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3"/>
  </p:notesMasterIdLst>
  <p:sldIdLst>
    <p:sldId id="386" r:id="rId2"/>
    <p:sldId id="466" r:id="rId3"/>
    <p:sldId id="503" r:id="rId4"/>
    <p:sldId id="364" r:id="rId5"/>
    <p:sldId id="427" r:id="rId6"/>
    <p:sldId id="460" r:id="rId7"/>
    <p:sldId id="430" r:id="rId8"/>
    <p:sldId id="429" r:id="rId9"/>
    <p:sldId id="499" r:id="rId10"/>
    <p:sldId id="488" r:id="rId11"/>
    <p:sldId id="497" r:id="rId12"/>
    <p:sldId id="486" r:id="rId13"/>
    <p:sldId id="496" r:id="rId14"/>
    <p:sldId id="498" r:id="rId15"/>
    <p:sldId id="461" r:id="rId16"/>
    <p:sldId id="459" r:id="rId17"/>
    <p:sldId id="259" r:id="rId18"/>
    <p:sldId id="500" r:id="rId19"/>
    <p:sldId id="442" r:id="rId20"/>
    <p:sldId id="443" r:id="rId21"/>
    <p:sldId id="432" r:id="rId22"/>
    <p:sldId id="431" r:id="rId23"/>
    <p:sldId id="479" r:id="rId24"/>
    <p:sldId id="481" r:id="rId25"/>
    <p:sldId id="482" r:id="rId26"/>
    <p:sldId id="483" r:id="rId27"/>
    <p:sldId id="480" r:id="rId28"/>
    <p:sldId id="484" r:id="rId29"/>
    <p:sldId id="478" r:id="rId30"/>
    <p:sldId id="455" r:id="rId31"/>
    <p:sldId id="456" r:id="rId32"/>
    <p:sldId id="438" r:id="rId33"/>
    <p:sldId id="439" r:id="rId34"/>
    <p:sldId id="453" r:id="rId35"/>
    <p:sldId id="437" r:id="rId36"/>
    <p:sldId id="419" r:id="rId37"/>
    <p:sldId id="457" r:id="rId38"/>
    <p:sldId id="458" r:id="rId39"/>
    <p:sldId id="408" r:id="rId40"/>
    <p:sldId id="436" r:id="rId41"/>
    <p:sldId id="454" r:id="rId42"/>
    <p:sldId id="412" r:id="rId43"/>
    <p:sldId id="413" r:id="rId44"/>
    <p:sldId id="465" r:id="rId45"/>
    <p:sldId id="463" r:id="rId46"/>
    <p:sldId id="464" r:id="rId47"/>
    <p:sldId id="417" r:id="rId48"/>
    <p:sldId id="418" r:id="rId49"/>
    <p:sldId id="420" r:id="rId50"/>
    <p:sldId id="421" r:id="rId51"/>
    <p:sldId id="440" r:id="rId52"/>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5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A7D5"/>
    <a:srgbClr val="0066FF"/>
    <a:srgbClr val="B13225"/>
    <a:srgbClr val="CED6DE"/>
    <a:srgbClr val="19F20E"/>
    <a:srgbClr val="00FF99"/>
    <a:srgbClr val="0080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9497" autoAdjust="0"/>
  </p:normalViewPr>
  <p:slideViewPr>
    <p:cSldViewPr snapToGrid="0">
      <p:cViewPr varScale="1">
        <p:scale>
          <a:sx n="91" d="100"/>
          <a:sy n="91" d="100"/>
        </p:scale>
        <p:origin x="810" y="102"/>
      </p:cViewPr>
      <p:guideLst>
        <p:guide orient="horz" pos="2183"/>
        <p:guide pos="2857"/>
      </p:guideLst>
    </p:cSldViewPr>
  </p:slideViewPr>
  <p:notesTextViewPr>
    <p:cViewPr>
      <p:scale>
        <a:sx n="3" d="2"/>
        <a:sy n="3" d="2"/>
      </p:scale>
      <p:origin x="0" y="0"/>
    </p:cViewPr>
  </p:notesTextViewPr>
  <p:sorterViewPr>
    <p:cViewPr>
      <p:scale>
        <a:sx n="100" d="100"/>
        <a:sy n="100" d="100"/>
      </p:scale>
      <p:origin x="0" y="211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40179F31-081A-44BD-94FC-FFDFBB614950}" type="datetimeFigureOut">
              <a:rPr kumimoji="1" lang="ja-JP" altLang="en-US" smtClean="0"/>
              <a:t>2015/2/13</a:t>
            </a:fld>
            <a:endParaRPr kumimoji="1" lang="ja-JP" altLang="en-US"/>
          </a:p>
        </p:txBody>
      </p:sp>
      <p:sp>
        <p:nvSpPr>
          <p:cNvPr id="4" name="スライド イメージ プレースホルダー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84C56D58-5166-4DB8-A73E-E22787C1FB34}" type="slidenum">
              <a:rPr kumimoji="1" lang="ja-JP" altLang="en-US" smtClean="0"/>
              <a:t>‹#›</a:t>
            </a:fld>
            <a:endParaRPr kumimoji="1" lang="ja-JP" altLang="en-US"/>
          </a:p>
        </p:txBody>
      </p:sp>
    </p:spTree>
    <p:extLst>
      <p:ext uri="{BB962C8B-B14F-4D97-AF65-F5344CB8AC3E}">
        <p14:creationId xmlns:p14="http://schemas.microsoft.com/office/powerpoint/2010/main" val="343007490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4C56D58-5166-4DB8-A73E-E22787C1FB34}" type="slidenum">
              <a:rPr kumimoji="1" lang="ja-JP" altLang="en-US" smtClean="0"/>
              <a:t>1</a:t>
            </a:fld>
            <a:endParaRPr kumimoji="1" lang="ja-JP" altLang="en-US"/>
          </a:p>
        </p:txBody>
      </p:sp>
    </p:spTree>
    <p:extLst>
      <p:ext uri="{BB962C8B-B14F-4D97-AF65-F5344CB8AC3E}">
        <p14:creationId xmlns:p14="http://schemas.microsoft.com/office/powerpoint/2010/main" val="1297842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4C56D58-5166-4DB8-A73E-E22787C1FB34}" type="slidenum">
              <a:rPr kumimoji="1" lang="ja-JP" altLang="en-US" smtClean="0"/>
              <a:t>6</a:t>
            </a:fld>
            <a:endParaRPr kumimoji="1" lang="ja-JP" altLang="en-US"/>
          </a:p>
        </p:txBody>
      </p:sp>
    </p:spTree>
    <p:extLst>
      <p:ext uri="{BB962C8B-B14F-4D97-AF65-F5344CB8AC3E}">
        <p14:creationId xmlns:p14="http://schemas.microsoft.com/office/powerpoint/2010/main" val="278970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4C56D58-5166-4DB8-A73E-E22787C1FB34}" type="slidenum">
              <a:rPr kumimoji="1" lang="ja-JP" altLang="en-US" smtClean="0"/>
              <a:t>14</a:t>
            </a:fld>
            <a:endParaRPr kumimoji="1" lang="ja-JP" altLang="en-US"/>
          </a:p>
        </p:txBody>
      </p:sp>
    </p:spTree>
    <p:extLst>
      <p:ext uri="{BB962C8B-B14F-4D97-AF65-F5344CB8AC3E}">
        <p14:creationId xmlns:p14="http://schemas.microsoft.com/office/powerpoint/2010/main" val="1312877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7DD45563-B6F2-4ED6-BC67-5CDD49241D50}" type="datetime1">
              <a:rPr kumimoji="1" lang="ja-JP" altLang="en-US" smtClean="0"/>
              <a:t>2015/2/13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0482976-72AF-4720-8AC7-3307BAEC81D7}" type="slidenum">
              <a:rPr kumimoji="1" lang="ja-JP" altLang="en-US" smtClean="0"/>
              <a:t>‹#›</a:t>
            </a:fld>
            <a:endParaRPr kumimoji="1" lang="ja-JP" altLang="en-US"/>
          </a:p>
        </p:txBody>
      </p:sp>
    </p:spTree>
    <p:extLst>
      <p:ext uri="{BB962C8B-B14F-4D97-AF65-F5344CB8AC3E}">
        <p14:creationId xmlns:p14="http://schemas.microsoft.com/office/powerpoint/2010/main" val="1629371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944AA64-A4CE-4FF5-9467-2456F91C417A}" type="datetime1">
              <a:rPr kumimoji="1" lang="ja-JP" altLang="en-US" smtClean="0"/>
              <a:t>2015/2/13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0482976-72AF-4720-8AC7-3307BAEC81D7}" type="slidenum">
              <a:rPr kumimoji="1" lang="ja-JP" altLang="en-US" smtClean="0"/>
              <a:t>‹#›</a:t>
            </a:fld>
            <a:endParaRPr kumimoji="1" lang="ja-JP" altLang="en-US"/>
          </a:p>
        </p:txBody>
      </p:sp>
    </p:spTree>
    <p:extLst>
      <p:ext uri="{BB962C8B-B14F-4D97-AF65-F5344CB8AC3E}">
        <p14:creationId xmlns:p14="http://schemas.microsoft.com/office/powerpoint/2010/main" val="2312521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8AAD5FB-0C74-4C60-B5C6-80641118C4AF}" type="datetime1">
              <a:rPr kumimoji="1" lang="ja-JP" altLang="en-US" smtClean="0"/>
              <a:t>2015/2/13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0482976-72AF-4720-8AC7-3307BAEC81D7}" type="slidenum">
              <a:rPr kumimoji="1" lang="ja-JP" altLang="en-US" smtClean="0"/>
              <a:t>‹#›</a:t>
            </a:fld>
            <a:endParaRPr kumimoji="1" lang="ja-JP" altLang="en-US"/>
          </a:p>
        </p:txBody>
      </p:sp>
    </p:spTree>
    <p:extLst>
      <p:ext uri="{BB962C8B-B14F-4D97-AF65-F5344CB8AC3E}">
        <p14:creationId xmlns:p14="http://schemas.microsoft.com/office/powerpoint/2010/main" val="2902308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31CDF8D-7BC9-448C-A93C-771272D13016}" type="datetime1">
              <a:rPr kumimoji="1" lang="ja-JP" altLang="en-US" smtClean="0"/>
              <a:t>2015/2/13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0482976-72AF-4720-8AC7-3307BAEC81D7}" type="slidenum">
              <a:rPr kumimoji="1" lang="ja-JP" altLang="en-US" smtClean="0"/>
              <a:t>‹#›</a:t>
            </a:fld>
            <a:endParaRPr kumimoji="1" lang="ja-JP" altLang="en-US"/>
          </a:p>
        </p:txBody>
      </p:sp>
    </p:spTree>
    <p:extLst>
      <p:ext uri="{BB962C8B-B14F-4D97-AF65-F5344CB8AC3E}">
        <p14:creationId xmlns:p14="http://schemas.microsoft.com/office/powerpoint/2010/main" val="2639670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C080E5B1-7952-444D-B506-DAD80B4819D0}" type="datetime1">
              <a:rPr kumimoji="1" lang="ja-JP" altLang="en-US" smtClean="0"/>
              <a:t>2015/2/13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0482976-72AF-4720-8AC7-3307BAEC81D7}" type="slidenum">
              <a:rPr kumimoji="1" lang="ja-JP" altLang="en-US" smtClean="0"/>
              <a:t>‹#›</a:t>
            </a:fld>
            <a:endParaRPr kumimoji="1" lang="ja-JP" altLang="en-US"/>
          </a:p>
        </p:txBody>
      </p:sp>
    </p:spTree>
    <p:extLst>
      <p:ext uri="{BB962C8B-B14F-4D97-AF65-F5344CB8AC3E}">
        <p14:creationId xmlns:p14="http://schemas.microsoft.com/office/powerpoint/2010/main" val="3790382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95B86916-3083-4A1D-B5B1-1DBA5E681B24}" type="datetime1">
              <a:rPr kumimoji="1" lang="ja-JP" altLang="en-US" smtClean="0"/>
              <a:t>2015/2/13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0482976-72AF-4720-8AC7-3307BAEC81D7}" type="slidenum">
              <a:rPr kumimoji="1" lang="ja-JP" altLang="en-US" smtClean="0"/>
              <a:t>‹#›</a:t>
            </a:fld>
            <a:endParaRPr kumimoji="1" lang="ja-JP" altLang="en-US"/>
          </a:p>
        </p:txBody>
      </p:sp>
    </p:spTree>
    <p:extLst>
      <p:ext uri="{BB962C8B-B14F-4D97-AF65-F5344CB8AC3E}">
        <p14:creationId xmlns:p14="http://schemas.microsoft.com/office/powerpoint/2010/main" val="2206054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8D017DAF-A4F6-469E-9C74-5D2C29A840D7}" type="datetime1">
              <a:rPr kumimoji="1" lang="ja-JP" altLang="en-US" smtClean="0"/>
              <a:t>2015/2/13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0482976-72AF-4720-8AC7-3307BAEC81D7}" type="slidenum">
              <a:rPr kumimoji="1" lang="ja-JP" altLang="en-US" smtClean="0"/>
              <a:t>‹#›</a:t>
            </a:fld>
            <a:endParaRPr kumimoji="1" lang="ja-JP" altLang="en-US"/>
          </a:p>
        </p:txBody>
      </p:sp>
    </p:spTree>
    <p:extLst>
      <p:ext uri="{BB962C8B-B14F-4D97-AF65-F5344CB8AC3E}">
        <p14:creationId xmlns:p14="http://schemas.microsoft.com/office/powerpoint/2010/main" val="3721393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602E2741-8733-4C34-976C-9A000A15183E}" type="datetime1">
              <a:rPr kumimoji="1" lang="ja-JP" altLang="en-US" smtClean="0"/>
              <a:t>2015/2/13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0482976-72AF-4720-8AC7-3307BAEC81D7}" type="slidenum">
              <a:rPr kumimoji="1" lang="ja-JP" altLang="en-US" smtClean="0"/>
              <a:t>‹#›</a:t>
            </a:fld>
            <a:endParaRPr kumimoji="1" lang="ja-JP" altLang="en-US"/>
          </a:p>
        </p:txBody>
      </p:sp>
    </p:spTree>
    <p:extLst>
      <p:ext uri="{BB962C8B-B14F-4D97-AF65-F5344CB8AC3E}">
        <p14:creationId xmlns:p14="http://schemas.microsoft.com/office/powerpoint/2010/main" val="941949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403C65-A8C3-4BB3-BD7F-0D48FDBF5C7B}" type="datetime1">
              <a:rPr kumimoji="1" lang="ja-JP" altLang="en-US" smtClean="0"/>
              <a:t>2015/2/13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0482976-72AF-4720-8AC7-3307BAEC81D7}" type="slidenum">
              <a:rPr kumimoji="1" lang="ja-JP" altLang="en-US" smtClean="0"/>
              <a:t>‹#›</a:t>
            </a:fld>
            <a:endParaRPr kumimoji="1" lang="ja-JP" altLang="en-US"/>
          </a:p>
        </p:txBody>
      </p:sp>
    </p:spTree>
    <p:extLst>
      <p:ext uri="{BB962C8B-B14F-4D97-AF65-F5344CB8AC3E}">
        <p14:creationId xmlns:p14="http://schemas.microsoft.com/office/powerpoint/2010/main" val="2773087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633DA0B-2541-4E62-996F-DB5CF8E415DA}" type="datetime1">
              <a:rPr kumimoji="1" lang="ja-JP" altLang="en-US" smtClean="0"/>
              <a:t>2015/2/13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0482976-72AF-4720-8AC7-3307BAEC81D7}" type="slidenum">
              <a:rPr kumimoji="1" lang="ja-JP" altLang="en-US" smtClean="0"/>
              <a:t>‹#›</a:t>
            </a:fld>
            <a:endParaRPr kumimoji="1" lang="ja-JP" altLang="en-US"/>
          </a:p>
        </p:txBody>
      </p:sp>
    </p:spTree>
    <p:extLst>
      <p:ext uri="{BB962C8B-B14F-4D97-AF65-F5344CB8AC3E}">
        <p14:creationId xmlns:p14="http://schemas.microsoft.com/office/powerpoint/2010/main" val="4277933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0799496-D669-4739-B7D6-D1282E8AC066}" type="datetime1">
              <a:rPr kumimoji="1" lang="ja-JP" altLang="en-US" smtClean="0"/>
              <a:t>2015/2/13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0482976-72AF-4720-8AC7-3307BAEC81D7}" type="slidenum">
              <a:rPr kumimoji="1" lang="ja-JP" altLang="en-US" smtClean="0"/>
              <a:t>‹#›</a:t>
            </a:fld>
            <a:endParaRPr kumimoji="1" lang="ja-JP" altLang="en-US"/>
          </a:p>
        </p:txBody>
      </p:sp>
    </p:spTree>
    <p:extLst>
      <p:ext uri="{BB962C8B-B14F-4D97-AF65-F5344CB8AC3E}">
        <p14:creationId xmlns:p14="http://schemas.microsoft.com/office/powerpoint/2010/main" val="3114283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0139D1-7774-4792-B251-14BB77C8BA17}" type="datetime1">
              <a:rPr kumimoji="1" lang="ja-JP" altLang="en-US" smtClean="0"/>
              <a:t>2015/2/13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482976-72AF-4720-8AC7-3307BAEC81D7}" type="slidenum">
              <a:rPr kumimoji="1" lang="ja-JP" altLang="en-US" smtClean="0"/>
              <a:t>‹#›</a:t>
            </a:fld>
            <a:endParaRPr kumimoji="1" lang="ja-JP" altLang="en-US"/>
          </a:p>
        </p:txBody>
      </p:sp>
    </p:spTree>
    <p:extLst>
      <p:ext uri="{BB962C8B-B14F-4D97-AF65-F5344CB8AC3E}">
        <p14:creationId xmlns:p14="http://schemas.microsoft.com/office/powerpoint/2010/main" val="27349785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 Id="rId5" Type="http://schemas.openxmlformats.org/officeDocument/2006/relationships/image" Target="../media/image29.emf"/><Relationship Id="rId4" Type="http://schemas.openxmlformats.org/officeDocument/2006/relationships/image" Target="../media/image28.emf"/></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 Id="rId4" Type="http://schemas.openxmlformats.org/officeDocument/2006/relationships/image" Target="../media/image250.png"/></Relationships>
</file>

<file path=ppt/slides/_rels/slide2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 Id="rId5" Type="http://schemas.openxmlformats.org/officeDocument/2006/relationships/image" Target="../media/image34.emf"/><Relationship Id="rId4" Type="http://schemas.openxmlformats.org/officeDocument/2006/relationships/image" Target="../media/image15.emf"/></Relationships>
</file>

<file path=ppt/slides/_rels/slide23.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 Id="rId4" Type="http://schemas.openxmlformats.org/officeDocument/2006/relationships/image" Target="../media/image42.emf"/></Relationships>
</file>

<file path=ppt/slides/_rels/slide31.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2.xml"/><Relationship Id="rId4" Type="http://schemas.openxmlformats.org/officeDocument/2006/relationships/image" Target="../media/image45.emf"/></Relationships>
</file>

<file path=ppt/slides/_rels/slide32.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2.xml"/><Relationship Id="rId4" Type="http://schemas.openxmlformats.org/officeDocument/2006/relationships/image" Target="../media/image48.emf"/></Relationships>
</file>

<file path=ppt/slides/_rels/slide33.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2.xml"/><Relationship Id="rId4" Type="http://schemas.openxmlformats.org/officeDocument/2006/relationships/image" Target="../media/image51.emf"/></Relationships>
</file>

<file path=ppt/slides/_rels/slide34.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slideLayout" Target="../slideLayouts/slideLayout2.xml"/><Relationship Id="rId4" Type="http://schemas.openxmlformats.org/officeDocument/2006/relationships/image" Target="../media/image56.emf"/></Relationships>
</file>

<file path=ppt/slides/_rels/slide36.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slideLayout" Target="../slideLayouts/slideLayout2.xml"/><Relationship Id="rId4" Type="http://schemas.openxmlformats.org/officeDocument/2006/relationships/image" Target="../media/image59.emf"/></Relationships>
</file>

<file path=ppt/slides/_rels/slide37.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slideLayout" Target="../slideLayouts/slideLayout2.xml"/><Relationship Id="rId4" Type="http://schemas.openxmlformats.org/officeDocument/2006/relationships/image" Target="../media/image62.emf"/></Relationships>
</file>

<file path=ppt/slides/_rels/slide38.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slideLayout" Target="../slideLayouts/slideLayout2.xml"/><Relationship Id="rId4" Type="http://schemas.openxmlformats.org/officeDocument/2006/relationships/image" Target="../media/image65.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66.emf"/><Relationship Id="rId1" Type="http://schemas.openxmlformats.org/officeDocument/2006/relationships/slideLayout" Target="../slideLayouts/slideLayout2.xml"/><Relationship Id="rId5" Type="http://schemas.openxmlformats.org/officeDocument/2006/relationships/image" Target="../media/image69.emf"/><Relationship Id="rId4" Type="http://schemas.openxmlformats.org/officeDocument/2006/relationships/image" Target="../media/image68.emf"/></Relationships>
</file>

<file path=ppt/slides/_rels/slide41.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6.emf"/><Relationship Id="rId1" Type="http://schemas.openxmlformats.org/officeDocument/2006/relationships/slideLayout" Target="../slideLayouts/slideLayout2.xml"/><Relationship Id="rId5" Type="http://schemas.openxmlformats.org/officeDocument/2006/relationships/image" Target="../media/image72.emf"/><Relationship Id="rId4" Type="http://schemas.openxmlformats.org/officeDocument/2006/relationships/image" Target="../media/image71.emf"/></Relationships>
</file>

<file path=ppt/slides/_rels/slide42.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78.emf"/><Relationship Id="rId3" Type="http://schemas.openxmlformats.org/officeDocument/2006/relationships/image" Target="../media/image75.emf"/><Relationship Id="rId7" Type="http://schemas.openxmlformats.org/officeDocument/2006/relationships/image" Target="../media/image77.emf"/><Relationship Id="rId2" Type="http://schemas.openxmlformats.org/officeDocument/2006/relationships/image" Target="../media/image66.emf"/><Relationship Id="rId1" Type="http://schemas.openxmlformats.org/officeDocument/2006/relationships/slideLayout" Target="../slideLayouts/slideLayout2.xml"/><Relationship Id="rId6" Type="http://schemas.openxmlformats.org/officeDocument/2006/relationships/image" Target="../media/image76.emf"/><Relationship Id="rId5" Type="http://schemas.openxmlformats.org/officeDocument/2006/relationships/image" Target="../media/image70.emf"/><Relationship Id="rId4" Type="http://schemas.openxmlformats.org/officeDocument/2006/relationships/image" Target="../media/image67.emf"/></Relationships>
</file>

<file path=ppt/slides/_rels/slide47.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image" Target="../media/image66.emf"/><Relationship Id="rId1" Type="http://schemas.openxmlformats.org/officeDocument/2006/relationships/slideLayout" Target="../slideLayouts/slideLayout2.xml"/><Relationship Id="rId5" Type="http://schemas.openxmlformats.org/officeDocument/2006/relationships/image" Target="../media/image80.emf"/><Relationship Id="rId4" Type="http://schemas.openxmlformats.org/officeDocument/2006/relationships/image" Target="../media/image79.emf"/></Relationships>
</file>

<file path=ppt/slides/_rels/slide48.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image" Target="../media/image81.emf"/><Relationship Id="rId1" Type="http://schemas.openxmlformats.org/officeDocument/2006/relationships/slideLayout" Target="../slideLayouts/slideLayout2.xml"/><Relationship Id="rId4" Type="http://schemas.openxmlformats.org/officeDocument/2006/relationships/image" Target="../media/image83.emf"/></Relationships>
</file>

<file path=ppt/slides/_rels/slide49.x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image" Target="../media/image84.emf"/><Relationship Id="rId1" Type="http://schemas.openxmlformats.org/officeDocument/2006/relationships/slideLayout" Target="../slideLayouts/slideLayout2.xml"/><Relationship Id="rId4" Type="http://schemas.openxmlformats.org/officeDocument/2006/relationships/image" Target="../media/image86.emf"/></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image" Target="../media/image87.emf"/><Relationship Id="rId1" Type="http://schemas.openxmlformats.org/officeDocument/2006/relationships/slideLayout" Target="../slideLayouts/slideLayout2.xml"/><Relationship Id="rId5" Type="http://schemas.openxmlformats.org/officeDocument/2006/relationships/image" Target="../media/image90.emf"/><Relationship Id="rId4" Type="http://schemas.openxmlformats.org/officeDocument/2006/relationships/image" Target="../media/image89.emf"/></Relationships>
</file>

<file path=ppt/slides/_rels/slide51.xml.rels><?xml version="1.0" encoding="UTF-8" standalone="yes"?>
<Relationships xmlns="http://schemas.openxmlformats.org/package/2006/relationships"><Relationship Id="rId3" Type="http://schemas.openxmlformats.org/officeDocument/2006/relationships/image" Target="../media/image92.emf"/><Relationship Id="rId2" Type="http://schemas.openxmlformats.org/officeDocument/2006/relationships/image" Target="../media/image91.emf"/><Relationship Id="rId1" Type="http://schemas.openxmlformats.org/officeDocument/2006/relationships/slideLayout" Target="../slideLayouts/slideLayout2.xml"/><Relationship Id="rId4" Type="http://schemas.openxmlformats.org/officeDocument/2006/relationships/image" Target="../media/image93.emf"/></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7" Type="http://schemas.openxmlformats.org/officeDocument/2006/relationships/image" Target="../media/image18.png"/><Relationship Id="rId2"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292449" y="1515762"/>
            <a:ext cx="9690538" cy="173156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4000" dirty="0"/>
              <a:t>伊勢湾の存在が</a:t>
            </a:r>
            <a:r>
              <a:rPr lang="ja-JP" altLang="en-US" sz="4000" dirty="0" smtClean="0"/>
              <a:t>及ぼす</a:t>
            </a:r>
            <a:endParaRPr lang="en-US" altLang="ja-JP" sz="4000" dirty="0" smtClean="0"/>
          </a:p>
          <a:p>
            <a:r>
              <a:rPr lang="ja-JP" altLang="en-US" sz="4000" dirty="0" smtClean="0"/>
              <a:t>冬季</a:t>
            </a:r>
            <a:r>
              <a:rPr lang="ja-JP" altLang="en-US" sz="4000" dirty="0"/>
              <a:t>の平野部の局地気象　</a:t>
            </a:r>
            <a:endParaRPr lang="en-US" altLang="ja-JP" sz="4000" dirty="0" smtClean="0"/>
          </a:p>
          <a:p>
            <a:r>
              <a:rPr lang="ja-JP" altLang="en-US" sz="4000" dirty="0" smtClean="0"/>
              <a:t>～</a:t>
            </a:r>
            <a:r>
              <a:rPr lang="ja-JP" altLang="en-US" sz="4000" dirty="0"/>
              <a:t>海水温が駆動する伊勢湾小低気圧～</a:t>
            </a:r>
            <a:endParaRPr lang="en-US" altLang="ja-JP" sz="4000" b="1" dirty="0" smtClean="0"/>
          </a:p>
        </p:txBody>
      </p:sp>
      <p:sp>
        <p:nvSpPr>
          <p:cNvPr id="2" name="テキスト ボックス 1"/>
          <p:cNvSpPr txBox="1"/>
          <p:nvPr/>
        </p:nvSpPr>
        <p:spPr>
          <a:xfrm>
            <a:off x="206829" y="3592286"/>
            <a:ext cx="8588828" cy="954107"/>
          </a:xfrm>
          <a:prstGeom prst="rect">
            <a:avLst/>
          </a:prstGeom>
          <a:noFill/>
        </p:spPr>
        <p:txBody>
          <a:bodyPr wrap="square" rtlCol="0">
            <a:spAutoFit/>
          </a:bodyPr>
          <a:lstStyle/>
          <a:p>
            <a:pPr algn="ctr"/>
            <a:r>
              <a:rPr lang="en-US" altLang="ja-JP" sz="2800" dirty="0"/>
              <a:t>Overland local weather induced by </a:t>
            </a:r>
            <a:r>
              <a:rPr lang="en-US" altLang="ja-JP" sz="2800" dirty="0" smtClean="0"/>
              <a:t>a leeward </a:t>
            </a:r>
          </a:p>
          <a:p>
            <a:pPr algn="ctr"/>
            <a:r>
              <a:rPr lang="en-US" altLang="ja-JP" sz="2800" dirty="0" smtClean="0"/>
              <a:t> </a:t>
            </a:r>
            <a:r>
              <a:rPr lang="en-US" altLang="ja-JP" sz="2800" dirty="0" err="1" smtClean="0"/>
              <a:t>meso</a:t>
            </a:r>
            <a:r>
              <a:rPr lang="en-US" altLang="ja-JP" sz="2800" dirty="0"/>
              <a:t>-</a:t>
            </a:r>
            <a:r>
              <a:rPr lang="en-US" altLang="ja-JP" sz="2800" dirty="0" smtClean="0"/>
              <a:t>cyclone </a:t>
            </a:r>
            <a:r>
              <a:rPr lang="en-US" altLang="ja-JP" sz="2800" dirty="0"/>
              <a:t>in the </a:t>
            </a:r>
            <a:r>
              <a:rPr lang="en-US" altLang="ja-JP" sz="2800" dirty="0" err="1"/>
              <a:t>Ise</a:t>
            </a:r>
            <a:r>
              <a:rPr lang="en-US" altLang="ja-JP" sz="2800" dirty="0"/>
              <a:t> Bay</a:t>
            </a:r>
            <a:endParaRPr kumimoji="1" lang="ja-JP" altLang="en-US" sz="2800" dirty="0"/>
          </a:p>
        </p:txBody>
      </p:sp>
      <p:sp>
        <p:nvSpPr>
          <p:cNvPr id="7" name="サブタイトル 2"/>
          <p:cNvSpPr>
            <a:spLocks noGrp="1"/>
          </p:cNvSpPr>
          <p:nvPr>
            <p:ph type="subTitle" idx="1"/>
          </p:nvPr>
        </p:nvSpPr>
        <p:spPr>
          <a:xfrm>
            <a:off x="2486252" y="5277508"/>
            <a:ext cx="4098471" cy="1237593"/>
          </a:xfrm>
        </p:spPr>
        <p:txBody>
          <a:bodyPr>
            <a:normAutofit/>
          </a:bodyPr>
          <a:lstStyle/>
          <a:p>
            <a:r>
              <a:rPr lang="ja-JP" altLang="en-US" sz="2000" dirty="0" smtClean="0"/>
              <a:t>地球環境気候学研究室</a:t>
            </a:r>
            <a:endParaRPr lang="en-US" altLang="ja-JP" sz="2000" dirty="0"/>
          </a:p>
          <a:p>
            <a:r>
              <a:rPr lang="en-US" altLang="ja-JP" sz="2000" dirty="0" smtClean="0"/>
              <a:t>513M230</a:t>
            </a:r>
            <a:r>
              <a:rPr lang="ja-JP" altLang="en-US" sz="2000" dirty="0" smtClean="0"/>
              <a:t>　</a:t>
            </a:r>
            <a:r>
              <a:rPr lang="ja-JP" altLang="ja-JP" sz="2000" dirty="0" smtClean="0"/>
              <a:t>松本直也</a:t>
            </a:r>
            <a:endParaRPr lang="en-US" altLang="ja-JP" sz="2000" dirty="0" smtClean="0"/>
          </a:p>
          <a:p>
            <a:r>
              <a:rPr lang="ja-JP" altLang="en-US" sz="2000" dirty="0" smtClean="0"/>
              <a:t>指導教員　</a:t>
            </a:r>
            <a:r>
              <a:rPr lang="ja-JP" altLang="ja-JP" sz="2000" dirty="0" smtClean="0"/>
              <a:t>立花</a:t>
            </a:r>
            <a:r>
              <a:rPr lang="ja-JP" altLang="ja-JP" sz="2000" dirty="0"/>
              <a:t>義裕 </a:t>
            </a:r>
            <a:r>
              <a:rPr lang="en-US" altLang="ja-JP" sz="2000" dirty="0" smtClean="0"/>
              <a:t>  </a:t>
            </a:r>
            <a:endParaRPr lang="ja-JP" altLang="ja-JP" sz="2000" dirty="0"/>
          </a:p>
        </p:txBody>
      </p:sp>
    </p:spTree>
    <p:extLst>
      <p:ext uri="{BB962C8B-B14F-4D97-AF65-F5344CB8AC3E}">
        <p14:creationId xmlns:p14="http://schemas.microsoft.com/office/powerpoint/2010/main" val="1346410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 y="2"/>
            <a:ext cx="9144001" cy="461665"/>
          </a:xfrm>
          <a:prstGeom prst="rect">
            <a:avLst/>
          </a:prstGeom>
          <a:solidFill>
            <a:srgbClr val="9999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en-US" altLang="ja-JP" sz="2400" dirty="0">
                <a:solidFill>
                  <a:schemeClr val="bg1"/>
                </a:solidFill>
              </a:rPr>
              <a:t>4</a:t>
            </a:r>
            <a:r>
              <a:rPr lang="en-US" altLang="ja-JP" sz="2400" dirty="0" smtClean="0">
                <a:solidFill>
                  <a:schemeClr val="bg1"/>
                </a:solidFill>
              </a:rPr>
              <a:t>.</a:t>
            </a:r>
            <a:r>
              <a:rPr lang="ja-JP" altLang="en-US" sz="2400" dirty="0">
                <a:solidFill>
                  <a:schemeClr val="bg1"/>
                </a:solidFill>
              </a:rPr>
              <a:t> 使用</a:t>
            </a:r>
            <a:r>
              <a:rPr lang="ja-JP" altLang="en-US" sz="2400" dirty="0" smtClean="0">
                <a:solidFill>
                  <a:schemeClr val="bg1"/>
                </a:solidFill>
              </a:rPr>
              <a:t>データ（現実）</a:t>
            </a:r>
            <a:endParaRPr lang="en-US" altLang="ja-JP" sz="2400" dirty="0">
              <a:solidFill>
                <a:schemeClr val="bg1"/>
              </a:solidFill>
            </a:endParaRPr>
          </a:p>
        </p:txBody>
      </p:sp>
      <p:sp>
        <p:nvSpPr>
          <p:cNvPr id="5" name="Rectangle 3"/>
          <p:cNvSpPr>
            <a:spLocks noChangeArrowheads="1"/>
          </p:cNvSpPr>
          <p:nvPr/>
        </p:nvSpPr>
        <p:spPr bwMode="auto">
          <a:xfrm>
            <a:off x="604155" y="945342"/>
            <a:ext cx="7935687" cy="4527637"/>
          </a:xfrm>
          <a:prstGeom prst="rect">
            <a:avLst/>
          </a:prstGeom>
          <a:noFill/>
          <a:ln w="38100">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nSpc>
                <a:spcPct val="120000"/>
              </a:lnSpc>
              <a:spcBef>
                <a:spcPct val="0"/>
              </a:spcBef>
            </a:pPr>
            <a:r>
              <a:rPr lang="ja-JP" altLang="en-US" sz="2800" dirty="0" smtClean="0"/>
              <a:t> </a:t>
            </a:r>
            <a:r>
              <a:rPr lang="en-US" altLang="ja-JP" sz="2800" dirty="0" smtClean="0"/>
              <a:t>JCOPE2</a:t>
            </a:r>
            <a:r>
              <a:rPr lang="ja-JP" altLang="en-US" sz="2800" dirty="0" smtClean="0"/>
              <a:t>再解析データ </a:t>
            </a:r>
            <a:r>
              <a:rPr lang="en-US" altLang="ja-JP" sz="2800" dirty="0" smtClean="0"/>
              <a:t>(</a:t>
            </a:r>
            <a:r>
              <a:rPr lang="ja-JP" altLang="en-US" sz="2800" dirty="0" smtClean="0"/>
              <a:t>約 </a:t>
            </a:r>
            <a:r>
              <a:rPr lang="en-US" altLang="ja-JP" sz="2800" dirty="0" smtClean="0"/>
              <a:t>0.83</a:t>
            </a:r>
            <a:r>
              <a:rPr lang="en-US" altLang="ja-JP" sz="2800" baseline="30000" dirty="0" smtClean="0"/>
              <a:t> </a:t>
            </a:r>
            <a:r>
              <a:rPr lang="en-US" altLang="ja-JP" sz="2800" baseline="30000" dirty="0"/>
              <a:t>°</a:t>
            </a:r>
            <a:r>
              <a:rPr lang="en-US" altLang="ja-JP" sz="2800" dirty="0"/>
              <a:t>×</a:t>
            </a:r>
            <a:r>
              <a:rPr lang="ja-JP" altLang="en-US" sz="2800" dirty="0"/>
              <a:t> </a:t>
            </a:r>
            <a:r>
              <a:rPr lang="en-US" altLang="ja-JP" sz="2800" dirty="0"/>
              <a:t>0.83</a:t>
            </a:r>
            <a:r>
              <a:rPr lang="en-US" altLang="ja-JP" sz="2800" baseline="30000" dirty="0"/>
              <a:t> </a:t>
            </a:r>
            <a:r>
              <a:rPr lang="en-US" altLang="ja-JP" sz="2800" baseline="30000" dirty="0" smtClean="0"/>
              <a:t>°</a:t>
            </a:r>
            <a:r>
              <a:rPr lang="en-US" altLang="ja-JP" sz="2800" dirty="0" smtClean="0"/>
              <a:t>)</a:t>
            </a:r>
          </a:p>
          <a:p>
            <a:pPr>
              <a:lnSpc>
                <a:spcPct val="120000"/>
              </a:lnSpc>
              <a:spcBef>
                <a:spcPct val="0"/>
              </a:spcBef>
              <a:buNone/>
            </a:pPr>
            <a:r>
              <a:rPr lang="ja-JP" altLang="en-US" sz="2800" dirty="0" smtClean="0"/>
              <a:t> </a:t>
            </a:r>
            <a:r>
              <a:rPr lang="ja-JP" altLang="en-US" sz="2800" dirty="0"/>
              <a:t>　</a:t>
            </a:r>
            <a:r>
              <a:rPr lang="ja-JP" altLang="en-US" sz="2800" dirty="0" smtClean="0"/>
              <a:t> ポテンシャル</a:t>
            </a:r>
            <a:r>
              <a:rPr lang="ja-JP" altLang="en-US" sz="2800" dirty="0"/>
              <a:t>水温 </a:t>
            </a:r>
            <a:r>
              <a:rPr lang="en-US" altLang="ja-JP" sz="2800" dirty="0"/>
              <a:t>( 0m ) [</a:t>
            </a:r>
            <a:r>
              <a:rPr lang="ja-JP" altLang="en-US" sz="2800" dirty="0"/>
              <a:t>℃</a:t>
            </a:r>
            <a:r>
              <a:rPr lang="en-US" altLang="ja-JP" sz="2800" dirty="0" smtClean="0"/>
              <a:t>]</a:t>
            </a:r>
          </a:p>
          <a:p>
            <a:pPr>
              <a:lnSpc>
                <a:spcPct val="120000"/>
              </a:lnSpc>
              <a:spcBef>
                <a:spcPct val="0"/>
              </a:spcBef>
              <a:buNone/>
            </a:pPr>
            <a:endParaRPr lang="ja-JP" altLang="en-US" sz="900" dirty="0"/>
          </a:p>
          <a:p>
            <a:pPr>
              <a:lnSpc>
                <a:spcPct val="120000"/>
              </a:lnSpc>
              <a:spcBef>
                <a:spcPct val="0"/>
              </a:spcBef>
            </a:pPr>
            <a:r>
              <a:rPr lang="ja-JP" altLang="en-US" sz="2800" dirty="0" smtClean="0"/>
              <a:t> </a:t>
            </a:r>
            <a:r>
              <a:rPr lang="en-US" altLang="ja-JP" sz="2800" dirty="0" smtClean="0"/>
              <a:t>JRA55</a:t>
            </a:r>
            <a:r>
              <a:rPr lang="ja-JP" altLang="en-US" sz="2800" dirty="0" smtClean="0"/>
              <a:t>再解析データ </a:t>
            </a:r>
            <a:r>
              <a:rPr lang="en-US" altLang="ja-JP" sz="2800" dirty="0" smtClean="0"/>
              <a:t>(1.25</a:t>
            </a:r>
            <a:r>
              <a:rPr lang="en-US" altLang="ja-JP" sz="2800" baseline="30000" dirty="0"/>
              <a:t> °</a:t>
            </a:r>
            <a:r>
              <a:rPr lang="en-US" altLang="ja-JP" sz="2800" dirty="0"/>
              <a:t>×</a:t>
            </a:r>
            <a:r>
              <a:rPr lang="ja-JP" altLang="en-US" sz="2800" dirty="0"/>
              <a:t> </a:t>
            </a:r>
            <a:r>
              <a:rPr lang="en-US" altLang="ja-JP" sz="2800" dirty="0" smtClean="0"/>
              <a:t>1.25</a:t>
            </a:r>
            <a:r>
              <a:rPr lang="en-US" altLang="ja-JP" sz="2800" baseline="30000" dirty="0"/>
              <a:t>°</a:t>
            </a:r>
            <a:r>
              <a:rPr lang="en-US" altLang="ja-JP" sz="2800" dirty="0" smtClean="0"/>
              <a:t>)</a:t>
            </a:r>
          </a:p>
          <a:p>
            <a:pPr>
              <a:lnSpc>
                <a:spcPct val="120000"/>
              </a:lnSpc>
              <a:spcBef>
                <a:spcPct val="0"/>
              </a:spcBef>
              <a:buNone/>
            </a:pPr>
            <a:r>
              <a:rPr lang="ja-JP" altLang="en-US" sz="2800" dirty="0" smtClean="0"/>
              <a:t>     </a:t>
            </a:r>
            <a:r>
              <a:rPr lang="en-US" altLang="ja-JP" sz="2800" dirty="0" smtClean="0"/>
              <a:t>2m</a:t>
            </a:r>
            <a:r>
              <a:rPr lang="ja-JP" altLang="en-US" sz="2800" dirty="0" smtClean="0"/>
              <a:t>気温</a:t>
            </a:r>
            <a:r>
              <a:rPr lang="en-US" altLang="ja-JP" sz="2800" dirty="0" smtClean="0"/>
              <a:t>[K]</a:t>
            </a:r>
            <a:endParaRPr lang="ja-JP" altLang="en-US" sz="2800" dirty="0"/>
          </a:p>
          <a:p>
            <a:pPr>
              <a:lnSpc>
                <a:spcPct val="120000"/>
              </a:lnSpc>
              <a:spcBef>
                <a:spcPct val="0"/>
              </a:spcBef>
              <a:buNone/>
            </a:pPr>
            <a:endParaRPr lang="ja-JP" altLang="en-US" sz="900" dirty="0"/>
          </a:p>
          <a:p>
            <a:pPr eaLnBrk="1" hangingPunct="1">
              <a:lnSpc>
                <a:spcPct val="120000"/>
              </a:lnSpc>
              <a:spcBef>
                <a:spcPct val="0"/>
              </a:spcBef>
            </a:pPr>
            <a:r>
              <a:rPr lang="ja-JP" altLang="en-US" sz="2800" dirty="0"/>
              <a:t> </a:t>
            </a:r>
            <a:r>
              <a:rPr lang="en-US" altLang="ja-JP" sz="2800" dirty="0" err="1" smtClean="0"/>
              <a:t>AMeDAS</a:t>
            </a:r>
            <a:r>
              <a:rPr lang="ja-JP" altLang="en-US" sz="2800" dirty="0" smtClean="0"/>
              <a:t>データ </a:t>
            </a:r>
            <a:r>
              <a:rPr lang="en-US" altLang="ja-JP" sz="2800" dirty="0" smtClean="0"/>
              <a:t>(127</a:t>
            </a:r>
            <a:r>
              <a:rPr lang="ja-JP" altLang="en-US" sz="2800" dirty="0" smtClean="0"/>
              <a:t>地点の日データ</a:t>
            </a:r>
            <a:r>
              <a:rPr lang="en-US" altLang="ja-JP" sz="2800" dirty="0" smtClean="0"/>
              <a:t>)</a:t>
            </a:r>
            <a:endParaRPr lang="ja-JP" altLang="en-US" sz="2800" dirty="0"/>
          </a:p>
          <a:p>
            <a:pPr>
              <a:lnSpc>
                <a:spcPct val="120000"/>
              </a:lnSpc>
              <a:spcBef>
                <a:spcPct val="0"/>
              </a:spcBef>
              <a:buNone/>
            </a:pPr>
            <a:r>
              <a:rPr lang="ja-JP" altLang="en-US" sz="2800" dirty="0"/>
              <a:t>　</a:t>
            </a:r>
            <a:r>
              <a:rPr lang="ja-JP" altLang="en-US" sz="2800" dirty="0" smtClean="0"/>
              <a:t>   </a:t>
            </a:r>
            <a:r>
              <a:rPr lang="ja-JP" altLang="en-US" sz="2800" dirty="0" smtClean="0"/>
              <a:t>海面</a:t>
            </a:r>
            <a:r>
              <a:rPr lang="ja-JP" altLang="en-US" sz="2800" dirty="0" smtClean="0"/>
              <a:t>更正気圧</a:t>
            </a:r>
            <a:r>
              <a:rPr lang="en-US" altLang="ja-JP" sz="2800" dirty="0" smtClean="0"/>
              <a:t>[</a:t>
            </a:r>
            <a:r>
              <a:rPr lang="en-US" altLang="ja-JP" sz="2800" dirty="0" err="1" smtClean="0"/>
              <a:t>hPa</a:t>
            </a:r>
            <a:r>
              <a:rPr lang="en-US" altLang="ja-JP" sz="2800" dirty="0" smtClean="0"/>
              <a:t>]</a:t>
            </a:r>
            <a:r>
              <a:rPr lang="ja-JP" altLang="en-US" sz="2800" dirty="0" err="1" smtClean="0"/>
              <a:t>、</a:t>
            </a:r>
            <a:endParaRPr lang="en-US" altLang="ja-JP" sz="1800" dirty="0" smtClean="0"/>
          </a:p>
          <a:p>
            <a:pPr>
              <a:lnSpc>
                <a:spcPct val="120000"/>
              </a:lnSpc>
              <a:spcBef>
                <a:spcPct val="0"/>
              </a:spcBef>
              <a:buNone/>
            </a:pPr>
            <a:r>
              <a:rPr lang="en-US" altLang="ja-JP" sz="2800" dirty="0" smtClean="0"/>
              <a:t>     </a:t>
            </a:r>
            <a:r>
              <a:rPr lang="ja-JP" altLang="en-US" sz="2800" dirty="0" smtClean="0"/>
              <a:t>平均風速</a:t>
            </a:r>
            <a:r>
              <a:rPr lang="en-US" altLang="ja-JP" sz="2800" dirty="0" smtClean="0"/>
              <a:t>[m/s]</a:t>
            </a:r>
            <a:r>
              <a:rPr lang="ja-JP" altLang="en-US" sz="2800" dirty="0" err="1" smtClean="0"/>
              <a:t>、</a:t>
            </a:r>
            <a:r>
              <a:rPr lang="ja-JP" altLang="en-US" sz="2800" dirty="0" smtClean="0"/>
              <a:t>最多風向</a:t>
            </a:r>
            <a:r>
              <a:rPr lang="en-US" altLang="ja-JP" sz="2800" dirty="0" smtClean="0"/>
              <a:t>[16</a:t>
            </a:r>
            <a:r>
              <a:rPr lang="ja-JP" altLang="en-US" sz="2800" dirty="0" smtClean="0"/>
              <a:t>方位</a:t>
            </a:r>
            <a:r>
              <a:rPr lang="en-US" altLang="ja-JP" sz="2800" dirty="0" smtClean="0"/>
              <a:t>]</a:t>
            </a:r>
          </a:p>
        </p:txBody>
      </p:sp>
      <p:sp>
        <p:nvSpPr>
          <p:cNvPr id="6" name="テキスト ボックス 5"/>
          <p:cNvSpPr txBox="1"/>
          <p:nvPr/>
        </p:nvSpPr>
        <p:spPr>
          <a:xfrm>
            <a:off x="130627" y="5686570"/>
            <a:ext cx="8841922" cy="523220"/>
          </a:xfrm>
          <a:prstGeom prst="rect">
            <a:avLst/>
          </a:prstGeom>
          <a:noFill/>
        </p:spPr>
        <p:txBody>
          <a:bodyPr wrap="square" rtlCol="0">
            <a:spAutoFit/>
          </a:bodyPr>
          <a:lstStyle/>
          <a:p>
            <a:r>
              <a:rPr lang="ja-JP" altLang="en-US" sz="2800" dirty="0" smtClean="0"/>
              <a:t>解析期間は、</a:t>
            </a:r>
            <a:r>
              <a:rPr lang="en-US" altLang="ja-JP" sz="2800" dirty="0" smtClean="0"/>
              <a:t>2004</a:t>
            </a:r>
            <a:r>
              <a:rPr lang="ja-JP" altLang="en-US" sz="2800" dirty="0" smtClean="0"/>
              <a:t>年</a:t>
            </a:r>
            <a:r>
              <a:rPr lang="en-US" altLang="ja-JP" sz="2800" dirty="0" smtClean="0"/>
              <a:t>12</a:t>
            </a:r>
            <a:r>
              <a:rPr lang="ja-JP" altLang="en-US" sz="2800" dirty="0" smtClean="0"/>
              <a:t>月～</a:t>
            </a:r>
            <a:r>
              <a:rPr lang="en-US" altLang="ja-JP" sz="2800" dirty="0" smtClean="0"/>
              <a:t>2013</a:t>
            </a:r>
            <a:r>
              <a:rPr lang="ja-JP" altLang="en-US" sz="2800" dirty="0" smtClean="0"/>
              <a:t>年</a:t>
            </a:r>
            <a:r>
              <a:rPr lang="en-US" altLang="ja-JP" sz="2800" dirty="0" smtClean="0"/>
              <a:t>2</a:t>
            </a:r>
            <a:r>
              <a:rPr lang="ja-JP" altLang="en-US" sz="2800" dirty="0" smtClean="0"/>
              <a:t>月の</a:t>
            </a:r>
            <a:r>
              <a:rPr lang="en-US" altLang="ja-JP" sz="2800" dirty="0" smtClean="0"/>
              <a:t>12</a:t>
            </a:r>
            <a:r>
              <a:rPr lang="ja-JP" altLang="en-US" sz="2800" dirty="0" smtClean="0"/>
              <a:t>月，</a:t>
            </a:r>
            <a:r>
              <a:rPr lang="en-US" altLang="ja-JP" sz="2800" dirty="0" smtClean="0"/>
              <a:t>1</a:t>
            </a:r>
            <a:r>
              <a:rPr lang="ja-JP" altLang="en-US" sz="2800" dirty="0" smtClean="0"/>
              <a:t>月，</a:t>
            </a:r>
            <a:r>
              <a:rPr lang="en-US" altLang="ja-JP" sz="2800" dirty="0" smtClean="0"/>
              <a:t>2</a:t>
            </a:r>
            <a:r>
              <a:rPr lang="ja-JP" altLang="en-US" sz="2800" dirty="0" smtClean="0"/>
              <a:t>月</a:t>
            </a:r>
            <a:endParaRPr kumimoji="1" lang="ja-JP" altLang="en-US" sz="2800" dirty="0"/>
          </a:p>
        </p:txBody>
      </p:sp>
      <p:sp>
        <p:nvSpPr>
          <p:cNvPr id="2" name="スライド番号プレースホルダー 1"/>
          <p:cNvSpPr>
            <a:spLocks noGrp="1"/>
          </p:cNvSpPr>
          <p:nvPr>
            <p:ph type="sldNum" sz="quarter" idx="12"/>
          </p:nvPr>
        </p:nvSpPr>
        <p:spPr/>
        <p:txBody>
          <a:bodyPr/>
          <a:lstStyle/>
          <a:p>
            <a:fld id="{40482976-72AF-4720-8AC7-3307BAEC81D7}" type="slidenum">
              <a:rPr kumimoji="1" lang="ja-JP" altLang="en-US" smtClean="0"/>
              <a:t>10</a:t>
            </a:fld>
            <a:endParaRPr kumimoji="1" lang="ja-JP" altLang="en-US"/>
          </a:p>
        </p:txBody>
      </p:sp>
    </p:spTree>
    <p:extLst>
      <p:ext uri="{BB962C8B-B14F-4D97-AF65-F5344CB8AC3E}">
        <p14:creationId xmlns:p14="http://schemas.microsoft.com/office/powerpoint/2010/main" val="11529567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p:cNvGrpSpPr/>
          <p:nvPr/>
        </p:nvGrpSpPr>
        <p:grpSpPr>
          <a:xfrm>
            <a:off x="42793" y="477995"/>
            <a:ext cx="4389849" cy="6308793"/>
            <a:chOff x="42793" y="477995"/>
            <a:chExt cx="4389849" cy="6308793"/>
          </a:xfrm>
        </p:grpSpPr>
        <p:grpSp>
          <p:nvGrpSpPr>
            <p:cNvPr id="6" name="グループ化 5"/>
            <p:cNvGrpSpPr/>
            <p:nvPr/>
          </p:nvGrpSpPr>
          <p:grpSpPr>
            <a:xfrm>
              <a:off x="42793" y="707670"/>
              <a:ext cx="4389849" cy="6079118"/>
              <a:chOff x="42793" y="642358"/>
              <a:chExt cx="4389849" cy="6079118"/>
            </a:xfrm>
          </p:grpSpPr>
          <p:pic>
            <p:nvPicPr>
              <p:cNvPr id="5" name="図 4"/>
              <p:cNvPicPr>
                <a:picLocks noChangeAspect="1"/>
              </p:cNvPicPr>
              <p:nvPr/>
            </p:nvPicPr>
            <p:blipFill rotWithShape="1">
              <a:blip r:embed="rId2"/>
              <a:srcRect l="3464" r="989"/>
              <a:stretch/>
            </p:blipFill>
            <p:spPr>
              <a:xfrm>
                <a:off x="42793" y="642358"/>
                <a:ext cx="4389849" cy="6079118"/>
              </a:xfrm>
              <a:prstGeom prst="rect">
                <a:avLst/>
              </a:prstGeom>
            </p:spPr>
          </p:pic>
          <p:sp>
            <p:nvSpPr>
              <p:cNvPr id="30" name="テキスト ボックス 29"/>
              <p:cNvSpPr txBox="1"/>
              <p:nvPr/>
            </p:nvSpPr>
            <p:spPr>
              <a:xfrm>
                <a:off x="2166454" y="4444156"/>
                <a:ext cx="387454" cy="307777"/>
              </a:xfrm>
              <a:prstGeom prst="rect">
                <a:avLst/>
              </a:prstGeom>
              <a:solidFill>
                <a:schemeClr val="bg2">
                  <a:lumMod val="90000"/>
                </a:schemeClr>
              </a:solidFill>
              <a:ln>
                <a:solidFill>
                  <a:schemeClr val="tx1"/>
                </a:solidFill>
              </a:ln>
            </p:spPr>
            <p:txBody>
              <a:bodyPr wrap="square" rtlCol="0">
                <a:spAutoFit/>
              </a:bodyPr>
              <a:lstStyle/>
              <a:p>
                <a:pPr algn="ctr"/>
                <a:r>
                  <a:rPr lang="ja-JP" altLang="en-US" sz="1400" b="1" dirty="0" smtClean="0"/>
                  <a:t>津</a:t>
                </a:r>
                <a:endParaRPr lang="ja-JP" altLang="en-US" sz="1400" b="1" dirty="0"/>
              </a:p>
            </p:txBody>
          </p:sp>
          <p:sp>
            <p:nvSpPr>
              <p:cNvPr id="31" name="テキスト ボックス 30"/>
              <p:cNvSpPr txBox="1"/>
              <p:nvPr/>
            </p:nvSpPr>
            <p:spPr>
              <a:xfrm>
                <a:off x="3233221" y="4665978"/>
                <a:ext cx="717708" cy="307777"/>
              </a:xfrm>
              <a:prstGeom prst="rect">
                <a:avLst/>
              </a:prstGeom>
              <a:solidFill>
                <a:schemeClr val="bg2">
                  <a:lumMod val="90000"/>
                </a:schemeClr>
              </a:solidFill>
              <a:ln>
                <a:solidFill>
                  <a:schemeClr val="tx1"/>
                </a:solidFill>
              </a:ln>
            </p:spPr>
            <p:txBody>
              <a:bodyPr wrap="square" rtlCol="0">
                <a:spAutoFit/>
              </a:bodyPr>
              <a:lstStyle/>
              <a:p>
                <a:r>
                  <a:rPr lang="ja-JP" altLang="en-US" sz="1400" b="1" dirty="0"/>
                  <a:t>伊</a:t>
                </a:r>
                <a:r>
                  <a:rPr lang="ja-JP" altLang="en-US" sz="1400" b="1" dirty="0" smtClean="0"/>
                  <a:t>良湖</a:t>
                </a:r>
                <a:endParaRPr lang="ja-JP" altLang="en-US" sz="1400" b="1" dirty="0"/>
              </a:p>
            </p:txBody>
          </p:sp>
        </p:grpSp>
        <p:sp>
          <p:nvSpPr>
            <p:cNvPr id="33" name="正方形/長方形 32"/>
            <p:cNvSpPr/>
            <p:nvPr/>
          </p:nvSpPr>
          <p:spPr>
            <a:xfrm>
              <a:off x="629006" y="477995"/>
              <a:ext cx="3538330" cy="31474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気圧分布図（</a:t>
              </a:r>
              <a:r>
                <a:rPr lang="en-US" altLang="ja-JP" dirty="0"/>
                <a:t> </a:t>
              </a:r>
              <a:r>
                <a:rPr lang="en-US" altLang="ja-JP" dirty="0" err="1">
                  <a:solidFill>
                    <a:schemeClr val="tx1"/>
                  </a:solidFill>
                </a:rPr>
                <a:t>AMeDAS</a:t>
              </a:r>
              <a:r>
                <a:rPr lang="en-US" altLang="ja-JP" dirty="0">
                  <a:solidFill>
                    <a:schemeClr val="tx1"/>
                  </a:solidFill>
                </a:rPr>
                <a:t> </a:t>
              </a:r>
              <a:r>
                <a:rPr kumimoji="1" lang="ja-JP" altLang="en-US" dirty="0" smtClean="0">
                  <a:solidFill>
                    <a:schemeClr val="tx1"/>
                  </a:solidFill>
                </a:rPr>
                <a:t>）</a:t>
              </a:r>
              <a:endParaRPr kumimoji="1" lang="ja-JP" altLang="en-US" dirty="0">
                <a:solidFill>
                  <a:schemeClr val="tx1"/>
                </a:solidFill>
              </a:endParaRPr>
            </a:p>
          </p:txBody>
        </p:sp>
      </p:grpSp>
      <p:sp>
        <p:nvSpPr>
          <p:cNvPr id="4" name="Text Box 2"/>
          <p:cNvSpPr txBox="1">
            <a:spLocks noChangeArrowheads="1"/>
          </p:cNvSpPr>
          <p:nvPr/>
        </p:nvSpPr>
        <p:spPr bwMode="auto">
          <a:xfrm>
            <a:off x="-1" y="2"/>
            <a:ext cx="9144001" cy="461665"/>
          </a:xfrm>
          <a:prstGeom prst="rect">
            <a:avLst/>
          </a:prstGeom>
          <a:solidFill>
            <a:srgbClr val="9999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en-US" altLang="ja-JP" sz="2400" dirty="0" smtClean="0">
                <a:solidFill>
                  <a:schemeClr val="bg1"/>
                </a:solidFill>
              </a:rPr>
              <a:t>5.</a:t>
            </a:r>
            <a:r>
              <a:rPr lang="ja-JP" altLang="en-US" sz="2400" dirty="0" smtClean="0">
                <a:solidFill>
                  <a:schemeClr val="bg1"/>
                </a:solidFill>
              </a:rPr>
              <a:t> 結果</a:t>
            </a:r>
            <a:r>
              <a:rPr lang="en-US" altLang="ja-JP" sz="2400" dirty="0" smtClean="0">
                <a:solidFill>
                  <a:schemeClr val="bg1"/>
                </a:solidFill>
              </a:rPr>
              <a:t>2_</a:t>
            </a:r>
            <a:r>
              <a:rPr lang="ja-JP" altLang="en-US" sz="2400" dirty="0" smtClean="0">
                <a:solidFill>
                  <a:schemeClr val="bg1"/>
                </a:solidFill>
              </a:rPr>
              <a:t>気圧偏差の計算方法</a:t>
            </a:r>
            <a:endParaRPr lang="en-US" altLang="ja-JP" sz="2400" dirty="0">
              <a:solidFill>
                <a:schemeClr val="bg1"/>
              </a:solidFill>
            </a:endParaRPr>
          </a:p>
        </p:txBody>
      </p:sp>
      <p:grpSp>
        <p:nvGrpSpPr>
          <p:cNvPr id="29" name="グループ化 28"/>
          <p:cNvGrpSpPr/>
          <p:nvPr/>
        </p:nvGrpSpPr>
        <p:grpSpPr>
          <a:xfrm>
            <a:off x="4311589" y="1703469"/>
            <a:ext cx="4758580" cy="3693328"/>
            <a:chOff x="4311589" y="1369512"/>
            <a:chExt cx="4758580" cy="3693328"/>
          </a:xfrm>
        </p:grpSpPr>
        <p:sp>
          <p:nvSpPr>
            <p:cNvPr id="24" name="角丸四角形 23"/>
            <p:cNvSpPr/>
            <p:nvPr/>
          </p:nvSpPr>
          <p:spPr>
            <a:xfrm>
              <a:off x="4379808" y="1369512"/>
              <a:ext cx="4622142" cy="796396"/>
            </a:xfrm>
            <a:prstGeom prst="roundRect">
              <a:avLst/>
            </a:prstGeom>
            <a:solidFill>
              <a:srgbClr val="FF0000">
                <a:alpha val="10000"/>
              </a:srgbClr>
            </a:solidFill>
            <a:ln w="25400">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400" dirty="0" smtClean="0"/>
                <a:t>左図の範囲で気圧を観測している点を各日にち毎に領域平均する。</a:t>
              </a:r>
              <a:endParaRPr kumimoji="1" lang="ja-JP" altLang="en-US" sz="2400" dirty="0"/>
            </a:p>
          </p:txBody>
        </p:sp>
        <p:sp>
          <p:nvSpPr>
            <p:cNvPr id="25" name="右矢印 24"/>
            <p:cNvSpPr/>
            <p:nvPr/>
          </p:nvSpPr>
          <p:spPr>
            <a:xfrm rot="5400000">
              <a:off x="6467001" y="2135415"/>
              <a:ext cx="447756" cy="815874"/>
            </a:xfrm>
            <a:prstGeom prst="rightArrow">
              <a:avLst>
                <a:gd name="adj1" fmla="val 60310"/>
                <a:gd name="adj2" fmla="val 3855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角丸四角形 25"/>
            <p:cNvSpPr/>
            <p:nvPr/>
          </p:nvSpPr>
          <p:spPr>
            <a:xfrm>
              <a:off x="4311589" y="2920796"/>
              <a:ext cx="4758580" cy="704963"/>
            </a:xfrm>
            <a:prstGeom prst="roundRect">
              <a:avLst/>
            </a:prstGeom>
            <a:solidFill>
              <a:srgbClr val="FF0000">
                <a:alpha val="10000"/>
              </a:srgbClr>
            </a:solidFill>
            <a:ln w="25400">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400" dirty="0" smtClean="0"/>
                <a:t>津と伊良湖（赤丸）で領域平均からの偏差をとり、</a:t>
              </a:r>
              <a:r>
                <a:rPr kumimoji="1" lang="en-US" altLang="ja-JP" sz="2400" dirty="0" smtClean="0"/>
                <a:t>2</a:t>
              </a:r>
              <a:r>
                <a:rPr kumimoji="1" lang="ja-JP" altLang="en-US" sz="2400" dirty="0" smtClean="0"/>
                <a:t>地点の平均をとる。</a:t>
              </a:r>
              <a:endParaRPr kumimoji="1" lang="ja-JP" altLang="en-US" sz="2400" dirty="0"/>
            </a:p>
          </p:txBody>
        </p:sp>
        <p:sp>
          <p:nvSpPr>
            <p:cNvPr id="27" name="右矢印 26"/>
            <p:cNvSpPr/>
            <p:nvPr/>
          </p:nvSpPr>
          <p:spPr>
            <a:xfrm rot="5400000">
              <a:off x="6492180" y="3583881"/>
              <a:ext cx="447756" cy="815874"/>
            </a:xfrm>
            <a:prstGeom prst="rightArrow">
              <a:avLst>
                <a:gd name="adj1" fmla="val 60310"/>
                <a:gd name="adj2" fmla="val 3855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角丸四角形 27"/>
            <p:cNvSpPr/>
            <p:nvPr/>
          </p:nvSpPr>
          <p:spPr>
            <a:xfrm>
              <a:off x="4606768" y="4357877"/>
              <a:ext cx="4157588" cy="704963"/>
            </a:xfrm>
            <a:prstGeom prst="roundRect">
              <a:avLst/>
            </a:prstGeom>
            <a:solidFill>
              <a:srgbClr val="FF0000">
                <a:alpha val="10000"/>
              </a:srgbClr>
            </a:solidFill>
            <a:ln w="25400">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400" dirty="0" smtClean="0"/>
                <a:t>得られた各日にち毎の</a:t>
              </a:r>
              <a:r>
                <a:rPr kumimoji="1" lang="en-US" altLang="ja-JP" sz="2400" dirty="0" smtClean="0"/>
                <a:t>index</a:t>
              </a:r>
              <a:r>
                <a:rPr kumimoji="1" lang="ja-JP" altLang="en-US" sz="2400" dirty="0" smtClean="0"/>
                <a:t>を</a:t>
              </a:r>
              <a:endParaRPr kumimoji="1" lang="en-US" altLang="ja-JP" sz="2400" dirty="0" smtClean="0"/>
            </a:p>
            <a:p>
              <a:pPr algn="ctr"/>
              <a:r>
                <a:rPr kumimoji="1" lang="ja-JP" altLang="en-US" sz="2400" b="1" dirty="0" smtClean="0"/>
                <a:t>気圧データ</a:t>
              </a:r>
              <a:r>
                <a:rPr kumimoji="1" lang="ja-JP" altLang="en-US" sz="2400" dirty="0" smtClean="0"/>
                <a:t>とする。</a:t>
              </a:r>
              <a:endParaRPr kumimoji="1" lang="ja-JP" altLang="en-US" sz="2400" dirty="0"/>
            </a:p>
          </p:txBody>
        </p:sp>
      </p:grpSp>
      <p:sp>
        <p:nvSpPr>
          <p:cNvPr id="32" name="スライド番号プレースホルダー 31"/>
          <p:cNvSpPr>
            <a:spLocks noGrp="1"/>
          </p:cNvSpPr>
          <p:nvPr>
            <p:ph type="sldNum" sz="quarter" idx="12"/>
          </p:nvPr>
        </p:nvSpPr>
        <p:spPr/>
        <p:txBody>
          <a:bodyPr/>
          <a:lstStyle/>
          <a:p>
            <a:fld id="{40482976-72AF-4720-8AC7-3307BAEC81D7}" type="slidenum">
              <a:rPr kumimoji="1" lang="ja-JP" altLang="en-US" smtClean="0"/>
              <a:t>11</a:t>
            </a:fld>
            <a:endParaRPr kumimoji="1" lang="ja-JP" altLang="en-US"/>
          </a:p>
        </p:txBody>
      </p:sp>
    </p:spTree>
    <p:extLst>
      <p:ext uri="{BB962C8B-B14F-4D97-AF65-F5344CB8AC3E}">
        <p14:creationId xmlns:p14="http://schemas.microsoft.com/office/powerpoint/2010/main" val="1405951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633106" y="331969"/>
            <a:ext cx="1877785" cy="1940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Text Box 2"/>
          <p:cNvSpPr txBox="1">
            <a:spLocks noChangeArrowheads="1"/>
          </p:cNvSpPr>
          <p:nvPr/>
        </p:nvSpPr>
        <p:spPr bwMode="auto">
          <a:xfrm>
            <a:off x="-1" y="2"/>
            <a:ext cx="9144001" cy="461665"/>
          </a:xfrm>
          <a:prstGeom prst="rect">
            <a:avLst/>
          </a:prstGeom>
          <a:solidFill>
            <a:srgbClr val="9999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en-US" altLang="ja-JP" sz="2400" dirty="0">
                <a:solidFill>
                  <a:schemeClr val="bg1"/>
                </a:solidFill>
              </a:rPr>
              <a:t>5</a:t>
            </a:r>
            <a:r>
              <a:rPr lang="en-US" altLang="ja-JP" sz="2400" dirty="0" smtClean="0">
                <a:solidFill>
                  <a:schemeClr val="bg1"/>
                </a:solidFill>
              </a:rPr>
              <a:t>. </a:t>
            </a:r>
            <a:r>
              <a:rPr lang="ja-JP" altLang="en-US" sz="2400" dirty="0" smtClean="0">
                <a:solidFill>
                  <a:schemeClr val="bg1"/>
                </a:solidFill>
              </a:rPr>
              <a:t>結果</a:t>
            </a:r>
            <a:r>
              <a:rPr lang="en-US" altLang="ja-JP" sz="2400" dirty="0" smtClean="0">
                <a:solidFill>
                  <a:schemeClr val="bg1"/>
                </a:solidFill>
              </a:rPr>
              <a:t>2_</a:t>
            </a:r>
            <a:r>
              <a:rPr lang="ja-JP" altLang="en-US" sz="2400" dirty="0" smtClean="0">
                <a:solidFill>
                  <a:schemeClr val="bg1"/>
                </a:solidFill>
              </a:rPr>
              <a:t>伊勢湾の</a:t>
            </a:r>
            <a:r>
              <a:rPr lang="en-US" altLang="ja-JP" sz="2400" dirty="0" smtClean="0">
                <a:solidFill>
                  <a:schemeClr val="bg1"/>
                </a:solidFill>
              </a:rPr>
              <a:t>SST – </a:t>
            </a:r>
            <a:r>
              <a:rPr lang="ja-JP" altLang="en-US" sz="2400" dirty="0">
                <a:solidFill>
                  <a:schemeClr val="bg1"/>
                </a:solidFill>
              </a:rPr>
              <a:t>気温</a:t>
            </a:r>
            <a:r>
              <a:rPr lang="en-US" altLang="ja-JP" sz="2400" dirty="0" smtClean="0">
                <a:solidFill>
                  <a:schemeClr val="bg1"/>
                </a:solidFill>
              </a:rPr>
              <a:t>  vs </a:t>
            </a:r>
            <a:r>
              <a:rPr lang="ja-JP" altLang="en-US" sz="2400" dirty="0" smtClean="0">
                <a:solidFill>
                  <a:schemeClr val="bg1"/>
                </a:solidFill>
              </a:rPr>
              <a:t>領域平均からの気圧偏差</a:t>
            </a:r>
            <a:r>
              <a:rPr lang="en-US" altLang="ja-JP" sz="2400" dirty="0" smtClean="0">
                <a:solidFill>
                  <a:schemeClr val="bg1"/>
                </a:solidFill>
              </a:rPr>
              <a:t> </a:t>
            </a:r>
            <a:endParaRPr lang="en-US" altLang="ja-JP" sz="2400" dirty="0">
              <a:solidFill>
                <a:schemeClr val="bg1"/>
              </a:solidFill>
            </a:endParaRPr>
          </a:p>
        </p:txBody>
      </p:sp>
      <p:sp>
        <p:nvSpPr>
          <p:cNvPr id="12" name="テキスト ボックス 11"/>
          <p:cNvSpPr txBox="1"/>
          <p:nvPr/>
        </p:nvSpPr>
        <p:spPr>
          <a:xfrm>
            <a:off x="7469270" y="6065233"/>
            <a:ext cx="1596967" cy="584775"/>
          </a:xfrm>
          <a:prstGeom prst="rect">
            <a:avLst/>
          </a:prstGeom>
          <a:noFill/>
          <a:ln w="12700">
            <a:solidFill>
              <a:schemeClr val="tx1"/>
            </a:solidFill>
          </a:ln>
        </p:spPr>
        <p:txBody>
          <a:bodyPr wrap="square" rtlCol="0">
            <a:spAutoFit/>
          </a:bodyPr>
          <a:lstStyle/>
          <a:p>
            <a:pPr algn="ctr"/>
            <a:r>
              <a:rPr lang="en-US" altLang="ja-JP" sz="1600" dirty="0" smtClean="0"/>
              <a:t>±1σ</a:t>
            </a:r>
            <a:r>
              <a:rPr lang="ja-JP" altLang="en-US" sz="1600" dirty="0" smtClean="0"/>
              <a:t> 以内は除く　</a:t>
            </a:r>
            <a:r>
              <a:rPr lang="en-US" altLang="ja-JP" sz="1600" dirty="0" smtClean="0"/>
              <a:t>1σ = 2.685013</a:t>
            </a:r>
            <a:endParaRPr kumimoji="1" lang="ja-JP" altLang="en-US" sz="1600" dirty="0"/>
          </a:p>
        </p:txBody>
      </p:sp>
      <p:sp>
        <p:nvSpPr>
          <p:cNvPr id="5" name="スライド番号プレースホルダー 4"/>
          <p:cNvSpPr>
            <a:spLocks noGrp="1"/>
          </p:cNvSpPr>
          <p:nvPr>
            <p:ph type="sldNum" sz="quarter" idx="12"/>
          </p:nvPr>
        </p:nvSpPr>
        <p:spPr/>
        <p:txBody>
          <a:bodyPr/>
          <a:lstStyle/>
          <a:p>
            <a:fld id="{40482976-72AF-4720-8AC7-3307BAEC81D7}" type="slidenum">
              <a:rPr kumimoji="1" lang="ja-JP" altLang="en-US" smtClean="0"/>
              <a:t>12</a:t>
            </a:fld>
            <a:endParaRPr kumimoji="1" lang="ja-JP" altLang="en-US" dirty="0"/>
          </a:p>
        </p:txBody>
      </p:sp>
      <p:grpSp>
        <p:nvGrpSpPr>
          <p:cNvPr id="13" name="グループ化 12"/>
          <p:cNvGrpSpPr/>
          <p:nvPr/>
        </p:nvGrpSpPr>
        <p:grpSpPr>
          <a:xfrm>
            <a:off x="780553" y="600547"/>
            <a:ext cx="6801716" cy="5659837"/>
            <a:chOff x="780553" y="600547"/>
            <a:chExt cx="6801716" cy="5659837"/>
          </a:xfrm>
        </p:grpSpPr>
        <p:grpSp>
          <p:nvGrpSpPr>
            <p:cNvPr id="4" name="グループ化 3"/>
            <p:cNvGrpSpPr/>
            <p:nvPr/>
          </p:nvGrpSpPr>
          <p:grpSpPr>
            <a:xfrm>
              <a:off x="955662" y="600547"/>
              <a:ext cx="6626607" cy="5659837"/>
              <a:chOff x="783655" y="380190"/>
              <a:chExt cx="6626607" cy="5659837"/>
            </a:xfrm>
          </p:grpSpPr>
          <p:pic>
            <p:nvPicPr>
              <p:cNvPr id="2" name="図 1"/>
              <p:cNvPicPr>
                <a:picLocks noChangeAspect="1"/>
              </p:cNvPicPr>
              <p:nvPr/>
            </p:nvPicPr>
            <p:blipFill rotWithShape="1">
              <a:blip r:embed="rId2"/>
              <a:srcRect t="4635" r="529"/>
              <a:stretch/>
            </p:blipFill>
            <p:spPr>
              <a:xfrm>
                <a:off x="1237265" y="452615"/>
                <a:ext cx="6172997" cy="5187694"/>
              </a:xfrm>
              <a:prstGeom prst="rect">
                <a:avLst/>
              </a:prstGeom>
            </p:spPr>
          </p:pic>
          <p:sp>
            <p:nvSpPr>
              <p:cNvPr id="3" name="正方形/長方形 2"/>
              <p:cNvSpPr/>
              <p:nvPr/>
            </p:nvSpPr>
            <p:spPr>
              <a:xfrm>
                <a:off x="3633106" y="380190"/>
                <a:ext cx="2000251" cy="166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783655" y="1989018"/>
                <a:ext cx="552392" cy="1569660"/>
              </a:xfrm>
              <a:prstGeom prst="rect">
                <a:avLst/>
              </a:prstGeom>
              <a:noFill/>
            </p:spPr>
            <p:txBody>
              <a:bodyPr wrap="square" rtlCol="0">
                <a:spAutoFit/>
              </a:bodyPr>
              <a:lstStyle/>
              <a:p>
                <a:r>
                  <a:rPr kumimoji="1" lang="ja-JP" altLang="en-US" sz="2400" b="1" dirty="0" smtClean="0"/>
                  <a:t>気圧偏差</a:t>
                </a:r>
                <a:endParaRPr kumimoji="1" lang="ja-JP" altLang="en-US" sz="2400" b="1" dirty="0"/>
              </a:p>
            </p:txBody>
          </p:sp>
          <p:sp>
            <p:nvSpPr>
              <p:cNvPr id="9" name="テキスト ボックス 8"/>
              <p:cNvSpPr txBox="1"/>
              <p:nvPr/>
            </p:nvSpPr>
            <p:spPr>
              <a:xfrm>
                <a:off x="2260621" y="5578362"/>
                <a:ext cx="4586008" cy="461665"/>
              </a:xfrm>
              <a:prstGeom prst="rect">
                <a:avLst/>
              </a:prstGeom>
              <a:noFill/>
            </p:spPr>
            <p:txBody>
              <a:bodyPr wrap="square" rtlCol="0">
                <a:spAutoFit/>
              </a:bodyPr>
              <a:lstStyle/>
              <a:p>
                <a:r>
                  <a:rPr kumimoji="1" lang="ja-JP" altLang="en-US" sz="2400" b="1" dirty="0" smtClean="0"/>
                  <a:t>伊勢湾の水温 </a:t>
                </a:r>
                <a:r>
                  <a:rPr lang="ja-JP" altLang="en-US" sz="2400" b="1" dirty="0" smtClean="0"/>
                  <a:t>－ 気温の偏差 </a:t>
                </a:r>
                <a:r>
                  <a:rPr lang="en-US" altLang="ja-JP" sz="2000" dirty="0" smtClean="0"/>
                  <a:t>[</a:t>
                </a:r>
                <a:r>
                  <a:rPr lang="ja-JP" altLang="en-US" sz="2000" dirty="0" smtClean="0"/>
                  <a:t>℃</a:t>
                </a:r>
                <a:r>
                  <a:rPr lang="en-US" altLang="ja-JP" sz="2000" dirty="0" smtClean="0"/>
                  <a:t>]</a:t>
                </a:r>
                <a:endParaRPr kumimoji="1" lang="ja-JP" altLang="en-US" sz="2000" dirty="0"/>
              </a:p>
            </p:txBody>
          </p:sp>
        </p:grpSp>
        <p:sp>
          <p:nvSpPr>
            <p:cNvPr id="10" name="テキスト ボックス 9"/>
            <p:cNvSpPr txBox="1"/>
            <p:nvPr/>
          </p:nvSpPr>
          <p:spPr>
            <a:xfrm>
              <a:off x="780553" y="3670407"/>
              <a:ext cx="902609" cy="400110"/>
            </a:xfrm>
            <a:prstGeom prst="rect">
              <a:avLst/>
            </a:prstGeom>
            <a:noFill/>
          </p:spPr>
          <p:txBody>
            <a:bodyPr wrap="square" rtlCol="0">
              <a:spAutoFit/>
            </a:bodyPr>
            <a:lstStyle/>
            <a:p>
              <a:pPr algn="ctr"/>
              <a:r>
                <a:rPr kumimoji="1" lang="en-US" altLang="ja-JP" sz="2000" dirty="0" smtClean="0">
                  <a:latin typeface="+mj-ea"/>
                  <a:ea typeface="+mj-ea"/>
                </a:rPr>
                <a:t>[</a:t>
              </a:r>
              <a:r>
                <a:rPr kumimoji="1" lang="en-US" altLang="ja-JP" sz="2000" dirty="0" err="1" smtClean="0">
                  <a:latin typeface="+mj-ea"/>
                  <a:ea typeface="+mj-ea"/>
                </a:rPr>
                <a:t>hPa</a:t>
              </a:r>
              <a:r>
                <a:rPr kumimoji="1" lang="en-US" altLang="ja-JP" sz="2000" dirty="0" smtClean="0">
                  <a:latin typeface="+mj-ea"/>
                  <a:ea typeface="+mj-ea"/>
                </a:rPr>
                <a:t>]</a:t>
              </a:r>
              <a:endParaRPr kumimoji="1" lang="ja-JP" altLang="en-US" sz="2000" dirty="0">
                <a:latin typeface="+mj-ea"/>
                <a:ea typeface="+mj-ea"/>
              </a:endParaRPr>
            </a:p>
          </p:txBody>
        </p:sp>
      </p:grpSp>
      <p:sp>
        <p:nvSpPr>
          <p:cNvPr id="14" name="角丸四角形 13"/>
          <p:cNvSpPr/>
          <p:nvPr/>
        </p:nvSpPr>
        <p:spPr>
          <a:xfrm>
            <a:off x="2070539" y="4524771"/>
            <a:ext cx="5377711" cy="879386"/>
          </a:xfrm>
          <a:prstGeom prst="roundRect">
            <a:avLst/>
          </a:prstGeom>
          <a:solidFill>
            <a:schemeClr val="accent1">
              <a:alpha val="60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tx1"/>
                </a:solidFill>
              </a:rPr>
              <a:t>伊勢</a:t>
            </a:r>
            <a:r>
              <a:rPr lang="ja-JP" altLang="en-US" sz="2400" dirty="0" smtClean="0">
                <a:solidFill>
                  <a:schemeClr val="tx1"/>
                </a:solidFill>
              </a:rPr>
              <a:t>湾の水温と気温の差が大きいほど低気圧偏差になる傾向がみられた。</a:t>
            </a:r>
            <a:endParaRPr lang="en-US" altLang="ja-JP" sz="2400" dirty="0" smtClean="0">
              <a:solidFill>
                <a:schemeClr val="tx1"/>
              </a:solidFill>
            </a:endParaRPr>
          </a:p>
        </p:txBody>
      </p:sp>
    </p:spTree>
    <p:extLst>
      <p:ext uri="{BB962C8B-B14F-4D97-AF65-F5344CB8AC3E}">
        <p14:creationId xmlns:p14="http://schemas.microsoft.com/office/powerpoint/2010/main" val="87857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a:srcRect l="6873" t="1593" r="3246" b="1087"/>
          <a:stretch/>
        </p:blipFill>
        <p:spPr>
          <a:xfrm>
            <a:off x="67758" y="626191"/>
            <a:ext cx="4384221" cy="6103523"/>
          </a:xfrm>
          <a:prstGeom prst="rect">
            <a:avLst/>
          </a:prstGeom>
        </p:spPr>
      </p:pic>
      <p:sp>
        <p:nvSpPr>
          <p:cNvPr id="4" name="Text Box 2"/>
          <p:cNvSpPr txBox="1">
            <a:spLocks noChangeArrowheads="1"/>
          </p:cNvSpPr>
          <p:nvPr/>
        </p:nvSpPr>
        <p:spPr bwMode="auto">
          <a:xfrm>
            <a:off x="-1" y="2"/>
            <a:ext cx="9144001" cy="461665"/>
          </a:xfrm>
          <a:prstGeom prst="rect">
            <a:avLst/>
          </a:prstGeom>
          <a:solidFill>
            <a:srgbClr val="9999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en-US" altLang="ja-JP" sz="2400" dirty="0" smtClean="0">
                <a:solidFill>
                  <a:schemeClr val="bg1"/>
                </a:solidFill>
              </a:rPr>
              <a:t>5.</a:t>
            </a:r>
            <a:r>
              <a:rPr lang="ja-JP" altLang="en-US" sz="2400" dirty="0" smtClean="0">
                <a:solidFill>
                  <a:schemeClr val="bg1"/>
                </a:solidFill>
              </a:rPr>
              <a:t> 結果</a:t>
            </a:r>
            <a:r>
              <a:rPr lang="en-US" altLang="ja-JP" sz="2400" dirty="0" smtClean="0">
                <a:solidFill>
                  <a:schemeClr val="bg1"/>
                </a:solidFill>
              </a:rPr>
              <a:t>2_</a:t>
            </a:r>
            <a:r>
              <a:rPr lang="ja-JP" altLang="en-US" sz="2400" dirty="0" smtClean="0">
                <a:solidFill>
                  <a:schemeClr val="bg1"/>
                </a:solidFill>
              </a:rPr>
              <a:t>南北成分のシア計算方法</a:t>
            </a:r>
            <a:endParaRPr lang="en-US" altLang="ja-JP" sz="2400" dirty="0">
              <a:solidFill>
                <a:schemeClr val="bg1"/>
              </a:solidFill>
            </a:endParaRPr>
          </a:p>
        </p:txBody>
      </p:sp>
      <p:grpSp>
        <p:nvGrpSpPr>
          <p:cNvPr id="7" name="グループ化 6"/>
          <p:cNvGrpSpPr/>
          <p:nvPr/>
        </p:nvGrpSpPr>
        <p:grpSpPr>
          <a:xfrm>
            <a:off x="4288365" y="1299761"/>
            <a:ext cx="4768801" cy="4214190"/>
            <a:chOff x="4288365" y="1017766"/>
            <a:chExt cx="4768801" cy="4214190"/>
          </a:xfrm>
        </p:grpSpPr>
        <p:sp>
          <p:nvSpPr>
            <p:cNvPr id="8" name="角丸四角形 7"/>
            <p:cNvSpPr/>
            <p:nvPr/>
          </p:nvSpPr>
          <p:spPr>
            <a:xfrm>
              <a:off x="4455974" y="1017766"/>
              <a:ext cx="4433584" cy="1224926"/>
            </a:xfrm>
            <a:prstGeom prst="roundRect">
              <a:avLst/>
            </a:prstGeom>
            <a:solidFill>
              <a:srgbClr val="FF0000">
                <a:alpha val="10000"/>
              </a:srgbClr>
            </a:solidFill>
            <a:ln w="25400">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2400" dirty="0" smtClean="0"/>
                <a:t>小俣と南知多</a:t>
              </a:r>
              <a:r>
                <a:rPr lang="ja-JP" altLang="en-US" sz="2400" dirty="0"/>
                <a:t>（赤丸</a:t>
              </a:r>
              <a:r>
                <a:rPr lang="ja-JP" altLang="en-US" sz="2400" dirty="0" smtClean="0"/>
                <a:t>）の</a:t>
              </a:r>
              <a:endParaRPr lang="en-US" altLang="ja-JP" sz="2400" dirty="0" smtClean="0"/>
            </a:p>
            <a:p>
              <a:pPr algn="ctr"/>
              <a:r>
                <a:rPr lang="ja-JP" altLang="en-US" sz="2400" dirty="0" smtClean="0"/>
                <a:t>平均風速と最多風向を用いて</a:t>
              </a:r>
              <a:endParaRPr lang="en-US" altLang="ja-JP" sz="2400" dirty="0" smtClean="0"/>
            </a:p>
            <a:p>
              <a:pPr algn="ctr"/>
              <a:r>
                <a:rPr lang="en-US" altLang="ja-JP" sz="2400" dirty="0" smtClean="0"/>
                <a:t>V</a:t>
              </a:r>
              <a:r>
                <a:rPr lang="ja-JP" altLang="en-US" sz="2400" dirty="0" smtClean="0"/>
                <a:t>成分の標準化を各地点で行う。</a:t>
              </a:r>
              <a:endParaRPr kumimoji="1" lang="ja-JP" altLang="en-US" sz="2400" dirty="0"/>
            </a:p>
          </p:txBody>
        </p:sp>
        <p:sp>
          <p:nvSpPr>
            <p:cNvPr id="9" name="右矢印 8"/>
            <p:cNvSpPr/>
            <p:nvPr/>
          </p:nvSpPr>
          <p:spPr>
            <a:xfrm rot="5400000">
              <a:off x="6467001" y="2159268"/>
              <a:ext cx="447756" cy="815874"/>
            </a:xfrm>
            <a:prstGeom prst="rightArrow">
              <a:avLst>
                <a:gd name="adj1" fmla="val 60310"/>
                <a:gd name="adj2" fmla="val 3855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4288365" y="2910783"/>
              <a:ext cx="4768801" cy="617532"/>
            </a:xfrm>
            <a:prstGeom prst="roundRect">
              <a:avLst/>
            </a:prstGeom>
            <a:solidFill>
              <a:srgbClr val="FF0000">
                <a:alpha val="10000"/>
              </a:srgbClr>
            </a:solidFill>
            <a:ln w="25400">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400" dirty="0" smtClean="0"/>
                <a:t>南知多</a:t>
              </a:r>
              <a:r>
                <a:rPr lang="ja-JP" altLang="en-US" sz="2400" dirty="0" smtClean="0"/>
                <a:t>から小俣の</a:t>
              </a:r>
              <a:r>
                <a:rPr lang="en-US" altLang="ja-JP" sz="2400" dirty="0" smtClean="0"/>
                <a:t>V</a:t>
              </a:r>
              <a:r>
                <a:rPr lang="ja-JP" altLang="en-US" sz="2400" dirty="0" smtClean="0"/>
                <a:t>成分同士を引く</a:t>
              </a:r>
            </a:p>
          </p:txBody>
        </p:sp>
        <p:sp>
          <p:nvSpPr>
            <p:cNvPr id="11" name="右矢印 10"/>
            <p:cNvSpPr/>
            <p:nvPr/>
          </p:nvSpPr>
          <p:spPr>
            <a:xfrm rot="5400000">
              <a:off x="6492180" y="3583881"/>
              <a:ext cx="447756" cy="815874"/>
            </a:xfrm>
            <a:prstGeom prst="rightArrow">
              <a:avLst>
                <a:gd name="adj1" fmla="val 60310"/>
                <a:gd name="adj2" fmla="val 3855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4940582" y="4310169"/>
              <a:ext cx="3651483" cy="921787"/>
            </a:xfrm>
            <a:prstGeom prst="roundRect">
              <a:avLst/>
            </a:prstGeom>
            <a:solidFill>
              <a:srgbClr val="FF0000">
                <a:alpha val="10000"/>
              </a:srgbClr>
            </a:solidFill>
            <a:ln w="25400">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400" dirty="0" smtClean="0"/>
                <a:t>正偏差 ： 低気圧性の</a:t>
              </a:r>
              <a:r>
                <a:rPr lang="ja-JP" altLang="en-US" sz="2400" dirty="0" smtClean="0"/>
                <a:t>循環</a:t>
              </a:r>
              <a:endParaRPr kumimoji="1" lang="en-US" altLang="ja-JP" sz="2400" dirty="0" smtClean="0"/>
            </a:p>
            <a:p>
              <a:pPr algn="ctr"/>
              <a:r>
                <a:rPr kumimoji="1" lang="ja-JP" altLang="en-US" sz="2400" dirty="0" smtClean="0"/>
                <a:t>負偏差 ： 高気圧性の</a:t>
              </a:r>
              <a:r>
                <a:rPr lang="ja-JP" altLang="en-US" sz="2400" dirty="0" smtClean="0"/>
                <a:t>循環</a:t>
              </a:r>
              <a:endParaRPr kumimoji="1" lang="ja-JP" altLang="en-US" sz="2400" dirty="0" smtClean="0"/>
            </a:p>
          </p:txBody>
        </p:sp>
      </p:grpSp>
      <p:sp>
        <p:nvSpPr>
          <p:cNvPr id="15" name="テキスト ボックス 14"/>
          <p:cNvSpPr txBox="1"/>
          <p:nvPr/>
        </p:nvSpPr>
        <p:spPr>
          <a:xfrm>
            <a:off x="1847596" y="4587569"/>
            <a:ext cx="567554" cy="307777"/>
          </a:xfrm>
          <a:prstGeom prst="rect">
            <a:avLst/>
          </a:prstGeom>
          <a:solidFill>
            <a:schemeClr val="bg2">
              <a:lumMod val="90000"/>
            </a:schemeClr>
          </a:solidFill>
          <a:ln>
            <a:solidFill>
              <a:schemeClr val="tx1"/>
            </a:solidFill>
          </a:ln>
        </p:spPr>
        <p:txBody>
          <a:bodyPr wrap="square" rtlCol="0">
            <a:spAutoFit/>
          </a:bodyPr>
          <a:lstStyle/>
          <a:p>
            <a:r>
              <a:rPr lang="ja-JP" altLang="en-US" sz="1400" b="1" dirty="0" smtClean="0"/>
              <a:t>小俣</a:t>
            </a:r>
            <a:endParaRPr lang="ja-JP" altLang="en-US" sz="1400" b="1" dirty="0"/>
          </a:p>
        </p:txBody>
      </p:sp>
      <p:grpSp>
        <p:nvGrpSpPr>
          <p:cNvPr id="17" name="グループ化 16"/>
          <p:cNvGrpSpPr/>
          <p:nvPr/>
        </p:nvGrpSpPr>
        <p:grpSpPr>
          <a:xfrm>
            <a:off x="2529448" y="3561516"/>
            <a:ext cx="887845" cy="1835151"/>
            <a:chOff x="2254813" y="3516768"/>
            <a:chExt cx="887845" cy="1835151"/>
          </a:xfrm>
        </p:grpSpPr>
        <p:sp>
          <p:nvSpPr>
            <p:cNvPr id="13" name="上矢印 12"/>
            <p:cNvSpPr/>
            <p:nvPr/>
          </p:nvSpPr>
          <p:spPr>
            <a:xfrm>
              <a:off x="2795133" y="3516768"/>
              <a:ext cx="347525" cy="48882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上矢印 13"/>
            <p:cNvSpPr/>
            <p:nvPr/>
          </p:nvSpPr>
          <p:spPr>
            <a:xfrm rot="10800000">
              <a:off x="2254813" y="4864051"/>
              <a:ext cx="361476" cy="48786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テキスト ボックス 15"/>
          <p:cNvSpPr txBox="1"/>
          <p:nvPr/>
        </p:nvSpPr>
        <p:spPr>
          <a:xfrm>
            <a:off x="3400964" y="4090322"/>
            <a:ext cx="730161" cy="307777"/>
          </a:xfrm>
          <a:prstGeom prst="rect">
            <a:avLst/>
          </a:prstGeom>
          <a:solidFill>
            <a:schemeClr val="bg2">
              <a:lumMod val="90000"/>
            </a:schemeClr>
          </a:solidFill>
          <a:ln>
            <a:solidFill>
              <a:schemeClr val="tx1"/>
            </a:solidFill>
          </a:ln>
        </p:spPr>
        <p:txBody>
          <a:bodyPr wrap="square" rtlCol="0">
            <a:spAutoFit/>
          </a:bodyPr>
          <a:lstStyle/>
          <a:p>
            <a:pPr algn="ctr"/>
            <a:r>
              <a:rPr lang="ja-JP" altLang="en-US" sz="1400" b="1" dirty="0" smtClean="0"/>
              <a:t>南知多</a:t>
            </a:r>
            <a:endParaRPr lang="ja-JP" altLang="en-US" sz="1400" b="1" dirty="0"/>
          </a:p>
        </p:txBody>
      </p:sp>
      <p:sp>
        <p:nvSpPr>
          <p:cNvPr id="18" name="スライド番号プレースホルダー 17"/>
          <p:cNvSpPr>
            <a:spLocks noGrp="1"/>
          </p:cNvSpPr>
          <p:nvPr>
            <p:ph type="sldNum" sz="quarter" idx="12"/>
          </p:nvPr>
        </p:nvSpPr>
        <p:spPr/>
        <p:txBody>
          <a:bodyPr/>
          <a:lstStyle/>
          <a:p>
            <a:fld id="{40482976-72AF-4720-8AC7-3307BAEC81D7}" type="slidenum">
              <a:rPr kumimoji="1" lang="ja-JP" altLang="en-US" smtClean="0"/>
              <a:t>13</a:t>
            </a:fld>
            <a:endParaRPr kumimoji="1" lang="ja-JP" altLang="en-US"/>
          </a:p>
        </p:txBody>
      </p:sp>
    </p:spTree>
    <p:extLst>
      <p:ext uri="{BB962C8B-B14F-4D97-AF65-F5344CB8AC3E}">
        <p14:creationId xmlns:p14="http://schemas.microsoft.com/office/powerpoint/2010/main" val="3771129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633106" y="331969"/>
            <a:ext cx="1877785" cy="1940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 name="グループ化 12"/>
          <p:cNvGrpSpPr/>
          <p:nvPr/>
        </p:nvGrpSpPr>
        <p:grpSpPr>
          <a:xfrm>
            <a:off x="873282" y="583145"/>
            <a:ext cx="6911476" cy="5891427"/>
            <a:chOff x="873282" y="583145"/>
            <a:chExt cx="6911476" cy="5891427"/>
          </a:xfrm>
        </p:grpSpPr>
        <p:grpSp>
          <p:nvGrpSpPr>
            <p:cNvPr id="10" name="グループ化 9"/>
            <p:cNvGrpSpPr/>
            <p:nvPr/>
          </p:nvGrpSpPr>
          <p:grpSpPr>
            <a:xfrm>
              <a:off x="1312523" y="583145"/>
              <a:ext cx="6472235" cy="5510147"/>
              <a:chOff x="1312523" y="583145"/>
              <a:chExt cx="6472235" cy="5510147"/>
            </a:xfrm>
          </p:grpSpPr>
          <p:pic>
            <p:nvPicPr>
              <p:cNvPr id="8" name="図 7"/>
              <p:cNvPicPr>
                <a:picLocks noChangeAspect="1"/>
              </p:cNvPicPr>
              <p:nvPr/>
            </p:nvPicPr>
            <p:blipFill>
              <a:blip r:embed="rId3"/>
              <a:stretch>
                <a:fillRect/>
              </a:stretch>
            </p:blipFill>
            <p:spPr>
              <a:xfrm>
                <a:off x="1312523" y="583145"/>
                <a:ext cx="6472235" cy="5510147"/>
              </a:xfrm>
              <a:prstGeom prst="rect">
                <a:avLst/>
              </a:prstGeom>
            </p:spPr>
          </p:pic>
          <p:sp>
            <p:nvSpPr>
              <p:cNvPr id="3" name="正方形/長方形 2"/>
              <p:cNvSpPr/>
              <p:nvPr/>
            </p:nvSpPr>
            <p:spPr>
              <a:xfrm>
                <a:off x="3509319" y="649067"/>
                <a:ext cx="2296045" cy="2982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テキスト ボックス 6"/>
            <p:cNvSpPr txBox="1"/>
            <p:nvPr/>
          </p:nvSpPr>
          <p:spPr>
            <a:xfrm>
              <a:off x="873282" y="2275279"/>
              <a:ext cx="552392" cy="2677656"/>
            </a:xfrm>
            <a:prstGeom prst="rect">
              <a:avLst/>
            </a:prstGeom>
            <a:noFill/>
          </p:spPr>
          <p:txBody>
            <a:bodyPr wrap="square" rtlCol="0">
              <a:spAutoFit/>
            </a:bodyPr>
            <a:lstStyle/>
            <a:p>
              <a:r>
                <a:rPr lang="ja-JP" altLang="en-US" sz="2400" b="1" dirty="0" smtClean="0"/>
                <a:t>南北成分のシア</a:t>
              </a:r>
              <a:endParaRPr kumimoji="1" lang="ja-JP" altLang="en-US" sz="2400" b="1" dirty="0"/>
            </a:p>
          </p:txBody>
        </p:sp>
        <p:sp>
          <p:nvSpPr>
            <p:cNvPr id="9" name="テキスト ボックス 8"/>
            <p:cNvSpPr txBox="1"/>
            <p:nvPr/>
          </p:nvSpPr>
          <p:spPr>
            <a:xfrm>
              <a:off x="2531483" y="6012907"/>
              <a:ext cx="4610722" cy="461665"/>
            </a:xfrm>
            <a:prstGeom prst="rect">
              <a:avLst/>
            </a:prstGeom>
            <a:noFill/>
          </p:spPr>
          <p:txBody>
            <a:bodyPr wrap="square" rtlCol="0">
              <a:spAutoFit/>
            </a:bodyPr>
            <a:lstStyle/>
            <a:p>
              <a:r>
                <a:rPr kumimoji="1" lang="ja-JP" altLang="en-US" sz="2400" b="1" dirty="0" smtClean="0"/>
                <a:t>伊勢湾の水温 </a:t>
              </a:r>
              <a:r>
                <a:rPr lang="ja-JP" altLang="en-US" sz="2400" b="1" dirty="0" smtClean="0"/>
                <a:t>－ 気温の偏差 </a:t>
              </a:r>
              <a:r>
                <a:rPr lang="en-US" altLang="ja-JP" sz="2400" dirty="0" smtClean="0"/>
                <a:t>[</a:t>
              </a:r>
              <a:r>
                <a:rPr lang="ja-JP" altLang="en-US" sz="2400" dirty="0"/>
                <a:t>℃</a:t>
              </a:r>
              <a:r>
                <a:rPr lang="en-US" altLang="ja-JP" sz="2400" dirty="0" smtClean="0"/>
                <a:t>]</a:t>
              </a:r>
              <a:endParaRPr lang="ja-JP" altLang="en-US" sz="2400" dirty="0"/>
            </a:p>
          </p:txBody>
        </p:sp>
      </p:grpSp>
      <p:sp>
        <p:nvSpPr>
          <p:cNvPr id="11" name="Text Box 2"/>
          <p:cNvSpPr txBox="1">
            <a:spLocks noChangeArrowheads="1"/>
          </p:cNvSpPr>
          <p:nvPr/>
        </p:nvSpPr>
        <p:spPr bwMode="auto">
          <a:xfrm>
            <a:off x="-1" y="2"/>
            <a:ext cx="9144001" cy="461665"/>
          </a:xfrm>
          <a:prstGeom prst="rect">
            <a:avLst/>
          </a:prstGeom>
          <a:solidFill>
            <a:srgbClr val="9999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en-US" altLang="ja-JP" sz="2400" dirty="0">
                <a:solidFill>
                  <a:schemeClr val="bg1"/>
                </a:solidFill>
              </a:rPr>
              <a:t>5</a:t>
            </a:r>
            <a:r>
              <a:rPr lang="en-US" altLang="ja-JP" sz="2400" dirty="0" smtClean="0">
                <a:solidFill>
                  <a:schemeClr val="bg1"/>
                </a:solidFill>
              </a:rPr>
              <a:t>. </a:t>
            </a:r>
            <a:r>
              <a:rPr lang="ja-JP" altLang="en-US" sz="2400" dirty="0" smtClean="0">
                <a:solidFill>
                  <a:schemeClr val="bg1"/>
                </a:solidFill>
              </a:rPr>
              <a:t>結果</a:t>
            </a:r>
            <a:r>
              <a:rPr lang="en-US" altLang="ja-JP" sz="2400" dirty="0" smtClean="0">
                <a:solidFill>
                  <a:schemeClr val="bg1"/>
                </a:solidFill>
              </a:rPr>
              <a:t>2_</a:t>
            </a:r>
            <a:r>
              <a:rPr lang="ja-JP" altLang="en-US" sz="2400" dirty="0" smtClean="0">
                <a:solidFill>
                  <a:schemeClr val="bg1"/>
                </a:solidFill>
              </a:rPr>
              <a:t>伊勢湾の</a:t>
            </a:r>
            <a:r>
              <a:rPr lang="en-US" altLang="ja-JP" sz="2400" dirty="0" smtClean="0">
                <a:solidFill>
                  <a:schemeClr val="bg1"/>
                </a:solidFill>
              </a:rPr>
              <a:t>SST – </a:t>
            </a:r>
            <a:r>
              <a:rPr lang="ja-JP" altLang="en-US" sz="2400" dirty="0">
                <a:solidFill>
                  <a:schemeClr val="bg1"/>
                </a:solidFill>
              </a:rPr>
              <a:t>気温</a:t>
            </a:r>
            <a:r>
              <a:rPr lang="en-US" altLang="ja-JP" sz="2400" dirty="0" smtClean="0">
                <a:solidFill>
                  <a:schemeClr val="bg1"/>
                </a:solidFill>
              </a:rPr>
              <a:t>  vs </a:t>
            </a:r>
            <a:r>
              <a:rPr lang="ja-JP" altLang="en-US" sz="2400" dirty="0" smtClean="0">
                <a:solidFill>
                  <a:schemeClr val="bg1"/>
                </a:solidFill>
              </a:rPr>
              <a:t>南北成分のシア</a:t>
            </a:r>
            <a:r>
              <a:rPr lang="en-US" altLang="ja-JP" sz="2400" dirty="0" smtClean="0">
                <a:solidFill>
                  <a:schemeClr val="bg1"/>
                </a:solidFill>
              </a:rPr>
              <a:t> </a:t>
            </a:r>
            <a:endParaRPr lang="en-US" altLang="ja-JP" sz="2400" dirty="0">
              <a:solidFill>
                <a:schemeClr val="bg1"/>
              </a:solidFill>
            </a:endParaRPr>
          </a:p>
        </p:txBody>
      </p:sp>
      <p:sp>
        <p:nvSpPr>
          <p:cNvPr id="12" name="テキスト ボックス 11"/>
          <p:cNvSpPr txBox="1"/>
          <p:nvPr/>
        </p:nvSpPr>
        <p:spPr>
          <a:xfrm>
            <a:off x="7469270" y="6065233"/>
            <a:ext cx="1596967" cy="584775"/>
          </a:xfrm>
          <a:prstGeom prst="rect">
            <a:avLst/>
          </a:prstGeom>
          <a:noFill/>
          <a:ln w="12700">
            <a:solidFill>
              <a:schemeClr val="tx1"/>
            </a:solidFill>
          </a:ln>
        </p:spPr>
        <p:txBody>
          <a:bodyPr wrap="square" rtlCol="0">
            <a:spAutoFit/>
          </a:bodyPr>
          <a:lstStyle/>
          <a:p>
            <a:pPr algn="ctr"/>
            <a:r>
              <a:rPr lang="en-US" altLang="ja-JP" sz="1600" dirty="0" smtClean="0"/>
              <a:t>±1σ</a:t>
            </a:r>
            <a:r>
              <a:rPr lang="ja-JP" altLang="en-US" sz="1600" dirty="0" smtClean="0"/>
              <a:t> 以内は除く　</a:t>
            </a:r>
            <a:r>
              <a:rPr lang="en-US" altLang="ja-JP" sz="1600" dirty="0" smtClean="0"/>
              <a:t>1σ = 2.685013</a:t>
            </a:r>
            <a:endParaRPr kumimoji="1" lang="ja-JP" altLang="en-US" sz="1600" dirty="0"/>
          </a:p>
        </p:txBody>
      </p:sp>
      <p:sp>
        <p:nvSpPr>
          <p:cNvPr id="5" name="スライド番号プレースホルダー 4"/>
          <p:cNvSpPr>
            <a:spLocks noGrp="1"/>
          </p:cNvSpPr>
          <p:nvPr>
            <p:ph type="sldNum" sz="quarter" idx="12"/>
          </p:nvPr>
        </p:nvSpPr>
        <p:spPr/>
        <p:txBody>
          <a:bodyPr/>
          <a:lstStyle/>
          <a:p>
            <a:fld id="{40482976-72AF-4720-8AC7-3307BAEC81D7}" type="slidenum">
              <a:rPr kumimoji="1" lang="ja-JP" altLang="en-US" smtClean="0"/>
              <a:t>14</a:t>
            </a:fld>
            <a:endParaRPr kumimoji="1" lang="ja-JP" altLang="en-US"/>
          </a:p>
        </p:txBody>
      </p:sp>
      <p:sp>
        <p:nvSpPr>
          <p:cNvPr id="14" name="テキスト ボックス 13"/>
          <p:cNvSpPr txBox="1"/>
          <p:nvPr/>
        </p:nvSpPr>
        <p:spPr>
          <a:xfrm>
            <a:off x="681697" y="4798991"/>
            <a:ext cx="902609" cy="400110"/>
          </a:xfrm>
          <a:prstGeom prst="rect">
            <a:avLst/>
          </a:prstGeom>
          <a:noFill/>
        </p:spPr>
        <p:txBody>
          <a:bodyPr wrap="square" rtlCol="0">
            <a:spAutoFit/>
          </a:bodyPr>
          <a:lstStyle/>
          <a:p>
            <a:pPr algn="ctr"/>
            <a:r>
              <a:rPr kumimoji="1" lang="en-US" altLang="ja-JP" sz="2000" dirty="0" smtClean="0">
                <a:latin typeface="+mj-ea"/>
                <a:ea typeface="+mj-ea"/>
              </a:rPr>
              <a:t>[m/s]</a:t>
            </a:r>
            <a:endParaRPr kumimoji="1" lang="ja-JP" altLang="en-US" sz="2000" dirty="0">
              <a:latin typeface="+mj-ea"/>
              <a:ea typeface="+mj-ea"/>
            </a:endParaRPr>
          </a:p>
        </p:txBody>
      </p:sp>
      <p:sp>
        <p:nvSpPr>
          <p:cNvPr id="15" name="角丸四角形 14"/>
          <p:cNvSpPr/>
          <p:nvPr/>
        </p:nvSpPr>
        <p:spPr>
          <a:xfrm>
            <a:off x="1870844" y="4650891"/>
            <a:ext cx="5714219" cy="879386"/>
          </a:xfrm>
          <a:prstGeom prst="roundRect">
            <a:avLst/>
          </a:prstGeom>
          <a:solidFill>
            <a:schemeClr val="accent1">
              <a:alpha val="92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tx1"/>
                </a:solidFill>
              </a:rPr>
              <a:t>伊勢</a:t>
            </a:r>
            <a:r>
              <a:rPr lang="ja-JP" altLang="en-US" sz="2400" dirty="0" smtClean="0">
                <a:solidFill>
                  <a:schemeClr val="tx1"/>
                </a:solidFill>
              </a:rPr>
              <a:t>湾の水温と気温の差が大きいほど</a:t>
            </a:r>
            <a:endParaRPr lang="en-US" altLang="ja-JP" sz="2400" dirty="0" smtClean="0">
              <a:solidFill>
                <a:schemeClr val="tx1"/>
              </a:solidFill>
            </a:endParaRPr>
          </a:p>
          <a:p>
            <a:r>
              <a:rPr lang="ja-JP" altLang="en-US" sz="2400" dirty="0" smtClean="0">
                <a:solidFill>
                  <a:schemeClr val="tx1"/>
                </a:solidFill>
              </a:rPr>
              <a:t>風が低気圧性循環になる傾向がみられた。</a:t>
            </a:r>
            <a:endParaRPr lang="en-US" altLang="ja-JP" sz="2400" dirty="0" smtClean="0">
              <a:solidFill>
                <a:schemeClr val="tx1"/>
              </a:solidFill>
            </a:endParaRPr>
          </a:p>
        </p:txBody>
      </p:sp>
    </p:spTree>
    <p:extLst>
      <p:ext uri="{BB962C8B-B14F-4D97-AF65-F5344CB8AC3E}">
        <p14:creationId xmlns:p14="http://schemas.microsoft.com/office/powerpoint/2010/main" val="1957825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 y="2"/>
            <a:ext cx="9144001" cy="461665"/>
          </a:xfrm>
          <a:prstGeom prst="rect">
            <a:avLst/>
          </a:prstGeom>
          <a:solidFill>
            <a:srgbClr val="9999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en-US" altLang="ja-JP" sz="2400" dirty="0">
                <a:solidFill>
                  <a:schemeClr val="bg1"/>
                </a:solidFill>
              </a:rPr>
              <a:t>6</a:t>
            </a:r>
            <a:r>
              <a:rPr lang="en-US" altLang="ja-JP" sz="2400" dirty="0" smtClean="0">
                <a:solidFill>
                  <a:schemeClr val="bg1"/>
                </a:solidFill>
              </a:rPr>
              <a:t>. </a:t>
            </a:r>
            <a:r>
              <a:rPr lang="en-US" altLang="ja-JP" sz="2400" dirty="0" err="1" smtClean="0">
                <a:solidFill>
                  <a:schemeClr val="bg1"/>
                </a:solidFill>
              </a:rPr>
              <a:t>AMeDAS</a:t>
            </a:r>
            <a:r>
              <a:rPr lang="ja-JP" altLang="en-US" sz="2400" dirty="0" smtClean="0">
                <a:solidFill>
                  <a:schemeClr val="bg1"/>
                </a:solidFill>
              </a:rPr>
              <a:t>とモデル実験の結果による考察</a:t>
            </a:r>
            <a:endParaRPr lang="ja-JP" altLang="en-US" sz="2400" dirty="0">
              <a:solidFill>
                <a:schemeClr val="bg1"/>
              </a:solidFill>
            </a:endParaRPr>
          </a:p>
        </p:txBody>
      </p:sp>
      <p:pic>
        <p:nvPicPr>
          <p:cNvPr id="5" name="図 4"/>
          <p:cNvPicPr>
            <a:picLocks noChangeAspect="1"/>
          </p:cNvPicPr>
          <p:nvPr/>
        </p:nvPicPr>
        <p:blipFill>
          <a:blip r:embed="rId2"/>
          <a:stretch>
            <a:fillRect/>
          </a:stretch>
        </p:blipFill>
        <p:spPr>
          <a:xfrm>
            <a:off x="819150" y="2052342"/>
            <a:ext cx="7477125" cy="6231000"/>
          </a:xfrm>
          <a:prstGeom prst="rect">
            <a:avLst/>
          </a:prstGeom>
          <a:scene3d>
            <a:camera prst="isometricOffAxis2Top">
              <a:rot lat="17599563" lon="2430912" rev="18755525"/>
            </a:camera>
            <a:lightRig rig="threePt" dir="t">
              <a:rot lat="0" lon="0" rev="0"/>
            </a:lightRig>
          </a:scene3d>
          <a:sp3d z="19050">
            <a:bevelT w="19050" h="298450"/>
            <a:bevelB w="0" h="0"/>
          </a:sp3d>
        </p:spPr>
      </p:pic>
      <p:grpSp>
        <p:nvGrpSpPr>
          <p:cNvPr id="16" name="グループ化 15"/>
          <p:cNvGrpSpPr/>
          <p:nvPr/>
        </p:nvGrpSpPr>
        <p:grpSpPr>
          <a:xfrm>
            <a:off x="39753" y="961367"/>
            <a:ext cx="9043069" cy="1426586"/>
            <a:chOff x="35879" y="654350"/>
            <a:chExt cx="8547391" cy="928271"/>
          </a:xfrm>
        </p:grpSpPr>
        <p:sp>
          <p:nvSpPr>
            <p:cNvPr id="17" name="角丸四角形 16"/>
            <p:cNvSpPr/>
            <p:nvPr/>
          </p:nvSpPr>
          <p:spPr>
            <a:xfrm>
              <a:off x="35879" y="750547"/>
              <a:ext cx="4057980" cy="786816"/>
            </a:xfrm>
            <a:prstGeom prst="roundRect">
              <a:avLst/>
            </a:prstGeom>
            <a:solidFill>
              <a:schemeClr val="accent2">
                <a:alpha val="49000"/>
              </a:schemeClr>
            </a:solidFill>
            <a:ln w="349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a:solidFill>
                    <a:schemeClr val="tx1"/>
                  </a:solidFill>
                </a:rPr>
                <a:t>伊勢湾</a:t>
              </a:r>
              <a:r>
                <a:rPr lang="ja-JP" altLang="en-US" sz="4000" dirty="0" smtClean="0">
                  <a:solidFill>
                    <a:schemeClr val="tx1"/>
                  </a:solidFill>
                </a:rPr>
                <a:t>の水温と</a:t>
              </a:r>
              <a:endParaRPr lang="en-US" altLang="ja-JP" sz="4000" dirty="0" smtClean="0">
                <a:solidFill>
                  <a:schemeClr val="tx1"/>
                </a:solidFill>
              </a:endParaRPr>
            </a:p>
            <a:p>
              <a:pPr algn="ctr"/>
              <a:r>
                <a:rPr lang="ja-JP" altLang="en-US" sz="4000" dirty="0" smtClean="0">
                  <a:solidFill>
                    <a:schemeClr val="tx1"/>
                  </a:solidFill>
                </a:rPr>
                <a:t>気温の差が大きい</a:t>
              </a:r>
              <a:endParaRPr lang="ja-JP" altLang="en-US" sz="4000" dirty="0">
                <a:solidFill>
                  <a:schemeClr val="tx1"/>
                </a:solidFill>
              </a:endParaRPr>
            </a:p>
          </p:txBody>
        </p:sp>
        <p:sp>
          <p:nvSpPr>
            <p:cNvPr id="23" name="右矢印 22"/>
            <p:cNvSpPr/>
            <p:nvPr/>
          </p:nvSpPr>
          <p:spPr>
            <a:xfrm>
              <a:off x="4319111" y="758394"/>
              <a:ext cx="838200" cy="7136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角丸四角形 23"/>
            <p:cNvSpPr/>
            <p:nvPr/>
          </p:nvSpPr>
          <p:spPr>
            <a:xfrm>
              <a:off x="5410323" y="654350"/>
              <a:ext cx="3172947" cy="928271"/>
            </a:xfrm>
            <a:prstGeom prst="roundRect">
              <a:avLst/>
            </a:prstGeom>
            <a:solidFill>
              <a:srgbClr val="0070C0">
                <a:alpha val="40000"/>
              </a:srgb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a:solidFill>
                    <a:schemeClr val="tx1"/>
                  </a:solidFill>
                </a:rPr>
                <a:t>平野部</a:t>
              </a:r>
              <a:r>
                <a:rPr lang="ja-JP" altLang="en-US" sz="4000" dirty="0" smtClean="0">
                  <a:solidFill>
                    <a:schemeClr val="tx1"/>
                  </a:solidFill>
                </a:rPr>
                <a:t>で</a:t>
              </a:r>
              <a:endParaRPr lang="en-US" altLang="ja-JP" sz="4000" dirty="0">
                <a:solidFill>
                  <a:schemeClr val="tx1"/>
                </a:solidFill>
              </a:endParaRPr>
            </a:p>
            <a:p>
              <a:pPr algn="ctr"/>
              <a:r>
                <a:rPr lang="ja-JP" altLang="en-US" sz="4000" dirty="0" smtClean="0">
                  <a:solidFill>
                    <a:schemeClr val="tx1"/>
                  </a:solidFill>
                </a:rPr>
                <a:t>北風系となる</a:t>
              </a:r>
              <a:endParaRPr lang="ja-JP" altLang="en-US" sz="4000" dirty="0">
                <a:solidFill>
                  <a:schemeClr val="tx1"/>
                </a:solidFill>
              </a:endParaRPr>
            </a:p>
          </p:txBody>
        </p:sp>
      </p:grpSp>
      <p:grpSp>
        <p:nvGrpSpPr>
          <p:cNvPr id="7" name="グループ化 6"/>
          <p:cNvGrpSpPr/>
          <p:nvPr/>
        </p:nvGrpSpPr>
        <p:grpSpPr>
          <a:xfrm>
            <a:off x="2913090" y="2977332"/>
            <a:ext cx="1766369" cy="1393644"/>
            <a:chOff x="2451763" y="3125616"/>
            <a:chExt cx="1766369" cy="1393644"/>
          </a:xfrm>
        </p:grpSpPr>
        <p:sp>
          <p:nvSpPr>
            <p:cNvPr id="3" name="雲 2"/>
            <p:cNvSpPr/>
            <p:nvPr/>
          </p:nvSpPr>
          <p:spPr>
            <a:xfrm>
              <a:off x="2451763" y="3125616"/>
              <a:ext cx="1766369" cy="749644"/>
            </a:xfrm>
            <a:prstGeom prst="cloud">
              <a:avLst/>
            </a:prstGeom>
            <a:solidFill>
              <a:srgbClr val="CED6DE"/>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2932667" y="3904491"/>
              <a:ext cx="140045" cy="128742"/>
            </a:xfrm>
            <a:prstGeom prst="ellipse">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3134495" y="4131033"/>
              <a:ext cx="140045" cy="128742"/>
            </a:xfrm>
            <a:prstGeom prst="ellipse">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3286895" y="3929199"/>
              <a:ext cx="140045" cy="128742"/>
            </a:xfrm>
            <a:prstGeom prst="ellipse">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a:off x="3661719" y="3933321"/>
              <a:ext cx="140045" cy="128742"/>
            </a:xfrm>
            <a:prstGeom prst="ellipse">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3509315" y="4159860"/>
              <a:ext cx="140045" cy="128742"/>
            </a:xfrm>
            <a:prstGeom prst="ellipse">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2912071" y="4304021"/>
              <a:ext cx="140045" cy="128742"/>
            </a:xfrm>
            <a:prstGeom prst="ellipse">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3661715" y="4361688"/>
              <a:ext cx="140045" cy="128742"/>
            </a:xfrm>
            <a:prstGeom prst="ellipse">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p:nvSpPr>
          <p:spPr>
            <a:xfrm>
              <a:off x="3229227" y="4390518"/>
              <a:ext cx="140045" cy="128742"/>
            </a:xfrm>
            <a:prstGeom prst="ellipse">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7" name="グループ化 26"/>
          <p:cNvGrpSpPr/>
          <p:nvPr/>
        </p:nvGrpSpPr>
        <p:grpSpPr>
          <a:xfrm>
            <a:off x="4350615" y="3507236"/>
            <a:ext cx="1766369" cy="1393644"/>
            <a:chOff x="2451763" y="3125616"/>
            <a:chExt cx="1766369" cy="1393644"/>
          </a:xfrm>
        </p:grpSpPr>
        <p:sp>
          <p:nvSpPr>
            <p:cNvPr id="28" name="雲 27"/>
            <p:cNvSpPr/>
            <p:nvPr/>
          </p:nvSpPr>
          <p:spPr>
            <a:xfrm>
              <a:off x="2451763" y="3125616"/>
              <a:ext cx="1766369" cy="749644"/>
            </a:xfrm>
            <a:prstGeom prst="cloud">
              <a:avLst/>
            </a:prstGeom>
            <a:solidFill>
              <a:srgbClr val="CED6DE"/>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p:cNvSpPr/>
            <p:nvPr/>
          </p:nvSpPr>
          <p:spPr>
            <a:xfrm>
              <a:off x="2932667" y="3904491"/>
              <a:ext cx="140045" cy="128742"/>
            </a:xfrm>
            <a:prstGeom prst="ellipse">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p:nvPr/>
          </p:nvSpPr>
          <p:spPr>
            <a:xfrm>
              <a:off x="3134495" y="4131033"/>
              <a:ext cx="140045" cy="128742"/>
            </a:xfrm>
            <a:prstGeom prst="ellipse">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p:nvSpPr>
          <p:spPr>
            <a:xfrm>
              <a:off x="3286895" y="3929199"/>
              <a:ext cx="140045" cy="128742"/>
            </a:xfrm>
            <a:prstGeom prst="ellipse">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p:nvSpPr>
          <p:spPr>
            <a:xfrm>
              <a:off x="3661719" y="3933321"/>
              <a:ext cx="140045" cy="128742"/>
            </a:xfrm>
            <a:prstGeom prst="ellipse">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円/楕円 32"/>
            <p:cNvSpPr/>
            <p:nvPr/>
          </p:nvSpPr>
          <p:spPr>
            <a:xfrm>
              <a:off x="3509315" y="4159860"/>
              <a:ext cx="140045" cy="128742"/>
            </a:xfrm>
            <a:prstGeom prst="ellipse">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円/楕円 33"/>
            <p:cNvSpPr/>
            <p:nvPr/>
          </p:nvSpPr>
          <p:spPr>
            <a:xfrm>
              <a:off x="2912071" y="4304021"/>
              <a:ext cx="140045" cy="128742"/>
            </a:xfrm>
            <a:prstGeom prst="ellipse">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34"/>
            <p:cNvSpPr/>
            <p:nvPr/>
          </p:nvSpPr>
          <p:spPr>
            <a:xfrm>
              <a:off x="3661715" y="4361688"/>
              <a:ext cx="140045" cy="128742"/>
            </a:xfrm>
            <a:prstGeom prst="ellipse">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楕円 35"/>
            <p:cNvSpPr/>
            <p:nvPr/>
          </p:nvSpPr>
          <p:spPr>
            <a:xfrm>
              <a:off x="3229227" y="4390518"/>
              <a:ext cx="140045" cy="128742"/>
            </a:xfrm>
            <a:prstGeom prst="ellipse">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7" name="右矢印 36"/>
          <p:cNvSpPr/>
          <p:nvPr/>
        </p:nvSpPr>
        <p:spPr>
          <a:xfrm rot="3430527">
            <a:off x="4265376" y="4237464"/>
            <a:ext cx="2217286" cy="1823078"/>
          </a:xfrm>
          <a:prstGeom prst="rightArrow">
            <a:avLst/>
          </a:prstGeom>
          <a:solidFill>
            <a:schemeClr val="accent1">
              <a:lumMod val="40000"/>
              <a:lumOff val="60000"/>
            </a:schemeClr>
          </a:solidFill>
          <a:scene3d>
            <a:camera prst="isometricRightUp">
              <a:rot lat="2700000" lon="18899993" rev="0"/>
            </a:camera>
            <a:lightRig rig="threePt" dir="t"/>
          </a:scene3d>
          <a:sp3d>
            <a:bevelT h="0"/>
            <a:bevelB h="6350"/>
          </a:sp3d>
        </p:spPr>
        <p:style>
          <a:lnRef idx="2">
            <a:schemeClr val="accent1">
              <a:shade val="50000"/>
            </a:schemeClr>
          </a:lnRef>
          <a:fillRef idx="1">
            <a:schemeClr val="accent1"/>
          </a:fillRef>
          <a:effectRef idx="0">
            <a:schemeClr val="accent1"/>
          </a:effectRef>
          <a:fontRef idx="minor">
            <a:schemeClr val="lt1"/>
          </a:fontRef>
        </p:style>
        <p:txBody>
          <a:bodyPr rtlCol="0" anchor="ctr">
            <a:sp3d>
              <a:bevelT h="374650"/>
              <a:bevelB w="171450"/>
            </a:sp3d>
          </a:bodyPr>
          <a:lstStyle/>
          <a:p>
            <a:pPr algn="ctr"/>
            <a:endParaRPr kumimoji="1" lang="ja-JP" altLang="en-US"/>
          </a:p>
        </p:txBody>
      </p:sp>
      <p:sp>
        <p:nvSpPr>
          <p:cNvPr id="38" name="ドーナツ 37"/>
          <p:cNvSpPr/>
          <p:nvPr/>
        </p:nvSpPr>
        <p:spPr>
          <a:xfrm rot="1598482">
            <a:off x="5531604" y="5686873"/>
            <a:ext cx="1736405" cy="952070"/>
          </a:xfrm>
          <a:prstGeom prst="donut">
            <a:avLst>
              <a:gd name="adj" fmla="val 5349"/>
            </a:avLst>
          </a:prstGeom>
          <a:ln w="38100">
            <a:solidFill>
              <a:srgbClr val="0066FF"/>
            </a:solidFill>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2265675" lon="2353894" rev="1593901"/>
              </a:camera>
              <a:lightRig rig="threePt" dir="t"/>
            </a:scene3d>
          </a:bodyPr>
          <a:lstStyle/>
          <a:p>
            <a:pPr algn="ctr"/>
            <a:r>
              <a:rPr kumimoji="1" lang="en-US" altLang="ja-JP" sz="7200" dirty="0" smtClean="0">
                <a:solidFill>
                  <a:srgbClr val="0066FF"/>
                </a:solidFill>
              </a:rPr>
              <a:t>L</a:t>
            </a:r>
            <a:endParaRPr kumimoji="1" lang="ja-JP" altLang="en-US" sz="7200" dirty="0">
              <a:solidFill>
                <a:srgbClr val="0066FF"/>
              </a:solidFill>
            </a:endParaRPr>
          </a:p>
        </p:txBody>
      </p:sp>
      <p:sp>
        <p:nvSpPr>
          <p:cNvPr id="39" name="円/楕円 38"/>
          <p:cNvSpPr/>
          <p:nvPr/>
        </p:nvSpPr>
        <p:spPr>
          <a:xfrm rot="21295650">
            <a:off x="5423273" y="5847665"/>
            <a:ext cx="1746739" cy="635430"/>
          </a:xfrm>
          <a:prstGeom prst="ellipse">
            <a:avLst/>
          </a:prstGeom>
          <a:solidFill>
            <a:srgbClr val="FF0000"/>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smtClean="0">
                <a:solidFill>
                  <a:schemeClr val="tx1"/>
                </a:solidFill>
              </a:rPr>
              <a:t>warm</a:t>
            </a:r>
            <a:endParaRPr kumimoji="1" lang="ja-JP" altLang="en-US" sz="2400" dirty="0">
              <a:solidFill>
                <a:schemeClr val="tx1"/>
              </a:solidFill>
            </a:endParaRPr>
          </a:p>
        </p:txBody>
      </p:sp>
      <p:sp>
        <p:nvSpPr>
          <p:cNvPr id="40" name="右矢印 39"/>
          <p:cNvSpPr/>
          <p:nvPr/>
        </p:nvSpPr>
        <p:spPr>
          <a:xfrm rot="6269005">
            <a:off x="4482074" y="4472881"/>
            <a:ext cx="2217286" cy="1690260"/>
          </a:xfrm>
          <a:prstGeom prst="rightArrow">
            <a:avLst/>
          </a:prstGeom>
          <a:solidFill>
            <a:schemeClr val="accent1">
              <a:lumMod val="40000"/>
              <a:lumOff val="60000"/>
            </a:schemeClr>
          </a:solidFill>
          <a:scene3d>
            <a:camera prst="isometricRightUp">
              <a:rot lat="2700000" lon="18899993" rev="0"/>
            </a:camera>
            <a:lightRig rig="threePt" dir="t"/>
          </a:scene3d>
          <a:sp3d>
            <a:bevelT h="0"/>
            <a:bevelB h="6350"/>
          </a:sp3d>
        </p:spPr>
        <p:style>
          <a:lnRef idx="2">
            <a:schemeClr val="accent1">
              <a:shade val="50000"/>
            </a:schemeClr>
          </a:lnRef>
          <a:fillRef idx="1">
            <a:schemeClr val="accent1"/>
          </a:fillRef>
          <a:effectRef idx="0">
            <a:schemeClr val="accent1"/>
          </a:effectRef>
          <a:fontRef idx="minor">
            <a:schemeClr val="lt1"/>
          </a:fontRef>
        </p:style>
        <p:txBody>
          <a:bodyPr rtlCol="0" anchor="ctr">
            <a:sp3d>
              <a:bevelT h="374650"/>
              <a:bevelB w="171450"/>
            </a:sp3d>
          </a:bodyPr>
          <a:lstStyle/>
          <a:p>
            <a:pPr algn="ctr"/>
            <a:endParaRPr kumimoji="1" lang="ja-JP" altLang="en-US"/>
          </a:p>
        </p:txBody>
      </p:sp>
      <p:grpSp>
        <p:nvGrpSpPr>
          <p:cNvPr id="13" name="グループ化 12"/>
          <p:cNvGrpSpPr/>
          <p:nvPr/>
        </p:nvGrpSpPr>
        <p:grpSpPr>
          <a:xfrm>
            <a:off x="5408167" y="5200017"/>
            <a:ext cx="1671842" cy="1080185"/>
            <a:chOff x="5408167" y="5396769"/>
            <a:chExt cx="1671842" cy="883433"/>
          </a:xfrm>
        </p:grpSpPr>
        <p:sp>
          <p:nvSpPr>
            <p:cNvPr id="10" name="上矢印 9"/>
            <p:cNvSpPr/>
            <p:nvPr/>
          </p:nvSpPr>
          <p:spPr>
            <a:xfrm>
              <a:off x="5408167" y="5711773"/>
              <a:ext cx="543021" cy="568429"/>
            </a:xfrm>
            <a:prstGeom prst="upArrow">
              <a:avLst/>
            </a:prstGeom>
            <a:solidFill>
              <a:schemeClr val="accent2"/>
            </a:solidFill>
            <a:ln>
              <a:solidFill>
                <a:schemeClr val="accent2">
                  <a:lumMod val="75000"/>
                </a:schemeClr>
              </a:solidFill>
            </a:ln>
            <a:scene3d>
              <a:camera prst="orthographicFront">
                <a:rot lat="0" lon="19799991"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上矢印 40"/>
            <p:cNvSpPr/>
            <p:nvPr/>
          </p:nvSpPr>
          <p:spPr>
            <a:xfrm>
              <a:off x="5967664" y="5546042"/>
              <a:ext cx="519120" cy="616866"/>
            </a:xfrm>
            <a:prstGeom prst="upArrow">
              <a:avLst/>
            </a:prstGeom>
            <a:solidFill>
              <a:schemeClr val="accent2"/>
            </a:solidFill>
            <a:ln>
              <a:solidFill>
                <a:schemeClr val="accent2">
                  <a:lumMod val="75000"/>
                </a:schemeClr>
              </a:solidFill>
            </a:ln>
            <a:scene3d>
              <a:camera prst="orthographicFront">
                <a:rot lat="0" lon="20399994"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上矢印 41"/>
            <p:cNvSpPr/>
            <p:nvPr/>
          </p:nvSpPr>
          <p:spPr>
            <a:xfrm>
              <a:off x="6550867" y="5396769"/>
              <a:ext cx="529142" cy="665889"/>
            </a:xfrm>
            <a:prstGeom prst="upArrow">
              <a:avLst/>
            </a:prstGeom>
            <a:solidFill>
              <a:schemeClr val="accent2"/>
            </a:solidFill>
            <a:ln>
              <a:solidFill>
                <a:schemeClr val="accent2">
                  <a:lumMod val="75000"/>
                </a:schemeClr>
              </a:solidFill>
            </a:ln>
            <a:scene3d>
              <a:camera prst="orthographicFront">
                <a:rot lat="0" lon="20099993"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スライド番号プレースホルダー 1"/>
          <p:cNvSpPr>
            <a:spLocks noGrp="1"/>
          </p:cNvSpPr>
          <p:nvPr>
            <p:ph type="sldNum" sz="quarter" idx="12"/>
          </p:nvPr>
        </p:nvSpPr>
        <p:spPr/>
        <p:txBody>
          <a:bodyPr/>
          <a:lstStyle/>
          <a:p>
            <a:fld id="{40482976-72AF-4720-8AC7-3307BAEC81D7}" type="slidenum">
              <a:rPr kumimoji="1" lang="ja-JP" altLang="en-US" smtClean="0"/>
              <a:t>15</a:t>
            </a:fld>
            <a:endParaRPr kumimoji="1" lang="ja-JP" altLang="en-US"/>
          </a:p>
        </p:txBody>
      </p:sp>
      <p:sp>
        <p:nvSpPr>
          <p:cNvPr id="8" name="テキスト ボックス 7"/>
          <p:cNvSpPr txBox="1"/>
          <p:nvPr/>
        </p:nvSpPr>
        <p:spPr>
          <a:xfrm>
            <a:off x="6201447" y="2440578"/>
            <a:ext cx="2570405" cy="923330"/>
          </a:xfrm>
          <a:prstGeom prst="rect">
            <a:avLst/>
          </a:prstGeom>
          <a:noFill/>
        </p:spPr>
        <p:txBody>
          <a:bodyPr wrap="square" rtlCol="0">
            <a:spAutoFit/>
          </a:bodyPr>
          <a:lstStyle/>
          <a:p>
            <a:r>
              <a:rPr kumimoji="1" lang="en-US" altLang="ja-JP" sz="5400" b="1" dirty="0" smtClean="0">
                <a:ln w="22225">
                  <a:solidFill>
                    <a:schemeClr val="accent2"/>
                  </a:solidFill>
                  <a:prstDash val="solid"/>
                </a:ln>
                <a:solidFill>
                  <a:srgbClr val="FF0000"/>
                </a:solidFill>
              </a:rPr>
              <a:t>New !!!!</a:t>
            </a:r>
            <a:endParaRPr kumimoji="1" lang="ja-JP" altLang="en-US" sz="5400" b="1" dirty="0">
              <a:ln w="22225">
                <a:solidFill>
                  <a:schemeClr val="accent2"/>
                </a:solidFill>
                <a:prstDash val="solid"/>
              </a:ln>
              <a:solidFill>
                <a:srgbClr val="FF0000"/>
              </a:solidFill>
            </a:endParaRPr>
          </a:p>
        </p:txBody>
      </p:sp>
    </p:spTree>
    <p:extLst>
      <p:ext uri="{BB962C8B-B14F-4D97-AF65-F5344CB8AC3E}">
        <p14:creationId xmlns:p14="http://schemas.microsoft.com/office/powerpoint/2010/main" val="3188847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300"/>
                                        <p:tgtEl>
                                          <p:spTgt spid="38"/>
                                        </p:tgtEl>
                                      </p:cBhvr>
                                    </p:animEffect>
                                  </p:childTnLst>
                                </p:cTn>
                              </p:par>
                              <p:par>
                                <p:cTn id="20" presetID="1" presetClass="exit" presetSubtype="0" fill="hold" grpId="0" nodeType="withEffect">
                                  <p:stCondLst>
                                    <p:cond delay="0"/>
                                  </p:stCondLst>
                                  <p:childTnLst>
                                    <p:set>
                                      <p:cBhvr>
                                        <p:cTn id="21" dur="1" fill="hold">
                                          <p:stCondLst>
                                            <p:cond delay="0"/>
                                          </p:stCondLst>
                                        </p:cTn>
                                        <p:tgtEl>
                                          <p:spTgt spid="39"/>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1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0"/>
                                        </p:tgtEl>
                                        <p:attrNameLst>
                                          <p:attrName>style.visibility</p:attrName>
                                        </p:attrNameLst>
                                      </p:cBhvr>
                                      <p:to>
                                        <p:strVal val="visible"/>
                                      </p:to>
                                    </p:set>
                                  </p:childTnLst>
                                </p:cTn>
                              </p:par>
                              <p:par>
                                <p:cTn id="28" presetID="1" presetClass="exit" presetSubtype="0" fill="hold" grpId="1" nodeType="withEffect">
                                  <p:stCondLst>
                                    <p:cond delay="0"/>
                                  </p:stCondLst>
                                  <p:childTnLst>
                                    <p:set>
                                      <p:cBhvr>
                                        <p:cTn id="29" dur="1" fill="hold">
                                          <p:stCondLst>
                                            <p:cond delay="0"/>
                                          </p:stCondLst>
                                        </p:cTn>
                                        <p:tgtEl>
                                          <p:spTgt spid="37"/>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1" nodeType="clickEffect">
                                  <p:stCondLst>
                                    <p:cond delay="0"/>
                                  </p:stCondLst>
                                  <p:childTnLst>
                                    <p:set>
                                      <p:cBhvr>
                                        <p:cTn id="33" dur="1" fill="hold">
                                          <p:stCondLst>
                                            <p:cond delay="0"/>
                                          </p:stCondLst>
                                        </p:cTn>
                                        <p:tgtEl>
                                          <p:spTgt spid="38"/>
                                        </p:tgtEl>
                                        <p:attrNameLst>
                                          <p:attrName>style.visibility</p:attrName>
                                        </p:attrNameLst>
                                      </p:cBhvr>
                                      <p:to>
                                        <p:strVal val="hidden"/>
                                      </p:to>
                                    </p:set>
                                  </p:childTnLst>
                                </p:cTn>
                              </p:par>
                              <p:par>
                                <p:cTn id="34" presetID="1" presetClass="exit" presetSubtype="0" fill="hold" grpId="1" nodeType="withEffect">
                                  <p:stCondLst>
                                    <p:cond delay="0"/>
                                  </p:stCondLst>
                                  <p:childTnLst>
                                    <p:set>
                                      <p:cBhvr>
                                        <p:cTn id="35" dur="1" fill="hold">
                                          <p:stCondLst>
                                            <p:cond delay="0"/>
                                          </p:stCondLst>
                                        </p:cTn>
                                        <p:tgtEl>
                                          <p:spTgt spid="40"/>
                                        </p:tgtEl>
                                        <p:attrNameLst>
                                          <p:attrName>style.visibility</p:attrName>
                                        </p:attrNameLst>
                                      </p:cBhvr>
                                      <p:to>
                                        <p:strVal val="hidden"/>
                                      </p:to>
                                    </p:set>
                                  </p:childTnLst>
                                </p:cTn>
                              </p:par>
                              <p:par>
                                <p:cTn id="36" presetID="1" presetClass="entr" presetSubtype="0" fill="hold" nodeType="withEffect">
                                  <p:stCondLst>
                                    <p:cond delay="0"/>
                                  </p:stCondLst>
                                  <p:childTnLst>
                                    <p:set>
                                      <p:cBhvr>
                                        <p:cTn id="37" dur="1" fill="hold">
                                          <p:stCondLst>
                                            <p:cond delay="0"/>
                                          </p:stCondLst>
                                        </p:cTn>
                                        <p:tgtEl>
                                          <p:spTgt spid="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42" presetClass="path" presetSubtype="0" accel="50000" decel="50000" fill="hold" nodeType="clickEffect">
                                  <p:stCondLst>
                                    <p:cond delay="0"/>
                                  </p:stCondLst>
                                  <p:childTnLst>
                                    <p:animMotion origin="layout" path="M -4.16667E-6 1.85185E-6 L 0.15747 0.07639 " pathEditMode="relative" rAng="0" ptsTypes="AA">
                                      <p:cBhvr>
                                        <p:cTn id="41" dur="2000" fill="hold"/>
                                        <p:tgtEl>
                                          <p:spTgt spid="7"/>
                                        </p:tgtEl>
                                        <p:attrNameLst>
                                          <p:attrName>ppt_x</p:attrName>
                                          <p:attrName>ppt_y</p:attrName>
                                        </p:attrNameLst>
                                      </p:cBhvr>
                                      <p:rCtr x="7865" y="3819"/>
                                    </p:animMotion>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2" nodeType="clickEffect">
                                  <p:stCondLst>
                                    <p:cond delay="0"/>
                                  </p:stCondLst>
                                  <p:childTnLst>
                                    <p:set>
                                      <p:cBhvr>
                                        <p:cTn id="45" dur="1" fill="hold">
                                          <p:stCondLst>
                                            <p:cond delay="0"/>
                                          </p:stCondLst>
                                        </p:cTn>
                                        <p:tgtEl>
                                          <p:spTgt spid="39"/>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27"/>
                                        </p:tgtEl>
                                        <p:attrNameLst>
                                          <p:attrName>style.visibility</p:attrName>
                                        </p:attrNameLst>
                                      </p:cBhvr>
                                      <p:to>
                                        <p:strVal val="visible"/>
                                      </p:to>
                                    </p:set>
                                  </p:childTnLst>
                                </p:cTn>
                              </p:par>
                              <p:par>
                                <p:cTn id="50" presetID="1" presetClass="exit" presetSubtype="0" fill="hold" nodeType="withEffect">
                                  <p:stCondLst>
                                    <p:cond delay="0"/>
                                  </p:stCondLst>
                                  <p:childTnLst>
                                    <p:set>
                                      <p:cBhvr>
                                        <p:cTn id="51" dur="1" fill="hold">
                                          <p:stCondLst>
                                            <p:cond delay="0"/>
                                          </p:stCondLst>
                                        </p:cTn>
                                        <p:tgtEl>
                                          <p:spTgt spid="7"/>
                                        </p:tgtEl>
                                        <p:attrNameLst>
                                          <p:attrName>style.visibility</p:attrName>
                                        </p:attrNameLst>
                                      </p:cBhvr>
                                      <p:to>
                                        <p:strVal val="hidden"/>
                                      </p:to>
                                    </p:set>
                                  </p:childTnLst>
                                </p:cTn>
                              </p:par>
                              <p:par>
                                <p:cTn id="52" presetID="42" presetClass="path" presetSubtype="0" accel="50000" decel="50000" fill="hold" nodeType="withEffect">
                                  <p:stCondLst>
                                    <p:cond delay="0"/>
                                  </p:stCondLst>
                                  <p:childTnLst>
                                    <p:animMotion origin="layout" path="M 4.16667E-6 -2.96296E-6 L 0.03802 0.11505 " pathEditMode="relative" rAng="0" ptsTypes="AA">
                                      <p:cBhvr>
                                        <p:cTn id="53" dur="2000" fill="hold"/>
                                        <p:tgtEl>
                                          <p:spTgt spid="27"/>
                                        </p:tgtEl>
                                        <p:attrNameLst>
                                          <p:attrName>ppt_x</p:attrName>
                                          <p:attrName>ppt_y</p:attrName>
                                        </p:attrNameLst>
                                      </p:cBhvr>
                                      <p:rCtr x="1892" y="574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7" grpId="1" animBg="1"/>
      <p:bldP spid="38" grpId="0" animBg="1"/>
      <p:bldP spid="38" grpId="1" animBg="1"/>
      <p:bldP spid="39" grpId="0" animBg="1"/>
      <p:bldP spid="39" grpId="1" animBg="1"/>
      <p:bldP spid="39" grpId="2" animBg="1"/>
      <p:bldP spid="40" grpId="0" animBg="1"/>
      <p:bldP spid="40"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p:cNvGrpSpPr/>
          <p:nvPr/>
        </p:nvGrpSpPr>
        <p:grpSpPr>
          <a:xfrm>
            <a:off x="137158" y="461667"/>
            <a:ext cx="8869681" cy="6256383"/>
            <a:chOff x="243295" y="135455"/>
            <a:chExt cx="8869681" cy="3234360"/>
          </a:xfrm>
        </p:grpSpPr>
        <p:sp>
          <p:nvSpPr>
            <p:cNvPr id="2" name="正方形/長方形 1"/>
            <p:cNvSpPr/>
            <p:nvPr/>
          </p:nvSpPr>
          <p:spPr>
            <a:xfrm>
              <a:off x="243295" y="298047"/>
              <a:ext cx="8869681" cy="3071768"/>
            </a:xfrm>
            <a:prstGeom prst="rect">
              <a:avLst/>
            </a:pr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285744" indent="-285744">
                <a:buFont typeface="Arial" panose="020B0604020202020204" pitchFamily="34" charset="0"/>
                <a:buChar char="•"/>
              </a:pPr>
              <a:r>
                <a:rPr lang="ja-JP" altLang="en-US" sz="2800" dirty="0" smtClean="0">
                  <a:solidFill>
                    <a:schemeClr val="tx1"/>
                  </a:solidFill>
                </a:rPr>
                <a:t>モデルの結果から伊勢湾の水温と気温の差が大きくなることによって、</a:t>
              </a:r>
              <a:r>
                <a:rPr lang="ja-JP" altLang="en-US" sz="2800" dirty="0" smtClean="0">
                  <a:solidFill>
                    <a:srgbClr val="FF0000"/>
                  </a:solidFill>
                </a:rPr>
                <a:t>伊勢湾上にメソ低気圧を発生</a:t>
              </a:r>
              <a:r>
                <a:rPr lang="ja-JP" altLang="en-US" sz="2800" dirty="0" smtClean="0">
                  <a:solidFill>
                    <a:schemeClr val="tx1"/>
                  </a:solidFill>
                </a:rPr>
                <a:t>させていることがみられた。</a:t>
              </a:r>
              <a:endParaRPr lang="en-US" altLang="ja-JP" sz="2800" dirty="0">
                <a:solidFill>
                  <a:schemeClr val="tx1"/>
                </a:solidFill>
              </a:endParaRPr>
            </a:p>
            <a:p>
              <a:endParaRPr lang="en-US" altLang="ja-JP" sz="2800" dirty="0" smtClean="0">
                <a:solidFill>
                  <a:schemeClr val="tx1"/>
                </a:solidFill>
              </a:endParaRPr>
            </a:p>
            <a:p>
              <a:pPr marL="285744" indent="-285744">
                <a:buFont typeface="Arial" panose="020B0604020202020204" pitchFamily="34" charset="0"/>
                <a:buChar char="•"/>
              </a:pPr>
              <a:r>
                <a:rPr lang="en-US" altLang="ja-JP" sz="2800" dirty="0" err="1" smtClean="0">
                  <a:solidFill>
                    <a:schemeClr val="tx1"/>
                  </a:solidFill>
                </a:rPr>
                <a:t>AMeDAS</a:t>
              </a:r>
              <a:r>
                <a:rPr lang="ja-JP" altLang="en-US" sz="2800" dirty="0" smtClean="0">
                  <a:solidFill>
                    <a:schemeClr val="tx1"/>
                  </a:solidFill>
                </a:rPr>
                <a:t>データを用いて</a:t>
              </a:r>
              <a:r>
                <a:rPr lang="ja-JP" altLang="en-US" sz="2800" dirty="0">
                  <a:solidFill>
                    <a:schemeClr val="tx1"/>
                  </a:solidFill>
                </a:rPr>
                <a:t>伊勢湾の水温と気温の</a:t>
              </a:r>
              <a:r>
                <a:rPr lang="ja-JP" altLang="en-US" sz="2800" dirty="0" smtClean="0">
                  <a:solidFill>
                    <a:schemeClr val="tx1"/>
                  </a:solidFill>
                </a:rPr>
                <a:t>差と気圧の関係性を調べたところ</a:t>
              </a:r>
              <a:r>
                <a:rPr lang="ja-JP" altLang="en-US" sz="2800" dirty="0" smtClean="0">
                  <a:solidFill>
                    <a:srgbClr val="FF0000"/>
                  </a:solidFill>
                </a:rPr>
                <a:t>差が大きくなるほど低気圧傾向になる</a:t>
              </a:r>
              <a:r>
                <a:rPr lang="ja-JP" altLang="en-US" sz="2800" dirty="0" smtClean="0">
                  <a:solidFill>
                    <a:schemeClr val="tx1"/>
                  </a:solidFill>
                </a:rPr>
                <a:t>という関係性がわかった。</a:t>
              </a:r>
              <a:endParaRPr lang="en-US" altLang="ja-JP" sz="2800" dirty="0" smtClean="0">
                <a:solidFill>
                  <a:schemeClr val="tx1"/>
                </a:solidFill>
              </a:endParaRPr>
            </a:p>
            <a:p>
              <a:pPr marL="285744" indent="-285744">
                <a:buFont typeface="Arial" panose="020B0604020202020204" pitchFamily="34" charset="0"/>
                <a:buChar char="•"/>
              </a:pPr>
              <a:endParaRPr lang="en-US" altLang="ja-JP" sz="2800" dirty="0">
                <a:solidFill>
                  <a:schemeClr val="tx1"/>
                </a:solidFill>
              </a:endParaRPr>
            </a:p>
            <a:p>
              <a:pPr marL="285744" indent="-285744">
                <a:buFont typeface="Arial" panose="020B0604020202020204" pitchFamily="34" charset="0"/>
                <a:buChar char="•"/>
              </a:pPr>
              <a:r>
                <a:rPr lang="ja-JP" altLang="en-US" sz="2800" dirty="0">
                  <a:solidFill>
                    <a:schemeClr val="tx1"/>
                  </a:solidFill>
                </a:rPr>
                <a:t>伊勢湾</a:t>
              </a:r>
              <a:r>
                <a:rPr lang="ja-JP" altLang="en-US" sz="2800" dirty="0" smtClean="0">
                  <a:solidFill>
                    <a:schemeClr val="tx1"/>
                  </a:solidFill>
                </a:rPr>
                <a:t>の水温と気温の差が大きくなることによって伊勢湾上にメソ低気圧を発生させる</a:t>
              </a:r>
              <a:r>
                <a:rPr lang="ja-JP" altLang="en-US" sz="2800" dirty="0">
                  <a:solidFill>
                    <a:schemeClr val="tx1"/>
                  </a:solidFill>
                </a:rPr>
                <a:t>。このメソ</a:t>
              </a:r>
              <a:r>
                <a:rPr lang="ja-JP" altLang="en-US" sz="2800" dirty="0" smtClean="0">
                  <a:solidFill>
                    <a:schemeClr val="tx1"/>
                  </a:solidFill>
                </a:rPr>
                <a:t>低気圧が平野部の風系を変え、局地的な気象に影響を及ぼすことが示唆された。</a:t>
              </a:r>
              <a:endParaRPr lang="en-US" altLang="ja-JP" sz="2800" dirty="0" smtClean="0">
                <a:solidFill>
                  <a:schemeClr val="tx1"/>
                </a:solidFill>
              </a:endParaRPr>
            </a:p>
          </p:txBody>
        </p:sp>
        <p:sp>
          <p:nvSpPr>
            <p:cNvPr id="6" name="テキスト ボックス 5"/>
            <p:cNvSpPr txBox="1"/>
            <p:nvPr/>
          </p:nvSpPr>
          <p:spPr>
            <a:xfrm>
              <a:off x="3933421" y="135455"/>
              <a:ext cx="1349679" cy="356706"/>
            </a:xfrm>
            <a:prstGeom prst="rect">
              <a:avLst/>
            </a:prstGeom>
            <a:solidFill>
              <a:schemeClr val="bg1"/>
            </a:solidFill>
          </p:spPr>
          <p:txBody>
            <a:bodyPr wrap="square" rtlCol="0">
              <a:spAutoFit/>
            </a:bodyPr>
            <a:lstStyle/>
            <a:p>
              <a:pPr algn="ctr"/>
              <a:r>
                <a:rPr kumimoji="1" lang="ja-JP" altLang="en-US" sz="2800" dirty="0" smtClean="0"/>
                <a:t>まとめ</a:t>
              </a:r>
              <a:endParaRPr kumimoji="1" lang="ja-JP" altLang="en-US" sz="2800" dirty="0"/>
            </a:p>
          </p:txBody>
        </p:sp>
      </p:grpSp>
      <p:sp>
        <p:nvSpPr>
          <p:cNvPr id="4" name="Text Box 2"/>
          <p:cNvSpPr txBox="1">
            <a:spLocks noChangeArrowheads="1"/>
          </p:cNvSpPr>
          <p:nvPr/>
        </p:nvSpPr>
        <p:spPr bwMode="auto">
          <a:xfrm>
            <a:off x="-1" y="2"/>
            <a:ext cx="9144001" cy="461665"/>
          </a:xfrm>
          <a:prstGeom prst="rect">
            <a:avLst/>
          </a:prstGeom>
          <a:solidFill>
            <a:srgbClr val="9999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dirty="0">
                <a:solidFill>
                  <a:schemeClr val="bg1"/>
                </a:solidFill>
              </a:rPr>
              <a:t>7</a:t>
            </a:r>
            <a:r>
              <a:rPr lang="en-US" altLang="ja-JP" sz="2400" dirty="0" smtClean="0">
                <a:solidFill>
                  <a:schemeClr val="bg1"/>
                </a:solidFill>
              </a:rPr>
              <a:t>. </a:t>
            </a:r>
            <a:r>
              <a:rPr lang="ja-JP" altLang="en-US" sz="2400" dirty="0" smtClean="0">
                <a:solidFill>
                  <a:schemeClr val="bg1"/>
                </a:solidFill>
              </a:rPr>
              <a:t>まとめ</a:t>
            </a:r>
            <a:endParaRPr lang="ja-JP" altLang="en-US" sz="2400" dirty="0">
              <a:solidFill>
                <a:schemeClr val="bg1"/>
              </a:solidFill>
            </a:endParaRPr>
          </a:p>
        </p:txBody>
      </p:sp>
      <p:sp>
        <p:nvSpPr>
          <p:cNvPr id="3" name="スライド番号プレースホルダー 2"/>
          <p:cNvSpPr>
            <a:spLocks noGrp="1"/>
          </p:cNvSpPr>
          <p:nvPr>
            <p:ph type="sldNum" sz="quarter" idx="12"/>
          </p:nvPr>
        </p:nvSpPr>
        <p:spPr/>
        <p:txBody>
          <a:bodyPr/>
          <a:lstStyle/>
          <a:p>
            <a:fld id="{40482976-72AF-4720-8AC7-3307BAEC81D7}" type="slidenum">
              <a:rPr kumimoji="1" lang="ja-JP" altLang="en-US" smtClean="0"/>
              <a:t>16</a:t>
            </a:fld>
            <a:endParaRPr kumimoji="1" lang="ja-JP" altLang="en-US"/>
          </a:p>
        </p:txBody>
      </p:sp>
    </p:spTree>
    <p:extLst>
      <p:ext uri="{BB962C8B-B14F-4D97-AF65-F5344CB8AC3E}">
        <p14:creationId xmlns:p14="http://schemas.microsoft.com/office/powerpoint/2010/main" val="3638795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2"/>
            <a:ext cx="9144000" cy="461665"/>
          </a:xfrm>
          <a:prstGeom prst="rect">
            <a:avLst/>
          </a:prstGeom>
          <a:solidFill>
            <a:srgbClr val="9999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dirty="0">
                <a:solidFill>
                  <a:schemeClr val="bg1"/>
                </a:solidFill>
              </a:rPr>
              <a:t>1. 研究背景</a:t>
            </a:r>
            <a:r>
              <a:rPr lang="en-US" altLang="ja-JP" sz="2400" dirty="0">
                <a:solidFill>
                  <a:schemeClr val="bg1"/>
                </a:solidFill>
              </a:rPr>
              <a:t>_</a:t>
            </a:r>
            <a:r>
              <a:rPr lang="ja-JP" altLang="en-US" sz="2400" dirty="0">
                <a:solidFill>
                  <a:schemeClr val="bg1"/>
                </a:solidFill>
              </a:rPr>
              <a:t>先行研究</a:t>
            </a:r>
          </a:p>
        </p:txBody>
      </p:sp>
      <p:sp>
        <p:nvSpPr>
          <p:cNvPr id="3" name="テキスト ボックス 2"/>
          <p:cNvSpPr txBox="1"/>
          <p:nvPr/>
        </p:nvSpPr>
        <p:spPr>
          <a:xfrm>
            <a:off x="285749" y="6464510"/>
            <a:ext cx="4207487" cy="369332"/>
          </a:xfrm>
          <a:prstGeom prst="rect">
            <a:avLst/>
          </a:prstGeom>
          <a:noFill/>
        </p:spPr>
        <p:txBody>
          <a:bodyPr wrap="square" rtlCol="0">
            <a:spAutoFit/>
          </a:bodyPr>
          <a:lstStyle/>
          <a:p>
            <a:pPr algn="ctr"/>
            <a:r>
              <a:rPr lang="ja-JP" altLang="en-US" dirty="0"/>
              <a:t>季節風</a:t>
            </a:r>
            <a:r>
              <a:rPr lang="ja-JP" altLang="en-US" dirty="0" smtClean="0"/>
              <a:t>に伴う降水日数（水越</a:t>
            </a:r>
            <a:r>
              <a:rPr lang="ja-JP" altLang="en-US" dirty="0"/>
              <a:t>・館 </a:t>
            </a:r>
            <a:r>
              <a:rPr lang="en-US" altLang="ja-JP" dirty="0" smtClean="0"/>
              <a:t>,1970)</a:t>
            </a:r>
            <a:endParaRPr lang="ja-JP" altLang="en-US" dirty="0"/>
          </a:p>
        </p:txBody>
      </p:sp>
      <p:grpSp>
        <p:nvGrpSpPr>
          <p:cNvPr id="5" name="グループ化 4"/>
          <p:cNvGrpSpPr/>
          <p:nvPr/>
        </p:nvGrpSpPr>
        <p:grpSpPr>
          <a:xfrm>
            <a:off x="60705" y="518995"/>
            <a:ext cx="4432531" cy="1729353"/>
            <a:chOff x="282570" y="4911554"/>
            <a:chExt cx="5563062" cy="1787125"/>
          </a:xfrm>
        </p:grpSpPr>
        <p:sp>
          <p:nvSpPr>
            <p:cNvPr id="7" name="角丸四角形 6"/>
            <p:cNvSpPr/>
            <p:nvPr/>
          </p:nvSpPr>
          <p:spPr>
            <a:xfrm>
              <a:off x="282570" y="5123346"/>
              <a:ext cx="5563062" cy="1575333"/>
            </a:xfrm>
            <a:prstGeom prst="roundRect">
              <a:avLst/>
            </a:pr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rPr>
                <a:t>冬型の気圧配置時における日本の降水量分布図を</a:t>
              </a:r>
              <a:r>
                <a:rPr lang="ja-JP" altLang="en-US" dirty="0" smtClean="0">
                  <a:solidFill>
                    <a:schemeClr val="tx1"/>
                  </a:solidFill>
                </a:rPr>
                <a:t>作製し、等圧線</a:t>
              </a:r>
              <a:r>
                <a:rPr lang="ja-JP" altLang="en-US" dirty="0">
                  <a:solidFill>
                    <a:schemeClr val="tx1"/>
                  </a:solidFill>
                </a:rPr>
                <a:t>が北東より南西に走り、</a:t>
              </a:r>
              <a:r>
                <a:rPr lang="ja-JP" altLang="en-US" dirty="0">
                  <a:solidFill>
                    <a:srgbClr val="FF0000"/>
                  </a:solidFill>
                </a:rPr>
                <a:t>北風</a:t>
              </a:r>
              <a:r>
                <a:rPr lang="ja-JP" altLang="en-US" dirty="0">
                  <a:solidFill>
                    <a:schemeClr val="tx1"/>
                  </a:solidFill>
                </a:rPr>
                <a:t>を受けているときに関ヶ原付近からの吹き出しが顕著になる。</a:t>
              </a:r>
              <a:endParaRPr lang="en-US" altLang="ja-JP" dirty="0">
                <a:solidFill>
                  <a:schemeClr val="tx1"/>
                </a:solidFill>
              </a:endParaRPr>
            </a:p>
          </p:txBody>
        </p:sp>
        <p:sp>
          <p:nvSpPr>
            <p:cNvPr id="6" name="テキスト ボックス 5"/>
            <p:cNvSpPr txBox="1"/>
            <p:nvPr/>
          </p:nvSpPr>
          <p:spPr>
            <a:xfrm>
              <a:off x="670386" y="4911554"/>
              <a:ext cx="1648920" cy="369332"/>
            </a:xfrm>
            <a:prstGeom prst="rect">
              <a:avLst/>
            </a:prstGeom>
            <a:solidFill>
              <a:schemeClr val="bg1"/>
            </a:solidFill>
          </p:spPr>
          <p:txBody>
            <a:bodyPr wrap="square" rtlCol="0">
              <a:spAutoFit/>
            </a:bodyPr>
            <a:lstStyle/>
            <a:p>
              <a:r>
                <a:rPr lang="ja-JP" altLang="en-US" dirty="0"/>
                <a:t>鈴木 </a:t>
              </a:r>
              <a:r>
                <a:rPr lang="en-US" altLang="ja-JP" dirty="0"/>
                <a:t>(1961)</a:t>
              </a:r>
              <a:endParaRPr lang="ja-JP" altLang="en-US" dirty="0"/>
            </a:p>
          </p:txBody>
        </p:sp>
      </p:grpSp>
      <p:grpSp>
        <p:nvGrpSpPr>
          <p:cNvPr id="8" name="グループ化 7"/>
          <p:cNvGrpSpPr/>
          <p:nvPr/>
        </p:nvGrpSpPr>
        <p:grpSpPr>
          <a:xfrm>
            <a:off x="4647738" y="459347"/>
            <a:ext cx="4432531" cy="2226267"/>
            <a:chOff x="282570" y="4908689"/>
            <a:chExt cx="5563062" cy="1789990"/>
          </a:xfrm>
        </p:grpSpPr>
        <p:sp>
          <p:nvSpPr>
            <p:cNvPr id="9" name="角丸四角形 8"/>
            <p:cNvSpPr/>
            <p:nvPr/>
          </p:nvSpPr>
          <p:spPr>
            <a:xfrm>
              <a:off x="282570" y="5123346"/>
              <a:ext cx="5563062" cy="1575333"/>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smtClean="0">
                  <a:solidFill>
                    <a:schemeClr val="tx1"/>
                  </a:solidFill>
                </a:rPr>
                <a:t>1955</a:t>
              </a:r>
              <a:r>
                <a:rPr lang="ja-JP" altLang="en-US" dirty="0" smtClean="0">
                  <a:solidFill>
                    <a:schemeClr val="tx1"/>
                  </a:solidFill>
                </a:rPr>
                <a:t>～</a:t>
              </a:r>
              <a:r>
                <a:rPr lang="en-US" altLang="ja-JP" dirty="0" smtClean="0">
                  <a:solidFill>
                    <a:schemeClr val="tx1"/>
                  </a:solidFill>
                </a:rPr>
                <a:t>1964</a:t>
              </a:r>
              <a:r>
                <a:rPr lang="ja-JP" altLang="en-US" dirty="0" smtClean="0">
                  <a:solidFill>
                    <a:schemeClr val="tx1"/>
                  </a:solidFill>
                </a:rPr>
                <a:t>年の</a:t>
              </a:r>
              <a:r>
                <a:rPr lang="en-US" altLang="ja-JP" dirty="0" smtClean="0">
                  <a:solidFill>
                    <a:schemeClr val="tx1"/>
                  </a:solidFill>
                </a:rPr>
                <a:t>10</a:t>
              </a:r>
              <a:r>
                <a:rPr lang="ja-JP" altLang="en-US" dirty="0" smtClean="0">
                  <a:solidFill>
                    <a:schemeClr val="tx1"/>
                  </a:solidFill>
                </a:rPr>
                <a:t>年間の</a:t>
              </a:r>
              <a:r>
                <a:rPr lang="en-US" altLang="ja-JP" dirty="0" smtClean="0">
                  <a:solidFill>
                    <a:schemeClr val="tx1"/>
                  </a:solidFill>
                </a:rPr>
                <a:t>1</a:t>
              </a:r>
              <a:r>
                <a:rPr lang="ja-JP" altLang="en-US" dirty="0" smtClean="0">
                  <a:solidFill>
                    <a:schemeClr val="tx1"/>
                  </a:solidFill>
                </a:rPr>
                <a:t>月に着目し、季節風に伴う降水日数が三重県の沿岸部では</a:t>
              </a:r>
              <a:r>
                <a:rPr lang="en-US" altLang="ja-JP" dirty="0" smtClean="0">
                  <a:solidFill>
                    <a:schemeClr val="tx1"/>
                  </a:solidFill>
                </a:rPr>
                <a:t>1</a:t>
              </a:r>
              <a:r>
                <a:rPr lang="ja-JP" altLang="en-US" dirty="0" smtClean="0">
                  <a:solidFill>
                    <a:schemeClr val="tx1"/>
                  </a:solidFill>
                </a:rPr>
                <a:t>日未満であるのに対し</a:t>
              </a:r>
              <a:r>
                <a:rPr lang="ja-JP" altLang="en-US" dirty="0" smtClean="0">
                  <a:solidFill>
                    <a:srgbClr val="FF0000"/>
                  </a:solidFill>
                </a:rPr>
                <a:t>北部では</a:t>
              </a:r>
              <a:r>
                <a:rPr lang="en-US" altLang="ja-JP" dirty="0" smtClean="0">
                  <a:solidFill>
                    <a:srgbClr val="FF0000"/>
                  </a:solidFill>
                </a:rPr>
                <a:t>2</a:t>
              </a:r>
              <a:r>
                <a:rPr lang="ja-JP" altLang="en-US" dirty="0" smtClean="0">
                  <a:solidFill>
                    <a:srgbClr val="FF0000"/>
                  </a:solidFill>
                </a:rPr>
                <a:t>～</a:t>
              </a:r>
              <a:r>
                <a:rPr lang="en-US" altLang="ja-JP" dirty="0" smtClean="0">
                  <a:solidFill>
                    <a:srgbClr val="FF0000"/>
                  </a:solidFill>
                </a:rPr>
                <a:t>6</a:t>
              </a:r>
              <a:r>
                <a:rPr lang="ja-JP" altLang="en-US" dirty="0" smtClean="0">
                  <a:solidFill>
                    <a:srgbClr val="FF0000"/>
                  </a:solidFill>
                </a:rPr>
                <a:t>日程度</a:t>
              </a:r>
              <a:r>
                <a:rPr lang="ja-JP" altLang="en-US" dirty="0" smtClean="0">
                  <a:solidFill>
                    <a:schemeClr val="tx1"/>
                  </a:solidFill>
                </a:rPr>
                <a:t>みられる。さらに三重県北部での目視観測により</a:t>
              </a:r>
              <a:r>
                <a:rPr lang="ja-JP" altLang="en-US" dirty="0" smtClean="0">
                  <a:solidFill>
                    <a:srgbClr val="FF0000"/>
                  </a:solidFill>
                </a:rPr>
                <a:t>北部と中央部の降雪の違い</a:t>
              </a:r>
              <a:r>
                <a:rPr lang="ja-JP" altLang="en-US" dirty="0" smtClean="0">
                  <a:solidFill>
                    <a:schemeClr val="tx1"/>
                  </a:solidFill>
                </a:rPr>
                <a:t>を示した。</a:t>
              </a:r>
              <a:endParaRPr lang="en-US" altLang="ja-JP" dirty="0">
                <a:solidFill>
                  <a:schemeClr val="tx1"/>
                </a:solidFill>
              </a:endParaRPr>
            </a:p>
          </p:txBody>
        </p:sp>
        <p:sp>
          <p:nvSpPr>
            <p:cNvPr id="10" name="テキスト ボックス 9"/>
            <p:cNvSpPr txBox="1"/>
            <p:nvPr/>
          </p:nvSpPr>
          <p:spPr>
            <a:xfrm>
              <a:off x="670386" y="4908689"/>
              <a:ext cx="2104491" cy="292552"/>
            </a:xfrm>
            <a:prstGeom prst="rect">
              <a:avLst/>
            </a:prstGeom>
            <a:solidFill>
              <a:schemeClr val="bg1"/>
            </a:solidFill>
          </p:spPr>
          <p:txBody>
            <a:bodyPr wrap="square" rtlCol="0">
              <a:spAutoFit/>
            </a:bodyPr>
            <a:lstStyle/>
            <a:p>
              <a:r>
                <a:rPr lang="ja-JP" altLang="en-US" dirty="0" smtClean="0"/>
                <a:t>水越・館 </a:t>
              </a:r>
              <a:r>
                <a:rPr lang="en-US" altLang="ja-JP" dirty="0"/>
                <a:t>(</a:t>
              </a:r>
              <a:r>
                <a:rPr lang="en-US" altLang="ja-JP" dirty="0" smtClean="0"/>
                <a:t>1970)</a:t>
              </a:r>
              <a:endParaRPr lang="ja-JP" altLang="en-US" dirty="0"/>
            </a:p>
          </p:txBody>
        </p:sp>
      </p:grpSp>
      <p:pic>
        <p:nvPicPr>
          <p:cNvPr id="12" name="図 11"/>
          <p:cNvPicPr>
            <a:picLocks noChangeAspect="1"/>
          </p:cNvPicPr>
          <p:nvPr/>
        </p:nvPicPr>
        <p:blipFill rotWithShape="1">
          <a:blip r:embed="rId2"/>
          <a:srcRect l="8656" r="1621" b="2442"/>
          <a:stretch/>
        </p:blipFill>
        <p:spPr>
          <a:xfrm>
            <a:off x="369709" y="2634268"/>
            <a:ext cx="3830816" cy="3754042"/>
          </a:xfrm>
          <a:prstGeom prst="rect">
            <a:avLst/>
          </a:prstGeom>
        </p:spPr>
      </p:pic>
      <p:pic>
        <p:nvPicPr>
          <p:cNvPr id="13" name="コンテンツ プレースホルダー 3"/>
          <p:cNvPicPr>
            <a:picLocks noGrp="1" noChangeAspect="1"/>
          </p:cNvPicPr>
          <p:nvPr>
            <p:ph idx="1"/>
          </p:nvPr>
        </p:nvPicPr>
        <p:blipFill rotWithShape="1">
          <a:blip r:embed="rId3"/>
          <a:srcRect l="44040" t="18925" r="-1" b="-1"/>
          <a:stretch/>
        </p:blipFill>
        <p:spPr>
          <a:xfrm>
            <a:off x="6261874" y="2850952"/>
            <a:ext cx="2861761" cy="3527833"/>
          </a:xfrm>
          <a:prstGeom prst="rect">
            <a:avLst/>
          </a:prstGeom>
        </p:spPr>
      </p:pic>
      <p:pic>
        <p:nvPicPr>
          <p:cNvPr id="14" name="コンテンツ プレースホルダー 3"/>
          <p:cNvPicPr>
            <a:picLocks noChangeAspect="1"/>
          </p:cNvPicPr>
          <p:nvPr/>
        </p:nvPicPr>
        <p:blipFill rotWithShape="1">
          <a:blip r:embed="rId3"/>
          <a:srcRect l="3995" t="69683" r="61175" b="2955"/>
          <a:stretch/>
        </p:blipFill>
        <p:spPr>
          <a:xfrm>
            <a:off x="4743450" y="5105400"/>
            <a:ext cx="1781176" cy="1190626"/>
          </a:xfrm>
          <a:prstGeom prst="rect">
            <a:avLst/>
          </a:prstGeom>
        </p:spPr>
      </p:pic>
      <p:sp>
        <p:nvSpPr>
          <p:cNvPr id="15" name="テキスト ボックス 14"/>
          <p:cNvSpPr txBox="1"/>
          <p:nvPr/>
        </p:nvSpPr>
        <p:spPr>
          <a:xfrm>
            <a:off x="4666130" y="6464510"/>
            <a:ext cx="4395746" cy="369332"/>
          </a:xfrm>
          <a:prstGeom prst="rect">
            <a:avLst/>
          </a:prstGeom>
          <a:noFill/>
        </p:spPr>
        <p:txBody>
          <a:bodyPr wrap="square" rtlCol="0">
            <a:spAutoFit/>
          </a:bodyPr>
          <a:lstStyle/>
          <a:p>
            <a:pPr algn="ctr"/>
            <a:r>
              <a:rPr lang="en-US" altLang="ja-JP" dirty="0" smtClean="0"/>
              <a:t>1966</a:t>
            </a:r>
            <a:r>
              <a:rPr lang="ja-JP" altLang="en-US" dirty="0" smtClean="0"/>
              <a:t>年</a:t>
            </a:r>
            <a:r>
              <a:rPr lang="en-US" altLang="ja-JP" dirty="0" smtClean="0"/>
              <a:t>1</a:t>
            </a:r>
            <a:r>
              <a:rPr lang="ja-JP" altLang="en-US" dirty="0" smtClean="0"/>
              <a:t>月</a:t>
            </a:r>
            <a:r>
              <a:rPr lang="en-US" altLang="ja-JP" dirty="0" smtClean="0"/>
              <a:t>20</a:t>
            </a:r>
            <a:r>
              <a:rPr lang="ja-JP" altLang="en-US" dirty="0" smtClean="0"/>
              <a:t>日の積雪分布（水越</a:t>
            </a:r>
            <a:r>
              <a:rPr lang="ja-JP" altLang="en-US" dirty="0"/>
              <a:t>・館 </a:t>
            </a:r>
            <a:r>
              <a:rPr lang="en-US" altLang="ja-JP" dirty="0" smtClean="0"/>
              <a:t>,1970)</a:t>
            </a:r>
            <a:endParaRPr lang="ja-JP" altLang="en-US" dirty="0"/>
          </a:p>
        </p:txBody>
      </p:sp>
      <p:sp>
        <p:nvSpPr>
          <p:cNvPr id="2" name="スライド番号プレースホルダー 1"/>
          <p:cNvSpPr>
            <a:spLocks noGrp="1"/>
          </p:cNvSpPr>
          <p:nvPr>
            <p:ph type="sldNum" sz="quarter" idx="12"/>
          </p:nvPr>
        </p:nvSpPr>
        <p:spPr/>
        <p:txBody>
          <a:bodyPr/>
          <a:lstStyle/>
          <a:p>
            <a:fld id="{40482976-72AF-4720-8AC7-3307BAEC81D7}" type="slidenum">
              <a:rPr kumimoji="1" lang="ja-JP" altLang="en-US" smtClean="0"/>
              <a:t>17</a:t>
            </a:fld>
            <a:endParaRPr kumimoji="1" lang="ja-JP" altLang="en-US"/>
          </a:p>
        </p:txBody>
      </p:sp>
    </p:spTree>
    <p:extLst>
      <p:ext uri="{BB962C8B-B14F-4D97-AF65-F5344CB8AC3E}">
        <p14:creationId xmlns:p14="http://schemas.microsoft.com/office/powerpoint/2010/main" val="2583979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1306920" y="588929"/>
            <a:ext cx="6444886" cy="5581212"/>
          </a:xfrm>
          <a:prstGeom prst="rect">
            <a:avLst/>
          </a:prstGeom>
        </p:spPr>
      </p:pic>
      <p:sp>
        <p:nvSpPr>
          <p:cNvPr id="11" name="Text Box 2"/>
          <p:cNvSpPr txBox="1">
            <a:spLocks noChangeArrowheads="1"/>
          </p:cNvSpPr>
          <p:nvPr/>
        </p:nvSpPr>
        <p:spPr bwMode="auto">
          <a:xfrm>
            <a:off x="-1" y="2"/>
            <a:ext cx="9144001" cy="461665"/>
          </a:xfrm>
          <a:prstGeom prst="rect">
            <a:avLst/>
          </a:prstGeom>
          <a:solidFill>
            <a:srgbClr val="9999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en-US" altLang="ja-JP" sz="2400" dirty="0">
                <a:solidFill>
                  <a:schemeClr val="bg1"/>
                </a:solidFill>
              </a:rPr>
              <a:t>5</a:t>
            </a:r>
            <a:r>
              <a:rPr lang="en-US" altLang="ja-JP" sz="2400" dirty="0" smtClean="0">
                <a:solidFill>
                  <a:schemeClr val="bg1"/>
                </a:solidFill>
              </a:rPr>
              <a:t>. </a:t>
            </a:r>
            <a:r>
              <a:rPr lang="ja-JP" altLang="en-US" sz="2400" dirty="0" smtClean="0">
                <a:solidFill>
                  <a:schemeClr val="bg1"/>
                </a:solidFill>
              </a:rPr>
              <a:t>結果</a:t>
            </a:r>
            <a:r>
              <a:rPr lang="en-US" altLang="ja-JP" sz="2400" dirty="0" smtClean="0">
                <a:solidFill>
                  <a:schemeClr val="bg1"/>
                </a:solidFill>
              </a:rPr>
              <a:t>2_</a:t>
            </a:r>
            <a:r>
              <a:rPr lang="ja-JP" altLang="en-US" sz="2400" dirty="0" smtClean="0">
                <a:solidFill>
                  <a:schemeClr val="bg1"/>
                </a:solidFill>
              </a:rPr>
              <a:t>伊勢湾の</a:t>
            </a:r>
            <a:r>
              <a:rPr lang="en-US" altLang="ja-JP" sz="2400" dirty="0" smtClean="0">
                <a:solidFill>
                  <a:schemeClr val="bg1"/>
                </a:solidFill>
              </a:rPr>
              <a:t>SST – TMP  vs </a:t>
            </a:r>
            <a:r>
              <a:rPr lang="ja-JP" altLang="en-US" sz="2400" dirty="0" smtClean="0">
                <a:solidFill>
                  <a:schemeClr val="bg1"/>
                </a:solidFill>
              </a:rPr>
              <a:t>領域平均からの気圧偏差</a:t>
            </a:r>
            <a:r>
              <a:rPr lang="en-US" altLang="ja-JP" sz="2400" dirty="0" smtClean="0">
                <a:solidFill>
                  <a:schemeClr val="bg1"/>
                </a:solidFill>
              </a:rPr>
              <a:t> </a:t>
            </a:r>
            <a:endParaRPr lang="en-US" altLang="ja-JP" sz="2400" dirty="0">
              <a:solidFill>
                <a:schemeClr val="bg1"/>
              </a:solidFill>
            </a:endParaRPr>
          </a:p>
        </p:txBody>
      </p:sp>
      <p:sp>
        <p:nvSpPr>
          <p:cNvPr id="12" name="テキスト ボックス 11"/>
          <p:cNvSpPr txBox="1"/>
          <p:nvPr/>
        </p:nvSpPr>
        <p:spPr>
          <a:xfrm>
            <a:off x="7469270" y="6065233"/>
            <a:ext cx="1596967" cy="584775"/>
          </a:xfrm>
          <a:prstGeom prst="rect">
            <a:avLst/>
          </a:prstGeom>
          <a:noFill/>
          <a:ln w="12700">
            <a:solidFill>
              <a:schemeClr val="tx1"/>
            </a:solidFill>
          </a:ln>
        </p:spPr>
        <p:txBody>
          <a:bodyPr wrap="square" rtlCol="0">
            <a:spAutoFit/>
          </a:bodyPr>
          <a:lstStyle/>
          <a:p>
            <a:pPr algn="ctr"/>
            <a:r>
              <a:rPr lang="en-US" altLang="ja-JP" sz="1600" dirty="0" smtClean="0"/>
              <a:t>±1σ</a:t>
            </a:r>
            <a:r>
              <a:rPr lang="ja-JP" altLang="en-US" sz="1600" dirty="0" smtClean="0"/>
              <a:t> 以内は除く　</a:t>
            </a:r>
            <a:r>
              <a:rPr lang="en-US" altLang="ja-JP" sz="1600" dirty="0" smtClean="0"/>
              <a:t>1σ = 2.685013</a:t>
            </a:r>
            <a:endParaRPr kumimoji="1" lang="ja-JP" altLang="en-US" sz="1600" dirty="0"/>
          </a:p>
        </p:txBody>
      </p:sp>
      <p:sp>
        <p:nvSpPr>
          <p:cNvPr id="7" name="テキスト ボックス 6"/>
          <p:cNvSpPr txBox="1"/>
          <p:nvPr/>
        </p:nvSpPr>
        <p:spPr>
          <a:xfrm>
            <a:off x="955662" y="2357666"/>
            <a:ext cx="552392" cy="1569660"/>
          </a:xfrm>
          <a:prstGeom prst="rect">
            <a:avLst/>
          </a:prstGeom>
          <a:noFill/>
        </p:spPr>
        <p:txBody>
          <a:bodyPr wrap="square" rtlCol="0">
            <a:spAutoFit/>
          </a:bodyPr>
          <a:lstStyle/>
          <a:p>
            <a:r>
              <a:rPr kumimoji="1" lang="ja-JP" altLang="en-US" sz="2400" b="1" dirty="0" smtClean="0"/>
              <a:t>気圧偏差</a:t>
            </a:r>
            <a:endParaRPr kumimoji="1" lang="ja-JP" altLang="en-US" sz="2400" b="1" dirty="0"/>
          </a:p>
        </p:txBody>
      </p:sp>
      <p:sp>
        <p:nvSpPr>
          <p:cNvPr id="9" name="テキスト ボックス 8"/>
          <p:cNvSpPr txBox="1"/>
          <p:nvPr/>
        </p:nvSpPr>
        <p:spPr>
          <a:xfrm>
            <a:off x="2596803" y="6012914"/>
            <a:ext cx="4570115" cy="461665"/>
          </a:xfrm>
          <a:prstGeom prst="rect">
            <a:avLst/>
          </a:prstGeom>
          <a:noFill/>
        </p:spPr>
        <p:txBody>
          <a:bodyPr wrap="square" rtlCol="0">
            <a:spAutoFit/>
          </a:bodyPr>
          <a:lstStyle/>
          <a:p>
            <a:r>
              <a:rPr kumimoji="1" lang="ja-JP" altLang="en-US" sz="2400" b="1" dirty="0" smtClean="0"/>
              <a:t>伊勢湾の水温 </a:t>
            </a:r>
            <a:r>
              <a:rPr lang="ja-JP" altLang="en-US" sz="2400" b="1" dirty="0" smtClean="0"/>
              <a:t>－ 気温の偏差 </a:t>
            </a:r>
            <a:r>
              <a:rPr lang="en-US" altLang="ja-JP" sz="2400" dirty="0"/>
              <a:t>[</a:t>
            </a:r>
            <a:r>
              <a:rPr lang="ja-JP" altLang="en-US" sz="2400" dirty="0"/>
              <a:t>℃</a:t>
            </a:r>
            <a:r>
              <a:rPr lang="en-US" altLang="ja-JP" sz="2400" dirty="0" smtClean="0"/>
              <a:t>]</a:t>
            </a:r>
            <a:endParaRPr lang="ja-JP" altLang="en-US" sz="2400" dirty="0"/>
          </a:p>
        </p:txBody>
      </p:sp>
      <p:sp>
        <p:nvSpPr>
          <p:cNvPr id="10" name="正方形/長方形 9"/>
          <p:cNvSpPr/>
          <p:nvPr/>
        </p:nvSpPr>
        <p:spPr>
          <a:xfrm>
            <a:off x="3114392" y="665552"/>
            <a:ext cx="3343557" cy="291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780553" y="3785739"/>
            <a:ext cx="902609" cy="400110"/>
          </a:xfrm>
          <a:prstGeom prst="rect">
            <a:avLst/>
          </a:prstGeom>
          <a:noFill/>
        </p:spPr>
        <p:txBody>
          <a:bodyPr wrap="square" rtlCol="0">
            <a:spAutoFit/>
          </a:bodyPr>
          <a:lstStyle/>
          <a:p>
            <a:pPr algn="ctr"/>
            <a:r>
              <a:rPr kumimoji="1" lang="en-US" altLang="ja-JP" sz="2000" dirty="0" smtClean="0">
                <a:latin typeface="+mj-ea"/>
                <a:ea typeface="+mj-ea"/>
              </a:rPr>
              <a:t>[</a:t>
            </a:r>
            <a:r>
              <a:rPr kumimoji="1" lang="en-US" altLang="ja-JP" sz="2000" dirty="0" err="1" smtClean="0">
                <a:latin typeface="+mj-ea"/>
                <a:ea typeface="+mj-ea"/>
              </a:rPr>
              <a:t>hPa</a:t>
            </a:r>
            <a:r>
              <a:rPr kumimoji="1" lang="en-US" altLang="ja-JP" sz="2000" dirty="0" smtClean="0">
                <a:latin typeface="+mj-ea"/>
                <a:ea typeface="+mj-ea"/>
              </a:rPr>
              <a:t>]</a:t>
            </a:r>
            <a:endParaRPr kumimoji="1" lang="ja-JP" altLang="en-US" sz="2000" dirty="0">
              <a:latin typeface="+mj-ea"/>
              <a:ea typeface="+mj-ea"/>
            </a:endParaRPr>
          </a:p>
        </p:txBody>
      </p:sp>
      <p:grpSp>
        <p:nvGrpSpPr>
          <p:cNvPr id="13" name="グループ化 12"/>
          <p:cNvGrpSpPr/>
          <p:nvPr/>
        </p:nvGrpSpPr>
        <p:grpSpPr>
          <a:xfrm>
            <a:off x="5857226" y="1122802"/>
            <a:ext cx="1071462" cy="749647"/>
            <a:chOff x="6215459" y="741352"/>
            <a:chExt cx="1071462" cy="749647"/>
          </a:xfrm>
        </p:grpSpPr>
        <p:sp>
          <p:nvSpPr>
            <p:cNvPr id="14" name="テキスト ボックス 13"/>
            <p:cNvSpPr txBox="1"/>
            <p:nvPr/>
          </p:nvSpPr>
          <p:spPr>
            <a:xfrm>
              <a:off x="6282125" y="741352"/>
              <a:ext cx="783772" cy="276999"/>
            </a:xfrm>
            <a:prstGeom prst="rect">
              <a:avLst/>
            </a:prstGeom>
            <a:noFill/>
          </p:spPr>
          <p:txBody>
            <a:bodyPr wrap="square" rtlCol="0">
              <a:spAutoFit/>
            </a:bodyPr>
            <a:lstStyle/>
            <a:p>
              <a:r>
                <a:rPr kumimoji="1" lang="en-US" altLang="ja-JP" sz="1200" b="1" dirty="0" smtClean="0"/>
                <a:t>V </a:t>
              </a:r>
              <a:r>
                <a:rPr kumimoji="1" lang="ja-JP" altLang="en-US" sz="1200" b="1" dirty="0" smtClean="0"/>
                <a:t>＞</a:t>
              </a:r>
              <a:r>
                <a:rPr lang="en-US" altLang="ja-JP" sz="1200" b="1" dirty="0" smtClean="0"/>
                <a:t> 1</a:t>
              </a:r>
              <a:endParaRPr kumimoji="1" lang="ja-JP" altLang="en-US" sz="1200" b="1" dirty="0"/>
            </a:p>
          </p:txBody>
        </p:sp>
        <p:sp>
          <p:nvSpPr>
            <p:cNvPr id="16" name="テキスト ボックス 15"/>
            <p:cNvSpPr txBox="1"/>
            <p:nvPr/>
          </p:nvSpPr>
          <p:spPr>
            <a:xfrm>
              <a:off x="6225560" y="923846"/>
              <a:ext cx="1061361" cy="338554"/>
            </a:xfrm>
            <a:prstGeom prst="rect">
              <a:avLst/>
            </a:prstGeom>
            <a:noFill/>
          </p:spPr>
          <p:txBody>
            <a:bodyPr wrap="square" rtlCol="0">
              <a:spAutoFit/>
            </a:bodyPr>
            <a:lstStyle/>
            <a:p>
              <a:r>
                <a:rPr kumimoji="1" lang="en-US" altLang="ja-JP" sz="1600" b="1" dirty="0" smtClean="0"/>
                <a:t> </a:t>
              </a:r>
              <a:r>
                <a:rPr lang="en-US" altLang="ja-JP" sz="1200" b="1" dirty="0" smtClean="0"/>
                <a:t>0 </a:t>
              </a:r>
              <a:r>
                <a:rPr lang="ja-JP" altLang="en-US" sz="1200" b="1" dirty="0" smtClean="0"/>
                <a:t>＜</a:t>
              </a:r>
              <a:r>
                <a:rPr kumimoji="1" lang="ja-JP" altLang="en-US" sz="1200" b="1" dirty="0" smtClean="0"/>
                <a:t> </a:t>
              </a:r>
              <a:r>
                <a:rPr kumimoji="1" lang="en-US" altLang="ja-JP" sz="1200" b="1" dirty="0" smtClean="0"/>
                <a:t>V </a:t>
              </a:r>
              <a:r>
                <a:rPr lang="ja-JP" altLang="en-US" sz="1200" b="1" dirty="0"/>
                <a:t>≦</a:t>
              </a:r>
              <a:r>
                <a:rPr lang="en-US" altLang="ja-JP" sz="1200" b="1" dirty="0" smtClean="0"/>
                <a:t> 1</a:t>
              </a:r>
              <a:endParaRPr kumimoji="1" lang="ja-JP" altLang="en-US" sz="1200" b="1" dirty="0"/>
            </a:p>
          </p:txBody>
        </p:sp>
        <p:sp>
          <p:nvSpPr>
            <p:cNvPr id="17" name="テキスト ボックス 16"/>
            <p:cNvSpPr txBox="1"/>
            <p:nvPr/>
          </p:nvSpPr>
          <p:spPr>
            <a:xfrm>
              <a:off x="6215459" y="1152445"/>
              <a:ext cx="737511" cy="338554"/>
            </a:xfrm>
            <a:prstGeom prst="rect">
              <a:avLst/>
            </a:prstGeom>
            <a:noFill/>
          </p:spPr>
          <p:txBody>
            <a:bodyPr wrap="square" rtlCol="0">
              <a:spAutoFit/>
            </a:bodyPr>
            <a:lstStyle/>
            <a:p>
              <a:r>
                <a:rPr kumimoji="1" lang="en-US" altLang="ja-JP" sz="1600" b="1" dirty="0" smtClean="0"/>
                <a:t> </a:t>
              </a:r>
              <a:r>
                <a:rPr kumimoji="1" lang="ja-JP" altLang="en-US" sz="1200" b="1" dirty="0" smtClean="0"/>
                <a:t> </a:t>
              </a:r>
              <a:r>
                <a:rPr kumimoji="1" lang="en-US" altLang="ja-JP" sz="1200" b="1" dirty="0" smtClean="0"/>
                <a:t>V </a:t>
              </a:r>
              <a:r>
                <a:rPr kumimoji="1" lang="ja-JP" altLang="en-US" sz="1200" b="1" dirty="0" smtClean="0"/>
                <a:t>≦ </a:t>
              </a:r>
              <a:r>
                <a:rPr kumimoji="1" lang="en-US" altLang="ja-JP" sz="1200" b="1" dirty="0" smtClean="0"/>
                <a:t>0</a:t>
              </a:r>
              <a:endParaRPr kumimoji="1" lang="ja-JP" altLang="en-US" sz="1200" b="1" dirty="0"/>
            </a:p>
          </p:txBody>
        </p:sp>
      </p:grpSp>
      <p:sp>
        <p:nvSpPr>
          <p:cNvPr id="2" name="スライド番号プレースホルダー 1"/>
          <p:cNvSpPr>
            <a:spLocks noGrp="1"/>
          </p:cNvSpPr>
          <p:nvPr>
            <p:ph type="sldNum" sz="quarter" idx="12"/>
          </p:nvPr>
        </p:nvSpPr>
        <p:spPr/>
        <p:txBody>
          <a:bodyPr/>
          <a:lstStyle/>
          <a:p>
            <a:fld id="{40482976-72AF-4720-8AC7-3307BAEC81D7}" type="slidenum">
              <a:rPr kumimoji="1" lang="ja-JP" altLang="en-US" smtClean="0"/>
              <a:t>18</a:t>
            </a:fld>
            <a:endParaRPr kumimoji="1" lang="ja-JP" altLang="en-US"/>
          </a:p>
        </p:txBody>
      </p:sp>
    </p:spTree>
    <p:extLst>
      <p:ext uri="{BB962C8B-B14F-4D97-AF65-F5344CB8AC3E}">
        <p14:creationId xmlns:p14="http://schemas.microsoft.com/office/powerpoint/2010/main" val="608723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 y="2"/>
            <a:ext cx="9144001" cy="461665"/>
          </a:xfrm>
          <a:prstGeom prst="rect">
            <a:avLst/>
          </a:prstGeom>
          <a:solidFill>
            <a:srgbClr val="9999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en-US" altLang="ja-JP" sz="2400" dirty="0">
                <a:solidFill>
                  <a:schemeClr val="bg1"/>
                </a:solidFill>
              </a:rPr>
              <a:t>5</a:t>
            </a:r>
            <a:r>
              <a:rPr lang="en-US" altLang="ja-JP" sz="2400" dirty="0" smtClean="0">
                <a:solidFill>
                  <a:schemeClr val="bg1"/>
                </a:solidFill>
              </a:rPr>
              <a:t>. </a:t>
            </a:r>
            <a:r>
              <a:rPr lang="ja-JP" altLang="en-US" sz="2400" dirty="0">
                <a:solidFill>
                  <a:schemeClr val="bg1"/>
                </a:solidFill>
              </a:rPr>
              <a:t>結果</a:t>
            </a:r>
            <a:r>
              <a:rPr lang="en-US" altLang="ja-JP" sz="2400" dirty="0">
                <a:solidFill>
                  <a:schemeClr val="bg1"/>
                </a:solidFill>
              </a:rPr>
              <a:t>2 </a:t>
            </a:r>
            <a:r>
              <a:rPr lang="en-US" altLang="ja-JP" sz="2400" dirty="0" smtClean="0">
                <a:solidFill>
                  <a:schemeClr val="bg1"/>
                </a:solidFill>
              </a:rPr>
              <a:t>_WRF_</a:t>
            </a:r>
            <a:r>
              <a:rPr lang="ja-JP" altLang="en-US" sz="2400" dirty="0" smtClean="0">
                <a:solidFill>
                  <a:schemeClr val="bg1"/>
                </a:solidFill>
              </a:rPr>
              <a:t>東西風＆南北風（</a:t>
            </a:r>
            <a:r>
              <a:rPr lang="en-US" altLang="ja-JP" sz="2400" dirty="0" smtClean="0">
                <a:solidFill>
                  <a:schemeClr val="bg1"/>
                </a:solidFill>
              </a:rPr>
              <a:t> </a:t>
            </a:r>
            <a:r>
              <a:rPr lang="en-US" altLang="ja-JP" sz="2400" dirty="0" err="1">
                <a:solidFill>
                  <a:schemeClr val="bg1"/>
                </a:solidFill>
              </a:rPr>
              <a:t>SST_Run</a:t>
            </a:r>
            <a:r>
              <a:rPr lang="en-US" altLang="ja-JP" sz="2400" dirty="0">
                <a:solidFill>
                  <a:schemeClr val="bg1"/>
                </a:solidFill>
              </a:rPr>
              <a:t> </a:t>
            </a:r>
            <a:r>
              <a:rPr lang="ja-JP" altLang="en-US" sz="2400" dirty="0" err="1">
                <a:solidFill>
                  <a:schemeClr val="bg1"/>
                </a:solidFill>
              </a:rPr>
              <a:t>ー</a:t>
            </a:r>
            <a:r>
              <a:rPr lang="ja-JP" altLang="en-US" sz="2400" dirty="0">
                <a:solidFill>
                  <a:schemeClr val="bg1"/>
                </a:solidFill>
              </a:rPr>
              <a:t> </a:t>
            </a:r>
            <a:r>
              <a:rPr lang="en-US" altLang="ja-JP" sz="2400" dirty="0" err="1">
                <a:solidFill>
                  <a:schemeClr val="bg1"/>
                </a:solidFill>
              </a:rPr>
              <a:t>CTL_Run</a:t>
            </a:r>
            <a:r>
              <a:rPr lang="en-US" altLang="ja-JP" sz="2400" dirty="0">
                <a:solidFill>
                  <a:schemeClr val="bg1"/>
                </a:solidFill>
              </a:rPr>
              <a:t> </a:t>
            </a:r>
            <a:r>
              <a:rPr lang="ja-JP" altLang="en-US" sz="2400" dirty="0" smtClean="0">
                <a:solidFill>
                  <a:schemeClr val="bg1"/>
                </a:solidFill>
              </a:rPr>
              <a:t>）</a:t>
            </a:r>
            <a:endParaRPr lang="en-US" altLang="ja-JP" sz="2400" dirty="0">
              <a:solidFill>
                <a:schemeClr val="bg1"/>
              </a:solidFill>
            </a:endParaRPr>
          </a:p>
        </p:txBody>
      </p:sp>
      <p:sp>
        <p:nvSpPr>
          <p:cNvPr id="5" name="テキスト ボックス 4"/>
          <p:cNvSpPr txBox="1"/>
          <p:nvPr/>
        </p:nvSpPr>
        <p:spPr>
          <a:xfrm>
            <a:off x="167637" y="2166726"/>
            <a:ext cx="1116474" cy="400110"/>
          </a:xfrm>
          <a:prstGeom prst="rect">
            <a:avLst/>
          </a:prstGeom>
          <a:noFill/>
          <a:ln w="38100">
            <a:solidFill>
              <a:schemeClr val="tx1"/>
            </a:solidFill>
          </a:ln>
        </p:spPr>
        <p:txBody>
          <a:bodyPr wrap="square" rtlCol="0">
            <a:spAutoFit/>
          </a:bodyPr>
          <a:lstStyle/>
          <a:p>
            <a:pPr algn="ctr"/>
            <a:r>
              <a:rPr kumimoji="1" lang="en-US" altLang="ja-JP" sz="2000" dirty="0" smtClean="0"/>
              <a:t>DEC</a:t>
            </a:r>
            <a:endParaRPr kumimoji="1" lang="ja-JP" altLang="en-US" sz="2000" dirty="0"/>
          </a:p>
        </p:txBody>
      </p:sp>
      <p:sp>
        <p:nvSpPr>
          <p:cNvPr id="6" name="テキスト ボックス 5"/>
          <p:cNvSpPr txBox="1"/>
          <p:nvPr/>
        </p:nvSpPr>
        <p:spPr>
          <a:xfrm>
            <a:off x="205868" y="5024284"/>
            <a:ext cx="1040012" cy="400110"/>
          </a:xfrm>
          <a:prstGeom prst="rect">
            <a:avLst/>
          </a:prstGeom>
          <a:noFill/>
          <a:ln w="38100">
            <a:solidFill>
              <a:schemeClr val="tx1"/>
            </a:solidFill>
          </a:ln>
        </p:spPr>
        <p:txBody>
          <a:bodyPr wrap="square" rtlCol="0">
            <a:spAutoFit/>
          </a:bodyPr>
          <a:lstStyle/>
          <a:p>
            <a:pPr algn="ctr"/>
            <a:r>
              <a:rPr lang="en-US" altLang="ja-JP" sz="2000" dirty="0" smtClean="0"/>
              <a:t>JAN</a:t>
            </a:r>
            <a:endParaRPr kumimoji="1" lang="ja-JP" altLang="en-US" sz="2000" dirty="0"/>
          </a:p>
        </p:txBody>
      </p:sp>
      <p:pic>
        <p:nvPicPr>
          <p:cNvPr id="15" name="図 14"/>
          <p:cNvPicPr>
            <a:picLocks noChangeAspect="1"/>
          </p:cNvPicPr>
          <p:nvPr/>
        </p:nvPicPr>
        <p:blipFill rotWithShape="1">
          <a:blip r:embed="rId2"/>
          <a:srcRect l="1338" t="686" r="17735" b="1430"/>
          <a:stretch/>
        </p:blipFill>
        <p:spPr>
          <a:xfrm>
            <a:off x="1456517" y="771796"/>
            <a:ext cx="2957764" cy="2970653"/>
          </a:xfrm>
          <a:prstGeom prst="rect">
            <a:avLst/>
          </a:prstGeom>
        </p:spPr>
      </p:pic>
      <p:pic>
        <p:nvPicPr>
          <p:cNvPr id="16" name="図 15"/>
          <p:cNvPicPr>
            <a:picLocks noChangeAspect="1"/>
          </p:cNvPicPr>
          <p:nvPr/>
        </p:nvPicPr>
        <p:blipFill rotWithShape="1">
          <a:blip r:embed="rId3"/>
          <a:srcRect l="1691" r="17558" b="1429"/>
          <a:stretch/>
        </p:blipFill>
        <p:spPr>
          <a:xfrm>
            <a:off x="1456517" y="3742449"/>
            <a:ext cx="3001504" cy="3042347"/>
          </a:xfrm>
          <a:prstGeom prst="rect">
            <a:avLst/>
          </a:prstGeom>
        </p:spPr>
      </p:pic>
      <p:pic>
        <p:nvPicPr>
          <p:cNvPr id="17" name="図 16"/>
          <p:cNvPicPr>
            <a:picLocks noChangeAspect="1"/>
          </p:cNvPicPr>
          <p:nvPr/>
        </p:nvPicPr>
        <p:blipFill rotWithShape="1">
          <a:blip r:embed="rId4"/>
          <a:srcRect l="2291" t="1323" r="18077" b="2067"/>
          <a:stretch/>
        </p:blipFill>
        <p:spPr>
          <a:xfrm>
            <a:off x="4624918" y="761384"/>
            <a:ext cx="2984902" cy="2991476"/>
          </a:xfrm>
          <a:prstGeom prst="rect">
            <a:avLst/>
          </a:prstGeom>
        </p:spPr>
      </p:pic>
      <p:pic>
        <p:nvPicPr>
          <p:cNvPr id="18" name="図 17"/>
          <p:cNvPicPr>
            <a:picLocks noChangeAspect="1"/>
          </p:cNvPicPr>
          <p:nvPr/>
        </p:nvPicPr>
        <p:blipFill rotWithShape="1">
          <a:blip r:embed="rId5"/>
          <a:srcRect l="2290" t="1111" r="17901" b="1642"/>
          <a:stretch/>
        </p:blipFill>
        <p:spPr>
          <a:xfrm>
            <a:off x="4597743" y="3752860"/>
            <a:ext cx="3012077" cy="3031936"/>
          </a:xfrm>
          <a:prstGeom prst="rect">
            <a:avLst/>
          </a:prstGeom>
        </p:spPr>
      </p:pic>
      <p:pic>
        <p:nvPicPr>
          <p:cNvPr id="19" name="図 18"/>
          <p:cNvPicPr>
            <a:picLocks noChangeAspect="1"/>
          </p:cNvPicPr>
          <p:nvPr/>
        </p:nvPicPr>
        <p:blipFill rotWithShape="1">
          <a:blip r:embed="rId5"/>
          <a:srcRect l="88634" t="5979" r="1769" b="5797"/>
          <a:stretch/>
        </p:blipFill>
        <p:spPr>
          <a:xfrm>
            <a:off x="7756637" y="1219202"/>
            <a:ext cx="708600" cy="5381297"/>
          </a:xfrm>
          <a:prstGeom prst="rect">
            <a:avLst/>
          </a:prstGeom>
        </p:spPr>
      </p:pic>
      <p:sp>
        <p:nvSpPr>
          <p:cNvPr id="20" name="テキスト ボックス 19"/>
          <p:cNvSpPr txBox="1"/>
          <p:nvPr/>
        </p:nvSpPr>
        <p:spPr>
          <a:xfrm>
            <a:off x="505280" y="530735"/>
            <a:ext cx="869537" cy="400110"/>
          </a:xfrm>
          <a:prstGeom prst="rect">
            <a:avLst/>
          </a:prstGeom>
          <a:noFill/>
          <a:ln w="38100">
            <a:solidFill>
              <a:schemeClr val="tx1"/>
            </a:solidFill>
          </a:ln>
        </p:spPr>
        <p:txBody>
          <a:bodyPr wrap="square" rtlCol="0">
            <a:spAutoFit/>
          </a:bodyPr>
          <a:lstStyle/>
          <a:p>
            <a:pPr algn="ctr"/>
            <a:r>
              <a:rPr lang="en-US" altLang="ja-JP" sz="2000" dirty="0"/>
              <a:t>U</a:t>
            </a:r>
            <a:endParaRPr kumimoji="1" lang="ja-JP" altLang="en-US" sz="2000" dirty="0"/>
          </a:p>
        </p:txBody>
      </p:sp>
      <p:sp>
        <p:nvSpPr>
          <p:cNvPr id="21" name="テキスト ボックス 20"/>
          <p:cNvSpPr txBox="1"/>
          <p:nvPr/>
        </p:nvSpPr>
        <p:spPr>
          <a:xfrm>
            <a:off x="7668056" y="535995"/>
            <a:ext cx="869537" cy="400110"/>
          </a:xfrm>
          <a:prstGeom prst="rect">
            <a:avLst/>
          </a:prstGeom>
          <a:noFill/>
          <a:ln w="38100">
            <a:solidFill>
              <a:schemeClr val="tx1"/>
            </a:solidFill>
          </a:ln>
        </p:spPr>
        <p:txBody>
          <a:bodyPr wrap="square" rtlCol="0">
            <a:spAutoFit/>
          </a:bodyPr>
          <a:lstStyle/>
          <a:p>
            <a:pPr algn="ctr"/>
            <a:r>
              <a:rPr kumimoji="1" lang="en-US" altLang="ja-JP" sz="2000" dirty="0" smtClean="0"/>
              <a:t>V</a:t>
            </a:r>
            <a:endParaRPr kumimoji="1" lang="ja-JP" altLang="en-US" sz="2000" dirty="0"/>
          </a:p>
        </p:txBody>
      </p:sp>
      <p:grpSp>
        <p:nvGrpSpPr>
          <p:cNvPr id="7" name="グループ化 6"/>
          <p:cNvGrpSpPr/>
          <p:nvPr/>
        </p:nvGrpSpPr>
        <p:grpSpPr>
          <a:xfrm>
            <a:off x="3849753" y="3938588"/>
            <a:ext cx="3161170" cy="2718148"/>
            <a:chOff x="3849753" y="3938588"/>
            <a:chExt cx="3161170" cy="2718148"/>
          </a:xfrm>
        </p:grpSpPr>
        <p:cxnSp>
          <p:nvCxnSpPr>
            <p:cNvPr id="3" name="直線コネクタ 2"/>
            <p:cNvCxnSpPr/>
            <p:nvPr/>
          </p:nvCxnSpPr>
          <p:spPr>
            <a:xfrm flipV="1">
              <a:off x="7010923" y="3938588"/>
              <a:ext cx="0" cy="27146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V="1">
              <a:off x="3849753" y="3942111"/>
              <a:ext cx="0" cy="27146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 name="スライド番号プレースホルダー 1"/>
          <p:cNvSpPr>
            <a:spLocks noGrp="1"/>
          </p:cNvSpPr>
          <p:nvPr>
            <p:ph type="sldNum" sz="quarter" idx="12"/>
          </p:nvPr>
        </p:nvSpPr>
        <p:spPr/>
        <p:txBody>
          <a:bodyPr/>
          <a:lstStyle/>
          <a:p>
            <a:fld id="{40482976-72AF-4720-8AC7-3307BAEC81D7}" type="slidenum">
              <a:rPr kumimoji="1" lang="ja-JP" altLang="en-US" smtClean="0"/>
              <a:t>19</a:t>
            </a:fld>
            <a:endParaRPr kumimoji="1" lang="ja-JP" altLang="en-US"/>
          </a:p>
        </p:txBody>
      </p:sp>
    </p:spTree>
    <p:extLst>
      <p:ext uri="{BB962C8B-B14F-4D97-AF65-F5344CB8AC3E}">
        <p14:creationId xmlns:p14="http://schemas.microsoft.com/office/powerpoint/2010/main" val="4201423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2"/>
            <a:ext cx="9144000" cy="461665"/>
          </a:xfrm>
          <a:prstGeom prst="rect">
            <a:avLst/>
          </a:prstGeom>
          <a:solidFill>
            <a:srgbClr val="9999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dirty="0">
                <a:solidFill>
                  <a:schemeClr val="bg1"/>
                </a:solidFill>
              </a:rPr>
              <a:t>1. 研究</a:t>
            </a:r>
            <a:r>
              <a:rPr lang="ja-JP" altLang="en-US" sz="2400" dirty="0" smtClean="0">
                <a:solidFill>
                  <a:schemeClr val="bg1"/>
                </a:solidFill>
              </a:rPr>
              <a:t>背景</a:t>
            </a:r>
            <a:endParaRPr lang="ja-JP" altLang="en-US" sz="2400" dirty="0">
              <a:solidFill>
                <a:schemeClr val="bg1"/>
              </a:solidFill>
            </a:endParaRPr>
          </a:p>
        </p:txBody>
      </p:sp>
      <p:sp>
        <p:nvSpPr>
          <p:cNvPr id="17" name="スライド番号プレースホルダー 16"/>
          <p:cNvSpPr>
            <a:spLocks noGrp="1"/>
          </p:cNvSpPr>
          <p:nvPr>
            <p:ph type="sldNum" sz="quarter" idx="12"/>
          </p:nvPr>
        </p:nvSpPr>
        <p:spPr/>
        <p:txBody>
          <a:bodyPr/>
          <a:lstStyle/>
          <a:p>
            <a:fld id="{40482976-72AF-4720-8AC7-3307BAEC81D7}" type="slidenum">
              <a:rPr kumimoji="1" lang="ja-JP" altLang="en-US" smtClean="0"/>
              <a:t>2</a:t>
            </a:fld>
            <a:endParaRPr kumimoji="1" lang="ja-JP" altLang="en-US"/>
          </a:p>
        </p:txBody>
      </p:sp>
      <p:sp>
        <p:nvSpPr>
          <p:cNvPr id="5" name="角丸四角形 4"/>
          <p:cNvSpPr/>
          <p:nvPr/>
        </p:nvSpPr>
        <p:spPr>
          <a:xfrm>
            <a:off x="2973859" y="518978"/>
            <a:ext cx="3163330" cy="806692"/>
          </a:xfrm>
          <a:prstGeom prst="roundRect">
            <a:avLst/>
          </a:prstGeom>
          <a:solidFill>
            <a:schemeClr val="accent2">
              <a:lumMod val="60000"/>
              <a:lumOff val="40000"/>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dirty="0" smtClean="0">
                <a:solidFill>
                  <a:schemeClr val="tx1"/>
                </a:solidFill>
              </a:rPr>
              <a:t>局地気象</a:t>
            </a:r>
            <a:endParaRPr kumimoji="1" lang="ja-JP" altLang="en-US" sz="5400" dirty="0">
              <a:solidFill>
                <a:schemeClr val="tx1"/>
              </a:solidFill>
            </a:endParaRPr>
          </a:p>
        </p:txBody>
      </p:sp>
      <p:grpSp>
        <p:nvGrpSpPr>
          <p:cNvPr id="42" name="グループ化 41"/>
          <p:cNvGrpSpPr/>
          <p:nvPr/>
        </p:nvGrpSpPr>
        <p:grpSpPr>
          <a:xfrm>
            <a:off x="766119" y="2041413"/>
            <a:ext cx="7330766" cy="679350"/>
            <a:chOff x="757881" y="2401602"/>
            <a:chExt cx="6921803" cy="679350"/>
          </a:xfrm>
        </p:grpSpPr>
        <p:sp>
          <p:nvSpPr>
            <p:cNvPr id="23" name="角丸四角形 22"/>
            <p:cNvSpPr/>
            <p:nvPr/>
          </p:nvSpPr>
          <p:spPr>
            <a:xfrm>
              <a:off x="4887057" y="2405450"/>
              <a:ext cx="2792627" cy="675502"/>
            </a:xfrm>
            <a:prstGeom prst="roundRect">
              <a:avLst/>
            </a:prstGeom>
            <a:solidFill>
              <a:schemeClr val="accent6">
                <a:lumMod val="60000"/>
                <a:lumOff val="40000"/>
                <a:alpha val="78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chemeClr val="tx1"/>
                  </a:solidFill>
                </a:rPr>
                <a:t>地形的な影響</a:t>
              </a:r>
              <a:endParaRPr kumimoji="1" lang="ja-JP" altLang="en-US" sz="3600" dirty="0">
                <a:solidFill>
                  <a:schemeClr val="tx1"/>
                </a:solidFill>
              </a:endParaRPr>
            </a:p>
          </p:txBody>
        </p:sp>
        <p:sp>
          <p:nvSpPr>
            <p:cNvPr id="27" name="角丸四角形 26"/>
            <p:cNvSpPr/>
            <p:nvPr/>
          </p:nvSpPr>
          <p:spPr>
            <a:xfrm>
              <a:off x="757881" y="2401602"/>
              <a:ext cx="3468129" cy="679350"/>
            </a:xfrm>
            <a:prstGeom prst="roundRect">
              <a:avLst/>
            </a:prstGeom>
            <a:solidFill>
              <a:schemeClr val="accent1">
                <a:lumMod val="60000"/>
                <a:lumOff val="40000"/>
                <a:alpha val="78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tx1"/>
                  </a:solidFill>
                </a:rPr>
                <a:t>大規模場の影響</a:t>
              </a:r>
              <a:endParaRPr kumimoji="1" lang="ja-JP" altLang="en-US" sz="3600" dirty="0">
                <a:solidFill>
                  <a:schemeClr val="tx1"/>
                </a:solidFill>
              </a:endParaRPr>
            </a:p>
          </p:txBody>
        </p:sp>
      </p:grpSp>
      <p:sp>
        <p:nvSpPr>
          <p:cNvPr id="29" name="テキスト ボックス 28"/>
          <p:cNvSpPr txBox="1"/>
          <p:nvPr/>
        </p:nvSpPr>
        <p:spPr>
          <a:xfrm>
            <a:off x="863471" y="2956537"/>
            <a:ext cx="7344033" cy="461665"/>
          </a:xfrm>
          <a:prstGeom prst="rect">
            <a:avLst/>
          </a:prstGeom>
          <a:noFill/>
          <a:ln w="15875">
            <a:solidFill>
              <a:schemeClr val="tx1"/>
            </a:solidFill>
          </a:ln>
        </p:spPr>
        <p:txBody>
          <a:bodyPr wrap="square" rtlCol="0">
            <a:spAutoFit/>
          </a:bodyPr>
          <a:lstStyle/>
          <a:p>
            <a:r>
              <a:rPr lang="ja-JP" altLang="en-US" sz="2400" dirty="0"/>
              <a:t>冬季に鈴鹿</a:t>
            </a:r>
            <a:r>
              <a:rPr lang="ja-JP" altLang="en-US" sz="2400" dirty="0" smtClean="0"/>
              <a:t>おろしが発生</a:t>
            </a:r>
            <a:r>
              <a:rPr lang="ja-JP" altLang="en-US" sz="2400" dirty="0"/>
              <a:t>しやすいことが報告されている</a:t>
            </a:r>
            <a:r>
              <a:rPr lang="ja-JP" altLang="en-US" sz="2400" dirty="0" smtClean="0"/>
              <a:t>。</a:t>
            </a:r>
            <a:endParaRPr lang="en-US" altLang="ja-JP" sz="2400" dirty="0"/>
          </a:p>
        </p:txBody>
      </p:sp>
      <p:grpSp>
        <p:nvGrpSpPr>
          <p:cNvPr id="56" name="グループ化 55"/>
          <p:cNvGrpSpPr/>
          <p:nvPr/>
        </p:nvGrpSpPr>
        <p:grpSpPr>
          <a:xfrm>
            <a:off x="3181436" y="1390166"/>
            <a:ext cx="2886684" cy="604354"/>
            <a:chOff x="3181436" y="1480784"/>
            <a:chExt cx="2886684" cy="604354"/>
          </a:xfrm>
        </p:grpSpPr>
        <p:sp>
          <p:nvSpPr>
            <p:cNvPr id="22" name="右矢印 21"/>
            <p:cNvSpPr/>
            <p:nvPr/>
          </p:nvSpPr>
          <p:spPr>
            <a:xfrm rot="6863166">
              <a:off x="3200640" y="1475850"/>
              <a:ext cx="590084" cy="628492"/>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右矢印 56"/>
            <p:cNvSpPr/>
            <p:nvPr/>
          </p:nvSpPr>
          <p:spPr>
            <a:xfrm rot="3504192">
              <a:off x="5458832" y="1461580"/>
              <a:ext cx="590084" cy="628492"/>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9" name="グループ化 58"/>
          <p:cNvGrpSpPr/>
          <p:nvPr/>
        </p:nvGrpSpPr>
        <p:grpSpPr>
          <a:xfrm>
            <a:off x="577824" y="3628704"/>
            <a:ext cx="8665030" cy="3229296"/>
            <a:chOff x="577824" y="3628704"/>
            <a:chExt cx="8665030" cy="3229296"/>
          </a:xfrm>
        </p:grpSpPr>
        <p:grpSp>
          <p:nvGrpSpPr>
            <p:cNvPr id="55" name="グループ化 54"/>
            <p:cNvGrpSpPr/>
            <p:nvPr/>
          </p:nvGrpSpPr>
          <p:grpSpPr>
            <a:xfrm>
              <a:off x="577824" y="3628704"/>
              <a:ext cx="7865900" cy="3107920"/>
              <a:chOff x="577824" y="3760512"/>
              <a:chExt cx="7865900" cy="3107920"/>
            </a:xfrm>
          </p:grpSpPr>
          <p:grpSp>
            <p:nvGrpSpPr>
              <p:cNvPr id="54" name="グループ化 53"/>
              <p:cNvGrpSpPr/>
              <p:nvPr/>
            </p:nvGrpSpPr>
            <p:grpSpPr>
              <a:xfrm>
                <a:off x="577824" y="4479018"/>
                <a:ext cx="7865900" cy="2389414"/>
                <a:chOff x="577824" y="4479018"/>
                <a:chExt cx="7865900" cy="2389414"/>
              </a:xfrm>
            </p:grpSpPr>
            <p:grpSp>
              <p:nvGrpSpPr>
                <p:cNvPr id="44" name="グループ化 14"/>
                <p:cNvGrpSpPr>
                  <a:grpSpLocks/>
                </p:cNvGrpSpPr>
                <p:nvPr/>
              </p:nvGrpSpPr>
              <p:grpSpPr bwMode="auto">
                <a:xfrm>
                  <a:off x="4781532" y="4479018"/>
                  <a:ext cx="3662192" cy="2384164"/>
                  <a:chOff x="4572000" y="1848632"/>
                  <a:chExt cx="4430256" cy="2885653"/>
                </a:xfrm>
              </p:grpSpPr>
              <p:pic>
                <p:nvPicPr>
                  <p:cNvPr id="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848632"/>
                    <a:ext cx="4430256" cy="2885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右矢印 50"/>
                  <p:cNvSpPr/>
                  <p:nvPr/>
                </p:nvSpPr>
                <p:spPr>
                  <a:xfrm rot="3781401">
                    <a:off x="5958381" y="3356630"/>
                    <a:ext cx="617788" cy="22857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ja-JP" altLang="en-US"/>
                  </a:p>
                </p:txBody>
              </p:sp>
              <p:sp>
                <p:nvSpPr>
                  <p:cNvPr id="52" name="右矢印 51"/>
                  <p:cNvSpPr/>
                  <p:nvPr/>
                </p:nvSpPr>
                <p:spPr>
                  <a:xfrm rot="5780456">
                    <a:off x="6238603" y="3960925"/>
                    <a:ext cx="398623" cy="25873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ja-JP" altLang="en-US"/>
                  </a:p>
                </p:txBody>
              </p:sp>
              <p:sp>
                <p:nvSpPr>
                  <p:cNvPr id="53" name="右矢印 52"/>
                  <p:cNvSpPr/>
                  <p:nvPr/>
                </p:nvSpPr>
                <p:spPr>
                  <a:xfrm rot="669663">
                    <a:off x="5748217" y="2880924"/>
                    <a:ext cx="977799" cy="3414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grpSp>
              <p:nvGrpSpPr>
                <p:cNvPr id="45" name="グループ化 19"/>
                <p:cNvGrpSpPr>
                  <a:grpSpLocks/>
                </p:cNvGrpSpPr>
                <p:nvPr/>
              </p:nvGrpSpPr>
              <p:grpSpPr bwMode="auto">
                <a:xfrm>
                  <a:off x="577824" y="4482956"/>
                  <a:ext cx="3662192" cy="2385476"/>
                  <a:chOff x="84153" y="1700810"/>
                  <a:chExt cx="4430256" cy="2885653"/>
                </a:xfrm>
              </p:grpSpPr>
              <p:pic>
                <p:nvPicPr>
                  <p:cNvPr id="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53" y="1700810"/>
                    <a:ext cx="4430256" cy="2885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右矢印 46"/>
                  <p:cNvSpPr/>
                  <p:nvPr/>
                </p:nvSpPr>
                <p:spPr>
                  <a:xfrm rot="575725">
                    <a:off x="527019" y="3496008"/>
                    <a:ext cx="719064" cy="21586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ja-JP" altLang="en-US"/>
                  </a:p>
                </p:txBody>
              </p:sp>
              <p:sp>
                <p:nvSpPr>
                  <p:cNvPr id="48" name="下カーブ矢印 47"/>
                  <p:cNvSpPr/>
                  <p:nvPr/>
                </p:nvSpPr>
                <p:spPr>
                  <a:xfrm rot="1342123">
                    <a:off x="1277830" y="3561086"/>
                    <a:ext cx="536520" cy="241265"/>
                  </a:xfrm>
                  <a:prstGeom prst="curvedDown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ja-JP" altLang="en-US">
                      <a:solidFill>
                        <a:schemeClr val="tx1"/>
                      </a:solidFill>
                    </a:endParaRPr>
                  </a:p>
                </p:txBody>
              </p:sp>
              <p:sp>
                <p:nvSpPr>
                  <p:cNvPr id="49" name="右矢印 48"/>
                  <p:cNvSpPr/>
                  <p:nvPr/>
                </p:nvSpPr>
                <p:spPr>
                  <a:xfrm rot="20786577">
                    <a:off x="541306" y="2796023"/>
                    <a:ext cx="977799" cy="3396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grpSp>
          <p:sp>
            <p:nvSpPr>
              <p:cNvPr id="40" name="テキスト ボックス 4"/>
              <p:cNvSpPr txBox="1">
                <a:spLocks noChangeArrowheads="1"/>
              </p:cNvSpPr>
              <p:nvPr/>
            </p:nvSpPr>
            <p:spPr bwMode="auto">
              <a:xfrm>
                <a:off x="658240" y="3791050"/>
                <a:ext cx="3288080" cy="830997"/>
              </a:xfrm>
              <a:prstGeom prst="rect">
                <a:avLst/>
              </a:prstGeom>
              <a:noFill/>
              <a:ln w="285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a:solidFill>
                      <a:schemeClr val="tx1"/>
                    </a:solidFill>
                    <a:latin typeface="Tahoma" panose="020B0604030504040204" pitchFamily="34" charset="0"/>
                    <a:ea typeface="ＭＳ Ｐゴシック" panose="020B0600070205080204" pitchFamily="50" charset="-128"/>
                  </a:defRPr>
                </a:lvl1pPr>
                <a:lvl2pPr marL="742950" indent="-285750">
                  <a:defRPr kumimoji="1">
                    <a:solidFill>
                      <a:schemeClr val="tx1"/>
                    </a:solidFill>
                    <a:latin typeface="Tahoma" panose="020B0604030504040204" pitchFamily="34" charset="0"/>
                    <a:ea typeface="ＭＳ Ｐゴシック" panose="020B0600070205080204" pitchFamily="50" charset="-128"/>
                  </a:defRPr>
                </a:lvl2pPr>
                <a:lvl3pPr marL="1143000" indent="-228600">
                  <a:defRPr kumimoji="1">
                    <a:solidFill>
                      <a:schemeClr val="tx1"/>
                    </a:solidFill>
                    <a:latin typeface="Tahoma" panose="020B0604030504040204" pitchFamily="34" charset="0"/>
                    <a:ea typeface="ＭＳ Ｐゴシック" panose="020B0600070205080204" pitchFamily="50" charset="-128"/>
                  </a:defRPr>
                </a:lvl3pPr>
                <a:lvl4pPr marL="1600200" indent="-228600">
                  <a:defRPr kumimoji="1">
                    <a:solidFill>
                      <a:schemeClr val="tx1"/>
                    </a:solidFill>
                    <a:latin typeface="Tahoma" panose="020B0604030504040204" pitchFamily="34" charset="0"/>
                    <a:ea typeface="ＭＳ Ｐゴシック" panose="020B0600070205080204" pitchFamily="50" charset="-128"/>
                  </a:defRPr>
                </a:lvl4pPr>
                <a:lvl5pPr marL="2057400" indent="-228600">
                  <a:defRPr kumimoji="1">
                    <a:solidFill>
                      <a:schemeClr val="tx1"/>
                    </a:solidFill>
                    <a:latin typeface="Tahoma" panose="020B060403050404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algn="ctr"/>
                <a:r>
                  <a:rPr lang="ja-JP" altLang="en-US" sz="2400" dirty="0" smtClean="0"/>
                  <a:t>ハイドロリックジャンプを</a:t>
                </a:r>
                <a:endParaRPr lang="en-US" altLang="ja-JP" sz="2400" dirty="0" smtClean="0"/>
              </a:p>
              <a:p>
                <a:pPr algn="ctr"/>
                <a:r>
                  <a:rPr lang="ja-JP" altLang="en-US" sz="2400" dirty="0" smtClean="0"/>
                  <a:t>伴うよう</a:t>
                </a:r>
                <a:r>
                  <a:rPr lang="ja-JP" altLang="en-US" sz="2400" dirty="0"/>
                  <a:t>な山越え気流系</a:t>
                </a:r>
              </a:p>
            </p:txBody>
          </p:sp>
          <p:sp>
            <p:nvSpPr>
              <p:cNvPr id="41" name="テキスト ボックス 7"/>
              <p:cNvSpPr txBox="1">
                <a:spLocks noChangeArrowheads="1"/>
              </p:cNvSpPr>
              <p:nvPr/>
            </p:nvSpPr>
            <p:spPr bwMode="auto">
              <a:xfrm>
                <a:off x="4741519" y="3760512"/>
                <a:ext cx="3600666" cy="83099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a:solidFill>
                      <a:schemeClr val="tx1"/>
                    </a:solidFill>
                    <a:latin typeface="Tahoma" panose="020B0604030504040204" pitchFamily="34" charset="0"/>
                    <a:ea typeface="ＭＳ Ｐゴシック" panose="020B0600070205080204" pitchFamily="50" charset="-128"/>
                  </a:defRPr>
                </a:lvl1pPr>
                <a:lvl2pPr marL="742950" indent="-285750">
                  <a:defRPr kumimoji="1">
                    <a:solidFill>
                      <a:schemeClr val="tx1"/>
                    </a:solidFill>
                    <a:latin typeface="Tahoma" panose="020B0604030504040204" pitchFamily="34" charset="0"/>
                    <a:ea typeface="ＭＳ Ｐゴシック" panose="020B0600070205080204" pitchFamily="50" charset="-128"/>
                  </a:defRPr>
                </a:lvl2pPr>
                <a:lvl3pPr marL="1143000" indent="-228600">
                  <a:defRPr kumimoji="1">
                    <a:solidFill>
                      <a:schemeClr val="tx1"/>
                    </a:solidFill>
                    <a:latin typeface="Tahoma" panose="020B0604030504040204" pitchFamily="34" charset="0"/>
                    <a:ea typeface="ＭＳ Ｐゴシック" panose="020B0600070205080204" pitchFamily="50" charset="-128"/>
                  </a:defRPr>
                </a:lvl3pPr>
                <a:lvl4pPr marL="1600200" indent="-228600">
                  <a:defRPr kumimoji="1">
                    <a:solidFill>
                      <a:schemeClr val="tx1"/>
                    </a:solidFill>
                    <a:latin typeface="Tahoma" panose="020B0604030504040204" pitchFamily="34" charset="0"/>
                    <a:ea typeface="ＭＳ Ｐゴシック" panose="020B0600070205080204" pitchFamily="50" charset="-128"/>
                  </a:defRPr>
                </a:lvl4pPr>
                <a:lvl5pPr marL="2057400" indent="-228600">
                  <a:defRPr kumimoji="1">
                    <a:solidFill>
                      <a:schemeClr val="tx1"/>
                    </a:solidFill>
                    <a:latin typeface="Tahoma" panose="020B060403050404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r>
                  <a:rPr lang="ja-JP" altLang="en-US" sz="2400" dirty="0" smtClean="0"/>
                  <a:t>風</a:t>
                </a:r>
                <a:r>
                  <a:rPr lang="ja-JP" altLang="en-US" sz="2400" dirty="0"/>
                  <a:t>下側で北よりの風が吹く</a:t>
                </a:r>
                <a:endParaRPr lang="en-US" altLang="ja-JP" sz="2400" dirty="0"/>
              </a:p>
              <a:p>
                <a:r>
                  <a:rPr lang="ja-JP" altLang="en-US" sz="2400" dirty="0" smtClean="0"/>
                  <a:t>　鈴鹿</a:t>
                </a:r>
                <a:r>
                  <a:rPr lang="ja-JP" altLang="en-US" sz="2400" dirty="0"/>
                  <a:t>峠による地峡風系</a:t>
                </a:r>
                <a:endParaRPr lang="en-US" altLang="ja-JP" sz="2400" dirty="0"/>
              </a:p>
            </p:txBody>
          </p:sp>
        </p:grpSp>
        <p:sp>
          <p:nvSpPr>
            <p:cNvPr id="58" name="テキスト ボックス 57"/>
            <p:cNvSpPr txBox="1"/>
            <p:nvPr/>
          </p:nvSpPr>
          <p:spPr>
            <a:xfrm>
              <a:off x="5074508" y="6488668"/>
              <a:ext cx="4168346" cy="369332"/>
            </a:xfrm>
            <a:prstGeom prst="rect">
              <a:avLst/>
            </a:prstGeom>
            <a:noFill/>
          </p:spPr>
          <p:txBody>
            <a:bodyPr wrap="square" rtlCol="0">
              <a:spAutoFit/>
            </a:bodyPr>
            <a:lstStyle/>
            <a:p>
              <a:r>
                <a:rPr lang="ja-JP" altLang="ja-JP" dirty="0"/>
                <a:t>（</a:t>
              </a:r>
              <a:r>
                <a:rPr lang="en-US" altLang="ja-JP" dirty="0"/>
                <a:t>Komatsu and </a:t>
              </a:r>
              <a:r>
                <a:rPr lang="en-US" altLang="ja-JP" dirty="0" smtClean="0"/>
                <a:t>Tachibana</a:t>
              </a:r>
              <a:r>
                <a:rPr lang="ja-JP" altLang="en-US" dirty="0"/>
                <a:t> </a:t>
              </a:r>
              <a:r>
                <a:rPr lang="en-US" altLang="ja-JP" dirty="0" smtClean="0"/>
                <a:t>2015 </a:t>
              </a:r>
              <a:r>
                <a:rPr lang="en-US" altLang="ja-JP" sz="1400" dirty="0"/>
                <a:t>submitted</a:t>
              </a:r>
              <a:r>
                <a:rPr lang="ja-JP" altLang="ja-JP" dirty="0" smtClean="0"/>
                <a:t>）</a:t>
              </a:r>
              <a:endParaRPr kumimoji="1" lang="ja-JP" altLang="en-US" dirty="0"/>
            </a:p>
          </p:txBody>
        </p:sp>
      </p:grpSp>
    </p:spTree>
    <p:extLst>
      <p:ext uri="{BB962C8B-B14F-4D97-AF65-F5344CB8AC3E}">
        <p14:creationId xmlns:p14="http://schemas.microsoft.com/office/powerpoint/2010/main" val="151549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 y="2"/>
            <a:ext cx="9144001" cy="461665"/>
          </a:xfrm>
          <a:prstGeom prst="rect">
            <a:avLst/>
          </a:prstGeom>
          <a:solidFill>
            <a:srgbClr val="9999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en-US" altLang="ja-JP" sz="2400" dirty="0" smtClean="0">
                <a:solidFill>
                  <a:schemeClr val="bg1"/>
                </a:solidFill>
              </a:rPr>
              <a:t>3. </a:t>
            </a:r>
            <a:r>
              <a:rPr lang="ja-JP" altLang="en-US" sz="2400" dirty="0" smtClean="0">
                <a:solidFill>
                  <a:schemeClr val="bg1"/>
                </a:solidFill>
              </a:rPr>
              <a:t>結果</a:t>
            </a:r>
            <a:r>
              <a:rPr lang="en-US" altLang="ja-JP" sz="2400" dirty="0" smtClean="0">
                <a:solidFill>
                  <a:schemeClr val="bg1"/>
                </a:solidFill>
              </a:rPr>
              <a:t>_WRF_</a:t>
            </a:r>
            <a:r>
              <a:rPr lang="ja-JP" altLang="en-US" sz="2400" dirty="0" smtClean="0">
                <a:solidFill>
                  <a:schemeClr val="bg1"/>
                </a:solidFill>
              </a:rPr>
              <a:t>鉛直流 東経</a:t>
            </a:r>
            <a:r>
              <a:rPr lang="en-US" altLang="ja-JP" sz="2400" dirty="0" smtClean="0">
                <a:solidFill>
                  <a:schemeClr val="bg1"/>
                </a:solidFill>
              </a:rPr>
              <a:t>136.75</a:t>
            </a:r>
            <a:r>
              <a:rPr lang="ja-JP" altLang="en-US" sz="2400" dirty="0" smtClean="0">
                <a:solidFill>
                  <a:schemeClr val="bg1"/>
                </a:solidFill>
              </a:rPr>
              <a:t>断面（</a:t>
            </a:r>
            <a:r>
              <a:rPr lang="en-US" altLang="ja-JP" sz="2400" dirty="0" err="1" smtClean="0">
                <a:solidFill>
                  <a:schemeClr val="bg1"/>
                </a:solidFill>
              </a:rPr>
              <a:t>SST_Run</a:t>
            </a:r>
            <a:r>
              <a:rPr lang="en-US" altLang="ja-JP" sz="2400" dirty="0" smtClean="0">
                <a:solidFill>
                  <a:schemeClr val="bg1"/>
                </a:solidFill>
              </a:rPr>
              <a:t> </a:t>
            </a:r>
            <a:r>
              <a:rPr lang="ja-JP" altLang="en-US" sz="2400" dirty="0" err="1" smtClean="0">
                <a:solidFill>
                  <a:schemeClr val="bg1"/>
                </a:solidFill>
              </a:rPr>
              <a:t>ー</a:t>
            </a:r>
            <a:r>
              <a:rPr lang="ja-JP" altLang="en-US" sz="2400" dirty="0" smtClean="0">
                <a:solidFill>
                  <a:schemeClr val="bg1"/>
                </a:solidFill>
              </a:rPr>
              <a:t> </a:t>
            </a:r>
            <a:r>
              <a:rPr lang="en-US" altLang="ja-JP" sz="2400" dirty="0" err="1" smtClean="0">
                <a:solidFill>
                  <a:schemeClr val="bg1"/>
                </a:solidFill>
              </a:rPr>
              <a:t>CTL_Run</a:t>
            </a:r>
            <a:r>
              <a:rPr lang="ja-JP" altLang="en-US" sz="2400" dirty="0" smtClean="0">
                <a:solidFill>
                  <a:schemeClr val="bg1"/>
                </a:solidFill>
              </a:rPr>
              <a:t>）</a:t>
            </a:r>
            <a:endParaRPr lang="en-US" altLang="ja-JP" sz="2400" dirty="0">
              <a:solidFill>
                <a:schemeClr val="bg1"/>
              </a:solidFill>
            </a:endParaRPr>
          </a:p>
        </p:txBody>
      </p:sp>
      <p:grpSp>
        <p:nvGrpSpPr>
          <p:cNvPr id="6" name="グループ化 5"/>
          <p:cNvGrpSpPr/>
          <p:nvPr/>
        </p:nvGrpSpPr>
        <p:grpSpPr>
          <a:xfrm>
            <a:off x="1633934" y="775065"/>
            <a:ext cx="5315448" cy="400110"/>
            <a:chOff x="1633934" y="562793"/>
            <a:chExt cx="5315448" cy="400110"/>
          </a:xfrm>
        </p:grpSpPr>
        <p:sp>
          <p:nvSpPr>
            <p:cNvPr id="12" name="テキスト ボックス 11"/>
            <p:cNvSpPr txBox="1"/>
            <p:nvPr/>
          </p:nvSpPr>
          <p:spPr>
            <a:xfrm>
              <a:off x="1633934" y="562793"/>
              <a:ext cx="1116474" cy="400110"/>
            </a:xfrm>
            <a:prstGeom prst="rect">
              <a:avLst/>
            </a:prstGeom>
            <a:noFill/>
            <a:ln w="38100">
              <a:solidFill>
                <a:schemeClr val="tx1"/>
              </a:solidFill>
            </a:ln>
          </p:spPr>
          <p:txBody>
            <a:bodyPr wrap="square" rtlCol="0">
              <a:spAutoFit/>
            </a:bodyPr>
            <a:lstStyle/>
            <a:p>
              <a:pPr algn="ctr"/>
              <a:r>
                <a:rPr kumimoji="1" lang="en-US" altLang="ja-JP" sz="2000" dirty="0" smtClean="0"/>
                <a:t>DEC</a:t>
              </a:r>
              <a:endParaRPr kumimoji="1" lang="ja-JP" altLang="en-US" sz="2000" dirty="0"/>
            </a:p>
          </p:txBody>
        </p:sp>
        <p:sp>
          <p:nvSpPr>
            <p:cNvPr id="13" name="テキスト ボックス 12"/>
            <p:cNvSpPr txBox="1"/>
            <p:nvPr/>
          </p:nvSpPr>
          <p:spPr>
            <a:xfrm>
              <a:off x="5909370" y="562793"/>
              <a:ext cx="1040012" cy="400110"/>
            </a:xfrm>
            <a:prstGeom prst="rect">
              <a:avLst/>
            </a:prstGeom>
            <a:noFill/>
            <a:ln w="38100">
              <a:solidFill>
                <a:schemeClr val="tx1"/>
              </a:solidFill>
            </a:ln>
          </p:spPr>
          <p:txBody>
            <a:bodyPr wrap="square" rtlCol="0">
              <a:spAutoFit/>
            </a:bodyPr>
            <a:lstStyle/>
            <a:p>
              <a:pPr algn="ctr"/>
              <a:r>
                <a:rPr lang="en-US" altLang="ja-JP" sz="2000" dirty="0" smtClean="0"/>
                <a:t>JAN</a:t>
              </a:r>
              <a:endParaRPr kumimoji="1" lang="ja-JP" altLang="en-US" sz="2000" dirty="0"/>
            </a:p>
          </p:txBody>
        </p:sp>
      </p:grpSp>
      <p:sp>
        <p:nvSpPr>
          <p:cNvPr id="18" name="角丸四角形 17"/>
          <p:cNvSpPr/>
          <p:nvPr/>
        </p:nvSpPr>
        <p:spPr>
          <a:xfrm>
            <a:off x="2165128" y="5975288"/>
            <a:ext cx="4740164" cy="606583"/>
          </a:xfrm>
          <a:prstGeom prst="roundRect">
            <a:avLst/>
          </a:prstGeom>
          <a:solidFill>
            <a:schemeClr val="accent1">
              <a:alpha val="49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tx1"/>
                </a:solidFill>
              </a:rPr>
              <a:t>伊勢</a:t>
            </a:r>
            <a:r>
              <a:rPr lang="ja-JP" altLang="en-US" sz="2400" dirty="0" smtClean="0">
                <a:solidFill>
                  <a:schemeClr val="tx1"/>
                </a:solidFill>
              </a:rPr>
              <a:t>湾上で鉛直流が正偏差となる。</a:t>
            </a:r>
            <a:endParaRPr lang="en-US" altLang="ja-JP" sz="2400" dirty="0" smtClean="0">
              <a:solidFill>
                <a:schemeClr val="tx1"/>
              </a:solidFill>
            </a:endParaRPr>
          </a:p>
        </p:txBody>
      </p:sp>
      <p:grpSp>
        <p:nvGrpSpPr>
          <p:cNvPr id="5" name="グループ化 4"/>
          <p:cNvGrpSpPr/>
          <p:nvPr/>
        </p:nvGrpSpPr>
        <p:grpSpPr>
          <a:xfrm>
            <a:off x="-10511" y="1237395"/>
            <a:ext cx="9175536" cy="3946849"/>
            <a:chOff x="-10511" y="1170720"/>
            <a:chExt cx="9175536" cy="3946849"/>
          </a:xfrm>
        </p:grpSpPr>
        <p:grpSp>
          <p:nvGrpSpPr>
            <p:cNvPr id="2" name="グループ化 1"/>
            <p:cNvGrpSpPr/>
            <p:nvPr/>
          </p:nvGrpSpPr>
          <p:grpSpPr>
            <a:xfrm>
              <a:off x="-10511" y="1404042"/>
              <a:ext cx="9175536" cy="3713527"/>
              <a:chOff x="-10511" y="1585017"/>
              <a:chExt cx="9175536" cy="3713527"/>
            </a:xfrm>
          </p:grpSpPr>
          <p:pic>
            <p:nvPicPr>
              <p:cNvPr id="9" name="図 8"/>
              <p:cNvPicPr>
                <a:picLocks noChangeAspect="1"/>
              </p:cNvPicPr>
              <p:nvPr/>
            </p:nvPicPr>
            <p:blipFill rotWithShape="1">
              <a:blip r:embed="rId2"/>
              <a:srcRect l="519" t="898" r="13943" b="1217"/>
              <a:stretch/>
            </p:blipFill>
            <p:spPr>
              <a:xfrm>
                <a:off x="-10511" y="1585017"/>
                <a:ext cx="4414345" cy="3713527"/>
              </a:xfrm>
              <a:prstGeom prst="rect">
                <a:avLst/>
              </a:prstGeom>
            </p:spPr>
          </p:pic>
          <p:pic>
            <p:nvPicPr>
              <p:cNvPr id="10" name="図 9"/>
              <p:cNvPicPr>
                <a:picLocks noChangeAspect="1"/>
              </p:cNvPicPr>
              <p:nvPr/>
            </p:nvPicPr>
            <p:blipFill rotWithShape="1">
              <a:blip r:embed="rId3"/>
              <a:srcRect l="1143" t="1111" r="13788" b="1429"/>
              <a:stretch/>
            </p:blipFill>
            <p:spPr>
              <a:xfrm>
                <a:off x="4304268" y="1585017"/>
                <a:ext cx="4377285" cy="3686557"/>
              </a:xfrm>
              <a:prstGeom prst="rect">
                <a:avLst/>
              </a:prstGeom>
            </p:spPr>
          </p:pic>
          <p:pic>
            <p:nvPicPr>
              <p:cNvPr id="19" name="図 18"/>
              <p:cNvPicPr>
                <a:picLocks noChangeAspect="1"/>
              </p:cNvPicPr>
              <p:nvPr/>
            </p:nvPicPr>
            <p:blipFill rotWithShape="1">
              <a:blip r:embed="rId3"/>
              <a:srcRect l="87948" t="6513" r="613" b="5405"/>
              <a:stretch/>
            </p:blipFill>
            <p:spPr>
              <a:xfrm>
                <a:off x="8576446" y="1838605"/>
                <a:ext cx="588579" cy="3331780"/>
              </a:xfrm>
              <a:prstGeom prst="rect">
                <a:avLst/>
              </a:prstGeom>
            </p:spPr>
          </p:pic>
        </p:grpSp>
        <p:sp>
          <p:nvSpPr>
            <p:cNvPr id="3" name="テキスト ボックス 2"/>
            <p:cNvSpPr txBox="1"/>
            <p:nvPr/>
          </p:nvSpPr>
          <p:spPr>
            <a:xfrm>
              <a:off x="49696" y="1175208"/>
              <a:ext cx="381000" cy="369332"/>
            </a:xfrm>
            <a:prstGeom prst="rect">
              <a:avLst/>
            </a:prstGeom>
            <a:noFill/>
          </p:spPr>
          <p:txBody>
            <a:bodyPr wrap="square" rtlCol="0">
              <a:spAutoFit/>
            </a:bodyPr>
            <a:lstStyle/>
            <a:p>
              <a:r>
                <a:rPr kumimoji="1" lang="ja-JP" altLang="en-US" dirty="0" smtClean="0"/>
                <a:t>南</a:t>
              </a:r>
              <a:endParaRPr kumimoji="1" lang="ja-JP" altLang="en-US" dirty="0"/>
            </a:p>
          </p:txBody>
        </p:sp>
        <p:sp>
          <p:nvSpPr>
            <p:cNvPr id="14" name="テキスト ボックス 13"/>
            <p:cNvSpPr txBox="1"/>
            <p:nvPr/>
          </p:nvSpPr>
          <p:spPr>
            <a:xfrm>
              <a:off x="4426981" y="1170720"/>
              <a:ext cx="381000" cy="369332"/>
            </a:xfrm>
            <a:prstGeom prst="rect">
              <a:avLst/>
            </a:prstGeom>
            <a:noFill/>
          </p:spPr>
          <p:txBody>
            <a:bodyPr wrap="square" rtlCol="0">
              <a:spAutoFit/>
            </a:bodyPr>
            <a:lstStyle/>
            <a:p>
              <a:r>
                <a:rPr kumimoji="1" lang="ja-JP" altLang="en-US" dirty="0" smtClean="0"/>
                <a:t>南</a:t>
              </a:r>
              <a:endParaRPr kumimoji="1" lang="ja-JP" altLang="en-US" dirty="0"/>
            </a:p>
          </p:txBody>
        </p:sp>
        <p:sp>
          <p:nvSpPr>
            <p:cNvPr id="15" name="テキスト ボックス 14"/>
            <p:cNvSpPr txBox="1"/>
            <p:nvPr/>
          </p:nvSpPr>
          <p:spPr>
            <a:xfrm>
              <a:off x="3997370" y="1175208"/>
              <a:ext cx="381000" cy="369332"/>
            </a:xfrm>
            <a:prstGeom prst="rect">
              <a:avLst/>
            </a:prstGeom>
            <a:noFill/>
          </p:spPr>
          <p:txBody>
            <a:bodyPr wrap="square" rtlCol="0">
              <a:spAutoFit/>
            </a:bodyPr>
            <a:lstStyle/>
            <a:p>
              <a:r>
                <a:rPr lang="ja-JP" altLang="en-US" dirty="0"/>
                <a:t>北</a:t>
              </a:r>
              <a:endParaRPr kumimoji="1" lang="ja-JP" altLang="en-US" dirty="0"/>
            </a:p>
          </p:txBody>
        </p:sp>
        <p:sp>
          <p:nvSpPr>
            <p:cNvPr id="16" name="テキスト ボックス 15"/>
            <p:cNvSpPr txBox="1"/>
            <p:nvPr/>
          </p:nvSpPr>
          <p:spPr>
            <a:xfrm>
              <a:off x="8226478" y="1181041"/>
              <a:ext cx="381000" cy="369332"/>
            </a:xfrm>
            <a:prstGeom prst="rect">
              <a:avLst/>
            </a:prstGeom>
            <a:noFill/>
          </p:spPr>
          <p:txBody>
            <a:bodyPr wrap="square" rtlCol="0">
              <a:spAutoFit/>
            </a:bodyPr>
            <a:lstStyle/>
            <a:p>
              <a:r>
                <a:rPr lang="ja-JP" altLang="en-US" dirty="0"/>
                <a:t>北</a:t>
              </a:r>
              <a:endParaRPr kumimoji="1" lang="ja-JP" altLang="en-US" dirty="0"/>
            </a:p>
          </p:txBody>
        </p:sp>
      </p:grpSp>
      <p:cxnSp>
        <p:nvCxnSpPr>
          <p:cNvPr id="20" name="直線コネクタ 19"/>
          <p:cNvCxnSpPr/>
          <p:nvPr/>
        </p:nvCxnSpPr>
        <p:spPr>
          <a:xfrm rot="300000">
            <a:off x="234692" y="5042249"/>
            <a:ext cx="21915" cy="18556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rot="300000">
            <a:off x="2234004" y="5040747"/>
            <a:ext cx="21915" cy="18556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rot="300000">
            <a:off x="4504914" y="4993977"/>
            <a:ext cx="21915" cy="18556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rot="300000">
            <a:off x="6513273" y="5010582"/>
            <a:ext cx="21915" cy="18556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正方形/長方形 25"/>
          <p:cNvSpPr/>
          <p:nvPr/>
        </p:nvSpPr>
        <p:spPr>
          <a:xfrm>
            <a:off x="421643" y="5223853"/>
            <a:ext cx="1633494" cy="371192"/>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伊勢湾</a:t>
            </a:r>
            <a:endParaRPr kumimoji="1" lang="ja-JP" altLang="en-US" dirty="0">
              <a:solidFill>
                <a:schemeClr val="tx1"/>
              </a:solidFill>
            </a:endParaRPr>
          </a:p>
        </p:txBody>
      </p:sp>
      <p:sp>
        <p:nvSpPr>
          <p:cNvPr id="27" name="正方形/長方形 26"/>
          <p:cNvSpPr/>
          <p:nvPr/>
        </p:nvSpPr>
        <p:spPr>
          <a:xfrm>
            <a:off x="4731647" y="5189570"/>
            <a:ext cx="1633494" cy="371192"/>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伊勢湾</a:t>
            </a:r>
            <a:endParaRPr kumimoji="1" lang="ja-JP" altLang="en-US" dirty="0">
              <a:solidFill>
                <a:schemeClr val="tx1"/>
              </a:solidFill>
            </a:endParaRPr>
          </a:p>
        </p:txBody>
      </p:sp>
      <p:sp>
        <p:nvSpPr>
          <p:cNvPr id="7" name="スライド番号プレースホルダー 6"/>
          <p:cNvSpPr>
            <a:spLocks noGrp="1"/>
          </p:cNvSpPr>
          <p:nvPr>
            <p:ph type="sldNum" sz="quarter" idx="12"/>
          </p:nvPr>
        </p:nvSpPr>
        <p:spPr/>
        <p:txBody>
          <a:bodyPr/>
          <a:lstStyle/>
          <a:p>
            <a:fld id="{40482976-72AF-4720-8AC7-3307BAEC81D7}" type="slidenum">
              <a:rPr kumimoji="1" lang="ja-JP" altLang="en-US" smtClean="0"/>
              <a:t>20</a:t>
            </a:fld>
            <a:endParaRPr kumimoji="1" lang="ja-JP" altLang="en-US"/>
          </a:p>
        </p:txBody>
      </p:sp>
      <mc:AlternateContent xmlns:mc="http://schemas.openxmlformats.org/markup-compatibility/2006" xmlns:a14="http://schemas.microsoft.com/office/drawing/2010/main">
        <mc:Choice Requires="a14">
          <p:sp>
            <p:nvSpPr>
              <p:cNvPr id="28" name="テキスト ボックス 27"/>
              <p:cNvSpPr txBox="1"/>
              <p:nvPr/>
            </p:nvSpPr>
            <p:spPr>
              <a:xfrm>
                <a:off x="8583556" y="4907879"/>
                <a:ext cx="679467" cy="249684"/>
              </a:xfrm>
              <a:prstGeom prst="rect">
                <a:avLst/>
              </a:prstGeom>
              <a:noFill/>
            </p:spPr>
            <p:txBody>
              <a:bodyPr wrap="square" rtlCol="0">
                <a:spAutoFit/>
              </a:bodyPr>
              <a:lstStyle/>
              <a:p>
                <a:pPr algn="ctr"/>
                <a:r>
                  <a:rPr lang="en-US" altLang="ja-JP" sz="1000" b="1" dirty="0" smtClean="0"/>
                  <a:t>[m/</a:t>
                </a:r>
                <a14:m>
                  <m:oMath xmlns:m="http://schemas.openxmlformats.org/officeDocument/2006/math">
                    <m:sSup>
                      <m:sSupPr>
                        <m:ctrlPr>
                          <a:rPr lang="en-US" altLang="ja-JP" sz="1000" b="1" i="1" dirty="0" smtClean="0">
                            <a:latin typeface="Cambria Math" panose="02040503050406030204" pitchFamily="18" charset="0"/>
                          </a:rPr>
                        </m:ctrlPr>
                      </m:sSupPr>
                      <m:e>
                        <m:r>
                          <a:rPr lang="en-US" altLang="ja-JP" sz="1000" b="1" i="1" dirty="0" smtClean="0">
                            <a:latin typeface="Cambria Math" panose="02040503050406030204" pitchFamily="18" charset="0"/>
                          </a:rPr>
                          <m:t>𝒔</m:t>
                        </m:r>
                      </m:e>
                      <m:sup>
                        <m:r>
                          <a:rPr lang="en-US" altLang="ja-JP" sz="1000" b="1" i="1" dirty="0" smtClean="0">
                            <a:latin typeface="Cambria Math" panose="02040503050406030204" pitchFamily="18" charset="0"/>
                          </a:rPr>
                          <m:t>𝟐</m:t>
                        </m:r>
                      </m:sup>
                    </m:sSup>
                  </m:oMath>
                </a14:m>
                <a:r>
                  <a:rPr lang="en-US" altLang="ja-JP" sz="1000" b="1" dirty="0" smtClean="0"/>
                  <a:t>]</a:t>
                </a:r>
                <a:endParaRPr lang="ja-JP" altLang="en-US" sz="1000" b="1" dirty="0"/>
              </a:p>
            </p:txBody>
          </p:sp>
        </mc:Choice>
        <mc:Fallback xmlns="">
          <p:sp>
            <p:nvSpPr>
              <p:cNvPr id="28" name="テキスト ボックス 27"/>
              <p:cNvSpPr txBox="1">
                <a:spLocks noRot="1" noChangeAspect="1" noMove="1" noResize="1" noEditPoints="1" noAdjustHandles="1" noChangeArrowheads="1" noChangeShapeType="1" noTextEdit="1"/>
              </p:cNvSpPr>
              <p:nvPr/>
            </p:nvSpPr>
            <p:spPr>
              <a:xfrm>
                <a:off x="8583556" y="4907879"/>
                <a:ext cx="679467" cy="249684"/>
              </a:xfrm>
              <a:prstGeom prst="rect">
                <a:avLst/>
              </a:prstGeom>
              <a:blipFill rotWithShape="0">
                <a:blip r:embed="rId4"/>
                <a:stretch>
                  <a:fillRect b="-14634"/>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632618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 y="2"/>
            <a:ext cx="9144001" cy="461665"/>
          </a:xfrm>
          <a:prstGeom prst="rect">
            <a:avLst/>
          </a:prstGeom>
          <a:solidFill>
            <a:srgbClr val="9999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en-US" altLang="ja-JP" sz="2400" dirty="0">
                <a:solidFill>
                  <a:schemeClr val="bg1"/>
                </a:solidFill>
              </a:rPr>
              <a:t>5</a:t>
            </a:r>
            <a:r>
              <a:rPr lang="en-US" altLang="ja-JP" sz="2400" dirty="0" smtClean="0">
                <a:solidFill>
                  <a:schemeClr val="bg1"/>
                </a:solidFill>
              </a:rPr>
              <a:t>. </a:t>
            </a:r>
            <a:r>
              <a:rPr lang="ja-JP" altLang="en-US" sz="2400" dirty="0">
                <a:solidFill>
                  <a:schemeClr val="bg1"/>
                </a:solidFill>
              </a:rPr>
              <a:t>結果</a:t>
            </a:r>
            <a:r>
              <a:rPr lang="en-US" altLang="ja-JP" sz="2400" dirty="0">
                <a:solidFill>
                  <a:schemeClr val="bg1"/>
                </a:solidFill>
              </a:rPr>
              <a:t>2 </a:t>
            </a:r>
            <a:r>
              <a:rPr lang="en-US" altLang="ja-JP" sz="2400" dirty="0" smtClean="0">
                <a:solidFill>
                  <a:schemeClr val="bg1"/>
                </a:solidFill>
              </a:rPr>
              <a:t>_WRF_</a:t>
            </a:r>
            <a:r>
              <a:rPr lang="ja-JP" altLang="en-US" sz="2400" dirty="0" smtClean="0">
                <a:solidFill>
                  <a:schemeClr val="bg1"/>
                </a:solidFill>
              </a:rPr>
              <a:t>降水量（</a:t>
            </a:r>
            <a:r>
              <a:rPr lang="en-US" altLang="ja-JP" sz="2400" dirty="0" err="1" smtClean="0">
                <a:solidFill>
                  <a:schemeClr val="bg1"/>
                </a:solidFill>
              </a:rPr>
              <a:t>SST_Run</a:t>
            </a:r>
            <a:r>
              <a:rPr lang="en-US" altLang="ja-JP" sz="2400" dirty="0" smtClean="0">
                <a:solidFill>
                  <a:schemeClr val="bg1"/>
                </a:solidFill>
              </a:rPr>
              <a:t> </a:t>
            </a:r>
            <a:r>
              <a:rPr lang="ja-JP" altLang="en-US" sz="2400" dirty="0" err="1" smtClean="0">
                <a:solidFill>
                  <a:schemeClr val="bg1"/>
                </a:solidFill>
              </a:rPr>
              <a:t>ー</a:t>
            </a:r>
            <a:r>
              <a:rPr lang="ja-JP" altLang="en-US" sz="2400" dirty="0" smtClean="0">
                <a:solidFill>
                  <a:schemeClr val="bg1"/>
                </a:solidFill>
              </a:rPr>
              <a:t> </a:t>
            </a:r>
            <a:r>
              <a:rPr lang="en-US" altLang="ja-JP" sz="2400" dirty="0" err="1" smtClean="0">
                <a:solidFill>
                  <a:schemeClr val="bg1"/>
                </a:solidFill>
              </a:rPr>
              <a:t>CTL_Run</a:t>
            </a:r>
            <a:r>
              <a:rPr lang="ja-JP" altLang="en-US" sz="2400" dirty="0" smtClean="0">
                <a:solidFill>
                  <a:schemeClr val="bg1"/>
                </a:solidFill>
              </a:rPr>
              <a:t>）</a:t>
            </a:r>
            <a:endParaRPr lang="en-US" altLang="ja-JP" sz="2400" dirty="0">
              <a:solidFill>
                <a:schemeClr val="bg1"/>
              </a:solidFill>
            </a:endParaRPr>
          </a:p>
        </p:txBody>
      </p:sp>
      <p:grpSp>
        <p:nvGrpSpPr>
          <p:cNvPr id="3" name="グループ化 2"/>
          <p:cNvGrpSpPr/>
          <p:nvPr/>
        </p:nvGrpSpPr>
        <p:grpSpPr>
          <a:xfrm>
            <a:off x="1633934" y="775065"/>
            <a:ext cx="5315448" cy="400110"/>
            <a:chOff x="1633934" y="562793"/>
            <a:chExt cx="5315448" cy="400110"/>
          </a:xfrm>
        </p:grpSpPr>
        <p:sp>
          <p:nvSpPr>
            <p:cNvPr id="5" name="テキスト ボックス 4"/>
            <p:cNvSpPr txBox="1"/>
            <p:nvPr/>
          </p:nvSpPr>
          <p:spPr>
            <a:xfrm>
              <a:off x="1633934" y="562793"/>
              <a:ext cx="1116474" cy="400110"/>
            </a:xfrm>
            <a:prstGeom prst="rect">
              <a:avLst/>
            </a:prstGeom>
            <a:noFill/>
            <a:ln w="38100">
              <a:solidFill>
                <a:schemeClr val="tx1"/>
              </a:solidFill>
            </a:ln>
          </p:spPr>
          <p:txBody>
            <a:bodyPr wrap="square" rtlCol="0">
              <a:spAutoFit/>
            </a:bodyPr>
            <a:lstStyle/>
            <a:p>
              <a:pPr algn="ctr"/>
              <a:r>
                <a:rPr kumimoji="1" lang="en-US" altLang="ja-JP" sz="2000" dirty="0" smtClean="0"/>
                <a:t>DEC</a:t>
              </a:r>
              <a:endParaRPr kumimoji="1" lang="ja-JP" altLang="en-US" sz="2000" dirty="0"/>
            </a:p>
          </p:txBody>
        </p:sp>
        <p:sp>
          <p:nvSpPr>
            <p:cNvPr id="6" name="テキスト ボックス 5"/>
            <p:cNvSpPr txBox="1"/>
            <p:nvPr/>
          </p:nvSpPr>
          <p:spPr>
            <a:xfrm>
              <a:off x="5909370" y="562793"/>
              <a:ext cx="1040012" cy="400110"/>
            </a:xfrm>
            <a:prstGeom prst="rect">
              <a:avLst/>
            </a:prstGeom>
            <a:noFill/>
            <a:ln w="38100">
              <a:solidFill>
                <a:schemeClr val="tx1"/>
              </a:solidFill>
            </a:ln>
          </p:spPr>
          <p:txBody>
            <a:bodyPr wrap="square" rtlCol="0">
              <a:spAutoFit/>
            </a:bodyPr>
            <a:lstStyle/>
            <a:p>
              <a:pPr algn="ctr"/>
              <a:r>
                <a:rPr lang="en-US" altLang="ja-JP" sz="2000" dirty="0" smtClean="0"/>
                <a:t>JAN</a:t>
              </a:r>
              <a:endParaRPr kumimoji="1" lang="ja-JP" altLang="en-US" sz="2000" dirty="0"/>
            </a:p>
          </p:txBody>
        </p:sp>
      </p:grpSp>
      <p:grpSp>
        <p:nvGrpSpPr>
          <p:cNvPr id="9" name="グループ化 8"/>
          <p:cNvGrpSpPr/>
          <p:nvPr/>
        </p:nvGrpSpPr>
        <p:grpSpPr>
          <a:xfrm>
            <a:off x="36740" y="1277026"/>
            <a:ext cx="9028922" cy="4376974"/>
            <a:chOff x="36740" y="1277026"/>
            <a:chExt cx="9028922" cy="4376974"/>
          </a:xfrm>
        </p:grpSpPr>
        <p:pic>
          <p:nvPicPr>
            <p:cNvPr id="2" name="図 1"/>
            <p:cNvPicPr>
              <a:picLocks noChangeAspect="1"/>
            </p:cNvPicPr>
            <p:nvPr/>
          </p:nvPicPr>
          <p:blipFill rotWithShape="1">
            <a:blip r:embed="rId2"/>
            <a:srcRect l="17143" t="5952" r="19733" b="9144"/>
            <a:stretch/>
          </p:blipFill>
          <p:spPr>
            <a:xfrm>
              <a:off x="36740" y="1277026"/>
              <a:ext cx="4208630" cy="4376974"/>
            </a:xfrm>
            <a:prstGeom prst="rect">
              <a:avLst/>
            </a:prstGeom>
          </p:spPr>
        </p:pic>
        <p:pic>
          <p:nvPicPr>
            <p:cNvPr id="7" name="図 6"/>
            <p:cNvPicPr>
              <a:picLocks noChangeAspect="1"/>
            </p:cNvPicPr>
            <p:nvPr/>
          </p:nvPicPr>
          <p:blipFill rotWithShape="1">
            <a:blip r:embed="rId3"/>
            <a:srcRect l="16815" t="5729" r="19406" b="8688"/>
            <a:stretch/>
          </p:blipFill>
          <p:spPr>
            <a:xfrm>
              <a:off x="4282109" y="1277026"/>
              <a:ext cx="4218531" cy="4376974"/>
            </a:xfrm>
            <a:prstGeom prst="rect">
              <a:avLst/>
            </a:prstGeom>
          </p:spPr>
        </p:pic>
        <p:pic>
          <p:nvPicPr>
            <p:cNvPr id="8" name="図 7"/>
            <p:cNvPicPr>
              <a:picLocks noChangeAspect="1"/>
            </p:cNvPicPr>
            <p:nvPr/>
          </p:nvPicPr>
          <p:blipFill rotWithShape="1">
            <a:blip r:embed="rId2"/>
            <a:srcRect l="86493" t="11640" r="6649" b="13451"/>
            <a:stretch/>
          </p:blipFill>
          <p:spPr>
            <a:xfrm>
              <a:off x="8574119" y="1389627"/>
              <a:ext cx="491543" cy="4151771"/>
            </a:xfrm>
            <a:prstGeom prst="rect">
              <a:avLst/>
            </a:prstGeom>
          </p:spPr>
        </p:pic>
      </p:grpSp>
      <p:sp>
        <p:nvSpPr>
          <p:cNvPr id="10" name="スライド番号プレースホルダー 9"/>
          <p:cNvSpPr>
            <a:spLocks noGrp="1"/>
          </p:cNvSpPr>
          <p:nvPr>
            <p:ph type="sldNum" sz="quarter" idx="12"/>
          </p:nvPr>
        </p:nvSpPr>
        <p:spPr/>
        <p:txBody>
          <a:bodyPr/>
          <a:lstStyle/>
          <a:p>
            <a:fld id="{40482976-72AF-4720-8AC7-3307BAEC81D7}" type="slidenum">
              <a:rPr kumimoji="1" lang="ja-JP" altLang="en-US" smtClean="0"/>
              <a:t>21</a:t>
            </a:fld>
            <a:endParaRPr kumimoji="1" lang="ja-JP" altLang="en-US"/>
          </a:p>
        </p:txBody>
      </p:sp>
    </p:spTree>
    <p:extLst>
      <p:ext uri="{BB962C8B-B14F-4D97-AF65-F5344CB8AC3E}">
        <p14:creationId xmlns:p14="http://schemas.microsoft.com/office/powerpoint/2010/main" val="2908694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 y="2"/>
            <a:ext cx="9144001" cy="461665"/>
          </a:xfrm>
          <a:prstGeom prst="rect">
            <a:avLst/>
          </a:prstGeom>
          <a:solidFill>
            <a:srgbClr val="9999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en-US" altLang="ja-JP" sz="2400" dirty="0">
                <a:solidFill>
                  <a:schemeClr val="bg1"/>
                </a:solidFill>
              </a:rPr>
              <a:t>7. </a:t>
            </a:r>
            <a:r>
              <a:rPr lang="ja-JP" altLang="en-US" sz="2400" dirty="0">
                <a:solidFill>
                  <a:schemeClr val="bg1"/>
                </a:solidFill>
              </a:rPr>
              <a:t>結果</a:t>
            </a:r>
            <a:r>
              <a:rPr lang="en-US" altLang="ja-JP" sz="2400" dirty="0">
                <a:solidFill>
                  <a:schemeClr val="bg1"/>
                </a:solidFill>
              </a:rPr>
              <a:t>2 </a:t>
            </a:r>
            <a:r>
              <a:rPr lang="en-US" altLang="ja-JP" sz="2400" dirty="0" smtClean="0">
                <a:solidFill>
                  <a:schemeClr val="bg1"/>
                </a:solidFill>
              </a:rPr>
              <a:t>_WRF_</a:t>
            </a:r>
            <a:r>
              <a:rPr lang="ja-JP" altLang="en-US" sz="2400" dirty="0" smtClean="0">
                <a:solidFill>
                  <a:schemeClr val="bg1"/>
                </a:solidFill>
              </a:rPr>
              <a:t>風向・風速（</a:t>
            </a:r>
            <a:r>
              <a:rPr lang="en-US" altLang="ja-JP" sz="2400" dirty="0" err="1" smtClean="0">
                <a:solidFill>
                  <a:schemeClr val="bg1"/>
                </a:solidFill>
              </a:rPr>
              <a:t>CTL_Run</a:t>
            </a:r>
            <a:r>
              <a:rPr lang="en-US" altLang="ja-JP" sz="2400" dirty="0" smtClean="0">
                <a:solidFill>
                  <a:schemeClr val="bg1"/>
                </a:solidFill>
              </a:rPr>
              <a:t> VS</a:t>
            </a:r>
            <a:r>
              <a:rPr lang="ja-JP" altLang="en-US" sz="2400" dirty="0" smtClean="0">
                <a:solidFill>
                  <a:schemeClr val="bg1"/>
                </a:solidFill>
              </a:rPr>
              <a:t> </a:t>
            </a:r>
            <a:r>
              <a:rPr lang="en-US" altLang="ja-JP" sz="2400" dirty="0" err="1" smtClean="0">
                <a:solidFill>
                  <a:schemeClr val="bg1"/>
                </a:solidFill>
              </a:rPr>
              <a:t>SST_Run</a:t>
            </a:r>
            <a:r>
              <a:rPr lang="en-US" altLang="ja-JP" sz="2400" dirty="0" smtClean="0">
                <a:solidFill>
                  <a:schemeClr val="bg1"/>
                </a:solidFill>
              </a:rPr>
              <a:t> </a:t>
            </a:r>
            <a:r>
              <a:rPr lang="ja-JP" altLang="en-US" sz="2400" dirty="0" smtClean="0">
                <a:solidFill>
                  <a:schemeClr val="bg1"/>
                </a:solidFill>
              </a:rPr>
              <a:t>）</a:t>
            </a:r>
            <a:endParaRPr lang="en-US" altLang="ja-JP" sz="2400" dirty="0">
              <a:solidFill>
                <a:schemeClr val="bg1"/>
              </a:solidFill>
            </a:endParaRPr>
          </a:p>
        </p:txBody>
      </p:sp>
      <p:sp>
        <p:nvSpPr>
          <p:cNvPr id="5" name="テキスト ボックス 4"/>
          <p:cNvSpPr txBox="1"/>
          <p:nvPr/>
        </p:nvSpPr>
        <p:spPr>
          <a:xfrm>
            <a:off x="167637" y="2166726"/>
            <a:ext cx="1116474" cy="400110"/>
          </a:xfrm>
          <a:prstGeom prst="rect">
            <a:avLst/>
          </a:prstGeom>
          <a:noFill/>
          <a:ln w="38100">
            <a:solidFill>
              <a:schemeClr val="tx1"/>
            </a:solidFill>
          </a:ln>
        </p:spPr>
        <p:txBody>
          <a:bodyPr wrap="square" rtlCol="0">
            <a:spAutoFit/>
          </a:bodyPr>
          <a:lstStyle/>
          <a:p>
            <a:pPr algn="ctr"/>
            <a:r>
              <a:rPr kumimoji="1" lang="en-US" altLang="ja-JP" sz="2000" dirty="0" smtClean="0"/>
              <a:t>DEC</a:t>
            </a:r>
            <a:endParaRPr kumimoji="1" lang="ja-JP" altLang="en-US" sz="2000" dirty="0"/>
          </a:p>
        </p:txBody>
      </p:sp>
      <p:sp>
        <p:nvSpPr>
          <p:cNvPr id="6" name="テキスト ボックス 5"/>
          <p:cNvSpPr txBox="1"/>
          <p:nvPr/>
        </p:nvSpPr>
        <p:spPr>
          <a:xfrm>
            <a:off x="205868" y="5024284"/>
            <a:ext cx="1040012" cy="400110"/>
          </a:xfrm>
          <a:prstGeom prst="rect">
            <a:avLst/>
          </a:prstGeom>
          <a:noFill/>
          <a:ln w="38100">
            <a:solidFill>
              <a:schemeClr val="tx1"/>
            </a:solidFill>
          </a:ln>
        </p:spPr>
        <p:txBody>
          <a:bodyPr wrap="square" rtlCol="0">
            <a:spAutoFit/>
          </a:bodyPr>
          <a:lstStyle/>
          <a:p>
            <a:pPr algn="ctr"/>
            <a:r>
              <a:rPr lang="en-US" altLang="ja-JP" sz="2000" dirty="0" smtClean="0"/>
              <a:t>JAN</a:t>
            </a:r>
            <a:endParaRPr kumimoji="1" lang="ja-JP" altLang="en-US" sz="2000" dirty="0"/>
          </a:p>
        </p:txBody>
      </p:sp>
      <p:grpSp>
        <p:nvGrpSpPr>
          <p:cNvPr id="9" name="グループ化 8"/>
          <p:cNvGrpSpPr/>
          <p:nvPr/>
        </p:nvGrpSpPr>
        <p:grpSpPr>
          <a:xfrm>
            <a:off x="1626017" y="709729"/>
            <a:ext cx="2807186" cy="6148271"/>
            <a:chOff x="1511721" y="709729"/>
            <a:chExt cx="2807186" cy="6148271"/>
          </a:xfrm>
        </p:grpSpPr>
        <p:pic>
          <p:nvPicPr>
            <p:cNvPr id="2" name="図 1"/>
            <p:cNvPicPr>
              <a:picLocks noChangeAspect="1"/>
            </p:cNvPicPr>
            <p:nvPr/>
          </p:nvPicPr>
          <p:blipFill rotWithShape="1">
            <a:blip r:embed="rId2"/>
            <a:srcRect l="17462" t="6062" r="19242" b="4391"/>
            <a:stretch/>
          </p:blipFill>
          <p:spPr>
            <a:xfrm>
              <a:off x="1511721" y="709729"/>
              <a:ext cx="2807186" cy="3070696"/>
            </a:xfrm>
            <a:prstGeom prst="rect">
              <a:avLst/>
            </a:prstGeom>
          </p:spPr>
        </p:pic>
        <p:pic>
          <p:nvPicPr>
            <p:cNvPr id="3" name="図 2"/>
            <p:cNvPicPr>
              <a:picLocks noChangeAspect="1"/>
            </p:cNvPicPr>
            <p:nvPr/>
          </p:nvPicPr>
          <p:blipFill rotWithShape="1">
            <a:blip r:embed="rId3"/>
            <a:srcRect l="17394" t="5506" r="19619" b="4260"/>
            <a:stretch/>
          </p:blipFill>
          <p:spPr>
            <a:xfrm>
              <a:off x="1511721" y="3780425"/>
              <a:ext cx="2778366" cy="3077575"/>
            </a:xfrm>
            <a:prstGeom prst="rect">
              <a:avLst/>
            </a:prstGeom>
          </p:spPr>
        </p:pic>
      </p:grpSp>
      <p:grpSp>
        <p:nvGrpSpPr>
          <p:cNvPr id="11" name="グループ化 10"/>
          <p:cNvGrpSpPr/>
          <p:nvPr/>
        </p:nvGrpSpPr>
        <p:grpSpPr>
          <a:xfrm>
            <a:off x="4742049" y="709729"/>
            <a:ext cx="2793594" cy="6148271"/>
            <a:chOff x="4929821" y="709729"/>
            <a:chExt cx="2793594" cy="6148271"/>
          </a:xfrm>
        </p:grpSpPr>
        <p:pic>
          <p:nvPicPr>
            <p:cNvPr id="7" name="図 6"/>
            <p:cNvPicPr>
              <a:picLocks noChangeAspect="1"/>
            </p:cNvPicPr>
            <p:nvPr/>
          </p:nvPicPr>
          <p:blipFill rotWithShape="1">
            <a:blip r:embed="rId4"/>
            <a:srcRect l="17615" t="5942" r="19771" b="4593"/>
            <a:stretch/>
          </p:blipFill>
          <p:spPr>
            <a:xfrm>
              <a:off x="4943959" y="709729"/>
              <a:ext cx="2779456" cy="3070696"/>
            </a:xfrm>
            <a:prstGeom prst="rect">
              <a:avLst/>
            </a:prstGeom>
          </p:spPr>
        </p:pic>
        <p:pic>
          <p:nvPicPr>
            <p:cNvPr id="8" name="図 7"/>
            <p:cNvPicPr>
              <a:picLocks noChangeAspect="1"/>
            </p:cNvPicPr>
            <p:nvPr/>
          </p:nvPicPr>
          <p:blipFill rotWithShape="1">
            <a:blip r:embed="rId5"/>
            <a:srcRect l="17227" t="5774" r="19856" b="4585"/>
            <a:stretch/>
          </p:blipFill>
          <p:spPr>
            <a:xfrm>
              <a:off x="4929821" y="3780425"/>
              <a:ext cx="2793594" cy="3077575"/>
            </a:xfrm>
            <a:prstGeom prst="rect">
              <a:avLst/>
            </a:prstGeom>
          </p:spPr>
        </p:pic>
      </p:grpSp>
      <p:pic>
        <p:nvPicPr>
          <p:cNvPr id="10" name="図 9"/>
          <p:cNvPicPr>
            <a:picLocks noChangeAspect="1"/>
          </p:cNvPicPr>
          <p:nvPr/>
        </p:nvPicPr>
        <p:blipFill rotWithShape="1">
          <a:blip r:embed="rId4"/>
          <a:srcRect l="85713" t="11272" r="5458" b="12136"/>
          <a:stretch/>
        </p:blipFill>
        <p:spPr>
          <a:xfrm>
            <a:off x="7717225" y="1502835"/>
            <a:ext cx="679035" cy="4555180"/>
          </a:xfrm>
          <a:prstGeom prst="rect">
            <a:avLst/>
          </a:prstGeom>
        </p:spPr>
      </p:pic>
      <p:grpSp>
        <p:nvGrpSpPr>
          <p:cNvPr id="12" name="グループ化 11"/>
          <p:cNvGrpSpPr/>
          <p:nvPr/>
        </p:nvGrpSpPr>
        <p:grpSpPr>
          <a:xfrm>
            <a:off x="327961" y="509674"/>
            <a:ext cx="8579418" cy="400110"/>
            <a:chOff x="284726" y="1069169"/>
            <a:chExt cx="8579418" cy="400110"/>
          </a:xfrm>
        </p:grpSpPr>
        <p:sp>
          <p:nvSpPr>
            <p:cNvPr id="13" name="テキスト ボックス 12"/>
            <p:cNvSpPr txBox="1"/>
            <p:nvPr/>
          </p:nvSpPr>
          <p:spPr>
            <a:xfrm>
              <a:off x="284726" y="1069169"/>
              <a:ext cx="1116474" cy="400110"/>
            </a:xfrm>
            <a:prstGeom prst="rect">
              <a:avLst/>
            </a:prstGeom>
            <a:noFill/>
            <a:ln w="38100">
              <a:solidFill>
                <a:srgbClr val="0066FF"/>
              </a:solidFill>
            </a:ln>
          </p:spPr>
          <p:txBody>
            <a:bodyPr wrap="square" rtlCol="0">
              <a:spAutoFit/>
            </a:bodyPr>
            <a:lstStyle/>
            <a:p>
              <a:pPr algn="ctr"/>
              <a:r>
                <a:rPr lang="en-US" altLang="ja-JP" sz="2000" dirty="0" smtClean="0"/>
                <a:t>CTL</a:t>
              </a:r>
              <a:endParaRPr kumimoji="1" lang="ja-JP" altLang="en-US" sz="2000" dirty="0"/>
            </a:p>
          </p:txBody>
        </p:sp>
        <p:sp>
          <p:nvSpPr>
            <p:cNvPr id="14" name="テキスト ボックス 13"/>
            <p:cNvSpPr txBox="1"/>
            <p:nvPr/>
          </p:nvSpPr>
          <p:spPr>
            <a:xfrm>
              <a:off x="7673990" y="1069169"/>
              <a:ext cx="1190154" cy="400110"/>
            </a:xfrm>
            <a:prstGeom prst="rect">
              <a:avLst/>
            </a:prstGeom>
            <a:noFill/>
            <a:ln w="38100">
              <a:solidFill>
                <a:srgbClr val="C00000"/>
              </a:solidFill>
            </a:ln>
          </p:spPr>
          <p:txBody>
            <a:bodyPr wrap="square" rtlCol="0">
              <a:spAutoFit/>
            </a:bodyPr>
            <a:lstStyle/>
            <a:p>
              <a:pPr algn="ctr"/>
              <a:r>
                <a:rPr kumimoji="1" lang="en-US" altLang="ja-JP" sz="2000" dirty="0" smtClean="0"/>
                <a:t>SST</a:t>
              </a:r>
              <a:endParaRPr kumimoji="1" lang="ja-JP" altLang="en-US" sz="2000" dirty="0"/>
            </a:p>
          </p:txBody>
        </p:sp>
      </p:grpSp>
      <p:sp>
        <p:nvSpPr>
          <p:cNvPr id="15" name="スライド番号プレースホルダー 14"/>
          <p:cNvSpPr>
            <a:spLocks noGrp="1"/>
          </p:cNvSpPr>
          <p:nvPr>
            <p:ph type="sldNum" sz="quarter" idx="12"/>
          </p:nvPr>
        </p:nvSpPr>
        <p:spPr/>
        <p:txBody>
          <a:bodyPr/>
          <a:lstStyle/>
          <a:p>
            <a:fld id="{40482976-72AF-4720-8AC7-3307BAEC81D7}" type="slidenum">
              <a:rPr kumimoji="1" lang="ja-JP" altLang="en-US" smtClean="0"/>
              <a:t>22</a:t>
            </a:fld>
            <a:endParaRPr kumimoji="1" lang="ja-JP" altLang="en-US"/>
          </a:p>
        </p:txBody>
      </p:sp>
    </p:spTree>
    <p:extLst>
      <p:ext uri="{BB962C8B-B14F-4D97-AF65-F5344CB8AC3E}">
        <p14:creationId xmlns:p14="http://schemas.microsoft.com/office/powerpoint/2010/main" val="1692636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ext Box 2"/>
          <p:cNvSpPr txBox="1">
            <a:spLocks noChangeArrowheads="1"/>
          </p:cNvSpPr>
          <p:nvPr/>
        </p:nvSpPr>
        <p:spPr bwMode="auto">
          <a:xfrm>
            <a:off x="-1" y="2"/>
            <a:ext cx="9144001" cy="461665"/>
          </a:xfrm>
          <a:prstGeom prst="rect">
            <a:avLst/>
          </a:prstGeom>
          <a:solidFill>
            <a:srgbClr val="9999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en-US" altLang="ja-JP" sz="2400" dirty="0" smtClean="0">
                <a:solidFill>
                  <a:schemeClr val="bg1"/>
                </a:solidFill>
              </a:rPr>
              <a:t>3. </a:t>
            </a:r>
            <a:r>
              <a:rPr lang="ja-JP" altLang="en-US" sz="2400" dirty="0" smtClean="0">
                <a:solidFill>
                  <a:schemeClr val="bg1"/>
                </a:solidFill>
              </a:rPr>
              <a:t>結果</a:t>
            </a:r>
            <a:r>
              <a:rPr lang="en-US" altLang="ja-JP" sz="2400" dirty="0" smtClean="0">
                <a:solidFill>
                  <a:schemeClr val="bg1"/>
                </a:solidFill>
              </a:rPr>
              <a:t>_</a:t>
            </a:r>
            <a:r>
              <a:rPr lang="ja-JP" altLang="en-US" sz="2400" dirty="0" smtClean="0">
                <a:solidFill>
                  <a:schemeClr val="bg1"/>
                </a:solidFill>
              </a:rPr>
              <a:t>伊勢湾の</a:t>
            </a:r>
            <a:r>
              <a:rPr lang="en-US" altLang="ja-JP" sz="2400" dirty="0" smtClean="0">
                <a:solidFill>
                  <a:schemeClr val="bg1"/>
                </a:solidFill>
              </a:rPr>
              <a:t>SST – TMP  vs </a:t>
            </a:r>
            <a:r>
              <a:rPr lang="ja-JP" altLang="en-US" sz="2400" dirty="0" smtClean="0">
                <a:solidFill>
                  <a:schemeClr val="bg1"/>
                </a:solidFill>
              </a:rPr>
              <a:t>領域平均からの偏差の</a:t>
            </a:r>
            <a:r>
              <a:rPr lang="en-US" altLang="ja-JP" sz="2400" dirty="0" smtClean="0">
                <a:solidFill>
                  <a:schemeClr val="bg1"/>
                </a:solidFill>
              </a:rPr>
              <a:t>SLP </a:t>
            </a:r>
            <a:endParaRPr lang="en-US" altLang="ja-JP" sz="2400" dirty="0">
              <a:solidFill>
                <a:schemeClr val="bg1"/>
              </a:solidFill>
            </a:endParaRPr>
          </a:p>
        </p:txBody>
      </p:sp>
      <p:pic>
        <p:nvPicPr>
          <p:cNvPr id="2" name="図 1"/>
          <p:cNvPicPr>
            <a:picLocks noChangeAspect="1"/>
          </p:cNvPicPr>
          <p:nvPr/>
        </p:nvPicPr>
        <p:blipFill rotWithShape="1">
          <a:blip r:embed="rId2"/>
          <a:srcRect l="17581" t="13639" r="14000" b="11820"/>
          <a:stretch/>
        </p:blipFill>
        <p:spPr>
          <a:xfrm>
            <a:off x="1216479" y="534400"/>
            <a:ext cx="6327319" cy="5330093"/>
          </a:xfrm>
          <a:prstGeom prst="rect">
            <a:avLst/>
          </a:prstGeom>
        </p:spPr>
      </p:pic>
      <p:sp>
        <p:nvSpPr>
          <p:cNvPr id="3" name="正方形/長方形 2"/>
          <p:cNvSpPr/>
          <p:nvPr/>
        </p:nvSpPr>
        <p:spPr>
          <a:xfrm>
            <a:off x="3811509" y="605873"/>
            <a:ext cx="1412341" cy="4983108"/>
          </a:xfrm>
          <a:prstGeom prst="rect">
            <a:avLst/>
          </a:prstGeom>
          <a:solidFill>
            <a:schemeClr val="accent4">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7474604" y="4942609"/>
            <a:ext cx="1596967" cy="584775"/>
          </a:xfrm>
          <a:prstGeom prst="rect">
            <a:avLst/>
          </a:prstGeom>
          <a:noFill/>
          <a:ln w="12700">
            <a:solidFill>
              <a:schemeClr val="tx1"/>
            </a:solidFill>
          </a:ln>
        </p:spPr>
        <p:txBody>
          <a:bodyPr wrap="square" rtlCol="0">
            <a:spAutoFit/>
          </a:bodyPr>
          <a:lstStyle/>
          <a:p>
            <a:pPr algn="ctr"/>
            <a:r>
              <a:rPr lang="en-US" altLang="ja-JP" sz="1600" dirty="0" smtClean="0"/>
              <a:t>±1σ</a:t>
            </a:r>
            <a:r>
              <a:rPr lang="ja-JP" altLang="en-US" sz="1600" dirty="0" smtClean="0"/>
              <a:t> 以内は除く　</a:t>
            </a:r>
            <a:r>
              <a:rPr lang="en-US" altLang="ja-JP" sz="1600" dirty="0" smtClean="0"/>
              <a:t>1σ = 2.685013</a:t>
            </a:r>
            <a:endParaRPr kumimoji="1" lang="ja-JP" altLang="en-US" sz="1600" dirty="0"/>
          </a:p>
        </p:txBody>
      </p:sp>
      <p:sp>
        <p:nvSpPr>
          <p:cNvPr id="13" name="角丸四角形 12"/>
          <p:cNvSpPr/>
          <p:nvPr/>
        </p:nvSpPr>
        <p:spPr>
          <a:xfrm>
            <a:off x="495072" y="6029611"/>
            <a:ext cx="8080831" cy="664682"/>
          </a:xfrm>
          <a:prstGeom prst="roundRect">
            <a:avLst/>
          </a:prstGeom>
          <a:solidFill>
            <a:schemeClr val="accent1">
              <a:alpha val="60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smtClean="0">
                <a:solidFill>
                  <a:schemeClr val="tx1"/>
                </a:solidFill>
              </a:rPr>
              <a:t>SST</a:t>
            </a:r>
            <a:r>
              <a:rPr lang="ja-JP" altLang="en-US" sz="2400" dirty="0" smtClean="0">
                <a:solidFill>
                  <a:schemeClr val="tx1"/>
                </a:solidFill>
              </a:rPr>
              <a:t>と気温の差が大きい方が低気圧となりやすい傾向にある。</a:t>
            </a:r>
            <a:endParaRPr lang="en-US" altLang="ja-JP" sz="2400" dirty="0" smtClean="0">
              <a:solidFill>
                <a:schemeClr val="tx1"/>
              </a:solidFill>
            </a:endParaRPr>
          </a:p>
        </p:txBody>
      </p:sp>
      <p:sp>
        <p:nvSpPr>
          <p:cNvPr id="5" name="スライド番号プレースホルダー 4"/>
          <p:cNvSpPr>
            <a:spLocks noGrp="1"/>
          </p:cNvSpPr>
          <p:nvPr>
            <p:ph type="sldNum" sz="quarter" idx="12"/>
          </p:nvPr>
        </p:nvSpPr>
        <p:spPr/>
        <p:txBody>
          <a:bodyPr/>
          <a:lstStyle/>
          <a:p>
            <a:fld id="{40482976-72AF-4720-8AC7-3307BAEC81D7}" type="slidenum">
              <a:rPr kumimoji="1" lang="ja-JP" altLang="en-US" smtClean="0"/>
              <a:t>23</a:t>
            </a:fld>
            <a:endParaRPr kumimoji="1" lang="ja-JP" altLang="en-US"/>
          </a:p>
        </p:txBody>
      </p:sp>
    </p:spTree>
    <p:extLst>
      <p:ext uri="{BB962C8B-B14F-4D97-AF65-F5344CB8AC3E}">
        <p14:creationId xmlns:p14="http://schemas.microsoft.com/office/powerpoint/2010/main" val="41730290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2"/>
          <a:srcRect l="16783" t="13573" r="15020" b="11698"/>
          <a:stretch/>
        </p:blipFill>
        <p:spPr>
          <a:xfrm>
            <a:off x="1085851" y="486322"/>
            <a:ext cx="6429575" cy="5447489"/>
          </a:xfrm>
          <a:prstGeom prst="rect">
            <a:avLst/>
          </a:prstGeom>
        </p:spPr>
      </p:pic>
      <p:sp>
        <p:nvSpPr>
          <p:cNvPr id="11" name="Text Box 2"/>
          <p:cNvSpPr txBox="1">
            <a:spLocks noChangeArrowheads="1"/>
          </p:cNvSpPr>
          <p:nvPr/>
        </p:nvSpPr>
        <p:spPr bwMode="auto">
          <a:xfrm>
            <a:off x="-1" y="2"/>
            <a:ext cx="9144001" cy="461665"/>
          </a:xfrm>
          <a:prstGeom prst="rect">
            <a:avLst/>
          </a:prstGeom>
          <a:solidFill>
            <a:srgbClr val="9999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en-US" altLang="ja-JP" sz="2400" dirty="0" smtClean="0">
                <a:solidFill>
                  <a:schemeClr val="bg1"/>
                </a:solidFill>
              </a:rPr>
              <a:t>3. </a:t>
            </a:r>
            <a:r>
              <a:rPr lang="ja-JP" altLang="en-US" sz="2400" dirty="0" smtClean="0">
                <a:solidFill>
                  <a:schemeClr val="bg1"/>
                </a:solidFill>
              </a:rPr>
              <a:t>結果</a:t>
            </a:r>
            <a:r>
              <a:rPr lang="en-US" altLang="ja-JP" sz="2400" dirty="0" smtClean="0">
                <a:solidFill>
                  <a:schemeClr val="bg1"/>
                </a:solidFill>
              </a:rPr>
              <a:t>_</a:t>
            </a:r>
            <a:r>
              <a:rPr lang="ja-JP" altLang="en-US" sz="2400" dirty="0" smtClean="0">
                <a:solidFill>
                  <a:schemeClr val="bg1"/>
                </a:solidFill>
              </a:rPr>
              <a:t>伊勢湾の</a:t>
            </a:r>
            <a:r>
              <a:rPr lang="en-US" altLang="ja-JP" sz="2400" dirty="0" smtClean="0">
                <a:solidFill>
                  <a:schemeClr val="bg1"/>
                </a:solidFill>
              </a:rPr>
              <a:t>SST – TMP  vs </a:t>
            </a:r>
            <a:r>
              <a:rPr lang="ja-JP" altLang="en-US" sz="2400" dirty="0" smtClean="0">
                <a:solidFill>
                  <a:schemeClr val="bg1"/>
                </a:solidFill>
              </a:rPr>
              <a:t>領域平均からの偏差の</a:t>
            </a:r>
            <a:r>
              <a:rPr lang="en-US" altLang="ja-JP" sz="2400" dirty="0" smtClean="0">
                <a:solidFill>
                  <a:schemeClr val="bg1"/>
                </a:solidFill>
              </a:rPr>
              <a:t>SLP</a:t>
            </a:r>
            <a:endParaRPr lang="en-US" altLang="ja-JP" sz="2400" dirty="0">
              <a:solidFill>
                <a:schemeClr val="bg1"/>
              </a:solidFill>
            </a:endParaRPr>
          </a:p>
        </p:txBody>
      </p:sp>
      <p:sp>
        <p:nvSpPr>
          <p:cNvPr id="3" name="正方形/長方形 2"/>
          <p:cNvSpPr/>
          <p:nvPr/>
        </p:nvSpPr>
        <p:spPr>
          <a:xfrm>
            <a:off x="3771901" y="553834"/>
            <a:ext cx="1534886" cy="5095851"/>
          </a:xfrm>
          <a:prstGeom prst="rect">
            <a:avLst/>
          </a:prstGeom>
          <a:solidFill>
            <a:schemeClr val="accent4">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7523588" y="4942609"/>
            <a:ext cx="1596967" cy="584775"/>
          </a:xfrm>
          <a:prstGeom prst="rect">
            <a:avLst/>
          </a:prstGeom>
          <a:noFill/>
          <a:ln w="12700">
            <a:solidFill>
              <a:schemeClr val="tx1"/>
            </a:solidFill>
          </a:ln>
        </p:spPr>
        <p:txBody>
          <a:bodyPr wrap="square" rtlCol="0">
            <a:spAutoFit/>
          </a:bodyPr>
          <a:lstStyle/>
          <a:p>
            <a:pPr algn="ctr"/>
            <a:r>
              <a:rPr lang="en-US" altLang="ja-JP" sz="1600" dirty="0" smtClean="0"/>
              <a:t>±1σ</a:t>
            </a:r>
            <a:r>
              <a:rPr lang="ja-JP" altLang="en-US" sz="1600" dirty="0" smtClean="0"/>
              <a:t> 以内は除く　</a:t>
            </a:r>
            <a:r>
              <a:rPr lang="en-US" altLang="ja-JP" sz="1600" dirty="0" smtClean="0"/>
              <a:t>1σ = 2.685013</a:t>
            </a:r>
            <a:endParaRPr kumimoji="1" lang="ja-JP" altLang="en-US" sz="1600" dirty="0"/>
          </a:p>
        </p:txBody>
      </p:sp>
      <p:sp>
        <p:nvSpPr>
          <p:cNvPr id="13" name="角丸四角形 12"/>
          <p:cNvSpPr/>
          <p:nvPr/>
        </p:nvSpPr>
        <p:spPr>
          <a:xfrm>
            <a:off x="259690" y="5964385"/>
            <a:ext cx="8630818" cy="848350"/>
          </a:xfrm>
          <a:prstGeom prst="roundRect">
            <a:avLst/>
          </a:prstGeom>
          <a:solidFill>
            <a:schemeClr val="accent1">
              <a:alpha val="60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dirty="0" smtClean="0">
                <a:solidFill>
                  <a:schemeClr val="tx1"/>
                </a:solidFill>
              </a:rPr>
              <a:t>SST</a:t>
            </a:r>
            <a:r>
              <a:rPr lang="ja-JP" altLang="en-US" sz="2400" dirty="0" smtClean="0">
                <a:solidFill>
                  <a:schemeClr val="tx1"/>
                </a:solidFill>
              </a:rPr>
              <a:t>と気温の差が少ない方が</a:t>
            </a:r>
            <a:r>
              <a:rPr lang="en-US" altLang="ja-JP" sz="2400" dirty="0">
                <a:solidFill>
                  <a:schemeClr val="tx1"/>
                </a:solidFill>
              </a:rPr>
              <a:t>V</a:t>
            </a:r>
            <a:r>
              <a:rPr lang="ja-JP" altLang="en-US" sz="2400" dirty="0" smtClean="0">
                <a:solidFill>
                  <a:schemeClr val="tx1"/>
                </a:solidFill>
              </a:rPr>
              <a:t>成分の強い時が多い。しかし、</a:t>
            </a:r>
            <a:endParaRPr lang="en-US" altLang="ja-JP" sz="2400" dirty="0" smtClean="0">
              <a:solidFill>
                <a:schemeClr val="tx1"/>
              </a:solidFill>
            </a:endParaRPr>
          </a:p>
          <a:p>
            <a:r>
              <a:rPr lang="ja-JP" altLang="en-US" sz="2400" dirty="0" smtClean="0">
                <a:solidFill>
                  <a:schemeClr val="tx1"/>
                </a:solidFill>
              </a:rPr>
              <a:t>低気圧となった時で北風系となっているのは差が大きい方が多い。</a:t>
            </a:r>
            <a:endParaRPr lang="en-US" altLang="ja-JP" sz="2400" dirty="0" smtClean="0">
              <a:solidFill>
                <a:schemeClr val="tx1"/>
              </a:solidFill>
            </a:endParaRPr>
          </a:p>
        </p:txBody>
      </p:sp>
      <p:sp>
        <p:nvSpPr>
          <p:cNvPr id="8" name="正方形/長方形 7"/>
          <p:cNvSpPr/>
          <p:nvPr/>
        </p:nvSpPr>
        <p:spPr>
          <a:xfrm>
            <a:off x="6384475" y="644004"/>
            <a:ext cx="796213" cy="8994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6"/>
          <p:cNvGrpSpPr/>
          <p:nvPr/>
        </p:nvGrpSpPr>
        <p:grpSpPr>
          <a:xfrm>
            <a:off x="6237514" y="668497"/>
            <a:ext cx="1066801" cy="874984"/>
            <a:chOff x="6180365" y="676661"/>
            <a:chExt cx="1066801" cy="874984"/>
          </a:xfrm>
        </p:grpSpPr>
        <p:sp>
          <p:nvSpPr>
            <p:cNvPr id="6" name="テキスト ボックス 5"/>
            <p:cNvSpPr txBox="1"/>
            <p:nvPr/>
          </p:nvSpPr>
          <p:spPr>
            <a:xfrm>
              <a:off x="6260066" y="1274646"/>
              <a:ext cx="783772" cy="276999"/>
            </a:xfrm>
            <a:prstGeom prst="rect">
              <a:avLst/>
            </a:prstGeom>
            <a:noFill/>
          </p:spPr>
          <p:txBody>
            <a:bodyPr wrap="square" rtlCol="0">
              <a:spAutoFit/>
            </a:bodyPr>
            <a:lstStyle/>
            <a:p>
              <a:r>
                <a:rPr kumimoji="1" lang="en-US" altLang="ja-JP" sz="1200" b="1" dirty="0" smtClean="0"/>
                <a:t>V </a:t>
              </a:r>
              <a:r>
                <a:rPr kumimoji="1" lang="ja-JP" altLang="en-US" sz="1200" b="1" dirty="0" smtClean="0"/>
                <a:t>＞</a:t>
              </a:r>
              <a:r>
                <a:rPr lang="en-US" altLang="ja-JP" sz="1200" b="1" dirty="0" smtClean="0"/>
                <a:t> -1</a:t>
              </a:r>
              <a:endParaRPr kumimoji="1" lang="ja-JP" altLang="en-US" sz="1200" b="1" dirty="0"/>
            </a:p>
          </p:txBody>
        </p:sp>
        <p:sp>
          <p:nvSpPr>
            <p:cNvPr id="9" name="テキスト ボックス 8"/>
            <p:cNvSpPr txBox="1"/>
            <p:nvPr/>
          </p:nvSpPr>
          <p:spPr>
            <a:xfrm>
              <a:off x="6180365" y="1066428"/>
              <a:ext cx="1061361" cy="338554"/>
            </a:xfrm>
            <a:prstGeom prst="rect">
              <a:avLst/>
            </a:prstGeom>
            <a:noFill/>
          </p:spPr>
          <p:txBody>
            <a:bodyPr wrap="square" rtlCol="0">
              <a:spAutoFit/>
            </a:bodyPr>
            <a:lstStyle/>
            <a:p>
              <a:r>
                <a:rPr kumimoji="1" lang="en-US" altLang="ja-JP" sz="1600" b="1" dirty="0" smtClean="0"/>
                <a:t> </a:t>
              </a:r>
              <a:r>
                <a:rPr kumimoji="1" lang="en-US" altLang="ja-JP" sz="1200" b="1" dirty="0" smtClean="0"/>
                <a:t>-1</a:t>
              </a:r>
              <a:r>
                <a:rPr kumimoji="1" lang="ja-JP" altLang="en-US" sz="1200" b="1" dirty="0" smtClean="0"/>
                <a:t> ≦ </a:t>
              </a:r>
              <a:r>
                <a:rPr kumimoji="1" lang="en-US" altLang="ja-JP" sz="1200" b="1" dirty="0" smtClean="0"/>
                <a:t>V </a:t>
              </a:r>
              <a:r>
                <a:rPr lang="ja-JP" altLang="en-US" sz="1200" b="1" dirty="0" smtClean="0"/>
                <a:t>＜</a:t>
              </a:r>
              <a:r>
                <a:rPr lang="en-US" altLang="ja-JP" sz="1200" b="1" dirty="0" smtClean="0"/>
                <a:t> -2</a:t>
              </a:r>
              <a:endParaRPr kumimoji="1" lang="ja-JP" altLang="en-US" sz="1200" b="1" dirty="0"/>
            </a:p>
          </p:txBody>
        </p:sp>
        <p:sp>
          <p:nvSpPr>
            <p:cNvPr id="10" name="テキスト ボックス 9"/>
            <p:cNvSpPr txBox="1"/>
            <p:nvPr/>
          </p:nvSpPr>
          <p:spPr>
            <a:xfrm>
              <a:off x="6185805" y="884090"/>
              <a:ext cx="1061361" cy="338554"/>
            </a:xfrm>
            <a:prstGeom prst="rect">
              <a:avLst/>
            </a:prstGeom>
            <a:noFill/>
          </p:spPr>
          <p:txBody>
            <a:bodyPr wrap="square" rtlCol="0">
              <a:spAutoFit/>
            </a:bodyPr>
            <a:lstStyle/>
            <a:p>
              <a:r>
                <a:rPr kumimoji="1" lang="en-US" altLang="ja-JP" sz="1600" b="1" dirty="0" smtClean="0"/>
                <a:t> </a:t>
              </a:r>
              <a:r>
                <a:rPr kumimoji="1" lang="en-US" altLang="ja-JP" sz="1200" b="1" dirty="0" smtClean="0"/>
                <a:t>-2</a:t>
              </a:r>
              <a:r>
                <a:rPr kumimoji="1" lang="ja-JP" altLang="en-US" sz="1200" b="1" dirty="0" smtClean="0"/>
                <a:t> ≦ </a:t>
              </a:r>
              <a:r>
                <a:rPr kumimoji="1" lang="en-US" altLang="ja-JP" sz="1200" b="1" dirty="0" smtClean="0"/>
                <a:t>V </a:t>
              </a:r>
              <a:r>
                <a:rPr lang="ja-JP" altLang="en-US" sz="1200" b="1" dirty="0" smtClean="0"/>
                <a:t>＜</a:t>
              </a:r>
              <a:r>
                <a:rPr lang="en-US" altLang="ja-JP" sz="1200" b="1" dirty="0" smtClean="0"/>
                <a:t> -3</a:t>
              </a:r>
              <a:endParaRPr kumimoji="1" lang="ja-JP" altLang="en-US" sz="1200" b="1" dirty="0"/>
            </a:p>
          </p:txBody>
        </p:sp>
        <p:sp>
          <p:nvSpPr>
            <p:cNvPr id="12" name="テキスト ボックス 11"/>
            <p:cNvSpPr txBox="1"/>
            <p:nvPr/>
          </p:nvSpPr>
          <p:spPr>
            <a:xfrm>
              <a:off x="6193969" y="676661"/>
              <a:ext cx="737511" cy="338554"/>
            </a:xfrm>
            <a:prstGeom prst="rect">
              <a:avLst/>
            </a:prstGeom>
            <a:noFill/>
          </p:spPr>
          <p:txBody>
            <a:bodyPr wrap="square" rtlCol="0">
              <a:spAutoFit/>
            </a:bodyPr>
            <a:lstStyle/>
            <a:p>
              <a:r>
                <a:rPr kumimoji="1" lang="en-US" altLang="ja-JP" sz="1600" b="1" dirty="0" smtClean="0"/>
                <a:t> </a:t>
              </a:r>
              <a:r>
                <a:rPr kumimoji="1" lang="en-US" altLang="ja-JP" sz="1200" b="1" dirty="0" smtClean="0"/>
                <a:t>-3</a:t>
              </a:r>
              <a:r>
                <a:rPr kumimoji="1" lang="ja-JP" altLang="en-US" sz="1200" b="1" dirty="0" smtClean="0"/>
                <a:t> ≦ </a:t>
              </a:r>
              <a:r>
                <a:rPr kumimoji="1" lang="en-US" altLang="ja-JP" sz="1200" b="1" dirty="0" smtClean="0"/>
                <a:t>V</a:t>
              </a:r>
              <a:endParaRPr kumimoji="1" lang="ja-JP" altLang="en-US" sz="1200" b="1" dirty="0"/>
            </a:p>
          </p:txBody>
        </p:sp>
      </p:grpSp>
      <p:sp>
        <p:nvSpPr>
          <p:cNvPr id="2" name="スライド番号プレースホルダー 1"/>
          <p:cNvSpPr>
            <a:spLocks noGrp="1"/>
          </p:cNvSpPr>
          <p:nvPr>
            <p:ph type="sldNum" sz="quarter" idx="12"/>
          </p:nvPr>
        </p:nvSpPr>
        <p:spPr/>
        <p:txBody>
          <a:bodyPr/>
          <a:lstStyle/>
          <a:p>
            <a:fld id="{40482976-72AF-4720-8AC7-3307BAEC81D7}" type="slidenum">
              <a:rPr kumimoji="1" lang="ja-JP" altLang="en-US" smtClean="0"/>
              <a:t>24</a:t>
            </a:fld>
            <a:endParaRPr kumimoji="1" lang="ja-JP" altLang="en-US"/>
          </a:p>
        </p:txBody>
      </p:sp>
    </p:spTree>
    <p:extLst>
      <p:ext uri="{BB962C8B-B14F-4D97-AF65-F5344CB8AC3E}">
        <p14:creationId xmlns:p14="http://schemas.microsoft.com/office/powerpoint/2010/main" val="39648527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a:srcRect l="16780" t="13521" r="15141" b="12389"/>
          <a:stretch/>
        </p:blipFill>
        <p:spPr>
          <a:xfrm>
            <a:off x="1014147" y="496800"/>
            <a:ext cx="6509441" cy="5477716"/>
          </a:xfrm>
          <a:prstGeom prst="rect">
            <a:avLst/>
          </a:prstGeom>
        </p:spPr>
      </p:pic>
      <p:sp>
        <p:nvSpPr>
          <p:cNvPr id="11" name="Text Box 2"/>
          <p:cNvSpPr txBox="1">
            <a:spLocks noChangeArrowheads="1"/>
          </p:cNvSpPr>
          <p:nvPr/>
        </p:nvSpPr>
        <p:spPr bwMode="auto">
          <a:xfrm>
            <a:off x="-1" y="2"/>
            <a:ext cx="9144001" cy="461665"/>
          </a:xfrm>
          <a:prstGeom prst="rect">
            <a:avLst/>
          </a:prstGeom>
          <a:solidFill>
            <a:srgbClr val="9999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en-US" altLang="ja-JP" sz="2400" dirty="0" smtClean="0">
                <a:solidFill>
                  <a:schemeClr val="bg1"/>
                </a:solidFill>
              </a:rPr>
              <a:t>3. </a:t>
            </a:r>
            <a:r>
              <a:rPr lang="ja-JP" altLang="en-US" sz="2400" dirty="0" smtClean="0">
                <a:solidFill>
                  <a:schemeClr val="bg1"/>
                </a:solidFill>
              </a:rPr>
              <a:t>結果</a:t>
            </a:r>
            <a:r>
              <a:rPr lang="en-US" altLang="ja-JP" sz="2400" dirty="0" smtClean="0">
                <a:solidFill>
                  <a:schemeClr val="bg1"/>
                </a:solidFill>
              </a:rPr>
              <a:t>_</a:t>
            </a:r>
            <a:r>
              <a:rPr lang="en-US" altLang="ja-JP" sz="2000" dirty="0" smtClean="0">
                <a:solidFill>
                  <a:schemeClr val="bg1"/>
                </a:solidFill>
              </a:rPr>
              <a:t>SST–TMP  vs </a:t>
            </a:r>
            <a:r>
              <a:rPr lang="ja-JP" altLang="en-US" sz="2000" dirty="0" smtClean="0">
                <a:solidFill>
                  <a:schemeClr val="bg1"/>
                </a:solidFill>
              </a:rPr>
              <a:t>領域平均からの偏差の</a:t>
            </a:r>
            <a:r>
              <a:rPr lang="en-US" altLang="ja-JP" sz="2000" dirty="0" smtClean="0">
                <a:solidFill>
                  <a:schemeClr val="bg1"/>
                </a:solidFill>
              </a:rPr>
              <a:t>SLP(</a:t>
            </a:r>
            <a:r>
              <a:rPr lang="ja-JP" altLang="en-US" sz="2000" dirty="0" smtClean="0">
                <a:solidFill>
                  <a:schemeClr val="bg1"/>
                </a:solidFill>
              </a:rPr>
              <a:t>パターン相関</a:t>
            </a:r>
            <a:r>
              <a:rPr lang="en-US" altLang="ja-JP" sz="2000" dirty="0" smtClean="0">
                <a:solidFill>
                  <a:schemeClr val="bg1"/>
                </a:solidFill>
              </a:rPr>
              <a:t>0.8</a:t>
            </a:r>
            <a:r>
              <a:rPr lang="ja-JP" altLang="en-US" sz="2000" dirty="0" smtClean="0">
                <a:solidFill>
                  <a:schemeClr val="bg1"/>
                </a:solidFill>
              </a:rPr>
              <a:t>以上</a:t>
            </a:r>
            <a:r>
              <a:rPr lang="en-US" altLang="ja-JP" sz="2000" dirty="0" smtClean="0">
                <a:solidFill>
                  <a:schemeClr val="bg1"/>
                </a:solidFill>
              </a:rPr>
              <a:t>)</a:t>
            </a:r>
            <a:endParaRPr lang="en-US" altLang="ja-JP" sz="2000" dirty="0">
              <a:solidFill>
                <a:schemeClr val="bg1"/>
              </a:solidFill>
            </a:endParaRPr>
          </a:p>
        </p:txBody>
      </p:sp>
      <p:sp>
        <p:nvSpPr>
          <p:cNvPr id="3" name="正方形/長方形 2"/>
          <p:cNvSpPr/>
          <p:nvPr/>
        </p:nvSpPr>
        <p:spPr>
          <a:xfrm>
            <a:off x="3693815" y="571940"/>
            <a:ext cx="1656783" cy="5149849"/>
          </a:xfrm>
          <a:prstGeom prst="rect">
            <a:avLst/>
          </a:prstGeom>
          <a:solidFill>
            <a:schemeClr val="accent4">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7523588" y="4942609"/>
            <a:ext cx="1596967" cy="584775"/>
          </a:xfrm>
          <a:prstGeom prst="rect">
            <a:avLst/>
          </a:prstGeom>
          <a:noFill/>
          <a:ln w="12700">
            <a:solidFill>
              <a:schemeClr val="tx1"/>
            </a:solidFill>
          </a:ln>
        </p:spPr>
        <p:txBody>
          <a:bodyPr wrap="square" rtlCol="0">
            <a:spAutoFit/>
          </a:bodyPr>
          <a:lstStyle/>
          <a:p>
            <a:pPr algn="ctr"/>
            <a:r>
              <a:rPr lang="en-US" altLang="ja-JP" sz="1600" dirty="0" smtClean="0"/>
              <a:t>±1σ</a:t>
            </a:r>
            <a:r>
              <a:rPr lang="ja-JP" altLang="en-US" sz="1600" dirty="0" smtClean="0"/>
              <a:t> 以内は除く　</a:t>
            </a:r>
            <a:r>
              <a:rPr lang="en-US" altLang="ja-JP" sz="1600" dirty="0" smtClean="0"/>
              <a:t>1σ = 2.685013</a:t>
            </a:r>
            <a:endParaRPr kumimoji="1" lang="ja-JP" altLang="en-US" sz="1600" dirty="0"/>
          </a:p>
        </p:txBody>
      </p:sp>
      <p:sp>
        <p:nvSpPr>
          <p:cNvPr id="13" name="角丸四角形 12"/>
          <p:cNvSpPr/>
          <p:nvPr/>
        </p:nvSpPr>
        <p:spPr>
          <a:xfrm>
            <a:off x="244437" y="6018703"/>
            <a:ext cx="8575904" cy="748014"/>
          </a:xfrm>
          <a:prstGeom prst="roundRect">
            <a:avLst/>
          </a:prstGeom>
          <a:solidFill>
            <a:schemeClr val="accent1">
              <a:alpha val="60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smtClean="0">
                <a:solidFill>
                  <a:schemeClr val="tx1"/>
                </a:solidFill>
              </a:rPr>
              <a:t>冬型の気圧配置の時を抽出すると高気圧であったデータがなくなった。さらに、</a:t>
            </a:r>
            <a:r>
              <a:rPr lang="en-US" altLang="ja-JP" sz="2400" dirty="0" smtClean="0">
                <a:solidFill>
                  <a:schemeClr val="tx1"/>
                </a:solidFill>
              </a:rPr>
              <a:t>SST</a:t>
            </a:r>
            <a:r>
              <a:rPr lang="ja-JP" altLang="en-US" sz="2400" dirty="0" smtClean="0">
                <a:solidFill>
                  <a:schemeClr val="tx1"/>
                </a:solidFill>
              </a:rPr>
              <a:t>と気温の差が少ない時の事例が少なくなった。</a:t>
            </a:r>
            <a:endParaRPr lang="en-US" altLang="ja-JP" sz="2400" dirty="0" smtClean="0">
              <a:solidFill>
                <a:schemeClr val="tx1"/>
              </a:solidFill>
            </a:endParaRPr>
          </a:p>
        </p:txBody>
      </p:sp>
      <p:sp>
        <p:nvSpPr>
          <p:cNvPr id="5" name="スライド番号プレースホルダー 4"/>
          <p:cNvSpPr>
            <a:spLocks noGrp="1"/>
          </p:cNvSpPr>
          <p:nvPr>
            <p:ph type="sldNum" sz="quarter" idx="12"/>
          </p:nvPr>
        </p:nvSpPr>
        <p:spPr/>
        <p:txBody>
          <a:bodyPr/>
          <a:lstStyle/>
          <a:p>
            <a:fld id="{40482976-72AF-4720-8AC7-3307BAEC81D7}" type="slidenum">
              <a:rPr kumimoji="1" lang="ja-JP" altLang="en-US" smtClean="0"/>
              <a:t>25</a:t>
            </a:fld>
            <a:endParaRPr kumimoji="1" lang="ja-JP" altLang="en-US"/>
          </a:p>
        </p:txBody>
      </p:sp>
    </p:spTree>
    <p:extLst>
      <p:ext uri="{BB962C8B-B14F-4D97-AF65-F5344CB8AC3E}">
        <p14:creationId xmlns:p14="http://schemas.microsoft.com/office/powerpoint/2010/main" val="32216973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a:srcRect l="17190" t="13496" r="14932" b="11569"/>
          <a:stretch/>
        </p:blipFill>
        <p:spPr>
          <a:xfrm>
            <a:off x="1104413" y="497145"/>
            <a:ext cx="6419175" cy="5477027"/>
          </a:xfrm>
          <a:prstGeom prst="rect">
            <a:avLst/>
          </a:prstGeom>
        </p:spPr>
      </p:pic>
      <p:sp>
        <p:nvSpPr>
          <p:cNvPr id="11" name="Text Box 2"/>
          <p:cNvSpPr txBox="1">
            <a:spLocks noChangeArrowheads="1"/>
          </p:cNvSpPr>
          <p:nvPr/>
        </p:nvSpPr>
        <p:spPr bwMode="auto">
          <a:xfrm>
            <a:off x="-1" y="2"/>
            <a:ext cx="9144001" cy="461665"/>
          </a:xfrm>
          <a:prstGeom prst="rect">
            <a:avLst/>
          </a:prstGeom>
          <a:solidFill>
            <a:srgbClr val="9999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en-US" altLang="ja-JP" sz="2400" dirty="0" smtClean="0">
                <a:solidFill>
                  <a:schemeClr val="bg1"/>
                </a:solidFill>
              </a:rPr>
              <a:t>3. </a:t>
            </a:r>
            <a:r>
              <a:rPr lang="ja-JP" altLang="en-US" sz="2400" dirty="0" smtClean="0">
                <a:solidFill>
                  <a:schemeClr val="bg1"/>
                </a:solidFill>
              </a:rPr>
              <a:t>結果</a:t>
            </a:r>
            <a:r>
              <a:rPr lang="en-US" altLang="ja-JP" sz="2400" dirty="0" smtClean="0">
                <a:solidFill>
                  <a:schemeClr val="bg1"/>
                </a:solidFill>
              </a:rPr>
              <a:t>_</a:t>
            </a:r>
            <a:r>
              <a:rPr lang="en-US" altLang="ja-JP" sz="2000" dirty="0" smtClean="0">
                <a:solidFill>
                  <a:schemeClr val="bg1"/>
                </a:solidFill>
              </a:rPr>
              <a:t>SST – TMP  vs </a:t>
            </a:r>
            <a:r>
              <a:rPr lang="ja-JP" altLang="en-US" sz="2000" dirty="0" smtClean="0">
                <a:solidFill>
                  <a:schemeClr val="bg1"/>
                </a:solidFill>
              </a:rPr>
              <a:t>領域平均からの偏差の</a:t>
            </a:r>
            <a:r>
              <a:rPr lang="en-US" altLang="ja-JP" sz="2000" dirty="0">
                <a:solidFill>
                  <a:schemeClr val="bg1"/>
                </a:solidFill>
              </a:rPr>
              <a:t>SLP(</a:t>
            </a:r>
            <a:r>
              <a:rPr lang="ja-JP" altLang="en-US" sz="2000" dirty="0">
                <a:solidFill>
                  <a:schemeClr val="bg1"/>
                </a:solidFill>
              </a:rPr>
              <a:t>パターン相関</a:t>
            </a:r>
            <a:r>
              <a:rPr lang="en-US" altLang="ja-JP" sz="2000" dirty="0">
                <a:solidFill>
                  <a:schemeClr val="bg1"/>
                </a:solidFill>
              </a:rPr>
              <a:t>0.8</a:t>
            </a:r>
            <a:r>
              <a:rPr lang="ja-JP" altLang="en-US" sz="2000" dirty="0">
                <a:solidFill>
                  <a:schemeClr val="bg1"/>
                </a:solidFill>
              </a:rPr>
              <a:t>以上</a:t>
            </a:r>
            <a:r>
              <a:rPr lang="en-US" altLang="ja-JP" sz="2000" dirty="0" smtClean="0">
                <a:solidFill>
                  <a:schemeClr val="bg1"/>
                </a:solidFill>
              </a:rPr>
              <a:t>)</a:t>
            </a:r>
            <a:endParaRPr lang="en-US" altLang="ja-JP" sz="2000" dirty="0">
              <a:solidFill>
                <a:schemeClr val="bg1"/>
              </a:solidFill>
            </a:endParaRPr>
          </a:p>
        </p:txBody>
      </p:sp>
      <p:sp>
        <p:nvSpPr>
          <p:cNvPr id="3" name="正方形/長方形 2"/>
          <p:cNvSpPr/>
          <p:nvPr/>
        </p:nvSpPr>
        <p:spPr>
          <a:xfrm>
            <a:off x="3739080" y="571940"/>
            <a:ext cx="1584357" cy="5095851"/>
          </a:xfrm>
          <a:prstGeom prst="rect">
            <a:avLst/>
          </a:prstGeom>
          <a:solidFill>
            <a:schemeClr val="accent4">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7523588" y="4942609"/>
            <a:ext cx="1596967" cy="584775"/>
          </a:xfrm>
          <a:prstGeom prst="rect">
            <a:avLst/>
          </a:prstGeom>
          <a:noFill/>
          <a:ln w="12700">
            <a:solidFill>
              <a:schemeClr val="tx1"/>
            </a:solidFill>
          </a:ln>
        </p:spPr>
        <p:txBody>
          <a:bodyPr wrap="square" rtlCol="0">
            <a:spAutoFit/>
          </a:bodyPr>
          <a:lstStyle/>
          <a:p>
            <a:pPr algn="ctr"/>
            <a:r>
              <a:rPr lang="en-US" altLang="ja-JP" sz="1600" dirty="0" smtClean="0"/>
              <a:t>±1σ</a:t>
            </a:r>
            <a:r>
              <a:rPr lang="ja-JP" altLang="en-US" sz="1600" dirty="0" smtClean="0"/>
              <a:t> 以内は除く　</a:t>
            </a:r>
            <a:r>
              <a:rPr lang="en-US" altLang="ja-JP" sz="1600" dirty="0" smtClean="0"/>
              <a:t>1σ = 2.685013</a:t>
            </a:r>
            <a:endParaRPr kumimoji="1" lang="ja-JP" altLang="en-US" sz="1600" dirty="0"/>
          </a:p>
        </p:txBody>
      </p:sp>
      <p:sp>
        <p:nvSpPr>
          <p:cNvPr id="13" name="角丸四角形 12"/>
          <p:cNvSpPr/>
          <p:nvPr/>
        </p:nvSpPr>
        <p:spPr>
          <a:xfrm>
            <a:off x="863792" y="6012718"/>
            <a:ext cx="7334932" cy="748014"/>
          </a:xfrm>
          <a:prstGeom prst="roundRect">
            <a:avLst/>
          </a:prstGeom>
          <a:solidFill>
            <a:schemeClr val="accent1">
              <a:alpha val="60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smtClean="0">
                <a:solidFill>
                  <a:schemeClr val="tx1"/>
                </a:solidFill>
              </a:rPr>
              <a:t>V</a:t>
            </a:r>
            <a:r>
              <a:rPr lang="ja-JP" altLang="en-US" sz="2400" dirty="0" smtClean="0">
                <a:solidFill>
                  <a:schemeClr val="tx1"/>
                </a:solidFill>
              </a:rPr>
              <a:t>成分が強い時をみると同じ様な低気圧の強さである。</a:t>
            </a:r>
            <a:endParaRPr lang="en-US" altLang="ja-JP" sz="2400" dirty="0" smtClean="0">
              <a:solidFill>
                <a:schemeClr val="tx1"/>
              </a:solidFill>
            </a:endParaRPr>
          </a:p>
        </p:txBody>
      </p:sp>
      <p:sp>
        <p:nvSpPr>
          <p:cNvPr id="8" name="正方形/長方形 7"/>
          <p:cNvSpPr/>
          <p:nvPr/>
        </p:nvSpPr>
        <p:spPr>
          <a:xfrm>
            <a:off x="6384475" y="644004"/>
            <a:ext cx="796213" cy="8994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6"/>
          <p:cNvGrpSpPr/>
          <p:nvPr/>
        </p:nvGrpSpPr>
        <p:grpSpPr>
          <a:xfrm>
            <a:off x="6237514" y="677550"/>
            <a:ext cx="1066801" cy="874984"/>
            <a:chOff x="6180365" y="676661"/>
            <a:chExt cx="1066801" cy="874984"/>
          </a:xfrm>
        </p:grpSpPr>
        <p:sp>
          <p:nvSpPr>
            <p:cNvPr id="6" name="テキスト ボックス 5"/>
            <p:cNvSpPr txBox="1"/>
            <p:nvPr/>
          </p:nvSpPr>
          <p:spPr>
            <a:xfrm>
              <a:off x="6260066" y="1274646"/>
              <a:ext cx="783772" cy="276999"/>
            </a:xfrm>
            <a:prstGeom prst="rect">
              <a:avLst/>
            </a:prstGeom>
            <a:noFill/>
          </p:spPr>
          <p:txBody>
            <a:bodyPr wrap="square" rtlCol="0">
              <a:spAutoFit/>
            </a:bodyPr>
            <a:lstStyle/>
            <a:p>
              <a:r>
                <a:rPr kumimoji="1" lang="en-US" altLang="ja-JP" sz="1200" b="1" dirty="0" smtClean="0"/>
                <a:t>V </a:t>
              </a:r>
              <a:r>
                <a:rPr kumimoji="1" lang="ja-JP" altLang="en-US" sz="1200" b="1" dirty="0" smtClean="0"/>
                <a:t>＞</a:t>
              </a:r>
              <a:r>
                <a:rPr lang="en-US" altLang="ja-JP" sz="1200" b="1" dirty="0" smtClean="0"/>
                <a:t> -1</a:t>
              </a:r>
              <a:endParaRPr kumimoji="1" lang="ja-JP" altLang="en-US" sz="1200" b="1" dirty="0"/>
            </a:p>
          </p:txBody>
        </p:sp>
        <p:sp>
          <p:nvSpPr>
            <p:cNvPr id="9" name="テキスト ボックス 8"/>
            <p:cNvSpPr txBox="1"/>
            <p:nvPr/>
          </p:nvSpPr>
          <p:spPr>
            <a:xfrm>
              <a:off x="6180365" y="1066428"/>
              <a:ext cx="1061361" cy="338554"/>
            </a:xfrm>
            <a:prstGeom prst="rect">
              <a:avLst/>
            </a:prstGeom>
            <a:noFill/>
          </p:spPr>
          <p:txBody>
            <a:bodyPr wrap="square" rtlCol="0">
              <a:spAutoFit/>
            </a:bodyPr>
            <a:lstStyle/>
            <a:p>
              <a:r>
                <a:rPr kumimoji="1" lang="en-US" altLang="ja-JP" sz="1600" b="1" dirty="0" smtClean="0"/>
                <a:t> </a:t>
              </a:r>
              <a:r>
                <a:rPr kumimoji="1" lang="en-US" altLang="ja-JP" sz="1200" b="1" dirty="0" smtClean="0"/>
                <a:t>-1</a:t>
              </a:r>
              <a:r>
                <a:rPr kumimoji="1" lang="ja-JP" altLang="en-US" sz="1200" b="1" dirty="0" smtClean="0"/>
                <a:t> ≦ </a:t>
              </a:r>
              <a:r>
                <a:rPr kumimoji="1" lang="en-US" altLang="ja-JP" sz="1200" b="1" dirty="0" smtClean="0"/>
                <a:t>V </a:t>
              </a:r>
              <a:r>
                <a:rPr lang="ja-JP" altLang="en-US" sz="1200" b="1" dirty="0" smtClean="0"/>
                <a:t>＜</a:t>
              </a:r>
              <a:r>
                <a:rPr lang="en-US" altLang="ja-JP" sz="1200" b="1" dirty="0" smtClean="0"/>
                <a:t> -2</a:t>
              </a:r>
              <a:endParaRPr kumimoji="1" lang="ja-JP" altLang="en-US" sz="1200" b="1" dirty="0"/>
            </a:p>
          </p:txBody>
        </p:sp>
        <p:sp>
          <p:nvSpPr>
            <p:cNvPr id="10" name="テキスト ボックス 9"/>
            <p:cNvSpPr txBox="1"/>
            <p:nvPr/>
          </p:nvSpPr>
          <p:spPr>
            <a:xfrm>
              <a:off x="6185805" y="884090"/>
              <a:ext cx="1061361" cy="338554"/>
            </a:xfrm>
            <a:prstGeom prst="rect">
              <a:avLst/>
            </a:prstGeom>
            <a:noFill/>
          </p:spPr>
          <p:txBody>
            <a:bodyPr wrap="square" rtlCol="0">
              <a:spAutoFit/>
            </a:bodyPr>
            <a:lstStyle/>
            <a:p>
              <a:r>
                <a:rPr kumimoji="1" lang="en-US" altLang="ja-JP" sz="1600" b="1" dirty="0" smtClean="0"/>
                <a:t> </a:t>
              </a:r>
              <a:r>
                <a:rPr kumimoji="1" lang="en-US" altLang="ja-JP" sz="1200" b="1" dirty="0" smtClean="0"/>
                <a:t>-2</a:t>
              </a:r>
              <a:r>
                <a:rPr kumimoji="1" lang="ja-JP" altLang="en-US" sz="1200" b="1" dirty="0" smtClean="0"/>
                <a:t> ≦ </a:t>
              </a:r>
              <a:r>
                <a:rPr kumimoji="1" lang="en-US" altLang="ja-JP" sz="1200" b="1" dirty="0" smtClean="0"/>
                <a:t>V </a:t>
              </a:r>
              <a:r>
                <a:rPr lang="ja-JP" altLang="en-US" sz="1200" b="1" dirty="0" smtClean="0"/>
                <a:t>＜</a:t>
              </a:r>
              <a:r>
                <a:rPr lang="en-US" altLang="ja-JP" sz="1200" b="1" dirty="0" smtClean="0"/>
                <a:t> -3</a:t>
              </a:r>
              <a:endParaRPr kumimoji="1" lang="ja-JP" altLang="en-US" sz="1200" b="1" dirty="0"/>
            </a:p>
          </p:txBody>
        </p:sp>
        <p:sp>
          <p:nvSpPr>
            <p:cNvPr id="12" name="テキスト ボックス 11"/>
            <p:cNvSpPr txBox="1"/>
            <p:nvPr/>
          </p:nvSpPr>
          <p:spPr>
            <a:xfrm>
              <a:off x="6193969" y="676661"/>
              <a:ext cx="737511" cy="338554"/>
            </a:xfrm>
            <a:prstGeom prst="rect">
              <a:avLst/>
            </a:prstGeom>
            <a:noFill/>
          </p:spPr>
          <p:txBody>
            <a:bodyPr wrap="square" rtlCol="0">
              <a:spAutoFit/>
            </a:bodyPr>
            <a:lstStyle/>
            <a:p>
              <a:r>
                <a:rPr kumimoji="1" lang="en-US" altLang="ja-JP" sz="1600" b="1" dirty="0" smtClean="0"/>
                <a:t> </a:t>
              </a:r>
              <a:r>
                <a:rPr kumimoji="1" lang="en-US" altLang="ja-JP" sz="1200" b="1" dirty="0" smtClean="0"/>
                <a:t>-3</a:t>
              </a:r>
              <a:r>
                <a:rPr kumimoji="1" lang="ja-JP" altLang="en-US" sz="1200" b="1" dirty="0" smtClean="0"/>
                <a:t> ≦ </a:t>
              </a:r>
              <a:r>
                <a:rPr kumimoji="1" lang="en-US" altLang="ja-JP" sz="1200" b="1" dirty="0" smtClean="0"/>
                <a:t>V</a:t>
              </a:r>
              <a:endParaRPr kumimoji="1" lang="ja-JP" altLang="en-US" sz="1200" b="1" dirty="0"/>
            </a:p>
          </p:txBody>
        </p:sp>
      </p:grpSp>
      <p:sp>
        <p:nvSpPr>
          <p:cNvPr id="5" name="スライド番号プレースホルダー 4"/>
          <p:cNvSpPr>
            <a:spLocks noGrp="1"/>
          </p:cNvSpPr>
          <p:nvPr>
            <p:ph type="sldNum" sz="quarter" idx="12"/>
          </p:nvPr>
        </p:nvSpPr>
        <p:spPr/>
        <p:txBody>
          <a:bodyPr/>
          <a:lstStyle/>
          <a:p>
            <a:fld id="{40482976-72AF-4720-8AC7-3307BAEC81D7}" type="slidenum">
              <a:rPr kumimoji="1" lang="ja-JP" altLang="en-US" smtClean="0"/>
              <a:t>26</a:t>
            </a:fld>
            <a:endParaRPr kumimoji="1" lang="ja-JP" altLang="en-US"/>
          </a:p>
        </p:txBody>
      </p:sp>
    </p:spTree>
    <p:extLst>
      <p:ext uri="{BB962C8B-B14F-4D97-AF65-F5344CB8AC3E}">
        <p14:creationId xmlns:p14="http://schemas.microsoft.com/office/powerpoint/2010/main" val="1578664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2"/>
          <p:cNvSpPr txBox="1">
            <a:spLocks noChangeArrowheads="1"/>
          </p:cNvSpPr>
          <p:nvPr/>
        </p:nvSpPr>
        <p:spPr bwMode="auto">
          <a:xfrm>
            <a:off x="-1" y="2"/>
            <a:ext cx="9144001" cy="461665"/>
          </a:xfrm>
          <a:prstGeom prst="rect">
            <a:avLst/>
          </a:prstGeom>
          <a:solidFill>
            <a:srgbClr val="9999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en-US" altLang="ja-JP" sz="2400" dirty="0" smtClean="0">
                <a:solidFill>
                  <a:schemeClr val="bg1"/>
                </a:solidFill>
              </a:rPr>
              <a:t>3. </a:t>
            </a:r>
            <a:r>
              <a:rPr lang="ja-JP" altLang="en-US" sz="2400" dirty="0" smtClean="0">
                <a:solidFill>
                  <a:schemeClr val="bg1"/>
                </a:solidFill>
              </a:rPr>
              <a:t>結果</a:t>
            </a:r>
            <a:r>
              <a:rPr lang="en-US" altLang="ja-JP" sz="2400" dirty="0" smtClean="0">
                <a:solidFill>
                  <a:schemeClr val="bg1"/>
                </a:solidFill>
              </a:rPr>
              <a:t>_</a:t>
            </a:r>
            <a:r>
              <a:rPr lang="ja-JP" altLang="en-US" sz="2400" dirty="0">
                <a:solidFill>
                  <a:schemeClr val="bg1"/>
                </a:solidFill>
              </a:rPr>
              <a:t>伊勢湾の</a:t>
            </a:r>
            <a:r>
              <a:rPr lang="en-US" altLang="ja-JP" sz="2400" dirty="0">
                <a:solidFill>
                  <a:schemeClr val="bg1"/>
                </a:solidFill>
              </a:rPr>
              <a:t>SST – TMP  vs </a:t>
            </a:r>
            <a:r>
              <a:rPr lang="ja-JP" altLang="en-US" sz="2400" dirty="0">
                <a:solidFill>
                  <a:schemeClr val="bg1"/>
                </a:solidFill>
              </a:rPr>
              <a:t>領域平均からの偏差の</a:t>
            </a:r>
            <a:r>
              <a:rPr lang="en-US" altLang="ja-JP" sz="2400" dirty="0">
                <a:solidFill>
                  <a:schemeClr val="bg1"/>
                </a:solidFill>
              </a:rPr>
              <a:t>SLP</a:t>
            </a:r>
          </a:p>
        </p:txBody>
      </p:sp>
      <p:pic>
        <p:nvPicPr>
          <p:cNvPr id="2" name="図 1"/>
          <p:cNvPicPr>
            <a:picLocks noChangeAspect="1"/>
          </p:cNvPicPr>
          <p:nvPr/>
        </p:nvPicPr>
        <p:blipFill rotWithShape="1">
          <a:blip r:embed="rId2"/>
          <a:srcRect l="16776" t="13501" r="14167" b="11723"/>
          <a:stretch/>
        </p:blipFill>
        <p:spPr>
          <a:xfrm>
            <a:off x="1004207" y="565202"/>
            <a:ext cx="6649671" cy="5564975"/>
          </a:xfrm>
          <a:prstGeom prst="rect">
            <a:avLst/>
          </a:prstGeom>
        </p:spPr>
      </p:pic>
      <p:sp>
        <p:nvSpPr>
          <p:cNvPr id="3" name="スライド番号プレースホルダー 2"/>
          <p:cNvSpPr>
            <a:spLocks noGrp="1"/>
          </p:cNvSpPr>
          <p:nvPr>
            <p:ph type="sldNum" sz="quarter" idx="12"/>
          </p:nvPr>
        </p:nvSpPr>
        <p:spPr/>
        <p:txBody>
          <a:bodyPr/>
          <a:lstStyle/>
          <a:p>
            <a:fld id="{40482976-72AF-4720-8AC7-3307BAEC81D7}" type="slidenum">
              <a:rPr kumimoji="1" lang="ja-JP" altLang="en-US" smtClean="0"/>
              <a:t>27</a:t>
            </a:fld>
            <a:endParaRPr kumimoji="1" lang="ja-JP" altLang="en-US"/>
          </a:p>
        </p:txBody>
      </p:sp>
    </p:spTree>
    <p:extLst>
      <p:ext uri="{BB962C8B-B14F-4D97-AF65-F5344CB8AC3E}">
        <p14:creationId xmlns:p14="http://schemas.microsoft.com/office/powerpoint/2010/main" val="25121681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2"/>
          <a:srcRect l="16783" t="13573" r="15020" b="11698"/>
          <a:stretch/>
        </p:blipFill>
        <p:spPr>
          <a:xfrm>
            <a:off x="1085851" y="486322"/>
            <a:ext cx="6429575" cy="5447489"/>
          </a:xfrm>
          <a:prstGeom prst="rect">
            <a:avLst/>
          </a:prstGeom>
        </p:spPr>
      </p:pic>
      <p:sp>
        <p:nvSpPr>
          <p:cNvPr id="11" name="Text Box 2"/>
          <p:cNvSpPr txBox="1">
            <a:spLocks noChangeArrowheads="1"/>
          </p:cNvSpPr>
          <p:nvPr/>
        </p:nvSpPr>
        <p:spPr bwMode="auto">
          <a:xfrm>
            <a:off x="-1" y="2"/>
            <a:ext cx="9144001" cy="461665"/>
          </a:xfrm>
          <a:prstGeom prst="rect">
            <a:avLst/>
          </a:prstGeom>
          <a:solidFill>
            <a:srgbClr val="9999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en-US" altLang="ja-JP" sz="2400" dirty="0" smtClean="0">
                <a:solidFill>
                  <a:schemeClr val="bg1"/>
                </a:solidFill>
              </a:rPr>
              <a:t>3. </a:t>
            </a:r>
            <a:r>
              <a:rPr lang="ja-JP" altLang="en-US" sz="2400" dirty="0" smtClean="0">
                <a:solidFill>
                  <a:schemeClr val="bg1"/>
                </a:solidFill>
              </a:rPr>
              <a:t>結果</a:t>
            </a:r>
            <a:r>
              <a:rPr lang="en-US" altLang="ja-JP" sz="2400" dirty="0" smtClean="0">
                <a:solidFill>
                  <a:schemeClr val="bg1"/>
                </a:solidFill>
              </a:rPr>
              <a:t>_</a:t>
            </a:r>
            <a:r>
              <a:rPr lang="ja-JP" altLang="en-US" sz="2400" dirty="0" smtClean="0">
                <a:solidFill>
                  <a:schemeClr val="bg1"/>
                </a:solidFill>
              </a:rPr>
              <a:t>伊勢湾の</a:t>
            </a:r>
            <a:r>
              <a:rPr lang="en-US" altLang="ja-JP" sz="2400" dirty="0" smtClean="0">
                <a:solidFill>
                  <a:schemeClr val="bg1"/>
                </a:solidFill>
              </a:rPr>
              <a:t>SST – TMP  vs </a:t>
            </a:r>
            <a:r>
              <a:rPr lang="ja-JP" altLang="en-US" sz="2400" dirty="0" smtClean="0">
                <a:solidFill>
                  <a:schemeClr val="bg1"/>
                </a:solidFill>
              </a:rPr>
              <a:t>領域平均からの偏差の</a:t>
            </a:r>
            <a:r>
              <a:rPr lang="en-US" altLang="ja-JP" sz="2400" dirty="0" smtClean="0">
                <a:solidFill>
                  <a:schemeClr val="bg1"/>
                </a:solidFill>
              </a:rPr>
              <a:t>SLP</a:t>
            </a:r>
            <a:endParaRPr lang="en-US" altLang="ja-JP" sz="2400" dirty="0">
              <a:solidFill>
                <a:schemeClr val="bg1"/>
              </a:solidFill>
            </a:endParaRPr>
          </a:p>
        </p:txBody>
      </p:sp>
      <p:sp>
        <p:nvSpPr>
          <p:cNvPr id="3" name="正方形/長方形 2"/>
          <p:cNvSpPr/>
          <p:nvPr/>
        </p:nvSpPr>
        <p:spPr>
          <a:xfrm>
            <a:off x="1631093" y="553834"/>
            <a:ext cx="3566984" cy="5095851"/>
          </a:xfrm>
          <a:prstGeom prst="rect">
            <a:avLst/>
          </a:prstGeom>
          <a:solidFill>
            <a:schemeClr val="accent4">
              <a:lumMod val="60000"/>
              <a:lumOff val="40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7523588" y="4942609"/>
            <a:ext cx="1596967" cy="584775"/>
          </a:xfrm>
          <a:prstGeom prst="rect">
            <a:avLst/>
          </a:prstGeom>
          <a:noFill/>
          <a:ln w="12700">
            <a:solidFill>
              <a:schemeClr val="tx1"/>
            </a:solidFill>
          </a:ln>
        </p:spPr>
        <p:txBody>
          <a:bodyPr wrap="square" rtlCol="0">
            <a:spAutoFit/>
          </a:bodyPr>
          <a:lstStyle/>
          <a:p>
            <a:pPr algn="ctr"/>
            <a:r>
              <a:rPr lang="en-US" altLang="ja-JP" sz="1600" dirty="0" smtClean="0"/>
              <a:t>±1σ</a:t>
            </a:r>
            <a:r>
              <a:rPr lang="ja-JP" altLang="en-US" sz="1600" dirty="0" smtClean="0"/>
              <a:t> 以内は除く　</a:t>
            </a:r>
            <a:r>
              <a:rPr lang="en-US" altLang="ja-JP" sz="1600" dirty="0" smtClean="0"/>
              <a:t>1σ = 2.685013</a:t>
            </a:r>
            <a:endParaRPr kumimoji="1" lang="ja-JP" altLang="en-US" sz="1600" dirty="0"/>
          </a:p>
        </p:txBody>
      </p:sp>
      <p:sp>
        <p:nvSpPr>
          <p:cNvPr id="13" name="角丸四角形 12"/>
          <p:cNvSpPr/>
          <p:nvPr/>
        </p:nvSpPr>
        <p:spPr>
          <a:xfrm>
            <a:off x="259690" y="5964385"/>
            <a:ext cx="8630818" cy="848350"/>
          </a:xfrm>
          <a:prstGeom prst="roundRect">
            <a:avLst/>
          </a:prstGeom>
          <a:solidFill>
            <a:schemeClr val="accent1">
              <a:alpha val="60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dirty="0" smtClean="0">
                <a:solidFill>
                  <a:schemeClr val="tx1"/>
                </a:solidFill>
              </a:rPr>
              <a:t>SST</a:t>
            </a:r>
            <a:r>
              <a:rPr lang="ja-JP" altLang="en-US" sz="2400" dirty="0" smtClean="0">
                <a:solidFill>
                  <a:schemeClr val="tx1"/>
                </a:solidFill>
              </a:rPr>
              <a:t>と気温の差が少ない方が</a:t>
            </a:r>
            <a:r>
              <a:rPr lang="en-US" altLang="ja-JP" sz="2400" dirty="0">
                <a:solidFill>
                  <a:schemeClr val="tx1"/>
                </a:solidFill>
              </a:rPr>
              <a:t>V</a:t>
            </a:r>
            <a:r>
              <a:rPr lang="ja-JP" altLang="en-US" sz="2400" dirty="0" smtClean="0">
                <a:solidFill>
                  <a:schemeClr val="tx1"/>
                </a:solidFill>
              </a:rPr>
              <a:t>成分の強い時が多い。しかし、</a:t>
            </a:r>
            <a:endParaRPr lang="en-US" altLang="ja-JP" sz="2400" dirty="0" smtClean="0">
              <a:solidFill>
                <a:schemeClr val="tx1"/>
              </a:solidFill>
            </a:endParaRPr>
          </a:p>
          <a:p>
            <a:r>
              <a:rPr lang="ja-JP" altLang="en-US" sz="2400" dirty="0" smtClean="0">
                <a:solidFill>
                  <a:schemeClr val="tx1"/>
                </a:solidFill>
              </a:rPr>
              <a:t>低気圧となった時で北風系となっているのは差が大きい方が多い。</a:t>
            </a:r>
            <a:endParaRPr lang="en-US" altLang="ja-JP" sz="2400" dirty="0" smtClean="0">
              <a:solidFill>
                <a:schemeClr val="tx1"/>
              </a:solidFill>
            </a:endParaRPr>
          </a:p>
        </p:txBody>
      </p:sp>
      <p:sp>
        <p:nvSpPr>
          <p:cNvPr id="8" name="正方形/長方形 7"/>
          <p:cNvSpPr/>
          <p:nvPr/>
        </p:nvSpPr>
        <p:spPr>
          <a:xfrm>
            <a:off x="6384475" y="644004"/>
            <a:ext cx="796213" cy="8994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6"/>
          <p:cNvGrpSpPr/>
          <p:nvPr/>
        </p:nvGrpSpPr>
        <p:grpSpPr>
          <a:xfrm>
            <a:off x="6237514" y="668497"/>
            <a:ext cx="1066801" cy="874984"/>
            <a:chOff x="6180365" y="676661"/>
            <a:chExt cx="1066801" cy="874984"/>
          </a:xfrm>
        </p:grpSpPr>
        <p:sp>
          <p:nvSpPr>
            <p:cNvPr id="6" name="テキスト ボックス 5"/>
            <p:cNvSpPr txBox="1"/>
            <p:nvPr/>
          </p:nvSpPr>
          <p:spPr>
            <a:xfrm>
              <a:off x="6260066" y="1274646"/>
              <a:ext cx="783772" cy="276999"/>
            </a:xfrm>
            <a:prstGeom prst="rect">
              <a:avLst/>
            </a:prstGeom>
            <a:noFill/>
          </p:spPr>
          <p:txBody>
            <a:bodyPr wrap="square" rtlCol="0">
              <a:spAutoFit/>
            </a:bodyPr>
            <a:lstStyle/>
            <a:p>
              <a:r>
                <a:rPr kumimoji="1" lang="en-US" altLang="ja-JP" sz="1200" b="1" dirty="0" smtClean="0"/>
                <a:t>V </a:t>
              </a:r>
              <a:r>
                <a:rPr kumimoji="1" lang="ja-JP" altLang="en-US" sz="1200" b="1" dirty="0" smtClean="0"/>
                <a:t>＞</a:t>
              </a:r>
              <a:r>
                <a:rPr lang="en-US" altLang="ja-JP" sz="1200" b="1" dirty="0" smtClean="0"/>
                <a:t> -1</a:t>
              </a:r>
              <a:endParaRPr kumimoji="1" lang="ja-JP" altLang="en-US" sz="1200" b="1" dirty="0"/>
            </a:p>
          </p:txBody>
        </p:sp>
        <p:sp>
          <p:nvSpPr>
            <p:cNvPr id="9" name="テキスト ボックス 8"/>
            <p:cNvSpPr txBox="1"/>
            <p:nvPr/>
          </p:nvSpPr>
          <p:spPr>
            <a:xfrm>
              <a:off x="6180365" y="1066428"/>
              <a:ext cx="1061361" cy="338554"/>
            </a:xfrm>
            <a:prstGeom prst="rect">
              <a:avLst/>
            </a:prstGeom>
            <a:noFill/>
          </p:spPr>
          <p:txBody>
            <a:bodyPr wrap="square" rtlCol="0">
              <a:spAutoFit/>
            </a:bodyPr>
            <a:lstStyle/>
            <a:p>
              <a:r>
                <a:rPr kumimoji="1" lang="en-US" altLang="ja-JP" sz="1600" b="1" dirty="0" smtClean="0"/>
                <a:t> </a:t>
              </a:r>
              <a:r>
                <a:rPr kumimoji="1" lang="en-US" altLang="ja-JP" sz="1200" b="1" dirty="0" smtClean="0"/>
                <a:t>-1</a:t>
              </a:r>
              <a:r>
                <a:rPr kumimoji="1" lang="ja-JP" altLang="en-US" sz="1200" b="1" dirty="0" smtClean="0"/>
                <a:t> ≦ </a:t>
              </a:r>
              <a:r>
                <a:rPr kumimoji="1" lang="en-US" altLang="ja-JP" sz="1200" b="1" dirty="0" smtClean="0"/>
                <a:t>V </a:t>
              </a:r>
              <a:r>
                <a:rPr lang="ja-JP" altLang="en-US" sz="1200" b="1" dirty="0" smtClean="0"/>
                <a:t>＜</a:t>
              </a:r>
              <a:r>
                <a:rPr lang="en-US" altLang="ja-JP" sz="1200" b="1" dirty="0" smtClean="0"/>
                <a:t> -2</a:t>
              </a:r>
              <a:endParaRPr kumimoji="1" lang="ja-JP" altLang="en-US" sz="1200" b="1" dirty="0"/>
            </a:p>
          </p:txBody>
        </p:sp>
        <p:sp>
          <p:nvSpPr>
            <p:cNvPr id="10" name="テキスト ボックス 9"/>
            <p:cNvSpPr txBox="1"/>
            <p:nvPr/>
          </p:nvSpPr>
          <p:spPr>
            <a:xfrm>
              <a:off x="6185805" y="884090"/>
              <a:ext cx="1061361" cy="338554"/>
            </a:xfrm>
            <a:prstGeom prst="rect">
              <a:avLst/>
            </a:prstGeom>
            <a:noFill/>
          </p:spPr>
          <p:txBody>
            <a:bodyPr wrap="square" rtlCol="0">
              <a:spAutoFit/>
            </a:bodyPr>
            <a:lstStyle/>
            <a:p>
              <a:r>
                <a:rPr kumimoji="1" lang="en-US" altLang="ja-JP" sz="1600" b="1" dirty="0" smtClean="0"/>
                <a:t> </a:t>
              </a:r>
              <a:r>
                <a:rPr kumimoji="1" lang="en-US" altLang="ja-JP" sz="1200" b="1" dirty="0" smtClean="0"/>
                <a:t>-2</a:t>
              </a:r>
              <a:r>
                <a:rPr kumimoji="1" lang="ja-JP" altLang="en-US" sz="1200" b="1" dirty="0" smtClean="0"/>
                <a:t> ≦ </a:t>
              </a:r>
              <a:r>
                <a:rPr kumimoji="1" lang="en-US" altLang="ja-JP" sz="1200" b="1" dirty="0" smtClean="0"/>
                <a:t>V </a:t>
              </a:r>
              <a:r>
                <a:rPr lang="ja-JP" altLang="en-US" sz="1200" b="1" dirty="0" smtClean="0"/>
                <a:t>＜</a:t>
              </a:r>
              <a:r>
                <a:rPr lang="en-US" altLang="ja-JP" sz="1200" b="1" dirty="0" smtClean="0"/>
                <a:t> -3</a:t>
              </a:r>
              <a:endParaRPr kumimoji="1" lang="ja-JP" altLang="en-US" sz="1200" b="1" dirty="0"/>
            </a:p>
          </p:txBody>
        </p:sp>
        <p:sp>
          <p:nvSpPr>
            <p:cNvPr id="12" name="テキスト ボックス 11"/>
            <p:cNvSpPr txBox="1"/>
            <p:nvPr/>
          </p:nvSpPr>
          <p:spPr>
            <a:xfrm>
              <a:off x="6193969" y="676661"/>
              <a:ext cx="737511" cy="338554"/>
            </a:xfrm>
            <a:prstGeom prst="rect">
              <a:avLst/>
            </a:prstGeom>
            <a:noFill/>
          </p:spPr>
          <p:txBody>
            <a:bodyPr wrap="square" rtlCol="0">
              <a:spAutoFit/>
            </a:bodyPr>
            <a:lstStyle/>
            <a:p>
              <a:r>
                <a:rPr kumimoji="1" lang="en-US" altLang="ja-JP" sz="1600" b="1" dirty="0" smtClean="0"/>
                <a:t> </a:t>
              </a:r>
              <a:r>
                <a:rPr kumimoji="1" lang="en-US" altLang="ja-JP" sz="1200" b="1" dirty="0" smtClean="0"/>
                <a:t>-3</a:t>
              </a:r>
              <a:r>
                <a:rPr kumimoji="1" lang="ja-JP" altLang="en-US" sz="1200" b="1" dirty="0" smtClean="0"/>
                <a:t> ≦ </a:t>
              </a:r>
              <a:r>
                <a:rPr kumimoji="1" lang="en-US" altLang="ja-JP" sz="1200" b="1" dirty="0" smtClean="0"/>
                <a:t>V</a:t>
              </a:r>
              <a:endParaRPr kumimoji="1" lang="ja-JP" altLang="en-US" sz="1200" b="1" dirty="0"/>
            </a:p>
          </p:txBody>
        </p:sp>
      </p:grpSp>
      <p:sp>
        <p:nvSpPr>
          <p:cNvPr id="2" name="スライド番号プレースホルダー 1"/>
          <p:cNvSpPr>
            <a:spLocks noGrp="1"/>
          </p:cNvSpPr>
          <p:nvPr>
            <p:ph type="sldNum" sz="quarter" idx="12"/>
          </p:nvPr>
        </p:nvSpPr>
        <p:spPr/>
        <p:txBody>
          <a:bodyPr/>
          <a:lstStyle/>
          <a:p>
            <a:fld id="{40482976-72AF-4720-8AC7-3307BAEC81D7}" type="slidenum">
              <a:rPr kumimoji="1" lang="ja-JP" altLang="en-US" smtClean="0"/>
              <a:t>28</a:t>
            </a:fld>
            <a:endParaRPr kumimoji="1" lang="ja-JP" altLang="en-US"/>
          </a:p>
        </p:txBody>
      </p:sp>
    </p:spTree>
    <p:extLst>
      <p:ext uri="{BB962C8B-B14F-4D97-AF65-F5344CB8AC3E}">
        <p14:creationId xmlns:p14="http://schemas.microsoft.com/office/powerpoint/2010/main" val="27894279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p:cNvGrpSpPr/>
          <p:nvPr/>
        </p:nvGrpSpPr>
        <p:grpSpPr>
          <a:xfrm>
            <a:off x="137159" y="436599"/>
            <a:ext cx="8869681" cy="4670853"/>
            <a:chOff x="148045" y="135455"/>
            <a:chExt cx="8869681" cy="3184360"/>
          </a:xfrm>
        </p:grpSpPr>
        <p:sp>
          <p:nvSpPr>
            <p:cNvPr id="2" name="正方形/長方形 1"/>
            <p:cNvSpPr/>
            <p:nvPr/>
          </p:nvSpPr>
          <p:spPr>
            <a:xfrm>
              <a:off x="148045" y="325214"/>
              <a:ext cx="8869681" cy="2994601"/>
            </a:xfrm>
            <a:prstGeom prst="rect">
              <a:avLst/>
            </a:pr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285744" indent="-285744">
                <a:buFont typeface="Arial" panose="020B0604020202020204" pitchFamily="34" charset="0"/>
                <a:buChar char="•"/>
              </a:pPr>
              <a:r>
                <a:rPr lang="en-US" altLang="ja-JP" sz="2800" dirty="0" err="1" smtClean="0">
                  <a:solidFill>
                    <a:schemeClr val="tx1"/>
                  </a:solidFill>
                </a:rPr>
                <a:t>AMeDAS</a:t>
              </a:r>
              <a:r>
                <a:rPr lang="ja-JP" altLang="en-US" sz="2800" dirty="0" smtClean="0">
                  <a:solidFill>
                    <a:schemeClr val="tx1"/>
                  </a:solidFill>
                </a:rPr>
                <a:t>と</a:t>
              </a:r>
              <a:r>
                <a:rPr lang="en-US" altLang="ja-JP" sz="2800" dirty="0" smtClean="0">
                  <a:solidFill>
                    <a:schemeClr val="tx1"/>
                  </a:solidFill>
                </a:rPr>
                <a:t>WRF</a:t>
              </a:r>
              <a:r>
                <a:rPr lang="ja-JP" altLang="en-US" sz="2800" dirty="0" smtClean="0">
                  <a:solidFill>
                    <a:schemeClr val="tx1"/>
                  </a:solidFill>
                </a:rPr>
                <a:t>の結果から伊勢湾の水温が高い時、伊勢湾上で低気圧偏差となり平野部の風系を変えていることが示唆された。</a:t>
              </a:r>
              <a:endParaRPr lang="en-US" altLang="ja-JP" sz="2800" dirty="0" smtClean="0">
                <a:solidFill>
                  <a:schemeClr val="tx1"/>
                </a:solidFill>
              </a:endParaRPr>
            </a:p>
            <a:p>
              <a:pPr marL="285744" indent="-285744">
                <a:buFont typeface="Arial" panose="020B0604020202020204" pitchFamily="34" charset="0"/>
                <a:buChar char="•"/>
              </a:pPr>
              <a:r>
                <a:rPr lang="ja-JP" altLang="en-US" sz="2800" dirty="0" smtClean="0">
                  <a:solidFill>
                    <a:schemeClr val="tx1"/>
                  </a:solidFill>
                </a:rPr>
                <a:t>抽出方法</a:t>
              </a:r>
              <a:r>
                <a:rPr lang="en-US" altLang="ja-JP" sz="2800" dirty="0" smtClean="0">
                  <a:solidFill>
                    <a:schemeClr val="tx1"/>
                  </a:solidFill>
                </a:rPr>
                <a:t>(2)</a:t>
              </a:r>
              <a:r>
                <a:rPr lang="ja-JP" altLang="en-US" sz="2800" dirty="0" smtClean="0">
                  <a:solidFill>
                    <a:schemeClr val="tx1"/>
                  </a:solidFill>
                </a:rPr>
                <a:t>では、低気圧傾向があまり見えなく、風も北風系が見えなくなってしまう結果となった。これは、本研究では見たくない事例が入っていると考えられるため条件を再考する必要がある。</a:t>
              </a:r>
              <a:endParaRPr lang="en-US" altLang="ja-JP" sz="2800" dirty="0" smtClean="0">
                <a:solidFill>
                  <a:schemeClr val="tx1"/>
                </a:solidFill>
              </a:endParaRPr>
            </a:p>
            <a:p>
              <a:pPr marL="285744" indent="-285744">
                <a:buFont typeface="Arial" panose="020B0604020202020204" pitchFamily="34" charset="0"/>
                <a:buChar char="•"/>
              </a:pPr>
              <a:r>
                <a:rPr lang="ja-JP" altLang="en-US" sz="2800" dirty="0" smtClean="0">
                  <a:solidFill>
                    <a:schemeClr val="tx1"/>
                  </a:solidFill>
                </a:rPr>
                <a:t>三重県北部の降雪には、上流の影響＋伊勢湾低気圧の影響で</a:t>
              </a:r>
              <a:r>
                <a:rPr lang="ja-JP" altLang="en-US" sz="2800" dirty="0">
                  <a:solidFill>
                    <a:schemeClr val="tx1"/>
                  </a:solidFill>
                </a:rPr>
                <a:t>発生</a:t>
              </a:r>
              <a:r>
                <a:rPr lang="ja-JP" altLang="en-US" sz="2800" dirty="0" smtClean="0">
                  <a:solidFill>
                    <a:schemeClr val="tx1"/>
                  </a:solidFill>
                </a:rPr>
                <a:t>する事例もある可能性が示唆された。</a:t>
              </a:r>
              <a:endParaRPr lang="en-US" altLang="ja-JP" sz="2800" dirty="0" smtClean="0">
                <a:solidFill>
                  <a:schemeClr val="tx1"/>
                </a:solidFill>
              </a:endParaRPr>
            </a:p>
          </p:txBody>
        </p:sp>
        <p:sp>
          <p:nvSpPr>
            <p:cNvPr id="6" name="テキスト ボックス 5"/>
            <p:cNvSpPr txBox="1"/>
            <p:nvPr/>
          </p:nvSpPr>
          <p:spPr>
            <a:xfrm>
              <a:off x="3933421" y="135455"/>
              <a:ext cx="1349679" cy="356706"/>
            </a:xfrm>
            <a:prstGeom prst="rect">
              <a:avLst/>
            </a:prstGeom>
            <a:solidFill>
              <a:schemeClr val="bg1"/>
            </a:solidFill>
          </p:spPr>
          <p:txBody>
            <a:bodyPr wrap="square" rtlCol="0">
              <a:spAutoFit/>
            </a:bodyPr>
            <a:lstStyle/>
            <a:p>
              <a:pPr algn="ctr"/>
              <a:r>
                <a:rPr kumimoji="1" lang="ja-JP" altLang="en-US" sz="2800" dirty="0" smtClean="0"/>
                <a:t>まとめ</a:t>
              </a:r>
              <a:endParaRPr kumimoji="1" lang="ja-JP" altLang="en-US" sz="2800" dirty="0"/>
            </a:p>
          </p:txBody>
        </p:sp>
      </p:grpSp>
      <p:grpSp>
        <p:nvGrpSpPr>
          <p:cNvPr id="7" name="グループ化 6"/>
          <p:cNvGrpSpPr/>
          <p:nvPr/>
        </p:nvGrpSpPr>
        <p:grpSpPr>
          <a:xfrm>
            <a:off x="137159" y="5181594"/>
            <a:ext cx="8869681" cy="1612634"/>
            <a:chOff x="137158" y="5059374"/>
            <a:chExt cx="8869681" cy="1801600"/>
          </a:xfrm>
        </p:grpSpPr>
        <p:sp>
          <p:nvSpPr>
            <p:cNvPr id="9" name="正方形/長方形 8"/>
            <p:cNvSpPr/>
            <p:nvPr/>
          </p:nvSpPr>
          <p:spPr>
            <a:xfrm>
              <a:off x="137158" y="5252683"/>
              <a:ext cx="8869681" cy="1608291"/>
            </a:xfrm>
            <a:prstGeom prst="rect">
              <a:avLst/>
            </a:pr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44" indent="-285744">
                <a:buFont typeface="Arial" panose="020B0604020202020204" pitchFamily="34" charset="0"/>
                <a:buChar char="•"/>
              </a:pPr>
              <a:r>
                <a:rPr lang="ja-JP" altLang="en-US" sz="2400" dirty="0" smtClean="0">
                  <a:solidFill>
                    <a:schemeClr val="tx1"/>
                  </a:solidFill>
                </a:rPr>
                <a:t>抽出方法を工夫する。（条件の変更や伊勢湾の水温と気温の差など）</a:t>
              </a:r>
              <a:endParaRPr lang="en-US" altLang="ja-JP" sz="2400" dirty="0">
                <a:solidFill>
                  <a:schemeClr val="tx1"/>
                </a:solidFill>
              </a:endParaRPr>
            </a:p>
            <a:p>
              <a:pPr marL="285744" indent="-285744">
                <a:buFont typeface="Arial" panose="020B0604020202020204" pitchFamily="34" charset="0"/>
                <a:buChar char="•"/>
              </a:pPr>
              <a:r>
                <a:rPr lang="en-US" altLang="ja-JP" sz="2400" dirty="0" smtClean="0">
                  <a:solidFill>
                    <a:schemeClr val="tx1"/>
                  </a:solidFill>
                </a:rPr>
                <a:t>WRF</a:t>
              </a:r>
              <a:r>
                <a:rPr lang="ja-JP" altLang="en-US" sz="2400" dirty="0" smtClean="0">
                  <a:solidFill>
                    <a:schemeClr val="tx1"/>
                  </a:solidFill>
                </a:rPr>
                <a:t>の解析を進める。</a:t>
              </a:r>
              <a:endParaRPr lang="en-US" altLang="ja-JP" sz="2400" dirty="0" smtClean="0">
                <a:solidFill>
                  <a:schemeClr val="tx1"/>
                </a:solidFill>
              </a:endParaRPr>
            </a:p>
          </p:txBody>
        </p:sp>
        <p:sp>
          <p:nvSpPr>
            <p:cNvPr id="10" name="テキスト ボックス 9"/>
            <p:cNvSpPr txBox="1"/>
            <p:nvPr/>
          </p:nvSpPr>
          <p:spPr>
            <a:xfrm>
              <a:off x="3839252" y="5059374"/>
              <a:ext cx="1465492" cy="400112"/>
            </a:xfrm>
            <a:prstGeom prst="rect">
              <a:avLst/>
            </a:prstGeom>
            <a:solidFill>
              <a:schemeClr val="bg1"/>
            </a:solidFill>
          </p:spPr>
          <p:txBody>
            <a:bodyPr wrap="square" rtlCol="0">
              <a:spAutoFit/>
            </a:bodyPr>
            <a:lstStyle/>
            <a:p>
              <a:r>
                <a:rPr kumimoji="1" lang="ja-JP" altLang="en-US" sz="2000" dirty="0" smtClean="0"/>
                <a:t>今後の予定</a:t>
              </a:r>
              <a:endParaRPr kumimoji="1" lang="ja-JP" altLang="en-US" sz="2000" dirty="0"/>
            </a:p>
          </p:txBody>
        </p:sp>
      </p:grpSp>
      <p:sp>
        <p:nvSpPr>
          <p:cNvPr id="4" name="Text Box 2"/>
          <p:cNvSpPr txBox="1">
            <a:spLocks noChangeArrowheads="1"/>
          </p:cNvSpPr>
          <p:nvPr/>
        </p:nvSpPr>
        <p:spPr bwMode="auto">
          <a:xfrm>
            <a:off x="-1" y="2"/>
            <a:ext cx="9144001" cy="461665"/>
          </a:xfrm>
          <a:prstGeom prst="rect">
            <a:avLst/>
          </a:prstGeom>
          <a:solidFill>
            <a:srgbClr val="9999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dirty="0">
                <a:solidFill>
                  <a:schemeClr val="bg1"/>
                </a:solidFill>
              </a:rPr>
              <a:t>7</a:t>
            </a:r>
            <a:r>
              <a:rPr lang="en-US" altLang="ja-JP" sz="2400" dirty="0" smtClean="0">
                <a:solidFill>
                  <a:schemeClr val="bg1"/>
                </a:solidFill>
              </a:rPr>
              <a:t>. </a:t>
            </a:r>
            <a:r>
              <a:rPr lang="ja-JP" altLang="en-US" sz="2400" dirty="0" smtClean="0">
                <a:solidFill>
                  <a:schemeClr val="bg1"/>
                </a:solidFill>
              </a:rPr>
              <a:t>まとめ</a:t>
            </a:r>
            <a:endParaRPr lang="ja-JP" altLang="en-US" sz="2400" dirty="0">
              <a:solidFill>
                <a:schemeClr val="bg1"/>
              </a:solidFill>
            </a:endParaRPr>
          </a:p>
        </p:txBody>
      </p:sp>
      <p:sp>
        <p:nvSpPr>
          <p:cNvPr id="3" name="スライド番号プレースホルダー 2"/>
          <p:cNvSpPr>
            <a:spLocks noGrp="1"/>
          </p:cNvSpPr>
          <p:nvPr>
            <p:ph type="sldNum" sz="quarter" idx="12"/>
          </p:nvPr>
        </p:nvSpPr>
        <p:spPr/>
        <p:txBody>
          <a:bodyPr/>
          <a:lstStyle/>
          <a:p>
            <a:fld id="{40482976-72AF-4720-8AC7-3307BAEC81D7}" type="slidenum">
              <a:rPr kumimoji="1" lang="ja-JP" altLang="en-US" smtClean="0"/>
              <a:t>29</a:t>
            </a:fld>
            <a:endParaRPr kumimoji="1" lang="ja-JP" altLang="en-US"/>
          </a:p>
        </p:txBody>
      </p:sp>
    </p:spTree>
    <p:extLst>
      <p:ext uri="{BB962C8B-B14F-4D97-AF65-F5344CB8AC3E}">
        <p14:creationId xmlns:p14="http://schemas.microsoft.com/office/powerpoint/2010/main" val="2181955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2"/>
            <a:ext cx="9144000" cy="461665"/>
          </a:xfrm>
          <a:prstGeom prst="rect">
            <a:avLst/>
          </a:prstGeom>
          <a:solidFill>
            <a:srgbClr val="9999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dirty="0">
                <a:solidFill>
                  <a:schemeClr val="bg1"/>
                </a:solidFill>
              </a:rPr>
              <a:t>1. 研究</a:t>
            </a:r>
            <a:r>
              <a:rPr lang="ja-JP" altLang="en-US" sz="2400" dirty="0" smtClean="0">
                <a:solidFill>
                  <a:schemeClr val="bg1"/>
                </a:solidFill>
              </a:rPr>
              <a:t>背景</a:t>
            </a:r>
            <a:endParaRPr lang="ja-JP" altLang="en-US" sz="2400" dirty="0">
              <a:solidFill>
                <a:schemeClr val="bg1"/>
              </a:solidFill>
            </a:endParaRPr>
          </a:p>
        </p:txBody>
      </p:sp>
      <p:sp>
        <p:nvSpPr>
          <p:cNvPr id="19" name="Text Box 2"/>
          <p:cNvSpPr txBox="1">
            <a:spLocks noChangeArrowheads="1"/>
          </p:cNvSpPr>
          <p:nvPr/>
        </p:nvSpPr>
        <p:spPr bwMode="auto">
          <a:xfrm>
            <a:off x="5448" y="-2722"/>
            <a:ext cx="9144000" cy="461665"/>
          </a:xfrm>
          <a:prstGeom prst="rect">
            <a:avLst/>
          </a:prstGeom>
          <a:solidFill>
            <a:srgbClr val="9999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ja-JP" altLang="en-US" sz="2400" dirty="0">
                <a:solidFill>
                  <a:schemeClr val="bg1"/>
                </a:solidFill>
              </a:rPr>
              <a:t>1. 研究</a:t>
            </a:r>
            <a:r>
              <a:rPr lang="ja-JP" altLang="en-US" sz="2400" dirty="0" smtClean="0">
                <a:solidFill>
                  <a:schemeClr val="bg1"/>
                </a:solidFill>
              </a:rPr>
              <a:t>背景</a:t>
            </a:r>
            <a:r>
              <a:rPr lang="en-US" altLang="ja-JP" sz="2400" dirty="0">
                <a:solidFill>
                  <a:schemeClr val="bg1"/>
                </a:solidFill>
              </a:rPr>
              <a:t>_ 2003</a:t>
            </a:r>
            <a:r>
              <a:rPr lang="ja-JP" altLang="en-US" sz="2400" dirty="0">
                <a:solidFill>
                  <a:schemeClr val="bg1"/>
                </a:solidFill>
              </a:rPr>
              <a:t>～</a:t>
            </a:r>
            <a:r>
              <a:rPr lang="en-US" altLang="ja-JP" sz="2400" dirty="0">
                <a:solidFill>
                  <a:schemeClr val="bg1"/>
                </a:solidFill>
              </a:rPr>
              <a:t>2012</a:t>
            </a:r>
            <a:r>
              <a:rPr lang="ja-JP" altLang="en-US" sz="2400" dirty="0">
                <a:solidFill>
                  <a:schemeClr val="bg1"/>
                </a:solidFill>
              </a:rPr>
              <a:t>年の伊勢湾の</a:t>
            </a:r>
            <a:r>
              <a:rPr lang="en-US" altLang="ja-JP" sz="2400" dirty="0">
                <a:solidFill>
                  <a:schemeClr val="bg1"/>
                </a:solidFill>
              </a:rPr>
              <a:t>SST </a:t>
            </a:r>
            <a:r>
              <a:rPr lang="ja-JP" altLang="en-US" sz="2400" dirty="0" err="1">
                <a:solidFill>
                  <a:schemeClr val="bg1"/>
                </a:solidFill>
              </a:rPr>
              <a:t>ー</a:t>
            </a:r>
            <a:r>
              <a:rPr lang="en-US" altLang="ja-JP" sz="2400" dirty="0" smtClean="0">
                <a:solidFill>
                  <a:schemeClr val="bg1"/>
                </a:solidFill>
              </a:rPr>
              <a:t> </a:t>
            </a:r>
            <a:r>
              <a:rPr lang="ja-JP" altLang="en-US" sz="2400" dirty="0">
                <a:solidFill>
                  <a:schemeClr val="bg1"/>
                </a:solidFill>
              </a:rPr>
              <a:t>三重県</a:t>
            </a:r>
            <a:r>
              <a:rPr lang="ja-JP" altLang="en-US" sz="2400" dirty="0" smtClean="0">
                <a:solidFill>
                  <a:schemeClr val="bg1"/>
                </a:solidFill>
              </a:rPr>
              <a:t>の</a:t>
            </a:r>
            <a:r>
              <a:rPr lang="ja-JP" altLang="en-US" sz="2400" dirty="0">
                <a:solidFill>
                  <a:schemeClr val="bg1"/>
                </a:solidFill>
              </a:rPr>
              <a:t>気温</a:t>
            </a:r>
          </a:p>
        </p:txBody>
      </p:sp>
      <p:sp>
        <p:nvSpPr>
          <p:cNvPr id="17" name="スライド番号プレースホルダー 16"/>
          <p:cNvSpPr>
            <a:spLocks noGrp="1"/>
          </p:cNvSpPr>
          <p:nvPr>
            <p:ph type="sldNum" sz="quarter" idx="12"/>
          </p:nvPr>
        </p:nvSpPr>
        <p:spPr/>
        <p:txBody>
          <a:bodyPr/>
          <a:lstStyle/>
          <a:p>
            <a:fld id="{40482976-72AF-4720-8AC7-3307BAEC81D7}" type="slidenum">
              <a:rPr kumimoji="1" lang="ja-JP" altLang="en-US" smtClean="0"/>
              <a:t>3</a:t>
            </a:fld>
            <a:endParaRPr kumimoji="1" lang="ja-JP" altLang="en-US"/>
          </a:p>
        </p:txBody>
      </p:sp>
      <p:grpSp>
        <p:nvGrpSpPr>
          <p:cNvPr id="8" name="グループ化 7"/>
          <p:cNvGrpSpPr/>
          <p:nvPr/>
        </p:nvGrpSpPr>
        <p:grpSpPr>
          <a:xfrm>
            <a:off x="10897" y="458943"/>
            <a:ext cx="9143999" cy="6399058"/>
            <a:chOff x="10897" y="458943"/>
            <a:chExt cx="9143999" cy="6399058"/>
          </a:xfrm>
        </p:grpSpPr>
        <p:grpSp>
          <p:nvGrpSpPr>
            <p:cNvPr id="13" name="グループ化 12"/>
            <p:cNvGrpSpPr/>
            <p:nvPr/>
          </p:nvGrpSpPr>
          <p:grpSpPr>
            <a:xfrm>
              <a:off x="10897" y="458943"/>
              <a:ext cx="9143999" cy="6399058"/>
              <a:chOff x="0" y="458942"/>
              <a:chExt cx="9143999" cy="6399058"/>
            </a:xfrm>
          </p:grpSpPr>
          <p:grpSp>
            <p:nvGrpSpPr>
              <p:cNvPr id="6" name="グループ化 5"/>
              <p:cNvGrpSpPr/>
              <p:nvPr/>
            </p:nvGrpSpPr>
            <p:grpSpPr>
              <a:xfrm>
                <a:off x="0" y="458942"/>
                <a:ext cx="9143999" cy="6399058"/>
                <a:chOff x="0" y="458942"/>
                <a:chExt cx="9143999" cy="6399058"/>
              </a:xfrm>
            </p:grpSpPr>
            <p:grpSp>
              <p:nvGrpSpPr>
                <p:cNvPr id="12" name="グループ化 11"/>
                <p:cNvGrpSpPr/>
                <p:nvPr/>
              </p:nvGrpSpPr>
              <p:grpSpPr>
                <a:xfrm>
                  <a:off x="226337" y="840257"/>
                  <a:ext cx="8419722" cy="5990583"/>
                  <a:chOff x="226337" y="840257"/>
                  <a:chExt cx="8419722" cy="5990583"/>
                </a:xfrm>
              </p:grpSpPr>
              <p:pic>
                <p:nvPicPr>
                  <p:cNvPr id="18" name="図 17"/>
                  <p:cNvPicPr>
                    <a:picLocks noChangeAspect="1"/>
                  </p:cNvPicPr>
                  <p:nvPr/>
                </p:nvPicPr>
                <p:blipFill rotWithShape="1">
                  <a:blip r:embed="rId2"/>
                  <a:srcRect l="776" t="6780" r="1049" b="1263"/>
                  <a:stretch/>
                </p:blipFill>
                <p:spPr>
                  <a:xfrm>
                    <a:off x="226337" y="840257"/>
                    <a:ext cx="8419722" cy="5990583"/>
                  </a:xfrm>
                  <a:prstGeom prst="rect">
                    <a:avLst/>
                  </a:prstGeom>
                </p:spPr>
              </p:pic>
              <p:sp>
                <p:nvSpPr>
                  <p:cNvPr id="11" name="正方形/長方形 10"/>
                  <p:cNvSpPr/>
                  <p:nvPr/>
                </p:nvSpPr>
                <p:spPr>
                  <a:xfrm>
                    <a:off x="652255" y="3630440"/>
                    <a:ext cx="7764236" cy="2884660"/>
                  </a:xfrm>
                  <a:prstGeom prst="rect">
                    <a:avLst/>
                  </a:prstGeom>
                  <a:solidFill>
                    <a:schemeClr val="accent1">
                      <a:lumMod val="40000"/>
                      <a:lumOff val="60000"/>
                      <a:alpha val="71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 name="正方形/長方形 14"/>
                <p:cNvSpPr/>
                <p:nvPr/>
              </p:nvSpPr>
              <p:spPr>
                <a:xfrm>
                  <a:off x="0" y="458943"/>
                  <a:ext cx="220888" cy="63990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8643426" y="458942"/>
                  <a:ext cx="500573" cy="63990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正方形/長方形 8"/>
              <p:cNvSpPr/>
              <p:nvPr/>
            </p:nvSpPr>
            <p:spPr>
              <a:xfrm>
                <a:off x="2318312" y="476476"/>
                <a:ext cx="4383810" cy="3835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伊勢湾の水温 － 気温　</a:t>
                </a:r>
                <a:r>
                  <a:rPr kumimoji="1" lang="en-US" altLang="ja-JP" b="1" dirty="0" smtClean="0">
                    <a:solidFill>
                      <a:schemeClr val="tx1"/>
                    </a:solidFill>
                  </a:rPr>
                  <a:t>2003</a:t>
                </a:r>
                <a:r>
                  <a:rPr kumimoji="1" lang="ja-JP" altLang="en-US" b="1" dirty="0" smtClean="0">
                    <a:solidFill>
                      <a:schemeClr val="tx1"/>
                    </a:solidFill>
                  </a:rPr>
                  <a:t>年～</a:t>
                </a:r>
                <a:r>
                  <a:rPr kumimoji="1" lang="en-US" altLang="ja-JP" b="1" dirty="0" smtClean="0">
                    <a:solidFill>
                      <a:schemeClr val="tx1"/>
                    </a:solidFill>
                  </a:rPr>
                  <a:t>2012</a:t>
                </a:r>
                <a:r>
                  <a:rPr kumimoji="1" lang="ja-JP" altLang="en-US" b="1" dirty="0" smtClean="0">
                    <a:solidFill>
                      <a:schemeClr val="tx1"/>
                    </a:solidFill>
                  </a:rPr>
                  <a:t>年</a:t>
                </a:r>
                <a:endParaRPr kumimoji="1" lang="ja-JP" altLang="en-US" b="1" dirty="0">
                  <a:solidFill>
                    <a:schemeClr val="tx1"/>
                  </a:solidFill>
                </a:endParaRPr>
              </a:p>
            </p:txBody>
          </p:sp>
        </p:grpSp>
        <p:sp>
          <p:nvSpPr>
            <p:cNvPr id="3" name="角丸四角形 2"/>
            <p:cNvSpPr/>
            <p:nvPr/>
          </p:nvSpPr>
          <p:spPr>
            <a:xfrm>
              <a:off x="3984440" y="992378"/>
              <a:ext cx="1070919" cy="53546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800" dirty="0" smtClean="0"/>
                <a:t>冬季</a:t>
              </a:r>
              <a:endParaRPr kumimoji="1" lang="ja-JP" altLang="en-US" sz="2800" dirty="0"/>
            </a:p>
          </p:txBody>
        </p:sp>
      </p:grpSp>
      <p:grpSp>
        <p:nvGrpSpPr>
          <p:cNvPr id="22" name="グループ化 21"/>
          <p:cNvGrpSpPr/>
          <p:nvPr/>
        </p:nvGrpSpPr>
        <p:grpSpPr>
          <a:xfrm>
            <a:off x="106805" y="2017731"/>
            <a:ext cx="8855964" cy="2543074"/>
            <a:chOff x="141855" y="4010631"/>
            <a:chExt cx="11810803" cy="2233766"/>
          </a:xfrm>
        </p:grpSpPr>
        <p:sp>
          <p:nvSpPr>
            <p:cNvPr id="23" name="正方形/長方形 22"/>
            <p:cNvSpPr/>
            <p:nvPr/>
          </p:nvSpPr>
          <p:spPr>
            <a:xfrm>
              <a:off x="141855" y="4397334"/>
              <a:ext cx="11810803" cy="1847063"/>
            </a:xfrm>
            <a:prstGeom prst="rect">
              <a:avLst/>
            </a:prstGeom>
            <a:solidFill>
              <a:schemeClr val="bg1"/>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ja-JP" altLang="en-US" sz="4000" dirty="0" smtClean="0">
                  <a:solidFill>
                    <a:schemeClr val="tx1"/>
                  </a:solidFill>
                </a:rPr>
                <a:t>上流の局地気象には</a:t>
              </a:r>
              <a:r>
                <a:rPr lang="ja-JP" altLang="en-US" sz="4000" dirty="0" smtClean="0">
                  <a:solidFill>
                    <a:srgbClr val="FF0000"/>
                  </a:solidFill>
                </a:rPr>
                <a:t>下流の伊勢湾</a:t>
              </a:r>
              <a:r>
                <a:rPr lang="ja-JP" altLang="en-US" sz="4000" dirty="0" smtClean="0">
                  <a:solidFill>
                    <a:schemeClr val="tx1"/>
                  </a:solidFill>
                </a:rPr>
                <a:t>の</a:t>
              </a:r>
              <a:endParaRPr lang="en-US" altLang="ja-JP" sz="4000" dirty="0" smtClean="0">
                <a:solidFill>
                  <a:schemeClr val="tx1"/>
                </a:solidFill>
              </a:endParaRPr>
            </a:p>
            <a:p>
              <a:pPr algn="just"/>
              <a:r>
                <a:rPr lang="ja-JP" altLang="en-US" sz="4000" dirty="0" smtClean="0">
                  <a:solidFill>
                    <a:srgbClr val="FF0000"/>
                  </a:solidFill>
                </a:rPr>
                <a:t>水温と気温の温度差</a:t>
              </a:r>
              <a:r>
                <a:rPr lang="ja-JP" altLang="en-US" sz="4000" dirty="0" smtClean="0">
                  <a:solidFill>
                    <a:schemeClr val="tx1"/>
                  </a:solidFill>
                </a:rPr>
                <a:t>が関わっている？</a:t>
              </a:r>
              <a:endParaRPr lang="en-US" altLang="ja-JP" sz="4000" dirty="0" smtClean="0">
                <a:solidFill>
                  <a:schemeClr val="tx1"/>
                </a:solidFill>
              </a:endParaRPr>
            </a:p>
          </p:txBody>
        </p:sp>
        <p:sp>
          <p:nvSpPr>
            <p:cNvPr id="24" name="テキスト ボックス 23"/>
            <p:cNvSpPr txBox="1"/>
            <p:nvPr/>
          </p:nvSpPr>
          <p:spPr>
            <a:xfrm>
              <a:off x="459016" y="4010631"/>
              <a:ext cx="1843888" cy="557260"/>
            </a:xfrm>
            <a:prstGeom prst="rect">
              <a:avLst/>
            </a:prstGeom>
            <a:solidFill>
              <a:schemeClr val="bg1"/>
            </a:solidFill>
          </p:spPr>
          <p:txBody>
            <a:bodyPr wrap="square" rtlCol="0">
              <a:spAutoFit/>
            </a:bodyPr>
            <a:lstStyle/>
            <a:p>
              <a:r>
                <a:rPr lang="ja-JP" altLang="en-US" sz="4000" dirty="0"/>
                <a:t>目的</a:t>
              </a:r>
            </a:p>
          </p:txBody>
        </p:sp>
      </p:grpSp>
    </p:spTree>
    <p:extLst>
      <p:ext uri="{BB962C8B-B14F-4D97-AF65-F5344CB8AC3E}">
        <p14:creationId xmlns:p14="http://schemas.microsoft.com/office/powerpoint/2010/main" val="3042690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9" presetClass="emph" presetSubtype="0" nodeType="withEffect">
                                  <p:stCondLst>
                                    <p:cond delay="0"/>
                                  </p:stCondLst>
                                  <p:childTnLst>
                                    <p:set>
                                      <p:cBhvr rctx="PPT">
                                        <p:cTn id="8" dur="indefinite"/>
                                        <p:tgtEl>
                                          <p:spTgt spid="8"/>
                                        </p:tgtEl>
                                        <p:attrNameLst>
                                          <p:attrName>style.opacity</p:attrName>
                                        </p:attrNameLst>
                                      </p:cBhvr>
                                      <p:to>
                                        <p:strVal val="0.5"/>
                                      </p:to>
                                    </p:set>
                                    <p:animEffect filter="image" prLst="opacity: 0.5">
                                      <p:cBhvr rctx="IE">
                                        <p:cTn id="9" dur="indefinite"/>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p:cNvPicPr>
            <a:picLocks noChangeAspect="1"/>
          </p:cNvPicPr>
          <p:nvPr/>
        </p:nvPicPr>
        <p:blipFill rotWithShape="1">
          <a:blip r:embed="rId2"/>
          <a:srcRect l="16961" t="5639" r="25863" b="6382"/>
          <a:stretch/>
        </p:blipFill>
        <p:spPr>
          <a:xfrm>
            <a:off x="6064496" y="1082561"/>
            <a:ext cx="3037491" cy="4361793"/>
          </a:xfrm>
          <a:prstGeom prst="rect">
            <a:avLst/>
          </a:prstGeom>
        </p:spPr>
      </p:pic>
      <p:pic>
        <p:nvPicPr>
          <p:cNvPr id="16" name="図 15"/>
          <p:cNvPicPr>
            <a:picLocks noChangeAspect="1"/>
          </p:cNvPicPr>
          <p:nvPr/>
        </p:nvPicPr>
        <p:blipFill rotWithShape="1">
          <a:blip r:embed="rId3"/>
          <a:srcRect l="16430" t="5376" r="26197" b="6432"/>
          <a:stretch/>
        </p:blipFill>
        <p:spPr>
          <a:xfrm>
            <a:off x="3026994" y="1061546"/>
            <a:ext cx="3048000" cy="4372304"/>
          </a:xfrm>
          <a:prstGeom prst="rect">
            <a:avLst/>
          </a:prstGeom>
        </p:spPr>
      </p:pic>
      <p:pic>
        <p:nvPicPr>
          <p:cNvPr id="14" name="図 13"/>
          <p:cNvPicPr>
            <a:picLocks noChangeAspect="1"/>
          </p:cNvPicPr>
          <p:nvPr/>
        </p:nvPicPr>
        <p:blipFill rotWithShape="1">
          <a:blip r:embed="rId4"/>
          <a:srcRect l="16763" t="5427" r="26260" b="5957"/>
          <a:stretch/>
        </p:blipFill>
        <p:spPr>
          <a:xfrm>
            <a:off x="21021" y="1051041"/>
            <a:ext cx="3026979" cy="4393324"/>
          </a:xfrm>
          <a:prstGeom prst="rect">
            <a:avLst/>
          </a:prstGeom>
        </p:spPr>
      </p:pic>
      <p:sp>
        <p:nvSpPr>
          <p:cNvPr id="22" name="角丸四角形 21"/>
          <p:cNvSpPr/>
          <p:nvPr/>
        </p:nvSpPr>
        <p:spPr>
          <a:xfrm>
            <a:off x="52551" y="5652562"/>
            <a:ext cx="9010021" cy="1152888"/>
          </a:xfrm>
          <a:prstGeom prst="roundRect">
            <a:avLst/>
          </a:prstGeom>
          <a:solidFill>
            <a:schemeClr val="accent1">
              <a:alpha val="60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dirty="0" smtClean="0">
                <a:solidFill>
                  <a:schemeClr val="tx1"/>
                </a:solidFill>
              </a:rPr>
              <a:t>12</a:t>
            </a:r>
            <a:r>
              <a:rPr lang="ja-JP" altLang="en-US" sz="2400" dirty="0" smtClean="0">
                <a:solidFill>
                  <a:schemeClr val="tx1"/>
                </a:solidFill>
              </a:rPr>
              <a:t>月では</a:t>
            </a:r>
            <a:r>
              <a:rPr lang="ja-JP" altLang="en-US" sz="2400" dirty="0">
                <a:solidFill>
                  <a:schemeClr val="tx1"/>
                </a:solidFill>
              </a:rPr>
              <a:t>伊勢</a:t>
            </a:r>
            <a:r>
              <a:rPr lang="ja-JP" altLang="en-US" sz="2400" dirty="0" smtClean="0">
                <a:solidFill>
                  <a:schemeClr val="tx1"/>
                </a:solidFill>
              </a:rPr>
              <a:t>湾周辺で低気圧偏差</a:t>
            </a:r>
            <a:r>
              <a:rPr lang="ja-JP" altLang="en-US" sz="2400" dirty="0">
                <a:solidFill>
                  <a:schemeClr val="tx1"/>
                </a:solidFill>
              </a:rPr>
              <a:t>となっていた</a:t>
            </a:r>
            <a:r>
              <a:rPr lang="ja-JP" altLang="en-US" sz="2400" dirty="0" smtClean="0">
                <a:solidFill>
                  <a:schemeClr val="tx1"/>
                </a:solidFill>
              </a:rPr>
              <a:t>。</a:t>
            </a:r>
            <a:r>
              <a:rPr lang="en-US" altLang="ja-JP" sz="2400" dirty="0" smtClean="0">
                <a:solidFill>
                  <a:schemeClr val="tx1"/>
                </a:solidFill>
              </a:rPr>
              <a:t>1</a:t>
            </a:r>
            <a:r>
              <a:rPr lang="ja-JP" altLang="en-US" sz="2400" dirty="0" smtClean="0">
                <a:solidFill>
                  <a:schemeClr val="tx1"/>
                </a:solidFill>
              </a:rPr>
              <a:t>月は伊勢湾の北東側で低気圧偏差となり、</a:t>
            </a:r>
            <a:r>
              <a:rPr lang="en-US" altLang="ja-JP" sz="2400" dirty="0" smtClean="0">
                <a:solidFill>
                  <a:schemeClr val="tx1"/>
                </a:solidFill>
              </a:rPr>
              <a:t>2</a:t>
            </a:r>
            <a:r>
              <a:rPr lang="ja-JP" altLang="en-US" sz="2400" dirty="0" smtClean="0">
                <a:solidFill>
                  <a:schemeClr val="tx1"/>
                </a:solidFill>
              </a:rPr>
              <a:t>月は伊勢湾の周辺で高気圧偏差となっていた。</a:t>
            </a:r>
            <a:endParaRPr lang="en-US" altLang="ja-JP" sz="2400" dirty="0" smtClean="0">
              <a:solidFill>
                <a:schemeClr val="tx1"/>
              </a:solidFill>
            </a:endParaRPr>
          </a:p>
        </p:txBody>
      </p:sp>
      <p:sp>
        <p:nvSpPr>
          <p:cNvPr id="4" name="Text Box 2"/>
          <p:cNvSpPr txBox="1">
            <a:spLocks noChangeArrowheads="1"/>
          </p:cNvSpPr>
          <p:nvPr/>
        </p:nvSpPr>
        <p:spPr bwMode="auto">
          <a:xfrm>
            <a:off x="-1" y="2"/>
            <a:ext cx="9144001" cy="461665"/>
          </a:xfrm>
          <a:prstGeom prst="rect">
            <a:avLst/>
          </a:prstGeom>
          <a:solidFill>
            <a:srgbClr val="9999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en-US" altLang="ja-JP" sz="2400" dirty="0" smtClean="0">
                <a:solidFill>
                  <a:schemeClr val="bg1"/>
                </a:solidFill>
              </a:rPr>
              <a:t>3. </a:t>
            </a:r>
            <a:r>
              <a:rPr lang="ja-JP" altLang="en-US" sz="2400" dirty="0" smtClean="0">
                <a:solidFill>
                  <a:schemeClr val="bg1"/>
                </a:solidFill>
              </a:rPr>
              <a:t>結果</a:t>
            </a:r>
            <a:r>
              <a:rPr lang="en-US" altLang="ja-JP" sz="2400" dirty="0" smtClean="0">
                <a:solidFill>
                  <a:schemeClr val="bg1"/>
                </a:solidFill>
              </a:rPr>
              <a:t>1_ </a:t>
            </a:r>
            <a:r>
              <a:rPr lang="en-US" altLang="ja-JP" sz="2400" dirty="0" err="1" smtClean="0">
                <a:solidFill>
                  <a:schemeClr val="bg1"/>
                </a:solidFill>
              </a:rPr>
              <a:t>AMeDAS_SLP</a:t>
            </a:r>
            <a:r>
              <a:rPr lang="ja-JP" altLang="en-US" sz="2400" dirty="0" smtClean="0">
                <a:solidFill>
                  <a:schemeClr val="bg1"/>
                </a:solidFill>
              </a:rPr>
              <a:t> 領域平均からの偏差</a:t>
            </a:r>
            <a:r>
              <a:rPr lang="ja-JP" altLang="en-US" sz="1800" dirty="0" smtClean="0">
                <a:solidFill>
                  <a:schemeClr val="bg1"/>
                </a:solidFill>
              </a:rPr>
              <a:t>（</a:t>
            </a:r>
            <a:r>
              <a:rPr lang="en-US" altLang="ja-JP" sz="1800" dirty="0" err="1" smtClean="0">
                <a:solidFill>
                  <a:schemeClr val="bg1"/>
                </a:solidFill>
              </a:rPr>
              <a:t>highSST</a:t>
            </a:r>
            <a:r>
              <a:rPr lang="ja-JP" altLang="en-US" sz="1800" dirty="0" err="1" smtClean="0">
                <a:solidFill>
                  <a:schemeClr val="bg1"/>
                </a:solidFill>
              </a:rPr>
              <a:t>ー</a:t>
            </a:r>
            <a:r>
              <a:rPr lang="en-US" altLang="ja-JP" sz="1800" dirty="0" err="1" smtClean="0">
                <a:solidFill>
                  <a:schemeClr val="bg1"/>
                </a:solidFill>
              </a:rPr>
              <a:t>lowSST</a:t>
            </a:r>
            <a:r>
              <a:rPr lang="ja-JP" altLang="en-US" sz="1800" dirty="0" smtClean="0">
                <a:solidFill>
                  <a:schemeClr val="bg1"/>
                </a:solidFill>
              </a:rPr>
              <a:t>）</a:t>
            </a:r>
            <a:r>
              <a:rPr lang="en-US" altLang="ja-JP" sz="1800" dirty="0" smtClean="0">
                <a:solidFill>
                  <a:schemeClr val="bg1"/>
                </a:solidFill>
              </a:rPr>
              <a:t> </a:t>
            </a:r>
            <a:endParaRPr lang="en-US" altLang="ja-JP" sz="1800" dirty="0">
              <a:solidFill>
                <a:schemeClr val="bg1"/>
              </a:solidFill>
            </a:endParaRPr>
          </a:p>
        </p:txBody>
      </p:sp>
      <p:grpSp>
        <p:nvGrpSpPr>
          <p:cNvPr id="3" name="グループ化 2"/>
          <p:cNvGrpSpPr/>
          <p:nvPr/>
        </p:nvGrpSpPr>
        <p:grpSpPr>
          <a:xfrm>
            <a:off x="1258614" y="720000"/>
            <a:ext cx="6956619" cy="439241"/>
            <a:chOff x="1237898" y="932228"/>
            <a:chExt cx="6956619" cy="559416"/>
          </a:xfrm>
        </p:grpSpPr>
        <p:sp>
          <p:nvSpPr>
            <p:cNvPr id="11" name="テキスト ボックス 10"/>
            <p:cNvSpPr txBox="1"/>
            <p:nvPr/>
          </p:nvSpPr>
          <p:spPr>
            <a:xfrm>
              <a:off x="1237898" y="932228"/>
              <a:ext cx="861830" cy="549060"/>
            </a:xfrm>
            <a:prstGeom prst="rect">
              <a:avLst/>
            </a:prstGeom>
            <a:noFill/>
          </p:spPr>
          <p:txBody>
            <a:bodyPr wrap="square" rtlCol="0">
              <a:spAutoFit/>
            </a:bodyPr>
            <a:lstStyle/>
            <a:p>
              <a:pPr algn="ctr"/>
              <a:r>
                <a:rPr lang="en-US" altLang="ja-JP" sz="2100" dirty="0"/>
                <a:t>DEC</a:t>
              </a:r>
              <a:endParaRPr lang="ja-JP" altLang="en-US" sz="2100" dirty="0"/>
            </a:p>
          </p:txBody>
        </p:sp>
        <p:sp>
          <p:nvSpPr>
            <p:cNvPr id="12" name="テキスト ボックス 11"/>
            <p:cNvSpPr txBox="1"/>
            <p:nvPr/>
          </p:nvSpPr>
          <p:spPr>
            <a:xfrm>
              <a:off x="4087028" y="942584"/>
              <a:ext cx="1165133" cy="549060"/>
            </a:xfrm>
            <a:prstGeom prst="rect">
              <a:avLst/>
            </a:prstGeom>
            <a:noFill/>
          </p:spPr>
          <p:txBody>
            <a:bodyPr wrap="square" rtlCol="0">
              <a:spAutoFit/>
            </a:bodyPr>
            <a:lstStyle/>
            <a:p>
              <a:pPr algn="ctr"/>
              <a:r>
                <a:rPr lang="en-US" altLang="ja-JP" sz="2100" dirty="0"/>
                <a:t>JAN</a:t>
              </a:r>
            </a:p>
          </p:txBody>
        </p:sp>
        <p:sp>
          <p:nvSpPr>
            <p:cNvPr id="13" name="テキスト ボックス 12"/>
            <p:cNvSpPr txBox="1"/>
            <p:nvPr/>
          </p:nvSpPr>
          <p:spPr>
            <a:xfrm>
              <a:off x="7270491" y="932228"/>
              <a:ext cx="924026" cy="549060"/>
            </a:xfrm>
            <a:prstGeom prst="rect">
              <a:avLst/>
            </a:prstGeom>
            <a:noFill/>
          </p:spPr>
          <p:txBody>
            <a:bodyPr wrap="square" rtlCol="0">
              <a:spAutoFit/>
            </a:bodyPr>
            <a:lstStyle/>
            <a:p>
              <a:pPr algn="ctr"/>
              <a:r>
                <a:rPr lang="en-US" altLang="ja-JP" sz="2100" dirty="0"/>
                <a:t>FEB</a:t>
              </a:r>
              <a:endParaRPr lang="ja-JP" altLang="en-US" sz="2100" dirty="0"/>
            </a:p>
          </p:txBody>
        </p:sp>
      </p:grpSp>
      <p:grpSp>
        <p:nvGrpSpPr>
          <p:cNvPr id="2" name="グループ化 1"/>
          <p:cNvGrpSpPr/>
          <p:nvPr/>
        </p:nvGrpSpPr>
        <p:grpSpPr>
          <a:xfrm>
            <a:off x="2230788" y="4807343"/>
            <a:ext cx="6901366" cy="320134"/>
            <a:chOff x="2194767" y="4854134"/>
            <a:chExt cx="6901366" cy="320134"/>
          </a:xfrm>
        </p:grpSpPr>
        <p:sp>
          <p:nvSpPr>
            <p:cNvPr id="7" name="テキスト ボックス 6"/>
            <p:cNvSpPr txBox="1"/>
            <p:nvPr/>
          </p:nvSpPr>
          <p:spPr>
            <a:xfrm>
              <a:off x="2194767" y="4854134"/>
              <a:ext cx="847788" cy="307777"/>
            </a:xfrm>
            <a:prstGeom prst="rect">
              <a:avLst/>
            </a:prstGeom>
            <a:noFill/>
          </p:spPr>
          <p:txBody>
            <a:bodyPr wrap="square" rtlCol="0">
              <a:spAutoFit/>
            </a:bodyPr>
            <a:lstStyle/>
            <a:p>
              <a:pPr algn="ctr"/>
              <a:r>
                <a:rPr lang="en-US" altLang="ja-JP" sz="1400" b="1" dirty="0" smtClean="0"/>
                <a:t>[</a:t>
              </a:r>
              <a:r>
                <a:rPr lang="en-US" altLang="ja-JP" sz="1400" b="1" dirty="0" err="1" smtClean="0"/>
                <a:t>hPa</a:t>
              </a:r>
              <a:r>
                <a:rPr lang="en-US" altLang="ja-JP" sz="1400" b="1" dirty="0" smtClean="0"/>
                <a:t>]</a:t>
              </a:r>
              <a:endParaRPr kumimoji="1" lang="ja-JP" altLang="en-US" sz="1400" b="1" dirty="0"/>
            </a:p>
          </p:txBody>
        </p:sp>
        <p:sp>
          <p:nvSpPr>
            <p:cNvPr id="8" name="テキスト ボックス 7"/>
            <p:cNvSpPr txBox="1"/>
            <p:nvPr/>
          </p:nvSpPr>
          <p:spPr>
            <a:xfrm>
              <a:off x="8248345" y="4866491"/>
              <a:ext cx="847788" cy="307777"/>
            </a:xfrm>
            <a:prstGeom prst="rect">
              <a:avLst/>
            </a:prstGeom>
            <a:noFill/>
          </p:spPr>
          <p:txBody>
            <a:bodyPr wrap="square" rtlCol="0">
              <a:spAutoFit/>
            </a:bodyPr>
            <a:lstStyle/>
            <a:p>
              <a:pPr algn="ctr"/>
              <a:r>
                <a:rPr lang="en-US" altLang="ja-JP" sz="1400" b="1" dirty="0" smtClean="0"/>
                <a:t>[</a:t>
              </a:r>
              <a:r>
                <a:rPr lang="en-US" altLang="ja-JP" sz="1400" b="1" dirty="0" err="1" smtClean="0"/>
                <a:t>hPa</a:t>
              </a:r>
              <a:r>
                <a:rPr lang="en-US" altLang="ja-JP" sz="1400" b="1" dirty="0" smtClean="0"/>
                <a:t>]</a:t>
              </a:r>
              <a:endParaRPr kumimoji="1" lang="ja-JP" altLang="en-US" sz="1400" b="1" dirty="0"/>
            </a:p>
          </p:txBody>
        </p:sp>
        <p:sp>
          <p:nvSpPr>
            <p:cNvPr id="9" name="テキスト ボックス 8"/>
            <p:cNvSpPr txBox="1"/>
            <p:nvPr/>
          </p:nvSpPr>
          <p:spPr>
            <a:xfrm>
              <a:off x="5256958" y="4854134"/>
              <a:ext cx="847788" cy="307777"/>
            </a:xfrm>
            <a:prstGeom prst="rect">
              <a:avLst/>
            </a:prstGeom>
            <a:noFill/>
          </p:spPr>
          <p:txBody>
            <a:bodyPr wrap="square" rtlCol="0">
              <a:spAutoFit/>
            </a:bodyPr>
            <a:lstStyle/>
            <a:p>
              <a:pPr algn="ctr"/>
              <a:r>
                <a:rPr lang="en-US" altLang="ja-JP" sz="1400" b="1" dirty="0" smtClean="0"/>
                <a:t>[</a:t>
              </a:r>
              <a:r>
                <a:rPr lang="en-US" altLang="ja-JP" sz="1400" b="1" dirty="0" err="1" smtClean="0"/>
                <a:t>hPa</a:t>
              </a:r>
              <a:r>
                <a:rPr lang="en-US" altLang="ja-JP" sz="1400" b="1" dirty="0" smtClean="0"/>
                <a:t>]</a:t>
              </a:r>
              <a:endParaRPr kumimoji="1" lang="ja-JP" altLang="en-US" sz="1400" b="1" dirty="0"/>
            </a:p>
          </p:txBody>
        </p:sp>
      </p:grpSp>
      <p:sp>
        <p:nvSpPr>
          <p:cNvPr id="23" name="テキスト ボックス 22"/>
          <p:cNvSpPr txBox="1"/>
          <p:nvPr/>
        </p:nvSpPr>
        <p:spPr>
          <a:xfrm>
            <a:off x="6686026" y="5567843"/>
            <a:ext cx="2345016" cy="338554"/>
          </a:xfrm>
          <a:prstGeom prst="rect">
            <a:avLst/>
          </a:prstGeom>
          <a:noFill/>
          <a:ln w="19050">
            <a:solidFill>
              <a:schemeClr val="tx1"/>
            </a:solidFill>
          </a:ln>
        </p:spPr>
        <p:txBody>
          <a:bodyPr wrap="square" rtlCol="0">
            <a:spAutoFit/>
          </a:bodyPr>
          <a:lstStyle/>
          <a:p>
            <a:pPr algn="ctr"/>
            <a:r>
              <a:rPr kumimoji="1" lang="ja-JP" altLang="en-US" sz="1600" b="1" dirty="0" smtClean="0"/>
              <a:t>青</a:t>
            </a:r>
            <a:r>
              <a:rPr lang="ja-JP" altLang="en-US" sz="1600" b="1" dirty="0"/>
              <a:t>は</a:t>
            </a:r>
            <a:r>
              <a:rPr kumimoji="1" lang="ja-JP" altLang="en-US" sz="1600" b="1" dirty="0" smtClean="0"/>
              <a:t>マイナス偏差</a:t>
            </a:r>
            <a:endParaRPr kumimoji="1" lang="ja-JP" altLang="en-US" sz="1600" b="1" dirty="0"/>
          </a:p>
        </p:txBody>
      </p:sp>
      <p:sp>
        <p:nvSpPr>
          <p:cNvPr id="5" name="スライド番号プレースホルダー 4"/>
          <p:cNvSpPr>
            <a:spLocks noGrp="1"/>
          </p:cNvSpPr>
          <p:nvPr>
            <p:ph type="sldNum" sz="quarter" idx="12"/>
          </p:nvPr>
        </p:nvSpPr>
        <p:spPr/>
        <p:txBody>
          <a:bodyPr/>
          <a:lstStyle/>
          <a:p>
            <a:fld id="{40482976-72AF-4720-8AC7-3307BAEC81D7}" type="slidenum">
              <a:rPr kumimoji="1" lang="ja-JP" altLang="en-US" smtClean="0"/>
              <a:t>30</a:t>
            </a:fld>
            <a:endParaRPr kumimoji="1" lang="ja-JP" altLang="en-US"/>
          </a:p>
        </p:txBody>
      </p:sp>
    </p:spTree>
    <p:extLst>
      <p:ext uri="{BB962C8B-B14F-4D97-AF65-F5344CB8AC3E}">
        <p14:creationId xmlns:p14="http://schemas.microsoft.com/office/powerpoint/2010/main" val="1261975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rotWithShape="1">
          <a:blip r:embed="rId2"/>
          <a:srcRect l="16961" t="5736" r="26457" b="5958"/>
          <a:stretch/>
        </p:blipFill>
        <p:spPr>
          <a:xfrm>
            <a:off x="11775" y="1040524"/>
            <a:ext cx="3005959" cy="4378056"/>
          </a:xfrm>
          <a:prstGeom prst="rect">
            <a:avLst/>
          </a:prstGeom>
        </p:spPr>
      </p:pic>
      <p:grpSp>
        <p:nvGrpSpPr>
          <p:cNvPr id="3" name="グループ化 2"/>
          <p:cNvGrpSpPr/>
          <p:nvPr/>
        </p:nvGrpSpPr>
        <p:grpSpPr>
          <a:xfrm>
            <a:off x="1266107" y="720000"/>
            <a:ext cx="6926776" cy="573485"/>
            <a:chOff x="1308585" y="926695"/>
            <a:chExt cx="6926776" cy="573485"/>
          </a:xfrm>
        </p:grpSpPr>
        <p:sp>
          <p:nvSpPr>
            <p:cNvPr id="17" name="テキスト ボックス 16"/>
            <p:cNvSpPr txBox="1"/>
            <p:nvPr/>
          </p:nvSpPr>
          <p:spPr>
            <a:xfrm>
              <a:off x="1308585" y="926695"/>
              <a:ext cx="880769" cy="561127"/>
            </a:xfrm>
            <a:prstGeom prst="rect">
              <a:avLst/>
            </a:prstGeom>
            <a:noFill/>
          </p:spPr>
          <p:txBody>
            <a:bodyPr wrap="square" rtlCol="0">
              <a:spAutoFit/>
            </a:bodyPr>
            <a:lstStyle/>
            <a:p>
              <a:pPr algn="ctr"/>
              <a:r>
                <a:rPr lang="en-US" altLang="ja-JP" sz="2100" dirty="0"/>
                <a:t>DEC</a:t>
              </a:r>
              <a:endParaRPr lang="ja-JP" altLang="en-US" sz="2100" dirty="0"/>
            </a:p>
          </p:txBody>
        </p:sp>
        <p:sp>
          <p:nvSpPr>
            <p:cNvPr id="18" name="テキスト ボックス 17"/>
            <p:cNvSpPr txBox="1"/>
            <p:nvPr/>
          </p:nvSpPr>
          <p:spPr>
            <a:xfrm>
              <a:off x="4166333" y="937274"/>
              <a:ext cx="1190737" cy="561127"/>
            </a:xfrm>
            <a:prstGeom prst="rect">
              <a:avLst/>
            </a:prstGeom>
            <a:noFill/>
          </p:spPr>
          <p:txBody>
            <a:bodyPr wrap="square" rtlCol="0">
              <a:spAutoFit/>
            </a:bodyPr>
            <a:lstStyle/>
            <a:p>
              <a:pPr algn="ctr"/>
              <a:r>
                <a:rPr lang="en-US" altLang="ja-JP" sz="2100" dirty="0"/>
                <a:t>JAN</a:t>
              </a:r>
            </a:p>
          </p:txBody>
        </p:sp>
        <p:sp>
          <p:nvSpPr>
            <p:cNvPr id="19" name="テキスト ボックス 18"/>
            <p:cNvSpPr txBox="1"/>
            <p:nvPr/>
          </p:nvSpPr>
          <p:spPr>
            <a:xfrm>
              <a:off x="7291028" y="939053"/>
              <a:ext cx="944333" cy="561127"/>
            </a:xfrm>
            <a:prstGeom prst="rect">
              <a:avLst/>
            </a:prstGeom>
            <a:noFill/>
          </p:spPr>
          <p:txBody>
            <a:bodyPr wrap="square" rtlCol="0">
              <a:spAutoFit/>
            </a:bodyPr>
            <a:lstStyle/>
            <a:p>
              <a:pPr algn="ctr"/>
              <a:r>
                <a:rPr lang="en-US" altLang="ja-JP" sz="2100" dirty="0"/>
                <a:t>FEB</a:t>
              </a:r>
              <a:endParaRPr lang="ja-JP" altLang="en-US" sz="2100" dirty="0"/>
            </a:p>
          </p:txBody>
        </p:sp>
      </p:grpSp>
      <p:sp>
        <p:nvSpPr>
          <p:cNvPr id="4" name="Text Box 2"/>
          <p:cNvSpPr txBox="1">
            <a:spLocks noChangeArrowheads="1"/>
          </p:cNvSpPr>
          <p:nvPr/>
        </p:nvSpPr>
        <p:spPr bwMode="auto">
          <a:xfrm>
            <a:off x="-1" y="2"/>
            <a:ext cx="9144001" cy="461665"/>
          </a:xfrm>
          <a:prstGeom prst="rect">
            <a:avLst/>
          </a:prstGeom>
          <a:solidFill>
            <a:srgbClr val="9999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en-US" altLang="ja-JP" sz="2400" dirty="0">
                <a:solidFill>
                  <a:schemeClr val="bg1"/>
                </a:solidFill>
              </a:rPr>
              <a:t>3</a:t>
            </a:r>
            <a:r>
              <a:rPr lang="en-US" altLang="ja-JP" sz="2400" dirty="0" smtClean="0">
                <a:solidFill>
                  <a:schemeClr val="bg1"/>
                </a:solidFill>
              </a:rPr>
              <a:t>. </a:t>
            </a:r>
            <a:r>
              <a:rPr lang="ja-JP" altLang="en-US" sz="2400" dirty="0" smtClean="0">
                <a:solidFill>
                  <a:schemeClr val="bg1"/>
                </a:solidFill>
              </a:rPr>
              <a:t>結果</a:t>
            </a:r>
            <a:r>
              <a:rPr lang="en-US" altLang="ja-JP" sz="2400" dirty="0" smtClean="0">
                <a:solidFill>
                  <a:schemeClr val="bg1"/>
                </a:solidFill>
              </a:rPr>
              <a:t>1_ </a:t>
            </a:r>
            <a:r>
              <a:rPr lang="ja-JP" altLang="en-US" sz="2400" dirty="0" smtClean="0">
                <a:solidFill>
                  <a:schemeClr val="bg1"/>
                </a:solidFill>
              </a:rPr>
              <a:t>日最大風速時の風向・風速（</a:t>
            </a:r>
            <a:r>
              <a:rPr lang="en-US" altLang="ja-JP" sz="2400" dirty="0" err="1" smtClean="0">
                <a:solidFill>
                  <a:schemeClr val="bg1"/>
                </a:solidFill>
              </a:rPr>
              <a:t>high_SST</a:t>
            </a:r>
            <a:r>
              <a:rPr lang="ja-JP" altLang="en-US" sz="2400" dirty="0" err="1" smtClean="0">
                <a:solidFill>
                  <a:schemeClr val="bg1"/>
                </a:solidFill>
              </a:rPr>
              <a:t>ー</a:t>
            </a:r>
            <a:r>
              <a:rPr lang="en-US" altLang="ja-JP" sz="2400" dirty="0" err="1" smtClean="0">
                <a:solidFill>
                  <a:schemeClr val="bg1"/>
                </a:solidFill>
              </a:rPr>
              <a:t>low_SST</a:t>
            </a:r>
            <a:r>
              <a:rPr lang="ja-JP" altLang="en-US" sz="2400" dirty="0" smtClean="0">
                <a:solidFill>
                  <a:schemeClr val="bg1"/>
                </a:solidFill>
              </a:rPr>
              <a:t>）</a:t>
            </a:r>
            <a:r>
              <a:rPr lang="en-US" altLang="ja-JP" sz="2400" dirty="0" smtClean="0">
                <a:solidFill>
                  <a:schemeClr val="bg1"/>
                </a:solidFill>
              </a:rPr>
              <a:t> </a:t>
            </a:r>
            <a:endParaRPr lang="en-US" altLang="ja-JP" sz="2400" dirty="0">
              <a:solidFill>
                <a:schemeClr val="bg1"/>
              </a:solidFill>
            </a:endParaRPr>
          </a:p>
        </p:txBody>
      </p:sp>
      <p:sp>
        <p:nvSpPr>
          <p:cNvPr id="6" name="テキスト ボックス 5"/>
          <p:cNvSpPr txBox="1"/>
          <p:nvPr/>
        </p:nvSpPr>
        <p:spPr>
          <a:xfrm>
            <a:off x="1079158" y="5727478"/>
            <a:ext cx="716692" cy="369332"/>
          </a:xfrm>
          <a:prstGeom prst="rect">
            <a:avLst/>
          </a:prstGeom>
          <a:solidFill>
            <a:schemeClr val="bg1"/>
          </a:solidFill>
        </p:spPr>
        <p:txBody>
          <a:bodyPr wrap="square" rtlCol="0">
            <a:spAutoFit/>
          </a:bodyPr>
          <a:lstStyle/>
          <a:p>
            <a:endParaRPr kumimoji="1" lang="ja-JP" altLang="en-US" dirty="0"/>
          </a:p>
        </p:txBody>
      </p:sp>
      <p:sp>
        <p:nvSpPr>
          <p:cNvPr id="29" name="下矢印 28"/>
          <p:cNvSpPr/>
          <p:nvPr/>
        </p:nvSpPr>
        <p:spPr>
          <a:xfrm rot="1088658">
            <a:off x="1502965" y="2987687"/>
            <a:ext cx="455352" cy="1019504"/>
          </a:xfrm>
          <a:prstGeom prst="downArrow">
            <a:avLst/>
          </a:prstGeom>
          <a:solidFill>
            <a:srgbClr val="FF0000">
              <a:alpha val="50000"/>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角丸四角形 29"/>
          <p:cNvSpPr/>
          <p:nvPr/>
        </p:nvSpPr>
        <p:spPr>
          <a:xfrm>
            <a:off x="1163238" y="5713751"/>
            <a:ext cx="6886072" cy="1005801"/>
          </a:xfrm>
          <a:prstGeom prst="roundRect">
            <a:avLst/>
          </a:prstGeom>
          <a:solidFill>
            <a:schemeClr val="accent1">
              <a:alpha val="60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dirty="0" smtClean="0">
                <a:solidFill>
                  <a:schemeClr val="tx1"/>
                </a:solidFill>
              </a:rPr>
              <a:t>12</a:t>
            </a:r>
            <a:r>
              <a:rPr lang="ja-JP" altLang="en-US" sz="2400" dirty="0" smtClean="0">
                <a:solidFill>
                  <a:schemeClr val="tx1"/>
                </a:solidFill>
              </a:rPr>
              <a:t>月に伊勢湾の西側で北東風偏差となっていた。</a:t>
            </a:r>
            <a:endParaRPr lang="en-US" altLang="ja-JP" sz="2400" dirty="0" smtClean="0">
              <a:solidFill>
                <a:schemeClr val="tx1"/>
              </a:solidFill>
            </a:endParaRPr>
          </a:p>
          <a:p>
            <a:r>
              <a:rPr lang="en-US" altLang="ja-JP" sz="2400" dirty="0">
                <a:solidFill>
                  <a:schemeClr val="tx1"/>
                </a:solidFill>
              </a:rPr>
              <a:t>1</a:t>
            </a:r>
            <a:r>
              <a:rPr lang="ja-JP" altLang="en-US" sz="2400" dirty="0" smtClean="0">
                <a:solidFill>
                  <a:schemeClr val="tx1"/>
                </a:solidFill>
              </a:rPr>
              <a:t>月は西風偏差となり、</a:t>
            </a:r>
            <a:r>
              <a:rPr lang="en-US" altLang="ja-JP" sz="2400" dirty="0" smtClean="0">
                <a:solidFill>
                  <a:schemeClr val="tx1"/>
                </a:solidFill>
              </a:rPr>
              <a:t>2</a:t>
            </a:r>
            <a:r>
              <a:rPr lang="ja-JP" altLang="en-US" sz="2400" dirty="0" smtClean="0">
                <a:solidFill>
                  <a:schemeClr val="tx1"/>
                </a:solidFill>
              </a:rPr>
              <a:t>月は南風偏差となっていた。</a:t>
            </a:r>
            <a:endParaRPr lang="en-US" altLang="ja-JP" sz="2400" dirty="0" smtClean="0">
              <a:solidFill>
                <a:schemeClr val="tx1"/>
              </a:solidFill>
            </a:endParaRPr>
          </a:p>
        </p:txBody>
      </p:sp>
      <p:sp>
        <p:nvSpPr>
          <p:cNvPr id="31" name="テキスト ボックス 30"/>
          <p:cNvSpPr txBox="1"/>
          <p:nvPr/>
        </p:nvSpPr>
        <p:spPr>
          <a:xfrm>
            <a:off x="6870584" y="5567843"/>
            <a:ext cx="2155970" cy="338554"/>
          </a:xfrm>
          <a:prstGeom prst="rect">
            <a:avLst/>
          </a:prstGeom>
          <a:noFill/>
          <a:ln w="19050">
            <a:solidFill>
              <a:schemeClr val="tx1"/>
            </a:solidFill>
          </a:ln>
        </p:spPr>
        <p:txBody>
          <a:bodyPr wrap="square" rtlCol="0">
            <a:spAutoFit/>
          </a:bodyPr>
          <a:lstStyle/>
          <a:p>
            <a:pPr algn="ctr"/>
            <a:r>
              <a:rPr lang="en-US" altLang="ja-JP" sz="1600" b="1" dirty="0" smtClean="0"/>
              <a:t>1m/s</a:t>
            </a:r>
            <a:r>
              <a:rPr lang="ja-JP" altLang="en-US" sz="1600" b="1" dirty="0"/>
              <a:t>以上</a:t>
            </a:r>
            <a:r>
              <a:rPr lang="ja-JP" altLang="en-US" sz="1600" b="1" dirty="0" smtClean="0"/>
              <a:t>の風速のみ</a:t>
            </a:r>
            <a:endParaRPr kumimoji="1" lang="ja-JP" altLang="en-US" sz="1600" b="1" dirty="0"/>
          </a:p>
        </p:txBody>
      </p:sp>
      <p:pic>
        <p:nvPicPr>
          <p:cNvPr id="11" name="図 10"/>
          <p:cNvPicPr>
            <a:picLocks noChangeAspect="1"/>
          </p:cNvPicPr>
          <p:nvPr/>
        </p:nvPicPr>
        <p:blipFill rotWithShape="1">
          <a:blip r:embed="rId3"/>
          <a:srcRect l="16832" t="5427" r="26062" b="6388"/>
          <a:stretch/>
        </p:blipFill>
        <p:spPr>
          <a:xfrm>
            <a:off x="3009900" y="1038225"/>
            <a:ext cx="3033877" cy="4371975"/>
          </a:xfrm>
          <a:prstGeom prst="rect">
            <a:avLst/>
          </a:prstGeom>
        </p:spPr>
      </p:pic>
      <p:pic>
        <p:nvPicPr>
          <p:cNvPr id="12" name="図 11"/>
          <p:cNvPicPr>
            <a:picLocks noChangeAspect="1"/>
          </p:cNvPicPr>
          <p:nvPr/>
        </p:nvPicPr>
        <p:blipFill rotWithShape="1">
          <a:blip r:embed="rId4"/>
          <a:srcRect l="16830" t="5620" r="26334" b="6003"/>
          <a:stretch/>
        </p:blipFill>
        <p:spPr>
          <a:xfrm>
            <a:off x="6043777" y="1038225"/>
            <a:ext cx="3019425" cy="4381500"/>
          </a:xfrm>
          <a:prstGeom prst="rect">
            <a:avLst/>
          </a:prstGeom>
        </p:spPr>
      </p:pic>
      <p:grpSp>
        <p:nvGrpSpPr>
          <p:cNvPr id="13" name="グループ化 12"/>
          <p:cNvGrpSpPr/>
          <p:nvPr/>
        </p:nvGrpSpPr>
        <p:grpSpPr>
          <a:xfrm>
            <a:off x="2171774" y="4894815"/>
            <a:ext cx="6779173" cy="228272"/>
            <a:chOff x="2171774" y="4894815"/>
            <a:chExt cx="6779173" cy="228272"/>
          </a:xfrm>
        </p:grpSpPr>
        <p:pic>
          <p:nvPicPr>
            <p:cNvPr id="20" name="図 19"/>
            <p:cNvPicPr>
              <a:picLocks noChangeAspect="1"/>
            </p:cNvPicPr>
            <p:nvPr/>
          </p:nvPicPr>
          <p:blipFill rotWithShape="1">
            <a:blip r:embed="rId2"/>
            <a:srcRect l="47306" t="95091" r="39835" b="881"/>
            <a:stretch/>
          </p:blipFill>
          <p:spPr>
            <a:xfrm>
              <a:off x="2171774" y="4913865"/>
              <a:ext cx="683173" cy="199697"/>
            </a:xfrm>
            <a:prstGeom prst="rect">
              <a:avLst/>
            </a:prstGeom>
          </p:spPr>
        </p:pic>
        <p:pic>
          <p:nvPicPr>
            <p:cNvPr id="23" name="図 22"/>
            <p:cNvPicPr>
              <a:picLocks noChangeAspect="1"/>
            </p:cNvPicPr>
            <p:nvPr/>
          </p:nvPicPr>
          <p:blipFill rotWithShape="1">
            <a:blip r:embed="rId2"/>
            <a:srcRect l="47306" t="95091" r="39835" b="881"/>
            <a:stretch/>
          </p:blipFill>
          <p:spPr>
            <a:xfrm>
              <a:off x="5257874" y="4923390"/>
              <a:ext cx="683173" cy="199697"/>
            </a:xfrm>
            <a:prstGeom prst="rect">
              <a:avLst/>
            </a:prstGeom>
          </p:spPr>
        </p:pic>
        <p:pic>
          <p:nvPicPr>
            <p:cNvPr id="24" name="図 23"/>
            <p:cNvPicPr>
              <a:picLocks noChangeAspect="1"/>
            </p:cNvPicPr>
            <p:nvPr/>
          </p:nvPicPr>
          <p:blipFill rotWithShape="1">
            <a:blip r:embed="rId2"/>
            <a:srcRect l="47306" t="95091" r="39835" b="881"/>
            <a:stretch/>
          </p:blipFill>
          <p:spPr>
            <a:xfrm>
              <a:off x="8267774" y="4894815"/>
              <a:ext cx="683173" cy="199697"/>
            </a:xfrm>
            <a:prstGeom prst="rect">
              <a:avLst/>
            </a:prstGeom>
          </p:spPr>
        </p:pic>
      </p:grpSp>
      <p:sp>
        <p:nvSpPr>
          <p:cNvPr id="2" name="スライド番号プレースホルダー 1"/>
          <p:cNvSpPr>
            <a:spLocks noGrp="1"/>
          </p:cNvSpPr>
          <p:nvPr>
            <p:ph type="sldNum" sz="quarter" idx="12"/>
          </p:nvPr>
        </p:nvSpPr>
        <p:spPr/>
        <p:txBody>
          <a:bodyPr/>
          <a:lstStyle/>
          <a:p>
            <a:fld id="{40482976-72AF-4720-8AC7-3307BAEC81D7}" type="slidenum">
              <a:rPr kumimoji="1" lang="ja-JP" altLang="en-US" smtClean="0"/>
              <a:t>31</a:t>
            </a:fld>
            <a:endParaRPr kumimoji="1" lang="ja-JP" altLang="en-US"/>
          </a:p>
        </p:txBody>
      </p:sp>
    </p:spTree>
    <p:extLst>
      <p:ext uri="{BB962C8B-B14F-4D97-AF65-F5344CB8AC3E}">
        <p14:creationId xmlns:p14="http://schemas.microsoft.com/office/powerpoint/2010/main" val="2339202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rotWithShape="1">
          <a:blip r:embed="rId2"/>
          <a:srcRect l="15972" t="5427" r="26259" b="5957"/>
          <a:stretch/>
        </p:blipFill>
        <p:spPr>
          <a:xfrm>
            <a:off x="6034059" y="1040339"/>
            <a:ext cx="3069020" cy="4393324"/>
          </a:xfrm>
          <a:prstGeom prst="rect">
            <a:avLst/>
          </a:prstGeom>
        </p:spPr>
      </p:pic>
      <p:pic>
        <p:nvPicPr>
          <p:cNvPr id="8" name="図 7"/>
          <p:cNvPicPr>
            <a:picLocks noChangeAspect="1"/>
          </p:cNvPicPr>
          <p:nvPr/>
        </p:nvPicPr>
        <p:blipFill rotWithShape="1">
          <a:blip r:embed="rId3"/>
          <a:srcRect l="16764" t="5427" r="26259" b="5957"/>
          <a:stretch/>
        </p:blipFill>
        <p:spPr>
          <a:xfrm>
            <a:off x="3007079" y="1040339"/>
            <a:ext cx="3026980" cy="4393324"/>
          </a:xfrm>
          <a:prstGeom prst="rect">
            <a:avLst/>
          </a:prstGeom>
        </p:spPr>
      </p:pic>
      <p:pic>
        <p:nvPicPr>
          <p:cNvPr id="6" name="図 5"/>
          <p:cNvPicPr>
            <a:picLocks noChangeAspect="1"/>
          </p:cNvPicPr>
          <p:nvPr/>
        </p:nvPicPr>
        <p:blipFill rotWithShape="1">
          <a:blip r:embed="rId4"/>
          <a:srcRect l="16565" t="5427" r="26062" b="6169"/>
          <a:stretch/>
        </p:blipFill>
        <p:spPr>
          <a:xfrm>
            <a:off x="-16763" y="1045594"/>
            <a:ext cx="3048001" cy="4382814"/>
          </a:xfrm>
          <a:prstGeom prst="rect">
            <a:avLst/>
          </a:prstGeom>
        </p:spPr>
      </p:pic>
      <p:sp>
        <p:nvSpPr>
          <p:cNvPr id="4" name="Text Box 2"/>
          <p:cNvSpPr txBox="1">
            <a:spLocks noChangeArrowheads="1"/>
          </p:cNvSpPr>
          <p:nvPr/>
        </p:nvSpPr>
        <p:spPr bwMode="auto">
          <a:xfrm>
            <a:off x="-1" y="2"/>
            <a:ext cx="9144001" cy="461665"/>
          </a:xfrm>
          <a:prstGeom prst="rect">
            <a:avLst/>
          </a:prstGeom>
          <a:solidFill>
            <a:srgbClr val="9999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en-US" altLang="ja-JP" sz="2400" dirty="0">
                <a:solidFill>
                  <a:schemeClr val="bg1"/>
                </a:solidFill>
              </a:rPr>
              <a:t>3</a:t>
            </a:r>
            <a:r>
              <a:rPr lang="en-US" altLang="ja-JP" sz="2400" dirty="0" smtClean="0">
                <a:solidFill>
                  <a:schemeClr val="bg1"/>
                </a:solidFill>
              </a:rPr>
              <a:t>. </a:t>
            </a:r>
            <a:r>
              <a:rPr lang="ja-JP" altLang="en-US" sz="2400" dirty="0" smtClean="0">
                <a:solidFill>
                  <a:schemeClr val="bg1"/>
                </a:solidFill>
              </a:rPr>
              <a:t>結果</a:t>
            </a:r>
            <a:r>
              <a:rPr lang="en-US" altLang="ja-JP" sz="2400" dirty="0" smtClean="0">
                <a:solidFill>
                  <a:schemeClr val="bg1"/>
                </a:solidFill>
              </a:rPr>
              <a:t>1_ </a:t>
            </a:r>
            <a:r>
              <a:rPr lang="en-US" altLang="ja-JP" sz="2400" dirty="0" err="1" smtClean="0">
                <a:solidFill>
                  <a:schemeClr val="bg1"/>
                </a:solidFill>
              </a:rPr>
              <a:t>AMeDAS</a:t>
            </a:r>
            <a:r>
              <a:rPr lang="en-US" altLang="ja-JP" sz="2400" dirty="0">
                <a:solidFill>
                  <a:schemeClr val="bg1"/>
                </a:solidFill>
              </a:rPr>
              <a:t>_</a:t>
            </a:r>
            <a:r>
              <a:rPr lang="ja-JP" altLang="en-US" sz="2400" dirty="0" smtClean="0">
                <a:solidFill>
                  <a:schemeClr val="bg1"/>
                </a:solidFill>
              </a:rPr>
              <a:t>湿度 </a:t>
            </a:r>
            <a:r>
              <a:rPr lang="ja-JP" altLang="en-US" sz="2400" dirty="0">
                <a:solidFill>
                  <a:schemeClr val="bg1"/>
                </a:solidFill>
              </a:rPr>
              <a:t>領域平均</a:t>
            </a:r>
            <a:r>
              <a:rPr lang="ja-JP" altLang="en-US" sz="2400" dirty="0" smtClean="0">
                <a:solidFill>
                  <a:schemeClr val="bg1"/>
                </a:solidFill>
              </a:rPr>
              <a:t>から</a:t>
            </a:r>
            <a:r>
              <a:rPr lang="ja-JP" altLang="en-US" sz="2400" dirty="0">
                <a:solidFill>
                  <a:schemeClr val="bg1"/>
                </a:solidFill>
              </a:rPr>
              <a:t>の偏差</a:t>
            </a:r>
            <a:r>
              <a:rPr lang="ja-JP" altLang="en-US" sz="1800" dirty="0">
                <a:solidFill>
                  <a:schemeClr val="bg1"/>
                </a:solidFill>
              </a:rPr>
              <a:t>（</a:t>
            </a:r>
            <a:r>
              <a:rPr lang="en-US" altLang="ja-JP" sz="1800" dirty="0" err="1">
                <a:solidFill>
                  <a:schemeClr val="bg1"/>
                </a:solidFill>
              </a:rPr>
              <a:t>highSST</a:t>
            </a:r>
            <a:r>
              <a:rPr lang="ja-JP" altLang="en-US" sz="1800" dirty="0" err="1">
                <a:solidFill>
                  <a:schemeClr val="bg1"/>
                </a:solidFill>
              </a:rPr>
              <a:t>ー</a:t>
            </a:r>
            <a:r>
              <a:rPr lang="en-US" altLang="ja-JP" sz="1800" dirty="0" err="1">
                <a:solidFill>
                  <a:schemeClr val="bg1"/>
                </a:solidFill>
              </a:rPr>
              <a:t>lowSST</a:t>
            </a:r>
            <a:r>
              <a:rPr lang="ja-JP" altLang="en-US" sz="1800" dirty="0">
                <a:solidFill>
                  <a:schemeClr val="bg1"/>
                </a:solidFill>
              </a:rPr>
              <a:t>）</a:t>
            </a:r>
            <a:r>
              <a:rPr lang="en-US" altLang="ja-JP" sz="1800" dirty="0" smtClean="0">
                <a:solidFill>
                  <a:schemeClr val="bg1"/>
                </a:solidFill>
              </a:rPr>
              <a:t> </a:t>
            </a:r>
            <a:endParaRPr lang="en-US" altLang="ja-JP" sz="1800" dirty="0">
              <a:solidFill>
                <a:schemeClr val="bg1"/>
              </a:solidFill>
            </a:endParaRPr>
          </a:p>
        </p:txBody>
      </p:sp>
      <p:grpSp>
        <p:nvGrpSpPr>
          <p:cNvPr id="5" name="グループ化 4"/>
          <p:cNvGrpSpPr/>
          <p:nvPr/>
        </p:nvGrpSpPr>
        <p:grpSpPr>
          <a:xfrm>
            <a:off x="1314300" y="720000"/>
            <a:ext cx="6877827" cy="384848"/>
            <a:chOff x="1586876" y="1275978"/>
            <a:chExt cx="6877827" cy="532897"/>
          </a:xfrm>
        </p:grpSpPr>
        <p:sp>
          <p:nvSpPr>
            <p:cNvPr id="21" name="テキスト ボックス 20"/>
            <p:cNvSpPr txBox="1"/>
            <p:nvPr/>
          </p:nvSpPr>
          <p:spPr>
            <a:xfrm>
              <a:off x="1586876" y="1275979"/>
              <a:ext cx="836457" cy="532896"/>
            </a:xfrm>
            <a:prstGeom prst="rect">
              <a:avLst/>
            </a:prstGeom>
            <a:noFill/>
          </p:spPr>
          <p:txBody>
            <a:bodyPr wrap="square" rtlCol="0">
              <a:spAutoFit/>
            </a:bodyPr>
            <a:lstStyle/>
            <a:p>
              <a:pPr algn="ctr"/>
              <a:r>
                <a:rPr lang="en-US" altLang="ja-JP" sz="2100" dirty="0"/>
                <a:t>DEC</a:t>
              </a:r>
              <a:endParaRPr lang="ja-JP" altLang="en-US" sz="2100" dirty="0"/>
            </a:p>
          </p:txBody>
        </p:sp>
        <p:sp>
          <p:nvSpPr>
            <p:cNvPr id="22" name="テキスト ボックス 21"/>
            <p:cNvSpPr txBox="1"/>
            <p:nvPr/>
          </p:nvSpPr>
          <p:spPr>
            <a:xfrm>
              <a:off x="4417945" y="1275978"/>
              <a:ext cx="1130831" cy="532896"/>
            </a:xfrm>
            <a:prstGeom prst="rect">
              <a:avLst/>
            </a:prstGeom>
            <a:noFill/>
          </p:spPr>
          <p:txBody>
            <a:bodyPr wrap="square" rtlCol="0">
              <a:spAutoFit/>
            </a:bodyPr>
            <a:lstStyle/>
            <a:p>
              <a:pPr algn="ctr"/>
              <a:r>
                <a:rPr lang="en-US" altLang="ja-JP" sz="2100" dirty="0"/>
                <a:t>JAN</a:t>
              </a:r>
            </a:p>
          </p:txBody>
        </p:sp>
        <p:sp>
          <p:nvSpPr>
            <p:cNvPr id="23" name="テキスト ボックス 22"/>
            <p:cNvSpPr txBox="1"/>
            <p:nvPr/>
          </p:nvSpPr>
          <p:spPr>
            <a:xfrm>
              <a:off x="7567880" y="1275978"/>
              <a:ext cx="896823" cy="532896"/>
            </a:xfrm>
            <a:prstGeom prst="rect">
              <a:avLst/>
            </a:prstGeom>
            <a:noFill/>
          </p:spPr>
          <p:txBody>
            <a:bodyPr wrap="square" rtlCol="0">
              <a:spAutoFit/>
            </a:bodyPr>
            <a:lstStyle/>
            <a:p>
              <a:pPr algn="ctr"/>
              <a:r>
                <a:rPr lang="en-US" altLang="ja-JP" sz="2100" dirty="0"/>
                <a:t>FEB</a:t>
              </a:r>
              <a:endParaRPr lang="ja-JP" altLang="en-US" sz="2100" dirty="0"/>
            </a:p>
          </p:txBody>
        </p:sp>
      </p:grpSp>
      <p:grpSp>
        <p:nvGrpSpPr>
          <p:cNvPr id="3" name="グループ化 2"/>
          <p:cNvGrpSpPr/>
          <p:nvPr/>
        </p:nvGrpSpPr>
        <p:grpSpPr>
          <a:xfrm>
            <a:off x="2207905" y="4808458"/>
            <a:ext cx="6864199" cy="307778"/>
            <a:chOff x="2302052" y="5012648"/>
            <a:chExt cx="6864199" cy="307778"/>
          </a:xfrm>
        </p:grpSpPr>
        <p:sp>
          <p:nvSpPr>
            <p:cNvPr id="17" name="テキスト ボックス 16"/>
            <p:cNvSpPr txBox="1"/>
            <p:nvPr/>
          </p:nvSpPr>
          <p:spPr>
            <a:xfrm>
              <a:off x="2302052" y="5012649"/>
              <a:ext cx="822829" cy="307777"/>
            </a:xfrm>
            <a:prstGeom prst="rect">
              <a:avLst/>
            </a:prstGeom>
            <a:noFill/>
          </p:spPr>
          <p:txBody>
            <a:bodyPr wrap="square" rtlCol="0">
              <a:spAutoFit/>
            </a:bodyPr>
            <a:lstStyle/>
            <a:p>
              <a:pPr algn="ctr"/>
              <a:r>
                <a:rPr lang="en-US" altLang="ja-JP" sz="1400" b="1" dirty="0" smtClean="0"/>
                <a:t>[%]</a:t>
              </a:r>
              <a:endParaRPr kumimoji="1" lang="ja-JP" altLang="en-US" sz="1400" b="1" dirty="0"/>
            </a:p>
          </p:txBody>
        </p:sp>
        <p:sp>
          <p:nvSpPr>
            <p:cNvPr id="18" name="テキスト ボックス 17"/>
            <p:cNvSpPr txBox="1"/>
            <p:nvPr/>
          </p:nvSpPr>
          <p:spPr>
            <a:xfrm>
              <a:off x="8343422" y="5012648"/>
              <a:ext cx="822829" cy="307777"/>
            </a:xfrm>
            <a:prstGeom prst="rect">
              <a:avLst/>
            </a:prstGeom>
            <a:noFill/>
          </p:spPr>
          <p:txBody>
            <a:bodyPr wrap="square" rtlCol="0">
              <a:spAutoFit/>
            </a:bodyPr>
            <a:lstStyle/>
            <a:p>
              <a:pPr algn="ctr"/>
              <a:r>
                <a:rPr lang="en-US" altLang="ja-JP" sz="1400" b="1" dirty="0" smtClean="0"/>
                <a:t>[</a:t>
              </a:r>
              <a:r>
                <a:rPr lang="en-US" altLang="ja-JP" sz="1400" b="1" dirty="0"/>
                <a:t>%</a:t>
              </a:r>
              <a:r>
                <a:rPr lang="en-US" altLang="ja-JP" sz="1400" b="1" dirty="0" smtClean="0"/>
                <a:t>]</a:t>
              </a:r>
              <a:endParaRPr kumimoji="1" lang="ja-JP" altLang="en-US" sz="1400" b="1" dirty="0"/>
            </a:p>
          </p:txBody>
        </p:sp>
        <p:sp>
          <p:nvSpPr>
            <p:cNvPr id="19" name="テキスト ボックス 18"/>
            <p:cNvSpPr txBox="1"/>
            <p:nvPr/>
          </p:nvSpPr>
          <p:spPr>
            <a:xfrm>
              <a:off x="5280031" y="5012649"/>
              <a:ext cx="822829" cy="307777"/>
            </a:xfrm>
            <a:prstGeom prst="rect">
              <a:avLst/>
            </a:prstGeom>
            <a:noFill/>
          </p:spPr>
          <p:txBody>
            <a:bodyPr wrap="square" rtlCol="0">
              <a:spAutoFit/>
            </a:bodyPr>
            <a:lstStyle/>
            <a:p>
              <a:pPr algn="ctr"/>
              <a:r>
                <a:rPr lang="en-US" altLang="ja-JP" sz="1400" b="1" dirty="0" smtClean="0"/>
                <a:t>[</a:t>
              </a:r>
              <a:r>
                <a:rPr lang="en-US" altLang="ja-JP" sz="1400" b="1" dirty="0"/>
                <a:t>%</a:t>
              </a:r>
              <a:r>
                <a:rPr lang="en-US" altLang="ja-JP" sz="1400" b="1" dirty="0" smtClean="0"/>
                <a:t>]</a:t>
              </a:r>
              <a:endParaRPr kumimoji="1" lang="ja-JP" altLang="en-US" sz="1400" b="1" dirty="0"/>
            </a:p>
          </p:txBody>
        </p:sp>
      </p:grpSp>
      <p:sp>
        <p:nvSpPr>
          <p:cNvPr id="27" name="円/楕円 26"/>
          <p:cNvSpPr/>
          <p:nvPr/>
        </p:nvSpPr>
        <p:spPr>
          <a:xfrm rot="19287094">
            <a:off x="514026" y="2747792"/>
            <a:ext cx="2177900" cy="2411284"/>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角丸四角形 27"/>
          <p:cNvSpPr/>
          <p:nvPr/>
        </p:nvSpPr>
        <p:spPr>
          <a:xfrm>
            <a:off x="1147125" y="5705112"/>
            <a:ext cx="6860529" cy="1005801"/>
          </a:xfrm>
          <a:prstGeom prst="roundRect">
            <a:avLst/>
          </a:prstGeom>
          <a:solidFill>
            <a:schemeClr val="accent1">
              <a:alpha val="60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dirty="0" smtClean="0">
                <a:solidFill>
                  <a:schemeClr val="tx1"/>
                </a:solidFill>
              </a:rPr>
              <a:t>12</a:t>
            </a:r>
            <a:r>
              <a:rPr lang="ja-JP" altLang="en-US" sz="2400" dirty="0" smtClean="0">
                <a:solidFill>
                  <a:schemeClr val="tx1"/>
                </a:solidFill>
              </a:rPr>
              <a:t>月では、伊勢湾の西側で正偏差となっていた。</a:t>
            </a:r>
            <a:endParaRPr lang="en-US" altLang="ja-JP" sz="2400" dirty="0" smtClean="0">
              <a:solidFill>
                <a:schemeClr val="tx1"/>
              </a:solidFill>
            </a:endParaRPr>
          </a:p>
          <a:p>
            <a:r>
              <a:rPr lang="en-US" altLang="ja-JP" sz="2400" dirty="0" smtClean="0">
                <a:solidFill>
                  <a:schemeClr val="tx1"/>
                </a:solidFill>
              </a:rPr>
              <a:t>1</a:t>
            </a:r>
            <a:r>
              <a:rPr lang="ja-JP" altLang="en-US" sz="2400" dirty="0" smtClean="0">
                <a:solidFill>
                  <a:schemeClr val="tx1"/>
                </a:solidFill>
              </a:rPr>
              <a:t>月，</a:t>
            </a:r>
            <a:r>
              <a:rPr lang="en-US" altLang="ja-JP" sz="2400" dirty="0" smtClean="0">
                <a:solidFill>
                  <a:schemeClr val="tx1"/>
                </a:solidFill>
              </a:rPr>
              <a:t>2</a:t>
            </a:r>
            <a:r>
              <a:rPr lang="ja-JP" altLang="en-US" sz="2400" dirty="0" smtClean="0">
                <a:solidFill>
                  <a:schemeClr val="tx1"/>
                </a:solidFill>
              </a:rPr>
              <a:t>月では、伊勢湾の西側で負偏差となっていた。</a:t>
            </a:r>
            <a:endParaRPr lang="en-US" altLang="ja-JP" sz="2400" dirty="0" smtClean="0">
              <a:solidFill>
                <a:schemeClr val="tx1"/>
              </a:solidFill>
            </a:endParaRPr>
          </a:p>
        </p:txBody>
      </p:sp>
      <p:sp>
        <p:nvSpPr>
          <p:cNvPr id="29" name="テキスト ボックス 28"/>
          <p:cNvSpPr txBox="1"/>
          <p:nvPr/>
        </p:nvSpPr>
        <p:spPr>
          <a:xfrm>
            <a:off x="7456515" y="5432560"/>
            <a:ext cx="1585519" cy="584775"/>
          </a:xfrm>
          <a:prstGeom prst="rect">
            <a:avLst/>
          </a:prstGeom>
          <a:noFill/>
          <a:ln w="19050">
            <a:solidFill>
              <a:schemeClr val="tx1"/>
            </a:solidFill>
          </a:ln>
        </p:spPr>
        <p:txBody>
          <a:bodyPr wrap="square" rtlCol="0">
            <a:spAutoFit/>
          </a:bodyPr>
          <a:lstStyle/>
          <a:p>
            <a:pPr algn="ctr"/>
            <a:r>
              <a:rPr lang="ja-JP" altLang="en-US" sz="1600" b="1" dirty="0" smtClean="0">
                <a:solidFill>
                  <a:srgbClr val="FF0000"/>
                </a:solidFill>
              </a:rPr>
              <a:t>赤色</a:t>
            </a:r>
            <a:r>
              <a:rPr lang="ja-JP" altLang="en-US" sz="1600" b="1" dirty="0" smtClean="0"/>
              <a:t> ： 正偏差</a:t>
            </a:r>
            <a:endParaRPr lang="en-US" altLang="ja-JP" sz="1600" b="1" dirty="0" smtClean="0"/>
          </a:p>
          <a:p>
            <a:pPr algn="ctr"/>
            <a:r>
              <a:rPr kumimoji="1" lang="ja-JP" altLang="en-US" sz="1600" b="1" dirty="0" smtClean="0">
                <a:solidFill>
                  <a:srgbClr val="0070C0"/>
                </a:solidFill>
              </a:rPr>
              <a:t>青色</a:t>
            </a:r>
            <a:r>
              <a:rPr kumimoji="1" lang="ja-JP" altLang="en-US" sz="1600" b="1" dirty="0" smtClean="0"/>
              <a:t> ： 負偏差</a:t>
            </a:r>
            <a:endParaRPr kumimoji="1" lang="ja-JP" altLang="en-US" sz="1600" b="1" dirty="0"/>
          </a:p>
        </p:txBody>
      </p:sp>
      <p:sp>
        <p:nvSpPr>
          <p:cNvPr id="2" name="スライド番号プレースホルダー 1"/>
          <p:cNvSpPr>
            <a:spLocks noGrp="1"/>
          </p:cNvSpPr>
          <p:nvPr>
            <p:ph type="sldNum" sz="quarter" idx="12"/>
          </p:nvPr>
        </p:nvSpPr>
        <p:spPr/>
        <p:txBody>
          <a:bodyPr/>
          <a:lstStyle/>
          <a:p>
            <a:fld id="{40482976-72AF-4720-8AC7-3307BAEC81D7}" type="slidenum">
              <a:rPr kumimoji="1" lang="ja-JP" altLang="en-US" smtClean="0"/>
              <a:t>32</a:t>
            </a:fld>
            <a:endParaRPr kumimoji="1" lang="ja-JP" altLang="en-US"/>
          </a:p>
        </p:txBody>
      </p:sp>
    </p:spTree>
    <p:extLst>
      <p:ext uri="{BB962C8B-B14F-4D97-AF65-F5344CB8AC3E}">
        <p14:creationId xmlns:p14="http://schemas.microsoft.com/office/powerpoint/2010/main" val="1768989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8570418" y="4969043"/>
            <a:ext cx="679467" cy="246221"/>
          </a:xfrm>
          <a:prstGeom prst="rect">
            <a:avLst/>
          </a:prstGeom>
          <a:noFill/>
        </p:spPr>
        <p:txBody>
          <a:bodyPr wrap="square" rtlCol="0">
            <a:spAutoFit/>
          </a:bodyPr>
          <a:lstStyle/>
          <a:p>
            <a:pPr algn="ctr"/>
            <a:r>
              <a:rPr lang="en-US" altLang="ja-JP" sz="1000" b="1" dirty="0" smtClean="0"/>
              <a:t>[mm]</a:t>
            </a:r>
            <a:endParaRPr lang="ja-JP" altLang="en-US" sz="1000" b="1" dirty="0"/>
          </a:p>
        </p:txBody>
      </p:sp>
      <p:sp>
        <p:nvSpPr>
          <p:cNvPr id="4" name="Text Box 2"/>
          <p:cNvSpPr txBox="1">
            <a:spLocks noChangeArrowheads="1"/>
          </p:cNvSpPr>
          <p:nvPr/>
        </p:nvSpPr>
        <p:spPr bwMode="auto">
          <a:xfrm>
            <a:off x="-1" y="2"/>
            <a:ext cx="9144001" cy="461665"/>
          </a:xfrm>
          <a:prstGeom prst="rect">
            <a:avLst/>
          </a:prstGeom>
          <a:solidFill>
            <a:srgbClr val="9999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en-US" altLang="ja-JP" sz="2400" dirty="0">
                <a:solidFill>
                  <a:schemeClr val="bg1"/>
                </a:solidFill>
              </a:rPr>
              <a:t>3</a:t>
            </a:r>
            <a:r>
              <a:rPr lang="en-US" altLang="ja-JP" sz="2400" dirty="0" smtClean="0">
                <a:solidFill>
                  <a:schemeClr val="bg1"/>
                </a:solidFill>
              </a:rPr>
              <a:t>. </a:t>
            </a:r>
            <a:r>
              <a:rPr lang="ja-JP" altLang="en-US" sz="2400" dirty="0" smtClean="0">
                <a:solidFill>
                  <a:schemeClr val="bg1"/>
                </a:solidFill>
              </a:rPr>
              <a:t>結果</a:t>
            </a:r>
            <a:r>
              <a:rPr lang="en-US" altLang="ja-JP" sz="2400" dirty="0" smtClean="0">
                <a:solidFill>
                  <a:schemeClr val="bg1"/>
                </a:solidFill>
              </a:rPr>
              <a:t>1_ </a:t>
            </a:r>
            <a:r>
              <a:rPr lang="en-US" altLang="ja-JP" sz="2400" dirty="0" err="1" smtClean="0">
                <a:solidFill>
                  <a:schemeClr val="bg1"/>
                </a:solidFill>
              </a:rPr>
              <a:t>AMeDAS</a:t>
            </a:r>
            <a:r>
              <a:rPr lang="en-US" altLang="ja-JP" sz="2400" dirty="0">
                <a:solidFill>
                  <a:schemeClr val="bg1"/>
                </a:solidFill>
              </a:rPr>
              <a:t>_</a:t>
            </a:r>
            <a:r>
              <a:rPr lang="ja-JP" altLang="en-US" sz="2400" dirty="0" smtClean="0">
                <a:solidFill>
                  <a:schemeClr val="bg1"/>
                </a:solidFill>
              </a:rPr>
              <a:t>降水量　領域</a:t>
            </a:r>
            <a:r>
              <a:rPr lang="ja-JP" altLang="en-US" sz="2400" dirty="0">
                <a:solidFill>
                  <a:schemeClr val="bg1"/>
                </a:solidFill>
              </a:rPr>
              <a:t>平均からの偏差</a:t>
            </a:r>
            <a:r>
              <a:rPr lang="ja-JP" altLang="en-US" sz="1800" dirty="0">
                <a:solidFill>
                  <a:schemeClr val="bg1"/>
                </a:solidFill>
              </a:rPr>
              <a:t>（</a:t>
            </a:r>
            <a:r>
              <a:rPr lang="en-US" altLang="ja-JP" sz="1800" dirty="0" err="1">
                <a:solidFill>
                  <a:schemeClr val="bg1"/>
                </a:solidFill>
              </a:rPr>
              <a:t>highSST</a:t>
            </a:r>
            <a:r>
              <a:rPr lang="ja-JP" altLang="en-US" sz="1800" dirty="0" err="1">
                <a:solidFill>
                  <a:schemeClr val="bg1"/>
                </a:solidFill>
              </a:rPr>
              <a:t>ー</a:t>
            </a:r>
            <a:r>
              <a:rPr lang="en-US" altLang="ja-JP" sz="1800" dirty="0" err="1">
                <a:solidFill>
                  <a:schemeClr val="bg1"/>
                </a:solidFill>
              </a:rPr>
              <a:t>lowSST</a:t>
            </a:r>
            <a:r>
              <a:rPr lang="ja-JP" altLang="en-US" sz="1800" dirty="0">
                <a:solidFill>
                  <a:schemeClr val="bg1"/>
                </a:solidFill>
              </a:rPr>
              <a:t>）</a:t>
            </a:r>
            <a:r>
              <a:rPr lang="en-US" altLang="ja-JP" sz="1800" dirty="0" smtClean="0">
                <a:solidFill>
                  <a:schemeClr val="bg1"/>
                </a:solidFill>
              </a:rPr>
              <a:t> </a:t>
            </a:r>
            <a:endParaRPr lang="en-US" altLang="ja-JP" sz="1800" dirty="0">
              <a:solidFill>
                <a:schemeClr val="bg1"/>
              </a:solidFill>
            </a:endParaRPr>
          </a:p>
        </p:txBody>
      </p:sp>
      <p:grpSp>
        <p:nvGrpSpPr>
          <p:cNvPr id="2" name="グループ化 1"/>
          <p:cNvGrpSpPr/>
          <p:nvPr/>
        </p:nvGrpSpPr>
        <p:grpSpPr>
          <a:xfrm>
            <a:off x="1185760" y="720000"/>
            <a:ext cx="6585261" cy="398640"/>
            <a:chOff x="1252366" y="1099165"/>
            <a:chExt cx="6585261" cy="564402"/>
          </a:xfrm>
        </p:grpSpPr>
        <p:sp>
          <p:nvSpPr>
            <p:cNvPr id="14" name="テキスト ボックス 13"/>
            <p:cNvSpPr txBox="1"/>
            <p:nvPr/>
          </p:nvSpPr>
          <p:spPr>
            <a:xfrm>
              <a:off x="1252366" y="1099165"/>
              <a:ext cx="848959" cy="540862"/>
            </a:xfrm>
            <a:prstGeom prst="rect">
              <a:avLst/>
            </a:prstGeom>
            <a:noFill/>
          </p:spPr>
          <p:txBody>
            <a:bodyPr wrap="square" rtlCol="0">
              <a:spAutoFit/>
            </a:bodyPr>
            <a:lstStyle/>
            <a:p>
              <a:pPr algn="ctr"/>
              <a:r>
                <a:rPr lang="en-US" altLang="ja-JP" sz="2100" dirty="0"/>
                <a:t>DEC</a:t>
              </a:r>
              <a:endParaRPr lang="ja-JP" altLang="en-US" sz="2100" dirty="0"/>
            </a:p>
          </p:txBody>
        </p:sp>
        <p:sp>
          <p:nvSpPr>
            <p:cNvPr id="15" name="テキスト ボックス 14"/>
            <p:cNvSpPr txBox="1"/>
            <p:nvPr/>
          </p:nvSpPr>
          <p:spPr>
            <a:xfrm>
              <a:off x="3942276" y="1121131"/>
              <a:ext cx="1147732" cy="540861"/>
            </a:xfrm>
            <a:prstGeom prst="rect">
              <a:avLst/>
            </a:prstGeom>
            <a:noFill/>
          </p:spPr>
          <p:txBody>
            <a:bodyPr wrap="square" rtlCol="0">
              <a:spAutoFit/>
            </a:bodyPr>
            <a:lstStyle/>
            <a:p>
              <a:pPr algn="ctr"/>
              <a:r>
                <a:rPr lang="en-US" altLang="ja-JP" sz="2100" dirty="0"/>
                <a:t>JAN</a:t>
              </a:r>
            </a:p>
          </p:txBody>
        </p:sp>
        <p:sp>
          <p:nvSpPr>
            <p:cNvPr id="16" name="テキスト ボックス 15"/>
            <p:cNvSpPr txBox="1"/>
            <p:nvPr/>
          </p:nvSpPr>
          <p:spPr>
            <a:xfrm>
              <a:off x="6927400" y="1122706"/>
              <a:ext cx="910227" cy="540861"/>
            </a:xfrm>
            <a:prstGeom prst="rect">
              <a:avLst/>
            </a:prstGeom>
            <a:noFill/>
          </p:spPr>
          <p:txBody>
            <a:bodyPr wrap="square" rtlCol="0">
              <a:spAutoFit/>
            </a:bodyPr>
            <a:lstStyle/>
            <a:p>
              <a:pPr algn="ctr"/>
              <a:r>
                <a:rPr lang="en-US" altLang="ja-JP" sz="2100" dirty="0"/>
                <a:t>FEB</a:t>
              </a:r>
              <a:endParaRPr lang="ja-JP" altLang="en-US" sz="2100" dirty="0"/>
            </a:p>
          </p:txBody>
        </p:sp>
      </p:grpSp>
      <p:sp>
        <p:nvSpPr>
          <p:cNvPr id="28" name="角丸四角形 27"/>
          <p:cNvSpPr/>
          <p:nvPr/>
        </p:nvSpPr>
        <p:spPr>
          <a:xfrm>
            <a:off x="285995" y="5705112"/>
            <a:ext cx="8600205" cy="1005801"/>
          </a:xfrm>
          <a:prstGeom prst="roundRect">
            <a:avLst/>
          </a:prstGeom>
          <a:solidFill>
            <a:schemeClr val="accent1">
              <a:alpha val="60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smtClean="0">
                <a:solidFill>
                  <a:schemeClr val="tx1"/>
                </a:solidFill>
              </a:rPr>
              <a:t>領域の南側では、</a:t>
            </a:r>
            <a:r>
              <a:rPr lang="en-US" altLang="ja-JP" sz="2400" dirty="0" smtClean="0">
                <a:solidFill>
                  <a:schemeClr val="tx1"/>
                </a:solidFill>
              </a:rPr>
              <a:t>12</a:t>
            </a:r>
            <a:r>
              <a:rPr lang="ja-JP" altLang="en-US" sz="2400" dirty="0">
                <a:solidFill>
                  <a:schemeClr val="tx1"/>
                </a:solidFill>
              </a:rPr>
              <a:t>月</a:t>
            </a:r>
            <a:r>
              <a:rPr lang="ja-JP" altLang="en-US" sz="2400" dirty="0" smtClean="0">
                <a:solidFill>
                  <a:schemeClr val="tx1"/>
                </a:solidFill>
              </a:rPr>
              <a:t>で正偏差となっており、</a:t>
            </a:r>
            <a:r>
              <a:rPr lang="en-US" altLang="ja-JP" sz="2400" dirty="0" smtClean="0">
                <a:solidFill>
                  <a:schemeClr val="tx1"/>
                </a:solidFill>
              </a:rPr>
              <a:t>1</a:t>
            </a:r>
            <a:r>
              <a:rPr lang="ja-JP" altLang="en-US" sz="2400" dirty="0" smtClean="0">
                <a:solidFill>
                  <a:schemeClr val="tx1"/>
                </a:solidFill>
              </a:rPr>
              <a:t>月、</a:t>
            </a:r>
            <a:r>
              <a:rPr lang="en-US" altLang="ja-JP" sz="2400" dirty="0" smtClean="0">
                <a:solidFill>
                  <a:schemeClr val="tx1"/>
                </a:solidFill>
              </a:rPr>
              <a:t>2</a:t>
            </a:r>
            <a:r>
              <a:rPr lang="ja-JP" altLang="en-US" sz="2400" dirty="0" smtClean="0">
                <a:solidFill>
                  <a:schemeClr val="tx1"/>
                </a:solidFill>
              </a:rPr>
              <a:t>月では負偏差となっていた。</a:t>
            </a:r>
            <a:endParaRPr lang="en-US" altLang="ja-JP" sz="2400" dirty="0" smtClean="0">
              <a:solidFill>
                <a:schemeClr val="tx1"/>
              </a:solidFill>
            </a:endParaRPr>
          </a:p>
        </p:txBody>
      </p:sp>
      <p:pic>
        <p:nvPicPr>
          <p:cNvPr id="3" name="図 2"/>
          <p:cNvPicPr>
            <a:picLocks noChangeAspect="1"/>
          </p:cNvPicPr>
          <p:nvPr/>
        </p:nvPicPr>
        <p:blipFill rotWithShape="1">
          <a:blip r:embed="rId2"/>
          <a:srcRect l="16623" t="5423" r="26259" b="5957"/>
          <a:stretch/>
        </p:blipFill>
        <p:spPr>
          <a:xfrm>
            <a:off x="-4239" y="1076946"/>
            <a:ext cx="2852408" cy="4130006"/>
          </a:xfrm>
          <a:prstGeom prst="rect">
            <a:avLst/>
          </a:prstGeom>
        </p:spPr>
      </p:pic>
      <p:pic>
        <p:nvPicPr>
          <p:cNvPr id="5" name="図 4"/>
          <p:cNvPicPr>
            <a:picLocks noChangeAspect="1"/>
          </p:cNvPicPr>
          <p:nvPr/>
        </p:nvPicPr>
        <p:blipFill rotWithShape="1">
          <a:blip r:embed="rId3"/>
          <a:srcRect l="16961" t="5427" r="26478" b="6381"/>
          <a:stretch/>
        </p:blipFill>
        <p:spPr>
          <a:xfrm>
            <a:off x="2840408" y="1051041"/>
            <a:ext cx="2856199" cy="4155911"/>
          </a:xfrm>
          <a:prstGeom prst="rect">
            <a:avLst/>
          </a:prstGeom>
        </p:spPr>
      </p:pic>
      <p:pic>
        <p:nvPicPr>
          <p:cNvPr id="6" name="図 5"/>
          <p:cNvPicPr>
            <a:picLocks noChangeAspect="1"/>
          </p:cNvPicPr>
          <p:nvPr/>
        </p:nvPicPr>
        <p:blipFill rotWithShape="1">
          <a:blip r:embed="rId4"/>
          <a:srcRect l="16566" t="5427" r="26457" b="6381"/>
          <a:stretch/>
        </p:blipFill>
        <p:spPr>
          <a:xfrm>
            <a:off x="5696804" y="1061551"/>
            <a:ext cx="2877169" cy="4155911"/>
          </a:xfrm>
          <a:prstGeom prst="rect">
            <a:avLst/>
          </a:prstGeom>
        </p:spPr>
      </p:pic>
      <p:pic>
        <p:nvPicPr>
          <p:cNvPr id="18" name="図 17"/>
          <p:cNvPicPr>
            <a:picLocks noChangeAspect="1"/>
          </p:cNvPicPr>
          <p:nvPr/>
        </p:nvPicPr>
        <p:blipFill rotWithShape="1">
          <a:blip r:embed="rId4"/>
          <a:srcRect l="89515" t="8438" r="1119" b="11045"/>
          <a:stretch/>
        </p:blipFill>
        <p:spPr>
          <a:xfrm>
            <a:off x="8649717" y="1175584"/>
            <a:ext cx="472966" cy="3794236"/>
          </a:xfrm>
          <a:prstGeom prst="rect">
            <a:avLst/>
          </a:prstGeom>
        </p:spPr>
      </p:pic>
      <p:sp>
        <p:nvSpPr>
          <p:cNvPr id="7" name="スライド番号プレースホルダー 6"/>
          <p:cNvSpPr>
            <a:spLocks noGrp="1"/>
          </p:cNvSpPr>
          <p:nvPr>
            <p:ph type="sldNum" sz="quarter" idx="12"/>
          </p:nvPr>
        </p:nvSpPr>
        <p:spPr/>
        <p:txBody>
          <a:bodyPr/>
          <a:lstStyle/>
          <a:p>
            <a:fld id="{40482976-72AF-4720-8AC7-3307BAEC81D7}" type="slidenum">
              <a:rPr kumimoji="1" lang="ja-JP" altLang="en-US" smtClean="0"/>
              <a:t>33</a:t>
            </a:fld>
            <a:endParaRPr kumimoji="1" lang="ja-JP" altLang="en-US"/>
          </a:p>
        </p:txBody>
      </p:sp>
    </p:spTree>
    <p:extLst>
      <p:ext uri="{BB962C8B-B14F-4D97-AF65-F5344CB8AC3E}">
        <p14:creationId xmlns:p14="http://schemas.microsoft.com/office/powerpoint/2010/main" val="2265545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2583244" y="4696202"/>
            <a:ext cx="6428626" cy="939474"/>
            <a:chOff x="1376866" y="4665177"/>
            <a:chExt cx="6428626" cy="939474"/>
          </a:xfrm>
        </p:grpSpPr>
        <p:sp>
          <p:nvSpPr>
            <p:cNvPr id="82" name="角丸四角形 81"/>
            <p:cNvSpPr/>
            <p:nvPr/>
          </p:nvSpPr>
          <p:spPr>
            <a:xfrm>
              <a:off x="1376866" y="5117326"/>
              <a:ext cx="6428626" cy="487325"/>
            </a:xfrm>
            <a:prstGeom prst="roundRect">
              <a:avLst/>
            </a:prstGeom>
            <a:solidFill>
              <a:srgbClr val="FF0000">
                <a:alpha val="19000"/>
              </a:srgbClr>
            </a:solidFill>
            <a:ln w="25400">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2800" dirty="0"/>
                <a:t>伊勢</a:t>
              </a:r>
              <a:r>
                <a:rPr lang="ja-JP" altLang="en-US" sz="2800" dirty="0" smtClean="0"/>
                <a:t>湾の</a:t>
              </a:r>
              <a:r>
                <a:rPr lang="en-US" altLang="ja-JP" sz="2800" dirty="0" smtClean="0"/>
                <a:t>SST</a:t>
              </a:r>
              <a:r>
                <a:rPr lang="ja-JP" altLang="en-US" sz="2800" dirty="0" smtClean="0"/>
                <a:t>の日々の気候値からの偏差</a:t>
              </a:r>
              <a:endParaRPr kumimoji="1" lang="ja-JP" altLang="en-US" sz="2800" dirty="0"/>
            </a:p>
          </p:txBody>
        </p:sp>
        <p:sp>
          <p:nvSpPr>
            <p:cNvPr id="83" name="右矢印 82"/>
            <p:cNvSpPr/>
            <p:nvPr/>
          </p:nvSpPr>
          <p:spPr>
            <a:xfrm rot="5400000">
              <a:off x="4611005" y="4463053"/>
              <a:ext cx="394821" cy="799069"/>
            </a:xfrm>
            <a:prstGeom prst="rightArrow">
              <a:avLst>
                <a:gd name="adj1" fmla="val 60310"/>
                <a:gd name="adj2" fmla="val 3855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 name="Text Box 2"/>
          <p:cNvSpPr txBox="1">
            <a:spLocks noChangeArrowheads="1"/>
          </p:cNvSpPr>
          <p:nvPr/>
        </p:nvSpPr>
        <p:spPr bwMode="auto">
          <a:xfrm>
            <a:off x="-1" y="2"/>
            <a:ext cx="9144001" cy="461665"/>
          </a:xfrm>
          <a:prstGeom prst="rect">
            <a:avLst/>
          </a:prstGeom>
          <a:solidFill>
            <a:srgbClr val="9999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en-US" altLang="ja-JP" sz="2400" dirty="0">
                <a:solidFill>
                  <a:schemeClr val="bg1"/>
                </a:solidFill>
              </a:rPr>
              <a:t>4</a:t>
            </a:r>
            <a:r>
              <a:rPr lang="en-US" altLang="ja-JP" sz="2400" dirty="0" smtClean="0">
                <a:solidFill>
                  <a:schemeClr val="bg1"/>
                </a:solidFill>
              </a:rPr>
              <a:t>. </a:t>
            </a:r>
            <a:r>
              <a:rPr lang="ja-JP" altLang="en-US" sz="2400" dirty="0" smtClean="0">
                <a:solidFill>
                  <a:schemeClr val="bg1"/>
                </a:solidFill>
              </a:rPr>
              <a:t>結果</a:t>
            </a:r>
            <a:r>
              <a:rPr lang="en-US" altLang="ja-JP" sz="2400" dirty="0" smtClean="0">
                <a:solidFill>
                  <a:schemeClr val="bg1"/>
                </a:solidFill>
              </a:rPr>
              <a:t>2_</a:t>
            </a:r>
            <a:r>
              <a:rPr lang="ja-JP" altLang="en-US" sz="2400" dirty="0" smtClean="0">
                <a:solidFill>
                  <a:schemeClr val="bg1"/>
                </a:solidFill>
              </a:rPr>
              <a:t>抽出方法</a:t>
            </a:r>
            <a:r>
              <a:rPr lang="en-US" altLang="ja-JP" sz="2400" dirty="0" smtClean="0">
                <a:solidFill>
                  <a:schemeClr val="bg1"/>
                </a:solidFill>
              </a:rPr>
              <a:t>(2)</a:t>
            </a:r>
            <a:endParaRPr lang="en-US" altLang="ja-JP" sz="2400" dirty="0">
              <a:solidFill>
                <a:schemeClr val="bg1"/>
              </a:solidFill>
            </a:endParaRPr>
          </a:p>
        </p:txBody>
      </p:sp>
      <p:grpSp>
        <p:nvGrpSpPr>
          <p:cNvPr id="32" name="グループ化 31"/>
          <p:cNvGrpSpPr/>
          <p:nvPr/>
        </p:nvGrpSpPr>
        <p:grpSpPr>
          <a:xfrm>
            <a:off x="4415342" y="5758452"/>
            <a:ext cx="4661785" cy="1064454"/>
            <a:chOff x="4404126" y="5356009"/>
            <a:chExt cx="4661785" cy="1134632"/>
          </a:xfrm>
        </p:grpSpPr>
        <p:sp>
          <p:nvSpPr>
            <p:cNvPr id="16" name="屈折矢印 15"/>
            <p:cNvSpPr/>
            <p:nvPr/>
          </p:nvSpPr>
          <p:spPr>
            <a:xfrm rot="5400000">
              <a:off x="4506406" y="5253729"/>
              <a:ext cx="866559" cy="1071120"/>
            </a:xfrm>
            <a:prstGeom prst="bentUpArrow">
              <a:avLst>
                <a:gd name="adj1" fmla="val 41038"/>
                <a:gd name="adj2" fmla="val 34434"/>
                <a:gd name="adj3" fmla="val 36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5587239" y="5378994"/>
              <a:ext cx="3478672" cy="1111647"/>
            </a:xfrm>
            <a:prstGeom prst="roundRect">
              <a:avLst/>
            </a:prstGeom>
            <a:solidFill>
              <a:schemeClr val="accent5">
                <a:alpha val="30000"/>
              </a:schemeClr>
            </a:solidFill>
            <a:ln w="31750">
              <a:solidFill>
                <a:schemeClr val="accent5"/>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3200" dirty="0" smtClean="0"/>
                <a:t>正偏差 ： </a:t>
              </a:r>
              <a:r>
                <a:rPr kumimoji="1" lang="en-US" altLang="ja-JP" sz="3200" dirty="0" err="1" smtClean="0"/>
                <a:t>high_SST</a:t>
              </a:r>
              <a:endParaRPr kumimoji="1" lang="en-US" altLang="ja-JP" sz="3200" dirty="0" smtClean="0"/>
            </a:p>
            <a:p>
              <a:r>
                <a:rPr lang="ja-JP" altLang="en-US" sz="3200" dirty="0" smtClean="0"/>
                <a:t>負偏差 ： </a:t>
              </a:r>
              <a:r>
                <a:rPr lang="en-US" altLang="ja-JP" sz="3200" dirty="0" err="1" smtClean="0"/>
                <a:t>low_SST</a:t>
              </a:r>
              <a:endParaRPr kumimoji="1" lang="ja-JP" altLang="en-US" sz="3200" dirty="0"/>
            </a:p>
          </p:txBody>
        </p:sp>
      </p:grpSp>
      <p:pic>
        <p:nvPicPr>
          <p:cNvPr id="24" name="図 23"/>
          <p:cNvPicPr>
            <a:picLocks noChangeAspect="1"/>
          </p:cNvPicPr>
          <p:nvPr/>
        </p:nvPicPr>
        <p:blipFill rotWithShape="1">
          <a:blip r:embed="rId2"/>
          <a:srcRect r="-599"/>
          <a:stretch/>
        </p:blipFill>
        <p:spPr>
          <a:xfrm>
            <a:off x="31373" y="546278"/>
            <a:ext cx="2825578" cy="2126868"/>
          </a:xfrm>
          <a:prstGeom prst="rect">
            <a:avLst/>
          </a:prstGeom>
        </p:spPr>
      </p:pic>
      <p:sp>
        <p:nvSpPr>
          <p:cNvPr id="30" name="角丸四角形 29"/>
          <p:cNvSpPr/>
          <p:nvPr/>
        </p:nvSpPr>
        <p:spPr>
          <a:xfrm>
            <a:off x="3589287" y="605311"/>
            <a:ext cx="4842517" cy="1013454"/>
          </a:xfrm>
          <a:prstGeom prst="roundRect">
            <a:avLst/>
          </a:prstGeom>
          <a:solidFill>
            <a:srgbClr val="FF0000">
              <a:alpha val="20000"/>
            </a:srgbClr>
          </a:solidFill>
          <a:ln w="25400">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sz="2800" dirty="0" smtClean="0"/>
              <a:t>850hPa</a:t>
            </a:r>
            <a:r>
              <a:rPr kumimoji="1" lang="ja-JP" altLang="en-US" sz="2800" dirty="0" smtClean="0"/>
              <a:t>面の風向が</a:t>
            </a:r>
            <a:endParaRPr kumimoji="1" lang="en-US" altLang="ja-JP" sz="2800" dirty="0" smtClean="0"/>
          </a:p>
          <a:p>
            <a:pPr algn="ctr"/>
            <a:r>
              <a:rPr kumimoji="1" lang="ja-JP" altLang="en-US" sz="2800" dirty="0" smtClean="0"/>
              <a:t>西北西～北北西の時を抽出</a:t>
            </a:r>
            <a:endParaRPr kumimoji="1" lang="ja-JP" altLang="en-US" sz="2800" dirty="0"/>
          </a:p>
        </p:txBody>
      </p:sp>
      <p:sp>
        <p:nvSpPr>
          <p:cNvPr id="60" name="右矢印 59"/>
          <p:cNvSpPr/>
          <p:nvPr/>
        </p:nvSpPr>
        <p:spPr>
          <a:xfrm rot="5400000">
            <a:off x="5782514" y="1539242"/>
            <a:ext cx="447756" cy="815874"/>
          </a:xfrm>
          <a:prstGeom prst="rightArrow">
            <a:avLst>
              <a:gd name="adj1" fmla="val 60310"/>
              <a:gd name="adj2" fmla="val 3855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角丸四角形 60"/>
          <p:cNvSpPr/>
          <p:nvPr/>
        </p:nvSpPr>
        <p:spPr>
          <a:xfrm>
            <a:off x="2769937" y="2249304"/>
            <a:ext cx="6307190" cy="704963"/>
          </a:xfrm>
          <a:prstGeom prst="roundRect">
            <a:avLst/>
          </a:prstGeom>
          <a:solidFill>
            <a:srgbClr val="FF0000">
              <a:alpha val="20000"/>
            </a:srgbClr>
          </a:solidFill>
          <a:ln w="25400">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sz="2800" dirty="0" smtClean="0"/>
              <a:t>850hPa</a:t>
            </a:r>
            <a:r>
              <a:rPr kumimoji="1" lang="ja-JP" altLang="en-US" sz="2800" dirty="0" smtClean="0"/>
              <a:t>面の風速が</a:t>
            </a:r>
            <a:r>
              <a:rPr lang="en-US" altLang="ja-JP" sz="2800" dirty="0" smtClean="0"/>
              <a:t>5m/s</a:t>
            </a:r>
            <a:r>
              <a:rPr lang="ja-JP" altLang="en-US" sz="2800" dirty="0" smtClean="0"/>
              <a:t>以上</a:t>
            </a:r>
            <a:r>
              <a:rPr kumimoji="1" lang="ja-JP" altLang="en-US" sz="2800" dirty="0" smtClean="0"/>
              <a:t>の時を抽出</a:t>
            </a:r>
            <a:endParaRPr kumimoji="1" lang="ja-JP" altLang="en-US" sz="2800" dirty="0"/>
          </a:p>
        </p:txBody>
      </p:sp>
      <p:grpSp>
        <p:nvGrpSpPr>
          <p:cNvPr id="3" name="グループ化 2"/>
          <p:cNvGrpSpPr/>
          <p:nvPr/>
        </p:nvGrpSpPr>
        <p:grpSpPr>
          <a:xfrm>
            <a:off x="1431893" y="3066076"/>
            <a:ext cx="7657807" cy="1572799"/>
            <a:chOff x="1496966" y="3897315"/>
            <a:chExt cx="7500077" cy="1174348"/>
          </a:xfrm>
        </p:grpSpPr>
        <p:sp>
          <p:nvSpPr>
            <p:cNvPr id="15" name="角丸四角形 14"/>
            <p:cNvSpPr/>
            <p:nvPr/>
          </p:nvSpPr>
          <p:spPr>
            <a:xfrm>
              <a:off x="1496966" y="4394002"/>
              <a:ext cx="7500077" cy="677661"/>
            </a:xfrm>
            <a:prstGeom prst="roundRect">
              <a:avLst/>
            </a:prstGeom>
            <a:solidFill>
              <a:srgbClr val="FF0000">
                <a:alpha val="19000"/>
              </a:srgbClr>
            </a:solidFill>
            <a:ln w="25400">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sz="2800" dirty="0" smtClean="0"/>
                <a:t>500hPa</a:t>
              </a:r>
              <a:r>
                <a:rPr lang="ja-JP" altLang="en-US" sz="2800" dirty="0" smtClean="0"/>
                <a:t>面の気温が日々の気候値からの偏差が</a:t>
              </a:r>
              <a:endParaRPr lang="en-US" altLang="ja-JP" sz="2800" dirty="0" smtClean="0"/>
            </a:p>
            <a:p>
              <a:pPr algn="ctr"/>
              <a:r>
                <a:rPr lang="ja-JP" altLang="en-US" sz="2800" dirty="0" smtClean="0"/>
                <a:t>負偏差の時を抽出</a:t>
              </a:r>
              <a:endParaRPr kumimoji="1" lang="ja-JP" altLang="en-US" sz="2800" dirty="0"/>
            </a:p>
          </p:txBody>
        </p:sp>
        <p:sp>
          <p:nvSpPr>
            <p:cNvPr id="31" name="右矢印 30"/>
            <p:cNvSpPr/>
            <p:nvPr/>
          </p:nvSpPr>
          <p:spPr>
            <a:xfrm rot="5400000">
              <a:off x="5753364" y="3721658"/>
              <a:ext cx="447756" cy="799069"/>
            </a:xfrm>
            <a:prstGeom prst="rightArrow">
              <a:avLst>
                <a:gd name="adj1" fmla="val 60310"/>
                <a:gd name="adj2" fmla="val 3855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5" name="グループ化 54"/>
          <p:cNvGrpSpPr/>
          <p:nvPr/>
        </p:nvGrpSpPr>
        <p:grpSpPr>
          <a:xfrm>
            <a:off x="85292" y="3756162"/>
            <a:ext cx="4014722" cy="3023579"/>
            <a:chOff x="85292" y="3756162"/>
            <a:chExt cx="4014722" cy="3161414"/>
          </a:xfrm>
        </p:grpSpPr>
        <p:grpSp>
          <p:nvGrpSpPr>
            <p:cNvPr id="38" name="グループ化 37"/>
            <p:cNvGrpSpPr/>
            <p:nvPr/>
          </p:nvGrpSpPr>
          <p:grpSpPr>
            <a:xfrm>
              <a:off x="85292" y="3756162"/>
              <a:ext cx="4014722" cy="3161414"/>
              <a:chOff x="85292" y="3756162"/>
              <a:chExt cx="4014722" cy="3161414"/>
            </a:xfrm>
          </p:grpSpPr>
          <p:pic>
            <p:nvPicPr>
              <p:cNvPr id="34" name="図 33"/>
              <p:cNvPicPr>
                <a:picLocks noChangeAspect="1"/>
              </p:cNvPicPr>
              <p:nvPr/>
            </p:nvPicPr>
            <p:blipFill>
              <a:blip r:embed="rId3"/>
              <a:stretch>
                <a:fillRect/>
              </a:stretch>
            </p:blipFill>
            <p:spPr>
              <a:xfrm>
                <a:off x="264562" y="3756162"/>
                <a:ext cx="3832923" cy="3007437"/>
              </a:xfrm>
              <a:prstGeom prst="rect">
                <a:avLst/>
              </a:prstGeom>
            </p:spPr>
          </p:pic>
          <p:sp>
            <p:nvSpPr>
              <p:cNvPr id="36" name="テキスト ボックス 35"/>
              <p:cNvSpPr txBox="1"/>
              <p:nvPr/>
            </p:nvSpPr>
            <p:spPr>
              <a:xfrm>
                <a:off x="267091" y="6548244"/>
                <a:ext cx="3832923" cy="369332"/>
              </a:xfrm>
              <a:prstGeom prst="rect">
                <a:avLst/>
              </a:prstGeom>
              <a:solidFill>
                <a:schemeClr val="bg1"/>
              </a:solidFill>
            </p:spPr>
            <p:txBody>
              <a:bodyPr wrap="square" rtlCol="0">
                <a:spAutoFit/>
              </a:bodyPr>
              <a:lstStyle/>
              <a:p>
                <a:endParaRPr kumimoji="1" lang="ja-JP" altLang="en-US" dirty="0"/>
              </a:p>
            </p:txBody>
          </p:sp>
          <p:sp>
            <p:nvSpPr>
              <p:cNvPr id="37" name="テキスト ボックス 36"/>
              <p:cNvSpPr txBox="1"/>
              <p:nvPr/>
            </p:nvSpPr>
            <p:spPr>
              <a:xfrm rot="5400000">
                <a:off x="-1053755" y="5076733"/>
                <a:ext cx="2647426" cy="369332"/>
              </a:xfrm>
              <a:prstGeom prst="rect">
                <a:avLst/>
              </a:prstGeom>
              <a:solidFill>
                <a:schemeClr val="bg1"/>
              </a:solidFill>
            </p:spPr>
            <p:txBody>
              <a:bodyPr wrap="square" rtlCol="0">
                <a:spAutoFit/>
              </a:bodyPr>
              <a:lstStyle/>
              <a:p>
                <a:endParaRPr kumimoji="1" lang="ja-JP" altLang="en-US" dirty="0"/>
              </a:p>
            </p:txBody>
          </p:sp>
        </p:grpSp>
        <p:grpSp>
          <p:nvGrpSpPr>
            <p:cNvPr id="46" name="グループ化 45"/>
            <p:cNvGrpSpPr/>
            <p:nvPr/>
          </p:nvGrpSpPr>
          <p:grpSpPr>
            <a:xfrm>
              <a:off x="177228" y="3897450"/>
              <a:ext cx="368999" cy="2688562"/>
              <a:chOff x="177228" y="3897450"/>
              <a:chExt cx="368999" cy="2688562"/>
            </a:xfrm>
          </p:grpSpPr>
          <p:sp>
            <p:nvSpPr>
              <p:cNvPr id="39" name="テキスト ボックス 38"/>
              <p:cNvSpPr txBox="1"/>
              <p:nvPr/>
            </p:nvSpPr>
            <p:spPr>
              <a:xfrm>
                <a:off x="187247" y="3897450"/>
                <a:ext cx="356643" cy="261610"/>
              </a:xfrm>
              <a:prstGeom prst="rect">
                <a:avLst/>
              </a:prstGeom>
              <a:noFill/>
            </p:spPr>
            <p:txBody>
              <a:bodyPr wrap="square" rtlCol="0">
                <a:spAutoFit/>
              </a:bodyPr>
              <a:lstStyle/>
              <a:p>
                <a:r>
                  <a:rPr kumimoji="1" lang="en-US" altLang="ja-JP" sz="1100" b="1" dirty="0" smtClean="0"/>
                  <a:t>20</a:t>
                </a:r>
                <a:endParaRPr kumimoji="1" lang="ja-JP" altLang="en-US" sz="1100" b="1" dirty="0"/>
              </a:p>
            </p:txBody>
          </p:sp>
          <p:sp>
            <p:nvSpPr>
              <p:cNvPr id="40" name="テキスト ボックス 39"/>
              <p:cNvSpPr txBox="1"/>
              <p:nvPr/>
            </p:nvSpPr>
            <p:spPr>
              <a:xfrm>
                <a:off x="185315" y="4289515"/>
                <a:ext cx="356643" cy="261610"/>
              </a:xfrm>
              <a:prstGeom prst="rect">
                <a:avLst/>
              </a:prstGeom>
              <a:noFill/>
            </p:spPr>
            <p:txBody>
              <a:bodyPr wrap="square" rtlCol="0">
                <a:spAutoFit/>
              </a:bodyPr>
              <a:lstStyle/>
              <a:p>
                <a:r>
                  <a:rPr kumimoji="1" lang="en-US" altLang="ja-JP" sz="1100" b="1" dirty="0" smtClean="0"/>
                  <a:t>19</a:t>
                </a:r>
                <a:endParaRPr kumimoji="1" lang="ja-JP" altLang="en-US" sz="1100" b="1" dirty="0"/>
              </a:p>
            </p:txBody>
          </p:sp>
          <p:sp>
            <p:nvSpPr>
              <p:cNvPr id="41" name="テキスト ボックス 40"/>
              <p:cNvSpPr txBox="1"/>
              <p:nvPr/>
            </p:nvSpPr>
            <p:spPr>
              <a:xfrm>
                <a:off x="189584" y="4696449"/>
                <a:ext cx="356643" cy="261610"/>
              </a:xfrm>
              <a:prstGeom prst="rect">
                <a:avLst/>
              </a:prstGeom>
              <a:noFill/>
            </p:spPr>
            <p:txBody>
              <a:bodyPr wrap="square" rtlCol="0">
                <a:spAutoFit/>
              </a:bodyPr>
              <a:lstStyle/>
              <a:p>
                <a:r>
                  <a:rPr kumimoji="1" lang="en-US" altLang="ja-JP" sz="1100" b="1" dirty="0" smtClean="0"/>
                  <a:t>18</a:t>
                </a:r>
                <a:endParaRPr kumimoji="1" lang="ja-JP" altLang="en-US" sz="1100" b="1" dirty="0"/>
              </a:p>
            </p:txBody>
          </p:sp>
          <p:sp>
            <p:nvSpPr>
              <p:cNvPr id="42" name="テキスト ボックス 41"/>
              <p:cNvSpPr txBox="1"/>
              <p:nvPr/>
            </p:nvSpPr>
            <p:spPr>
              <a:xfrm>
                <a:off x="187248" y="5116980"/>
                <a:ext cx="356643" cy="261610"/>
              </a:xfrm>
              <a:prstGeom prst="rect">
                <a:avLst/>
              </a:prstGeom>
              <a:noFill/>
            </p:spPr>
            <p:txBody>
              <a:bodyPr wrap="square" rtlCol="0">
                <a:spAutoFit/>
              </a:bodyPr>
              <a:lstStyle/>
              <a:p>
                <a:r>
                  <a:rPr kumimoji="1" lang="en-US" altLang="ja-JP" sz="1100" b="1" dirty="0" smtClean="0"/>
                  <a:t>17</a:t>
                </a:r>
                <a:endParaRPr kumimoji="1" lang="ja-JP" altLang="en-US" sz="1100" b="1" dirty="0"/>
              </a:p>
            </p:txBody>
          </p:sp>
          <p:sp>
            <p:nvSpPr>
              <p:cNvPr id="43" name="テキスト ボックス 42"/>
              <p:cNvSpPr txBox="1"/>
              <p:nvPr/>
            </p:nvSpPr>
            <p:spPr>
              <a:xfrm>
                <a:off x="187247" y="5542112"/>
                <a:ext cx="356643" cy="261610"/>
              </a:xfrm>
              <a:prstGeom prst="rect">
                <a:avLst/>
              </a:prstGeom>
              <a:noFill/>
            </p:spPr>
            <p:txBody>
              <a:bodyPr wrap="square" rtlCol="0">
                <a:spAutoFit/>
              </a:bodyPr>
              <a:lstStyle/>
              <a:p>
                <a:r>
                  <a:rPr kumimoji="1" lang="en-US" altLang="ja-JP" sz="1100" b="1" dirty="0" smtClean="0"/>
                  <a:t>16</a:t>
                </a:r>
                <a:endParaRPr kumimoji="1" lang="ja-JP" altLang="en-US" sz="1100" b="1" dirty="0"/>
              </a:p>
            </p:txBody>
          </p:sp>
          <p:sp>
            <p:nvSpPr>
              <p:cNvPr id="44" name="テキスト ボックス 43"/>
              <p:cNvSpPr txBox="1"/>
              <p:nvPr/>
            </p:nvSpPr>
            <p:spPr>
              <a:xfrm>
                <a:off x="187246" y="5959006"/>
                <a:ext cx="356643" cy="261610"/>
              </a:xfrm>
              <a:prstGeom prst="rect">
                <a:avLst/>
              </a:prstGeom>
              <a:noFill/>
            </p:spPr>
            <p:txBody>
              <a:bodyPr wrap="square" rtlCol="0">
                <a:spAutoFit/>
              </a:bodyPr>
              <a:lstStyle/>
              <a:p>
                <a:r>
                  <a:rPr kumimoji="1" lang="en-US" altLang="ja-JP" sz="1100" b="1" dirty="0" smtClean="0"/>
                  <a:t>15</a:t>
                </a:r>
                <a:endParaRPr kumimoji="1" lang="ja-JP" altLang="en-US" sz="1100" b="1" dirty="0"/>
              </a:p>
            </p:txBody>
          </p:sp>
          <p:sp>
            <p:nvSpPr>
              <p:cNvPr id="45" name="テキスト ボックス 44"/>
              <p:cNvSpPr txBox="1"/>
              <p:nvPr/>
            </p:nvSpPr>
            <p:spPr>
              <a:xfrm>
                <a:off x="177228" y="6324402"/>
                <a:ext cx="356643" cy="261610"/>
              </a:xfrm>
              <a:prstGeom prst="rect">
                <a:avLst/>
              </a:prstGeom>
              <a:noFill/>
            </p:spPr>
            <p:txBody>
              <a:bodyPr wrap="square" rtlCol="0">
                <a:spAutoFit/>
              </a:bodyPr>
              <a:lstStyle/>
              <a:p>
                <a:r>
                  <a:rPr kumimoji="1" lang="en-US" altLang="ja-JP" sz="1100" b="1" dirty="0" smtClean="0"/>
                  <a:t>14</a:t>
                </a:r>
                <a:endParaRPr kumimoji="1" lang="ja-JP" altLang="en-US" sz="1100" b="1" dirty="0"/>
              </a:p>
            </p:txBody>
          </p:sp>
        </p:grpSp>
        <p:grpSp>
          <p:nvGrpSpPr>
            <p:cNvPr id="54" name="グループ化 53"/>
            <p:cNvGrpSpPr/>
            <p:nvPr/>
          </p:nvGrpSpPr>
          <p:grpSpPr>
            <a:xfrm>
              <a:off x="252916" y="6522894"/>
              <a:ext cx="3570704" cy="265753"/>
              <a:chOff x="252916" y="6522894"/>
              <a:chExt cx="3570704" cy="265753"/>
            </a:xfrm>
          </p:grpSpPr>
          <p:sp>
            <p:nvSpPr>
              <p:cNvPr id="47" name="テキスト ボックス 46"/>
              <p:cNvSpPr txBox="1"/>
              <p:nvPr/>
            </p:nvSpPr>
            <p:spPr>
              <a:xfrm>
                <a:off x="252916" y="6524861"/>
                <a:ext cx="546154" cy="261610"/>
              </a:xfrm>
              <a:prstGeom prst="rect">
                <a:avLst/>
              </a:prstGeom>
              <a:noFill/>
            </p:spPr>
            <p:txBody>
              <a:bodyPr wrap="square" rtlCol="0">
                <a:spAutoFit/>
              </a:bodyPr>
              <a:lstStyle/>
              <a:p>
                <a:r>
                  <a:rPr kumimoji="1" lang="en-US" altLang="ja-JP" sz="1100" b="1" dirty="0" smtClean="0"/>
                  <a:t>1 DEC</a:t>
                </a:r>
                <a:endParaRPr kumimoji="1" lang="ja-JP" altLang="en-US" sz="1100" b="1" dirty="0"/>
              </a:p>
            </p:txBody>
          </p:sp>
          <p:sp>
            <p:nvSpPr>
              <p:cNvPr id="49" name="テキスト ボックス 48"/>
              <p:cNvSpPr txBox="1"/>
              <p:nvPr/>
            </p:nvSpPr>
            <p:spPr>
              <a:xfrm>
                <a:off x="1431893" y="6527037"/>
                <a:ext cx="512237" cy="261610"/>
              </a:xfrm>
              <a:prstGeom prst="rect">
                <a:avLst/>
              </a:prstGeom>
              <a:noFill/>
            </p:spPr>
            <p:txBody>
              <a:bodyPr wrap="square" rtlCol="0">
                <a:spAutoFit/>
              </a:bodyPr>
              <a:lstStyle/>
              <a:p>
                <a:r>
                  <a:rPr kumimoji="1" lang="en-US" altLang="ja-JP" sz="1100" b="1" dirty="0" smtClean="0"/>
                  <a:t>1 JAN</a:t>
                </a:r>
                <a:endParaRPr kumimoji="1" lang="ja-JP" altLang="en-US" sz="1100" b="1" dirty="0"/>
              </a:p>
            </p:txBody>
          </p:sp>
          <p:sp>
            <p:nvSpPr>
              <p:cNvPr id="50" name="テキスト ボックス 49"/>
              <p:cNvSpPr txBox="1"/>
              <p:nvPr/>
            </p:nvSpPr>
            <p:spPr>
              <a:xfrm>
                <a:off x="2629647" y="6522894"/>
                <a:ext cx="512237" cy="261610"/>
              </a:xfrm>
              <a:prstGeom prst="rect">
                <a:avLst/>
              </a:prstGeom>
              <a:noFill/>
            </p:spPr>
            <p:txBody>
              <a:bodyPr wrap="square" rtlCol="0">
                <a:spAutoFit/>
              </a:bodyPr>
              <a:lstStyle/>
              <a:p>
                <a:r>
                  <a:rPr kumimoji="1" lang="en-US" altLang="ja-JP" sz="1100" b="1" dirty="0" smtClean="0"/>
                  <a:t>1 FEB</a:t>
                </a:r>
                <a:endParaRPr kumimoji="1" lang="ja-JP" altLang="en-US" sz="1100" b="1" dirty="0"/>
              </a:p>
            </p:txBody>
          </p:sp>
          <p:sp>
            <p:nvSpPr>
              <p:cNvPr id="51" name="テキスト ボックス 50"/>
              <p:cNvSpPr txBox="1"/>
              <p:nvPr/>
            </p:nvSpPr>
            <p:spPr>
              <a:xfrm>
                <a:off x="3200910" y="6522894"/>
                <a:ext cx="622710" cy="261610"/>
              </a:xfrm>
              <a:prstGeom prst="rect">
                <a:avLst/>
              </a:prstGeom>
              <a:noFill/>
            </p:spPr>
            <p:txBody>
              <a:bodyPr wrap="square" rtlCol="0">
                <a:spAutoFit/>
              </a:bodyPr>
              <a:lstStyle/>
              <a:p>
                <a:r>
                  <a:rPr kumimoji="1" lang="en-US" altLang="ja-JP" sz="1100" b="1" dirty="0" smtClean="0"/>
                  <a:t>16 FEB</a:t>
                </a:r>
                <a:endParaRPr kumimoji="1" lang="ja-JP" altLang="en-US" sz="1100" b="1" dirty="0"/>
              </a:p>
            </p:txBody>
          </p:sp>
          <p:sp>
            <p:nvSpPr>
              <p:cNvPr id="52" name="テキスト ボックス 51"/>
              <p:cNvSpPr txBox="1"/>
              <p:nvPr/>
            </p:nvSpPr>
            <p:spPr>
              <a:xfrm>
                <a:off x="1963872" y="6522894"/>
                <a:ext cx="598734" cy="261610"/>
              </a:xfrm>
              <a:prstGeom prst="rect">
                <a:avLst/>
              </a:prstGeom>
              <a:noFill/>
            </p:spPr>
            <p:txBody>
              <a:bodyPr wrap="square" rtlCol="0">
                <a:spAutoFit/>
              </a:bodyPr>
              <a:lstStyle/>
              <a:p>
                <a:r>
                  <a:rPr kumimoji="1" lang="en-US" altLang="ja-JP" sz="1100" b="1" dirty="0" smtClean="0"/>
                  <a:t>16 JAN</a:t>
                </a:r>
                <a:endParaRPr kumimoji="1" lang="ja-JP" altLang="en-US" sz="1100" b="1" dirty="0"/>
              </a:p>
            </p:txBody>
          </p:sp>
          <p:sp>
            <p:nvSpPr>
              <p:cNvPr id="53" name="テキスト ボックス 52"/>
              <p:cNvSpPr txBox="1"/>
              <p:nvPr/>
            </p:nvSpPr>
            <p:spPr>
              <a:xfrm>
                <a:off x="748819" y="6522894"/>
                <a:ext cx="632652" cy="261610"/>
              </a:xfrm>
              <a:prstGeom prst="rect">
                <a:avLst/>
              </a:prstGeom>
              <a:noFill/>
            </p:spPr>
            <p:txBody>
              <a:bodyPr wrap="square" rtlCol="0">
                <a:spAutoFit/>
              </a:bodyPr>
              <a:lstStyle/>
              <a:p>
                <a:r>
                  <a:rPr kumimoji="1" lang="en-US" altLang="ja-JP" sz="1100" b="1" dirty="0" smtClean="0"/>
                  <a:t>16 DEC</a:t>
                </a:r>
                <a:endParaRPr kumimoji="1" lang="ja-JP" altLang="en-US" sz="1100" b="1" dirty="0"/>
              </a:p>
            </p:txBody>
          </p:sp>
        </p:grpSp>
      </p:grpSp>
      <p:sp>
        <p:nvSpPr>
          <p:cNvPr id="2" name="スライド番号プレースホルダー 1"/>
          <p:cNvSpPr>
            <a:spLocks noGrp="1"/>
          </p:cNvSpPr>
          <p:nvPr>
            <p:ph type="sldNum" sz="quarter" idx="12"/>
          </p:nvPr>
        </p:nvSpPr>
        <p:spPr/>
        <p:txBody>
          <a:bodyPr/>
          <a:lstStyle/>
          <a:p>
            <a:fld id="{40482976-72AF-4720-8AC7-3307BAEC81D7}" type="slidenum">
              <a:rPr kumimoji="1" lang="ja-JP" altLang="en-US" smtClean="0"/>
              <a:t>34</a:t>
            </a:fld>
            <a:endParaRPr kumimoji="1" lang="ja-JP" altLang="en-US"/>
          </a:p>
        </p:txBody>
      </p:sp>
    </p:spTree>
    <p:extLst>
      <p:ext uri="{BB962C8B-B14F-4D97-AF65-F5344CB8AC3E}">
        <p14:creationId xmlns:p14="http://schemas.microsoft.com/office/powerpoint/2010/main" val="3719602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500"/>
                                  </p:stCondLst>
                                  <p:childTnLst>
                                    <p:set>
                                      <p:cBhvr>
                                        <p:cTn id="18" dur="1" fill="hold">
                                          <p:stCondLst>
                                            <p:cond delay="0"/>
                                          </p:stCondLst>
                                        </p:cTn>
                                        <p:tgtEl>
                                          <p:spTgt spid="32"/>
                                        </p:tgtEl>
                                        <p:attrNameLst>
                                          <p:attrName>style.visibility</p:attrName>
                                        </p:attrNameLst>
                                      </p:cBhvr>
                                      <p:to>
                                        <p:strVal val="visible"/>
                                      </p:to>
                                    </p:set>
                                  </p:childTnLst>
                                </p:cTn>
                              </p:par>
                              <p:par>
                                <p:cTn id="19" presetID="6" presetClass="emph" presetSubtype="0" fill="hold" nodeType="withEffect">
                                  <p:stCondLst>
                                    <p:cond delay="400"/>
                                  </p:stCondLst>
                                  <p:childTnLst>
                                    <p:animScale>
                                      <p:cBhvr>
                                        <p:cTn id="20" dur="500" fill="hold"/>
                                        <p:tgtEl>
                                          <p:spTgt spid="55"/>
                                        </p:tgtEl>
                                      </p:cBhvr>
                                      <p:by x="50000" y="50000"/>
                                    </p:animScale>
                                  </p:childTnLst>
                                </p:cTn>
                              </p:par>
                              <p:par>
                                <p:cTn id="21" presetID="42" presetClass="path" presetSubtype="0" accel="50000" decel="50000" fill="hold" nodeType="withEffect">
                                  <p:stCondLst>
                                    <p:cond delay="200"/>
                                  </p:stCondLst>
                                  <p:childTnLst>
                                    <p:animMotion origin="layout" path="M 5.55556E-7 4.44444E-6 L -0.07222 0.1155 " pathEditMode="relative" rAng="0" ptsTypes="AA">
                                      <p:cBhvr>
                                        <p:cTn id="22" dur="500" fill="hold"/>
                                        <p:tgtEl>
                                          <p:spTgt spid="55"/>
                                        </p:tgtEl>
                                        <p:attrNameLst>
                                          <p:attrName>ppt_x</p:attrName>
                                          <p:attrName>ppt_y</p:attrName>
                                        </p:attrNameLst>
                                      </p:cBhvr>
                                      <p:rCtr x="-3611" y="576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rotWithShape="1">
          <a:blip r:embed="rId2"/>
          <a:srcRect l="4187" t="5179" r="14000"/>
          <a:stretch/>
        </p:blipFill>
        <p:spPr>
          <a:xfrm>
            <a:off x="6075259" y="1043587"/>
            <a:ext cx="3035763" cy="4452357"/>
          </a:xfrm>
          <a:prstGeom prst="rect">
            <a:avLst/>
          </a:prstGeom>
        </p:spPr>
      </p:pic>
      <p:pic>
        <p:nvPicPr>
          <p:cNvPr id="6" name="図 5"/>
          <p:cNvPicPr>
            <a:picLocks noChangeAspect="1"/>
          </p:cNvPicPr>
          <p:nvPr/>
        </p:nvPicPr>
        <p:blipFill rotWithShape="1">
          <a:blip r:embed="rId3"/>
          <a:srcRect l="3871" t="5260" r="14443"/>
          <a:stretch/>
        </p:blipFill>
        <p:spPr>
          <a:xfrm>
            <a:off x="3016744" y="1039133"/>
            <a:ext cx="3042189" cy="4464976"/>
          </a:xfrm>
          <a:prstGeom prst="rect">
            <a:avLst/>
          </a:prstGeom>
        </p:spPr>
      </p:pic>
      <p:pic>
        <p:nvPicPr>
          <p:cNvPr id="5" name="図 4"/>
          <p:cNvPicPr>
            <a:picLocks noChangeAspect="1"/>
          </p:cNvPicPr>
          <p:nvPr/>
        </p:nvPicPr>
        <p:blipFill rotWithShape="1">
          <a:blip r:embed="rId4"/>
          <a:srcRect l="3557" t="5589" r="13938"/>
          <a:stretch/>
        </p:blipFill>
        <p:spPr>
          <a:xfrm>
            <a:off x="-2" y="1061546"/>
            <a:ext cx="3026995" cy="4383168"/>
          </a:xfrm>
          <a:prstGeom prst="rect">
            <a:avLst/>
          </a:prstGeom>
        </p:spPr>
      </p:pic>
      <p:sp>
        <p:nvSpPr>
          <p:cNvPr id="22" name="角丸四角形 21"/>
          <p:cNvSpPr/>
          <p:nvPr/>
        </p:nvSpPr>
        <p:spPr>
          <a:xfrm>
            <a:off x="52551" y="5652562"/>
            <a:ext cx="9010021" cy="1152888"/>
          </a:xfrm>
          <a:prstGeom prst="roundRect">
            <a:avLst/>
          </a:prstGeom>
          <a:solidFill>
            <a:schemeClr val="accent1">
              <a:alpha val="60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dirty="0" smtClean="0">
                <a:solidFill>
                  <a:schemeClr val="tx1"/>
                </a:solidFill>
              </a:rPr>
              <a:t>12</a:t>
            </a:r>
            <a:r>
              <a:rPr lang="ja-JP" altLang="en-US" sz="2400" dirty="0" smtClean="0">
                <a:solidFill>
                  <a:schemeClr val="tx1"/>
                </a:solidFill>
              </a:rPr>
              <a:t>月では</a:t>
            </a:r>
            <a:r>
              <a:rPr lang="ja-JP" altLang="en-US" sz="2400" dirty="0">
                <a:solidFill>
                  <a:schemeClr val="tx1"/>
                </a:solidFill>
              </a:rPr>
              <a:t>伊勢</a:t>
            </a:r>
            <a:r>
              <a:rPr lang="ja-JP" altLang="en-US" sz="2400" dirty="0" smtClean="0">
                <a:solidFill>
                  <a:schemeClr val="tx1"/>
                </a:solidFill>
              </a:rPr>
              <a:t>湾周辺で低気圧偏差</a:t>
            </a:r>
            <a:r>
              <a:rPr lang="ja-JP" altLang="en-US" sz="2400" dirty="0">
                <a:solidFill>
                  <a:schemeClr val="tx1"/>
                </a:solidFill>
              </a:rPr>
              <a:t>となっていた</a:t>
            </a:r>
            <a:r>
              <a:rPr lang="ja-JP" altLang="en-US" sz="2400" dirty="0" smtClean="0">
                <a:solidFill>
                  <a:schemeClr val="tx1"/>
                </a:solidFill>
              </a:rPr>
              <a:t>。</a:t>
            </a:r>
            <a:r>
              <a:rPr lang="en-US" altLang="ja-JP" sz="2400" dirty="0" smtClean="0">
                <a:solidFill>
                  <a:schemeClr val="tx1"/>
                </a:solidFill>
              </a:rPr>
              <a:t>1</a:t>
            </a:r>
            <a:r>
              <a:rPr lang="ja-JP" altLang="en-US" sz="2400" dirty="0" smtClean="0">
                <a:solidFill>
                  <a:schemeClr val="tx1"/>
                </a:solidFill>
              </a:rPr>
              <a:t>月は伊勢湾の北東側で低気圧偏差となり、</a:t>
            </a:r>
            <a:r>
              <a:rPr lang="en-US" altLang="ja-JP" sz="2400" dirty="0" smtClean="0">
                <a:solidFill>
                  <a:schemeClr val="tx1"/>
                </a:solidFill>
              </a:rPr>
              <a:t>2</a:t>
            </a:r>
            <a:r>
              <a:rPr lang="ja-JP" altLang="en-US" sz="2400" dirty="0" smtClean="0">
                <a:solidFill>
                  <a:schemeClr val="tx1"/>
                </a:solidFill>
              </a:rPr>
              <a:t>月は伊勢湾の周辺で高気圧偏差となっていた。</a:t>
            </a:r>
            <a:endParaRPr lang="en-US" altLang="ja-JP" sz="2400" dirty="0" smtClean="0">
              <a:solidFill>
                <a:schemeClr val="tx1"/>
              </a:solidFill>
            </a:endParaRPr>
          </a:p>
        </p:txBody>
      </p:sp>
      <p:sp>
        <p:nvSpPr>
          <p:cNvPr id="4" name="Text Box 2"/>
          <p:cNvSpPr txBox="1">
            <a:spLocks noChangeArrowheads="1"/>
          </p:cNvSpPr>
          <p:nvPr/>
        </p:nvSpPr>
        <p:spPr bwMode="auto">
          <a:xfrm>
            <a:off x="-1" y="2"/>
            <a:ext cx="9144001" cy="461665"/>
          </a:xfrm>
          <a:prstGeom prst="rect">
            <a:avLst/>
          </a:prstGeom>
          <a:solidFill>
            <a:srgbClr val="9999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en-US" altLang="ja-JP" sz="2400" dirty="0">
                <a:solidFill>
                  <a:schemeClr val="bg1"/>
                </a:solidFill>
              </a:rPr>
              <a:t>4</a:t>
            </a:r>
            <a:r>
              <a:rPr lang="en-US" altLang="ja-JP" sz="2400" dirty="0" smtClean="0">
                <a:solidFill>
                  <a:schemeClr val="bg1"/>
                </a:solidFill>
              </a:rPr>
              <a:t>. </a:t>
            </a:r>
            <a:r>
              <a:rPr lang="ja-JP" altLang="en-US" sz="2400" dirty="0" smtClean="0">
                <a:solidFill>
                  <a:schemeClr val="bg1"/>
                </a:solidFill>
              </a:rPr>
              <a:t>結果</a:t>
            </a:r>
            <a:r>
              <a:rPr lang="en-US" altLang="ja-JP" sz="2400" dirty="0">
                <a:solidFill>
                  <a:schemeClr val="bg1"/>
                </a:solidFill>
              </a:rPr>
              <a:t>2</a:t>
            </a:r>
            <a:r>
              <a:rPr lang="en-US" altLang="ja-JP" sz="2400" dirty="0" smtClean="0">
                <a:solidFill>
                  <a:schemeClr val="bg1"/>
                </a:solidFill>
              </a:rPr>
              <a:t>_ </a:t>
            </a:r>
            <a:r>
              <a:rPr lang="en-US" altLang="ja-JP" sz="2400" dirty="0" err="1" smtClean="0">
                <a:solidFill>
                  <a:schemeClr val="bg1"/>
                </a:solidFill>
              </a:rPr>
              <a:t>AMeDAS_SLP</a:t>
            </a:r>
            <a:r>
              <a:rPr lang="ja-JP" altLang="en-US" sz="2400" dirty="0">
                <a:solidFill>
                  <a:schemeClr val="bg1"/>
                </a:solidFill>
              </a:rPr>
              <a:t> </a:t>
            </a:r>
            <a:r>
              <a:rPr lang="ja-JP" altLang="en-US" sz="2400" dirty="0" smtClean="0">
                <a:solidFill>
                  <a:schemeClr val="bg1"/>
                </a:solidFill>
              </a:rPr>
              <a:t>領域平均からの偏差</a:t>
            </a:r>
            <a:r>
              <a:rPr lang="ja-JP" altLang="en-US" sz="1800" dirty="0" smtClean="0">
                <a:solidFill>
                  <a:schemeClr val="bg1"/>
                </a:solidFill>
              </a:rPr>
              <a:t>（</a:t>
            </a:r>
            <a:r>
              <a:rPr lang="en-US" altLang="ja-JP" sz="1800" dirty="0" err="1" smtClean="0">
                <a:solidFill>
                  <a:schemeClr val="bg1"/>
                </a:solidFill>
              </a:rPr>
              <a:t>highSST</a:t>
            </a:r>
            <a:r>
              <a:rPr lang="ja-JP" altLang="en-US" sz="1800" dirty="0" err="1">
                <a:solidFill>
                  <a:schemeClr val="bg1"/>
                </a:solidFill>
              </a:rPr>
              <a:t>ー</a:t>
            </a:r>
            <a:r>
              <a:rPr lang="en-US" altLang="ja-JP" sz="1800" dirty="0" err="1" smtClean="0">
                <a:solidFill>
                  <a:schemeClr val="bg1"/>
                </a:solidFill>
              </a:rPr>
              <a:t>lowSST</a:t>
            </a:r>
            <a:r>
              <a:rPr lang="ja-JP" altLang="en-US" sz="1800" dirty="0">
                <a:solidFill>
                  <a:schemeClr val="bg1"/>
                </a:solidFill>
              </a:rPr>
              <a:t>）</a:t>
            </a:r>
            <a:r>
              <a:rPr lang="en-US" altLang="ja-JP" sz="1800" dirty="0" smtClean="0">
                <a:solidFill>
                  <a:schemeClr val="bg1"/>
                </a:solidFill>
              </a:rPr>
              <a:t> </a:t>
            </a:r>
            <a:endParaRPr lang="en-US" altLang="ja-JP" sz="1800" dirty="0">
              <a:solidFill>
                <a:schemeClr val="bg1"/>
              </a:solidFill>
            </a:endParaRPr>
          </a:p>
        </p:txBody>
      </p:sp>
      <p:grpSp>
        <p:nvGrpSpPr>
          <p:cNvPr id="3" name="グループ化 2"/>
          <p:cNvGrpSpPr/>
          <p:nvPr/>
        </p:nvGrpSpPr>
        <p:grpSpPr>
          <a:xfrm>
            <a:off x="1258614" y="720000"/>
            <a:ext cx="6956619" cy="439241"/>
            <a:chOff x="1237898" y="932228"/>
            <a:chExt cx="6956619" cy="559416"/>
          </a:xfrm>
        </p:grpSpPr>
        <p:sp>
          <p:nvSpPr>
            <p:cNvPr id="11" name="テキスト ボックス 10"/>
            <p:cNvSpPr txBox="1"/>
            <p:nvPr/>
          </p:nvSpPr>
          <p:spPr>
            <a:xfrm>
              <a:off x="1237898" y="932228"/>
              <a:ext cx="861830" cy="549060"/>
            </a:xfrm>
            <a:prstGeom prst="rect">
              <a:avLst/>
            </a:prstGeom>
            <a:noFill/>
          </p:spPr>
          <p:txBody>
            <a:bodyPr wrap="square" rtlCol="0">
              <a:spAutoFit/>
            </a:bodyPr>
            <a:lstStyle/>
            <a:p>
              <a:pPr algn="ctr"/>
              <a:r>
                <a:rPr lang="en-US" altLang="ja-JP" sz="2100" dirty="0"/>
                <a:t>DEC</a:t>
              </a:r>
              <a:endParaRPr lang="ja-JP" altLang="en-US" sz="2100" dirty="0"/>
            </a:p>
          </p:txBody>
        </p:sp>
        <p:sp>
          <p:nvSpPr>
            <p:cNvPr id="12" name="テキスト ボックス 11"/>
            <p:cNvSpPr txBox="1"/>
            <p:nvPr/>
          </p:nvSpPr>
          <p:spPr>
            <a:xfrm>
              <a:off x="4087028" y="942584"/>
              <a:ext cx="1165133" cy="549060"/>
            </a:xfrm>
            <a:prstGeom prst="rect">
              <a:avLst/>
            </a:prstGeom>
            <a:noFill/>
          </p:spPr>
          <p:txBody>
            <a:bodyPr wrap="square" rtlCol="0">
              <a:spAutoFit/>
            </a:bodyPr>
            <a:lstStyle/>
            <a:p>
              <a:pPr algn="ctr"/>
              <a:r>
                <a:rPr lang="en-US" altLang="ja-JP" sz="2100" dirty="0"/>
                <a:t>JAN</a:t>
              </a:r>
            </a:p>
          </p:txBody>
        </p:sp>
        <p:sp>
          <p:nvSpPr>
            <p:cNvPr id="13" name="テキスト ボックス 12"/>
            <p:cNvSpPr txBox="1"/>
            <p:nvPr/>
          </p:nvSpPr>
          <p:spPr>
            <a:xfrm>
              <a:off x="7270491" y="932228"/>
              <a:ext cx="924026" cy="549060"/>
            </a:xfrm>
            <a:prstGeom prst="rect">
              <a:avLst/>
            </a:prstGeom>
            <a:noFill/>
          </p:spPr>
          <p:txBody>
            <a:bodyPr wrap="square" rtlCol="0">
              <a:spAutoFit/>
            </a:bodyPr>
            <a:lstStyle/>
            <a:p>
              <a:pPr algn="ctr"/>
              <a:r>
                <a:rPr lang="en-US" altLang="ja-JP" sz="2100" dirty="0"/>
                <a:t>FEB</a:t>
              </a:r>
              <a:endParaRPr lang="ja-JP" altLang="en-US" sz="2100" dirty="0"/>
            </a:p>
          </p:txBody>
        </p:sp>
      </p:grpSp>
      <p:grpSp>
        <p:nvGrpSpPr>
          <p:cNvPr id="2" name="グループ化 1"/>
          <p:cNvGrpSpPr/>
          <p:nvPr/>
        </p:nvGrpSpPr>
        <p:grpSpPr>
          <a:xfrm>
            <a:off x="2230788" y="4807343"/>
            <a:ext cx="6901366" cy="320134"/>
            <a:chOff x="2194767" y="4854134"/>
            <a:chExt cx="6901366" cy="320134"/>
          </a:xfrm>
        </p:grpSpPr>
        <p:sp>
          <p:nvSpPr>
            <p:cNvPr id="7" name="テキスト ボックス 6"/>
            <p:cNvSpPr txBox="1"/>
            <p:nvPr/>
          </p:nvSpPr>
          <p:spPr>
            <a:xfrm>
              <a:off x="2194767" y="4854134"/>
              <a:ext cx="847788" cy="307777"/>
            </a:xfrm>
            <a:prstGeom prst="rect">
              <a:avLst/>
            </a:prstGeom>
            <a:noFill/>
          </p:spPr>
          <p:txBody>
            <a:bodyPr wrap="square" rtlCol="0">
              <a:spAutoFit/>
            </a:bodyPr>
            <a:lstStyle/>
            <a:p>
              <a:pPr algn="ctr"/>
              <a:r>
                <a:rPr lang="en-US" altLang="ja-JP" sz="1400" b="1" dirty="0" smtClean="0"/>
                <a:t>[</a:t>
              </a:r>
              <a:r>
                <a:rPr lang="en-US" altLang="ja-JP" sz="1400" b="1" dirty="0" err="1" smtClean="0"/>
                <a:t>hPa</a:t>
              </a:r>
              <a:r>
                <a:rPr lang="en-US" altLang="ja-JP" sz="1400" b="1" dirty="0" smtClean="0"/>
                <a:t>]</a:t>
              </a:r>
              <a:endParaRPr kumimoji="1" lang="ja-JP" altLang="en-US" sz="1400" b="1" dirty="0"/>
            </a:p>
          </p:txBody>
        </p:sp>
        <p:sp>
          <p:nvSpPr>
            <p:cNvPr id="8" name="テキスト ボックス 7"/>
            <p:cNvSpPr txBox="1"/>
            <p:nvPr/>
          </p:nvSpPr>
          <p:spPr>
            <a:xfrm>
              <a:off x="8248345" y="4866491"/>
              <a:ext cx="847788" cy="307777"/>
            </a:xfrm>
            <a:prstGeom prst="rect">
              <a:avLst/>
            </a:prstGeom>
            <a:noFill/>
          </p:spPr>
          <p:txBody>
            <a:bodyPr wrap="square" rtlCol="0">
              <a:spAutoFit/>
            </a:bodyPr>
            <a:lstStyle/>
            <a:p>
              <a:pPr algn="ctr"/>
              <a:r>
                <a:rPr lang="en-US" altLang="ja-JP" sz="1400" b="1" dirty="0" smtClean="0"/>
                <a:t>[</a:t>
              </a:r>
              <a:r>
                <a:rPr lang="en-US" altLang="ja-JP" sz="1400" b="1" dirty="0" err="1" smtClean="0"/>
                <a:t>hPa</a:t>
              </a:r>
              <a:r>
                <a:rPr lang="en-US" altLang="ja-JP" sz="1400" b="1" dirty="0" smtClean="0"/>
                <a:t>]</a:t>
              </a:r>
              <a:endParaRPr kumimoji="1" lang="ja-JP" altLang="en-US" sz="1400" b="1" dirty="0"/>
            </a:p>
          </p:txBody>
        </p:sp>
        <p:sp>
          <p:nvSpPr>
            <p:cNvPr id="9" name="テキスト ボックス 8"/>
            <p:cNvSpPr txBox="1"/>
            <p:nvPr/>
          </p:nvSpPr>
          <p:spPr>
            <a:xfrm>
              <a:off x="5256958" y="4854134"/>
              <a:ext cx="847788" cy="307777"/>
            </a:xfrm>
            <a:prstGeom prst="rect">
              <a:avLst/>
            </a:prstGeom>
            <a:noFill/>
          </p:spPr>
          <p:txBody>
            <a:bodyPr wrap="square" rtlCol="0">
              <a:spAutoFit/>
            </a:bodyPr>
            <a:lstStyle/>
            <a:p>
              <a:pPr algn="ctr"/>
              <a:r>
                <a:rPr lang="en-US" altLang="ja-JP" sz="1400" b="1" dirty="0" smtClean="0"/>
                <a:t>[</a:t>
              </a:r>
              <a:r>
                <a:rPr lang="en-US" altLang="ja-JP" sz="1400" b="1" dirty="0" err="1" smtClean="0"/>
                <a:t>hPa</a:t>
              </a:r>
              <a:r>
                <a:rPr lang="en-US" altLang="ja-JP" sz="1400" b="1" dirty="0" smtClean="0"/>
                <a:t>]</a:t>
              </a:r>
              <a:endParaRPr kumimoji="1" lang="ja-JP" altLang="en-US" sz="1400" b="1" dirty="0"/>
            </a:p>
          </p:txBody>
        </p:sp>
      </p:grpSp>
      <p:sp>
        <p:nvSpPr>
          <p:cNvPr id="23" name="テキスト ボックス 22"/>
          <p:cNvSpPr txBox="1"/>
          <p:nvPr/>
        </p:nvSpPr>
        <p:spPr>
          <a:xfrm>
            <a:off x="6686026" y="5567843"/>
            <a:ext cx="2345016" cy="338554"/>
          </a:xfrm>
          <a:prstGeom prst="rect">
            <a:avLst/>
          </a:prstGeom>
          <a:noFill/>
          <a:ln w="19050">
            <a:solidFill>
              <a:schemeClr val="tx1"/>
            </a:solidFill>
          </a:ln>
        </p:spPr>
        <p:txBody>
          <a:bodyPr wrap="square" rtlCol="0">
            <a:spAutoFit/>
          </a:bodyPr>
          <a:lstStyle/>
          <a:p>
            <a:pPr algn="ctr"/>
            <a:r>
              <a:rPr kumimoji="1" lang="ja-JP" altLang="en-US" sz="1600" b="1" dirty="0" smtClean="0"/>
              <a:t>青</a:t>
            </a:r>
            <a:r>
              <a:rPr lang="ja-JP" altLang="en-US" sz="1600" b="1" dirty="0"/>
              <a:t>は</a:t>
            </a:r>
            <a:r>
              <a:rPr kumimoji="1" lang="ja-JP" altLang="en-US" sz="1600" b="1" dirty="0" smtClean="0"/>
              <a:t>マイナス偏差</a:t>
            </a:r>
            <a:endParaRPr kumimoji="1" lang="ja-JP" altLang="en-US" sz="1600" b="1" dirty="0"/>
          </a:p>
        </p:txBody>
      </p:sp>
      <p:sp>
        <p:nvSpPr>
          <p:cNvPr id="14" name="スライド番号プレースホルダー 13"/>
          <p:cNvSpPr>
            <a:spLocks noGrp="1"/>
          </p:cNvSpPr>
          <p:nvPr>
            <p:ph type="sldNum" sz="quarter" idx="12"/>
          </p:nvPr>
        </p:nvSpPr>
        <p:spPr/>
        <p:txBody>
          <a:bodyPr/>
          <a:lstStyle/>
          <a:p>
            <a:fld id="{40482976-72AF-4720-8AC7-3307BAEC81D7}" type="slidenum">
              <a:rPr kumimoji="1" lang="ja-JP" altLang="en-US" smtClean="0"/>
              <a:t>35</a:t>
            </a:fld>
            <a:endParaRPr kumimoji="1" lang="ja-JP" altLang="en-US"/>
          </a:p>
        </p:txBody>
      </p:sp>
    </p:spTree>
    <p:extLst>
      <p:ext uri="{BB962C8B-B14F-4D97-AF65-F5344CB8AC3E}">
        <p14:creationId xmlns:p14="http://schemas.microsoft.com/office/powerpoint/2010/main" val="2525500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a:srcRect t="4906" b="5253"/>
          <a:stretch/>
        </p:blipFill>
        <p:spPr>
          <a:xfrm>
            <a:off x="-12966" y="1038225"/>
            <a:ext cx="3046843" cy="4443208"/>
          </a:xfrm>
          <a:prstGeom prst="rect">
            <a:avLst/>
          </a:prstGeom>
        </p:spPr>
      </p:pic>
      <p:pic>
        <p:nvPicPr>
          <p:cNvPr id="7" name="図 6"/>
          <p:cNvPicPr>
            <a:picLocks noChangeAspect="1"/>
          </p:cNvPicPr>
          <p:nvPr/>
        </p:nvPicPr>
        <p:blipFill rotWithShape="1">
          <a:blip r:embed="rId3"/>
          <a:srcRect t="5012" b="4368"/>
          <a:stretch/>
        </p:blipFill>
        <p:spPr>
          <a:xfrm>
            <a:off x="6101956" y="1052331"/>
            <a:ext cx="3033879" cy="4462660"/>
          </a:xfrm>
          <a:prstGeom prst="rect">
            <a:avLst/>
          </a:prstGeom>
        </p:spPr>
      </p:pic>
      <p:grpSp>
        <p:nvGrpSpPr>
          <p:cNvPr id="3" name="グループ化 2"/>
          <p:cNvGrpSpPr/>
          <p:nvPr/>
        </p:nvGrpSpPr>
        <p:grpSpPr>
          <a:xfrm>
            <a:off x="1266107" y="720000"/>
            <a:ext cx="6926776" cy="573485"/>
            <a:chOff x="1308585" y="926695"/>
            <a:chExt cx="6926776" cy="573485"/>
          </a:xfrm>
        </p:grpSpPr>
        <p:sp>
          <p:nvSpPr>
            <p:cNvPr id="17" name="テキスト ボックス 16"/>
            <p:cNvSpPr txBox="1"/>
            <p:nvPr/>
          </p:nvSpPr>
          <p:spPr>
            <a:xfrm>
              <a:off x="1308585" y="926695"/>
              <a:ext cx="880769" cy="561127"/>
            </a:xfrm>
            <a:prstGeom prst="rect">
              <a:avLst/>
            </a:prstGeom>
            <a:noFill/>
          </p:spPr>
          <p:txBody>
            <a:bodyPr wrap="square" rtlCol="0">
              <a:spAutoFit/>
            </a:bodyPr>
            <a:lstStyle/>
            <a:p>
              <a:pPr algn="ctr"/>
              <a:r>
                <a:rPr lang="en-US" altLang="ja-JP" sz="2100" dirty="0"/>
                <a:t>DEC</a:t>
              </a:r>
              <a:endParaRPr lang="ja-JP" altLang="en-US" sz="2100" dirty="0"/>
            </a:p>
          </p:txBody>
        </p:sp>
        <p:sp>
          <p:nvSpPr>
            <p:cNvPr id="18" name="テキスト ボックス 17"/>
            <p:cNvSpPr txBox="1"/>
            <p:nvPr/>
          </p:nvSpPr>
          <p:spPr>
            <a:xfrm>
              <a:off x="4166333" y="937274"/>
              <a:ext cx="1190737" cy="561127"/>
            </a:xfrm>
            <a:prstGeom prst="rect">
              <a:avLst/>
            </a:prstGeom>
            <a:noFill/>
          </p:spPr>
          <p:txBody>
            <a:bodyPr wrap="square" rtlCol="0">
              <a:spAutoFit/>
            </a:bodyPr>
            <a:lstStyle/>
            <a:p>
              <a:pPr algn="ctr"/>
              <a:r>
                <a:rPr lang="en-US" altLang="ja-JP" sz="2100" dirty="0"/>
                <a:t>JAN</a:t>
              </a:r>
            </a:p>
          </p:txBody>
        </p:sp>
        <p:sp>
          <p:nvSpPr>
            <p:cNvPr id="19" name="テキスト ボックス 18"/>
            <p:cNvSpPr txBox="1"/>
            <p:nvPr/>
          </p:nvSpPr>
          <p:spPr>
            <a:xfrm>
              <a:off x="7291028" y="939053"/>
              <a:ext cx="944333" cy="561127"/>
            </a:xfrm>
            <a:prstGeom prst="rect">
              <a:avLst/>
            </a:prstGeom>
            <a:noFill/>
          </p:spPr>
          <p:txBody>
            <a:bodyPr wrap="square" rtlCol="0">
              <a:spAutoFit/>
            </a:bodyPr>
            <a:lstStyle/>
            <a:p>
              <a:pPr algn="ctr"/>
              <a:r>
                <a:rPr lang="en-US" altLang="ja-JP" sz="2100" dirty="0"/>
                <a:t>FEB</a:t>
              </a:r>
              <a:endParaRPr lang="ja-JP" altLang="en-US" sz="2100" dirty="0"/>
            </a:p>
          </p:txBody>
        </p:sp>
      </p:grpSp>
      <p:sp>
        <p:nvSpPr>
          <p:cNvPr id="4" name="Text Box 2"/>
          <p:cNvSpPr txBox="1">
            <a:spLocks noChangeArrowheads="1"/>
          </p:cNvSpPr>
          <p:nvPr/>
        </p:nvSpPr>
        <p:spPr bwMode="auto">
          <a:xfrm>
            <a:off x="-1" y="2"/>
            <a:ext cx="9144001" cy="461665"/>
          </a:xfrm>
          <a:prstGeom prst="rect">
            <a:avLst/>
          </a:prstGeom>
          <a:solidFill>
            <a:srgbClr val="9999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en-US" altLang="ja-JP" sz="2400" dirty="0">
                <a:solidFill>
                  <a:schemeClr val="bg1"/>
                </a:solidFill>
              </a:rPr>
              <a:t>4</a:t>
            </a:r>
            <a:r>
              <a:rPr lang="en-US" altLang="ja-JP" sz="2400" dirty="0" smtClean="0">
                <a:solidFill>
                  <a:schemeClr val="bg1"/>
                </a:solidFill>
              </a:rPr>
              <a:t>. </a:t>
            </a:r>
            <a:r>
              <a:rPr lang="ja-JP" altLang="en-US" sz="2400" dirty="0" smtClean="0">
                <a:solidFill>
                  <a:schemeClr val="bg1"/>
                </a:solidFill>
              </a:rPr>
              <a:t>結果</a:t>
            </a:r>
            <a:r>
              <a:rPr lang="en-US" altLang="ja-JP" sz="2400" dirty="0" smtClean="0">
                <a:solidFill>
                  <a:schemeClr val="bg1"/>
                </a:solidFill>
              </a:rPr>
              <a:t>2_ </a:t>
            </a:r>
            <a:r>
              <a:rPr lang="ja-JP" altLang="en-US" sz="2400" dirty="0" smtClean="0">
                <a:solidFill>
                  <a:schemeClr val="bg1"/>
                </a:solidFill>
              </a:rPr>
              <a:t>日最大風速時の風向・風速（</a:t>
            </a:r>
            <a:r>
              <a:rPr lang="en-US" altLang="ja-JP" sz="2400" dirty="0" err="1" smtClean="0">
                <a:solidFill>
                  <a:schemeClr val="bg1"/>
                </a:solidFill>
              </a:rPr>
              <a:t>high_SST</a:t>
            </a:r>
            <a:r>
              <a:rPr lang="ja-JP" altLang="en-US" sz="2400" dirty="0" err="1" smtClean="0">
                <a:solidFill>
                  <a:schemeClr val="bg1"/>
                </a:solidFill>
              </a:rPr>
              <a:t>ー</a:t>
            </a:r>
            <a:r>
              <a:rPr lang="en-US" altLang="ja-JP" sz="2400" dirty="0" err="1" smtClean="0">
                <a:solidFill>
                  <a:schemeClr val="bg1"/>
                </a:solidFill>
              </a:rPr>
              <a:t>low_SST</a:t>
            </a:r>
            <a:r>
              <a:rPr lang="ja-JP" altLang="en-US" sz="2400" dirty="0" smtClean="0">
                <a:solidFill>
                  <a:schemeClr val="bg1"/>
                </a:solidFill>
              </a:rPr>
              <a:t>）</a:t>
            </a:r>
            <a:r>
              <a:rPr lang="en-US" altLang="ja-JP" sz="2400" dirty="0" smtClean="0">
                <a:solidFill>
                  <a:schemeClr val="bg1"/>
                </a:solidFill>
              </a:rPr>
              <a:t> </a:t>
            </a:r>
            <a:endParaRPr lang="en-US" altLang="ja-JP" sz="2400" dirty="0">
              <a:solidFill>
                <a:schemeClr val="bg1"/>
              </a:solidFill>
            </a:endParaRPr>
          </a:p>
        </p:txBody>
      </p:sp>
      <p:sp>
        <p:nvSpPr>
          <p:cNvPr id="6" name="テキスト ボックス 5"/>
          <p:cNvSpPr txBox="1"/>
          <p:nvPr/>
        </p:nvSpPr>
        <p:spPr>
          <a:xfrm>
            <a:off x="1079158" y="5727478"/>
            <a:ext cx="716692" cy="369332"/>
          </a:xfrm>
          <a:prstGeom prst="rect">
            <a:avLst/>
          </a:prstGeom>
          <a:solidFill>
            <a:schemeClr val="bg1"/>
          </a:solidFill>
        </p:spPr>
        <p:txBody>
          <a:bodyPr wrap="square" rtlCol="0">
            <a:spAutoFit/>
          </a:bodyPr>
          <a:lstStyle/>
          <a:p>
            <a:endParaRPr kumimoji="1" lang="ja-JP" altLang="en-US" dirty="0"/>
          </a:p>
        </p:txBody>
      </p:sp>
      <p:sp>
        <p:nvSpPr>
          <p:cNvPr id="29" name="下矢印 28"/>
          <p:cNvSpPr/>
          <p:nvPr/>
        </p:nvSpPr>
        <p:spPr>
          <a:xfrm rot="1088658">
            <a:off x="1561902" y="2956277"/>
            <a:ext cx="455352" cy="607104"/>
          </a:xfrm>
          <a:prstGeom prst="downArrow">
            <a:avLst/>
          </a:prstGeom>
          <a:solidFill>
            <a:srgbClr val="FF0000">
              <a:alpha val="50000"/>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角丸四角形 29"/>
          <p:cNvSpPr/>
          <p:nvPr/>
        </p:nvSpPr>
        <p:spPr>
          <a:xfrm>
            <a:off x="757881" y="5713751"/>
            <a:ext cx="7291429" cy="1005801"/>
          </a:xfrm>
          <a:prstGeom prst="roundRect">
            <a:avLst/>
          </a:prstGeom>
          <a:solidFill>
            <a:schemeClr val="accent1">
              <a:alpha val="60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dirty="0" smtClean="0">
                <a:solidFill>
                  <a:schemeClr val="tx1"/>
                </a:solidFill>
              </a:rPr>
              <a:t>12</a:t>
            </a:r>
            <a:r>
              <a:rPr lang="ja-JP" altLang="en-US" sz="2400" dirty="0" smtClean="0">
                <a:solidFill>
                  <a:schemeClr val="tx1"/>
                </a:solidFill>
              </a:rPr>
              <a:t>月では伊勢湾の北西側で北東風偏差となっていた。</a:t>
            </a:r>
            <a:endParaRPr lang="en-US" altLang="ja-JP" sz="2400" dirty="0" smtClean="0">
              <a:solidFill>
                <a:schemeClr val="tx1"/>
              </a:solidFill>
            </a:endParaRPr>
          </a:p>
          <a:p>
            <a:r>
              <a:rPr lang="en-US" altLang="ja-JP" sz="2400" dirty="0">
                <a:solidFill>
                  <a:schemeClr val="tx1"/>
                </a:solidFill>
              </a:rPr>
              <a:t>1</a:t>
            </a:r>
            <a:r>
              <a:rPr lang="ja-JP" altLang="en-US" sz="2400" dirty="0" smtClean="0">
                <a:solidFill>
                  <a:schemeClr val="tx1"/>
                </a:solidFill>
              </a:rPr>
              <a:t>月と</a:t>
            </a:r>
            <a:r>
              <a:rPr lang="en-US" altLang="ja-JP" sz="2400" dirty="0" smtClean="0">
                <a:solidFill>
                  <a:schemeClr val="tx1"/>
                </a:solidFill>
              </a:rPr>
              <a:t>2</a:t>
            </a:r>
            <a:r>
              <a:rPr lang="ja-JP" altLang="en-US" sz="2400" dirty="0" smtClean="0">
                <a:solidFill>
                  <a:schemeClr val="tx1"/>
                </a:solidFill>
              </a:rPr>
              <a:t>月では伊勢湾の西側で南西風偏差となっていた。</a:t>
            </a:r>
            <a:endParaRPr lang="en-US" altLang="ja-JP" sz="2400" dirty="0" smtClean="0">
              <a:solidFill>
                <a:schemeClr val="tx1"/>
              </a:solidFill>
            </a:endParaRPr>
          </a:p>
        </p:txBody>
      </p:sp>
      <p:sp>
        <p:nvSpPr>
          <p:cNvPr id="31" name="テキスト ボックス 30"/>
          <p:cNvSpPr txBox="1"/>
          <p:nvPr/>
        </p:nvSpPr>
        <p:spPr>
          <a:xfrm>
            <a:off x="6870584" y="5567843"/>
            <a:ext cx="2155970" cy="338554"/>
          </a:xfrm>
          <a:prstGeom prst="rect">
            <a:avLst/>
          </a:prstGeom>
          <a:noFill/>
          <a:ln w="19050">
            <a:solidFill>
              <a:schemeClr val="tx1"/>
            </a:solidFill>
          </a:ln>
        </p:spPr>
        <p:txBody>
          <a:bodyPr wrap="square" rtlCol="0">
            <a:spAutoFit/>
          </a:bodyPr>
          <a:lstStyle/>
          <a:p>
            <a:pPr algn="ctr"/>
            <a:r>
              <a:rPr lang="en-US" altLang="ja-JP" sz="1600" b="1" dirty="0" smtClean="0"/>
              <a:t>1m/s</a:t>
            </a:r>
            <a:r>
              <a:rPr lang="ja-JP" altLang="en-US" sz="1600" b="1" dirty="0"/>
              <a:t>以上</a:t>
            </a:r>
            <a:r>
              <a:rPr lang="ja-JP" altLang="en-US" sz="1600" b="1" dirty="0" smtClean="0"/>
              <a:t>の風速のみ</a:t>
            </a:r>
            <a:endParaRPr kumimoji="1" lang="ja-JP" altLang="en-US" sz="1600" b="1" dirty="0"/>
          </a:p>
        </p:txBody>
      </p:sp>
      <p:pic>
        <p:nvPicPr>
          <p:cNvPr id="5" name="図 4"/>
          <p:cNvPicPr>
            <a:picLocks noChangeAspect="1"/>
          </p:cNvPicPr>
          <p:nvPr/>
        </p:nvPicPr>
        <p:blipFill rotWithShape="1">
          <a:blip r:embed="rId4"/>
          <a:srcRect t="5080" b="5740"/>
          <a:stretch/>
        </p:blipFill>
        <p:spPr>
          <a:xfrm>
            <a:off x="3042156" y="1052331"/>
            <a:ext cx="3059686" cy="4429102"/>
          </a:xfrm>
          <a:prstGeom prst="rect">
            <a:avLst/>
          </a:prstGeom>
        </p:spPr>
      </p:pic>
      <p:pic>
        <p:nvPicPr>
          <p:cNvPr id="21" name="図 20"/>
          <p:cNvPicPr>
            <a:picLocks noChangeAspect="1"/>
          </p:cNvPicPr>
          <p:nvPr/>
        </p:nvPicPr>
        <p:blipFill rotWithShape="1">
          <a:blip r:embed="rId3"/>
          <a:srcRect l="55418" t="95272" r="24399" b="-246"/>
          <a:stretch/>
        </p:blipFill>
        <p:spPr>
          <a:xfrm>
            <a:off x="8192883" y="4906735"/>
            <a:ext cx="612321" cy="244929"/>
          </a:xfrm>
          <a:prstGeom prst="rect">
            <a:avLst/>
          </a:prstGeom>
        </p:spPr>
      </p:pic>
      <p:pic>
        <p:nvPicPr>
          <p:cNvPr id="22" name="図 21"/>
          <p:cNvPicPr>
            <a:picLocks noChangeAspect="1"/>
          </p:cNvPicPr>
          <p:nvPr/>
        </p:nvPicPr>
        <p:blipFill rotWithShape="1">
          <a:blip r:embed="rId3"/>
          <a:srcRect l="55418" t="95272" r="24399" b="-246"/>
          <a:stretch/>
        </p:blipFill>
        <p:spPr>
          <a:xfrm>
            <a:off x="5245242" y="4906733"/>
            <a:ext cx="612321" cy="244929"/>
          </a:xfrm>
          <a:prstGeom prst="rect">
            <a:avLst/>
          </a:prstGeom>
        </p:spPr>
      </p:pic>
      <p:pic>
        <p:nvPicPr>
          <p:cNvPr id="25" name="図 24"/>
          <p:cNvPicPr>
            <a:picLocks noChangeAspect="1"/>
          </p:cNvPicPr>
          <p:nvPr/>
        </p:nvPicPr>
        <p:blipFill rotWithShape="1">
          <a:blip r:embed="rId3"/>
          <a:srcRect l="55418" t="95272" r="24399" b="-246"/>
          <a:stretch/>
        </p:blipFill>
        <p:spPr>
          <a:xfrm>
            <a:off x="2204511" y="4906734"/>
            <a:ext cx="612321" cy="244929"/>
          </a:xfrm>
          <a:prstGeom prst="rect">
            <a:avLst/>
          </a:prstGeom>
        </p:spPr>
      </p:pic>
      <p:sp>
        <p:nvSpPr>
          <p:cNvPr id="8" name="スライド番号プレースホルダー 7"/>
          <p:cNvSpPr>
            <a:spLocks noGrp="1"/>
          </p:cNvSpPr>
          <p:nvPr>
            <p:ph type="sldNum" sz="quarter" idx="12"/>
          </p:nvPr>
        </p:nvSpPr>
        <p:spPr/>
        <p:txBody>
          <a:bodyPr/>
          <a:lstStyle/>
          <a:p>
            <a:fld id="{40482976-72AF-4720-8AC7-3307BAEC81D7}" type="slidenum">
              <a:rPr kumimoji="1" lang="ja-JP" altLang="en-US" smtClean="0"/>
              <a:t>36</a:t>
            </a:fld>
            <a:endParaRPr kumimoji="1" lang="ja-JP" altLang="en-US"/>
          </a:p>
        </p:txBody>
      </p:sp>
    </p:spTree>
    <p:extLst>
      <p:ext uri="{BB962C8B-B14F-4D97-AF65-F5344CB8AC3E}">
        <p14:creationId xmlns:p14="http://schemas.microsoft.com/office/powerpoint/2010/main" val="104493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 y="2"/>
            <a:ext cx="9144001" cy="461665"/>
          </a:xfrm>
          <a:prstGeom prst="rect">
            <a:avLst/>
          </a:prstGeom>
          <a:solidFill>
            <a:srgbClr val="9999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en-US" altLang="ja-JP" sz="2400" dirty="0">
                <a:solidFill>
                  <a:schemeClr val="bg1"/>
                </a:solidFill>
              </a:rPr>
              <a:t>4</a:t>
            </a:r>
            <a:r>
              <a:rPr lang="en-US" altLang="ja-JP" sz="2400" dirty="0" smtClean="0">
                <a:solidFill>
                  <a:schemeClr val="bg1"/>
                </a:solidFill>
              </a:rPr>
              <a:t>. </a:t>
            </a:r>
            <a:r>
              <a:rPr lang="ja-JP" altLang="en-US" sz="2400" dirty="0" smtClean="0">
                <a:solidFill>
                  <a:schemeClr val="bg1"/>
                </a:solidFill>
              </a:rPr>
              <a:t>結果</a:t>
            </a:r>
            <a:r>
              <a:rPr lang="en-US" altLang="ja-JP" sz="2400" dirty="0">
                <a:solidFill>
                  <a:schemeClr val="bg1"/>
                </a:solidFill>
              </a:rPr>
              <a:t>2</a:t>
            </a:r>
            <a:r>
              <a:rPr lang="en-US" altLang="ja-JP" sz="2400" dirty="0" smtClean="0">
                <a:solidFill>
                  <a:schemeClr val="bg1"/>
                </a:solidFill>
              </a:rPr>
              <a:t>_ </a:t>
            </a:r>
            <a:r>
              <a:rPr lang="en-US" altLang="ja-JP" sz="2400" dirty="0" err="1" smtClean="0">
                <a:solidFill>
                  <a:schemeClr val="bg1"/>
                </a:solidFill>
              </a:rPr>
              <a:t>AMeDAS</a:t>
            </a:r>
            <a:r>
              <a:rPr lang="en-US" altLang="ja-JP" sz="2400" dirty="0">
                <a:solidFill>
                  <a:schemeClr val="bg1"/>
                </a:solidFill>
              </a:rPr>
              <a:t>_</a:t>
            </a:r>
            <a:r>
              <a:rPr lang="ja-JP" altLang="en-US" sz="2400" dirty="0" smtClean="0">
                <a:solidFill>
                  <a:schemeClr val="bg1"/>
                </a:solidFill>
              </a:rPr>
              <a:t>湿度 </a:t>
            </a:r>
            <a:r>
              <a:rPr lang="ja-JP" altLang="en-US" sz="2400" dirty="0">
                <a:solidFill>
                  <a:schemeClr val="bg1"/>
                </a:solidFill>
              </a:rPr>
              <a:t>領域平均</a:t>
            </a:r>
            <a:r>
              <a:rPr lang="ja-JP" altLang="en-US" sz="2400" dirty="0" smtClean="0">
                <a:solidFill>
                  <a:schemeClr val="bg1"/>
                </a:solidFill>
              </a:rPr>
              <a:t>から</a:t>
            </a:r>
            <a:r>
              <a:rPr lang="ja-JP" altLang="en-US" sz="2400" dirty="0">
                <a:solidFill>
                  <a:schemeClr val="bg1"/>
                </a:solidFill>
              </a:rPr>
              <a:t>の偏差</a:t>
            </a:r>
            <a:r>
              <a:rPr lang="ja-JP" altLang="en-US" sz="1800" dirty="0">
                <a:solidFill>
                  <a:schemeClr val="bg1"/>
                </a:solidFill>
              </a:rPr>
              <a:t>（</a:t>
            </a:r>
            <a:r>
              <a:rPr lang="en-US" altLang="ja-JP" sz="1800" dirty="0" err="1">
                <a:solidFill>
                  <a:schemeClr val="bg1"/>
                </a:solidFill>
              </a:rPr>
              <a:t>highSST</a:t>
            </a:r>
            <a:r>
              <a:rPr lang="ja-JP" altLang="en-US" sz="1800" dirty="0" err="1">
                <a:solidFill>
                  <a:schemeClr val="bg1"/>
                </a:solidFill>
              </a:rPr>
              <a:t>ー</a:t>
            </a:r>
            <a:r>
              <a:rPr lang="en-US" altLang="ja-JP" sz="1800" dirty="0" err="1">
                <a:solidFill>
                  <a:schemeClr val="bg1"/>
                </a:solidFill>
              </a:rPr>
              <a:t>lowSST</a:t>
            </a:r>
            <a:r>
              <a:rPr lang="ja-JP" altLang="en-US" sz="1800" dirty="0">
                <a:solidFill>
                  <a:schemeClr val="bg1"/>
                </a:solidFill>
              </a:rPr>
              <a:t>）</a:t>
            </a:r>
            <a:r>
              <a:rPr lang="en-US" altLang="ja-JP" sz="1800" dirty="0" smtClean="0">
                <a:solidFill>
                  <a:schemeClr val="bg1"/>
                </a:solidFill>
              </a:rPr>
              <a:t> </a:t>
            </a:r>
            <a:endParaRPr lang="en-US" altLang="ja-JP" sz="1800" dirty="0">
              <a:solidFill>
                <a:schemeClr val="bg1"/>
              </a:solidFill>
            </a:endParaRPr>
          </a:p>
        </p:txBody>
      </p:sp>
      <p:grpSp>
        <p:nvGrpSpPr>
          <p:cNvPr id="5" name="グループ化 4"/>
          <p:cNvGrpSpPr/>
          <p:nvPr/>
        </p:nvGrpSpPr>
        <p:grpSpPr>
          <a:xfrm>
            <a:off x="1314300" y="720000"/>
            <a:ext cx="6877827" cy="384848"/>
            <a:chOff x="1586876" y="1275978"/>
            <a:chExt cx="6877827" cy="532897"/>
          </a:xfrm>
        </p:grpSpPr>
        <p:sp>
          <p:nvSpPr>
            <p:cNvPr id="21" name="テキスト ボックス 20"/>
            <p:cNvSpPr txBox="1"/>
            <p:nvPr/>
          </p:nvSpPr>
          <p:spPr>
            <a:xfrm>
              <a:off x="1586876" y="1275979"/>
              <a:ext cx="836457" cy="532896"/>
            </a:xfrm>
            <a:prstGeom prst="rect">
              <a:avLst/>
            </a:prstGeom>
            <a:noFill/>
          </p:spPr>
          <p:txBody>
            <a:bodyPr wrap="square" rtlCol="0">
              <a:spAutoFit/>
            </a:bodyPr>
            <a:lstStyle/>
            <a:p>
              <a:pPr algn="ctr"/>
              <a:r>
                <a:rPr lang="en-US" altLang="ja-JP" sz="2100" dirty="0"/>
                <a:t>DEC</a:t>
              </a:r>
              <a:endParaRPr lang="ja-JP" altLang="en-US" sz="2100" dirty="0"/>
            </a:p>
          </p:txBody>
        </p:sp>
        <p:sp>
          <p:nvSpPr>
            <p:cNvPr id="22" name="テキスト ボックス 21"/>
            <p:cNvSpPr txBox="1"/>
            <p:nvPr/>
          </p:nvSpPr>
          <p:spPr>
            <a:xfrm>
              <a:off x="4417945" y="1275978"/>
              <a:ext cx="1130831" cy="532896"/>
            </a:xfrm>
            <a:prstGeom prst="rect">
              <a:avLst/>
            </a:prstGeom>
            <a:noFill/>
          </p:spPr>
          <p:txBody>
            <a:bodyPr wrap="square" rtlCol="0">
              <a:spAutoFit/>
            </a:bodyPr>
            <a:lstStyle/>
            <a:p>
              <a:pPr algn="ctr"/>
              <a:r>
                <a:rPr lang="en-US" altLang="ja-JP" sz="2100" dirty="0"/>
                <a:t>JAN</a:t>
              </a:r>
            </a:p>
          </p:txBody>
        </p:sp>
        <p:sp>
          <p:nvSpPr>
            <p:cNvPr id="23" name="テキスト ボックス 22"/>
            <p:cNvSpPr txBox="1"/>
            <p:nvPr/>
          </p:nvSpPr>
          <p:spPr>
            <a:xfrm>
              <a:off x="7567880" y="1275978"/>
              <a:ext cx="896823" cy="532896"/>
            </a:xfrm>
            <a:prstGeom prst="rect">
              <a:avLst/>
            </a:prstGeom>
            <a:noFill/>
          </p:spPr>
          <p:txBody>
            <a:bodyPr wrap="square" rtlCol="0">
              <a:spAutoFit/>
            </a:bodyPr>
            <a:lstStyle/>
            <a:p>
              <a:pPr algn="ctr"/>
              <a:r>
                <a:rPr lang="en-US" altLang="ja-JP" sz="2100" dirty="0"/>
                <a:t>FEB</a:t>
              </a:r>
              <a:endParaRPr lang="ja-JP" altLang="en-US" sz="2100" dirty="0"/>
            </a:p>
          </p:txBody>
        </p:sp>
      </p:grpSp>
      <p:grpSp>
        <p:nvGrpSpPr>
          <p:cNvPr id="3" name="グループ化 2"/>
          <p:cNvGrpSpPr/>
          <p:nvPr/>
        </p:nvGrpSpPr>
        <p:grpSpPr>
          <a:xfrm>
            <a:off x="2207905" y="4808458"/>
            <a:ext cx="6864199" cy="307778"/>
            <a:chOff x="2302052" y="5012648"/>
            <a:chExt cx="6864199" cy="307778"/>
          </a:xfrm>
        </p:grpSpPr>
        <p:sp>
          <p:nvSpPr>
            <p:cNvPr id="17" name="テキスト ボックス 16"/>
            <p:cNvSpPr txBox="1"/>
            <p:nvPr/>
          </p:nvSpPr>
          <p:spPr>
            <a:xfrm>
              <a:off x="2302052" y="5012649"/>
              <a:ext cx="822829" cy="307777"/>
            </a:xfrm>
            <a:prstGeom prst="rect">
              <a:avLst/>
            </a:prstGeom>
            <a:noFill/>
          </p:spPr>
          <p:txBody>
            <a:bodyPr wrap="square" rtlCol="0">
              <a:spAutoFit/>
            </a:bodyPr>
            <a:lstStyle/>
            <a:p>
              <a:pPr algn="ctr"/>
              <a:r>
                <a:rPr lang="en-US" altLang="ja-JP" sz="1400" b="1" dirty="0" smtClean="0"/>
                <a:t>[%]</a:t>
              </a:r>
              <a:endParaRPr kumimoji="1" lang="ja-JP" altLang="en-US" sz="1400" b="1" dirty="0"/>
            </a:p>
          </p:txBody>
        </p:sp>
        <p:sp>
          <p:nvSpPr>
            <p:cNvPr id="18" name="テキスト ボックス 17"/>
            <p:cNvSpPr txBox="1"/>
            <p:nvPr/>
          </p:nvSpPr>
          <p:spPr>
            <a:xfrm>
              <a:off x="8343422" y="5012648"/>
              <a:ext cx="822829" cy="307777"/>
            </a:xfrm>
            <a:prstGeom prst="rect">
              <a:avLst/>
            </a:prstGeom>
            <a:noFill/>
          </p:spPr>
          <p:txBody>
            <a:bodyPr wrap="square" rtlCol="0">
              <a:spAutoFit/>
            </a:bodyPr>
            <a:lstStyle/>
            <a:p>
              <a:pPr algn="ctr"/>
              <a:r>
                <a:rPr lang="en-US" altLang="ja-JP" sz="1400" b="1" dirty="0" smtClean="0"/>
                <a:t>[</a:t>
              </a:r>
              <a:r>
                <a:rPr lang="en-US" altLang="ja-JP" sz="1400" b="1" dirty="0"/>
                <a:t>%</a:t>
              </a:r>
              <a:r>
                <a:rPr lang="en-US" altLang="ja-JP" sz="1400" b="1" dirty="0" smtClean="0"/>
                <a:t>]</a:t>
              </a:r>
              <a:endParaRPr kumimoji="1" lang="ja-JP" altLang="en-US" sz="1400" b="1" dirty="0"/>
            </a:p>
          </p:txBody>
        </p:sp>
        <p:sp>
          <p:nvSpPr>
            <p:cNvPr id="19" name="テキスト ボックス 18"/>
            <p:cNvSpPr txBox="1"/>
            <p:nvPr/>
          </p:nvSpPr>
          <p:spPr>
            <a:xfrm>
              <a:off x="5280031" y="5012649"/>
              <a:ext cx="822829" cy="307777"/>
            </a:xfrm>
            <a:prstGeom prst="rect">
              <a:avLst/>
            </a:prstGeom>
            <a:noFill/>
          </p:spPr>
          <p:txBody>
            <a:bodyPr wrap="square" rtlCol="0">
              <a:spAutoFit/>
            </a:bodyPr>
            <a:lstStyle/>
            <a:p>
              <a:pPr algn="ctr"/>
              <a:r>
                <a:rPr lang="en-US" altLang="ja-JP" sz="1400" b="1" dirty="0" smtClean="0"/>
                <a:t>[</a:t>
              </a:r>
              <a:r>
                <a:rPr lang="en-US" altLang="ja-JP" sz="1400" b="1" dirty="0"/>
                <a:t>%</a:t>
              </a:r>
              <a:r>
                <a:rPr lang="en-US" altLang="ja-JP" sz="1400" b="1" dirty="0" smtClean="0"/>
                <a:t>]</a:t>
              </a:r>
              <a:endParaRPr kumimoji="1" lang="ja-JP" altLang="en-US" sz="1400" b="1" dirty="0"/>
            </a:p>
          </p:txBody>
        </p:sp>
      </p:grpSp>
      <p:sp>
        <p:nvSpPr>
          <p:cNvPr id="27" name="円/楕円 26"/>
          <p:cNvSpPr/>
          <p:nvPr/>
        </p:nvSpPr>
        <p:spPr>
          <a:xfrm rot="19287094">
            <a:off x="514026" y="2747792"/>
            <a:ext cx="2177900" cy="2411284"/>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角丸四角形 27"/>
          <p:cNvSpPr/>
          <p:nvPr/>
        </p:nvSpPr>
        <p:spPr>
          <a:xfrm>
            <a:off x="992980" y="5699649"/>
            <a:ext cx="7085016" cy="1005801"/>
          </a:xfrm>
          <a:prstGeom prst="roundRect">
            <a:avLst/>
          </a:prstGeom>
          <a:solidFill>
            <a:schemeClr val="accent1">
              <a:alpha val="60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dirty="0" smtClean="0">
                <a:solidFill>
                  <a:schemeClr val="tx1"/>
                </a:solidFill>
              </a:rPr>
              <a:t>12</a:t>
            </a:r>
            <a:r>
              <a:rPr lang="ja-JP" altLang="en-US" sz="2400" dirty="0" smtClean="0">
                <a:solidFill>
                  <a:schemeClr val="tx1"/>
                </a:solidFill>
              </a:rPr>
              <a:t>月、</a:t>
            </a:r>
            <a:r>
              <a:rPr lang="en-US" altLang="ja-JP" sz="2400" dirty="0" smtClean="0">
                <a:solidFill>
                  <a:schemeClr val="tx1"/>
                </a:solidFill>
              </a:rPr>
              <a:t>2</a:t>
            </a:r>
            <a:r>
              <a:rPr lang="ja-JP" altLang="en-US" sz="2400" dirty="0" smtClean="0">
                <a:solidFill>
                  <a:schemeClr val="tx1"/>
                </a:solidFill>
              </a:rPr>
              <a:t>月では、伊勢湾の西側で負偏差となっていた。</a:t>
            </a:r>
            <a:endParaRPr lang="en-US" altLang="ja-JP" sz="2400" dirty="0" smtClean="0">
              <a:solidFill>
                <a:schemeClr val="tx1"/>
              </a:solidFill>
            </a:endParaRPr>
          </a:p>
          <a:p>
            <a:r>
              <a:rPr lang="en-US" altLang="ja-JP" sz="2400" dirty="0" smtClean="0">
                <a:solidFill>
                  <a:schemeClr val="tx1"/>
                </a:solidFill>
              </a:rPr>
              <a:t>1</a:t>
            </a:r>
            <a:r>
              <a:rPr lang="ja-JP" altLang="en-US" sz="2400" dirty="0" smtClean="0">
                <a:solidFill>
                  <a:schemeClr val="tx1"/>
                </a:solidFill>
              </a:rPr>
              <a:t>月では、伊勢湾の</a:t>
            </a:r>
            <a:r>
              <a:rPr lang="ja-JP" altLang="en-US" sz="2400" dirty="0">
                <a:solidFill>
                  <a:schemeClr val="tx1"/>
                </a:solidFill>
              </a:rPr>
              <a:t>周辺</a:t>
            </a:r>
            <a:r>
              <a:rPr lang="ja-JP" altLang="en-US" sz="2400" dirty="0" smtClean="0">
                <a:solidFill>
                  <a:schemeClr val="tx1"/>
                </a:solidFill>
              </a:rPr>
              <a:t>で正偏差となっていた。</a:t>
            </a:r>
            <a:endParaRPr lang="en-US" altLang="ja-JP" sz="2400" dirty="0" smtClean="0">
              <a:solidFill>
                <a:schemeClr val="tx1"/>
              </a:solidFill>
            </a:endParaRPr>
          </a:p>
        </p:txBody>
      </p:sp>
      <p:sp>
        <p:nvSpPr>
          <p:cNvPr id="29" name="テキスト ボックス 28"/>
          <p:cNvSpPr txBox="1"/>
          <p:nvPr/>
        </p:nvSpPr>
        <p:spPr>
          <a:xfrm>
            <a:off x="7456515" y="5432560"/>
            <a:ext cx="1585519" cy="584775"/>
          </a:xfrm>
          <a:prstGeom prst="rect">
            <a:avLst/>
          </a:prstGeom>
          <a:noFill/>
          <a:ln w="19050">
            <a:solidFill>
              <a:schemeClr val="tx1"/>
            </a:solidFill>
          </a:ln>
        </p:spPr>
        <p:txBody>
          <a:bodyPr wrap="square" rtlCol="0">
            <a:spAutoFit/>
          </a:bodyPr>
          <a:lstStyle/>
          <a:p>
            <a:pPr algn="ctr"/>
            <a:r>
              <a:rPr lang="ja-JP" altLang="en-US" sz="1600" b="1" dirty="0" smtClean="0">
                <a:solidFill>
                  <a:srgbClr val="FF0000"/>
                </a:solidFill>
              </a:rPr>
              <a:t>赤色</a:t>
            </a:r>
            <a:r>
              <a:rPr lang="ja-JP" altLang="en-US" sz="1600" b="1" dirty="0" smtClean="0"/>
              <a:t> ： 正偏差</a:t>
            </a:r>
            <a:endParaRPr lang="en-US" altLang="ja-JP" sz="1600" b="1" dirty="0" smtClean="0"/>
          </a:p>
          <a:p>
            <a:pPr algn="ctr"/>
            <a:r>
              <a:rPr kumimoji="1" lang="ja-JP" altLang="en-US" sz="1600" b="1" dirty="0" smtClean="0">
                <a:solidFill>
                  <a:srgbClr val="0070C0"/>
                </a:solidFill>
              </a:rPr>
              <a:t>青色</a:t>
            </a:r>
            <a:r>
              <a:rPr kumimoji="1" lang="ja-JP" altLang="en-US" sz="1600" b="1" dirty="0" smtClean="0"/>
              <a:t> ： 負偏差</a:t>
            </a:r>
            <a:endParaRPr kumimoji="1" lang="ja-JP" altLang="en-US" sz="1600" b="1" dirty="0"/>
          </a:p>
        </p:txBody>
      </p:sp>
      <p:pic>
        <p:nvPicPr>
          <p:cNvPr id="2" name="図 1"/>
          <p:cNvPicPr>
            <a:picLocks noChangeAspect="1"/>
          </p:cNvPicPr>
          <p:nvPr/>
        </p:nvPicPr>
        <p:blipFill rotWithShape="1">
          <a:blip r:embed="rId2"/>
          <a:srcRect t="5715" b="1381"/>
          <a:stretch/>
        </p:blipFill>
        <p:spPr>
          <a:xfrm>
            <a:off x="24880" y="1040339"/>
            <a:ext cx="3037846" cy="4366517"/>
          </a:xfrm>
          <a:prstGeom prst="rect">
            <a:avLst/>
          </a:prstGeom>
        </p:spPr>
      </p:pic>
      <p:pic>
        <p:nvPicPr>
          <p:cNvPr id="7" name="図 6"/>
          <p:cNvPicPr>
            <a:picLocks noChangeAspect="1"/>
          </p:cNvPicPr>
          <p:nvPr/>
        </p:nvPicPr>
        <p:blipFill rotWithShape="1">
          <a:blip r:embed="rId3"/>
          <a:srcRect t="5928"/>
          <a:stretch/>
        </p:blipFill>
        <p:spPr>
          <a:xfrm>
            <a:off x="3047916" y="1050543"/>
            <a:ext cx="3042262" cy="4427839"/>
          </a:xfrm>
          <a:prstGeom prst="rect">
            <a:avLst/>
          </a:prstGeom>
        </p:spPr>
      </p:pic>
      <p:pic>
        <p:nvPicPr>
          <p:cNvPr id="10" name="図 9"/>
          <p:cNvPicPr>
            <a:picLocks noChangeAspect="1"/>
          </p:cNvPicPr>
          <p:nvPr/>
        </p:nvPicPr>
        <p:blipFill rotWithShape="1">
          <a:blip r:embed="rId4"/>
          <a:srcRect t="5864" b="2023"/>
          <a:stretch/>
        </p:blipFill>
        <p:spPr>
          <a:xfrm>
            <a:off x="6064570" y="1033321"/>
            <a:ext cx="3068868" cy="4373535"/>
          </a:xfrm>
          <a:prstGeom prst="rect">
            <a:avLst/>
          </a:prstGeom>
        </p:spPr>
      </p:pic>
      <p:sp>
        <p:nvSpPr>
          <p:cNvPr id="6" name="スライド番号プレースホルダー 5"/>
          <p:cNvSpPr>
            <a:spLocks noGrp="1"/>
          </p:cNvSpPr>
          <p:nvPr>
            <p:ph type="sldNum" sz="quarter" idx="12"/>
          </p:nvPr>
        </p:nvSpPr>
        <p:spPr/>
        <p:txBody>
          <a:bodyPr/>
          <a:lstStyle/>
          <a:p>
            <a:fld id="{40482976-72AF-4720-8AC7-3307BAEC81D7}" type="slidenum">
              <a:rPr kumimoji="1" lang="ja-JP" altLang="en-US" smtClean="0"/>
              <a:t>37</a:t>
            </a:fld>
            <a:endParaRPr kumimoji="1" lang="ja-JP" altLang="en-US"/>
          </a:p>
        </p:txBody>
      </p:sp>
    </p:spTree>
    <p:extLst>
      <p:ext uri="{BB962C8B-B14F-4D97-AF65-F5344CB8AC3E}">
        <p14:creationId xmlns:p14="http://schemas.microsoft.com/office/powerpoint/2010/main" val="3480433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 y="2"/>
            <a:ext cx="9144001" cy="461665"/>
          </a:xfrm>
          <a:prstGeom prst="rect">
            <a:avLst/>
          </a:prstGeom>
          <a:solidFill>
            <a:srgbClr val="9999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en-US" altLang="ja-JP" sz="2400" dirty="0">
                <a:solidFill>
                  <a:schemeClr val="bg1"/>
                </a:solidFill>
              </a:rPr>
              <a:t>4</a:t>
            </a:r>
            <a:r>
              <a:rPr lang="en-US" altLang="ja-JP" sz="2400" dirty="0" smtClean="0">
                <a:solidFill>
                  <a:schemeClr val="bg1"/>
                </a:solidFill>
              </a:rPr>
              <a:t>. </a:t>
            </a:r>
            <a:r>
              <a:rPr lang="ja-JP" altLang="en-US" sz="2400" dirty="0" smtClean="0">
                <a:solidFill>
                  <a:schemeClr val="bg1"/>
                </a:solidFill>
              </a:rPr>
              <a:t>結果</a:t>
            </a:r>
            <a:r>
              <a:rPr lang="en-US" altLang="ja-JP" sz="2400" dirty="0" smtClean="0">
                <a:solidFill>
                  <a:schemeClr val="bg1"/>
                </a:solidFill>
              </a:rPr>
              <a:t>2_ </a:t>
            </a:r>
            <a:r>
              <a:rPr lang="en-US" altLang="ja-JP" sz="2400" dirty="0" err="1" smtClean="0">
                <a:solidFill>
                  <a:schemeClr val="bg1"/>
                </a:solidFill>
              </a:rPr>
              <a:t>AMeDAS</a:t>
            </a:r>
            <a:r>
              <a:rPr lang="en-US" altLang="ja-JP" sz="2400" dirty="0">
                <a:solidFill>
                  <a:schemeClr val="bg1"/>
                </a:solidFill>
              </a:rPr>
              <a:t>_</a:t>
            </a:r>
            <a:r>
              <a:rPr lang="ja-JP" altLang="en-US" sz="2400" dirty="0" smtClean="0">
                <a:solidFill>
                  <a:schemeClr val="bg1"/>
                </a:solidFill>
              </a:rPr>
              <a:t>降水量　領域</a:t>
            </a:r>
            <a:r>
              <a:rPr lang="ja-JP" altLang="en-US" sz="2400" dirty="0">
                <a:solidFill>
                  <a:schemeClr val="bg1"/>
                </a:solidFill>
              </a:rPr>
              <a:t>平均からの偏差</a:t>
            </a:r>
            <a:r>
              <a:rPr lang="ja-JP" altLang="en-US" sz="1800" dirty="0">
                <a:solidFill>
                  <a:schemeClr val="bg1"/>
                </a:solidFill>
              </a:rPr>
              <a:t>（</a:t>
            </a:r>
            <a:r>
              <a:rPr lang="en-US" altLang="ja-JP" sz="1800" dirty="0" err="1">
                <a:solidFill>
                  <a:schemeClr val="bg1"/>
                </a:solidFill>
              </a:rPr>
              <a:t>highSST</a:t>
            </a:r>
            <a:r>
              <a:rPr lang="ja-JP" altLang="en-US" sz="1800" dirty="0" err="1">
                <a:solidFill>
                  <a:schemeClr val="bg1"/>
                </a:solidFill>
              </a:rPr>
              <a:t>ー</a:t>
            </a:r>
            <a:r>
              <a:rPr lang="en-US" altLang="ja-JP" sz="1800" dirty="0" err="1">
                <a:solidFill>
                  <a:schemeClr val="bg1"/>
                </a:solidFill>
              </a:rPr>
              <a:t>lowSST</a:t>
            </a:r>
            <a:r>
              <a:rPr lang="ja-JP" altLang="en-US" sz="1800" dirty="0">
                <a:solidFill>
                  <a:schemeClr val="bg1"/>
                </a:solidFill>
              </a:rPr>
              <a:t>）</a:t>
            </a:r>
            <a:r>
              <a:rPr lang="en-US" altLang="ja-JP" sz="1800" dirty="0" smtClean="0">
                <a:solidFill>
                  <a:schemeClr val="bg1"/>
                </a:solidFill>
              </a:rPr>
              <a:t> </a:t>
            </a:r>
            <a:endParaRPr lang="en-US" altLang="ja-JP" sz="1800" dirty="0">
              <a:solidFill>
                <a:schemeClr val="bg1"/>
              </a:solidFill>
            </a:endParaRPr>
          </a:p>
        </p:txBody>
      </p:sp>
      <p:grpSp>
        <p:nvGrpSpPr>
          <p:cNvPr id="2" name="グループ化 1"/>
          <p:cNvGrpSpPr/>
          <p:nvPr/>
        </p:nvGrpSpPr>
        <p:grpSpPr>
          <a:xfrm>
            <a:off x="1185760" y="720000"/>
            <a:ext cx="6585261" cy="398640"/>
            <a:chOff x="1252366" y="1099165"/>
            <a:chExt cx="6585261" cy="564402"/>
          </a:xfrm>
        </p:grpSpPr>
        <p:sp>
          <p:nvSpPr>
            <p:cNvPr id="14" name="テキスト ボックス 13"/>
            <p:cNvSpPr txBox="1"/>
            <p:nvPr/>
          </p:nvSpPr>
          <p:spPr>
            <a:xfrm>
              <a:off x="1252366" y="1099165"/>
              <a:ext cx="848959" cy="540862"/>
            </a:xfrm>
            <a:prstGeom prst="rect">
              <a:avLst/>
            </a:prstGeom>
            <a:noFill/>
          </p:spPr>
          <p:txBody>
            <a:bodyPr wrap="square" rtlCol="0">
              <a:spAutoFit/>
            </a:bodyPr>
            <a:lstStyle/>
            <a:p>
              <a:pPr algn="ctr"/>
              <a:r>
                <a:rPr lang="en-US" altLang="ja-JP" sz="2100" dirty="0"/>
                <a:t>DEC</a:t>
              </a:r>
              <a:endParaRPr lang="ja-JP" altLang="en-US" sz="2100" dirty="0"/>
            </a:p>
          </p:txBody>
        </p:sp>
        <p:sp>
          <p:nvSpPr>
            <p:cNvPr id="15" name="テキスト ボックス 14"/>
            <p:cNvSpPr txBox="1"/>
            <p:nvPr/>
          </p:nvSpPr>
          <p:spPr>
            <a:xfrm>
              <a:off x="3942276" y="1121131"/>
              <a:ext cx="1147732" cy="540861"/>
            </a:xfrm>
            <a:prstGeom prst="rect">
              <a:avLst/>
            </a:prstGeom>
            <a:noFill/>
          </p:spPr>
          <p:txBody>
            <a:bodyPr wrap="square" rtlCol="0">
              <a:spAutoFit/>
            </a:bodyPr>
            <a:lstStyle/>
            <a:p>
              <a:pPr algn="ctr"/>
              <a:r>
                <a:rPr lang="en-US" altLang="ja-JP" sz="2100" dirty="0"/>
                <a:t>JAN</a:t>
              </a:r>
            </a:p>
          </p:txBody>
        </p:sp>
        <p:sp>
          <p:nvSpPr>
            <p:cNvPr id="16" name="テキスト ボックス 15"/>
            <p:cNvSpPr txBox="1"/>
            <p:nvPr/>
          </p:nvSpPr>
          <p:spPr>
            <a:xfrm>
              <a:off x="6927400" y="1122706"/>
              <a:ext cx="910227" cy="540861"/>
            </a:xfrm>
            <a:prstGeom prst="rect">
              <a:avLst/>
            </a:prstGeom>
            <a:noFill/>
          </p:spPr>
          <p:txBody>
            <a:bodyPr wrap="square" rtlCol="0">
              <a:spAutoFit/>
            </a:bodyPr>
            <a:lstStyle/>
            <a:p>
              <a:pPr algn="ctr"/>
              <a:r>
                <a:rPr lang="en-US" altLang="ja-JP" sz="2100" dirty="0"/>
                <a:t>FEB</a:t>
              </a:r>
              <a:endParaRPr lang="ja-JP" altLang="en-US" sz="2100" dirty="0"/>
            </a:p>
          </p:txBody>
        </p:sp>
      </p:grpSp>
      <p:sp>
        <p:nvSpPr>
          <p:cNvPr id="28" name="角丸四角形 27"/>
          <p:cNvSpPr/>
          <p:nvPr/>
        </p:nvSpPr>
        <p:spPr>
          <a:xfrm>
            <a:off x="285995" y="5705112"/>
            <a:ext cx="8600205" cy="1005801"/>
          </a:xfrm>
          <a:prstGeom prst="roundRect">
            <a:avLst/>
          </a:prstGeom>
          <a:solidFill>
            <a:schemeClr val="accent1">
              <a:alpha val="60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smtClean="0">
                <a:solidFill>
                  <a:schemeClr val="tx1"/>
                </a:solidFill>
              </a:rPr>
              <a:t>若狭湾から伊勢湾に伸びる正偏差域が</a:t>
            </a:r>
            <a:r>
              <a:rPr lang="en-US" altLang="ja-JP" sz="2400" dirty="0" smtClean="0">
                <a:solidFill>
                  <a:schemeClr val="tx1"/>
                </a:solidFill>
              </a:rPr>
              <a:t>12</a:t>
            </a:r>
            <a:r>
              <a:rPr lang="ja-JP" altLang="en-US" sz="2400" dirty="0" smtClean="0">
                <a:solidFill>
                  <a:schemeClr val="tx1"/>
                </a:solidFill>
              </a:rPr>
              <a:t>月、</a:t>
            </a:r>
            <a:r>
              <a:rPr lang="en-US" altLang="ja-JP" sz="2400" dirty="0" smtClean="0">
                <a:solidFill>
                  <a:schemeClr val="tx1"/>
                </a:solidFill>
              </a:rPr>
              <a:t>1</a:t>
            </a:r>
            <a:r>
              <a:rPr lang="ja-JP" altLang="en-US" sz="2400" dirty="0" smtClean="0">
                <a:solidFill>
                  <a:schemeClr val="tx1"/>
                </a:solidFill>
              </a:rPr>
              <a:t>月で顕著に見られた。</a:t>
            </a:r>
            <a:endParaRPr lang="en-US" altLang="ja-JP" sz="2400" dirty="0" smtClean="0">
              <a:solidFill>
                <a:schemeClr val="tx1"/>
              </a:solidFill>
            </a:endParaRPr>
          </a:p>
        </p:txBody>
      </p:sp>
      <p:pic>
        <p:nvPicPr>
          <p:cNvPr id="7" name="図 6"/>
          <p:cNvPicPr>
            <a:picLocks noChangeAspect="1"/>
          </p:cNvPicPr>
          <p:nvPr/>
        </p:nvPicPr>
        <p:blipFill rotWithShape="1">
          <a:blip r:embed="rId2"/>
          <a:srcRect t="5316" r="30726"/>
          <a:stretch/>
        </p:blipFill>
        <p:spPr>
          <a:xfrm>
            <a:off x="16698" y="1057964"/>
            <a:ext cx="2875422" cy="4199684"/>
          </a:xfrm>
          <a:prstGeom prst="rect">
            <a:avLst/>
          </a:prstGeom>
        </p:spPr>
      </p:pic>
      <p:pic>
        <p:nvPicPr>
          <p:cNvPr id="8" name="図 7"/>
          <p:cNvPicPr>
            <a:picLocks noChangeAspect="1"/>
          </p:cNvPicPr>
          <p:nvPr/>
        </p:nvPicPr>
        <p:blipFill rotWithShape="1">
          <a:blip r:embed="rId3"/>
          <a:srcRect t="5287" r="30743"/>
          <a:stretch/>
        </p:blipFill>
        <p:spPr>
          <a:xfrm>
            <a:off x="2872601" y="1043362"/>
            <a:ext cx="2911870" cy="4255259"/>
          </a:xfrm>
          <a:prstGeom prst="rect">
            <a:avLst/>
          </a:prstGeom>
        </p:spPr>
      </p:pic>
      <p:pic>
        <p:nvPicPr>
          <p:cNvPr id="9" name="図 8"/>
          <p:cNvPicPr>
            <a:picLocks noChangeAspect="1"/>
          </p:cNvPicPr>
          <p:nvPr/>
        </p:nvPicPr>
        <p:blipFill rotWithShape="1">
          <a:blip r:embed="rId4"/>
          <a:srcRect t="5396" r="30675"/>
          <a:stretch/>
        </p:blipFill>
        <p:spPr>
          <a:xfrm>
            <a:off x="5756188" y="1041635"/>
            <a:ext cx="2883826" cy="4205274"/>
          </a:xfrm>
          <a:prstGeom prst="rect">
            <a:avLst/>
          </a:prstGeom>
        </p:spPr>
      </p:pic>
      <p:pic>
        <p:nvPicPr>
          <p:cNvPr id="17" name="図 16"/>
          <p:cNvPicPr>
            <a:picLocks noChangeAspect="1"/>
          </p:cNvPicPr>
          <p:nvPr/>
        </p:nvPicPr>
        <p:blipFill rotWithShape="1">
          <a:blip r:embed="rId2"/>
          <a:srcRect l="87410" t="6403" r="789" b="4507"/>
          <a:stretch/>
        </p:blipFill>
        <p:spPr>
          <a:xfrm>
            <a:off x="8621486" y="1117528"/>
            <a:ext cx="489858" cy="3951515"/>
          </a:xfrm>
          <a:prstGeom prst="rect">
            <a:avLst/>
          </a:prstGeom>
        </p:spPr>
      </p:pic>
      <p:sp>
        <p:nvSpPr>
          <p:cNvPr id="10" name="テキスト ボックス 9"/>
          <p:cNvSpPr txBox="1"/>
          <p:nvPr/>
        </p:nvSpPr>
        <p:spPr>
          <a:xfrm>
            <a:off x="8570418" y="4952715"/>
            <a:ext cx="679467" cy="246221"/>
          </a:xfrm>
          <a:prstGeom prst="rect">
            <a:avLst/>
          </a:prstGeom>
          <a:noFill/>
        </p:spPr>
        <p:txBody>
          <a:bodyPr wrap="square" rtlCol="0">
            <a:spAutoFit/>
          </a:bodyPr>
          <a:lstStyle/>
          <a:p>
            <a:pPr algn="ctr"/>
            <a:r>
              <a:rPr lang="en-US" altLang="ja-JP" sz="1000" b="1" dirty="0" smtClean="0"/>
              <a:t>[mm]</a:t>
            </a:r>
            <a:endParaRPr lang="ja-JP" altLang="en-US" sz="1000" b="1" dirty="0"/>
          </a:p>
        </p:txBody>
      </p:sp>
      <p:sp>
        <p:nvSpPr>
          <p:cNvPr id="3" name="スライド番号プレースホルダー 2"/>
          <p:cNvSpPr>
            <a:spLocks noGrp="1"/>
          </p:cNvSpPr>
          <p:nvPr>
            <p:ph type="sldNum" sz="quarter" idx="12"/>
          </p:nvPr>
        </p:nvSpPr>
        <p:spPr/>
        <p:txBody>
          <a:bodyPr/>
          <a:lstStyle/>
          <a:p>
            <a:fld id="{40482976-72AF-4720-8AC7-3307BAEC81D7}" type="slidenum">
              <a:rPr kumimoji="1" lang="ja-JP" altLang="en-US" smtClean="0"/>
              <a:t>38</a:t>
            </a:fld>
            <a:endParaRPr kumimoji="1" lang="ja-JP" altLang="en-US"/>
          </a:p>
        </p:txBody>
      </p:sp>
    </p:spTree>
    <p:extLst>
      <p:ext uri="{BB962C8B-B14F-4D97-AF65-F5344CB8AC3E}">
        <p14:creationId xmlns:p14="http://schemas.microsoft.com/office/powerpoint/2010/main" val="2820688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 y="2"/>
            <a:ext cx="9144001" cy="461665"/>
          </a:xfrm>
          <a:prstGeom prst="rect">
            <a:avLst/>
          </a:prstGeom>
          <a:solidFill>
            <a:srgbClr val="9999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en-US" altLang="ja-JP" sz="2400" dirty="0" smtClean="0">
                <a:solidFill>
                  <a:schemeClr val="bg1"/>
                </a:solidFill>
              </a:rPr>
              <a:t>3. </a:t>
            </a:r>
            <a:r>
              <a:rPr lang="ja-JP" altLang="en-US" sz="2400" dirty="0" smtClean="0">
                <a:solidFill>
                  <a:schemeClr val="bg1"/>
                </a:solidFill>
              </a:rPr>
              <a:t>使用データ</a:t>
            </a:r>
            <a:endParaRPr lang="en-US" altLang="ja-JP" sz="2400" dirty="0">
              <a:solidFill>
                <a:schemeClr val="bg1"/>
              </a:solidFill>
            </a:endParaRPr>
          </a:p>
        </p:txBody>
      </p:sp>
      <p:sp>
        <p:nvSpPr>
          <p:cNvPr id="5" name="Rectangle 3"/>
          <p:cNvSpPr>
            <a:spLocks noChangeArrowheads="1"/>
          </p:cNvSpPr>
          <p:nvPr/>
        </p:nvSpPr>
        <p:spPr bwMode="auto">
          <a:xfrm>
            <a:off x="171450" y="1110874"/>
            <a:ext cx="8801100" cy="4665105"/>
          </a:xfrm>
          <a:prstGeom prst="rect">
            <a:avLst/>
          </a:prstGeom>
          <a:noFill/>
          <a:ln w="38100">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nSpc>
                <a:spcPct val="120000"/>
              </a:lnSpc>
              <a:spcBef>
                <a:spcPct val="0"/>
              </a:spcBef>
            </a:pPr>
            <a:r>
              <a:rPr lang="ja-JP" altLang="en-US" sz="2800" dirty="0"/>
              <a:t> </a:t>
            </a:r>
            <a:r>
              <a:rPr lang="en-US" altLang="ja-JP" sz="2800" dirty="0" smtClean="0"/>
              <a:t>JRA25/JCDAS</a:t>
            </a:r>
            <a:r>
              <a:rPr lang="ja-JP" altLang="en-US" sz="2800" dirty="0" smtClean="0"/>
              <a:t>再解析データ </a:t>
            </a:r>
            <a:r>
              <a:rPr lang="en-US" altLang="ja-JP" sz="2800" dirty="0" smtClean="0"/>
              <a:t>( 1.25 </a:t>
            </a:r>
            <a:r>
              <a:rPr lang="en-US" altLang="ja-JP" sz="2800" baseline="30000" dirty="0" smtClean="0"/>
              <a:t>°</a:t>
            </a:r>
            <a:r>
              <a:rPr lang="en-US" altLang="ja-JP" sz="2800" dirty="0" smtClean="0"/>
              <a:t>×</a:t>
            </a:r>
            <a:r>
              <a:rPr lang="ja-JP" altLang="en-US" sz="2800" dirty="0" smtClean="0"/>
              <a:t> </a:t>
            </a:r>
            <a:r>
              <a:rPr lang="en-US" altLang="ja-JP" sz="2800" dirty="0" smtClean="0"/>
              <a:t>1.25 </a:t>
            </a:r>
            <a:r>
              <a:rPr lang="en-US" altLang="ja-JP" sz="2800" baseline="30000" dirty="0" smtClean="0"/>
              <a:t>°</a:t>
            </a:r>
            <a:r>
              <a:rPr lang="en-US" altLang="ja-JP" sz="2800" dirty="0" smtClean="0"/>
              <a:t>)</a:t>
            </a:r>
            <a:endParaRPr lang="ja-JP" altLang="en-US" sz="2800" dirty="0"/>
          </a:p>
          <a:p>
            <a:pPr>
              <a:lnSpc>
                <a:spcPct val="120000"/>
              </a:lnSpc>
              <a:spcBef>
                <a:spcPct val="0"/>
              </a:spcBef>
              <a:buNone/>
            </a:pPr>
            <a:r>
              <a:rPr lang="ja-JP" altLang="en-US" sz="2800" dirty="0" smtClean="0"/>
              <a:t>   </a:t>
            </a:r>
            <a:r>
              <a:rPr lang="ja-JP" altLang="en-US" sz="2800" dirty="0"/>
              <a:t>　</a:t>
            </a:r>
            <a:r>
              <a:rPr lang="ja-JP" altLang="en-US" sz="2800" dirty="0" smtClean="0"/>
              <a:t>海面更正気圧 </a:t>
            </a:r>
            <a:r>
              <a:rPr lang="en-US" altLang="ja-JP" sz="2800" dirty="0" smtClean="0"/>
              <a:t>(SLP)</a:t>
            </a:r>
            <a:r>
              <a:rPr lang="en-US" altLang="ja-JP" sz="2800" dirty="0"/>
              <a:t> [</a:t>
            </a:r>
            <a:r>
              <a:rPr lang="en-US" altLang="ja-JP" sz="2800" dirty="0" err="1"/>
              <a:t>hPa</a:t>
            </a:r>
            <a:r>
              <a:rPr lang="en-US" altLang="ja-JP" sz="2800" dirty="0" smtClean="0"/>
              <a:t>]</a:t>
            </a:r>
          </a:p>
          <a:p>
            <a:pPr eaLnBrk="1" hangingPunct="1">
              <a:lnSpc>
                <a:spcPct val="120000"/>
              </a:lnSpc>
              <a:spcBef>
                <a:spcPct val="0"/>
              </a:spcBef>
              <a:buFontTx/>
              <a:buNone/>
            </a:pPr>
            <a:endParaRPr lang="ja-JP" altLang="en-US" sz="800" dirty="0"/>
          </a:p>
          <a:p>
            <a:pPr>
              <a:lnSpc>
                <a:spcPct val="120000"/>
              </a:lnSpc>
              <a:spcBef>
                <a:spcPct val="0"/>
              </a:spcBef>
            </a:pPr>
            <a:r>
              <a:rPr lang="ja-JP" altLang="en-US" sz="2800" dirty="0"/>
              <a:t> </a:t>
            </a:r>
            <a:r>
              <a:rPr lang="en-US" altLang="ja-JP" sz="2800" dirty="0" smtClean="0"/>
              <a:t>JCOPE2</a:t>
            </a:r>
            <a:r>
              <a:rPr lang="ja-JP" altLang="en-US" sz="2800" dirty="0" smtClean="0"/>
              <a:t>再解析データ </a:t>
            </a:r>
            <a:r>
              <a:rPr lang="en-US" altLang="ja-JP" sz="2800" dirty="0" smtClean="0"/>
              <a:t>(</a:t>
            </a:r>
            <a:r>
              <a:rPr lang="ja-JP" altLang="en-US" sz="2800" dirty="0" smtClean="0"/>
              <a:t>約 </a:t>
            </a:r>
            <a:r>
              <a:rPr lang="en-US" altLang="ja-JP" sz="2800" dirty="0" smtClean="0"/>
              <a:t>0.83</a:t>
            </a:r>
            <a:r>
              <a:rPr lang="en-US" altLang="ja-JP" sz="2800" baseline="30000" dirty="0" smtClean="0"/>
              <a:t> </a:t>
            </a:r>
            <a:r>
              <a:rPr lang="en-US" altLang="ja-JP" sz="2800" baseline="30000" dirty="0"/>
              <a:t>°</a:t>
            </a:r>
            <a:r>
              <a:rPr lang="en-US" altLang="ja-JP" sz="2800" dirty="0"/>
              <a:t>×</a:t>
            </a:r>
            <a:r>
              <a:rPr lang="ja-JP" altLang="en-US" sz="2800" dirty="0"/>
              <a:t> </a:t>
            </a:r>
            <a:r>
              <a:rPr lang="en-US" altLang="ja-JP" sz="2800" dirty="0"/>
              <a:t>0.83</a:t>
            </a:r>
            <a:r>
              <a:rPr lang="en-US" altLang="ja-JP" sz="2800" baseline="30000" dirty="0"/>
              <a:t> °</a:t>
            </a:r>
            <a:r>
              <a:rPr lang="en-US" altLang="ja-JP" sz="2800" dirty="0" smtClean="0"/>
              <a:t>)</a:t>
            </a:r>
            <a:endParaRPr lang="ja-JP" altLang="en-US" sz="2800" dirty="0"/>
          </a:p>
          <a:p>
            <a:pPr>
              <a:lnSpc>
                <a:spcPct val="120000"/>
              </a:lnSpc>
              <a:spcBef>
                <a:spcPct val="0"/>
              </a:spcBef>
              <a:buNone/>
            </a:pPr>
            <a:r>
              <a:rPr lang="ja-JP" altLang="en-US" sz="2800" dirty="0"/>
              <a:t>　　</a:t>
            </a:r>
            <a:r>
              <a:rPr lang="ja-JP" altLang="en-US" sz="2800" dirty="0" smtClean="0"/>
              <a:t>ポテンシャル水温 </a:t>
            </a:r>
            <a:r>
              <a:rPr lang="en-US" altLang="ja-JP" sz="2800" dirty="0" smtClean="0"/>
              <a:t>( 0m )</a:t>
            </a:r>
            <a:r>
              <a:rPr lang="en-US" altLang="ja-JP" sz="2800" dirty="0"/>
              <a:t> [</a:t>
            </a:r>
            <a:r>
              <a:rPr lang="ja-JP" altLang="en-US" sz="2800" dirty="0"/>
              <a:t>℃</a:t>
            </a:r>
            <a:r>
              <a:rPr lang="en-US" altLang="ja-JP" sz="2800" dirty="0"/>
              <a:t>]</a:t>
            </a:r>
            <a:endParaRPr lang="en-US" altLang="ja-JP" sz="2800" dirty="0" smtClean="0"/>
          </a:p>
          <a:p>
            <a:pPr eaLnBrk="1" hangingPunct="1">
              <a:lnSpc>
                <a:spcPct val="120000"/>
              </a:lnSpc>
              <a:spcBef>
                <a:spcPct val="0"/>
              </a:spcBef>
              <a:buFontTx/>
              <a:buNone/>
            </a:pPr>
            <a:endParaRPr lang="ja-JP" altLang="en-US" sz="900" dirty="0"/>
          </a:p>
          <a:p>
            <a:pPr eaLnBrk="1" hangingPunct="1">
              <a:lnSpc>
                <a:spcPct val="120000"/>
              </a:lnSpc>
              <a:spcBef>
                <a:spcPct val="0"/>
              </a:spcBef>
            </a:pPr>
            <a:r>
              <a:rPr lang="ja-JP" altLang="en-US" sz="2800" dirty="0"/>
              <a:t> </a:t>
            </a:r>
            <a:r>
              <a:rPr lang="en-US" altLang="ja-JP" sz="2800" dirty="0" err="1" smtClean="0"/>
              <a:t>AMeDAS</a:t>
            </a:r>
            <a:r>
              <a:rPr lang="ja-JP" altLang="en-US" sz="2800" dirty="0" smtClean="0"/>
              <a:t>データ </a:t>
            </a:r>
            <a:r>
              <a:rPr lang="en-US" altLang="ja-JP" sz="2800" dirty="0" smtClean="0"/>
              <a:t>(127</a:t>
            </a:r>
            <a:r>
              <a:rPr lang="ja-JP" altLang="en-US" sz="2800" dirty="0" smtClean="0"/>
              <a:t>地点の日データ</a:t>
            </a:r>
            <a:r>
              <a:rPr lang="en-US" altLang="ja-JP" sz="2800" dirty="0" smtClean="0"/>
              <a:t>)</a:t>
            </a:r>
            <a:endParaRPr lang="ja-JP" altLang="en-US" sz="2800" dirty="0"/>
          </a:p>
          <a:p>
            <a:pPr>
              <a:lnSpc>
                <a:spcPct val="120000"/>
              </a:lnSpc>
              <a:spcBef>
                <a:spcPct val="0"/>
              </a:spcBef>
              <a:buNone/>
            </a:pPr>
            <a:r>
              <a:rPr lang="ja-JP" altLang="en-US" sz="2800" dirty="0"/>
              <a:t>　</a:t>
            </a:r>
            <a:r>
              <a:rPr lang="ja-JP" altLang="en-US" sz="2800" dirty="0" smtClean="0"/>
              <a:t>  気温</a:t>
            </a:r>
            <a:r>
              <a:rPr lang="en-US" altLang="ja-JP" sz="2800" dirty="0"/>
              <a:t>[</a:t>
            </a:r>
            <a:r>
              <a:rPr lang="ja-JP" altLang="en-US" sz="2800" dirty="0" smtClean="0"/>
              <a:t>℃</a:t>
            </a:r>
            <a:r>
              <a:rPr lang="en-US" altLang="ja-JP" sz="2800" dirty="0"/>
              <a:t>]</a:t>
            </a:r>
            <a:r>
              <a:rPr lang="ja-JP" altLang="en-US" sz="2800" dirty="0" err="1" smtClean="0"/>
              <a:t>、</a:t>
            </a:r>
            <a:r>
              <a:rPr lang="ja-JP" altLang="en-US" sz="2800" dirty="0" smtClean="0"/>
              <a:t>湿度</a:t>
            </a:r>
            <a:r>
              <a:rPr lang="en-US" altLang="ja-JP" sz="2800" dirty="0" smtClean="0"/>
              <a:t>[%]</a:t>
            </a:r>
            <a:r>
              <a:rPr lang="ja-JP" altLang="en-US" sz="2800" dirty="0" err="1" smtClean="0"/>
              <a:t>、</a:t>
            </a:r>
            <a:r>
              <a:rPr lang="ja-JP" altLang="en-US" sz="2800" dirty="0" smtClean="0"/>
              <a:t>海面更正気圧</a:t>
            </a:r>
            <a:r>
              <a:rPr lang="en-US" altLang="ja-JP" sz="2800" dirty="0" smtClean="0"/>
              <a:t>[</a:t>
            </a:r>
            <a:r>
              <a:rPr lang="en-US" altLang="ja-JP" sz="2800" dirty="0" err="1" smtClean="0"/>
              <a:t>hPa</a:t>
            </a:r>
            <a:r>
              <a:rPr lang="en-US" altLang="ja-JP" sz="2800" dirty="0" smtClean="0"/>
              <a:t>]</a:t>
            </a:r>
            <a:r>
              <a:rPr lang="ja-JP" altLang="en-US" sz="2800" dirty="0" err="1" smtClean="0"/>
              <a:t>、</a:t>
            </a:r>
            <a:endParaRPr lang="en-US" altLang="ja-JP" sz="1800" dirty="0" smtClean="0"/>
          </a:p>
          <a:p>
            <a:pPr eaLnBrk="1" hangingPunct="1">
              <a:lnSpc>
                <a:spcPct val="120000"/>
              </a:lnSpc>
              <a:spcBef>
                <a:spcPct val="0"/>
              </a:spcBef>
              <a:buFontTx/>
              <a:buNone/>
            </a:pPr>
            <a:r>
              <a:rPr lang="en-US" altLang="ja-JP" sz="2800" dirty="0" smtClean="0"/>
              <a:t>     </a:t>
            </a:r>
            <a:r>
              <a:rPr lang="ja-JP" altLang="en-US" sz="2800" dirty="0" smtClean="0"/>
              <a:t>日最大風速時の風向・風速</a:t>
            </a:r>
            <a:r>
              <a:rPr lang="en-US" altLang="ja-JP" sz="2800" dirty="0" smtClean="0"/>
              <a:t>[m/s]</a:t>
            </a:r>
            <a:r>
              <a:rPr lang="ja-JP" altLang="en-US" sz="2800" dirty="0" err="1" smtClean="0"/>
              <a:t>、</a:t>
            </a:r>
            <a:r>
              <a:rPr lang="ja-JP" altLang="en-US" sz="2800" dirty="0" smtClean="0"/>
              <a:t>降水量</a:t>
            </a:r>
            <a:r>
              <a:rPr lang="en-US" altLang="ja-JP" sz="2800" dirty="0" smtClean="0"/>
              <a:t>[mm]</a:t>
            </a:r>
          </a:p>
        </p:txBody>
      </p:sp>
      <p:sp>
        <p:nvSpPr>
          <p:cNvPr id="6" name="テキスト ボックス 5"/>
          <p:cNvSpPr txBox="1"/>
          <p:nvPr/>
        </p:nvSpPr>
        <p:spPr>
          <a:xfrm>
            <a:off x="130628" y="6045547"/>
            <a:ext cx="8841922" cy="523220"/>
          </a:xfrm>
          <a:prstGeom prst="rect">
            <a:avLst/>
          </a:prstGeom>
          <a:noFill/>
        </p:spPr>
        <p:txBody>
          <a:bodyPr wrap="square" rtlCol="0">
            <a:spAutoFit/>
          </a:bodyPr>
          <a:lstStyle/>
          <a:p>
            <a:r>
              <a:rPr lang="ja-JP" altLang="en-US" sz="2800" dirty="0" smtClean="0"/>
              <a:t>解析期間は、</a:t>
            </a:r>
            <a:r>
              <a:rPr lang="en-US" altLang="ja-JP" sz="2800" dirty="0" smtClean="0"/>
              <a:t>2004</a:t>
            </a:r>
            <a:r>
              <a:rPr lang="ja-JP" altLang="en-US" sz="2800" dirty="0" smtClean="0"/>
              <a:t>年</a:t>
            </a:r>
            <a:r>
              <a:rPr lang="en-US" altLang="ja-JP" sz="2800" dirty="0" smtClean="0"/>
              <a:t>12</a:t>
            </a:r>
            <a:r>
              <a:rPr lang="ja-JP" altLang="en-US" sz="2800" dirty="0" smtClean="0"/>
              <a:t>月～</a:t>
            </a:r>
            <a:r>
              <a:rPr lang="en-US" altLang="ja-JP" sz="2800" dirty="0" smtClean="0"/>
              <a:t>2012</a:t>
            </a:r>
            <a:r>
              <a:rPr lang="ja-JP" altLang="en-US" sz="2800" dirty="0" smtClean="0"/>
              <a:t>年</a:t>
            </a:r>
            <a:r>
              <a:rPr lang="en-US" altLang="ja-JP" sz="2800" dirty="0" smtClean="0"/>
              <a:t>12</a:t>
            </a:r>
            <a:r>
              <a:rPr lang="ja-JP" altLang="en-US" sz="2800" dirty="0" smtClean="0"/>
              <a:t>月の</a:t>
            </a:r>
            <a:r>
              <a:rPr lang="en-US" altLang="ja-JP" sz="2800" dirty="0" smtClean="0"/>
              <a:t>12</a:t>
            </a:r>
            <a:r>
              <a:rPr lang="ja-JP" altLang="en-US" sz="2800" dirty="0" smtClean="0"/>
              <a:t>月，</a:t>
            </a:r>
            <a:r>
              <a:rPr lang="en-US" altLang="ja-JP" sz="2800" dirty="0" smtClean="0"/>
              <a:t>1</a:t>
            </a:r>
            <a:r>
              <a:rPr lang="ja-JP" altLang="en-US" sz="2800" dirty="0" smtClean="0"/>
              <a:t>月，</a:t>
            </a:r>
            <a:r>
              <a:rPr lang="en-US" altLang="ja-JP" sz="2800" dirty="0" smtClean="0"/>
              <a:t>2</a:t>
            </a:r>
            <a:r>
              <a:rPr lang="ja-JP" altLang="en-US" sz="2800" dirty="0" smtClean="0"/>
              <a:t>月</a:t>
            </a:r>
            <a:endParaRPr kumimoji="1" lang="ja-JP" altLang="en-US" sz="2800" dirty="0"/>
          </a:p>
        </p:txBody>
      </p:sp>
      <p:sp>
        <p:nvSpPr>
          <p:cNvPr id="2" name="スライド番号プレースホルダー 1"/>
          <p:cNvSpPr>
            <a:spLocks noGrp="1"/>
          </p:cNvSpPr>
          <p:nvPr>
            <p:ph type="sldNum" sz="quarter" idx="12"/>
          </p:nvPr>
        </p:nvSpPr>
        <p:spPr/>
        <p:txBody>
          <a:bodyPr/>
          <a:lstStyle/>
          <a:p>
            <a:fld id="{40482976-72AF-4720-8AC7-3307BAEC81D7}" type="slidenum">
              <a:rPr kumimoji="1" lang="ja-JP" altLang="en-US" smtClean="0"/>
              <a:t>39</a:t>
            </a:fld>
            <a:endParaRPr kumimoji="1" lang="ja-JP" altLang="en-US"/>
          </a:p>
        </p:txBody>
      </p:sp>
    </p:spTree>
    <p:extLst>
      <p:ext uri="{BB962C8B-B14F-4D97-AF65-F5344CB8AC3E}">
        <p14:creationId xmlns:p14="http://schemas.microsoft.com/office/powerpoint/2010/main" val="55583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 y="2"/>
            <a:ext cx="9144001" cy="461665"/>
          </a:xfrm>
          <a:prstGeom prst="rect">
            <a:avLst/>
          </a:prstGeom>
          <a:solidFill>
            <a:srgbClr val="9999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en-US" altLang="ja-JP" sz="2400" dirty="0" smtClean="0">
                <a:solidFill>
                  <a:schemeClr val="bg1"/>
                </a:solidFill>
              </a:rPr>
              <a:t>2. </a:t>
            </a:r>
            <a:r>
              <a:rPr lang="ja-JP" altLang="en-US" sz="2400" dirty="0">
                <a:solidFill>
                  <a:schemeClr val="bg1"/>
                </a:solidFill>
              </a:rPr>
              <a:t>仮説</a:t>
            </a:r>
          </a:p>
        </p:txBody>
      </p:sp>
      <p:pic>
        <p:nvPicPr>
          <p:cNvPr id="5" name="図 4"/>
          <p:cNvPicPr>
            <a:picLocks noChangeAspect="1"/>
          </p:cNvPicPr>
          <p:nvPr/>
        </p:nvPicPr>
        <p:blipFill>
          <a:blip r:embed="rId2"/>
          <a:stretch>
            <a:fillRect/>
          </a:stretch>
        </p:blipFill>
        <p:spPr>
          <a:xfrm>
            <a:off x="819150" y="2052342"/>
            <a:ext cx="7477125" cy="6231000"/>
          </a:xfrm>
          <a:prstGeom prst="rect">
            <a:avLst/>
          </a:prstGeom>
          <a:scene3d>
            <a:camera prst="isometricOffAxis2Top">
              <a:rot lat="17599563" lon="2430912" rev="18755525"/>
            </a:camera>
            <a:lightRig rig="threePt" dir="t">
              <a:rot lat="0" lon="0" rev="0"/>
            </a:lightRig>
          </a:scene3d>
          <a:sp3d z="19050">
            <a:bevelT w="19050" h="298450"/>
            <a:bevelB w="0" h="0"/>
          </a:sp3d>
        </p:spPr>
      </p:pic>
      <p:sp>
        <p:nvSpPr>
          <p:cNvPr id="11" name="ドーナツ 10"/>
          <p:cNvSpPr/>
          <p:nvPr/>
        </p:nvSpPr>
        <p:spPr>
          <a:xfrm rot="1598482">
            <a:off x="5531604" y="5686873"/>
            <a:ext cx="1736405" cy="952070"/>
          </a:xfrm>
          <a:prstGeom prst="donut">
            <a:avLst>
              <a:gd name="adj" fmla="val 5349"/>
            </a:avLst>
          </a:prstGeom>
          <a:ln w="38100">
            <a:solidFill>
              <a:srgbClr val="0066FF"/>
            </a:solidFill>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2265675" lon="2353894" rev="1593901"/>
              </a:camera>
              <a:lightRig rig="threePt" dir="t"/>
            </a:scene3d>
          </a:bodyPr>
          <a:lstStyle/>
          <a:p>
            <a:pPr algn="ctr"/>
            <a:r>
              <a:rPr kumimoji="1" lang="en-US" altLang="ja-JP" sz="7200" dirty="0" smtClean="0">
                <a:solidFill>
                  <a:srgbClr val="0066FF"/>
                </a:solidFill>
              </a:rPr>
              <a:t>L</a:t>
            </a:r>
            <a:endParaRPr kumimoji="1" lang="ja-JP" altLang="en-US" sz="7200" dirty="0">
              <a:solidFill>
                <a:srgbClr val="0066FF"/>
              </a:solidFill>
            </a:endParaRPr>
          </a:p>
        </p:txBody>
      </p:sp>
      <p:sp>
        <p:nvSpPr>
          <p:cNvPr id="8" name="右矢印 7"/>
          <p:cNvSpPr/>
          <p:nvPr/>
        </p:nvSpPr>
        <p:spPr>
          <a:xfrm rot="3430527">
            <a:off x="1685333" y="2550869"/>
            <a:ext cx="2217286" cy="1823078"/>
          </a:xfrm>
          <a:prstGeom prst="rightArrow">
            <a:avLst/>
          </a:prstGeom>
          <a:solidFill>
            <a:schemeClr val="accent1">
              <a:lumMod val="40000"/>
              <a:lumOff val="60000"/>
            </a:schemeClr>
          </a:solidFill>
          <a:scene3d>
            <a:camera prst="isometricRightUp">
              <a:rot lat="2700000" lon="18899993" rev="0"/>
            </a:camera>
            <a:lightRig rig="threePt" dir="t"/>
          </a:scene3d>
          <a:sp3d>
            <a:bevelT h="0"/>
            <a:bevelB h="6350"/>
          </a:sp3d>
        </p:spPr>
        <p:style>
          <a:lnRef idx="2">
            <a:schemeClr val="accent1">
              <a:shade val="50000"/>
            </a:schemeClr>
          </a:lnRef>
          <a:fillRef idx="1">
            <a:schemeClr val="accent1"/>
          </a:fillRef>
          <a:effectRef idx="0">
            <a:schemeClr val="accent1"/>
          </a:effectRef>
          <a:fontRef idx="minor">
            <a:schemeClr val="lt1"/>
          </a:fontRef>
        </p:style>
        <p:txBody>
          <a:bodyPr rtlCol="0" anchor="ctr">
            <a:sp3d>
              <a:bevelT h="374650"/>
              <a:bevelB w="171450"/>
            </a:sp3d>
          </a:bodyPr>
          <a:lstStyle/>
          <a:p>
            <a:pPr algn="ctr"/>
            <a:endParaRPr kumimoji="1" lang="ja-JP" altLang="en-US"/>
          </a:p>
        </p:txBody>
      </p:sp>
      <p:grpSp>
        <p:nvGrpSpPr>
          <p:cNvPr id="16" name="グループ化 15"/>
          <p:cNvGrpSpPr/>
          <p:nvPr/>
        </p:nvGrpSpPr>
        <p:grpSpPr>
          <a:xfrm>
            <a:off x="212271" y="705994"/>
            <a:ext cx="8797643" cy="1670914"/>
            <a:chOff x="507072" y="654350"/>
            <a:chExt cx="8315417" cy="928271"/>
          </a:xfrm>
        </p:grpSpPr>
        <p:sp>
          <p:nvSpPr>
            <p:cNvPr id="17" name="角丸四角形 16"/>
            <p:cNvSpPr/>
            <p:nvPr/>
          </p:nvSpPr>
          <p:spPr>
            <a:xfrm>
              <a:off x="507072" y="750547"/>
              <a:ext cx="4086248" cy="786816"/>
            </a:xfrm>
            <a:prstGeom prst="roundRect">
              <a:avLst/>
            </a:prstGeom>
            <a:solidFill>
              <a:schemeClr val="accent2">
                <a:alpha val="49000"/>
              </a:schemeClr>
            </a:solidFill>
            <a:ln w="349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a:solidFill>
                    <a:schemeClr val="tx1"/>
                  </a:solidFill>
                </a:rPr>
                <a:t>伊勢湾</a:t>
              </a:r>
              <a:r>
                <a:rPr lang="ja-JP" altLang="en-US" sz="4000" dirty="0" smtClean="0">
                  <a:solidFill>
                    <a:schemeClr val="tx1"/>
                  </a:solidFill>
                </a:rPr>
                <a:t>の水温と</a:t>
              </a:r>
              <a:endParaRPr lang="en-US" altLang="ja-JP" sz="4000" dirty="0" smtClean="0">
                <a:solidFill>
                  <a:schemeClr val="tx1"/>
                </a:solidFill>
              </a:endParaRPr>
            </a:p>
            <a:p>
              <a:pPr algn="ctr"/>
              <a:r>
                <a:rPr lang="ja-JP" altLang="en-US" sz="4000" dirty="0" smtClean="0">
                  <a:solidFill>
                    <a:schemeClr val="tx1"/>
                  </a:solidFill>
                </a:rPr>
                <a:t>気温の差が大きい</a:t>
              </a:r>
              <a:endParaRPr lang="ja-JP" altLang="en-US" sz="4000" dirty="0">
                <a:solidFill>
                  <a:schemeClr val="tx1"/>
                </a:solidFill>
              </a:endParaRPr>
            </a:p>
          </p:txBody>
        </p:sp>
        <p:sp>
          <p:nvSpPr>
            <p:cNvPr id="23" name="右矢印 22"/>
            <p:cNvSpPr/>
            <p:nvPr/>
          </p:nvSpPr>
          <p:spPr>
            <a:xfrm>
              <a:off x="4712665" y="758394"/>
              <a:ext cx="838200" cy="7136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角丸四角形 23"/>
            <p:cNvSpPr/>
            <p:nvPr/>
          </p:nvSpPr>
          <p:spPr>
            <a:xfrm>
              <a:off x="5649542" y="654350"/>
              <a:ext cx="3172947" cy="928271"/>
            </a:xfrm>
            <a:prstGeom prst="roundRect">
              <a:avLst/>
            </a:prstGeom>
            <a:solidFill>
              <a:srgbClr val="0070C0">
                <a:alpha val="40000"/>
              </a:srgb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a:solidFill>
                    <a:schemeClr val="tx1"/>
                  </a:solidFill>
                </a:rPr>
                <a:t>平野部</a:t>
              </a:r>
              <a:r>
                <a:rPr lang="ja-JP" altLang="en-US" sz="4000" dirty="0" smtClean="0">
                  <a:solidFill>
                    <a:schemeClr val="tx1"/>
                  </a:solidFill>
                </a:rPr>
                <a:t>で</a:t>
              </a:r>
              <a:endParaRPr lang="en-US" altLang="ja-JP" sz="4000" dirty="0">
                <a:solidFill>
                  <a:schemeClr val="tx1"/>
                </a:solidFill>
              </a:endParaRPr>
            </a:p>
            <a:p>
              <a:pPr algn="ctr"/>
              <a:r>
                <a:rPr lang="ja-JP" altLang="en-US" sz="4000" dirty="0" smtClean="0">
                  <a:solidFill>
                    <a:schemeClr val="tx1"/>
                  </a:solidFill>
                </a:rPr>
                <a:t>北風系となる</a:t>
              </a:r>
              <a:endParaRPr lang="ja-JP" altLang="en-US" sz="4000" dirty="0">
                <a:solidFill>
                  <a:schemeClr val="tx1"/>
                </a:solidFill>
              </a:endParaRPr>
            </a:p>
          </p:txBody>
        </p:sp>
      </p:grpSp>
      <p:sp>
        <p:nvSpPr>
          <p:cNvPr id="26" name="円/楕円 25"/>
          <p:cNvSpPr/>
          <p:nvPr/>
        </p:nvSpPr>
        <p:spPr>
          <a:xfrm rot="21295650">
            <a:off x="5423273" y="5847665"/>
            <a:ext cx="1746739" cy="635430"/>
          </a:xfrm>
          <a:prstGeom prst="ellipse">
            <a:avLst/>
          </a:prstGeom>
          <a:solidFill>
            <a:srgbClr val="FF0000"/>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smtClean="0">
                <a:solidFill>
                  <a:schemeClr val="tx1"/>
                </a:solidFill>
              </a:rPr>
              <a:t>warm</a:t>
            </a:r>
            <a:endParaRPr kumimoji="1" lang="ja-JP" altLang="en-US" sz="2400" dirty="0">
              <a:solidFill>
                <a:schemeClr val="tx1"/>
              </a:solidFill>
            </a:endParaRPr>
          </a:p>
        </p:txBody>
      </p:sp>
      <p:sp>
        <p:nvSpPr>
          <p:cNvPr id="2" name="スライド番号プレースホルダー 1"/>
          <p:cNvSpPr>
            <a:spLocks noGrp="1"/>
          </p:cNvSpPr>
          <p:nvPr>
            <p:ph type="sldNum" sz="quarter" idx="12"/>
          </p:nvPr>
        </p:nvSpPr>
        <p:spPr/>
        <p:txBody>
          <a:bodyPr/>
          <a:lstStyle/>
          <a:p>
            <a:fld id="{40482976-72AF-4720-8AC7-3307BAEC81D7}" type="slidenum">
              <a:rPr kumimoji="1" lang="ja-JP" altLang="en-US" smtClean="0"/>
              <a:t>4</a:t>
            </a:fld>
            <a:endParaRPr kumimoji="1" lang="ja-JP" altLang="en-US"/>
          </a:p>
        </p:txBody>
      </p:sp>
    </p:spTree>
    <p:extLst>
      <p:ext uri="{BB962C8B-B14F-4D97-AF65-F5344CB8AC3E}">
        <p14:creationId xmlns:p14="http://schemas.microsoft.com/office/powerpoint/2010/main" val="2130328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3"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42" presetClass="path" presetSubtype="0" accel="50000" decel="50000" fill="hold" grpId="4" nodeType="withEffect">
                                  <p:stCondLst>
                                    <p:cond delay="0"/>
                                  </p:stCondLst>
                                  <p:childTnLst>
                                    <p:animMotion origin="layout" path="M 4.44444E-6 -1.11111E-6 L 0.29548 0.22778 " pathEditMode="relative" rAng="0" ptsTypes="AA">
                                      <p:cBhvr>
                                        <p:cTn id="8" dur="2000" fill="hold"/>
                                        <p:tgtEl>
                                          <p:spTgt spid="8"/>
                                        </p:tgtEl>
                                        <p:attrNameLst>
                                          <p:attrName>ppt_x</p:attrName>
                                          <p:attrName>ppt_y</p:attrName>
                                        </p:attrNameLst>
                                      </p:cBhvr>
                                      <p:rCtr x="14774" y="11389"/>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2"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xit" presetSubtype="0" fill="hold" grpId="5" nodeType="with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 presetClass="exit" presetSubtype="0" fill="hold" grpId="1" nodeType="withEffect">
                                  <p:stCondLst>
                                    <p:cond delay="0"/>
                                  </p:stCondLst>
                                  <p:childTnLst>
                                    <p:set>
                                      <p:cBhvr>
                                        <p:cTn id="21" dur="1" fill="hold">
                                          <p:stCondLst>
                                            <p:cond delay="0"/>
                                          </p:stCondLst>
                                        </p:cTn>
                                        <p:tgtEl>
                                          <p:spTgt spid="26"/>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6"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par>
                                <p:cTn id="26" presetID="42" presetClass="path" presetSubtype="0" accel="50000" decel="50000" fill="hold" grpId="7" nodeType="withEffect">
                                  <p:stCondLst>
                                    <p:cond delay="0"/>
                                  </p:stCondLst>
                                  <p:childTnLst>
                                    <p:animMotion origin="layout" path="M 4.44444E-6 -1.11111E-6 L 0.30451 0.24607 " pathEditMode="relative" rAng="0" ptsTypes="AA">
                                      <p:cBhvr>
                                        <p:cTn id="27" dur="2000" fill="hold"/>
                                        <p:tgtEl>
                                          <p:spTgt spid="8"/>
                                        </p:tgtEl>
                                        <p:attrNameLst>
                                          <p:attrName>ppt_x</p:attrName>
                                          <p:attrName>ppt_y</p:attrName>
                                        </p:attrNameLst>
                                      </p:cBhvr>
                                      <p:rCtr x="15226" y="12292"/>
                                    </p:animMotion>
                                  </p:childTnLst>
                                </p:cTn>
                              </p:par>
                              <p:par>
                                <p:cTn id="28" presetID="8" presetClass="emph" presetSubtype="0" accel="4000" fill="hold" grpId="10" nodeType="withEffect">
                                  <p:stCondLst>
                                    <p:cond delay="1200"/>
                                  </p:stCondLst>
                                  <p:childTnLst>
                                    <p:animRot by="2400000">
                                      <p:cBhvr>
                                        <p:cTn id="29" dur="5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3" animBg="1"/>
      <p:bldP spid="8" grpId="4" animBg="1"/>
      <p:bldP spid="8" grpId="5" animBg="1"/>
      <p:bldP spid="8" grpId="6" animBg="1"/>
      <p:bldP spid="8" grpId="7" animBg="1" autoUpdateAnimBg="0"/>
      <p:bldP spid="8" grpId="10" animBg="1"/>
      <p:bldP spid="26" grpId="1" animBg="1"/>
      <p:bldP spid="26" grpId="2" animBg="1"/>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 name="図 17"/>
          <p:cNvPicPr>
            <a:picLocks noChangeAspect="1"/>
          </p:cNvPicPr>
          <p:nvPr/>
        </p:nvPicPr>
        <p:blipFill rotWithShape="1">
          <a:blip r:embed="rId2"/>
          <a:srcRect l="85447" t="3982" r="1342" b="9329"/>
          <a:stretch/>
        </p:blipFill>
        <p:spPr>
          <a:xfrm>
            <a:off x="8573802" y="1031675"/>
            <a:ext cx="595137" cy="4086601"/>
          </a:xfrm>
          <a:prstGeom prst="rect">
            <a:avLst/>
          </a:prstGeom>
        </p:spPr>
      </p:pic>
      <p:sp>
        <p:nvSpPr>
          <p:cNvPr id="4" name="Text Box 2"/>
          <p:cNvSpPr txBox="1">
            <a:spLocks noChangeArrowheads="1"/>
          </p:cNvSpPr>
          <p:nvPr/>
        </p:nvSpPr>
        <p:spPr bwMode="auto">
          <a:xfrm>
            <a:off x="-1" y="2"/>
            <a:ext cx="9144001" cy="461665"/>
          </a:xfrm>
          <a:prstGeom prst="rect">
            <a:avLst/>
          </a:prstGeom>
          <a:solidFill>
            <a:srgbClr val="9999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en-US" altLang="ja-JP" sz="2400" dirty="0">
                <a:solidFill>
                  <a:schemeClr val="bg1"/>
                </a:solidFill>
              </a:rPr>
              <a:t>4</a:t>
            </a:r>
            <a:r>
              <a:rPr lang="en-US" altLang="ja-JP" sz="2400" dirty="0" smtClean="0">
                <a:solidFill>
                  <a:schemeClr val="bg1"/>
                </a:solidFill>
              </a:rPr>
              <a:t>. </a:t>
            </a:r>
            <a:r>
              <a:rPr lang="ja-JP" altLang="en-US" sz="2400" dirty="0" smtClean="0">
                <a:solidFill>
                  <a:schemeClr val="bg1"/>
                </a:solidFill>
              </a:rPr>
              <a:t>結果</a:t>
            </a:r>
            <a:r>
              <a:rPr lang="en-US" altLang="ja-JP" sz="2400" dirty="0" smtClean="0">
                <a:solidFill>
                  <a:schemeClr val="bg1"/>
                </a:solidFill>
              </a:rPr>
              <a:t>1_AMeDAS</a:t>
            </a:r>
            <a:r>
              <a:rPr lang="ja-JP" altLang="en-US" sz="2400" dirty="0" smtClean="0">
                <a:solidFill>
                  <a:schemeClr val="bg1"/>
                </a:solidFill>
              </a:rPr>
              <a:t>の</a:t>
            </a:r>
            <a:r>
              <a:rPr lang="ja-JP" altLang="en-US" sz="2400" dirty="0">
                <a:solidFill>
                  <a:schemeClr val="bg1"/>
                </a:solidFill>
              </a:rPr>
              <a:t>気温（</a:t>
            </a:r>
            <a:r>
              <a:rPr lang="en-US" altLang="ja-JP" sz="2400" dirty="0" err="1">
                <a:solidFill>
                  <a:schemeClr val="bg1"/>
                </a:solidFill>
              </a:rPr>
              <a:t>high_SST</a:t>
            </a:r>
            <a:r>
              <a:rPr lang="ja-JP" altLang="en-US" sz="2400" dirty="0" err="1">
                <a:solidFill>
                  <a:schemeClr val="bg1"/>
                </a:solidFill>
              </a:rPr>
              <a:t>ー</a:t>
            </a:r>
            <a:r>
              <a:rPr lang="en-US" altLang="ja-JP" sz="2400" dirty="0" err="1">
                <a:solidFill>
                  <a:schemeClr val="bg1"/>
                </a:solidFill>
              </a:rPr>
              <a:t>low_SST</a:t>
            </a:r>
            <a:r>
              <a:rPr lang="ja-JP" altLang="en-US" sz="2400" dirty="0">
                <a:solidFill>
                  <a:schemeClr val="bg1"/>
                </a:solidFill>
              </a:rPr>
              <a:t>）</a:t>
            </a:r>
            <a:r>
              <a:rPr lang="en-US" altLang="ja-JP" sz="2400" dirty="0" smtClean="0">
                <a:solidFill>
                  <a:schemeClr val="bg1"/>
                </a:solidFill>
              </a:rPr>
              <a:t> </a:t>
            </a:r>
            <a:endParaRPr lang="en-US" altLang="ja-JP" sz="2400" dirty="0">
              <a:solidFill>
                <a:schemeClr val="bg1"/>
              </a:solidFill>
            </a:endParaRPr>
          </a:p>
        </p:txBody>
      </p:sp>
      <p:sp>
        <p:nvSpPr>
          <p:cNvPr id="8" name="テキスト ボックス 7"/>
          <p:cNvSpPr txBox="1"/>
          <p:nvPr/>
        </p:nvSpPr>
        <p:spPr>
          <a:xfrm>
            <a:off x="8587944" y="4968849"/>
            <a:ext cx="564019" cy="249424"/>
          </a:xfrm>
          <a:prstGeom prst="rect">
            <a:avLst/>
          </a:prstGeom>
          <a:noFill/>
        </p:spPr>
        <p:txBody>
          <a:bodyPr wrap="square" rtlCol="0">
            <a:spAutoFit/>
          </a:bodyPr>
          <a:lstStyle/>
          <a:p>
            <a:pPr algn="ctr"/>
            <a:r>
              <a:rPr lang="en-US" altLang="ja-JP" sz="1000" b="1" dirty="0"/>
              <a:t>[</a:t>
            </a:r>
            <a:r>
              <a:rPr lang="ja-JP" altLang="en-US" sz="1000" b="1" dirty="0"/>
              <a:t>℃</a:t>
            </a:r>
            <a:r>
              <a:rPr lang="en-US" altLang="ja-JP" sz="1000" b="1" dirty="0"/>
              <a:t>]</a:t>
            </a:r>
            <a:endParaRPr lang="ja-JP" altLang="en-US" sz="1000" b="1" dirty="0"/>
          </a:p>
        </p:txBody>
      </p:sp>
      <p:grpSp>
        <p:nvGrpSpPr>
          <p:cNvPr id="2" name="グループ化 1"/>
          <p:cNvGrpSpPr/>
          <p:nvPr/>
        </p:nvGrpSpPr>
        <p:grpSpPr>
          <a:xfrm>
            <a:off x="1209302" y="720000"/>
            <a:ext cx="6489888" cy="461320"/>
            <a:chOff x="1132719" y="854943"/>
            <a:chExt cx="6489888" cy="461320"/>
          </a:xfrm>
        </p:grpSpPr>
        <p:sp>
          <p:nvSpPr>
            <p:cNvPr id="10" name="テキスト ボックス 9"/>
            <p:cNvSpPr txBox="1"/>
            <p:nvPr/>
          </p:nvSpPr>
          <p:spPr>
            <a:xfrm>
              <a:off x="1132719" y="867300"/>
              <a:ext cx="704712" cy="448963"/>
            </a:xfrm>
            <a:prstGeom prst="rect">
              <a:avLst/>
            </a:prstGeom>
            <a:noFill/>
          </p:spPr>
          <p:txBody>
            <a:bodyPr wrap="square" rtlCol="0">
              <a:spAutoFit/>
            </a:bodyPr>
            <a:lstStyle/>
            <a:p>
              <a:pPr algn="ctr"/>
              <a:r>
                <a:rPr lang="en-US" altLang="ja-JP" sz="2100" dirty="0"/>
                <a:t>DEC</a:t>
              </a:r>
              <a:endParaRPr lang="ja-JP" altLang="en-US" sz="2100" dirty="0"/>
            </a:p>
          </p:txBody>
        </p:sp>
        <p:sp>
          <p:nvSpPr>
            <p:cNvPr id="11" name="テキスト ボックス 10"/>
            <p:cNvSpPr txBox="1"/>
            <p:nvPr/>
          </p:nvSpPr>
          <p:spPr>
            <a:xfrm>
              <a:off x="3906499" y="854943"/>
              <a:ext cx="952721" cy="448963"/>
            </a:xfrm>
            <a:prstGeom prst="rect">
              <a:avLst/>
            </a:prstGeom>
            <a:noFill/>
          </p:spPr>
          <p:txBody>
            <a:bodyPr wrap="square" rtlCol="0">
              <a:spAutoFit/>
            </a:bodyPr>
            <a:lstStyle/>
            <a:p>
              <a:pPr algn="ctr"/>
              <a:r>
                <a:rPr lang="en-US" altLang="ja-JP" sz="2100" dirty="0"/>
                <a:t>JAN</a:t>
              </a:r>
            </a:p>
          </p:txBody>
        </p:sp>
        <p:sp>
          <p:nvSpPr>
            <p:cNvPr id="12" name="テキスト ボックス 11"/>
            <p:cNvSpPr txBox="1"/>
            <p:nvPr/>
          </p:nvSpPr>
          <p:spPr>
            <a:xfrm>
              <a:off x="6867037" y="867300"/>
              <a:ext cx="755570" cy="448963"/>
            </a:xfrm>
            <a:prstGeom prst="rect">
              <a:avLst/>
            </a:prstGeom>
            <a:noFill/>
          </p:spPr>
          <p:txBody>
            <a:bodyPr wrap="square" rtlCol="0">
              <a:spAutoFit/>
            </a:bodyPr>
            <a:lstStyle/>
            <a:p>
              <a:pPr algn="ctr"/>
              <a:r>
                <a:rPr lang="en-US" altLang="ja-JP" sz="2100" dirty="0"/>
                <a:t>FEB</a:t>
              </a:r>
              <a:endParaRPr lang="ja-JP" altLang="en-US" sz="2100" dirty="0"/>
            </a:p>
          </p:txBody>
        </p:sp>
      </p:grpSp>
      <p:sp>
        <p:nvSpPr>
          <p:cNvPr id="21" name="角丸四角形 20"/>
          <p:cNvSpPr/>
          <p:nvPr/>
        </p:nvSpPr>
        <p:spPr>
          <a:xfrm>
            <a:off x="958656" y="5705112"/>
            <a:ext cx="7165839" cy="1005801"/>
          </a:xfrm>
          <a:prstGeom prst="roundRect">
            <a:avLst/>
          </a:prstGeom>
          <a:solidFill>
            <a:schemeClr val="accent1">
              <a:alpha val="60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dirty="0" smtClean="0">
                <a:solidFill>
                  <a:schemeClr val="tx1"/>
                </a:solidFill>
              </a:rPr>
              <a:t>12</a:t>
            </a:r>
            <a:r>
              <a:rPr lang="ja-JP" altLang="en-US" sz="2400" dirty="0" smtClean="0">
                <a:solidFill>
                  <a:schemeClr val="tx1"/>
                </a:solidFill>
              </a:rPr>
              <a:t>月，</a:t>
            </a:r>
            <a:r>
              <a:rPr lang="en-US" altLang="ja-JP" sz="2400" dirty="0" smtClean="0">
                <a:solidFill>
                  <a:schemeClr val="tx1"/>
                </a:solidFill>
              </a:rPr>
              <a:t>2</a:t>
            </a:r>
            <a:r>
              <a:rPr lang="ja-JP" altLang="en-US" sz="2400" dirty="0" smtClean="0">
                <a:solidFill>
                  <a:schemeClr val="tx1"/>
                </a:solidFill>
              </a:rPr>
              <a:t>月で高温偏差となっていた。</a:t>
            </a:r>
            <a:r>
              <a:rPr lang="en-US" altLang="ja-JP" sz="2400" dirty="0" smtClean="0">
                <a:solidFill>
                  <a:schemeClr val="tx1"/>
                </a:solidFill>
              </a:rPr>
              <a:t>1</a:t>
            </a:r>
            <a:r>
              <a:rPr lang="ja-JP" altLang="en-US" sz="2400" dirty="0" smtClean="0">
                <a:solidFill>
                  <a:schemeClr val="tx1"/>
                </a:solidFill>
              </a:rPr>
              <a:t>月は低温偏差がみられる地域もあった。</a:t>
            </a:r>
            <a:endParaRPr lang="en-US" altLang="ja-JP" sz="2400" dirty="0" smtClean="0">
              <a:solidFill>
                <a:schemeClr val="tx1"/>
              </a:solidFill>
            </a:endParaRPr>
          </a:p>
        </p:txBody>
      </p:sp>
      <p:pic>
        <p:nvPicPr>
          <p:cNvPr id="5" name="図 4"/>
          <p:cNvPicPr>
            <a:picLocks noChangeAspect="1"/>
          </p:cNvPicPr>
          <p:nvPr/>
        </p:nvPicPr>
        <p:blipFill rotWithShape="1">
          <a:blip r:embed="rId3"/>
          <a:srcRect l="16170" t="5427" r="25863" b="5957"/>
          <a:stretch/>
        </p:blipFill>
        <p:spPr>
          <a:xfrm>
            <a:off x="-21019" y="1068370"/>
            <a:ext cx="2934284" cy="4186112"/>
          </a:xfrm>
          <a:prstGeom prst="rect">
            <a:avLst/>
          </a:prstGeom>
        </p:spPr>
      </p:pic>
      <p:pic>
        <p:nvPicPr>
          <p:cNvPr id="6" name="図 5"/>
          <p:cNvPicPr>
            <a:picLocks noChangeAspect="1"/>
          </p:cNvPicPr>
          <p:nvPr/>
        </p:nvPicPr>
        <p:blipFill rotWithShape="1">
          <a:blip r:embed="rId4"/>
          <a:srcRect l="17310" t="5427" r="26060" b="5957"/>
          <a:stretch/>
        </p:blipFill>
        <p:spPr>
          <a:xfrm>
            <a:off x="2879836" y="1072061"/>
            <a:ext cx="2858816" cy="4174767"/>
          </a:xfrm>
          <a:prstGeom prst="rect">
            <a:avLst/>
          </a:prstGeom>
        </p:spPr>
      </p:pic>
      <p:pic>
        <p:nvPicPr>
          <p:cNvPr id="14" name="図 13"/>
          <p:cNvPicPr>
            <a:picLocks noChangeAspect="1"/>
          </p:cNvPicPr>
          <p:nvPr/>
        </p:nvPicPr>
        <p:blipFill rotWithShape="1">
          <a:blip r:embed="rId5"/>
          <a:srcRect l="16566" t="5427" r="26062" b="6169"/>
          <a:stretch/>
        </p:blipFill>
        <p:spPr>
          <a:xfrm>
            <a:off x="5709827" y="1061544"/>
            <a:ext cx="2908643" cy="4182428"/>
          </a:xfrm>
          <a:prstGeom prst="rect">
            <a:avLst/>
          </a:prstGeom>
        </p:spPr>
      </p:pic>
      <p:sp>
        <p:nvSpPr>
          <p:cNvPr id="3" name="スライド番号プレースホルダー 2"/>
          <p:cNvSpPr>
            <a:spLocks noGrp="1"/>
          </p:cNvSpPr>
          <p:nvPr>
            <p:ph type="sldNum" sz="quarter" idx="12"/>
          </p:nvPr>
        </p:nvSpPr>
        <p:spPr/>
        <p:txBody>
          <a:bodyPr/>
          <a:lstStyle/>
          <a:p>
            <a:fld id="{40482976-72AF-4720-8AC7-3307BAEC81D7}" type="slidenum">
              <a:rPr kumimoji="1" lang="ja-JP" altLang="en-US" smtClean="0"/>
              <a:t>40</a:t>
            </a:fld>
            <a:endParaRPr kumimoji="1" lang="ja-JP" altLang="en-US"/>
          </a:p>
        </p:txBody>
      </p:sp>
    </p:spTree>
    <p:extLst>
      <p:ext uri="{BB962C8B-B14F-4D97-AF65-F5344CB8AC3E}">
        <p14:creationId xmlns:p14="http://schemas.microsoft.com/office/powerpoint/2010/main" val="352635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 name="図 17"/>
          <p:cNvPicPr>
            <a:picLocks noChangeAspect="1"/>
          </p:cNvPicPr>
          <p:nvPr/>
        </p:nvPicPr>
        <p:blipFill rotWithShape="1">
          <a:blip r:embed="rId2"/>
          <a:srcRect l="85447" t="3982" r="1342" b="9329"/>
          <a:stretch/>
        </p:blipFill>
        <p:spPr>
          <a:xfrm>
            <a:off x="8573802" y="1031675"/>
            <a:ext cx="595137" cy="4086601"/>
          </a:xfrm>
          <a:prstGeom prst="rect">
            <a:avLst/>
          </a:prstGeom>
        </p:spPr>
      </p:pic>
      <p:sp>
        <p:nvSpPr>
          <p:cNvPr id="4" name="Text Box 2"/>
          <p:cNvSpPr txBox="1">
            <a:spLocks noChangeArrowheads="1"/>
          </p:cNvSpPr>
          <p:nvPr/>
        </p:nvSpPr>
        <p:spPr bwMode="auto">
          <a:xfrm>
            <a:off x="-1" y="2"/>
            <a:ext cx="9144001" cy="461665"/>
          </a:xfrm>
          <a:prstGeom prst="rect">
            <a:avLst/>
          </a:prstGeom>
          <a:solidFill>
            <a:srgbClr val="9999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en-US" altLang="ja-JP" sz="2400" dirty="0">
                <a:solidFill>
                  <a:schemeClr val="bg1"/>
                </a:solidFill>
              </a:rPr>
              <a:t>5</a:t>
            </a:r>
            <a:r>
              <a:rPr lang="en-US" altLang="ja-JP" sz="2400" dirty="0" smtClean="0">
                <a:solidFill>
                  <a:schemeClr val="bg1"/>
                </a:solidFill>
              </a:rPr>
              <a:t>. </a:t>
            </a:r>
            <a:r>
              <a:rPr lang="ja-JP" altLang="en-US" sz="2400" dirty="0" smtClean="0">
                <a:solidFill>
                  <a:schemeClr val="bg1"/>
                </a:solidFill>
              </a:rPr>
              <a:t>結果</a:t>
            </a:r>
            <a:r>
              <a:rPr lang="en-US" altLang="ja-JP" sz="2400" dirty="0" smtClean="0">
                <a:solidFill>
                  <a:schemeClr val="bg1"/>
                </a:solidFill>
              </a:rPr>
              <a:t>2_AMeDAS</a:t>
            </a:r>
            <a:r>
              <a:rPr lang="ja-JP" altLang="en-US" sz="2400" dirty="0" smtClean="0">
                <a:solidFill>
                  <a:schemeClr val="bg1"/>
                </a:solidFill>
              </a:rPr>
              <a:t>の</a:t>
            </a:r>
            <a:r>
              <a:rPr lang="ja-JP" altLang="en-US" sz="2400" dirty="0">
                <a:solidFill>
                  <a:schemeClr val="bg1"/>
                </a:solidFill>
              </a:rPr>
              <a:t>気温（</a:t>
            </a:r>
            <a:r>
              <a:rPr lang="en-US" altLang="ja-JP" sz="2400" dirty="0" err="1">
                <a:solidFill>
                  <a:schemeClr val="bg1"/>
                </a:solidFill>
              </a:rPr>
              <a:t>high_SST</a:t>
            </a:r>
            <a:r>
              <a:rPr lang="ja-JP" altLang="en-US" sz="2400" dirty="0" err="1">
                <a:solidFill>
                  <a:schemeClr val="bg1"/>
                </a:solidFill>
              </a:rPr>
              <a:t>ー</a:t>
            </a:r>
            <a:r>
              <a:rPr lang="en-US" altLang="ja-JP" sz="2400" dirty="0" err="1">
                <a:solidFill>
                  <a:schemeClr val="bg1"/>
                </a:solidFill>
              </a:rPr>
              <a:t>low_SST</a:t>
            </a:r>
            <a:r>
              <a:rPr lang="ja-JP" altLang="en-US" sz="2400" dirty="0">
                <a:solidFill>
                  <a:schemeClr val="bg1"/>
                </a:solidFill>
              </a:rPr>
              <a:t>）</a:t>
            </a:r>
            <a:r>
              <a:rPr lang="en-US" altLang="ja-JP" sz="2400" dirty="0" smtClean="0">
                <a:solidFill>
                  <a:schemeClr val="bg1"/>
                </a:solidFill>
              </a:rPr>
              <a:t> </a:t>
            </a:r>
            <a:endParaRPr lang="en-US" altLang="ja-JP" sz="2400" dirty="0">
              <a:solidFill>
                <a:schemeClr val="bg1"/>
              </a:solidFill>
            </a:endParaRPr>
          </a:p>
        </p:txBody>
      </p:sp>
      <p:sp>
        <p:nvSpPr>
          <p:cNvPr id="8" name="テキスト ボックス 7"/>
          <p:cNvSpPr txBox="1"/>
          <p:nvPr/>
        </p:nvSpPr>
        <p:spPr>
          <a:xfrm>
            <a:off x="8587944" y="4968849"/>
            <a:ext cx="564019" cy="249424"/>
          </a:xfrm>
          <a:prstGeom prst="rect">
            <a:avLst/>
          </a:prstGeom>
          <a:noFill/>
        </p:spPr>
        <p:txBody>
          <a:bodyPr wrap="square" rtlCol="0">
            <a:spAutoFit/>
          </a:bodyPr>
          <a:lstStyle/>
          <a:p>
            <a:pPr algn="ctr"/>
            <a:r>
              <a:rPr lang="en-US" altLang="ja-JP" sz="1000" b="1" dirty="0"/>
              <a:t>[</a:t>
            </a:r>
            <a:r>
              <a:rPr lang="ja-JP" altLang="en-US" sz="1000" b="1" dirty="0"/>
              <a:t>℃</a:t>
            </a:r>
            <a:r>
              <a:rPr lang="en-US" altLang="ja-JP" sz="1000" b="1" dirty="0"/>
              <a:t>]</a:t>
            </a:r>
            <a:endParaRPr lang="ja-JP" altLang="en-US" sz="1000" b="1" dirty="0"/>
          </a:p>
        </p:txBody>
      </p:sp>
      <p:grpSp>
        <p:nvGrpSpPr>
          <p:cNvPr id="2" name="グループ化 1"/>
          <p:cNvGrpSpPr/>
          <p:nvPr/>
        </p:nvGrpSpPr>
        <p:grpSpPr>
          <a:xfrm>
            <a:off x="1209302" y="720000"/>
            <a:ext cx="6489888" cy="461320"/>
            <a:chOff x="1132719" y="854943"/>
            <a:chExt cx="6489888" cy="461320"/>
          </a:xfrm>
        </p:grpSpPr>
        <p:sp>
          <p:nvSpPr>
            <p:cNvPr id="10" name="テキスト ボックス 9"/>
            <p:cNvSpPr txBox="1"/>
            <p:nvPr/>
          </p:nvSpPr>
          <p:spPr>
            <a:xfrm>
              <a:off x="1132719" y="867300"/>
              <a:ext cx="704712" cy="448963"/>
            </a:xfrm>
            <a:prstGeom prst="rect">
              <a:avLst/>
            </a:prstGeom>
            <a:noFill/>
          </p:spPr>
          <p:txBody>
            <a:bodyPr wrap="square" rtlCol="0">
              <a:spAutoFit/>
            </a:bodyPr>
            <a:lstStyle/>
            <a:p>
              <a:pPr algn="ctr"/>
              <a:r>
                <a:rPr lang="en-US" altLang="ja-JP" sz="2100" dirty="0"/>
                <a:t>DEC</a:t>
              </a:r>
              <a:endParaRPr lang="ja-JP" altLang="en-US" sz="2100" dirty="0"/>
            </a:p>
          </p:txBody>
        </p:sp>
        <p:sp>
          <p:nvSpPr>
            <p:cNvPr id="11" name="テキスト ボックス 10"/>
            <p:cNvSpPr txBox="1"/>
            <p:nvPr/>
          </p:nvSpPr>
          <p:spPr>
            <a:xfrm>
              <a:off x="3906499" y="854943"/>
              <a:ext cx="952721" cy="448963"/>
            </a:xfrm>
            <a:prstGeom prst="rect">
              <a:avLst/>
            </a:prstGeom>
            <a:noFill/>
          </p:spPr>
          <p:txBody>
            <a:bodyPr wrap="square" rtlCol="0">
              <a:spAutoFit/>
            </a:bodyPr>
            <a:lstStyle/>
            <a:p>
              <a:pPr algn="ctr"/>
              <a:r>
                <a:rPr lang="en-US" altLang="ja-JP" sz="2100" dirty="0"/>
                <a:t>JAN</a:t>
              </a:r>
            </a:p>
          </p:txBody>
        </p:sp>
        <p:sp>
          <p:nvSpPr>
            <p:cNvPr id="12" name="テキスト ボックス 11"/>
            <p:cNvSpPr txBox="1"/>
            <p:nvPr/>
          </p:nvSpPr>
          <p:spPr>
            <a:xfrm>
              <a:off x="6867037" y="867300"/>
              <a:ext cx="755570" cy="448963"/>
            </a:xfrm>
            <a:prstGeom prst="rect">
              <a:avLst/>
            </a:prstGeom>
            <a:noFill/>
          </p:spPr>
          <p:txBody>
            <a:bodyPr wrap="square" rtlCol="0">
              <a:spAutoFit/>
            </a:bodyPr>
            <a:lstStyle/>
            <a:p>
              <a:pPr algn="ctr"/>
              <a:r>
                <a:rPr lang="en-US" altLang="ja-JP" sz="2100" dirty="0"/>
                <a:t>FEB</a:t>
              </a:r>
              <a:endParaRPr lang="ja-JP" altLang="en-US" sz="2100" dirty="0"/>
            </a:p>
          </p:txBody>
        </p:sp>
      </p:grpSp>
      <p:sp>
        <p:nvSpPr>
          <p:cNvPr id="21" name="角丸四角形 20"/>
          <p:cNvSpPr/>
          <p:nvPr/>
        </p:nvSpPr>
        <p:spPr>
          <a:xfrm>
            <a:off x="958656" y="5705112"/>
            <a:ext cx="7165839" cy="1005801"/>
          </a:xfrm>
          <a:prstGeom prst="roundRect">
            <a:avLst/>
          </a:prstGeom>
          <a:solidFill>
            <a:schemeClr val="accent1">
              <a:alpha val="60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dirty="0" smtClean="0">
                <a:solidFill>
                  <a:schemeClr val="tx1"/>
                </a:solidFill>
              </a:rPr>
              <a:t>12</a:t>
            </a:r>
            <a:r>
              <a:rPr lang="ja-JP" altLang="en-US" sz="2400" dirty="0" smtClean="0">
                <a:solidFill>
                  <a:schemeClr val="tx1"/>
                </a:solidFill>
              </a:rPr>
              <a:t>月，</a:t>
            </a:r>
            <a:r>
              <a:rPr lang="en-US" altLang="ja-JP" sz="2400" dirty="0" smtClean="0">
                <a:solidFill>
                  <a:schemeClr val="tx1"/>
                </a:solidFill>
              </a:rPr>
              <a:t>2</a:t>
            </a:r>
            <a:r>
              <a:rPr lang="ja-JP" altLang="en-US" sz="2400" dirty="0" smtClean="0">
                <a:solidFill>
                  <a:schemeClr val="tx1"/>
                </a:solidFill>
              </a:rPr>
              <a:t>月で低温偏差となっていた。</a:t>
            </a:r>
            <a:r>
              <a:rPr lang="en-US" altLang="ja-JP" sz="2400" dirty="0" smtClean="0">
                <a:solidFill>
                  <a:schemeClr val="tx1"/>
                </a:solidFill>
              </a:rPr>
              <a:t>1</a:t>
            </a:r>
            <a:r>
              <a:rPr lang="ja-JP" altLang="en-US" sz="2400" dirty="0" smtClean="0">
                <a:solidFill>
                  <a:schemeClr val="tx1"/>
                </a:solidFill>
              </a:rPr>
              <a:t>月は全体的に高温偏差がみられる地域もあった。</a:t>
            </a:r>
            <a:endParaRPr lang="en-US" altLang="ja-JP" sz="2400" dirty="0" smtClean="0">
              <a:solidFill>
                <a:schemeClr val="tx1"/>
              </a:solidFill>
            </a:endParaRPr>
          </a:p>
        </p:txBody>
      </p:sp>
      <p:pic>
        <p:nvPicPr>
          <p:cNvPr id="7" name="図 6"/>
          <p:cNvPicPr>
            <a:picLocks noChangeAspect="1"/>
          </p:cNvPicPr>
          <p:nvPr/>
        </p:nvPicPr>
        <p:blipFill rotWithShape="1">
          <a:blip r:embed="rId3"/>
          <a:srcRect l="12438" t="5442" r="27512" b="5709"/>
          <a:stretch/>
        </p:blipFill>
        <p:spPr>
          <a:xfrm>
            <a:off x="5605" y="1072061"/>
            <a:ext cx="2870599" cy="4203164"/>
          </a:xfrm>
          <a:prstGeom prst="rect">
            <a:avLst/>
          </a:prstGeom>
        </p:spPr>
      </p:pic>
      <p:pic>
        <p:nvPicPr>
          <p:cNvPr id="9" name="図 8"/>
          <p:cNvPicPr>
            <a:picLocks noChangeAspect="1"/>
          </p:cNvPicPr>
          <p:nvPr/>
        </p:nvPicPr>
        <p:blipFill rotWithShape="1">
          <a:blip r:embed="rId4"/>
          <a:srcRect l="12915" t="5341" r="27250" b="5939"/>
          <a:stretch/>
        </p:blipFill>
        <p:spPr>
          <a:xfrm>
            <a:off x="2884515" y="1051176"/>
            <a:ext cx="2864385" cy="4203164"/>
          </a:xfrm>
          <a:prstGeom prst="rect">
            <a:avLst/>
          </a:prstGeom>
        </p:spPr>
      </p:pic>
      <p:pic>
        <p:nvPicPr>
          <p:cNvPr id="13" name="図 12"/>
          <p:cNvPicPr>
            <a:picLocks noChangeAspect="1"/>
          </p:cNvPicPr>
          <p:nvPr/>
        </p:nvPicPr>
        <p:blipFill rotWithShape="1">
          <a:blip r:embed="rId5"/>
          <a:srcRect l="12341" t="5724" r="27011" b="5998"/>
          <a:stretch/>
        </p:blipFill>
        <p:spPr>
          <a:xfrm>
            <a:off x="5740587" y="1072061"/>
            <a:ext cx="2878362" cy="4146212"/>
          </a:xfrm>
          <a:prstGeom prst="rect">
            <a:avLst/>
          </a:prstGeom>
        </p:spPr>
      </p:pic>
      <p:sp>
        <p:nvSpPr>
          <p:cNvPr id="3" name="スライド番号プレースホルダー 2"/>
          <p:cNvSpPr>
            <a:spLocks noGrp="1"/>
          </p:cNvSpPr>
          <p:nvPr>
            <p:ph type="sldNum" sz="quarter" idx="12"/>
          </p:nvPr>
        </p:nvSpPr>
        <p:spPr/>
        <p:txBody>
          <a:bodyPr/>
          <a:lstStyle/>
          <a:p>
            <a:fld id="{40482976-72AF-4720-8AC7-3307BAEC81D7}" type="slidenum">
              <a:rPr kumimoji="1" lang="ja-JP" altLang="en-US" smtClean="0"/>
              <a:t>41</a:t>
            </a:fld>
            <a:endParaRPr kumimoji="1" lang="ja-JP" altLang="en-US"/>
          </a:p>
        </p:txBody>
      </p:sp>
    </p:spTree>
    <p:extLst>
      <p:ext uri="{BB962C8B-B14F-4D97-AF65-F5344CB8AC3E}">
        <p14:creationId xmlns:p14="http://schemas.microsoft.com/office/powerpoint/2010/main" val="1314495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 y="2"/>
            <a:ext cx="9144001" cy="461665"/>
          </a:xfrm>
          <a:prstGeom prst="rect">
            <a:avLst/>
          </a:prstGeom>
          <a:solidFill>
            <a:srgbClr val="9999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en-US" altLang="ja-JP" sz="2400" dirty="0">
                <a:solidFill>
                  <a:schemeClr val="bg1"/>
                </a:solidFill>
              </a:rPr>
              <a:t>4</a:t>
            </a:r>
            <a:r>
              <a:rPr lang="en-US" altLang="ja-JP" sz="2400" dirty="0" smtClean="0">
                <a:solidFill>
                  <a:schemeClr val="bg1"/>
                </a:solidFill>
              </a:rPr>
              <a:t>. </a:t>
            </a:r>
            <a:r>
              <a:rPr lang="ja-JP" altLang="en-US" sz="2400" dirty="0" smtClean="0">
                <a:solidFill>
                  <a:schemeClr val="bg1"/>
                </a:solidFill>
              </a:rPr>
              <a:t>抽出方法</a:t>
            </a:r>
            <a:endParaRPr lang="en-US" altLang="ja-JP" sz="2400" dirty="0">
              <a:solidFill>
                <a:schemeClr val="bg1"/>
              </a:solidFill>
            </a:endParaRPr>
          </a:p>
        </p:txBody>
      </p:sp>
      <p:grpSp>
        <p:nvGrpSpPr>
          <p:cNvPr id="8" name="グループ化 7"/>
          <p:cNvGrpSpPr/>
          <p:nvPr/>
        </p:nvGrpSpPr>
        <p:grpSpPr>
          <a:xfrm>
            <a:off x="1144272" y="461667"/>
            <a:ext cx="6855453" cy="5620801"/>
            <a:chOff x="1126671" y="763670"/>
            <a:chExt cx="6855453" cy="5620801"/>
          </a:xfrm>
        </p:grpSpPr>
        <p:grpSp>
          <p:nvGrpSpPr>
            <p:cNvPr id="6" name="グループ化 5"/>
            <p:cNvGrpSpPr/>
            <p:nvPr/>
          </p:nvGrpSpPr>
          <p:grpSpPr>
            <a:xfrm>
              <a:off x="1126671" y="763670"/>
              <a:ext cx="6855453" cy="5620801"/>
              <a:chOff x="1312117" y="763670"/>
              <a:chExt cx="6670007" cy="5505527"/>
            </a:xfrm>
          </p:grpSpPr>
          <p:pic>
            <p:nvPicPr>
              <p:cNvPr id="3" name="図 2"/>
              <p:cNvPicPr>
                <a:picLocks noChangeAspect="1"/>
              </p:cNvPicPr>
              <p:nvPr/>
            </p:nvPicPr>
            <p:blipFill rotWithShape="1">
              <a:blip r:embed="rId2"/>
              <a:srcRect l="5814" t="5253" r="5112" b="5371"/>
              <a:stretch/>
            </p:blipFill>
            <p:spPr>
              <a:xfrm>
                <a:off x="1312117" y="763670"/>
                <a:ext cx="6519765" cy="5058289"/>
              </a:xfrm>
              <a:prstGeom prst="rect">
                <a:avLst/>
              </a:prstGeom>
            </p:spPr>
          </p:pic>
          <p:sp>
            <p:nvSpPr>
              <p:cNvPr id="5" name="テキスト ボックス 4"/>
              <p:cNvSpPr txBox="1"/>
              <p:nvPr/>
            </p:nvSpPr>
            <p:spPr>
              <a:xfrm>
                <a:off x="1771650" y="5489021"/>
                <a:ext cx="6210474" cy="780176"/>
              </a:xfrm>
              <a:prstGeom prst="rect">
                <a:avLst/>
              </a:prstGeom>
              <a:solidFill>
                <a:schemeClr val="bg1"/>
              </a:solidFill>
            </p:spPr>
            <p:txBody>
              <a:bodyPr wrap="square" rtlCol="0">
                <a:spAutoFit/>
              </a:bodyPr>
              <a:lstStyle/>
              <a:p>
                <a:endParaRPr kumimoji="1" lang="ja-JP" altLang="en-US" dirty="0"/>
              </a:p>
            </p:txBody>
          </p:sp>
        </p:grpSp>
        <p:sp>
          <p:nvSpPr>
            <p:cNvPr id="7" name="正方形/長方形 6"/>
            <p:cNvSpPr/>
            <p:nvPr/>
          </p:nvSpPr>
          <p:spPr>
            <a:xfrm>
              <a:off x="1590815" y="1616529"/>
              <a:ext cx="6083613" cy="3894364"/>
            </a:xfrm>
            <a:prstGeom prst="rect">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aphicFrame>
        <p:nvGraphicFramePr>
          <p:cNvPr id="10" name="表 9"/>
          <p:cNvGraphicFramePr>
            <a:graphicFrameLocks noGrp="1"/>
          </p:cNvGraphicFramePr>
          <p:nvPr>
            <p:extLst>
              <p:ext uri="{D42A27DB-BD31-4B8C-83A1-F6EECF244321}">
                <p14:modId xmlns:p14="http://schemas.microsoft.com/office/powerpoint/2010/main" val="2084357999"/>
              </p:ext>
            </p:extLst>
          </p:nvPr>
        </p:nvGraphicFramePr>
        <p:xfrm>
          <a:off x="1524000" y="5505489"/>
          <a:ext cx="6093279" cy="1112520"/>
        </p:xfrm>
        <a:graphic>
          <a:graphicData uri="http://schemas.openxmlformats.org/drawingml/2006/table">
            <a:tbl>
              <a:tblPr firstRow="1" bandRow="1">
                <a:tableStyleId>{5940675A-B579-460E-94D1-54222C63F5DA}</a:tableStyleId>
              </a:tblPr>
              <a:tblGrid>
                <a:gridCol w="1219527"/>
                <a:gridCol w="1219527"/>
                <a:gridCol w="1219527"/>
                <a:gridCol w="1217349"/>
                <a:gridCol w="1217349"/>
              </a:tblGrid>
              <a:tr h="370840">
                <a:tc>
                  <a:txBody>
                    <a:bodyPr/>
                    <a:lstStyle/>
                    <a:p>
                      <a:pPr algn="ctr"/>
                      <a:endParaRPr kumimoji="1" lang="ja-JP" altLang="en-US" dirty="0"/>
                    </a:p>
                  </a:txBody>
                  <a:tcPr/>
                </a:tc>
                <a:tc>
                  <a:txBody>
                    <a:bodyPr/>
                    <a:lstStyle/>
                    <a:p>
                      <a:pPr algn="ctr"/>
                      <a:r>
                        <a:rPr kumimoji="1" lang="en-US" altLang="ja-JP" dirty="0" smtClean="0"/>
                        <a:t>DEC</a:t>
                      </a:r>
                      <a:endParaRPr kumimoji="1" lang="ja-JP" altLang="en-US" dirty="0"/>
                    </a:p>
                  </a:txBody>
                  <a:tcPr/>
                </a:tc>
                <a:tc>
                  <a:txBody>
                    <a:bodyPr/>
                    <a:lstStyle/>
                    <a:p>
                      <a:pPr algn="ctr"/>
                      <a:r>
                        <a:rPr kumimoji="1" lang="en-US" altLang="ja-JP" dirty="0" smtClean="0"/>
                        <a:t>JAN</a:t>
                      </a:r>
                      <a:endParaRPr kumimoji="1" lang="ja-JP" altLang="en-US" dirty="0"/>
                    </a:p>
                  </a:txBody>
                  <a:tcPr/>
                </a:tc>
                <a:tc>
                  <a:txBody>
                    <a:bodyPr/>
                    <a:lstStyle/>
                    <a:p>
                      <a:pPr algn="ctr"/>
                      <a:r>
                        <a:rPr kumimoji="1" lang="en-US" altLang="ja-JP" dirty="0" smtClean="0"/>
                        <a:t>FEB</a:t>
                      </a:r>
                      <a:endParaRPr kumimoji="1" lang="ja-JP" altLang="en-US" dirty="0"/>
                    </a:p>
                  </a:txBody>
                  <a:tcPr/>
                </a:tc>
                <a:tc>
                  <a:txBody>
                    <a:bodyPr/>
                    <a:lstStyle/>
                    <a:p>
                      <a:pPr algn="ctr"/>
                      <a:r>
                        <a:rPr kumimoji="1" lang="en-US" altLang="ja-JP" dirty="0" smtClean="0"/>
                        <a:t>DJF</a:t>
                      </a:r>
                      <a:endParaRPr kumimoji="1" lang="ja-JP" altLang="en-US" dirty="0"/>
                    </a:p>
                  </a:txBody>
                  <a:tcPr/>
                </a:tc>
              </a:tr>
              <a:tr h="370840">
                <a:tc>
                  <a:txBody>
                    <a:bodyPr/>
                    <a:lstStyle/>
                    <a:p>
                      <a:pPr algn="ctr"/>
                      <a:r>
                        <a:rPr kumimoji="1" lang="en-US" altLang="ja-JP" dirty="0" err="1" smtClean="0"/>
                        <a:t>High_SST</a:t>
                      </a:r>
                      <a:endParaRPr kumimoji="1" lang="ja-JP" altLang="en-US" dirty="0"/>
                    </a:p>
                  </a:txBody>
                  <a:tcPr/>
                </a:tc>
                <a:tc>
                  <a:txBody>
                    <a:bodyPr/>
                    <a:lstStyle/>
                    <a:p>
                      <a:pPr algn="ctr"/>
                      <a:r>
                        <a:rPr kumimoji="1" lang="en-US" altLang="ja-JP" dirty="0" smtClean="0"/>
                        <a:t>59 day</a:t>
                      </a:r>
                      <a:endParaRPr kumimoji="1" lang="ja-JP" altLang="en-US" dirty="0"/>
                    </a:p>
                  </a:txBody>
                  <a:tcPr/>
                </a:tc>
                <a:tc>
                  <a:txBody>
                    <a:bodyPr/>
                    <a:lstStyle/>
                    <a:p>
                      <a:pPr algn="ctr"/>
                      <a:r>
                        <a:rPr kumimoji="1" lang="en-US" altLang="ja-JP" dirty="0" smtClean="0"/>
                        <a:t>45 day</a:t>
                      </a:r>
                      <a:endParaRPr kumimoji="1" lang="ja-JP" altLang="en-US" dirty="0"/>
                    </a:p>
                  </a:txBody>
                  <a:tcPr/>
                </a:tc>
                <a:tc>
                  <a:txBody>
                    <a:bodyPr/>
                    <a:lstStyle/>
                    <a:p>
                      <a:pPr algn="ctr"/>
                      <a:r>
                        <a:rPr kumimoji="1" lang="en-US" altLang="ja-JP" dirty="0" smtClean="0"/>
                        <a:t>44 day</a:t>
                      </a:r>
                      <a:endParaRPr kumimoji="1" lang="ja-JP" altLang="en-US" dirty="0"/>
                    </a:p>
                  </a:txBody>
                  <a:tcPr/>
                </a:tc>
                <a:tc>
                  <a:txBody>
                    <a:bodyPr/>
                    <a:lstStyle/>
                    <a:p>
                      <a:pPr algn="ctr"/>
                      <a:r>
                        <a:rPr kumimoji="1" lang="en-US" altLang="ja-JP" dirty="0" smtClean="0"/>
                        <a:t>148 day</a:t>
                      </a:r>
                      <a:endParaRPr kumimoji="1" lang="ja-JP" altLang="en-US" dirty="0"/>
                    </a:p>
                  </a:txBody>
                  <a:tcPr/>
                </a:tc>
              </a:tr>
              <a:tr h="370840">
                <a:tc>
                  <a:txBody>
                    <a:bodyPr/>
                    <a:lstStyle/>
                    <a:p>
                      <a:pPr algn="ctr"/>
                      <a:r>
                        <a:rPr kumimoji="1" lang="en-US" altLang="ja-JP" dirty="0" err="1" smtClean="0"/>
                        <a:t>Low_SST</a:t>
                      </a:r>
                      <a:endParaRPr kumimoji="1" lang="ja-JP" altLang="en-US" dirty="0"/>
                    </a:p>
                  </a:txBody>
                  <a:tcPr/>
                </a:tc>
                <a:tc>
                  <a:txBody>
                    <a:bodyPr/>
                    <a:lstStyle/>
                    <a:p>
                      <a:pPr algn="ctr"/>
                      <a:r>
                        <a:rPr kumimoji="1" lang="en-US" altLang="ja-JP" dirty="0" smtClean="0"/>
                        <a:t>84 day</a:t>
                      </a:r>
                      <a:endParaRPr kumimoji="1" lang="ja-JP" altLang="en-US" dirty="0"/>
                    </a:p>
                  </a:txBody>
                  <a:tcPr/>
                </a:tc>
                <a:tc>
                  <a:txBody>
                    <a:bodyPr/>
                    <a:lstStyle/>
                    <a:p>
                      <a:pPr algn="ctr"/>
                      <a:r>
                        <a:rPr kumimoji="1" lang="en-US" altLang="ja-JP" dirty="0" smtClean="0"/>
                        <a:t>113 day</a:t>
                      </a:r>
                      <a:endParaRPr kumimoji="1" lang="ja-JP" altLang="en-US" dirty="0"/>
                    </a:p>
                  </a:txBody>
                  <a:tcPr/>
                </a:tc>
                <a:tc>
                  <a:txBody>
                    <a:bodyPr/>
                    <a:lstStyle/>
                    <a:p>
                      <a:pPr algn="ctr"/>
                      <a:r>
                        <a:rPr kumimoji="1" lang="en-US" altLang="ja-JP" dirty="0" smtClean="0"/>
                        <a:t>40 day</a:t>
                      </a:r>
                      <a:endParaRPr kumimoji="1" lang="ja-JP" altLang="en-US" dirty="0"/>
                    </a:p>
                  </a:txBody>
                  <a:tcPr/>
                </a:tc>
                <a:tc>
                  <a:txBody>
                    <a:bodyPr/>
                    <a:lstStyle/>
                    <a:p>
                      <a:pPr algn="ctr"/>
                      <a:r>
                        <a:rPr kumimoji="1" lang="en-US" altLang="ja-JP" dirty="0" smtClean="0"/>
                        <a:t>237 day</a:t>
                      </a:r>
                      <a:endParaRPr kumimoji="1" lang="ja-JP" altLang="en-US" dirty="0"/>
                    </a:p>
                  </a:txBody>
                  <a:tcPr/>
                </a:tc>
              </a:tr>
            </a:tbl>
          </a:graphicData>
        </a:graphic>
      </p:graphicFrame>
      <p:sp>
        <p:nvSpPr>
          <p:cNvPr id="2" name="スライド番号プレースホルダー 1"/>
          <p:cNvSpPr>
            <a:spLocks noGrp="1"/>
          </p:cNvSpPr>
          <p:nvPr>
            <p:ph type="sldNum" sz="quarter" idx="12"/>
          </p:nvPr>
        </p:nvSpPr>
        <p:spPr/>
        <p:txBody>
          <a:bodyPr/>
          <a:lstStyle/>
          <a:p>
            <a:fld id="{40482976-72AF-4720-8AC7-3307BAEC81D7}" type="slidenum">
              <a:rPr kumimoji="1" lang="ja-JP" altLang="en-US" smtClean="0"/>
              <a:t>42</a:t>
            </a:fld>
            <a:endParaRPr kumimoji="1" lang="ja-JP" altLang="en-US"/>
          </a:p>
        </p:txBody>
      </p:sp>
    </p:spTree>
    <p:extLst>
      <p:ext uri="{BB962C8B-B14F-4D97-AF65-F5344CB8AC3E}">
        <p14:creationId xmlns:p14="http://schemas.microsoft.com/office/powerpoint/2010/main" val="125997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 y="2"/>
            <a:ext cx="9144001" cy="461665"/>
          </a:xfrm>
          <a:prstGeom prst="rect">
            <a:avLst/>
          </a:prstGeom>
          <a:solidFill>
            <a:srgbClr val="9999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en-US" altLang="ja-JP" sz="2400" dirty="0">
                <a:solidFill>
                  <a:schemeClr val="bg1"/>
                </a:solidFill>
              </a:rPr>
              <a:t>4</a:t>
            </a:r>
            <a:r>
              <a:rPr lang="en-US" altLang="ja-JP" sz="2400" dirty="0" smtClean="0">
                <a:solidFill>
                  <a:schemeClr val="bg1"/>
                </a:solidFill>
              </a:rPr>
              <a:t>. </a:t>
            </a:r>
            <a:r>
              <a:rPr lang="ja-JP" altLang="en-US" sz="2400" dirty="0" smtClean="0">
                <a:solidFill>
                  <a:schemeClr val="bg1"/>
                </a:solidFill>
              </a:rPr>
              <a:t>抽出方法</a:t>
            </a:r>
            <a:endParaRPr lang="en-US" altLang="ja-JP" sz="2400" dirty="0">
              <a:solidFill>
                <a:schemeClr val="bg1"/>
              </a:solidFill>
            </a:endParaRPr>
          </a:p>
        </p:txBody>
      </p:sp>
      <p:grpSp>
        <p:nvGrpSpPr>
          <p:cNvPr id="11" name="グループ化 10"/>
          <p:cNvGrpSpPr/>
          <p:nvPr/>
        </p:nvGrpSpPr>
        <p:grpSpPr>
          <a:xfrm>
            <a:off x="1271847" y="478293"/>
            <a:ext cx="6425739" cy="5013903"/>
            <a:chOff x="1271847" y="478293"/>
            <a:chExt cx="6425739" cy="5013903"/>
          </a:xfrm>
        </p:grpSpPr>
        <p:pic>
          <p:nvPicPr>
            <p:cNvPr id="2" name="図 1"/>
            <p:cNvPicPr>
              <a:picLocks noChangeAspect="1"/>
            </p:cNvPicPr>
            <p:nvPr/>
          </p:nvPicPr>
          <p:blipFill rotWithShape="1">
            <a:blip r:embed="rId2"/>
            <a:srcRect l="5848" t="5783" r="5113" b="4841"/>
            <a:stretch/>
          </p:blipFill>
          <p:spPr>
            <a:xfrm>
              <a:off x="1271847" y="478293"/>
              <a:ext cx="6425739" cy="4987269"/>
            </a:xfrm>
            <a:prstGeom prst="rect">
              <a:avLst/>
            </a:prstGeom>
          </p:spPr>
        </p:pic>
        <p:sp>
          <p:nvSpPr>
            <p:cNvPr id="9" name="テキスト ボックス 8"/>
            <p:cNvSpPr txBox="1"/>
            <p:nvPr/>
          </p:nvSpPr>
          <p:spPr>
            <a:xfrm>
              <a:off x="1737360" y="5105710"/>
              <a:ext cx="5669280" cy="386486"/>
            </a:xfrm>
            <a:prstGeom prst="rect">
              <a:avLst/>
            </a:prstGeom>
            <a:solidFill>
              <a:schemeClr val="bg1"/>
            </a:solidFill>
          </p:spPr>
          <p:txBody>
            <a:bodyPr wrap="square" rtlCol="0">
              <a:spAutoFit/>
            </a:bodyPr>
            <a:lstStyle/>
            <a:p>
              <a:endParaRPr kumimoji="1" lang="ja-JP" altLang="en-US" dirty="0"/>
            </a:p>
          </p:txBody>
        </p:sp>
      </p:grpSp>
      <p:graphicFrame>
        <p:nvGraphicFramePr>
          <p:cNvPr id="10" name="表 9"/>
          <p:cNvGraphicFramePr>
            <a:graphicFrameLocks noGrp="1"/>
          </p:cNvGraphicFramePr>
          <p:nvPr>
            <p:extLst>
              <p:ext uri="{D42A27DB-BD31-4B8C-83A1-F6EECF244321}">
                <p14:modId xmlns:p14="http://schemas.microsoft.com/office/powerpoint/2010/main" val="3578069092"/>
              </p:ext>
            </p:extLst>
          </p:nvPr>
        </p:nvGraphicFramePr>
        <p:xfrm>
          <a:off x="1524000" y="5505489"/>
          <a:ext cx="6093279" cy="1112520"/>
        </p:xfrm>
        <a:graphic>
          <a:graphicData uri="http://schemas.openxmlformats.org/drawingml/2006/table">
            <a:tbl>
              <a:tblPr firstRow="1" bandRow="1">
                <a:tableStyleId>{5940675A-B579-460E-94D1-54222C63F5DA}</a:tableStyleId>
              </a:tblPr>
              <a:tblGrid>
                <a:gridCol w="1219527"/>
                <a:gridCol w="1219527"/>
                <a:gridCol w="1219527"/>
                <a:gridCol w="1217349"/>
                <a:gridCol w="1217349"/>
              </a:tblGrid>
              <a:tr h="370840">
                <a:tc>
                  <a:txBody>
                    <a:bodyPr/>
                    <a:lstStyle/>
                    <a:p>
                      <a:pPr algn="ctr"/>
                      <a:endParaRPr kumimoji="1" lang="ja-JP" altLang="en-US" dirty="0"/>
                    </a:p>
                  </a:txBody>
                  <a:tcPr/>
                </a:tc>
                <a:tc>
                  <a:txBody>
                    <a:bodyPr/>
                    <a:lstStyle/>
                    <a:p>
                      <a:pPr algn="ctr"/>
                      <a:r>
                        <a:rPr kumimoji="1" lang="en-US" altLang="ja-JP" dirty="0" smtClean="0"/>
                        <a:t>DEC</a:t>
                      </a:r>
                      <a:endParaRPr kumimoji="1" lang="ja-JP" altLang="en-US" dirty="0"/>
                    </a:p>
                  </a:txBody>
                  <a:tcPr/>
                </a:tc>
                <a:tc>
                  <a:txBody>
                    <a:bodyPr/>
                    <a:lstStyle/>
                    <a:p>
                      <a:pPr algn="ctr"/>
                      <a:r>
                        <a:rPr kumimoji="1" lang="en-US" altLang="ja-JP" dirty="0" smtClean="0"/>
                        <a:t>JAN</a:t>
                      </a:r>
                      <a:endParaRPr kumimoji="1" lang="ja-JP" altLang="en-US" dirty="0"/>
                    </a:p>
                  </a:txBody>
                  <a:tcPr/>
                </a:tc>
                <a:tc>
                  <a:txBody>
                    <a:bodyPr/>
                    <a:lstStyle/>
                    <a:p>
                      <a:pPr algn="ctr"/>
                      <a:r>
                        <a:rPr kumimoji="1" lang="en-US" altLang="ja-JP" dirty="0" smtClean="0"/>
                        <a:t>FEB</a:t>
                      </a:r>
                      <a:endParaRPr kumimoji="1" lang="ja-JP" altLang="en-US" dirty="0"/>
                    </a:p>
                  </a:txBody>
                  <a:tcPr/>
                </a:tc>
                <a:tc>
                  <a:txBody>
                    <a:bodyPr/>
                    <a:lstStyle/>
                    <a:p>
                      <a:pPr algn="ctr"/>
                      <a:r>
                        <a:rPr kumimoji="1" lang="en-US" altLang="ja-JP" dirty="0" smtClean="0"/>
                        <a:t>DJF</a:t>
                      </a:r>
                      <a:endParaRPr kumimoji="1" lang="ja-JP" altLang="en-US" dirty="0"/>
                    </a:p>
                  </a:txBody>
                  <a:tcPr/>
                </a:tc>
              </a:tr>
              <a:tr h="370840">
                <a:tc>
                  <a:txBody>
                    <a:bodyPr/>
                    <a:lstStyle/>
                    <a:p>
                      <a:pPr algn="ctr"/>
                      <a:r>
                        <a:rPr kumimoji="1" lang="en-US" altLang="ja-JP" dirty="0" err="1" smtClean="0"/>
                        <a:t>High_SST</a:t>
                      </a:r>
                      <a:endParaRPr kumimoji="1" lang="ja-JP" altLang="en-US" dirty="0"/>
                    </a:p>
                  </a:txBody>
                  <a:tcPr/>
                </a:tc>
                <a:tc>
                  <a:txBody>
                    <a:bodyPr/>
                    <a:lstStyle/>
                    <a:p>
                      <a:pPr algn="ctr"/>
                      <a:r>
                        <a:rPr kumimoji="1" lang="en-US" altLang="ja-JP" dirty="0" smtClean="0"/>
                        <a:t>46 day</a:t>
                      </a:r>
                      <a:endParaRPr kumimoji="1" lang="ja-JP" altLang="en-US" dirty="0"/>
                    </a:p>
                  </a:txBody>
                  <a:tcPr/>
                </a:tc>
                <a:tc>
                  <a:txBody>
                    <a:bodyPr/>
                    <a:lstStyle/>
                    <a:p>
                      <a:pPr algn="ctr"/>
                      <a:r>
                        <a:rPr kumimoji="1" lang="en-US" altLang="ja-JP" dirty="0" smtClean="0"/>
                        <a:t>45 day</a:t>
                      </a:r>
                      <a:endParaRPr kumimoji="1" lang="ja-JP" altLang="en-US" dirty="0"/>
                    </a:p>
                  </a:txBody>
                  <a:tcPr/>
                </a:tc>
                <a:tc>
                  <a:txBody>
                    <a:bodyPr/>
                    <a:lstStyle/>
                    <a:p>
                      <a:pPr algn="ctr"/>
                      <a:r>
                        <a:rPr kumimoji="1" lang="en-US" altLang="ja-JP" dirty="0" smtClean="0"/>
                        <a:t>44 day</a:t>
                      </a:r>
                      <a:endParaRPr kumimoji="1" lang="ja-JP" altLang="en-US" dirty="0"/>
                    </a:p>
                  </a:txBody>
                  <a:tcPr/>
                </a:tc>
                <a:tc>
                  <a:txBody>
                    <a:bodyPr/>
                    <a:lstStyle/>
                    <a:p>
                      <a:pPr algn="ctr"/>
                      <a:r>
                        <a:rPr kumimoji="1" lang="en-US" altLang="ja-JP" dirty="0" smtClean="0"/>
                        <a:t>135 day</a:t>
                      </a:r>
                      <a:endParaRPr kumimoji="1" lang="ja-JP" altLang="en-US" dirty="0"/>
                    </a:p>
                  </a:txBody>
                  <a:tcPr/>
                </a:tc>
              </a:tr>
              <a:tr h="370840">
                <a:tc>
                  <a:txBody>
                    <a:bodyPr/>
                    <a:lstStyle/>
                    <a:p>
                      <a:pPr algn="ctr"/>
                      <a:r>
                        <a:rPr kumimoji="1" lang="en-US" altLang="ja-JP" dirty="0" err="1" smtClean="0"/>
                        <a:t>Low_SST</a:t>
                      </a:r>
                      <a:endParaRPr kumimoji="1" lang="ja-JP" altLang="en-US" dirty="0"/>
                    </a:p>
                  </a:txBody>
                  <a:tcPr/>
                </a:tc>
                <a:tc>
                  <a:txBody>
                    <a:bodyPr/>
                    <a:lstStyle/>
                    <a:p>
                      <a:pPr algn="ctr"/>
                      <a:r>
                        <a:rPr kumimoji="1" lang="en-US" altLang="ja-JP" dirty="0" smtClean="0"/>
                        <a:t>51 day</a:t>
                      </a:r>
                      <a:endParaRPr kumimoji="1" lang="ja-JP" altLang="en-US" dirty="0"/>
                    </a:p>
                  </a:txBody>
                  <a:tcPr/>
                </a:tc>
                <a:tc>
                  <a:txBody>
                    <a:bodyPr/>
                    <a:lstStyle/>
                    <a:p>
                      <a:pPr algn="ctr"/>
                      <a:r>
                        <a:rPr kumimoji="1" lang="en-US" altLang="ja-JP" dirty="0" smtClean="0"/>
                        <a:t>72 day</a:t>
                      </a:r>
                      <a:endParaRPr kumimoji="1" lang="ja-JP" altLang="en-US" dirty="0"/>
                    </a:p>
                  </a:txBody>
                  <a:tcPr/>
                </a:tc>
                <a:tc>
                  <a:txBody>
                    <a:bodyPr/>
                    <a:lstStyle/>
                    <a:p>
                      <a:pPr algn="ctr"/>
                      <a:r>
                        <a:rPr kumimoji="1" lang="en-US" altLang="ja-JP" dirty="0" smtClean="0"/>
                        <a:t>32 day</a:t>
                      </a:r>
                      <a:endParaRPr kumimoji="1" lang="ja-JP" altLang="en-US" dirty="0"/>
                    </a:p>
                  </a:txBody>
                  <a:tcPr/>
                </a:tc>
                <a:tc>
                  <a:txBody>
                    <a:bodyPr/>
                    <a:lstStyle/>
                    <a:p>
                      <a:pPr algn="ctr"/>
                      <a:r>
                        <a:rPr kumimoji="1" lang="en-US" altLang="ja-JP" dirty="0" smtClean="0"/>
                        <a:t>155 day</a:t>
                      </a:r>
                      <a:endParaRPr kumimoji="1" lang="ja-JP" altLang="en-US" dirty="0"/>
                    </a:p>
                  </a:txBody>
                  <a:tcPr/>
                </a:tc>
              </a:tr>
            </a:tbl>
          </a:graphicData>
        </a:graphic>
      </p:graphicFrame>
      <p:sp>
        <p:nvSpPr>
          <p:cNvPr id="3" name="テキスト ボックス 2"/>
          <p:cNvSpPr txBox="1"/>
          <p:nvPr/>
        </p:nvSpPr>
        <p:spPr>
          <a:xfrm>
            <a:off x="1510394" y="5497992"/>
            <a:ext cx="1190204" cy="369332"/>
          </a:xfrm>
          <a:prstGeom prst="rect">
            <a:avLst/>
          </a:prstGeom>
          <a:noFill/>
        </p:spPr>
        <p:txBody>
          <a:bodyPr wrap="square" rtlCol="0">
            <a:spAutoFit/>
          </a:bodyPr>
          <a:lstStyle/>
          <a:p>
            <a:r>
              <a:rPr kumimoji="1" lang="en-US" altLang="ja-JP" dirty="0" smtClean="0"/>
              <a:t>Ps_1.0jpfil</a:t>
            </a:r>
            <a:endParaRPr kumimoji="1" lang="ja-JP" altLang="en-US" dirty="0"/>
          </a:p>
        </p:txBody>
      </p:sp>
      <p:sp>
        <p:nvSpPr>
          <p:cNvPr id="5" name="スライド番号プレースホルダー 4"/>
          <p:cNvSpPr>
            <a:spLocks noGrp="1"/>
          </p:cNvSpPr>
          <p:nvPr>
            <p:ph type="sldNum" sz="quarter" idx="12"/>
          </p:nvPr>
        </p:nvSpPr>
        <p:spPr/>
        <p:txBody>
          <a:bodyPr/>
          <a:lstStyle/>
          <a:p>
            <a:fld id="{40482976-72AF-4720-8AC7-3307BAEC81D7}" type="slidenum">
              <a:rPr kumimoji="1" lang="ja-JP" altLang="en-US" smtClean="0"/>
              <a:t>43</a:t>
            </a:fld>
            <a:endParaRPr kumimoji="1" lang="ja-JP" altLang="en-US"/>
          </a:p>
        </p:txBody>
      </p:sp>
    </p:spTree>
    <p:extLst>
      <p:ext uri="{BB962C8B-B14F-4D97-AF65-F5344CB8AC3E}">
        <p14:creationId xmlns:p14="http://schemas.microsoft.com/office/powerpoint/2010/main" val="3140289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nvPr>
        </p:nvGraphicFramePr>
        <p:xfrm>
          <a:off x="1534886" y="27255"/>
          <a:ext cx="6093279" cy="1112520"/>
        </p:xfrm>
        <a:graphic>
          <a:graphicData uri="http://schemas.openxmlformats.org/drawingml/2006/table">
            <a:tbl>
              <a:tblPr firstRow="1" bandRow="1">
                <a:tableStyleId>{5940675A-B579-460E-94D1-54222C63F5DA}</a:tableStyleId>
              </a:tblPr>
              <a:tblGrid>
                <a:gridCol w="1219527"/>
                <a:gridCol w="1219527"/>
                <a:gridCol w="1219527"/>
                <a:gridCol w="1217349"/>
                <a:gridCol w="1217349"/>
              </a:tblGrid>
              <a:tr h="370840">
                <a:tc>
                  <a:txBody>
                    <a:bodyPr/>
                    <a:lstStyle/>
                    <a:p>
                      <a:pPr algn="ctr"/>
                      <a:endParaRPr kumimoji="1" lang="ja-JP" altLang="en-US" dirty="0"/>
                    </a:p>
                  </a:txBody>
                  <a:tcPr/>
                </a:tc>
                <a:tc>
                  <a:txBody>
                    <a:bodyPr/>
                    <a:lstStyle/>
                    <a:p>
                      <a:pPr algn="ctr"/>
                      <a:r>
                        <a:rPr kumimoji="1" lang="en-US" altLang="ja-JP" dirty="0" smtClean="0"/>
                        <a:t>DEC</a:t>
                      </a:r>
                      <a:endParaRPr kumimoji="1" lang="ja-JP" altLang="en-US" dirty="0"/>
                    </a:p>
                  </a:txBody>
                  <a:tcPr/>
                </a:tc>
                <a:tc>
                  <a:txBody>
                    <a:bodyPr/>
                    <a:lstStyle/>
                    <a:p>
                      <a:pPr algn="ctr"/>
                      <a:r>
                        <a:rPr kumimoji="1" lang="en-US" altLang="ja-JP" dirty="0" smtClean="0"/>
                        <a:t>JAN</a:t>
                      </a:r>
                      <a:endParaRPr kumimoji="1" lang="ja-JP" altLang="en-US" dirty="0"/>
                    </a:p>
                  </a:txBody>
                  <a:tcPr/>
                </a:tc>
                <a:tc>
                  <a:txBody>
                    <a:bodyPr/>
                    <a:lstStyle/>
                    <a:p>
                      <a:pPr algn="ctr"/>
                      <a:r>
                        <a:rPr kumimoji="1" lang="en-US" altLang="ja-JP" dirty="0" smtClean="0"/>
                        <a:t>FEB</a:t>
                      </a:r>
                      <a:endParaRPr kumimoji="1" lang="ja-JP" altLang="en-US" dirty="0"/>
                    </a:p>
                  </a:txBody>
                  <a:tcPr/>
                </a:tc>
                <a:tc>
                  <a:txBody>
                    <a:bodyPr/>
                    <a:lstStyle/>
                    <a:p>
                      <a:pPr algn="ctr"/>
                      <a:r>
                        <a:rPr kumimoji="1" lang="en-US" altLang="ja-JP" dirty="0" smtClean="0"/>
                        <a:t>DJF</a:t>
                      </a:r>
                      <a:endParaRPr kumimoji="1" lang="ja-JP" altLang="en-US" dirty="0"/>
                    </a:p>
                  </a:txBody>
                  <a:tcPr/>
                </a:tc>
              </a:tr>
              <a:tr h="370840">
                <a:tc>
                  <a:txBody>
                    <a:bodyPr/>
                    <a:lstStyle/>
                    <a:p>
                      <a:pPr algn="ctr"/>
                      <a:r>
                        <a:rPr kumimoji="1" lang="en-US" altLang="ja-JP" dirty="0" err="1" smtClean="0"/>
                        <a:t>High_SST</a:t>
                      </a:r>
                      <a:endParaRPr kumimoji="1" lang="ja-JP" altLang="en-US" dirty="0"/>
                    </a:p>
                  </a:txBody>
                  <a:tcPr/>
                </a:tc>
                <a:tc>
                  <a:txBody>
                    <a:bodyPr/>
                    <a:lstStyle/>
                    <a:p>
                      <a:pPr algn="ctr"/>
                      <a:r>
                        <a:rPr kumimoji="1" lang="en-US" altLang="ja-JP" dirty="0" smtClean="0"/>
                        <a:t>46 day</a:t>
                      </a:r>
                      <a:endParaRPr kumimoji="1" lang="ja-JP" altLang="en-US" dirty="0"/>
                    </a:p>
                  </a:txBody>
                  <a:tcPr/>
                </a:tc>
                <a:tc>
                  <a:txBody>
                    <a:bodyPr/>
                    <a:lstStyle/>
                    <a:p>
                      <a:pPr algn="ctr"/>
                      <a:r>
                        <a:rPr kumimoji="1" lang="en-US" altLang="ja-JP" dirty="0" smtClean="0"/>
                        <a:t>45 day</a:t>
                      </a:r>
                      <a:endParaRPr kumimoji="1" lang="ja-JP" altLang="en-US" dirty="0"/>
                    </a:p>
                  </a:txBody>
                  <a:tcPr/>
                </a:tc>
                <a:tc>
                  <a:txBody>
                    <a:bodyPr/>
                    <a:lstStyle/>
                    <a:p>
                      <a:pPr algn="ctr"/>
                      <a:r>
                        <a:rPr kumimoji="1" lang="en-US" altLang="ja-JP" dirty="0" smtClean="0"/>
                        <a:t>44 day</a:t>
                      </a:r>
                      <a:endParaRPr kumimoji="1" lang="ja-JP" altLang="en-US" dirty="0"/>
                    </a:p>
                  </a:txBody>
                  <a:tcPr/>
                </a:tc>
                <a:tc>
                  <a:txBody>
                    <a:bodyPr/>
                    <a:lstStyle/>
                    <a:p>
                      <a:pPr algn="ctr"/>
                      <a:r>
                        <a:rPr kumimoji="1" lang="en-US" altLang="ja-JP" dirty="0" smtClean="0"/>
                        <a:t>135 day</a:t>
                      </a:r>
                      <a:endParaRPr kumimoji="1" lang="ja-JP" altLang="en-US" dirty="0"/>
                    </a:p>
                  </a:txBody>
                  <a:tcPr/>
                </a:tc>
              </a:tr>
              <a:tr h="370840">
                <a:tc>
                  <a:txBody>
                    <a:bodyPr/>
                    <a:lstStyle/>
                    <a:p>
                      <a:pPr algn="ctr"/>
                      <a:r>
                        <a:rPr kumimoji="1" lang="en-US" altLang="ja-JP" dirty="0" err="1" smtClean="0"/>
                        <a:t>Low_SST</a:t>
                      </a:r>
                      <a:endParaRPr kumimoji="1" lang="ja-JP" altLang="en-US" dirty="0"/>
                    </a:p>
                  </a:txBody>
                  <a:tcPr/>
                </a:tc>
                <a:tc>
                  <a:txBody>
                    <a:bodyPr/>
                    <a:lstStyle/>
                    <a:p>
                      <a:pPr algn="ctr"/>
                      <a:r>
                        <a:rPr kumimoji="1" lang="en-US" altLang="ja-JP" dirty="0" smtClean="0"/>
                        <a:t>51 day</a:t>
                      </a:r>
                      <a:endParaRPr kumimoji="1" lang="ja-JP" altLang="en-US" dirty="0"/>
                    </a:p>
                  </a:txBody>
                  <a:tcPr/>
                </a:tc>
                <a:tc>
                  <a:txBody>
                    <a:bodyPr/>
                    <a:lstStyle/>
                    <a:p>
                      <a:pPr algn="ctr"/>
                      <a:r>
                        <a:rPr kumimoji="1" lang="en-US" altLang="ja-JP" dirty="0" smtClean="0"/>
                        <a:t>72 day</a:t>
                      </a:r>
                      <a:endParaRPr kumimoji="1" lang="ja-JP" altLang="en-US" dirty="0"/>
                    </a:p>
                  </a:txBody>
                  <a:tcPr/>
                </a:tc>
                <a:tc>
                  <a:txBody>
                    <a:bodyPr/>
                    <a:lstStyle/>
                    <a:p>
                      <a:pPr algn="ctr"/>
                      <a:r>
                        <a:rPr kumimoji="1" lang="en-US" altLang="ja-JP" dirty="0" smtClean="0"/>
                        <a:t>32 day</a:t>
                      </a:r>
                      <a:endParaRPr kumimoji="1" lang="ja-JP" altLang="en-US" dirty="0"/>
                    </a:p>
                  </a:txBody>
                  <a:tcPr/>
                </a:tc>
                <a:tc>
                  <a:txBody>
                    <a:bodyPr/>
                    <a:lstStyle/>
                    <a:p>
                      <a:pPr algn="ctr"/>
                      <a:r>
                        <a:rPr kumimoji="1" lang="en-US" altLang="ja-JP" dirty="0" smtClean="0"/>
                        <a:t>155 day</a:t>
                      </a:r>
                      <a:endParaRPr kumimoji="1" lang="ja-JP" altLang="en-US" dirty="0"/>
                    </a:p>
                  </a:txBody>
                  <a:tcPr/>
                </a:tc>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2089421706"/>
              </p:ext>
            </p:extLst>
          </p:nvPr>
        </p:nvGraphicFramePr>
        <p:xfrm>
          <a:off x="1515836" y="1170260"/>
          <a:ext cx="6093279" cy="1112520"/>
        </p:xfrm>
        <a:graphic>
          <a:graphicData uri="http://schemas.openxmlformats.org/drawingml/2006/table">
            <a:tbl>
              <a:tblPr firstRow="1" bandRow="1">
                <a:tableStyleId>{5940675A-B579-460E-94D1-54222C63F5DA}</a:tableStyleId>
              </a:tblPr>
              <a:tblGrid>
                <a:gridCol w="1219527"/>
                <a:gridCol w="1219527"/>
                <a:gridCol w="1219527"/>
                <a:gridCol w="1217349"/>
                <a:gridCol w="1217349"/>
              </a:tblGrid>
              <a:tr h="370840">
                <a:tc>
                  <a:txBody>
                    <a:bodyPr/>
                    <a:lstStyle/>
                    <a:p>
                      <a:pPr algn="ctr"/>
                      <a:r>
                        <a:rPr kumimoji="1" lang="en-US" altLang="ja-JP" dirty="0" err="1" smtClean="0"/>
                        <a:t>New_filter</a:t>
                      </a:r>
                      <a:endParaRPr kumimoji="1" lang="ja-JP" altLang="en-US" dirty="0"/>
                    </a:p>
                  </a:txBody>
                  <a:tcPr/>
                </a:tc>
                <a:tc>
                  <a:txBody>
                    <a:bodyPr/>
                    <a:lstStyle/>
                    <a:p>
                      <a:pPr algn="ctr"/>
                      <a:r>
                        <a:rPr kumimoji="1" lang="en-US" altLang="ja-JP" dirty="0" smtClean="0"/>
                        <a:t>DEC</a:t>
                      </a:r>
                      <a:endParaRPr kumimoji="1" lang="ja-JP" altLang="en-US" dirty="0"/>
                    </a:p>
                  </a:txBody>
                  <a:tcPr/>
                </a:tc>
                <a:tc>
                  <a:txBody>
                    <a:bodyPr/>
                    <a:lstStyle/>
                    <a:p>
                      <a:pPr algn="ctr"/>
                      <a:r>
                        <a:rPr kumimoji="1" lang="en-US" altLang="ja-JP" dirty="0" smtClean="0"/>
                        <a:t>JAN</a:t>
                      </a:r>
                      <a:endParaRPr kumimoji="1" lang="ja-JP" altLang="en-US" dirty="0"/>
                    </a:p>
                  </a:txBody>
                  <a:tcPr/>
                </a:tc>
                <a:tc>
                  <a:txBody>
                    <a:bodyPr/>
                    <a:lstStyle/>
                    <a:p>
                      <a:pPr algn="ctr"/>
                      <a:r>
                        <a:rPr kumimoji="1" lang="en-US" altLang="ja-JP" dirty="0" smtClean="0"/>
                        <a:t>FEB</a:t>
                      </a:r>
                      <a:endParaRPr kumimoji="1" lang="ja-JP" altLang="en-US" dirty="0"/>
                    </a:p>
                  </a:txBody>
                  <a:tcPr/>
                </a:tc>
                <a:tc>
                  <a:txBody>
                    <a:bodyPr/>
                    <a:lstStyle/>
                    <a:p>
                      <a:pPr algn="ctr"/>
                      <a:r>
                        <a:rPr kumimoji="1" lang="en-US" altLang="ja-JP" dirty="0" smtClean="0"/>
                        <a:t>DJF</a:t>
                      </a:r>
                      <a:endParaRPr kumimoji="1" lang="ja-JP" altLang="en-US" dirty="0"/>
                    </a:p>
                  </a:txBody>
                  <a:tcPr/>
                </a:tc>
              </a:tr>
              <a:tr h="370840">
                <a:tc>
                  <a:txBody>
                    <a:bodyPr/>
                    <a:lstStyle/>
                    <a:p>
                      <a:pPr algn="ctr"/>
                      <a:r>
                        <a:rPr kumimoji="1" lang="en-US" altLang="ja-JP" dirty="0" err="1" smtClean="0"/>
                        <a:t>High_SST</a:t>
                      </a:r>
                      <a:endParaRPr kumimoji="1" lang="ja-JP" altLang="en-US" dirty="0"/>
                    </a:p>
                  </a:txBody>
                  <a:tcPr/>
                </a:tc>
                <a:tc>
                  <a:txBody>
                    <a:bodyPr/>
                    <a:lstStyle/>
                    <a:p>
                      <a:pPr algn="ctr"/>
                      <a:r>
                        <a:rPr kumimoji="1" lang="en-US" altLang="ja-JP" dirty="0" smtClean="0"/>
                        <a:t>11 day</a:t>
                      </a:r>
                      <a:endParaRPr kumimoji="1" lang="ja-JP" altLang="en-US" dirty="0"/>
                    </a:p>
                  </a:txBody>
                  <a:tcPr/>
                </a:tc>
                <a:tc>
                  <a:txBody>
                    <a:bodyPr/>
                    <a:lstStyle/>
                    <a:p>
                      <a:pPr algn="ctr"/>
                      <a:r>
                        <a:rPr kumimoji="1" lang="en-US" altLang="ja-JP" dirty="0" smtClean="0"/>
                        <a:t>10 day</a:t>
                      </a:r>
                      <a:endParaRPr kumimoji="1" lang="ja-JP" altLang="en-US" dirty="0"/>
                    </a:p>
                  </a:txBody>
                  <a:tcPr/>
                </a:tc>
                <a:tc>
                  <a:txBody>
                    <a:bodyPr/>
                    <a:lstStyle/>
                    <a:p>
                      <a:pPr algn="ctr"/>
                      <a:r>
                        <a:rPr kumimoji="1" lang="en-US" altLang="ja-JP" dirty="0" smtClean="0"/>
                        <a:t>17 day</a:t>
                      </a:r>
                      <a:endParaRPr kumimoji="1" lang="ja-JP" altLang="en-US" dirty="0"/>
                    </a:p>
                  </a:txBody>
                  <a:tcPr/>
                </a:tc>
                <a:tc>
                  <a:txBody>
                    <a:bodyPr/>
                    <a:lstStyle/>
                    <a:p>
                      <a:pPr algn="ctr"/>
                      <a:r>
                        <a:rPr kumimoji="1" lang="en-US" altLang="ja-JP" dirty="0" smtClean="0"/>
                        <a:t>38 day</a:t>
                      </a:r>
                      <a:endParaRPr kumimoji="1" lang="ja-JP" altLang="en-US" dirty="0"/>
                    </a:p>
                  </a:txBody>
                  <a:tcPr/>
                </a:tc>
              </a:tr>
              <a:tr h="370840">
                <a:tc>
                  <a:txBody>
                    <a:bodyPr/>
                    <a:lstStyle/>
                    <a:p>
                      <a:pPr algn="ctr"/>
                      <a:r>
                        <a:rPr kumimoji="1" lang="en-US" altLang="ja-JP" dirty="0" err="1" smtClean="0"/>
                        <a:t>Low_SST</a:t>
                      </a:r>
                      <a:endParaRPr kumimoji="1" lang="ja-JP" altLang="en-US" dirty="0"/>
                    </a:p>
                  </a:txBody>
                  <a:tcPr/>
                </a:tc>
                <a:tc>
                  <a:txBody>
                    <a:bodyPr/>
                    <a:lstStyle/>
                    <a:p>
                      <a:pPr algn="ctr"/>
                      <a:r>
                        <a:rPr kumimoji="1" lang="en-US" altLang="ja-JP" dirty="0" smtClean="0"/>
                        <a:t>21 day</a:t>
                      </a:r>
                      <a:endParaRPr kumimoji="1" lang="ja-JP" altLang="en-US" dirty="0"/>
                    </a:p>
                  </a:txBody>
                  <a:tcPr/>
                </a:tc>
                <a:tc>
                  <a:txBody>
                    <a:bodyPr/>
                    <a:lstStyle/>
                    <a:p>
                      <a:pPr algn="ctr"/>
                      <a:r>
                        <a:rPr kumimoji="1" lang="en-US" altLang="ja-JP" dirty="0" smtClean="0"/>
                        <a:t>32 day</a:t>
                      </a:r>
                      <a:endParaRPr kumimoji="1" lang="ja-JP" altLang="en-US" dirty="0"/>
                    </a:p>
                  </a:txBody>
                  <a:tcPr/>
                </a:tc>
                <a:tc>
                  <a:txBody>
                    <a:bodyPr/>
                    <a:lstStyle/>
                    <a:p>
                      <a:pPr algn="ctr"/>
                      <a:r>
                        <a:rPr kumimoji="1" lang="en-US" altLang="ja-JP" dirty="0" smtClean="0"/>
                        <a:t>22 day</a:t>
                      </a:r>
                      <a:endParaRPr kumimoji="1" lang="ja-JP" altLang="en-US" dirty="0"/>
                    </a:p>
                  </a:txBody>
                  <a:tcPr/>
                </a:tc>
                <a:tc>
                  <a:txBody>
                    <a:bodyPr/>
                    <a:lstStyle/>
                    <a:p>
                      <a:pPr algn="ctr"/>
                      <a:r>
                        <a:rPr kumimoji="1" lang="en-US" altLang="ja-JP" dirty="0" smtClean="0"/>
                        <a:t>75 day</a:t>
                      </a:r>
                      <a:endParaRPr kumimoji="1" lang="ja-JP" altLang="en-US" dirty="0"/>
                    </a:p>
                  </a:txBody>
                  <a:tcPr/>
                </a:tc>
              </a:tr>
            </a:tbl>
          </a:graphicData>
        </a:graphic>
      </p:graphicFrame>
      <p:sp>
        <p:nvSpPr>
          <p:cNvPr id="6" name="テキスト ボックス 5"/>
          <p:cNvSpPr txBox="1"/>
          <p:nvPr/>
        </p:nvSpPr>
        <p:spPr>
          <a:xfrm>
            <a:off x="1551216" y="36081"/>
            <a:ext cx="1190204" cy="369332"/>
          </a:xfrm>
          <a:prstGeom prst="rect">
            <a:avLst/>
          </a:prstGeom>
          <a:noFill/>
        </p:spPr>
        <p:txBody>
          <a:bodyPr wrap="square" rtlCol="0">
            <a:spAutoFit/>
          </a:bodyPr>
          <a:lstStyle/>
          <a:p>
            <a:r>
              <a:rPr kumimoji="1" lang="en-US" altLang="ja-JP" dirty="0" smtClean="0"/>
              <a:t>Ps_1.0jpfil</a:t>
            </a:r>
            <a:endParaRPr kumimoji="1" lang="ja-JP" altLang="en-US" dirty="0"/>
          </a:p>
        </p:txBody>
      </p:sp>
      <p:graphicFrame>
        <p:nvGraphicFramePr>
          <p:cNvPr id="7" name="表 6"/>
          <p:cNvGraphicFramePr>
            <a:graphicFrameLocks noGrp="1"/>
          </p:cNvGraphicFramePr>
          <p:nvPr>
            <p:extLst>
              <p:ext uri="{D42A27DB-BD31-4B8C-83A1-F6EECF244321}">
                <p14:modId xmlns:p14="http://schemas.microsoft.com/office/powerpoint/2010/main" val="606610402"/>
              </p:ext>
            </p:extLst>
          </p:nvPr>
        </p:nvGraphicFramePr>
        <p:xfrm>
          <a:off x="285752" y="2310550"/>
          <a:ext cx="7339695" cy="1112520"/>
        </p:xfrm>
        <a:graphic>
          <a:graphicData uri="http://schemas.openxmlformats.org/drawingml/2006/table">
            <a:tbl>
              <a:tblPr firstRow="1" bandRow="1">
                <a:tableStyleId>{5940675A-B579-460E-94D1-54222C63F5DA}</a:tableStyleId>
              </a:tblPr>
              <a:tblGrid>
                <a:gridCol w="2490107"/>
                <a:gridCol w="1212397"/>
                <a:gridCol w="1212397"/>
                <a:gridCol w="1212397"/>
                <a:gridCol w="1212397"/>
              </a:tblGrid>
              <a:tr h="370840">
                <a:tc>
                  <a:txBody>
                    <a:bodyPr/>
                    <a:lstStyle/>
                    <a:p>
                      <a:pPr algn="ctr"/>
                      <a:r>
                        <a:rPr kumimoji="1" lang="en-US" altLang="ja-JP" dirty="0" smtClean="0"/>
                        <a:t>Ws8~13_t0.5~5.0_filter</a:t>
                      </a:r>
                      <a:endParaRPr kumimoji="1" lang="ja-JP" altLang="en-US" dirty="0"/>
                    </a:p>
                  </a:txBody>
                  <a:tcPr/>
                </a:tc>
                <a:tc>
                  <a:txBody>
                    <a:bodyPr/>
                    <a:lstStyle/>
                    <a:p>
                      <a:pPr algn="ctr"/>
                      <a:r>
                        <a:rPr kumimoji="1" lang="en-US" altLang="ja-JP" dirty="0" smtClean="0"/>
                        <a:t>DEC</a:t>
                      </a:r>
                      <a:endParaRPr kumimoji="1" lang="ja-JP" altLang="en-US" dirty="0"/>
                    </a:p>
                  </a:txBody>
                  <a:tcPr anchor="ctr"/>
                </a:tc>
                <a:tc>
                  <a:txBody>
                    <a:bodyPr/>
                    <a:lstStyle/>
                    <a:p>
                      <a:pPr algn="ctr"/>
                      <a:r>
                        <a:rPr kumimoji="1" lang="en-US" altLang="ja-JP" dirty="0" smtClean="0"/>
                        <a:t>JAN</a:t>
                      </a:r>
                      <a:endParaRPr kumimoji="1" lang="ja-JP" altLang="en-US" dirty="0"/>
                    </a:p>
                  </a:txBody>
                  <a:tcPr anchor="ctr"/>
                </a:tc>
                <a:tc>
                  <a:txBody>
                    <a:bodyPr/>
                    <a:lstStyle/>
                    <a:p>
                      <a:pPr algn="ctr"/>
                      <a:r>
                        <a:rPr kumimoji="1" lang="en-US" altLang="ja-JP" dirty="0" smtClean="0"/>
                        <a:t>FEB</a:t>
                      </a:r>
                      <a:endParaRPr kumimoji="1" lang="ja-JP" altLang="en-US" dirty="0"/>
                    </a:p>
                  </a:txBody>
                  <a:tcPr anchor="ctr"/>
                </a:tc>
                <a:tc>
                  <a:txBody>
                    <a:bodyPr/>
                    <a:lstStyle/>
                    <a:p>
                      <a:pPr algn="ctr"/>
                      <a:r>
                        <a:rPr kumimoji="1" lang="en-US" altLang="ja-JP" dirty="0" smtClean="0"/>
                        <a:t>DJF</a:t>
                      </a:r>
                      <a:endParaRPr kumimoji="1" lang="ja-JP" altLang="en-US" dirty="0"/>
                    </a:p>
                  </a:txBody>
                  <a:tcPr anchor="ctr"/>
                </a:tc>
              </a:tr>
              <a:tr h="370840">
                <a:tc>
                  <a:txBody>
                    <a:bodyPr/>
                    <a:lstStyle/>
                    <a:p>
                      <a:pPr algn="ctr"/>
                      <a:r>
                        <a:rPr kumimoji="1" lang="en-US" altLang="ja-JP" dirty="0" err="1" smtClean="0"/>
                        <a:t>High_SST</a:t>
                      </a:r>
                      <a:endParaRPr kumimoji="1" lang="ja-JP" altLang="en-US" dirty="0"/>
                    </a:p>
                  </a:txBody>
                  <a:tcPr/>
                </a:tc>
                <a:tc>
                  <a:txBody>
                    <a:bodyPr/>
                    <a:lstStyle/>
                    <a:p>
                      <a:pPr algn="ctr"/>
                      <a:r>
                        <a:rPr kumimoji="1" lang="en-US" altLang="ja-JP" dirty="0" smtClean="0"/>
                        <a:t>8 day</a:t>
                      </a:r>
                      <a:endParaRPr kumimoji="1" lang="ja-JP" altLang="en-US" dirty="0"/>
                    </a:p>
                  </a:txBody>
                  <a:tcPr anchor="ctr"/>
                </a:tc>
                <a:tc>
                  <a:txBody>
                    <a:bodyPr/>
                    <a:lstStyle/>
                    <a:p>
                      <a:pPr algn="ctr"/>
                      <a:r>
                        <a:rPr kumimoji="1" lang="en-US" altLang="ja-JP" dirty="0" smtClean="0"/>
                        <a:t>7 day</a:t>
                      </a:r>
                      <a:endParaRPr kumimoji="1" lang="ja-JP" altLang="en-US" dirty="0"/>
                    </a:p>
                  </a:txBody>
                  <a:tcPr anchor="ctr"/>
                </a:tc>
                <a:tc>
                  <a:txBody>
                    <a:bodyPr/>
                    <a:lstStyle/>
                    <a:p>
                      <a:pPr algn="ctr"/>
                      <a:r>
                        <a:rPr kumimoji="1" lang="en-US" altLang="ja-JP" dirty="0" smtClean="0"/>
                        <a:t>15 day</a:t>
                      </a:r>
                      <a:endParaRPr kumimoji="1" lang="ja-JP" altLang="en-US" dirty="0"/>
                    </a:p>
                  </a:txBody>
                  <a:tcPr anchor="ctr"/>
                </a:tc>
                <a:tc>
                  <a:txBody>
                    <a:bodyPr/>
                    <a:lstStyle/>
                    <a:p>
                      <a:pPr algn="ctr"/>
                      <a:r>
                        <a:rPr kumimoji="1" lang="en-US" altLang="ja-JP" dirty="0" smtClean="0"/>
                        <a:t>30 day</a:t>
                      </a:r>
                      <a:endParaRPr kumimoji="1" lang="ja-JP" altLang="en-US" dirty="0"/>
                    </a:p>
                  </a:txBody>
                  <a:tcPr anchor="ctr"/>
                </a:tc>
              </a:tr>
              <a:tr h="370840">
                <a:tc>
                  <a:txBody>
                    <a:bodyPr/>
                    <a:lstStyle/>
                    <a:p>
                      <a:pPr algn="ctr"/>
                      <a:r>
                        <a:rPr kumimoji="1" lang="en-US" altLang="ja-JP" dirty="0" err="1" smtClean="0"/>
                        <a:t>Low_SST</a:t>
                      </a:r>
                      <a:endParaRPr kumimoji="1" lang="ja-JP" altLang="en-US" dirty="0"/>
                    </a:p>
                  </a:txBody>
                  <a:tcPr/>
                </a:tc>
                <a:tc>
                  <a:txBody>
                    <a:bodyPr/>
                    <a:lstStyle/>
                    <a:p>
                      <a:pPr algn="ctr"/>
                      <a:r>
                        <a:rPr kumimoji="1" lang="en-US" altLang="ja-JP" dirty="0" smtClean="0"/>
                        <a:t>19 day</a:t>
                      </a:r>
                      <a:endParaRPr kumimoji="1" lang="ja-JP" altLang="en-US" dirty="0"/>
                    </a:p>
                  </a:txBody>
                  <a:tcPr anchor="ctr"/>
                </a:tc>
                <a:tc>
                  <a:txBody>
                    <a:bodyPr/>
                    <a:lstStyle/>
                    <a:p>
                      <a:pPr algn="ctr"/>
                      <a:r>
                        <a:rPr kumimoji="1" lang="en-US" altLang="ja-JP" dirty="0" smtClean="0"/>
                        <a:t>22 day</a:t>
                      </a:r>
                      <a:endParaRPr kumimoji="1" lang="ja-JP" altLang="en-US" dirty="0"/>
                    </a:p>
                  </a:txBody>
                  <a:tcPr anchor="ctr"/>
                </a:tc>
                <a:tc>
                  <a:txBody>
                    <a:bodyPr/>
                    <a:lstStyle/>
                    <a:p>
                      <a:pPr algn="ctr"/>
                      <a:r>
                        <a:rPr kumimoji="1" lang="en-US" altLang="ja-JP" dirty="0" smtClean="0"/>
                        <a:t>14 day</a:t>
                      </a:r>
                      <a:endParaRPr kumimoji="1" lang="ja-JP" altLang="en-US" dirty="0"/>
                    </a:p>
                  </a:txBody>
                  <a:tcPr anchor="ctr"/>
                </a:tc>
                <a:tc>
                  <a:txBody>
                    <a:bodyPr/>
                    <a:lstStyle/>
                    <a:p>
                      <a:pPr algn="ctr"/>
                      <a:r>
                        <a:rPr kumimoji="1" lang="en-US" altLang="ja-JP" dirty="0" smtClean="0"/>
                        <a:t>55 day</a:t>
                      </a:r>
                      <a:endParaRPr kumimoji="1" lang="ja-JP" altLang="en-US" dirty="0"/>
                    </a:p>
                  </a:txBody>
                  <a:tcPr anchor="ctr"/>
                </a:tc>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2546203497"/>
              </p:ext>
            </p:extLst>
          </p:nvPr>
        </p:nvGraphicFramePr>
        <p:xfrm>
          <a:off x="1543052" y="3445378"/>
          <a:ext cx="6093280" cy="1112520"/>
        </p:xfrm>
        <a:graphic>
          <a:graphicData uri="http://schemas.openxmlformats.org/drawingml/2006/table">
            <a:tbl>
              <a:tblPr firstRow="1" bandRow="1">
                <a:tableStyleId>{5940675A-B579-460E-94D1-54222C63F5DA}</a:tableStyleId>
              </a:tblPr>
              <a:tblGrid>
                <a:gridCol w="1303564"/>
                <a:gridCol w="1197429"/>
                <a:gridCol w="1197429"/>
                <a:gridCol w="1197429"/>
                <a:gridCol w="1197429"/>
              </a:tblGrid>
              <a:tr h="370840">
                <a:tc>
                  <a:txBody>
                    <a:bodyPr/>
                    <a:lstStyle/>
                    <a:p>
                      <a:pPr algn="ctr"/>
                      <a:r>
                        <a:rPr kumimoji="1" lang="en-US" altLang="ja-JP" dirty="0" smtClean="0"/>
                        <a:t>Ws5_dif_s-t</a:t>
                      </a:r>
                      <a:endParaRPr kumimoji="1" lang="ja-JP" altLang="en-US" dirty="0"/>
                    </a:p>
                  </a:txBody>
                  <a:tcPr/>
                </a:tc>
                <a:tc>
                  <a:txBody>
                    <a:bodyPr/>
                    <a:lstStyle/>
                    <a:p>
                      <a:pPr algn="ctr"/>
                      <a:r>
                        <a:rPr kumimoji="1" lang="en-US" altLang="ja-JP" dirty="0" smtClean="0"/>
                        <a:t>DEC</a:t>
                      </a:r>
                      <a:endParaRPr kumimoji="1" lang="ja-JP" altLang="en-US" dirty="0"/>
                    </a:p>
                  </a:txBody>
                  <a:tcPr/>
                </a:tc>
                <a:tc>
                  <a:txBody>
                    <a:bodyPr/>
                    <a:lstStyle/>
                    <a:p>
                      <a:pPr algn="ctr"/>
                      <a:r>
                        <a:rPr kumimoji="1" lang="en-US" altLang="ja-JP" dirty="0" smtClean="0"/>
                        <a:t>JAN</a:t>
                      </a:r>
                      <a:endParaRPr kumimoji="1" lang="ja-JP" altLang="en-US" dirty="0"/>
                    </a:p>
                  </a:txBody>
                  <a:tcPr/>
                </a:tc>
                <a:tc>
                  <a:txBody>
                    <a:bodyPr/>
                    <a:lstStyle/>
                    <a:p>
                      <a:pPr algn="ctr"/>
                      <a:r>
                        <a:rPr kumimoji="1" lang="en-US" altLang="ja-JP" dirty="0" smtClean="0"/>
                        <a:t>FEB</a:t>
                      </a:r>
                      <a:endParaRPr kumimoji="1" lang="ja-JP" altLang="en-US" dirty="0"/>
                    </a:p>
                  </a:txBody>
                  <a:tcPr/>
                </a:tc>
                <a:tc>
                  <a:txBody>
                    <a:bodyPr/>
                    <a:lstStyle/>
                    <a:p>
                      <a:pPr algn="ctr"/>
                      <a:r>
                        <a:rPr kumimoji="1" lang="en-US" altLang="ja-JP" dirty="0" smtClean="0"/>
                        <a:t>DJF</a:t>
                      </a:r>
                      <a:endParaRPr kumimoji="1" lang="ja-JP" altLang="en-US" dirty="0"/>
                    </a:p>
                  </a:txBody>
                  <a:tcPr/>
                </a:tc>
              </a:tr>
              <a:tr h="370840">
                <a:tc>
                  <a:txBody>
                    <a:bodyPr/>
                    <a:lstStyle/>
                    <a:p>
                      <a:pPr algn="ctr"/>
                      <a:r>
                        <a:rPr kumimoji="1" lang="en-US" altLang="ja-JP" dirty="0" err="1" smtClean="0"/>
                        <a:t>High_SST</a:t>
                      </a:r>
                      <a:endParaRPr kumimoji="1" lang="ja-JP" altLang="en-US" dirty="0"/>
                    </a:p>
                  </a:txBody>
                  <a:tcPr/>
                </a:tc>
                <a:tc>
                  <a:txBody>
                    <a:bodyPr/>
                    <a:lstStyle/>
                    <a:p>
                      <a:pPr algn="ctr"/>
                      <a:r>
                        <a:rPr kumimoji="1" lang="en-US" altLang="ja-JP" dirty="0" smtClean="0"/>
                        <a:t>13 day</a:t>
                      </a:r>
                      <a:endParaRPr kumimoji="1" lang="ja-JP" altLang="en-US" dirty="0"/>
                    </a:p>
                  </a:txBody>
                  <a:tcPr/>
                </a:tc>
                <a:tc>
                  <a:txBody>
                    <a:bodyPr/>
                    <a:lstStyle/>
                    <a:p>
                      <a:pPr algn="ctr"/>
                      <a:r>
                        <a:rPr kumimoji="1" lang="en-US" altLang="ja-JP" dirty="0" smtClean="0"/>
                        <a:t>12 day</a:t>
                      </a:r>
                      <a:endParaRPr kumimoji="1" lang="ja-JP" altLang="en-US" dirty="0"/>
                    </a:p>
                  </a:txBody>
                  <a:tcPr/>
                </a:tc>
                <a:tc>
                  <a:txBody>
                    <a:bodyPr/>
                    <a:lstStyle/>
                    <a:p>
                      <a:pPr algn="ctr"/>
                      <a:r>
                        <a:rPr kumimoji="1" lang="en-US" altLang="ja-JP" dirty="0" smtClean="0"/>
                        <a:t>20 day</a:t>
                      </a:r>
                      <a:endParaRPr kumimoji="1" lang="ja-JP" altLang="en-US" dirty="0"/>
                    </a:p>
                  </a:txBody>
                  <a:tcPr/>
                </a:tc>
                <a:tc>
                  <a:txBody>
                    <a:bodyPr/>
                    <a:lstStyle/>
                    <a:p>
                      <a:pPr algn="ctr"/>
                      <a:r>
                        <a:rPr kumimoji="1" lang="en-US" altLang="ja-JP" dirty="0" smtClean="0"/>
                        <a:t>45 day</a:t>
                      </a:r>
                      <a:endParaRPr kumimoji="1" lang="ja-JP" altLang="en-US" dirty="0"/>
                    </a:p>
                  </a:txBody>
                  <a:tcPr/>
                </a:tc>
              </a:tr>
              <a:tr h="370840">
                <a:tc>
                  <a:txBody>
                    <a:bodyPr/>
                    <a:lstStyle/>
                    <a:p>
                      <a:pPr algn="ctr"/>
                      <a:r>
                        <a:rPr kumimoji="1" lang="en-US" altLang="ja-JP" dirty="0" err="1" smtClean="0"/>
                        <a:t>Low_SST</a:t>
                      </a:r>
                      <a:endParaRPr kumimoji="1" lang="ja-JP" altLang="en-US" dirty="0"/>
                    </a:p>
                  </a:txBody>
                  <a:tcPr/>
                </a:tc>
                <a:tc>
                  <a:txBody>
                    <a:bodyPr/>
                    <a:lstStyle/>
                    <a:p>
                      <a:pPr algn="ctr"/>
                      <a:r>
                        <a:rPr kumimoji="1" lang="en-US" altLang="ja-JP" dirty="0" smtClean="0"/>
                        <a:t>12 day</a:t>
                      </a:r>
                      <a:endParaRPr kumimoji="1" lang="ja-JP" altLang="en-US" dirty="0"/>
                    </a:p>
                  </a:txBody>
                  <a:tcPr/>
                </a:tc>
                <a:tc>
                  <a:txBody>
                    <a:bodyPr/>
                    <a:lstStyle/>
                    <a:p>
                      <a:pPr algn="ctr"/>
                      <a:r>
                        <a:rPr kumimoji="1" lang="en-US" altLang="ja-JP" dirty="0" smtClean="0"/>
                        <a:t>27 day</a:t>
                      </a:r>
                      <a:endParaRPr kumimoji="1" lang="ja-JP" altLang="en-US" dirty="0"/>
                    </a:p>
                  </a:txBody>
                  <a:tcPr/>
                </a:tc>
                <a:tc>
                  <a:txBody>
                    <a:bodyPr/>
                    <a:lstStyle/>
                    <a:p>
                      <a:pPr algn="ctr"/>
                      <a:r>
                        <a:rPr kumimoji="1" lang="en-US" altLang="ja-JP" dirty="0" smtClean="0"/>
                        <a:t>16 day</a:t>
                      </a:r>
                      <a:endParaRPr kumimoji="1" lang="ja-JP" altLang="en-US" dirty="0"/>
                    </a:p>
                  </a:txBody>
                  <a:tcPr/>
                </a:tc>
                <a:tc>
                  <a:txBody>
                    <a:bodyPr/>
                    <a:lstStyle/>
                    <a:p>
                      <a:pPr algn="ctr"/>
                      <a:r>
                        <a:rPr kumimoji="1" lang="en-US" altLang="ja-JP" dirty="0" smtClean="0"/>
                        <a:t>55 day</a:t>
                      </a:r>
                      <a:endParaRPr kumimoji="1" lang="ja-JP" altLang="en-US" dirty="0"/>
                    </a:p>
                  </a:txBody>
                  <a:tcPr/>
                </a:tc>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812575039"/>
              </p:ext>
            </p:extLst>
          </p:nvPr>
        </p:nvGraphicFramePr>
        <p:xfrm>
          <a:off x="1257299" y="4585656"/>
          <a:ext cx="6379032" cy="1112520"/>
        </p:xfrm>
        <a:graphic>
          <a:graphicData uri="http://schemas.openxmlformats.org/drawingml/2006/table">
            <a:tbl>
              <a:tblPr firstRow="1" bandRow="1">
                <a:tableStyleId>{5940675A-B579-460E-94D1-54222C63F5DA}</a:tableStyleId>
              </a:tblPr>
              <a:tblGrid>
                <a:gridCol w="1606864"/>
                <a:gridCol w="1193042"/>
                <a:gridCol w="1193042"/>
                <a:gridCol w="1193042"/>
                <a:gridCol w="1193042"/>
              </a:tblGrid>
              <a:tr h="370840">
                <a:tc>
                  <a:txBody>
                    <a:bodyPr/>
                    <a:lstStyle/>
                    <a:p>
                      <a:pPr algn="ctr"/>
                      <a:r>
                        <a:rPr kumimoji="1" lang="en-US" altLang="ja-JP" dirty="0" err="1" smtClean="0"/>
                        <a:t>pt_cor_dif_s</a:t>
                      </a:r>
                      <a:r>
                        <a:rPr kumimoji="1" lang="en-US" altLang="ja-JP" dirty="0" smtClean="0"/>
                        <a:t>-t</a:t>
                      </a:r>
                      <a:endParaRPr kumimoji="1" lang="ja-JP" altLang="en-US" dirty="0"/>
                    </a:p>
                  </a:txBody>
                  <a:tcPr/>
                </a:tc>
                <a:tc>
                  <a:txBody>
                    <a:bodyPr/>
                    <a:lstStyle/>
                    <a:p>
                      <a:pPr algn="ctr"/>
                      <a:r>
                        <a:rPr kumimoji="1" lang="en-US" altLang="ja-JP" dirty="0" smtClean="0"/>
                        <a:t>DEC</a:t>
                      </a:r>
                      <a:endParaRPr kumimoji="1" lang="ja-JP" altLang="en-US" dirty="0"/>
                    </a:p>
                  </a:txBody>
                  <a:tcPr/>
                </a:tc>
                <a:tc>
                  <a:txBody>
                    <a:bodyPr/>
                    <a:lstStyle/>
                    <a:p>
                      <a:pPr algn="ctr"/>
                      <a:r>
                        <a:rPr kumimoji="1" lang="en-US" altLang="ja-JP" dirty="0" smtClean="0"/>
                        <a:t>JAN</a:t>
                      </a:r>
                      <a:endParaRPr kumimoji="1" lang="ja-JP" altLang="en-US" dirty="0"/>
                    </a:p>
                  </a:txBody>
                  <a:tcPr/>
                </a:tc>
                <a:tc>
                  <a:txBody>
                    <a:bodyPr/>
                    <a:lstStyle/>
                    <a:p>
                      <a:pPr algn="ctr"/>
                      <a:r>
                        <a:rPr kumimoji="1" lang="en-US" altLang="ja-JP" dirty="0" smtClean="0"/>
                        <a:t>FEB</a:t>
                      </a:r>
                      <a:endParaRPr kumimoji="1" lang="ja-JP" altLang="en-US" dirty="0"/>
                    </a:p>
                  </a:txBody>
                  <a:tcPr/>
                </a:tc>
                <a:tc>
                  <a:txBody>
                    <a:bodyPr/>
                    <a:lstStyle/>
                    <a:p>
                      <a:pPr algn="ctr"/>
                      <a:r>
                        <a:rPr kumimoji="1" lang="en-US" altLang="ja-JP" dirty="0" smtClean="0"/>
                        <a:t>DJF</a:t>
                      </a:r>
                      <a:endParaRPr kumimoji="1" lang="ja-JP" altLang="en-US" dirty="0"/>
                    </a:p>
                  </a:txBody>
                  <a:tcPr/>
                </a:tc>
              </a:tr>
              <a:tr h="370840">
                <a:tc>
                  <a:txBody>
                    <a:bodyPr/>
                    <a:lstStyle/>
                    <a:p>
                      <a:pPr algn="ctr"/>
                      <a:r>
                        <a:rPr kumimoji="1" lang="en-US" altLang="ja-JP" dirty="0" err="1" smtClean="0"/>
                        <a:t>High_SST</a:t>
                      </a:r>
                      <a:endParaRPr kumimoji="1" lang="ja-JP" altLang="en-US" dirty="0"/>
                    </a:p>
                  </a:txBody>
                  <a:tcPr/>
                </a:tc>
                <a:tc>
                  <a:txBody>
                    <a:bodyPr/>
                    <a:lstStyle/>
                    <a:p>
                      <a:pPr algn="ctr"/>
                      <a:r>
                        <a:rPr kumimoji="1" lang="en-US" altLang="ja-JP" dirty="0" smtClean="0"/>
                        <a:t>49 day</a:t>
                      </a:r>
                      <a:endParaRPr kumimoji="1" lang="ja-JP" altLang="en-US" dirty="0"/>
                    </a:p>
                  </a:txBody>
                  <a:tcPr/>
                </a:tc>
                <a:tc>
                  <a:txBody>
                    <a:bodyPr/>
                    <a:lstStyle/>
                    <a:p>
                      <a:pPr algn="ctr"/>
                      <a:r>
                        <a:rPr kumimoji="1" lang="en-US" altLang="ja-JP" dirty="0" smtClean="0"/>
                        <a:t>46 day</a:t>
                      </a:r>
                      <a:endParaRPr kumimoji="1" lang="ja-JP" altLang="en-US" dirty="0"/>
                    </a:p>
                  </a:txBody>
                  <a:tcPr/>
                </a:tc>
                <a:tc>
                  <a:txBody>
                    <a:bodyPr/>
                    <a:lstStyle/>
                    <a:p>
                      <a:pPr algn="ctr"/>
                      <a:r>
                        <a:rPr kumimoji="1" lang="en-US" altLang="ja-JP" dirty="0" smtClean="0"/>
                        <a:t>42 day</a:t>
                      </a:r>
                      <a:endParaRPr kumimoji="1" lang="ja-JP" altLang="en-US" dirty="0"/>
                    </a:p>
                  </a:txBody>
                  <a:tcPr/>
                </a:tc>
                <a:tc>
                  <a:txBody>
                    <a:bodyPr/>
                    <a:lstStyle/>
                    <a:p>
                      <a:pPr algn="ctr"/>
                      <a:r>
                        <a:rPr kumimoji="1" lang="en-US" altLang="ja-JP" dirty="0" smtClean="0"/>
                        <a:t>137 day</a:t>
                      </a:r>
                      <a:endParaRPr kumimoji="1" lang="ja-JP" altLang="en-US" dirty="0"/>
                    </a:p>
                  </a:txBody>
                  <a:tcPr/>
                </a:tc>
              </a:tr>
              <a:tr h="370840">
                <a:tc>
                  <a:txBody>
                    <a:bodyPr/>
                    <a:lstStyle/>
                    <a:p>
                      <a:pPr algn="ctr"/>
                      <a:r>
                        <a:rPr kumimoji="1" lang="en-US" altLang="ja-JP" dirty="0" err="1" smtClean="0"/>
                        <a:t>Low_SST</a:t>
                      </a:r>
                      <a:endParaRPr kumimoji="1" lang="ja-JP" altLang="en-US" dirty="0"/>
                    </a:p>
                  </a:txBody>
                  <a:tcPr/>
                </a:tc>
                <a:tc>
                  <a:txBody>
                    <a:bodyPr/>
                    <a:lstStyle/>
                    <a:p>
                      <a:pPr algn="ctr"/>
                      <a:r>
                        <a:rPr kumimoji="1" lang="en-US" altLang="ja-JP" dirty="0" smtClean="0"/>
                        <a:t>46 day</a:t>
                      </a:r>
                      <a:endParaRPr kumimoji="1" lang="ja-JP" altLang="en-US" dirty="0"/>
                    </a:p>
                  </a:txBody>
                  <a:tcPr/>
                </a:tc>
                <a:tc>
                  <a:txBody>
                    <a:bodyPr/>
                    <a:lstStyle/>
                    <a:p>
                      <a:pPr algn="ctr"/>
                      <a:r>
                        <a:rPr kumimoji="1" lang="en-US" altLang="ja-JP" dirty="0" smtClean="0"/>
                        <a:t>60 day</a:t>
                      </a:r>
                      <a:endParaRPr kumimoji="1" lang="ja-JP" altLang="en-US" dirty="0"/>
                    </a:p>
                  </a:txBody>
                  <a:tcPr/>
                </a:tc>
                <a:tc>
                  <a:txBody>
                    <a:bodyPr/>
                    <a:lstStyle/>
                    <a:p>
                      <a:pPr algn="ctr"/>
                      <a:r>
                        <a:rPr kumimoji="1" lang="en-US" altLang="ja-JP" dirty="0" smtClean="0"/>
                        <a:t>30 day</a:t>
                      </a:r>
                      <a:endParaRPr kumimoji="1" lang="ja-JP" altLang="en-US" dirty="0"/>
                    </a:p>
                  </a:txBody>
                  <a:tcPr/>
                </a:tc>
                <a:tc>
                  <a:txBody>
                    <a:bodyPr/>
                    <a:lstStyle/>
                    <a:p>
                      <a:pPr algn="ctr"/>
                      <a:r>
                        <a:rPr kumimoji="1" lang="en-US" altLang="ja-JP" dirty="0" smtClean="0"/>
                        <a:t>136 day</a:t>
                      </a:r>
                      <a:endParaRPr kumimoji="1" lang="ja-JP" altLang="en-US" dirty="0"/>
                    </a:p>
                  </a:txBody>
                  <a:tcPr/>
                </a:tc>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1350681346"/>
              </p:ext>
            </p:extLst>
          </p:nvPr>
        </p:nvGraphicFramePr>
        <p:xfrm>
          <a:off x="171448" y="5725933"/>
          <a:ext cx="7453998" cy="1112520"/>
        </p:xfrm>
        <a:graphic>
          <a:graphicData uri="http://schemas.openxmlformats.org/drawingml/2006/table">
            <a:tbl>
              <a:tblPr firstRow="1" bandRow="1">
                <a:tableStyleId>{5940675A-B579-460E-94D1-54222C63F5DA}</a:tableStyleId>
              </a:tblPr>
              <a:tblGrid>
                <a:gridCol w="2914970"/>
                <a:gridCol w="1134757"/>
                <a:gridCol w="1134757"/>
                <a:gridCol w="1134757"/>
                <a:gridCol w="1134757"/>
              </a:tblGrid>
              <a:tr h="370840">
                <a:tc>
                  <a:txBody>
                    <a:bodyPr/>
                    <a:lstStyle/>
                    <a:p>
                      <a:pPr algn="ctr"/>
                      <a:r>
                        <a:rPr kumimoji="1" lang="en-US" altLang="ja-JP" dirty="0" smtClean="0"/>
                        <a:t>pt_cor_ps1.0jp_dif_s-t_filter</a:t>
                      </a:r>
                      <a:endParaRPr kumimoji="1" lang="ja-JP" altLang="en-US" dirty="0"/>
                    </a:p>
                  </a:txBody>
                  <a:tcPr/>
                </a:tc>
                <a:tc>
                  <a:txBody>
                    <a:bodyPr/>
                    <a:lstStyle/>
                    <a:p>
                      <a:pPr algn="ctr"/>
                      <a:r>
                        <a:rPr kumimoji="1" lang="en-US" altLang="ja-JP" dirty="0" smtClean="0"/>
                        <a:t>DEC</a:t>
                      </a:r>
                      <a:endParaRPr kumimoji="1" lang="ja-JP" altLang="en-US" dirty="0"/>
                    </a:p>
                  </a:txBody>
                  <a:tcPr/>
                </a:tc>
                <a:tc>
                  <a:txBody>
                    <a:bodyPr/>
                    <a:lstStyle/>
                    <a:p>
                      <a:pPr algn="ctr"/>
                      <a:r>
                        <a:rPr kumimoji="1" lang="en-US" altLang="ja-JP" dirty="0" smtClean="0"/>
                        <a:t>JAN</a:t>
                      </a:r>
                      <a:endParaRPr kumimoji="1" lang="ja-JP" altLang="en-US" dirty="0"/>
                    </a:p>
                  </a:txBody>
                  <a:tcPr/>
                </a:tc>
                <a:tc>
                  <a:txBody>
                    <a:bodyPr/>
                    <a:lstStyle/>
                    <a:p>
                      <a:pPr algn="ctr"/>
                      <a:r>
                        <a:rPr kumimoji="1" lang="en-US" altLang="ja-JP" dirty="0" smtClean="0"/>
                        <a:t>FEB</a:t>
                      </a:r>
                      <a:endParaRPr kumimoji="1" lang="ja-JP" altLang="en-US" dirty="0"/>
                    </a:p>
                  </a:txBody>
                  <a:tcPr/>
                </a:tc>
                <a:tc>
                  <a:txBody>
                    <a:bodyPr/>
                    <a:lstStyle/>
                    <a:p>
                      <a:pPr algn="ctr"/>
                      <a:r>
                        <a:rPr kumimoji="1" lang="en-US" altLang="ja-JP" dirty="0" smtClean="0"/>
                        <a:t>DJF</a:t>
                      </a:r>
                      <a:endParaRPr kumimoji="1" lang="ja-JP" altLang="en-US" dirty="0"/>
                    </a:p>
                  </a:txBody>
                  <a:tcPr/>
                </a:tc>
              </a:tr>
              <a:tr h="370840">
                <a:tc>
                  <a:txBody>
                    <a:bodyPr/>
                    <a:lstStyle/>
                    <a:p>
                      <a:pPr algn="ctr"/>
                      <a:r>
                        <a:rPr kumimoji="1" lang="en-US" altLang="ja-JP" dirty="0" err="1" smtClean="0"/>
                        <a:t>High_SST</a:t>
                      </a:r>
                      <a:endParaRPr kumimoji="1" lang="ja-JP" altLang="en-US" dirty="0"/>
                    </a:p>
                  </a:txBody>
                  <a:tcPr/>
                </a:tc>
                <a:tc>
                  <a:txBody>
                    <a:bodyPr/>
                    <a:lstStyle/>
                    <a:p>
                      <a:pPr algn="ctr"/>
                      <a:r>
                        <a:rPr kumimoji="1" lang="en-US" altLang="ja-JP" dirty="0" smtClean="0"/>
                        <a:t>36 day</a:t>
                      </a:r>
                      <a:endParaRPr kumimoji="1" lang="ja-JP" altLang="en-US" dirty="0"/>
                    </a:p>
                  </a:txBody>
                  <a:tcPr/>
                </a:tc>
                <a:tc>
                  <a:txBody>
                    <a:bodyPr/>
                    <a:lstStyle/>
                    <a:p>
                      <a:pPr algn="ctr"/>
                      <a:r>
                        <a:rPr kumimoji="1" lang="en-US" altLang="ja-JP" dirty="0" smtClean="0"/>
                        <a:t>46 day</a:t>
                      </a:r>
                      <a:endParaRPr kumimoji="1" lang="ja-JP" altLang="en-US" dirty="0"/>
                    </a:p>
                  </a:txBody>
                  <a:tcPr/>
                </a:tc>
                <a:tc>
                  <a:txBody>
                    <a:bodyPr/>
                    <a:lstStyle/>
                    <a:p>
                      <a:pPr algn="ctr"/>
                      <a:r>
                        <a:rPr kumimoji="1" lang="en-US" altLang="ja-JP" dirty="0" smtClean="0"/>
                        <a:t>42 day</a:t>
                      </a:r>
                      <a:endParaRPr kumimoji="1" lang="ja-JP" altLang="en-US" dirty="0"/>
                    </a:p>
                  </a:txBody>
                  <a:tcPr/>
                </a:tc>
                <a:tc>
                  <a:txBody>
                    <a:bodyPr/>
                    <a:lstStyle/>
                    <a:p>
                      <a:pPr algn="ctr"/>
                      <a:r>
                        <a:rPr kumimoji="1" lang="en-US" altLang="ja-JP" dirty="0" smtClean="0"/>
                        <a:t>124 day</a:t>
                      </a:r>
                      <a:endParaRPr kumimoji="1" lang="ja-JP" altLang="en-US" dirty="0"/>
                    </a:p>
                  </a:txBody>
                  <a:tcPr/>
                </a:tc>
              </a:tr>
              <a:tr h="370840">
                <a:tc>
                  <a:txBody>
                    <a:bodyPr/>
                    <a:lstStyle/>
                    <a:p>
                      <a:pPr algn="ctr"/>
                      <a:r>
                        <a:rPr kumimoji="1" lang="en-US" altLang="ja-JP" dirty="0" err="1" smtClean="0"/>
                        <a:t>Low_SST</a:t>
                      </a:r>
                      <a:endParaRPr kumimoji="1" lang="ja-JP" altLang="en-US" dirty="0"/>
                    </a:p>
                  </a:txBody>
                  <a:tcPr/>
                </a:tc>
                <a:tc>
                  <a:txBody>
                    <a:bodyPr/>
                    <a:lstStyle/>
                    <a:p>
                      <a:pPr algn="ctr"/>
                      <a:r>
                        <a:rPr kumimoji="1" lang="en-US" altLang="ja-JP" dirty="0" smtClean="0"/>
                        <a:t>27 day</a:t>
                      </a:r>
                      <a:endParaRPr kumimoji="1" lang="ja-JP" altLang="en-US" dirty="0"/>
                    </a:p>
                  </a:txBody>
                  <a:tcPr/>
                </a:tc>
                <a:tc>
                  <a:txBody>
                    <a:bodyPr/>
                    <a:lstStyle/>
                    <a:p>
                      <a:pPr algn="ctr"/>
                      <a:r>
                        <a:rPr kumimoji="1" lang="en-US" altLang="ja-JP" dirty="0" smtClean="0"/>
                        <a:t>34 day</a:t>
                      </a:r>
                      <a:endParaRPr kumimoji="1" lang="ja-JP" altLang="en-US" dirty="0"/>
                    </a:p>
                  </a:txBody>
                  <a:tcPr/>
                </a:tc>
                <a:tc>
                  <a:txBody>
                    <a:bodyPr/>
                    <a:lstStyle/>
                    <a:p>
                      <a:pPr algn="ctr"/>
                      <a:r>
                        <a:rPr kumimoji="1" lang="en-US" altLang="ja-JP" dirty="0" smtClean="0"/>
                        <a:t>23 day</a:t>
                      </a:r>
                      <a:endParaRPr kumimoji="1" lang="ja-JP" altLang="en-US" dirty="0"/>
                    </a:p>
                  </a:txBody>
                  <a:tcPr/>
                </a:tc>
                <a:tc>
                  <a:txBody>
                    <a:bodyPr/>
                    <a:lstStyle/>
                    <a:p>
                      <a:pPr algn="ctr"/>
                      <a:r>
                        <a:rPr kumimoji="1" lang="en-US" altLang="ja-JP" dirty="0" smtClean="0"/>
                        <a:t>84 day</a:t>
                      </a:r>
                      <a:endParaRPr kumimoji="1" lang="ja-JP" altLang="en-US" dirty="0"/>
                    </a:p>
                  </a:txBody>
                  <a:tcPr/>
                </a:tc>
              </a:tr>
            </a:tbl>
          </a:graphicData>
        </a:graphic>
      </p:graphicFrame>
      <p:sp>
        <p:nvSpPr>
          <p:cNvPr id="2" name="スライド番号プレースホルダー 1"/>
          <p:cNvSpPr>
            <a:spLocks noGrp="1"/>
          </p:cNvSpPr>
          <p:nvPr>
            <p:ph type="sldNum" sz="quarter" idx="12"/>
          </p:nvPr>
        </p:nvSpPr>
        <p:spPr/>
        <p:txBody>
          <a:bodyPr/>
          <a:lstStyle/>
          <a:p>
            <a:fld id="{40482976-72AF-4720-8AC7-3307BAEC81D7}" type="slidenum">
              <a:rPr kumimoji="1" lang="ja-JP" altLang="en-US" smtClean="0"/>
              <a:t>44</a:t>
            </a:fld>
            <a:endParaRPr kumimoji="1" lang="ja-JP" altLang="en-US"/>
          </a:p>
        </p:txBody>
      </p:sp>
    </p:spTree>
    <p:extLst>
      <p:ext uri="{BB962C8B-B14F-4D97-AF65-F5344CB8AC3E}">
        <p14:creationId xmlns:p14="http://schemas.microsoft.com/office/powerpoint/2010/main" val="847239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833133141"/>
              </p:ext>
            </p:extLst>
          </p:nvPr>
        </p:nvGraphicFramePr>
        <p:xfrm>
          <a:off x="922564" y="1178430"/>
          <a:ext cx="6705602" cy="1112520"/>
        </p:xfrm>
        <a:graphic>
          <a:graphicData uri="http://schemas.openxmlformats.org/drawingml/2006/table">
            <a:tbl>
              <a:tblPr firstRow="1" bandRow="1">
                <a:tableStyleId>{5940675A-B579-460E-94D1-54222C63F5DA}</a:tableStyleId>
              </a:tblPr>
              <a:tblGrid>
                <a:gridCol w="1543050"/>
                <a:gridCol w="1290638"/>
                <a:gridCol w="1290638"/>
                <a:gridCol w="1290638"/>
                <a:gridCol w="1290638"/>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Nc_Ps_1.0jpfil</a:t>
                      </a:r>
                      <a:endParaRPr kumimoji="1" lang="ja-JP" altLang="en-US" dirty="0" smtClean="0"/>
                    </a:p>
                  </a:txBody>
                  <a:tcPr/>
                </a:tc>
                <a:tc>
                  <a:txBody>
                    <a:bodyPr/>
                    <a:lstStyle/>
                    <a:p>
                      <a:pPr algn="ctr"/>
                      <a:r>
                        <a:rPr kumimoji="1" lang="en-US" altLang="ja-JP" dirty="0" smtClean="0"/>
                        <a:t>DEC</a:t>
                      </a:r>
                      <a:endParaRPr kumimoji="1" lang="ja-JP" altLang="en-US" dirty="0"/>
                    </a:p>
                  </a:txBody>
                  <a:tcPr/>
                </a:tc>
                <a:tc>
                  <a:txBody>
                    <a:bodyPr/>
                    <a:lstStyle/>
                    <a:p>
                      <a:pPr algn="ctr"/>
                      <a:r>
                        <a:rPr kumimoji="1" lang="en-US" altLang="ja-JP" dirty="0" smtClean="0"/>
                        <a:t>JAN</a:t>
                      </a:r>
                      <a:endParaRPr kumimoji="1" lang="ja-JP" altLang="en-US" dirty="0"/>
                    </a:p>
                  </a:txBody>
                  <a:tcPr/>
                </a:tc>
                <a:tc>
                  <a:txBody>
                    <a:bodyPr/>
                    <a:lstStyle/>
                    <a:p>
                      <a:pPr algn="ctr"/>
                      <a:r>
                        <a:rPr kumimoji="1" lang="en-US" altLang="ja-JP" dirty="0" smtClean="0"/>
                        <a:t>FEB</a:t>
                      </a:r>
                      <a:endParaRPr kumimoji="1" lang="ja-JP" altLang="en-US" dirty="0"/>
                    </a:p>
                  </a:txBody>
                  <a:tcPr/>
                </a:tc>
                <a:tc>
                  <a:txBody>
                    <a:bodyPr/>
                    <a:lstStyle/>
                    <a:p>
                      <a:pPr algn="ctr"/>
                      <a:r>
                        <a:rPr kumimoji="1" lang="en-US" altLang="ja-JP" dirty="0" smtClean="0"/>
                        <a:t>DJF</a:t>
                      </a:r>
                      <a:endParaRPr kumimoji="1" lang="ja-JP" altLang="en-US" dirty="0"/>
                    </a:p>
                  </a:txBody>
                  <a:tcPr/>
                </a:tc>
              </a:tr>
              <a:tr h="370840">
                <a:tc>
                  <a:txBody>
                    <a:bodyPr/>
                    <a:lstStyle/>
                    <a:p>
                      <a:pPr algn="ctr"/>
                      <a:r>
                        <a:rPr kumimoji="1" lang="en-US" altLang="ja-JP" dirty="0" err="1" smtClean="0"/>
                        <a:t>High_SST</a:t>
                      </a:r>
                      <a:endParaRPr kumimoji="1" lang="ja-JP" altLang="en-US" dirty="0"/>
                    </a:p>
                  </a:txBody>
                  <a:tcPr/>
                </a:tc>
                <a:tc>
                  <a:txBody>
                    <a:bodyPr/>
                    <a:lstStyle/>
                    <a:p>
                      <a:pPr algn="ctr"/>
                      <a:r>
                        <a:rPr kumimoji="1" lang="en-US" altLang="ja-JP" dirty="0" smtClean="0"/>
                        <a:t>50 day</a:t>
                      </a:r>
                      <a:endParaRPr kumimoji="1" lang="ja-JP" altLang="en-US" dirty="0"/>
                    </a:p>
                  </a:txBody>
                  <a:tcPr/>
                </a:tc>
                <a:tc>
                  <a:txBody>
                    <a:bodyPr/>
                    <a:lstStyle/>
                    <a:p>
                      <a:pPr algn="ctr"/>
                      <a:r>
                        <a:rPr kumimoji="1" lang="en-US" altLang="ja-JP" dirty="0" smtClean="0"/>
                        <a:t>60 day</a:t>
                      </a:r>
                      <a:endParaRPr kumimoji="1" lang="ja-JP" altLang="en-US" dirty="0"/>
                    </a:p>
                  </a:txBody>
                  <a:tcPr/>
                </a:tc>
                <a:tc>
                  <a:txBody>
                    <a:bodyPr/>
                    <a:lstStyle/>
                    <a:p>
                      <a:pPr algn="ctr"/>
                      <a:r>
                        <a:rPr kumimoji="1" lang="en-US" altLang="ja-JP" dirty="0" smtClean="0"/>
                        <a:t>46 day</a:t>
                      </a:r>
                      <a:endParaRPr kumimoji="1" lang="ja-JP" altLang="en-US" dirty="0"/>
                    </a:p>
                  </a:txBody>
                  <a:tcPr/>
                </a:tc>
                <a:tc>
                  <a:txBody>
                    <a:bodyPr/>
                    <a:lstStyle/>
                    <a:p>
                      <a:pPr algn="ctr"/>
                      <a:r>
                        <a:rPr kumimoji="1" lang="en-US" altLang="ja-JP" dirty="0" smtClean="0"/>
                        <a:t>156 day</a:t>
                      </a:r>
                      <a:endParaRPr kumimoji="1" lang="ja-JP" altLang="en-US" dirty="0"/>
                    </a:p>
                  </a:txBody>
                  <a:tcPr/>
                </a:tc>
              </a:tr>
              <a:tr h="370840">
                <a:tc>
                  <a:txBody>
                    <a:bodyPr/>
                    <a:lstStyle/>
                    <a:p>
                      <a:pPr algn="ctr"/>
                      <a:r>
                        <a:rPr kumimoji="1" lang="en-US" altLang="ja-JP" dirty="0" err="1" smtClean="0"/>
                        <a:t>Low_SST</a:t>
                      </a:r>
                      <a:endParaRPr kumimoji="1" lang="ja-JP" altLang="en-US" dirty="0"/>
                    </a:p>
                  </a:txBody>
                  <a:tcPr/>
                </a:tc>
                <a:tc>
                  <a:txBody>
                    <a:bodyPr/>
                    <a:lstStyle/>
                    <a:p>
                      <a:pPr algn="ctr"/>
                      <a:r>
                        <a:rPr kumimoji="1" lang="en-US" altLang="ja-JP" dirty="0" smtClean="0"/>
                        <a:t>47 day</a:t>
                      </a:r>
                      <a:endParaRPr kumimoji="1" lang="ja-JP" altLang="en-US" dirty="0"/>
                    </a:p>
                  </a:txBody>
                  <a:tcPr/>
                </a:tc>
                <a:tc>
                  <a:txBody>
                    <a:bodyPr/>
                    <a:lstStyle/>
                    <a:p>
                      <a:pPr algn="ctr"/>
                      <a:r>
                        <a:rPr kumimoji="1" lang="en-US" altLang="ja-JP" dirty="0" smtClean="0"/>
                        <a:t>62 day</a:t>
                      </a:r>
                      <a:endParaRPr kumimoji="1" lang="ja-JP" altLang="en-US" dirty="0"/>
                    </a:p>
                  </a:txBody>
                  <a:tcPr/>
                </a:tc>
                <a:tc>
                  <a:txBody>
                    <a:bodyPr/>
                    <a:lstStyle/>
                    <a:p>
                      <a:pPr algn="ctr"/>
                      <a:r>
                        <a:rPr kumimoji="1" lang="en-US" altLang="ja-JP" dirty="0" smtClean="0"/>
                        <a:t>38 day</a:t>
                      </a:r>
                      <a:endParaRPr kumimoji="1" lang="ja-JP" altLang="en-US" dirty="0"/>
                    </a:p>
                  </a:txBody>
                  <a:tcPr/>
                </a:tc>
                <a:tc>
                  <a:txBody>
                    <a:bodyPr/>
                    <a:lstStyle/>
                    <a:p>
                      <a:pPr algn="ctr"/>
                      <a:r>
                        <a:rPr kumimoji="1" lang="en-US" altLang="ja-JP" dirty="0" smtClean="0"/>
                        <a:t>147 day</a:t>
                      </a:r>
                      <a:endParaRPr kumimoji="1" lang="ja-JP" altLang="en-US" dirty="0"/>
                    </a:p>
                  </a:txBody>
                  <a:tcPr/>
                </a:tc>
              </a:tr>
            </a:tbl>
          </a:graphicData>
        </a:graphic>
      </p:graphicFrame>
      <p:graphicFrame>
        <p:nvGraphicFramePr>
          <p:cNvPr id="10" name="表 9"/>
          <p:cNvGraphicFramePr>
            <a:graphicFrameLocks noGrp="1"/>
          </p:cNvGraphicFramePr>
          <p:nvPr>
            <p:extLst/>
          </p:nvPr>
        </p:nvGraphicFramePr>
        <p:xfrm>
          <a:off x="1534886" y="27255"/>
          <a:ext cx="6093279" cy="1112520"/>
        </p:xfrm>
        <a:graphic>
          <a:graphicData uri="http://schemas.openxmlformats.org/drawingml/2006/table">
            <a:tbl>
              <a:tblPr firstRow="1" bandRow="1">
                <a:tableStyleId>{5940675A-B579-460E-94D1-54222C63F5DA}</a:tableStyleId>
              </a:tblPr>
              <a:tblGrid>
                <a:gridCol w="1219527"/>
                <a:gridCol w="1219527"/>
                <a:gridCol w="1219527"/>
                <a:gridCol w="1217349"/>
                <a:gridCol w="1217349"/>
              </a:tblGrid>
              <a:tr h="370840">
                <a:tc>
                  <a:txBody>
                    <a:bodyPr/>
                    <a:lstStyle/>
                    <a:p>
                      <a:pPr algn="ctr"/>
                      <a:endParaRPr kumimoji="1" lang="ja-JP" altLang="en-US" dirty="0"/>
                    </a:p>
                  </a:txBody>
                  <a:tcPr/>
                </a:tc>
                <a:tc>
                  <a:txBody>
                    <a:bodyPr/>
                    <a:lstStyle/>
                    <a:p>
                      <a:pPr algn="ctr"/>
                      <a:r>
                        <a:rPr kumimoji="1" lang="en-US" altLang="ja-JP" dirty="0" smtClean="0"/>
                        <a:t>DEC</a:t>
                      </a:r>
                      <a:endParaRPr kumimoji="1" lang="ja-JP" altLang="en-US" dirty="0"/>
                    </a:p>
                  </a:txBody>
                  <a:tcPr/>
                </a:tc>
                <a:tc>
                  <a:txBody>
                    <a:bodyPr/>
                    <a:lstStyle/>
                    <a:p>
                      <a:pPr algn="ctr"/>
                      <a:r>
                        <a:rPr kumimoji="1" lang="en-US" altLang="ja-JP" dirty="0" smtClean="0"/>
                        <a:t>JAN</a:t>
                      </a:r>
                      <a:endParaRPr kumimoji="1" lang="ja-JP" altLang="en-US" dirty="0"/>
                    </a:p>
                  </a:txBody>
                  <a:tcPr/>
                </a:tc>
                <a:tc>
                  <a:txBody>
                    <a:bodyPr/>
                    <a:lstStyle/>
                    <a:p>
                      <a:pPr algn="ctr"/>
                      <a:r>
                        <a:rPr kumimoji="1" lang="en-US" altLang="ja-JP" dirty="0" smtClean="0"/>
                        <a:t>FEB</a:t>
                      </a:r>
                      <a:endParaRPr kumimoji="1" lang="ja-JP" altLang="en-US" dirty="0"/>
                    </a:p>
                  </a:txBody>
                  <a:tcPr/>
                </a:tc>
                <a:tc>
                  <a:txBody>
                    <a:bodyPr/>
                    <a:lstStyle/>
                    <a:p>
                      <a:pPr algn="ctr"/>
                      <a:r>
                        <a:rPr kumimoji="1" lang="en-US" altLang="ja-JP" dirty="0" smtClean="0"/>
                        <a:t>DJF</a:t>
                      </a:r>
                      <a:endParaRPr kumimoji="1" lang="ja-JP" altLang="en-US" dirty="0"/>
                    </a:p>
                  </a:txBody>
                  <a:tcPr/>
                </a:tc>
              </a:tr>
              <a:tr h="370840">
                <a:tc>
                  <a:txBody>
                    <a:bodyPr/>
                    <a:lstStyle/>
                    <a:p>
                      <a:pPr algn="ctr"/>
                      <a:r>
                        <a:rPr kumimoji="1" lang="en-US" altLang="ja-JP" dirty="0" err="1" smtClean="0"/>
                        <a:t>High_SST</a:t>
                      </a:r>
                      <a:endParaRPr kumimoji="1" lang="ja-JP" altLang="en-US" dirty="0"/>
                    </a:p>
                  </a:txBody>
                  <a:tcPr/>
                </a:tc>
                <a:tc>
                  <a:txBody>
                    <a:bodyPr/>
                    <a:lstStyle/>
                    <a:p>
                      <a:pPr algn="ctr"/>
                      <a:r>
                        <a:rPr kumimoji="1" lang="en-US" altLang="ja-JP" dirty="0" smtClean="0"/>
                        <a:t>46 day</a:t>
                      </a:r>
                      <a:endParaRPr kumimoji="1" lang="ja-JP" altLang="en-US" dirty="0"/>
                    </a:p>
                  </a:txBody>
                  <a:tcPr/>
                </a:tc>
                <a:tc>
                  <a:txBody>
                    <a:bodyPr/>
                    <a:lstStyle/>
                    <a:p>
                      <a:pPr algn="ctr"/>
                      <a:r>
                        <a:rPr kumimoji="1" lang="en-US" altLang="ja-JP" dirty="0" smtClean="0"/>
                        <a:t>45 day</a:t>
                      </a:r>
                      <a:endParaRPr kumimoji="1" lang="ja-JP" altLang="en-US" dirty="0"/>
                    </a:p>
                  </a:txBody>
                  <a:tcPr/>
                </a:tc>
                <a:tc>
                  <a:txBody>
                    <a:bodyPr/>
                    <a:lstStyle/>
                    <a:p>
                      <a:pPr algn="ctr"/>
                      <a:r>
                        <a:rPr kumimoji="1" lang="en-US" altLang="ja-JP" dirty="0" smtClean="0"/>
                        <a:t>44 day</a:t>
                      </a:r>
                      <a:endParaRPr kumimoji="1" lang="ja-JP" altLang="en-US" dirty="0"/>
                    </a:p>
                  </a:txBody>
                  <a:tcPr/>
                </a:tc>
                <a:tc>
                  <a:txBody>
                    <a:bodyPr/>
                    <a:lstStyle/>
                    <a:p>
                      <a:pPr algn="ctr"/>
                      <a:r>
                        <a:rPr kumimoji="1" lang="en-US" altLang="ja-JP" dirty="0" smtClean="0"/>
                        <a:t>135 day</a:t>
                      </a:r>
                      <a:endParaRPr kumimoji="1" lang="ja-JP" altLang="en-US" dirty="0"/>
                    </a:p>
                  </a:txBody>
                  <a:tcPr/>
                </a:tc>
              </a:tr>
              <a:tr h="370840">
                <a:tc>
                  <a:txBody>
                    <a:bodyPr/>
                    <a:lstStyle/>
                    <a:p>
                      <a:pPr algn="ctr"/>
                      <a:r>
                        <a:rPr kumimoji="1" lang="en-US" altLang="ja-JP" dirty="0" err="1" smtClean="0"/>
                        <a:t>Low_SST</a:t>
                      </a:r>
                      <a:endParaRPr kumimoji="1" lang="ja-JP" altLang="en-US" dirty="0"/>
                    </a:p>
                  </a:txBody>
                  <a:tcPr/>
                </a:tc>
                <a:tc>
                  <a:txBody>
                    <a:bodyPr/>
                    <a:lstStyle/>
                    <a:p>
                      <a:pPr algn="ctr"/>
                      <a:r>
                        <a:rPr kumimoji="1" lang="en-US" altLang="ja-JP" dirty="0" smtClean="0"/>
                        <a:t>51 day</a:t>
                      </a:r>
                      <a:endParaRPr kumimoji="1" lang="ja-JP" altLang="en-US" dirty="0"/>
                    </a:p>
                  </a:txBody>
                  <a:tcPr/>
                </a:tc>
                <a:tc>
                  <a:txBody>
                    <a:bodyPr/>
                    <a:lstStyle/>
                    <a:p>
                      <a:pPr algn="ctr"/>
                      <a:r>
                        <a:rPr kumimoji="1" lang="en-US" altLang="ja-JP" dirty="0" smtClean="0"/>
                        <a:t>72 day</a:t>
                      </a:r>
                      <a:endParaRPr kumimoji="1" lang="ja-JP" altLang="en-US" dirty="0"/>
                    </a:p>
                  </a:txBody>
                  <a:tcPr/>
                </a:tc>
                <a:tc>
                  <a:txBody>
                    <a:bodyPr/>
                    <a:lstStyle/>
                    <a:p>
                      <a:pPr algn="ctr"/>
                      <a:r>
                        <a:rPr kumimoji="1" lang="en-US" altLang="ja-JP" dirty="0" smtClean="0"/>
                        <a:t>32 day</a:t>
                      </a:r>
                      <a:endParaRPr kumimoji="1" lang="ja-JP" altLang="en-US" dirty="0"/>
                    </a:p>
                  </a:txBody>
                  <a:tcPr/>
                </a:tc>
                <a:tc>
                  <a:txBody>
                    <a:bodyPr/>
                    <a:lstStyle/>
                    <a:p>
                      <a:pPr algn="ctr"/>
                      <a:r>
                        <a:rPr kumimoji="1" lang="en-US" altLang="ja-JP" dirty="0" smtClean="0"/>
                        <a:t>155 day</a:t>
                      </a:r>
                      <a:endParaRPr kumimoji="1" lang="ja-JP" altLang="en-US" dirty="0"/>
                    </a:p>
                  </a:txBody>
                  <a:tcPr/>
                </a:tc>
              </a:tr>
            </a:tbl>
          </a:graphicData>
        </a:graphic>
      </p:graphicFrame>
      <p:sp>
        <p:nvSpPr>
          <p:cNvPr id="11" name="テキスト ボックス 10"/>
          <p:cNvSpPr txBox="1"/>
          <p:nvPr/>
        </p:nvSpPr>
        <p:spPr>
          <a:xfrm>
            <a:off x="1551216" y="36081"/>
            <a:ext cx="1190204" cy="369332"/>
          </a:xfrm>
          <a:prstGeom prst="rect">
            <a:avLst/>
          </a:prstGeom>
          <a:noFill/>
        </p:spPr>
        <p:txBody>
          <a:bodyPr wrap="square" rtlCol="0">
            <a:spAutoFit/>
          </a:bodyPr>
          <a:lstStyle/>
          <a:p>
            <a:r>
              <a:rPr kumimoji="1" lang="en-US" altLang="ja-JP" dirty="0" smtClean="0"/>
              <a:t>Ps_1.0jpfil</a:t>
            </a:r>
            <a:endParaRPr kumimoji="1" lang="ja-JP" altLang="en-US" dirty="0"/>
          </a:p>
        </p:txBody>
      </p:sp>
      <p:sp>
        <p:nvSpPr>
          <p:cNvPr id="2" name="スライド番号プレースホルダー 1"/>
          <p:cNvSpPr>
            <a:spLocks noGrp="1"/>
          </p:cNvSpPr>
          <p:nvPr>
            <p:ph type="sldNum" sz="quarter" idx="12"/>
          </p:nvPr>
        </p:nvSpPr>
        <p:spPr/>
        <p:txBody>
          <a:bodyPr/>
          <a:lstStyle/>
          <a:p>
            <a:fld id="{40482976-72AF-4720-8AC7-3307BAEC81D7}" type="slidenum">
              <a:rPr kumimoji="1" lang="ja-JP" altLang="en-US" smtClean="0"/>
              <a:t>45</a:t>
            </a:fld>
            <a:endParaRPr kumimoji="1" lang="ja-JP" altLang="en-US"/>
          </a:p>
        </p:txBody>
      </p:sp>
    </p:spTree>
    <p:extLst>
      <p:ext uri="{BB962C8B-B14F-4D97-AF65-F5344CB8AC3E}">
        <p14:creationId xmlns:p14="http://schemas.microsoft.com/office/powerpoint/2010/main" val="1673677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 name="図 17"/>
          <p:cNvPicPr>
            <a:picLocks noChangeAspect="1"/>
          </p:cNvPicPr>
          <p:nvPr/>
        </p:nvPicPr>
        <p:blipFill rotWithShape="1">
          <a:blip r:embed="rId2"/>
          <a:srcRect l="85447" t="3982" r="1342" b="9329"/>
          <a:stretch/>
        </p:blipFill>
        <p:spPr>
          <a:xfrm>
            <a:off x="8573802" y="1031675"/>
            <a:ext cx="595137" cy="4086601"/>
          </a:xfrm>
          <a:prstGeom prst="rect">
            <a:avLst/>
          </a:prstGeom>
        </p:spPr>
      </p:pic>
      <p:sp>
        <p:nvSpPr>
          <p:cNvPr id="4" name="Text Box 2"/>
          <p:cNvSpPr txBox="1">
            <a:spLocks noChangeArrowheads="1"/>
          </p:cNvSpPr>
          <p:nvPr/>
        </p:nvSpPr>
        <p:spPr bwMode="auto">
          <a:xfrm>
            <a:off x="-1" y="2"/>
            <a:ext cx="9144001" cy="461665"/>
          </a:xfrm>
          <a:prstGeom prst="rect">
            <a:avLst/>
          </a:prstGeom>
          <a:solidFill>
            <a:srgbClr val="9999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en-US" altLang="ja-JP" sz="2400" dirty="0" smtClean="0">
                <a:solidFill>
                  <a:schemeClr val="bg1"/>
                </a:solidFill>
              </a:rPr>
              <a:t>5. </a:t>
            </a:r>
            <a:r>
              <a:rPr lang="ja-JP" altLang="en-US" sz="2400" dirty="0" smtClean="0">
                <a:solidFill>
                  <a:schemeClr val="bg1"/>
                </a:solidFill>
              </a:rPr>
              <a:t>結果</a:t>
            </a:r>
            <a:r>
              <a:rPr lang="en-US" altLang="ja-JP" sz="2400" dirty="0" smtClean="0">
                <a:solidFill>
                  <a:schemeClr val="bg1"/>
                </a:solidFill>
              </a:rPr>
              <a:t>_</a:t>
            </a:r>
            <a:r>
              <a:rPr lang="en-US" altLang="ja-JP" sz="2400" dirty="0" err="1" smtClean="0">
                <a:solidFill>
                  <a:schemeClr val="bg1"/>
                </a:solidFill>
              </a:rPr>
              <a:t>AMeDAS</a:t>
            </a:r>
            <a:r>
              <a:rPr lang="ja-JP" altLang="en-US" sz="2400" dirty="0" smtClean="0">
                <a:solidFill>
                  <a:schemeClr val="bg1"/>
                </a:solidFill>
              </a:rPr>
              <a:t>の</a:t>
            </a:r>
            <a:r>
              <a:rPr lang="ja-JP" altLang="en-US" sz="2400" dirty="0">
                <a:solidFill>
                  <a:schemeClr val="bg1"/>
                </a:solidFill>
              </a:rPr>
              <a:t>気温（</a:t>
            </a:r>
            <a:r>
              <a:rPr lang="en-US" altLang="ja-JP" sz="2400" dirty="0" err="1">
                <a:solidFill>
                  <a:schemeClr val="bg1"/>
                </a:solidFill>
              </a:rPr>
              <a:t>high_SST</a:t>
            </a:r>
            <a:r>
              <a:rPr lang="ja-JP" altLang="en-US" sz="2400" dirty="0" err="1">
                <a:solidFill>
                  <a:schemeClr val="bg1"/>
                </a:solidFill>
              </a:rPr>
              <a:t>ー</a:t>
            </a:r>
            <a:r>
              <a:rPr lang="en-US" altLang="ja-JP" sz="2400" dirty="0" err="1">
                <a:solidFill>
                  <a:schemeClr val="bg1"/>
                </a:solidFill>
              </a:rPr>
              <a:t>low_SST</a:t>
            </a:r>
            <a:r>
              <a:rPr lang="ja-JP" altLang="en-US" sz="2400" dirty="0" smtClean="0">
                <a:solidFill>
                  <a:schemeClr val="bg1"/>
                </a:solidFill>
              </a:rPr>
              <a:t>）</a:t>
            </a:r>
            <a:r>
              <a:rPr lang="en-US" altLang="ja-JP" sz="2400" dirty="0" smtClean="0">
                <a:solidFill>
                  <a:schemeClr val="bg1"/>
                </a:solidFill>
              </a:rPr>
              <a:t>DEC </a:t>
            </a:r>
            <a:endParaRPr lang="en-US" altLang="ja-JP" sz="2400" dirty="0">
              <a:solidFill>
                <a:schemeClr val="bg1"/>
              </a:solidFill>
            </a:endParaRPr>
          </a:p>
        </p:txBody>
      </p:sp>
      <p:sp>
        <p:nvSpPr>
          <p:cNvPr id="8" name="テキスト ボックス 7"/>
          <p:cNvSpPr txBox="1"/>
          <p:nvPr/>
        </p:nvSpPr>
        <p:spPr>
          <a:xfrm>
            <a:off x="8587944" y="4968849"/>
            <a:ext cx="564019" cy="249424"/>
          </a:xfrm>
          <a:prstGeom prst="rect">
            <a:avLst/>
          </a:prstGeom>
          <a:noFill/>
        </p:spPr>
        <p:txBody>
          <a:bodyPr wrap="square" rtlCol="0">
            <a:spAutoFit/>
          </a:bodyPr>
          <a:lstStyle/>
          <a:p>
            <a:pPr algn="ctr"/>
            <a:r>
              <a:rPr lang="en-US" altLang="ja-JP" sz="1000" b="1" dirty="0"/>
              <a:t>[</a:t>
            </a:r>
            <a:r>
              <a:rPr lang="ja-JP" altLang="en-US" sz="1000" b="1" dirty="0"/>
              <a:t>℃</a:t>
            </a:r>
            <a:r>
              <a:rPr lang="en-US" altLang="ja-JP" sz="1000" b="1" dirty="0"/>
              <a:t>]</a:t>
            </a:r>
            <a:endParaRPr lang="ja-JP" altLang="en-US" sz="1000" b="1" dirty="0"/>
          </a:p>
        </p:txBody>
      </p:sp>
      <p:pic>
        <p:nvPicPr>
          <p:cNvPr id="7" name="図 6"/>
          <p:cNvPicPr>
            <a:picLocks noChangeAspect="1"/>
          </p:cNvPicPr>
          <p:nvPr/>
        </p:nvPicPr>
        <p:blipFill rotWithShape="1">
          <a:blip r:embed="rId3"/>
          <a:srcRect l="6737" t="5630" r="29268" b="5990"/>
          <a:stretch/>
        </p:blipFill>
        <p:spPr>
          <a:xfrm>
            <a:off x="-1" y="550086"/>
            <a:ext cx="2093014" cy="3006305"/>
          </a:xfrm>
          <a:prstGeom prst="rect">
            <a:avLst/>
          </a:prstGeom>
        </p:spPr>
      </p:pic>
      <p:pic>
        <p:nvPicPr>
          <p:cNvPr id="14" name="図 13"/>
          <p:cNvPicPr>
            <a:picLocks noChangeAspect="1"/>
          </p:cNvPicPr>
          <p:nvPr/>
        </p:nvPicPr>
        <p:blipFill rotWithShape="1">
          <a:blip r:embed="rId4"/>
          <a:srcRect l="16170" t="5427" r="25863" b="5957"/>
          <a:stretch/>
        </p:blipFill>
        <p:spPr>
          <a:xfrm>
            <a:off x="2128926" y="550086"/>
            <a:ext cx="2114550" cy="3016662"/>
          </a:xfrm>
          <a:prstGeom prst="rect">
            <a:avLst/>
          </a:prstGeom>
        </p:spPr>
      </p:pic>
      <p:sp>
        <p:nvSpPr>
          <p:cNvPr id="3" name="テキスト ボックス 2"/>
          <p:cNvSpPr txBox="1"/>
          <p:nvPr/>
        </p:nvSpPr>
        <p:spPr>
          <a:xfrm>
            <a:off x="1387929" y="3074975"/>
            <a:ext cx="489857" cy="369332"/>
          </a:xfrm>
          <a:prstGeom prst="rect">
            <a:avLst/>
          </a:prstGeom>
          <a:noFill/>
        </p:spPr>
        <p:txBody>
          <a:bodyPr wrap="square" rtlCol="0">
            <a:spAutoFit/>
          </a:bodyPr>
          <a:lstStyle/>
          <a:p>
            <a:r>
              <a:rPr kumimoji="1" lang="en-US" altLang="ja-JP" dirty="0" smtClean="0"/>
              <a:t>0.5</a:t>
            </a:r>
          </a:p>
        </p:txBody>
      </p:sp>
      <p:sp>
        <p:nvSpPr>
          <p:cNvPr id="15" name="テキスト ボックス 14"/>
          <p:cNvSpPr txBox="1"/>
          <p:nvPr/>
        </p:nvSpPr>
        <p:spPr>
          <a:xfrm>
            <a:off x="3548745" y="3047766"/>
            <a:ext cx="489857" cy="369332"/>
          </a:xfrm>
          <a:prstGeom prst="rect">
            <a:avLst/>
          </a:prstGeom>
          <a:noFill/>
        </p:spPr>
        <p:txBody>
          <a:bodyPr wrap="square" rtlCol="0">
            <a:spAutoFit/>
          </a:bodyPr>
          <a:lstStyle/>
          <a:p>
            <a:r>
              <a:rPr lang="en-US" altLang="ja-JP" dirty="0" smtClean="0"/>
              <a:t>1</a:t>
            </a:r>
            <a:r>
              <a:rPr kumimoji="1" lang="en-US" altLang="ja-JP" dirty="0" smtClean="0"/>
              <a:t>.0</a:t>
            </a:r>
          </a:p>
        </p:txBody>
      </p:sp>
      <p:pic>
        <p:nvPicPr>
          <p:cNvPr id="16" name="図 15"/>
          <p:cNvPicPr>
            <a:picLocks noChangeAspect="1"/>
          </p:cNvPicPr>
          <p:nvPr/>
        </p:nvPicPr>
        <p:blipFill rotWithShape="1">
          <a:blip r:embed="rId5"/>
          <a:srcRect l="12438" t="5442" r="27512" b="5709"/>
          <a:stretch/>
        </p:blipFill>
        <p:spPr>
          <a:xfrm>
            <a:off x="4279389" y="550086"/>
            <a:ext cx="2053190" cy="3006305"/>
          </a:xfrm>
          <a:prstGeom prst="rect">
            <a:avLst/>
          </a:prstGeom>
        </p:spPr>
      </p:pic>
      <p:sp>
        <p:nvSpPr>
          <p:cNvPr id="17" name="テキスト ボックス 16"/>
          <p:cNvSpPr txBox="1"/>
          <p:nvPr/>
        </p:nvSpPr>
        <p:spPr>
          <a:xfrm>
            <a:off x="5350590" y="3047766"/>
            <a:ext cx="929235" cy="369332"/>
          </a:xfrm>
          <a:prstGeom prst="rect">
            <a:avLst/>
          </a:prstGeom>
          <a:noFill/>
        </p:spPr>
        <p:txBody>
          <a:bodyPr wrap="square" rtlCol="0">
            <a:spAutoFit/>
          </a:bodyPr>
          <a:lstStyle/>
          <a:p>
            <a:r>
              <a:rPr lang="en-US" altLang="ja-JP" dirty="0"/>
              <a:t>w</a:t>
            </a:r>
            <a:r>
              <a:rPr lang="en-US" altLang="ja-JP" dirty="0" smtClean="0"/>
              <a:t>s5_t+</a:t>
            </a:r>
            <a:endParaRPr kumimoji="1" lang="en-US" altLang="ja-JP" dirty="0" smtClean="0"/>
          </a:p>
        </p:txBody>
      </p:sp>
      <p:pic>
        <p:nvPicPr>
          <p:cNvPr id="5" name="図 4"/>
          <p:cNvPicPr>
            <a:picLocks noChangeAspect="1"/>
          </p:cNvPicPr>
          <p:nvPr/>
        </p:nvPicPr>
        <p:blipFill rotWithShape="1">
          <a:blip r:embed="rId6"/>
          <a:srcRect l="19007" t="5742" r="22639"/>
          <a:stretch/>
        </p:blipFill>
        <p:spPr>
          <a:xfrm>
            <a:off x="6349952" y="550086"/>
            <a:ext cx="2171095" cy="3008870"/>
          </a:xfrm>
          <a:prstGeom prst="rect">
            <a:avLst/>
          </a:prstGeom>
        </p:spPr>
      </p:pic>
      <p:sp>
        <p:nvSpPr>
          <p:cNvPr id="19" name="テキスト ボックス 18"/>
          <p:cNvSpPr txBox="1"/>
          <p:nvPr/>
        </p:nvSpPr>
        <p:spPr>
          <a:xfrm>
            <a:off x="7141584" y="3101124"/>
            <a:ext cx="1545215" cy="338554"/>
          </a:xfrm>
          <a:prstGeom prst="rect">
            <a:avLst/>
          </a:prstGeom>
          <a:noFill/>
        </p:spPr>
        <p:txBody>
          <a:bodyPr wrap="square" rtlCol="0">
            <a:spAutoFit/>
          </a:bodyPr>
          <a:lstStyle/>
          <a:p>
            <a:r>
              <a:rPr lang="en-US" altLang="ja-JP" sz="1600" dirty="0" smtClean="0"/>
              <a:t>Ws8~13_t0.5~5</a:t>
            </a:r>
            <a:endParaRPr kumimoji="1" lang="en-US" altLang="ja-JP" sz="1600" dirty="0" smtClean="0"/>
          </a:p>
        </p:txBody>
      </p:sp>
      <p:pic>
        <p:nvPicPr>
          <p:cNvPr id="6" name="図 5"/>
          <p:cNvPicPr>
            <a:picLocks noChangeAspect="1"/>
          </p:cNvPicPr>
          <p:nvPr/>
        </p:nvPicPr>
        <p:blipFill rotWithShape="1">
          <a:blip r:embed="rId7"/>
          <a:srcRect l="13648" t="5444" r="26283"/>
          <a:stretch/>
        </p:blipFill>
        <p:spPr>
          <a:xfrm>
            <a:off x="-6064" y="3761089"/>
            <a:ext cx="2099077" cy="3028668"/>
          </a:xfrm>
          <a:prstGeom prst="rect">
            <a:avLst/>
          </a:prstGeom>
        </p:spPr>
      </p:pic>
      <p:sp>
        <p:nvSpPr>
          <p:cNvPr id="22" name="テキスト ボックス 21"/>
          <p:cNvSpPr txBox="1"/>
          <p:nvPr/>
        </p:nvSpPr>
        <p:spPr>
          <a:xfrm>
            <a:off x="784819" y="6347788"/>
            <a:ext cx="1352272" cy="338554"/>
          </a:xfrm>
          <a:prstGeom prst="rect">
            <a:avLst/>
          </a:prstGeom>
          <a:noFill/>
        </p:spPr>
        <p:txBody>
          <a:bodyPr wrap="square" rtlCol="0">
            <a:spAutoFit/>
          </a:bodyPr>
          <a:lstStyle/>
          <a:p>
            <a:r>
              <a:rPr lang="en-US" altLang="ja-JP" sz="1600" dirty="0" smtClean="0"/>
              <a:t>Ws5~_dif_s-t</a:t>
            </a:r>
            <a:endParaRPr kumimoji="1" lang="en-US" altLang="ja-JP" sz="1600" dirty="0" smtClean="0"/>
          </a:p>
        </p:txBody>
      </p:sp>
      <p:pic>
        <p:nvPicPr>
          <p:cNvPr id="20" name="図 19"/>
          <p:cNvPicPr>
            <a:picLocks noChangeAspect="1"/>
          </p:cNvPicPr>
          <p:nvPr/>
        </p:nvPicPr>
        <p:blipFill rotWithShape="1">
          <a:blip r:embed="rId8"/>
          <a:srcRect l="16422" t="5908" r="25999"/>
          <a:stretch/>
        </p:blipFill>
        <p:spPr>
          <a:xfrm>
            <a:off x="2145768" y="3761089"/>
            <a:ext cx="2097708" cy="3068053"/>
          </a:xfrm>
          <a:prstGeom prst="rect">
            <a:avLst/>
          </a:prstGeom>
        </p:spPr>
      </p:pic>
      <p:sp>
        <p:nvSpPr>
          <p:cNvPr id="23" name="テキスト ボックス 22"/>
          <p:cNvSpPr txBox="1"/>
          <p:nvPr/>
        </p:nvSpPr>
        <p:spPr>
          <a:xfrm>
            <a:off x="2521091" y="6343762"/>
            <a:ext cx="1660840" cy="338554"/>
          </a:xfrm>
          <a:prstGeom prst="rect">
            <a:avLst/>
          </a:prstGeom>
          <a:noFill/>
        </p:spPr>
        <p:txBody>
          <a:bodyPr wrap="square" rtlCol="0">
            <a:spAutoFit/>
          </a:bodyPr>
          <a:lstStyle/>
          <a:p>
            <a:r>
              <a:rPr lang="en-US" altLang="ja-JP" sz="1600" dirty="0" smtClean="0"/>
              <a:t>Pt_cor0.8_dif_s-t</a:t>
            </a:r>
            <a:endParaRPr kumimoji="1" lang="en-US" altLang="ja-JP" sz="1600" dirty="0" smtClean="0"/>
          </a:p>
        </p:txBody>
      </p:sp>
      <p:sp>
        <p:nvSpPr>
          <p:cNvPr id="2" name="スライド番号プレースホルダー 1"/>
          <p:cNvSpPr>
            <a:spLocks noGrp="1"/>
          </p:cNvSpPr>
          <p:nvPr>
            <p:ph type="sldNum" sz="quarter" idx="12"/>
          </p:nvPr>
        </p:nvSpPr>
        <p:spPr/>
        <p:txBody>
          <a:bodyPr/>
          <a:lstStyle/>
          <a:p>
            <a:fld id="{40482976-72AF-4720-8AC7-3307BAEC81D7}" type="slidenum">
              <a:rPr kumimoji="1" lang="ja-JP" altLang="en-US" smtClean="0"/>
              <a:t>46</a:t>
            </a:fld>
            <a:endParaRPr kumimoji="1" lang="ja-JP" altLang="en-US"/>
          </a:p>
        </p:txBody>
      </p:sp>
    </p:spTree>
    <p:extLst>
      <p:ext uri="{BB962C8B-B14F-4D97-AF65-F5344CB8AC3E}">
        <p14:creationId xmlns:p14="http://schemas.microsoft.com/office/powerpoint/2010/main" val="3350026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 name="図 17"/>
          <p:cNvPicPr>
            <a:picLocks noChangeAspect="1"/>
          </p:cNvPicPr>
          <p:nvPr/>
        </p:nvPicPr>
        <p:blipFill rotWithShape="1">
          <a:blip r:embed="rId2"/>
          <a:srcRect l="85447" t="3982" r="1342" b="9329"/>
          <a:stretch/>
        </p:blipFill>
        <p:spPr>
          <a:xfrm>
            <a:off x="8573802" y="1031675"/>
            <a:ext cx="595137" cy="4086601"/>
          </a:xfrm>
          <a:prstGeom prst="rect">
            <a:avLst/>
          </a:prstGeom>
        </p:spPr>
      </p:pic>
      <p:sp>
        <p:nvSpPr>
          <p:cNvPr id="4" name="Text Box 2"/>
          <p:cNvSpPr txBox="1">
            <a:spLocks noChangeArrowheads="1"/>
          </p:cNvSpPr>
          <p:nvPr/>
        </p:nvSpPr>
        <p:spPr bwMode="auto">
          <a:xfrm>
            <a:off x="-1" y="2"/>
            <a:ext cx="9144001" cy="461665"/>
          </a:xfrm>
          <a:prstGeom prst="rect">
            <a:avLst/>
          </a:prstGeom>
          <a:solidFill>
            <a:srgbClr val="9999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en-US" altLang="ja-JP" sz="2400" dirty="0" smtClean="0">
                <a:solidFill>
                  <a:schemeClr val="bg1"/>
                </a:solidFill>
              </a:rPr>
              <a:t>5. </a:t>
            </a:r>
            <a:r>
              <a:rPr lang="ja-JP" altLang="en-US" sz="2400" dirty="0" smtClean="0">
                <a:solidFill>
                  <a:schemeClr val="bg1"/>
                </a:solidFill>
              </a:rPr>
              <a:t>結果</a:t>
            </a:r>
            <a:r>
              <a:rPr lang="en-US" altLang="ja-JP" sz="2400" dirty="0" smtClean="0">
                <a:solidFill>
                  <a:schemeClr val="bg1"/>
                </a:solidFill>
              </a:rPr>
              <a:t>_</a:t>
            </a:r>
            <a:r>
              <a:rPr lang="en-US" altLang="ja-JP" sz="2400" dirty="0" err="1" smtClean="0">
                <a:solidFill>
                  <a:schemeClr val="bg1"/>
                </a:solidFill>
              </a:rPr>
              <a:t>AMeDAS</a:t>
            </a:r>
            <a:r>
              <a:rPr lang="ja-JP" altLang="en-US" sz="2400" dirty="0" smtClean="0">
                <a:solidFill>
                  <a:schemeClr val="bg1"/>
                </a:solidFill>
              </a:rPr>
              <a:t>の</a:t>
            </a:r>
            <a:r>
              <a:rPr lang="ja-JP" altLang="en-US" sz="2400" dirty="0">
                <a:solidFill>
                  <a:schemeClr val="bg1"/>
                </a:solidFill>
              </a:rPr>
              <a:t>気温（</a:t>
            </a:r>
            <a:r>
              <a:rPr lang="en-US" altLang="ja-JP" sz="2400" dirty="0" err="1">
                <a:solidFill>
                  <a:schemeClr val="bg1"/>
                </a:solidFill>
              </a:rPr>
              <a:t>high_SST</a:t>
            </a:r>
            <a:r>
              <a:rPr lang="ja-JP" altLang="en-US" sz="2400" dirty="0" err="1">
                <a:solidFill>
                  <a:schemeClr val="bg1"/>
                </a:solidFill>
              </a:rPr>
              <a:t>ー</a:t>
            </a:r>
            <a:r>
              <a:rPr lang="en-US" altLang="ja-JP" sz="2400" dirty="0" err="1">
                <a:solidFill>
                  <a:schemeClr val="bg1"/>
                </a:solidFill>
              </a:rPr>
              <a:t>low_SST</a:t>
            </a:r>
            <a:r>
              <a:rPr lang="ja-JP" altLang="en-US" sz="2400" dirty="0" smtClean="0">
                <a:solidFill>
                  <a:schemeClr val="bg1"/>
                </a:solidFill>
              </a:rPr>
              <a:t>）０．５</a:t>
            </a:r>
            <a:r>
              <a:rPr lang="en-US" altLang="ja-JP" sz="2400" dirty="0" smtClean="0">
                <a:solidFill>
                  <a:schemeClr val="bg1"/>
                </a:solidFill>
              </a:rPr>
              <a:t> </a:t>
            </a:r>
            <a:endParaRPr lang="en-US" altLang="ja-JP" sz="2400" dirty="0">
              <a:solidFill>
                <a:schemeClr val="bg1"/>
              </a:solidFill>
            </a:endParaRPr>
          </a:p>
        </p:txBody>
      </p:sp>
      <p:sp>
        <p:nvSpPr>
          <p:cNvPr id="8" name="テキスト ボックス 7"/>
          <p:cNvSpPr txBox="1"/>
          <p:nvPr/>
        </p:nvSpPr>
        <p:spPr>
          <a:xfrm>
            <a:off x="8587944" y="4968849"/>
            <a:ext cx="564019" cy="249424"/>
          </a:xfrm>
          <a:prstGeom prst="rect">
            <a:avLst/>
          </a:prstGeom>
          <a:noFill/>
        </p:spPr>
        <p:txBody>
          <a:bodyPr wrap="square" rtlCol="0">
            <a:spAutoFit/>
          </a:bodyPr>
          <a:lstStyle/>
          <a:p>
            <a:pPr algn="ctr"/>
            <a:r>
              <a:rPr lang="en-US" altLang="ja-JP" sz="1000" b="1" dirty="0"/>
              <a:t>[</a:t>
            </a:r>
            <a:r>
              <a:rPr lang="ja-JP" altLang="en-US" sz="1000" b="1" dirty="0"/>
              <a:t>℃</a:t>
            </a:r>
            <a:r>
              <a:rPr lang="en-US" altLang="ja-JP" sz="1000" b="1" dirty="0"/>
              <a:t>]</a:t>
            </a:r>
            <a:endParaRPr lang="ja-JP" altLang="en-US" sz="1000" b="1" dirty="0"/>
          </a:p>
        </p:txBody>
      </p:sp>
      <p:grpSp>
        <p:nvGrpSpPr>
          <p:cNvPr id="2" name="グループ化 1"/>
          <p:cNvGrpSpPr/>
          <p:nvPr/>
        </p:nvGrpSpPr>
        <p:grpSpPr>
          <a:xfrm>
            <a:off x="1209302" y="720000"/>
            <a:ext cx="6489888" cy="461320"/>
            <a:chOff x="1132719" y="854943"/>
            <a:chExt cx="6489888" cy="461320"/>
          </a:xfrm>
        </p:grpSpPr>
        <p:sp>
          <p:nvSpPr>
            <p:cNvPr id="10" name="テキスト ボックス 9"/>
            <p:cNvSpPr txBox="1"/>
            <p:nvPr/>
          </p:nvSpPr>
          <p:spPr>
            <a:xfrm>
              <a:off x="1132719" y="867300"/>
              <a:ext cx="704712" cy="448963"/>
            </a:xfrm>
            <a:prstGeom prst="rect">
              <a:avLst/>
            </a:prstGeom>
            <a:noFill/>
          </p:spPr>
          <p:txBody>
            <a:bodyPr wrap="square" rtlCol="0">
              <a:spAutoFit/>
            </a:bodyPr>
            <a:lstStyle/>
            <a:p>
              <a:pPr algn="ctr"/>
              <a:r>
                <a:rPr lang="en-US" altLang="ja-JP" sz="2100" dirty="0"/>
                <a:t>DEC</a:t>
              </a:r>
              <a:endParaRPr lang="ja-JP" altLang="en-US" sz="2100" dirty="0"/>
            </a:p>
          </p:txBody>
        </p:sp>
        <p:sp>
          <p:nvSpPr>
            <p:cNvPr id="11" name="テキスト ボックス 10"/>
            <p:cNvSpPr txBox="1"/>
            <p:nvPr/>
          </p:nvSpPr>
          <p:spPr>
            <a:xfrm>
              <a:off x="3906499" y="854943"/>
              <a:ext cx="952721" cy="448963"/>
            </a:xfrm>
            <a:prstGeom prst="rect">
              <a:avLst/>
            </a:prstGeom>
            <a:noFill/>
          </p:spPr>
          <p:txBody>
            <a:bodyPr wrap="square" rtlCol="0">
              <a:spAutoFit/>
            </a:bodyPr>
            <a:lstStyle/>
            <a:p>
              <a:pPr algn="ctr"/>
              <a:r>
                <a:rPr lang="en-US" altLang="ja-JP" sz="2100" dirty="0"/>
                <a:t>JAN</a:t>
              </a:r>
            </a:p>
          </p:txBody>
        </p:sp>
        <p:sp>
          <p:nvSpPr>
            <p:cNvPr id="12" name="テキスト ボックス 11"/>
            <p:cNvSpPr txBox="1"/>
            <p:nvPr/>
          </p:nvSpPr>
          <p:spPr>
            <a:xfrm>
              <a:off x="6867037" y="867300"/>
              <a:ext cx="755570" cy="448963"/>
            </a:xfrm>
            <a:prstGeom prst="rect">
              <a:avLst/>
            </a:prstGeom>
            <a:noFill/>
          </p:spPr>
          <p:txBody>
            <a:bodyPr wrap="square" rtlCol="0">
              <a:spAutoFit/>
            </a:bodyPr>
            <a:lstStyle/>
            <a:p>
              <a:pPr algn="ctr"/>
              <a:r>
                <a:rPr lang="en-US" altLang="ja-JP" sz="2100" dirty="0"/>
                <a:t>FEB</a:t>
              </a:r>
              <a:endParaRPr lang="ja-JP" altLang="en-US" sz="2100" dirty="0"/>
            </a:p>
          </p:txBody>
        </p:sp>
      </p:grpSp>
      <p:sp>
        <p:nvSpPr>
          <p:cNvPr id="21" name="角丸四角形 20"/>
          <p:cNvSpPr/>
          <p:nvPr/>
        </p:nvSpPr>
        <p:spPr>
          <a:xfrm>
            <a:off x="285995" y="5705112"/>
            <a:ext cx="8600205" cy="1005801"/>
          </a:xfrm>
          <a:prstGeom prst="roundRect">
            <a:avLst/>
          </a:prstGeom>
          <a:solidFill>
            <a:schemeClr val="accent1">
              <a:alpha val="60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dirty="0" smtClean="0">
                <a:solidFill>
                  <a:schemeClr val="tx1"/>
                </a:solidFill>
              </a:rPr>
              <a:t>12</a:t>
            </a:r>
            <a:r>
              <a:rPr lang="ja-JP" altLang="en-US" sz="2400" dirty="0" smtClean="0">
                <a:solidFill>
                  <a:schemeClr val="tx1"/>
                </a:solidFill>
              </a:rPr>
              <a:t>月，</a:t>
            </a:r>
            <a:r>
              <a:rPr lang="en-US" altLang="ja-JP" sz="2400" dirty="0" smtClean="0">
                <a:solidFill>
                  <a:schemeClr val="tx1"/>
                </a:solidFill>
              </a:rPr>
              <a:t>1</a:t>
            </a:r>
            <a:r>
              <a:rPr lang="ja-JP" altLang="en-US" sz="2400" dirty="0" smtClean="0">
                <a:solidFill>
                  <a:schemeClr val="tx1"/>
                </a:solidFill>
              </a:rPr>
              <a:t>月，</a:t>
            </a:r>
            <a:r>
              <a:rPr lang="en-US" altLang="ja-JP" sz="2400" dirty="0" smtClean="0">
                <a:solidFill>
                  <a:schemeClr val="tx1"/>
                </a:solidFill>
              </a:rPr>
              <a:t>2</a:t>
            </a:r>
            <a:r>
              <a:rPr lang="ja-JP" altLang="en-US" sz="2400" dirty="0" smtClean="0">
                <a:solidFill>
                  <a:schemeClr val="tx1"/>
                </a:solidFill>
              </a:rPr>
              <a:t>月で高温偏差となっていた。特に、</a:t>
            </a:r>
            <a:r>
              <a:rPr lang="en-US" altLang="ja-JP" sz="2400" dirty="0" smtClean="0">
                <a:solidFill>
                  <a:schemeClr val="tx1"/>
                </a:solidFill>
              </a:rPr>
              <a:t>12</a:t>
            </a:r>
            <a:r>
              <a:rPr lang="ja-JP" altLang="en-US" sz="2400" dirty="0" smtClean="0">
                <a:solidFill>
                  <a:schemeClr val="tx1"/>
                </a:solidFill>
              </a:rPr>
              <a:t>月は領域全域に</a:t>
            </a:r>
            <a:r>
              <a:rPr lang="en-US" altLang="ja-JP" sz="2400" dirty="0" smtClean="0">
                <a:solidFill>
                  <a:schemeClr val="tx1"/>
                </a:solidFill>
              </a:rPr>
              <a:t>1.5</a:t>
            </a:r>
            <a:r>
              <a:rPr lang="ja-JP" altLang="en-US" sz="2400" dirty="0" smtClean="0">
                <a:solidFill>
                  <a:schemeClr val="tx1"/>
                </a:solidFill>
              </a:rPr>
              <a:t>℃以上の高温偏差となっていた。</a:t>
            </a:r>
            <a:endParaRPr lang="en-US" altLang="ja-JP" sz="2400" dirty="0" smtClean="0">
              <a:solidFill>
                <a:schemeClr val="tx1"/>
              </a:solidFill>
            </a:endParaRPr>
          </a:p>
        </p:txBody>
      </p:sp>
      <p:pic>
        <p:nvPicPr>
          <p:cNvPr id="7" name="図 6"/>
          <p:cNvPicPr>
            <a:picLocks noChangeAspect="1"/>
          </p:cNvPicPr>
          <p:nvPr/>
        </p:nvPicPr>
        <p:blipFill rotWithShape="1">
          <a:blip r:embed="rId3"/>
          <a:srcRect l="6737" t="5630" r="29268" b="5990"/>
          <a:stretch/>
        </p:blipFill>
        <p:spPr>
          <a:xfrm>
            <a:off x="20569" y="1080764"/>
            <a:ext cx="2880568" cy="4137509"/>
          </a:xfrm>
          <a:prstGeom prst="rect">
            <a:avLst/>
          </a:prstGeom>
        </p:spPr>
      </p:pic>
      <p:pic>
        <p:nvPicPr>
          <p:cNvPr id="9" name="図 8"/>
          <p:cNvPicPr>
            <a:picLocks noChangeAspect="1"/>
          </p:cNvPicPr>
          <p:nvPr/>
        </p:nvPicPr>
        <p:blipFill rotWithShape="1">
          <a:blip r:embed="rId4"/>
          <a:srcRect l="7445" t="5519" r="29196" b="6347"/>
          <a:stretch/>
        </p:blipFill>
        <p:spPr>
          <a:xfrm>
            <a:off x="2890381" y="1080766"/>
            <a:ext cx="2859855" cy="4137508"/>
          </a:xfrm>
          <a:prstGeom prst="rect">
            <a:avLst/>
          </a:prstGeom>
        </p:spPr>
      </p:pic>
      <p:pic>
        <p:nvPicPr>
          <p:cNvPr id="13" name="図 12"/>
          <p:cNvPicPr>
            <a:picLocks noChangeAspect="1"/>
          </p:cNvPicPr>
          <p:nvPr/>
        </p:nvPicPr>
        <p:blipFill rotWithShape="1">
          <a:blip r:embed="rId5"/>
          <a:srcRect l="7420" t="5432" r="29243" b="5800"/>
          <a:stretch/>
        </p:blipFill>
        <p:spPr>
          <a:xfrm>
            <a:off x="5749604" y="1080764"/>
            <a:ext cx="2838554" cy="4137509"/>
          </a:xfrm>
          <a:prstGeom prst="rect">
            <a:avLst/>
          </a:prstGeom>
        </p:spPr>
      </p:pic>
      <p:sp>
        <p:nvSpPr>
          <p:cNvPr id="3" name="スライド番号プレースホルダー 2"/>
          <p:cNvSpPr>
            <a:spLocks noGrp="1"/>
          </p:cNvSpPr>
          <p:nvPr>
            <p:ph type="sldNum" sz="quarter" idx="12"/>
          </p:nvPr>
        </p:nvSpPr>
        <p:spPr/>
        <p:txBody>
          <a:bodyPr/>
          <a:lstStyle/>
          <a:p>
            <a:fld id="{40482976-72AF-4720-8AC7-3307BAEC81D7}" type="slidenum">
              <a:rPr kumimoji="1" lang="ja-JP" altLang="en-US" smtClean="0"/>
              <a:t>47</a:t>
            </a:fld>
            <a:endParaRPr kumimoji="1" lang="ja-JP" altLang="en-US"/>
          </a:p>
        </p:txBody>
      </p:sp>
    </p:spTree>
    <p:extLst>
      <p:ext uri="{BB962C8B-B14F-4D97-AF65-F5344CB8AC3E}">
        <p14:creationId xmlns:p14="http://schemas.microsoft.com/office/powerpoint/2010/main" val="3373990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図 9"/>
          <p:cNvPicPr>
            <a:picLocks noChangeAspect="1"/>
          </p:cNvPicPr>
          <p:nvPr/>
        </p:nvPicPr>
        <p:blipFill rotWithShape="1">
          <a:blip r:embed="rId2"/>
          <a:srcRect l="6906" t="5580" r="29331" b="6065"/>
          <a:stretch/>
        </p:blipFill>
        <p:spPr>
          <a:xfrm>
            <a:off x="6043345" y="1043346"/>
            <a:ext cx="3006869" cy="4333429"/>
          </a:xfrm>
          <a:prstGeom prst="rect">
            <a:avLst/>
          </a:prstGeom>
        </p:spPr>
      </p:pic>
      <p:pic>
        <p:nvPicPr>
          <p:cNvPr id="6" name="図 5"/>
          <p:cNvPicPr>
            <a:picLocks noChangeAspect="1"/>
          </p:cNvPicPr>
          <p:nvPr/>
        </p:nvPicPr>
        <p:blipFill rotWithShape="1">
          <a:blip r:embed="rId3"/>
          <a:srcRect l="6640" t="5500" r="29328" b="5936"/>
          <a:stretch/>
        </p:blipFill>
        <p:spPr>
          <a:xfrm>
            <a:off x="3025833" y="1036987"/>
            <a:ext cx="3018503" cy="4342123"/>
          </a:xfrm>
          <a:prstGeom prst="rect">
            <a:avLst/>
          </a:prstGeom>
        </p:spPr>
      </p:pic>
      <p:pic>
        <p:nvPicPr>
          <p:cNvPr id="5" name="図 4"/>
          <p:cNvPicPr>
            <a:picLocks noChangeAspect="1"/>
          </p:cNvPicPr>
          <p:nvPr/>
        </p:nvPicPr>
        <p:blipFill rotWithShape="1">
          <a:blip r:embed="rId4"/>
          <a:srcRect l="7006" t="5526" r="29057" b="6236"/>
          <a:stretch/>
        </p:blipFill>
        <p:spPr>
          <a:xfrm>
            <a:off x="29921" y="1051660"/>
            <a:ext cx="3014356" cy="4326676"/>
          </a:xfrm>
          <a:prstGeom prst="rect">
            <a:avLst/>
          </a:prstGeom>
        </p:spPr>
      </p:pic>
      <p:sp>
        <p:nvSpPr>
          <p:cNvPr id="22" name="角丸四角形 21"/>
          <p:cNvSpPr/>
          <p:nvPr/>
        </p:nvSpPr>
        <p:spPr>
          <a:xfrm>
            <a:off x="285995" y="5705112"/>
            <a:ext cx="8600205" cy="1005801"/>
          </a:xfrm>
          <a:prstGeom prst="roundRect">
            <a:avLst/>
          </a:prstGeom>
          <a:solidFill>
            <a:schemeClr val="accent1">
              <a:alpha val="60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dirty="0">
                <a:solidFill>
                  <a:schemeClr val="tx1"/>
                </a:solidFill>
              </a:rPr>
              <a:t>12</a:t>
            </a:r>
            <a:r>
              <a:rPr lang="ja-JP" altLang="en-US" sz="2400" dirty="0">
                <a:solidFill>
                  <a:schemeClr val="tx1"/>
                </a:solidFill>
              </a:rPr>
              <a:t>月，</a:t>
            </a:r>
            <a:r>
              <a:rPr lang="en-US" altLang="ja-JP" sz="2400" dirty="0">
                <a:solidFill>
                  <a:schemeClr val="tx1"/>
                </a:solidFill>
              </a:rPr>
              <a:t>1</a:t>
            </a:r>
            <a:r>
              <a:rPr lang="ja-JP" altLang="en-US" sz="2400" dirty="0">
                <a:solidFill>
                  <a:schemeClr val="tx1"/>
                </a:solidFill>
              </a:rPr>
              <a:t>月，</a:t>
            </a:r>
            <a:r>
              <a:rPr lang="en-US" altLang="ja-JP" sz="2400" dirty="0">
                <a:solidFill>
                  <a:schemeClr val="tx1"/>
                </a:solidFill>
              </a:rPr>
              <a:t>2</a:t>
            </a:r>
            <a:r>
              <a:rPr lang="ja-JP" altLang="en-US" sz="2400" dirty="0">
                <a:solidFill>
                  <a:schemeClr val="tx1"/>
                </a:solidFill>
              </a:rPr>
              <a:t>月</a:t>
            </a:r>
            <a:r>
              <a:rPr lang="ja-JP" altLang="en-US" sz="2400" dirty="0" smtClean="0">
                <a:solidFill>
                  <a:schemeClr val="tx1"/>
                </a:solidFill>
              </a:rPr>
              <a:t>で</a:t>
            </a:r>
            <a:r>
              <a:rPr lang="ja-JP" altLang="en-US" sz="2400" dirty="0">
                <a:solidFill>
                  <a:schemeClr val="tx1"/>
                </a:solidFill>
              </a:rPr>
              <a:t>全体的</a:t>
            </a:r>
            <a:r>
              <a:rPr lang="ja-JP" altLang="en-US" sz="2400" dirty="0" smtClean="0">
                <a:solidFill>
                  <a:schemeClr val="tx1"/>
                </a:solidFill>
              </a:rPr>
              <a:t>に低気圧偏差</a:t>
            </a:r>
            <a:r>
              <a:rPr lang="ja-JP" altLang="en-US" sz="2400" dirty="0">
                <a:solidFill>
                  <a:schemeClr val="tx1"/>
                </a:solidFill>
              </a:rPr>
              <a:t>となっていた</a:t>
            </a:r>
            <a:r>
              <a:rPr lang="ja-JP" altLang="en-US" sz="2400" dirty="0" smtClean="0">
                <a:solidFill>
                  <a:schemeClr val="tx1"/>
                </a:solidFill>
              </a:rPr>
              <a:t>。</a:t>
            </a:r>
            <a:r>
              <a:rPr lang="en-US" altLang="ja-JP" sz="2400" dirty="0" smtClean="0">
                <a:solidFill>
                  <a:schemeClr val="tx1"/>
                </a:solidFill>
              </a:rPr>
              <a:t>12</a:t>
            </a:r>
            <a:r>
              <a:rPr lang="ja-JP" altLang="en-US" sz="2400" dirty="0" smtClean="0">
                <a:solidFill>
                  <a:schemeClr val="tx1"/>
                </a:solidFill>
              </a:rPr>
              <a:t>月では日本海側より太平洋側のほうが低気圧偏差となっていた。</a:t>
            </a:r>
            <a:endParaRPr lang="en-US" altLang="ja-JP" sz="2400" dirty="0" smtClean="0">
              <a:solidFill>
                <a:schemeClr val="tx1"/>
              </a:solidFill>
            </a:endParaRPr>
          </a:p>
        </p:txBody>
      </p:sp>
      <p:sp>
        <p:nvSpPr>
          <p:cNvPr id="4" name="Text Box 2"/>
          <p:cNvSpPr txBox="1">
            <a:spLocks noChangeArrowheads="1"/>
          </p:cNvSpPr>
          <p:nvPr/>
        </p:nvSpPr>
        <p:spPr bwMode="auto">
          <a:xfrm>
            <a:off x="-1" y="2"/>
            <a:ext cx="9144001" cy="461665"/>
          </a:xfrm>
          <a:prstGeom prst="rect">
            <a:avLst/>
          </a:prstGeom>
          <a:solidFill>
            <a:srgbClr val="9999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en-US" altLang="ja-JP" sz="2400" dirty="0" smtClean="0">
                <a:solidFill>
                  <a:schemeClr val="bg1"/>
                </a:solidFill>
              </a:rPr>
              <a:t>5. </a:t>
            </a:r>
            <a:r>
              <a:rPr lang="ja-JP" altLang="en-US" sz="2400" dirty="0" smtClean="0">
                <a:solidFill>
                  <a:schemeClr val="bg1"/>
                </a:solidFill>
              </a:rPr>
              <a:t>結果</a:t>
            </a:r>
            <a:r>
              <a:rPr lang="en-US" altLang="ja-JP" sz="2400" dirty="0" smtClean="0">
                <a:solidFill>
                  <a:schemeClr val="bg1"/>
                </a:solidFill>
              </a:rPr>
              <a:t>1_ </a:t>
            </a:r>
            <a:r>
              <a:rPr lang="en-US" altLang="ja-JP" sz="2400" dirty="0" err="1" smtClean="0">
                <a:solidFill>
                  <a:schemeClr val="bg1"/>
                </a:solidFill>
              </a:rPr>
              <a:t>AMeDAS_SLP</a:t>
            </a:r>
            <a:r>
              <a:rPr lang="ja-JP" altLang="en-US" sz="2400" dirty="0">
                <a:solidFill>
                  <a:schemeClr val="bg1"/>
                </a:solidFill>
              </a:rPr>
              <a:t> </a:t>
            </a:r>
            <a:r>
              <a:rPr lang="ja-JP" altLang="en-US" sz="1800" dirty="0">
                <a:solidFill>
                  <a:schemeClr val="bg1"/>
                </a:solidFill>
              </a:rPr>
              <a:t>　０．５</a:t>
            </a:r>
            <a:r>
              <a:rPr lang="en-US" altLang="ja-JP" sz="1800" dirty="0">
                <a:solidFill>
                  <a:schemeClr val="bg1"/>
                </a:solidFill>
              </a:rPr>
              <a:t>  </a:t>
            </a:r>
          </a:p>
        </p:txBody>
      </p:sp>
      <p:grpSp>
        <p:nvGrpSpPr>
          <p:cNvPr id="3" name="グループ化 2"/>
          <p:cNvGrpSpPr/>
          <p:nvPr/>
        </p:nvGrpSpPr>
        <p:grpSpPr>
          <a:xfrm>
            <a:off x="1258614" y="720000"/>
            <a:ext cx="6956619" cy="439241"/>
            <a:chOff x="1237898" y="932228"/>
            <a:chExt cx="6956619" cy="559416"/>
          </a:xfrm>
        </p:grpSpPr>
        <p:sp>
          <p:nvSpPr>
            <p:cNvPr id="11" name="テキスト ボックス 10"/>
            <p:cNvSpPr txBox="1"/>
            <p:nvPr/>
          </p:nvSpPr>
          <p:spPr>
            <a:xfrm>
              <a:off x="1237898" y="932228"/>
              <a:ext cx="861830" cy="549060"/>
            </a:xfrm>
            <a:prstGeom prst="rect">
              <a:avLst/>
            </a:prstGeom>
            <a:noFill/>
          </p:spPr>
          <p:txBody>
            <a:bodyPr wrap="square" rtlCol="0">
              <a:spAutoFit/>
            </a:bodyPr>
            <a:lstStyle/>
            <a:p>
              <a:pPr algn="ctr"/>
              <a:r>
                <a:rPr lang="en-US" altLang="ja-JP" sz="2100" dirty="0"/>
                <a:t>DEC</a:t>
              </a:r>
              <a:endParaRPr lang="ja-JP" altLang="en-US" sz="2100" dirty="0"/>
            </a:p>
          </p:txBody>
        </p:sp>
        <p:sp>
          <p:nvSpPr>
            <p:cNvPr id="12" name="テキスト ボックス 11"/>
            <p:cNvSpPr txBox="1"/>
            <p:nvPr/>
          </p:nvSpPr>
          <p:spPr>
            <a:xfrm>
              <a:off x="4087028" y="942584"/>
              <a:ext cx="1165133" cy="549060"/>
            </a:xfrm>
            <a:prstGeom prst="rect">
              <a:avLst/>
            </a:prstGeom>
            <a:noFill/>
          </p:spPr>
          <p:txBody>
            <a:bodyPr wrap="square" rtlCol="0">
              <a:spAutoFit/>
            </a:bodyPr>
            <a:lstStyle/>
            <a:p>
              <a:pPr algn="ctr"/>
              <a:r>
                <a:rPr lang="en-US" altLang="ja-JP" sz="2100" dirty="0"/>
                <a:t>JAN</a:t>
              </a:r>
            </a:p>
          </p:txBody>
        </p:sp>
        <p:sp>
          <p:nvSpPr>
            <p:cNvPr id="13" name="テキスト ボックス 12"/>
            <p:cNvSpPr txBox="1"/>
            <p:nvPr/>
          </p:nvSpPr>
          <p:spPr>
            <a:xfrm>
              <a:off x="7270491" y="932228"/>
              <a:ext cx="924026" cy="549060"/>
            </a:xfrm>
            <a:prstGeom prst="rect">
              <a:avLst/>
            </a:prstGeom>
            <a:noFill/>
          </p:spPr>
          <p:txBody>
            <a:bodyPr wrap="square" rtlCol="0">
              <a:spAutoFit/>
            </a:bodyPr>
            <a:lstStyle/>
            <a:p>
              <a:pPr algn="ctr"/>
              <a:r>
                <a:rPr lang="en-US" altLang="ja-JP" sz="2100" dirty="0"/>
                <a:t>FEB</a:t>
              </a:r>
              <a:endParaRPr lang="ja-JP" altLang="en-US" sz="2100" dirty="0"/>
            </a:p>
          </p:txBody>
        </p:sp>
      </p:grpSp>
      <p:grpSp>
        <p:nvGrpSpPr>
          <p:cNvPr id="2" name="グループ化 1"/>
          <p:cNvGrpSpPr/>
          <p:nvPr/>
        </p:nvGrpSpPr>
        <p:grpSpPr>
          <a:xfrm>
            <a:off x="2230788" y="4807343"/>
            <a:ext cx="6901366" cy="320134"/>
            <a:chOff x="2194767" y="4854134"/>
            <a:chExt cx="6901366" cy="320134"/>
          </a:xfrm>
        </p:grpSpPr>
        <p:sp>
          <p:nvSpPr>
            <p:cNvPr id="7" name="テキスト ボックス 6"/>
            <p:cNvSpPr txBox="1"/>
            <p:nvPr/>
          </p:nvSpPr>
          <p:spPr>
            <a:xfrm>
              <a:off x="2194767" y="4854134"/>
              <a:ext cx="847788" cy="307777"/>
            </a:xfrm>
            <a:prstGeom prst="rect">
              <a:avLst/>
            </a:prstGeom>
            <a:noFill/>
          </p:spPr>
          <p:txBody>
            <a:bodyPr wrap="square" rtlCol="0">
              <a:spAutoFit/>
            </a:bodyPr>
            <a:lstStyle/>
            <a:p>
              <a:pPr algn="ctr"/>
              <a:r>
                <a:rPr lang="en-US" altLang="ja-JP" sz="1400" b="1" dirty="0" smtClean="0"/>
                <a:t>[</a:t>
              </a:r>
              <a:r>
                <a:rPr lang="en-US" altLang="ja-JP" sz="1400" b="1" dirty="0" err="1" smtClean="0"/>
                <a:t>hPa</a:t>
              </a:r>
              <a:r>
                <a:rPr lang="en-US" altLang="ja-JP" sz="1400" b="1" dirty="0" smtClean="0"/>
                <a:t>]</a:t>
              </a:r>
              <a:endParaRPr kumimoji="1" lang="ja-JP" altLang="en-US" sz="1400" b="1" dirty="0"/>
            </a:p>
          </p:txBody>
        </p:sp>
        <p:sp>
          <p:nvSpPr>
            <p:cNvPr id="8" name="テキスト ボックス 7"/>
            <p:cNvSpPr txBox="1"/>
            <p:nvPr/>
          </p:nvSpPr>
          <p:spPr>
            <a:xfrm>
              <a:off x="8248345" y="4866491"/>
              <a:ext cx="847788" cy="307777"/>
            </a:xfrm>
            <a:prstGeom prst="rect">
              <a:avLst/>
            </a:prstGeom>
            <a:noFill/>
          </p:spPr>
          <p:txBody>
            <a:bodyPr wrap="square" rtlCol="0">
              <a:spAutoFit/>
            </a:bodyPr>
            <a:lstStyle/>
            <a:p>
              <a:pPr algn="ctr"/>
              <a:r>
                <a:rPr lang="en-US" altLang="ja-JP" sz="1400" b="1" dirty="0" smtClean="0"/>
                <a:t>[</a:t>
              </a:r>
              <a:r>
                <a:rPr lang="en-US" altLang="ja-JP" sz="1400" b="1" dirty="0" err="1" smtClean="0"/>
                <a:t>hPa</a:t>
              </a:r>
              <a:r>
                <a:rPr lang="en-US" altLang="ja-JP" sz="1400" b="1" dirty="0" smtClean="0"/>
                <a:t>]</a:t>
              </a:r>
              <a:endParaRPr kumimoji="1" lang="ja-JP" altLang="en-US" sz="1400" b="1" dirty="0"/>
            </a:p>
          </p:txBody>
        </p:sp>
        <p:sp>
          <p:nvSpPr>
            <p:cNvPr id="9" name="テキスト ボックス 8"/>
            <p:cNvSpPr txBox="1"/>
            <p:nvPr/>
          </p:nvSpPr>
          <p:spPr>
            <a:xfrm>
              <a:off x="5256958" y="4854134"/>
              <a:ext cx="847788" cy="307777"/>
            </a:xfrm>
            <a:prstGeom prst="rect">
              <a:avLst/>
            </a:prstGeom>
            <a:noFill/>
          </p:spPr>
          <p:txBody>
            <a:bodyPr wrap="square" rtlCol="0">
              <a:spAutoFit/>
            </a:bodyPr>
            <a:lstStyle/>
            <a:p>
              <a:pPr algn="ctr"/>
              <a:r>
                <a:rPr lang="en-US" altLang="ja-JP" sz="1400" b="1" dirty="0" smtClean="0"/>
                <a:t>[</a:t>
              </a:r>
              <a:r>
                <a:rPr lang="en-US" altLang="ja-JP" sz="1400" b="1" dirty="0" err="1" smtClean="0"/>
                <a:t>hPa</a:t>
              </a:r>
              <a:r>
                <a:rPr lang="en-US" altLang="ja-JP" sz="1400" b="1" dirty="0" smtClean="0"/>
                <a:t>]</a:t>
              </a:r>
              <a:endParaRPr kumimoji="1" lang="ja-JP" altLang="en-US" sz="1400" b="1" dirty="0"/>
            </a:p>
          </p:txBody>
        </p:sp>
      </p:grpSp>
      <p:sp>
        <p:nvSpPr>
          <p:cNvPr id="23" name="テキスト ボックス 22"/>
          <p:cNvSpPr txBox="1"/>
          <p:nvPr/>
        </p:nvSpPr>
        <p:spPr>
          <a:xfrm>
            <a:off x="6686026" y="5567843"/>
            <a:ext cx="2345016" cy="338554"/>
          </a:xfrm>
          <a:prstGeom prst="rect">
            <a:avLst/>
          </a:prstGeom>
          <a:noFill/>
          <a:ln w="19050">
            <a:solidFill>
              <a:schemeClr val="tx1"/>
            </a:solidFill>
          </a:ln>
        </p:spPr>
        <p:txBody>
          <a:bodyPr wrap="square" rtlCol="0">
            <a:spAutoFit/>
          </a:bodyPr>
          <a:lstStyle/>
          <a:p>
            <a:pPr algn="ctr"/>
            <a:r>
              <a:rPr kumimoji="1" lang="ja-JP" altLang="en-US" sz="1600" b="1" dirty="0" smtClean="0"/>
              <a:t>濃い青ほどマイナス偏差</a:t>
            </a:r>
            <a:endParaRPr kumimoji="1" lang="ja-JP" altLang="en-US" sz="1600" b="1" dirty="0"/>
          </a:p>
        </p:txBody>
      </p:sp>
      <p:sp>
        <p:nvSpPr>
          <p:cNvPr id="14" name="スライド番号プレースホルダー 13"/>
          <p:cNvSpPr>
            <a:spLocks noGrp="1"/>
          </p:cNvSpPr>
          <p:nvPr>
            <p:ph type="sldNum" sz="quarter" idx="12"/>
          </p:nvPr>
        </p:nvSpPr>
        <p:spPr/>
        <p:txBody>
          <a:bodyPr/>
          <a:lstStyle/>
          <a:p>
            <a:fld id="{40482976-72AF-4720-8AC7-3307BAEC81D7}" type="slidenum">
              <a:rPr kumimoji="1" lang="ja-JP" altLang="en-US" smtClean="0"/>
              <a:t>48</a:t>
            </a:fld>
            <a:endParaRPr kumimoji="1" lang="ja-JP" altLang="en-US"/>
          </a:p>
        </p:txBody>
      </p:sp>
    </p:spTree>
    <p:extLst>
      <p:ext uri="{BB962C8B-B14F-4D97-AF65-F5344CB8AC3E}">
        <p14:creationId xmlns:p14="http://schemas.microsoft.com/office/powerpoint/2010/main" val="1190302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 name="図 11"/>
          <p:cNvPicPr>
            <a:picLocks noChangeAspect="1"/>
          </p:cNvPicPr>
          <p:nvPr/>
        </p:nvPicPr>
        <p:blipFill rotWithShape="1">
          <a:blip r:embed="rId2"/>
          <a:srcRect l="7022" t="5628" r="29210" b="6014"/>
          <a:stretch/>
        </p:blipFill>
        <p:spPr>
          <a:xfrm>
            <a:off x="6076603" y="1037074"/>
            <a:ext cx="3009301" cy="4336794"/>
          </a:xfrm>
          <a:prstGeom prst="rect">
            <a:avLst/>
          </a:prstGeom>
        </p:spPr>
      </p:pic>
      <p:pic>
        <p:nvPicPr>
          <p:cNvPr id="7" name="図 6"/>
          <p:cNvPicPr>
            <a:picLocks noChangeAspect="1"/>
          </p:cNvPicPr>
          <p:nvPr/>
        </p:nvPicPr>
        <p:blipFill rotWithShape="1">
          <a:blip r:embed="rId3"/>
          <a:srcRect l="7065" t="5604" r="29354" b="5754"/>
          <a:stretch/>
        </p:blipFill>
        <p:spPr>
          <a:xfrm>
            <a:off x="3055548" y="1037074"/>
            <a:ext cx="3016275" cy="4373600"/>
          </a:xfrm>
          <a:prstGeom prst="rect">
            <a:avLst/>
          </a:prstGeom>
        </p:spPr>
      </p:pic>
      <p:pic>
        <p:nvPicPr>
          <p:cNvPr id="2" name="図 1"/>
          <p:cNvPicPr>
            <a:picLocks noChangeAspect="1"/>
          </p:cNvPicPr>
          <p:nvPr/>
        </p:nvPicPr>
        <p:blipFill rotWithShape="1">
          <a:blip r:embed="rId4"/>
          <a:srcRect l="6191" t="5657" r="29234" b="6006"/>
          <a:stretch/>
        </p:blipFill>
        <p:spPr>
          <a:xfrm>
            <a:off x="0" y="1030164"/>
            <a:ext cx="3067396" cy="4364182"/>
          </a:xfrm>
          <a:prstGeom prst="rect">
            <a:avLst/>
          </a:prstGeom>
        </p:spPr>
      </p:pic>
      <p:sp>
        <p:nvSpPr>
          <p:cNvPr id="4" name="Text Box 2"/>
          <p:cNvSpPr txBox="1">
            <a:spLocks noChangeArrowheads="1"/>
          </p:cNvSpPr>
          <p:nvPr/>
        </p:nvSpPr>
        <p:spPr bwMode="auto">
          <a:xfrm>
            <a:off x="-1" y="2"/>
            <a:ext cx="9144001" cy="461665"/>
          </a:xfrm>
          <a:prstGeom prst="rect">
            <a:avLst/>
          </a:prstGeom>
          <a:solidFill>
            <a:srgbClr val="9999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en-US" altLang="ja-JP" sz="2400" dirty="0" smtClean="0">
                <a:solidFill>
                  <a:schemeClr val="bg1"/>
                </a:solidFill>
              </a:rPr>
              <a:t>5. </a:t>
            </a:r>
            <a:r>
              <a:rPr lang="ja-JP" altLang="en-US" sz="2400" dirty="0" smtClean="0">
                <a:solidFill>
                  <a:schemeClr val="bg1"/>
                </a:solidFill>
              </a:rPr>
              <a:t>結果</a:t>
            </a:r>
            <a:r>
              <a:rPr lang="en-US" altLang="ja-JP" sz="2400" dirty="0" smtClean="0">
                <a:solidFill>
                  <a:schemeClr val="bg1"/>
                </a:solidFill>
              </a:rPr>
              <a:t>1_ </a:t>
            </a:r>
            <a:r>
              <a:rPr lang="en-US" altLang="ja-JP" sz="2400" dirty="0" err="1" smtClean="0">
                <a:solidFill>
                  <a:schemeClr val="bg1"/>
                </a:solidFill>
              </a:rPr>
              <a:t>AMeDAS</a:t>
            </a:r>
            <a:r>
              <a:rPr lang="en-US" altLang="ja-JP" sz="2400" dirty="0">
                <a:solidFill>
                  <a:schemeClr val="bg1"/>
                </a:solidFill>
              </a:rPr>
              <a:t>_</a:t>
            </a:r>
            <a:r>
              <a:rPr lang="ja-JP" altLang="en-US" sz="2400" dirty="0" smtClean="0">
                <a:solidFill>
                  <a:schemeClr val="bg1"/>
                </a:solidFill>
              </a:rPr>
              <a:t>湿度 （</a:t>
            </a:r>
            <a:r>
              <a:rPr lang="en-US" altLang="ja-JP" sz="2400" dirty="0" err="1">
                <a:solidFill>
                  <a:schemeClr val="bg1"/>
                </a:solidFill>
              </a:rPr>
              <a:t>high_SST</a:t>
            </a:r>
            <a:r>
              <a:rPr lang="ja-JP" altLang="en-US" sz="2400" dirty="0" err="1">
                <a:solidFill>
                  <a:schemeClr val="bg1"/>
                </a:solidFill>
              </a:rPr>
              <a:t>ー</a:t>
            </a:r>
            <a:r>
              <a:rPr lang="en-US" altLang="ja-JP" sz="2400" dirty="0" err="1">
                <a:solidFill>
                  <a:schemeClr val="bg1"/>
                </a:solidFill>
              </a:rPr>
              <a:t>low_SST</a:t>
            </a:r>
            <a:r>
              <a:rPr lang="ja-JP" altLang="en-US" sz="2400" dirty="0">
                <a:solidFill>
                  <a:schemeClr val="bg1"/>
                </a:solidFill>
              </a:rPr>
              <a:t>）　０．５</a:t>
            </a:r>
            <a:r>
              <a:rPr lang="en-US" altLang="ja-JP" sz="2400" dirty="0">
                <a:solidFill>
                  <a:schemeClr val="bg1"/>
                </a:solidFill>
              </a:rPr>
              <a:t>  </a:t>
            </a:r>
          </a:p>
        </p:txBody>
      </p:sp>
      <p:grpSp>
        <p:nvGrpSpPr>
          <p:cNvPr id="5" name="グループ化 4"/>
          <p:cNvGrpSpPr/>
          <p:nvPr/>
        </p:nvGrpSpPr>
        <p:grpSpPr>
          <a:xfrm>
            <a:off x="1314300" y="720000"/>
            <a:ext cx="6877827" cy="384848"/>
            <a:chOff x="1586876" y="1275978"/>
            <a:chExt cx="6877827" cy="532897"/>
          </a:xfrm>
        </p:grpSpPr>
        <p:sp>
          <p:nvSpPr>
            <p:cNvPr id="21" name="テキスト ボックス 20"/>
            <p:cNvSpPr txBox="1"/>
            <p:nvPr/>
          </p:nvSpPr>
          <p:spPr>
            <a:xfrm>
              <a:off x="1586876" y="1275979"/>
              <a:ext cx="836457" cy="532896"/>
            </a:xfrm>
            <a:prstGeom prst="rect">
              <a:avLst/>
            </a:prstGeom>
            <a:noFill/>
          </p:spPr>
          <p:txBody>
            <a:bodyPr wrap="square" rtlCol="0">
              <a:spAutoFit/>
            </a:bodyPr>
            <a:lstStyle/>
            <a:p>
              <a:pPr algn="ctr"/>
              <a:r>
                <a:rPr lang="en-US" altLang="ja-JP" sz="2100" dirty="0"/>
                <a:t>DEC</a:t>
              </a:r>
              <a:endParaRPr lang="ja-JP" altLang="en-US" sz="2100" dirty="0"/>
            </a:p>
          </p:txBody>
        </p:sp>
        <p:sp>
          <p:nvSpPr>
            <p:cNvPr id="22" name="テキスト ボックス 21"/>
            <p:cNvSpPr txBox="1"/>
            <p:nvPr/>
          </p:nvSpPr>
          <p:spPr>
            <a:xfrm>
              <a:off x="4417945" y="1275978"/>
              <a:ext cx="1130831" cy="532896"/>
            </a:xfrm>
            <a:prstGeom prst="rect">
              <a:avLst/>
            </a:prstGeom>
            <a:noFill/>
          </p:spPr>
          <p:txBody>
            <a:bodyPr wrap="square" rtlCol="0">
              <a:spAutoFit/>
            </a:bodyPr>
            <a:lstStyle/>
            <a:p>
              <a:pPr algn="ctr"/>
              <a:r>
                <a:rPr lang="en-US" altLang="ja-JP" sz="2100" dirty="0"/>
                <a:t>JAN</a:t>
              </a:r>
            </a:p>
          </p:txBody>
        </p:sp>
        <p:sp>
          <p:nvSpPr>
            <p:cNvPr id="23" name="テキスト ボックス 22"/>
            <p:cNvSpPr txBox="1"/>
            <p:nvPr/>
          </p:nvSpPr>
          <p:spPr>
            <a:xfrm>
              <a:off x="7567880" y="1275978"/>
              <a:ext cx="896823" cy="532896"/>
            </a:xfrm>
            <a:prstGeom prst="rect">
              <a:avLst/>
            </a:prstGeom>
            <a:noFill/>
          </p:spPr>
          <p:txBody>
            <a:bodyPr wrap="square" rtlCol="0">
              <a:spAutoFit/>
            </a:bodyPr>
            <a:lstStyle/>
            <a:p>
              <a:pPr algn="ctr"/>
              <a:r>
                <a:rPr lang="en-US" altLang="ja-JP" sz="2100" dirty="0"/>
                <a:t>FEB</a:t>
              </a:r>
              <a:endParaRPr lang="ja-JP" altLang="en-US" sz="2100" dirty="0"/>
            </a:p>
          </p:txBody>
        </p:sp>
      </p:grpSp>
      <p:grpSp>
        <p:nvGrpSpPr>
          <p:cNvPr id="3" name="グループ化 2"/>
          <p:cNvGrpSpPr/>
          <p:nvPr/>
        </p:nvGrpSpPr>
        <p:grpSpPr>
          <a:xfrm>
            <a:off x="2207905" y="4808458"/>
            <a:ext cx="6864199" cy="307778"/>
            <a:chOff x="2302052" y="5012648"/>
            <a:chExt cx="6864199" cy="307778"/>
          </a:xfrm>
        </p:grpSpPr>
        <p:sp>
          <p:nvSpPr>
            <p:cNvPr id="17" name="テキスト ボックス 16"/>
            <p:cNvSpPr txBox="1"/>
            <p:nvPr/>
          </p:nvSpPr>
          <p:spPr>
            <a:xfrm>
              <a:off x="2302052" y="5012649"/>
              <a:ext cx="822829" cy="307777"/>
            </a:xfrm>
            <a:prstGeom prst="rect">
              <a:avLst/>
            </a:prstGeom>
            <a:noFill/>
          </p:spPr>
          <p:txBody>
            <a:bodyPr wrap="square" rtlCol="0">
              <a:spAutoFit/>
            </a:bodyPr>
            <a:lstStyle/>
            <a:p>
              <a:pPr algn="ctr"/>
              <a:r>
                <a:rPr lang="en-US" altLang="ja-JP" sz="1400" b="1" dirty="0" smtClean="0"/>
                <a:t>[%]</a:t>
              </a:r>
              <a:endParaRPr kumimoji="1" lang="ja-JP" altLang="en-US" sz="1400" b="1" dirty="0"/>
            </a:p>
          </p:txBody>
        </p:sp>
        <p:sp>
          <p:nvSpPr>
            <p:cNvPr id="18" name="テキスト ボックス 17"/>
            <p:cNvSpPr txBox="1"/>
            <p:nvPr/>
          </p:nvSpPr>
          <p:spPr>
            <a:xfrm>
              <a:off x="8343422" y="5012648"/>
              <a:ext cx="822829" cy="307777"/>
            </a:xfrm>
            <a:prstGeom prst="rect">
              <a:avLst/>
            </a:prstGeom>
            <a:noFill/>
          </p:spPr>
          <p:txBody>
            <a:bodyPr wrap="square" rtlCol="0">
              <a:spAutoFit/>
            </a:bodyPr>
            <a:lstStyle/>
            <a:p>
              <a:pPr algn="ctr"/>
              <a:r>
                <a:rPr lang="en-US" altLang="ja-JP" sz="1400" b="1" dirty="0" smtClean="0"/>
                <a:t>[</a:t>
              </a:r>
              <a:r>
                <a:rPr lang="en-US" altLang="ja-JP" sz="1400" b="1" dirty="0"/>
                <a:t>%</a:t>
              </a:r>
              <a:r>
                <a:rPr lang="en-US" altLang="ja-JP" sz="1400" b="1" dirty="0" smtClean="0"/>
                <a:t>]</a:t>
              </a:r>
              <a:endParaRPr kumimoji="1" lang="ja-JP" altLang="en-US" sz="1400" b="1" dirty="0"/>
            </a:p>
          </p:txBody>
        </p:sp>
        <p:sp>
          <p:nvSpPr>
            <p:cNvPr id="19" name="テキスト ボックス 18"/>
            <p:cNvSpPr txBox="1"/>
            <p:nvPr/>
          </p:nvSpPr>
          <p:spPr>
            <a:xfrm>
              <a:off x="5280031" y="5012649"/>
              <a:ext cx="822829" cy="307777"/>
            </a:xfrm>
            <a:prstGeom prst="rect">
              <a:avLst/>
            </a:prstGeom>
            <a:noFill/>
          </p:spPr>
          <p:txBody>
            <a:bodyPr wrap="square" rtlCol="0">
              <a:spAutoFit/>
            </a:bodyPr>
            <a:lstStyle/>
            <a:p>
              <a:pPr algn="ctr"/>
              <a:r>
                <a:rPr lang="en-US" altLang="ja-JP" sz="1400" b="1" dirty="0" smtClean="0"/>
                <a:t>[</a:t>
              </a:r>
              <a:r>
                <a:rPr lang="en-US" altLang="ja-JP" sz="1400" b="1" dirty="0"/>
                <a:t>%</a:t>
              </a:r>
              <a:r>
                <a:rPr lang="en-US" altLang="ja-JP" sz="1400" b="1" dirty="0" smtClean="0"/>
                <a:t>]</a:t>
              </a:r>
              <a:endParaRPr kumimoji="1" lang="ja-JP" altLang="en-US" sz="1400" b="1" dirty="0"/>
            </a:p>
          </p:txBody>
        </p:sp>
      </p:grpSp>
      <p:sp>
        <p:nvSpPr>
          <p:cNvPr id="27" name="円/楕円 26"/>
          <p:cNvSpPr/>
          <p:nvPr/>
        </p:nvSpPr>
        <p:spPr>
          <a:xfrm rot="19287094">
            <a:off x="681328" y="3009955"/>
            <a:ext cx="1544331" cy="2285723"/>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角丸四角形 27"/>
          <p:cNvSpPr/>
          <p:nvPr/>
        </p:nvSpPr>
        <p:spPr>
          <a:xfrm>
            <a:off x="1147125" y="5705112"/>
            <a:ext cx="6860529" cy="1005801"/>
          </a:xfrm>
          <a:prstGeom prst="roundRect">
            <a:avLst/>
          </a:prstGeom>
          <a:solidFill>
            <a:schemeClr val="accent1">
              <a:alpha val="60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dirty="0" smtClean="0">
                <a:solidFill>
                  <a:schemeClr val="tx1"/>
                </a:solidFill>
              </a:rPr>
              <a:t>12</a:t>
            </a:r>
            <a:r>
              <a:rPr lang="ja-JP" altLang="en-US" sz="2400" dirty="0" smtClean="0">
                <a:solidFill>
                  <a:schemeClr val="tx1"/>
                </a:solidFill>
              </a:rPr>
              <a:t>月では、伊勢湾の西側で正偏差となっていた。</a:t>
            </a:r>
            <a:endParaRPr lang="en-US" altLang="ja-JP" sz="2400" dirty="0" smtClean="0">
              <a:solidFill>
                <a:schemeClr val="tx1"/>
              </a:solidFill>
            </a:endParaRPr>
          </a:p>
          <a:p>
            <a:r>
              <a:rPr lang="en-US" altLang="ja-JP" sz="2400" dirty="0" smtClean="0">
                <a:solidFill>
                  <a:schemeClr val="tx1"/>
                </a:solidFill>
              </a:rPr>
              <a:t>1</a:t>
            </a:r>
            <a:r>
              <a:rPr lang="ja-JP" altLang="en-US" sz="2400" dirty="0" smtClean="0">
                <a:solidFill>
                  <a:schemeClr val="tx1"/>
                </a:solidFill>
              </a:rPr>
              <a:t>月，</a:t>
            </a:r>
            <a:r>
              <a:rPr lang="en-US" altLang="ja-JP" sz="2400" dirty="0" smtClean="0">
                <a:solidFill>
                  <a:schemeClr val="tx1"/>
                </a:solidFill>
              </a:rPr>
              <a:t>2</a:t>
            </a:r>
            <a:r>
              <a:rPr lang="ja-JP" altLang="en-US" sz="2400" dirty="0" smtClean="0">
                <a:solidFill>
                  <a:schemeClr val="tx1"/>
                </a:solidFill>
              </a:rPr>
              <a:t>月では、伊勢湾の西側で負偏差となっていた。</a:t>
            </a:r>
            <a:endParaRPr lang="en-US" altLang="ja-JP" sz="2400" dirty="0" smtClean="0">
              <a:solidFill>
                <a:schemeClr val="tx1"/>
              </a:solidFill>
            </a:endParaRPr>
          </a:p>
        </p:txBody>
      </p:sp>
      <p:sp>
        <p:nvSpPr>
          <p:cNvPr id="29" name="テキスト ボックス 28"/>
          <p:cNvSpPr txBox="1"/>
          <p:nvPr/>
        </p:nvSpPr>
        <p:spPr>
          <a:xfrm>
            <a:off x="7456515" y="5432560"/>
            <a:ext cx="1585519" cy="584775"/>
          </a:xfrm>
          <a:prstGeom prst="rect">
            <a:avLst/>
          </a:prstGeom>
          <a:noFill/>
          <a:ln w="19050">
            <a:solidFill>
              <a:schemeClr val="tx1"/>
            </a:solidFill>
          </a:ln>
        </p:spPr>
        <p:txBody>
          <a:bodyPr wrap="square" rtlCol="0">
            <a:spAutoFit/>
          </a:bodyPr>
          <a:lstStyle/>
          <a:p>
            <a:pPr algn="ctr"/>
            <a:r>
              <a:rPr lang="ja-JP" altLang="en-US" sz="1600" b="1" dirty="0" smtClean="0">
                <a:solidFill>
                  <a:srgbClr val="FF0000"/>
                </a:solidFill>
              </a:rPr>
              <a:t>赤色</a:t>
            </a:r>
            <a:r>
              <a:rPr lang="ja-JP" altLang="en-US" sz="1600" b="1" dirty="0" smtClean="0"/>
              <a:t> ： 正偏差</a:t>
            </a:r>
            <a:endParaRPr lang="en-US" altLang="ja-JP" sz="1600" b="1" dirty="0" smtClean="0"/>
          </a:p>
          <a:p>
            <a:pPr algn="ctr"/>
            <a:r>
              <a:rPr kumimoji="1" lang="ja-JP" altLang="en-US" sz="1600" b="1" dirty="0" smtClean="0">
                <a:solidFill>
                  <a:srgbClr val="0070C0"/>
                </a:solidFill>
              </a:rPr>
              <a:t>青色</a:t>
            </a:r>
            <a:r>
              <a:rPr kumimoji="1" lang="ja-JP" altLang="en-US" sz="1600" b="1" dirty="0" smtClean="0"/>
              <a:t> ： 負偏差</a:t>
            </a:r>
            <a:endParaRPr kumimoji="1" lang="ja-JP" altLang="en-US" sz="1600" b="1" dirty="0"/>
          </a:p>
        </p:txBody>
      </p:sp>
      <p:sp>
        <p:nvSpPr>
          <p:cNvPr id="6" name="スライド番号プレースホルダー 5"/>
          <p:cNvSpPr>
            <a:spLocks noGrp="1"/>
          </p:cNvSpPr>
          <p:nvPr>
            <p:ph type="sldNum" sz="quarter" idx="12"/>
          </p:nvPr>
        </p:nvSpPr>
        <p:spPr/>
        <p:txBody>
          <a:bodyPr/>
          <a:lstStyle/>
          <a:p>
            <a:fld id="{40482976-72AF-4720-8AC7-3307BAEC81D7}" type="slidenum">
              <a:rPr kumimoji="1" lang="ja-JP" altLang="en-US" smtClean="0"/>
              <a:t>49</a:t>
            </a:fld>
            <a:endParaRPr kumimoji="1" lang="ja-JP" altLang="en-US"/>
          </a:p>
        </p:txBody>
      </p:sp>
    </p:spTree>
    <p:extLst>
      <p:ext uri="{BB962C8B-B14F-4D97-AF65-F5344CB8AC3E}">
        <p14:creationId xmlns:p14="http://schemas.microsoft.com/office/powerpoint/2010/main" val="1460175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rotWithShape="1">
          <a:blip r:embed="rId2">
            <a:extLst>
              <a:ext uri="{28A0092B-C50C-407E-A947-70E740481C1C}">
                <a14:useLocalDpi xmlns:a14="http://schemas.microsoft.com/office/drawing/2010/main" val="0"/>
              </a:ext>
            </a:extLst>
          </a:blip>
          <a:srcRect l="2422" t="7568" r="3407" b="980"/>
          <a:stretch/>
        </p:blipFill>
        <p:spPr>
          <a:xfrm>
            <a:off x="-49430" y="2000500"/>
            <a:ext cx="4212682" cy="4181225"/>
          </a:xfrm>
          <a:prstGeom prst="rect">
            <a:avLst/>
          </a:prstGeom>
        </p:spPr>
      </p:pic>
      <p:sp>
        <p:nvSpPr>
          <p:cNvPr id="4" name="Text Box 2"/>
          <p:cNvSpPr txBox="1">
            <a:spLocks noChangeArrowheads="1"/>
          </p:cNvSpPr>
          <p:nvPr/>
        </p:nvSpPr>
        <p:spPr bwMode="auto">
          <a:xfrm>
            <a:off x="-1" y="2"/>
            <a:ext cx="9144001" cy="461665"/>
          </a:xfrm>
          <a:prstGeom prst="rect">
            <a:avLst/>
          </a:prstGeom>
          <a:solidFill>
            <a:srgbClr val="9999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en-US" altLang="ja-JP" sz="2400" dirty="0">
                <a:solidFill>
                  <a:schemeClr val="bg1"/>
                </a:solidFill>
              </a:rPr>
              <a:t>3</a:t>
            </a:r>
            <a:r>
              <a:rPr lang="en-US" altLang="ja-JP" sz="2400" dirty="0" smtClean="0">
                <a:solidFill>
                  <a:schemeClr val="bg1"/>
                </a:solidFill>
              </a:rPr>
              <a:t>. </a:t>
            </a:r>
            <a:r>
              <a:rPr lang="ja-JP" altLang="en-US" sz="2400" dirty="0" smtClean="0">
                <a:solidFill>
                  <a:schemeClr val="bg1"/>
                </a:solidFill>
              </a:rPr>
              <a:t>結果</a:t>
            </a:r>
            <a:r>
              <a:rPr lang="en-US" altLang="ja-JP" sz="2400" dirty="0" smtClean="0">
                <a:solidFill>
                  <a:schemeClr val="bg1"/>
                </a:solidFill>
              </a:rPr>
              <a:t>_</a:t>
            </a:r>
            <a:r>
              <a:rPr lang="ja-JP" altLang="en-US" sz="2400" dirty="0" smtClean="0">
                <a:solidFill>
                  <a:schemeClr val="bg1"/>
                </a:solidFill>
              </a:rPr>
              <a:t>感度実験（</a:t>
            </a:r>
            <a:r>
              <a:rPr lang="en-US" altLang="ja-JP" sz="2400" dirty="0" err="1" smtClean="0">
                <a:solidFill>
                  <a:schemeClr val="bg1"/>
                </a:solidFill>
              </a:rPr>
              <a:t>CTL_Run</a:t>
            </a:r>
            <a:r>
              <a:rPr lang="ja-JP" altLang="en-US" sz="2400" dirty="0" smtClean="0">
                <a:solidFill>
                  <a:schemeClr val="bg1"/>
                </a:solidFill>
              </a:rPr>
              <a:t>　</a:t>
            </a:r>
            <a:r>
              <a:rPr lang="en-US" altLang="ja-JP" sz="2400" dirty="0" smtClean="0">
                <a:solidFill>
                  <a:schemeClr val="bg1"/>
                </a:solidFill>
              </a:rPr>
              <a:t>VS</a:t>
            </a:r>
            <a:r>
              <a:rPr lang="ja-JP" altLang="en-US" sz="2400" dirty="0" smtClean="0">
                <a:solidFill>
                  <a:schemeClr val="bg1"/>
                </a:solidFill>
              </a:rPr>
              <a:t>　</a:t>
            </a:r>
            <a:r>
              <a:rPr lang="en-US" altLang="ja-JP" sz="2400" dirty="0" err="1" smtClean="0">
                <a:solidFill>
                  <a:schemeClr val="bg1"/>
                </a:solidFill>
              </a:rPr>
              <a:t>SST_Run</a:t>
            </a:r>
            <a:r>
              <a:rPr lang="ja-JP" altLang="en-US" sz="2400" dirty="0" smtClean="0">
                <a:solidFill>
                  <a:schemeClr val="bg1"/>
                </a:solidFill>
              </a:rPr>
              <a:t>）</a:t>
            </a:r>
            <a:endParaRPr lang="ja-JP" altLang="en-US" sz="2400" dirty="0">
              <a:solidFill>
                <a:schemeClr val="bg1"/>
              </a:solidFill>
            </a:endParaRPr>
          </a:p>
        </p:txBody>
      </p:sp>
      <p:graphicFrame>
        <p:nvGraphicFramePr>
          <p:cNvPr id="5" name="表 4"/>
          <p:cNvGraphicFramePr>
            <a:graphicFrameLocks noGrp="1"/>
          </p:cNvGraphicFramePr>
          <p:nvPr>
            <p:extLst>
              <p:ext uri="{D42A27DB-BD31-4B8C-83A1-F6EECF244321}">
                <p14:modId xmlns:p14="http://schemas.microsoft.com/office/powerpoint/2010/main" val="2996912024"/>
              </p:ext>
            </p:extLst>
          </p:nvPr>
        </p:nvGraphicFramePr>
        <p:xfrm>
          <a:off x="4163252" y="712102"/>
          <a:ext cx="4791669" cy="6053739"/>
        </p:xfrm>
        <a:graphic>
          <a:graphicData uri="http://schemas.openxmlformats.org/drawingml/2006/table">
            <a:tbl>
              <a:tblPr firstRow="1" bandRow="1">
                <a:tableStyleId>{5940675A-B579-460E-94D1-54222C63F5DA}</a:tableStyleId>
              </a:tblPr>
              <a:tblGrid>
                <a:gridCol w="1485446"/>
                <a:gridCol w="1654629"/>
                <a:gridCol w="1651594"/>
              </a:tblGrid>
              <a:tr h="507098">
                <a:tc>
                  <a:txBody>
                    <a:bodyPr/>
                    <a:lstStyle/>
                    <a:p>
                      <a:pPr algn="ctr"/>
                      <a:endParaRPr kumimoji="1" lang="ja-JP" altLang="en-US" dirty="0"/>
                    </a:p>
                  </a:txBody>
                  <a:tcPr anchor="ctr" anchorCtr="1"/>
                </a:tc>
                <a:tc>
                  <a:txBody>
                    <a:bodyPr/>
                    <a:lstStyle/>
                    <a:p>
                      <a:pPr algn="ctr"/>
                      <a:r>
                        <a:rPr kumimoji="1" lang="en-US" altLang="ja-JP" dirty="0" err="1" smtClean="0"/>
                        <a:t>CTL_Run</a:t>
                      </a:r>
                      <a:endParaRPr kumimoji="1" lang="en-US" altLang="ja-JP" dirty="0" smtClean="0"/>
                    </a:p>
                  </a:txBody>
                  <a:tcPr anchor="ctr" anchorCtr="1"/>
                </a:tc>
                <a:tc>
                  <a:txBody>
                    <a:bodyPr/>
                    <a:lstStyle/>
                    <a:p>
                      <a:pPr algn="ctr"/>
                      <a:r>
                        <a:rPr kumimoji="1" lang="en-US" altLang="ja-JP" dirty="0" err="1" smtClean="0"/>
                        <a:t>SST_Run</a:t>
                      </a:r>
                      <a:endParaRPr kumimoji="1" lang="ja-JP" altLang="en-US" dirty="0"/>
                    </a:p>
                  </a:txBody>
                  <a:tcPr anchor="ctr" anchorCtr="1"/>
                </a:tc>
              </a:tr>
              <a:tr h="396613">
                <a:tc>
                  <a:txBody>
                    <a:bodyPr/>
                    <a:lstStyle/>
                    <a:p>
                      <a:pPr algn="ctr"/>
                      <a:r>
                        <a:rPr kumimoji="1" lang="en-US" altLang="ja-JP" dirty="0" smtClean="0"/>
                        <a:t>Domain</a:t>
                      </a:r>
                      <a:endParaRPr kumimoji="1" lang="ja-JP" altLang="en-US" dirty="0"/>
                    </a:p>
                  </a:txBody>
                  <a:tcPr anchor="ctr" anchorCtr="1"/>
                </a:tc>
                <a:tc>
                  <a:txBody>
                    <a:bodyPr/>
                    <a:lstStyle/>
                    <a:p>
                      <a:pPr algn="ctr"/>
                      <a:r>
                        <a:rPr kumimoji="1" lang="en-US" altLang="ja-JP" dirty="0" smtClean="0"/>
                        <a:t>4</a:t>
                      </a:r>
                      <a:endParaRPr kumimoji="1" lang="ja-JP" altLang="en-US" dirty="0"/>
                    </a:p>
                  </a:txBody>
                  <a:tcPr anchor="ctr" anchorCtr="1"/>
                </a:tc>
                <a:tc>
                  <a:txBody>
                    <a:bodyPr/>
                    <a:lstStyle/>
                    <a:p>
                      <a:pPr algn="ctr"/>
                      <a:r>
                        <a:rPr kumimoji="1" lang="en-US" altLang="ja-JP" dirty="0" smtClean="0"/>
                        <a:t>4</a:t>
                      </a:r>
                      <a:endParaRPr kumimoji="1" lang="ja-JP" altLang="en-US" dirty="0"/>
                    </a:p>
                  </a:txBody>
                  <a:tcPr anchor="ctr" anchorCtr="1"/>
                </a:tc>
              </a:tr>
              <a:tr h="684563">
                <a:tc>
                  <a:txBody>
                    <a:bodyPr/>
                    <a:lstStyle/>
                    <a:p>
                      <a:pPr algn="ctr"/>
                      <a:r>
                        <a:rPr kumimoji="1" lang="ja-JP" altLang="en-US" dirty="0" smtClean="0"/>
                        <a:t>格子サイズ</a:t>
                      </a:r>
                      <a:endParaRPr kumimoji="1" lang="ja-JP" altLang="en-US" dirty="0"/>
                    </a:p>
                  </a:txBody>
                  <a:tcPr anchor="ctr" anchorCtr="1"/>
                </a:tc>
                <a:tc>
                  <a:txBody>
                    <a:bodyPr/>
                    <a:lstStyle/>
                    <a:p>
                      <a:pPr algn="ctr"/>
                      <a:r>
                        <a:rPr kumimoji="1" lang="en-US" altLang="ja-JP" dirty="0" smtClean="0"/>
                        <a:t>27km,9km,</a:t>
                      </a:r>
                    </a:p>
                    <a:p>
                      <a:pPr algn="ctr"/>
                      <a:r>
                        <a:rPr kumimoji="1" lang="en-US" altLang="ja-JP" dirty="0" smtClean="0"/>
                        <a:t>3km,1km</a:t>
                      </a:r>
                      <a:endParaRPr kumimoji="1" lang="ja-JP" altLang="en-US" dirty="0"/>
                    </a:p>
                  </a:txBody>
                  <a:tcPr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27km,9km,</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3km,1km</a:t>
                      </a:r>
                      <a:endParaRPr kumimoji="1" lang="ja-JP" altLang="en-US" dirty="0" smtClean="0"/>
                    </a:p>
                  </a:txBody>
                  <a:tcPr anchor="ctr" anchorCtr="1"/>
                </a:tc>
              </a:tr>
              <a:tr h="434077">
                <a:tc>
                  <a:txBody>
                    <a:bodyPr/>
                    <a:lstStyle/>
                    <a:p>
                      <a:pPr algn="ctr"/>
                      <a:r>
                        <a:rPr kumimoji="1" lang="ja-JP" altLang="en-US" dirty="0" smtClean="0"/>
                        <a:t>鉛直総数</a:t>
                      </a:r>
                      <a:endParaRPr kumimoji="1" lang="ja-JP" altLang="en-US" dirty="0"/>
                    </a:p>
                  </a:txBody>
                  <a:tcPr anchor="ctr" anchorCtr="1"/>
                </a:tc>
                <a:tc>
                  <a:txBody>
                    <a:bodyPr/>
                    <a:lstStyle/>
                    <a:p>
                      <a:pPr algn="ctr"/>
                      <a:r>
                        <a:rPr kumimoji="1" lang="en-US" altLang="ja-JP" dirty="0" smtClean="0"/>
                        <a:t>27</a:t>
                      </a:r>
                      <a:r>
                        <a:rPr kumimoji="1" lang="ja-JP" altLang="en-US" dirty="0" smtClean="0"/>
                        <a:t>層</a:t>
                      </a:r>
                      <a:endParaRPr kumimoji="1" lang="ja-JP" altLang="en-US" dirty="0"/>
                    </a:p>
                  </a:txBody>
                  <a:tcPr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27</a:t>
                      </a:r>
                      <a:r>
                        <a:rPr kumimoji="1" lang="ja-JP" altLang="en-US" dirty="0" smtClean="0"/>
                        <a:t>層</a:t>
                      </a:r>
                    </a:p>
                  </a:txBody>
                  <a:tcPr anchor="ctr" anchorCtr="1"/>
                </a:tc>
              </a:tr>
              <a:tr h="430565">
                <a:tc>
                  <a:txBody>
                    <a:bodyPr/>
                    <a:lstStyle/>
                    <a:p>
                      <a:pPr algn="ctr"/>
                      <a:r>
                        <a:rPr kumimoji="1" lang="ja-JP" altLang="en-US" dirty="0" smtClean="0"/>
                        <a:t>ネスティング</a:t>
                      </a:r>
                      <a:endParaRPr kumimoji="1" lang="ja-JP" altLang="en-US" dirty="0"/>
                    </a:p>
                  </a:txBody>
                  <a:tcPr anchor="ctr" anchorCtr="1"/>
                </a:tc>
                <a:tc>
                  <a:txBody>
                    <a:bodyPr/>
                    <a:lstStyle/>
                    <a:p>
                      <a:pPr algn="ctr"/>
                      <a:r>
                        <a:rPr kumimoji="1" lang="en-US" altLang="ja-JP" dirty="0" smtClean="0"/>
                        <a:t>1way</a:t>
                      </a:r>
                      <a:endParaRPr kumimoji="1" lang="ja-JP" altLang="en-US" dirty="0"/>
                    </a:p>
                  </a:txBody>
                  <a:tcPr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1way</a:t>
                      </a:r>
                      <a:endParaRPr kumimoji="1" lang="ja-JP" altLang="en-US" dirty="0" smtClean="0"/>
                    </a:p>
                  </a:txBody>
                  <a:tcPr anchor="ctr" anchorCtr="1"/>
                </a:tc>
              </a:tr>
              <a:tr h="1433736">
                <a:tc>
                  <a:txBody>
                    <a:bodyPr/>
                    <a:lstStyle/>
                    <a:p>
                      <a:pPr algn="ctr"/>
                      <a:r>
                        <a:rPr kumimoji="1" lang="ja-JP" altLang="en-US" dirty="0" smtClean="0"/>
                        <a:t>初期値・境界値</a:t>
                      </a:r>
                      <a:endParaRPr kumimoji="1" lang="ja-JP" altLang="en-US" dirty="0"/>
                    </a:p>
                  </a:txBody>
                  <a:tcPr anchor="ctr" anchorCtr="1"/>
                </a:tc>
                <a:tc>
                  <a:txBody>
                    <a:bodyPr/>
                    <a:lstStyle/>
                    <a:p>
                      <a:pPr algn="ctr"/>
                      <a:r>
                        <a:rPr lang="en-US" altLang="ja-JP" sz="1800" dirty="0" smtClean="0">
                          <a:solidFill>
                            <a:schemeClr val="tx1"/>
                          </a:solidFill>
                        </a:rPr>
                        <a:t>NCEP</a:t>
                      </a:r>
                      <a:r>
                        <a:rPr lang="ja-JP" altLang="en-US" sz="1800" dirty="0" smtClean="0">
                          <a:solidFill>
                            <a:schemeClr val="tx1"/>
                          </a:solidFill>
                        </a:rPr>
                        <a:t> </a:t>
                      </a:r>
                      <a:r>
                        <a:rPr lang="en-US" altLang="ja-JP" sz="1800" dirty="0" smtClean="0">
                          <a:solidFill>
                            <a:schemeClr val="tx1"/>
                          </a:solidFill>
                        </a:rPr>
                        <a:t>FNL</a:t>
                      </a:r>
                      <a:r>
                        <a:rPr lang="en-US" altLang="ja-JP" sz="1800" baseline="0" dirty="0" smtClean="0">
                          <a:solidFill>
                            <a:schemeClr val="tx1"/>
                          </a:solidFill>
                        </a:rPr>
                        <a:t> </a:t>
                      </a:r>
                      <a:r>
                        <a:rPr lang="en-US" altLang="ja-JP" sz="1800" dirty="0" smtClean="0">
                          <a:solidFill>
                            <a:schemeClr val="tx1"/>
                          </a:solidFill>
                        </a:rPr>
                        <a:t>data</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solidFill>
                            <a:schemeClr val="tx1"/>
                          </a:solidFill>
                        </a:rPr>
                        <a:t>RTG_SST_HR</a:t>
                      </a:r>
                      <a:endParaRPr kumimoji="1" lang="ja-JP" altLang="en-US" dirty="0" smtClean="0">
                        <a:solidFill>
                          <a:schemeClr val="tx1"/>
                        </a:solidFill>
                      </a:endParaRPr>
                    </a:p>
                  </a:txBody>
                  <a:tcPr anchor="ctr" anchorCtr="1"/>
                </a:tc>
                <a:tc>
                  <a:txBody>
                    <a:bodyPr/>
                    <a:lstStyle/>
                    <a:p>
                      <a:pPr algn="ctr"/>
                      <a:r>
                        <a:rPr lang="en-US" altLang="ja-JP" sz="1800" dirty="0" smtClean="0">
                          <a:solidFill>
                            <a:schemeClr val="tx1"/>
                          </a:solidFill>
                        </a:rPr>
                        <a:t>NCEP</a:t>
                      </a:r>
                      <a:r>
                        <a:rPr lang="ja-JP" altLang="en-US" sz="1800" dirty="0" smtClean="0">
                          <a:solidFill>
                            <a:schemeClr val="tx1"/>
                          </a:solidFill>
                        </a:rPr>
                        <a:t> </a:t>
                      </a:r>
                      <a:r>
                        <a:rPr lang="en-US" altLang="ja-JP" sz="1800" dirty="0" smtClean="0">
                          <a:solidFill>
                            <a:schemeClr val="tx1"/>
                          </a:solidFill>
                        </a:rPr>
                        <a:t>FNL</a:t>
                      </a:r>
                      <a:r>
                        <a:rPr lang="en-US" altLang="ja-JP" sz="1800" baseline="0" dirty="0" smtClean="0">
                          <a:solidFill>
                            <a:schemeClr val="tx1"/>
                          </a:solidFill>
                        </a:rPr>
                        <a:t> </a:t>
                      </a:r>
                      <a:r>
                        <a:rPr lang="en-US" altLang="ja-JP" sz="1800" dirty="0" smtClean="0">
                          <a:solidFill>
                            <a:schemeClr val="tx1"/>
                          </a:solidFill>
                        </a:rPr>
                        <a:t>data</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solidFill>
                            <a:schemeClr val="tx1"/>
                          </a:solidFill>
                        </a:rPr>
                        <a:t>RTG_SST_HR</a:t>
                      </a:r>
                      <a:endParaRPr kumimoji="1" lang="en-US" altLang="ja-JP" dirty="0" smtClean="0">
                        <a:solidFill>
                          <a:srgbClr val="FF0000"/>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solidFill>
                            <a:srgbClr val="FF0000"/>
                          </a:solidFill>
                        </a:rPr>
                        <a:t>(</a:t>
                      </a:r>
                      <a:r>
                        <a:rPr kumimoji="1" lang="ja-JP" altLang="en-US" dirty="0" smtClean="0">
                          <a:solidFill>
                            <a:srgbClr val="FF0000"/>
                          </a:solidFill>
                        </a:rPr>
                        <a:t>ドメイン</a:t>
                      </a:r>
                      <a:r>
                        <a:rPr kumimoji="1" lang="en-US" altLang="ja-JP" dirty="0" smtClean="0">
                          <a:solidFill>
                            <a:srgbClr val="FF0000"/>
                          </a:solidFill>
                        </a:rPr>
                        <a:t>4</a:t>
                      </a:r>
                      <a:r>
                        <a:rPr kumimoji="1" lang="ja-JP" altLang="en-US" dirty="0" err="1" smtClean="0">
                          <a:solidFill>
                            <a:srgbClr val="FF0000"/>
                          </a:solidFill>
                        </a:rPr>
                        <a:t>の伊</a:t>
                      </a:r>
                      <a:r>
                        <a:rPr kumimoji="1" lang="ja-JP" altLang="en-US" dirty="0" smtClean="0">
                          <a:solidFill>
                            <a:srgbClr val="FF0000"/>
                          </a:solidFill>
                        </a:rPr>
                        <a:t>勢湾の水温のみ変化</a:t>
                      </a:r>
                      <a:r>
                        <a:rPr kumimoji="1" lang="en-US" altLang="ja-JP" dirty="0" smtClean="0">
                          <a:solidFill>
                            <a:srgbClr val="FF0000"/>
                          </a:solidFill>
                        </a:rPr>
                        <a:t>)</a:t>
                      </a:r>
                      <a:endParaRPr kumimoji="1" lang="ja-JP" altLang="en-US" dirty="0" smtClean="0">
                        <a:solidFill>
                          <a:schemeClr val="tx1"/>
                        </a:solidFill>
                      </a:endParaRPr>
                    </a:p>
                  </a:txBody>
                  <a:tcPr anchor="ctr" anchorCtr="1"/>
                </a:tc>
              </a:tr>
              <a:tr h="686175">
                <a:tc>
                  <a:txBody>
                    <a:bodyPr/>
                    <a:lstStyle/>
                    <a:p>
                      <a:pPr algn="ctr"/>
                      <a:r>
                        <a:rPr kumimoji="1" lang="ja-JP" altLang="en-US" dirty="0" smtClean="0"/>
                        <a:t>初期時刻</a:t>
                      </a:r>
                      <a:endParaRPr kumimoji="1" lang="ja-JP" altLang="en-US" dirty="0"/>
                    </a:p>
                  </a:txBody>
                  <a:tcPr anchor="ctr" anchorCtr="1"/>
                </a:tc>
                <a:tc>
                  <a:txBody>
                    <a:bodyPr/>
                    <a:lstStyle/>
                    <a:p>
                      <a:pPr algn="ctr"/>
                      <a:r>
                        <a:rPr kumimoji="1" lang="en-US" altLang="ja-JP" dirty="0" smtClean="0"/>
                        <a:t>2005/11/30</a:t>
                      </a:r>
                    </a:p>
                    <a:p>
                      <a:pPr algn="ctr"/>
                      <a:r>
                        <a:rPr kumimoji="1" lang="en-US" altLang="ja-JP" dirty="0" smtClean="0"/>
                        <a:t>12:00</a:t>
                      </a:r>
                      <a:endParaRPr kumimoji="1" lang="ja-JP" altLang="en-US" dirty="0"/>
                    </a:p>
                  </a:txBody>
                  <a:tcPr anchor="ctr" anchorCtr="1"/>
                </a:tc>
                <a:tc>
                  <a:txBody>
                    <a:bodyPr/>
                    <a:lstStyle/>
                    <a:p>
                      <a:pPr algn="ctr"/>
                      <a:r>
                        <a:rPr kumimoji="1" lang="en-US" altLang="ja-JP" dirty="0" smtClean="0"/>
                        <a:t>2005/11/30</a:t>
                      </a:r>
                    </a:p>
                    <a:p>
                      <a:pPr algn="ctr"/>
                      <a:r>
                        <a:rPr kumimoji="1" lang="en-US" altLang="ja-JP" dirty="0" smtClean="0"/>
                        <a:t>12:00</a:t>
                      </a:r>
                      <a:endParaRPr kumimoji="1" lang="ja-JP" altLang="en-US" dirty="0"/>
                    </a:p>
                  </a:txBody>
                  <a:tcPr anchor="ctr" anchorCtr="1"/>
                </a:tc>
              </a:tr>
              <a:tr h="396613">
                <a:tc>
                  <a:txBody>
                    <a:bodyPr/>
                    <a:lstStyle/>
                    <a:p>
                      <a:pPr algn="ctr"/>
                      <a:r>
                        <a:rPr kumimoji="1" lang="ja-JP" altLang="en-US" dirty="0" smtClean="0"/>
                        <a:t>微物理</a:t>
                      </a:r>
                      <a:endParaRPr kumimoji="1" lang="ja-JP" altLang="en-US" dirty="0"/>
                    </a:p>
                  </a:txBody>
                  <a:tcPr anchor="ctr" anchorCtr="1"/>
                </a:tc>
                <a:tc>
                  <a:txBody>
                    <a:bodyPr/>
                    <a:lstStyle/>
                    <a:p>
                      <a:pPr algn="ctr"/>
                      <a:r>
                        <a:rPr kumimoji="1" lang="en-US" altLang="ja-JP" dirty="0" smtClean="0"/>
                        <a:t>WDM6</a:t>
                      </a:r>
                      <a:endParaRPr kumimoji="1" lang="ja-JP" altLang="en-US" dirty="0"/>
                    </a:p>
                  </a:txBody>
                  <a:tcPr anchor="ctr" anchorCtr="1"/>
                </a:tc>
                <a:tc>
                  <a:txBody>
                    <a:bodyPr/>
                    <a:lstStyle/>
                    <a:p>
                      <a:pPr algn="ctr"/>
                      <a:r>
                        <a:rPr kumimoji="1" lang="en-US" altLang="ja-JP" dirty="0" smtClean="0"/>
                        <a:t>WDM6</a:t>
                      </a:r>
                      <a:endParaRPr kumimoji="1" lang="ja-JP" altLang="en-US" dirty="0"/>
                    </a:p>
                  </a:txBody>
                  <a:tcPr anchor="ctr" anchorCtr="1"/>
                </a:tc>
              </a:tr>
              <a:tr h="658382">
                <a:tc>
                  <a:txBody>
                    <a:bodyPr/>
                    <a:lstStyle/>
                    <a:p>
                      <a:pPr algn="ctr"/>
                      <a:r>
                        <a:rPr kumimoji="1" lang="ja-JP" altLang="en-US" dirty="0" smtClean="0"/>
                        <a:t>積雲パラメタリゼーション</a:t>
                      </a:r>
                      <a:endParaRPr kumimoji="1" lang="ja-JP" altLang="en-US" dirty="0"/>
                    </a:p>
                  </a:txBody>
                  <a:tcPr anchor="ctr" anchorCtr="1"/>
                </a:tc>
                <a:tc>
                  <a:txBody>
                    <a:bodyPr/>
                    <a:lstStyle/>
                    <a:p>
                      <a:pPr algn="ctr"/>
                      <a:r>
                        <a:rPr kumimoji="1" lang="en-US" altLang="ja-JP" dirty="0" err="1" smtClean="0"/>
                        <a:t>Kain</a:t>
                      </a:r>
                      <a:r>
                        <a:rPr kumimoji="1" lang="en-US" altLang="ja-JP" dirty="0" smtClean="0"/>
                        <a:t>-Fritsch</a:t>
                      </a:r>
                      <a:endParaRPr kumimoji="1" lang="ja-JP" altLang="en-US" dirty="0"/>
                    </a:p>
                  </a:txBody>
                  <a:tcPr anchor="ctr" anchorCtr="1"/>
                </a:tc>
                <a:tc>
                  <a:txBody>
                    <a:bodyPr/>
                    <a:lstStyle/>
                    <a:p>
                      <a:pPr algn="ctr"/>
                      <a:r>
                        <a:rPr kumimoji="1" lang="en-US" altLang="ja-JP" dirty="0" err="1" smtClean="0"/>
                        <a:t>Kain</a:t>
                      </a:r>
                      <a:r>
                        <a:rPr kumimoji="1" lang="en-US" altLang="ja-JP" dirty="0" smtClean="0"/>
                        <a:t>-Fritsch</a:t>
                      </a:r>
                      <a:endParaRPr kumimoji="1" lang="ja-JP" altLang="en-US" dirty="0"/>
                    </a:p>
                  </a:txBody>
                  <a:tcPr anchor="ctr" anchorCtr="1"/>
                </a:tc>
              </a:tr>
              <a:tr h="396613">
                <a:tc>
                  <a:txBody>
                    <a:bodyPr/>
                    <a:lstStyle/>
                    <a:p>
                      <a:pPr algn="ctr"/>
                      <a:r>
                        <a:rPr kumimoji="1" lang="ja-JP" altLang="en-US" dirty="0" smtClean="0"/>
                        <a:t>大気境界層</a:t>
                      </a:r>
                      <a:endParaRPr kumimoji="1" lang="ja-JP" altLang="en-US" dirty="0"/>
                    </a:p>
                  </a:txBody>
                  <a:tcPr anchor="ctr" anchorCtr="1"/>
                </a:tc>
                <a:tc>
                  <a:txBody>
                    <a:bodyPr/>
                    <a:lstStyle/>
                    <a:p>
                      <a:pPr algn="ctr"/>
                      <a:r>
                        <a:rPr kumimoji="1" lang="en-US" altLang="ja-JP" dirty="0" smtClean="0"/>
                        <a:t>MYNN</a:t>
                      </a:r>
                      <a:r>
                        <a:rPr kumimoji="1" lang="ja-JP" altLang="en-US" dirty="0" smtClean="0"/>
                        <a:t>２</a:t>
                      </a:r>
                      <a:endParaRPr kumimoji="1" lang="ja-JP" altLang="en-US" dirty="0"/>
                    </a:p>
                  </a:txBody>
                  <a:tcPr anchor="ctr" anchorCtr="1"/>
                </a:tc>
                <a:tc>
                  <a:txBody>
                    <a:bodyPr/>
                    <a:lstStyle/>
                    <a:p>
                      <a:pPr algn="ctr"/>
                      <a:r>
                        <a:rPr kumimoji="1" lang="en-US" altLang="ja-JP" dirty="0" smtClean="0"/>
                        <a:t>MYNN</a:t>
                      </a:r>
                      <a:r>
                        <a:rPr kumimoji="1" lang="ja-JP" altLang="en-US" dirty="0" smtClean="0"/>
                        <a:t>２</a:t>
                      </a:r>
                      <a:endParaRPr kumimoji="1" lang="ja-JP" altLang="en-US" dirty="0"/>
                    </a:p>
                  </a:txBody>
                  <a:tcPr anchor="ctr" anchorCtr="1"/>
                </a:tc>
              </a:tr>
            </a:tbl>
          </a:graphicData>
        </a:graphic>
      </p:graphicFrame>
      <p:sp>
        <p:nvSpPr>
          <p:cNvPr id="9" name="テキスト ボックス 8"/>
          <p:cNvSpPr txBox="1"/>
          <p:nvPr/>
        </p:nvSpPr>
        <p:spPr>
          <a:xfrm>
            <a:off x="325164" y="1295128"/>
            <a:ext cx="3562351" cy="523220"/>
          </a:xfrm>
          <a:prstGeom prst="rect">
            <a:avLst/>
          </a:prstGeom>
          <a:noFill/>
          <a:ln w="31750">
            <a:solidFill>
              <a:srgbClr val="0070C0"/>
            </a:solidFill>
          </a:ln>
        </p:spPr>
        <p:txBody>
          <a:bodyPr wrap="square" rtlCol="0">
            <a:spAutoFit/>
          </a:bodyPr>
          <a:lstStyle/>
          <a:p>
            <a:r>
              <a:rPr lang="en-US" altLang="ja-JP" sz="2800" dirty="0"/>
              <a:t>WRF(</a:t>
            </a:r>
            <a:r>
              <a:rPr lang="ja-JP" altLang="en-US" sz="2800" dirty="0"/>
              <a:t>数値予報モデル</a:t>
            </a:r>
            <a:r>
              <a:rPr lang="en-US" altLang="ja-JP" sz="2800" dirty="0"/>
              <a:t>)</a:t>
            </a:r>
            <a:endParaRPr lang="ja-JP" altLang="en-US" sz="2800" dirty="0"/>
          </a:p>
        </p:txBody>
      </p:sp>
      <p:sp>
        <p:nvSpPr>
          <p:cNvPr id="2" name="スライド番号プレースホルダー 1"/>
          <p:cNvSpPr>
            <a:spLocks noGrp="1"/>
          </p:cNvSpPr>
          <p:nvPr>
            <p:ph type="sldNum" sz="quarter" idx="12"/>
          </p:nvPr>
        </p:nvSpPr>
        <p:spPr/>
        <p:txBody>
          <a:bodyPr/>
          <a:lstStyle/>
          <a:p>
            <a:fld id="{40482976-72AF-4720-8AC7-3307BAEC81D7}" type="slidenum">
              <a:rPr kumimoji="1" lang="ja-JP" altLang="en-US" smtClean="0"/>
              <a:t>5</a:t>
            </a:fld>
            <a:endParaRPr kumimoji="1" lang="ja-JP" altLang="en-US"/>
          </a:p>
        </p:txBody>
      </p:sp>
    </p:spTree>
    <p:extLst>
      <p:ext uri="{BB962C8B-B14F-4D97-AF65-F5344CB8AC3E}">
        <p14:creationId xmlns:p14="http://schemas.microsoft.com/office/powerpoint/2010/main" val="3703973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7" name="グループ化 16"/>
          <p:cNvGrpSpPr/>
          <p:nvPr/>
        </p:nvGrpSpPr>
        <p:grpSpPr>
          <a:xfrm>
            <a:off x="3257" y="1019701"/>
            <a:ext cx="9246628" cy="4195563"/>
            <a:chOff x="3257" y="1019701"/>
            <a:chExt cx="9246628" cy="4195563"/>
          </a:xfrm>
        </p:grpSpPr>
        <p:pic>
          <p:nvPicPr>
            <p:cNvPr id="8" name="図 7"/>
            <p:cNvPicPr>
              <a:picLocks noChangeAspect="1"/>
            </p:cNvPicPr>
            <p:nvPr/>
          </p:nvPicPr>
          <p:blipFill rotWithShape="1">
            <a:blip r:embed="rId2"/>
            <a:srcRect l="6490" t="5530" r="29373" b="5900"/>
            <a:stretch/>
          </p:blipFill>
          <p:spPr>
            <a:xfrm>
              <a:off x="3257" y="1088967"/>
              <a:ext cx="2872944" cy="4126297"/>
            </a:xfrm>
            <a:prstGeom prst="rect">
              <a:avLst/>
            </a:prstGeom>
          </p:spPr>
        </p:pic>
        <p:pic>
          <p:nvPicPr>
            <p:cNvPr id="23" name="図 22"/>
            <p:cNvPicPr>
              <a:picLocks noChangeAspect="1"/>
            </p:cNvPicPr>
            <p:nvPr/>
          </p:nvPicPr>
          <p:blipFill rotWithShape="1">
            <a:blip r:embed="rId3"/>
            <a:srcRect l="86442" t="4476" r="1648" b="9419"/>
            <a:stretch/>
          </p:blipFill>
          <p:spPr>
            <a:xfrm>
              <a:off x="8581107" y="1019701"/>
              <a:ext cx="540664" cy="4089863"/>
            </a:xfrm>
            <a:prstGeom prst="rect">
              <a:avLst/>
            </a:prstGeom>
          </p:spPr>
        </p:pic>
        <p:sp>
          <p:nvSpPr>
            <p:cNvPr id="10" name="テキスト ボックス 9"/>
            <p:cNvSpPr txBox="1"/>
            <p:nvPr/>
          </p:nvSpPr>
          <p:spPr>
            <a:xfrm>
              <a:off x="8570418" y="4969043"/>
              <a:ext cx="679467" cy="246221"/>
            </a:xfrm>
            <a:prstGeom prst="rect">
              <a:avLst/>
            </a:prstGeom>
            <a:noFill/>
          </p:spPr>
          <p:txBody>
            <a:bodyPr wrap="square" rtlCol="0">
              <a:spAutoFit/>
            </a:bodyPr>
            <a:lstStyle/>
            <a:p>
              <a:pPr algn="ctr"/>
              <a:r>
                <a:rPr lang="en-US" altLang="ja-JP" sz="1000" b="1" dirty="0" smtClean="0"/>
                <a:t>[mm]</a:t>
              </a:r>
              <a:endParaRPr lang="ja-JP" altLang="en-US" sz="1000" b="1" dirty="0"/>
            </a:p>
          </p:txBody>
        </p:sp>
        <p:pic>
          <p:nvPicPr>
            <p:cNvPr id="9" name="図 8"/>
            <p:cNvPicPr>
              <a:picLocks noChangeAspect="1"/>
            </p:cNvPicPr>
            <p:nvPr/>
          </p:nvPicPr>
          <p:blipFill rotWithShape="1">
            <a:blip r:embed="rId4"/>
            <a:srcRect l="7079" t="5723" r="28947" b="5140"/>
            <a:stretch/>
          </p:blipFill>
          <p:spPr>
            <a:xfrm>
              <a:off x="2869189" y="1074019"/>
              <a:ext cx="2857759" cy="4141245"/>
            </a:xfrm>
            <a:prstGeom prst="rect">
              <a:avLst/>
            </a:prstGeom>
          </p:spPr>
        </p:pic>
        <p:pic>
          <p:nvPicPr>
            <p:cNvPr id="11" name="図 10"/>
            <p:cNvPicPr>
              <a:picLocks noChangeAspect="1"/>
            </p:cNvPicPr>
            <p:nvPr/>
          </p:nvPicPr>
          <p:blipFill rotWithShape="1">
            <a:blip r:embed="rId5"/>
            <a:srcRect l="7440" t="5468" r="28993" b="5904"/>
            <a:stretch/>
          </p:blipFill>
          <p:spPr>
            <a:xfrm>
              <a:off x="5702530" y="1055926"/>
              <a:ext cx="2862565" cy="4151026"/>
            </a:xfrm>
            <a:prstGeom prst="rect">
              <a:avLst/>
            </a:prstGeom>
          </p:spPr>
        </p:pic>
      </p:grpSp>
      <p:sp>
        <p:nvSpPr>
          <p:cNvPr id="4" name="Text Box 2"/>
          <p:cNvSpPr txBox="1">
            <a:spLocks noChangeArrowheads="1"/>
          </p:cNvSpPr>
          <p:nvPr/>
        </p:nvSpPr>
        <p:spPr bwMode="auto">
          <a:xfrm>
            <a:off x="-1" y="2"/>
            <a:ext cx="9144001" cy="461665"/>
          </a:xfrm>
          <a:prstGeom prst="rect">
            <a:avLst/>
          </a:prstGeom>
          <a:solidFill>
            <a:srgbClr val="9999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en-US" altLang="ja-JP" sz="2400" dirty="0" smtClean="0">
                <a:solidFill>
                  <a:schemeClr val="bg1"/>
                </a:solidFill>
              </a:rPr>
              <a:t>5. </a:t>
            </a:r>
            <a:r>
              <a:rPr lang="ja-JP" altLang="en-US" sz="2400" dirty="0" smtClean="0">
                <a:solidFill>
                  <a:schemeClr val="bg1"/>
                </a:solidFill>
              </a:rPr>
              <a:t>結果</a:t>
            </a:r>
            <a:r>
              <a:rPr lang="en-US" altLang="ja-JP" sz="2400" dirty="0" smtClean="0">
                <a:solidFill>
                  <a:schemeClr val="bg1"/>
                </a:solidFill>
              </a:rPr>
              <a:t>1_ </a:t>
            </a:r>
            <a:r>
              <a:rPr lang="en-US" altLang="ja-JP" sz="2400" dirty="0" err="1" smtClean="0">
                <a:solidFill>
                  <a:schemeClr val="bg1"/>
                </a:solidFill>
              </a:rPr>
              <a:t>AMeDAS</a:t>
            </a:r>
            <a:r>
              <a:rPr lang="en-US" altLang="ja-JP" sz="2400" dirty="0">
                <a:solidFill>
                  <a:schemeClr val="bg1"/>
                </a:solidFill>
              </a:rPr>
              <a:t>_</a:t>
            </a:r>
            <a:r>
              <a:rPr lang="ja-JP" altLang="en-US" sz="2400" dirty="0" smtClean="0">
                <a:solidFill>
                  <a:schemeClr val="bg1"/>
                </a:solidFill>
              </a:rPr>
              <a:t>降水量</a:t>
            </a:r>
            <a:r>
              <a:rPr lang="ja-JP" altLang="en-US" sz="2400" dirty="0">
                <a:solidFill>
                  <a:schemeClr val="bg1"/>
                </a:solidFill>
              </a:rPr>
              <a:t>（</a:t>
            </a:r>
            <a:r>
              <a:rPr lang="en-US" altLang="ja-JP" sz="2400" dirty="0" err="1">
                <a:solidFill>
                  <a:schemeClr val="bg1"/>
                </a:solidFill>
              </a:rPr>
              <a:t>high_SST</a:t>
            </a:r>
            <a:r>
              <a:rPr lang="ja-JP" altLang="en-US" sz="2400" dirty="0" err="1">
                <a:solidFill>
                  <a:schemeClr val="bg1"/>
                </a:solidFill>
              </a:rPr>
              <a:t>ー</a:t>
            </a:r>
            <a:r>
              <a:rPr lang="en-US" altLang="ja-JP" sz="2400" dirty="0" err="1" smtClean="0">
                <a:solidFill>
                  <a:schemeClr val="bg1"/>
                </a:solidFill>
              </a:rPr>
              <a:t>low_SST</a:t>
            </a:r>
            <a:r>
              <a:rPr lang="ja-JP" altLang="en-US" sz="2400" dirty="0" smtClean="0">
                <a:solidFill>
                  <a:schemeClr val="bg1"/>
                </a:solidFill>
              </a:rPr>
              <a:t>）　０．５</a:t>
            </a:r>
            <a:r>
              <a:rPr lang="en-US" altLang="ja-JP" sz="2400" dirty="0" smtClean="0">
                <a:solidFill>
                  <a:schemeClr val="bg1"/>
                </a:solidFill>
              </a:rPr>
              <a:t> </a:t>
            </a:r>
            <a:endParaRPr lang="en-US" altLang="ja-JP" sz="2400" dirty="0">
              <a:solidFill>
                <a:schemeClr val="bg1"/>
              </a:solidFill>
            </a:endParaRPr>
          </a:p>
        </p:txBody>
      </p:sp>
      <p:grpSp>
        <p:nvGrpSpPr>
          <p:cNvPr id="2" name="グループ化 1"/>
          <p:cNvGrpSpPr/>
          <p:nvPr/>
        </p:nvGrpSpPr>
        <p:grpSpPr>
          <a:xfrm>
            <a:off x="1185760" y="720000"/>
            <a:ext cx="6585261" cy="398640"/>
            <a:chOff x="1252366" y="1099165"/>
            <a:chExt cx="6585261" cy="564402"/>
          </a:xfrm>
        </p:grpSpPr>
        <p:sp>
          <p:nvSpPr>
            <p:cNvPr id="14" name="テキスト ボックス 13"/>
            <p:cNvSpPr txBox="1"/>
            <p:nvPr/>
          </p:nvSpPr>
          <p:spPr>
            <a:xfrm>
              <a:off x="1252366" y="1099165"/>
              <a:ext cx="848959" cy="540862"/>
            </a:xfrm>
            <a:prstGeom prst="rect">
              <a:avLst/>
            </a:prstGeom>
            <a:noFill/>
          </p:spPr>
          <p:txBody>
            <a:bodyPr wrap="square" rtlCol="0">
              <a:spAutoFit/>
            </a:bodyPr>
            <a:lstStyle/>
            <a:p>
              <a:pPr algn="ctr"/>
              <a:r>
                <a:rPr lang="en-US" altLang="ja-JP" sz="2100" dirty="0"/>
                <a:t>DEC</a:t>
              </a:r>
              <a:endParaRPr lang="ja-JP" altLang="en-US" sz="2100" dirty="0"/>
            </a:p>
          </p:txBody>
        </p:sp>
        <p:sp>
          <p:nvSpPr>
            <p:cNvPr id="15" name="テキスト ボックス 14"/>
            <p:cNvSpPr txBox="1"/>
            <p:nvPr/>
          </p:nvSpPr>
          <p:spPr>
            <a:xfrm>
              <a:off x="3942276" y="1121131"/>
              <a:ext cx="1147732" cy="540861"/>
            </a:xfrm>
            <a:prstGeom prst="rect">
              <a:avLst/>
            </a:prstGeom>
            <a:noFill/>
          </p:spPr>
          <p:txBody>
            <a:bodyPr wrap="square" rtlCol="0">
              <a:spAutoFit/>
            </a:bodyPr>
            <a:lstStyle/>
            <a:p>
              <a:pPr algn="ctr"/>
              <a:r>
                <a:rPr lang="en-US" altLang="ja-JP" sz="2100" dirty="0"/>
                <a:t>JAN</a:t>
              </a:r>
            </a:p>
          </p:txBody>
        </p:sp>
        <p:sp>
          <p:nvSpPr>
            <p:cNvPr id="16" name="テキスト ボックス 15"/>
            <p:cNvSpPr txBox="1"/>
            <p:nvPr/>
          </p:nvSpPr>
          <p:spPr>
            <a:xfrm>
              <a:off x="6927400" y="1122706"/>
              <a:ext cx="910227" cy="540861"/>
            </a:xfrm>
            <a:prstGeom prst="rect">
              <a:avLst/>
            </a:prstGeom>
            <a:noFill/>
          </p:spPr>
          <p:txBody>
            <a:bodyPr wrap="square" rtlCol="0">
              <a:spAutoFit/>
            </a:bodyPr>
            <a:lstStyle/>
            <a:p>
              <a:pPr algn="ctr"/>
              <a:r>
                <a:rPr lang="en-US" altLang="ja-JP" sz="2100" dirty="0"/>
                <a:t>FEB</a:t>
              </a:r>
              <a:endParaRPr lang="ja-JP" altLang="en-US" sz="2100" dirty="0"/>
            </a:p>
          </p:txBody>
        </p:sp>
      </p:grpSp>
      <p:sp>
        <p:nvSpPr>
          <p:cNvPr id="28" name="角丸四角形 27"/>
          <p:cNvSpPr/>
          <p:nvPr/>
        </p:nvSpPr>
        <p:spPr>
          <a:xfrm>
            <a:off x="285995" y="5705112"/>
            <a:ext cx="8600205" cy="1005801"/>
          </a:xfrm>
          <a:prstGeom prst="roundRect">
            <a:avLst/>
          </a:prstGeom>
          <a:solidFill>
            <a:schemeClr val="accent1">
              <a:alpha val="60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smtClean="0">
                <a:solidFill>
                  <a:schemeClr val="tx1"/>
                </a:solidFill>
              </a:rPr>
              <a:t>三重県では、</a:t>
            </a:r>
            <a:r>
              <a:rPr lang="en-US" altLang="ja-JP" sz="2400" dirty="0" smtClean="0">
                <a:solidFill>
                  <a:schemeClr val="tx1"/>
                </a:solidFill>
              </a:rPr>
              <a:t>12</a:t>
            </a:r>
            <a:r>
              <a:rPr lang="ja-JP" altLang="en-US" sz="2400" dirty="0">
                <a:solidFill>
                  <a:schemeClr val="tx1"/>
                </a:solidFill>
              </a:rPr>
              <a:t>月</a:t>
            </a:r>
            <a:r>
              <a:rPr lang="ja-JP" altLang="en-US" sz="2400" dirty="0" smtClean="0">
                <a:solidFill>
                  <a:schemeClr val="tx1"/>
                </a:solidFill>
              </a:rPr>
              <a:t>で負偏差となっており、</a:t>
            </a:r>
            <a:r>
              <a:rPr lang="en-US" altLang="ja-JP" sz="2400" dirty="0" smtClean="0">
                <a:solidFill>
                  <a:schemeClr val="tx1"/>
                </a:solidFill>
              </a:rPr>
              <a:t>1</a:t>
            </a:r>
            <a:r>
              <a:rPr lang="ja-JP" altLang="en-US" sz="2400" dirty="0" smtClean="0">
                <a:solidFill>
                  <a:schemeClr val="tx1"/>
                </a:solidFill>
              </a:rPr>
              <a:t>月ではほぼ同じ値となっていた。</a:t>
            </a:r>
            <a:r>
              <a:rPr lang="en-US" altLang="ja-JP" sz="2400" dirty="0" smtClean="0">
                <a:solidFill>
                  <a:schemeClr val="tx1"/>
                </a:solidFill>
              </a:rPr>
              <a:t>2</a:t>
            </a:r>
            <a:r>
              <a:rPr lang="ja-JP" altLang="en-US" sz="2400" dirty="0" smtClean="0">
                <a:solidFill>
                  <a:schemeClr val="tx1"/>
                </a:solidFill>
              </a:rPr>
              <a:t>月は、領域全体で正偏差となっていた。</a:t>
            </a:r>
            <a:endParaRPr lang="en-US" altLang="ja-JP" sz="2400" dirty="0" smtClean="0">
              <a:solidFill>
                <a:schemeClr val="tx1"/>
              </a:solidFill>
            </a:endParaRPr>
          </a:p>
        </p:txBody>
      </p:sp>
      <p:sp>
        <p:nvSpPr>
          <p:cNvPr id="3" name="スライド番号プレースホルダー 2"/>
          <p:cNvSpPr>
            <a:spLocks noGrp="1"/>
          </p:cNvSpPr>
          <p:nvPr>
            <p:ph type="sldNum" sz="quarter" idx="12"/>
          </p:nvPr>
        </p:nvSpPr>
        <p:spPr/>
        <p:txBody>
          <a:bodyPr/>
          <a:lstStyle/>
          <a:p>
            <a:fld id="{40482976-72AF-4720-8AC7-3307BAEC81D7}" type="slidenum">
              <a:rPr kumimoji="1" lang="ja-JP" altLang="en-US" smtClean="0"/>
              <a:t>50</a:t>
            </a:fld>
            <a:endParaRPr kumimoji="1" lang="ja-JP" altLang="en-US"/>
          </a:p>
        </p:txBody>
      </p:sp>
    </p:spTree>
    <p:extLst>
      <p:ext uri="{BB962C8B-B14F-4D97-AF65-F5344CB8AC3E}">
        <p14:creationId xmlns:p14="http://schemas.microsoft.com/office/powerpoint/2010/main" val="3814386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0" name="グループ化 9"/>
          <p:cNvGrpSpPr/>
          <p:nvPr/>
        </p:nvGrpSpPr>
        <p:grpSpPr>
          <a:xfrm>
            <a:off x="20168" y="720000"/>
            <a:ext cx="8995053" cy="4716523"/>
            <a:chOff x="20168" y="720000"/>
            <a:chExt cx="8995053" cy="4716523"/>
          </a:xfrm>
        </p:grpSpPr>
        <p:pic>
          <p:nvPicPr>
            <p:cNvPr id="7" name="図 6"/>
            <p:cNvPicPr>
              <a:picLocks noChangeAspect="1"/>
            </p:cNvPicPr>
            <p:nvPr/>
          </p:nvPicPr>
          <p:blipFill rotWithShape="1">
            <a:blip r:embed="rId2"/>
            <a:srcRect l="7114" t="5490" r="29580" b="5663"/>
            <a:stretch/>
          </p:blipFill>
          <p:spPr>
            <a:xfrm>
              <a:off x="6008304" y="1047404"/>
              <a:ext cx="3006917" cy="4389119"/>
            </a:xfrm>
            <a:prstGeom prst="rect">
              <a:avLst/>
            </a:prstGeom>
          </p:spPr>
        </p:pic>
        <p:pic>
          <p:nvPicPr>
            <p:cNvPr id="5" name="図 4"/>
            <p:cNvPicPr>
              <a:picLocks noChangeAspect="1"/>
            </p:cNvPicPr>
            <p:nvPr/>
          </p:nvPicPr>
          <p:blipFill rotWithShape="1">
            <a:blip r:embed="rId3"/>
            <a:srcRect l="7163" t="5505" r="29283" b="5764"/>
            <a:stretch/>
          </p:blipFill>
          <p:spPr>
            <a:xfrm>
              <a:off x="3033642" y="1069522"/>
              <a:ext cx="3001752" cy="4358689"/>
            </a:xfrm>
            <a:prstGeom prst="rect">
              <a:avLst/>
            </a:prstGeom>
          </p:spPr>
        </p:pic>
        <p:pic>
          <p:nvPicPr>
            <p:cNvPr id="2" name="図 1"/>
            <p:cNvPicPr>
              <a:picLocks noChangeAspect="1"/>
            </p:cNvPicPr>
            <p:nvPr/>
          </p:nvPicPr>
          <p:blipFill rotWithShape="1">
            <a:blip r:embed="rId4"/>
            <a:srcRect l="6769" t="5478" r="29255" b="5866"/>
            <a:stretch/>
          </p:blipFill>
          <p:spPr>
            <a:xfrm>
              <a:off x="20168" y="1072344"/>
              <a:ext cx="3022277" cy="4355867"/>
            </a:xfrm>
            <a:prstGeom prst="rect">
              <a:avLst/>
            </a:prstGeom>
          </p:spPr>
        </p:pic>
        <p:grpSp>
          <p:nvGrpSpPr>
            <p:cNvPr id="3" name="グループ化 2"/>
            <p:cNvGrpSpPr/>
            <p:nvPr/>
          </p:nvGrpSpPr>
          <p:grpSpPr>
            <a:xfrm>
              <a:off x="1266107" y="720000"/>
              <a:ext cx="6926776" cy="573485"/>
              <a:chOff x="1308585" y="926695"/>
              <a:chExt cx="6926776" cy="573485"/>
            </a:xfrm>
          </p:grpSpPr>
          <p:sp>
            <p:nvSpPr>
              <p:cNvPr id="17" name="テキスト ボックス 16"/>
              <p:cNvSpPr txBox="1"/>
              <p:nvPr/>
            </p:nvSpPr>
            <p:spPr>
              <a:xfrm>
                <a:off x="1308585" y="926695"/>
                <a:ext cx="880769" cy="561127"/>
              </a:xfrm>
              <a:prstGeom prst="rect">
                <a:avLst/>
              </a:prstGeom>
              <a:noFill/>
            </p:spPr>
            <p:txBody>
              <a:bodyPr wrap="square" rtlCol="0">
                <a:spAutoFit/>
              </a:bodyPr>
              <a:lstStyle/>
              <a:p>
                <a:pPr algn="ctr"/>
                <a:r>
                  <a:rPr lang="en-US" altLang="ja-JP" sz="2100" dirty="0"/>
                  <a:t>DEC</a:t>
                </a:r>
                <a:endParaRPr lang="ja-JP" altLang="en-US" sz="2100" dirty="0"/>
              </a:p>
            </p:txBody>
          </p:sp>
          <p:sp>
            <p:nvSpPr>
              <p:cNvPr id="18" name="テキスト ボックス 17"/>
              <p:cNvSpPr txBox="1"/>
              <p:nvPr/>
            </p:nvSpPr>
            <p:spPr>
              <a:xfrm>
                <a:off x="4166333" y="937274"/>
                <a:ext cx="1190737" cy="561127"/>
              </a:xfrm>
              <a:prstGeom prst="rect">
                <a:avLst/>
              </a:prstGeom>
              <a:noFill/>
            </p:spPr>
            <p:txBody>
              <a:bodyPr wrap="square" rtlCol="0">
                <a:spAutoFit/>
              </a:bodyPr>
              <a:lstStyle/>
              <a:p>
                <a:pPr algn="ctr"/>
                <a:r>
                  <a:rPr lang="en-US" altLang="ja-JP" sz="2100" dirty="0"/>
                  <a:t>JAN</a:t>
                </a:r>
              </a:p>
            </p:txBody>
          </p:sp>
          <p:sp>
            <p:nvSpPr>
              <p:cNvPr id="19" name="テキスト ボックス 18"/>
              <p:cNvSpPr txBox="1"/>
              <p:nvPr/>
            </p:nvSpPr>
            <p:spPr>
              <a:xfrm>
                <a:off x="7291028" y="939053"/>
                <a:ext cx="944333" cy="561127"/>
              </a:xfrm>
              <a:prstGeom prst="rect">
                <a:avLst/>
              </a:prstGeom>
              <a:noFill/>
            </p:spPr>
            <p:txBody>
              <a:bodyPr wrap="square" rtlCol="0">
                <a:spAutoFit/>
              </a:bodyPr>
              <a:lstStyle/>
              <a:p>
                <a:pPr algn="ctr"/>
                <a:r>
                  <a:rPr lang="en-US" altLang="ja-JP" sz="2100" dirty="0"/>
                  <a:t>FEB</a:t>
                </a:r>
                <a:endParaRPr lang="ja-JP" altLang="en-US" sz="2100" dirty="0"/>
              </a:p>
            </p:txBody>
          </p:sp>
        </p:grpSp>
        <p:grpSp>
          <p:nvGrpSpPr>
            <p:cNvPr id="9" name="グループ化 8"/>
            <p:cNvGrpSpPr/>
            <p:nvPr/>
          </p:nvGrpSpPr>
          <p:grpSpPr>
            <a:xfrm>
              <a:off x="2332778" y="4882337"/>
              <a:ext cx="6511966" cy="241073"/>
              <a:chOff x="2332778" y="4882337"/>
              <a:chExt cx="6511966" cy="241073"/>
            </a:xfrm>
          </p:grpSpPr>
          <p:pic>
            <p:nvPicPr>
              <p:cNvPr id="27" name="図 26"/>
              <p:cNvPicPr>
                <a:picLocks noChangeAspect="1"/>
              </p:cNvPicPr>
              <p:nvPr/>
            </p:nvPicPr>
            <p:blipFill rotWithShape="1">
              <a:blip r:embed="rId2"/>
              <a:srcRect l="43095" t="94700" r="46929" b="420"/>
              <a:stretch/>
            </p:blipFill>
            <p:spPr>
              <a:xfrm>
                <a:off x="8370918" y="4882337"/>
                <a:ext cx="473826" cy="241071"/>
              </a:xfrm>
              <a:prstGeom prst="rect">
                <a:avLst/>
              </a:prstGeom>
            </p:spPr>
          </p:pic>
          <p:pic>
            <p:nvPicPr>
              <p:cNvPr id="32" name="図 31"/>
              <p:cNvPicPr>
                <a:picLocks noChangeAspect="1"/>
              </p:cNvPicPr>
              <p:nvPr/>
            </p:nvPicPr>
            <p:blipFill rotWithShape="1">
              <a:blip r:embed="rId2"/>
              <a:srcRect l="43095" t="94700" r="46929" b="420"/>
              <a:stretch/>
            </p:blipFill>
            <p:spPr>
              <a:xfrm>
                <a:off x="5307440" y="4882338"/>
                <a:ext cx="473826" cy="241071"/>
              </a:xfrm>
              <a:prstGeom prst="rect">
                <a:avLst/>
              </a:prstGeom>
            </p:spPr>
          </p:pic>
          <p:pic>
            <p:nvPicPr>
              <p:cNvPr id="33" name="図 32"/>
              <p:cNvPicPr>
                <a:picLocks noChangeAspect="1"/>
              </p:cNvPicPr>
              <p:nvPr/>
            </p:nvPicPr>
            <p:blipFill rotWithShape="1">
              <a:blip r:embed="rId2"/>
              <a:srcRect l="43095" t="94700" r="46929" b="420"/>
              <a:stretch/>
            </p:blipFill>
            <p:spPr>
              <a:xfrm>
                <a:off x="2332778" y="4882339"/>
                <a:ext cx="473826" cy="241071"/>
              </a:xfrm>
              <a:prstGeom prst="rect">
                <a:avLst/>
              </a:prstGeom>
            </p:spPr>
          </p:pic>
        </p:grpSp>
      </p:grpSp>
      <p:sp>
        <p:nvSpPr>
          <p:cNvPr id="4" name="Text Box 2"/>
          <p:cNvSpPr txBox="1">
            <a:spLocks noChangeArrowheads="1"/>
          </p:cNvSpPr>
          <p:nvPr/>
        </p:nvSpPr>
        <p:spPr bwMode="auto">
          <a:xfrm>
            <a:off x="-1" y="2"/>
            <a:ext cx="9144001" cy="461665"/>
          </a:xfrm>
          <a:prstGeom prst="rect">
            <a:avLst/>
          </a:prstGeom>
          <a:solidFill>
            <a:srgbClr val="9999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en-US" altLang="ja-JP" sz="2400" dirty="0" smtClean="0">
                <a:solidFill>
                  <a:schemeClr val="bg1"/>
                </a:solidFill>
              </a:rPr>
              <a:t>5. </a:t>
            </a:r>
            <a:r>
              <a:rPr lang="ja-JP" altLang="en-US" sz="2400" dirty="0" smtClean="0">
                <a:solidFill>
                  <a:schemeClr val="bg1"/>
                </a:solidFill>
              </a:rPr>
              <a:t>結果</a:t>
            </a:r>
            <a:r>
              <a:rPr lang="en-US" altLang="ja-JP" sz="2400" dirty="0" smtClean="0">
                <a:solidFill>
                  <a:schemeClr val="bg1"/>
                </a:solidFill>
              </a:rPr>
              <a:t>1_ </a:t>
            </a:r>
            <a:r>
              <a:rPr lang="ja-JP" altLang="en-US" sz="2400" dirty="0" smtClean="0">
                <a:solidFill>
                  <a:schemeClr val="bg1"/>
                </a:solidFill>
              </a:rPr>
              <a:t>日最大風速時の風向・風速（</a:t>
            </a:r>
            <a:r>
              <a:rPr lang="en-US" altLang="ja-JP" sz="2400" dirty="0" err="1" smtClean="0">
                <a:solidFill>
                  <a:schemeClr val="bg1"/>
                </a:solidFill>
              </a:rPr>
              <a:t>high_SST</a:t>
            </a:r>
            <a:r>
              <a:rPr lang="ja-JP" altLang="en-US" sz="2400" dirty="0" err="1" smtClean="0">
                <a:solidFill>
                  <a:schemeClr val="bg1"/>
                </a:solidFill>
              </a:rPr>
              <a:t>ー</a:t>
            </a:r>
            <a:r>
              <a:rPr lang="en-US" altLang="ja-JP" sz="2400" dirty="0" err="1" smtClean="0">
                <a:solidFill>
                  <a:schemeClr val="bg1"/>
                </a:solidFill>
              </a:rPr>
              <a:t>low_SST</a:t>
            </a:r>
            <a:r>
              <a:rPr lang="ja-JP" altLang="en-US" sz="2400" dirty="0" smtClean="0">
                <a:solidFill>
                  <a:schemeClr val="bg1"/>
                </a:solidFill>
              </a:rPr>
              <a:t>）０．５</a:t>
            </a:r>
            <a:r>
              <a:rPr lang="en-US" altLang="ja-JP" sz="2400" dirty="0" smtClean="0">
                <a:solidFill>
                  <a:schemeClr val="bg1"/>
                </a:solidFill>
              </a:rPr>
              <a:t> </a:t>
            </a:r>
            <a:endParaRPr lang="en-US" altLang="ja-JP" sz="2400" dirty="0">
              <a:solidFill>
                <a:schemeClr val="bg1"/>
              </a:solidFill>
            </a:endParaRPr>
          </a:p>
        </p:txBody>
      </p:sp>
      <p:sp>
        <p:nvSpPr>
          <p:cNvPr id="6" name="テキスト ボックス 5"/>
          <p:cNvSpPr txBox="1"/>
          <p:nvPr/>
        </p:nvSpPr>
        <p:spPr>
          <a:xfrm>
            <a:off x="1079158" y="5727478"/>
            <a:ext cx="716692" cy="369332"/>
          </a:xfrm>
          <a:prstGeom prst="rect">
            <a:avLst/>
          </a:prstGeom>
          <a:solidFill>
            <a:schemeClr val="bg1"/>
          </a:solidFill>
        </p:spPr>
        <p:txBody>
          <a:bodyPr wrap="square" rtlCol="0">
            <a:spAutoFit/>
          </a:bodyPr>
          <a:lstStyle/>
          <a:p>
            <a:endParaRPr kumimoji="1" lang="ja-JP" altLang="en-US" dirty="0"/>
          </a:p>
        </p:txBody>
      </p:sp>
      <p:sp>
        <p:nvSpPr>
          <p:cNvPr id="29" name="下矢印 28"/>
          <p:cNvSpPr/>
          <p:nvPr/>
        </p:nvSpPr>
        <p:spPr>
          <a:xfrm rot="1088658">
            <a:off x="1502965" y="2987687"/>
            <a:ext cx="455352" cy="1019504"/>
          </a:xfrm>
          <a:prstGeom prst="downArrow">
            <a:avLst/>
          </a:prstGeom>
          <a:solidFill>
            <a:srgbClr val="FF0000">
              <a:alpha val="50000"/>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角丸四角形 29"/>
          <p:cNvSpPr/>
          <p:nvPr/>
        </p:nvSpPr>
        <p:spPr>
          <a:xfrm>
            <a:off x="1178770" y="5713751"/>
            <a:ext cx="6786460" cy="1005801"/>
          </a:xfrm>
          <a:prstGeom prst="roundRect">
            <a:avLst/>
          </a:prstGeom>
          <a:solidFill>
            <a:schemeClr val="accent1">
              <a:alpha val="60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dirty="0" smtClean="0">
                <a:solidFill>
                  <a:schemeClr val="tx1"/>
                </a:solidFill>
              </a:rPr>
              <a:t>12</a:t>
            </a:r>
            <a:r>
              <a:rPr lang="ja-JP" altLang="en-US" sz="2400" dirty="0" smtClean="0">
                <a:solidFill>
                  <a:schemeClr val="tx1"/>
                </a:solidFill>
              </a:rPr>
              <a:t>月に伊勢湾の西側で北東風偏差となっていた。</a:t>
            </a:r>
            <a:endParaRPr lang="en-US" altLang="ja-JP" sz="2400" dirty="0" smtClean="0">
              <a:solidFill>
                <a:schemeClr val="tx1"/>
              </a:solidFill>
            </a:endParaRPr>
          </a:p>
          <a:p>
            <a:r>
              <a:rPr lang="en-US" altLang="ja-JP" sz="2400" dirty="0">
                <a:solidFill>
                  <a:schemeClr val="tx1"/>
                </a:solidFill>
              </a:rPr>
              <a:t>1</a:t>
            </a:r>
            <a:r>
              <a:rPr lang="ja-JP" altLang="en-US" sz="2400" dirty="0" smtClean="0">
                <a:solidFill>
                  <a:schemeClr val="tx1"/>
                </a:solidFill>
              </a:rPr>
              <a:t>月は弱風となり、</a:t>
            </a:r>
            <a:r>
              <a:rPr lang="en-US" altLang="ja-JP" sz="2400" dirty="0" smtClean="0">
                <a:solidFill>
                  <a:schemeClr val="tx1"/>
                </a:solidFill>
              </a:rPr>
              <a:t>2</a:t>
            </a:r>
            <a:r>
              <a:rPr lang="ja-JP" altLang="en-US" sz="2400" dirty="0" smtClean="0">
                <a:solidFill>
                  <a:schemeClr val="tx1"/>
                </a:solidFill>
              </a:rPr>
              <a:t>月は南風偏差となっていた。</a:t>
            </a:r>
            <a:endParaRPr lang="en-US" altLang="ja-JP" sz="2400" dirty="0" smtClean="0">
              <a:solidFill>
                <a:schemeClr val="tx1"/>
              </a:solidFill>
            </a:endParaRPr>
          </a:p>
        </p:txBody>
      </p:sp>
      <p:sp>
        <p:nvSpPr>
          <p:cNvPr id="31" name="テキスト ボックス 30"/>
          <p:cNvSpPr txBox="1"/>
          <p:nvPr/>
        </p:nvSpPr>
        <p:spPr>
          <a:xfrm>
            <a:off x="6870584" y="5567843"/>
            <a:ext cx="2155970" cy="338554"/>
          </a:xfrm>
          <a:prstGeom prst="rect">
            <a:avLst/>
          </a:prstGeom>
          <a:noFill/>
          <a:ln w="19050">
            <a:solidFill>
              <a:schemeClr val="tx1"/>
            </a:solidFill>
          </a:ln>
        </p:spPr>
        <p:txBody>
          <a:bodyPr wrap="square" rtlCol="0">
            <a:spAutoFit/>
          </a:bodyPr>
          <a:lstStyle/>
          <a:p>
            <a:pPr algn="ctr"/>
            <a:r>
              <a:rPr lang="en-US" altLang="ja-JP" sz="1600" b="1" dirty="0" smtClean="0"/>
              <a:t>1m/s</a:t>
            </a:r>
            <a:r>
              <a:rPr lang="ja-JP" altLang="en-US" sz="1600" b="1" dirty="0"/>
              <a:t>以上</a:t>
            </a:r>
            <a:r>
              <a:rPr lang="ja-JP" altLang="en-US" sz="1600" b="1" dirty="0" smtClean="0"/>
              <a:t>の風速のみ</a:t>
            </a:r>
            <a:endParaRPr kumimoji="1" lang="ja-JP" altLang="en-US" sz="1600" b="1" dirty="0"/>
          </a:p>
        </p:txBody>
      </p:sp>
      <p:sp>
        <p:nvSpPr>
          <p:cNvPr id="8" name="スライド番号プレースホルダー 7"/>
          <p:cNvSpPr>
            <a:spLocks noGrp="1"/>
          </p:cNvSpPr>
          <p:nvPr>
            <p:ph type="sldNum" sz="quarter" idx="12"/>
          </p:nvPr>
        </p:nvSpPr>
        <p:spPr/>
        <p:txBody>
          <a:bodyPr/>
          <a:lstStyle/>
          <a:p>
            <a:fld id="{40482976-72AF-4720-8AC7-3307BAEC81D7}" type="slidenum">
              <a:rPr kumimoji="1" lang="ja-JP" altLang="en-US" smtClean="0"/>
              <a:t>51</a:t>
            </a:fld>
            <a:endParaRPr kumimoji="1" lang="ja-JP" altLang="en-US"/>
          </a:p>
        </p:txBody>
      </p:sp>
    </p:spTree>
    <p:extLst>
      <p:ext uri="{BB962C8B-B14F-4D97-AF65-F5344CB8AC3E}">
        <p14:creationId xmlns:p14="http://schemas.microsoft.com/office/powerpoint/2010/main" val="2521352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 y="2"/>
            <a:ext cx="9144001" cy="461665"/>
          </a:xfrm>
          <a:prstGeom prst="rect">
            <a:avLst/>
          </a:prstGeom>
          <a:solidFill>
            <a:srgbClr val="9999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en-US" altLang="ja-JP" sz="2400" dirty="0">
                <a:solidFill>
                  <a:schemeClr val="bg1"/>
                </a:solidFill>
              </a:rPr>
              <a:t>3</a:t>
            </a:r>
            <a:r>
              <a:rPr lang="en-US" altLang="ja-JP" sz="2400" dirty="0" smtClean="0">
                <a:solidFill>
                  <a:schemeClr val="bg1"/>
                </a:solidFill>
              </a:rPr>
              <a:t>. </a:t>
            </a:r>
            <a:r>
              <a:rPr lang="ja-JP" altLang="en-US" sz="2400" dirty="0" smtClean="0">
                <a:solidFill>
                  <a:schemeClr val="bg1"/>
                </a:solidFill>
              </a:rPr>
              <a:t>結果</a:t>
            </a:r>
            <a:r>
              <a:rPr lang="en-US" altLang="ja-JP" sz="2400" dirty="0" smtClean="0">
                <a:solidFill>
                  <a:schemeClr val="bg1"/>
                </a:solidFill>
              </a:rPr>
              <a:t>_</a:t>
            </a:r>
            <a:r>
              <a:rPr lang="ja-JP" altLang="en-US" sz="2400" dirty="0" smtClean="0">
                <a:solidFill>
                  <a:schemeClr val="bg1"/>
                </a:solidFill>
              </a:rPr>
              <a:t>解析手法</a:t>
            </a:r>
            <a:r>
              <a:rPr lang="en-US" altLang="ja-JP" sz="2400" dirty="0" smtClean="0">
                <a:solidFill>
                  <a:schemeClr val="bg1"/>
                </a:solidFill>
              </a:rPr>
              <a:t>_SST</a:t>
            </a:r>
            <a:r>
              <a:rPr lang="ja-JP" altLang="en-US" sz="2400" dirty="0" smtClean="0">
                <a:solidFill>
                  <a:schemeClr val="bg1"/>
                </a:solidFill>
              </a:rPr>
              <a:t>（</a:t>
            </a:r>
            <a:r>
              <a:rPr lang="en-US" altLang="ja-JP" sz="2400" dirty="0" err="1" smtClean="0">
                <a:solidFill>
                  <a:schemeClr val="bg1"/>
                </a:solidFill>
              </a:rPr>
              <a:t>SST_Run</a:t>
            </a:r>
            <a:r>
              <a:rPr lang="en-US" altLang="ja-JP" sz="2400" dirty="0" smtClean="0">
                <a:solidFill>
                  <a:schemeClr val="bg1"/>
                </a:solidFill>
              </a:rPr>
              <a:t> </a:t>
            </a:r>
            <a:r>
              <a:rPr lang="ja-JP" altLang="en-US" sz="2400" dirty="0" err="1" smtClean="0">
                <a:solidFill>
                  <a:schemeClr val="bg1"/>
                </a:solidFill>
              </a:rPr>
              <a:t>ー</a:t>
            </a:r>
            <a:r>
              <a:rPr lang="ja-JP" altLang="en-US" sz="2400" dirty="0" smtClean="0">
                <a:solidFill>
                  <a:schemeClr val="bg1"/>
                </a:solidFill>
              </a:rPr>
              <a:t> </a:t>
            </a:r>
            <a:r>
              <a:rPr lang="en-US" altLang="ja-JP" sz="2400" dirty="0" err="1" smtClean="0">
                <a:solidFill>
                  <a:schemeClr val="bg1"/>
                </a:solidFill>
              </a:rPr>
              <a:t>CTL_Run</a:t>
            </a:r>
            <a:r>
              <a:rPr lang="ja-JP" altLang="en-US" sz="2400" dirty="0" smtClean="0">
                <a:solidFill>
                  <a:schemeClr val="bg1"/>
                </a:solidFill>
              </a:rPr>
              <a:t>）</a:t>
            </a:r>
            <a:endParaRPr lang="en-US" altLang="ja-JP" sz="2400" dirty="0">
              <a:solidFill>
                <a:schemeClr val="bg1"/>
              </a:solidFill>
            </a:endParaRPr>
          </a:p>
        </p:txBody>
      </p:sp>
      <p:grpSp>
        <p:nvGrpSpPr>
          <p:cNvPr id="10" name="グループ化 9"/>
          <p:cNvGrpSpPr/>
          <p:nvPr/>
        </p:nvGrpSpPr>
        <p:grpSpPr>
          <a:xfrm>
            <a:off x="1258348" y="565590"/>
            <a:ext cx="7072825" cy="5425398"/>
            <a:chOff x="1690007" y="612321"/>
            <a:chExt cx="6515100" cy="5576208"/>
          </a:xfrm>
        </p:grpSpPr>
        <p:pic>
          <p:nvPicPr>
            <p:cNvPr id="9" name="図 8"/>
            <p:cNvPicPr>
              <a:picLocks noChangeAspect="1"/>
            </p:cNvPicPr>
            <p:nvPr/>
          </p:nvPicPr>
          <p:blipFill rotWithShape="1">
            <a:blip r:embed="rId3"/>
            <a:srcRect l="17430" t="6330" r="5467" b="8324"/>
            <a:stretch/>
          </p:blipFill>
          <p:spPr>
            <a:xfrm>
              <a:off x="1690007" y="612321"/>
              <a:ext cx="6515100" cy="5576208"/>
            </a:xfrm>
            <a:prstGeom prst="rect">
              <a:avLst/>
            </a:prstGeom>
          </p:spPr>
        </p:pic>
        <p:sp>
          <p:nvSpPr>
            <p:cNvPr id="16" name="テキスト ボックス 15"/>
            <p:cNvSpPr txBox="1"/>
            <p:nvPr/>
          </p:nvSpPr>
          <p:spPr>
            <a:xfrm>
              <a:off x="7595748" y="5742726"/>
              <a:ext cx="535459" cy="254044"/>
            </a:xfrm>
            <a:prstGeom prst="rect">
              <a:avLst/>
            </a:prstGeom>
            <a:noFill/>
          </p:spPr>
          <p:txBody>
            <a:bodyPr wrap="square" rtlCol="0">
              <a:spAutoFit/>
            </a:bodyPr>
            <a:lstStyle/>
            <a:p>
              <a:r>
                <a:rPr lang="en-US" altLang="ja-JP" sz="1051" dirty="0" smtClean="0"/>
                <a:t>[</a:t>
              </a:r>
              <a:r>
                <a:rPr lang="ja-JP" altLang="en-US" sz="1051" dirty="0" smtClean="0"/>
                <a:t> ℃ </a:t>
              </a:r>
              <a:r>
                <a:rPr lang="en-US" altLang="ja-JP" sz="1051" dirty="0" smtClean="0"/>
                <a:t>]</a:t>
              </a:r>
              <a:endParaRPr lang="ja-JP" altLang="en-US" sz="1051" dirty="0"/>
            </a:p>
          </p:txBody>
        </p:sp>
      </p:grpSp>
      <p:sp>
        <p:nvSpPr>
          <p:cNvPr id="19" name="テキスト ボックス 18"/>
          <p:cNvSpPr txBox="1"/>
          <p:nvPr/>
        </p:nvSpPr>
        <p:spPr>
          <a:xfrm>
            <a:off x="1685601" y="6094911"/>
            <a:ext cx="5694583" cy="584775"/>
          </a:xfrm>
          <a:prstGeom prst="rect">
            <a:avLst/>
          </a:prstGeom>
          <a:noFill/>
          <a:ln w="25400">
            <a:solidFill>
              <a:srgbClr val="0070C0"/>
            </a:solidFill>
          </a:ln>
        </p:spPr>
        <p:txBody>
          <a:bodyPr wrap="square" rtlCol="0">
            <a:spAutoFit/>
          </a:bodyPr>
          <a:lstStyle/>
          <a:p>
            <a:pPr algn="ctr"/>
            <a:r>
              <a:rPr lang="ja-JP" altLang="en-US" sz="3200" dirty="0"/>
              <a:t>伊勢湾</a:t>
            </a:r>
            <a:r>
              <a:rPr lang="ja-JP" altLang="en-US" sz="3200" dirty="0" smtClean="0"/>
              <a:t>の</a:t>
            </a:r>
            <a:r>
              <a:rPr lang="ja-JP" altLang="en-US" sz="3200" dirty="0"/>
              <a:t>水温</a:t>
            </a:r>
            <a:r>
              <a:rPr lang="ja-JP" altLang="en-US" sz="3200" dirty="0" smtClean="0"/>
              <a:t>を</a:t>
            </a:r>
            <a:r>
              <a:rPr lang="en-US" altLang="ja-JP" sz="3200" dirty="0" smtClean="0"/>
              <a:t>5</a:t>
            </a:r>
            <a:r>
              <a:rPr lang="ja-JP" altLang="en-US" sz="3200" dirty="0" smtClean="0"/>
              <a:t>℃上げた実験</a:t>
            </a:r>
            <a:endParaRPr lang="en-US" altLang="ja-JP" sz="3200" dirty="0" smtClean="0"/>
          </a:p>
        </p:txBody>
      </p:sp>
      <p:grpSp>
        <p:nvGrpSpPr>
          <p:cNvPr id="36" name="グループ化 35"/>
          <p:cNvGrpSpPr/>
          <p:nvPr/>
        </p:nvGrpSpPr>
        <p:grpSpPr>
          <a:xfrm>
            <a:off x="543208" y="503022"/>
            <a:ext cx="8097018" cy="6354978"/>
            <a:chOff x="503772" y="503022"/>
            <a:chExt cx="8136454" cy="6306584"/>
          </a:xfrm>
        </p:grpSpPr>
        <p:grpSp>
          <p:nvGrpSpPr>
            <p:cNvPr id="6" name="グループ化 5"/>
            <p:cNvGrpSpPr/>
            <p:nvPr/>
          </p:nvGrpSpPr>
          <p:grpSpPr>
            <a:xfrm>
              <a:off x="503772" y="565590"/>
              <a:ext cx="8136454" cy="6244016"/>
              <a:chOff x="503772" y="565590"/>
              <a:chExt cx="8136454" cy="6244016"/>
            </a:xfrm>
          </p:grpSpPr>
          <p:grpSp>
            <p:nvGrpSpPr>
              <p:cNvPr id="5" name="グループ化 4"/>
              <p:cNvGrpSpPr/>
              <p:nvPr/>
            </p:nvGrpSpPr>
            <p:grpSpPr>
              <a:xfrm>
                <a:off x="503772" y="565590"/>
                <a:ext cx="8136454" cy="6244016"/>
                <a:chOff x="503772" y="565590"/>
                <a:chExt cx="8136454" cy="6244016"/>
              </a:xfrm>
            </p:grpSpPr>
            <p:sp>
              <p:nvSpPr>
                <p:cNvPr id="3" name="正方形/長方形 2"/>
                <p:cNvSpPr/>
                <p:nvPr/>
              </p:nvSpPr>
              <p:spPr>
                <a:xfrm>
                  <a:off x="503772" y="6516992"/>
                  <a:ext cx="8136454" cy="2926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グループ化 1"/>
                <p:cNvGrpSpPr/>
                <p:nvPr/>
              </p:nvGrpSpPr>
              <p:grpSpPr>
                <a:xfrm>
                  <a:off x="503772" y="565590"/>
                  <a:ext cx="8136454" cy="6212248"/>
                  <a:chOff x="467261" y="645752"/>
                  <a:chExt cx="8136454" cy="6212248"/>
                </a:xfrm>
                <a:noFill/>
              </p:grpSpPr>
              <p:grpSp>
                <p:nvGrpSpPr>
                  <p:cNvPr id="11" name="グループ化 10"/>
                  <p:cNvGrpSpPr/>
                  <p:nvPr/>
                </p:nvGrpSpPr>
                <p:grpSpPr>
                  <a:xfrm>
                    <a:off x="674268" y="6586455"/>
                    <a:ext cx="7707029" cy="271545"/>
                    <a:chOff x="615221" y="6495289"/>
                    <a:chExt cx="7707029" cy="271545"/>
                  </a:xfrm>
                  <a:grpFill/>
                </p:grpSpPr>
                <p:sp>
                  <p:nvSpPr>
                    <p:cNvPr id="22" name="テキスト ボックス 21"/>
                    <p:cNvSpPr txBox="1"/>
                    <p:nvPr/>
                  </p:nvSpPr>
                  <p:spPr>
                    <a:xfrm>
                      <a:off x="7825984" y="6505224"/>
                      <a:ext cx="496266" cy="261610"/>
                    </a:xfrm>
                    <a:prstGeom prst="rect">
                      <a:avLst/>
                    </a:prstGeom>
                    <a:grpFill/>
                  </p:spPr>
                  <p:txBody>
                    <a:bodyPr wrap="square" rtlCol="0">
                      <a:spAutoFit/>
                    </a:bodyPr>
                    <a:lstStyle/>
                    <a:p>
                      <a:pPr algn="ctr"/>
                      <a:r>
                        <a:rPr kumimoji="1" lang="en-US" altLang="ja-JP" sz="1100" b="1" dirty="0" smtClean="0"/>
                        <a:t>2012</a:t>
                      </a:r>
                      <a:endParaRPr kumimoji="1" lang="ja-JP" altLang="en-US" sz="1100" b="1" dirty="0"/>
                    </a:p>
                  </p:txBody>
                </p:sp>
                <p:sp>
                  <p:nvSpPr>
                    <p:cNvPr id="12" name="テキスト ボックス 11"/>
                    <p:cNvSpPr txBox="1"/>
                    <p:nvPr/>
                  </p:nvSpPr>
                  <p:spPr>
                    <a:xfrm>
                      <a:off x="4802755" y="6505224"/>
                      <a:ext cx="534129" cy="261610"/>
                    </a:xfrm>
                    <a:prstGeom prst="rect">
                      <a:avLst/>
                    </a:prstGeom>
                    <a:grpFill/>
                  </p:spPr>
                  <p:txBody>
                    <a:bodyPr wrap="square" rtlCol="0">
                      <a:spAutoFit/>
                    </a:bodyPr>
                    <a:lstStyle/>
                    <a:p>
                      <a:pPr algn="ctr"/>
                      <a:r>
                        <a:rPr kumimoji="1" lang="en-US" altLang="ja-JP" sz="1100" b="1" dirty="0" smtClean="0"/>
                        <a:t>2004</a:t>
                      </a:r>
                      <a:endParaRPr kumimoji="1" lang="ja-JP" altLang="en-US" sz="1100" b="1" dirty="0"/>
                    </a:p>
                  </p:txBody>
                </p:sp>
                <p:sp>
                  <p:nvSpPr>
                    <p:cNvPr id="13" name="テキスト ボックス 12"/>
                    <p:cNvSpPr txBox="1"/>
                    <p:nvPr/>
                  </p:nvSpPr>
                  <p:spPr>
                    <a:xfrm>
                      <a:off x="5184239" y="6505224"/>
                      <a:ext cx="516554" cy="261610"/>
                    </a:xfrm>
                    <a:prstGeom prst="rect">
                      <a:avLst/>
                    </a:prstGeom>
                    <a:grpFill/>
                  </p:spPr>
                  <p:txBody>
                    <a:bodyPr wrap="square" rtlCol="0">
                      <a:spAutoFit/>
                    </a:bodyPr>
                    <a:lstStyle/>
                    <a:p>
                      <a:pPr algn="ctr"/>
                      <a:r>
                        <a:rPr kumimoji="1" lang="en-US" altLang="ja-JP" sz="1100" b="1" dirty="0" smtClean="0"/>
                        <a:t>2005</a:t>
                      </a:r>
                      <a:endParaRPr kumimoji="1" lang="ja-JP" altLang="en-US" sz="1100" b="1" dirty="0"/>
                    </a:p>
                  </p:txBody>
                </p:sp>
                <p:sp>
                  <p:nvSpPr>
                    <p:cNvPr id="14" name="テキスト ボックス 13"/>
                    <p:cNvSpPr txBox="1"/>
                    <p:nvPr/>
                  </p:nvSpPr>
                  <p:spPr>
                    <a:xfrm>
                      <a:off x="5567466" y="6505224"/>
                      <a:ext cx="496942" cy="261610"/>
                    </a:xfrm>
                    <a:prstGeom prst="rect">
                      <a:avLst/>
                    </a:prstGeom>
                    <a:grpFill/>
                  </p:spPr>
                  <p:txBody>
                    <a:bodyPr wrap="square" rtlCol="0">
                      <a:spAutoFit/>
                    </a:bodyPr>
                    <a:lstStyle/>
                    <a:p>
                      <a:pPr algn="ctr"/>
                      <a:r>
                        <a:rPr kumimoji="1" lang="en-US" altLang="ja-JP" sz="1100" b="1" dirty="0" smtClean="0"/>
                        <a:t>2006</a:t>
                      </a:r>
                      <a:endParaRPr kumimoji="1" lang="ja-JP" altLang="en-US" sz="1100" b="1" dirty="0"/>
                    </a:p>
                  </p:txBody>
                </p:sp>
                <p:sp>
                  <p:nvSpPr>
                    <p:cNvPr id="15" name="テキスト ボックス 14"/>
                    <p:cNvSpPr txBox="1"/>
                    <p:nvPr/>
                  </p:nvSpPr>
                  <p:spPr>
                    <a:xfrm>
                      <a:off x="5955698" y="6505224"/>
                      <a:ext cx="496266" cy="261610"/>
                    </a:xfrm>
                    <a:prstGeom prst="rect">
                      <a:avLst/>
                    </a:prstGeom>
                    <a:grpFill/>
                  </p:spPr>
                  <p:txBody>
                    <a:bodyPr wrap="square" rtlCol="0">
                      <a:spAutoFit/>
                    </a:bodyPr>
                    <a:lstStyle/>
                    <a:p>
                      <a:pPr algn="ctr"/>
                      <a:r>
                        <a:rPr kumimoji="1" lang="en-US" altLang="ja-JP" sz="1100" b="1" dirty="0" smtClean="0"/>
                        <a:t>2007</a:t>
                      </a:r>
                      <a:endParaRPr kumimoji="1" lang="ja-JP" altLang="en-US" sz="1100" b="1" dirty="0"/>
                    </a:p>
                  </p:txBody>
                </p:sp>
                <p:sp>
                  <p:nvSpPr>
                    <p:cNvPr id="17" name="テキスト ボックス 16"/>
                    <p:cNvSpPr txBox="1"/>
                    <p:nvPr/>
                  </p:nvSpPr>
                  <p:spPr>
                    <a:xfrm>
                      <a:off x="6322228" y="6505224"/>
                      <a:ext cx="496266" cy="261610"/>
                    </a:xfrm>
                    <a:prstGeom prst="rect">
                      <a:avLst/>
                    </a:prstGeom>
                    <a:grpFill/>
                  </p:spPr>
                  <p:txBody>
                    <a:bodyPr wrap="square" rtlCol="0">
                      <a:spAutoFit/>
                    </a:bodyPr>
                    <a:lstStyle/>
                    <a:p>
                      <a:pPr algn="ctr"/>
                      <a:r>
                        <a:rPr kumimoji="1" lang="en-US" altLang="ja-JP" sz="1100" b="1" dirty="0" smtClean="0"/>
                        <a:t>2008</a:t>
                      </a:r>
                      <a:endParaRPr kumimoji="1" lang="ja-JP" altLang="en-US" sz="1100" b="1" dirty="0"/>
                    </a:p>
                  </p:txBody>
                </p:sp>
                <p:sp>
                  <p:nvSpPr>
                    <p:cNvPr id="18" name="テキスト ボックス 17"/>
                    <p:cNvSpPr txBox="1"/>
                    <p:nvPr/>
                  </p:nvSpPr>
                  <p:spPr>
                    <a:xfrm>
                      <a:off x="6715033" y="6505224"/>
                      <a:ext cx="496266" cy="261610"/>
                    </a:xfrm>
                    <a:prstGeom prst="rect">
                      <a:avLst/>
                    </a:prstGeom>
                    <a:grpFill/>
                  </p:spPr>
                  <p:txBody>
                    <a:bodyPr wrap="square" rtlCol="0">
                      <a:spAutoFit/>
                    </a:bodyPr>
                    <a:lstStyle/>
                    <a:p>
                      <a:pPr algn="ctr"/>
                      <a:r>
                        <a:rPr kumimoji="1" lang="en-US" altLang="ja-JP" sz="1100" b="1" dirty="0" smtClean="0"/>
                        <a:t>2009</a:t>
                      </a:r>
                      <a:endParaRPr kumimoji="1" lang="ja-JP" altLang="en-US" sz="1100" b="1" dirty="0"/>
                    </a:p>
                  </p:txBody>
                </p:sp>
                <p:sp>
                  <p:nvSpPr>
                    <p:cNvPr id="20" name="テキスト ボックス 19"/>
                    <p:cNvSpPr txBox="1"/>
                    <p:nvPr/>
                  </p:nvSpPr>
                  <p:spPr>
                    <a:xfrm>
                      <a:off x="7074106" y="6505224"/>
                      <a:ext cx="496266" cy="261610"/>
                    </a:xfrm>
                    <a:prstGeom prst="rect">
                      <a:avLst/>
                    </a:prstGeom>
                    <a:grpFill/>
                  </p:spPr>
                  <p:txBody>
                    <a:bodyPr wrap="square" rtlCol="0">
                      <a:spAutoFit/>
                    </a:bodyPr>
                    <a:lstStyle/>
                    <a:p>
                      <a:pPr algn="ctr"/>
                      <a:r>
                        <a:rPr kumimoji="1" lang="en-US" altLang="ja-JP" sz="1100" b="1" dirty="0" smtClean="0"/>
                        <a:t>2010</a:t>
                      </a:r>
                      <a:endParaRPr kumimoji="1" lang="ja-JP" altLang="en-US" sz="1100" b="1" dirty="0"/>
                    </a:p>
                  </p:txBody>
                </p:sp>
                <p:sp>
                  <p:nvSpPr>
                    <p:cNvPr id="21" name="テキスト ボックス 20"/>
                    <p:cNvSpPr txBox="1"/>
                    <p:nvPr/>
                  </p:nvSpPr>
                  <p:spPr>
                    <a:xfrm>
                      <a:off x="7450045" y="6505224"/>
                      <a:ext cx="496266" cy="261610"/>
                    </a:xfrm>
                    <a:prstGeom prst="rect">
                      <a:avLst/>
                    </a:prstGeom>
                    <a:grpFill/>
                  </p:spPr>
                  <p:txBody>
                    <a:bodyPr wrap="square" rtlCol="0">
                      <a:spAutoFit/>
                    </a:bodyPr>
                    <a:lstStyle/>
                    <a:p>
                      <a:pPr algn="ctr"/>
                      <a:r>
                        <a:rPr kumimoji="1" lang="en-US" altLang="ja-JP" sz="1100" b="1" dirty="0" smtClean="0"/>
                        <a:t>2011</a:t>
                      </a:r>
                      <a:endParaRPr kumimoji="1" lang="ja-JP" altLang="en-US" sz="1100" b="1" dirty="0"/>
                    </a:p>
                  </p:txBody>
                </p:sp>
                <p:sp>
                  <p:nvSpPr>
                    <p:cNvPr id="23" name="テキスト ボックス 22"/>
                    <p:cNvSpPr txBox="1"/>
                    <p:nvPr/>
                  </p:nvSpPr>
                  <p:spPr>
                    <a:xfrm>
                      <a:off x="3672290" y="6505224"/>
                      <a:ext cx="534129" cy="261610"/>
                    </a:xfrm>
                    <a:prstGeom prst="rect">
                      <a:avLst/>
                    </a:prstGeom>
                    <a:grpFill/>
                  </p:spPr>
                  <p:txBody>
                    <a:bodyPr wrap="square" rtlCol="0">
                      <a:spAutoFit/>
                    </a:bodyPr>
                    <a:lstStyle/>
                    <a:p>
                      <a:pPr algn="ctr"/>
                      <a:r>
                        <a:rPr kumimoji="1" lang="en-US" altLang="ja-JP" sz="1100" b="1" dirty="0" smtClean="0"/>
                        <a:t>2001</a:t>
                      </a:r>
                      <a:endParaRPr kumimoji="1" lang="ja-JP" altLang="en-US" sz="1100" b="1" dirty="0"/>
                    </a:p>
                  </p:txBody>
                </p:sp>
                <p:sp>
                  <p:nvSpPr>
                    <p:cNvPr id="24" name="テキスト ボックス 23"/>
                    <p:cNvSpPr txBox="1"/>
                    <p:nvPr/>
                  </p:nvSpPr>
                  <p:spPr>
                    <a:xfrm>
                      <a:off x="4054561" y="6505224"/>
                      <a:ext cx="534129" cy="261610"/>
                    </a:xfrm>
                    <a:prstGeom prst="rect">
                      <a:avLst/>
                    </a:prstGeom>
                    <a:grpFill/>
                  </p:spPr>
                  <p:txBody>
                    <a:bodyPr wrap="square" rtlCol="0">
                      <a:spAutoFit/>
                    </a:bodyPr>
                    <a:lstStyle/>
                    <a:p>
                      <a:pPr algn="ctr"/>
                      <a:r>
                        <a:rPr kumimoji="1" lang="en-US" altLang="ja-JP" sz="1100" b="1" dirty="0" smtClean="0"/>
                        <a:t>2002</a:t>
                      </a:r>
                      <a:endParaRPr kumimoji="1" lang="ja-JP" altLang="en-US" sz="1100" b="1" dirty="0"/>
                    </a:p>
                  </p:txBody>
                </p:sp>
                <p:sp>
                  <p:nvSpPr>
                    <p:cNvPr id="25" name="テキスト ボックス 24"/>
                    <p:cNvSpPr txBox="1"/>
                    <p:nvPr/>
                  </p:nvSpPr>
                  <p:spPr>
                    <a:xfrm>
                      <a:off x="4436832" y="6505224"/>
                      <a:ext cx="534129" cy="261610"/>
                    </a:xfrm>
                    <a:prstGeom prst="rect">
                      <a:avLst/>
                    </a:prstGeom>
                    <a:grpFill/>
                  </p:spPr>
                  <p:txBody>
                    <a:bodyPr wrap="square" rtlCol="0">
                      <a:spAutoFit/>
                    </a:bodyPr>
                    <a:lstStyle/>
                    <a:p>
                      <a:pPr algn="ctr"/>
                      <a:r>
                        <a:rPr kumimoji="1" lang="en-US" altLang="ja-JP" sz="1100" b="1" dirty="0" smtClean="0"/>
                        <a:t>2003</a:t>
                      </a:r>
                      <a:endParaRPr kumimoji="1" lang="ja-JP" altLang="en-US" sz="1100" b="1" dirty="0"/>
                    </a:p>
                  </p:txBody>
                </p:sp>
                <p:sp>
                  <p:nvSpPr>
                    <p:cNvPr id="26" name="テキスト ボックス 25"/>
                    <p:cNvSpPr txBox="1"/>
                    <p:nvPr/>
                  </p:nvSpPr>
                  <p:spPr>
                    <a:xfrm>
                      <a:off x="3304515" y="6504306"/>
                      <a:ext cx="534129" cy="261610"/>
                    </a:xfrm>
                    <a:prstGeom prst="rect">
                      <a:avLst/>
                    </a:prstGeom>
                    <a:grpFill/>
                  </p:spPr>
                  <p:txBody>
                    <a:bodyPr wrap="square" rtlCol="0">
                      <a:spAutoFit/>
                    </a:bodyPr>
                    <a:lstStyle/>
                    <a:p>
                      <a:pPr algn="ctr"/>
                      <a:r>
                        <a:rPr kumimoji="1" lang="en-US" altLang="ja-JP" sz="1100" b="1" dirty="0" smtClean="0"/>
                        <a:t>2000</a:t>
                      </a:r>
                      <a:endParaRPr kumimoji="1" lang="ja-JP" altLang="en-US" sz="1100" b="1" dirty="0"/>
                    </a:p>
                  </p:txBody>
                </p:sp>
                <p:sp>
                  <p:nvSpPr>
                    <p:cNvPr id="27" name="テキスト ボックス 26"/>
                    <p:cNvSpPr txBox="1"/>
                    <p:nvPr/>
                  </p:nvSpPr>
                  <p:spPr>
                    <a:xfrm>
                      <a:off x="2171968" y="6504306"/>
                      <a:ext cx="534129" cy="261610"/>
                    </a:xfrm>
                    <a:prstGeom prst="rect">
                      <a:avLst/>
                    </a:prstGeom>
                    <a:grpFill/>
                  </p:spPr>
                  <p:txBody>
                    <a:bodyPr wrap="square" rtlCol="0">
                      <a:spAutoFit/>
                    </a:bodyPr>
                    <a:lstStyle/>
                    <a:p>
                      <a:pPr algn="ctr"/>
                      <a:r>
                        <a:rPr lang="en-US" altLang="ja-JP" sz="1100" b="1" dirty="0" smtClean="0"/>
                        <a:t>1997</a:t>
                      </a:r>
                      <a:endParaRPr kumimoji="1" lang="ja-JP" altLang="en-US" sz="1100" b="1" dirty="0"/>
                    </a:p>
                  </p:txBody>
                </p:sp>
                <p:sp>
                  <p:nvSpPr>
                    <p:cNvPr id="28" name="テキスト ボックス 27"/>
                    <p:cNvSpPr txBox="1"/>
                    <p:nvPr/>
                  </p:nvSpPr>
                  <p:spPr>
                    <a:xfrm>
                      <a:off x="1787131" y="6499400"/>
                      <a:ext cx="534129" cy="261610"/>
                    </a:xfrm>
                    <a:prstGeom prst="rect">
                      <a:avLst/>
                    </a:prstGeom>
                    <a:grpFill/>
                  </p:spPr>
                  <p:txBody>
                    <a:bodyPr wrap="square" rtlCol="0">
                      <a:spAutoFit/>
                    </a:bodyPr>
                    <a:lstStyle/>
                    <a:p>
                      <a:pPr algn="ctr"/>
                      <a:r>
                        <a:rPr lang="en-US" altLang="ja-JP" sz="1100" b="1" dirty="0" smtClean="0"/>
                        <a:t>1996</a:t>
                      </a:r>
                      <a:endParaRPr kumimoji="1" lang="ja-JP" altLang="en-US" sz="1100" b="1" dirty="0"/>
                    </a:p>
                  </p:txBody>
                </p:sp>
                <p:sp>
                  <p:nvSpPr>
                    <p:cNvPr id="29" name="テキスト ボックス 28"/>
                    <p:cNvSpPr txBox="1"/>
                    <p:nvPr/>
                  </p:nvSpPr>
                  <p:spPr>
                    <a:xfrm>
                      <a:off x="1415421" y="6503511"/>
                      <a:ext cx="534129" cy="261610"/>
                    </a:xfrm>
                    <a:prstGeom prst="rect">
                      <a:avLst/>
                    </a:prstGeom>
                    <a:grpFill/>
                  </p:spPr>
                  <p:txBody>
                    <a:bodyPr wrap="square" rtlCol="0">
                      <a:spAutoFit/>
                    </a:bodyPr>
                    <a:lstStyle/>
                    <a:p>
                      <a:pPr algn="ctr"/>
                      <a:r>
                        <a:rPr lang="en-US" altLang="ja-JP" sz="1100" b="1" dirty="0" smtClean="0"/>
                        <a:t>1995</a:t>
                      </a:r>
                      <a:endParaRPr kumimoji="1" lang="ja-JP" altLang="en-US" sz="1100" b="1" dirty="0"/>
                    </a:p>
                  </p:txBody>
                </p:sp>
                <p:sp>
                  <p:nvSpPr>
                    <p:cNvPr id="30" name="テキスト ボックス 29"/>
                    <p:cNvSpPr txBox="1"/>
                    <p:nvPr/>
                  </p:nvSpPr>
                  <p:spPr>
                    <a:xfrm>
                      <a:off x="1041408" y="6499400"/>
                      <a:ext cx="534129" cy="261610"/>
                    </a:xfrm>
                    <a:prstGeom prst="rect">
                      <a:avLst/>
                    </a:prstGeom>
                    <a:grpFill/>
                  </p:spPr>
                  <p:txBody>
                    <a:bodyPr wrap="square" rtlCol="0">
                      <a:spAutoFit/>
                    </a:bodyPr>
                    <a:lstStyle/>
                    <a:p>
                      <a:pPr algn="ctr"/>
                      <a:r>
                        <a:rPr lang="en-US" altLang="ja-JP" sz="1100" b="1" dirty="0" smtClean="0"/>
                        <a:t>1994</a:t>
                      </a:r>
                      <a:endParaRPr kumimoji="1" lang="ja-JP" altLang="en-US" sz="1100" b="1" dirty="0"/>
                    </a:p>
                  </p:txBody>
                </p:sp>
                <p:sp>
                  <p:nvSpPr>
                    <p:cNvPr id="31" name="テキスト ボックス 30"/>
                    <p:cNvSpPr txBox="1"/>
                    <p:nvPr/>
                  </p:nvSpPr>
                  <p:spPr>
                    <a:xfrm>
                      <a:off x="615221" y="6495289"/>
                      <a:ext cx="534129" cy="261610"/>
                    </a:xfrm>
                    <a:prstGeom prst="rect">
                      <a:avLst/>
                    </a:prstGeom>
                    <a:grpFill/>
                  </p:spPr>
                  <p:txBody>
                    <a:bodyPr wrap="square" rtlCol="0">
                      <a:spAutoFit/>
                    </a:bodyPr>
                    <a:lstStyle/>
                    <a:p>
                      <a:pPr algn="ctr"/>
                      <a:r>
                        <a:rPr lang="en-US" altLang="ja-JP" sz="1100" b="1" dirty="0" smtClean="0"/>
                        <a:t>1993</a:t>
                      </a:r>
                      <a:endParaRPr kumimoji="1" lang="ja-JP" altLang="en-US" sz="1100" b="1" dirty="0"/>
                    </a:p>
                  </p:txBody>
                </p:sp>
                <p:sp>
                  <p:nvSpPr>
                    <p:cNvPr id="32" name="テキスト ボックス 31"/>
                    <p:cNvSpPr txBox="1"/>
                    <p:nvPr/>
                  </p:nvSpPr>
                  <p:spPr>
                    <a:xfrm>
                      <a:off x="2551842" y="6499400"/>
                      <a:ext cx="534129" cy="261610"/>
                    </a:xfrm>
                    <a:prstGeom prst="rect">
                      <a:avLst/>
                    </a:prstGeom>
                    <a:grpFill/>
                  </p:spPr>
                  <p:txBody>
                    <a:bodyPr wrap="square" rtlCol="0">
                      <a:spAutoFit/>
                    </a:bodyPr>
                    <a:lstStyle/>
                    <a:p>
                      <a:pPr algn="ctr"/>
                      <a:r>
                        <a:rPr kumimoji="1" lang="en-US" altLang="ja-JP" sz="1100" b="1" dirty="0" smtClean="0"/>
                        <a:t>1998</a:t>
                      </a:r>
                      <a:endParaRPr kumimoji="1" lang="ja-JP" altLang="en-US" sz="1100" b="1" dirty="0"/>
                    </a:p>
                  </p:txBody>
                </p:sp>
                <p:sp>
                  <p:nvSpPr>
                    <p:cNvPr id="33" name="テキスト ボックス 32"/>
                    <p:cNvSpPr txBox="1"/>
                    <p:nvPr/>
                  </p:nvSpPr>
                  <p:spPr>
                    <a:xfrm>
                      <a:off x="2940866" y="6501853"/>
                      <a:ext cx="534129" cy="261610"/>
                    </a:xfrm>
                    <a:prstGeom prst="rect">
                      <a:avLst/>
                    </a:prstGeom>
                    <a:grpFill/>
                  </p:spPr>
                  <p:txBody>
                    <a:bodyPr wrap="square" rtlCol="0">
                      <a:spAutoFit/>
                    </a:bodyPr>
                    <a:lstStyle/>
                    <a:p>
                      <a:pPr algn="ctr"/>
                      <a:r>
                        <a:rPr kumimoji="1" lang="en-US" altLang="ja-JP" sz="1100" b="1" dirty="0" smtClean="0"/>
                        <a:t>1999</a:t>
                      </a:r>
                      <a:endParaRPr kumimoji="1" lang="ja-JP" altLang="en-US" sz="1100" b="1" dirty="0"/>
                    </a:p>
                  </p:txBody>
                </p:sp>
              </p:grpSp>
              <p:pic>
                <p:nvPicPr>
                  <p:cNvPr id="8" name="図 7"/>
                  <p:cNvPicPr>
                    <a:picLocks noChangeAspect="1"/>
                  </p:cNvPicPr>
                  <p:nvPr/>
                </p:nvPicPr>
                <p:blipFill rotWithShape="1">
                  <a:blip r:embed="rId4"/>
                  <a:srcRect l="1053" t="1884" r="1350" b="1010"/>
                  <a:stretch/>
                </p:blipFill>
                <p:spPr>
                  <a:xfrm>
                    <a:off x="467261" y="645752"/>
                    <a:ext cx="8136454" cy="6033421"/>
                  </a:xfrm>
                  <a:prstGeom prst="rect">
                    <a:avLst/>
                  </a:prstGeom>
                  <a:grpFill/>
                </p:spPr>
              </p:pic>
            </p:grpSp>
          </p:grpSp>
          <p:cxnSp>
            <p:nvCxnSpPr>
              <p:cNvPr id="34" name="直線コネクタ 33"/>
              <p:cNvCxnSpPr/>
              <p:nvPr/>
            </p:nvCxnSpPr>
            <p:spPr>
              <a:xfrm flipV="1">
                <a:off x="1020742" y="1372764"/>
                <a:ext cx="7511143" cy="816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flipV="1">
                <a:off x="1039792" y="5878089"/>
                <a:ext cx="7511143" cy="816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7" name="正方形/長方形 6"/>
            <p:cNvSpPr/>
            <p:nvPr/>
          </p:nvSpPr>
          <p:spPr>
            <a:xfrm>
              <a:off x="1057636" y="503022"/>
              <a:ext cx="7193311" cy="404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伊勢湾</a:t>
              </a:r>
              <a:r>
                <a:rPr lang="ja-JP" altLang="en-US" sz="2000" dirty="0" smtClean="0">
                  <a:solidFill>
                    <a:schemeClr val="tx1"/>
                  </a:solidFill>
                </a:rPr>
                <a:t>の</a:t>
              </a:r>
              <a:r>
                <a:rPr kumimoji="1" lang="ja-JP" altLang="en-US" sz="2000" dirty="0" smtClean="0">
                  <a:solidFill>
                    <a:schemeClr val="tx1"/>
                  </a:solidFill>
                </a:rPr>
                <a:t>日々の気候値からの差　</a:t>
              </a:r>
              <a:r>
                <a:rPr kumimoji="1" lang="en-US" altLang="ja-JP" sz="2000" dirty="0" smtClean="0">
                  <a:solidFill>
                    <a:schemeClr val="tx1"/>
                  </a:solidFill>
                </a:rPr>
                <a:t>1993</a:t>
              </a:r>
              <a:r>
                <a:rPr kumimoji="1" lang="ja-JP" altLang="en-US" sz="2000" dirty="0" smtClean="0">
                  <a:solidFill>
                    <a:schemeClr val="tx1"/>
                  </a:solidFill>
                </a:rPr>
                <a:t>～</a:t>
              </a:r>
              <a:r>
                <a:rPr kumimoji="1" lang="en-US" altLang="ja-JP" sz="2000" dirty="0" smtClean="0">
                  <a:solidFill>
                    <a:schemeClr val="tx1"/>
                  </a:solidFill>
                </a:rPr>
                <a:t>2013 12</a:t>
              </a:r>
              <a:r>
                <a:rPr kumimoji="1" lang="ja-JP" altLang="en-US" sz="2000" dirty="0" smtClean="0">
                  <a:solidFill>
                    <a:schemeClr val="tx1"/>
                  </a:solidFill>
                </a:rPr>
                <a:t>月</a:t>
              </a:r>
              <a:r>
                <a:rPr kumimoji="1" lang="en-US" altLang="ja-JP" sz="2000" dirty="0" smtClean="0">
                  <a:solidFill>
                    <a:schemeClr val="tx1"/>
                  </a:solidFill>
                </a:rPr>
                <a:t>,1</a:t>
              </a:r>
              <a:r>
                <a:rPr kumimoji="1" lang="ja-JP" altLang="en-US" sz="2000" dirty="0" smtClean="0">
                  <a:solidFill>
                    <a:schemeClr val="tx1"/>
                  </a:solidFill>
                </a:rPr>
                <a:t>月</a:t>
              </a:r>
              <a:r>
                <a:rPr kumimoji="1" lang="en-US" altLang="ja-JP" sz="2000" dirty="0" smtClean="0">
                  <a:solidFill>
                    <a:schemeClr val="tx1"/>
                  </a:solidFill>
                </a:rPr>
                <a:t>,2</a:t>
              </a:r>
              <a:r>
                <a:rPr kumimoji="1" lang="ja-JP" altLang="en-US" sz="2000" dirty="0" smtClean="0">
                  <a:solidFill>
                    <a:schemeClr val="tx1"/>
                  </a:solidFill>
                </a:rPr>
                <a:t>月</a:t>
              </a:r>
              <a:endParaRPr kumimoji="1" lang="ja-JP" altLang="en-US" sz="2000" dirty="0">
                <a:solidFill>
                  <a:schemeClr val="tx1"/>
                </a:solidFill>
              </a:endParaRPr>
            </a:p>
          </p:txBody>
        </p:sp>
      </p:grpSp>
      <p:sp>
        <p:nvSpPr>
          <p:cNvPr id="37" name="スライド番号プレースホルダー 36"/>
          <p:cNvSpPr>
            <a:spLocks noGrp="1"/>
          </p:cNvSpPr>
          <p:nvPr>
            <p:ph type="sldNum" sz="quarter" idx="12"/>
          </p:nvPr>
        </p:nvSpPr>
        <p:spPr/>
        <p:txBody>
          <a:bodyPr/>
          <a:lstStyle/>
          <a:p>
            <a:fld id="{40482976-72AF-4720-8AC7-3307BAEC81D7}" type="slidenum">
              <a:rPr kumimoji="1" lang="ja-JP" altLang="en-US" smtClean="0"/>
              <a:t>6</a:t>
            </a:fld>
            <a:endParaRPr kumimoji="1" lang="ja-JP" altLang="en-US"/>
          </a:p>
        </p:txBody>
      </p:sp>
      <p:grpSp>
        <p:nvGrpSpPr>
          <p:cNvPr id="40" name="グループ化 39"/>
          <p:cNvGrpSpPr/>
          <p:nvPr/>
        </p:nvGrpSpPr>
        <p:grpSpPr>
          <a:xfrm>
            <a:off x="3957011" y="1450233"/>
            <a:ext cx="3889172" cy="4469102"/>
            <a:chOff x="3957011" y="1450233"/>
            <a:chExt cx="3889172" cy="4469102"/>
          </a:xfrm>
        </p:grpSpPr>
        <p:sp>
          <p:nvSpPr>
            <p:cNvPr id="38" name="上下矢印 37"/>
            <p:cNvSpPr/>
            <p:nvPr/>
          </p:nvSpPr>
          <p:spPr>
            <a:xfrm>
              <a:off x="3957011" y="1450233"/>
              <a:ext cx="695406" cy="4469102"/>
            </a:xfrm>
            <a:prstGeom prst="up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39" name="角丸四角形 38"/>
            <p:cNvSpPr/>
            <p:nvPr/>
          </p:nvSpPr>
          <p:spPr>
            <a:xfrm>
              <a:off x="4171882" y="3203318"/>
              <a:ext cx="3674301" cy="66726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sz="3200" dirty="0" smtClean="0">
                  <a:solidFill>
                    <a:srgbClr val="FF0000"/>
                  </a:solidFill>
                </a:rPr>
                <a:t>5</a:t>
              </a:r>
              <a:r>
                <a:rPr kumimoji="1" lang="ja-JP" altLang="en-US" sz="3200" dirty="0" smtClean="0">
                  <a:solidFill>
                    <a:srgbClr val="FF0000"/>
                  </a:solidFill>
                </a:rPr>
                <a:t>℃の差がある！！</a:t>
              </a:r>
              <a:endParaRPr kumimoji="1" lang="ja-JP" altLang="en-US" sz="3200" dirty="0">
                <a:solidFill>
                  <a:srgbClr val="FF0000"/>
                </a:solidFill>
              </a:endParaRPr>
            </a:p>
          </p:txBody>
        </p:sp>
      </p:grpSp>
    </p:spTree>
    <p:extLst>
      <p:ext uri="{BB962C8B-B14F-4D97-AF65-F5344CB8AC3E}">
        <p14:creationId xmlns:p14="http://schemas.microsoft.com/office/powerpoint/2010/main" val="2620005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 y="2"/>
            <a:ext cx="9144001" cy="461665"/>
          </a:xfrm>
          <a:prstGeom prst="rect">
            <a:avLst/>
          </a:prstGeom>
          <a:solidFill>
            <a:srgbClr val="9999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en-US" altLang="ja-JP" sz="2400" dirty="0">
                <a:solidFill>
                  <a:schemeClr val="bg1"/>
                </a:solidFill>
              </a:rPr>
              <a:t>3</a:t>
            </a:r>
            <a:r>
              <a:rPr lang="en-US" altLang="ja-JP" sz="2400" dirty="0" smtClean="0">
                <a:solidFill>
                  <a:schemeClr val="bg1"/>
                </a:solidFill>
              </a:rPr>
              <a:t>. </a:t>
            </a:r>
            <a:r>
              <a:rPr lang="ja-JP" altLang="en-US" sz="2400" dirty="0" smtClean="0">
                <a:solidFill>
                  <a:schemeClr val="bg1"/>
                </a:solidFill>
              </a:rPr>
              <a:t>結果</a:t>
            </a:r>
            <a:r>
              <a:rPr lang="en-US" altLang="ja-JP" sz="2400" dirty="0" smtClean="0">
                <a:solidFill>
                  <a:schemeClr val="bg1"/>
                </a:solidFill>
              </a:rPr>
              <a:t>_</a:t>
            </a:r>
            <a:r>
              <a:rPr lang="ja-JP" altLang="en-US" sz="2400" dirty="0" smtClean="0">
                <a:solidFill>
                  <a:schemeClr val="bg1"/>
                </a:solidFill>
              </a:rPr>
              <a:t>潜熱・顕熱フラックス（</a:t>
            </a:r>
            <a:r>
              <a:rPr lang="en-US" altLang="ja-JP" sz="2400" dirty="0" err="1" smtClean="0">
                <a:solidFill>
                  <a:schemeClr val="bg1"/>
                </a:solidFill>
              </a:rPr>
              <a:t>SST_Run</a:t>
            </a:r>
            <a:r>
              <a:rPr lang="en-US" altLang="ja-JP" sz="2400" dirty="0" smtClean="0">
                <a:solidFill>
                  <a:schemeClr val="bg1"/>
                </a:solidFill>
              </a:rPr>
              <a:t> </a:t>
            </a:r>
            <a:r>
              <a:rPr lang="ja-JP" altLang="en-US" sz="2400" dirty="0" err="1" smtClean="0">
                <a:solidFill>
                  <a:schemeClr val="bg1"/>
                </a:solidFill>
              </a:rPr>
              <a:t>ー</a:t>
            </a:r>
            <a:r>
              <a:rPr lang="ja-JP" altLang="en-US" sz="2400" dirty="0" smtClean="0">
                <a:solidFill>
                  <a:schemeClr val="bg1"/>
                </a:solidFill>
              </a:rPr>
              <a:t> </a:t>
            </a:r>
            <a:r>
              <a:rPr lang="en-US" altLang="ja-JP" sz="2400" dirty="0" err="1" smtClean="0">
                <a:solidFill>
                  <a:schemeClr val="bg1"/>
                </a:solidFill>
              </a:rPr>
              <a:t>CTL_Run</a:t>
            </a:r>
            <a:r>
              <a:rPr lang="ja-JP" altLang="en-US" sz="2400" dirty="0" smtClean="0">
                <a:solidFill>
                  <a:schemeClr val="bg1"/>
                </a:solidFill>
              </a:rPr>
              <a:t>）</a:t>
            </a:r>
            <a:endParaRPr lang="en-US" altLang="ja-JP" sz="2400" dirty="0">
              <a:solidFill>
                <a:schemeClr val="bg1"/>
              </a:solidFill>
            </a:endParaRPr>
          </a:p>
        </p:txBody>
      </p:sp>
      <p:sp>
        <p:nvSpPr>
          <p:cNvPr id="5" name="テキスト ボックス 4"/>
          <p:cNvSpPr txBox="1"/>
          <p:nvPr/>
        </p:nvSpPr>
        <p:spPr>
          <a:xfrm>
            <a:off x="167637" y="2166726"/>
            <a:ext cx="1116474" cy="400110"/>
          </a:xfrm>
          <a:prstGeom prst="rect">
            <a:avLst/>
          </a:prstGeom>
          <a:noFill/>
          <a:ln w="38100">
            <a:solidFill>
              <a:schemeClr val="tx1"/>
            </a:solidFill>
          </a:ln>
        </p:spPr>
        <p:txBody>
          <a:bodyPr wrap="square" rtlCol="0">
            <a:spAutoFit/>
          </a:bodyPr>
          <a:lstStyle/>
          <a:p>
            <a:pPr algn="ctr"/>
            <a:r>
              <a:rPr kumimoji="1" lang="en-US" altLang="ja-JP" sz="2000" dirty="0" smtClean="0"/>
              <a:t>DEC</a:t>
            </a:r>
            <a:endParaRPr kumimoji="1" lang="ja-JP" altLang="en-US" sz="2000" dirty="0"/>
          </a:p>
        </p:txBody>
      </p:sp>
      <p:sp>
        <p:nvSpPr>
          <p:cNvPr id="6" name="テキスト ボックス 5"/>
          <p:cNvSpPr txBox="1"/>
          <p:nvPr/>
        </p:nvSpPr>
        <p:spPr>
          <a:xfrm>
            <a:off x="205868" y="5024284"/>
            <a:ext cx="1040012" cy="400110"/>
          </a:xfrm>
          <a:prstGeom prst="rect">
            <a:avLst/>
          </a:prstGeom>
          <a:noFill/>
          <a:ln w="38100">
            <a:solidFill>
              <a:schemeClr val="tx1"/>
            </a:solidFill>
          </a:ln>
        </p:spPr>
        <p:txBody>
          <a:bodyPr wrap="square" rtlCol="0">
            <a:spAutoFit/>
          </a:bodyPr>
          <a:lstStyle/>
          <a:p>
            <a:pPr algn="ctr"/>
            <a:r>
              <a:rPr lang="en-US" altLang="ja-JP" sz="2000" dirty="0" smtClean="0"/>
              <a:t>JAN</a:t>
            </a:r>
            <a:endParaRPr kumimoji="1" lang="ja-JP" altLang="en-US" sz="2000" dirty="0"/>
          </a:p>
        </p:txBody>
      </p:sp>
      <p:sp>
        <p:nvSpPr>
          <p:cNvPr id="11" name="テキスト ボックス 10"/>
          <p:cNvSpPr txBox="1"/>
          <p:nvPr/>
        </p:nvSpPr>
        <p:spPr>
          <a:xfrm>
            <a:off x="2365604" y="530735"/>
            <a:ext cx="869537" cy="400110"/>
          </a:xfrm>
          <a:prstGeom prst="rect">
            <a:avLst/>
          </a:prstGeom>
          <a:noFill/>
          <a:ln w="38100">
            <a:solidFill>
              <a:schemeClr val="tx1"/>
            </a:solidFill>
          </a:ln>
        </p:spPr>
        <p:txBody>
          <a:bodyPr wrap="square" rtlCol="0">
            <a:spAutoFit/>
          </a:bodyPr>
          <a:lstStyle/>
          <a:p>
            <a:pPr algn="ctr"/>
            <a:r>
              <a:rPr lang="ja-JP" altLang="en-US" sz="2000" dirty="0" smtClean="0"/>
              <a:t>潜</a:t>
            </a:r>
            <a:r>
              <a:rPr lang="ja-JP" altLang="en-US" sz="2000" dirty="0"/>
              <a:t>熱</a:t>
            </a:r>
            <a:endParaRPr kumimoji="1" lang="ja-JP" altLang="en-US" sz="2000" dirty="0"/>
          </a:p>
        </p:txBody>
      </p:sp>
      <p:sp>
        <p:nvSpPr>
          <p:cNvPr id="12" name="テキスト ボックス 11"/>
          <p:cNvSpPr txBox="1"/>
          <p:nvPr/>
        </p:nvSpPr>
        <p:spPr>
          <a:xfrm>
            <a:off x="6231208" y="530735"/>
            <a:ext cx="869537" cy="400110"/>
          </a:xfrm>
          <a:prstGeom prst="rect">
            <a:avLst/>
          </a:prstGeom>
          <a:noFill/>
          <a:ln w="38100">
            <a:solidFill>
              <a:schemeClr val="tx1"/>
            </a:solidFill>
          </a:ln>
        </p:spPr>
        <p:txBody>
          <a:bodyPr wrap="square" rtlCol="0">
            <a:spAutoFit/>
          </a:bodyPr>
          <a:lstStyle/>
          <a:p>
            <a:pPr algn="ctr"/>
            <a:r>
              <a:rPr lang="ja-JP" altLang="en-US" sz="2000" dirty="0" smtClean="0"/>
              <a:t>顕</a:t>
            </a:r>
            <a:r>
              <a:rPr lang="ja-JP" altLang="en-US" sz="2000" dirty="0"/>
              <a:t>熱</a:t>
            </a:r>
            <a:endParaRPr kumimoji="1" lang="ja-JP" altLang="en-US" sz="2000" dirty="0"/>
          </a:p>
        </p:txBody>
      </p:sp>
      <p:pic>
        <p:nvPicPr>
          <p:cNvPr id="2" name="図 1"/>
          <p:cNvPicPr>
            <a:picLocks noChangeAspect="1"/>
          </p:cNvPicPr>
          <p:nvPr/>
        </p:nvPicPr>
        <p:blipFill rotWithShape="1">
          <a:blip r:embed="rId2"/>
          <a:srcRect l="17005" t="5537" r="19193" b="8546"/>
          <a:stretch/>
        </p:blipFill>
        <p:spPr>
          <a:xfrm>
            <a:off x="1455678" y="974385"/>
            <a:ext cx="2674505" cy="2784793"/>
          </a:xfrm>
          <a:prstGeom prst="rect">
            <a:avLst/>
          </a:prstGeom>
        </p:spPr>
      </p:pic>
      <p:pic>
        <p:nvPicPr>
          <p:cNvPr id="14" name="図 13"/>
          <p:cNvPicPr>
            <a:picLocks noChangeAspect="1"/>
          </p:cNvPicPr>
          <p:nvPr/>
        </p:nvPicPr>
        <p:blipFill rotWithShape="1">
          <a:blip r:embed="rId3"/>
          <a:srcRect l="16942" t="6227" r="18925" b="9406"/>
          <a:stretch/>
        </p:blipFill>
        <p:spPr>
          <a:xfrm>
            <a:off x="1463121" y="3868004"/>
            <a:ext cx="2674505" cy="2720353"/>
          </a:xfrm>
          <a:prstGeom prst="rect">
            <a:avLst/>
          </a:prstGeom>
        </p:spPr>
      </p:pic>
      <p:pic>
        <p:nvPicPr>
          <p:cNvPr id="15" name="図 14"/>
          <p:cNvPicPr>
            <a:picLocks noChangeAspect="1"/>
          </p:cNvPicPr>
          <p:nvPr/>
        </p:nvPicPr>
        <p:blipFill rotWithShape="1">
          <a:blip r:embed="rId3"/>
          <a:srcRect l="86026" t="6227" r="4607" b="9406"/>
          <a:stretch/>
        </p:blipFill>
        <p:spPr>
          <a:xfrm>
            <a:off x="4221332" y="1345970"/>
            <a:ext cx="701336" cy="4884264"/>
          </a:xfrm>
          <a:prstGeom prst="rect">
            <a:avLst/>
          </a:prstGeom>
        </p:spPr>
      </p:pic>
      <p:pic>
        <p:nvPicPr>
          <p:cNvPr id="16" name="図 15"/>
          <p:cNvPicPr>
            <a:picLocks noChangeAspect="1"/>
          </p:cNvPicPr>
          <p:nvPr/>
        </p:nvPicPr>
        <p:blipFill rotWithShape="1">
          <a:blip r:embed="rId4"/>
          <a:srcRect l="16470" t="5411" r="17886" b="9199"/>
          <a:stretch/>
        </p:blipFill>
        <p:spPr>
          <a:xfrm>
            <a:off x="5265802" y="999913"/>
            <a:ext cx="2743362" cy="2759265"/>
          </a:xfrm>
          <a:prstGeom prst="rect">
            <a:avLst/>
          </a:prstGeom>
        </p:spPr>
      </p:pic>
      <p:pic>
        <p:nvPicPr>
          <p:cNvPr id="17" name="図 16"/>
          <p:cNvPicPr>
            <a:picLocks noChangeAspect="1"/>
          </p:cNvPicPr>
          <p:nvPr/>
        </p:nvPicPr>
        <p:blipFill rotWithShape="1">
          <a:blip r:embed="rId5"/>
          <a:srcRect l="16590" t="5507" r="17283" b="9219"/>
          <a:stretch/>
        </p:blipFill>
        <p:spPr>
          <a:xfrm>
            <a:off x="5265802" y="3828246"/>
            <a:ext cx="2800350" cy="2792186"/>
          </a:xfrm>
          <a:prstGeom prst="rect">
            <a:avLst/>
          </a:prstGeom>
        </p:spPr>
      </p:pic>
      <p:pic>
        <p:nvPicPr>
          <p:cNvPr id="18" name="図 17"/>
          <p:cNvPicPr>
            <a:picLocks noChangeAspect="1"/>
          </p:cNvPicPr>
          <p:nvPr/>
        </p:nvPicPr>
        <p:blipFill rotWithShape="1">
          <a:blip r:embed="rId5"/>
          <a:srcRect l="85099" t="11350" r="4298" b="12352"/>
          <a:stretch/>
        </p:blipFill>
        <p:spPr>
          <a:xfrm>
            <a:off x="8066152" y="1652760"/>
            <a:ext cx="767605" cy="4270683"/>
          </a:xfrm>
          <a:prstGeom prst="rect">
            <a:avLst/>
          </a:prstGeom>
        </p:spPr>
      </p:pic>
      <p:sp>
        <p:nvSpPr>
          <p:cNvPr id="19" name="テキスト ボックス 18"/>
          <p:cNvSpPr txBox="1"/>
          <p:nvPr/>
        </p:nvSpPr>
        <p:spPr>
          <a:xfrm>
            <a:off x="4313282" y="5876025"/>
            <a:ext cx="647701" cy="261610"/>
          </a:xfrm>
          <a:prstGeom prst="rect">
            <a:avLst/>
          </a:prstGeom>
          <a:noFill/>
        </p:spPr>
        <p:txBody>
          <a:bodyPr wrap="square" rtlCol="0">
            <a:spAutoFit/>
          </a:bodyPr>
          <a:lstStyle/>
          <a:p>
            <a:r>
              <a:rPr kumimoji="1" lang="en-US" altLang="ja-JP" sz="1100" dirty="0" smtClean="0"/>
              <a:t>[W/m</a:t>
            </a:r>
            <a:r>
              <a:rPr kumimoji="1" lang="en-US" altLang="ja-JP" sz="1100" baseline="30000" dirty="0" smtClean="0"/>
              <a:t>2</a:t>
            </a:r>
            <a:r>
              <a:rPr kumimoji="1" lang="en-US" altLang="ja-JP" sz="1100" dirty="0" smtClean="0"/>
              <a:t>]</a:t>
            </a:r>
            <a:endParaRPr kumimoji="1" lang="ja-JP" altLang="en-US" sz="1100" dirty="0"/>
          </a:p>
        </p:txBody>
      </p:sp>
      <p:sp>
        <p:nvSpPr>
          <p:cNvPr id="20" name="テキスト ボックス 19"/>
          <p:cNvSpPr txBox="1"/>
          <p:nvPr/>
        </p:nvSpPr>
        <p:spPr>
          <a:xfrm>
            <a:off x="8255129" y="5683469"/>
            <a:ext cx="647701" cy="261610"/>
          </a:xfrm>
          <a:prstGeom prst="rect">
            <a:avLst/>
          </a:prstGeom>
          <a:noFill/>
        </p:spPr>
        <p:txBody>
          <a:bodyPr wrap="square" rtlCol="0">
            <a:spAutoFit/>
          </a:bodyPr>
          <a:lstStyle/>
          <a:p>
            <a:r>
              <a:rPr kumimoji="1" lang="en-US" altLang="ja-JP" sz="1100" dirty="0" smtClean="0"/>
              <a:t>[W/m</a:t>
            </a:r>
            <a:r>
              <a:rPr kumimoji="1" lang="en-US" altLang="ja-JP" sz="1100" baseline="30000" dirty="0" smtClean="0"/>
              <a:t>2</a:t>
            </a:r>
            <a:r>
              <a:rPr kumimoji="1" lang="en-US" altLang="ja-JP" sz="1100" dirty="0" smtClean="0"/>
              <a:t>]</a:t>
            </a:r>
            <a:endParaRPr kumimoji="1" lang="ja-JP" altLang="en-US" sz="1100" dirty="0"/>
          </a:p>
        </p:txBody>
      </p:sp>
      <p:sp>
        <p:nvSpPr>
          <p:cNvPr id="3" name="スライド番号プレースホルダー 2"/>
          <p:cNvSpPr>
            <a:spLocks noGrp="1"/>
          </p:cNvSpPr>
          <p:nvPr>
            <p:ph type="sldNum" sz="quarter" idx="12"/>
          </p:nvPr>
        </p:nvSpPr>
        <p:spPr/>
        <p:txBody>
          <a:bodyPr/>
          <a:lstStyle/>
          <a:p>
            <a:fld id="{40482976-72AF-4720-8AC7-3307BAEC81D7}" type="slidenum">
              <a:rPr kumimoji="1" lang="ja-JP" altLang="en-US" smtClean="0"/>
              <a:t>7</a:t>
            </a:fld>
            <a:endParaRPr kumimoji="1" lang="ja-JP" altLang="en-US"/>
          </a:p>
        </p:txBody>
      </p:sp>
    </p:spTree>
    <p:extLst>
      <p:ext uri="{BB962C8B-B14F-4D97-AF65-F5344CB8AC3E}">
        <p14:creationId xmlns:p14="http://schemas.microsoft.com/office/powerpoint/2010/main" val="1234908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 y="2"/>
            <a:ext cx="9144001" cy="461665"/>
          </a:xfrm>
          <a:prstGeom prst="rect">
            <a:avLst/>
          </a:prstGeom>
          <a:solidFill>
            <a:srgbClr val="9999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en-US" altLang="ja-JP" sz="2400" dirty="0">
                <a:solidFill>
                  <a:schemeClr val="bg1"/>
                </a:solidFill>
              </a:rPr>
              <a:t>3</a:t>
            </a:r>
            <a:r>
              <a:rPr lang="en-US" altLang="ja-JP" sz="2400" dirty="0" smtClean="0">
                <a:solidFill>
                  <a:schemeClr val="bg1"/>
                </a:solidFill>
              </a:rPr>
              <a:t>. </a:t>
            </a:r>
            <a:r>
              <a:rPr lang="ja-JP" altLang="en-US" sz="2400" dirty="0" smtClean="0">
                <a:solidFill>
                  <a:schemeClr val="bg1"/>
                </a:solidFill>
              </a:rPr>
              <a:t>結果</a:t>
            </a:r>
            <a:r>
              <a:rPr lang="en-US" altLang="ja-JP" sz="2400" dirty="0" smtClean="0">
                <a:solidFill>
                  <a:schemeClr val="bg1"/>
                </a:solidFill>
              </a:rPr>
              <a:t>_</a:t>
            </a:r>
            <a:r>
              <a:rPr lang="ja-JP" altLang="en-US" sz="2400" dirty="0" smtClean="0">
                <a:solidFill>
                  <a:schemeClr val="bg1"/>
                </a:solidFill>
              </a:rPr>
              <a:t>海面更正気圧（</a:t>
            </a:r>
            <a:r>
              <a:rPr lang="en-US" altLang="ja-JP" sz="2400" dirty="0" err="1" smtClean="0">
                <a:solidFill>
                  <a:schemeClr val="bg1"/>
                </a:solidFill>
              </a:rPr>
              <a:t>SST_Run</a:t>
            </a:r>
            <a:r>
              <a:rPr lang="en-US" altLang="ja-JP" sz="2400" dirty="0" smtClean="0">
                <a:solidFill>
                  <a:schemeClr val="bg1"/>
                </a:solidFill>
              </a:rPr>
              <a:t> </a:t>
            </a:r>
            <a:r>
              <a:rPr lang="ja-JP" altLang="en-US" sz="2400" dirty="0" err="1" smtClean="0">
                <a:solidFill>
                  <a:schemeClr val="bg1"/>
                </a:solidFill>
              </a:rPr>
              <a:t>ー</a:t>
            </a:r>
            <a:r>
              <a:rPr lang="ja-JP" altLang="en-US" sz="2400" dirty="0" smtClean="0">
                <a:solidFill>
                  <a:schemeClr val="bg1"/>
                </a:solidFill>
              </a:rPr>
              <a:t> </a:t>
            </a:r>
            <a:r>
              <a:rPr lang="en-US" altLang="ja-JP" sz="2400" dirty="0" err="1" smtClean="0">
                <a:solidFill>
                  <a:schemeClr val="bg1"/>
                </a:solidFill>
              </a:rPr>
              <a:t>CTL_Run</a:t>
            </a:r>
            <a:r>
              <a:rPr lang="ja-JP" altLang="en-US" sz="2400" dirty="0" smtClean="0">
                <a:solidFill>
                  <a:schemeClr val="bg1"/>
                </a:solidFill>
              </a:rPr>
              <a:t>）</a:t>
            </a:r>
            <a:endParaRPr lang="en-US" altLang="ja-JP" sz="2400" dirty="0">
              <a:solidFill>
                <a:schemeClr val="bg1"/>
              </a:solidFill>
            </a:endParaRPr>
          </a:p>
        </p:txBody>
      </p:sp>
      <p:grpSp>
        <p:nvGrpSpPr>
          <p:cNvPr id="6" name="グループ化 5"/>
          <p:cNvGrpSpPr/>
          <p:nvPr/>
        </p:nvGrpSpPr>
        <p:grpSpPr>
          <a:xfrm>
            <a:off x="1633934" y="775065"/>
            <a:ext cx="5315448" cy="400110"/>
            <a:chOff x="1633934" y="562793"/>
            <a:chExt cx="5315448" cy="400110"/>
          </a:xfrm>
        </p:grpSpPr>
        <p:sp>
          <p:nvSpPr>
            <p:cNvPr id="12" name="テキスト ボックス 11"/>
            <p:cNvSpPr txBox="1"/>
            <p:nvPr/>
          </p:nvSpPr>
          <p:spPr>
            <a:xfrm>
              <a:off x="1633934" y="562793"/>
              <a:ext cx="1116474" cy="400110"/>
            </a:xfrm>
            <a:prstGeom prst="rect">
              <a:avLst/>
            </a:prstGeom>
            <a:noFill/>
            <a:ln w="38100">
              <a:solidFill>
                <a:schemeClr val="tx1"/>
              </a:solidFill>
            </a:ln>
          </p:spPr>
          <p:txBody>
            <a:bodyPr wrap="square" rtlCol="0">
              <a:spAutoFit/>
            </a:bodyPr>
            <a:lstStyle/>
            <a:p>
              <a:pPr algn="ctr"/>
              <a:r>
                <a:rPr kumimoji="1" lang="en-US" altLang="ja-JP" sz="2000" dirty="0" smtClean="0"/>
                <a:t>DEC</a:t>
              </a:r>
              <a:endParaRPr kumimoji="1" lang="ja-JP" altLang="en-US" sz="2000" dirty="0"/>
            </a:p>
          </p:txBody>
        </p:sp>
        <p:sp>
          <p:nvSpPr>
            <p:cNvPr id="13" name="テキスト ボックス 12"/>
            <p:cNvSpPr txBox="1"/>
            <p:nvPr/>
          </p:nvSpPr>
          <p:spPr>
            <a:xfrm>
              <a:off x="5909370" y="562793"/>
              <a:ext cx="1040012" cy="400110"/>
            </a:xfrm>
            <a:prstGeom prst="rect">
              <a:avLst/>
            </a:prstGeom>
            <a:noFill/>
            <a:ln w="38100">
              <a:solidFill>
                <a:schemeClr val="tx1"/>
              </a:solidFill>
            </a:ln>
          </p:spPr>
          <p:txBody>
            <a:bodyPr wrap="square" rtlCol="0">
              <a:spAutoFit/>
            </a:bodyPr>
            <a:lstStyle/>
            <a:p>
              <a:pPr algn="ctr"/>
              <a:r>
                <a:rPr lang="en-US" altLang="ja-JP" sz="2000" dirty="0" smtClean="0"/>
                <a:t>JAN</a:t>
              </a:r>
              <a:endParaRPr kumimoji="1" lang="ja-JP" altLang="en-US" sz="2000" dirty="0"/>
            </a:p>
          </p:txBody>
        </p:sp>
      </p:grpSp>
      <p:grpSp>
        <p:nvGrpSpPr>
          <p:cNvPr id="5" name="グループ化 4"/>
          <p:cNvGrpSpPr/>
          <p:nvPr/>
        </p:nvGrpSpPr>
        <p:grpSpPr>
          <a:xfrm>
            <a:off x="8164" y="1284464"/>
            <a:ext cx="9194743" cy="4547063"/>
            <a:chOff x="16328" y="1064029"/>
            <a:chExt cx="9194743" cy="4547063"/>
          </a:xfrm>
        </p:grpSpPr>
        <p:pic>
          <p:nvPicPr>
            <p:cNvPr id="2" name="図 1"/>
            <p:cNvPicPr>
              <a:picLocks noChangeAspect="1"/>
            </p:cNvPicPr>
            <p:nvPr/>
          </p:nvPicPr>
          <p:blipFill rotWithShape="1">
            <a:blip r:embed="rId2"/>
            <a:srcRect l="18006" t="5717" r="18762" b="8834"/>
            <a:stretch/>
          </p:blipFill>
          <p:spPr>
            <a:xfrm>
              <a:off x="16328" y="1064029"/>
              <a:ext cx="4351687" cy="4547063"/>
            </a:xfrm>
            <a:prstGeom prst="rect">
              <a:avLst/>
            </a:prstGeom>
          </p:spPr>
        </p:pic>
        <p:pic>
          <p:nvPicPr>
            <p:cNvPr id="3" name="図 2"/>
            <p:cNvPicPr>
              <a:picLocks noChangeAspect="1"/>
            </p:cNvPicPr>
            <p:nvPr/>
          </p:nvPicPr>
          <p:blipFill rotWithShape="1">
            <a:blip r:embed="rId3"/>
            <a:srcRect l="17781" t="6282" r="19372" b="9130"/>
            <a:stretch/>
          </p:blipFill>
          <p:spPr>
            <a:xfrm>
              <a:off x="4278087" y="1064029"/>
              <a:ext cx="4302578" cy="4477734"/>
            </a:xfrm>
            <a:prstGeom prst="rect">
              <a:avLst/>
            </a:prstGeom>
          </p:spPr>
        </p:pic>
        <p:pic>
          <p:nvPicPr>
            <p:cNvPr id="11" name="図 10"/>
            <p:cNvPicPr>
              <a:picLocks noChangeAspect="1"/>
            </p:cNvPicPr>
            <p:nvPr/>
          </p:nvPicPr>
          <p:blipFill rotWithShape="1">
            <a:blip r:embed="rId2"/>
            <a:srcRect l="86733" t="12008" r="5437" b="13275"/>
            <a:stretch/>
          </p:blipFill>
          <p:spPr>
            <a:xfrm>
              <a:off x="8548007" y="1314891"/>
              <a:ext cx="545423" cy="4024552"/>
            </a:xfrm>
            <a:prstGeom prst="rect">
              <a:avLst/>
            </a:prstGeom>
          </p:spPr>
        </p:pic>
        <p:sp>
          <p:nvSpPr>
            <p:cNvPr id="14" name="テキスト ボックス 13"/>
            <p:cNvSpPr txBox="1"/>
            <p:nvPr/>
          </p:nvSpPr>
          <p:spPr>
            <a:xfrm>
              <a:off x="8629774" y="5212421"/>
              <a:ext cx="581297" cy="254044"/>
            </a:xfrm>
            <a:prstGeom prst="rect">
              <a:avLst/>
            </a:prstGeom>
            <a:noFill/>
          </p:spPr>
          <p:txBody>
            <a:bodyPr wrap="square" rtlCol="0">
              <a:spAutoFit/>
            </a:bodyPr>
            <a:lstStyle/>
            <a:p>
              <a:r>
                <a:rPr lang="en-US" altLang="ja-JP" sz="1051" dirty="0" smtClean="0"/>
                <a:t>[</a:t>
              </a:r>
              <a:r>
                <a:rPr lang="en-US" altLang="ja-JP" sz="1051" dirty="0" err="1" smtClean="0"/>
                <a:t>hPa</a:t>
              </a:r>
              <a:r>
                <a:rPr lang="ja-JP" altLang="en-US" sz="1051" dirty="0" smtClean="0"/>
                <a:t> </a:t>
              </a:r>
              <a:r>
                <a:rPr lang="en-US" altLang="ja-JP" sz="1051" dirty="0" smtClean="0"/>
                <a:t>]</a:t>
              </a:r>
              <a:endParaRPr lang="ja-JP" altLang="en-US" sz="1051" dirty="0"/>
            </a:p>
          </p:txBody>
        </p:sp>
      </p:grpSp>
      <p:grpSp>
        <p:nvGrpSpPr>
          <p:cNvPr id="8" name="グループ化 7"/>
          <p:cNvGrpSpPr/>
          <p:nvPr/>
        </p:nvGrpSpPr>
        <p:grpSpPr>
          <a:xfrm>
            <a:off x="2508913" y="1996142"/>
            <a:ext cx="6009496" cy="3500549"/>
            <a:chOff x="2508913" y="1996142"/>
            <a:chExt cx="6009496" cy="3500549"/>
          </a:xfrm>
        </p:grpSpPr>
        <p:sp>
          <p:nvSpPr>
            <p:cNvPr id="7" name="円/楕円 6"/>
            <p:cNvSpPr/>
            <p:nvPr/>
          </p:nvSpPr>
          <p:spPr>
            <a:xfrm rot="21129281">
              <a:off x="2508913" y="1996142"/>
              <a:ext cx="1657810" cy="3268005"/>
            </a:xfrm>
            <a:prstGeom prst="ellipse">
              <a:avLst/>
            </a:prstGeom>
            <a:noFill/>
            <a:ln w="34925">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rot="21129281">
              <a:off x="6860599" y="2228686"/>
              <a:ext cx="1657810" cy="3268005"/>
            </a:xfrm>
            <a:prstGeom prst="ellipse">
              <a:avLst/>
            </a:prstGeom>
            <a:noFill/>
            <a:ln w="34925">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角丸四角形 17"/>
          <p:cNvSpPr/>
          <p:nvPr/>
        </p:nvSpPr>
        <p:spPr>
          <a:xfrm>
            <a:off x="2107902" y="5871487"/>
            <a:ext cx="5388531" cy="879386"/>
          </a:xfrm>
          <a:prstGeom prst="roundRect">
            <a:avLst/>
          </a:prstGeom>
          <a:solidFill>
            <a:schemeClr val="accent1">
              <a:alpha val="60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smtClean="0">
                <a:solidFill>
                  <a:schemeClr val="tx1"/>
                </a:solidFill>
              </a:rPr>
              <a:t>上流にまで低気圧偏差が広がっている。</a:t>
            </a:r>
            <a:endParaRPr lang="en-US" altLang="ja-JP" sz="2400" dirty="0" smtClean="0">
              <a:solidFill>
                <a:schemeClr val="tx1"/>
              </a:solidFill>
            </a:endParaRPr>
          </a:p>
        </p:txBody>
      </p:sp>
      <p:sp>
        <p:nvSpPr>
          <p:cNvPr id="9" name="スライド番号プレースホルダー 8"/>
          <p:cNvSpPr>
            <a:spLocks noGrp="1"/>
          </p:cNvSpPr>
          <p:nvPr>
            <p:ph type="sldNum" sz="quarter" idx="12"/>
          </p:nvPr>
        </p:nvSpPr>
        <p:spPr/>
        <p:txBody>
          <a:bodyPr/>
          <a:lstStyle/>
          <a:p>
            <a:fld id="{40482976-72AF-4720-8AC7-3307BAEC81D7}" type="slidenum">
              <a:rPr kumimoji="1" lang="ja-JP" altLang="en-US" smtClean="0"/>
              <a:t>8</a:t>
            </a:fld>
            <a:endParaRPr kumimoji="1" lang="ja-JP" altLang="en-US"/>
          </a:p>
        </p:txBody>
      </p:sp>
    </p:spTree>
    <p:extLst>
      <p:ext uri="{BB962C8B-B14F-4D97-AF65-F5344CB8AC3E}">
        <p14:creationId xmlns:p14="http://schemas.microsoft.com/office/powerpoint/2010/main" val="1463896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 y="2"/>
            <a:ext cx="9144001" cy="461665"/>
          </a:xfrm>
          <a:prstGeom prst="rect">
            <a:avLst/>
          </a:prstGeom>
          <a:solidFill>
            <a:srgbClr val="9999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en-US" altLang="ja-JP" sz="2400" dirty="0">
                <a:solidFill>
                  <a:schemeClr val="bg1"/>
                </a:solidFill>
              </a:rPr>
              <a:t>3</a:t>
            </a:r>
            <a:r>
              <a:rPr lang="en-US" altLang="ja-JP" sz="2400" dirty="0" smtClean="0">
                <a:solidFill>
                  <a:schemeClr val="bg1"/>
                </a:solidFill>
              </a:rPr>
              <a:t>. </a:t>
            </a:r>
            <a:r>
              <a:rPr lang="ja-JP" altLang="en-US" sz="2400" dirty="0" smtClean="0">
                <a:solidFill>
                  <a:schemeClr val="bg1"/>
                </a:solidFill>
              </a:rPr>
              <a:t>結果</a:t>
            </a:r>
            <a:r>
              <a:rPr lang="en-US" altLang="ja-JP" sz="2400" dirty="0" smtClean="0">
                <a:solidFill>
                  <a:schemeClr val="bg1"/>
                </a:solidFill>
              </a:rPr>
              <a:t>_</a:t>
            </a:r>
            <a:r>
              <a:rPr lang="ja-JP" altLang="en-US" sz="2400" dirty="0" smtClean="0">
                <a:solidFill>
                  <a:schemeClr val="bg1"/>
                </a:solidFill>
              </a:rPr>
              <a:t>風向・風速 </a:t>
            </a:r>
            <a:r>
              <a:rPr lang="en-US" altLang="ja-JP" sz="2400" dirty="0" smtClean="0">
                <a:solidFill>
                  <a:schemeClr val="bg1"/>
                </a:solidFill>
              </a:rPr>
              <a:t>&amp; </a:t>
            </a:r>
            <a:r>
              <a:rPr lang="ja-JP" altLang="en-US" sz="2400" dirty="0" smtClean="0">
                <a:solidFill>
                  <a:schemeClr val="bg1"/>
                </a:solidFill>
              </a:rPr>
              <a:t>積算降水量</a:t>
            </a:r>
            <a:r>
              <a:rPr lang="ja-JP" altLang="en-US" sz="2000" dirty="0" smtClean="0">
                <a:solidFill>
                  <a:schemeClr val="bg1"/>
                </a:solidFill>
              </a:rPr>
              <a:t>（</a:t>
            </a:r>
            <a:r>
              <a:rPr lang="en-US" altLang="ja-JP" sz="2000" dirty="0" err="1" smtClean="0">
                <a:solidFill>
                  <a:schemeClr val="bg1"/>
                </a:solidFill>
              </a:rPr>
              <a:t>SST_Run</a:t>
            </a:r>
            <a:r>
              <a:rPr lang="ja-JP" altLang="en-US" sz="2000" dirty="0" smtClean="0">
                <a:solidFill>
                  <a:schemeClr val="bg1"/>
                </a:solidFill>
              </a:rPr>
              <a:t>　</a:t>
            </a:r>
            <a:r>
              <a:rPr lang="ja-JP" altLang="en-US" sz="2000" dirty="0" err="1" smtClean="0">
                <a:solidFill>
                  <a:schemeClr val="bg1"/>
                </a:solidFill>
              </a:rPr>
              <a:t>ー</a:t>
            </a:r>
            <a:r>
              <a:rPr lang="ja-JP" altLang="en-US" sz="2000" dirty="0" smtClean="0">
                <a:solidFill>
                  <a:schemeClr val="bg1"/>
                </a:solidFill>
              </a:rPr>
              <a:t>　</a:t>
            </a:r>
            <a:r>
              <a:rPr lang="en-US" altLang="ja-JP" sz="2000" dirty="0" err="1" smtClean="0">
                <a:solidFill>
                  <a:schemeClr val="bg1"/>
                </a:solidFill>
              </a:rPr>
              <a:t>CTL_Run</a:t>
            </a:r>
            <a:r>
              <a:rPr lang="ja-JP" altLang="en-US" sz="2000" dirty="0" smtClean="0">
                <a:solidFill>
                  <a:schemeClr val="bg1"/>
                </a:solidFill>
              </a:rPr>
              <a:t>）</a:t>
            </a:r>
            <a:endParaRPr lang="en-US" altLang="ja-JP" sz="2000" dirty="0">
              <a:solidFill>
                <a:schemeClr val="bg1"/>
              </a:solidFill>
            </a:endParaRPr>
          </a:p>
        </p:txBody>
      </p:sp>
      <p:sp>
        <p:nvSpPr>
          <p:cNvPr id="5" name="テキスト ボックス 4"/>
          <p:cNvSpPr txBox="1"/>
          <p:nvPr/>
        </p:nvSpPr>
        <p:spPr>
          <a:xfrm>
            <a:off x="175438" y="2027934"/>
            <a:ext cx="812077" cy="400110"/>
          </a:xfrm>
          <a:prstGeom prst="rect">
            <a:avLst/>
          </a:prstGeom>
          <a:noFill/>
          <a:ln w="38100">
            <a:solidFill>
              <a:schemeClr val="tx1"/>
            </a:solidFill>
          </a:ln>
        </p:spPr>
        <p:txBody>
          <a:bodyPr wrap="square" rtlCol="0">
            <a:spAutoFit/>
          </a:bodyPr>
          <a:lstStyle/>
          <a:p>
            <a:pPr algn="ctr"/>
            <a:r>
              <a:rPr kumimoji="1" lang="en-US" altLang="ja-JP" sz="2000" dirty="0" smtClean="0"/>
              <a:t>DEC</a:t>
            </a:r>
            <a:endParaRPr kumimoji="1" lang="ja-JP" altLang="en-US" sz="2000" dirty="0"/>
          </a:p>
        </p:txBody>
      </p:sp>
      <p:sp>
        <p:nvSpPr>
          <p:cNvPr id="6" name="テキスト ボックス 5"/>
          <p:cNvSpPr txBox="1"/>
          <p:nvPr/>
        </p:nvSpPr>
        <p:spPr>
          <a:xfrm>
            <a:off x="213669" y="4926312"/>
            <a:ext cx="773846" cy="400110"/>
          </a:xfrm>
          <a:prstGeom prst="rect">
            <a:avLst/>
          </a:prstGeom>
          <a:noFill/>
          <a:ln w="38100">
            <a:solidFill>
              <a:schemeClr val="tx1"/>
            </a:solidFill>
          </a:ln>
        </p:spPr>
        <p:txBody>
          <a:bodyPr wrap="square" rtlCol="0">
            <a:spAutoFit/>
          </a:bodyPr>
          <a:lstStyle/>
          <a:p>
            <a:pPr algn="ctr"/>
            <a:r>
              <a:rPr lang="en-US" altLang="ja-JP" sz="2000" dirty="0" smtClean="0"/>
              <a:t>JAN</a:t>
            </a:r>
            <a:endParaRPr kumimoji="1" lang="ja-JP" altLang="en-US" sz="2000" dirty="0"/>
          </a:p>
        </p:txBody>
      </p:sp>
      <p:grpSp>
        <p:nvGrpSpPr>
          <p:cNvPr id="9" name="グループ化 8"/>
          <p:cNvGrpSpPr/>
          <p:nvPr/>
        </p:nvGrpSpPr>
        <p:grpSpPr>
          <a:xfrm>
            <a:off x="1131516" y="996779"/>
            <a:ext cx="2676548" cy="5658167"/>
            <a:chOff x="1468521" y="920340"/>
            <a:chExt cx="2807186" cy="5852452"/>
          </a:xfrm>
        </p:grpSpPr>
        <p:pic>
          <p:nvPicPr>
            <p:cNvPr id="2" name="図 1"/>
            <p:cNvPicPr>
              <a:picLocks noChangeAspect="1"/>
            </p:cNvPicPr>
            <p:nvPr/>
          </p:nvPicPr>
          <p:blipFill rotWithShape="1">
            <a:blip r:embed="rId2"/>
            <a:srcRect l="17462" t="10961" r="19242" b="4391"/>
            <a:stretch/>
          </p:blipFill>
          <p:spPr>
            <a:xfrm>
              <a:off x="1468521" y="920340"/>
              <a:ext cx="2807186" cy="2902689"/>
            </a:xfrm>
            <a:prstGeom prst="rect">
              <a:avLst/>
            </a:prstGeom>
          </p:spPr>
        </p:pic>
        <p:pic>
          <p:nvPicPr>
            <p:cNvPr id="3" name="図 2"/>
            <p:cNvPicPr>
              <a:picLocks noChangeAspect="1"/>
            </p:cNvPicPr>
            <p:nvPr/>
          </p:nvPicPr>
          <p:blipFill rotWithShape="1">
            <a:blip r:embed="rId3"/>
            <a:srcRect l="17394" t="11086" r="19619" b="4261"/>
            <a:stretch/>
          </p:blipFill>
          <p:spPr>
            <a:xfrm>
              <a:off x="1477161" y="3885542"/>
              <a:ext cx="2778366" cy="2887250"/>
            </a:xfrm>
            <a:prstGeom prst="rect">
              <a:avLst/>
            </a:prstGeom>
          </p:spPr>
        </p:pic>
      </p:grpSp>
      <p:pic>
        <p:nvPicPr>
          <p:cNvPr id="10" name="図 9"/>
          <p:cNvPicPr>
            <a:picLocks noChangeAspect="1"/>
          </p:cNvPicPr>
          <p:nvPr/>
        </p:nvPicPr>
        <p:blipFill rotWithShape="1">
          <a:blip r:embed="rId4"/>
          <a:srcRect l="86728" t="11272" r="5458" b="12136"/>
          <a:stretch/>
        </p:blipFill>
        <p:spPr>
          <a:xfrm>
            <a:off x="3851677" y="1599808"/>
            <a:ext cx="572377" cy="4338651"/>
          </a:xfrm>
          <a:prstGeom prst="rect">
            <a:avLst/>
          </a:prstGeom>
        </p:spPr>
      </p:pic>
      <p:grpSp>
        <p:nvGrpSpPr>
          <p:cNvPr id="12" name="グループ化 11"/>
          <p:cNvGrpSpPr/>
          <p:nvPr/>
        </p:nvGrpSpPr>
        <p:grpSpPr>
          <a:xfrm>
            <a:off x="66709" y="509674"/>
            <a:ext cx="8979460" cy="400110"/>
            <a:chOff x="31638" y="1069169"/>
            <a:chExt cx="8979460" cy="400110"/>
          </a:xfrm>
        </p:grpSpPr>
        <p:sp>
          <p:nvSpPr>
            <p:cNvPr id="13" name="テキスト ボックス 12"/>
            <p:cNvSpPr txBox="1"/>
            <p:nvPr/>
          </p:nvSpPr>
          <p:spPr>
            <a:xfrm>
              <a:off x="31638" y="1069169"/>
              <a:ext cx="1116474" cy="400110"/>
            </a:xfrm>
            <a:prstGeom prst="rect">
              <a:avLst/>
            </a:prstGeom>
            <a:noFill/>
            <a:ln w="38100">
              <a:solidFill>
                <a:srgbClr val="0066FF"/>
              </a:solidFill>
            </a:ln>
          </p:spPr>
          <p:txBody>
            <a:bodyPr wrap="square" rtlCol="0">
              <a:spAutoFit/>
            </a:bodyPr>
            <a:lstStyle/>
            <a:p>
              <a:pPr algn="ctr"/>
              <a:r>
                <a:rPr lang="en-US" altLang="ja-JP" sz="2000" dirty="0" smtClean="0"/>
                <a:t>CTL</a:t>
              </a:r>
              <a:endParaRPr kumimoji="1" lang="ja-JP" altLang="en-US" sz="2000" dirty="0"/>
            </a:p>
          </p:txBody>
        </p:sp>
        <p:sp>
          <p:nvSpPr>
            <p:cNvPr id="14" name="テキスト ボックス 13"/>
            <p:cNvSpPr txBox="1"/>
            <p:nvPr/>
          </p:nvSpPr>
          <p:spPr>
            <a:xfrm>
              <a:off x="7820944" y="1069169"/>
              <a:ext cx="1190154" cy="400110"/>
            </a:xfrm>
            <a:prstGeom prst="rect">
              <a:avLst/>
            </a:prstGeom>
            <a:noFill/>
            <a:ln w="38100">
              <a:solidFill>
                <a:srgbClr val="C00000"/>
              </a:solidFill>
            </a:ln>
          </p:spPr>
          <p:txBody>
            <a:bodyPr wrap="square" rtlCol="0">
              <a:spAutoFit/>
            </a:bodyPr>
            <a:lstStyle/>
            <a:p>
              <a:pPr algn="ctr"/>
              <a:r>
                <a:rPr kumimoji="1" lang="en-US" altLang="ja-JP" sz="2000" dirty="0" smtClean="0"/>
                <a:t>SST</a:t>
              </a:r>
              <a:r>
                <a:rPr kumimoji="1" lang="ja-JP" altLang="en-US" sz="2000" dirty="0" smtClean="0"/>
                <a:t>－</a:t>
              </a:r>
              <a:r>
                <a:rPr kumimoji="1" lang="en-US" altLang="ja-JP" sz="2000" dirty="0" smtClean="0"/>
                <a:t>CTL</a:t>
              </a:r>
              <a:endParaRPr kumimoji="1" lang="ja-JP" altLang="en-US" sz="2000" dirty="0"/>
            </a:p>
          </p:txBody>
        </p:sp>
      </p:grpSp>
      <p:pic>
        <p:nvPicPr>
          <p:cNvPr id="18" name="図 17"/>
          <p:cNvPicPr>
            <a:picLocks noChangeAspect="1"/>
          </p:cNvPicPr>
          <p:nvPr/>
        </p:nvPicPr>
        <p:blipFill rotWithShape="1">
          <a:blip r:embed="rId5"/>
          <a:srcRect l="90027" t="6808" r="127" b="8909"/>
          <a:stretch/>
        </p:blipFill>
        <p:spPr>
          <a:xfrm>
            <a:off x="7950613" y="1472467"/>
            <a:ext cx="593083" cy="4585551"/>
          </a:xfrm>
          <a:prstGeom prst="rect">
            <a:avLst/>
          </a:prstGeom>
        </p:spPr>
      </p:pic>
      <p:grpSp>
        <p:nvGrpSpPr>
          <p:cNvPr id="21" name="グループ化 20"/>
          <p:cNvGrpSpPr/>
          <p:nvPr/>
        </p:nvGrpSpPr>
        <p:grpSpPr>
          <a:xfrm>
            <a:off x="4522191" y="551935"/>
            <a:ext cx="3259621" cy="6298189"/>
            <a:chOff x="4903465" y="725617"/>
            <a:chExt cx="2917331" cy="6018053"/>
          </a:xfrm>
        </p:grpSpPr>
        <p:pic>
          <p:nvPicPr>
            <p:cNvPr id="19" name="図 18"/>
            <p:cNvPicPr>
              <a:picLocks noChangeAspect="1"/>
            </p:cNvPicPr>
            <p:nvPr/>
          </p:nvPicPr>
          <p:blipFill rotWithShape="1">
            <a:blip r:embed="rId6"/>
            <a:srcRect l="985" t="5714" r="17488"/>
            <a:stretch/>
          </p:blipFill>
          <p:spPr>
            <a:xfrm>
              <a:off x="4903465" y="725617"/>
              <a:ext cx="2882114" cy="2993186"/>
            </a:xfrm>
            <a:prstGeom prst="rect">
              <a:avLst/>
            </a:prstGeom>
          </p:spPr>
        </p:pic>
        <p:pic>
          <p:nvPicPr>
            <p:cNvPr id="20" name="図 19"/>
            <p:cNvPicPr>
              <a:picLocks noChangeAspect="1"/>
            </p:cNvPicPr>
            <p:nvPr/>
          </p:nvPicPr>
          <p:blipFill rotWithShape="1">
            <a:blip r:embed="rId7"/>
            <a:srcRect l="616" t="5797" r="17365"/>
            <a:stretch/>
          </p:blipFill>
          <p:spPr>
            <a:xfrm>
              <a:off x="4904927" y="3726675"/>
              <a:ext cx="2915869" cy="3016995"/>
            </a:xfrm>
            <a:prstGeom prst="rect">
              <a:avLst/>
            </a:prstGeom>
          </p:spPr>
        </p:pic>
      </p:grpSp>
      <p:sp>
        <p:nvSpPr>
          <p:cNvPr id="34" name="スライド番号プレースホルダー 33"/>
          <p:cNvSpPr>
            <a:spLocks noGrp="1"/>
          </p:cNvSpPr>
          <p:nvPr>
            <p:ph type="sldNum" sz="quarter" idx="12"/>
          </p:nvPr>
        </p:nvSpPr>
        <p:spPr/>
        <p:txBody>
          <a:bodyPr/>
          <a:lstStyle/>
          <a:p>
            <a:fld id="{40482976-72AF-4720-8AC7-3307BAEC81D7}" type="slidenum">
              <a:rPr kumimoji="1" lang="ja-JP" altLang="en-US" smtClean="0"/>
              <a:t>9</a:t>
            </a:fld>
            <a:endParaRPr kumimoji="1" lang="ja-JP" altLang="en-US"/>
          </a:p>
        </p:txBody>
      </p:sp>
      <p:sp>
        <p:nvSpPr>
          <p:cNvPr id="35" name="テキスト ボックス 34"/>
          <p:cNvSpPr txBox="1"/>
          <p:nvPr/>
        </p:nvSpPr>
        <p:spPr>
          <a:xfrm>
            <a:off x="7990000" y="5934907"/>
            <a:ext cx="679467" cy="246221"/>
          </a:xfrm>
          <a:prstGeom prst="rect">
            <a:avLst/>
          </a:prstGeom>
          <a:noFill/>
        </p:spPr>
        <p:txBody>
          <a:bodyPr wrap="square" rtlCol="0">
            <a:spAutoFit/>
          </a:bodyPr>
          <a:lstStyle/>
          <a:p>
            <a:pPr algn="ctr"/>
            <a:r>
              <a:rPr lang="en-US" altLang="ja-JP" sz="1000" b="1" dirty="0" smtClean="0"/>
              <a:t>[mm]</a:t>
            </a:r>
            <a:endParaRPr lang="ja-JP" altLang="en-US" sz="1000" b="1" dirty="0"/>
          </a:p>
        </p:txBody>
      </p:sp>
      <p:sp>
        <p:nvSpPr>
          <p:cNvPr id="36" name="テキスト ボックス 35"/>
          <p:cNvSpPr txBox="1"/>
          <p:nvPr/>
        </p:nvSpPr>
        <p:spPr>
          <a:xfrm>
            <a:off x="3841679" y="5709621"/>
            <a:ext cx="679467" cy="246221"/>
          </a:xfrm>
          <a:prstGeom prst="rect">
            <a:avLst/>
          </a:prstGeom>
          <a:noFill/>
        </p:spPr>
        <p:txBody>
          <a:bodyPr wrap="square" rtlCol="0">
            <a:spAutoFit/>
          </a:bodyPr>
          <a:lstStyle/>
          <a:p>
            <a:pPr algn="ctr"/>
            <a:r>
              <a:rPr lang="en-US" altLang="ja-JP" sz="1000" b="1" dirty="0" smtClean="0"/>
              <a:t>[mm]</a:t>
            </a:r>
            <a:endParaRPr lang="ja-JP" altLang="en-US" sz="1000" b="1" dirty="0"/>
          </a:p>
        </p:txBody>
      </p:sp>
    </p:spTree>
    <p:extLst>
      <p:ext uri="{BB962C8B-B14F-4D97-AF65-F5344CB8AC3E}">
        <p14:creationId xmlns:p14="http://schemas.microsoft.com/office/powerpoint/2010/main" val="850894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32197</TotalTime>
  <Words>2855</Words>
  <Application>Microsoft Office PowerPoint</Application>
  <PresentationFormat>画面に合わせる (4:3)</PresentationFormat>
  <Paragraphs>609</Paragraphs>
  <Slides>51</Slides>
  <Notes>3</Notes>
  <HiddenSlides>21</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51</vt:i4>
      </vt:variant>
    </vt:vector>
  </HeadingPairs>
  <TitlesOfParts>
    <vt:vector size="58" baseType="lpstr">
      <vt:lpstr>ＭＳ Ｐゴシック</vt:lpstr>
      <vt:lpstr>Arial</vt:lpstr>
      <vt:lpstr>Calibri</vt:lpstr>
      <vt:lpstr>Calibri Light</vt:lpstr>
      <vt:lpstr>Cambria Math</vt:lpstr>
      <vt:lpstr>Tahoma</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Matsumoto</dc:creator>
  <cp:lastModifiedBy>Naoya.M</cp:lastModifiedBy>
  <cp:revision>730</cp:revision>
  <cp:lastPrinted>2015-01-15T05:03:03Z</cp:lastPrinted>
  <dcterms:created xsi:type="dcterms:W3CDTF">2013-10-30T20:33:10Z</dcterms:created>
  <dcterms:modified xsi:type="dcterms:W3CDTF">2015-02-13T04:04:40Z</dcterms:modified>
</cp:coreProperties>
</file>