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451" r:id="rId2"/>
    <p:sldId id="452" r:id="rId3"/>
    <p:sldId id="258" r:id="rId4"/>
    <p:sldId id="325" r:id="rId5"/>
    <p:sldId id="259" r:id="rId6"/>
    <p:sldId id="453" r:id="rId7"/>
    <p:sldId id="261" r:id="rId8"/>
    <p:sldId id="454" r:id="rId9"/>
    <p:sldId id="456" r:id="rId10"/>
    <p:sldId id="465" r:id="rId11"/>
    <p:sldId id="479" r:id="rId12"/>
    <p:sldId id="480" r:id="rId13"/>
    <p:sldId id="470" r:id="rId14"/>
    <p:sldId id="459" r:id="rId15"/>
    <p:sldId id="460" r:id="rId16"/>
    <p:sldId id="363" r:id="rId17"/>
    <p:sldId id="467" r:id="rId18"/>
    <p:sldId id="471" r:id="rId19"/>
    <p:sldId id="514" r:id="rId20"/>
    <p:sldId id="516" r:id="rId21"/>
    <p:sldId id="515" r:id="rId22"/>
    <p:sldId id="518" r:id="rId23"/>
    <p:sldId id="517" r:id="rId24"/>
    <p:sldId id="495" r:id="rId25"/>
    <p:sldId id="489" r:id="rId26"/>
    <p:sldId id="498" r:id="rId27"/>
    <p:sldId id="482" r:id="rId28"/>
    <p:sldId id="522" r:id="rId29"/>
    <p:sldId id="484" r:id="rId30"/>
    <p:sldId id="485" r:id="rId31"/>
    <p:sldId id="486" r:id="rId32"/>
    <p:sldId id="487" r:id="rId33"/>
    <p:sldId id="488" r:id="rId34"/>
    <p:sldId id="496" r:id="rId35"/>
    <p:sldId id="503" r:id="rId36"/>
    <p:sldId id="504" r:id="rId37"/>
    <p:sldId id="505" r:id="rId38"/>
    <p:sldId id="506" r:id="rId39"/>
    <p:sldId id="494" r:id="rId40"/>
    <p:sldId id="491" r:id="rId41"/>
    <p:sldId id="490" r:id="rId42"/>
    <p:sldId id="492" r:id="rId43"/>
    <p:sldId id="499" r:id="rId44"/>
    <p:sldId id="507" r:id="rId45"/>
    <p:sldId id="501" r:id="rId46"/>
    <p:sldId id="502" r:id="rId47"/>
    <p:sldId id="508" r:id="rId48"/>
    <p:sldId id="509" r:id="rId49"/>
    <p:sldId id="513" r:id="rId50"/>
    <p:sldId id="510" r:id="rId51"/>
    <p:sldId id="500" r:id="rId52"/>
    <p:sldId id="511" r:id="rId53"/>
    <p:sldId id="512" r:id="rId54"/>
    <p:sldId id="520" r:id="rId55"/>
    <p:sldId id="519" r:id="rId56"/>
    <p:sldId id="481" r:id="rId57"/>
    <p:sldId id="493" r:id="rId58"/>
    <p:sldId id="474" r:id="rId59"/>
    <p:sldId id="473" r:id="rId60"/>
    <p:sldId id="475" r:id="rId61"/>
    <p:sldId id="476" r:id="rId62"/>
    <p:sldId id="477" r:id="rId63"/>
    <p:sldId id="478" r:id="rId64"/>
    <p:sldId id="472" r:id="rId6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462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0" autoAdjust="0"/>
    <p:restoredTop sz="95640" autoAdjust="0"/>
  </p:normalViewPr>
  <p:slideViewPr>
    <p:cSldViewPr>
      <p:cViewPr varScale="1">
        <p:scale>
          <a:sx n="87" d="100"/>
          <a:sy n="87" d="100"/>
        </p:scale>
        <p:origin x="-1440" y="-84"/>
      </p:cViewPr>
      <p:guideLst>
        <p:guide orient="horz" pos="2160"/>
        <p:guide pos="2880"/>
      </p:guideLst>
    </p:cSldViewPr>
  </p:slideViewPr>
  <p:notesTextViewPr>
    <p:cViewPr>
      <p:scale>
        <a:sx n="3" d="2"/>
        <a:sy n="3" d="2"/>
      </p:scale>
      <p:origin x="0" y="0"/>
    </p:cViewPr>
  </p:notesTextViewPr>
  <p:sorterViewPr>
    <p:cViewPr>
      <p:scale>
        <a:sx n="100" d="100"/>
        <a:sy n="100" d="100"/>
      </p:scale>
      <p:origin x="0" y="39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usuke\AppData\Local\Temp\scp56168\DATA\USER\yusuke\&#30330;&#34920;&#36039;&#26009;\&#21330;&#35542;\qbo&amp;index\4months_4index_07-10.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YUSUKE-PC\Users\yusuke\Desktop\&#30740;&#31350;&#30330;&#34920;ppt\&#20013;&#37096;&#25903;&#37096;\ao-aao_10.&#30456;&#38306;.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yusuke\Desktop\&#30740;&#31350;&#30330;&#34920;ppt\&#20013;&#37096;&#25903;&#37096;\kyoku_S-N_10.&#30456;&#383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a:t>kyoku S</a:t>
            </a:r>
            <a:endParaRPr lang="ja-JP" altLang="en-US"/>
          </a:p>
        </c:rich>
      </c:tx>
      <c:layout/>
      <c:overlay val="0"/>
      <c:spPr>
        <a:noFill/>
        <a:ln>
          <a:noFill/>
        </a:ln>
        <a:effectLst/>
      </c:spPr>
    </c:title>
    <c:autoTitleDeleted val="0"/>
    <c:plotArea>
      <c:layout/>
      <c:scatterChart>
        <c:scatterStyle val="smoothMarker"/>
        <c:varyColors val="0"/>
        <c:ser>
          <c:idx val="0"/>
          <c:order val="0"/>
          <c:tx>
            <c:strRef>
              <c:f>Sheet1!$T$2</c:f>
              <c:strCache>
                <c:ptCount val="1"/>
                <c:pt idx="0">
                  <c:v>7</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Sheet1!$R$3:$R$28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xVal>
          <c:yVal>
            <c:numRef>
              <c:f>Sheet1!$T$3:$T$28</c:f>
              <c:numCache>
                <c:formatCode>General</c:formatCode>
                <c:ptCount val="26"/>
                <c:pt idx="0">
                  <c:v>-0.30436730000000001</c:v>
                </c:pt>
                <c:pt idx="1">
                  <c:v>-1.575161</c:v>
                </c:pt>
                <c:pt idx="2">
                  <c:v>1.222116</c:v>
                </c:pt>
                <c:pt idx="3">
                  <c:v>1.6303859999999999</c:v>
                </c:pt>
                <c:pt idx="4" formatCode="0.00E+00">
                  <c:v>1.5927553000000001E-2</c:v>
                </c:pt>
                <c:pt idx="5">
                  <c:v>-1.7155320000000001</c:v>
                </c:pt>
                <c:pt idx="6">
                  <c:v>0.58360449999999997</c:v>
                </c:pt>
                <c:pt idx="7">
                  <c:v>1.09815</c:v>
                </c:pt>
                <c:pt idx="8">
                  <c:v>0.5177079</c:v>
                </c:pt>
                <c:pt idx="9">
                  <c:v>-0.31234040000000002</c:v>
                </c:pt>
                <c:pt idx="10">
                  <c:v>-3.4117929999999999</c:v>
                </c:pt>
                <c:pt idx="11" formatCode="0.00E+00">
                  <c:v>-1.5545309E-2</c:v>
                </c:pt>
                <c:pt idx="12">
                  <c:v>-0.17925179999999999</c:v>
                </c:pt>
                <c:pt idx="13">
                  <c:v>3.3414779999999999</c:v>
                </c:pt>
                <c:pt idx="14">
                  <c:v>-0.4485362</c:v>
                </c:pt>
                <c:pt idx="15">
                  <c:v>-0.27656560000000002</c:v>
                </c:pt>
                <c:pt idx="16">
                  <c:v>-0.29433769999999998</c:v>
                </c:pt>
                <c:pt idx="17">
                  <c:v>-1.884574</c:v>
                </c:pt>
                <c:pt idx="18">
                  <c:v>0.69519379999999997</c:v>
                </c:pt>
                <c:pt idx="19">
                  <c:v>-0.62938119999999997</c:v>
                </c:pt>
                <c:pt idx="20">
                  <c:v>0.57776349999999999</c:v>
                </c:pt>
                <c:pt idx="21">
                  <c:v>0.65653030000000001</c:v>
                </c:pt>
                <c:pt idx="22">
                  <c:v>-1.200218</c:v>
                </c:pt>
                <c:pt idx="23">
                  <c:v>-1.6643870000000001</c:v>
                </c:pt>
                <c:pt idx="24">
                  <c:v>-2.2263280000000001</c:v>
                </c:pt>
                <c:pt idx="25">
                  <c:v>3.6354890000000002</c:v>
                </c:pt>
              </c:numCache>
            </c:numRef>
          </c:yVal>
          <c:smooth val="1"/>
        </c:ser>
        <c:ser>
          <c:idx val="1"/>
          <c:order val="1"/>
          <c:tx>
            <c:strRef>
              <c:f>Sheet1!$U$2</c:f>
              <c:strCache>
                <c:ptCount val="1"/>
                <c:pt idx="0">
                  <c:v>8</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Sheet1!$R$3:$R$28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xVal>
          <c:yVal>
            <c:numRef>
              <c:f>Sheet1!$U$3:$U$28</c:f>
              <c:numCache>
                <c:formatCode>General</c:formatCode>
                <c:ptCount val="26"/>
                <c:pt idx="0">
                  <c:v>-0.36217349999999998</c:v>
                </c:pt>
                <c:pt idx="1">
                  <c:v>-0.99697199999999997</c:v>
                </c:pt>
                <c:pt idx="2">
                  <c:v>1.518667</c:v>
                </c:pt>
                <c:pt idx="3">
                  <c:v>-0.47316229999999998</c:v>
                </c:pt>
                <c:pt idx="4">
                  <c:v>-0.54464710000000005</c:v>
                </c:pt>
                <c:pt idx="5">
                  <c:v>0.1002826</c:v>
                </c:pt>
                <c:pt idx="6">
                  <c:v>2.4744709999999999</c:v>
                </c:pt>
                <c:pt idx="7">
                  <c:v>1.356419</c:v>
                </c:pt>
                <c:pt idx="8">
                  <c:v>-0.65069650000000001</c:v>
                </c:pt>
                <c:pt idx="9">
                  <c:v>1.073833</c:v>
                </c:pt>
                <c:pt idx="10">
                  <c:v>-1.0466740000000001</c:v>
                </c:pt>
                <c:pt idx="11">
                  <c:v>-1.44983</c:v>
                </c:pt>
                <c:pt idx="12">
                  <c:v>-1.181611</c:v>
                </c:pt>
                <c:pt idx="13">
                  <c:v>2.7079629999999999</c:v>
                </c:pt>
                <c:pt idx="14">
                  <c:v>-0.45343489999999997</c:v>
                </c:pt>
                <c:pt idx="15">
                  <c:v>-0.44309199999999999</c:v>
                </c:pt>
                <c:pt idx="16">
                  <c:v>1.078781</c:v>
                </c:pt>
                <c:pt idx="17">
                  <c:v>-2.8668969999999998</c:v>
                </c:pt>
                <c:pt idx="18">
                  <c:v>-0.22373129999999999</c:v>
                </c:pt>
                <c:pt idx="19">
                  <c:v>-0.74282809999999999</c:v>
                </c:pt>
                <c:pt idx="20">
                  <c:v>0.88128470000000003</c:v>
                </c:pt>
                <c:pt idx="21">
                  <c:v>-0.2510251</c:v>
                </c:pt>
                <c:pt idx="22">
                  <c:v>0.99370939999999996</c:v>
                </c:pt>
                <c:pt idx="23">
                  <c:v>-2.0101610000000001</c:v>
                </c:pt>
                <c:pt idx="24">
                  <c:v>-0.47177910000000001</c:v>
                </c:pt>
                <c:pt idx="25">
                  <c:v>1.8838490000000001</c:v>
                </c:pt>
              </c:numCache>
            </c:numRef>
          </c:yVal>
          <c:smooth val="1"/>
        </c:ser>
        <c:ser>
          <c:idx val="2"/>
          <c:order val="2"/>
          <c:tx>
            <c:strRef>
              <c:f>Sheet1!$V$2</c:f>
              <c:strCache>
                <c:ptCount val="1"/>
                <c:pt idx="0">
                  <c:v>9</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Sheet1!$R$3:$R$28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xVal>
          <c:yVal>
            <c:numRef>
              <c:f>Sheet1!$V$3:$V$28</c:f>
              <c:numCache>
                <c:formatCode>General</c:formatCode>
                <c:ptCount val="26"/>
                <c:pt idx="0">
                  <c:v>-0.55961470000000002</c:v>
                </c:pt>
                <c:pt idx="1">
                  <c:v>-0.4708195</c:v>
                </c:pt>
                <c:pt idx="2">
                  <c:v>1.8718900000000001</c:v>
                </c:pt>
                <c:pt idx="3">
                  <c:v>-0.79388179999999997</c:v>
                </c:pt>
                <c:pt idx="4">
                  <c:v>0.8151408</c:v>
                </c:pt>
                <c:pt idx="5">
                  <c:v>-0.23738000000000001</c:v>
                </c:pt>
                <c:pt idx="6">
                  <c:v>1.494861</c:v>
                </c:pt>
                <c:pt idx="7">
                  <c:v>1.3694010000000001</c:v>
                </c:pt>
                <c:pt idx="8">
                  <c:v>0.72346410000000005</c:v>
                </c:pt>
                <c:pt idx="9">
                  <c:v>0.2409018</c:v>
                </c:pt>
                <c:pt idx="10">
                  <c:v>0.35778379999999999</c:v>
                </c:pt>
                <c:pt idx="11">
                  <c:v>-1.869516</c:v>
                </c:pt>
                <c:pt idx="12">
                  <c:v>-1.2133419999999999</c:v>
                </c:pt>
                <c:pt idx="13">
                  <c:v>1.7033849999999999</c:v>
                </c:pt>
                <c:pt idx="14">
                  <c:v>-0.49272120000000003</c:v>
                </c:pt>
                <c:pt idx="15">
                  <c:v>-0.52318520000000002</c:v>
                </c:pt>
                <c:pt idx="16">
                  <c:v>2.0888249999999999</c:v>
                </c:pt>
                <c:pt idx="17">
                  <c:v>-5.8870040000000001</c:v>
                </c:pt>
                <c:pt idx="18" formatCode="0.00E+00">
                  <c:v>6.2401116E-2</c:v>
                </c:pt>
                <c:pt idx="19">
                  <c:v>-0.97087420000000002</c:v>
                </c:pt>
                <c:pt idx="20">
                  <c:v>0.52996100000000002</c:v>
                </c:pt>
                <c:pt idx="21">
                  <c:v>0.8424722</c:v>
                </c:pt>
                <c:pt idx="22">
                  <c:v>0.2760339</c:v>
                </c:pt>
                <c:pt idx="23">
                  <c:v>-0.1106441</c:v>
                </c:pt>
                <c:pt idx="24">
                  <c:v>1.5684819999999999</c:v>
                </c:pt>
                <c:pt idx="25">
                  <c:v>0.37638329999999998</c:v>
                </c:pt>
              </c:numCache>
            </c:numRef>
          </c:yVal>
          <c:smooth val="1"/>
        </c:ser>
        <c:ser>
          <c:idx val="3"/>
          <c:order val="3"/>
          <c:tx>
            <c:strRef>
              <c:f>Sheet1!$W$2</c:f>
              <c:strCache>
                <c:ptCount val="1"/>
                <c:pt idx="0">
                  <c:v>10</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Sheet1!$R$3:$R$28</c:f>
              <c:numCache>
                <c:formatCode>General</c:formatCode>
                <c:ptCount val="26"/>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numCache>
            </c:numRef>
          </c:xVal>
          <c:yVal>
            <c:numRef>
              <c:f>Sheet1!$W$3:$W$28</c:f>
              <c:numCache>
                <c:formatCode>General</c:formatCode>
                <c:ptCount val="26"/>
                <c:pt idx="0">
                  <c:v>-1.754329</c:v>
                </c:pt>
                <c:pt idx="1">
                  <c:v>-0.48210419999999998</c:v>
                </c:pt>
                <c:pt idx="2">
                  <c:v>3.0772189999999999</c:v>
                </c:pt>
                <c:pt idx="3">
                  <c:v>-1.8660030000000001</c:v>
                </c:pt>
                <c:pt idx="4">
                  <c:v>1.1666049999999999</c:v>
                </c:pt>
                <c:pt idx="5">
                  <c:v>0.96477250000000003</c:v>
                </c:pt>
                <c:pt idx="6">
                  <c:v>1.5197179999999999</c:v>
                </c:pt>
                <c:pt idx="7">
                  <c:v>0.46131739999999999</c:v>
                </c:pt>
                <c:pt idx="8">
                  <c:v>0.83664709999999998</c:v>
                </c:pt>
                <c:pt idx="9" formatCode="0.00E+00">
                  <c:v>6.9400758000000007E-2</c:v>
                </c:pt>
                <c:pt idx="10">
                  <c:v>0.19723830000000001</c:v>
                </c:pt>
                <c:pt idx="11" formatCode="0.00E+00">
                  <c:v>9.4801307000000001E-2</c:v>
                </c:pt>
                <c:pt idx="12">
                  <c:v>-0.14786540000000001</c:v>
                </c:pt>
                <c:pt idx="13">
                  <c:v>2.343388</c:v>
                </c:pt>
                <c:pt idx="14">
                  <c:v>0.9559474</c:v>
                </c:pt>
                <c:pt idx="15">
                  <c:v>-1.1048480000000001</c:v>
                </c:pt>
                <c:pt idx="16">
                  <c:v>2.2673549999999998</c:v>
                </c:pt>
                <c:pt idx="17">
                  <c:v>-6.1902039999999996</c:v>
                </c:pt>
                <c:pt idx="18">
                  <c:v>0.1030378</c:v>
                </c:pt>
                <c:pt idx="19">
                  <c:v>-2.064057</c:v>
                </c:pt>
                <c:pt idx="20">
                  <c:v>-0.20493439999999999</c:v>
                </c:pt>
                <c:pt idx="21">
                  <c:v>1.2253700000000001</c:v>
                </c:pt>
                <c:pt idx="22">
                  <c:v>-0.28335369999999999</c:v>
                </c:pt>
                <c:pt idx="23" formatCode="0.00E+00">
                  <c:v>-3.9462804999999997E-2</c:v>
                </c:pt>
                <c:pt idx="24">
                  <c:v>0.24469850000000001</c:v>
                </c:pt>
                <c:pt idx="25">
                  <c:v>1.3534330000000001</c:v>
                </c:pt>
              </c:numCache>
            </c:numRef>
          </c:yVal>
          <c:smooth val="1"/>
        </c:ser>
        <c:dLbls>
          <c:showLegendKey val="0"/>
          <c:showVal val="0"/>
          <c:showCatName val="0"/>
          <c:showSerName val="0"/>
          <c:showPercent val="0"/>
          <c:showBubbleSize val="0"/>
        </c:dLbls>
        <c:axId val="77164928"/>
        <c:axId val="77166848"/>
      </c:scatterChart>
      <c:valAx>
        <c:axId val="77164928"/>
        <c:scaling>
          <c:orientation val="minMax"/>
          <c:max val="2010"/>
          <c:min val="198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166848"/>
        <c:crosses val="autoZero"/>
        <c:crossBetween val="midCat"/>
      </c:valAx>
      <c:valAx>
        <c:axId val="77166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16492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Sheet1!$D$2</c:f>
              <c:strCache>
                <c:ptCount val="1"/>
                <c:pt idx="0">
                  <c:v>AAO</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Sheet1!$C$3:$C$102</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Sheet1!$D$3:$D$102</c:f>
              <c:numCache>
                <c:formatCode>General</c:formatCode>
                <c:ptCount val="100"/>
                <c:pt idx="0">
                  <c:v>2.582681</c:v>
                </c:pt>
                <c:pt idx="1">
                  <c:v>1.847324</c:v>
                </c:pt>
                <c:pt idx="2">
                  <c:v>2.6735250000000002</c:v>
                </c:pt>
                <c:pt idx="3">
                  <c:v>0.1837461</c:v>
                </c:pt>
                <c:pt idx="4" formatCode="0.00E+00">
                  <c:v>1.7350435000000001E-2</c:v>
                </c:pt>
                <c:pt idx="5">
                  <c:v>0.34588849999999999</c:v>
                </c:pt>
                <c:pt idx="6">
                  <c:v>1.5202150000000001</c:v>
                </c:pt>
                <c:pt idx="7">
                  <c:v>-1.083062</c:v>
                </c:pt>
                <c:pt idx="8">
                  <c:v>-0.73808680000000004</c:v>
                </c:pt>
                <c:pt idx="9">
                  <c:v>2.5550320000000002</c:v>
                </c:pt>
                <c:pt idx="10">
                  <c:v>-1.2075899999999999</c:v>
                </c:pt>
                <c:pt idx="11">
                  <c:v>0.951631</c:v>
                </c:pt>
                <c:pt idx="12">
                  <c:v>1.8413539999999999</c:v>
                </c:pt>
                <c:pt idx="13">
                  <c:v>-0.30545679999999997</c:v>
                </c:pt>
                <c:pt idx="14">
                  <c:v>-0.96265069999999997</c:v>
                </c:pt>
                <c:pt idx="15">
                  <c:v>-4.4475749999999996</c:v>
                </c:pt>
                <c:pt idx="16">
                  <c:v>1.531744</c:v>
                </c:pt>
                <c:pt idx="17">
                  <c:v>-0.63807530000000001</c:v>
                </c:pt>
                <c:pt idx="18">
                  <c:v>-0.35993419999999998</c:v>
                </c:pt>
                <c:pt idx="19">
                  <c:v>0.82218360000000001</c:v>
                </c:pt>
                <c:pt idx="20">
                  <c:v>-0.76281949999999998</c:v>
                </c:pt>
                <c:pt idx="21" formatCode="0.00E+00">
                  <c:v>4.8801005000000001E-2</c:v>
                </c:pt>
                <c:pt idx="22">
                  <c:v>2.9381710000000001</c:v>
                </c:pt>
                <c:pt idx="23">
                  <c:v>1.5212760000000001</c:v>
                </c:pt>
                <c:pt idx="24">
                  <c:v>-0.66597660000000003</c:v>
                </c:pt>
                <c:pt idx="25">
                  <c:v>1.781955</c:v>
                </c:pt>
                <c:pt idx="26">
                  <c:v>-2.7068300000000001</c:v>
                </c:pt>
                <c:pt idx="27" formatCode="0.00E+00">
                  <c:v>5.4061886000000003E-2</c:v>
                </c:pt>
                <c:pt idx="28">
                  <c:v>0.59090880000000001</c:v>
                </c:pt>
                <c:pt idx="29">
                  <c:v>-0.1062085</c:v>
                </c:pt>
                <c:pt idx="30">
                  <c:v>0.27797339999999998</c:v>
                </c:pt>
                <c:pt idx="31" formatCode="0.00E+00">
                  <c:v>5.7054608999999997E-3</c:v>
                </c:pt>
                <c:pt idx="32">
                  <c:v>2.7669130000000002</c:v>
                </c:pt>
                <c:pt idx="33">
                  <c:v>0.94371119999999997</c:v>
                </c:pt>
                <c:pt idx="34">
                  <c:v>1.6981170000000001</c:v>
                </c:pt>
                <c:pt idx="35">
                  <c:v>1.4347369999999999</c:v>
                </c:pt>
                <c:pt idx="36" formatCode="0.00E+00">
                  <c:v>4.5436813999999999E-2</c:v>
                </c:pt>
                <c:pt idx="37">
                  <c:v>4.9258389999999999</c:v>
                </c:pt>
                <c:pt idx="38">
                  <c:v>-2.2956599999999998</c:v>
                </c:pt>
                <c:pt idx="39">
                  <c:v>-0.52112480000000005</c:v>
                </c:pt>
                <c:pt idx="40">
                  <c:v>-2.8999630000000001</c:v>
                </c:pt>
                <c:pt idx="41">
                  <c:v>-0.57754510000000003</c:v>
                </c:pt>
                <c:pt idx="42">
                  <c:v>2.9376139999999999</c:v>
                </c:pt>
                <c:pt idx="43">
                  <c:v>-0.4549668</c:v>
                </c:pt>
                <c:pt idx="44">
                  <c:v>-0.51699320000000004</c:v>
                </c:pt>
                <c:pt idx="45">
                  <c:v>-1.8218300000000001</c:v>
                </c:pt>
                <c:pt idx="46">
                  <c:v>-2.765978</c:v>
                </c:pt>
                <c:pt idx="47">
                  <c:v>2.7888600000000001</c:v>
                </c:pt>
                <c:pt idx="48">
                  <c:v>2.0182570000000002</c:v>
                </c:pt>
                <c:pt idx="49">
                  <c:v>1.256505</c:v>
                </c:pt>
                <c:pt idx="50" formatCode="0.00E+00">
                  <c:v>1.5801935999999999E-4</c:v>
                </c:pt>
                <c:pt idx="51">
                  <c:v>-0.33035389999999998</c:v>
                </c:pt>
                <c:pt idx="52">
                  <c:v>4.1773600000000002</c:v>
                </c:pt>
                <c:pt idx="53">
                  <c:v>4.2160799999999998</c:v>
                </c:pt>
                <c:pt idx="54">
                  <c:v>1.9193480000000001</c:v>
                </c:pt>
                <c:pt idx="55">
                  <c:v>1.181527</c:v>
                </c:pt>
                <c:pt idx="56">
                  <c:v>1.1346830000000001</c:v>
                </c:pt>
                <c:pt idx="57">
                  <c:v>0.24144199999999999</c:v>
                </c:pt>
                <c:pt idx="58" formatCode="0.00E+00">
                  <c:v>1.4575064E-2</c:v>
                </c:pt>
                <c:pt idx="59">
                  <c:v>3.6421030000000001</c:v>
                </c:pt>
                <c:pt idx="60">
                  <c:v>0.25317430000000002</c:v>
                </c:pt>
                <c:pt idx="61">
                  <c:v>-0.76690800000000003</c:v>
                </c:pt>
                <c:pt idx="62">
                  <c:v>-3.9859439999999999</c:v>
                </c:pt>
                <c:pt idx="63">
                  <c:v>0.70149729999999999</c:v>
                </c:pt>
                <c:pt idx="64">
                  <c:v>-0.42638160000000003</c:v>
                </c:pt>
                <c:pt idx="65">
                  <c:v>2.0840640000000001</c:v>
                </c:pt>
                <c:pt idx="66">
                  <c:v>2.507501</c:v>
                </c:pt>
                <c:pt idx="67">
                  <c:v>2.4216069999999998</c:v>
                </c:pt>
                <c:pt idx="68">
                  <c:v>-0.89159889999999997</c:v>
                </c:pt>
                <c:pt idx="69">
                  <c:v>-1.0711409999999999</c:v>
                </c:pt>
                <c:pt idx="70">
                  <c:v>-1.2468129999999999</c:v>
                </c:pt>
                <c:pt idx="71">
                  <c:v>-5.4001840000000003</c:v>
                </c:pt>
                <c:pt idx="72">
                  <c:v>2.0152739999999998</c:v>
                </c:pt>
                <c:pt idx="73">
                  <c:v>1.2653829999999999</c:v>
                </c:pt>
                <c:pt idx="74">
                  <c:v>-0.77963689999999997</c:v>
                </c:pt>
                <c:pt idx="75">
                  <c:v>-0.36657709999999999</c:v>
                </c:pt>
                <c:pt idx="76">
                  <c:v>2.4096630000000001</c:v>
                </c:pt>
                <c:pt idx="77">
                  <c:v>-0.96811349999999996</c:v>
                </c:pt>
                <c:pt idx="78">
                  <c:v>1.256899</c:v>
                </c:pt>
                <c:pt idx="79">
                  <c:v>0.4032134</c:v>
                </c:pt>
                <c:pt idx="80" formatCode="0.00E+00">
                  <c:v>-1.9276068E-2</c:v>
                </c:pt>
                <c:pt idx="81">
                  <c:v>0.6445265</c:v>
                </c:pt>
                <c:pt idx="82">
                  <c:v>0.35871130000000001</c:v>
                </c:pt>
                <c:pt idx="83">
                  <c:v>-0.27883269999999999</c:v>
                </c:pt>
                <c:pt idx="84">
                  <c:v>1.2653209999999999</c:v>
                </c:pt>
                <c:pt idx="85">
                  <c:v>-2.2033770000000001</c:v>
                </c:pt>
                <c:pt idx="86">
                  <c:v>0.34566550000000001</c:v>
                </c:pt>
                <c:pt idx="87">
                  <c:v>1.9137329999999999</c:v>
                </c:pt>
                <c:pt idx="88">
                  <c:v>-2.5314139999999998</c:v>
                </c:pt>
                <c:pt idx="89">
                  <c:v>1.1420410000000001</c:v>
                </c:pt>
                <c:pt idx="90">
                  <c:v>-0.34909309999999999</c:v>
                </c:pt>
                <c:pt idx="91">
                  <c:v>-0.29216140000000002</c:v>
                </c:pt>
                <c:pt idx="92">
                  <c:v>-0.27152470000000001</c:v>
                </c:pt>
                <c:pt idx="93">
                  <c:v>0.46983770000000002</c:v>
                </c:pt>
                <c:pt idx="94">
                  <c:v>1.894574</c:v>
                </c:pt>
                <c:pt idx="95">
                  <c:v>2.896706</c:v>
                </c:pt>
                <c:pt idx="96">
                  <c:v>-1.145462</c:v>
                </c:pt>
                <c:pt idx="97">
                  <c:v>-2.3492649999999999</c:v>
                </c:pt>
                <c:pt idx="98" formatCode="0.00E+00">
                  <c:v>-8.9030623000000003E-2</c:v>
                </c:pt>
                <c:pt idx="99">
                  <c:v>1.1176470000000001</c:v>
                </c:pt>
              </c:numCache>
            </c:numRef>
          </c:yVal>
          <c:smooth val="1"/>
        </c:ser>
        <c:ser>
          <c:idx val="1"/>
          <c:order val="1"/>
          <c:tx>
            <c:strRef>
              <c:f>Sheet1!$E$2</c:f>
              <c:strCache>
                <c:ptCount val="1"/>
                <c:pt idx="0">
                  <c:v>AO</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Sheet1!$C$3:$C$102</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Sheet1!$E$3:$E$102</c:f>
              <c:numCache>
                <c:formatCode>General</c:formatCode>
                <c:ptCount val="100"/>
                <c:pt idx="0">
                  <c:v>0.29164709999999999</c:v>
                </c:pt>
                <c:pt idx="1">
                  <c:v>1.1953929999999999</c:v>
                </c:pt>
                <c:pt idx="2">
                  <c:v>-0.1533506</c:v>
                </c:pt>
                <c:pt idx="3">
                  <c:v>1.3304689999999999</c:v>
                </c:pt>
                <c:pt idx="4">
                  <c:v>0.60029330000000003</c:v>
                </c:pt>
                <c:pt idx="5">
                  <c:v>-1.1961850000000001</c:v>
                </c:pt>
                <c:pt idx="6">
                  <c:v>-0.8835423</c:v>
                </c:pt>
                <c:pt idx="7">
                  <c:v>1.00528</c:v>
                </c:pt>
                <c:pt idx="8">
                  <c:v>-2.1417619999999999</c:v>
                </c:pt>
                <c:pt idx="9">
                  <c:v>-3.8929179999999999</c:v>
                </c:pt>
                <c:pt idx="10">
                  <c:v>1.05694</c:v>
                </c:pt>
                <c:pt idx="11">
                  <c:v>0.54574109999999998</c:v>
                </c:pt>
                <c:pt idx="12">
                  <c:v>0.196404</c:v>
                </c:pt>
                <c:pt idx="13">
                  <c:v>1.318962</c:v>
                </c:pt>
                <c:pt idx="14">
                  <c:v>1.154298</c:v>
                </c:pt>
                <c:pt idx="15">
                  <c:v>-0.86251880000000003</c:v>
                </c:pt>
                <c:pt idx="16">
                  <c:v>3.0135320000000001</c:v>
                </c:pt>
                <c:pt idx="17">
                  <c:v>1.7479979999999999</c:v>
                </c:pt>
                <c:pt idx="18">
                  <c:v>0.412383</c:v>
                </c:pt>
                <c:pt idx="19">
                  <c:v>1.589969</c:v>
                </c:pt>
                <c:pt idx="20">
                  <c:v>-0.35981210000000002</c:v>
                </c:pt>
                <c:pt idx="21">
                  <c:v>0.85107109999999997</c:v>
                </c:pt>
                <c:pt idx="22">
                  <c:v>-0.28615020000000002</c:v>
                </c:pt>
                <c:pt idx="23">
                  <c:v>1.179816</c:v>
                </c:pt>
                <c:pt idx="24">
                  <c:v>-2.755001</c:v>
                </c:pt>
                <c:pt idx="25">
                  <c:v>0.91081670000000003</c:v>
                </c:pt>
                <c:pt idx="26">
                  <c:v>0.39878010000000003</c:v>
                </c:pt>
                <c:pt idx="27">
                  <c:v>-1.36931</c:v>
                </c:pt>
                <c:pt idx="28">
                  <c:v>-1.19075</c:v>
                </c:pt>
                <c:pt idx="29">
                  <c:v>2.8593799999999998</c:v>
                </c:pt>
                <c:pt idx="30">
                  <c:v>-1.4149910000000001</c:v>
                </c:pt>
                <c:pt idx="31">
                  <c:v>-0.41738560000000002</c:v>
                </c:pt>
                <c:pt idx="32">
                  <c:v>-1.864287</c:v>
                </c:pt>
                <c:pt idx="33" formatCode="0.00E+00">
                  <c:v>7.0318281999999996E-2</c:v>
                </c:pt>
                <c:pt idx="34">
                  <c:v>-1.0105869999999999</c:v>
                </c:pt>
                <c:pt idx="35">
                  <c:v>0.484207</c:v>
                </c:pt>
                <c:pt idx="36">
                  <c:v>0.32879629999999999</c:v>
                </c:pt>
                <c:pt idx="37">
                  <c:v>0.61935099999999998</c:v>
                </c:pt>
                <c:pt idx="38">
                  <c:v>-0.71268529999999997</c:v>
                </c:pt>
                <c:pt idx="39">
                  <c:v>0.4709315</c:v>
                </c:pt>
                <c:pt idx="40">
                  <c:v>0.10373250000000001</c:v>
                </c:pt>
                <c:pt idx="41">
                  <c:v>-0.1629024</c:v>
                </c:pt>
                <c:pt idx="42">
                  <c:v>-0.68643730000000003</c:v>
                </c:pt>
                <c:pt idx="43">
                  <c:v>1.469103</c:v>
                </c:pt>
                <c:pt idx="44">
                  <c:v>2.093213</c:v>
                </c:pt>
                <c:pt idx="45">
                  <c:v>1.6435919999999999</c:v>
                </c:pt>
                <c:pt idx="46">
                  <c:v>-4.7229279999999996</c:v>
                </c:pt>
                <c:pt idx="47">
                  <c:v>-0.65551210000000004</c:v>
                </c:pt>
                <c:pt idx="48">
                  <c:v>-0.59266129999999995</c:v>
                </c:pt>
                <c:pt idx="49">
                  <c:v>-0.5377575</c:v>
                </c:pt>
                <c:pt idx="50">
                  <c:v>0.23341110000000001</c:v>
                </c:pt>
                <c:pt idx="51">
                  <c:v>-2.8267950000000002</c:v>
                </c:pt>
                <c:pt idx="52" formatCode="0.00E+00">
                  <c:v>6.7538618999999994E-2</c:v>
                </c:pt>
                <c:pt idx="53">
                  <c:v>3.6562649999999999</c:v>
                </c:pt>
                <c:pt idx="54">
                  <c:v>-1.4020889999999999</c:v>
                </c:pt>
                <c:pt idx="55">
                  <c:v>1.4545170000000001</c:v>
                </c:pt>
                <c:pt idx="56">
                  <c:v>0.4036438</c:v>
                </c:pt>
                <c:pt idx="57">
                  <c:v>-0.35215629999999998</c:v>
                </c:pt>
                <c:pt idx="58">
                  <c:v>-0.91196100000000002</c:v>
                </c:pt>
                <c:pt idx="59">
                  <c:v>0.28335169999999998</c:v>
                </c:pt>
                <c:pt idx="60">
                  <c:v>-1.6062240000000001</c:v>
                </c:pt>
                <c:pt idx="61">
                  <c:v>0.3705601</c:v>
                </c:pt>
                <c:pt idx="62">
                  <c:v>-0.50706229999999997</c:v>
                </c:pt>
                <c:pt idx="63">
                  <c:v>1.020759</c:v>
                </c:pt>
                <c:pt idx="64">
                  <c:v>0.16064519999999999</c:v>
                </c:pt>
                <c:pt idx="65">
                  <c:v>2.00814</c:v>
                </c:pt>
                <c:pt idx="66">
                  <c:v>-0.93112680000000003</c:v>
                </c:pt>
                <c:pt idx="67">
                  <c:v>1.056942</c:v>
                </c:pt>
                <c:pt idx="68">
                  <c:v>0.15666669999999999</c:v>
                </c:pt>
                <c:pt idx="69">
                  <c:v>-1.7939339999999999</c:v>
                </c:pt>
                <c:pt idx="70">
                  <c:v>0.71367009999999997</c:v>
                </c:pt>
                <c:pt idx="71">
                  <c:v>-3.8176199999999998</c:v>
                </c:pt>
                <c:pt idx="72">
                  <c:v>-0.76270950000000004</c:v>
                </c:pt>
                <c:pt idx="73">
                  <c:v>-0.60187769999999996</c:v>
                </c:pt>
                <c:pt idx="74">
                  <c:v>-0.48730560000000001</c:v>
                </c:pt>
                <c:pt idx="75">
                  <c:v>-1.539167</c:v>
                </c:pt>
                <c:pt idx="76">
                  <c:v>-0.8759671</c:v>
                </c:pt>
                <c:pt idx="77">
                  <c:v>-2.2380599999999999</c:v>
                </c:pt>
                <c:pt idx="78">
                  <c:v>3.5146320000000002</c:v>
                </c:pt>
                <c:pt idx="79">
                  <c:v>0.28170109999999998</c:v>
                </c:pt>
                <c:pt idx="80">
                  <c:v>0.73545499999999997</c:v>
                </c:pt>
                <c:pt idx="81">
                  <c:v>-0.22840530000000001</c:v>
                </c:pt>
                <c:pt idx="82">
                  <c:v>2.69658</c:v>
                </c:pt>
                <c:pt idx="83">
                  <c:v>1.165629</c:v>
                </c:pt>
                <c:pt idx="84">
                  <c:v>0.91185989999999995</c:v>
                </c:pt>
                <c:pt idx="85">
                  <c:v>-0.73056940000000004</c:v>
                </c:pt>
                <c:pt idx="86">
                  <c:v>1.4790179999999999</c:v>
                </c:pt>
                <c:pt idx="87">
                  <c:v>-1.614036</c:v>
                </c:pt>
                <c:pt idx="88" formatCode="0.00E+00">
                  <c:v>-9.2599869000000001E-2</c:v>
                </c:pt>
                <c:pt idx="89">
                  <c:v>-0.26549879999999998</c:v>
                </c:pt>
                <c:pt idx="90">
                  <c:v>1.269201</c:v>
                </c:pt>
                <c:pt idx="91">
                  <c:v>1.313436</c:v>
                </c:pt>
                <c:pt idx="92">
                  <c:v>0.77526410000000001</c:v>
                </c:pt>
                <c:pt idx="93">
                  <c:v>-0.18215200000000001</c:v>
                </c:pt>
                <c:pt idx="94">
                  <c:v>-1.1164829999999999</c:v>
                </c:pt>
                <c:pt idx="95">
                  <c:v>2.7759900000000002</c:v>
                </c:pt>
                <c:pt idx="96">
                  <c:v>-3.3997039999999998</c:v>
                </c:pt>
                <c:pt idx="97">
                  <c:v>0.4048601</c:v>
                </c:pt>
                <c:pt idx="98">
                  <c:v>1.3667739999999999</c:v>
                </c:pt>
                <c:pt idx="99">
                  <c:v>-4.1449920000000002</c:v>
                </c:pt>
              </c:numCache>
            </c:numRef>
          </c:yVal>
          <c:smooth val="1"/>
        </c:ser>
        <c:ser>
          <c:idx val="2"/>
          <c:order val="2"/>
          <c:tx>
            <c:strRef>
              <c:f>Sheet1!$F$2</c:f>
              <c:strCache>
                <c:ptCount val="1"/>
                <c:pt idx="0">
                  <c:v>kyokuS</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Sheet1!$C$3:$C$102</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Sheet1!$F$3:$F$102</c:f>
              <c:numCache>
                <c:formatCode>General</c:formatCode>
                <c:ptCount val="100"/>
                <c:pt idx="0">
                  <c:v>-0.30436730000000001</c:v>
                </c:pt>
                <c:pt idx="1">
                  <c:v>-0.36217349999999998</c:v>
                </c:pt>
                <c:pt idx="2">
                  <c:v>-0.55961470000000002</c:v>
                </c:pt>
                <c:pt idx="3">
                  <c:v>-1.754329</c:v>
                </c:pt>
                <c:pt idx="4">
                  <c:v>-1.575161</c:v>
                </c:pt>
                <c:pt idx="5">
                  <c:v>-0.99697199999999997</c:v>
                </c:pt>
                <c:pt idx="6">
                  <c:v>-0.4708195</c:v>
                </c:pt>
                <c:pt idx="7">
                  <c:v>-0.48210419999999998</c:v>
                </c:pt>
                <c:pt idx="8">
                  <c:v>1.222116</c:v>
                </c:pt>
                <c:pt idx="9">
                  <c:v>1.518667</c:v>
                </c:pt>
                <c:pt idx="10">
                  <c:v>1.8718900000000001</c:v>
                </c:pt>
                <c:pt idx="11">
                  <c:v>3.0772189999999999</c:v>
                </c:pt>
                <c:pt idx="12">
                  <c:v>1.6303859999999999</c:v>
                </c:pt>
                <c:pt idx="13">
                  <c:v>-0.47316229999999998</c:v>
                </c:pt>
                <c:pt idx="14">
                  <c:v>-0.79388179999999997</c:v>
                </c:pt>
                <c:pt idx="15">
                  <c:v>-1.8660030000000001</c:v>
                </c:pt>
                <c:pt idx="16" formatCode="0.00E+00">
                  <c:v>1.5927553000000001E-2</c:v>
                </c:pt>
                <c:pt idx="17">
                  <c:v>-0.54464710000000005</c:v>
                </c:pt>
                <c:pt idx="18">
                  <c:v>0.8151408</c:v>
                </c:pt>
                <c:pt idx="19">
                  <c:v>1.1666049999999999</c:v>
                </c:pt>
                <c:pt idx="20">
                  <c:v>-1.7155320000000001</c:v>
                </c:pt>
                <c:pt idx="21">
                  <c:v>0.1002826</c:v>
                </c:pt>
                <c:pt idx="22">
                  <c:v>-0.23738000000000001</c:v>
                </c:pt>
                <c:pt idx="23">
                  <c:v>0.96477250000000003</c:v>
                </c:pt>
                <c:pt idx="24">
                  <c:v>0.58360449999999997</c:v>
                </c:pt>
                <c:pt idx="25">
                  <c:v>2.4744709999999999</c:v>
                </c:pt>
                <c:pt idx="26">
                  <c:v>1.494861</c:v>
                </c:pt>
                <c:pt idx="27">
                  <c:v>1.5197179999999999</c:v>
                </c:pt>
                <c:pt idx="28">
                  <c:v>1.09815</c:v>
                </c:pt>
                <c:pt idx="29">
                  <c:v>1.356419</c:v>
                </c:pt>
                <c:pt idx="30">
                  <c:v>1.3694010000000001</c:v>
                </c:pt>
                <c:pt idx="31">
                  <c:v>0.46131739999999999</c:v>
                </c:pt>
                <c:pt idx="32">
                  <c:v>0.5177079</c:v>
                </c:pt>
                <c:pt idx="33">
                  <c:v>-0.65069650000000001</c:v>
                </c:pt>
                <c:pt idx="34">
                  <c:v>0.72346410000000005</c:v>
                </c:pt>
                <c:pt idx="35">
                  <c:v>0.83664709999999998</c:v>
                </c:pt>
                <c:pt idx="36">
                  <c:v>-0.31234040000000002</c:v>
                </c:pt>
                <c:pt idx="37">
                  <c:v>1.073833</c:v>
                </c:pt>
                <c:pt idx="38">
                  <c:v>0.2409018</c:v>
                </c:pt>
                <c:pt idx="39" formatCode="0.00E+00">
                  <c:v>6.9400758000000007E-2</c:v>
                </c:pt>
                <c:pt idx="40">
                  <c:v>-3.4117929999999999</c:v>
                </c:pt>
                <c:pt idx="41">
                  <c:v>-1.0466740000000001</c:v>
                </c:pt>
                <c:pt idx="42">
                  <c:v>0.35778379999999999</c:v>
                </c:pt>
                <c:pt idx="43">
                  <c:v>0.19723830000000001</c:v>
                </c:pt>
                <c:pt idx="44" formatCode="0.00E+00">
                  <c:v>-1.5545309E-2</c:v>
                </c:pt>
                <c:pt idx="45">
                  <c:v>-1.44983</c:v>
                </c:pt>
                <c:pt idx="46">
                  <c:v>-1.869516</c:v>
                </c:pt>
                <c:pt idx="47" formatCode="0.00E+00">
                  <c:v>9.4801307000000001E-2</c:v>
                </c:pt>
                <c:pt idx="48">
                  <c:v>-0.17925179999999999</c:v>
                </c:pt>
                <c:pt idx="49">
                  <c:v>-1.181611</c:v>
                </c:pt>
                <c:pt idx="50">
                  <c:v>-1.2133419999999999</c:v>
                </c:pt>
                <c:pt idx="51">
                  <c:v>-0.14786540000000001</c:v>
                </c:pt>
                <c:pt idx="52">
                  <c:v>3.3414779999999999</c:v>
                </c:pt>
                <c:pt idx="53">
                  <c:v>2.7079629999999999</c:v>
                </c:pt>
                <c:pt idx="54">
                  <c:v>1.7033849999999999</c:v>
                </c:pt>
                <c:pt idx="55">
                  <c:v>2.343388</c:v>
                </c:pt>
                <c:pt idx="56">
                  <c:v>-0.4485362</c:v>
                </c:pt>
                <c:pt idx="57">
                  <c:v>-0.45343489999999997</c:v>
                </c:pt>
                <c:pt idx="58">
                  <c:v>-0.49272120000000003</c:v>
                </c:pt>
                <c:pt idx="59">
                  <c:v>0.9559474</c:v>
                </c:pt>
                <c:pt idx="60">
                  <c:v>-0.27656560000000002</c:v>
                </c:pt>
                <c:pt idx="61">
                  <c:v>-0.44309199999999999</c:v>
                </c:pt>
                <c:pt idx="62">
                  <c:v>-0.52318520000000002</c:v>
                </c:pt>
                <c:pt idx="63">
                  <c:v>-1.1048480000000001</c:v>
                </c:pt>
                <c:pt idx="64">
                  <c:v>-0.29433769999999998</c:v>
                </c:pt>
                <c:pt idx="65">
                  <c:v>1.078781</c:v>
                </c:pt>
                <c:pt idx="66">
                  <c:v>2.0888249999999999</c:v>
                </c:pt>
                <c:pt idx="67">
                  <c:v>2.2673549999999998</c:v>
                </c:pt>
                <c:pt idx="68">
                  <c:v>-1.884574</c:v>
                </c:pt>
                <c:pt idx="69">
                  <c:v>-2.8668969999999998</c:v>
                </c:pt>
                <c:pt idx="70">
                  <c:v>-5.8870040000000001</c:v>
                </c:pt>
                <c:pt idx="71">
                  <c:v>-6.1902039999999996</c:v>
                </c:pt>
                <c:pt idx="72">
                  <c:v>0.69519379999999997</c:v>
                </c:pt>
                <c:pt idx="73">
                  <c:v>-0.22373129999999999</c:v>
                </c:pt>
                <c:pt idx="74" formatCode="0.00E+00">
                  <c:v>6.2401116E-2</c:v>
                </c:pt>
                <c:pt idx="75">
                  <c:v>0.1030378</c:v>
                </c:pt>
                <c:pt idx="76">
                  <c:v>-0.62938119999999997</c:v>
                </c:pt>
                <c:pt idx="77">
                  <c:v>-0.74282809999999999</c:v>
                </c:pt>
                <c:pt idx="78">
                  <c:v>-0.97087420000000002</c:v>
                </c:pt>
                <c:pt idx="79">
                  <c:v>-2.064057</c:v>
                </c:pt>
                <c:pt idx="80">
                  <c:v>0.57776349999999999</c:v>
                </c:pt>
                <c:pt idx="81">
                  <c:v>0.88128470000000003</c:v>
                </c:pt>
                <c:pt idx="82">
                  <c:v>0.52996100000000002</c:v>
                </c:pt>
                <c:pt idx="83">
                  <c:v>-0.20493439999999999</c:v>
                </c:pt>
                <c:pt idx="84">
                  <c:v>0.65653030000000001</c:v>
                </c:pt>
                <c:pt idx="85">
                  <c:v>-0.2510251</c:v>
                </c:pt>
                <c:pt idx="86">
                  <c:v>0.8424722</c:v>
                </c:pt>
                <c:pt idx="87">
                  <c:v>1.2253700000000001</c:v>
                </c:pt>
                <c:pt idx="88">
                  <c:v>-1.200218</c:v>
                </c:pt>
                <c:pt idx="89">
                  <c:v>0.99370939999999996</c:v>
                </c:pt>
                <c:pt idx="90">
                  <c:v>0.2760339</c:v>
                </c:pt>
                <c:pt idx="91">
                  <c:v>-0.28335369999999999</c:v>
                </c:pt>
                <c:pt idx="92">
                  <c:v>-1.6643870000000001</c:v>
                </c:pt>
                <c:pt idx="93">
                  <c:v>-2.0101610000000001</c:v>
                </c:pt>
                <c:pt idx="94">
                  <c:v>-0.1106441</c:v>
                </c:pt>
                <c:pt idx="95" formatCode="0.00E+00">
                  <c:v>-3.9462804999999997E-2</c:v>
                </c:pt>
                <c:pt idx="96">
                  <c:v>-2.2263280000000001</c:v>
                </c:pt>
                <c:pt idx="97">
                  <c:v>-0.47177910000000001</c:v>
                </c:pt>
                <c:pt idx="98">
                  <c:v>1.5684819999999999</c:v>
                </c:pt>
                <c:pt idx="99">
                  <c:v>0.24469850000000001</c:v>
                </c:pt>
              </c:numCache>
            </c:numRef>
          </c:yVal>
          <c:smooth val="1"/>
        </c:ser>
        <c:ser>
          <c:idx val="3"/>
          <c:order val="3"/>
          <c:tx>
            <c:strRef>
              <c:f>Sheet1!$G$2</c:f>
              <c:strCache>
                <c:ptCount val="1"/>
                <c:pt idx="0">
                  <c:v>kyokuN</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Sheet1!$C$3:$C$102</c:f>
              <c:numCache>
                <c:formatCode>General</c:formatCode>
                <c:ptCount val="1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numCache>
            </c:numRef>
          </c:xVal>
          <c:yVal>
            <c:numRef>
              <c:f>Sheet1!$G$3:$G$102</c:f>
              <c:numCache>
                <c:formatCode>General</c:formatCode>
                <c:ptCount val="100"/>
                <c:pt idx="0">
                  <c:v>-0.28604439999999998</c:v>
                </c:pt>
                <c:pt idx="1">
                  <c:v>0.17992069999999999</c:v>
                </c:pt>
                <c:pt idx="2">
                  <c:v>-1.0298480000000001</c:v>
                </c:pt>
                <c:pt idx="3">
                  <c:v>-0.51893789999999995</c:v>
                </c:pt>
                <c:pt idx="4">
                  <c:v>0.18959680000000001</c:v>
                </c:pt>
                <c:pt idx="5">
                  <c:v>-0.1072285</c:v>
                </c:pt>
                <c:pt idx="6">
                  <c:v>-0.29654380000000002</c:v>
                </c:pt>
                <c:pt idx="7">
                  <c:v>0.47641080000000002</c:v>
                </c:pt>
                <c:pt idx="8">
                  <c:v>0.37222939999999999</c:v>
                </c:pt>
                <c:pt idx="9">
                  <c:v>0.2492489</c:v>
                </c:pt>
                <c:pt idx="10">
                  <c:v>2.1351450000000001</c:v>
                </c:pt>
                <c:pt idx="11">
                  <c:v>-0.53840449999999995</c:v>
                </c:pt>
                <c:pt idx="12" formatCode="0.00E+00">
                  <c:v>8.6270392000000001E-2</c:v>
                </c:pt>
                <c:pt idx="13">
                  <c:v>0.2735456</c:v>
                </c:pt>
                <c:pt idx="14">
                  <c:v>-0.17973900000000001</c:v>
                </c:pt>
                <c:pt idx="15">
                  <c:v>0.53775240000000002</c:v>
                </c:pt>
                <c:pt idx="16" formatCode="0.00E+00">
                  <c:v>9.8915218999999999E-2</c:v>
                </c:pt>
                <c:pt idx="17" formatCode="0.00E+00">
                  <c:v>0.54969539999999995</c:v>
                </c:pt>
                <c:pt idx="18">
                  <c:v>0.89323719999999995</c:v>
                </c:pt>
                <c:pt idx="19">
                  <c:v>0.43233939999999998</c:v>
                </c:pt>
                <c:pt idx="20">
                  <c:v>0.27404040000000002</c:v>
                </c:pt>
                <c:pt idx="21">
                  <c:v>0.38742670000000001</c:v>
                </c:pt>
                <c:pt idx="22">
                  <c:v>0.52102479999999995</c:v>
                </c:pt>
                <c:pt idx="23">
                  <c:v>2.1507939999999999</c:v>
                </c:pt>
                <c:pt idx="24" formatCode="0.00E+00">
                  <c:v>-2.6149392E-2</c:v>
                </c:pt>
                <c:pt idx="25">
                  <c:v>1.124771</c:v>
                </c:pt>
                <c:pt idx="26">
                  <c:v>0.4953034</c:v>
                </c:pt>
                <c:pt idx="27">
                  <c:v>1.5823750000000001</c:v>
                </c:pt>
                <c:pt idx="28">
                  <c:v>1.641785</c:v>
                </c:pt>
                <c:pt idx="29">
                  <c:v>1.944682</c:v>
                </c:pt>
                <c:pt idx="30">
                  <c:v>0.92051400000000005</c:v>
                </c:pt>
                <c:pt idx="31">
                  <c:v>0.63065349999999998</c:v>
                </c:pt>
                <c:pt idx="32">
                  <c:v>0.49297229999999997</c:v>
                </c:pt>
                <c:pt idx="33">
                  <c:v>0.44986769999999998</c:v>
                </c:pt>
                <c:pt idx="34">
                  <c:v>1.1064879999999999</c:v>
                </c:pt>
                <c:pt idx="35">
                  <c:v>-0.58216420000000002</c:v>
                </c:pt>
                <c:pt idx="36">
                  <c:v>0.49755949999999999</c:v>
                </c:pt>
                <c:pt idx="37">
                  <c:v>0.81166110000000002</c:v>
                </c:pt>
                <c:pt idx="38" formatCode="0.00E+00">
                  <c:v>1.3799295E-3</c:v>
                </c:pt>
                <c:pt idx="39">
                  <c:v>0.60081910000000005</c:v>
                </c:pt>
                <c:pt idx="40" formatCode="0.00E+00">
                  <c:v>0.88105829999999996</c:v>
                </c:pt>
                <c:pt idx="41">
                  <c:v>0.87921830000000001</c:v>
                </c:pt>
                <c:pt idx="42">
                  <c:v>-0.64698670000000003</c:v>
                </c:pt>
                <c:pt idx="43">
                  <c:v>2.585947</c:v>
                </c:pt>
                <c:pt idx="44">
                  <c:v>0.3647319</c:v>
                </c:pt>
                <c:pt idx="45" formatCode="0.00E+00">
                  <c:v>0.57294520000000004</c:v>
                </c:pt>
                <c:pt idx="46">
                  <c:v>-0.78218100000000002</c:v>
                </c:pt>
                <c:pt idx="47">
                  <c:v>1.198445</c:v>
                </c:pt>
                <c:pt idx="48" formatCode="0.00E+00">
                  <c:v>-0.13519249999999999</c:v>
                </c:pt>
                <c:pt idx="49">
                  <c:v>-0.38037490000000002</c:v>
                </c:pt>
                <c:pt idx="50">
                  <c:v>-0.55812539999999999</c:v>
                </c:pt>
                <c:pt idx="51">
                  <c:v>-1.7763500000000001</c:v>
                </c:pt>
                <c:pt idx="52">
                  <c:v>0.3520277</c:v>
                </c:pt>
                <c:pt idx="53">
                  <c:v>0.67829139999999999</c:v>
                </c:pt>
                <c:pt idx="54">
                  <c:v>0.67172129999999997</c:v>
                </c:pt>
                <c:pt idx="55">
                  <c:v>2.0103200000000001</c:v>
                </c:pt>
                <c:pt idx="56" formatCode="0.00E+00">
                  <c:v>-6.4783037000000002E-2</c:v>
                </c:pt>
                <c:pt idx="57">
                  <c:v>0.31192330000000001</c:v>
                </c:pt>
                <c:pt idx="58">
                  <c:v>-0.33268510000000001</c:v>
                </c:pt>
                <c:pt idx="59">
                  <c:v>-1.106762</c:v>
                </c:pt>
                <c:pt idx="60">
                  <c:v>-0.25256109999999998</c:v>
                </c:pt>
                <c:pt idx="61">
                  <c:v>-0.4114392</c:v>
                </c:pt>
                <c:pt idx="62">
                  <c:v>0.75197400000000003</c:v>
                </c:pt>
                <c:pt idx="63">
                  <c:v>-0.74512149999999999</c:v>
                </c:pt>
                <c:pt idx="64">
                  <c:v>0.17669950000000001</c:v>
                </c:pt>
                <c:pt idx="65">
                  <c:v>0.23033210000000001</c:v>
                </c:pt>
                <c:pt idx="66">
                  <c:v>-0.77456020000000003</c:v>
                </c:pt>
                <c:pt idx="67">
                  <c:v>1.143467</c:v>
                </c:pt>
                <c:pt idx="68">
                  <c:v>-0.31212689999999998</c:v>
                </c:pt>
                <c:pt idx="69">
                  <c:v>-0.93772529999999998</c:v>
                </c:pt>
                <c:pt idx="70">
                  <c:v>-0.88821380000000005</c:v>
                </c:pt>
                <c:pt idx="71">
                  <c:v>-2.716882</c:v>
                </c:pt>
                <c:pt idx="72">
                  <c:v>-0.2474681</c:v>
                </c:pt>
                <c:pt idx="73">
                  <c:v>-0.62304349999999997</c:v>
                </c:pt>
                <c:pt idx="74">
                  <c:v>-0.72572760000000003</c:v>
                </c:pt>
                <c:pt idx="75" formatCode="0.00E+00">
                  <c:v>-2.5386250000000001</c:v>
                </c:pt>
                <c:pt idx="76">
                  <c:v>-0.78523980000000004</c:v>
                </c:pt>
                <c:pt idx="77">
                  <c:v>-1.2652920000000001</c:v>
                </c:pt>
                <c:pt idx="78" formatCode="0.00E+00">
                  <c:v>8.6887345000000005E-2</c:v>
                </c:pt>
                <c:pt idx="79">
                  <c:v>-0.7865837</c:v>
                </c:pt>
                <c:pt idx="80">
                  <c:v>1.0432399999999999</c:v>
                </c:pt>
                <c:pt idx="81" formatCode="0.00E+00">
                  <c:v>8.6482092999999993E-3</c:v>
                </c:pt>
                <c:pt idx="82">
                  <c:v>2.4837479999999998</c:v>
                </c:pt>
                <c:pt idx="83">
                  <c:v>1.2044440000000001</c:v>
                </c:pt>
                <c:pt idx="84">
                  <c:v>0.46648479999999998</c:v>
                </c:pt>
                <c:pt idx="85">
                  <c:v>-0.16791020000000001</c:v>
                </c:pt>
                <c:pt idx="86">
                  <c:v>-1.4519390000000001</c:v>
                </c:pt>
                <c:pt idx="87">
                  <c:v>-0.61411349999999998</c:v>
                </c:pt>
                <c:pt idx="88">
                  <c:v>-0.73055219999999998</c:v>
                </c:pt>
                <c:pt idx="89">
                  <c:v>-0.45164470000000001</c:v>
                </c:pt>
                <c:pt idx="90">
                  <c:v>0.86766149999999997</c:v>
                </c:pt>
                <c:pt idx="91">
                  <c:v>-0.59463560000000004</c:v>
                </c:pt>
                <c:pt idx="92">
                  <c:v>-0.14399219999999999</c:v>
                </c:pt>
                <c:pt idx="93">
                  <c:v>-0.59585690000000002</c:v>
                </c:pt>
                <c:pt idx="94">
                  <c:v>-0.6810387</c:v>
                </c:pt>
                <c:pt idx="95">
                  <c:v>0.65273020000000004</c:v>
                </c:pt>
                <c:pt idx="96" formatCode="0.00E+00">
                  <c:v>-0.40941309999999997</c:v>
                </c:pt>
                <c:pt idx="97">
                  <c:v>0.7578049</c:v>
                </c:pt>
                <c:pt idx="98">
                  <c:v>0.14492740000000001</c:v>
                </c:pt>
                <c:pt idx="99" formatCode="0.00E+00">
                  <c:v>8.7119073000000005E-2</c:v>
                </c:pt>
              </c:numCache>
            </c:numRef>
          </c:yVal>
          <c:smooth val="1"/>
        </c:ser>
        <c:dLbls>
          <c:showLegendKey val="0"/>
          <c:showVal val="0"/>
          <c:showCatName val="0"/>
          <c:showSerName val="0"/>
          <c:showPercent val="0"/>
          <c:showBubbleSize val="0"/>
        </c:dLbls>
        <c:axId val="77296000"/>
        <c:axId val="77297920"/>
      </c:scatterChart>
      <c:valAx>
        <c:axId val="77296000"/>
        <c:scaling>
          <c:orientation val="minMax"/>
          <c:max val="10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297920"/>
        <c:crosses val="autoZero"/>
        <c:crossBetween val="midCat"/>
      </c:valAx>
      <c:valAx>
        <c:axId val="7729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77296000"/>
        <c:crosses val="autoZero"/>
        <c:crossBetween val="midCat"/>
      </c:valAx>
      <c:spPr>
        <a:noFill/>
        <a:ln>
          <a:noFill/>
        </a:ln>
        <a:effectLst/>
      </c:spPr>
    </c:plotArea>
    <c:legend>
      <c:legendPos val="r"/>
      <c:layout/>
      <c:overlay val="0"/>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a:noFill/>
            </a:ln>
          </c:spPr>
          <c:trendline>
            <c:trendlineType val="linear"/>
            <c:intercept val="0"/>
            <c:dispRSqr val="1"/>
            <c:dispEq val="1"/>
            <c:trendlineLbl>
              <c:layout>
                <c:manualLayout>
                  <c:x val="0.13857327209098863"/>
                  <c:y val="-6.9577136191309424E-2"/>
                </c:manualLayout>
              </c:layout>
              <c:numFmt formatCode="General" sourceLinked="0"/>
            </c:trendlineLbl>
          </c:trendline>
          <c:xVal>
            <c:numRef>
              <c:f>Sheet1!$E$2:$E$58</c:f>
              <c:numCache>
                <c:formatCode>General</c:formatCode>
                <c:ptCount val="57"/>
                <c:pt idx="0">
                  <c:v>-1.986534</c:v>
                </c:pt>
                <c:pt idx="1">
                  <c:v>-1.0310520000000001</c:v>
                </c:pt>
                <c:pt idx="2" formatCode="0.00E+00">
                  <c:v>5.0880908999999998E-3</c:v>
                </c:pt>
                <c:pt idx="3">
                  <c:v>0.21083089999999999</c:v>
                </c:pt>
                <c:pt idx="4">
                  <c:v>-2.5057930000000002</c:v>
                </c:pt>
                <c:pt idx="5">
                  <c:v>1.3470299999999999</c:v>
                </c:pt>
                <c:pt idx="6">
                  <c:v>-2.6437249999999999</c:v>
                </c:pt>
                <c:pt idx="7">
                  <c:v>0.66845410000000005</c:v>
                </c:pt>
                <c:pt idx="8">
                  <c:v>-0.12554270000000001</c:v>
                </c:pt>
                <c:pt idx="9">
                  <c:v>-0.63272640000000002</c:v>
                </c:pt>
                <c:pt idx="10">
                  <c:v>-2.196882</c:v>
                </c:pt>
                <c:pt idx="11">
                  <c:v>0.3931943</c:v>
                </c:pt>
                <c:pt idx="12">
                  <c:v>-1.8669150000000001</c:v>
                </c:pt>
                <c:pt idx="13">
                  <c:v>-4.0263460000000002</c:v>
                </c:pt>
                <c:pt idx="14">
                  <c:v>-1.0676810000000001</c:v>
                </c:pt>
                <c:pt idx="15">
                  <c:v>0.61080000000000001</c:v>
                </c:pt>
                <c:pt idx="16">
                  <c:v>-1.0895919999999999</c:v>
                </c:pt>
                <c:pt idx="17">
                  <c:v>1.334444</c:v>
                </c:pt>
                <c:pt idx="18">
                  <c:v>-1.346773</c:v>
                </c:pt>
                <c:pt idx="19">
                  <c:v>0.2700148</c:v>
                </c:pt>
                <c:pt idx="20">
                  <c:v>0.29735349999999999</c:v>
                </c:pt>
                <c:pt idx="21">
                  <c:v>0.41402129999999998</c:v>
                </c:pt>
                <c:pt idx="22">
                  <c:v>1.9012199999999999</c:v>
                </c:pt>
                <c:pt idx="23">
                  <c:v>-0.31890649999999998</c:v>
                </c:pt>
                <c:pt idx="24">
                  <c:v>-2.9285209999999999</c:v>
                </c:pt>
                <c:pt idx="25">
                  <c:v>2.8391980000000001</c:v>
                </c:pt>
                <c:pt idx="26">
                  <c:v>-1.286262</c:v>
                </c:pt>
                <c:pt idx="27">
                  <c:v>0.1834973</c:v>
                </c:pt>
                <c:pt idx="28">
                  <c:v>-1.083237</c:v>
                </c:pt>
                <c:pt idx="29">
                  <c:v>0.95138420000000001</c:v>
                </c:pt>
                <c:pt idx="30">
                  <c:v>-4.4478960000000001</c:v>
                </c:pt>
                <c:pt idx="31">
                  <c:v>0.82193680000000002</c:v>
                </c:pt>
                <c:pt idx="32">
                  <c:v>1.5212349999999999</c:v>
                </c:pt>
                <c:pt idx="33" formatCode="0.00E+00">
                  <c:v>5.3957066999999997E-2</c:v>
                </c:pt>
                <c:pt idx="34" formatCode="0.00E+00">
                  <c:v>5.5200960000000004E-3</c:v>
                </c:pt>
                <c:pt idx="35">
                  <c:v>1.43441</c:v>
                </c:pt>
                <c:pt idx="36">
                  <c:v>-0.5211827</c:v>
                </c:pt>
                <c:pt idx="37">
                  <c:v>-0.45527479999999998</c:v>
                </c:pt>
                <c:pt idx="38">
                  <c:v>2.7887230000000001</c:v>
                </c:pt>
                <c:pt idx="39">
                  <c:v>-0.33043549999999999</c:v>
                </c:pt>
                <c:pt idx="40">
                  <c:v>1.181484</c:v>
                </c:pt>
                <c:pt idx="41">
                  <c:v>3.641953</c:v>
                </c:pt>
                <c:pt idx="42">
                  <c:v>0.7012832</c:v>
                </c:pt>
                <c:pt idx="43">
                  <c:v>2.4214600000000002</c:v>
                </c:pt>
                <c:pt idx="44">
                  <c:v>-5.4005210000000003</c:v>
                </c:pt>
                <c:pt idx="45">
                  <c:v>-0.36679499999999998</c:v>
                </c:pt>
                <c:pt idx="46">
                  <c:v>0.40299699999999999</c:v>
                </c:pt>
                <c:pt idx="47">
                  <c:v>-0.27897280000000002</c:v>
                </c:pt>
                <c:pt idx="48">
                  <c:v>1.9134960000000001</c:v>
                </c:pt>
                <c:pt idx="49">
                  <c:v>-0.2924119</c:v>
                </c:pt>
                <c:pt idx="50">
                  <c:v>2.8965360000000002</c:v>
                </c:pt>
                <c:pt idx="51">
                  <c:v>1.1174949999999999</c:v>
                </c:pt>
                <c:pt idx="52">
                  <c:v>2.6921339999999998</c:v>
                </c:pt>
                <c:pt idx="53">
                  <c:v>1.441964</c:v>
                </c:pt>
                <c:pt idx="54">
                  <c:v>0.86446480000000003</c:v>
                </c:pt>
                <c:pt idx="55" formatCode="0.00E+00">
                  <c:v>-4.5211914999999998E-2</c:v>
                </c:pt>
                <c:pt idx="56">
                  <c:v>1.028929</c:v>
                </c:pt>
              </c:numCache>
            </c:numRef>
          </c:xVal>
          <c:yVal>
            <c:numRef>
              <c:f>Sheet1!$D$2:$D$58</c:f>
              <c:numCache>
                <c:formatCode>General</c:formatCode>
                <c:ptCount val="57"/>
                <c:pt idx="0">
                  <c:v>1.9096550000000001</c:v>
                </c:pt>
                <c:pt idx="1">
                  <c:v>-2.1814840000000002</c:v>
                </c:pt>
                <c:pt idx="2">
                  <c:v>-1.01254</c:v>
                </c:pt>
                <c:pt idx="3">
                  <c:v>1.1925460000000001</c:v>
                </c:pt>
                <c:pt idx="4">
                  <c:v>-0.1528938</c:v>
                </c:pt>
                <c:pt idx="5">
                  <c:v>2.5112009999999998</c:v>
                </c:pt>
                <c:pt idx="6">
                  <c:v>1.3514189999999999</c:v>
                </c:pt>
                <c:pt idx="7">
                  <c:v>1.023037</c:v>
                </c:pt>
                <c:pt idx="8">
                  <c:v>-1.6325350000000001</c:v>
                </c:pt>
                <c:pt idx="9">
                  <c:v>1.86297</c:v>
                </c:pt>
                <c:pt idx="10">
                  <c:v>-0.98568129999999998</c:v>
                </c:pt>
                <c:pt idx="11">
                  <c:v>-1.1338509999999999</c:v>
                </c:pt>
                <c:pt idx="12">
                  <c:v>0.22465769999999999</c:v>
                </c:pt>
                <c:pt idx="13">
                  <c:v>3.0841059999999998</c:v>
                </c:pt>
                <c:pt idx="14">
                  <c:v>0.1538947</c:v>
                </c:pt>
                <c:pt idx="15">
                  <c:v>1.247398</c:v>
                </c:pt>
                <c:pt idx="16">
                  <c:v>-0.97601610000000005</c:v>
                </c:pt>
                <c:pt idx="17" formatCode="0.00E+00">
                  <c:v>9.4782524000000007E-2</c:v>
                </c:pt>
                <c:pt idx="18">
                  <c:v>-2.0671059999999999</c:v>
                </c:pt>
                <c:pt idx="19">
                  <c:v>1.857934</c:v>
                </c:pt>
                <c:pt idx="20">
                  <c:v>1.669727</c:v>
                </c:pt>
                <c:pt idx="21">
                  <c:v>-1.886682</c:v>
                </c:pt>
                <c:pt idx="22">
                  <c:v>-1.7288950000000001</c:v>
                </c:pt>
                <c:pt idx="23">
                  <c:v>-1.260999</c:v>
                </c:pt>
                <c:pt idx="24">
                  <c:v>-0.87188600000000005</c:v>
                </c:pt>
                <c:pt idx="25">
                  <c:v>2.6575500000000001</c:v>
                </c:pt>
                <c:pt idx="26">
                  <c:v>-0.49939820000000001</c:v>
                </c:pt>
                <c:pt idx="27">
                  <c:v>1.3305199999999999</c:v>
                </c:pt>
                <c:pt idx="28">
                  <c:v>1.005355</c:v>
                </c:pt>
                <c:pt idx="29">
                  <c:v>0.5457687</c:v>
                </c:pt>
                <c:pt idx="30">
                  <c:v>-0.86258100000000004</c:v>
                </c:pt>
                <c:pt idx="31">
                  <c:v>1.5900540000000001</c:v>
                </c:pt>
                <c:pt idx="32">
                  <c:v>1.179991</c:v>
                </c:pt>
                <c:pt idx="33">
                  <c:v>-1.3691139999999999</c:v>
                </c:pt>
                <c:pt idx="34">
                  <c:v>-0.41719970000000001</c:v>
                </c:pt>
                <c:pt idx="35">
                  <c:v>0.48411710000000002</c:v>
                </c:pt>
                <c:pt idx="36">
                  <c:v>0.47101080000000001</c:v>
                </c:pt>
                <c:pt idx="37">
                  <c:v>1.469004</c:v>
                </c:pt>
                <c:pt idx="38">
                  <c:v>-0.6552886</c:v>
                </c:pt>
                <c:pt idx="39">
                  <c:v>-2.8267159999999998</c:v>
                </c:pt>
                <c:pt idx="40">
                  <c:v>1.454736</c:v>
                </c:pt>
                <c:pt idx="41">
                  <c:v>0.28351660000000001</c:v>
                </c:pt>
                <c:pt idx="42">
                  <c:v>1.0209220000000001</c:v>
                </c:pt>
                <c:pt idx="43">
                  <c:v>1.0568090000000001</c:v>
                </c:pt>
                <c:pt idx="44">
                  <c:v>-3.817672</c:v>
                </c:pt>
                <c:pt idx="45">
                  <c:v>-1.5390900000000001</c:v>
                </c:pt>
                <c:pt idx="46">
                  <c:v>0.28177790000000003</c:v>
                </c:pt>
                <c:pt idx="47">
                  <c:v>1.1657869999999999</c:v>
                </c:pt>
                <c:pt idx="48">
                  <c:v>-1.614061</c:v>
                </c:pt>
                <c:pt idx="49">
                  <c:v>1.3134539999999999</c:v>
                </c:pt>
                <c:pt idx="50">
                  <c:v>2.7760370000000001</c:v>
                </c:pt>
                <c:pt idx="51">
                  <c:v>-4.1447979999999998</c:v>
                </c:pt>
                <c:pt idx="52" formatCode="0.00E+00">
                  <c:v>-8.5995078000000003E-2</c:v>
                </c:pt>
                <c:pt idx="53">
                  <c:v>1.9834229999999999</c:v>
                </c:pt>
                <c:pt idx="54">
                  <c:v>-5.5642050000000003</c:v>
                </c:pt>
                <c:pt idx="55">
                  <c:v>0.82650219999999996</c:v>
                </c:pt>
                <c:pt idx="56">
                  <c:v>-1.7296819999999999</c:v>
                </c:pt>
              </c:numCache>
            </c:numRef>
          </c:yVal>
          <c:smooth val="0"/>
        </c:ser>
        <c:dLbls>
          <c:showLegendKey val="0"/>
          <c:showVal val="0"/>
          <c:showCatName val="0"/>
          <c:showSerName val="0"/>
          <c:showPercent val="0"/>
          <c:showBubbleSize val="0"/>
        </c:dLbls>
        <c:axId val="78623488"/>
        <c:axId val="78625024"/>
      </c:scatterChart>
      <c:valAx>
        <c:axId val="78623488"/>
        <c:scaling>
          <c:orientation val="minMax"/>
        </c:scaling>
        <c:delete val="0"/>
        <c:axPos val="b"/>
        <c:numFmt formatCode="General" sourceLinked="1"/>
        <c:majorTickMark val="out"/>
        <c:minorTickMark val="none"/>
        <c:tickLblPos val="nextTo"/>
        <c:crossAx val="78625024"/>
        <c:crosses val="autoZero"/>
        <c:crossBetween val="midCat"/>
      </c:valAx>
      <c:valAx>
        <c:axId val="78625024"/>
        <c:scaling>
          <c:orientation val="minMax"/>
        </c:scaling>
        <c:delete val="0"/>
        <c:axPos val="l"/>
        <c:majorGridlines/>
        <c:numFmt formatCode="General" sourceLinked="1"/>
        <c:majorTickMark val="out"/>
        <c:minorTickMark val="none"/>
        <c:tickLblPos val="nextTo"/>
        <c:crossAx val="78623488"/>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Sheet1!$D$2:$D$58</c:f>
              <c:strCache>
                <c:ptCount val="1"/>
                <c:pt idx="0">
                  <c:v>0.3848582 -0.2141733 1.49855 2.57E-02 -0.8967339 2.804929 -1.369182 0.7376647 0.1583788 -1.879531 -0.7850744 -0.127385 -0.7506854 -2.041611 -0.8216947 0.6694053 -0.6114851 -1.751142 -1.840108 -1.223799 -2.028965 0.4288987 1.300357 1.769173 0.5689759 1.895</c:v>
                </c:pt>
              </c:strCache>
            </c:strRef>
          </c:tx>
          <c:spPr>
            <a:ln w="28575">
              <a:noFill/>
            </a:ln>
          </c:spPr>
          <c:trendline>
            <c:trendlineType val="linear"/>
            <c:dispRSqr val="1"/>
            <c:dispEq val="1"/>
            <c:trendlineLbl>
              <c:layout>
                <c:manualLayout>
                  <c:x val="0.14269335083114609"/>
                  <c:y val="-8.4907042869641292E-2"/>
                </c:manualLayout>
              </c:layout>
              <c:numFmt formatCode="General" sourceLinked="0"/>
            </c:trendlineLbl>
          </c:trendline>
          <c:xVal>
            <c:numRef>
              <c:f>Sheet1!$D$2:$D$58</c:f>
              <c:numCache>
                <c:formatCode>General</c:formatCode>
                <c:ptCount val="57"/>
                <c:pt idx="0">
                  <c:v>0.38485819999999998</c:v>
                </c:pt>
                <c:pt idx="1">
                  <c:v>-0.21417330000000001</c:v>
                </c:pt>
                <c:pt idx="2">
                  <c:v>1.49855</c:v>
                </c:pt>
                <c:pt idx="3" formatCode="0.00E+00">
                  <c:v>2.5735973999999998E-2</c:v>
                </c:pt>
                <c:pt idx="4">
                  <c:v>-0.89673389999999997</c:v>
                </c:pt>
                <c:pt idx="5">
                  <c:v>2.804929</c:v>
                </c:pt>
                <c:pt idx="6">
                  <c:v>-1.3691819999999999</c:v>
                </c:pt>
                <c:pt idx="7">
                  <c:v>0.73766469999999995</c:v>
                </c:pt>
                <c:pt idx="8">
                  <c:v>0.15837879999999999</c:v>
                </c:pt>
                <c:pt idx="9">
                  <c:v>-1.8795310000000001</c:v>
                </c:pt>
                <c:pt idx="10">
                  <c:v>-0.78507439999999995</c:v>
                </c:pt>
                <c:pt idx="11">
                  <c:v>-0.127385</c:v>
                </c:pt>
                <c:pt idx="12">
                  <c:v>-0.75068539999999995</c:v>
                </c:pt>
                <c:pt idx="13">
                  <c:v>-2.0416110000000001</c:v>
                </c:pt>
                <c:pt idx="14">
                  <c:v>-0.8216947</c:v>
                </c:pt>
                <c:pt idx="15">
                  <c:v>0.66940529999999998</c:v>
                </c:pt>
                <c:pt idx="16">
                  <c:v>-0.6114851</c:v>
                </c:pt>
                <c:pt idx="17">
                  <c:v>-1.751142</c:v>
                </c:pt>
                <c:pt idx="18">
                  <c:v>-1.8401080000000001</c:v>
                </c:pt>
                <c:pt idx="19">
                  <c:v>-1.2237990000000001</c:v>
                </c:pt>
                <c:pt idx="20">
                  <c:v>-2.0289649999999999</c:v>
                </c:pt>
                <c:pt idx="21">
                  <c:v>0.42889870000000002</c:v>
                </c:pt>
                <c:pt idx="22">
                  <c:v>1.300357</c:v>
                </c:pt>
                <c:pt idx="23">
                  <c:v>1.7691730000000001</c:v>
                </c:pt>
                <c:pt idx="24">
                  <c:v>0.56897589999999998</c:v>
                </c:pt>
                <c:pt idx="25">
                  <c:v>1.895867</c:v>
                </c:pt>
                <c:pt idx="26">
                  <c:v>0.79388000000000003</c:v>
                </c:pt>
                <c:pt idx="27">
                  <c:v>-0.83047990000000005</c:v>
                </c:pt>
                <c:pt idx="28">
                  <c:v>-0.19509660000000001</c:v>
                </c:pt>
                <c:pt idx="29">
                  <c:v>2.520248</c:v>
                </c:pt>
                <c:pt idx="30">
                  <c:v>-1.729868</c:v>
                </c:pt>
                <c:pt idx="31">
                  <c:v>1.441092</c:v>
                </c:pt>
                <c:pt idx="32">
                  <c:v>1.359947</c:v>
                </c:pt>
                <c:pt idx="33">
                  <c:v>1.4510080000000001</c:v>
                </c:pt>
                <c:pt idx="34">
                  <c:v>0.17319390000000001</c:v>
                </c:pt>
                <c:pt idx="35">
                  <c:v>0.7088042</c:v>
                </c:pt>
                <c:pt idx="36" formatCode="0.00E+00">
                  <c:v>-2.4438329000000002E-2</c:v>
                </c:pt>
                <c:pt idx="37" formatCode="0.00E+00">
                  <c:v>3.9964706000000003E-2</c:v>
                </c:pt>
                <c:pt idx="38" formatCode="0.00E+00">
                  <c:v>9.3267797999999999E-2</c:v>
                </c:pt>
                <c:pt idx="39">
                  <c:v>-0.19853270000000001</c:v>
                </c:pt>
                <c:pt idx="40">
                  <c:v>1.8754440000000001</c:v>
                </c:pt>
                <c:pt idx="41">
                  <c:v>0.95305870000000004</c:v>
                </c:pt>
                <c:pt idx="42">
                  <c:v>-1.080022</c:v>
                </c:pt>
                <c:pt idx="43">
                  <c:v>2.09755</c:v>
                </c:pt>
                <c:pt idx="44">
                  <c:v>-5.085534</c:v>
                </c:pt>
                <c:pt idx="45" formatCode="0.00E+00">
                  <c:v>4.3035983999999999E-2</c:v>
                </c:pt>
                <c:pt idx="46">
                  <c:v>-1.712548</c:v>
                </c:pt>
                <c:pt idx="47">
                  <c:v>-0.18405959999999999</c:v>
                </c:pt>
                <c:pt idx="48">
                  <c:v>1.287809</c:v>
                </c:pt>
                <c:pt idx="49">
                  <c:v>-0.2972166</c:v>
                </c:pt>
                <c:pt idx="50">
                  <c:v>0.27050740000000001</c:v>
                </c:pt>
                <c:pt idx="51">
                  <c:v>0.23637639999999999</c:v>
                </c:pt>
                <c:pt idx="52">
                  <c:v>1.2825139999999999</c:v>
                </c:pt>
                <c:pt idx="53">
                  <c:v>1.674466</c:v>
                </c:pt>
                <c:pt idx="54">
                  <c:v>-1.418928</c:v>
                </c:pt>
                <c:pt idx="55">
                  <c:v>-1.0833269999999999</c:v>
                </c:pt>
                <c:pt idx="56" formatCode="0.00E+00">
                  <c:v>5.3145230000000002E-2</c:v>
                </c:pt>
              </c:numCache>
            </c:numRef>
          </c:xVal>
          <c:yVal>
            <c:numRef>
              <c:f>Sheet1!$E$2:$E$58</c:f>
              <c:numCache>
                <c:formatCode>General</c:formatCode>
                <c:ptCount val="57"/>
                <c:pt idx="0">
                  <c:v>1.0943529999999999</c:v>
                </c:pt>
                <c:pt idx="1">
                  <c:v>0.35719699999999999</c:v>
                </c:pt>
                <c:pt idx="2">
                  <c:v>-0.57927220000000001</c:v>
                </c:pt>
                <c:pt idx="3">
                  <c:v>-1.257083</c:v>
                </c:pt>
                <c:pt idx="4">
                  <c:v>-1.1138729999999999</c:v>
                </c:pt>
                <c:pt idx="5">
                  <c:v>-0.1234306</c:v>
                </c:pt>
                <c:pt idx="6">
                  <c:v>-1.5597110000000001</c:v>
                </c:pt>
                <c:pt idx="7">
                  <c:v>1.0675969999999999</c:v>
                </c:pt>
                <c:pt idx="8">
                  <c:v>0.99630549999999996</c:v>
                </c:pt>
                <c:pt idx="9">
                  <c:v>0.21016480000000001</c:v>
                </c:pt>
                <c:pt idx="10">
                  <c:v>0.55315099999999995</c:v>
                </c:pt>
                <c:pt idx="11">
                  <c:v>-0.71133630000000003</c:v>
                </c:pt>
                <c:pt idx="12">
                  <c:v>-1.894447</c:v>
                </c:pt>
                <c:pt idx="13">
                  <c:v>0.33646959999999998</c:v>
                </c:pt>
                <c:pt idx="14">
                  <c:v>-2.0583260000000001</c:v>
                </c:pt>
                <c:pt idx="15">
                  <c:v>-0.30386289999999999</c:v>
                </c:pt>
                <c:pt idx="16">
                  <c:v>-3.1635460000000002</c:v>
                </c:pt>
                <c:pt idx="17" formatCode="0.00E+00">
                  <c:v>-2.4481415999999999E-2</c:v>
                </c:pt>
                <c:pt idx="18">
                  <c:v>-0.5191152</c:v>
                </c:pt>
                <c:pt idx="19">
                  <c:v>0.18136939999999999</c:v>
                </c:pt>
                <c:pt idx="20">
                  <c:v>-0.33058549999999998</c:v>
                </c:pt>
                <c:pt idx="21">
                  <c:v>0.19859460000000001</c:v>
                </c:pt>
                <c:pt idx="22">
                  <c:v>-0.95468869999999995</c:v>
                </c:pt>
                <c:pt idx="23">
                  <c:v>-0.63435299999999994</c:v>
                </c:pt>
                <c:pt idx="24">
                  <c:v>1.2149369999999999</c:v>
                </c:pt>
                <c:pt idx="25">
                  <c:v>3.166677</c:v>
                </c:pt>
                <c:pt idx="26">
                  <c:v>-0.86352609999999996</c:v>
                </c:pt>
                <c:pt idx="27" formatCode="0.00E+00">
                  <c:v>2.1989498E-2</c:v>
                </c:pt>
                <c:pt idx="28">
                  <c:v>1.2368239999999999</c:v>
                </c:pt>
                <c:pt idx="29">
                  <c:v>-0.4530594</c:v>
                </c:pt>
                <c:pt idx="30">
                  <c:v>0.92443980000000003</c:v>
                </c:pt>
                <c:pt idx="31">
                  <c:v>0.68011029999999995</c:v>
                </c:pt>
                <c:pt idx="32">
                  <c:v>2.196469</c:v>
                </c:pt>
                <c:pt idx="33">
                  <c:v>1.553682</c:v>
                </c:pt>
                <c:pt idx="34">
                  <c:v>0.66208339999999999</c:v>
                </c:pt>
                <c:pt idx="35">
                  <c:v>-0.18046490000000001</c:v>
                </c:pt>
                <c:pt idx="36">
                  <c:v>0.71697719999999998</c:v>
                </c:pt>
                <c:pt idx="37">
                  <c:v>2.460664</c:v>
                </c:pt>
                <c:pt idx="38">
                  <c:v>1.2632699999999999</c:v>
                </c:pt>
                <c:pt idx="39">
                  <c:v>-1.8259380000000001</c:v>
                </c:pt>
                <c:pt idx="40">
                  <c:v>1.565393</c:v>
                </c:pt>
                <c:pt idx="41">
                  <c:v>-1.080991</c:v>
                </c:pt>
                <c:pt idx="42">
                  <c:v>-0.3540066</c:v>
                </c:pt>
                <c:pt idx="43">
                  <c:v>1.3014760000000001</c:v>
                </c:pt>
                <c:pt idx="44">
                  <c:v>-1.989379</c:v>
                </c:pt>
                <c:pt idx="45">
                  <c:v>-2.150687</c:v>
                </c:pt>
                <c:pt idx="46">
                  <c:v>-0.44258950000000002</c:v>
                </c:pt>
                <c:pt idx="47">
                  <c:v>1.223023</c:v>
                </c:pt>
                <c:pt idx="48">
                  <c:v>-0.2783506</c:v>
                </c:pt>
                <c:pt idx="49">
                  <c:v>-0.35294819999999999</c:v>
                </c:pt>
                <c:pt idx="50">
                  <c:v>1.005592</c:v>
                </c:pt>
                <c:pt idx="51">
                  <c:v>0.34199619999999997</c:v>
                </c:pt>
                <c:pt idx="52" formatCode="0.00E+00">
                  <c:v>-6.1184108000000001E-2</c:v>
                </c:pt>
                <c:pt idx="53">
                  <c:v>-0.15777540000000001</c:v>
                </c:pt>
                <c:pt idx="54">
                  <c:v>-1.1450149999999999</c:v>
                </c:pt>
                <c:pt idx="55" formatCode="0.00E+00">
                  <c:v>2.862516E-2</c:v>
                </c:pt>
                <c:pt idx="56">
                  <c:v>0.204125</c:v>
                </c:pt>
              </c:numCache>
            </c:numRef>
          </c:yVal>
          <c:smooth val="0"/>
        </c:ser>
        <c:dLbls>
          <c:showLegendKey val="0"/>
          <c:showVal val="0"/>
          <c:showCatName val="0"/>
          <c:showSerName val="0"/>
          <c:showPercent val="0"/>
          <c:showBubbleSize val="0"/>
        </c:dLbls>
        <c:axId val="79880960"/>
        <c:axId val="79882496"/>
      </c:scatterChart>
      <c:valAx>
        <c:axId val="79880960"/>
        <c:scaling>
          <c:orientation val="minMax"/>
        </c:scaling>
        <c:delete val="0"/>
        <c:axPos val="b"/>
        <c:numFmt formatCode="General" sourceLinked="1"/>
        <c:majorTickMark val="out"/>
        <c:minorTickMark val="none"/>
        <c:tickLblPos val="nextTo"/>
        <c:crossAx val="79882496"/>
        <c:crosses val="autoZero"/>
        <c:crossBetween val="midCat"/>
      </c:valAx>
      <c:valAx>
        <c:axId val="79882496"/>
        <c:scaling>
          <c:orientation val="minMax"/>
        </c:scaling>
        <c:delete val="0"/>
        <c:axPos val="l"/>
        <c:majorGridlines/>
        <c:numFmt formatCode="General" sourceLinked="1"/>
        <c:majorTickMark val="out"/>
        <c:minorTickMark val="none"/>
        <c:tickLblPos val="nextTo"/>
        <c:crossAx val="79880960"/>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image" Target="../media/image62.wmf"/><Relationship Id="rId3" Type="http://schemas.openxmlformats.org/officeDocument/2006/relationships/image" Target="../media/image52.wmf"/><Relationship Id="rId7" Type="http://schemas.openxmlformats.org/officeDocument/2006/relationships/image" Target="../media/image56.wmf"/><Relationship Id="rId12" Type="http://schemas.openxmlformats.org/officeDocument/2006/relationships/image" Target="../media/image61.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5.wmf"/><Relationship Id="rId11" Type="http://schemas.openxmlformats.org/officeDocument/2006/relationships/image" Target="../media/image60.wmf"/><Relationship Id="rId5" Type="http://schemas.openxmlformats.org/officeDocument/2006/relationships/image" Target="../media/image54.wmf"/><Relationship Id="rId10" Type="http://schemas.openxmlformats.org/officeDocument/2006/relationships/image" Target="../media/image59.wmf"/><Relationship Id="rId4" Type="http://schemas.openxmlformats.org/officeDocument/2006/relationships/image" Target="../media/image53.wmf"/><Relationship Id="rId9"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64.wmf"/><Relationship Id="rId7" Type="http://schemas.openxmlformats.org/officeDocument/2006/relationships/image" Target="../media/image67.wmf"/><Relationship Id="rId2" Type="http://schemas.openxmlformats.org/officeDocument/2006/relationships/image" Target="../media/image53.wmf"/><Relationship Id="rId1" Type="http://schemas.openxmlformats.org/officeDocument/2006/relationships/image" Target="../media/image63.wmf"/><Relationship Id="rId6" Type="http://schemas.openxmlformats.org/officeDocument/2006/relationships/image" Target="../media/image66.wmf"/><Relationship Id="rId11" Type="http://schemas.openxmlformats.org/officeDocument/2006/relationships/image" Target="../media/image69.wmf"/><Relationship Id="rId5" Type="http://schemas.openxmlformats.org/officeDocument/2006/relationships/image" Target="../media/image55.wmf"/><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770FF-B7C6-459F-8993-514BD66C7AAE}" type="datetimeFigureOut">
              <a:rPr kumimoji="1" lang="ja-JP" altLang="en-US" smtClean="0"/>
              <a:t>2016/2/17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493AE-AA13-43AD-8008-5F9DE914BFD1}" type="slidenum">
              <a:rPr kumimoji="1" lang="ja-JP" altLang="en-US" smtClean="0"/>
              <a:t>‹#›</a:t>
            </a:fld>
            <a:endParaRPr kumimoji="1" lang="ja-JP" altLang="en-US"/>
          </a:p>
        </p:txBody>
      </p:sp>
    </p:spTree>
    <p:extLst>
      <p:ext uri="{BB962C8B-B14F-4D97-AF65-F5344CB8AC3E}">
        <p14:creationId xmlns:p14="http://schemas.microsoft.com/office/powerpoint/2010/main" val="39481939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1</a:t>
            </a:fld>
            <a:endParaRPr kumimoji="1" lang="ja-JP" altLang="en-US"/>
          </a:p>
        </p:txBody>
      </p:sp>
    </p:spTree>
    <p:extLst>
      <p:ext uri="{BB962C8B-B14F-4D97-AF65-F5344CB8AC3E}">
        <p14:creationId xmlns:p14="http://schemas.microsoft.com/office/powerpoint/2010/main" val="72683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63</a:t>
            </a:fld>
            <a:endParaRPr kumimoji="1" lang="ja-JP" altLang="en-US"/>
          </a:p>
        </p:txBody>
      </p:sp>
    </p:spTree>
    <p:extLst>
      <p:ext uri="{BB962C8B-B14F-4D97-AF65-F5344CB8AC3E}">
        <p14:creationId xmlns:p14="http://schemas.microsoft.com/office/powerpoint/2010/main" val="306421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4</a:t>
            </a:fld>
            <a:endParaRPr kumimoji="1" lang="ja-JP" altLang="en-US"/>
          </a:p>
        </p:txBody>
      </p:sp>
    </p:spTree>
    <p:extLst>
      <p:ext uri="{BB962C8B-B14F-4D97-AF65-F5344CB8AC3E}">
        <p14:creationId xmlns:p14="http://schemas.microsoft.com/office/powerpoint/2010/main" val="2774755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6</a:t>
            </a:fld>
            <a:endParaRPr kumimoji="1" lang="ja-JP" altLang="en-US"/>
          </a:p>
        </p:txBody>
      </p:sp>
    </p:spTree>
    <p:extLst>
      <p:ext uri="{BB962C8B-B14F-4D97-AF65-F5344CB8AC3E}">
        <p14:creationId xmlns:p14="http://schemas.microsoft.com/office/powerpoint/2010/main" val="376397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8</a:t>
            </a:fld>
            <a:endParaRPr kumimoji="1" lang="ja-JP" altLang="en-US"/>
          </a:p>
        </p:txBody>
      </p:sp>
    </p:spTree>
    <p:extLst>
      <p:ext uri="{BB962C8B-B14F-4D97-AF65-F5344CB8AC3E}">
        <p14:creationId xmlns:p14="http://schemas.microsoft.com/office/powerpoint/2010/main" val="305377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9</a:t>
            </a:fld>
            <a:endParaRPr kumimoji="1" lang="ja-JP" altLang="en-US"/>
          </a:p>
        </p:txBody>
      </p:sp>
    </p:spTree>
    <p:extLst>
      <p:ext uri="{BB962C8B-B14F-4D97-AF65-F5344CB8AC3E}">
        <p14:creationId xmlns:p14="http://schemas.microsoft.com/office/powerpoint/2010/main" val="218069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10</a:t>
            </a:fld>
            <a:endParaRPr kumimoji="1" lang="ja-JP" altLang="en-US"/>
          </a:p>
        </p:txBody>
      </p:sp>
    </p:spTree>
    <p:extLst>
      <p:ext uri="{BB962C8B-B14F-4D97-AF65-F5344CB8AC3E}">
        <p14:creationId xmlns:p14="http://schemas.microsoft.com/office/powerpoint/2010/main" val="2180699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917575" y="744538"/>
            <a:ext cx="4962525" cy="3722687"/>
          </a:xfrm>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Tree>
    <p:extLst>
      <p:ext uri="{BB962C8B-B14F-4D97-AF65-F5344CB8AC3E}">
        <p14:creationId xmlns:p14="http://schemas.microsoft.com/office/powerpoint/2010/main" val="327744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41</a:t>
            </a:fld>
            <a:endParaRPr kumimoji="1" lang="ja-JP" altLang="en-US"/>
          </a:p>
        </p:txBody>
      </p:sp>
    </p:spTree>
    <p:extLst>
      <p:ext uri="{BB962C8B-B14F-4D97-AF65-F5344CB8AC3E}">
        <p14:creationId xmlns:p14="http://schemas.microsoft.com/office/powerpoint/2010/main" val="108358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B1493AE-AA13-43AD-8008-5F9DE914BFD1}" type="slidenum">
              <a:rPr kumimoji="1" lang="ja-JP" altLang="en-US" smtClean="0"/>
              <a:t>42</a:t>
            </a:fld>
            <a:endParaRPr kumimoji="1" lang="ja-JP" altLang="en-US"/>
          </a:p>
        </p:txBody>
      </p:sp>
    </p:spTree>
    <p:extLst>
      <p:ext uri="{BB962C8B-B14F-4D97-AF65-F5344CB8AC3E}">
        <p14:creationId xmlns:p14="http://schemas.microsoft.com/office/powerpoint/2010/main" val="10707281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93195F0-6655-4DA2-9450-23BD9FC90C48}" type="datetime1">
              <a:rPr kumimoji="1" lang="ja-JP" altLang="en-US" smtClean="0"/>
              <a:t>2016/2/17</a:t>
            </a:fld>
            <a:endParaRPr kumimoji="1" lang="ja-JP" altLang="en-US"/>
          </a:p>
        </p:txBody>
      </p:sp>
      <p:sp>
        <p:nvSpPr>
          <p:cNvPr id="5" name="Footer Placeholder 4"/>
          <p:cNvSpPr>
            <a:spLocks noGrp="1"/>
          </p:cNvSpPr>
          <p:nvPr>
            <p:ph type="ftr" sz="quarter" idx="11"/>
          </p:nvPr>
        </p:nvSpPr>
        <p:spPr>
          <a:xfrm>
            <a:off x="812805" y="6272785"/>
            <a:ext cx="4745736" cy="365125"/>
          </a:xfrm>
        </p:spPr>
        <p:txBody>
          <a:bodyPr/>
          <a:lstStyle/>
          <a:p>
            <a:endParaRPr kumimoji="1" lang="ja-JP"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315512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65DCC17-601F-4E75-97E9-A47DD05986C4}" type="datetime1">
              <a:rPr kumimoji="1" lang="ja-JP" altLang="en-US" smtClean="0"/>
              <a:t>2016/2/17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1011199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9E761A9-B397-43EF-A115-A099AD19FAEF}" type="datetime1">
              <a:rPr kumimoji="1" lang="ja-JP" altLang="en-US" smtClean="0"/>
              <a:t>2016/2/17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188504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6D6149DA-41E5-4C56-8EA7-A1B32767903F}" type="datetime1">
              <a:rPr kumimoji="1" lang="ja-JP" altLang="en-US" smtClean="0"/>
              <a:t>2016/2/17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63330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024E43AA-DC5B-41D6-9FA0-0585733262C3}" type="datetime1">
              <a:rPr kumimoji="1" lang="ja-JP" altLang="en-US" smtClean="0"/>
              <a:t>2016/2/17</a:t>
            </a:fld>
            <a:endParaRPr kumimoji="1" lang="ja-JP" alt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kumimoji="1" lang="ja-JP"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201052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FAAA157-A006-49D6-B59A-278BF47A7B0A}" type="datetime1">
              <a:rPr kumimoji="1" lang="ja-JP" altLang="en-US" smtClean="0"/>
              <a:t>2016/2/17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83491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DDADF71-5643-4CFA-B26E-BBC78117BBEB}" type="datetime1">
              <a:rPr kumimoji="1" lang="ja-JP" altLang="en-US" smtClean="0"/>
              <a:t>2016/2/17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764989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AF138500-B47A-4B6E-944D-B3B05D9D0E49}" type="datetime1">
              <a:rPr kumimoji="1" lang="ja-JP" altLang="en-US" smtClean="0"/>
              <a:t>2016/2/17</a:t>
            </a:fld>
            <a:endParaRPr kumimoji="1" lang="ja-JP" alt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kumimoji="1" lang="ja-JP" altLang="en-US"/>
          </a:p>
        </p:txBody>
      </p:sp>
      <p:sp>
        <p:nvSpPr>
          <p:cNvPr id="5" name="Slide Number Placeholder 4"/>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3670078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23E9D-CE53-4ED2-96C8-95A778929F3A}" type="datetime1">
              <a:rPr kumimoji="1" lang="ja-JP" altLang="en-US" smtClean="0"/>
              <a:t>2016/2/17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253930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522BCDB1-4337-4A20-9F4A-7B7B35829CB4}" type="datetime1">
              <a:rPr kumimoji="1" lang="ja-JP" altLang="en-US" smtClean="0"/>
              <a:t>2016/2/17</a:t>
            </a:fld>
            <a:endParaRPr kumimoji="1" lang="ja-JP" altLang="en-US"/>
          </a:p>
        </p:txBody>
      </p:sp>
      <p:sp>
        <p:nvSpPr>
          <p:cNvPr id="10" name="Footer Placeholder 9"/>
          <p:cNvSpPr>
            <a:spLocks noGrp="1"/>
          </p:cNvSpPr>
          <p:nvPr>
            <p:ph type="ftr" sz="quarter" idx="11"/>
          </p:nvPr>
        </p:nvSpPr>
        <p:spPr/>
        <p:txBody>
          <a:bodyPr/>
          <a:lstStyle/>
          <a:p>
            <a:endParaRPr kumimoji="1" lang="ja-JP" altLang="en-US"/>
          </a:p>
        </p:txBody>
      </p:sp>
      <p:sp>
        <p:nvSpPr>
          <p:cNvPr id="11" name="Slide Number Placeholder 10"/>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2004894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B5C1D827-D48B-4164-B7D3-F0EB341768EF}" type="datetime1">
              <a:rPr kumimoji="1" lang="ja-JP" altLang="en-US" smtClean="0"/>
              <a:t>2016/2/17</a:t>
            </a:fld>
            <a:endParaRPr kumimoji="1" lang="ja-JP" altLang="en-US"/>
          </a:p>
        </p:txBody>
      </p:sp>
      <p:sp>
        <p:nvSpPr>
          <p:cNvPr id="10" name="Slide Number Placeholder 9"/>
          <p:cNvSpPr>
            <a:spLocks noGrp="1"/>
          </p:cNvSpPr>
          <p:nvPr>
            <p:ph type="sldNum" sz="quarter" idx="12"/>
          </p:nvPr>
        </p:nvSpPr>
        <p:spPr/>
        <p:txBody>
          <a:body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801831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30817D91-D773-4B81-8B52-0CF332756CF4}" type="datetime1">
              <a:rPr kumimoji="1" lang="ja-JP" altLang="en-US" smtClean="0"/>
              <a:t>2016/2/17</a:t>
            </a:fld>
            <a:endParaRPr kumimoji="1" lang="ja-JP"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C7229FF-D7CE-45F5-A76C-6D159F55B7F0}" type="slidenum">
              <a:rPr kumimoji="1" lang="ja-JP" altLang="en-US" smtClean="0"/>
              <a:t>‹#›</a:t>
            </a:fld>
            <a:endParaRPr kumimoji="1" lang="ja-JP" altLang="en-US"/>
          </a:p>
        </p:txBody>
      </p:sp>
    </p:spTree>
    <p:extLst>
      <p:ext uri="{BB962C8B-B14F-4D97-AF65-F5344CB8AC3E}">
        <p14:creationId xmlns:p14="http://schemas.microsoft.com/office/powerpoint/2010/main" val="1133896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kumimoji="1"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28.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cpc.ncep.noaa.gov/products/precip/CWlink/daily_ao_index/teleconnections.shtml" TargetMode="External"/><Relationship Id="rId2" Type="http://schemas.openxmlformats.org/officeDocument/2006/relationships/image" Target="../media/image18.gif"/><Relationship Id="rId1" Type="http://schemas.openxmlformats.org/officeDocument/2006/relationships/slideLayout" Target="../slideLayouts/slideLayout6.xml"/><Relationship Id="rId4" Type="http://schemas.openxmlformats.org/officeDocument/2006/relationships/image" Target="NULL"/></Relationships>
</file>

<file path=ppt/slides/_rels/slide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nature.com/ngeo/journal/vaop/ncurrent/full/ngeo694.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10.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6.bin"/><Relationship Id="rId18" Type="http://schemas.openxmlformats.org/officeDocument/2006/relationships/image" Target="../media/image56.wmf"/><Relationship Id="rId26" Type="http://schemas.openxmlformats.org/officeDocument/2006/relationships/oleObject" Target="../embeddings/oleObject14.bin"/><Relationship Id="rId3" Type="http://schemas.openxmlformats.org/officeDocument/2006/relationships/oleObject" Target="../embeddings/oleObject1.bin"/><Relationship Id="rId21" Type="http://schemas.openxmlformats.org/officeDocument/2006/relationships/image" Target="../media/image57.wmf"/><Relationship Id="rId7" Type="http://schemas.openxmlformats.org/officeDocument/2006/relationships/oleObject" Target="../embeddings/oleObject3.bin"/><Relationship Id="rId12" Type="http://schemas.openxmlformats.org/officeDocument/2006/relationships/image" Target="../media/image54.wmf"/><Relationship Id="rId17" Type="http://schemas.openxmlformats.org/officeDocument/2006/relationships/oleObject" Target="../embeddings/oleObject9.bin"/><Relationship Id="rId25" Type="http://schemas.openxmlformats.org/officeDocument/2006/relationships/image" Target="../media/image59.wmf"/><Relationship Id="rId2" Type="http://schemas.openxmlformats.org/officeDocument/2006/relationships/slideLayout" Target="../slideLayouts/slideLayout1.xml"/><Relationship Id="rId16" Type="http://schemas.openxmlformats.org/officeDocument/2006/relationships/oleObject" Target="../embeddings/oleObject8.bin"/><Relationship Id="rId20" Type="http://schemas.openxmlformats.org/officeDocument/2006/relationships/oleObject" Target="../embeddings/oleObject11.bin"/><Relationship Id="rId29" Type="http://schemas.openxmlformats.org/officeDocument/2006/relationships/image" Target="../media/image61.wmf"/><Relationship Id="rId1" Type="http://schemas.openxmlformats.org/officeDocument/2006/relationships/vmlDrawing" Target="../drawings/vmlDrawing1.vml"/><Relationship Id="rId6" Type="http://schemas.openxmlformats.org/officeDocument/2006/relationships/image" Target="../media/image51.wmf"/><Relationship Id="rId11" Type="http://schemas.openxmlformats.org/officeDocument/2006/relationships/oleObject" Target="../embeddings/oleObject5.bin"/><Relationship Id="rId24" Type="http://schemas.openxmlformats.org/officeDocument/2006/relationships/oleObject" Target="../embeddings/oleObject13.bin"/><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image" Target="../media/image58.wmf"/><Relationship Id="rId28" Type="http://schemas.openxmlformats.org/officeDocument/2006/relationships/oleObject" Target="../embeddings/oleObject15.bin"/><Relationship Id="rId10" Type="http://schemas.openxmlformats.org/officeDocument/2006/relationships/image" Target="../media/image53.wmf"/><Relationship Id="rId19" Type="http://schemas.openxmlformats.org/officeDocument/2006/relationships/oleObject" Target="../embeddings/oleObject10.bin"/><Relationship Id="rId31" Type="http://schemas.openxmlformats.org/officeDocument/2006/relationships/image" Target="../media/image62.wmf"/><Relationship Id="rId4" Type="http://schemas.openxmlformats.org/officeDocument/2006/relationships/image" Target="../media/image50.wmf"/><Relationship Id="rId9" Type="http://schemas.openxmlformats.org/officeDocument/2006/relationships/oleObject" Target="../embeddings/oleObject4.bin"/><Relationship Id="rId14" Type="http://schemas.openxmlformats.org/officeDocument/2006/relationships/image" Target="../media/image55.wmf"/><Relationship Id="rId22" Type="http://schemas.openxmlformats.org/officeDocument/2006/relationships/oleObject" Target="../embeddings/oleObject12.bin"/><Relationship Id="rId27" Type="http://schemas.openxmlformats.org/officeDocument/2006/relationships/image" Target="../media/image60.wmf"/><Relationship Id="rId30"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8" Type="http://schemas.openxmlformats.org/officeDocument/2006/relationships/image" Target="../media/image64.wmf"/><Relationship Id="rId13" Type="http://schemas.openxmlformats.org/officeDocument/2006/relationships/image" Target="../media/image55.wmf"/><Relationship Id="rId18" Type="http://schemas.openxmlformats.org/officeDocument/2006/relationships/oleObject" Target="../embeddings/oleObject25.bin"/><Relationship Id="rId26" Type="http://schemas.openxmlformats.org/officeDocument/2006/relationships/oleObject" Target="../embeddings/oleObject29.bin"/><Relationship Id="rId3" Type="http://schemas.openxmlformats.org/officeDocument/2006/relationships/oleObject" Target="../embeddings/oleObject17.bin"/><Relationship Id="rId21" Type="http://schemas.openxmlformats.org/officeDocument/2006/relationships/image" Target="../media/image60.wmf"/><Relationship Id="rId7" Type="http://schemas.openxmlformats.org/officeDocument/2006/relationships/oleObject" Target="../embeddings/oleObject19.bin"/><Relationship Id="rId12" Type="http://schemas.openxmlformats.org/officeDocument/2006/relationships/oleObject" Target="../embeddings/oleObject22.bin"/><Relationship Id="rId17" Type="http://schemas.openxmlformats.org/officeDocument/2006/relationships/image" Target="../media/image67.wmf"/><Relationship Id="rId25" Type="http://schemas.openxmlformats.org/officeDocument/2006/relationships/image" Target="../media/image69.wmf"/><Relationship Id="rId2" Type="http://schemas.openxmlformats.org/officeDocument/2006/relationships/slideLayout" Target="../slideLayouts/slideLayout1.xml"/><Relationship Id="rId16" Type="http://schemas.openxmlformats.org/officeDocument/2006/relationships/oleObject" Target="../embeddings/oleObject24.bin"/><Relationship Id="rId20" Type="http://schemas.openxmlformats.org/officeDocument/2006/relationships/oleObject" Target="../embeddings/oleObject26.bin"/><Relationship Id="rId1" Type="http://schemas.openxmlformats.org/officeDocument/2006/relationships/vmlDrawing" Target="../drawings/vmlDrawing2.vml"/><Relationship Id="rId6" Type="http://schemas.openxmlformats.org/officeDocument/2006/relationships/image" Target="../media/image53.wmf"/><Relationship Id="rId11" Type="http://schemas.openxmlformats.org/officeDocument/2006/relationships/image" Target="../media/image65.wmf"/><Relationship Id="rId24" Type="http://schemas.openxmlformats.org/officeDocument/2006/relationships/oleObject" Target="../embeddings/oleObject28.bin"/><Relationship Id="rId5" Type="http://schemas.openxmlformats.org/officeDocument/2006/relationships/oleObject" Target="../embeddings/oleObject18.bin"/><Relationship Id="rId15" Type="http://schemas.openxmlformats.org/officeDocument/2006/relationships/image" Target="../media/image66.wmf"/><Relationship Id="rId23" Type="http://schemas.openxmlformats.org/officeDocument/2006/relationships/image" Target="../media/image68.wmf"/><Relationship Id="rId10" Type="http://schemas.openxmlformats.org/officeDocument/2006/relationships/oleObject" Target="../embeddings/oleObject21.bin"/><Relationship Id="rId19" Type="http://schemas.openxmlformats.org/officeDocument/2006/relationships/image" Target="../media/image59.wmf"/><Relationship Id="rId4" Type="http://schemas.openxmlformats.org/officeDocument/2006/relationships/image" Target="../media/image63.wmf"/><Relationship Id="rId9" Type="http://schemas.openxmlformats.org/officeDocument/2006/relationships/oleObject" Target="../embeddings/oleObject20.bin"/><Relationship Id="rId14" Type="http://schemas.openxmlformats.org/officeDocument/2006/relationships/oleObject" Target="../embeddings/oleObject23.bin"/><Relationship Id="rId22" Type="http://schemas.openxmlformats.org/officeDocument/2006/relationships/oleObject" Target="../embeddings/oleObject27.bin"/><Relationship Id="rId27" Type="http://schemas.openxmlformats.org/officeDocument/2006/relationships/oleObject" Target="../embeddings/oleObject30.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13.jpg"/><Relationship Id="rId4" Type="http://schemas.openxmlformats.org/officeDocument/2006/relationships/image" Target="../media/image14.jpg"/></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23.jpg"/><Relationship Id="rId4"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www.cpc.ncep.noaa.gov/products/precip/CWlink/daily_ao_index/teleconnections.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9140"/>
          <a:stretch/>
        </p:blipFill>
        <p:spPr>
          <a:xfrm>
            <a:off x="-19500" y="-747464"/>
            <a:ext cx="9233020" cy="7605464"/>
          </a:xfrm>
          <a:prstGeom prst="rect">
            <a:avLst/>
          </a:prstGeom>
        </p:spPr>
      </p:pic>
      <p:sp>
        <p:nvSpPr>
          <p:cNvPr id="2" name="タイトル 5"/>
          <p:cNvSpPr txBox="1">
            <a:spLocks/>
          </p:cNvSpPr>
          <p:nvPr/>
        </p:nvSpPr>
        <p:spPr>
          <a:xfrm>
            <a:off x="-67601" y="477671"/>
            <a:ext cx="9329222" cy="1746913"/>
          </a:xfrm>
          <a:prstGeom prst="rect">
            <a:avLst/>
          </a:prstGeom>
          <a:solidFill>
            <a:schemeClr val="bg1"/>
          </a:solidFill>
          <a:ln w="57150">
            <a:noFill/>
          </a:ln>
        </p:spPr>
        <p:txBody>
          <a:bodyPr>
            <a:noAutofit/>
          </a:bodyPr>
          <a:lstStyle>
            <a:lvl1pPr algn="l" defTabSz="914400" rtl="0" eaLnBrk="1" latinLnBrk="0" hangingPunct="1">
              <a:lnSpc>
                <a:spcPct val="90000"/>
              </a:lnSpc>
              <a:spcBef>
                <a:spcPct val="0"/>
              </a:spcBef>
              <a:buNone/>
              <a:defRPr kumimoji="1"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ja-JP" altLang="en-US" sz="4000" dirty="0" smtClean="0">
                <a:solidFill>
                  <a:schemeClr val="tx1"/>
                </a:solidFill>
                <a:latin typeface="+mj-ea"/>
              </a:rPr>
              <a:t>北極振動と南極振動の</a:t>
            </a:r>
            <a:endParaRPr lang="en-US" altLang="ja-JP" sz="4000" dirty="0" smtClean="0">
              <a:solidFill>
                <a:schemeClr val="tx1"/>
              </a:solidFill>
              <a:latin typeface="+mj-ea"/>
            </a:endParaRPr>
          </a:p>
          <a:p>
            <a:pPr algn="ctr"/>
            <a:r>
              <a:rPr lang="ja-JP" altLang="en-US" sz="4000" dirty="0" smtClean="0">
                <a:solidFill>
                  <a:schemeClr val="tx1"/>
                </a:solidFill>
                <a:latin typeface="+mj-ea"/>
              </a:rPr>
              <a:t>「メタ・テレコネクション」</a:t>
            </a:r>
            <a:r>
              <a:rPr lang="en-US" altLang="ja-JP" sz="4000" dirty="0" smtClean="0">
                <a:solidFill>
                  <a:schemeClr val="tx1"/>
                </a:solidFill>
                <a:latin typeface="+mj-ea"/>
              </a:rPr>
              <a:t/>
            </a:r>
            <a:br>
              <a:rPr lang="en-US" altLang="ja-JP" sz="4000" dirty="0" smtClean="0">
                <a:solidFill>
                  <a:schemeClr val="tx1"/>
                </a:solidFill>
                <a:latin typeface="+mj-ea"/>
              </a:rPr>
            </a:br>
            <a:r>
              <a:rPr lang="ja-JP" altLang="en-US" sz="4000" dirty="0" smtClean="0">
                <a:solidFill>
                  <a:schemeClr val="tx1"/>
                </a:solidFill>
                <a:latin typeface="+mj-ea"/>
              </a:rPr>
              <a:t>～成層圏は両半球を繋ぐ航路～</a:t>
            </a:r>
            <a:endParaRPr lang="ja-JP" altLang="en-US" sz="4000" dirty="0">
              <a:solidFill>
                <a:schemeClr val="tx1"/>
              </a:solidFill>
              <a:latin typeface="+mj-ea"/>
            </a:endParaRPr>
          </a:p>
        </p:txBody>
      </p:sp>
      <p:sp>
        <p:nvSpPr>
          <p:cNvPr id="3" name="テキスト ボックス 2"/>
          <p:cNvSpPr txBox="1"/>
          <p:nvPr/>
        </p:nvSpPr>
        <p:spPr>
          <a:xfrm>
            <a:off x="4804350" y="5657671"/>
            <a:ext cx="4339650" cy="1200329"/>
          </a:xfrm>
          <a:prstGeom prst="rect">
            <a:avLst/>
          </a:prstGeom>
          <a:noFill/>
        </p:spPr>
        <p:txBody>
          <a:bodyPr wrap="none" rtlCol="0">
            <a:spAutoFit/>
          </a:bodyPr>
          <a:lstStyle/>
          <a:p>
            <a:pPr algn="r"/>
            <a:r>
              <a:rPr lang="ja-JP" altLang="en-US" sz="2400" dirty="0" smtClean="0"/>
              <a:t>気象･気候ダイナミクス研究室</a:t>
            </a:r>
            <a:endParaRPr lang="en-US" altLang="ja-JP" sz="2400" dirty="0"/>
          </a:p>
          <a:p>
            <a:pPr algn="r"/>
            <a:r>
              <a:rPr lang="en-US" altLang="ja-JP" sz="2400" dirty="0" smtClean="0"/>
              <a:t>512309 </a:t>
            </a:r>
            <a:r>
              <a:rPr lang="ja-JP" altLang="en-US" sz="2400" dirty="0" smtClean="0"/>
              <a:t>井上裕介</a:t>
            </a:r>
            <a:endParaRPr lang="en-US" altLang="ja-JP" sz="2400" dirty="0"/>
          </a:p>
          <a:p>
            <a:pPr algn="r"/>
            <a:r>
              <a:rPr lang="ja-JP" altLang="en-US" sz="2400" dirty="0"/>
              <a:t>指導教員：立花義</a:t>
            </a:r>
            <a:r>
              <a:rPr lang="ja-JP" altLang="en-US" sz="2400" dirty="0" smtClean="0"/>
              <a:t>裕教授</a:t>
            </a:r>
            <a:endParaRPr lang="ja-JP" altLang="en-US" sz="2400" dirty="0"/>
          </a:p>
        </p:txBody>
      </p:sp>
      <p:sp>
        <p:nvSpPr>
          <p:cNvPr id="6" name="正方形/長方形 5"/>
          <p:cNvSpPr/>
          <p:nvPr/>
        </p:nvSpPr>
        <p:spPr>
          <a:xfrm>
            <a:off x="-67601" y="6575847"/>
            <a:ext cx="3271198" cy="253916"/>
          </a:xfrm>
          <a:prstGeom prst="rect">
            <a:avLst/>
          </a:prstGeom>
        </p:spPr>
        <p:txBody>
          <a:bodyPr wrap="square">
            <a:spAutoFit/>
          </a:bodyPr>
          <a:lstStyle/>
          <a:p>
            <a:r>
              <a:rPr lang="ja-JP" altLang="en-US" sz="1050" dirty="0"/>
              <a:t>http://ja.wallpaperswiki.org/wp-content</a:t>
            </a:r>
            <a:r>
              <a:rPr lang="ja-JP" altLang="en-US" sz="1050" dirty="0" smtClean="0"/>
              <a:t>/</a:t>
            </a:r>
            <a:endParaRPr lang="ja-JP" altLang="en-US" sz="1050" dirty="0"/>
          </a:p>
        </p:txBody>
      </p:sp>
    </p:spTree>
    <p:extLst>
      <p:ext uri="{BB962C8B-B14F-4D97-AF65-F5344CB8AC3E}">
        <p14:creationId xmlns:p14="http://schemas.microsoft.com/office/powerpoint/2010/main" val="3134213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008981" y="6082524"/>
            <a:ext cx="4359543" cy="765782"/>
            <a:chOff x="9032046" y="7101408"/>
            <a:chExt cx="4359543" cy="984304"/>
          </a:xfrm>
        </p:grpSpPr>
        <p:pic>
          <p:nvPicPr>
            <p:cNvPr id="47" name="図 46"/>
            <p:cNvPicPr>
              <a:picLocks noChangeAspect="1"/>
            </p:cNvPicPr>
            <p:nvPr/>
          </p:nvPicPr>
          <p:blipFill rotWithShape="1">
            <a:blip r:embed="rId3">
              <a:extLst>
                <a:ext uri="{28A0092B-C50C-407E-A947-70E740481C1C}">
                  <a14:useLocalDpi xmlns:a14="http://schemas.microsoft.com/office/drawing/2010/main" val="0"/>
                </a:ext>
              </a:extLst>
            </a:blip>
            <a:srcRect l="69575" t="93016" r="13331" b="3728"/>
            <a:stretch/>
          </p:blipFill>
          <p:spPr>
            <a:xfrm>
              <a:off x="12564888" y="7869688"/>
              <a:ext cx="576064" cy="216024"/>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93049" r="6979" b="651"/>
            <a:stretch/>
          </p:blipFill>
          <p:spPr>
            <a:xfrm>
              <a:off x="9032046" y="7101408"/>
              <a:ext cx="4359543" cy="668016"/>
            </a:xfrm>
            <a:prstGeom prst="rect">
              <a:avLst/>
            </a:prstGeom>
          </p:spPr>
        </p:pic>
      </p:grpSp>
      <p:pic>
        <p:nvPicPr>
          <p:cNvPr id="25" name="図 24"/>
          <p:cNvPicPr>
            <a:picLocks noChangeAspect="1"/>
          </p:cNvPicPr>
          <p:nvPr/>
        </p:nvPicPr>
        <p:blipFill rotWithShape="1">
          <a:blip r:embed="rId3">
            <a:extLst>
              <a:ext uri="{28A0092B-C50C-407E-A947-70E740481C1C}">
                <a14:useLocalDpi xmlns:a14="http://schemas.microsoft.com/office/drawing/2010/main" val="0"/>
              </a:ext>
            </a:extLst>
          </a:blip>
          <a:srcRect l="16837" t="33908" r="2668" b="7535"/>
          <a:stretch/>
        </p:blipFill>
        <p:spPr>
          <a:xfrm>
            <a:off x="6319381" y="1992821"/>
            <a:ext cx="2712665" cy="3884451"/>
          </a:xfrm>
          <a:prstGeom prst="rect">
            <a:avLst/>
          </a:prstGeom>
        </p:spPr>
      </p:pic>
      <p:pic>
        <p:nvPicPr>
          <p:cNvPr id="24" name="図 23"/>
          <p:cNvPicPr>
            <a:picLocks noChangeAspect="1"/>
          </p:cNvPicPr>
          <p:nvPr/>
        </p:nvPicPr>
        <p:blipFill rotWithShape="1">
          <a:blip r:embed="rId5">
            <a:extLst>
              <a:ext uri="{28A0092B-C50C-407E-A947-70E740481C1C}">
                <a14:useLocalDpi xmlns:a14="http://schemas.microsoft.com/office/drawing/2010/main" val="0"/>
              </a:ext>
            </a:extLst>
          </a:blip>
          <a:srcRect l="18206" t="34464" r="3522" b="7664"/>
          <a:stretch/>
        </p:blipFill>
        <p:spPr>
          <a:xfrm>
            <a:off x="3523076" y="1992821"/>
            <a:ext cx="2648226" cy="3903476"/>
          </a:xfrm>
          <a:prstGeom prst="rect">
            <a:avLst/>
          </a:prstGeom>
        </p:spPr>
      </p:pic>
      <p:pic>
        <p:nvPicPr>
          <p:cNvPr id="23" name="図 22"/>
          <p:cNvPicPr>
            <a:picLocks noChangeAspect="1"/>
          </p:cNvPicPr>
          <p:nvPr/>
        </p:nvPicPr>
        <p:blipFill rotWithShape="1">
          <a:blip r:embed="rId6">
            <a:extLst>
              <a:ext uri="{28A0092B-C50C-407E-A947-70E740481C1C}">
                <a14:useLocalDpi xmlns:a14="http://schemas.microsoft.com/office/drawing/2010/main" val="0"/>
              </a:ext>
            </a:extLst>
          </a:blip>
          <a:srcRect l="17580" t="32801" r="2057" b="7501"/>
          <a:stretch/>
        </p:blipFill>
        <p:spPr>
          <a:xfrm>
            <a:off x="725908" y="1990662"/>
            <a:ext cx="2634206" cy="3945881"/>
          </a:xfrm>
          <a:prstGeom prst="rect">
            <a:avLst/>
          </a:prstGeom>
        </p:spPr>
      </p:pic>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10</a:t>
            </a:fld>
            <a:endParaRPr kumimoji="1" lang="ja-JP" altLang="en-US" dirty="0"/>
          </a:p>
        </p:txBody>
      </p:sp>
      <p:sp>
        <p:nvSpPr>
          <p:cNvPr id="10"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◎結果</a:t>
            </a:r>
            <a:r>
              <a:rPr lang="en-US" altLang="ja-JP" sz="4000" dirty="0" smtClean="0"/>
              <a:t>	</a:t>
            </a:r>
            <a:endParaRPr lang="ja-JP" altLang="en-US" sz="2800" dirty="0"/>
          </a:p>
        </p:txBody>
      </p:sp>
      <p:sp>
        <p:nvSpPr>
          <p:cNvPr id="11" name="テキスト ボックス 10"/>
          <p:cNvSpPr txBox="1"/>
          <p:nvPr/>
        </p:nvSpPr>
        <p:spPr>
          <a:xfrm>
            <a:off x="2401631" y="26962"/>
            <a:ext cx="6032421" cy="1077218"/>
          </a:xfrm>
          <a:prstGeom prst="rect">
            <a:avLst/>
          </a:prstGeom>
          <a:noFill/>
        </p:spPr>
        <p:txBody>
          <a:bodyPr wrap="none" rtlCol="0">
            <a:spAutoFit/>
          </a:bodyPr>
          <a:lstStyle/>
          <a:p>
            <a:r>
              <a:rPr kumimoji="1" lang="en-US" altLang="ja-JP" sz="3200" b="1" dirty="0" smtClean="0">
                <a:solidFill>
                  <a:srgbClr val="FF0000"/>
                </a:solidFill>
              </a:rPr>
              <a:t>[</a:t>
            </a:r>
            <a:r>
              <a:rPr kumimoji="1" lang="ja-JP" altLang="en-US" sz="3200" b="1" dirty="0" smtClean="0">
                <a:solidFill>
                  <a:srgbClr val="FF0000"/>
                </a:solidFill>
              </a:rPr>
              <a:t>解析事例</a:t>
            </a:r>
            <a:r>
              <a:rPr kumimoji="1" lang="en-US" altLang="ja-JP" sz="3200" b="1" dirty="0" smtClean="0">
                <a:solidFill>
                  <a:srgbClr val="FF0000"/>
                </a:solidFill>
              </a:rPr>
              <a:t>]</a:t>
            </a:r>
          </a:p>
          <a:p>
            <a:r>
              <a:rPr kumimoji="1" lang="en-US" altLang="ja-JP" sz="3200" b="1" dirty="0" smtClean="0">
                <a:solidFill>
                  <a:srgbClr val="FF0000"/>
                </a:solidFill>
              </a:rPr>
              <a:t>2002</a:t>
            </a:r>
            <a:r>
              <a:rPr kumimoji="1" lang="ja-JP" altLang="en-US" sz="3200" b="1" dirty="0" smtClean="0">
                <a:solidFill>
                  <a:srgbClr val="FF0000"/>
                </a:solidFill>
              </a:rPr>
              <a:t>年南半球成層圏突然大昇温</a:t>
            </a:r>
            <a:endParaRPr kumimoji="1" lang="ja-JP" altLang="en-US" sz="3200" b="1" dirty="0">
              <a:solidFill>
                <a:srgbClr val="FF0000"/>
              </a:solidFill>
            </a:endParaRPr>
          </a:p>
        </p:txBody>
      </p:sp>
      <p:sp>
        <p:nvSpPr>
          <p:cNvPr id="13" name="テキスト ボックス 12"/>
          <p:cNvSpPr txBox="1"/>
          <p:nvPr/>
        </p:nvSpPr>
        <p:spPr>
          <a:xfrm>
            <a:off x="672175" y="580161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3017749" y="580161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2" name="テキスト ボックス 31"/>
          <p:cNvSpPr txBox="1"/>
          <p:nvPr/>
        </p:nvSpPr>
        <p:spPr>
          <a:xfrm>
            <a:off x="-53705" y="591300"/>
            <a:ext cx="2448106" cy="461665"/>
          </a:xfrm>
          <a:prstGeom prst="rect">
            <a:avLst/>
          </a:prstGeom>
          <a:noFill/>
        </p:spPr>
        <p:txBody>
          <a:bodyPr wrap="none" rtlCol="0">
            <a:spAutoFit/>
          </a:bodyPr>
          <a:lstStyle/>
          <a:p>
            <a:r>
              <a:rPr lang="ja-JP" altLang="en-US" sz="2400" dirty="0" smtClean="0"/>
              <a:t>緯度</a:t>
            </a:r>
            <a:r>
              <a:rPr lang="en-US" altLang="ja-JP" sz="2400" dirty="0"/>
              <a:t>-</a:t>
            </a:r>
            <a:r>
              <a:rPr lang="ja-JP" altLang="en-US" sz="2400" dirty="0"/>
              <a:t>高度</a:t>
            </a:r>
            <a:r>
              <a:rPr lang="ja-JP" altLang="en-US" sz="2400" dirty="0" smtClean="0"/>
              <a:t>断面図</a:t>
            </a:r>
            <a:endParaRPr lang="ja-JP" altLang="en-US" sz="2400" dirty="0"/>
          </a:p>
        </p:txBody>
      </p:sp>
      <p:sp>
        <p:nvSpPr>
          <p:cNvPr id="27" name="テキスト ボックス 26"/>
          <p:cNvSpPr txBox="1"/>
          <p:nvPr/>
        </p:nvSpPr>
        <p:spPr>
          <a:xfrm>
            <a:off x="1988442" y="1375756"/>
            <a:ext cx="882871"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8</a:t>
            </a:r>
            <a:r>
              <a:rPr kumimoji="1" lang="ja-JP" altLang="en-US" sz="2800" b="1" dirty="0" smtClean="0">
                <a:solidFill>
                  <a:schemeClr val="bg1"/>
                </a:solidFill>
              </a:rPr>
              <a:t>月</a:t>
            </a:r>
            <a:endParaRPr kumimoji="1" lang="ja-JP" altLang="en-US" sz="2800" b="1" dirty="0">
              <a:solidFill>
                <a:schemeClr val="bg1"/>
              </a:solidFill>
            </a:endParaRPr>
          </a:p>
        </p:txBody>
      </p:sp>
      <p:sp>
        <p:nvSpPr>
          <p:cNvPr id="30" name="テキスト ボックス 29"/>
          <p:cNvSpPr txBox="1"/>
          <p:nvPr/>
        </p:nvSpPr>
        <p:spPr>
          <a:xfrm>
            <a:off x="4401250" y="1357898"/>
            <a:ext cx="939756"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9</a:t>
            </a:r>
            <a:r>
              <a:rPr kumimoji="1" lang="ja-JP" altLang="en-US" sz="2800" b="1" dirty="0" smtClean="0">
                <a:solidFill>
                  <a:schemeClr val="bg1"/>
                </a:solidFill>
              </a:rPr>
              <a:t>月</a:t>
            </a:r>
            <a:endParaRPr kumimoji="1" lang="ja-JP" altLang="en-US" sz="2800" b="1" dirty="0">
              <a:solidFill>
                <a:schemeClr val="bg1"/>
              </a:solidFill>
            </a:endParaRPr>
          </a:p>
        </p:txBody>
      </p:sp>
      <p:sp>
        <p:nvSpPr>
          <p:cNvPr id="31" name="テキスト ボックス 30"/>
          <p:cNvSpPr txBox="1"/>
          <p:nvPr/>
        </p:nvSpPr>
        <p:spPr>
          <a:xfrm>
            <a:off x="6423965" y="1357898"/>
            <a:ext cx="1051068"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10</a:t>
            </a:r>
            <a:r>
              <a:rPr kumimoji="1" lang="ja-JP" altLang="en-US" sz="2800" b="1" dirty="0" smtClean="0">
                <a:solidFill>
                  <a:schemeClr val="bg1"/>
                </a:solidFill>
              </a:rPr>
              <a:t>月</a:t>
            </a:r>
            <a:endParaRPr kumimoji="1" lang="ja-JP" altLang="en-US" sz="2800" b="1" dirty="0">
              <a:solidFill>
                <a:schemeClr val="bg1"/>
              </a:solidFill>
            </a:endParaRPr>
          </a:p>
        </p:txBody>
      </p:sp>
      <p:sp>
        <p:nvSpPr>
          <p:cNvPr id="20" name="テキスト ボックス 19"/>
          <p:cNvSpPr txBox="1"/>
          <p:nvPr/>
        </p:nvSpPr>
        <p:spPr>
          <a:xfrm>
            <a:off x="34693" y="5506117"/>
            <a:ext cx="691215" cy="369332"/>
          </a:xfrm>
          <a:prstGeom prst="rect">
            <a:avLst/>
          </a:prstGeom>
          <a:solidFill>
            <a:schemeClr val="bg1"/>
          </a:solidFill>
        </p:spPr>
        <p:txBody>
          <a:bodyPr wrap="none" rtlCol="0">
            <a:spAutoFit/>
          </a:bodyPr>
          <a:lstStyle/>
          <a:p>
            <a:r>
              <a:rPr kumimoji="1" lang="en-US" altLang="ja-JP" b="1" dirty="0" smtClean="0"/>
              <a:t>1000</a:t>
            </a:r>
            <a:endParaRPr kumimoji="1" lang="ja-JP" altLang="en-US" b="1" dirty="0"/>
          </a:p>
        </p:txBody>
      </p:sp>
      <p:sp>
        <p:nvSpPr>
          <p:cNvPr id="19" name="テキスト ボックス 18"/>
          <p:cNvSpPr txBox="1"/>
          <p:nvPr/>
        </p:nvSpPr>
        <p:spPr>
          <a:xfrm>
            <a:off x="60499" y="3674558"/>
            <a:ext cx="564578" cy="369332"/>
          </a:xfrm>
          <a:prstGeom prst="rect">
            <a:avLst/>
          </a:prstGeom>
          <a:solidFill>
            <a:schemeClr val="bg1"/>
          </a:solidFill>
        </p:spPr>
        <p:txBody>
          <a:bodyPr wrap="none" rtlCol="0">
            <a:spAutoFit/>
          </a:bodyPr>
          <a:lstStyle/>
          <a:p>
            <a:r>
              <a:rPr kumimoji="1" lang="en-US" altLang="ja-JP" b="1" dirty="0" smtClean="0"/>
              <a:t>100</a:t>
            </a:r>
            <a:endParaRPr kumimoji="1" lang="ja-JP" altLang="en-US" b="1" dirty="0"/>
          </a:p>
        </p:txBody>
      </p:sp>
      <p:sp>
        <p:nvSpPr>
          <p:cNvPr id="3" name="テキスト ボックス 2"/>
          <p:cNvSpPr txBox="1"/>
          <p:nvPr/>
        </p:nvSpPr>
        <p:spPr>
          <a:xfrm>
            <a:off x="-22902" y="1883788"/>
            <a:ext cx="864339" cy="369332"/>
          </a:xfrm>
          <a:prstGeom prst="rect">
            <a:avLst/>
          </a:prstGeom>
          <a:noFill/>
        </p:spPr>
        <p:txBody>
          <a:bodyPr wrap="none" rtlCol="0">
            <a:spAutoFit/>
          </a:bodyPr>
          <a:lstStyle/>
          <a:p>
            <a:r>
              <a:rPr kumimoji="1" lang="en-US" altLang="ja-JP" b="1" dirty="0" smtClean="0"/>
              <a:t>10hPa</a:t>
            </a:r>
            <a:endParaRPr kumimoji="1" lang="ja-JP" altLang="en-US" b="1" dirty="0"/>
          </a:p>
        </p:txBody>
      </p:sp>
      <p:sp>
        <p:nvSpPr>
          <p:cNvPr id="34" name="テキスト ボックス 33"/>
          <p:cNvSpPr txBox="1"/>
          <p:nvPr/>
        </p:nvSpPr>
        <p:spPr>
          <a:xfrm>
            <a:off x="5665976" y="580161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526721" y="5801617"/>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171302" y="580161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503655" y="5801618"/>
            <a:ext cx="479818"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28" name="テキスト ボックス 27"/>
          <p:cNvSpPr txBox="1"/>
          <p:nvPr/>
        </p:nvSpPr>
        <p:spPr>
          <a:xfrm>
            <a:off x="0" y="6096149"/>
            <a:ext cx="4290274" cy="830997"/>
          </a:xfrm>
          <a:prstGeom prst="rect">
            <a:avLst/>
          </a:prstGeom>
          <a:noFill/>
        </p:spPr>
        <p:txBody>
          <a:bodyPr wrap="square" rtlCol="0">
            <a:spAutoFit/>
          </a:bodyPr>
          <a:lstStyle/>
          <a:p>
            <a:r>
              <a:rPr lang="ja-JP" altLang="en-US" sz="2400" dirty="0" smtClean="0"/>
              <a:t>色</a:t>
            </a:r>
            <a:r>
              <a:rPr lang="en-US" altLang="ja-JP" sz="2400" dirty="0" smtClean="0"/>
              <a:t>, </a:t>
            </a:r>
            <a:r>
              <a:rPr lang="ja-JP" altLang="en-US" sz="2400" dirty="0" smtClean="0"/>
              <a:t>線</a:t>
            </a:r>
            <a:r>
              <a:rPr lang="en-US" altLang="ja-JP" sz="2400" dirty="0" smtClean="0"/>
              <a:t>, </a:t>
            </a:r>
            <a:r>
              <a:rPr lang="ja-JP" altLang="en-US" sz="2400" dirty="0" smtClean="0"/>
              <a:t>ベクトル</a:t>
            </a:r>
            <a:r>
              <a:rPr kumimoji="1" lang="ja-JP" altLang="en-US" sz="2400" dirty="0" smtClean="0"/>
              <a:t>：気候値</a:t>
            </a:r>
            <a:endParaRPr kumimoji="1" lang="en-US" altLang="ja-JP" sz="2400" dirty="0" smtClean="0"/>
          </a:p>
          <a:p>
            <a:r>
              <a:rPr kumimoji="1" lang="ja-JP" altLang="en-US" sz="2400" dirty="0" smtClean="0"/>
              <a:t>からの偏差（ベクトル：</a:t>
            </a:r>
            <a:r>
              <a:rPr kumimoji="1" lang="en-US" altLang="ja-JP" sz="2400" dirty="0" smtClean="0"/>
              <a:t>EP</a:t>
            </a:r>
            <a:r>
              <a:rPr kumimoji="1" lang="ja-JP" altLang="en-US" sz="2400" dirty="0" smtClean="0"/>
              <a:t>）</a:t>
            </a:r>
            <a:endParaRPr kumimoji="1" lang="en-US" altLang="ja-JP" sz="2400" dirty="0" smtClean="0"/>
          </a:p>
        </p:txBody>
      </p:sp>
      <p:cxnSp>
        <p:nvCxnSpPr>
          <p:cNvPr id="29" name="直線コネクタ 28"/>
          <p:cNvCxnSpPr/>
          <p:nvPr/>
        </p:nvCxnSpPr>
        <p:spPr>
          <a:xfrm>
            <a:off x="2097625" y="2022751"/>
            <a:ext cx="0" cy="387354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4875617" y="1990662"/>
            <a:ext cx="0" cy="388478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7659967" y="2022751"/>
            <a:ext cx="15746" cy="381095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0499" y="1052965"/>
            <a:ext cx="2000500" cy="523220"/>
          </a:xfrm>
          <a:prstGeom prst="rect">
            <a:avLst/>
          </a:prstGeom>
          <a:solidFill>
            <a:srgbClr val="FF0000"/>
          </a:solidFill>
          <a:ln w="28575">
            <a:solidFill>
              <a:schemeClr val="tx1"/>
            </a:solidFill>
          </a:ln>
        </p:spPr>
        <p:txBody>
          <a:bodyPr wrap="square" rtlCol="0">
            <a:spAutoFit/>
          </a:bodyPr>
          <a:lstStyle/>
          <a:p>
            <a:pPr algn="ctr"/>
            <a:r>
              <a:rPr kumimoji="1" lang="ja-JP" altLang="en-US" sz="2800" b="1" dirty="0" smtClean="0">
                <a:solidFill>
                  <a:schemeClr val="bg1"/>
                </a:solidFill>
              </a:rPr>
              <a:t>風</a:t>
            </a:r>
            <a:r>
              <a:rPr kumimoji="1" lang="en-US" altLang="ja-JP" sz="2800" b="1" dirty="0" smtClean="0">
                <a:solidFill>
                  <a:schemeClr val="bg1"/>
                </a:solidFill>
              </a:rPr>
              <a:t>/EP</a:t>
            </a:r>
            <a:r>
              <a:rPr kumimoji="1" lang="ja-JP" altLang="en-US" sz="2800" b="1" dirty="0" smtClean="0">
                <a:solidFill>
                  <a:schemeClr val="bg1"/>
                </a:solidFill>
              </a:rPr>
              <a:t>偏差</a:t>
            </a:r>
            <a:endParaRPr kumimoji="1" lang="ja-JP" altLang="en-US" sz="2800" b="1" dirty="0">
              <a:solidFill>
                <a:schemeClr val="bg1"/>
              </a:solidFill>
            </a:endParaRPr>
          </a:p>
        </p:txBody>
      </p:sp>
      <p:sp>
        <p:nvSpPr>
          <p:cNvPr id="42" name="角丸四角形 41"/>
          <p:cNvSpPr/>
          <p:nvPr/>
        </p:nvSpPr>
        <p:spPr>
          <a:xfrm>
            <a:off x="214666" y="5170815"/>
            <a:ext cx="8331266" cy="1621384"/>
          </a:xfrm>
          <a:prstGeom prst="round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～解析事例の特徴～</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8</a:t>
            </a:r>
            <a:r>
              <a:rPr kumimoji="1"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9</a:t>
            </a:r>
            <a:r>
              <a:rPr kumimoji="1"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月：継続して</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西風</a:t>
            </a:r>
            <a:r>
              <a:rPr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弱</a:t>
            </a:r>
            <a:r>
              <a:rPr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 EP flux</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上方に伝搬</a:t>
            </a:r>
            <a:endParaRPr kumimoji="1"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10</a:t>
            </a:r>
            <a:r>
              <a:rPr kumimoji="1"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月：北半球で</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西風</a:t>
            </a:r>
            <a:r>
              <a:rPr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弱</a:t>
            </a:r>
            <a:r>
              <a:rPr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 </a:t>
            </a:r>
            <a:r>
              <a:rPr lang="en-US" altLang="ja-JP" sz="2800" b="1" dirty="0" smtClean="0">
                <a:ln w="0">
                  <a:solidFill>
                    <a:schemeClr val="bg1"/>
                  </a:solidFill>
                </a:ln>
                <a:solidFill>
                  <a:schemeClr val="bg1"/>
                </a:solidFill>
                <a:effectLst>
                  <a:outerShdw blurRad="38100" dist="19050" dir="2700000" algn="tl" rotWithShape="0">
                    <a:schemeClr val="dk1">
                      <a:alpha val="40000"/>
                    </a:schemeClr>
                  </a:outerShdw>
                </a:effectLst>
              </a:rPr>
              <a:t>EP flux</a:t>
            </a:r>
            <a:r>
              <a:rPr lang="ja-JP" altLang="en-US" sz="2800" b="1" dirty="0" smtClean="0">
                <a:ln w="0">
                  <a:solidFill>
                    <a:schemeClr val="bg1"/>
                  </a:solidFill>
                </a:ln>
                <a:solidFill>
                  <a:schemeClr val="bg1"/>
                </a:solidFill>
                <a:effectLst>
                  <a:outerShdw blurRad="38100" dist="19050" dir="2700000" algn="tl" rotWithShape="0">
                    <a:schemeClr val="dk1">
                      <a:alpha val="40000"/>
                    </a:schemeClr>
                  </a:outerShdw>
                </a:effectLst>
              </a:rPr>
              <a:t>下方に伝搬</a:t>
            </a:r>
            <a:endParaRPr kumimoji="1" lang="ja-JP" altLang="en-US" sz="2800" b="1"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43" name="右矢印 42"/>
          <p:cNvSpPr/>
          <p:nvPr/>
        </p:nvSpPr>
        <p:spPr>
          <a:xfrm rot="17285296">
            <a:off x="660467" y="2623665"/>
            <a:ext cx="980276" cy="453297"/>
          </a:xfrm>
          <a:prstGeom prst="rightArrow">
            <a:avLst/>
          </a:prstGeom>
          <a:solidFill>
            <a:srgbClr val="00B050">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17285296">
            <a:off x="3362865" y="2519761"/>
            <a:ext cx="980276" cy="453297"/>
          </a:xfrm>
          <a:prstGeom prst="rightArrow">
            <a:avLst/>
          </a:prstGeom>
          <a:solidFill>
            <a:srgbClr val="00B050">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5029202">
            <a:off x="8324573" y="1841833"/>
            <a:ext cx="980276" cy="453297"/>
          </a:xfrm>
          <a:prstGeom prst="rightArrow">
            <a:avLst/>
          </a:prstGeom>
          <a:solidFill>
            <a:srgbClr val="00B050">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205349" y="5159694"/>
            <a:ext cx="8331266" cy="1621384"/>
          </a:xfrm>
          <a:prstGeom prst="round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n w="0">
                  <a:solidFill>
                    <a:schemeClr val="bg1"/>
                  </a:solidFill>
                </a:ln>
                <a:solidFill>
                  <a:schemeClr val="bg1"/>
                </a:solidFill>
                <a:effectLst>
                  <a:outerShdw blurRad="38100" dist="19050" dir="2700000" algn="tl" rotWithShape="0">
                    <a:schemeClr val="dk1">
                      <a:alpha val="40000"/>
                    </a:schemeClr>
                  </a:outerShdw>
                </a:effectLst>
              </a:rPr>
              <a:t>解析事例</a:t>
            </a:r>
            <a:r>
              <a:rPr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が１つしかない</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偶然</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a:t>
            </a:r>
          </a:p>
          <a:p>
            <a:pPr algn="ctr"/>
            <a:r>
              <a:rPr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 統計解析していく</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221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500"/>
                                        <p:tgtEl>
                                          <p:spTgt spid="31"/>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par>
                                <p:cTn id="77" presetID="10"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1000"/>
                                        <p:tgtEl>
                                          <p:spTgt spid="45"/>
                                        </p:tgtEl>
                                      </p:cBhvr>
                                    </p:animEffect>
                                    <p:anim calcmode="lin" valueType="num">
                                      <p:cBhvr>
                                        <p:cTn id="91" dur="1000" fill="hold"/>
                                        <p:tgtEl>
                                          <p:spTgt spid="45"/>
                                        </p:tgtEl>
                                        <p:attrNameLst>
                                          <p:attrName>ppt_x</p:attrName>
                                        </p:attrNameLst>
                                      </p:cBhvr>
                                      <p:tavLst>
                                        <p:tav tm="0">
                                          <p:val>
                                            <p:strVal val="#ppt_x"/>
                                          </p:val>
                                        </p:tav>
                                        <p:tav tm="100000">
                                          <p:val>
                                            <p:strVal val="#ppt_x"/>
                                          </p:val>
                                        </p:tav>
                                      </p:tavLst>
                                    </p:anim>
                                    <p:anim calcmode="lin" valueType="num">
                                      <p:cBhvr>
                                        <p:cTn id="9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left)">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wipe(left)">
                                      <p:cBhvr>
                                        <p:cTn id="10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7" grpId="0" animBg="1"/>
      <p:bldP spid="30" grpId="0" animBg="1"/>
      <p:bldP spid="31" grpId="0" animBg="1"/>
      <p:bldP spid="20" grpId="0" animBg="1"/>
      <p:bldP spid="19" grpId="0" animBg="1"/>
      <p:bldP spid="3" grpId="0"/>
      <p:bldP spid="34" grpId="0"/>
      <p:bldP spid="36" grpId="0"/>
      <p:bldP spid="37" grpId="0"/>
      <p:bldP spid="38" grpId="0"/>
      <p:bldP spid="28" grpId="0"/>
      <p:bldP spid="33" grpId="0" animBg="1"/>
      <p:bldP spid="42" grpId="0" animBg="1"/>
      <p:bldP spid="43" grpId="0" animBg="1"/>
      <p:bldP spid="44"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t="5297" r="1969" b="4403"/>
          <a:stretch/>
        </p:blipFill>
        <p:spPr>
          <a:xfrm>
            <a:off x="538809" y="1993068"/>
            <a:ext cx="2813561" cy="4054049"/>
          </a:xfrm>
          <a:prstGeom prst="rect">
            <a:avLst/>
          </a:prstGeom>
        </p:spPr>
      </p:pic>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8259" t="4851" b="4851"/>
          <a:stretch/>
        </p:blipFill>
        <p:spPr>
          <a:xfrm>
            <a:off x="3532144" y="1981587"/>
            <a:ext cx="2823048" cy="4065529"/>
          </a:xfrm>
          <a:prstGeom prst="rect">
            <a:avLst/>
          </a:prstGeom>
        </p:spPr>
      </p:pic>
      <p:pic>
        <p:nvPicPr>
          <p:cNvPr id="12" name="図 11"/>
          <p:cNvPicPr>
            <a:picLocks noChangeAspect="1"/>
          </p:cNvPicPr>
          <p:nvPr/>
        </p:nvPicPr>
        <p:blipFill rotWithShape="1">
          <a:blip r:embed="rId4">
            <a:extLst>
              <a:ext uri="{28A0092B-C50C-407E-A947-70E740481C1C}">
                <a14:useLocalDpi xmlns:a14="http://schemas.microsoft.com/office/drawing/2010/main" val="0"/>
              </a:ext>
            </a:extLst>
          </a:blip>
          <a:srcRect l="8995" t="5067" b="4634"/>
          <a:stretch/>
        </p:blipFill>
        <p:spPr>
          <a:xfrm>
            <a:off x="6394109" y="2021151"/>
            <a:ext cx="2698312" cy="4025965"/>
          </a:xfrm>
          <a:prstGeom prst="rect">
            <a:avLst/>
          </a:prstGeom>
        </p:spPr>
      </p:pic>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11</a:t>
            </a:fld>
            <a:endParaRPr kumimoji="1" lang="ja-JP" altLang="en-US" dirty="0"/>
          </a:p>
        </p:txBody>
      </p:sp>
      <p:sp>
        <p:nvSpPr>
          <p:cNvPr id="10"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◎結果</a:t>
            </a:r>
            <a:r>
              <a:rPr lang="en-US" altLang="ja-JP" sz="4000" dirty="0" smtClean="0"/>
              <a:t>	</a:t>
            </a:r>
            <a:endParaRPr lang="ja-JP" altLang="en-US" sz="28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1120393" y="0"/>
                <a:ext cx="8023607" cy="954107"/>
              </a:xfrm>
              <a:prstGeom prst="rect">
                <a:avLst/>
              </a:prstGeom>
              <a:noFill/>
            </p:spPr>
            <p:txBody>
              <a:bodyPr wrap="none" rtlCol="0">
                <a:spAutoFit/>
              </a:bodyPr>
              <a:lstStyle/>
              <a:p>
                <a:pPr algn="ctr"/>
                <a:r>
                  <a:rPr lang="en-US" altLang="ja-JP" sz="3200" dirty="0" smtClean="0">
                    <a:solidFill>
                      <a:srgbClr val="FF0000"/>
                    </a:solidFill>
                  </a:rPr>
                  <a:t>9</a:t>
                </a:r>
                <a:r>
                  <a:rPr lang="ja-JP" altLang="en-US" sz="3200" dirty="0" smtClean="0">
                    <a:solidFill>
                      <a:srgbClr val="FF0000"/>
                    </a:solidFill>
                  </a:rPr>
                  <a:t>月の極渦</a:t>
                </a:r>
                <a:r>
                  <a:rPr lang="en-US" altLang="ja-JP" sz="3200" dirty="0" smtClean="0">
                    <a:solidFill>
                      <a:srgbClr val="FF0000"/>
                    </a:solidFill>
                  </a:rPr>
                  <a:t>index(</a:t>
                </a:r>
                <a:r>
                  <a:rPr lang="ja-JP" altLang="en-US" sz="3200" dirty="0" smtClean="0">
                    <a:solidFill>
                      <a:srgbClr val="FF0000"/>
                    </a:solidFill>
                  </a:rPr>
                  <a:t>負</a:t>
                </a:r>
                <a:r>
                  <a:rPr lang="en-US" altLang="ja-JP" sz="3200" dirty="0" smtClean="0">
                    <a:solidFill>
                      <a:srgbClr val="FF0000"/>
                    </a:solidFill>
                  </a:rPr>
                  <a:t>)</a:t>
                </a:r>
                <a:r>
                  <a:rPr lang="ja-JP" altLang="en-US" sz="3200" dirty="0" smtClean="0">
                    <a:solidFill>
                      <a:srgbClr val="FF0000"/>
                    </a:solidFill>
                  </a:rPr>
                  <a:t>を</a:t>
                </a:r>
                <a:r>
                  <a:rPr lang="en-US" altLang="ja-JP" sz="3200" dirty="0" smtClean="0">
                    <a:solidFill>
                      <a:srgbClr val="FF0000"/>
                    </a:solidFill>
                  </a:rPr>
                  <a:t>LAG</a:t>
                </a:r>
                <a:r>
                  <a:rPr lang="ja-JP" altLang="en-US" sz="3200" dirty="0" smtClean="0">
                    <a:solidFill>
                      <a:srgbClr val="FF0000"/>
                    </a:solidFill>
                  </a:rPr>
                  <a:t>回帰</a:t>
                </a:r>
                <a:endParaRPr lang="en-US" altLang="ja-JP" sz="3200" dirty="0" smtClean="0">
                  <a:solidFill>
                    <a:srgbClr val="FF0000"/>
                  </a:solidFill>
                </a:endParaRPr>
              </a:p>
              <a:p>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r>
                  <a:rPr lang="ja-JP" altLang="en-US" sz="2400" dirty="0" smtClean="0">
                    <a:solidFill>
                      <a:srgbClr val="FF0000"/>
                    </a:solidFill>
                  </a:rPr>
                  <a:t>・</a:t>
                </a:r>
                <a:r>
                  <a:rPr lang="en-US" altLang="ja-JP" sz="2400" dirty="0" smtClean="0">
                    <a:solidFill>
                      <a:srgbClr val="FF0000"/>
                    </a:solidFill>
                  </a:rPr>
                  <a:t>EP flux[</a:t>
                </a:r>
                <a14:m>
                  <m:oMath xmlns:m="http://schemas.openxmlformats.org/officeDocument/2006/math">
                    <m:sSup>
                      <m:sSupPr>
                        <m:ctrlPr>
                          <a:rPr lang="en-US" altLang="ja-JP" sz="2400" i="1" smtClean="0">
                            <a:solidFill>
                              <a:srgbClr val="FF0000"/>
                            </a:solidFill>
                            <a:latin typeface="Cambria Math"/>
                          </a:rPr>
                        </m:ctrlPr>
                      </m:sSupPr>
                      <m:e>
                        <m:r>
                          <a:rPr lang="en-US" altLang="ja-JP" sz="2400" b="0" i="1" smtClean="0">
                            <a:solidFill>
                              <a:srgbClr val="FF0000"/>
                            </a:solidFill>
                            <a:latin typeface="Cambria Math"/>
                          </a:rPr>
                          <m:t>𝑚</m:t>
                        </m:r>
                      </m:e>
                      <m:sup>
                        <m:r>
                          <a:rPr lang="en-US" altLang="ja-JP" sz="2400" b="0" i="1" smtClean="0">
                            <a:solidFill>
                              <a:srgbClr val="FF0000"/>
                            </a:solidFill>
                            <a:latin typeface="Cambria Math"/>
                          </a:rPr>
                          <m:t>2</m:t>
                        </m:r>
                      </m:sup>
                    </m:sSup>
                    <m:r>
                      <a:rPr lang="en-US" altLang="ja-JP" sz="2400" b="0" i="1" smtClean="0">
                        <a:solidFill>
                          <a:srgbClr val="FF0000"/>
                        </a:solidFill>
                        <a:latin typeface="Cambria Math"/>
                      </a:rPr>
                      <m:t>/</m:t>
                    </m:r>
                    <m:sSup>
                      <m:sSupPr>
                        <m:ctrlPr>
                          <a:rPr lang="en-US" altLang="ja-JP" sz="2400" b="0" i="1" smtClean="0">
                            <a:solidFill>
                              <a:srgbClr val="FF0000"/>
                            </a:solidFill>
                            <a:latin typeface="Cambria Math"/>
                          </a:rPr>
                        </m:ctrlPr>
                      </m:sSupPr>
                      <m:e>
                        <m:r>
                          <a:rPr lang="en-US" altLang="ja-JP" sz="2400" b="0" i="1" smtClean="0">
                            <a:solidFill>
                              <a:srgbClr val="FF0000"/>
                            </a:solidFill>
                            <a:latin typeface="Cambria Math"/>
                          </a:rPr>
                          <m:t>𝑠</m:t>
                        </m:r>
                      </m:e>
                      <m:sup>
                        <m:r>
                          <a:rPr lang="en-US" altLang="ja-JP" sz="2400" b="0" i="1" smtClean="0">
                            <a:solidFill>
                              <a:srgbClr val="FF0000"/>
                            </a:solidFill>
                            <a:latin typeface="Cambria Math"/>
                          </a:rPr>
                          <m:t>2</m:t>
                        </m:r>
                      </m:sup>
                    </m:sSup>
                  </m:oMath>
                </a14:m>
                <a:r>
                  <a:rPr lang="en-US" altLang="ja-JP" sz="2400" dirty="0" smtClean="0">
                    <a:solidFill>
                      <a:srgbClr val="FF0000"/>
                    </a:solidFill>
                  </a:rPr>
                  <a:t>]~</a:t>
                </a:r>
                <a:endParaRPr kumimoji="1" lang="ja-JP" altLang="en-US" sz="2800" dirty="0">
                  <a:solidFill>
                    <a:srgbClr val="FF0000"/>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120393" y="0"/>
                <a:ext cx="8023607" cy="954107"/>
              </a:xfrm>
              <a:prstGeom prst="rect">
                <a:avLst/>
              </a:prstGeom>
              <a:blipFill rotWithShape="1">
                <a:blip r:embed="rId5"/>
                <a:stretch>
                  <a:fillRect l="-1216" t="-10828" r="-228" b="-13376"/>
                </a:stretch>
              </a:blipFill>
            </p:spPr>
            <p:txBody>
              <a:bodyPr/>
              <a:lstStyle/>
              <a:p>
                <a:r>
                  <a:rPr lang="ja-JP" altLang="en-US">
                    <a:noFill/>
                  </a:rPr>
                  <a:t> </a:t>
                </a:r>
              </a:p>
            </p:txBody>
          </p:sp>
        </mc:Fallback>
      </mc:AlternateContent>
      <p:sp>
        <p:nvSpPr>
          <p:cNvPr id="13" name="テキスト ボックス 12"/>
          <p:cNvSpPr txBox="1"/>
          <p:nvPr/>
        </p:nvSpPr>
        <p:spPr>
          <a:xfrm>
            <a:off x="611432" y="5937865"/>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2964607" y="5937864"/>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16" name="テキスト ボックス 15"/>
          <p:cNvSpPr txBox="1"/>
          <p:nvPr/>
        </p:nvSpPr>
        <p:spPr>
          <a:xfrm>
            <a:off x="996872" y="6433076"/>
            <a:ext cx="6101927" cy="369332"/>
          </a:xfrm>
          <a:prstGeom prst="rect">
            <a:avLst/>
          </a:prstGeom>
          <a:noFill/>
        </p:spPr>
        <p:txBody>
          <a:bodyPr wrap="none" rtlCol="0">
            <a:spAutoFit/>
          </a:bodyPr>
          <a:lstStyle/>
          <a:p>
            <a:r>
              <a:rPr lang="ja-JP" altLang="en-US" dirty="0"/>
              <a:t>色</a:t>
            </a:r>
            <a:r>
              <a:rPr kumimoji="1" lang="ja-JP" altLang="en-US" dirty="0" smtClean="0"/>
              <a:t>：有意水準</a:t>
            </a:r>
            <a:r>
              <a:rPr kumimoji="1" lang="en-US" altLang="ja-JP" dirty="0" smtClean="0"/>
              <a:t>90%</a:t>
            </a:r>
            <a:r>
              <a:rPr kumimoji="1" lang="ja-JP" altLang="en-US" dirty="0" smtClean="0"/>
              <a:t>以上</a:t>
            </a:r>
            <a:r>
              <a:rPr kumimoji="1" lang="en-US" altLang="ja-JP" dirty="0" smtClean="0"/>
              <a:t>,</a:t>
            </a:r>
            <a:r>
              <a:rPr lang="ja-JP" altLang="en-US" dirty="0"/>
              <a:t> </a:t>
            </a:r>
            <a:r>
              <a:rPr lang="ja-JP" altLang="en-US" dirty="0" smtClean="0"/>
              <a:t> 線：回帰係数</a:t>
            </a:r>
            <a:r>
              <a:rPr lang="en-US" altLang="ja-JP" dirty="0" smtClean="0"/>
              <a:t>,  </a:t>
            </a:r>
            <a:r>
              <a:rPr lang="ja-JP" altLang="en-US" dirty="0" smtClean="0"/>
              <a:t>ベクトル：</a:t>
            </a:r>
            <a:r>
              <a:rPr lang="en-US" altLang="ja-JP" dirty="0" smtClean="0"/>
              <a:t>EP flux</a:t>
            </a:r>
            <a:endParaRPr kumimoji="1" lang="en-US" altLang="ja-JP" dirty="0" smtClean="0"/>
          </a:p>
        </p:txBody>
      </p:sp>
      <p:sp>
        <p:nvSpPr>
          <p:cNvPr id="18" name="テキスト ボックス 17"/>
          <p:cNvSpPr txBox="1"/>
          <p:nvPr/>
        </p:nvSpPr>
        <p:spPr>
          <a:xfrm>
            <a:off x="14137" y="1314672"/>
            <a:ext cx="1448313" cy="523220"/>
          </a:xfrm>
          <a:prstGeom prst="rect">
            <a:avLst/>
          </a:prstGeom>
          <a:solidFill>
            <a:srgbClr val="FF0000"/>
          </a:solidFill>
          <a:ln w="28575">
            <a:solidFill>
              <a:schemeClr val="tx1"/>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sp>
        <p:nvSpPr>
          <p:cNvPr id="32" name="テキスト ボックス 31"/>
          <p:cNvSpPr txBox="1"/>
          <p:nvPr/>
        </p:nvSpPr>
        <p:spPr>
          <a:xfrm>
            <a:off x="-74624" y="853997"/>
            <a:ext cx="1877437" cy="369332"/>
          </a:xfrm>
          <a:prstGeom prst="rect">
            <a:avLst/>
          </a:prstGeom>
          <a:noFill/>
        </p:spPr>
        <p:txBody>
          <a:bodyPr wrap="none" rtlCol="0">
            <a:spAutoFit/>
          </a:bodyPr>
          <a:lstStyle/>
          <a:p>
            <a:r>
              <a:rPr lang="ja-JP" altLang="en-US" dirty="0" smtClean="0"/>
              <a:t>緯度</a:t>
            </a:r>
            <a:r>
              <a:rPr lang="en-US" altLang="ja-JP" dirty="0"/>
              <a:t>-</a:t>
            </a:r>
            <a:r>
              <a:rPr lang="ja-JP" altLang="en-US" dirty="0"/>
              <a:t>高度</a:t>
            </a:r>
            <a:r>
              <a:rPr lang="ja-JP" altLang="en-US" dirty="0" smtClean="0"/>
              <a:t>断面図</a:t>
            </a:r>
            <a:endParaRPr lang="ja-JP" altLang="en-US" dirty="0"/>
          </a:p>
        </p:txBody>
      </p:sp>
      <p:sp>
        <p:nvSpPr>
          <p:cNvPr id="27" name="テキスト ボックス 26"/>
          <p:cNvSpPr txBox="1"/>
          <p:nvPr/>
        </p:nvSpPr>
        <p:spPr>
          <a:xfrm>
            <a:off x="1608114" y="1154053"/>
            <a:ext cx="1336344" cy="707886"/>
          </a:xfrm>
          <a:prstGeom prst="rect">
            <a:avLst/>
          </a:prstGeom>
          <a:solidFill>
            <a:srgbClr val="004620"/>
          </a:solidFill>
          <a:ln w="38100">
            <a:noFill/>
          </a:ln>
        </p:spPr>
        <p:txBody>
          <a:bodyPr wrap="square" rtlCol="0">
            <a:spAutoFit/>
          </a:bodyPr>
          <a:lstStyle/>
          <a:p>
            <a:pPr algn="ctr"/>
            <a:r>
              <a:rPr kumimoji="1" lang="en-US" altLang="ja-JP" sz="2000" b="1" dirty="0" smtClean="0">
                <a:solidFill>
                  <a:schemeClr val="bg1"/>
                </a:solidFill>
              </a:rPr>
              <a:t>8</a:t>
            </a:r>
            <a:r>
              <a:rPr kumimoji="1" lang="ja-JP" altLang="en-US" sz="2000" b="1" dirty="0" smtClean="0">
                <a:solidFill>
                  <a:schemeClr val="bg1"/>
                </a:solidFill>
              </a:rPr>
              <a:t>月</a:t>
            </a:r>
            <a:endParaRPr kumimoji="1" lang="en-US" altLang="ja-JP" sz="2000" b="1" dirty="0" smtClean="0">
              <a:solidFill>
                <a:schemeClr val="bg1"/>
              </a:solidFill>
            </a:endParaRPr>
          </a:p>
          <a:p>
            <a:pPr algn="ctr"/>
            <a:r>
              <a:rPr kumimoji="1" lang="en-US" altLang="ja-JP" sz="2000" b="1" dirty="0" smtClean="0">
                <a:solidFill>
                  <a:schemeClr val="bg1"/>
                </a:solidFill>
              </a:rPr>
              <a:t>(1</a:t>
            </a:r>
            <a:r>
              <a:rPr kumimoji="1" lang="ja-JP" altLang="en-US" sz="2000" b="1" dirty="0" smtClean="0">
                <a:solidFill>
                  <a:schemeClr val="bg1"/>
                </a:solidFill>
              </a:rPr>
              <a:t>ヶ月前</a:t>
            </a:r>
            <a:r>
              <a:rPr kumimoji="1" lang="en-US" altLang="ja-JP" sz="2000" b="1" dirty="0" smtClean="0">
                <a:solidFill>
                  <a:schemeClr val="bg1"/>
                </a:solidFill>
              </a:rPr>
              <a:t>)</a:t>
            </a:r>
            <a:endParaRPr kumimoji="1" lang="ja-JP" altLang="en-US" sz="2000" b="1" dirty="0">
              <a:solidFill>
                <a:schemeClr val="bg1"/>
              </a:solidFill>
            </a:endParaRPr>
          </a:p>
        </p:txBody>
      </p:sp>
      <p:sp>
        <p:nvSpPr>
          <p:cNvPr id="30" name="テキスト ボックス 29"/>
          <p:cNvSpPr txBox="1"/>
          <p:nvPr/>
        </p:nvSpPr>
        <p:spPr>
          <a:xfrm>
            <a:off x="4440053" y="1073061"/>
            <a:ext cx="1054253" cy="830997"/>
          </a:xfrm>
          <a:prstGeom prst="rect">
            <a:avLst/>
          </a:prstGeom>
          <a:solidFill>
            <a:srgbClr val="004620"/>
          </a:solidFill>
          <a:ln w="38100">
            <a:noFill/>
          </a:ln>
        </p:spPr>
        <p:txBody>
          <a:bodyPr wrap="square" rtlCol="0">
            <a:spAutoFit/>
          </a:bodyPr>
          <a:lstStyle/>
          <a:p>
            <a:pPr algn="ctr"/>
            <a:r>
              <a:rPr kumimoji="1" lang="en-US" altLang="ja-JP" sz="2400" b="1" dirty="0" smtClean="0">
                <a:solidFill>
                  <a:schemeClr val="bg1"/>
                </a:solidFill>
              </a:rPr>
              <a:t>9</a:t>
            </a:r>
            <a:r>
              <a:rPr kumimoji="1" lang="ja-JP" altLang="en-US" sz="2400" b="1" dirty="0" smtClean="0">
                <a:solidFill>
                  <a:schemeClr val="bg1"/>
                </a:solidFill>
              </a:rPr>
              <a:t>月</a:t>
            </a:r>
            <a:endParaRPr kumimoji="1" lang="en-US" altLang="ja-JP" sz="2400" b="1" dirty="0" smtClean="0">
              <a:solidFill>
                <a:schemeClr val="bg1"/>
              </a:solidFill>
            </a:endParaRPr>
          </a:p>
          <a:p>
            <a:pPr algn="ctr"/>
            <a:r>
              <a:rPr kumimoji="1" lang="en-US" altLang="ja-JP" sz="2400" b="1" dirty="0" smtClean="0">
                <a:solidFill>
                  <a:schemeClr val="bg1"/>
                </a:solidFill>
              </a:rPr>
              <a:t>(</a:t>
            </a:r>
            <a:r>
              <a:rPr kumimoji="1" lang="ja-JP" altLang="en-US" sz="2400" b="1" dirty="0" smtClean="0">
                <a:solidFill>
                  <a:schemeClr val="bg1"/>
                </a:solidFill>
              </a:rPr>
              <a:t>同時</a:t>
            </a:r>
            <a:r>
              <a:rPr kumimoji="1" lang="en-US" altLang="ja-JP" sz="2400" b="1" dirty="0" smtClean="0">
                <a:solidFill>
                  <a:schemeClr val="bg1"/>
                </a:solidFill>
              </a:rPr>
              <a:t>)</a:t>
            </a:r>
            <a:endParaRPr kumimoji="1" lang="ja-JP" altLang="en-US" sz="2400" b="1" dirty="0">
              <a:solidFill>
                <a:schemeClr val="bg1"/>
              </a:solidFill>
            </a:endParaRPr>
          </a:p>
        </p:txBody>
      </p:sp>
      <p:sp>
        <p:nvSpPr>
          <p:cNvPr id="31" name="テキスト ボックス 30"/>
          <p:cNvSpPr txBox="1"/>
          <p:nvPr/>
        </p:nvSpPr>
        <p:spPr>
          <a:xfrm>
            <a:off x="6968419" y="1135225"/>
            <a:ext cx="1361341" cy="707886"/>
          </a:xfrm>
          <a:prstGeom prst="rect">
            <a:avLst/>
          </a:prstGeom>
          <a:solidFill>
            <a:srgbClr val="004620"/>
          </a:solidFill>
          <a:ln w="38100">
            <a:noFill/>
          </a:ln>
        </p:spPr>
        <p:txBody>
          <a:bodyPr wrap="square" rtlCol="0">
            <a:spAutoFit/>
          </a:bodyPr>
          <a:lstStyle/>
          <a:p>
            <a:pPr algn="ctr"/>
            <a:r>
              <a:rPr kumimoji="1" lang="en-US" altLang="ja-JP" sz="2000" b="1" dirty="0" smtClean="0">
                <a:solidFill>
                  <a:schemeClr val="bg1"/>
                </a:solidFill>
              </a:rPr>
              <a:t>10</a:t>
            </a:r>
            <a:r>
              <a:rPr kumimoji="1" lang="ja-JP" altLang="en-US" sz="2000" b="1" dirty="0" smtClean="0">
                <a:solidFill>
                  <a:schemeClr val="bg1"/>
                </a:solidFill>
              </a:rPr>
              <a:t>月</a:t>
            </a:r>
            <a:endParaRPr kumimoji="1" lang="en-US" altLang="ja-JP" sz="2000" b="1" dirty="0" smtClean="0">
              <a:solidFill>
                <a:schemeClr val="bg1"/>
              </a:solidFill>
            </a:endParaRPr>
          </a:p>
          <a:p>
            <a:pPr algn="ctr"/>
            <a:r>
              <a:rPr kumimoji="1" lang="en-US" altLang="ja-JP" sz="2000" b="1" dirty="0" smtClean="0">
                <a:solidFill>
                  <a:schemeClr val="bg1"/>
                </a:solidFill>
              </a:rPr>
              <a:t>(1</a:t>
            </a:r>
            <a:r>
              <a:rPr kumimoji="1" lang="ja-JP" altLang="en-US" sz="2000" b="1" dirty="0" smtClean="0">
                <a:solidFill>
                  <a:schemeClr val="bg1"/>
                </a:solidFill>
              </a:rPr>
              <a:t>ヶ月後</a:t>
            </a:r>
            <a:r>
              <a:rPr kumimoji="1" lang="en-US" altLang="ja-JP" sz="2000" b="1" dirty="0" smtClean="0">
                <a:solidFill>
                  <a:schemeClr val="bg1"/>
                </a:solidFill>
              </a:rPr>
              <a:t>)</a:t>
            </a:r>
            <a:endParaRPr kumimoji="1" lang="ja-JP" altLang="en-US" sz="2000" b="1" dirty="0">
              <a:solidFill>
                <a:schemeClr val="bg1"/>
              </a:solidFill>
            </a:endParaRPr>
          </a:p>
        </p:txBody>
      </p:sp>
      <p:cxnSp>
        <p:nvCxnSpPr>
          <p:cNvPr id="29" name="直線コネクタ 28"/>
          <p:cNvCxnSpPr/>
          <p:nvPr/>
        </p:nvCxnSpPr>
        <p:spPr>
          <a:xfrm>
            <a:off x="2040706" y="2051539"/>
            <a:ext cx="0" cy="388632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6351" y="5573148"/>
            <a:ext cx="742511" cy="400110"/>
          </a:xfrm>
          <a:prstGeom prst="rect">
            <a:avLst/>
          </a:prstGeom>
          <a:solidFill>
            <a:schemeClr val="bg1"/>
          </a:solidFill>
        </p:spPr>
        <p:txBody>
          <a:bodyPr wrap="none" rtlCol="0">
            <a:spAutoFit/>
          </a:bodyPr>
          <a:lstStyle/>
          <a:p>
            <a:r>
              <a:rPr kumimoji="1" lang="en-US" altLang="ja-JP" sz="2000" b="1" dirty="0" smtClean="0"/>
              <a:t>1000</a:t>
            </a:r>
            <a:endParaRPr kumimoji="1" lang="ja-JP" altLang="en-US" sz="2000" b="1" dirty="0"/>
          </a:p>
        </p:txBody>
      </p:sp>
      <p:sp>
        <p:nvSpPr>
          <p:cNvPr id="19" name="テキスト ボックス 18"/>
          <p:cNvSpPr txBox="1"/>
          <p:nvPr/>
        </p:nvSpPr>
        <p:spPr>
          <a:xfrm>
            <a:off x="178696" y="3789671"/>
            <a:ext cx="607859" cy="400110"/>
          </a:xfrm>
          <a:prstGeom prst="rect">
            <a:avLst/>
          </a:prstGeom>
          <a:solidFill>
            <a:schemeClr val="bg1"/>
          </a:solidFill>
        </p:spPr>
        <p:txBody>
          <a:bodyPr wrap="none" rtlCol="0">
            <a:spAutoFit/>
          </a:bodyPr>
          <a:lstStyle/>
          <a:p>
            <a:r>
              <a:rPr kumimoji="1" lang="en-US" altLang="ja-JP" sz="2000" b="1" dirty="0" smtClean="0"/>
              <a:t>100</a:t>
            </a:r>
            <a:endParaRPr kumimoji="1" lang="ja-JP" altLang="en-US" sz="2000" b="1" dirty="0"/>
          </a:p>
        </p:txBody>
      </p:sp>
      <p:sp>
        <p:nvSpPr>
          <p:cNvPr id="3" name="テキスト ボックス 2"/>
          <p:cNvSpPr txBox="1"/>
          <p:nvPr/>
        </p:nvSpPr>
        <p:spPr>
          <a:xfrm>
            <a:off x="0" y="1904058"/>
            <a:ext cx="943785" cy="400110"/>
          </a:xfrm>
          <a:prstGeom prst="rect">
            <a:avLst/>
          </a:prstGeom>
          <a:noFill/>
        </p:spPr>
        <p:txBody>
          <a:bodyPr wrap="none" rtlCol="0">
            <a:spAutoFit/>
          </a:bodyPr>
          <a:lstStyle/>
          <a:p>
            <a:r>
              <a:rPr kumimoji="1" lang="en-US" altLang="ja-JP" sz="2000" b="1" dirty="0" smtClean="0"/>
              <a:t>10hPa</a:t>
            </a:r>
            <a:endParaRPr kumimoji="1" lang="ja-JP" altLang="en-US" sz="2000" b="1" dirty="0"/>
          </a:p>
        </p:txBody>
      </p:sp>
      <p:sp>
        <p:nvSpPr>
          <p:cNvPr id="34" name="テキスト ボックス 33"/>
          <p:cNvSpPr txBox="1"/>
          <p:nvPr/>
        </p:nvSpPr>
        <p:spPr>
          <a:xfrm>
            <a:off x="5832802" y="5883936"/>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632670" y="5891822"/>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258707" y="5903758"/>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424993" y="5883936"/>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cxnSp>
        <p:nvCxnSpPr>
          <p:cNvPr id="40" name="直線コネクタ 39"/>
          <p:cNvCxnSpPr/>
          <p:nvPr/>
        </p:nvCxnSpPr>
        <p:spPr>
          <a:xfrm>
            <a:off x="4888402" y="1988462"/>
            <a:ext cx="0" cy="390099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704617" y="1988462"/>
            <a:ext cx="0" cy="390099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右矢印 42"/>
          <p:cNvSpPr/>
          <p:nvPr/>
        </p:nvSpPr>
        <p:spPr>
          <a:xfrm rot="16604247">
            <a:off x="494308" y="2566498"/>
            <a:ext cx="1005128" cy="466725"/>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5400000">
            <a:off x="8361682" y="2680238"/>
            <a:ext cx="1119376" cy="510171"/>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19137969">
            <a:off x="3670435" y="2366045"/>
            <a:ext cx="1277931" cy="633766"/>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bwMode="auto">
          <a:xfrm>
            <a:off x="3126375" y="1246386"/>
            <a:ext cx="1152128" cy="523220"/>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9" name="右矢印 38"/>
          <p:cNvSpPr/>
          <p:nvPr/>
        </p:nvSpPr>
        <p:spPr bwMode="auto">
          <a:xfrm>
            <a:off x="5668975" y="1226949"/>
            <a:ext cx="1152128" cy="523220"/>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2" name="テキスト ボックス 41"/>
          <p:cNvSpPr txBox="1"/>
          <p:nvPr/>
        </p:nvSpPr>
        <p:spPr>
          <a:xfrm>
            <a:off x="6329115" y="4572417"/>
            <a:ext cx="596638" cy="584775"/>
          </a:xfrm>
          <a:prstGeom prst="rect">
            <a:avLst/>
          </a:prstGeom>
          <a:solidFill>
            <a:srgbClr val="FF0000"/>
          </a:solidFill>
          <a:ln w="19050">
            <a:solidFill>
              <a:schemeClr val="tx1"/>
            </a:solidFill>
          </a:ln>
        </p:spPr>
        <p:txBody>
          <a:bodyPr wrap="none" rtlCol="0">
            <a:spAutoFit/>
          </a:bodyPr>
          <a:lstStyle/>
          <a:p>
            <a:r>
              <a:rPr kumimoji="1" lang="ja-JP" altLang="en-US" sz="3200" b="1" dirty="0" smtClean="0">
                <a:solidFill>
                  <a:schemeClr val="bg1"/>
                </a:solidFill>
              </a:rPr>
              <a:t>高</a:t>
            </a:r>
            <a:endParaRPr kumimoji="1" lang="ja-JP" altLang="en-US" sz="3200" b="1" dirty="0">
              <a:solidFill>
                <a:schemeClr val="bg1"/>
              </a:solidFill>
            </a:endParaRPr>
          </a:p>
        </p:txBody>
      </p:sp>
      <p:sp>
        <p:nvSpPr>
          <p:cNvPr id="50" name="テキスト ボックス 49"/>
          <p:cNvSpPr txBox="1"/>
          <p:nvPr/>
        </p:nvSpPr>
        <p:spPr>
          <a:xfrm>
            <a:off x="7082199" y="4300557"/>
            <a:ext cx="596638" cy="584775"/>
          </a:xfrm>
          <a:prstGeom prst="rect">
            <a:avLst/>
          </a:prstGeom>
          <a:solidFill>
            <a:srgbClr val="0070C0"/>
          </a:solidFill>
          <a:ln w="19050">
            <a:solidFill>
              <a:schemeClr val="tx1"/>
            </a:solidFill>
          </a:ln>
        </p:spPr>
        <p:txBody>
          <a:bodyPr wrap="none" rtlCol="0">
            <a:spAutoFit/>
          </a:bodyPr>
          <a:lstStyle/>
          <a:p>
            <a:r>
              <a:rPr lang="ja-JP" altLang="en-US" sz="3200" b="1" dirty="0">
                <a:solidFill>
                  <a:schemeClr val="bg1"/>
                </a:solidFill>
              </a:rPr>
              <a:t>低</a:t>
            </a:r>
            <a:endParaRPr kumimoji="1" lang="ja-JP" altLang="en-US" sz="3200" b="1" dirty="0">
              <a:solidFill>
                <a:schemeClr val="bg1"/>
              </a:solidFill>
            </a:endParaRPr>
          </a:p>
        </p:txBody>
      </p:sp>
      <p:sp>
        <p:nvSpPr>
          <p:cNvPr id="48" name="角丸四角形 47"/>
          <p:cNvSpPr/>
          <p:nvPr/>
        </p:nvSpPr>
        <p:spPr>
          <a:xfrm>
            <a:off x="79316" y="4841197"/>
            <a:ext cx="6225491" cy="1871261"/>
          </a:xfrm>
          <a:prstGeom prst="round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～再解析～</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8</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9</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月の南極成層圏の極渦が</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10</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月に北半球</a:t>
            </a:r>
            <a:r>
              <a:rPr lang="en-US" altLang="ja-JP" sz="3200" b="1" dirty="0">
                <a:ln w="0">
                  <a:solidFill>
                    <a:schemeClr val="bg1"/>
                  </a:solidFill>
                </a:ln>
                <a:solidFill>
                  <a:schemeClr val="bg1"/>
                </a:solidFill>
                <a:effectLst>
                  <a:outerShdw blurRad="38100" dist="19050" dir="2700000" algn="tl" rotWithShape="0">
                    <a:schemeClr val="dk1">
                      <a:alpha val="40000"/>
                    </a:schemeClr>
                  </a:outerShdw>
                </a:effectLst>
              </a:rPr>
              <a:t>(</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北極振動</a:t>
            </a:r>
            <a:r>
              <a:rPr lang="en-US" altLang="ja-JP" sz="3200" b="1" dirty="0">
                <a:ln w="0">
                  <a:solidFill>
                    <a:schemeClr val="bg1"/>
                  </a:solidFill>
                </a:ln>
                <a:solidFill>
                  <a:schemeClr val="bg1"/>
                </a:solidFill>
                <a:effectLst>
                  <a:outerShdw blurRad="38100" dist="19050" dir="2700000" algn="tl" rotWithShape="0">
                    <a:schemeClr val="dk1">
                      <a:alpha val="40000"/>
                    </a:schemeClr>
                  </a:outerShdw>
                </a:effectLst>
              </a:rPr>
              <a:t>)</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に影響</a:t>
            </a:r>
            <a:endParaRPr kumimoji="1" lang="ja-JP" altLang="en-US" sz="3200" b="1"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52" name="テキスト ボックス 51"/>
          <p:cNvSpPr txBox="1"/>
          <p:nvPr/>
        </p:nvSpPr>
        <p:spPr>
          <a:xfrm>
            <a:off x="8525099" y="4287459"/>
            <a:ext cx="596638" cy="584775"/>
          </a:xfrm>
          <a:prstGeom prst="rect">
            <a:avLst/>
          </a:prstGeom>
          <a:solidFill>
            <a:srgbClr val="FF0000"/>
          </a:solidFill>
          <a:ln w="19050">
            <a:solidFill>
              <a:schemeClr val="tx1"/>
            </a:solidFill>
          </a:ln>
        </p:spPr>
        <p:txBody>
          <a:bodyPr wrap="none" rtlCol="0">
            <a:spAutoFit/>
          </a:bodyPr>
          <a:lstStyle/>
          <a:p>
            <a:r>
              <a:rPr kumimoji="1" lang="ja-JP" altLang="en-US" sz="3200" b="1" dirty="0" smtClean="0">
                <a:solidFill>
                  <a:schemeClr val="bg1"/>
                </a:solidFill>
              </a:rPr>
              <a:t>高</a:t>
            </a:r>
            <a:endParaRPr kumimoji="1" lang="ja-JP" altLang="en-US" sz="3200" b="1" dirty="0">
              <a:solidFill>
                <a:schemeClr val="bg1"/>
              </a:solidFill>
            </a:endParaRPr>
          </a:p>
        </p:txBody>
      </p:sp>
      <p:sp>
        <p:nvSpPr>
          <p:cNvPr id="53" name="テキスト ボックス 52"/>
          <p:cNvSpPr txBox="1"/>
          <p:nvPr/>
        </p:nvSpPr>
        <p:spPr>
          <a:xfrm>
            <a:off x="7790758" y="4572416"/>
            <a:ext cx="596638" cy="584775"/>
          </a:xfrm>
          <a:prstGeom prst="rect">
            <a:avLst/>
          </a:prstGeom>
          <a:solidFill>
            <a:srgbClr val="0070C0"/>
          </a:solidFill>
          <a:ln w="19050">
            <a:solidFill>
              <a:schemeClr val="tx1"/>
            </a:solidFill>
          </a:ln>
        </p:spPr>
        <p:txBody>
          <a:bodyPr wrap="none" rtlCol="0">
            <a:spAutoFit/>
          </a:bodyPr>
          <a:lstStyle/>
          <a:p>
            <a:r>
              <a:rPr lang="ja-JP" altLang="en-US" sz="3200" b="1" dirty="0">
                <a:solidFill>
                  <a:schemeClr val="bg1"/>
                </a:solidFill>
              </a:rPr>
              <a:t>低</a:t>
            </a:r>
            <a:endParaRPr kumimoji="1" lang="ja-JP" altLang="en-US" sz="3200" b="1" dirty="0">
              <a:solidFill>
                <a:schemeClr val="bg1"/>
              </a:solidFill>
            </a:endParaRPr>
          </a:p>
        </p:txBody>
      </p:sp>
      <p:pic>
        <p:nvPicPr>
          <p:cNvPr id="46" name="図 45"/>
          <p:cNvPicPr>
            <a:picLocks noChangeAspect="1"/>
          </p:cNvPicPr>
          <p:nvPr/>
        </p:nvPicPr>
        <p:blipFill rotWithShape="1">
          <a:blip r:embed="rId4">
            <a:extLst>
              <a:ext uri="{28A0092B-C50C-407E-A947-70E740481C1C}">
                <a14:useLocalDpi xmlns:a14="http://schemas.microsoft.com/office/drawing/2010/main" val="0"/>
              </a:ext>
            </a:extLst>
          </a:blip>
          <a:srcRect l="64311" t="95015" r="8974" b="1755"/>
          <a:stretch/>
        </p:blipFill>
        <p:spPr>
          <a:xfrm>
            <a:off x="7183365" y="6565902"/>
            <a:ext cx="792089" cy="144016"/>
          </a:xfrm>
          <a:prstGeom prst="rect">
            <a:avLst/>
          </a:prstGeom>
        </p:spPr>
      </p:pic>
      <p:sp>
        <p:nvSpPr>
          <p:cNvPr id="47" name="U ターン矢印 46"/>
          <p:cNvSpPr/>
          <p:nvPr/>
        </p:nvSpPr>
        <p:spPr bwMode="auto">
          <a:xfrm>
            <a:off x="1013541" y="2361426"/>
            <a:ext cx="7855534" cy="2075686"/>
          </a:xfrm>
          <a:prstGeom prst="uturnArrow">
            <a:avLst>
              <a:gd name="adj1" fmla="val 15361"/>
              <a:gd name="adj2" fmla="val 16290"/>
              <a:gd name="adj3" fmla="val 17834"/>
              <a:gd name="adj4" fmla="val 43750"/>
              <a:gd name="adj5" fmla="val 100000"/>
            </a:avLst>
          </a:prstGeom>
          <a:solidFill>
            <a:srgbClr val="006600">
              <a:alpha val="75000"/>
            </a:srgbClr>
          </a:solidFill>
          <a:ln>
            <a:solidFill>
              <a:schemeClr val="tx1"/>
            </a:solidFill>
          </a:ln>
          <a:extLst/>
        </p:spPr>
        <p:txBody>
          <a:bodyPr rtlCol="0" anchor="ctr"/>
          <a:lstStyle/>
          <a:p>
            <a:pPr algn="ctr"/>
            <a:endParaRPr kumimoji="1" lang="ja-JP" altLang="en-US" sz="1350"/>
          </a:p>
        </p:txBody>
      </p:sp>
    </p:spTree>
    <p:extLst>
      <p:ext uri="{BB962C8B-B14F-4D97-AF65-F5344CB8AC3E}">
        <p14:creationId xmlns:p14="http://schemas.microsoft.com/office/powerpoint/2010/main" val="42354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22" presetClass="entr" presetSubtype="4"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par>
                                <p:cTn id="58" presetID="22" presetClass="entr" presetSubtype="8"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left)">
                                      <p:cBhvr>
                                        <p:cTn id="66" dur="500"/>
                                        <p:tgtEl>
                                          <p:spTgt spid="34"/>
                                        </p:tgtEl>
                                      </p:cBhvr>
                                    </p:animEffect>
                                  </p:childTnLst>
                                </p:cTn>
                              </p:par>
                              <p:par>
                                <p:cTn id="67" presetID="22" presetClass="entr" presetSubtype="4"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down)">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1000"/>
                                        <p:tgtEl>
                                          <p:spTgt spid="45"/>
                                        </p:tgtEl>
                                      </p:cBhvr>
                                    </p:animEffect>
                                    <p:anim calcmode="lin" valueType="num">
                                      <p:cBhvr>
                                        <p:cTn id="75" dur="1000" fill="hold"/>
                                        <p:tgtEl>
                                          <p:spTgt spid="45"/>
                                        </p:tgtEl>
                                        <p:attrNameLst>
                                          <p:attrName>ppt_x</p:attrName>
                                        </p:attrNameLst>
                                      </p:cBhvr>
                                      <p:tavLst>
                                        <p:tav tm="0">
                                          <p:val>
                                            <p:strVal val="#ppt_x"/>
                                          </p:val>
                                        </p:tav>
                                        <p:tav tm="100000">
                                          <p:val>
                                            <p:strVal val="#ppt_x"/>
                                          </p:val>
                                        </p:tav>
                                      </p:tavLst>
                                    </p:anim>
                                    <p:anim calcmode="lin" valueType="num">
                                      <p:cBhvr>
                                        <p:cTn id="7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wipe(left)">
                                      <p:cBhvr>
                                        <p:cTn id="81" dur="500"/>
                                        <p:tgtEl>
                                          <p:spTgt spid="39"/>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par>
                                <p:cTn id="85" presetID="22" presetClass="entr" presetSubtype="8"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500"/>
                                        <p:tgtEl>
                                          <p:spTgt spid="4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left)">
                                      <p:cBhvr>
                                        <p:cTn id="90" dur="500"/>
                                        <p:tgtEl>
                                          <p:spTgt spid="3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ipe(left)">
                                      <p:cBhvr>
                                        <p:cTn id="93" dur="500"/>
                                        <p:tgtEl>
                                          <p:spTgt spid="36"/>
                                        </p:tgtEl>
                                      </p:cBhvr>
                                    </p:animEffect>
                                  </p:childTnLst>
                                </p:cTn>
                              </p:par>
                              <p:par>
                                <p:cTn id="94" presetID="22" presetClass="entr" presetSubtype="4"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ipe(down)">
                                      <p:cBhvr>
                                        <p:cTn id="96" dur="500"/>
                                        <p:tgtEl>
                                          <p:spTgt spid="12"/>
                                        </p:tgtEl>
                                      </p:cBhvr>
                                    </p:animEffec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500"/>
                                        <p:tgtEl>
                                          <p:spTgt spid="53"/>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wipe(left)">
                                      <p:cBhvr>
                                        <p:cTn id="122" dur="500"/>
                                        <p:tgtEl>
                                          <p:spTgt spid="48"/>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wipe(left)">
                                      <p:cBhvr>
                                        <p:cTn id="1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8" grpId="0" animBg="1"/>
      <p:bldP spid="32" grpId="0"/>
      <p:bldP spid="27" grpId="0" animBg="1"/>
      <p:bldP spid="30" grpId="0" animBg="1"/>
      <p:bldP spid="31" grpId="0" animBg="1"/>
      <p:bldP spid="20" grpId="0" animBg="1"/>
      <p:bldP spid="19" grpId="0" animBg="1"/>
      <p:bldP spid="3" grpId="0"/>
      <p:bldP spid="34" grpId="0"/>
      <p:bldP spid="36" grpId="0"/>
      <p:bldP spid="37" grpId="0"/>
      <p:bldP spid="38" grpId="0"/>
      <p:bldP spid="43" grpId="0" animBg="1"/>
      <p:bldP spid="44" grpId="0" animBg="1"/>
      <p:bldP spid="45" grpId="0" animBg="1"/>
      <p:bldP spid="6" grpId="0" animBg="1"/>
      <p:bldP spid="39" grpId="0" animBg="1"/>
      <p:bldP spid="42" grpId="0" animBg="1"/>
      <p:bldP spid="50" grpId="0" animBg="1"/>
      <p:bldP spid="48" grpId="0" animBg="1"/>
      <p:bldP spid="52" grpId="0" animBg="1"/>
      <p:bldP spid="53"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8570" t="4377" r="5170" b="4273"/>
          <a:stretch/>
        </p:blipFill>
        <p:spPr>
          <a:xfrm>
            <a:off x="6373072" y="1988461"/>
            <a:ext cx="2741425" cy="4109295"/>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8445" t="4632" r="5660" b="4273"/>
          <a:stretch/>
        </p:blipFill>
        <p:spPr>
          <a:xfrm>
            <a:off x="3521435" y="1974707"/>
            <a:ext cx="2776013" cy="4123049"/>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l="1197" t="4851" r="5634" b="4851"/>
          <a:stretch/>
        </p:blipFill>
        <p:spPr>
          <a:xfrm>
            <a:off x="551962" y="1965931"/>
            <a:ext cx="2773191" cy="4131826"/>
          </a:xfrm>
          <a:prstGeom prst="rect">
            <a:avLst/>
          </a:prstGeom>
        </p:spPr>
      </p:pic>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12</a:t>
            </a:fld>
            <a:endParaRPr kumimoji="1" lang="ja-JP" altLang="en-US" dirty="0"/>
          </a:p>
        </p:txBody>
      </p:sp>
      <p:sp>
        <p:nvSpPr>
          <p:cNvPr id="10"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◎結果</a:t>
            </a:r>
            <a:r>
              <a:rPr lang="en-US" altLang="ja-JP" sz="4000" dirty="0" smtClean="0"/>
              <a:t>	</a:t>
            </a:r>
            <a:endParaRPr lang="ja-JP" altLang="en-US" sz="2800" dirty="0"/>
          </a:p>
        </p:txBody>
      </p:sp>
      <mc:AlternateContent xmlns:mc="http://schemas.openxmlformats.org/markup-compatibility/2006" xmlns:a14="http://schemas.microsoft.com/office/drawing/2010/main">
        <mc:Choice Requires="a14">
          <p:sp>
            <p:nvSpPr>
              <p:cNvPr id="11" name="テキスト ボックス 10"/>
              <p:cNvSpPr txBox="1"/>
              <p:nvPr/>
            </p:nvSpPr>
            <p:spPr>
              <a:xfrm>
                <a:off x="1120393" y="0"/>
                <a:ext cx="8023607" cy="954107"/>
              </a:xfrm>
              <a:prstGeom prst="rect">
                <a:avLst/>
              </a:prstGeom>
              <a:noFill/>
            </p:spPr>
            <p:txBody>
              <a:bodyPr wrap="none" rtlCol="0">
                <a:spAutoFit/>
              </a:bodyPr>
              <a:lstStyle/>
              <a:p>
                <a:pPr algn="ctr"/>
                <a:r>
                  <a:rPr lang="en-US" altLang="ja-JP" sz="3200" dirty="0" smtClean="0">
                    <a:solidFill>
                      <a:srgbClr val="FF0000"/>
                    </a:solidFill>
                  </a:rPr>
                  <a:t>9</a:t>
                </a:r>
                <a:r>
                  <a:rPr lang="ja-JP" altLang="en-US" sz="3200" dirty="0" smtClean="0">
                    <a:solidFill>
                      <a:srgbClr val="FF0000"/>
                    </a:solidFill>
                  </a:rPr>
                  <a:t>月の極渦</a:t>
                </a:r>
                <a:r>
                  <a:rPr lang="en-US" altLang="ja-JP" sz="3200" dirty="0" smtClean="0">
                    <a:solidFill>
                      <a:srgbClr val="FF0000"/>
                    </a:solidFill>
                  </a:rPr>
                  <a:t>index(</a:t>
                </a:r>
                <a:r>
                  <a:rPr lang="ja-JP" altLang="en-US" sz="3200" dirty="0" smtClean="0">
                    <a:solidFill>
                      <a:srgbClr val="FF0000"/>
                    </a:solidFill>
                  </a:rPr>
                  <a:t>負</a:t>
                </a:r>
                <a:r>
                  <a:rPr lang="en-US" altLang="ja-JP" sz="3200" dirty="0" smtClean="0">
                    <a:solidFill>
                      <a:srgbClr val="FF0000"/>
                    </a:solidFill>
                  </a:rPr>
                  <a:t>)</a:t>
                </a:r>
                <a:r>
                  <a:rPr lang="ja-JP" altLang="en-US" sz="3200" dirty="0" smtClean="0">
                    <a:solidFill>
                      <a:srgbClr val="FF0000"/>
                    </a:solidFill>
                  </a:rPr>
                  <a:t>を</a:t>
                </a:r>
                <a:r>
                  <a:rPr lang="en-US" altLang="ja-JP" sz="3200" dirty="0" smtClean="0">
                    <a:solidFill>
                      <a:srgbClr val="FF0000"/>
                    </a:solidFill>
                  </a:rPr>
                  <a:t>LAG</a:t>
                </a:r>
                <a:r>
                  <a:rPr lang="ja-JP" altLang="en-US" sz="3200" dirty="0" smtClean="0">
                    <a:solidFill>
                      <a:srgbClr val="FF0000"/>
                    </a:solidFill>
                  </a:rPr>
                  <a:t>回帰</a:t>
                </a:r>
                <a:endParaRPr lang="en-US" altLang="ja-JP" sz="3200" dirty="0" smtClean="0">
                  <a:solidFill>
                    <a:srgbClr val="FF0000"/>
                  </a:solidFill>
                </a:endParaRPr>
              </a:p>
              <a:p>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r>
                  <a:rPr lang="ja-JP" altLang="en-US" sz="2400" dirty="0" smtClean="0">
                    <a:solidFill>
                      <a:srgbClr val="FF0000"/>
                    </a:solidFill>
                  </a:rPr>
                  <a:t>・</a:t>
                </a:r>
                <a:r>
                  <a:rPr lang="en-US" altLang="ja-JP" sz="2400" dirty="0" smtClean="0">
                    <a:solidFill>
                      <a:srgbClr val="FF0000"/>
                    </a:solidFill>
                  </a:rPr>
                  <a:t>EP flux[</a:t>
                </a:r>
                <a14:m>
                  <m:oMath xmlns:m="http://schemas.openxmlformats.org/officeDocument/2006/math">
                    <m:sSup>
                      <m:sSupPr>
                        <m:ctrlPr>
                          <a:rPr lang="en-US" altLang="ja-JP" sz="2400" i="1" smtClean="0">
                            <a:solidFill>
                              <a:srgbClr val="FF0000"/>
                            </a:solidFill>
                            <a:latin typeface="Cambria Math"/>
                          </a:rPr>
                        </m:ctrlPr>
                      </m:sSupPr>
                      <m:e>
                        <m:r>
                          <a:rPr lang="en-US" altLang="ja-JP" sz="2400" b="0" i="1" smtClean="0">
                            <a:solidFill>
                              <a:srgbClr val="FF0000"/>
                            </a:solidFill>
                            <a:latin typeface="Cambria Math"/>
                          </a:rPr>
                          <m:t>𝑚</m:t>
                        </m:r>
                      </m:e>
                      <m:sup>
                        <m:r>
                          <a:rPr lang="en-US" altLang="ja-JP" sz="2400" b="0" i="1" smtClean="0">
                            <a:solidFill>
                              <a:srgbClr val="FF0000"/>
                            </a:solidFill>
                            <a:latin typeface="Cambria Math"/>
                          </a:rPr>
                          <m:t>2</m:t>
                        </m:r>
                      </m:sup>
                    </m:sSup>
                    <m:r>
                      <a:rPr lang="en-US" altLang="ja-JP" sz="2400" b="0" i="1" smtClean="0">
                        <a:solidFill>
                          <a:srgbClr val="FF0000"/>
                        </a:solidFill>
                        <a:latin typeface="Cambria Math"/>
                      </a:rPr>
                      <m:t>/</m:t>
                    </m:r>
                    <m:sSup>
                      <m:sSupPr>
                        <m:ctrlPr>
                          <a:rPr lang="en-US" altLang="ja-JP" sz="2400" b="0" i="1" smtClean="0">
                            <a:solidFill>
                              <a:srgbClr val="FF0000"/>
                            </a:solidFill>
                            <a:latin typeface="Cambria Math"/>
                          </a:rPr>
                        </m:ctrlPr>
                      </m:sSupPr>
                      <m:e>
                        <m:r>
                          <a:rPr lang="en-US" altLang="ja-JP" sz="2400" b="0" i="1" smtClean="0">
                            <a:solidFill>
                              <a:srgbClr val="FF0000"/>
                            </a:solidFill>
                            <a:latin typeface="Cambria Math"/>
                          </a:rPr>
                          <m:t>𝑠</m:t>
                        </m:r>
                      </m:e>
                      <m:sup>
                        <m:r>
                          <a:rPr lang="en-US" altLang="ja-JP" sz="2400" b="0" i="1" smtClean="0">
                            <a:solidFill>
                              <a:srgbClr val="FF0000"/>
                            </a:solidFill>
                            <a:latin typeface="Cambria Math"/>
                          </a:rPr>
                          <m:t>2</m:t>
                        </m:r>
                      </m:sup>
                    </m:sSup>
                  </m:oMath>
                </a14:m>
                <a:r>
                  <a:rPr lang="en-US" altLang="ja-JP" sz="2400" dirty="0" smtClean="0">
                    <a:solidFill>
                      <a:srgbClr val="FF0000"/>
                    </a:solidFill>
                  </a:rPr>
                  <a:t>]~</a:t>
                </a:r>
                <a:endParaRPr kumimoji="1" lang="ja-JP" altLang="en-US" sz="2800" dirty="0">
                  <a:solidFill>
                    <a:srgbClr val="FF0000"/>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120393" y="0"/>
                <a:ext cx="8023607" cy="954107"/>
              </a:xfrm>
              <a:prstGeom prst="rect">
                <a:avLst/>
              </a:prstGeom>
              <a:blipFill rotWithShape="1">
                <a:blip r:embed="rId5"/>
                <a:stretch>
                  <a:fillRect l="-1216" t="-10828" r="-228" b="-13376"/>
                </a:stretch>
              </a:blipFill>
            </p:spPr>
            <p:txBody>
              <a:bodyPr/>
              <a:lstStyle/>
              <a:p>
                <a:r>
                  <a:rPr lang="ja-JP" altLang="en-US">
                    <a:noFill/>
                  </a:rPr>
                  <a:t> </a:t>
                </a:r>
              </a:p>
            </p:txBody>
          </p:sp>
        </mc:Fallback>
      </mc:AlternateContent>
      <p:sp>
        <p:nvSpPr>
          <p:cNvPr id="13" name="テキスト ボックス 12"/>
          <p:cNvSpPr txBox="1"/>
          <p:nvPr/>
        </p:nvSpPr>
        <p:spPr>
          <a:xfrm>
            <a:off x="611432" y="5937865"/>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2964607" y="5937864"/>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16" name="テキスト ボックス 15"/>
          <p:cNvSpPr txBox="1"/>
          <p:nvPr/>
        </p:nvSpPr>
        <p:spPr>
          <a:xfrm>
            <a:off x="996872" y="6433076"/>
            <a:ext cx="6101927" cy="369332"/>
          </a:xfrm>
          <a:prstGeom prst="rect">
            <a:avLst/>
          </a:prstGeom>
          <a:noFill/>
        </p:spPr>
        <p:txBody>
          <a:bodyPr wrap="none" rtlCol="0">
            <a:spAutoFit/>
          </a:bodyPr>
          <a:lstStyle/>
          <a:p>
            <a:r>
              <a:rPr lang="ja-JP" altLang="en-US" dirty="0"/>
              <a:t>色</a:t>
            </a:r>
            <a:r>
              <a:rPr kumimoji="1" lang="ja-JP" altLang="en-US" dirty="0" smtClean="0"/>
              <a:t>：有意水準</a:t>
            </a:r>
            <a:r>
              <a:rPr kumimoji="1" lang="en-US" altLang="ja-JP" dirty="0" smtClean="0"/>
              <a:t>90%</a:t>
            </a:r>
            <a:r>
              <a:rPr kumimoji="1" lang="ja-JP" altLang="en-US" dirty="0" smtClean="0"/>
              <a:t>以上</a:t>
            </a:r>
            <a:r>
              <a:rPr kumimoji="1" lang="en-US" altLang="ja-JP" dirty="0" smtClean="0"/>
              <a:t>,</a:t>
            </a:r>
            <a:r>
              <a:rPr lang="ja-JP" altLang="en-US" dirty="0"/>
              <a:t> </a:t>
            </a:r>
            <a:r>
              <a:rPr lang="ja-JP" altLang="en-US" dirty="0" smtClean="0"/>
              <a:t> 線：回帰係数</a:t>
            </a:r>
            <a:r>
              <a:rPr lang="en-US" altLang="ja-JP" dirty="0" smtClean="0"/>
              <a:t>,  </a:t>
            </a:r>
            <a:r>
              <a:rPr lang="ja-JP" altLang="en-US" dirty="0" smtClean="0"/>
              <a:t>ベクトル：</a:t>
            </a:r>
            <a:r>
              <a:rPr lang="en-US" altLang="ja-JP" dirty="0" smtClean="0"/>
              <a:t>EP flux</a:t>
            </a:r>
            <a:endParaRPr kumimoji="1" lang="en-US" altLang="ja-JP" dirty="0" smtClean="0"/>
          </a:p>
        </p:txBody>
      </p:sp>
      <p:sp>
        <p:nvSpPr>
          <p:cNvPr id="32" name="テキスト ボックス 31"/>
          <p:cNvSpPr txBox="1"/>
          <p:nvPr/>
        </p:nvSpPr>
        <p:spPr>
          <a:xfrm>
            <a:off x="-74624" y="853997"/>
            <a:ext cx="1877437" cy="369332"/>
          </a:xfrm>
          <a:prstGeom prst="rect">
            <a:avLst/>
          </a:prstGeom>
          <a:noFill/>
        </p:spPr>
        <p:txBody>
          <a:bodyPr wrap="none" rtlCol="0">
            <a:spAutoFit/>
          </a:bodyPr>
          <a:lstStyle/>
          <a:p>
            <a:r>
              <a:rPr lang="ja-JP" altLang="en-US" dirty="0" smtClean="0"/>
              <a:t>緯度</a:t>
            </a:r>
            <a:r>
              <a:rPr lang="en-US" altLang="ja-JP" dirty="0"/>
              <a:t>-</a:t>
            </a:r>
            <a:r>
              <a:rPr lang="ja-JP" altLang="en-US" dirty="0"/>
              <a:t>高度</a:t>
            </a:r>
            <a:r>
              <a:rPr lang="ja-JP" altLang="en-US" dirty="0" smtClean="0"/>
              <a:t>断面図</a:t>
            </a:r>
            <a:endParaRPr lang="ja-JP" altLang="en-US" dirty="0"/>
          </a:p>
        </p:txBody>
      </p:sp>
      <p:sp>
        <p:nvSpPr>
          <p:cNvPr id="27" name="テキスト ボックス 26"/>
          <p:cNvSpPr txBox="1"/>
          <p:nvPr/>
        </p:nvSpPr>
        <p:spPr>
          <a:xfrm>
            <a:off x="1608114" y="1154053"/>
            <a:ext cx="1336344" cy="707886"/>
          </a:xfrm>
          <a:prstGeom prst="rect">
            <a:avLst/>
          </a:prstGeom>
          <a:solidFill>
            <a:srgbClr val="004620"/>
          </a:solidFill>
          <a:ln w="38100">
            <a:noFill/>
          </a:ln>
        </p:spPr>
        <p:txBody>
          <a:bodyPr wrap="square" rtlCol="0">
            <a:spAutoFit/>
          </a:bodyPr>
          <a:lstStyle/>
          <a:p>
            <a:pPr algn="ctr"/>
            <a:r>
              <a:rPr kumimoji="1" lang="en-US" altLang="ja-JP" sz="2000" b="1" dirty="0" smtClean="0">
                <a:solidFill>
                  <a:schemeClr val="bg1"/>
                </a:solidFill>
              </a:rPr>
              <a:t>8</a:t>
            </a:r>
            <a:r>
              <a:rPr kumimoji="1" lang="ja-JP" altLang="en-US" sz="2000" b="1" dirty="0" smtClean="0">
                <a:solidFill>
                  <a:schemeClr val="bg1"/>
                </a:solidFill>
              </a:rPr>
              <a:t>月</a:t>
            </a:r>
            <a:endParaRPr kumimoji="1" lang="en-US" altLang="ja-JP" sz="2000" b="1" dirty="0" smtClean="0">
              <a:solidFill>
                <a:schemeClr val="bg1"/>
              </a:solidFill>
            </a:endParaRPr>
          </a:p>
          <a:p>
            <a:pPr algn="ctr"/>
            <a:r>
              <a:rPr kumimoji="1" lang="en-US" altLang="ja-JP" sz="2000" b="1" dirty="0" smtClean="0">
                <a:solidFill>
                  <a:schemeClr val="bg1"/>
                </a:solidFill>
              </a:rPr>
              <a:t>(1</a:t>
            </a:r>
            <a:r>
              <a:rPr kumimoji="1" lang="ja-JP" altLang="en-US" sz="2000" b="1" dirty="0" smtClean="0">
                <a:solidFill>
                  <a:schemeClr val="bg1"/>
                </a:solidFill>
              </a:rPr>
              <a:t>ヶ月前</a:t>
            </a:r>
            <a:r>
              <a:rPr kumimoji="1" lang="en-US" altLang="ja-JP" sz="2000" b="1" dirty="0" smtClean="0">
                <a:solidFill>
                  <a:schemeClr val="bg1"/>
                </a:solidFill>
              </a:rPr>
              <a:t>)</a:t>
            </a:r>
            <a:endParaRPr kumimoji="1" lang="ja-JP" altLang="en-US" sz="2000" b="1" dirty="0">
              <a:solidFill>
                <a:schemeClr val="bg1"/>
              </a:solidFill>
            </a:endParaRPr>
          </a:p>
        </p:txBody>
      </p:sp>
      <p:sp>
        <p:nvSpPr>
          <p:cNvPr id="30" name="テキスト ボックス 29"/>
          <p:cNvSpPr txBox="1"/>
          <p:nvPr/>
        </p:nvSpPr>
        <p:spPr>
          <a:xfrm>
            <a:off x="4440053" y="1073061"/>
            <a:ext cx="1054253" cy="830997"/>
          </a:xfrm>
          <a:prstGeom prst="rect">
            <a:avLst/>
          </a:prstGeom>
          <a:solidFill>
            <a:srgbClr val="004620"/>
          </a:solidFill>
          <a:ln w="38100">
            <a:noFill/>
          </a:ln>
        </p:spPr>
        <p:txBody>
          <a:bodyPr wrap="square" rtlCol="0">
            <a:spAutoFit/>
          </a:bodyPr>
          <a:lstStyle/>
          <a:p>
            <a:pPr algn="ctr"/>
            <a:r>
              <a:rPr kumimoji="1" lang="en-US" altLang="ja-JP" sz="2400" b="1" dirty="0" smtClean="0">
                <a:solidFill>
                  <a:schemeClr val="bg1"/>
                </a:solidFill>
              </a:rPr>
              <a:t>9</a:t>
            </a:r>
            <a:r>
              <a:rPr kumimoji="1" lang="ja-JP" altLang="en-US" sz="2400" b="1" dirty="0" smtClean="0">
                <a:solidFill>
                  <a:schemeClr val="bg1"/>
                </a:solidFill>
              </a:rPr>
              <a:t>月</a:t>
            </a:r>
            <a:endParaRPr kumimoji="1" lang="en-US" altLang="ja-JP" sz="2400" b="1" dirty="0" smtClean="0">
              <a:solidFill>
                <a:schemeClr val="bg1"/>
              </a:solidFill>
            </a:endParaRPr>
          </a:p>
          <a:p>
            <a:pPr algn="ctr"/>
            <a:r>
              <a:rPr kumimoji="1" lang="en-US" altLang="ja-JP" sz="2400" b="1" dirty="0" smtClean="0">
                <a:solidFill>
                  <a:schemeClr val="bg1"/>
                </a:solidFill>
              </a:rPr>
              <a:t>(</a:t>
            </a:r>
            <a:r>
              <a:rPr kumimoji="1" lang="ja-JP" altLang="en-US" sz="2400" b="1" dirty="0" smtClean="0">
                <a:solidFill>
                  <a:schemeClr val="bg1"/>
                </a:solidFill>
              </a:rPr>
              <a:t>同時</a:t>
            </a:r>
            <a:r>
              <a:rPr kumimoji="1" lang="en-US" altLang="ja-JP" sz="2400" b="1" dirty="0" smtClean="0">
                <a:solidFill>
                  <a:schemeClr val="bg1"/>
                </a:solidFill>
              </a:rPr>
              <a:t>)</a:t>
            </a:r>
            <a:endParaRPr kumimoji="1" lang="ja-JP" altLang="en-US" sz="2400" b="1" dirty="0">
              <a:solidFill>
                <a:schemeClr val="bg1"/>
              </a:solidFill>
            </a:endParaRPr>
          </a:p>
        </p:txBody>
      </p:sp>
      <p:sp>
        <p:nvSpPr>
          <p:cNvPr id="31" name="テキスト ボックス 30"/>
          <p:cNvSpPr txBox="1"/>
          <p:nvPr/>
        </p:nvSpPr>
        <p:spPr>
          <a:xfrm>
            <a:off x="6968419" y="1135225"/>
            <a:ext cx="1361341" cy="707886"/>
          </a:xfrm>
          <a:prstGeom prst="rect">
            <a:avLst/>
          </a:prstGeom>
          <a:solidFill>
            <a:srgbClr val="004620"/>
          </a:solidFill>
          <a:ln w="38100">
            <a:noFill/>
          </a:ln>
        </p:spPr>
        <p:txBody>
          <a:bodyPr wrap="square" rtlCol="0">
            <a:spAutoFit/>
          </a:bodyPr>
          <a:lstStyle/>
          <a:p>
            <a:pPr algn="ctr"/>
            <a:r>
              <a:rPr kumimoji="1" lang="en-US" altLang="ja-JP" sz="2000" b="1" dirty="0" smtClean="0">
                <a:solidFill>
                  <a:schemeClr val="bg1"/>
                </a:solidFill>
              </a:rPr>
              <a:t>10</a:t>
            </a:r>
            <a:r>
              <a:rPr kumimoji="1" lang="ja-JP" altLang="en-US" sz="2000" b="1" dirty="0" smtClean="0">
                <a:solidFill>
                  <a:schemeClr val="bg1"/>
                </a:solidFill>
              </a:rPr>
              <a:t>月</a:t>
            </a:r>
            <a:endParaRPr kumimoji="1" lang="en-US" altLang="ja-JP" sz="2000" b="1" dirty="0" smtClean="0">
              <a:solidFill>
                <a:schemeClr val="bg1"/>
              </a:solidFill>
            </a:endParaRPr>
          </a:p>
          <a:p>
            <a:pPr algn="ctr"/>
            <a:r>
              <a:rPr kumimoji="1" lang="en-US" altLang="ja-JP" sz="2000" b="1" dirty="0" smtClean="0">
                <a:solidFill>
                  <a:schemeClr val="bg1"/>
                </a:solidFill>
              </a:rPr>
              <a:t>(1</a:t>
            </a:r>
            <a:r>
              <a:rPr kumimoji="1" lang="ja-JP" altLang="en-US" sz="2000" b="1" dirty="0" smtClean="0">
                <a:solidFill>
                  <a:schemeClr val="bg1"/>
                </a:solidFill>
              </a:rPr>
              <a:t>ヶ月後</a:t>
            </a:r>
            <a:r>
              <a:rPr kumimoji="1" lang="en-US" altLang="ja-JP" sz="2000" b="1" dirty="0" smtClean="0">
                <a:solidFill>
                  <a:schemeClr val="bg1"/>
                </a:solidFill>
              </a:rPr>
              <a:t>)</a:t>
            </a:r>
            <a:endParaRPr kumimoji="1" lang="ja-JP" altLang="en-US" sz="2000" b="1" dirty="0">
              <a:solidFill>
                <a:schemeClr val="bg1"/>
              </a:solidFill>
            </a:endParaRPr>
          </a:p>
        </p:txBody>
      </p:sp>
      <p:cxnSp>
        <p:nvCxnSpPr>
          <p:cNvPr id="29" name="直線コネクタ 28"/>
          <p:cNvCxnSpPr/>
          <p:nvPr/>
        </p:nvCxnSpPr>
        <p:spPr>
          <a:xfrm flipH="1">
            <a:off x="2033516" y="2051539"/>
            <a:ext cx="7190" cy="388632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7486" y="5665252"/>
            <a:ext cx="742511" cy="400110"/>
          </a:xfrm>
          <a:prstGeom prst="rect">
            <a:avLst/>
          </a:prstGeom>
          <a:solidFill>
            <a:schemeClr val="bg1"/>
          </a:solidFill>
        </p:spPr>
        <p:txBody>
          <a:bodyPr wrap="none" rtlCol="0">
            <a:spAutoFit/>
          </a:bodyPr>
          <a:lstStyle/>
          <a:p>
            <a:r>
              <a:rPr kumimoji="1" lang="en-US" altLang="ja-JP" sz="2000" b="1" dirty="0" smtClean="0"/>
              <a:t>1000</a:t>
            </a:r>
            <a:endParaRPr kumimoji="1" lang="ja-JP" altLang="en-US" sz="2000" b="1" dirty="0"/>
          </a:p>
        </p:txBody>
      </p:sp>
      <p:sp>
        <p:nvSpPr>
          <p:cNvPr id="19" name="テキスト ボックス 18"/>
          <p:cNvSpPr txBox="1"/>
          <p:nvPr/>
        </p:nvSpPr>
        <p:spPr>
          <a:xfrm>
            <a:off x="143443" y="3868879"/>
            <a:ext cx="607859" cy="400110"/>
          </a:xfrm>
          <a:prstGeom prst="rect">
            <a:avLst/>
          </a:prstGeom>
          <a:solidFill>
            <a:schemeClr val="bg1"/>
          </a:solidFill>
        </p:spPr>
        <p:txBody>
          <a:bodyPr wrap="none" rtlCol="0">
            <a:spAutoFit/>
          </a:bodyPr>
          <a:lstStyle/>
          <a:p>
            <a:r>
              <a:rPr kumimoji="1" lang="en-US" altLang="ja-JP" sz="2000" b="1" dirty="0" smtClean="0"/>
              <a:t>100</a:t>
            </a:r>
            <a:endParaRPr kumimoji="1" lang="ja-JP" altLang="en-US" sz="2000" b="1" dirty="0"/>
          </a:p>
        </p:txBody>
      </p:sp>
      <p:sp>
        <p:nvSpPr>
          <p:cNvPr id="3" name="テキスト ボックス 2"/>
          <p:cNvSpPr txBox="1"/>
          <p:nvPr/>
        </p:nvSpPr>
        <p:spPr>
          <a:xfrm>
            <a:off x="-32801" y="1904058"/>
            <a:ext cx="943785" cy="400110"/>
          </a:xfrm>
          <a:prstGeom prst="rect">
            <a:avLst/>
          </a:prstGeom>
          <a:noFill/>
        </p:spPr>
        <p:txBody>
          <a:bodyPr wrap="none" rtlCol="0">
            <a:spAutoFit/>
          </a:bodyPr>
          <a:lstStyle/>
          <a:p>
            <a:r>
              <a:rPr kumimoji="1" lang="en-US" altLang="ja-JP" sz="2000" b="1" dirty="0" smtClean="0"/>
              <a:t>10hPa</a:t>
            </a:r>
            <a:endParaRPr kumimoji="1" lang="ja-JP" altLang="en-US" sz="2000" b="1" dirty="0"/>
          </a:p>
        </p:txBody>
      </p:sp>
      <p:sp>
        <p:nvSpPr>
          <p:cNvPr id="34" name="テキスト ボックス 33"/>
          <p:cNvSpPr txBox="1"/>
          <p:nvPr/>
        </p:nvSpPr>
        <p:spPr>
          <a:xfrm>
            <a:off x="5886493" y="5893563"/>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616411" y="5889455"/>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306870" y="5889456"/>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384624" y="5900761"/>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cxnSp>
        <p:nvCxnSpPr>
          <p:cNvPr id="40" name="直線コネクタ 39"/>
          <p:cNvCxnSpPr/>
          <p:nvPr/>
        </p:nvCxnSpPr>
        <p:spPr>
          <a:xfrm flipH="1">
            <a:off x="4872945" y="1988462"/>
            <a:ext cx="15459" cy="394940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704617" y="1988462"/>
            <a:ext cx="1521" cy="393704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右矢印 42"/>
          <p:cNvSpPr/>
          <p:nvPr/>
        </p:nvSpPr>
        <p:spPr>
          <a:xfrm rot="16604247">
            <a:off x="494308" y="2566498"/>
            <a:ext cx="1005128" cy="466725"/>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rot="4188792">
            <a:off x="7959802" y="2468125"/>
            <a:ext cx="901029" cy="406001"/>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rot="19137969">
            <a:off x="3670435" y="2366045"/>
            <a:ext cx="1277931" cy="633766"/>
          </a:xfrm>
          <a:prstGeom prst="rightArrow">
            <a:avLst/>
          </a:prstGeom>
          <a:solidFill>
            <a:srgbClr val="00B05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U ターン矢印 46"/>
          <p:cNvSpPr/>
          <p:nvPr/>
        </p:nvSpPr>
        <p:spPr bwMode="auto">
          <a:xfrm>
            <a:off x="1013540" y="2361426"/>
            <a:ext cx="7907281" cy="2343974"/>
          </a:xfrm>
          <a:prstGeom prst="uturnArrow">
            <a:avLst>
              <a:gd name="adj1" fmla="val 15361"/>
              <a:gd name="adj2" fmla="val 13504"/>
              <a:gd name="adj3" fmla="val 17834"/>
              <a:gd name="adj4" fmla="val 43750"/>
              <a:gd name="adj5" fmla="val 100000"/>
            </a:avLst>
          </a:prstGeom>
          <a:solidFill>
            <a:srgbClr val="006600">
              <a:alpha val="75000"/>
            </a:srgbClr>
          </a:solidFill>
          <a:ln>
            <a:noFill/>
          </a:ln>
          <a:extLst/>
        </p:spPr>
        <p:txBody>
          <a:bodyPr rtlCol="0" anchor="ctr"/>
          <a:lstStyle/>
          <a:p>
            <a:pPr algn="ctr"/>
            <a:endParaRPr kumimoji="1" lang="ja-JP" altLang="en-US" sz="1350"/>
          </a:p>
        </p:txBody>
      </p:sp>
      <p:sp>
        <p:nvSpPr>
          <p:cNvPr id="6" name="右矢印 5"/>
          <p:cNvSpPr/>
          <p:nvPr/>
        </p:nvSpPr>
        <p:spPr bwMode="auto">
          <a:xfrm>
            <a:off x="3126375" y="1246386"/>
            <a:ext cx="1152128" cy="523220"/>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9" name="右矢印 38"/>
          <p:cNvSpPr/>
          <p:nvPr/>
        </p:nvSpPr>
        <p:spPr bwMode="auto">
          <a:xfrm>
            <a:off x="5668975" y="1226949"/>
            <a:ext cx="1152128" cy="523220"/>
          </a:xfrm>
          <a:prstGeom prst="rightArrow">
            <a:avLst/>
          </a:prstGeom>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5" name="テキスト ボックス 34"/>
          <p:cNvSpPr txBox="1"/>
          <p:nvPr/>
        </p:nvSpPr>
        <p:spPr>
          <a:xfrm>
            <a:off x="48488" y="1223329"/>
            <a:ext cx="1448313" cy="523220"/>
          </a:xfrm>
          <a:prstGeom prst="rect">
            <a:avLst/>
          </a:prstGeom>
          <a:solidFill>
            <a:srgbClr val="FF0000"/>
          </a:solidFill>
          <a:ln w="28575">
            <a:solidFill>
              <a:schemeClr val="tx1"/>
            </a:solidFill>
          </a:ln>
        </p:spPr>
        <p:txBody>
          <a:bodyPr wrap="square" rtlCol="0">
            <a:spAutoFit/>
          </a:bodyPr>
          <a:lstStyle/>
          <a:p>
            <a:pPr algn="ctr"/>
            <a:r>
              <a:rPr kumimoji="1" lang="en-US" altLang="ja-JP" sz="2800" b="1" dirty="0" smtClean="0">
                <a:solidFill>
                  <a:schemeClr val="bg1"/>
                </a:solidFill>
              </a:rPr>
              <a:t>AGCM</a:t>
            </a:r>
            <a:endParaRPr kumimoji="1" lang="ja-JP" altLang="en-US" sz="2800" b="1" dirty="0">
              <a:solidFill>
                <a:schemeClr val="bg1"/>
              </a:solidFill>
            </a:endParaRPr>
          </a:p>
        </p:txBody>
      </p:sp>
      <p:pic>
        <p:nvPicPr>
          <p:cNvPr id="53" name="図 52"/>
          <p:cNvPicPr>
            <a:picLocks noChangeAspect="1"/>
          </p:cNvPicPr>
          <p:nvPr/>
        </p:nvPicPr>
        <p:blipFill rotWithShape="1">
          <a:blip r:embed="rId6">
            <a:extLst>
              <a:ext uri="{28A0092B-C50C-407E-A947-70E740481C1C}">
                <a14:useLocalDpi xmlns:a14="http://schemas.microsoft.com/office/drawing/2010/main" val="0"/>
              </a:ext>
            </a:extLst>
          </a:blip>
          <a:srcRect l="65935" t="94894" r="16910" b="418"/>
          <a:stretch/>
        </p:blipFill>
        <p:spPr>
          <a:xfrm>
            <a:off x="7224629" y="6529898"/>
            <a:ext cx="504056" cy="216024"/>
          </a:xfrm>
          <a:prstGeom prst="rect">
            <a:avLst/>
          </a:prstGeom>
        </p:spPr>
      </p:pic>
      <p:sp>
        <p:nvSpPr>
          <p:cNvPr id="48" name="テキスト ボックス 47"/>
          <p:cNvSpPr txBox="1"/>
          <p:nvPr/>
        </p:nvSpPr>
        <p:spPr>
          <a:xfrm>
            <a:off x="6245039" y="4918844"/>
            <a:ext cx="596638" cy="584775"/>
          </a:xfrm>
          <a:prstGeom prst="rect">
            <a:avLst/>
          </a:prstGeom>
          <a:solidFill>
            <a:srgbClr val="FF0000"/>
          </a:solidFill>
          <a:ln w="19050">
            <a:solidFill>
              <a:schemeClr val="tx1"/>
            </a:solidFill>
          </a:ln>
        </p:spPr>
        <p:txBody>
          <a:bodyPr wrap="none" rtlCol="0">
            <a:spAutoFit/>
          </a:bodyPr>
          <a:lstStyle/>
          <a:p>
            <a:r>
              <a:rPr kumimoji="1" lang="ja-JP" altLang="en-US" sz="3200" b="1" dirty="0" smtClean="0">
                <a:solidFill>
                  <a:schemeClr val="bg1"/>
                </a:solidFill>
              </a:rPr>
              <a:t>高</a:t>
            </a:r>
            <a:endParaRPr kumimoji="1" lang="ja-JP" altLang="en-US" sz="3200" b="1" dirty="0">
              <a:solidFill>
                <a:schemeClr val="bg1"/>
              </a:solidFill>
            </a:endParaRPr>
          </a:p>
        </p:txBody>
      </p:sp>
      <p:sp>
        <p:nvSpPr>
          <p:cNvPr id="49" name="テキスト ボックス 48"/>
          <p:cNvSpPr txBox="1"/>
          <p:nvPr/>
        </p:nvSpPr>
        <p:spPr>
          <a:xfrm>
            <a:off x="7025836" y="5249262"/>
            <a:ext cx="596638" cy="584775"/>
          </a:xfrm>
          <a:prstGeom prst="rect">
            <a:avLst/>
          </a:prstGeom>
          <a:solidFill>
            <a:srgbClr val="0070C0"/>
          </a:solidFill>
          <a:ln w="19050">
            <a:solidFill>
              <a:schemeClr val="tx1"/>
            </a:solidFill>
          </a:ln>
        </p:spPr>
        <p:txBody>
          <a:bodyPr wrap="none" rtlCol="0">
            <a:spAutoFit/>
          </a:bodyPr>
          <a:lstStyle/>
          <a:p>
            <a:r>
              <a:rPr lang="ja-JP" altLang="en-US" sz="3200" b="1" dirty="0">
                <a:solidFill>
                  <a:schemeClr val="bg1"/>
                </a:solidFill>
              </a:rPr>
              <a:t>低</a:t>
            </a:r>
            <a:endParaRPr kumimoji="1" lang="ja-JP" altLang="en-US" sz="3200" b="1" dirty="0">
              <a:solidFill>
                <a:schemeClr val="bg1"/>
              </a:solidFill>
            </a:endParaRPr>
          </a:p>
        </p:txBody>
      </p:sp>
      <p:sp>
        <p:nvSpPr>
          <p:cNvPr id="54" name="テキスト ボックス 53"/>
          <p:cNvSpPr txBox="1"/>
          <p:nvPr/>
        </p:nvSpPr>
        <p:spPr>
          <a:xfrm>
            <a:off x="8500646" y="4705400"/>
            <a:ext cx="596638" cy="584775"/>
          </a:xfrm>
          <a:prstGeom prst="rect">
            <a:avLst/>
          </a:prstGeom>
          <a:solidFill>
            <a:srgbClr val="FF0000"/>
          </a:solidFill>
          <a:ln w="19050">
            <a:solidFill>
              <a:schemeClr val="tx1"/>
            </a:solidFill>
          </a:ln>
        </p:spPr>
        <p:txBody>
          <a:bodyPr wrap="none" rtlCol="0">
            <a:spAutoFit/>
          </a:bodyPr>
          <a:lstStyle/>
          <a:p>
            <a:r>
              <a:rPr kumimoji="1" lang="ja-JP" altLang="en-US" sz="3200" b="1" dirty="0" smtClean="0">
                <a:solidFill>
                  <a:schemeClr val="bg1"/>
                </a:solidFill>
              </a:rPr>
              <a:t>高</a:t>
            </a:r>
            <a:endParaRPr kumimoji="1" lang="ja-JP" altLang="en-US" sz="3200" b="1" dirty="0">
              <a:solidFill>
                <a:schemeClr val="bg1"/>
              </a:solidFill>
            </a:endParaRPr>
          </a:p>
        </p:txBody>
      </p:sp>
      <p:sp>
        <p:nvSpPr>
          <p:cNvPr id="55" name="テキスト ボックス 54"/>
          <p:cNvSpPr txBox="1"/>
          <p:nvPr/>
        </p:nvSpPr>
        <p:spPr>
          <a:xfrm>
            <a:off x="7769187" y="4997788"/>
            <a:ext cx="596638" cy="584775"/>
          </a:xfrm>
          <a:prstGeom prst="rect">
            <a:avLst/>
          </a:prstGeom>
          <a:solidFill>
            <a:srgbClr val="0070C0"/>
          </a:solidFill>
          <a:ln w="19050">
            <a:solidFill>
              <a:schemeClr val="tx1"/>
            </a:solidFill>
          </a:ln>
        </p:spPr>
        <p:txBody>
          <a:bodyPr wrap="none" rtlCol="0">
            <a:spAutoFit/>
          </a:bodyPr>
          <a:lstStyle/>
          <a:p>
            <a:r>
              <a:rPr lang="ja-JP" altLang="en-US" sz="3200" b="1" dirty="0">
                <a:solidFill>
                  <a:schemeClr val="bg1"/>
                </a:solidFill>
              </a:rPr>
              <a:t>低</a:t>
            </a:r>
            <a:endParaRPr kumimoji="1" lang="ja-JP" altLang="en-US" sz="3200" b="1" dirty="0">
              <a:solidFill>
                <a:schemeClr val="bg1"/>
              </a:solidFill>
            </a:endParaRPr>
          </a:p>
        </p:txBody>
      </p:sp>
      <p:sp>
        <p:nvSpPr>
          <p:cNvPr id="52" name="角丸四角形 51"/>
          <p:cNvSpPr/>
          <p:nvPr/>
        </p:nvSpPr>
        <p:spPr>
          <a:xfrm>
            <a:off x="86599" y="4860851"/>
            <a:ext cx="6196551" cy="1871261"/>
          </a:xfrm>
          <a:prstGeom prst="roundRect">
            <a:avLst/>
          </a:prstGeom>
          <a:solidFill>
            <a:srgbClr val="7030A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AGCM</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8</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9</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月の南極成層圏の極渦が</a:t>
            </a:r>
            <a:endPar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endParaRPr>
          </a:p>
          <a:p>
            <a:pPr algn="ct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10</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月に北半球</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北極振動</a:t>
            </a:r>
            <a:r>
              <a:rPr kumimoji="1" lang="en-US" altLang="ja-JP" sz="3200" b="1" dirty="0" smtClean="0">
                <a:ln w="0">
                  <a:solidFill>
                    <a:schemeClr val="bg1"/>
                  </a:solidFill>
                </a:ln>
                <a:solidFill>
                  <a:schemeClr val="bg1"/>
                </a:solidFill>
                <a:effectLst>
                  <a:outerShdw blurRad="38100" dist="19050" dir="2700000" algn="tl" rotWithShape="0">
                    <a:schemeClr val="dk1">
                      <a:alpha val="40000"/>
                    </a:schemeClr>
                  </a:outerShdw>
                </a:effectLst>
              </a:rPr>
              <a:t>)</a:t>
            </a:r>
            <a:r>
              <a:rPr kumimoji="1" lang="ja-JP" altLang="en-US" sz="3200" b="1" dirty="0" smtClean="0">
                <a:ln w="0">
                  <a:solidFill>
                    <a:schemeClr val="bg1"/>
                  </a:solidFill>
                </a:ln>
                <a:solidFill>
                  <a:schemeClr val="bg1"/>
                </a:solidFill>
                <a:effectLst>
                  <a:outerShdw blurRad="38100" dist="19050" dir="2700000" algn="tl" rotWithShape="0">
                    <a:schemeClr val="dk1">
                      <a:alpha val="40000"/>
                    </a:schemeClr>
                  </a:outerShdw>
                </a:effectLst>
              </a:rPr>
              <a:t>に影響</a:t>
            </a:r>
            <a:endParaRPr kumimoji="1" lang="ja-JP" altLang="en-US" sz="3200" b="1" dirty="0">
              <a:ln w="0">
                <a:solidFill>
                  <a:schemeClr val="bg1"/>
                </a:solidFill>
              </a:ln>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3705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par>
                                <p:cTn id="76" presetID="10" presetClass="entr" presetSubtype="0" fill="hold"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1000"/>
                                        <p:tgtEl>
                                          <p:spTgt spid="45"/>
                                        </p:tgtEl>
                                      </p:cBhvr>
                                    </p:animEffect>
                                    <p:anim calcmode="lin" valueType="num">
                                      <p:cBhvr>
                                        <p:cTn id="91" dur="1000" fill="hold"/>
                                        <p:tgtEl>
                                          <p:spTgt spid="45"/>
                                        </p:tgtEl>
                                        <p:attrNameLst>
                                          <p:attrName>ppt_x</p:attrName>
                                        </p:attrNameLst>
                                      </p:cBhvr>
                                      <p:tavLst>
                                        <p:tav tm="0">
                                          <p:val>
                                            <p:strVal val="#ppt_x"/>
                                          </p:val>
                                        </p:tav>
                                        <p:tav tm="100000">
                                          <p:val>
                                            <p:strVal val="#ppt_x"/>
                                          </p:val>
                                        </p:tav>
                                      </p:tavLst>
                                    </p:anim>
                                    <p:anim calcmode="lin" valueType="num">
                                      <p:cBhvr>
                                        <p:cTn id="9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1000"/>
                                        <p:tgtEl>
                                          <p:spTgt spid="44"/>
                                        </p:tgtEl>
                                      </p:cBhvr>
                                    </p:animEffect>
                                    <p:anim calcmode="lin" valueType="num">
                                      <p:cBhvr>
                                        <p:cTn id="98" dur="1000" fill="hold"/>
                                        <p:tgtEl>
                                          <p:spTgt spid="44"/>
                                        </p:tgtEl>
                                        <p:attrNameLst>
                                          <p:attrName>ppt_x</p:attrName>
                                        </p:attrNameLst>
                                      </p:cBhvr>
                                      <p:tavLst>
                                        <p:tav tm="0">
                                          <p:val>
                                            <p:strVal val="#ppt_x"/>
                                          </p:val>
                                        </p:tav>
                                        <p:tav tm="100000">
                                          <p:val>
                                            <p:strVal val="#ppt_x"/>
                                          </p:val>
                                        </p:tav>
                                      </p:tavLst>
                                    </p:anim>
                                    <p:anim calcmode="lin" valueType="num">
                                      <p:cBhvr>
                                        <p:cTn id="9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500"/>
                                        <p:tgtEl>
                                          <p:spTgt spid="5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500"/>
                                        <p:tgtEl>
                                          <p:spTgt spid="4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fade">
                                      <p:cBhvr>
                                        <p:cTn id="113" dur="500"/>
                                        <p:tgtEl>
                                          <p:spTgt spid="4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wipe(left)">
                                      <p:cBhvr>
                                        <p:cTn id="1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32" grpId="0"/>
      <p:bldP spid="27" grpId="0" animBg="1"/>
      <p:bldP spid="30" grpId="0" animBg="1"/>
      <p:bldP spid="31" grpId="0" animBg="1"/>
      <p:bldP spid="20" grpId="0" animBg="1"/>
      <p:bldP spid="19" grpId="0" animBg="1"/>
      <p:bldP spid="3" grpId="0"/>
      <p:bldP spid="34" grpId="0"/>
      <p:bldP spid="36" grpId="0"/>
      <p:bldP spid="37" grpId="0"/>
      <p:bldP spid="38" grpId="0"/>
      <p:bldP spid="43" grpId="0" animBg="1"/>
      <p:bldP spid="44" grpId="0" animBg="1"/>
      <p:bldP spid="45" grpId="0" animBg="1"/>
      <p:bldP spid="47" grpId="0" animBg="1"/>
      <p:bldP spid="6" grpId="0" animBg="1"/>
      <p:bldP spid="39" grpId="0" animBg="1"/>
      <p:bldP spid="35" grpId="0" animBg="1"/>
      <p:bldP spid="48" grpId="0" animBg="1"/>
      <p:bldP spid="49" grpId="0" animBg="1"/>
      <p:bldP spid="54" grpId="0" animBg="1"/>
      <p:bldP spid="55"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a:extLst>
              <a:ext uri="{28A0092B-C50C-407E-A947-70E740481C1C}">
                <a14:useLocalDpi xmlns:a14="http://schemas.microsoft.com/office/drawing/2010/main" val="0"/>
              </a:ext>
            </a:extLst>
          </a:blip>
          <a:srcRect r="42735"/>
          <a:stretch/>
        </p:blipFill>
        <p:spPr>
          <a:xfrm rot="5400000">
            <a:off x="3266261" y="1773928"/>
            <a:ext cx="1812365" cy="8382003"/>
          </a:xfrm>
          <a:prstGeom prst="rect">
            <a:avLst/>
          </a:prstGeom>
        </p:spPr>
      </p:pic>
      <p:cxnSp>
        <p:nvCxnSpPr>
          <p:cNvPr id="35" name="直線コネクタ 34"/>
          <p:cNvCxnSpPr/>
          <p:nvPr/>
        </p:nvCxnSpPr>
        <p:spPr>
          <a:xfrm>
            <a:off x="4267341" y="821208"/>
            <a:ext cx="18806" cy="54384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13</a:t>
            </a:fld>
            <a:endParaRPr kumimoji="1" lang="ja-JP" altLang="en-US"/>
          </a:p>
        </p:txBody>
      </p:sp>
      <p:grpSp>
        <p:nvGrpSpPr>
          <p:cNvPr id="4" name="グループ化 3"/>
          <p:cNvGrpSpPr/>
          <p:nvPr/>
        </p:nvGrpSpPr>
        <p:grpSpPr>
          <a:xfrm>
            <a:off x="145790" y="5707809"/>
            <a:ext cx="3379702" cy="1117119"/>
            <a:chOff x="-56211" y="5661778"/>
            <a:chExt cx="3379702" cy="1117119"/>
          </a:xfrm>
        </p:grpSpPr>
        <p:sp>
          <p:nvSpPr>
            <p:cNvPr id="8" name="円/楕円 7"/>
            <p:cNvSpPr/>
            <p:nvPr/>
          </p:nvSpPr>
          <p:spPr>
            <a:xfrm>
              <a:off x="-56211" y="5661778"/>
              <a:ext cx="1991218" cy="931505"/>
            </a:xfrm>
            <a:prstGeom prst="ellipse">
              <a:avLst/>
            </a:prstGeom>
            <a:solidFill>
              <a:srgbClr val="00B0F0"/>
            </a:solidFill>
            <a:ln w="2857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smtClean="0">
                  <a:effectLst>
                    <a:outerShdw blurRad="38100" dist="38100" dir="2700000" algn="tl">
                      <a:srgbClr val="000000">
                        <a:alpha val="43137"/>
                      </a:srgbClr>
                    </a:outerShdw>
                  </a:effectLst>
                </a:rPr>
                <a:t>AAO</a:t>
              </a:r>
              <a:endParaRPr kumimoji="1" lang="ja-JP" altLang="en-US" sz="4000" b="1" dirty="0">
                <a:effectLst>
                  <a:outerShdw blurRad="38100" dist="38100" dir="2700000" algn="tl">
                    <a:srgbClr val="000000">
                      <a:alpha val="43137"/>
                    </a:srgbClr>
                  </a:outerShdw>
                </a:effectLst>
              </a:endParaRPr>
            </a:p>
          </p:txBody>
        </p:sp>
        <p:sp>
          <p:nvSpPr>
            <p:cNvPr id="9" name="角丸四角形 8"/>
            <p:cNvSpPr/>
            <p:nvPr/>
          </p:nvSpPr>
          <p:spPr bwMode="auto">
            <a:xfrm>
              <a:off x="875219" y="6329958"/>
              <a:ext cx="2448272" cy="448939"/>
            </a:xfrm>
            <a:prstGeom prst="roundRect">
              <a:avLst/>
            </a:prstGeom>
            <a:solidFill>
              <a:schemeClr val="bg1"/>
            </a:solidFill>
            <a:ln w="28575">
              <a:solidFill>
                <a:srgbClr val="FF0000"/>
              </a:solidFill>
            </a:ln>
            <a:extLst/>
          </p:spPr>
          <p:txBody>
            <a:bodyPr rtlCol="0" anchor="ctr"/>
            <a:lstStyle/>
            <a:p>
              <a:pPr algn="ctr"/>
              <a:r>
                <a:rPr kumimoji="1" lang="ja-JP" altLang="en-US" sz="2800" dirty="0" smtClean="0"/>
                <a:t>南極振動</a:t>
              </a:r>
              <a:r>
                <a:rPr kumimoji="1" lang="en-US" altLang="ja-JP" sz="2800" dirty="0" smtClean="0"/>
                <a:t>: </a:t>
              </a:r>
              <a:r>
                <a:rPr kumimoji="1" lang="ja-JP" altLang="en-US" sz="2800" dirty="0" smtClean="0"/>
                <a:t>負</a:t>
              </a:r>
              <a:endParaRPr kumimoji="1" lang="ja-JP" altLang="en-US" sz="2800" dirty="0"/>
            </a:p>
          </p:txBody>
        </p:sp>
      </p:grpSp>
      <p:sp>
        <p:nvSpPr>
          <p:cNvPr id="6" name="円/楕円 5"/>
          <p:cNvSpPr/>
          <p:nvPr/>
        </p:nvSpPr>
        <p:spPr>
          <a:xfrm>
            <a:off x="79913" y="2393454"/>
            <a:ext cx="2224348" cy="931505"/>
          </a:xfrm>
          <a:prstGeom prst="ellipse">
            <a:avLst/>
          </a:prstGeom>
          <a:solidFill>
            <a:srgbClr val="00B0F0"/>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b="1" dirty="0" smtClean="0">
                <a:effectLst>
                  <a:outerShdw blurRad="38100" dist="38100" dir="2700000" algn="tl">
                    <a:srgbClr val="000000">
                      <a:alpha val="43137"/>
                    </a:srgbClr>
                  </a:outerShdw>
                </a:effectLst>
              </a:rPr>
              <a:t>極渦</a:t>
            </a:r>
            <a:endParaRPr kumimoji="1" lang="ja-JP" altLang="en-US" sz="4000" b="1" dirty="0">
              <a:effectLst>
                <a:outerShdw blurRad="38100" dist="38100" dir="2700000" algn="tl">
                  <a:srgbClr val="000000">
                    <a:alpha val="43137"/>
                  </a:srgbClr>
                </a:outerShdw>
              </a:effectLst>
            </a:endParaRPr>
          </a:p>
        </p:txBody>
      </p:sp>
      <p:sp>
        <p:nvSpPr>
          <p:cNvPr id="11" name="下カーブ矢印 10"/>
          <p:cNvSpPr/>
          <p:nvPr/>
        </p:nvSpPr>
        <p:spPr bwMode="auto">
          <a:xfrm>
            <a:off x="-4025342" y="3474091"/>
            <a:ext cx="17353928" cy="1665301"/>
          </a:xfrm>
          <a:prstGeom prst="curvedDownArrow">
            <a:avLst>
              <a:gd name="adj1" fmla="val 25000"/>
              <a:gd name="adj2" fmla="val 48424"/>
              <a:gd name="adj3" fmla="val 25000"/>
            </a:avLst>
          </a:prstGeom>
          <a:solidFill>
            <a:srgbClr val="002060">
              <a:alpha val="50195"/>
            </a:srgbClr>
          </a:solidFill>
          <a:ln>
            <a:noFill/>
          </a:ln>
          <a:extLst/>
        </p:spPr>
        <p:txBody>
          <a:bodyPr rtlCol="0" anchor="ctr"/>
          <a:lstStyle/>
          <a:p>
            <a:pPr algn="ctr"/>
            <a:endParaRPr kumimoji="1" lang="ja-JP" altLang="en-US" sz="1350"/>
          </a:p>
        </p:txBody>
      </p:sp>
      <p:grpSp>
        <p:nvGrpSpPr>
          <p:cNvPr id="15" name="グループ化 14"/>
          <p:cNvGrpSpPr/>
          <p:nvPr/>
        </p:nvGrpSpPr>
        <p:grpSpPr>
          <a:xfrm>
            <a:off x="216671" y="3385366"/>
            <a:ext cx="3560943" cy="2029513"/>
            <a:chOff x="36527" y="2539778"/>
            <a:chExt cx="3560943" cy="2876378"/>
          </a:xfrm>
        </p:grpSpPr>
        <p:sp>
          <p:nvSpPr>
            <p:cNvPr id="16" name="上下矢印 15"/>
            <p:cNvSpPr/>
            <p:nvPr/>
          </p:nvSpPr>
          <p:spPr bwMode="auto">
            <a:xfrm>
              <a:off x="573750" y="2539778"/>
              <a:ext cx="973914" cy="2876378"/>
            </a:xfrm>
            <a:prstGeom prst="upDownArrow">
              <a:avLst/>
            </a:prstGeom>
            <a:solidFill>
              <a:srgbClr val="006600">
                <a:alpha val="95000"/>
              </a:srgbClr>
            </a:solidFill>
            <a:ln>
              <a:solidFill>
                <a:schemeClr val="tx1"/>
              </a:solidFill>
            </a:ln>
            <a:extLst/>
          </p:spPr>
          <p:txBody>
            <a:bodyPr rtlCol="0" anchor="ctr"/>
            <a:lstStyle/>
            <a:p>
              <a:pPr algn="ctr"/>
              <a:endParaRPr kumimoji="1" lang="ja-JP" altLang="en-US" sz="1350"/>
            </a:p>
          </p:txBody>
        </p:sp>
        <p:sp>
          <p:nvSpPr>
            <p:cNvPr id="17" name="角丸四角形 16"/>
            <p:cNvSpPr/>
            <p:nvPr/>
          </p:nvSpPr>
          <p:spPr bwMode="auto">
            <a:xfrm>
              <a:off x="36527" y="3545670"/>
              <a:ext cx="3560943" cy="912107"/>
            </a:xfrm>
            <a:prstGeom prst="roundRect">
              <a:avLst/>
            </a:prstGeom>
            <a:solidFill>
              <a:schemeClr val="bg1"/>
            </a:solidFill>
            <a:ln w="28575">
              <a:solidFill>
                <a:srgbClr val="FF0000"/>
              </a:solidFill>
            </a:ln>
            <a:extLst/>
          </p:spPr>
          <p:txBody>
            <a:bodyPr rtlCol="0" anchor="ctr"/>
            <a:lstStyle/>
            <a:p>
              <a:pPr algn="ctr"/>
              <a:r>
                <a:rPr kumimoji="1" lang="en-US" altLang="ja-JP" sz="2000" dirty="0" smtClean="0"/>
                <a:t>8</a:t>
              </a:r>
              <a:r>
                <a:rPr lang="en-US" altLang="ja-JP" sz="2000" dirty="0" smtClean="0"/>
                <a:t>.</a:t>
              </a:r>
              <a:r>
                <a:rPr kumimoji="1" lang="en-US" altLang="ja-JP" sz="2000" dirty="0" smtClean="0"/>
                <a:t>9</a:t>
              </a:r>
              <a:r>
                <a:rPr kumimoji="1" lang="ja-JP" altLang="en-US" sz="2000" dirty="0" smtClean="0"/>
                <a:t>月の成層圏の極渦と</a:t>
              </a:r>
              <a:endParaRPr kumimoji="1" lang="en-US" altLang="ja-JP" sz="2000" dirty="0" smtClean="0"/>
            </a:p>
            <a:p>
              <a:pPr algn="ctr"/>
              <a:r>
                <a:rPr kumimoji="1" lang="ja-JP" altLang="en-US" sz="2000" dirty="0" smtClean="0"/>
                <a:t>対流圏の南極振動</a:t>
              </a:r>
              <a:r>
                <a:rPr lang="ja-JP" altLang="en-US" sz="2000" dirty="0" smtClean="0"/>
                <a:t>の相互作用</a:t>
              </a:r>
              <a:endParaRPr kumimoji="1" lang="ja-JP" altLang="en-US" sz="2000" dirty="0"/>
            </a:p>
          </p:txBody>
        </p:sp>
      </p:grpSp>
      <p:grpSp>
        <p:nvGrpSpPr>
          <p:cNvPr id="18" name="グループ化 17"/>
          <p:cNvGrpSpPr/>
          <p:nvPr/>
        </p:nvGrpSpPr>
        <p:grpSpPr>
          <a:xfrm>
            <a:off x="-39773" y="1661680"/>
            <a:ext cx="2854419" cy="1623303"/>
            <a:chOff x="68642" y="4929906"/>
            <a:chExt cx="2854419" cy="1623303"/>
          </a:xfrm>
        </p:grpSpPr>
        <p:sp>
          <p:nvSpPr>
            <p:cNvPr id="19" name="円/楕円 18"/>
            <p:cNvSpPr/>
            <p:nvPr/>
          </p:nvSpPr>
          <p:spPr bwMode="auto">
            <a:xfrm>
              <a:off x="68642" y="4929906"/>
              <a:ext cx="1181171" cy="1623303"/>
            </a:xfrm>
            <a:prstGeom prst="ellipse">
              <a:avLst/>
            </a:prstGeom>
            <a:solidFill>
              <a:srgbClr val="FF000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高</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20" name="円/楕円 19"/>
            <p:cNvSpPr/>
            <p:nvPr/>
          </p:nvSpPr>
          <p:spPr bwMode="auto">
            <a:xfrm>
              <a:off x="1754734" y="5056696"/>
              <a:ext cx="1168327" cy="1496513"/>
            </a:xfrm>
            <a:prstGeom prst="ellipse">
              <a:avLst/>
            </a:prstGeom>
            <a:solidFill>
              <a:srgbClr val="0070C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低</a:t>
              </a:r>
              <a:endParaRPr kumimoji="1" lang="ja-JP" altLang="en-US" sz="4800" dirty="0">
                <a:solidFill>
                  <a:schemeClr val="bg1"/>
                </a:solidFill>
                <a:effectLst>
                  <a:outerShdw blurRad="38100" dist="38100" dir="2700000" algn="tl">
                    <a:srgbClr val="000000">
                      <a:alpha val="43137"/>
                    </a:srgbClr>
                  </a:outerShdw>
                </a:effectLst>
              </a:endParaRPr>
            </a:p>
          </p:txBody>
        </p:sp>
      </p:grpSp>
      <p:sp>
        <p:nvSpPr>
          <p:cNvPr id="21"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◎考察</a:t>
            </a:r>
            <a:r>
              <a:rPr lang="en-US" altLang="ja-JP" sz="4000" dirty="0" smtClean="0"/>
              <a:t>	</a:t>
            </a:r>
            <a:endParaRPr lang="ja-JP" altLang="en-US" sz="2800" dirty="0"/>
          </a:p>
        </p:txBody>
      </p:sp>
      <p:sp>
        <p:nvSpPr>
          <p:cNvPr id="22" name="テキスト ボックス 21"/>
          <p:cNvSpPr txBox="1"/>
          <p:nvPr/>
        </p:nvSpPr>
        <p:spPr>
          <a:xfrm>
            <a:off x="1809134" y="51249"/>
            <a:ext cx="3955120"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成層圏を伝播する過程</a:t>
            </a:r>
            <a:endParaRPr kumimoji="1" lang="ja-JP" altLang="en-US" sz="2800" b="1" dirty="0">
              <a:solidFill>
                <a:schemeClr val="bg1"/>
              </a:solidFill>
            </a:endParaRPr>
          </a:p>
        </p:txBody>
      </p:sp>
      <p:sp>
        <p:nvSpPr>
          <p:cNvPr id="23" name="角丸四角形 22"/>
          <p:cNvSpPr/>
          <p:nvPr/>
        </p:nvSpPr>
        <p:spPr bwMode="auto">
          <a:xfrm>
            <a:off x="86335" y="692696"/>
            <a:ext cx="3119968" cy="783370"/>
          </a:xfrm>
          <a:prstGeom prst="roundRect">
            <a:avLst/>
          </a:prstGeom>
          <a:solidFill>
            <a:schemeClr val="bg1">
              <a:alpha val="50195"/>
            </a:schemeClr>
          </a:solidFill>
          <a:ln w="38100">
            <a:solidFill>
              <a:srgbClr val="FF0000"/>
            </a:solidFill>
          </a:ln>
          <a:extLst/>
        </p:spPr>
        <p:txBody>
          <a:bodyPr rtlCol="0" anchor="ctr"/>
          <a:lstStyle/>
          <a:p>
            <a:pPr algn="ctr"/>
            <a:r>
              <a:rPr kumimoji="1" lang="ja-JP" altLang="en-US" sz="2400" dirty="0" smtClean="0"/>
              <a:t>冬から春にかけて</a:t>
            </a:r>
            <a:endParaRPr kumimoji="1" lang="en-US" altLang="ja-JP" sz="2400" dirty="0" smtClean="0"/>
          </a:p>
          <a:p>
            <a:pPr algn="ctr"/>
            <a:r>
              <a:rPr kumimoji="1" lang="ja-JP" altLang="en-US" sz="2400" dirty="0" smtClean="0"/>
              <a:t>継続して極渦が負</a:t>
            </a:r>
            <a:endParaRPr kumimoji="1" lang="ja-JP" altLang="en-US" sz="2400" dirty="0"/>
          </a:p>
        </p:txBody>
      </p:sp>
      <p:grpSp>
        <p:nvGrpSpPr>
          <p:cNvPr id="25" name="グループ化 24"/>
          <p:cNvGrpSpPr/>
          <p:nvPr/>
        </p:nvGrpSpPr>
        <p:grpSpPr>
          <a:xfrm>
            <a:off x="-18558" y="5139392"/>
            <a:ext cx="2854419" cy="1252921"/>
            <a:chOff x="68642" y="4929906"/>
            <a:chExt cx="2854419" cy="1623303"/>
          </a:xfrm>
        </p:grpSpPr>
        <p:sp>
          <p:nvSpPr>
            <p:cNvPr id="26" name="円/楕円 25"/>
            <p:cNvSpPr/>
            <p:nvPr/>
          </p:nvSpPr>
          <p:spPr bwMode="auto">
            <a:xfrm>
              <a:off x="68642" y="4929906"/>
              <a:ext cx="1181171" cy="1623303"/>
            </a:xfrm>
            <a:prstGeom prst="ellipse">
              <a:avLst/>
            </a:prstGeom>
            <a:solidFill>
              <a:srgbClr val="FF000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高</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27" name="円/楕円 26"/>
            <p:cNvSpPr/>
            <p:nvPr/>
          </p:nvSpPr>
          <p:spPr bwMode="auto">
            <a:xfrm>
              <a:off x="1754734" y="5056696"/>
              <a:ext cx="1168327" cy="1496513"/>
            </a:xfrm>
            <a:prstGeom prst="ellipse">
              <a:avLst/>
            </a:prstGeom>
            <a:solidFill>
              <a:srgbClr val="0070C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低</a:t>
              </a:r>
              <a:endParaRPr kumimoji="1" lang="ja-JP" altLang="en-US" sz="4800" dirty="0">
                <a:solidFill>
                  <a:schemeClr val="bg1"/>
                </a:solidFill>
                <a:effectLst>
                  <a:outerShdw blurRad="38100" dist="38100" dir="2700000" algn="tl">
                    <a:srgbClr val="000000">
                      <a:alpha val="43137"/>
                    </a:srgbClr>
                  </a:outerShdw>
                </a:effectLst>
              </a:endParaRPr>
            </a:p>
          </p:txBody>
        </p:sp>
      </p:grpSp>
      <p:grpSp>
        <p:nvGrpSpPr>
          <p:cNvPr id="29" name="グループ化 28"/>
          <p:cNvGrpSpPr/>
          <p:nvPr/>
        </p:nvGrpSpPr>
        <p:grpSpPr>
          <a:xfrm>
            <a:off x="216671" y="1788470"/>
            <a:ext cx="3488197" cy="4840625"/>
            <a:chOff x="-3271358" y="1404091"/>
            <a:chExt cx="3488197" cy="4840625"/>
          </a:xfrm>
        </p:grpSpPr>
        <p:sp>
          <p:nvSpPr>
            <p:cNvPr id="30" name="円/楕円 29"/>
            <p:cNvSpPr/>
            <p:nvPr/>
          </p:nvSpPr>
          <p:spPr bwMode="auto">
            <a:xfrm>
              <a:off x="-2669342" y="1404091"/>
              <a:ext cx="990446" cy="4840625"/>
            </a:xfrm>
            <a:prstGeom prst="ellipse">
              <a:avLst/>
            </a:prstGeom>
            <a:solidFill>
              <a:srgbClr val="FF0000">
                <a:alpha val="50195"/>
              </a:srgbClr>
            </a:solidFill>
            <a:ln>
              <a:noFill/>
            </a:ln>
            <a:extLst/>
          </p:spPr>
          <p:txBody>
            <a:bodyPr rtlCol="0" anchor="ctr"/>
            <a:lstStyle/>
            <a:p>
              <a:pPr algn="ctr"/>
              <a:endParaRPr kumimoji="1" lang="ja-JP" altLang="en-US" sz="1350"/>
            </a:p>
          </p:txBody>
        </p:sp>
        <p:sp>
          <p:nvSpPr>
            <p:cNvPr id="31" name="角丸四角形 30"/>
            <p:cNvSpPr/>
            <p:nvPr/>
          </p:nvSpPr>
          <p:spPr bwMode="auto">
            <a:xfrm>
              <a:off x="-3271358" y="3483055"/>
              <a:ext cx="3488197" cy="682695"/>
            </a:xfrm>
            <a:prstGeom prst="roundRect">
              <a:avLst/>
            </a:prstGeom>
            <a:solidFill>
              <a:schemeClr val="bg1"/>
            </a:solidFill>
            <a:ln w="28575">
              <a:solidFill>
                <a:srgbClr val="FF0000"/>
              </a:solidFill>
            </a:ln>
            <a:extLst/>
          </p:spPr>
          <p:txBody>
            <a:bodyPr rtlCol="0" anchor="ctr"/>
            <a:lstStyle/>
            <a:p>
              <a:pPr algn="ctr"/>
              <a:r>
                <a:rPr kumimoji="1" lang="ja-JP" altLang="en-US" dirty="0" smtClean="0"/>
                <a:t>成層圏・対流圏の</a:t>
              </a:r>
              <a:endParaRPr kumimoji="1" lang="en-US" altLang="ja-JP" dirty="0" smtClean="0"/>
            </a:p>
            <a:p>
              <a:pPr algn="ctr"/>
              <a:r>
                <a:rPr kumimoji="1" lang="ja-JP" altLang="en-US" dirty="0" smtClean="0"/>
                <a:t>極渦が冬から継続して</a:t>
              </a:r>
              <a:r>
                <a:rPr lang="ja-JP" altLang="en-US" dirty="0"/>
                <a:t>負の傾向</a:t>
              </a:r>
              <a:endParaRPr kumimoji="1" lang="ja-JP" altLang="en-US" dirty="0"/>
            </a:p>
          </p:txBody>
        </p:sp>
      </p:grpSp>
      <p:sp>
        <p:nvSpPr>
          <p:cNvPr id="28" name="右矢印 27"/>
          <p:cNvSpPr/>
          <p:nvPr/>
        </p:nvSpPr>
        <p:spPr bwMode="auto">
          <a:xfrm>
            <a:off x="20851" y="4400122"/>
            <a:ext cx="2637473" cy="2088231"/>
          </a:xfrm>
          <a:prstGeom prst="rightArrow">
            <a:avLst/>
          </a:prstGeom>
          <a:solidFill>
            <a:srgbClr val="002060">
              <a:alpha val="95000"/>
            </a:srgbClr>
          </a:solidFill>
          <a:ln>
            <a:solidFill>
              <a:schemeClr val="tx1"/>
            </a:solidFill>
          </a:ln>
          <a:scene3d>
            <a:camera prst="isometricOffAxis1Left"/>
            <a:lightRig rig="threePt" dir="t"/>
          </a:scene3d>
          <a:extLst/>
        </p:spPr>
        <p:txBody>
          <a:bodyPr rtlCol="0" anchor="ctr"/>
          <a:lstStyle/>
          <a:p>
            <a:pPr algn="ctr"/>
            <a:r>
              <a:rPr kumimoji="1" lang="ja-JP" altLang="en-US" sz="4000" b="1" dirty="0" smtClean="0">
                <a:solidFill>
                  <a:schemeClr val="bg1"/>
                </a:solidFill>
                <a:effectLst>
                  <a:outerShdw blurRad="38100" dist="38100" dir="2700000" algn="tl">
                    <a:srgbClr val="000000">
                      <a:alpha val="43137"/>
                    </a:srgbClr>
                  </a:outerShdw>
                </a:effectLst>
              </a:rPr>
              <a:t>西風</a:t>
            </a:r>
            <a:r>
              <a:rPr lang="en-US" altLang="ja-JP" sz="4000" b="1" dirty="0" smtClean="0">
                <a:solidFill>
                  <a:schemeClr val="bg1"/>
                </a:solidFill>
                <a:effectLst>
                  <a:outerShdw blurRad="38100" dist="38100" dir="2700000" algn="tl">
                    <a:srgbClr val="000000">
                      <a:alpha val="43137"/>
                    </a:srgbClr>
                  </a:outerShdw>
                </a:effectLst>
              </a:rPr>
              <a:t>(</a:t>
            </a:r>
            <a:r>
              <a:rPr lang="ja-JP" altLang="en-US" sz="4000" b="1" dirty="0" smtClean="0">
                <a:solidFill>
                  <a:schemeClr val="bg1"/>
                </a:solidFill>
                <a:effectLst>
                  <a:outerShdw blurRad="38100" dist="38100" dir="2700000" algn="tl">
                    <a:srgbClr val="000000">
                      <a:alpha val="43137"/>
                    </a:srgbClr>
                  </a:outerShdw>
                </a:effectLst>
              </a:rPr>
              <a:t>弱</a:t>
            </a:r>
            <a:r>
              <a:rPr lang="en-US" altLang="ja-JP" sz="4000" b="1" dirty="0" smtClean="0">
                <a:solidFill>
                  <a:schemeClr val="bg1"/>
                </a:solidFill>
                <a:effectLst>
                  <a:outerShdw blurRad="38100" dist="38100" dir="2700000" algn="tl">
                    <a:srgbClr val="000000">
                      <a:alpha val="43137"/>
                    </a:srgbClr>
                  </a:outerShdw>
                </a:effectLst>
              </a:rPr>
              <a:t>)</a:t>
            </a:r>
            <a:endParaRPr kumimoji="1" lang="ja-JP" altLang="en-US" sz="4000" b="1" dirty="0">
              <a:solidFill>
                <a:schemeClr val="bg1"/>
              </a:solidFill>
              <a:effectLst>
                <a:outerShdw blurRad="38100" dist="38100" dir="2700000" algn="tl">
                  <a:srgbClr val="000000">
                    <a:alpha val="43137"/>
                  </a:srgbClr>
                </a:outerShdw>
              </a:effectLst>
            </a:endParaRPr>
          </a:p>
        </p:txBody>
      </p:sp>
      <p:sp>
        <p:nvSpPr>
          <p:cNvPr id="24" name="右矢印 23"/>
          <p:cNvSpPr/>
          <p:nvPr/>
        </p:nvSpPr>
        <p:spPr bwMode="auto">
          <a:xfrm>
            <a:off x="86335" y="1236728"/>
            <a:ext cx="2637473" cy="2088231"/>
          </a:xfrm>
          <a:prstGeom prst="rightArrow">
            <a:avLst/>
          </a:prstGeom>
          <a:solidFill>
            <a:srgbClr val="002060">
              <a:alpha val="95000"/>
            </a:srgbClr>
          </a:solidFill>
          <a:ln>
            <a:solidFill>
              <a:schemeClr val="tx1"/>
            </a:solidFill>
          </a:ln>
          <a:scene3d>
            <a:camera prst="isometricOffAxis1Left"/>
            <a:lightRig rig="threePt" dir="t"/>
          </a:scene3d>
          <a:extLst/>
        </p:spPr>
        <p:txBody>
          <a:bodyPr rtlCol="0" anchor="ctr"/>
          <a:lstStyle/>
          <a:p>
            <a:pPr algn="ctr"/>
            <a:r>
              <a:rPr kumimoji="1" lang="ja-JP" altLang="en-US" sz="4000" b="1" dirty="0" smtClean="0">
                <a:solidFill>
                  <a:schemeClr val="bg1"/>
                </a:solidFill>
                <a:effectLst>
                  <a:outerShdw blurRad="38100" dist="38100" dir="2700000" algn="tl">
                    <a:srgbClr val="000000">
                      <a:alpha val="43137"/>
                    </a:srgbClr>
                  </a:outerShdw>
                </a:effectLst>
              </a:rPr>
              <a:t>西風</a:t>
            </a:r>
            <a:r>
              <a:rPr lang="en-US" altLang="ja-JP" sz="4000" b="1" dirty="0" smtClean="0">
                <a:solidFill>
                  <a:schemeClr val="bg1"/>
                </a:solidFill>
                <a:effectLst>
                  <a:outerShdw blurRad="38100" dist="38100" dir="2700000" algn="tl">
                    <a:srgbClr val="000000">
                      <a:alpha val="43137"/>
                    </a:srgbClr>
                  </a:outerShdw>
                </a:effectLst>
              </a:rPr>
              <a:t>(</a:t>
            </a:r>
            <a:r>
              <a:rPr lang="ja-JP" altLang="en-US" sz="4000" b="1" dirty="0" smtClean="0">
                <a:solidFill>
                  <a:schemeClr val="bg1"/>
                </a:solidFill>
                <a:effectLst>
                  <a:outerShdw blurRad="38100" dist="38100" dir="2700000" algn="tl">
                    <a:srgbClr val="000000">
                      <a:alpha val="43137"/>
                    </a:srgbClr>
                  </a:outerShdw>
                </a:effectLst>
              </a:rPr>
              <a:t>弱</a:t>
            </a:r>
            <a:r>
              <a:rPr lang="en-US" altLang="ja-JP" sz="4000" b="1" dirty="0" smtClean="0">
                <a:solidFill>
                  <a:schemeClr val="bg1"/>
                </a:solidFill>
                <a:effectLst>
                  <a:outerShdw blurRad="38100" dist="38100" dir="2700000" algn="tl">
                    <a:srgbClr val="000000">
                      <a:alpha val="43137"/>
                    </a:srgbClr>
                  </a:outerShdw>
                </a:effectLst>
              </a:rPr>
              <a:t>)</a:t>
            </a:r>
            <a:endParaRPr kumimoji="1" lang="ja-JP" altLang="en-US" sz="4000" b="1" dirty="0">
              <a:solidFill>
                <a:schemeClr val="bg1"/>
              </a:solidFill>
              <a:effectLst>
                <a:outerShdw blurRad="38100" dist="38100" dir="2700000" algn="tl">
                  <a:srgbClr val="000000">
                    <a:alpha val="43137"/>
                  </a:srgbClr>
                </a:outerShdw>
              </a:effectLst>
            </a:endParaRPr>
          </a:p>
        </p:txBody>
      </p:sp>
      <p:grpSp>
        <p:nvGrpSpPr>
          <p:cNvPr id="32" name="グループ化 31"/>
          <p:cNvGrpSpPr/>
          <p:nvPr/>
        </p:nvGrpSpPr>
        <p:grpSpPr>
          <a:xfrm>
            <a:off x="0" y="1914197"/>
            <a:ext cx="3776474" cy="1118267"/>
            <a:chOff x="-209726" y="2335427"/>
            <a:chExt cx="3776474" cy="1118267"/>
          </a:xfrm>
        </p:grpSpPr>
        <p:sp>
          <p:nvSpPr>
            <p:cNvPr id="33" name="角丸四角形 32"/>
            <p:cNvSpPr/>
            <p:nvPr/>
          </p:nvSpPr>
          <p:spPr bwMode="auto">
            <a:xfrm>
              <a:off x="-209726" y="2335427"/>
              <a:ext cx="1616668" cy="1118267"/>
            </a:xfrm>
            <a:prstGeom prst="roundRect">
              <a:avLst/>
            </a:prstGeom>
            <a:solidFill>
              <a:srgbClr val="FF0000">
                <a:alpha val="85000"/>
              </a:srgbClr>
            </a:solidFill>
            <a:ln>
              <a:noFill/>
            </a:ln>
            <a:extLst/>
          </p:spPr>
          <p:txBody>
            <a:bodyPr rtlCol="0" anchor="ctr"/>
            <a:lstStyle/>
            <a:p>
              <a:pPr algn="ctr"/>
              <a:r>
                <a:rPr kumimoji="1" lang="ja-JP" altLang="en-US" sz="2400" dirty="0" smtClean="0">
                  <a:solidFill>
                    <a:schemeClr val="bg1"/>
                  </a:solidFill>
                </a:rPr>
                <a:t>気温上昇</a:t>
              </a:r>
              <a:endParaRPr kumimoji="1" lang="ja-JP" altLang="en-US" sz="2400" dirty="0">
                <a:solidFill>
                  <a:schemeClr val="bg1"/>
                </a:solidFill>
              </a:endParaRPr>
            </a:p>
          </p:txBody>
        </p:sp>
        <p:sp>
          <p:nvSpPr>
            <p:cNvPr id="34" name="角丸四角形 33"/>
            <p:cNvSpPr/>
            <p:nvPr/>
          </p:nvSpPr>
          <p:spPr bwMode="auto">
            <a:xfrm>
              <a:off x="1946599" y="2378680"/>
              <a:ext cx="1620149" cy="1016613"/>
            </a:xfrm>
            <a:prstGeom prst="roundRect">
              <a:avLst/>
            </a:prstGeom>
            <a:solidFill>
              <a:srgbClr val="0070C0">
                <a:alpha val="85000"/>
              </a:srgbClr>
            </a:solidFill>
            <a:ln>
              <a:noFill/>
            </a:ln>
            <a:extLst/>
          </p:spPr>
          <p:txBody>
            <a:bodyPr rtlCol="0" anchor="ctr"/>
            <a:lstStyle/>
            <a:p>
              <a:pPr algn="ctr"/>
              <a:r>
                <a:rPr kumimoji="1" lang="ja-JP" altLang="en-US" sz="2400" dirty="0" smtClean="0">
                  <a:solidFill>
                    <a:schemeClr val="bg1"/>
                  </a:solidFill>
                </a:rPr>
                <a:t>気温低下</a:t>
              </a:r>
              <a:endParaRPr kumimoji="1" lang="ja-JP" altLang="en-US" sz="2400" dirty="0">
                <a:solidFill>
                  <a:schemeClr val="bg1"/>
                </a:solidFill>
              </a:endParaRPr>
            </a:p>
          </p:txBody>
        </p:sp>
      </p:grpSp>
      <p:grpSp>
        <p:nvGrpSpPr>
          <p:cNvPr id="36" name="グループ化 35"/>
          <p:cNvGrpSpPr/>
          <p:nvPr/>
        </p:nvGrpSpPr>
        <p:grpSpPr>
          <a:xfrm>
            <a:off x="3806126" y="740453"/>
            <a:ext cx="5279260" cy="2509157"/>
            <a:chOff x="3460660" y="912693"/>
            <a:chExt cx="5279260" cy="2509157"/>
          </a:xfrm>
          <a:solidFill>
            <a:schemeClr val="bg1"/>
          </a:solidFill>
        </p:grpSpPr>
        <p:sp>
          <p:nvSpPr>
            <p:cNvPr id="37" name="下矢印 36"/>
            <p:cNvSpPr/>
            <p:nvPr/>
          </p:nvSpPr>
          <p:spPr>
            <a:xfrm rot="16200000">
              <a:off x="4839267" y="2055107"/>
              <a:ext cx="1159042" cy="157444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bwMode="auto">
            <a:xfrm>
              <a:off x="3460660" y="912693"/>
              <a:ext cx="5279260" cy="1417039"/>
            </a:xfrm>
            <a:prstGeom prst="roundRect">
              <a:avLst/>
            </a:prstGeom>
            <a:grpFill/>
            <a:ln w="28575">
              <a:solidFill>
                <a:srgbClr val="FF0000"/>
              </a:solidFill>
            </a:ln>
            <a:extLst/>
          </p:spPr>
          <p:txBody>
            <a:bodyPr rtlCol="0" anchor="ctr"/>
            <a:lstStyle/>
            <a:p>
              <a:pPr algn="ctr"/>
              <a:r>
                <a:rPr lang="ja-JP" altLang="en-US" sz="2000" dirty="0" smtClean="0"/>
                <a:t>熱帯下部成層圏の気温が下がることで</a:t>
              </a:r>
              <a:endParaRPr lang="en-US" altLang="ja-JP" sz="2000" dirty="0"/>
            </a:p>
            <a:p>
              <a:pPr algn="ctr"/>
              <a:r>
                <a:rPr lang="ja-JP" altLang="en-US" sz="2000" dirty="0" smtClean="0"/>
                <a:t>成層圏</a:t>
              </a:r>
              <a:r>
                <a:rPr lang="ja-JP" altLang="en-US" sz="2000" dirty="0"/>
                <a:t>の</a:t>
              </a:r>
              <a:r>
                <a:rPr lang="ja-JP" altLang="en-US" sz="2000" dirty="0" smtClean="0"/>
                <a:t>循環が変化</a:t>
              </a:r>
              <a:r>
                <a:rPr lang="ja-JP" altLang="en-US" sz="2000" dirty="0"/>
                <a:t>！</a:t>
              </a:r>
              <a:r>
                <a:rPr lang="ja-JP" altLang="en-US" sz="2000" dirty="0" smtClean="0"/>
                <a:t>結果北半球への循環も変化し、北半球高緯度に影響を与える</a:t>
              </a:r>
              <a:endParaRPr kumimoji="1" lang="en-US" altLang="ja-JP" sz="2000" dirty="0" smtClean="0"/>
            </a:p>
          </p:txBody>
        </p:sp>
      </p:grpSp>
      <p:sp>
        <p:nvSpPr>
          <p:cNvPr id="39" name="右矢印 38"/>
          <p:cNvSpPr/>
          <p:nvPr/>
        </p:nvSpPr>
        <p:spPr bwMode="auto">
          <a:xfrm rot="21443834">
            <a:off x="6081719" y="1580184"/>
            <a:ext cx="3090297" cy="1988597"/>
          </a:xfrm>
          <a:prstGeom prst="rightArrow">
            <a:avLst/>
          </a:prstGeom>
          <a:solidFill>
            <a:srgbClr val="002060">
              <a:alpha val="95000"/>
            </a:srgbClr>
          </a:solidFill>
          <a:ln>
            <a:solidFill>
              <a:schemeClr val="tx1"/>
            </a:solidFill>
          </a:ln>
          <a:scene3d>
            <a:camera prst="isometricOffAxis1Left"/>
            <a:lightRig rig="threePt" dir="t"/>
          </a:scene3d>
          <a:extLst/>
        </p:spPr>
        <p:txBody>
          <a:bodyPr rtlCol="0" anchor="ctr"/>
          <a:lstStyle/>
          <a:p>
            <a:pPr algn="ctr"/>
            <a:r>
              <a:rPr kumimoji="1" lang="ja-JP" altLang="en-US" sz="3600" b="1" dirty="0" smtClean="0">
                <a:solidFill>
                  <a:schemeClr val="bg1"/>
                </a:solidFill>
                <a:effectLst>
                  <a:outerShdw blurRad="38100" dist="38100" dir="2700000" algn="tl">
                    <a:srgbClr val="000000">
                      <a:alpha val="43137"/>
                    </a:srgbClr>
                  </a:outerShdw>
                </a:effectLst>
              </a:rPr>
              <a:t>西風</a:t>
            </a:r>
            <a:r>
              <a:rPr lang="en-US" altLang="ja-JP" sz="3600" b="1" dirty="0" smtClean="0">
                <a:solidFill>
                  <a:schemeClr val="bg1"/>
                </a:solidFill>
                <a:effectLst>
                  <a:outerShdw blurRad="38100" dist="38100" dir="2700000" algn="tl">
                    <a:srgbClr val="000000">
                      <a:alpha val="43137"/>
                    </a:srgbClr>
                  </a:outerShdw>
                </a:effectLst>
              </a:rPr>
              <a:t>(</a:t>
            </a:r>
            <a:r>
              <a:rPr lang="ja-JP" altLang="en-US" sz="3600" b="1" dirty="0" smtClean="0">
                <a:solidFill>
                  <a:schemeClr val="bg1"/>
                </a:solidFill>
                <a:effectLst>
                  <a:outerShdw blurRad="38100" dist="38100" dir="2700000" algn="tl">
                    <a:srgbClr val="000000">
                      <a:alpha val="43137"/>
                    </a:srgbClr>
                  </a:outerShdw>
                </a:effectLst>
              </a:rPr>
              <a:t>弱</a:t>
            </a:r>
            <a:r>
              <a:rPr lang="en-US" altLang="ja-JP" sz="3600" b="1" dirty="0" smtClean="0">
                <a:solidFill>
                  <a:schemeClr val="bg1"/>
                </a:solidFill>
                <a:effectLst>
                  <a:outerShdw blurRad="38100" dist="38100" dir="2700000" algn="tl">
                    <a:srgbClr val="000000">
                      <a:alpha val="43137"/>
                    </a:srgbClr>
                  </a:outerShdw>
                </a:effectLst>
              </a:rPr>
              <a:t>)</a:t>
            </a:r>
            <a:endParaRPr kumimoji="1" lang="ja-JP" altLang="en-US" sz="3600" b="1" dirty="0">
              <a:solidFill>
                <a:schemeClr val="bg1"/>
              </a:solidFill>
              <a:effectLst>
                <a:outerShdw blurRad="38100" dist="38100" dir="2700000" algn="tl">
                  <a:srgbClr val="000000">
                    <a:alpha val="43137"/>
                  </a:srgbClr>
                </a:outerShdw>
              </a:effectLst>
            </a:endParaRPr>
          </a:p>
        </p:txBody>
      </p:sp>
      <p:grpSp>
        <p:nvGrpSpPr>
          <p:cNvPr id="40" name="グループ化 39"/>
          <p:cNvGrpSpPr/>
          <p:nvPr/>
        </p:nvGrpSpPr>
        <p:grpSpPr>
          <a:xfrm>
            <a:off x="7569139" y="3307213"/>
            <a:ext cx="1218901" cy="2227534"/>
            <a:chOff x="10805093" y="2056582"/>
            <a:chExt cx="1218901" cy="1974797"/>
          </a:xfrm>
        </p:grpSpPr>
        <p:cxnSp>
          <p:nvCxnSpPr>
            <p:cNvPr id="41" name="直線矢印コネクタ 40"/>
            <p:cNvCxnSpPr/>
            <p:nvPr/>
          </p:nvCxnSpPr>
          <p:spPr>
            <a:xfrm>
              <a:off x="10805093" y="2157492"/>
              <a:ext cx="0" cy="1322163"/>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1052720" y="2368588"/>
              <a:ext cx="0" cy="1322163"/>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1340752" y="2264763"/>
              <a:ext cx="0" cy="1322163"/>
            </a:xfrm>
            <a:prstGeom prst="straightConnector1">
              <a:avLst/>
            </a:prstGeom>
            <a:ln w="5715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11408441" y="2056582"/>
              <a:ext cx="615553" cy="1974797"/>
            </a:xfrm>
            <a:prstGeom prst="rect">
              <a:avLst/>
            </a:prstGeom>
            <a:noFill/>
          </p:spPr>
          <p:txBody>
            <a:bodyPr vert="eaVert" wrap="none" rtlCol="0">
              <a:spAutoFit/>
            </a:bodyPr>
            <a:lstStyle/>
            <a:p>
              <a:r>
                <a:rPr lang="ja-JP" altLang="en-US" sz="2800" dirty="0" smtClean="0">
                  <a:solidFill>
                    <a:srgbClr val="006600"/>
                  </a:solidFill>
                </a:rPr>
                <a:t>波の伝搬</a:t>
              </a:r>
              <a:r>
                <a:rPr lang="en-US" altLang="ja-JP" sz="2800" dirty="0" smtClean="0">
                  <a:solidFill>
                    <a:srgbClr val="006600"/>
                  </a:solidFill>
                </a:rPr>
                <a:t>(EP)</a:t>
              </a:r>
              <a:endParaRPr kumimoji="1" lang="ja-JP" altLang="en-US" sz="2800" dirty="0">
                <a:solidFill>
                  <a:srgbClr val="006600"/>
                </a:solidFill>
              </a:endParaRPr>
            </a:p>
          </p:txBody>
        </p:sp>
      </p:grpSp>
      <p:grpSp>
        <p:nvGrpSpPr>
          <p:cNvPr id="45" name="グループ化 44"/>
          <p:cNvGrpSpPr/>
          <p:nvPr/>
        </p:nvGrpSpPr>
        <p:grpSpPr>
          <a:xfrm>
            <a:off x="4510750" y="5803357"/>
            <a:ext cx="3875598" cy="1058894"/>
            <a:chOff x="4651622" y="5790454"/>
            <a:chExt cx="3875598" cy="1058894"/>
          </a:xfrm>
        </p:grpSpPr>
        <p:sp>
          <p:nvSpPr>
            <p:cNvPr id="46" name="円/楕円 45"/>
            <p:cNvSpPr/>
            <p:nvPr/>
          </p:nvSpPr>
          <p:spPr>
            <a:xfrm>
              <a:off x="7093270" y="5790454"/>
              <a:ext cx="1433950" cy="1058894"/>
            </a:xfrm>
            <a:prstGeom prst="ellipse">
              <a:avLst/>
            </a:prstGeom>
            <a:solidFill>
              <a:srgbClr val="7030A0"/>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smtClean="0"/>
                <a:t>AO</a:t>
              </a:r>
              <a:endParaRPr kumimoji="1" lang="ja-JP" altLang="en-US" sz="4000" dirty="0"/>
            </a:p>
          </p:txBody>
        </p:sp>
        <p:sp>
          <p:nvSpPr>
            <p:cNvPr id="47" name="角丸四角形 46"/>
            <p:cNvSpPr/>
            <p:nvPr/>
          </p:nvSpPr>
          <p:spPr bwMode="auto">
            <a:xfrm>
              <a:off x="4651622" y="6056268"/>
              <a:ext cx="3711823" cy="723634"/>
            </a:xfrm>
            <a:prstGeom prst="roundRect">
              <a:avLst/>
            </a:prstGeom>
            <a:solidFill>
              <a:schemeClr val="bg1">
                <a:alpha val="50195"/>
              </a:schemeClr>
            </a:solidFill>
            <a:ln w="28575">
              <a:solidFill>
                <a:srgbClr val="FF0000"/>
              </a:solidFill>
            </a:ln>
            <a:extLst/>
          </p:spPr>
          <p:txBody>
            <a:bodyPr rtlCol="0" anchor="ctr"/>
            <a:lstStyle/>
            <a:p>
              <a:pPr algn="ctr"/>
              <a:r>
                <a:rPr kumimoji="1" lang="ja-JP" altLang="en-US" sz="2400" dirty="0" smtClean="0"/>
                <a:t>北半球で</a:t>
              </a:r>
              <a:endParaRPr kumimoji="1" lang="en-US" altLang="ja-JP" sz="2400" dirty="0" smtClean="0"/>
            </a:p>
            <a:p>
              <a:pPr algn="ctr"/>
              <a:r>
                <a:rPr kumimoji="1" lang="ja-JP" altLang="en-US" sz="2400" dirty="0" smtClean="0"/>
                <a:t>北極振動が負の傾向へ</a:t>
              </a:r>
              <a:endParaRPr kumimoji="1" lang="ja-JP" altLang="en-US" sz="2400" dirty="0"/>
            </a:p>
          </p:txBody>
        </p:sp>
      </p:grpSp>
      <p:grpSp>
        <p:nvGrpSpPr>
          <p:cNvPr id="48" name="グループ化 47"/>
          <p:cNvGrpSpPr/>
          <p:nvPr/>
        </p:nvGrpSpPr>
        <p:grpSpPr>
          <a:xfrm>
            <a:off x="6277261" y="5139392"/>
            <a:ext cx="2943162" cy="1534460"/>
            <a:chOff x="6436700" y="4833140"/>
            <a:chExt cx="2943162" cy="1534460"/>
          </a:xfrm>
        </p:grpSpPr>
        <p:sp>
          <p:nvSpPr>
            <p:cNvPr id="49" name="円/楕円 48"/>
            <p:cNvSpPr/>
            <p:nvPr/>
          </p:nvSpPr>
          <p:spPr bwMode="auto">
            <a:xfrm>
              <a:off x="6436700" y="5071456"/>
              <a:ext cx="1440160" cy="1296144"/>
            </a:xfrm>
            <a:prstGeom prst="ellipse">
              <a:avLst/>
            </a:prstGeom>
            <a:solidFill>
              <a:srgbClr val="0070C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低</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50" name="円/楕円 49"/>
            <p:cNvSpPr/>
            <p:nvPr/>
          </p:nvSpPr>
          <p:spPr bwMode="auto">
            <a:xfrm>
              <a:off x="7939702" y="4833140"/>
              <a:ext cx="1440160" cy="1296144"/>
            </a:xfrm>
            <a:prstGeom prst="ellipse">
              <a:avLst/>
            </a:prstGeom>
            <a:solidFill>
              <a:srgbClr val="FF000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高</a:t>
              </a:r>
              <a:endParaRPr kumimoji="1" lang="ja-JP" altLang="en-US" sz="4800" dirty="0">
                <a:solidFill>
                  <a:schemeClr val="bg1"/>
                </a:solidFill>
                <a:effectLst>
                  <a:outerShdw blurRad="38100" dist="38100" dir="2700000" algn="tl">
                    <a:srgbClr val="000000">
                      <a:alpha val="43137"/>
                    </a:srgbClr>
                  </a:outerShdw>
                </a:effectLst>
              </a:endParaRPr>
            </a:p>
          </p:txBody>
        </p:sp>
      </p:grpSp>
      <p:sp>
        <p:nvSpPr>
          <p:cNvPr id="51" name="右矢印 50"/>
          <p:cNvSpPr/>
          <p:nvPr/>
        </p:nvSpPr>
        <p:spPr bwMode="auto">
          <a:xfrm>
            <a:off x="6445756" y="4550129"/>
            <a:ext cx="2615522" cy="2212081"/>
          </a:xfrm>
          <a:prstGeom prst="rightArrow">
            <a:avLst/>
          </a:prstGeom>
          <a:solidFill>
            <a:srgbClr val="002060">
              <a:alpha val="92000"/>
            </a:srgbClr>
          </a:solidFill>
          <a:ln>
            <a:solidFill>
              <a:schemeClr val="tx1"/>
            </a:solidFill>
          </a:ln>
          <a:scene3d>
            <a:camera prst="isometricOffAxis1Left"/>
            <a:lightRig rig="threePt" dir="t"/>
          </a:scene3d>
          <a:extLst/>
        </p:spPr>
        <p:txBody>
          <a:bodyPr rtlCol="0" anchor="ctr"/>
          <a:lstStyle/>
          <a:p>
            <a:pPr algn="ctr"/>
            <a:r>
              <a:rPr kumimoji="1" lang="ja-JP" altLang="en-US" sz="3600" b="1" dirty="0" smtClean="0">
                <a:solidFill>
                  <a:schemeClr val="bg1"/>
                </a:solidFill>
                <a:effectLst>
                  <a:outerShdw blurRad="38100" dist="38100" dir="2700000" algn="tl">
                    <a:srgbClr val="000000">
                      <a:alpha val="43137"/>
                    </a:srgbClr>
                  </a:outerShdw>
                </a:effectLst>
              </a:rPr>
              <a:t>西風</a:t>
            </a:r>
            <a:r>
              <a:rPr lang="en-US" altLang="ja-JP" sz="3600" b="1" dirty="0" smtClean="0">
                <a:solidFill>
                  <a:schemeClr val="bg1"/>
                </a:solidFill>
                <a:effectLst>
                  <a:outerShdw blurRad="38100" dist="38100" dir="2700000" algn="tl">
                    <a:srgbClr val="000000">
                      <a:alpha val="43137"/>
                    </a:srgbClr>
                  </a:outerShdw>
                </a:effectLst>
              </a:rPr>
              <a:t>(</a:t>
            </a:r>
            <a:r>
              <a:rPr lang="ja-JP" altLang="en-US" sz="3600" b="1" dirty="0" smtClean="0">
                <a:solidFill>
                  <a:schemeClr val="bg1"/>
                </a:solidFill>
                <a:effectLst>
                  <a:outerShdw blurRad="38100" dist="38100" dir="2700000" algn="tl">
                    <a:srgbClr val="000000">
                      <a:alpha val="43137"/>
                    </a:srgbClr>
                  </a:outerShdw>
                </a:effectLst>
              </a:rPr>
              <a:t>弱</a:t>
            </a:r>
            <a:r>
              <a:rPr lang="en-US" altLang="ja-JP" sz="3600" b="1" dirty="0" smtClean="0">
                <a:solidFill>
                  <a:schemeClr val="bg1"/>
                </a:solidFill>
                <a:effectLst>
                  <a:outerShdw blurRad="38100" dist="38100" dir="2700000" algn="tl">
                    <a:srgbClr val="000000">
                      <a:alpha val="43137"/>
                    </a:srgbClr>
                  </a:outerShdw>
                </a:effectLst>
              </a:rPr>
              <a:t>)</a:t>
            </a:r>
            <a:endParaRPr kumimoji="1" lang="ja-JP" altLang="en-US" sz="3600" b="1" dirty="0">
              <a:solidFill>
                <a:schemeClr val="bg1"/>
              </a:solidFill>
              <a:effectLst>
                <a:outerShdw blurRad="38100" dist="38100" dir="2700000" algn="tl">
                  <a:srgbClr val="000000">
                    <a:alpha val="43137"/>
                  </a:srgbClr>
                </a:outerShdw>
              </a:effectLst>
            </a:endParaRPr>
          </a:p>
        </p:txBody>
      </p:sp>
      <p:sp>
        <p:nvSpPr>
          <p:cNvPr id="52" name="U ターン矢印 51"/>
          <p:cNvSpPr/>
          <p:nvPr/>
        </p:nvSpPr>
        <p:spPr bwMode="auto">
          <a:xfrm>
            <a:off x="1173015" y="2474723"/>
            <a:ext cx="7371234" cy="3571663"/>
          </a:xfrm>
          <a:prstGeom prst="uturnArrow">
            <a:avLst>
              <a:gd name="adj1" fmla="val 15361"/>
              <a:gd name="adj2" fmla="val 20747"/>
              <a:gd name="adj3" fmla="val 25000"/>
              <a:gd name="adj4" fmla="val 43750"/>
              <a:gd name="adj5" fmla="val 100000"/>
            </a:avLst>
          </a:prstGeom>
          <a:solidFill>
            <a:srgbClr val="006600">
              <a:alpha val="95000"/>
            </a:srgbClr>
          </a:solidFill>
          <a:ln>
            <a:noFill/>
          </a:ln>
          <a:extLst/>
        </p:spPr>
        <p:txBody>
          <a:bodyPr rtlCol="0" anchor="ctr"/>
          <a:lstStyle/>
          <a:p>
            <a:pPr algn="ctr"/>
            <a:endParaRPr kumimoji="1" lang="ja-JP" altLang="en-US" sz="1350"/>
          </a:p>
        </p:txBody>
      </p:sp>
      <p:pic>
        <p:nvPicPr>
          <p:cNvPr id="53" name="Picture 6" descr="C:\Users\yusuke\AppData\Local\Microsoft\Windows\Temporary Internet Files\Content.IE5\P1NMR8HT\gi01a20140224000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2163" y="5082464"/>
            <a:ext cx="923609" cy="1828175"/>
          </a:xfrm>
          <a:prstGeom prst="rect">
            <a:avLst/>
          </a:prstGeom>
          <a:noFill/>
          <a:extLst>
            <a:ext uri="{909E8E84-426E-40DD-AFC4-6F175D3DCCD1}">
              <a14:hiddenFill xmlns:a14="http://schemas.microsoft.com/office/drawing/2010/main">
                <a:solidFill>
                  <a:srgbClr val="FFFFFF"/>
                </a:solidFill>
              </a14:hiddenFill>
            </a:ext>
          </a:extLst>
        </p:spPr>
      </p:pic>
      <p:sp>
        <p:nvSpPr>
          <p:cNvPr id="54" name="正方形/長方形 53"/>
          <p:cNvSpPr/>
          <p:nvPr/>
        </p:nvSpPr>
        <p:spPr>
          <a:xfrm>
            <a:off x="1513967" y="3188859"/>
            <a:ext cx="6194870" cy="1360851"/>
          </a:xfrm>
          <a:prstGeom prst="rect">
            <a:avLst/>
          </a:prstGeom>
          <a:solidFill>
            <a:srgbClr val="00B0F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b="1" dirty="0" smtClean="0">
                <a:ln>
                  <a:solidFill>
                    <a:schemeClr val="bg1"/>
                  </a:solidFill>
                </a:ln>
                <a:solidFill>
                  <a:schemeClr val="bg1"/>
                </a:solidFill>
                <a:effectLst>
                  <a:outerShdw blurRad="38100" dist="38100" dir="2700000" algn="tl">
                    <a:srgbClr val="000000">
                      <a:alpha val="43137"/>
                    </a:srgbClr>
                  </a:outerShdw>
                </a:effectLst>
              </a:rPr>
              <a:t>南極→北極への全球応答</a:t>
            </a:r>
            <a:endParaRPr lang="en-US" altLang="ja-JP" sz="3600" b="1" dirty="0" smtClean="0">
              <a:ln>
                <a:solidFill>
                  <a:schemeClr val="bg1"/>
                </a:solidFill>
              </a:ln>
              <a:solidFill>
                <a:schemeClr val="bg1"/>
              </a:solidFill>
              <a:effectLst>
                <a:outerShdw blurRad="38100" dist="38100" dir="2700000" algn="tl">
                  <a:srgbClr val="000000">
                    <a:alpha val="43137"/>
                  </a:srgbClr>
                </a:outerShdw>
              </a:effectLst>
            </a:endParaRPr>
          </a:p>
          <a:p>
            <a:pPr algn="ctr"/>
            <a:r>
              <a:rPr kumimoji="1" lang="ja-JP" altLang="en-US" sz="3600" b="1" dirty="0" smtClean="0">
                <a:ln>
                  <a:solidFill>
                    <a:schemeClr val="bg1"/>
                  </a:solidFill>
                </a:ln>
                <a:solidFill>
                  <a:schemeClr val="bg1"/>
                </a:solidFill>
                <a:effectLst>
                  <a:outerShdw blurRad="38100" dist="38100" dir="2700000" algn="tl">
                    <a:srgbClr val="000000">
                      <a:alpha val="43137"/>
                    </a:srgbClr>
                  </a:outerShdw>
                </a:effectLst>
              </a:rPr>
              <a:t>「メタ・テレコネクション」</a:t>
            </a:r>
            <a:endParaRPr kumimoji="1" lang="ja-JP" altLang="en-US" sz="3600" b="1" dirty="0">
              <a:ln>
                <a:solidFill>
                  <a:schemeClr val="bg1"/>
                </a:solidFill>
              </a:ln>
              <a:solidFill>
                <a:schemeClr val="bg1"/>
              </a:solidFill>
              <a:effectLst>
                <a:outerShdw blurRad="38100" dist="38100" dir="2700000" algn="tl">
                  <a:srgbClr val="000000">
                    <a:alpha val="43137"/>
                  </a:srgbClr>
                </a:outerShdw>
              </a:effectLst>
            </a:endParaRPr>
          </a:p>
        </p:txBody>
      </p:sp>
      <p:sp>
        <p:nvSpPr>
          <p:cNvPr id="55" name="星 7 54"/>
          <p:cNvSpPr/>
          <p:nvPr/>
        </p:nvSpPr>
        <p:spPr bwMode="auto">
          <a:xfrm>
            <a:off x="415591" y="2589287"/>
            <a:ext cx="2196752" cy="1047402"/>
          </a:xfrm>
          <a:prstGeom prst="star7">
            <a:avLst/>
          </a:prstGeom>
          <a:solidFill>
            <a:srgbClr val="FFFF00"/>
          </a:solidFill>
          <a:ln w="38100">
            <a:solidFill>
              <a:schemeClr val="tx1"/>
            </a:solidFill>
          </a:ln>
          <a:extLst/>
        </p:spPr>
        <p:txBody>
          <a:bodyPr rtlCol="0" anchor="ctr"/>
          <a:lstStyle/>
          <a:p>
            <a:pPr algn="ctr"/>
            <a:r>
              <a:rPr kumimoji="1" lang="en-US" altLang="ja-JP" sz="3200" b="1" dirty="0" smtClean="0"/>
              <a:t>NEW</a:t>
            </a:r>
            <a:endParaRPr kumimoji="1" lang="ja-JP" altLang="en-US" sz="3200" b="1" dirty="0"/>
          </a:p>
        </p:txBody>
      </p:sp>
    </p:spTree>
    <p:extLst>
      <p:ext uri="{BB962C8B-B14F-4D97-AF65-F5344CB8AC3E}">
        <p14:creationId xmlns:p14="http://schemas.microsoft.com/office/powerpoint/2010/main" val="42986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mph" presetSubtype="0" fill="hold" grpId="1" nodeType="clickEffect">
                                  <p:stCondLst>
                                    <p:cond delay="0"/>
                                  </p:stCondLst>
                                  <p:childTnLst>
                                    <p:animScale>
                                      <p:cBhvr>
                                        <p:cTn id="56" dur="1000" fill="hold"/>
                                        <p:tgtEl>
                                          <p:spTgt spid="24"/>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32"/>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wipe(left)">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up)">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down)">
                                      <p:cBhvr>
                                        <p:cTn id="90" dur="500"/>
                                        <p:tgtEl>
                                          <p:spTgt spid="4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wipe(left)">
                                      <p:cBhvr>
                                        <p:cTn id="100" dur="500"/>
                                        <p:tgtEl>
                                          <p:spTgt spid="51"/>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left)">
                                      <p:cBhvr>
                                        <p:cTn id="105" dur="500"/>
                                        <p:tgtEl>
                                          <p:spTgt spid="52"/>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600"/>
                                        <p:tgtEl>
                                          <p:spTgt spid="53"/>
                                        </p:tgtEl>
                                      </p:cBhvr>
                                    </p:animEffect>
                                  </p:childTnLst>
                                </p:cTn>
                              </p:par>
                            </p:childTnLst>
                          </p:cTn>
                        </p:par>
                        <p:par>
                          <p:cTn id="110" fill="hold">
                            <p:stCondLst>
                              <p:cond delay="1100"/>
                            </p:stCondLst>
                            <p:childTnLst>
                              <p:par>
                                <p:cTn id="111" presetID="57" presetClass="path" presetSubtype="0" accel="25000" fill="hold" nodeType="afterEffect">
                                  <p:stCondLst>
                                    <p:cond delay="0"/>
                                  </p:stCondLst>
                                  <p:childTnLst>
                                    <p:animMotion origin="layout" path="M 5E-6 4.44444E-6 L 5E-6 -0.225 C 5E-6 -0.32593 0.06511 -0.44931 0.11841 -0.44931 L 0.23698 -0.44931 " pathEditMode="relative" rAng="0" ptsTypes="AAAA">
                                      <p:cBhvr>
                                        <p:cTn id="112" dur="2000" fill="hold"/>
                                        <p:tgtEl>
                                          <p:spTgt spid="53"/>
                                        </p:tgtEl>
                                        <p:attrNameLst>
                                          <p:attrName>ppt_x</p:attrName>
                                          <p:attrName>ppt_y</p:attrName>
                                        </p:attrNameLst>
                                      </p:cBhvr>
                                      <p:rCtr x="11840" y="-22477"/>
                                    </p:animMotion>
                                  </p:childTnLst>
                                </p:cTn>
                              </p:par>
                            </p:childTnLst>
                          </p:cTn>
                        </p:par>
                        <p:par>
                          <p:cTn id="113" fill="hold">
                            <p:stCondLst>
                              <p:cond delay="3100"/>
                            </p:stCondLst>
                            <p:childTnLst>
                              <p:par>
                                <p:cTn id="114" presetID="63" presetClass="path" presetSubtype="0" fill="hold" nodeType="afterEffect">
                                  <p:stCondLst>
                                    <p:cond delay="0"/>
                                  </p:stCondLst>
                                  <p:childTnLst>
                                    <p:animMotion origin="layout" path="M 0.23698 -0.44931 L 0.59132 -0.44931 " pathEditMode="relative" rAng="0" ptsTypes="AA">
                                      <p:cBhvr>
                                        <p:cTn id="115" dur="2000" fill="hold"/>
                                        <p:tgtEl>
                                          <p:spTgt spid="53"/>
                                        </p:tgtEl>
                                        <p:attrNameLst>
                                          <p:attrName>ppt_x</p:attrName>
                                          <p:attrName>ppt_y</p:attrName>
                                        </p:attrNameLst>
                                      </p:cBhvr>
                                      <p:rCtr x="17708" y="0"/>
                                    </p:animMotion>
                                  </p:childTnLst>
                                </p:cTn>
                              </p:par>
                            </p:childTnLst>
                          </p:cTn>
                        </p:par>
                        <p:par>
                          <p:cTn id="116" fill="hold">
                            <p:stCondLst>
                              <p:cond delay="5100"/>
                            </p:stCondLst>
                            <p:childTnLst>
                              <p:par>
                                <p:cTn id="117" presetID="50" presetClass="path" presetSubtype="0" fill="hold" nodeType="afterEffect">
                                  <p:stCondLst>
                                    <p:cond delay="0"/>
                                  </p:stCondLst>
                                  <p:childTnLst>
                                    <p:animMotion origin="layout" path="M 0.59132 -0.44931 L 0.63542 -0.44931 C 0.65539 -0.44931 0.67987 -0.35394 0.67987 -0.27616 L 0.67987 -0.10278 " pathEditMode="relative" rAng="0" ptsTypes="AAAA">
                                      <p:cBhvr>
                                        <p:cTn id="118" dur="2000" fill="hold"/>
                                        <p:tgtEl>
                                          <p:spTgt spid="53"/>
                                        </p:tgtEl>
                                        <p:attrNameLst>
                                          <p:attrName>ppt_x</p:attrName>
                                          <p:attrName>ppt_y</p:attrName>
                                        </p:attrNameLst>
                                      </p:cBhvr>
                                      <p:rCtr x="4427" y="17315"/>
                                    </p:animMotion>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55"/>
                                        </p:tgtEl>
                                        <p:attrNameLst>
                                          <p:attrName>style.visibility</p:attrName>
                                        </p:attrNameLst>
                                      </p:cBhvr>
                                      <p:to>
                                        <p:strVal val="visible"/>
                                      </p:to>
                                    </p:set>
                                    <p:animEffect transition="in" filter="fade">
                                      <p:cBhvr>
                                        <p:cTn id="1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8" grpId="0" animBg="1"/>
      <p:bldP spid="24" grpId="0" animBg="1"/>
      <p:bldP spid="24" grpId="1" animBg="1"/>
      <p:bldP spid="39" grpId="0" animBg="1"/>
      <p:bldP spid="51" grpId="0" animBg="1"/>
      <p:bldP spid="52"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9247" y="764704"/>
            <a:ext cx="8956298" cy="6801862"/>
          </a:xfrm>
          <a:prstGeom prst="rect">
            <a:avLst/>
          </a:prstGeom>
          <a:noFill/>
        </p:spPr>
        <p:txBody>
          <a:bodyPr wrap="none" rtlCol="0">
            <a:spAutoFit/>
          </a:bodyPr>
          <a:lstStyle/>
          <a:p>
            <a:r>
              <a:rPr kumimoji="1" lang="ja-JP" altLang="en-US" sz="3600" dirty="0" smtClean="0"/>
              <a:t>再解析と</a:t>
            </a:r>
            <a:r>
              <a:rPr kumimoji="1" lang="en-US" altLang="ja-JP" sz="3600" dirty="0" smtClean="0"/>
              <a:t>AGCM</a:t>
            </a:r>
            <a:r>
              <a:rPr kumimoji="1" lang="ja-JP" altLang="en-US" sz="3600" dirty="0" smtClean="0"/>
              <a:t>において共通した南極の</a:t>
            </a:r>
            <a:endParaRPr kumimoji="1" lang="en-US" altLang="ja-JP" sz="3600" dirty="0" smtClean="0"/>
          </a:p>
          <a:p>
            <a:r>
              <a:rPr lang="ja-JP" altLang="en-US" sz="3600" dirty="0" smtClean="0"/>
              <a:t>応答を</a:t>
            </a:r>
            <a:r>
              <a:rPr kumimoji="1" lang="ja-JP" altLang="en-US" sz="3600" dirty="0" smtClean="0"/>
              <a:t>確認でき、</a:t>
            </a:r>
            <a:r>
              <a:rPr kumimoji="1" lang="ja-JP" altLang="en-US" sz="3600" dirty="0" smtClean="0">
                <a:solidFill>
                  <a:srgbClr val="FF0000"/>
                </a:solidFill>
              </a:rPr>
              <a:t>成層圏を通して</a:t>
            </a:r>
            <a:r>
              <a:rPr lang="ja-JP" altLang="en-US" sz="3600" dirty="0" smtClean="0">
                <a:solidFill>
                  <a:srgbClr val="FF0000"/>
                </a:solidFill>
              </a:rPr>
              <a:t>南極から</a:t>
            </a:r>
            <a:endParaRPr lang="en-US" altLang="ja-JP" sz="3600" dirty="0" smtClean="0">
              <a:solidFill>
                <a:srgbClr val="FF0000"/>
              </a:solidFill>
            </a:endParaRPr>
          </a:p>
          <a:p>
            <a:r>
              <a:rPr lang="ja-JP" altLang="en-US" sz="3600" dirty="0" smtClean="0">
                <a:solidFill>
                  <a:srgbClr val="FF0000"/>
                </a:solidFill>
              </a:rPr>
              <a:t>北極に繋がる全球応答が示唆された</a:t>
            </a:r>
            <a:r>
              <a:rPr lang="ja-JP" altLang="en-US" sz="3600" dirty="0" smtClean="0"/>
              <a:t>。</a:t>
            </a:r>
            <a:endParaRPr lang="en-US" altLang="ja-JP" sz="3600" dirty="0" smtClean="0"/>
          </a:p>
          <a:p>
            <a:r>
              <a:rPr lang="ja-JP" altLang="en-US" sz="3600" dirty="0" smtClean="0"/>
              <a:t>この結果は今後の気象研究における</a:t>
            </a:r>
            <a:endParaRPr lang="en-US" altLang="ja-JP" sz="3600" dirty="0" smtClean="0"/>
          </a:p>
          <a:p>
            <a:r>
              <a:rPr lang="ja-JP" altLang="en-US" sz="3600" dirty="0" smtClean="0"/>
              <a:t>重要なテーマである。</a:t>
            </a:r>
            <a:endParaRPr lang="en-US" altLang="ja-JP" sz="3600" dirty="0" smtClean="0"/>
          </a:p>
          <a:p>
            <a:endParaRPr lang="en-US" altLang="ja-JP" sz="2800" dirty="0" smtClean="0"/>
          </a:p>
          <a:p>
            <a:endParaRPr lang="en-US" altLang="ja-JP" sz="2800" dirty="0" smtClean="0"/>
          </a:p>
          <a:p>
            <a:r>
              <a:rPr lang="en-US" altLang="ja-JP" sz="2400" dirty="0" smtClean="0"/>
              <a:t>―</a:t>
            </a:r>
            <a:r>
              <a:rPr lang="ja-JP" altLang="en-US" sz="2400" dirty="0" smtClean="0"/>
              <a:t>課題</a:t>
            </a:r>
            <a:r>
              <a:rPr lang="en-US" altLang="ja-JP" sz="2400" dirty="0" smtClean="0"/>
              <a:t>―</a:t>
            </a:r>
          </a:p>
          <a:p>
            <a:r>
              <a:rPr lang="ja-JP" altLang="en-US" sz="2400" dirty="0" smtClean="0"/>
              <a:t>今回使用したモデルは</a:t>
            </a:r>
            <a:endParaRPr lang="en-US" altLang="ja-JP" sz="2400" dirty="0" smtClean="0"/>
          </a:p>
          <a:p>
            <a:r>
              <a:rPr lang="ja-JP" altLang="en-US" sz="2400" dirty="0" smtClean="0"/>
              <a:t>圏界面や海洋を考慮してない</a:t>
            </a:r>
            <a:endParaRPr lang="en-US" altLang="ja-JP" sz="2400" dirty="0" smtClean="0"/>
          </a:p>
          <a:p>
            <a:r>
              <a:rPr lang="ja-JP" altLang="en-US" sz="2400" dirty="0" smtClean="0"/>
              <a:t>ため、再現したモデルでより</a:t>
            </a:r>
            <a:endParaRPr lang="en-US" altLang="ja-JP" sz="2400" dirty="0" smtClean="0"/>
          </a:p>
          <a:p>
            <a:r>
              <a:rPr lang="ja-JP" altLang="en-US" sz="2400" dirty="0" smtClean="0"/>
              <a:t>詳細な力学過程の検証が必要</a:t>
            </a:r>
            <a:endParaRPr lang="en-US" altLang="ja-JP" sz="2400" dirty="0" smtClean="0"/>
          </a:p>
          <a:p>
            <a:r>
              <a:rPr lang="ja-JP" altLang="en-US" sz="2400" dirty="0" smtClean="0"/>
              <a:t>（海洋航路の検討）</a:t>
            </a:r>
            <a:endParaRPr lang="en-US" altLang="ja-JP" sz="2400" dirty="0" smtClean="0"/>
          </a:p>
          <a:p>
            <a:endParaRPr lang="en-US" altLang="ja-JP" sz="2800" dirty="0" smtClean="0"/>
          </a:p>
          <a:p>
            <a:endParaRPr lang="en-US" altLang="ja-JP" sz="2800" dirty="0" smtClean="0">
              <a:solidFill>
                <a:srgbClr val="FF0000"/>
              </a:solidFill>
            </a:endParaRPr>
          </a:p>
        </p:txBody>
      </p:sp>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14</a:t>
            </a:fld>
            <a:endParaRPr kumimoji="1" lang="ja-JP" altLang="en-US"/>
          </a:p>
        </p:txBody>
      </p:sp>
      <p:sp>
        <p:nvSpPr>
          <p:cNvPr id="3" name="タイトル 1"/>
          <p:cNvSpPr txBox="1">
            <a:spLocks/>
          </p:cNvSpPr>
          <p:nvPr/>
        </p:nvSpPr>
        <p:spPr>
          <a:xfrm>
            <a:off x="0" y="0"/>
            <a:ext cx="3403123" cy="764704"/>
          </a:xfrm>
          <a:prstGeom prst="rect">
            <a:avLst/>
          </a:prstGeom>
        </p:spPr>
        <p:txBody>
          <a:bodyPr>
            <a:noAutofit/>
          </a:bodyPr>
          <a:lstStyle>
            <a:lvl1pPr algn="l" defTabSz="914400" rtl="0" eaLnBrk="1" latinLnBrk="0" hangingPunct="1">
              <a:lnSpc>
                <a:spcPct val="90000"/>
              </a:lnSpc>
              <a:spcBef>
                <a:spcPct val="0"/>
              </a:spcBef>
              <a:buNone/>
              <a:defRPr kumimoji="1"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4000" dirty="0" smtClean="0"/>
              <a:t>◎まとめ</a:t>
            </a:r>
            <a:endParaRPr lang="ja-JP" altLang="en-US" sz="4000" dirty="0"/>
          </a:p>
        </p:txBody>
      </p:sp>
      <p:pic>
        <p:nvPicPr>
          <p:cNvPr id="41" name="図 40"/>
          <p:cNvPicPr>
            <a:picLocks noChangeAspect="1"/>
          </p:cNvPicPr>
          <p:nvPr/>
        </p:nvPicPr>
        <p:blipFill>
          <a:blip r:embed="rId3"/>
          <a:stretch>
            <a:fillRect/>
          </a:stretch>
        </p:blipFill>
        <p:spPr>
          <a:xfrm>
            <a:off x="5111330" y="3258077"/>
            <a:ext cx="4032670" cy="3576482"/>
          </a:xfrm>
          <a:prstGeom prst="rect">
            <a:avLst/>
          </a:prstGeom>
        </p:spPr>
      </p:pic>
    </p:spTree>
    <p:extLst>
      <p:ext uri="{BB962C8B-B14F-4D97-AF65-F5344CB8AC3E}">
        <p14:creationId xmlns:p14="http://schemas.microsoft.com/office/powerpoint/2010/main" val="1226583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a:xfrm>
            <a:off x="107503" y="606222"/>
            <a:ext cx="8640961" cy="6063138"/>
          </a:xfrm>
        </p:spPr>
        <p:txBody>
          <a:bodyPr>
            <a:normAutofit fontScale="85000" lnSpcReduction="10000"/>
          </a:bodyPr>
          <a:lstStyle/>
          <a:p>
            <a:pPr marL="216000" indent="182880">
              <a:lnSpc>
                <a:spcPts val="2500"/>
              </a:lnSpc>
              <a:spcBef>
                <a:spcPts val="0"/>
              </a:spcBef>
            </a:pPr>
            <a:r>
              <a:rPr lang="en-US" altLang="ja-JP" sz="2000" dirty="0" err="1"/>
              <a:t>Oshika</a:t>
            </a:r>
            <a:r>
              <a:rPr lang="en-US" altLang="ja-JP" sz="2000" dirty="0"/>
              <a:t> M, Y Tachibana, T Nakamura , Impact of the winter </a:t>
            </a:r>
            <a:r>
              <a:rPr lang="ja-JP" altLang="en-US" sz="2000" dirty="0"/>
              <a:t>　</a:t>
            </a:r>
            <a:r>
              <a:rPr lang="en-US" altLang="ja-JP" sz="2000" dirty="0"/>
              <a:t>North Atlantic Oscillation on the Western Pacific pattern in the following winter through Arctic sea ice and ENSO. Part I: Observational evidence, </a:t>
            </a:r>
            <a:r>
              <a:rPr lang="en-US" altLang="ja-JP" sz="2000" b="1" i="1" dirty="0"/>
              <a:t>Climate Dynamics, 39, </a:t>
            </a:r>
            <a:r>
              <a:rPr lang="en-US" altLang="ja-JP" sz="2000" dirty="0"/>
              <a:t>DOI:10.1007/s00382-014-2384-1,2014</a:t>
            </a:r>
          </a:p>
          <a:p>
            <a:pPr marL="216000" indent="182880">
              <a:lnSpc>
                <a:spcPts val="2500"/>
              </a:lnSpc>
              <a:spcBef>
                <a:spcPts val="0"/>
              </a:spcBef>
            </a:pPr>
            <a:r>
              <a:rPr lang="en-US" altLang="ja-JP" sz="2000" dirty="0"/>
              <a:t> </a:t>
            </a:r>
            <a:r>
              <a:rPr lang="ja-JP" altLang="en-US" sz="2000" dirty="0"/>
              <a:t>緒方香都・立花義裕・宇田川佑介・大島和裕・吉田康平</a:t>
            </a:r>
            <a:r>
              <a:rPr lang="en-US" altLang="ja-JP" sz="2000" dirty="0"/>
              <a:t>, </a:t>
            </a:r>
            <a:r>
              <a:rPr lang="ja-JP" altLang="en-US" sz="2000" dirty="0"/>
              <a:t>南大洋太平洋セクターの水温偏差がその上空の大気循環に及ぼす影響： </a:t>
            </a:r>
            <a:r>
              <a:rPr lang="ja-JP" altLang="en-US" sz="2000" b="1" dirty="0"/>
              <a:t>海と空第</a:t>
            </a:r>
            <a:r>
              <a:rPr lang="en-US" altLang="ja-JP" sz="2000" b="1" dirty="0"/>
              <a:t>89</a:t>
            </a:r>
            <a:r>
              <a:rPr lang="ja-JP" altLang="en-US" sz="2000" b="1" dirty="0"/>
              <a:t>巻第</a:t>
            </a:r>
            <a:r>
              <a:rPr lang="en-US" altLang="ja-JP" sz="2000" b="1" dirty="0"/>
              <a:t>1</a:t>
            </a:r>
            <a:r>
              <a:rPr lang="ja-JP" altLang="en-US" sz="2000" b="1" dirty="0"/>
              <a:t>号</a:t>
            </a:r>
            <a:r>
              <a:rPr lang="en-US" altLang="ja-JP" sz="2000" dirty="0"/>
              <a:t>,2013</a:t>
            </a:r>
          </a:p>
          <a:p>
            <a:pPr marL="216000" lvl="0" indent="182880">
              <a:lnSpc>
                <a:spcPts val="2500"/>
              </a:lnSpc>
              <a:spcBef>
                <a:spcPts val="0"/>
              </a:spcBef>
            </a:pPr>
            <a:r>
              <a:rPr lang="ja-JP" altLang="ja-JP" sz="2000" dirty="0"/>
              <a:t>鈴木はるか： 近年の北極振動の増幅と変調は何故生じたのか？</a:t>
            </a:r>
            <a:r>
              <a:rPr lang="en-US" altLang="ja-JP" sz="2000" dirty="0"/>
              <a:t>, </a:t>
            </a:r>
            <a:r>
              <a:rPr lang="ja-JP" altLang="en-US" sz="2000" dirty="0"/>
              <a:t>三重大学生物資源学研究科</a:t>
            </a:r>
            <a:r>
              <a:rPr lang="ja-JP" altLang="ja-JP" sz="2000" dirty="0"/>
              <a:t>修士論文</a:t>
            </a:r>
            <a:r>
              <a:rPr lang="en-US" altLang="ja-JP" sz="2000" dirty="0"/>
              <a:t>, 2015</a:t>
            </a:r>
          </a:p>
          <a:p>
            <a:pPr marL="216000" indent="182880">
              <a:lnSpc>
                <a:spcPts val="2500"/>
              </a:lnSpc>
              <a:spcBef>
                <a:spcPts val="0"/>
              </a:spcBef>
            </a:pPr>
            <a:r>
              <a:rPr lang="en-US" altLang="ja-JP" sz="2000" dirty="0"/>
              <a:t>Gong D, Wang S, Definition of Antarctic Oscillation index: </a:t>
            </a:r>
            <a:r>
              <a:rPr lang="en-US" altLang="ja-JP" sz="2000" b="1" i="1" dirty="0"/>
              <a:t>Climate Dynamics</a:t>
            </a:r>
            <a:r>
              <a:rPr lang="en-US" altLang="ja-JP" sz="2000" dirty="0"/>
              <a:t>, </a:t>
            </a:r>
            <a:r>
              <a:rPr lang="en-US" altLang="ja-JP" sz="2000" b="1" dirty="0"/>
              <a:t>26</a:t>
            </a:r>
            <a:r>
              <a:rPr lang="en-US" altLang="ja-JP" sz="2000" dirty="0"/>
              <a:t>, DOI: 10.1029/1999GL900003,1999</a:t>
            </a:r>
          </a:p>
          <a:p>
            <a:pPr marL="216000" lvl="0" indent="182880">
              <a:lnSpc>
                <a:spcPts val="2500"/>
              </a:lnSpc>
              <a:spcBef>
                <a:spcPts val="0"/>
              </a:spcBef>
            </a:pPr>
            <a:r>
              <a:rPr lang="en-US" altLang="ja-JP" sz="2000" dirty="0" err="1"/>
              <a:t>Kalnay</a:t>
            </a:r>
            <a:r>
              <a:rPr lang="en-US" altLang="ja-JP" sz="2000" dirty="0"/>
              <a:t> E, et al., The NCEP/NCAR 40-year- reanalysis project,</a:t>
            </a:r>
            <a:r>
              <a:rPr lang="en-US" altLang="ja-JP" sz="2000" b="1" i="1" dirty="0"/>
              <a:t> Bulletin of the American meteorological Society,</a:t>
            </a:r>
            <a:r>
              <a:rPr lang="en-US" altLang="ja-JP" sz="2000" dirty="0"/>
              <a:t> </a:t>
            </a:r>
            <a:r>
              <a:rPr lang="en-US" altLang="ja-JP" sz="2000" b="1" dirty="0"/>
              <a:t>77</a:t>
            </a:r>
            <a:r>
              <a:rPr lang="en-US" altLang="ja-JP" sz="2000" dirty="0"/>
              <a:t>, DOI: 10.1175/1520-0477-077,1996</a:t>
            </a:r>
          </a:p>
          <a:p>
            <a:pPr marL="216000" lvl="0" indent="182880">
              <a:lnSpc>
                <a:spcPts val="2500"/>
              </a:lnSpc>
              <a:spcBef>
                <a:spcPts val="0"/>
              </a:spcBef>
            </a:pPr>
            <a:r>
              <a:rPr lang="en-US" altLang="ja-JP" sz="2000" dirty="0"/>
              <a:t>Kobayashi S,</a:t>
            </a:r>
            <a:r>
              <a:rPr lang="ja-JP" altLang="en-US" sz="2000" dirty="0"/>
              <a:t> </a:t>
            </a:r>
            <a:r>
              <a:rPr lang="en-US" altLang="ja-JP" sz="2000" dirty="0"/>
              <a:t>et al.,  The JRA-55 Reanalysis: General Specifications and Basic Characteristics, </a:t>
            </a:r>
            <a:r>
              <a:rPr lang="en-US" altLang="ja-JP" sz="2000" b="1" i="1" dirty="0"/>
              <a:t>Journal of the Meteorological Society of</a:t>
            </a:r>
            <a:r>
              <a:rPr lang="en-US" altLang="ja-JP" sz="2000" dirty="0"/>
              <a:t> </a:t>
            </a:r>
            <a:r>
              <a:rPr lang="en-US" altLang="ja-JP" sz="2000" b="1" i="1" dirty="0"/>
              <a:t>Japan,93,</a:t>
            </a:r>
            <a:r>
              <a:rPr lang="en-US" altLang="ja-JP" sz="2000" dirty="0"/>
              <a:t> DOI: 10.2151/jmsj.2015-001, </a:t>
            </a:r>
            <a:r>
              <a:rPr lang="en-US" altLang="ja-JP" sz="2000" dirty="0" smtClean="0"/>
              <a:t>2015</a:t>
            </a:r>
            <a:endParaRPr lang="en-US" altLang="ja-JP" dirty="0"/>
          </a:p>
          <a:p>
            <a:pPr marL="216000" lvl="0" indent="182880">
              <a:lnSpc>
                <a:spcPts val="2500"/>
              </a:lnSpc>
              <a:spcBef>
                <a:spcPts val="0"/>
              </a:spcBef>
            </a:pPr>
            <a:r>
              <a:rPr lang="en-US" altLang="ja-JP" dirty="0"/>
              <a:t>Zhang </a:t>
            </a:r>
            <a:r>
              <a:rPr lang="en-US" altLang="ja-JP" dirty="0" smtClean="0"/>
              <a:t>J,  </a:t>
            </a:r>
            <a:r>
              <a:rPr lang="en-US" altLang="ja-JP" dirty="0"/>
              <a:t>Increasing Antarctic Sea Ice under Warming Atmospheric and Oceanic Conditions. </a:t>
            </a:r>
            <a:r>
              <a:rPr lang="en-US" altLang="ja-JP" b="1" i="1" dirty="0"/>
              <a:t>Journal of Climate</a:t>
            </a:r>
            <a:r>
              <a:rPr lang="en-US" altLang="ja-JP" dirty="0"/>
              <a:t>, </a:t>
            </a:r>
            <a:r>
              <a:rPr lang="en-US" altLang="ja-JP" b="1" dirty="0"/>
              <a:t>20(11)</a:t>
            </a:r>
            <a:r>
              <a:rPr lang="en-US" altLang="ja-JP" dirty="0"/>
              <a:t>, 2515-2529, DOI: </a:t>
            </a:r>
            <a:r>
              <a:rPr lang="en-US" altLang="ja-JP" dirty="0" smtClean="0"/>
              <a:t>10.1175/JCLI4136.1, 2007</a:t>
            </a:r>
            <a:endParaRPr lang="en-US" altLang="ja-JP" sz="2000" dirty="0"/>
          </a:p>
          <a:p>
            <a:pPr marL="0" indent="0">
              <a:buNone/>
            </a:pPr>
            <a:endParaRPr kumimoji="1" lang="ja-JP" altLang="en-US" dirty="0"/>
          </a:p>
        </p:txBody>
      </p:sp>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15</a:t>
            </a:fld>
            <a:endParaRPr kumimoji="1" lang="ja-JP" altLang="en-US"/>
          </a:p>
        </p:txBody>
      </p:sp>
      <p:sp>
        <p:nvSpPr>
          <p:cNvPr id="3" name="タイトル 1"/>
          <p:cNvSpPr txBox="1">
            <a:spLocks/>
          </p:cNvSpPr>
          <p:nvPr/>
        </p:nvSpPr>
        <p:spPr>
          <a:xfrm>
            <a:off x="107503" y="40651"/>
            <a:ext cx="3037717" cy="565571"/>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300" dirty="0"/>
              <a:t>◎引用文献</a:t>
            </a:r>
          </a:p>
        </p:txBody>
      </p:sp>
    </p:spTree>
    <p:extLst>
      <p:ext uri="{BB962C8B-B14F-4D97-AF65-F5344CB8AC3E}">
        <p14:creationId xmlns:p14="http://schemas.microsoft.com/office/powerpoint/2010/main" val="2365792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16</a:t>
            </a:fld>
            <a:endParaRPr kumimoji="1" lang="ja-JP" altLang="en-US"/>
          </a:p>
        </p:txBody>
      </p:sp>
      <p:sp>
        <p:nvSpPr>
          <p:cNvPr id="3" name="テキスト ボックス 2"/>
          <p:cNvSpPr txBox="1"/>
          <p:nvPr/>
        </p:nvSpPr>
        <p:spPr>
          <a:xfrm>
            <a:off x="755576" y="2636912"/>
            <a:ext cx="7441501" cy="707886"/>
          </a:xfrm>
          <a:prstGeom prst="rect">
            <a:avLst/>
          </a:prstGeom>
          <a:noFill/>
        </p:spPr>
        <p:txBody>
          <a:bodyPr wrap="square" rtlCol="0">
            <a:spAutoFit/>
          </a:bodyPr>
          <a:lstStyle/>
          <a:p>
            <a:r>
              <a:rPr lang="ja-JP" altLang="en-US" sz="4000" dirty="0"/>
              <a:t>ご清聴ありがとうございました</a:t>
            </a:r>
          </a:p>
        </p:txBody>
      </p:sp>
      <p:sp>
        <p:nvSpPr>
          <p:cNvPr id="4" name="正方形/長方形 3"/>
          <p:cNvSpPr/>
          <p:nvPr/>
        </p:nvSpPr>
        <p:spPr>
          <a:xfrm>
            <a:off x="0" y="6550223"/>
            <a:ext cx="9577064" cy="307777"/>
          </a:xfrm>
          <a:prstGeom prst="rect">
            <a:avLst/>
          </a:prstGeom>
        </p:spPr>
        <p:txBody>
          <a:bodyPr wrap="square">
            <a:spAutoFit/>
          </a:bodyPr>
          <a:lstStyle/>
          <a:p>
            <a:r>
              <a:rPr lang="ja-JP" altLang="en-US" sz="1400" dirty="0">
                <a:solidFill>
                  <a:schemeClr val="bg1"/>
                </a:solidFill>
              </a:rPr>
              <a:t>http://ja.wallpaperswiki.org/</a:t>
            </a:r>
            <a:r>
              <a:rPr lang="ja-JP" altLang="en-US" sz="1400" dirty="0" smtClean="0">
                <a:solidFill>
                  <a:schemeClr val="bg1"/>
                </a:solidFill>
              </a:rPr>
              <a:t>wp-content/</a:t>
            </a:r>
            <a:endParaRPr lang="ja-JP" altLang="en-US" sz="1400" dirty="0">
              <a:solidFill>
                <a:schemeClr val="bg1"/>
              </a:solidFill>
            </a:endParaRPr>
          </a:p>
        </p:txBody>
      </p:sp>
      <p:sp>
        <p:nvSpPr>
          <p:cNvPr id="5" name="角丸四角形 4"/>
          <p:cNvSpPr/>
          <p:nvPr/>
        </p:nvSpPr>
        <p:spPr bwMode="auto">
          <a:xfrm>
            <a:off x="6300192" y="4941168"/>
            <a:ext cx="2232248" cy="1512168"/>
          </a:xfrm>
          <a:prstGeom prst="roundRect">
            <a:avLst/>
          </a:prstGeom>
          <a:solidFill>
            <a:schemeClr val="bg1"/>
          </a:solidFill>
          <a:ln w="57150">
            <a:solidFill>
              <a:srgbClr val="0070C0"/>
            </a:solidFill>
          </a:ln>
          <a:extLst/>
        </p:spPr>
        <p:txBody>
          <a:bodyPr rtlCol="0" anchor="ctr"/>
          <a:lstStyle/>
          <a:p>
            <a:pPr algn="ctr"/>
            <a:r>
              <a:rPr kumimoji="1" lang="ja-JP" altLang="en-US" sz="2800" dirty="0" smtClean="0">
                <a:latin typeface="HGP行書体" panose="03000600000000000000" pitchFamily="66" charset="-128"/>
                <a:ea typeface="HGP行書体" panose="03000600000000000000" pitchFamily="66" charset="-128"/>
              </a:rPr>
              <a:t>北の果て</a:t>
            </a:r>
            <a:endParaRPr kumimoji="1" lang="en-US" altLang="ja-JP" sz="2800" dirty="0" smtClean="0">
              <a:latin typeface="HGP行書体" panose="03000600000000000000" pitchFamily="66" charset="-128"/>
              <a:ea typeface="HGP行書体" panose="03000600000000000000" pitchFamily="66" charset="-128"/>
            </a:endParaRPr>
          </a:p>
          <a:p>
            <a:pPr algn="ctr"/>
            <a:r>
              <a:rPr lang="ja-JP" altLang="en-US" sz="2800" dirty="0">
                <a:latin typeface="HGP行書体" panose="03000600000000000000" pitchFamily="66" charset="-128"/>
                <a:ea typeface="HGP行書体" panose="03000600000000000000" pitchFamily="66" charset="-128"/>
              </a:rPr>
              <a:t>南</a:t>
            </a:r>
            <a:r>
              <a:rPr lang="ja-JP" altLang="en-US" sz="2800" dirty="0" smtClean="0">
                <a:latin typeface="HGP行書体" panose="03000600000000000000" pitchFamily="66" charset="-128"/>
                <a:ea typeface="HGP行書体" panose="03000600000000000000" pitchFamily="66" charset="-128"/>
              </a:rPr>
              <a:t>の</a:t>
            </a:r>
            <a:r>
              <a:rPr lang="ja-JP" altLang="en-US" sz="2800" dirty="0">
                <a:latin typeface="HGP行書体" panose="03000600000000000000" pitchFamily="66" charset="-128"/>
                <a:ea typeface="HGP行書体" panose="03000600000000000000" pitchFamily="66" charset="-128"/>
              </a:rPr>
              <a:t>果て</a:t>
            </a:r>
            <a:r>
              <a:rPr lang="ja-JP" altLang="en-US" sz="2800" dirty="0" smtClean="0">
                <a:latin typeface="HGP行書体" panose="03000600000000000000" pitchFamily="66" charset="-128"/>
                <a:ea typeface="HGP行書体" panose="03000600000000000000" pitchFamily="66" charset="-128"/>
              </a:rPr>
              <a:t>と</a:t>
            </a:r>
            <a:endParaRPr lang="en-US" altLang="ja-JP" sz="2800" dirty="0" smtClean="0">
              <a:latin typeface="HGP行書体" panose="03000600000000000000" pitchFamily="66" charset="-128"/>
              <a:ea typeface="HGP行書体" panose="03000600000000000000" pitchFamily="66" charset="-128"/>
            </a:endParaRPr>
          </a:p>
          <a:p>
            <a:pPr algn="ctr"/>
            <a:r>
              <a:rPr kumimoji="1" lang="ja-JP" altLang="en-US" sz="2800" dirty="0">
                <a:latin typeface="HGP行書体" panose="03000600000000000000" pitchFamily="66" charset="-128"/>
                <a:ea typeface="HGP行書体" panose="03000600000000000000" pitchFamily="66" charset="-128"/>
              </a:rPr>
              <a:t>つなぐ空</a:t>
            </a:r>
          </a:p>
        </p:txBody>
      </p:sp>
    </p:spTree>
    <p:extLst>
      <p:ext uri="{BB962C8B-B14F-4D97-AF65-F5344CB8AC3E}">
        <p14:creationId xmlns:p14="http://schemas.microsoft.com/office/powerpoint/2010/main" val="3891361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17</a:t>
            </a:fld>
            <a:endParaRPr kumimoji="1" lang="ja-JP" altLang="en-US"/>
          </a:p>
        </p:txBody>
      </p:sp>
    </p:spTree>
    <p:extLst>
      <p:ext uri="{BB962C8B-B14F-4D97-AF65-F5344CB8AC3E}">
        <p14:creationId xmlns:p14="http://schemas.microsoft.com/office/powerpoint/2010/main" val="2729629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yusuke\AppData\Local\Microsoft\Windows\Temporary Internet Files\Content.IE5\BHFIIVRK\gi01a2015030420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405" y="2946936"/>
            <a:ext cx="2976410" cy="3877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yusuke\AppData\Local\Microsoft\Windows\Temporary Internet Files\Content.IE5\2526Q4EZ\gatag-000021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564"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円形吹き出し 3"/>
          <p:cNvSpPr/>
          <p:nvPr/>
        </p:nvSpPr>
        <p:spPr bwMode="auto">
          <a:xfrm>
            <a:off x="2699792" y="764704"/>
            <a:ext cx="3312368" cy="2304256"/>
          </a:xfrm>
          <a:prstGeom prst="wedgeEllipseCallout">
            <a:avLst/>
          </a:prstGeom>
          <a:solidFill>
            <a:srgbClr val="FF0000">
              <a:alpha val="50195"/>
            </a:srgbClr>
          </a:solidFill>
          <a:ln>
            <a:noFill/>
          </a:ln>
          <a:extLst/>
        </p:spPr>
        <p:txBody>
          <a:bodyPr rtlCol="0" anchor="ctr"/>
          <a:lstStyle/>
          <a:p>
            <a:pPr algn="ctr"/>
            <a:r>
              <a:rPr kumimoji="1" lang="ja-JP" altLang="en-US" sz="2800" dirty="0" smtClean="0">
                <a:solidFill>
                  <a:schemeClr val="bg1"/>
                </a:solidFill>
              </a:rPr>
              <a:t>進捗</a:t>
            </a:r>
            <a:endParaRPr kumimoji="1" lang="ja-JP" altLang="en-US" sz="2800" dirty="0">
              <a:solidFill>
                <a:schemeClr val="bg1"/>
              </a:solidFill>
            </a:endParaRPr>
          </a:p>
        </p:txBody>
      </p:sp>
      <p:sp>
        <p:nvSpPr>
          <p:cNvPr id="5" name="スライド番号プレースホルダー 4"/>
          <p:cNvSpPr>
            <a:spLocks noGrp="1"/>
          </p:cNvSpPr>
          <p:nvPr>
            <p:ph type="sldNum" sz="quarter" idx="12"/>
          </p:nvPr>
        </p:nvSpPr>
        <p:spPr/>
        <p:txBody>
          <a:bodyPr/>
          <a:lstStyle/>
          <a:p>
            <a:fld id="{4C7229FF-D7CE-45F5-A76C-6D159F55B7F0}" type="slidenum">
              <a:rPr kumimoji="1" lang="ja-JP" altLang="en-US" smtClean="0"/>
              <a:t>18</a:t>
            </a:fld>
            <a:endParaRPr kumimoji="1" lang="ja-JP" altLang="en-US"/>
          </a:p>
        </p:txBody>
      </p:sp>
    </p:spTree>
    <p:extLst>
      <p:ext uri="{BB962C8B-B14F-4D97-AF65-F5344CB8AC3E}">
        <p14:creationId xmlns:p14="http://schemas.microsoft.com/office/powerpoint/2010/main" val="4118104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19</a:t>
            </a:fld>
            <a:endParaRPr kumimoji="1" lang="ja-JP" altLang="en-US"/>
          </a:p>
        </p:txBody>
      </p:sp>
      <p:sp>
        <p:nvSpPr>
          <p:cNvPr id="3" name="テキスト ボックス 2"/>
          <p:cNvSpPr txBox="1"/>
          <p:nvPr/>
        </p:nvSpPr>
        <p:spPr>
          <a:xfrm>
            <a:off x="1547664" y="2348880"/>
            <a:ext cx="6340197" cy="707886"/>
          </a:xfrm>
          <a:prstGeom prst="rect">
            <a:avLst/>
          </a:prstGeom>
          <a:noFill/>
        </p:spPr>
        <p:txBody>
          <a:bodyPr wrap="none" rtlCol="0">
            <a:spAutoFit/>
          </a:bodyPr>
          <a:lstStyle/>
          <a:p>
            <a:r>
              <a:rPr lang="ja-JP" altLang="en-US" sz="4000" dirty="0"/>
              <a:t>成層圏と</a:t>
            </a:r>
            <a:r>
              <a:rPr lang="ja-JP" altLang="en-US" sz="4000" dirty="0" smtClean="0"/>
              <a:t>対流圏の相互作用</a:t>
            </a:r>
            <a:endParaRPr kumimoji="1" lang="ja-JP" altLang="en-US" sz="4000" dirty="0"/>
          </a:p>
        </p:txBody>
      </p:sp>
    </p:spTree>
    <p:extLst>
      <p:ext uri="{BB962C8B-B14F-4D97-AF65-F5344CB8AC3E}">
        <p14:creationId xmlns:p14="http://schemas.microsoft.com/office/powerpoint/2010/main" val="1754202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995936" y="3068960"/>
            <a:ext cx="2453028" cy="2638603"/>
          </a:xfrm>
          <a:prstGeom prst="rect">
            <a:avLst/>
          </a:prstGeom>
        </p:spPr>
      </p:pic>
      <p:pic>
        <p:nvPicPr>
          <p:cNvPr id="6" name="図 5"/>
          <p:cNvPicPr>
            <a:picLocks noChangeAspect="1"/>
          </p:cNvPicPr>
          <p:nvPr/>
        </p:nvPicPr>
        <p:blipFill>
          <a:blip r:embed="rId3"/>
          <a:stretch>
            <a:fillRect/>
          </a:stretch>
        </p:blipFill>
        <p:spPr>
          <a:xfrm>
            <a:off x="6923437" y="3068960"/>
            <a:ext cx="2186889" cy="2743200"/>
          </a:xfrm>
          <a:prstGeom prst="rect">
            <a:avLst/>
          </a:prstGeom>
        </p:spPr>
      </p:pic>
      <p:sp>
        <p:nvSpPr>
          <p:cNvPr id="2" name="タイトル 1"/>
          <p:cNvSpPr>
            <a:spLocks noGrp="1"/>
          </p:cNvSpPr>
          <p:nvPr>
            <p:ph type="title"/>
          </p:nvPr>
        </p:nvSpPr>
        <p:spPr/>
        <p:txBody>
          <a:bodyPr>
            <a:normAutofit/>
          </a:bodyPr>
          <a:lstStyle/>
          <a:p>
            <a:r>
              <a:rPr kumimoji="1" lang="ja-JP" altLang="en-US" sz="4000" dirty="0" smtClean="0"/>
              <a:t>発表内容</a:t>
            </a:r>
            <a:endParaRPr kumimoji="1" lang="ja-JP" altLang="en-US" sz="4000" dirty="0"/>
          </a:p>
        </p:txBody>
      </p:sp>
      <p:sp>
        <p:nvSpPr>
          <p:cNvPr id="5" name="コンテンツ プレースホルダー 4"/>
          <p:cNvSpPr>
            <a:spLocks noGrp="1"/>
          </p:cNvSpPr>
          <p:nvPr>
            <p:ph idx="1"/>
          </p:nvPr>
        </p:nvSpPr>
        <p:spPr/>
        <p:txBody>
          <a:bodyPr/>
          <a:lstStyle/>
          <a:p>
            <a:endParaRPr kumimoji="1" lang="en-US" altLang="ja-JP" dirty="0" smtClean="0"/>
          </a:p>
          <a:p>
            <a:r>
              <a:rPr kumimoji="1" lang="ja-JP" altLang="en-US" sz="2800" dirty="0" smtClean="0"/>
              <a:t>研究背景</a:t>
            </a:r>
            <a:endParaRPr kumimoji="1" lang="en-US" altLang="ja-JP" sz="2800" dirty="0" smtClean="0"/>
          </a:p>
          <a:p>
            <a:r>
              <a:rPr kumimoji="1" lang="ja-JP" altLang="en-US" sz="2800" dirty="0" smtClean="0"/>
              <a:t>使用データ</a:t>
            </a:r>
            <a:endParaRPr kumimoji="1" lang="en-US" altLang="ja-JP" sz="2800" dirty="0" smtClean="0"/>
          </a:p>
          <a:p>
            <a:r>
              <a:rPr kumimoji="1" lang="ja-JP" altLang="en-US" sz="2800" dirty="0" smtClean="0"/>
              <a:t>解析手法</a:t>
            </a:r>
            <a:endParaRPr kumimoji="1" lang="en-US" altLang="ja-JP" sz="2800" dirty="0" smtClean="0"/>
          </a:p>
          <a:p>
            <a:r>
              <a:rPr kumimoji="1" lang="ja-JP" altLang="en-US" sz="2800" dirty="0" smtClean="0"/>
              <a:t>結果</a:t>
            </a:r>
            <a:endParaRPr kumimoji="1" lang="en-US" altLang="ja-JP" sz="2800" dirty="0" smtClean="0"/>
          </a:p>
          <a:p>
            <a:r>
              <a:rPr kumimoji="1" lang="ja-JP" altLang="en-US" sz="2800" dirty="0" smtClean="0"/>
              <a:t>考察</a:t>
            </a:r>
            <a:endParaRPr kumimoji="1" lang="en-US" altLang="ja-JP" sz="2800" dirty="0" smtClean="0"/>
          </a:p>
          <a:p>
            <a:r>
              <a:rPr kumimoji="1" lang="ja-JP" altLang="en-US" sz="2800" dirty="0" smtClean="0"/>
              <a:t>まとめ</a:t>
            </a:r>
            <a:endParaRPr kumimoji="1" lang="ja-JP" altLang="en-US" sz="2800" dirty="0"/>
          </a:p>
        </p:txBody>
      </p:sp>
      <p:sp>
        <p:nvSpPr>
          <p:cNvPr id="3" name="スライド番号プレースホルダー 2"/>
          <p:cNvSpPr>
            <a:spLocks noGrp="1"/>
          </p:cNvSpPr>
          <p:nvPr>
            <p:ph type="sldNum" sz="quarter" idx="12"/>
          </p:nvPr>
        </p:nvSpPr>
        <p:spPr/>
        <p:txBody>
          <a:bodyPr/>
          <a:lstStyle/>
          <a:p>
            <a:fld id="{06E6107B-3EAE-49D0-BEAC-139786BC6F60}" type="slidenum">
              <a:rPr kumimoji="1" lang="ja-JP" altLang="en-US" smtClean="0"/>
              <a:t>2</a:t>
            </a:fld>
            <a:endParaRPr kumimoji="1" lang="ja-JP" altLang="en-US" dirty="0"/>
          </a:p>
        </p:txBody>
      </p:sp>
      <p:sp>
        <p:nvSpPr>
          <p:cNvPr id="7" name="テキスト ボックス 6"/>
          <p:cNvSpPr txBox="1"/>
          <p:nvPr/>
        </p:nvSpPr>
        <p:spPr>
          <a:xfrm>
            <a:off x="5293058" y="5949280"/>
            <a:ext cx="2723823" cy="646331"/>
          </a:xfrm>
          <a:prstGeom prst="rect">
            <a:avLst/>
          </a:prstGeom>
          <a:noFill/>
        </p:spPr>
        <p:txBody>
          <a:bodyPr wrap="none" rtlCol="0">
            <a:spAutoFit/>
          </a:bodyPr>
          <a:lstStyle/>
          <a:p>
            <a:r>
              <a:rPr kumimoji="1" lang="ja-JP" altLang="en-US" dirty="0" smtClean="0"/>
              <a:t>西川先生</a:t>
            </a:r>
            <a:r>
              <a:rPr kumimoji="1" lang="en-US" altLang="ja-JP" dirty="0" smtClean="0"/>
              <a:t>@</a:t>
            </a:r>
            <a:r>
              <a:rPr lang="ja-JP" altLang="en-US" dirty="0" smtClean="0"/>
              <a:t>北大：</a:t>
            </a:r>
            <a:endParaRPr lang="en-US" altLang="ja-JP" dirty="0" smtClean="0"/>
          </a:p>
          <a:p>
            <a:r>
              <a:rPr kumimoji="1" lang="ja-JP" altLang="en-US" dirty="0" smtClean="0"/>
              <a:t>南極の</a:t>
            </a:r>
            <a:r>
              <a:rPr lang="ja-JP" altLang="en-US" dirty="0" smtClean="0"/>
              <a:t>マスコットキャラ</a:t>
            </a:r>
            <a:endParaRPr kumimoji="1" lang="en-US" altLang="ja-JP" dirty="0" smtClean="0"/>
          </a:p>
        </p:txBody>
      </p:sp>
    </p:spTree>
    <p:extLst>
      <p:ext uri="{BB962C8B-B14F-4D97-AF65-F5344CB8AC3E}">
        <p14:creationId xmlns:p14="http://schemas.microsoft.com/office/powerpoint/2010/main" val="4049890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左右矢印 8"/>
          <p:cNvSpPr/>
          <p:nvPr/>
        </p:nvSpPr>
        <p:spPr>
          <a:xfrm>
            <a:off x="3341076" y="549130"/>
            <a:ext cx="2953326" cy="382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20</a:t>
            </a:fld>
            <a:endParaRPr kumimoji="1" lang="ja-JP" altLang="en-US" dirty="0"/>
          </a:p>
        </p:txBody>
      </p:sp>
      <p:sp>
        <p:nvSpPr>
          <p:cNvPr id="11" name="テキスト ボックス 10"/>
          <p:cNvSpPr txBox="1"/>
          <p:nvPr/>
        </p:nvSpPr>
        <p:spPr>
          <a:xfrm>
            <a:off x="1040569" y="19447"/>
            <a:ext cx="7418377" cy="461665"/>
          </a:xfrm>
          <a:prstGeom prst="rect">
            <a:avLst/>
          </a:prstGeom>
          <a:noFill/>
        </p:spPr>
        <p:txBody>
          <a:bodyPr wrap="none" rtlCol="0">
            <a:spAutoFit/>
          </a:bodyPr>
          <a:lstStyle/>
          <a:p>
            <a:r>
              <a:rPr lang="en-US" altLang="ja-JP" sz="2400" dirty="0" smtClean="0">
                <a:solidFill>
                  <a:srgbClr val="FF0000"/>
                </a:solidFill>
              </a:rPr>
              <a:t>LAG</a:t>
            </a:r>
            <a:r>
              <a:rPr lang="ja-JP" altLang="en-US" sz="2400" dirty="0" smtClean="0">
                <a:solidFill>
                  <a:srgbClr val="FF0000"/>
                </a:solidFill>
              </a:rPr>
              <a:t>回帰</a:t>
            </a:r>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r>
              <a:rPr lang="ja-JP" altLang="en-US" sz="2400" dirty="0" smtClean="0">
                <a:solidFill>
                  <a:srgbClr val="FF0000"/>
                </a:solidFill>
              </a:rPr>
              <a:t>・</a:t>
            </a:r>
            <a:r>
              <a:rPr lang="en-US" altLang="ja-JP" sz="2400" dirty="0" smtClean="0">
                <a:solidFill>
                  <a:srgbClr val="FF0000"/>
                </a:solidFill>
              </a:rPr>
              <a:t>EP flux~</a:t>
            </a:r>
            <a:endParaRPr kumimoji="1" lang="ja-JP" altLang="en-US" sz="2800" dirty="0">
              <a:solidFill>
                <a:srgbClr val="FF0000"/>
              </a:solidFill>
            </a:endParaRPr>
          </a:p>
        </p:txBody>
      </p:sp>
      <p:sp>
        <p:nvSpPr>
          <p:cNvPr id="13" name="テキスト ボックス 12"/>
          <p:cNvSpPr txBox="1"/>
          <p:nvPr/>
        </p:nvSpPr>
        <p:spPr>
          <a:xfrm>
            <a:off x="605742" y="644797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3026520" y="644797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18" name="テキスト ボックス 17"/>
          <p:cNvSpPr txBox="1"/>
          <p:nvPr/>
        </p:nvSpPr>
        <p:spPr>
          <a:xfrm>
            <a:off x="49108" y="439262"/>
            <a:ext cx="1448313"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pic>
        <p:nvPicPr>
          <p:cNvPr id="4" name="図 3"/>
          <p:cNvPicPr>
            <a:picLocks noChangeAspect="1"/>
          </p:cNvPicPr>
          <p:nvPr/>
        </p:nvPicPr>
        <p:blipFill>
          <a:blip r:embed="rId2"/>
          <a:stretch>
            <a:fillRect/>
          </a:stretch>
        </p:blipFill>
        <p:spPr>
          <a:xfrm>
            <a:off x="614149" y="1628800"/>
            <a:ext cx="2825087" cy="4910113"/>
          </a:xfrm>
          <a:prstGeom prst="rect">
            <a:avLst/>
          </a:prstGeom>
        </p:spPr>
      </p:pic>
      <p:sp>
        <p:nvSpPr>
          <p:cNvPr id="27" name="テキスト ボックス 26"/>
          <p:cNvSpPr txBox="1"/>
          <p:nvPr/>
        </p:nvSpPr>
        <p:spPr>
          <a:xfrm>
            <a:off x="1779883" y="510851"/>
            <a:ext cx="1443475"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ヶ月前</a:t>
            </a:r>
            <a:endParaRPr kumimoji="1" lang="ja-JP" altLang="en-US" sz="2800" b="1" dirty="0">
              <a:solidFill>
                <a:schemeClr val="bg1"/>
              </a:solidFill>
            </a:endParaRPr>
          </a:p>
        </p:txBody>
      </p:sp>
      <p:sp>
        <p:nvSpPr>
          <p:cNvPr id="30" name="テキスト ボックス 29"/>
          <p:cNvSpPr txBox="1"/>
          <p:nvPr/>
        </p:nvSpPr>
        <p:spPr>
          <a:xfrm>
            <a:off x="3966131" y="471867"/>
            <a:ext cx="1514266"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9</a:t>
            </a:r>
            <a:r>
              <a:rPr kumimoji="1" lang="ja-JP" altLang="en-US" sz="2800" b="1" dirty="0" smtClean="0">
                <a:solidFill>
                  <a:schemeClr val="bg1"/>
                </a:solidFill>
              </a:rPr>
              <a:t>月同時</a:t>
            </a:r>
            <a:endParaRPr kumimoji="1" lang="ja-JP" altLang="en-US" sz="2800" b="1" dirty="0">
              <a:solidFill>
                <a:schemeClr val="bg1"/>
              </a:solidFill>
            </a:endParaRPr>
          </a:p>
        </p:txBody>
      </p:sp>
      <p:sp>
        <p:nvSpPr>
          <p:cNvPr id="31" name="テキスト ボックス 30"/>
          <p:cNvSpPr txBox="1"/>
          <p:nvPr/>
        </p:nvSpPr>
        <p:spPr>
          <a:xfrm>
            <a:off x="6392563" y="471867"/>
            <a:ext cx="1364592"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ヶ月後</a:t>
            </a:r>
            <a:endParaRPr kumimoji="1" lang="ja-JP" altLang="en-US" sz="2800" b="1" dirty="0">
              <a:solidFill>
                <a:schemeClr val="bg1"/>
              </a:solidFill>
            </a:endParaRPr>
          </a:p>
        </p:txBody>
      </p:sp>
      <p:cxnSp>
        <p:nvCxnSpPr>
          <p:cNvPr id="29" name="直線コネクタ 28"/>
          <p:cNvCxnSpPr/>
          <p:nvPr/>
        </p:nvCxnSpPr>
        <p:spPr>
          <a:xfrm>
            <a:off x="2103752" y="1648578"/>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108" y="6171685"/>
            <a:ext cx="652743" cy="369332"/>
          </a:xfrm>
          <a:prstGeom prst="rect">
            <a:avLst/>
          </a:prstGeom>
          <a:solidFill>
            <a:schemeClr val="bg1"/>
          </a:solidFill>
        </p:spPr>
        <p:txBody>
          <a:bodyPr wrap="none" rtlCol="0">
            <a:spAutoFit/>
          </a:bodyPr>
          <a:lstStyle/>
          <a:p>
            <a:r>
              <a:rPr kumimoji="1" lang="en-US" altLang="ja-JP" dirty="0" smtClean="0"/>
              <a:t>1000</a:t>
            </a:r>
            <a:endParaRPr kumimoji="1" lang="ja-JP" altLang="en-US" dirty="0"/>
          </a:p>
        </p:txBody>
      </p:sp>
      <p:sp>
        <p:nvSpPr>
          <p:cNvPr id="19" name="テキスト ボックス 18"/>
          <p:cNvSpPr txBox="1"/>
          <p:nvPr/>
        </p:nvSpPr>
        <p:spPr>
          <a:xfrm>
            <a:off x="247784" y="4879023"/>
            <a:ext cx="535724" cy="369332"/>
          </a:xfrm>
          <a:prstGeom prst="rect">
            <a:avLst/>
          </a:prstGeom>
          <a:solidFill>
            <a:schemeClr val="bg1"/>
          </a:solidFill>
        </p:spPr>
        <p:txBody>
          <a:bodyPr wrap="none" rtlCol="0">
            <a:spAutoFit/>
          </a:bodyPr>
          <a:lstStyle/>
          <a:p>
            <a:r>
              <a:rPr kumimoji="1" lang="en-US" altLang="ja-JP" dirty="0" smtClean="0"/>
              <a:t>100</a:t>
            </a:r>
            <a:endParaRPr kumimoji="1" lang="ja-JP" altLang="en-US" dirty="0"/>
          </a:p>
        </p:txBody>
      </p:sp>
      <p:sp>
        <p:nvSpPr>
          <p:cNvPr id="3" name="テキスト ボックス 2"/>
          <p:cNvSpPr txBox="1"/>
          <p:nvPr/>
        </p:nvSpPr>
        <p:spPr>
          <a:xfrm>
            <a:off x="49108" y="3310067"/>
            <a:ext cx="864339" cy="369332"/>
          </a:xfrm>
          <a:prstGeom prst="rect">
            <a:avLst/>
          </a:prstGeom>
          <a:noFill/>
        </p:spPr>
        <p:txBody>
          <a:bodyPr wrap="none" rtlCol="0">
            <a:spAutoFit/>
          </a:bodyPr>
          <a:lstStyle/>
          <a:p>
            <a:r>
              <a:rPr kumimoji="1" lang="en-US" altLang="ja-JP" dirty="0" smtClean="0"/>
              <a:t>10hPa</a:t>
            </a:r>
            <a:endParaRPr kumimoji="1" lang="ja-JP" altLang="en-US" dirty="0"/>
          </a:p>
        </p:txBody>
      </p:sp>
      <p:pic>
        <p:nvPicPr>
          <p:cNvPr id="5" name="図 4"/>
          <p:cNvPicPr>
            <a:picLocks noChangeAspect="1"/>
          </p:cNvPicPr>
          <p:nvPr/>
        </p:nvPicPr>
        <p:blipFill rotWithShape="1">
          <a:blip r:embed="rId3"/>
          <a:srcRect l="5122"/>
          <a:stretch/>
        </p:blipFill>
        <p:spPr>
          <a:xfrm>
            <a:off x="3507475" y="1588906"/>
            <a:ext cx="2857866" cy="4950007"/>
          </a:xfrm>
          <a:prstGeom prst="rect">
            <a:avLst/>
          </a:prstGeom>
        </p:spPr>
      </p:pic>
      <p:pic>
        <p:nvPicPr>
          <p:cNvPr id="6" name="図 5"/>
          <p:cNvPicPr>
            <a:picLocks noChangeAspect="1"/>
          </p:cNvPicPr>
          <p:nvPr/>
        </p:nvPicPr>
        <p:blipFill>
          <a:blip r:embed="rId4"/>
          <a:stretch>
            <a:fillRect/>
          </a:stretch>
        </p:blipFill>
        <p:spPr>
          <a:xfrm>
            <a:off x="6365342" y="1588906"/>
            <a:ext cx="2636236" cy="4891315"/>
          </a:xfrm>
          <a:prstGeom prst="rect">
            <a:avLst/>
          </a:prstGeom>
        </p:spPr>
      </p:pic>
      <p:sp>
        <p:nvSpPr>
          <p:cNvPr id="34" name="テキスト ボックス 33"/>
          <p:cNvSpPr txBox="1"/>
          <p:nvPr/>
        </p:nvSpPr>
        <p:spPr>
          <a:xfrm>
            <a:off x="5887236"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717231"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232507" y="6426151"/>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380124" y="6447978"/>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cxnSp>
        <p:nvCxnSpPr>
          <p:cNvPr id="40" name="直線コネクタ 39"/>
          <p:cNvCxnSpPr/>
          <p:nvPr/>
        </p:nvCxnSpPr>
        <p:spPr>
          <a:xfrm>
            <a:off x="4868015" y="1626764"/>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683460" y="1646711"/>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899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21</a:t>
            </a:fld>
            <a:endParaRPr kumimoji="1" lang="ja-JP" altLang="en-US"/>
          </a:p>
        </p:txBody>
      </p:sp>
      <p:sp>
        <p:nvSpPr>
          <p:cNvPr id="4" name="テキスト ボックス 3"/>
          <p:cNvSpPr txBox="1"/>
          <p:nvPr/>
        </p:nvSpPr>
        <p:spPr>
          <a:xfrm>
            <a:off x="173008" y="260648"/>
            <a:ext cx="9110186" cy="5632311"/>
          </a:xfrm>
          <a:prstGeom prst="rect">
            <a:avLst/>
          </a:prstGeom>
          <a:noFill/>
          <a:ln>
            <a:solidFill>
              <a:srgbClr val="FF0000"/>
            </a:solidFill>
          </a:ln>
        </p:spPr>
        <p:txBody>
          <a:bodyPr wrap="none" rtlCol="0">
            <a:spAutoFit/>
          </a:bodyPr>
          <a:lstStyle/>
          <a:p>
            <a:r>
              <a:rPr kumimoji="1" lang="ja-JP" altLang="en-US" sz="2400" dirty="0" smtClean="0"/>
              <a:t>・</a:t>
            </a:r>
            <a:r>
              <a:rPr kumimoji="1" lang="ja-JP" altLang="en-US" sz="2400" dirty="0" smtClean="0">
                <a:solidFill>
                  <a:srgbClr val="FF0000"/>
                </a:solidFill>
              </a:rPr>
              <a:t>対流圏と成層圏では，</a:t>
            </a:r>
            <a:endParaRPr kumimoji="1" lang="en-US" altLang="ja-JP" sz="2400" dirty="0" smtClean="0">
              <a:solidFill>
                <a:srgbClr val="FF0000"/>
              </a:solidFill>
            </a:endParaRPr>
          </a:p>
          <a:p>
            <a:r>
              <a:rPr lang="ja-JP" altLang="en-US" sz="2400" dirty="0">
                <a:solidFill>
                  <a:srgbClr val="FF0000"/>
                </a:solidFill>
              </a:rPr>
              <a:t>互いに独立</a:t>
            </a:r>
            <a:r>
              <a:rPr lang="ja-JP" altLang="en-US" sz="2400" dirty="0" smtClean="0">
                <a:solidFill>
                  <a:srgbClr val="FF0000"/>
                </a:solidFill>
              </a:rPr>
              <a:t>したメカニズムが存在し循環している。</a:t>
            </a:r>
            <a:endParaRPr lang="en-US" altLang="ja-JP" sz="2400" dirty="0" smtClean="0">
              <a:solidFill>
                <a:srgbClr val="FF0000"/>
              </a:solidFill>
            </a:endParaRPr>
          </a:p>
          <a:p>
            <a:r>
              <a:rPr kumimoji="1" lang="ja-JP" altLang="en-US" sz="2400" dirty="0" smtClean="0">
                <a:solidFill>
                  <a:srgbClr val="FF0000"/>
                </a:solidFill>
              </a:rPr>
              <a:t>しかし</a:t>
            </a:r>
            <a:r>
              <a:rPr lang="ja-JP" altLang="en-US" sz="2400" dirty="0" smtClean="0">
                <a:solidFill>
                  <a:srgbClr val="FF0000"/>
                </a:solidFill>
              </a:rPr>
              <a:t>、両者は互いに影響を及ぼしあっている。</a:t>
            </a:r>
            <a:endParaRPr lang="en-US" altLang="ja-JP" sz="2400" dirty="0" smtClean="0">
              <a:solidFill>
                <a:srgbClr val="FF0000"/>
              </a:solidFill>
            </a:endParaRPr>
          </a:p>
          <a:p>
            <a:endParaRPr kumimoji="1" lang="en-US" altLang="ja-JP" sz="2400" dirty="0"/>
          </a:p>
          <a:p>
            <a:r>
              <a:rPr kumimoji="1" lang="ja-JP" altLang="en-US" sz="2400" dirty="0" smtClean="0"/>
              <a:t>・</a:t>
            </a:r>
            <a:r>
              <a:rPr kumimoji="1" lang="ja-JP" altLang="en-US" sz="2400" dirty="0" smtClean="0">
                <a:solidFill>
                  <a:srgbClr val="FF0000"/>
                </a:solidFill>
              </a:rPr>
              <a:t>対流圏→成層圏</a:t>
            </a:r>
            <a:r>
              <a:rPr lang="ja-JP" altLang="en-US" sz="2400" dirty="0" smtClean="0"/>
              <a:t>：多くの研究が昔からされている</a:t>
            </a:r>
            <a:r>
              <a:rPr lang="ja-JP" altLang="en-US" sz="2400" dirty="0" smtClean="0">
                <a:solidFill>
                  <a:srgbClr val="FF0000"/>
                </a:solidFill>
              </a:rPr>
              <a:t>（強い影響）</a:t>
            </a:r>
            <a:endParaRPr lang="en-US" altLang="ja-JP" sz="2400" dirty="0" smtClean="0">
              <a:solidFill>
                <a:srgbClr val="FF0000"/>
              </a:solidFill>
            </a:endParaRPr>
          </a:p>
          <a:p>
            <a:r>
              <a:rPr lang="en-US" altLang="ja-JP" sz="2400" dirty="0"/>
              <a:t>	</a:t>
            </a:r>
            <a:r>
              <a:rPr lang="en-US" altLang="ja-JP" sz="2400" dirty="0" smtClean="0"/>
              <a:t>		</a:t>
            </a:r>
            <a:r>
              <a:rPr lang="ja-JP" altLang="en-US" sz="2400" dirty="0" smtClean="0"/>
              <a:t>プラネタリー</a:t>
            </a:r>
            <a:r>
              <a:rPr lang="ja-JP" altLang="en-US" sz="2400" dirty="0" smtClean="0">
                <a:solidFill>
                  <a:srgbClr val="FF0000"/>
                </a:solidFill>
              </a:rPr>
              <a:t>波</a:t>
            </a:r>
            <a:r>
              <a:rPr lang="ja-JP" altLang="en-US" sz="2400" dirty="0" smtClean="0"/>
              <a:t>や総観規模擾乱等による</a:t>
            </a:r>
            <a:endParaRPr lang="en-US" altLang="ja-JP" sz="2400" dirty="0" smtClean="0"/>
          </a:p>
          <a:p>
            <a:r>
              <a:rPr lang="en-US" altLang="ja-JP" sz="2400" dirty="0"/>
              <a:t>	</a:t>
            </a:r>
            <a:r>
              <a:rPr lang="en-US" altLang="ja-JP" sz="2400" dirty="0" smtClean="0"/>
              <a:t>		</a:t>
            </a:r>
            <a:r>
              <a:rPr lang="ja-JP" altLang="en-US" sz="2400" dirty="0" smtClean="0"/>
              <a:t>平均流（平均場）を強制する事で・・</a:t>
            </a:r>
            <a:endParaRPr lang="en-US" altLang="ja-JP" sz="2400" dirty="0" smtClean="0"/>
          </a:p>
          <a:p>
            <a:r>
              <a:rPr lang="ja-JP" altLang="en-US" sz="2400" dirty="0" smtClean="0"/>
              <a:t>例、</a:t>
            </a:r>
            <a:r>
              <a:rPr lang="en-US" altLang="ja-JP" sz="2400" dirty="0" smtClean="0"/>
              <a:t>BDC</a:t>
            </a:r>
            <a:r>
              <a:rPr lang="ja-JP" altLang="en-US" sz="2400" dirty="0" err="1" smtClean="0"/>
              <a:t>，</a:t>
            </a:r>
            <a:r>
              <a:rPr lang="ja-JP" altLang="en-US" sz="2400" dirty="0" smtClean="0">
                <a:solidFill>
                  <a:srgbClr val="FF0000"/>
                </a:solidFill>
              </a:rPr>
              <a:t>成層圏突然昇温（対→成へのプラネタリー波の</a:t>
            </a:r>
            <a:endParaRPr lang="en-US" altLang="ja-JP" sz="2400" dirty="0" smtClean="0">
              <a:solidFill>
                <a:srgbClr val="FF0000"/>
              </a:solidFill>
            </a:endParaRPr>
          </a:p>
          <a:p>
            <a:r>
              <a:rPr lang="en-US" altLang="ja-JP" sz="2400" dirty="0">
                <a:solidFill>
                  <a:srgbClr val="FF0000"/>
                </a:solidFill>
              </a:rPr>
              <a:t>	</a:t>
            </a:r>
            <a:r>
              <a:rPr lang="en-US" altLang="ja-JP" sz="2400" dirty="0" smtClean="0">
                <a:solidFill>
                  <a:srgbClr val="FF0000"/>
                </a:solidFill>
              </a:rPr>
              <a:t>		</a:t>
            </a:r>
            <a:r>
              <a:rPr lang="ja-JP" altLang="en-US" sz="2400" dirty="0" smtClean="0">
                <a:solidFill>
                  <a:srgbClr val="FF0000"/>
                </a:solidFill>
              </a:rPr>
              <a:t>伝播により成の西風を減速し、</a:t>
            </a:r>
            <a:r>
              <a:rPr lang="en-US" altLang="ja-JP" sz="2400" dirty="0" smtClean="0">
                <a:solidFill>
                  <a:srgbClr val="FF0000"/>
                </a:solidFill>
              </a:rPr>
              <a:t>BWC</a:t>
            </a:r>
            <a:r>
              <a:rPr lang="ja-JP" altLang="en-US" sz="2400" dirty="0" smtClean="0">
                <a:solidFill>
                  <a:srgbClr val="FF0000"/>
                </a:solidFill>
              </a:rPr>
              <a:t>を</a:t>
            </a:r>
            <a:endParaRPr lang="en-US" altLang="ja-JP" sz="2400" dirty="0" smtClean="0">
              <a:solidFill>
                <a:srgbClr val="FF0000"/>
              </a:solidFill>
            </a:endParaRPr>
          </a:p>
          <a:p>
            <a:r>
              <a:rPr lang="en-US" altLang="ja-JP" sz="2400" dirty="0">
                <a:solidFill>
                  <a:srgbClr val="FF0000"/>
                </a:solidFill>
              </a:rPr>
              <a:t>	</a:t>
            </a:r>
            <a:r>
              <a:rPr lang="en-US" altLang="ja-JP" sz="2400" dirty="0" smtClean="0">
                <a:solidFill>
                  <a:srgbClr val="FF0000"/>
                </a:solidFill>
              </a:rPr>
              <a:t>		</a:t>
            </a:r>
            <a:r>
              <a:rPr lang="ja-JP" altLang="en-US" sz="2400" dirty="0" smtClean="0">
                <a:solidFill>
                  <a:srgbClr val="FF0000"/>
                </a:solidFill>
              </a:rPr>
              <a:t>強化して高緯度において下降流により</a:t>
            </a:r>
            <a:endParaRPr lang="en-US" altLang="ja-JP" sz="2400" dirty="0" smtClean="0">
              <a:solidFill>
                <a:srgbClr val="FF0000"/>
              </a:solidFill>
            </a:endParaRPr>
          </a:p>
          <a:p>
            <a:r>
              <a:rPr lang="en-US" altLang="ja-JP" sz="2400" dirty="0">
                <a:solidFill>
                  <a:srgbClr val="FF0000"/>
                </a:solidFill>
              </a:rPr>
              <a:t>	</a:t>
            </a:r>
            <a:r>
              <a:rPr lang="en-US" altLang="ja-JP" sz="2400" dirty="0" smtClean="0">
                <a:solidFill>
                  <a:srgbClr val="FF0000"/>
                </a:solidFill>
              </a:rPr>
              <a:t>		</a:t>
            </a:r>
            <a:r>
              <a:rPr lang="ja-JP" altLang="en-US" sz="2400" dirty="0" smtClean="0">
                <a:solidFill>
                  <a:srgbClr val="FF0000"/>
                </a:solidFill>
              </a:rPr>
              <a:t>数日で</a:t>
            </a:r>
            <a:r>
              <a:rPr lang="en-US" altLang="ja-JP" sz="2400" dirty="0" smtClean="0">
                <a:solidFill>
                  <a:srgbClr val="FF0000"/>
                </a:solidFill>
              </a:rPr>
              <a:t>40</a:t>
            </a:r>
            <a:r>
              <a:rPr lang="ja-JP" altLang="en-US" sz="2400" dirty="0" smtClean="0">
                <a:solidFill>
                  <a:srgbClr val="FF0000"/>
                </a:solidFill>
              </a:rPr>
              <a:t>度もの気温上昇をもたらす）</a:t>
            </a:r>
            <a:endParaRPr lang="en-US" altLang="ja-JP" sz="2400" dirty="0" smtClean="0">
              <a:solidFill>
                <a:srgbClr val="FF0000"/>
              </a:solidFill>
            </a:endParaRPr>
          </a:p>
          <a:p>
            <a:r>
              <a:rPr lang="ja-JP" altLang="en-US" sz="2400" dirty="0"/>
              <a:t>　</a:t>
            </a:r>
            <a:r>
              <a:rPr lang="en-US" altLang="ja-JP" sz="2400" dirty="0" smtClean="0"/>
              <a:t>QBO</a:t>
            </a:r>
            <a:r>
              <a:rPr lang="ja-JP" altLang="en-US" sz="2400" dirty="0" smtClean="0"/>
              <a:t>（対から上方に伝播する赤道はや重力波が平均流と</a:t>
            </a:r>
            <a:endParaRPr lang="en-US" altLang="ja-JP" sz="2400" dirty="0" smtClean="0"/>
          </a:p>
          <a:p>
            <a:r>
              <a:rPr lang="en-US" altLang="ja-JP" sz="2400" dirty="0"/>
              <a:t>	</a:t>
            </a:r>
            <a:r>
              <a:rPr lang="ja-JP" altLang="en-US" sz="2400" dirty="0"/>
              <a:t>　</a:t>
            </a:r>
            <a:r>
              <a:rPr lang="ja-JP" altLang="en-US" sz="2400" dirty="0" smtClean="0"/>
              <a:t>　相互作用することによって生じる）</a:t>
            </a:r>
            <a:endParaRPr lang="en-US" altLang="ja-JP" sz="2400" dirty="0" smtClean="0"/>
          </a:p>
          <a:p>
            <a:r>
              <a:rPr lang="en-US" altLang="ja-JP" sz="2400" dirty="0"/>
              <a:t> </a:t>
            </a:r>
            <a:r>
              <a:rPr lang="en-US" altLang="ja-JP" sz="2400" dirty="0" smtClean="0"/>
              <a:t>   ENSO,</a:t>
            </a:r>
            <a:r>
              <a:rPr lang="ja-JP" altLang="en-US" sz="2400" dirty="0" smtClean="0"/>
              <a:t>火山活動</a:t>
            </a:r>
            <a:r>
              <a:rPr lang="ja-JP" altLang="en-US" sz="2400" dirty="0" err="1" smtClean="0"/>
              <a:t>、、</a:t>
            </a:r>
            <a:endParaRPr lang="en-US" altLang="ja-JP" sz="2400" dirty="0" smtClean="0"/>
          </a:p>
          <a:p>
            <a:endParaRPr kumimoji="1" lang="en-US" altLang="ja-JP" sz="2400" dirty="0"/>
          </a:p>
        </p:txBody>
      </p:sp>
    </p:spTree>
    <p:extLst>
      <p:ext uri="{BB962C8B-B14F-4D97-AF65-F5344CB8AC3E}">
        <p14:creationId xmlns:p14="http://schemas.microsoft.com/office/powerpoint/2010/main" val="87334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22</a:t>
            </a:fld>
            <a:endParaRPr kumimoji="1" lang="ja-JP" altLang="en-US"/>
          </a:p>
        </p:txBody>
      </p:sp>
      <p:sp>
        <p:nvSpPr>
          <p:cNvPr id="3" name="テキスト ボックス 2"/>
          <p:cNvSpPr txBox="1"/>
          <p:nvPr/>
        </p:nvSpPr>
        <p:spPr>
          <a:xfrm>
            <a:off x="395536" y="404664"/>
            <a:ext cx="6417141" cy="4801314"/>
          </a:xfrm>
          <a:prstGeom prst="rect">
            <a:avLst/>
          </a:prstGeom>
          <a:noFill/>
          <a:ln>
            <a:solidFill>
              <a:srgbClr val="FF0000"/>
            </a:solidFill>
          </a:ln>
        </p:spPr>
        <p:txBody>
          <a:bodyPr wrap="none" rtlCol="0">
            <a:spAutoFit/>
          </a:bodyPr>
          <a:lstStyle/>
          <a:p>
            <a:r>
              <a:rPr lang="ja-JP" altLang="en-US" dirty="0"/>
              <a:t>・</a:t>
            </a:r>
            <a:r>
              <a:rPr lang="ja-JP" altLang="en-US" dirty="0">
                <a:solidFill>
                  <a:srgbClr val="FF0000"/>
                </a:solidFill>
              </a:rPr>
              <a:t>成層圏→対流圏：近年研究が進み</a:t>
            </a:r>
            <a:endParaRPr lang="en-US" altLang="ja-JP" dirty="0">
              <a:solidFill>
                <a:srgbClr val="FF0000"/>
              </a:solidFill>
            </a:endParaRPr>
          </a:p>
          <a:p>
            <a:r>
              <a:rPr lang="ja-JP" altLang="en-US" dirty="0"/>
              <a:t>　　　　　　　　　</a:t>
            </a:r>
            <a:r>
              <a:rPr lang="ja-JP" altLang="en-US" dirty="0">
                <a:solidFill>
                  <a:srgbClr val="FF0000"/>
                </a:solidFill>
              </a:rPr>
              <a:t>成層圏で生じた極渦に強弱の変動が</a:t>
            </a:r>
            <a:endParaRPr lang="en-US" altLang="ja-JP" dirty="0">
              <a:solidFill>
                <a:srgbClr val="FF0000"/>
              </a:solidFill>
            </a:endParaRPr>
          </a:p>
          <a:p>
            <a:r>
              <a:rPr lang="ja-JP" altLang="en-US" dirty="0">
                <a:solidFill>
                  <a:srgbClr val="FF0000"/>
                </a:solidFill>
              </a:rPr>
              <a:t>　　　　　　　　　対流圏へと下方に伝播する</a:t>
            </a:r>
            <a:r>
              <a:rPr lang="ja-JP" altLang="en-US" dirty="0"/>
              <a:t>「環状振動」</a:t>
            </a:r>
            <a:endParaRPr lang="en-US" altLang="ja-JP" dirty="0"/>
          </a:p>
          <a:p>
            <a:r>
              <a:rPr lang="ja-JP" altLang="en-US" dirty="0"/>
              <a:t>　　　　　　　　　シグナルの下降を通じて、成層圏循環が</a:t>
            </a:r>
            <a:endParaRPr lang="en-US" altLang="ja-JP" dirty="0"/>
          </a:p>
          <a:p>
            <a:r>
              <a:rPr lang="ja-JP" altLang="en-US" dirty="0"/>
              <a:t>　　　　　　　　　対流圏循環に影響を及ぼす</a:t>
            </a:r>
            <a:endParaRPr lang="en-US" altLang="ja-JP" dirty="0"/>
          </a:p>
          <a:p>
            <a:r>
              <a:rPr lang="ja-JP" altLang="en-US" dirty="0"/>
              <a:t>例、太陽活動、オゾン活動</a:t>
            </a:r>
            <a:r>
              <a:rPr lang="ja-JP" altLang="en-US" dirty="0" smtClean="0"/>
              <a:t>、</a:t>
            </a:r>
            <a:endParaRPr lang="en-US" altLang="ja-JP" dirty="0" smtClean="0"/>
          </a:p>
          <a:p>
            <a:r>
              <a:rPr lang="ja-JP" altLang="en-US" dirty="0" smtClean="0"/>
              <a:t>　　環状</a:t>
            </a:r>
            <a:r>
              <a:rPr lang="ja-JP" altLang="en-US" dirty="0"/>
              <a:t>モード（</a:t>
            </a:r>
            <a:r>
              <a:rPr lang="en-US" altLang="ja-JP" dirty="0"/>
              <a:t>AAO,AO</a:t>
            </a:r>
            <a:r>
              <a:rPr lang="ja-JP" altLang="en-US" dirty="0" smtClean="0"/>
              <a:t>）→　</a:t>
            </a:r>
            <a:endParaRPr lang="en-US" altLang="ja-JP" dirty="0" smtClean="0"/>
          </a:p>
          <a:p>
            <a:endParaRPr lang="en-US" altLang="ja-JP" dirty="0"/>
          </a:p>
          <a:p>
            <a:r>
              <a:rPr lang="ja-JP" altLang="en-US" dirty="0" smtClean="0"/>
              <a:t>成層圏</a:t>
            </a:r>
            <a:r>
              <a:rPr lang="ja-JP" altLang="en-US" dirty="0"/>
              <a:t>が</a:t>
            </a:r>
            <a:r>
              <a:rPr lang="ja-JP" altLang="en-US" dirty="0">
                <a:solidFill>
                  <a:srgbClr val="FF0000"/>
                </a:solidFill>
              </a:rPr>
              <a:t>西風でプラネタリー波が伝播可能な冬期に</a:t>
            </a:r>
          </a:p>
          <a:p>
            <a:r>
              <a:rPr lang="ja-JP" altLang="en-US" dirty="0">
                <a:solidFill>
                  <a:srgbClr val="FF0000"/>
                </a:solidFill>
              </a:rPr>
              <a:t>は環状モードは成層圏まで伸びる</a:t>
            </a:r>
            <a:r>
              <a:rPr lang="ja-JP" altLang="en-US" dirty="0"/>
              <a:t>．成層圏での環状</a:t>
            </a:r>
          </a:p>
          <a:p>
            <a:r>
              <a:rPr lang="ja-JP" altLang="en-US" dirty="0"/>
              <a:t>モードも極渦が強いときを正とし，弱い場合（突然昇</a:t>
            </a:r>
          </a:p>
          <a:p>
            <a:r>
              <a:rPr lang="ja-JP" altLang="en-US" dirty="0"/>
              <a:t>温のようなとき）を負とする．</a:t>
            </a:r>
            <a:r>
              <a:rPr lang="ja-JP" altLang="en-US" dirty="0">
                <a:solidFill>
                  <a:srgbClr val="FF0000"/>
                </a:solidFill>
              </a:rPr>
              <a:t>対流圏と成層圏の相互</a:t>
            </a:r>
          </a:p>
          <a:p>
            <a:r>
              <a:rPr lang="ja-JP" altLang="en-US" dirty="0">
                <a:solidFill>
                  <a:srgbClr val="FF0000"/>
                </a:solidFill>
              </a:rPr>
              <a:t>作用は冬期に強い</a:t>
            </a:r>
            <a:r>
              <a:rPr lang="ja-JP" altLang="en-US" dirty="0"/>
              <a:t>．成層圏の変動は対流圏から</a:t>
            </a:r>
            <a:r>
              <a:rPr lang="ja-JP" altLang="en-US" dirty="0" err="1"/>
              <a:t>伝播す</a:t>
            </a:r>
            <a:endParaRPr lang="ja-JP" altLang="en-US" dirty="0"/>
          </a:p>
          <a:p>
            <a:r>
              <a:rPr lang="ja-JP" altLang="en-US" dirty="0"/>
              <a:t>る波動によって駆動されるが，一方，対流圏の変動も</a:t>
            </a:r>
          </a:p>
          <a:p>
            <a:r>
              <a:rPr lang="ja-JP" altLang="en-US" dirty="0"/>
              <a:t>成層圏の影響を受けることが事実として明らかに</a:t>
            </a:r>
            <a:r>
              <a:rPr lang="ja-JP" altLang="en-US" dirty="0" err="1"/>
              <a:t>なっ</a:t>
            </a:r>
            <a:endParaRPr lang="ja-JP" altLang="en-US" dirty="0"/>
          </a:p>
          <a:p>
            <a:r>
              <a:rPr lang="ja-JP" altLang="en-US" dirty="0"/>
              <a:t>てきた</a:t>
            </a:r>
            <a:endParaRPr lang="en-US" altLang="ja-JP" dirty="0"/>
          </a:p>
          <a:p>
            <a:endParaRPr kumimoji="1" lang="ja-JP" altLang="en-US" dirty="0"/>
          </a:p>
        </p:txBody>
      </p:sp>
    </p:spTree>
    <p:extLst>
      <p:ext uri="{BB962C8B-B14F-4D97-AF65-F5344CB8AC3E}">
        <p14:creationId xmlns:p14="http://schemas.microsoft.com/office/powerpoint/2010/main" val="316776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23</a:t>
            </a:fld>
            <a:endParaRPr kumimoji="1" lang="ja-JP" altLang="en-US"/>
          </a:p>
        </p:txBody>
      </p:sp>
      <p:sp>
        <p:nvSpPr>
          <p:cNvPr id="3" name="テキスト ボックス 2"/>
          <p:cNvSpPr txBox="1"/>
          <p:nvPr/>
        </p:nvSpPr>
        <p:spPr>
          <a:xfrm>
            <a:off x="70507" y="332656"/>
            <a:ext cx="8712642" cy="954107"/>
          </a:xfrm>
          <a:prstGeom prst="rect">
            <a:avLst/>
          </a:prstGeom>
          <a:noFill/>
        </p:spPr>
        <p:txBody>
          <a:bodyPr wrap="none" rtlCol="0">
            <a:spAutoFit/>
          </a:bodyPr>
          <a:lstStyle/>
          <a:p>
            <a:r>
              <a:rPr kumimoji="1" lang="ja-JP" altLang="en-US" sz="2800" b="1" dirty="0" smtClean="0"/>
              <a:t>成層圏突然昇温にともなって</a:t>
            </a:r>
            <a:endParaRPr kumimoji="1" lang="en-US" altLang="ja-JP" sz="2800" b="1" dirty="0" smtClean="0"/>
          </a:p>
          <a:p>
            <a:r>
              <a:rPr lang="ja-JP" altLang="en-US" sz="2800" b="1" dirty="0"/>
              <a:t>子午面循環</a:t>
            </a:r>
            <a:r>
              <a:rPr lang="ja-JP" altLang="en-US" sz="2800" b="1" dirty="0" smtClean="0"/>
              <a:t>が</a:t>
            </a:r>
            <a:r>
              <a:rPr lang="ja-JP" altLang="en-US" sz="2800" b="1" dirty="0"/>
              <a:t>変動</a:t>
            </a:r>
            <a:r>
              <a:rPr lang="ja-JP" altLang="en-US" sz="2800" b="1" dirty="0" smtClean="0"/>
              <a:t>する</a:t>
            </a:r>
            <a:r>
              <a:rPr lang="en-US" altLang="ja-JP" sz="2800" b="1" dirty="0" smtClean="0"/>
              <a:t>[</a:t>
            </a:r>
            <a:r>
              <a:rPr lang="ja-JP" altLang="en-US" sz="2800" b="1" dirty="0" smtClean="0"/>
              <a:t>九州大学大学院，永柄・廣岡</a:t>
            </a:r>
            <a:r>
              <a:rPr lang="en-US" altLang="ja-JP" sz="2800" b="1" dirty="0" smtClean="0"/>
              <a:t>]</a:t>
            </a:r>
            <a:endParaRPr kumimoji="1" lang="ja-JP" altLang="en-US" sz="2800" b="1" dirty="0"/>
          </a:p>
        </p:txBody>
      </p:sp>
      <p:sp>
        <p:nvSpPr>
          <p:cNvPr id="4" name="テキスト ボックス 3"/>
          <p:cNvSpPr txBox="1"/>
          <p:nvPr/>
        </p:nvSpPr>
        <p:spPr>
          <a:xfrm>
            <a:off x="0" y="1412776"/>
            <a:ext cx="9417963" cy="1477328"/>
          </a:xfrm>
          <a:prstGeom prst="rect">
            <a:avLst/>
          </a:prstGeom>
          <a:noFill/>
        </p:spPr>
        <p:txBody>
          <a:bodyPr wrap="none" rtlCol="0">
            <a:spAutoFit/>
          </a:bodyPr>
          <a:lstStyle/>
          <a:p>
            <a:r>
              <a:rPr lang="ja-JP" altLang="en-US" dirty="0"/>
              <a:t>成層圏における最も顕著な現象のひとつである</a:t>
            </a:r>
            <a:r>
              <a:rPr lang="ja-JP" altLang="en-US" dirty="0">
                <a:solidFill>
                  <a:srgbClr val="FF0000"/>
                </a:solidFill>
              </a:rPr>
              <a:t>成層圏突然昇温においては、極域の昇</a:t>
            </a:r>
          </a:p>
          <a:p>
            <a:r>
              <a:rPr lang="ja-JP" altLang="en-US" dirty="0">
                <a:solidFill>
                  <a:srgbClr val="FF0000"/>
                </a:solidFill>
              </a:rPr>
              <a:t>温や東風の出現が上層ほど早く始まり、徐々に弱まりながら下降するという特徴が見られ</a:t>
            </a:r>
          </a:p>
          <a:p>
            <a:r>
              <a:rPr lang="ja-JP" altLang="en-US" dirty="0">
                <a:solidFill>
                  <a:srgbClr val="FF0000"/>
                </a:solidFill>
              </a:rPr>
              <a:t>る</a:t>
            </a:r>
            <a:r>
              <a:rPr lang="ja-JP" altLang="en-US" dirty="0"/>
              <a:t>。これら温度や風系の変化は、突然昇温に伴う子午面循環の強化により引き起こされ</a:t>
            </a:r>
          </a:p>
          <a:p>
            <a:r>
              <a:rPr lang="ja-JP" altLang="en-US" dirty="0"/>
              <a:t>ることが知られている。一方、成層圏突然昇温後にその変動のシグナルが徐々に下方へ</a:t>
            </a:r>
          </a:p>
          <a:p>
            <a:r>
              <a:rPr lang="ja-JP" altLang="en-US" dirty="0"/>
              <a:t>と伝播し対流圏の天候に影響を与える可能性が議論されている</a:t>
            </a:r>
            <a:endParaRPr kumimoji="1" lang="ja-JP" altLang="en-US" dirty="0"/>
          </a:p>
        </p:txBody>
      </p:sp>
      <p:sp>
        <p:nvSpPr>
          <p:cNvPr id="5" name="テキスト ボックス 4"/>
          <p:cNvSpPr txBox="1"/>
          <p:nvPr/>
        </p:nvSpPr>
        <p:spPr>
          <a:xfrm>
            <a:off x="359048" y="4005064"/>
            <a:ext cx="8135560" cy="1908215"/>
          </a:xfrm>
          <a:prstGeom prst="rect">
            <a:avLst/>
          </a:prstGeom>
          <a:noFill/>
        </p:spPr>
        <p:txBody>
          <a:bodyPr wrap="none" rtlCol="0">
            <a:spAutoFit/>
          </a:bodyPr>
          <a:lstStyle/>
          <a:p>
            <a:r>
              <a:rPr kumimoji="1" lang="ja-JP" altLang="en-US" sz="2800" b="1" dirty="0" smtClean="0"/>
              <a:t>成層圏突然昇温における波の伝播</a:t>
            </a:r>
            <a:endParaRPr kumimoji="1" lang="en-US" altLang="ja-JP" sz="2800" b="1" dirty="0" smtClean="0"/>
          </a:p>
          <a:p>
            <a:endParaRPr lang="en-US" altLang="ja-JP" dirty="0"/>
          </a:p>
          <a:p>
            <a:r>
              <a:rPr lang="ja-JP" altLang="en-US" dirty="0"/>
              <a:t>昇温が始まると、中緯度</a:t>
            </a:r>
            <a:r>
              <a:rPr lang="en-US" altLang="ja-JP" dirty="0"/>
              <a:t>(50 </a:t>
            </a:r>
            <a:r>
              <a:rPr lang="en-US" altLang="ja-JP" i="1" dirty="0"/>
              <a:t>¡ </a:t>
            </a:r>
            <a:r>
              <a:rPr lang="en-US" altLang="ja-JP" dirty="0"/>
              <a:t>70</a:t>
            </a:r>
            <a:r>
              <a:rPr lang="ja-JP" altLang="en-US" i="1" dirty="0" smtClean="0"/>
              <a:t>◦</a:t>
            </a:r>
            <a:r>
              <a:rPr lang="en-US" altLang="ja-JP" dirty="0" smtClean="0"/>
              <a:t>) </a:t>
            </a:r>
            <a:r>
              <a:rPr lang="ja-JP" altLang="en-US" dirty="0"/>
              <a:t>において</a:t>
            </a:r>
            <a:r>
              <a:rPr lang="ja-JP" altLang="en-US" dirty="0" smtClean="0">
                <a:solidFill>
                  <a:srgbClr val="FF0000"/>
                </a:solidFill>
              </a:rPr>
              <a:t>プラネタリー波</a:t>
            </a:r>
            <a:r>
              <a:rPr lang="ja-JP" altLang="en-US" dirty="0">
                <a:solidFill>
                  <a:srgbClr val="FF0000"/>
                </a:solidFill>
              </a:rPr>
              <a:t>が下層から上層</a:t>
            </a:r>
            <a:r>
              <a:rPr lang="ja-JP" altLang="en-US" dirty="0" smtClean="0">
                <a:solidFill>
                  <a:srgbClr val="FF0000"/>
                </a:solidFill>
              </a:rPr>
              <a:t>に</a:t>
            </a:r>
            <a:endParaRPr lang="en-US" altLang="ja-JP" dirty="0" smtClean="0">
              <a:solidFill>
                <a:srgbClr val="FF0000"/>
              </a:solidFill>
            </a:endParaRPr>
          </a:p>
          <a:p>
            <a:r>
              <a:rPr lang="ja-JP" altLang="en-US" dirty="0" smtClean="0">
                <a:solidFill>
                  <a:srgbClr val="FF0000"/>
                </a:solidFill>
              </a:rPr>
              <a:t>向かって</a:t>
            </a:r>
            <a:r>
              <a:rPr lang="ja-JP" altLang="en-US" dirty="0">
                <a:solidFill>
                  <a:srgbClr val="FF0000"/>
                </a:solidFill>
              </a:rPr>
              <a:t>鉛直伝播し、</a:t>
            </a:r>
            <a:r>
              <a:rPr lang="ja-JP" altLang="en-US" dirty="0"/>
              <a:t>上部成層圏で収束し東風加速を</a:t>
            </a:r>
            <a:r>
              <a:rPr lang="ja-JP" altLang="en-US" dirty="0" smtClean="0"/>
              <a:t>引き起こして</a:t>
            </a:r>
            <a:r>
              <a:rPr lang="ja-JP" altLang="en-US" dirty="0"/>
              <a:t>いる</a:t>
            </a:r>
            <a:r>
              <a:rPr lang="en-US" altLang="ja-JP" dirty="0"/>
              <a:t>(b)</a:t>
            </a:r>
            <a:r>
              <a:rPr lang="ja-JP" altLang="en-US" dirty="0" err="1" smtClean="0"/>
              <a:t>。</a:t>
            </a:r>
            <a:endParaRPr lang="en-US" altLang="ja-JP" dirty="0" smtClean="0"/>
          </a:p>
          <a:p>
            <a:r>
              <a:rPr lang="ja-JP" altLang="en-US" dirty="0" smtClean="0"/>
              <a:t>昇</a:t>
            </a:r>
            <a:r>
              <a:rPr lang="ja-JP" altLang="en-US" dirty="0"/>
              <a:t>温が進むと、上部成層圏まで鉛直伝播するプラネタリー波の活動は</a:t>
            </a:r>
          </a:p>
          <a:p>
            <a:r>
              <a:rPr lang="ja-JP" altLang="en-US" dirty="0"/>
              <a:t>活発になり、収束も強くなっている</a:t>
            </a:r>
            <a:endParaRPr kumimoji="1" lang="ja-JP" altLang="en-US" dirty="0"/>
          </a:p>
        </p:txBody>
      </p:sp>
    </p:spTree>
    <p:extLst>
      <p:ext uri="{BB962C8B-B14F-4D97-AF65-F5344CB8AC3E}">
        <p14:creationId xmlns:p14="http://schemas.microsoft.com/office/powerpoint/2010/main" val="219686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24</a:t>
            </a:fld>
            <a:endParaRPr kumimoji="1" lang="ja-JP" altLang="en-US"/>
          </a:p>
        </p:txBody>
      </p:sp>
      <p:sp>
        <p:nvSpPr>
          <p:cNvPr id="3" name="テキスト ボックス 2"/>
          <p:cNvSpPr txBox="1"/>
          <p:nvPr/>
        </p:nvSpPr>
        <p:spPr>
          <a:xfrm>
            <a:off x="1547664" y="2492896"/>
            <a:ext cx="5748690" cy="830997"/>
          </a:xfrm>
          <a:prstGeom prst="rect">
            <a:avLst/>
          </a:prstGeom>
          <a:noFill/>
        </p:spPr>
        <p:txBody>
          <a:bodyPr wrap="none" rtlCol="0">
            <a:spAutoFit/>
          </a:bodyPr>
          <a:lstStyle/>
          <a:p>
            <a:r>
              <a:rPr kumimoji="1" lang="en-US" altLang="ja-JP" sz="4800" dirty="0" smtClean="0"/>
              <a:t>AGCM</a:t>
            </a:r>
            <a:r>
              <a:rPr kumimoji="1" lang="ja-JP" altLang="en-US" sz="4800" dirty="0" smtClean="0"/>
              <a:t>と南極の気候</a:t>
            </a:r>
            <a:endParaRPr kumimoji="1" lang="ja-JP" altLang="en-US" sz="4800" dirty="0"/>
          </a:p>
        </p:txBody>
      </p:sp>
    </p:spTree>
    <p:extLst>
      <p:ext uri="{BB962C8B-B14F-4D97-AF65-F5344CB8AC3E}">
        <p14:creationId xmlns:p14="http://schemas.microsoft.com/office/powerpoint/2010/main" val="4096941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480" y="58905"/>
            <a:ext cx="3037717" cy="565571"/>
          </a:xfrm>
        </p:spPr>
        <p:txBody>
          <a:bodyPr>
            <a:noAutofit/>
          </a:bodyPr>
          <a:lstStyle/>
          <a:p>
            <a:r>
              <a:rPr lang="ja-JP" altLang="en-US" sz="4000" dirty="0" smtClean="0"/>
              <a:t>◎解析手法</a:t>
            </a:r>
            <a:endParaRPr kumimoji="1" lang="ja-JP" altLang="en-US" sz="4000" dirty="0"/>
          </a:p>
        </p:txBody>
      </p:sp>
      <p:sp>
        <p:nvSpPr>
          <p:cNvPr id="3" name="スライド番号プレースホルダー 2"/>
          <p:cNvSpPr>
            <a:spLocks noGrp="1"/>
          </p:cNvSpPr>
          <p:nvPr>
            <p:ph type="sldNum" sz="quarter" idx="12"/>
          </p:nvPr>
        </p:nvSpPr>
        <p:spPr/>
        <p:txBody>
          <a:bodyPr/>
          <a:lstStyle/>
          <a:p>
            <a:fld id="{43F9AB26-47C4-4E60-B295-6A76DB8C7124}" type="slidenum">
              <a:rPr kumimoji="1" lang="ja-JP" altLang="en-US" smtClean="0"/>
              <a:t>25</a:t>
            </a:fld>
            <a:endParaRPr kumimoji="1" lang="ja-JP" altLang="en-US"/>
          </a:p>
        </p:txBody>
      </p:sp>
      <p:sp>
        <p:nvSpPr>
          <p:cNvPr id="4" name="テキスト ボックス 3"/>
          <p:cNvSpPr txBox="1"/>
          <p:nvPr/>
        </p:nvSpPr>
        <p:spPr>
          <a:xfrm>
            <a:off x="79480" y="578734"/>
            <a:ext cx="3886770" cy="523220"/>
          </a:xfrm>
          <a:prstGeom prst="rect">
            <a:avLst/>
          </a:prstGeom>
          <a:noFill/>
        </p:spPr>
        <p:txBody>
          <a:bodyPr wrap="none" rtlCol="0">
            <a:spAutoFit/>
          </a:bodyPr>
          <a:lstStyle/>
          <a:p>
            <a:r>
              <a:rPr lang="ja-JP" altLang="en-US" sz="2800" dirty="0">
                <a:solidFill>
                  <a:srgbClr val="FF0000"/>
                </a:solidFill>
              </a:rPr>
              <a:t>＊</a:t>
            </a:r>
            <a:r>
              <a:rPr lang="en-US" altLang="ja-JP" sz="2800" dirty="0">
                <a:solidFill>
                  <a:srgbClr val="FF0000"/>
                </a:solidFill>
              </a:rPr>
              <a:t>AAO</a:t>
            </a:r>
            <a:r>
              <a:rPr lang="ja-JP" altLang="en-US" sz="2800" dirty="0">
                <a:solidFill>
                  <a:srgbClr val="FF0000"/>
                </a:solidFill>
              </a:rPr>
              <a:t>（南極振動・極渦）</a:t>
            </a:r>
          </a:p>
        </p:txBody>
      </p:sp>
      <p:grpSp>
        <p:nvGrpSpPr>
          <p:cNvPr id="13" name="グループ化 12"/>
          <p:cNvGrpSpPr/>
          <p:nvPr/>
        </p:nvGrpSpPr>
        <p:grpSpPr>
          <a:xfrm>
            <a:off x="5346917" y="42825"/>
            <a:ext cx="4215207" cy="3161813"/>
            <a:chOff x="5346917" y="42825"/>
            <a:chExt cx="4215207" cy="3161813"/>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724" y="42825"/>
              <a:ext cx="2777525" cy="2325460"/>
            </a:xfrm>
            <a:prstGeom prst="rect">
              <a:avLst/>
            </a:prstGeom>
          </p:spPr>
        </p:pic>
        <p:sp>
          <p:nvSpPr>
            <p:cNvPr id="7" name="テキスト ボックス 6"/>
            <p:cNvSpPr txBox="1"/>
            <p:nvPr/>
          </p:nvSpPr>
          <p:spPr>
            <a:xfrm>
              <a:off x="5346917" y="2558307"/>
              <a:ext cx="4215207" cy="646331"/>
            </a:xfrm>
            <a:prstGeom prst="rect">
              <a:avLst/>
            </a:prstGeom>
            <a:noFill/>
          </p:spPr>
          <p:txBody>
            <a:bodyPr wrap="square" rtlCol="0">
              <a:spAutoFit/>
            </a:bodyPr>
            <a:lstStyle/>
            <a:p>
              <a:r>
                <a:rPr lang="en-US" altLang="ja-JP" sz="1200" dirty="0"/>
                <a:t>National Weather Service Climate Prediction Center</a:t>
              </a:r>
            </a:p>
            <a:p>
              <a:r>
                <a:rPr lang="en-US" altLang="ja-JP" sz="1200" dirty="0">
                  <a:hlinkClick r:id="rId3"/>
                </a:rPr>
                <a:t>http://</a:t>
              </a:r>
              <a:r>
                <a:rPr lang="en-US" altLang="ja-JP" sz="1200" dirty="0">
                  <a:hlinkClick r:id=""/>
                </a:rPr>
                <a:t>www.cpc.ncep.noaa.gov/products/precip</a:t>
              </a:r>
            </a:p>
            <a:p>
              <a:r>
                <a:rPr lang="en-US" altLang="ja-JP" sz="1200" dirty="0">
                  <a:hlinkClick r:id=""/>
                </a:rPr>
                <a:t>/</a:t>
              </a:r>
              <a:r>
                <a:rPr lang="en-US" altLang="ja-JP" sz="1200" dirty="0" err="1" smtClean="0">
                  <a:hlinkClick r:id="rId3"/>
                </a:rPr>
                <a:t>CWlink</a:t>
              </a:r>
              <a:r>
                <a:rPr lang="en-US" altLang="ja-JP" sz="1200" dirty="0" smtClean="0">
                  <a:hlinkClick r:id="rId3"/>
                </a:rPr>
                <a:t>/</a:t>
              </a:r>
              <a:r>
                <a:rPr lang="en-US" altLang="ja-JP" sz="1200" dirty="0" err="1" smtClean="0">
                  <a:hlinkClick r:id="rId3"/>
                </a:rPr>
                <a:t>daily_ao_index</a:t>
              </a:r>
              <a:r>
                <a:rPr lang="en-US" altLang="ja-JP" sz="1200" dirty="0" smtClean="0">
                  <a:hlinkClick r:id="rId3"/>
                </a:rPr>
                <a:t>/teleconnections.shtml</a:t>
              </a:r>
              <a:endParaRPr lang="en-US" altLang="ja-JP" sz="1200" dirty="0"/>
            </a:p>
          </p:txBody>
        </p:sp>
      </p:grpSp>
      <p:sp>
        <p:nvSpPr>
          <p:cNvPr id="8" name="テキスト ボックス 7"/>
          <p:cNvSpPr txBox="1"/>
          <p:nvPr/>
        </p:nvSpPr>
        <p:spPr>
          <a:xfrm>
            <a:off x="622623" y="1144305"/>
            <a:ext cx="4724294" cy="2246769"/>
          </a:xfrm>
          <a:prstGeom prst="rect">
            <a:avLst/>
          </a:prstGeom>
          <a:noFill/>
          <a:ln>
            <a:solidFill>
              <a:schemeClr val="bg1"/>
            </a:solidFill>
          </a:ln>
        </p:spPr>
        <p:txBody>
          <a:bodyPr wrap="square" rtlCol="0">
            <a:spAutoFit/>
          </a:bodyPr>
          <a:lstStyle/>
          <a:p>
            <a:r>
              <a:rPr lang="ja-JP" altLang="en-US" sz="2000" dirty="0"/>
              <a:t>・南半球における中緯度の</a:t>
            </a:r>
            <a:r>
              <a:rPr lang="en-US" altLang="ja-JP" sz="2000" dirty="0"/>
              <a:t>SLP</a:t>
            </a:r>
            <a:r>
              <a:rPr lang="ja-JP" altLang="en-US" sz="2000" dirty="0"/>
              <a:t>（海面更生気圧）と高緯度の</a:t>
            </a:r>
            <a:r>
              <a:rPr lang="en-US" altLang="ja-JP" sz="2000" dirty="0"/>
              <a:t>SLP</a:t>
            </a:r>
            <a:r>
              <a:rPr lang="ja-JP" altLang="en-US" sz="2000" dirty="0"/>
              <a:t>の間の空気塊の大規模なシーソー現象を示す言葉</a:t>
            </a:r>
            <a:endParaRPr lang="en-US" altLang="ja-JP" sz="2000" dirty="0"/>
          </a:p>
          <a:p>
            <a:r>
              <a:rPr lang="ja-JP" altLang="en-US" sz="2000" dirty="0"/>
              <a:t>・そのパターンは</a:t>
            </a:r>
            <a:r>
              <a:rPr lang="en-US" altLang="ja-JP" sz="2000" dirty="0"/>
              <a:t>1</a:t>
            </a:r>
            <a:r>
              <a:rPr lang="ja-JP" altLang="en-US" sz="2000" dirty="0"/>
              <a:t>年を通して安定して現れ、卓越する変動パターン</a:t>
            </a:r>
            <a:endParaRPr lang="en-US" altLang="ja-JP" sz="2000" dirty="0"/>
          </a:p>
          <a:p>
            <a:r>
              <a:rPr lang="ja-JP" altLang="en-US" sz="2000" dirty="0"/>
              <a:t>・</a:t>
            </a:r>
            <a:r>
              <a:rPr lang="en-US" altLang="ja-JP" sz="2000" dirty="0"/>
              <a:t>40S</a:t>
            </a:r>
            <a:r>
              <a:rPr lang="ja-JP" altLang="en-US" sz="2000" dirty="0"/>
              <a:t>と</a:t>
            </a:r>
            <a:r>
              <a:rPr lang="en-US" altLang="ja-JP" sz="2000" dirty="0"/>
              <a:t>65S</a:t>
            </a:r>
            <a:r>
              <a:rPr lang="ja-JP" altLang="en-US" sz="2000" dirty="0"/>
              <a:t>の東西平均</a:t>
            </a:r>
            <a:r>
              <a:rPr lang="en-US" altLang="ja-JP" sz="2000" dirty="0"/>
              <a:t>SLP</a:t>
            </a:r>
            <a:r>
              <a:rPr lang="ja-JP" altLang="en-US" sz="2000" dirty="0"/>
              <a:t>が南半球の海面気圧システムに重要な要素</a:t>
            </a:r>
            <a:endParaRPr lang="en-US" altLang="ja-JP" sz="20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0" y="3996379"/>
                <a:ext cx="3910558" cy="584775"/>
              </a:xfrm>
              <a:prstGeom prst="rect">
                <a:avLst/>
              </a:prstGeom>
              <a:noFill/>
            </p:spPr>
            <p:txBody>
              <a:bodyPr wrap="none" rtlCol="0">
                <a:spAutoFit/>
              </a:bodyPr>
              <a:lstStyle/>
              <a:p>
                <a:r>
                  <a:rPr lang="en-US" altLang="ja-JP" sz="3200" dirty="0">
                    <a:solidFill>
                      <a:srgbClr val="0070C0"/>
                    </a:solidFill>
                  </a:rPr>
                  <a:t>AAOI =</a:t>
                </a:r>
                <a14:m>
                  <m:oMath xmlns:m="http://schemas.openxmlformats.org/officeDocument/2006/math">
                    <m:sSub>
                      <m:sSubPr>
                        <m:ctrlPr>
                          <a:rPr lang="en-US" altLang="ja-JP" sz="3200" i="1">
                            <a:solidFill>
                              <a:srgbClr val="0070C0"/>
                            </a:solidFill>
                            <a:latin typeface="Cambria Math"/>
                          </a:rPr>
                        </m:ctrlPr>
                      </m:sSubPr>
                      <m:e>
                        <m:sSup>
                          <m:sSupPr>
                            <m:ctrlPr>
                              <a:rPr lang="en-US" altLang="ja-JP" sz="3200" i="1">
                                <a:solidFill>
                                  <a:srgbClr val="0070C0"/>
                                </a:solidFill>
                                <a:latin typeface="Cambria Math"/>
                              </a:rPr>
                            </m:ctrlPr>
                          </m:sSupPr>
                          <m:e>
                            <m:r>
                              <a:rPr lang="en-US" altLang="ja-JP" sz="3200" i="1">
                                <a:solidFill>
                                  <a:srgbClr val="0070C0"/>
                                </a:solidFill>
                                <a:latin typeface="Cambria Math"/>
                              </a:rPr>
                              <m:t>𝑃</m:t>
                            </m:r>
                          </m:e>
                          <m:sup>
                            <m:r>
                              <a:rPr lang="en-US" altLang="ja-JP" sz="3200" i="1">
                                <a:solidFill>
                                  <a:srgbClr val="0070C0"/>
                                </a:solidFill>
                                <a:latin typeface="Cambria Math"/>
                              </a:rPr>
                              <m:t>∗</m:t>
                            </m:r>
                          </m:sup>
                        </m:sSup>
                      </m:e>
                      <m:sub>
                        <m:r>
                          <a:rPr lang="en-US" altLang="ja-JP" sz="3200" i="1">
                            <a:solidFill>
                              <a:srgbClr val="0070C0"/>
                            </a:solidFill>
                            <a:latin typeface="Cambria Math"/>
                          </a:rPr>
                          <m:t>40</m:t>
                        </m:r>
                        <m:r>
                          <a:rPr lang="en-US" altLang="ja-JP" sz="3200" i="1">
                            <a:solidFill>
                              <a:srgbClr val="0070C0"/>
                            </a:solidFill>
                            <a:latin typeface="Cambria Math"/>
                          </a:rPr>
                          <m:t>𝑆</m:t>
                        </m:r>
                      </m:sub>
                    </m:sSub>
                  </m:oMath>
                </a14:m>
                <a:r>
                  <a:rPr lang="en-US" altLang="ja-JP" sz="3200" dirty="0">
                    <a:solidFill>
                      <a:srgbClr val="0070C0"/>
                    </a:solidFill>
                  </a:rPr>
                  <a:t> - </a:t>
                </a:r>
                <a14:m>
                  <m:oMath xmlns:m="http://schemas.openxmlformats.org/officeDocument/2006/math">
                    <m:sSub>
                      <m:sSubPr>
                        <m:ctrlPr>
                          <a:rPr lang="en-US" altLang="ja-JP" sz="3200" i="1">
                            <a:solidFill>
                              <a:srgbClr val="0070C0"/>
                            </a:solidFill>
                            <a:latin typeface="Cambria Math"/>
                          </a:rPr>
                        </m:ctrlPr>
                      </m:sSubPr>
                      <m:e>
                        <m:sSup>
                          <m:sSupPr>
                            <m:ctrlPr>
                              <a:rPr lang="en-US" altLang="ja-JP" sz="3200" i="1">
                                <a:solidFill>
                                  <a:srgbClr val="0070C0"/>
                                </a:solidFill>
                                <a:latin typeface="Cambria Math"/>
                              </a:rPr>
                            </m:ctrlPr>
                          </m:sSupPr>
                          <m:e>
                            <m:r>
                              <a:rPr lang="en-US" altLang="ja-JP" sz="3200" i="1">
                                <a:solidFill>
                                  <a:srgbClr val="0070C0"/>
                                </a:solidFill>
                                <a:latin typeface="Cambria Math"/>
                              </a:rPr>
                              <m:t>𝑃</m:t>
                            </m:r>
                          </m:e>
                          <m:sup>
                            <m:r>
                              <a:rPr lang="en-US" altLang="ja-JP" sz="3200" i="1">
                                <a:solidFill>
                                  <a:srgbClr val="0070C0"/>
                                </a:solidFill>
                                <a:latin typeface="Cambria Math"/>
                              </a:rPr>
                              <m:t>∗</m:t>
                            </m:r>
                          </m:sup>
                        </m:sSup>
                      </m:e>
                      <m:sub>
                        <m:r>
                          <a:rPr lang="en-US" altLang="ja-JP" sz="3200" i="1">
                            <a:solidFill>
                              <a:srgbClr val="0070C0"/>
                            </a:solidFill>
                            <a:latin typeface="Cambria Math"/>
                          </a:rPr>
                          <m:t>65</m:t>
                        </m:r>
                        <m:r>
                          <a:rPr lang="en-US" altLang="ja-JP" sz="3200" i="1">
                            <a:solidFill>
                              <a:srgbClr val="0070C0"/>
                            </a:solidFill>
                            <a:latin typeface="Cambria Math"/>
                          </a:rPr>
                          <m:t>𝑆</m:t>
                        </m:r>
                      </m:sub>
                    </m:sSub>
                  </m:oMath>
                </a14:m>
                <a:endParaRPr lang="en-US" altLang="ja-JP" sz="32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0" y="3996379"/>
                <a:ext cx="3910558" cy="584775"/>
              </a:xfrm>
              <a:prstGeom prst="rect">
                <a:avLst/>
              </a:prstGeom>
              <a:blipFill rotWithShape="0">
                <a:blip r:embed="rId4"/>
                <a:stretch>
                  <a:fillRect l="-3900" t="-14583" b="-32292"/>
                </a:stretch>
              </a:blipFill>
            </p:spPr>
            <p:txBody>
              <a:bodyPr/>
              <a:lstStyle/>
              <a:p>
                <a:r>
                  <a:rPr lang="ja-JP" altLang="en-US">
                    <a:noFill/>
                  </a:rPr>
                  <a:t> </a:t>
                </a:r>
              </a:p>
            </p:txBody>
          </p:sp>
        </mc:Fallback>
      </mc:AlternateContent>
      <p:sp>
        <p:nvSpPr>
          <p:cNvPr id="10" name="正方形/長方形 9"/>
          <p:cNvSpPr/>
          <p:nvPr/>
        </p:nvSpPr>
        <p:spPr>
          <a:xfrm>
            <a:off x="3846544" y="4184713"/>
            <a:ext cx="3043334" cy="369332"/>
          </a:xfrm>
          <a:prstGeom prst="rect">
            <a:avLst/>
          </a:prstGeom>
        </p:spPr>
        <p:txBody>
          <a:bodyPr wrap="none">
            <a:spAutoFit/>
          </a:bodyPr>
          <a:lstStyle/>
          <a:p>
            <a:r>
              <a:rPr lang="ja-JP" altLang="en-US" dirty="0"/>
              <a:t>（</a:t>
            </a:r>
            <a:r>
              <a:rPr lang="en-US" altLang="ja-JP" dirty="0"/>
              <a:t>Gong and Wang, 1999 </a:t>
            </a:r>
            <a:r>
              <a:rPr lang="ja-JP" altLang="en-US" dirty="0" smtClean="0"/>
              <a:t>）</a:t>
            </a:r>
            <a:endParaRPr lang="ja-JP" altLang="en-US" dirty="0"/>
          </a:p>
        </p:txBody>
      </p:sp>
      <p:sp>
        <p:nvSpPr>
          <p:cNvPr id="11" name="テキスト ボックス 10"/>
          <p:cNvSpPr txBox="1"/>
          <p:nvPr/>
        </p:nvSpPr>
        <p:spPr>
          <a:xfrm>
            <a:off x="120422" y="4660116"/>
            <a:ext cx="8602954" cy="1015663"/>
          </a:xfrm>
          <a:prstGeom prst="rect">
            <a:avLst/>
          </a:prstGeom>
          <a:noFill/>
          <a:ln>
            <a:solidFill>
              <a:srgbClr val="00B0F0"/>
            </a:solidFill>
          </a:ln>
        </p:spPr>
        <p:txBody>
          <a:bodyPr wrap="square" rtlCol="0">
            <a:spAutoFit/>
          </a:bodyPr>
          <a:lstStyle/>
          <a:p>
            <a:r>
              <a:rPr lang="ja-JP" altLang="en-US" sz="2000" dirty="0"/>
              <a:t>それぞれ、</a:t>
            </a:r>
            <a:r>
              <a:rPr lang="en-US" altLang="ja-JP" sz="2000" dirty="0"/>
              <a:t>40S</a:t>
            </a:r>
            <a:r>
              <a:rPr lang="ja-JP" altLang="en-US" sz="2000" dirty="0"/>
              <a:t>と</a:t>
            </a:r>
            <a:r>
              <a:rPr lang="en-US" altLang="ja-JP" sz="2000" dirty="0"/>
              <a:t>65S</a:t>
            </a:r>
            <a:r>
              <a:rPr lang="ja-JP" altLang="en-US" sz="2000" dirty="0"/>
              <a:t>の各緯度の格子点における毎月の平均</a:t>
            </a:r>
            <a:r>
              <a:rPr lang="en-US" altLang="ja-JP" sz="2000" dirty="0"/>
              <a:t>SLP</a:t>
            </a:r>
            <a:r>
              <a:rPr lang="ja-JP" altLang="en-US" sz="2000" dirty="0"/>
              <a:t>を</a:t>
            </a:r>
            <a:endParaRPr lang="en-US" altLang="ja-JP" sz="2000" dirty="0"/>
          </a:p>
          <a:p>
            <a:r>
              <a:rPr lang="ja-JP" altLang="en-US" sz="2000" dirty="0"/>
              <a:t>東西平均して、規格化（</a:t>
            </a:r>
            <a:r>
              <a:rPr lang="en-US" altLang="ja-JP" sz="2000" dirty="0"/>
              <a:t>standardize</a:t>
            </a:r>
            <a:r>
              <a:rPr lang="ja-JP" altLang="en-US" sz="2000" dirty="0"/>
              <a:t>）した指標</a:t>
            </a:r>
            <a:endParaRPr lang="en-US" altLang="ja-JP" sz="2000" dirty="0"/>
          </a:p>
          <a:p>
            <a:r>
              <a:rPr lang="ja-JP" altLang="en-US" sz="2000" dirty="0"/>
              <a:t>（</a:t>
            </a:r>
            <a:r>
              <a:rPr lang="en-US" altLang="ja-JP" sz="2000" dirty="0"/>
              <a:t>AAOI</a:t>
            </a:r>
            <a:r>
              <a:rPr lang="ja-JP" altLang="en-US" sz="2000" dirty="0"/>
              <a:t>が正の時、</a:t>
            </a:r>
            <a:r>
              <a:rPr lang="en-US" altLang="ja-JP" sz="2000" dirty="0"/>
              <a:t>40S</a:t>
            </a:r>
            <a:r>
              <a:rPr lang="ja-JP" altLang="en-US" sz="2000" dirty="0"/>
              <a:t>の</a:t>
            </a:r>
            <a:r>
              <a:rPr lang="en-US" altLang="ja-JP" sz="2000" dirty="0"/>
              <a:t>SLP</a:t>
            </a:r>
            <a:r>
              <a:rPr lang="ja-JP" altLang="en-US" sz="2000" dirty="0"/>
              <a:t>が全期間平均より高く、</a:t>
            </a:r>
            <a:r>
              <a:rPr lang="en-US" altLang="ja-JP" sz="2000" dirty="0"/>
              <a:t>65S</a:t>
            </a:r>
            <a:r>
              <a:rPr lang="ja-JP" altLang="en-US" sz="2000" dirty="0"/>
              <a:t>の</a:t>
            </a:r>
            <a:r>
              <a:rPr lang="en-US" altLang="ja-JP" sz="2000" dirty="0"/>
              <a:t>SLP</a:t>
            </a:r>
            <a:r>
              <a:rPr lang="ja-JP" altLang="en-US" sz="2000" dirty="0"/>
              <a:t>が低い）</a:t>
            </a:r>
            <a:endParaRPr lang="en-US" altLang="ja-JP" sz="2000" dirty="0"/>
          </a:p>
        </p:txBody>
      </p:sp>
      <p:sp>
        <p:nvSpPr>
          <p:cNvPr id="12" name="テキスト ボックス 11"/>
          <p:cNvSpPr txBox="1"/>
          <p:nvPr/>
        </p:nvSpPr>
        <p:spPr>
          <a:xfrm>
            <a:off x="79480" y="3475680"/>
            <a:ext cx="5375061" cy="523220"/>
          </a:xfrm>
          <a:prstGeom prst="rect">
            <a:avLst/>
          </a:prstGeom>
          <a:noFill/>
        </p:spPr>
        <p:txBody>
          <a:bodyPr wrap="none" rtlCol="0">
            <a:spAutoFit/>
          </a:bodyPr>
          <a:lstStyle/>
          <a:p>
            <a:r>
              <a:rPr lang="ja-JP" altLang="en-US" sz="2800" dirty="0">
                <a:solidFill>
                  <a:srgbClr val="FF0000"/>
                </a:solidFill>
              </a:rPr>
              <a:t>＊</a:t>
            </a:r>
            <a:r>
              <a:rPr lang="en-US" altLang="ja-JP" sz="2800" dirty="0">
                <a:solidFill>
                  <a:srgbClr val="FF0000"/>
                </a:solidFill>
              </a:rPr>
              <a:t>AAOI(Antarctic  Oscillation Index)</a:t>
            </a:r>
            <a:endParaRPr lang="ja-JP" altLang="en-US" sz="2800" dirty="0">
              <a:solidFill>
                <a:srgbClr val="FF0000"/>
              </a:solidFill>
            </a:endParaRPr>
          </a:p>
        </p:txBody>
      </p:sp>
      <p:sp>
        <p:nvSpPr>
          <p:cNvPr id="6" name="テキスト ボックス 5"/>
          <p:cNvSpPr txBox="1"/>
          <p:nvPr/>
        </p:nvSpPr>
        <p:spPr>
          <a:xfrm>
            <a:off x="2984770" y="42825"/>
            <a:ext cx="1723549" cy="553998"/>
          </a:xfrm>
          <a:prstGeom prst="rect">
            <a:avLst/>
          </a:prstGeom>
          <a:noFill/>
        </p:spPr>
        <p:txBody>
          <a:bodyPr wrap="none" rtlCol="0">
            <a:spAutoFit/>
          </a:bodyPr>
          <a:lstStyle/>
          <a:p>
            <a:r>
              <a:rPr lang="ja-JP" altLang="en-US" sz="3000" dirty="0">
                <a:solidFill>
                  <a:srgbClr val="FF0000"/>
                </a:solidFill>
              </a:rPr>
              <a:t>～指標～</a:t>
            </a:r>
          </a:p>
        </p:txBody>
      </p:sp>
      <p:sp>
        <p:nvSpPr>
          <p:cNvPr id="14" name="正方形/長方形 13"/>
          <p:cNvSpPr/>
          <p:nvPr/>
        </p:nvSpPr>
        <p:spPr>
          <a:xfrm>
            <a:off x="535294" y="5873150"/>
            <a:ext cx="7773209" cy="824698"/>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0000"/>
                </a:solidFill>
              </a:rPr>
              <a:t>相関</a:t>
            </a:r>
            <a:r>
              <a:rPr lang="ja-JP" altLang="en-US" sz="2800" dirty="0" smtClean="0">
                <a:solidFill>
                  <a:srgbClr val="FF0000"/>
                </a:solidFill>
              </a:rPr>
              <a:t>回帰：</a:t>
            </a:r>
            <a:r>
              <a:rPr lang="en-US" altLang="ja-JP" sz="2800" dirty="0" smtClean="0">
                <a:solidFill>
                  <a:schemeClr val="tx1"/>
                </a:solidFill>
              </a:rPr>
              <a:t>AAO</a:t>
            </a:r>
            <a:r>
              <a:rPr lang="ja-JP" altLang="en-US" sz="2800" dirty="0" smtClean="0">
                <a:solidFill>
                  <a:schemeClr val="tx1"/>
                </a:solidFill>
              </a:rPr>
              <a:t>と大気･海洋との関係性を見る</a:t>
            </a:r>
            <a:endParaRPr lang="en-US" altLang="ja-JP" sz="2800" dirty="0">
              <a:solidFill>
                <a:schemeClr val="tx1"/>
              </a:solidFill>
            </a:endParaRPr>
          </a:p>
        </p:txBody>
      </p:sp>
    </p:spTree>
    <p:extLst>
      <p:ext uri="{BB962C8B-B14F-4D97-AF65-F5344CB8AC3E}">
        <p14:creationId xmlns:p14="http://schemas.microsoft.com/office/powerpoint/2010/main" val="3868632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8367" r="14477" b="-304"/>
          <a:stretch/>
        </p:blipFill>
        <p:spPr>
          <a:xfrm>
            <a:off x="87183" y="1615862"/>
            <a:ext cx="4698193" cy="4228518"/>
          </a:xfrm>
          <a:prstGeom prst="rect">
            <a:avLst/>
          </a:prstGeom>
        </p:spPr>
      </p:pic>
      <p:grpSp>
        <p:nvGrpSpPr>
          <p:cNvPr id="9" name="グループ化 8"/>
          <p:cNvGrpSpPr/>
          <p:nvPr/>
        </p:nvGrpSpPr>
        <p:grpSpPr>
          <a:xfrm>
            <a:off x="1224945" y="2542453"/>
            <a:ext cx="2422670" cy="2524426"/>
            <a:chOff x="1224945" y="2542453"/>
            <a:chExt cx="2422670" cy="2524426"/>
          </a:xfrm>
        </p:grpSpPr>
        <p:sp>
          <p:nvSpPr>
            <p:cNvPr id="6" name="環状矢印 5"/>
            <p:cNvSpPr/>
            <p:nvPr/>
          </p:nvSpPr>
          <p:spPr>
            <a:xfrm>
              <a:off x="1224945" y="2542453"/>
              <a:ext cx="2422670" cy="2375337"/>
            </a:xfrm>
            <a:prstGeom prst="circularArrow">
              <a:avLst>
                <a:gd name="adj1" fmla="val 12500"/>
                <a:gd name="adj2" fmla="val 1023824"/>
                <a:gd name="adj3" fmla="val 20457681"/>
                <a:gd name="adj4" fmla="val 10800000"/>
                <a:gd name="adj5" fmla="val 125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環状矢印 6"/>
            <p:cNvSpPr/>
            <p:nvPr/>
          </p:nvSpPr>
          <p:spPr>
            <a:xfrm rot="10800000">
              <a:off x="1224945" y="2691542"/>
              <a:ext cx="2422670" cy="2375337"/>
            </a:xfrm>
            <a:prstGeom prst="circularArrow">
              <a:avLst>
                <a:gd name="adj1" fmla="val 12500"/>
                <a:gd name="adj2" fmla="val 1023824"/>
                <a:gd name="adj3" fmla="val 20457681"/>
                <a:gd name="adj4" fmla="val 10800000"/>
                <a:gd name="adj5" fmla="val 125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p:cNvSpPr txBox="1"/>
          <p:nvPr/>
        </p:nvSpPr>
        <p:spPr>
          <a:xfrm>
            <a:off x="0" y="195292"/>
            <a:ext cx="8967519" cy="1569660"/>
          </a:xfrm>
          <a:prstGeom prst="rect">
            <a:avLst/>
          </a:prstGeom>
          <a:noFill/>
        </p:spPr>
        <p:txBody>
          <a:bodyPr wrap="none" rtlCol="0">
            <a:spAutoFit/>
          </a:bodyPr>
          <a:lstStyle/>
          <a:p>
            <a:r>
              <a:rPr kumimoji="1" lang="ja-JP" altLang="en-US" sz="3200" dirty="0" smtClean="0"/>
              <a:t>極渦</a:t>
            </a:r>
            <a:r>
              <a:rPr kumimoji="1" lang="en-US" altLang="ja-JP" sz="3200" dirty="0" smtClean="0"/>
              <a:t>.. </a:t>
            </a:r>
            <a:r>
              <a:rPr kumimoji="1" lang="ja-JP" altLang="en-US" sz="3200" dirty="0" smtClean="0"/>
              <a:t>北極及び南極の上空に出来る大規模な気流</a:t>
            </a:r>
            <a:endParaRPr kumimoji="1" lang="en-US" altLang="ja-JP" sz="3200" dirty="0" smtClean="0"/>
          </a:p>
          <a:p>
            <a:r>
              <a:rPr lang="ja-JP" altLang="en-US" sz="3200" dirty="0"/>
              <a:t>　</a:t>
            </a:r>
            <a:r>
              <a:rPr lang="ja-JP" altLang="en-US" sz="3200" dirty="0" smtClean="0"/>
              <a:t>　　　</a:t>
            </a:r>
            <a:r>
              <a:rPr kumimoji="1" lang="ja-JP" altLang="en-US" sz="3200" dirty="0" smtClean="0"/>
              <a:t>の渦。</a:t>
            </a:r>
            <a:r>
              <a:rPr kumimoji="1" lang="en-US" altLang="ja-JP" sz="3200" dirty="0" smtClean="0"/>
              <a:t>1</a:t>
            </a:r>
            <a:r>
              <a:rPr kumimoji="1" lang="ja-JP" altLang="en-US" sz="3200" dirty="0" smtClean="0"/>
              <a:t>年中持続するが季節変化大きい。</a:t>
            </a:r>
            <a:endParaRPr kumimoji="1" lang="en-US" altLang="ja-JP" sz="3200" dirty="0" smtClean="0"/>
          </a:p>
          <a:p>
            <a:r>
              <a:rPr lang="ja-JP" altLang="en-US" sz="3200" dirty="0"/>
              <a:t>　</a:t>
            </a:r>
            <a:r>
              <a:rPr lang="ja-JP" altLang="en-US" sz="3200" dirty="0" smtClean="0"/>
              <a:t>　　　冬に最も強まり、夏に最も弱まる。</a:t>
            </a:r>
            <a:endParaRPr lang="en-US" altLang="ja-JP" sz="3200" dirty="0" smtClean="0"/>
          </a:p>
        </p:txBody>
      </p:sp>
      <p:sp>
        <p:nvSpPr>
          <p:cNvPr id="10" name="テキスト ボックス 9"/>
          <p:cNvSpPr txBox="1"/>
          <p:nvPr/>
        </p:nvSpPr>
        <p:spPr>
          <a:xfrm>
            <a:off x="4785376" y="1906712"/>
            <a:ext cx="4592924" cy="1569660"/>
          </a:xfrm>
          <a:prstGeom prst="rect">
            <a:avLst/>
          </a:prstGeom>
          <a:noFill/>
        </p:spPr>
        <p:txBody>
          <a:bodyPr wrap="none" rtlCol="0">
            <a:spAutoFit/>
          </a:bodyPr>
          <a:lstStyle/>
          <a:p>
            <a:r>
              <a:rPr kumimoji="1" lang="ja-JP" altLang="en-US" sz="2400" dirty="0" smtClean="0"/>
              <a:t>北極</a:t>
            </a:r>
            <a:r>
              <a:rPr kumimoji="1" lang="en-US" altLang="ja-JP" sz="2400" dirty="0" smtClean="0"/>
              <a:t>.. </a:t>
            </a:r>
            <a:r>
              <a:rPr kumimoji="1" lang="ja-JP" altLang="en-US" sz="2400" dirty="0" smtClean="0"/>
              <a:t>高地の影響を受けることで</a:t>
            </a:r>
            <a:endParaRPr kumimoji="1" lang="en-US" altLang="ja-JP" sz="2400" dirty="0" smtClean="0"/>
          </a:p>
          <a:p>
            <a:r>
              <a:rPr lang="ja-JP" altLang="en-US" sz="2400" dirty="0"/>
              <a:t>　</a:t>
            </a:r>
            <a:r>
              <a:rPr lang="ja-JP" altLang="en-US" sz="2400" dirty="0" smtClean="0"/>
              <a:t>　　　ゆがんだ形になり易く偏西</a:t>
            </a:r>
            <a:endParaRPr lang="en-US" altLang="ja-JP" sz="2400" dirty="0" smtClean="0"/>
          </a:p>
          <a:p>
            <a:r>
              <a:rPr lang="ja-JP" altLang="en-US" sz="2400" dirty="0"/>
              <a:t>　</a:t>
            </a:r>
            <a:r>
              <a:rPr lang="ja-JP" altLang="en-US" sz="2400" dirty="0" smtClean="0"/>
              <a:t>　　　風</a:t>
            </a:r>
            <a:r>
              <a:rPr kumimoji="1" lang="ja-JP" altLang="en-US" sz="2400" dirty="0" smtClean="0"/>
              <a:t>が曲げられる。そのため</a:t>
            </a:r>
            <a:endParaRPr kumimoji="1" lang="en-US" altLang="ja-JP" sz="2400" dirty="0" smtClean="0"/>
          </a:p>
          <a:p>
            <a:r>
              <a:rPr lang="ja-JP" altLang="en-US" sz="2400" dirty="0"/>
              <a:t>　</a:t>
            </a:r>
            <a:r>
              <a:rPr lang="ja-JP" altLang="en-US" sz="2400" dirty="0" smtClean="0"/>
              <a:t>　　　</a:t>
            </a:r>
            <a:r>
              <a:rPr kumimoji="1" lang="ja-JP" altLang="en-US" sz="2400" dirty="0" smtClean="0"/>
              <a:t>熱の南北輸送が顕著</a:t>
            </a:r>
            <a:r>
              <a:rPr lang="en-US" altLang="ja-JP" sz="2400" dirty="0"/>
              <a:t>!!</a:t>
            </a:r>
          </a:p>
        </p:txBody>
      </p:sp>
      <p:sp>
        <p:nvSpPr>
          <p:cNvPr id="11" name="テキスト ボックス 10"/>
          <p:cNvSpPr txBox="1"/>
          <p:nvPr/>
        </p:nvSpPr>
        <p:spPr>
          <a:xfrm>
            <a:off x="4785376" y="3694303"/>
            <a:ext cx="3752950" cy="830997"/>
          </a:xfrm>
          <a:prstGeom prst="rect">
            <a:avLst/>
          </a:prstGeom>
          <a:noFill/>
        </p:spPr>
        <p:txBody>
          <a:bodyPr wrap="none" rtlCol="0">
            <a:spAutoFit/>
          </a:bodyPr>
          <a:lstStyle/>
          <a:p>
            <a:r>
              <a:rPr lang="ja-JP" altLang="en-US" sz="2400" dirty="0"/>
              <a:t>南</a:t>
            </a:r>
            <a:r>
              <a:rPr kumimoji="1" lang="ja-JP" altLang="en-US" sz="2400" dirty="0" smtClean="0"/>
              <a:t>極</a:t>
            </a:r>
            <a:r>
              <a:rPr kumimoji="1" lang="en-US" altLang="ja-JP" sz="2400" dirty="0" smtClean="0"/>
              <a:t>.. </a:t>
            </a:r>
            <a:r>
              <a:rPr kumimoji="1" lang="ja-JP" altLang="en-US" sz="2400" dirty="0" smtClean="0"/>
              <a:t>ほとんど円形であり、</a:t>
            </a:r>
            <a:endParaRPr kumimoji="1" lang="en-US" altLang="ja-JP" sz="2400" dirty="0" smtClean="0"/>
          </a:p>
          <a:p>
            <a:r>
              <a:rPr lang="ja-JP" altLang="en-US" sz="2400" dirty="0"/>
              <a:t>　</a:t>
            </a:r>
            <a:r>
              <a:rPr lang="ja-JP" altLang="en-US" sz="2400" dirty="0" smtClean="0"/>
              <a:t>　　　熱輸送が起きにくい</a:t>
            </a:r>
            <a:r>
              <a:rPr lang="en-US" altLang="ja-JP" sz="2400" dirty="0" smtClean="0"/>
              <a:t>!!</a:t>
            </a:r>
            <a:endParaRPr lang="en-US" altLang="ja-JP" sz="2400" dirty="0"/>
          </a:p>
        </p:txBody>
      </p:sp>
      <p:sp>
        <p:nvSpPr>
          <p:cNvPr id="12" name="下矢印 11"/>
          <p:cNvSpPr/>
          <p:nvPr/>
        </p:nvSpPr>
        <p:spPr>
          <a:xfrm>
            <a:off x="5507421" y="4645572"/>
            <a:ext cx="851338" cy="651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700712" y="5352691"/>
            <a:ext cx="4222631" cy="523220"/>
          </a:xfrm>
          <a:prstGeom prst="rect">
            <a:avLst/>
          </a:prstGeom>
          <a:noFill/>
        </p:spPr>
        <p:txBody>
          <a:bodyPr wrap="none" rtlCol="0">
            <a:spAutoFit/>
          </a:bodyPr>
          <a:lstStyle/>
          <a:p>
            <a:r>
              <a:rPr lang="ja-JP" altLang="en-US" sz="2800" dirty="0">
                <a:solidFill>
                  <a:srgbClr val="FF0000"/>
                </a:solidFill>
              </a:rPr>
              <a:t>極域</a:t>
            </a:r>
            <a:r>
              <a:rPr lang="ja-JP" altLang="en-US" sz="2800" dirty="0" smtClean="0">
                <a:solidFill>
                  <a:srgbClr val="FF0000"/>
                </a:solidFill>
              </a:rPr>
              <a:t>の影響が伝播しにくい</a:t>
            </a:r>
            <a:endParaRPr kumimoji="1" lang="en-US" altLang="ja-JP" sz="2800" dirty="0" smtClean="0">
              <a:solidFill>
                <a:srgbClr val="FF0000"/>
              </a:solidFill>
            </a:endParaRPr>
          </a:p>
        </p:txBody>
      </p:sp>
    </p:spTree>
    <p:extLst>
      <p:ext uri="{BB962C8B-B14F-4D97-AF65-F5344CB8AC3E}">
        <p14:creationId xmlns:p14="http://schemas.microsoft.com/office/powerpoint/2010/main" val="296738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9772" y="113045"/>
            <a:ext cx="3037717"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t>◎解析手法</a:t>
            </a:r>
          </a:p>
        </p:txBody>
      </p:sp>
      <p:sp>
        <p:nvSpPr>
          <p:cNvPr id="4" name="テキスト ボックス 3"/>
          <p:cNvSpPr txBox="1"/>
          <p:nvPr/>
        </p:nvSpPr>
        <p:spPr>
          <a:xfrm>
            <a:off x="2709517" y="131783"/>
            <a:ext cx="5630067" cy="523220"/>
          </a:xfrm>
          <a:prstGeom prst="rect">
            <a:avLst/>
          </a:prstGeom>
          <a:noFill/>
        </p:spPr>
        <p:txBody>
          <a:bodyPr wrap="none" rtlCol="0">
            <a:spAutoFit/>
          </a:bodyPr>
          <a:lstStyle/>
          <a:p>
            <a:r>
              <a:rPr lang="ja-JP" altLang="en-US" sz="2800" dirty="0">
                <a:solidFill>
                  <a:srgbClr val="FF0000"/>
                </a:solidFill>
              </a:rPr>
              <a:t>～</a:t>
            </a:r>
            <a:r>
              <a:rPr lang="en-US" altLang="ja-JP" sz="2800" dirty="0">
                <a:solidFill>
                  <a:srgbClr val="FF0000"/>
                </a:solidFill>
              </a:rPr>
              <a:t>AGCM</a:t>
            </a:r>
            <a:r>
              <a:rPr lang="ja-JP" altLang="en-US" sz="2800" dirty="0">
                <a:solidFill>
                  <a:srgbClr val="FF0000"/>
                </a:solidFill>
              </a:rPr>
              <a:t>（大気大循環モデル</a:t>
            </a:r>
            <a:r>
              <a:rPr lang="ja-JP" altLang="en-US" sz="2800" dirty="0" smtClean="0">
                <a:solidFill>
                  <a:srgbClr val="FF0000"/>
                </a:solidFill>
              </a:rPr>
              <a:t>）～</a:t>
            </a:r>
            <a:endParaRPr lang="ja-JP" altLang="en-US" sz="2800" dirty="0">
              <a:solidFill>
                <a:srgbClr val="FF0000"/>
              </a:solidFill>
            </a:endParaRPr>
          </a:p>
        </p:txBody>
      </p:sp>
      <p:sp>
        <p:nvSpPr>
          <p:cNvPr id="6" name="テキスト ボックス 5"/>
          <p:cNvSpPr txBox="1"/>
          <p:nvPr/>
        </p:nvSpPr>
        <p:spPr>
          <a:xfrm>
            <a:off x="207407" y="699187"/>
            <a:ext cx="1427635" cy="507831"/>
          </a:xfrm>
          <a:prstGeom prst="rect">
            <a:avLst/>
          </a:prstGeom>
          <a:noFill/>
        </p:spPr>
        <p:txBody>
          <a:bodyPr wrap="none" rtlCol="0">
            <a:spAutoFit/>
          </a:bodyPr>
          <a:lstStyle/>
          <a:p>
            <a:r>
              <a:rPr lang="ja-JP" altLang="en-US" sz="2700" dirty="0">
                <a:solidFill>
                  <a:srgbClr val="FF0000"/>
                </a:solidFill>
              </a:rPr>
              <a:t>＊</a:t>
            </a:r>
            <a:r>
              <a:rPr lang="en-US" altLang="ja-JP" sz="2700" dirty="0">
                <a:solidFill>
                  <a:srgbClr val="FF0000"/>
                </a:solidFill>
              </a:rPr>
              <a:t>AGCM</a:t>
            </a:r>
            <a:endParaRPr lang="ja-JP" altLang="en-US" sz="2700" dirty="0">
              <a:solidFill>
                <a:srgbClr val="FF0000"/>
              </a:solidFill>
            </a:endParaRPr>
          </a:p>
        </p:txBody>
      </p:sp>
      <p:grpSp>
        <p:nvGrpSpPr>
          <p:cNvPr id="2" name="グループ化 1"/>
          <p:cNvGrpSpPr/>
          <p:nvPr/>
        </p:nvGrpSpPr>
        <p:grpSpPr>
          <a:xfrm>
            <a:off x="173186" y="1237959"/>
            <a:ext cx="2309393" cy="2055906"/>
            <a:chOff x="46474" y="1861485"/>
            <a:chExt cx="2169138" cy="2172802"/>
          </a:xfrm>
        </p:grpSpPr>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4" y="1861485"/>
              <a:ext cx="2169138" cy="2172802"/>
            </a:xfrm>
            <a:prstGeom prst="rect">
              <a:avLst/>
            </a:prstGeom>
          </p:spPr>
        </p:pic>
        <p:sp>
          <p:nvSpPr>
            <p:cNvPr id="7" name="Freeform 32"/>
            <p:cNvSpPr>
              <a:spLocks/>
            </p:cNvSpPr>
            <p:nvPr/>
          </p:nvSpPr>
          <p:spPr bwMode="auto">
            <a:xfrm>
              <a:off x="246532" y="2181763"/>
              <a:ext cx="753665" cy="872729"/>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FF0000">
                <a:alpha val="50195"/>
              </a:srgbClr>
            </a:solidFill>
            <a:ln>
              <a:noFill/>
            </a:ln>
            <a:extLst/>
          </p:spPr>
          <p:txBody>
            <a:bodyPr/>
            <a:lstStyle/>
            <a:p>
              <a:endParaRPr lang="ja-JP" altLang="en-US" sz="1350"/>
            </a:p>
          </p:txBody>
        </p:sp>
        <p:sp>
          <p:nvSpPr>
            <p:cNvPr id="8" name="Freeform 33"/>
            <p:cNvSpPr>
              <a:spLocks/>
            </p:cNvSpPr>
            <p:nvPr/>
          </p:nvSpPr>
          <p:spPr bwMode="auto">
            <a:xfrm>
              <a:off x="358255" y="3054492"/>
              <a:ext cx="562970" cy="652463"/>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grpSp>
      <p:sp>
        <p:nvSpPr>
          <p:cNvPr id="11" name="テキスト ボックス 10"/>
          <p:cNvSpPr txBox="1"/>
          <p:nvPr/>
        </p:nvSpPr>
        <p:spPr>
          <a:xfrm>
            <a:off x="2483833" y="662363"/>
            <a:ext cx="5720606" cy="738664"/>
          </a:xfrm>
          <a:prstGeom prst="rect">
            <a:avLst/>
          </a:prstGeom>
          <a:noFill/>
        </p:spPr>
        <p:txBody>
          <a:bodyPr wrap="square" rtlCol="0">
            <a:spAutoFit/>
          </a:bodyPr>
          <a:lstStyle/>
          <a:p>
            <a:r>
              <a:rPr lang="ja-JP" altLang="en-US" sz="2100" dirty="0" smtClean="0"/>
              <a:t>・</a:t>
            </a:r>
            <a:r>
              <a:rPr lang="ja-JP" altLang="en-US" sz="2100" dirty="0"/>
              <a:t>計算期間：</a:t>
            </a:r>
            <a:r>
              <a:rPr lang="en-US" altLang="ja-JP" sz="2100" dirty="0"/>
              <a:t>55</a:t>
            </a:r>
            <a:r>
              <a:rPr lang="ja-JP" altLang="en-US" sz="2100" dirty="0"/>
              <a:t>年分</a:t>
            </a:r>
            <a:r>
              <a:rPr lang="ja-JP" altLang="en-US" sz="2100" dirty="0" smtClean="0"/>
              <a:t>（</a:t>
            </a:r>
            <a:r>
              <a:rPr lang="en-US" altLang="ja-JP" sz="2100" dirty="0" smtClean="0"/>
              <a:t>spin up=50</a:t>
            </a:r>
            <a:r>
              <a:rPr lang="ja-JP" altLang="en-US" sz="2100" dirty="0"/>
              <a:t>年）</a:t>
            </a:r>
            <a:endParaRPr lang="en-US" altLang="ja-JP" sz="2100" dirty="0"/>
          </a:p>
          <a:p>
            <a:r>
              <a:rPr lang="ja-JP" altLang="en-US" sz="2100" dirty="0" smtClean="0"/>
              <a:t>・境界値：</a:t>
            </a:r>
            <a:r>
              <a:rPr lang="en-US" altLang="ja-JP" sz="2100" dirty="0" smtClean="0"/>
              <a:t>6~11</a:t>
            </a:r>
            <a:r>
              <a:rPr lang="ja-JP" altLang="en-US" sz="2100" dirty="0" smtClean="0"/>
              <a:t>月（冬</a:t>
            </a:r>
            <a:r>
              <a:rPr lang="en-US" altLang="ja-JP" sz="2100" dirty="0" smtClean="0"/>
              <a:t>~</a:t>
            </a:r>
            <a:r>
              <a:rPr lang="ja-JP" altLang="en-US" sz="2100" dirty="0" smtClean="0"/>
              <a:t>春）の海氷条件変化</a:t>
            </a:r>
            <a:endParaRPr lang="en-US" altLang="ja-JP" sz="2100" dirty="0" smtClean="0"/>
          </a:p>
        </p:txBody>
      </p:sp>
      <p:sp>
        <p:nvSpPr>
          <p:cNvPr id="17" name="下矢印 16"/>
          <p:cNvSpPr/>
          <p:nvPr/>
        </p:nvSpPr>
        <p:spPr>
          <a:xfrm>
            <a:off x="5998642" y="3403720"/>
            <a:ext cx="829102" cy="5709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5" name="グループ化 4"/>
          <p:cNvGrpSpPr/>
          <p:nvPr/>
        </p:nvGrpSpPr>
        <p:grpSpPr>
          <a:xfrm>
            <a:off x="2639187" y="1284794"/>
            <a:ext cx="5313240" cy="1642313"/>
            <a:chOff x="2380444" y="3701351"/>
            <a:chExt cx="5313240" cy="1642313"/>
          </a:xfrm>
        </p:grpSpPr>
        <p:grpSp>
          <p:nvGrpSpPr>
            <p:cNvPr id="40" name="グループ化 39"/>
            <p:cNvGrpSpPr/>
            <p:nvPr/>
          </p:nvGrpSpPr>
          <p:grpSpPr>
            <a:xfrm>
              <a:off x="2380444" y="3701949"/>
              <a:ext cx="1636284" cy="1641715"/>
              <a:chOff x="2906972" y="4236049"/>
              <a:chExt cx="2401777" cy="2485426"/>
            </a:xfrm>
          </p:grpSpPr>
          <p:sp>
            <p:nvSpPr>
              <p:cNvPr id="12" name="テキスト ボックス 11"/>
              <p:cNvSpPr txBox="1"/>
              <p:nvPr/>
            </p:nvSpPr>
            <p:spPr>
              <a:xfrm>
                <a:off x="2951482" y="4236049"/>
                <a:ext cx="924983" cy="698924"/>
              </a:xfrm>
              <a:prstGeom prst="rect">
                <a:avLst/>
              </a:prstGeom>
              <a:noFill/>
            </p:spPr>
            <p:txBody>
              <a:bodyPr wrap="none" rtlCol="0">
                <a:spAutoFit/>
              </a:bodyPr>
              <a:lstStyle/>
              <a:p>
                <a:r>
                  <a:rPr lang="en-US" altLang="ja-JP" sz="2400" dirty="0">
                    <a:solidFill>
                      <a:srgbClr val="0070C0"/>
                    </a:solidFill>
                  </a:rPr>
                  <a:t>CTL</a:t>
                </a:r>
                <a:endParaRPr lang="ja-JP" altLang="en-US" sz="2400" dirty="0">
                  <a:solidFill>
                    <a:srgbClr val="0070C0"/>
                  </a:solidFill>
                </a:endParaRPr>
              </a:p>
            </p:txBody>
          </p:sp>
          <p:sp>
            <p:nvSpPr>
              <p:cNvPr id="18" name="正方形/長方形 17"/>
              <p:cNvSpPr/>
              <p:nvPr/>
            </p:nvSpPr>
            <p:spPr>
              <a:xfrm>
                <a:off x="2906972" y="4820824"/>
                <a:ext cx="2347416" cy="1900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Freeform 32"/>
              <p:cNvSpPr>
                <a:spLocks/>
              </p:cNvSpPr>
              <p:nvPr/>
            </p:nvSpPr>
            <p:spPr bwMode="auto">
              <a:xfrm>
                <a:off x="2961454" y="4981815"/>
                <a:ext cx="670138" cy="651913"/>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FF0000">
                  <a:alpha val="50195"/>
                </a:srgbClr>
              </a:solidFill>
              <a:ln>
                <a:noFill/>
              </a:ln>
              <a:extLst/>
            </p:spPr>
            <p:txBody>
              <a:bodyPr/>
              <a:lstStyle/>
              <a:p>
                <a:endParaRPr lang="ja-JP" altLang="en-US" sz="1350"/>
              </a:p>
            </p:txBody>
          </p:sp>
          <p:sp>
            <p:nvSpPr>
              <p:cNvPr id="30" name="Freeform 33"/>
              <p:cNvSpPr>
                <a:spLocks/>
              </p:cNvSpPr>
              <p:nvPr/>
            </p:nvSpPr>
            <p:spPr bwMode="auto">
              <a:xfrm>
                <a:off x="2961455" y="5907852"/>
                <a:ext cx="670138" cy="733246"/>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sp>
            <p:nvSpPr>
              <p:cNvPr id="33" name="テキスト ボックス 32"/>
              <p:cNvSpPr txBox="1"/>
              <p:nvPr/>
            </p:nvSpPr>
            <p:spPr>
              <a:xfrm>
                <a:off x="3686074" y="5078652"/>
                <a:ext cx="1593402" cy="559139"/>
              </a:xfrm>
              <a:prstGeom prst="rect">
                <a:avLst/>
              </a:prstGeom>
              <a:noFill/>
            </p:spPr>
            <p:txBody>
              <a:bodyPr wrap="none" rtlCol="0">
                <a:spAutoFit/>
              </a:bodyPr>
              <a:lstStyle/>
              <a:p>
                <a:r>
                  <a:rPr lang="ja-JP" altLang="en-US" dirty="0"/>
                  <a:t>→気候値</a:t>
                </a:r>
              </a:p>
            </p:txBody>
          </p:sp>
          <p:sp>
            <p:nvSpPr>
              <p:cNvPr id="35" name="テキスト ボックス 34"/>
              <p:cNvSpPr txBox="1"/>
              <p:nvPr/>
            </p:nvSpPr>
            <p:spPr>
              <a:xfrm>
                <a:off x="3715347" y="6046089"/>
                <a:ext cx="1593402" cy="559139"/>
              </a:xfrm>
              <a:prstGeom prst="rect">
                <a:avLst/>
              </a:prstGeom>
              <a:noFill/>
            </p:spPr>
            <p:txBody>
              <a:bodyPr wrap="none" rtlCol="0">
                <a:spAutoFit/>
              </a:bodyPr>
              <a:lstStyle/>
              <a:p>
                <a:r>
                  <a:rPr lang="ja-JP" altLang="en-US" dirty="0"/>
                  <a:t>→気候値</a:t>
                </a:r>
              </a:p>
            </p:txBody>
          </p:sp>
        </p:grpSp>
        <p:grpSp>
          <p:nvGrpSpPr>
            <p:cNvPr id="41" name="グループ化 40"/>
            <p:cNvGrpSpPr/>
            <p:nvPr/>
          </p:nvGrpSpPr>
          <p:grpSpPr>
            <a:xfrm>
              <a:off x="4155790" y="3701351"/>
              <a:ext cx="1680899" cy="1642313"/>
              <a:chOff x="5459577" y="4236049"/>
              <a:chExt cx="2481814" cy="2485426"/>
            </a:xfrm>
          </p:grpSpPr>
          <p:sp>
            <p:nvSpPr>
              <p:cNvPr id="14" name="テキスト ボックス 13"/>
              <p:cNvSpPr txBox="1"/>
              <p:nvPr/>
            </p:nvSpPr>
            <p:spPr>
              <a:xfrm>
                <a:off x="5459577" y="4236049"/>
                <a:ext cx="1472625" cy="698670"/>
              </a:xfrm>
              <a:prstGeom prst="rect">
                <a:avLst/>
              </a:prstGeom>
              <a:noFill/>
            </p:spPr>
            <p:txBody>
              <a:bodyPr wrap="none" rtlCol="0">
                <a:spAutoFit/>
              </a:bodyPr>
              <a:lstStyle/>
              <a:p>
                <a:r>
                  <a:rPr lang="en-US" altLang="ja-JP" sz="2400" dirty="0">
                    <a:solidFill>
                      <a:srgbClr val="0070C0"/>
                    </a:solidFill>
                  </a:rPr>
                  <a:t>RUN-1</a:t>
                </a:r>
                <a:endParaRPr lang="ja-JP" altLang="en-US" sz="2400" dirty="0">
                  <a:solidFill>
                    <a:srgbClr val="0070C0"/>
                  </a:solidFill>
                </a:endParaRPr>
              </a:p>
            </p:txBody>
          </p:sp>
          <p:sp>
            <p:nvSpPr>
              <p:cNvPr id="19" name="正方形/長方形 18"/>
              <p:cNvSpPr/>
              <p:nvPr/>
            </p:nvSpPr>
            <p:spPr>
              <a:xfrm>
                <a:off x="5593975" y="4820824"/>
                <a:ext cx="2347416" cy="1900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8" name="Freeform 32"/>
              <p:cNvSpPr>
                <a:spLocks/>
              </p:cNvSpPr>
              <p:nvPr/>
            </p:nvSpPr>
            <p:spPr bwMode="auto">
              <a:xfrm>
                <a:off x="5678812" y="4981815"/>
                <a:ext cx="670138" cy="651913"/>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FF0000">
                  <a:alpha val="50195"/>
                </a:srgbClr>
              </a:solidFill>
              <a:ln>
                <a:noFill/>
              </a:ln>
              <a:extLst/>
            </p:spPr>
            <p:txBody>
              <a:bodyPr/>
              <a:lstStyle/>
              <a:p>
                <a:endParaRPr lang="ja-JP" altLang="en-US" sz="1350"/>
              </a:p>
            </p:txBody>
          </p:sp>
          <p:sp>
            <p:nvSpPr>
              <p:cNvPr id="31" name="Freeform 33"/>
              <p:cNvSpPr>
                <a:spLocks/>
              </p:cNvSpPr>
              <p:nvPr/>
            </p:nvSpPr>
            <p:spPr bwMode="auto">
              <a:xfrm>
                <a:off x="5678812" y="5909235"/>
                <a:ext cx="670138" cy="733246"/>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sp>
            <p:nvSpPr>
              <p:cNvPr id="36" name="テキスト ボックス 35"/>
              <p:cNvSpPr txBox="1"/>
              <p:nvPr/>
            </p:nvSpPr>
            <p:spPr>
              <a:xfrm>
                <a:off x="6421928" y="5997517"/>
                <a:ext cx="1261979" cy="558936"/>
              </a:xfrm>
              <a:prstGeom prst="rect">
                <a:avLst/>
              </a:prstGeom>
              <a:noFill/>
            </p:spPr>
            <p:txBody>
              <a:bodyPr wrap="none" rtlCol="0">
                <a:spAutoFit/>
              </a:bodyPr>
              <a:lstStyle/>
              <a:p>
                <a:r>
                  <a:rPr lang="ja-JP" altLang="en-US" dirty="0"/>
                  <a:t>→減少</a:t>
                </a:r>
              </a:p>
            </p:txBody>
          </p:sp>
          <p:sp>
            <p:nvSpPr>
              <p:cNvPr id="37" name="テキスト ボックス 36"/>
              <p:cNvSpPr txBox="1"/>
              <p:nvPr/>
            </p:nvSpPr>
            <p:spPr>
              <a:xfrm>
                <a:off x="6433348" y="5076939"/>
                <a:ext cx="1261979" cy="558936"/>
              </a:xfrm>
              <a:prstGeom prst="rect">
                <a:avLst/>
              </a:prstGeom>
              <a:noFill/>
            </p:spPr>
            <p:txBody>
              <a:bodyPr wrap="none" rtlCol="0">
                <a:spAutoFit/>
              </a:bodyPr>
              <a:lstStyle/>
              <a:p>
                <a:r>
                  <a:rPr lang="ja-JP" altLang="en-US" dirty="0"/>
                  <a:t>→増加</a:t>
                </a:r>
              </a:p>
            </p:txBody>
          </p:sp>
        </p:grpSp>
        <p:grpSp>
          <p:nvGrpSpPr>
            <p:cNvPr id="42" name="グループ化 41"/>
            <p:cNvGrpSpPr/>
            <p:nvPr/>
          </p:nvGrpSpPr>
          <p:grpSpPr>
            <a:xfrm>
              <a:off x="6103811" y="3710571"/>
              <a:ext cx="1589873" cy="1610872"/>
              <a:chOff x="8280978" y="4269890"/>
              <a:chExt cx="2347416" cy="2451584"/>
            </a:xfrm>
          </p:grpSpPr>
          <p:sp>
            <p:nvSpPr>
              <p:cNvPr id="15" name="テキスト ボックス 14"/>
              <p:cNvSpPr txBox="1"/>
              <p:nvPr/>
            </p:nvSpPr>
            <p:spPr>
              <a:xfrm>
                <a:off x="8456204" y="4269890"/>
                <a:ext cx="1472625" cy="702607"/>
              </a:xfrm>
              <a:prstGeom prst="rect">
                <a:avLst/>
              </a:prstGeom>
              <a:noFill/>
            </p:spPr>
            <p:txBody>
              <a:bodyPr wrap="none" rtlCol="0">
                <a:spAutoFit/>
              </a:bodyPr>
              <a:lstStyle/>
              <a:p>
                <a:r>
                  <a:rPr lang="en-US" altLang="ja-JP" sz="2400" dirty="0">
                    <a:solidFill>
                      <a:srgbClr val="0070C0"/>
                    </a:solidFill>
                  </a:rPr>
                  <a:t>RUN-2</a:t>
                </a:r>
                <a:endParaRPr lang="ja-JP" altLang="en-US" sz="2400" dirty="0">
                  <a:solidFill>
                    <a:srgbClr val="0070C0"/>
                  </a:solidFill>
                </a:endParaRPr>
              </a:p>
            </p:txBody>
          </p:sp>
          <p:sp>
            <p:nvSpPr>
              <p:cNvPr id="20" name="正方形/長方形 19"/>
              <p:cNvSpPr/>
              <p:nvPr/>
            </p:nvSpPr>
            <p:spPr>
              <a:xfrm>
                <a:off x="8280978" y="4820823"/>
                <a:ext cx="2347416" cy="19006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9" name="Freeform 32"/>
              <p:cNvSpPr>
                <a:spLocks/>
              </p:cNvSpPr>
              <p:nvPr/>
            </p:nvSpPr>
            <p:spPr bwMode="auto">
              <a:xfrm>
                <a:off x="8402542" y="4981815"/>
                <a:ext cx="670138" cy="651913"/>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FF0000">
                  <a:alpha val="50195"/>
                </a:srgbClr>
              </a:solidFill>
              <a:ln>
                <a:noFill/>
              </a:ln>
              <a:extLst/>
            </p:spPr>
            <p:txBody>
              <a:bodyPr/>
              <a:lstStyle/>
              <a:p>
                <a:endParaRPr lang="ja-JP" altLang="en-US" sz="1350"/>
              </a:p>
            </p:txBody>
          </p:sp>
          <p:sp>
            <p:nvSpPr>
              <p:cNvPr id="32" name="Freeform 33"/>
              <p:cNvSpPr>
                <a:spLocks/>
              </p:cNvSpPr>
              <p:nvPr/>
            </p:nvSpPr>
            <p:spPr bwMode="auto">
              <a:xfrm>
                <a:off x="8403830" y="5907852"/>
                <a:ext cx="670138" cy="733246"/>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sp>
            <p:nvSpPr>
              <p:cNvPr id="38" name="テキスト ボックス 37"/>
              <p:cNvSpPr txBox="1"/>
              <p:nvPr/>
            </p:nvSpPr>
            <p:spPr>
              <a:xfrm>
                <a:off x="9153195" y="5997517"/>
                <a:ext cx="1261979" cy="562086"/>
              </a:xfrm>
              <a:prstGeom prst="rect">
                <a:avLst/>
              </a:prstGeom>
              <a:noFill/>
            </p:spPr>
            <p:txBody>
              <a:bodyPr wrap="none" rtlCol="0">
                <a:spAutoFit/>
              </a:bodyPr>
              <a:lstStyle/>
              <a:p>
                <a:r>
                  <a:rPr lang="ja-JP" altLang="en-US" dirty="0"/>
                  <a:t>→増加</a:t>
                </a:r>
              </a:p>
            </p:txBody>
          </p:sp>
          <p:sp>
            <p:nvSpPr>
              <p:cNvPr id="39" name="テキスト ボックス 38"/>
              <p:cNvSpPr txBox="1"/>
              <p:nvPr/>
            </p:nvSpPr>
            <p:spPr>
              <a:xfrm>
                <a:off x="9157079" y="5078473"/>
                <a:ext cx="1261979" cy="562086"/>
              </a:xfrm>
              <a:prstGeom prst="rect">
                <a:avLst/>
              </a:prstGeom>
              <a:noFill/>
            </p:spPr>
            <p:txBody>
              <a:bodyPr wrap="none" rtlCol="0">
                <a:spAutoFit/>
              </a:bodyPr>
              <a:lstStyle/>
              <a:p>
                <a:r>
                  <a:rPr lang="ja-JP" altLang="en-US" dirty="0"/>
                  <a:t>→減少</a:t>
                </a:r>
              </a:p>
            </p:txBody>
          </p:sp>
        </p:grpSp>
      </p:grpSp>
      <p:grpSp>
        <p:nvGrpSpPr>
          <p:cNvPr id="34" name="グループ化 33"/>
          <p:cNvGrpSpPr/>
          <p:nvPr/>
        </p:nvGrpSpPr>
        <p:grpSpPr>
          <a:xfrm>
            <a:off x="5594359" y="4020017"/>
            <a:ext cx="2960176" cy="2310481"/>
            <a:chOff x="9738233" y="3844670"/>
            <a:chExt cx="2383859" cy="2170300"/>
          </a:xfrm>
        </p:grpSpPr>
        <p:sp>
          <p:nvSpPr>
            <p:cNvPr id="43" name="正方形/長方形 42"/>
            <p:cNvSpPr/>
            <p:nvPr/>
          </p:nvSpPr>
          <p:spPr>
            <a:xfrm>
              <a:off x="9738233" y="4329251"/>
              <a:ext cx="2383859" cy="168571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4" name="テキスト ボックス 43"/>
            <p:cNvSpPr txBox="1"/>
            <p:nvPr/>
          </p:nvSpPr>
          <p:spPr>
            <a:xfrm>
              <a:off x="9925144" y="3844670"/>
              <a:ext cx="992584" cy="577758"/>
            </a:xfrm>
            <a:prstGeom prst="rect">
              <a:avLst/>
            </a:prstGeom>
            <a:noFill/>
          </p:spPr>
          <p:txBody>
            <a:bodyPr wrap="none" rtlCol="0">
              <a:spAutoFit/>
            </a:bodyPr>
            <a:lstStyle/>
            <a:p>
              <a:r>
                <a:rPr lang="en-US" altLang="ja-JP" sz="3000" dirty="0" smtClean="0">
                  <a:solidFill>
                    <a:srgbClr val="FF0000"/>
                  </a:solidFill>
                </a:rPr>
                <a:t>Total</a:t>
              </a:r>
              <a:endParaRPr lang="ja-JP" altLang="en-US" sz="3000" dirty="0">
                <a:solidFill>
                  <a:srgbClr val="FF0000"/>
                </a:solidFill>
              </a:endParaRPr>
            </a:p>
          </p:txBody>
        </p:sp>
        <p:sp>
          <p:nvSpPr>
            <p:cNvPr id="45" name="テキスト ボックス 44"/>
            <p:cNvSpPr txBox="1"/>
            <p:nvPr/>
          </p:nvSpPr>
          <p:spPr>
            <a:xfrm>
              <a:off x="9855540" y="4459467"/>
              <a:ext cx="2261681" cy="1532247"/>
            </a:xfrm>
            <a:prstGeom prst="rect">
              <a:avLst/>
            </a:prstGeom>
            <a:noFill/>
          </p:spPr>
          <p:txBody>
            <a:bodyPr wrap="none" rtlCol="0">
              <a:spAutoFit/>
            </a:bodyPr>
            <a:lstStyle/>
            <a:p>
              <a:pPr algn="ctr"/>
              <a:r>
                <a:rPr lang="ja-JP" altLang="en-US" sz="2000" b="1" dirty="0" smtClean="0"/>
                <a:t>３つ</a:t>
              </a:r>
              <a:r>
                <a:rPr lang="ja-JP" altLang="en-US" sz="2000" b="1" dirty="0"/>
                <a:t>の</a:t>
              </a:r>
              <a:r>
                <a:rPr lang="en-US" altLang="ja-JP" sz="2000" b="1" dirty="0"/>
                <a:t>RUN</a:t>
              </a:r>
              <a:r>
                <a:rPr lang="ja-JP" altLang="en-US" sz="2000" b="1" dirty="0" smtClean="0"/>
                <a:t>を合わせた</a:t>
              </a:r>
              <a:endParaRPr lang="en-US" altLang="ja-JP" sz="2000" b="1" dirty="0" smtClean="0"/>
            </a:p>
            <a:p>
              <a:pPr algn="ctr"/>
              <a:r>
                <a:rPr lang="ja-JP" altLang="en-US" sz="2000" b="1" dirty="0" smtClean="0"/>
                <a:t>計</a:t>
              </a:r>
              <a:r>
                <a:rPr lang="en-US" altLang="ja-JP" sz="2000" b="1" dirty="0" smtClean="0"/>
                <a:t>150</a:t>
              </a:r>
              <a:r>
                <a:rPr lang="ja-JP" altLang="en-US" sz="2000" b="1" dirty="0" smtClean="0"/>
                <a:t>年の計算結果を</a:t>
              </a:r>
              <a:endParaRPr lang="en-US" altLang="ja-JP" sz="2000" b="1" dirty="0" smtClean="0"/>
            </a:p>
            <a:p>
              <a:pPr algn="ctr"/>
              <a:r>
                <a:rPr lang="ja-JP" altLang="en-US" sz="2000" b="1" dirty="0" smtClean="0"/>
                <a:t>自然大気の</a:t>
              </a:r>
              <a:r>
                <a:rPr lang="ja-JP" altLang="en-US" sz="2000" b="1" dirty="0"/>
                <a:t>状態に</a:t>
              </a:r>
              <a:endParaRPr lang="en-US" altLang="ja-JP" sz="2000" b="1" dirty="0"/>
            </a:p>
            <a:p>
              <a:pPr algn="ctr"/>
              <a:r>
                <a:rPr lang="ja-JP" altLang="en-US" sz="2000" b="1" dirty="0"/>
                <a:t>近いものとして仮定し</a:t>
              </a:r>
              <a:endParaRPr lang="en-US" altLang="ja-JP" sz="2000" b="1" dirty="0"/>
            </a:p>
            <a:p>
              <a:pPr algn="ctr"/>
              <a:r>
                <a:rPr lang="ja-JP" altLang="en-US" sz="2000" b="1" dirty="0">
                  <a:solidFill>
                    <a:srgbClr val="FF0000"/>
                  </a:solidFill>
                </a:rPr>
                <a:t>再解析と比較する</a:t>
              </a:r>
              <a:endParaRPr lang="en-US" altLang="ja-JP" sz="2000" b="1" dirty="0">
                <a:solidFill>
                  <a:srgbClr val="FF0000"/>
                </a:solidFill>
              </a:endParaRPr>
            </a:p>
          </p:txBody>
        </p:sp>
      </p:grpSp>
      <p:grpSp>
        <p:nvGrpSpPr>
          <p:cNvPr id="25" name="グループ化 24"/>
          <p:cNvGrpSpPr/>
          <p:nvPr/>
        </p:nvGrpSpPr>
        <p:grpSpPr>
          <a:xfrm>
            <a:off x="281763" y="3539077"/>
            <a:ext cx="4404139" cy="3000821"/>
            <a:chOff x="185727" y="3539077"/>
            <a:chExt cx="4404139" cy="3000821"/>
          </a:xfrm>
        </p:grpSpPr>
        <p:sp>
          <p:nvSpPr>
            <p:cNvPr id="16" name="テキスト ボックス 15"/>
            <p:cNvSpPr txBox="1"/>
            <p:nvPr/>
          </p:nvSpPr>
          <p:spPr>
            <a:xfrm>
              <a:off x="185727" y="3539077"/>
              <a:ext cx="4404139" cy="3000821"/>
            </a:xfrm>
            <a:prstGeom prst="rect">
              <a:avLst/>
            </a:prstGeom>
            <a:noFill/>
            <a:ln w="28575">
              <a:solidFill>
                <a:srgbClr val="FF0000"/>
              </a:solidFill>
            </a:ln>
          </p:spPr>
          <p:txBody>
            <a:bodyPr wrap="square" rtlCol="0">
              <a:spAutoFit/>
            </a:bodyPr>
            <a:lstStyle/>
            <a:p>
              <a:r>
                <a:rPr lang="ja-JP" altLang="en-US" sz="2100" b="1" dirty="0" smtClean="0">
                  <a:solidFill>
                    <a:srgbClr val="FF0000"/>
                  </a:solidFill>
                </a:rPr>
                <a:t>＊この実験の利点</a:t>
              </a:r>
              <a:endParaRPr lang="en-US" altLang="ja-JP" sz="2100" b="1" dirty="0" smtClean="0">
                <a:solidFill>
                  <a:srgbClr val="FF0000"/>
                </a:solidFill>
              </a:endParaRPr>
            </a:p>
            <a:p>
              <a:pPr algn="ctr"/>
              <a:r>
                <a:rPr lang="en-US" altLang="ja-JP" sz="2100" dirty="0" smtClean="0"/>
                <a:t>SST</a:t>
              </a:r>
              <a:r>
                <a:rPr lang="ja-JP" altLang="en-US" sz="2100" dirty="0" smtClean="0"/>
                <a:t>は月の気候値を与え</a:t>
              </a:r>
              <a:endParaRPr lang="en-US" altLang="ja-JP" sz="2100" dirty="0" smtClean="0"/>
            </a:p>
            <a:p>
              <a:pPr algn="ctr"/>
              <a:r>
                <a:rPr lang="ja-JP" altLang="en-US" sz="2100" dirty="0" smtClean="0"/>
                <a:t>年々変化することがない。</a:t>
              </a:r>
              <a:endParaRPr lang="en-US" altLang="ja-JP" sz="2100" dirty="0" smtClean="0"/>
            </a:p>
            <a:p>
              <a:pPr algn="ctr"/>
              <a:endParaRPr lang="en-US" altLang="ja-JP" sz="2100" dirty="0" smtClean="0"/>
            </a:p>
            <a:p>
              <a:pPr algn="ctr"/>
              <a:r>
                <a:rPr lang="ja-JP" altLang="en-US" sz="2100" dirty="0" smtClean="0"/>
                <a:t>モデル内で</a:t>
              </a:r>
              <a:r>
                <a:rPr lang="en-US" altLang="ja-JP" sz="2100" dirty="0" smtClean="0"/>
                <a:t>ENSO</a:t>
              </a:r>
              <a:r>
                <a:rPr lang="ja-JP" altLang="en-US" sz="2100" dirty="0" smtClean="0"/>
                <a:t>など</a:t>
              </a:r>
              <a:endParaRPr lang="en-US" altLang="ja-JP" sz="2100" dirty="0" smtClean="0"/>
            </a:p>
            <a:p>
              <a:pPr algn="ctr"/>
              <a:r>
                <a:rPr lang="ja-JP" altLang="en-US" sz="2100" dirty="0" smtClean="0"/>
                <a:t>熱帯の影響が発生しない。</a:t>
              </a:r>
              <a:endParaRPr lang="en-US" altLang="ja-JP" sz="2100" dirty="0" smtClean="0"/>
            </a:p>
            <a:p>
              <a:pPr algn="ctr"/>
              <a:endParaRPr lang="en-US" altLang="ja-JP" sz="2100" dirty="0" smtClean="0"/>
            </a:p>
            <a:p>
              <a:pPr algn="ctr"/>
              <a:r>
                <a:rPr lang="ja-JP" altLang="en-US" sz="2100" dirty="0" smtClean="0"/>
                <a:t>南極の海氷条件の変化による</a:t>
              </a:r>
              <a:endParaRPr lang="en-US" altLang="ja-JP" sz="2100" dirty="0" smtClean="0"/>
            </a:p>
            <a:p>
              <a:pPr algn="ctr"/>
              <a:r>
                <a:rPr lang="ja-JP" altLang="en-US" sz="2100" dirty="0" smtClean="0"/>
                <a:t>南極の応答を明確に出来る！！</a:t>
              </a:r>
              <a:endParaRPr lang="en-US" altLang="ja-JP" sz="2100" dirty="0" smtClean="0"/>
            </a:p>
          </p:txBody>
        </p:sp>
        <p:sp>
          <p:nvSpPr>
            <p:cNvPr id="50" name="下矢印 49"/>
            <p:cNvSpPr/>
            <p:nvPr/>
          </p:nvSpPr>
          <p:spPr>
            <a:xfrm>
              <a:off x="2085955" y="5557785"/>
              <a:ext cx="457196" cy="2450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下矢印 50"/>
            <p:cNvSpPr/>
            <p:nvPr/>
          </p:nvSpPr>
          <p:spPr>
            <a:xfrm>
              <a:off x="2088117" y="4601526"/>
              <a:ext cx="457196" cy="2450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26" name="テキスト ボックス 25"/>
          <p:cNvSpPr txBox="1"/>
          <p:nvPr/>
        </p:nvSpPr>
        <p:spPr>
          <a:xfrm>
            <a:off x="6962432" y="2927107"/>
            <a:ext cx="2005677" cy="461665"/>
          </a:xfrm>
          <a:prstGeom prst="rect">
            <a:avLst/>
          </a:prstGeom>
          <a:noFill/>
        </p:spPr>
        <p:txBody>
          <a:bodyPr wrap="none" rtlCol="0">
            <a:spAutoFit/>
          </a:bodyPr>
          <a:lstStyle/>
          <a:p>
            <a:r>
              <a:rPr lang="en-US" altLang="ja-JP" sz="2400" dirty="0" smtClean="0"/>
              <a:t>[</a:t>
            </a:r>
            <a:r>
              <a:rPr lang="ja-JP" altLang="en-US" sz="2400" dirty="0" smtClean="0"/>
              <a:t>緒方ら</a:t>
            </a:r>
            <a:r>
              <a:rPr lang="en-US" altLang="ja-JP" sz="2400" dirty="0" smtClean="0"/>
              <a:t>, 2013]</a:t>
            </a:r>
          </a:p>
        </p:txBody>
      </p:sp>
      <p:sp>
        <p:nvSpPr>
          <p:cNvPr id="46" name="スライド番号プレースホルダー 45"/>
          <p:cNvSpPr>
            <a:spLocks noGrp="1"/>
          </p:cNvSpPr>
          <p:nvPr>
            <p:ph type="sldNum" sz="quarter" idx="12"/>
          </p:nvPr>
        </p:nvSpPr>
        <p:spPr/>
        <p:txBody>
          <a:bodyPr/>
          <a:lstStyle/>
          <a:p>
            <a:fld id="{4C7229FF-D7CE-45F5-A76C-6D159F55B7F0}" type="slidenum">
              <a:rPr kumimoji="1" lang="ja-JP" altLang="en-US" smtClean="0"/>
              <a:t>27</a:t>
            </a:fld>
            <a:endParaRPr kumimoji="1" lang="ja-JP" altLang="en-US"/>
          </a:p>
        </p:txBody>
      </p:sp>
    </p:spTree>
    <p:extLst>
      <p:ext uri="{BB962C8B-B14F-4D97-AF65-F5344CB8AC3E}">
        <p14:creationId xmlns:p14="http://schemas.microsoft.com/office/powerpoint/2010/main" val="310580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2725" y="240071"/>
            <a:ext cx="9111284" cy="6598009"/>
            <a:chOff x="1591243" y="7089185"/>
            <a:chExt cx="9111284" cy="6598009"/>
          </a:xfrm>
        </p:grpSpPr>
        <p:grpSp>
          <p:nvGrpSpPr>
            <p:cNvPr id="3" name="グループ化 2"/>
            <p:cNvGrpSpPr/>
            <p:nvPr/>
          </p:nvGrpSpPr>
          <p:grpSpPr>
            <a:xfrm>
              <a:off x="1591243" y="7089185"/>
              <a:ext cx="9111284" cy="6598009"/>
              <a:chOff x="3372427" y="7400186"/>
              <a:chExt cx="9111284" cy="6598009"/>
            </a:xfrm>
          </p:grpSpPr>
          <p:grpSp>
            <p:nvGrpSpPr>
              <p:cNvPr id="5" name="グループ化 4"/>
              <p:cNvGrpSpPr/>
              <p:nvPr/>
            </p:nvGrpSpPr>
            <p:grpSpPr>
              <a:xfrm>
                <a:off x="3613665" y="7400186"/>
                <a:ext cx="8870046" cy="6598009"/>
                <a:chOff x="7719926" y="7530002"/>
                <a:chExt cx="8870046" cy="6598009"/>
              </a:xfrm>
            </p:grpSpPr>
            <p:sp>
              <p:nvSpPr>
                <p:cNvPr id="7" name="角丸四角形 6"/>
                <p:cNvSpPr/>
                <p:nvPr/>
              </p:nvSpPr>
              <p:spPr>
                <a:xfrm>
                  <a:off x="7719926" y="7530002"/>
                  <a:ext cx="8870046" cy="6598009"/>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smtClean="0">
                      <a:solidFill>
                        <a:srgbClr val="FF0000"/>
                      </a:solidFill>
                    </a:rPr>
                    <a:t>～</a:t>
                  </a:r>
                  <a:r>
                    <a:rPr lang="en-US" altLang="ja-JP" sz="4400" dirty="0" smtClean="0">
                      <a:solidFill>
                        <a:srgbClr val="FF0000"/>
                      </a:solidFill>
                    </a:rPr>
                    <a:t>AGCM</a:t>
                  </a:r>
                  <a:r>
                    <a:rPr lang="ja-JP" altLang="en-US" sz="4400" dirty="0" smtClean="0">
                      <a:solidFill>
                        <a:srgbClr val="FF0000"/>
                      </a:solidFill>
                    </a:rPr>
                    <a:t>と</a:t>
                  </a:r>
                  <a:r>
                    <a:rPr lang="ja-JP" altLang="en-US" sz="4400" dirty="0">
                      <a:solidFill>
                        <a:srgbClr val="FF0000"/>
                      </a:solidFill>
                    </a:rPr>
                    <a:t>再解析の比較～</a:t>
                  </a:r>
                </a:p>
                <a:p>
                  <a:pPr algn="ctr"/>
                  <a:endParaRPr kumimoji="1" lang="en-US" altLang="ja-JP" dirty="0" smtClean="0">
                    <a:solidFill>
                      <a:schemeClr val="tx1"/>
                    </a:solidFill>
                  </a:endParaRPr>
                </a:p>
                <a:p>
                  <a:r>
                    <a:rPr lang="ja-JP" altLang="en-US" sz="2400" dirty="0" smtClean="0">
                      <a:solidFill>
                        <a:schemeClr val="tx1"/>
                      </a:solidFill>
                    </a:rPr>
                    <a:t>・再解析データ→</a:t>
                  </a:r>
                  <a:r>
                    <a:rPr lang="en-US" altLang="ja-JP" sz="2400" dirty="0" smtClean="0">
                      <a:solidFill>
                        <a:schemeClr val="tx1"/>
                      </a:solidFill>
                    </a:rPr>
                    <a:t>AAO</a:t>
                  </a:r>
                  <a:r>
                    <a:rPr lang="ja-JP" altLang="en-US" sz="2400" dirty="0" smtClean="0">
                      <a:solidFill>
                        <a:schemeClr val="tx1"/>
                      </a:solidFill>
                    </a:rPr>
                    <a:t>以外に</a:t>
                  </a:r>
                  <a:r>
                    <a:rPr lang="en-US" altLang="ja-JP" sz="2400" dirty="0" smtClean="0">
                      <a:solidFill>
                        <a:schemeClr val="tx1"/>
                      </a:solidFill>
                    </a:rPr>
                    <a:t>ENSO</a:t>
                  </a:r>
                  <a:r>
                    <a:rPr lang="ja-JP" altLang="en-US" sz="2400" dirty="0" smtClean="0">
                      <a:solidFill>
                        <a:schemeClr val="tx1"/>
                      </a:solidFill>
                    </a:rPr>
                    <a:t>などの影響が含まれる</a:t>
                  </a:r>
                  <a:endParaRPr lang="en-US" altLang="ja-JP" sz="2400" dirty="0" smtClean="0">
                    <a:solidFill>
                      <a:schemeClr val="tx1"/>
                    </a:solidFill>
                  </a:endParaRPr>
                </a:p>
                <a:p>
                  <a:r>
                    <a:rPr lang="ja-JP" altLang="en-US" sz="2400" dirty="0" smtClean="0">
                      <a:solidFill>
                        <a:schemeClr val="tx1"/>
                      </a:solidFill>
                    </a:rPr>
                    <a:t>・</a:t>
                  </a:r>
                  <a:r>
                    <a:rPr lang="en-US" altLang="ja-JP" sz="2400" dirty="0" smtClean="0">
                      <a:solidFill>
                        <a:schemeClr val="tx1"/>
                      </a:solidFill>
                    </a:rPr>
                    <a:t>AGCM</a:t>
                  </a:r>
                  <a:r>
                    <a:rPr lang="ja-JP" altLang="en-US" sz="2400" dirty="0" smtClean="0">
                      <a:solidFill>
                        <a:schemeClr val="tx1"/>
                      </a:solidFill>
                    </a:rPr>
                    <a:t>→</a:t>
                  </a:r>
                  <a:r>
                    <a:rPr lang="en-US" altLang="ja-JP" sz="2400" dirty="0" smtClean="0">
                      <a:solidFill>
                        <a:schemeClr val="tx1"/>
                      </a:solidFill>
                    </a:rPr>
                    <a:t>AAO</a:t>
                  </a:r>
                  <a:r>
                    <a:rPr lang="ja-JP" altLang="en-US" sz="2400" dirty="0" smtClean="0">
                      <a:solidFill>
                        <a:schemeClr val="tx1"/>
                      </a:solidFill>
                    </a:rPr>
                    <a:t>以外に</a:t>
                  </a:r>
                  <a:r>
                    <a:rPr lang="en-US" altLang="ja-JP" sz="2400" dirty="0" smtClean="0">
                      <a:solidFill>
                        <a:schemeClr val="tx1"/>
                      </a:solidFill>
                    </a:rPr>
                    <a:t>ENSO</a:t>
                  </a:r>
                  <a:r>
                    <a:rPr lang="ja-JP" altLang="en-US" sz="2400" dirty="0" smtClean="0">
                      <a:solidFill>
                        <a:schemeClr val="tx1"/>
                      </a:solidFill>
                    </a:rPr>
                    <a:t>などの影響が含まれない</a:t>
                  </a:r>
                  <a:endParaRPr lang="en-US" altLang="ja-JP" sz="2400" dirty="0" smtClean="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endParaRPr lang="en-US" altLang="ja-JP" dirty="0">
                    <a:solidFill>
                      <a:schemeClr val="tx1"/>
                    </a:solidFill>
                  </a:endParaRPr>
                </a:p>
                <a:p>
                  <a:pPr algn="ctr"/>
                  <a:r>
                    <a:rPr lang="ja-JP" altLang="en-US" sz="3200" dirty="0" smtClean="0">
                      <a:solidFill>
                        <a:schemeClr val="tx1"/>
                      </a:solidFill>
                    </a:rPr>
                    <a:t>２つを比較することで大気場の南極起源</a:t>
                  </a:r>
                  <a:endParaRPr lang="en-US" altLang="ja-JP" sz="3200" dirty="0" smtClean="0">
                    <a:solidFill>
                      <a:schemeClr val="tx1"/>
                    </a:solidFill>
                  </a:endParaRPr>
                </a:p>
                <a:p>
                  <a:pPr algn="ctr"/>
                  <a:r>
                    <a:rPr lang="ja-JP" altLang="en-US" sz="3200" dirty="0" smtClean="0">
                      <a:solidFill>
                        <a:schemeClr val="tx1"/>
                      </a:solidFill>
                    </a:rPr>
                    <a:t>の応答と熱帯起源の応答を分類できる</a:t>
                  </a:r>
                  <a:endParaRPr lang="en-US" altLang="ja-JP" sz="3200" dirty="0" smtClean="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r>
                    <a:rPr lang="ja-JP" altLang="en-US" sz="3200" dirty="0" smtClean="0">
                      <a:solidFill>
                        <a:schemeClr val="tx1"/>
                      </a:solidFill>
                    </a:rPr>
                    <a:t>現実大気で発生している</a:t>
                  </a:r>
                  <a:r>
                    <a:rPr lang="en-US" altLang="ja-JP" sz="3200" dirty="0" smtClean="0">
                      <a:solidFill>
                        <a:schemeClr val="tx1"/>
                      </a:solidFill>
                    </a:rPr>
                    <a:t>AAO</a:t>
                  </a:r>
                  <a:r>
                    <a:rPr lang="ja-JP" altLang="en-US" sz="3200" dirty="0" smtClean="0">
                      <a:solidFill>
                        <a:schemeClr val="tx1"/>
                      </a:solidFill>
                    </a:rPr>
                    <a:t>による</a:t>
                  </a:r>
                  <a:endParaRPr lang="en-US" altLang="ja-JP" sz="3200" dirty="0" smtClean="0">
                    <a:solidFill>
                      <a:schemeClr val="tx1"/>
                    </a:solidFill>
                  </a:endParaRPr>
                </a:p>
                <a:p>
                  <a:pPr algn="ctr"/>
                  <a:r>
                    <a:rPr lang="ja-JP" altLang="en-US" sz="3200" dirty="0" smtClean="0">
                      <a:solidFill>
                        <a:schemeClr val="tx1"/>
                      </a:solidFill>
                    </a:rPr>
                    <a:t>南極起源の応答を評価する</a:t>
                  </a:r>
                  <a:endParaRPr lang="en-US" altLang="ja-JP" sz="2000" dirty="0">
                    <a:solidFill>
                      <a:schemeClr val="tx1"/>
                    </a:solidFill>
                  </a:endParaRPr>
                </a:p>
                <a:p>
                  <a:pPr algn="ctr"/>
                  <a:endParaRPr lang="en-US" altLang="ja-JP" dirty="0" smtClean="0">
                    <a:solidFill>
                      <a:schemeClr val="tx1"/>
                    </a:solidFill>
                  </a:endParaRPr>
                </a:p>
              </p:txBody>
            </p:sp>
            <p:sp>
              <p:nvSpPr>
                <p:cNvPr id="8" name="下矢印 7"/>
                <p:cNvSpPr/>
                <p:nvPr/>
              </p:nvSpPr>
              <p:spPr>
                <a:xfrm>
                  <a:off x="11536248" y="9855504"/>
                  <a:ext cx="1062058" cy="72306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rot="19664079">
                <a:off x="3372427" y="7510389"/>
                <a:ext cx="2150060" cy="9144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FF0000"/>
                    </a:solidFill>
                  </a:rPr>
                  <a:t>ポイント</a:t>
                </a:r>
                <a:endParaRPr kumimoji="1" lang="ja-JP" altLang="en-US" sz="3600" dirty="0">
                  <a:solidFill>
                    <a:srgbClr val="FF0000"/>
                  </a:solidFill>
                </a:endParaRPr>
              </a:p>
            </p:txBody>
          </p:sp>
        </p:grpSp>
        <p:sp>
          <p:nvSpPr>
            <p:cNvPr id="4" name="下矢印 3"/>
            <p:cNvSpPr/>
            <p:nvPr/>
          </p:nvSpPr>
          <p:spPr>
            <a:xfrm>
              <a:off x="5682252" y="11128386"/>
              <a:ext cx="1062058" cy="72306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8"/>
          <p:cNvSpPr>
            <a:spLocks noGrp="1"/>
          </p:cNvSpPr>
          <p:nvPr>
            <p:ph type="sldNum" sz="quarter" idx="12"/>
          </p:nvPr>
        </p:nvSpPr>
        <p:spPr/>
        <p:txBody>
          <a:bodyPr/>
          <a:lstStyle/>
          <a:p>
            <a:fld id="{4C7229FF-D7CE-45F5-A76C-6D159F55B7F0}" type="slidenum">
              <a:rPr kumimoji="1" lang="ja-JP" altLang="en-US" smtClean="0"/>
              <a:t>28</a:t>
            </a:fld>
            <a:endParaRPr kumimoji="1" lang="ja-JP" altLang="en-US"/>
          </a:p>
        </p:txBody>
      </p:sp>
    </p:spTree>
    <p:extLst>
      <p:ext uri="{BB962C8B-B14F-4D97-AF65-F5344CB8AC3E}">
        <p14:creationId xmlns:p14="http://schemas.microsoft.com/office/powerpoint/2010/main" val="18023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5"/>
          <p:cNvSpPr>
            <a:spLocks/>
          </p:cNvSpPr>
          <p:nvPr/>
        </p:nvSpPr>
        <p:spPr bwMode="auto">
          <a:xfrm>
            <a:off x="-541338" y="-26988"/>
            <a:ext cx="9793288" cy="712788"/>
          </a:xfrm>
          <a:custGeom>
            <a:avLst/>
            <a:gdLst>
              <a:gd name="T0" fmla="*/ 2147483647 w 992"/>
              <a:gd name="T1" fmla="*/ 2147483647 h 495"/>
              <a:gd name="T2" fmla="*/ 2147483647 w 992"/>
              <a:gd name="T3" fmla="*/ 2147483647 h 495"/>
              <a:gd name="T4" fmla="*/ 2147483647 w 992"/>
              <a:gd name="T5" fmla="*/ 2147483647 h 495"/>
              <a:gd name="T6" fmla="*/ 2147483647 w 992"/>
              <a:gd name="T7" fmla="*/ 2147483647 h 495"/>
              <a:gd name="T8" fmla="*/ 2147483647 w 992"/>
              <a:gd name="T9" fmla="*/ 2147483647 h 495"/>
              <a:gd name="T10" fmla="*/ 2147483647 w 992"/>
              <a:gd name="T11" fmla="*/ 2147483647 h 495"/>
              <a:gd name="T12" fmla="*/ 2147483647 w 992"/>
              <a:gd name="T13" fmla="*/ 2147483647 h 495"/>
              <a:gd name="T14" fmla="*/ 2147483647 w 992"/>
              <a:gd name="T15" fmla="*/ 2147483647 h 495"/>
              <a:gd name="T16" fmla="*/ 0 60000 65536"/>
              <a:gd name="T17" fmla="*/ 0 60000 65536"/>
              <a:gd name="T18" fmla="*/ 0 60000 65536"/>
              <a:gd name="T19" fmla="*/ 0 60000 65536"/>
              <a:gd name="T20" fmla="*/ 0 60000 65536"/>
              <a:gd name="T21" fmla="*/ 0 60000 65536"/>
              <a:gd name="T22" fmla="*/ 0 60000 65536"/>
              <a:gd name="T23" fmla="*/ 0 60000 65536"/>
              <a:gd name="T24" fmla="*/ 0 w 992"/>
              <a:gd name="T25" fmla="*/ 0 h 495"/>
              <a:gd name="T26" fmla="*/ 992 w 992"/>
              <a:gd name="T27" fmla="*/ 495 h 49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2" h="495">
                <a:moveTo>
                  <a:pt x="601" y="282"/>
                </a:moveTo>
                <a:cubicBezTo>
                  <a:pt x="563" y="290"/>
                  <a:pt x="517" y="275"/>
                  <a:pt x="483" y="280"/>
                </a:cubicBezTo>
                <a:cubicBezTo>
                  <a:pt x="449" y="285"/>
                  <a:pt x="411" y="297"/>
                  <a:pt x="397" y="315"/>
                </a:cubicBezTo>
                <a:cubicBezTo>
                  <a:pt x="383" y="333"/>
                  <a:pt x="372" y="374"/>
                  <a:pt x="398" y="385"/>
                </a:cubicBezTo>
                <a:cubicBezTo>
                  <a:pt x="426" y="395"/>
                  <a:pt x="462" y="404"/>
                  <a:pt x="559" y="379"/>
                </a:cubicBezTo>
                <a:cubicBezTo>
                  <a:pt x="656" y="354"/>
                  <a:pt x="964" y="292"/>
                  <a:pt x="978" y="232"/>
                </a:cubicBezTo>
                <a:cubicBezTo>
                  <a:pt x="992" y="172"/>
                  <a:pt x="793" y="0"/>
                  <a:pt x="642" y="18"/>
                </a:cubicBezTo>
                <a:cubicBezTo>
                  <a:pt x="491" y="36"/>
                  <a:pt x="144" y="266"/>
                  <a:pt x="72" y="342"/>
                </a:cubicBezTo>
                <a:cubicBezTo>
                  <a:pt x="0" y="418"/>
                  <a:pt x="97" y="455"/>
                  <a:pt x="210" y="475"/>
                </a:cubicBezTo>
                <a:cubicBezTo>
                  <a:pt x="323" y="495"/>
                  <a:pt x="747" y="479"/>
                  <a:pt x="748" y="459"/>
                </a:cubicBezTo>
                <a:cubicBezTo>
                  <a:pt x="749" y="439"/>
                  <a:pt x="270" y="400"/>
                  <a:pt x="213" y="355"/>
                </a:cubicBezTo>
                <a:cubicBezTo>
                  <a:pt x="156" y="310"/>
                  <a:pt x="334" y="222"/>
                  <a:pt x="403" y="189"/>
                </a:cubicBezTo>
                <a:cubicBezTo>
                  <a:pt x="472" y="156"/>
                  <a:pt x="579" y="150"/>
                  <a:pt x="630" y="157"/>
                </a:cubicBezTo>
                <a:cubicBezTo>
                  <a:pt x="681" y="164"/>
                  <a:pt x="714" y="211"/>
                  <a:pt x="709" y="232"/>
                </a:cubicBezTo>
                <a:cubicBezTo>
                  <a:pt x="704" y="253"/>
                  <a:pt x="639" y="274"/>
                  <a:pt x="601" y="282"/>
                </a:cubicBezTo>
                <a:close/>
              </a:path>
            </a:pathLst>
          </a:custGeom>
          <a:gradFill rotWithShape="1">
            <a:gsLst>
              <a:gs pos="0">
                <a:srgbClr val="FAFCAE">
                  <a:alpha val="59999"/>
                </a:srgbClr>
              </a:gs>
              <a:gs pos="100000">
                <a:srgbClr val="FFC000"/>
              </a:gs>
              <a:gs pos="100000">
                <a:srgbClr val="FFC000"/>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8436" name="テキスト ボックス 1"/>
          <p:cNvSpPr txBox="1">
            <a:spLocks noChangeArrowheads="1"/>
          </p:cNvSpPr>
          <p:nvPr/>
        </p:nvSpPr>
        <p:spPr bwMode="auto">
          <a:xfrm>
            <a:off x="34925" y="461963"/>
            <a:ext cx="9074150"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3600" b="1" dirty="0"/>
              <a:t>・</a:t>
            </a:r>
            <a:r>
              <a:rPr lang="ja-JP" altLang="en-US" sz="2800" dirty="0"/>
              <a:t>海面のアルベド、粗度が異なる⇒フラックス、風が変わる</a:t>
            </a:r>
          </a:p>
          <a:p>
            <a:pPr eaLnBrk="1" hangingPunct="1"/>
            <a:r>
              <a:rPr lang="ja-JP" altLang="en-US" sz="2000" b="1" dirty="0"/>
              <a:t>海氷に覆われていない</a:t>
            </a:r>
            <a:r>
              <a:rPr lang="ja-JP" altLang="en-US" sz="2000" dirty="0"/>
              <a:t>：地表フラックスルーチンの中で、運動量フラックスの関数として計算される</a:t>
            </a:r>
          </a:p>
          <a:p>
            <a:pPr eaLnBrk="1" hangingPunct="1"/>
            <a:r>
              <a:rPr lang="ja-JP" altLang="en-US" sz="2000" b="1" dirty="0"/>
              <a:t>海氷に覆われている</a:t>
            </a:r>
            <a:r>
              <a:rPr lang="ja-JP" altLang="en-US" sz="2000" dirty="0"/>
              <a:t>：アルベド</a:t>
            </a:r>
            <a:r>
              <a:rPr lang="en-US" altLang="ja-JP" sz="2000" dirty="0"/>
              <a:t>0.7,</a:t>
            </a:r>
            <a:r>
              <a:rPr lang="ja-JP" altLang="en-US" sz="2000" dirty="0"/>
              <a:t>粗度</a:t>
            </a:r>
            <a:r>
              <a:rPr lang="en-US" altLang="ja-JP" sz="2000" dirty="0"/>
              <a:t>1×10</a:t>
            </a:r>
            <a:r>
              <a:rPr lang="en-US" altLang="ja-JP" sz="2000" baseline="30000" dirty="0"/>
              <a:t>-3</a:t>
            </a:r>
            <a:r>
              <a:rPr lang="en-US" altLang="ja-JP" sz="2000" dirty="0"/>
              <a:t>m</a:t>
            </a:r>
          </a:p>
          <a:p>
            <a:pPr eaLnBrk="1" hangingPunct="1"/>
            <a:endParaRPr lang="ja-JP" altLang="en-US" sz="900" dirty="0"/>
          </a:p>
          <a:p>
            <a:pPr eaLnBrk="1" hangingPunct="1"/>
            <a:r>
              <a:rPr lang="ja-JP" altLang="en-US" sz="3600" b="1" dirty="0"/>
              <a:t>・</a:t>
            </a:r>
            <a:r>
              <a:rPr lang="ja-JP" altLang="en-US" sz="2800" dirty="0"/>
              <a:t>海面の粗度は運動量フラックスの関数として計算されている</a:t>
            </a:r>
            <a:endParaRPr lang="en-US" altLang="ja-JP" sz="2800" dirty="0"/>
          </a:p>
          <a:p>
            <a:pPr eaLnBrk="1" hangingPunct="1"/>
            <a:endParaRPr lang="ja-JP" altLang="en-US" sz="1000" dirty="0"/>
          </a:p>
          <a:p>
            <a:pPr eaLnBrk="1" hangingPunct="1"/>
            <a:r>
              <a:rPr lang="ja-JP" altLang="en-US" sz="3600" b="1" dirty="0"/>
              <a:t>・</a:t>
            </a:r>
            <a:r>
              <a:rPr lang="ja-JP" altLang="en-US" sz="2800" dirty="0"/>
              <a:t>海氷の有無で熱容量がことなる</a:t>
            </a:r>
          </a:p>
          <a:p>
            <a:pPr eaLnBrk="1" hangingPunct="1"/>
            <a:endParaRPr lang="en-US" altLang="ja-JP" sz="1000" dirty="0"/>
          </a:p>
          <a:p>
            <a:pPr eaLnBrk="1" hangingPunct="1"/>
            <a:r>
              <a:rPr lang="ja-JP" altLang="en-US" sz="3600" b="1" dirty="0"/>
              <a:t>・</a:t>
            </a:r>
            <a:r>
              <a:rPr lang="ja-JP" altLang="en-US" sz="2800" dirty="0"/>
              <a:t>熱伝導数も異なる</a:t>
            </a:r>
          </a:p>
          <a:p>
            <a:pPr eaLnBrk="1" hangingPunct="1"/>
            <a:endParaRPr lang="en-US" altLang="ja-JP" sz="1000" dirty="0"/>
          </a:p>
          <a:p>
            <a:pPr eaLnBrk="1" hangingPunct="1"/>
            <a:r>
              <a:rPr lang="ja-JP" altLang="en-US" sz="3600" b="1" dirty="0"/>
              <a:t>・</a:t>
            </a:r>
            <a:r>
              <a:rPr lang="ja-JP" altLang="en-US" sz="2800" dirty="0"/>
              <a:t>海氷量初期値が存在しない場合、海面水温が拾われる。海面水温がない場合は大気下端・温度が初期値となる。</a:t>
            </a:r>
            <a:endParaRPr lang="en-US" altLang="ja-JP" sz="2800" dirty="0"/>
          </a:p>
          <a:p>
            <a:pPr eaLnBrk="1" hangingPunct="1"/>
            <a:endParaRPr lang="ja-JP" altLang="en-US" sz="1000" dirty="0"/>
          </a:p>
          <a:p>
            <a:pPr eaLnBrk="1" hangingPunct="1"/>
            <a:r>
              <a:rPr lang="ja-JP" altLang="en-US" sz="3600" b="1" dirty="0"/>
              <a:t>・</a:t>
            </a:r>
            <a:r>
              <a:rPr lang="ja-JP" altLang="en-US" sz="2800" dirty="0"/>
              <a:t>海氷面温度初期値が存在しない場合、海面水温初期値と海氷融解温度のどちらか低いほうが初期値に用いられる。</a:t>
            </a:r>
          </a:p>
        </p:txBody>
      </p:sp>
      <p:sp>
        <p:nvSpPr>
          <p:cNvPr id="18437" name="テキスト ボックス 2"/>
          <p:cNvSpPr txBox="1">
            <a:spLocks noChangeArrowheads="1"/>
          </p:cNvSpPr>
          <p:nvPr/>
        </p:nvSpPr>
        <p:spPr bwMode="auto">
          <a:xfrm>
            <a:off x="-36513" y="36513"/>
            <a:ext cx="92011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3200">
                <a:latin typeface="HGP創英角ﾎﾟｯﾌﾟ体" pitchFamily="50" charset="-128"/>
                <a:ea typeface="HGP創英角ﾎﾟｯﾌﾟ体" pitchFamily="50" charset="-128"/>
              </a:rPr>
              <a:t>AGCM</a:t>
            </a:r>
            <a:r>
              <a:rPr lang="ja-JP" altLang="en-US" sz="3200">
                <a:latin typeface="HGP創英角ﾎﾟｯﾌﾟ体" pitchFamily="50" charset="-128"/>
                <a:ea typeface="HGP創英角ﾎﾟｯﾌﾟ体" pitchFamily="50" charset="-128"/>
              </a:rPr>
              <a:t>の海氷の境界条件を変えると何が変わるの</a:t>
            </a:r>
            <a:r>
              <a:rPr lang="en-US" altLang="ja-JP" sz="3200">
                <a:latin typeface="HGP創英角ﾎﾟｯﾌﾟ体" pitchFamily="50" charset="-128"/>
                <a:ea typeface="HGP創英角ﾎﾟｯﾌﾟ体" pitchFamily="50" charset="-128"/>
              </a:rPr>
              <a:t>??</a:t>
            </a:r>
            <a:endParaRPr lang="ja-JP" altLang="en-US" sz="3200">
              <a:latin typeface="HGP創英角ﾎﾟｯﾌﾟ体" pitchFamily="50" charset="-128"/>
              <a:ea typeface="HGP創英角ﾎﾟｯﾌﾟ体" pitchFamily="50" charset="-128"/>
            </a:endParaRPr>
          </a:p>
        </p:txBody>
      </p:sp>
      <p:sp>
        <p:nvSpPr>
          <p:cNvPr id="2" name="スライド番号プレースホルダー 1"/>
          <p:cNvSpPr>
            <a:spLocks noGrp="1"/>
          </p:cNvSpPr>
          <p:nvPr>
            <p:ph type="sldNum" sz="quarter" idx="12"/>
          </p:nvPr>
        </p:nvSpPr>
        <p:spPr/>
        <p:txBody>
          <a:bodyPr/>
          <a:lstStyle/>
          <a:p>
            <a:pPr>
              <a:defRPr/>
            </a:pPr>
            <a:fld id="{6A1B81F1-BDF1-4711-86A8-1E9D5EA54C8B}" type="slidenum">
              <a:rPr lang="en-US" altLang="ja-JP" smtClean="0"/>
              <a:pPr>
                <a:defRPr/>
              </a:pPr>
              <a:t>29</a:t>
            </a:fld>
            <a:r>
              <a:rPr lang="en-US" altLang="ja-JP" smtClean="0"/>
              <a:t>/10</a:t>
            </a:r>
            <a:endParaRPr lang="en-US" altLang="ja-JP" dirty="0" smtClean="0"/>
          </a:p>
        </p:txBody>
      </p:sp>
    </p:spTree>
    <p:extLst>
      <p:ext uri="{BB962C8B-B14F-4D97-AF65-F5344CB8AC3E}">
        <p14:creationId xmlns:p14="http://schemas.microsoft.com/office/powerpoint/2010/main" val="3248219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64" y="752414"/>
            <a:ext cx="7037951" cy="6047716"/>
          </a:xfrm>
          <a:prstGeom prst="rect">
            <a:avLst/>
          </a:prstGeom>
        </p:spPr>
      </p:pic>
      <p:grpSp>
        <p:nvGrpSpPr>
          <p:cNvPr id="27" name="グループ化 26"/>
          <p:cNvGrpSpPr/>
          <p:nvPr/>
        </p:nvGrpSpPr>
        <p:grpSpPr>
          <a:xfrm>
            <a:off x="4509137" y="3960923"/>
            <a:ext cx="1867365" cy="951541"/>
            <a:chOff x="4509137" y="3944253"/>
            <a:chExt cx="1867365" cy="951541"/>
          </a:xfrm>
        </p:grpSpPr>
        <p:sp>
          <p:nvSpPr>
            <p:cNvPr id="28" name="円/楕円 27"/>
            <p:cNvSpPr/>
            <p:nvPr/>
          </p:nvSpPr>
          <p:spPr>
            <a:xfrm>
              <a:off x="4509137" y="3944253"/>
              <a:ext cx="1843971" cy="951541"/>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9" name="テキスト ボックス 28"/>
            <p:cNvSpPr txBox="1"/>
            <p:nvPr/>
          </p:nvSpPr>
          <p:spPr>
            <a:xfrm>
              <a:off x="4550361" y="4096848"/>
              <a:ext cx="1826141" cy="584775"/>
            </a:xfrm>
            <a:prstGeom prst="rect">
              <a:avLst/>
            </a:prstGeom>
            <a:noFill/>
          </p:spPr>
          <p:txBody>
            <a:bodyPr wrap="none" rtlCol="0">
              <a:spAutoFit/>
            </a:bodyPr>
            <a:lstStyle/>
            <a:p>
              <a:r>
                <a:rPr lang="ja-JP" altLang="en-US" sz="3200" dirty="0">
                  <a:solidFill>
                    <a:schemeClr val="bg1"/>
                  </a:solidFill>
                </a:rPr>
                <a:t>ＥＮＳＯ</a:t>
              </a:r>
            </a:p>
          </p:txBody>
        </p:sp>
      </p:grpSp>
      <p:sp>
        <p:nvSpPr>
          <p:cNvPr id="2" name="タイトル 1"/>
          <p:cNvSpPr>
            <a:spLocks noGrp="1"/>
          </p:cNvSpPr>
          <p:nvPr>
            <p:ph type="title"/>
          </p:nvPr>
        </p:nvSpPr>
        <p:spPr>
          <a:xfrm>
            <a:off x="20584" y="72804"/>
            <a:ext cx="7575752" cy="626269"/>
          </a:xfrm>
        </p:spPr>
        <p:txBody>
          <a:bodyPr>
            <a:noAutofit/>
          </a:bodyPr>
          <a:lstStyle/>
          <a:p>
            <a:r>
              <a:rPr lang="ja-JP" altLang="en-US" sz="4000" dirty="0" smtClean="0">
                <a:solidFill>
                  <a:schemeClr val="tx1"/>
                </a:solidFill>
              </a:rPr>
              <a:t>◎研究</a:t>
            </a:r>
            <a:r>
              <a:rPr lang="ja-JP" altLang="en-US" sz="4000" dirty="0" smtClean="0"/>
              <a:t>背景</a:t>
            </a:r>
            <a:r>
              <a:rPr kumimoji="1" lang="ja-JP" altLang="en-US" sz="4000" dirty="0" smtClean="0"/>
              <a:t>～</a:t>
            </a:r>
            <a:r>
              <a:rPr lang="ja-JP" altLang="en-US" sz="4000" dirty="0"/>
              <a:t>熱帯</a:t>
            </a:r>
            <a:r>
              <a:rPr lang="ja-JP" altLang="en-US" sz="4000" dirty="0" smtClean="0"/>
              <a:t>と中高緯度</a:t>
            </a:r>
            <a:r>
              <a:rPr kumimoji="1" lang="ja-JP" altLang="en-US" sz="4000" dirty="0" smtClean="0"/>
              <a:t>～</a:t>
            </a:r>
            <a:endParaRPr kumimoji="1" lang="ja-JP" altLang="en-US" sz="4000" dirty="0"/>
          </a:p>
        </p:txBody>
      </p:sp>
      <p:sp>
        <p:nvSpPr>
          <p:cNvPr id="4" name="スライド番号プレースホルダー 3"/>
          <p:cNvSpPr>
            <a:spLocks noGrp="1"/>
          </p:cNvSpPr>
          <p:nvPr>
            <p:ph type="sldNum" sz="quarter" idx="12"/>
          </p:nvPr>
        </p:nvSpPr>
        <p:spPr/>
        <p:txBody>
          <a:bodyPr/>
          <a:lstStyle/>
          <a:p>
            <a:fld id="{06E6107B-3EAE-49D0-BEAC-139786BC6F60}" type="slidenum">
              <a:rPr kumimoji="1" lang="ja-JP" altLang="en-US" smtClean="0"/>
              <a:t>3</a:t>
            </a:fld>
            <a:endParaRPr kumimoji="1" lang="ja-JP" altLang="en-US" dirty="0"/>
          </a:p>
        </p:txBody>
      </p:sp>
      <p:sp>
        <p:nvSpPr>
          <p:cNvPr id="3" name="タイトル 1"/>
          <p:cNvSpPr txBox="1">
            <a:spLocks/>
          </p:cNvSpPr>
          <p:nvPr/>
        </p:nvSpPr>
        <p:spPr>
          <a:xfrm>
            <a:off x="342900" y="1011734"/>
            <a:ext cx="5600700" cy="64293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300" dirty="0"/>
          </a:p>
        </p:txBody>
      </p:sp>
      <p:sp>
        <p:nvSpPr>
          <p:cNvPr id="6" name="円/楕円 5"/>
          <p:cNvSpPr/>
          <p:nvPr/>
        </p:nvSpPr>
        <p:spPr>
          <a:xfrm>
            <a:off x="182599" y="1619076"/>
            <a:ext cx="2235966" cy="1410555"/>
          </a:xfrm>
          <a:prstGeom prst="ellipse">
            <a:avLst/>
          </a:prstGeom>
          <a:solidFill>
            <a:srgbClr val="7030A0"/>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7" name="円/楕円 6"/>
          <p:cNvSpPr/>
          <p:nvPr/>
        </p:nvSpPr>
        <p:spPr>
          <a:xfrm>
            <a:off x="2416237" y="2282246"/>
            <a:ext cx="2134124" cy="1083268"/>
          </a:xfrm>
          <a:prstGeom prst="ellipse">
            <a:avLst/>
          </a:prstGeom>
          <a:solidFill>
            <a:srgbClr val="7030A0"/>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 name="円/楕円 7"/>
          <p:cNvSpPr/>
          <p:nvPr/>
        </p:nvSpPr>
        <p:spPr>
          <a:xfrm>
            <a:off x="4650832" y="2043010"/>
            <a:ext cx="2572326" cy="1268839"/>
          </a:xfrm>
          <a:prstGeom prst="ellipse">
            <a:avLst/>
          </a:prstGeom>
          <a:solidFill>
            <a:srgbClr val="7030A0"/>
          </a:solidFill>
          <a:ln w="285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9" name="角丸四角形 8"/>
          <p:cNvSpPr/>
          <p:nvPr/>
        </p:nvSpPr>
        <p:spPr>
          <a:xfrm>
            <a:off x="899593" y="909143"/>
            <a:ext cx="4680520" cy="700364"/>
          </a:xfrm>
          <a:prstGeom prst="roundRect">
            <a:avLst/>
          </a:prstGeom>
          <a:solidFill>
            <a:srgbClr val="7030A0"/>
          </a:solidFill>
          <a:ln w="285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effectLst>
                <a:outerShdw blurRad="38100" dist="38100" dir="2700000" algn="tl">
                  <a:srgbClr val="000000">
                    <a:alpha val="43137"/>
                  </a:srgbClr>
                </a:outerShdw>
              </a:effectLst>
            </a:endParaRPr>
          </a:p>
        </p:txBody>
      </p:sp>
      <p:sp>
        <p:nvSpPr>
          <p:cNvPr id="11" name="テキスト ボックス 10"/>
          <p:cNvSpPr txBox="1"/>
          <p:nvPr/>
        </p:nvSpPr>
        <p:spPr>
          <a:xfrm>
            <a:off x="250578" y="1790854"/>
            <a:ext cx="2031325" cy="1077218"/>
          </a:xfrm>
          <a:prstGeom prst="rect">
            <a:avLst/>
          </a:prstGeom>
          <a:noFill/>
        </p:spPr>
        <p:txBody>
          <a:bodyPr wrap="none" rtlCol="0">
            <a:spAutoFit/>
          </a:bodyPr>
          <a:lstStyle/>
          <a:p>
            <a:pPr algn="ctr"/>
            <a:r>
              <a:rPr lang="ja-JP" altLang="en-US" sz="4000" dirty="0" smtClean="0">
                <a:solidFill>
                  <a:schemeClr val="bg1"/>
                </a:solidFill>
                <a:effectLst>
                  <a:outerShdw blurRad="38100" dist="38100" dir="2700000" algn="tl">
                    <a:srgbClr val="000000">
                      <a:alpha val="43137"/>
                    </a:srgbClr>
                  </a:outerShdw>
                </a:effectLst>
              </a:rPr>
              <a:t>ＮＡＯ</a:t>
            </a:r>
            <a:endParaRPr lang="en-US" altLang="ja-JP" sz="4000" dirty="0" smtClean="0">
              <a:solidFill>
                <a:schemeClr val="bg1"/>
              </a:solidFill>
              <a:effectLst>
                <a:outerShdw blurRad="38100" dist="38100" dir="2700000" algn="tl">
                  <a:srgbClr val="000000">
                    <a:alpha val="43137"/>
                  </a:srgbClr>
                </a:outerShdw>
              </a:effectLst>
            </a:endParaRPr>
          </a:p>
          <a:p>
            <a:r>
              <a:rPr lang="ja-JP" altLang="en-US" sz="2400" dirty="0" smtClean="0">
                <a:solidFill>
                  <a:schemeClr val="bg1"/>
                </a:solidFill>
                <a:effectLst>
                  <a:outerShdw blurRad="38100" dist="38100" dir="2700000" algn="tl">
                    <a:srgbClr val="000000">
                      <a:alpha val="43137"/>
                    </a:srgbClr>
                  </a:outerShdw>
                </a:effectLst>
              </a:rPr>
              <a:t>北大西洋振動</a:t>
            </a:r>
            <a:endParaRPr lang="ja-JP" altLang="en-US" sz="2400" dirty="0">
              <a:solidFill>
                <a:schemeClr val="bg1"/>
              </a:solidFill>
              <a:effectLst>
                <a:outerShdw blurRad="38100" dist="38100" dir="2700000" algn="tl">
                  <a:srgbClr val="000000">
                    <a:alpha val="43137"/>
                  </a:srgbClr>
                </a:outerShdw>
              </a:effectLst>
            </a:endParaRPr>
          </a:p>
        </p:txBody>
      </p:sp>
      <p:sp>
        <p:nvSpPr>
          <p:cNvPr id="12" name="テキスト ボックス 11"/>
          <p:cNvSpPr txBox="1"/>
          <p:nvPr/>
        </p:nvSpPr>
        <p:spPr>
          <a:xfrm>
            <a:off x="1043608" y="885442"/>
            <a:ext cx="4536505" cy="769441"/>
          </a:xfrm>
          <a:prstGeom prst="rect">
            <a:avLst/>
          </a:prstGeom>
          <a:noFill/>
        </p:spPr>
        <p:txBody>
          <a:bodyPr wrap="square" rtlCol="0">
            <a:spAutoFit/>
          </a:bodyPr>
          <a:lstStyle/>
          <a:p>
            <a:r>
              <a:rPr lang="ja-JP" altLang="en-US" sz="4400" dirty="0" smtClean="0">
                <a:solidFill>
                  <a:schemeClr val="bg1"/>
                </a:solidFill>
                <a:effectLst>
                  <a:outerShdw blurRad="38100" dist="38100" dir="2700000" algn="tl">
                    <a:srgbClr val="000000">
                      <a:alpha val="43137"/>
                    </a:srgbClr>
                  </a:outerShdw>
                </a:effectLst>
              </a:rPr>
              <a:t>ＡＯ</a:t>
            </a:r>
            <a:r>
              <a:rPr lang="ja-JP" altLang="en-US" sz="4000" dirty="0" smtClean="0">
                <a:solidFill>
                  <a:schemeClr val="bg1"/>
                </a:solidFill>
                <a:effectLst>
                  <a:outerShdw blurRad="38100" dist="38100" dir="2700000" algn="tl">
                    <a:srgbClr val="000000">
                      <a:alpha val="43137"/>
                    </a:srgbClr>
                  </a:outerShdw>
                </a:effectLst>
              </a:rPr>
              <a:t>　北極振動</a:t>
            </a:r>
            <a:endParaRPr lang="ja-JP" altLang="en-US" sz="4000" dirty="0">
              <a:solidFill>
                <a:schemeClr val="bg1"/>
              </a:solidFill>
              <a:effectLst>
                <a:outerShdw blurRad="38100" dist="38100" dir="2700000" algn="tl">
                  <a:srgbClr val="000000">
                    <a:alpha val="43137"/>
                  </a:srgbClr>
                </a:outerShdw>
              </a:effectLst>
            </a:endParaRPr>
          </a:p>
        </p:txBody>
      </p:sp>
      <p:sp>
        <p:nvSpPr>
          <p:cNvPr id="13" name="テキスト ボックス 12"/>
          <p:cNvSpPr txBox="1"/>
          <p:nvPr/>
        </p:nvSpPr>
        <p:spPr>
          <a:xfrm>
            <a:off x="2519036" y="2336071"/>
            <a:ext cx="2031325" cy="923330"/>
          </a:xfrm>
          <a:prstGeom prst="rect">
            <a:avLst/>
          </a:prstGeom>
          <a:noFill/>
        </p:spPr>
        <p:txBody>
          <a:bodyPr wrap="none" rtlCol="0">
            <a:spAutoFit/>
          </a:bodyPr>
          <a:lstStyle/>
          <a:p>
            <a:pPr algn="ctr"/>
            <a:r>
              <a:rPr lang="ja-JP" altLang="en-US" sz="3600" dirty="0" smtClean="0">
                <a:solidFill>
                  <a:schemeClr val="bg1"/>
                </a:solidFill>
                <a:effectLst>
                  <a:outerShdw blurRad="38100" dist="38100" dir="2700000" algn="tl">
                    <a:srgbClr val="000000">
                      <a:alpha val="43137"/>
                    </a:srgbClr>
                  </a:outerShdw>
                </a:effectLst>
              </a:rPr>
              <a:t>ＷＰ</a:t>
            </a:r>
            <a:endParaRPr lang="en-US" altLang="ja-JP" sz="3600" dirty="0" smtClean="0">
              <a:solidFill>
                <a:schemeClr val="bg1"/>
              </a:solidFill>
              <a:effectLst>
                <a:outerShdw blurRad="38100" dist="38100" dir="2700000" algn="tl">
                  <a:srgbClr val="000000">
                    <a:alpha val="43137"/>
                  </a:srgbClr>
                </a:outerShdw>
              </a:effectLst>
            </a:endParaRPr>
          </a:p>
          <a:p>
            <a:r>
              <a:rPr lang="ja-JP" altLang="en-US" dirty="0" smtClean="0">
                <a:solidFill>
                  <a:schemeClr val="bg1"/>
                </a:solidFill>
                <a:effectLst>
                  <a:outerShdw blurRad="38100" dist="38100" dir="2700000" algn="tl">
                    <a:srgbClr val="000000">
                      <a:alpha val="43137"/>
                    </a:srgbClr>
                  </a:outerShdw>
                </a:effectLst>
              </a:rPr>
              <a:t>西太平洋パターン</a:t>
            </a:r>
            <a:endParaRPr lang="en-US" altLang="ja-JP" dirty="0" smtClean="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4765876" y="2091446"/>
            <a:ext cx="2377574" cy="1046440"/>
          </a:xfrm>
          <a:prstGeom prst="rect">
            <a:avLst/>
          </a:prstGeom>
          <a:noFill/>
        </p:spPr>
        <p:txBody>
          <a:bodyPr wrap="none" rtlCol="0">
            <a:spAutoFit/>
          </a:bodyPr>
          <a:lstStyle/>
          <a:p>
            <a:pPr algn="ctr"/>
            <a:r>
              <a:rPr lang="en-US" altLang="ja-JP" sz="4400" dirty="0" smtClean="0">
                <a:solidFill>
                  <a:schemeClr val="bg1"/>
                </a:solidFill>
                <a:effectLst>
                  <a:outerShdw blurRad="38100" dist="38100" dir="2700000" algn="tl">
                    <a:srgbClr val="000000">
                      <a:alpha val="43137"/>
                    </a:srgbClr>
                  </a:outerShdw>
                </a:effectLst>
              </a:rPr>
              <a:t>PNA</a:t>
            </a:r>
          </a:p>
          <a:p>
            <a:r>
              <a:rPr lang="ja-JP" altLang="en-US" dirty="0" smtClean="0">
                <a:solidFill>
                  <a:schemeClr val="bg1"/>
                </a:solidFill>
                <a:effectLst>
                  <a:outerShdw blurRad="38100" dist="38100" dir="2700000" algn="tl">
                    <a:srgbClr val="000000">
                      <a:alpha val="43137"/>
                    </a:srgbClr>
                  </a:outerShdw>
                </a:effectLst>
              </a:rPr>
              <a:t>太平洋･北米パターン</a:t>
            </a:r>
            <a:endParaRPr lang="ja-JP" altLang="en-US" dirty="0">
              <a:solidFill>
                <a:schemeClr val="bg1"/>
              </a:solidFill>
              <a:effectLst>
                <a:outerShdw blurRad="38100" dist="38100" dir="2700000" algn="tl">
                  <a:srgbClr val="000000">
                    <a:alpha val="43137"/>
                  </a:srgbClr>
                </a:outerShdw>
              </a:effectLst>
            </a:endParaRPr>
          </a:p>
        </p:txBody>
      </p:sp>
      <p:grpSp>
        <p:nvGrpSpPr>
          <p:cNvPr id="26" name="グループ化 25"/>
          <p:cNvGrpSpPr/>
          <p:nvPr/>
        </p:nvGrpSpPr>
        <p:grpSpPr>
          <a:xfrm>
            <a:off x="4509137" y="3944253"/>
            <a:ext cx="1867365" cy="951541"/>
            <a:chOff x="4509137" y="3944253"/>
            <a:chExt cx="1867365" cy="951541"/>
          </a:xfrm>
        </p:grpSpPr>
        <p:sp>
          <p:nvSpPr>
            <p:cNvPr id="10" name="円/楕円 9"/>
            <p:cNvSpPr/>
            <p:nvPr/>
          </p:nvSpPr>
          <p:spPr>
            <a:xfrm>
              <a:off x="4509137" y="3944253"/>
              <a:ext cx="1843971" cy="951541"/>
            </a:xfrm>
            <a:prstGeom prst="ellipse">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5" name="テキスト ボックス 14"/>
            <p:cNvSpPr txBox="1"/>
            <p:nvPr/>
          </p:nvSpPr>
          <p:spPr>
            <a:xfrm>
              <a:off x="4550361" y="4096848"/>
              <a:ext cx="1826141" cy="584775"/>
            </a:xfrm>
            <a:prstGeom prst="rect">
              <a:avLst/>
            </a:prstGeom>
            <a:noFill/>
          </p:spPr>
          <p:txBody>
            <a:bodyPr wrap="none" rtlCol="0">
              <a:spAutoFit/>
            </a:bodyPr>
            <a:lstStyle/>
            <a:p>
              <a:r>
                <a:rPr lang="ja-JP" altLang="en-US" sz="3200" dirty="0">
                  <a:solidFill>
                    <a:schemeClr val="bg1"/>
                  </a:solidFill>
                </a:rPr>
                <a:t>ＥＮＳＯ</a:t>
              </a:r>
            </a:p>
          </p:txBody>
        </p:sp>
      </p:grpSp>
      <p:sp>
        <p:nvSpPr>
          <p:cNvPr id="21" name="テキスト ボックス 20"/>
          <p:cNvSpPr txBox="1"/>
          <p:nvPr/>
        </p:nvSpPr>
        <p:spPr>
          <a:xfrm>
            <a:off x="6416407" y="73573"/>
            <a:ext cx="2646878" cy="2062103"/>
          </a:xfrm>
          <a:prstGeom prst="rect">
            <a:avLst/>
          </a:prstGeom>
          <a:solidFill>
            <a:schemeClr val="bg1"/>
          </a:solidFill>
          <a:ln w="38100">
            <a:solidFill>
              <a:srgbClr val="002060"/>
            </a:solidFill>
          </a:ln>
        </p:spPr>
        <p:txBody>
          <a:bodyPr wrap="none" rtlCol="0">
            <a:spAutoFit/>
          </a:bodyPr>
          <a:lstStyle/>
          <a:p>
            <a:r>
              <a:rPr lang="ja-JP" altLang="en-US" sz="3200" dirty="0">
                <a:solidFill>
                  <a:srgbClr val="002060"/>
                </a:solidFill>
              </a:rPr>
              <a:t>北半球から</a:t>
            </a:r>
            <a:endParaRPr lang="en-US" altLang="ja-JP" sz="3200" dirty="0">
              <a:solidFill>
                <a:srgbClr val="002060"/>
              </a:solidFill>
            </a:endParaRPr>
          </a:p>
          <a:p>
            <a:r>
              <a:rPr lang="ja-JP" altLang="en-US" sz="3200" dirty="0" smtClean="0">
                <a:solidFill>
                  <a:srgbClr val="002060"/>
                </a:solidFill>
              </a:rPr>
              <a:t>ＥＮＳＯと</a:t>
            </a:r>
            <a:endParaRPr lang="en-US" altLang="ja-JP" sz="3200" dirty="0" smtClean="0">
              <a:solidFill>
                <a:srgbClr val="002060"/>
              </a:solidFill>
            </a:endParaRPr>
          </a:p>
          <a:p>
            <a:r>
              <a:rPr lang="ja-JP" altLang="en-US" sz="3200" dirty="0" smtClean="0">
                <a:solidFill>
                  <a:srgbClr val="002060"/>
                </a:solidFill>
              </a:rPr>
              <a:t>の影響</a:t>
            </a:r>
            <a:r>
              <a:rPr lang="ja-JP" altLang="en-US" sz="3200" dirty="0">
                <a:solidFill>
                  <a:srgbClr val="002060"/>
                </a:solidFill>
              </a:rPr>
              <a:t>を</a:t>
            </a:r>
            <a:r>
              <a:rPr lang="ja-JP" altLang="en-US" sz="3200" dirty="0" smtClean="0">
                <a:solidFill>
                  <a:srgbClr val="002060"/>
                </a:solidFill>
              </a:rPr>
              <a:t>調べ</a:t>
            </a:r>
            <a:endParaRPr lang="en-US" altLang="ja-JP" sz="3200" dirty="0" smtClean="0">
              <a:solidFill>
                <a:srgbClr val="002060"/>
              </a:solidFill>
            </a:endParaRPr>
          </a:p>
          <a:p>
            <a:r>
              <a:rPr lang="ja-JP" altLang="en-US" sz="3200" dirty="0" smtClean="0">
                <a:solidFill>
                  <a:srgbClr val="002060"/>
                </a:solidFill>
              </a:rPr>
              <a:t>た研究</a:t>
            </a:r>
            <a:r>
              <a:rPr lang="ja-JP" altLang="en-US" sz="3200" dirty="0">
                <a:solidFill>
                  <a:srgbClr val="002060"/>
                </a:solidFill>
              </a:rPr>
              <a:t>は多い</a:t>
            </a:r>
          </a:p>
        </p:txBody>
      </p:sp>
      <p:grpSp>
        <p:nvGrpSpPr>
          <p:cNvPr id="5" name="グループ化 4"/>
          <p:cNvGrpSpPr/>
          <p:nvPr/>
        </p:nvGrpSpPr>
        <p:grpSpPr>
          <a:xfrm>
            <a:off x="92057" y="5319366"/>
            <a:ext cx="7780424" cy="1348134"/>
            <a:chOff x="433163" y="5121968"/>
            <a:chExt cx="7517763" cy="1578978"/>
          </a:xfrm>
        </p:grpSpPr>
        <p:sp>
          <p:nvSpPr>
            <p:cNvPr id="20" name="角丸四角形 19"/>
            <p:cNvSpPr/>
            <p:nvPr/>
          </p:nvSpPr>
          <p:spPr>
            <a:xfrm>
              <a:off x="433163" y="5121968"/>
              <a:ext cx="7517763" cy="1578978"/>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2" name="テキスト ボックス 21"/>
            <p:cNvSpPr txBox="1"/>
            <p:nvPr/>
          </p:nvSpPr>
          <p:spPr>
            <a:xfrm>
              <a:off x="615799" y="5135690"/>
              <a:ext cx="7166139" cy="1297758"/>
            </a:xfrm>
            <a:prstGeom prst="rect">
              <a:avLst/>
            </a:prstGeom>
            <a:noFill/>
          </p:spPr>
          <p:txBody>
            <a:bodyPr wrap="square" rtlCol="0">
              <a:spAutoFit/>
            </a:bodyPr>
            <a:lstStyle/>
            <a:p>
              <a:pPr algn="ctr"/>
              <a:r>
                <a:rPr lang="ja-JP" altLang="en-US" sz="3600" dirty="0">
                  <a:solidFill>
                    <a:srgbClr val="FF0000"/>
                  </a:solidFill>
                </a:rPr>
                <a:t>南半球の中高緯度</a:t>
              </a:r>
              <a:r>
                <a:rPr lang="ja-JP" altLang="en-US" sz="3600" dirty="0" smtClean="0">
                  <a:solidFill>
                    <a:srgbClr val="FF0000"/>
                  </a:solidFill>
                </a:rPr>
                <a:t>から熱帯への</a:t>
              </a:r>
              <a:endParaRPr lang="en-US" altLang="ja-JP" sz="3600" dirty="0">
                <a:solidFill>
                  <a:srgbClr val="FF0000"/>
                </a:solidFill>
              </a:endParaRPr>
            </a:p>
            <a:p>
              <a:pPr algn="ctr"/>
              <a:r>
                <a:rPr lang="ja-JP" altLang="en-US" sz="3600" dirty="0">
                  <a:solidFill>
                    <a:srgbClr val="FF0000"/>
                  </a:solidFill>
                </a:rPr>
                <a:t>影響を</a:t>
              </a:r>
              <a:r>
                <a:rPr lang="ja-JP" altLang="en-US" sz="3600" dirty="0" smtClean="0">
                  <a:solidFill>
                    <a:srgbClr val="FF0000"/>
                  </a:solidFill>
                </a:rPr>
                <a:t>みた研究事例はない！！</a:t>
              </a:r>
              <a:endParaRPr lang="ja-JP" altLang="en-US" sz="3600" dirty="0">
                <a:solidFill>
                  <a:srgbClr val="FF0000"/>
                </a:solidFill>
              </a:endParaRPr>
            </a:p>
          </p:txBody>
        </p:sp>
      </p:grpSp>
      <p:sp>
        <p:nvSpPr>
          <p:cNvPr id="23" name="右中かっこ 22"/>
          <p:cNvSpPr/>
          <p:nvPr/>
        </p:nvSpPr>
        <p:spPr>
          <a:xfrm rot="5400000">
            <a:off x="3392518" y="76444"/>
            <a:ext cx="598154" cy="6733880"/>
          </a:xfrm>
          <a:prstGeom prst="rightBrace">
            <a:avLst>
              <a:gd name="adj1" fmla="val 8333"/>
              <a:gd name="adj2" fmla="val 27124"/>
            </a:avLst>
          </a:prstGeom>
          <a:noFill/>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dirty="0"/>
          </a:p>
        </p:txBody>
      </p:sp>
      <p:sp>
        <p:nvSpPr>
          <p:cNvPr id="25" name="上下矢印 24"/>
          <p:cNvSpPr/>
          <p:nvPr/>
        </p:nvSpPr>
        <p:spPr bwMode="auto">
          <a:xfrm>
            <a:off x="5066544" y="3263736"/>
            <a:ext cx="432048" cy="670925"/>
          </a:xfrm>
          <a:prstGeom prst="upDownArrow">
            <a:avLst/>
          </a:prstGeom>
          <a:solidFill>
            <a:srgbClr val="00B0F0"/>
          </a:solidFill>
          <a:ln>
            <a:solidFill>
              <a:schemeClr val="tx1"/>
            </a:solidFill>
          </a:ln>
          <a:extLst/>
        </p:spPr>
        <p:txBody>
          <a:bodyPr rtlCol="0" anchor="ctr"/>
          <a:lstStyle/>
          <a:p>
            <a:pPr algn="ctr"/>
            <a:endParaRPr kumimoji="1" lang="ja-JP" altLang="en-US" sz="1350"/>
          </a:p>
        </p:txBody>
      </p:sp>
      <p:grpSp>
        <p:nvGrpSpPr>
          <p:cNvPr id="36" name="グループ化 35"/>
          <p:cNvGrpSpPr/>
          <p:nvPr/>
        </p:nvGrpSpPr>
        <p:grpSpPr>
          <a:xfrm>
            <a:off x="1607711" y="1829972"/>
            <a:ext cx="4901463" cy="4210134"/>
            <a:chOff x="9402736" y="1749477"/>
            <a:chExt cx="4901463" cy="4210134"/>
          </a:xfrm>
        </p:grpSpPr>
        <p:grpSp>
          <p:nvGrpSpPr>
            <p:cNvPr id="31" name="グループ化 30"/>
            <p:cNvGrpSpPr/>
            <p:nvPr/>
          </p:nvGrpSpPr>
          <p:grpSpPr>
            <a:xfrm>
              <a:off x="9540551" y="1749477"/>
              <a:ext cx="4763648" cy="2232214"/>
              <a:chOff x="-5564472" y="2196192"/>
              <a:chExt cx="4763648" cy="2232214"/>
            </a:xfrm>
          </p:grpSpPr>
          <p:sp>
            <p:nvSpPr>
              <p:cNvPr id="16" name="上カーブ矢印 15"/>
              <p:cNvSpPr/>
              <p:nvPr/>
            </p:nvSpPr>
            <p:spPr bwMode="auto">
              <a:xfrm rot="12629324">
                <a:off x="-5564472" y="2719444"/>
                <a:ext cx="3836911" cy="827468"/>
              </a:xfrm>
              <a:prstGeom prst="curvedUpArrow">
                <a:avLst>
                  <a:gd name="adj1" fmla="val 27320"/>
                  <a:gd name="adj2" fmla="val 71565"/>
                  <a:gd name="adj3" fmla="val 33218"/>
                </a:avLst>
              </a:prstGeom>
              <a:solidFill>
                <a:srgbClr val="FF0000">
                  <a:alpha val="85000"/>
                </a:srgbClr>
              </a:solidFill>
              <a:ln>
                <a:noFill/>
              </a:ln>
              <a:extLst/>
            </p:spPr>
            <p:txBody>
              <a:bodyPr rtlCol="0" anchor="ctr"/>
              <a:lstStyle/>
              <a:p>
                <a:pPr algn="ctr"/>
                <a:endParaRPr kumimoji="1" lang="ja-JP" altLang="en-US" sz="1350"/>
              </a:p>
            </p:txBody>
          </p:sp>
          <p:sp>
            <p:nvSpPr>
              <p:cNvPr id="30" name="上カーブ矢印 29"/>
              <p:cNvSpPr/>
              <p:nvPr/>
            </p:nvSpPr>
            <p:spPr bwMode="auto">
              <a:xfrm rot="17902054" flipV="1">
                <a:off x="-2271964" y="2957266"/>
                <a:ext cx="2232214" cy="710066"/>
              </a:xfrm>
              <a:prstGeom prst="curvedUpArrow">
                <a:avLst>
                  <a:gd name="adj1" fmla="val 27320"/>
                  <a:gd name="adj2" fmla="val 71565"/>
                  <a:gd name="adj3" fmla="val 33218"/>
                </a:avLst>
              </a:prstGeom>
              <a:solidFill>
                <a:srgbClr val="FF0000">
                  <a:alpha val="85000"/>
                </a:srgbClr>
              </a:solidFill>
              <a:ln>
                <a:noFill/>
              </a:ln>
              <a:extLst/>
            </p:spPr>
            <p:txBody>
              <a:bodyPr rtlCol="0" anchor="ctr"/>
              <a:lstStyle/>
              <a:p>
                <a:pPr algn="ctr"/>
                <a:endParaRPr kumimoji="1" lang="ja-JP" altLang="en-US" sz="1350"/>
              </a:p>
            </p:txBody>
          </p:sp>
        </p:grpSp>
        <p:grpSp>
          <p:nvGrpSpPr>
            <p:cNvPr id="32" name="グループ化 31"/>
            <p:cNvGrpSpPr/>
            <p:nvPr/>
          </p:nvGrpSpPr>
          <p:grpSpPr>
            <a:xfrm rot="10800000" flipH="1">
              <a:off x="9402736" y="4647709"/>
              <a:ext cx="4764339" cy="1311902"/>
              <a:chOff x="-5737282" y="2829010"/>
              <a:chExt cx="5046232" cy="2232214"/>
            </a:xfrm>
          </p:grpSpPr>
          <p:sp>
            <p:nvSpPr>
              <p:cNvPr id="33" name="上カーブ矢印 32"/>
              <p:cNvSpPr/>
              <p:nvPr/>
            </p:nvSpPr>
            <p:spPr bwMode="auto">
              <a:xfrm rot="11474378">
                <a:off x="-5737282" y="3367749"/>
                <a:ext cx="3836911" cy="1154738"/>
              </a:xfrm>
              <a:prstGeom prst="curvedUpArrow">
                <a:avLst>
                  <a:gd name="adj1" fmla="val 27320"/>
                  <a:gd name="adj2" fmla="val 71565"/>
                  <a:gd name="adj3" fmla="val 33218"/>
                </a:avLst>
              </a:prstGeom>
              <a:solidFill>
                <a:srgbClr val="FF0000">
                  <a:alpha val="85000"/>
                </a:srgbClr>
              </a:solidFill>
              <a:ln>
                <a:noFill/>
              </a:ln>
              <a:extLst/>
            </p:spPr>
            <p:txBody>
              <a:bodyPr rtlCol="0" anchor="ctr"/>
              <a:lstStyle/>
              <a:p>
                <a:pPr algn="ctr"/>
                <a:endParaRPr kumimoji="1" lang="ja-JP" altLang="en-US" sz="1350"/>
              </a:p>
            </p:txBody>
          </p:sp>
          <p:sp>
            <p:nvSpPr>
              <p:cNvPr id="34" name="上カーブ矢印 33"/>
              <p:cNvSpPr/>
              <p:nvPr/>
            </p:nvSpPr>
            <p:spPr bwMode="auto">
              <a:xfrm rot="17902054" flipV="1">
                <a:off x="-2162190" y="3590084"/>
                <a:ext cx="2232214" cy="710066"/>
              </a:xfrm>
              <a:prstGeom prst="curvedUpArrow">
                <a:avLst>
                  <a:gd name="adj1" fmla="val 27320"/>
                  <a:gd name="adj2" fmla="val 71565"/>
                  <a:gd name="adj3" fmla="val 33218"/>
                </a:avLst>
              </a:prstGeom>
              <a:solidFill>
                <a:srgbClr val="FF0000">
                  <a:alpha val="85000"/>
                </a:srgbClr>
              </a:solidFill>
              <a:ln>
                <a:noFill/>
              </a:ln>
              <a:extLst/>
            </p:spPr>
            <p:txBody>
              <a:bodyPr rtlCol="0" anchor="ctr"/>
              <a:lstStyle/>
              <a:p>
                <a:pPr algn="ctr"/>
                <a:endParaRPr kumimoji="1" lang="ja-JP" altLang="en-US" sz="1350"/>
              </a:p>
            </p:txBody>
          </p:sp>
        </p:grpSp>
      </p:grpSp>
      <p:sp>
        <p:nvSpPr>
          <p:cNvPr id="35" name="正方形/長方形 34"/>
          <p:cNvSpPr/>
          <p:nvPr/>
        </p:nvSpPr>
        <p:spPr>
          <a:xfrm>
            <a:off x="10660" y="3379124"/>
            <a:ext cx="4640172" cy="587412"/>
          </a:xfrm>
          <a:prstGeom prst="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n>
                  <a:solidFill>
                    <a:schemeClr val="bg1"/>
                  </a:solidFill>
                </a:ln>
                <a:solidFill>
                  <a:schemeClr val="bg1"/>
                </a:solidFill>
                <a:effectLst>
                  <a:outerShdw blurRad="38100" dist="38100" dir="2700000" algn="tl">
                    <a:srgbClr val="000000">
                      <a:alpha val="43137"/>
                    </a:srgbClr>
                  </a:outerShdw>
                </a:effectLst>
              </a:rPr>
              <a:t>テレコネクションパターン</a:t>
            </a:r>
            <a:endParaRPr kumimoji="1" lang="ja-JP" altLang="en-US" sz="2800" b="1" dirty="0">
              <a:ln>
                <a:solidFill>
                  <a:schemeClr val="bg1"/>
                </a:solidFill>
              </a:ln>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225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out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additive="base">
                                        <p:cTn id="77" dur="500" fill="hold"/>
                                        <p:tgtEl>
                                          <p:spTgt spid="5"/>
                                        </p:tgtEl>
                                        <p:attrNameLst>
                                          <p:attrName>ppt_x</p:attrName>
                                        </p:attrNameLst>
                                      </p:cBhvr>
                                      <p:tavLst>
                                        <p:tav tm="0">
                                          <p:val>
                                            <p:strVal val="#ppt_x"/>
                                          </p:val>
                                        </p:tav>
                                        <p:tav tm="100000">
                                          <p:val>
                                            <p:strVal val="#ppt_x"/>
                                          </p:val>
                                        </p:tav>
                                      </p:tavLst>
                                    </p:anim>
                                    <p:anim calcmode="lin" valueType="num">
                                      <p:cBhvr additive="base">
                                        <p:cTn id="7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4" grpId="0"/>
      <p:bldP spid="21" grpId="0" animBg="1"/>
      <p:bldP spid="23" grpId="0" animBg="1"/>
      <p:bldP spid="25" grpId="0" animBg="1"/>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5" name="Text Box 9"/>
          <p:cNvSpPr txBox="1">
            <a:spLocks noChangeArrowheads="1"/>
          </p:cNvSpPr>
          <p:nvPr/>
        </p:nvSpPr>
        <p:spPr bwMode="auto">
          <a:xfrm>
            <a:off x="1619250" y="3933825"/>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solidFill>
                  <a:srgbClr val="003399"/>
                </a:solidFill>
              </a:rPr>
              <a:t>標準化</a:t>
            </a:r>
          </a:p>
        </p:txBody>
      </p:sp>
      <p:pic>
        <p:nvPicPr>
          <p:cNvPr id="60439"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17" y="1180789"/>
            <a:ext cx="3526312" cy="3119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41" name="Text Box 25"/>
          <p:cNvSpPr txBox="1">
            <a:spLocks noChangeArrowheads="1"/>
          </p:cNvSpPr>
          <p:nvPr/>
        </p:nvSpPr>
        <p:spPr bwMode="auto">
          <a:xfrm>
            <a:off x="790575" y="1988840"/>
            <a:ext cx="663575" cy="3762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70W</a:t>
            </a:r>
          </a:p>
        </p:txBody>
      </p:sp>
      <p:sp>
        <p:nvSpPr>
          <p:cNvPr id="60442" name="Text Box 26"/>
          <p:cNvSpPr txBox="1">
            <a:spLocks noChangeArrowheads="1"/>
          </p:cNvSpPr>
          <p:nvPr/>
        </p:nvSpPr>
        <p:spPr bwMode="auto">
          <a:xfrm>
            <a:off x="2253885" y="1180789"/>
            <a:ext cx="536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0W</a:t>
            </a:r>
          </a:p>
        </p:txBody>
      </p:sp>
      <p:sp>
        <p:nvSpPr>
          <p:cNvPr id="60443" name="Text Box 27"/>
          <p:cNvSpPr txBox="1">
            <a:spLocks noChangeArrowheads="1"/>
          </p:cNvSpPr>
          <p:nvPr/>
        </p:nvSpPr>
        <p:spPr bwMode="auto">
          <a:xfrm>
            <a:off x="800687" y="3557587"/>
            <a:ext cx="790575" cy="3762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b="1"/>
              <a:t>160W</a:t>
            </a:r>
          </a:p>
        </p:txBody>
      </p:sp>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30</a:t>
            </a:fld>
            <a:endParaRPr kumimoji="1" lang="ja-JP" altLang="en-US"/>
          </a:p>
        </p:txBody>
      </p:sp>
      <p:sp>
        <p:nvSpPr>
          <p:cNvPr id="31" name="テキスト ボックス 30"/>
          <p:cNvSpPr txBox="1"/>
          <p:nvPr/>
        </p:nvSpPr>
        <p:spPr>
          <a:xfrm>
            <a:off x="179512" y="5108589"/>
            <a:ext cx="9161482" cy="1384995"/>
          </a:xfrm>
          <a:prstGeom prst="rect">
            <a:avLst/>
          </a:prstGeom>
          <a:noFill/>
        </p:spPr>
        <p:txBody>
          <a:bodyPr wrap="none" rtlCol="0">
            <a:spAutoFit/>
          </a:bodyPr>
          <a:lstStyle/>
          <a:p>
            <a:r>
              <a:rPr lang="ja-JP" altLang="en-US" sz="1400" dirty="0"/>
              <a:t>２００６年以降、東南極は質量バランスから外れて、氷の質量は減少しています</a:t>
            </a:r>
            <a:r>
              <a:rPr lang="en-US" altLang="ja-JP" sz="1400" dirty="0"/>
              <a:t>(</a:t>
            </a:r>
            <a:r>
              <a:rPr lang="en-US" altLang="ja-JP" sz="1400" dirty="0">
                <a:hlinkClick r:id="rId4"/>
              </a:rPr>
              <a:t>Chen 2009</a:t>
            </a:r>
            <a:r>
              <a:rPr lang="en-US" altLang="ja-JP" sz="1400" dirty="0"/>
              <a:t>)</a:t>
            </a:r>
          </a:p>
          <a:p>
            <a:r>
              <a:rPr lang="ja-JP" altLang="en-US" sz="1400" dirty="0"/>
              <a:t>東南極の余りの寒さ故に、質量は安定していると考えられてたので、これはある程度驚くべき結果です。</a:t>
            </a:r>
            <a:endParaRPr lang="en-US" altLang="ja-JP" sz="1400" dirty="0"/>
          </a:p>
          <a:p>
            <a:r>
              <a:rPr lang="ja-JP" altLang="en-US" sz="1400" dirty="0"/>
              <a:t>東南極は西南極よりもはるかに氷の量が多いので、意義ある結果です。西南極の氷が全て溶けると、</a:t>
            </a:r>
            <a:endParaRPr lang="en-US" altLang="ja-JP" sz="1400" dirty="0"/>
          </a:p>
          <a:p>
            <a:r>
              <a:rPr lang="ja-JP" altLang="en-US" sz="1400" dirty="0"/>
              <a:t>地球の海面水位は６～７メートル上がるが、東南極が融解となると、海面水位が５０～</a:t>
            </a:r>
            <a:r>
              <a:rPr lang="ja-JP" altLang="en-US" sz="1400" dirty="0" smtClean="0"/>
              <a:t>６０メートル</a:t>
            </a:r>
            <a:endParaRPr lang="en-US" altLang="ja-JP" sz="1400" dirty="0" smtClean="0"/>
          </a:p>
          <a:p>
            <a:r>
              <a:rPr lang="ja-JP" altLang="en-US" sz="1400" dirty="0" smtClean="0"/>
              <a:t>上がる</a:t>
            </a:r>
            <a:r>
              <a:rPr lang="ja-JP" altLang="en-US" sz="1400" dirty="0"/>
              <a:t>事になる</a:t>
            </a:r>
            <a:r>
              <a:rPr lang="ja-JP" altLang="en-US" sz="1400" dirty="0" smtClean="0"/>
              <a:t>。</a:t>
            </a:r>
            <a:r>
              <a:rPr lang="ja-JP" altLang="en-US" sz="1400" dirty="0" smtClean="0">
                <a:solidFill>
                  <a:srgbClr val="FF0000"/>
                </a:solidFill>
              </a:rPr>
              <a:t>南極</a:t>
            </a:r>
            <a:r>
              <a:rPr lang="ja-JP" altLang="en-US" sz="1400" dirty="0">
                <a:solidFill>
                  <a:srgbClr val="FF0000"/>
                </a:solidFill>
              </a:rPr>
              <a:t>の氷床は海面水位上昇に重要な役割であり、その役割は</a:t>
            </a:r>
            <a:r>
              <a:rPr lang="ja-JP" altLang="en-US" sz="1400" dirty="0" err="1">
                <a:solidFill>
                  <a:srgbClr val="FF0000"/>
                </a:solidFill>
              </a:rPr>
              <a:t>引っ</a:t>
            </a:r>
            <a:r>
              <a:rPr lang="ja-JP" altLang="en-US" sz="1400" dirty="0">
                <a:solidFill>
                  <a:srgbClr val="FF0000"/>
                </a:solidFill>
              </a:rPr>
              <a:t>切りなしに拡大しています。</a:t>
            </a:r>
          </a:p>
          <a:p>
            <a:endParaRPr lang="ja-JP" altLang="en-US" sz="1400" dirty="0">
              <a:solidFill>
                <a:srgbClr val="FF0000"/>
              </a:solidFill>
            </a:endParaRPr>
          </a:p>
        </p:txBody>
      </p:sp>
    </p:spTree>
    <p:extLst>
      <p:ext uri="{BB962C8B-B14F-4D97-AF65-F5344CB8AC3E}">
        <p14:creationId xmlns:p14="http://schemas.microsoft.com/office/powerpoint/2010/main" val="3408436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73498"/>
            <a:ext cx="2903838" cy="651719"/>
          </a:xfrm>
        </p:spPr>
        <p:txBody>
          <a:bodyPr>
            <a:normAutofit/>
          </a:bodyPr>
          <a:lstStyle/>
          <a:p>
            <a:r>
              <a:rPr lang="ja-JP" altLang="en-US" sz="3600" dirty="0"/>
              <a:t>◎研究背景</a:t>
            </a:r>
          </a:p>
        </p:txBody>
      </p:sp>
      <p:sp>
        <p:nvSpPr>
          <p:cNvPr id="3" name="スライド番号プレースホルダー 2"/>
          <p:cNvSpPr>
            <a:spLocks noGrp="1"/>
          </p:cNvSpPr>
          <p:nvPr>
            <p:ph type="sldNum" sz="quarter" idx="12"/>
          </p:nvPr>
        </p:nvSpPr>
        <p:spPr/>
        <p:txBody>
          <a:bodyPr/>
          <a:lstStyle/>
          <a:p>
            <a:fld id="{43F9AB26-47C4-4E60-B295-6A76DB8C7124}" type="slidenum">
              <a:rPr kumimoji="1" lang="ja-JP" altLang="en-US" smtClean="0"/>
              <a:t>31</a:t>
            </a:fld>
            <a:endParaRPr kumimoji="1" lang="ja-JP" altLang="en-US" dirty="0"/>
          </a:p>
        </p:txBody>
      </p:sp>
      <p:sp>
        <p:nvSpPr>
          <p:cNvPr id="4" name="スライド番号プレースホルダー 2"/>
          <p:cNvSpPr txBox="1">
            <a:spLocks/>
          </p:cNvSpPr>
          <p:nvPr/>
        </p:nvSpPr>
        <p:spPr>
          <a:xfrm>
            <a:off x="8610600" y="8070850"/>
            <a:ext cx="2743200" cy="365125"/>
          </a:xfrm>
          <a:prstGeom prst="rect">
            <a:avLst/>
          </a:prstGeom>
        </p:spPr>
        <p:txBody>
          <a:bodyPr vert="horz" rtlCol="0" anchor="ctr" anchorCtr="0"/>
          <a:lstStyle>
            <a:defPPr>
              <a:defRPr lang="ja-JP"/>
            </a:defPPr>
            <a:lvl1pPr marL="0" algn="l" defTabSz="914400" rtl="0" eaLnBrk="1" latinLnBrk="0" hangingPunct="1">
              <a:defRPr kumimoji="0" sz="12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520EB50-6D83-45F0-8166-55527B9E58CA}" type="slidenum">
              <a:rPr kumimoji="1" lang="ja-JP" altLang="en-US"/>
              <a:pPr/>
              <a:t>31</a:t>
            </a:fld>
            <a:endParaRPr kumimoji="1" lang="ja-JP" altLang="en-US" dirty="0"/>
          </a:p>
        </p:txBody>
      </p:sp>
      <p:sp>
        <p:nvSpPr>
          <p:cNvPr id="13" name="テキスト ボックス 12"/>
          <p:cNvSpPr txBox="1"/>
          <p:nvPr/>
        </p:nvSpPr>
        <p:spPr>
          <a:xfrm>
            <a:off x="1013642" y="1448766"/>
            <a:ext cx="4142481" cy="400110"/>
          </a:xfrm>
          <a:prstGeom prst="rect">
            <a:avLst/>
          </a:prstGeom>
          <a:noFill/>
        </p:spPr>
        <p:txBody>
          <a:bodyPr wrap="none" rtlCol="0">
            <a:spAutoFit/>
          </a:bodyPr>
          <a:lstStyle/>
          <a:p>
            <a:r>
              <a:rPr lang="ja-JP" altLang="en-US" sz="2000" dirty="0">
                <a:solidFill>
                  <a:srgbClr val="FF0000"/>
                </a:solidFill>
              </a:rPr>
              <a:t>オゾン層減少→春に影響が出やすい</a:t>
            </a:r>
          </a:p>
        </p:txBody>
      </p:sp>
      <p:sp>
        <p:nvSpPr>
          <p:cNvPr id="21" name="テキスト ボックス 20"/>
          <p:cNvSpPr txBox="1"/>
          <p:nvPr/>
        </p:nvSpPr>
        <p:spPr>
          <a:xfrm>
            <a:off x="2750356" y="271925"/>
            <a:ext cx="3467616" cy="584775"/>
          </a:xfrm>
          <a:prstGeom prst="rect">
            <a:avLst/>
          </a:prstGeom>
          <a:noFill/>
        </p:spPr>
        <p:txBody>
          <a:bodyPr wrap="none" rtlCol="0">
            <a:spAutoFit/>
          </a:bodyPr>
          <a:lstStyle/>
          <a:p>
            <a:r>
              <a:rPr lang="ja-JP" altLang="en-US" sz="3200" dirty="0">
                <a:solidFill>
                  <a:srgbClr val="FF0000"/>
                </a:solidFill>
              </a:rPr>
              <a:t>～南極への興味～</a:t>
            </a:r>
          </a:p>
        </p:txBody>
      </p:sp>
      <p:sp>
        <p:nvSpPr>
          <p:cNvPr id="23" name="正方形/長方形 22"/>
          <p:cNvSpPr/>
          <p:nvPr/>
        </p:nvSpPr>
        <p:spPr>
          <a:xfrm>
            <a:off x="1" y="1417278"/>
            <a:ext cx="813044" cy="4317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テキスト ボックス 23"/>
          <p:cNvSpPr txBox="1"/>
          <p:nvPr/>
        </p:nvSpPr>
        <p:spPr>
          <a:xfrm>
            <a:off x="1" y="1417278"/>
            <a:ext cx="800219" cy="461665"/>
          </a:xfrm>
          <a:prstGeom prst="rect">
            <a:avLst/>
          </a:prstGeom>
          <a:noFill/>
        </p:spPr>
        <p:txBody>
          <a:bodyPr wrap="none" rtlCol="0">
            <a:spAutoFit/>
          </a:bodyPr>
          <a:lstStyle/>
          <a:p>
            <a:r>
              <a:rPr lang="ja-JP" altLang="en-US" sz="2400" dirty="0"/>
              <a:t>南極</a:t>
            </a: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22103" t="23682" r="7612" b="4478"/>
          <a:stretch/>
        </p:blipFill>
        <p:spPr>
          <a:xfrm>
            <a:off x="197967" y="3831658"/>
            <a:ext cx="2173406" cy="2169093"/>
          </a:xfrm>
          <a:prstGeom prst="rect">
            <a:avLst/>
          </a:prstGeom>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20759" t="23682" r="2012" b="4279"/>
          <a:stretch/>
        </p:blipFill>
        <p:spPr>
          <a:xfrm>
            <a:off x="2446360" y="3836249"/>
            <a:ext cx="2173406" cy="2169093"/>
          </a:xfrm>
          <a:prstGeom prst="rect">
            <a:avLst/>
          </a:prstGeom>
        </p:spPr>
      </p:pic>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l="22473" t="25274" r="1893" b="2687"/>
          <a:stretch/>
        </p:blipFill>
        <p:spPr>
          <a:xfrm>
            <a:off x="4708477" y="3832703"/>
            <a:ext cx="2173406" cy="2169093"/>
          </a:xfrm>
          <a:prstGeom prst="rect">
            <a:avLst/>
          </a:prstGeom>
        </p:spPr>
      </p:pic>
      <p:pic>
        <p:nvPicPr>
          <p:cNvPr id="20" name="図 19"/>
          <p:cNvPicPr>
            <a:picLocks noChangeAspect="1"/>
          </p:cNvPicPr>
          <p:nvPr/>
        </p:nvPicPr>
        <p:blipFill rotWithShape="1">
          <a:blip r:embed="rId5">
            <a:extLst>
              <a:ext uri="{28A0092B-C50C-407E-A947-70E740481C1C}">
                <a14:useLocalDpi xmlns:a14="http://schemas.microsoft.com/office/drawing/2010/main" val="0"/>
              </a:ext>
            </a:extLst>
          </a:blip>
          <a:srcRect l="2126" t="52737" r="45788" b="3681"/>
          <a:stretch/>
        </p:blipFill>
        <p:spPr>
          <a:xfrm>
            <a:off x="5934919" y="1458939"/>
            <a:ext cx="3209081" cy="2372719"/>
          </a:xfrm>
          <a:prstGeom prst="rect">
            <a:avLst/>
          </a:prstGeom>
        </p:spPr>
      </p:pic>
      <p:pic>
        <p:nvPicPr>
          <p:cNvPr id="25" name="図 24"/>
          <p:cNvPicPr>
            <a:picLocks noChangeAspect="1"/>
          </p:cNvPicPr>
          <p:nvPr/>
        </p:nvPicPr>
        <p:blipFill rotWithShape="1">
          <a:blip r:embed="rId5">
            <a:extLst>
              <a:ext uri="{28A0092B-C50C-407E-A947-70E740481C1C}">
                <a14:useLocalDpi xmlns:a14="http://schemas.microsoft.com/office/drawing/2010/main" val="0"/>
              </a:ext>
            </a:extLst>
          </a:blip>
          <a:srcRect l="1911" t="21211" r="7478" b="53665"/>
          <a:stretch/>
        </p:blipFill>
        <p:spPr>
          <a:xfrm>
            <a:off x="0" y="1910426"/>
            <a:ext cx="6018663" cy="1726874"/>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0594" y="3831658"/>
            <a:ext cx="2173406" cy="2170139"/>
          </a:xfrm>
          <a:prstGeom prst="rect">
            <a:avLst/>
          </a:prstGeom>
        </p:spPr>
      </p:pic>
      <p:sp>
        <p:nvSpPr>
          <p:cNvPr id="26" name="正方形/長方形 25"/>
          <p:cNvSpPr/>
          <p:nvPr/>
        </p:nvSpPr>
        <p:spPr>
          <a:xfrm>
            <a:off x="1269389" y="2136467"/>
            <a:ext cx="426768" cy="460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7" name="正方形/長方形 26"/>
          <p:cNvSpPr/>
          <p:nvPr/>
        </p:nvSpPr>
        <p:spPr>
          <a:xfrm>
            <a:off x="6648881" y="1590983"/>
            <a:ext cx="201306" cy="15589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7" name="正方形/長方形 16"/>
          <p:cNvSpPr/>
          <p:nvPr/>
        </p:nvSpPr>
        <p:spPr>
          <a:xfrm>
            <a:off x="1492477" y="2618994"/>
            <a:ext cx="426768" cy="460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Tree>
    <p:extLst>
      <p:ext uri="{BB962C8B-B14F-4D97-AF65-F5344CB8AC3E}">
        <p14:creationId xmlns:p14="http://schemas.microsoft.com/office/powerpoint/2010/main" val="30696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animBg="1"/>
      <p:bldP spid="27"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520EB50-6D83-45F0-8166-55527B9E58CA}" type="slidenum">
              <a:rPr kumimoji="1" lang="ja-JP" altLang="en-US" smtClean="0"/>
              <a:t>32</a:t>
            </a:fld>
            <a:endParaRPr kumimoji="1" lang="ja-JP" altLang="en-US"/>
          </a:p>
        </p:txBody>
      </p:sp>
      <p:sp>
        <p:nvSpPr>
          <p:cNvPr id="5" name="テキスト ボックス 4"/>
          <p:cNvSpPr txBox="1"/>
          <p:nvPr/>
        </p:nvSpPr>
        <p:spPr>
          <a:xfrm>
            <a:off x="132349" y="1025693"/>
            <a:ext cx="3147015" cy="600164"/>
          </a:xfrm>
          <a:prstGeom prst="rect">
            <a:avLst/>
          </a:prstGeom>
          <a:noFill/>
        </p:spPr>
        <p:txBody>
          <a:bodyPr wrap="none" rtlCol="0">
            <a:spAutoFit/>
          </a:bodyPr>
          <a:lstStyle/>
          <a:p>
            <a:r>
              <a:rPr lang="ja-JP" altLang="en-US" sz="3300" dirty="0">
                <a:solidFill>
                  <a:srgbClr val="00B0F0"/>
                </a:solidFill>
              </a:rPr>
              <a:t>◎南極について</a:t>
            </a:r>
          </a:p>
        </p:txBody>
      </p:sp>
      <p:pic>
        <p:nvPicPr>
          <p:cNvPr id="7" name="図 6"/>
          <p:cNvPicPr>
            <a:picLocks noChangeAspect="1"/>
          </p:cNvPicPr>
          <p:nvPr/>
        </p:nvPicPr>
        <p:blipFill>
          <a:blip r:embed="rId2"/>
          <a:stretch>
            <a:fillRect/>
          </a:stretch>
        </p:blipFill>
        <p:spPr>
          <a:xfrm>
            <a:off x="2699792" y="-1"/>
            <a:ext cx="6759188" cy="9577135"/>
          </a:xfrm>
          <a:prstGeom prst="rect">
            <a:avLst/>
          </a:prstGeom>
        </p:spPr>
      </p:pic>
      <p:sp>
        <p:nvSpPr>
          <p:cNvPr id="8" name="テキスト ボックス 7"/>
          <p:cNvSpPr txBox="1"/>
          <p:nvPr/>
        </p:nvSpPr>
        <p:spPr>
          <a:xfrm>
            <a:off x="0" y="5723751"/>
            <a:ext cx="5830570" cy="300082"/>
          </a:xfrm>
          <a:prstGeom prst="rect">
            <a:avLst/>
          </a:prstGeom>
          <a:noFill/>
        </p:spPr>
        <p:txBody>
          <a:bodyPr wrap="none" rtlCol="0">
            <a:spAutoFit/>
          </a:bodyPr>
          <a:lstStyle/>
          <a:p>
            <a:r>
              <a:rPr lang="en-US" altLang="ja-JP" sz="1350" dirty="0"/>
              <a:t>NHK</a:t>
            </a:r>
            <a:r>
              <a:rPr lang="ja-JP" altLang="en-US" sz="1350" dirty="0"/>
              <a:t>そなえる防災；</a:t>
            </a:r>
            <a:r>
              <a:rPr lang="en-US" altLang="ja-JP" sz="1350" dirty="0"/>
              <a:t>http://www.nhk.or.jp/sonae/column/20140329.html</a:t>
            </a:r>
            <a:endParaRPr lang="ja-JP" altLang="en-US" sz="1350" dirty="0"/>
          </a:p>
        </p:txBody>
      </p:sp>
      <p:sp>
        <p:nvSpPr>
          <p:cNvPr id="9" name="角丸四角形 8"/>
          <p:cNvSpPr/>
          <p:nvPr/>
        </p:nvSpPr>
        <p:spPr>
          <a:xfrm>
            <a:off x="306977" y="1532446"/>
            <a:ext cx="228600" cy="252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p:cNvSpPr txBox="1"/>
          <p:nvPr/>
        </p:nvSpPr>
        <p:spPr>
          <a:xfrm>
            <a:off x="259113" y="1784713"/>
            <a:ext cx="420308" cy="219291"/>
          </a:xfrm>
          <a:prstGeom prst="rect">
            <a:avLst/>
          </a:prstGeom>
          <a:noFill/>
        </p:spPr>
        <p:txBody>
          <a:bodyPr wrap="none" rtlCol="0">
            <a:spAutoFit/>
          </a:bodyPr>
          <a:lstStyle/>
          <a:p>
            <a:r>
              <a:rPr lang="en-US" altLang="ja-JP" sz="825" dirty="0">
                <a:solidFill>
                  <a:srgbClr val="FF0000"/>
                </a:solidFill>
              </a:rPr>
              <a:t>AAO</a:t>
            </a:r>
            <a:endParaRPr lang="ja-JP" altLang="en-US" sz="825" dirty="0">
              <a:solidFill>
                <a:srgbClr val="FF0000"/>
              </a:solidFill>
            </a:endParaRPr>
          </a:p>
        </p:txBody>
      </p:sp>
    </p:spTree>
    <p:extLst>
      <p:ext uri="{BB962C8B-B14F-4D97-AF65-F5344CB8AC3E}">
        <p14:creationId xmlns:p14="http://schemas.microsoft.com/office/powerpoint/2010/main" val="32942253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E520EB50-6D83-45F0-8166-55527B9E58CA}" type="slidenum">
              <a:rPr kumimoji="1" lang="ja-JP" altLang="en-US" smtClean="0"/>
              <a:t>33</a:t>
            </a:fld>
            <a:endParaRPr kumimoji="1" lang="ja-JP" altLang="en-US"/>
          </a:p>
        </p:txBody>
      </p:sp>
      <p:sp>
        <p:nvSpPr>
          <p:cNvPr id="5" name="テキスト ボックス 4"/>
          <p:cNvSpPr txBox="1"/>
          <p:nvPr/>
        </p:nvSpPr>
        <p:spPr>
          <a:xfrm>
            <a:off x="0" y="0"/>
            <a:ext cx="3147015" cy="600164"/>
          </a:xfrm>
          <a:prstGeom prst="rect">
            <a:avLst/>
          </a:prstGeom>
          <a:noFill/>
        </p:spPr>
        <p:txBody>
          <a:bodyPr wrap="none" rtlCol="0">
            <a:spAutoFit/>
          </a:bodyPr>
          <a:lstStyle/>
          <a:p>
            <a:r>
              <a:rPr lang="ja-JP" altLang="en-US" sz="3300" dirty="0">
                <a:solidFill>
                  <a:srgbClr val="00B0F0"/>
                </a:solidFill>
              </a:rPr>
              <a:t>◎南極について</a:t>
            </a:r>
          </a:p>
        </p:txBody>
      </p:sp>
      <p:pic>
        <p:nvPicPr>
          <p:cNvPr id="6" name="図 5"/>
          <p:cNvPicPr>
            <a:picLocks noChangeAspect="1"/>
          </p:cNvPicPr>
          <p:nvPr/>
        </p:nvPicPr>
        <p:blipFill>
          <a:blip r:embed="rId2"/>
          <a:stretch>
            <a:fillRect/>
          </a:stretch>
        </p:blipFill>
        <p:spPr>
          <a:xfrm>
            <a:off x="0" y="407774"/>
            <a:ext cx="8963406" cy="5397886"/>
          </a:xfrm>
          <a:prstGeom prst="rect">
            <a:avLst/>
          </a:prstGeom>
        </p:spPr>
      </p:pic>
      <p:sp>
        <p:nvSpPr>
          <p:cNvPr id="8" name="テキスト ボックス 7"/>
          <p:cNvSpPr txBox="1"/>
          <p:nvPr/>
        </p:nvSpPr>
        <p:spPr>
          <a:xfrm>
            <a:off x="0" y="5723751"/>
            <a:ext cx="5830570" cy="300082"/>
          </a:xfrm>
          <a:prstGeom prst="rect">
            <a:avLst/>
          </a:prstGeom>
          <a:noFill/>
        </p:spPr>
        <p:txBody>
          <a:bodyPr wrap="none" rtlCol="0">
            <a:spAutoFit/>
          </a:bodyPr>
          <a:lstStyle/>
          <a:p>
            <a:r>
              <a:rPr lang="en-US" altLang="ja-JP" sz="1350" dirty="0"/>
              <a:t>NHK</a:t>
            </a:r>
            <a:r>
              <a:rPr lang="ja-JP" altLang="en-US" sz="1350" dirty="0"/>
              <a:t>そなえる防災；</a:t>
            </a:r>
            <a:r>
              <a:rPr lang="en-US" altLang="ja-JP" sz="1350" dirty="0"/>
              <a:t>http://www.nhk.or.jp/sonae/column/20140329.html</a:t>
            </a:r>
            <a:endParaRPr lang="ja-JP" altLang="en-US" sz="1350" dirty="0"/>
          </a:p>
        </p:txBody>
      </p:sp>
      <p:sp>
        <p:nvSpPr>
          <p:cNvPr id="9" name="角丸四角形 8"/>
          <p:cNvSpPr/>
          <p:nvPr/>
        </p:nvSpPr>
        <p:spPr>
          <a:xfrm>
            <a:off x="306977" y="1532446"/>
            <a:ext cx="228600" cy="2522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テキスト ボックス 9"/>
          <p:cNvSpPr txBox="1"/>
          <p:nvPr/>
        </p:nvSpPr>
        <p:spPr>
          <a:xfrm>
            <a:off x="259113" y="1784713"/>
            <a:ext cx="420308" cy="219291"/>
          </a:xfrm>
          <a:prstGeom prst="rect">
            <a:avLst/>
          </a:prstGeom>
          <a:noFill/>
        </p:spPr>
        <p:txBody>
          <a:bodyPr wrap="none" rtlCol="0">
            <a:spAutoFit/>
          </a:bodyPr>
          <a:lstStyle/>
          <a:p>
            <a:r>
              <a:rPr lang="en-US" altLang="ja-JP" sz="825" dirty="0">
                <a:solidFill>
                  <a:srgbClr val="FF0000"/>
                </a:solidFill>
              </a:rPr>
              <a:t>AAO</a:t>
            </a:r>
            <a:endParaRPr lang="ja-JP" altLang="en-US" sz="825" dirty="0">
              <a:solidFill>
                <a:srgbClr val="FF0000"/>
              </a:solidFill>
            </a:endParaRPr>
          </a:p>
        </p:txBody>
      </p:sp>
    </p:spTree>
    <p:extLst>
      <p:ext uri="{BB962C8B-B14F-4D97-AF65-F5344CB8AC3E}">
        <p14:creationId xmlns:p14="http://schemas.microsoft.com/office/powerpoint/2010/main" val="1235249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34</a:t>
            </a:fld>
            <a:endParaRPr kumimoji="1" lang="ja-JP" altLang="en-US"/>
          </a:p>
        </p:txBody>
      </p:sp>
      <p:sp>
        <p:nvSpPr>
          <p:cNvPr id="3" name="テキスト ボックス 2"/>
          <p:cNvSpPr txBox="1"/>
          <p:nvPr/>
        </p:nvSpPr>
        <p:spPr>
          <a:xfrm>
            <a:off x="2843808" y="2420888"/>
            <a:ext cx="3114955" cy="1107996"/>
          </a:xfrm>
          <a:prstGeom prst="rect">
            <a:avLst/>
          </a:prstGeom>
          <a:noFill/>
        </p:spPr>
        <p:txBody>
          <a:bodyPr wrap="none" rtlCol="0">
            <a:spAutoFit/>
          </a:bodyPr>
          <a:lstStyle/>
          <a:p>
            <a:r>
              <a:rPr kumimoji="1" lang="en-US" altLang="ja-JP" sz="6600" dirty="0" smtClean="0"/>
              <a:t>EP</a:t>
            </a:r>
            <a:r>
              <a:rPr kumimoji="1" lang="ja-JP" altLang="en-US" sz="6600" dirty="0" smtClean="0"/>
              <a:t> </a:t>
            </a:r>
            <a:r>
              <a:rPr kumimoji="1" lang="en-US" altLang="ja-JP" sz="6600" dirty="0" smtClean="0"/>
              <a:t>flux</a:t>
            </a:r>
            <a:endParaRPr kumimoji="1" lang="ja-JP" altLang="en-US" sz="6600" dirty="0"/>
          </a:p>
        </p:txBody>
      </p:sp>
    </p:spTree>
    <p:extLst>
      <p:ext uri="{BB962C8B-B14F-4D97-AF65-F5344CB8AC3E}">
        <p14:creationId xmlns:p14="http://schemas.microsoft.com/office/powerpoint/2010/main" val="2646771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2" descr="C:\Users\yusuke\AppData\Local\Temp\scp42150\DATA\USER\yusuke\ENSO\aoindex\index\aao-ao.JRA.10.80-10_C.jpg"/>
          <p:cNvPicPr>
            <a:picLocks noChangeAspect="1" noChangeArrowheads="1"/>
          </p:cNvPicPr>
          <p:nvPr/>
        </p:nvPicPr>
        <p:blipFill rotWithShape="1">
          <a:blip r:embed="rId2">
            <a:extLst>
              <a:ext uri="{28A0092B-C50C-407E-A947-70E740481C1C}">
                <a14:useLocalDpi xmlns:a14="http://schemas.microsoft.com/office/drawing/2010/main" val="0"/>
              </a:ext>
            </a:extLst>
          </a:blip>
          <a:srcRect b="65195"/>
          <a:stretch/>
        </p:blipFill>
        <p:spPr bwMode="auto">
          <a:xfrm>
            <a:off x="1866900" y="3867150"/>
            <a:ext cx="7101545" cy="2642753"/>
          </a:xfrm>
          <a:prstGeom prst="rect">
            <a:avLst/>
          </a:prstGeom>
          <a:noFill/>
          <a:extLst>
            <a:ext uri="{909E8E84-426E-40DD-AFC4-6F175D3DCCD1}">
              <a14:hiddenFill xmlns:a14="http://schemas.microsoft.com/office/drawing/2010/main">
                <a:solidFill>
                  <a:srgbClr val="FFFFFF"/>
                </a:solidFill>
              </a14:hiddenFill>
            </a:ext>
          </a:extLst>
        </p:spPr>
      </p:pic>
      <p:sp>
        <p:nvSpPr>
          <p:cNvPr id="71" name="テキスト ボックス 70"/>
          <p:cNvSpPr txBox="1"/>
          <p:nvPr/>
        </p:nvSpPr>
        <p:spPr>
          <a:xfrm>
            <a:off x="99657" y="3956461"/>
            <a:ext cx="2704779" cy="954107"/>
          </a:xfrm>
          <a:prstGeom prst="rect">
            <a:avLst/>
          </a:prstGeom>
          <a:noFill/>
        </p:spPr>
        <p:txBody>
          <a:bodyPr wrap="none" rtlCol="0">
            <a:spAutoFit/>
          </a:bodyPr>
          <a:lstStyle/>
          <a:p>
            <a:r>
              <a:rPr kumimoji="1" lang="ja-JP" altLang="en-US" sz="2800" dirty="0" smtClean="0">
                <a:solidFill>
                  <a:srgbClr val="00B050"/>
                </a:solidFill>
              </a:rPr>
              <a:t>緑：</a:t>
            </a:r>
            <a:r>
              <a:rPr kumimoji="1" lang="en-US" altLang="ja-JP" sz="2800" dirty="0" smtClean="0">
                <a:solidFill>
                  <a:srgbClr val="00B050"/>
                </a:solidFill>
              </a:rPr>
              <a:t>AAO</a:t>
            </a:r>
            <a:r>
              <a:rPr lang="ja-JP" altLang="en-US" sz="2800" dirty="0">
                <a:solidFill>
                  <a:srgbClr val="00B050"/>
                </a:solidFill>
              </a:rPr>
              <a:t> </a:t>
            </a:r>
            <a:r>
              <a:rPr lang="en-US" altLang="ja-JP" sz="2800" dirty="0" smtClean="0">
                <a:solidFill>
                  <a:srgbClr val="00B050"/>
                </a:solidFill>
              </a:rPr>
              <a:t>index</a:t>
            </a:r>
          </a:p>
          <a:p>
            <a:r>
              <a:rPr kumimoji="1" lang="ja-JP" altLang="en-US" sz="2800" dirty="0" smtClean="0">
                <a:solidFill>
                  <a:srgbClr val="0070C0"/>
                </a:solidFill>
              </a:rPr>
              <a:t>青：</a:t>
            </a:r>
            <a:r>
              <a:rPr kumimoji="1" lang="en-US" altLang="ja-JP" sz="2800" dirty="0" smtClean="0">
                <a:solidFill>
                  <a:srgbClr val="0070C0"/>
                </a:solidFill>
              </a:rPr>
              <a:t>AO index</a:t>
            </a:r>
            <a:endParaRPr kumimoji="1" lang="ja-JP" altLang="en-US" sz="2800" dirty="0">
              <a:solidFill>
                <a:srgbClr val="0070C0"/>
              </a:solidFill>
            </a:endParaRPr>
          </a:p>
        </p:txBody>
      </p:sp>
      <p:sp>
        <p:nvSpPr>
          <p:cNvPr id="72" name="円/楕円 71"/>
          <p:cNvSpPr/>
          <p:nvPr/>
        </p:nvSpPr>
        <p:spPr>
          <a:xfrm>
            <a:off x="6754018" y="5648324"/>
            <a:ext cx="656432" cy="7090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6754018" y="6410206"/>
            <a:ext cx="2057400" cy="365125"/>
          </a:xfrm>
        </p:spPr>
        <p:txBody>
          <a:bodyPr/>
          <a:lstStyle/>
          <a:p>
            <a:fld id="{06E6107B-3EAE-49D0-BEAC-139786BC6F60}" type="slidenum">
              <a:rPr kumimoji="1" lang="ja-JP" altLang="en-US" smtClean="0"/>
              <a:t>35</a:t>
            </a:fld>
            <a:endParaRPr kumimoji="1" lang="ja-JP" altLang="en-US" dirty="0"/>
          </a:p>
        </p:txBody>
      </p:sp>
      <p:sp>
        <p:nvSpPr>
          <p:cNvPr id="10"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◎結果</a:t>
            </a:r>
            <a:r>
              <a:rPr lang="en-US" altLang="ja-JP" sz="4000" dirty="0" smtClean="0"/>
              <a:t>	</a:t>
            </a:r>
            <a:endParaRPr lang="ja-JP" altLang="en-US" sz="2800" dirty="0"/>
          </a:p>
        </p:txBody>
      </p:sp>
      <p:sp>
        <p:nvSpPr>
          <p:cNvPr id="11" name="テキスト ボックス 10"/>
          <p:cNvSpPr txBox="1"/>
          <p:nvPr/>
        </p:nvSpPr>
        <p:spPr>
          <a:xfrm>
            <a:off x="1583200" y="72090"/>
            <a:ext cx="5583580" cy="523220"/>
          </a:xfrm>
          <a:prstGeom prst="rect">
            <a:avLst/>
          </a:prstGeom>
          <a:noFill/>
        </p:spPr>
        <p:txBody>
          <a:bodyPr wrap="none" rtlCol="0">
            <a:spAutoFit/>
          </a:bodyPr>
          <a:lstStyle/>
          <a:p>
            <a:r>
              <a:rPr kumimoji="1" lang="en-US" altLang="ja-JP" sz="2800" dirty="0" smtClean="0">
                <a:solidFill>
                  <a:srgbClr val="FF0000"/>
                </a:solidFill>
              </a:rPr>
              <a:t>2002</a:t>
            </a:r>
            <a:r>
              <a:rPr kumimoji="1" lang="ja-JP" altLang="en-US" sz="2800" dirty="0" smtClean="0">
                <a:solidFill>
                  <a:srgbClr val="FF0000"/>
                </a:solidFill>
              </a:rPr>
              <a:t>年南半球突然昇温の事例解析</a:t>
            </a:r>
            <a:endParaRPr kumimoji="1" lang="ja-JP" altLang="en-US" sz="2800" dirty="0">
              <a:solidFill>
                <a:srgbClr val="FF0000"/>
              </a:solidFill>
            </a:endParaRPr>
          </a:p>
        </p:txBody>
      </p:sp>
      <p:sp>
        <p:nvSpPr>
          <p:cNvPr id="44" name="テキスト ボックス 43"/>
          <p:cNvSpPr txBox="1"/>
          <p:nvPr/>
        </p:nvSpPr>
        <p:spPr>
          <a:xfrm>
            <a:off x="184674" y="720763"/>
            <a:ext cx="4627004" cy="523220"/>
          </a:xfrm>
          <a:prstGeom prst="rect">
            <a:avLst/>
          </a:prstGeom>
          <a:solidFill>
            <a:srgbClr val="004620"/>
          </a:solidFill>
          <a:ln w="38100">
            <a:solidFill>
              <a:srgbClr val="004620"/>
            </a:solidFill>
          </a:ln>
        </p:spPr>
        <p:txBody>
          <a:bodyPr wrap="square" rtlCol="0">
            <a:spAutoFit/>
          </a:bodyPr>
          <a:lstStyle/>
          <a:p>
            <a:pPr algn="ctr"/>
            <a:r>
              <a:rPr lang="en-US" altLang="ja-JP" sz="2800" b="1" dirty="0" err="1" smtClean="0">
                <a:solidFill>
                  <a:schemeClr val="bg1"/>
                </a:solidFill>
              </a:rPr>
              <a:t>Eliassen</a:t>
            </a:r>
            <a:r>
              <a:rPr lang="en-US" altLang="ja-JP" sz="2800" b="1" dirty="0" smtClean="0">
                <a:solidFill>
                  <a:schemeClr val="bg1"/>
                </a:solidFill>
              </a:rPr>
              <a:t>-Palm Flux (EP Flux)</a:t>
            </a:r>
            <a:endParaRPr kumimoji="1" lang="ja-JP" altLang="en-US" sz="2800" b="1" dirty="0">
              <a:solidFill>
                <a:schemeClr val="bg1"/>
              </a:solidFill>
            </a:endParaRPr>
          </a:p>
        </p:txBody>
      </p:sp>
      <mc:AlternateContent xmlns:mc="http://schemas.openxmlformats.org/markup-compatibility/2006" xmlns:a14="http://schemas.microsoft.com/office/drawing/2010/main">
        <mc:Choice Requires="a14">
          <p:sp>
            <p:nvSpPr>
              <p:cNvPr id="47" name="テキスト ボックス 46"/>
              <p:cNvSpPr txBox="1"/>
              <p:nvPr/>
            </p:nvSpPr>
            <p:spPr>
              <a:xfrm>
                <a:off x="1473699" y="1253706"/>
                <a:ext cx="6620682" cy="2366674"/>
              </a:xfrm>
              <a:prstGeom prst="rect">
                <a:avLst/>
              </a:prstGeom>
              <a:noFill/>
              <a:ln w="28575">
                <a:solidFill>
                  <a:srgbClr val="00B050"/>
                </a:solidFill>
              </a:ln>
            </p:spPr>
            <p:txBody>
              <a:bodyPr wrap="square" rtlCol="0">
                <a:spAutoFit/>
              </a:bodyPr>
              <a:lstStyle/>
              <a:p>
                <a:r>
                  <a:rPr lang="ja-JP" altLang="en-US" sz="2000" dirty="0" smtClean="0"/>
                  <a:t>子午面での波活動度</a:t>
                </a:r>
                <a:r>
                  <a:rPr lang="en-US" altLang="ja-JP" sz="2000" dirty="0" smtClean="0"/>
                  <a:t>[</a:t>
                </a:r>
                <a:r>
                  <a:rPr lang="ja-JP" altLang="en-US" sz="2000" dirty="0" smtClean="0"/>
                  <a:t>ロスビー波束の群速度伝搬</a:t>
                </a:r>
                <a:r>
                  <a:rPr lang="en-US" altLang="ja-JP" sz="2000" dirty="0" smtClean="0"/>
                  <a:t>]</a:t>
                </a:r>
                <a:r>
                  <a:rPr lang="ja-JP" altLang="en-US" sz="2000" dirty="0" smtClean="0"/>
                  <a:t>や</a:t>
                </a:r>
                <a:endParaRPr lang="en-US" altLang="ja-JP" sz="2000" dirty="0" smtClean="0"/>
              </a:p>
              <a:p>
                <a:r>
                  <a:rPr lang="ja-JP" altLang="en-US" sz="2000" dirty="0" smtClean="0"/>
                  <a:t>基本場への影響を考えるのに役立つ指標</a:t>
                </a:r>
                <a:endParaRPr lang="en-US" altLang="ja-JP" sz="2000" dirty="0" smtClean="0"/>
              </a:p>
              <a:p>
                <a:endParaRPr kumimoji="1" lang="en-US" altLang="ja-JP" sz="200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p>
                        <m:sSupPr>
                          <m:ctrlPr>
                            <a:rPr kumimoji="1" lang="en-US" altLang="ja-JP" sz="2000" i="1" smtClean="0">
                              <a:latin typeface="Cambria Math"/>
                            </a:rPr>
                          </m:ctrlPr>
                        </m:sSupPr>
                        <m:e>
                          <m:r>
                            <a:rPr kumimoji="1" lang="en-US" altLang="ja-JP" sz="2000" b="0" i="1" smtClean="0">
                              <a:latin typeface="Cambria Math" panose="02040503050406030204" pitchFamily="18" charset="0"/>
                            </a:rPr>
                            <m:t>𝐹</m:t>
                          </m:r>
                        </m:e>
                        <m:sup>
                          <m:r>
                            <a:rPr kumimoji="1" lang="en-US" altLang="ja-JP" sz="2000" b="0" i="1" smtClean="0">
                              <a:latin typeface="Cambria Math" panose="02040503050406030204" pitchFamily="18" charset="0"/>
                            </a:rPr>
                            <m:t>(</m:t>
                          </m:r>
                          <m:r>
                            <m:rPr>
                              <m:sty m:val="p"/>
                            </m:rPr>
                            <a:rPr lang="en-US" altLang="ja-JP" sz="2000" i="1">
                              <a:latin typeface="Cambria Math" panose="02040503050406030204" pitchFamily="18" charset="0"/>
                            </a:rPr>
                            <m:t>φ</m:t>
                          </m:r>
                          <m:r>
                            <a:rPr lang="en-US" altLang="ja-JP" sz="2000" b="0" i="1" smtClean="0">
                              <a:latin typeface="Cambria Math" panose="02040503050406030204" pitchFamily="18" charset="0"/>
                            </a:rPr>
                            <m:t>)</m:t>
                          </m:r>
                        </m:sup>
                      </m:sSup>
                      <m:r>
                        <a:rPr kumimoji="1" lang="en-US" altLang="ja-JP" sz="2000" i="1" smtClean="0">
                          <a:latin typeface="Cambria Math" panose="02040503050406030204" pitchFamily="18" charset="0"/>
                          <a:ea typeface="Cambria Math" panose="02040503050406030204" pitchFamily="18" charset="0"/>
                        </a:rPr>
                        <m:t>≡</m:t>
                      </m:r>
                      <m:sSub>
                        <m:sSubPr>
                          <m:ctrlPr>
                            <a:rPr kumimoji="1" lang="en-US" altLang="ja-JP" sz="2000" i="1" smtClean="0">
                              <a:latin typeface="Cambria Math"/>
                              <a:ea typeface="Cambria Math" panose="02040503050406030204" pitchFamily="18" charset="0"/>
                            </a:rPr>
                          </m:ctrlPr>
                        </m:sSubPr>
                        <m:e>
                          <m:r>
                            <m:rPr>
                              <m:sty m:val="p"/>
                            </m:rPr>
                            <a:rPr lang="en-US" altLang="ja-JP" sz="2000" i="1">
                              <a:latin typeface="Cambria Math" panose="02040503050406030204" pitchFamily="18" charset="0"/>
                              <a:ea typeface="Cambria Math" panose="02040503050406030204" pitchFamily="18" charset="0"/>
                            </a:rPr>
                            <m:t>ρ</m:t>
                          </m:r>
                        </m:e>
                        <m:sub>
                          <m:r>
                            <a:rPr kumimoji="1" lang="en-US" altLang="ja-JP" sz="2000" b="0" i="1" smtClean="0">
                              <a:latin typeface="Cambria Math" panose="02040503050406030204" pitchFamily="18" charset="0"/>
                              <a:ea typeface="Cambria Math" panose="02040503050406030204" pitchFamily="18" charset="0"/>
                            </a:rPr>
                            <m:t>0</m:t>
                          </m:r>
                        </m:sub>
                      </m:sSub>
                      <m:r>
                        <a:rPr kumimoji="1" lang="en-US" altLang="ja-JP" sz="2000" b="0" i="1" smtClean="0">
                          <a:latin typeface="Cambria Math" panose="02040503050406030204" pitchFamily="18" charset="0"/>
                          <a:ea typeface="Cambria Math" panose="02040503050406030204" pitchFamily="18" charset="0"/>
                        </a:rPr>
                        <m:t>𝑎</m:t>
                      </m:r>
                      <m:func>
                        <m:funcPr>
                          <m:ctrlPr>
                            <a:rPr kumimoji="1" lang="en-US" altLang="ja-JP" sz="2000" b="0" i="1" smtClean="0">
                              <a:latin typeface="Cambria Math"/>
                              <a:ea typeface="Cambria Math" panose="02040503050406030204" pitchFamily="18" charset="0"/>
                            </a:rPr>
                          </m:ctrlPr>
                        </m:funcPr>
                        <m:fName>
                          <m:r>
                            <m:rPr>
                              <m:sty m:val="p"/>
                            </m:rPr>
                            <a:rPr kumimoji="1" lang="en-US" altLang="ja-JP" sz="2000" b="0" i="0" smtClean="0">
                              <a:latin typeface="Cambria Math" panose="02040503050406030204" pitchFamily="18" charset="0"/>
                              <a:ea typeface="Cambria Math" panose="02040503050406030204" pitchFamily="18" charset="0"/>
                            </a:rPr>
                            <m:t>cos</m:t>
                          </m:r>
                        </m:fName>
                        <m:e>
                          <m:r>
                            <a:rPr kumimoji="1" lang="ja-JP" altLang="en-US" sz="2000" b="0" i="1" smtClean="0">
                              <a:latin typeface="Cambria Math" panose="02040503050406030204" pitchFamily="18" charset="0"/>
                              <a:ea typeface="Cambria Math" panose="02040503050406030204" pitchFamily="18" charset="0"/>
                            </a:rPr>
                            <m:t>𝜑</m:t>
                          </m:r>
                        </m:e>
                      </m:func>
                      <m:r>
                        <a:rPr kumimoji="1" lang="en-US" altLang="ja-JP" sz="2000" b="0" i="0" smtClean="0">
                          <a:latin typeface="Cambria Math" panose="02040503050406030204" pitchFamily="18" charset="0"/>
                          <a:ea typeface="Cambria Math" panose="02040503050406030204" pitchFamily="18" charset="0"/>
                        </a:rPr>
                        <m:t>(</m:t>
                      </m:r>
                      <m:acc>
                        <m:accPr>
                          <m:chr m:val="̅"/>
                          <m:ctrlPr>
                            <a:rPr kumimoji="1" lang="en-US" altLang="ja-JP" sz="2000" b="0" i="1" smtClean="0">
                              <a:latin typeface="Cambria Math"/>
                              <a:ea typeface="Cambria Math" panose="02040503050406030204" pitchFamily="18" charset="0"/>
                            </a:rPr>
                          </m:ctrlPr>
                        </m:accPr>
                        <m:e>
                          <m:sSub>
                            <m:sSubPr>
                              <m:ctrlPr>
                                <a:rPr kumimoji="1" lang="en-US" altLang="ja-JP" sz="2000" b="0" i="1" smtClean="0">
                                  <a:latin typeface="Cambria Math"/>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𝑢</m:t>
                              </m:r>
                            </m:e>
                            <m:sub>
                              <m:r>
                                <a:rPr kumimoji="1" lang="en-US" altLang="ja-JP" sz="2000" b="0" i="1" smtClean="0">
                                  <a:latin typeface="Cambria Math" panose="02040503050406030204" pitchFamily="18" charset="0"/>
                                  <a:ea typeface="Cambria Math" panose="02040503050406030204" pitchFamily="18" charset="0"/>
                                </a:rPr>
                                <m:t>𝑧</m:t>
                              </m:r>
                            </m:sub>
                          </m:sSub>
                        </m:e>
                      </m:acc>
                      <m:acc>
                        <m:accPr>
                          <m:chr m:val="̅"/>
                          <m:ctrlPr>
                            <a:rPr kumimoji="1" lang="en-US" altLang="ja-JP" sz="2000" i="1" smtClean="0">
                              <a:latin typeface="Cambria Math"/>
                            </a:rPr>
                          </m:ctrlPr>
                        </m:accPr>
                        <m:e>
                          <m:sSup>
                            <m:sSupPr>
                              <m:ctrlPr>
                                <a:rPr kumimoji="1" lang="en-US" altLang="ja-JP" sz="2000" i="1" smtClean="0">
                                  <a:latin typeface="Cambria Math"/>
                                </a:rPr>
                              </m:ctrlPr>
                            </m:sSupPr>
                            <m:e>
                              <m:r>
                                <a:rPr kumimoji="1" lang="en-US" altLang="ja-JP" sz="2000" b="0" i="1" smtClean="0">
                                  <a:latin typeface="Cambria Math" panose="02040503050406030204" pitchFamily="18" charset="0"/>
                                </a:rPr>
                                <m:t>𝑣</m:t>
                              </m:r>
                            </m:e>
                            <m:sup>
                              <m:r>
                                <a:rPr kumimoji="1" lang="en-US" altLang="ja-JP" sz="2000" b="0" i="1" smtClean="0">
                                  <a:latin typeface="Cambria Math" panose="02040503050406030204" pitchFamily="18" charset="0"/>
                                </a:rPr>
                                <m:t>′</m:t>
                              </m:r>
                            </m:sup>
                          </m:sSup>
                          <m:sSup>
                            <m:sSupPr>
                              <m:ctrlPr>
                                <a:rPr kumimoji="1" lang="en-US" altLang="ja-JP" sz="2000" i="1" smtClean="0">
                                  <a:latin typeface="Cambria Math"/>
                                </a:rPr>
                              </m:ctrlPr>
                            </m:sSupPr>
                            <m:e>
                              <m:r>
                                <a:rPr kumimoji="1" lang="ja-JP" altLang="en-US" sz="2000" i="1" smtClean="0">
                                  <a:latin typeface="Cambria Math" panose="02040503050406030204" pitchFamily="18" charset="0"/>
                                </a:rPr>
                                <m:t>𝜃</m:t>
                              </m:r>
                            </m:e>
                            <m:sup>
                              <m:r>
                                <a:rPr kumimoji="1" lang="en-US" altLang="ja-JP" sz="2000" b="0" i="1" smtClean="0">
                                  <a:latin typeface="Cambria Math" panose="02040503050406030204" pitchFamily="18" charset="0"/>
                                </a:rPr>
                                <m:t>′</m:t>
                              </m:r>
                            </m:sup>
                          </m:sSup>
                        </m:e>
                      </m:acc>
                      <m:r>
                        <a:rPr kumimoji="1" lang="en-US" altLang="ja-JP" sz="2000" b="0" i="1" smtClean="0">
                          <a:latin typeface="Cambria Math" panose="02040503050406030204" pitchFamily="18" charset="0"/>
                        </a:rPr>
                        <m:t>/</m:t>
                      </m:r>
                      <m:acc>
                        <m:accPr>
                          <m:chr m:val="̅"/>
                          <m:ctrlPr>
                            <a:rPr kumimoji="1" lang="en-US" altLang="ja-JP" sz="2000" i="1" smtClean="0">
                              <a:latin typeface="Cambria Math"/>
                            </a:rPr>
                          </m:ctrlPr>
                        </m:accPr>
                        <m:e>
                          <m:sSub>
                            <m:sSubPr>
                              <m:ctrlPr>
                                <a:rPr kumimoji="1" lang="en-US" altLang="ja-JP" sz="2000" i="1" smtClean="0">
                                  <a:latin typeface="Cambria Math"/>
                                </a:rPr>
                              </m:ctrlPr>
                            </m:sSubPr>
                            <m:e>
                              <m:r>
                                <a:rPr kumimoji="1" lang="ja-JP" altLang="en-US" sz="2000" i="1" smtClean="0">
                                  <a:latin typeface="Cambria Math" panose="02040503050406030204" pitchFamily="18" charset="0"/>
                                </a:rPr>
                                <m:t>𝜃</m:t>
                              </m:r>
                            </m:e>
                            <m:sub>
                              <m:r>
                                <a:rPr kumimoji="1" lang="en-US" altLang="ja-JP" sz="2000" b="0" i="1" smtClean="0">
                                  <a:latin typeface="Cambria Math" panose="02040503050406030204" pitchFamily="18" charset="0"/>
                                </a:rPr>
                                <m:t>𝑧</m:t>
                              </m:r>
                            </m:sub>
                          </m:sSub>
                        </m:e>
                      </m:acc>
                      <m:r>
                        <a:rPr kumimoji="1" lang="en-US" altLang="ja-JP" sz="2000" b="0" i="1" smtClean="0">
                          <a:latin typeface="Cambria Math" panose="02040503050406030204" pitchFamily="18" charset="0"/>
                        </a:rPr>
                        <m:t>−</m:t>
                      </m:r>
                      <m:acc>
                        <m:accPr>
                          <m:chr m:val="̅"/>
                          <m:ctrlPr>
                            <a:rPr kumimoji="1" lang="en-US" altLang="ja-JP" sz="2000" i="1" smtClean="0">
                              <a:latin typeface="Cambria Math"/>
                            </a:rPr>
                          </m:ctrlPr>
                        </m:accPr>
                        <m:e>
                          <m:sSup>
                            <m:sSupPr>
                              <m:ctrlPr>
                                <a:rPr kumimoji="1" lang="en-US" altLang="ja-JP" sz="2000" i="1" smtClean="0">
                                  <a:latin typeface="Cambria Math"/>
                                </a:rPr>
                              </m:ctrlPr>
                            </m:sSupPr>
                            <m:e>
                              <m:r>
                                <a:rPr kumimoji="1" lang="en-US" altLang="ja-JP" sz="2000" b="0" i="1" smtClean="0">
                                  <a:latin typeface="Cambria Math" panose="02040503050406030204" pitchFamily="18" charset="0"/>
                                </a:rPr>
                                <m:t>𝑣</m:t>
                              </m:r>
                            </m:e>
                            <m:sup>
                              <m:r>
                                <a:rPr kumimoji="1" lang="en-US" altLang="ja-JP" sz="2000" b="0" i="1" smtClean="0">
                                  <a:latin typeface="Cambria Math" panose="02040503050406030204" pitchFamily="18" charset="0"/>
                                </a:rPr>
                                <m:t>′</m:t>
                              </m:r>
                            </m:sup>
                          </m:sSup>
                          <m:sSup>
                            <m:sSupPr>
                              <m:ctrlPr>
                                <a:rPr kumimoji="1" lang="en-US" altLang="ja-JP" sz="2000" i="1" smtClean="0">
                                  <a:latin typeface="Cambria Math"/>
                                </a:rPr>
                              </m:ctrlPr>
                            </m:sSupPr>
                            <m:e>
                              <m:r>
                                <a:rPr kumimoji="1" lang="en-US" altLang="ja-JP" sz="2000" b="0" i="1" smtClean="0">
                                  <a:latin typeface="Cambria Math" panose="02040503050406030204" pitchFamily="18" charset="0"/>
                                </a:rPr>
                                <m:t>𝑢</m:t>
                              </m:r>
                            </m:e>
                            <m:sup>
                              <m:r>
                                <a:rPr kumimoji="1" lang="en-US" altLang="ja-JP" sz="2000" b="0" i="1" smtClean="0">
                                  <a:latin typeface="Cambria Math" panose="02040503050406030204" pitchFamily="18" charset="0"/>
                                </a:rPr>
                                <m:t>′</m:t>
                              </m:r>
                            </m:sup>
                          </m:sSup>
                        </m:e>
                      </m:acc>
                      <m:r>
                        <a:rPr kumimoji="1" lang="en-US" altLang="ja-JP" sz="2000" b="0" i="1" smtClean="0">
                          <a:latin typeface="Cambria Math" panose="02040503050406030204" pitchFamily="18" charset="0"/>
                        </a:rPr>
                        <m:t>)</m:t>
                      </m:r>
                    </m:oMath>
                  </m:oMathPara>
                </a14:m>
                <a:endParaRPr kumimoji="1" lang="en-US" altLang="ja-JP" sz="2000" dirty="0" smtClean="0"/>
              </a:p>
              <a:p>
                <a:pPr/>
                <a14:m>
                  <m:oMathPara xmlns:m="http://schemas.openxmlformats.org/officeDocument/2006/math">
                    <m:oMathParaPr>
                      <m:jc m:val="left"/>
                    </m:oMathParaPr>
                    <m:oMath xmlns:m="http://schemas.openxmlformats.org/officeDocument/2006/math">
                      <m:sSup>
                        <m:sSupPr>
                          <m:ctrlPr>
                            <a:rPr kumimoji="1" lang="en-US" altLang="ja-JP" sz="2000" i="1" smtClean="0">
                              <a:latin typeface="Cambria Math"/>
                            </a:rPr>
                          </m:ctrlPr>
                        </m:sSupPr>
                        <m:e>
                          <m:r>
                            <a:rPr kumimoji="1" lang="en-US" altLang="ja-JP" sz="2000" b="0" i="1" smtClean="0">
                              <a:latin typeface="Cambria Math" panose="02040503050406030204" pitchFamily="18" charset="0"/>
                            </a:rPr>
                            <m:t>𝐹</m:t>
                          </m:r>
                        </m:e>
                        <m:sup>
                          <m:r>
                            <a:rPr kumimoji="1" lang="en-US" altLang="ja-JP" sz="2000" b="0" i="1" smtClean="0">
                              <a:latin typeface="Cambria Math" panose="02040503050406030204" pitchFamily="18" charset="0"/>
                            </a:rPr>
                            <m:t>(</m:t>
                          </m:r>
                          <m:r>
                            <a:rPr kumimoji="1" lang="en-US" altLang="ja-JP" sz="2000" b="0" i="1" smtClean="0">
                              <a:latin typeface="Cambria Math" panose="02040503050406030204" pitchFamily="18" charset="0"/>
                            </a:rPr>
                            <m:t>𝑧</m:t>
                          </m:r>
                          <m:r>
                            <a:rPr kumimoji="1" lang="en-US" altLang="ja-JP" sz="2000" b="0" i="1" smtClean="0">
                              <a:latin typeface="Cambria Math" panose="02040503050406030204" pitchFamily="18" charset="0"/>
                            </a:rPr>
                            <m:t>)</m:t>
                          </m:r>
                        </m:sup>
                      </m:sSup>
                      <m:r>
                        <a:rPr kumimoji="1" lang="en-US" altLang="ja-JP" sz="2000" i="1" smtClean="0">
                          <a:latin typeface="Cambria Math" panose="02040503050406030204" pitchFamily="18" charset="0"/>
                          <a:ea typeface="Cambria Math" panose="02040503050406030204" pitchFamily="18" charset="0"/>
                        </a:rPr>
                        <m:t>≡</m:t>
                      </m:r>
                      <m:sSub>
                        <m:sSubPr>
                          <m:ctrlPr>
                            <a:rPr kumimoji="1" lang="en-US" altLang="ja-JP" sz="2000" i="1" smtClean="0">
                              <a:latin typeface="Cambria Math"/>
                              <a:ea typeface="Cambria Math" panose="02040503050406030204" pitchFamily="18" charset="0"/>
                            </a:rPr>
                          </m:ctrlPr>
                        </m:sSubPr>
                        <m:e>
                          <m:r>
                            <m:rPr>
                              <m:sty m:val="p"/>
                            </m:rPr>
                            <a:rPr lang="en-US" altLang="ja-JP" sz="2000" i="1">
                              <a:latin typeface="Cambria Math" panose="02040503050406030204" pitchFamily="18" charset="0"/>
                              <a:ea typeface="Cambria Math" panose="02040503050406030204" pitchFamily="18" charset="0"/>
                            </a:rPr>
                            <m:t>ρ</m:t>
                          </m:r>
                        </m:e>
                        <m:sub>
                          <m:r>
                            <a:rPr kumimoji="1" lang="en-US" altLang="ja-JP" sz="2000" b="0" i="1" smtClean="0">
                              <a:latin typeface="Cambria Math" panose="02040503050406030204" pitchFamily="18" charset="0"/>
                              <a:ea typeface="Cambria Math" panose="02040503050406030204" pitchFamily="18" charset="0"/>
                            </a:rPr>
                            <m:t>0</m:t>
                          </m:r>
                        </m:sub>
                      </m:sSub>
                      <m:func>
                        <m:funcPr>
                          <m:ctrlPr>
                            <a:rPr kumimoji="1" lang="en-US" altLang="ja-JP" sz="2000" i="1" smtClean="0">
                              <a:latin typeface="Cambria Math"/>
                              <a:ea typeface="Cambria Math" panose="02040503050406030204" pitchFamily="18" charset="0"/>
                            </a:rPr>
                          </m:ctrlPr>
                        </m:funcPr>
                        <m:fName>
                          <m:r>
                            <m:rPr>
                              <m:sty m:val="p"/>
                            </m:rPr>
                            <a:rPr kumimoji="1" lang="en-US" altLang="ja-JP" sz="2000" i="0" smtClean="0">
                              <a:latin typeface="Cambria Math" panose="02040503050406030204" pitchFamily="18" charset="0"/>
                              <a:ea typeface="Cambria Math" panose="02040503050406030204" pitchFamily="18" charset="0"/>
                            </a:rPr>
                            <m:t>cos</m:t>
                          </m:r>
                          <m:r>
                            <a:rPr kumimoji="1" lang="ja-JP" altLang="en-US" sz="2000" i="1" smtClean="0">
                              <a:latin typeface="Cambria Math" panose="02040503050406030204" pitchFamily="18" charset="0"/>
                              <a:ea typeface="Cambria Math" panose="02040503050406030204" pitchFamily="18" charset="0"/>
                            </a:rPr>
                            <m:t>𝜑</m:t>
                          </m:r>
                        </m:fName>
                        <m:e>
                          <m:d>
                            <m:dPr>
                              <m:begChr m:val="{"/>
                              <m:endChr m:val="}"/>
                              <m:ctrlPr>
                                <a:rPr kumimoji="1" lang="en-US" altLang="ja-JP" sz="2000" i="1" smtClean="0">
                                  <a:latin typeface="Cambria Math"/>
                                  <a:ea typeface="Cambria Math" panose="02040503050406030204" pitchFamily="18" charset="0"/>
                                </a:rPr>
                              </m:ctrlPr>
                            </m:dPr>
                            <m:e>
                              <m:f>
                                <m:fPr>
                                  <m:ctrlPr>
                                    <a:rPr kumimoji="1" lang="en-US" altLang="ja-JP" sz="2000" b="0" i="1" smtClean="0">
                                      <a:latin typeface="Cambria Math"/>
                                      <a:ea typeface="Cambria Math" panose="02040503050406030204" pitchFamily="18" charset="0"/>
                                    </a:rPr>
                                  </m:ctrlPr>
                                </m:fPr>
                                <m:num>
                                  <m:d>
                                    <m:dPr>
                                      <m:begChr m:val="["/>
                                      <m:endChr m:val="]"/>
                                      <m:ctrlPr>
                                        <a:rPr kumimoji="1" lang="en-US" altLang="ja-JP" sz="2000" i="1" smtClean="0">
                                          <a:latin typeface="Cambria Math"/>
                                          <a:ea typeface="Cambria Math" panose="02040503050406030204" pitchFamily="18" charset="0"/>
                                        </a:rPr>
                                      </m:ctrlPr>
                                    </m:dPr>
                                    <m:e>
                                      <m:r>
                                        <a:rPr kumimoji="1" lang="en-US" altLang="ja-JP" sz="2000" b="0" i="1" smtClean="0">
                                          <a:latin typeface="Cambria Math" panose="02040503050406030204" pitchFamily="18" charset="0"/>
                                          <a:ea typeface="Cambria Math" panose="02040503050406030204" pitchFamily="18" charset="0"/>
                                        </a:rPr>
                                        <m:t>𝑓</m:t>
                                      </m:r>
                                      <m:r>
                                        <a:rPr kumimoji="1" lang="en-US" altLang="ja-JP" sz="2000" b="0" i="1" smtClean="0">
                                          <a:latin typeface="Cambria Math" panose="02040503050406030204" pitchFamily="18" charset="0"/>
                                          <a:ea typeface="Cambria Math" panose="02040503050406030204" pitchFamily="18" charset="0"/>
                                        </a:rPr>
                                        <m:t>−</m:t>
                                      </m:r>
                                      <m:sSup>
                                        <m:sSupPr>
                                          <m:ctrlPr>
                                            <a:rPr kumimoji="1" lang="en-US" altLang="ja-JP" sz="2000" b="0" i="1" smtClean="0">
                                              <a:latin typeface="Cambria Math"/>
                                              <a:ea typeface="Cambria Math" panose="02040503050406030204" pitchFamily="18" charset="0"/>
                                            </a:rPr>
                                          </m:ctrlPr>
                                        </m:sSupPr>
                                        <m:e>
                                          <m:d>
                                            <m:dPr>
                                              <m:ctrlPr>
                                                <a:rPr kumimoji="1" lang="en-US" altLang="ja-JP" sz="2000" b="0" i="1" smtClean="0">
                                                  <a:latin typeface="Cambria Math"/>
                                                  <a:ea typeface="Cambria Math" panose="02040503050406030204" pitchFamily="18" charset="0"/>
                                                </a:rPr>
                                              </m:ctrlPr>
                                            </m:dPr>
                                            <m:e>
                                              <m:r>
                                                <a:rPr kumimoji="1" lang="en-US" altLang="ja-JP" sz="2000" b="0" i="1" smtClean="0">
                                                  <a:latin typeface="Cambria Math" panose="02040503050406030204" pitchFamily="18" charset="0"/>
                                                  <a:ea typeface="Cambria Math" panose="02040503050406030204" pitchFamily="18" charset="0"/>
                                                </a:rPr>
                                                <m:t>𝑎</m:t>
                                              </m:r>
                                              <m:func>
                                                <m:funcPr>
                                                  <m:ctrlPr>
                                                    <a:rPr kumimoji="1" lang="en-US" altLang="ja-JP" sz="2000" b="0" i="1" smtClean="0">
                                                      <a:latin typeface="Cambria Math"/>
                                                      <a:ea typeface="Cambria Math" panose="02040503050406030204" pitchFamily="18" charset="0"/>
                                                    </a:rPr>
                                                  </m:ctrlPr>
                                                </m:funcPr>
                                                <m:fName>
                                                  <m:r>
                                                    <m:rPr>
                                                      <m:sty m:val="p"/>
                                                    </m:rPr>
                                                    <a:rPr kumimoji="1" lang="en-US" altLang="ja-JP" sz="2000" b="0" i="0" smtClean="0">
                                                      <a:latin typeface="Cambria Math" panose="02040503050406030204" pitchFamily="18" charset="0"/>
                                                      <a:ea typeface="Cambria Math" panose="02040503050406030204" pitchFamily="18" charset="0"/>
                                                    </a:rPr>
                                                    <m:t>cos</m:t>
                                                  </m:r>
                                                </m:fName>
                                                <m:e>
                                                  <m:r>
                                                    <a:rPr kumimoji="1" lang="ja-JP" altLang="en-US" sz="2000" b="0" i="1" smtClean="0">
                                                      <a:latin typeface="Cambria Math" panose="02040503050406030204" pitchFamily="18" charset="0"/>
                                                      <a:ea typeface="Cambria Math" panose="02040503050406030204" pitchFamily="18" charset="0"/>
                                                    </a:rPr>
                                                    <m:t>𝜑</m:t>
                                                  </m:r>
                                                </m:e>
                                              </m:func>
                                            </m:e>
                                          </m:d>
                                        </m:e>
                                        <m:sup>
                                          <m:r>
                                            <a:rPr kumimoji="1" lang="en-US" altLang="ja-JP" sz="2000" b="0" i="1" smtClean="0">
                                              <a:latin typeface="Cambria Math" panose="02040503050406030204" pitchFamily="18" charset="0"/>
                                              <a:ea typeface="Cambria Math" panose="02040503050406030204" pitchFamily="18" charset="0"/>
                                            </a:rPr>
                                            <m:t>−1</m:t>
                                          </m:r>
                                        </m:sup>
                                      </m:sSup>
                                      <m:sSub>
                                        <m:sSubPr>
                                          <m:ctrlPr>
                                            <a:rPr kumimoji="1" lang="en-US" altLang="ja-JP" sz="2000" b="0" i="1" smtClean="0">
                                              <a:latin typeface="Cambria Math"/>
                                              <a:ea typeface="Cambria Math" panose="02040503050406030204" pitchFamily="18" charset="0"/>
                                            </a:rPr>
                                          </m:ctrlPr>
                                        </m:sSubPr>
                                        <m:e>
                                          <m:r>
                                            <a:rPr kumimoji="1" lang="en-US" altLang="ja-JP" sz="2000" b="0" i="1" smtClean="0">
                                              <a:latin typeface="Cambria Math" panose="02040503050406030204" pitchFamily="18" charset="0"/>
                                              <a:ea typeface="Cambria Math" panose="02040503050406030204" pitchFamily="18" charset="0"/>
                                            </a:rPr>
                                            <m:t>(</m:t>
                                          </m:r>
                                          <m:acc>
                                            <m:accPr>
                                              <m:chr m:val="̅"/>
                                              <m:ctrlPr>
                                                <a:rPr kumimoji="1" lang="en-US" altLang="ja-JP" sz="2000" b="0" i="1" smtClean="0">
                                                  <a:latin typeface="Cambria Math"/>
                                                  <a:ea typeface="Cambria Math" panose="02040503050406030204" pitchFamily="18" charset="0"/>
                                                </a:rPr>
                                              </m:ctrlPr>
                                            </m:accPr>
                                            <m:e>
                                              <m:r>
                                                <a:rPr kumimoji="1" lang="en-US" altLang="ja-JP" sz="2000" b="0" i="1" smtClean="0">
                                                  <a:latin typeface="Cambria Math" panose="02040503050406030204" pitchFamily="18" charset="0"/>
                                                  <a:ea typeface="Cambria Math" panose="02040503050406030204" pitchFamily="18" charset="0"/>
                                                </a:rPr>
                                                <m:t>𝑢</m:t>
                                              </m:r>
                                            </m:e>
                                          </m:acc>
                                          <m:func>
                                            <m:funcPr>
                                              <m:ctrlPr>
                                                <a:rPr kumimoji="1" lang="en-US" altLang="ja-JP" sz="2000" i="1" smtClean="0">
                                                  <a:latin typeface="Cambria Math"/>
                                                </a:rPr>
                                              </m:ctrlPr>
                                            </m:funcPr>
                                            <m:fName>
                                              <m:r>
                                                <m:rPr>
                                                  <m:sty m:val="p"/>
                                                </m:rPr>
                                                <a:rPr kumimoji="1" lang="en-US" altLang="ja-JP" sz="2000" i="0" smtClean="0">
                                                  <a:latin typeface="Cambria Math" panose="02040503050406030204" pitchFamily="18" charset="0"/>
                                                </a:rPr>
                                                <m:t>cos</m:t>
                                              </m:r>
                                            </m:fName>
                                            <m:e>
                                              <m:r>
                                                <a:rPr kumimoji="1" lang="ja-JP" altLang="en-US" sz="2000" i="1" smtClean="0">
                                                  <a:latin typeface="Cambria Math" panose="02040503050406030204" pitchFamily="18" charset="0"/>
                                                </a:rPr>
                                                <m:t>𝜑</m:t>
                                              </m:r>
                                              <m:r>
                                                <a:rPr kumimoji="1" lang="en-US" altLang="ja-JP" sz="2000" b="0" i="1" smtClean="0">
                                                  <a:latin typeface="Cambria Math" panose="02040503050406030204" pitchFamily="18" charset="0"/>
                                                </a:rPr>
                                                <m:t>)</m:t>
                                              </m:r>
                                            </m:e>
                                          </m:func>
                                        </m:e>
                                        <m:sub>
                                          <m:r>
                                            <a:rPr kumimoji="1" lang="ja-JP" altLang="en-US" sz="2000" b="0" i="1" smtClean="0">
                                              <a:latin typeface="Cambria Math" panose="02040503050406030204" pitchFamily="18" charset="0"/>
                                              <a:ea typeface="Cambria Math" panose="02040503050406030204" pitchFamily="18" charset="0"/>
                                            </a:rPr>
                                            <m:t>𝜑</m:t>
                                          </m:r>
                                        </m:sub>
                                      </m:sSub>
                                    </m:e>
                                  </m:d>
                                  <m:acc>
                                    <m:accPr>
                                      <m:chr m:val="̅"/>
                                      <m:ctrlPr>
                                        <a:rPr kumimoji="1" lang="en-US" altLang="ja-JP" sz="2000" i="1" smtClean="0">
                                          <a:latin typeface="Cambria Math"/>
                                          <a:ea typeface="Cambria Math" panose="02040503050406030204" pitchFamily="18" charset="0"/>
                                        </a:rPr>
                                      </m:ctrlPr>
                                    </m:accPr>
                                    <m:e>
                                      <m:sSup>
                                        <m:sSupPr>
                                          <m:ctrlPr>
                                            <a:rPr kumimoji="1" lang="en-US" altLang="ja-JP" sz="2000" i="1" smtClean="0">
                                              <a:latin typeface="Cambria Math"/>
                                              <a:ea typeface="Cambria Math" panose="02040503050406030204" pitchFamily="18" charset="0"/>
                                            </a:rPr>
                                          </m:ctrlPr>
                                        </m:sSupPr>
                                        <m:e>
                                          <m:r>
                                            <a:rPr kumimoji="1" lang="en-US" altLang="ja-JP" sz="2000" b="0" i="1" smtClean="0">
                                              <a:latin typeface="Cambria Math" panose="02040503050406030204" pitchFamily="18" charset="0"/>
                                              <a:ea typeface="Cambria Math" panose="02040503050406030204" pitchFamily="18" charset="0"/>
                                            </a:rPr>
                                            <m:t>𝑣</m:t>
                                          </m:r>
                                        </m:e>
                                        <m:sup>
                                          <m:r>
                                            <a:rPr kumimoji="1" lang="en-US" altLang="ja-JP" sz="2000" b="0" i="1" smtClean="0">
                                              <a:latin typeface="Cambria Math" panose="02040503050406030204" pitchFamily="18" charset="0"/>
                                              <a:ea typeface="Cambria Math" panose="02040503050406030204" pitchFamily="18" charset="0"/>
                                            </a:rPr>
                                            <m:t>′</m:t>
                                          </m:r>
                                        </m:sup>
                                      </m:sSup>
                                      <m:sSup>
                                        <m:sSupPr>
                                          <m:ctrlPr>
                                            <a:rPr kumimoji="1" lang="en-US" altLang="ja-JP" sz="2000" i="1" smtClean="0">
                                              <a:latin typeface="Cambria Math"/>
                                              <a:ea typeface="Cambria Math" panose="02040503050406030204" pitchFamily="18" charset="0"/>
                                            </a:rPr>
                                          </m:ctrlPr>
                                        </m:sSupPr>
                                        <m:e>
                                          <m:r>
                                            <a:rPr kumimoji="1" lang="ja-JP" altLang="en-US" sz="2000" i="1" smtClean="0">
                                              <a:latin typeface="Cambria Math" panose="02040503050406030204" pitchFamily="18" charset="0"/>
                                              <a:ea typeface="Cambria Math" panose="02040503050406030204" pitchFamily="18" charset="0"/>
                                            </a:rPr>
                                            <m:t>𝜃</m:t>
                                          </m:r>
                                        </m:e>
                                        <m:sup>
                                          <m:r>
                                            <a:rPr kumimoji="1" lang="en-US" altLang="ja-JP" sz="2000" b="0" i="1" smtClean="0">
                                              <a:latin typeface="Cambria Math" panose="02040503050406030204" pitchFamily="18" charset="0"/>
                                              <a:ea typeface="Cambria Math" panose="02040503050406030204" pitchFamily="18" charset="0"/>
                                            </a:rPr>
                                            <m:t>′</m:t>
                                          </m:r>
                                        </m:sup>
                                      </m:sSup>
                                    </m:e>
                                  </m:acc>
                                </m:num>
                                <m:den>
                                  <m:acc>
                                    <m:accPr>
                                      <m:chr m:val="̅"/>
                                      <m:ctrlPr>
                                        <a:rPr kumimoji="1" lang="en-US" altLang="ja-JP" sz="2000" b="0" i="1" smtClean="0">
                                          <a:latin typeface="Cambria Math"/>
                                        </a:rPr>
                                      </m:ctrlPr>
                                    </m:accPr>
                                    <m:e>
                                      <m:sSub>
                                        <m:sSubPr>
                                          <m:ctrlPr>
                                            <a:rPr kumimoji="1" lang="en-US" altLang="ja-JP" sz="2000" b="0" i="1" smtClean="0">
                                              <a:latin typeface="Cambria Math"/>
                                            </a:rPr>
                                          </m:ctrlPr>
                                        </m:sSubPr>
                                        <m:e>
                                          <m:r>
                                            <a:rPr kumimoji="1" lang="ja-JP" altLang="en-US" sz="2000" b="0" i="1" smtClean="0">
                                              <a:latin typeface="Cambria Math" panose="02040503050406030204" pitchFamily="18" charset="0"/>
                                            </a:rPr>
                                            <m:t>𝜃</m:t>
                                          </m:r>
                                        </m:e>
                                        <m:sub>
                                          <m:r>
                                            <a:rPr kumimoji="1" lang="en-US" altLang="ja-JP" sz="2000" b="0" i="1" smtClean="0">
                                              <a:latin typeface="Cambria Math" panose="02040503050406030204" pitchFamily="18" charset="0"/>
                                            </a:rPr>
                                            <m:t>𝑧</m:t>
                                          </m:r>
                                        </m:sub>
                                      </m:sSub>
                                    </m:e>
                                  </m:acc>
                                </m:den>
                              </m:f>
                            </m:e>
                          </m:d>
                        </m:e>
                      </m:func>
                    </m:oMath>
                  </m:oMathPara>
                </a14:m>
                <a:endParaRPr kumimoji="1" lang="en-US" altLang="ja-JP" sz="2000" dirty="0" smtClean="0">
                  <a:ea typeface="Cambria Math" panose="02040503050406030204" pitchFamily="18" charset="0"/>
                </a:endParaRPr>
              </a:p>
              <a:p>
                <a:pPr algn="r"/>
                <a:r>
                  <a:rPr kumimoji="1" lang="ja-JP" altLang="en-US" sz="2000" dirty="0" smtClean="0"/>
                  <a:t>－</a:t>
                </a:r>
                <a:r>
                  <a:rPr kumimoji="1" lang="en-US" altLang="ja-JP" sz="2000" dirty="0" smtClean="0"/>
                  <a:t>: </a:t>
                </a:r>
                <a:r>
                  <a:rPr kumimoji="1" lang="ja-JP" altLang="en-US" sz="2000" dirty="0" smtClean="0"/>
                  <a:t>東西平均</a:t>
                </a:r>
                <a:r>
                  <a:rPr kumimoji="1" lang="en-US" altLang="ja-JP" sz="2000" dirty="0" smtClean="0"/>
                  <a:t>, ‘ : </a:t>
                </a:r>
                <a:r>
                  <a:rPr kumimoji="1" lang="ja-JP" altLang="en-US" sz="2000" dirty="0" smtClean="0"/>
                  <a:t>東西平均からのずれ</a:t>
                </a:r>
                <a:r>
                  <a:rPr kumimoji="1" lang="en-US" altLang="ja-JP" sz="2000" dirty="0" smtClean="0"/>
                  <a:t>, </a:t>
                </a:r>
                <a:r>
                  <a:rPr kumimoji="1" lang="ja-JP" altLang="en-US" sz="2000" dirty="0" smtClean="0"/>
                  <a:t>下付文字 </a:t>
                </a:r>
                <a:r>
                  <a:rPr kumimoji="1" lang="en-US" altLang="ja-JP" sz="2000" dirty="0" smtClean="0"/>
                  <a:t>: </a:t>
                </a:r>
                <a:r>
                  <a:rPr kumimoji="1" lang="ja-JP" altLang="en-US" sz="2000" dirty="0" smtClean="0"/>
                  <a:t>微分 </a:t>
                </a:r>
                <a:endParaRPr kumimoji="1" lang="ja-JP" altLang="en-US" sz="2000" dirty="0"/>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1473699" y="1253706"/>
                <a:ext cx="6620682" cy="2366674"/>
              </a:xfrm>
              <a:prstGeom prst="rect">
                <a:avLst/>
              </a:prstGeom>
              <a:blipFill rotWithShape="1">
                <a:blip r:embed="rId3"/>
                <a:stretch>
                  <a:fillRect l="-825" t="-1272" r="-642" b="-3053"/>
                </a:stretch>
              </a:blipFill>
              <a:ln w="28575">
                <a:solidFill>
                  <a:srgbClr val="00B050"/>
                </a:solidFill>
              </a:ln>
            </p:spPr>
            <p:txBody>
              <a:bodyPr/>
              <a:lstStyle/>
              <a:p>
                <a:r>
                  <a:rPr lang="ja-JP" altLang="en-US">
                    <a:noFill/>
                  </a:rPr>
                  <a:t> </a:t>
                </a:r>
              </a:p>
            </p:txBody>
          </p:sp>
        </mc:Fallback>
      </mc:AlternateContent>
    </p:spTree>
    <p:extLst>
      <p:ext uri="{BB962C8B-B14F-4D97-AF65-F5344CB8AC3E}">
        <p14:creationId xmlns:p14="http://schemas.microsoft.com/office/powerpoint/2010/main" val="30698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179388" y="44450"/>
          <a:ext cx="455612" cy="517525"/>
        </p:xfrm>
        <a:graphic>
          <a:graphicData uri="http://schemas.openxmlformats.org/presentationml/2006/ole">
            <mc:AlternateContent xmlns:mc="http://schemas.openxmlformats.org/markup-compatibility/2006">
              <mc:Choice xmlns:v="urn:schemas-microsoft-com:vml" Requires="v">
                <p:oleObj spid="_x0000_s1090" name="数式" r:id="rId3" imgW="190440" imgH="215640" progId="Equation.3">
                  <p:embed/>
                </p:oleObj>
              </mc:Choice>
              <mc:Fallback>
                <p:oleObj name="数式" r:id="rId3" imgW="1904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4450"/>
                        <a:ext cx="455612" cy="517525"/>
                      </a:xfrm>
                      <a:prstGeom prst="rect">
                        <a:avLst/>
                      </a:prstGeom>
                      <a:noFill/>
                      <a:ln>
                        <a:noFill/>
                      </a:ln>
                      <a:effectLst/>
                      <a:extLst>
                        <a:ext uri="{909E8E84-426E-40DD-AFC4-6F175D3DCCD1}">
                          <a14:hiddenFill xmlns:a14="http://schemas.microsoft.com/office/drawing/2010/main">
                            <a:solidFill>
                              <a:srgbClr val="FF9900">
                                <a:alpha val="46001"/>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101" name="Group 5"/>
          <p:cNvGrpSpPr>
            <a:grpSpLocks/>
          </p:cNvGrpSpPr>
          <p:nvPr/>
        </p:nvGrpSpPr>
        <p:grpSpPr bwMode="auto">
          <a:xfrm>
            <a:off x="-107950" y="992188"/>
            <a:ext cx="9144000" cy="2303462"/>
            <a:chOff x="0" y="482"/>
            <a:chExt cx="5760" cy="1497"/>
          </a:xfrm>
        </p:grpSpPr>
        <p:sp>
          <p:nvSpPr>
            <p:cNvPr id="4102" name="Freeform 6"/>
            <p:cNvSpPr>
              <a:spLocks/>
            </p:cNvSpPr>
            <p:nvPr/>
          </p:nvSpPr>
          <p:spPr bwMode="auto">
            <a:xfrm>
              <a:off x="295" y="1253"/>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 name="Freeform 7"/>
            <p:cNvSpPr>
              <a:spLocks/>
            </p:cNvSpPr>
            <p:nvPr/>
          </p:nvSpPr>
          <p:spPr bwMode="auto">
            <a:xfrm>
              <a:off x="499" y="527"/>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 name="Rectangle 8"/>
            <p:cNvSpPr>
              <a:spLocks noChangeArrowheads="1"/>
            </p:cNvSpPr>
            <p:nvPr/>
          </p:nvSpPr>
          <p:spPr bwMode="auto">
            <a:xfrm>
              <a:off x="5239" y="482"/>
              <a:ext cx="521" cy="149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05" name="Rectangle 9"/>
            <p:cNvSpPr>
              <a:spLocks noChangeArrowheads="1"/>
            </p:cNvSpPr>
            <p:nvPr/>
          </p:nvSpPr>
          <p:spPr bwMode="auto">
            <a:xfrm>
              <a:off x="0" y="482"/>
              <a:ext cx="521" cy="149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06" name="Text Box 10"/>
          <p:cNvSpPr txBox="1">
            <a:spLocks noChangeArrowheads="1"/>
          </p:cNvSpPr>
          <p:nvPr/>
        </p:nvSpPr>
        <p:spPr bwMode="auto">
          <a:xfrm>
            <a:off x="468313" y="152400"/>
            <a:ext cx="1103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を考える</a:t>
            </a:r>
          </a:p>
        </p:txBody>
      </p:sp>
      <p:graphicFrame>
        <p:nvGraphicFramePr>
          <p:cNvPr id="4107" name="Object 11"/>
          <p:cNvGraphicFramePr>
            <a:graphicFrameLocks noChangeAspect="1"/>
          </p:cNvGraphicFramePr>
          <p:nvPr/>
        </p:nvGraphicFramePr>
        <p:xfrm>
          <a:off x="1547813" y="44450"/>
          <a:ext cx="455612" cy="517525"/>
        </p:xfrm>
        <a:graphic>
          <a:graphicData uri="http://schemas.openxmlformats.org/presentationml/2006/ole">
            <mc:AlternateContent xmlns:mc="http://schemas.openxmlformats.org/markup-compatibility/2006">
              <mc:Choice xmlns:v="urn:schemas-microsoft-com:vml" Requires="v">
                <p:oleObj spid="_x0000_s1091" name="数式" r:id="rId5" imgW="190440" imgH="215640" progId="Equation.3">
                  <p:embed/>
                </p:oleObj>
              </mc:Choice>
              <mc:Fallback>
                <p:oleObj name="数式" r:id="rId5" imgW="1904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44450"/>
                        <a:ext cx="455612" cy="517525"/>
                      </a:xfrm>
                      <a:prstGeom prst="rect">
                        <a:avLst/>
                      </a:prstGeom>
                      <a:noFill/>
                      <a:ln>
                        <a:noFill/>
                      </a:ln>
                      <a:effectLst/>
                      <a:extLst>
                        <a:ext uri="{909E8E84-426E-40DD-AFC4-6F175D3DCCD1}">
                          <a14:hiddenFill xmlns:a14="http://schemas.microsoft.com/office/drawing/2010/main">
                            <a:solidFill>
                              <a:srgbClr val="FF9900">
                                <a:alpha val="46001"/>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08" name="Text Box 12"/>
          <p:cNvSpPr txBox="1">
            <a:spLocks noChangeArrowheads="1"/>
          </p:cNvSpPr>
          <p:nvPr/>
        </p:nvSpPr>
        <p:spPr bwMode="auto">
          <a:xfrm>
            <a:off x="1944688" y="165100"/>
            <a:ext cx="46878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t>:</a:t>
            </a:r>
            <a:r>
              <a:rPr lang="ja-JP" altLang="en-US" sz="2000"/>
              <a:t>水平運動量（</a:t>
            </a:r>
            <a:r>
              <a:rPr lang="en-US" altLang="ja-JP" sz="2000" i="1"/>
              <a:t>u</a:t>
            </a:r>
            <a:r>
              <a:rPr lang="ja-JP" altLang="en-US" sz="2000"/>
              <a:t>）の北向きフラックスの平均</a:t>
            </a:r>
          </a:p>
        </p:txBody>
      </p:sp>
      <p:sp>
        <p:nvSpPr>
          <p:cNvPr id="4109" name="Oval 13"/>
          <p:cNvSpPr>
            <a:spLocks noChangeArrowheads="1"/>
          </p:cNvSpPr>
          <p:nvPr/>
        </p:nvSpPr>
        <p:spPr bwMode="auto">
          <a:xfrm>
            <a:off x="1330325" y="113823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0" name="Oval 14"/>
          <p:cNvSpPr>
            <a:spLocks noChangeArrowheads="1"/>
          </p:cNvSpPr>
          <p:nvPr/>
        </p:nvSpPr>
        <p:spPr bwMode="auto">
          <a:xfrm>
            <a:off x="3201988" y="11382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1" name="Oval 15"/>
          <p:cNvSpPr>
            <a:spLocks noChangeArrowheads="1"/>
          </p:cNvSpPr>
          <p:nvPr/>
        </p:nvSpPr>
        <p:spPr bwMode="auto">
          <a:xfrm>
            <a:off x="5075238" y="11382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2" name="Oval 16"/>
          <p:cNvSpPr>
            <a:spLocks noChangeArrowheads="1"/>
          </p:cNvSpPr>
          <p:nvPr/>
        </p:nvSpPr>
        <p:spPr bwMode="auto">
          <a:xfrm>
            <a:off x="6875463" y="1160463"/>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3" name="Oval 17"/>
          <p:cNvSpPr>
            <a:spLocks noChangeArrowheads="1"/>
          </p:cNvSpPr>
          <p:nvPr/>
        </p:nvSpPr>
        <p:spPr bwMode="auto">
          <a:xfrm>
            <a:off x="6586538" y="21431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4" name="Oval 18"/>
          <p:cNvSpPr>
            <a:spLocks noChangeArrowheads="1"/>
          </p:cNvSpPr>
          <p:nvPr/>
        </p:nvSpPr>
        <p:spPr bwMode="auto">
          <a:xfrm>
            <a:off x="4713288" y="21939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5" name="Oval 19"/>
          <p:cNvSpPr>
            <a:spLocks noChangeArrowheads="1"/>
          </p:cNvSpPr>
          <p:nvPr/>
        </p:nvSpPr>
        <p:spPr bwMode="auto">
          <a:xfrm>
            <a:off x="2913063" y="21431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6" name="Oval 20"/>
          <p:cNvSpPr>
            <a:spLocks noChangeArrowheads="1"/>
          </p:cNvSpPr>
          <p:nvPr/>
        </p:nvSpPr>
        <p:spPr bwMode="auto">
          <a:xfrm>
            <a:off x="1042988" y="21431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4117" name="Oval 21"/>
          <p:cNvSpPr>
            <a:spLocks noChangeArrowheads="1"/>
          </p:cNvSpPr>
          <p:nvPr/>
        </p:nvSpPr>
        <p:spPr bwMode="auto">
          <a:xfrm>
            <a:off x="1978025" y="27400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18" name="Oval 22"/>
          <p:cNvSpPr>
            <a:spLocks noChangeArrowheads="1"/>
          </p:cNvSpPr>
          <p:nvPr/>
        </p:nvSpPr>
        <p:spPr bwMode="auto">
          <a:xfrm>
            <a:off x="3849688" y="27193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19" name="Oval 23"/>
          <p:cNvSpPr>
            <a:spLocks noChangeArrowheads="1"/>
          </p:cNvSpPr>
          <p:nvPr/>
        </p:nvSpPr>
        <p:spPr bwMode="auto">
          <a:xfrm>
            <a:off x="5651500" y="27400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20" name="Oval 24"/>
          <p:cNvSpPr>
            <a:spLocks noChangeArrowheads="1"/>
          </p:cNvSpPr>
          <p:nvPr/>
        </p:nvSpPr>
        <p:spPr bwMode="auto">
          <a:xfrm>
            <a:off x="7594600" y="2719388"/>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21" name="Oval 25"/>
          <p:cNvSpPr>
            <a:spLocks noChangeArrowheads="1"/>
          </p:cNvSpPr>
          <p:nvPr/>
        </p:nvSpPr>
        <p:spPr bwMode="auto">
          <a:xfrm>
            <a:off x="6010275" y="14954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22" name="AutoShape 26"/>
          <p:cNvSpPr>
            <a:spLocks noChangeArrowheads="1"/>
          </p:cNvSpPr>
          <p:nvPr/>
        </p:nvSpPr>
        <p:spPr bwMode="auto">
          <a:xfrm rot="-2864252">
            <a:off x="2393950" y="1663700"/>
            <a:ext cx="976313" cy="652463"/>
          </a:xfrm>
          <a:prstGeom prst="rightArrow">
            <a:avLst>
              <a:gd name="adj1" fmla="val 50000"/>
              <a:gd name="adj2" fmla="val 37409"/>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3" name="AutoShape 27"/>
          <p:cNvSpPr>
            <a:spLocks noChangeArrowheads="1"/>
          </p:cNvSpPr>
          <p:nvPr/>
        </p:nvSpPr>
        <p:spPr bwMode="auto">
          <a:xfrm rot="-2864252">
            <a:off x="4291013" y="1730375"/>
            <a:ext cx="976312" cy="655638"/>
          </a:xfrm>
          <a:prstGeom prst="rightArrow">
            <a:avLst>
              <a:gd name="adj1" fmla="val 50000"/>
              <a:gd name="adj2" fmla="val 37228"/>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4" name="AutoShape 28"/>
          <p:cNvSpPr>
            <a:spLocks noChangeArrowheads="1"/>
          </p:cNvSpPr>
          <p:nvPr/>
        </p:nvSpPr>
        <p:spPr bwMode="auto">
          <a:xfrm rot="-2864252">
            <a:off x="6150769" y="1651794"/>
            <a:ext cx="976313" cy="669925"/>
          </a:xfrm>
          <a:prstGeom prst="rightArrow">
            <a:avLst>
              <a:gd name="adj1" fmla="val 50000"/>
              <a:gd name="adj2" fmla="val 36434"/>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5" name="AutoShape 29"/>
          <p:cNvSpPr>
            <a:spLocks noChangeArrowheads="1"/>
          </p:cNvSpPr>
          <p:nvPr/>
        </p:nvSpPr>
        <p:spPr bwMode="auto">
          <a:xfrm rot="2937731">
            <a:off x="1584325" y="1963738"/>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6" name="AutoShape 30"/>
          <p:cNvSpPr>
            <a:spLocks noChangeArrowheads="1"/>
          </p:cNvSpPr>
          <p:nvPr/>
        </p:nvSpPr>
        <p:spPr bwMode="auto">
          <a:xfrm rot="2937731">
            <a:off x="3598863" y="2036763"/>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7" name="AutoShape 31"/>
          <p:cNvSpPr>
            <a:spLocks noChangeArrowheads="1"/>
          </p:cNvSpPr>
          <p:nvPr/>
        </p:nvSpPr>
        <p:spPr bwMode="auto">
          <a:xfrm rot="2937731">
            <a:off x="5470525" y="2036763"/>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8" name="AutoShape 32"/>
          <p:cNvSpPr>
            <a:spLocks noChangeArrowheads="1"/>
          </p:cNvSpPr>
          <p:nvPr/>
        </p:nvSpPr>
        <p:spPr bwMode="auto">
          <a:xfrm rot="2937731">
            <a:off x="7272338" y="1965325"/>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29" name="Text Box 33"/>
          <p:cNvSpPr txBox="1">
            <a:spLocks noChangeArrowheads="1"/>
          </p:cNvSpPr>
          <p:nvPr/>
        </p:nvSpPr>
        <p:spPr bwMode="auto">
          <a:xfrm>
            <a:off x="2339975" y="476250"/>
            <a:ext cx="6537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solidFill>
                  <a:srgbClr val="FF0000"/>
                </a:solidFill>
              </a:rPr>
              <a:t>地衡風は等圧線が狭いところほど速い！</a:t>
            </a:r>
            <a:r>
              <a:rPr lang="ja-JP" altLang="en-US" sz="2000"/>
              <a:t>というところが味噌</a:t>
            </a:r>
          </a:p>
        </p:txBody>
      </p:sp>
      <p:graphicFrame>
        <p:nvGraphicFramePr>
          <p:cNvPr id="4134" name="Object 38"/>
          <p:cNvGraphicFramePr>
            <a:graphicFrameLocks noChangeAspect="1"/>
          </p:cNvGraphicFramePr>
          <p:nvPr/>
        </p:nvGraphicFramePr>
        <p:xfrm>
          <a:off x="2411413" y="3402013"/>
          <a:ext cx="823912" cy="349250"/>
        </p:xfrm>
        <a:graphic>
          <a:graphicData uri="http://schemas.openxmlformats.org/presentationml/2006/ole">
            <mc:AlternateContent xmlns:mc="http://schemas.openxmlformats.org/markup-compatibility/2006">
              <mc:Choice xmlns:v="urn:schemas-microsoft-com:vml" Requires="v">
                <p:oleObj spid="_x0000_s1092" name="数式" r:id="rId7" imgW="419040" imgH="177480" progId="Equation.3">
                  <p:embed/>
                </p:oleObj>
              </mc:Choice>
              <mc:Fallback>
                <p:oleObj name="数式" r:id="rId7" imgW="41904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402013"/>
                        <a:ext cx="823912"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35" name="Object 39"/>
          <p:cNvGraphicFramePr>
            <a:graphicFrameLocks noChangeAspect="1"/>
          </p:cNvGraphicFramePr>
          <p:nvPr/>
        </p:nvGraphicFramePr>
        <p:xfrm>
          <a:off x="2419350" y="3765550"/>
          <a:ext cx="847725" cy="349250"/>
        </p:xfrm>
        <a:graphic>
          <a:graphicData uri="http://schemas.openxmlformats.org/presentationml/2006/ole">
            <mc:AlternateContent xmlns:mc="http://schemas.openxmlformats.org/markup-compatibility/2006">
              <mc:Choice xmlns:v="urn:schemas-microsoft-com:vml" Requires="v">
                <p:oleObj spid="_x0000_s1093" name="数式" r:id="rId9" imgW="431640" imgH="177480" progId="Equation.3">
                  <p:embed/>
                </p:oleObj>
              </mc:Choice>
              <mc:Fallback>
                <p:oleObj name="数式" r:id="rId9" imgW="43164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9350" y="3765550"/>
                        <a:ext cx="847725"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1" name="Object 45"/>
          <p:cNvGraphicFramePr>
            <a:graphicFrameLocks noChangeAspect="1"/>
          </p:cNvGraphicFramePr>
          <p:nvPr/>
        </p:nvGraphicFramePr>
        <p:xfrm>
          <a:off x="3429000" y="3362325"/>
          <a:ext cx="998538" cy="349250"/>
        </p:xfrm>
        <a:graphic>
          <a:graphicData uri="http://schemas.openxmlformats.org/presentationml/2006/ole">
            <mc:AlternateContent xmlns:mc="http://schemas.openxmlformats.org/markup-compatibility/2006">
              <mc:Choice xmlns:v="urn:schemas-microsoft-com:vml" Requires="v">
                <p:oleObj spid="_x0000_s1094" name="数式" r:id="rId11" imgW="507960" imgH="177480" progId="Equation.3">
                  <p:embed/>
                </p:oleObj>
              </mc:Choice>
              <mc:Fallback>
                <p:oleObj name="数式" r:id="rId11" imgW="507960" imgH="177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3362325"/>
                        <a:ext cx="998538"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2" name="Object 46"/>
          <p:cNvGraphicFramePr>
            <a:graphicFrameLocks noChangeAspect="1"/>
          </p:cNvGraphicFramePr>
          <p:nvPr/>
        </p:nvGraphicFramePr>
        <p:xfrm>
          <a:off x="3425825" y="3716338"/>
          <a:ext cx="823913" cy="349250"/>
        </p:xfrm>
        <a:graphic>
          <a:graphicData uri="http://schemas.openxmlformats.org/presentationml/2006/ole">
            <mc:AlternateContent xmlns:mc="http://schemas.openxmlformats.org/markup-compatibility/2006">
              <mc:Choice xmlns:v="urn:schemas-microsoft-com:vml" Requires="v">
                <p:oleObj spid="_x0000_s1095" name="数式" r:id="rId13" imgW="419040" imgH="177480" progId="Equation.3">
                  <p:embed/>
                </p:oleObj>
              </mc:Choice>
              <mc:Fallback>
                <p:oleObj name="数式" r:id="rId13" imgW="419040" imgH="177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5825" y="3716338"/>
                        <a:ext cx="823913"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3" name="Object 47"/>
          <p:cNvGraphicFramePr>
            <a:graphicFrameLocks noChangeAspect="1"/>
          </p:cNvGraphicFramePr>
          <p:nvPr/>
        </p:nvGraphicFramePr>
        <p:xfrm>
          <a:off x="4427538" y="3352800"/>
          <a:ext cx="823912" cy="349250"/>
        </p:xfrm>
        <a:graphic>
          <a:graphicData uri="http://schemas.openxmlformats.org/presentationml/2006/ole">
            <mc:AlternateContent xmlns:mc="http://schemas.openxmlformats.org/markup-compatibility/2006">
              <mc:Choice xmlns:v="urn:schemas-microsoft-com:vml" Requires="v">
                <p:oleObj spid="_x0000_s1096" name="数式" r:id="rId15" imgW="419040" imgH="177480" progId="Equation.3">
                  <p:embed/>
                </p:oleObj>
              </mc:Choice>
              <mc:Fallback>
                <p:oleObj name="数式" r:id="rId15" imgW="41904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3352800"/>
                        <a:ext cx="823912"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4" name="Object 48"/>
          <p:cNvGraphicFramePr>
            <a:graphicFrameLocks noChangeAspect="1"/>
          </p:cNvGraphicFramePr>
          <p:nvPr/>
        </p:nvGraphicFramePr>
        <p:xfrm>
          <a:off x="4435475" y="3716338"/>
          <a:ext cx="847725" cy="349250"/>
        </p:xfrm>
        <a:graphic>
          <a:graphicData uri="http://schemas.openxmlformats.org/presentationml/2006/ole">
            <mc:AlternateContent xmlns:mc="http://schemas.openxmlformats.org/markup-compatibility/2006">
              <mc:Choice xmlns:v="urn:schemas-microsoft-com:vml" Requires="v">
                <p:oleObj spid="_x0000_s1097" name="数式" r:id="rId16" imgW="431640" imgH="177480" progId="Equation.3">
                  <p:embed/>
                </p:oleObj>
              </mc:Choice>
              <mc:Fallback>
                <p:oleObj name="数式" r:id="rId16" imgW="43164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35475" y="3716338"/>
                        <a:ext cx="847725"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5" name="Object 49"/>
          <p:cNvGraphicFramePr>
            <a:graphicFrameLocks noChangeAspect="1"/>
          </p:cNvGraphicFramePr>
          <p:nvPr/>
        </p:nvGraphicFramePr>
        <p:xfrm>
          <a:off x="5518150" y="3371850"/>
          <a:ext cx="998538" cy="349250"/>
        </p:xfrm>
        <a:graphic>
          <a:graphicData uri="http://schemas.openxmlformats.org/presentationml/2006/ole">
            <mc:AlternateContent xmlns:mc="http://schemas.openxmlformats.org/markup-compatibility/2006">
              <mc:Choice xmlns:v="urn:schemas-microsoft-com:vml" Requires="v">
                <p:oleObj spid="_x0000_s1098" name="数式" r:id="rId17" imgW="507960" imgH="177480" progId="Equation.3">
                  <p:embed/>
                </p:oleObj>
              </mc:Choice>
              <mc:Fallback>
                <p:oleObj name="数式" r:id="rId17" imgW="507960" imgH="1774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18150" y="3371850"/>
                        <a:ext cx="998538"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6" name="Object 50"/>
          <p:cNvGraphicFramePr>
            <a:graphicFrameLocks noChangeAspect="1"/>
          </p:cNvGraphicFramePr>
          <p:nvPr/>
        </p:nvGraphicFramePr>
        <p:xfrm>
          <a:off x="5514975" y="3716338"/>
          <a:ext cx="823913" cy="349250"/>
        </p:xfrm>
        <a:graphic>
          <a:graphicData uri="http://schemas.openxmlformats.org/presentationml/2006/ole">
            <mc:AlternateContent xmlns:mc="http://schemas.openxmlformats.org/markup-compatibility/2006">
              <mc:Choice xmlns:v="urn:schemas-microsoft-com:vml" Requires="v">
                <p:oleObj spid="_x0000_s1099" name="数式" r:id="rId19" imgW="419040" imgH="177480" progId="Equation.3">
                  <p:embed/>
                </p:oleObj>
              </mc:Choice>
              <mc:Fallback>
                <p:oleObj name="数式" r:id="rId19" imgW="419040" imgH="177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4975" y="3716338"/>
                        <a:ext cx="823913"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7" name="Object 51"/>
          <p:cNvGraphicFramePr>
            <a:graphicFrameLocks noChangeAspect="1"/>
          </p:cNvGraphicFramePr>
          <p:nvPr/>
        </p:nvGraphicFramePr>
        <p:xfrm>
          <a:off x="7451725" y="3344863"/>
          <a:ext cx="819150" cy="515937"/>
        </p:xfrm>
        <a:graphic>
          <a:graphicData uri="http://schemas.openxmlformats.org/presentationml/2006/ole">
            <mc:AlternateContent xmlns:mc="http://schemas.openxmlformats.org/markup-compatibility/2006">
              <mc:Choice xmlns:v="urn:schemas-microsoft-com:vml" Requires="v">
                <p:oleObj spid="_x0000_s1100" name="数式" r:id="rId20" imgW="342720" imgH="215640" progId="Equation.3">
                  <p:embed/>
                </p:oleObj>
              </mc:Choice>
              <mc:Fallback>
                <p:oleObj name="数式" r:id="rId20" imgW="342720" imgH="2156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51725" y="3344863"/>
                        <a:ext cx="8191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48" name="Object 52"/>
          <p:cNvGraphicFramePr>
            <a:graphicFrameLocks noChangeAspect="1"/>
          </p:cNvGraphicFramePr>
          <p:nvPr/>
        </p:nvGraphicFramePr>
        <p:xfrm>
          <a:off x="7451725" y="3789363"/>
          <a:ext cx="971550" cy="515937"/>
        </p:xfrm>
        <a:graphic>
          <a:graphicData uri="http://schemas.openxmlformats.org/presentationml/2006/ole">
            <mc:AlternateContent xmlns:mc="http://schemas.openxmlformats.org/markup-compatibility/2006">
              <mc:Choice xmlns:v="urn:schemas-microsoft-com:vml" Requires="v">
                <p:oleObj spid="_x0000_s1101" name="数式" r:id="rId22" imgW="406080" imgH="215640" progId="Equation.3">
                  <p:embed/>
                </p:oleObj>
              </mc:Choice>
              <mc:Fallback>
                <p:oleObj name="数式" r:id="rId22" imgW="406080" imgH="215640"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51725" y="3789363"/>
                        <a:ext cx="9715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49" name="Line 53"/>
          <p:cNvSpPr>
            <a:spLocks noChangeShapeType="1"/>
          </p:cNvSpPr>
          <p:nvPr/>
        </p:nvSpPr>
        <p:spPr bwMode="auto">
          <a:xfrm>
            <a:off x="1042988" y="4195763"/>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3" name="Line 57"/>
          <p:cNvSpPr>
            <a:spLocks noChangeShapeType="1"/>
          </p:cNvSpPr>
          <p:nvPr/>
        </p:nvSpPr>
        <p:spPr bwMode="auto">
          <a:xfrm>
            <a:off x="2339975" y="4195763"/>
            <a:ext cx="0" cy="1249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4154" name="Object 58"/>
          <p:cNvGraphicFramePr>
            <a:graphicFrameLocks noChangeAspect="1"/>
          </p:cNvGraphicFramePr>
          <p:nvPr/>
        </p:nvGraphicFramePr>
        <p:xfrm>
          <a:off x="1271588" y="4175125"/>
          <a:ext cx="985837" cy="381000"/>
        </p:xfrm>
        <a:graphic>
          <a:graphicData uri="http://schemas.openxmlformats.org/presentationml/2006/ole">
            <mc:AlternateContent xmlns:mc="http://schemas.openxmlformats.org/markup-compatibility/2006">
              <mc:Choice xmlns:v="urn:schemas-microsoft-com:vml" Requires="v">
                <p:oleObj spid="_x0000_s1102" name="数式" r:id="rId24" imgW="558720" imgH="215640" progId="Equation.3">
                  <p:embed/>
                </p:oleObj>
              </mc:Choice>
              <mc:Fallback>
                <p:oleObj name="数式" r:id="rId24" imgW="558720" imgH="21564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1588" y="4175125"/>
                        <a:ext cx="98583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55" name="Line 59"/>
          <p:cNvSpPr>
            <a:spLocks noChangeShapeType="1"/>
          </p:cNvSpPr>
          <p:nvPr/>
        </p:nvSpPr>
        <p:spPr bwMode="auto">
          <a:xfrm>
            <a:off x="1042988" y="4556125"/>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6" name="Line 60"/>
          <p:cNvSpPr>
            <a:spLocks noChangeShapeType="1"/>
          </p:cNvSpPr>
          <p:nvPr/>
        </p:nvSpPr>
        <p:spPr bwMode="auto">
          <a:xfrm>
            <a:off x="1042988" y="4987925"/>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57" name="Line 61"/>
          <p:cNvSpPr>
            <a:spLocks noChangeShapeType="1"/>
          </p:cNvSpPr>
          <p:nvPr/>
        </p:nvSpPr>
        <p:spPr bwMode="auto">
          <a:xfrm>
            <a:off x="1042988" y="5445125"/>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4158" name="Object 62"/>
          <p:cNvGraphicFramePr>
            <a:graphicFrameLocks noChangeAspect="1"/>
          </p:cNvGraphicFramePr>
          <p:nvPr/>
        </p:nvGraphicFramePr>
        <p:xfrm>
          <a:off x="1238250" y="4606925"/>
          <a:ext cx="1054100" cy="381000"/>
        </p:xfrm>
        <a:graphic>
          <a:graphicData uri="http://schemas.openxmlformats.org/presentationml/2006/ole">
            <mc:AlternateContent xmlns:mc="http://schemas.openxmlformats.org/markup-compatibility/2006">
              <mc:Choice xmlns:v="urn:schemas-microsoft-com:vml" Requires="v">
                <p:oleObj spid="_x0000_s1103" name="数式" r:id="rId26" imgW="596880" imgH="215640" progId="Equation.3">
                  <p:embed/>
                </p:oleObj>
              </mc:Choice>
              <mc:Fallback>
                <p:oleObj name="数式" r:id="rId26" imgW="596880" imgH="215640" progId="Equation.3">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238250" y="4606925"/>
                        <a:ext cx="10541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59" name="Object 63"/>
          <p:cNvGraphicFramePr>
            <a:graphicFrameLocks noChangeAspect="1"/>
          </p:cNvGraphicFramePr>
          <p:nvPr>
            <p:extLst/>
          </p:nvPr>
        </p:nvGraphicFramePr>
        <p:xfrm>
          <a:off x="1724025" y="5021263"/>
          <a:ext cx="471488" cy="312737"/>
        </p:xfrm>
        <a:graphic>
          <a:graphicData uri="http://schemas.openxmlformats.org/presentationml/2006/ole">
            <mc:AlternateContent xmlns:mc="http://schemas.openxmlformats.org/markup-compatibility/2006">
              <mc:Choice xmlns:v="urn:schemas-microsoft-com:vml" Requires="v">
                <p:oleObj spid="_x0000_s1104" name="数式" r:id="rId28" imgW="266400" imgH="177480" progId="Equation.3">
                  <p:embed/>
                </p:oleObj>
              </mc:Choice>
              <mc:Fallback>
                <p:oleObj name="数式" r:id="rId28" imgW="266400" imgH="177480" progId="Equation.3">
                  <p:embed/>
                  <p:pic>
                    <p:nvPicPr>
                      <p:cNvPr id="0" name=""/>
                      <p:cNvPicPr>
                        <a:picLocks noChangeAspect="1" noChangeArrowheads="1"/>
                      </p:cNvPicPr>
                      <p:nvPr/>
                    </p:nvPicPr>
                    <p:blipFill>
                      <a:blip r:embed="rId29"/>
                      <a:srcRect/>
                      <a:stretch>
                        <a:fillRect/>
                      </a:stretch>
                    </p:blipFill>
                    <p:spPr bwMode="auto">
                      <a:xfrm>
                        <a:off x="1724025" y="5021263"/>
                        <a:ext cx="471488" cy="31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60" name="Line 64"/>
          <p:cNvSpPr>
            <a:spLocks noChangeShapeType="1"/>
          </p:cNvSpPr>
          <p:nvPr/>
        </p:nvSpPr>
        <p:spPr bwMode="auto">
          <a:xfrm>
            <a:off x="3276600" y="4195763"/>
            <a:ext cx="0" cy="1249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1" name="Line 65"/>
          <p:cNvSpPr>
            <a:spLocks noChangeShapeType="1"/>
          </p:cNvSpPr>
          <p:nvPr/>
        </p:nvSpPr>
        <p:spPr bwMode="auto">
          <a:xfrm>
            <a:off x="4356100" y="4195763"/>
            <a:ext cx="0" cy="1249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2" name="Line 66"/>
          <p:cNvSpPr>
            <a:spLocks noChangeShapeType="1"/>
          </p:cNvSpPr>
          <p:nvPr/>
        </p:nvSpPr>
        <p:spPr bwMode="auto">
          <a:xfrm>
            <a:off x="5292725" y="4195763"/>
            <a:ext cx="0" cy="1249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3" name="Line 67"/>
          <p:cNvSpPr>
            <a:spLocks noChangeShapeType="1"/>
          </p:cNvSpPr>
          <p:nvPr/>
        </p:nvSpPr>
        <p:spPr bwMode="auto">
          <a:xfrm>
            <a:off x="6443663" y="4195763"/>
            <a:ext cx="0" cy="1249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64" name="Text Box 68"/>
          <p:cNvSpPr txBox="1">
            <a:spLocks noChangeArrowheads="1"/>
          </p:cNvSpPr>
          <p:nvPr/>
        </p:nvSpPr>
        <p:spPr bwMode="auto">
          <a:xfrm>
            <a:off x="2555875" y="412273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4165" name="Text Box 69"/>
          <p:cNvSpPr txBox="1">
            <a:spLocks noChangeArrowheads="1"/>
          </p:cNvSpPr>
          <p:nvPr/>
        </p:nvSpPr>
        <p:spPr bwMode="auto">
          <a:xfrm>
            <a:off x="4587875" y="412432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4166" name="Text Box 70"/>
          <p:cNvSpPr txBox="1">
            <a:spLocks noChangeArrowheads="1"/>
          </p:cNvSpPr>
          <p:nvPr/>
        </p:nvSpPr>
        <p:spPr bwMode="auto">
          <a:xfrm>
            <a:off x="3563938" y="4124325"/>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4167" name="Text Box 71"/>
          <p:cNvSpPr txBox="1">
            <a:spLocks noChangeArrowheads="1"/>
          </p:cNvSpPr>
          <p:nvPr/>
        </p:nvSpPr>
        <p:spPr bwMode="auto">
          <a:xfrm>
            <a:off x="5494338" y="4124325"/>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4168" name="Text Box 72"/>
          <p:cNvSpPr txBox="1">
            <a:spLocks noChangeArrowheads="1"/>
          </p:cNvSpPr>
          <p:nvPr/>
        </p:nvSpPr>
        <p:spPr bwMode="auto">
          <a:xfrm>
            <a:off x="2627313" y="45561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4169" name="Text Box 73"/>
          <p:cNvSpPr txBox="1">
            <a:spLocks noChangeArrowheads="1"/>
          </p:cNvSpPr>
          <p:nvPr/>
        </p:nvSpPr>
        <p:spPr bwMode="auto">
          <a:xfrm>
            <a:off x="4667250" y="45561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4170" name="Text Box 74"/>
          <p:cNvSpPr txBox="1">
            <a:spLocks noChangeArrowheads="1"/>
          </p:cNvSpPr>
          <p:nvPr/>
        </p:nvSpPr>
        <p:spPr bwMode="auto">
          <a:xfrm>
            <a:off x="3708400" y="45561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4171" name="Text Box 75"/>
          <p:cNvSpPr txBox="1">
            <a:spLocks noChangeArrowheads="1"/>
          </p:cNvSpPr>
          <p:nvPr/>
        </p:nvSpPr>
        <p:spPr bwMode="auto">
          <a:xfrm>
            <a:off x="5646738" y="4556125"/>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4172" name="Text Box 76"/>
          <p:cNvSpPr txBox="1">
            <a:spLocks noChangeArrowheads="1"/>
          </p:cNvSpPr>
          <p:nvPr/>
        </p:nvSpPr>
        <p:spPr bwMode="auto">
          <a:xfrm>
            <a:off x="6683375" y="45561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0</a:t>
            </a:r>
          </a:p>
        </p:txBody>
      </p:sp>
      <p:sp>
        <p:nvSpPr>
          <p:cNvPr id="4173" name="Text Box 77"/>
          <p:cNvSpPr txBox="1">
            <a:spLocks noChangeArrowheads="1"/>
          </p:cNvSpPr>
          <p:nvPr/>
        </p:nvSpPr>
        <p:spPr bwMode="auto">
          <a:xfrm>
            <a:off x="6683375" y="41497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0</a:t>
            </a:r>
          </a:p>
        </p:txBody>
      </p:sp>
      <p:sp>
        <p:nvSpPr>
          <p:cNvPr id="4174" name="Text Box 78"/>
          <p:cNvSpPr txBox="1">
            <a:spLocks noChangeArrowheads="1"/>
          </p:cNvSpPr>
          <p:nvPr/>
        </p:nvSpPr>
        <p:spPr bwMode="auto">
          <a:xfrm>
            <a:off x="2555875" y="498792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正</a:t>
            </a:r>
          </a:p>
        </p:txBody>
      </p:sp>
      <p:sp>
        <p:nvSpPr>
          <p:cNvPr id="4175" name="Text Box 79"/>
          <p:cNvSpPr txBox="1">
            <a:spLocks noChangeArrowheads="1"/>
          </p:cNvSpPr>
          <p:nvPr/>
        </p:nvSpPr>
        <p:spPr bwMode="auto">
          <a:xfrm>
            <a:off x="3651250" y="498792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正</a:t>
            </a:r>
          </a:p>
        </p:txBody>
      </p:sp>
      <p:sp>
        <p:nvSpPr>
          <p:cNvPr id="4176" name="Text Box 80"/>
          <p:cNvSpPr txBox="1">
            <a:spLocks noChangeArrowheads="1"/>
          </p:cNvSpPr>
          <p:nvPr/>
        </p:nvSpPr>
        <p:spPr bwMode="auto">
          <a:xfrm>
            <a:off x="4587875" y="498792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正</a:t>
            </a:r>
          </a:p>
        </p:txBody>
      </p:sp>
      <p:sp>
        <p:nvSpPr>
          <p:cNvPr id="4177" name="Text Box 81"/>
          <p:cNvSpPr txBox="1">
            <a:spLocks noChangeArrowheads="1"/>
          </p:cNvSpPr>
          <p:nvPr/>
        </p:nvSpPr>
        <p:spPr bwMode="auto">
          <a:xfrm>
            <a:off x="5667375" y="498792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正</a:t>
            </a:r>
          </a:p>
        </p:txBody>
      </p:sp>
      <p:graphicFrame>
        <p:nvGraphicFramePr>
          <p:cNvPr id="4178" name="Object 82"/>
          <p:cNvGraphicFramePr>
            <a:graphicFrameLocks noChangeAspect="1"/>
          </p:cNvGraphicFramePr>
          <p:nvPr/>
        </p:nvGraphicFramePr>
        <p:xfrm>
          <a:off x="173038" y="5510213"/>
          <a:ext cx="1303337" cy="582612"/>
        </p:xfrm>
        <a:graphic>
          <a:graphicData uri="http://schemas.openxmlformats.org/presentationml/2006/ole">
            <mc:AlternateContent xmlns:mc="http://schemas.openxmlformats.org/markup-compatibility/2006">
              <mc:Choice xmlns:v="urn:schemas-microsoft-com:vml" Requires="v">
                <p:oleObj spid="_x0000_s1105" name="数式" r:id="rId30" imgW="482400" imgH="215640" progId="Equation.3">
                  <p:embed/>
                </p:oleObj>
              </mc:Choice>
              <mc:Fallback>
                <p:oleObj name="数式" r:id="rId30" imgW="482400" imgH="215640" progId="Equation.3">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3038" y="5510213"/>
                        <a:ext cx="1303337" cy="582612"/>
                      </a:xfrm>
                      <a:prstGeom prst="rect">
                        <a:avLst/>
                      </a:prstGeom>
                      <a:solidFill>
                        <a:srgbClr val="FF9900">
                          <a:alpha val="3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79" name="AutoShape 83"/>
          <p:cNvSpPr>
            <a:spLocks noChangeArrowheads="1"/>
          </p:cNvSpPr>
          <p:nvPr/>
        </p:nvSpPr>
        <p:spPr bwMode="auto">
          <a:xfrm>
            <a:off x="1547813" y="5599113"/>
            <a:ext cx="647700" cy="414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alpha val="38000"/>
                </a:schemeClr>
              </a:gs>
              <a:gs pos="100000">
                <a:schemeClr val="accent2">
                  <a:gamma/>
                  <a:shade val="51373"/>
                  <a:invGamma/>
                  <a:alpha val="88000"/>
                </a:schemeClr>
              </a:gs>
            </a:gsLst>
            <a:lin ang="0" scaled="1"/>
          </a:gra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80" name="Text Box 84"/>
          <p:cNvSpPr txBox="1">
            <a:spLocks noChangeArrowheads="1"/>
          </p:cNvSpPr>
          <p:nvPr/>
        </p:nvSpPr>
        <p:spPr bwMode="auto">
          <a:xfrm>
            <a:off x="2195513" y="5630863"/>
            <a:ext cx="2562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t>u</a:t>
            </a:r>
            <a:r>
              <a:rPr lang="ja-JP" altLang="en-US" sz="2000"/>
              <a:t>成分が北に運ばれる</a:t>
            </a:r>
          </a:p>
        </p:txBody>
      </p:sp>
      <p:sp>
        <p:nvSpPr>
          <p:cNvPr id="4181" name="AutoShape 85"/>
          <p:cNvSpPr>
            <a:spLocks noChangeArrowheads="1"/>
          </p:cNvSpPr>
          <p:nvPr/>
        </p:nvSpPr>
        <p:spPr bwMode="auto">
          <a:xfrm>
            <a:off x="4932363" y="5599113"/>
            <a:ext cx="647700" cy="414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alpha val="38000"/>
                </a:schemeClr>
              </a:gs>
              <a:gs pos="100000">
                <a:schemeClr val="accent2">
                  <a:gamma/>
                  <a:shade val="51373"/>
                  <a:invGamma/>
                  <a:alpha val="88000"/>
                </a:schemeClr>
              </a:gs>
            </a:gsLst>
            <a:lin ang="0" scaled="1"/>
          </a:gra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82" name="Text Box 86"/>
          <p:cNvSpPr txBox="1">
            <a:spLocks noChangeArrowheads="1"/>
          </p:cNvSpPr>
          <p:nvPr/>
        </p:nvSpPr>
        <p:spPr bwMode="auto">
          <a:xfrm>
            <a:off x="611188" y="6157913"/>
            <a:ext cx="4906962" cy="396875"/>
          </a:xfrm>
          <a:prstGeom prst="rect">
            <a:avLst/>
          </a:prstGeom>
          <a:solidFill>
            <a:srgbClr val="00CCFF">
              <a:alpha val="25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気圧配置が東傾→、北側でのジェットの強化</a:t>
            </a:r>
          </a:p>
        </p:txBody>
      </p:sp>
      <p:sp>
        <p:nvSpPr>
          <p:cNvPr id="4183" name="Text Box 87"/>
          <p:cNvSpPr txBox="1">
            <a:spLocks noChangeArrowheads="1"/>
          </p:cNvSpPr>
          <p:nvPr/>
        </p:nvSpPr>
        <p:spPr bwMode="auto">
          <a:xfrm>
            <a:off x="5940425" y="6381750"/>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逆は？？</a:t>
            </a:r>
          </a:p>
        </p:txBody>
      </p:sp>
      <p:sp>
        <p:nvSpPr>
          <p:cNvPr id="4184" name="Text Box 88"/>
          <p:cNvSpPr txBox="1">
            <a:spLocks noChangeArrowheads="1"/>
          </p:cNvSpPr>
          <p:nvPr/>
        </p:nvSpPr>
        <p:spPr bwMode="auto">
          <a:xfrm>
            <a:off x="5651500" y="5637213"/>
            <a:ext cx="3295650" cy="4254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運動量の</a:t>
            </a:r>
            <a:r>
              <a:rPr lang="en-US" altLang="ja-JP" sz="2000"/>
              <a:t>u</a:t>
            </a:r>
            <a:r>
              <a:rPr lang="ja-JP" altLang="en-US" sz="2000"/>
              <a:t>成分が北でたまる</a:t>
            </a:r>
          </a:p>
        </p:txBody>
      </p:sp>
      <p:sp>
        <p:nvSpPr>
          <p:cNvPr id="4185" name="Line 89"/>
          <p:cNvSpPr>
            <a:spLocks noChangeShapeType="1"/>
          </p:cNvSpPr>
          <p:nvPr/>
        </p:nvSpPr>
        <p:spPr bwMode="auto">
          <a:xfrm>
            <a:off x="2771775" y="1993900"/>
            <a:ext cx="0" cy="13636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86" name="Line 90"/>
          <p:cNvSpPr>
            <a:spLocks noChangeShapeType="1"/>
          </p:cNvSpPr>
          <p:nvPr/>
        </p:nvSpPr>
        <p:spPr bwMode="auto">
          <a:xfrm>
            <a:off x="3851275" y="2066925"/>
            <a:ext cx="0" cy="12906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87" name="Line 91"/>
          <p:cNvSpPr>
            <a:spLocks noChangeShapeType="1"/>
          </p:cNvSpPr>
          <p:nvPr/>
        </p:nvSpPr>
        <p:spPr bwMode="auto">
          <a:xfrm>
            <a:off x="4716463" y="1995488"/>
            <a:ext cx="0" cy="13620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88" name="Line 92"/>
          <p:cNvSpPr>
            <a:spLocks noChangeShapeType="1"/>
          </p:cNvSpPr>
          <p:nvPr/>
        </p:nvSpPr>
        <p:spPr bwMode="auto">
          <a:xfrm>
            <a:off x="5724525" y="2138363"/>
            <a:ext cx="0" cy="12192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1" name="Oval 95"/>
          <p:cNvSpPr>
            <a:spLocks noChangeArrowheads="1"/>
          </p:cNvSpPr>
          <p:nvPr/>
        </p:nvSpPr>
        <p:spPr bwMode="auto">
          <a:xfrm rot="1236429">
            <a:off x="971550" y="1052513"/>
            <a:ext cx="863600" cy="2160587"/>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4192" name="Oval 96"/>
          <p:cNvSpPr>
            <a:spLocks noChangeArrowheads="1"/>
          </p:cNvSpPr>
          <p:nvPr/>
        </p:nvSpPr>
        <p:spPr bwMode="auto">
          <a:xfrm rot="1236429">
            <a:off x="2844800" y="1052513"/>
            <a:ext cx="863600" cy="2160587"/>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4193" name="Oval 97"/>
          <p:cNvSpPr>
            <a:spLocks noChangeArrowheads="1"/>
          </p:cNvSpPr>
          <p:nvPr/>
        </p:nvSpPr>
        <p:spPr bwMode="auto">
          <a:xfrm rot="1236429">
            <a:off x="4716463" y="1052513"/>
            <a:ext cx="863600" cy="2160587"/>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4194" name="Oval 98"/>
          <p:cNvSpPr>
            <a:spLocks noChangeArrowheads="1"/>
          </p:cNvSpPr>
          <p:nvPr/>
        </p:nvSpPr>
        <p:spPr bwMode="auto">
          <a:xfrm rot="1236429">
            <a:off x="6588125" y="1052513"/>
            <a:ext cx="863600" cy="2160587"/>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4195" name="Oval 99"/>
          <p:cNvSpPr>
            <a:spLocks noChangeArrowheads="1"/>
          </p:cNvSpPr>
          <p:nvPr/>
        </p:nvSpPr>
        <p:spPr bwMode="auto">
          <a:xfrm>
            <a:off x="2268538" y="1568450"/>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96" name="Oval 100"/>
          <p:cNvSpPr>
            <a:spLocks noChangeArrowheads="1"/>
          </p:cNvSpPr>
          <p:nvPr/>
        </p:nvSpPr>
        <p:spPr bwMode="auto">
          <a:xfrm>
            <a:off x="4140200" y="151765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97" name="Oval 101"/>
          <p:cNvSpPr>
            <a:spLocks noChangeArrowheads="1"/>
          </p:cNvSpPr>
          <p:nvPr/>
        </p:nvSpPr>
        <p:spPr bwMode="auto">
          <a:xfrm>
            <a:off x="7885113" y="15890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4198" name="Oval 102"/>
          <p:cNvSpPr>
            <a:spLocks noChangeArrowheads="1"/>
          </p:cNvSpPr>
          <p:nvPr/>
        </p:nvSpPr>
        <p:spPr bwMode="auto">
          <a:xfrm rot="1236429">
            <a:off x="1908175" y="992188"/>
            <a:ext cx="863600" cy="2160587"/>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4199" name="Oval 103"/>
          <p:cNvSpPr>
            <a:spLocks noChangeArrowheads="1"/>
          </p:cNvSpPr>
          <p:nvPr/>
        </p:nvSpPr>
        <p:spPr bwMode="auto">
          <a:xfrm rot="1236429">
            <a:off x="3851275" y="992188"/>
            <a:ext cx="863600" cy="2160587"/>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4200" name="Oval 104"/>
          <p:cNvSpPr>
            <a:spLocks noChangeArrowheads="1"/>
          </p:cNvSpPr>
          <p:nvPr/>
        </p:nvSpPr>
        <p:spPr bwMode="auto">
          <a:xfrm rot="1236429">
            <a:off x="5653088" y="992188"/>
            <a:ext cx="863600" cy="2160587"/>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4201" name="Text Box 105"/>
          <p:cNvSpPr txBox="1">
            <a:spLocks noChangeArrowheads="1"/>
          </p:cNvSpPr>
          <p:nvPr/>
        </p:nvSpPr>
        <p:spPr bwMode="auto">
          <a:xfrm>
            <a:off x="4356100" y="9017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0000FF"/>
                </a:solidFill>
              </a:rPr>
              <a:t>北</a:t>
            </a:r>
          </a:p>
        </p:txBody>
      </p:sp>
      <p:sp>
        <p:nvSpPr>
          <p:cNvPr id="4202" name="Text Box 106"/>
          <p:cNvSpPr txBox="1">
            <a:spLocks noChangeArrowheads="1"/>
          </p:cNvSpPr>
          <p:nvPr/>
        </p:nvSpPr>
        <p:spPr bwMode="auto">
          <a:xfrm>
            <a:off x="4298950" y="29098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solidFill>
                  <a:srgbClr val="FF0000"/>
                </a:solidFill>
              </a:rPr>
              <a:t>南</a:t>
            </a:r>
          </a:p>
        </p:txBody>
      </p:sp>
    </p:spTree>
    <p:extLst>
      <p:ext uri="{BB962C8B-B14F-4D97-AF65-F5344CB8AC3E}">
        <p14:creationId xmlns:p14="http://schemas.microsoft.com/office/powerpoint/2010/main" val="2640761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linds(horizontal)">
                                      <p:cBhvr>
                                        <p:cTn id="7" dur="500"/>
                                        <p:tgtEl>
                                          <p:spTgt spid="410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blinds(horizontal)">
                                      <p:cBhvr>
                                        <p:cTn id="10" dur="500"/>
                                        <p:tgtEl>
                                          <p:spTgt spid="41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box(in)">
                                      <p:cBhvr>
                                        <p:cTn id="15" dur="500"/>
                                        <p:tgtEl>
                                          <p:spTgt spid="410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108"/>
                                        </p:tgtEl>
                                        <p:attrNameLst>
                                          <p:attrName>style.visibility</p:attrName>
                                        </p:attrNameLst>
                                      </p:cBhvr>
                                      <p:to>
                                        <p:strVal val="visible"/>
                                      </p:to>
                                    </p:set>
                                    <p:animEffect transition="in" filter="box(in)">
                                      <p:cBhvr>
                                        <p:cTn id="18" dur="500"/>
                                        <p:tgtEl>
                                          <p:spTgt spid="410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201"/>
                                        </p:tgtEl>
                                        <p:attrNameLst>
                                          <p:attrName>style.visibility</p:attrName>
                                        </p:attrNameLst>
                                      </p:cBhvr>
                                      <p:to>
                                        <p:strVal val="visible"/>
                                      </p:to>
                                    </p:set>
                                    <p:animEffect transition="in" filter="checkerboard(across)">
                                      <p:cBhvr>
                                        <p:cTn id="21" dur="500"/>
                                        <p:tgtEl>
                                          <p:spTgt spid="4201"/>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202"/>
                                        </p:tgtEl>
                                        <p:attrNameLst>
                                          <p:attrName>style.visibility</p:attrName>
                                        </p:attrNameLst>
                                      </p:cBhvr>
                                      <p:to>
                                        <p:strVal val="visible"/>
                                      </p:to>
                                    </p:set>
                                    <p:animEffect transition="in" filter="checkerboard(across)">
                                      <p:cBhvr>
                                        <p:cTn id="24" dur="500"/>
                                        <p:tgtEl>
                                          <p:spTgt spid="4202"/>
                                        </p:tgtEl>
                                      </p:cBhvr>
                                    </p:animEffect>
                                  </p:childTnLst>
                                </p:cTn>
                              </p:par>
                              <p:par>
                                <p:cTn id="25" presetID="5" presetClass="entr" presetSubtype="10" fill="hold" nodeType="withEffect">
                                  <p:stCondLst>
                                    <p:cond delay="0"/>
                                  </p:stCondLst>
                                  <p:childTnLst>
                                    <p:set>
                                      <p:cBhvr>
                                        <p:cTn id="26" dur="1" fill="hold">
                                          <p:stCondLst>
                                            <p:cond delay="0"/>
                                          </p:stCondLst>
                                        </p:cTn>
                                        <p:tgtEl>
                                          <p:spTgt spid="4101"/>
                                        </p:tgtEl>
                                        <p:attrNameLst>
                                          <p:attrName>style.visibility</p:attrName>
                                        </p:attrNameLst>
                                      </p:cBhvr>
                                      <p:to>
                                        <p:strVal val="visible"/>
                                      </p:to>
                                    </p:set>
                                    <p:animEffect transition="in" filter="checkerboard(across)">
                                      <p:cBhvr>
                                        <p:cTn id="27" dur="500"/>
                                        <p:tgtEl>
                                          <p:spTgt spid="410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09"/>
                                        </p:tgtEl>
                                        <p:attrNameLst>
                                          <p:attrName>style.visibility</p:attrName>
                                        </p:attrNameLst>
                                      </p:cBhvr>
                                      <p:to>
                                        <p:strVal val="visible"/>
                                      </p:to>
                                    </p:set>
                                    <p:animEffect transition="in" filter="blinds(horizontal)">
                                      <p:cBhvr>
                                        <p:cTn id="32" dur="500"/>
                                        <p:tgtEl>
                                          <p:spTgt spid="410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4116"/>
                                        </p:tgtEl>
                                        <p:attrNameLst>
                                          <p:attrName>style.visibility</p:attrName>
                                        </p:attrNameLst>
                                      </p:cBhvr>
                                      <p:to>
                                        <p:strVal val="visible"/>
                                      </p:to>
                                    </p:set>
                                    <p:animEffect transition="in" filter="blinds(horizontal)">
                                      <p:cBhvr>
                                        <p:cTn id="35" dur="500"/>
                                        <p:tgtEl>
                                          <p:spTgt spid="411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4117"/>
                                        </p:tgtEl>
                                        <p:attrNameLst>
                                          <p:attrName>style.visibility</p:attrName>
                                        </p:attrNameLst>
                                      </p:cBhvr>
                                      <p:to>
                                        <p:strVal val="visible"/>
                                      </p:to>
                                    </p:set>
                                    <p:animEffect transition="in" filter="blinds(horizontal)">
                                      <p:cBhvr>
                                        <p:cTn id="38" dur="500"/>
                                        <p:tgtEl>
                                          <p:spTgt spid="41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4195"/>
                                        </p:tgtEl>
                                        <p:attrNameLst>
                                          <p:attrName>style.visibility</p:attrName>
                                        </p:attrNameLst>
                                      </p:cBhvr>
                                      <p:to>
                                        <p:strVal val="visible"/>
                                      </p:to>
                                    </p:set>
                                    <p:animEffect transition="in" filter="blinds(horizontal)">
                                      <p:cBhvr>
                                        <p:cTn id="41" dur="500"/>
                                        <p:tgtEl>
                                          <p:spTgt spid="419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4196"/>
                                        </p:tgtEl>
                                        <p:attrNameLst>
                                          <p:attrName>style.visibility</p:attrName>
                                        </p:attrNameLst>
                                      </p:cBhvr>
                                      <p:to>
                                        <p:strVal val="visible"/>
                                      </p:to>
                                    </p:set>
                                    <p:animEffect transition="in" filter="blinds(horizontal)">
                                      <p:cBhvr>
                                        <p:cTn id="44" dur="500"/>
                                        <p:tgtEl>
                                          <p:spTgt spid="41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197"/>
                                        </p:tgtEl>
                                        <p:attrNameLst>
                                          <p:attrName>style.visibility</p:attrName>
                                        </p:attrNameLst>
                                      </p:cBhvr>
                                      <p:to>
                                        <p:strVal val="visible"/>
                                      </p:to>
                                    </p:set>
                                    <p:animEffect transition="in" filter="blinds(horizontal)">
                                      <p:cBhvr>
                                        <p:cTn id="47" dur="500"/>
                                        <p:tgtEl>
                                          <p:spTgt spid="419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115"/>
                                        </p:tgtEl>
                                        <p:attrNameLst>
                                          <p:attrName>style.visibility</p:attrName>
                                        </p:attrNameLst>
                                      </p:cBhvr>
                                      <p:to>
                                        <p:strVal val="visible"/>
                                      </p:to>
                                    </p:set>
                                    <p:animEffect transition="in" filter="blinds(horizontal)">
                                      <p:cBhvr>
                                        <p:cTn id="50" dur="500"/>
                                        <p:tgtEl>
                                          <p:spTgt spid="4115"/>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110"/>
                                        </p:tgtEl>
                                        <p:attrNameLst>
                                          <p:attrName>style.visibility</p:attrName>
                                        </p:attrNameLst>
                                      </p:cBhvr>
                                      <p:to>
                                        <p:strVal val="visible"/>
                                      </p:to>
                                    </p:set>
                                    <p:animEffect transition="in" filter="blinds(horizontal)">
                                      <p:cBhvr>
                                        <p:cTn id="53" dur="500"/>
                                        <p:tgtEl>
                                          <p:spTgt spid="411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118"/>
                                        </p:tgtEl>
                                        <p:attrNameLst>
                                          <p:attrName>style.visibility</p:attrName>
                                        </p:attrNameLst>
                                      </p:cBhvr>
                                      <p:to>
                                        <p:strVal val="visible"/>
                                      </p:to>
                                    </p:set>
                                    <p:animEffect transition="in" filter="blinds(horizontal)">
                                      <p:cBhvr>
                                        <p:cTn id="56" dur="500"/>
                                        <p:tgtEl>
                                          <p:spTgt spid="411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111"/>
                                        </p:tgtEl>
                                        <p:attrNameLst>
                                          <p:attrName>style.visibility</p:attrName>
                                        </p:attrNameLst>
                                      </p:cBhvr>
                                      <p:to>
                                        <p:strVal val="visible"/>
                                      </p:to>
                                    </p:set>
                                    <p:animEffect transition="in" filter="blinds(horizontal)">
                                      <p:cBhvr>
                                        <p:cTn id="59" dur="500"/>
                                        <p:tgtEl>
                                          <p:spTgt spid="4111"/>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4114"/>
                                        </p:tgtEl>
                                        <p:attrNameLst>
                                          <p:attrName>style.visibility</p:attrName>
                                        </p:attrNameLst>
                                      </p:cBhvr>
                                      <p:to>
                                        <p:strVal val="visible"/>
                                      </p:to>
                                    </p:set>
                                    <p:animEffect transition="in" filter="blinds(horizontal)">
                                      <p:cBhvr>
                                        <p:cTn id="62" dur="500"/>
                                        <p:tgtEl>
                                          <p:spTgt spid="4114"/>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119"/>
                                        </p:tgtEl>
                                        <p:attrNameLst>
                                          <p:attrName>style.visibility</p:attrName>
                                        </p:attrNameLst>
                                      </p:cBhvr>
                                      <p:to>
                                        <p:strVal val="visible"/>
                                      </p:to>
                                    </p:set>
                                    <p:animEffect transition="in" filter="blinds(horizontal)">
                                      <p:cBhvr>
                                        <p:cTn id="65" dur="500"/>
                                        <p:tgtEl>
                                          <p:spTgt spid="4119"/>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121"/>
                                        </p:tgtEl>
                                        <p:attrNameLst>
                                          <p:attrName>style.visibility</p:attrName>
                                        </p:attrNameLst>
                                      </p:cBhvr>
                                      <p:to>
                                        <p:strVal val="visible"/>
                                      </p:to>
                                    </p:set>
                                    <p:animEffect transition="in" filter="blinds(horizontal)">
                                      <p:cBhvr>
                                        <p:cTn id="68" dur="500"/>
                                        <p:tgtEl>
                                          <p:spTgt spid="4121"/>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4112"/>
                                        </p:tgtEl>
                                        <p:attrNameLst>
                                          <p:attrName>style.visibility</p:attrName>
                                        </p:attrNameLst>
                                      </p:cBhvr>
                                      <p:to>
                                        <p:strVal val="visible"/>
                                      </p:to>
                                    </p:set>
                                    <p:animEffect transition="in" filter="blinds(horizontal)">
                                      <p:cBhvr>
                                        <p:cTn id="71" dur="500"/>
                                        <p:tgtEl>
                                          <p:spTgt spid="4112"/>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4113"/>
                                        </p:tgtEl>
                                        <p:attrNameLst>
                                          <p:attrName>style.visibility</p:attrName>
                                        </p:attrNameLst>
                                      </p:cBhvr>
                                      <p:to>
                                        <p:strVal val="visible"/>
                                      </p:to>
                                    </p:set>
                                    <p:animEffect transition="in" filter="blinds(horizontal)">
                                      <p:cBhvr>
                                        <p:cTn id="74" dur="500"/>
                                        <p:tgtEl>
                                          <p:spTgt spid="4113"/>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4120"/>
                                        </p:tgtEl>
                                        <p:attrNameLst>
                                          <p:attrName>style.visibility</p:attrName>
                                        </p:attrNameLst>
                                      </p:cBhvr>
                                      <p:to>
                                        <p:strVal val="visible"/>
                                      </p:to>
                                    </p:set>
                                    <p:animEffect transition="in" filter="blinds(horizontal)">
                                      <p:cBhvr>
                                        <p:cTn id="77" dur="500"/>
                                        <p:tgtEl>
                                          <p:spTgt spid="41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4128"/>
                                        </p:tgtEl>
                                        <p:attrNameLst>
                                          <p:attrName>style.visibility</p:attrName>
                                        </p:attrNameLst>
                                      </p:cBhvr>
                                      <p:to>
                                        <p:strVal val="visible"/>
                                      </p:to>
                                    </p:set>
                                    <p:animEffect transition="in" filter="strips(downRight)">
                                      <p:cBhvr>
                                        <p:cTn id="82" dur="2000"/>
                                        <p:tgtEl>
                                          <p:spTgt spid="4128"/>
                                        </p:tgtEl>
                                      </p:cBhvr>
                                    </p:animEffect>
                                  </p:childTnLst>
                                </p:cTn>
                              </p:par>
                              <p:par>
                                <p:cTn id="83" presetID="18" presetClass="entr" presetSubtype="6" fill="hold" grpId="0" nodeType="withEffect">
                                  <p:stCondLst>
                                    <p:cond delay="0"/>
                                  </p:stCondLst>
                                  <p:childTnLst>
                                    <p:set>
                                      <p:cBhvr>
                                        <p:cTn id="84" dur="1" fill="hold">
                                          <p:stCondLst>
                                            <p:cond delay="0"/>
                                          </p:stCondLst>
                                        </p:cTn>
                                        <p:tgtEl>
                                          <p:spTgt spid="4127"/>
                                        </p:tgtEl>
                                        <p:attrNameLst>
                                          <p:attrName>style.visibility</p:attrName>
                                        </p:attrNameLst>
                                      </p:cBhvr>
                                      <p:to>
                                        <p:strVal val="visible"/>
                                      </p:to>
                                    </p:set>
                                    <p:animEffect transition="in" filter="strips(downRight)">
                                      <p:cBhvr>
                                        <p:cTn id="85" dur="2000"/>
                                        <p:tgtEl>
                                          <p:spTgt spid="4127"/>
                                        </p:tgtEl>
                                      </p:cBhvr>
                                    </p:animEffect>
                                  </p:childTnLst>
                                </p:cTn>
                              </p:par>
                              <p:par>
                                <p:cTn id="86" presetID="18" presetClass="entr" presetSubtype="6" fill="hold" grpId="0" nodeType="withEffect">
                                  <p:stCondLst>
                                    <p:cond delay="0"/>
                                  </p:stCondLst>
                                  <p:childTnLst>
                                    <p:set>
                                      <p:cBhvr>
                                        <p:cTn id="87" dur="1" fill="hold">
                                          <p:stCondLst>
                                            <p:cond delay="0"/>
                                          </p:stCondLst>
                                        </p:cTn>
                                        <p:tgtEl>
                                          <p:spTgt spid="4126"/>
                                        </p:tgtEl>
                                        <p:attrNameLst>
                                          <p:attrName>style.visibility</p:attrName>
                                        </p:attrNameLst>
                                      </p:cBhvr>
                                      <p:to>
                                        <p:strVal val="visible"/>
                                      </p:to>
                                    </p:set>
                                    <p:animEffect transition="in" filter="strips(downRight)">
                                      <p:cBhvr>
                                        <p:cTn id="88" dur="2000"/>
                                        <p:tgtEl>
                                          <p:spTgt spid="4126"/>
                                        </p:tgtEl>
                                      </p:cBhvr>
                                    </p:animEffect>
                                  </p:childTnLst>
                                </p:cTn>
                              </p:par>
                              <p:par>
                                <p:cTn id="89" presetID="18" presetClass="entr" presetSubtype="6" fill="hold" grpId="0" nodeType="withEffect">
                                  <p:stCondLst>
                                    <p:cond delay="0"/>
                                  </p:stCondLst>
                                  <p:childTnLst>
                                    <p:set>
                                      <p:cBhvr>
                                        <p:cTn id="90" dur="1" fill="hold">
                                          <p:stCondLst>
                                            <p:cond delay="0"/>
                                          </p:stCondLst>
                                        </p:cTn>
                                        <p:tgtEl>
                                          <p:spTgt spid="4125"/>
                                        </p:tgtEl>
                                        <p:attrNameLst>
                                          <p:attrName>style.visibility</p:attrName>
                                        </p:attrNameLst>
                                      </p:cBhvr>
                                      <p:to>
                                        <p:strVal val="visible"/>
                                      </p:to>
                                    </p:set>
                                    <p:animEffect transition="in" filter="strips(downRight)">
                                      <p:cBhvr>
                                        <p:cTn id="91" dur="2000"/>
                                        <p:tgtEl>
                                          <p:spTgt spid="412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8" presetClass="entr" presetSubtype="3" fill="hold" grpId="0" nodeType="clickEffect">
                                  <p:stCondLst>
                                    <p:cond delay="0"/>
                                  </p:stCondLst>
                                  <p:childTnLst>
                                    <p:set>
                                      <p:cBhvr>
                                        <p:cTn id="95" dur="1" fill="hold">
                                          <p:stCondLst>
                                            <p:cond delay="0"/>
                                          </p:stCondLst>
                                        </p:cTn>
                                        <p:tgtEl>
                                          <p:spTgt spid="4122"/>
                                        </p:tgtEl>
                                        <p:attrNameLst>
                                          <p:attrName>style.visibility</p:attrName>
                                        </p:attrNameLst>
                                      </p:cBhvr>
                                      <p:to>
                                        <p:strVal val="visible"/>
                                      </p:to>
                                    </p:set>
                                    <p:animEffect transition="in" filter="strips(upRight)">
                                      <p:cBhvr>
                                        <p:cTn id="96" dur="500"/>
                                        <p:tgtEl>
                                          <p:spTgt spid="4122"/>
                                        </p:tgtEl>
                                      </p:cBhvr>
                                    </p:animEffect>
                                  </p:childTnLst>
                                </p:cTn>
                              </p:par>
                              <p:par>
                                <p:cTn id="97" presetID="18" presetClass="entr" presetSubtype="3" fill="hold" grpId="0" nodeType="withEffect">
                                  <p:stCondLst>
                                    <p:cond delay="0"/>
                                  </p:stCondLst>
                                  <p:childTnLst>
                                    <p:set>
                                      <p:cBhvr>
                                        <p:cTn id="98" dur="1" fill="hold">
                                          <p:stCondLst>
                                            <p:cond delay="0"/>
                                          </p:stCondLst>
                                        </p:cTn>
                                        <p:tgtEl>
                                          <p:spTgt spid="4123"/>
                                        </p:tgtEl>
                                        <p:attrNameLst>
                                          <p:attrName>style.visibility</p:attrName>
                                        </p:attrNameLst>
                                      </p:cBhvr>
                                      <p:to>
                                        <p:strVal val="visible"/>
                                      </p:to>
                                    </p:set>
                                    <p:animEffect transition="in" filter="strips(upRight)">
                                      <p:cBhvr>
                                        <p:cTn id="99" dur="500"/>
                                        <p:tgtEl>
                                          <p:spTgt spid="4123"/>
                                        </p:tgtEl>
                                      </p:cBhvr>
                                    </p:animEffect>
                                  </p:childTnLst>
                                </p:cTn>
                              </p:par>
                              <p:par>
                                <p:cTn id="100" presetID="18" presetClass="entr" presetSubtype="3" fill="hold" grpId="0" nodeType="withEffect">
                                  <p:stCondLst>
                                    <p:cond delay="0"/>
                                  </p:stCondLst>
                                  <p:childTnLst>
                                    <p:set>
                                      <p:cBhvr>
                                        <p:cTn id="101" dur="1" fill="hold">
                                          <p:stCondLst>
                                            <p:cond delay="0"/>
                                          </p:stCondLst>
                                        </p:cTn>
                                        <p:tgtEl>
                                          <p:spTgt spid="4124"/>
                                        </p:tgtEl>
                                        <p:attrNameLst>
                                          <p:attrName>style.visibility</p:attrName>
                                        </p:attrNameLst>
                                      </p:cBhvr>
                                      <p:to>
                                        <p:strVal val="visible"/>
                                      </p:to>
                                    </p:set>
                                    <p:animEffect transition="in" filter="strips(upRight)">
                                      <p:cBhvr>
                                        <p:cTn id="102" dur="500"/>
                                        <p:tgtEl>
                                          <p:spTgt spid="4124"/>
                                        </p:tgtEl>
                                      </p:cBhvr>
                                    </p:animEffect>
                                  </p:childTnLst>
                                </p:cTn>
                              </p:par>
                            </p:childTnLst>
                          </p:cTn>
                        </p:par>
                        <p:par>
                          <p:cTn id="103" fill="hold" nodeType="withGroup">
                            <p:stCondLst>
                              <p:cond delay="500"/>
                            </p:stCondLst>
                            <p:childTnLst>
                              <p:par>
                                <p:cTn id="104" presetID="3" presetClass="entr" presetSubtype="10" fill="hold" grpId="0" nodeType="afterEffect">
                                  <p:stCondLst>
                                    <p:cond delay="0"/>
                                  </p:stCondLst>
                                  <p:childTnLst>
                                    <p:set>
                                      <p:cBhvr>
                                        <p:cTn id="105" dur="1" fill="hold">
                                          <p:stCondLst>
                                            <p:cond delay="0"/>
                                          </p:stCondLst>
                                        </p:cTn>
                                        <p:tgtEl>
                                          <p:spTgt spid="4129"/>
                                        </p:tgtEl>
                                        <p:attrNameLst>
                                          <p:attrName>style.visibility</p:attrName>
                                        </p:attrNameLst>
                                      </p:cBhvr>
                                      <p:to>
                                        <p:strVal val="visible"/>
                                      </p:to>
                                    </p:set>
                                    <p:animEffect transition="in" filter="blinds(horizontal)">
                                      <p:cBhvr>
                                        <p:cTn id="106" dur="500"/>
                                        <p:tgtEl>
                                          <p:spTgt spid="4129"/>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8" presetClass="entr" presetSubtype="12" fill="hold" grpId="0" nodeType="clickEffect">
                                  <p:stCondLst>
                                    <p:cond delay="0"/>
                                  </p:stCondLst>
                                  <p:childTnLst>
                                    <p:set>
                                      <p:cBhvr>
                                        <p:cTn id="110" dur="1" fill="hold">
                                          <p:stCondLst>
                                            <p:cond delay="0"/>
                                          </p:stCondLst>
                                        </p:cTn>
                                        <p:tgtEl>
                                          <p:spTgt spid="4185"/>
                                        </p:tgtEl>
                                        <p:attrNameLst>
                                          <p:attrName>style.visibility</p:attrName>
                                        </p:attrNameLst>
                                      </p:cBhvr>
                                      <p:to>
                                        <p:strVal val="visible"/>
                                      </p:to>
                                    </p:set>
                                    <p:animEffect transition="in" filter="strips(downLeft)">
                                      <p:cBhvr>
                                        <p:cTn id="111" dur="1000"/>
                                        <p:tgtEl>
                                          <p:spTgt spid="4185"/>
                                        </p:tgtEl>
                                      </p:cBhvr>
                                    </p:animEffect>
                                  </p:childTnLst>
                                </p:cTn>
                              </p:par>
                            </p:childTnLst>
                          </p:cTn>
                        </p:par>
                        <p:par>
                          <p:cTn id="112" fill="hold" nodeType="afterGroup">
                            <p:stCondLst>
                              <p:cond delay="1000"/>
                            </p:stCondLst>
                            <p:childTnLst>
                              <p:par>
                                <p:cTn id="113" presetID="3" presetClass="entr" presetSubtype="10" fill="hold" nodeType="afterEffect">
                                  <p:stCondLst>
                                    <p:cond delay="0"/>
                                  </p:stCondLst>
                                  <p:childTnLst>
                                    <p:set>
                                      <p:cBhvr>
                                        <p:cTn id="114" dur="1" fill="hold">
                                          <p:stCondLst>
                                            <p:cond delay="0"/>
                                          </p:stCondLst>
                                        </p:cTn>
                                        <p:tgtEl>
                                          <p:spTgt spid="4134"/>
                                        </p:tgtEl>
                                        <p:attrNameLst>
                                          <p:attrName>style.visibility</p:attrName>
                                        </p:attrNameLst>
                                      </p:cBhvr>
                                      <p:to>
                                        <p:strVal val="visible"/>
                                      </p:to>
                                    </p:set>
                                    <p:animEffect transition="in" filter="blinds(horizontal)">
                                      <p:cBhvr>
                                        <p:cTn id="115" dur="500"/>
                                        <p:tgtEl>
                                          <p:spTgt spid="4134"/>
                                        </p:tgtEl>
                                      </p:cBhvr>
                                    </p:animEffect>
                                  </p:childTnLst>
                                </p:cTn>
                              </p:par>
                              <p:par>
                                <p:cTn id="116" presetID="3" presetClass="entr" presetSubtype="10" fill="hold" nodeType="withEffect">
                                  <p:stCondLst>
                                    <p:cond delay="0"/>
                                  </p:stCondLst>
                                  <p:childTnLst>
                                    <p:set>
                                      <p:cBhvr>
                                        <p:cTn id="117" dur="1" fill="hold">
                                          <p:stCondLst>
                                            <p:cond delay="0"/>
                                          </p:stCondLst>
                                        </p:cTn>
                                        <p:tgtEl>
                                          <p:spTgt spid="4135"/>
                                        </p:tgtEl>
                                        <p:attrNameLst>
                                          <p:attrName>style.visibility</p:attrName>
                                        </p:attrNameLst>
                                      </p:cBhvr>
                                      <p:to>
                                        <p:strVal val="visible"/>
                                      </p:to>
                                    </p:set>
                                    <p:animEffect transition="in" filter="blinds(horizontal)">
                                      <p:cBhvr>
                                        <p:cTn id="118" dur="500"/>
                                        <p:tgtEl>
                                          <p:spTgt spid="413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8" presetClass="entr" presetSubtype="12" fill="hold" grpId="0" nodeType="clickEffect">
                                  <p:stCondLst>
                                    <p:cond delay="0"/>
                                  </p:stCondLst>
                                  <p:childTnLst>
                                    <p:set>
                                      <p:cBhvr>
                                        <p:cTn id="122" dur="1" fill="hold">
                                          <p:stCondLst>
                                            <p:cond delay="0"/>
                                          </p:stCondLst>
                                        </p:cTn>
                                        <p:tgtEl>
                                          <p:spTgt spid="4186"/>
                                        </p:tgtEl>
                                        <p:attrNameLst>
                                          <p:attrName>style.visibility</p:attrName>
                                        </p:attrNameLst>
                                      </p:cBhvr>
                                      <p:to>
                                        <p:strVal val="visible"/>
                                      </p:to>
                                    </p:set>
                                    <p:animEffect transition="in" filter="strips(downLeft)">
                                      <p:cBhvr>
                                        <p:cTn id="123" dur="1000"/>
                                        <p:tgtEl>
                                          <p:spTgt spid="4186"/>
                                        </p:tgtEl>
                                      </p:cBhvr>
                                    </p:animEffect>
                                  </p:childTnLst>
                                </p:cTn>
                              </p:par>
                            </p:childTnLst>
                          </p:cTn>
                        </p:par>
                        <p:par>
                          <p:cTn id="124" fill="hold" nodeType="afterGroup">
                            <p:stCondLst>
                              <p:cond delay="1000"/>
                            </p:stCondLst>
                            <p:childTnLst>
                              <p:par>
                                <p:cTn id="125" presetID="3" presetClass="entr" presetSubtype="10" fill="hold" nodeType="afterEffect">
                                  <p:stCondLst>
                                    <p:cond delay="0"/>
                                  </p:stCondLst>
                                  <p:childTnLst>
                                    <p:set>
                                      <p:cBhvr>
                                        <p:cTn id="126" dur="1" fill="hold">
                                          <p:stCondLst>
                                            <p:cond delay="0"/>
                                          </p:stCondLst>
                                        </p:cTn>
                                        <p:tgtEl>
                                          <p:spTgt spid="4141"/>
                                        </p:tgtEl>
                                        <p:attrNameLst>
                                          <p:attrName>style.visibility</p:attrName>
                                        </p:attrNameLst>
                                      </p:cBhvr>
                                      <p:to>
                                        <p:strVal val="visible"/>
                                      </p:to>
                                    </p:set>
                                    <p:animEffect transition="in" filter="blinds(horizontal)">
                                      <p:cBhvr>
                                        <p:cTn id="127" dur="500"/>
                                        <p:tgtEl>
                                          <p:spTgt spid="4141"/>
                                        </p:tgtEl>
                                      </p:cBhvr>
                                    </p:animEffect>
                                  </p:childTnLst>
                                </p:cTn>
                              </p:par>
                              <p:par>
                                <p:cTn id="128" presetID="3" presetClass="entr" presetSubtype="10" fill="hold" nodeType="withEffect">
                                  <p:stCondLst>
                                    <p:cond delay="0"/>
                                  </p:stCondLst>
                                  <p:childTnLst>
                                    <p:set>
                                      <p:cBhvr>
                                        <p:cTn id="129" dur="1" fill="hold">
                                          <p:stCondLst>
                                            <p:cond delay="0"/>
                                          </p:stCondLst>
                                        </p:cTn>
                                        <p:tgtEl>
                                          <p:spTgt spid="4142"/>
                                        </p:tgtEl>
                                        <p:attrNameLst>
                                          <p:attrName>style.visibility</p:attrName>
                                        </p:attrNameLst>
                                      </p:cBhvr>
                                      <p:to>
                                        <p:strVal val="visible"/>
                                      </p:to>
                                    </p:set>
                                    <p:animEffect transition="in" filter="blinds(horizontal)">
                                      <p:cBhvr>
                                        <p:cTn id="130" dur="500"/>
                                        <p:tgtEl>
                                          <p:spTgt spid="4142"/>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8" presetClass="entr" presetSubtype="12" fill="hold" grpId="0" nodeType="clickEffect">
                                  <p:stCondLst>
                                    <p:cond delay="0"/>
                                  </p:stCondLst>
                                  <p:childTnLst>
                                    <p:set>
                                      <p:cBhvr>
                                        <p:cTn id="134" dur="1" fill="hold">
                                          <p:stCondLst>
                                            <p:cond delay="0"/>
                                          </p:stCondLst>
                                        </p:cTn>
                                        <p:tgtEl>
                                          <p:spTgt spid="4187"/>
                                        </p:tgtEl>
                                        <p:attrNameLst>
                                          <p:attrName>style.visibility</p:attrName>
                                        </p:attrNameLst>
                                      </p:cBhvr>
                                      <p:to>
                                        <p:strVal val="visible"/>
                                      </p:to>
                                    </p:set>
                                    <p:animEffect transition="in" filter="strips(downLeft)">
                                      <p:cBhvr>
                                        <p:cTn id="135" dur="1000"/>
                                        <p:tgtEl>
                                          <p:spTgt spid="4187"/>
                                        </p:tgtEl>
                                      </p:cBhvr>
                                    </p:animEffect>
                                  </p:childTnLst>
                                </p:cTn>
                              </p:par>
                            </p:childTnLst>
                          </p:cTn>
                        </p:par>
                        <p:par>
                          <p:cTn id="136" fill="hold" nodeType="afterGroup">
                            <p:stCondLst>
                              <p:cond delay="1000"/>
                            </p:stCondLst>
                            <p:childTnLst>
                              <p:par>
                                <p:cTn id="137" presetID="3" presetClass="entr" presetSubtype="10" fill="hold" nodeType="afterEffect">
                                  <p:stCondLst>
                                    <p:cond delay="0"/>
                                  </p:stCondLst>
                                  <p:childTnLst>
                                    <p:set>
                                      <p:cBhvr>
                                        <p:cTn id="138" dur="1" fill="hold">
                                          <p:stCondLst>
                                            <p:cond delay="0"/>
                                          </p:stCondLst>
                                        </p:cTn>
                                        <p:tgtEl>
                                          <p:spTgt spid="4143"/>
                                        </p:tgtEl>
                                        <p:attrNameLst>
                                          <p:attrName>style.visibility</p:attrName>
                                        </p:attrNameLst>
                                      </p:cBhvr>
                                      <p:to>
                                        <p:strVal val="visible"/>
                                      </p:to>
                                    </p:set>
                                    <p:animEffect transition="in" filter="blinds(horizontal)">
                                      <p:cBhvr>
                                        <p:cTn id="139" dur="500"/>
                                        <p:tgtEl>
                                          <p:spTgt spid="4143"/>
                                        </p:tgtEl>
                                      </p:cBhvr>
                                    </p:animEffect>
                                  </p:childTnLst>
                                </p:cTn>
                              </p:par>
                              <p:par>
                                <p:cTn id="140" presetID="3" presetClass="entr" presetSubtype="10" fill="hold" nodeType="withEffect">
                                  <p:stCondLst>
                                    <p:cond delay="0"/>
                                  </p:stCondLst>
                                  <p:childTnLst>
                                    <p:set>
                                      <p:cBhvr>
                                        <p:cTn id="141" dur="1" fill="hold">
                                          <p:stCondLst>
                                            <p:cond delay="0"/>
                                          </p:stCondLst>
                                        </p:cTn>
                                        <p:tgtEl>
                                          <p:spTgt spid="4144"/>
                                        </p:tgtEl>
                                        <p:attrNameLst>
                                          <p:attrName>style.visibility</p:attrName>
                                        </p:attrNameLst>
                                      </p:cBhvr>
                                      <p:to>
                                        <p:strVal val="visible"/>
                                      </p:to>
                                    </p:set>
                                    <p:animEffect transition="in" filter="blinds(horizontal)">
                                      <p:cBhvr>
                                        <p:cTn id="142" dur="500"/>
                                        <p:tgtEl>
                                          <p:spTgt spid="4144"/>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4188"/>
                                        </p:tgtEl>
                                        <p:attrNameLst>
                                          <p:attrName>style.visibility</p:attrName>
                                        </p:attrNameLst>
                                      </p:cBhvr>
                                      <p:to>
                                        <p:strVal val="visible"/>
                                      </p:to>
                                    </p:set>
                                    <p:animEffect transition="in" filter="strips(downLeft)">
                                      <p:cBhvr>
                                        <p:cTn id="147" dur="1000"/>
                                        <p:tgtEl>
                                          <p:spTgt spid="4188"/>
                                        </p:tgtEl>
                                      </p:cBhvr>
                                    </p:animEffect>
                                  </p:childTnLst>
                                </p:cTn>
                              </p:par>
                              <p:par>
                                <p:cTn id="148" presetID="3" presetClass="entr" presetSubtype="10" fill="hold" nodeType="withEffect">
                                  <p:stCondLst>
                                    <p:cond delay="0"/>
                                  </p:stCondLst>
                                  <p:childTnLst>
                                    <p:set>
                                      <p:cBhvr>
                                        <p:cTn id="149" dur="1" fill="hold">
                                          <p:stCondLst>
                                            <p:cond delay="0"/>
                                          </p:stCondLst>
                                        </p:cTn>
                                        <p:tgtEl>
                                          <p:spTgt spid="4145"/>
                                        </p:tgtEl>
                                        <p:attrNameLst>
                                          <p:attrName>style.visibility</p:attrName>
                                        </p:attrNameLst>
                                      </p:cBhvr>
                                      <p:to>
                                        <p:strVal val="visible"/>
                                      </p:to>
                                    </p:set>
                                    <p:animEffect transition="in" filter="blinds(horizontal)">
                                      <p:cBhvr>
                                        <p:cTn id="150" dur="500"/>
                                        <p:tgtEl>
                                          <p:spTgt spid="4145"/>
                                        </p:tgtEl>
                                      </p:cBhvr>
                                    </p:animEffect>
                                  </p:childTnLst>
                                </p:cTn>
                              </p:par>
                              <p:par>
                                <p:cTn id="151" presetID="3" presetClass="entr" presetSubtype="10" fill="hold" nodeType="withEffect">
                                  <p:stCondLst>
                                    <p:cond delay="0"/>
                                  </p:stCondLst>
                                  <p:childTnLst>
                                    <p:set>
                                      <p:cBhvr>
                                        <p:cTn id="152" dur="1" fill="hold">
                                          <p:stCondLst>
                                            <p:cond delay="0"/>
                                          </p:stCondLst>
                                        </p:cTn>
                                        <p:tgtEl>
                                          <p:spTgt spid="4146"/>
                                        </p:tgtEl>
                                        <p:attrNameLst>
                                          <p:attrName>style.visibility</p:attrName>
                                        </p:attrNameLst>
                                      </p:cBhvr>
                                      <p:to>
                                        <p:strVal val="visible"/>
                                      </p:to>
                                    </p:set>
                                    <p:animEffect transition="in" filter="blinds(horizontal)">
                                      <p:cBhvr>
                                        <p:cTn id="153" dur="500"/>
                                        <p:tgtEl>
                                          <p:spTgt spid="414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3" presetClass="entr" presetSubtype="10" fill="hold" nodeType="clickEffect">
                                  <p:stCondLst>
                                    <p:cond delay="0"/>
                                  </p:stCondLst>
                                  <p:childTnLst>
                                    <p:set>
                                      <p:cBhvr>
                                        <p:cTn id="157" dur="1" fill="hold">
                                          <p:stCondLst>
                                            <p:cond delay="0"/>
                                          </p:stCondLst>
                                        </p:cTn>
                                        <p:tgtEl>
                                          <p:spTgt spid="4147"/>
                                        </p:tgtEl>
                                        <p:attrNameLst>
                                          <p:attrName>style.visibility</p:attrName>
                                        </p:attrNameLst>
                                      </p:cBhvr>
                                      <p:to>
                                        <p:strVal val="visible"/>
                                      </p:to>
                                    </p:set>
                                    <p:animEffect transition="in" filter="blinds(horizontal)">
                                      <p:cBhvr>
                                        <p:cTn id="158" dur="500"/>
                                        <p:tgtEl>
                                          <p:spTgt spid="4147"/>
                                        </p:tgtEl>
                                      </p:cBhvr>
                                    </p:animEffect>
                                  </p:childTnLst>
                                </p:cTn>
                              </p:par>
                              <p:par>
                                <p:cTn id="159" presetID="3" presetClass="entr" presetSubtype="10" fill="hold" nodeType="withEffect">
                                  <p:stCondLst>
                                    <p:cond delay="0"/>
                                  </p:stCondLst>
                                  <p:childTnLst>
                                    <p:set>
                                      <p:cBhvr>
                                        <p:cTn id="160" dur="1" fill="hold">
                                          <p:stCondLst>
                                            <p:cond delay="0"/>
                                          </p:stCondLst>
                                        </p:cTn>
                                        <p:tgtEl>
                                          <p:spTgt spid="4148"/>
                                        </p:tgtEl>
                                        <p:attrNameLst>
                                          <p:attrName>style.visibility</p:attrName>
                                        </p:attrNameLst>
                                      </p:cBhvr>
                                      <p:to>
                                        <p:strVal val="visible"/>
                                      </p:to>
                                    </p:set>
                                    <p:animEffect transition="in" filter="blinds(horizontal)">
                                      <p:cBhvr>
                                        <p:cTn id="161" dur="500"/>
                                        <p:tgtEl>
                                          <p:spTgt spid="4148"/>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5" presetClass="entr" presetSubtype="10" fill="hold" grpId="0" nodeType="clickEffect">
                                  <p:stCondLst>
                                    <p:cond delay="0"/>
                                  </p:stCondLst>
                                  <p:childTnLst>
                                    <p:set>
                                      <p:cBhvr>
                                        <p:cTn id="165" dur="1" fill="hold">
                                          <p:stCondLst>
                                            <p:cond delay="0"/>
                                          </p:stCondLst>
                                        </p:cTn>
                                        <p:tgtEl>
                                          <p:spTgt spid="4149"/>
                                        </p:tgtEl>
                                        <p:attrNameLst>
                                          <p:attrName>style.visibility</p:attrName>
                                        </p:attrNameLst>
                                      </p:cBhvr>
                                      <p:to>
                                        <p:strVal val="visible"/>
                                      </p:to>
                                    </p:set>
                                    <p:animEffect transition="in" filter="checkerboard(across)">
                                      <p:cBhvr>
                                        <p:cTn id="166" dur="500"/>
                                        <p:tgtEl>
                                          <p:spTgt spid="4149"/>
                                        </p:tgtEl>
                                      </p:cBhvr>
                                    </p:animEffect>
                                  </p:childTnLst>
                                </p:cTn>
                              </p:par>
                              <p:par>
                                <p:cTn id="167" presetID="5" presetClass="entr" presetSubtype="10" fill="hold" grpId="0" nodeType="withEffect">
                                  <p:stCondLst>
                                    <p:cond delay="0"/>
                                  </p:stCondLst>
                                  <p:childTnLst>
                                    <p:set>
                                      <p:cBhvr>
                                        <p:cTn id="168" dur="1" fill="hold">
                                          <p:stCondLst>
                                            <p:cond delay="0"/>
                                          </p:stCondLst>
                                        </p:cTn>
                                        <p:tgtEl>
                                          <p:spTgt spid="4155"/>
                                        </p:tgtEl>
                                        <p:attrNameLst>
                                          <p:attrName>style.visibility</p:attrName>
                                        </p:attrNameLst>
                                      </p:cBhvr>
                                      <p:to>
                                        <p:strVal val="visible"/>
                                      </p:to>
                                    </p:set>
                                    <p:animEffect transition="in" filter="checkerboard(across)">
                                      <p:cBhvr>
                                        <p:cTn id="169" dur="500"/>
                                        <p:tgtEl>
                                          <p:spTgt spid="4155"/>
                                        </p:tgtEl>
                                      </p:cBhvr>
                                    </p:animEffect>
                                  </p:childTnLst>
                                </p:cTn>
                              </p:par>
                              <p:par>
                                <p:cTn id="170" presetID="5" presetClass="entr" presetSubtype="10" fill="hold" grpId="0" nodeType="withEffect">
                                  <p:stCondLst>
                                    <p:cond delay="0"/>
                                  </p:stCondLst>
                                  <p:childTnLst>
                                    <p:set>
                                      <p:cBhvr>
                                        <p:cTn id="171" dur="1" fill="hold">
                                          <p:stCondLst>
                                            <p:cond delay="0"/>
                                          </p:stCondLst>
                                        </p:cTn>
                                        <p:tgtEl>
                                          <p:spTgt spid="4156"/>
                                        </p:tgtEl>
                                        <p:attrNameLst>
                                          <p:attrName>style.visibility</p:attrName>
                                        </p:attrNameLst>
                                      </p:cBhvr>
                                      <p:to>
                                        <p:strVal val="visible"/>
                                      </p:to>
                                    </p:set>
                                    <p:animEffect transition="in" filter="checkerboard(across)">
                                      <p:cBhvr>
                                        <p:cTn id="172" dur="500"/>
                                        <p:tgtEl>
                                          <p:spTgt spid="4156"/>
                                        </p:tgtEl>
                                      </p:cBhvr>
                                    </p:animEffect>
                                  </p:childTnLst>
                                </p:cTn>
                              </p:par>
                              <p:par>
                                <p:cTn id="173" presetID="5" presetClass="entr" presetSubtype="10" fill="hold" grpId="0" nodeType="withEffect">
                                  <p:stCondLst>
                                    <p:cond delay="0"/>
                                  </p:stCondLst>
                                  <p:childTnLst>
                                    <p:set>
                                      <p:cBhvr>
                                        <p:cTn id="174" dur="1" fill="hold">
                                          <p:stCondLst>
                                            <p:cond delay="0"/>
                                          </p:stCondLst>
                                        </p:cTn>
                                        <p:tgtEl>
                                          <p:spTgt spid="4157"/>
                                        </p:tgtEl>
                                        <p:attrNameLst>
                                          <p:attrName>style.visibility</p:attrName>
                                        </p:attrNameLst>
                                      </p:cBhvr>
                                      <p:to>
                                        <p:strVal val="visible"/>
                                      </p:to>
                                    </p:set>
                                    <p:animEffect transition="in" filter="checkerboard(across)">
                                      <p:cBhvr>
                                        <p:cTn id="175" dur="500"/>
                                        <p:tgtEl>
                                          <p:spTgt spid="4157"/>
                                        </p:tgtEl>
                                      </p:cBhvr>
                                    </p:animEffect>
                                  </p:childTnLst>
                                </p:cTn>
                              </p:par>
                              <p:par>
                                <p:cTn id="176" presetID="5" presetClass="entr" presetSubtype="10" fill="hold" grpId="0" nodeType="withEffect">
                                  <p:stCondLst>
                                    <p:cond delay="0"/>
                                  </p:stCondLst>
                                  <p:childTnLst>
                                    <p:set>
                                      <p:cBhvr>
                                        <p:cTn id="177" dur="1" fill="hold">
                                          <p:stCondLst>
                                            <p:cond delay="0"/>
                                          </p:stCondLst>
                                        </p:cTn>
                                        <p:tgtEl>
                                          <p:spTgt spid="4153"/>
                                        </p:tgtEl>
                                        <p:attrNameLst>
                                          <p:attrName>style.visibility</p:attrName>
                                        </p:attrNameLst>
                                      </p:cBhvr>
                                      <p:to>
                                        <p:strVal val="visible"/>
                                      </p:to>
                                    </p:set>
                                    <p:animEffect transition="in" filter="checkerboard(across)">
                                      <p:cBhvr>
                                        <p:cTn id="178" dur="500"/>
                                        <p:tgtEl>
                                          <p:spTgt spid="4153"/>
                                        </p:tgtEl>
                                      </p:cBhvr>
                                    </p:animEffect>
                                  </p:childTnLst>
                                </p:cTn>
                              </p:par>
                              <p:par>
                                <p:cTn id="179" presetID="5" presetClass="entr" presetSubtype="10" fill="hold" grpId="0" nodeType="withEffect">
                                  <p:stCondLst>
                                    <p:cond delay="0"/>
                                  </p:stCondLst>
                                  <p:childTnLst>
                                    <p:set>
                                      <p:cBhvr>
                                        <p:cTn id="180" dur="1" fill="hold">
                                          <p:stCondLst>
                                            <p:cond delay="0"/>
                                          </p:stCondLst>
                                        </p:cTn>
                                        <p:tgtEl>
                                          <p:spTgt spid="4160"/>
                                        </p:tgtEl>
                                        <p:attrNameLst>
                                          <p:attrName>style.visibility</p:attrName>
                                        </p:attrNameLst>
                                      </p:cBhvr>
                                      <p:to>
                                        <p:strVal val="visible"/>
                                      </p:to>
                                    </p:set>
                                    <p:animEffect transition="in" filter="checkerboard(across)">
                                      <p:cBhvr>
                                        <p:cTn id="181" dur="500"/>
                                        <p:tgtEl>
                                          <p:spTgt spid="4160"/>
                                        </p:tgtEl>
                                      </p:cBhvr>
                                    </p:animEffect>
                                  </p:childTnLst>
                                </p:cTn>
                              </p:par>
                              <p:par>
                                <p:cTn id="182" presetID="5" presetClass="entr" presetSubtype="10" fill="hold" grpId="0" nodeType="withEffect">
                                  <p:stCondLst>
                                    <p:cond delay="0"/>
                                  </p:stCondLst>
                                  <p:childTnLst>
                                    <p:set>
                                      <p:cBhvr>
                                        <p:cTn id="183" dur="1" fill="hold">
                                          <p:stCondLst>
                                            <p:cond delay="0"/>
                                          </p:stCondLst>
                                        </p:cTn>
                                        <p:tgtEl>
                                          <p:spTgt spid="4161"/>
                                        </p:tgtEl>
                                        <p:attrNameLst>
                                          <p:attrName>style.visibility</p:attrName>
                                        </p:attrNameLst>
                                      </p:cBhvr>
                                      <p:to>
                                        <p:strVal val="visible"/>
                                      </p:to>
                                    </p:set>
                                    <p:animEffect transition="in" filter="checkerboard(across)">
                                      <p:cBhvr>
                                        <p:cTn id="184" dur="500"/>
                                        <p:tgtEl>
                                          <p:spTgt spid="4161"/>
                                        </p:tgtEl>
                                      </p:cBhvr>
                                    </p:animEffect>
                                  </p:childTnLst>
                                </p:cTn>
                              </p:par>
                              <p:par>
                                <p:cTn id="185" presetID="5" presetClass="entr" presetSubtype="10" fill="hold" grpId="0" nodeType="withEffect">
                                  <p:stCondLst>
                                    <p:cond delay="0"/>
                                  </p:stCondLst>
                                  <p:childTnLst>
                                    <p:set>
                                      <p:cBhvr>
                                        <p:cTn id="186" dur="1" fill="hold">
                                          <p:stCondLst>
                                            <p:cond delay="0"/>
                                          </p:stCondLst>
                                        </p:cTn>
                                        <p:tgtEl>
                                          <p:spTgt spid="4162"/>
                                        </p:tgtEl>
                                        <p:attrNameLst>
                                          <p:attrName>style.visibility</p:attrName>
                                        </p:attrNameLst>
                                      </p:cBhvr>
                                      <p:to>
                                        <p:strVal val="visible"/>
                                      </p:to>
                                    </p:set>
                                    <p:animEffect transition="in" filter="checkerboard(across)">
                                      <p:cBhvr>
                                        <p:cTn id="187" dur="500"/>
                                        <p:tgtEl>
                                          <p:spTgt spid="4162"/>
                                        </p:tgtEl>
                                      </p:cBhvr>
                                    </p:animEffect>
                                  </p:childTnLst>
                                </p:cTn>
                              </p:par>
                              <p:par>
                                <p:cTn id="188" presetID="5" presetClass="entr" presetSubtype="10" fill="hold" grpId="0" nodeType="withEffect">
                                  <p:stCondLst>
                                    <p:cond delay="0"/>
                                  </p:stCondLst>
                                  <p:childTnLst>
                                    <p:set>
                                      <p:cBhvr>
                                        <p:cTn id="189" dur="1" fill="hold">
                                          <p:stCondLst>
                                            <p:cond delay="0"/>
                                          </p:stCondLst>
                                        </p:cTn>
                                        <p:tgtEl>
                                          <p:spTgt spid="4163"/>
                                        </p:tgtEl>
                                        <p:attrNameLst>
                                          <p:attrName>style.visibility</p:attrName>
                                        </p:attrNameLst>
                                      </p:cBhvr>
                                      <p:to>
                                        <p:strVal val="visible"/>
                                      </p:to>
                                    </p:set>
                                    <p:animEffect transition="in" filter="checkerboard(across)">
                                      <p:cBhvr>
                                        <p:cTn id="190" dur="500"/>
                                        <p:tgtEl>
                                          <p:spTgt spid="4163"/>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3" presetClass="entr" presetSubtype="10" fill="hold" nodeType="clickEffect">
                                  <p:stCondLst>
                                    <p:cond delay="0"/>
                                  </p:stCondLst>
                                  <p:childTnLst>
                                    <p:set>
                                      <p:cBhvr>
                                        <p:cTn id="194" dur="1" fill="hold">
                                          <p:stCondLst>
                                            <p:cond delay="0"/>
                                          </p:stCondLst>
                                        </p:cTn>
                                        <p:tgtEl>
                                          <p:spTgt spid="4154"/>
                                        </p:tgtEl>
                                        <p:attrNameLst>
                                          <p:attrName>style.visibility</p:attrName>
                                        </p:attrNameLst>
                                      </p:cBhvr>
                                      <p:to>
                                        <p:strVal val="visible"/>
                                      </p:to>
                                    </p:set>
                                    <p:animEffect transition="in" filter="blinds(horizontal)">
                                      <p:cBhvr>
                                        <p:cTn id="195" dur="500"/>
                                        <p:tgtEl>
                                          <p:spTgt spid="4154"/>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4" presetClass="entr" presetSubtype="16" fill="hold" grpId="0" nodeType="clickEffect">
                                  <p:stCondLst>
                                    <p:cond delay="0"/>
                                  </p:stCondLst>
                                  <p:childTnLst>
                                    <p:set>
                                      <p:cBhvr>
                                        <p:cTn id="199" dur="1" fill="hold">
                                          <p:stCondLst>
                                            <p:cond delay="0"/>
                                          </p:stCondLst>
                                        </p:cTn>
                                        <p:tgtEl>
                                          <p:spTgt spid="4164"/>
                                        </p:tgtEl>
                                        <p:attrNameLst>
                                          <p:attrName>style.visibility</p:attrName>
                                        </p:attrNameLst>
                                      </p:cBhvr>
                                      <p:to>
                                        <p:strVal val="visible"/>
                                      </p:to>
                                    </p:set>
                                    <p:animEffect transition="in" filter="box(in)">
                                      <p:cBhvr>
                                        <p:cTn id="200" dur="500"/>
                                        <p:tgtEl>
                                          <p:spTgt spid="4164"/>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4" presetClass="entr" presetSubtype="16" fill="hold" grpId="0" nodeType="clickEffect">
                                  <p:stCondLst>
                                    <p:cond delay="0"/>
                                  </p:stCondLst>
                                  <p:childTnLst>
                                    <p:set>
                                      <p:cBhvr>
                                        <p:cTn id="204" dur="1" fill="hold">
                                          <p:stCondLst>
                                            <p:cond delay="0"/>
                                          </p:stCondLst>
                                        </p:cTn>
                                        <p:tgtEl>
                                          <p:spTgt spid="4166"/>
                                        </p:tgtEl>
                                        <p:attrNameLst>
                                          <p:attrName>style.visibility</p:attrName>
                                        </p:attrNameLst>
                                      </p:cBhvr>
                                      <p:to>
                                        <p:strVal val="visible"/>
                                      </p:to>
                                    </p:set>
                                    <p:animEffect transition="in" filter="box(in)">
                                      <p:cBhvr>
                                        <p:cTn id="205" dur="500"/>
                                        <p:tgtEl>
                                          <p:spTgt spid="4166"/>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4" presetClass="entr" presetSubtype="16" fill="hold" grpId="0" nodeType="clickEffect">
                                  <p:stCondLst>
                                    <p:cond delay="0"/>
                                  </p:stCondLst>
                                  <p:childTnLst>
                                    <p:set>
                                      <p:cBhvr>
                                        <p:cTn id="209" dur="1" fill="hold">
                                          <p:stCondLst>
                                            <p:cond delay="0"/>
                                          </p:stCondLst>
                                        </p:cTn>
                                        <p:tgtEl>
                                          <p:spTgt spid="4165"/>
                                        </p:tgtEl>
                                        <p:attrNameLst>
                                          <p:attrName>style.visibility</p:attrName>
                                        </p:attrNameLst>
                                      </p:cBhvr>
                                      <p:to>
                                        <p:strVal val="visible"/>
                                      </p:to>
                                    </p:set>
                                    <p:animEffect transition="in" filter="box(in)">
                                      <p:cBhvr>
                                        <p:cTn id="210" dur="500"/>
                                        <p:tgtEl>
                                          <p:spTgt spid="4165"/>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4" presetClass="entr" presetSubtype="16" fill="hold" grpId="0" nodeType="clickEffect">
                                  <p:stCondLst>
                                    <p:cond delay="0"/>
                                  </p:stCondLst>
                                  <p:childTnLst>
                                    <p:set>
                                      <p:cBhvr>
                                        <p:cTn id="214" dur="1" fill="hold">
                                          <p:stCondLst>
                                            <p:cond delay="0"/>
                                          </p:stCondLst>
                                        </p:cTn>
                                        <p:tgtEl>
                                          <p:spTgt spid="4167"/>
                                        </p:tgtEl>
                                        <p:attrNameLst>
                                          <p:attrName>style.visibility</p:attrName>
                                        </p:attrNameLst>
                                      </p:cBhvr>
                                      <p:to>
                                        <p:strVal val="visible"/>
                                      </p:to>
                                    </p:set>
                                    <p:animEffect transition="in" filter="box(in)">
                                      <p:cBhvr>
                                        <p:cTn id="215" dur="500"/>
                                        <p:tgtEl>
                                          <p:spTgt spid="4167"/>
                                        </p:tgtEl>
                                      </p:cBhvr>
                                    </p:animEffec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4" presetClass="entr" presetSubtype="16" fill="hold" grpId="0" nodeType="clickEffect">
                                  <p:stCondLst>
                                    <p:cond delay="0"/>
                                  </p:stCondLst>
                                  <p:childTnLst>
                                    <p:set>
                                      <p:cBhvr>
                                        <p:cTn id="219" dur="1" fill="hold">
                                          <p:stCondLst>
                                            <p:cond delay="0"/>
                                          </p:stCondLst>
                                        </p:cTn>
                                        <p:tgtEl>
                                          <p:spTgt spid="4173"/>
                                        </p:tgtEl>
                                        <p:attrNameLst>
                                          <p:attrName>style.visibility</p:attrName>
                                        </p:attrNameLst>
                                      </p:cBhvr>
                                      <p:to>
                                        <p:strVal val="visible"/>
                                      </p:to>
                                    </p:set>
                                    <p:animEffect transition="in" filter="box(in)">
                                      <p:cBhvr>
                                        <p:cTn id="220" dur="500"/>
                                        <p:tgtEl>
                                          <p:spTgt spid="4173"/>
                                        </p:tgtEl>
                                      </p:cBhvr>
                                    </p:animEffec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3" presetClass="entr" presetSubtype="10" fill="hold" nodeType="clickEffect">
                                  <p:stCondLst>
                                    <p:cond delay="0"/>
                                  </p:stCondLst>
                                  <p:childTnLst>
                                    <p:set>
                                      <p:cBhvr>
                                        <p:cTn id="224" dur="1" fill="hold">
                                          <p:stCondLst>
                                            <p:cond delay="0"/>
                                          </p:stCondLst>
                                        </p:cTn>
                                        <p:tgtEl>
                                          <p:spTgt spid="4158"/>
                                        </p:tgtEl>
                                        <p:attrNameLst>
                                          <p:attrName>style.visibility</p:attrName>
                                        </p:attrNameLst>
                                      </p:cBhvr>
                                      <p:to>
                                        <p:strVal val="visible"/>
                                      </p:to>
                                    </p:set>
                                    <p:animEffect transition="in" filter="blinds(horizontal)">
                                      <p:cBhvr>
                                        <p:cTn id="225" dur="500"/>
                                        <p:tgtEl>
                                          <p:spTgt spid="4158"/>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4" presetClass="entr" presetSubtype="16" fill="hold" grpId="0" nodeType="clickEffect">
                                  <p:stCondLst>
                                    <p:cond delay="0"/>
                                  </p:stCondLst>
                                  <p:childTnLst>
                                    <p:set>
                                      <p:cBhvr>
                                        <p:cTn id="229" dur="1" fill="hold">
                                          <p:stCondLst>
                                            <p:cond delay="0"/>
                                          </p:stCondLst>
                                        </p:cTn>
                                        <p:tgtEl>
                                          <p:spTgt spid="4168"/>
                                        </p:tgtEl>
                                        <p:attrNameLst>
                                          <p:attrName>style.visibility</p:attrName>
                                        </p:attrNameLst>
                                      </p:cBhvr>
                                      <p:to>
                                        <p:strVal val="visible"/>
                                      </p:to>
                                    </p:set>
                                    <p:animEffect transition="in" filter="box(in)">
                                      <p:cBhvr>
                                        <p:cTn id="230" dur="500"/>
                                        <p:tgtEl>
                                          <p:spTgt spid="4168"/>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4" presetClass="entr" presetSubtype="16" fill="hold" grpId="0" nodeType="clickEffect">
                                  <p:stCondLst>
                                    <p:cond delay="0"/>
                                  </p:stCondLst>
                                  <p:childTnLst>
                                    <p:set>
                                      <p:cBhvr>
                                        <p:cTn id="234" dur="1" fill="hold">
                                          <p:stCondLst>
                                            <p:cond delay="0"/>
                                          </p:stCondLst>
                                        </p:cTn>
                                        <p:tgtEl>
                                          <p:spTgt spid="4170"/>
                                        </p:tgtEl>
                                        <p:attrNameLst>
                                          <p:attrName>style.visibility</p:attrName>
                                        </p:attrNameLst>
                                      </p:cBhvr>
                                      <p:to>
                                        <p:strVal val="visible"/>
                                      </p:to>
                                    </p:set>
                                    <p:animEffect transition="in" filter="box(in)">
                                      <p:cBhvr>
                                        <p:cTn id="235" dur="500"/>
                                        <p:tgtEl>
                                          <p:spTgt spid="4170"/>
                                        </p:tgtEl>
                                      </p:cBhvr>
                                    </p:animEffec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4" presetClass="entr" presetSubtype="16" fill="hold" grpId="0" nodeType="clickEffect">
                                  <p:stCondLst>
                                    <p:cond delay="0"/>
                                  </p:stCondLst>
                                  <p:childTnLst>
                                    <p:set>
                                      <p:cBhvr>
                                        <p:cTn id="239" dur="1" fill="hold">
                                          <p:stCondLst>
                                            <p:cond delay="0"/>
                                          </p:stCondLst>
                                        </p:cTn>
                                        <p:tgtEl>
                                          <p:spTgt spid="4169"/>
                                        </p:tgtEl>
                                        <p:attrNameLst>
                                          <p:attrName>style.visibility</p:attrName>
                                        </p:attrNameLst>
                                      </p:cBhvr>
                                      <p:to>
                                        <p:strVal val="visible"/>
                                      </p:to>
                                    </p:set>
                                    <p:animEffect transition="in" filter="box(in)">
                                      <p:cBhvr>
                                        <p:cTn id="240" dur="500"/>
                                        <p:tgtEl>
                                          <p:spTgt spid="4169"/>
                                        </p:tgtEl>
                                      </p:cBhvr>
                                    </p:animEffect>
                                  </p:childTnLst>
                                </p:cTn>
                              </p:par>
                            </p:childTnLst>
                          </p:cTn>
                        </p:par>
                      </p:childTnLst>
                    </p:cTn>
                  </p:par>
                  <p:par>
                    <p:cTn id="241" fill="hold" nodeType="clickPar">
                      <p:stCondLst>
                        <p:cond delay="indefinite"/>
                      </p:stCondLst>
                      <p:childTnLst>
                        <p:par>
                          <p:cTn id="242" fill="hold" nodeType="withGroup">
                            <p:stCondLst>
                              <p:cond delay="0"/>
                            </p:stCondLst>
                            <p:childTnLst>
                              <p:par>
                                <p:cTn id="243" presetID="4" presetClass="entr" presetSubtype="16" fill="hold" grpId="0" nodeType="clickEffect">
                                  <p:stCondLst>
                                    <p:cond delay="0"/>
                                  </p:stCondLst>
                                  <p:childTnLst>
                                    <p:set>
                                      <p:cBhvr>
                                        <p:cTn id="244" dur="1" fill="hold">
                                          <p:stCondLst>
                                            <p:cond delay="0"/>
                                          </p:stCondLst>
                                        </p:cTn>
                                        <p:tgtEl>
                                          <p:spTgt spid="4171"/>
                                        </p:tgtEl>
                                        <p:attrNameLst>
                                          <p:attrName>style.visibility</p:attrName>
                                        </p:attrNameLst>
                                      </p:cBhvr>
                                      <p:to>
                                        <p:strVal val="visible"/>
                                      </p:to>
                                    </p:set>
                                    <p:animEffect transition="in" filter="box(in)">
                                      <p:cBhvr>
                                        <p:cTn id="245" dur="500"/>
                                        <p:tgtEl>
                                          <p:spTgt spid="4171"/>
                                        </p:tgtEl>
                                      </p:cBhvr>
                                    </p:animEffect>
                                  </p:childTnLst>
                                </p:cTn>
                              </p:par>
                            </p:childTnLst>
                          </p:cTn>
                        </p:par>
                      </p:childTnLst>
                    </p:cTn>
                  </p:par>
                  <p:par>
                    <p:cTn id="246" fill="hold" nodeType="clickPar">
                      <p:stCondLst>
                        <p:cond delay="indefinite"/>
                      </p:stCondLst>
                      <p:childTnLst>
                        <p:par>
                          <p:cTn id="247" fill="hold" nodeType="withGroup">
                            <p:stCondLst>
                              <p:cond delay="0"/>
                            </p:stCondLst>
                            <p:childTnLst>
                              <p:par>
                                <p:cTn id="248" presetID="4" presetClass="entr" presetSubtype="16" fill="hold" grpId="0" nodeType="clickEffect">
                                  <p:stCondLst>
                                    <p:cond delay="0"/>
                                  </p:stCondLst>
                                  <p:childTnLst>
                                    <p:set>
                                      <p:cBhvr>
                                        <p:cTn id="249" dur="1" fill="hold">
                                          <p:stCondLst>
                                            <p:cond delay="0"/>
                                          </p:stCondLst>
                                        </p:cTn>
                                        <p:tgtEl>
                                          <p:spTgt spid="4172"/>
                                        </p:tgtEl>
                                        <p:attrNameLst>
                                          <p:attrName>style.visibility</p:attrName>
                                        </p:attrNameLst>
                                      </p:cBhvr>
                                      <p:to>
                                        <p:strVal val="visible"/>
                                      </p:to>
                                    </p:set>
                                    <p:animEffect transition="in" filter="box(in)">
                                      <p:cBhvr>
                                        <p:cTn id="250" dur="500"/>
                                        <p:tgtEl>
                                          <p:spTgt spid="4172"/>
                                        </p:tgtEl>
                                      </p:cBhvr>
                                    </p:animEffect>
                                  </p:childTnLst>
                                </p:cTn>
                              </p:par>
                            </p:childTnLst>
                          </p:cTn>
                        </p:par>
                      </p:childTnLst>
                    </p:cTn>
                  </p:par>
                  <p:par>
                    <p:cTn id="251" fill="hold" nodeType="clickPar">
                      <p:stCondLst>
                        <p:cond delay="indefinite"/>
                      </p:stCondLst>
                      <p:childTnLst>
                        <p:par>
                          <p:cTn id="252" fill="hold" nodeType="withGroup">
                            <p:stCondLst>
                              <p:cond delay="0"/>
                            </p:stCondLst>
                            <p:childTnLst>
                              <p:par>
                                <p:cTn id="253" presetID="3" presetClass="entr" presetSubtype="10" fill="hold" nodeType="clickEffect">
                                  <p:stCondLst>
                                    <p:cond delay="0"/>
                                  </p:stCondLst>
                                  <p:childTnLst>
                                    <p:set>
                                      <p:cBhvr>
                                        <p:cTn id="254" dur="1" fill="hold">
                                          <p:stCondLst>
                                            <p:cond delay="0"/>
                                          </p:stCondLst>
                                        </p:cTn>
                                        <p:tgtEl>
                                          <p:spTgt spid="4159"/>
                                        </p:tgtEl>
                                        <p:attrNameLst>
                                          <p:attrName>style.visibility</p:attrName>
                                        </p:attrNameLst>
                                      </p:cBhvr>
                                      <p:to>
                                        <p:strVal val="visible"/>
                                      </p:to>
                                    </p:set>
                                    <p:animEffect transition="in" filter="blinds(horizontal)">
                                      <p:cBhvr>
                                        <p:cTn id="255" dur="500"/>
                                        <p:tgtEl>
                                          <p:spTgt spid="4159"/>
                                        </p:tgtEl>
                                      </p:cBhvr>
                                    </p:animEffect>
                                  </p:childTnLst>
                                </p:cTn>
                              </p:par>
                            </p:childTnLst>
                          </p:cTn>
                        </p:par>
                      </p:childTnLst>
                    </p:cTn>
                  </p:par>
                  <p:par>
                    <p:cTn id="256" fill="hold" nodeType="clickPar">
                      <p:stCondLst>
                        <p:cond delay="indefinite"/>
                      </p:stCondLst>
                      <p:childTnLst>
                        <p:par>
                          <p:cTn id="257" fill="hold" nodeType="withGroup">
                            <p:stCondLst>
                              <p:cond delay="0"/>
                            </p:stCondLst>
                            <p:childTnLst>
                              <p:par>
                                <p:cTn id="258" presetID="4" presetClass="entr" presetSubtype="16" fill="hold" grpId="0" nodeType="clickEffect">
                                  <p:stCondLst>
                                    <p:cond delay="0"/>
                                  </p:stCondLst>
                                  <p:childTnLst>
                                    <p:set>
                                      <p:cBhvr>
                                        <p:cTn id="259" dur="1" fill="hold">
                                          <p:stCondLst>
                                            <p:cond delay="0"/>
                                          </p:stCondLst>
                                        </p:cTn>
                                        <p:tgtEl>
                                          <p:spTgt spid="4174"/>
                                        </p:tgtEl>
                                        <p:attrNameLst>
                                          <p:attrName>style.visibility</p:attrName>
                                        </p:attrNameLst>
                                      </p:cBhvr>
                                      <p:to>
                                        <p:strVal val="visible"/>
                                      </p:to>
                                    </p:set>
                                    <p:animEffect transition="in" filter="box(in)">
                                      <p:cBhvr>
                                        <p:cTn id="260" dur="500"/>
                                        <p:tgtEl>
                                          <p:spTgt spid="4174"/>
                                        </p:tgtEl>
                                      </p:cBhvr>
                                    </p:animEffect>
                                  </p:childTnLst>
                                </p:cTn>
                              </p:par>
                            </p:childTnLst>
                          </p:cTn>
                        </p:par>
                      </p:childTnLst>
                    </p:cTn>
                  </p:par>
                  <p:par>
                    <p:cTn id="261" fill="hold" nodeType="clickPar">
                      <p:stCondLst>
                        <p:cond delay="indefinite"/>
                      </p:stCondLst>
                      <p:childTnLst>
                        <p:par>
                          <p:cTn id="262" fill="hold" nodeType="withGroup">
                            <p:stCondLst>
                              <p:cond delay="0"/>
                            </p:stCondLst>
                            <p:childTnLst>
                              <p:par>
                                <p:cTn id="263" presetID="4" presetClass="entr" presetSubtype="16" fill="hold" grpId="0" nodeType="clickEffect">
                                  <p:stCondLst>
                                    <p:cond delay="0"/>
                                  </p:stCondLst>
                                  <p:childTnLst>
                                    <p:set>
                                      <p:cBhvr>
                                        <p:cTn id="264" dur="1" fill="hold">
                                          <p:stCondLst>
                                            <p:cond delay="0"/>
                                          </p:stCondLst>
                                        </p:cTn>
                                        <p:tgtEl>
                                          <p:spTgt spid="4175"/>
                                        </p:tgtEl>
                                        <p:attrNameLst>
                                          <p:attrName>style.visibility</p:attrName>
                                        </p:attrNameLst>
                                      </p:cBhvr>
                                      <p:to>
                                        <p:strVal val="visible"/>
                                      </p:to>
                                    </p:set>
                                    <p:animEffect transition="in" filter="box(in)">
                                      <p:cBhvr>
                                        <p:cTn id="265" dur="500"/>
                                        <p:tgtEl>
                                          <p:spTgt spid="4175"/>
                                        </p:tgtEl>
                                      </p:cBhvr>
                                    </p:animEffect>
                                  </p:childTnLst>
                                </p:cTn>
                              </p:par>
                            </p:childTnLst>
                          </p:cTn>
                        </p:par>
                      </p:childTnLst>
                    </p:cTn>
                  </p:par>
                  <p:par>
                    <p:cTn id="266" fill="hold" nodeType="clickPar">
                      <p:stCondLst>
                        <p:cond delay="indefinite"/>
                      </p:stCondLst>
                      <p:childTnLst>
                        <p:par>
                          <p:cTn id="267" fill="hold" nodeType="withGroup">
                            <p:stCondLst>
                              <p:cond delay="0"/>
                            </p:stCondLst>
                            <p:childTnLst>
                              <p:par>
                                <p:cTn id="268" presetID="4" presetClass="entr" presetSubtype="16" fill="hold" grpId="0" nodeType="clickEffect">
                                  <p:stCondLst>
                                    <p:cond delay="0"/>
                                  </p:stCondLst>
                                  <p:childTnLst>
                                    <p:set>
                                      <p:cBhvr>
                                        <p:cTn id="269" dur="1" fill="hold">
                                          <p:stCondLst>
                                            <p:cond delay="0"/>
                                          </p:stCondLst>
                                        </p:cTn>
                                        <p:tgtEl>
                                          <p:spTgt spid="4176"/>
                                        </p:tgtEl>
                                        <p:attrNameLst>
                                          <p:attrName>style.visibility</p:attrName>
                                        </p:attrNameLst>
                                      </p:cBhvr>
                                      <p:to>
                                        <p:strVal val="visible"/>
                                      </p:to>
                                    </p:set>
                                    <p:animEffect transition="in" filter="box(in)">
                                      <p:cBhvr>
                                        <p:cTn id="270" dur="500"/>
                                        <p:tgtEl>
                                          <p:spTgt spid="4176"/>
                                        </p:tgtEl>
                                      </p:cBhvr>
                                    </p:animEffect>
                                  </p:childTnLst>
                                </p:cTn>
                              </p:par>
                            </p:childTnLst>
                          </p:cTn>
                        </p:par>
                      </p:childTnLst>
                    </p:cTn>
                  </p:par>
                  <p:par>
                    <p:cTn id="271" fill="hold" nodeType="clickPar">
                      <p:stCondLst>
                        <p:cond delay="indefinite"/>
                      </p:stCondLst>
                      <p:childTnLst>
                        <p:par>
                          <p:cTn id="272" fill="hold" nodeType="withGroup">
                            <p:stCondLst>
                              <p:cond delay="0"/>
                            </p:stCondLst>
                            <p:childTnLst>
                              <p:par>
                                <p:cTn id="273" presetID="4" presetClass="entr" presetSubtype="16" fill="hold" grpId="0" nodeType="clickEffect">
                                  <p:stCondLst>
                                    <p:cond delay="0"/>
                                  </p:stCondLst>
                                  <p:childTnLst>
                                    <p:set>
                                      <p:cBhvr>
                                        <p:cTn id="274" dur="1" fill="hold">
                                          <p:stCondLst>
                                            <p:cond delay="0"/>
                                          </p:stCondLst>
                                        </p:cTn>
                                        <p:tgtEl>
                                          <p:spTgt spid="4177"/>
                                        </p:tgtEl>
                                        <p:attrNameLst>
                                          <p:attrName>style.visibility</p:attrName>
                                        </p:attrNameLst>
                                      </p:cBhvr>
                                      <p:to>
                                        <p:strVal val="visible"/>
                                      </p:to>
                                    </p:set>
                                    <p:animEffect transition="in" filter="box(in)">
                                      <p:cBhvr>
                                        <p:cTn id="275" dur="500"/>
                                        <p:tgtEl>
                                          <p:spTgt spid="4177"/>
                                        </p:tgtEl>
                                      </p:cBhvr>
                                    </p:animEffect>
                                  </p:childTnLst>
                                </p:cTn>
                              </p:par>
                            </p:childTnLst>
                          </p:cTn>
                        </p:par>
                      </p:childTnLst>
                    </p:cTn>
                  </p:par>
                  <p:par>
                    <p:cTn id="276" fill="hold" nodeType="clickPar">
                      <p:stCondLst>
                        <p:cond delay="indefinite"/>
                      </p:stCondLst>
                      <p:childTnLst>
                        <p:par>
                          <p:cTn id="277" fill="hold" nodeType="withGroup">
                            <p:stCondLst>
                              <p:cond delay="0"/>
                            </p:stCondLst>
                            <p:childTnLst>
                              <p:par>
                                <p:cTn id="278" presetID="5" presetClass="entr" presetSubtype="10" fill="hold" nodeType="clickEffect">
                                  <p:stCondLst>
                                    <p:cond delay="0"/>
                                  </p:stCondLst>
                                  <p:childTnLst>
                                    <p:set>
                                      <p:cBhvr>
                                        <p:cTn id="279" dur="1" fill="hold">
                                          <p:stCondLst>
                                            <p:cond delay="0"/>
                                          </p:stCondLst>
                                        </p:cTn>
                                        <p:tgtEl>
                                          <p:spTgt spid="4178"/>
                                        </p:tgtEl>
                                        <p:attrNameLst>
                                          <p:attrName>style.visibility</p:attrName>
                                        </p:attrNameLst>
                                      </p:cBhvr>
                                      <p:to>
                                        <p:strVal val="visible"/>
                                      </p:to>
                                    </p:set>
                                    <p:animEffect transition="in" filter="checkerboard(across)">
                                      <p:cBhvr>
                                        <p:cTn id="280" dur="500"/>
                                        <p:tgtEl>
                                          <p:spTgt spid="4178"/>
                                        </p:tgtEl>
                                      </p:cBhvr>
                                    </p:animEffect>
                                  </p:childTnLst>
                                </p:cTn>
                              </p:par>
                            </p:childTnLst>
                          </p:cTn>
                        </p:par>
                      </p:childTnLst>
                    </p:cTn>
                  </p:par>
                  <p:par>
                    <p:cTn id="281" fill="hold" nodeType="clickPar">
                      <p:stCondLst>
                        <p:cond delay="indefinite"/>
                      </p:stCondLst>
                      <p:childTnLst>
                        <p:par>
                          <p:cTn id="282" fill="hold" nodeType="withGroup">
                            <p:stCondLst>
                              <p:cond delay="0"/>
                            </p:stCondLst>
                            <p:childTnLst>
                              <p:par>
                                <p:cTn id="283" presetID="3" presetClass="entr" presetSubtype="10" fill="hold" grpId="0" nodeType="clickEffect">
                                  <p:stCondLst>
                                    <p:cond delay="0"/>
                                  </p:stCondLst>
                                  <p:childTnLst>
                                    <p:set>
                                      <p:cBhvr>
                                        <p:cTn id="284" dur="1" fill="hold">
                                          <p:stCondLst>
                                            <p:cond delay="0"/>
                                          </p:stCondLst>
                                        </p:cTn>
                                        <p:tgtEl>
                                          <p:spTgt spid="4179"/>
                                        </p:tgtEl>
                                        <p:attrNameLst>
                                          <p:attrName>style.visibility</p:attrName>
                                        </p:attrNameLst>
                                      </p:cBhvr>
                                      <p:to>
                                        <p:strVal val="visible"/>
                                      </p:to>
                                    </p:set>
                                    <p:animEffect transition="in" filter="blinds(horizontal)">
                                      <p:cBhvr>
                                        <p:cTn id="285" dur="500"/>
                                        <p:tgtEl>
                                          <p:spTgt spid="4179"/>
                                        </p:tgtEl>
                                      </p:cBhvr>
                                    </p:animEffect>
                                  </p:childTnLst>
                                </p:cTn>
                              </p:par>
                              <p:par>
                                <p:cTn id="286" presetID="3" presetClass="entr" presetSubtype="10" fill="hold" grpId="0" nodeType="withEffect">
                                  <p:stCondLst>
                                    <p:cond delay="0"/>
                                  </p:stCondLst>
                                  <p:childTnLst>
                                    <p:set>
                                      <p:cBhvr>
                                        <p:cTn id="287" dur="1" fill="hold">
                                          <p:stCondLst>
                                            <p:cond delay="0"/>
                                          </p:stCondLst>
                                        </p:cTn>
                                        <p:tgtEl>
                                          <p:spTgt spid="4180"/>
                                        </p:tgtEl>
                                        <p:attrNameLst>
                                          <p:attrName>style.visibility</p:attrName>
                                        </p:attrNameLst>
                                      </p:cBhvr>
                                      <p:to>
                                        <p:strVal val="visible"/>
                                      </p:to>
                                    </p:set>
                                    <p:animEffect transition="in" filter="blinds(horizontal)">
                                      <p:cBhvr>
                                        <p:cTn id="288" dur="500"/>
                                        <p:tgtEl>
                                          <p:spTgt spid="4180"/>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3" presetClass="entr" presetSubtype="10" fill="hold" grpId="0" nodeType="clickEffect">
                                  <p:stCondLst>
                                    <p:cond delay="0"/>
                                  </p:stCondLst>
                                  <p:childTnLst>
                                    <p:set>
                                      <p:cBhvr>
                                        <p:cTn id="292" dur="1" fill="hold">
                                          <p:stCondLst>
                                            <p:cond delay="0"/>
                                          </p:stCondLst>
                                        </p:cTn>
                                        <p:tgtEl>
                                          <p:spTgt spid="4181"/>
                                        </p:tgtEl>
                                        <p:attrNameLst>
                                          <p:attrName>style.visibility</p:attrName>
                                        </p:attrNameLst>
                                      </p:cBhvr>
                                      <p:to>
                                        <p:strVal val="visible"/>
                                      </p:to>
                                    </p:set>
                                    <p:animEffect transition="in" filter="blinds(horizontal)">
                                      <p:cBhvr>
                                        <p:cTn id="293" dur="500"/>
                                        <p:tgtEl>
                                          <p:spTgt spid="4181"/>
                                        </p:tgtEl>
                                      </p:cBhvr>
                                    </p:animEffect>
                                  </p:childTnLst>
                                </p:cTn>
                              </p:par>
                              <p:par>
                                <p:cTn id="294" presetID="3" presetClass="entr" presetSubtype="10" fill="hold" grpId="0" nodeType="withEffect">
                                  <p:stCondLst>
                                    <p:cond delay="0"/>
                                  </p:stCondLst>
                                  <p:childTnLst>
                                    <p:set>
                                      <p:cBhvr>
                                        <p:cTn id="295" dur="1" fill="hold">
                                          <p:stCondLst>
                                            <p:cond delay="0"/>
                                          </p:stCondLst>
                                        </p:cTn>
                                        <p:tgtEl>
                                          <p:spTgt spid="4184"/>
                                        </p:tgtEl>
                                        <p:attrNameLst>
                                          <p:attrName>style.visibility</p:attrName>
                                        </p:attrNameLst>
                                      </p:cBhvr>
                                      <p:to>
                                        <p:strVal val="visible"/>
                                      </p:to>
                                    </p:set>
                                    <p:animEffect transition="in" filter="blinds(horizontal)">
                                      <p:cBhvr>
                                        <p:cTn id="296" dur="500"/>
                                        <p:tgtEl>
                                          <p:spTgt spid="4184"/>
                                        </p:tgtEl>
                                      </p:cBhvr>
                                    </p:animEffect>
                                  </p:childTnLst>
                                </p:cTn>
                              </p:par>
                            </p:childTnLst>
                          </p:cTn>
                        </p:par>
                      </p:childTnLst>
                    </p:cTn>
                  </p:par>
                  <p:par>
                    <p:cTn id="297" fill="hold" nodeType="clickPar">
                      <p:stCondLst>
                        <p:cond delay="indefinite"/>
                      </p:stCondLst>
                      <p:childTnLst>
                        <p:par>
                          <p:cTn id="298" fill="hold" nodeType="withGroup">
                            <p:stCondLst>
                              <p:cond delay="0"/>
                            </p:stCondLst>
                            <p:childTnLst>
                              <p:par>
                                <p:cTn id="299" presetID="29" presetClass="entr" presetSubtype="0" fill="hold" grpId="0" nodeType="clickEffect">
                                  <p:stCondLst>
                                    <p:cond delay="0"/>
                                  </p:stCondLst>
                                  <p:childTnLst>
                                    <p:set>
                                      <p:cBhvr>
                                        <p:cTn id="300" dur="1" fill="hold">
                                          <p:stCondLst>
                                            <p:cond delay="0"/>
                                          </p:stCondLst>
                                        </p:cTn>
                                        <p:tgtEl>
                                          <p:spTgt spid="4182"/>
                                        </p:tgtEl>
                                        <p:attrNameLst>
                                          <p:attrName>style.visibility</p:attrName>
                                        </p:attrNameLst>
                                      </p:cBhvr>
                                      <p:to>
                                        <p:strVal val="visible"/>
                                      </p:to>
                                    </p:set>
                                    <p:anim calcmode="lin" valueType="num">
                                      <p:cBhvr>
                                        <p:cTn id="301" dur="1000" fill="hold"/>
                                        <p:tgtEl>
                                          <p:spTgt spid="4182"/>
                                        </p:tgtEl>
                                        <p:attrNameLst>
                                          <p:attrName>ppt_x</p:attrName>
                                        </p:attrNameLst>
                                      </p:cBhvr>
                                      <p:tavLst>
                                        <p:tav tm="0">
                                          <p:val>
                                            <p:strVal val="#ppt_x-.2"/>
                                          </p:val>
                                        </p:tav>
                                        <p:tav tm="100000">
                                          <p:val>
                                            <p:strVal val="#ppt_x"/>
                                          </p:val>
                                        </p:tav>
                                      </p:tavLst>
                                    </p:anim>
                                    <p:anim calcmode="lin" valueType="num">
                                      <p:cBhvr>
                                        <p:cTn id="302" dur="1000" fill="hold"/>
                                        <p:tgtEl>
                                          <p:spTgt spid="4182"/>
                                        </p:tgtEl>
                                        <p:attrNameLst>
                                          <p:attrName>ppt_y</p:attrName>
                                        </p:attrNameLst>
                                      </p:cBhvr>
                                      <p:tavLst>
                                        <p:tav tm="0">
                                          <p:val>
                                            <p:strVal val="#ppt_y"/>
                                          </p:val>
                                        </p:tav>
                                        <p:tav tm="100000">
                                          <p:val>
                                            <p:strVal val="#ppt_y"/>
                                          </p:val>
                                        </p:tav>
                                      </p:tavLst>
                                    </p:anim>
                                    <p:animEffect transition="in" filter="wipe(right)" prLst="gradientSize: 0.1">
                                      <p:cBhvr>
                                        <p:cTn id="303" dur="1000"/>
                                        <p:tgtEl>
                                          <p:spTgt spid="4182"/>
                                        </p:tgtEl>
                                      </p:cBhvr>
                                    </p:animEffect>
                                  </p:childTnLst>
                                </p:cTn>
                              </p:par>
                            </p:childTnLst>
                          </p:cTn>
                        </p:par>
                        <p:par>
                          <p:cTn id="304" fill="hold" nodeType="afterGroup">
                            <p:stCondLst>
                              <p:cond delay="1000"/>
                            </p:stCondLst>
                            <p:childTnLst>
                              <p:par>
                                <p:cTn id="305" presetID="5" presetClass="entr" presetSubtype="10" fill="hold" grpId="0" nodeType="afterEffect">
                                  <p:stCondLst>
                                    <p:cond delay="0"/>
                                  </p:stCondLst>
                                  <p:childTnLst>
                                    <p:set>
                                      <p:cBhvr>
                                        <p:cTn id="306" dur="1" fill="hold">
                                          <p:stCondLst>
                                            <p:cond delay="0"/>
                                          </p:stCondLst>
                                        </p:cTn>
                                        <p:tgtEl>
                                          <p:spTgt spid="4191"/>
                                        </p:tgtEl>
                                        <p:attrNameLst>
                                          <p:attrName>style.visibility</p:attrName>
                                        </p:attrNameLst>
                                      </p:cBhvr>
                                      <p:to>
                                        <p:strVal val="visible"/>
                                      </p:to>
                                    </p:set>
                                    <p:animEffect transition="in" filter="checkerboard(across)">
                                      <p:cBhvr>
                                        <p:cTn id="307" dur="500"/>
                                        <p:tgtEl>
                                          <p:spTgt spid="4191"/>
                                        </p:tgtEl>
                                      </p:cBhvr>
                                    </p:animEffect>
                                  </p:childTnLst>
                                </p:cTn>
                              </p:par>
                              <p:par>
                                <p:cTn id="308" presetID="5" presetClass="entr" presetSubtype="10" fill="hold" grpId="0" nodeType="withEffect">
                                  <p:stCondLst>
                                    <p:cond delay="0"/>
                                  </p:stCondLst>
                                  <p:childTnLst>
                                    <p:set>
                                      <p:cBhvr>
                                        <p:cTn id="309" dur="1" fill="hold">
                                          <p:stCondLst>
                                            <p:cond delay="0"/>
                                          </p:stCondLst>
                                        </p:cTn>
                                        <p:tgtEl>
                                          <p:spTgt spid="4198"/>
                                        </p:tgtEl>
                                        <p:attrNameLst>
                                          <p:attrName>style.visibility</p:attrName>
                                        </p:attrNameLst>
                                      </p:cBhvr>
                                      <p:to>
                                        <p:strVal val="visible"/>
                                      </p:to>
                                    </p:set>
                                    <p:animEffect transition="in" filter="checkerboard(across)">
                                      <p:cBhvr>
                                        <p:cTn id="310" dur="500"/>
                                        <p:tgtEl>
                                          <p:spTgt spid="4198"/>
                                        </p:tgtEl>
                                      </p:cBhvr>
                                    </p:animEffect>
                                  </p:childTnLst>
                                </p:cTn>
                              </p:par>
                              <p:par>
                                <p:cTn id="311" presetID="5" presetClass="entr" presetSubtype="10" fill="hold" grpId="0" nodeType="withEffect">
                                  <p:stCondLst>
                                    <p:cond delay="0"/>
                                  </p:stCondLst>
                                  <p:childTnLst>
                                    <p:set>
                                      <p:cBhvr>
                                        <p:cTn id="312" dur="1" fill="hold">
                                          <p:stCondLst>
                                            <p:cond delay="0"/>
                                          </p:stCondLst>
                                        </p:cTn>
                                        <p:tgtEl>
                                          <p:spTgt spid="4192"/>
                                        </p:tgtEl>
                                        <p:attrNameLst>
                                          <p:attrName>style.visibility</p:attrName>
                                        </p:attrNameLst>
                                      </p:cBhvr>
                                      <p:to>
                                        <p:strVal val="visible"/>
                                      </p:to>
                                    </p:set>
                                    <p:animEffect transition="in" filter="checkerboard(across)">
                                      <p:cBhvr>
                                        <p:cTn id="313" dur="500"/>
                                        <p:tgtEl>
                                          <p:spTgt spid="4192"/>
                                        </p:tgtEl>
                                      </p:cBhvr>
                                    </p:animEffect>
                                  </p:childTnLst>
                                </p:cTn>
                              </p:par>
                              <p:par>
                                <p:cTn id="314" presetID="5" presetClass="entr" presetSubtype="10" fill="hold" grpId="0" nodeType="withEffect">
                                  <p:stCondLst>
                                    <p:cond delay="0"/>
                                  </p:stCondLst>
                                  <p:childTnLst>
                                    <p:set>
                                      <p:cBhvr>
                                        <p:cTn id="315" dur="1" fill="hold">
                                          <p:stCondLst>
                                            <p:cond delay="0"/>
                                          </p:stCondLst>
                                        </p:cTn>
                                        <p:tgtEl>
                                          <p:spTgt spid="4199"/>
                                        </p:tgtEl>
                                        <p:attrNameLst>
                                          <p:attrName>style.visibility</p:attrName>
                                        </p:attrNameLst>
                                      </p:cBhvr>
                                      <p:to>
                                        <p:strVal val="visible"/>
                                      </p:to>
                                    </p:set>
                                    <p:animEffect transition="in" filter="checkerboard(across)">
                                      <p:cBhvr>
                                        <p:cTn id="316" dur="500"/>
                                        <p:tgtEl>
                                          <p:spTgt spid="4199"/>
                                        </p:tgtEl>
                                      </p:cBhvr>
                                    </p:animEffect>
                                  </p:childTnLst>
                                </p:cTn>
                              </p:par>
                              <p:par>
                                <p:cTn id="317" presetID="5" presetClass="entr" presetSubtype="10" fill="hold" grpId="0" nodeType="withEffect">
                                  <p:stCondLst>
                                    <p:cond delay="0"/>
                                  </p:stCondLst>
                                  <p:childTnLst>
                                    <p:set>
                                      <p:cBhvr>
                                        <p:cTn id="318" dur="1" fill="hold">
                                          <p:stCondLst>
                                            <p:cond delay="0"/>
                                          </p:stCondLst>
                                        </p:cTn>
                                        <p:tgtEl>
                                          <p:spTgt spid="4193"/>
                                        </p:tgtEl>
                                        <p:attrNameLst>
                                          <p:attrName>style.visibility</p:attrName>
                                        </p:attrNameLst>
                                      </p:cBhvr>
                                      <p:to>
                                        <p:strVal val="visible"/>
                                      </p:to>
                                    </p:set>
                                    <p:animEffect transition="in" filter="checkerboard(across)">
                                      <p:cBhvr>
                                        <p:cTn id="319" dur="500"/>
                                        <p:tgtEl>
                                          <p:spTgt spid="4193"/>
                                        </p:tgtEl>
                                      </p:cBhvr>
                                    </p:animEffect>
                                  </p:childTnLst>
                                </p:cTn>
                              </p:par>
                              <p:par>
                                <p:cTn id="320" presetID="5" presetClass="entr" presetSubtype="10" fill="hold" grpId="0" nodeType="withEffect">
                                  <p:stCondLst>
                                    <p:cond delay="0"/>
                                  </p:stCondLst>
                                  <p:childTnLst>
                                    <p:set>
                                      <p:cBhvr>
                                        <p:cTn id="321" dur="1" fill="hold">
                                          <p:stCondLst>
                                            <p:cond delay="0"/>
                                          </p:stCondLst>
                                        </p:cTn>
                                        <p:tgtEl>
                                          <p:spTgt spid="4200"/>
                                        </p:tgtEl>
                                        <p:attrNameLst>
                                          <p:attrName>style.visibility</p:attrName>
                                        </p:attrNameLst>
                                      </p:cBhvr>
                                      <p:to>
                                        <p:strVal val="visible"/>
                                      </p:to>
                                    </p:set>
                                    <p:animEffect transition="in" filter="checkerboard(across)">
                                      <p:cBhvr>
                                        <p:cTn id="322" dur="500"/>
                                        <p:tgtEl>
                                          <p:spTgt spid="4200"/>
                                        </p:tgtEl>
                                      </p:cBhvr>
                                    </p:animEffect>
                                  </p:childTnLst>
                                </p:cTn>
                              </p:par>
                              <p:par>
                                <p:cTn id="323" presetID="5" presetClass="entr" presetSubtype="10" fill="hold" grpId="0" nodeType="withEffect">
                                  <p:stCondLst>
                                    <p:cond delay="0"/>
                                  </p:stCondLst>
                                  <p:childTnLst>
                                    <p:set>
                                      <p:cBhvr>
                                        <p:cTn id="324" dur="1" fill="hold">
                                          <p:stCondLst>
                                            <p:cond delay="0"/>
                                          </p:stCondLst>
                                        </p:cTn>
                                        <p:tgtEl>
                                          <p:spTgt spid="4194"/>
                                        </p:tgtEl>
                                        <p:attrNameLst>
                                          <p:attrName>style.visibility</p:attrName>
                                        </p:attrNameLst>
                                      </p:cBhvr>
                                      <p:to>
                                        <p:strVal val="visible"/>
                                      </p:to>
                                    </p:set>
                                    <p:animEffect transition="in" filter="checkerboard(across)">
                                      <p:cBhvr>
                                        <p:cTn id="325" dur="500"/>
                                        <p:tgtEl>
                                          <p:spTgt spid="4194"/>
                                        </p:tgtEl>
                                      </p:cBhvr>
                                    </p:animEffect>
                                  </p:childTnLst>
                                </p:cTn>
                              </p:par>
                            </p:childTnLst>
                          </p:cTn>
                        </p:par>
                      </p:childTnLst>
                    </p:cTn>
                  </p:par>
                  <p:par>
                    <p:cTn id="326" fill="hold" nodeType="clickPar">
                      <p:stCondLst>
                        <p:cond delay="indefinite"/>
                      </p:stCondLst>
                      <p:childTnLst>
                        <p:par>
                          <p:cTn id="327" fill="hold" nodeType="withGroup">
                            <p:stCondLst>
                              <p:cond delay="0"/>
                            </p:stCondLst>
                            <p:childTnLst>
                              <p:par>
                                <p:cTn id="328" presetID="35" presetClass="entr" presetSubtype="0" fill="hold" grpId="0" nodeType="clickEffect">
                                  <p:stCondLst>
                                    <p:cond delay="0"/>
                                  </p:stCondLst>
                                  <p:childTnLst>
                                    <p:set>
                                      <p:cBhvr>
                                        <p:cTn id="329" dur="1" fill="hold">
                                          <p:stCondLst>
                                            <p:cond delay="0"/>
                                          </p:stCondLst>
                                        </p:cTn>
                                        <p:tgtEl>
                                          <p:spTgt spid="4183"/>
                                        </p:tgtEl>
                                        <p:attrNameLst>
                                          <p:attrName>style.visibility</p:attrName>
                                        </p:attrNameLst>
                                      </p:cBhvr>
                                      <p:to>
                                        <p:strVal val="visible"/>
                                      </p:to>
                                    </p:set>
                                    <p:animEffect transition="in" filter="fade">
                                      <p:cBhvr>
                                        <p:cTn id="330" dur="1000"/>
                                        <p:tgtEl>
                                          <p:spTgt spid="4183"/>
                                        </p:tgtEl>
                                      </p:cBhvr>
                                    </p:animEffect>
                                    <p:anim calcmode="lin" valueType="num">
                                      <p:cBhvr>
                                        <p:cTn id="331" dur="1000" fill="hold"/>
                                        <p:tgtEl>
                                          <p:spTgt spid="4183"/>
                                        </p:tgtEl>
                                        <p:attrNameLst>
                                          <p:attrName>style.rotation</p:attrName>
                                        </p:attrNameLst>
                                      </p:cBhvr>
                                      <p:tavLst>
                                        <p:tav tm="0">
                                          <p:val>
                                            <p:fltVal val="720"/>
                                          </p:val>
                                        </p:tav>
                                        <p:tav tm="100000">
                                          <p:val>
                                            <p:fltVal val="0"/>
                                          </p:val>
                                        </p:tav>
                                      </p:tavLst>
                                    </p:anim>
                                    <p:anim calcmode="lin" valueType="num">
                                      <p:cBhvr>
                                        <p:cTn id="332" dur="1000" fill="hold"/>
                                        <p:tgtEl>
                                          <p:spTgt spid="4183"/>
                                        </p:tgtEl>
                                        <p:attrNameLst>
                                          <p:attrName>ppt_h</p:attrName>
                                        </p:attrNameLst>
                                      </p:cBhvr>
                                      <p:tavLst>
                                        <p:tav tm="0">
                                          <p:val>
                                            <p:fltVal val="0"/>
                                          </p:val>
                                        </p:tav>
                                        <p:tav tm="100000">
                                          <p:val>
                                            <p:strVal val="#ppt_h"/>
                                          </p:val>
                                        </p:tav>
                                      </p:tavLst>
                                    </p:anim>
                                    <p:anim calcmode="lin" valueType="num">
                                      <p:cBhvr>
                                        <p:cTn id="333" dur="1000" fill="hold"/>
                                        <p:tgtEl>
                                          <p:spTgt spid="418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P spid="4108" grpId="0"/>
      <p:bldP spid="4109" grpId="0" animBg="1"/>
      <p:bldP spid="4110" grpId="0" animBg="1"/>
      <p:bldP spid="4111" grpId="0" animBg="1"/>
      <p:bldP spid="4112" grpId="0" animBg="1"/>
      <p:bldP spid="4113" grpId="0" animBg="1"/>
      <p:bldP spid="4114" grpId="0" animBg="1"/>
      <p:bldP spid="4115" grpId="0" animBg="1"/>
      <p:bldP spid="4116" grpId="0" animBg="1"/>
      <p:bldP spid="4117" grpId="0" animBg="1"/>
      <p:bldP spid="4118" grpId="0" animBg="1"/>
      <p:bldP spid="4119" grpId="0" animBg="1"/>
      <p:bldP spid="4120" grpId="0" animBg="1"/>
      <p:bldP spid="4121" grpId="0" animBg="1"/>
      <p:bldP spid="4122" grpId="0" animBg="1"/>
      <p:bldP spid="4123" grpId="0" animBg="1"/>
      <p:bldP spid="4124" grpId="0" animBg="1"/>
      <p:bldP spid="4125" grpId="0" animBg="1"/>
      <p:bldP spid="4126" grpId="0" animBg="1"/>
      <p:bldP spid="4127" grpId="0" animBg="1"/>
      <p:bldP spid="4128" grpId="0" animBg="1"/>
      <p:bldP spid="4129" grpId="0"/>
      <p:bldP spid="4149" grpId="0" animBg="1"/>
      <p:bldP spid="4153" grpId="0" animBg="1"/>
      <p:bldP spid="4155" grpId="0" animBg="1"/>
      <p:bldP spid="4156" grpId="0" animBg="1"/>
      <p:bldP spid="4157" grpId="0" animBg="1"/>
      <p:bldP spid="4160" grpId="0" animBg="1"/>
      <p:bldP spid="4161" grpId="0" animBg="1"/>
      <p:bldP spid="4162" grpId="0" animBg="1"/>
      <p:bldP spid="4163" grpId="0" animBg="1"/>
      <p:bldP spid="4164" grpId="0"/>
      <p:bldP spid="4165" grpId="0"/>
      <p:bldP spid="4166" grpId="0"/>
      <p:bldP spid="4167" grpId="0"/>
      <p:bldP spid="4168" grpId="0"/>
      <p:bldP spid="4169" grpId="0"/>
      <p:bldP spid="4170" grpId="0"/>
      <p:bldP spid="4171" grpId="0"/>
      <p:bldP spid="4172" grpId="0"/>
      <p:bldP spid="4173" grpId="0"/>
      <p:bldP spid="4174" grpId="0"/>
      <p:bldP spid="4175" grpId="0"/>
      <p:bldP spid="4176" grpId="0"/>
      <p:bldP spid="4177" grpId="0"/>
      <p:bldP spid="4179" grpId="0" animBg="1"/>
      <p:bldP spid="4180" grpId="0"/>
      <p:bldP spid="4181" grpId="0" animBg="1"/>
      <p:bldP spid="4182" grpId="0" animBg="1"/>
      <p:bldP spid="4183" grpId="0"/>
      <p:bldP spid="4184" grpId="0" animBg="1"/>
      <p:bldP spid="4185" grpId="0" animBg="1"/>
      <p:bldP spid="4186" grpId="0" animBg="1"/>
      <p:bldP spid="4187" grpId="0" animBg="1"/>
      <p:bldP spid="4188" grpId="0" animBg="1"/>
      <p:bldP spid="4191" grpId="0" animBg="1"/>
      <p:bldP spid="4192" grpId="0" animBg="1"/>
      <p:bldP spid="4193" grpId="0" animBg="1"/>
      <p:bldP spid="4194" grpId="0" animBg="1"/>
      <p:bldP spid="4195" grpId="0" animBg="1"/>
      <p:bldP spid="4196" grpId="0" animBg="1"/>
      <p:bldP spid="4197" grpId="0" animBg="1"/>
      <p:bldP spid="4198" grpId="0" animBg="1"/>
      <p:bldP spid="4199" grpId="0" animBg="1"/>
      <p:bldP spid="4200" grpId="0" animBg="1"/>
      <p:bldP spid="4201" grpId="0"/>
      <p:bldP spid="420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9" name="Oval 11"/>
          <p:cNvSpPr>
            <a:spLocks noChangeArrowheads="1"/>
          </p:cNvSpPr>
          <p:nvPr/>
        </p:nvSpPr>
        <p:spPr bwMode="auto">
          <a:xfrm>
            <a:off x="900113" y="690563"/>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0" name="Oval 12"/>
          <p:cNvSpPr>
            <a:spLocks noChangeArrowheads="1"/>
          </p:cNvSpPr>
          <p:nvPr/>
        </p:nvSpPr>
        <p:spPr bwMode="auto">
          <a:xfrm>
            <a:off x="2771775" y="690563"/>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1" name="Oval 13"/>
          <p:cNvSpPr>
            <a:spLocks noChangeArrowheads="1"/>
          </p:cNvSpPr>
          <p:nvPr/>
        </p:nvSpPr>
        <p:spPr bwMode="auto">
          <a:xfrm>
            <a:off x="4645025" y="690563"/>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2" name="Oval 14"/>
          <p:cNvSpPr>
            <a:spLocks noChangeArrowheads="1"/>
          </p:cNvSpPr>
          <p:nvPr/>
        </p:nvSpPr>
        <p:spPr bwMode="auto">
          <a:xfrm>
            <a:off x="6516688" y="71278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3" name="Oval 15"/>
          <p:cNvSpPr>
            <a:spLocks noChangeArrowheads="1"/>
          </p:cNvSpPr>
          <p:nvPr/>
        </p:nvSpPr>
        <p:spPr bwMode="auto">
          <a:xfrm>
            <a:off x="6877050" y="189388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4" name="Oval 16"/>
          <p:cNvSpPr>
            <a:spLocks noChangeArrowheads="1"/>
          </p:cNvSpPr>
          <p:nvPr/>
        </p:nvSpPr>
        <p:spPr bwMode="auto">
          <a:xfrm>
            <a:off x="5003800" y="194468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5" name="Oval 17"/>
          <p:cNvSpPr>
            <a:spLocks noChangeArrowheads="1"/>
          </p:cNvSpPr>
          <p:nvPr/>
        </p:nvSpPr>
        <p:spPr bwMode="auto">
          <a:xfrm>
            <a:off x="3203575" y="189388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6" name="Oval 18"/>
          <p:cNvSpPr>
            <a:spLocks noChangeArrowheads="1"/>
          </p:cNvSpPr>
          <p:nvPr/>
        </p:nvSpPr>
        <p:spPr bwMode="auto">
          <a:xfrm>
            <a:off x="1333500" y="189388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7187" name="Oval 19"/>
          <p:cNvSpPr>
            <a:spLocks noChangeArrowheads="1"/>
          </p:cNvSpPr>
          <p:nvPr/>
        </p:nvSpPr>
        <p:spPr bwMode="auto">
          <a:xfrm>
            <a:off x="2268538" y="22240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188" name="Oval 20"/>
          <p:cNvSpPr>
            <a:spLocks noChangeArrowheads="1"/>
          </p:cNvSpPr>
          <p:nvPr/>
        </p:nvSpPr>
        <p:spPr bwMode="auto">
          <a:xfrm>
            <a:off x="4140200" y="220345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189" name="Oval 21"/>
          <p:cNvSpPr>
            <a:spLocks noChangeArrowheads="1"/>
          </p:cNvSpPr>
          <p:nvPr/>
        </p:nvSpPr>
        <p:spPr bwMode="auto">
          <a:xfrm>
            <a:off x="5942013" y="22240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190" name="Oval 22"/>
          <p:cNvSpPr>
            <a:spLocks noChangeArrowheads="1"/>
          </p:cNvSpPr>
          <p:nvPr/>
        </p:nvSpPr>
        <p:spPr bwMode="auto">
          <a:xfrm>
            <a:off x="7885113" y="2203450"/>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191" name="Oval 23"/>
          <p:cNvSpPr>
            <a:spLocks noChangeArrowheads="1"/>
          </p:cNvSpPr>
          <p:nvPr/>
        </p:nvSpPr>
        <p:spPr bwMode="auto">
          <a:xfrm>
            <a:off x="7453313" y="1071563"/>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195" name="AutoShape 27"/>
          <p:cNvSpPr>
            <a:spLocks noChangeArrowheads="1"/>
          </p:cNvSpPr>
          <p:nvPr/>
        </p:nvSpPr>
        <p:spPr bwMode="auto">
          <a:xfrm rot="-2917948">
            <a:off x="2592388" y="1592263"/>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6" name="AutoShape 28"/>
          <p:cNvSpPr>
            <a:spLocks noChangeArrowheads="1"/>
          </p:cNvSpPr>
          <p:nvPr/>
        </p:nvSpPr>
        <p:spPr bwMode="auto">
          <a:xfrm rot="-2917948">
            <a:off x="4464050" y="1593850"/>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7" name="AutoShape 29"/>
          <p:cNvSpPr>
            <a:spLocks noChangeArrowheads="1"/>
          </p:cNvSpPr>
          <p:nvPr/>
        </p:nvSpPr>
        <p:spPr bwMode="auto">
          <a:xfrm rot="-2917948">
            <a:off x="6335713" y="1593850"/>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8" name="AutoShape 30"/>
          <p:cNvSpPr>
            <a:spLocks noChangeArrowheads="1"/>
          </p:cNvSpPr>
          <p:nvPr/>
        </p:nvSpPr>
        <p:spPr bwMode="auto">
          <a:xfrm rot="-2917948">
            <a:off x="8280400" y="1593850"/>
            <a:ext cx="504825" cy="142875"/>
          </a:xfrm>
          <a:prstGeom prst="rightArrow">
            <a:avLst>
              <a:gd name="adj1" fmla="val 50000"/>
              <a:gd name="adj2" fmla="val 88333"/>
            </a:avLst>
          </a:prstGeom>
          <a:solidFill>
            <a:schemeClr val="accent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00" name="Line 32"/>
          <p:cNvSpPr>
            <a:spLocks noChangeShapeType="1"/>
          </p:cNvSpPr>
          <p:nvPr/>
        </p:nvSpPr>
        <p:spPr bwMode="auto">
          <a:xfrm>
            <a:off x="257175" y="2960688"/>
            <a:ext cx="5762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1" name="Line 33"/>
          <p:cNvSpPr>
            <a:spLocks noChangeShapeType="1"/>
          </p:cNvSpPr>
          <p:nvPr/>
        </p:nvSpPr>
        <p:spPr bwMode="auto">
          <a:xfrm rot="-5400000">
            <a:off x="-30957" y="2672557"/>
            <a:ext cx="5762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2" name="Text Box 34"/>
          <p:cNvSpPr txBox="1">
            <a:spLocks noChangeArrowheads="1"/>
          </p:cNvSpPr>
          <p:nvPr/>
        </p:nvSpPr>
        <p:spPr bwMode="auto">
          <a:xfrm>
            <a:off x="833438" y="2743200"/>
            <a:ext cx="354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i="1">
                <a:latin typeface="Times New Roman" pitchFamily="18" charset="0"/>
              </a:rPr>
              <a:t>E</a:t>
            </a:r>
          </a:p>
        </p:txBody>
      </p:sp>
      <p:sp>
        <p:nvSpPr>
          <p:cNvPr id="7203" name="Text Box 35"/>
          <p:cNvSpPr txBox="1">
            <a:spLocks noChangeArrowheads="1"/>
          </p:cNvSpPr>
          <p:nvPr/>
        </p:nvSpPr>
        <p:spPr bwMode="auto">
          <a:xfrm>
            <a:off x="41275" y="2058988"/>
            <a:ext cx="368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b="1" i="1">
                <a:latin typeface="Times New Roman" pitchFamily="18" charset="0"/>
              </a:rPr>
              <a:t>N</a:t>
            </a:r>
          </a:p>
        </p:txBody>
      </p:sp>
      <p:graphicFrame>
        <p:nvGraphicFramePr>
          <p:cNvPr id="7204" name="Object 36"/>
          <p:cNvGraphicFramePr>
            <a:graphicFrameLocks noChangeAspect="1"/>
          </p:cNvGraphicFramePr>
          <p:nvPr/>
        </p:nvGraphicFramePr>
        <p:xfrm>
          <a:off x="3348038" y="3027363"/>
          <a:ext cx="998537" cy="349250"/>
        </p:xfrm>
        <a:graphic>
          <a:graphicData uri="http://schemas.openxmlformats.org/presentationml/2006/ole">
            <mc:AlternateContent xmlns:mc="http://schemas.openxmlformats.org/markup-compatibility/2006">
              <mc:Choice xmlns:v="urn:schemas-microsoft-com:vml" Requires="v">
                <p:oleObj spid="_x0000_s2106" name="数式" r:id="rId3" imgW="507960" imgH="177480" progId="Equation.3">
                  <p:embed/>
                </p:oleObj>
              </mc:Choice>
              <mc:Fallback>
                <p:oleObj name="数式" r:id="rId3" imgW="50796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027363"/>
                        <a:ext cx="998537"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05" name="Object 37"/>
          <p:cNvGraphicFramePr>
            <a:graphicFrameLocks noChangeAspect="1"/>
          </p:cNvGraphicFramePr>
          <p:nvPr/>
        </p:nvGraphicFramePr>
        <p:xfrm>
          <a:off x="3378200" y="3387725"/>
          <a:ext cx="847725" cy="349250"/>
        </p:xfrm>
        <a:graphic>
          <a:graphicData uri="http://schemas.openxmlformats.org/presentationml/2006/ole">
            <mc:AlternateContent xmlns:mc="http://schemas.openxmlformats.org/markup-compatibility/2006">
              <mc:Choice xmlns:v="urn:schemas-microsoft-com:vml" Requires="v">
                <p:oleObj spid="_x0000_s2107" name="数式" r:id="rId5" imgW="431640" imgH="177480" progId="Equation.3">
                  <p:embed/>
                </p:oleObj>
              </mc:Choice>
              <mc:Fallback>
                <p:oleObj name="数式" r:id="rId5" imgW="43164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8200" y="3387725"/>
                        <a:ext cx="847725"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08" name="Object 40"/>
          <p:cNvGraphicFramePr>
            <a:graphicFrameLocks noChangeAspect="1"/>
          </p:cNvGraphicFramePr>
          <p:nvPr/>
        </p:nvGraphicFramePr>
        <p:xfrm>
          <a:off x="5445125" y="3027363"/>
          <a:ext cx="998538" cy="349250"/>
        </p:xfrm>
        <a:graphic>
          <a:graphicData uri="http://schemas.openxmlformats.org/presentationml/2006/ole">
            <mc:AlternateContent xmlns:mc="http://schemas.openxmlformats.org/markup-compatibility/2006">
              <mc:Choice xmlns:v="urn:schemas-microsoft-com:vml" Requires="v">
                <p:oleObj spid="_x0000_s2108" name="数式" r:id="rId7" imgW="507960" imgH="177480" progId="Equation.3">
                  <p:embed/>
                </p:oleObj>
              </mc:Choice>
              <mc:Fallback>
                <p:oleObj name="数式" r:id="rId7" imgW="50796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5125" y="3027363"/>
                        <a:ext cx="998538"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09" name="Object 41"/>
          <p:cNvGraphicFramePr>
            <a:graphicFrameLocks noChangeAspect="1"/>
          </p:cNvGraphicFramePr>
          <p:nvPr/>
        </p:nvGraphicFramePr>
        <p:xfrm>
          <a:off x="5453063" y="3387725"/>
          <a:ext cx="847725" cy="349250"/>
        </p:xfrm>
        <a:graphic>
          <a:graphicData uri="http://schemas.openxmlformats.org/presentationml/2006/ole">
            <mc:AlternateContent xmlns:mc="http://schemas.openxmlformats.org/markup-compatibility/2006">
              <mc:Choice xmlns:v="urn:schemas-microsoft-com:vml" Requires="v">
                <p:oleObj spid="_x0000_s2109" name="数式" r:id="rId9" imgW="431640" imgH="177480" progId="Equation.3">
                  <p:embed/>
                </p:oleObj>
              </mc:Choice>
              <mc:Fallback>
                <p:oleObj name="数式" r:id="rId9" imgW="43164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3063" y="3387725"/>
                        <a:ext cx="847725" cy="349250"/>
                      </a:xfrm>
                      <a:prstGeom prst="rect">
                        <a:avLst/>
                      </a:prstGeom>
                      <a:solidFill>
                        <a:srgbClr val="FF3300">
                          <a:alpha val="16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10" name="Object 42"/>
          <p:cNvGraphicFramePr>
            <a:graphicFrameLocks noChangeAspect="1"/>
          </p:cNvGraphicFramePr>
          <p:nvPr/>
        </p:nvGraphicFramePr>
        <p:xfrm>
          <a:off x="4427538" y="3046413"/>
          <a:ext cx="798512" cy="349250"/>
        </p:xfrm>
        <a:graphic>
          <a:graphicData uri="http://schemas.openxmlformats.org/presentationml/2006/ole">
            <mc:AlternateContent xmlns:mc="http://schemas.openxmlformats.org/markup-compatibility/2006">
              <mc:Choice xmlns:v="urn:schemas-microsoft-com:vml" Requires="v">
                <p:oleObj spid="_x0000_s2110" name="数式" r:id="rId10" imgW="406080" imgH="177480" progId="Equation.3">
                  <p:embed/>
                </p:oleObj>
              </mc:Choice>
              <mc:Fallback>
                <p:oleObj name="数式" r:id="rId10" imgW="40608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27538" y="3046413"/>
                        <a:ext cx="798512"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11" name="Object 43"/>
          <p:cNvGraphicFramePr>
            <a:graphicFrameLocks noChangeAspect="1"/>
          </p:cNvGraphicFramePr>
          <p:nvPr/>
        </p:nvGraphicFramePr>
        <p:xfrm>
          <a:off x="4427538" y="3387725"/>
          <a:ext cx="823912" cy="349250"/>
        </p:xfrm>
        <a:graphic>
          <a:graphicData uri="http://schemas.openxmlformats.org/presentationml/2006/ole">
            <mc:AlternateContent xmlns:mc="http://schemas.openxmlformats.org/markup-compatibility/2006">
              <mc:Choice xmlns:v="urn:schemas-microsoft-com:vml" Requires="v">
                <p:oleObj spid="_x0000_s2111" name="数式" r:id="rId12" imgW="419040" imgH="177480" progId="Equation.3">
                  <p:embed/>
                </p:oleObj>
              </mc:Choice>
              <mc:Fallback>
                <p:oleObj name="数式" r:id="rId12" imgW="41904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7538" y="3387725"/>
                        <a:ext cx="823912"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12" name="Object 44"/>
          <p:cNvGraphicFramePr>
            <a:graphicFrameLocks noChangeAspect="1"/>
          </p:cNvGraphicFramePr>
          <p:nvPr/>
        </p:nvGraphicFramePr>
        <p:xfrm>
          <a:off x="7308850" y="2922588"/>
          <a:ext cx="1030288" cy="515937"/>
        </p:xfrm>
        <a:graphic>
          <a:graphicData uri="http://schemas.openxmlformats.org/presentationml/2006/ole">
            <mc:AlternateContent xmlns:mc="http://schemas.openxmlformats.org/markup-compatibility/2006">
              <mc:Choice xmlns:v="urn:schemas-microsoft-com:vml" Requires="v">
                <p:oleObj spid="_x0000_s2112" name="数式" r:id="rId14" imgW="431640" imgH="215640" progId="Equation.3">
                  <p:embed/>
                </p:oleObj>
              </mc:Choice>
              <mc:Fallback>
                <p:oleObj name="数式" r:id="rId14" imgW="431640" imgH="2156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08850" y="2922588"/>
                        <a:ext cx="1030288"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13" name="Object 45"/>
          <p:cNvGraphicFramePr>
            <a:graphicFrameLocks noChangeAspect="1"/>
          </p:cNvGraphicFramePr>
          <p:nvPr/>
        </p:nvGraphicFramePr>
        <p:xfrm>
          <a:off x="7308850" y="3344863"/>
          <a:ext cx="971550" cy="515937"/>
        </p:xfrm>
        <a:graphic>
          <a:graphicData uri="http://schemas.openxmlformats.org/presentationml/2006/ole">
            <mc:AlternateContent xmlns:mc="http://schemas.openxmlformats.org/markup-compatibility/2006">
              <mc:Choice xmlns:v="urn:schemas-microsoft-com:vml" Requires="v">
                <p:oleObj spid="_x0000_s2113" name="数式" r:id="rId16" imgW="406080" imgH="215640" progId="Equation.3">
                  <p:embed/>
                </p:oleObj>
              </mc:Choice>
              <mc:Fallback>
                <p:oleObj name="数式" r:id="rId16" imgW="406080" imgH="21564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08850" y="3344863"/>
                        <a:ext cx="971550" cy="51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14" name="Line 46"/>
          <p:cNvSpPr>
            <a:spLocks noChangeShapeType="1"/>
          </p:cNvSpPr>
          <p:nvPr/>
        </p:nvSpPr>
        <p:spPr bwMode="auto">
          <a:xfrm>
            <a:off x="1042988" y="3881438"/>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5" name="Line 47"/>
          <p:cNvSpPr>
            <a:spLocks noChangeShapeType="1"/>
          </p:cNvSpPr>
          <p:nvPr/>
        </p:nvSpPr>
        <p:spPr bwMode="auto">
          <a:xfrm>
            <a:off x="2339975" y="3883025"/>
            <a:ext cx="0" cy="122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7216" name="Object 48"/>
          <p:cNvGraphicFramePr>
            <a:graphicFrameLocks noChangeAspect="1"/>
          </p:cNvGraphicFramePr>
          <p:nvPr/>
        </p:nvGraphicFramePr>
        <p:xfrm>
          <a:off x="1271588" y="3862388"/>
          <a:ext cx="985837" cy="381000"/>
        </p:xfrm>
        <a:graphic>
          <a:graphicData uri="http://schemas.openxmlformats.org/presentationml/2006/ole">
            <mc:AlternateContent xmlns:mc="http://schemas.openxmlformats.org/markup-compatibility/2006">
              <mc:Choice xmlns:v="urn:schemas-microsoft-com:vml" Requires="v">
                <p:oleObj spid="_x0000_s2114" name="数式" r:id="rId18" imgW="558720" imgH="215640" progId="Equation.3">
                  <p:embed/>
                </p:oleObj>
              </mc:Choice>
              <mc:Fallback>
                <p:oleObj name="数式" r:id="rId18" imgW="558720" imgH="2156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1588" y="3862388"/>
                        <a:ext cx="98583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17" name="Line 49"/>
          <p:cNvSpPr>
            <a:spLocks noChangeShapeType="1"/>
          </p:cNvSpPr>
          <p:nvPr/>
        </p:nvSpPr>
        <p:spPr bwMode="auto">
          <a:xfrm>
            <a:off x="1042988" y="4243388"/>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8" name="Line 50"/>
          <p:cNvSpPr>
            <a:spLocks noChangeShapeType="1"/>
          </p:cNvSpPr>
          <p:nvPr/>
        </p:nvSpPr>
        <p:spPr bwMode="auto">
          <a:xfrm>
            <a:off x="1042988" y="4675188"/>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9" name="Line 51"/>
          <p:cNvSpPr>
            <a:spLocks noChangeShapeType="1"/>
          </p:cNvSpPr>
          <p:nvPr/>
        </p:nvSpPr>
        <p:spPr bwMode="auto">
          <a:xfrm>
            <a:off x="1042988" y="5106988"/>
            <a:ext cx="61928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aphicFrame>
        <p:nvGraphicFramePr>
          <p:cNvPr id="7220" name="Object 52"/>
          <p:cNvGraphicFramePr>
            <a:graphicFrameLocks noChangeAspect="1"/>
          </p:cNvGraphicFramePr>
          <p:nvPr/>
        </p:nvGraphicFramePr>
        <p:xfrm>
          <a:off x="1238250" y="4294188"/>
          <a:ext cx="1054100" cy="381000"/>
        </p:xfrm>
        <a:graphic>
          <a:graphicData uri="http://schemas.openxmlformats.org/presentationml/2006/ole">
            <mc:AlternateContent xmlns:mc="http://schemas.openxmlformats.org/markup-compatibility/2006">
              <mc:Choice xmlns:v="urn:schemas-microsoft-com:vml" Requires="v">
                <p:oleObj spid="_x0000_s2115" name="数式" r:id="rId20" imgW="596880" imgH="215640" progId="Equation.3">
                  <p:embed/>
                </p:oleObj>
              </mc:Choice>
              <mc:Fallback>
                <p:oleObj name="数式" r:id="rId20" imgW="596880" imgH="215640"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38250" y="4294188"/>
                        <a:ext cx="10541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21" name="Object 53"/>
          <p:cNvGraphicFramePr>
            <a:graphicFrameLocks noChangeAspect="1"/>
          </p:cNvGraphicFramePr>
          <p:nvPr>
            <p:extLst/>
          </p:nvPr>
        </p:nvGraphicFramePr>
        <p:xfrm>
          <a:off x="1724025" y="4708525"/>
          <a:ext cx="471488" cy="314325"/>
        </p:xfrm>
        <a:graphic>
          <a:graphicData uri="http://schemas.openxmlformats.org/presentationml/2006/ole">
            <mc:AlternateContent xmlns:mc="http://schemas.openxmlformats.org/markup-compatibility/2006">
              <mc:Choice xmlns:v="urn:schemas-microsoft-com:vml" Requires="v">
                <p:oleObj spid="_x0000_s2116" name="数式" r:id="rId22" imgW="266400" imgH="177480" progId="Equation.3">
                  <p:embed/>
                </p:oleObj>
              </mc:Choice>
              <mc:Fallback>
                <p:oleObj name="数式" r:id="rId22" imgW="266400" imgH="177480" progId="Equation.3">
                  <p:embed/>
                  <p:pic>
                    <p:nvPicPr>
                      <p:cNvPr id="0" name=""/>
                      <p:cNvPicPr>
                        <a:picLocks noChangeAspect="1" noChangeArrowheads="1"/>
                      </p:cNvPicPr>
                      <p:nvPr/>
                    </p:nvPicPr>
                    <p:blipFill>
                      <a:blip r:embed="rId23"/>
                      <a:srcRect/>
                      <a:stretch>
                        <a:fillRect/>
                      </a:stretch>
                    </p:blipFill>
                    <p:spPr bwMode="auto">
                      <a:xfrm>
                        <a:off x="1724025" y="4708525"/>
                        <a:ext cx="471488"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22" name="Line 54"/>
          <p:cNvSpPr>
            <a:spLocks noChangeShapeType="1"/>
          </p:cNvSpPr>
          <p:nvPr/>
        </p:nvSpPr>
        <p:spPr bwMode="auto">
          <a:xfrm>
            <a:off x="3276600" y="3883025"/>
            <a:ext cx="0" cy="122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3" name="Line 55"/>
          <p:cNvSpPr>
            <a:spLocks noChangeShapeType="1"/>
          </p:cNvSpPr>
          <p:nvPr/>
        </p:nvSpPr>
        <p:spPr bwMode="auto">
          <a:xfrm>
            <a:off x="4356100" y="3883025"/>
            <a:ext cx="0" cy="122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4" name="Line 56"/>
          <p:cNvSpPr>
            <a:spLocks noChangeShapeType="1"/>
          </p:cNvSpPr>
          <p:nvPr/>
        </p:nvSpPr>
        <p:spPr bwMode="auto">
          <a:xfrm>
            <a:off x="5292725" y="3883025"/>
            <a:ext cx="0" cy="122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5" name="Line 57"/>
          <p:cNvSpPr>
            <a:spLocks noChangeShapeType="1"/>
          </p:cNvSpPr>
          <p:nvPr/>
        </p:nvSpPr>
        <p:spPr bwMode="auto">
          <a:xfrm>
            <a:off x="6443663" y="3883025"/>
            <a:ext cx="0" cy="12239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26" name="Text Box 58"/>
          <p:cNvSpPr txBox="1">
            <a:spLocks noChangeArrowheads="1"/>
          </p:cNvSpPr>
          <p:nvPr/>
        </p:nvSpPr>
        <p:spPr bwMode="auto">
          <a:xfrm>
            <a:off x="2555875" y="37893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7228" name="Text Box 60"/>
          <p:cNvSpPr txBox="1">
            <a:spLocks noChangeArrowheads="1"/>
          </p:cNvSpPr>
          <p:nvPr/>
        </p:nvSpPr>
        <p:spPr bwMode="auto">
          <a:xfrm>
            <a:off x="3549650" y="3789363"/>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7230" name="Text Box 62"/>
          <p:cNvSpPr txBox="1">
            <a:spLocks noChangeArrowheads="1"/>
          </p:cNvSpPr>
          <p:nvPr/>
        </p:nvSpPr>
        <p:spPr bwMode="auto">
          <a:xfrm>
            <a:off x="2555875" y="4221163"/>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7232" name="Text Box 64"/>
          <p:cNvSpPr txBox="1">
            <a:spLocks noChangeArrowheads="1"/>
          </p:cNvSpPr>
          <p:nvPr/>
        </p:nvSpPr>
        <p:spPr bwMode="auto">
          <a:xfrm>
            <a:off x="3708400" y="42211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7234" name="Text Box 66"/>
          <p:cNvSpPr txBox="1">
            <a:spLocks noChangeArrowheads="1"/>
          </p:cNvSpPr>
          <p:nvPr/>
        </p:nvSpPr>
        <p:spPr bwMode="auto">
          <a:xfrm>
            <a:off x="6683375" y="4243388"/>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0</a:t>
            </a:r>
          </a:p>
        </p:txBody>
      </p:sp>
      <p:sp>
        <p:nvSpPr>
          <p:cNvPr id="7235" name="Text Box 67"/>
          <p:cNvSpPr txBox="1">
            <a:spLocks noChangeArrowheads="1"/>
          </p:cNvSpPr>
          <p:nvPr/>
        </p:nvSpPr>
        <p:spPr bwMode="auto">
          <a:xfrm>
            <a:off x="6683375" y="38608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0</a:t>
            </a:r>
          </a:p>
        </p:txBody>
      </p:sp>
      <p:sp>
        <p:nvSpPr>
          <p:cNvPr id="7236" name="Text Box 68"/>
          <p:cNvSpPr txBox="1">
            <a:spLocks noChangeArrowheads="1"/>
          </p:cNvSpPr>
          <p:nvPr/>
        </p:nvSpPr>
        <p:spPr bwMode="auto">
          <a:xfrm>
            <a:off x="2555875" y="46751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負</a:t>
            </a:r>
          </a:p>
        </p:txBody>
      </p:sp>
      <p:sp>
        <p:nvSpPr>
          <p:cNvPr id="7237" name="Text Box 69"/>
          <p:cNvSpPr txBox="1">
            <a:spLocks noChangeArrowheads="1"/>
          </p:cNvSpPr>
          <p:nvPr/>
        </p:nvSpPr>
        <p:spPr bwMode="auto">
          <a:xfrm>
            <a:off x="3651250" y="46751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負</a:t>
            </a:r>
          </a:p>
        </p:txBody>
      </p:sp>
      <p:sp>
        <p:nvSpPr>
          <p:cNvPr id="7238" name="Text Box 70"/>
          <p:cNvSpPr txBox="1">
            <a:spLocks noChangeArrowheads="1"/>
          </p:cNvSpPr>
          <p:nvPr/>
        </p:nvSpPr>
        <p:spPr bwMode="auto">
          <a:xfrm>
            <a:off x="4587875" y="46751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負</a:t>
            </a:r>
          </a:p>
        </p:txBody>
      </p:sp>
      <p:sp>
        <p:nvSpPr>
          <p:cNvPr id="7239" name="Text Box 71"/>
          <p:cNvSpPr txBox="1">
            <a:spLocks noChangeArrowheads="1"/>
          </p:cNvSpPr>
          <p:nvPr/>
        </p:nvSpPr>
        <p:spPr bwMode="auto">
          <a:xfrm>
            <a:off x="5667375" y="4675188"/>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負</a:t>
            </a:r>
          </a:p>
        </p:txBody>
      </p:sp>
      <p:graphicFrame>
        <p:nvGraphicFramePr>
          <p:cNvPr id="7240" name="Object 72"/>
          <p:cNvGraphicFramePr>
            <a:graphicFrameLocks noChangeAspect="1"/>
          </p:cNvGraphicFramePr>
          <p:nvPr/>
        </p:nvGraphicFramePr>
        <p:xfrm>
          <a:off x="173038" y="5151438"/>
          <a:ext cx="1303337" cy="582612"/>
        </p:xfrm>
        <a:graphic>
          <a:graphicData uri="http://schemas.openxmlformats.org/presentationml/2006/ole">
            <mc:AlternateContent xmlns:mc="http://schemas.openxmlformats.org/markup-compatibility/2006">
              <mc:Choice xmlns:v="urn:schemas-microsoft-com:vml" Requires="v">
                <p:oleObj spid="_x0000_s2117" name="数式" r:id="rId24" imgW="482400" imgH="215640" progId="Equation.3">
                  <p:embed/>
                </p:oleObj>
              </mc:Choice>
              <mc:Fallback>
                <p:oleObj name="数式" r:id="rId24" imgW="482400" imgH="215640"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3038" y="5151438"/>
                        <a:ext cx="1303337" cy="582612"/>
                      </a:xfrm>
                      <a:prstGeom prst="rect">
                        <a:avLst/>
                      </a:prstGeom>
                      <a:solidFill>
                        <a:srgbClr val="FF9900">
                          <a:alpha val="3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41" name="AutoShape 73"/>
          <p:cNvSpPr>
            <a:spLocks noChangeArrowheads="1"/>
          </p:cNvSpPr>
          <p:nvPr/>
        </p:nvSpPr>
        <p:spPr bwMode="auto">
          <a:xfrm>
            <a:off x="1547813" y="5246688"/>
            <a:ext cx="647700" cy="414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alpha val="38000"/>
                </a:schemeClr>
              </a:gs>
              <a:gs pos="100000">
                <a:schemeClr val="accent2">
                  <a:gamma/>
                  <a:shade val="51373"/>
                  <a:invGamma/>
                  <a:alpha val="88000"/>
                </a:schemeClr>
              </a:gs>
            </a:gsLst>
            <a:lin ang="0" scaled="1"/>
          </a:gra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2" name="Text Box 74"/>
          <p:cNvSpPr txBox="1">
            <a:spLocks noChangeArrowheads="1"/>
          </p:cNvSpPr>
          <p:nvPr/>
        </p:nvSpPr>
        <p:spPr bwMode="auto">
          <a:xfrm>
            <a:off x="2268538" y="5278438"/>
            <a:ext cx="2562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t>u</a:t>
            </a:r>
            <a:r>
              <a:rPr lang="ja-JP" altLang="en-US" sz="2000"/>
              <a:t>成分が南に運ばれる</a:t>
            </a:r>
          </a:p>
        </p:txBody>
      </p:sp>
      <p:sp>
        <p:nvSpPr>
          <p:cNvPr id="7243" name="AutoShape 75"/>
          <p:cNvSpPr>
            <a:spLocks noChangeArrowheads="1"/>
          </p:cNvSpPr>
          <p:nvPr/>
        </p:nvSpPr>
        <p:spPr bwMode="auto">
          <a:xfrm>
            <a:off x="4932363" y="5246688"/>
            <a:ext cx="647700" cy="4143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alpha val="38000"/>
                </a:schemeClr>
              </a:gs>
              <a:gs pos="100000">
                <a:schemeClr val="accent2">
                  <a:gamma/>
                  <a:shade val="51373"/>
                  <a:invGamma/>
                  <a:alpha val="88000"/>
                </a:schemeClr>
              </a:gs>
            </a:gsLst>
            <a:lin ang="0" scaled="1"/>
          </a:gradFill>
          <a:ln w="2857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44" name="Text Box 76"/>
          <p:cNvSpPr txBox="1">
            <a:spLocks noChangeArrowheads="1"/>
          </p:cNvSpPr>
          <p:nvPr/>
        </p:nvSpPr>
        <p:spPr bwMode="auto">
          <a:xfrm>
            <a:off x="971550" y="5805488"/>
            <a:ext cx="4751388" cy="396875"/>
          </a:xfrm>
          <a:prstGeom prst="rect">
            <a:avLst/>
          </a:prstGeom>
          <a:solidFill>
            <a:srgbClr val="00CCFF">
              <a:alpha val="25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気圧配置が西傾→、南側での</a:t>
            </a:r>
            <a:r>
              <a:rPr lang="ja-JP" altLang="en-US"/>
              <a:t>ジェットの強化</a:t>
            </a:r>
            <a:endParaRPr lang="ja-JP" altLang="en-US" sz="2000"/>
          </a:p>
        </p:txBody>
      </p:sp>
      <p:grpSp>
        <p:nvGrpSpPr>
          <p:cNvPr id="7246" name="Group 78"/>
          <p:cNvGrpSpPr>
            <a:grpSpLocks/>
          </p:cNvGrpSpPr>
          <p:nvPr/>
        </p:nvGrpSpPr>
        <p:grpSpPr bwMode="auto">
          <a:xfrm>
            <a:off x="250825" y="620713"/>
            <a:ext cx="8747125" cy="2230437"/>
            <a:chOff x="0" y="482"/>
            <a:chExt cx="5510" cy="1405"/>
          </a:xfrm>
        </p:grpSpPr>
        <p:sp>
          <p:nvSpPr>
            <p:cNvPr id="7247" name="Freeform 79"/>
            <p:cNvSpPr>
              <a:spLocks/>
            </p:cNvSpPr>
            <p:nvPr/>
          </p:nvSpPr>
          <p:spPr bwMode="auto">
            <a:xfrm>
              <a:off x="0" y="482"/>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48" name="Freeform 80"/>
            <p:cNvSpPr>
              <a:spLocks/>
            </p:cNvSpPr>
            <p:nvPr/>
          </p:nvSpPr>
          <p:spPr bwMode="auto">
            <a:xfrm>
              <a:off x="249" y="1207"/>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49" name="Oval 81"/>
          <p:cNvSpPr>
            <a:spLocks noChangeArrowheads="1"/>
          </p:cNvSpPr>
          <p:nvPr/>
        </p:nvSpPr>
        <p:spPr bwMode="auto">
          <a:xfrm>
            <a:off x="5581650" y="10509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250" name="Oval 82"/>
          <p:cNvSpPr>
            <a:spLocks noChangeArrowheads="1"/>
          </p:cNvSpPr>
          <p:nvPr/>
        </p:nvSpPr>
        <p:spPr bwMode="auto">
          <a:xfrm>
            <a:off x="3708400" y="10509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251" name="Oval 83"/>
          <p:cNvSpPr>
            <a:spLocks noChangeArrowheads="1"/>
          </p:cNvSpPr>
          <p:nvPr/>
        </p:nvSpPr>
        <p:spPr bwMode="auto">
          <a:xfrm>
            <a:off x="1835150" y="10509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7252" name="Text Box 84"/>
          <p:cNvSpPr txBox="1">
            <a:spLocks noChangeArrowheads="1"/>
          </p:cNvSpPr>
          <p:nvPr/>
        </p:nvSpPr>
        <p:spPr bwMode="auto">
          <a:xfrm>
            <a:off x="4572000" y="37893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7253" name="Text Box 85"/>
          <p:cNvSpPr txBox="1">
            <a:spLocks noChangeArrowheads="1"/>
          </p:cNvSpPr>
          <p:nvPr/>
        </p:nvSpPr>
        <p:spPr bwMode="auto">
          <a:xfrm>
            <a:off x="4565650" y="4222750"/>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7254" name="Text Box 86"/>
          <p:cNvSpPr txBox="1">
            <a:spLocks noChangeArrowheads="1"/>
          </p:cNvSpPr>
          <p:nvPr/>
        </p:nvSpPr>
        <p:spPr bwMode="auto">
          <a:xfrm>
            <a:off x="5565775" y="3789363"/>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-15</a:t>
            </a:r>
          </a:p>
        </p:txBody>
      </p:sp>
      <p:sp>
        <p:nvSpPr>
          <p:cNvPr id="7255" name="Text Box 87"/>
          <p:cNvSpPr txBox="1">
            <a:spLocks noChangeArrowheads="1"/>
          </p:cNvSpPr>
          <p:nvPr/>
        </p:nvSpPr>
        <p:spPr bwMode="auto">
          <a:xfrm>
            <a:off x="5710238" y="42211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a:latin typeface="Times New Roman" pitchFamily="18" charset="0"/>
              </a:rPr>
              <a:t>5</a:t>
            </a:r>
          </a:p>
        </p:txBody>
      </p:sp>
      <p:sp>
        <p:nvSpPr>
          <p:cNvPr id="7258" name="Text Box 90"/>
          <p:cNvSpPr txBox="1">
            <a:spLocks noChangeArrowheads="1"/>
          </p:cNvSpPr>
          <p:nvPr/>
        </p:nvSpPr>
        <p:spPr bwMode="auto">
          <a:xfrm>
            <a:off x="5651500" y="5264150"/>
            <a:ext cx="3295650" cy="4254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運動量の</a:t>
            </a:r>
            <a:r>
              <a:rPr lang="en-US" altLang="ja-JP" sz="2000"/>
              <a:t>u</a:t>
            </a:r>
            <a:r>
              <a:rPr lang="ja-JP" altLang="en-US" sz="2000"/>
              <a:t>成分が南でたまる</a:t>
            </a:r>
          </a:p>
        </p:txBody>
      </p:sp>
      <p:sp>
        <p:nvSpPr>
          <p:cNvPr id="7192" name="AutoShape 24"/>
          <p:cNvSpPr>
            <a:spLocks noChangeArrowheads="1"/>
          </p:cNvSpPr>
          <p:nvPr/>
        </p:nvSpPr>
        <p:spPr bwMode="auto">
          <a:xfrm rot="2535748">
            <a:off x="1365250" y="1430338"/>
            <a:ext cx="976313" cy="628650"/>
          </a:xfrm>
          <a:prstGeom prst="rightArrow">
            <a:avLst>
              <a:gd name="adj1" fmla="val 50000"/>
              <a:gd name="adj2" fmla="val 38826"/>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3" name="AutoShape 25"/>
          <p:cNvSpPr>
            <a:spLocks noChangeArrowheads="1"/>
          </p:cNvSpPr>
          <p:nvPr/>
        </p:nvSpPr>
        <p:spPr bwMode="auto">
          <a:xfrm rot="2535748">
            <a:off x="3254375" y="1430338"/>
            <a:ext cx="976313" cy="628650"/>
          </a:xfrm>
          <a:prstGeom prst="rightArrow">
            <a:avLst>
              <a:gd name="adj1" fmla="val 50000"/>
              <a:gd name="adj2" fmla="val 38826"/>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194" name="AutoShape 26"/>
          <p:cNvSpPr>
            <a:spLocks noChangeArrowheads="1"/>
          </p:cNvSpPr>
          <p:nvPr/>
        </p:nvSpPr>
        <p:spPr bwMode="auto">
          <a:xfrm rot="2535748">
            <a:off x="5108575" y="1428750"/>
            <a:ext cx="976313" cy="630238"/>
          </a:xfrm>
          <a:prstGeom prst="rightArrow">
            <a:avLst>
              <a:gd name="adj1" fmla="val 50000"/>
              <a:gd name="adj2" fmla="val 38728"/>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7259" name="Object 91"/>
          <p:cNvGraphicFramePr>
            <a:graphicFrameLocks noChangeAspect="1"/>
          </p:cNvGraphicFramePr>
          <p:nvPr/>
        </p:nvGraphicFramePr>
        <p:xfrm>
          <a:off x="2411413" y="3024188"/>
          <a:ext cx="798512" cy="349250"/>
        </p:xfrm>
        <a:graphic>
          <a:graphicData uri="http://schemas.openxmlformats.org/presentationml/2006/ole">
            <mc:AlternateContent xmlns:mc="http://schemas.openxmlformats.org/markup-compatibility/2006">
              <mc:Choice xmlns:v="urn:schemas-microsoft-com:vml" Requires="v">
                <p:oleObj spid="_x0000_s2118" name="数式" r:id="rId26" imgW="406080" imgH="177480" progId="Equation.3">
                  <p:embed/>
                </p:oleObj>
              </mc:Choice>
              <mc:Fallback>
                <p:oleObj name="数式" r:id="rId26" imgW="406080" imgH="1774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1413" y="3024188"/>
                        <a:ext cx="798512"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260" name="Object 92"/>
          <p:cNvGraphicFramePr>
            <a:graphicFrameLocks noChangeAspect="1"/>
          </p:cNvGraphicFramePr>
          <p:nvPr/>
        </p:nvGraphicFramePr>
        <p:xfrm>
          <a:off x="2411413" y="3365500"/>
          <a:ext cx="823912" cy="349250"/>
        </p:xfrm>
        <a:graphic>
          <a:graphicData uri="http://schemas.openxmlformats.org/presentationml/2006/ole">
            <mc:AlternateContent xmlns:mc="http://schemas.openxmlformats.org/markup-compatibility/2006">
              <mc:Choice xmlns:v="urn:schemas-microsoft-com:vml" Requires="v">
                <p:oleObj spid="_x0000_s2119" name="数式" r:id="rId27" imgW="419040" imgH="177480" progId="Equation.3">
                  <p:embed/>
                </p:oleObj>
              </mc:Choice>
              <mc:Fallback>
                <p:oleObj name="数式" r:id="rId27" imgW="41904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1413" y="3365500"/>
                        <a:ext cx="823912" cy="349250"/>
                      </a:xfrm>
                      <a:prstGeom prst="rect">
                        <a:avLst/>
                      </a:prstGeom>
                      <a:solidFill>
                        <a:srgbClr val="0000FF">
                          <a:alpha val="22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61" name="Line 93"/>
          <p:cNvSpPr>
            <a:spLocks noChangeShapeType="1"/>
          </p:cNvSpPr>
          <p:nvPr/>
        </p:nvSpPr>
        <p:spPr bwMode="auto">
          <a:xfrm>
            <a:off x="2771775" y="1698625"/>
            <a:ext cx="0" cy="13668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2" name="Line 94"/>
          <p:cNvSpPr>
            <a:spLocks noChangeShapeType="1"/>
          </p:cNvSpPr>
          <p:nvPr/>
        </p:nvSpPr>
        <p:spPr bwMode="auto">
          <a:xfrm>
            <a:off x="3708400" y="1698625"/>
            <a:ext cx="0" cy="13668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3" name="Line 95"/>
          <p:cNvSpPr>
            <a:spLocks noChangeShapeType="1"/>
          </p:cNvSpPr>
          <p:nvPr/>
        </p:nvSpPr>
        <p:spPr bwMode="auto">
          <a:xfrm>
            <a:off x="4716463" y="1698625"/>
            <a:ext cx="0" cy="13668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4" name="Line 96"/>
          <p:cNvSpPr>
            <a:spLocks noChangeShapeType="1"/>
          </p:cNvSpPr>
          <p:nvPr/>
        </p:nvSpPr>
        <p:spPr bwMode="auto">
          <a:xfrm>
            <a:off x="5651500" y="1698625"/>
            <a:ext cx="0" cy="13668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65" name="Text Box 97"/>
          <p:cNvSpPr txBox="1">
            <a:spLocks noChangeArrowheads="1"/>
          </p:cNvSpPr>
          <p:nvPr/>
        </p:nvSpPr>
        <p:spPr bwMode="auto">
          <a:xfrm>
            <a:off x="4427538" y="6308725"/>
            <a:ext cx="2928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実際はどうなっているの？？</a:t>
            </a:r>
          </a:p>
        </p:txBody>
      </p:sp>
      <p:sp>
        <p:nvSpPr>
          <p:cNvPr id="7266" name="Text Box 98"/>
          <p:cNvSpPr txBox="1">
            <a:spLocks noChangeArrowheads="1"/>
          </p:cNvSpPr>
          <p:nvPr/>
        </p:nvSpPr>
        <p:spPr bwMode="auto">
          <a:xfrm>
            <a:off x="107950" y="4445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気圧配置が西傾のとき</a:t>
            </a:r>
          </a:p>
        </p:txBody>
      </p:sp>
      <p:sp>
        <p:nvSpPr>
          <p:cNvPr id="7267" name="AutoShape 99"/>
          <p:cNvSpPr>
            <a:spLocks noChangeArrowheads="1"/>
          </p:cNvSpPr>
          <p:nvPr/>
        </p:nvSpPr>
        <p:spPr bwMode="auto">
          <a:xfrm rot="2535748">
            <a:off x="6980238" y="1430338"/>
            <a:ext cx="976312" cy="630237"/>
          </a:xfrm>
          <a:prstGeom prst="rightArrow">
            <a:avLst>
              <a:gd name="adj1" fmla="val 50000"/>
              <a:gd name="adj2" fmla="val 38728"/>
            </a:avLst>
          </a:prstGeom>
          <a:solidFill>
            <a:srgbClr val="FF0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68" name="Oval 100"/>
          <p:cNvSpPr>
            <a:spLocks noChangeArrowheads="1"/>
          </p:cNvSpPr>
          <p:nvPr/>
        </p:nvSpPr>
        <p:spPr bwMode="auto">
          <a:xfrm rot="-1534883">
            <a:off x="971550" y="476250"/>
            <a:ext cx="863600" cy="2160588"/>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7269" name="Oval 101"/>
          <p:cNvSpPr>
            <a:spLocks noChangeArrowheads="1"/>
          </p:cNvSpPr>
          <p:nvPr/>
        </p:nvSpPr>
        <p:spPr bwMode="auto">
          <a:xfrm rot="-1534883">
            <a:off x="2844800" y="476250"/>
            <a:ext cx="863600" cy="2160588"/>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7270" name="Oval 102"/>
          <p:cNvSpPr>
            <a:spLocks noChangeArrowheads="1"/>
          </p:cNvSpPr>
          <p:nvPr/>
        </p:nvSpPr>
        <p:spPr bwMode="auto">
          <a:xfrm rot="-1534883">
            <a:off x="4716463" y="476250"/>
            <a:ext cx="863600" cy="2160588"/>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7271" name="Oval 103"/>
          <p:cNvSpPr>
            <a:spLocks noChangeArrowheads="1"/>
          </p:cNvSpPr>
          <p:nvPr/>
        </p:nvSpPr>
        <p:spPr bwMode="auto">
          <a:xfrm rot="-1534883">
            <a:off x="6659563" y="476250"/>
            <a:ext cx="863600" cy="2160588"/>
          </a:xfrm>
          <a:prstGeom prst="ellipse">
            <a:avLst/>
          </a:prstGeom>
          <a:solidFill>
            <a:srgbClr val="FF99CC">
              <a:alpha val="55000"/>
            </a:srgbClr>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7273" name="Oval 105"/>
          <p:cNvSpPr>
            <a:spLocks noChangeArrowheads="1"/>
          </p:cNvSpPr>
          <p:nvPr/>
        </p:nvSpPr>
        <p:spPr bwMode="auto">
          <a:xfrm rot="-1534883">
            <a:off x="1908175" y="692150"/>
            <a:ext cx="863600" cy="2160588"/>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7274" name="Oval 106"/>
          <p:cNvSpPr>
            <a:spLocks noChangeArrowheads="1"/>
          </p:cNvSpPr>
          <p:nvPr/>
        </p:nvSpPr>
        <p:spPr bwMode="auto">
          <a:xfrm rot="-1534883">
            <a:off x="3852863" y="692150"/>
            <a:ext cx="863600" cy="2160588"/>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7275" name="Oval 107"/>
          <p:cNvSpPr>
            <a:spLocks noChangeArrowheads="1"/>
          </p:cNvSpPr>
          <p:nvPr/>
        </p:nvSpPr>
        <p:spPr bwMode="auto">
          <a:xfrm rot="-1534883">
            <a:off x="5724525" y="765175"/>
            <a:ext cx="863600" cy="2160588"/>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7276" name="Oval 108"/>
          <p:cNvSpPr>
            <a:spLocks noChangeArrowheads="1"/>
          </p:cNvSpPr>
          <p:nvPr/>
        </p:nvSpPr>
        <p:spPr bwMode="auto">
          <a:xfrm rot="-1534883">
            <a:off x="7596188" y="765175"/>
            <a:ext cx="863600" cy="2160588"/>
          </a:xfrm>
          <a:prstGeom prst="ellipse">
            <a:avLst/>
          </a:prstGeom>
          <a:solidFill>
            <a:schemeClr val="accent2">
              <a:alpha val="55000"/>
            </a:schemeClr>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7277" name="Text Box 109"/>
          <p:cNvSpPr txBox="1">
            <a:spLocks noChangeArrowheads="1"/>
          </p:cNvSpPr>
          <p:nvPr/>
        </p:nvSpPr>
        <p:spPr bwMode="auto">
          <a:xfrm>
            <a:off x="3651250" y="3333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北</a:t>
            </a:r>
          </a:p>
        </p:txBody>
      </p:sp>
      <p:sp>
        <p:nvSpPr>
          <p:cNvPr id="7278" name="Text Box 110"/>
          <p:cNvSpPr txBox="1">
            <a:spLocks noChangeArrowheads="1"/>
          </p:cNvSpPr>
          <p:nvPr/>
        </p:nvSpPr>
        <p:spPr bwMode="auto">
          <a:xfrm>
            <a:off x="3651250" y="2492375"/>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t>南</a:t>
            </a:r>
          </a:p>
        </p:txBody>
      </p:sp>
    </p:spTree>
    <p:extLst>
      <p:ext uri="{BB962C8B-B14F-4D97-AF65-F5344CB8AC3E}">
        <p14:creationId xmlns:p14="http://schemas.microsoft.com/office/powerpoint/2010/main" val="2691268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246"/>
                                        </p:tgtEl>
                                        <p:attrNameLst>
                                          <p:attrName>style.visibility</p:attrName>
                                        </p:attrNameLst>
                                      </p:cBhvr>
                                      <p:to>
                                        <p:strVal val="visible"/>
                                      </p:to>
                                    </p:set>
                                    <p:animEffect transition="in" filter="checkerboard(across)">
                                      <p:cBhvr>
                                        <p:cTn id="7" dur="500"/>
                                        <p:tgtEl>
                                          <p:spTgt spid="724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200"/>
                                        </p:tgtEl>
                                        <p:attrNameLst>
                                          <p:attrName>style.visibility</p:attrName>
                                        </p:attrNameLst>
                                      </p:cBhvr>
                                      <p:to>
                                        <p:strVal val="visible"/>
                                      </p:to>
                                    </p:set>
                                    <p:animEffect transition="in" filter="checkerboard(across)">
                                      <p:cBhvr>
                                        <p:cTn id="10" dur="500"/>
                                        <p:tgtEl>
                                          <p:spTgt spid="720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277"/>
                                        </p:tgtEl>
                                        <p:attrNameLst>
                                          <p:attrName>style.visibility</p:attrName>
                                        </p:attrNameLst>
                                      </p:cBhvr>
                                      <p:to>
                                        <p:strVal val="visible"/>
                                      </p:to>
                                    </p:set>
                                    <p:animEffect transition="in" filter="checkerboard(across)">
                                      <p:cBhvr>
                                        <p:cTn id="13" dur="500"/>
                                        <p:tgtEl>
                                          <p:spTgt spid="727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278"/>
                                        </p:tgtEl>
                                        <p:attrNameLst>
                                          <p:attrName>style.visibility</p:attrName>
                                        </p:attrNameLst>
                                      </p:cBhvr>
                                      <p:to>
                                        <p:strVal val="visible"/>
                                      </p:to>
                                    </p:set>
                                    <p:animEffect transition="in" filter="checkerboard(across)">
                                      <p:cBhvr>
                                        <p:cTn id="16" dur="500"/>
                                        <p:tgtEl>
                                          <p:spTgt spid="727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201"/>
                                        </p:tgtEl>
                                        <p:attrNameLst>
                                          <p:attrName>style.visibility</p:attrName>
                                        </p:attrNameLst>
                                      </p:cBhvr>
                                      <p:to>
                                        <p:strVal val="visible"/>
                                      </p:to>
                                    </p:set>
                                    <p:animEffect transition="in" filter="checkerboard(across)">
                                      <p:cBhvr>
                                        <p:cTn id="19" dur="500"/>
                                        <p:tgtEl>
                                          <p:spTgt spid="7201"/>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7202"/>
                                        </p:tgtEl>
                                        <p:attrNameLst>
                                          <p:attrName>style.visibility</p:attrName>
                                        </p:attrNameLst>
                                      </p:cBhvr>
                                      <p:to>
                                        <p:strVal val="visible"/>
                                      </p:to>
                                    </p:set>
                                    <p:animEffect transition="in" filter="checkerboard(across)">
                                      <p:cBhvr>
                                        <p:cTn id="22" dur="500"/>
                                        <p:tgtEl>
                                          <p:spTgt spid="720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203"/>
                                        </p:tgtEl>
                                        <p:attrNameLst>
                                          <p:attrName>style.visibility</p:attrName>
                                        </p:attrNameLst>
                                      </p:cBhvr>
                                      <p:to>
                                        <p:strVal val="visible"/>
                                      </p:to>
                                    </p:set>
                                    <p:animEffect transition="in" filter="checkerboard(across)">
                                      <p:cBhvr>
                                        <p:cTn id="25" dur="500"/>
                                        <p:tgtEl>
                                          <p:spTgt spid="720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79"/>
                                        </p:tgtEl>
                                        <p:attrNameLst>
                                          <p:attrName>style.visibility</p:attrName>
                                        </p:attrNameLst>
                                      </p:cBhvr>
                                      <p:to>
                                        <p:strVal val="visible"/>
                                      </p:to>
                                    </p:set>
                                    <p:animEffect transition="in" filter="blinds(horizontal)">
                                      <p:cBhvr>
                                        <p:cTn id="30" dur="500"/>
                                        <p:tgtEl>
                                          <p:spTgt spid="71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251"/>
                                        </p:tgtEl>
                                        <p:attrNameLst>
                                          <p:attrName>style.visibility</p:attrName>
                                        </p:attrNameLst>
                                      </p:cBhvr>
                                      <p:to>
                                        <p:strVal val="visible"/>
                                      </p:to>
                                    </p:set>
                                    <p:animEffect transition="in" filter="blinds(horizontal)">
                                      <p:cBhvr>
                                        <p:cTn id="33" dur="500"/>
                                        <p:tgtEl>
                                          <p:spTgt spid="725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186"/>
                                        </p:tgtEl>
                                        <p:attrNameLst>
                                          <p:attrName>style.visibility</p:attrName>
                                        </p:attrNameLst>
                                      </p:cBhvr>
                                      <p:to>
                                        <p:strVal val="visible"/>
                                      </p:to>
                                    </p:set>
                                    <p:animEffect transition="in" filter="blinds(horizontal)">
                                      <p:cBhvr>
                                        <p:cTn id="36" dur="500"/>
                                        <p:tgtEl>
                                          <p:spTgt spid="71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7187"/>
                                        </p:tgtEl>
                                        <p:attrNameLst>
                                          <p:attrName>style.visibility</p:attrName>
                                        </p:attrNameLst>
                                      </p:cBhvr>
                                      <p:to>
                                        <p:strVal val="visible"/>
                                      </p:to>
                                    </p:set>
                                    <p:animEffect transition="in" filter="blinds(horizontal)">
                                      <p:cBhvr>
                                        <p:cTn id="39" dur="500"/>
                                        <p:tgtEl>
                                          <p:spTgt spid="7187"/>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7180"/>
                                        </p:tgtEl>
                                        <p:attrNameLst>
                                          <p:attrName>style.visibility</p:attrName>
                                        </p:attrNameLst>
                                      </p:cBhvr>
                                      <p:to>
                                        <p:strVal val="visible"/>
                                      </p:to>
                                    </p:set>
                                    <p:animEffect transition="in" filter="blinds(horizontal)">
                                      <p:cBhvr>
                                        <p:cTn id="42" dur="500"/>
                                        <p:tgtEl>
                                          <p:spTgt spid="718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185"/>
                                        </p:tgtEl>
                                        <p:attrNameLst>
                                          <p:attrName>style.visibility</p:attrName>
                                        </p:attrNameLst>
                                      </p:cBhvr>
                                      <p:to>
                                        <p:strVal val="visible"/>
                                      </p:to>
                                    </p:set>
                                    <p:animEffect transition="in" filter="blinds(horizontal)">
                                      <p:cBhvr>
                                        <p:cTn id="45" dur="500"/>
                                        <p:tgtEl>
                                          <p:spTgt spid="718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250"/>
                                        </p:tgtEl>
                                        <p:attrNameLst>
                                          <p:attrName>style.visibility</p:attrName>
                                        </p:attrNameLst>
                                      </p:cBhvr>
                                      <p:to>
                                        <p:strVal val="visible"/>
                                      </p:to>
                                    </p:set>
                                    <p:animEffect transition="in" filter="blinds(horizontal)">
                                      <p:cBhvr>
                                        <p:cTn id="48" dur="500"/>
                                        <p:tgtEl>
                                          <p:spTgt spid="7250"/>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7188"/>
                                        </p:tgtEl>
                                        <p:attrNameLst>
                                          <p:attrName>style.visibility</p:attrName>
                                        </p:attrNameLst>
                                      </p:cBhvr>
                                      <p:to>
                                        <p:strVal val="visible"/>
                                      </p:to>
                                    </p:set>
                                    <p:animEffect transition="in" filter="blinds(horizontal)">
                                      <p:cBhvr>
                                        <p:cTn id="51" dur="500"/>
                                        <p:tgtEl>
                                          <p:spTgt spid="718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7181"/>
                                        </p:tgtEl>
                                        <p:attrNameLst>
                                          <p:attrName>style.visibility</p:attrName>
                                        </p:attrNameLst>
                                      </p:cBhvr>
                                      <p:to>
                                        <p:strVal val="visible"/>
                                      </p:to>
                                    </p:set>
                                    <p:animEffect transition="in" filter="blinds(horizontal)">
                                      <p:cBhvr>
                                        <p:cTn id="54" dur="500"/>
                                        <p:tgtEl>
                                          <p:spTgt spid="718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7184"/>
                                        </p:tgtEl>
                                        <p:attrNameLst>
                                          <p:attrName>style.visibility</p:attrName>
                                        </p:attrNameLst>
                                      </p:cBhvr>
                                      <p:to>
                                        <p:strVal val="visible"/>
                                      </p:to>
                                    </p:set>
                                    <p:animEffect transition="in" filter="blinds(horizontal)">
                                      <p:cBhvr>
                                        <p:cTn id="57" dur="500"/>
                                        <p:tgtEl>
                                          <p:spTgt spid="718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7249"/>
                                        </p:tgtEl>
                                        <p:attrNameLst>
                                          <p:attrName>style.visibility</p:attrName>
                                        </p:attrNameLst>
                                      </p:cBhvr>
                                      <p:to>
                                        <p:strVal val="visible"/>
                                      </p:to>
                                    </p:set>
                                    <p:animEffect transition="in" filter="blinds(horizontal)">
                                      <p:cBhvr>
                                        <p:cTn id="60" dur="500"/>
                                        <p:tgtEl>
                                          <p:spTgt spid="724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linds(horizontal)">
                                      <p:cBhvr>
                                        <p:cTn id="63" dur="500"/>
                                        <p:tgtEl>
                                          <p:spTgt spid="718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182"/>
                                        </p:tgtEl>
                                        <p:attrNameLst>
                                          <p:attrName>style.visibility</p:attrName>
                                        </p:attrNameLst>
                                      </p:cBhvr>
                                      <p:to>
                                        <p:strVal val="visible"/>
                                      </p:to>
                                    </p:set>
                                    <p:animEffect transition="in" filter="blinds(horizontal)">
                                      <p:cBhvr>
                                        <p:cTn id="66" dur="500"/>
                                        <p:tgtEl>
                                          <p:spTgt spid="7182"/>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7183"/>
                                        </p:tgtEl>
                                        <p:attrNameLst>
                                          <p:attrName>style.visibility</p:attrName>
                                        </p:attrNameLst>
                                      </p:cBhvr>
                                      <p:to>
                                        <p:strVal val="visible"/>
                                      </p:to>
                                    </p:set>
                                    <p:animEffect transition="in" filter="blinds(horizontal)">
                                      <p:cBhvr>
                                        <p:cTn id="69" dur="500"/>
                                        <p:tgtEl>
                                          <p:spTgt spid="718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7191"/>
                                        </p:tgtEl>
                                        <p:attrNameLst>
                                          <p:attrName>style.visibility</p:attrName>
                                        </p:attrNameLst>
                                      </p:cBhvr>
                                      <p:to>
                                        <p:strVal val="visible"/>
                                      </p:to>
                                    </p:set>
                                    <p:animEffect transition="in" filter="blinds(horizontal)">
                                      <p:cBhvr>
                                        <p:cTn id="72" dur="500"/>
                                        <p:tgtEl>
                                          <p:spTgt spid="719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7190"/>
                                        </p:tgtEl>
                                        <p:attrNameLst>
                                          <p:attrName>style.visibility</p:attrName>
                                        </p:attrNameLst>
                                      </p:cBhvr>
                                      <p:to>
                                        <p:strVal val="visible"/>
                                      </p:to>
                                    </p:set>
                                    <p:animEffect transition="in" filter="blinds(horizontal)">
                                      <p:cBhvr>
                                        <p:cTn id="75" dur="500"/>
                                        <p:tgtEl>
                                          <p:spTgt spid="7190"/>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8" presetClass="entr" presetSubtype="6" fill="hold" grpId="0" nodeType="clickEffect">
                                  <p:stCondLst>
                                    <p:cond delay="0"/>
                                  </p:stCondLst>
                                  <p:childTnLst>
                                    <p:set>
                                      <p:cBhvr>
                                        <p:cTn id="79" dur="1" fill="hold">
                                          <p:stCondLst>
                                            <p:cond delay="0"/>
                                          </p:stCondLst>
                                        </p:cTn>
                                        <p:tgtEl>
                                          <p:spTgt spid="7267"/>
                                        </p:tgtEl>
                                        <p:attrNameLst>
                                          <p:attrName>style.visibility</p:attrName>
                                        </p:attrNameLst>
                                      </p:cBhvr>
                                      <p:to>
                                        <p:strVal val="visible"/>
                                      </p:to>
                                    </p:set>
                                    <p:animEffect transition="in" filter="strips(downRight)">
                                      <p:cBhvr>
                                        <p:cTn id="80" dur="500"/>
                                        <p:tgtEl>
                                          <p:spTgt spid="7267"/>
                                        </p:tgtEl>
                                      </p:cBhvr>
                                    </p:animEffect>
                                  </p:childTnLst>
                                </p:cTn>
                              </p:par>
                              <p:par>
                                <p:cTn id="81" presetID="18" presetClass="entr" presetSubtype="6" fill="hold" grpId="0" nodeType="withEffect">
                                  <p:stCondLst>
                                    <p:cond delay="0"/>
                                  </p:stCondLst>
                                  <p:childTnLst>
                                    <p:set>
                                      <p:cBhvr>
                                        <p:cTn id="82" dur="1" fill="hold">
                                          <p:stCondLst>
                                            <p:cond delay="0"/>
                                          </p:stCondLst>
                                        </p:cTn>
                                        <p:tgtEl>
                                          <p:spTgt spid="7194"/>
                                        </p:tgtEl>
                                        <p:attrNameLst>
                                          <p:attrName>style.visibility</p:attrName>
                                        </p:attrNameLst>
                                      </p:cBhvr>
                                      <p:to>
                                        <p:strVal val="visible"/>
                                      </p:to>
                                    </p:set>
                                    <p:animEffect transition="in" filter="strips(downRight)">
                                      <p:cBhvr>
                                        <p:cTn id="83" dur="500"/>
                                        <p:tgtEl>
                                          <p:spTgt spid="7194"/>
                                        </p:tgtEl>
                                      </p:cBhvr>
                                    </p:animEffect>
                                  </p:childTnLst>
                                </p:cTn>
                              </p:par>
                              <p:par>
                                <p:cTn id="84" presetID="18" presetClass="entr" presetSubtype="6" fill="hold" grpId="0" nodeType="withEffect">
                                  <p:stCondLst>
                                    <p:cond delay="0"/>
                                  </p:stCondLst>
                                  <p:childTnLst>
                                    <p:set>
                                      <p:cBhvr>
                                        <p:cTn id="85" dur="1" fill="hold">
                                          <p:stCondLst>
                                            <p:cond delay="0"/>
                                          </p:stCondLst>
                                        </p:cTn>
                                        <p:tgtEl>
                                          <p:spTgt spid="7193"/>
                                        </p:tgtEl>
                                        <p:attrNameLst>
                                          <p:attrName>style.visibility</p:attrName>
                                        </p:attrNameLst>
                                      </p:cBhvr>
                                      <p:to>
                                        <p:strVal val="visible"/>
                                      </p:to>
                                    </p:set>
                                    <p:animEffect transition="in" filter="strips(downRight)">
                                      <p:cBhvr>
                                        <p:cTn id="86" dur="500"/>
                                        <p:tgtEl>
                                          <p:spTgt spid="7193"/>
                                        </p:tgtEl>
                                      </p:cBhvr>
                                    </p:animEffect>
                                  </p:childTnLst>
                                </p:cTn>
                              </p:par>
                              <p:par>
                                <p:cTn id="87" presetID="18" presetClass="entr" presetSubtype="6" fill="hold" grpId="0" nodeType="withEffect">
                                  <p:stCondLst>
                                    <p:cond delay="0"/>
                                  </p:stCondLst>
                                  <p:childTnLst>
                                    <p:set>
                                      <p:cBhvr>
                                        <p:cTn id="88" dur="1" fill="hold">
                                          <p:stCondLst>
                                            <p:cond delay="0"/>
                                          </p:stCondLst>
                                        </p:cTn>
                                        <p:tgtEl>
                                          <p:spTgt spid="7192"/>
                                        </p:tgtEl>
                                        <p:attrNameLst>
                                          <p:attrName>style.visibility</p:attrName>
                                        </p:attrNameLst>
                                      </p:cBhvr>
                                      <p:to>
                                        <p:strVal val="visible"/>
                                      </p:to>
                                    </p:set>
                                    <p:animEffect transition="in" filter="strips(downRight)">
                                      <p:cBhvr>
                                        <p:cTn id="89" dur="500"/>
                                        <p:tgtEl>
                                          <p:spTgt spid="7192"/>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8" presetClass="entr" presetSubtype="3" fill="hold" grpId="0" nodeType="clickEffect">
                                  <p:stCondLst>
                                    <p:cond delay="0"/>
                                  </p:stCondLst>
                                  <p:childTnLst>
                                    <p:set>
                                      <p:cBhvr>
                                        <p:cTn id="93" dur="1" fill="hold">
                                          <p:stCondLst>
                                            <p:cond delay="0"/>
                                          </p:stCondLst>
                                        </p:cTn>
                                        <p:tgtEl>
                                          <p:spTgt spid="7195"/>
                                        </p:tgtEl>
                                        <p:attrNameLst>
                                          <p:attrName>style.visibility</p:attrName>
                                        </p:attrNameLst>
                                      </p:cBhvr>
                                      <p:to>
                                        <p:strVal val="visible"/>
                                      </p:to>
                                    </p:set>
                                    <p:animEffect transition="in" filter="strips(upRight)">
                                      <p:cBhvr>
                                        <p:cTn id="94" dur="2000"/>
                                        <p:tgtEl>
                                          <p:spTgt spid="7195"/>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7196"/>
                                        </p:tgtEl>
                                        <p:attrNameLst>
                                          <p:attrName>style.visibility</p:attrName>
                                        </p:attrNameLst>
                                      </p:cBhvr>
                                      <p:to>
                                        <p:strVal val="visible"/>
                                      </p:to>
                                    </p:set>
                                    <p:animEffect transition="in" filter="strips(upRight)">
                                      <p:cBhvr>
                                        <p:cTn id="97" dur="2000"/>
                                        <p:tgtEl>
                                          <p:spTgt spid="7196"/>
                                        </p:tgtEl>
                                      </p:cBhvr>
                                    </p:animEffect>
                                  </p:childTnLst>
                                </p:cTn>
                              </p:par>
                              <p:par>
                                <p:cTn id="98" presetID="18" presetClass="entr" presetSubtype="3" fill="hold" grpId="0" nodeType="withEffect">
                                  <p:stCondLst>
                                    <p:cond delay="0"/>
                                  </p:stCondLst>
                                  <p:childTnLst>
                                    <p:set>
                                      <p:cBhvr>
                                        <p:cTn id="99" dur="1" fill="hold">
                                          <p:stCondLst>
                                            <p:cond delay="0"/>
                                          </p:stCondLst>
                                        </p:cTn>
                                        <p:tgtEl>
                                          <p:spTgt spid="7197"/>
                                        </p:tgtEl>
                                        <p:attrNameLst>
                                          <p:attrName>style.visibility</p:attrName>
                                        </p:attrNameLst>
                                      </p:cBhvr>
                                      <p:to>
                                        <p:strVal val="visible"/>
                                      </p:to>
                                    </p:set>
                                    <p:animEffect transition="in" filter="strips(upRight)">
                                      <p:cBhvr>
                                        <p:cTn id="100" dur="2000"/>
                                        <p:tgtEl>
                                          <p:spTgt spid="7197"/>
                                        </p:tgtEl>
                                      </p:cBhvr>
                                    </p:animEffect>
                                  </p:childTnLst>
                                </p:cTn>
                              </p:par>
                              <p:par>
                                <p:cTn id="101" presetID="18" presetClass="entr" presetSubtype="3" fill="hold" grpId="0" nodeType="withEffect">
                                  <p:stCondLst>
                                    <p:cond delay="0"/>
                                  </p:stCondLst>
                                  <p:childTnLst>
                                    <p:set>
                                      <p:cBhvr>
                                        <p:cTn id="102" dur="1" fill="hold">
                                          <p:stCondLst>
                                            <p:cond delay="0"/>
                                          </p:stCondLst>
                                        </p:cTn>
                                        <p:tgtEl>
                                          <p:spTgt spid="7198"/>
                                        </p:tgtEl>
                                        <p:attrNameLst>
                                          <p:attrName>style.visibility</p:attrName>
                                        </p:attrNameLst>
                                      </p:cBhvr>
                                      <p:to>
                                        <p:strVal val="visible"/>
                                      </p:to>
                                    </p:set>
                                    <p:animEffect transition="in" filter="strips(upRight)">
                                      <p:cBhvr>
                                        <p:cTn id="103" dur="2000"/>
                                        <p:tgtEl>
                                          <p:spTgt spid="719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7261"/>
                                        </p:tgtEl>
                                        <p:attrNameLst>
                                          <p:attrName>style.visibility</p:attrName>
                                        </p:attrNameLst>
                                      </p:cBhvr>
                                      <p:to>
                                        <p:strVal val="visible"/>
                                      </p:to>
                                    </p:set>
                                    <p:animEffect transition="in" filter="strips(downLeft)">
                                      <p:cBhvr>
                                        <p:cTn id="108" dur="1000"/>
                                        <p:tgtEl>
                                          <p:spTgt spid="7261"/>
                                        </p:tgtEl>
                                      </p:cBhvr>
                                    </p:animEffect>
                                  </p:childTnLst>
                                </p:cTn>
                              </p:par>
                            </p:childTnLst>
                          </p:cTn>
                        </p:par>
                        <p:par>
                          <p:cTn id="109" fill="hold" nodeType="afterGroup">
                            <p:stCondLst>
                              <p:cond delay="1000"/>
                            </p:stCondLst>
                            <p:childTnLst>
                              <p:par>
                                <p:cTn id="110" presetID="3" presetClass="entr" presetSubtype="10" fill="hold" nodeType="afterEffect">
                                  <p:stCondLst>
                                    <p:cond delay="0"/>
                                  </p:stCondLst>
                                  <p:childTnLst>
                                    <p:set>
                                      <p:cBhvr>
                                        <p:cTn id="111" dur="1" fill="hold">
                                          <p:stCondLst>
                                            <p:cond delay="0"/>
                                          </p:stCondLst>
                                        </p:cTn>
                                        <p:tgtEl>
                                          <p:spTgt spid="7259"/>
                                        </p:tgtEl>
                                        <p:attrNameLst>
                                          <p:attrName>style.visibility</p:attrName>
                                        </p:attrNameLst>
                                      </p:cBhvr>
                                      <p:to>
                                        <p:strVal val="visible"/>
                                      </p:to>
                                    </p:set>
                                    <p:animEffect transition="in" filter="blinds(horizontal)">
                                      <p:cBhvr>
                                        <p:cTn id="112" dur="500"/>
                                        <p:tgtEl>
                                          <p:spTgt spid="7259"/>
                                        </p:tgtEl>
                                      </p:cBhvr>
                                    </p:animEffect>
                                  </p:childTnLst>
                                </p:cTn>
                              </p:par>
                              <p:par>
                                <p:cTn id="113" presetID="3" presetClass="entr" presetSubtype="10" fill="hold" nodeType="withEffect">
                                  <p:stCondLst>
                                    <p:cond delay="0"/>
                                  </p:stCondLst>
                                  <p:childTnLst>
                                    <p:set>
                                      <p:cBhvr>
                                        <p:cTn id="114" dur="1" fill="hold">
                                          <p:stCondLst>
                                            <p:cond delay="0"/>
                                          </p:stCondLst>
                                        </p:cTn>
                                        <p:tgtEl>
                                          <p:spTgt spid="7260"/>
                                        </p:tgtEl>
                                        <p:attrNameLst>
                                          <p:attrName>style.visibility</p:attrName>
                                        </p:attrNameLst>
                                      </p:cBhvr>
                                      <p:to>
                                        <p:strVal val="visible"/>
                                      </p:to>
                                    </p:set>
                                    <p:animEffect transition="in" filter="blinds(horizontal)">
                                      <p:cBhvr>
                                        <p:cTn id="115" dur="500"/>
                                        <p:tgtEl>
                                          <p:spTgt spid="7260"/>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8" presetClass="entr" presetSubtype="12" fill="hold" grpId="0" nodeType="clickEffect">
                                  <p:stCondLst>
                                    <p:cond delay="0"/>
                                  </p:stCondLst>
                                  <p:childTnLst>
                                    <p:set>
                                      <p:cBhvr>
                                        <p:cTn id="119" dur="1" fill="hold">
                                          <p:stCondLst>
                                            <p:cond delay="0"/>
                                          </p:stCondLst>
                                        </p:cTn>
                                        <p:tgtEl>
                                          <p:spTgt spid="7262"/>
                                        </p:tgtEl>
                                        <p:attrNameLst>
                                          <p:attrName>style.visibility</p:attrName>
                                        </p:attrNameLst>
                                      </p:cBhvr>
                                      <p:to>
                                        <p:strVal val="visible"/>
                                      </p:to>
                                    </p:set>
                                    <p:animEffect transition="in" filter="strips(downLeft)">
                                      <p:cBhvr>
                                        <p:cTn id="120" dur="500"/>
                                        <p:tgtEl>
                                          <p:spTgt spid="7262"/>
                                        </p:tgtEl>
                                      </p:cBhvr>
                                    </p:animEffect>
                                  </p:childTnLst>
                                </p:cTn>
                              </p:par>
                            </p:childTnLst>
                          </p:cTn>
                        </p:par>
                        <p:par>
                          <p:cTn id="121" fill="hold" nodeType="afterGroup">
                            <p:stCondLst>
                              <p:cond delay="500"/>
                            </p:stCondLst>
                            <p:childTnLst>
                              <p:par>
                                <p:cTn id="122" presetID="3" presetClass="entr" presetSubtype="10" fill="hold" nodeType="afterEffect">
                                  <p:stCondLst>
                                    <p:cond delay="0"/>
                                  </p:stCondLst>
                                  <p:childTnLst>
                                    <p:set>
                                      <p:cBhvr>
                                        <p:cTn id="123" dur="1" fill="hold">
                                          <p:stCondLst>
                                            <p:cond delay="0"/>
                                          </p:stCondLst>
                                        </p:cTn>
                                        <p:tgtEl>
                                          <p:spTgt spid="7204"/>
                                        </p:tgtEl>
                                        <p:attrNameLst>
                                          <p:attrName>style.visibility</p:attrName>
                                        </p:attrNameLst>
                                      </p:cBhvr>
                                      <p:to>
                                        <p:strVal val="visible"/>
                                      </p:to>
                                    </p:set>
                                    <p:animEffect transition="in" filter="blinds(horizontal)">
                                      <p:cBhvr>
                                        <p:cTn id="124" dur="500"/>
                                        <p:tgtEl>
                                          <p:spTgt spid="7204"/>
                                        </p:tgtEl>
                                      </p:cBhvr>
                                    </p:animEffect>
                                  </p:childTnLst>
                                </p:cTn>
                              </p:par>
                              <p:par>
                                <p:cTn id="125" presetID="3" presetClass="entr" presetSubtype="10" fill="hold" nodeType="withEffect">
                                  <p:stCondLst>
                                    <p:cond delay="0"/>
                                  </p:stCondLst>
                                  <p:childTnLst>
                                    <p:set>
                                      <p:cBhvr>
                                        <p:cTn id="126" dur="1" fill="hold">
                                          <p:stCondLst>
                                            <p:cond delay="0"/>
                                          </p:stCondLst>
                                        </p:cTn>
                                        <p:tgtEl>
                                          <p:spTgt spid="7205"/>
                                        </p:tgtEl>
                                        <p:attrNameLst>
                                          <p:attrName>style.visibility</p:attrName>
                                        </p:attrNameLst>
                                      </p:cBhvr>
                                      <p:to>
                                        <p:strVal val="visible"/>
                                      </p:to>
                                    </p:set>
                                    <p:animEffect transition="in" filter="blinds(horizontal)">
                                      <p:cBhvr>
                                        <p:cTn id="127" dur="500"/>
                                        <p:tgtEl>
                                          <p:spTgt spid="720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8" presetClass="entr" presetSubtype="12" fill="hold" grpId="0" nodeType="clickEffect">
                                  <p:stCondLst>
                                    <p:cond delay="0"/>
                                  </p:stCondLst>
                                  <p:childTnLst>
                                    <p:set>
                                      <p:cBhvr>
                                        <p:cTn id="131" dur="1" fill="hold">
                                          <p:stCondLst>
                                            <p:cond delay="0"/>
                                          </p:stCondLst>
                                        </p:cTn>
                                        <p:tgtEl>
                                          <p:spTgt spid="7263"/>
                                        </p:tgtEl>
                                        <p:attrNameLst>
                                          <p:attrName>style.visibility</p:attrName>
                                        </p:attrNameLst>
                                      </p:cBhvr>
                                      <p:to>
                                        <p:strVal val="visible"/>
                                      </p:to>
                                    </p:set>
                                    <p:animEffect transition="in" filter="strips(downLeft)">
                                      <p:cBhvr>
                                        <p:cTn id="132" dur="1000"/>
                                        <p:tgtEl>
                                          <p:spTgt spid="7263"/>
                                        </p:tgtEl>
                                      </p:cBhvr>
                                    </p:animEffect>
                                  </p:childTnLst>
                                </p:cTn>
                              </p:par>
                            </p:childTnLst>
                          </p:cTn>
                        </p:par>
                        <p:par>
                          <p:cTn id="133" fill="hold" nodeType="afterGroup">
                            <p:stCondLst>
                              <p:cond delay="1000"/>
                            </p:stCondLst>
                            <p:childTnLst>
                              <p:par>
                                <p:cTn id="134" presetID="3" presetClass="entr" presetSubtype="10" fill="hold" nodeType="afterEffect">
                                  <p:stCondLst>
                                    <p:cond delay="0"/>
                                  </p:stCondLst>
                                  <p:childTnLst>
                                    <p:set>
                                      <p:cBhvr>
                                        <p:cTn id="135" dur="1" fill="hold">
                                          <p:stCondLst>
                                            <p:cond delay="0"/>
                                          </p:stCondLst>
                                        </p:cTn>
                                        <p:tgtEl>
                                          <p:spTgt spid="7210"/>
                                        </p:tgtEl>
                                        <p:attrNameLst>
                                          <p:attrName>style.visibility</p:attrName>
                                        </p:attrNameLst>
                                      </p:cBhvr>
                                      <p:to>
                                        <p:strVal val="visible"/>
                                      </p:to>
                                    </p:set>
                                    <p:animEffect transition="in" filter="blinds(horizontal)">
                                      <p:cBhvr>
                                        <p:cTn id="136" dur="500"/>
                                        <p:tgtEl>
                                          <p:spTgt spid="7210"/>
                                        </p:tgtEl>
                                      </p:cBhvr>
                                    </p:animEffect>
                                  </p:childTnLst>
                                </p:cTn>
                              </p:par>
                              <p:par>
                                <p:cTn id="137" presetID="3" presetClass="entr" presetSubtype="10" fill="hold" nodeType="withEffect">
                                  <p:stCondLst>
                                    <p:cond delay="0"/>
                                  </p:stCondLst>
                                  <p:childTnLst>
                                    <p:set>
                                      <p:cBhvr>
                                        <p:cTn id="138" dur="1" fill="hold">
                                          <p:stCondLst>
                                            <p:cond delay="0"/>
                                          </p:stCondLst>
                                        </p:cTn>
                                        <p:tgtEl>
                                          <p:spTgt spid="7211"/>
                                        </p:tgtEl>
                                        <p:attrNameLst>
                                          <p:attrName>style.visibility</p:attrName>
                                        </p:attrNameLst>
                                      </p:cBhvr>
                                      <p:to>
                                        <p:strVal val="visible"/>
                                      </p:to>
                                    </p:set>
                                    <p:animEffect transition="in" filter="blinds(horizontal)">
                                      <p:cBhvr>
                                        <p:cTn id="139" dur="500"/>
                                        <p:tgtEl>
                                          <p:spTgt spid="7211"/>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8" presetClass="entr" presetSubtype="12" fill="hold" grpId="0" nodeType="clickEffect">
                                  <p:stCondLst>
                                    <p:cond delay="0"/>
                                  </p:stCondLst>
                                  <p:childTnLst>
                                    <p:set>
                                      <p:cBhvr>
                                        <p:cTn id="143" dur="1" fill="hold">
                                          <p:stCondLst>
                                            <p:cond delay="0"/>
                                          </p:stCondLst>
                                        </p:cTn>
                                        <p:tgtEl>
                                          <p:spTgt spid="7264"/>
                                        </p:tgtEl>
                                        <p:attrNameLst>
                                          <p:attrName>style.visibility</p:attrName>
                                        </p:attrNameLst>
                                      </p:cBhvr>
                                      <p:to>
                                        <p:strVal val="visible"/>
                                      </p:to>
                                    </p:set>
                                    <p:animEffect transition="in" filter="strips(downLeft)">
                                      <p:cBhvr>
                                        <p:cTn id="144" dur="1000"/>
                                        <p:tgtEl>
                                          <p:spTgt spid="7264"/>
                                        </p:tgtEl>
                                      </p:cBhvr>
                                    </p:animEffect>
                                  </p:childTnLst>
                                </p:cTn>
                              </p:par>
                            </p:childTnLst>
                          </p:cTn>
                        </p:par>
                        <p:par>
                          <p:cTn id="145" fill="hold" nodeType="afterGroup">
                            <p:stCondLst>
                              <p:cond delay="1000"/>
                            </p:stCondLst>
                            <p:childTnLst>
                              <p:par>
                                <p:cTn id="146" presetID="3" presetClass="entr" presetSubtype="10" fill="hold" nodeType="afterEffect">
                                  <p:stCondLst>
                                    <p:cond delay="0"/>
                                  </p:stCondLst>
                                  <p:childTnLst>
                                    <p:set>
                                      <p:cBhvr>
                                        <p:cTn id="147" dur="1" fill="hold">
                                          <p:stCondLst>
                                            <p:cond delay="0"/>
                                          </p:stCondLst>
                                        </p:cTn>
                                        <p:tgtEl>
                                          <p:spTgt spid="7209"/>
                                        </p:tgtEl>
                                        <p:attrNameLst>
                                          <p:attrName>style.visibility</p:attrName>
                                        </p:attrNameLst>
                                      </p:cBhvr>
                                      <p:to>
                                        <p:strVal val="visible"/>
                                      </p:to>
                                    </p:set>
                                    <p:animEffect transition="in" filter="blinds(horizontal)">
                                      <p:cBhvr>
                                        <p:cTn id="148" dur="500"/>
                                        <p:tgtEl>
                                          <p:spTgt spid="7209"/>
                                        </p:tgtEl>
                                      </p:cBhvr>
                                    </p:animEffect>
                                  </p:childTnLst>
                                </p:cTn>
                              </p:par>
                              <p:par>
                                <p:cTn id="149" presetID="3" presetClass="entr" presetSubtype="10" fill="hold" nodeType="withEffect">
                                  <p:stCondLst>
                                    <p:cond delay="0"/>
                                  </p:stCondLst>
                                  <p:childTnLst>
                                    <p:set>
                                      <p:cBhvr>
                                        <p:cTn id="150" dur="1" fill="hold">
                                          <p:stCondLst>
                                            <p:cond delay="0"/>
                                          </p:stCondLst>
                                        </p:cTn>
                                        <p:tgtEl>
                                          <p:spTgt spid="7208"/>
                                        </p:tgtEl>
                                        <p:attrNameLst>
                                          <p:attrName>style.visibility</p:attrName>
                                        </p:attrNameLst>
                                      </p:cBhvr>
                                      <p:to>
                                        <p:strVal val="visible"/>
                                      </p:to>
                                    </p:set>
                                    <p:animEffect transition="in" filter="blinds(horizontal)">
                                      <p:cBhvr>
                                        <p:cTn id="151" dur="500"/>
                                        <p:tgtEl>
                                          <p:spTgt spid="7208"/>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3" presetClass="entr" presetSubtype="10" fill="hold" nodeType="clickEffect">
                                  <p:stCondLst>
                                    <p:cond delay="0"/>
                                  </p:stCondLst>
                                  <p:childTnLst>
                                    <p:set>
                                      <p:cBhvr>
                                        <p:cTn id="155" dur="1" fill="hold">
                                          <p:stCondLst>
                                            <p:cond delay="0"/>
                                          </p:stCondLst>
                                        </p:cTn>
                                        <p:tgtEl>
                                          <p:spTgt spid="7212"/>
                                        </p:tgtEl>
                                        <p:attrNameLst>
                                          <p:attrName>style.visibility</p:attrName>
                                        </p:attrNameLst>
                                      </p:cBhvr>
                                      <p:to>
                                        <p:strVal val="visible"/>
                                      </p:to>
                                    </p:set>
                                    <p:animEffect transition="in" filter="blinds(horizontal)">
                                      <p:cBhvr>
                                        <p:cTn id="156" dur="500"/>
                                        <p:tgtEl>
                                          <p:spTgt spid="7212"/>
                                        </p:tgtEl>
                                      </p:cBhvr>
                                    </p:animEffect>
                                  </p:childTnLst>
                                </p:cTn>
                              </p:par>
                              <p:par>
                                <p:cTn id="157" presetID="3" presetClass="entr" presetSubtype="10" fill="hold" nodeType="withEffect">
                                  <p:stCondLst>
                                    <p:cond delay="0"/>
                                  </p:stCondLst>
                                  <p:childTnLst>
                                    <p:set>
                                      <p:cBhvr>
                                        <p:cTn id="158" dur="1" fill="hold">
                                          <p:stCondLst>
                                            <p:cond delay="0"/>
                                          </p:stCondLst>
                                        </p:cTn>
                                        <p:tgtEl>
                                          <p:spTgt spid="7213"/>
                                        </p:tgtEl>
                                        <p:attrNameLst>
                                          <p:attrName>style.visibility</p:attrName>
                                        </p:attrNameLst>
                                      </p:cBhvr>
                                      <p:to>
                                        <p:strVal val="visible"/>
                                      </p:to>
                                    </p:set>
                                    <p:animEffect transition="in" filter="blinds(horizontal)">
                                      <p:cBhvr>
                                        <p:cTn id="159" dur="500"/>
                                        <p:tgtEl>
                                          <p:spTgt spid="7213"/>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5" presetClass="entr" presetSubtype="10" fill="hold" grpId="0" nodeType="clickEffect">
                                  <p:stCondLst>
                                    <p:cond delay="0"/>
                                  </p:stCondLst>
                                  <p:childTnLst>
                                    <p:set>
                                      <p:cBhvr>
                                        <p:cTn id="163" dur="1" fill="hold">
                                          <p:stCondLst>
                                            <p:cond delay="0"/>
                                          </p:stCondLst>
                                        </p:cTn>
                                        <p:tgtEl>
                                          <p:spTgt spid="7214"/>
                                        </p:tgtEl>
                                        <p:attrNameLst>
                                          <p:attrName>style.visibility</p:attrName>
                                        </p:attrNameLst>
                                      </p:cBhvr>
                                      <p:to>
                                        <p:strVal val="visible"/>
                                      </p:to>
                                    </p:set>
                                    <p:animEffect transition="in" filter="checkerboard(across)">
                                      <p:cBhvr>
                                        <p:cTn id="164" dur="500"/>
                                        <p:tgtEl>
                                          <p:spTgt spid="7214"/>
                                        </p:tgtEl>
                                      </p:cBhvr>
                                    </p:animEffect>
                                  </p:childTnLst>
                                </p:cTn>
                              </p:par>
                              <p:par>
                                <p:cTn id="165" presetID="5" presetClass="entr" presetSubtype="10" fill="hold" grpId="0" nodeType="withEffect">
                                  <p:stCondLst>
                                    <p:cond delay="0"/>
                                  </p:stCondLst>
                                  <p:childTnLst>
                                    <p:set>
                                      <p:cBhvr>
                                        <p:cTn id="166" dur="1" fill="hold">
                                          <p:stCondLst>
                                            <p:cond delay="0"/>
                                          </p:stCondLst>
                                        </p:cTn>
                                        <p:tgtEl>
                                          <p:spTgt spid="7217"/>
                                        </p:tgtEl>
                                        <p:attrNameLst>
                                          <p:attrName>style.visibility</p:attrName>
                                        </p:attrNameLst>
                                      </p:cBhvr>
                                      <p:to>
                                        <p:strVal val="visible"/>
                                      </p:to>
                                    </p:set>
                                    <p:animEffect transition="in" filter="checkerboard(across)">
                                      <p:cBhvr>
                                        <p:cTn id="167" dur="500"/>
                                        <p:tgtEl>
                                          <p:spTgt spid="7217"/>
                                        </p:tgtEl>
                                      </p:cBhvr>
                                    </p:animEffect>
                                  </p:childTnLst>
                                </p:cTn>
                              </p:par>
                              <p:par>
                                <p:cTn id="168" presetID="5" presetClass="entr" presetSubtype="10" fill="hold" grpId="0" nodeType="withEffect">
                                  <p:stCondLst>
                                    <p:cond delay="0"/>
                                  </p:stCondLst>
                                  <p:childTnLst>
                                    <p:set>
                                      <p:cBhvr>
                                        <p:cTn id="169" dur="1" fill="hold">
                                          <p:stCondLst>
                                            <p:cond delay="0"/>
                                          </p:stCondLst>
                                        </p:cTn>
                                        <p:tgtEl>
                                          <p:spTgt spid="7218"/>
                                        </p:tgtEl>
                                        <p:attrNameLst>
                                          <p:attrName>style.visibility</p:attrName>
                                        </p:attrNameLst>
                                      </p:cBhvr>
                                      <p:to>
                                        <p:strVal val="visible"/>
                                      </p:to>
                                    </p:set>
                                    <p:animEffect transition="in" filter="checkerboard(across)">
                                      <p:cBhvr>
                                        <p:cTn id="170" dur="500"/>
                                        <p:tgtEl>
                                          <p:spTgt spid="7218"/>
                                        </p:tgtEl>
                                      </p:cBhvr>
                                    </p:animEffect>
                                  </p:childTnLst>
                                </p:cTn>
                              </p:par>
                              <p:par>
                                <p:cTn id="171" presetID="5" presetClass="entr" presetSubtype="10" fill="hold" grpId="0" nodeType="withEffect">
                                  <p:stCondLst>
                                    <p:cond delay="0"/>
                                  </p:stCondLst>
                                  <p:childTnLst>
                                    <p:set>
                                      <p:cBhvr>
                                        <p:cTn id="172" dur="1" fill="hold">
                                          <p:stCondLst>
                                            <p:cond delay="0"/>
                                          </p:stCondLst>
                                        </p:cTn>
                                        <p:tgtEl>
                                          <p:spTgt spid="7219"/>
                                        </p:tgtEl>
                                        <p:attrNameLst>
                                          <p:attrName>style.visibility</p:attrName>
                                        </p:attrNameLst>
                                      </p:cBhvr>
                                      <p:to>
                                        <p:strVal val="visible"/>
                                      </p:to>
                                    </p:set>
                                    <p:animEffect transition="in" filter="checkerboard(across)">
                                      <p:cBhvr>
                                        <p:cTn id="173" dur="500"/>
                                        <p:tgtEl>
                                          <p:spTgt spid="7219"/>
                                        </p:tgtEl>
                                      </p:cBhvr>
                                    </p:animEffect>
                                  </p:childTnLst>
                                </p:cTn>
                              </p:par>
                              <p:par>
                                <p:cTn id="174" presetID="5" presetClass="entr" presetSubtype="10" fill="hold" grpId="0" nodeType="withEffect">
                                  <p:stCondLst>
                                    <p:cond delay="0"/>
                                  </p:stCondLst>
                                  <p:childTnLst>
                                    <p:set>
                                      <p:cBhvr>
                                        <p:cTn id="175" dur="1" fill="hold">
                                          <p:stCondLst>
                                            <p:cond delay="0"/>
                                          </p:stCondLst>
                                        </p:cTn>
                                        <p:tgtEl>
                                          <p:spTgt spid="7215"/>
                                        </p:tgtEl>
                                        <p:attrNameLst>
                                          <p:attrName>style.visibility</p:attrName>
                                        </p:attrNameLst>
                                      </p:cBhvr>
                                      <p:to>
                                        <p:strVal val="visible"/>
                                      </p:to>
                                    </p:set>
                                    <p:animEffect transition="in" filter="checkerboard(across)">
                                      <p:cBhvr>
                                        <p:cTn id="176" dur="500"/>
                                        <p:tgtEl>
                                          <p:spTgt spid="7215"/>
                                        </p:tgtEl>
                                      </p:cBhvr>
                                    </p:animEffect>
                                  </p:childTnLst>
                                </p:cTn>
                              </p:par>
                              <p:par>
                                <p:cTn id="177" presetID="5" presetClass="entr" presetSubtype="10" fill="hold" grpId="0" nodeType="withEffect">
                                  <p:stCondLst>
                                    <p:cond delay="0"/>
                                  </p:stCondLst>
                                  <p:childTnLst>
                                    <p:set>
                                      <p:cBhvr>
                                        <p:cTn id="178" dur="1" fill="hold">
                                          <p:stCondLst>
                                            <p:cond delay="0"/>
                                          </p:stCondLst>
                                        </p:cTn>
                                        <p:tgtEl>
                                          <p:spTgt spid="7222"/>
                                        </p:tgtEl>
                                        <p:attrNameLst>
                                          <p:attrName>style.visibility</p:attrName>
                                        </p:attrNameLst>
                                      </p:cBhvr>
                                      <p:to>
                                        <p:strVal val="visible"/>
                                      </p:to>
                                    </p:set>
                                    <p:animEffect transition="in" filter="checkerboard(across)">
                                      <p:cBhvr>
                                        <p:cTn id="179" dur="500"/>
                                        <p:tgtEl>
                                          <p:spTgt spid="7222"/>
                                        </p:tgtEl>
                                      </p:cBhvr>
                                    </p:animEffect>
                                  </p:childTnLst>
                                </p:cTn>
                              </p:par>
                              <p:par>
                                <p:cTn id="180" presetID="5" presetClass="entr" presetSubtype="10" fill="hold" grpId="0" nodeType="withEffect">
                                  <p:stCondLst>
                                    <p:cond delay="0"/>
                                  </p:stCondLst>
                                  <p:childTnLst>
                                    <p:set>
                                      <p:cBhvr>
                                        <p:cTn id="181" dur="1" fill="hold">
                                          <p:stCondLst>
                                            <p:cond delay="0"/>
                                          </p:stCondLst>
                                        </p:cTn>
                                        <p:tgtEl>
                                          <p:spTgt spid="7223"/>
                                        </p:tgtEl>
                                        <p:attrNameLst>
                                          <p:attrName>style.visibility</p:attrName>
                                        </p:attrNameLst>
                                      </p:cBhvr>
                                      <p:to>
                                        <p:strVal val="visible"/>
                                      </p:to>
                                    </p:set>
                                    <p:animEffect transition="in" filter="checkerboard(across)">
                                      <p:cBhvr>
                                        <p:cTn id="182" dur="500"/>
                                        <p:tgtEl>
                                          <p:spTgt spid="7223"/>
                                        </p:tgtEl>
                                      </p:cBhvr>
                                    </p:animEffect>
                                  </p:childTnLst>
                                </p:cTn>
                              </p:par>
                              <p:par>
                                <p:cTn id="183" presetID="5" presetClass="entr" presetSubtype="10" fill="hold" grpId="0" nodeType="withEffect">
                                  <p:stCondLst>
                                    <p:cond delay="0"/>
                                  </p:stCondLst>
                                  <p:childTnLst>
                                    <p:set>
                                      <p:cBhvr>
                                        <p:cTn id="184" dur="1" fill="hold">
                                          <p:stCondLst>
                                            <p:cond delay="0"/>
                                          </p:stCondLst>
                                        </p:cTn>
                                        <p:tgtEl>
                                          <p:spTgt spid="7224"/>
                                        </p:tgtEl>
                                        <p:attrNameLst>
                                          <p:attrName>style.visibility</p:attrName>
                                        </p:attrNameLst>
                                      </p:cBhvr>
                                      <p:to>
                                        <p:strVal val="visible"/>
                                      </p:to>
                                    </p:set>
                                    <p:animEffect transition="in" filter="checkerboard(across)">
                                      <p:cBhvr>
                                        <p:cTn id="185" dur="500"/>
                                        <p:tgtEl>
                                          <p:spTgt spid="7224"/>
                                        </p:tgtEl>
                                      </p:cBhvr>
                                    </p:animEffect>
                                  </p:childTnLst>
                                </p:cTn>
                              </p:par>
                              <p:par>
                                <p:cTn id="186" presetID="5" presetClass="entr" presetSubtype="10" fill="hold" grpId="0" nodeType="withEffect">
                                  <p:stCondLst>
                                    <p:cond delay="0"/>
                                  </p:stCondLst>
                                  <p:childTnLst>
                                    <p:set>
                                      <p:cBhvr>
                                        <p:cTn id="187" dur="1" fill="hold">
                                          <p:stCondLst>
                                            <p:cond delay="0"/>
                                          </p:stCondLst>
                                        </p:cTn>
                                        <p:tgtEl>
                                          <p:spTgt spid="7225"/>
                                        </p:tgtEl>
                                        <p:attrNameLst>
                                          <p:attrName>style.visibility</p:attrName>
                                        </p:attrNameLst>
                                      </p:cBhvr>
                                      <p:to>
                                        <p:strVal val="visible"/>
                                      </p:to>
                                    </p:set>
                                    <p:animEffect transition="in" filter="checkerboard(across)">
                                      <p:cBhvr>
                                        <p:cTn id="188" dur="500"/>
                                        <p:tgtEl>
                                          <p:spTgt spid="7225"/>
                                        </p:tgtEl>
                                      </p:cBhvr>
                                    </p:animEffect>
                                  </p:childTnLst>
                                </p:cTn>
                              </p:par>
                              <p:par>
                                <p:cTn id="189" presetID="5" presetClass="entr" presetSubtype="10" fill="hold" nodeType="withEffect">
                                  <p:stCondLst>
                                    <p:cond delay="0"/>
                                  </p:stCondLst>
                                  <p:childTnLst>
                                    <p:set>
                                      <p:cBhvr>
                                        <p:cTn id="190" dur="1" fill="hold">
                                          <p:stCondLst>
                                            <p:cond delay="0"/>
                                          </p:stCondLst>
                                        </p:cTn>
                                        <p:tgtEl>
                                          <p:spTgt spid="7216"/>
                                        </p:tgtEl>
                                        <p:attrNameLst>
                                          <p:attrName>style.visibility</p:attrName>
                                        </p:attrNameLst>
                                      </p:cBhvr>
                                      <p:to>
                                        <p:strVal val="visible"/>
                                      </p:to>
                                    </p:set>
                                    <p:animEffect transition="in" filter="checkerboard(across)">
                                      <p:cBhvr>
                                        <p:cTn id="191" dur="500"/>
                                        <p:tgtEl>
                                          <p:spTgt spid="7216"/>
                                        </p:tgtEl>
                                      </p:cBhvr>
                                    </p:animEffect>
                                  </p:childTnLst>
                                </p:cTn>
                              </p:par>
                              <p:par>
                                <p:cTn id="192" presetID="5" presetClass="entr" presetSubtype="10" fill="hold" nodeType="withEffect">
                                  <p:stCondLst>
                                    <p:cond delay="0"/>
                                  </p:stCondLst>
                                  <p:childTnLst>
                                    <p:set>
                                      <p:cBhvr>
                                        <p:cTn id="193" dur="1" fill="hold">
                                          <p:stCondLst>
                                            <p:cond delay="0"/>
                                          </p:stCondLst>
                                        </p:cTn>
                                        <p:tgtEl>
                                          <p:spTgt spid="7220"/>
                                        </p:tgtEl>
                                        <p:attrNameLst>
                                          <p:attrName>style.visibility</p:attrName>
                                        </p:attrNameLst>
                                      </p:cBhvr>
                                      <p:to>
                                        <p:strVal val="visible"/>
                                      </p:to>
                                    </p:set>
                                    <p:animEffect transition="in" filter="checkerboard(across)">
                                      <p:cBhvr>
                                        <p:cTn id="194" dur="500"/>
                                        <p:tgtEl>
                                          <p:spTgt spid="7220"/>
                                        </p:tgtEl>
                                      </p:cBhvr>
                                    </p:animEffect>
                                  </p:childTnLst>
                                </p:cTn>
                              </p:par>
                              <p:par>
                                <p:cTn id="195" presetID="5" presetClass="entr" presetSubtype="10" fill="hold" nodeType="withEffect">
                                  <p:stCondLst>
                                    <p:cond delay="0"/>
                                  </p:stCondLst>
                                  <p:childTnLst>
                                    <p:set>
                                      <p:cBhvr>
                                        <p:cTn id="196" dur="1" fill="hold">
                                          <p:stCondLst>
                                            <p:cond delay="0"/>
                                          </p:stCondLst>
                                        </p:cTn>
                                        <p:tgtEl>
                                          <p:spTgt spid="7221"/>
                                        </p:tgtEl>
                                        <p:attrNameLst>
                                          <p:attrName>style.visibility</p:attrName>
                                        </p:attrNameLst>
                                      </p:cBhvr>
                                      <p:to>
                                        <p:strVal val="visible"/>
                                      </p:to>
                                    </p:set>
                                    <p:animEffect transition="in" filter="checkerboard(across)">
                                      <p:cBhvr>
                                        <p:cTn id="197" dur="500"/>
                                        <p:tgtEl>
                                          <p:spTgt spid="7221"/>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4" presetClass="entr" presetSubtype="16" fill="hold" grpId="0" nodeType="clickEffect">
                                  <p:stCondLst>
                                    <p:cond delay="0"/>
                                  </p:stCondLst>
                                  <p:childTnLst>
                                    <p:set>
                                      <p:cBhvr>
                                        <p:cTn id="201" dur="1" fill="hold">
                                          <p:stCondLst>
                                            <p:cond delay="0"/>
                                          </p:stCondLst>
                                        </p:cTn>
                                        <p:tgtEl>
                                          <p:spTgt spid="7226"/>
                                        </p:tgtEl>
                                        <p:attrNameLst>
                                          <p:attrName>style.visibility</p:attrName>
                                        </p:attrNameLst>
                                      </p:cBhvr>
                                      <p:to>
                                        <p:strVal val="visible"/>
                                      </p:to>
                                    </p:set>
                                    <p:animEffect transition="in" filter="box(in)">
                                      <p:cBhvr>
                                        <p:cTn id="202" dur="500"/>
                                        <p:tgtEl>
                                          <p:spTgt spid="7226"/>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4" presetClass="entr" presetSubtype="16" fill="hold" grpId="0" nodeType="clickEffect">
                                  <p:stCondLst>
                                    <p:cond delay="0"/>
                                  </p:stCondLst>
                                  <p:childTnLst>
                                    <p:set>
                                      <p:cBhvr>
                                        <p:cTn id="206" dur="1" fill="hold">
                                          <p:stCondLst>
                                            <p:cond delay="0"/>
                                          </p:stCondLst>
                                        </p:cTn>
                                        <p:tgtEl>
                                          <p:spTgt spid="7228"/>
                                        </p:tgtEl>
                                        <p:attrNameLst>
                                          <p:attrName>style.visibility</p:attrName>
                                        </p:attrNameLst>
                                      </p:cBhvr>
                                      <p:to>
                                        <p:strVal val="visible"/>
                                      </p:to>
                                    </p:set>
                                    <p:animEffect transition="in" filter="box(in)">
                                      <p:cBhvr>
                                        <p:cTn id="207" dur="500"/>
                                        <p:tgtEl>
                                          <p:spTgt spid="7228"/>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4" presetClass="entr" presetSubtype="16" fill="hold" grpId="0" nodeType="clickEffect">
                                  <p:stCondLst>
                                    <p:cond delay="0"/>
                                  </p:stCondLst>
                                  <p:childTnLst>
                                    <p:set>
                                      <p:cBhvr>
                                        <p:cTn id="211" dur="1" fill="hold">
                                          <p:stCondLst>
                                            <p:cond delay="0"/>
                                          </p:stCondLst>
                                        </p:cTn>
                                        <p:tgtEl>
                                          <p:spTgt spid="7252"/>
                                        </p:tgtEl>
                                        <p:attrNameLst>
                                          <p:attrName>style.visibility</p:attrName>
                                        </p:attrNameLst>
                                      </p:cBhvr>
                                      <p:to>
                                        <p:strVal val="visible"/>
                                      </p:to>
                                    </p:set>
                                    <p:animEffect transition="in" filter="box(in)">
                                      <p:cBhvr>
                                        <p:cTn id="212" dur="500"/>
                                        <p:tgtEl>
                                          <p:spTgt spid="7252"/>
                                        </p:tgtEl>
                                      </p:cBhvr>
                                    </p:animEffec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4" presetClass="entr" presetSubtype="16" fill="hold" grpId="0" nodeType="clickEffect">
                                  <p:stCondLst>
                                    <p:cond delay="0"/>
                                  </p:stCondLst>
                                  <p:childTnLst>
                                    <p:set>
                                      <p:cBhvr>
                                        <p:cTn id="216" dur="1" fill="hold">
                                          <p:stCondLst>
                                            <p:cond delay="0"/>
                                          </p:stCondLst>
                                        </p:cTn>
                                        <p:tgtEl>
                                          <p:spTgt spid="7254"/>
                                        </p:tgtEl>
                                        <p:attrNameLst>
                                          <p:attrName>style.visibility</p:attrName>
                                        </p:attrNameLst>
                                      </p:cBhvr>
                                      <p:to>
                                        <p:strVal val="visible"/>
                                      </p:to>
                                    </p:set>
                                    <p:animEffect transition="in" filter="box(in)">
                                      <p:cBhvr>
                                        <p:cTn id="217" dur="500"/>
                                        <p:tgtEl>
                                          <p:spTgt spid="725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4" presetClass="entr" presetSubtype="16" fill="hold" grpId="0" nodeType="clickEffect">
                                  <p:stCondLst>
                                    <p:cond delay="0"/>
                                  </p:stCondLst>
                                  <p:childTnLst>
                                    <p:set>
                                      <p:cBhvr>
                                        <p:cTn id="221" dur="1" fill="hold">
                                          <p:stCondLst>
                                            <p:cond delay="0"/>
                                          </p:stCondLst>
                                        </p:cTn>
                                        <p:tgtEl>
                                          <p:spTgt spid="7235"/>
                                        </p:tgtEl>
                                        <p:attrNameLst>
                                          <p:attrName>style.visibility</p:attrName>
                                        </p:attrNameLst>
                                      </p:cBhvr>
                                      <p:to>
                                        <p:strVal val="visible"/>
                                      </p:to>
                                    </p:set>
                                    <p:animEffect transition="in" filter="box(in)">
                                      <p:cBhvr>
                                        <p:cTn id="222" dur="500"/>
                                        <p:tgtEl>
                                          <p:spTgt spid="7235"/>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4" presetClass="entr" presetSubtype="16" fill="hold" grpId="0" nodeType="clickEffect">
                                  <p:stCondLst>
                                    <p:cond delay="0"/>
                                  </p:stCondLst>
                                  <p:childTnLst>
                                    <p:set>
                                      <p:cBhvr>
                                        <p:cTn id="226" dur="1" fill="hold">
                                          <p:stCondLst>
                                            <p:cond delay="0"/>
                                          </p:stCondLst>
                                        </p:cTn>
                                        <p:tgtEl>
                                          <p:spTgt spid="7230"/>
                                        </p:tgtEl>
                                        <p:attrNameLst>
                                          <p:attrName>style.visibility</p:attrName>
                                        </p:attrNameLst>
                                      </p:cBhvr>
                                      <p:to>
                                        <p:strVal val="visible"/>
                                      </p:to>
                                    </p:set>
                                    <p:animEffect transition="in" filter="box(in)">
                                      <p:cBhvr>
                                        <p:cTn id="227" dur="500"/>
                                        <p:tgtEl>
                                          <p:spTgt spid="7230"/>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4" presetClass="entr" presetSubtype="16" fill="hold" grpId="0" nodeType="clickEffect">
                                  <p:stCondLst>
                                    <p:cond delay="0"/>
                                  </p:stCondLst>
                                  <p:childTnLst>
                                    <p:set>
                                      <p:cBhvr>
                                        <p:cTn id="231" dur="1" fill="hold">
                                          <p:stCondLst>
                                            <p:cond delay="0"/>
                                          </p:stCondLst>
                                        </p:cTn>
                                        <p:tgtEl>
                                          <p:spTgt spid="7232"/>
                                        </p:tgtEl>
                                        <p:attrNameLst>
                                          <p:attrName>style.visibility</p:attrName>
                                        </p:attrNameLst>
                                      </p:cBhvr>
                                      <p:to>
                                        <p:strVal val="visible"/>
                                      </p:to>
                                    </p:set>
                                    <p:animEffect transition="in" filter="box(in)">
                                      <p:cBhvr>
                                        <p:cTn id="232" dur="500"/>
                                        <p:tgtEl>
                                          <p:spTgt spid="7232"/>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4" presetClass="entr" presetSubtype="16" fill="hold" grpId="0" nodeType="clickEffect">
                                  <p:stCondLst>
                                    <p:cond delay="0"/>
                                  </p:stCondLst>
                                  <p:childTnLst>
                                    <p:set>
                                      <p:cBhvr>
                                        <p:cTn id="236" dur="1" fill="hold">
                                          <p:stCondLst>
                                            <p:cond delay="0"/>
                                          </p:stCondLst>
                                        </p:cTn>
                                        <p:tgtEl>
                                          <p:spTgt spid="7253"/>
                                        </p:tgtEl>
                                        <p:attrNameLst>
                                          <p:attrName>style.visibility</p:attrName>
                                        </p:attrNameLst>
                                      </p:cBhvr>
                                      <p:to>
                                        <p:strVal val="visible"/>
                                      </p:to>
                                    </p:set>
                                    <p:animEffect transition="in" filter="box(in)">
                                      <p:cBhvr>
                                        <p:cTn id="237" dur="500"/>
                                        <p:tgtEl>
                                          <p:spTgt spid="7253"/>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4" presetClass="entr" presetSubtype="16" fill="hold" grpId="0" nodeType="clickEffect">
                                  <p:stCondLst>
                                    <p:cond delay="0"/>
                                  </p:stCondLst>
                                  <p:childTnLst>
                                    <p:set>
                                      <p:cBhvr>
                                        <p:cTn id="241" dur="1" fill="hold">
                                          <p:stCondLst>
                                            <p:cond delay="0"/>
                                          </p:stCondLst>
                                        </p:cTn>
                                        <p:tgtEl>
                                          <p:spTgt spid="7255"/>
                                        </p:tgtEl>
                                        <p:attrNameLst>
                                          <p:attrName>style.visibility</p:attrName>
                                        </p:attrNameLst>
                                      </p:cBhvr>
                                      <p:to>
                                        <p:strVal val="visible"/>
                                      </p:to>
                                    </p:set>
                                    <p:animEffect transition="in" filter="box(in)">
                                      <p:cBhvr>
                                        <p:cTn id="242" dur="500"/>
                                        <p:tgtEl>
                                          <p:spTgt spid="7255"/>
                                        </p:tgtEl>
                                      </p:cBhvr>
                                    </p:animEffect>
                                  </p:childTnLst>
                                </p:cTn>
                              </p:par>
                            </p:childTnLst>
                          </p:cTn>
                        </p:par>
                      </p:childTnLst>
                    </p:cTn>
                  </p:par>
                  <p:par>
                    <p:cTn id="243" fill="hold" nodeType="clickPar">
                      <p:stCondLst>
                        <p:cond delay="indefinite"/>
                      </p:stCondLst>
                      <p:childTnLst>
                        <p:par>
                          <p:cTn id="244" fill="hold" nodeType="withGroup">
                            <p:stCondLst>
                              <p:cond delay="0"/>
                            </p:stCondLst>
                            <p:childTnLst>
                              <p:par>
                                <p:cTn id="245" presetID="4" presetClass="entr" presetSubtype="16" fill="hold" grpId="0" nodeType="clickEffect">
                                  <p:stCondLst>
                                    <p:cond delay="0"/>
                                  </p:stCondLst>
                                  <p:childTnLst>
                                    <p:set>
                                      <p:cBhvr>
                                        <p:cTn id="246" dur="1" fill="hold">
                                          <p:stCondLst>
                                            <p:cond delay="0"/>
                                          </p:stCondLst>
                                        </p:cTn>
                                        <p:tgtEl>
                                          <p:spTgt spid="7234"/>
                                        </p:tgtEl>
                                        <p:attrNameLst>
                                          <p:attrName>style.visibility</p:attrName>
                                        </p:attrNameLst>
                                      </p:cBhvr>
                                      <p:to>
                                        <p:strVal val="visible"/>
                                      </p:to>
                                    </p:set>
                                    <p:animEffect transition="in" filter="box(in)">
                                      <p:cBhvr>
                                        <p:cTn id="247" dur="500"/>
                                        <p:tgtEl>
                                          <p:spTgt spid="7234"/>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4" presetClass="entr" presetSubtype="16" fill="hold" grpId="0" nodeType="clickEffect">
                                  <p:stCondLst>
                                    <p:cond delay="0"/>
                                  </p:stCondLst>
                                  <p:childTnLst>
                                    <p:set>
                                      <p:cBhvr>
                                        <p:cTn id="251" dur="1" fill="hold">
                                          <p:stCondLst>
                                            <p:cond delay="0"/>
                                          </p:stCondLst>
                                        </p:cTn>
                                        <p:tgtEl>
                                          <p:spTgt spid="7236"/>
                                        </p:tgtEl>
                                        <p:attrNameLst>
                                          <p:attrName>style.visibility</p:attrName>
                                        </p:attrNameLst>
                                      </p:cBhvr>
                                      <p:to>
                                        <p:strVal val="visible"/>
                                      </p:to>
                                    </p:set>
                                    <p:animEffect transition="in" filter="box(in)">
                                      <p:cBhvr>
                                        <p:cTn id="252" dur="500"/>
                                        <p:tgtEl>
                                          <p:spTgt spid="7236"/>
                                        </p:tgtEl>
                                      </p:cBhvr>
                                    </p:animEffect>
                                  </p:childTnLst>
                                </p:cTn>
                              </p:par>
                            </p:childTnLst>
                          </p:cTn>
                        </p:par>
                      </p:childTnLst>
                    </p:cTn>
                  </p:par>
                  <p:par>
                    <p:cTn id="253" fill="hold" nodeType="clickPar">
                      <p:stCondLst>
                        <p:cond delay="indefinite"/>
                      </p:stCondLst>
                      <p:childTnLst>
                        <p:par>
                          <p:cTn id="254" fill="hold" nodeType="withGroup">
                            <p:stCondLst>
                              <p:cond delay="0"/>
                            </p:stCondLst>
                            <p:childTnLst>
                              <p:par>
                                <p:cTn id="255" presetID="4" presetClass="entr" presetSubtype="16" fill="hold" grpId="0" nodeType="clickEffect">
                                  <p:stCondLst>
                                    <p:cond delay="0"/>
                                  </p:stCondLst>
                                  <p:childTnLst>
                                    <p:set>
                                      <p:cBhvr>
                                        <p:cTn id="256" dur="1" fill="hold">
                                          <p:stCondLst>
                                            <p:cond delay="0"/>
                                          </p:stCondLst>
                                        </p:cTn>
                                        <p:tgtEl>
                                          <p:spTgt spid="7237"/>
                                        </p:tgtEl>
                                        <p:attrNameLst>
                                          <p:attrName>style.visibility</p:attrName>
                                        </p:attrNameLst>
                                      </p:cBhvr>
                                      <p:to>
                                        <p:strVal val="visible"/>
                                      </p:to>
                                    </p:set>
                                    <p:animEffect transition="in" filter="box(in)">
                                      <p:cBhvr>
                                        <p:cTn id="257" dur="500"/>
                                        <p:tgtEl>
                                          <p:spTgt spid="7237"/>
                                        </p:tgtEl>
                                      </p:cBhvr>
                                    </p:animEffect>
                                  </p:childTnLst>
                                </p:cTn>
                              </p:par>
                            </p:childTnLst>
                          </p:cTn>
                        </p:par>
                      </p:childTnLst>
                    </p:cTn>
                  </p:par>
                  <p:par>
                    <p:cTn id="258" fill="hold" nodeType="clickPar">
                      <p:stCondLst>
                        <p:cond delay="indefinite"/>
                      </p:stCondLst>
                      <p:childTnLst>
                        <p:par>
                          <p:cTn id="259" fill="hold" nodeType="withGroup">
                            <p:stCondLst>
                              <p:cond delay="0"/>
                            </p:stCondLst>
                            <p:childTnLst>
                              <p:par>
                                <p:cTn id="260" presetID="4" presetClass="entr" presetSubtype="16" fill="hold" grpId="0" nodeType="clickEffect">
                                  <p:stCondLst>
                                    <p:cond delay="0"/>
                                  </p:stCondLst>
                                  <p:childTnLst>
                                    <p:set>
                                      <p:cBhvr>
                                        <p:cTn id="261" dur="1" fill="hold">
                                          <p:stCondLst>
                                            <p:cond delay="0"/>
                                          </p:stCondLst>
                                        </p:cTn>
                                        <p:tgtEl>
                                          <p:spTgt spid="7238"/>
                                        </p:tgtEl>
                                        <p:attrNameLst>
                                          <p:attrName>style.visibility</p:attrName>
                                        </p:attrNameLst>
                                      </p:cBhvr>
                                      <p:to>
                                        <p:strVal val="visible"/>
                                      </p:to>
                                    </p:set>
                                    <p:animEffect transition="in" filter="box(in)">
                                      <p:cBhvr>
                                        <p:cTn id="262" dur="500"/>
                                        <p:tgtEl>
                                          <p:spTgt spid="7238"/>
                                        </p:tgtEl>
                                      </p:cBhvr>
                                    </p:animEffect>
                                  </p:childTnLst>
                                </p:cTn>
                              </p:par>
                            </p:childTnLst>
                          </p:cTn>
                        </p:par>
                      </p:childTnLst>
                    </p:cTn>
                  </p:par>
                  <p:par>
                    <p:cTn id="263" fill="hold" nodeType="clickPar">
                      <p:stCondLst>
                        <p:cond delay="indefinite"/>
                      </p:stCondLst>
                      <p:childTnLst>
                        <p:par>
                          <p:cTn id="264" fill="hold" nodeType="withGroup">
                            <p:stCondLst>
                              <p:cond delay="0"/>
                            </p:stCondLst>
                            <p:childTnLst>
                              <p:par>
                                <p:cTn id="265" presetID="4" presetClass="entr" presetSubtype="16" fill="hold" grpId="0" nodeType="clickEffect">
                                  <p:stCondLst>
                                    <p:cond delay="0"/>
                                  </p:stCondLst>
                                  <p:childTnLst>
                                    <p:set>
                                      <p:cBhvr>
                                        <p:cTn id="266" dur="1" fill="hold">
                                          <p:stCondLst>
                                            <p:cond delay="0"/>
                                          </p:stCondLst>
                                        </p:cTn>
                                        <p:tgtEl>
                                          <p:spTgt spid="7239"/>
                                        </p:tgtEl>
                                        <p:attrNameLst>
                                          <p:attrName>style.visibility</p:attrName>
                                        </p:attrNameLst>
                                      </p:cBhvr>
                                      <p:to>
                                        <p:strVal val="visible"/>
                                      </p:to>
                                    </p:set>
                                    <p:animEffect transition="in" filter="box(in)">
                                      <p:cBhvr>
                                        <p:cTn id="267" dur="500"/>
                                        <p:tgtEl>
                                          <p:spTgt spid="7239"/>
                                        </p:tgtEl>
                                      </p:cBhvr>
                                    </p:animEffect>
                                  </p:childTnLst>
                                </p:cTn>
                              </p:par>
                            </p:childTnLst>
                          </p:cTn>
                        </p:par>
                      </p:childTnLst>
                    </p:cTn>
                  </p:par>
                  <p:par>
                    <p:cTn id="268" fill="hold" nodeType="clickPar">
                      <p:stCondLst>
                        <p:cond delay="indefinite"/>
                      </p:stCondLst>
                      <p:childTnLst>
                        <p:par>
                          <p:cTn id="269" fill="hold" nodeType="withGroup">
                            <p:stCondLst>
                              <p:cond delay="0"/>
                            </p:stCondLst>
                            <p:childTnLst>
                              <p:par>
                                <p:cTn id="270" presetID="5" presetClass="entr" presetSubtype="10" fill="hold" nodeType="clickEffect">
                                  <p:stCondLst>
                                    <p:cond delay="0"/>
                                  </p:stCondLst>
                                  <p:childTnLst>
                                    <p:set>
                                      <p:cBhvr>
                                        <p:cTn id="271" dur="1" fill="hold">
                                          <p:stCondLst>
                                            <p:cond delay="0"/>
                                          </p:stCondLst>
                                        </p:cTn>
                                        <p:tgtEl>
                                          <p:spTgt spid="7240"/>
                                        </p:tgtEl>
                                        <p:attrNameLst>
                                          <p:attrName>style.visibility</p:attrName>
                                        </p:attrNameLst>
                                      </p:cBhvr>
                                      <p:to>
                                        <p:strVal val="visible"/>
                                      </p:to>
                                    </p:set>
                                    <p:animEffect transition="in" filter="checkerboard(across)">
                                      <p:cBhvr>
                                        <p:cTn id="272" dur="500"/>
                                        <p:tgtEl>
                                          <p:spTgt spid="7240"/>
                                        </p:tgtEl>
                                      </p:cBhvr>
                                    </p:animEffec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3" presetClass="entr" presetSubtype="10" fill="hold" grpId="0" nodeType="clickEffect">
                                  <p:stCondLst>
                                    <p:cond delay="0"/>
                                  </p:stCondLst>
                                  <p:childTnLst>
                                    <p:set>
                                      <p:cBhvr>
                                        <p:cTn id="276" dur="1" fill="hold">
                                          <p:stCondLst>
                                            <p:cond delay="0"/>
                                          </p:stCondLst>
                                        </p:cTn>
                                        <p:tgtEl>
                                          <p:spTgt spid="7241"/>
                                        </p:tgtEl>
                                        <p:attrNameLst>
                                          <p:attrName>style.visibility</p:attrName>
                                        </p:attrNameLst>
                                      </p:cBhvr>
                                      <p:to>
                                        <p:strVal val="visible"/>
                                      </p:to>
                                    </p:set>
                                    <p:animEffect transition="in" filter="blinds(horizontal)">
                                      <p:cBhvr>
                                        <p:cTn id="277" dur="500"/>
                                        <p:tgtEl>
                                          <p:spTgt spid="7241"/>
                                        </p:tgtEl>
                                      </p:cBhvr>
                                    </p:animEffect>
                                  </p:childTnLst>
                                </p:cTn>
                              </p:par>
                              <p:par>
                                <p:cTn id="278" presetID="3" presetClass="entr" presetSubtype="10" fill="hold" grpId="0" nodeType="withEffect">
                                  <p:stCondLst>
                                    <p:cond delay="0"/>
                                  </p:stCondLst>
                                  <p:childTnLst>
                                    <p:set>
                                      <p:cBhvr>
                                        <p:cTn id="279" dur="1" fill="hold">
                                          <p:stCondLst>
                                            <p:cond delay="0"/>
                                          </p:stCondLst>
                                        </p:cTn>
                                        <p:tgtEl>
                                          <p:spTgt spid="7242"/>
                                        </p:tgtEl>
                                        <p:attrNameLst>
                                          <p:attrName>style.visibility</p:attrName>
                                        </p:attrNameLst>
                                      </p:cBhvr>
                                      <p:to>
                                        <p:strVal val="visible"/>
                                      </p:to>
                                    </p:set>
                                    <p:animEffect transition="in" filter="blinds(horizontal)">
                                      <p:cBhvr>
                                        <p:cTn id="280" dur="500"/>
                                        <p:tgtEl>
                                          <p:spTgt spid="7242"/>
                                        </p:tgtEl>
                                      </p:cBhvr>
                                    </p:animEffect>
                                  </p:childTnLst>
                                </p:cTn>
                              </p:par>
                            </p:childTnLst>
                          </p:cTn>
                        </p:par>
                      </p:childTnLst>
                    </p:cTn>
                  </p:par>
                  <p:par>
                    <p:cTn id="281" fill="hold" nodeType="clickPar">
                      <p:stCondLst>
                        <p:cond delay="indefinite"/>
                      </p:stCondLst>
                      <p:childTnLst>
                        <p:par>
                          <p:cTn id="282" fill="hold" nodeType="withGroup">
                            <p:stCondLst>
                              <p:cond delay="0"/>
                            </p:stCondLst>
                            <p:childTnLst>
                              <p:par>
                                <p:cTn id="283" presetID="5" presetClass="entr" presetSubtype="10" fill="hold" grpId="0" nodeType="clickEffect">
                                  <p:stCondLst>
                                    <p:cond delay="0"/>
                                  </p:stCondLst>
                                  <p:childTnLst>
                                    <p:set>
                                      <p:cBhvr>
                                        <p:cTn id="284" dur="1" fill="hold">
                                          <p:stCondLst>
                                            <p:cond delay="0"/>
                                          </p:stCondLst>
                                        </p:cTn>
                                        <p:tgtEl>
                                          <p:spTgt spid="7243"/>
                                        </p:tgtEl>
                                        <p:attrNameLst>
                                          <p:attrName>style.visibility</p:attrName>
                                        </p:attrNameLst>
                                      </p:cBhvr>
                                      <p:to>
                                        <p:strVal val="visible"/>
                                      </p:to>
                                    </p:set>
                                    <p:animEffect transition="in" filter="checkerboard(across)">
                                      <p:cBhvr>
                                        <p:cTn id="285" dur="500"/>
                                        <p:tgtEl>
                                          <p:spTgt spid="7243"/>
                                        </p:tgtEl>
                                      </p:cBhvr>
                                    </p:animEffect>
                                  </p:childTnLst>
                                </p:cTn>
                              </p:par>
                              <p:par>
                                <p:cTn id="286" presetID="5" presetClass="entr" presetSubtype="10" fill="hold" grpId="0" nodeType="withEffect">
                                  <p:stCondLst>
                                    <p:cond delay="0"/>
                                  </p:stCondLst>
                                  <p:childTnLst>
                                    <p:set>
                                      <p:cBhvr>
                                        <p:cTn id="287" dur="1" fill="hold">
                                          <p:stCondLst>
                                            <p:cond delay="0"/>
                                          </p:stCondLst>
                                        </p:cTn>
                                        <p:tgtEl>
                                          <p:spTgt spid="7258"/>
                                        </p:tgtEl>
                                        <p:attrNameLst>
                                          <p:attrName>style.visibility</p:attrName>
                                        </p:attrNameLst>
                                      </p:cBhvr>
                                      <p:to>
                                        <p:strVal val="visible"/>
                                      </p:to>
                                    </p:set>
                                    <p:animEffect transition="in" filter="checkerboard(across)">
                                      <p:cBhvr>
                                        <p:cTn id="288" dur="500"/>
                                        <p:tgtEl>
                                          <p:spTgt spid="7258"/>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29" presetClass="entr" presetSubtype="0" fill="hold" grpId="0" nodeType="clickEffect">
                                  <p:stCondLst>
                                    <p:cond delay="0"/>
                                  </p:stCondLst>
                                  <p:childTnLst>
                                    <p:set>
                                      <p:cBhvr>
                                        <p:cTn id="292" dur="1" fill="hold">
                                          <p:stCondLst>
                                            <p:cond delay="0"/>
                                          </p:stCondLst>
                                        </p:cTn>
                                        <p:tgtEl>
                                          <p:spTgt spid="7244"/>
                                        </p:tgtEl>
                                        <p:attrNameLst>
                                          <p:attrName>style.visibility</p:attrName>
                                        </p:attrNameLst>
                                      </p:cBhvr>
                                      <p:to>
                                        <p:strVal val="visible"/>
                                      </p:to>
                                    </p:set>
                                    <p:anim calcmode="lin" valueType="num">
                                      <p:cBhvr>
                                        <p:cTn id="293" dur="1000" fill="hold"/>
                                        <p:tgtEl>
                                          <p:spTgt spid="7244"/>
                                        </p:tgtEl>
                                        <p:attrNameLst>
                                          <p:attrName>ppt_x</p:attrName>
                                        </p:attrNameLst>
                                      </p:cBhvr>
                                      <p:tavLst>
                                        <p:tav tm="0">
                                          <p:val>
                                            <p:strVal val="#ppt_x-.2"/>
                                          </p:val>
                                        </p:tav>
                                        <p:tav tm="100000">
                                          <p:val>
                                            <p:strVal val="#ppt_x"/>
                                          </p:val>
                                        </p:tav>
                                      </p:tavLst>
                                    </p:anim>
                                    <p:anim calcmode="lin" valueType="num">
                                      <p:cBhvr>
                                        <p:cTn id="294" dur="1000" fill="hold"/>
                                        <p:tgtEl>
                                          <p:spTgt spid="7244"/>
                                        </p:tgtEl>
                                        <p:attrNameLst>
                                          <p:attrName>ppt_y</p:attrName>
                                        </p:attrNameLst>
                                      </p:cBhvr>
                                      <p:tavLst>
                                        <p:tav tm="0">
                                          <p:val>
                                            <p:strVal val="#ppt_y"/>
                                          </p:val>
                                        </p:tav>
                                        <p:tav tm="100000">
                                          <p:val>
                                            <p:strVal val="#ppt_y"/>
                                          </p:val>
                                        </p:tav>
                                      </p:tavLst>
                                    </p:anim>
                                    <p:animEffect transition="in" filter="wipe(right)" prLst="gradientSize: 0.1">
                                      <p:cBhvr>
                                        <p:cTn id="295" dur="1000"/>
                                        <p:tgtEl>
                                          <p:spTgt spid="7244"/>
                                        </p:tgtEl>
                                      </p:cBhvr>
                                    </p:animEffect>
                                  </p:childTnLst>
                                </p:cTn>
                              </p:par>
                            </p:childTnLst>
                          </p:cTn>
                        </p:par>
                        <p:par>
                          <p:cTn id="296" fill="hold" nodeType="afterGroup">
                            <p:stCondLst>
                              <p:cond delay="1000"/>
                            </p:stCondLst>
                            <p:childTnLst>
                              <p:par>
                                <p:cTn id="297" presetID="5" presetClass="entr" presetSubtype="10" fill="hold" grpId="0" nodeType="afterEffect">
                                  <p:stCondLst>
                                    <p:cond delay="0"/>
                                  </p:stCondLst>
                                  <p:childTnLst>
                                    <p:set>
                                      <p:cBhvr>
                                        <p:cTn id="298" dur="1" fill="hold">
                                          <p:stCondLst>
                                            <p:cond delay="0"/>
                                          </p:stCondLst>
                                        </p:cTn>
                                        <p:tgtEl>
                                          <p:spTgt spid="7268"/>
                                        </p:tgtEl>
                                        <p:attrNameLst>
                                          <p:attrName>style.visibility</p:attrName>
                                        </p:attrNameLst>
                                      </p:cBhvr>
                                      <p:to>
                                        <p:strVal val="visible"/>
                                      </p:to>
                                    </p:set>
                                    <p:animEffect transition="in" filter="checkerboard(across)">
                                      <p:cBhvr>
                                        <p:cTn id="299" dur="500"/>
                                        <p:tgtEl>
                                          <p:spTgt spid="7268"/>
                                        </p:tgtEl>
                                      </p:cBhvr>
                                    </p:animEffect>
                                  </p:childTnLst>
                                </p:cTn>
                              </p:par>
                              <p:par>
                                <p:cTn id="300" presetID="5" presetClass="entr" presetSubtype="10" fill="hold" grpId="0" nodeType="withEffect">
                                  <p:stCondLst>
                                    <p:cond delay="0"/>
                                  </p:stCondLst>
                                  <p:childTnLst>
                                    <p:set>
                                      <p:cBhvr>
                                        <p:cTn id="301" dur="1" fill="hold">
                                          <p:stCondLst>
                                            <p:cond delay="0"/>
                                          </p:stCondLst>
                                        </p:cTn>
                                        <p:tgtEl>
                                          <p:spTgt spid="7269"/>
                                        </p:tgtEl>
                                        <p:attrNameLst>
                                          <p:attrName>style.visibility</p:attrName>
                                        </p:attrNameLst>
                                      </p:cBhvr>
                                      <p:to>
                                        <p:strVal val="visible"/>
                                      </p:to>
                                    </p:set>
                                    <p:animEffect transition="in" filter="checkerboard(across)">
                                      <p:cBhvr>
                                        <p:cTn id="302" dur="500"/>
                                        <p:tgtEl>
                                          <p:spTgt spid="7269"/>
                                        </p:tgtEl>
                                      </p:cBhvr>
                                    </p:animEffect>
                                  </p:childTnLst>
                                </p:cTn>
                              </p:par>
                              <p:par>
                                <p:cTn id="303" presetID="5" presetClass="entr" presetSubtype="10" fill="hold" grpId="0" nodeType="withEffect">
                                  <p:stCondLst>
                                    <p:cond delay="0"/>
                                  </p:stCondLst>
                                  <p:childTnLst>
                                    <p:set>
                                      <p:cBhvr>
                                        <p:cTn id="304" dur="1" fill="hold">
                                          <p:stCondLst>
                                            <p:cond delay="0"/>
                                          </p:stCondLst>
                                        </p:cTn>
                                        <p:tgtEl>
                                          <p:spTgt spid="7270"/>
                                        </p:tgtEl>
                                        <p:attrNameLst>
                                          <p:attrName>style.visibility</p:attrName>
                                        </p:attrNameLst>
                                      </p:cBhvr>
                                      <p:to>
                                        <p:strVal val="visible"/>
                                      </p:to>
                                    </p:set>
                                    <p:animEffect transition="in" filter="checkerboard(across)">
                                      <p:cBhvr>
                                        <p:cTn id="305" dur="500"/>
                                        <p:tgtEl>
                                          <p:spTgt spid="7270"/>
                                        </p:tgtEl>
                                      </p:cBhvr>
                                    </p:animEffect>
                                  </p:childTnLst>
                                </p:cTn>
                              </p:par>
                              <p:par>
                                <p:cTn id="306" presetID="5" presetClass="entr" presetSubtype="10" fill="hold" grpId="0" nodeType="withEffect">
                                  <p:stCondLst>
                                    <p:cond delay="0"/>
                                  </p:stCondLst>
                                  <p:childTnLst>
                                    <p:set>
                                      <p:cBhvr>
                                        <p:cTn id="307" dur="1" fill="hold">
                                          <p:stCondLst>
                                            <p:cond delay="0"/>
                                          </p:stCondLst>
                                        </p:cTn>
                                        <p:tgtEl>
                                          <p:spTgt spid="7271"/>
                                        </p:tgtEl>
                                        <p:attrNameLst>
                                          <p:attrName>style.visibility</p:attrName>
                                        </p:attrNameLst>
                                      </p:cBhvr>
                                      <p:to>
                                        <p:strVal val="visible"/>
                                      </p:to>
                                    </p:set>
                                    <p:animEffect transition="in" filter="checkerboard(across)">
                                      <p:cBhvr>
                                        <p:cTn id="308" dur="500"/>
                                        <p:tgtEl>
                                          <p:spTgt spid="7271"/>
                                        </p:tgtEl>
                                      </p:cBhvr>
                                    </p:animEffect>
                                  </p:childTnLst>
                                </p:cTn>
                              </p:par>
                              <p:par>
                                <p:cTn id="309" presetID="5" presetClass="entr" presetSubtype="10" fill="hold" grpId="0" nodeType="withEffect">
                                  <p:stCondLst>
                                    <p:cond delay="0"/>
                                  </p:stCondLst>
                                  <p:childTnLst>
                                    <p:set>
                                      <p:cBhvr>
                                        <p:cTn id="310" dur="1" fill="hold">
                                          <p:stCondLst>
                                            <p:cond delay="0"/>
                                          </p:stCondLst>
                                        </p:cTn>
                                        <p:tgtEl>
                                          <p:spTgt spid="7273"/>
                                        </p:tgtEl>
                                        <p:attrNameLst>
                                          <p:attrName>style.visibility</p:attrName>
                                        </p:attrNameLst>
                                      </p:cBhvr>
                                      <p:to>
                                        <p:strVal val="visible"/>
                                      </p:to>
                                    </p:set>
                                    <p:animEffect transition="in" filter="checkerboard(across)">
                                      <p:cBhvr>
                                        <p:cTn id="311" dur="500"/>
                                        <p:tgtEl>
                                          <p:spTgt spid="7273"/>
                                        </p:tgtEl>
                                      </p:cBhvr>
                                    </p:animEffect>
                                  </p:childTnLst>
                                </p:cTn>
                              </p:par>
                              <p:par>
                                <p:cTn id="312" presetID="5" presetClass="entr" presetSubtype="10" fill="hold" grpId="0" nodeType="withEffect">
                                  <p:stCondLst>
                                    <p:cond delay="0"/>
                                  </p:stCondLst>
                                  <p:childTnLst>
                                    <p:set>
                                      <p:cBhvr>
                                        <p:cTn id="313" dur="1" fill="hold">
                                          <p:stCondLst>
                                            <p:cond delay="0"/>
                                          </p:stCondLst>
                                        </p:cTn>
                                        <p:tgtEl>
                                          <p:spTgt spid="7274"/>
                                        </p:tgtEl>
                                        <p:attrNameLst>
                                          <p:attrName>style.visibility</p:attrName>
                                        </p:attrNameLst>
                                      </p:cBhvr>
                                      <p:to>
                                        <p:strVal val="visible"/>
                                      </p:to>
                                    </p:set>
                                    <p:animEffect transition="in" filter="checkerboard(across)">
                                      <p:cBhvr>
                                        <p:cTn id="314" dur="500"/>
                                        <p:tgtEl>
                                          <p:spTgt spid="7274"/>
                                        </p:tgtEl>
                                      </p:cBhvr>
                                    </p:animEffect>
                                  </p:childTnLst>
                                </p:cTn>
                              </p:par>
                              <p:par>
                                <p:cTn id="315" presetID="5" presetClass="entr" presetSubtype="10" fill="hold" grpId="0" nodeType="withEffect">
                                  <p:stCondLst>
                                    <p:cond delay="0"/>
                                  </p:stCondLst>
                                  <p:childTnLst>
                                    <p:set>
                                      <p:cBhvr>
                                        <p:cTn id="316" dur="1" fill="hold">
                                          <p:stCondLst>
                                            <p:cond delay="0"/>
                                          </p:stCondLst>
                                        </p:cTn>
                                        <p:tgtEl>
                                          <p:spTgt spid="7275"/>
                                        </p:tgtEl>
                                        <p:attrNameLst>
                                          <p:attrName>style.visibility</p:attrName>
                                        </p:attrNameLst>
                                      </p:cBhvr>
                                      <p:to>
                                        <p:strVal val="visible"/>
                                      </p:to>
                                    </p:set>
                                    <p:animEffect transition="in" filter="checkerboard(across)">
                                      <p:cBhvr>
                                        <p:cTn id="317" dur="500"/>
                                        <p:tgtEl>
                                          <p:spTgt spid="7275"/>
                                        </p:tgtEl>
                                      </p:cBhvr>
                                    </p:animEffect>
                                  </p:childTnLst>
                                </p:cTn>
                              </p:par>
                              <p:par>
                                <p:cTn id="318" presetID="5" presetClass="entr" presetSubtype="10" fill="hold" grpId="0" nodeType="withEffect">
                                  <p:stCondLst>
                                    <p:cond delay="0"/>
                                  </p:stCondLst>
                                  <p:childTnLst>
                                    <p:set>
                                      <p:cBhvr>
                                        <p:cTn id="319" dur="1" fill="hold">
                                          <p:stCondLst>
                                            <p:cond delay="0"/>
                                          </p:stCondLst>
                                        </p:cTn>
                                        <p:tgtEl>
                                          <p:spTgt spid="7276"/>
                                        </p:tgtEl>
                                        <p:attrNameLst>
                                          <p:attrName>style.visibility</p:attrName>
                                        </p:attrNameLst>
                                      </p:cBhvr>
                                      <p:to>
                                        <p:strVal val="visible"/>
                                      </p:to>
                                    </p:set>
                                    <p:animEffect transition="in" filter="checkerboard(across)">
                                      <p:cBhvr>
                                        <p:cTn id="320" dur="500"/>
                                        <p:tgtEl>
                                          <p:spTgt spid="7276"/>
                                        </p:tgtEl>
                                      </p:cBhvr>
                                    </p:animEffect>
                                  </p:childTnLst>
                                </p:cTn>
                              </p:par>
                            </p:childTnLst>
                          </p:cTn>
                        </p:par>
                      </p:childTnLst>
                    </p:cTn>
                  </p:par>
                  <p:par>
                    <p:cTn id="321" fill="hold" nodeType="clickPar">
                      <p:stCondLst>
                        <p:cond delay="indefinite"/>
                      </p:stCondLst>
                      <p:childTnLst>
                        <p:par>
                          <p:cTn id="322" fill="hold" nodeType="withGroup">
                            <p:stCondLst>
                              <p:cond delay="0"/>
                            </p:stCondLst>
                            <p:childTnLst>
                              <p:par>
                                <p:cTn id="323" presetID="35" presetClass="entr" presetSubtype="0" fill="hold" grpId="0" nodeType="clickEffect">
                                  <p:stCondLst>
                                    <p:cond delay="0"/>
                                  </p:stCondLst>
                                  <p:childTnLst>
                                    <p:set>
                                      <p:cBhvr>
                                        <p:cTn id="324" dur="1" fill="hold">
                                          <p:stCondLst>
                                            <p:cond delay="0"/>
                                          </p:stCondLst>
                                        </p:cTn>
                                        <p:tgtEl>
                                          <p:spTgt spid="7265"/>
                                        </p:tgtEl>
                                        <p:attrNameLst>
                                          <p:attrName>style.visibility</p:attrName>
                                        </p:attrNameLst>
                                      </p:cBhvr>
                                      <p:to>
                                        <p:strVal val="visible"/>
                                      </p:to>
                                    </p:set>
                                    <p:animEffect transition="in" filter="fade">
                                      <p:cBhvr>
                                        <p:cTn id="325" dur="1000"/>
                                        <p:tgtEl>
                                          <p:spTgt spid="7265"/>
                                        </p:tgtEl>
                                      </p:cBhvr>
                                    </p:animEffect>
                                    <p:anim calcmode="lin" valueType="num">
                                      <p:cBhvr>
                                        <p:cTn id="326" dur="1000" fill="hold"/>
                                        <p:tgtEl>
                                          <p:spTgt spid="7265"/>
                                        </p:tgtEl>
                                        <p:attrNameLst>
                                          <p:attrName>style.rotation</p:attrName>
                                        </p:attrNameLst>
                                      </p:cBhvr>
                                      <p:tavLst>
                                        <p:tav tm="0">
                                          <p:val>
                                            <p:fltVal val="720"/>
                                          </p:val>
                                        </p:tav>
                                        <p:tav tm="100000">
                                          <p:val>
                                            <p:fltVal val="0"/>
                                          </p:val>
                                        </p:tav>
                                      </p:tavLst>
                                    </p:anim>
                                    <p:anim calcmode="lin" valueType="num">
                                      <p:cBhvr>
                                        <p:cTn id="327" dur="1000" fill="hold"/>
                                        <p:tgtEl>
                                          <p:spTgt spid="7265"/>
                                        </p:tgtEl>
                                        <p:attrNameLst>
                                          <p:attrName>ppt_h</p:attrName>
                                        </p:attrNameLst>
                                      </p:cBhvr>
                                      <p:tavLst>
                                        <p:tav tm="0">
                                          <p:val>
                                            <p:fltVal val="0"/>
                                          </p:val>
                                        </p:tav>
                                        <p:tav tm="100000">
                                          <p:val>
                                            <p:strVal val="#ppt_h"/>
                                          </p:val>
                                        </p:tav>
                                      </p:tavLst>
                                    </p:anim>
                                    <p:anim calcmode="lin" valueType="num">
                                      <p:cBhvr>
                                        <p:cTn id="328" dur="1000" fill="hold"/>
                                        <p:tgtEl>
                                          <p:spTgt spid="726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P spid="7189" grpId="0" animBg="1"/>
      <p:bldP spid="7190" grpId="0" animBg="1"/>
      <p:bldP spid="7191" grpId="0" animBg="1"/>
      <p:bldP spid="7195" grpId="0" animBg="1"/>
      <p:bldP spid="7196" grpId="0" animBg="1"/>
      <p:bldP spid="7197" grpId="0" animBg="1"/>
      <p:bldP spid="7198" grpId="0" animBg="1"/>
      <p:bldP spid="7200" grpId="0" animBg="1"/>
      <p:bldP spid="7201" grpId="0" animBg="1"/>
      <p:bldP spid="7202" grpId="0"/>
      <p:bldP spid="7203" grpId="0"/>
      <p:bldP spid="7214" grpId="0" animBg="1"/>
      <p:bldP spid="7215" grpId="0" animBg="1"/>
      <p:bldP spid="7217" grpId="0" animBg="1"/>
      <p:bldP spid="7218" grpId="0" animBg="1"/>
      <p:bldP spid="7219" grpId="0" animBg="1"/>
      <p:bldP spid="7222" grpId="0" animBg="1"/>
      <p:bldP spid="7223" grpId="0" animBg="1"/>
      <p:bldP spid="7224" grpId="0" animBg="1"/>
      <p:bldP spid="7225" grpId="0" animBg="1"/>
      <p:bldP spid="7226" grpId="0"/>
      <p:bldP spid="7228" grpId="0"/>
      <p:bldP spid="7230" grpId="0"/>
      <p:bldP spid="7232" grpId="0"/>
      <p:bldP spid="7234" grpId="0"/>
      <p:bldP spid="7235" grpId="0"/>
      <p:bldP spid="7236" grpId="0"/>
      <p:bldP spid="7237" grpId="0"/>
      <p:bldP spid="7238" grpId="0"/>
      <p:bldP spid="7239" grpId="0"/>
      <p:bldP spid="7241" grpId="0" animBg="1"/>
      <p:bldP spid="7242" grpId="0"/>
      <p:bldP spid="7243" grpId="0" animBg="1"/>
      <p:bldP spid="7244" grpId="0" animBg="1"/>
      <p:bldP spid="7249" grpId="0" animBg="1"/>
      <p:bldP spid="7250" grpId="0" animBg="1"/>
      <p:bldP spid="7251" grpId="0" animBg="1"/>
      <p:bldP spid="7252" grpId="0"/>
      <p:bldP spid="7253" grpId="0"/>
      <p:bldP spid="7254" grpId="0"/>
      <p:bldP spid="7255" grpId="0"/>
      <p:bldP spid="7258" grpId="0" animBg="1"/>
      <p:bldP spid="7192" grpId="0" animBg="1"/>
      <p:bldP spid="7193" grpId="0" animBg="1"/>
      <p:bldP spid="7194" grpId="0" animBg="1"/>
      <p:bldP spid="7261" grpId="0" animBg="1"/>
      <p:bldP spid="7262" grpId="0" animBg="1"/>
      <p:bldP spid="7263" grpId="0" animBg="1"/>
      <p:bldP spid="7264" grpId="0" animBg="1"/>
      <p:bldP spid="7265" grpId="0"/>
      <p:bldP spid="7267" grpId="0" animBg="1"/>
      <p:bldP spid="7268" grpId="0" animBg="1"/>
      <p:bldP spid="7269" grpId="0" animBg="1"/>
      <p:bldP spid="7270" grpId="0" animBg="1"/>
      <p:bldP spid="7271" grpId="0" animBg="1"/>
      <p:bldP spid="7273" grpId="0" animBg="1"/>
      <p:bldP spid="7274" grpId="0" animBg="1"/>
      <p:bldP spid="7275" grpId="0" animBg="1"/>
      <p:bldP spid="7276" grpId="0" animBg="1"/>
      <p:bldP spid="7277" grpId="0"/>
      <p:bldP spid="72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3" name="Oval 91"/>
          <p:cNvSpPr>
            <a:spLocks noChangeArrowheads="1"/>
          </p:cNvSpPr>
          <p:nvPr/>
        </p:nvSpPr>
        <p:spPr bwMode="auto">
          <a:xfrm>
            <a:off x="866775" y="403225"/>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4" name="Oval 92"/>
          <p:cNvSpPr>
            <a:spLocks noChangeArrowheads="1"/>
          </p:cNvSpPr>
          <p:nvPr/>
        </p:nvSpPr>
        <p:spPr bwMode="auto">
          <a:xfrm>
            <a:off x="2738438" y="4032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5" name="Oval 93"/>
          <p:cNvSpPr>
            <a:spLocks noChangeArrowheads="1"/>
          </p:cNvSpPr>
          <p:nvPr/>
        </p:nvSpPr>
        <p:spPr bwMode="auto">
          <a:xfrm>
            <a:off x="4611688" y="4032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6" name="Oval 94"/>
          <p:cNvSpPr>
            <a:spLocks noChangeArrowheads="1"/>
          </p:cNvSpPr>
          <p:nvPr/>
        </p:nvSpPr>
        <p:spPr bwMode="auto">
          <a:xfrm>
            <a:off x="6483350" y="425450"/>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7" name="Oval 95"/>
          <p:cNvSpPr>
            <a:spLocks noChangeArrowheads="1"/>
          </p:cNvSpPr>
          <p:nvPr/>
        </p:nvSpPr>
        <p:spPr bwMode="auto">
          <a:xfrm>
            <a:off x="6843713" y="15573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8" name="Oval 96"/>
          <p:cNvSpPr>
            <a:spLocks noChangeArrowheads="1"/>
          </p:cNvSpPr>
          <p:nvPr/>
        </p:nvSpPr>
        <p:spPr bwMode="auto">
          <a:xfrm>
            <a:off x="4970463" y="16081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89" name="Oval 97"/>
          <p:cNvSpPr>
            <a:spLocks noChangeArrowheads="1"/>
          </p:cNvSpPr>
          <p:nvPr/>
        </p:nvSpPr>
        <p:spPr bwMode="auto">
          <a:xfrm>
            <a:off x="3170238" y="15573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90" name="Oval 98"/>
          <p:cNvSpPr>
            <a:spLocks noChangeArrowheads="1"/>
          </p:cNvSpPr>
          <p:nvPr/>
        </p:nvSpPr>
        <p:spPr bwMode="auto">
          <a:xfrm>
            <a:off x="1300163" y="15573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291" name="Oval 99"/>
          <p:cNvSpPr>
            <a:spLocks noChangeArrowheads="1"/>
          </p:cNvSpPr>
          <p:nvPr/>
        </p:nvSpPr>
        <p:spPr bwMode="auto">
          <a:xfrm>
            <a:off x="2235200" y="193675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292" name="Oval 100"/>
          <p:cNvSpPr>
            <a:spLocks noChangeArrowheads="1"/>
          </p:cNvSpPr>
          <p:nvPr/>
        </p:nvSpPr>
        <p:spPr bwMode="auto">
          <a:xfrm>
            <a:off x="4106863" y="1916113"/>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293" name="Oval 101"/>
          <p:cNvSpPr>
            <a:spLocks noChangeArrowheads="1"/>
          </p:cNvSpPr>
          <p:nvPr/>
        </p:nvSpPr>
        <p:spPr bwMode="auto">
          <a:xfrm>
            <a:off x="5908675" y="193675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294" name="Oval 102"/>
          <p:cNvSpPr>
            <a:spLocks noChangeArrowheads="1"/>
          </p:cNvSpPr>
          <p:nvPr/>
        </p:nvSpPr>
        <p:spPr bwMode="auto">
          <a:xfrm>
            <a:off x="7851775" y="1916113"/>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295" name="Oval 103"/>
          <p:cNvSpPr>
            <a:spLocks noChangeArrowheads="1"/>
          </p:cNvSpPr>
          <p:nvPr/>
        </p:nvSpPr>
        <p:spPr bwMode="auto">
          <a:xfrm>
            <a:off x="7419975" y="7842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grpSp>
        <p:nvGrpSpPr>
          <p:cNvPr id="8296" name="Group 104"/>
          <p:cNvGrpSpPr>
            <a:grpSpLocks/>
          </p:cNvGrpSpPr>
          <p:nvPr/>
        </p:nvGrpSpPr>
        <p:grpSpPr bwMode="auto">
          <a:xfrm>
            <a:off x="217488" y="333375"/>
            <a:ext cx="8747125" cy="2230438"/>
            <a:chOff x="0" y="482"/>
            <a:chExt cx="5510" cy="1405"/>
          </a:xfrm>
        </p:grpSpPr>
        <p:sp>
          <p:nvSpPr>
            <p:cNvPr id="8297" name="Freeform 105"/>
            <p:cNvSpPr>
              <a:spLocks/>
            </p:cNvSpPr>
            <p:nvPr/>
          </p:nvSpPr>
          <p:spPr bwMode="auto">
            <a:xfrm>
              <a:off x="0" y="482"/>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98" name="Freeform 106"/>
            <p:cNvSpPr>
              <a:spLocks/>
            </p:cNvSpPr>
            <p:nvPr/>
          </p:nvSpPr>
          <p:spPr bwMode="auto">
            <a:xfrm>
              <a:off x="249" y="1207"/>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299" name="Oval 107"/>
          <p:cNvSpPr>
            <a:spLocks noChangeArrowheads="1"/>
          </p:cNvSpPr>
          <p:nvPr/>
        </p:nvSpPr>
        <p:spPr bwMode="auto">
          <a:xfrm>
            <a:off x="5548313" y="7635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00" name="Oval 108"/>
          <p:cNvSpPr>
            <a:spLocks noChangeArrowheads="1"/>
          </p:cNvSpPr>
          <p:nvPr/>
        </p:nvSpPr>
        <p:spPr bwMode="auto">
          <a:xfrm>
            <a:off x="3675063" y="7635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01" name="Oval 109"/>
          <p:cNvSpPr>
            <a:spLocks noChangeArrowheads="1"/>
          </p:cNvSpPr>
          <p:nvPr/>
        </p:nvSpPr>
        <p:spPr bwMode="auto">
          <a:xfrm>
            <a:off x="1801813" y="763588"/>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grpSp>
        <p:nvGrpSpPr>
          <p:cNvPr id="8322" name="Group 130"/>
          <p:cNvGrpSpPr>
            <a:grpSpLocks/>
          </p:cNvGrpSpPr>
          <p:nvPr/>
        </p:nvGrpSpPr>
        <p:grpSpPr bwMode="auto">
          <a:xfrm>
            <a:off x="-107950" y="2854325"/>
            <a:ext cx="9144000" cy="2303463"/>
            <a:chOff x="0" y="482"/>
            <a:chExt cx="5760" cy="1497"/>
          </a:xfrm>
        </p:grpSpPr>
        <p:sp>
          <p:nvSpPr>
            <p:cNvPr id="8323" name="Freeform 131"/>
            <p:cNvSpPr>
              <a:spLocks/>
            </p:cNvSpPr>
            <p:nvPr/>
          </p:nvSpPr>
          <p:spPr bwMode="auto">
            <a:xfrm>
              <a:off x="295" y="1253"/>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24" name="Freeform 132"/>
            <p:cNvSpPr>
              <a:spLocks/>
            </p:cNvSpPr>
            <p:nvPr/>
          </p:nvSpPr>
          <p:spPr bwMode="auto">
            <a:xfrm>
              <a:off x="499" y="527"/>
              <a:ext cx="5261" cy="680"/>
            </a:xfrm>
            <a:custGeom>
              <a:avLst/>
              <a:gdLst>
                <a:gd name="T0" fmla="*/ 0 w 817"/>
                <a:gd name="T1" fmla="*/ 182 h 190"/>
                <a:gd name="T2" fmla="*/ 91 w 817"/>
                <a:gd name="T3" fmla="*/ 0 h 190"/>
                <a:gd name="T4" fmla="*/ 181 w 817"/>
                <a:gd name="T5" fmla="*/ 182 h 190"/>
                <a:gd name="T6" fmla="*/ 272 w 817"/>
                <a:gd name="T7" fmla="*/ 0 h 190"/>
                <a:gd name="T8" fmla="*/ 363 w 817"/>
                <a:gd name="T9" fmla="*/ 182 h 190"/>
                <a:gd name="T10" fmla="*/ 454 w 817"/>
                <a:gd name="T11" fmla="*/ 0 h 190"/>
                <a:gd name="T12" fmla="*/ 544 w 817"/>
                <a:gd name="T13" fmla="*/ 182 h 190"/>
                <a:gd name="T14" fmla="*/ 635 w 817"/>
                <a:gd name="T15" fmla="*/ 0 h 190"/>
                <a:gd name="T16" fmla="*/ 726 w 817"/>
                <a:gd name="T17" fmla="*/ 182 h 190"/>
                <a:gd name="T18" fmla="*/ 817 w 817"/>
                <a:gd name="T19" fmla="*/ 4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190">
                  <a:moveTo>
                    <a:pt x="0" y="182"/>
                  </a:moveTo>
                  <a:cubicBezTo>
                    <a:pt x="30" y="91"/>
                    <a:pt x="61" y="0"/>
                    <a:pt x="91" y="0"/>
                  </a:cubicBezTo>
                  <a:cubicBezTo>
                    <a:pt x="121" y="0"/>
                    <a:pt x="151" y="182"/>
                    <a:pt x="181" y="182"/>
                  </a:cubicBezTo>
                  <a:cubicBezTo>
                    <a:pt x="211" y="182"/>
                    <a:pt x="242" y="0"/>
                    <a:pt x="272" y="0"/>
                  </a:cubicBezTo>
                  <a:cubicBezTo>
                    <a:pt x="302" y="0"/>
                    <a:pt x="333" y="182"/>
                    <a:pt x="363" y="182"/>
                  </a:cubicBezTo>
                  <a:cubicBezTo>
                    <a:pt x="393" y="182"/>
                    <a:pt x="424" y="0"/>
                    <a:pt x="454" y="0"/>
                  </a:cubicBezTo>
                  <a:cubicBezTo>
                    <a:pt x="484" y="0"/>
                    <a:pt x="514" y="182"/>
                    <a:pt x="544" y="182"/>
                  </a:cubicBezTo>
                  <a:cubicBezTo>
                    <a:pt x="574" y="182"/>
                    <a:pt x="605" y="0"/>
                    <a:pt x="635" y="0"/>
                  </a:cubicBezTo>
                  <a:cubicBezTo>
                    <a:pt x="665" y="0"/>
                    <a:pt x="696" y="174"/>
                    <a:pt x="726" y="182"/>
                  </a:cubicBezTo>
                  <a:cubicBezTo>
                    <a:pt x="756" y="190"/>
                    <a:pt x="802" y="69"/>
                    <a:pt x="817" y="46"/>
                  </a:cubicBezTo>
                </a:path>
              </a:pathLst>
            </a:custGeom>
            <a:noFill/>
            <a:ln w="635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25" name="Rectangle 133"/>
            <p:cNvSpPr>
              <a:spLocks noChangeArrowheads="1"/>
            </p:cNvSpPr>
            <p:nvPr/>
          </p:nvSpPr>
          <p:spPr bwMode="auto">
            <a:xfrm>
              <a:off x="5239" y="482"/>
              <a:ext cx="521" cy="149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26" name="Rectangle 134"/>
            <p:cNvSpPr>
              <a:spLocks noChangeArrowheads="1"/>
            </p:cNvSpPr>
            <p:nvPr/>
          </p:nvSpPr>
          <p:spPr bwMode="auto">
            <a:xfrm>
              <a:off x="0" y="482"/>
              <a:ext cx="521" cy="149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327" name="Oval 135"/>
          <p:cNvSpPr>
            <a:spLocks noChangeArrowheads="1"/>
          </p:cNvSpPr>
          <p:nvPr/>
        </p:nvSpPr>
        <p:spPr bwMode="auto">
          <a:xfrm>
            <a:off x="1330325" y="3144838"/>
            <a:ext cx="503238"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28" name="Oval 136"/>
          <p:cNvSpPr>
            <a:spLocks noChangeArrowheads="1"/>
          </p:cNvSpPr>
          <p:nvPr/>
        </p:nvSpPr>
        <p:spPr bwMode="auto">
          <a:xfrm>
            <a:off x="3201988" y="31448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29" name="Oval 137"/>
          <p:cNvSpPr>
            <a:spLocks noChangeArrowheads="1"/>
          </p:cNvSpPr>
          <p:nvPr/>
        </p:nvSpPr>
        <p:spPr bwMode="auto">
          <a:xfrm>
            <a:off x="5075238" y="314483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0" name="Oval 138"/>
          <p:cNvSpPr>
            <a:spLocks noChangeArrowheads="1"/>
          </p:cNvSpPr>
          <p:nvPr/>
        </p:nvSpPr>
        <p:spPr bwMode="auto">
          <a:xfrm>
            <a:off x="6875463" y="3167063"/>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1" name="Oval 139"/>
          <p:cNvSpPr>
            <a:spLocks noChangeArrowheads="1"/>
          </p:cNvSpPr>
          <p:nvPr/>
        </p:nvSpPr>
        <p:spPr bwMode="auto">
          <a:xfrm>
            <a:off x="6586538" y="42640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2" name="Oval 140"/>
          <p:cNvSpPr>
            <a:spLocks noChangeArrowheads="1"/>
          </p:cNvSpPr>
          <p:nvPr/>
        </p:nvSpPr>
        <p:spPr bwMode="auto">
          <a:xfrm>
            <a:off x="4713288" y="43148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3" name="Oval 141"/>
          <p:cNvSpPr>
            <a:spLocks noChangeArrowheads="1"/>
          </p:cNvSpPr>
          <p:nvPr/>
        </p:nvSpPr>
        <p:spPr bwMode="auto">
          <a:xfrm>
            <a:off x="2916238" y="4243388"/>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4" name="Oval 142"/>
          <p:cNvSpPr>
            <a:spLocks noChangeArrowheads="1"/>
          </p:cNvSpPr>
          <p:nvPr/>
        </p:nvSpPr>
        <p:spPr bwMode="auto">
          <a:xfrm>
            <a:off x="1042988" y="4264025"/>
            <a:ext cx="503237" cy="482600"/>
          </a:xfrm>
          <a:prstGeom prst="ellipse">
            <a:avLst/>
          </a:prstGeom>
          <a:solidFill>
            <a:srgbClr val="FF0000">
              <a:alpha val="2100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H</a:t>
            </a:r>
          </a:p>
        </p:txBody>
      </p:sp>
      <p:sp>
        <p:nvSpPr>
          <p:cNvPr id="8335" name="Oval 143"/>
          <p:cNvSpPr>
            <a:spLocks noChangeArrowheads="1"/>
          </p:cNvSpPr>
          <p:nvPr/>
        </p:nvSpPr>
        <p:spPr bwMode="auto">
          <a:xfrm>
            <a:off x="1978025" y="467360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36" name="Oval 144"/>
          <p:cNvSpPr>
            <a:spLocks noChangeArrowheads="1"/>
          </p:cNvSpPr>
          <p:nvPr/>
        </p:nvSpPr>
        <p:spPr bwMode="auto">
          <a:xfrm>
            <a:off x="3849688" y="4652963"/>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37" name="Oval 145"/>
          <p:cNvSpPr>
            <a:spLocks noChangeArrowheads="1"/>
          </p:cNvSpPr>
          <p:nvPr/>
        </p:nvSpPr>
        <p:spPr bwMode="auto">
          <a:xfrm>
            <a:off x="5651500" y="4673600"/>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38" name="Oval 146"/>
          <p:cNvSpPr>
            <a:spLocks noChangeArrowheads="1"/>
          </p:cNvSpPr>
          <p:nvPr/>
        </p:nvSpPr>
        <p:spPr bwMode="auto">
          <a:xfrm>
            <a:off x="7594600" y="4652963"/>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39" name="Oval 147"/>
          <p:cNvSpPr>
            <a:spLocks noChangeArrowheads="1"/>
          </p:cNvSpPr>
          <p:nvPr/>
        </p:nvSpPr>
        <p:spPr bwMode="auto">
          <a:xfrm>
            <a:off x="6010275" y="3502025"/>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40" name="Oval 148"/>
          <p:cNvSpPr>
            <a:spLocks noChangeArrowheads="1"/>
          </p:cNvSpPr>
          <p:nvPr/>
        </p:nvSpPr>
        <p:spPr bwMode="auto">
          <a:xfrm>
            <a:off x="2268538" y="3522663"/>
            <a:ext cx="503237"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42" name="Oval 150"/>
          <p:cNvSpPr>
            <a:spLocks noChangeArrowheads="1"/>
          </p:cNvSpPr>
          <p:nvPr/>
        </p:nvSpPr>
        <p:spPr bwMode="auto">
          <a:xfrm rot="1236429">
            <a:off x="971550" y="2852738"/>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46" name="Oval 154"/>
          <p:cNvSpPr>
            <a:spLocks noChangeArrowheads="1"/>
          </p:cNvSpPr>
          <p:nvPr/>
        </p:nvSpPr>
        <p:spPr bwMode="auto">
          <a:xfrm rot="1236429">
            <a:off x="2916238" y="2852738"/>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47" name="Oval 155"/>
          <p:cNvSpPr>
            <a:spLocks noChangeArrowheads="1"/>
          </p:cNvSpPr>
          <p:nvPr/>
        </p:nvSpPr>
        <p:spPr bwMode="auto">
          <a:xfrm rot="1236429">
            <a:off x="4787900" y="2852738"/>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48" name="Oval 156"/>
          <p:cNvSpPr>
            <a:spLocks noChangeArrowheads="1"/>
          </p:cNvSpPr>
          <p:nvPr/>
        </p:nvSpPr>
        <p:spPr bwMode="auto">
          <a:xfrm rot="1236429">
            <a:off x="6661150" y="2852738"/>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49" name="Oval 157"/>
          <p:cNvSpPr>
            <a:spLocks noChangeArrowheads="1"/>
          </p:cNvSpPr>
          <p:nvPr/>
        </p:nvSpPr>
        <p:spPr bwMode="auto">
          <a:xfrm rot="1236429">
            <a:off x="1908175" y="2997200"/>
            <a:ext cx="863600" cy="2160588"/>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51" name="Oval 159"/>
          <p:cNvSpPr>
            <a:spLocks noChangeArrowheads="1"/>
          </p:cNvSpPr>
          <p:nvPr/>
        </p:nvSpPr>
        <p:spPr bwMode="auto">
          <a:xfrm>
            <a:off x="4140200" y="3595688"/>
            <a:ext cx="503238" cy="482600"/>
          </a:xfrm>
          <a:prstGeom prst="ellipse">
            <a:avLst/>
          </a:prstGeom>
          <a:solidFill>
            <a:schemeClr val="accent2">
              <a:alpha val="21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L</a:t>
            </a:r>
          </a:p>
        </p:txBody>
      </p:sp>
      <p:sp>
        <p:nvSpPr>
          <p:cNvPr id="8350" name="Oval 158"/>
          <p:cNvSpPr>
            <a:spLocks noChangeArrowheads="1"/>
          </p:cNvSpPr>
          <p:nvPr/>
        </p:nvSpPr>
        <p:spPr bwMode="auto">
          <a:xfrm rot="1236429">
            <a:off x="3779838" y="3068638"/>
            <a:ext cx="863600" cy="2160587"/>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52" name="Oval 160"/>
          <p:cNvSpPr>
            <a:spLocks noChangeArrowheads="1"/>
          </p:cNvSpPr>
          <p:nvPr/>
        </p:nvSpPr>
        <p:spPr bwMode="auto">
          <a:xfrm rot="1236429">
            <a:off x="5724525" y="3068638"/>
            <a:ext cx="863600" cy="2160587"/>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53" name="Oval 161"/>
          <p:cNvSpPr>
            <a:spLocks noChangeArrowheads="1"/>
          </p:cNvSpPr>
          <p:nvPr/>
        </p:nvSpPr>
        <p:spPr bwMode="auto">
          <a:xfrm rot="-1638343">
            <a:off x="900113" y="188913"/>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54" name="Oval 162"/>
          <p:cNvSpPr>
            <a:spLocks noChangeArrowheads="1"/>
          </p:cNvSpPr>
          <p:nvPr/>
        </p:nvSpPr>
        <p:spPr bwMode="auto">
          <a:xfrm rot="-1638343">
            <a:off x="2844800" y="188913"/>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55" name="Oval 163"/>
          <p:cNvSpPr>
            <a:spLocks noChangeArrowheads="1"/>
          </p:cNvSpPr>
          <p:nvPr/>
        </p:nvSpPr>
        <p:spPr bwMode="auto">
          <a:xfrm rot="-1638343">
            <a:off x="4716463" y="188913"/>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56" name="Oval 164"/>
          <p:cNvSpPr>
            <a:spLocks noChangeArrowheads="1"/>
          </p:cNvSpPr>
          <p:nvPr/>
        </p:nvSpPr>
        <p:spPr bwMode="auto">
          <a:xfrm rot="-1638343">
            <a:off x="6588125" y="188913"/>
            <a:ext cx="863600" cy="2160587"/>
          </a:xfrm>
          <a:prstGeom prst="ellipse">
            <a:avLst/>
          </a:prstGeom>
          <a:solidFill>
            <a:srgbClr val="FF99CC"/>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H</a:t>
            </a:r>
          </a:p>
        </p:txBody>
      </p:sp>
      <p:sp>
        <p:nvSpPr>
          <p:cNvPr id="8358" name="Oval 166"/>
          <p:cNvSpPr>
            <a:spLocks noChangeArrowheads="1"/>
          </p:cNvSpPr>
          <p:nvPr/>
        </p:nvSpPr>
        <p:spPr bwMode="auto">
          <a:xfrm rot="-1638343">
            <a:off x="1908175" y="333375"/>
            <a:ext cx="863600" cy="2160588"/>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59" name="Oval 167"/>
          <p:cNvSpPr>
            <a:spLocks noChangeArrowheads="1"/>
          </p:cNvSpPr>
          <p:nvPr/>
        </p:nvSpPr>
        <p:spPr bwMode="auto">
          <a:xfrm rot="-1638343">
            <a:off x="3851275" y="333375"/>
            <a:ext cx="863600" cy="2160588"/>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60" name="Oval 168"/>
          <p:cNvSpPr>
            <a:spLocks noChangeArrowheads="1"/>
          </p:cNvSpPr>
          <p:nvPr/>
        </p:nvSpPr>
        <p:spPr bwMode="auto">
          <a:xfrm rot="-1638343">
            <a:off x="5724525" y="333375"/>
            <a:ext cx="863600" cy="2160588"/>
          </a:xfrm>
          <a:prstGeom prst="ellipse">
            <a:avLst/>
          </a:prstGeom>
          <a:solidFill>
            <a:srgbClr val="3366FF"/>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3200"/>
              <a:t>L</a:t>
            </a:r>
          </a:p>
        </p:txBody>
      </p:sp>
      <p:sp>
        <p:nvSpPr>
          <p:cNvPr id="8362" name="Text Box 170"/>
          <p:cNvSpPr txBox="1">
            <a:spLocks noChangeArrowheads="1"/>
          </p:cNvSpPr>
          <p:nvPr/>
        </p:nvSpPr>
        <p:spPr bwMode="auto">
          <a:xfrm>
            <a:off x="3494088" y="5229225"/>
            <a:ext cx="2547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itchFamily="18" charset="0"/>
              </a:rPr>
              <a:t>u</a:t>
            </a:r>
            <a:r>
              <a:rPr lang="ja-JP" altLang="en-US" sz="2000"/>
              <a:t>成分が北に運ばれる</a:t>
            </a:r>
          </a:p>
        </p:txBody>
      </p:sp>
      <p:sp>
        <p:nvSpPr>
          <p:cNvPr id="8364" name="Text Box 172"/>
          <p:cNvSpPr txBox="1">
            <a:spLocks noChangeArrowheads="1"/>
          </p:cNvSpPr>
          <p:nvPr/>
        </p:nvSpPr>
        <p:spPr bwMode="auto">
          <a:xfrm>
            <a:off x="3494088" y="5911850"/>
            <a:ext cx="25479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000">
                <a:latin typeface="Times New Roman" pitchFamily="18" charset="0"/>
              </a:rPr>
              <a:t>u</a:t>
            </a:r>
            <a:r>
              <a:rPr lang="ja-JP" altLang="en-US" sz="2000"/>
              <a:t>成分が南に運ばれる</a:t>
            </a:r>
          </a:p>
        </p:txBody>
      </p:sp>
      <p:sp>
        <p:nvSpPr>
          <p:cNvPr id="8366" name="Text Box 174"/>
          <p:cNvSpPr txBox="1">
            <a:spLocks noChangeArrowheads="1"/>
          </p:cNvSpPr>
          <p:nvPr/>
        </p:nvSpPr>
        <p:spPr bwMode="auto">
          <a:xfrm>
            <a:off x="3976688" y="5441950"/>
            <a:ext cx="592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200" b="1"/>
              <a:t>＋</a:t>
            </a:r>
          </a:p>
        </p:txBody>
      </p:sp>
      <p:sp>
        <p:nvSpPr>
          <p:cNvPr id="8368" name="Text Box 176"/>
          <p:cNvSpPr txBox="1">
            <a:spLocks noChangeArrowheads="1"/>
          </p:cNvSpPr>
          <p:nvPr/>
        </p:nvSpPr>
        <p:spPr bwMode="auto">
          <a:xfrm>
            <a:off x="609600" y="5192713"/>
            <a:ext cx="2351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気圧配置が東に傾く</a:t>
            </a:r>
          </a:p>
        </p:txBody>
      </p:sp>
      <p:sp>
        <p:nvSpPr>
          <p:cNvPr id="8369" name="Text Box 177"/>
          <p:cNvSpPr txBox="1">
            <a:spLocks noChangeArrowheads="1"/>
          </p:cNvSpPr>
          <p:nvPr/>
        </p:nvSpPr>
        <p:spPr bwMode="auto">
          <a:xfrm>
            <a:off x="609600" y="5840413"/>
            <a:ext cx="23510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気圧配置が西に傾く</a:t>
            </a:r>
          </a:p>
        </p:txBody>
      </p:sp>
      <p:sp>
        <p:nvSpPr>
          <p:cNvPr id="8370" name="AutoShape 178"/>
          <p:cNvSpPr>
            <a:spLocks noChangeArrowheads="1"/>
          </p:cNvSpPr>
          <p:nvPr/>
        </p:nvSpPr>
        <p:spPr bwMode="auto">
          <a:xfrm>
            <a:off x="2986088" y="5445125"/>
            <a:ext cx="431800" cy="557213"/>
          </a:xfrm>
          <a:prstGeom prst="rightArrow">
            <a:avLst>
              <a:gd name="adj1" fmla="val 50000"/>
              <a:gd name="adj2" fmla="val 25000"/>
            </a:avLst>
          </a:prstGeom>
          <a:solidFill>
            <a:srgbClr val="993366">
              <a:alpha val="58000"/>
            </a:srgbClr>
          </a:soli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71" name="AutoShape 179"/>
          <p:cNvSpPr>
            <a:spLocks noChangeArrowheads="1"/>
          </p:cNvSpPr>
          <p:nvPr/>
        </p:nvSpPr>
        <p:spPr bwMode="auto">
          <a:xfrm>
            <a:off x="5651500" y="5445125"/>
            <a:ext cx="431800" cy="557213"/>
          </a:xfrm>
          <a:prstGeom prst="rightArrow">
            <a:avLst>
              <a:gd name="adj1" fmla="val 50000"/>
              <a:gd name="adj2" fmla="val 25000"/>
            </a:avLst>
          </a:prstGeom>
          <a:solidFill>
            <a:srgbClr val="993366">
              <a:alpha val="58000"/>
            </a:srgbClr>
          </a:soli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372" name="Text Box 180"/>
          <p:cNvSpPr txBox="1">
            <a:spLocks noChangeArrowheads="1"/>
          </p:cNvSpPr>
          <p:nvPr/>
        </p:nvSpPr>
        <p:spPr bwMode="auto">
          <a:xfrm>
            <a:off x="6259513" y="5553075"/>
            <a:ext cx="2416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t>ジェット気流が強まる</a:t>
            </a:r>
          </a:p>
        </p:txBody>
      </p:sp>
      <p:sp>
        <p:nvSpPr>
          <p:cNvPr id="8376" name="Rectangle 184"/>
          <p:cNvSpPr>
            <a:spLocks noChangeArrowheads="1"/>
          </p:cNvSpPr>
          <p:nvPr/>
        </p:nvSpPr>
        <p:spPr bwMode="auto">
          <a:xfrm>
            <a:off x="611188" y="5157788"/>
            <a:ext cx="23050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8377" name="AutoShape 185"/>
          <p:cNvCxnSpPr>
            <a:cxnSpLocks noChangeShapeType="1"/>
          </p:cNvCxnSpPr>
          <p:nvPr/>
        </p:nvCxnSpPr>
        <p:spPr bwMode="auto">
          <a:xfrm flipH="1" flipV="1">
            <a:off x="611188" y="5680075"/>
            <a:ext cx="8064500" cy="53975"/>
          </a:xfrm>
          <a:prstGeom prst="bentConnector5">
            <a:avLst>
              <a:gd name="adj1" fmla="val -2833"/>
              <a:gd name="adj2" fmla="val -1079412"/>
              <a:gd name="adj3" fmla="val 102833"/>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78" name="Text Box 186"/>
          <p:cNvSpPr txBox="1">
            <a:spLocks noChangeArrowheads="1"/>
          </p:cNvSpPr>
          <p:nvPr/>
        </p:nvSpPr>
        <p:spPr bwMode="auto">
          <a:xfrm>
            <a:off x="34925" y="-22225"/>
            <a:ext cx="785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まとめ</a:t>
            </a:r>
          </a:p>
        </p:txBody>
      </p:sp>
      <p:sp>
        <p:nvSpPr>
          <p:cNvPr id="8385" name="AutoShape 193"/>
          <p:cNvSpPr>
            <a:spLocks noChangeArrowheads="1"/>
          </p:cNvSpPr>
          <p:nvPr/>
        </p:nvSpPr>
        <p:spPr bwMode="auto">
          <a:xfrm rot="16200000">
            <a:off x="3910013" y="2851150"/>
            <a:ext cx="1109662" cy="10556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成分</a:t>
            </a:r>
          </a:p>
        </p:txBody>
      </p:sp>
      <p:sp>
        <p:nvSpPr>
          <p:cNvPr id="8384" name="Rectangle 192"/>
          <p:cNvSpPr>
            <a:spLocks noChangeArrowheads="1"/>
          </p:cNvSpPr>
          <p:nvPr/>
        </p:nvSpPr>
        <p:spPr bwMode="auto">
          <a:xfrm>
            <a:off x="4284663" y="2854325"/>
            <a:ext cx="300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latin typeface="Times New Roman" pitchFamily="18" charset="0"/>
              </a:rPr>
              <a:t>u</a:t>
            </a:r>
          </a:p>
        </p:txBody>
      </p:sp>
      <p:sp>
        <p:nvSpPr>
          <p:cNvPr id="8386" name="AutoShape 194"/>
          <p:cNvSpPr>
            <a:spLocks noChangeArrowheads="1"/>
          </p:cNvSpPr>
          <p:nvPr/>
        </p:nvSpPr>
        <p:spPr bwMode="auto">
          <a:xfrm rot="16200000">
            <a:off x="1304926" y="2851150"/>
            <a:ext cx="1109662" cy="10556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成分</a:t>
            </a:r>
          </a:p>
        </p:txBody>
      </p:sp>
      <p:sp>
        <p:nvSpPr>
          <p:cNvPr id="8387" name="Rectangle 195"/>
          <p:cNvSpPr>
            <a:spLocks noChangeArrowheads="1"/>
          </p:cNvSpPr>
          <p:nvPr/>
        </p:nvSpPr>
        <p:spPr bwMode="auto">
          <a:xfrm>
            <a:off x="1679575" y="2854325"/>
            <a:ext cx="300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latin typeface="Times New Roman" pitchFamily="18" charset="0"/>
              </a:rPr>
              <a:t>u</a:t>
            </a:r>
          </a:p>
        </p:txBody>
      </p:sp>
      <p:sp>
        <p:nvSpPr>
          <p:cNvPr id="8388" name="AutoShape 196"/>
          <p:cNvSpPr>
            <a:spLocks noChangeArrowheads="1"/>
          </p:cNvSpPr>
          <p:nvPr/>
        </p:nvSpPr>
        <p:spPr bwMode="auto">
          <a:xfrm rot="16200000">
            <a:off x="6153151" y="2879725"/>
            <a:ext cx="1109662" cy="10556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成分</a:t>
            </a:r>
          </a:p>
        </p:txBody>
      </p:sp>
      <p:sp>
        <p:nvSpPr>
          <p:cNvPr id="8389" name="Rectangle 197"/>
          <p:cNvSpPr>
            <a:spLocks noChangeArrowheads="1"/>
          </p:cNvSpPr>
          <p:nvPr/>
        </p:nvSpPr>
        <p:spPr bwMode="auto">
          <a:xfrm>
            <a:off x="6527800" y="2882900"/>
            <a:ext cx="300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latin typeface="Times New Roman" pitchFamily="18" charset="0"/>
              </a:rPr>
              <a:t>u</a:t>
            </a:r>
          </a:p>
        </p:txBody>
      </p:sp>
      <p:sp>
        <p:nvSpPr>
          <p:cNvPr id="8390" name="AutoShape 198"/>
          <p:cNvSpPr>
            <a:spLocks noChangeArrowheads="1"/>
          </p:cNvSpPr>
          <p:nvPr/>
        </p:nvSpPr>
        <p:spPr bwMode="auto">
          <a:xfrm rot="5400000" flipV="1">
            <a:off x="2481262" y="1554163"/>
            <a:ext cx="1109663" cy="10556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a:t>
            </a:r>
            <a:r>
              <a:rPr lang="ja-JP" altLang="en-US">
                <a:solidFill>
                  <a:schemeClr val="bg1"/>
                </a:solidFill>
              </a:rPr>
              <a:t>成分</a:t>
            </a:r>
          </a:p>
        </p:txBody>
      </p:sp>
      <p:sp>
        <p:nvSpPr>
          <p:cNvPr id="8391" name="Rectangle 199"/>
          <p:cNvSpPr>
            <a:spLocks noChangeArrowheads="1"/>
          </p:cNvSpPr>
          <p:nvPr/>
        </p:nvSpPr>
        <p:spPr bwMode="auto">
          <a:xfrm>
            <a:off x="2855913" y="1557338"/>
            <a:ext cx="300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solidFill>
                  <a:schemeClr val="bg1"/>
                </a:solidFill>
                <a:latin typeface="Times New Roman" pitchFamily="18" charset="0"/>
              </a:rPr>
              <a:t>u</a:t>
            </a:r>
          </a:p>
        </p:txBody>
      </p:sp>
      <p:sp>
        <p:nvSpPr>
          <p:cNvPr id="8392" name="AutoShape 200"/>
          <p:cNvSpPr>
            <a:spLocks noChangeArrowheads="1"/>
          </p:cNvSpPr>
          <p:nvPr/>
        </p:nvSpPr>
        <p:spPr bwMode="auto">
          <a:xfrm rot="5400000" flipV="1">
            <a:off x="5073650" y="1554163"/>
            <a:ext cx="1109663" cy="10556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a:t>
            </a:r>
            <a:r>
              <a:rPr lang="ja-JP" altLang="en-US">
                <a:solidFill>
                  <a:schemeClr val="bg1"/>
                </a:solidFill>
              </a:rPr>
              <a:t>成分</a:t>
            </a:r>
          </a:p>
        </p:txBody>
      </p:sp>
      <p:sp>
        <p:nvSpPr>
          <p:cNvPr id="8393" name="Rectangle 201"/>
          <p:cNvSpPr>
            <a:spLocks noChangeArrowheads="1"/>
          </p:cNvSpPr>
          <p:nvPr/>
        </p:nvSpPr>
        <p:spPr bwMode="auto">
          <a:xfrm>
            <a:off x="5448300" y="1557338"/>
            <a:ext cx="300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solidFill>
                  <a:schemeClr val="bg1"/>
                </a:solidFill>
                <a:latin typeface="Times New Roman" pitchFamily="18" charset="0"/>
              </a:rPr>
              <a:t>u</a:t>
            </a:r>
          </a:p>
        </p:txBody>
      </p:sp>
      <p:sp>
        <p:nvSpPr>
          <p:cNvPr id="8394" name="AutoShape 202"/>
          <p:cNvSpPr>
            <a:spLocks noChangeArrowheads="1"/>
          </p:cNvSpPr>
          <p:nvPr/>
        </p:nvSpPr>
        <p:spPr bwMode="auto">
          <a:xfrm rot="5400000" flipV="1">
            <a:off x="7161213" y="1584325"/>
            <a:ext cx="1109662" cy="10556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ja-JP" altLang="en-US"/>
              <a:t>　　</a:t>
            </a:r>
            <a:r>
              <a:rPr lang="ja-JP" altLang="en-US">
                <a:solidFill>
                  <a:schemeClr val="bg1"/>
                </a:solidFill>
              </a:rPr>
              <a:t>成分</a:t>
            </a:r>
          </a:p>
        </p:txBody>
      </p:sp>
      <p:sp>
        <p:nvSpPr>
          <p:cNvPr id="8395" name="Rectangle 203"/>
          <p:cNvSpPr>
            <a:spLocks noChangeArrowheads="1"/>
          </p:cNvSpPr>
          <p:nvPr/>
        </p:nvSpPr>
        <p:spPr bwMode="auto">
          <a:xfrm>
            <a:off x="7535863" y="1587500"/>
            <a:ext cx="300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2400">
                <a:solidFill>
                  <a:schemeClr val="bg1"/>
                </a:solidFill>
                <a:latin typeface="Times New Roman" pitchFamily="18" charset="0"/>
              </a:rPr>
              <a:t>u</a:t>
            </a:r>
          </a:p>
        </p:txBody>
      </p:sp>
      <p:sp>
        <p:nvSpPr>
          <p:cNvPr id="8341" name="AutoShape 149"/>
          <p:cNvSpPr>
            <a:spLocks noChangeArrowheads="1"/>
          </p:cNvSpPr>
          <p:nvPr/>
        </p:nvSpPr>
        <p:spPr bwMode="auto">
          <a:xfrm>
            <a:off x="684213" y="1989138"/>
            <a:ext cx="7850187" cy="127793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alpha val="60001"/>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3600" b="1"/>
              <a:t>ジェット気流！！</a:t>
            </a:r>
          </a:p>
        </p:txBody>
      </p:sp>
      <p:sp>
        <p:nvSpPr>
          <p:cNvPr id="8396" name="Text Box 204"/>
          <p:cNvSpPr txBox="1">
            <a:spLocks noChangeArrowheads="1"/>
          </p:cNvSpPr>
          <p:nvPr/>
        </p:nvSpPr>
        <p:spPr bwMode="auto">
          <a:xfrm>
            <a:off x="4248150" y="-42863"/>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北</a:t>
            </a:r>
          </a:p>
        </p:txBody>
      </p:sp>
      <p:sp>
        <p:nvSpPr>
          <p:cNvPr id="8397" name="Text Box 205"/>
          <p:cNvSpPr txBox="1">
            <a:spLocks noChangeArrowheads="1"/>
          </p:cNvSpPr>
          <p:nvPr/>
        </p:nvSpPr>
        <p:spPr bwMode="auto">
          <a:xfrm>
            <a:off x="4248150" y="4710113"/>
            <a:ext cx="539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a:t>南</a:t>
            </a:r>
          </a:p>
        </p:txBody>
      </p:sp>
    </p:spTree>
    <p:extLst>
      <p:ext uri="{BB962C8B-B14F-4D97-AF65-F5344CB8AC3E}">
        <p14:creationId xmlns:p14="http://schemas.microsoft.com/office/powerpoint/2010/main" val="423935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68"/>
                                        </p:tgtEl>
                                        <p:attrNameLst>
                                          <p:attrName>style.visibility</p:attrName>
                                        </p:attrNameLst>
                                      </p:cBhvr>
                                      <p:to>
                                        <p:strVal val="visible"/>
                                      </p:to>
                                    </p:set>
                                    <p:animEffect transition="in" filter="blinds(horizontal)">
                                      <p:cBhvr>
                                        <p:cTn id="7" dur="500"/>
                                        <p:tgtEl>
                                          <p:spTgt spid="8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342"/>
                                        </p:tgtEl>
                                        <p:attrNameLst>
                                          <p:attrName>style.visibility</p:attrName>
                                        </p:attrNameLst>
                                      </p:cBhvr>
                                      <p:to>
                                        <p:strVal val="visible"/>
                                      </p:to>
                                    </p:set>
                                    <p:animEffect transition="in" filter="checkerboard(across)">
                                      <p:cBhvr>
                                        <p:cTn id="12" dur="500"/>
                                        <p:tgtEl>
                                          <p:spTgt spid="834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8349"/>
                                        </p:tgtEl>
                                        <p:attrNameLst>
                                          <p:attrName>style.visibility</p:attrName>
                                        </p:attrNameLst>
                                      </p:cBhvr>
                                      <p:to>
                                        <p:strVal val="visible"/>
                                      </p:to>
                                    </p:set>
                                    <p:animEffect transition="in" filter="checkerboard(across)">
                                      <p:cBhvr>
                                        <p:cTn id="15" dur="500"/>
                                        <p:tgtEl>
                                          <p:spTgt spid="834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346"/>
                                        </p:tgtEl>
                                        <p:attrNameLst>
                                          <p:attrName>style.visibility</p:attrName>
                                        </p:attrNameLst>
                                      </p:cBhvr>
                                      <p:to>
                                        <p:strVal val="visible"/>
                                      </p:to>
                                    </p:set>
                                    <p:animEffect transition="in" filter="checkerboard(across)">
                                      <p:cBhvr>
                                        <p:cTn id="18" dur="500"/>
                                        <p:tgtEl>
                                          <p:spTgt spid="834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8350"/>
                                        </p:tgtEl>
                                        <p:attrNameLst>
                                          <p:attrName>style.visibility</p:attrName>
                                        </p:attrNameLst>
                                      </p:cBhvr>
                                      <p:to>
                                        <p:strVal val="visible"/>
                                      </p:to>
                                    </p:set>
                                    <p:animEffect transition="in" filter="checkerboard(across)">
                                      <p:cBhvr>
                                        <p:cTn id="21" dur="500"/>
                                        <p:tgtEl>
                                          <p:spTgt spid="835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8352"/>
                                        </p:tgtEl>
                                        <p:attrNameLst>
                                          <p:attrName>style.visibility</p:attrName>
                                        </p:attrNameLst>
                                      </p:cBhvr>
                                      <p:to>
                                        <p:strVal val="visible"/>
                                      </p:to>
                                    </p:set>
                                    <p:animEffect transition="in" filter="checkerboard(across)">
                                      <p:cBhvr>
                                        <p:cTn id="24" dur="500"/>
                                        <p:tgtEl>
                                          <p:spTgt spid="8352"/>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8347"/>
                                        </p:tgtEl>
                                        <p:attrNameLst>
                                          <p:attrName>style.visibility</p:attrName>
                                        </p:attrNameLst>
                                      </p:cBhvr>
                                      <p:to>
                                        <p:strVal val="visible"/>
                                      </p:to>
                                    </p:set>
                                    <p:animEffect transition="in" filter="checkerboard(across)">
                                      <p:cBhvr>
                                        <p:cTn id="27" dur="500"/>
                                        <p:tgtEl>
                                          <p:spTgt spid="8347"/>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8348"/>
                                        </p:tgtEl>
                                        <p:attrNameLst>
                                          <p:attrName>style.visibility</p:attrName>
                                        </p:attrNameLst>
                                      </p:cBhvr>
                                      <p:to>
                                        <p:strVal val="visible"/>
                                      </p:to>
                                    </p:set>
                                    <p:animEffect transition="in" filter="checkerboard(across)">
                                      <p:cBhvr>
                                        <p:cTn id="30" dur="500"/>
                                        <p:tgtEl>
                                          <p:spTgt spid="83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362"/>
                                        </p:tgtEl>
                                        <p:attrNameLst>
                                          <p:attrName>style.visibility</p:attrName>
                                        </p:attrNameLst>
                                      </p:cBhvr>
                                      <p:to>
                                        <p:strVal val="visible"/>
                                      </p:to>
                                    </p:set>
                                    <p:animEffect transition="in" filter="blinds(horizontal)">
                                      <p:cBhvr>
                                        <p:cTn id="35" dur="500"/>
                                        <p:tgtEl>
                                          <p:spTgt spid="836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8370"/>
                                        </p:tgtEl>
                                        <p:attrNameLst>
                                          <p:attrName>style.visibility</p:attrName>
                                        </p:attrNameLst>
                                      </p:cBhvr>
                                      <p:to>
                                        <p:strVal val="visible"/>
                                      </p:to>
                                    </p:set>
                                    <p:animEffect transition="in" filter="blinds(horizontal)">
                                      <p:cBhvr>
                                        <p:cTn id="38" dur="500"/>
                                        <p:tgtEl>
                                          <p:spTgt spid="837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8385"/>
                                        </p:tgtEl>
                                        <p:attrNameLst>
                                          <p:attrName>style.visibility</p:attrName>
                                        </p:attrNameLst>
                                      </p:cBhvr>
                                      <p:to>
                                        <p:strVal val="visible"/>
                                      </p:to>
                                    </p:set>
                                    <p:animEffect transition="in" filter="checkerboard(across)">
                                      <p:cBhvr>
                                        <p:cTn id="43" dur="500"/>
                                        <p:tgtEl>
                                          <p:spTgt spid="838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8384"/>
                                        </p:tgtEl>
                                        <p:attrNameLst>
                                          <p:attrName>style.visibility</p:attrName>
                                        </p:attrNameLst>
                                      </p:cBhvr>
                                      <p:to>
                                        <p:strVal val="visible"/>
                                      </p:to>
                                    </p:set>
                                    <p:animEffect transition="in" filter="checkerboard(across)">
                                      <p:cBhvr>
                                        <p:cTn id="46" dur="500"/>
                                        <p:tgtEl>
                                          <p:spTgt spid="8384"/>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8388"/>
                                        </p:tgtEl>
                                        <p:attrNameLst>
                                          <p:attrName>style.visibility</p:attrName>
                                        </p:attrNameLst>
                                      </p:cBhvr>
                                      <p:to>
                                        <p:strVal val="visible"/>
                                      </p:to>
                                    </p:set>
                                    <p:animEffect transition="in" filter="checkerboard(across)">
                                      <p:cBhvr>
                                        <p:cTn id="49" dur="500"/>
                                        <p:tgtEl>
                                          <p:spTgt spid="8388"/>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8389"/>
                                        </p:tgtEl>
                                        <p:attrNameLst>
                                          <p:attrName>style.visibility</p:attrName>
                                        </p:attrNameLst>
                                      </p:cBhvr>
                                      <p:to>
                                        <p:strVal val="visible"/>
                                      </p:to>
                                    </p:set>
                                    <p:animEffect transition="in" filter="checkerboard(across)">
                                      <p:cBhvr>
                                        <p:cTn id="52" dur="500"/>
                                        <p:tgtEl>
                                          <p:spTgt spid="8389"/>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8386"/>
                                        </p:tgtEl>
                                        <p:attrNameLst>
                                          <p:attrName>style.visibility</p:attrName>
                                        </p:attrNameLst>
                                      </p:cBhvr>
                                      <p:to>
                                        <p:strVal val="visible"/>
                                      </p:to>
                                    </p:set>
                                    <p:animEffect transition="in" filter="checkerboard(across)">
                                      <p:cBhvr>
                                        <p:cTn id="55" dur="500"/>
                                        <p:tgtEl>
                                          <p:spTgt spid="8386"/>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8387"/>
                                        </p:tgtEl>
                                        <p:attrNameLst>
                                          <p:attrName>style.visibility</p:attrName>
                                        </p:attrNameLst>
                                      </p:cBhvr>
                                      <p:to>
                                        <p:strVal val="visible"/>
                                      </p:to>
                                    </p:set>
                                    <p:animEffect transition="in" filter="checkerboard(across)">
                                      <p:cBhvr>
                                        <p:cTn id="58" dur="500"/>
                                        <p:tgtEl>
                                          <p:spTgt spid="838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8369"/>
                                        </p:tgtEl>
                                        <p:attrNameLst>
                                          <p:attrName>style.visibility</p:attrName>
                                        </p:attrNameLst>
                                      </p:cBhvr>
                                      <p:to>
                                        <p:strVal val="visible"/>
                                      </p:to>
                                    </p:set>
                                    <p:animEffect transition="in" filter="blinds(horizontal)">
                                      <p:cBhvr>
                                        <p:cTn id="63" dur="500"/>
                                        <p:tgtEl>
                                          <p:spTgt spid="836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8353"/>
                                        </p:tgtEl>
                                        <p:attrNameLst>
                                          <p:attrName>style.visibility</p:attrName>
                                        </p:attrNameLst>
                                      </p:cBhvr>
                                      <p:to>
                                        <p:strVal val="visible"/>
                                      </p:to>
                                    </p:set>
                                    <p:animEffect transition="in" filter="checkerboard(across)">
                                      <p:cBhvr>
                                        <p:cTn id="68" dur="500"/>
                                        <p:tgtEl>
                                          <p:spTgt spid="8353"/>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8358"/>
                                        </p:tgtEl>
                                        <p:attrNameLst>
                                          <p:attrName>style.visibility</p:attrName>
                                        </p:attrNameLst>
                                      </p:cBhvr>
                                      <p:to>
                                        <p:strVal val="visible"/>
                                      </p:to>
                                    </p:set>
                                    <p:animEffect transition="in" filter="checkerboard(across)">
                                      <p:cBhvr>
                                        <p:cTn id="71" dur="500"/>
                                        <p:tgtEl>
                                          <p:spTgt spid="8358"/>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8354"/>
                                        </p:tgtEl>
                                        <p:attrNameLst>
                                          <p:attrName>style.visibility</p:attrName>
                                        </p:attrNameLst>
                                      </p:cBhvr>
                                      <p:to>
                                        <p:strVal val="visible"/>
                                      </p:to>
                                    </p:set>
                                    <p:animEffect transition="in" filter="checkerboard(across)">
                                      <p:cBhvr>
                                        <p:cTn id="74" dur="500"/>
                                        <p:tgtEl>
                                          <p:spTgt spid="8354"/>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8359"/>
                                        </p:tgtEl>
                                        <p:attrNameLst>
                                          <p:attrName>style.visibility</p:attrName>
                                        </p:attrNameLst>
                                      </p:cBhvr>
                                      <p:to>
                                        <p:strVal val="visible"/>
                                      </p:to>
                                    </p:set>
                                    <p:animEffect transition="in" filter="checkerboard(across)">
                                      <p:cBhvr>
                                        <p:cTn id="77" dur="500"/>
                                        <p:tgtEl>
                                          <p:spTgt spid="8359"/>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8355"/>
                                        </p:tgtEl>
                                        <p:attrNameLst>
                                          <p:attrName>style.visibility</p:attrName>
                                        </p:attrNameLst>
                                      </p:cBhvr>
                                      <p:to>
                                        <p:strVal val="visible"/>
                                      </p:to>
                                    </p:set>
                                    <p:animEffect transition="in" filter="checkerboard(across)">
                                      <p:cBhvr>
                                        <p:cTn id="80" dur="500"/>
                                        <p:tgtEl>
                                          <p:spTgt spid="8355"/>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8360"/>
                                        </p:tgtEl>
                                        <p:attrNameLst>
                                          <p:attrName>style.visibility</p:attrName>
                                        </p:attrNameLst>
                                      </p:cBhvr>
                                      <p:to>
                                        <p:strVal val="visible"/>
                                      </p:to>
                                    </p:set>
                                    <p:animEffect transition="in" filter="checkerboard(across)">
                                      <p:cBhvr>
                                        <p:cTn id="83" dur="500"/>
                                        <p:tgtEl>
                                          <p:spTgt spid="8360"/>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8356"/>
                                        </p:tgtEl>
                                        <p:attrNameLst>
                                          <p:attrName>style.visibility</p:attrName>
                                        </p:attrNameLst>
                                      </p:cBhvr>
                                      <p:to>
                                        <p:strVal val="visible"/>
                                      </p:to>
                                    </p:set>
                                    <p:animEffect transition="in" filter="checkerboard(across)">
                                      <p:cBhvr>
                                        <p:cTn id="86" dur="500"/>
                                        <p:tgtEl>
                                          <p:spTgt spid="835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8364"/>
                                        </p:tgtEl>
                                        <p:attrNameLst>
                                          <p:attrName>style.visibility</p:attrName>
                                        </p:attrNameLst>
                                      </p:cBhvr>
                                      <p:to>
                                        <p:strVal val="visible"/>
                                      </p:to>
                                    </p:set>
                                    <p:animEffect transition="in" filter="blinds(horizontal)">
                                      <p:cBhvr>
                                        <p:cTn id="91" dur="500"/>
                                        <p:tgtEl>
                                          <p:spTgt spid="836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8394"/>
                                        </p:tgtEl>
                                        <p:attrNameLst>
                                          <p:attrName>style.visibility</p:attrName>
                                        </p:attrNameLst>
                                      </p:cBhvr>
                                      <p:to>
                                        <p:strVal val="visible"/>
                                      </p:to>
                                    </p:set>
                                    <p:animEffect transition="in" filter="checkerboard(across)">
                                      <p:cBhvr>
                                        <p:cTn id="96" dur="500"/>
                                        <p:tgtEl>
                                          <p:spTgt spid="8394"/>
                                        </p:tgtEl>
                                      </p:cBhvr>
                                    </p:animEffect>
                                  </p:childTnLst>
                                </p:cTn>
                              </p:par>
                              <p:par>
                                <p:cTn id="97" presetID="5" presetClass="entr" presetSubtype="10" fill="hold" grpId="0" nodeType="withEffect">
                                  <p:stCondLst>
                                    <p:cond delay="0"/>
                                  </p:stCondLst>
                                  <p:childTnLst>
                                    <p:set>
                                      <p:cBhvr>
                                        <p:cTn id="98" dur="1" fill="hold">
                                          <p:stCondLst>
                                            <p:cond delay="0"/>
                                          </p:stCondLst>
                                        </p:cTn>
                                        <p:tgtEl>
                                          <p:spTgt spid="8395"/>
                                        </p:tgtEl>
                                        <p:attrNameLst>
                                          <p:attrName>style.visibility</p:attrName>
                                        </p:attrNameLst>
                                      </p:cBhvr>
                                      <p:to>
                                        <p:strVal val="visible"/>
                                      </p:to>
                                    </p:set>
                                    <p:animEffect transition="in" filter="checkerboard(across)">
                                      <p:cBhvr>
                                        <p:cTn id="99" dur="500"/>
                                        <p:tgtEl>
                                          <p:spTgt spid="8395"/>
                                        </p:tgtEl>
                                      </p:cBhvr>
                                    </p:animEffect>
                                  </p:childTnLst>
                                </p:cTn>
                              </p:par>
                              <p:par>
                                <p:cTn id="100" presetID="5" presetClass="entr" presetSubtype="10" fill="hold" grpId="0" nodeType="withEffect">
                                  <p:stCondLst>
                                    <p:cond delay="0"/>
                                  </p:stCondLst>
                                  <p:childTnLst>
                                    <p:set>
                                      <p:cBhvr>
                                        <p:cTn id="101" dur="1" fill="hold">
                                          <p:stCondLst>
                                            <p:cond delay="0"/>
                                          </p:stCondLst>
                                        </p:cTn>
                                        <p:tgtEl>
                                          <p:spTgt spid="8392"/>
                                        </p:tgtEl>
                                        <p:attrNameLst>
                                          <p:attrName>style.visibility</p:attrName>
                                        </p:attrNameLst>
                                      </p:cBhvr>
                                      <p:to>
                                        <p:strVal val="visible"/>
                                      </p:to>
                                    </p:set>
                                    <p:animEffect transition="in" filter="checkerboard(across)">
                                      <p:cBhvr>
                                        <p:cTn id="102" dur="500"/>
                                        <p:tgtEl>
                                          <p:spTgt spid="8392"/>
                                        </p:tgtEl>
                                      </p:cBhvr>
                                    </p:animEffect>
                                  </p:childTnLst>
                                </p:cTn>
                              </p:par>
                              <p:par>
                                <p:cTn id="103" presetID="5" presetClass="entr" presetSubtype="10" fill="hold" grpId="0" nodeType="withEffect">
                                  <p:stCondLst>
                                    <p:cond delay="0"/>
                                  </p:stCondLst>
                                  <p:childTnLst>
                                    <p:set>
                                      <p:cBhvr>
                                        <p:cTn id="104" dur="1" fill="hold">
                                          <p:stCondLst>
                                            <p:cond delay="0"/>
                                          </p:stCondLst>
                                        </p:cTn>
                                        <p:tgtEl>
                                          <p:spTgt spid="8393"/>
                                        </p:tgtEl>
                                        <p:attrNameLst>
                                          <p:attrName>style.visibility</p:attrName>
                                        </p:attrNameLst>
                                      </p:cBhvr>
                                      <p:to>
                                        <p:strVal val="visible"/>
                                      </p:to>
                                    </p:set>
                                    <p:animEffect transition="in" filter="checkerboard(across)">
                                      <p:cBhvr>
                                        <p:cTn id="105" dur="500"/>
                                        <p:tgtEl>
                                          <p:spTgt spid="8393"/>
                                        </p:tgtEl>
                                      </p:cBhvr>
                                    </p:animEffect>
                                  </p:childTnLst>
                                </p:cTn>
                              </p:par>
                              <p:par>
                                <p:cTn id="106" presetID="5" presetClass="entr" presetSubtype="10" fill="hold" grpId="0" nodeType="withEffect">
                                  <p:stCondLst>
                                    <p:cond delay="0"/>
                                  </p:stCondLst>
                                  <p:childTnLst>
                                    <p:set>
                                      <p:cBhvr>
                                        <p:cTn id="107" dur="1" fill="hold">
                                          <p:stCondLst>
                                            <p:cond delay="0"/>
                                          </p:stCondLst>
                                        </p:cTn>
                                        <p:tgtEl>
                                          <p:spTgt spid="8390"/>
                                        </p:tgtEl>
                                        <p:attrNameLst>
                                          <p:attrName>style.visibility</p:attrName>
                                        </p:attrNameLst>
                                      </p:cBhvr>
                                      <p:to>
                                        <p:strVal val="visible"/>
                                      </p:to>
                                    </p:set>
                                    <p:animEffect transition="in" filter="checkerboard(across)">
                                      <p:cBhvr>
                                        <p:cTn id="108" dur="500"/>
                                        <p:tgtEl>
                                          <p:spTgt spid="8390"/>
                                        </p:tgtEl>
                                      </p:cBhvr>
                                    </p:animEffect>
                                  </p:childTnLst>
                                </p:cTn>
                              </p:par>
                              <p:par>
                                <p:cTn id="109" presetID="5" presetClass="entr" presetSubtype="10" fill="hold" grpId="0" nodeType="withEffect">
                                  <p:stCondLst>
                                    <p:cond delay="0"/>
                                  </p:stCondLst>
                                  <p:childTnLst>
                                    <p:set>
                                      <p:cBhvr>
                                        <p:cTn id="110" dur="1" fill="hold">
                                          <p:stCondLst>
                                            <p:cond delay="0"/>
                                          </p:stCondLst>
                                        </p:cTn>
                                        <p:tgtEl>
                                          <p:spTgt spid="8391"/>
                                        </p:tgtEl>
                                        <p:attrNameLst>
                                          <p:attrName>style.visibility</p:attrName>
                                        </p:attrNameLst>
                                      </p:cBhvr>
                                      <p:to>
                                        <p:strVal val="visible"/>
                                      </p:to>
                                    </p:set>
                                    <p:animEffect transition="in" filter="checkerboard(across)">
                                      <p:cBhvr>
                                        <p:cTn id="111" dur="500"/>
                                        <p:tgtEl>
                                          <p:spTgt spid="8391"/>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8366"/>
                                        </p:tgtEl>
                                        <p:attrNameLst>
                                          <p:attrName>style.visibility</p:attrName>
                                        </p:attrNameLst>
                                      </p:cBhvr>
                                      <p:to>
                                        <p:strVal val="visible"/>
                                      </p:to>
                                    </p:set>
                                    <p:animEffect transition="in" filter="blinds(horizontal)">
                                      <p:cBhvr>
                                        <p:cTn id="116" dur="500"/>
                                        <p:tgtEl>
                                          <p:spTgt spid="8366"/>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8371"/>
                                        </p:tgtEl>
                                        <p:attrNameLst>
                                          <p:attrName>style.visibility</p:attrName>
                                        </p:attrNameLst>
                                      </p:cBhvr>
                                      <p:to>
                                        <p:strVal val="visible"/>
                                      </p:to>
                                    </p:set>
                                    <p:animEffect transition="in" filter="blinds(horizontal)">
                                      <p:cBhvr>
                                        <p:cTn id="119" dur="500"/>
                                        <p:tgtEl>
                                          <p:spTgt spid="8371"/>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4" presetClass="entr" presetSubtype="16" fill="hold" grpId="0" nodeType="clickEffect">
                                  <p:stCondLst>
                                    <p:cond delay="0"/>
                                  </p:stCondLst>
                                  <p:childTnLst>
                                    <p:set>
                                      <p:cBhvr>
                                        <p:cTn id="123" dur="1" fill="hold">
                                          <p:stCondLst>
                                            <p:cond delay="0"/>
                                          </p:stCondLst>
                                        </p:cTn>
                                        <p:tgtEl>
                                          <p:spTgt spid="8372"/>
                                        </p:tgtEl>
                                        <p:attrNameLst>
                                          <p:attrName>style.visibility</p:attrName>
                                        </p:attrNameLst>
                                      </p:cBhvr>
                                      <p:to>
                                        <p:strVal val="visible"/>
                                      </p:to>
                                    </p:set>
                                    <p:animEffect transition="in" filter="box(in)">
                                      <p:cBhvr>
                                        <p:cTn id="124" dur="500"/>
                                        <p:tgtEl>
                                          <p:spTgt spid="8372"/>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34" presetClass="entr" presetSubtype="0" fill="hold" grpId="0" nodeType="clickEffect">
                                  <p:stCondLst>
                                    <p:cond delay="0"/>
                                  </p:stCondLst>
                                  <p:childTnLst>
                                    <p:set>
                                      <p:cBhvr>
                                        <p:cTn id="128" dur="1" fill="hold">
                                          <p:stCondLst>
                                            <p:cond delay="0"/>
                                          </p:stCondLst>
                                        </p:cTn>
                                        <p:tgtEl>
                                          <p:spTgt spid="8341"/>
                                        </p:tgtEl>
                                        <p:attrNameLst>
                                          <p:attrName>style.visibility</p:attrName>
                                        </p:attrNameLst>
                                      </p:cBhvr>
                                      <p:to>
                                        <p:strVal val="visible"/>
                                      </p:to>
                                    </p:set>
                                    <p:anim from="(-#ppt_w/2)" to="(#ppt_x)" calcmode="lin" valueType="num">
                                      <p:cBhvr>
                                        <p:cTn id="129" dur="600" fill="hold">
                                          <p:stCondLst>
                                            <p:cond delay="0"/>
                                          </p:stCondLst>
                                        </p:cTn>
                                        <p:tgtEl>
                                          <p:spTgt spid="8341"/>
                                        </p:tgtEl>
                                        <p:attrNameLst>
                                          <p:attrName>ppt_x</p:attrName>
                                        </p:attrNameLst>
                                      </p:cBhvr>
                                    </p:anim>
                                    <p:anim from="0" to="-1.0" calcmode="lin" valueType="num">
                                      <p:cBhvr>
                                        <p:cTn id="130" dur="200" decel="50000" autoRev="1" fill="hold">
                                          <p:stCondLst>
                                            <p:cond delay="600"/>
                                          </p:stCondLst>
                                        </p:cTn>
                                        <p:tgtEl>
                                          <p:spTgt spid="8341"/>
                                        </p:tgtEl>
                                        <p:attrNameLst>
                                          <p:attrName>xshear</p:attrName>
                                        </p:attrNameLst>
                                      </p:cBhvr>
                                    </p:anim>
                                    <p:animScale>
                                      <p:cBhvr>
                                        <p:cTn id="131" dur="200" decel="100000" autoRev="1" fill="hold">
                                          <p:stCondLst>
                                            <p:cond delay="600"/>
                                          </p:stCondLst>
                                        </p:cTn>
                                        <p:tgtEl>
                                          <p:spTgt spid="8341"/>
                                        </p:tgtEl>
                                      </p:cBhvr>
                                      <p:from x="100000" y="100000"/>
                                      <p:to x="80000" y="100000"/>
                                    </p:animScale>
                                    <p:anim by="(#ppt_h/3+#ppt_w*0.1)" calcmode="lin" valueType="num">
                                      <p:cBhvr additive="sum">
                                        <p:cTn id="132" dur="200" decel="100000" autoRev="1" fill="hold">
                                          <p:stCondLst>
                                            <p:cond delay="600"/>
                                          </p:stCondLst>
                                        </p:cTn>
                                        <p:tgtEl>
                                          <p:spTgt spid="8341"/>
                                        </p:tgtEl>
                                        <p:attrNameLst>
                                          <p:attrName>ppt_x</p:attrName>
                                        </p:attrNameLst>
                                      </p:cBhvr>
                                    </p:anim>
                                  </p:childTnLst>
                                </p:cTn>
                              </p:par>
                            </p:childTnLst>
                          </p:cTn>
                        </p:par>
                        <p:par>
                          <p:cTn id="133" fill="hold" nodeType="afterGroup">
                            <p:stCondLst>
                              <p:cond delay="1000"/>
                            </p:stCondLst>
                            <p:childTnLst>
                              <p:par>
                                <p:cTn id="134" presetID="5" presetClass="entr" presetSubtype="10" fill="hold" nodeType="afterEffect">
                                  <p:stCondLst>
                                    <p:cond delay="0"/>
                                  </p:stCondLst>
                                  <p:childTnLst>
                                    <p:set>
                                      <p:cBhvr>
                                        <p:cTn id="135" dur="1" fill="hold">
                                          <p:stCondLst>
                                            <p:cond delay="0"/>
                                          </p:stCondLst>
                                        </p:cTn>
                                        <p:tgtEl>
                                          <p:spTgt spid="8377"/>
                                        </p:tgtEl>
                                        <p:attrNameLst>
                                          <p:attrName>style.visibility</p:attrName>
                                        </p:attrNameLst>
                                      </p:cBhvr>
                                      <p:to>
                                        <p:strVal val="visible"/>
                                      </p:to>
                                    </p:set>
                                    <p:animEffect transition="in" filter="checkerboard(across)">
                                      <p:cBhvr>
                                        <p:cTn id="136" dur="500"/>
                                        <p:tgtEl>
                                          <p:spTgt spid="8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2" grpId="0" animBg="1"/>
      <p:bldP spid="8346" grpId="0" animBg="1"/>
      <p:bldP spid="8347" grpId="0" animBg="1"/>
      <p:bldP spid="8348" grpId="0" animBg="1"/>
      <p:bldP spid="8349" grpId="0" animBg="1"/>
      <p:bldP spid="8350" grpId="0" animBg="1"/>
      <p:bldP spid="8352" grpId="0" animBg="1"/>
      <p:bldP spid="8353" grpId="0" animBg="1"/>
      <p:bldP spid="8354" grpId="0" animBg="1"/>
      <p:bldP spid="8355" grpId="0" animBg="1"/>
      <p:bldP spid="8356" grpId="0" animBg="1"/>
      <p:bldP spid="8358" grpId="0" animBg="1"/>
      <p:bldP spid="8359" grpId="0" animBg="1"/>
      <p:bldP spid="8360" grpId="0" animBg="1"/>
      <p:bldP spid="8362" grpId="0"/>
      <p:bldP spid="8364" grpId="0"/>
      <p:bldP spid="8366" grpId="0"/>
      <p:bldP spid="8368" grpId="0"/>
      <p:bldP spid="8369" grpId="0"/>
      <p:bldP spid="8370" grpId="0" animBg="1"/>
      <p:bldP spid="8371" grpId="0" animBg="1"/>
      <p:bldP spid="8372" grpId="0"/>
      <p:bldP spid="8385" grpId="0" animBg="1"/>
      <p:bldP spid="8384" grpId="0"/>
      <p:bldP spid="8386" grpId="0" animBg="1"/>
      <p:bldP spid="8387" grpId="0"/>
      <p:bldP spid="8388" grpId="0" animBg="1"/>
      <p:bldP spid="8389" grpId="0"/>
      <p:bldP spid="8390" grpId="0" animBg="1"/>
      <p:bldP spid="8391" grpId="0"/>
      <p:bldP spid="8392" grpId="0" animBg="1"/>
      <p:bldP spid="8393" grpId="0"/>
      <p:bldP spid="8394" grpId="0" animBg="1"/>
      <p:bldP spid="8395" grpId="0"/>
      <p:bldP spid="834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39</a:t>
            </a:fld>
            <a:endParaRPr kumimoji="1" lang="ja-JP" altLang="en-US"/>
          </a:p>
        </p:txBody>
      </p:sp>
      <p:sp>
        <p:nvSpPr>
          <p:cNvPr id="3" name="テキスト ボックス 2"/>
          <p:cNvSpPr txBox="1"/>
          <p:nvPr/>
        </p:nvSpPr>
        <p:spPr>
          <a:xfrm>
            <a:off x="3131840" y="3140968"/>
            <a:ext cx="3262432" cy="707886"/>
          </a:xfrm>
          <a:prstGeom prst="rect">
            <a:avLst/>
          </a:prstGeom>
          <a:noFill/>
        </p:spPr>
        <p:txBody>
          <a:bodyPr wrap="none" rtlCol="0">
            <a:spAutoFit/>
          </a:bodyPr>
          <a:lstStyle/>
          <a:p>
            <a:r>
              <a:rPr kumimoji="1" lang="ja-JP" altLang="en-US" sz="4000" dirty="0" smtClean="0"/>
              <a:t>成層圏の循環</a:t>
            </a:r>
            <a:endParaRPr kumimoji="1" lang="ja-JP" altLang="en-US" sz="4000" dirty="0"/>
          </a:p>
        </p:txBody>
      </p:sp>
    </p:spTree>
    <p:extLst>
      <p:ext uri="{BB962C8B-B14F-4D97-AF65-F5344CB8AC3E}">
        <p14:creationId xmlns:p14="http://schemas.microsoft.com/office/powerpoint/2010/main" val="11883114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42735"/>
          <a:stretch/>
        </p:blipFill>
        <p:spPr>
          <a:xfrm rot="5400000">
            <a:off x="3266261" y="1773928"/>
            <a:ext cx="1812365" cy="8382003"/>
          </a:xfrm>
          <a:prstGeom prst="rect">
            <a:avLst/>
          </a:prstGeom>
        </p:spPr>
      </p:pic>
      <p:sp>
        <p:nvSpPr>
          <p:cNvPr id="16" name="テキスト ボックス 15"/>
          <p:cNvSpPr txBox="1"/>
          <p:nvPr/>
        </p:nvSpPr>
        <p:spPr>
          <a:xfrm>
            <a:off x="7410135" y="5944442"/>
            <a:ext cx="800219" cy="830997"/>
          </a:xfrm>
          <a:prstGeom prst="rect">
            <a:avLst/>
          </a:prstGeom>
          <a:noFill/>
        </p:spPr>
        <p:txBody>
          <a:bodyPr wrap="none" rtlCol="0">
            <a:spAutoFit/>
          </a:bodyPr>
          <a:lstStyle/>
          <a:p>
            <a:r>
              <a:rPr lang="ja-JP" altLang="en-US" sz="4800" dirty="0"/>
              <a:t>北</a:t>
            </a:r>
            <a:endParaRPr kumimoji="1" lang="ja-JP" altLang="en-US" sz="4800" dirty="0"/>
          </a:p>
        </p:txBody>
      </p:sp>
      <p:sp>
        <p:nvSpPr>
          <p:cNvPr id="17" name="テキスト ボックス 16"/>
          <p:cNvSpPr txBox="1"/>
          <p:nvPr/>
        </p:nvSpPr>
        <p:spPr>
          <a:xfrm>
            <a:off x="498072" y="5902795"/>
            <a:ext cx="800219" cy="830997"/>
          </a:xfrm>
          <a:prstGeom prst="rect">
            <a:avLst/>
          </a:prstGeom>
          <a:noFill/>
        </p:spPr>
        <p:txBody>
          <a:bodyPr wrap="none" rtlCol="0">
            <a:spAutoFit/>
          </a:bodyPr>
          <a:lstStyle/>
          <a:p>
            <a:r>
              <a:rPr kumimoji="1" lang="ja-JP" altLang="en-US" sz="4800" dirty="0" smtClean="0"/>
              <a:t>南</a:t>
            </a:r>
            <a:endParaRPr kumimoji="1" lang="ja-JP" altLang="en-US" sz="4800" dirty="0"/>
          </a:p>
        </p:txBody>
      </p:sp>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a:t>
            </a:fld>
            <a:endParaRPr kumimoji="1" lang="ja-JP" altLang="en-US"/>
          </a:p>
        </p:txBody>
      </p:sp>
      <p:sp>
        <p:nvSpPr>
          <p:cNvPr id="4" name="円/楕円 3"/>
          <p:cNvSpPr/>
          <p:nvPr/>
        </p:nvSpPr>
        <p:spPr bwMode="auto">
          <a:xfrm>
            <a:off x="6684209" y="5790992"/>
            <a:ext cx="1800200" cy="1080120"/>
          </a:xfrm>
          <a:prstGeom prst="ellipse">
            <a:avLst/>
          </a:prstGeom>
          <a:solidFill>
            <a:srgbClr val="7030A0"/>
          </a:solidFill>
          <a:ln>
            <a:noFill/>
          </a:ln>
          <a:extLst/>
        </p:spPr>
        <p:txBody>
          <a:bodyPr rtlCol="0" anchor="ctr"/>
          <a:lstStyle/>
          <a:p>
            <a:pPr algn="ctr"/>
            <a:r>
              <a:rPr kumimoji="1" lang="ja-JP" altLang="en-US" sz="4000" dirty="0" smtClean="0">
                <a:solidFill>
                  <a:schemeClr val="bg1"/>
                </a:solidFill>
              </a:rPr>
              <a:t>北極</a:t>
            </a:r>
            <a:endParaRPr kumimoji="1" lang="ja-JP" altLang="en-US" sz="4000" dirty="0">
              <a:solidFill>
                <a:schemeClr val="bg1"/>
              </a:solidFill>
            </a:endParaRPr>
          </a:p>
        </p:txBody>
      </p:sp>
      <p:sp>
        <p:nvSpPr>
          <p:cNvPr id="5" name="角丸四角形 4"/>
          <p:cNvSpPr/>
          <p:nvPr/>
        </p:nvSpPr>
        <p:spPr bwMode="auto">
          <a:xfrm>
            <a:off x="3098015" y="5718984"/>
            <a:ext cx="2376264" cy="1224136"/>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a:extLst/>
        </p:spPr>
        <p:txBody>
          <a:bodyPr rtlCol="0" anchor="ctr"/>
          <a:lstStyle/>
          <a:p>
            <a:pPr algn="ctr"/>
            <a:r>
              <a:rPr kumimoji="1" lang="ja-JP" altLang="en-US" sz="6000" dirty="0" smtClean="0">
                <a:solidFill>
                  <a:schemeClr val="bg1"/>
                </a:solidFill>
              </a:rPr>
              <a:t>熱帯</a:t>
            </a:r>
            <a:endParaRPr kumimoji="1" lang="ja-JP" altLang="en-US" sz="6000" dirty="0">
              <a:solidFill>
                <a:schemeClr val="bg1"/>
              </a:solidFill>
            </a:endParaRPr>
          </a:p>
        </p:txBody>
      </p:sp>
      <p:sp>
        <p:nvSpPr>
          <p:cNvPr id="6" name="円/楕円 5"/>
          <p:cNvSpPr/>
          <p:nvPr/>
        </p:nvSpPr>
        <p:spPr bwMode="auto">
          <a:xfrm>
            <a:off x="54421" y="5863000"/>
            <a:ext cx="1800200" cy="1080120"/>
          </a:xfrm>
          <a:prstGeom prst="ellipse">
            <a:avLst/>
          </a:prstGeom>
          <a:solidFill>
            <a:srgbClr val="00B0F0"/>
          </a:solidFill>
          <a:ln>
            <a:noFill/>
          </a:ln>
          <a:extLst/>
        </p:spPr>
        <p:txBody>
          <a:bodyPr rtlCol="0" anchor="ctr"/>
          <a:lstStyle/>
          <a:p>
            <a:pPr algn="ctr"/>
            <a:r>
              <a:rPr kumimoji="1" lang="ja-JP" altLang="en-US" sz="4000" dirty="0" smtClean="0">
                <a:solidFill>
                  <a:schemeClr val="bg1"/>
                </a:solidFill>
              </a:rPr>
              <a:t>南極</a:t>
            </a:r>
            <a:endParaRPr kumimoji="1" lang="ja-JP" altLang="en-US" sz="4000" dirty="0">
              <a:solidFill>
                <a:schemeClr val="bg1"/>
              </a:solidFill>
            </a:endParaRPr>
          </a:p>
        </p:txBody>
      </p:sp>
      <p:sp>
        <p:nvSpPr>
          <p:cNvPr id="15" name="下カーブ矢印 14"/>
          <p:cNvSpPr/>
          <p:nvPr/>
        </p:nvSpPr>
        <p:spPr bwMode="auto">
          <a:xfrm>
            <a:off x="-4025342" y="3308786"/>
            <a:ext cx="17353928" cy="1665301"/>
          </a:xfrm>
          <a:prstGeom prst="curvedDownArrow">
            <a:avLst>
              <a:gd name="adj1" fmla="val 25000"/>
              <a:gd name="adj2" fmla="val 48424"/>
              <a:gd name="adj3" fmla="val 25000"/>
            </a:avLst>
          </a:prstGeom>
          <a:solidFill>
            <a:srgbClr val="002060">
              <a:alpha val="50195"/>
            </a:srgbClr>
          </a:solidFill>
          <a:ln>
            <a:noFill/>
          </a:ln>
          <a:extLst/>
        </p:spPr>
        <p:txBody>
          <a:bodyPr rtlCol="0" anchor="ctr"/>
          <a:lstStyle/>
          <a:p>
            <a:pPr algn="ctr"/>
            <a:endParaRPr kumimoji="1" lang="ja-JP" altLang="en-US" sz="1350"/>
          </a:p>
        </p:txBody>
      </p:sp>
      <p:cxnSp>
        <p:nvCxnSpPr>
          <p:cNvPr id="18" name="直線コネクタ 17"/>
          <p:cNvCxnSpPr/>
          <p:nvPr/>
        </p:nvCxnSpPr>
        <p:spPr>
          <a:xfrm flipH="1">
            <a:off x="4241642" y="821208"/>
            <a:ext cx="25699" cy="488512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タイトル 1"/>
          <p:cNvSpPr txBox="1">
            <a:spLocks/>
          </p:cNvSpPr>
          <p:nvPr/>
        </p:nvSpPr>
        <p:spPr>
          <a:xfrm>
            <a:off x="20584" y="72804"/>
            <a:ext cx="7389551" cy="626269"/>
          </a:xfrm>
          <a:prstGeom prst="rect">
            <a:avLst/>
          </a:prstGeom>
        </p:spPr>
        <p:txBody>
          <a:bodyPr>
            <a:noAutofit/>
          </a:bodyPr>
          <a:lstStyle>
            <a:lvl1pPr algn="l" defTabSz="914400" rtl="0" eaLnBrk="1" latinLnBrk="0" hangingPunct="1">
              <a:lnSpc>
                <a:spcPct val="90000"/>
              </a:lnSpc>
              <a:spcBef>
                <a:spcPct val="0"/>
              </a:spcBef>
              <a:buNone/>
              <a:defRPr kumimoji="1"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4000" dirty="0" smtClean="0">
                <a:solidFill>
                  <a:schemeClr val="tx1"/>
                </a:solidFill>
              </a:rPr>
              <a:t>◎研究</a:t>
            </a:r>
            <a:r>
              <a:rPr lang="ja-JP" altLang="en-US" sz="4000" dirty="0" smtClean="0"/>
              <a:t>背景～</a:t>
            </a:r>
            <a:r>
              <a:rPr lang="ja-JP" altLang="en-US" sz="4000" dirty="0"/>
              <a:t>成層圏</a:t>
            </a:r>
            <a:r>
              <a:rPr lang="ja-JP" altLang="en-US" sz="4000" dirty="0" smtClean="0"/>
              <a:t>と対流圏～</a:t>
            </a:r>
            <a:endParaRPr lang="ja-JP" altLang="en-US" sz="4000" dirty="0"/>
          </a:p>
        </p:txBody>
      </p:sp>
      <p:grpSp>
        <p:nvGrpSpPr>
          <p:cNvPr id="23" name="グループ化 22"/>
          <p:cNvGrpSpPr/>
          <p:nvPr/>
        </p:nvGrpSpPr>
        <p:grpSpPr>
          <a:xfrm>
            <a:off x="827583" y="1275590"/>
            <a:ext cx="6657289" cy="2248767"/>
            <a:chOff x="827584" y="1160338"/>
            <a:chExt cx="6657289" cy="2248767"/>
          </a:xfrm>
        </p:grpSpPr>
        <p:grpSp>
          <p:nvGrpSpPr>
            <p:cNvPr id="26" name="グループ化 25"/>
            <p:cNvGrpSpPr/>
            <p:nvPr/>
          </p:nvGrpSpPr>
          <p:grpSpPr>
            <a:xfrm>
              <a:off x="827584" y="1160338"/>
              <a:ext cx="6657289" cy="2248767"/>
              <a:chOff x="827584" y="1160338"/>
              <a:chExt cx="6657289" cy="2248767"/>
            </a:xfrm>
          </p:grpSpPr>
          <p:sp>
            <p:nvSpPr>
              <p:cNvPr id="11" name="下カーブ矢印 10"/>
              <p:cNvSpPr/>
              <p:nvPr/>
            </p:nvSpPr>
            <p:spPr bwMode="auto">
              <a:xfrm flipH="1">
                <a:off x="827584" y="1160338"/>
                <a:ext cx="3464768" cy="2248767"/>
              </a:xfrm>
              <a:prstGeom prst="curvedDownArrow">
                <a:avLst/>
              </a:prstGeom>
              <a:solidFill>
                <a:srgbClr val="FF0000">
                  <a:alpha val="50195"/>
                </a:srgbClr>
              </a:solidFill>
              <a:ln>
                <a:solidFill>
                  <a:schemeClr val="tx1"/>
                </a:solidFill>
              </a:ln>
              <a:extLst/>
            </p:spPr>
            <p:txBody>
              <a:bodyPr rtlCol="0" anchor="ctr"/>
              <a:lstStyle/>
              <a:p>
                <a:pPr algn="ctr"/>
                <a:endParaRPr kumimoji="1" lang="ja-JP" altLang="en-US" sz="1350"/>
              </a:p>
            </p:txBody>
          </p:sp>
          <p:sp>
            <p:nvSpPr>
              <p:cNvPr id="10" name="下カーブ矢印 9"/>
              <p:cNvSpPr/>
              <p:nvPr/>
            </p:nvSpPr>
            <p:spPr bwMode="auto">
              <a:xfrm>
                <a:off x="4204996" y="1160338"/>
                <a:ext cx="3279877" cy="2248767"/>
              </a:xfrm>
              <a:prstGeom prst="curvedDownArrow">
                <a:avLst/>
              </a:prstGeom>
              <a:solidFill>
                <a:srgbClr val="FF0000">
                  <a:alpha val="50195"/>
                </a:srgbClr>
              </a:solidFill>
              <a:ln>
                <a:solidFill>
                  <a:schemeClr val="tx1"/>
                </a:solidFill>
              </a:ln>
              <a:extLst/>
            </p:spPr>
            <p:txBody>
              <a:bodyPr rtlCol="0" anchor="ctr"/>
              <a:lstStyle/>
              <a:p>
                <a:pPr algn="ctr"/>
                <a:endParaRPr kumimoji="1" lang="ja-JP" altLang="en-US" sz="1350"/>
              </a:p>
            </p:txBody>
          </p:sp>
        </p:grpSp>
        <p:sp>
          <p:nvSpPr>
            <p:cNvPr id="33" name="角丸四角形 32"/>
            <p:cNvSpPr/>
            <p:nvPr/>
          </p:nvSpPr>
          <p:spPr bwMode="auto">
            <a:xfrm>
              <a:off x="2314811" y="1998432"/>
              <a:ext cx="3955081" cy="807293"/>
            </a:xfrm>
            <a:prstGeom prst="roundRect">
              <a:avLst/>
            </a:prstGeom>
            <a:solidFill>
              <a:schemeClr val="bg1"/>
            </a:solidFill>
            <a:ln w="38100">
              <a:solidFill>
                <a:schemeClr val="tx1"/>
              </a:solidFill>
            </a:ln>
            <a:extLst/>
          </p:spPr>
          <p:txBody>
            <a:bodyPr rtlCol="0" anchor="ctr"/>
            <a:lstStyle/>
            <a:p>
              <a:pPr algn="ctr"/>
              <a:r>
                <a:rPr kumimoji="1" lang="ja-JP" altLang="en-US" sz="2000" dirty="0" smtClean="0"/>
                <a:t>ブリューワー・ドブソン循環（</a:t>
              </a:r>
              <a:r>
                <a:rPr kumimoji="1" lang="en-US" altLang="ja-JP" sz="2000" dirty="0" smtClean="0"/>
                <a:t>B</a:t>
              </a:r>
              <a:r>
                <a:rPr kumimoji="1" lang="ja-JP" altLang="en-US" sz="2000" dirty="0" smtClean="0"/>
                <a:t>・</a:t>
              </a:r>
              <a:r>
                <a:rPr kumimoji="1" lang="en-US" altLang="ja-JP" sz="2000" dirty="0" smtClean="0"/>
                <a:t>W</a:t>
              </a:r>
              <a:r>
                <a:rPr kumimoji="1" lang="ja-JP" altLang="en-US" sz="2000" dirty="0" smtClean="0"/>
                <a:t>循環）</a:t>
              </a:r>
              <a:endParaRPr kumimoji="1" lang="ja-JP" altLang="en-US" sz="2000" dirty="0"/>
            </a:p>
          </p:txBody>
        </p:sp>
      </p:grpSp>
      <p:grpSp>
        <p:nvGrpSpPr>
          <p:cNvPr id="35" name="グループ化 34"/>
          <p:cNvGrpSpPr/>
          <p:nvPr/>
        </p:nvGrpSpPr>
        <p:grpSpPr>
          <a:xfrm>
            <a:off x="9798" y="2768726"/>
            <a:ext cx="8459087" cy="2937606"/>
            <a:chOff x="9798" y="2768726"/>
            <a:chExt cx="8459087" cy="2937606"/>
          </a:xfrm>
        </p:grpSpPr>
        <p:grpSp>
          <p:nvGrpSpPr>
            <p:cNvPr id="25" name="グループ化 24"/>
            <p:cNvGrpSpPr/>
            <p:nvPr/>
          </p:nvGrpSpPr>
          <p:grpSpPr>
            <a:xfrm>
              <a:off x="9798" y="2768726"/>
              <a:ext cx="8459087" cy="1188332"/>
              <a:chOff x="9798" y="2768726"/>
              <a:chExt cx="8459087" cy="1188332"/>
            </a:xfrm>
          </p:grpSpPr>
          <p:sp>
            <p:nvSpPr>
              <p:cNvPr id="20" name="円/楕円 19"/>
              <p:cNvSpPr/>
              <p:nvPr/>
            </p:nvSpPr>
            <p:spPr bwMode="auto">
              <a:xfrm>
                <a:off x="6668685" y="2876938"/>
                <a:ext cx="1800200" cy="1080120"/>
              </a:xfrm>
              <a:prstGeom prst="ellipse">
                <a:avLst/>
              </a:prstGeom>
              <a:solidFill>
                <a:srgbClr val="7030A0">
                  <a:alpha val="50195"/>
                </a:srgbClr>
              </a:solidFill>
              <a:ln>
                <a:solidFill>
                  <a:schemeClr val="tx1"/>
                </a:solidFill>
              </a:ln>
              <a:extLst/>
            </p:spPr>
            <p:txBody>
              <a:bodyPr rtlCol="0" anchor="ctr"/>
              <a:lstStyle/>
              <a:p>
                <a:pPr algn="ctr"/>
                <a:endParaRPr kumimoji="1" lang="ja-JP" altLang="en-US" sz="1350"/>
              </a:p>
            </p:txBody>
          </p:sp>
          <p:sp>
            <p:nvSpPr>
              <p:cNvPr id="21" name="円/楕円 20"/>
              <p:cNvSpPr/>
              <p:nvPr/>
            </p:nvSpPr>
            <p:spPr bwMode="auto">
              <a:xfrm>
                <a:off x="3381333" y="2768726"/>
                <a:ext cx="1800200" cy="1080120"/>
              </a:xfrm>
              <a:prstGeom prst="ellipse">
                <a:avLst/>
              </a:prstGeom>
              <a:solidFill>
                <a:srgbClr val="FF0000">
                  <a:alpha val="50195"/>
                </a:srgbClr>
              </a:solidFill>
              <a:ln>
                <a:noFill/>
              </a:ln>
              <a:extLst/>
            </p:spPr>
            <p:txBody>
              <a:bodyPr rtlCol="0" anchor="ctr"/>
              <a:lstStyle/>
              <a:p>
                <a:pPr algn="ctr"/>
                <a:endParaRPr kumimoji="1" lang="ja-JP" altLang="en-US" sz="1350"/>
              </a:p>
            </p:txBody>
          </p:sp>
          <p:sp>
            <p:nvSpPr>
              <p:cNvPr id="22" name="円/楕円 21"/>
              <p:cNvSpPr/>
              <p:nvPr/>
            </p:nvSpPr>
            <p:spPr bwMode="auto">
              <a:xfrm>
                <a:off x="9798" y="2855019"/>
                <a:ext cx="1800200" cy="1080120"/>
              </a:xfrm>
              <a:prstGeom prst="ellipse">
                <a:avLst/>
              </a:prstGeom>
              <a:solidFill>
                <a:srgbClr val="004620">
                  <a:alpha val="50195"/>
                </a:srgbClr>
              </a:solidFill>
              <a:ln>
                <a:solidFill>
                  <a:schemeClr val="tx1"/>
                </a:solidFill>
              </a:ln>
              <a:extLst/>
            </p:spPr>
            <p:txBody>
              <a:bodyPr rtlCol="0" anchor="ctr"/>
              <a:lstStyle/>
              <a:p>
                <a:pPr algn="ctr"/>
                <a:endParaRPr kumimoji="1" lang="ja-JP" altLang="en-US" sz="1350"/>
              </a:p>
            </p:txBody>
          </p:sp>
        </p:grpSp>
        <p:grpSp>
          <p:nvGrpSpPr>
            <p:cNvPr id="8" name="グループ化 7"/>
            <p:cNvGrpSpPr/>
            <p:nvPr/>
          </p:nvGrpSpPr>
          <p:grpSpPr>
            <a:xfrm>
              <a:off x="323528" y="3715682"/>
              <a:ext cx="7701252" cy="1990650"/>
              <a:chOff x="323528" y="3715682"/>
              <a:chExt cx="7701252" cy="1990650"/>
            </a:xfrm>
          </p:grpSpPr>
          <p:grpSp>
            <p:nvGrpSpPr>
              <p:cNvPr id="24" name="グループ化 23"/>
              <p:cNvGrpSpPr/>
              <p:nvPr/>
            </p:nvGrpSpPr>
            <p:grpSpPr>
              <a:xfrm>
                <a:off x="323528" y="3715682"/>
                <a:ext cx="7701252" cy="1990650"/>
                <a:chOff x="323528" y="3715682"/>
                <a:chExt cx="7701252" cy="1990650"/>
              </a:xfrm>
            </p:grpSpPr>
            <p:sp>
              <p:nvSpPr>
                <p:cNvPr id="7" name="左右矢印 6"/>
                <p:cNvSpPr/>
                <p:nvPr/>
              </p:nvSpPr>
              <p:spPr bwMode="auto">
                <a:xfrm rot="5400000">
                  <a:off x="3313464" y="4206821"/>
                  <a:ext cx="1907753" cy="1008112"/>
                </a:xfrm>
                <a:prstGeom prst="leftRightArrow">
                  <a:avLst/>
                </a:prstGeom>
                <a:solidFill>
                  <a:srgbClr val="FF0000">
                    <a:alpha val="50195"/>
                  </a:srgbClr>
                </a:solidFill>
                <a:ln>
                  <a:noFill/>
                </a:ln>
                <a:extLst/>
              </p:spPr>
              <p:txBody>
                <a:bodyPr rtlCol="0" anchor="ctr"/>
                <a:lstStyle/>
                <a:p>
                  <a:pPr algn="ctr"/>
                  <a:endParaRPr kumimoji="1" lang="ja-JP" altLang="en-US" sz="1350"/>
                </a:p>
              </p:txBody>
            </p:sp>
            <p:sp>
              <p:nvSpPr>
                <p:cNvPr id="12" name="左右矢印 11"/>
                <p:cNvSpPr/>
                <p:nvPr/>
              </p:nvSpPr>
              <p:spPr bwMode="auto">
                <a:xfrm rot="5400000">
                  <a:off x="6566847" y="4248400"/>
                  <a:ext cx="1907753" cy="1008112"/>
                </a:xfrm>
                <a:prstGeom prst="leftRightArrow">
                  <a:avLst/>
                </a:prstGeom>
                <a:solidFill>
                  <a:srgbClr val="FF0000">
                    <a:alpha val="50195"/>
                  </a:srgbClr>
                </a:solidFill>
                <a:ln>
                  <a:noFill/>
                </a:ln>
                <a:extLst/>
              </p:spPr>
              <p:txBody>
                <a:bodyPr rtlCol="0" anchor="ctr"/>
                <a:lstStyle/>
                <a:p>
                  <a:pPr algn="ctr"/>
                  <a:endParaRPr kumimoji="1" lang="ja-JP" altLang="en-US" sz="1350"/>
                </a:p>
              </p:txBody>
            </p:sp>
            <p:sp>
              <p:nvSpPr>
                <p:cNvPr id="13" name="左右矢印 12"/>
                <p:cNvSpPr/>
                <p:nvPr/>
              </p:nvSpPr>
              <p:spPr bwMode="auto">
                <a:xfrm rot="5400000">
                  <a:off x="-126293" y="4165503"/>
                  <a:ext cx="1907753" cy="1008112"/>
                </a:xfrm>
                <a:prstGeom prst="leftRightArrow">
                  <a:avLst/>
                </a:prstGeom>
                <a:solidFill>
                  <a:srgbClr val="FF0000">
                    <a:alpha val="50195"/>
                  </a:srgbClr>
                </a:solidFill>
                <a:ln>
                  <a:noFill/>
                </a:ln>
                <a:extLst/>
              </p:spPr>
              <p:txBody>
                <a:bodyPr rtlCol="0" anchor="ctr"/>
                <a:lstStyle/>
                <a:p>
                  <a:pPr algn="ctr"/>
                  <a:endParaRPr kumimoji="1" lang="ja-JP" altLang="en-US" sz="1350"/>
                </a:p>
              </p:txBody>
            </p:sp>
          </p:grpSp>
          <p:sp>
            <p:nvSpPr>
              <p:cNvPr id="34" name="角丸四角形 33"/>
              <p:cNvSpPr/>
              <p:nvPr/>
            </p:nvSpPr>
            <p:spPr bwMode="auto">
              <a:xfrm>
                <a:off x="2239906" y="4027380"/>
                <a:ext cx="4058803" cy="578795"/>
              </a:xfrm>
              <a:prstGeom prst="roundRect">
                <a:avLst/>
              </a:prstGeom>
              <a:solidFill>
                <a:schemeClr val="bg1"/>
              </a:solidFill>
              <a:ln w="38100">
                <a:solidFill>
                  <a:srgbClr val="FF0000"/>
                </a:solidFill>
              </a:ln>
              <a:extLst/>
            </p:spPr>
            <p:txBody>
              <a:bodyPr rtlCol="0" anchor="ctr"/>
              <a:lstStyle/>
              <a:p>
                <a:pPr algn="ctr"/>
                <a:r>
                  <a:rPr kumimoji="1" lang="ja-JP" altLang="en-US" sz="2400" dirty="0" smtClean="0"/>
                  <a:t>対流圏と成層圏の相互関係</a:t>
                </a:r>
                <a:endParaRPr kumimoji="1" lang="ja-JP" altLang="en-US" sz="2400" dirty="0"/>
              </a:p>
            </p:txBody>
          </p:sp>
        </p:grpSp>
      </p:grpSp>
      <p:grpSp>
        <p:nvGrpSpPr>
          <p:cNvPr id="28" name="グループ化 27"/>
          <p:cNvGrpSpPr/>
          <p:nvPr/>
        </p:nvGrpSpPr>
        <p:grpSpPr>
          <a:xfrm>
            <a:off x="2627783" y="1262939"/>
            <a:ext cx="6493188" cy="1997163"/>
            <a:chOff x="2843807" y="1107104"/>
            <a:chExt cx="6209347" cy="1997163"/>
          </a:xfrm>
        </p:grpSpPr>
        <p:sp>
          <p:nvSpPr>
            <p:cNvPr id="14" name="下カーブ矢印 13"/>
            <p:cNvSpPr/>
            <p:nvPr/>
          </p:nvSpPr>
          <p:spPr bwMode="auto">
            <a:xfrm flipH="1">
              <a:off x="2843807" y="1107104"/>
              <a:ext cx="5040560" cy="1997163"/>
            </a:xfrm>
            <a:prstGeom prst="curvedDownArrow">
              <a:avLst>
                <a:gd name="adj1" fmla="val 23267"/>
                <a:gd name="adj2" fmla="val 54940"/>
                <a:gd name="adj3" fmla="val 31891"/>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ln>
              <a:noFill/>
            </a:ln>
            <a:extLst/>
          </p:spPr>
          <p:txBody>
            <a:bodyPr rtlCol="0" anchor="ctr"/>
            <a:lstStyle/>
            <a:p>
              <a:pPr algn="ctr"/>
              <a:endParaRPr kumimoji="1" lang="ja-JP" altLang="en-US" sz="1350"/>
            </a:p>
          </p:txBody>
        </p:sp>
        <p:sp>
          <p:nvSpPr>
            <p:cNvPr id="27" name="角丸四角形 26"/>
            <p:cNvSpPr/>
            <p:nvPr/>
          </p:nvSpPr>
          <p:spPr bwMode="auto">
            <a:xfrm>
              <a:off x="5063913" y="2180388"/>
              <a:ext cx="3989241" cy="539955"/>
            </a:xfrm>
            <a:prstGeom prst="roundRect">
              <a:avLst/>
            </a:prstGeom>
            <a:solidFill>
              <a:schemeClr val="bg1"/>
            </a:solidFill>
            <a:ln w="38100">
              <a:solidFill>
                <a:srgbClr val="FF0000"/>
              </a:solidFill>
            </a:ln>
            <a:extLst/>
          </p:spPr>
          <p:txBody>
            <a:bodyPr rtlCol="0" anchor="ctr"/>
            <a:lstStyle/>
            <a:p>
              <a:pPr algn="ctr"/>
              <a:r>
                <a:rPr kumimoji="1" lang="ja-JP" altLang="en-US" sz="2800" dirty="0" smtClean="0"/>
                <a:t>北半球成層圏突然昇温</a:t>
              </a:r>
              <a:endParaRPr kumimoji="1" lang="ja-JP" altLang="en-US" sz="2800" dirty="0"/>
            </a:p>
          </p:txBody>
        </p:sp>
      </p:grpSp>
      <p:grpSp>
        <p:nvGrpSpPr>
          <p:cNvPr id="29" name="グループ化 28"/>
          <p:cNvGrpSpPr/>
          <p:nvPr/>
        </p:nvGrpSpPr>
        <p:grpSpPr>
          <a:xfrm>
            <a:off x="648292" y="1041009"/>
            <a:ext cx="7427401" cy="3354283"/>
            <a:chOff x="-8419075" y="1161935"/>
            <a:chExt cx="7427401" cy="3354283"/>
          </a:xfrm>
        </p:grpSpPr>
        <p:sp>
          <p:nvSpPr>
            <p:cNvPr id="31" name="下カーブ矢印 30"/>
            <p:cNvSpPr/>
            <p:nvPr/>
          </p:nvSpPr>
          <p:spPr bwMode="auto">
            <a:xfrm>
              <a:off x="-8419075" y="1161935"/>
              <a:ext cx="7427401" cy="2146851"/>
            </a:xfrm>
            <a:prstGeom prst="curvedDownArrow">
              <a:avLst>
                <a:gd name="adj1" fmla="val 24248"/>
                <a:gd name="adj2" fmla="val 43500"/>
                <a:gd name="adj3" fmla="val 23859"/>
              </a:avLst>
            </a:prstGeom>
            <a:solidFill>
              <a:srgbClr val="004620"/>
            </a:solidFill>
            <a:ln>
              <a:noFill/>
            </a:ln>
            <a:extLst/>
          </p:spPr>
          <p:txBody>
            <a:bodyPr rtlCol="0" anchor="ctr"/>
            <a:lstStyle/>
            <a:p>
              <a:pPr algn="ctr"/>
              <a:endParaRPr kumimoji="1" lang="ja-JP" altLang="en-US" sz="1350"/>
            </a:p>
          </p:txBody>
        </p:sp>
        <p:sp>
          <p:nvSpPr>
            <p:cNvPr id="32" name="角丸四角形 31"/>
            <p:cNvSpPr/>
            <p:nvPr/>
          </p:nvSpPr>
          <p:spPr bwMode="auto">
            <a:xfrm>
              <a:off x="-7393642" y="1715269"/>
              <a:ext cx="5367952" cy="2800949"/>
            </a:xfrm>
            <a:prstGeom prst="roundRect">
              <a:avLst/>
            </a:prstGeom>
            <a:solidFill>
              <a:schemeClr val="bg1"/>
            </a:solidFill>
            <a:ln w="38100">
              <a:solidFill>
                <a:srgbClr val="004620"/>
              </a:solidFill>
            </a:ln>
            <a:extLst/>
          </p:spPr>
          <p:txBody>
            <a:bodyPr rtlCol="0" anchor="ctr"/>
            <a:lstStyle/>
            <a:p>
              <a:pPr algn="ctr"/>
              <a:r>
                <a:rPr kumimoji="1" lang="ja-JP" altLang="en-US" sz="3200" dirty="0" smtClean="0">
                  <a:solidFill>
                    <a:srgbClr val="FF0000"/>
                  </a:solidFill>
                </a:rPr>
                <a:t>南半球の中高緯度から</a:t>
              </a:r>
              <a:endParaRPr kumimoji="1" lang="en-US" altLang="ja-JP" sz="3200" dirty="0" smtClean="0">
                <a:solidFill>
                  <a:srgbClr val="FF0000"/>
                </a:solidFill>
              </a:endParaRPr>
            </a:p>
            <a:p>
              <a:pPr algn="ctr"/>
              <a:r>
                <a:rPr kumimoji="1" lang="ja-JP" altLang="en-US" sz="3200" dirty="0" smtClean="0">
                  <a:solidFill>
                    <a:srgbClr val="FF0000"/>
                  </a:solidFill>
                </a:rPr>
                <a:t>北半球への影響をみた</a:t>
              </a:r>
              <a:endParaRPr kumimoji="1" lang="en-US" altLang="ja-JP" sz="3200" dirty="0" smtClean="0">
                <a:solidFill>
                  <a:srgbClr val="FF0000"/>
                </a:solidFill>
              </a:endParaRPr>
            </a:p>
            <a:p>
              <a:pPr algn="ctr"/>
              <a:r>
                <a:rPr kumimoji="1" lang="ja-JP" altLang="en-US" sz="3200" dirty="0" smtClean="0">
                  <a:solidFill>
                    <a:srgbClr val="FF0000"/>
                  </a:solidFill>
                </a:rPr>
                <a:t>研究事例</a:t>
              </a:r>
              <a:r>
                <a:rPr lang="ja-JP" altLang="en-US" sz="3200" dirty="0" smtClean="0">
                  <a:solidFill>
                    <a:srgbClr val="FF0000"/>
                  </a:solidFill>
                </a:rPr>
                <a:t>は</a:t>
              </a:r>
              <a:r>
                <a:rPr lang="en-US" altLang="ja-JP" sz="3200" dirty="0" smtClean="0">
                  <a:solidFill>
                    <a:srgbClr val="FF0000"/>
                  </a:solidFill>
                </a:rPr>
                <a:t>2002</a:t>
              </a:r>
              <a:r>
                <a:rPr lang="ja-JP" altLang="en-US" sz="3200" dirty="0" smtClean="0">
                  <a:solidFill>
                    <a:srgbClr val="FF0000"/>
                  </a:solidFill>
                </a:rPr>
                <a:t>年</a:t>
              </a:r>
              <a:endParaRPr lang="en-US" altLang="ja-JP" sz="3200" dirty="0" smtClean="0">
                <a:solidFill>
                  <a:srgbClr val="FF0000"/>
                </a:solidFill>
              </a:endParaRPr>
            </a:p>
            <a:p>
              <a:pPr algn="ctr"/>
              <a:r>
                <a:rPr lang="ja-JP" altLang="en-US" sz="3200" dirty="0" smtClean="0">
                  <a:solidFill>
                    <a:srgbClr val="FF0000"/>
                  </a:solidFill>
                </a:rPr>
                <a:t>南半球突然大昇温の</a:t>
              </a:r>
              <a:endParaRPr lang="en-US" altLang="ja-JP" sz="3200" dirty="0" smtClean="0">
                <a:solidFill>
                  <a:srgbClr val="FF0000"/>
                </a:solidFill>
              </a:endParaRPr>
            </a:p>
            <a:p>
              <a:pPr algn="ctr"/>
              <a:r>
                <a:rPr lang="ja-JP" altLang="en-US" sz="3200" dirty="0" smtClean="0">
                  <a:solidFill>
                    <a:srgbClr val="FF0000"/>
                  </a:solidFill>
                </a:rPr>
                <a:t>解析事例しかない</a:t>
              </a:r>
              <a:r>
                <a:rPr kumimoji="1" lang="ja-JP" altLang="en-US" sz="3200" dirty="0" smtClean="0">
                  <a:solidFill>
                    <a:srgbClr val="FF0000"/>
                  </a:solidFill>
                </a:rPr>
                <a:t>！</a:t>
              </a:r>
              <a:endParaRPr kumimoji="1" lang="ja-JP" altLang="en-US" sz="3200" dirty="0">
                <a:solidFill>
                  <a:srgbClr val="FF0000"/>
                </a:solidFill>
              </a:endParaRPr>
            </a:p>
          </p:txBody>
        </p:sp>
      </p:grpSp>
      <p:sp>
        <p:nvSpPr>
          <p:cNvPr id="9" name="テキスト ボックス 8"/>
          <p:cNvSpPr txBox="1"/>
          <p:nvPr/>
        </p:nvSpPr>
        <p:spPr>
          <a:xfrm>
            <a:off x="9612560" y="1041009"/>
            <a:ext cx="3416320" cy="1200329"/>
          </a:xfrm>
          <a:prstGeom prst="rect">
            <a:avLst/>
          </a:prstGeom>
          <a:noFill/>
        </p:spPr>
        <p:txBody>
          <a:bodyPr wrap="none" rtlCol="0">
            <a:spAutoFit/>
          </a:bodyPr>
          <a:lstStyle/>
          <a:p>
            <a:r>
              <a:rPr kumimoji="1" lang="ja-JP" altLang="en-US" sz="3600" dirty="0" smtClean="0">
                <a:solidFill>
                  <a:srgbClr val="FF0000"/>
                </a:solidFill>
              </a:rPr>
              <a:t>成層圏と対流圏</a:t>
            </a:r>
            <a:endParaRPr kumimoji="1" lang="en-US" altLang="ja-JP" sz="3600" dirty="0" smtClean="0">
              <a:solidFill>
                <a:srgbClr val="FF0000"/>
              </a:solidFill>
            </a:endParaRPr>
          </a:p>
          <a:p>
            <a:r>
              <a:rPr lang="ja-JP" altLang="en-US" sz="3600" dirty="0" smtClean="0">
                <a:solidFill>
                  <a:srgbClr val="FF0000"/>
                </a:solidFill>
              </a:rPr>
              <a:t>どこからどこか</a:t>
            </a:r>
            <a:endParaRPr kumimoji="1" lang="ja-JP" altLang="en-US" sz="3600" dirty="0">
              <a:solidFill>
                <a:srgbClr val="FF0000"/>
              </a:solidFill>
            </a:endParaRPr>
          </a:p>
        </p:txBody>
      </p:sp>
    </p:spTree>
    <p:extLst>
      <p:ext uri="{BB962C8B-B14F-4D97-AF65-F5344CB8AC3E}">
        <p14:creationId xmlns:p14="http://schemas.microsoft.com/office/powerpoint/2010/main" val="969255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righ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40</a:t>
            </a:fld>
            <a:endParaRPr kumimoji="1" lang="ja-JP" altLang="en-US"/>
          </a:p>
        </p:txBody>
      </p:sp>
      <p:grpSp>
        <p:nvGrpSpPr>
          <p:cNvPr id="3" name="グループ化 2"/>
          <p:cNvGrpSpPr/>
          <p:nvPr/>
        </p:nvGrpSpPr>
        <p:grpSpPr>
          <a:xfrm>
            <a:off x="366336" y="1157852"/>
            <a:ext cx="8564479" cy="5579165"/>
            <a:chOff x="336983" y="4320669"/>
            <a:chExt cx="8287472" cy="3464106"/>
          </a:xfrm>
          <a:solidFill>
            <a:schemeClr val="accent1">
              <a:lumMod val="20000"/>
              <a:lumOff val="80000"/>
            </a:schemeClr>
          </a:solidFill>
        </p:grpSpPr>
        <p:sp>
          <p:nvSpPr>
            <p:cNvPr id="4" name="正方形/長方形 3"/>
            <p:cNvSpPr/>
            <p:nvPr/>
          </p:nvSpPr>
          <p:spPr>
            <a:xfrm>
              <a:off x="871862" y="4320669"/>
              <a:ext cx="2996197" cy="859944"/>
            </a:xfrm>
            <a:prstGeom prst="rect">
              <a:avLst/>
            </a:prstGeom>
            <a:grpFill/>
            <a:ln>
              <a:solidFill>
                <a:srgbClr val="FF0000"/>
              </a:solidFill>
            </a:ln>
          </p:spPr>
          <p:txBody>
            <a:bodyPr wrap="square">
              <a:spAutoFit/>
            </a:bodyPr>
            <a:lstStyle/>
            <a:p>
              <a:pPr algn="ctr"/>
              <a:r>
                <a:rPr lang="ja-JP" altLang="en-US" sz="2800" dirty="0"/>
                <a:t>成層圏の</a:t>
              </a:r>
              <a:endParaRPr lang="en-US" altLang="ja-JP" sz="2800" dirty="0"/>
            </a:p>
            <a:p>
              <a:pPr algn="ctr"/>
              <a:r>
                <a:rPr lang="ja-JP" altLang="en-US" sz="2800" dirty="0"/>
                <a:t>気圧偏差配置が</a:t>
              </a:r>
              <a:endParaRPr lang="en-US" altLang="ja-JP" sz="2800" dirty="0"/>
            </a:p>
            <a:p>
              <a:pPr algn="ctr"/>
              <a:r>
                <a:rPr lang="ja-JP" altLang="en-US" sz="2800" dirty="0"/>
                <a:t>変動する</a:t>
              </a:r>
              <a:endParaRPr lang="en-US" altLang="ja-JP" sz="2800" dirty="0"/>
            </a:p>
          </p:txBody>
        </p:sp>
        <p:sp>
          <p:nvSpPr>
            <p:cNvPr id="5" name="正方形/長方形 4"/>
            <p:cNvSpPr/>
            <p:nvPr/>
          </p:nvSpPr>
          <p:spPr>
            <a:xfrm>
              <a:off x="5819547" y="6176647"/>
              <a:ext cx="2804908" cy="1433239"/>
            </a:xfrm>
            <a:prstGeom prst="rect">
              <a:avLst/>
            </a:prstGeom>
            <a:grpFill/>
            <a:ln>
              <a:solidFill>
                <a:srgbClr val="FF0000"/>
              </a:solidFill>
            </a:ln>
          </p:spPr>
          <p:txBody>
            <a:bodyPr wrap="square">
              <a:spAutoFit/>
            </a:bodyPr>
            <a:lstStyle/>
            <a:p>
              <a:pPr algn="ctr"/>
              <a:r>
                <a:rPr lang="ja-JP" altLang="en-US" sz="2400" dirty="0"/>
                <a:t>圏界面高度</a:t>
              </a:r>
              <a:r>
                <a:rPr lang="ja-JP" altLang="en-US" sz="2400" dirty="0" smtClean="0"/>
                <a:t>の</a:t>
              </a:r>
              <a:endParaRPr lang="en-US" altLang="ja-JP" sz="2400" dirty="0" smtClean="0"/>
            </a:p>
            <a:p>
              <a:pPr algn="ctr"/>
              <a:r>
                <a:rPr lang="ja-JP" altLang="en-US" sz="2400" dirty="0" smtClean="0">
                  <a:solidFill>
                    <a:srgbClr val="FF0000"/>
                  </a:solidFill>
                </a:rPr>
                <a:t>増加</a:t>
              </a:r>
              <a:r>
                <a:rPr lang="en-US" altLang="ja-JP" sz="2400" dirty="0"/>
                <a:t>(</a:t>
              </a:r>
              <a:r>
                <a:rPr lang="ja-JP" altLang="en-US" sz="2400" dirty="0">
                  <a:solidFill>
                    <a:srgbClr val="0070C0"/>
                  </a:solidFill>
                </a:rPr>
                <a:t>減少</a:t>
              </a:r>
              <a:r>
                <a:rPr lang="en-US" altLang="ja-JP" sz="2400" dirty="0"/>
                <a:t>)</a:t>
              </a:r>
              <a:r>
                <a:rPr lang="ja-JP" altLang="en-US" sz="2400" dirty="0" smtClean="0"/>
                <a:t>し</a:t>
              </a:r>
              <a:endParaRPr lang="en-US" altLang="ja-JP" sz="2400" dirty="0" smtClean="0"/>
            </a:p>
            <a:p>
              <a:pPr algn="ctr"/>
              <a:r>
                <a:rPr lang="ja-JP" altLang="en-US" sz="2400" dirty="0" smtClean="0"/>
                <a:t>対流</a:t>
              </a:r>
              <a:r>
                <a:rPr lang="ja-JP" altLang="en-US" sz="2400" dirty="0"/>
                <a:t>が</a:t>
              </a:r>
              <a:r>
                <a:rPr lang="ja-JP" altLang="en-US" sz="2400" dirty="0">
                  <a:solidFill>
                    <a:srgbClr val="FF0000"/>
                  </a:solidFill>
                </a:rPr>
                <a:t>活発</a:t>
              </a:r>
              <a:r>
                <a:rPr lang="en-US" altLang="ja-JP" sz="2400" dirty="0"/>
                <a:t>(</a:t>
              </a:r>
              <a:r>
                <a:rPr lang="ja-JP" altLang="en-US" sz="2400" dirty="0">
                  <a:solidFill>
                    <a:srgbClr val="0070C0"/>
                  </a:solidFill>
                </a:rPr>
                <a:t>不活発</a:t>
              </a:r>
              <a:r>
                <a:rPr lang="en-US" altLang="ja-JP" sz="2400" dirty="0" smtClean="0"/>
                <a:t>)</a:t>
              </a:r>
            </a:p>
            <a:p>
              <a:pPr algn="ctr"/>
              <a:r>
                <a:rPr lang="ja-JP" altLang="en-US" sz="2400" dirty="0" smtClean="0"/>
                <a:t>になり</a:t>
              </a:r>
              <a:endParaRPr lang="en-US" altLang="ja-JP" sz="2400" dirty="0" smtClean="0"/>
            </a:p>
            <a:p>
              <a:pPr algn="ctr"/>
              <a:r>
                <a:rPr lang="en-US" altLang="ja-JP" sz="2400" dirty="0" smtClean="0">
                  <a:solidFill>
                    <a:srgbClr val="FF0000"/>
                  </a:solidFill>
                </a:rPr>
                <a:t>El </a:t>
              </a:r>
              <a:r>
                <a:rPr lang="en-US" altLang="ja-JP" sz="2400" dirty="0">
                  <a:solidFill>
                    <a:srgbClr val="FF0000"/>
                  </a:solidFill>
                </a:rPr>
                <a:t>Nino</a:t>
              </a:r>
              <a:r>
                <a:rPr lang="en-US" altLang="ja-JP" sz="2400" dirty="0"/>
                <a:t>(</a:t>
              </a:r>
              <a:r>
                <a:rPr lang="en-US" altLang="ja-JP" sz="2400" dirty="0">
                  <a:solidFill>
                    <a:srgbClr val="0070C0"/>
                  </a:solidFill>
                </a:rPr>
                <a:t>La Nina</a:t>
              </a:r>
              <a:r>
                <a:rPr lang="en-US" altLang="ja-JP" sz="2400" dirty="0" smtClean="0"/>
                <a:t>)</a:t>
              </a:r>
            </a:p>
            <a:p>
              <a:pPr algn="ctr"/>
              <a:r>
                <a:rPr lang="ja-JP" altLang="en-US" sz="2400" dirty="0" smtClean="0"/>
                <a:t>が</a:t>
              </a:r>
              <a:r>
                <a:rPr lang="ja-JP" altLang="en-US" sz="2400" dirty="0"/>
                <a:t>起</a:t>
              </a:r>
              <a:r>
                <a:rPr lang="ja-JP" altLang="en-US" sz="1600" b="1" dirty="0"/>
                <a:t>こる</a:t>
              </a:r>
            </a:p>
          </p:txBody>
        </p:sp>
        <p:pic>
          <p:nvPicPr>
            <p:cNvPr id="6" name="Picture 2"/>
            <p:cNvPicPr>
              <a:picLocks noChangeAspect="1" noChangeArrowheads="1"/>
            </p:cNvPicPr>
            <p:nvPr/>
          </p:nvPicPr>
          <p:blipFill>
            <a:blip r:embed="rId2" cstate="print"/>
            <a:srcRect/>
            <a:stretch>
              <a:fillRect/>
            </a:stretch>
          </p:blipFill>
          <p:spPr bwMode="auto">
            <a:xfrm>
              <a:off x="336983" y="6007836"/>
              <a:ext cx="4627068" cy="1776939"/>
            </a:xfrm>
            <a:prstGeom prst="rect">
              <a:avLst/>
            </a:prstGeom>
            <a:grpFill/>
            <a:ln w="9525">
              <a:solidFill>
                <a:srgbClr val="FF0000"/>
              </a:solidFill>
              <a:miter lim="800000"/>
              <a:headEnd/>
              <a:tailEnd/>
            </a:ln>
            <a:effectLst/>
          </p:spPr>
        </p:pic>
        <p:sp>
          <p:nvSpPr>
            <p:cNvPr id="7" name="正方形/長方形 6"/>
            <p:cNvSpPr/>
            <p:nvPr/>
          </p:nvSpPr>
          <p:spPr>
            <a:xfrm>
              <a:off x="1049777" y="5687106"/>
              <a:ext cx="2859090" cy="229318"/>
            </a:xfrm>
            <a:prstGeom prst="rect">
              <a:avLst/>
            </a:prstGeom>
            <a:grpFill/>
            <a:ln>
              <a:solidFill>
                <a:srgbClr val="FF0000"/>
              </a:solidFill>
            </a:ln>
          </p:spPr>
          <p:txBody>
            <a:bodyPr wrap="none">
              <a:spAutoFit/>
            </a:bodyPr>
            <a:lstStyle/>
            <a:p>
              <a:r>
                <a:rPr lang="ja-JP" altLang="en-US" dirty="0" smtClean="0"/>
                <a:t>ブリューワ・</a:t>
              </a:r>
              <a:r>
                <a:rPr lang="ja-JP" altLang="en-US" dirty="0"/>
                <a:t>ドブソン循環</a:t>
              </a:r>
            </a:p>
          </p:txBody>
        </p:sp>
        <p:sp>
          <p:nvSpPr>
            <p:cNvPr id="8" name="下矢印 7"/>
            <p:cNvSpPr/>
            <p:nvPr/>
          </p:nvSpPr>
          <p:spPr>
            <a:xfrm rot="16200000">
              <a:off x="5179219" y="6652190"/>
              <a:ext cx="360040" cy="488230"/>
            </a:xfrm>
            <a:prstGeom prst="downArrow">
              <a:avLst/>
            </a:prstGeom>
            <a:grp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350"/>
            </a:p>
          </p:txBody>
        </p:sp>
        <p:sp>
          <p:nvSpPr>
            <p:cNvPr id="9" name="下矢印 8"/>
            <p:cNvSpPr/>
            <p:nvPr/>
          </p:nvSpPr>
          <p:spPr>
            <a:xfrm>
              <a:off x="2089405" y="5288632"/>
              <a:ext cx="561112" cy="294488"/>
            </a:xfrm>
            <a:prstGeom prst="downArrow">
              <a:avLst/>
            </a:prstGeom>
            <a:grpFill/>
            <a:ln w="190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sz="1350"/>
            </a:p>
          </p:txBody>
        </p:sp>
      </p:grpSp>
    </p:spTree>
    <p:extLst>
      <p:ext uri="{BB962C8B-B14F-4D97-AF65-F5344CB8AC3E}">
        <p14:creationId xmlns:p14="http://schemas.microsoft.com/office/powerpoint/2010/main" val="15324647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p:cNvGrpSpPr/>
          <p:nvPr/>
        </p:nvGrpSpPr>
        <p:grpSpPr>
          <a:xfrm>
            <a:off x="1187626" y="3146693"/>
            <a:ext cx="1584174" cy="1500712"/>
            <a:chOff x="1187626" y="3146693"/>
            <a:chExt cx="1584174" cy="1500712"/>
          </a:xfrm>
        </p:grpSpPr>
        <p:sp>
          <p:nvSpPr>
            <p:cNvPr id="16" name="テキスト ボックス 15"/>
            <p:cNvSpPr txBox="1"/>
            <p:nvPr/>
          </p:nvSpPr>
          <p:spPr>
            <a:xfrm>
              <a:off x="1540736" y="3721488"/>
              <a:ext cx="902811" cy="523220"/>
            </a:xfrm>
            <a:prstGeom prst="rect">
              <a:avLst/>
            </a:prstGeom>
            <a:noFill/>
          </p:spPr>
          <p:txBody>
            <a:bodyPr wrap="none" rtlCol="0">
              <a:spAutoFit/>
            </a:bodyPr>
            <a:lstStyle/>
            <a:p>
              <a:r>
                <a:rPr kumimoji="1" lang="ja-JP" altLang="en-US" sz="2800" dirty="0" smtClean="0"/>
                <a:t>波弱</a:t>
              </a:r>
              <a:endParaRPr kumimoji="1" lang="ja-JP" altLang="en-US" sz="2800" dirty="0"/>
            </a:p>
          </p:txBody>
        </p:sp>
        <p:sp>
          <p:nvSpPr>
            <p:cNvPr id="15" name="ストライプ矢印 14"/>
            <p:cNvSpPr/>
            <p:nvPr/>
          </p:nvSpPr>
          <p:spPr bwMode="auto">
            <a:xfrm rot="16200000">
              <a:off x="1229357" y="3104962"/>
              <a:ext cx="1500712" cy="1584174"/>
            </a:xfrm>
            <a:prstGeom prst="stripedRightArrow">
              <a:avLst/>
            </a:prstGeom>
            <a:solidFill>
              <a:srgbClr val="FF0000">
                <a:alpha val="50195"/>
              </a:srgbClr>
            </a:solidFill>
            <a:ln>
              <a:noFill/>
            </a:ln>
            <a:extLst/>
          </p:spPr>
          <p:txBody>
            <a:bodyPr rtlCol="0" anchor="ctr"/>
            <a:lstStyle/>
            <a:p>
              <a:pPr algn="ctr"/>
              <a:endParaRPr kumimoji="1" lang="ja-JP" altLang="en-US" sz="2800" dirty="0"/>
            </a:p>
          </p:txBody>
        </p:sp>
      </p:gr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42735"/>
          <a:stretch/>
        </p:blipFill>
        <p:spPr>
          <a:xfrm rot="5400000">
            <a:off x="3266261" y="1773928"/>
            <a:ext cx="1812365" cy="8382003"/>
          </a:xfrm>
          <a:prstGeom prst="rect">
            <a:avLst/>
          </a:prstGeom>
        </p:spPr>
      </p:pic>
      <p:sp>
        <p:nvSpPr>
          <p:cNvPr id="13" name="テキスト ボックス 12"/>
          <p:cNvSpPr txBox="1"/>
          <p:nvPr/>
        </p:nvSpPr>
        <p:spPr>
          <a:xfrm>
            <a:off x="498072" y="5902795"/>
            <a:ext cx="800219" cy="830997"/>
          </a:xfrm>
          <a:prstGeom prst="rect">
            <a:avLst/>
          </a:prstGeom>
          <a:noFill/>
        </p:spPr>
        <p:txBody>
          <a:bodyPr wrap="none" rtlCol="0">
            <a:spAutoFit/>
          </a:bodyPr>
          <a:lstStyle/>
          <a:p>
            <a:r>
              <a:rPr kumimoji="1" lang="ja-JP" altLang="en-US" sz="4800" dirty="0" smtClean="0"/>
              <a:t>南</a:t>
            </a:r>
            <a:endParaRPr kumimoji="1" lang="ja-JP" altLang="en-US" sz="4800" dirty="0"/>
          </a:p>
        </p:txBody>
      </p:sp>
      <p:sp>
        <p:nvSpPr>
          <p:cNvPr id="50" name="テキスト ボックス 49"/>
          <p:cNvSpPr txBox="1"/>
          <p:nvPr/>
        </p:nvSpPr>
        <p:spPr>
          <a:xfrm>
            <a:off x="7410135" y="5944442"/>
            <a:ext cx="800219" cy="830997"/>
          </a:xfrm>
          <a:prstGeom prst="rect">
            <a:avLst/>
          </a:prstGeom>
          <a:noFill/>
        </p:spPr>
        <p:txBody>
          <a:bodyPr wrap="none" rtlCol="0">
            <a:spAutoFit/>
          </a:bodyPr>
          <a:lstStyle/>
          <a:p>
            <a:r>
              <a:rPr lang="ja-JP" altLang="en-US" sz="4800" dirty="0"/>
              <a:t>北</a:t>
            </a:r>
            <a:endParaRPr kumimoji="1" lang="ja-JP" altLang="en-US" sz="4800" dirty="0"/>
          </a:p>
        </p:txBody>
      </p:sp>
      <p:grpSp>
        <p:nvGrpSpPr>
          <p:cNvPr id="41" name="グループ化 40"/>
          <p:cNvGrpSpPr/>
          <p:nvPr/>
        </p:nvGrpSpPr>
        <p:grpSpPr>
          <a:xfrm>
            <a:off x="-39772" y="5790454"/>
            <a:ext cx="3924783" cy="1018049"/>
            <a:chOff x="-138837" y="5807032"/>
            <a:chExt cx="3924783" cy="1018049"/>
          </a:xfrm>
        </p:grpSpPr>
        <p:sp>
          <p:nvSpPr>
            <p:cNvPr id="5" name="円/楕円 4"/>
            <p:cNvSpPr/>
            <p:nvPr/>
          </p:nvSpPr>
          <p:spPr>
            <a:xfrm>
              <a:off x="-138837" y="5807032"/>
              <a:ext cx="2074386" cy="93150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smtClean="0">
                  <a:effectLst>
                    <a:outerShdw blurRad="38100" dist="38100" dir="2700000" algn="tl">
                      <a:srgbClr val="000000">
                        <a:alpha val="43137"/>
                      </a:srgbClr>
                    </a:outerShdw>
                  </a:effectLst>
                </a:rPr>
                <a:t>AAO</a:t>
              </a:r>
              <a:endParaRPr kumimoji="1" lang="ja-JP" altLang="en-US" sz="4000" b="1" dirty="0">
                <a:effectLst>
                  <a:outerShdw blurRad="38100" dist="38100" dir="2700000" algn="tl">
                    <a:srgbClr val="000000">
                      <a:alpha val="43137"/>
                    </a:srgbClr>
                  </a:outerShdw>
                </a:effectLst>
              </a:endParaRPr>
            </a:p>
          </p:txBody>
        </p:sp>
        <p:sp>
          <p:nvSpPr>
            <p:cNvPr id="25" name="角丸四角形 24"/>
            <p:cNvSpPr/>
            <p:nvPr/>
          </p:nvSpPr>
          <p:spPr bwMode="auto">
            <a:xfrm>
              <a:off x="610750" y="6376142"/>
              <a:ext cx="3175196" cy="448939"/>
            </a:xfrm>
            <a:prstGeom prst="roundRect">
              <a:avLst/>
            </a:prstGeom>
            <a:solidFill>
              <a:schemeClr val="bg1"/>
            </a:solidFill>
            <a:ln w="28575">
              <a:solidFill>
                <a:srgbClr val="FF0000"/>
              </a:solidFill>
            </a:ln>
            <a:extLst/>
          </p:spPr>
          <p:txBody>
            <a:bodyPr rtlCol="0" anchor="ctr"/>
            <a:lstStyle/>
            <a:p>
              <a:pPr algn="ctr"/>
              <a:r>
                <a:rPr kumimoji="1" lang="ja-JP" altLang="en-US" sz="2800" dirty="0" smtClean="0"/>
                <a:t>南極振動</a:t>
              </a:r>
              <a:r>
                <a:rPr lang="ja-JP" altLang="en-US" sz="2800" dirty="0" smtClean="0"/>
                <a:t>；負</a:t>
              </a:r>
              <a:endParaRPr kumimoji="1" lang="ja-JP" altLang="en-US" sz="2800" dirty="0"/>
            </a:p>
          </p:txBody>
        </p:sp>
      </p:grpSp>
      <p:cxnSp>
        <p:nvCxnSpPr>
          <p:cNvPr id="52" name="直線コネクタ 51"/>
          <p:cNvCxnSpPr/>
          <p:nvPr/>
        </p:nvCxnSpPr>
        <p:spPr>
          <a:xfrm>
            <a:off x="4267341" y="821208"/>
            <a:ext cx="18806" cy="54384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4C7229FF-D7CE-45F5-A76C-6D159F55B7F0}" type="slidenum">
              <a:rPr kumimoji="1" lang="ja-JP" altLang="en-US" smtClean="0"/>
              <a:t>41</a:t>
            </a:fld>
            <a:endParaRPr kumimoji="1" lang="ja-JP" altLang="en-US"/>
          </a:p>
        </p:txBody>
      </p:sp>
      <p:grpSp>
        <p:nvGrpSpPr>
          <p:cNvPr id="43" name="グループ化 42"/>
          <p:cNvGrpSpPr/>
          <p:nvPr/>
        </p:nvGrpSpPr>
        <p:grpSpPr>
          <a:xfrm>
            <a:off x="367414" y="1616517"/>
            <a:ext cx="3488197" cy="4840625"/>
            <a:chOff x="-3357112" y="1404091"/>
            <a:chExt cx="3488197" cy="4840625"/>
          </a:xfrm>
        </p:grpSpPr>
        <p:sp>
          <p:nvSpPr>
            <p:cNvPr id="24" name="円/楕円 23"/>
            <p:cNvSpPr/>
            <p:nvPr/>
          </p:nvSpPr>
          <p:spPr bwMode="auto">
            <a:xfrm>
              <a:off x="-2279570" y="1404091"/>
              <a:ext cx="990446" cy="4840625"/>
            </a:xfrm>
            <a:prstGeom prst="ellipse">
              <a:avLst/>
            </a:prstGeom>
            <a:solidFill>
              <a:srgbClr val="FF0000">
                <a:alpha val="50195"/>
              </a:srgbClr>
            </a:solidFill>
            <a:ln>
              <a:noFill/>
            </a:ln>
            <a:extLst/>
          </p:spPr>
          <p:txBody>
            <a:bodyPr rtlCol="0" anchor="ctr"/>
            <a:lstStyle/>
            <a:p>
              <a:pPr algn="ctr"/>
              <a:endParaRPr kumimoji="1" lang="ja-JP" altLang="en-US" sz="1350"/>
            </a:p>
          </p:txBody>
        </p:sp>
        <p:sp>
          <p:nvSpPr>
            <p:cNvPr id="6" name="角丸四角形 5"/>
            <p:cNvSpPr/>
            <p:nvPr/>
          </p:nvSpPr>
          <p:spPr bwMode="auto">
            <a:xfrm>
              <a:off x="-3357112" y="3403785"/>
              <a:ext cx="3488197" cy="682695"/>
            </a:xfrm>
            <a:prstGeom prst="roundRect">
              <a:avLst/>
            </a:prstGeom>
            <a:solidFill>
              <a:schemeClr val="bg1"/>
            </a:solidFill>
            <a:ln w="28575">
              <a:solidFill>
                <a:srgbClr val="FF0000"/>
              </a:solidFill>
            </a:ln>
            <a:extLst/>
          </p:spPr>
          <p:txBody>
            <a:bodyPr rtlCol="0" anchor="ctr"/>
            <a:lstStyle/>
            <a:p>
              <a:pPr algn="ctr"/>
              <a:r>
                <a:rPr kumimoji="1" lang="ja-JP" altLang="en-US" dirty="0" smtClean="0"/>
                <a:t>成層圏の西風と対流圏の</a:t>
              </a:r>
              <a:endParaRPr kumimoji="1" lang="en-US" altLang="ja-JP" dirty="0" smtClean="0"/>
            </a:p>
            <a:p>
              <a:pPr algn="ctr"/>
              <a:r>
                <a:rPr kumimoji="1" lang="ja-JP" altLang="en-US" dirty="0" smtClean="0"/>
                <a:t>南極振動による西風がつながる</a:t>
              </a:r>
              <a:endParaRPr kumimoji="1" lang="ja-JP" altLang="en-US" dirty="0"/>
            </a:p>
          </p:txBody>
        </p:sp>
      </p:grpSp>
      <p:sp>
        <p:nvSpPr>
          <p:cNvPr id="8" name="右矢印 7"/>
          <p:cNvSpPr/>
          <p:nvPr/>
        </p:nvSpPr>
        <p:spPr bwMode="auto">
          <a:xfrm>
            <a:off x="376743" y="4645658"/>
            <a:ext cx="2497998" cy="1581345"/>
          </a:xfrm>
          <a:prstGeom prst="rightArrow">
            <a:avLst/>
          </a:prstGeom>
          <a:solidFill>
            <a:srgbClr val="002060">
              <a:alpha val="92000"/>
            </a:srgbClr>
          </a:solidFill>
          <a:ln>
            <a:solidFill>
              <a:schemeClr val="tx1"/>
            </a:solidFill>
          </a:ln>
          <a:scene3d>
            <a:camera prst="isometricOffAxis1Left"/>
            <a:lightRig rig="threePt" dir="t"/>
          </a:scene3d>
          <a:extLst/>
        </p:spPr>
        <p:txBody>
          <a:bodyPr rtlCol="0" anchor="ctr"/>
          <a:lstStyle/>
          <a:p>
            <a:pPr algn="ctr"/>
            <a:r>
              <a:rPr kumimoji="1" lang="ja-JP" altLang="en-US" sz="5400" dirty="0" smtClean="0">
                <a:solidFill>
                  <a:schemeClr val="bg1"/>
                </a:solidFill>
                <a:effectLst>
                  <a:outerShdw blurRad="38100" dist="38100" dir="2700000" algn="tl">
                    <a:srgbClr val="000000">
                      <a:alpha val="43137"/>
                    </a:srgbClr>
                  </a:outerShdw>
                </a:effectLst>
              </a:rPr>
              <a:t>西風</a:t>
            </a:r>
            <a:endParaRPr kumimoji="1" lang="ja-JP" altLang="en-US" sz="5400" dirty="0">
              <a:solidFill>
                <a:schemeClr val="bg1"/>
              </a:solidFill>
              <a:effectLst>
                <a:outerShdw blurRad="38100" dist="38100" dir="2700000" algn="tl">
                  <a:srgbClr val="000000">
                    <a:alpha val="43137"/>
                  </a:srgbClr>
                </a:outerShdw>
              </a:effectLst>
            </a:endParaRPr>
          </a:p>
        </p:txBody>
      </p:sp>
      <p:grpSp>
        <p:nvGrpSpPr>
          <p:cNvPr id="42" name="グループ化 41"/>
          <p:cNvGrpSpPr/>
          <p:nvPr/>
        </p:nvGrpSpPr>
        <p:grpSpPr>
          <a:xfrm>
            <a:off x="174323" y="4895592"/>
            <a:ext cx="3082687" cy="1314656"/>
            <a:chOff x="252176" y="4896296"/>
            <a:chExt cx="3082687" cy="1314656"/>
          </a:xfrm>
        </p:grpSpPr>
        <p:sp>
          <p:nvSpPr>
            <p:cNvPr id="10" name="円/楕円 9"/>
            <p:cNvSpPr/>
            <p:nvPr/>
          </p:nvSpPr>
          <p:spPr bwMode="auto">
            <a:xfrm>
              <a:off x="252176" y="4896296"/>
              <a:ext cx="1440160" cy="1296144"/>
            </a:xfrm>
            <a:prstGeom prst="ellipse">
              <a:avLst/>
            </a:prstGeom>
            <a:solidFill>
              <a:srgbClr val="FF000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高</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9" name="円/楕円 8"/>
            <p:cNvSpPr/>
            <p:nvPr/>
          </p:nvSpPr>
          <p:spPr bwMode="auto">
            <a:xfrm>
              <a:off x="1894703" y="4914808"/>
              <a:ext cx="1440160" cy="1296144"/>
            </a:xfrm>
            <a:prstGeom prst="ellipse">
              <a:avLst/>
            </a:prstGeom>
            <a:solidFill>
              <a:srgbClr val="00206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低</a:t>
              </a:r>
              <a:endParaRPr kumimoji="1" lang="ja-JP" altLang="en-US" sz="4800" dirty="0">
                <a:solidFill>
                  <a:schemeClr val="bg1"/>
                </a:solidFill>
                <a:effectLst>
                  <a:outerShdw blurRad="38100" dist="38100" dir="2700000" algn="tl">
                    <a:srgbClr val="000000">
                      <a:alpha val="43137"/>
                    </a:srgbClr>
                  </a:outerShdw>
                </a:effectLst>
              </a:endParaRPr>
            </a:p>
          </p:txBody>
        </p:sp>
      </p:grpSp>
      <p:grpSp>
        <p:nvGrpSpPr>
          <p:cNvPr id="40" name="グループ化 39"/>
          <p:cNvGrpSpPr/>
          <p:nvPr/>
        </p:nvGrpSpPr>
        <p:grpSpPr>
          <a:xfrm>
            <a:off x="43396" y="751587"/>
            <a:ext cx="3225094" cy="2395104"/>
            <a:chOff x="43396" y="751587"/>
            <a:chExt cx="3225094" cy="2395104"/>
          </a:xfrm>
        </p:grpSpPr>
        <p:sp>
          <p:nvSpPr>
            <p:cNvPr id="7" name="右矢印 6"/>
            <p:cNvSpPr/>
            <p:nvPr/>
          </p:nvSpPr>
          <p:spPr bwMode="auto">
            <a:xfrm>
              <a:off x="376743" y="1362620"/>
              <a:ext cx="2891747" cy="1784071"/>
            </a:xfrm>
            <a:prstGeom prst="rightArrow">
              <a:avLst/>
            </a:prstGeom>
            <a:solidFill>
              <a:srgbClr val="002060">
                <a:alpha val="95000"/>
              </a:srgbClr>
            </a:solidFill>
            <a:ln>
              <a:solidFill>
                <a:schemeClr val="tx1"/>
              </a:solidFill>
            </a:ln>
            <a:scene3d>
              <a:camera prst="isometricOffAxis1Left"/>
              <a:lightRig rig="threePt" dir="t"/>
            </a:scene3d>
            <a:extLst/>
          </p:spPr>
          <p:txBody>
            <a:bodyPr rtlCol="0" anchor="ctr"/>
            <a:lstStyle/>
            <a:p>
              <a:pPr algn="ctr"/>
              <a:r>
                <a:rPr kumimoji="1" lang="ja-JP" altLang="en-US" sz="7200" dirty="0" smtClean="0">
                  <a:solidFill>
                    <a:schemeClr val="bg1"/>
                  </a:solidFill>
                  <a:effectLst>
                    <a:outerShdw blurRad="38100" dist="38100" dir="2700000" algn="tl">
                      <a:srgbClr val="000000">
                        <a:alpha val="43137"/>
                      </a:srgbClr>
                    </a:outerShdw>
                  </a:effectLst>
                </a:rPr>
                <a:t>西風</a:t>
              </a:r>
              <a:endParaRPr kumimoji="1" lang="ja-JP" altLang="en-US" sz="7200" dirty="0">
                <a:solidFill>
                  <a:schemeClr val="bg1"/>
                </a:solidFill>
                <a:effectLst>
                  <a:outerShdw blurRad="38100" dist="38100" dir="2700000" algn="tl">
                    <a:srgbClr val="000000">
                      <a:alpha val="43137"/>
                    </a:srgbClr>
                  </a:outerShdw>
                </a:effectLst>
              </a:endParaRPr>
            </a:p>
          </p:txBody>
        </p:sp>
        <p:sp>
          <p:nvSpPr>
            <p:cNvPr id="23" name="角丸四角形 22"/>
            <p:cNvSpPr/>
            <p:nvPr/>
          </p:nvSpPr>
          <p:spPr bwMode="auto">
            <a:xfrm>
              <a:off x="43396" y="751587"/>
              <a:ext cx="3119968" cy="448939"/>
            </a:xfrm>
            <a:prstGeom prst="roundRect">
              <a:avLst/>
            </a:prstGeom>
            <a:solidFill>
              <a:schemeClr val="bg1">
                <a:alpha val="50195"/>
              </a:schemeClr>
            </a:solidFill>
            <a:ln w="28575">
              <a:solidFill>
                <a:schemeClr val="tx1"/>
              </a:solidFill>
            </a:ln>
            <a:extLst/>
          </p:spPr>
          <p:txBody>
            <a:bodyPr rtlCol="0" anchor="ctr"/>
            <a:lstStyle/>
            <a:p>
              <a:pPr algn="ctr"/>
              <a:r>
                <a:rPr kumimoji="1" lang="ja-JP" altLang="en-US" sz="2400" dirty="0" smtClean="0"/>
                <a:t>季節的に西風の場</a:t>
              </a:r>
              <a:endParaRPr kumimoji="1" lang="ja-JP" altLang="en-US" sz="2400" dirty="0"/>
            </a:p>
          </p:txBody>
        </p:sp>
      </p:grpSp>
      <p:grpSp>
        <p:nvGrpSpPr>
          <p:cNvPr id="44" name="グループ化 43"/>
          <p:cNvGrpSpPr/>
          <p:nvPr/>
        </p:nvGrpSpPr>
        <p:grpSpPr>
          <a:xfrm>
            <a:off x="171033" y="1802908"/>
            <a:ext cx="3736242" cy="1118267"/>
            <a:chOff x="-60246" y="2383506"/>
            <a:chExt cx="3736242" cy="1118267"/>
          </a:xfrm>
        </p:grpSpPr>
        <p:sp>
          <p:nvSpPr>
            <p:cNvPr id="26" name="角丸四角形 25"/>
            <p:cNvSpPr/>
            <p:nvPr/>
          </p:nvSpPr>
          <p:spPr bwMode="auto">
            <a:xfrm>
              <a:off x="-60246" y="2383506"/>
              <a:ext cx="1616668" cy="1118267"/>
            </a:xfrm>
            <a:prstGeom prst="roundRect">
              <a:avLst/>
            </a:prstGeom>
            <a:solidFill>
              <a:srgbClr val="FF0000">
                <a:alpha val="85000"/>
              </a:srgbClr>
            </a:solidFill>
            <a:ln>
              <a:noFill/>
            </a:ln>
            <a:extLst/>
          </p:spPr>
          <p:txBody>
            <a:bodyPr rtlCol="0" anchor="ctr"/>
            <a:lstStyle/>
            <a:p>
              <a:pPr algn="ctr"/>
              <a:r>
                <a:rPr kumimoji="1" lang="ja-JP" altLang="en-US" sz="2400" dirty="0" smtClean="0">
                  <a:solidFill>
                    <a:schemeClr val="bg1"/>
                  </a:solidFill>
                </a:rPr>
                <a:t>気温上昇</a:t>
              </a:r>
              <a:endParaRPr kumimoji="1" lang="ja-JP" altLang="en-US" sz="2400" dirty="0">
                <a:solidFill>
                  <a:schemeClr val="bg1"/>
                </a:solidFill>
              </a:endParaRPr>
            </a:p>
          </p:txBody>
        </p:sp>
        <p:sp>
          <p:nvSpPr>
            <p:cNvPr id="27" name="角丸四角形 26"/>
            <p:cNvSpPr/>
            <p:nvPr/>
          </p:nvSpPr>
          <p:spPr bwMode="auto">
            <a:xfrm>
              <a:off x="2055847" y="2423475"/>
              <a:ext cx="1620149" cy="1016613"/>
            </a:xfrm>
            <a:prstGeom prst="roundRect">
              <a:avLst/>
            </a:prstGeom>
            <a:solidFill>
              <a:srgbClr val="0070C0">
                <a:alpha val="85000"/>
              </a:srgbClr>
            </a:solidFill>
            <a:ln>
              <a:noFill/>
            </a:ln>
            <a:extLst/>
          </p:spPr>
          <p:txBody>
            <a:bodyPr rtlCol="0" anchor="ctr"/>
            <a:lstStyle/>
            <a:p>
              <a:pPr algn="ctr"/>
              <a:r>
                <a:rPr kumimoji="1" lang="ja-JP" altLang="en-US" sz="2400" dirty="0" smtClean="0">
                  <a:solidFill>
                    <a:schemeClr val="bg1"/>
                  </a:solidFill>
                </a:rPr>
                <a:t>気温低下</a:t>
              </a:r>
              <a:endParaRPr kumimoji="1" lang="ja-JP" altLang="en-US" sz="2400" dirty="0">
                <a:solidFill>
                  <a:schemeClr val="bg1"/>
                </a:solidFill>
              </a:endParaRPr>
            </a:p>
          </p:txBody>
        </p:sp>
      </p:grpSp>
      <p:sp>
        <p:nvSpPr>
          <p:cNvPr id="12" name="下カーブ矢印 11"/>
          <p:cNvSpPr/>
          <p:nvPr/>
        </p:nvSpPr>
        <p:spPr bwMode="auto">
          <a:xfrm>
            <a:off x="-4025342" y="3308786"/>
            <a:ext cx="17353928" cy="1665301"/>
          </a:xfrm>
          <a:prstGeom prst="curvedDownArrow">
            <a:avLst>
              <a:gd name="adj1" fmla="val 25000"/>
              <a:gd name="adj2" fmla="val 48424"/>
              <a:gd name="adj3" fmla="val 25000"/>
            </a:avLst>
          </a:prstGeom>
          <a:solidFill>
            <a:srgbClr val="002060">
              <a:alpha val="50195"/>
            </a:srgbClr>
          </a:solidFill>
          <a:ln>
            <a:noFill/>
          </a:ln>
          <a:extLst/>
        </p:spPr>
        <p:txBody>
          <a:bodyPr rtlCol="0" anchor="ctr"/>
          <a:lstStyle/>
          <a:p>
            <a:pPr algn="ctr"/>
            <a:endParaRPr kumimoji="1" lang="ja-JP" altLang="en-US" sz="1350"/>
          </a:p>
        </p:txBody>
      </p:sp>
      <p:sp>
        <p:nvSpPr>
          <p:cNvPr id="48" name="タイトル 1"/>
          <p:cNvSpPr txBox="1">
            <a:spLocks/>
          </p:cNvSpPr>
          <p:nvPr/>
        </p:nvSpPr>
        <p:spPr>
          <a:xfrm>
            <a:off x="0" y="0"/>
            <a:ext cx="3268490" cy="764704"/>
          </a:xfrm>
          <a:prstGeom prst="rect">
            <a:avLst/>
          </a:prstGeom>
        </p:spPr>
        <p:txBody>
          <a:bodyPr>
            <a:noAutofit/>
          </a:bodyPr>
          <a:lstStyle>
            <a:lvl1pPr algn="l" defTabSz="914400" rtl="0" eaLnBrk="1" latinLnBrk="0" hangingPunct="1">
              <a:lnSpc>
                <a:spcPct val="90000"/>
              </a:lnSpc>
              <a:spcBef>
                <a:spcPct val="0"/>
              </a:spcBef>
              <a:buNone/>
              <a:defRPr kumimoji="1" sz="4200" b="0"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4000" dirty="0" smtClean="0"/>
              <a:t>◎熱帯の活動</a:t>
            </a:r>
            <a:endParaRPr lang="ja-JP" altLang="en-US" sz="4000" dirty="0"/>
          </a:p>
        </p:txBody>
      </p:sp>
    </p:spTree>
    <p:extLst>
      <p:ext uri="{BB962C8B-B14F-4D97-AF65-F5344CB8AC3E}">
        <p14:creationId xmlns:p14="http://schemas.microsoft.com/office/powerpoint/2010/main" val="4279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Horizontal)">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42735"/>
          <a:stretch/>
        </p:blipFill>
        <p:spPr>
          <a:xfrm rot="5400000">
            <a:off x="3266261" y="1773928"/>
            <a:ext cx="1812365" cy="8382003"/>
          </a:xfrm>
          <a:prstGeom prst="rect">
            <a:avLst/>
          </a:prstGeom>
        </p:spPr>
      </p:pic>
      <p:sp>
        <p:nvSpPr>
          <p:cNvPr id="50" name="テキスト ボックス 49"/>
          <p:cNvSpPr txBox="1"/>
          <p:nvPr/>
        </p:nvSpPr>
        <p:spPr>
          <a:xfrm>
            <a:off x="7410135" y="5944442"/>
            <a:ext cx="800219" cy="830997"/>
          </a:xfrm>
          <a:prstGeom prst="rect">
            <a:avLst/>
          </a:prstGeom>
          <a:noFill/>
        </p:spPr>
        <p:txBody>
          <a:bodyPr wrap="none" rtlCol="0">
            <a:spAutoFit/>
          </a:bodyPr>
          <a:lstStyle/>
          <a:p>
            <a:r>
              <a:rPr lang="ja-JP" altLang="en-US" sz="4800" dirty="0"/>
              <a:t>北</a:t>
            </a:r>
            <a:endParaRPr kumimoji="1" lang="ja-JP" altLang="en-US" sz="4800" dirty="0"/>
          </a:p>
        </p:txBody>
      </p:sp>
      <p:cxnSp>
        <p:nvCxnSpPr>
          <p:cNvPr id="52" name="直線コネクタ 51"/>
          <p:cNvCxnSpPr/>
          <p:nvPr/>
        </p:nvCxnSpPr>
        <p:spPr>
          <a:xfrm>
            <a:off x="4267341" y="821208"/>
            <a:ext cx="18806" cy="54384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4C7229FF-D7CE-45F5-A76C-6D159F55B7F0}" type="slidenum">
              <a:rPr kumimoji="1" lang="ja-JP" altLang="en-US" smtClean="0"/>
              <a:t>42</a:t>
            </a:fld>
            <a:endParaRPr kumimoji="1" lang="ja-JP" altLang="en-US"/>
          </a:p>
        </p:txBody>
      </p:sp>
      <p:sp>
        <p:nvSpPr>
          <p:cNvPr id="13" name="テキスト ボックス 12"/>
          <p:cNvSpPr txBox="1"/>
          <p:nvPr/>
        </p:nvSpPr>
        <p:spPr>
          <a:xfrm>
            <a:off x="538660" y="6121365"/>
            <a:ext cx="711647" cy="713465"/>
          </a:xfrm>
          <a:prstGeom prst="rect">
            <a:avLst/>
          </a:prstGeom>
          <a:noFill/>
        </p:spPr>
        <p:txBody>
          <a:bodyPr wrap="none" rtlCol="0">
            <a:spAutoFit/>
          </a:bodyPr>
          <a:lstStyle/>
          <a:p>
            <a:r>
              <a:rPr kumimoji="1" lang="ja-JP" altLang="en-US" sz="4800" dirty="0" smtClean="0"/>
              <a:t>南</a:t>
            </a:r>
            <a:endParaRPr kumimoji="1" lang="ja-JP" altLang="en-US" sz="4800" dirty="0"/>
          </a:p>
        </p:txBody>
      </p:sp>
      <p:grpSp>
        <p:nvGrpSpPr>
          <p:cNvPr id="41" name="グループ化 40"/>
          <p:cNvGrpSpPr/>
          <p:nvPr/>
        </p:nvGrpSpPr>
        <p:grpSpPr>
          <a:xfrm>
            <a:off x="60347" y="6024913"/>
            <a:ext cx="3493549" cy="799758"/>
            <a:chOff x="-138837" y="5807032"/>
            <a:chExt cx="3928357" cy="931505"/>
          </a:xfrm>
        </p:grpSpPr>
        <p:sp>
          <p:nvSpPr>
            <p:cNvPr id="5" name="円/楕円 4"/>
            <p:cNvSpPr/>
            <p:nvPr/>
          </p:nvSpPr>
          <p:spPr>
            <a:xfrm>
              <a:off x="-138837" y="5807032"/>
              <a:ext cx="2074386" cy="931505"/>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effectLst>
                    <a:outerShdw blurRad="38100" dist="38100" dir="2700000" algn="tl">
                      <a:srgbClr val="000000">
                        <a:alpha val="43137"/>
                      </a:srgbClr>
                    </a:outerShdw>
                  </a:effectLst>
                </a:rPr>
                <a:t>AAO</a:t>
              </a:r>
              <a:endParaRPr kumimoji="1" lang="ja-JP" altLang="en-US" sz="3200" b="1" dirty="0">
                <a:effectLst>
                  <a:outerShdw blurRad="38100" dist="38100" dir="2700000" algn="tl">
                    <a:srgbClr val="000000">
                      <a:alpha val="43137"/>
                    </a:srgbClr>
                  </a:outerShdw>
                </a:effectLst>
              </a:endParaRPr>
            </a:p>
          </p:txBody>
        </p:sp>
        <p:sp>
          <p:nvSpPr>
            <p:cNvPr id="25" name="角丸四角形 24"/>
            <p:cNvSpPr/>
            <p:nvPr/>
          </p:nvSpPr>
          <p:spPr bwMode="auto">
            <a:xfrm>
              <a:off x="164771" y="6271478"/>
              <a:ext cx="3624749" cy="448940"/>
            </a:xfrm>
            <a:prstGeom prst="roundRect">
              <a:avLst/>
            </a:prstGeom>
            <a:solidFill>
              <a:schemeClr val="bg1"/>
            </a:solidFill>
            <a:ln w="28575">
              <a:solidFill>
                <a:srgbClr val="FF0000"/>
              </a:solidFill>
            </a:ln>
            <a:extLst/>
          </p:spPr>
          <p:txBody>
            <a:bodyPr rtlCol="0" anchor="ctr"/>
            <a:lstStyle/>
            <a:p>
              <a:pPr algn="ctr"/>
              <a:r>
                <a:rPr kumimoji="1" lang="ja-JP" altLang="en-US" sz="2800" dirty="0" smtClean="0"/>
                <a:t>南極振動；負</a:t>
              </a:r>
              <a:endParaRPr kumimoji="1" lang="ja-JP" altLang="en-US" sz="2800" dirty="0"/>
            </a:p>
          </p:txBody>
        </p:sp>
      </p:grpSp>
      <p:sp>
        <p:nvSpPr>
          <p:cNvPr id="24" name="円/楕円 23"/>
          <p:cNvSpPr/>
          <p:nvPr/>
        </p:nvSpPr>
        <p:spPr bwMode="auto">
          <a:xfrm>
            <a:off x="1057519" y="3152224"/>
            <a:ext cx="880819" cy="3361307"/>
          </a:xfrm>
          <a:prstGeom prst="ellipse">
            <a:avLst/>
          </a:prstGeom>
          <a:solidFill>
            <a:srgbClr val="FF0000">
              <a:alpha val="50195"/>
            </a:srgbClr>
          </a:solidFill>
          <a:ln>
            <a:noFill/>
          </a:ln>
          <a:extLst/>
        </p:spPr>
        <p:txBody>
          <a:bodyPr rtlCol="0" anchor="ctr"/>
          <a:lstStyle/>
          <a:p>
            <a:pPr algn="ctr"/>
            <a:endParaRPr kumimoji="1" lang="ja-JP" altLang="en-US" sz="1350"/>
          </a:p>
        </p:txBody>
      </p:sp>
      <p:sp>
        <p:nvSpPr>
          <p:cNvPr id="8" name="右矢印 7"/>
          <p:cNvSpPr/>
          <p:nvPr/>
        </p:nvSpPr>
        <p:spPr bwMode="auto">
          <a:xfrm>
            <a:off x="430760" y="5042031"/>
            <a:ext cx="2221509" cy="1357688"/>
          </a:xfrm>
          <a:prstGeom prst="rightArrow">
            <a:avLst/>
          </a:prstGeom>
          <a:solidFill>
            <a:srgbClr val="002060">
              <a:alpha val="92000"/>
            </a:srgbClr>
          </a:solidFill>
          <a:ln>
            <a:solidFill>
              <a:schemeClr val="tx1"/>
            </a:solidFill>
          </a:ln>
          <a:scene3d>
            <a:camera prst="isometricOffAxis1Left"/>
            <a:lightRig rig="threePt" dir="t"/>
          </a:scene3d>
          <a:extLst/>
        </p:spPr>
        <p:txBody>
          <a:bodyPr rtlCol="0" anchor="ctr"/>
          <a:lstStyle/>
          <a:p>
            <a:pPr algn="ctr"/>
            <a:r>
              <a:rPr kumimoji="1" lang="ja-JP" altLang="en-US" sz="5400" dirty="0" smtClean="0">
                <a:solidFill>
                  <a:schemeClr val="bg1"/>
                </a:solidFill>
                <a:effectLst>
                  <a:outerShdw blurRad="38100" dist="38100" dir="2700000" algn="tl">
                    <a:srgbClr val="000000">
                      <a:alpha val="43137"/>
                    </a:srgbClr>
                  </a:outerShdw>
                </a:effectLst>
              </a:rPr>
              <a:t>西風</a:t>
            </a:r>
            <a:endParaRPr kumimoji="1" lang="ja-JP" altLang="en-US" sz="5400" dirty="0">
              <a:solidFill>
                <a:schemeClr val="bg1"/>
              </a:solidFill>
              <a:effectLst>
                <a:outerShdw blurRad="38100" dist="38100" dir="2700000" algn="tl">
                  <a:srgbClr val="000000">
                    <a:alpha val="43137"/>
                  </a:srgbClr>
                </a:outerShdw>
              </a:effectLst>
            </a:endParaRPr>
          </a:p>
        </p:txBody>
      </p:sp>
      <p:grpSp>
        <p:nvGrpSpPr>
          <p:cNvPr id="42" name="グループ化 41"/>
          <p:cNvGrpSpPr/>
          <p:nvPr/>
        </p:nvGrpSpPr>
        <p:grpSpPr>
          <a:xfrm>
            <a:off x="-56269" y="5213852"/>
            <a:ext cx="3398602" cy="1178862"/>
            <a:chOff x="-174443" y="4834218"/>
            <a:chExt cx="3821594" cy="1373061"/>
          </a:xfrm>
        </p:grpSpPr>
        <p:sp>
          <p:nvSpPr>
            <p:cNvPr id="10" name="円/楕円 9"/>
            <p:cNvSpPr/>
            <p:nvPr/>
          </p:nvSpPr>
          <p:spPr bwMode="auto">
            <a:xfrm>
              <a:off x="-174443" y="4834218"/>
              <a:ext cx="1440160" cy="1296144"/>
            </a:xfrm>
            <a:prstGeom prst="ellipse">
              <a:avLst/>
            </a:prstGeom>
            <a:solidFill>
              <a:srgbClr val="FF000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高</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9" name="円/楕円 8"/>
            <p:cNvSpPr/>
            <p:nvPr/>
          </p:nvSpPr>
          <p:spPr bwMode="auto">
            <a:xfrm>
              <a:off x="2206991" y="4911135"/>
              <a:ext cx="1440160" cy="1296144"/>
            </a:xfrm>
            <a:prstGeom prst="ellipse">
              <a:avLst/>
            </a:prstGeom>
            <a:solidFill>
              <a:srgbClr val="002060">
                <a:alpha val="92000"/>
              </a:srgbClr>
            </a:solidFill>
            <a:ln>
              <a:noFill/>
            </a:ln>
            <a:scene3d>
              <a:camera prst="perspectiveHeroicExtremeRightFacing"/>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低</a:t>
              </a:r>
              <a:endParaRPr kumimoji="1" lang="ja-JP" altLang="en-US" sz="4800" dirty="0">
                <a:solidFill>
                  <a:schemeClr val="bg1"/>
                </a:solidFill>
                <a:effectLst>
                  <a:outerShdw blurRad="38100" dist="38100" dir="2700000" algn="tl">
                    <a:srgbClr val="000000">
                      <a:alpha val="43137"/>
                    </a:srgbClr>
                  </a:outerShdw>
                </a:effectLst>
              </a:endParaRPr>
            </a:p>
          </p:txBody>
        </p:sp>
      </p:grpSp>
      <p:sp>
        <p:nvSpPr>
          <p:cNvPr id="7" name="右矢印 6"/>
          <p:cNvSpPr/>
          <p:nvPr/>
        </p:nvSpPr>
        <p:spPr bwMode="auto">
          <a:xfrm>
            <a:off x="318072" y="2495506"/>
            <a:ext cx="2571676" cy="1531742"/>
          </a:xfrm>
          <a:prstGeom prst="rightArrow">
            <a:avLst/>
          </a:prstGeom>
          <a:solidFill>
            <a:srgbClr val="002060">
              <a:alpha val="95000"/>
            </a:srgbClr>
          </a:solidFill>
          <a:ln>
            <a:solidFill>
              <a:schemeClr val="tx1"/>
            </a:solidFill>
          </a:ln>
          <a:scene3d>
            <a:camera prst="isometricOffAxis1Left"/>
            <a:lightRig rig="threePt" dir="t"/>
          </a:scene3d>
          <a:extLst/>
        </p:spPr>
        <p:txBody>
          <a:bodyPr rtlCol="0" anchor="ctr"/>
          <a:lstStyle/>
          <a:p>
            <a:pPr algn="ctr"/>
            <a:r>
              <a:rPr kumimoji="1" lang="ja-JP" altLang="en-US" sz="4800" dirty="0" smtClean="0">
                <a:solidFill>
                  <a:schemeClr val="bg1"/>
                </a:solidFill>
                <a:effectLst>
                  <a:outerShdw blurRad="38100" dist="38100" dir="2700000" algn="tl">
                    <a:srgbClr val="000000">
                      <a:alpha val="43137"/>
                    </a:srgbClr>
                  </a:outerShdw>
                </a:effectLst>
              </a:rPr>
              <a:t>西風</a:t>
            </a:r>
            <a:endParaRPr kumimoji="1" lang="ja-JP" altLang="en-US" sz="4800" dirty="0">
              <a:solidFill>
                <a:schemeClr val="bg1"/>
              </a:solidFill>
              <a:effectLst>
                <a:outerShdw blurRad="38100" dist="38100" dir="2700000" algn="tl">
                  <a:srgbClr val="000000">
                    <a:alpha val="43137"/>
                  </a:srgbClr>
                </a:outerShdw>
              </a:effectLst>
            </a:endParaRPr>
          </a:p>
        </p:txBody>
      </p:sp>
      <p:sp>
        <p:nvSpPr>
          <p:cNvPr id="12" name="下カーブ矢印 11"/>
          <p:cNvSpPr/>
          <p:nvPr/>
        </p:nvSpPr>
        <p:spPr bwMode="auto">
          <a:xfrm>
            <a:off x="-3996952" y="3938457"/>
            <a:ext cx="17353928" cy="1665301"/>
          </a:xfrm>
          <a:prstGeom prst="curvedDownArrow">
            <a:avLst>
              <a:gd name="adj1" fmla="val 25000"/>
              <a:gd name="adj2" fmla="val 48424"/>
              <a:gd name="adj3" fmla="val 25000"/>
            </a:avLst>
          </a:prstGeom>
          <a:solidFill>
            <a:srgbClr val="002060">
              <a:alpha val="50195"/>
            </a:srgbClr>
          </a:solidFill>
          <a:ln>
            <a:noFill/>
          </a:ln>
          <a:extLst/>
        </p:spPr>
        <p:txBody>
          <a:bodyPr rtlCol="0" anchor="ctr"/>
          <a:lstStyle/>
          <a:p>
            <a:pPr algn="ctr"/>
            <a:endParaRPr kumimoji="1" lang="ja-JP" altLang="en-US" sz="1350"/>
          </a:p>
        </p:txBody>
      </p:sp>
      <p:pic>
        <p:nvPicPr>
          <p:cNvPr id="28" name="Picture 2"/>
          <p:cNvPicPr>
            <a:picLocks noChangeAspect="1" noChangeArrowheads="1"/>
          </p:cNvPicPr>
          <p:nvPr/>
        </p:nvPicPr>
        <p:blipFill>
          <a:blip r:embed="rId4" cstate="print"/>
          <a:srcRect/>
          <a:stretch>
            <a:fillRect/>
          </a:stretch>
        </p:blipFill>
        <p:spPr bwMode="auto">
          <a:xfrm>
            <a:off x="5825772" y="0"/>
            <a:ext cx="3168725" cy="1896489"/>
          </a:xfrm>
          <a:prstGeom prst="rect">
            <a:avLst/>
          </a:prstGeom>
          <a:solidFill>
            <a:schemeClr val="accent1">
              <a:lumMod val="20000"/>
              <a:lumOff val="80000"/>
            </a:schemeClr>
          </a:solidFill>
          <a:ln w="9525">
            <a:solidFill>
              <a:srgbClr val="FF0000"/>
            </a:solidFill>
            <a:miter lim="800000"/>
            <a:headEnd/>
            <a:tailEnd/>
          </a:ln>
          <a:effectLst/>
        </p:spPr>
      </p:pic>
      <p:grpSp>
        <p:nvGrpSpPr>
          <p:cNvPr id="17" name="グループ化 16"/>
          <p:cNvGrpSpPr/>
          <p:nvPr/>
        </p:nvGrpSpPr>
        <p:grpSpPr>
          <a:xfrm>
            <a:off x="346482" y="930583"/>
            <a:ext cx="3931148" cy="2515921"/>
            <a:chOff x="385209" y="945967"/>
            <a:chExt cx="3931148" cy="2515921"/>
          </a:xfrm>
        </p:grpSpPr>
        <p:sp>
          <p:nvSpPr>
            <p:cNvPr id="16" name="U ターン矢印 15"/>
            <p:cNvSpPr/>
            <p:nvPr/>
          </p:nvSpPr>
          <p:spPr bwMode="auto">
            <a:xfrm flipH="1">
              <a:off x="1250307" y="1462104"/>
              <a:ext cx="3066050" cy="1999784"/>
            </a:xfrm>
            <a:prstGeom prst="uturnArrow">
              <a:avLst>
                <a:gd name="adj1" fmla="val 21005"/>
                <a:gd name="adj2" fmla="val 18785"/>
                <a:gd name="adj3" fmla="val 18341"/>
                <a:gd name="adj4" fmla="val 43750"/>
                <a:gd name="adj5" fmla="val 61682"/>
              </a:avLst>
            </a:prstGeom>
            <a:solidFill>
              <a:srgbClr val="7030A0"/>
            </a:solidFill>
            <a:ln>
              <a:noFill/>
            </a:ln>
            <a:extLst/>
          </p:spPr>
          <p:txBody>
            <a:bodyPr rtlCol="0" anchor="ctr"/>
            <a:lstStyle/>
            <a:p>
              <a:pPr algn="ctr"/>
              <a:endParaRPr kumimoji="1" lang="ja-JP" altLang="en-US" sz="1350"/>
            </a:p>
          </p:txBody>
        </p:sp>
        <p:sp>
          <p:nvSpPr>
            <p:cNvPr id="31" name="角丸四角形 30"/>
            <p:cNvSpPr/>
            <p:nvPr/>
          </p:nvSpPr>
          <p:spPr bwMode="auto">
            <a:xfrm>
              <a:off x="385209" y="945967"/>
              <a:ext cx="3488197" cy="682695"/>
            </a:xfrm>
            <a:prstGeom prst="roundRect">
              <a:avLst/>
            </a:prstGeom>
            <a:solidFill>
              <a:schemeClr val="bg1"/>
            </a:solidFill>
            <a:ln w="28575">
              <a:solidFill>
                <a:srgbClr val="FF0000"/>
              </a:solidFill>
            </a:ln>
            <a:extLst/>
          </p:spPr>
          <p:txBody>
            <a:bodyPr rtlCol="0" anchor="ctr"/>
            <a:lstStyle/>
            <a:p>
              <a:pPr algn="ctr"/>
              <a:r>
                <a:rPr kumimoji="1" lang="ja-JP" altLang="en-US" dirty="0" smtClean="0"/>
                <a:t>成層圏の西風が</a:t>
              </a:r>
              <a:r>
                <a:rPr lang="ja-JP" altLang="en-US" dirty="0" smtClean="0"/>
                <a:t>弱まる</a:t>
              </a:r>
              <a:r>
                <a:rPr lang="ja-JP" altLang="en-US" dirty="0"/>
                <a:t>ことで</a:t>
              </a:r>
              <a:endParaRPr kumimoji="1" lang="en-US" altLang="ja-JP" dirty="0" smtClean="0"/>
            </a:p>
            <a:p>
              <a:pPr algn="ctr"/>
              <a:r>
                <a:rPr kumimoji="1" lang="en-US" altLang="ja-JP" dirty="0" smtClean="0"/>
                <a:t>B</a:t>
              </a:r>
              <a:r>
                <a:rPr kumimoji="1" lang="ja-JP" altLang="en-US" dirty="0" smtClean="0"/>
                <a:t>・</a:t>
              </a:r>
              <a:r>
                <a:rPr kumimoji="1" lang="en-US" altLang="ja-JP" dirty="0" smtClean="0"/>
                <a:t>W</a:t>
              </a:r>
              <a:r>
                <a:rPr kumimoji="1" lang="ja-JP" altLang="en-US" dirty="0" smtClean="0"/>
                <a:t>循環が</a:t>
              </a:r>
              <a:r>
                <a:rPr lang="ja-JP" altLang="en-US" dirty="0"/>
                <a:t>強</a:t>
              </a:r>
              <a:r>
                <a:rPr lang="ja-JP" altLang="en-US" dirty="0" smtClean="0"/>
                <a:t>まる</a:t>
              </a:r>
              <a:endParaRPr kumimoji="1" lang="ja-JP" altLang="en-US" dirty="0"/>
            </a:p>
          </p:txBody>
        </p:sp>
      </p:grpSp>
      <p:sp>
        <p:nvSpPr>
          <p:cNvPr id="32" name="タイトル 1"/>
          <p:cNvSpPr txBox="1">
            <a:spLocks/>
          </p:cNvSpPr>
          <p:nvPr/>
        </p:nvSpPr>
        <p:spPr>
          <a:xfrm>
            <a:off x="0" y="0"/>
            <a:ext cx="3347864" cy="764704"/>
          </a:xfrm>
          <a:prstGeom prst="rect">
            <a:avLst/>
          </a:prstGeom>
        </p:spPr>
        <p:txBody>
          <a:bodyPr>
            <a:noAutofit/>
          </a:bodyPr>
          <a:lstStyle>
            <a:lvl1pPr algn="l" defTabSz="914400" rtl="0" eaLnBrk="1" latinLnBrk="0" hangingPunct="1">
              <a:lnSpc>
                <a:spcPct val="90000"/>
              </a:lnSpc>
              <a:spcBef>
                <a:spcPct val="0"/>
              </a:spcBef>
              <a:buNone/>
              <a:defRPr kumimoji="1" sz="4200" b="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sz="4000" dirty="0" smtClean="0"/>
              <a:t>◎熱帯の活動</a:t>
            </a:r>
            <a:endParaRPr lang="ja-JP" altLang="en-US" sz="4000" dirty="0"/>
          </a:p>
        </p:txBody>
      </p:sp>
      <p:sp>
        <p:nvSpPr>
          <p:cNvPr id="37" name="角丸四角形 36"/>
          <p:cNvSpPr/>
          <p:nvPr/>
        </p:nvSpPr>
        <p:spPr>
          <a:xfrm>
            <a:off x="6097520" y="3152224"/>
            <a:ext cx="2373825" cy="3562463"/>
          </a:xfrm>
          <a:prstGeom prst="roundRect">
            <a:avLst/>
          </a:prstGeom>
          <a:solidFill>
            <a:schemeClr val="accent1">
              <a:alpha val="59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00" dirty="0"/>
          </a:p>
        </p:txBody>
      </p:sp>
      <p:grpSp>
        <p:nvGrpSpPr>
          <p:cNvPr id="19" name="グループ化 18"/>
          <p:cNvGrpSpPr/>
          <p:nvPr/>
        </p:nvGrpSpPr>
        <p:grpSpPr>
          <a:xfrm>
            <a:off x="4448548" y="1485993"/>
            <a:ext cx="4502509" cy="1999784"/>
            <a:chOff x="6890440" y="1210491"/>
            <a:chExt cx="4502509" cy="1999784"/>
          </a:xfrm>
        </p:grpSpPr>
        <p:sp>
          <p:nvSpPr>
            <p:cNvPr id="34" name="U ターン矢印 33"/>
            <p:cNvSpPr/>
            <p:nvPr/>
          </p:nvSpPr>
          <p:spPr bwMode="auto">
            <a:xfrm>
              <a:off x="6890440" y="1210491"/>
              <a:ext cx="3082890" cy="1999784"/>
            </a:xfrm>
            <a:prstGeom prst="uturnArrow">
              <a:avLst>
                <a:gd name="adj1" fmla="val 21005"/>
                <a:gd name="adj2" fmla="val 18785"/>
                <a:gd name="adj3" fmla="val 18341"/>
                <a:gd name="adj4" fmla="val 43750"/>
                <a:gd name="adj5" fmla="val 100000"/>
              </a:avLst>
            </a:prstGeom>
            <a:solidFill>
              <a:srgbClr val="7030A0"/>
            </a:solidFill>
            <a:ln>
              <a:noFill/>
            </a:ln>
            <a:extLst/>
          </p:spPr>
          <p:txBody>
            <a:bodyPr rtlCol="0" anchor="ctr"/>
            <a:lstStyle/>
            <a:p>
              <a:pPr algn="ctr"/>
              <a:endParaRPr kumimoji="1" lang="ja-JP" altLang="en-US" sz="1350"/>
            </a:p>
          </p:txBody>
        </p:sp>
        <p:sp>
          <p:nvSpPr>
            <p:cNvPr id="38" name="角丸四角形 37"/>
            <p:cNvSpPr/>
            <p:nvPr/>
          </p:nvSpPr>
          <p:spPr bwMode="auto">
            <a:xfrm>
              <a:off x="7904752" y="1815601"/>
              <a:ext cx="3488197" cy="925676"/>
            </a:xfrm>
            <a:prstGeom prst="roundRect">
              <a:avLst/>
            </a:prstGeom>
            <a:solidFill>
              <a:schemeClr val="bg1"/>
            </a:solidFill>
            <a:ln w="28575">
              <a:solidFill>
                <a:srgbClr val="FF0000"/>
              </a:solidFill>
            </a:ln>
            <a:extLst/>
          </p:spPr>
          <p:txBody>
            <a:bodyPr rtlCol="0" anchor="ctr"/>
            <a:lstStyle/>
            <a:p>
              <a:pPr algn="ctr"/>
              <a:r>
                <a:rPr kumimoji="1" lang="ja-JP" altLang="en-US" dirty="0" smtClean="0"/>
                <a:t>熱帯成層圏に影響を与え南半球の</a:t>
              </a:r>
              <a:r>
                <a:rPr kumimoji="1" lang="en-US" altLang="ja-JP" dirty="0" smtClean="0"/>
                <a:t>B</a:t>
              </a:r>
              <a:r>
                <a:rPr kumimoji="1" lang="ja-JP" altLang="en-US" dirty="0" smtClean="0"/>
                <a:t>・</a:t>
              </a:r>
              <a:r>
                <a:rPr kumimoji="1" lang="en-US" altLang="ja-JP" dirty="0" smtClean="0"/>
                <a:t>W</a:t>
              </a:r>
              <a:r>
                <a:rPr kumimoji="1" lang="ja-JP" altLang="en-US" dirty="0" smtClean="0"/>
                <a:t>循環が変化することで北半球にも変化を与える？！</a:t>
              </a:r>
              <a:endParaRPr kumimoji="1" lang="ja-JP" altLang="en-US" dirty="0"/>
            </a:p>
          </p:txBody>
        </p:sp>
      </p:grpSp>
      <p:grpSp>
        <p:nvGrpSpPr>
          <p:cNvPr id="18" name="グループ化 17"/>
          <p:cNvGrpSpPr/>
          <p:nvPr/>
        </p:nvGrpSpPr>
        <p:grpSpPr>
          <a:xfrm>
            <a:off x="538660" y="2515535"/>
            <a:ext cx="4571138" cy="1310901"/>
            <a:chOff x="538660" y="2515535"/>
            <a:chExt cx="4571138" cy="1310901"/>
          </a:xfrm>
        </p:grpSpPr>
        <p:sp>
          <p:nvSpPr>
            <p:cNvPr id="26" name="角丸四角形 25"/>
            <p:cNvSpPr/>
            <p:nvPr/>
          </p:nvSpPr>
          <p:spPr bwMode="auto">
            <a:xfrm>
              <a:off x="538660" y="2515535"/>
              <a:ext cx="1682334" cy="1310901"/>
            </a:xfrm>
            <a:prstGeom prst="roundRect">
              <a:avLst/>
            </a:prstGeom>
            <a:solidFill>
              <a:srgbClr val="FF0000">
                <a:alpha val="85000"/>
              </a:srgbClr>
            </a:solidFill>
            <a:ln>
              <a:noFill/>
            </a:ln>
            <a:extLst/>
          </p:spPr>
          <p:txBody>
            <a:bodyPr rtlCol="0" anchor="ctr"/>
            <a:lstStyle/>
            <a:p>
              <a:pPr algn="ctr"/>
              <a:r>
                <a:rPr kumimoji="1" lang="ja-JP" altLang="en-US" sz="2000" dirty="0" smtClean="0">
                  <a:solidFill>
                    <a:schemeClr val="bg1"/>
                  </a:solidFill>
                </a:rPr>
                <a:t>気温上昇</a:t>
              </a:r>
              <a:endParaRPr kumimoji="1" lang="ja-JP" altLang="en-US" sz="2000" dirty="0">
                <a:solidFill>
                  <a:schemeClr val="bg1"/>
                </a:solidFill>
              </a:endParaRPr>
            </a:p>
          </p:txBody>
        </p:sp>
        <p:sp>
          <p:nvSpPr>
            <p:cNvPr id="27" name="角丸四角形 26"/>
            <p:cNvSpPr/>
            <p:nvPr/>
          </p:nvSpPr>
          <p:spPr bwMode="auto">
            <a:xfrm>
              <a:off x="3334687" y="2531668"/>
              <a:ext cx="1775111" cy="1284756"/>
            </a:xfrm>
            <a:prstGeom prst="roundRect">
              <a:avLst/>
            </a:prstGeom>
            <a:solidFill>
              <a:srgbClr val="0070C0">
                <a:alpha val="85000"/>
              </a:srgbClr>
            </a:solidFill>
            <a:ln>
              <a:noFill/>
            </a:ln>
            <a:extLst/>
          </p:spPr>
          <p:txBody>
            <a:bodyPr rtlCol="0" anchor="ctr"/>
            <a:lstStyle/>
            <a:p>
              <a:pPr algn="ctr"/>
              <a:r>
                <a:rPr kumimoji="1" lang="ja-JP" altLang="en-US" sz="2000" dirty="0" smtClean="0">
                  <a:solidFill>
                    <a:schemeClr val="bg1"/>
                  </a:solidFill>
                </a:rPr>
                <a:t>気温低下</a:t>
              </a:r>
              <a:endParaRPr kumimoji="1" lang="ja-JP" altLang="en-US" sz="2000" dirty="0">
                <a:solidFill>
                  <a:schemeClr val="bg1"/>
                </a:solidFill>
              </a:endParaRPr>
            </a:p>
          </p:txBody>
        </p:sp>
      </p:grpSp>
    </p:spTree>
    <p:extLst>
      <p:ext uri="{BB962C8B-B14F-4D97-AF65-F5344CB8AC3E}">
        <p14:creationId xmlns:p14="http://schemas.microsoft.com/office/powerpoint/2010/main" val="25916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322786"/>
            <a:ext cx="7882758" cy="438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99393" y="209527"/>
            <a:ext cx="5961888" cy="830997"/>
          </a:xfrm>
          <a:prstGeom prst="rect">
            <a:avLst/>
          </a:prstGeom>
          <a:noFill/>
        </p:spPr>
        <p:txBody>
          <a:bodyPr wrap="none" rtlCol="0">
            <a:spAutoFit/>
          </a:bodyPr>
          <a:lstStyle/>
          <a:p>
            <a:r>
              <a:rPr kumimoji="1" lang="en-US" altLang="ja-JP" sz="4800" dirty="0" smtClean="0">
                <a:solidFill>
                  <a:srgbClr val="FF0000"/>
                </a:solidFill>
              </a:rPr>
              <a:t>QBO</a:t>
            </a:r>
            <a:r>
              <a:rPr kumimoji="1" lang="ja-JP" altLang="en-US" sz="4800" dirty="0" smtClean="0">
                <a:solidFill>
                  <a:srgbClr val="FF0000"/>
                </a:solidFill>
              </a:rPr>
              <a:t>（準</a:t>
            </a:r>
            <a:r>
              <a:rPr kumimoji="1" lang="en-US" altLang="ja-JP" sz="4800" dirty="0" smtClean="0">
                <a:solidFill>
                  <a:srgbClr val="FF0000"/>
                </a:solidFill>
              </a:rPr>
              <a:t>2</a:t>
            </a:r>
            <a:r>
              <a:rPr kumimoji="1" lang="ja-JP" altLang="en-US" sz="4800" dirty="0" smtClean="0">
                <a:solidFill>
                  <a:srgbClr val="FF0000"/>
                </a:solidFill>
              </a:rPr>
              <a:t>年周期振動）</a:t>
            </a:r>
            <a:endParaRPr kumimoji="1" lang="ja-JP" altLang="en-US" sz="4800" dirty="0">
              <a:solidFill>
                <a:srgbClr val="FF0000"/>
              </a:solidFill>
            </a:endParaRPr>
          </a:p>
        </p:txBody>
      </p:sp>
      <p:sp>
        <p:nvSpPr>
          <p:cNvPr id="3" name="テキスト ボックス 2"/>
          <p:cNvSpPr txBox="1"/>
          <p:nvPr/>
        </p:nvSpPr>
        <p:spPr>
          <a:xfrm>
            <a:off x="0" y="1040524"/>
            <a:ext cx="9357049" cy="1077218"/>
          </a:xfrm>
          <a:prstGeom prst="rect">
            <a:avLst/>
          </a:prstGeom>
          <a:noFill/>
        </p:spPr>
        <p:txBody>
          <a:bodyPr wrap="none" rtlCol="0">
            <a:spAutoFit/>
          </a:bodyPr>
          <a:lstStyle/>
          <a:p>
            <a:r>
              <a:rPr kumimoji="1" lang="ja-JP" altLang="en-US" sz="3200" dirty="0" smtClean="0"/>
              <a:t>高度</a:t>
            </a:r>
            <a:r>
              <a:rPr kumimoji="1" lang="en-US" altLang="ja-JP" sz="3200" dirty="0" smtClean="0"/>
              <a:t>16~30km</a:t>
            </a:r>
            <a:r>
              <a:rPr kumimoji="1" lang="ja-JP" altLang="en-US" sz="3200" dirty="0" smtClean="0"/>
              <a:t>の赤道上空における成層圏下部</a:t>
            </a:r>
            <a:endParaRPr kumimoji="1" lang="en-US" altLang="ja-JP" sz="3200" dirty="0" smtClean="0"/>
          </a:p>
          <a:p>
            <a:r>
              <a:rPr kumimoji="1" lang="ja-JP" altLang="en-US" sz="3200" dirty="0" smtClean="0"/>
              <a:t>で見られる</a:t>
            </a:r>
            <a:r>
              <a:rPr lang="ja-JP" altLang="en-US" sz="3200" dirty="0" smtClean="0"/>
              <a:t>約</a:t>
            </a:r>
            <a:r>
              <a:rPr lang="en-US" altLang="ja-JP" sz="3200" dirty="0" smtClean="0"/>
              <a:t>26</a:t>
            </a:r>
            <a:r>
              <a:rPr lang="ja-JP" altLang="en-US" sz="3200" dirty="0" smtClean="0"/>
              <a:t>か月周期で東西風が入れ替わる振動</a:t>
            </a:r>
            <a:endParaRPr kumimoji="1" lang="ja-JP" altLang="en-US" sz="3200" dirty="0"/>
          </a:p>
        </p:txBody>
      </p:sp>
    </p:spTree>
    <p:extLst>
      <p:ext uri="{BB962C8B-B14F-4D97-AF65-F5344CB8AC3E}">
        <p14:creationId xmlns:p14="http://schemas.microsoft.com/office/powerpoint/2010/main" val="27998883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44</a:t>
            </a:fld>
            <a:endParaRPr kumimoji="1" lang="ja-JP" altLang="en-US"/>
          </a:p>
        </p:txBody>
      </p:sp>
      <p:sp>
        <p:nvSpPr>
          <p:cNvPr id="3" name="テキスト ボックス 2"/>
          <p:cNvSpPr txBox="1"/>
          <p:nvPr/>
        </p:nvSpPr>
        <p:spPr>
          <a:xfrm>
            <a:off x="1115616" y="2320320"/>
            <a:ext cx="6916252" cy="923330"/>
          </a:xfrm>
          <a:prstGeom prst="rect">
            <a:avLst/>
          </a:prstGeom>
          <a:noFill/>
        </p:spPr>
        <p:txBody>
          <a:bodyPr wrap="none" rtlCol="0">
            <a:spAutoFit/>
          </a:bodyPr>
          <a:lstStyle/>
          <a:p>
            <a:r>
              <a:rPr kumimoji="1" lang="en-US" altLang="ja-JP" sz="5400" dirty="0" smtClean="0"/>
              <a:t>1000-1hPa</a:t>
            </a:r>
            <a:r>
              <a:rPr kumimoji="1" lang="ja-JP" altLang="en-US" sz="5400" dirty="0" err="1" smtClean="0"/>
              <a:t>まで</a:t>
            </a:r>
            <a:r>
              <a:rPr lang="ja-JP" altLang="en-US" sz="5400" dirty="0" smtClean="0"/>
              <a:t>みた図</a:t>
            </a:r>
            <a:endParaRPr kumimoji="1" lang="ja-JP" altLang="en-US" sz="5400" dirty="0"/>
          </a:p>
        </p:txBody>
      </p:sp>
    </p:spTree>
    <p:extLst>
      <p:ext uri="{BB962C8B-B14F-4D97-AF65-F5344CB8AC3E}">
        <p14:creationId xmlns:p14="http://schemas.microsoft.com/office/powerpoint/2010/main" val="874057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左右矢印 8"/>
          <p:cNvSpPr/>
          <p:nvPr/>
        </p:nvSpPr>
        <p:spPr>
          <a:xfrm>
            <a:off x="3439237" y="1021121"/>
            <a:ext cx="2953326" cy="382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45</a:t>
            </a:fld>
            <a:endParaRPr kumimoji="1" lang="ja-JP" altLang="en-US" dirty="0"/>
          </a:p>
        </p:txBody>
      </p:sp>
      <p:sp>
        <p:nvSpPr>
          <p:cNvPr id="11" name="テキスト ボックス 10"/>
          <p:cNvSpPr txBox="1"/>
          <p:nvPr/>
        </p:nvSpPr>
        <p:spPr>
          <a:xfrm>
            <a:off x="1583200" y="72090"/>
            <a:ext cx="7418377" cy="461665"/>
          </a:xfrm>
          <a:prstGeom prst="rect">
            <a:avLst/>
          </a:prstGeom>
          <a:noFill/>
        </p:spPr>
        <p:txBody>
          <a:bodyPr wrap="none" rtlCol="0">
            <a:spAutoFit/>
          </a:bodyPr>
          <a:lstStyle/>
          <a:p>
            <a:r>
              <a:rPr lang="en-US" altLang="ja-JP" sz="2400" dirty="0" smtClean="0">
                <a:solidFill>
                  <a:srgbClr val="FF0000"/>
                </a:solidFill>
              </a:rPr>
              <a:t>LAG</a:t>
            </a:r>
            <a:r>
              <a:rPr lang="ja-JP" altLang="en-US" sz="2400" dirty="0" smtClean="0">
                <a:solidFill>
                  <a:srgbClr val="FF0000"/>
                </a:solidFill>
              </a:rPr>
              <a:t>回帰</a:t>
            </a:r>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r>
              <a:rPr lang="ja-JP" altLang="en-US" sz="2400" dirty="0" smtClean="0">
                <a:solidFill>
                  <a:srgbClr val="FF0000"/>
                </a:solidFill>
              </a:rPr>
              <a:t>・</a:t>
            </a:r>
            <a:r>
              <a:rPr lang="en-US" altLang="ja-JP" sz="2400" dirty="0" smtClean="0">
                <a:solidFill>
                  <a:srgbClr val="FF0000"/>
                </a:solidFill>
              </a:rPr>
              <a:t>EP flux~</a:t>
            </a:r>
            <a:endParaRPr kumimoji="1" lang="ja-JP" altLang="en-US" sz="2800" dirty="0">
              <a:solidFill>
                <a:srgbClr val="FF0000"/>
              </a:solidFill>
            </a:endParaRPr>
          </a:p>
        </p:txBody>
      </p:sp>
      <p:sp>
        <p:nvSpPr>
          <p:cNvPr id="13" name="テキスト ボックス 12"/>
          <p:cNvSpPr txBox="1"/>
          <p:nvPr/>
        </p:nvSpPr>
        <p:spPr>
          <a:xfrm>
            <a:off x="605742" y="644797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3026520" y="644797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16" name="テキスト ボックス 15"/>
          <p:cNvSpPr txBox="1"/>
          <p:nvPr/>
        </p:nvSpPr>
        <p:spPr>
          <a:xfrm>
            <a:off x="2559036" y="481112"/>
            <a:ext cx="6753259" cy="400110"/>
          </a:xfrm>
          <a:prstGeom prst="rect">
            <a:avLst/>
          </a:prstGeom>
          <a:noFill/>
        </p:spPr>
        <p:txBody>
          <a:bodyPr wrap="none" rtlCol="0">
            <a:spAutoFit/>
          </a:bodyPr>
          <a:lstStyle/>
          <a:p>
            <a:r>
              <a:rPr kumimoji="1" lang="en-US" altLang="ja-JP" sz="2000" dirty="0" smtClean="0"/>
              <a:t>Shade</a:t>
            </a:r>
            <a:r>
              <a:rPr kumimoji="1" lang="ja-JP" altLang="en-US" sz="2000" dirty="0" smtClean="0"/>
              <a:t>：有意水準</a:t>
            </a:r>
            <a:r>
              <a:rPr kumimoji="1" lang="en-US" altLang="ja-JP" sz="2000" dirty="0" smtClean="0"/>
              <a:t>90%</a:t>
            </a:r>
            <a:r>
              <a:rPr kumimoji="1" lang="ja-JP" altLang="en-US" sz="2000" dirty="0" smtClean="0"/>
              <a:t>以上</a:t>
            </a:r>
            <a:r>
              <a:rPr lang="en-US" altLang="ja-JP" sz="2000" dirty="0" smtClean="0"/>
              <a:t>, </a:t>
            </a:r>
            <a:r>
              <a:rPr kumimoji="1" lang="en-US" altLang="ja-JP" sz="2000" dirty="0" smtClean="0"/>
              <a:t>Counter</a:t>
            </a:r>
            <a:r>
              <a:rPr lang="ja-JP" altLang="en-US" sz="2000" dirty="0" smtClean="0"/>
              <a:t>：回帰係数</a:t>
            </a:r>
            <a:r>
              <a:rPr lang="en-US" altLang="ja-JP" sz="2000" dirty="0" smtClean="0"/>
              <a:t>, Vector</a:t>
            </a:r>
            <a:r>
              <a:rPr lang="ja-JP" altLang="en-US" sz="2000" dirty="0" smtClean="0"/>
              <a:t>：</a:t>
            </a:r>
            <a:r>
              <a:rPr lang="en-US" altLang="ja-JP" sz="2000" dirty="0" smtClean="0"/>
              <a:t>EP flux</a:t>
            </a:r>
            <a:endParaRPr kumimoji="1" lang="en-US" altLang="ja-JP" sz="2000" dirty="0" smtClean="0"/>
          </a:p>
        </p:txBody>
      </p:sp>
      <p:sp>
        <p:nvSpPr>
          <p:cNvPr id="18" name="テキスト ボックス 17"/>
          <p:cNvSpPr txBox="1"/>
          <p:nvPr/>
        </p:nvSpPr>
        <p:spPr>
          <a:xfrm>
            <a:off x="35579" y="965681"/>
            <a:ext cx="1448313"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sp>
        <p:nvSpPr>
          <p:cNvPr id="32" name="テキスト ボックス 31"/>
          <p:cNvSpPr txBox="1"/>
          <p:nvPr/>
        </p:nvSpPr>
        <p:spPr>
          <a:xfrm>
            <a:off x="35579" y="542295"/>
            <a:ext cx="2448106" cy="461665"/>
          </a:xfrm>
          <a:prstGeom prst="rect">
            <a:avLst/>
          </a:prstGeom>
          <a:noFill/>
        </p:spPr>
        <p:txBody>
          <a:bodyPr wrap="none" rtlCol="0">
            <a:spAutoFit/>
          </a:bodyPr>
          <a:lstStyle/>
          <a:p>
            <a:r>
              <a:rPr lang="ja-JP" altLang="en-US" sz="2400" dirty="0" smtClean="0">
                <a:solidFill>
                  <a:srgbClr val="FF0000"/>
                </a:solidFill>
              </a:rPr>
              <a:t>緯度</a:t>
            </a:r>
            <a:r>
              <a:rPr lang="en-US" altLang="ja-JP" sz="2400" dirty="0">
                <a:solidFill>
                  <a:srgbClr val="FF0000"/>
                </a:solidFill>
              </a:rPr>
              <a:t>-</a:t>
            </a:r>
            <a:r>
              <a:rPr lang="ja-JP" altLang="en-US" sz="2400" dirty="0">
                <a:solidFill>
                  <a:srgbClr val="FF0000"/>
                </a:solidFill>
              </a:rPr>
              <a:t>高度</a:t>
            </a:r>
            <a:r>
              <a:rPr lang="ja-JP" altLang="en-US" sz="2400" dirty="0" smtClean="0">
                <a:solidFill>
                  <a:srgbClr val="FF0000"/>
                </a:solidFill>
              </a:rPr>
              <a:t>断面図</a:t>
            </a:r>
            <a:endParaRPr lang="ja-JP" altLang="en-US" sz="2400" dirty="0">
              <a:solidFill>
                <a:srgbClr val="FF0000"/>
              </a:solidFill>
            </a:endParaRPr>
          </a:p>
        </p:txBody>
      </p:sp>
      <p:pic>
        <p:nvPicPr>
          <p:cNvPr id="4" name="図 3"/>
          <p:cNvPicPr>
            <a:picLocks noChangeAspect="1"/>
          </p:cNvPicPr>
          <p:nvPr/>
        </p:nvPicPr>
        <p:blipFill>
          <a:blip r:embed="rId2"/>
          <a:stretch>
            <a:fillRect/>
          </a:stretch>
        </p:blipFill>
        <p:spPr>
          <a:xfrm>
            <a:off x="614149" y="1628800"/>
            <a:ext cx="2825087" cy="4910113"/>
          </a:xfrm>
          <a:prstGeom prst="rect">
            <a:avLst/>
          </a:prstGeom>
        </p:spPr>
      </p:pic>
      <p:sp>
        <p:nvSpPr>
          <p:cNvPr id="27" name="テキスト ボックス 26"/>
          <p:cNvSpPr txBox="1"/>
          <p:nvPr/>
        </p:nvSpPr>
        <p:spPr>
          <a:xfrm>
            <a:off x="1878044" y="982842"/>
            <a:ext cx="1443475"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ヶ月前</a:t>
            </a:r>
            <a:endParaRPr kumimoji="1" lang="ja-JP" altLang="en-US" sz="2800" b="1" dirty="0">
              <a:solidFill>
                <a:schemeClr val="bg1"/>
              </a:solidFill>
            </a:endParaRPr>
          </a:p>
        </p:txBody>
      </p:sp>
      <p:sp>
        <p:nvSpPr>
          <p:cNvPr id="30" name="テキスト ボックス 29"/>
          <p:cNvSpPr txBox="1"/>
          <p:nvPr/>
        </p:nvSpPr>
        <p:spPr>
          <a:xfrm>
            <a:off x="4064292" y="943858"/>
            <a:ext cx="1514266"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9</a:t>
            </a:r>
            <a:r>
              <a:rPr kumimoji="1" lang="ja-JP" altLang="en-US" sz="2800" b="1" dirty="0" smtClean="0">
                <a:solidFill>
                  <a:schemeClr val="bg1"/>
                </a:solidFill>
              </a:rPr>
              <a:t>月同時</a:t>
            </a:r>
            <a:endParaRPr kumimoji="1" lang="ja-JP" altLang="en-US" sz="2800" b="1" dirty="0">
              <a:solidFill>
                <a:schemeClr val="bg1"/>
              </a:solidFill>
            </a:endParaRPr>
          </a:p>
        </p:txBody>
      </p:sp>
      <p:sp>
        <p:nvSpPr>
          <p:cNvPr id="31" name="テキスト ボックス 30"/>
          <p:cNvSpPr txBox="1"/>
          <p:nvPr/>
        </p:nvSpPr>
        <p:spPr>
          <a:xfrm>
            <a:off x="6490724" y="943858"/>
            <a:ext cx="1364592"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ヶ月後</a:t>
            </a:r>
            <a:endParaRPr kumimoji="1" lang="ja-JP" altLang="en-US" sz="2800" b="1" dirty="0">
              <a:solidFill>
                <a:schemeClr val="bg1"/>
              </a:solidFill>
            </a:endParaRPr>
          </a:p>
        </p:txBody>
      </p:sp>
      <p:cxnSp>
        <p:nvCxnSpPr>
          <p:cNvPr id="29" name="直線コネクタ 28"/>
          <p:cNvCxnSpPr/>
          <p:nvPr/>
        </p:nvCxnSpPr>
        <p:spPr>
          <a:xfrm>
            <a:off x="2103752" y="1648578"/>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108" y="6171685"/>
            <a:ext cx="652743" cy="369332"/>
          </a:xfrm>
          <a:prstGeom prst="rect">
            <a:avLst/>
          </a:prstGeom>
          <a:solidFill>
            <a:schemeClr val="bg1"/>
          </a:solidFill>
        </p:spPr>
        <p:txBody>
          <a:bodyPr wrap="none" rtlCol="0">
            <a:spAutoFit/>
          </a:bodyPr>
          <a:lstStyle/>
          <a:p>
            <a:r>
              <a:rPr kumimoji="1" lang="en-US" altLang="ja-JP" dirty="0" smtClean="0"/>
              <a:t>1000</a:t>
            </a:r>
            <a:endParaRPr kumimoji="1" lang="ja-JP" altLang="en-US" dirty="0"/>
          </a:p>
        </p:txBody>
      </p:sp>
      <p:sp>
        <p:nvSpPr>
          <p:cNvPr id="19" name="テキスト ボックス 18"/>
          <p:cNvSpPr txBox="1"/>
          <p:nvPr/>
        </p:nvSpPr>
        <p:spPr>
          <a:xfrm>
            <a:off x="247784" y="4879023"/>
            <a:ext cx="535724" cy="369332"/>
          </a:xfrm>
          <a:prstGeom prst="rect">
            <a:avLst/>
          </a:prstGeom>
          <a:solidFill>
            <a:schemeClr val="bg1"/>
          </a:solidFill>
        </p:spPr>
        <p:txBody>
          <a:bodyPr wrap="none" rtlCol="0">
            <a:spAutoFit/>
          </a:bodyPr>
          <a:lstStyle/>
          <a:p>
            <a:r>
              <a:rPr kumimoji="1" lang="en-US" altLang="ja-JP" dirty="0" smtClean="0"/>
              <a:t>100</a:t>
            </a:r>
            <a:endParaRPr kumimoji="1" lang="ja-JP" altLang="en-US" dirty="0"/>
          </a:p>
        </p:txBody>
      </p:sp>
      <p:sp>
        <p:nvSpPr>
          <p:cNvPr id="3" name="テキスト ボックス 2"/>
          <p:cNvSpPr txBox="1"/>
          <p:nvPr/>
        </p:nvSpPr>
        <p:spPr>
          <a:xfrm>
            <a:off x="49108" y="3310067"/>
            <a:ext cx="864339" cy="369332"/>
          </a:xfrm>
          <a:prstGeom prst="rect">
            <a:avLst/>
          </a:prstGeom>
          <a:noFill/>
        </p:spPr>
        <p:txBody>
          <a:bodyPr wrap="none" rtlCol="0">
            <a:spAutoFit/>
          </a:bodyPr>
          <a:lstStyle/>
          <a:p>
            <a:r>
              <a:rPr kumimoji="1" lang="en-US" altLang="ja-JP" dirty="0" smtClean="0"/>
              <a:t>10hPa</a:t>
            </a:r>
            <a:endParaRPr kumimoji="1" lang="ja-JP" altLang="en-US" dirty="0"/>
          </a:p>
        </p:txBody>
      </p:sp>
      <p:pic>
        <p:nvPicPr>
          <p:cNvPr id="5" name="図 4"/>
          <p:cNvPicPr>
            <a:picLocks noChangeAspect="1"/>
          </p:cNvPicPr>
          <p:nvPr/>
        </p:nvPicPr>
        <p:blipFill rotWithShape="1">
          <a:blip r:embed="rId3"/>
          <a:srcRect l="5122"/>
          <a:stretch/>
        </p:blipFill>
        <p:spPr>
          <a:xfrm>
            <a:off x="3507475" y="1588906"/>
            <a:ext cx="2857866" cy="4950007"/>
          </a:xfrm>
          <a:prstGeom prst="rect">
            <a:avLst/>
          </a:prstGeom>
        </p:spPr>
      </p:pic>
      <p:pic>
        <p:nvPicPr>
          <p:cNvPr id="6" name="図 5"/>
          <p:cNvPicPr>
            <a:picLocks noChangeAspect="1"/>
          </p:cNvPicPr>
          <p:nvPr/>
        </p:nvPicPr>
        <p:blipFill>
          <a:blip r:embed="rId4"/>
          <a:stretch>
            <a:fillRect/>
          </a:stretch>
        </p:blipFill>
        <p:spPr>
          <a:xfrm>
            <a:off x="6365342" y="1588906"/>
            <a:ext cx="2636236" cy="4891315"/>
          </a:xfrm>
          <a:prstGeom prst="rect">
            <a:avLst/>
          </a:prstGeom>
        </p:spPr>
      </p:pic>
      <p:sp>
        <p:nvSpPr>
          <p:cNvPr id="34" name="テキスト ボックス 33"/>
          <p:cNvSpPr txBox="1"/>
          <p:nvPr/>
        </p:nvSpPr>
        <p:spPr>
          <a:xfrm>
            <a:off x="5887236"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717231"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232507" y="6426151"/>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380124" y="6447978"/>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cxnSp>
        <p:nvCxnSpPr>
          <p:cNvPr id="40" name="直線コネクタ 39"/>
          <p:cNvCxnSpPr/>
          <p:nvPr/>
        </p:nvCxnSpPr>
        <p:spPr>
          <a:xfrm>
            <a:off x="4868015" y="1626764"/>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683460" y="1646711"/>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右矢印 27"/>
          <p:cNvSpPr/>
          <p:nvPr/>
        </p:nvSpPr>
        <p:spPr>
          <a:xfrm rot="19088911">
            <a:off x="708747" y="2384360"/>
            <a:ext cx="1537253" cy="896579"/>
          </a:xfrm>
          <a:prstGeom prst="rightArrow">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p:cNvSpPr/>
          <p:nvPr/>
        </p:nvSpPr>
        <p:spPr>
          <a:xfrm rot="3713491">
            <a:off x="7987705" y="2361909"/>
            <a:ext cx="1265670" cy="688985"/>
          </a:xfrm>
          <a:prstGeom prst="rightArrow">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①</a:t>
            </a:r>
            <a:r>
              <a:rPr lang="en-US" altLang="ja-JP" sz="4000" dirty="0" smtClean="0"/>
              <a:t>	</a:t>
            </a:r>
            <a:endParaRPr lang="ja-JP" altLang="en-US" sz="2800" dirty="0"/>
          </a:p>
        </p:txBody>
      </p:sp>
    </p:spTree>
    <p:extLst>
      <p:ext uri="{BB962C8B-B14F-4D97-AF65-F5344CB8AC3E}">
        <p14:creationId xmlns:p14="http://schemas.microsoft.com/office/powerpoint/2010/main" val="243657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561" y="1626763"/>
            <a:ext cx="2577333" cy="487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9450" y="1646711"/>
            <a:ext cx="2663057" cy="487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508" y="1626763"/>
            <a:ext cx="2655729" cy="491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左右矢印 8"/>
          <p:cNvSpPr/>
          <p:nvPr/>
        </p:nvSpPr>
        <p:spPr>
          <a:xfrm>
            <a:off x="3439237" y="1021121"/>
            <a:ext cx="2953326" cy="3821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46</a:t>
            </a:fld>
            <a:endParaRPr kumimoji="1" lang="ja-JP" altLang="en-US" dirty="0"/>
          </a:p>
        </p:txBody>
      </p:sp>
      <p:sp>
        <p:nvSpPr>
          <p:cNvPr id="11" name="テキスト ボックス 10"/>
          <p:cNvSpPr txBox="1"/>
          <p:nvPr/>
        </p:nvSpPr>
        <p:spPr>
          <a:xfrm>
            <a:off x="1583200" y="72090"/>
            <a:ext cx="3972498" cy="461665"/>
          </a:xfrm>
          <a:prstGeom prst="rect">
            <a:avLst/>
          </a:prstGeom>
          <a:noFill/>
        </p:spPr>
        <p:txBody>
          <a:bodyPr wrap="none" rtlCol="0">
            <a:spAutoFit/>
          </a:bodyPr>
          <a:lstStyle/>
          <a:p>
            <a:r>
              <a:rPr lang="en-US" altLang="ja-JP" sz="2400" dirty="0" smtClean="0">
                <a:solidFill>
                  <a:srgbClr val="FF0000"/>
                </a:solidFill>
              </a:rPr>
              <a:t>LAG</a:t>
            </a:r>
            <a:r>
              <a:rPr lang="ja-JP" altLang="en-US" sz="2400" dirty="0" smtClean="0">
                <a:solidFill>
                  <a:srgbClr val="FF0000"/>
                </a:solidFill>
              </a:rPr>
              <a:t>回帰</a:t>
            </a:r>
            <a:r>
              <a:rPr lang="en-US" altLang="ja-JP" sz="2400" dirty="0" smtClean="0">
                <a:solidFill>
                  <a:srgbClr val="FF0000"/>
                </a:solidFill>
              </a:rPr>
              <a:t>~</a:t>
            </a:r>
            <a:r>
              <a:rPr lang="en-US" altLang="ja-JP" sz="2400" dirty="0" err="1" smtClean="0">
                <a:solidFill>
                  <a:srgbClr val="FF0000"/>
                </a:solidFill>
              </a:rPr>
              <a:t>uwnd</a:t>
            </a:r>
            <a:r>
              <a:rPr lang="en-US" altLang="ja-JP" sz="2400" dirty="0" smtClean="0">
                <a:solidFill>
                  <a:srgbClr val="FF0000"/>
                </a:solidFill>
              </a:rPr>
              <a:t>[m/s]</a:t>
            </a:r>
            <a:r>
              <a:rPr lang="ja-JP" altLang="en-US" sz="2400" dirty="0" smtClean="0">
                <a:solidFill>
                  <a:srgbClr val="FF0000"/>
                </a:solidFill>
              </a:rPr>
              <a:t>・</a:t>
            </a:r>
            <a:r>
              <a:rPr lang="en-US" altLang="ja-JP" sz="2400" dirty="0" smtClean="0">
                <a:solidFill>
                  <a:srgbClr val="FF0000"/>
                </a:solidFill>
              </a:rPr>
              <a:t>EP flux~</a:t>
            </a:r>
            <a:endParaRPr kumimoji="1" lang="ja-JP" altLang="en-US" sz="2800" dirty="0">
              <a:solidFill>
                <a:srgbClr val="FF0000"/>
              </a:solidFill>
            </a:endParaRPr>
          </a:p>
        </p:txBody>
      </p:sp>
      <p:sp>
        <p:nvSpPr>
          <p:cNvPr id="13" name="テキスト ボックス 12"/>
          <p:cNvSpPr txBox="1"/>
          <p:nvPr/>
        </p:nvSpPr>
        <p:spPr>
          <a:xfrm>
            <a:off x="605742" y="644797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3026520" y="644797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16" name="テキスト ボックス 15"/>
          <p:cNvSpPr txBox="1"/>
          <p:nvPr/>
        </p:nvSpPr>
        <p:spPr>
          <a:xfrm>
            <a:off x="2559036" y="481112"/>
            <a:ext cx="6753259" cy="400110"/>
          </a:xfrm>
          <a:prstGeom prst="rect">
            <a:avLst/>
          </a:prstGeom>
          <a:noFill/>
        </p:spPr>
        <p:txBody>
          <a:bodyPr wrap="none" rtlCol="0">
            <a:spAutoFit/>
          </a:bodyPr>
          <a:lstStyle/>
          <a:p>
            <a:r>
              <a:rPr kumimoji="1" lang="en-US" altLang="ja-JP" sz="2000" dirty="0" smtClean="0"/>
              <a:t>Shade</a:t>
            </a:r>
            <a:r>
              <a:rPr kumimoji="1" lang="ja-JP" altLang="en-US" sz="2000" dirty="0" smtClean="0"/>
              <a:t>：有意水準</a:t>
            </a:r>
            <a:r>
              <a:rPr kumimoji="1" lang="en-US" altLang="ja-JP" sz="2000" dirty="0" smtClean="0"/>
              <a:t>90%</a:t>
            </a:r>
            <a:r>
              <a:rPr kumimoji="1" lang="ja-JP" altLang="en-US" sz="2000" dirty="0" smtClean="0"/>
              <a:t>以上</a:t>
            </a:r>
            <a:r>
              <a:rPr lang="en-US" altLang="ja-JP" sz="2000" dirty="0" smtClean="0"/>
              <a:t>, </a:t>
            </a:r>
            <a:r>
              <a:rPr kumimoji="1" lang="en-US" altLang="ja-JP" sz="2000" dirty="0" smtClean="0"/>
              <a:t>Counter</a:t>
            </a:r>
            <a:r>
              <a:rPr lang="ja-JP" altLang="en-US" sz="2000" dirty="0" smtClean="0"/>
              <a:t>：回帰係数</a:t>
            </a:r>
            <a:r>
              <a:rPr lang="en-US" altLang="ja-JP" sz="2000" dirty="0" smtClean="0"/>
              <a:t>, Vector</a:t>
            </a:r>
            <a:r>
              <a:rPr lang="ja-JP" altLang="en-US" sz="2000" dirty="0" smtClean="0"/>
              <a:t>：</a:t>
            </a:r>
            <a:r>
              <a:rPr lang="en-US" altLang="ja-JP" sz="2000" dirty="0" smtClean="0"/>
              <a:t>EP flux</a:t>
            </a:r>
            <a:endParaRPr kumimoji="1" lang="en-US" altLang="ja-JP" sz="2000" dirty="0" smtClean="0"/>
          </a:p>
        </p:txBody>
      </p:sp>
      <p:sp>
        <p:nvSpPr>
          <p:cNvPr id="18" name="テキスト ボックス 17"/>
          <p:cNvSpPr txBox="1"/>
          <p:nvPr/>
        </p:nvSpPr>
        <p:spPr>
          <a:xfrm>
            <a:off x="35579" y="965681"/>
            <a:ext cx="1448313"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sp>
        <p:nvSpPr>
          <p:cNvPr id="32" name="テキスト ボックス 31"/>
          <p:cNvSpPr txBox="1"/>
          <p:nvPr/>
        </p:nvSpPr>
        <p:spPr>
          <a:xfrm>
            <a:off x="35579" y="542295"/>
            <a:ext cx="2448106" cy="461665"/>
          </a:xfrm>
          <a:prstGeom prst="rect">
            <a:avLst/>
          </a:prstGeom>
          <a:noFill/>
        </p:spPr>
        <p:txBody>
          <a:bodyPr wrap="none" rtlCol="0">
            <a:spAutoFit/>
          </a:bodyPr>
          <a:lstStyle/>
          <a:p>
            <a:r>
              <a:rPr lang="ja-JP" altLang="en-US" sz="2400" dirty="0" smtClean="0">
                <a:solidFill>
                  <a:srgbClr val="FF0000"/>
                </a:solidFill>
              </a:rPr>
              <a:t>緯度</a:t>
            </a:r>
            <a:r>
              <a:rPr lang="en-US" altLang="ja-JP" sz="2400" dirty="0">
                <a:solidFill>
                  <a:srgbClr val="FF0000"/>
                </a:solidFill>
              </a:rPr>
              <a:t>-</a:t>
            </a:r>
            <a:r>
              <a:rPr lang="ja-JP" altLang="en-US" sz="2400" dirty="0">
                <a:solidFill>
                  <a:srgbClr val="FF0000"/>
                </a:solidFill>
              </a:rPr>
              <a:t>高度</a:t>
            </a:r>
            <a:r>
              <a:rPr lang="ja-JP" altLang="en-US" sz="2400" dirty="0" smtClean="0">
                <a:solidFill>
                  <a:srgbClr val="FF0000"/>
                </a:solidFill>
              </a:rPr>
              <a:t>断面図</a:t>
            </a:r>
            <a:endParaRPr lang="ja-JP" altLang="en-US" sz="2400" dirty="0">
              <a:solidFill>
                <a:srgbClr val="FF0000"/>
              </a:solidFill>
            </a:endParaRPr>
          </a:p>
        </p:txBody>
      </p:sp>
      <p:sp>
        <p:nvSpPr>
          <p:cNvPr id="27" name="テキスト ボックス 26"/>
          <p:cNvSpPr txBox="1"/>
          <p:nvPr/>
        </p:nvSpPr>
        <p:spPr>
          <a:xfrm>
            <a:off x="1878044" y="982842"/>
            <a:ext cx="1443475"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ヶ月前</a:t>
            </a:r>
            <a:endParaRPr kumimoji="1" lang="ja-JP" altLang="en-US" sz="2800" b="1" dirty="0">
              <a:solidFill>
                <a:schemeClr val="bg1"/>
              </a:solidFill>
            </a:endParaRPr>
          </a:p>
        </p:txBody>
      </p:sp>
      <p:sp>
        <p:nvSpPr>
          <p:cNvPr id="30" name="テキスト ボックス 29"/>
          <p:cNvSpPr txBox="1"/>
          <p:nvPr/>
        </p:nvSpPr>
        <p:spPr>
          <a:xfrm>
            <a:off x="4064292" y="943858"/>
            <a:ext cx="1514266"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9</a:t>
            </a:r>
            <a:r>
              <a:rPr kumimoji="1" lang="ja-JP" altLang="en-US" sz="2800" b="1" dirty="0" smtClean="0">
                <a:solidFill>
                  <a:schemeClr val="bg1"/>
                </a:solidFill>
              </a:rPr>
              <a:t>月同時</a:t>
            </a:r>
            <a:endParaRPr kumimoji="1" lang="ja-JP" altLang="en-US" sz="2800" b="1" dirty="0">
              <a:solidFill>
                <a:schemeClr val="bg1"/>
              </a:solidFill>
            </a:endParaRPr>
          </a:p>
        </p:txBody>
      </p:sp>
      <p:sp>
        <p:nvSpPr>
          <p:cNvPr id="31" name="テキスト ボックス 30"/>
          <p:cNvSpPr txBox="1"/>
          <p:nvPr/>
        </p:nvSpPr>
        <p:spPr>
          <a:xfrm>
            <a:off x="6490724" y="943858"/>
            <a:ext cx="1364592"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a:t>
            </a:r>
            <a:r>
              <a:rPr kumimoji="1" lang="ja-JP" altLang="en-US" sz="2800" b="1" dirty="0" smtClean="0">
                <a:solidFill>
                  <a:schemeClr val="bg1"/>
                </a:solidFill>
              </a:rPr>
              <a:t>ヶ月後</a:t>
            </a:r>
            <a:endParaRPr kumimoji="1" lang="ja-JP" altLang="en-US" sz="2800" b="1" dirty="0">
              <a:solidFill>
                <a:schemeClr val="bg1"/>
              </a:solidFill>
            </a:endParaRPr>
          </a:p>
        </p:txBody>
      </p:sp>
      <p:cxnSp>
        <p:nvCxnSpPr>
          <p:cNvPr id="29" name="直線コネクタ 28"/>
          <p:cNvCxnSpPr/>
          <p:nvPr/>
        </p:nvCxnSpPr>
        <p:spPr>
          <a:xfrm>
            <a:off x="2103752" y="1648578"/>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9108" y="6171685"/>
            <a:ext cx="652743" cy="369332"/>
          </a:xfrm>
          <a:prstGeom prst="rect">
            <a:avLst/>
          </a:prstGeom>
          <a:solidFill>
            <a:schemeClr val="bg1"/>
          </a:solidFill>
        </p:spPr>
        <p:txBody>
          <a:bodyPr wrap="none" rtlCol="0">
            <a:spAutoFit/>
          </a:bodyPr>
          <a:lstStyle/>
          <a:p>
            <a:r>
              <a:rPr kumimoji="1" lang="en-US" altLang="ja-JP" dirty="0" smtClean="0"/>
              <a:t>1000</a:t>
            </a:r>
            <a:endParaRPr kumimoji="1" lang="ja-JP" altLang="en-US" dirty="0"/>
          </a:p>
        </p:txBody>
      </p:sp>
      <p:sp>
        <p:nvSpPr>
          <p:cNvPr id="19" name="テキスト ボックス 18"/>
          <p:cNvSpPr txBox="1"/>
          <p:nvPr/>
        </p:nvSpPr>
        <p:spPr>
          <a:xfrm>
            <a:off x="247784" y="4879023"/>
            <a:ext cx="535724" cy="369332"/>
          </a:xfrm>
          <a:prstGeom prst="rect">
            <a:avLst/>
          </a:prstGeom>
          <a:solidFill>
            <a:schemeClr val="bg1"/>
          </a:solidFill>
        </p:spPr>
        <p:txBody>
          <a:bodyPr wrap="none" rtlCol="0">
            <a:spAutoFit/>
          </a:bodyPr>
          <a:lstStyle/>
          <a:p>
            <a:r>
              <a:rPr kumimoji="1" lang="en-US" altLang="ja-JP" dirty="0" smtClean="0"/>
              <a:t>100</a:t>
            </a:r>
            <a:endParaRPr kumimoji="1" lang="ja-JP" altLang="en-US" dirty="0"/>
          </a:p>
        </p:txBody>
      </p:sp>
      <p:sp>
        <p:nvSpPr>
          <p:cNvPr id="3" name="テキスト ボックス 2"/>
          <p:cNvSpPr txBox="1"/>
          <p:nvPr/>
        </p:nvSpPr>
        <p:spPr>
          <a:xfrm>
            <a:off x="49108" y="3310067"/>
            <a:ext cx="864339" cy="369332"/>
          </a:xfrm>
          <a:prstGeom prst="rect">
            <a:avLst/>
          </a:prstGeom>
          <a:noFill/>
        </p:spPr>
        <p:txBody>
          <a:bodyPr wrap="none" rtlCol="0">
            <a:spAutoFit/>
          </a:bodyPr>
          <a:lstStyle/>
          <a:p>
            <a:r>
              <a:rPr kumimoji="1" lang="en-US" altLang="ja-JP" dirty="0" smtClean="0"/>
              <a:t>10hPa</a:t>
            </a:r>
            <a:endParaRPr kumimoji="1" lang="ja-JP" altLang="en-US" dirty="0"/>
          </a:p>
        </p:txBody>
      </p:sp>
      <p:sp>
        <p:nvSpPr>
          <p:cNvPr id="34" name="テキスト ボックス 33"/>
          <p:cNvSpPr txBox="1"/>
          <p:nvPr/>
        </p:nvSpPr>
        <p:spPr>
          <a:xfrm>
            <a:off x="5887236"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717231" y="6447978"/>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232507" y="6426151"/>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380124" y="6447978"/>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cxnSp>
        <p:nvCxnSpPr>
          <p:cNvPr id="40" name="直線コネクタ 39"/>
          <p:cNvCxnSpPr/>
          <p:nvPr/>
        </p:nvCxnSpPr>
        <p:spPr>
          <a:xfrm>
            <a:off x="4868015" y="1626764"/>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7683460" y="1646711"/>
            <a:ext cx="28307" cy="487429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①</a:t>
            </a:r>
            <a:r>
              <a:rPr lang="en-US" altLang="ja-JP" sz="4000" dirty="0" smtClean="0"/>
              <a:t>	</a:t>
            </a:r>
            <a:endParaRPr lang="ja-JP" altLang="en-US" sz="2800" dirty="0"/>
          </a:p>
        </p:txBody>
      </p:sp>
    </p:spTree>
    <p:extLst>
      <p:ext uri="{BB962C8B-B14F-4D97-AF65-F5344CB8AC3E}">
        <p14:creationId xmlns:p14="http://schemas.microsoft.com/office/powerpoint/2010/main" val="6476652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47</a:t>
            </a:fld>
            <a:endParaRPr kumimoji="1" lang="ja-JP" altLang="en-US"/>
          </a:p>
        </p:txBody>
      </p:sp>
      <p:pic>
        <p:nvPicPr>
          <p:cNvPr id="3074" name="Picture 2" descr="\\YUSUKE-PC\Users\yusuke\Desktop\研究発表ppt\卒論\jpg\気候値\uwnd_vs_EP_07_mn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34095" cy="42883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YUSUKE-PC\Users\yusuke\Desktop\研究発表ppt\卒論\jpg\気候値\uwnd_vs_EP_08_mn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0"/>
            <a:ext cx="3509221" cy="42883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USUKE-PC\Users\yusuke\Desktop\研究発表ppt\卒論\jpg\気候値\uwnd_vs_EP_09_mn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139246"/>
            <a:ext cx="3129081" cy="414908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YUSUKE-PC\Users\yusuke\Desktop\研究発表ppt\卒論\jpg\気候値\uwnd_vs_EP_10_mna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7047" y="3428998"/>
            <a:ext cx="258602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USUKE-PC\Users\yusuke\Desktop\研究発表ppt\卒論\jpg\気候値\uwnd_vs_EP_11_mnav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282" y="3284984"/>
            <a:ext cx="2368800" cy="314096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3276646" y="-925562"/>
            <a:ext cx="2262158" cy="923330"/>
          </a:xfrm>
          <a:prstGeom prst="rect">
            <a:avLst/>
          </a:prstGeom>
          <a:noFill/>
        </p:spPr>
        <p:txBody>
          <a:bodyPr wrap="none" rtlCol="0">
            <a:spAutoFit/>
          </a:bodyPr>
          <a:lstStyle/>
          <a:p>
            <a:r>
              <a:rPr kumimoji="1" lang="ja-JP" altLang="en-US" sz="5400" dirty="0" smtClean="0"/>
              <a:t>気候値</a:t>
            </a:r>
            <a:endParaRPr kumimoji="1" lang="ja-JP" altLang="en-US" sz="5400" dirty="0"/>
          </a:p>
        </p:txBody>
      </p:sp>
    </p:spTree>
    <p:extLst>
      <p:ext uri="{BB962C8B-B14F-4D97-AF65-F5344CB8AC3E}">
        <p14:creationId xmlns:p14="http://schemas.microsoft.com/office/powerpoint/2010/main" val="3896895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48</a:t>
            </a:fld>
            <a:endParaRPr kumimoji="1" lang="ja-JP" altLang="en-US"/>
          </a:p>
        </p:txBody>
      </p:sp>
      <p:sp>
        <p:nvSpPr>
          <p:cNvPr id="3" name="テキスト ボックス 2"/>
          <p:cNvSpPr txBox="1"/>
          <p:nvPr/>
        </p:nvSpPr>
        <p:spPr>
          <a:xfrm>
            <a:off x="2267744" y="-830997"/>
            <a:ext cx="4596130" cy="830997"/>
          </a:xfrm>
          <a:prstGeom prst="rect">
            <a:avLst/>
          </a:prstGeom>
          <a:noFill/>
        </p:spPr>
        <p:txBody>
          <a:bodyPr wrap="none" rtlCol="0">
            <a:spAutoFit/>
          </a:bodyPr>
          <a:lstStyle/>
          <a:p>
            <a:r>
              <a:rPr kumimoji="1" lang="en-US" altLang="ja-JP" sz="4800" dirty="0" smtClean="0"/>
              <a:t>2002</a:t>
            </a:r>
            <a:r>
              <a:rPr kumimoji="1" lang="ja-JP" altLang="en-US" sz="4800" dirty="0" smtClean="0"/>
              <a:t>年</a:t>
            </a:r>
            <a:r>
              <a:rPr kumimoji="1" lang="ja-JP" altLang="en-US" sz="4800" dirty="0" err="1" smtClean="0"/>
              <a:t>ー</a:t>
            </a:r>
            <a:r>
              <a:rPr kumimoji="1" lang="ja-JP" altLang="en-US" sz="4800" dirty="0" smtClean="0"/>
              <a:t>気候値</a:t>
            </a:r>
            <a:endParaRPr kumimoji="1" lang="ja-JP" altLang="en-US" sz="4800" dirty="0"/>
          </a:p>
        </p:txBody>
      </p:sp>
      <p:pic>
        <p:nvPicPr>
          <p:cNvPr id="4098" name="Picture 2" descr="\\YUSUKE-PC\Users\yusuke\Desktop\研究発表ppt\卒論\jpg\偏差\uwnd_vs_EP_200207-07a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792307" cy="371703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YUSUKE-PC\Users\yusuke\Desktop\研究発表ppt\卒論\jpg\偏差\uwnd_vs_EP_200208-08a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2307" y="72008"/>
            <a:ext cx="2738213" cy="36450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YUSUKE-PC\Users\yusuke\Desktop\研究発表ppt\卒論\jpg\偏差\uwnd_vs_EP_200209-09av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0520" y="87248"/>
            <a:ext cx="3062776" cy="407707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YUSUKE-PC\Users\yusuke\Desktop\研究発表ppt\卒論\jpg\偏差\uwnd_vs_EP_200210-10av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3317" y="3140968"/>
            <a:ext cx="2792307" cy="371703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YUSUKE-PC\Users\yusuke\Desktop\研究発表ppt\卒論\jpg\偏差\uwnd_vs_EP_200211-11av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076056" y="3284984"/>
            <a:ext cx="25759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641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49</a:t>
            </a:fld>
            <a:endParaRPr kumimoji="1" lang="ja-JP" altLang="en-US"/>
          </a:p>
        </p:txBody>
      </p:sp>
      <p:sp>
        <p:nvSpPr>
          <p:cNvPr id="3" name="テキスト ボックス 2"/>
          <p:cNvSpPr txBox="1"/>
          <p:nvPr/>
        </p:nvSpPr>
        <p:spPr>
          <a:xfrm>
            <a:off x="2843807" y="2132856"/>
            <a:ext cx="3305713" cy="1323439"/>
          </a:xfrm>
          <a:prstGeom prst="rect">
            <a:avLst/>
          </a:prstGeom>
          <a:noFill/>
        </p:spPr>
        <p:txBody>
          <a:bodyPr wrap="none" rtlCol="0">
            <a:spAutoFit/>
          </a:bodyPr>
          <a:lstStyle/>
          <a:p>
            <a:r>
              <a:rPr kumimoji="1" lang="en-US" altLang="ja-JP" sz="8000" dirty="0" smtClean="0"/>
              <a:t>INDEX</a:t>
            </a:r>
            <a:endParaRPr kumimoji="1" lang="ja-JP" altLang="en-US" sz="8000" dirty="0"/>
          </a:p>
        </p:txBody>
      </p:sp>
    </p:spTree>
    <p:extLst>
      <p:ext uri="{BB962C8B-B14F-4D97-AF65-F5344CB8AC3E}">
        <p14:creationId xmlns:p14="http://schemas.microsoft.com/office/powerpoint/2010/main" val="286482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104" y="26574"/>
            <a:ext cx="3013942" cy="651719"/>
          </a:xfrm>
        </p:spPr>
        <p:txBody>
          <a:bodyPr>
            <a:noAutofit/>
          </a:bodyPr>
          <a:lstStyle/>
          <a:p>
            <a:r>
              <a:rPr lang="ja-JP" altLang="en-US" sz="4000" dirty="0"/>
              <a:t>◎研究背景</a:t>
            </a:r>
          </a:p>
        </p:txBody>
      </p:sp>
      <p:sp>
        <p:nvSpPr>
          <p:cNvPr id="3" name="スライド番号プレースホルダー 2"/>
          <p:cNvSpPr>
            <a:spLocks noGrp="1"/>
          </p:cNvSpPr>
          <p:nvPr>
            <p:ph type="sldNum" sz="quarter" idx="12"/>
          </p:nvPr>
        </p:nvSpPr>
        <p:spPr/>
        <p:txBody>
          <a:bodyPr/>
          <a:lstStyle/>
          <a:p>
            <a:fld id="{43F9AB26-47C4-4E60-B295-6A76DB8C7124}" type="slidenum">
              <a:rPr kumimoji="1" lang="ja-JP" altLang="en-US" smtClean="0"/>
              <a:t>5</a:t>
            </a:fld>
            <a:endParaRPr kumimoji="1" lang="ja-JP" altLang="en-US" dirty="0"/>
          </a:p>
        </p:txBody>
      </p:sp>
      <p:sp>
        <p:nvSpPr>
          <p:cNvPr id="4" name="スライド番号プレースホルダー 2"/>
          <p:cNvSpPr txBox="1">
            <a:spLocks/>
          </p:cNvSpPr>
          <p:nvPr/>
        </p:nvSpPr>
        <p:spPr>
          <a:xfrm>
            <a:off x="8610600" y="8070850"/>
            <a:ext cx="2743200" cy="365125"/>
          </a:xfrm>
          <a:prstGeom prst="rect">
            <a:avLst/>
          </a:prstGeom>
        </p:spPr>
        <p:txBody>
          <a:bodyPr vert="horz" rtlCol="0" anchor="ctr" anchorCtr="0"/>
          <a:lstStyle>
            <a:defPPr>
              <a:defRPr lang="ja-JP"/>
            </a:defPPr>
            <a:lvl1pPr marL="0" algn="l" defTabSz="914400" rtl="0" eaLnBrk="1" latinLnBrk="0" hangingPunct="1">
              <a:defRPr kumimoji="0" sz="12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520EB50-6D83-45F0-8166-55527B9E58CA}" type="slidenum">
              <a:rPr kumimoji="1" lang="ja-JP" altLang="en-US"/>
              <a:pPr/>
              <a:t>5</a:t>
            </a:fld>
            <a:endParaRPr kumimoji="1" lang="ja-JP" altLang="en-US" dirty="0"/>
          </a:p>
        </p:txBody>
      </p:sp>
      <p:sp>
        <p:nvSpPr>
          <p:cNvPr id="14" name="テキスト ボックス 13"/>
          <p:cNvSpPr txBox="1"/>
          <p:nvPr/>
        </p:nvSpPr>
        <p:spPr>
          <a:xfrm>
            <a:off x="4911190" y="852605"/>
            <a:ext cx="4052216" cy="2246769"/>
          </a:xfrm>
          <a:prstGeom prst="rect">
            <a:avLst/>
          </a:prstGeom>
          <a:noFill/>
          <a:ln w="19050">
            <a:solidFill>
              <a:srgbClr val="FF0000"/>
            </a:solidFill>
          </a:ln>
        </p:spPr>
        <p:txBody>
          <a:bodyPr wrap="square" rtlCol="0">
            <a:spAutoFit/>
          </a:bodyPr>
          <a:lstStyle/>
          <a:p>
            <a:pPr algn="ctr"/>
            <a:r>
              <a:rPr lang="ja-JP" altLang="en-US" sz="3200" dirty="0">
                <a:solidFill>
                  <a:srgbClr val="FF0000"/>
                </a:solidFill>
              </a:rPr>
              <a:t>南極の気候</a:t>
            </a:r>
            <a:r>
              <a:rPr lang="ja-JP" altLang="en-US" sz="3200" dirty="0" smtClean="0">
                <a:solidFill>
                  <a:srgbClr val="FF0000"/>
                </a:solidFill>
              </a:rPr>
              <a:t>変化</a:t>
            </a:r>
            <a:endParaRPr lang="en-US" altLang="ja-JP" sz="3200" dirty="0" smtClean="0">
              <a:solidFill>
                <a:srgbClr val="FF0000"/>
              </a:solidFill>
            </a:endParaRPr>
          </a:p>
          <a:p>
            <a:pPr algn="ctr"/>
            <a:r>
              <a:rPr lang="ja-JP" altLang="en-US" sz="3600" dirty="0" smtClean="0"/>
              <a:t>極</a:t>
            </a:r>
            <a:r>
              <a:rPr lang="ja-JP" altLang="en-US" sz="3600" dirty="0"/>
              <a:t>渦の</a:t>
            </a:r>
            <a:r>
              <a:rPr lang="ja-JP" altLang="en-US" sz="3600" dirty="0" smtClean="0"/>
              <a:t>変動･</a:t>
            </a:r>
            <a:endParaRPr lang="en-US" altLang="ja-JP" sz="3600" dirty="0" smtClean="0"/>
          </a:p>
          <a:p>
            <a:pPr algn="ctr"/>
            <a:r>
              <a:rPr lang="ja-JP" altLang="en-US" sz="3600" dirty="0" smtClean="0"/>
              <a:t>海氷分布の変化</a:t>
            </a:r>
            <a:endParaRPr lang="en-US" altLang="ja-JP" sz="3600" dirty="0" smtClean="0"/>
          </a:p>
          <a:p>
            <a:pPr algn="ctr"/>
            <a:r>
              <a:rPr lang="en-US" altLang="ja-JP" sz="3600" dirty="0" smtClean="0"/>
              <a:t>1980-2010</a:t>
            </a:r>
            <a:r>
              <a:rPr lang="ja-JP" altLang="en-US" sz="3600" dirty="0" smtClean="0"/>
              <a:t>年顕著</a:t>
            </a:r>
            <a:endParaRPr lang="ja-JP" altLang="en-US" sz="3600" dirty="0"/>
          </a:p>
        </p:txBody>
      </p:sp>
      <p:sp>
        <p:nvSpPr>
          <p:cNvPr id="21" name="テキスト ボックス 20"/>
          <p:cNvSpPr txBox="1"/>
          <p:nvPr/>
        </p:nvSpPr>
        <p:spPr>
          <a:xfrm>
            <a:off x="3238762" y="-6362"/>
            <a:ext cx="5519460" cy="584775"/>
          </a:xfrm>
          <a:prstGeom prst="rect">
            <a:avLst/>
          </a:prstGeom>
          <a:noFill/>
        </p:spPr>
        <p:txBody>
          <a:bodyPr wrap="none" rtlCol="0">
            <a:spAutoFit/>
          </a:bodyPr>
          <a:lstStyle/>
          <a:p>
            <a:r>
              <a:rPr lang="ja-JP" altLang="en-US" sz="3200" dirty="0">
                <a:solidFill>
                  <a:srgbClr val="FF0000"/>
                </a:solidFill>
              </a:rPr>
              <a:t>～南半球中・</a:t>
            </a:r>
            <a:r>
              <a:rPr lang="ja-JP" altLang="en-US" sz="3200" dirty="0" smtClean="0">
                <a:solidFill>
                  <a:srgbClr val="FF0000"/>
                </a:solidFill>
              </a:rPr>
              <a:t>高緯度に着目～</a:t>
            </a:r>
            <a:endParaRPr lang="ja-JP" altLang="en-US" sz="3200" dirty="0">
              <a:solidFill>
                <a:srgbClr val="FF0000"/>
              </a:solidFill>
            </a:endParaRPr>
          </a:p>
        </p:txBody>
      </p:sp>
      <p:grpSp>
        <p:nvGrpSpPr>
          <p:cNvPr id="17" name="グループ化 16"/>
          <p:cNvGrpSpPr/>
          <p:nvPr/>
        </p:nvGrpSpPr>
        <p:grpSpPr>
          <a:xfrm>
            <a:off x="226183" y="697050"/>
            <a:ext cx="1210588" cy="713870"/>
            <a:chOff x="53613" y="2621974"/>
            <a:chExt cx="1614116" cy="1033461"/>
          </a:xfrm>
        </p:grpSpPr>
        <p:sp>
          <p:nvSpPr>
            <p:cNvPr id="23" name="正方形/長方形 22"/>
            <p:cNvSpPr/>
            <p:nvPr/>
          </p:nvSpPr>
          <p:spPr>
            <a:xfrm>
              <a:off x="53613" y="2621974"/>
              <a:ext cx="1602143" cy="96074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 name="テキスト ボックス 23"/>
            <p:cNvSpPr txBox="1"/>
            <p:nvPr/>
          </p:nvSpPr>
          <p:spPr>
            <a:xfrm>
              <a:off x="53613" y="2630637"/>
              <a:ext cx="1614116" cy="1024798"/>
            </a:xfrm>
            <a:prstGeom prst="rect">
              <a:avLst/>
            </a:prstGeom>
            <a:noFill/>
            <a:ln>
              <a:solidFill>
                <a:schemeClr val="bg1"/>
              </a:solidFill>
            </a:ln>
          </p:spPr>
          <p:txBody>
            <a:bodyPr wrap="none" rtlCol="0">
              <a:spAutoFit/>
            </a:bodyPr>
            <a:lstStyle/>
            <a:p>
              <a:r>
                <a:rPr lang="ja-JP" altLang="en-US" sz="4000" dirty="0">
                  <a:solidFill>
                    <a:srgbClr val="0070C0"/>
                  </a:solidFill>
                </a:rPr>
                <a:t>南極</a:t>
              </a:r>
            </a:p>
          </p:txBody>
        </p:sp>
      </p:grpSp>
      <p:sp>
        <p:nvSpPr>
          <p:cNvPr id="18" name="角丸四角形 17"/>
          <p:cNvSpPr/>
          <p:nvPr/>
        </p:nvSpPr>
        <p:spPr>
          <a:xfrm>
            <a:off x="70059" y="3844966"/>
            <a:ext cx="9050943" cy="269865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400" dirty="0" smtClean="0">
                <a:solidFill>
                  <a:srgbClr val="FF0000"/>
                </a:solidFill>
              </a:rPr>
              <a:t>＊目的</a:t>
            </a:r>
            <a:endParaRPr kumimoji="1" lang="en-US" altLang="ja-JP" sz="4400" dirty="0" smtClean="0">
              <a:solidFill>
                <a:srgbClr val="FF0000"/>
              </a:solidFill>
            </a:endParaRPr>
          </a:p>
          <a:p>
            <a:pPr algn="ctr"/>
            <a:r>
              <a:rPr kumimoji="1" lang="ja-JP" altLang="en-US" sz="3600" dirty="0" smtClean="0">
                <a:solidFill>
                  <a:schemeClr val="tx1"/>
                </a:solidFill>
              </a:rPr>
              <a:t>近年気候変動の激しい南極が</a:t>
            </a:r>
            <a:endParaRPr kumimoji="1" lang="en-US" altLang="ja-JP" sz="3600" dirty="0" smtClean="0">
              <a:solidFill>
                <a:schemeClr val="tx1"/>
              </a:solidFill>
            </a:endParaRPr>
          </a:p>
          <a:p>
            <a:pPr algn="ctr"/>
            <a:r>
              <a:rPr kumimoji="1" lang="ja-JP" altLang="en-US" sz="3600" dirty="0" smtClean="0">
                <a:solidFill>
                  <a:schemeClr val="tx1"/>
                </a:solidFill>
              </a:rPr>
              <a:t>両半球に及ぼす影響を明らかにする</a:t>
            </a:r>
            <a:endParaRPr kumimoji="1" lang="en-US" altLang="ja-JP" sz="3600" dirty="0" smtClean="0">
              <a:solidFill>
                <a:schemeClr val="tx1"/>
              </a:solidFill>
            </a:endParaRPr>
          </a:p>
        </p:txBody>
      </p:sp>
      <p:sp>
        <p:nvSpPr>
          <p:cNvPr id="15" name="テキスト ボックス 14"/>
          <p:cNvSpPr txBox="1"/>
          <p:nvPr/>
        </p:nvSpPr>
        <p:spPr>
          <a:xfrm>
            <a:off x="1897783" y="7289213"/>
            <a:ext cx="4108817" cy="369332"/>
          </a:xfrm>
          <a:prstGeom prst="rect">
            <a:avLst/>
          </a:prstGeom>
          <a:noFill/>
        </p:spPr>
        <p:txBody>
          <a:bodyPr wrap="none" rtlCol="0">
            <a:spAutoFit/>
          </a:bodyPr>
          <a:lstStyle/>
          <a:p>
            <a:r>
              <a:rPr kumimoji="1" lang="ja-JP" altLang="en-US" dirty="0" smtClean="0"/>
              <a:t>オゾン⇒春に太陽光を浴びて分解する</a:t>
            </a:r>
            <a:endParaRPr kumimoji="1" lang="ja-JP" altLang="en-US" dirty="0"/>
          </a:p>
        </p:txBody>
      </p:sp>
      <p:grpSp>
        <p:nvGrpSpPr>
          <p:cNvPr id="8" name="グループ化 7"/>
          <p:cNvGrpSpPr/>
          <p:nvPr/>
        </p:nvGrpSpPr>
        <p:grpSpPr>
          <a:xfrm>
            <a:off x="-24583" y="689242"/>
            <a:ext cx="5364088" cy="3114052"/>
            <a:chOff x="-30740" y="698705"/>
            <a:chExt cx="6707589" cy="2970659"/>
          </a:xfrm>
        </p:grpSpPr>
        <p:grpSp>
          <p:nvGrpSpPr>
            <p:cNvPr id="31" name="グループ化 30"/>
            <p:cNvGrpSpPr/>
            <p:nvPr/>
          </p:nvGrpSpPr>
          <p:grpSpPr>
            <a:xfrm>
              <a:off x="-30740" y="698705"/>
              <a:ext cx="6707589" cy="2970659"/>
              <a:chOff x="-29664" y="714312"/>
              <a:chExt cx="6472746" cy="2734177"/>
            </a:xfrm>
          </p:grpSpPr>
          <p:sp>
            <p:nvSpPr>
              <p:cNvPr id="13" name="テキスト ボックス 12"/>
              <p:cNvSpPr txBox="1"/>
              <p:nvPr/>
            </p:nvSpPr>
            <p:spPr>
              <a:xfrm>
                <a:off x="1694546" y="714312"/>
                <a:ext cx="2698755" cy="621533"/>
              </a:xfrm>
              <a:prstGeom prst="rect">
                <a:avLst/>
              </a:prstGeom>
              <a:noFill/>
            </p:spPr>
            <p:txBody>
              <a:bodyPr wrap="none" rtlCol="0">
                <a:spAutoFit/>
              </a:bodyPr>
              <a:lstStyle/>
              <a:p>
                <a:r>
                  <a:rPr lang="ja-JP" altLang="en-US" sz="2000" dirty="0" smtClean="0"/>
                  <a:t>近年の地球温暖化</a:t>
                </a:r>
                <a:endParaRPr lang="en-US" altLang="ja-JP" sz="2000" dirty="0" smtClean="0"/>
              </a:p>
              <a:p>
                <a:r>
                  <a:rPr lang="ja-JP" altLang="en-US" sz="2000" dirty="0" smtClean="0"/>
                  <a:t>　　　オゾン減少</a:t>
                </a:r>
                <a:endParaRPr lang="ja-JP" altLang="en-US" sz="2000" dirty="0"/>
              </a:p>
            </p:txBody>
          </p:sp>
          <p:grpSp>
            <p:nvGrpSpPr>
              <p:cNvPr id="28" name="グループ化 27"/>
              <p:cNvGrpSpPr/>
              <p:nvPr/>
            </p:nvGrpSpPr>
            <p:grpSpPr>
              <a:xfrm>
                <a:off x="-29664" y="1421306"/>
                <a:ext cx="6472746" cy="2027183"/>
                <a:chOff x="70350" y="4265190"/>
                <a:chExt cx="9000244" cy="2294319"/>
              </a:xfrm>
            </p:grpSpPr>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l="2126" t="52737" r="45788" b="12103"/>
                <a:stretch/>
              </p:blipFill>
              <p:spPr>
                <a:xfrm>
                  <a:off x="111597" y="4265190"/>
                  <a:ext cx="3362762" cy="2023859"/>
                </a:xfrm>
                <a:prstGeom prst="rect">
                  <a:avLst/>
                </a:prstGeom>
              </p:spPr>
            </p:pic>
            <p:sp>
              <p:nvSpPr>
                <p:cNvPr id="25" name="正方形/長方形 24"/>
                <p:cNvSpPr/>
                <p:nvPr/>
              </p:nvSpPr>
              <p:spPr>
                <a:xfrm>
                  <a:off x="709906" y="4371253"/>
                  <a:ext cx="613610" cy="1657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pic>
              <p:nvPicPr>
                <p:cNvPr id="26" name="図 25"/>
                <p:cNvPicPr>
                  <a:picLocks noChangeAspect="1"/>
                </p:cNvPicPr>
                <p:nvPr/>
              </p:nvPicPr>
              <p:blipFill rotWithShape="1">
                <a:blip r:embed="rId3" cstate="print">
                  <a:extLst>
                    <a:ext uri="{28A0092B-C50C-407E-A947-70E740481C1C}">
                      <a14:useLocalDpi xmlns:a14="http://schemas.microsoft.com/office/drawing/2010/main" val="0"/>
                    </a:ext>
                  </a:extLst>
                </a:blip>
                <a:srcRect l="22103" t="23682" r="7612" b="4478"/>
                <a:stretch/>
              </p:blipFill>
              <p:spPr>
                <a:xfrm>
                  <a:off x="3474359" y="4371254"/>
                  <a:ext cx="2192225" cy="1845374"/>
                </a:xfrm>
                <a:prstGeom prst="rect">
                  <a:avLst/>
                </a:prstGeom>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l="22473" t="25274" r="1893" b="2687"/>
                <a:stretch/>
              </p:blipFill>
              <p:spPr>
                <a:xfrm>
                  <a:off x="5776440" y="4371253"/>
                  <a:ext cx="2112410" cy="1845375"/>
                </a:xfrm>
                <a:prstGeom prst="rect">
                  <a:avLst/>
                </a:prstGeom>
              </p:spPr>
            </p:pic>
            <p:sp>
              <p:nvSpPr>
                <p:cNvPr id="5" name="テキスト ボックス 4"/>
                <p:cNvSpPr txBox="1"/>
                <p:nvPr/>
              </p:nvSpPr>
              <p:spPr>
                <a:xfrm>
                  <a:off x="70350" y="6299543"/>
                  <a:ext cx="9000244" cy="259966"/>
                </a:xfrm>
                <a:prstGeom prst="rect">
                  <a:avLst/>
                </a:prstGeom>
                <a:noFill/>
              </p:spPr>
              <p:txBody>
                <a:bodyPr wrap="square" rtlCol="0">
                  <a:spAutoFit/>
                </a:bodyPr>
                <a:lstStyle/>
                <a:p>
                  <a:r>
                    <a:rPr kumimoji="1" lang="ja-JP" altLang="en-US" sz="1100" dirty="0" smtClean="0"/>
                    <a:t>気象庁</a:t>
                  </a:r>
                  <a:r>
                    <a:rPr kumimoji="1" lang="en-US" altLang="ja-JP" sz="1100" dirty="0" smtClean="0"/>
                    <a:t>(</a:t>
                  </a:r>
                  <a:r>
                    <a:rPr lang="en-US" altLang="ja-JP" sz="1100" dirty="0" smtClean="0"/>
                    <a:t>http</a:t>
                  </a:r>
                  <a:r>
                    <a:rPr lang="en-US" altLang="ja-JP" sz="1100" dirty="0"/>
                    <a:t>://www.data.jma.go.jp/gmd/env/ozonehp/info_ozone.html</a:t>
                  </a:r>
                  <a:r>
                    <a:rPr kumimoji="1" lang="ja-JP" altLang="en-US" sz="1100" dirty="0" smtClean="0"/>
                    <a:t>）</a:t>
                  </a:r>
                  <a:endParaRPr kumimoji="1" lang="ja-JP" altLang="en-US" sz="1100" dirty="0"/>
                </a:p>
              </p:txBody>
            </p:sp>
          </p:grpSp>
        </p:grpSp>
        <p:sp>
          <p:nvSpPr>
            <p:cNvPr id="6" name="テキスト ボックス 5"/>
            <p:cNvSpPr txBox="1"/>
            <p:nvPr/>
          </p:nvSpPr>
          <p:spPr>
            <a:xfrm>
              <a:off x="2852446" y="1300682"/>
              <a:ext cx="761747" cy="307777"/>
            </a:xfrm>
            <a:prstGeom prst="rect">
              <a:avLst/>
            </a:prstGeom>
            <a:noFill/>
          </p:spPr>
          <p:txBody>
            <a:bodyPr wrap="none" rtlCol="0">
              <a:spAutoFit/>
            </a:bodyPr>
            <a:lstStyle/>
            <a:p>
              <a:r>
                <a:rPr kumimoji="1" lang="en-US" altLang="ja-JP" sz="1400" dirty="0" smtClean="0"/>
                <a:t>1981</a:t>
              </a:r>
              <a:r>
                <a:rPr kumimoji="1" lang="ja-JP" altLang="en-US" sz="1400" dirty="0" smtClean="0"/>
                <a:t>年</a:t>
              </a:r>
              <a:endParaRPr kumimoji="1" lang="ja-JP" altLang="en-US" sz="1400" dirty="0"/>
            </a:p>
          </p:txBody>
        </p:sp>
        <p:sp>
          <p:nvSpPr>
            <p:cNvPr id="29" name="テキスト ボックス 28"/>
            <p:cNvSpPr txBox="1"/>
            <p:nvPr/>
          </p:nvSpPr>
          <p:spPr>
            <a:xfrm>
              <a:off x="4584409" y="1277711"/>
              <a:ext cx="761747" cy="307777"/>
            </a:xfrm>
            <a:prstGeom prst="rect">
              <a:avLst/>
            </a:prstGeom>
            <a:noFill/>
          </p:spPr>
          <p:txBody>
            <a:bodyPr wrap="none" rtlCol="0">
              <a:spAutoFit/>
            </a:bodyPr>
            <a:lstStyle/>
            <a:p>
              <a:r>
                <a:rPr kumimoji="1" lang="en-US" altLang="ja-JP" sz="1400" dirty="0" smtClean="0"/>
                <a:t>1985</a:t>
              </a:r>
              <a:r>
                <a:rPr kumimoji="1" lang="ja-JP" altLang="en-US" sz="1400" dirty="0" smtClean="0"/>
                <a:t>年</a:t>
              </a:r>
              <a:endParaRPr kumimoji="1" lang="ja-JP" altLang="en-US" sz="1400" dirty="0"/>
            </a:p>
          </p:txBody>
        </p:sp>
        <p:sp>
          <p:nvSpPr>
            <p:cNvPr id="7" name="テキスト ボックス 6"/>
            <p:cNvSpPr txBox="1"/>
            <p:nvPr/>
          </p:nvSpPr>
          <p:spPr>
            <a:xfrm>
              <a:off x="-28694" y="3215421"/>
              <a:ext cx="2493915" cy="249564"/>
            </a:xfrm>
            <a:prstGeom prst="rect">
              <a:avLst/>
            </a:prstGeom>
            <a:solidFill>
              <a:schemeClr val="bg1"/>
            </a:solidFill>
          </p:spPr>
          <p:txBody>
            <a:bodyPr wrap="square" rtlCol="0">
              <a:spAutoFit/>
            </a:bodyPr>
            <a:lstStyle/>
            <a:p>
              <a:r>
                <a:rPr kumimoji="1" lang="en-US" altLang="ja-JP" sz="1100" b="1" dirty="0" smtClean="0"/>
                <a:t>1980</a:t>
              </a:r>
              <a:r>
                <a:rPr kumimoji="1" lang="ja-JP" altLang="en-US" sz="1100" b="1" dirty="0" smtClean="0"/>
                <a:t>　　　　　  </a:t>
              </a:r>
              <a:r>
                <a:rPr kumimoji="1" lang="en-US" altLang="ja-JP" sz="1100" b="1" dirty="0" smtClean="0"/>
                <a:t>2015(</a:t>
              </a:r>
              <a:r>
                <a:rPr kumimoji="1" lang="ja-JP" altLang="en-US" sz="1100" b="1" dirty="0" smtClean="0"/>
                <a:t>年</a:t>
              </a:r>
              <a:r>
                <a:rPr kumimoji="1" lang="en-US" altLang="ja-JP" sz="1100" b="1" dirty="0" smtClean="0"/>
                <a:t>) </a:t>
              </a:r>
              <a:endParaRPr kumimoji="1" lang="ja-JP" altLang="en-US" sz="1100" b="1" dirty="0"/>
            </a:p>
          </p:txBody>
        </p:sp>
      </p:grpSp>
    </p:spTree>
    <p:extLst>
      <p:ext uri="{BB962C8B-B14F-4D97-AF65-F5344CB8AC3E}">
        <p14:creationId xmlns:p14="http://schemas.microsoft.com/office/powerpoint/2010/main" val="192869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50</a:t>
            </a:fld>
            <a:endParaRPr kumimoji="1" lang="ja-JP" altLang="en-US"/>
          </a:p>
        </p:txBody>
      </p:sp>
      <p:pic>
        <p:nvPicPr>
          <p:cNvPr id="5123" name="Picture 3" descr="\\YUSUKE-PC\Users\yusuke\Desktop\研究発表ppt\卒論\jpg\index\aao-kyokuS.JRA.07.85-09_C.jpg"/>
          <p:cNvPicPr>
            <a:picLocks noChangeAspect="1" noChangeArrowheads="1"/>
          </p:cNvPicPr>
          <p:nvPr/>
        </p:nvPicPr>
        <p:blipFill rotWithShape="1">
          <a:blip r:embed="rId2">
            <a:extLst>
              <a:ext uri="{28A0092B-C50C-407E-A947-70E740481C1C}">
                <a14:useLocalDpi xmlns:a14="http://schemas.microsoft.com/office/drawing/2010/main" val="0"/>
              </a:ext>
            </a:extLst>
          </a:blip>
          <a:srcRect l="5941" b="65555"/>
          <a:stretch/>
        </p:blipFill>
        <p:spPr bwMode="auto">
          <a:xfrm>
            <a:off x="107504" y="20216"/>
            <a:ext cx="517307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YUSUKE-PC\Users\yusuke\Desktop\研究発表ppt\卒論\jpg\index\aao-kyokuS.JRA.08.85-09_C.jpg"/>
          <p:cNvPicPr>
            <a:picLocks noChangeAspect="1" noChangeArrowheads="1"/>
          </p:cNvPicPr>
          <p:nvPr/>
        </p:nvPicPr>
        <p:blipFill rotWithShape="1">
          <a:blip r:embed="rId3">
            <a:extLst>
              <a:ext uri="{28A0092B-C50C-407E-A947-70E740481C1C}">
                <a14:useLocalDpi xmlns:a14="http://schemas.microsoft.com/office/drawing/2010/main" val="0"/>
              </a:ext>
            </a:extLst>
          </a:blip>
          <a:srcRect l="5941" b="65261"/>
          <a:stretch/>
        </p:blipFill>
        <p:spPr bwMode="auto">
          <a:xfrm>
            <a:off x="87680" y="2382416"/>
            <a:ext cx="5173076" cy="238241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YUSUKE-PC\Users\yusuke\Desktop\研究発表ppt\卒論\jpg\index\aao-kyokuS.JRA.09.85-09_C.jpg"/>
          <p:cNvPicPr>
            <a:picLocks noChangeAspect="1" noChangeArrowheads="1"/>
          </p:cNvPicPr>
          <p:nvPr/>
        </p:nvPicPr>
        <p:blipFill rotWithShape="1">
          <a:blip r:embed="rId4">
            <a:extLst>
              <a:ext uri="{28A0092B-C50C-407E-A947-70E740481C1C}">
                <a14:useLocalDpi xmlns:a14="http://schemas.microsoft.com/office/drawing/2010/main" val="0"/>
              </a:ext>
            </a:extLst>
          </a:blip>
          <a:srcRect l="5387" b="65261"/>
          <a:stretch/>
        </p:blipFill>
        <p:spPr bwMode="auto">
          <a:xfrm>
            <a:off x="4072066" y="1191208"/>
            <a:ext cx="5203556" cy="238241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YUSUKE-PC\Users\yusuke\Desktop\研究発表ppt\卒論\jpg\index\aao-kyokuS.JRA.10.85-09_C.jpg"/>
          <p:cNvPicPr>
            <a:picLocks noChangeAspect="1" noChangeArrowheads="1"/>
          </p:cNvPicPr>
          <p:nvPr/>
        </p:nvPicPr>
        <p:blipFill rotWithShape="1">
          <a:blip r:embed="rId5">
            <a:extLst>
              <a:ext uri="{28A0092B-C50C-407E-A947-70E740481C1C}">
                <a14:useLocalDpi xmlns:a14="http://schemas.microsoft.com/office/drawing/2010/main" val="0"/>
              </a:ext>
            </a:extLst>
          </a:blip>
          <a:srcRect l="5265" t="-483" r="-5265" b="65744"/>
          <a:stretch/>
        </p:blipFill>
        <p:spPr bwMode="auto">
          <a:xfrm>
            <a:off x="3923928" y="4005064"/>
            <a:ext cx="5499832" cy="238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916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extLst/>
          </p:nvPr>
        </p:nvGraphicFramePr>
        <p:xfrm>
          <a:off x="1" y="1"/>
          <a:ext cx="7262648" cy="2753710"/>
        </p:xfrm>
        <a:graphic>
          <a:graphicData uri="http://schemas.openxmlformats.org/drawingml/2006/chart">
            <c:chart xmlns:c="http://schemas.openxmlformats.org/drawingml/2006/chart" xmlns:r="http://schemas.openxmlformats.org/officeDocument/2006/relationships" r:id="rId2"/>
          </a:graphicData>
        </a:graphic>
      </p:graphicFrame>
      <p:sp>
        <p:nvSpPr>
          <p:cNvPr id="4" name="円/楕円 3"/>
          <p:cNvSpPr/>
          <p:nvPr/>
        </p:nvSpPr>
        <p:spPr>
          <a:xfrm>
            <a:off x="4235668" y="1429407"/>
            <a:ext cx="504497" cy="1313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グラフ 6"/>
          <p:cNvGraphicFramePr>
            <a:graphicFrameLocks/>
          </p:cNvGraphicFramePr>
          <p:nvPr>
            <p:extLst>
              <p:ext uri="{D42A27DB-BD31-4B8C-83A1-F6EECF244321}">
                <p14:modId xmlns:p14="http://schemas.microsoft.com/office/powerpoint/2010/main" val="2880824749"/>
              </p:ext>
            </p:extLst>
          </p:nvPr>
        </p:nvGraphicFramePr>
        <p:xfrm>
          <a:off x="179512" y="3094717"/>
          <a:ext cx="8856984" cy="3501105"/>
        </p:xfrm>
        <a:graphic>
          <a:graphicData uri="http://schemas.openxmlformats.org/drawingml/2006/chart">
            <c:chart xmlns:c="http://schemas.openxmlformats.org/drawingml/2006/chart" xmlns:r="http://schemas.openxmlformats.org/officeDocument/2006/relationships" r:id="rId3"/>
          </a:graphicData>
        </a:graphic>
      </p:graphicFrame>
      <p:sp>
        <p:nvSpPr>
          <p:cNvPr id="5" name="円/楕円 4"/>
          <p:cNvSpPr/>
          <p:nvPr/>
        </p:nvSpPr>
        <p:spPr>
          <a:xfrm>
            <a:off x="5579671" y="4787688"/>
            <a:ext cx="504497" cy="18025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6829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52</a:t>
            </a:fld>
            <a:endParaRPr kumimoji="1" lang="ja-JP" altLang="en-US"/>
          </a:p>
        </p:txBody>
      </p:sp>
      <p:sp>
        <p:nvSpPr>
          <p:cNvPr id="3" name="テキスト ボックス 2"/>
          <p:cNvSpPr txBox="1"/>
          <p:nvPr/>
        </p:nvSpPr>
        <p:spPr>
          <a:xfrm>
            <a:off x="2267744" y="2132856"/>
            <a:ext cx="4690771" cy="2123658"/>
          </a:xfrm>
          <a:prstGeom prst="rect">
            <a:avLst/>
          </a:prstGeom>
          <a:noFill/>
        </p:spPr>
        <p:txBody>
          <a:bodyPr wrap="none" rtlCol="0">
            <a:spAutoFit/>
          </a:bodyPr>
          <a:lstStyle/>
          <a:p>
            <a:r>
              <a:rPr kumimoji="1" lang="en-US" altLang="ja-JP" sz="4400" dirty="0" smtClean="0"/>
              <a:t>AAO</a:t>
            </a:r>
            <a:r>
              <a:rPr kumimoji="1" lang="ja-JP" altLang="en-US" sz="4400" dirty="0" smtClean="0"/>
              <a:t>８．９、</a:t>
            </a:r>
            <a:endParaRPr kumimoji="1" lang="en-US" altLang="ja-JP" sz="4400" dirty="0" smtClean="0"/>
          </a:p>
          <a:p>
            <a:r>
              <a:rPr lang="en-US" altLang="ja-JP" sz="4400" dirty="0" smtClean="0"/>
              <a:t>AAO10</a:t>
            </a:r>
            <a:endParaRPr kumimoji="1" lang="en-US" altLang="ja-JP" sz="4400" dirty="0" smtClean="0"/>
          </a:p>
          <a:p>
            <a:r>
              <a:rPr kumimoji="1" lang="en-US" altLang="ja-JP" sz="4400" dirty="0" smtClean="0"/>
              <a:t>AO</a:t>
            </a:r>
            <a:r>
              <a:rPr kumimoji="1" lang="ja-JP" altLang="en-US" sz="4400" dirty="0" err="1" smtClean="0"/>
              <a:t>、</a:t>
            </a:r>
            <a:r>
              <a:rPr kumimoji="1" lang="en-US" altLang="ja-JP" sz="4400" dirty="0" smtClean="0"/>
              <a:t>KYOKU_N</a:t>
            </a:r>
            <a:r>
              <a:rPr kumimoji="1" lang="ja-JP" altLang="en-US" sz="4400" dirty="0" smtClean="0"/>
              <a:t>９</a:t>
            </a:r>
            <a:endParaRPr kumimoji="1" lang="ja-JP" altLang="en-US" sz="4400" dirty="0"/>
          </a:p>
        </p:txBody>
      </p:sp>
    </p:spTree>
    <p:extLst>
      <p:ext uri="{BB962C8B-B14F-4D97-AF65-F5344CB8AC3E}">
        <p14:creationId xmlns:p14="http://schemas.microsoft.com/office/powerpoint/2010/main" val="9632553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53</a:t>
            </a:fld>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52" y="1019952"/>
            <a:ext cx="4079699" cy="474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836712"/>
            <a:ext cx="3888432" cy="4930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0568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54</a:t>
            </a:fld>
            <a:endParaRPr kumimoji="1" lang="ja-JP" alt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754"/>
            <a:ext cx="3419872" cy="44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836712"/>
            <a:ext cx="324035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836712"/>
            <a:ext cx="2555775" cy="4486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287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55</a:t>
            </a:fld>
            <a:endParaRPr kumimoji="1" lang="ja-JP"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24744"/>
            <a:ext cx="3668676" cy="5051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359" y="563690"/>
            <a:ext cx="421005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743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56</a:t>
            </a:fld>
            <a:endParaRPr kumimoji="1" lang="ja-JP" altLang="en-US"/>
          </a:p>
        </p:txBody>
      </p:sp>
    </p:spTree>
    <p:extLst>
      <p:ext uri="{BB962C8B-B14F-4D97-AF65-F5344CB8AC3E}">
        <p14:creationId xmlns:p14="http://schemas.microsoft.com/office/powerpoint/2010/main" val="326866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57</a:t>
            </a:fld>
            <a:endParaRPr kumimoji="1" lang="ja-JP" altLang="en-US"/>
          </a:p>
        </p:txBody>
      </p:sp>
      <p:sp>
        <p:nvSpPr>
          <p:cNvPr id="3" name="テキスト ボックス 2"/>
          <p:cNvSpPr txBox="1"/>
          <p:nvPr/>
        </p:nvSpPr>
        <p:spPr>
          <a:xfrm>
            <a:off x="3059832" y="2564904"/>
            <a:ext cx="3419526" cy="1569660"/>
          </a:xfrm>
          <a:prstGeom prst="rect">
            <a:avLst/>
          </a:prstGeom>
          <a:noFill/>
        </p:spPr>
        <p:txBody>
          <a:bodyPr wrap="none" rtlCol="0">
            <a:spAutoFit/>
          </a:bodyPr>
          <a:lstStyle/>
          <a:p>
            <a:r>
              <a:rPr kumimoji="1" lang="en-US" altLang="ja-JP" sz="9600" dirty="0" smtClean="0"/>
              <a:t>NCEP</a:t>
            </a:r>
            <a:endParaRPr kumimoji="1" lang="ja-JP" altLang="en-US" sz="9600" dirty="0"/>
          </a:p>
        </p:txBody>
      </p:sp>
    </p:spTree>
    <p:extLst>
      <p:ext uri="{BB962C8B-B14F-4D97-AF65-F5344CB8AC3E}">
        <p14:creationId xmlns:p14="http://schemas.microsoft.com/office/powerpoint/2010/main" val="3446383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58</a:t>
            </a:fld>
            <a:endParaRPr kumimoji="1" lang="ja-JP" altLang="en-US"/>
          </a:p>
        </p:txBody>
      </p:sp>
      <p:sp>
        <p:nvSpPr>
          <p:cNvPr id="5" name="テキスト ボックス 4"/>
          <p:cNvSpPr txBox="1"/>
          <p:nvPr/>
        </p:nvSpPr>
        <p:spPr>
          <a:xfrm>
            <a:off x="251520" y="1052736"/>
            <a:ext cx="184731" cy="293543"/>
          </a:xfrm>
          <a:prstGeom prst="rect">
            <a:avLst/>
          </a:prstGeom>
          <a:noFill/>
        </p:spPr>
        <p:txBody>
          <a:bodyPr wrap="none" rtlCol="0">
            <a:spAutoFit/>
          </a:bodyPr>
          <a:lstStyle/>
          <a:p>
            <a:endParaRPr kumimoji="1" lang="en-US" altLang="ja-JP" sz="4000" dirty="0" smtClean="0">
              <a:solidFill>
                <a:srgbClr val="006600"/>
              </a:solidFill>
            </a:endParaRPr>
          </a:p>
        </p:txBody>
      </p:sp>
      <p:sp>
        <p:nvSpPr>
          <p:cNvPr id="6" name="テキスト ボックス 5"/>
          <p:cNvSpPr txBox="1"/>
          <p:nvPr/>
        </p:nvSpPr>
        <p:spPr>
          <a:xfrm>
            <a:off x="3294738" y="1052736"/>
            <a:ext cx="184731" cy="268018"/>
          </a:xfrm>
          <a:prstGeom prst="rect">
            <a:avLst/>
          </a:prstGeom>
          <a:noFill/>
        </p:spPr>
        <p:txBody>
          <a:bodyPr wrap="none" rtlCol="0">
            <a:spAutoFit/>
          </a:bodyPr>
          <a:lstStyle/>
          <a:p>
            <a:endParaRPr lang="en-US" altLang="ja-JP" sz="3600" dirty="0">
              <a:solidFill>
                <a:srgbClr val="006600"/>
              </a:solidFill>
            </a:endParaRPr>
          </a:p>
        </p:txBody>
      </p:sp>
      <p:sp>
        <p:nvSpPr>
          <p:cNvPr id="7" name="テキスト ボックス 6"/>
          <p:cNvSpPr txBox="1"/>
          <p:nvPr/>
        </p:nvSpPr>
        <p:spPr>
          <a:xfrm>
            <a:off x="436251" y="148914"/>
            <a:ext cx="2858487" cy="707886"/>
          </a:xfrm>
          <a:prstGeom prst="rect">
            <a:avLst/>
          </a:prstGeom>
          <a:noFill/>
        </p:spPr>
        <p:txBody>
          <a:bodyPr wrap="square" rtlCol="0">
            <a:spAutoFit/>
          </a:bodyPr>
          <a:lstStyle/>
          <a:p>
            <a:r>
              <a:rPr kumimoji="1" lang="ja-JP" altLang="en-US" sz="4000" dirty="0" smtClean="0">
                <a:solidFill>
                  <a:srgbClr val="0070C0"/>
                </a:solidFill>
              </a:rPr>
              <a:t>＊北極振動</a:t>
            </a:r>
            <a:endParaRPr kumimoji="1" lang="ja-JP" altLang="en-US" sz="4000" dirty="0">
              <a:solidFill>
                <a:srgbClr val="0070C0"/>
              </a:solidFill>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3294738" y="153506"/>
                <a:ext cx="5189687" cy="646331"/>
              </a:xfrm>
              <a:prstGeom prst="rect">
                <a:avLst/>
              </a:prstGeom>
              <a:noFill/>
            </p:spPr>
            <p:txBody>
              <a:bodyPr wrap="square" rtlCol="0">
                <a:spAutoFit/>
              </a:bodyPr>
              <a:lstStyle/>
              <a:p>
                <a:r>
                  <a:rPr lang="en-US" altLang="ja-JP" sz="3600" dirty="0" smtClean="0">
                    <a:solidFill>
                      <a:srgbClr val="0070C0"/>
                    </a:solidFill>
                  </a:rPr>
                  <a:t>AOI =</a:t>
                </a:r>
                <a14:m>
                  <m:oMath xmlns:m="http://schemas.openxmlformats.org/officeDocument/2006/math">
                    <m:sSub>
                      <m:sSubPr>
                        <m:ctrlPr>
                          <a:rPr lang="en-US" altLang="ja-JP" sz="3600" i="1">
                            <a:solidFill>
                              <a:srgbClr val="0070C0"/>
                            </a:solidFill>
                            <a:latin typeface="Cambria Math"/>
                          </a:rPr>
                        </m:ctrlPr>
                      </m:sSubPr>
                      <m:e>
                        <m:sSup>
                          <m:sSupPr>
                            <m:ctrlPr>
                              <a:rPr lang="en-US" altLang="ja-JP" sz="3600" i="1">
                                <a:solidFill>
                                  <a:srgbClr val="0070C0"/>
                                </a:solidFill>
                                <a:latin typeface="Cambria Math"/>
                              </a:rPr>
                            </m:ctrlPr>
                          </m:sSupPr>
                          <m:e>
                            <m:r>
                              <a:rPr lang="en-US" altLang="ja-JP" sz="3600" b="0" i="1" smtClean="0">
                                <a:solidFill>
                                  <a:srgbClr val="0070C0"/>
                                </a:solidFill>
                                <a:latin typeface="Cambria Math"/>
                              </a:rPr>
                              <m:t>𝑆𝐿𝑃</m:t>
                            </m:r>
                          </m:e>
                          <m:sup>
                            <m:r>
                              <a:rPr lang="en-US" altLang="ja-JP" sz="3600" i="1">
                                <a:solidFill>
                                  <a:srgbClr val="0070C0"/>
                                </a:solidFill>
                                <a:latin typeface="Cambria Math"/>
                              </a:rPr>
                              <m:t>∗</m:t>
                            </m:r>
                          </m:sup>
                        </m:sSup>
                      </m:e>
                      <m:sub>
                        <m:r>
                          <a:rPr lang="en-US" altLang="ja-JP" sz="3600" i="1">
                            <a:solidFill>
                              <a:srgbClr val="0070C0"/>
                            </a:solidFill>
                            <a:latin typeface="Cambria Math"/>
                          </a:rPr>
                          <m:t>40</m:t>
                        </m:r>
                        <m:r>
                          <a:rPr lang="en-US" altLang="ja-JP" sz="3600" b="0" i="1" smtClean="0">
                            <a:solidFill>
                              <a:srgbClr val="0070C0"/>
                            </a:solidFill>
                            <a:latin typeface="Cambria Math"/>
                          </a:rPr>
                          <m:t>𝑁</m:t>
                        </m:r>
                      </m:sub>
                    </m:sSub>
                  </m:oMath>
                </a14:m>
                <a:r>
                  <a:rPr lang="en-US" altLang="ja-JP" sz="3600" dirty="0">
                    <a:solidFill>
                      <a:srgbClr val="0070C0"/>
                    </a:solidFill>
                  </a:rPr>
                  <a:t> - </a:t>
                </a:r>
                <a14:m>
                  <m:oMath xmlns:m="http://schemas.openxmlformats.org/officeDocument/2006/math">
                    <m:sSub>
                      <m:sSubPr>
                        <m:ctrlPr>
                          <a:rPr lang="en-US" altLang="ja-JP" sz="3600" i="1">
                            <a:solidFill>
                              <a:srgbClr val="0070C0"/>
                            </a:solidFill>
                            <a:latin typeface="Cambria Math"/>
                          </a:rPr>
                        </m:ctrlPr>
                      </m:sSubPr>
                      <m:e>
                        <m:sSup>
                          <m:sSupPr>
                            <m:ctrlPr>
                              <a:rPr lang="en-US" altLang="ja-JP" sz="3600" i="1">
                                <a:solidFill>
                                  <a:srgbClr val="0070C0"/>
                                </a:solidFill>
                                <a:latin typeface="Cambria Math"/>
                              </a:rPr>
                            </m:ctrlPr>
                          </m:sSupPr>
                          <m:e>
                            <m:r>
                              <a:rPr lang="en-US" altLang="ja-JP" sz="3600" b="0" i="1" smtClean="0">
                                <a:solidFill>
                                  <a:srgbClr val="0070C0"/>
                                </a:solidFill>
                                <a:latin typeface="Cambria Math"/>
                              </a:rPr>
                              <m:t>𝑆𝐿𝑃</m:t>
                            </m:r>
                          </m:e>
                          <m:sup>
                            <m:r>
                              <a:rPr lang="en-US" altLang="ja-JP" sz="3600" i="1">
                                <a:solidFill>
                                  <a:srgbClr val="0070C0"/>
                                </a:solidFill>
                                <a:latin typeface="Cambria Math"/>
                              </a:rPr>
                              <m:t>∗</m:t>
                            </m:r>
                          </m:sup>
                        </m:sSup>
                      </m:e>
                      <m:sub>
                        <m:r>
                          <a:rPr lang="en-US" altLang="ja-JP" sz="3600" i="1">
                            <a:solidFill>
                              <a:srgbClr val="0070C0"/>
                            </a:solidFill>
                            <a:latin typeface="Cambria Math"/>
                          </a:rPr>
                          <m:t>65</m:t>
                        </m:r>
                        <m:r>
                          <a:rPr lang="en-US" altLang="ja-JP" sz="3600" b="0" i="1" smtClean="0">
                            <a:solidFill>
                              <a:srgbClr val="0070C0"/>
                            </a:solidFill>
                            <a:latin typeface="Cambria Math"/>
                          </a:rPr>
                          <m:t>𝑁</m:t>
                        </m:r>
                      </m:sub>
                    </m:sSub>
                  </m:oMath>
                </a14:m>
                <a:endParaRPr lang="en-US" altLang="ja-JP" sz="3600" dirty="0">
                  <a:solidFill>
                    <a:srgbClr val="0070C0"/>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294738" y="153506"/>
                <a:ext cx="5189687" cy="646331"/>
              </a:xfrm>
              <a:prstGeom prst="rect">
                <a:avLst/>
              </a:prstGeom>
              <a:blipFill rotWithShape="0">
                <a:blip r:embed="rId2"/>
                <a:stretch>
                  <a:fillRect l="-3521" t="-15094" b="-33962"/>
                </a:stretch>
              </a:blipFill>
            </p:spPr>
            <p:txBody>
              <a:bodyPr/>
              <a:lstStyle/>
              <a:p>
                <a:r>
                  <a:rPr lang="ja-JP" altLang="en-US">
                    <a:noFill/>
                  </a:rPr>
                  <a:t> </a:t>
                </a:r>
              </a:p>
            </p:txBody>
          </p:sp>
        </mc:Fallback>
      </mc:AlternateContent>
      <p:pic>
        <p:nvPicPr>
          <p:cNvPr id="9" name="図 8"/>
          <p:cNvPicPr>
            <a:picLocks noChangeAspect="1"/>
          </p:cNvPicPr>
          <p:nvPr/>
        </p:nvPicPr>
        <p:blipFill rotWithShape="1">
          <a:blip r:embed="rId3"/>
          <a:srcRect t="48831"/>
          <a:stretch/>
        </p:blipFill>
        <p:spPr>
          <a:xfrm>
            <a:off x="1449196" y="4016391"/>
            <a:ext cx="7632848" cy="2845017"/>
          </a:xfrm>
          <a:prstGeom prst="rect">
            <a:avLst/>
          </a:prstGeom>
        </p:spPr>
      </p:pic>
      <p:grpSp>
        <p:nvGrpSpPr>
          <p:cNvPr id="13" name="グループ化 12"/>
          <p:cNvGrpSpPr/>
          <p:nvPr/>
        </p:nvGrpSpPr>
        <p:grpSpPr>
          <a:xfrm>
            <a:off x="1678450" y="761006"/>
            <a:ext cx="7200800" cy="2485872"/>
            <a:chOff x="2051720" y="3488303"/>
            <a:chExt cx="6649168" cy="1932482"/>
          </a:xfrm>
        </p:grpSpPr>
        <p:pic>
          <p:nvPicPr>
            <p:cNvPr id="10" name="図 9"/>
            <p:cNvPicPr>
              <a:picLocks noChangeAspect="1"/>
            </p:cNvPicPr>
            <p:nvPr/>
          </p:nvPicPr>
          <p:blipFill rotWithShape="1">
            <a:blip r:embed="rId4"/>
            <a:srcRect l="4121" t="8393"/>
            <a:stretch/>
          </p:blipFill>
          <p:spPr>
            <a:xfrm rot="16200000">
              <a:off x="1922423" y="3617600"/>
              <a:ext cx="1914777" cy="1656184"/>
            </a:xfrm>
            <a:prstGeom prst="rect">
              <a:avLst/>
            </a:prstGeom>
          </p:spPr>
        </p:pic>
        <p:pic>
          <p:nvPicPr>
            <p:cNvPr id="11" name="図 10"/>
            <p:cNvPicPr>
              <a:picLocks noChangeAspect="1"/>
            </p:cNvPicPr>
            <p:nvPr/>
          </p:nvPicPr>
          <p:blipFill rotWithShape="1">
            <a:blip r:embed="rId5"/>
            <a:srcRect l="3330" t="6992" r="99"/>
            <a:stretch/>
          </p:blipFill>
          <p:spPr>
            <a:xfrm rot="16200000">
              <a:off x="4406699" y="3581596"/>
              <a:ext cx="1914778" cy="1728192"/>
            </a:xfrm>
            <a:prstGeom prst="rect">
              <a:avLst/>
            </a:prstGeom>
          </p:spPr>
        </p:pic>
        <p:pic>
          <p:nvPicPr>
            <p:cNvPr id="12" name="図 11"/>
            <p:cNvPicPr>
              <a:picLocks noChangeAspect="1"/>
            </p:cNvPicPr>
            <p:nvPr/>
          </p:nvPicPr>
          <p:blipFill rotWithShape="1">
            <a:blip r:embed="rId6"/>
            <a:srcRect l="1544" t="7105"/>
            <a:stretch/>
          </p:blipFill>
          <p:spPr>
            <a:xfrm rot="16200000">
              <a:off x="6879402" y="3599298"/>
              <a:ext cx="1914780" cy="1728193"/>
            </a:xfrm>
            <a:prstGeom prst="rect">
              <a:avLst/>
            </a:prstGeom>
          </p:spPr>
        </p:pic>
      </p:grpSp>
      <p:sp>
        <p:nvSpPr>
          <p:cNvPr id="14" name="テキスト ボックス 13"/>
          <p:cNvSpPr txBox="1"/>
          <p:nvPr/>
        </p:nvSpPr>
        <p:spPr>
          <a:xfrm>
            <a:off x="3154803" y="3477002"/>
            <a:ext cx="5692210" cy="646331"/>
          </a:xfrm>
          <a:prstGeom prst="rect">
            <a:avLst/>
          </a:prstGeom>
          <a:noFill/>
        </p:spPr>
        <p:txBody>
          <a:bodyPr wrap="square" rtlCol="0">
            <a:spAutoFit/>
          </a:bodyPr>
          <a:lstStyle/>
          <a:p>
            <a:r>
              <a:rPr lang="en-US" altLang="ja-JP" sz="3600" dirty="0" smtClean="0">
                <a:solidFill>
                  <a:srgbClr val="0070C0"/>
                </a:solidFill>
              </a:rPr>
              <a:t>SVNAM index(</a:t>
            </a:r>
            <a:r>
              <a:rPr lang="ja-JP" altLang="en-US" sz="3600" dirty="0" smtClean="0">
                <a:solidFill>
                  <a:srgbClr val="0070C0"/>
                </a:solidFill>
              </a:rPr>
              <a:t>研究室</a:t>
            </a:r>
            <a:r>
              <a:rPr lang="en-US" altLang="ja-JP" sz="3600" dirty="0" smtClean="0">
                <a:solidFill>
                  <a:srgbClr val="0070C0"/>
                </a:solidFill>
              </a:rPr>
              <a:t>HP)</a:t>
            </a:r>
            <a:endParaRPr lang="en-US" altLang="ja-JP" sz="3600" dirty="0">
              <a:solidFill>
                <a:srgbClr val="0070C0"/>
              </a:solidFill>
            </a:endParaRPr>
          </a:p>
        </p:txBody>
      </p:sp>
      <p:sp>
        <p:nvSpPr>
          <p:cNvPr id="15" name="テキスト ボックス 14"/>
          <p:cNvSpPr txBox="1"/>
          <p:nvPr/>
        </p:nvSpPr>
        <p:spPr>
          <a:xfrm>
            <a:off x="0" y="3246878"/>
            <a:ext cx="2374368" cy="830997"/>
          </a:xfrm>
          <a:prstGeom prst="rect">
            <a:avLst/>
          </a:prstGeom>
          <a:noFill/>
        </p:spPr>
        <p:txBody>
          <a:bodyPr wrap="none" rtlCol="0">
            <a:spAutoFit/>
          </a:bodyPr>
          <a:lstStyle/>
          <a:p>
            <a:r>
              <a:rPr lang="en-US" altLang="ja-JP" sz="2400" dirty="0" smtClean="0">
                <a:solidFill>
                  <a:srgbClr val="FF0000"/>
                </a:solidFill>
              </a:rPr>
              <a:t>10</a:t>
            </a:r>
            <a:r>
              <a:rPr lang="ja-JP" altLang="en-US" sz="2400" dirty="0" smtClean="0">
                <a:solidFill>
                  <a:srgbClr val="FF0000"/>
                </a:solidFill>
              </a:rPr>
              <a:t>月の同時回帰</a:t>
            </a:r>
            <a:endParaRPr lang="en-US" altLang="ja-JP" sz="2400" dirty="0" smtClean="0">
              <a:solidFill>
                <a:srgbClr val="FF0000"/>
              </a:solidFill>
            </a:endParaRPr>
          </a:p>
          <a:p>
            <a:r>
              <a:rPr lang="en-US" altLang="ja-JP" sz="2400" dirty="0" smtClean="0">
                <a:solidFill>
                  <a:srgbClr val="FF0000"/>
                </a:solidFill>
              </a:rPr>
              <a:t>~HGT[m]~</a:t>
            </a:r>
            <a:endParaRPr kumimoji="1" lang="ja-JP" altLang="en-US" sz="2800" dirty="0">
              <a:solidFill>
                <a:srgbClr val="FF0000"/>
              </a:solidFill>
            </a:endParaRPr>
          </a:p>
        </p:txBody>
      </p:sp>
    </p:spTree>
    <p:extLst>
      <p:ext uri="{BB962C8B-B14F-4D97-AF65-F5344CB8AC3E}">
        <p14:creationId xmlns:p14="http://schemas.microsoft.com/office/powerpoint/2010/main" val="26683706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59</a:t>
            </a:fld>
            <a:endParaRPr kumimoji="1" lang="ja-JP" altLang="en-US"/>
          </a:p>
        </p:txBody>
      </p:sp>
      <p:sp>
        <p:nvSpPr>
          <p:cNvPr id="3" name="テキスト ボックス 2"/>
          <p:cNvSpPr txBox="1"/>
          <p:nvPr/>
        </p:nvSpPr>
        <p:spPr>
          <a:xfrm>
            <a:off x="107504" y="29294"/>
            <a:ext cx="7725192" cy="523220"/>
          </a:xfrm>
          <a:prstGeom prst="rect">
            <a:avLst/>
          </a:prstGeom>
          <a:noFill/>
        </p:spPr>
        <p:txBody>
          <a:bodyPr wrap="none" rtlCol="0">
            <a:spAutoFit/>
          </a:bodyPr>
          <a:lstStyle/>
          <a:p>
            <a:r>
              <a:rPr kumimoji="1" lang="ja-JP" altLang="en-US" sz="2800" dirty="0" smtClean="0">
                <a:solidFill>
                  <a:srgbClr val="FF0000"/>
                </a:solidFill>
              </a:rPr>
              <a:t>①＜再解析＞</a:t>
            </a:r>
            <a:r>
              <a:rPr kumimoji="1" lang="ja-JP" altLang="en-US" sz="2800" dirty="0" smtClean="0"/>
              <a:t>南極振動と北極振動の関係性は？</a:t>
            </a:r>
            <a:endParaRPr kumimoji="1" lang="ja-JP" altLang="en-US" sz="2800" dirty="0"/>
          </a:p>
        </p:txBody>
      </p:sp>
      <p:sp>
        <p:nvSpPr>
          <p:cNvPr id="4" name="テキスト ボックス 3"/>
          <p:cNvSpPr txBox="1"/>
          <p:nvPr/>
        </p:nvSpPr>
        <p:spPr>
          <a:xfrm>
            <a:off x="107503" y="604515"/>
            <a:ext cx="1644407" cy="646331"/>
          </a:xfrm>
          <a:prstGeom prst="rect">
            <a:avLst/>
          </a:prstGeom>
          <a:solidFill>
            <a:srgbClr val="004620"/>
          </a:solidFill>
          <a:ln w="38100">
            <a:solidFill>
              <a:srgbClr val="004620"/>
            </a:solidFill>
          </a:ln>
        </p:spPr>
        <p:txBody>
          <a:bodyPr wrap="square" rtlCol="0">
            <a:spAutoFit/>
          </a:bodyPr>
          <a:lstStyle/>
          <a:p>
            <a:pPr algn="ctr"/>
            <a:r>
              <a:rPr kumimoji="1" lang="ja-JP" altLang="en-US" sz="3600" b="1" dirty="0" smtClean="0">
                <a:solidFill>
                  <a:schemeClr val="bg1"/>
                </a:solidFill>
              </a:rPr>
              <a:t>再解析</a:t>
            </a:r>
            <a:endParaRPr kumimoji="1" lang="ja-JP" altLang="en-US" sz="3600" b="1" dirty="0">
              <a:solidFill>
                <a:schemeClr val="bg1"/>
              </a:solidFill>
            </a:endParaRPr>
          </a:p>
        </p:txBody>
      </p:sp>
      <p:pic>
        <p:nvPicPr>
          <p:cNvPr id="5" name="Picture 5" descr="E:\研究発表データ\jpg\correg_aao-hgt_zonalmean_ALL.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87" r="7593" b="8874"/>
          <a:stretch/>
        </p:blipFill>
        <p:spPr bwMode="auto">
          <a:xfrm rot="5400000">
            <a:off x="-52651" y="1468648"/>
            <a:ext cx="2848490" cy="265639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97420" y="4221088"/>
            <a:ext cx="2704779" cy="954107"/>
          </a:xfrm>
          <a:prstGeom prst="rect">
            <a:avLst/>
          </a:prstGeom>
          <a:noFill/>
        </p:spPr>
        <p:txBody>
          <a:bodyPr wrap="none" rtlCol="0">
            <a:spAutoFit/>
          </a:bodyPr>
          <a:lstStyle/>
          <a:p>
            <a:r>
              <a:rPr kumimoji="1" lang="ja-JP" altLang="en-US" sz="2800" dirty="0" smtClean="0">
                <a:solidFill>
                  <a:srgbClr val="00B050"/>
                </a:solidFill>
              </a:rPr>
              <a:t>緑：</a:t>
            </a:r>
            <a:r>
              <a:rPr kumimoji="1" lang="en-US" altLang="ja-JP" sz="2800" dirty="0" smtClean="0">
                <a:solidFill>
                  <a:srgbClr val="00B050"/>
                </a:solidFill>
              </a:rPr>
              <a:t>AAO</a:t>
            </a:r>
            <a:r>
              <a:rPr lang="ja-JP" altLang="en-US" sz="2800" dirty="0">
                <a:solidFill>
                  <a:srgbClr val="00B050"/>
                </a:solidFill>
              </a:rPr>
              <a:t> </a:t>
            </a:r>
            <a:r>
              <a:rPr lang="en-US" altLang="ja-JP" sz="2800" dirty="0" smtClean="0">
                <a:solidFill>
                  <a:srgbClr val="00B050"/>
                </a:solidFill>
              </a:rPr>
              <a:t>index</a:t>
            </a:r>
          </a:p>
          <a:p>
            <a:r>
              <a:rPr kumimoji="1" lang="ja-JP" altLang="en-US" sz="2800" dirty="0" smtClean="0">
                <a:solidFill>
                  <a:srgbClr val="0070C0"/>
                </a:solidFill>
              </a:rPr>
              <a:t>青：</a:t>
            </a:r>
            <a:r>
              <a:rPr kumimoji="1" lang="en-US" altLang="ja-JP" sz="2800" dirty="0" smtClean="0">
                <a:solidFill>
                  <a:srgbClr val="0070C0"/>
                </a:solidFill>
              </a:rPr>
              <a:t>AO index</a:t>
            </a:r>
            <a:endParaRPr kumimoji="1" lang="ja-JP" altLang="en-US" sz="2800" dirty="0">
              <a:solidFill>
                <a:srgbClr val="0070C0"/>
              </a:solidFill>
            </a:endParaRPr>
          </a:p>
        </p:txBody>
      </p:sp>
      <p:pic>
        <p:nvPicPr>
          <p:cNvPr id="2050" name="Picture 2" descr="C:\Users\yusuke\AppData\Local\Temp\scp42150\DATA\USER\yusuke\ENSO\aoindex\index\aao-ao.JRA.10.80-10_C.jpg"/>
          <p:cNvPicPr>
            <a:picLocks noChangeAspect="1" noChangeArrowheads="1"/>
          </p:cNvPicPr>
          <p:nvPr/>
        </p:nvPicPr>
        <p:blipFill rotWithShape="1">
          <a:blip r:embed="rId3">
            <a:extLst>
              <a:ext uri="{28A0092B-C50C-407E-A947-70E740481C1C}">
                <a14:useLocalDpi xmlns:a14="http://schemas.microsoft.com/office/drawing/2010/main" val="0"/>
              </a:ext>
            </a:extLst>
          </a:blip>
          <a:srcRect b="65195"/>
          <a:stretch/>
        </p:blipFill>
        <p:spPr bwMode="auto">
          <a:xfrm>
            <a:off x="2715667" y="572318"/>
            <a:ext cx="6176813" cy="2386940"/>
          </a:xfrm>
          <a:prstGeom prst="rect">
            <a:avLst/>
          </a:prstGeom>
          <a:noFill/>
          <a:extLst>
            <a:ext uri="{909E8E84-426E-40DD-AFC4-6F175D3DCCD1}">
              <a14:hiddenFill xmlns:a14="http://schemas.microsoft.com/office/drawing/2010/main">
                <a:solidFill>
                  <a:srgbClr val="FFFFFF"/>
                </a:solidFill>
              </a14:hiddenFill>
            </a:ext>
          </a:extLst>
        </p:spPr>
      </p:pic>
      <p:sp>
        <p:nvSpPr>
          <p:cNvPr id="10" name="左中かっこ 9"/>
          <p:cNvSpPr/>
          <p:nvPr/>
        </p:nvSpPr>
        <p:spPr>
          <a:xfrm rot="16200000">
            <a:off x="5562110" y="170638"/>
            <a:ext cx="648072" cy="601266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4618363" y="3528113"/>
            <a:ext cx="2535566" cy="461665"/>
          </a:xfrm>
          <a:prstGeom prst="rect">
            <a:avLst/>
          </a:prstGeom>
          <a:noFill/>
          <a:ln w="38100">
            <a:solidFill>
              <a:srgbClr val="FF0000"/>
            </a:solidFill>
          </a:ln>
        </p:spPr>
        <p:txBody>
          <a:bodyPr wrap="none" rtlCol="0">
            <a:spAutoFit/>
          </a:bodyPr>
          <a:lstStyle/>
          <a:p>
            <a:r>
              <a:rPr kumimoji="1" lang="en-US" altLang="ja-JP" sz="2400" dirty="0" smtClean="0"/>
              <a:t>AAO</a:t>
            </a:r>
            <a:r>
              <a:rPr kumimoji="1" lang="ja-JP" altLang="en-US" sz="2400" dirty="0" smtClean="0"/>
              <a:t>と</a:t>
            </a:r>
            <a:r>
              <a:rPr kumimoji="1" lang="en-US" altLang="ja-JP" sz="2400" dirty="0" smtClean="0"/>
              <a:t>AO</a:t>
            </a:r>
            <a:r>
              <a:rPr kumimoji="1" lang="ja-JP" altLang="en-US" sz="2400" dirty="0" smtClean="0"/>
              <a:t>の相関</a:t>
            </a:r>
            <a:endParaRPr kumimoji="1" lang="ja-JP" altLang="en-US" sz="2400" dirty="0"/>
          </a:p>
        </p:txBody>
      </p:sp>
      <p:sp>
        <p:nvSpPr>
          <p:cNvPr id="12" name="テキスト ボックス 11"/>
          <p:cNvSpPr txBox="1"/>
          <p:nvPr/>
        </p:nvSpPr>
        <p:spPr>
          <a:xfrm>
            <a:off x="4038525" y="4221088"/>
            <a:ext cx="3695242" cy="1754326"/>
          </a:xfrm>
          <a:prstGeom prst="rect">
            <a:avLst/>
          </a:prstGeom>
          <a:noFill/>
        </p:spPr>
        <p:txBody>
          <a:bodyPr wrap="none" rtlCol="0">
            <a:spAutoFit/>
          </a:bodyPr>
          <a:lstStyle/>
          <a:p>
            <a:r>
              <a:rPr kumimoji="1" lang="en-US" altLang="ja-JP" sz="3600" dirty="0" smtClean="0"/>
              <a:t>1960-2009</a:t>
            </a:r>
            <a:r>
              <a:rPr kumimoji="1" lang="ja-JP" altLang="en-US" sz="3600" dirty="0" smtClean="0"/>
              <a:t>：</a:t>
            </a:r>
            <a:r>
              <a:rPr kumimoji="1" lang="en-US" altLang="ja-JP" sz="3600" dirty="0" smtClean="0"/>
              <a:t>0.23</a:t>
            </a:r>
          </a:p>
          <a:p>
            <a:r>
              <a:rPr lang="en-US" altLang="ja-JP" sz="3600" dirty="0" smtClean="0"/>
              <a:t>1960-1984</a:t>
            </a:r>
            <a:r>
              <a:rPr lang="ja-JP" altLang="en-US" sz="3600" dirty="0" smtClean="0"/>
              <a:t>：</a:t>
            </a:r>
            <a:r>
              <a:rPr lang="en-US" altLang="ja-JP" sz="3600" dirty="0" smtClean="0"/>
              <a:t>0.06</a:t>
            </a:r>
          </a:p>
          <a:p>
            <a:r>
              <a:rPr kumimoji="1" lang="en-US" altLang="ja-JP" sz="3600" dirty="0" smtClean="0"/>
              <a:t>1985-2009</a:t>
            </a:r>
            <a:r>
              <a:rPr kumimoji="1" lang="ja-JP" altLang="en-US" sz="3600" dirty="0" smtClean="0"/>
              <a:t>：</a:t>
            </a:r>
            <a:r>
              <a:rPr kumimoji="1" lang="en-US" altLang="ja-JP" sz="3600" dirty="0" smtClean="0"/>
              <a:t>0.38</a:t>
            </a:r>
          </a:p>
        </p:txBody>
      </p:sp>
      <p:sp>
        <p:nvSpPr>
          <p:cNvPr id="13" name="正方形/長方形 12"/>
          <p:cNvSpPr/>
          <p:nvPr/>
        </p:nvSpPr>
        <p:spPr bwMode="auto">
          <a:xfrm>
            <a:off x="9468544" y="4013198"/>
            <a:ext cx="3456383" cy="2535565"/>
          </a:xfrm>
          <a:prstGeom prst="rect">
            <a:avLst/>
          </a:prstGeom>
          <a:solidFill>
            <a:schemeClr val="bg1"/>
          </a:solidFill>
          <a:ln>
            <a:solidFill>
              <a:schemeClr val="bg1"/>
            </a:solidFill>
          </a:ln>
          <a:extLst/>
        </p:spPr>
        <p:txBody>
          <a:bodyPr rtlCol="0" anchor="ctr"/>
          <a:lstStyle/>
          <a:p>
            <a:pPr algn="ctr"/>
            <a:r>
              <a:rPr kumimoji="1" lang="en-US" altLang="ja-JP" sz="2800" dirty="0" smtClean="0"/>
              <a:t>1980-1985</a:t>
            </a:r>
            <a:r>
              <a:rPr kumimoji="1" lang="ja-JP" altLang="en-US" sz="2800" dirty="0" smtClean="0"/>
              <a:t>：</a:t>
            </a:r>
            <a:r>
              <a:rPr kumimoji="1" lang="en-US" altLang="ja-JP" sz="2800" dirty="0" smtClean="0"/>
              <a:t>0.46</a:t>
            </a:r>
          </a:p>
          <a:p>
            <a:pPr algn="ctr"/>
            <a:r>
              <a:rPr lang="en-US" altLang="ja-JP" sz="2800" dirty="0" smtClean="0">
                <a:solidFill>
                  <a:srgbClr val="FF0000"/>
                </a:solidFill>
              </a:rPr>
              <a:t>1985-1990</a:t>
            </a:r>
            <a:r>
              <a:rPr lang="ja-JP" altLang="en-US" sz="2800" dirty="0" smtClean="0">
                <a:solidFill>
                  <a:srgbClr val="FF0000"/>
                </a:solidFill>
              </a:rPr>
              <a:t>：</a:t>
            </a:r>
            <a:r>
              <a:rPr lang="en-US" altLang="ja-JP" sz="2800" dirty="0" smtClean="0">
                <a:solidFill>
                  <a:srgbClr val="FF0000"/>
                </a:solidFill>
              </a:rPr>
              <a:t>0.85</a:t>
            </a:r>
          </a:p>
          <a:p>
            <a:pPr algn="ctr"/>
            <a:r>
              <a:rPr kumimoji="1" lang="en-US" altLang="ja-JP" sz="2800" dirty="0" smtClean="0"/>
              <a:t>1990-1995</a:t>
            </a:r>
            <a:r>
              <a:rPr kumimoji="1" lang="ja-JP" altLang="en-US" sz="2800" dirty="0" smtClean="0"/>
              <a:t>：</a:t>
            </a:r>
            <a:r>
              <a:rPr kumimoji="1" lang="en-US" altLang="ja-JP" sz="2800" dirty="0" smtClean="0"/>
              <a:t>0.18</a:t>
            </a:r>
          </a:p>
          <a:p>
            <a:pPr algn="ctr"/>
            <a:r>
              <a:rPr lang="en-US" altLang="ja-JP" sz="2800" dirty="0" smtClean="0"/>
              <a:t>1995-2000</a:t>
            </a:r>
            <a:r>
              <a:rPr lang="ja-JP" altLang="en-US" sz="2800" dirty="0" smtClean="0"/>
              <a:t>：</a:t>
            </a:r>
            <a:r>
              <a:rPr lang="en-US" altLang="ja-JP" sz="2800" dirty="0" smtClean="0"/>
              <a:t>0.07</a:t>
            </a:r>
          </a:p>
          <a:p>
            <a:pPr algn="ctr"/>
            <a:r>
              <a:rPr kumimoji="1" lang="en-US" altLang="ja-JP" sz="2800" dirty="0" smtClean="0">
                <a:solidFill>
                  <a:srgbClr val="FF0000"/>
                </a:solidFill>
              </a:rPr>
              <a:t>2000-2005</a:t>
            </a:r>
            <a:r>
              <a:rPr kumimoji="1" lang="ja-JP" altLang="en-US" sz="2800" dirty="0" smtClean="0">
                <a:solidFill>
                  <a:srgbClr val="FF0000"/>
                </a:solidFill>
              </a:rPr>
              <a:t>：</a:t>
            </a:r>
            <a:r>
              <a:rPr kumimoji="1" lang="en-US" altLang="ja-JP" sz="2800" dirty="0" smtClean="0">
                <a:solidFill>
                  <a:srgbClr val="FF0000"/>
                </a:solidFill>
              </a:rPr>
              <a:t>0.89</a:t>
            </a:r>
          </a:p>
          <a:p>
            <a:pPr algn="ctr"/>
            <a:r>
              <a:rPr lang="en-US" altLang="ja-JP" sz="2800" dirty="0" smtClean="0"/>
              <a:t>2005-2010</a:t>
            </a:r>
            <a:r>
              <a:rPr lang="ja-JP" altLang="en-US" sz="2800" dirty="0" smtClean="0"/>
              <a:t>：</a:t>
            </a:r>
            <a:r>
              <a:rPr lang="en-US" altLang="ja-JP" sz="2800" dirty="0" smtClean="0"/>
              <a:t>0.01</a:t>
            </a:r>
            <a:endParaRPr kumimoji="1" lang="ja-JP" altLang="en-US" sz="2800" dirty="0"/>
          </a:p>
        </p:txBody>
      </p:sp>
      <p:sp>
        <p:nvSpPr>
          <p:cNvPr id="14" name="正方形/長方形 13"/>
          <p:cNvSpPr/>
          <p:nvPr/>
        </p:nvSpPr>
        <p:spPr bwMode="auto">
          <a:xfrm>
            <a:off x="3707905" y="814124"/>
            <a:ext cx="1512167" cy="2145134"/>
          </a:xfrm>
          <a:prstGeom prst="rect">
            <a:avLst/>
          </a:prstGeom>
          <a:noFill/>
          <a:ln w="28575">
            <a:solidFill>
              <a:srgbClr val="FF0000"/>
            </a:solidFill>
          </a:ln>
          <a:extLst/>
        </p:spPr>
        <p:txBody>
          <a:bodyPr rtlCol="0" anchor="ctr"/>
          <a:lstStyle/>
          <a:p>
            <a:pPr algn="ctr"/>
            <a:endParaRPr kumimoji="1" lang="ja-JP" altLang="en-US" sz="1350"/>
          </a:p>
        </p:txBody>
      </p:sp>
      <p:sp>
        <p:nvSpPr>
          <p:cNvPr id="17" name="正方形/長方形 16"/>
          <p:cNvSpPr/>
          <p:nvPr/>
        </p:nvSpPr>
        <p:spPr bwMode="auto">
          <a:xfrm>
            <a:off x="6804248" y="862200"/>
            <a:ext cx="1728192" cy="2145134"/>
          </a:xfrm>
          <a:prstGeom prst="rect">
            <a:avLst/>
          </a:prstGeom>
          <a:noFill/>
          <a:ln w="28575">
            <a:solidFill>
              <a:srgbClr val="FF0000"/>
            </a:solidFill>
          </a:ln>
          <a:extLst/>
        </p:spPr>
        <p:txBody>
          <a:bodyPr rtlCol="0" anchor="ctr"/>
          <a:lstStyle/>
          <a:p>
            <a:pPr algn="ctr"/>
            <a:endParaRPr kumimoji="1" lang="ja-JP" altLang="en-US" sz="1350"/>
          </a:p>
        </p:txBody>
      </p:sp>
      <p:sp>
        <p:nvSpPr>
          <p:cNvPr id="7" name="正方形/長方形 6"/>
          <p:cNvSpPr/>
          <p:nvPr/>
        </p:nvSpPr>
        <p:spPr bwMode="auto">
          <a:xfrm>
            <a:off x="3536619" y="4343183"/>
            <a:ext cx="4946727" cy="2160240"/>
          </a:xfrm>
          <a:prstGeom prst="rect">
            <a:avLst/>
          </a:prstGeom>
          <a:solidFill>
            <a:schemeClr val="bg1"/>
          </a:solidFill>
          <a:ln>
            <a:noFill/>
          </a:ln>
          <a:extLst/>
        </p:spPr>
        <p:txBody>
          <a:bodyPr rtlCol="0" anchor="ctr"/>
          <a:lstStyle/>
          <a:p>
            <a:r>
              <a:rPr lang="ja-JP" altLang="en-US" sz="2800" dirty="0" smtClean="0">
                <a:solidFill>
                  <a:srgbClr val="004620"/>
                </a:solidFill>
              </a:rPr>
              <a:t>＜</a:t>
            </a:r>
            <a:r>
              <a:rPr lang="en-US" altLang="ja-JP" sz="2800" dirty="0" smtClean="0">
                <a:solidFill>
                  <a:srgbClr val="004620"/>
                </a:solidFill>
              </a:rPr>
              <a:t>10</a:t>
            </a:r>
            <a:r>
              <a:rPr lang="ja-JP" altLang="en-US" sz="2800" dirty="0" smtClean="0">
                <a:solidFill>
                  <a:srgbClr val="004620"/>
                </a:solidFill>
              </a:rPr>
              <a:t>年毎＞</a:t>
            </a:r>
            <a:endParaRPr lang="en-US" altLang="ja-JP" sz="2800" dirty="0" smtClean="0">
              <a:solidFill>
                <a:srgbClr val="004620"/>
              </a:solidFill>
            </a:endParaRPr>
          </a:p>
          <a:p>
            <a:pPr algn="ctr"/>
            <a:r>
              <a:rPr lang="en-US" altLang="ja-JP" sz="3600" dirty="0" smtClean="0">
                <a:solidFill>
                  <a:srgbClr val="FF0000"/>
                </a:solidFill>
              </a:rPr>
              <a:t>1980-1990 :0.497</a:t>
            </a:r>
          </a:p>
          <a:p>
            <a:pPr algn="ctr"/>
            <a:r>
              <a:rPr kumimoji="1" lang="en-US" altLang="ja-JP" sz="3600" dirty="0" smtClean="0"/>
              <a:t>1990-2000:0.169</a:t>
            </a:r>
          </a:p>
          <a:p>
            <a:pPr algn="ctr"/>
            <a:r>
              <a:rPr lang="en-US" altLang="ja-JP" sz="3600" dirty="0" smtClean="0">
                <a:solidFill>
                  <a:srgbClr val="FF0000"/>
                </a:solidFill>
              </a:rPr>
              <a:t>2000-2010:0.507</a:t>
            </a:r>
            <a:endParaRPr kumimoji="1" lang="ja-JP" altLang="en-US" sz="3600" dirty="0">
              <a:solidFill>
                <a:srgbClr val="FF0000"/>
              </a:solidFill>
            </a:endParaRPr>
          </a:p>
        </p:txBody>
      </p:sp>
      <p:sp>
        <p:nvSpPr>
          <p:cNvPr id="6" name="テキスト ボックス 5"/>
          <p:cNvSpPr txBox="1"/>
          <p:nvPr/>
        </p:nvSpPr>
        <p:spPr>
          <a:xfrm>
            <a:off x="1751911" y="569813"/>
            <a:ext cx="1252266" cy="707886"/>
          </a:xfrm>
          <a:prstGeom prst="rect">
            <a:avLst/>
          </a:prstGeom>
          <a:noFill/>
        </p:spPr>
        <p:txBody>
          <a:bodyPr wrap="none" rtlCol="0">
            <a:spAutoFit/>
          </a:bodyPr>
          <a:lstStyle/>
          <a:p>
            <a:r>
              <a:rPr lang="en-US" altLang="ja-JP" sz="4000" dirty="0" smtClean="0"/>
              <a:t>10</a:t>
            </a:r>
            <a:r>
              <a:rPr lang="ja-JP" altLang="en-US" sz="4000" dirty="0" smtClean="0"/>
              <a:t>月</a:t>
            </a:r>
            <a:endParaRPr kumimoji="1" lang="ja-JP" altLang="en-US" sz="4000" dirty="0"/>
          </a:p>
        </p:txBody>
      </p:sp>
      <p:sp>
        <p:nvSpPr>
          <p:cNvPr id="15" name="正方形/長方形 14"/>
          <p:cNvSpPr/>
          <p:nvPr/>
        </p:nvSpPr>
        <p:spPr bwMode="auto">
          <a:xfrm>
            <a:off x="3072892" y="4295108"/>
            <a:ext cx="5528263" cy="2160239"/>
          </a:xfrm>
          <a:prstGeom prst="rect">
            <a:avLst/>
          </a:prstGeom>
          <a:solidFill>
            <a:schemeClr val="bg1"/>
          </a:solidFill>
          <a:ln>
            <a:solidFill>
              <a:srgbClr val="FF0000"/>
            </a:solidFill>
          </a:ln>
          <a:extLst/>
        </p:spPr>
        <p:txBody>
          <a:bodyPr rtlCol="0" anchor="ctr"/>
          <a:lstStyle/>
          <a:p>
            <a:r>
              <a:rPr lang="ja-JP" altLang="en-US" sz="2800" dirty="0" smtClean="0"/>
              <a:t>南極振動と北極振動の相関の高い期間が、北半球</a:t>
            </a:r>
            <a:r>
              <a:rPr lang="ja-JP" altLang="en-US" sz="2800" dirty="0"/>
              <a:t>成層圏突然昇</a:t>
            </a:r>
            <a:r>
              <a:rPr lang="ja-JP" altLang="en-US" sz="2800" dirty="0" smtClean="0"/>
              <a:t>温が頻発に発生した</a:t>
            </a:r>
            <a:r>
              <a:rPr lang="en-US" altLang="ja-JP" sz="2800" dirty="0" smtClean="0">
                <a:solidFill>
                  <a:srgbClr val="FF0000"/>
                </a:solidFill>
              </a:rPr>
              <a:t>1980-90</a:t>
            </a:r>
            <a:r>
              <a:rPr lang="ja-JP" altLang="en-US" sz="2800" dirty="0">
                <a:solidFill>
                  <a:srgbClr val="FF0000"/>
                </a:solidFill>
              </a:rPr>
              <a:t>年</a:t>
            </a:r>
            <a:r>
              <a:rPr lang="ja-JP" altLang="en-US" sz="2800" dirty="0"/>
              <a:t>と</a:t>
            </a:r>
            <a:r>
              <a:rPr lang="en-US" altLang="ja-JP" sz="2800" dirty="0">
                <a:solidFill>
                  <a:srgbClr val="FF0000"/>
                </a:solidFill>
              </a:rPr>
              <a:t>2000-10</a:t>
            </a:r>
            <a:r>
              <a:rPr lang="ja-JP" altLang="en-US" sz="2800" dirty="0" smtClean="0">
                <a:solidFill>
                  <a:srgbClr val="FF0000"/>
                </a:solidFill>
              </a:rPr>
              <a:t>年（</a:t>
            </a:r>
            <a:r>
              <a:rPr lang="ja-JP" altLang="en-US" sz="2800" dirty="0">
                <a:solidFill>
                  <a:srgbClr val="FF0000"/>
                </a:solidFill>
              </a:rPr>
              <a:t>北半球冬</a:t>
            </a:r>
            <a:r>
              <a:rPr lang="ja-JP" altLang="en-US" sz="2800" dirty="0" smtClean="0">
                <a:solidFill>
                  <a:srgbClr val="FF0000"/>
                </a:solidFill>
              </a:rPr>
              <a:t>）</a:t>
            </a:r>
            <a:r>
              <a:rPr lang="ja-JP" altLang="en-US" sz="2800" dirty="0" smtClean="0"/>
              <a:t>と一致</a:t>
            </a:r>
            <a:endParaRPr lang="en-US" altLang="ja-JP" sz="2800" dirty="0" smtClean="0">
              <a:solidFill>
                <a:srgbClr val="006600"/>
              </a:solidFill>
            </a:endParaRPr>
          </a:p>
        </p:txBody>
      </p:sp>
      <p:sp>
        <p:nvSpPr>
          <p:cNvPr id="18" name="正方形/長方形 17"/>
          <p:cNvSpPr/>
          <p:nvPr/>
        </p:nvSpPr>
        <p:spPr bwMode="auto">
          <a:xfrm>
            <a:off x="3016108" y="4276821"/>
            <a:ext cx="5885525" cy="2160239"/>
          </a:xfrm>
          <a:prstGeom prst="rect">
            <a:avLst/>
          </a:prstGeom>
          <a:solidFill>
            <a:schemeClr val="bg1"/>
          </a:solidFill>
          <a:ln>
            <a:solidFill>
              <a:srgbClr val="FF0000"/>
            </a:solidFill>
          </a:ln>
          <a:extLst/>
        </p:spPr>
        <p:txBody>
          <a:bodyPr rtlCol="0" anchor="ctr"/>
          <a:lstStyle/>
          <a:p>
            <a:r>
              <a:rPr lang="en-US" altLang="ja-JP" sz="2800" dirty="0" smtClean="0">
                <a:solidFill>
                  <a:srgbClr val="FF0000"/>
                </a:solidFill>
              </a:rPr>
              <a:t>12-03</a:t>
            </a:r>
            <a:r>
              <a:rPr lang="ja-JP" altLang="en-US" sz="2800" dirty="0" smtClean="0">
                <a:solidFill>
                  <a:srgbClr val="FF0000"/>
                </a:solidFill>
              </a:rPr>
              <a:t>月</a:t>
            </a:r>
            <a:r>
              <a:rPr lang="ja-JP" altLang="en-US" sz="2800" dirty="0" smtClean="0"/>
              <a:t>において南極振動と北極振動の相関が一致するなら、原因は北半球成層圏突然昇温と推測できるが</a:t>
            </a:r>
            <a:r>
              <a:rPr lang="en-US" altLang="ja-JP" sz="2800" b="1" dirty="0" smtClean="0">
                <a:solidFill>
                  <a:srgbClr val="006600"/>
                </a:solidFill>
              </a:rPr>
              <a:t>10</a:t>
            </a:r>
            <a:r>
              <a:rPr lang="ja-JP" altLang="en-US" sz="2800" b="1" dirty="0" smtClean="0">
                <a:solidFill>
                  <a:srgbClr val="006600"/>
                </a:solidFill>
              </a:rPr>
              <a:t>月であることが重要！！</a:t>
            </a:r>
            <a:endParaRPr lang="en-US" altLang="ja-JP" sz="2800" dirty="0" smtClean="0">
              <a:solidFill>
                <a:srgbClr val="006600"/>
              </a:solidFill>
            </a:endParaRPr>
          </a:p>
        </p:txBody>
      </p:sp>
      <p:graphicFrame>
        <p:nvGraphicFramePr>
          <p:cNvPr id="19" name="グラフ 18"/>
          <p:cNvGraphicFramePr>
            <a:graphicFrameLocks/>
          </p:cNvGraphicFramePr>
          <p:nvPr>
            <p:extLst/>
          </p:nvPr>
        </p:nvGraphicFramePr>
        <p:xfrm>
          <a:off x="-5077072" y="248609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23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7"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17978" t="33200" r="4056" b="7074"/>
          <a:stretch/>
        </p:blipFill>
        <p:spPr>
          <a:xfrm>
            <a:off x="5470632" y="3701371"/>
            <a:ext cx="2269330" cy="2864617"/>
          </a:xfrm>
          <a:prstGeom prst="rect">
            <a:avLst/>
          </a:prstGeom>
        </p:spPr>
      </p:pic>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7978" t="33200" r="2663" b="7317"/>
          <a:stretch/>
        </p:blipFill>
        <p:spPr>
          <a:xfrm>
            <a:off x="3134619" y="3685911"/>
            <a:ext cx="2268464" cy="2836584"/>
          </a:xfrm>
          <a:prstGeom prst="rect">
            <a:avLst/>
          </a:prstGeom>
        </p:spPr>
      </p:pic>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17978" t="33201" r="2663" b="6951"/>
          <a:stretch/>
        </p:blipFill>
        <p:spPr>
          <a:xfrm>
            <a:off x="677867" y="3709610"/>
            <a:ext cx="2275741" cy="2847759"/>
          </a:xfrm>
          <a:prstGeom prst="rect">
            <a:avLst/>
          </a:prstGeom>
        </p:spPr>
      </p:pic>
      <p:sp>
        <p:nvSpPr>
          <p:cNvPr id="12" name="正方形/長方形 11"/>
          <p:cNvSpPr/>
          <p:nvPr/>
        </p:nvSpPr>
        <p:spPr bwMode="auto">
          <a:xfrm>
            <a:off x="5281881" y="125113"/>
            <a:ext cx="3671326" cy="2331201"/>
          </a:xfrm>
          <a:prstGeom prst="rect">
            <a:avLst/>
          </a:prstGeom>
          <a:solidFill>
            <a:schemeClr val="bg1"/>
          </a:solidFill>
          <a:ln w="28575">
            <a:solidFill>
              <a:srgbClr val="FF0000"/>
            </a:solidFill>
          </a:ln>
          <a:extLst/>
        </p:spPr>
        <p:txBody>
          <a:bodyPr rtlCol="0" anchor="ctr"/>
          <a:lstStyle/>
          <a:p>
            <a:pPr algn="ctr"/>
            <a:r>
              <a:rPr lang="ja-JP" altLang="en-US" sz="2800" dirty="0" smtClean="0"/>
              <a:t>～</a:t>
            </a:r>
            <a:r>
              <a:rPr lang="en-US" altLang="ja-JP" sz="2800" dirty="0" smtClean="0"/>
              <a:t>1985-2009</a:t>
            </a:r>
            <a:r>
              <a:rPr lang="ja-JP" altLang="en-US" sz="2800" dirty="0" smtClean="0"/>
              <a:t>年～</a:t>
            </a:r>
            <a:endParaRPr lang="en-US" altLang="ja-JP" sz="2800" dirty="0" smtClean="0"/>
          </a:p>
          <a:p>
            <a:pPr algn="ctr"/>
            <a:r>
              <a:rPr lang="ja-JP" altLang="en-US" sz="2800" dirty="0" smtClean="0"/>
              <a:t>・南極の気候変動が</a:t>
            </a:r>
            <a:endParaRPr lang="en-US" altLang="ja-JP" sz="2800" dirty="0" smtClean="0"/>
          </a:p>
          <a:p>
            <a:pPr algn="ctr"/>
            <a:r>
              <a:rPr lang="ja-JP" altLang="en-US" sz="2800" dirty="0" smtClean="0"/>
              <a:t>激しい期間</a:t>
            </a:r>
            <a:endParaRPr lang="en-US" altLang="ja-JP" sz="2800" dirty="0" smtClean="0"/>
          </a:p>
          <a:p>
            <a:pPr algn="ctr"/>
            <a:r>
              <a:rPr lang="ja-JP" altLang="en-US" sz="2800" dirty="0"/>
              <a:t>・</a:t>
            </a:r>
            <a:r>
              <a:rPr lang="ja-JP" altLang="en-US" sz="2800" dirty="0" smtClean="0"/>
              <a:t>データ精度が</a:t>
            </a:r>
            <a:endParaRPr lang="en-US" altLang="ja-JP" sz="2800" dirty="0" smtClean="0"/>
          </a:p>
          <a:p>
            <a:pPr algn="ctr"/>
            <a:r>
              <a:rPr lang="ja-JP" altLang="en-US" sz="2800" dirty="0" smtClean="0"/>
              <a:t>信頼できる</a:t>
            </a:r>
            <a:endParaRPr kumimoji="1" lang="en-US" altLang="ja-JP" sz="2800" dirty="0" smtClean="0"/>
          </a:p>
        </p:txBody>
      </p:sp>
      <p:sp>
        <p:nvSpPr>
          <p:cNvPr id="6" name="タイトル 1"/>
          <p:cNvSpPr>
            <a:spLocks noGrp="1"/>
          </p:cNvSpPr>
          <p:nvPr>
            <p:ph type="title"/>
          </p:nvPr>
        </p:nvSpPr>
        <p:spPr>
          <a:xfrm>
            <a:off x="0" y="0"/>
            <a:ext cx="3403123" cy="764704"/>
          </a:xfrm>
        </p:spPr>
        <p:txBody>
          <a:bodyPr>
            <a:noAutofit/>
          </a:bodyPr>
          <a:lstStyle/>
          <a:p>
            <a:r>
              <a:rPr lang="ja-JP" altLang="en-US" sz="4000" dirty="0" smtClean="0"/>
              <a:t>◎使用データ</a:t>
            </a:r>
            <a:endParaRPr lang="ja-JP" altLang="en-US" sz="4000" dirty="0"/>
          </a:p>
        </p:txBody>
      </p:sp>
      <p:sp>
        <p:nvSpPr>
          <p:cNvPr id="3" name="コンテンツ プレースホルダー 2"/>
          <p:cNvSpPr>
            <a:spLocks noGrp="1"/>
          </p:cNvSpPr>
          <p:nvPr>
            <p:ph idx="1"/>
          </p:nvPr>
        </p:nvSpPr>
        <p:spPr>
          <a:xfrm>
            <a:off x="0" y="743024"/>
            <a:ext cx="5470632" cy="1761988"/>
          </a:xfrm>
        </p:spPr>
        <p:txBody>
          <a:bodyPr>
            <a:noAutofit/>
          </a:bodyPr>
          <a:lstStyle/>
          <a:p>
            <a:pPr marL="0" indent="0">
              <a:buNone/>
            </a:pPr>
            <a:r>
              <a:rPr kumimoji="1" lang="ja-JP" altLang="en-US" sz="3200" dirty="0" smtClean="0">
                <a:solidFill>
                  <a:srgbClr val="FF0000"/>
                </a:solidFill>
              </a:rPr>
              <a:t>＊</a:t>
            </a:r>
            <a:r>
              <a:rPr kumimoji="1" lang="en-US" altLang="ja-JP" sz="3200" dirty="0" smtClean="0">
                <a:solidFill>
                  <a:srgbClr val="FF0000"/>
                </a:solidFill>
              </a:rPr>
              <a:t>1985</a:t>
            </a:r>
            <a:r>
              <a:rPr kumimoji="1" lang="ja-JP" altLang="en-US" sz="3200" dirty="0" smtClean="0">
                <a:solidFill>
                  <a:srgbClr val="FF0000"/>
                </a:solidFill>
              </a:rPr>
              <a:t>～</a:t>
            </a:r>
            <a:r>
              <a:rPr kumimoji="1" lang="en-US" altLang="ja-JP" sz="3200" dirty="0" smtClean="0">
                <a:solidFill>
                  <a:srgbClr val="FF0000"/>
                </a:solidFill>
              </a:rPr>
              <a:t>2009</a:t>
            </a:r>
            <a:r>
              <a:rPr kumimoji="1" lang="ja-JP" altLang="en-US" sz="3200" dirty="0" smtClean="0">
                <a:solidFill>
                  <a:srgbClr val="FF0000"/>
                </a:solidFill>
              </a:rPr>
              <a:t>年</a:t>
            </a:r>
            <a:r>
              <a:rPr kumimoji="1" lang="en-US" altLang="ja-JP" sz="3200" dirty="0" smtClean="0">
                <a:solidFill>
                  <a:srgbClr val="FF0000"/>
                </a:solidFill>
              </a:rPr>
              <a:t>(</a:t>
            </a:r>
            <a:r>
              <a:rPr kumimoji="1" lang="ja-JP" altLang="en-US" sz="3200" dirty="0" smtClean="0">
                <a:solidFill>
                  <a:srgbClr val="FF0000"/>
                </a:solidFill>
              </a:rPr>
              <a:t>計</a:t>
            </a:r>
            <a:r>
              <a:rPr kumimoji="1" lang="en-US" altLang="ja-JP" sz="3200" dirty="0" smtClean="0">
                <a:solidFill>
                  <a:srgbClr val="FF0000"/>
                </a:solidFill>
              </a:rPr>
              <a:t>25</a:t>
            </a:r>
            <a:r>
              <a:rPr kumimoji="1" lang="ja-JP" altLang="en-US" sz="3200" dirty="0" smtClean="0">
                <a:solidFill>
                  <a:srgbClr val="FF0000"/>
                </a:solidFill>
              </a:rPr>
              <a:t>年</a:t>
            </a:r>
            <a:r>
              <a:rPr kumimoji="1" lang="en-US" altLang="ja-JP" sz="3200" dirty="0" smtClean="0">
                <a:solidFill>
                  <a:srgbClr val="FF0000"/>
                </a:solidFill>
              </a:rPr>
              <a:t>)</a:t>
            </a:r>
          </a:p>
          <a:p>
            <a:pPr marL="0" indent="0">
              <a:buNone/>
            </a:pPr>
            <a:r>
              <a:rPr lang="ja-JP" altLang="en-US" sz="3200" dirty="0">
                <a:solidFill>
                  <a:srgbClr val="FF0000"/>
                </a:solidFill>
              </a:rPr>
              <a:t>　</a:t>
            </a:r>
            <a:r>
              <a:rPr lang="en-US" altLang="ja-JP" sz="3200" dirty="0" smtClean="0">
                <a:solidFill>
                  <a:srgbClr val="FF0000"/>
                </a:solidFill>
              </a:rPr>
              <a:t>8-10</a:t>
            </a:r>
            <a:r>
              <a:rPr lang="ja-JP" altLang="en-US" sz="3200" dirty="0" smtClean="0">
                <a:solidFill>
                  <a:srgbClr val="FF0000"/>
                </a:solidFill>
              </a:rPr>
              <a:t>月</a:t>
            </a:r>
            <a:r>
              <a:rPr kumimoji="1" lang="ja-JP" altLang="en-US" sz="3200" dirty="0" smtClean="0"/>
              <a:t>の解析期間を使用</a:t>
            </a:r>
            <a:endParaRPr kumimoji="1" lang="en-US" altLang="ja-JP" sz="3200" dirty="0" smtClean="0"/>
          </a:p>
          <a:p>
            <a:r>
              <a:rPr lang="en-US" altLang="ja-JP" sz="3200" dirty="0" smtClean="0"/>
              <a:t>JRA-55(</a:t>
            </a:r>
            <a:r>
              <a:rPr lang="ja-JP" altLang="en-US" sz="3200" dirty="0" smtClean="0"/>
              <a:t>気象庁長期再解析</a:t>
            </a:r>
            <a:r>
              <a:rPr lang="en-US" altLang="ja-JP" sz="3200" dirty="0" smtClean="0"/>
              <a:t>)</a:t>
            </a:r>
            <a:endParaRPr lang="en-US" altLang="ja-JP" sz="3200" dirty="0"/>
          </a:p>
          <a:p>
            <a:pPr marL="0" indent="0">
              <a:buNone/>
            </a:pPr>
            <a:endParaRPr kumimoji="1" lang="en-US" altLang="ja-JP" sz="3200" dirty="0" smtClean="0"/>
          </a:p>
          <a:p>
            <a:pPr marL="0" indent="0">
              <a:buNone/>
            </a:pPr>
            <a:endParaRPr kumimoji="1" lang="en-US" altLang="ja-JP" sz="2400" dirty="0" smtClean="0"/>
          </a:p>
        </p:txBody>
      </p:sp>
      <p:sp>
        <p:nvSpPr>
          <p:cNvPr id="4" name="スライド番号プレースホルダー 3"/>
          <p:cNvSpPr>
            <a:spLocks noGrp="1"/>
          </p:cNvSpPr>
          <p:nvPr>
            <p:ph type="sldNum" sz="quarter" idx="12"/>
          </p:nvPr>
        </p:nvSpPr>
        <p:spPr/>
        <p:txBody>
          <a:bodyPr/>
          <a:lstStyle/>
          <a:p>
            <a:fld id="{06E6107B-3EAE-49D0-BEAC-139786BC6F60}" type="slidenum">
              <a:rPr kumimoji="1" lang="ja-JP" altLang="en-US" smtClean="0"/>
              <a:t>6</a:t>
            </a:fld>
            <a:endParaRPr kumimoji="1" lang="ja-JP" altLang="en-US"/>
          </a:p>
        </p:txBody>
      </p:sp>
      <p:sp>
        <p:nvSpPr>
          <p:cNvPr id="2" name="正方形/長方形 1"/>
          <p:cNvSpPr/>
          <p:nvPr/>
        </p:nvSpPr>
        <p:spPr bwMode="auto">
          <a:xfrm>
            <a:off x="5220552" y="126496"/>
            <a:ext cx="3782499" cy="2331201"/>
          </a:xfrm>
          <a:prstGeom prst="rect">
            <a:avLst/>
          </a:prstGeom>
          <a:solidFill>
            <a:schemeClr val="bg1"/>
          </a:solidFill>
          <a:ln w="28575">
            <a:solidFill>
              <a:srgbClr val="FF0000"/>
            </a:solidFill>
          </a:ln>
          <a:extLst/>
        </p:spPr>
        <p:txBody>
          <a:bodyPr rtlCol="0" anchor="ctr"/>
          <a:lstStyle/>
          <a:p>
            <a:pPr algn="ctr"/>
            <a:r>
              <a:rPr lang="ja-JP" altLang="en-US" sz="2800" dirty="0" smtClean="0"/>
              <a:t>～</a:t>
            </a:r>
            <a:r>
              <a:rPr lang="en-US" altLang="ja-JP" sz="2800" dirty="0" smtClean="0"/>
              <a:t>8-10</a:t>
            </a:r>
            <a:r>
              <a:rPr lang="ja-JP" altLang="en-US" sz="2800" dirty="0" smtClean="0"/>
              <a:t>月～</a:t>
            </a:r>
            <a:endParaRPr kumimoji="1" lang="en-US" altLang="ja-JP" sz="2800" dirty="0" smtClean="0"/>
          </a:p>
          <a:p>
            <a:pPr algn="ctr"/>
            <a:r>
              <a:rPr lang="ja-JP" altLang="en-US" sz="2800" dirty="0" smtClean="0"/>
              <a:t>・両半球で</a:t>
            </a:r>
            <a:r>
              <a:rPr lang="ja-JP" altLang="en-US" sz="2800" dirty="0" smtClean="0">
                <a:solidFill>
                  <a:srgbClr val="FF0000"/>
                </a:solidFill>
              </a:rPr>
              <a:t>西風</a:t>
            </a:r>
            <a:r>
              <a:rPr lang="ja-JP" altLang="en-US" sz="2800" dirty="0" smtClean="0"/>
              <a:t>が卓越</a:t>
            </a:r>
            <a:endParaRPr lang="en-US" altLang="ja-JP" sz="2800" dirty="0" smtClean="0"/>
          </a:p>
          <a:p>
            <a:pPr algn="ctr"/>
            <a:r>
              <a:rPr kumimoji="1" lang="ja-JP" altLang="en-US" sz="2800" dirty="0" smtClean="0"/>
              <a:t>・</a:t>
            </a:r>
            <a:r>
              <a:rPr kumimoji="1" lang="ja-JP" altLang="en-US" sz="2800" dirty="0" smtClean="0">
                <a:solidFill>
                  <a:srgbClr val="FF0000"/>
                </a:solidFill>
              </a:rPr>
              <a:t>影響</a:t>
            </a:r>
            <a:r>
              <a:rPr kumimoji="1" lang="ja-JP" altLang="en-US" sz="2800" dirty="0" smtClean="0"/>
              <a:t>が伝播し易い</a:t>
            </a:r>
            <a:endParaRPr kumimoji="1" lang="en-US" altLang="ja-JP" sz="2800" dirty="0" smtClean="0"/>
          </a:p>
          <a:p>
            <a:pPr algn="ctr"/>
            <a:r>
              <a:rPr kumimoji="1" lang="ja-JP" altLang="en-US" sz="2800" dirty="0" smtClean="0"/>
              <a:t>と推測したため</a:t>
            </a:r>
            <a:endParaRPr kumimoji="1" lang="en-US" altLang="ja-JP" sz="2800" dirty="0" smtClean="0"/>
          </a:p>
        </p:txBody>
      </p:sp>
      <p:sp>
        <p:nvSpPr>
          <p:cNvPr id="8" name="テキスト ボックス 7"/>
          <p:cNvSpPr txBox="1"/>
          <p:nvPr/>
        </p:nvSpPr>
        <p:spPr>
          <a:xfrm>
            <a:off x="5410919" y="6547977"/>
            <a:ext cx="3441968" cy="369332"/>
          </a:xfrm>
          <a:prstGeom prst="rect">
            <a:avLst/>
          </a:prstGeom>
          <a:noFill/>
        </p:spPr>
        <p:txBody>
          <a:bodyPr wrap="none" rtlCol="0">
            <a:spAutoFit/>
          </a:bodyPr>
          <a:lstStyle/>
          <a:p>
            <a:r>
              <a:rPr kumimoji="1" lang="ja-JP" altLang="en-US" dirty="0" smtClean="0"/>
              <a:t>色：東西風</a:t>
            </a:r>
            <a:r>
              <a:rPr kumimoji="1" lang="en-US" altLang="ja-JP" dirty="0" smtClean="0"/>
              <a:t>, </a:t>
            </a:r>
            <a:r>
              <a:rPr kumimoji="1" lang="ja-JP" altLang="en-US" dirty="0" smtClean="0"/>
              <a:t>ベクトル</a:t>
            </a:r>
            <a:r>
              <a:rPr lang="ja-JP" altLang="en-US" dirty="0" smtClean="0"/>
              <a:t>：</a:t>
            </a:r>
            <a:r>
              <a:rPr lang="en-US" altLang="ja-JP" dirty="0" smtClean="0">
                <a:solidFill>
                  <a:srgbClr val="004620"/>
                </a:solidFill>
              </a:rPr>
              <a:t>EP</a:t>
            </a:r>
            <a:r>
              <a:rPr lang="ja-JP" altLang="en-US" dirty="0">
                <a:solidFill>
                  <a:srgbClr val="004620"/>
                </a:solidFill>
              </a:rPr>
              <a:t> </a:t>
            </a:r>
            <a:r>
              <a:rPr lang="en-US" altLang="ja-JP" dirty="0" smtClean="0">
                <a:solidFill>
                  <a:srgbClr val="004620"/>
                </a:solidFill>
              </a:rPr>
              <a:t>flux</a:t>
            </a:r>
            <a:endParaRPr kumimoji="1" lang="ja-JP" altLang="en-US" dirty="0">
              <a:solidFill>
                <a:srgbClr val="004620"/>
              </a:solidFill>
            </a:endParaRPr>
          </a:p>
        </p:txBody>
      </p:sp>
      <p:sp>
        <p:nvSpPr>
          <p:cNvPr id="10" name="テキスト ボックス 9"/>
          <p:cNvSpPr txBox="1"/>
          <p:nvPr/>
        </p:nvSpPr>
        <p:spPr>
          <a:xfrm>
            <a:off x="1065063" y="3333983"/>
            <a:ext cx="1274477" cy="369332"/>
          </a:xfrm>
          <a:prstGeom prst="rect">
            <a:avLst/>
          </a:prstGeom>
          <a:noFill/>
        </p:spPr>
        <p:txBody>
          <a:bodyPr wrap="square" rtlCol="0">
            <a:spAutoFit/>
          </a:bodyPr>
          <a:lstStyle/>
          <a:p>
            <a:r>
              <a:rPr lang="en-US" altLang="ja-JP" dirty="0" smtClean="0">
                <a:solidFill>
                  <a:srgbClr val="FF0000"/>
                </a:solidFill>
              </a:rPr>
              <a:t>8</a:t>
            </a:r>
            <a:r>
              <a:rPr kumimoji="1" lang="ja-JP" altLang="en-US" dirty="0" smtClean="0">
                <a:solidFill>
                  <a:srgbClr val="FF0000"/>
                </a:solidFill>
              </a:rPr>
              <a:t>月気候値</a:t>
            </a:r>
            <a:endParaRPr kumimoji="1" lang="ja-JP" altLang="en-US" dirty="0">
              <a:solidFill>
                <a:srgbClr val="FF0000"/>
              </a:solidFill>
            </a:endParaRPr>
          </a:p>
        </p:txBody>
      </p:sp>
      <p:sp>
        <p:nvSpPr>
          <p:cNvPr id="19" name="テキスト ボックス 18"/>
          <p:cNvSpPr txBox="1"/>
          <p:nvPr/>
        </p:nvSpPr>
        <p:spPr>
          <a:xfrm flipH="1">
            <a:off x="95121" y="6072952"/>
            <a:ext cx="604814" cy="276999"/>
          </a:xfrm>
          <a:prstGeom prst="rect">
            <a:avLst/>
          </a:prstGeom>
          <a:noFill/>
        </p:spPr>
        <p:txBody>
          <a:bodyPr wrap="square" rtlCol="0">
            <a:spAutoFit/>
          </a:bodyPr>
          <a:lstStyle/>
          <a:p>
            <a:r>
              <a:rPr kumimoji="1" lang="en-US" altLang="ja-JP" sz="1200" b="1" dirty="0" smtClean="0"/>
              <a:t>1000</a:t>
            </a:r>
            <a:endParaRPr kumimoji="1" lang="ja-JP" altLang="en-US" sz="1200" b="1" dirty="0"/>
          </a:p>
        </p:txBody>
      </p:sp>
      <p:sp>
        <p:nvSpPr>
          <p:cNvPr id="20" name="テキスト ボックス 19"/>
          <p:cNvSpPr txBox="1"/>
          <p:nvPr/>
        </p:nvSpPr>
        <p:spPr>
          <a:xfrm flipH="1">
            <a:off x="116900" y="4999575"/>
            <a:ext cx="500536" cy="276999"/>
          </a:xfrm>
          <a:prstGeom prst="rect">
            <a:avLst/>
          </a:prstGeom>
          <a:noFill/>
        </p:spPr>
        <p:txBody>
          <a:bodyPr wrap="square" rtlCol="0">
            <a:spAutoFit/>
          </a:bodyPr>
          <a:lstStyle/>
          <a:p>
            <a:r>
              <a:rPr kumimoji="1" lang="en-US" altLang="ja-JP" sz="1200" b="1" dirty="0" smtClean="0"/>
              <a:t>100</a:t>
            </a:r>
            <a:endParaRPr kumimoji="1" lang="ja-JP" altLang="en-US" sz="1200" b="1" dirty="0"/>
          </a:p>
        </p:txBody>
      </p:sp>
      <p:sp>
        <p:nvSpPr>
          <p:cNvPr id="21" name="テキスト ボックス 20"/>
          <p:cNvSpPr txBox="1"/>
          <p:nvPr/>
        </p:nvSpPr>
        <p:spPr>
          <a:xfrm flipH="1">
            <a:off x="52134" y="3575864"/>
            <a:ext cx="696058" cy="276999"/>
          </a:xfrm>
          <a:prstGeom prst="rect">
            <a:avLst/>
          </a:prstGeom>
          <a:noFill/>
        </p:spPr>
        <p:txBody>
          <a:bodyPr wrap="square" rtlCol="0">
            <a:spAutoFit/>
          </a:bodyPr>
          <a:lstStyle/>
          <a:p>
            <a:r>
              <a:rPr kumimoji="1" lang="en-US" altLang="ja-JP" sz="1200" b="1" dirty="0" smtClean="0"/>
              <a:t>10hPa</a:t>
            </a:r>
            <a:endParaRPr kumimoji="1" lang="ja-JP" altLang="en-US" sz="1200" b="1" dirty="0"/>
          </a:p>
        </p:txBody>
      </p:sp>
      <p:sp>
        <p:nvSpPr>
          <p:cNvPr id="22" name="テキスト ボックス 21"/>
          <p:cNvSpPr txBox="1"/>
          <p:nvPr/>
        </p:nvSpPr>
        <p:spPr>
          <a:xfrm>
            <a:off x="439629" y="6340558"/>
            <a:ext cx="422648" cy="369332"/>
          </a:xfrm>
          <a:prstGeom prst="rect">
            <a:avLst/>
          </a:prstGeom>
          <a:noFill/>
        </p:spPr>
        <p:txBody>
          <a:bodyPr wrap="square" rtlCol="0">
            <a:spAutoFit/>
          </a:bodyPr>
          <a:lstStyle/>
          <a:p>
            <a:r>
              <a:rPr kumimoji="1" lang="ja-JP" altLang="en-US" b="1" dirty="0" smtClean="0"/>
              <a:t>南</a:t>
            </a:r>
            <a:endParaRPr kumimoji="1" lang="ja-JP" altLang="en-US" b="1" dirty="0"/>
          </a:p>
        </p:txBody>
      </p:sp>
      <p:sp>
        <p:nvSpPr>
          <p:cNvPr id="24" name="テキスト ボックス 23"/>
          <p:cNvSpPr txBox="1"/>
          <p:nvPr/>
        </p:nvSpPr>
        <p:spPr>
          <a:xfrm>
            <a:off x="2653067" y="6343689"/>
            <a:ext cx="422648" cy="369332"/>
          </a:xfrm>
          <a:prstGeom prst="rect">
            <a:avLst/>
          </a:prstGeom>
          <a:noFill/>
        </p:spPr>
        <p:txBody>
          <a:bodyPr wrap="square" rtlCol="0">
            <a:spAutoFit/>
          </a:bodyPr>
          <a:lstStyle/>
          <a:p>
            <a:r>
              <a:rPr kumimoji="1" lang="ja-JP" altLang="en-US" b="1" dirty="0" smtClean="0"/>
              <a:t>北</a:t>
            </a:r>
            <a:endParaRPr kumimoji="1" lang="ja-JP" altLang="en-US" b="1" dirty="0"/>
          </a:p>
        </p:txBody>
      </p:sp>
      <p:sp>
        <p:nvSpPr>
          <p:cNvPr id="25" name="テキスト ボックス 24"/>
          <p:cNvSpPr txBox="1"/>
          <p:nvPr/>
        </p:nvSpPr>
        <p:spPr>
          <a:xfrm>
            <a:off x="3548974" y="3351453"/>
            <a:ext cx="1274477" cy="369332"/>
          </a:xfrm>
          <a:prstGeom prst="rect">
            <a:avLst/>
          </a:prstGeom>
          <a:noFill/>
        </p:spPr>
        <p:txBody>
          <a:bodyPr wrap="square" rtlCol="0">
            <a:spAutoFit/>
          </a:bodyPr>
          <a:lstStyle/>
          <a:p>
            <a:r>
              <a:rPr kumimoji="1" lang="en-US" altLang="ja-JP" dirty="0" smtClean="0">
                <a:solidFill>
                  <a:srgbClr val="FF0000"/>
                </a:solidFill>
              </a:rPr>
              <a:t>9</a:t>
            </a:r>
            <a:r>
              <a:rPr kumimoji="1" lang="ja-JP" altLang="en-US" dirty="0" smtClean="0">
                <a:solidFill>
                  <a:srgbClr val="FF0000"/>
                </a:solidFill>
              </a:rPr>
              <a:t>月気候値</a:t>
            </a:r>
            <a:endParaRPr kumimoji="1" lang="ja-JP" altLang="en-US" dirty="0">
              <a:solidFill>
                <a:srgbClr val="FF0000"/>
              </a:solidFill>
            </a:endParaRPr>
          </a:p>
        </p:txBody>
      </p:sp>
      <p:sp>
        <p:nvSpPr>
          <p:cNvPr id="26" name="テキスト ボックス 25"/>
          <p:cNvSpPr txBox="1"/>
          <p:nvPr/>
        </p:nvSpPr>
        <p:spPr>
          <a:xfrm>
            <a:off x="5993106" y="3302706"/>
            <a:ext cx="1422747" cy="369332"/>
          </a:xfrm>
          <a:prstGeom prst="rect">
            <a:avLst/>
          </a:prstGeom>
          <a:noFill/>
        </p:spPr>
        <p:txBody>
          <a:bodyPr wrap="square" rtlCol="0">
            <a:spAutoFit/>
          </a:bodyPr>
          <a:lstStyle/>
          <a:p>
            <a:r>
              <a:rPr kumimoji="1" lang="en-US" altLang="ja-JP" dirty="0" smtClean="0">
                <a:solidFill>
                  <a:srgbClr val="FF0000"/>
                </a:solidFill>
              </a:rPr>
              <a:t>10</a:t>
            </a:r>
            <a:r>
              <a:rPr kumimoji="1" lang="ja-JP" altLang="en-US" dirty="0" smtClean="0">
                <a:solidFill>
                  <a:srgbClr val="FF0000"/>
                </a:solidFill>
              </a:rPr>
              <a:t>月気候値</a:t>
            </a:r>
            <a:endParaRPr kumimoji="1" lang="ja-JP" altLang="en-US" dirty="0">
              <a:solidFill>
                <a:srgbClr val="FF0000"/>
              </a:solidFill>
            </a:endParaRPr>
          </a:p>
        </p:txBody>
      </p:sp>
      <p:grpSp>
        <p:nvGrpSpPr>
          <p:cNvPr id="15" name="グループ化 14"/>
          <p:cNvGrpSpPr/>
          <p:nvPr/>
        </p:nvGrpSpPr>
        <p:grpSpPr>
          <a:xfrm>
            <a:off x="27061" y="2656375"/>
            <a:ext cx="8825826" cy="707886"/>
            <a:chOff x="27061" y="2656375"/>
            <a:chExt cx="8825826" cy="707886"/>
          </a:xfrm>
        </p:grpSpPr>
        <p:sp>
          <p:nvSpPr>
            <p:cNvPr id="31" name="テキスト ボックス 30"/>
            <p:cNvSpPr txBox="1"/>
            <p:nvPr/>
          </p:nvSpPr>
          <p:spPr>
            <a:xfrm>
              <a:off x="27061" y="2656375"/>
              <a:ext cx="3956763" cy="400110"/>
            </a:xfrm>
            <a:prstGeom prst="rect">
              <a:avLst/>
            </a:prstGeom>
            <a:solidFill>
              <a:srgbClr val="004620"/>
            </a:solidFill>
            <a:ln w="38100">
              <a:solidFill>
                <a:srgbClr val="004620"/>
              </a:solidFill>
            </a:ln>
          </p:spPr>
          <p:txBody>
            <a:bodyPr wrap="square" rtlCol="0">
              <a:spAutoFit/>
            </a:bodyPr>
            <a:lstStyle/>
            <a:p>
              <a:pPr algn="ctr"/>
              <a:r>
                <a:rPr lang="en-US" altLang="ja-JP" sz="2000" b="1" dirty="0" err="1" smtClean="0">
                  <a:solidFill>
                    <a:schemeClr val="bg1"/>
                  </a:solidFill>
                </a:rPr>
                <a:t>Eliassen</a:t>
              </a:r>
              <a:r>
                <a:rPr lang="en-US" altLang="ja-JP" sz="2000" b="1" dirty="0" smtClean="0">
                  <a:solidFill>
                    <a:schemeClr val="bg1"/>
                  </a:solidFill>
                </a:rPr>
                <a:t>-Palm Flux (EP Flux)</a:t>
              </a:r>
              <a:endParaRPr kumimoji="1" lang="ja-JP" altLang="en-US" sz="2000" b="1" dirty="0">
                <a:solidFill>
                  <a:schemeClr val="bg1"/>
                </a:solidFill>
              </a:endParaRPr>
            </a:p>
          </p:txBody>
        </p:sp>
        <p:sp>
          <p:nvSpPr>
            <p:cNvPr id="32" name="テキスト ボックス 31"/>
            <p:cNvSpPr txBox="1"/>
            <p:nvPr/>
          </p:nvSpPr>
          <p:spPr>
            <a:xfrm>
              <a:off x="4014580" y="2656375"/>
              <a:ext cx="4838307" cy="707886"/>
            </a:xfrm>
            <a:prstGeom prst="rect">
              <a:avLst/>
            </a:prstGeom>
            <a:noFill/>
            <a:ln w="38100">
              <a:solidFill>
                <a:srgbClr val="004620"/>
              </a:solidFill>
            </a:ln>
          </p:spPr>
          <p:txBody>
            <a:bodyPr wrap="square" rtlCol="0">
              <a:spAutoFit/>
            </a:bodyPr>
            <a:lstStyle/>
            <a:p>
              <a:r>
                <a:rPr lang="ja-JP" altLang="en-US" sz="2000" dirty="0" smtClean="0"/>
                <a:t>子午面での</a:t>
              </a:r>
              <a:r>
                <a:rPr lang="ja-JP" altLang="en-US" sz="2000" dirty="0" smtClean="0">
                  <a:solidFill>
                    <a:srgbClr val="FF0000"/>
                  </a:solidFill>
                </a:rPr>
                <a:t>波と平均流の相互作用</a:t>
              </a:r>
              <a:r>
                <a:rPr lang="ja-JP" altLang="en-US" sz="2000" dirty="0" smtClean="0"/>
                <a:t>による</a:t>
              </a:r>
              <a:endParaRPr lang="en-US" altLang="ja-JP" sz="2000" dirty="0" smtClean="0"/>
            </a:p>
            <a:p>
              <a:r>
                <a:rPr lang="ja-JP" altLang="en-US" sz="2000" dirty="0" smtClean="0"/>
                <a:t>基本場への影響を考えるのに役立つ指標</a:t>
              </a:r>
              <a:endParaRPr lang="en-US" altLang="ja-JP" sz="2000" dirty="0" smtClean="0"/>
            </a:p>
          </p:txBody>
        </p:sp>
      </p:grpSp>
      <p:sp>
        <p:nvSpPr>
          <p:cNvPr id="35" name="テキスト ボックス 34"/>
          <p:cNvSpPr txBox="1"/>
          <p:nvPr/>
        </p:nvSpPr>
        <p:spPr>
          <a:xfrm>
            <a:off x="5350465" y="6257292"/>
            <a:ext cx="422648" cy="369332"/>
          </a:xfrm>
          <a:prstGeom prst="rect">
            <a:avLst/>
          </a:prstGeom>
          <a:noFill/>
        </p:spPr>
        <p:txBody>
          <a:bodyPr wrap="square" rtlCol="0">
            <a:spAutoFit/>
          </a:bodyPr>
          <a:lstStyle/>
          <a:p>
            <a:r>
              <a:rPr kumimoji="1" lang="ja-JP" altLang="en-US" b="1" dirty="0" smtClean="0"/>
              <a:t>南</a:t>
            </a:r>
            <a:endParaRPr kumimoji="1" lang="ja-JP" altLang="en-US" b="1" dirty="0"/>
          </a:p>
        </p:txBody>
      </p:sp>
      <p:sp>
        <p:nvSpPr>
          <p:cNvPr id="36" name="テキスト ボックス 35"/>
          <p:cNvSpPr txBox="1"/>
          <p:nvPr/>
        </p:nvSpPr>
        <p:spPr>
          <a:xfrm>
            <a:off x="3005588" y="6346820"/>
            <a:ext cx="422648" cy="369332"/>
          </a:xfrm>
          <a:prstGeom prst="rect">
            <a:avLst/>
          </a:prstGeom>
          <a:noFill/>
        </p:spPr>
        <p:txBody>
          <a:bodyPr wrap="square" rtlCol="0">
            <a:spAutoFit/>
          </a:bodyPr>
          <a:lstStyle/>
          <a:p>
            <a:r>
              <a:rPr kumimoji="1" lang="ja-JP" altLang="en-US" b="1" dirty="0" smtClean="0"/>
              <a:t>南</a:t>
            </a:r>
            <a:endParaRPr kumimoji="1" lang="ja-JP" altLang="en-US" b="1" dirty="0"/>
          </a:p>
        </p:txBody>
      </p:sp>
      <p:sp>
        <p:nvSpPr>
          <p:cNvPr id="37" name="テキスト ボックス 36"/>
          <p:cNvSpPr txBox="1"/>
          <p:nvPr/>
        </p:nvSpPr>
        <p:spPr>
          <a:xfrm>
            <a:off x="5070557" y="6346820"/>
            <a:ext cx="422648" cy="369332"/>
          </a:xfrm>
          <a:prstGeom prst="rect">
            <a:avLst/>
          </a:prstGeom>
          <a:noFill/>
        </p:spPr>
        <p:txBody>
          <a:bodyPr wrap="square" rtlCol="0">
            <a:spAutoFit/>
          </a:bodyPr>
          <a:lstStyle/>
          <a:p>
            <a:r>
              <a:rPr kumimoji="1" lang="ja-JP" altLang="en-US" b="1" dirty="0" smtClean="0"/>
              <a:t>北</a:t>
            </a:r>
            <a:endParaRPr kumimoji="1" lang="ja-JP" altLang="en-US" b="1" dirty="0"/>
          </a:p>
        </p:txBody>
      </p:sp>
      <p:sp>
        <p:nvSpPr>
          <p:cNvPr id="39" name="円/楕円 38"/>
          <p:cNvSpPr/>
          <p:nvPr/>
        </p:nvSpPr>
        <p:spPr bwMode="auto">
          <a:xfrm>
            <a:off x="1895484" y="3703315"/>
            <a:ext cx="907073" cy="1187666"/>
          </a:xfrm>
          <a:prstGeom prst="ellipse">
            <a:avLst/>
          </a:prstGeom>
          <a:noFill/>
          <a:ln w="28575">
            <a:solidFill>
              <a:srgbClr val="0070C0"/>
            </a:solidFill>
          </a:ln>
          <a:extLst/>
        </p:spPr>
        <p:txBody>
          <a:bodyPr rtlCol="0" anchor="ctr"/>
          <a:lstStyle/>
          <a:p>
            <a:pPr algn="ctr"/>
            <a:r>
              <a:rPr kumimoji="1" lang="ja-JP" altLang="en-US" sz="3200" dirty="0" smtClean="0">
                <a:ln w="3175">
                  <a:solidFill>
                    <a:schemeClr val="tx1"/>
                  </a:solidFill>
                </a:ln>
                <a:solidFill>
                  <a:srgbClr val="0070C0"/>
                </a:solidFill>
                <a:latin typeface="HGPｺﾞｼｯｸE" panose="020B0900000000000000" pitchFamily="50" charset="-128"/>
                <a:ea typeface="HGPｺﾞｼｯｸE" panose="020B0900000000000000" pitchFamily="50" charset="-128"/>
              </a:rPr>
              <a:t>東風</a:t>
            </a:r>
            <a:endParaRPr kumimoji="1" lang="ja-JP" altLang="en-US" sz="3200" dirty="0">
              <a:ln w="3175">
                <a:solidFill>
                  <a:schemeClr val="tx1"/>
                </a:solidFill>
              </a:ln>
              <a:solidFill>
                <a:srgbClr val="0070C0"/>
              </a:solidFill>
              <a:latin typeface="HGPｺﾞｼｯｸE" panose="020B0900000000000000" pitchFamily="50" charset="-128"/>
              <a:ea typeface="HGPｺﾞｼｯｸE" panose="020B0900000000000000" pitchFamily="50" charset="-128"/>
            </a:endParaRPr>
          </a:p>
        </p:txBody>
      </p:sp>
      <p:sp>
        <p:nvSpPr>
          <p:cNvPr id="40" name="円/楕円 39"/>
          <p:cNvSpPr/>
          <p:nvPr/>
        </p:nvSpPr>
        <p:spPr bwMode="auto">
          <a:xfrm>
            <a:off x="4627206" y="3747570"/>
            <a:ext cx="766912" cy="1187666"/>
          </a:xfrm>
          <a:prstGeom prst="ellipse">
            <a:avLst/>
          </a:prstGeom>
          <a:noFill/>
          <a:ln w="28575">
            <a:solidFill>
              <a:srgbClr val="FF0000"/>
            </a:solidFill>
          </a:ln>
          <a:extLst/>
        </p:spPr>
        <p:txBody>
          <a:bodyPr rtlCol="0" anchor="ctr"/>
          <a:lstStyle/>
          <a:p>
            <a:pPr algn="ctr"/>
            <a:r>
              <a:rPr kumimoji="1" lang="ja-JP" altLang="en-US" sz="3200" dirty="0" smtClean="0">
                <a:ln w="19050">
                  <a:solidFill>
                    <a:schemeClr val="tx1"/>
                  </a:solidFill>
                </a:ln>
                <a:solidFill>
                  <a:schemeClr val="bg1"/>
                </a:solidFill>
                <a:latin typeface="HGPｺﾞｼｯｸE" panose="020B0900000000000000" pitchFamily="50" charset="-128"/>
                <a:ea typeface="HGPｺﾞｼｯｸE" panose="020B0900000000000000" pitchFamily="50" charset="-128"/>
              </a:rPr>
              <a:t>西風</a:t>
            </a:r>
            <a:endParaRPr kumimoji="1" lang="ja-JP" altLang="en-US" sz="3200" dirty="0">
              <a:ln w="19050">
                <a:solidFill>
                  <a:schemeClr val="tx1"/>
                </a:solidFill>
              </a:ln>
              <a:solidFill>
                <a:schemeClr val="bg1"/>
              </a:solidFill>
              <a:latin typeface="HGPｺﾞｼｯｸE" panose="020B0900000000000000" pitchFamily="50" charset="-128"/>
              <a:ea typeface="HGPｺﾞｼｯｸE" panose="020B0900000000000000" pitchFamily="50" charset="-128"/>
            </a:endParaRPr>
          </a:p>
        </p:txBody>
      </p:sp>
      <p:sp>
        <p:nvSpPr>
          <p:cNvPr id="34" name="円/楕円 33"/>
          <p:cNvSpPr/>
          <p:nvPr/>
        </p:nvSpPr>
        <p:spPr bwMode="auto">
          <a:xfrm>
            <a:off x="6912472" y="3714363"/>
            <a:ext cx="859026" cy="1187666"/>
          </a:xfrm>
          <a:prstGeom prst="ellipse">
            <a:avLst/>
          </a:prstGeom>
          <a:noFill/>
          <a:ln w="28575">
            <a:solidFill>
              <a:srgbClr val="FF0000"/>
            </a:solidFill>
          </a:ln>
          <a:extLst/>
        </p:spPr>
        <p:txBody>
          <a:bodyPr rtlCol="0" anchor="ctr"/>
          <a:lstStyle/>
          <a:p>
            <a:pPr algn="ctr"/>
            <a:r>
              <a:rPr kumimoji="1" lang="ja-JP" altLang="en-US" sz="3200" dirty="0" smtClean="0">
                <a:ln w="19050">
                  <a:solidFill>
                    <a:schemeClr val="tx1"/>
                  </a:solidFill>
                </a:ln>
                <a:solidFill>
                  <a:schemeClr val="bg1"/>
                </a:solidFill>
                <a:latin typeface="HGPｺﾞｼｯｸE" panose="020B0900000000000000" pitchFamily="50" charset="-128"/>
                <a:ea typeface="HGPｺﾞｼｯｸE" panose="020B0900000000000000" pitchFamily="50" charset="-128"/>
              </a:rPr>
              <a:t>西風</a:t>
            </a:r>
            <a:endParaRPr kumimoji="1" lang="ja-JP" altLang="en-US" sz="3200" dirty="0">
              <a:ln w="19050">
                <a:solidFill>
                  <a:schemeClr val="tx1"/>
                </a:solidFill>
              </a:ln>
              <a:solidFill>
                <a:schemeClr val="bg1"/>
              </a:solidFill>
              <a:latin typeface="HGPｺﾞｼｯｸE" panose="020B0900000000000000" pitchFamily="50" charset="-128"/>
              <a:ea typeface="HGPｺﾞｼｯｸE" panose="020B0900000000000000" pitchFamily="50" charset="-128"/>
            </a:endParaRPr>
          </a:p>
        </p:txBody>
      </p:sp>
      <p:pic>
        <p:nvPicPr>
          <p:cNvPr id="42" name="図 41"/>
          <p:cNvPicPr>
            <a:picLocks noChangeAspect="1"/>
          </p:cNvPicPr>
          <p:nvPr/>
        </p:nvPicPr>
        <p:blipFill rotWithShape="1">
          <a:blip r:embed="rId3">
            <a:extLst>
              <a:ext uri="{28A0092B-C50C-407E-A947-70E740481C1C}">
                <a14:useLocalDpi xmlns:a14="http://schemas.microsoft.com/office/drawing/2010/main" val="0"/>
              </a:ext>
            </a:extLst>
          </a:blip>
          <a:srcRect l="70900" t="93311" r="14012" b="2804"/>
          <a:stretch/>
        </p:blipFill>
        <p:spPr>
          <a:xfrm>
            <a:off x="8091716" y="5902797"/>
            <a:ext cx="329959" cy="361377"/>
          </a:xfrm>
          <a:prstGeom prst="rect">
            <a:avLst/>
          </a:prstGeom>
        </p:spPr>
      </p:pic>
      <p:sp>
        <p:nvSpPr>
          <p:cNvPr id="38" name="テキスト ボックス 37"/>
          <p:cNvSpPr txBox="1"/>
          <p:nvPr/>
        </p:nvSpPr>
        <p:spPr>
          <a:xfrm>
            <a:off x="7607397" y="6257292"/>
            <a:ext cx="422648" cy="369332"/>
          </a:xfrm>
          <a:prstGeom prst="rect">
            <a:avLst/>
          </a:prstGeom>
          <a:noFill/>
        </p:spPr>
        <p:txBody>
          <a:bodyPr wrap="square" rtlCol="0">
            <a:spAutoFit/>
          </a:bodyPr>
          <a:lstStyle/>
          <a:p>
            <a:r>
              <a:rPr kumimoji="1" lang="ja-JP" altLang="en-US" b="1" dirty="0" smtClean="0"/>
              <a:t>北</a:t>
            </a:r>
            <a:endParaRPr kumimoji="1" lang="ja-JP" altLang="en-US" b="1" dirty="0"/>
          </a:p>
        </p:txBody>
      </p:sp>
      <p:cxnSp>
        <p:nvCxnSpPr>
          <p:cNvPr id="16" name="直線コネクタ 15"/>
          <p:cNvCxnSpPr/>
          <p:nvPr/>
        </p:nvCxnSpPr>
        <p:spPr>
          <a:xfrm flipV="1">
            <a:off x="0" y="2561076"/>
            <a:ext cx="9144000" cy="260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p:cNvSpPr/>
          <p:nvPr/>
        </p:nvSpPr>
        <p:spPr bwMode="auto">
          <a:xfrm>
            <a:off x="737945" y="3743841"/>
            <a:ext cx="766912" cy="1187666"/>
          </a:xfrm>
          <a:prstGeom prst="ellipse">
            <a:avLst/>
          </a:prstGeom>
          <a:noFill/>
          <a:ln w="28575">
            <a:solidFill>
              <a:srgbClr val="FF0000"/>
            </a:solidFill>
          </a:ln>
          <a:extLst/>
        </p:spPr>
        <p:txBody>
          <a:bodyPr rtlCol="0" anchor="ctr"/>
          <a:lstStyle/>
          <a:p>
            <a:pPr algn="ctr"/>
            <a:r>
              <a:rPr kumimoji="1" lang="ja-JP" altLang="en-US" sz="3200" dirty="0" smtClean="0">
                <a:ln w="19050">
                  <a:solidFill>
                    <a:sysClr val="windowText" lastClr="000000"/>
                  </a:solidFill>
                </a:ln>
                <a:solidFill>
                  <a:schemeClr val="bg1"/>
                </a:solidFill>
                <a:latin typeface="HGPｺﾞｼｯｸE" panose="020B0900000000000000" pitchFamily="50" charset="-128"/>
                <a:ea typeface="HGPｺﾞｼｯｸE" panose="020B0900000000000000" pitchFamily="50" charset="-128"/>
              </a:rPr>
              <a:t>西風</a:t>
            </a:r>
            <a:endParaRPr kumimoji="1" lang="ja-JP" altLang="en-US" sz="3200" dirty="0">
              <a:ln w="19050">
                <a:solidFill>
                  <a:sysClr val="windowText" lastClr="000000"/>
                </a:solidFill>
              </a:ln>
              <a:solidFill>
                <a:schemeClr val="bg1"/>
              </a:solidFill>
              <a:latin typeface="HGPｺﾞｼｯｸE" panose="020B0900000000000000" pitchFamily="50" charset="-128"/>
              <a:ea typeface="HGPｺﾞｼｯｸE" panose="020B0900000000000000" pitchFamily="50" charset="-128"/>
            </a:endParaRPr>
          </a:p>
        </p:txBody>
      </p:sp>
      <p:sp>
        <p:nvSpPr>
          <p:cNvPr id="45" name="円/楕円 44"/>
          <p:cNvSpPr/>
          <p:nvPr/>
        </p:nvSpPr>
        <p:spPr bwMode="auto">
          <a:xfrm>
            <a:off x="3216912" y="3718425"/>
            <a:ext cx="766912" cy="1187666"/>
          </a:xfrm>
          <a:prstGeom prst="ellipse">
            <a:avLst/>
          </a:prstGeom>
          <a:noFill/>
          <a:ln w="28575">
            <a:solidFill>
              <a:srgbClr val="FF0000"/>
            </a:solidFill>
          </a:ln>
          <a:extLst/>
        </p:spPr>
        <p:txBody>
          <a:bodyPr rtlCol="0" anchor="ctr"/>
          <a:lstStyle/>
          <a:p>
            <a:pPr algn="ctr"/>
            <a:r>
              <a:rPr kumimoji="1" lang="ja-JP" altLang="en-US" sz="3200" dirty="0" smtClean="0">
                <a:ln w="19050">
                  <a:solidFill>
                    <a:schemeClr val="tx1"/>
                  </a:solidFill>
                </a:ln>
                <a:solidFill>
                  <a:schemeClr val="bg1"/>
                </a:solidFill>
                <a:latin typeface="HGPｺﾞｼｯｸE" panose="020B0900000000000000" pitchFamily="50" charset="-128"/>
                <a:ea typeface="HGPｺﾞｼｯｸE" panose="020B0900000000000000" pitchFamily="50" charset="-128"/>
              </a:rPr>
              <a:t>西風</a:t>
            </a:r>
            <a:endParaRPr kumimoji="1" lang="ja-JP" altLang="en-US" sz="3200" dirty="0">
              <a:ln w="19050">
                <a:solidFill>
                  <a:schemeClr val="tx1"/>
                </a:solidFill>
              </a:ln>
              <a:solidFill>
                <a:schemeClr val="bg1"/>
              </a:solidFill>
              <a:latin typeface="HGPｺﾞｼｯｸE" panose="020B0900000000000000" pitchFamily="50" charset="-128"/>
              <a:ea typeface="HGPｺﾞｼｯｸE" panose="020B0900000000000000" pitchFamily="50" charset="-128"/>
            </a:endParaRPr>
          </a:p>
        </p:txBody>
      </p:sp>
      <p:sp>
        <p:nvSpPr>
          <p:cNvPr id="46" name="円/楕円 45"/>
          <p:cNvSpPr/>
          <p:nvPr/>
        </p:nvSpPr>
        <p:spPr bwMode="auto">
          <a:xfrm>
            <a:off x="5579045" y="3743841"/>
            <a:ext cx="766912" cy="1187666"/>
          </a:xfrm>
          <a:prstGeom prst="ellipse">
            <a:avLst/>
          </a:prstGeom>
          <a:noFill/>
          <a:ln w="28575">
            <a:solidFill>
              <a:srgbClr val="FF0000"/>
            </a:solidFill>
          </a:ln>
          <a:extLst/>
        </p:spPr>
        <p:txBody>
          <a:bodyPr rtlCol="0" anchor="ctr"/>
          <a:lstStyle/>
          <a:p>
            <a:pPr algn="ctr"/>
            <a:r>
              <a:rPr kumimoji="1" lang="ja-JP" altLang="en-US" sz="3200" dirty="0" smtClean="0">
                <a:ln w="19050">
                  <a:solidFill>
                    <a:schemeClr val="tx1"/>
                  </a:solidFill>
                </a:ln>
                <a:solidFill>
                  <a:schemeClr val="bg1"/>
                </a:solidFill>
                <a:latin typeface="HGPｺﾞｼｯｸE" panose="020B0900000000000000" pitchFamily="50" charset="-128"/>
                <a:ea typeface="HGPｺﾞｼｯｸE" panose="020B0900000000000000" pitchFamily="50" charset="-128"/>
              </a:rPr>
              <a:t>西風</a:t>
            </a:r>
            <a:endParaRPr kumimoji="1" lang="ja-JP" altLang="en-US" sz="3200" dirty="0">
              <a:ln w="19050">
                <a:solidFill>
                  <a:schemeClr val="tx1"/>
                </a:solidFill>
              </a:ln>
              <a:solidFill>
                <a:schemeClr val="bg1"/>
              </a:solidFill>
              <a:latin typeface="HGPｺﾞｼｯｸE" panose="020B0900000000000000" pitchFamily="50" charset="-128"/>
              <a:ea typeface="HGPｺﾞｼｯｸE" panose="020B0900000000000000" pitchFamily="50" charset="-128"/>
            </a:endParaRPr>
          </a:p>
        </p:txBody>
      </p:sp>
      <p:cxnSp>
        <p:nvCxnSpPr>
          <p:cNvPr id="47" name="直線コネクタ 46"/>
          <p:cNvCxnSpPr>
            <a:stCxn id="13" idx="0"/>
          </p:cNvCxnSpPr>
          <p:nvPr/>
        </p:nvCxnSpPr>
        <p:spPr>
          <a:xfrm>
            <a:off x="6605297" y="3701371"/>
            <a:ext cx="2880" cy="27013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4268851" y="3743841"/>
            <a:ext cx="2880" cy="27013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1815737" y="3709610"/>
            <a:ext cx="2880" cy="27013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a:off x="8017811" y="3470945"/>
            <a:ext cx="794904" cy="2438733"/>
            <a:chOff x="-5509120" y="4127255"/>
            <a:chExt cx="794904" cy="2438733"/>
          </a:xfrm>
        </p:grpSpPr>
        <p:pic>
          <p:nvPicPr>
            <p:cNvPr id="17" name="図 16"/>
            <p:cNvPicPr>
              <a:picLocks noChangeAspect="1"/>
            </p:cNvPicPr>
            <p:nvPr/>
          </p:nvPicPr>
          <p:blipFill rotWithShape="1">
            <a:blip r:embed="rId6">
              <a:extLst>
                <a:ext uri="{28A0092B-C50C-407E-A947-70E740481C1C}">
                  <a14:useLocalDpi xmlns:a14="http://schemas.microsoft.com/office/drawing/2010/main" val="0"/>
                </a:ext>
              </a:extLst>
            </a:blip>
            <a:srcRect t="94339" r="7371" b="3097"/>
            <a:stretch/>
          </p:blipFill>
          <p:spPr>
            <a:xfrm rot="16200000">
              <a:off x="-6548467" y="5166602"/>
              <a:ext cx="2438733" cy="360040"/>
            </a:xfrm>
            <a:prstGeom prst="rect">
              <a:avLst/>
            </a:prstGeom>
          </p:spPr>
        </p:pic>
        <p:sp>
          <p:nvSpPr>
            <p:cNvPr id="50" name="テキスト ボックス 49"/>
            <p:cNvSpPr txBox="1"/>
            <p:nvPr/>
          </p:nvSpPr>
          <p:spPr>
            <a:xfrm>
              <a:off x="-5214007" y="5141358"/>
              <a:ext cx="370188" cy="326742"/>
            </a:xfrm>
            <a:prstGeom prst="rect">
              <a:avLst/>
            </a:prstGeom>
            <a:noFill/>
          </p:spPr>
          <p:txBody>
            <a:bodyPr wrap="none" rtlCol="0">
              <a:spAutoFit/>
            </a:bodyPr>
            <a:lstStyle/>
            <a:p>
              <a:r>
                <a:rPr kumimoji="1" lang="ja-JP" altLang="en-US" sz="1400" b="1" dirty="0" smtClean="0"/>
                <a:t>０</a:t>
              </a:r>
              <a:endParaRPr kumimoji="1" lang="ja-JP" altLang="en-US" sz="1400" b="1" dirty="0"/>
            </a:p>
          </p:txBody>
        </p:sp>
        <p:sp>
          <p:nvSpPr>
            <p:cNvPr id="51" name="テキスト ボックス 50"/>
            <p:cNvSpPr txBox="1"/>
            <p:nvPr/>
          </p:nvSpPr>
          <p:spPr>
            <a:xfrm>
              <a:off x="-5201819" y="4174303"/>
              <a:ext cx="428844" cy="326742"/>
            </a:xfrm>
            <a:prstGeom prst="rect">
              <a:avLst/>
            </a:prstGeom>
            <a:noFill/>
          </p:spPr>
          <p:txBody>
            <a:bodyPr wrap="none" rtlCol="0">
              <a:spAutoFit/>
            </a:bodyPr>
            <a:lstStyle/>
            <a:p>
              <a:r>
                <a:rPr kumimoji="1" lang="en-US" altLang="ja-JP" sz="1400" b="1" dirty="0" smtClean="0"/>
                <a:t>40</a:t>
              </a:r>
              <a:endParaRPr kumimoji="1" lang="ja-JP" altLang="en-US" sz="1400" b="1" dirty="0"/>
            </a:p>
          </p:txBody>
        </p:sp>
        <p:sp>
          <p:nvSpPr>
            <p:cNvPr id="52" name="テキスト ボックス 51"/>
            <p:cNvSpPr txBox="1"/>
            <p:nvPr/>
          </p:nvSpPr>
          <p:spPr>
            <a:xfrm>
              <a:off x="-5193834" y="6170384"/>
              <a:ext cx="479618" cy="307777"/>
            </a:xfrm>
            <a:prstGeom prst="rect">
              <a:avLst/>
            </a:prstGeom>
            <a:noFill/>
          </p:spPr>
          <p:txBody>
            <a:bodyPr wrap="none" rtlCol="0">
              <a:spAutoFit/>
            </a:bodyPr>
            <a:lstStyle/>
            <a:p>
              <a:r>
                <a:rPr kumimoji="1" lang="en-US" altLang="ja-JP" sz="1400" b="1" dirty="0" smtClean="0"/>
                <a:t>-40</a:t>
              </a:r>
              <a:endParaRPr kumimoji="1" lang="ja-JP" altLang="en-US" sz="1400" b="1" dirty="0"/>
            </a:p>
          </p:txBody>
        </p:sp>
      </p:grpSp>
    </p:spTree>
    <p:extLst>
      <p:ext uri="{BB962C8B-B14F-4D97-AF65-F5344CB8AC3E}">
        <p14:creationId xmlns:p14="http://schemas.microsoft.com/office/powerpoint/2010/main" val="869668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barn(outVertical)">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out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37"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barn(outVertical)">
                                      <p:cBhvr>
                                        <p:cTn id="84" dur="500"/>
                                        <p:tgtEl>
                                          <p:spTgt spid="45"/>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barn(outVertic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500"/>
                                        <p:tgtEl>
                                          <p:spTgt spid="3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fade">
                                      <p:cBhvr>
                                        <p:cTn id="106" dur="500"/>
                                        <p:tgtEl>
                                          <p:spTgt spid="47"/>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37"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barn(outVertical)">
                                      <p:cBhvr>
                                        <p:cTn id="111" dur="5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37" fill="hold" grpId="0" nodeType="click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barn(outVertical)">
                                      <p:cBhvr>
                                        <p:cTn id="116" dur="5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4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9"/>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0"/>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6"/>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8" grpId="0"/>
      <p:bldP spid="10" grpId="0"/>
      <p:bldP spid="19" grpId="0"/>
      <p:bldP spid="20" grpId="0"/>
      <p:bldP spid="21" grpId="0"/>
      <p:bldP spid="22" grpId="0"/>
      <p:bldP spid="24" grpId="0"/>
      <p:bldP spid="25" grpId="0"/>
      <p:bldP spid="26" grpId="0"/>
      <p:bldP spid="35" grpId="0"/>
      <p:bldP spid="36" grpId="0"/>
      <p:bldP spid="37" grpId="0"/>
      <p:bldP spid="39" grpId="0" animBg="1"/>
      <p:bldP spid="39" grpId="1" animBg="1"/>
      <p:bldP spid="40" grpId="0" animBg="1"/>
      <p:bldP spid="40" grpId="1" animBg="1"/>
      <p:bldP spid="34" grpId="0" animBg="1"/>
      <p:bldP spid="34" grpId="1" animBg="1"/>
      <p:bldP spid="38" grpId="0"/>
      <p:bldP spid="44" grpId="0" animBg="1"/>
      <p:bldP spid="44" grpId="1" animBg="1"/>
      <p:bldP spid="45" grpId="0" animBg="1"/>
      <p:bldP spid="45" grpId="1" animBg="1"/>
      <p:bldP spid="46" grpId="0" animBg="1"/>
      <p:bldP spid="4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 descr="E:\研究発表データ\jpg\agcm_correg_aao-hgt_zonalmean_ALL_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74" r="5680" b="6267"/>
          <a:stretch/>
        </p:blipFill>
        <p:spPr bwMode="auto">
          <a:xfrm rot="5400000">
            <a:off x="1729498" y="1181375"/>
            <a:ext cx="2636912" cy="3388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5" descr="E:\研究発表データ\jpg\correg_aao-hgt_zonalmean_ALL.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87" r="7593" b="8874"/>
          <a:stretch/>
        </p:blipFill>
        <p:spPr bwMode="auto">
          <a:xfrm rot="5400000">
            <a:off x="5640350" y="1001389"/>
            <a:ext cx="2529648" cy="3641467"/>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a:xfrm>
            <a:off x="8548213" y="6281515"/>
            <a:ext cx="480060" cy="365125"/>
          </a:xfrm>
        </p:spPr>
        <p:txBody>
          <a:bodyPr/>
          <a:lstStyle/>
          <a:p>
            <a:fld id="{4C7229FF-D7CE-45F5-A76C-6D159F55B7F0}" type="slidenum">
              <a:rPr kumimoji="1" lang="ja-JP" altLang="en-US" smtClean="0"/>
              <a:t>60</a:t>
            </a:fld>
            <a:endParaRPr kumimoji="1" lang="ja-JP" altLang="en-US"/>
          </a:p>
        </p:txBody>
      </p:sp>
      <p:sp>
        <p:nvSpPr>
          <p:cNvPr id="3" name="テキスト ボックス 2"/>
          <p:cNvSpPr txBox="1"/>
          <p:nvPr/>
        </p:nvSpPr>
        <p:spPr>
          <a:xfrm>
            <a:off x="107504" y="29294"/>
            <a:ext cx="9198865" cy="523220"/>
          </a:xfrm>
          <a:prstGeom prst="rect">
            <a:avLst/>
          </a:prstGeom>
          <a:noFill/>
        </p:spPr>
        <p:txBody>
          <a:bodyPr wrap="none" rtlCol="0">
            <a:spAutoFit/>
          </a:bodyPr>
          <a:lstStyle/>
          <a:p>
            <a:r>
              <a:rPr lang="ja-JP" altLang="en-US" sz="2800" dirty="0" smtClean="0">
                <a:solidFill>
                  <a:srgbClr val="FF0000"/>
                </a:solidFill>
              </a:rPr>
              <a:t>①＜</a:t>
            </a:r>
            <a:r>
              <a:rPr lang="en-US" altLang="ja-JP" sz="2800" dirty="0" smtClean="0">
                <a:solidFill>
                  <a:srgbClr val="FF0000"/>
                </a:solidFill>
              </a:rPr>
              <a:t>AGCM</a:t>
            </a:r>
            <a:r>
              <a:rPr lang="ja-JP" altLang="en-US" sz="2800" dirty="0" smtClean="0">
                <a:solidFill>
                  <a:srgbClr val="FF0000"/>
                </a:solidFill>
              </a:rPr>
              <a:t>・</a:t>
            </a:r>
            <a:r>
              <a:rPr kumimoji="1" lang="ja-JP" altLang="en-US" sz="2800" dirty="0" smtClean="0">
                <a:solidFill>
                  <a:srgbClr val="FF0000"/>
                </a:solidFill>
              </a:rPr>
              <a:t>再解析＞</a:t>
            </a:r>
            <a:r>
              <a:rPr kumimoji="1" lang="ja-JP" altLang="en-US" sz="2800" dirty="0" smtClean="0"/>
              <a:t>南極振動と北極振動の関係性は？</a:t>
            </a:r>
            <a:endParaRPr kumimoji="1" lang="ja-JP" altLang="en-US" sz="2800" dirty="0"/>
          </a:p>
        </p:txBody>
      </p:sp>
      <p:sp>
        <p:nvSpPr>
          <p:cNvPr id="4" name="テキスト ボックス 3"/>
          <p:cNvSpPr txBox="1"/>
          <p:nvPr/>
        </p:nvSpPr>
        <p:spPr>
          <a:xfrm>
            <a:off x="27260" y="2140163"/>
            <a:ext cx="1163888" cy="584775"/>
          </a:xfrm>
          <a:prstGeom prst="rect">
            <a:avLst/>
          </a:prstGeom>
          <a:solidFill>
            <a:srgbClr val="004620"/>
          </a:solidFill>
          <a:ln w="38100">
            <a:solidFill>
              <a:srgbClr val="004620"/>
            </a:solidFill>
          </a:ln>
        </p:spPr>
        <p:txBody>
          <a:bodyPr wrap="square" rtlCol="0">
            <a:spAutoFit/>
          </a:bodyPr>
          <a:lstStyle/>
          <a:p>
            <a:pPr algn="ctr"/>
            <a:r>
              <a:rPr lang="en-US" altLang="ja-JP" sz="3200" b="1" dirty="0" smtClean="0">
                <a:solidFill>
                  <a:schemeClr val="bg1"/>
                </a:solidFill>
              </a:rPr>
              <a:t>AAO</a:t>
            </a:r>
            <a:endParaRPr kumimoji="1" lang="ja-JP" altLang="en-US" sz="3200" b="1" dirty="0">
              <a:solidFill>
                <a:schemeClr val="bg1"/>
              </a:solidFill>
            </a:endParaRPr>
          </a:p>
        </p:txBody>
      </p:sp>
      <p:sp>
        <p:nvSpPr>
          <p:cNvPr id="12" name="テキスト ボックス 11"/>
          <p:cNvSpPr txBox="1"/>
          <p:nvPr/>
        </p:nvSpPr>
        <p:spPr>
          <a:xfrm>
            <a:off x="-74820" y="1057679"/>
            <a:ext cx="2448106" cy="461665"/>
          </a:xfrm>
          <a:prstGeom prst="rect">
            <a:avLst/>
          </a:prstGeom>
          <a:noFill/>
        </p:spPr>
        <p:txBody>
          <a:bodyPr wrap="none" rtlCol="0">
            <a:spAutoFit/>
          </a:bodyPr>
          <a:lstStyle/>
          <a:p>
            <a:r>
              <a:rPr lang="ja-JP" altLang="en-US" sz="2400" dirty="0" smtClean="0"/>
              <a:t>緯度</a:t>
            </a:r>
            <a:r>
              <a:rPr lang="en-US" altLang="ja-JP" sz="2400" dirty="0"/>
              <a:t>-</a:t>
            </a:r>
            <a:r>
              <a:rPr lang="ja-JP" altLang="en-US" sz="2400" dirty="0"/>
              <a:t>高度</a:t>
            </a:r>
            <a:r>
              <a:rPr lang="ja-JP" altLang="en-US" sz="2400" dirty="0" smtClean="0"/>
              <a:t>断面図</a:t>
            </a:r>
            <a:endParaRPr lang="ja-JP" altLang="en-US" sz="2400" dirty="0"/>
          </a:p>
        </p:txBody>
      </p:sp>
      <p:sp>
        <p:nvSpPr>
          <p:cNvPr id="13" name="テキスト ボックス 12"/>
          <p:cNvSpPr txBox="1"/>
          <p:nvPr/>
        </p:nvSpPr>
        <p:spPr>
          <a:xfrm>
            <a:off x="4033771" y="949958"/>
            <a:ext cx="4913525" cy="338554"/>
          </a:xfrm>
          <a:prstGeom prst="rect">
            <a:avLst/>
          </a:prstGeom>
          <a:noFill/>
        </p:spPr>
        <p:txBody>
          <a:bodyPr wrap="none" rtlCol="0">
            <a:spAutoFit/>
          </a:bodyPr>
          <a:lstStyle/>
          <a:p>
            <a:r>
              <a:rPr kumimoji="1" lang="ja-JP" altLang="en-US" sz="1600" dirty="0" smtClean="0"/>
              <a:t>シェード：有意水準</a:t>
            </a:r>
            <a:r>
              <a:rPr kumimoji="1" lang="en-US" altLang="ja-JP" sz="1600" dirty="0" smtClean="0"/>
              <a:t>90%</a:t>
            </a:r>
            <a:r>
              <a:rPr kumimoji="1" lang="ja-JP" altLang="en-US" sz="1600" dirty="0" smtClean="0"/>
              <a:t>以上、</a:t>
            </a:r>
            <a:r>
              <a:rPr lang="ja-JP" altLang="en-US" sz="1600" dirty="0" smtClean="0"/>
              <a:t>コンター：回帰係数</a:t>
            </a:r>
            <a:endParaRPr kumimoji="1" lang="en-US" altLang="ja-JP" sz="1600" dirty="0" smtClean="0"/>
          </a:p>
        </p:txBody>
      </p:sp>
      <p:grpSp>
        <p:nvGrpSpPr>
          <p:cNvPr id="5" name="グループ化 4"/>
          <p:cNvGrpSpPr/>
          <p:nvPr/>
        </p:nvGrpSpPr>
        <p:grpSpPr>
          <a:xfrm>
            <a:off x="62908" y="4215868"/>
            <a:ext cx="8725335" cy="2613672"/>
            <a:chOff x="62908" y="4258025"/>
            <a:chExt cx="8725335" cy="2613672"/>
          </a:xfrm>
        </p:grpSpPr>
        <p:pic>
          <p:nvPicPr>
            <p:cNvPr id="3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98"/>
            <a:stretch/>
          </p:blipFill>
          <p:spPr bwMode="auto">
            <a:xfrm>
              <a:off x="1360872" y="4258025"/>
              <a:ext cx="3500868" cy="250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58"/>
            <a:stretch/>
          </p:blipFill>
          <p:spPr bwMode="auto">
            <a:xfrm>
              <a:off x="5073161" y="4258025"/>
              <a:ext cx="3664024" cy="239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テキスト ボックス 15"/>
            <p:cNvSpPr txBox="1"/>
            <p:nvPr/>
          </p:nvSpPr>
          <p:spPr>
            <a:xfrm>
              <a:off x="8282917" y="6488668"/>
              <a:ext cx="505326" cy="369332"/>
            </a:xfrm>
            <a:prstGeom prst="rect">
              <a:avLst/>
            </a:prstGeom>
            <a:noFill/>
          </p:spPr>
          <p:txBody>
            <a:bodyPr wrap="square" rtlCol="0">
              <a:spAutoFit/>
            </a:bodyPr>
            <a:lstStyle/>
            <a:p>
              <a:r>
                <a:rPr lang="ja-JP" altLang="en-US" b="1" dirty="0"/>
                <a:t>北</a:t>
              </a:r>
              <a:endParaRPr kumimoji="1" lang="ja-JP" altLang="en-US" b="1" dirty="0"/>
            </a:p>
          </p:txBody>
        </p:sp>
        <p:sp>
          <p:nvSpPr>
            <p:cNvPr id="17" name="テキスト ボックス 16"/>
            <p:cNvSpPr txBox="1"/>
            <p:nvPr/>
          </p:nvSpPr>
          <p:spPr>
            <a:xfrm>
              <a:off x="5321462" y="6502365"/>
              <a:ext cx="505326" cy="369332"/>
            </a:xfrm>
            <a:prstGeom prst="rect">
              <a:avLst/>
            </a:prstGeom>
            <a:noFill/>
          </p:spPr>
          <p:txBody>
            <a:bodyPr wrap="square" rtlCol="0">
              <a:spAutoFit/>
            </a:bodyPr>
            <a:lstStyle/>
            <a:p>
              <a:r>
                <a:rPr lang="ja-JP" altLang="en-US" b="1" dirty="0"/>
                <a:t>南</a:t>
              </a:r>
              <a:endParaRPr kumimoji="1" lang="ja-JP" altLang="en-US" b="1" dirty="0"/>
            </a:p>
          </p:txBody>
        </p:sp>
        <p:sp>
          <p:nvSpPr>
            <p:cNvPr id="19" name="テキスト ボックス 18"/>
            <p:cNvSpPr txBox="1"/>
            <p:nvPr/>
          </p:nvSpPr>
          <p:spPr>
            <a:xfrm>
              <a:off x="1353575" y="6500249"/>
              <a:ext cx="505326" cy="369332"/>
            </a:xfrm>
            <a:prstGeom prst="rect">
              <a:avLst/>
            </a:prstGeom>
            <a:noFill/>
          </p:spPr>
          <p:txBody>
            <a:bodyPr wrap="square" rtlCol="0">
              <a:spAutoFit/>
            </a:bodyPr>
            <a:lstStyle/>
            <a:p>
              <a:r>
                <a:rPr lang="ja-JP" altLang="en-US" b="1" dirty="0"/>
                <a:t>南</a:t>
              </a:r>
              <a:endParaRPr kumimoji="1" lang="ja-JP" altLang="en-US" b="1" dirty="0"/>
            </a:p>
          </p:txBody>
        </p:sp>
        <p:sp>
          <p:nvSpPr>
            <p:cNvPr id="20" name="テキスト ボックス 19"/>
            <p:cNvSpPr txBox="1"/>
            <p:nvPr/>
          </p:nvSpPr>
          <p:spPr>
            <a:xfrm>
              <a:off x="4309609" y="6500249"/>
              <a:ext cx="505326" cy="369332"/>
            </a:xfrm>
            <a:prstGeom prst="rect">
              <a:avLst/>
            </a:prstGeom>
            <a:noFill/>
          </p:spPr>
          <p:txBody>
            <a:bodyPr wrap="square" rtlCol="0">
              <a:spAutoFit/>
            </a:bodyPr>
            <a:lstStyle/>
            <a:p>
              <a:r>
                <a:rPr lang="ja-JP" altLang="en-US" b="1" dirty="0"/>
                <a:t>北</a:t>
              </a:r>
              <a:endParaRPr kumimoji="1" lang="ja-JP" altLang="en-US" b="1" dirty="0"/>
            </a:p>
          </p:txBody>
        </p:sp>
        <p:sp>
          <p:nvSpPr>
            <p:cNvPr id="9" name="テキスト ボックス 8"/>
            <p:cNvSpPr txBox="1"/>
            <p:nvPr/>
          </p:nvSpPr>
          <p:spPr>
            <a:xfrm>
              <a:off x="62908" y="4869160"/>
              <a:ext cx="876297" cy="584775"/>
            </a:xfrm>
            <a:prstGeom prst="rect">
              <a:avLst/>
            </a:prstGeom>
            <a:solidFill>
              <a:srgbClr val="004620"/>
            </a:solidFill>
            <a:ln w="38100">
              <a:solidFill>
                <a:srgbClr val="004620"/>
              </a:solidFill>
            </a:ln>
          </p:spPr>
          <p:txBody>
            <a:bodyPr wrap="square" rtlCol="0">
              <a:spAutoFit/>
            </a:bodyPr>
            <a:lstStyle/>
            <a:p>
              <a:pPr algn="ctr"/>
              <a:r>
                <a:rPr lang="en-US" altLang="ja-JP" sz="3200" b="1" dirty="0" smtClean="0">
                  <a:solidFill>
                    <a:schemeClr val="bg1"/>
                  </a:solidFill>
                </a:rPr>
                <a:t>AO</a:t>
              </a:r>
              <a:endParaRPr kumimoji="1" lang="ja-JP" altLang="en-US" sz="3200" b="1" dirty="0">
                <a:solidFill>
                  <a:schemeClr val="bg1"/>
                </a:solidFill>
              </a:endParaRPr>
            </a:p>
          </p:txBody>
        </p:sp>
      </p:grpSp>
      <p:sp>
        <p:nvSpPr>
          <p:cNvPr id="26" name="テキスト ボックス 25"/>
          <p:cNvSpPr txBox="1"/>
          <p:nvPr/>
        </p:nvSpPr>
        <p:spPr>
          <a:xfrm>
            <a:off x="651171" y="516229"/>
            <a:ext cx="8199681" cy="523220"/>
          </a:xfrm>
          <a:prstGeom prst="rect">
            <a:avLst/>
          </a:prstGeom>
          <a:noFill/>
        </p:spPr>
        <p:txBody>
          <a:bodyPr wrap="none" rtlCol="0">
            <a:spAutoFit/>
          </a:bodyPr>
          <a:lstStyle/>
          <a:p>
            <a:r>
              <a:rPr lang="en-US" altLang="ja-JP" sz="2800" dirty="0" smtClean="0">
                <a:solidFill>
                  <a:srgbClr val="FF0000"/>
                </a:solidFill>
              </a:rPr>
              <a:t>10</a:t>
            </a:r>
            <a:r>
              <a:rPr lang="ja-JP" altLang="en-US" sz="2800" dirty="0" smtClean="0">
                <a:solidFill>
                  <a:srgbClr val="FF0000"/>
                </a:solidFill>
              </a:rPr>
              <a:t>月の同時回帰</a:t>
            </a:r>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endParaRPr kumimoji="1" lang="ja-JP" altLang="en-US" sz="2800" dirty="0">
              <a:solidFill>
                <a:srgbClr val="FF0000"/>
              </a:solidFill>
            </a:endParaRPr>
          </a:p>
        </p:txBody>
      </p:sp>
      <p:sp>
        <p:nvSpPr>
          <p:cNvPr id="22" name="円/楕円 21"/>
          <p:cNvSpPr/>
          <p:nvPr/>
        </p:nvSpPr>
        <p:spPr>
          <a:xfrm>
            <a:off x="3635895" y="2875754"/>
            <a:ext cx="891505" cy="1211193"/>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7391412" y="2918970"/>
            <a:ext cx="1144168" cy="1211193"/>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606238" y="4581129"/>
            <a:ext cx="877530" cy="2041842"/>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265054" y="1535847"/>
            <a:ext cx="1236144" cy="1155064"/>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602201" y="1569875"/>
            <a:ext cx="1236144" cy="1155064"/>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181017" y="1295688"/>
            <a:ext cx="1448313"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sp>
        <p:nvSpPr>
          <p:cNvPr id="28" name="テキスト ボックス 27"/>
          <p:cNvSpPr txBox="1"/>
          <p:nvPr/>
        </p:nvSpPr>
        <p:spPr>
          <a:xfrm>
            <a:off x="2384267" y="1295688"/>
            <a:ext cx="1454078" cy="523220"/>
          </a:xfrm>
          <a:prstGeom prst="rect">
            <a:avLst/>
          </a:prstGeom>
          <a:solidFill>
            <a:srgbClr val="004620"/>
          </a:solidFill>
          <a:ln w="38100">
            <a:solidFill>
              <a:srgbClr val="004620"/>
            </a:solidFill>
          </a:ln>
        </p:spPr>
        <p:txBody>
          <a:bodyPr wrap="square" rtlCol="0">
            <a:spAutoFit/>
          </a:bodyPr>
          <a:lstStyle/>
          <a:p>
            <a:pPr algn="ctr"/>
            <a:r>
              <a:rPr kumimoji="1" lang="en-US" altLang="ja-JP" sz="2800" b="1" dirty="0" smtClean="0">
                <a:solidFill>
                  <a:schemeClr val="bg1"/>
                </a:solidFill>
              </a:rPr>
              <a:t>AGCM</a:t>
            </a:r>
            <a:endParaRPr kumimoji="1" lang="ja-JP" altLang="en-US" sz="2800" b="1" dirty="0">
              <a:solidFill>
                <a:schemeClr val="bg1"/>
              </a:solidFill>
            </a:endParaRPr>
          </a:p>
        </p:txBody>
      </p:sp>
      <p:sp>
        <p:nvSpPr>
          <p:cNvPr id="33" name="円/楕円 32"/>
          <p:cNvSpPr/>
          <p:nvPr/>
        </p:nvSpPr>
        <p:spPr>
          <a:xfrm>
            <a:off x="5303487" y="4581129"/>
            <a:ext cx="877530" cy="2041842"/>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970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61</a:t>
            </a:fld>
            <a:endParaRPr kumimoji="1" lang="ja-JP" altLang="en-US"/>
          </a:p>
        </p:txBody>
      </p:sp>
      <p:sp>
        <p:nvSpPr>
          <p:cNvPr id="3" name="テキスト ボックス 2"/>
          <p:cNvSpPr txBox="1"/>
          <p:nvPr/>
        </p:nvSpPr>
        <p:spPr>
          <a:xfrm>
            <a:off x="72237" y="30668"/>
            <a:ext cx="8494633" cy="1200329"/>
          </a:xfrm>
          <a:prstGeom prst="rect">
            <a:avLst/>
          </a:prstGeom>
          <a:noFill/>
        </p:spPr>
        <p:txBody>
          <a:bodyPr wrap="none" rtlCol="0">
            <a:spAutoFit/>
          </a:bodyPr>
          <a:lstStyle/>
          <a:p>
            <a:r>
              <a:rPr lang="ja-JP" altLang="en-US" sz="3600" dirty="0">
                <a:solidFill>
                  <a:srgbClr val="FF0000"/>
                </a:solidFill>
              </a:rPr>
              <a:t>②</a:t>
            </a:r>
            <a:r>
              <a:rPr kumimoji="1" lang="ja-JP" altLang="en-US" sz="3600" dirty="0" smtClean="0">
                <a:solidFill>
                  <a:srgbClr val="FF0000"/>
                </a:solidFill>
              </a:rPr>
              <a:t>＜</a:t>
            </a:r>
            <a:r>
              <a:rPr kumimoji="1" lang="en-US" altLang="ja-JP" sz="3600" dirty="0" smtClean="0">
                <a:solidFill>
                  <a:srgbClr val="FF0000"/>
                </a:solidFill>
              </a:rPr>
              <a:t>AGCM</a:t>
            </a:r>
            <a:r>
              <a:rPr kumimoji="1" lang="ja-JP" altLang="en-US" sz="3600" dirty="0" smtClean="0">
                <a:solidFill>
                  <a:srgbClr val="FF0000"/>
                </a:solidFill>
              </a:rPr>
              <a:t>・再解析＞</a:t>
            </a:r>
            <a:endParaRPr kumimoji="1" lang="en-US" altLang="ja-JP" sz="3600" dirty="0" smtClean="0">
              <a:solidFill>
                <a:srgbClr val="FF0000"/>
              </a:solidFill>
            </a:endParaRPr>
          </a:p>
          <a:p>
            <a:r>
              <a:rPr lang="ja-JP" altLang="en-US" sz="3600" dirty="0" smtClean="0">
                <a:solidFill>
                  <a:srgbClr val="FF0000"/>
                </a:solidFill>
              </a:rPr>
              <a:t>成層圏（極渦）と対流圏</a:t>
            </a:r>
            <a:r>
              <a:rPr kumimoji="1" lang="ja-JP" altLang="en-US" sz="3600" dirty="0" smtClean="0">
                <a:solidFill>
                  <a:srgbClr val="FF0000"/>
                </a:solidFill>
              </a:rPr>
              <a:t>の関係性は？</a:t>
            </a:r>
            <a:r>
              <a:rPr lang="ja-JP" altLang="en-US" sz="3600" dirty="0">
                <a:solidFill>
                  <a:srgbClr val="FF0000"/>
                </a:solidFill>
              </a:rPr>
              <a:t>？</a:t>
            </a:r>
            <a:endParaRPr lang="en-US" altLang="ja-JP" sz="3600" dirty="0" smtClean="0">
              <a:solidFill>
                <a:srgbClr val="FF0000"/>
              </a:solidFill>
            </a:endParaRPr>
          </a:p>
        </p:txBody>
      </p:sp>
      <p:grpSp>
        <p:nvGrpSpPr>
          <p:cNvPr id="13" name="グループ化 12"/>
          <p:cNvGrpSpPr/>
          <p:nvPr/>
        </p:nvGrpSpPr>
        <p:grpSpPr>
          <a:xfrm>
            <a:off x="107504" y="1333469"/>
            <a:ext cx="8329473" cy="1599292"/>
            <a:chOff x="107504" y="1333469"/>
            <a:chExt cx="8329473" cy="1599292"/>
          </a:xfrm>
        </p:grpSpPr>
        <p:sp>
          <p:nvSpPr>
            <p:cNvPr id="4" name="テキスト ボックス 3"/>
            <p:cNvSpPr txBox="1"/>
            <p:nvPr/>
          </p:nvSpPr>
          <p:spPr>
            <a:xfrm>
              <a:off x="107504" y="1333469"/>
              <a:ext cx="3073277" cy="707886"/>
            </a:xfrm>
            <a:prstGeom prst="rect">
              <a:avLst/>
            </a:prstGeom>
            <a:noFill/>
          </p:spPr>
          <p:txBody>
            <a:bodyPr wrap="none" rtlCol="0">
              <a:spAutoFit/>
            </a:bodyPr>
            <a:lstStyle/>
            <a:p>
              <a:r>
                <a:rPr kumimoji="1" lang="ja-JP" altLang="en-US" sz="4000" dirty="0" smtClean="0">
                  <a:solidFill>
                    <a:srgbClr val="006600"/>
                  </a:solidFill>
                </a:rPr>
                <a:t>＊</a:t>
              </a:r>
              <a:r>
                <a:rPr lang="en-US" altLang="ja-JP" sz="4000" dirty="0" smtClean="0">
                  <a:solidFill>
                    <a:srgbClr val="006600"/>
                  </a:solidFill>
                </a:rPr>
                <a:t>S</a:t>
              </a:r>
              <a:r>
                <a:rPr lang="ja-JP" altLang="en-US" sz="4000" dirty="0" smtClean="0">
                  <a:solidFill>
                    <a:srgbClr val="006600"/>
                  </a:solidFill>
                </a:rPr>
                <a:t>極渦</a:t>
              </a:r>
              <a:r>
                <a:rPr kumimoji="1" lang="ja-JP" altLang="en-US" sz="4000" dirty="0" smtClean="0">
                  <a:solidFill>
                    <a:srgbClr val="006600"/>
                  </a:solidFill>
                </a:rPr>
                <a:t>振動</a:t>
              </a:r>
              <a:endParaRPr kumimoji="1" lang="en-US" altLang="ja-JP" sz="4000" dirty="0" smtClean="0">
                <a:solidFill>
                  <a:srgbClr val="006600"/>
                </a:solidFill>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3150722" y="1333469"/>
                  <a:ext cx="5286255" cy="646331"/>
                </a:xfrm>
                <a:prstGeom prst="rect">
                  <a:avLst/>
                </a:prstGeom>
                <a:noFill/>
              </p:spPr>
              <p:txBody>
                <a:bodyPr wrap="none" rtlCol="0">
                  <a:spAutoFit/>
                </a:bodyPr>
                <a:lstStyle/>
                <a:p>
                  <a:r>
                    <a:rPr lang="en-US" altLang="ja-JP" sz="3600" dirty="0" smtClean="0">
                      <a:solidFill>
                        <a:srgbClr val="006600"/>
                      </a:solidFill>
                    </a:rPr>
                    <a:t>AAOI =</a:t>
                  </a:r>
                  <a14:m>
                    <m:oMath xmlns:m="http://schemas.openxmlformats.org/officeDocument/2006/math">
                      <m:sSub>
                        <m:sSubPr>
                          <m:ctrlPr>
                            <a:rPr lang="en-US" altLang="ja-JP" sz="3600" i="1">
                              <a:solidFill>
                                <a:srgbClr val="006600"/>
                              </a:solidFill>
                              <a:latin typeface="Cambria Math"/>
                            </a:rPr>
                          </m:ctrlPr>
                        </m:sSubPr>
                        <m:e>
                          <m:sSup>
                            <m:sSupPr>
                              <m:ctrlPr>
                                <a:rPr lang="en-US" altLang="ja-JP" sz="3600" i="1">
                                  <a:solidFill>
                                    <a:srgbClr val="006600"/>
                                  </a:solidFill>
                                  <a:latin typeface="Cambria Math"/>
                                </a:rPr>
                              </m:ctrlPr>
                            </m:sSupPr>
                            <m:e>
                              <m:r>
                                <a:rPr lang="en-US" altLang="ja-JP" sz="3600" b="0" i="1" smtClean="0">
                                  <a:solidFill>
                                    <a:srgbClr val="006600"/>
                                  </a:solidFill>
                                  <a:latin typeface="Cambria Math"/>
                                </a:rPr>
                                <m:t>𝑍</m:t>
                              </m:r>
                              <m:r>
                                <a:rPr lang="en-US" altLang="ja-JP" sz="3600" b="0" i="1" smtClean="0">
                                  <a:solidFill>
                                    <a:srgbClr val="006600"/>
                                  </a:solidFill>
                                  <a:latin typeface="Cambria Math"/>
                                </a:rPr>
                                <m:t>50</m:t>
                              </m:r>
                            </m:e>
                            <m:sup>
                              <m:r>
                                <a:rPr lang="en-US" altLang="ja-JP" sz="3600" i="1">
                                  <a:solidFill>
                                    <a:srgbClr val="006600"/>
                                  </a:solidFill>
                                  <a:latin typeface="Cambria Math"/>
                                </a:rPr>
                                <m:t>∗</m:t>
                              </m:r>
                            </m:sup>
                          </m:sSup>
                        </m:e>
                        <m:sub>
                          <m:r>
                            <a:rPr lang="en-US" altLang="ja-JP" sz="3600" i="1">
                              <a:solidFill>
                                <a:srgbClr val="006600"/>
                              </a:solidFill>
                              <a:latin typeface="Cambria Math"/>
                            </a:rPr>
                            <m:t>40</m:t>
                          </m:r>
                          <m:r>
                            <a:rPr lang="en-US" altLang="ja-JP" sz="3600" i="1">
                              <a:solidFill>
                                <a:srgbClr val="006600"/>
                              </a:solidFill>
                              <a:latin typeface="Cambria Math"/>
                            </a:rPr>
                            <m:t>𝑆</m:t>
                          </m:r>
                        </m:sub>
                      </m:sSub>
                    </m:oMath>
                  </a14:m>
                  <a:r>
                    <a:rPr lang="en-US" altLang="ja-JP" sz="3600" dirty="0">
                      <a:solidFill>
                        <a:srgbClr val="006600"/>
                      </a:solidFill>
                    </a:rPr>
                    <a:t> - </a:t>
                  </a:r>
                  <a14:m>
                    <m:oMath xmlns:m="http://schemas.openxmlformats.org/officeDocument/2006/math">
                      <m:sSub>
                        <m:sSubPr>
                          <m:ctrlPr>
                            <a:rPr lang="en-US" altLang="ja-JP" sz="3600" i="1">
                              <a:solidFill>
                                <a:srgbClr val="006600"/>
                              </a:solidFill>
                              <a:latin typeface="Cambria Math"/>
                            </a:rPr>
                          </m:ctrlPr>
                        </m:sSubPr>
                        <m:e>
                          <m:sSup>
                            <m:sSupPr>
                              <m:ctrlPr>
                                <a:rPr lang="en-US" altLang="ja-JP" sz="3600" i="1">
                                  <a:solidFill>
                                    <a:srgbClr val="006600"/>
                                  </a:solidFill>
                                  <a:latin typeface="Cambria Math"/>
                                </a:rPr>
                              </m:ctrlPr>
                            </m:sSupPr>
                            <m:e>
                              <m:r>
                                <a:rPr lang="en-US" altLang="ja-JP" sz="3600" b="0" i="1" smtClean="0">
                                  <a:solidFill>
                                    <a:srgbClr val="006600"/>
                                  </a:solidFill>
                                  <a:latin typeface="Cambria Math"/>
                                </a:rPr>
                                <m:t>𝑍</m:t>
                              </m:r>
                              <m:r>
                                <a:rPr lang="en-US" altLang="ja-JP" sz="3600" b="0" i="1" smtClean="0">
                                  <a:solidFill>
                                    <a:srgbClr val="006600"/>
                                  </a:solidFill>
                                  <a:latin typeface="Cambria Math"/>
                                </a:rPr>
                                <m:t>50</m:t>
                              </m:r>
                            </m:e>
                            <m:sup>
                              <m:r>
                                <a:rPr lang="en-US" altLang="ja-JP" sz="3600" i="1">
                                  <a:solidFill>
                                    <a:srgbClr val="006600"/>
                                  </a:solidFill>
                                  <a:latin typeface="Cambria Math"/>
                                </a:rPr>
                                <m:t>∗</m:t>
                              </m:r>
                            </m:sup>
                          </m:sSup>
                        </m:e>
                        <m:sub>
                          <m:r>
                            <a:rPr lang="en-US" altLang="ja-JP" sz="3600" i="1">
                              <a:solidFill>
                                <a:srgbClr val="006600"/>
                              </a:solidFill>
                              <a:latin typeface="Cambria Math"/>
                            </a:rPr>
                            <m:t>65</m:t>
                          </m:r>
                          <m:r>
                            <a:rPr lang="en-US" altLang="ja-JP" sz="3600" i="1">
                              <a:solidFill>
                                <a:srgbClr val="006600"/>
                              </a:solidFill>
                              <a:latin typeface="Cambria Math"/>
                            </a:rPr>
                            <m:t>𝑆</m:t>
                          </m:r>
                        </m:sub>
                      </m:sSub>
                    </m:oMath>
                  </a14:m>
                  <a:endParaRPr lang="en-US" altLang="ja-JP" sz="3600" dirty="0">
                    <a:solidFill>
                      <a:srgbClr val="006600"/>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150722" y="1333469"/>
                  <a:ext cx="5286255" cy="646331"/>
                </a:xfrm>
                <a:prstGeom prst="rect">
                  <a:avLst/>
                </a:prstGeom>
                <a:blipFill rotWithShape="1">
                  <a:blip r:embed="rId2"/>
                  <a:stretch>
                    <a:fillRect l="-3576" t="-15094" b="-33962"/>
                  </a:stretch>
                </a:blipFill>
              </p:spPr>
              <p:txBody>
                <a:bodyPr/>
                <a:lstStyle/>
                <a:p>
                  <a:r>
                    <a:rPr lang="ja-JP" altLang="en-US">
                      <a:noFill/>
                    </a:rPr>
                    <a:t> </a:t>
                  </a:r>
                </a:p>
              </p:txBody>
            </p:sp>
          </mc:Fallback>
        </mc:AlternateContent>
        <p:sp>
          <p:nvSpPr>
            <p:cNvPr id="6" name="テキスト ボックス 5"/>
            <p:cNvSpPr txBox="1"/>
            <p:nvPr/>
          </p:nvSpPr>
          <p:spPr>
            <a:xfrm>
              <a:off x="107504" y="2224875"/>
              <a:ext cx="3167855" cy="707886"/>
            </a:xfrm>
            <a:prstGeom prst="rect">
              <a:avLst/>
            </a:prstGeom>
            <a:noFill/>
          </p:spPr>
          <p:txBody>
            <a:bodyPr wrap="none" rtlCol="0">
              <a:spAutoFit/>
            </a:bodyPr>
            <a:lstStyle/>
            <a:p>
              <a:r>
                <a:rPr kumimoji="1" lang="ja-JP" altLang="en-US" sz="4000" dirty="0" smtClean="0">
                  <a:solidFill>
                    <a:srgbClr val="0070C0"/>
                  </a:solidFill>
                </a:rPr>
                <a:t>＊</a:t>
              </a:r>
              <a:r>
                <a:rPr lang="en-US" altLang="ja-JP" sz="4000" dirty="0" smtClean="0">
                  <a:solidFill>
                    <a:srgbClr val="0070C0"/>
                  </a:solidFill>
                </a:rPr>
                <a:t>N</a:t>
              </a:r>
              <a:r>
                <a:rPr lang="ja-JP" altLang="en-US" sz="4000" dirty="0" smtClean="0">
                  <a:solidFill>
                    <a:srgbClr val="0070C0"/>
                  </a:solidFill>
                </a:rPr>
                <a:t>極渦</a:t>
              </a:r>
              <a:r>
                <a:rPr kumimoji="1" lang="ja-JP" altLang="en-US" sz="4000" dirty="0" smtClean="0">
                  <a:solidFill>
                    <a:srgbClr val="0070C0"/>
                  </a:solidFill>
                </a:rPr>
                <a:t>振動</a:t>
              </a:r>
              <a:endParaRPr kumimoji="1" lang="ja-JP" altLang="en-US" sz="4000" dirty="0">
                <a:solidFill>
                  <a:srgbClr val="0070C0"/>
                </a:solidFill>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3150722" y="2286430"/>
                  <a:ext cx="5104474" cy="646331"/>
                </a:xfrm>
                <a:prstGeom prst="rect">
                  <a:avLst/>
                </a:prstGeom>
                <a:noFill/>
              </p:spPr>
              <p:txBody>
                <a:bodyPr wrap="none" rtlCol="0">
                  <a:spAutoFit/>
                </a:bodyPr>
                <a:lstStyle/>
                <a:p>
                  <a:r>
                    <a:rPr lang="en-US" altLang="ja-JP" sz="3600" dirty="0" smtClean="0">
                      <a:solidFill>
                        <a:srgbClr val="0070C0"/>
                      </a:solidFill>
                    </a:rPr>
                    <a:t>AOI =</a:t>
                  </a:r>
                  <a14:m>
                    <m:oMath xmlns:m="http://schemas.openxmlformats.org/officeDocument/2006/math">
                      <m:sSub>
                        <m:sSubPr>
                          <m:ctrlPr>
                            <a:rPr lang="en-US" altLang="ja-JP" sz="3600" i="1">
                              <a:solidFill>
                                <a:srgbClr val="0070C0"/>
                              </a:solidFill>
                              <a:latin typeface="Cambria Math"/>
                            </a:rPr>
                          </m:ctrlPr>
                        </m:sSubPr>
                        <m:e>
                          <m:sSup>
                            <m:sSupPr>
                              <m:ctrlPr>
                                <a:rPr lang="en-US" altLang="ja-JP" sz="3600" i="1">
                                  <a:solidFill>
                                    <a:srgbClr val="0070C0"/>
                                  </a:solidFill>
                                  <a:latin typeface="Cambria Math"/>
                                </a:rPr>
                              </m:ctrlPr>
                            </m:sSupPr>
                            <m:e>
                              <m:r>
                                <a:rPr lang="en-US" altLang="ja-JP" sz="3600" b="0" i="1" smtClean="0">
                                  <a:solidFill>
                                    <a:srgbClr val="0070C0"/>
                                  </a:solidFill>
                                  <a:latin typeface="Cambria Math"/>
                                </a:rPr>
                                <m:t>𝑍</m:t>
                              </m:r>
                              <m:r>
                                <a:rPr lang="en-US" altLang="ja-JP" sz="3600" b="0" i="1" smtClean="0">
                                  <a:solidFill>
                                    <a:srgbClr val="0070C0"/>
                                  </a:solidFill>
                                  <a:latin typeface="Cambria Math"/>
                                </a:rPr>
                                <m:t>50</m:t>
                              </m:r>
                            </m:e>
                            <m:sup>
                              <m:r>
                                <a:rPr lang="en-US" altLang="ja-JP" sz="3600" i="1">
                                  <a:solidFill>
                                    <a:srgbClr val="0070C0"/>
                                  </a:solidFill>
                                  <a:latin typeface="Cambria Math"/>
                                </a:rPr>
                                <m:t>∗</m:t>
                              </m:r>
                            </m:sup>
                          </m:sSup>
                        </m:e>
                        <m:sub>
                          <m:r>
                            <a:rPr lang="en-US" altLang="ja-JP" sz="3600" i="1">
                              <a:solidFill>
                                <a:srgbClr val="0070C0"/>
                              </a:solidFill>
                              <a:latin typeface="Cambria Math"/>
                            </a:rPr>
                            <m:t>40</m:t>
                          </m:r>
                          <m:r>
                            <a:rPr lang="en-US" altLang="ja-JP" sz="3600" b="0" i="1" smtClean="0">
                              <a:solidFill>
                                <a:srgbClr val="0070C0"/>
                              </a:solidFill>
                              <a:latin typeface="Cambria Math"/>
                            </a:rPr>
                            <m:t>𝑁</m:t>
                          </m:r>
                        </m:sub>
                      </m:sSub>
                    </m:oMath>
                  </a14:m>
                  <a:r>
                    <a:rPr lang="en-US" altLang="ja-JP" sz="3600" dirty="0">
                      <a:solidFill>
                        <a:srgbClr val="0070C0"/>
                      </a:solidFill>
                    </a:rPr>
                    <a:t> - </a:t>
                  </a:r>
                  <a14:m>
                    <m:oMath xmlns:m="http://schemas.openxmlformats.org/officeDocument/2006/math">
                      <m:sSub>
                        <m:sSubPr>
                          <m:ctrlPr>
                            <a:rPr lang="en-US" altLang="ja-JP" sz="3600" i="1">
                              <a:solidFill>
                                <a:srgbClr val="0070C0"/>
                              </a:solidFill>
                              <a:latin typeface="Cambria Math"/>
                            </a:rPr>
                          </m:ctrlPr>
                        </m:sSubPr>
                        <m:e>
                          <m:sSup>
                            <m:sSupPr>
                              <m:ctrlPr>
                                <a:rPr lang="en-US" altLang="ja-JP" sz="3600" i="1">
                                  <a:solidFill>
                                    <a:srgbClr val="0070C0"/>
                                  </a:solidFill>
                                  <a:latin typeface="Cambria Math"/>
                                </a:rPr>
                              </m:ctrlPr>
                            </m:sSupPr>
                            <m:e>
                              <m:r>
                                <a:rPr lang="en-US" altLang="ja-JP" sz="3600" b="0" i="1" smtClean="0">
                                  <a:solidFill>
                                    <a:srgbClr val="0070C0"/>
                                  </a:solidFill>
                                  <a:latin typeface="Cambria Math"/>
                                </a:rPr>
                                <m:t>𝑍</m:t>
                              </m:r>
                              <m:r>
                                <a:rPr lang="en-US" altLang="ja-JP" sz="3600" b="0" i="1" smtClean="0">
                                  <a:solidFill>
                                    <a:srgbClr val="0070C0"/>
                                  </a:solidFill>
                                  <a:latin typeface="Cambria Math"/>
                                </a:rPr>
                                <m:t>50</m:t>
                              </m:r>
                            </m:e>
                            <m:sup>
                              <m:r>
                                <a:rPr lang="en-US" altLang="ja-JP" sz="3600" i="1">
                                  <a:solidFill>
                                    <a:srgbClr val="0070C0"/>
                                  </a:solidFill>
                                  <a:latin typeface="Cambria Math"/>
                                </a:rPr>
                                <m:t>∗</m:t>
                              </m:r>
                            </m:sup>
                          </m:sSup>
                        </m:e>
                        <m:sub>
                          <m:r>
                            <a:rPr lang="en-US" altLang="ja-JP" sz="3600" i="1">
                              <a:solidFill>
                                <a:srgbClr val="0070C0"/>
                              </a:solidFill>
                              <a:latin typeface="Cambria Math"/>
                            </a:rPr>
                            <m:t>65</m:t>
                          </m:r>
                          <m:r>
                            <a:rPr lang="en-US" altLang="ja-JP" sz="3600" b="0" i="1" smtClean="0">
                              <a:solidFill>
                                <a:srgbClr val="0070C0"/>
                              </a:solidFill>
                              <a:latin typeface="Cambria Math"/>
                            </a:rPr>
                            <m:t>𝑁</m:t>
                          </m:r>
                        </m:sub>
                      </m:sSub>
                    </m:oMath>
                  </a14:m>
                  <a:endParaRPr lang="en-US" altLang="ja-JP" sz="3600" dirty="0">
                    <a:solidFill>
                      <a:srgbClr val="0070C0"/>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150722" y="2286430"/>
                  <a:ext cx="5104474" cy="646331"/>
                </a:xfrm>
                <a:prstGeom prst="rect">
                  <a:avLst/>
                </a:prstGeom>
                <a:blipFill rotWithShape="1">
                  <a:blip r:embed="rId3"/>
                  <a:stretch>
                    <a:fillRect l="-3704" t="-15094" b="-33962"/>
                  </a:stretch>
                </a:blipFill>
              </p:spPr>
              <p:txBody>
                <a:bodyPr/>
                <a:lstStyle/>
                <a:p>
                  <a:r>
                    <a:rPr lang="ja-JP" altLang="en-US">
                      <a:noFill/>
                    </a:rPr>
                    <a:t> </a:t>
                  </a:r>
                </a:p>
              </p:txBody>
            </p:sp>
          </mc:Fallback>
        </mc:AlternateContent>
      </p:grpSp>
      <p:pic>
        <p:nvPicPr>
          <p:cNvPr id="8" name="図 7"/>
          <p:cNvPicPr>
            <a:picLocks noChangeAspect="1"/>
          </p:cNvPicPr>
          <p:nvPr/>
        </p:nvPicPr>
        <p:blipFill>
          <a:blip r:embed="rId4"/>
          <a:stretch>
            <a:fillRect/>
          </a:stretch>
        </p:blipFill>
        <p:spPr>
          <a:xfrm>
            <a:off x="477941" y="2996952"/>
            <a:ext cx="3600399" cy="3861048"/>
          </a:xfrm>
          <a:prstGeom prst="rect">
            <a:avLst/>
          </a:prstGeom>
        </p:spPr>
      </p:pic>
      <p:sp>
        <p:nvSpPr>
          <p:cNvPr id="9" name="テキスト ボックス 8"/>
          <p:cNvSpPr txBox="1"/>
          <p:nvPr/>
        </p:nvSpPr>
        <p:spPr>
          <a:xfrm>
            <a:off x="477941" y="3212976"/>
            <a:ext cx="900759" cy="369332"/>
          </a:xfrm>
          <a:prstGeom prst="rect">
            <a:avLst/>
          </a:prstGeom>
          <a:noFill/>
        </p:spPr>
        <p:txBody>
          <a:bodyPr wrap="none" rtlCol="0">
            <a:spAutoFit/>
          </a:bodyPr>
          <a:lstStyle/>
          <a:p>
            <a:r>
              <a:rPr kumimoji="1" lang="en-US" altLang="ja-JP" dirty="0" smtClean="0"/>
              <a:t>AGCM</a:t>
            </a:r>
            <a:endParaRPr kumimoji="1" lang="ja-JP" altLang="en-US" dirty="0"/>
          </a:p>
        </p:txBody>
      </p:sp>
      <p:pic>
        <p:nvPicPr>
          <p:cNvPr id="10" name="図 9"/>
          <p:cNvPicPr>
            <a:picLocks noChangeAspect="1"/>
          </p:cNvPicPr>
          <p:nvPr/>
        </p:nvPicPr>
        <p:blipFill>
          <a:blip r:embed="rId5"/>
          <a:stretch>
            <a:fillRect/>
          </a:stretch>
        </p:blipFill>
        <p:spPr>
          <a:xfrm>
            <a:off x="4572000" y="2996952"/>
            <a:ext cx="3744416" cy="3861048"/>
          </a:xfrm>
          <a:prstGeom prst="rect">
            <a:avLst/>
          </a:prstGeom>
        </p:spPr>
      </p:pic>
      <p:sp>
        <p:nvSpPr>
          <p:cNvPr id="11" name="テキスト ボックス 10"/>
          <p:cNvSpPr txBox="1"/>
          <p:nvPr/>
        </p:nvSpPr>
        <p:spPr>
          <a:xfrm>
            <a:off x="5076056" y="3212976"/>
            <a:ext cx="877163" cy="369332"/>
          </a:xfrm>
          <a:prstGeom prst="rect">
            <a:avLst/>
          </a:prstGeom>
          <a:noFill/>
        </p:spPr>
        <p:txBody>
          <a:bodyPr wrap="none" rtlCol="0">
            <a:spAutoFit/>
          </a:bodyPr>
          <a:lstStyle/>
          <a:p>
            <a:r>
              <a:rPr kumimoji="1" lang="ja-JP" altLang="en-US" dirty="0" smtClean="0"/>
              <a:t>再解析</a:t>
            </a:r>
            <a:endParaRPr kumimoji="1" lang="ja-JP" altLang="en-US" dirty="0"/>
          </a:p>
        </p:txBody>
      </p:sp>
    </p:spTree>
    <p:extLst>
      <p:ext uri="{BB962C8B-B14F-4D97-AF65-F5344CB8AC3E}">
        <p14:creationId xmlns:p14="http://schemas.microsoft.com/office/powerpoint/2010/main" val="22199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USUKE-PC\Users\yusuke\Desktop\研究発表ppt\中部支部\kyoku_S-kyoku_N.JRA.10.80-10_C.jpg"/>
          <p:cNvPicPr>
            <a:picLocks noChangeAspect="1" noChangeArrowheads="1"/>
          </p:cNvPicPr>
          <p:nvPr/>
        </p:nvPicPr>
        <p:blipFill rotWithShape="1">
          <a:blip r:embed="rId2">
            <a:extLst>
              <a:ext uri="{28A0092B-C50C-407E-A947-70E740481C1C}">
                <a14:useLocalDpi xmlns:a14="http://schemas.microsoft.com/office/drawing/2010/main" val="0"/>
              </a:ext>
            </a:extLst>
          </a:blip>
          <a:srcRect b="65287"/>
          <a:stretch/>
        </p:blipFill>
        <p:spPr bwMode="auto">
          <a:xfrm>
            <a:off x="251521" y="1147520"/>
            <a:ext cx="8280920" cy="2380593"/>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62</a:t>
            </a:fld>
            <a:endParaRPr kumimoji="1" lang="ja-JP" altLang="en-US"/>
          </a:p>
        </p:txBody>
      </p:sp>
      <p:sp>
        <p:nvSpPr>
          <p:cNvPr id="3" name="テキスト ボックス 2"/>
          <p:cNvSpPr txBox="1"/>
          <p:nvPr/>
        </p:nvSpPr>
        <p:spPr>
          <a:xfrm>
            <a:off x="107504" y="29294"/>
            <a:ext cx="7725192" cy="523220"/>
          </a:xfrm>
          <a:prstGeom prst="rect">
            <a:avLst/>
          </a:prstGeom>
          <a:noFill/>
        </p:spPr>
        <p:txBody>
          <a:bodyPr wrap="none" rtlCol="0">
            <a:spAutoFit/>
          </a:bodyPr>
          <a:lstStyle/>
          <a:p>
            <a:r>
              <a:rPr kumimoji="1" lang="ja-JP" altLang="en-US" sz="2800" dirty="0" smtClean="0">
                <a:solidFill>
                  <a:srgbClr val="FF0000"/>
                </a:solidFill>
              </a:rPr>
              <a:t>②＜再解析＞</a:t>
            </a:r>
            <a:r>
              <a:rPr kumimoji="1" lang="ja-JP" altLang="en-US" sz="2800" dirty="0" smtClean="0"/>
              <a:t>南極振動と北極振動の関係性は？</a:t>
            </a:r>
            <a:endParaRPr kumimoji="1" lang="ja-JP" altLang="en-US" sz="2800" dirty="0"/>
          </a:p>
        </p:txBody>
      </p:sp>
      <p:sp>
        <p:nvSpPr>
          <p:cNvPr id="4" name="テキスト ボックス 3"/>
          <p:cNvSpPr txBox="1"/>
          <p:nvPr/>
        </p:nvSpPr>
        <p:spPr>
          <a:xfrm>
            <a:off x="107503" y="604515"/>
            <a:ext cx="1644407" cy="646331"/>
          </a:xfrm>
          <a:prstGeom prst="rect">
            <a:avLst/>
          </a:prstGeom>
          <a:solidFill>
            <a:srgbClr val="004620"/>
          </a:solidFill>
          <a:ln w="38100">
            <a:solidFill>
              <a:srgbClr val="004620"/>
            </a:solidFill>
          </a:ln>
        </p:spPr>
        <p:txBody>
          <a:bodyPr wrap="square" rtlCol="0">
            <a:spAutoFit/>
          </a:bodyPr>
          <a:lstStyle/>
          <a:p>
            <a:pPr algn="ctr"/>
            <a:r>
              <a:rPr kumimoji="1" lang="ja-JP" altLang="en-US" sz="3600" b="1" dirty="0" smtClean="0">
                <a:solidFill>
                  <a:schemeClr val="bg1"/>
                </a:solidFill>
              </a:rPr>
              <a:t>再解析</a:t>
            </a:r>
            <a:endParaRPr kumimoji="1" lang="ja-JP" altLang="en-US" sz="3600" b="1" dirty="0">
              <a:solidFill>
                <a:schemeClr val="bg1"/>
              </a:solidFill>
            </a:endParaRPr>
          </a:p>
        </p:txBody>
      </p:sp>
      <p:sp>
        <p:nvSpPr>
          <p:cNvPr id="8" name="テキスト ボックス 7"/>
          <p:cNvSpPr txBox="1"/>
          <p:nvPr/>
        </p:nvSpPr>
        <p:spPr>
          <a:xfrm>
            <a:off x="131168" y="5661247"/>
            <a:ext cx="2704779" cy="954107"/>
          </a:xfrm>
          <a:prstGeom prst="rect">
            <a:avLst/>
          </a:prstGeom>
          <a:noFill/>
        </p:spPr>
        <p:txBody>
          <a:bodyPr wrap="none" rtlCol="0">
            <a:spAutoFit/>
          </a:bodyPr>
          <a:lstStyle/>
          <a:p>
            <a:r>
              <a:rPr kumimoji="1" lang="ja-JP" altLang="en-US" sz="2800" dirty="0" smtClean="0">
                <a:solidFill>
                  <a:srgbClr val="00B050"/>
                </a:solidFill>
              </a:rPr>
              <a:t>緑：</a:t>
            </a:r>
            <a:r>
              <a:rPr kumimoji="1" lang="en-US" altLang="ja-JP" sz="2800" dirty="0" smtClean="0">
                <a:solidFill>
                  <a:srgbClr val="00B050"/>
                </a:solidFill>
              </a:rPr>
              <a:t>AAO</a:t>
            </a:r>
            <a:r>
              <a:rPr lang="ja-JP" altLang="en-US" sz="2800" dirty="0">
                <a:solidFill>
                  <a:srgbClr val="00B050"/>
                </a:solidFill>
              </a:rPr>
              <a:t> </a:t>
            </a:r>
            <a:r>
              <a:rPr lang="en-US" altLang="ja-JP" sz="2800" dirty="0" smtClean="0">
                <a:solidFill>
                  <a:srgbClr val="00B050"/>
                </a:solidFill>
              </a:rPr>
              <a:t>index</a:t>
            </a:r>
          </a:p>
          <a:p>
            <a:r>
              <a:rPr kumimoji="1" lang="ja-JP" altLang="en-US" sz="2800" dirty="0" smtClean="0">
                <a:solidFill>
                  <a:srgbClr val="0070C0"/>
                </a:solidFill>
              </a:rPr>
              <a:t>青：</a:t>
            </a:r>
            <a:r>
              <a:rPr kumimoji="1" lang="en-US" altLang="ja-JP" sz="2800" dirty="0" smtClean="0">
                <a:solidFill>
                  <a:srgbClr val="0070C0"/>
                </a:solidFill>
              </a:rPr>
              <a:t>AO index</a:t>
            </a:r>
            <a:endParaRPr kumimoji="1" lang="ja-JP" altLang="en-US" sz="2800" dirty="0">
              <a:solidFill>
                <a:srgbClr val="0070C0"/>
              </a:solidFill>
            </a:endParaRPr>
          </a:p>
        </p:txBody>
      </p:sp>
      <p:sp>
        <p:nvSpPr>
          <p:cNvPr id="10" name="左中かっこ 9"/>
          <p:cNvSpPr/>
          <p:nvPr/>
        </p:nvSpPr>
        <p:spPr>
          <a:xfrm rot="16200000">
            <a:off x="4267411" y="-120328"/>
            <a:ext cx="648072" cy="7881986"/>
          </a:xfrm>
          <a:prstGeom prst="leftBrace">
            <a:avLst>
              <a:gd name="adj1" fmla="val 8333"/>
              <a:gd name="adj2" fmla="val 1398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609961" y="4221088"/>
            <a:ext cx="2535566" cy="461665"/>
          </a:xfrm>
          <a:prstGeom prst="rect">
            <a:avLst/>
          </a:prstGeom>
          <a:noFill/>
          <a:ln w="38100">
            <a:solidFill>
              <a:srgbClr val="FF0000"/>
            </a:solidFill>
          </a:ln>
        </p:spPr>
        <p:txBody>
          <a:bodyPr wrap="none" rtlCol="0">
            <a:spAutoFit/>
          </a:bodyPr>
          <a:lstStyle/>
          <a:p>
            <a:r>
              <a:rPr kumimoji="1" lang="en-US" altLang="ja-JP" sz="2400" dirty="0" smtClean="0"/>
              <a:t>AAO</a:t>
            </a:r>
            <a:r>
              <a:rPr kumimoji="1" lang="ja-JP" altLang="en-US" sz="2400" dirty="0" smtClean="0"/>
              <a:t>と</a:t>
            </a:r>
            <a:r>
              <a:rPr kumimoji="1" lang="en-US" altLang="ja-JP" sz="2400" dirty="0" smtClean="0"/>
              <a:t>AO</a:t>
            </a:r>
            <a:r>
              <a:rPr kumimoji="1" lang="ja-JP" altLang="en-US" sz="2400" dirty="0" smtClean="0"/>
              <a:t>の相関</a:t>
            </a:r>
            <a:endParaRPr kumimoji="1" lang="ja-JP" altLang="en-US" sz="2400" dirty="0"/>
          </a:p>
        </p:txBody>
      </p:sp>
      <p:sp>
        <p:nvSpPr>
          <p:cNvPr id="12" name="テキスト ボックス 11"/>
          <p:cNvSpPr txBox="1"/>
          <p:nvPr/>
        </p:nvSpPr>
        <p:spPr>
          <a:xfrm>
            <a:off x="4038525" y="4221088"/>
            <a:ext cx="3945311" cy="1754326"/>
          </a:xfrm>
          <a:prstGeom prst="rect">
            <a:avLst/>
          </a:prstGeom>
          <a:noFill/>
        </p:spPr>
        <p:txBody>
          <a:bodyPr wrap="none" rtlCol="0">
            <a:spAutoFit/>
          </a:bodyPr>
          <a:lstStyle/>
          <a:p>
            <a:r>
              <a:rPr kumimoji="1" lang="en-US" altLang="ja-JP" sz="3600" dirty="0" smtClean="0"/>
              <a:t>1960-2009</a:t>
            </a:r>
            <a:r>
              <a:rPr kumimoji="1" lang="ja-JP" altLang="en-US" sz="3600" dirty="0" smtClean="0"/>
              <a:t>：</a:t>
            </a:r>
            <a:r>
              <a:rPr kumimoji="1" lang="en-US" altLang="ja-JP" sz="3600" dirty="0" smtClean="0"/>
              <a:t>0.341</a:t>
            </a:r>
          </a:p>
          <a:p>
            <a:r>
              <a:rPr lang="en-US" altLang="ja-JP" sz="3600" dirty="0" smtClean="0"/>
              <a:t>1960-1984</a:t>
            </a:r>
            <a:r>
              <a:rPr lang="ja-JP" altLang="en-US" sz="3600" dirty="0" smtClean="0"/>
              <a:t>：</a:t>
            </a:r>
            <a:r>
              <a:rPr lang="en-US" altLang="ja-JP" sz="3600" dirty="0" smtClean="0"/>
              <a:t>0.249</a:t>
            </a:r>
          </a:p>
          <a:p>
            <a:r>
              <a:rPr kumimoji="1" lang="en-US" altLang="ja-JP" sz="3600" dirty="0" smtClean="0"/>
              <a:t>1985-2009</a:t>
            </a:r>
            <a:r>
              <a:rPr kumimoji="1" lang="ja-JP" altLang="en-US" sz="3600" dirty="0" smtClean="0"/>
              <a:t>：</a:t>
            </a:r>
            <a:r>
              <a:rPr kumimoji="1" lang="en-US" altLang="ja-JP" sz="3600" dirty="0" smtClean="0"/>
              <a:t>0.403</a:t>
            </a:r>
          </a:p>
        </p:txBody>
      </p:sp>
      <p:sp>
        <p:nvSpPr>
          <p:cNvPr id="7" name="正方形/長方形 6"/>
          <p:cNvSpPr/>
          <p:nvPr/>
        </p:nvSpPr>
        <p:spPr bwMode="auto">
          <a:xfrm>
            <a:off x="3347864" y="4232929"/>
            <a:ext cx="5615542" cy="2160240"/>
          </a:xfrm>
          <a:prstGeom prst="rect">
            <a:avLst/>
          </a:prstGeom>
          <a:solidFill>
            <a:schemeClr val="bg1"/>
          </a:solidFill>
          <a:ln>
            <a:noFill/>
          </a:ln>
          <a:extLst/>
        </p:spPr>
        <p:txBody>
          <a:bodyPr rtlCol="0" anchor="ctr"/>
          <a:lstStyle/>
          <a:p>
            <a:r>
              <a:rPr lang="ja-JP" altLang="en-US" sz="2800" dirty="0" smtClean="0">
                <a:solidFill>
                  <a:srgbClr val="004620"/>
                </a:solidFill>
              </a:rPr>
              <a:t>＜</a:t>
            </a:r>
            <a:r>
              <a:rPr lang="en-US" altLang="ja-JP" sz="2800" dirty="0" smtClean="0">
                <a:solidFill>
                  <a:srgbClr val="004620"/>
                </a:solidFill>
              </a:rPr>
              <a:t>10</a:t>
            </a:r>
            <a:r>
              <a:rPr lang="ja-JP" altLang="en-US" sz="2800" dirty="0" smtClean="0">
                <a:solidFill>
                  <a:srgbClr val="004620"/>
                </a:solidFill>
              </a:rPr>
              <a:t>年毎＞</a:t>
            </a:r>
            <a:endParaRPr lang="en-US" altLang="ja-JP" sz="2800" dirty="0" smtClean="0">
              <a:solidFill>
                <a:srgbClr val="004620"/>
              </a:solidFill>
            </a:endParaRPr>
          </a:p>
          <a:p>
            <a:pPr algn="ctr"/>
            <a:r>
              <a:rPr lang="en-US" altLang="ja-JP" sz="3600" dirty="0" smtClean="0">
                <a:solidFill>
                  <a:srgbClr val="FF0000"/>
                </a:solidFill>
              </a:rPr>
              <a:t>1980-1990 :-0.04</a:t>
            </a:r>
          </a:p>
          <a:p>
            <a:pPr algn="ctr"/>
            <a:r>
              <a:rPr kumimoji="1" lang="en-US" altLang="ja-JP" sz="3600" dirty="0" smtClean="0"/>
              <a:t>1990-2000:0.397</a:t>
            </a:r>
          </a:p>
          <a:p>
            <a:pPr algn="ctr"/>
            <a:r>
              <a:rPr lang="en-US" altLang="ja-JP" sz="3600" dirty="0" smtClean="0">
                <a:solidFill>
                  <a:srgbClr val="FF0000"/>
                </a:solidFill>
              </a:rPr>
              <a:t>2000-2010:0.598</a:t>
            </a:r>
            <a:endParaRPr kumimoji="1" lang="ja-JP" altLang="en-US" sz="3600" dirty="0">
              <a:solidFill>
                <a:srgbClr val="FF0000"/>
              </a:solidFill>
            </a:endParaRPr>
          </a:p>
        </p:txBody>
      </p:sp>
      <p:sp>
        <p:nvSpPr>
          <p:cNvPr id="6" name="テキスト ボックス 5"/>
          <p:cNvSpPr txBox="1"/>
          <p:nvPr/>
        </p:nvSpPr>
        <p:spPr>
          <a:xfrm>
            <a:off x="1751911" y="569813"/>
            <a:ext cx="1252266" cy="707886"/>
          </a:xfrm>
          <a:prstGeom prst="rect">
            <a:avLst/>
          </a:prstGeom>
          <a:noFill/>
        </p:spPr>
        <p:txBody>
          <a:bodyPr wrap="none" rtlCol="0">
            <a:spAutoFit/>
          </a:bodyPr>
          <a:lstStyle/>
          <a:p>
            <a:r>
              <a:rPr lang="en-US" altLang="ja-JP" sz="4000" dirty="0" smtClean="0"/>
              <a:t>10</a:t>
            </a:r>
            <a:r>
              <a:rPr lang="ja-JP" altLang="en-US" sz="4000" dirty="0" smtClean="0"/>
              <a:t>月</a:t>
            </a:r>
            <a:endParaRPr kumimoji="1" lang="ja-JP" altLang="en-US" sz="4000" dirty="0"/>
          </a:p>
        </p:txBody>
      </p:sp>
      <p:sp>
        <p:nvSpPr>
          <p:cNvPr id="15" name="正方形/長方形 14"/>
          <p:cNvSpPr/>
          <p:nvPr/>
        </p:nvSpPr>
        <p:spPr bwMode="auto">
          <a:xfrm>
            <a:off x="3491881" y="4232930"/>
            <a:ext cx="4824535" cy="2160239"/>
          </a:xfrm>
          <a:prstGeom prst="rect">
            <a:avLst/>
          </a:prstGeom>
          <a:solidFill>
            <a:schemeClr val="bg1"/>
          </a:solidFill>
          <a:ln>
            <a:solidFill>
              <a:srgbClr val="FF0000"/>
            </a:solidFill>
          </a:ln>
          <a:extLst/>
        </p:spPr>
        <p:txBody>
          <a:bodyPr rtlCol="0" anchor="ctr"/>
          <a:lstStyle/>
          <a:p>
            <a:r>
              <a:rPr lang="en-US" altLang="ja-JP" sz="2800" dirty="0" smtClean="0"/>
              <a:t>SLP</a:t>
            </a:r>
            <a:r>
              <a:rPr lang="ja-JP" altLang="en-US" sz="2800" dirty="0" smtClean="0"/>
              <a:t>で作成した南極振動と</a:t>
            </a:r>
            <a:endParaRPr lang="en-US" altLang="ja-JP" sz="2800" dirty="0" smtClean="0"/>
          </a:p>
          <a:p>
            <a:r>
              <a:rPr lang="ja-JP" altLang="en-US" sz="2800" dirty="0" smtClean="0"/>
              <a:t>北極振動の相関の高い期間</a:t>
            </a:r>
            <a:endParaRPr lang="en-US" altLang="ja-JP" sz="2800" dirty="0" smtClean="0"/>
          </a:p>
          <a:p>
            <a:r>
              <a:rPr lang="ja-JP" altLang="en-US" sz="2800" dirty="0" smtClean="0"/>
              <a:t>の</a:t>
            </a:r>
            <a:r>
              <a:rPr lang="en-US" altLang="ja-JP" sz="2800" dirty="0" smtClean="0">
                <a:solidFill>
                  <a:srgbClr val="FF0000"/>
                </a:solidFill>
              </a:rPr>
              <a:t>1980-90</a:t>
            </a:r>
            <a:r>
              <a:rPr lang="ja-JP" altLang="en-US" sz="2800" dirty="0">
                <a:solidFill>
                  <a:srgbClr val="FF0000"/>
                </a:solidFill>
              </a:rPr>
              <a:t>年</a:t>
            </a:r>
            <a:r>
              <a:rPr lang="ja-JP" altLang="en-US" sz="2800" dirty="0"/>
              <a:t>と</a:t>
            </a:r>
            <a:r>
              <a:rPr lang="en-US" altLang="ja-JP" sz="2800" dirty="0">
                <a:solidFill>
                  <a:srgbClr val="FF0000"/>
                </a:solidFill>
              </a:rPr>
              <a:t>2000-10</a:t>
            </a:r>
            <a:r>
              <a:rPr lang="ja-JP" altLang="en-US" sz="2800" dirty="0" smtClean="0">
                <a:solidFill>
                  <a:srgbClr val="FF0000"/>
                </a:solidFill>
              </a:rPr>
              <a:t>年</a:t>
            </a:r>
            <a:r>
              <a:rPr lang="ja-JP" altLang="en-US" sz="2800" dirty="0" smtClean="0"/>
              <a:t>に対して</a:t>
            </a:r>
            <a:r>
              <a:rPr lang="en-US" altLang="ja-JP" sz="2800" dirty="0" smtClean="0"/>
              <a:t>1980-90</a:t>
            </a:r>
            <a:r>
              <a:rPr lang="ja-JP" altLang="en-US" sz="2800" dirty="0" smtClean="0"/>
              <a:t>年が逆相関で低い結果となった。</a:t>
            </a:r>
            <a:endParaRPr lang="en-US" altLang="ja-JP" sz="2800" dirty="0" smtClean="0"/>
          </a:p>
        </p:txBody>
      </p:sp>
      <p:graphicFrame>
        <p:nvGraphicFramePr>
          <p:cNvPr id="16" name="グラフ 15"/>
          <p:cNvGraphicFramePr>
            <a:graphicFrameLocks/>
          </p:cNvGraphicFramePr>
          <p:nvPr>
            <p:extLst/>
          </p:nvPr>
        </p:nvGraphicFramePr>
        <p:xfrm>
          <a:off x="-209178" y="7101408"/>
          <a:ext cx="54292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p:cNvSpPr/>
          <p:nvPr/>
        </p:nvSpPr>
        <p:spPr bwMode="auto">
          <a:xfrm>
            <a:off x="3491880" y="4232930"/>
            <a:ext cx="4824535" cy="2160239"/>
          </a:xfrm>
          <a:prstGeom prst="rect">
            <a:avLst/>
          </a:prstGeom>
          <a:solidFill>
            <a:schemeClr val="bg1"/>
          </a:solidFill>
          <a:ln>
            <a:solidFill>
              <a:srgbClr val="FF0000"/>
            </a:solidFill>
          </a:ln>
          <a:extLst/>
        </p:spPr>
        <p:txBody>
          <a:bodyPr rtlCol="0" anchor="ctr"/>
          <a:lstStyle/>
          <a:p>
            <a:r>
              <a:rPr lang="ja-JP" altLang="en-US" sz="4800" dirty="0"/>
              <a:t>今後考察</a:t>
            </a:r>
            <a:r>
              <a:rPr lang="ja-JP" altLang="en-US" sz="4800" dirty="0" smtClean="0"/>
              <a:t>がより重要である</a:t>
            </a:r>
            <a:r>
              <a:rPr lang="en-US" altLang="ja-JP" sz="4800" dirty="0" smtClean="0"/>
              <a:t>!!</a:t>
            </a:r>
          </a:p>
        </p:txBody>
      </p:sp>
    </p:spTree>
    <p:extLst>
      <p:ext uri="{BB962C8B-B14F-4D97-AF65-F5344CB8AC3E}">
        <p14:creationId xmlns:p14="http://schemas.microsoft.com/office/powerpoint/2010/main" val="97853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326267" y="1585053"/>
            <a:ext cx="3570078" cy="2571363"/>
          </a:xfrm>
          <a:prstGeom prst="rect">
            <a:avLst/>
          </a:prstGeom>
        </p:spPr>
      </p:pic>
      <p:pic>
        <p:nvPicPr>
          <p:cNvPr id="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971"/>
          <a:stretch/>
        </p:blipFill>
        <p:spPr bwMode="auto">
          <a:xfrm>
            <a:off x="5030383" y="1614167"/>
            <a:ext cx="3749580" cy="250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a:xfrm>
            <a:off x="8548213" y="6281515"/>
            <a:ext cx="480060" cy="365125"/>
          </a:xfrm>
        </p:spPr>
        <p:txBody>
          <a:bodyPr/>
          <a:lstStyle/>
          <a:p>
            <a:fld id="{4C7229FF-D7CE-45F5-A76C-6D159F55B7F0}" type="slidenum">
              <a:rPr kumimoji="1" lang="ja-JP" altLang="en-US" smtClean="0"/>
              <a:t>63</a:t>
            </a:fld>
            <a:endParaRPr kumimoji="1" lang="ja-JP" altLang="en-US"/>
          </a:p>
        </p:txBody>
      </p:sp>
      <p:sp>
        <p:nvSpPr>
          <p:cNvPr id="3" name="テキスト ボックス 2"/>
          <p:cNvSpPr txBox="1"/>
          <p:nvPr/>
        </p:nvSpPr>
        <p:spPr>
          <a:xfrm>
            <a:off x="107504" y="29294"/>
            <a:ext cx="9198865" cy="523220"/>
          </a:xfrm>
          <a:prstGeom prst="rect">
            <a:avLst/>
          </a:prstGeom>
          <a:noFill/>
        </p:spPr>
        <p:txBody>
          <a:bodyPr wrap="none" rtlCol="0">
            <a:spAutoFit/>
          </a:bodyPr>
          <a:lstStyle/>
          <a:p>
            <a:r>
              <a:rPr lang="ja-JP" altLang="en-US" sz="2800" dirty="0">
                <a:solidFill>
                  <a:srgbClr val="FF0000"/>
                </a:solidFill>
              </a:rPr>
              <a:t>②</a:t>
            </a:r>
            <a:r>
              <a:rPr lang="ja-JP" altLang="en-US" sz="2800" dirty="0" smtClean="0">
                <a:solidFill>
                  <a:srgbClr val="FF0000"/>
                </a:solidFill>
              </a:rPr>
              <a:t>＜</a:t>
            </a:r>
            <a:r>
              <a:rPr lang="en-US" altLang="ja-JP" sz="2800" dirty="0" smtClean="0">
                <a:solidFill>
                  <a:srgbClr val="FF0000"/>
                </a:solidFill>
              </a:rPr>
              <a:t>AGCM</a:t>
            </a:r>
            <a:r>
              <a:rPr lang="ja-JP" altLang="en-US" sz="2800" dirty="0" smtClean="0">
                <a:solidFill>
                  <a:srgbClr val="FF0000"/>
                </a:solidFill>
              </a:rPr>
              <a:t>・</a:t>
            </a:r>
            <a:r>
              <a:rPr kumimoji="1" lang="ja-JP" altLang="en-US" sz="2800" dirty="0" smtClean="0">
                <a:solidFill>
                  <a:srgbClr val="FF0000"/>
                </a:solidFill>
              </a:rPr>
              <a:t>再解析＞</a:t>
            </a:r>
            <a:r>
              <a:rPr kumimoji="1" lang="ja-JP" altLang="en-US" sz="2800" dirty="0" smtClean="0"/>
              <a:t>南極振動と北極振動の関係性は？</a:t>
            </a:r>
            <a:endParaRPr kumimoji="1" lang="ja-JP" altLang="en-US" sz="2800" dirty="0"/>
          </a:p>
        </p:txBody>
      </p:sp>
      <p:sp>
        <p:nvSpPr>
          <p:cNvPr id="4" name="テキスト ボックス 3"/>
          <p:cNvSpPr txBox="1"/>
          <p:nvPr/>
        </p:nvSpPr>
        <p:spPr>
          <a:xfrm>
            <a:off x="41595" y="2279921"/>
            <a:ext cx="1288549" cy="584775"/>
          </a:xfrm>
          <a:prstGeom prst="rect">
            <a:avLst/>
          </a:prstGeom>
          <a:solidFill>
            <a:srgbClr val="004620"/>
          </a:solidFill>
          <a:ln w="38100">
            <a:solidFill>
              <a:srgbClr val="004620"/>
            </a:solidFill>
          </a:ln>
        </p:spPr>
        <p:txBody>
          <a:bodyPr wrap="square" rtlCol="0">
            <a:spAutoFit/>
          </a:bodyPr>
          <a:lstStyle/>
          <a:p>
            <a:pPr algn="ctr"/>
            <a:r>
              <a:rPr lang="en-US" altLang="ja-JP" sz="3200" b="1" dirty="0" smtClean="0">
                <a:solidFill>
                  <a:schemeClr val="bg1"/>
                </a:solidFill>
              </a:rPr>
              <a:t>S</a:t>
            </a:r>
            <a:r>
              <a:rPr lang="ja-JP" altLang="en-US" sz="3200" b="1" dirty="0" smtClean="0">
                <a:solidFill>
                  <a:schemeClr val="bg1"/>
                </a:solidFill>
              </a:rPr>
              <a:t>極渦</a:t>
            </a:r>
            <a:endParaRPr kumimoji="1" lang="ja-JP" altLang="en-US" sz="3200" b="1" dirty="0">
              <a:solidFill>
                <a:schemeClr val="bg1"/>
              </a:solidFill>
            </a:endParaRPr>
          </a:p>
        </p:txBody>
      </p:sp>
      <p:sp>
        <p:nvSpPr>
          <p:cNvPr id="12" name="テキスト ボックス 11"/>
          <p:cNvSpPr txBox="1"/>
          <p:nvPr/>
        </p:nvSpPr>
        <p:spPr>
          <a:xfrm>
            <a:off x="-74820" y="1057679"/>
            <a:ext cx="2448106" cy="461665"/>
          </a:xfrm>
          <a:prstGeom prst="rect">
            <a:avLst/>
          </a:prstGeom>
          <a:noFill/>
        </p:spPr>
        <p:txBody>
          <a:bodyPr wrap="none" rtlCol="0">
            <a:spAutoFit/>
          </a:bodyPr>
          <a:lstStyle/>
          <a:p>
            <a:r>
              <a:rPr lang="ja-JP" altLang="en-US" sz="2400" dirty="0" smtClean="0"/>
              <a:t>緯度</a:t>
            </a:r>
            <a:r>
              <a:rPr lang="en-US" altLang="ja-JP" sz="2400" dirty="0"/>
              <a:t>-</a:t>
            </a:r>
            <a:r>
              <a:rPr lang="ja-JP" altLang="en-US" sz="2400" dirty="0"/>
              <a:t>高度</a:t>
            </a:r>
            <a:r>
              <a:rPr lang="ja-JP" altLang="en-US" sz="2400" dirty="0" smtClean="0"/>
              <a:t>断面図</a:t>
            </a:r>
            <a:endParaRPr lang="ja-JP" altLang="en-US" sz="2400" dirty="0"/>
          </a:p>
        </p:txBody>
      </p:sp>
      <p:sp>
        <p:nvSpPr>
          <p:cNvPr id="13" name="テキスト ボックス 12"/>
          <p:cNvSpPr txBox="1"/>
          <p:nvPr/>
        </p:nvSpPr>
        <p:spPr>
          <a:xfrm>
            <a:off x="4033771" y="949958"/>
            <a:ext cx="4913525" cy="338554"/>
          </a:xfrm>
          <a:prstGeom prst="rect">
            <a:avLst/>
          </a:prstGeom>
          <a:noFill/>
        </p:spPr>
        <p:txBody>
          <a:bodyPr wrap="none" rtlCol="0">
            <a:spAutoFit/>
          </a:bodyPr>
          <a:lstStyle/>
          <a:p>
            <a:r>
              <a:rPr kumimoji="1" lang="ja-JP" altLang="en-US" sz="1600" dirty="0" smtClean="0"/>
              <a:t>シェード：有意水準</a:t>
            </a:r>
            <a:r>
              <a:rPr kumimoji="1" lang="en-US" altLang="ja-JP" sz="1600" dirty="0" smtClean="0"/>
              <a:t>90%</a:t>
            </a:r>
            <a:r>
              <a:rPr kumimoji="1" lang="ja-JP" altLang="en-US" sz="1600" dirty="0" smtClean="0"/>
              <a:t>以上、</a:t>
            </a:r>
            <a:r>
              <a:rPr lang="ja-JP" altLang="en-US" sz="1600" dirty="0" smtClean="0"/>
              <a:t>コンター：回帰係数</a:t>
            </a:r>
            <a:endParaRPr kumimoji="1" lang="en-US" altLang="ja-JP" sz="1600" dirty="0" smtClean="0"/>
          </a:p>
        </p:txBody>
      </p:sp>
      <p:sp>
        <p:nvSpPr>
          <p:cNvPr id="26" name="テキスト ボックス 25"/>
          <p:cNvSpPr txBox="1"/>
          <p:nvPr/>
        </p:nvSpPr>
        <p:spPr>
          <a:xfrm>
            <a:off x="651171" y="516229"/>
            <a:ext cx="8199681" cy="523220"/>
          </a:xfrm>
          <a:prstGeom prst="rect">
            <a:avLst/>
          </a:prstGeom>
          <a:noFill/>
        </p:spPr>
        <p:txBody>
          <a:bodyPr wrap="none" rtlCol="0">
            <a:spAutoFit/>
          </a:bodyPr>
          <a:lstStyle/>
          <a:p>
            <a:r>
              <a:rPr lang="en-US" altLang="ja-JP" sz="2800" dirty="0" smtClean="0">
                <a:solidFill>
                  <a:srgbClr val="FF0000"/>
                </a:solidFill>
              </a:rPr>
              <a:t>10</a:t>
            </a:r>
            <a:r>
              <a:rPr lang="ja-JP" altLang="en-US" sz="2800" dirty="0" smtClean="0">
                <a:solidFill>
                  <a:srgbClr val="FF0000"/>
                </a:solidFill>
              </a:rPr>
              <a:t>月の同時回帰</a:t>
            </a:r>
            <a:r>
              <a:rPr lang="en-US" altLang="ja-JP" sz="2400" dirty="0" smtClean="0">
                <a:solidFill>
                  <a:srgbClr val="FF0000"/>
                </a:solidFill>
              </a:rPr>
              <a:t>~</a:t>
            </a:r>
            <a:r>
              <a:rPr lang="ja-JP" altLang="en-US" sz="2400" dirty="0" smtClean="0">
                <a:solidFill>
                  <a:srgbClr val="FF0000"/>
                </a:solidFill>
              </a:rPr>
              <a:t>東西</a:t>
            </a:r>
            <a:r>
              <a:rPr lang="ja-JP" altLang="en-US" sz="2400" dirty="0">
                <a:solidFill>
                  <a:srgbClr val="FF0000"/>
                </a:solidFill>
              </a:rPr>
              <a:t>平均のジオポテンシャル高度</a:t>
            </a:r>
            <a:r>
              <a:rPr lang="en-US" altLang="ja-JP" sz="2400" dirty="0">
                <a:solidFill>
                  <a:srgbClr val="FF0000"/>
                </a:solidFill>
              </a:rPr>
              <a:t>[m</a:t>
            </a:r>
            <a:r>
              <a:rPr lang="en-US" altLang="ja-JP" sz="2400" dirty="0" smtClean="0">
                <a:solidFill>
                  <a:srgbClr val="FF0000"/>
                </a:solidFill>
              </a:rPr>
              <a:t>]~</a:t>
            </a:r>
            <a:endParaRPr kumimoji="1" lang="ja-JP" altLang="en-US" sz="2800" dirty="0">
              <a:solidFill>
                <a:srgbClr val="FF0000"/>
              </a:solidFill>
            </a:endParaRPr>
          </a:p>
        </p:txBody>
      </p:sp>
      <p:sp>
        <p:nvSpPr>
          <p:cNvPr id="27" name="テキスト ボックス 26"/>
          <p:cNvSpPr txBox="1"/>
          <p:nvPr/>
        </p:nvSpPr>
        <p:spPr>
          <a:xfrm>
            <a:off x="6181017" y="1295688"/>
            <a:ext cx="1448313" cy="523220"/>
          </a:xfrm>
          <a:prstGeom prst="rect">
            <a:avLst/>
          </a:prstGeom>
          <a:solidFill>
            <a:srgbClr val="004620"/>
          </a:solidFill>
          <a:ln w="38100">
            <a:solidFill>
              <a:srgbClr val="004620"/>
            </a:solidFill>
          </a:ln>
        </p:spPr>
        <p:txBody>
          <a:bodyPr wrap="square" rtlCol="0">
            <a:spAutoFit/>
          </a:bodyPr>
          <a:lstStyle/>
          <a:p>
            <a:pPr algn="ctr"/>
            <a:r>
              <a:rPr kumimoji="1" lang="ja-JP" altLang="en-US" sz="2800" b="1" dirty="0" smtClean="0">
                <a:solidFill>
                  <a:schemeClr val="bg1"/>
                </a:solidFill>
              </a:rPr>
              <a:t>再解析</a:t>
            </a:r>
            <a:endParaRPr kumimoji="1" lang="ja-JP" altLang="en-US" sz="2800" b="1" dirty="0">
              <a:solidFill>
                <a:schemeClr val="bg1"/>
              </a:solidFill>
            </a:endParaRPr>
          </a:p>
        </p:txBody>
      </p:sp>
      <p:sp>
        <p:nvSpPr>
          <p:cNvPr id="28" name="テキスト ボックス 27"/>
          <p:cNvSpPr txBox="1"/>
          <p:nvPr/>
        </p:nvSpPr>
        <p:spPr>
          <a:xfrm>
            <a:off x="2384267" y="1295688"/>
            <a:ext cx="1454078" cy="523220"/>
          </a:xfrm>
          <a:prstGeom prst="rect">
            <a:avLst/>
          </a:prstGeom>
          <a:solidFill>
            <a:srgbClr val="004620"/>
          </a:solidFill>
          <a:ln w="38100">
            <a:solidFill>
              <a:srgbClr val="004620"/>
            </a:solidFill>
          </a:ln>
        </p:spPr>
        <p:txBody>
          <a:bodyPr wrap="square" rtlCol="0">
            <a:spAutoFit/>
          </a:bodyPr>
          <a:lstStyle/>
          <a:p>
            <a:pPr algn="ctr"/>
            <a:r>
              <a:rPr kumimoji="1" lang="en-US" altLang="ja-JP" sz="2800" b="1" dirty="0" smtClean="0">
                <a:solidFill>
                  <a:schemeClr val="bg1"/>
                </a:solidFill>
              </a:rPr>
              <a:t>AGCM</a:t>
            </a:r>
            <a:endParaRPr kumimoji="1" lang="ja-JP" altLang="en-US" sz="2800" b="1" dirty="0">
              <a:solidFill>
                <a:schemeClr val="bg1"/>
              </a:solidFill>
            </a:endParaRPr>
          </a:p>
        </p:txBody>
      </p:sp>
      <p:grpSp>
        <p:nvGrpSpPr>
          <p:cNvPr id="8" name="グループ化 7"/>
          <p:cNvGrpSpPr/>
          <p:nvPr/>
        </p:nvGrpSpPr>
        <p:grpSpPr>
          <a:xfrm>
            <a:off x="27260" y="4315552"/>
            <a:ext cx="8718813" cy="2469205"/>
            <a:chOff x="27260" y="4315552"/>
            <a:chExt cx="8718813" cy="2469205"/>
          </a:xfrm>
        </p:grpSpPr>
        <p:pic>
          <p:nvPicPr>
            <p:cNvPr id="3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287"/>
            <a:stretch/>
          </p:blipFill>
          <p:spPr bwMode="auto">
            <a:xfrm>
              <a:off x="5064272" y="4315552"/>
              <a:ext cx="3681801" cy="2469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テキスト ボックス 35"/>
            <p:cNvSpPr txBox="1"/>
            <p:nvPr/>
          </p:nvSpPr>
          <p:spPr>
            <a:xfrm>
              <a:off x="27260" y="5122075"/>
              <a:ext cx="1448617" cy="584775"/>
            </a:xfrm>
            <a:prstGeom prst="rect">
              <a:avLst/>
            </a:prstGeom>
            <a:solidFill>
              <a:srgbClr val="004620"/>
            </a:solidFill>
            <a:ln w="38100">
              <a:solidFill>
                <a:srgbClr val="004620"/>
              </a:solidFill>
            </a:ln>
          </p:spPr>
          <p:txBody>
            <a:bodyPr wrap="square" rtlCol="0">
              <a:spAutoFit/>
            </a:bodyPr>
            <a:lstStyle/>
            <a:p>
              <a:pPr algn="ctr"/>
              <a:r>
                <a:rPr lang="en-US" altLang="ja-JP" sz="3200" b="1" dirty="0" smtClean="0">
                  <a:solidFill>
                    <a:schemeClr val="bg1"/>
                  </a:solidFill>
                </a:rPr>
                <a:t>N</a:t>
              </a:r>
              <a:r>
                <a:rPr lang="ja-JP" altLang="en-US" sz="3200" b="1" dirty="0" smtClean="0">
                  <a:solidFill>
                    <a:schemeClr val="bg1"/>
                  </a:solidFill>
                </a:rPr>
                <a:t>極渦</a:t>
              </a:r>
              <a:endParaRPr kumimoji="1" lang="ja-JP" altLang="en-US" sz="3200" b="1" dirty="0">
                <a:solidFill>
                  <a:schemeClr val="bg1"/>
                </a:solidFill>
              </a:endParaRPr>
            </a:p>
          </p:txBody>
        </p:sp>
        <p:pic>
          <p:nvPicPr>
            <p:cNvPr id="6" name="図 5"/>
            <p:cNvPicPr>
              <a:picLocks noChangeAspect="1"/>
            </p:cNvPicPr>
            <p:nvPr/>
          </p:nvPicPr>
          <p:blipFill>
            <a:blip r:embed="rId6"/>
            <a:stretch>
              <a:fillRect/>
            </a:stretch>
          </p:blipFill>
          <p:spPr>
            <a:xfrm>
              <a:off x="1475877" y="4328579"/>
              <a:ext cx="3420468" cy="2456178"/>
            </a:xfrm>
            <a:prstGeom prst="rect">
              <a:avLst/>
            </a:prstGeom>
          </p:spPr>
        </p:pic>
      </p:grpSp>
      <p:sp>
        <p:nvSpPr>
          <p:cNvPr id="37" name="円/楕円 36"/>
          <p:cNvSpPr/>
          <p:nvPr/>
        </p:nvSpPr>
        <p:spPr>
          <a:xfrm>
            <a:off x="3664013" y="2542631"/>
            <a:ext cx="1084169" cy="1613785"/>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7230214" y="2457662"/>
            <a:ext cx="1084169" cy="1613785"/>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2384267" y="4222125"/>
            <a:ext cx="631953" cy="1959386"/>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6181017" y="4264284"/>
            <a:ext cx="495378" cy="1596130"/>
          </a:xfrm>
          <a:prstGeom prst="ellipse">
            <a:avLst/>
          </a:prstGeom>
          <a:noFill/>
          <a:ln w="762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5474069" y="4314579"/>
            <a:ext cx="495378" cy="2074803"/>
          </a:xfrm>
          <a:prstGeom prst="ellipse">
            <a:avLst/>
          </a:prstGeom>
          <a:noFill/>
          <a:ln w="7620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660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C7229FF-D7CE-45F5-A76C-6D159F55B7F0}" type="slidenum">
              <a:rPr kumimoji="1" lang="ja-JP" altLang="en-US" smtClean="0"/>
              <a:t>64</a:t>
            </a:fld>
            <a:endParaRPr kumimoji="1" lang="ja-JP" altLang="en-US"/>
          </a:p>
        </p:txBody>
      </p:sp>
      <p:sp>
        <p:nvSpPr>
          <p:cNvPr id="3" name="タイトル 1"/>
          <p:cNvSpPr txBox="1">
            <a:spLocks/>
          </p:cNvSpPr>
          <p:nvPr/>
        </p:nvSpPr>
        <p:spPr>
          <a:xfrm>
            <a:off x="107503" y="116632"/>
            <a:ext cx="5694387" cy="856136"/>
          </a:xfrm>
          <a:prstGeom prst="rect">
            <a:avLst/>
          </a:prstGeom>
        </p:spPr>
        <p:txBody>
          <a:bodyPr/>
          <a:lstStyle>
            <a:lvl1pPr algn="l" defTabSz="914400" rtl="0" eaLnBrk="1" latinLnBrk="0" hangingPunct="1">
              <a:lnSpc>
                <a:spcPct val="90000"/>
              </a:lnSpc>
              <a:spcBef>
                <a:spcPct val="0"/>
              </a:spcBef>
              <a:buNone/>
              <a:defRPr kumimoji="1" sz="4200" b="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ja-JP" altLang="en-US" dirty="0"/>
              <a:t>成層圏突然昇温</a:t>
            </a:r>
            <a:r>
              <a:rPr lang="ja-JP" altLang="en-US" dirty="0" smtClean="0"/>
              <a:t>まとめ</a:t>
            </a:r>
            <a:endParaRPr lang="ja-JP" altLang="en-US" dirty="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72768"/>
            <a:ext cx="229552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470436" y="1340768"/>
            <a:ext cx="1569660" cy="369332"/>
          </a:xfrm>
          <a:prstGeom prst="rect">
            <a:avLst/>
          </a:prstGeom>
          <a:noFill/>
        </p:spPr>
        <p:txBody>
          <a:bodyPr wrap="none" rtlCol="0">
            <a:spAutoFit/>
          </a:bodyPr>
          <a:lstStyle/>
          <a:p>
            <a:r>
              <a:rPr kumimoji="1" lang="ja-JP" altLang="en-US" dirty="0" smtClean="0"/>
              <a:t>北半球成層圏</a:t>
            </a:r>
            <a:endParaRPr kumimoji="1" lang="ja-JP" alt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206252"/>
            <a:ext cx="288607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6029" y="50323"/>
            <a:ext cx="2771775"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402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9772" y="113045"/>
            <a:ext cx="3037717"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a:t>◎解析手法</a:t>
            </a:r>
          </a:p>
        </p:txBody>
      </p:sp>
      <p:sp>
        <p:nvSpPr>
          <p:cNvPr id="4" name="テキスト ボックス 3"/>
          <p:cNvSpPr txBox="1"/>
          <p:nvPr/>
        </p:nvSpPr>
        <p:spPr>
          <a:xfrm>
            <a:off x="2709517" y="131783"/>
            <a:ext cx="5630067" cy="523220"/>
          </a:xfrm>
          <a:prstGeom prst="rect">
            <a:avLst/>
          </a:prstGeom>
          <a:noFill/>
        </p:spPr>
        <p:txBody>
          <a:bodyPr wrap="none" rtlCol="0">
            <a:spAutoFit/>
          </a:bodyPr>
          <a:lstStyle/>
          <a:p>
            <a:r>
              <a:rPr lang="ja-JP" altLang="en-US" sz="2800" dirty="0">
                <a:solidFill>
                  <a:srgbClr val="FF0000"/>
                </a:solidFill>
              </a:rPr>
              <a:t>～</a:t>
            </a:r>
            <a:r>
              <a:rPr lang="en-US" altLang="ja-JP" sz="2800" dirty="0">
                <a:solidFill>
                  <a:srgbClr val="FF0000"/>
                </a:solidFill>
              </a:rPr>
              <a:t>AGCM</a:t>
            </a:r>
            <a:r>
              <a:rPr lang="ja-JP" altLang="en-US" sz="2800" dirty="0">
                <a:solidFill>
                  <a:srgbClr val="FF0000"/>
                </a:solidFill>
              </a:rPr>
              <a:t>（大気大循環モデル</a:t>
            </a:r>
            <a:r>
              <a:rPr lang="ja-JP" altLang="en-US" sz="2800" dirty="0" smtClean="0">
                <a:solidFill>
                  <a:srgbClr val="FF0000"/>
                </a:solidFill>
              </a:rPr>
              <a:t>）～</a:t>
            </a:r>
            <a:endParaRPr lang="ja-JP" altLang="en-US" sz="2800" dirty="0">
              <a:solidFill>
                <a:srgbClr val="FF0000"/>
              </a:solidFill>
            </a:endParaRPr>
          </a:p>
        </p:txBody>
      </p:sp>
      <p:sp>
        <p:nvSpPr>
          <p:cNvPr id="6" name="テキスト ボックス 5"/>
          <p:cNvSpPr txBox="1"/>
          <p:nvPr/>
        </p:nvSpPr>
        <p:spPr>
          <a:xfrm>
            <a:off x="207407" y="699187"/>
            <a:ext cx="1427635" cy="507831"/>
          </a:xfrm>
          <a:prstGeom prst="rect">
            <a:avLst/>
          </a:prstGeom>
          <a:noFill/>
        </p:spPr>
        <p:txBody>
          <a:bodyPr wrap="none" rtlCol="0">
            <a:spAutoFit/>
          </a:bodyPr>
          <a:lstStyle/>
          <a:p>
            <a:r>
              <a:rPr lang="ja-JP" altLang="en-US" sz="2700" dirty="0">
                <a:solidFill>
                  <a:srgbClr val="FF0000"/>
                </a:solidFill>
              </a:rPr>
              <a:t>＊</a:t>
            </a:r>
            <a:r>
              <a:rPr lang="en-US" altLang="ja-JP" sz="2700" dirty="0">
                <a:solidFill>
                  <a:srgbClr val="FF0000"/>
                </a:solidFill>
              </a:rPr>
              <a:t>AGCM</a:t>
            </a:r>
            <a:endParaRPr lang="ja-JP" altLang="en-US" sz="2700" dirty="0">
              <a:solidFill>
                <a:srgbClr val="FF0000"/>
              </a:solidFill>
            </a:endParaRPr>
          </a:p>
        </p:txBody>
      </p:sp>
      <p:grpSp>
        <p:nvGrpSpPr>
          <p:cNvPr id="2" name="グループ化 1"/>
          <p:cNvGrpSpPr/>
          <p:nvPr/>
        </p:nvGrpSpPr>
        <p:grpSpPr>
          <a:xfrm>
            <a:off x="173186" y="1237959"/>
            <a:ext cx="2309393" cy="2055906"/>
            <a:chOff x="46474" y="1861485"/>
            <a:chExt cx="2169138" cy="2172802"/>
          </a:xfrm>
        </p:grpSpPr>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4" y="1861485"/>
              <a:ext cx="2169138" cy="2172802"/>
            </a:xfrm>
            <a:prstGeom prst="rect">
              <a:avLst/>
            </a:prstGeom>
          </p:spPr>
        </p:pic>
        <p:sp>
          <p:nvSpPr>
            <p:cNvPr id="7" name="Freeform 32"/>
            <p:cNvSpPr>
              <a:spLocks/>
            </p:cNvSpPr>
            <p:nvPr/>
          </p:nvSpPr>
          <p:spPr bwMode="auto">
            <a:xfrm>
              <a:off x="246532" y="2181763"/>
              <a:ext cx="753665" cy="872729"/>
            </a:xfrm>
            <a:custGeom>
              <a:avLst/>
              <a:gdLst>
                <a:gd name="T0" fmla="*/ 113338313 w 761"/>
                <a:gd name="T1" fmla="*/ 1254132125 h 889"/>
                <a:gd name="T2" fmla="*/ 0 w 761"/>
                <a:gd name="T3" fmla="*/ 1166754560 h 889"/>
                <a:gd name="T4" fmla="*/ 33129579 w 761"/>
                <a:gd name="T5" fmla="*/ 1057102949 h 889"/>
                <a:gd name="T6" fmla="*/ 83696127 w 761"/>
                <a:gd name="T7" fmla="*/ 899480394 h 889"/>
                <a:gd name="T8" fmla="*/ 167392254 w 761"/>
                <a:gd name="T9" fmla="*/ 745283306 h 889"/>
                <a:gd name="T10" fmla="*/ 104620489 w 761"/>
                <a:gd name="T11" fmla="*/ 613360265 h 889"/>
                <a:gd name="T12" fmla="*/ 298167535 w 761"/>
                <a:gd name="T13" fmla="*/ 382064634 h 889"/>
                <a:gd name="T14" fmla="*/ 427199780 w 761"/>
                <a:gd name="T15" fmla="*/ 279266575 h 889"/>
                <a:gd name="T16" fmla="*/ 664339907 w 761"/>
                <a:gd name="T17" fmla="*/ 123357408 h 889"/>
                <a:gd name="T18" fmla="*/ 903223071 w 761"/>
                <a:gd name="T19" fmla="*/ 35979844 h 889"/>
                <a:gd name="T20" fmla="*/ 1054922714 w 761"/>
                <a:gd name="T21" fmla="*/ 0 h 889"/>
                <a:gd name="T22" fmla="*/ 1265906728 w 761"/>
                <a:gd name="T23" fmla="*/ 1713388 h 889"/>
                <a:gd name="T24" fmla="*/ 1323448063 w 761"/>
                <a:gd name="T25" fmla="*/ 99371282 h 889"/>
                <a:gd name="T26" fmla="*/ 1326935457 w 761"/>
                <a:gd name="T27" fmla="*/ 205594808 h 889"/>
                <a:gd name="T28" fmla="*/ 1271138479 w 761"/>
                <a:gd name="T29" fmla="*/ 330665605 h 889"/>
                <a:gd name="T30" fmla="*/ 1060153144 w 761"/>
                <a:gd name="T31" fmla="*/ 358078507 h 889"/>
                <a:gd name="T32" fmla="*/ 823014337 w 761"/>
                <a:gd name="T33" fmla="*/ 435177051 h 889"/>
                <a:gd name="T34" fmla="*/ 798602582 w 761"/>
                <a:gd name="T35" fmla="*/ 534548333 h 889"/>
                <a:gd name="T36" fmla="*/ 819526944 w 761"/>
                <a:gd name="T37" fmla="*/ 587660751 h 889"/>
                <a:gd name="T38" fmla="*/ 580643780 w 761"/>
                <a:gd name="T39" fmla="*/ 765842656 h 889"/>
                <a:gd name="T40" fmla="*/ 523102445 w 761"/>
                <a:gd name="T41" fmla="*/ 837801035 h 889"/>
                <a:gd name="T42" fmla="*/ 606798572 w 761"/>
                <a:gd name="T43" fmla="*/ 945739258 h 889"/>
                <a:gd name="T44" fmla="*/ 491715902 w 761"/>
                <a:gd name="T45" fmla="*/ 1132488104 h 889"/>
                <a:gd name="T46" fmla="*/ 470791540 w 761"/>
                <a:gd name="T47" fmla="*/ 1218153589 h 889"/>
                <a:gd name="T48" fmla="*/ 585874210 w 761"/>
                <a:gd name="T49" fmla="*/ 1290111969 h 889"/>
                <a:gd name="T50" fmla="*/ 570181599 w 761"/>
                <a:gd name="T51" fmla="*/ 1449447912 h 889"/>
                <a:gd name="T52" fmla="*/ 455098929 w 761"/>
                <a:gd name="T53" fmla="*/ 1492280000 h 889"/>
                <a:gd name="T54" fmla="*/ 190060973 w 761"/>
                <a:gd name="T55" fmla="*/ 1523119679 h 889"/>
                <a:gd name="T56" fmla="*/ 97645702 w 761"/>
                <a:gd name="T57" fmla="*/ 1487139835 h 889"/>
                <a:gd name="T58" fmla="*/ 113338313 w 761"/>
                <a:gd name="T59" fmla="*/ 1254132125 h 88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61"/>
                <a:gd name="T91" fmla="*/ 0 h 889"/>
                <a:gd name="T92" fmla="*/ 761 w 761"/>
                <a:gd name="T93" fmla="*/ 889 h 88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61" h="889">
                  <a:moveTo>
                    <a:pt x="65" y="732"/>
                  </a:moveTo>
                  <a:lnTo>
                    <a:pt x="0" y="681"/>
                  </a:lnTo>
                  <a:lnTo>
                    <a:pt x="19" y="617"/>
                  </a:lnTo>
                  <a:lnTo>
                    <a:pt x="48" y="525"/>
                  </a:lnTo>
                  <a:lnTo>
                    <a:pt x="96" y="435"/>
                  </a:lnTo>
                  <a:lnTo>
                    <a:pt x="60" y="358"/>
                  </a:lnTo>
                  <a:lnTo>
                    <a:pt x="171" y="223"/>
                  </a:lnTo>
                  <a:lnTo>
                    <a:pt x="245" y="163"/>
                  </a:lnTo>
                  <a:lnTo>
                    <a:pt x="381" y="72"/>
                  </a:lnTo>
                  <a:lnTo>
                    <a:pt x="518" y="21"/>
                  </a:lnTo>
                  <a:lnTo>
                    <a:pt x="605" y="0"/>
                  </a:lnTo>
                  <a:lnTo>
                    <a:pt x="726" y="1"/>
                  </a:lnTo>
                  <a:lnTo>
                    <a:pt x="759" y="58"/>
                  </a:lnTo>
                  <a:lnTo>
                    <a:pt x="761" y="120"/>
                  </a:lnTo>
                  <a:lnTo>
                    <a:pt x="729" y="193"/>
                  </a:lnTo>
                  <a:lnTo>
                    <a:pt x="608" y="209"/>
                  </a:lnTo>
                  <a:lnTo>
                    <a:pt x="472" y="254"/>
                  </a:lnTo>
                  <a:lnTo>
                    <a:pt x="458" y="312"/>
                  </a:lnTo>
                  <a:lnTo>
                    <a:pt x="470" y="343"/>
                  </a:lnTo>
                  <a:lnTo>
                    <a:pt x="333" y="447"/>
                  </a:lnTo>
                  <a:lnTo>
                    <a:pt x="300" y="489"/>
                  </a:lnTo>
                  <a:lnTo>
                    <a:pt x="348" y="552"/>
                  </a:lnTo>
                  <a:lnTo>
                    <a:pt x="282" y="661"/>
                  </a:lnTo>
                  <a:lnTo>
                    <a:pt x="270" y="711"/>
                  </a:lnTo>
                  <a:lnTo>
                    <a:pt x="336" y="753"/>
                  </a:lnTo>
                  <a:lnTo>
                    <a:pt x="327" y="846"/>
                  </a:lnTo>
                  <a:lnTo>
                    <a:pt x="261" y="871"/>
                  </a:lnTo>
                  <a:lnTo>
                    <a:pt x="109" y="889"/>
                  </a:lnTo>
                  <a:lnTo>
                    <a:pt x="56" y="868"/>
                  </a:lnTo>
                  <a:lnTo>
                    <a:pt x="65" y="732"/>
                  </a:lnTo>
                  <a:close/>
                </a:path>
              </a:pathLst>
            </a:custGeom>
            <a:solidFill>
              <a:srgbClr val="FF0000">
                <a:alpha val="50195"/>
              </a:srgbClr>
            </a:solidFill>
            <a:ln>
              <a:noFill/>
            </a:ln>
            <a:extLst/>
          </p:spPr>
          <p:txBody>
            <a:bodyPr/>
            <a:lstStyle/>
            <a:p>
              <a:endParaRPr lang="ja-JP" altLang="en-US" sz="1350"/>
            </a:p>
          </p:txBody>
        </p:sp>
        <p:sp>
          <p:nvSpPr>
            <p:cNvPr id="8" name="Freeform 33"/>
            <p:cNvSpPr>
              <a:spLocks/>
            </p:cNvSpPr>
            <p:nvPr/>
          </p:nvSpPr>
          <p:spPr bwMode="auto">
            <a:xfrm>
              <a:off x="358255" y="3054492"/>
              <a:ext cx="562970" cy="652463"/>
            </a:xfrm>
            <a:custGeom>
              <a:avLst/>
              <a:gdLst>
                <a:gd name="T0" fmla="*/ 0 w 462"/>
                <a:gd name="T1" fmla="*/ 82145519 h 665"/>
                <a:gd name="T2" fmla="*/ 104461953 w 462"/>
                <a:gd name="T3" fmla="*/ 13691574 h 665"/>
                <a:gd name="T4" fmla="*/ 226334452 w 462"/>
                <a:gd name="T5" fmla="*/ 0 h 665"/>
                <a:gd name="T6" fmla="*/ 339501018 w 462"/>
                <a:gd name="T7" fmla="*/ 25670720 h 665"/>
                <a:gd name="T8" fmla="*/ 430034535 w 462"/>
                <a:gd name="T9" fmla="*/ 280665493 h 665"/>
                <a:gd name="T10" fmla="*/ 529272665 w 462"/>
                <a:gd name="T11" fmla="*/ 426132907 h 665"/>
                <a:gd name="T12" fmla="*/ 738196571 w 462"/>
                <a:gd name="T13" fmla="*/ 580155919 h 665"/>
                <a:gd name="T14" fmla="*/ 804355325 w 462"/>
                <a:gd name="T15" fmla="*/ 609250187 h 665"/>
                <a:gd name="T16" fmla="*/ 799132821 w 462"/>
                <a:gd name="T17" fmla="*/ 732469120 h 665"/>
                <a:gd name="T18" fmla="*/ 684224540 w 462"/>
                <a:gd name="T19" fmla="*/ 1050784479 h 665"/>
                <a:gd name="T20" fmla="*/ 581504301 w 462"/>
                <a:gd name="T21" fmla="*/ 1138064665 h 665"/>
                <a:gd name="T22" fmla="*/ 419588208 w 462"/>
                <a:gd name="T23" fmla="*/ 1055919146 h 665"/>
                <a:gd name="T24" fmla="*/ 182807429 w 462"/>
                <a:gd name="T25" fmla="*/ 900183706 h 665"/>
                <a:gd name="T26" fmla="*/ 104461953 w 462"/>
                <a:gd name="T27" fmla="*/ 823171546 h 665"/>
                <a:gd name="T28" fmla="*/ 153210161 w 462"/>
                <a:gd name="T29" fmla="*/ 691395706 h 665"/>
                <a:gd name="T30" fmla="*/ 78346795 w 462"/>
                <a:gd name="T31" fmla="*/ 590423945 h 665"/>
                <a:gd name="T32" fmla="*/ 151469766 w 462"/>
                <a:gd name="T33" fmla="*/ 475761919 h 665"/>
                <a:gd name="T34" fmla="*/ 74864686 w 462"/>
                <a:gd name="T35" fmla="*/ 347409627 h 665"/>
                <a:gd name="T36" fmla="*/ 12186722 w 462"/>
                <a:gd name="T37" fmla="*/ 157446560 h 665"/>
                <a:gd name="T38" fmla="*/ 0 w 462"/>
                <a:gd name="T39" fmla="*/ 82145519 h 6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2"/>
                <a:gd name="T61" fmla="*/ 0 h 665"/>
                <a:gd name="T62" fmla="*/ 462 w 462"/>
                <a:gd name="T63" fmla="*/ 665 h 6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2" h="665">
                  <a:moveTo>
                    <a:pt x="0" y="48"/>
                  </a:moveTo>
                  <a:lnTo>
                    <a:pt x="60" y="8"/>
                  </a:lnTo>
                  <a:lnTo>
                    <a:pt x="130" y="0"/>
                  </a:lnTo>
                  <a:lnTo>
                    <a:pt x="195" y="15"/>
                  </a:lnTo>
                  <a:lnTo>
                    <a:pt x="247" y="164"/>
                  </a:lnTo>
                  <a:lnTo>
                    <a:pt x="304" y="249"/>
                  </a:lnTo>
                  <a:lnTo>
                    <a:pt x="424" y="339"/>
                  </a:lnTo>
                  <a:lnTo>
                    <a:pt x="462" y="356"/>
                  </a:lnTo>
                  <a:lnTo>
                    <a:pt x="459" y="428"/>
                  </a:lnTo>
                  <a:lnTo>
                    <a:pt x="393" y="614"/>
                  </a:lnTo>
                  <a:lnTo>
                    <a:pt x="334" y="665"/>
                  </a:lnTo>
                  <a:lnTo>
                    <a:pt x="241" y="617"/>
                  </a:lnTo>
                  <a:lnTo>
                    <a:pt x="105" y="526"/>
                  </a:lnTo>
                  <a:lnTo>
                    <a:pt x="60" y="481"/>
                  </a:lnTo>
                  <a:lnTo>
                    <a:pt x="88" y="404"/>
                  </a:lnTo>
                  <a:lnTo>
                    <a:pt x="45" y="345"/>
                  </a:lnTo>
                  <a:lnTo>
                    <a:pt x="87" y="278"/>
                  </a:lnTo>
                  <a:lnTo>
                    <a:pt x="43" y="203"/>
                  </a:lnTo>
                  <a:lnTo>
                    <a:pt x="7" y="92"/>
                  </a:lnTo>
                  <a:lnTo>
                    <a:pt x="0" y="48"/>
                  </a:lnTo>
                  <a:close/>
                </a:path>
              </a:pathLst>
            </a:custGeom>
            <a:solidFill>
              <a:srgbClr val="FF99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50"/>
            </a:p>
          </p:txBody>
        </p:sp>
      </p:grpSp>
      <p:sp>
        <p:nvSpPr>
          <p:cNvPr id="11" name="テキスト ボックス 10"/>
          <p:cNvSpPr txBox="1"/>
          <p:nvPr/>
        </p:nvSpPr>
        <p:spPr>
          <a:xfrm>
            <a:off x="2485433" y="1041245"/>
            <a:ext cx="5720606" cy="1061829"/>
          </a:xfrm>
          <a:prstGeom prst="rect">
            <a:avLst/>
          </a:prstGeom>
          <a:noFill/>
        </p:spPr>
        <p:txBody>
          <a:bodyPr wrap="square" rtlCol="0">
            <a:spAutoFit/>
          </a:bodyPr>
          <a:lstStyle/>
          <a:p>
            <a:r>
              <a:rPr lang="ja-JP" altLang="en-US" sz="2100" dirty="0" smtClean="0"/>
              <a:t>・</a:t>
            </a:r>
            <a:r>
              <a:rPr lang="ja-JP" altLang="en-US" sz="2100" dirty="0"/>
              <a:t>計算期間：</a:t>
            </a:r>
            <a:r>
              <a:rPr lang="en-US" altLang="ja-JP" sz="2100" dirty="0"/>
              <a:t>55</a:t>
            </a:r>
            <a:r>
              <a:rPr lang="ja-JP" altLang="en-US" sz="2100" dirty="0"/>
              <a:t>年分</a:t>
            </a:r>
            <a:r>
              <a:rPr lang="ja-JP" altLang="en-US" sz="2100" dirty="0" smtClean="0"/>
              <a:t>（</a:t>
            </a:r>
            <a:r>
              <a:rPr lang="en-US" altLang="ja-JP" sz="2100" dirty="0" smtClean="0"/>
              <a:t>spin up=05</a:t>
            </a:r>
            <a:r>
              <a:rPr lang="ja-JP" altLang="en-US" sz="2100" dirty="0" smtClean="0"/>
              <a:t>年</a:t>
            </a:r>
            <a:r>
              <a:rPr lang="ja-JP" altLang="en-US" sz="2100" dirty="0"/>
              <a:t>）</a:t>
            </a:r>
            <a:endParaRPr lang="en-US" altLang="ja-JP" sz="2100" dirty="0"/>
          </a:p>
          <a:p>
            <a:r>
              <a:rPr lang="ja-JP" altLang="en-US" sz="2100" dirty="0" smtClean="0"/>
              <a:t>・境界値：</a:t>
            </a:r>
            <a:r>
              <a:rPr lang="en-US" altLang="ja-JP" sz="2100" dirty="0" smtClean="0"/>
              <a:t>6~11</a:t>
            </a:r>
            <a:r>
              <a:rPr lang="ja-JP" altLang="en-US" sz="2100" dirty="0" smtClean="0"/>
              <a:t>月（冬</a:t>
            </a:r>
            <a:r>
              <a:rPr lang="en-US" altLang="ja-JP" sz="2100" dirty="0" smtClean="0"/>
              <a:t>~</a:t>
            </a:r>
            <a:r>
              <a:rPr lang="ja-JP" altLang="en-US" sz="2100" dirty="0" smtClean="0"/>
              <a:t>春）の海氷条件変化</a:t>
            </a:r>
            <a:endParaRPr lang="en-US" altLang="ja-JP" sz="2100" dirty="0" smtClean="0"/>
          </a:p>
          <a:p>
            <a:r>
              <a:rPr lang="ja-JP" altLang="en-US" sz="2100" dirty="0" smtClean="0"/>
              <a:t>・計算領域</a:t>
            </a:r>
            <a:r>
              <a:rPr lang="en-US" altLang="ja-JP" sz="2100" dirty="0" smtClean="0"/>
              <a:t>(</a:t>
            </a:r>
            <a:r>
              <a:rPr lang="ja-JP" altLang="en-US" sz="2100" dirty="0" smtClean="0"/>
              <a:t>トップ</a:t>
            </a:r>
            <a:r>
              <a:rPr lang="en-US" altLang="ja-JP" sz="2100" dirty="0" smtClean="0"/>
              <a:t>)</a:t>
            </a:r>
            <a:r>
              <a:rPr lang="ja-JP" altLang="en-US" sz="2100" dirty="0" smtClean="0"/>
              <a:t>：</a:t>
            </a:r>
            <a:r>
              <a:rPr lang="en-US" altLang="ja-JP" sz="2100" dirty="0" smtClean="0"/>
              <a:t>1000~8hPa</a:t>
            </a:r>
          </a:p>
        </p:txBody>
      </p:sp>
      <p:sp>
        <p:nvSpPr>
          <p:cNvPr id="17" name="下矢印 16"/>
          <p:cNvSpPr/>
          <p:nvPr/>
        </p:nvSpPr>
        <p:spPr>
          <a:xfrm>
            <a:off x="6228184" y="2651512"/>
            <a:ext cx="829102" cy="57098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34" name="グループ化 33"/>
          <p:cNvGrpSpPr/>
          <p:nvPr/>
        </p:nvGrpSpPr>
        <p:grpSpPr>
          <a:xfrm>
            <a:off x="5422582" y="3293867"/>
            <a:ext cx="3469897" cy="2224168"/>
            <a:chOff x="9634663" y="3844670"/>
            <a:chExt cx="2794343" cy="2089223"/>
          </a:xfrm>
        </p:grpSpPr>
        <p:sp>
          <p:nvSpPr>
            <p:cNvPr id="43" name="正方形/長方形 42"/>
            <p:cNvSpPr/>
            <p:nvPr/>
          </p:nvSpPr>
          <p:spPr>
            <a:xfrm>
              <a:off x="9738233" y="4329252"/>
              <a:ext cx="2574797" cy="160389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4" name="テキスト ボックス 43"/>
            <p:cNvSpPr txBox="1"/>
            <p:nvPr/>
          </p:nvSpPr>
          <p:spPr>
            <a:xfrm>
              <a:off x="9925144" y="3844670"/>
              <a:ext cx="992584" cy="577758"/>
            </a:xfrm>
            <a:prstGeom prst="rect">
              <a:avLst/>
            </a:prstGeom>
            <a:noFill/>
          </p:spPr>
          <p:txBody>
            <a:bodyPr wrap="none" rtlCol="0">
              <a:spAutoFit/>
            </a:bodyPr>
            <a:lstStyle/>
            <a:p>
              <a:r>
                <a:rPr lang="en-US" altLang="ja-JP" sz="3000" dirty="0" smtClean="0">
                  <a:solidFill>
                    <a:srgbClr val="FF0000"/>
                  </a:solidFill>
                </a:rPr>
                <a:t>Total</a:t>
              </a:r>
              <a:endParaRPr lang="ja-JP" altLang="en-US" sz="3000" dirty="0">
                <a:solidFill>
                  <a:srgbClr val="FF0000"/>
                </a:solidFill>
              </a:endParaRPr>
            </a:p>
          </p:txBody>
        </p:sp>
        <p:sp>
          <p:nvSpPr>
            <p:cNvPr id="45" name="テキスト ボックス 44"/>
            <p:cNvSpPr txBox="1"/>
            <p:nvPr/>
          </p:nvSpPr>
          <p:spPr>
            <a:xfrm>
              <a:off x="9634663" y="4459467"/>
              <a:ext cx="2794343" cy="1474426"/>
            </a:xfrm>
            <a:prstGeom prst="rect">
              <a:avLst/>
            </a:prstGeom>
            <a:noFill/>
          </p:spPr>
          <p:txBody>
            <a:bodyPr wrap="square" rtlCol="0">
              <a:spAutoFit/>
            </a:bodyPr>
            <a:lstStyle/>
            <a:p>
              <a:pPr algn="ctr"/>
              <a:r>
                <a:rPr lang="ja-JP" altLang="en-US" sz="2400" b="1" dirty="0" smtClean="0"/>
                <a:t>３つ</a:t>
              </a:r>
              <a:r>
                <a:rPr lang="ja-JP" altLang="en-US" sz="2400" b="1" dirty="0"/>
                <a:t>の</a:t>
              </a:r>
              <a:r>
                <a:rPr lang="en-US" altLang="ja-JP" sz="2400" b="1" dirty="0"/>
                <a:t>RUN</a:t>
              </a:r>
              <a:r>
                <a:rPr lang="ja-JP" altLang="en-US" sz="2400" b="1" dirty="0" smtClean="0"/>
                <a:t>を合わせた</a:t>
              </a:r>
              <a:endParaRPr lang="en-US" altLang="ja-JP" sz="2400" b="1" dirty="0" smtClean="0"/>
            </a:p>
            <a:p>
              <a:pPr algn="ctr"/>
              <a:r>
                <a:rPr lang="ja-JP" altLang="en-US" sz="2400" b="1" dirty="0" smtClean="0"/>
                <a:t>計</a:t>
              </a:r>
              <a:r>
                <a:rPr lang="en-US" altLang="ja-JP" sz="2400" b="1" dirty="0" smtClean="0"/>
                <a:t>150</a:t>
              </a:r>
              <a:r>
                <a:rPr lang="ja-JP" altLang="en-US" sz="2400" b="1" dirty="0" smtClean="0"/>
                <a:t>年の計算結果を</a:t>
              </a:r>
              <a:endParaRPr lang="en-US" altLang="ja-JP" sz="2400" b="1" dirty="0" smtClean="0"/>
            </a:p>
            <a:p>
              <a:pPr algn="ctr"/>
              <a:r>
                <a:rPr lang="ja-JP" altLang="en-US" sz="2400" b="1" dirty="0" smtClean="0"/>
                <a:t>自然大気の</a:t>
              </a:r>
              <a:r>
                <a:rPr lang="ja-JP" altLang="en-US" sz="2400" b="1" dirty="0"/>
                <a:t>状態に</a:t>
              </a:r>
              <a:endParaRPr lang="en-US" altLang="ja-JP" sz="2400" b="1" dirty="0"/>
            </a:p>
            <a:p>
              <a:pPr algn="ctr"/>
              <a:r>
                <a:rPr lang="ja-JP" altLang="en-US" sz="2400" b="1" dirty="0"/>
                <a:t>近いものとして</a:t>
              </a:r>
              <a:r>
                <a:rPr lang="ja-JP" altLang="en-US" sz="2400" b="1" dirty="0" smtClean="0"/>
                <a:t>仮定</a:t>
              </a:r>
              <a:endParaRPr lang="en-US" altLang="ja-JP" sz="2400" b="1" dirty="0">
                <a:solidFill>
                  <a:srgbClr val="FF0000"/>
                </a:solidFill>
              </a:endParaRPr>
            </a:p>
          </p:txBody>
        </p:sp>
      </p:grpSp>
      <p:grpSp>
        <p:nvGrpSpPr>
          <p:cNvPr id="25" name="グループ化 24"/>
          <p:cNvGrpSpPr/>
          <p:nvPr/>
        </p:nvGrpSpPr>
        <p:grpSpPr>
          <a:xfrm>
            <a:off x="185519" y="3612257"/>
            <a:ext cx="4931735" cy="2616101"/>
            <a:chOff x="92045" y="3121445"/>
            <a:chExt cx="4277642" cy="2616101"/>
          </a:xfrm>
        </p:grpSpPr>
        <p:sp>
          <p:nvSpPr>
            <p:cNvPr id="16" name="テキスト ボックス 15"/>
            <p:cNvSpPr txBox="1"/>
            <p:nvPr/>
          </p:nvSpPr>
          <p:spPr>
            <a:xfrm>
              <a:off x="92045" y="3121445"/>
              <a:ext cx="4277642" cy="2616101"/>
            </a:xfrm>
            <a:prstGeom prst="rect">
              <a:avLst/>
            </a:prstGeom>
            <a:noFill/>
            <a:ln w="38100">
              <a:solidFill>
                <a:srgbClr val="FF0000"/>
              </a:solidFill>
            </a:ln>
          </p:spPr>
          <p:txBody>
            <a:bodyPr wrap="square" rtlCol="0">
              <a:spAutoFit/>
            </a:bodyPr>
            <a:lstStyle/>
            <a:p>
              <a:r>
                <a:rPr lang="ja-JP" altLang="en-US" sz="2400" b="1" dirty="0" smtClean="0">
                  <a:solidFill>
                    <a:srgbClr val="FF0000"/>
                  </a:solidFill>
                </a:rPr>
                <a:t>＊この実験の利点</a:t>
              </a:r>
              <a:endParaRPr lang="en-US" altLang="ja-JP" sz="2400" b="1" dirty="0" smtClean="0">
                <a:solidFill>
                  <a:srgbClr val="FF0000"/>
                </a:solidFill>
              </a:endParaRPr>
            </a:p>
            <a:p>
              <a:pPr algn="ctr"/>
              <a:r>
                <a:rPr lang="en-US" altLang="ja-JP" sz="2800" dirty="0" smtClean="0"/>
                <a:t>SST</a:t>
              </a:r>
              <a:r>
                <a:rPr lang="ja-JP" altLang="en-US" sz="2800" dirty="0" smtClean="0"/>
                <a:t>は気候値を与え</a:t>
              </a:r>
              <a:endParaRPr lang="en-US" altLang="ja-JP" sz="2800" dirty="0" smtClean="0"/>
            </a:p>
            <a:p>
              <a:pPr algn="ctr"/>
              <a:r>
                <a:rPr lang="ja-JP" altLang="en-US" sz="2800" dirty="0" smtClean="0"/>
                <a:t>経年変化することがない。</a:t>
              </a:r>
              <a:endParaRPr lang="en-US" altLang="ja-JP" sz="2800" dirty="0" smtClean="0"/>
            </a:p>
            <a:p>
              <a:pPr algn="ctr"/>
              <a:endParaRPr lang="en-US" altLang="ja-JP" sz="2800" dirty="0" smtClean="0"/>
            </a:p>
            <a:p>
              <a:pPr algn="ctr"/>
              <a:r>
                <a:rPr lang="ja-JP" altLang="en-US" sz="2800" dirty="0" smtClean="0"/>
                <a:t>南極の海氷条件の変化による南極の応答を明確に出来る！</a:t>
              </a:r>
              <a:endParaRPr lang="en-US" altLang="ja-JP" sz="2800" dirty="0" smtClean="0"/>
            </a:p>
          </p:txBody>
        </p:sp>
        <p:sp>
          <p:nvSpPr>
            <p:cNvPr id="51" name="下矢印 50"/>
            <p:cNvSpPr/>
            <p:nvPr/>
          </p:nvSpPr>
          <p:spPr>
            <a:xfrm>
              <a:off x="1991686" y="4429495"/>
              <a:ext cx="457196" cy="245028"/>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26" name="テキスト ボックス 25"/>
          <p:cNvSpPr txBox="1"/>
          <p:nvPr/>
        </p:nvSpPr>
        <p:spPr>
          <a:xfrm>
            <a:off x="6541316" y="1983176"/>
            <a:ext cx="2005677" cy="461665"/>
          </a:xfrm>
          <a:prstGeom prst="rect">
            <a:avLst/>
          </a:prstGeom>
          <a:noFill/>
        </p:spPr>
        <p:txBody>
          <a:bodyPr wrap="none" rtlCol="0">
            <a:spAutoFit/>
          </a:bodyPr>
          <a:lstStyle/>
          <a:p>
            <a:r>
              <a:rPr lang="en-US" altLang="ja-JP" sz="2400" dirty="0" smtClean="0"/>
              <a:t>[</a:t>
            </a:r>
            <a:r>
              <a:rPr lang="ja-JP" altLang="en-US" sz="2400" dirty="0" smtClean="0"/>
              <a:t>緒方ら</a:t>
            </a:r>
            <a:r>
              <a:rPr lang="en-US" altLang="ja-JP" sz="2400" dirty="0" smtClean="0"/>
              <a:t>, 2013]</a:t>
            </a:r>
          </a:p>
        </p:txBody>
      </p:sp>
      <p:sp>
        <p:nvSpPr>
          <p:cNvPr id="46" name="スライド番号プレースホルダー 45"/>
          <p:cNvSpPr>
            <a:spLocks noGrp="1"/>
          </p:cNvSpPr>
          <p:nvPr>
            <p:ph type="sldNum" sz="quarter" idx="12"/>
          </p:nvPr>
        </p:nvSpPr>
        <p:spPr/>
        <p:txBody>
          <a:bodyPr/>
          <a:lstStyle/>
          <a:p>
            <a:fld id="{4C7229FF-D7CE-45F5-A76C-6D159F55B7F0}" type="slidenum">
              <a:rPr kumimoji="1" lang="ja-JP" altLang="en-US" smtClean="0"/>
              <a:t>7</a:t>
            </a:fld>
            <a:endParaRPr kumimoji="1" lang="ja-JP" altLang="en-US"/>
          </a:p>
        </p:txBody>
      </p:sp>
      <p:grpSp>
        <p:nvGrpSpPr>
          <p:cNvPr id="47" name="グループ化 46"/>
          <p:cNvGrpSpPr/>
          <p:nvPr/>
        </p:nvGrpSpPr>
        <p:grpSpPr>
          <a:xfrm>
            <a:off x="132926" y="131783"/>
            <a:ext cx="8872617" cy="6639328"/>
            <a:chOff x="1829910" y="7047866"/>
            <a:chExt cx="8872617" cy="6639328"/>
          </a:xfrm>
        </p:grpSpPr>
        <p:grpSp>
          <p:nvGrpSpPr>
            <p:cNvPr id="48" name="グループ化 47"/>
            <p:cNvGrpSpPr/>
            <p:nvPr/>
          </p:nvGrpSpPr>
          <p:grpSpPr>
            <a:xfrm>
              <a:off x="1829910" y="7047866"/>
              <a:ext cx="8872617" cy="6639328"/>
              <a:chOff x="3611094" y="7358867"/>
              <a:chExt cx="8872617" cy="6639328"/>
            </a:xfrm>
          </p:grpSpPr>
          <p:sp>
            <p:nvSpPr>
              <p:cNvPr id="50" name="角丸四角形 49"/>
              <p:cNvSpPr/>
              <p:nvPr/>
            </p:nvSpPr>
            <p:spPr>
              <a:xfrm>
                <a:off x="3613665" y="7400186"/>
                <a:ext cx="8870046" cy="6598009"/>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00" dirty="0" smtClean="0">
                  <a:solidFill>
                    <a:srgbClr val="FF0000"/>
                  </a:solidFill>
                </a:endParaRPr>
              </a:p>
              <a:p>
                <a:pPr algn="ctr"/>
                <a:r>
                  <a:rPr lang="ja-JP" altLang="en-US" sz="4400" dirty="0" smtClean="0">
                    <a:solidFill>
                      <a:srgbClr val="FF0000"/>
                    </a:solidFill>
                  </a:rPr>
                  <a:t>～</a:t>
                </a:r>
                <a:r>
                  <a:rPr lang="en-US" altLang="ja-JP" sz="4400" dirty="0" smtClean="0">
                    <a:solidFill>
                      <a:srgbClr val="FF0000"/>
                    </a:solidFill>
                  </a:rPr>
                  <a:t>AGCM</a:t>
                </a:r>
                <a:r>
                  <a:rPr lang="ja-JP" altLang="en-US" sz="4400" dirty="0" smtClean="0">
                    <a:solidFill>
                      <a:srgbClr val="FF0000"/>
                    </a:solidFill>
                  </a:rPr>
                  <a:t>と</a:t>
                </a:r>
                <a:r>
                  <a:rPr lang="ja-JP" altLang="en-US" sz="4400" dirty="0">
                    <a:solidFill>
                      <a:srgbClr val="FF0000"/>
                    </a:solidFill>
                  </a:rPr>
                  <a:t>再解析の比較～</a:t>
                </a:r>
              </a:p>
              <a:p>
                <a:pPr algn="ctr"/>
                <a:endParaRPr lang="en-US" altLang="ja-JP" dirty="0">
                  <a:solidFill>
                    <a:schemeClr val="tx1"/>
                  </a:solidFill>
                </a:endParaRPr>
              </a:p>
              <a:p>
                <a:pPr algn="ctr"/>
                <a:r>
                  <a:rPr lang="ja-JP" altLang="en-US" sz="3600" dirty="0" smtClean="0">
                    <a:solidFill>
                      <a:schemeClr val="tx1"/>
                    </a:solidFill>
                  </a:rPr>
                  <a:t>比較することで大気場の南極の応答</a:t>
                </a:r>
                <a:endParaRPr lang="en-US" altLang="ja-JP" sz="3600" dirty="0" smtClean="0">
                  <a:solidFill>
                    <a:schemeClr val="tx1"/>
                  </a:solidFill>
                </a:endParaRPr>
              </a:p>
              <a:p>
                <a:pPr algn="ctr"/>
                <a:r>
                  <a:rPr lang="ja-JP" altLang="en-US" sz="3600" dirty="0" smtClean="0">
                    <a:solidFill>
                      <a:schemeClr val="tx1"/>
                    </a:solidFill>
                  </a:rPr>
                  <a:t>と熱帯の応答を分離できる</a:t>
                </a:r>
                <a:endParaRPr lang="en-US" altLang="ja-JP" sz="3600" dirty="0" smtClean="0">
                  <a:solidFill>
                    <a:schemeClr val="tx1"/>
                  </a:solidFill>
                </a:endParaRPr>
              </a:p>
              <a:p>
                <a:pPr algn="ctr"/>
                <a:endParaRPr lang="en-US" altLang="ja-JP" dirty="0" smtClean="0">
                  <a:solidFill>
                    <a:schemeClr val="tx1"/>
                  </a:solidFill>
                </a:endParaRPr>
              </a:p>
              <a:p>
                <a:pPr algn="ctr"/>
                <a:endParaRPr lang="en-US" altLang="ja-JP" dirty="0">
                  <a:solidFill>
                    <a:schemeClr val="tx1"/>
                  </a:solidFill>
                </a:endParaRPr>
              </a:p>
              <a:p>
                <a:pPr algn="ctr"/>
                <a:endParaRPr lang="en-US" altLang="ja-JP" dirty="0" smtClean="0">
                  <a:solidFill>
                    <a:schemeClr val="tx1"/>
                  </a:solidFill>
                </a:endParaRPr>
              </a:p>
              <a:p>
                <a:pPr algn="ctr"/>
                <a:endParaRPr lang="en-US" altLang="ja-JP" dirty="0" smtClean="0">
                  <a:solidFill>
                    <a:schemeClr val="tx1"/>
                  </a:solidFill>
                </a:endParaRPr>
              </a:p>
              <a:p>
                <a:pPr algn="ctr"/>
                <a:r>
                  <a:rPr lang="ja-JP" altLang="en-US" sz="4000" dirty="0" smtClean="0">
                    <a:solidFill>
                      <a:schemeClr val="tx1"/>
                    </a:solidFill>
                  </a:rPr>
                  <a:t>現実大気で発生している</a:t>
                </a:r>
                <a:endParaRPr lang="en-US" altLang="ja-JP" sz="4000" dirty="0" smtClean="0">
                  <a:solidFill>
                    <a:schemeClr val="tx1"/>
                  </a:solidFill>
                </a:endParaRPr>
              </a:p>
              <a:p>
                <a:pPr algn="ctr"/>
                <a:r>
                  <a:rPr lang="ja-JP" altLang="en-US" sz="4000" dirty="0" smtClean="0">
                    <a:solidFill>
                      <a:schemeClr val="tx1"/>
                    </a:solidFill>
                  </a:rPr>
                  <a:t>南極起源の応答を明確にする</a:t>
                </a:r>
                <a:endParaRPr lang="en-US" altLang="ja-JP" sz="2800" dirty="0">
                  <a:solidFill>
                    <a:schemeClr val="tx1"/>
                  </a:solidFill>
                </a:endParaRPr>
              </a:p>
              <a:p>
                <a:pPr algn="ctr"/>
                <a:endParaRPr lang="en-US" altLang="ja-JP" dirty="0" smtClean="0">
                  <a:solidFill>
                    <a:schemeClr val="tx1"/>
                  </a:solidFill>
                </a:endParaRPr>
              </a:p>
            </p:txBody>
          </p:sp>
          <p:sp>
            <p:nvSpPr>
              <p:cNvPr id="52" name="正方形/長方形 51"/>
              <p:cNvSpPr/>
              <p:nvPr/>
            </p:nvSpPr>
            <p:spPr>
              <a:xfrm>
                <a:off x="3611094" y="7358867"/>
                <a:ext cx="2150060" cy="9144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smtClean="0">
                    <a:solidFill>
                      <a:srgbClr val="FF0000"/>
                    </a:solidFill>
                  </a:rPr>
                  <a:t>ポイント</a:t>
                </a:r>
                <a:endParaRPr kumimoji="1" lang="ja-JP" altLang="en-US" sz="3600" dirty="0">
                  <a:solidFill>
                    <a:srgbClr val="FF0000"/>
                  </a:solidFill>
                </a:endParaRPr>
              </a:p>
            </p:txBody>
          </p:sp>
        </p:grpSp>
        <p:sp>
          <p:nvSpPr>
            <p:cNvPr id="49" name="下矢印 48"/>
            <p:cNvSpPr/>
            <p:nvPr/>
          </p:nvSpPr>
          <p:spPr>
            <a:xfrm>
              <a:off x="5668519" y="10339127"/>
              <a:ext cx="1062058" cy="723068"/>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13944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ppt_x"/>
                                          </p:val>
                                        </p:tav>
                                        <p:tav tm="100000">
                                          <p:val>
                                            <p:strVal val="#ppt_x"/>
                                          </p:val>
                                        </p:tav>
                                      </p:tavLst>
                                    </p:anim>
                                    <p:anim calcmode="lin" valueType="num">
                                      <p:cBhvr additive="base">
                                        <p:cTn id="2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480" y="58905"/>
            <a:ext cx="3037717" cy="565571"/>
          </a:xfrm>
        </p:spPr>
        <p:txBody>
          <a:bodyPr>
            <a:noAutofit/>
          </a:bodyPr>
          <a:lstStyle/>
          <a:p>
            <a:r>
              <a:rPr lang="ja-JP" altLang="en-US" sz="4000" dirty="0" smtClean="0"/>
              <a:t>◎解析手法</a:t>
            </a:r>
            <a:endParaRPr kumimoji="1" lang="ja-JP" altLang="en-US" sz="4000" dirty="0"/>
          </a:p>
        </p:txBody>
      </p:sp>
      <p:sp>
        <p:nvSpPr>
          <p:cNvPr id="3" name="スライド番号プレースホルダー 2"/>
          <p:cNvSpPr>
            <a:spLocks noGrp="1"/>
          </p:cNvSpPr>
          <p:nvPr>
            <p:ph type="sldNum" sz="quarter" idx="12"/>
          </p:nvPr>
        </p:nvSpPr>
        <p:spPr/>
        <p:txBody>
          <a:bodyPr/>
          <a:lstStyle/>
          <a:p>
            <a:fld id="{43F9AB26-47C4-4E60-B295-6A76DB8C7124}" type="slidenum">
              <a:rPr kumimoji="1" lang="ja-JP" altLang="en-US" smtClean="0"/>
              <a:t>8</a:t>
            </a:fld>
            <a:endParaRPr kumimoji="1" lang="ja-JP" altLang="en-US"/>
          </a:p>
        </p:txBody>
      </p:sp>
      <p:sp>
        <p:nvSpPr>
          <p:cNvPr id="4" name="テキスト ボックス 3"/>
          <p:cNvSpPr txBox="1"/>
          <p:nvPr/>
        </p:nvSpPr>
        <p:spPr>
          <a:xfrm>
            <a:off x="11953" y="780240"/>
            <a:ext cx="4887043" cy="707886"/>
          </a:xfrm>
          <a:prstGeom prst="rect">
            <a:avLst/>
          </a:prstGeom>
          <a:noFill/>
        </p:spPr>
        <p:txBody>
          <a:bodyPr wrap="none" rtlCol="0">
            <a:spAutoFit/>
          </a:bodyPr>
          <a:lstStyle/>
          <a:p>
            <a:r>
              <a:rPr lang="ja-JP" altLang="en-US" sz="4000" dirty="0">
                <a:solidFill>
                  <a:srgbClr val="FF0000"/>
                </a:solidFill>
              </a:rPr>
              <a:t>＊</a:t>
            </a:r>
            <a:r>
              <a:rPr lang="en-US" altLang="ja-JP" sz="4000" dirty="0">
                <a:solidFill>
                  <a:srgbClr val="FF0000"/>
                </a:solidFill>
              </a:rPr>
              <a:t>AAO</a:t>
            </a:r>
            <a:r>
              <a:rPr lang="ja-JP" altLang="en-US" sz="4000" dirty="0">
                <a:solidFill>
                  <a:srgbClr val="FF0000"/>
                </a:solidFill>
              </a:rPr>
              <a:t>（南極</a:t>
            </a:r>
            <a:r>
              <a:rPr lang="ja-JP" altLang="en-US" sz="4000" dirty="0" smtClean="0">
                <a:solidFill>
                  <a:srgbClr val="FF0000"/>
                </a:solidFill>
              </a:rPr>
              <a:t>振動）</a:t>
            </a:r>
            <a:endParaRPr lang="ja-JP" altLang="en-US" sz="4000" dirty="0">
              <a:solidFill>
                <a:srgbClr val="FF0000"/>
              </a:solidFill>
            </a:endParaRPr>
          </a:p>
        </p:txBody>
      </p:sp>
      <p:sp>
        <p:nvSpPr>
          <p:cNvPr id="8" name="テキスト ボックス 7"/>
          <p:cNvSpPr txBox="1"/>
          <p:nvPr/>
        </p:nvSpPr>
        <p:spPr>
          <a:xfrm>
            <a:off x="641776" y="1379781"/>
            <a:ext cx="4320480" cy="830997"/>
          </a:xfrm>
          <a:prstGeom prst="rect">
            <a:avLst/>
          </a:prstGeom>
          <a:noFill/>
          <a:ln>
            <a:solidFill>
              <a:schemeClr val="bg1"/>
            </a:solidFill>
          </a:ln>
        </p:spPr>
        <p:txBody>
          <a:bodyPr wrap="square" rtlCol="0">
            <a:spAutoFit/>
          </a:bodyPr>
          <a:lstStyle/>
          <a:p>
            <a:r>
              <a:rPr lang="en-US" altLang="ja-JP" sz="2400" dirty="0" smtClean="0"/>
              <a:t>1</a:t>
            </a:r>
            <a:r>
              <a:rPr lang="ja-JP" altLang="en-US" sz="2400" dirty="0"/>
              <a:t>年を</a:t>
            </a:r>
            <a:r>
              <a:rPr lang="ja-JP" altLang="en-US" sz="2400" dirty="0" smtClean="0"/>
              <a:t>通して安定してよく</a:t>
            </a:r>
            <a:endParaRPr lang="en-US" altLang="ja-JP" sz="2400" dirty="0" smtClean="0"/>
          </a:p>
          <a:p>
            <a:r>
              <a:rPr lang="ja-JP" altLang="en-US" sz="2400" dirty="0" smtClean="0"/>
              <a:t>現れる大気循環パターン</a:t>
            </a:r>
            <a:endParaRPr lang="en-US" altLang="ja-JP" sz="2400" dirty="0"/>
          </a:p>
        </p:txBody>
      </p:sp>
      <p:sp>
        <p:nvSpPr>
          <p:cNvPr id="6" name="テキスト ボックス 5"/>
          <p:cNvSpPr txBox="1"/>
          <p:nvPr/>
        </p:nvSpPr>
        <p:spPr>
          <a:xfrm>
            <a:off x="2984770" y="42825"/>
            <a:ext cx="2236510" cy="707886"/>
          </a:xfrm>
          <a:prstGeom prst="rect">
            <a:avLst/>
          </a:prstGeom>
          <a:noFill/>
        </p:spPr>
        <p:txBody>
          <a:bodyPr wrap="none" rtlCol="0">
            <a:spAutoFit/>
          </a:bodyPr>
          <a:lstStyle/>
          <a:p>
            <a:r>
              <a:rPr lang="ja-JP" altLang="en-US" sz="4000" dirty="0">
                <a:solidFill>
                  <a:srgbClr val="FF0000"/>
                </a:solidFill>
              </a:rPr>
              <a:t>～指標～</a:t>
            </a:r>
          </a:p>
        </p:txBody>
      </p:sp>
      <p:grpSp>
        <p:nvGrpSpPr>
          <p:cNvPr id="21" name="グループ化 20"/>
          <p:cNvGrpSpPr/>
          <p:nvPr/>
        </p:nvGrpSpPr>
        <p:grpSpPr>
          <a:xfrm>
            <a:off x="5200839" y="134503"/>
            <a:ext cx="4215207" cy="2883662"/>
            <a:chOff x="7141722" y="-542042"/>
            <a:chExt cx="4215207" cy="3324518"/>
          </a:xfrm>
        </p:grpSpPr>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423" y="-542042"/>
              <a:ext cx="3620070" cy="2642226"/>
            </a:xfrm>
            <a:prstGeom prst="rect">
              <a:avLst/>
            </a:prstGeom>
          </p:spPr>
        </p:pic>
        <p:sp>
          <p:nvSpPr>
            <p:cNvPr id="23" name="テキスト ボックス 22"/>
            <p:cNvSpPr txBox="1"/>
            <p:nvPr/>
          </p:nvSpPr>
          <p:spPr>
            <a:xfrm>
              <a:off x="7141722" y="2136145"/>
              <a:ext cx="4215207" cy="646331"/>
            </a:xfrm>
            <a:prstGeom prst="rect">
              <a:avLst/>
            </a:prstGeom>
            <a:noFill/>
          </p:spPr>
          <p:txBody>
            <a:bodyPr wrap="square" rtlCol="0">
              <a:spAutoFit/>
            </a:bodyPr>
            <a:lstStyle/>
            <a:p>
              <a:r>
                <a:rPr lang="en-US" altLang="ja-JP" sz="1200" dirty="0"/>
                <a:t>National Weather Service Climate Prediction Center</a:t>
              </a:r>
            </a:p>
            <a:p>
              <a:r>
                <a:rPr lang="en-US" altLang="ja-JP" sz="1200" dirty="0">
                  <a:hlinkClick r:id="rId4"/>
                </a:rPr>
                <a:t>http://</a:t>
              </a:r>
              <a:r>
                <a:rPr lang="en-US" altLang="ja-JP" sz="1200" dirty="0">
                  <a:hlinkClick r:id=""/>
                </a:rPr>
                <a:t>www.cpc.ncep.noaa.gov/products/precip</a:t>
              </a:r>
            </a:p>
            <a:p>
              <a:r>
                <a:rPr lang="en-US" altLang="ja-JP" sz="1200" dirty="0">
                  <a:hlinkClick r:id=""/>
                </a:rPr>
                <a:t>/</a:t>
              </a:r>
              <a:r>
                <a:rPr lang="en-US" altLang="ja-JP" sz="1200" dirty="0" err="1" smtClean="0">
                  <a:hlinkClick r:id="rId4"/>
                </a:rPr>
                <a:t>CWlink</a:t>
              </a:r>
              <a:r>
                <a:rPr lang="en-US" altLang="ja-JP" sz="1200" dirty="0" smtClean="0">
                  <a:hlinkClick r:id="rId4"/>
                </a:rPr>
                <a:t>/</a:t>
              </a:r>
              <a:r>
                <a:rPr lang="en-US" altLang="ja-JP" sz="1200" dirty="0" err="1" smtClean="0">
                  <a:hlinkClick r:id="rId4"/>
                </a:rPr>
                <a:t>daily_ao_index</a:t>
              </a:r>
              <a:r>
                <a:rPr lang="en-US" altLang="ja-JP" sz="1200" dirty="0" smtClean="0">
                  <a:hlinkClick r:id="rId4"/>
                </a:rPr>
                <a:t>/teleconnections.shtml</a:t>
              </a:r>
              <a:endParaRPr lang="en-US" altLang="ja-JP" sz="1200" dirty="0"/>
            </a:p>
          </p:txBody>
        </p:sp>
      </p:grpSp>
      <p:sp>
        <p:nvSpPr>
          <p:cNvPr id="13" name="正方形/長方形 12"/>
          <p:cNvSpPr/>
          <p:nvPr/>
        </p:nvSpPr>
        <p:spPr>
          <a:xfrm>
            <a:off x="11953" y="2737853"/>
            <a:ext cx="3584251" cy="461665"/>
          </a:xfrm>
          <a:prstGeom prst="rect">
            <a:avLst/>
          </a:prstGeom>
        </p:spPr>
        <p:txBody>
          <a:bodyPr wrap="none">
            <a:spAutoFit/>
          </a:bodyPr>
          <a:lstStyle/>
          <a:p>
            <a:r>
              <a:rPr lang="en-US" altLang="ja-JP" sz="2400" dirty="0"/>
              <a:t>[</a:t>
            </a:r>
            <a:r>
              <a:rPr lang="en-US" altLang="ja-JP" sz="2400" dirty="0" smtClean="0"/>
              <a:t>Gong </a:t>
            </a:r>
            <a:r>
              <a:rPr lang="en-US" altLang="ja-JP" sz="2400" dirty="0"/>
              <a:t>and Wang, 1999 ]</a:t>
            </a:r>
            <a:endParaRPr lang="ja-JP" altLang="en-US" sz="2400" dirty="0"/>
          </a:p>
        </p:txBody>
      </p:sp>
      <mc:AlternateContent xmlns:mc="http://schemas.openxmlformats.org/markup-compatibility/2006" xmlns:a14="http://schemas.microsoft.com/office/drawing/2010/main">
        <mc:Choice Requires="a14">
          <p:sp>
            <p:nvSpPr>
              <p:cNvPr id="16" name="正方形/長方形 15"/>
              <p:cNvSpPr/>
              <p:nvPr/>
            </p:nvSpPr>
            <p:spPr>
              <a:xfrm>
                <a:off x="827584" y="3199518"/>
                <a:ext cx="7776864" cy="1201066"/>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smtClean="0">
                    <a:solidFill>
                      <a:srgbClr val="FF0000"/>
                    </a:solidFill>
                  </a:rPr>
                  <a:t>下部成層圏に着目：極渦</a:t>
                </a:r>
                <a:r>
                  <a:rPr lang="en-US" altLang="ja-JP" sz="3600" dirty="0" smtClean="0">
                    <a:solidFill>
                      <a:srgbClr val="FF0000"/>
                    </a:solidFill>
                  </a:rPr>
                  <a:t>index</a:t>
                </a:r>
              </a:p>
              <a:p>
                <a:pPr algn="ctr"/>
                <a:r>
                  <a:rPr lang="ja-JP" altLang="en-US" sz="3600" dirty="0" smtClean="0">
                    <a:solidFill>
                      <a:schemeClr val="tx1"/>
                    </a:solidFill>
                  </a:rPr>
                  <a:t>→</a:t>
                </a:r>
                <a:r>
                  <a:rPr lang="en-US" altLang="ja-JP" sz="3600" dirty="0" smtClean="0">
                    <a:solidFill>
                      <a:srgbClr val="002060"/>
                    </a:solidFill>
                  </a:rPr>
                  <a:t>AAO</a:t>
                </a:r>
                <a14:m>
                  <m:oMath xmlns:m="http://schemas.openxmlformats.org/officeDocument/2006/math">
                    <m:r>
                      <m:rPr>
                        <m:sty m:val="p"/>
                      </m:rPr>
                      <a:rPr lang="en-US" altLang="ja-JP" sz="3600" i="1">
                        <a:solidFill>
                          <a:srgbClr val="002060"/>
                        </a:solidFill>
                        <a:latin typeface="Cambria Math" panose="02040503050406030204" pitchFamily="18" charset="0"/>
                      </a:rPr>
                      <m:t>I</m:t>
                    </m:r>
                    <m:r>
                      <a:rPr lang="en-US" altLang="ja-JP" sz="3600" i="1" smtClean="0">
                        <a:solidFill>
                          <a:srgbClr val="002060"/>
                        </a:solidFill>
                        <a:latin typeface="Cambria Math" panose="02040503050406030204" pitchFamily="18" charset="0"/>
                      </a:rPr>
                      <m:t>=</m:t>
                    </m:r>
                    <m:sSub>
                      <m:sSubPr>
                        <m:ctrlPr>
                          <a:rPr lang="en-US" altLang="ja-JP" sz="3600" i="1" smtClean="0">
                            <a:solidFill>
                              <a:srgbClr val="002060"/>
                            </a:solidFill>
                            <a:latin typeface="Cambria Math"/>
                          </a:rPr>
                        </m:ctrlPr>
                      </m:sSubPr>
                      <m:e>
                        <m:sSup>
                          <m:sSupPr>
                            <m:ctrlPr>
                              <a:rPr lang="en-US" altLang="ja-JP" sz="3600" i="1">
                                <a:solidFill>
                                  <a:srgbClr val="002060"/>
                                </a:solidFill>
                                <a:latin typeface="Cambria Math"/>
                              </a:rPr>
                            </m:ctrlPr>
                          </m:sSupPr>
                          <m:e>
                            <m:r>
                              <m:rPr>
                                <m:sty m:val="p"/>
                              </m:rPr>
                              <a:rPr lang="en-US" altLang="ja-JP" sz="3600" i="1">
                                <a:solidFill>
                                  <a:srgbClr val="002060"/>
                                </a:solidFill>
                                <a:latin typeface="Cambria Math" panose="02040503050406030204" pitchFamily="18" charset="0"/>
                              </a:rPr>
                              <m:t>Z</m:t>
                            </m:r>
                            <m:r>
                              <a:rPr lang="en-US" altLang="ja-JP" sz="3600" i="1">
                                <a:solidFill>
                                  <a:srgbClr val="002060"/>
                                </a:solidFill>
                                <a:latin typeface="Cambria Math" panose="02040503050406030204" pitchFamily="18" charset="0"/>
                              </a:rPr>
                              <m:t>50</m:t>
                            </m:r>
                          </m:e>
                          <m:sup>
                            <m:r>
                              <a:rPr lang="en-US" altLang="ja-JP" sz="3600" i="1">
                                <a:solidFill>
                                  <a:srgbClr val="002060"/>
                                </a:solidFill>
                                <a:latin typeface="Cambria Math"/>
                              </a:rPr>
                              <m:t>∗</m:t>
                            </m:r>
                          </m:sup>
                        </m:sSup>
                      </m:e>
                      <m:sub>
                        <m:r>
                          <a:rPr lang="en-US" altLang="ja-JP" sz="3600" i="1">
                            <a:solidFill>
                              <a:srgbClr val="002060"/>
                            </a:solidFill>
                            <a:latin typeface="Cambria Math"/>
                          </a:rPr>
                          <m:t>40</m:t>
                        </m:r>
                        <m:r>
                          <a:rPr lang="en-US" altLang="ja-JP" sz="3600" i="1">
                            <a:solidFill>
                              <a:srgbClr val="002060"/>
                            </a:solidFill>
                            <a:latin typeface="Cambria Math"/>
                          </a:rPr>
                          <m:t>𝑆</m:t>
                        </m:r>
                      </m:sub>
                    </m:sSub>
                  </m:oMath>
                </a14:m>
                <a:r>
                  <a:rPr lang="en-US" altLang="ja-JP" sz="3600" dirty="0">
                    <a:solidFill>
                      <a:srgbClr val="002060"/>
                    </a:solidFill>
                  </a:rPr>
                  <a:t> - </a:t>
                </a:r>
                <a14:m>
                  <m:oMath xmlns:m="http://schemas.openxmlformats.org/officeDocument/2006/math">
                    <m:sSub>
                      <m:sSubPr>
                        <m:ctrlPr>
                          <a:rPr lang="en-US" altLang="ja-JP" sz="3600" i="1">
                            <a:solidFill>
                              <a:srgbClr val="002060"/>
                            </a:solidFill>
                            <a:latin typeface="Cambria Math"/>
                          </a:rPr>
                        </m:ctrlPr>
                      </m:sSubPr>
                      <m:e>
                        <m:sSup>
                          <m:sSupPr>
                            <m:ctrlPr>
                              <a:rPr lang="en-US" altLang="ja-JP" sz="3600" i="1">
                                <a:solidFill>
                                  <a:srgbClr val="002060"/>
                                </a:solidFill>
                                <a:latin typeface="Cambria Math"/>
                              </a:rPr>
                            </m:ctrlPr>
                          </m:sSupPr>
                          <m:e>
                            <m:r>
                              <m:rPr>
                                <m:sty m:val="p"/>
                              </m:rPr>
                              <a:rPr lang="en-US" altLang="ja-JP" sz="3600" i="1">
                                <a:solidFill>
                                  <a:srgbClr val="002060"/>
                                </a:solidFill>
                                <a:latin typeface="Cambria Math" panose="02040503050406030204" pitchFamily="18" charset="0"/>
                              </a:rPr>
                              <m:t>Z</m:t>
                            </m:r>
                            <m:r>
                              <a:rPr lang="en-US" altLang="ja-JP" sz="3600" i="1">
                                <a:solidFill>
                                  <a:srgbClr val="002060"/>
                                </a:solidFill>
                                <a:latin typeface="Cambria Math" panose="02040503050406030204" pitchFamily="18" charset="0"/>
                              </a:rPr>
                              <m:t>50</m:t>
                            </m:r>
                          </m:e>
                          <m:sup>
                            <m:r>
                              <a:rPr lang="en-US" altLang="ja-JP" sz="3600" i="1">
                                <a:solidFill>
                                  <a:srgbClr val="002060"/>
                                </a:solidFill>
                                <a:latin typeface="Cambria Math"/>
                              </a:rPr>
                              <m:t>∗</m:t>
                            </m:r>
                          </m:sup>
                        </m:sSup>
                      </m:e>
                      <m:sub>
                        <m:r>
                          <a:rPr lang="en-US" altLang="ja-JP" sz="3600" i="1">
                            <a:solidFill>
                              <a:srgbClr val="002060"/>
                            </a:solidFill>
                            <a:latin typeface="Cambria Math"/>
                          </a:rPr>
                          <m:t>65</m:t>
                        </m:r>
                        <m:r>
                          <a:rPr lang="en-US" altLang="ja-JP" sz="3600" i="1">
                            <a:solidFill>
                              <a:srgbClr val="002060"/>
                            </a:solidFill>
                            <a:latin typeface="Cambria Math"/>
                          </a:rPr>
                          <m:t>𝑆</m:t>
                        </m:r>
                      </m:sub>
                    </m:sSub>
                  </m:oMath>
                </a14:m>
                <a:endParaRPr lang="en-US" altLang="ja-JP" sz="4000" dirty="0" smtClean="0">
                  <a:solidFill>
                    <a:srgbClr val="FF0000"/>
                  </a:solidFill>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827584" y="3199518"/>
                <a:ext cx="7776864" cy="1201066"/>
              </a:xfrm>
              <a:prstGeom prst="rect">
                <a:avLst/>
              </a:prstGeom>
              <a:blipFill rotWithShape="1">
                <a:blip r:embed="rId5"/>
                <a:stretch>
                  <a:fillRect t="-7389" b="-16749"/>
                </a:stretch>
              </a:blipFill>
              <a:ln w="38100">
                <a:solidFill>
                  <a:srgbClr val="FF0000"/>
                </a:solidFill>
              </a:ln>
            </p:spPr>
            <p:txBody>
              <a:bodyPr/>
              <a:lstStyle/>
              <a:p>
                <a:r>
                  <a:rPr lang="ja-JP" altLang="en-US">
                    <a:noFill/>
                  </a:rPr>
                  <a:t> </a:t>
                </a:r>
              </a:p>
            </p:txBody>
          </p:sp>
        </mc:Fallback>
      </mc:AlternateContent>
      <p:sp>
        <p:nvSpPr>
          <p:cNvPr id="14" name="正方形/長方形 13"/>
          <p:cNvSpPr/>
          <p:nvPr/>
        </p:nvSpPr>
        <p:spPr>
          <a:xfrm>
            <a:off x="320088" y="4526621"/>
            <a:ext cx="8584522" cy="104738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rgbClr val="FF0000"/>
                </a:solidFill>
              </a:rPr>
              <a:t>相関</a:t>
            </a:r>
            <a:r>
              <a:rPr lang="ja-JP" altLang="en-US" sz="3200" dirty="0" smtClean="0">
                <a:solidFill>
                  <a:srgbClr val="FF0000"/>
                </a:solidFill>
              </a:rPr>
              <a:t>回帰：</a:t>
            </a:r>
            <a:r>
              <a:rPr lang="en-US" altLang="ja-JP" sz="3200" dirty="0" smtClean="0">
                <a:solidFill>
                  <a:schemeClr val="tx1"/>
                </a:solidFill>
              </a:rPr>
              <a:t>AAOI</a:t>
            </a:r>
            <a:r>
              <a:rPr lang="ja-JP" altLang="en-US" sz="3200" dirty="0" smtClean="0">
                <a:solidFill>
                  <a:schemeClr val="tx1"/>
                </a:solidFill>
              </a:rPr>
              <a:t>と大気との関係性を</a:t>
            </a:r>
            <a:r>
              <a:rPr lang="ja-JP" altLang="en-US" sz="3200" dirty="0">
                <a:solidFill>
                  <a:schemeClr val="tx1"/>
                </a:solidFill>
              </a:rPr>
              <a:t>評価</a:t>
            </a:r>
            <a:r>
              <a:rPr lang="ja-JP" altLang="en-US" sz="3200" dirty="0" smtClean="0">
                <a:solidFill>
                  <a:schemeClr val="tx1"/>
                </a:solidFill>
              </a:rPr>
              <a:t>する</a:t>
            </a:r>
            <a:endParaRPr lang="en-US" altLang="ja-JP" sz="3200" dirty="0">
              <a:solidFill>
                <a:schemeClr val="tx1"/>
              </a:solidFill>
            </a:endParaRPr>
          </a:p>
        </p:txBody>
      </p:sp>
      <p:sp>
        <p:nvSpPr>
          <p:cNvPr id="5" name="右矢印 4"/>
          <p:cNvSpPr/>
          <p:nvPr/>
        </p:nvSpPr>
        <p:spPr bwMode="auto">
          <a:xfrm>
            <a:off x="331385" y="5962071"/>
            <a:ext cx="864096" cy="576064"/>
          </a:xfrm>
          <a:prstGeom prst="rightArrow">
            <a:avLst/>
          </a:prstGeom>
          <a:solidFill>
            <a:srgbClr val="006600">
              <a:alpha val="50195"/>
            </a:srgbClr>
          </a:solidFill>
          <a:ln>
            <a:solidFill>
              <a:schemeClr val="tx1"/>
            </a:solidFill>
          </a:ln>
          <a:extLst/>
        </p:spPr>
        <p:txBody>
          <a:bodyPr rtlCol="0" anchor="ctr"/>
          <a:lstStyle/>
          <a:p>
            <a:pPr algn="ctr"/>
            <a:endParaRPr kumimoji="1" lang="ja-JP" altLang="en-US" sz="1350"/>
          </a:p>
        </p:txBody>
      </p:sp>
      <p:sp>
        <p:nvSpPr>
          <p:cNvPr id="15" name="正方形/長方形 14"/>
          <p:cNvSpPr/>
          <p:nvPr/>
        </p:nvSpPr>
        <p:spPr>
          <a:xfrm>
            <a:off x="1403648" y="5726409"/>
            <a:ext cx="7500962" cy="1047388"/>
          </a:xfrm>
          <a:prstGeom prst="rect">
            <a:avLst/>
          </a:prstGeom>
          <a:solidFill>
            <a:schemeClr val="bg1"/>
          </a:solid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smtClean="0">
                <a:solidFill>
                  <a:srgbClr val="FF0000"/>
                </a:solidFill>
              </a:rPr>
              <a:t>LAG</a:t>
            </a:r>
            <a:r>
              <a:rPr lang="ja-JP" altLang="en-US" sz="3600" dirty="0" smtClean="0">
                <a:solidFill>
                  <a:srgbClr val="FF0000"/>
                </a:solidFill>
              </a:rPr>
              <a:t>回帰</a:t>
            </a:r>
            <a:r>
              <a:rPr lang="ja-JP" altLang="en-US" sz="3200" dirty="0" smtClean="0">
                <a:solidFill>
                  <a:srgbClr val="FF0000"/>
                </a:solidFill>
              </a:rPr>
              <a:t>：時系列をズラして</a:t>
            </a:r>
            <a:endParaRPr lang="en-US" altLang="ja-JP" sz="3200" dirty="0" smtClean="0">
              <a:solidFill>
                <a:srgbClr val="FF0000"/>
              </a:solidFill>
            </a:endParaRPr>
          </a:p>
          <a:p>
            <a:pPr algn="ctr"/>
            <a:r>
              <a:rPr lang="ja-JP" altLang="en-US" sz="3200" dirty="0">
                <a:solidFill>
                  <a:srgbClr val="FF0000"/>
                </a:solidFill>
              </a:rPr>
              <a:t>　</a:t>
            </a:r>
            <a:r>
              <a:rPr lang="ja-JP" altLang="en-US" sz="3200" dirty="0" smtClean="0">
                <a:solidFill>
                  <a:srgbClr val="FF0000"/>
                </a:solidFill>
              </a:rPr>
              <a:t>　　　　　相互関係を評価する</a:t>
            </a:r>
            <a:endParaRPr lang="en-US" altLang="ja-JP" sz="3200" dirty="0">
              <a:solidFill>
                <a:schemeClr val="tx1"/>
              </a:solidFill>
            </a:endParaRPr>
          </a:p>
        </p:txBody>
      </p:sp>
    </p:spTree>
    <p:extLst>
      <p:ext uri="{BB962C8B-B14F-4D97-AF65-F5344CB8AC3E}">
        <p14:creationId xmlns:p14="http://schemas.microsoft.com/office/powerpoint/2010/main" val="5458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4" grpId="0" animBg="1"/>
      <p:bldP spid="5"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l="17455" t="34250" r="2876" b="6591"/>
          <a:stretch/>
        </p:blipFill>
        <p:spPr>
          <a:xfrm>
            <a:off x="6285018" y="1990662"/>
            <a:ext cx="2510111" cy="3958618"/>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18526" t="34251" r="3203" b="7703"/>
          <a:stretch/>
        </p:blipFill>
        <p:spPr>
          <a:xfrm>
            <a:off x="3693649" y="1990662"/>
            <a:ext cx="2363935" cy="3884787"/>
          </a:xfrm>
          <a:prstGeom prst="rect">
            <a:avLst/>
          </a:prstGeom>
        </p:spPr>
      </p:pic>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18101" t="34250" r="3627" b="7490"/>
          <a:stretch/>
        </p:blipFill>
        <p:spPr>
          <a:xfrm>
            <a:off x="924838" y="1990662"/>
            <a:ext cx="2345574" cy="3937725"/>
          </a:xfrm>
          <a:prstGeom prst="rect">
            <a:avLst/>
          </a:prstGeom>
        </p:spPr>
      </p:pic>
      <p:sp>
        <p:nvSpPr>
          <p:cNvPr id="2" name="スライド番号プレースホルダー 1"/>
          <p:cNvSpPr>
            <a:spLocks noGrp="1"/>
          </p:cNvSpPr>
          <p:nvPr>
            <p:ph type="sldNum" sz="quarter" idx="12"/>
          </p:nvPr>
        </p:nvSpPr>
        <p:spPr/>
        <p:txBody>
          <a:bodyPr/>
          <a:lstStyle/>
          <a:p>
            <a:fld id="{06E6107B-3EAE-49D0-BEAC-139786BC6F60}" type="slidenum">
              <a:rPr kumimoji="1" lang="ja-JP" altLang="en-US" smtClean="0"/>
              <a:t>9</a:t>
            </a:fld>
            <a:endParaRPr kumimoji="1" lang="ja-JP" altLang="en-US" dirty="0"/>
          </a:p>
        </p:txBody>
      </p:sp>
      <p:sp>
        <p:nvSpPr>
          <p:cNvPr id="10" name="タイトル 1"/>
          <p:cNvSpPr txBox="1">
            <a:spLocks/>
          </p:cNvSpPr>
          <p:nvPr/>
        </p:nvSpPr>
        <p:spPr>
          <a:xfrm>
            <a:off x="-39772" y="0"/>
            <a:ext cx="2073288" cy="56557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dirty="0" smtClean="0"/>
              <a:t>◎結果</a:t>
            </a:r>
            <a:r>
              <a:rPr lang="en-US" altLang="ja-JP" sz="4000" dirty="0" smtClean="0"/>
              <a:t>	</a:t>
            </a:r>
            <a:endParaRPr lang="ja-JP" altLang="en-US" sz="2800" dirty="0"/>
          </a:p>
        </p:txBody>
      </p:sp>
      <p:sp>
        <p:nvSpPr>
          <p:cNvPr id="11" name="テキスト ボックス 10"/>
          <p:cNvSpPr txBox="1"/>
          <p:nvPr/>
        </p:nvSpPr>
        <p:spPr>
          <a:xfrm>
            <a:off x="2401631" y="26962"/>
            <a:ext cx="6032421" cy="1077218"/>
          </a:xfrm>
          <a:prstGeom prst="rect">
            <a:avLst/>
          </a:prstGeom>
          <a:noFill/>
        </p:spPr>
        <p:txBody>
          <a:bodyPr wrap="none" rtlCol="0">
            <a:spAutoFit/>
          </a:bodyPr>
          <a:lstStyle/>
          <a:p>
            <a:r>
              <a:rPr kumimoji="1" lang="en-US" altLang="ja-JP" sz="3200" b="1" dirty="0" smtClean="0">
                <a:solidFill>
                  <a:srgbClr val="FF0000"/>
                </a:solidFill>
              </a:rPr>
              <a:t>[</a:t>
            </a:r>
            <a:r>
              <a:rPr kumimoji="1" lang="ja-JP" altLang="en-US" sz="3200" b="1" dirty="0" smtClean="0">
                <a:solidFill>
                  <a:srgbClr val="FF0000"/>
                </a:solidFill>
              </a:rPr>
              <a:t>解析事例</a:t>
            </a:r>
            <a:r>
              <a:rPr kumimoji="1" lang="en-US" altLang="ja-JP" sz="3200" b="1" dirty="0" smtClean="0">
                <a:solidFill>
                  <a:srgbClr val="FF0000"/>
                </a:solidFill>
              </a:rPr>
              <a:t>]</a:t>
            </a:r>
          </a:p>
          <a:p>
            <a:r>
              <a:rPr kumimoji="1" lang="en-US" altLang="ja-JP" sz="3200" b="1" dirty="0" smtClean="0">
                <a:solidFill>
                  <a:srgbClr val="FF0000"/>
                </a:solidFill>
              </a:rPr>
              <a:t>2002</a:t>
            </a:r>
            <a:r>
              <a:rPr kumimoji="1" lang="ja-JP" altLang="en-US" sz="3200" b="1" dirty="0" smtClean="0">
                <a:solidFill>
                  <a:srgbClr val="FF0000"/>
                </a:solidFill>
              </a:rPr>
              <a:t>年南半球成層圏突然大昇温</a:t>
            </a:r>
            <a:endParaRPr kumimoji="1" lang="ja-JP" altLang="en-US" sz="3200" b="1" dirty="0">
              <a:solidFill>
                <a:srgbClr val="FF0000"/>
              </a:solidFill>
            </a:endParaRPr>
          </a:p>
        </p:txBody>
      </p:sp>
      <p:sp>
        <p:nvSpPr>
          <p:cNvPr id="13" name="テキスト ボックス 12"/>
          <p:cNvSpPr txBox="1"/>
          <p:nvPr/>
        </p:nvSpPr>
        <p:spPr>
          <a:xfrm>
            <a:off x="672175" y="580161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15" name="テキスト ボックス 14"/>
          <p:cNvSpPr txBox="1"/>
          <p:nvPr/>
        </p:nvSpPr>
        <p:spPr>
          <a:xfrm>
            <a:off x="3017749" y="580161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2" name="テキスト ボックス 31"/>
          <p:cNvSpPr txBox="1"/>
          <p:nvPr/>
        </p:nvSpPr>
        <p:spPr>
          <a:xfrm>
            <a:off x="-53705" y="591300"/>
            <a:ext cx="2448106" cy="461665"/>
          </a:xfrm>
          <a:prstGeom prst="rect">
            <a:avLst/>
          </a:prstGeom>
          <a:noFill/>
        </p:spPr>
        <p:txBody>
          <a:bodyPr wrap="none" rtlCol="0">
            <a:spAutoFit/>
          </a:bodyPr>
          <a:lstStyle/>
          <a:p>
            <a:r>
              <a:rPr lang="ja-JP" altLang="en-US" sz="2400" dirty="0" smtClean="0"/>
              <a:t>緯度</a:t>
            </a:r>
            <a:r>
              <a:rPr lang="en-US" altLang="ja-JP" sz="2400" dirty="0"/>
              <a:t>-</a:t>
            </a:r>
            <a:r>
              <a:rPr lang="ja-JP" altLang="en-US" sz="2400" dirty="0"/>
              <a:t>高度</a:t>
            </a:r>
            <a:r>
              <a:rPr lang="ja-JP" altLang="en-US" sz="2400" dirty="0" smtClean="0"/>
              <a:t>断面図</a:t>
            </a:r>
            <a:endParaRPr lang="ja-JP" altLang="en-US" sz="2400" dirty="0"/>
          </a:p>
        </p:txBody>
      </p:sp>
      <p:sp>
        <p:nvSpPr>
          <p:cNvPr id="27" name="テキスト ボックス 26"/>
          <p:cNvSpPr txBox="1"/>
          <p:nvPr/>
        </p:nvSpPr>
        <p:spPr>
          <a:xfrm>
            <a:off x="1988442" y="1375756"/>
            <a:ext cx="882871"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8</a:t>
            </a:r>
            <a:r>
              <a:rPr kumimoji="1" lang="ja-JP" altLang="en-US" sz="2800" b="1" dirty="0" smtClean="0">
                <a:solidFill>
                  <a:schemeClr val="bg1"/>
                </a:solidFill>
              </a:rPr>
              <a:t>月</a:t>
            </a:r>
            <a:endParaRPr kumimoji="1" lang="ja-JP" altLang="en-US" sz="2800" b="1" dirty="0">
              <a:solidFill>
                <a:schemeClr val="bg1"/>
              </a:solidFill>
            </a:endParaRPr>
          </a:p>
        </p:txBody>
      </p:sp>
      <p:sp>
        <p:nvSpPr>
          <p:cNvPr id="30" name="テキスト ボックス 29"/>
          <p:cNvSpPr txBox="1"/>
          <p:nvPr/>
        </p:nvSpPr>
        <p:spPr>
          <a:xfrm>
            <a:off x="4401250" y="1357898"/>
            <a:ext cx="939756"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9</a:t>
            </a:r>
            <a:r>
              <a:rPr kumimoji="1" lang="ja-JP" altLang="en-US" sz="2800" b="1" dirty="0" smtClean="0">
                <a:solidFill>
                  <a:schemeClr val="bg1"/>
                </a:solidFill>
              </a:rPr>
              <a:t>月</a:t>
            </a:r>
            <a:endParaRPr kumimoji="1" lang="ja-JP" altLang="en-US" sz="2800" b="1" dirty="0">
              <a:solidFill>
                <a:schemeClr val="bg1"/>
              </a:solidFill>
            </a:endParaRPr>
          </a:p>
        </p:txBody>
      </p:sp>
      <p:sp>
        <p:nvSpPr>
          <p:cNvPr id="31" name="テキスト ボックス 30"/>
          <p:cNvSpPr txBox="1"/>
          <p:nvPr/>
        </p:nvSpPr>
        <p:spPr>
          <a:xfrm>
            <a:off x="6423965" y="1357898"/>
            <a:ext cx="1051068" cy="523220"/>
          </a:xfrm>
          <a:prstGeom prst="rect">
            <a:avLst/>
          </a:prstGeom>
          <a:solidFill>
            <a:srgbClr val="004620"/>
          </a:solidFill>
          <a:ln w="38100">
            <a:noFill/>
          </a:ln>
        </p:spPr>
        <p:txBody>
          <a:bodyPr wrap="square" rtlCol="0">
            <a:spAutoFit/>
          </a:bodyPr>
          <a:lstStyle/>
          <a:p>
            <a:pPr algn="ctr"/>
            <a:r>
              <a:rPr kumimoji="1" lang="en-US" altLang="ja-JP" sz="2800" b="1" dirty="0" smtClean="0">
                <a:solidFill>
                  <a:schemeClr val="bg1"/>
                </a:solidFill>
              </a:rPr>
              <a:t>10</a:t>
            </a:r>
            <a:r>
              <a:rPr kumimoji="1" lang="ja-JP" altLang="en-US" sz="2800" b="1" dirty="0" smtClean="0">
                <a:solidFill>
                  <a:schemeClr val="bg1"/>
                </a:solidFill>
              </a:rPr>
              <a:t>月</a:t>
            </a:r>
            <a:endParaRPr kumimoji="1" lang="ja-JP" altLang="en-US" sz="2800" b="1" dirty="0">
              <a:solidFill>
                <a:schemeClr val="bg1"/>
              </a:solidFill>
            </a:endParaRPr>
          </a:p>
        </p:txBody>
      </p:sp>
      <p:sp>
        <p:nvSpPr>
          <p:cNvPr id="20" name="テキスト ボックス 19"/>
          <p:cNvSpPr txBox="1"/>
          <p:nvPr/>
        </p:nvSpPr>
        <p:spPr>
          <a:xfrm>
            <a:off x="130236" y="5506117"/>
            <a:ext cx="652743" cy="369332"/>
          </a:xfrm>
          <a:prstGeom prst="rect">
            <a:avLst/>
          </a:prstGeom>
          <a:solidFill>
            <a:schemeClr val="bg1"/>
          </a:solidFill>
        </p:spPr>
        <p:txBody>
          <a:bodyPr wrap="none" rtlCol="0">
            <a:spAutoFit/>
          </a:bodyPr>
          <a:lstStyle/>
          <a:p>
            <a:r>
              <a:rPr kumimoji="1" lang="en-US" altLang="ja-JP" dirty="0" smtClean="0"/>
              <a:t>1000</a:t>
            </a:r>
            <a:endParaRPr kumimoji="1" lang="ja-JP" altLang="en-US" dirty="0"/>
          </a:p>
        </p:txBody>
      </p:sp>
      <p:sp>
        <p:nvSpPr>
          <p:cNvPr id="19" name="テキスト ボックス 18"/>
          <p:cNvSpPr txBox="1"/>
          <p:nvPr/>
        </p:nvSpPr>
        <p:spPr>
          <a:xfrm>
            <a:off x="203753" y="3674558"/>
            <a:ext cx="535724" cy="369332"/>
          </a:xfrm>
          <a:prstGeom prst="rect">
            <a:avLst/>
          </a:prstGeom>
          <a:solidFill>
            <a:schemeClr val="bg1"/>
          </a:solidFill>
        </p:spPr>
        <p:txBody>
          <a:bodyPr wrap="none" rtlCol="0">
            <a:spAutoFit/>
          </a:bodyPr>
          <a:lstStyle/>
          <a:p>
            <a:r>
              <a:rPr kumimoji="1" lang="en-US" altLang="ja-JP" dirty="0" smtClean="0"/>
              <a:t>100</a:t>
            </a:r>
            <a:endParaRPr kumimoji="1" lang="ja-JP" altLang="en-US" dirty="0"/>
          </a:p>
        </p:txBody>
      </p:sp>
      <p:sp>
        <p:nvSpPr>
          <p:cNvPr id="3" name="テキスト ボックス 2"/>
          <p:cNvSpPr txBox="1"/>
          <p:nvPr/>
        </p:nvSpPr>
        <p:spPr>
          <a:xfrm>
            <a:off x="60499" y="1883788"/>
            <a:ext cx="864339" cy="369332"/>
          </a:xfrm>
          <a:prstGeom prst="rect">
            <a:avLst/>
          </a:prstGeom>
          <a:noFill/>
        </p:spPr>
        <p:txBody>
          <a:bodyPr wrap="none" rtlCol="0">
            <a:spAutoFit/>
          </a:bodyPr>
          <a:lstStyle/>
          <a:p>
            <a:r>
              <a:rPr kumimoji="1" lang="en-US" altLang="ja-JP" dirty="0" smtClean="0"/>
              <a:t>10hPa</a:t>
            </a:r>
            <a:endParaRPr kumimoji="1" lang="ja-JP" altLang="en-US" dirty="0"/>
          </a:p>
        </p:txBody>
      </p:sp>
      <p:sp>
        <p:nvSpPr>
          <p:cNvPr id="34" name="テキスト ボックス 33"/>
          <p:cNvSpPr txBox="1"/>
          <p:nvPr/>
        </p:nvSpPr>
        <p:spPr>
          <a:xfrm>
            <a:off x="5665976" y="5801619"/>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6" name="テキスト ボックス 35"/>
          <p:cNvSpPr txBox="1"/>
          <p:nvPr/>
        </p:nvSpPr>
        <p:spPr>
          <a:xfrm>
            <a:off x="8526721" y="5801617"/>
            <a:ext cx="505326" cy="461665"/>
          </a:xfrm>
          <a:prstGeom prst="rect">
            <a:avLst/>
          </a:prstGeom>
          <a:noFill/>
        </p:spPr>
        <p:txBody>
          <a:bodyPr wrap="square" rtlCol="0">
            <a:spAutoFit/>
          </a:bodyPr>
          <a:lstStyle/>
          <a:p>
            <a:r>
              <a:rPr lang="ja-JP" altLang="en-US" sz="2400" b="1" dirty="0"/>
              <a:t>北</a:t>
            </a:r>
            <a:endParaRPr kumimoji="1" lang="ja-JP" altLang="en-US" sz="2400" b="1" dirty="0"/>
          </a:p>
        </p:txBody>
      </p:sp>
      <p:sp>
        <p:nvSpPr>
          <p:cNvPr id="37" name="テキスト ボックス 36"/>
          <p:cNvSpPr txBox="1"/>
          <p:nvPr/>
        </p:nvSpPr>
        <p:spPr>
          <a:xfrm>
            <a:off x="6171302" y="5801619"/>
            <a:ext cx="505326"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38" name="テキスト ボックス 37"/>
          <p:cNvSpPr txBox="1"/>
          <p:nvPr/>
        </p:nvSpPr>
        <p:spPr>
          <a:xfrm>
            <a:off x="3503655" y="5801618"/>
            <a:ext cx="479818" cy="461665"/>
          </a:xfrm>
          <a:prstGeom prst="rect">
            <a:avLst/>
          </a:prstGeom>
          <a:noFill/>
        </p:spPr>
        <p:txBody>
          <a:bodyPr wrap="square" rtlCol="0">
            <a:spAutoFit/>
          </a:bodyPr>
          <a:lstStyle/>
          <a:p>
            <a:r>
              <a:rPr kumimoji="1" lang="ja-JP" altLang="en-US" sz="2400" b="1" dirty="0" smtClean="0"/>
              <a:t>南</a:t>
            </a:r>
            <a:endParaRPr kumimoji="1" lang="ja-JP" altLang="en-US" sz="2400" b="1" dirty="0"/>
          </a:p>
        </p:txBody>
      </p:sp>
      <p:sp>
        <p:nvSpPr>
          <p:cNvPr id="28" name="テキスト ボックス 27"/>
          <p:cNvSpPr txBox="1"/>
          <p:nvPr/>
        </p:nvSpPr>
        <p:spPr>
          <a:xfrm>
            <a:off x="110977" y="6230309"/>
            <a:ext cx="3845078" cy="400110"/>
          </a:xfrm>
          <a:prstGeom prst="rect">
            <a:avLst/>
          </a:prstGeom>
          <a:noFill/>
        </p:spPr>
        <p:txBody>
          <a:bodyPr wrap="square" rtlCol="0">
            <a:spAutoFit/>
          </a:bodyPr>
          <a:lstStyle/>
          <a:p>
            <a:r>
              <a:rPr lang="ja-JP" altLang="en-US" sz="2000" dirty="0" smtClean="0"/>
              <a:t>色</a:t>
            </a:r>
            <a:r>
              <a:rPr lang="en-US" altLang="ja-JP" sz="2000" dirty="0" smtClean="0"/>
              <a:t>, </a:t>
            </a:r>
            <a:r>
              <a:rPr lang="ja-JP" altLang="en-US" sz="2000" dirty="0" smtClean="0"/>
              <a:t>線</a:t>
            </a:r>
            <a:r>
              <a:rPr kumimoji="1" lang="ja-JP" altLang="en-US" sz="2000" dirty="0" smtClean="0"/>
              <a:t>：気候値からの偏差</a:t>
            </a:r>
            <a:r>
              <a:rPr kumimoji="1" lang="en-US" altLang="ja-JP" sz="2000" dirty="0" smtClean="0"/>
              <a:t>(</a:t>
            </a:r>
            <a:r>
              <a:rPr kumimoji="1" lang="ja-JP" altLang="en-US" sz="2000" dirty="0" smtClean="0"/>
              <a:t>℃</a:t>
            </a:r>
            <a:r>
              <a:rPr kumimoji="1" lang="en-US" altLang="ja-JP" sz="2000" dirty="0" smtClean="0"/>
              <a:t>)</a:t>
            </a:r>
          </a:p>
        </p:txBody>
      </p:sp>
      <p:cxnSp>
        <p:nvCxnSpPr>
          <p:cNvPr id="29" name="直線コネクタ 28"/>
          <p:cNvCxnSpPr/>
          <p:nvPr/>
        </p:nvCxnSpPr>
        <p:spPr>
          <a:xfrm>
            <a:off x="2097625" y="2022751"/>
            <a:ext cx="0" cy="387354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6" idx="0"/>
            <a:endCxn id="6" idx="2"/>
          </p:cNvCxnSpPr>
          <p:nvPr/>
        </p:nvCxnSpPr>
        <p:spPr>
          <a:xfrm>
            <a:off x="4875617" y="1990662"/>
            <a:ext cx="0" cy="3884787"/>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7" idx="0"/>
          </p:cNvCxnSpPr>
          <p:nvPr/>
        </p:nvCxnSpPr>
        <p:spPr>
          <a:xfrm flipH="1">
            <a:off x="7524328" y="1990662"/>
            <a:ext cx="15746" cy="3810955"/>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0" y="1095533"/>
            <a:ext cx="1834102" cy="584775"/>
          </a:xfrm>
          <a:prstGeom prst="rect">
            <a:avLst/>
          </a:prstGeom>
          <a:solidFill>
            <a:srgbClr val="FF0000"/>
          </a:solidFill>
          <a:ln w="28575">
            <a:solidFill>
              <a:schemeClr val="tx1"/>
            </a:solidFill>
          </a:ln>
        </p:spPr>
        <p:txBody>
          <a:bodyPr wrap="square" rtlCol="0">
            <a:spAutoFit/>
          </a:bodyPr>
          <a:lstStyle/>
          <a:p>
            <a:pPr algn="ctr"/>
            <a:r>
              <a:rPr kumimoji="1" lang="ja-JP" altLang="en-US" sz="3200" b="1" dirty="0" smtClean="0">
                <a:solidFill>
                  <a:schemeClr val="bg1"/>
                </a:solidFill>
              </a:rPr>
              <a:t>気温偏差</a:t>
            </a:r>
            <a:endParaRPr kumimoji="1" lang="ja-JP" altLang="en-US" sz="3200" b="1" dirty="0">
              <a:solidFill>
                <a:schemeClr val="bg1"/>
              </a:solidFill>
            </a:endParaRPr>
          </a:p>
        </p:txBody>
      </p:sp>
      <p:sp>
        <p:nvSpPr>
          <p:cNvPr id="4" name="テキスト ボックス 3"/>
          <p:cNvSpPr txBox="1"/>
          <p:nvPr/>
        </p:nvSpPr>
        <p:spPr>
          <a:xfrm>
            <a:off x="5410776" y="6831197"/>
            <a:ext cx="3057247" cy="954107"/>
          </a:xfrm>
          <a:prstGeom prst="rect">
            <a:avLst/>
          </a:prstGeom>
          <a:noFill/>
        </p:spPr>
        <p:txBody>
          <a:bodyPr wrap="none" rtlCol="0">
            <a:spAutoFit/>
          </a:bodyPr>
          <a:lstStyle/>
          <a:p>
            <a:r>
              <a:rPr kumimoji="1" lang="ja-JP" altLang="en-US" sz="2800" dirty="0" smtClean="0">
                <a:solidFill>
                  <a:srgbClr val="FF0000"/>
                </a:solidFill>
              </a:rPr>
              <a:t>←カラーバー</a:t>
            </a:r>
            <a:endParaRPr kumimoji="1" lang="en-US" altLang="ja-JP" sz="2800" dirty="0" smtClean="0">
              <a:solidFill>
                <a:srgbClr val="FF0000"/>
              </a:solidFill>
            </a:endParaRPr>
          </a:p>
          <a:p>
            <a:r>
              <a:rPr lang="ja-JP" altLang="en-US" sz="2800" dirty="0">
                <a:solidFill>
                  <a:srgbClr val="FF0000"/>
                </a:solidFill>
              </a:rPr>
              <a:t>コンター</a:t>
            </a:r>
            <a:r>
              <a:rPr lang="ja-JP" altLang="en-US" sz="2800" dirty="0" smtClean="0">
                <a:solidFill>
                  <a:srgbClr val="FF0000"/>
                </a:solidFill>
              </a:rPr>
              <a:t>のラベル</a:t>
            </a:r>
            <a:endParaRPr kumimoji="1" lang="ja-JP" altLang="en-US" sz="2800" dirty="0">
              <a:solidFill>
                <a:srgbClr val="FF0000"/>
              </a:solidFill>
            </a:endParaRPr>
          </a:p>
        </p:txBody>
      </p:sp>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t="94099" r="5443" b="650"/>
          <a:stretch/>
        </p:blipFill>
        <p:spPr>
          <a:xfrm>
            <a:off x="3961243" y="6310280"/>
            <a:ext cx="4431551" cy="360040"/>
          </a:xfrm>
          <a:prstGeom prst="rect">
            <a:avLst/>
          </a:prstGeom>
        </p:spPr>
      </p:pic>
    </p:spTree>
    <p:extLst>
      <p:ext uri="{BB962C8B-B14F-4D97-AF65-F5344CB8AC3E}">
        <p14:creationId xmlns:p14="http://schemas.microsoft.com/office/powerpoint/2010/main" val="4085135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7" grpId="0" animBg="1"/>
      <p:bldP spid="30" grpId="0" animBg="1"/>
      <p:bldP spid="31" grpId="0" animBg="1"/>
      <p:bldP spid="20" grpId="0" animBg="1"/>
      <p:bldP spid="19" grpId="0" animBg="1"/>
      <p:bldP spid="3" grpId="0"/>
      <p:bldP spid="34" grpId="0"/>
      <p:bldP spid="36" grpId="0"/>
      <p:bldP spid="37" grpId="0"/>
      <p:bldP spid="38" grpId="0"/>
      <p:bldP spid="28" grpId="0"/>
      <p:bldP spid="5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テーマ1">
  <a:themeElements>
    <a:clrScheme name="木版活字">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木版活字">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木版活字">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spDef>
      <a:spPr bwMode="auto">
        <a:solidFill>
          <a:srgbClr val="FF0000">
            <a:alpha val="50195"/>
          </a:srgbClr>
        </a:solidFill>
        <a:ln>
          <a:noFill/>
        </a:ln>
        <a:extLst/>
      </a:spPr>
      <a:bodyPr/>
      <a:lstStyle>
        <a:defPPr>
          <a:defRPr sz="1350"/>
        </a:defPPr>
      </a:lstStyle>
    </a:spDef>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テーマ1</Template>
  <TotalTime>5352</TotalTime>
  <Words>3464</Words>
  <Application>Microsoft Office PowerPoint</Application>
  <PresentationFormat>画面に合わせる (4:3)</PresentationFormat>
  <Paragraphs>869</Paragraphs>
  <Slides>64</Slides>
  <Notes>10</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66" baseType="lpstr">
      <vt:lpstr>テーマ1</vt:lpstr>
      <vt:lpstr>数式</vt:lpstr>
      <vt:lpstr>PowerPoint プレゼンテーション</vt:lpstr>
      <vt:lpstr>発表内容</vt:lpstr>
      <vt:lpstr>◎研究背景～熱帯と中高緯度～</vt:lpstr>
      <vt:lpstr>PowerPoint プレゼンテーション</vt:lpstr>
      <vt:lpstr>◎研究背景</vt:lpstr>
      <vt:lpstr>◎使用データ</vt:lpstr>
      <vt:lpstr>PowerPoint プレゼンテーション</vt:lpstr>
      <vt:lpstr>◎解析手法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◎解析手法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◎研究背景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北半球にひそむ南極振動の影 ～成層圏は両半球を繋ぐ航路～</dc:title>
  <dc:creator>yusuke</dc:creator>
  <cp:lastModifiedBy>yusuke</cp:lastModifiedBy>
  <cp:revision>365</cp:revision>
  <dcterms:created xsi:type="dcterms:W3CDTF">2015-09-13T18:05:57Z</dcterms:created>
  <dcterms:modified xsi:type="dcterms:W3CDTF">2016-02-17T13:55:29Z</dcterms:modified>
</cp:coreProperties>
</file>