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74" r:id="rId2"/>
    <p:sldId id="258" r:id="rId3"/>
    <p:sldId id="259" r:id="rId4"/>
    <p:sldId id="305" r:id="rId5"/>
    <p:sldId id="260" r:id="rId6"/>
    <p:sldId id="316" r:id="rId7"/>
    <p:sldId id="261" r:id="rId8"/>
    <p:sldId id="317" r:id="rId9"/>
    <p:sldId id="262" r:id="rId10"/>
    <p:sldId id="306" r:id="rId11"/>
    <p:sldId id="263" r:id="rId12"/>
    <p:sldId id="288" r:id="rId13"/>
    <p:sldId id="307" r:id="rId14"/>
    <p:sldId id="312" r:id="rId15"/>
    <p:sldId id="313" r:id="rId16"/>
    <p:sldId id="269" r:id="rId17"/>
    <p:sldId id="283" r:id="rId18"/>
    <p:sldId id="304" r:id="rId19"/>
    <p:sldId id="315" r:id="rId20"/>
    <p:sldId id="314" r:id="rId21"/>
    <p:sldId id="282" r:id="rId22"/>
    <p:sldId id="266" r:id="rId23"/>
    <p:sldId id="302" r:id="rId24"/>
    <p:sldId id="267" r:id="rId25"/>
    <p:sldId id="264" r:id="rId26"/>
    <p:sldId id="309" r:id="rId27"/>
    <p:sldId id="311" r:id="rId28"/>
    <p:sldId id="310" r:id="rId29"/>
    <p:sldId id="303" r:id="rId30"/>
    <p:sldId id="268" r:id="rId31"/>
    <p:sldId id="278" r:id="rId32"/>
    <p:sldId id="295" r:id="rId33"/>
    <p:sldId id="299" r:id="rId34"/>
    <p:sldId id="296" r:id="rId35"/>
    <p:sldId id="301" r:id="rId36"/>
    <p:sldId id="297" r:id="rId37"/>
    <p:sldId id="300" r:id="rId38"/>
    <p:sldId id="298" r:id="rId39"/>
    <p:sldId id="294" r:id="rId40"/>
    <p:sldId id="289" r:id="rId41"/>
    <p:sldId id="291" r:id="rId42"/>
    <p:sldId id="287" r:id="rId43"/>
    <p:sldId id="290" r:id="rId44"/>
    <p:sldId id="285" r:id="rId45"/>
    <p:sldId id="271" r:id="rId46"/>
    <p:sldId id="272" r:id="rId47"/>
    <p:sldId id="273" r:id="rId48"/>
    <p:sldId id="284" r:id="rId49"/>
    <p:sldId id="280" r:id="rId50"/>
    <p:sldId id="281" r:id="rId51"/>
    <p:sldId id="292" r:id="rId52"/>
    <p:sldId id="293" r:id="rId53"/>
    <p:sldId id="279" r:id="rId5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032B"/>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4818" autoAdjust="0"/>
  </p:normalViewPr>
  <p:slideViewPr>
    <p:cSldViewPr snapToGrid="0" showGuides="1">
      <p:cViewPr varScale="1">
        <p:scale>
          <a:sx n="115" d="100"/>
          <a:sy n="115" d="100"/>
        </p:scale>
        <p:origin x="1878" y="108"/>
      </p:cViewPr>
      <p:guideLst>
        <p:guide orient="horz" pos="2183"/>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54C8BF-D42A-4ABA-A4ED-0551472B0CCD}" type="datetimeFigureOut">
              <a:rPr kumimoji="1" lang="ja-JP" altLang="en-US" smtClean="0"/>
              <a:t>2016/7/11</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DB06355-0E65-41A3-A132-E293BAB8B14A}" type="slidenum">
              <a:rPr kumimoji="1" lang="ja-JP" altLang="en-US" smtClean="0"/>
              <a:t>‹#›</a:t>
            </a:fld>
            <a:endParaRPr kumimoji="1" lang="ja-JP" altLang="en-US"/>
          </a:p>
        </p:txBody>
      </p:sp>
    </p:spTree>
    <p:extLst>
      <p:ext uri="{BB962C8B-B14F-4D97-AF65-F5344CB8AC3E}">
        <p14:creationId xmlns:p14="http://schemas.microsoft.com/office/powerpoint/2010/main" val="2502158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BE54F80-88BB-4613-B267-9D3CDA2FDDB1}" type="datetimeFigureOut">
              <a:rPr kumimoji="1" lang="ja-JP" altLang="en-US" smtClean="0"/>
              <a:t>2016/7/11</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74311C5-5E97-49D3-9D2B-595E3D9FBC6D}" type="slidenum">
              <a:rPr kumimoji="1" lang="ja-JP" altLang="en-US" smtClean="0"/>
              <a:t>‹#›</a:t>
            </a:fld>
            <a:endParaRPr kumimoji="1" lang="ja-JP" altLang="en-US"/>
          </a:p>
        </p:txBody>
      </p:sp>
    </p:spTree>
    <p:extLst>
      <p:ext uri="{BB962C8B-B14F-4D97-AF65-F5344CB8AC3E}">
        <p14:creationId xmlns:p14="http://schemas.microsoft.com/office/powerpoint/2010/main" val="4142304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8025" y="1463675"/>
            <a:ext cx="5264150" cy="3948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1A5A491-FFCD-42E6-8C75-5EDA7EB90D27}" type="slidenum">
              <a:rPr kumimoji="1" lang="ja-JP" altLang="en-US" smtClean="0"/>
              <a:t>1</a:t>
            </a:fld>
            <a:endParaRPr kumimoji="1" lang="ja-JP" altLang="en-US"/>
          </a:p>
        </p:txBody>
      </p:sp>
    </p:spTree>
    <p:extLst>
      <p:ext uri="{BB962C8B-B14F-4D97-AF65-F5344CB8AC3E}">
        <p14:creationId xmlns:p14="http://schemas.microsoft.com/office/powerpoint/2010/main" val="149925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10</a:t>
            </a:fld>
            <a:endParaRPr kumimoji="1" lang="ja-JP" altLang="en-US"/>
          </a:p>
        </p:txBody>
      </p:sp>
    </p:spTree>
    <p:extLst>
      <p:ext uri="{BB962C8B-B14F-4D97-AF65-F5344CB8AC3E}">
        <p14:creationId xmlns:p14="http://schemas.microsoft.com/office/powerpoint/2010/main" val="42411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11</a:t>
            </a:fld>
            <a:endParaRPr kumimoji="1" lang="ja-JP" altLang="en-US"/>
          </a:p>
        </p:txBody>
      </p:sp>
    </p:spTree>
    <p:extLst>
      <p:ext uri="{BB962C8B-B14F-4D97-AF65-F5344CB8AC3E}">
        <p14:creationId xmlns:p14="http://schemas.microsoft.com/office/powerpoint/2010/main" val="271981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12</a:t>
            </a:fld>
            <a:endParaRPr kumimoji="1" lang="ja-JP" altLang="en-US"/>
          </a:p>
        </p:txBody>
      </p:sp>
    </p:spTree>
    <p:extLst>
      <p:ext uri="{BB962C8B-B14F-4D97-AF65-F5344CB8AC3E}">
        <p14:creationId xmlns:p14="http://schemas.microsoft.com/office/powerpoint/2010/main" val="236288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13</a:t>
            </a:fld>
            <a:endParaRPr kumimoji="1" lang="ja-JP" altLang="en-US"/>
          </a:p>
        </p:txBody>
      </p:sp>
    </p:spTree>
    <p:extLst>
      <p:ext uri="{BB962C8B-B14F-4D97-AF65-F5344CB8AC3E}">
        <p14:creationId xmlns:p14="http://schemas.microsoft.com/office/powerpoint/2010/main" val="1283390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14</a:t>
            </a:fld>
            <a:endParaRPr kumimoji="1" lang="ja-JP" altLang="en-US"/>
          </a:p>
        </p:txBody>
      </p:sp>
    </p:spTree>
    <p:extLst>
      <p:ext uri="{BB962C8B-B14F-4D97-AF65-F5344CB8AC3E}">
        <p14:creationId xmlns:p14="http://schemas.microsoft.com/office/powerpoint/2010/main" val="302858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15</a:t>
            </a:fld>
            <a:endParaRPr kumimoji="1" lang="ja-JP" altLang="en-US"/>
          </a:p>
        </p:txBody>
      </p:sp>
    </p:spTree>
    <p:extLst>
      <p:ext uri="{BB962C8B-B14F-4D97-AF65-F5344CB8AC3E}">
        <p14:creationId xmlns:p14="http://schemas.microsoft.com/office/powerpoint/2010/main" val="263410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16</a:t>
            </a:fld>
            <a:endParaRPr kumimoji="1" lang="ja-JP" altLang="en-US"/>
          </a:p>
        </p:txBody>
      </p:sp>
    </p:spTree>
    <p:extLst>
      <p:ext uri="{BB962C8B-B14F-4D97-AF65-F5344CB8AC3E}">
        <p14:creationId xmlns:p14="http://schemas.microsoft.com/office/powerpoint/2010/main" val="2800554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17</a:t>
            </a:fld>
            <a:endParaRPr kumimoji="1" lang="ja-JP" altLang="en-US"/>
          </a:p>
        </p:txBody>
      </p:sp>
    </p:spTree>
    <p:extLst>
      <p:ext uri="{BB962C8B-B14F-4D97-AF65-F5344CB8AC3E}">
        <p14:creationId xmlns:p14="http://schemas.microsoft.com/office/powerpoint/2010/main" val="1906554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18</a:t>
            </a:fld>
            <a:endParaRPr kumimoji="1" lang="ja-JP" altLang="en-US"/>
          </a:p>
        </p:txBody>
      </p:sp>
    </p:spTree>
    <p:extLst>
      <p:ext uri="{BB962C8B-B14F-4D97-AF65-F5344CB8AC3E}">
        <p14:creationId xmlns:p14="http://schemas.microsoft.com/office/powerpoint/2010/main" val="2678060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20</a:t>
            </a:fld>
            <a:endParaRPr kumimoji="1" lang="ja-JP" altLang="en-US"/>
          </a:p>
        </p:txBody>
      </p:sp>
    </p:spTree>
    <p:extLst>
      <p:ext uri="{BB962C8B-B14F-4D97-AF65-F5344CB8AC3E}">
        <p14:creationId xmlns:p14="http://schemas.microsoft.com/office/powerpoint/2010/main" val="143960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日本の寒気に非常に興味がある</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a:t>
            </a:fld>
            <a:endParaRPr kumimoji="1" lang="ja-JP" altLang="en-US"/>
          </a:p>
        </p:txBody>
      </p:sp>
    </p:spTree>
    <p:extLst>
      <p:ext uri="{BB962C8B-B14F-4D97-AF65-F5344CB8AC3E}">
        <p14:creationId xmlns:p14="http://schemas.microsoft.com/office/powerpoint/2010/main" val="1958511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21</a:t>
            </a:fld>
            <a:endParaRPr kumimoji="1" lang="ja-JP" altLang="en-US"/>
          </a:p>
        </p:txBody>
      </p:sp>
    </p:spTree>
    <p:extLst>
      <p:ext uri="{BB962C8B-B14F-4D97-AF65-F5344CB8AC3E}">
        <p14:creationId xmlns:p14="http://schemas.microsoft.com/office/powerpoint/2010/main" val="61093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22</a:t>
            </a:fld>
            <a:endParaRPr kumimoji="1" lang="ja-JP" altLang="en-US"/>
          </a:p>
        </p:txBody>
      </p:sp>
    </p:spTree>
    <p:extLst>
      <p:ext uri="{BB962C8B-B14F-4D97-AF65-F5344CB8AC3E}">
        <p14:creationId xmlns:p14="http://schemas.microsoft.com/office/powerpoint/2010/main" val="2387950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23</a:t>
            </a:fld>
            <a:endParaRPr kumimoji="1" lang="ja-JP" altLang="en-US"/>
          </a:p>
        </p:txBody>
      </p:sp>
    </p:spTree>
    <p:extLst>
      <p:ext uri="{BB962C8B-B14F-4D97-AF65-F5344CB8AC3E}">
        <p14:creationId xmlns:p14="http://schemas.microsoft.com/office/powerpoint/2010/main" val="602683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擾乱場が寄与する，基本場へのフィードバックを説明．保存則をみたすようなフラックスの伝播を示している．</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24</a:t>
            </a:fld>
            <a:endParaRPr kumimoji="1" lang="ja-JP" altLang="en-US"/>
          </a:p>
        </p:txBody>
      </p:sp>
    </p:spTree>
    <p:extLst>
      <p:ext uri="{BB962C8B-B14F-4D97-AF65-F5344CB8AC3E}">
        <p14:creationId xmlns:p14="http://schemas.microsoft.com/office/powerpoint/2010/main" val="1247035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25</a:t>
            </a:fld>
            <a:endParaRPr kumimoji="1" lang="ja-JP" altLang="en-US"/>
          </a:p>
        </p:txBody>
      </p:sp>
    </p:spTree>
    <p:extLst>
      <p:ext uri="{BB962C8B-B14F-4D97-AF65-F5344CB8AC3E}">
        <p14:creationId xmlns:p14="http://schemas.microsoft.com/office/powerpoint/2010/main" val="1160140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26</a:t>
            </a:fld>
            <a:endParaRPr kumimoji="1" lang="ja-JP" altLang="en-US"/>
          </a:p>
        </p:txBody>
      </p:sp>
    </p:spTree>
    <p:extLst>
      <p:ext uri="{BB962C8B-B14F-4D97-AF65-F5344CB8AC3E}">
        <p14:creationId xmlns:p14="http://schemas.microsoft.com/office/powerpoint/2010/main" val="2405782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27</a:t>
            </a:fld>
            <a:endParaRPr kumimoji="1" lang="ja-JP" altLang="en-US"/>
          </a:p>
        </p:txBody>
      </p:sp>
    </p:spTree>
    <p:extLst>
      <p:ext uri="{BB962C8B-B14F-4D97-AF65-F5344CB8AC3E}">
        <p14:creationId xmlns:p14="http://schemas.microsoft.com/office/powerpoint/2010/main" val="3996520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28</a:t>
            </a:fld>
            <a:endParaRPr kumimoji="1" lang="ja-JP" altLang="en-US"/>
          </a:p>
        </p:txBody>
      </p:sp>
    </p:spTree>
    <p:extLst>
      <p:ext uri="{BB962C8B-B14F-4D97-AF65-F5344CB8AC3E}">
        <p14:creationId xmlns:p14="http://schemas.microsoft.com/office/powerpoint/2010/main" val="50108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29</a:t>
            </a:fld>
            <a:endParaRPr kumimoji="1" lang="ja-JP" altLang="en-US"/>
          </a:p>
        </p:txBody>
      </p:sp>
    </p:spTree>
    <p:extLst>
      <p:ext uri="{BB962C8B-B14F-4D97-AF65-F5344CB8AC3E}">
        <p14:creationId xmlns:p14="http://schemas.microsoft.com/office/powerpoint/2010/main" val="4125321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30</a:t>
            </a:fld>
            <a:endParaRPr kumimoji="1" lang="ja-JP" altLang="en-US"/>
          </a:p>
        </p:txBody>
      </p:sp>
    </p:spTree>
    <p:extLst>
      <p:ext uri="{BB962C8B-B14F-4D97-AF65-F5344CB8AC3E}">
        <p14:creationId xmlns:p14="http://schemas.microsoft.com/office/powerpoint/2010/main" val="106516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北太平洋から北大西洋への波応答が見られる．なので、日本の寒気の源は北太平洋だ！と、おもい上流に着目した．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a:t>
            </a:fld>
            <a:endParaRPr kumimoji="1" lang="ja-JP" altLang="en-US"/>
          </a:p>
        </p:txBody>
      </p:sp>
    </p:spTree>
    <p:extLst>
      <p:ext uri="{BB962C8B-B14F-4D97-AF65-F5344CB8AC3E}">
        <p14:creationId xmlns:p14="http://schemas.microsoft.com/office/powerpoint/2010/main" val="766150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31</a:t>
            </a:fld>
            <a:endParaRPr kumimoji="1" lang="ja-JP" altLang="en-US"/>
          </a:p>
        </p:txBody>
      </p:sp>
    </p:spTree>
    <p:extLst>
      <p:ext uri="{BB962C8B-B14F-4D97-AF65-F5344CB8AC3E}">
        <p14:creationId xmlns:p14="http://schemas.microsoft.com/office/powerpoint/2010/main" val="999584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32</a:t>
            </a:fld>
            <a:endParaRPr kumimoji="1" lang="ja-JP" altLang="en-US"/>
          </a:p>
        </p:txBody>
      </p:sp>
    </p:spTree>
    <p:extLst>
      <p:ext uri="{BB962C8B-B14F-4D97-AF65-F5344CB8AC3E}">
        <p14:creationId xmlns:p14="http://schemas.microsoft.com/office/powerpoint/2010/main" val="3569557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33</a:t>
            </a:fld>
            <a:endParaRPr kumimoji="1" lang="ja-JP" altLang="en-US"/>
          </a:p>
        </p:txBody>
      </p:sp>
    </p:spTree>
    <p:extLst>
      <p:ext uri="{BB962C8B-B14F-4D97-AF65-F5344CB8AC3E}">
        <p14:creationId xmlns:p14="http://schemas.microsoft.com/office/powerpoint/2010/main" val="318937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34</a:t>
            </a:fld>
            <a:endParaRPr kumimoji="1" lang="ja-JP" altLang="en-US"/>
          </a:p>
        </p:txBody>
      </p:sp>
    </p:spTree>
    <p:extLst>
      <p:ext uri="{BB962C8B-B14F-4D97-AF65-F5344CB8AC3E}">
        <p14:creationId xmlns:p14="http://schemas.microsoft.com/office/powerpoint/2010/main" val="1813608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35</a:t>
            </a:fld>
            <a:endParaRPr kumimoji="1" lang="ja-JP" altLang="en-US"/>
          </a:p>
        </p:txBody>
      </p:sp>
    </p:spTree>
    <p:extLst>
      <p:ext uri="{BB962C8B-B14F-4D97-AF65-F5344CB8AC3E}">
        <p14:creationId xmlns:p14="http://schemas.microsoft.com/office/powerpoint/2010/main" val="2958259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36</a:t>
            </a:fld>
            <a:endParaRPr kumimoji="1" lang="ja-JP" altLang="en-US"/>
          </a:p>
        </p:txBody>
      </p:sp>
    </p:spTree>
    <p:extLst>
      <p:ext uri="{BB962C8B-B14F-4D97-AF65-F5344CB8AC3E}">
        <p14:creationId xmlns:p14="http://schemas.microsoft.com/office/powerpoint/2010/main" val="1029322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37</a:t>
            </a:fld>
            <a:endParaRPr kumimoji="1" lang="ja-JP" altLang="en-US"/>
          </a:p>
        </p:txBody>
      </p:sp>
    </p:spTree>
    <p:extLst>
      <p:ext uri="{BB962C8B-B14F-4D97-AF65-F5344CB8AC3E}">
        <p14:creationId xmlns:p14="http://schemas.microsoft.com/office/powerpoint/2010/main" val="3712839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38</a:t>
            </a:fld>
            <a:endParaRPr kumimoji="1" lang="ja-JP" altLang="en-US"/>
          </a:p>
        </p:txBody>
      </p:sp>
    </p:spTree>
    <p:extLst>
      <p:ext uri="{BB962C8B-B14F-4D97-AF65-F5344CB8AC3E}">
        <p14:creationId xmlns:p14="http://schemas.microsoft.com/office/powerpoint/2010/main" val="3095624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39</a:t>
            </a:fld>
            <a:endParaRPr kumimoji="1" lang="ja-JP" altLang="en-US"/>
          </a:p>
        </p:txBody>
      </p:sp>
    </p:spTree>
    <p:extLst>
      <p:ext uri="{BB962C8B-B14F-4D97-AF65-F5344CB8AC3E}">
        <p14:creationId xmlns:p14="http://schemas.microsoft.com/office/powerpoint/2010/main" val="2177975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40</a:t>
            </a:fld>
            <a:endParaRPr kumimoji="1" lang="ja-JP" altLang="en-US"/>
          </a:p>
        </p:txBody>
      </p:sp>
    </p:spTree>
    <p:extLst>
      <p:ext uri="{BB962C8B-B14F-4D97-AF65-F5344CB8AC3E}">
        <p14:creationId xmlns:p14="http://schemas.microsoft.com/office/powerpoint/2010/main" val="371756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北太平洋から北大西洋への波応答が見られる．なので、日本の寒気の源は北太平洋だ！と、おもい上流に着目した．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a:t>
            </a:fld>
            <a:endParaRPr kumimoji="1" lang="ja-JP" altLang="en-US"/>
          </a:p>
        </p:txBody>
      </p:sp>
    </p:spTree>
    <p:extLst>
      <p:ext uri="{BB962C8B-B14F-4D97-AF65-F5344CB8AC3E}">
        <p14:creationId xmlns:p14="http://schemas.microsoft.com/office/powerpoint/2010/main" val="1027454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41</a:t>
            </a:fld>
            <a:endParaRPr kumimoji="1" lang="ja-JP" altLang="en-US"/>
          </a:p>
        </p:txBody>
      </p:sp>
    </p:spTree>
    <p:extLst>
      <p:ext uri="{BB962C8B-B14F-4D97-AF65-F5344CB8AC3E}">
        <p14:creationId xmlns:p14="http://schemas.microsoft.com/office/powerpoint/2010/main" val="2849600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42</a:t>
            </a:fld>
            <a:endParaRPr kumimoji="1" lang="ja-JP" altLang="en-US"/>
          </a:p>
        </p:txBody>
      </p:sp>
    </p:spTree>
    <p:extLst>
      <p:ext uri="{BB962C8B-B14F-4D97-AF65-F5344CB8AC3E}">
        <p14:creationId xmlns:p14="http://schemas.microsoft.com/office/powerpoint/2010/main" val="3682357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43</a:t>
            </a:fld>
            <a:endParaRPr kumimoji="1" lang="ja-JP" altLang="en-US"/>
          </a:p>
        </p:txBody>
      </p:sp>
    </p:spTree>
    <p:extLst>
      <p:ext uri="{BB962C8B-B14F-4D97-AF65-F5344CB8AC3E}">
        <p14:creationId xmlns:p14="http://schemas.microsoft.com/office/powerpoint/2010/main" val="1447344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45</a:t>
            </a:fld>
            <a:endParaRPr kumimoji="1" lang="ja-JP" altLang="en-US"/>
          </a:p>
        </p:txBody>
      </p:sp>
    </p:spTree>
    <p:extLst>
      <p:ext uri="{BB962C8B-B14F-4D97-AF65-F5344CB8AC3E}">
        <p14:creationId xmlns:p14="http://schemas.microsoft.com/office/powerpoint/2010/main" val="193882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46</a:t>
            </a:fld>
            <a:endParaRPr kumimoji="1" lang="ja-JP" altLang="en-US"/>
          </a:p>
        </p:txBody>
      </p:sp>
    </p:spTree>
    <p:extLst>
      <p:ext uri="{BB962C8B-B14F-4D97-AF65-F5344CB8AC3E}">
        <p14:creationId xmlns:p14="http://schemas.microsoft.com/office/powerpoint/2010/main" val="2657216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47</a:t>
            </a:fld>
            <a:endParaRPr kumimoji="1" lang="ja-JP" altLang="en-US"/>
          </a:p>
        </p:txBody>
      </p:sp>
    </p:spTree>
    <p:extLst>
      <p:ext uri="{BB962C8B-B14F-4D97-AF65-F5344CB8AC3E}">
        <p14:creationId xmlns:p14="http://schemas.microsoft.com/office/powerpoint/2010/main" val="3671001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49</a:t>
            </a:fld>
            <a:endParaRPr kumimoji="1" lang="ja-JP" altLang="en-US"/>
          </a:p>
        </p:txBody>
      </p:sp>
    </p:spTree>
    <p:extLst>
      <p:ext uri="{BB962C8B-B14F-4D97-AF65-F5344CB8AC3E}">
        <p14:creationId xmlns:p14="http://schemas.microsoft.com/office/powerpoint/2010/main" val="1003528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50</a:t>
            </a:fld>
            <a:endParaRPr kumimoji="1" lang="ja-JP" altLang="en-US"/>
          </a:p>
        </p:txBody>
      </p:sp>
    </p:spTree>
    <p:extLst>
      <p:ext uri="{BB962C8B-B14F-4D97-AF65-F5344CB8AC3E}">
        <p14:creationId xmlns:p14="http://schemas.microsoft.com/office/powerpoint/2010/main" val="1216557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51</a:t>
            </a:fld>
            <a:endParaRPr kumimoji="1" lang="ja-JP" altLang="en-US"/>
          </a:p>
        </p:txBody>
      </p:sp>
    </p:spTree>
    <p:extLst>
      <p:ext uri="{BB962C8B-B14F-4D97-AF65-F5344CB8AC3E}">
        <p14:creationId xmlns:p14="http://schemas.microsoft.com/office/powerpoint/2010/main" val="4121676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52</a:t>
            </a:fld>
            <a:endParaRPr kumimoji="1" lang="ja-JP" altLang="en-US"/>
          </a:p>
        </p:txBody>
      </p:sp>
    </p:spTree>
    <p:extLst>
      <p:ext uri="{BB962C8B-B14F-4D97-AF65-F5344CB8AC3E}">
        <p14:creationId xmlns:p14="http://schemas.microsoft.com/office/powerpoint/2010/main" val="25347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北大西洋メキシコ湾流上で</a:t>
            </a:r>
            <a:r>
              <a:rPr kumimoji="1" lang="en-US" altLang="ja-JP" dirty="0" smtClean="0"/>
              <a:t>SST</a:t>
            </a:r>
            <a:r>
              <a:rPr kumimoji="1" lang="ja-JP" altLang="en-US" dirty="0" smtClean="0"/>
              <a:t>を領域平均（黒枠）し、回帰計算を行ったもの。</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5</a:t>
            </a:fld>
            <a:endParaRPr kumimoji="1" lang="ja-JP" altLang="en-US"/>
          </a:p>
        </p:txBody>
      </p:sp>
    </p:spTree>
    <p:extLst>
      <p:ext uri="{BB962C8B-B14F-4D97-AF65-F5344CB8AC3E}">
        <p14:creationId xmlns:p14="http://schemas.microsoft.com/office/powerpoint/2010/main" val="1089446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53</a:t>
            </a:fld>
            <a:endParaRPr kumimoji="1" lang="ja-JP" altLang="en-US"/>
          </a:p>
        </p:txBody>
      </p:sp>
    </p:spTree>
    <p:extLst>
      <p:ext uri="{BB962C8B-B14F-4D97-AF65-F5344CB8AC3E}">
        <p14:creationId xmlns:p14="http://schemas.microsoft.com/office/powerpoint/2010/main" val="176345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北大西洋メキシコ湾流上で</a:t>
            </a:r>
            <a:r>
              <a:rPr kumimoji="1" lang="en-US" altLang="ja-JP" dirty="0" smtClean="0"/>
              <a:t>SST</a:t>
            </a:r>
            <a:r>
              <a:rPr kumimoji="1" lang="ja-JP" altLang="en-US" dirty="0" smtClean="0"/>
              <a:t>を領域平均（黒枠）し、回帰計算を行ったもの。</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6</a:t>
            </a:fld>
            <a:endParaRPr kumimoji="1" lang="ja-JP" altLang="en-US"/>
          </a:p>
        </p:txBody>
      </p:sp>
    </p:spTree>
    <p:extLst>
      <p:ext uri="{BB962C8B-B14F-4D97-AF65-F5344CB8AC3E}">
        <p14:creationId xmlns:p14="http://schemas.microsoft.com/office/powerpoint/2010/main" val="244456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気象庁の</a:t>
            </a:r>
            <a:r>
              <a:rPr kumimoji="1" lang="en-US" altLang="ja-JP" dirty="0" smtClean="0"/>
              <a:t>Nino3.4</a:t>
            </a:r>
            <a:r>
              <a:rPr kumimoji="1" lang="ja-JP" altLang="en-US" dirty="0" smtClean="0"/>
              <a:t>指数を見て、ＥＮＳＯ年を取り除いた。　気象庁（</a:t>
            </a:r>
            <a:r>
              <a:rPr kumimoji="1" lang="en-US" altLang="ja-JP" dirty="0" smtClean="0"/>
              <a:t>http://www.data.jma.go.jp/gmd/cpd/data/elnino/learning/faq/elnino_table.html</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7</a:t>
            </a:fld>
            <a:endParaRPr kumimoji="1" lang="ja-JP" altLang="en-US"/>
          </a:p>
        </p:txBody>
      </p:sp>
    </p:spTree>
    <p:extLst>
      <p:ext uri="{BB962C8B-B14F-4D97-AF65-F5344CB8AC3E}">
        <p14:creationId xmlns:p14="http://schemas.microsoft.com/office/powerpoint/2010/main" val="4020736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r>
              <a:rPr kumimoji="1" lang="ja-JP" altLang="en-US" dirty="0" smtClean="0"/>
              <a:t>気象庁の</a:t>
            </a:r>
            <a:r>
              <a:rPr kumimoji="1" lang="en-US" altLang="ja-JP" dirty="0" smtClean="0"/>
              <a:t>Nino3.4</a:t>
            </a:r>
            <a:r>
              <a:rPr kumimoji="1" lang="ja-JP" altLang="en-US" dirty="0" smtClean="0"/>
              <a:t>指数を見て、ＥＮＳＯ年を取り除いた。　気象庁（</a:t>
            </a:r>
            <a:r>
              <a:rPr kumimoji="1" lang="en-US" altLang="ja-JP" dirty="0" smtClean="0"/>
              <a:t>http://www.data.jma.go.jp/gmd/cpd/data/elnino/learning/faq/elnino_table.html</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8</a:t>
            </a:fld>
            <a:endParaRPr kumimoji="1" lang="ja-JP" altLang="en-US"/>
          </a:p>
        </p:txBody>
      </p:sp>
    </p:spTree>
    <p:extLst>
      <p:ext uri="{BB962C8B-B14F-4D97-AF65-F5344CB8AC3E}">
        <p14:creationId xmlns:p14="http://schemas.microsoft.com/office/powerpoint/2010/main" val="175414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6150" y="1347788"/>
            <a:ext cx="4846638" cy="36369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D4FC860-10EC-4E2C-B899-3E24028A3779}" type="slidenum">
              <a:rPr kumimoji="1" lang="ja-JP" altLang="en-US" smtClean="0"/>
              <a:t>9</a:t>
            </a:fld>
            <a:endParaRPr kumimoji="1" lang="ja-JP" altLang="en-US"/>
          </a:p>
        </p:txBody>
      </p:sp>
    </p:spTree>
    <p:extLst>
      <p:ext uri="{BB962C8B-B14F-4D97-AF65-F5344CB8AC3E}">
        <p14:creationId xmlns:p14="http://schemas.microsoft.com/office/powerpoint/2010/main" val="311215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289504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419611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390861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240863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256966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90953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360425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105834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341256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200523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6FBA299-2D1B-4AB1-9919-8DB438AD76F2}" type="datetimeFigureOut">
              <a:rPr kumimoji="1" lang="ja-JP" altLang="en-US" smtClean="0"/>
              <a:t>2016/7/11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412400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BA299-2D1B-4AB1-9919-8DB438AD76F2}" type="datetimeFigureOut">
              <a:rPr kumimoji="1" lang="ja-JP" altLang="en-US" smtClean="0"/>
              <a:t>2016/7/11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DD2D5-3265-4A51-897D-4C596AB99DC0}" type="slidenum">
              <a:rPr kumimoji="1" lang="ja-JP" altLang="en-US" smtClean="0"/>
              <a:t>‹#›</a:t>
            </a:fld>
            <a:endParaRPr kumimoji="1" lang="ja-JP" altLang="en-US"/>
          </a:p>
        </p:txBody>
      </p:sp>
    </p:spTree>
    <p:extLst>
      <p:ext uri="{BB962C8B-B14F-4D97-AF65-F5344CB8AC3E}">
        <p14:creationId xmlns:p14="http://schemas.microsoft.com/office/powerpoint/2010/main" val="32164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0.png"/><Relationship Id="rId7" Type="http://schemas.openxmlformats.org/officeDocument/2006/relationships/image" Target="../media/image2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18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42.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4.png"/><Relationship Id="rId4" Type="http://schemas.openxmlformats.org/officeDocument/2006/relationships/image" Target="../media/image200.png"/></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4.jpe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0.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4.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4.jpeg"/><Relationship Id="rId10" Type="http://schemas.openxmlformats.org/officeDocument/2006/relationships/image" Target="../media/image400.png"/><Relationship Id="rId4" Type="http://schemas.openxmlformats.org/officeDocument/2006/relationships/image" Target="../media/image72.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7.png"/><Relationship Id="rId7"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400.png"/><Relationship Id="rId4" Type="http://schemas.openxmlformats.org/officeDocument/2006/relationships/image" Target="../media/image78.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60.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4.jpe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正方形/長方形 1"/>
          <p:cNvSpPr/>
          <p:nvPr/>
        </p:nvSpPr>
        <p:spPr>
          <a:xfrm>
            <a:off x="0" y="4910959"/>
            <a:ext cx="9144000" cy="195361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sz="1351"/>
          </a:p>
        </p:txBody>
      </p:sp>
      <p:sp>
        <p:nvSpPr>
          <p:cNvPr id="5" name="テキスト ボックス 4"/>
          <p:cNvSpPr txBox="1"/>
          <p:nvPr/>
        </p:nvSpPr>
        <p:spPr>
          <a:xfrm>
            <a:off x="-125048" y="347790"/>
            <a:ext cx="9394096" cy="2862322"/>
          </a:xfrm>
          <a:prstGeom prst="rect">
            <a:avLst/>
          </a:prstGeom>
          <a:noFill/>
        </p:spPr>
        <p:txBody>
          <a:bodyPr wrap="square" rtlCol="0">
            <a:spAutoFit/>
          </a:bodyPr>
          <a:lstStyle/>
          <a:p>
            <a:pPr algn="ctr"/>
            <a:r>
              <a:rPr lang="ja-JP" altLang="en-US" sz="6000" dirty="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三四半球をめぐる</a:t>
            </a:r>
            <a:endParaRPr lang="en-US" altLang="ja-JP" sz="6000" dirty="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r>
              <a:rPr lang="ja-JP" altLang="en-US" sz="6000" dirty="0" smtClean="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北半球中高緯度の</a:t>
            </a:r>
            <a:endParaRPr lang="en-US" altLang="ja-JP" sz="6000" dirty="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r>
              <a:rPr lang="ja-JP" altLang="en-US" sz="6000" dirty="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大気海洋間強制の東進連鎖</a:t>
            </a:r>
            <a:endParaRPr lang="en-US" altLang="ja-JP" sz="6000" dirty="0">
              <a:ln w="19050">
                <a:solidFill>
                  <a:srgbClr val="002060"/>
                </a:solidFill>
              </a:ln>
              <a:solidFill>
                <a:schemeClr val="bg1"/>
              </a:solidFill>
              <a:effectLst>
                <a:glow rad="63500">
                  <a:schemeClr val="accent3">
                    <a:satMod val="175000"/>
                    <a:alpha val="40000"/>
                  </a:schemeClr>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7880971" y="6379827"/>
            <a:ext cx="1268760" cy="230832"/>
          </a:xfrm>
          <a:prstGeom prst="rect">
            <a:avLst/>
          </a:prstGeom>
          <a:noFill/>
        </p:spPr>
        <p:txBody>
          <a:bodyPr wrap="square" rtlCol="0">
            <a:spAutoFit/>
          </a:bodyPr>
          <a:lstStyle/>
          <a:p>
            <a:endParaRPr lang="ja-JP" altLang="en-US" sz="900" dirty="0">
              <a:solidFill>
                <a:schemeClr val="bg1"/>
              </a:solidFill>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506" y="5981944"/>
            <a:ext cx="889961" cy="876056"/>
          </a:xfrm>
          <a:prstGeom prst="rect">
            <a:avLst/>
          </a:prstGeom>
        </p:spPr>
      </p:pic>
      <p:sp>
        <p:nvSpPr>
          <p:cNvPr id="11" name="テキスト ボックス 10"/>
          <p:cNvSpPr txBox="1"/>
          <p:nvPr/>
        </p:nvSpPr>
        <p:spPr>
          <a:xfrm>
            <a:off x="1063316" y="3963781"/>
            <a:ext cx="7017368" cy="2616101"/>
          </a:xfrm>
          <a:prstGeom prst="rect">
            <a:avLst/>
          </a:prstGeom>
          <a:noFill/>
        </p:spPr>
        <p:txBody>
          <a:bodyPr wrap="square" rtlCol="0">
            <a:spAutoFit/>
          </a:bodyPr>
          <a:lstStyle/>
          <a:p>
            <a:pPr algn="ctr"/>
            <a:r>
              <a:rPr lang="ja-JP" altLang="en-US" sz="2400" dirty="0" smtClean="0">
                <a:ln w="9525">
                  <a:solidFill>
                    <a:schemeClr val="bg1"/>
                  </a:solidFill>
                </a:ln>
                <a:latin typeface="HGP創英角ｺﾞｼｯｸUB" panose="020B0900000000000000" pitchFamily="50" charset="-128"/>
                <a:ea typeface="HGP創英角ｺﾞｼｯｸUB" panose="020B0900000000000000" pitchFamily="50" charset="-128"/>
              </a:rPr>
              <a:t>卒業研究発表</a:t>
            </a:r>
            <a:endParaRPr lang="en-US" altLang="ja-JP" sz="2400" dirty="0" smtClean="0">
              <a:ln w="9525">
                <a:solidFill>
                  <a:schemeClr val="bg1"/>
                </a:solidFill>
              </a:ln>
              <a:latin typeface="HGP創英角ｺﾞｼｯｸUB" panose="020B0900000000000000" pitchFamily="50" charset="-128"/>
              <a:ea typeface="HGP創英角ｺﾞｼｯｸUB" panose="020B0900000000000000" pitchFamily="50" charset="-128"/>
            </a:endParaRPr>
          </a:p>
          <a:p>
            <a:pPr algn="ctr"/>
            <a:r>
              <a:rPr lang="ja-JP" altLang="en-US" sz="2400" dirty="0" smtClean="0">
                <a:ln w="9525">
                  <a:solidFill>
                    <a:schemeClr val="bg1"/>
                  </a:solidFill>
                </a:ln>
                <a:latin typeface="HGP創英角ｺﾞｼｯｸUB" panose="020B0900000000000000" pitchFamily="50" charset="-128"/>
                <a:ea typeface="HGP創英角ｺﾞｼｯｸUB" panose="020B0900000000000000" pitchFamily="50" charset="-128"/>
              </a:rPr>
              <a:t>地球システム学講座 　</a:t>
            </a:r>
            <a:r>
              <a:rPr kumimoji="1" lang="ja-JP" altLang="en-US" sz="2400" dirty="0" smtClean="0">
                <a:ln w="9525">
                  <a:solidFill>
                    <a:schemeClr val="bg1"/>
                  </a:solidFill>
                </a:ln>
                <a:latin typeface="HGP創英角ｺﾞｼｯｸUB" panose="020B0900000000000000" pitchFamily="50" charset="-128"/>
                <a:ea typeface="HGP創英角ｺﾞｼｯｸUB" panose="020B0900000000000000" pitchFamily="50" charset="-128"/>
              </a:rPr>
              <a:t>気象・気候ダイナミクス研究室</a:t>
            </a:r>
            <a:endParaRPr kumimoji="1" lang="en-US" altLang="ja-JP" sz="2400" dirty="0" smtClean="0">
              <a:ln w="9525">
                <a:solidFill>
                  <a:schemeClr val="bg1"/>
                </a:solidFill>
              </a:ln>
              <a:latin typeface="HGP創英角ｺﾞｼｯｸUB" panose="020B0900000000000000" pitchFamily="50" charset="-128"/>
              <a:ea typeface="HGP創英角ｺﾞｼｯｸUB" panose="020B0900000000000000" pitchFamily="50" charset="-128"/>
            </a:endParaRPr>
          </a:p>
          <a:p>
            <a:pPr algn="ctr"/>
            <a:endParaRPr kumimoji="1" lang="en-US" altLang="ja-JP" sz="1000" dirty="0" smtClean="0">
              <a:ln w="9525">
                <a:solidFill>
                  <a:schemeClr val="bg1"/>
                </a:solidFill>
              </a:ln>
              <a:latin typeface="HGP創英角ｺﾞｼｯｸUB" panose="020B0900000000000000" pitchFamily="50" charset="-128"/>
              <a:ea typeface="HGP創英角ｺﾞｼｯｸUB" panose="020B0900000000000000" pitchFamily="50" charset="-128"/>
            </a:endParaRPr>
          </a:p>
          <a:p>
            <a:pPr algn="ctr"/>
            <a:endParaRPr kumimoji="1" lang="en-US" altLang="ja-JP" sz="1000" dirty="0" smtClean="0">
              <a:ln w="9525">
                <a:solidFill>
                  <a:schemeClr val="bg1"/>
                </a:solidFill>
              </a:ln>
              <a:latin typeface="HGP創英角ｺﾞｼｯｸUB" panose="020B0900000000000000" pitchFamily="50" charset="-128"/>
              <a:ea typeface="HGP創英角ｺﾞｼｯｸUB" panose="020B0900000000000000" pitchFamily="50" charset="-128"/>
            </a:endParaRPr>
          </a:p>
          <a:p>
            <a:pPr algn="ctr"/>
            <a:r>
              <a:rPr lang="ja-JP" altLang="en-US" sz="4000" dirty="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kumimoji="1" lang="ja-JP" altLang="en-US" sz="40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a:t>
            </a:r>
            <a:r>
              <a:rPr kumimoji="1" lang="en-US" altLang="ja-JP" sz="40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512335 </a:t>
            </a:r>
            <a:r>
              <a:rPr kumimoji="1" lang="ja-JP" altLang="en-US" sz="40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坂　泰志</a:t>
            </a:r>
            <a:endParaRPr kumimoji="1" lang="en-US" altLang="ja-JP" sz="40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endParaRPr lang="en-US" altLang="ja-JP" sz="2800" dirty="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指導教員　立花 義裕</a:t>
            </a:r>
            <a:endParaRPr kumimoji="1" lang="en-US" altLang="ja-JP" sz="2800" dirty="0" smtClean="0">
              <a:ln w="9525">
                <a:solidFill>
                  <a:schemeClr val="bg1"/>
                </a:solidFill>
              </a:ln>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63607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849630" y="889737"/>
            <a:ext cx="5476219" cy="1000405"/>
          </a:xfrm>
          <a:prstGeom prst="roundRect">
            <a:avLst/>
          </a:prstGeom>
          <a:solidFill>
            <a:schemeClr val="accent4">
              <a:lumMod val="20000"/>
              <a:lumOff val="80000"/>
              <a:alpha val="5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71" y="1873642"/>
            <a:ext cx="8483657" cy="4056896"/>
          </a:xfrm>
          <a:prstGeom prst="rect">
            <a:avLst/>
          </a:prstGeom>
          <a:scene3d>
            <a:camera prst="perspectiveRelaxedModerately" fov="5100000"/>
            <a:lightRig rig="threePt" dir="t">
              <a:rot lat="0" lon="0" rev="13800000"/>
            </a:lightRig>
          </a:scene3d>
          <a:sp3d z="6350" prstMaterial="powder">
            <a:bevelT w="88900" h="139700"/>
            <a:bevelB w="82550"/>
          </a:sp3d>
        </p:spPr>
      </p:pic>
      <p:sp>
        <p:nvSpPr>
          <p:cNvPr id="42" name="テキスト ボックス 4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51" name="テキスト ボックス 50"/>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52" name="正方形/長方形 5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3"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p:cNvSpPr/>
          <p:nvPr/>
        </p:nvSpPr>
        <p:spPr>
          <a:xfrm>
            <a:off x="932521" y="3001561"/>
            <a:ext cx="1079653" cy="543319"/>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暖</a:t>
            </a:r>
            <a:endParaRPr lang="en-US" altLang="ja-JP" sz="2400" b="1" dirty="0">
              <a:solidFill>
                <a:schemeClr val="tx1"/>
              </a:solidFill>
            </a:endParaRPr>
          </a:p>
        </p:txBody>
      </p:sp>
      <p:sp>
        <p:nvSpPr>
          <p:cNvPr id="57" name="円/楕円 56"/>
          <p:cNvSpPr/>
          <p:nvPr/>
        </p:nvSpPr>
        <p:spPr>
          <a:xfrm>
            <a:off x="1411106" y="2553827"/>
            <a:ext cx="1079653" cy="543319"/>
          </a:xfrm>
          <a:prstGeom prst="ellipse">
            <a:avLst/>
          </a:prstGeom>
          <a:solidFill>
            <a:schemeClr val="accent1">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冷</a:t>
            </a:r>
            <a:endParaRPr lang="en-US" altLang="ja-JP" sz="2400" b="1" dirty="0">
              <a:solidFill>
                <a:schemeClr val="tx1"/>
              </a:solidFill>
            </a:endParaRPr>
          </a:p>
        </p:txBody>
      </p:sp>
      <p:sp>
        <p:nvSpPr>
          <p:cNvPr id="54" name="円/楕円 53"/>
          <p:cNvSpPr/>
          <p:nvPr/>
        </p:nvSpPr>
        <p:spPr>
          <a:xfrm rot="738927">
            <a:off x="1549967" y="2056542"/>
            <a:ext cx="1641807"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889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a:solidFill>
                <a:schemeClr val="tx1"/>
              </a:solidFill>
            </a:endParaRPr>
          </a:p>
        </p:txBody>
      </p:sp>
      <p:sp>
        <p:nvSpPr>
          <p:cNvPr id="55" name="円/楕円 54"/>
          <p:cNvSpPr/>
          <p:nvPr/>
        </p:nvSpPr>
        <p:spPr>
          <a:xfrm>
            <a:off x="932521" y="2586881"/>
            <a:ext cx="1124104" cy="747715"/>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889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8" name="円/楕円 57"/>
          <p:cNvSpPr/>
          <p:nvPr/>
        </p:nvSpPr>
        <p:spPr>
          <a:xfrm>
            <a:off x="3679760" y="2046111"/>
            <a:ext cx="1668736"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 name="曲折矢印 4"/>
          <p:cNvSpPr/>
          <p:nvPr/>
        </p:nvSpPr>
        <p:spPr>
          <a:xfrm rot="4106843">
            <a:off x="1024335" y="2126348"/>
            <a:ext cx="1407100" cy="1246440"/>
          </a:xfrm>
          <a:prstGeom prst="bentArrow">
            <a:avLst>
              <a:gd name="adj1" fmla="val 21344"/>
              <a:gd name="adj2" fmla="val 29238"/>
              <a:gd name="adj3" fmla="val 46807"/>
              <a:gd name="adj4" fmla="val 43750"/>
            </a:avLst>
          </a:prstGeom>
          <a:solidFill>
            <a:srgbClr val="FF0000">
              <a:alpha val="50000"/>
            </a:srgbClr>
          </a:solidFill>
          <a:ln>
            <a:solidFill>
              <a:srgbClr val="FF0000"/>
            </a:solidFill>
          </a:ln>
          <a:scene3d>
            <a:camera prst="orthographicFront">
              <a:rot lat="19671261" lon="2950058" rev="21079630"/>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右矢印 62"/>
          <p:cNvSpPr/>
          <p:nvPr/>
        </p:nvSpPr>
        <p:spPr>
          <a:xfrm>
            <a:off x="1323287" y="2029664"/>
            <a:ext cx="2625310"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曲折矢印 18"/>
          <p:cNvSpPr/>
          <p:nvPr/>
        </p:nvSpPr>
        <p:spPr>
          <a:xfrm rot="8817452" flipH="1">
            <a:off x="2171538" y="2429911"/>
            <a:ext cx="1891371" cy="964432"/>
          </a:xfrm>
          <a:prstGeom prst="bentArrow">
            <a:avLst>
              <a:gd name="adj1" fmla="val 31691"/>
              <a:gd name="adj2" fmla="val 35510"/>
              <a:gd name="adj3" fmla="val 50000"/>
              <a:gd name="adj4" fmla="val 69509"/>
            </a:avLst>
          </a:prstGeom>
          <a:solidFill>
            <a:srgbClr val="FF0000">
              <a:alpha val="50000"/>
            </a:srgbClr>
          </a:solidFill>
          <a:ln>
            <a:solidFill>
              <a:srgbClr val="FF0000"/>
            </a:solidFill>
          </a:ln>
          <a:scene3d>
            <a:camera prst="orthographicFront">
              <a:rot lat="20639" lon="2984746" rev="1428564"/>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曲折矢印 19"/>
          <p:cNvSpPr/>
          <p:nvPr/>
        </p:nvSpPr>
        <p:spPr>
          <a:xfrm rot="2658500">
            <a:off x="3785277" y="1521881"/>
            <a:ext cx="1917421" cy="1246440"/>
          </a:xfrm>
          <a:prstGeom prst="bentArrow">
            <a:avLst>
              <a:gd name="adj1" fmla="val 21344"/>
              <a:gd name="adj2" fmla="val 29950"/>
              <a:gd name="adj3" fmla="val 50000"/>
              <a:gd name="adj4" fmla="val 67455"/>
            </a:avLst>
          </a:prstGeom>
          <a:solidFill>
            <a:srgbClr val="FF0000">
              <a:alpha val="50000"/>
            </a:srgbClr>
          </a:solidFill>
          <a:ln>
            <a:solidFill>
              <a:srgbClr val="FF0000"/>
            </a:solidFill>
          </a:ln>
          <a:scene3d>
            <a:camera prst="orthographicFront">
              <a:rot lat="19792765" lon="3636872" rev="20423581"/>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p:nvSpPr>
        <p:spPr>
          <a:xfrm>
            <a:off x="5381672" y="2175364"/>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24" name="曲折矢印 23"/>
          <p:cNvSpPr/>
          <p:nvPr/>
        </p:nvSpPr>
        <p:spPr>
          <a:xfrm rot="12648122" flipH="1">
            <a:off x="5299945" y="2571790"/>
            <a:ext cx="1440709" cy="859540"/>
          </a:xfrm>
          <a:prstGeom prst="bentArrow">
            <a:avLst>
              <a:gd name="adj1" fmla="val 34537"/>
              <a:gd name="adj2" fmla="val 35510"/>
              <a:gd name="adj3" fmla="val 50000"/>
              <a:gd name="adj4" fmla="val 80118"/>
            </a:avLst>
          </a:prstGeom>
          <a:solidFill>
            <a:srgbClr val="FF0000">
              <a:alpha val="50000"/>
            </a:srgbClr>
          </a:solidFill>
          <a:ln>
            <a:solidFill>
              <a:srgbClr val="FF0000"/>
            </a:solidFill>
          </a:ln>
          <a:scene3d>
            <a:camera prst="orthographicFront">
              <a:rot lat="1834307" lon="1874734" rev="4264532"/>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p:cNvSpPr txBox="1"/>
          <p:nvPr/>
        </p:nvSpPr>
        <p:spPr>
          <a:xfrm>
            <a:off x="2064982" y="2231518"/>
            <a:ext cx="698168" cy="523220"/>
          </a:xfrm>
          <a:prstGeom prst="rect">
            <a:avLst/>
          </a:prstGeom>
          <a:noFill/>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低</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28" name="テキスト ボックス 27"/>
          <p:cNvSpPr txBox="1"/>
          <p:nvPr/>
        </p:nvSpPr>
        <p:spPr>
          <a:xfrm>
            <a:off x="1491333" y="3521700"/>
            <a:ext cx="6131129" cy="307777"/>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月の北太平洋が東アジアに及ぼす</a:t>
            </a:r>
            <a:r>
              <a:rPr lang="en-US" altLang="ja-JP" sz="1400" u="sng" dirty="0" smtClean="0">
                <a:solidFill>
                  <a:srgbClr val="FF3300"/>
                </a:solidFill>
                <a:latin typeface="HGP創英角ｺﾞｼｯｸUB" panose="020B0900000000000000" pitchFamily="50" charset="-128"/>
                <a:ea typeface="HGP創英角ｺﾞｼｯｸUB" panose="020B0900000000000000" pitchFamily="50" charset="-128"/>
              </a:rPr>
              <a:t>925hPa</a:t>
            </a:r>
            <a:r>
              <a:rPr lang="ja-JP" altLang="en-US" sz="1400" u="sng" dirty="0" smtClean="0">
                <a:solidFill>
                  <a:srgbClr val="FF3300"/>
                </a:solidFill>
                <a:latin typeface="HGP創英角ｺﾞｼｯｸUB" panose="020B0900000000000000" pitchFamily="50" charset="-128"/>
                <a:ea typeface="HGP創英角ｺﾞｼｯｸUB" panose="020B0900000000000000" pitchFamily="50" charset="-128"/>
              </a:rPr>
              <a:t>における気温（℃）と風偏差（</a:t>
            </a:r>
            <a:r>
              <a:rPr lang="en-US" altLang="ja-JP" sz="1400" u="sng" dirty="0" smtClean="0">
                <a:solidFill>
                  <a:srgbClr val="FF3300"/>
                </a:solidFill>
                <a:latin typeface="HGP創英角ｺﾞｼｯｸUB" panose="020B0900000000000000" pitchFamily="50" charset="-128"/>
                <a:ea typeface="HGP創英角ｺﾞｼｯｸUB" panose="020B0900000000000000" pitchFamily="50" charset="-128"/>
              </a:rPr>
              <a:t>m/s</a:t>
            </a:r>
            <a:r>
              <a:rPr lang="ja-JP" altLang="en-US" sz="1400" u="sng" dirty="0" smtClean="0">
                <a:solidFill>
                  <a:srgbClr val="FF3300"/>
                </a:solidFill>
                <a:latin typeface="HGP創英角ｺﾞｼｯｸUB" panose="020B0900000000000000" pitchFamily="50" charset="-128"/>
                <a:ea typeface="HGP創英角ｺﾞｼｯｸUB" panose="020B0900000000000000" pitchFamily="50" charset="-128"/>
              </a:rPr>
              <a:t>）</a:t>
            </a:r>
            <a:endParaRPr lang="en-US" altLang="ja-JP" sz="1400" u="sng" dirty="0" smtClean="0">
              <a:solidFill>
                <a:srgbClr val="FF3300"/>
              </a:solidFill>
              <a:latin typeface="HGP創英角ｺﾞｼｯｸUB" panose="020B0900000000000000" pitchFamily="50" charset="-128"/>
              <a:ea typeface="HGP創英角ｺﾞｼｯｸUB" panose="020B0900000000000000" pitchFamily="50" charset="-128"/>
            </a:endParaRPr>
          </a:p>
        </p:txBody>
      </p:sp>
      <p:sp>
        <p:nvSpPr>
          <p:cNvPr id="30" name="円/楕円 29"/>
          <p:cNvSpPr/>
          <p:nvPr/>
        </p:nvSpPr>
        <p:spPr>
          <a:xfrm>
            <a:off x="6629374" y="2322455"/>
            <a:ext cx="928336" cy="479864"/>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高</a:t>
            </a:r>
            <a:endParaRPr lang="en-US" altLang="ja-JP" sz="2000" b="1" dirty="0">
              <a:solidFill>
                <a:schemeClr val="tx1"/>
              </a:solidFill>
            </a:endParaRPr>
          </a:p>
        </p:txBody>
      </p:sp>
      <p:sp>
        <p:nvSpPr>
          <p:cNvPr id="31" name="曲折矢印 30"/>
          <p:cNvSpPr/>
          <p:nvPr/>
        </p:nvSpPr>
        <p:spPr>
          <a:xfrm rot="2656118">
            <a:off x="6647078" y="1913965"/>
            <a:ext cx="1226633" cy="1034184"/>
          </a:xfrm>
          <a:prstGeom prst="bentArrow">
            <a:avLst>
              <a:gd name="adj1" fmla="val 21344"/>
              <a:gd name="adj2" fmla="val 29950"/>
              <a:gd name="adj3" fmla="val 50000"/>
              <a:gd name="adj4" fmla="val 67455"/>
            </a:avLst>
          </a:prstGeom>
          <a:solidFill>
            <a:srgbClr val="FF0000">
              <a:alpha val="50000"/>
            </a:srgbClr>
          </a:solidFill>
          <a:ln>
            <a:solidFill>
              <a:srgbClr val="FF0000"/>
            </a:solidFill>
          </a:ln>
          <a:scene3d>
            <a:camera prst="orthographicFront">
              <a:rot lat="18522409" lon="846378" rev="506388"/>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右矢印 24"/>
          <p:cNvSpPr/>
          <p:nvPr/>
        </p:nvSpPr>
        <p:spPr>
          <a:xfrm rot="1025813">
            <a:off x="3997218" y="2100225"/>
            <a:ext cx="3216038"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スライド番号プレースホルダー 1"/>
          <p:cNvSpPr>
            <a:spLocks noGrp="1"/>
          </p:cNvSpPr>
          <p:nvPr>
            <p:ph type="sldNum" sz="quarter" idx="12"/>
          </p:nvPr>
        </p:nvSpPr>
        <p:spPr>
          <a:xfrm>
            <a:off x="7002694" y="6607419"/>
            <a:ext cx="2057400" cy="365125"/>
          </a:xfrm>
        </p:spPr>
        <p:txBody>
          <a:bodyPr/>
          <a:lstStyle/>
          <a:p>
            <a:r>
              <a:rPr kumimoji="1" lang="en-US" altLang="ja-JP" dirty="0" smtClean="0"/>
              <a:t>8</a:t>
            </a:r>
            <a:endParaRPr kumimoji="1" lang="ja-JP" altLang="en-US" dirty="0"/>
          </a:p>
        </p:txBody>
      </p:sp>
      <p:sp>
        <p:nvSpPr>
          <p:cNvPr id="3" name="フリーフォーム 2"/>
          <p:cNvSpPr/>
          <p:nvPr/>
        </p:nvSpPr>
        <p:spPr>
          <a:xfrm>
            <a:off x="764771" y="2065713"/>
            <a:ext cx="6999316" cy="1273700"/>
          </a:xfrm>
          <a:custGeom>
            <a:avLst/>
            <a:gdLst>
              <a:gd name="connsiteX0" fmla="*/ 0 w 6999316"/>
              <a:gd name="connsiteY0" fmla="*/ 1147618 h 1273700"/>
              <a:gd name="connsiteX1" fmla="*/ 640080 w 6999316"/>
              <a:gd name="connsiteY1" fmla="*/ 266469 h 1273700"/>
              <a:gd name="connsiteX2" fmla="*/ 1903614 w 6999316"/>
              <a:gd name="connsiteY2" fmla="*/ 1272309 h 1273700"/>
              <a:gd name="connsiteX3" fmla="*/ 3665913 w 6999316"/>
              <a:gd name="connsiteY3" fmla="*/ 462 h 1273700"/>
              <a:gd name="connsiteX4" fmla="*/ 5120640 w 6999316"/>
              <a:gd name="connsiteY4" fmla="*/ 1114367 h 1273700"/>
              <a:gd name="connsiteX5" fmla="*/ 6242858 w 6999316"/>
              <a:gd name="connsiteY5" fmla="*/ 199967 h 1273700"/>
              <a:gd name="connsiteX6" fmla="*/ 6999316 w 6999316"/>
              <a:gd name="connsiteY6" fmla="*/ 707043 h 127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9316" h="1273700">
                <a:moveTo>
                  <a:pt x="0" y="1147618"/>
                </a:moveTo>
                <a:cubicBezTo>
                  <a:pt x="161405" y="696652"/>
                  <a:pt x="322811" y="245687"/>
                  <a:pt x="640080" y="266469"/>
                </a:cubicBezTo>
                <a:cubicBezTo>
                  <a:pt x="957349" y="287251"/>
                  <a:pt x="1399309" y="1316643"/>
                  <a:pt x="1903614" y="1272309"/>
                </a:cubicBezTo>
                <a:cubicBezTo>
                  <a:pt x="2407919" y="1227975"/>
                  <a:pt x="3129742" y="26786"/>
                  <a:pt x="3665913" y="462"/>
                </a:cubicBezTo>
                <a:cubicBezTo>
                  <a:pt x="4202084" y="-25862"/>
                  <a:pt x="4691149" y="1081116"/>
                  <a:pt x="5120640" y="1114367"/>
                </a:cubicBezTo>
                <a:cubicBezTo>
                  <a:pt x="5550131" y="1147618"/>
                  <a:pt x="5929745" y="267854"/>
                  <a:pt x="6242858" y="199967"/>
                </a:cubicBezTo>
                <a:cubicBezTo>
                  <a:pt x="6555971" y="132080"/>
                  <a:pt x="6777643" y="419561"/>
                  <a:pt x="6999316" y="707043"/>
                </a:cubicBezTo>
              </a:path>
            </a:pathLst>
          </a:custGeom>
          <a:noFill/>
          <a:ln w="76200">
            <a:solidFill>
              <a:schemeClr val="accent5">
                <a:lumMod val="50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833071" y="981359"/>
            <a:ext cx="5509338" cy="830997"/>
          </a:xfrm>
          <a:prstGeom prst="rect">
            <a:avLst/>
          </a:prstGeom>
          <a:noFill/>
        </p:spPr>
        <p:txBody>
          <a:bodyPr wrap="square" rtlCol="0">
            <a:spAutoFit/>
          </a:bodyPr>
          <a:lstStyle/>
          <a:p>
            <a:pPr algn="ctr"/>
            <a:r>
              <a:rPr kumimoji="1" lang="en-US" altLang="ja-JP" sz="2400" dirty="0" smtClean="0">
                <a:latin typeface="HGP創英角ｺﾞｼｯｸUB" panose="020B0900000000000000" pitchFamily="50" charset="-128"/>
                <a:ea typeface="HGP創英角ｺﾞｼｯｸUB" panose="020B0900000000000000" pitchFamily="50" charset="-128"/>
              </a:rPr>
              <a:t>12</a:t>
            </a:r>
            <a:r>
              <a:rPr kumimoji="1" lang="ja-JP" altLang="en-US" sz="2400" dirty="0" smtClean="0">
                <a:latin typeface="HGP創英角ｺﾞｼｯｸUB" panose="020B0900000000000000" pitchFamily="50" charset="-128"/>
                <a:ea typeface="HGP創英角ｺﾞｼｯｸUB" panose="020B0900000000000000" pitchFamily="50" charset="-128"/>
              </a:rPr>
              <a:t>月北太平洋</a:t>
            </a:r>
            <a:r>
              <a:rPr kumimoji="1" lang="en-US" altLang="ja-JP" sz="2400" dirty="0" smtClean="0">
                <a:latin typeface="HGP創英角ｺﾞｼｯｸUB" panose="020B0900000000000000" pitchFamily="50" charset="-128"/>
                <a:ea typeface="HGP創英角ｺﾞｼｯｸUB" panose="020B0900000000000000" pitchFamily="50" charset="-128"/>
              </a:rPr>
              <a:t>SST</a:t>
            </a:r>
            <a:r>
              <a:rPr kumimoji="1" lang="ja-JP" altLang="en-US" sz="2400" dirty="0" smtClean="0">
                <a:latin typeface="HGP創英角ｺﾞｼｯｸUB" panose="020B0900000000000000" pitchFamily="50" charset="-128"/>
                <a:ea typeface="HGP創英角ｺﾞｼｯｸUB" panose="020B0900000000000000" pitchFamily="50" charset="-128"/>
              </a:rPr>
              <a:t>南北勾配が大きいと</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u="sng" dirty="0" smtClean="0">
                <a:solidFill>
                  <a:schemeClr val="accent5"/>
                </a:solidFill>
                <a:latin typeface="HGP創英角ｺﾞｼｯｸUB" panose="020B0900000000000000" pitchFamily="50" charset="-128"/>
                <a:ea typeface="HGP創英角ｺﾞｼｯｸUB" panose="020B0900000000000000" pitchFamily="50" charset="-128"/>
              </a:rPr>
              <a:t>東アジアが寒気で覆われる</a:t>
            </a:r>
            <a:r>
              <a:rPr kumimoji="1" lang="ja-JP" altLang="en-US" sz="2400" dirty="0" smtClean="0">
                <a:latin typeface="HGP創英角ｺﾞｼｯｸUB" panose="020B0900000000000000" pitchFamily="50" charset="-128"/>
                <a:ea typeface="HGP創英角ｺﾞｼｯｸUB" panose="020B0900000000000000" pitchFamily="50" charset="-128"/>
              </a:rPr>
              <a:t>傾向</a:t>
            </a:r>
            <a:r>
              <a:rPr kumimoji="1" lang="en-US" altLang="ja-JP" sz="2400" dirty="0" smtClean="0">
                <a:latin typeface="HGP創英角ｺﾞｼｯｸUB" panose="020B0900000000000000" pitchFamily="50" charset="-128"/>
                <a:ea typeface="HGP創英角ｺﾞｼｯｸUB" panose="020B0900000000000000" pitchFamily="50" charset="-128"/>
              </a:rPr>
              <a:t>!!</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33" name="正方形/長方形 32"/>
          <p:cNvSpPr/>
          <p:nvPr/>
        </p:nvSpPr>
        <p:spPr>
          <a:xfrm>
            <a:off x="0" y="6550223"/>
            <a:ext cx="4203395" cy="307777"/>
          </a:xfrm>
          <a:prstGeom prst="rect">
            <a:avLst/>
          </a:prstGeom>
        </p:spPr>
        <p:txBody>
          <a:bodyPr wrap="none">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a:t>
            </a:r>
            <a:r>
              <a:rPr lang="ja-JP" altLang="en-US" sz="1400" dirty="0" smtClean="0">
                <a:latin typeface="HGP創英角ｺﾞｼｯｸUB" panose="020B0900000000000000" pitchFamily="50" charset="-128"/>
                <a:ea typeface="HGP創英角ｺﾞｼｯｸUB" panose="020B0900000000000000" pitchFamily="50" charset="-128"/>
              </a:rPr>
              <a:t>偏差 </a:t>
            </a:r>
            <a:r>
              <a:rPr lang="ja-JP" altLang="en-US" sz="1400" dirty="0">
                <a:latin typeface="HGP創英角ｺﾞｼｯｸUB" panose="020B0900000000000000" pitchFamily="50" charset="-128"/>
                <a:ea typeface="HGP創英角ｺﾞｼｯｸUB" panose="020B0900000000000000" pitchFamily="50" charset="-128"/>
              </a:rPr>
              <a:t>　</a:t>
            </a:r>
            <a:r>
              <a:rPr lang="ja-JP" altLang="en-US" sz="1400" dirty="0" smtClean="0">
                <a:latin typeface="HGP創英角ｺﾞｼｯｸUB" panose="020B0900000000000000" pitchFamily="50" charset="-128"/>
                <a:ea typeface="HGP創英角ｺﾞｼｯｸUB" panose="020B0900000000000000" pitchFamily="50" charset="-128"/>
              </a:rPr>
              <a:t>ベクトル：風偏差</a:t>
            </a:r>
            <a:endParaRPr lang="ja-JP" altLang="en-US" sz="1400" dirty="0"/>
          </a:p>
        </p:txBody>
      </p:sp>
      <p:pic>
        <p:nvPicPr>
          <p:cNvPr id="32" name="図 31"/>
          <p:cNvPicPr>
            <a:picLocks noChangeAspect="1"/>
          </p:cNvPicPr>
          <p:nvPr/>
        </p:nvPicPr>
        <p:blipFill rotWithShape="1">
          <a:blip r:embed="rId5" cstate="print">
            <a:extLst>
              <a:ext uri="{28A0092B-C50C-407E-A947-70E740481C1C}">
                <a14:useLocalDpi xmlns:a14="http://schemas.microsoft.com/office/drawing/2010/main" val="0"/>
              </a:ext>
            </a:extLst>
          </a:blip>
          <a:srcRect t="12925"/>
          <a:stretch/>
        </p:blipFill>
        <p:spPr>
          <a:xfrm>
            <a:off x="1494763" y="3831997"/>
            <a:ext cx="6062947" cy="2775421"/>
          </a:xfrm>
          <a:prstGeom prst="rect">
            <a:avLst/>
          </a:prstGeom>
        </p:spPr>
      </p:pic>
      <p:sp>
        <p:nvSpPr>
          <p:cNvPr id="35" name="テキスト ボックス 34"/>
          <p:cNvSpPr txBox="1"/>
          <p:nvPr/>
        </p:nvSpPr>
        <p:spPr>
          <a:xfrm>
            <a:off x="6452920" y="5578317"/>
            <a:ext cx="998037" cy="523220"/>
          </a:xfrm>
          <a:prstGeom prst="rect">
            <a:avLst/>
          </a:prstGeom>
          <a:solidFill>
            <a:schemeClr val="bg1"/>
          </a:solidFill>
          <a:ln w="38100">
            <a:solidFill>
              <a:srgbClr val="002060"/>
            </a:solidFill>
          </a:ln>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日本</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6" name="テキスト ボックス 35"/>
          <p:cNvSpPr txBox="1"/>
          <p:nvPr/>
        </p:nvSpPr>
        <p:spPr>
          <a:xfrm>
            <a:off x="-74212" y="167717"/>
            <a:ext cx="2147879" cy="1015663"/>
          </a:xfrm>
          <a:prstGeom prst="rect">
            <a:avLst/>
          </a:prstGeom>
          <a:solidFill>
            <a:schemeClr val="accent6">
              <a:lumMod val="20000"/>
              <a:lumOff val="80000"/>
              <a:alpha val="0"/>
            </a:schemeClr>
          </a:solidFill>
          <a:scene3d>
            <a:camera prst="orthographicFront">
              <a:rot lat="0" lon="0" rev="0"/>
            </a:camera>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r>
              <a:rPr kumimoji="1" lang="en-US" altLang="ja-JP" sz="6000" b="1" dirty="0" smtClean="0">
                <a:ln>
                  <a:solidFill>
                    <a:schemeClr val="tx1"/>
                  </a:solidFill>
                </a:ln>
                <a:solidFill>
                  <a:srgbClr val="F1032B"/>
                </a:solidFill>
                <a:effectLst>
                  <a:glow rad="101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NEW!!</a:t>
            </a:r>
            <a:endParaRPr kumimoji="1" lang="ja-JP" altLang="en-US" sz="6000" b="1" dirty="0">
              <a:ln>
                <a:solidFill>
                  <a:schemeClr val="tx1"/>
                </a:solidFill>
              </a:ln>
              <a:solidFill>
                <a:srgbClr val="F1032B"/>
              </a:solidFill>
              <a:effectLst>
                <a:glow rad="101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2368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750"/>
                                        <p:tgtEl>
                                          <p:spTgt spid="5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75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down)">
                                      <p:cBhvr>
                                        <p:cTn id="13" dur="750"/>
                                        <p:tgtEl>
                                          <p:spTgt spid="54"/>
                                        </p:tgtEl>
                                      </p:cBhvr>
                                    </p:animEffect>
                                  </p:childTnLst>
                                </p:cTn>
                              </p:par>
                              <p:par>
                                <p:cTn id="14" presetID="22" presetClass="entr" presetSubtype="8" fill="hold" grpId="0" nodeType="withEffect">
                                  <p:stCondLst>
                                    <p:cond delay="60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450"/>
                                        <p:tgtEl>
                                          <p:spTgt spid="5"/>
                                        </p:tgtEl>
                                      </p:cBhvr>
                                    </p:animEffect>
                                  </p:childTnLst>
                                </p:cTn>
                              </p:par>
                            </p:childTnLst>
                          </p:cTn>
                        </p:par>
                        <p:par>
                          <p:cTn id="17" fill="hold">
                            <p:stCondLst>
                              <p:cond delay="6450"/>
                            </p:stCondLst>
                            <p:childTnLst>
                              <p:par>
                                <p:cTn id="18" presetID="22" presetClass="entr" presetSubtype="8" fill="hold" grpId="0" nodeType="afterEffect">
                                  <p:stCondLst>
                                    <p:cond delay="350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250"/>
                                        <p:tgtEl>
                                          <p:spTgt spid="19"/>
                                        </p:tgtEl>
                                      </p:cBhvr>
                                    </p:animEffect>
                                  </p:childTnLst>
                                </p:cTn>
                              </p:par>
                            </p:childTnLst>
                          </p:cTn>
                        </p:par>
                        <p:par>
                          <p:cTn id="21" fill="hold">
                            <p:stCondLst>
                              <p:cond delay="102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250"/>
                                        <p:tgtEl>
                                          <p:spTgt spid="58"/>
                                        </p:tgtEl>
                                      </p:cBhvr>
                                    </p:animEffect>
                                  </p:childTnLst>
                                </p:cTn>
                              </p:par>
                            </p:childTnLst>
                          </p:cTn>
                        </p:par>
                        <p:par>
                          <p:cTn id="25" fill="hold">
                            <p:stCondLst>
                              <p:cond delay="10450"/>
                            </p:stCondLst>
                            <p:childTnLst>
                              <p:par>
                                <p:cTn id="26" presetID="2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250"/>
                                        <p:tgtEl>
                                          <p:spTgt spid="20"/>
                                        </p:tgtEl>
                                      </p:cBhvr>
                                    </p:animEffect>
                                  </p:childTnLst>
                                </p:cTn>
                              </p:par>
                            </p:childTnLst>
                          </p:cTn>
                        </p:par>
                        <p:par>
                          <p:cTn id="29" fill="hold">
                            <p:stCondLst>
                              <p:cond delay="107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1095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250"/>
                                        <p:tgtEl>
                                          <p:spTgt spid="24"/>
                                        </p:tgtEl>
                                      </p:cBhvr>
                                    </p:animEffect>
                                  </p:childTnLst>
                                </p:cTn>
                              </p:par>
                            </p:childTnLst>
                          </p:cTn>
                        </p:par>
                        <p:par>
                          <p:cTn id="37" fill="hold">
                            <p:stCondLst>
                              <p:cond delay="112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11450"/>
                            </p:stCondLst>
                            <p:childTnLst>
                              <p:par>
                                <p:cTn id="42" presetID="22" presetClass="entr" presetSubtype="8"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250"/>
                                        <p:tgtEl>
                                          <p:spTgt spid="31"/>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2000"/>
                                        <p:tgtEl>
                                          <p:spTgt spid="3"/>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63"/>
                                        </p:tgtEl>
                                        <p:attrNameLst>
                                          <p:attrName>style.visibility</p:attrName>
                                        </p:attrNameLst>
                                      </p:cBhvr>
                                      <p:to>
                                        <p:strVal val="visible"/>
                                      </p:to>
                                    </p:set>
                                    <p:animEffect transition="in" filter="wipe(left)">
                                      <p:cBhvr>
                                        <p:cTn id="50" dur="1000"/>
                                        <p:tgtEl>
                                          <p:spTgt spid="63"/>
                                        </p:tgtEl>
                                      </p:cBhvr>
                                    </p:animEffect>
                                  </p:childTnLst>
                                </p:cTn>
                              </p:par>
                              <p:par>
                                <p:cTn id="51" presetID="22" presetClass="entr" presetSubtype="8" fill="hold" grpId="0" nodeType="withEffect">
                                  <p:stCondLst>
                                    <p:cond delay="150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1000"/>
                                        <p:tgtEl>
                                          <p:spTgt spid="25"/>
                                        </p:tgtEl>
                                      </p:cBhvr>
                                    </p:animEffect>
                                  </p:childTnLst>
                                </p:cTn>
                              </p:par>
                              <p:par>
                                <p:cTn id="54" presetID="10" presetClass="exit" presetSubtype="0" fill="hold" grpId="1" nodeType="withEffect">
                                  <p:stCondLst>
                                    <p:cond delay="750"/>
                                  </p:stCondLst>
                                  <p:childTnLst>
                                    <p:animEffect transition="out" filter="fade">
                                      <p:cBhvr>
                                        <p:cTn id="55" dur="250"/>
                                        <p:tgtEl>
                                          <p:spTgt spid="5"/>
                                        </p:tgtEl>
                                      </p:cBhvr>
                                    </p:animEffect>
                                    <p:set>
                                      <p:cBhvr>
                                        <p:cTn id="56" dur="1" fill="hold">
                                          <p:stCondLst>
                                            <p:cond delay="249"/>
                                          </p:stCondLst>
                                        </p:cTn>
                                        <p:tgtEl>
                                          <p:spTgt spid="5"/>
                                        </p:tgtEl>
                                        <p:attrNameLst>
                                          <p:attrName>style.visibility</p:attrName>
                                        </p:attrNameLst>
                                      </p:cBhvr>
                                      <p:to>
                                        <p:strVal val="hidden"/>
                                      </p:to>
                                    </p:set>
                                  </p:childTnLst>
                                </p:cTn>
                              </p:par>
                              <p:par>
                                <p:cTn id="57" presetID="10" presetClass="exit" presetSubtype="0" fill="hold" grpId="1" nodeType="withEffect">
                                  <p:stCondLst>
                                    <p:cond delay="750"/>
                                  </p:stCondLst>
                                  <p:childTnLst>
                                    <p:animEffect transition="out" filter="fade">
                                      <p:cBhvr>
                                        <p:cTn id="58" dur="250"/>
                                        <p:tgtEl>
                                          <p:spTgt spid="19"/>
                                        </p:tgtEl>
                                      </p:cBhvr>
                                    </p:animEffect>
                                    <p:set>
                                      <p:cBhvr>
                                        <p:cTn id="59" dur="1" fill="hold">
                                          <p:stCondLst>
                                            <p:cond delay="24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750"/>
                                  </p:stCondLst>
                                  <p:childTnLst>
                                    <p:animEffect transition="out" filter="fade">
                                      <p:cBhvr>
                                        <p:cTn id="61" dur="250"/>
                                        <p:tgtEl>
                                          <p:spTgt spid="20"/>
                                        </p:tgtEl>
                                      </p:cBhvr>
                                    </p:animEffect>
                                    <p:set>
                                      <p:cBhvr>
                                        <p:cTn id="62" dur="1" fill="hold">
                                          <p:stCondLst>
                                            <p:cond delay="249"/>
                                          </p:stCondLst>
                                        </p:cTn>
                                        <p:tgtEl>
                                          <p:spTgt spid="20"/>
                                        </p:tgtEl>
                                        <p:attrNameLst>
                                          <p:attrName>style.visibility</p:attrName>
                                        </p:attrNameLst>
                                      </p:cBhvr>
                                      <p:to>
                                        <p:strVal val="hidden"/>
                                      </p:to>
                                    </p:set>
                                  </p:childTnLst>
                                </p:cTn>
                              </p:par>
                              <p:par>
                                <p:cTn id="63" presetID="10" presetClass="exit" presetSubtype="0" fill="hold" grpId="1" nodeType="withEffect">
                                  <p:stCondLst>
                                    <p:cond delay="750"/>
                                  </p:stCondLst>
                                  <p:childTnLst>
                                    <p:animEffect transition="out" filter="fade">
                                      <p:cBhvr>
                                        <p:cTn id="64" dur="250"/>
                                        <p:tgtEl>
                                          <p:spTgt spid="24"/>
                                        </p:tgtEl>
                                      </p:cBhvr>
                                    </p:animEffect>
                                    <p:set>
                                      <p:cBhvr>
                                        <p:cTn id="65" dur="1" fill="hold">
                                          <p:stCondLst>
                                            <p:cond delay="249"/>
                                          </p:stCondLst>
                                        </p:cTn>
                                        <p:tgtEl>
                                          <p:spTgt spid="24"/>
                                        </p:tgtEl>
                                        <p:attrNameLst>
                                          <p:attrName>style.visibility</p:attrName>
                                        </p:attrNameLst>
                                      </p:cBhvr>
                                      <p:to>
                                        <p:strVal val="hidden"/>
                                      </p:to>
                                    </p:set>
                                  </p:childTnLst>
                                </p:cTn>
                              </p:par>
                              <p:par>
                                <p:cTn id="66" presetID="10" presetClass="exit" presetSubtype="0" fill="hold" grpId="1" nodeType="withEffect">
                                  <p:stCondLst>
                                    <p:cond delay="750"/>
                                  </p:stCondLst>
                                  <p:childTnLst>
                                    <p:animEffect transition="out" filter="fade">
                                      <p:cBhvr>
                                        <p:cTn id="67" dur="250"/>
                                        <p:tgtEl>
                                          <p:spTgt spid="31"/>
                                        </p:tgtEl>
                                      </p:cBhvr>
                                    </p:animEffect>
                                    <p:set>
                                      <p:cBhvr>
                                        <p:cTn id="68" dur="1" fill="hold">
                                          <p:stCondLst>
                                            <p:cond delay="249"/>
                                          </p:stCondLst>
                                        </p:cTn>
                                        <p:tgtEl>
                                          <p:spTgt spid="31"/>
                                        </p:tgtEl>
                                        <p:attrNameLst>
                                          <p:attrName>style.visibility</p:attrName>
                                        </p:attrNameLst>
                                      </p:cBhvr>
                                      <p:to>
                                        <p:strVal val="hidden"/>
                                      </p:to>
                                    </p:set>
                                  </p:childTnLst>
                                </p:cTn>
                              </p:par>
                              <p:par>
                                <p:cTn id="69" presetID="10" presetClass="entr" presetSubtype="0" fill="hold" grpId="0" nodeType="withEffect">
                                  <p:stCondLst>
                                    <p:cond delay="475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250"/>
                                        <p:tgtEl>
                                          <p:spTgt spid="28"/>
                                        </p:tgtEl>
                                      </p:cBhvr>
                                    </p:animEffect>
                                  </p:childTnLst>
                                </p:cTn>
                              </p:par>
                              <p:par>
                                <p:cTn id="72" presetID="10" presetClass="entr" presetSubtype="0" fill="hold" grpId="0" nodeType="withEffect">
                                  <p:stCondLst>
                                    <p:cond delay="475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250"/>
                                        <p:tgtEl>
                                          <p:spTgt spid="10"/>
                                        </p:tgtEl>
                                      </p:cBhvr>
                                    </p:animEffect>
                                  </p:childTnLst>
                                </p:cTn>
                              </p:par>
                              <p:par>
                                <p:cTn id="75" presetID="10" presetClass="entr" presetSubtype="0" fill="hold" grpId="0" nodeType="withEffect">
                                  <p:stCondLst>
                                    <p:cond delay="475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250"/>
                                        <p:tgtEl>
                                          <p:spTgt spid="7"/>
                                        </p:tgtEl>
                                      </p:cBhvr>
                                    </p:animEffect>
                                  </p:childTnLst>
                                </p:cTn>
                              </p:par>
                              <p:par>
                                <p:cTn id="78" presetID="10" presetClass="entr" presetSubtype="0" fill="hold" grpId="0" nodeType="withEffect">
                                  <p:stCondLst>
                                    <p:cond delay="475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250"/>
                                        <p:tgtEl>
                                          <p:spTgt spid="35"/>
                                        </p:tgtEl>
                                      </p:cBhvr>
                                    </p:animEffect>
                                  </p:childTnLst>
                                </p:cTn>
                              </p:par>
                              <p:par>
                                <p:cTn id="81" presetID="10" presetClass="entr" presetSubtype="0" fill="hold" grpId="0" nodeType="withEffect">
                                  <p:stCondLst>
                                    <p:cond delay="475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250"/>
                                        <p:tgtEl>
                                          <p:spTgt spid="33"/>
                                        </p:tgtEl>
                                      </p:cBhvr>
                                    </p:animEffect>
                                  </p:childTnLst>
                                </p:cTn>
                              </p:par>
                              <p:par>
                                <p:cTn id="84" presetID="10" presetClass="entr" presetSubtype="0" fill="hold" nodeType="withEffect">
                                  <p:stCondLst>
                                    <p:cond delay="475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4" grpId="0" animBg="1"/>
      <p:bldP spid="55" grpId="0" animBg="1"/>
      <p:bldP spid="58" grpId="0" animBg="1"/>
      <p:bldP spid="5" grpId="0" animBg="1"/>
      <p:bldP spid="5" grpId="1" animBg="1"/>
      <p:bldP spid="63" grpId="0" animBg="1"/>
      <p:bldP spid="19" grpId="0" animBg="1"/>
      <p:bldP spid="19" grpId="1" animBg="1"/>
      <p:bldP spid="20" grpId="0" animBg="1"/>
      <p:bldP spid="20" grpId="1" animBg="1"/>
      <p:bldP spid="22" grpId="0" animBg="1"/>
      <p:bldP spid="24" grpId="0" animBg="1"/>
      <p:bldP spid="24" grpId="1" animBg="1"/>
      <p:bldP spid="2" grpId="0"/>
      <p:bldP spid="28" grpId="0" animBg="1"/>
      <p:bldP spid="30" grpId="0" animBg="1"/>
      <p:bldP spid="31" grpId="0" animBg="1"/>
      <p:bldP spid="31" grpId="1" animBg="1"/>
      <p:bldP spid="25" grpId="0" animBg="1"/>
      <p:bldP spid="3" grpId="0" animBg="1"/>
      <p:bldP spid="7" grpId="0"/>
      <p:bldP spid="33"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1"/>
          <p:cNvSpPr>
            <a:spLocks noGrp="1"/>
          </p:cNvSpPr>
          <p:nvPr>
            <p:ph type="sldNum" sz="quarter" idx="12"/>
          </p:nvPr>
        </p:nvSpPr>
        <p:spPr>
          <a:xfrm>
            <a:off x="6967349" y="6507357"/>
            <a:ext cx="2057400" cy="365125"/>
          </a:xfrm>
        </p:spPr>
        <p:txBody>
          <a:bodyPr/>
          <a:lstStyle/>
          <a:p>
            <a:fld id="{33DAA17F-2D30-4DE4-B4FA-93F6CE89E2E6}" type="slidenum">
              <a:rPr kumimoji="1" lang="ja-JP" altLang="en-US" smtClean="0"/>
              <a:t>11</a:t>
            </a:fld>
            <a:endParaRPr kumimoji="1" lang="ja-JP" altLang="en-US"/>
          </a:p>
        </p:txBody>
      </p:sp>
      <p:sp>
        <p:nvSpPr>
          <p:cNvPr id="24" name="正方形/長方形 23"/>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26" name="テキスト ボックス 25"/>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8" name="テキスト ボックス 27"/>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9" name="正方形/長方形 28"/>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0"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63" name="テキスト ボックス 62"/>
          <p:cNvSpPr txBox="1"/>
          <p:nvPr/>
        </p:nvSpPr>
        <p:spPr>
          <a:xfrm>
            <a:off x="-53695" y="6564705"/>
            <a:ext cx="3143736" cy="307777"/>
          </a:xfrm>
          <a:prstGeom prst="rect">
            <a:avLst/>
          </a:prstGeom>
          <a:noFill/>
        </p:spPr>
        <p:txBody>
          <a:bodyPr wrap="square" rtlCol="0">
            <a:spAutoFit/>
          </a:bodyPr>
          <a:lstStyle/>
          <a:p>
            <a:r>
              <a:rPr lang="ja-JP" altLang="en-US" sz="1400" dirty="0">
                <a:latin typeface="HGSｺﾞｼｯｸE" panose="020B0900000000000000" pitchFamily="50" charset="-128"/>
                <a:ea typeface="HGSｺﾞｼｯｸE" panose="020B0900000000000000" pitchFamily="50" charset="-128"/>
              </a:rPr>
              <a:t>色：有意水準</a:t>
            </a:r>
            <a:r>
              <a:rPr lang="en-US" altLang="ja-JP" sz="1400" dirty="0">
                <a:latin typeface="HGSｺﾞｼｯｸE" panose="020B0900000000000000" pitchFamily="50" charset="-128"/>
                <a:ea typeface="HGSｺﾞｼｯｸE" panose="020B0900000000000000" pitchFamily="50" charset="-128"/>
              </a:rPr>
              <a:t>90</a:t>
            </a:r>
            <a:r>
              <a:rPr lang="ja-JP" altLang="en-US" sz="1400" dirty="0">
                <a:latin typeface="HGSｺﾞｼｯｸE" panose="020B0900000000000000" pitchFamily="50" charset="-128"/>
                <a:ea typeface="HGSｺﾞｼｯｸE" panose="020B0900000000000000" pitchFamily="50" charset="-128"/>
              </a:rPr>
              <a:t>％以上　　線：</a:t>
            </a:r>
            <a:r>
              <a:rPr lang="ja-JP" altLang="en-US" sz="1400" dirty="0" smtClean="0">
                <a:latin typeface="HGSｺﾞｼｯｸE" panose="020B0900000000000000" pitchFamily="50" charset="-128"/>
                <a:ea typeface="HGSｺﾞｼｯｸE" panose="020B0900000000000000" pitchFamily="50" charset="-128"/>
              </a:rPr>
              <a:t>偏差　</a:t>
            </a:r>
            <a:endParaRPr lang="ja-JP" altLang="en-US" sz="1400" dirty="0">
              <a:latin typeface="HGSｺﾞｼｯｸE" panose="020B0900000000000000" pitchFamily="50" charset="-128"/>
              <a:ea typeface="HGSｺﾞｼｯｸE" panose="020B0900000000000000" pitchFamily="50" charset="-128"/>
            </a:endParaRPr>
          </a:p>
        </p:txBody>
      </p:sp>
      <p:sp>
        <p:nvSpPr>
          <p:cNvPr id="65" name="テキスト ボックス 64"/>
          <p:cNvSpPr txBox="1"/>
          <p:nvPr/>
        </p:nvSpPr>
        <p:spPr>
          <a:xfrm>
            <a:off x="424987" y="1234156"/>
            <a:ext cx="4046537" cy="338554"/>
          </a:xfrm>
          <a:prstGeom prst="rect">
            <a:avLst/>
          </a:prstGeom>
          <a:noFill/>
        </p:spPr>
        <p:txBody>
          <a:bodyPr wrap="square" rtlCol="0">
            <a:spAutoFit/>
          </a:bodyPr>
          <a:lstStyle/>
          <a:p>
            <a:r>
              <a:rPr kumimoji="1" lang="en-US" altLang="ja-JP" sz="1600" dirty="0" smtClean="0">
                <a:latin typeface="HGP創英角ｺﾞｼｯｸUB" panose="020B0900000000000000" pitchFamily="50" charset="-128"/>
                <a:ea typeface="HGP創英角ｺﾞｼｯｸUB" panose="020B0900000000000000" pitchFamily="50" charset="-128"/>
              </a:rPr>
              <a:t>12</a:t>
            </a:r>
            <a:r>
              <a:rPr kumimoji="1" lang="ja-JP" altLang="en-US" sz="1600" dirty="0" smtClean="0">
                <a:latin typeface="HGP創英角ｺﾞｼｯｸUB" panose="020B0900000000000000" pitchFamily="50" charset="-128"/>
                <a:ea typeface="HGP創英角ｺﾞｼｯｸUB" panose="020B0900000000000000" pitchFamily="50" charset="-128"/>
              </a:rPr>
              <a:t>月</a:t>
            </a:r>
            <a:r>
              <a:rPr lang="ja-JP" altLang="en-US" sz="1600" dirty="0">
                <a:latin typeface="HGP創英角ｺﾞｼｯｸUB" panose="020B0900000000000000" pitchFamily="50" charset="-128"/>
                <a:ea typeface="HGP創英角ｺﾞｼｯｸUB" panose="020B0900000000000000" pitchFamily="50" charset="-128"/>
              </a:rPr>
              <a:t> </a:t>
            </a:r>
            <a:r>
              <a:rPr kumimoji="1" lang="ja-JP" altLang="en-US" sz="1600" dirty="0" smtClean="0">
                <a:latin typeface="HGP創英角ｺﾞｼｯｸUB" panose="020B0900000000000000" pitchFamily="50" charset="-128"/>
                <a:ea typeface="HGP創英角ｺﾞｼｯｸUB" panose="020B0900000000000000" pitchFamily="50" charset="-128"/>
              </a:rPr>
              <a:t>北太平洋 海面水温</a:t>
            </a:r>
            <a:r>
              <a:rPr lang="ja-JP" altLang="en-US" sz="1600" dirty="0">
                <a:latin typeface="HGP創英角ｺﾞｼｯｸUB" panose="020B0900000000000000" pitchFamily="50" charset="-128"/>
                <a:ea typeface="HGP創英角ｺﾞｼｯｸUB" panose="020B0900000000000000" pitchFamily="50" charset="-128"/>
              </a:rPr>
              <a:t> </a:t>
            </a:r>
            <a:r>
              <a:rPr kumimoji="1"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p:sp>
        <p:nvSpPr>
          <p:cNvPr id="66" name="テキスト ボックス 65"/>
          <p:cNvSpPr txBox="1"/>
          <p:nvPr/>
        </p:nvSpPr>
        <p:spPr>
          <a:xfrm>
            <a:off x="4591841" y="1258976"/>
            <a:ext cx="4623150" cy="307777"/>
          </a:xfrm>
          <a:prstGeom prst="rect">
            <a:avLst/>
          </a:prstGeom>
          <a:noFill/>
        </p:spPr>
        <p:txBody>
          <a:bodyPr wrap="square" rtlCol="0">
            <a:spAutoFit/>
          </a:bodyPr>
          <a:lstStyle/>
          <a:p>
            <a:r>
              <a:rPr kumimoji="1" lang="en-US" altLang="ja-JP" sz="1400" dirty="0" smtClean="0">
                <a:latin typeface="HGP創英角ｺﾞｼｯｸUB" panose="020B0900000000000000" pitchFamily="50" charset="-128"/>
                <a:ea typeface="HGP創英角ｺﾞｼｯｸUB" panose="020B0900000000000000" pitchFamily="50" charset="-128"/>
              </a:rPr>
              <a:t>12</a:t>
            </a:r>
            <a:r>
              <a:rPr kumimoji="1" lang="ja-JP" altLang="en-US" sz="1400" dirty="0" smtClean="0">
                <a:latin typeface="HGP創英角ｺﾞｼｯｸUB" panose="020B0900000000000000" pitchFamily="50" charset="-128"/>
                <a:ea typeface="HGP創英角ｺﾞｼｯｸUB" panose="020B0900000000000000" pitchFamily="50" charset="-128"/>
              </a:rPr>
              <a:t>月 </a:t>
            </a:r>
            <a:r>
              <a:rPr kumimoji="1" lang="en-US" altLang="ja-JP" sz="1400" dirty="0" smtClean="0">
                <a:latin typeface="HGP創英角ｺﾞｼｯｸUB" panose="020B0900000000000000" pitchFamily="50" charset="-128"/>
                <a:ea typeface="HGP創英角ｺﾞｼｯｸUB" panose="020B0900000000000000" pitchFamily="50" charset="-128"/>
              </a:rPr>
              <a:t>1000hPa</a:t>
            </a:r>
            <a:r>
              <a:rPr kumimoji="1" lang="ja-JP" altLang="en-US" sz="1400" dirty="0" smtClean="0">
                <a:latin typeface="HGP創英角ｺﾞｼｯｸUB" panose="020B0900000000000000" pitchFamily="50" charset="-128"/>
                <a:ea typeface="HGP創英角ｺﾞｼｯｸUB" panose="020B0900000000000000" pitchFamily="50" charset="-128"/>
              </a:rPr>
              <a:t>面のジオポテンシャル高度 （</a:t>
            </a:r>
            <a:r>
              <a:rPr kumimoji="1" lang="en-US" altLang="ja-JP" sz="1400" dirty="0" smtClean="0">
                <a:latin typeface="HGP創英角ｺﾞｼｯｸUB" panose="020B0900000000000000" pitchFamily="50" charset="-128"/>
                <a:ea typeface="HGP創英角ｺﾞｼｯｸUB" panose="020B0900000000000000" pitchFamily="50" charset="-128"/>
              </a:rPr>
              <a:t>m</a:t>
            </a:r>
            <a:r>
              <a:rPr kumimoji="1"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68" name="テキスト ボックス 67"/>
          <p:cNvSpPr txBox="1"/>
          <p:nvPr/>
        </p:nvSpPr>
        <p:spPr>
          <a:xfrm>
            <a:off x="210153" y="348214"/>
            <a:ext cx="3565687"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北太平洋上の海面水温変動・大気</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70" name="テキスト ボックス 69"/>
          <p:cNvSpPr txBox="1"/>
          <p:nvPr/>
        </p:nvSpPr>
        <p:spPr>
          <a:xfrm>
            <a:off x="210153" y="4526531"/>
            <a:ext cx="8763376" cy="1754326"/>
          </a:xfrm>
          <a:prstGeom prst="rect">
            <a:avLst/>
          </a:prstGeom>
          <a:noFill/>
        </p:spPr>
        <p:txBody>
          <a:bodyPr wrap="square" rtlCol="0">
            <a:sp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北太平洋</a:t>
            </a:r>
            <a:r>
              <a:rPr kumimoji="1" lang="en-US" altLang="ja-JP" sz="2800" dirty="0" smtClean="0">
                <a:latin typeface="HGP創英角ｺﾞｼｯｸUB" panose="020B0900000000000000" pitchFamily="50" charset="-128"/>
                <a:ea typeface="HGP創英角ｺﾞｼｯｸUB" panose="020B0900000000000000" pitchFamily="50" charset="-128"/>
              </a:rPr>
              <a:t>SST</a:t>
            </a:r>
            <a:r>
              <a:rPr kumimoji="1" lang="ja-JP" altLang="en-US" sz="2800" dirty="0" smtClean="0">
                <a:latin typeface="HGP創英角ｺﾞｼｯｸUB" panose="020B0900000000000000" pitchFamily="50" charset="-128"/>
                <a:ea typeface="HGP創英角ｺﾞｼｯｸUB" panose="020B0900000000000000" pitchFamily="50" charset="-128"/>
              </a:rPr>
              <a:t>南北温度勾配が大きいことで</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u="sng" dirty="0" smtClean="0">
                <a:solidFill>
                  <a:srgbClr val="FF3300"/>
                </a:solidFill>
                <a:latin typeface="HGP創英角ｺﾞｼｯｸUB" panose="020B0900000000000000" pitchFamily="50" charset="-128"/>
                <a:ea typeface="HGP創英角ｺﾞｼｯｸUB" panose="020B0900000000000000" pitchFamily="50" charset="-128"/>
              </a:rPr>
              <a:t>中緯度では暖かく</a:t>
            </a:r>
            <a:r>
              <a:rPr kumimoji="1" lang="ja-JP" altLang="en-US" sz="2800" dirty="0" smtClean="0">
                <a:latin typeface="HGP創英角ｺﾞｼｯｸUB" panose="020B0900000000000000" pitchFamily="50" charset="-128"/>
                <a:ea typeface="HGP創英角ｺﾞｼｯｸUB" panose="020B0900000000000000" pitchFamily="50" charset="-128"/>
              </a:rPr>
              <a:t>，</a:t>
            </a:r>
            <a:r>
              <a:rPr kumimoji="1" lang="ja-JP" altLang="en-US" sz="2800" u="sng" dirty="0" smtClean="0">
                <a:solidFill>
                  <a:schemeClr val="accent5"/>
                </a:solidFill>
                <a:latin typeface="HGP創英角ｺﾞｼｯｸUB" panose="020B0900000000000000" pitchFamily="50" charset="-128"/>
                <a:ea typeface="HGP創英角ｺﾞｼｯｸUB" panose="020B0900000000000000" pitchFamily="50" charset="-128"/>
              </a:rPr>
              <a:t>高緯度では冷たい</a:t>
            </a:r>
            <a:r>
              <a:rPr kumimoji="1" lang="ja-JP" altLang="en-US" sz="2800" dirty="0" smtClean="0">
                <a:latin typeface="HGP創英角ｺﾞｼｯｸUB" panose="020B0900000000000000" pitchFamily="50" charset="-128"/>
                <a:ea typeface="HGP創英角ｺﾞｼｯｸUB" panose="020B0900000000000000" pitchFamily="50" charset="-128"/>
              </a:rPr>
              <a:t>傾向である</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endParaRPr lang="en-US" altLang="ja-JP" sz="1200" dirty="0" smtClean="0">
              <a:latin typeface="HGP創英角ｺﾞｼｯｸUB" panose="020B0900000000000000" pitchFamily="50" charset="-128"/>
              <a:ea typeface="HGP創英角ｺﾞｼｯｸUB" panose="020B0900000000000000" pitchFamily="50" charset="-128"/>
            </a:endParaRPr>
          </a:p>
          <a:p>
            <a:pPr algn="ctr"/>
            <a:endParaRPr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2800" dirty="0" smtClean="0">
                <a:latin typeface="HGP創英角ｺﾞｼｯｸUB" panose="020B0900000000000000" pitchFamily="50" charset="-128"/>
                <a:ea typeface="HGP創英角ｺﾞｼｯｸUB" panose="020B0900000000000000" pitchFamily="50" charset="-128"/>
              </a:rPr>
              <a:t>中緯度側では</a:t>
            </a:r>
            <a:r>
              <a:rPr lang="ja-JP" altLang="en-US" sz="2800" u="sng" dirty="0" smtClean="0">
                <a:solidFill>
                  <a:srgbClr val="FF3300"/>
                </a:solidFill>
                <a:latin typeface="HGP創英角ｺﾞｼｯｸUB" panose="020B0900000000000000" pitchFamily="50" charset="-128"/>
                <a:ea typeface="HGP創英角ｺﾞｼｯｸUB" panose="020B0900000000000000" pitchFamily="50" charset="-128"/>
              </a:rPr>
              <a:t>高気圧</a:t>
            </a:r>
            <a:r>
              <a:rPr lang="ja-JP" altLang="en-US" sz="2800" dirty="0" smtClean="0">
                <a:latin typeface="HGP創英角ｺﾞｼｯｸUB" panose="020B0900000000000000" pitchFamily="50" charset="-128"/>
                <a:ea typeface="HGP創英角ｺﾞｼｯｸUB" panose="020B0900000000000000" pitchFamily="50" charset="-128"/>
              </a:rPr>
              <a:t>，高緯度側では</a:t>
            </a:r>
            <a:r>
              <a:rPr lang="ja-JP" altLang="en-US" sz="2800" u="sng" dirty="0" smtClean="0">
                <a:solidFill>
                  <a:schemeClr val="accent5"/>
                </a:solidFill>
                <a:latin typeface="HGP創英角ｺﾞｼｯｸUB" panose="020B0900000000000000" pitchFamily="50" charset="-128"/>
                <a:ea typeface="HGP創英角ｺﾞｼｯｸUB" panose="020B0900000000000000" pitchFamily="50" charset="-128"/>
              </a:rPr>
              <a:t>低気圧</a:t>
            </a:r>
            <a:r>
              <a:rPr lang="ja-JP" altLang="en-US" sz="2800" dirty="0" smtClean="0">
                <a:latin typeface="HGP創英角ｺﾞｼｯｸUB" panose="020B0900000000000000" pitchFamily="50" charset="-128"/>
                <a:ea typeface="HGP創英角ｺﾞｼｯｸUB" panose="020B0900000000000000" pitchFamily="50" charset="-128"/>
              </a:rPr>
              <a:t>が強化される</a:t>
            </a:r>
            <a:endParaRPr kumimoji="1" lang="en-US" altLang="ja-JP" sz="2800" dirty="0" smtClean="0">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t="12500"/>
          <a:stretch/>
        </p:blipFill>
        <p:spPr>
          <a:xfrm>
            <a:off x="145862" y="1505793"/>
            <a:ext cx="4385160" cy="2841404"/>
          </a:xfrm>
          <a:prstGeom prst="rect">
            <a:avLst/>
          </a:prstGeom>
        </p:spPr>
      </p:pic>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t="15585"/>
          <a:stretch/>
        </p:blipFill>
        <p:spPr>
          <a:xfrm>
            <a:off x="4639589" y="1516756"/>
            <a:ext cx="4385160" cy="2852668"/>
          </a:xfrm>
          <a:prstGeom prst="rect">
            <a:avLst/>
          </a:prstGeom>
        </p:spPr>
      </p:pic>
      <p:sp>
        <p:nvSpPr>
          <p:cNvPr id="2" name="テキスト ボックス 1"/>
          <p:cNvSpPr txBox="1"/>
          <p:nvPr/>
        </p:nvSpPr>
        <p:spPr>
          <a:xfrm>
            <a:off x="2652052" y="2901556"/>
            <a:ext cx="1463040" cy="461665"/>
          </a:xfrm>
          <a:prstGeom prst="rect">
            <a:avLst/>
          </a:prstGeom>
          <a:solidFill>
            <a:schemeClr val="bg1"/>
          </a:solid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北アメリカ</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391593" y="755746"/>
            <a:ext cx="2360813" cy="461665"/>
          </a:xfrm>
          <a:prstGeom prst="rect">
            <a:avLst/>
          </a:prstGeom>
          <a:solidFill>
            <a:schemeClr val="accent5">
              <a:lumMod val="50000"/>
            </a:schemeClr>
          </a:solidFill>
        </p:spPr>
        <p:txBody>
          <a:bodyPr wrap="square" rtlCol="0">
            <a:spAutoFit/>
          </a:bodyPr>
          <a:lstStyle/>
          <a:p>
            <a:r>
              <a:rPr kumimoji="1"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合成図解析結果</a:t>
            </a: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5790481" y="3183535"/>
            <a:ext cx="609681" cy="954107"/>
          </a:xfrm>
          <a:prstGeom prst="rect">
            <a:avLst/>
          </a:prstGeom>
          <a:noFill/>
        </p:spPr>
        <p:txBody>
          <a:bodyPr wrap="square" rtlCol="0">
            <a:spAutoFit/>
          </a:bodyPr>
          <a:lstStyle/>
          <a:p>
            <a:r>
              <a:rPr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高</a:t>
            </a:r>
            <a:endParaRPr lang="en-US" altLang="ja-JP"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6527328" y="1947449"/>
            <a:ext cx="609681" cy="954107"/>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低</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789276" y="3266998"/>
            <a:ext cx="609681" cy="523220"/>
          </a:xfrm>
          <a:prstGeom prst="rect">
            <a:avLst/>
          </a:prstGeom>
          <a:noFill/>
        </p:spPr>
        <p:txBody>
          <a:bodyPr wrap="square" rtlCol="0">
            <a:spAutoFit/>
          </a:bodyPr>
          <a:lstStyle/>
          <a:p>
            <a:r>
              <a:rPr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暖</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1771766" y="2656541"/>
            <a:ext cx="609681" cy="523220"/>
          </a:xfrm>
          <a:prstGeom prst="rect">
            <a:avLst/>
          </a:prstGeom>
          <a:noFill/>
        </p:spPr>
        <p:txBody>
          <a:bodyPr wrap="square" rtlCol="0">
            <a:spAutoFit/>
          </a:bodyPr>
          <a:lstStyle/>
          <a:p>
            <a:r>
              <a:rPr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冷</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5918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4738242" y="4727771"/>
            <a:ext cx="4304137" cy="1463040"/>
          </a:xfrm>
          <a:prstGeom prst="roundRect">
            <a:avLst/>
          </a:prstGeom>
          <a:solidFill>
            <a:schemeClr val="accent1">
              <a:lumMod val="20000"/>
              <a:lumOff val="80000"/>
              <a:alpha val="49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358241" y="4194248"/>
            <a:ext cx="4080108" cy="974881"/>
          </a:xfrm>
          <a:prstGeom prst="roundRect">
            <a:avLst/>
          </a:prstGeom>
          <a:solidFill>
            <a:schemeClr val="bg1">
              <a:lumMod val="95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51414" y="841545"/>
            <a:ext cx="4623150" cy="307777"/>
          </a:xfrm>
          <a:prstGeom prst="rect">
            <a:avLst/>
          </a:prstGeom>
          <a:noFill/>
        </p:spPr>
        <p:txBody>
          <a:bodyPr wrap="square" rtlCol="0">
            <a:spAutoFit/>
          </a:bodyPr>
          <a:lstStyle/>
          <a:p>
            <a:r>
              <a:rPr kumimoji="1" lang="en-US" altLang="ja-JP" sz="1400" dirty="0" smtClean="0">
                <a:latin typeface="HGP創英角ｺﾞｼｯｸUB" panose="020B0900000000000000" pitchFamily="50" charset="-128"/>
                <a:ea typeface="HGP創英角ｺﾞｼｯｸUB" panose="020B0900000000000000" pitchFamily="50" charset="-128"/>
              </a:rPr>
              <a:t>12</a:t>
            </a:r>
            <a:r>
              <a:rPr kumimoji="1" lang="ja-JP" altLang="en-US" sz="1400" dirty="0" smtClean="0">
                <a:latin typeface="HGP創英角ｺﾞｼｯｸUB" panose="020B0900000000000000" pitchFamily="50" charset="-128"/>
                <a:ea typeface="HGP創英角ｺﾞｼｯｸUB" panose="020B0900000000000000" pitchFamily="50" charset="-128"/>
              </a:rPr>
              <a:t>月 </a:t>
            </a:r>
            <a:r>
              <a:rPr kumimoji="1" lang="en-US" altLang="ja-JP" sz="1400" dirty="0" smtClean="0">
                <a:latin typeface="HGP創英角ｺﾞｼｯｸUB" panose="020B0900000000000000" pitchFamily="50" charset="-128"/>
                <a:ea typeface="HGP創英角ｺﾞｼｯｸUB" panose="020B0900000000000000" pitchFamily="50" charset="-128"/>
              </a:rPr>
              <a:t>1000hPa</a:t>
            </a:r>
            <a:r>
              <a:rPr kumimoji="1" lang="ja-JP" altLang="en-US" sz="1400" dirty="0" smtClean="0">
                <a:latin typeface="HGP創英角ｺﾞｼｯｸUB" panose="020B0900000000000000" pitchFamily="50" charset="-128"/>
                <a:ea typeface="HGP創英角ｺﾞｼｯｸUB" panose="020B0900000000000000" pitchFamily="50" charset="-128"/>
              </a:rPr>
              <a:t>面のジオポテンシャル高度 （</a:t>
            </a:r>
            <a:r>
              <a:rPr kumimoji="1" lang="en-US" altLang="ja-JP" sz="1400" dirty="0" smtClean="0">
                <a:latin typeface="HGP創英角ｺﾞｼｯｸUB" panose="020B0900000000000000" pitchFamily="50" charset="-128"/>
                <a:ea typeface="HGP創英角ｺﾞｼｯｸUB" panose="020B0900000000000000" pitchFamily="50" charset="-128"/>
              </a:rPr>
              <a:t>m</a:t>
            </a:r>
            <a:r>
              <a:rPr kumimoji="1"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pic>
        <p:nvPicPr>
          <p:cNvPr id="47" name="図 46"/>
          <p:cNvPicPr>
            <a:picLocks noChangeAspect="1"/>
          </p:cNvPicPr>
          <p:nvPr/>
        </p:nvPicPr>
        <p:blipFill rotWithShape="1">
          <a:blip r:embed="rId3" cstate="print">
            <a:extLst>
              <a:ext uri="{28A0092B-C50C-407E-A947-70E740481C1C}">
                <a14:useLocalDpi xmlns:a14="http://schemas.microsoft.com/office/drawing/2010/main" val="0"/>
              </a:ext>
            </a:extLst>
          </a:blip>
          <a:srcRect t="15585"/>
          <a:stretch/>
        </p:blipFill>
        <p:spPr>
          <a:xfrm>
            <a:off x="100484" y="1148511"/>
            <a:ext cx="4385160" cy="2852668"/>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t="3624"/>
          <a:stretch/>
        </p:blipFill>
        <p:spPr>
          <a:xfrm>
            <a:off x="4894708" y="1265855"/>
            <a:ext cx="4122579" cy="2616534"/>
          </a:xfrm>
          <a:prstGeom prst="rect">
            <a:avLst/>
          </a:prstGeom>
        </p:spPr>
      </p:pic>
      <p:sp>
        <p:nvSpPr>
          <p:cNvPr id="17" name="テキスト ボックス 16"/>
          <p:cNvSpPr txBox="1"/>
          <p:nvPr/>
        </p:nvSpPr>
        <p:spPr>
          <a:xfrm>
            <a:off x="4912762" y="681080"/>
            <a:ext cx="410452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ジオポテンシャル高度 </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smtClean="0">
                <a:latin typeface="HGP創英角ｺﾞｼｯｸUB" panose="020B0900000000000000" pitchFamily="50" charset="-128"/>
                <a:ea typeface="HGP創英角ｺﾞｼｯｸUB" panose="020B0900000000000000" pitchFamily="50" charset="-128"/>
              </a:rPr>
              <a:t>180-220W </a:t>
            </a:r>
            <a:r>
              <a:rPr lang="ja-JP" altLang="en-US" sz="1600" dirty="0" smtClean="0">
                <a:latin typeface="HGP創英角ｺﾞｼｯｸUB" panose="020B0900000000000000" pitchFamily="50" charset="-128"/>
                <a:ea typeface="HGP創英角ｺﾞｼｯｸUB" panose="020B0900000000000000" pitchFamily="50" charset="-128"/>
              </a:rPr>
              <a:t>緯度断面図</a:t>
            </a:r>
            <a:r>
              <a:rPr lang="en-US" altLang="ja-JP"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943176" y="1199761"/>
            <a:ext cx="1168258" cy="2594618"/>
          </a:xfrm>
          <a:prstGeom prst="rect">
            <a:avLst/>
          </a:prstGeom>
          <a:solidFill>
            <a:schemeClr val="accent2">
              <a:lumMod val="20000"/>
              <a:lumOff val="80000"/>
              <a:alpha val="5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p:cNvSpPr>
            <a:spLocks noGrp="1"/>
          </p:cNvSpPr>
          <p:nvPr>
            <p:ph type="sldNum" sz="quarter" idx="12"/>
          </p:nvPr>
        </p:nvSpPr>
        <p:spPr>
          <a:xfrm>
            <a:off x="7011093" y="6449896"/>
            <a:ext cx="2057400" cy="365125"/>
          </a:xfrm>
        </p:spPr>
        <p:txBody>
          <a:bodyPr/>
          <a:lstStyle/>
          <a:p>
            <a:r>
              <a:rPr kumimoji="1" lang="en-US" altLang="ja-JP" dirty="0" smtClean="0"/>
              <a:t>10</a:t>
            </a:r>
            <a:endParaRPr kumimoji="1" lang="ja-JP" altLang="en-US" dirty="0"/>
          </a:p>
        </p:txBody>
      </p:sp>
      <p:sp>
        <p:nvSpPr>
          <p:cNvPr id="33" name="テキスト ボックス 32"/>
          <p:cNvSpPr txBox="1"/>
          <p:nvPr/>
        </p:nvSpPr>
        <p:spPr>
          <a:xfrm>
            <a:off x="8683228" y="3908741"/>
            <a:ext cx="417955" cy="369332"/>
          </a:xfrm>
          <a:prstGeom prst="rect">
            <a:avLst/>
          </a:prstGeom>
          <a:noFill/>
        </p:spPr>
        <p:txBody>
          <a:bodyPr wrap="square" rtlCol="0">
            <a:spAutoFit/>
          </a:bodyPr>
          <a:lstStyle/>
          <a:p>
            <a:r>
              <a:rPr lang="ja-JP" altLang="en-US" dirty="0">
                <a:latin typeface="HGP創英角ｺﾞｼｯｸUB" panose="020B0900000000000000" pitchFamily="50" charset="-128"/>
                <a:ea typeface="HGP創英角ｺﾞｼｯｸUB" panose="020B0900000000000000" pitchFamily="50" charset="-128"/>
              </a:rPr>
              <a:t>北</a:t>
            </a:r>
          </a:p>
        </p:txBody>
      </p:sp>
      <p:sp>
        <p:nvSpPr>
          <p:cNvPr id="34" name="テキスト ボックス 33"/>
          <p:cNvSpPr txBox="1"/>
          <p:nvPr/>
        </p:nvSpPr>
        <p:spPr>
          <a:xfrm>
            <a:off x="5071026" y="3900572"/>
            <a:ext cx="417955" cy="369332"/>
          </a:xfrm>
          <a:prstGeom prst="rect">
            <a:avLst/>
          </a:prstGeom>
          <a:noFill/>
        </p:spPr>
        <p:txBody>
          <a:bodyPr wrap="square" rtlCol="0">
            <a:spAutoFit/>
          </a:bodyPr>
          <a:lstStyle/>
          <a:p>
            <a:r>
              <a:rPr lang="ja-JP" altLang="en-US" dirty="0">
                <a:latin typeface="HGP創英角ｺﾞｼｯｸUB" panose="020B0900000000000000" pitchFamily="50" charset="-128"/>
                <a:ea typeface="HGP創英角ｺﾞｼｯｸUB" panose="020B0900000000000000" pitchFamily="50" charset="-128"/>
              </a:rPr>
              <a:t>南</a:t>
            </a:r>
          </a:p>
        </p:txBody>
      </p:sp>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cxnSp>
        <p:nvCxnSpPr>
          <p:cNvPr id="4" name="直線コネクタ 3"/>
          <p:cNvCxnSpPr/>
          <p:nvPr/>
        </p:nvCxnSpPr>
        <p:spPr>
          <a:xfrm>
            <a:off x="6273619" y="3778519"/>
            <a:ext cx="3636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215600" y="3778951"/>
            <a:ext cx="36366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221288" y="4023683"/>
            <a:ext cx="513436"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暖</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1" name="円/楕円 40"/>
          <p:cNvSpPr/>
          <p:nvPr/>
        </p:nvSpPr>
        <p:spPr>
          <a:xfrm>
            <a:off x="6164274" y="3986258"/>
            <a:ext cx="533460" cy="460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207288" y="4026340"/>
            <a:ext cx="500987"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冷</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3" name="円/楕円 42"/>
          <p:cNvSpPr/>
          <p:nvPr/>
        </p:nvSpPr>
        <p:spPr>
          <a:xfrm>
            <a:off x="7150274" y="3987467"/>
            <a:ext cx="520526" cy="4678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10889" y="6583404"/>
            <a:ext cx="4775245" cy="307777"/>
          </a:xfrm>
          <a:prstGeom prst="rect">
            <a:avLst/>
          </a:prstGeom>
          <a:noFill/>
        </p:spPr>
        <p:txBody>
          <a:bodyPr wrap="square" rtlCol="0">
            <a:spAutoFit/>
          </a:bodyPr>
          <a:lstStyle/>
          <a:p>
            <a:r>
              <a:rPr lang="ja-JP" altLang="en-US" sz="1400" dirty="0">
                <a:latin typeface="HGSｺﾞｼｯｸE" panose="020B0900000000000000" pitchFamily="50" charset="-128"/>
                <a:ea typeface="HGSｺﾞｼｯｸE" panose="020B0900000000000000" pitchFamily="50" charset="-128"/>
              </a:rPr>
              <a:t>色：有意水準</a:t>
            </a:r>
            <a:r>
              <a:rPr lang="en-US" altLang="ja-JP" sz="1400" dirty="0">
                <a:latin typeface="HGSｺﾞｼｯｸE" panose="020B0900000000000000" pitchFamily="50" charset="-128"/>
                <a:ea typeface="HGSｺﾞｼｯｸE" panose="020B0900000000000000" pitchFamily="50" charset="-128"/>
              </a:rPr>
              <a:t>90</a:t>
            </a:r>
            <a:r>
              <a:rPr lang="ja-JP" altLang="en-US" sz="1400" dirty="0">
                <a:latin typeface="HGSｺﾞｼｯｸE" panose="020B0900000000000000" pitchFamily="50" charset="-128"/>
                <a:ea typeface="HGSｺﾞｼｯｸE" panose="020B0900000000000000" pitchFamily="50" charset="-128"/>
              </a:rPr>
              <a:t>％以上　　線：</a:t>
            </a:r>
            <a:r>
              <a:rPr lang="ja-JP" altLang="en-US" sz="1400" dirty="0" smtClean="0">
                <a:latin typeface="HGSｺﾞｼｯｸE" panose="020B0900000000000000" pitchFamily="50" charset="-128"/>
                <a:ea typeface="HGSｺﾞｼｯｸE" panose="020B0900000000000000" pitchFamily="50" charset="-128"/>
              </a:rPr>
              <a:t>偏差　</a:t>
            </a:r>
            <a:endParaRPr lang="ja-JP" altLang="en-US" sz="1400" dirty="0">
              <a:latin typeface="HGSｺﾞｼｯｸE" panose="020B0900000000000000" pitchFamily="50" charset="-128"/>
              <a:ea typeface="HGSｺﾞｼｯｸE" panose="020B0900000000000000" pitchFamily="50" charset="-128"/>
            </a:endParaRPr>
          </a:p>
        </p:txBody>
      </p:sp>
      <p:sp>
        <p:nvSpPr>
          <p:cNvPr id="48" name="右矢印 47"/>
          <p:cNvSpPr/>
          <p:nvPr/>
        </p:nvSpPr>
        <p:spPr>
          <a:xfrm>
            <a:off x="530203" y="5464188"/>
            <a:ext cx="697728" cy="882868"/>
          </a:xfrm>
          <a:prstGeom prst="rightArrow">
            <a:avLst>
              <a:gd name="adj1" fmla="val 50000"/>
              <a:gd name="adj2" fmla="val 62139"/>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右矢印 48"/>
          <p:cNvSpPr/>
          <p:nvPr/>
        </p:nvSpPr>
        <p:spPr>
          <a:xfrm>
            <a:off x="577498" y="5582934"/>
            <a:ext cx="589983" cy="652253"/>
          </a:xfrm>
          <a:prstGeom prst="rightArrow">
            <a:avLst>
              <a:gd name="adj1" fmla="val 45950"/>
              <a:gd name="adj2" fmla="val 54870"/>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24370" y="5433000"/>
            <a:ext cx="4039986" cy="954107"/>
          </a:xfrm>
          <a:prstGeom prst="rect">
            <a:avLst/>
          </a:prstGeom>
          <a:noFill/>
        </p:spPr>
        <p:txBody>
          <a:bodyPr wrap="square" rtlCol="0">
            <a:spAutoFit/>
          </a:bodyPr>
          <a:lstStyle/>
          <a:p>
            <a:pPr algn="ctr"/>
            <a:r>
              <a:rPr kumimoji="1" lang="ja-JP" altLang="en-US" sz="2800" u="sng" dirty="0" smtClean="0">
                <a:latin typeface="HGP創英角ｺﾞｼｯｸUB" panose="020B0900000000000000" pitchFamily="50" charset="-128"/>
                <a:ea typeface="HGP創英角ｺﾞｼｯｸUB" panose="020B0900000000000000" pitchFamily="50" charset="-128"/>
              </a:rPr>
              <a:t>緯度方向</a:t>
            </a:r>
            <a:r>
              <a:rPr kumimoji="1" lang="ja-JP" altLang="en-US" sz="2800" dirty="0" smtClean="0">
                <a:latin typeface="HGP創英角ｺﾞｼｯｸUB" panose="020B0900000000000000" pitchFamily="50" charset="-128"/>
                <a:ea typeface="HGP創英角ｺﾞｼｯｸUB" panose="020B0900000000000000" pitchFamily="50" charset="-128"/>
              </a:rPr>
              <a:t>における</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atin typeface="HGP創英角ｺﾞｼｯｸUB" panose="020B0900000000000000" pitchFamily="50" charset="-128"/>
                <a:ea typeface="HGP創英角ｺﾞｼｯｸUB" panose="020B0900000000000000" pitchFamily="50" charset="-128"/>
              </a:rPr>
              <a:t>鉛直構造を検討</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4764356" y="3557084"/>
            <a:ext cx="755911" cy="369332"/>
          </a:xfrm>
          <a:prstGeom prst="rect">
            <a:avLst/>
          </a:prstGeom>
          <a:solidFill>
            <a:schemeClr val="bg1"/>
          </a:solid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下層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1" name="テキスト ボックス 30"/>
          <p:cNvSpPr txBox="1"/>
          <p:nvPr/>
        </p:nvSpPr>
        <p:spPr>
          <a:xfrm>
            <a:off x="4767885" y="1114476"/>
            <a:ext cx="714347" cy="369332"/>
          </a:xfrm>
          <a:prstGeom prst="rect">
            <a:avLst/>
          </a:prstGeom>
          <a:solidFill>
            <a:schemeClr val="bg1"/>
          </a:solid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上</a:t>
            </a:r>
            <a:r>
              <a:rPr kumimoji="1" lang="ja-JP" altLang="en-US" dirty="0" smtClean="0">
                <a:latin typeface="HGP創英角ｺﾞｼｯｸUB" panose="020B0900000000000000" pitchFamily="50" charset="-128"/>
                <a:ea typeface="HGP創英角ｺﾞｼｯｸUB" panose="020B0900000000000000" pitchFamily="50" charset="-128"/>
              </a:rPr>
              <a:t>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465356" y="4268290"/>
            <a:ext cx="3865878" cy="830997"/>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中緯度側では</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高気圧</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高緯度側</a:t>
            </a:r>
            <a:r>
              <a:rPr lang="ja-JP" altLang="en-US" sz="2400" dirty="0">
                <a:latin typeface="HGP創英角ｺﾞｼｯｸUB" panose="020B0900000000000000" pitchFamily="50" charset="-128"/>
                <a:ea typeface="HGP創英角ｺﾞｼｯｸUB" panose="020B0900000000000000" pitchFamily="50" charset="-128"/>
              </a:rPr>
              <a:t>では</a:t>
            </a:r>
            <a:r>
              <a:rPr lang="ja-JP" altLang="en-US" sz="2400" u="sng" dirty="0">
                <a:solidFill>
                  <a:schemeClr val="accent5"/>
                </a:solidFill>
                <a:latin typeface="HGP創英角ｺﾞｼｯｸUB" panose="020B0900000000000000" pitchFamily="50" charset="-128"/>
                <a:ea typeface="HGP創英角ｺﾞｼｯｸUB" panose="020B0900000000000000" pitchFamily="50" charset="-128"/>
              </a:rPr>
              <a:t>低気圧</a:t>
            </a:r>
            <a:r>
              <a:rPr lang="ja-JP" altLang="en-US" sz="2400" dirty="0">
                <a:latin typeface="HGP創英角ｺﾞｼｯｸUB" panose="020B0900000000000000" pitchFamily="50" charset="-128"/>
                <a:ea typeface="HGP創英角ｺﾞｼｯｸUB" panose="020B0900000000000000" pitchFamily="50" charset="-128"/>
              </a:rPr>
              <a:t>が強化</a:t>
            </a:r>
            <a:endParaRPr lang="ja-JP" altLang="en-US" sz="2400" dirty="0"/>
          </a:p>
        </p:txBody>
      </p:sp>
      <p:sp>
        <p:nvSpPr>
          <p:cNvPr id="8" name="テキスト ボックス 7"/>
          <p:cNvSpPr txBox="1"/>
          <p:nvPr/>
        </p:nvSpPr>
        <p:spPr>
          <a:xfrm>
            <a:off x="6197765" y="1741388"/>
            <a:ext cx="609681" cy="1384995"/>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高</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気</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圧</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 name="テキスト ボックス 50"/>
          <p:cNvSpPr txBox="1"/>
          <p:nvPr/>
        </p:nvSpPr>
        <p:spPr>
          <a:xfrm>
            <a:off x="7917615" y="1770193"/>
            <a:ext cx="609681" cy="1384995"/>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低気</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圧</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4868594" y="4844081"/>
            <a:ext cx="3979618" cy="1200329"/>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北太平洋の</a:t>
            </a:r>
            <a:r>
              <a:rPr lang="en-US" altLang="ja-JP" sz="2400" dirty="0" smtClean="0">
                <a:latin typeface="HGP創英角ｺﾞｼｯｸUB" panose="020B0900000000000000" pitchFamily="50" charset="-128"/>
                <a:ea typeface="HGP創英角ｺﾞｼｯｸUB" panose="020B0900000000000000" pitchFamily="50" charset="-128"/>
              </a:rPr>
              <a:t>SST</a:t>
            </a:r>
            <a:r>
              <a:rPr lang="ja-JP" altLang="en-US" sz="2400" dirty="0" smtClean="0">
                <a:latin typeface="HGP創英角ｺﾞｼｯｸUB" panose="020B0900000000000000" pitchFamily="50" charset="-128"/>
                <a:ea typeface="HGP創英角ｺﾞｼｯｸUB" panose="020B0900000000000000" pitchFamily="50" charset="-128"/>
              </a:rPr>
              <a:t>が</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暖かい所では</a:t>
            </a:r>
            <a:r>
              <a:rPr lang="ja-JP" altLang="en-US" sz="2400" u="sng" dirty="0" smtClean="0">
                <a:solidFill>
                  <a:srgbClr val="FF0000"/>
                </a:solidFill>
                <a:latin typeface="HGP創英角ｺﾞｼｯｸUB" panose="020B0900000000000000" pitchFamily="50" charset="-128"/>
                <a:ea typeface="HGP創英角ｺﾞｼｯｸUB" panose="020B0900000000000000" pitchFamily="50" charset="-128"/>
              </a:rPr>
              <a:t>上層まで高気圧</a:t>
            </a:r>
            <a:endParaRPr lang="en-US" altLang="ja-JP" sz="2400" u="sng" dirty="0" smtClean="0">
              <a:solidFill>
                <a:srgbClr val="FF0000"/>
              </a:solidFill>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冷たい所では</a:t>
            </a:r>
            <a:r>
              <a:rPr lang="ja-JP" altLang="en-US" sz="2400" u="sng" dirty="0" smtClean="0">
                <a:solidFill>
                  <a:schemeClr val="accent5">
                    <a:lumMod val="50000"/>
                  </a:schemeClr>
                </a:solidFill>
                <a:latin typeface="HGP創英角ｺﾞｼｯｸUB" panose="020B0900000000000000" pitchFamily="50" charset="-128"/>
                <a:ea typeface="HGP創英角ｺﾞｼｯｸUB" panose="020B0900000000000000" pitchFamily="50" charset="-128"/>
              </a:rPr>
              <a:t>低気圧傾向</a:t>
            </a:r>
            <a:endParaRPr lang="en-US" altLang="ja-JP" sz="2400" u="sng" dirty="0" smtClean="0">
              <a:solidFill>
                <a:schemeClr val="accent5">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0452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25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25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25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25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5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5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5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5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250"/>
                                        <p:tgtEl>
                                          <p:spTgt spid="5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33" grpId="0"/>
      <p:bldP spid="34" grpId="0"/>
      <p:bldP spid="39" grpId="0"/>
      <p:bldP spid="41" grpId="0" animBg="1"/>
      <p:bldP spid="42" grpId="0"/>
      <p:bldP spid="43" grpId="0" animBg="1"/>
      <p:bldP spid="3" grpId="0" animBg="1"/>
      <p:bldP spid="31" grpId="0" animBg="1"/>
      <p:bldP spid="8" grpId="0"/>
      <p:bldP spid="5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角丸四角形 58"/>
          <p:cNvSpPr/>
          <p:nvPr/>
        </p:nvSpPr>
        <p:spPr>
          <a:xfrm>
            <a:off x="358241" y="4194248"/>
            <a:ext cx="4080108" cy="974881"/>
          </a:xfrm>
          <a:prstGeom prst="roundRect">
            <a:avLst/>
          </a:prstGeom>
          <a:solidFill>
            <a:schemeClr val="bg1">
              <a:lumMod val="95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3637"/>
          <a:stretch/>
        </p:blipFill>
        <p:spPr>
          <a:xfrm>
            <a:off x="4912762" y="1265855"/>
            <a:ext cx="4111988" cy="2616534"/>
          </a:xfrm>
          <a:prstGeom prst="rect">
            <a:avLst/>
          </a:prstGeom>
        </p:spPr>
      </p:pic>
      <p:sp>
        <p:nvSpPr>
          <p:cNvPr id="17" name="テキスト ボックス 16"/>
          <p:cNvSpPr txBox="1"/>
          <p:nvPr/>
        </p:nvSpPr>
        <p:spPr>
          <a:xfrm>
            <a:off x="4912762" y="681080"/>
            <a:ext cx="410452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東西</a:t>
            </a:r>
            <a:r>
              <a:rPr lang="ja-JP" altLang="en-US" sz="1600" dirty="0">
                <a:latin typeface="HGP創英角ｺﾞｼｯｸUB" panose="020B0900000000000000" pitchFamily="50" charset="-128"/>
                <a:ea typeface="HGP創英角ｺﾞｼｯｸUB" panose="020B0900000000000000" pitchFamily="50" charset="-128"/>
              </a:rPr>
              <a:t>風</a:t>
            </a:r>
            <a:r>
              <a:rPr lang="en-US" altLang="ja-JP" sz="1600" dirty="0" smtClean="0">
                <a:latin typeface="HGP創英角ｺﾞｼｯｸUB" panose="020B0900000000000000" pitchFamily="50" charset="-128"/>
                <a:ea typeface="HGP創英角ｺﾞｼｯｸUB" panose="020B0900000000000000" pitchFamily="50" charset="-128"/>
              </a:rPr>
              <a:t>(m/s)</a:t>
            </a:r>
          </a:p>
          <a:p>
            <a:pPr algn="ctr"/>
            <a:r>
              <a:rPr lang="en-US" altLang="ja-JP" sz="1600" dirty="0" smtClean="0">
                <a:latin typeface="HGP創英角ｺﾞｼｯｸUB" panose="020B0900000000000000" pitchFamily="50" charset="-128"/>
                <a:ea typeface="HGP創英角ｺﾞｼｯｸUB" panose="020B0900000000000000" pitchFamily="50" charset="-128"/>
              </a:rPr>
              <a:t>180-220W </a:t>
            </a:r>
            <a:r>
              <a:rPr lang="ja-JP" altLang="en-US" sz="1600" dirty="0" smtClean="0">
                <a:latin typeface="HGP創英角ｺﾞｼｯｸUB" panose="020B0900000000000000" pitchFamily="50" charset="-128"/>
                <a:ea typeface="HGP創英角ｺﾞｼｯｸUB" panose="020B0900000000000000" pitchFamily="50" charset="-128"/>
              </a:rPr>
              <a:t>緯度断面図</a:t>
            </a:r>
            <a:r>
              <a:rPr lang="en-US" altLang="ja-JP"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a:xfrm>
            <a:off x="7011093" y="6449896"/>
            <a:ext cx="2057400" cy="365125"/>
          </a:xfrm>
        </p:spPr>
        <p:txBody>
          <a:bodyPr/>
          <a:lstStyle/>
          <a:p>
            <a:r>
              <a:rPr kumimoji="1" lang="en-US" altLang="ja-JP" dirty="0" smtClean="0"/>
              <a:t>10</a:t>
            </a:r>
            <a:endParaRPr kumimoji="1" lang="ja-JP" altLang="en-US" dirty="0"/>
          </a:p>
        </p:txBody>
      </p:sp>
      <p:sp>
        <p:nvSpPr>
          <p:cNvPr id="33" name="テキスト ボックス 32"/>
          <p:cNvSpPr txBox="1"/>
          <p:nvPr/>
        </p:nvSpPr>
        <p:spPr>
          <a:xfrm>
            <a:off x="8726045" y="3916175"/>
            <a:ext cx="417955" cy="369332"/>
          </a:xfrm>
          <a:prstGeom prst="rect">
            <a:avLst/>
          </a:prstGeom>
          <a:noFill/>
        </p:spPr>
        <p:txBody>
          <a:bodyPr wrap="square" rtlCol="0">
            <a:spAutoFit/>
          </a:bodyPr>
          <a:lstStyle/>
          <a:p>
            <a:r>
              <a:rPr lang="ja-JP" altLang="en-US" dirty="0">
                <a:latin typeface="HGP創英角ｺﾞｼｯｸUB" panose="020B0900000000000000" pitchFamily="50" charset="-128"/>
                <a:ea typeface="HGP創英角ｺﾞｼｯｸUB" panose="020B0900000000000000" pitchFamily="50" charset="-128"/>
              </a:rPr>
              <a:t>北</a:t>
            </a:r>
          </a:p>
        </p:txBody>
      </p:sp>
      <p:sp>
        <p:nvSpPr>
          <p:cNvPr id="34" name="テキスト ボックス 33"/>
          <p:cNvSpPr txBox="1"/>
          <p:nvPr/>
        </p:nvSpPr>
        <p:spPr>
          <a:xfrm>
            <a:off x="5090861" y="3913299"/>
            <a:ext cx="417955" cy="369332"/>
          </a:xfrm>
          <a:prstGeom prst="rect">
            <a:avLst/>
          </a:prstGeom>
          <a:noFill/>
        </p:spPr>
        <p:txBody>
          <a:bodyPr wrap="square" rtlCol="0">
            <a:spAutoFit/>
          </a:bodyPr>
          <a:lstStyle/>
          <a:p>
            <a:r>
              <a:rPr lang="ja-JP" altLang="en-US" dirty="0">
                <a:latin typeface="HGP創英角ｺﾞｼｯｸUB" panose="020B0900000000000000" pitchFamily="50" charset="-128"/>
                <a:ea typeface="HGP創英角ｺﾞｼｯｸUB" panose="020B0900000000000000" pitchFamily="50" charset="-128"/>
              </a:rPr>
              <a:t>南</a:t>
            </a:r>
          </a:p>
        </p:txBody>
      </p:sp>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7" name="円/楕円 6"/>
          <p:cNvSpPr/>
          <p:nvPr/>
        </p:nvSpPr>
        <p:spPr>
          <a:xfrm>
            <a:off x="6579274" y="1210884"/>
            <a:ext cx="1497724" cy="266308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p:nvPr/>
        </p:nvCxnSpPr>
        <p:spPr>
          <a:xfrm>
            <a:off x="6273619" y="3778519"/>
            <a:ext cx="3636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215600" y="3778951"/>
            <a:ext cx="36366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221288" y="4023683"/>
            <a:ext cx="513436"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暖</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1" name="円/楕円 40"/>
          <p:cNvSpPr/>
          <p:nvPr/>
        </p:nvSpPr>
        <p:spPr>
          <a:xfrm>
            <a:off x="6164274" y="3986258"/>
            <a:ext cx="533460" cy="460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207288" y="4026340"/>
            <a:ext cx="500987"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冷</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3" name="円/楕円 42"/>
          <p:cNvSpPr/>
          <p:nvPr/>
        </p:nvSpPr>
        <p:spPr>
          <a:xfrm>
            <a:off x="7150274" y="3987467"/>
            <a:ext cx="520526" cy="4678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545013" y="4947380"/>
            <a:ext cx="4674553" cy="892552"/>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北緯</a:t>
            </a:r>
            <a:r>
              <a:rPr lang="en-US" altLang="ja-JP" sz="2400" dirty="0" smtClean="0">
                <a:latin typeface="HGP創英角ｺﾞｼｯｸUB" panose="020B0900000000000000" pitchFamily="50" charset="-128"/>
                <a:ea typeface="HGP創英角ｺﾞｼｯｸUB" panose="020B0900000000000000" pitchFamily="50" charset="-128"/>
              </a:rPr>
              <a:t>40</a:t>
            </a:r>
            <a:r>
              <a:rPr lang="ja-JP" altLang="en-US" sz="2400" dirty="0" smtClean="0">
                <a:latin typeface="HGP創英角ｺﾞｼｯｸUB" panose="020B0900000000000000" pitchFamily="50" charset="-128"/>
                <a:ea typeface="HGP創英角ｺﾞｼｯｸUB" panose="020B0900000000000000" pitchFamily="50" charset="-128"/>
              </a:rPr>
              <a:t>度 </a:t>
            </a:r>
            <a:r>
              <a:rPr lang="ja-JP" altLang="en-US" sz="2400" dirty="0" err="1" smtClean="0">
                <a:latin typeface="HGP創英角ｺﾞｼｯｸUB" panose="020B0900000000000000" pitchFamily="50" charset="-128"/>
                <a:ea typeface="HGP創英角ｺﾞｼｯｸUB" panose="020B0900000000000000" pitchFamily="50" charset="-128"/>
              </a:rPr>
              <a:t>ｰ</a:t>
            </a:r>
            <a:r>
              <a:rPr lang="ja-JP" altLang="en-US" sz="2400" dirty="0" smtClean="0">
                <a:latin typeface="HGP創英角ｺﾞｼｯｸUB" panose="020B0900000000000000" pitchFamily="50" charset="-128"/>
                <a:ea typeface="HGP創英角ｺﾞｼｯｸUB" panose="020B0900000000000000" pitchFamily="50" charset="-128"/>
              </a:rPr>
              <a:t> </a:t>
            </a:r>
            <a:r>
              <a:rPr lang="en-US" altLang="ja-JP" sz="2400" dirty="0" smtClean="0">
                <a:latin typeface="HGP創英角ｺﾞｼｯｸUB" panose="020B0900000000000000" pitchFamily="50" charset="-128"/>
                <a:ea typeface="HGP創英角ｺﾞｼｯｸUB" panose="020B0900000000000000" pitchFamily="50" charset="-128"/>
              </a:rPr>
              <a:t>60</a:t>
            </a:r>
            <a:r>
              <a:rPr lang="ja-JP" altLang="en-US" sz="2400" dirty="0" smtClean="0">
                <a:latin typeface="HGP創英角ｺﾞｼｯｸUB" panose="020B0900000000000000" pitchFamily="50" charset="-128"/>
                <a:ea typeface="HGP創英角ｺﾞｼｯｸUB" panose="020B0900000000000000" pitchFamily="50" charset="-128"/>
              </a:rPr>
              <a:t>度の</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en-US" altLang="ja-JP" sz="2800" b="1" u="sng" dirty="0" smtClean="0">
                <a:latin typeface="HGP創英角ｺﾞｼｯｸUB" panose="020B0900000000000000" pitchFamily="50" charset="-128"/>
                <a:ea typeface="HGP創英角ｺﾞｼｯｸUB" panose="020B0900000000000000" pitchFamily="50" charset="-128"/>
              </a:rPr>
              <a:t>300hPa</a:t>
            </a:r>
            <a:r>
              <a:rPr lang="ja-JP" altLang="en-US" sz="2800" b="1" u="sng" dirty="0" smtClean="0">
                <a:latin typeface="HGP創英角ｺﾞｼｯｸUB" panose="020B0900000000000000" pitchFamily="50" charset="-128"/>
                <a:ea typeface="HGP創英角ｺﾞｼｯｸUB" panose="020B0900000000000000" pitchFamily="50" charset="-128"/>
              </a:rPr>
              <a:t>面</a:t>
            </a:r>
            <a:r>
              <a:rPr lang="ja-JP" altLang="en-US" sz="2400" dirty="0" smtClean="0">
                <a:latin typeface="HGP創英角ｺﾞｼｯｸUB" panose="020B0900000000000000" pitchFamily="50" charset="-128"/>
                <a:ea typeface="HGP創英角ｺﾞｼｯｸUB" panose="020B0900000000000000" pitchFamily="50" charset="-128"/>
              </a:rPr>
              <a:t>で</a:t>
            </a:r>
            <a:r>
              <a:rPr lang="ja-JP" altLang="en-US" sz="2800" u="sng" dirty="0" smtClean="0">
                <a:solidFill>
                  <a:srgbClr val="F1032B"/>
                </a:solidFill>
                <a:latin typeface="HGP創英角ｺﾞｼｯｸUB" panose="020B0900000000000000" pitchFamily="50" charset="-128"/>
                <a:ea typeface="HGP創英角ｺﾞｼｯｸUB" panose="020B0900000000000000" pitchFamily="50" charset="-128"/>
              </a:rPr>
              <a:t>西風強化極大域</a:t>
            </a:r>
            <a:endParaRPr kumimoji="1" lang="ja-JP" altLang="en-US" sz="2800" u="sng" dirty="0">
              <a:solidFill>
                <a:srgbClr val="F1032B"/>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6965024" y="1392736"/>
            <a:ext cx="668788" cy="649990"/>
          </a:xfrm>
          <a:prstGeom prst="rect">
            <a:avLst/>
          </a:prstGeom>
          <a:noFill/>
        </p:spPr>
        <p:txBody>
          <a:bodyPr wrap="square" rtlCol="0">
            <a:spAutoFit/>
          </a:bodyPr>
          <a:lstStyle/>
          <a:p>
            <a:r>
              <a:rPr lang="ja-JP" altLang="en-US" sz="3600" dirty="0">
                <a:solidFill>
                  <a:srgbClr val="00B050"/>
                </a:solidFill>
                <a:latin typeface="HGP創英角ｺﾞｼｯｸUB" panose="020B0900000000000000" pitchFamily="50" charset="-128"/>
                <a:ea typeface="HGP創英角ｺﾞｼｯｸUB" panose="020B0900000000000000" pitchFamily="50" charset="-128"/>
              </a:rPr>
              <a:t>◎</a:t>
            </a:r>
            <a:endParaRPr kumimoji="1" lang="ja-JP" altLang="en-US" sz="36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0" name="角丸四角形吹き出し 9"/>
          <p:cNvSpPr/>
          <p:nvPr/>
        </p:nvSpPr>
        <p:spPr>
          <a:xfrm>
            <a:off x="5190900" y="2193280"/>
            <a:ext cx="1717741" cy="588573"/>
          </a:xfrm>
          <a:prstGeom prst="wedgeRoundRectCallout">
            <a:avLst>
              <a:gd name="adj1" fmla="val 51726"/>
              <a:gd name="adj2" fmla="val -112632"/>
              <a:gd name="adj3" fmla="val 16667"/>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n>
                  <a:solidFill>
                    <a:schemeClr val="tx1"/>
                  </a:solidFill>
                </a:ln>
                <a:latin typeface="HGP創英角ｺﾞｼｯｸUB" panose="020B0900000000000000" pitchFamily="50" charset="-128"/>
                <a:ea typeface="HGP創英角ｺﾞｼｯｸUB" panose="020B0900000000000000" pitchFamily="50" charset="-128"/>
              </a:rPr>
              <a:t>西風極大</a:t>
            </a:r>
            <a:endParaRPr kumimoji="1" lang="ja-JP" altLang="en-US" sz="2800" dirty="0">
              <a:ln>
                <a:solidFill>
                  <a:schemeClr val="tx1"/>
                </a:solidFill>
              </a:ln>
              <a:latin typeface="HGP創英角ｺﾞｼｯｸUB" panose="020B0900000000000000" pitchFamily="50" charset="-128"/>
              <a:ea typeface="HGP創英角ｺﾞｼｯｸUB" panose="020B0900000000000000" pitchFamily="50" charset="-128"/>
            </a:endParaRPr>
          </a:p>
        </p:txBody>
      </p:sp>
      <p:sp>
        <p:nvSpPr>
          <p:cNvPr id="50" name="テキスト ボックス 49"/>
          <p:cNvSpPr txBox="1"/>
          <p:nvPr/>
        </p:nvSpPr>
        <p:spPr>
          <a:xfrm>
            <a:off x="4764356" y="3557084"/>
            <a:ext cx="755911" cy="369332"/>
          </a:xfrm>
          <a:prstGeom prst="rect">
            <a:avLst/>
          </a:prstGeom>
          <a:solidFill>
            <a:schemeClr val="bg1"/>
          </a:solid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下層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1" name="テキスト ボックス 50"/>
          <p:cNvSpPr txBox="1"/>
          <p:nvPr/>
        </p:nvSpPr>
        <p:spPr>
          <a:xfrm>
            <a:off x="4767885" y="1114476"/>
            <a:ext cx="714347" cy="369332"/>
          </a:xfrm>
          <a:prstGeom prst="rect">
            <a:avLst/>
          </a:prstGeom>
          <a:solidFill>
            <a:schemeClr val="bg1"/>
          </a:solid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上</a:t>
            </a:r>
            <a:r>
              <a:rPr kumimoji="1" lang="ja-JP" altLang="en-US" dirty="0" smtClean="0">
                <a:latin typeface="HGP創英角ｺﾞｼｯｸUB" panose="020B0900000000000000" pitchFamily="50" charset="-128"/>
                <a:ea typeface="HGP創英角ｺﾞｼｯｸUB" panose="020B0900000000000000" pitchFamily="50" charset="-128"/>
              </a:rPr>
              <a:t>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4" name="テキスト ボックス 53"/>
          <p:cNvSpPr txBox="1"/>
          <p:nvPr/>
        </p:nvSpPr>
        <p:spPr>
          <a:xfrm>
            <a:off x="-10889" y="6583404"/>
            <a:ext cx="4775245" cy="307777"/>
          </a:xfrm>
          <a:prstGeom prst="rect">
            <a:avLst/>
          </a:prstGeom>
          <a:noFill/>
        </p:spPr>
        <p:txBody>
          <a:bodyPr wrap="square" rtlCol="0">
            <a:spAutoFit/>
          </a:bodyPr>
          <a:lstStyle/>
          <a:p>
            <a:r>
              <a:rPr lang="ja-JP" altLang="en-US" sz="1400" dirty="0">
                <a:latin typeface="HGSｺﾞｼｯｸE" panose="020B0900000000000000" pitchFamily="50" charset="-128"/>
                <a:ea typeface="HGSｺﾞｼｯｸE" panose="020B0900000000000000" pitchFamily="50" charset="-128"/>
              </a:rPr>
              <a:t>色：有意水準</a:t>
            </a:r>
            <a:r>
              <a:rPr lang="en-US" altLang="ja-JP" sz="1400" dirty="0">
                <a:latin typeface="HGSｺﾞｼｯｸE" panose="020B0900000000000000" pitchFamily="50" charset="-128"/>
                <a:ea typeface="HGSｺﾞｼｯｸE" panose="020B0900000000000000" pitchFamily="50" charset="-128"/>
              </a:rPr>
              <a:t>90</a:t>
            </a:r>
            <a:r>
              <a:rPr lang="ja-JP" altLang="en-US" sz="1400" dirty="0">
                <a:latin typeface="HGSｺﾞｼｯｸE" panose="020B0900000000000000" pitchFamily="50" charset="-128"/>
                <a:ea typeface="HGSｺﾞｼｯｸE" panose="020B0900000000000000" pitchFamily="50" charset="-128"/>
              </a:rPr>
              <a:t>％以上　　線：</a:t>
            </a:r>
            <a:r>
              <a:rPr lang="ja-JP" altLang="en-US" sz="1400" dirty="0" smtClean="0">
                <a:latin typeface="HGSｺﾞｼｯｸE" panose="020B0900000000000000" pitchFamily="50" charset="-128"/>
                <a:ea typeface="HGSｺﾞｼｯｸE" panose="020B0900000000000000" pitchFamily="50" charset="-128"/>
              </a:rPr>
              <a:t>偏差　</a:t>
            </a:r>
            <a:endParaRPr lang="ja-JP" altLang="en-US" sz="1400" dirty="0">
              <a:latin typeface="HGSｺﾞｼｯｸE" panose="020B0900000000000000" pitchFamily="50" charset="-128"/>
              <a:ea typeface="HGSｺﾞｼｯｸE" panose="020B0900000000000000" pitchFamily="50" charset="-128"/>
            </a:endParaRPr>
          </a:p>
        </p:txBody>
      </p:sp>
      <p:sp>
        <p:nvSpPr>
          <p:cNvPr id="55" name="テキスト ボックス 54"/>
          <p:cNvSpPr txBox="1"/>
          <p:nvPr/>
        </p:nvSpPr>
        <p:spPr>
          <a:xfrm>
            <a:off x="51414" y="841545"/>
            <a:ext cx="4623150" cy="307777"/>
          </a:xfrm>
          <a:prstGeom prst="rect">
            <a:avLst/>
          </a:prstGeom>
          <a:noFill/>
        </p:spPr>
        <p:txBody>
          <a:bodyPr wrap="square" rtlCol="0">
            <a:spAutoFit/>
          </a:bodyPr>
          <a:lstStyle/>
          <a:p>
            <a:r>
              <a:rPr kumimoji="1" lang="en-US" altLang="ja-JP" sz="1400" dirty="0" smtClean="0">
                <a:latin typeface="HGP創英角ｺﾞｼｯｸUB" panose="020B0900000000000000" pitchFamily="50" charset="-128"/>
                <a:ea typeface="HGP創英角ｺﾞｼｯｸUB" panose="020B0900000000000000" pitchFamily="50" charset="-128"/>
              </a:rPr>
              <a:t>12</a:t>
            </a:r>
            <a:r>
              <a:rPr kumimoji="1" lang="ja-JP" altLang="en-US" sz="1400" dirty="0" smtClean="0">
                <a:latin typeface="HGP創英角ｺﾞｼｯｸUB" panose="020B0900000000000000" pitchFamily="50" charset="-128"/>
                <a:ea typeface="HGP創英角ｺﾞｼｯｸUB" panose="020B0900000000000000" pitchFamily="50" charset="-128"/>
              </a:rPr>
              <a:t>月 </a:t>
            </a:r>
            <a:r>
              <a:rPr kumimoji="1" lang="en-US" altLang="ja-JP" sz="1400" dirty="0" smtClean="0">
                <a:latin typeface="HGP創英角ｺﾞｼｯｸUB" panose="020B0900000000000000" pitchFamily="50" charset="-128"/>
                <a:ea typeface="HGP創英角ｺﾞｼｯｸUB" panose="020B0900000000000000" pitchFamily="50" charset="-128"/>
              </a:rPr>
              <a:t>1000hPa</a:t>
            </a:r>
            <a:r>
              <a:rPr kumimoji="1" lang="ja-JP" altLang="en-US" sz="1400" dirty="0" smtClean="0">
                <a:latin typeface="HGP創英角ｺﾞｼｯｸUB" panose="020B0900000000000000" pitchFamily="50" charset="-128"/>
                <a:ea typeface="HGP創英角ｺﾞｼｯｸUB" panose="020B0900000000000000" pitchFamily="50" charset="-128"/>
              </a:rPr>
              <a:t>面のジオポテンシャル高度 （</a:t>
            </a:r>
            <a:r>
              <a:rPr kumimoji="1" lang="en-US" altLang="ja-JP" sz="1400" dirty="0" smtClean="0">
                <a:latin typeface="HGP創英角ｺﾞｼｯｸUB" panose="020B0900000000000000" pitchFamily="50" charset="-128"/>
                <a:ea typeface="HGP創英角ｺﾞｼｯｸUB" panose="020B0900000000000000" pitchFamily="50" charset="-128"/>
              </a:rPr>
              <a:t>m</a:t>
            </a:r>
            <a:r>
              <a:rPr kumimoji="1"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pic>
        <p:nvPicPr>
          <p:cNvPr id="56" name="図 55"/>
          <p:cNvPicPr>
            <a:picLocks noChangeAspect="1"/>
          </p:cNvPicPr>
          <p:nvPr/>
        </p:nvPicPr>
        <p:blipFill rotWithShape="1">
          <a:blip r:embed="rId5" cstate="print">
            <a:extLst>
              <a:ext uri="{28A0092B-C50C-407E-A947-70E740481C1C}">
                <a14:useLocalDpi xmlns:a14="http://schemas.microsoft.com/office/drawing/2010/main" val="0"/>
              </a:ext>
            </a:extLst>
          </a:blip>
          <a:srcRect t="15585"/>
          <a:stretch/>
        </p:blipFill>
        <p:spPr>
          <a:xfrm>
            <a:off x="100484" y="1148511"/>
            <a:ext cx="4385160" cy="2852668"/>
          </a:xfrm>
          <a:prstGeom prst="rect">
            <a:avLst/>
          </a:prstGeom>
        </p:spPr>
      </p:pic>
      <p:sp>
        <p:nvSpPr>
          <p:cNvPr id="57" name="正方形/長方形 56"/>
          <p:cNvSpPr/>
          <p:nvPr/>
        </p:nvSpPr>
        <p:spPr>
          <a:xfrm>
            <a:off x="943176" y="1199761"/>
            <a:ext cx="1168258" cy="2575612"/>
          </a:xfrm>
          <a:prstGeom prst="rect">
            <a:avLst/>
          </a:prstGeom>
          <a:solidFill>
            <a:schemeClr val="accent2">
              <a:lumMod val="20000"/>
              <a:lumOff val="80000"/>
              <a:alpha val="5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正方形/長方形 57"/>
          <p:cNvSpPr/>
          <p:nvPr/>
        </p:nvSpPr>
        <p:spPr>
          <a:xfrm>
            <a:off x="465356" y="4268290"/>
            <a:ext cx="3865878" cy="830997"/>
          </a:xfrm>
          <a:prstGeom prst="rect">
            <a:avLst/>
          </a:prstGeom>
        </p:spPr>
        <p:txBody>
          <a:bodyPr wrap="squar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中緯度側では</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高気圧</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高緯度側</a:t>
            </a:r>
            <a:r>
              <a:rPr lang="ja-JP" altLang="en-US" sz="2400" dirty="0">
                <a:latin typeface="HGP創英角ｺﾞｼｯｸUB" panose="020B0900000000000000" pitchFamily="50" charset="-128"/>
                <a:ea typeface="HGP創英角ｺﾞｼｯｸUB" panose="020B0900000000000000" pitchFamily="50" charset="-128"/>
              </a:rPr>
              <a:t>では</a:t>
            </a:r>
            <a:r>
              <a:rPr lang="ja-JP" altLang="en-US" sz="2400" u="sng" dirty="0">
                <a:solidFill>
                  <a:schemeClr val="accent5"/>
                </a:solidFill>
                <a:latin typeface="HGP創英角ｺﾞｼｯｸUB" panose="020B0900000000000000" pitchFamily="50" charset="-128"/>
                <a:ea typeface="HGP創英角ｺﾞｼｯｸUB" panose="020B0900000000000000" pitchFamily="50" charset="-128"/>
              </a:rPr>
              <a:t>低気圧</a:t>
            </a:r>
            <a:r>
              <a:rPr lang="ja-JP" altLang="en-US" sz="2400" dirty="0">
                <a:latin typeface="HGP創英角ｺﾞｼｯｸUB" panose="020B0900000000000000" pitchFamily="50" charset="-128"/>
                <a:ea typeface="HGP創英角ｺﾞｼｯｸUB" panose="020B0900000000000000" pitchFamily="50" charset="-128"/>
              </a:rPr>
              <a:t>が強化</a:t>
            </a:r>
            <a:endParaRPr lang="ja-JP" altLang="en-US" sz="2400" dirty="0"/>
          </a:p>
        </p:txBody>
      </p:sp>
      <p:sp>
        <p:nvSpPr>
          <p:cNvPr id="60" name="右矢印 59"/>
          <p:cNvSpPr/>
          <p:nvPr/>
        </p:nvSpPr>
        <p:spPr>
          <a:xfrm>
            <a:off x="530203" y="5464188"/>
            <a:ext cx="697728" cy="882868"/>
          </a:xfrm>
          <a:prstGeom prst="rightArrow">
            <a:avLst>
              <a:gd name="adj1" fmla="val 50000"/>
              <a:gd name="adj2" fmla="val 62139"/>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577498" y="5582934"/>
            <a:ext cx="589983" cy="652253"/>
          </a:xfrm>
          <a:prstGeom prst="rightArrow">
            <a:avLst>
              <a:gd name="adj1" fmla="val 45950"/>
              <a:gd name="adj2" fmla="val 54870"/>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24370" y="5433000"/>
            <a:ext cx="4039986" cy="954107"/>
          </a:xfrm>
          <a:prstGeom prst="rect">
            <a:avLst/>
          </a:prstGeom>
          <a:noFill/>
        </p:spPr>
        <p:txBody>
          <a:bodyPr wrap="square" rtlCol="0">
            <a:spAutoFit/>
          </a:bodyPr>
          <a:lstStyle/>
          <a:p>
            <a:pPr algn="ctr"/>
            <a:r>
              <a:rPr kumimoji="1" lang="ja-JP" altLang="en-US" sz="2800" u="sng" dirty="0" smtClean="0">
                <a:latin typeface="HGP創英角ｺﾞｼｯｸUB" panose="020B0900000000000000" pitchFamily="50" charset="-128"/>
                <a:ea typeface="HGP創英角ｺﾞｼｯｸUB" panose="020B0900000000000000" pitchFamily="50" charset="-128"/>
              </a:rPr>
              <a:t>緯度方向</a:t>
            </a:r>
            <a:r>
              <a:rPr kumimoji="1" lang="ja-JP" altLang="en-US" sz="2800" dirty="0" smtClean="0">
                <a:latin typeface="HGP創英角ｺﾞｼｯｸUB" panose="020B0900000000000000" pitchFamily="50" charset="-128"/>
                <a:ea typeface="HGP創英角ｺﾞｼｯｸUB" panose="020B0900000000000000" pitchFamily="50" charset="-128"/>
              </a:rPr>
              <a:t>における</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atin typeface="HGP創英角ｺﾞｼｯｸUB" panose="020B0900000000000000" pitchFamily="50" charset="-128"/>
                <a:ea typeface="HGP創英角ｺﾞｼｯｸUB" panose="020B0900000000000000" pitchFamily="50" charset="-128"/>
              </a:rPr>
              <a:t>鉛直構造を検討</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6" name="正方形/長方形 5"/>
          <p:cNvSpPr/>
          <p:nvPr/>
        </p:nvSpPr>
        <p:spPr>
          <a:xfrm>
            <a:off x="7079135" y="2234635"/>
            <a:ext cx="611019" cy="1077218"/>
          </a:xfrm>
          <a:prstGeom prst="rect">
            <a:avLst/>
          </a:prstGeom>
        </p:spPr>
        <p:txBody>
          <a:bodyPr wrap="square">
            <a:spAutoFit/>
          </a:bodyPr>
          <a:lstStyle/>
          <a:p>
            <a:r>
              <a:rPr lang="ja-JP" altLang="en-US" sz="32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西風</a:t>
            </a:r>
            <a:endParaRPr lang="ja-JP" altLang="en-US" sz="32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6079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rotWithShape="1">
          <a:blip r:embed="rId3" cstate="print">
            <a:extLst>
              <a:ext uri="{28A0092B-C50C-407E-A947-70E740481C1C}">
                <a14:useLocalDpi xmlns:a14="http://schemas.microsoft.com/office/drawing/2010/main" val="0"/>
              </a:ext>
            </a:extLst>
          </a:blip>
          <a:srcRect t="15585"/>
          <a:stretch/>
        </p:blipFill>
        <p:spPr>
          <a:xfrm>
            <a:off x="100483" y="1148511"/>
            <a:ext cx="4628313" cy="2852668"/>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t="4125"/>
          <a:stretch/>
        </p:blipFill>
        <p:spPr>
          <a:xfrm>
            <a:off x="4937775" y="1271847"/>
            <a:ext cx="4165945" cy="4390778"/>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t="3879"/>
          <a:stretch/>
        </p:blipFill>
        <p:spPr>
          <a:xfrm>
            <a:off x="4937775" y="1270277"/>
            <a:ext cx="4165945" cy="4598507"/>
          </a:xfrm>
          <a:prstGeom prst="rect">
            <a:avLst/>
          </a:prstGeom>
        </p:spPr>
      </p:pic>
      <mc:AlternateContent xmlns:mc="http://schemas.openxmlformats.org/markup-compatibility/2006" xmlns:a14="http://schemas.microsoft.com/office/drawing/2010/main">
        <mc:Choice Requires="a14">
          <p:sp>
            <p:nvSpPr>
              <p:cNvPr id="24" name="テキスト ボックス 23"/>
              <p:cNvSpPr txBox="1"/>
              <p:nvPr/>
            </p:nvSpPr>
            <p:spPr>
              <a:xfrm>
                <a:off x="4937775" y="677494"/>
                <a:ext cx="416594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t>
                </a:r>
                <a:r>
                  <a:rPr lang="ja-JP" altLang="en-US" sz="1600" dirty="0" smtClean="0">
                    <a:latin typeface="HGP創英角ｺﾞｼｯｸUB" panose="020B0900000000000000" pitchFamily="50" charset="-128"/>
                    <a:ea typeface="HGP創英角ｺﾞｼｯｸUB" panose="020B0900000000000000" pitchFamily="50" charset="-128"/>
                  </a:rPr>
                  <a:t>）の経度断面図</a:t>
                </a:r>
                <a:endParaRPr lang="en-US" altLang="ja-JP" sz="1600" dirty="0" smtClean="0">
                  <a:latin typeface="HGP創英角ｺﾞｼｯｸUB" panose="020B0900000000000000" pitchFamily="50" charset="-128"/>
                  <a:ea typeface="HGP創英角ｺﾞｼｯｸUB" panose="020B0900000000000000" pitchFamily="50" charset="-128"/>
                </a:endParaRP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4937775" y="677494"/>
                <a:ext cx="4165945" cy="584775"/>
              </a:xfrm>
              <a:prstGeom prst="rect">
                <a:avLst/>
              </a:prstGeom>
              <a:blipFill rotWithShape="0">
                <a:blip r:embed="rId6"/>
                <a:stretch>
                  <a:fillRect t="-3125" b="-11458"/>
                </a:stretch>
              </a:blipFill>
            </p:spPr>
            <p:txBody>
              <a:bodyPr/>
              <a:lstStyle/>
              <a:p>
                <a:r>
                  <a:rPr lang="ja-JP" altLang="en-US">
                    <a:noFill/>
                  </a:rPr>
                  <a:t> </a:t>
                </a:r>
              </a:p>
            </p:txBody>
          </p:sp>
        </mc:Fallback>
      </mc:AlternateContent>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45" name="テキスト ボックス 44"/>
          <p:cNvSpPr txBox="1"/>
          <p:nvPr/>
        </p:nvSpPr>
        <p:spPr>
          <a:xfrm>
            <a:off x="38262" y="6573092"/>
            <a:ext cx="5638279" cy="430887"/>
          </a:xfrm>
          <a:prstGeom prst="rect">
            <a:avLst/>
          </a:prstGeom>
          <a:noFill/>
        </p:spPr>
        <p:txBody>
          <a:bodyPr wrap="square" rtlCol="0">
            <a:spAutoFit/>
          </a:bodyPr>
          <a:lstStyle/>
          <a:p>
            <a:r>
              <a:rPr lang="ja-JP" altLang="en-US" sz="1100" dirty="0">
                <a:latin typeface="HGP創英角ｺﾞｼｯｸUB" panose="020B0900000000000000" pitchFamily="50" charset="-128"/>
                <a:ea typeface="HGP創英角ｺﾞｼｯｸUB" panose="020B0900000000000000" pitchFamily="50" charset="-128"/>
              </a:rPr>
              <a:t>色：有意水準</a:t>
            </a:r>
            <a:r>
              <a:rPr lang="en-US" altLang="ja-JP" sz="1100" dirty="0">
                <a:latin typeface="HGP創英角ｺﾞｼｯｸUB" panose="020B0900000000000000" pitchFamily="50" charset="-128"/>
                <a:ea typeface="HGP創英角ｺﾞｼｯｸUB" panose="020B0900000000000000" pitchFamily="50" charset="-128"/>
              </a:rPr>
              <a:t>90</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以上</a:t>
            </a:r>
            <a:r>
              <a:rPr lang="ja-JP" altLang="en-US" sz="1100" dirty="0">
                <a:latin typeface="HGP創英角ｺﾞｼｯｸUB" panose="020B0900000000000000" pitchFamily="50" charset="-128"/>
                <a:ea typeface="HGP創英角ｺﾞｼｯｸUB" panose="020B0900000000000000" pitchFamily="50" charset="-128"/>
              </a:rPr>
              <a:t>　</a:t>
            </a:r>
            <a:r>
              <a:rPr lang="ja-JP" altLang="en-US" sz="1100" dirty="0" smtClean="0">
                <a:latin typeface="HGP創英角ｺﾞｼｯｸUB" panose="020B0900000000000000" pitchFamily="50" charset="-128"/>
                <a:ea typeface="HGP創英角ｺﾞｼｯｸUB" panose="020B0900000000000000" pitchFamily="50" charset="-128"/>
              </a:rPr>
              <a:t>　線</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100" dirty="0" smtClean="0">
                <a:latin typeface="HGP創英角ｺﾞｼｯｸUB" panose="020B0900000000000000" pitchFamily="50" charset="-128"/>
                <a:ea typeface="HGP創英角ｺﾞｼｯｸUB" panose="020B0900000000000000" pitchFamily="50" charset="-128"/>
              </a:rPr>
              <a:t>Flux(Takaya and Nakamura 2001)</a:t>
            </a:r>
          </a:p>
          <a:p>
            <a:endParaRPr lang="ja-JP" altLang="en-US" sz="1100" dirty="0">
              <a:latin typeface="HGP創英角ｺﾞｼｯｸUB" panose="020B0900000000000000" pitchFamily="50" charset="-128"/>
              <a:ea typeface="HGP創英角ｺﾞｼｯｸUB" panose="020B0900000000000000" pitchFamily="50" charset="-128"/>
            </a:endParaRPr>
          </a:p>
        </p:txBody>
      </p:sp>
      <p:sp>
        <p:nvSpPr>
          <p:cNvPr id="54"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14</a:t>
            </a:fld>
            <a:endParaRPr kumimoji="1" lang="ja-JP" altLang="en-US" dirty="0"/>
          </a:p>
        </p:txBody>
      </p:sp>
      <p:cxnSp>
        <p:nvCxnSpPr>
          <p:cNvPr id="3" name="直線コネクタ 2"/>
          <p:cNvCxnSpPr/>
          <p:nvPr/>
        </p:nvCxnSpPr>
        <p:spPr>
          <a:xfrm>
            <a:off x="5571939" y="5710794"/>
            <a:ext cx="1244499" cy="50"/>
          </a:xfrm>
          <a:prstGeom prst="line">
            <a:avLst/>
          </a:prstGeom>
          <a:ln w="76200">
            <a:solidFill>
              <a:srgbClr val="F1032B"/>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5408168" y="5818551"/>
            <a:ext cx="1882155" cy="584775"/>
          </a:xfrm>
          <a:prstGeom prst="rect">
            <a:avLst/>
          </a:prstGeom>
          <a:solidFill>
            <a:schemeClr val="bg1"/>
          </a:solidFill>
          <a:ln w="57150">
            <a:solidFill>
              <a:srgbClr val="F1032B"/>
            </a:solidFill>
          </a:ln>
        </p:spPr>
        <p:txBody>
          <a:bodyPr wrap="square" rtlCol="0">
            <a:spAutoFit/>
          </a:bodyPr>
          <a:lstStyle/>
          <a:p>
            <a:r>
              <a:rPr kumimoji="1" lang="ja-JP" altLang="en-US" sz="32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28" name="正方形/長方形 27"/>
          <p:cNvSpPr/>
          <p:nvPr/>
        </p:nvSpPr>
        <p:spPr>
          <a:xfrm>
            <a:off x="5266605" y="1708910"/>
            <a:ext cx="3758144" cy="465512"/>
          </a:xfrm>
          <a:prstGeom prst="rect">
            <a:avLst/>
          </a:prstGeom>
          <a:solidFill>
            <a:schemeClr val="accent2">
              <a:lumMod val="20000"/>
              <a:lumOff val="80000"/>
              <a:alpha val="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a:off x="358241" y="2514483"/>
            <a:ext cx="4290353" cy="838445"/>
          </a:xfrm>
          <a:prstGeom prst="rect">
            <a:avLst/>
          </a:prstGeom>
          <a:solidFill>
            <a:schemeClr val="accent2">
              <a:lumMod val="20000"/>
              <a:lumOff val="80000"/>
              <a:alpha val="5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右矢印 36"/>
          <p:cNvSpPr/>
          <p:nvPr/>
        </p:nvSpPr>
        <p:spPr>
          <a:xfrm rot="5400000">
            <a:off x="2118517" y="4146455"/>
            <a:ext cx="697728" cy="882868"/>
          </a:xfrm>
          <a:prstGeom prst="rightArrow">
            <a:avLst>
              <a:gd name="adj1" fmla="val 50000"/>
              <a:gd name="adj2" fmla="val 62139"/>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p:cNvSpPr/>
          <p:nvPr/>
        </p:nvSpPr>
        <p:spPr>
          <a:xfrm rot="5400000">
            <a:off x="2165812" y="4248576"/>
            <a:ext cx="589983" cy="652253"/>
          </a:xfrm>
          <a:prstGeom prst="rightArrow">
            <a:avLst>
              <a:gd name="adj1" fmla="val 45950"/>
              <a:gd name="adj2" fmla="val 54870"/>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47388" y="5049224"/>
            <a:ext cx="4039986" cy="954107"/>
          </a:xfrm>
          <a:prstGeom prst="rect">
            <a:avLst/>
          </a:prstGeom>
          <a:noFill/>
        </p:spPr>
        <p:txBody>
          <a:bodyPr wrap="square" rtlCol="0">
            <a:spAutoFit/>
          </a:bodyPr>
          <a:lstStyle/>
          <a:p>
            <a:pPr algn="ctr"/>
            <a:r>
              <a:rPr kumimoji="1" lang="ja-JP" altLang="en-US" sz="2800" u="sng" dirty="0" smtClean="0">
                <a:latin typeface="HGP創英角ｺﾞｼｯｸUB" panose="020B0900000000000000" pitchFamily="50" charset="-128"/>
                <a:ea typeface="HGP創英角ｺﾞｼｯｸUB" panose="020B0900000000000000" pitchFamily="50" charset="-128"/>
              </a:rPr>
              <a:t>経度方向</a:t>
            </a:r>
            <a:r>
              <a:rPr kumimoji="1" lang="ja-JP" altLang="en-US" sz="2800" dirty="0" smtClean="0">
                <a:latin typeface="HGP創英角ｺﾞｼｯｸUB" panose="020B0900000000000000" pitchFamily="50" charset="-128"/>
                <a:ea typeface="HGP創英角ｺﾞｼｯｸUB" panose="020B0900000000000000" pitchFamily="50" charset="-128"/>
              </a:rPr>
              <a:t>における</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atin typeface="HGP創英角ｺﾞｼｯｸUB" panose="020B0900000000000000" pitchFamily="50" charset="-128"/>
                <a:ea typeface="HGP創英角ｺﾞｼｯｸUB" panose="020B0900000000000000" pitchFamily="50" charset="-128"/>
              </a:rPr>
              <a:t>鉛直構造を検討</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6" name="曲折矢印 5"/>
          <p:cNvSpPr/>
          <p:nvPr/>
        </p:nvSpPr>
        <p:spPr>
          <a:xfrm rot="402609">
            <a:off x="5937465" y="1250338"/>
            <a:ext cx="2571467" cy="4029942"/>
          </a:xfrm>
          <a:prstGeom prst="bentArrow">
            <a:avLst>
              <a:gd name="adj1" fmla="val 23828"/>
              <a:gd name="adj2" fmla="val 25000"/>
              <a:gd name="adj3" fmla="val 36428"/>
              <a:gd name="adj4" fmla="val 63572"/>
            </a:avLst>
          </a:prstGeom>
          <a:solidFill>
            <a:schemeClr val="bg1">
              <a:alpha val="3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p:cNvSpPr txBox="1"/>
          <p:nvPr/>
        </p:nvSpPr>
        <p:spPr>
          <a:xfrm>
            <a:off x="8815771" y="5637478"/>
            <a:ext cx="417955"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東</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29" name="テキスト ボックス 28"/>
          <p:cNvSpPr txBox="1"/>
          <p:nvPr/>
        </p:nvSpPr>
        <p:spPr>
          <a:xfrm>
            <a:off x="4856484" y="5602532"/>
            <a:ext cx="417955"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西</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4" name="テキスト ボックス 33"/>
          <p:cNvSpPr txBox="1"/>
          <p:nvPr/>
        </p:nvSpPr>
        <p:spPr>
          <a:xfrm>
            <a:off x="4745942" y="5125976"/>
            <a:ext cx="755911" cy="369332"/>
          </a:xfrm>
          <a:prstGeom prst="rect">
            <a:avLst/>
          </a:prstGeom>
          <a:solidFill>
            <a:schemeClr val="bg1"/>
          </a:solid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下層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4789578" y="1187405"/>
            <a:ext cx="714347" cy="369332"/>
          </a:xfrm>
          <a:prstGeom prst="rect">
            <a:avLst/>
          </a:prstGeom>
          <a:solidFill>
            <a:schemeClr val="bg1"/>
          </a:solid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上</a:t>
            </a:r>
            <a:r>
              <a:rPr kumimoji="1" lang="ja-JP" altLang="en-US" dirty="0" smtClean="0">
                <a:latin typeface="HGP創英角ｺﾞｼｯｸUB" panose="020B0900000000000000" pitchFamily="50" charset="-128"/>
                <a:ea typeface="HGP創英角ｺﾞｼｯｸUB" panose="020B0900000000000000" pitchFamily="50" charset="-128"/>
              </a:rPr>
              <a:t>層</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51414" y="841545"/>
            <a:ext cx="4623150" cy="307777"/>
          </a:xfrm>
          <a:prstGeom prst="rect">
            <a:avLst/>
          </a:prstGeom>
          <a:noFill/>
        </p:spPr>
        <p:txBody>
          <a:bodyPr wrap="square" rtlCol="0">
            <a:spAutoFit/>
          </a:bodyPr>
          <a:lstStyle/>
          <a:p>
            <a:r>
              <a:rPr kumimoji="1" lang="en-US" altLang="ja-JP" sz="1400" dirty="0" smtClean="0">
                <a:latin typeface="HGP創英角ｺﾞｼｯｸUB" panose="020B0900000000000000" pitchFamily="50" charset="-128"/>
                <a:ea typeface="HGP創英角ｺﾞｼｯｸUB" panose="020B0900000000000000" pitchFamily="50" charset="-128"/>
              </a:rPr>
              <a:t>12</a:t>
            </a:r>
            <a:r>
              <a:rPr kumimoji="1" lang="ja-JP" altLang="en-US" sz="1400" dirty="0" smtClean="0">
                <a:latin typeface="HGP創英角ｺﾞｼｯｸUB" panose="020B0900000000000000" pitchFamily="50" charset="-128"/>
                <a:ea typeface="HGP創英角ｺﾞｼｯｸUB" panose="020B0900000000000000" pitchFamily="50" charset="-128"/>
              </a:rPr>
              <a:t>月 </a:t>
            </a:r>
            <a:r>
              <a:rPr kumimoji="1" lang="en-US" altLang="ja-JP" sz="1400" dirty="0" smtClean="0">
                <a:latin typeface="HGP創英角ｺﾞｼｯｸUB" panose="020B0900000000000000" pitchFamily="50" charset="-128"/>
                <a:ea typeface="HGP創英角ｺﾞｼｯｸUB" panose="020B0900000000000000" pitchFamily="50" charset="-128"/>
              </a:rPr>
              <a:t>1000hPa</a:t>
            </a:r>
            <a:r>
              <a:rPr kumimoji="1" lang="ja-JP" altLang="en-US" sz="1400" dirty="0" smtClean="0">
                <a:latin typeface="HGP創英角ｺﾞｼｯｸUB" panose="020B0900000000000000" pitchFamily="50" charset="-128"/>
                <a:ea typeface="HGP創英角ｺﾞｼｯｸUB" panose="020B0900000000000000" pitchFamily="50" charset="-128"/>
              </a:rPr>
              <a:t>面のジオポテンシャル高度 （</a:t>
            </a:r>
            <a:r>
              <a:rPr kumimoji="1" lang="en-US" altLang="ja-JP" sz="1400" dirty="0" smtClean="0">
                <a:latin typeface="HGP創英角ｺﾞｼｯｸUB" panose="020B0900000000000000" pitchFamily="50" charset="-128"/>
                <a:ea typeface="HGP創英角ｺﾞｼｯｸUB" panose="020B0900000000000000" pitchFamily="50" charset="-128"/>
              </a:rPr>
              <a:t>m</a:t>
            </a:r>
            <a:r>
              <a:rPr kumimoji="1"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48" name="テキスト ボックス 47"/>
          <p:cNvSpPr txBox="1"/>
          <p:nvPr/>
        </p:nvSpPr>
        <p:spPr>
          <a:xfrm>
            <a:off x="5499537" y="3399123"/>
            <a:ext cx="609681" cy="1384995"/>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高</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気</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圧</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9" name="テキスト ボックス 48"/>
          <p:cNvSpPr txBox="1"/>
          <p:nvPr/>
        </p:nvSpPr>
        <p:spPr>
          <a:xfrm>
            <a:off x="6840836" y="1625651"/>
            <a:ext cx="609681" cy="1384995"/>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低気</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圧</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0" name="テキスト ボックス 49"/>
          <p:cNvSpPr txBox="1"/>
          <p:nvPr/>
        </p:nvSpPr>
        <p:spPr>
          <a:xfrm>
            <a:off x="8005123" y="1850093"/>
            <a:ext cx="609681" cy="1384995"/>
          </a:xfrm>
          <a:prstGeom prst="rect">
            <a:avLst/>
          </a:prstGeom>
          <a:noFill/>
        </p:spPr>
        <p:txBody>
          <a:bodyPr wrap="square" rtlCol="0">
            <a:spAutoFit/>
          </a:bodyPr>
          <a:lstStyle/>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高</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気</a:t>
            </a:r>
            <a:endParaRPr kumimoji="1" lang="en-US" altLang="ja-JP"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smtClean="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rPr>
              <a:t>圧</a:t>
            </a:r>
            <a:endParaRPr kumimoji="1" lang="ja-JP" altLang="en-US" sz="2800" dirty="0">
              <a:ln w="12700">
                <a:solidFill>
                  <a:schemeClr val="tx1"/>
                </a:solidFill>
              </a:ln>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7561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25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5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5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1500"/>
                                        <p:tgtEl>
                                          <p:spTgt spid="7"/>
                                        </p:tgtEl>
                                      </p:cBhvr>
                                    </p:animEffect>
                                  </p:childTnLst>
                                </p:cTn>
                              </p:par>
                              <p:par>
                                <p:cTn id="43" presetID="22" presetClass="exit" presetSubtype="8" fill="hold" grpId="1" nodeType="withEffect">
                                  <p:stCondLst>
                                    <p:cond delay="0"/>
                                  </p:stCondLst>
                                  <p:childTnLst>
                                    <p:animEffect transition="out" filter="wipe(left)">
                                      <p:cBhvr>
                                        <p:cTn id="44" dur="500"/>
                                        <p:tgtEl>
                                          <p:spTgt spid="48"/>
                                        </p:tgtEl>
                                      </p:cBhvr>
                                    </p:animEffect>
                                    <p:set>
                                      <p:cBhvr>
                                        <p:cTn id="45" dur="1" fill="hold">
                                          <p:stCondLst>
                                            <p:cond delay="499"/>
                                          </p:stCondLst>
                                        </p:cTn>
                                        <p:tgtEl>
                                          <p:spTgt spid="48"/>
                                        </p:tgtEl>
                                        <p:attrNameLst>
                                          <p:attrName>style.visibility</p:attrName>
                                        </p:attrNameLst>
                                      </p:cBhvr>
                                      <p:to>
                                        <p:strVal val="hidden"/>
                                      </p:to>
                                    </p:set>
                                  </p:childTnLst>
                                </p:cTn>
                              </p:par>
                              <p:par>
                                <p:cTn id="46" presetID="22" presetClass="exit" presetSubtype="8" fill="hold" grpId="1" nodeType="withEffect">
                                  <p:stCondLst>
                                    <p:cond delay="500"/>
                                  </p:stCondLst>
                                  <p:childTnLst>
                                    <p:animEffect transition="out" filter="wipe(left)">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par>
                                <p:cTn id="49" presetID="22" presetClass="exit" presetSubtype="8" fill="hold" grpId="1" nodeType="withEffect">
                                  <p:stCondLst>
                                    <p:cond delay="750"/>
                                  </p:stCondLst>
                                  <p:childTnLst>
                                    <p:animEffect transition="out" filter="wipe(lef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1500"/>
                            </p:stCondLst>
                            <p:childTnLst>
                              <p:par>
                                <p:cTn id="53" presetID="22" presetClass="entr" presetSubtype="4" fill="hold" grpId="0" nodeType="afterEffect">
                                  <p:stCondLst>
                                    <p:cond delay="300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6"/>
                                        </p:tgtEl>
                                      </p:cBhvr>
                                    </p:animEffect>
                                    <p:set>
                                      <p:cBhvr>
                                        <p:cTn id="60" dur="1" fill="hold">
                                          <p:stCondLst>
                                            <p:cond delay="249"/>
                                          </p:stCondLst>
                                        </p:cTn>
                                        <p:tgtEl>
                                          <p:spTgt spid="6"/>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28" grpId="0" animBg="1"/>
      <p:bldP spid="6" grpId="0" animBg="1"/>
      <p:bldP spid="6" grpId="1" animBg="1"/>
      <p:bldP spid="27" grpId="0"/>
      <p:bldP spid="29" grpId="0"/>
      <p:bldP spid="34" grpId="0" animBg="1"/>
      <p:bldP spid="42" grpId="0" animBg="1"/>
      <p:bldP spid="48" grpId="0"/>
      <p:bldP spid="48" grpId="1"/>
      <p:bldP spid="49" grpId="0"/>
      <p:bldP spid="49" grpId="1"/>
      <p:bldP spid="50" grpId="0"/>
      <p:bldP spid="5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rotWithShape="1">
          <a:blip r:embed="rId3" cstate="print">
            <a:extLst>
              <a:ext uri="{28A0092B-C50C-407E-A947-70E740481C1C}">
                <a14:useLocalDpi xmlns:a14="http://schemas.microsoft.com/office/drawing/2010/main" val="0"/>
              </a:ext>
            </a:extLst>
          </a:blip>
          <a:srcRect t="20618"/>
          <a:stretch/>
        </p:blipFill>
        <p:spPr>
          <a:xfrm>
            <a:off x="433368" y="1002157"/>
            <a:ext cx="8515429" cy="2598516"/>
          </a:xfrm>
          <a:prstGeom prst="rect">
            <a:avLst/>
          </a:prstGeom>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t="17835"/>
          <a:stretch/>
        </p:blipFill>
        <p:spPr>
          <a:xfrm>
            <a:off x="433368" y="993847"/>
            <a:ext cx="8466769" cy="3005155"/>
          </a:xfrm>
          <a:prstGeom prst="rect">
            <a:avLst/>
          </a:prstGeom>
        </p:spPr>
      </p:pic>
      <p:sp>
        <p:nvSpPr>
          <p:cNvPr id="61" name="角丸四角形 60"/>
          <p:cNvSpPr/>
          <p:nvPr/>
        </p:nvSpPr>
        <p:spPr>
          <a:xfrm>
            <a:off x="4746568" y="5153007"/>
            <a:ext cx="4153570" cy="1111610"/>
          </a:xfrm>
          <a:prstGeom prst="roundRect">
            <a:avLst/>
          </a:prstGeom>
          <a:solidFill>
            <a:schemeClr val="bg1">
              <a:lumMod val="95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65011" y="3750909"/>
            <a:ext cx="4342030" cy="338554"/>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925hPa</a:t>
            </a:r>
            <a:r>
              <a:rPr lang="ja-JP" altLang="en-US" sz="1600" dirty="0" smtClean="0">
                <a:latin typeface="HGP創英角ｺﾞｼｯｸUB" panose="020B0900000000000000" pitchFamily="50" charset="-128"/>
                <a:ea typeface="HGP創英角ｺﾞｼｯｸUB" panose="020B0900000000000000" pitchFamily="50" charset="-128"/>
              </a:rPr>
              <a:t>面の温度と風 </a:t>
            </a:r>
            <a:r>
              <a:rPr lang="en-US" altLang="ja-JP" sz="1600" dirty="0" smtClean="0">
                <a:latin typeface="HGP創英角ｺﾞｼｯｸUB" panose="020B0900000000000000" pitchFamily="50" charset="-128"/>
                <a:ea typeface="HGP創英角ｺﾞｼｯｸUB" panose="020B0900000000000000" pitchFamily="50" charset="-128"/>
              </a:rPr>
              <a:t>(</a:t>
            </a:r>
            <a:r>
              <a:rPr lang="ja-JP" altLang="en-US" sz="1600" dirty="0">
                <a:latin typeface="HGP創英角ｺﾞｼｯｸUB" panose="020B0900000000000000" pitchFamily="50" charset="-128"/>
                <a:ea typeface="HGP創英角ｺﾞｼｯｸUB" panose="020B0900000000000000" pitchFamily="50" charset="-128"/>
              </a:rPr>
              <a:t>℃</a:t>
            </a:r>
            <a:r>
              <a:rPr lang="en-US" altLang="ja-JP" sz="1600" dirty="0" smtClean="0">
                <a:latin typeface="HGP創英角ｺﾞｼｯｸUB" panose="020B0900000000000000" pitchFamily="50" charset="-128"/>
                <a:ea typeface="HGP創英角ｺﾞｼｯｸUB" panose="020B0900000000000000" pitchFamily="50" charset="-128"/>
              </a:rPr>
              <a:t>)</a:t>
            </a:r>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mc:AlternateContent xmlns:mc="http://schemas.openxmlformats.org/markup-compatibility/2006" xmlns:a14="http://schemas.microsoft.com/office/drawing/2010/main">
        <mc:Choice Requires="a14">
          <p:sp>
            <p:nvSpPr>
              <p:cNvPr id="38" name="テキスト ボックス 37"/>
              <p:cNvSpPr txBox="1"/>
              <p:nvPr/>
            </p:nvSpPr>
            <p:spPr>
              <a:xfrm>
                <a:off x="1073382" y="718380"/>
                <a:ext cx="7434066" cy="338554"/>
              </a:xfrm>
              <a:prstGeom prst="rect">
                <a:avLst/>
              </a:prstGeom>
              <a:solidFill>
                <a:schemeClr val="bg1"/>
              </a:solidFill>
            </p:spPr>
            <p:txBody>
              <a:bodyPr wrap="square" rtlCol="0">
                <a:spAutoFit/>
              </a:bodyPr>
              <a:lstStyle/>
              <a:p>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300hPa</a:t>
                </a:r>
                <a:r>
                  <a:rPr lang="ja-JP" altLang="en-US" sz="1600" dirty="0" smtClean="0">
                    <a:latin typeface="HGP創英角ｺﾞｼｯｸUB" panose="020B0900000000000000" pitchFamily="50" charset="-128"/>
                    <a:ea typeface="HGP創英角ｺﾞｼｯｸUB" panose="020B0900000000000000" pitchFamily="50" charset="-128"/>
                  </a:rPr>
                  <a:t>面のジオポテンシャル高度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(m)&amp; </a:t>
                </a: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073382" y="718380"/>
                <a:ext cx="7434066" cy="338554"/>
              </a:xfrm>
              <a:prstGeom prst="rect">
                <a:avLst/>
              </a:prstGeom>
              <a:blipFill rotWithShape="0">
                <a:blip r:embed="rId5"/>
                <a:stretch>
                  <a:fillRect l="-410" t="-9091" r="-410" b="-20000"/>
                </a:stretch>
              </a:blipFill>
            </p:spPr>
            <p:txBody>
              <a:bodyPr/>
              <a:lstStyle/>
              <a:p>
                <a:r>
                  <a:rPr lang="ja-JP" altLang="en-US">
                    <a:noFill/>
                  </a:rPr>
                  <a:t> </a:t>
                </a:r>
              </a:p>
            </p:txBody>
          </p:sp>
        </mc:Fallback>
      </mc:AlternateContent>
      <p:sp>
        <p:nvSpPr>
          <p:cNvPr id="18" name="テキスト ボックス 17"/>
          <p:cNvSpPr txBox="1"/>
          <p:nvPr/>
        </p:nvSpPr>
        <p:spPr>
          <a:xfrm>
            <a:off x="5502856" y="6359308"/>
            <a:ext cx="3521893" cy="553998"/>
          </a:xfrm>
          <a:prstGeom prst="rect">
            <a:avLst/>
          </a:prstGeom>
          <a:noFill/>
        </p:spPr>
        <p:txBody>
          <a:bodyPr wrap="square" rtlCol="0">
            <a:spAutoFit/>
          </a:bodyPr>
          <a:lstStyle/>
          <a:p>
            <a:r>
              <a:rPr lang="ja-JP" altLang="en-US" sz="1000" b="1" dirty="0" smtClean="0">
                <a:latin typeface="HGP創英角ｺﾞｼｯｸUB" panose="020B0900000000000000" pitchFamily="50" charset="-128"/>
                <a:ea typeface="HGP創英角ｺﾞｼｯｸUB" panose="020B0900000000000000" pitchFamily="50" charset="-128"/>
              </a:rPr>
              <a:t>上図</a:t>
            </a:r>
            <a:r>
              <a:rPr lang="ja-JP" altLang="en-US" sz="1000" dirty="0" smtClean="0">
                <a:latin typeface="HGP創英角ｺﾞｼｯｸUB" panose="020B0900000000000000" pitchFamily="50" charset="-128"/>
                <a:ea typeface="HGP創英角ｺﾞｼｯｸUB" panose="020B0900000000000000" pitchFamily="50" charset="-128"/>
              </a:rPr>
              <a:t>　色</a:t>
            </a:r>
            <a:r>
              <a:rPr lang="ja-JP" altLang="en-US" sz="1000" dirty="0">
                <a:latin typeface="HGP創英角ｺﾞｼｯｸUB" panose="020B0900000000000000" pitchFamily="50" charset="-128"/>
                <a:ea typeface="HGP創英角ｺﾞｼｯｸUB" panose="020B0900000000000000" pitchFamily="50" charset="-128"/>
              </a:rPr>
              <a:t>：有意水準</a:t>
            </a:r>
            <a:r>
              <a:rPr lang="en-US" altLang="ja-JP" sz="1000" dirty="0">
                <a:latin typeface="HGP創英角ｺﾞｼｯｸUB" panose="020B0900000000000000" pitchFamily="50" charset="-128"/>
                <a:ea typeface="HGP創英角ｺﾞｼｯｸUB" panose="020B0900000000000000" pitchFamily="50" charset="-128"/>
              </a:rPr>
              <a:t>90</a:t>
            </a:r>
            <a:r>
              <a:rPr lang="ja-JP" altLang="en-US" sz="1000" dirty="0">
                <a:latin typeface="HGP創英角ｺﾞｼｯｸUB" panose="020B0900000000000000" pitchFamily="50" charset="-128"/>
                <a:ea typeface="HGP創英角ｺﾞｼｯｸUB" panose="020B0900000000000000" pitchFamily="50" charset="-128"/>
              </a:rPr>
              <a:t>％</a:t>
            </a:r>
            <a:r>
              <a:rPr lang="ja-JP" altLang="en-US" sz="1000" dirty="0" smtClean="0">
                <a:latin typeface="HGP創英角ｺﾞｼｯｸUB" panose="020B0900000000000000" pitchFamily="50" charset="-128"/>
                <a:ea typeface="HGP創英角ｺﾞｼｯｸUB" panose="020B0900000000000000" pitchFamily="50" charset="-128"/>
              </a:rPr>
              <a:t>以上</a:t>
            </a:r>
            <a:r>
              <a:rPr lang="ja-JP" altLang="en-US" sz="1000" dirty="0">
                <a:latin typeface="HGP創英角ｺﾞｼｯｸUB" panose="020B0900000000000000" pitchFamily="50" charset="-128"/>
                <a:ea typeface="HGP創英角ｺﾞｼｯｸUB" panose="020B0900000000000000" pitchFamily="50" charset="-128"/>
              </a:rPr>
              <a:t>　</a:t>
            </a:r>
            <a:r>
              <a:rPr lang="ja-JP" altLang="en-US" sz="1000" dirty="0" smtClean="0">
                <a:latin typeface="HGP創英角ｺﾞｼｯｸUB" panose="020B0900000000000000" pitchFamily="50" charset="-128"/>
                <a:ea typeface="HGP創英角ｺﾞｼｯｸUB" panose="020B0900000000000000" pitchFamily="50" charset="-128"/>
              </a:rPr>
              <a:t>　線</a:t>
            </a:r>
            <a:r>
              <a:rPr lang="ja-JP" altLang="en-US" sz="1000" dirty="0">
                <a:latin typeface="HGP創英角ｺﾞｼｯｸUB" panose="020B0900000000000000" pitchFamily="50" charset="-128"/>
                <a:ea typeface="HGP創英角ｺﾞｼｯｸUB" panose="020B0900000000000000" pitchFamily="50" charset="-128"/>
              </a:rPr>
              <a:t>：</a:t>
            </a:r>
            <a:r>
              <a:rPr lang="ja-JP" altLang="en-US" sz="1000" dirty="0" smtClean="0">
                <a:latin typeface="HGP創英角ｺﾞｼｯｸUB" panose="020B0900000000000000" pitchFamily="50" charset="-128"/>
                <a:ea typeface="HGP創英角ｺﾞｼｯｸUB" panose="020B0900000000000000" pitchFamily="50" charset="-128"/>
              </a:rPr>
              <a:t>偏差　　</a:t>
            </a:r>
            <a:endParaRPr lang="en-US" altLang="ja-JP" sz="1000" dirty="0" smtClean="0">
              <a:latin typeface="HGP創英角ｺﾞｼｯｸUB" panose="020B0900000000000000" pitchFamily="50" charset="-128"/>
              <a:ea typeface="HGP創英角ｺﾞｼｯｸUB" panose="020B0900000000000000" pitchFamily="50" charset="-128"/>
            </a:endParaRPr>
          </a:p>
          <a:p>
            <a:r>
              <a:rPr lang="en-US" altLang="ja-JP" sz="1000" dirty="0">
                <a:latin typeface="HGP創英角ｺﾞｼｯｸUB" panose="020B0900000000000000" pitchFamily="50" charset="-128"/>
                <a:ea typeface="HGP創英角ｺﾞｼｯｸUB" panose="020B0900000000000000" pitchFamily="50" charset="-128"/>
              </a:rPr>
              <a:t> </a:t>
            </a:r>
            <a:r>
              <a:rPr lang="en-US" altLang="ja-JP" sz="1000" dirty="0" smtClean="0">
                <a:latin typeface="HGP創英角ｺﾞｼｯｸUB" panose="020B0900000000000000" pitchFamily="50" charset="-128"/>
                <a:ea typeface="HGP創英角ｺﾞｼｯｸUB" panose="020B0900000000000000" pitchFamily="50" charset="-128"/>
              </a:rPr>
              <a:t>       </a:t>
            </a:r>
            <a:r>
              <a:rPr lang="ja-JP" altLang="en-US" sz="1000" dirty="0" smtClean="0">
                <a:latin typeface="HGP創英角ｺﾞｼｯｸUB" panose="020B0900000000000000" pitchFamily="50" charset="-128"/>
                <a:ea typeface="HGP創英角ｺﾞｼｯｸUB" panose="020B0900000000000000" pitchFamily="50" charset="-128"/>
              </a:rPr>
              <a:t>ベクトル：波活動度</a:t>
            </a:r>
            <a:r>
              <a:rPr lang="en-US" altLang="ja-JP" sz="1000" dirty="0" smtClean="0">
                <a:latin typeface="HGP創英角ｺﾞｼｯｸUB" panose="020B0900000000000000" pitchFamily="50" charset="-128"/>
                <a:ea typeface="HGP創英角ｺﾞｼｯｸUB" panose="020B0900000000000000" pitchFamily="50" charset="-128"/>
              </a:rPr>
              <a:t>Flux(Takaya and Nakamura 2001)</a:t>
            </a:r>
          </a:p>
          <a:p>
            <a:r>
              <a:rPr lang="ja-JP" altLang="en-US" sz="1000" b="1" dirty="0" smtClean="0">
                <a:latin typeface="HGP創英角ｺﾞｼｯｸUB" panose="020B0900000000000000" pitchFamily="50" charset="-128"/>
                <a:ea typeface="HGP創英角ｺﾞｼｯｸUB" panose="020B0900000000000000" pitchFamily="50" charset="-128"/>
              </a:rPr>
              <a:t>下図</a:t>
            </a:r>
            <a:r>
              <a:rPr lang="ja-JP" altLang="en-US" sz="1000" dirty="0" smtClean="0">
                <a:latin typeface="HGP創英角ｺﾞｼｯｸUB" panose="020B0900000000000000" pitchFamily="50" charset="-128"/>
                <a:ea typeface="HGP創英角ｺﾞｼｯｸUB" panose="020B0900000000000000" pitchFamily="50" charset="-128"/>
              </a:rPr>
              <a:t>　</a:t>
            </a:r>
            <a:r>
              <a:rPr lang="ja-JP" altLang="en-US" sz="1000" dirty="0">
                <a:latin typeface="HGP創英角ｺﾞｼｯｸUB" panose="020B0900000000000000" pitchFamily="50" charset="-128"/>
                <a:ea typeface="HGP創英角ｺﾞｼｯｸUB" panose="020B0900000000000000" pitchFamily="50" charset="-128"/>
              </a:rPr>
              <a:t>色：有意水準</a:t>
            </a:r>
            <a:r>
              <a:rPr lang="en-US" altLang="ja-JP" sz="1000" dirty="0">
                <a:latin typeface="HGP創英角ｺﾞｼｯｸUB" panose="020B0900000000000000" pitchFamily="50" charset="-128"/>
                <a:ea typeface="HGP創英角ｺﾞｼｯｸUB" panose="020B0900000000000000" pitchFamily="50" charset="-128"/>
              </a:rPr>
              <a:t>90</a:t>
            </a:r>
            <a:r>
              <a:rPr lang="ja-JP" altLang="en-US" sz="1000" dirty="0">
                <a:latin typeface="HGP創英角ｺﾞｼｯｸUB" panose="020B0900000000000000" pitchFamily="50" charset="-128"/>
                <a:ea typeface="HGP創英角ｺﾞｼｯｸUB" panose="020B0900000000000000" pitchFamily="50" charset="-128"/>
              </a:rPr>
              <a:t>％以上　　線：</a:t>
            </a:r>
            <a:r>
              <a:rPr lang="ja-JP" altLang="en-US" sz="1000" dirty="0" smtClean="0">
                <a:latin typeface="HGP創英角ｺﾞｼｯｸUB" panose="020B0900000000000000" pitchFamily="50" charset="-128"/>
                <a:ea typeface="HGP創英角ｺﾞｼｯｸUB" panose="020B0900000000000000" pitchFamily="50" charset="-128"/>
              </a:rPr>
              <a:t>偏差　　ベクトル：風</a:t>
            </a:r>
            <a:r>
              <a:rPr lang="ja-JP" altLang="en-US" sz="1000" dirty="0">
                <a:latin typeface="HGP創英角ｺﾞｼｯｸUB" panose="020B0900000000000000" pitchFamily="50" charset="-128"/>
                <a:ea typeface="HGP創英角ｺﾞｼｯｸUB" panose="020B0900000000000000" pitchFamily="50" charset="-128"/>
              </a:rPr>
              <a:t>偏差</a:t>
            </a:r>
          </a:p>
        </p:txBody>
      </p:sp>
      <p:sp>
        <p:nvSpPr>
          <p:cNvPr id="37"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15</a:t>
            </a:fld>
            <a:endParaRPr kumimoji="1" lang="ja-JP" altLang="en-US" dirty="0"/>
          </a:p>
        </p:txBody>
      </p:sp>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3" name="正方形/長方形 42"/>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19" name="テキスト ボックス 18"/>
          <p:cNvSpPr txBox="1"/>
          <p:nvPr/>
        </p:nvSpPr>
        <p:spPr>
          <a:xfrm>
            <a:off x="8097647" y="3261285"/>
            <a:ext cx="851150" cy="461665"/>
          </a:xfrm>
          <a:prstGeom prst="rect">
            <a:avLst/>
          </a:prstGeom>
          <a:solidFill>
            <a:schemeClr val="bg1"/>
          </a:solidFill>
          <a:ln w="38100">
            <a:solidFill>
              <a:srgbClr val="002060"/>
            </a:solidFill>
          </a:ln>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日本</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149689" y="3261285"/>
            <a:ext cx="1416225" cy="461665"/>
          </a:xfrm>
          <a:prstGeom prst="rect">
            <a:avLst/>
          </a:prstGeom>
          <a:solidFill>
            <a:schemeClr val="bg1"/>
          </a:solidFill>
          <a:ln w="38100">
            <a:solidFill>
              <a:srgbClr val="002060"/>
            </a:solidFill>
          </a:ln>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cxnSp>
        <p:nvCxnSpPr>
          <p:cNvPr id="23" name="直線矢印コネクタ 22"/>
          <p:cNvCxnSpPr/>
          <p:nvPr/>
        </p:nvCxnSpPr>
        <p:spPr>
          <a:xfrm flipV="1">
            <a:off x="719492" y="2705353"/>
            <a:ext cx="612693" cy="480649"/>
          </a:xfrm>
          <a:prstGeom prst="straightConnector1">
            <a:avLst/>
          </a:prstGeom>
          <a:ln w="76200" cmpd="sng">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flipV="1">
            <a:off x="8305128" y="2521844"/>
            <a:ext cx="282948" cy="664158"/>
          </a:xfrm>
          <a:prstGeom prst="straightConnector1">
            <a:avLst/>
          </a:prstGeom>
          <a:ln w="76200" cmpd="sng">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6712539" y="1575667"/>
            <a:ext cx="2132098" cy="1211300"/>
          </a:xfrm>
          <a:prstGeom prst="rect">
            <a:avLst/>
          </a:prstGeom>
          <a:solidFill>
            <a:schemeClr val="bg1">
              <a:alpha val="4900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34592" y="4114402"/>
            <a:ext cx="4213759" cy="2635533"/>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5060697" y="4134640"/>
            <a:ext cx="3446751"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ロスビー波の</a:t>
            </a:r>
            <a:r>
              <a:rPr lang="ja-JP" altLang="en-US" sz="2400" dirty="0" smtClean="0">
                <a:latin typeface="HGP創英角ｺﾞｼｯｸUB" panose="020B0900000000000000" pitchFamily="50" charset="-128"/>
                <a:ea typeface="HGP創英角ｺﾞｼｯｸUB" panose="020B0900000000000000" pitchFamily="50" charset="-128"/>
              </a:rPr>
              <a:t>伝搬</a:t>
            </a:r>
            <a:r>
              <a:rPr kumimoji="1" lang="ja-JP" altLang="en-US" sz="2400" dirty="0" smtClean="0">
                <a:latin typeface="HGP創英角ｺﾞｼｯｸUB" panose="020B0900000000000000" pitchFamily="50" charset="-128"/>
                <a:ea typeface="HGP創英角ｺﾞｼｯｸUB" panose="020B0900000000000000" pitchFamily="50" charset="-128"/>
              </a:rPr>
              <a:t>は</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北太平洋から東アジア</a:t>
            </a:r>
            <a:r>
              <a:rPr lang="ja-JP" altLang="en-US" sz="2400" u="sng" dirty="0">
                <a:solidFill>
                  <a:srgbClr val="FF3300"/>
                </a:solidFill>
                <a:latin typeface="HGP創英角ｺﾞｼｯｸUB" panose="020B0900000000000000" pitchFamily="50" charset="-128"/>
                <a:ea typeface="HGP創英角ｺﾞｼｯｸUB" panose="020B0900000000000000" pitchFamily="50" charset="-128"/>
              </a:rPr>
              <a:t>へ</a:t>
            </a:r>
            <a:endParaRPr kumimoji="1" lang="ja-JP" altLang="en-US" sz="2400" u="sng" dirty="0">
              <a:solidFill>
                <a:srgbClr val="FF3300"/>
              </a:solidFill>
              <a:latin typeface="HGP創英角ｺﾞｼｯｸUB" panose="020B0900000000000000" pitchFamily="50" charset="-128"/>
              <a:ea typeface="HGP創英角ｺﾞｼｯｸUB" panose="020B0900000000000000" pitchFamily="50" charset="-128"/>
            </a:endParaRPr>
          </a:p>
        </p:txBody>
      </p:sp>
      <p:sp>
        <p:nvSpPr>
          <p:cNvPr id="60" name="テキスト ボックス 59"/>
          <p:cNvSpPr txBox="1"/>
          <p:nvPr/>
        </p:nvSpPr>
        <p:spPr>
          <a:xfrm>
            <a:off x="4963581" y="5153007"/>
            <a:ext cx="3758311" cy="1077218"/>
          </a:xfrm>
          <a:prstGeom prst="rect">
            <a:avLst/>
          </a:prstGeom>
          <a:noFill/>
        </p:spPr>
        <p:txBody>
          <a:bodyPr wrap="square" rtlCol="0">
            <a:spAutoFit/>
          </a:bodyPr>
          <a:lstStyle/>
          <a:p>
            <a:pPr algn="ctr"/>
            <a:r>
              <a:rPr kumimoji="1" lang="ja-JP" altLang="en-US" sz="3200" dirty="0" smtClean="0">
                <a:latin typeface="HGP創英角ｺﾞｼｯｸUB" panose="020B0900000000000000" pitchFamily="50" charset="-128"/>
                <a:ea typeface="HGP創英角ｺﾞｼｯｸUB" panose="020B0900000000000000" pitchFamily="50" charset="-128"/>
              </a:rPr>
              <a:t>東アジアが帯状に</a:t>
            </a:r>
            <a:endParaRPr kumimoji="1" lang="en-US" altLang="ja-JP" sz="32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3200" u="sng" dirty="0" smtClean="0">
                <a:solidFill>
                  <a:schemeClr val="accent5"/>
                </a:solidFill>
                <a:latin typeface="HGP創英角ｺﾞｼｯｸUB" panose="020B0900000000000000" pitchFamily="50" charset="-128"/>
                <a:ea typeface="HGP創英角ｺﾞｼｯｸUB" panose="020B0900000000000000" pitchFamily="50" charset="-128"/>
              </a:rPr>
              <a:t>寒気で覆われる</a:t>
            </a:r>
            <a:r>
              <a:rPr kumimoji="1" lang="ja-JP" altLang="en-US" sz="3200" dirty="0" smtClean="0">
                <a:latin typeface="HGP創英角ｺﾞｼｯｸUB" panose="020B0900000000000000" pitchFamily="50" charset="-128"/>
                <a:ea typeface="HGP創英角ｺﾞｼｯｸUB" panose="020B0900000000000000" pitchFamily="50" charset="-128"/>
              </a:rPr>
              <a:t>傾向</a:t>
            </a:r>
            <a:endParaRPr kumimoji="1" lang="en-US" altLang="ja-JP" sz="3200" dirty="0" smtClean="0">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rotWithShape="1">
          <a:blip r:embed="rId7" cstate="print">
            <a:extLst>
              <a:ext uri="{28A0092B-C50C-407E-A947-70E740481C1C}">
                <a14:useLocalDpi xmlns:a14="http://schemas.microsoft.com/office/drawing/2010/main" val="0"/>
              </a:ext>
            </a:extLst>
          </a:blip>
          <a:srcRect t="12925"/>
          <a:stretch/>
        </p:blipFill>
        <p:spPr>
          <a:xfrm>
            <a:off x="358241" y="4170417"/>
            <a:ext cx="4115147" cy="2490360"/>
          </a:xfrm>
          <a:prstGeom prst="rect">
            <a:avLst/>
          </a:prstGeom>
        </p:spPr>
      </p:pic>
    </p:spTree>
    <p:extLst>
      <p:ext uri="{BB962C8B-B14F-4D97-AF65-F5344CB8AC3E}">
        <p14:creationId xmlns:p14="http://schemas.microsoft.com/office/powerpoint/2010/main" val="3882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25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250"/>
                                        <p:tgtEl>
                                          <p:spTgt spid="54"/>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250"/>
                                        <p:tgtEl>
                                          <p:spTgt spid="55"/>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250"/>
                                        <p:tgtEl>
                                          <p:spTgt spid="57"/>
                                        </p:tgtEl>
                                      </p:cBhvr>
                                    </p:animEffect>
                                  </p:childTnLst>
                                </p:cTn>
                              </p:par>
                              <p:par>
                                <p:cTn id="23" presetID="10" presetClass="entr" presetSubtype="0" fill="hold" nodeType="withEffect">
                                  <p:stCondLst>
                                    <p:cond delay="3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par>
                          <p:cTn id="26" fill="hold">
                            <p:stCondLst>
                              <p:cond delay="3250"/>
                            </p:stCondLst>
                            <p:childTnLst>
                              <p:par>
                                <p:cTn id="27" presetID="13" presetClass="entr" presetSubtype="16" fill="hold" grpId="0" nodeType="afterEffect">
                                  <p:stCondLst>
                                    <p:cond delay="2000"/>
                                  </p:stCondLst>
                                  <p:childTnLst>
                                    <p:set>
                                      <p:cBhvr>
                                        <p:cTn id="28" dur="1" fill="hold">
                                          <p:stCondLst>
                                            <p:cond delay="0"/>
                                          </p:stCondLst>
                                        </p:cTn>
                                        <p:tgtEl>
                                          <p:spTgt spid="60"/>
                                        </p:tgtEl>
                                        <p:attrNameLst>
                                          <p:attrName>style.visibility</p:attrName>
                                        </p:attrNameLst>
                                      </p:cBhvr>
                                      <p:to>
                                        <p:strVal val="visible"/>
                                      </p:to>
                                    </p:set>
                                    <p:animEffect transition="in" filter="plus(in)">
                                      <p:cBhvr>
                                        <p:cTn id="29" dur="500"/>
                                        <p:tgtEl>
                                          <p:spTgt spid="60"/>
                                        </p:tgtEl>
                                      </p:cBhvr>
                                    </p:animEffect>
                                  </p:childTnLst>
                                </p:cTn>
                              </p:par>
                              <p:par>
                                <p:cTn id="30" presetID="13" presetClass="entr" presetSubtype="16" fill="hold" grpId="0" nodeType="withEffect">
                                  <p:stCondLst>
                                    <p:cond delay="2000"/>
                                  </p:stCondLst>
                                  <p:childTnLst>
                                    <p:set>
                                      <p:cBhvr>
                                        <p:cTn id="31" dur="1" fill="hold">
                                          <p:stCondLst>
                                            <p:cond delay="0"/>
                                          </p:stCondLst>
                                        </p:cTn>
                                        <p:tgtEl>
                                          <p:spTgt spid="61"/>
                                        </p:tgtEl>
                                        <p:attrNameLst>
                                          <p:attrName>style.visibility</p:attrName>
                                        </p:attrNameLst>
                                      </p:cBhvr>
                                      <p:to>
                                        <p:strVal val="visible"/>
                                      </p:to>
                                    </p:set>
                                    <p:animEffect transition="in" filter="plus(in)">
                                      <p:cBhvr>
                                        <p:cTn id="3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7" grpId="0" animBg="1"/>
      <p:bldP spid="54" grpId="0" animBg="1"/>
      <p:bldP spid="55" grpId="0" animBg="1"/>
      <p:bldP spid="58"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9091"/>
          <a:stretch/>
        </p:blipFill>
        <p:spPr>
          <a:xfrm>
            <a:off x="0" y="1513224"/>
            <a:ext cx="4484425" cy="4380500"/>
          </a:xfrm>
          <a:prstGeom prst="rect">
            <a:avLst/>
          </a:prstGeom>
        </p:spPr>
      </p:pic>
      <p:sp>
        <p:nvSpPr>
          <p:cNvPr id="41" name="テキスト ボックス 40"/>
          <p:cNvSpPr txBox="1"/>
          <p:nvPr/>
        </p:nvSpPr>
        <p:spPr>
          <a:xfrm>
            <a:off x="-11313" y="1034339"/>
            <a:ext cx="4716990" cy="369332"/>
          </a:xfrm>
          <a:prstGeom prst="rect">
            <a:avLst/>
          </a:prstGeom>
          <a:solidFill>
            <a:schemeClr val="bg1"/>
          </a:solidFill>
        </p:spPr>
        <p:txBody>
          <a:bodyPr wrap="square" rtlCol="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 index &amp; </a:t>
            </a:r>
            <a:r>
              <a:rPr lang="ja-JP" altLang="en-US" dirty="0" smtClean="0">
                <a:latin typeface="HGP創英角ｺﾞｼｯｸUB" panose="020B0900000000000000" pitchFamily="50" charset="-128"/>
                <a:ea typeface="HGP創英角ｺﾞｼｯｸUB" panose="020B0900000000000000" pitchFamily="50" charset="-128"/>
              </a:rPr>
              <a:t>１月の</a:t>
            </a:r>
            <a:r>
              <a:rPr lang="en-US" altLang="ja-JP" dirty="0" smtClean="0">
                <a:latin typeface="HGP創英角ｺﾞｼｯｸUB" panose="020B0900000000000000" pitchFamily="50" charset="-128"/>
                <a:ea typeface="HGP創英角ｺﾞｼｯｸUB" panose="020B0900000000000000" pitchFamily="50" charset="-128"/>
              </a:rPr>
              <a:t>925hPa</a:t>
            </a:r>
            <a:r>
              <a:rPr lang="ja-JP" altLang="en-US" dirty="0" smtClean="0">
                <a:latin typeface="HGP創英角ｺﾞｼｯｸUB" panose="020B0900000000000000" pitchFamily="50" charset="-128"/>
                <a:ea typeface="HGP創英角ｺﾞｼｯｸUB" panose="020B0900000000000000" pitchFamily="50" charset="-128"/>
              </a:rPr>
              <a:t>面</a:t>
            </a:r>
            <a:r>
              <a:rPr lang="ja-JP" altLang="en-US" dirty="0">
                <a:latin typeface="HGP創英角ｺﾞｼｯｸUB" panose="020B0900000000000000" pitchFamily="50" charset="-128"/>
                <a:ea typeface="HGP創英角ｺﾞｼｯｸUB" panose="020B0900000000000000" pitchFamily="50" charset="-128"/>
              </a:rPr>
              <a:t>の</a:t>
            </a:r>
            <a:r>
              <a:rPr lang="ja-JP" altLang="en-US" dirty="0" smtClean="0">
                <a:latin typeface="HGP創英角ｺﾞｼｯｸUB" panose="020B0900000000000000" pitchFamily="50" charset="-128"/>
                <a:ea typeface="HGP創英角ｺﾞｼｯｸUB" panose="020B0900000000000000" pitchFamily="50" charset="-128"/>
              </a:rPr>
              <a:t>温度</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 </a:t>
            </a:r>
            <a:endParaRPr lang="en-US" altLang="ja-JP" dirty="0" smtClean="0">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4725673" y="2402910"/>
            <a:ext cx="4116611" cy="830997"/>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中緯度ユーラシア・東アジアで</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帯状</a:t>
            </a:r>
            <a:r>
              <a:rPr lang="ja-JP" altLang="en-US" sz="2400" u="sng" dirty="0" smtClean="0">
                <a:solidFill>
                  <a:srgbClr val="0070C0"/>
                </a:solidFill>
                <a:latin typeface="HGP創英角ｺﾞｼｯｸUB" panose="020B0900000000000000" pitchFamily="50" charset="-128"/>
                <a:ea typeface="HGP創英角ｺﾞｼｯｸUB" panose="020B0900000000000000" pitchFamily="50" charset="-128"/>
              </a:rPr>
              <a:t>に寒気</a:t>
            </a: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で覆われる傾向</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14" name="円/楕円 13"/>
          <p:cNvSpPr/>
          <p:nvPr/>
        </p:nvSpPr>
        <p:spPr>
          <a:xfrm rot="9855548">
            <a:off x="1458969" y="3971436"/>
            <a:ext cx="2559157" cy="1338683"/>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11313" y="6581001"/>
            <a:ext cx="7019777" cy="276999"/>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色：有意水準</a:t>
            </a:r>
            <a:r>
              <a:rPr lang="en-US" altLang="ja-JP" sz="1200" dirty="0">
                <a:latin typeface="HGP創英角ｺﾞｼｯｸUB" panose="020B0900000000000000" pitchFamily="50" charset="-128"/>
                <a:ea typeface="HGP創英角ｺﾞｼｯｸUB" panose="020B0900000000000000" pitchFamily="50" charset="-128"/>
              </a:rPr>
              <a:t>90</a:t>
            </a:r>
            <a:r>
              <a:rPr lang="ja-JP" altLang="en-US" sz="1200" dirty="0">
                <a:latin typeface="HGP創英角ｺﾞｼｯｸUB" panose="020B0900000000000000" pitchFamily="50" charset="-128"/>
                <a:ea typeface="HGP創英角ｺﾞｼｯｸUB" panose="020B0900000000000000" pitchFamily="50" charset="-128"/>
              </a:rPr>
              <a:t>％以上　　線：</a:t>
            </a:r>
            <a:r>
              <a:rPr lang="ja-JP" altLang="en-US" sz="1200" dirty="0" smtClean="0">
                <a:latin typeface="HGP創英角ｺﾞｼｯｸUB" panose="020B0900000000000000" pitchFamily="50" charset="-128"/>
                <a:ea typeface="HGP創英角ｺﾞｼｯｸUB" panose="020B0900000000000000" pitchFamily="50" charset="-128"/>
              </a:rPr>
              <a:t>偏差　</a:t>
            </a:r>
            <a:endParaRPr lang="ja-JP" altLang="en-US" sz="12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a:xfrm>
            <a:off x="7086600" y="6509700"/>
            <a:ext cx="2057400" cy="365125"/>
          </a:xfrm>
        </p:spPr>
        <p:txBody>
          <a:bodyPr/>
          <a:lstStyle/>
          <a:p>
            <a:fld id="{33DAA17F-2D30-4DE4-B4FA-93F6CE89E2E6}" type="slidenum">
              <a:rPr kumimoji="1" lang="ja-JP" altLang="en-US" smtClean="0"/>
              <a:t>16</a:t>
            </a:fld>
            <a:endParaRPr kumimoji="1" lang="ja-JP" altLang="en-US" dirty="0"/>
          </a:p>
        </p:txBody>
      </p:sp>
      <p:sp>
        <p:nvSpPr>
          <p:cNvPr id="19" name="テキスト ボックス 18"/>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a:t>
            </a:r>
            <a:r>
              <a:rPr lang="en-US" altLang="ja-JP" sz="1200" b="1" dirty="0" smtClean="0">
                <a:solidFill>
                  <a:schemeClr val="bg1">
                    <a:lumMod val="75000"/>
                  </a:schemeClr>
                </a:solidFill>
              </a:rPr>
              <a:t>result                                    conclusion</a:t>
            </a:r>
            <a:endParaRPr lang="ja-JP" altLang="en-US" sz="1050" dirty="0"/>
          </a:p>
        </p:txBody>
      </p:sp>
      <p:sp>
        <p:nvSpPr>
          <p:cNvPr id="20" name="テキスト ボックス 19"/>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2" name="正方形/長方形 2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4"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220226" y="419780"/>
            <a:ext cx="49087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a:t>
            </a:r>
            <a:r>
              <a:rPr lang="ja-JP" altLang="en-US" b="1" dirty="0" smtClean="0">
                <a:latin typeface="HGP創英角ｺﾞｼｯｸUB" panose="020B0900000000000000" pitchFamily="50" charset="-128"/>
                <a:ea typeface="HGP創英角ｺﾞｼｯｸUB" panose="020B0900000000000000" pitchFamily="50" charset="-128"/>
              </a:rPr>
              <a:t>パターン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1</a:t>
            </a:r>
            <a:r>
              <a:rPr lang="ja-JP" altLang="en-US" b="1" dirty="0" smtClean="0">
                <a:latin typeface="HGP創英角ｺﾞｼｯｸUB" panose="020B0900000000000000" pitchFamily="50" charset="-128"/>
                <a:ea typeface="HGP創英角ｺﾞｼｯｸUB" panose="020B0900000000000000" pitchFamily="50" charset="-128"/>
              </a:rPr>
              <a:t>月）</a:t>
            </a:r>
            <a:endParaRPr lang="en-US" altLang="ja-JP" b="1" dirty="0">
              <a:latin typeface="HGP創英角ｺﾞｼｯｸUB" panose="020B0900000000000000" pitchFamily="50" charset="-128"/>
              <a:ea typeface="HGP創英角ｺﾞｼｯｸUB" panose="020B0900000000000000" pitchFamily="50" charset="-128"/>
            </a:endParaRPr>
          </a:p>
        </p:txBody>
      </p:sp>
      <p:cxnSp>
        <p:nvCxnSpPr>
          <p:cNvPr id="26" name="直線コネクタ 25"/>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28" name="正方形/長方形 27"/>
          <p:cNvSpPr/>
          <p:nvPr/>
        </p:nvSpPr>
        <p:spPr>
          <a:xfrm>
            <a:off x="1720724" y="812245"/>
            <a:ext cx="1075936" cy="307777"/>
          </a:xfrm>
          <a:prstGeom prst="rect">
            <a:avLst/>
          </a:prstGeom>
          <a:solidFill>
            <a:schemeClr val="bg1"/>
          </a:solidFill>
        </p:spPr>
        <p:txBody>
          <a:bodyPr wrap="none">
            <a:spAutoFit/>
          </a:bodyPr>
          <a:lstStyle/>
          <a:p>
            <a:r>
              <a:rPr lang="en-US" altLang="ja-JP" sz="1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a:latin typeface="HGP創英角ｺﾞｼｯｸUB" panose="020B0900000000000000" pitchFamily="50" charset="-128"/>
                <a:ea typeface="HGP創英角ｺﾞｼｯｸUB" panose="020B0900000000000000" pitchFamily="50" charset="-128"/>
              </a:rPr>
              <a:t>-</a:t>
            </a:r>
            <a:r>
              <a:rPr lang="en-US" altLang="ja-JP" sz="14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6" name="テキスト ボックス 5"/>
          <p:cNvSpPr txBox="1"/>
          <p:nvPr/>
        </p:nvSpPr>
        <p:spPr>
          <a:xfrm>
            <a:off x="4572000" y="3552792"/>
            <a:ext cx="4423959" cy="1492716"/>
          </a:xfrm>
          <a:prstGeom prst="rect">
            <a:avLst/>
          </a:prstGeom>
          <a:solidFill>
            <a:schemeClr val="bg1"/>
          </a:solidFill>
          <a:ln w="57150">
            <a:solidFill>
              <a:srgbClr val="FF0000"/>
            </a:solidFill>
          </a:ln>
        </p:spPr>
        <p:txBody>
          <a:bodyPr wrap="square" rtlCol="0">
            <a:spAutoFit/>
          </a:bodyPr>
          <a:lstStyle/>
          <a:p>
            <a:pPr algn="ctr"/>
            <a:endParaRPr kumimoji="1" lang="en-US" altLang="ja-JP" sz="1000" dirty="0" smtClean="0">
              <a:latin typeface="HGP創英角ｺﾞｼｯｸUB" panose="020B0900000000000000" pitchFamily="50" charset="-128"/>
              <a:ea typeface="HGP創英角ｺﾞｼｯｸUB" panose="020B0900000000000000" pitchFamily="50" charset="-128"/>
            </a:endParaRPr>
          </a:p>
          <a:p>
            <a:pPr algn="ctr"/>
            <a:r>
              <a:rPr lang="ja-JP" altLang="en-US" sz="1400" dirty="0">
                <a:latin typeface="HGP創英角ｺﾞｼｯｸUB" panose="020B0900000000000000" pitchFamily="50" charset="-128"/>
                <a:ea typeface="HGP創英角ｺﾞｼｯｸUB" panose="020B0900000000000000" pitchFamily="50" charset="-128"/>
              </a:rPr>
              <a:t>　</a:t>
            </a:r>
            <a:r>
              <a:rPr lang="ja-JP" altLang="en-US" sz="1400" dirty="0" smtClean="0">
                <a:latin typeface="HGP創英角ｺﾞｼｯｸUB" panose="020B0900000000000000" pitchFamily="50" charset="-128"/>
                <a:ea typeface="HGP創英角ｺﾞｼｯｸUB" panose="020B0900000000000000" pitchFamily="50" charset="-128"/>
              </a:rPr>
              <a:t> </a:t>
            </a:r>
            <a:r>
              <a:rPr kumimoji="1" lang="en-US" altLang="ja-JP" sz="2400" dirty="0" smtClean="0">
                <a:latin typeface="HGP創英角ｺﾞｼｯｸUB" panose="020B0900000000000000" pitchFamily="50" charset="-128"/>
                <a:ea typeface="HGP創英角ｺﾞｼｯｸUB" panose="020B0900000000000000" pitchFamily="50" charset="-128"/>
              </a:rPr>
              <a:t>12</a:t>
            </a:r>
            <a:r>
              <a:rPr kumimoji="1" lang="ja-JP" altLang="en-US" sz="2400" dirty="0" smtClean="0">
                <a:latin typeface="HGP創英角ｺﾞｼｯｸUB" panose="020B0900000000000000" pitchFamily="50" charset="-128"/>
                <a:ea typeface="HGP創英角ｺﾞｼｯｸUB" panose="020B0900000000000000" pitchFamily="50" charset="-128"/>
              </a:rPr>
              <a:t>月北太平洋</a:t>
            </a:r>
            <a:r>
              <a:rPr kumimoji="1" lang="en-US" altLang="ja-JP" sz="2400" dirty="0" smtClean="0">
                <a:latin typeface="HGP創英角ｺﾞｼｯｸUB" panose="020B0900000000000000" pitchFamily="50" charset="-128"/>
                <a:ea typeface="HGP創英角ｺﾞｼｯｸUB" panose="020B0900000000000000" pitchFamily="50" charset="-128"/>
              </a:rPr>
              <a:t>SST</a:t>
            </a:r>
            <a:r>
              <a:rPr kumimoji="1" lang="ja-JP" altLang="en-US" sz="2400" dirty="0" smtClean="0">
                <a:latin typeface="HGP創英角ｺﾞｼｯｸUB" panose="020B0900000000000000" pitchFamily="50" charset="-128"/>
                <a:ea typeface="HGP創英角ｺﾞｼｯｸUB" panose="020B0900000000000000" pitchFamily="50" charset="-128"/>
              </a:rPr>
              <a:t>南北</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rPr>
              <a:t>勾配が大きいことで持続して</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en-US" altLang="ja-JP" sz="2400" u="sng" dirty="0" smtClean="0">
                <a:solidFill>
                  <a:schemeClr val="accent1">
                    <a:lumMod val="75000"/>
                  </a:schemeClr>
                </a:solidFill>
                <a:latin typeface="HGP創英角ｺﾞｼｯｸUB" panose="020B0900000000000000" pitchFamily="50" charset="-128"/>
                <a:ea typeface="HGP創英角ｺﾞｼｯｸUB" panose="020B0900000000000000" pitchFamily="50" charset="-128"/>
              </a:rPr>
              <a:t>1</a:t>
            </a:r>
            <a:r>
              <a:rPr kumimoji="1" lang="ja-JP" altLang="en-US" sz="2400" u="sng" dirty="0" smtClean="0">
                <a:solidFill>
                  <a:schemeClr val="accent1">
                    <a:lumMod val="75000"/>
                  </a:schemeClr>
                </a:solidFill>
                <a:latin typeface="HGP創英角ｺﾞｼｯｸUB" panose="020B0900000000000000" pitchFamily="50" charset="-128"/>
                <a:ea typeface="HGP創英角ｺﾞｼｯｸUB" panose="020B0900000000000000" pitchFamily="50" charset="-128"/>
              </a:rPr>
              <a:t>月の東アジアに寒気</a:t>
            </a:r>
            <a:r>
              <a:rPr kumimoji="1" lang="ja-JP" altLang="en-US" sz="2400" dirty="0" smtClean="0">
                <a:latin typeface="HGP創英角ｺﾞｼｯｸUB" panose="020B0900000000000000" pitchFamily="50" charset="-128"/>
                <a:ea typeface="HGP創英角ｺﾞｼｯｸUB" panose="020B0900000000000000" pitchFamily="50" charset="-128"/>
              </a:rPr>
              <a:t>を及ぼす</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endParaRPr kumimoji="1" lang="ja-JP" altLang="en-US" sz="900" dirty="0">
              <a:latin typeface="HGP創英角ｺﾞｼｯｸUB" panose="020B0900000000000000" pitchFamily="50" charset="-128"/>
              <a:ea typeface="HGP創英角ｺﾞｼｯｸUB" panose="020B0900000000000000" pitchFamily="50" charset="-128"/>
            </a:endParaRPr>
          </a:p>
        </p:txBody>
      </p:sp>
      <p:sp>
        <p:nvSpPr>
          <p:cNvPr id="29" name="テキスト ボックス 28"/>
          <p:cNvSpPr txBox="1"/>
          <p:nvPr/>
        </p:nvSpPr>
        <p:spPr>
          <a:xfrm>
            <a:off x="2880616" y="5161208"/>
            <a:ext cx="958306" cy="523220"/>
          </a:xfrm>
          <a:prstGeom prst="rect">
            <a:avLst/>
          </a:prstGeom>
          <a:solidFill>
            <a:schemeClr val="bg1"/>
          </a:solidFill>
          <a:ln w="38100">
            <a:solidFill>
              <a:srgbClr val="002060"/>
            </a:solidFill>
          </a:ln>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日本</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3516406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角丸四角形 10"/>
          <p:cNvSpPr/>
          <p:nvPr/>
        </p:nvSpPr>
        <p:spPr>
          <a:xfrm>
            <a:off x="115256" y="4011086"/>
            <a:ext cx="8915735" cy="2498614"/>
          </a:xfrm>
          <a:prstGeom prst="roundRect">
            <a:avLst/>
          </a:prstGeom>
          <a:solidFill>
            <a:schemeClr val="accent6">
              <a:lumMod val="20000"/>
              <a:lumOff val="80000"/>
              <a:alpha val="45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2" name="テキスト ボックス 1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dirty="0">
                <a:solidFill>
                  <a:schemeClr val="bg1">
                    <a:lumMod val="75000"/>
                  </a:schemeClr>
                </a:solidFill>
                <a:latin typeface="HGS創英角ｺﾞｼｯｸUB" panose="020B0900000000000000" pitchFamily="50" charset="-128"/>
                <a:ea typeface="HGS創英角ｺﾞｼｯｸUB" panose="020B0900000000000000" pitchFamily="50" charset="-128"/>
              </a:rPr>
              <a:t>introduction</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3" name="テキスト ボックス 12"/>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14" name="正方形/長方形 13"/>
          <p:cNvSpPr/>
          <p:nvPr/>
        </p:nvSpPr>
        <p:spPr>
          <a:xfrm>
            <a:off x="676077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Conclusion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0317" y="4275070"/>
            <a:ext cx="9011782" cy="2000548"/>
          </a:xfrm>
          <a:prstGeom prst="rect">
            <a:avLst/>
          </a:prstGeom>
          <a:noFill/>
        </p:spPr>
        <p:txBody>
          <a:bodyPr wrap="square" rtlCol="0">
            <a:spAutoFit/>
          </a:bodyPr>
          <a:lstStyle/>
          <a:p>
            <a:pPr algn="ctr"/>
            <a:r>
              <a:rPr kumimoji="1" lang="ja-JP" altLang="en-US" sz="2400" b="1" dirty="0" smtClean="0">
                <a:latin typeface="HG創英角ｺﾞｼｯｸUB" panose="020B0909000000000000" pitchFamily="49" charset="-128"/>
                <a:ea typeface="HG創英角ｺﾞｼｯｸUB" panose="020B0909000000000000" pitchFamily="49" charset="-128"/>
              </a:rPr>
              <a:t>最初に提唱した</a:t>
            </a:r>
            <a:r>
              <a:rPr kumimoji="1" lang="en-US" altLang="ja-JP" sz="2400" b="1" dirty="0" smtClean="0">
                <a:latin typeface="HG創英角ｺﾞｼｯｸUB" panose="020B0909000000000000" pitchFamily="49" charset="-128"/>
                <a:ea typeface="HG創英角ｺﾞｼｯｸUB" panose="020B0909000000000000" pitchFamily="49" charset="-128"/>
              </a:rPr>
              <a:t>,Sato et al 2014</a:t>
            </a:r>
            <a:r>
              <a:rPr kumimoji="1" lang="ja-JP" altLang="en-US" sz="2400" b="1" dirty="0" smtClean="0">
                <a:latin typeface="HG創英角ｺﾞｼｯｸUB" panose="020B0909000000000000" pitchFamily="49" charset="-128"/>
                <a:ea typeface="HG創英角ｺﾞｼｯｸUB" panose="020B0909000000000000" pitchFamily="49" charset="-128"/>
              </a:rPr>
              <a:t>で言われていなかった</a:t>
            </a:r>
            <a:endParaRPr kumimoji="1" lang="en-US" altLang="ja-JP" sz="2400" b="1" dirty="0" smtClean="0">
              <a:latin typeface="HG創英角ｺﾞｼｯｸUB" panose="020B0909000000000000" pitchFamily="49" charset="-128"/>
              <a:ea typeface="HG創英角ｺﾞｼｯｸUB" panose="020B0909000000000000" pitchFamily="49" charset="-128"/>
            </a:endParaRPr>
          </a:p>
          <a:p>
            <a:pPr algn="ctr"/>
            <a:r>
              <a:rPr kumimoji="1" lang="ja-JP" altLang="en-US" sz="2400" b="1" u="sng" dirty="0" smtClean="0">
                <a:solidFill>
                  <a:srgbClr val="F1032B"/>
                </a:solidFill>
                <a:latin typeface="HG創英角ｺﾞｼｯｸUB" panose="020B0909000000000000" pitchFamily="49" charset="-128"/>
                <a:ea typeface="HG創英角ｺﾞｼｯｸUB" panose="020B0909000000000000" pitchFamily="49" charset="-128"/>
              </a:rPr>
              <a:t>北太平洋</a:t>
            </a:r>
            <a:r>
              <a:rPr lang="ja-JP" altLang="en-US" sz="2400" b="1" u="sng" dirty="0" smtClean="0">
                <a:solidFill>
                  <a:srgbClr val="F1032B"/>
                </a:solidFill>
                <a:latin typeface="HG創英角ｺﾞｼｯｸUB" panose="020B0909000000000000" pitchFamily="49" charset="-128"/>
                <a:ea typeface="HG創英角ｺﾞｼｯｸUB" panose="020B0909000000000000" pitchFamily="49" charset="-128"/>
              </a:rPr>
              <a:t>が及ぼす東アジアの寒気</a:t>
            </a:r>
            <a:r>
              <a:rPr kumimoji="1" lang="ja-JP" altLang="en-US" sz="2400" b="1" dirty="0" smtClean="0">
                <a:latin typeface="HG創英角ｺﾞｼｯｸUB" panose="020B0909000000000000" pitchFamily="49" charset="-128"/>
                <a:ea typeface="HG創英角ｺﾞｼｯｸUB" panose="020B0909000000000000" pitchFamily="49" charset="-128"/>
              </a:rPr>
              <a:t>を示唆する結果</a:t>
            </a:r>
            <a:endParaRPr kumimoji="1" lang="en-US" altLang="ja-JP" sz="2400" b="1" dirty="0" smtClean="0">
              <a:latin typeface="HG創英角ｺﾞｼｯｸUB" panose="020B0909000000000000" pitchFamily="49" charset="-128"/>
              <a:ea typeface="HG創英角ｺﾞｼｯｸUB" panose="020B0909000000000000" pitchFamily="49" charset="-128"/>
            </a:endParaRPr>
          </a:p>
          <a:p>
            <a:pPr algn="ctr"/>
            <a:endParaRPr lang="en-US" altLang="ja-JP" sz="700" b="1" dirty="0" smtClean="0">
              <a:latin typeface="HG創英角ｺﾞｼｯｸUB" panose="020B0909000000000000" pitchFamily="49" charset="-128"/>
              <a:ea typeface="HG創英角ｺﾞｼｯｸUB" panose="020B0909000000000000" pitchFamily="49" charset="-128"/>
            </a:endParaRPr>
          </a:p>
          <a:p>
            <a:pPr algn="ctr"/>
            <a:endParaRPr kumimoji="1" lang="en-US" altLang="ja-JP" sz="700" b="1" dirty="0" smtClean="0">
              <a:latin typeface="HG創英角ｺﾞｼｯｸUB" panose="020B0909000000000000" pitchFamily="49" charset="-128"/>
              <a:ea typeface="HG創英角ｺﾞｼｯｸUB" panose="020B0909000000000000" pitchFamily="49" charset="-128"/>
            </a:endParaRPr>
          </a:p>
          <a:p>
            <a:pPr algn="ctr"/>
            <a:r>
              <a:rPr lang="ja-JP" altLang="en-US" sz="2400" b="1" u="sng" dirty="0" smtClean="0">
                <a:latin typeface="HG創英角ｺﾞｼｯｸUB" panose="020B0909000000000000" pitchFamily="49" charset="-128"/>
                <a:ea typeface="HG創英角ｺﾞｼｯｸUB" panose="020B0909000000000000" pitchFamily="49" charset="-128"/>
              </a:rPr>
              <a:t>東アジア寒気応答において</a:t>
            </a:r>
            <a:r>
              <a:rPr lang="en-US" altLang="ja-JP" sz="2400" b="1" u="sng" dirty="0" smtClean="0">
                <a:latin typeface="HG創英角ｺﾞｼｯｸUB" panose="020B0909000000000000" pitchFamily="49" charset="-128"/>
                <a:ea typeface="HG創英角ｺﾞｼｯｸUB" panose="020B0909000000000000" pitchFamily="49" charset="-128"/>
              </a:rPr>
              <a:t>,</a:t>
            </a:r>
            <a:r>
              <a:rPr lang="en-US" altLang="ja-JP" sz="2400" b="1" u="sng" dirty="0" smtClean="0">
                <a:solidFill>
                  <a:srgbClr val="F1032B"/>
                </a:solidFill>
                <a:latin typeface="HG創英角ｺﾞｼｯｸUB" panose="020B0909000000000000" pitchFamily="49" charset="-128"/>
                <a:ea typeface="HG創英角ｺﾞｼｯｸUB" panose="020B0909000000000000" pitchFamily="49" charset="-128"/>
              </a:rPr>
              <a:t>12</a:t>
            </a:r>
            <a:r>
              <a:rPr lang="ja-JP" altLang="en-US" sz="2400" b="1" u="sng" dirty="0" smtClean="0">
                <a:solidFill>
                  <a:srgbClr val="F1032B"/>
                </a:solidFill>
                <a:latin typeface="HG創英角ｺﾞｼｯｸUB" panose="020B0909000000000000" pitchFamily="49" charset="-128"/>
                <a:ea typeface="HG創英角ｺﾞｼｯｸUB" panose="020B0909000000000000" pitchFamily="49" charset="-128"/>
              </a:rPr>
              <a:t>月の北太平洋が非常に重要</a:t>
            </a:r>
            <a:r>
              <a:rPr lang="ja-JP" altLang="en-US" sz="2400" b="1" dirty="0" smtClean="0">
                <a:latin typeface="HG創英角ｺﾞｼｯｸUB" panose="020B0909000000000000" pitchFamily="49" charset="-128"/>
                <a:ea typeface="HG創英角ｺﾞｼｯｸUB" panose="020B0909000000000000" pitchFamily="49" charset="-128"/>
              </a:rPr>
              <a:t>である</a:t>
            </a:r>
            <a:endParaRPr lang="en-US" altLang="ja-JP" sz="2400" b="1" dirty="0">
              <a:latin typeface="HG創英角ｺﾞｼｯｸUB" panose="020B0909000000000000" pitchFamily="49" charset="-128"/>
              <a:ea typeface="HG創英角ｺﾞｼｯｸUB" panose="020B0909000000000000" pitchFamily="49" charset="-128"/>
            </a:endParaRPr>
          </a:p>
          <a:p>
            <a:pPr algn="ctr"/>
            <a:endParaRPr lang="en-US" altLang="ja-JP" sz="700" b="1" dirty="0" smtClean="0">
              <a:latin typeface="HG創英角ｺﾞｼｯｸUB" panose="020B0909000000000000" pitchFamily="49" charset="-128"/>
              <a:ea typeface="HG創英角ｺﾞｼｯｸUB" panose="020B0909000000000000" pitchFamily="49" charset="-128"/>
            </a:endParaRPr>
          </a:p>
          <a:p>
            <a:pPr algn="ctr"/>
            <a:endParaRPr lang="en-US" altLang="ja-JP" sz="700" b="1" dirty="0" smtClean="0">
              <a:latin typeface="HG創英角ｺﾞｼｯｸUB" panose="020B0909000000000000" pitchFamily="49" charset="-128"/>
              <a:ea typeface="HG創英角ｺﾞｼｯｸUB" panose="020B0909000000000000" pitchFamily="49" charset="-128"/>
            </a:endParaRPr>
          </a:p>
          <a:p>
            <a:pPr algn="ctr"/>
            <a:r>
              <a:rPr lang="ja-JP" altLang="en-US" sz="2400" b="1" u="sng" dirty="0" smtClean="0">
                <a:solidFill>
                  <a:srgbClr val="F1032B"/>
                </a:solidFill>
                <a:latin typeface="HG創英角ｺﾞｼｯｸUB" panose="020B0909000000000000" pitchFamily="49" charset="-128"/>
                <a:ea typeface="HG創英角ｺﾞｼｯｸUB" panose="020B0909000000000000" pitchFamily="49" charset="-128"/>
              </a:rPr>
              <a:t>この寒気は</a:t>
            </a:r>
            <a:r>
              <a:rPr lang="en-US" altLang="ja-JP" sz="2400" b="1" u="sng" dirty="0" smtClean="0">
                <a:solidFill>
                  <a:srgbClr val="F1032B"/>
                </a:solidFill>
                <a:latin typeface="HG創英角ｺﾞｼｯｸUB" panose="020B0909000000000000" pitchFamily="49" charset="-128"/>
                <a:ea typeface="HG創英角ｺﾞｼｯｸUB" panose="020B0909000000000000" pitchFamily="49" charset="-128"/>
              </a:rPr>
              <a:t>1</a:t>
            </a:r>
            <a:r>
              <a:rPr lang="ja-JP" altLang="en-US" sz="2400" b="1" u="sng" dirty="0" smtClean="0">
                <a:solidFill>
                  <a:srgbClr val="F1032B"/>
                </a:solidFill>
                <a:latin typeface="HG創英角ｺﾞｼｯｸUB" panose="020B0909000000000000" pitchFamily="49" charset="-128"/>
                <a:ea typeface="HG創英角ｺﾞｼｯｸUB" panose="020B0909000000000000" pitchFamily="49" charset="-128"/>
              </a:rPr>
              <a:t>月まで持続</a:t>
            </a:r>
            <a:r>
              <a:rPr lang="ja-JP" altLang="en-US" sz="2400" b="1" dirty="0" smtClean="0">
                <a:latin typeface="HG創英角ｺﾞｼｯｸUB" panose="020B0909000000000000" pitchFamily="49" charset="-128"/>
                <a:ea typeface="HG創英角ｺﾞｼｯｸUB" panose="020B0909000000000000" pitchFamily="49" charset="-128"/>
              </a:rPr>
              <a:t>する結果を示唆</a:t>
            </a:r>
            <a:endParaRPr lang="en-US" altLang="ja-JP" sz="2400" b="1" dirty="0">
              <a:latin typeface="HG創英角ｺﾞｼｯｸUB" panose="020B0909000000000000" pitchFamily="49" charset="-128"/>
              <a:ea typeface="HG創英角ｺﾞｼｯｸUB" panose="020B0909000000000000" pitchFamily="49" charset="-128"/>
            </a:endParaRPr>
          </a:p>
        </p:txBody>
      </p:sp>
      <p:sp>
        <p:nvSpPr>
          <p:cNvPr id="21" name="スライド番号プレースホルダー 2"/>
          <p:cNvSpPr txBox="1">
            <a:spLocks/>
          </p:cNvSpPr>
          <p:nvPr/>
        </p:nvSpPr>
        <p:spPr>
          <a:xfrm>
            <a:off x="7044699" y="6509700"/>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15</a:t>
            </a:r>
            <a:endParaRPr lang="ja-JP" altLang="en-US" dirty="0"/>
          </a:p>
        </p:txBody>
      </p:sp>
      <p:sp>
        <p:nvSpPr>
          <p:cNvPr id="3" name="テキスト ボックス 2"/>
          <p:cNvSpPr txBox="1"/>
          <p:nvPr/>
        </p:nvSpPr>
        <p:spPr>
          <a:xfrm>
            <a:off x="3498060" y="533079"/>
            <a:ext cx="2068156" cy="769441"/>
          </a:xfrm>
          <a:prstGeom prst="rect">
            <a:avLst/>
          </a:prstGeom>
          <a:noFill/>
        </p:spPr>
        <p:txBody>
          <a:bodyPr wrap="square" rtlCol="0">
            <a:spAutoFit/>
          </a:bodyPr>
          <a:lstStyle/>
          <a:p>
            <a:r>
              <a:rPr lang="ja-JP" altLang="en-US" sz="4400" dirty="0" smtClean="0">
                <a:ln w="0"/>
                <a:solidFill>
                  <a:schemeClr val="accent5">
                    <a:lumMod val="75000"/>
                  </a:schemeClr>
                </a:solidFill>
                <a:effectLst>
                  <a:glow rad="63500">
                    <a:schemeClr val="accent3">
                      <a:satMod val="175000"/>
                      <a:alpha val="40000"/>
                    </a:schemeClr>
                  </a:glow>
                  <a:outerShdw blurRad="50800" dist="38100" dir="5400000" algn="t" rotWithShape="0">
                    <a:prstClr val="black">
                      <a:alpha val="40000"/>
                    </a:prstClr>
                  </a:outerShdw>
                </a:effectLst>
                <a:latin typeface="HGP創英角ｺﾞｼｯｸUB" panose="020B0900000000000000" pitchFamily="50" charset="-128"/>
                <a:ea typeface="HGP創英角ｺﾞｼｯｸUB" panose="020B0900000000000000" pitchFamily="50" charset="-128"/>
              </a:rPr>
              <a:t>結　　論</a:t>
            </a:r>
            <a:endParaRPr kumimoji="1" lang="ja-JP" altLang="en-US" sz="4400" dirty="0">
              <a:ln w="0"/>
              <a:solidFill>
                <a:schemeClr val="accent5">
                  <a:lumMod val="75000"/>
                </a:schemeClr>
              </a:solidFill>
              <a:effectLst>
                <a:glow rad="63500">
                  <a:schemeClr val="accent3">
                    <a:satMod val="175000"/>
                    <a:alpha val="40000"/>
                  </a:schemeClr>
                </a:glow>
                <a:outerShdw blurRad="50800" dist="38100" dir="5400000" algn="t"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grpSp>
        <p:nvGrpSpPr>
          <p:cNvPr id="7" name="グループ化 6"/>
          <p:cNvGrpSpPr/>
          <p:nvPr/>
        </p:nvGrpSpPr>
        <p:grpSpPr>
          <a:xfrm>
            <a:off x="321278" y="1143149"/>
            <a:ext cx="8501442" cy="2100790"/>
            <a:chOff x="321278" y="1053602"/>
            <a:chExt cx="8501442" cy="1892348"/>
          </a:xfrm>
        </p:grpSpPr>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b="35793"/>
            <a:stretch/>
          </p:blipFill>
          <p:spPr>
            <a:xfrm>
              <a:off x="321278" y="1053602"/>
              <a:ext cx="8501442" cy="1892348"/>
            </a:xfrm>
            <a:prstGeom prst="rect">
              <a:avLst/>
            </a:prstGeom>
          </p:spPr>
        </p:pic>
        <p:cxnSp>
          <p:nvCxnSpPr>
            <p:cNvPr id="6" name="直線コネクタ 5"/>
            <p:cNvCxnSpPr/>
            <p:nvPr/>
          </p:nvCxnSpPr>
          <p:spPr>
            <a:xfrm>
              <a:off x="1313411" y="2945950"/>
              <a:ext cx="68018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テキスト ボックス 15"/>
          <p:cNvSpPr txBox="1"/>
          <p:nvPr/>
        </p:nvSpPr>
        <p:spPr>
          <a:xfrm>
            <a:off x="7044699" y="2291785"/>
            <a:ext cx="958306" cy="523220"/>
          </a:xfrm>
          <a:prstGeom prst="rect">
            <a:avLst/>
          </a:prstGeom>
          <a:solidFill>
            <a:schemeClr val="bg1"/>
          </a:solidFill>
          <a:ln w="38100">
            <a:solidFill>
              <a:srgbClr val="002060"/>
            </a:solidFill>
          </a:ln>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日本</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1230284" y="2727155"/>
            <a:ext cx="1623181" cy="523220"/>
          </a:xfrm>
          <a:prstGeom prst="rect">
            <a:avLst/>
          </a:prstGeom>
          <a:solidFill>
            <a:schemeClr val="bg1"/>
          </a:solidFill>
          <a:ln w="38100">
            <a:solidFill>
              <a:srgbClr val="002060"/>
            </a:solidFill>
          </a:ln>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24" name="テキスト ボックス 23"/>
          <p:cNvSpPr txBox="1"/>
          <p:nvPr/>
        </p:nvSpPr>
        <p:spPr>
          <a:xfrm>
            <a:off x="3522268" y="3346177"/>
            <a:ext cx="2147879" cy="1015663"/>
          </a:xfrm>
          <a:prstGeom prst="rect">
            <a:avLst/>
          </a:prstGeom>
          <a:solidFill>
            <a:schemeClr val="accent6">
              <a:lumMod val="20000"/>
              <a:lumOff val="80000"/>
              <a:alpha val="0"/>
            </a:schemeClr>
          </a:solidFill>
          <a:scene3d>
            <a:camera prst="orthographicFront">
              <a:rot lat="0" lon="0" rev="0"/>
            </a:camera>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r>
              <a:rPr kumimoji="1" lang="en-US" altLang="ja-JP" sz="6000" b="1" dirty="0" smtClean="0">
                <a:ln>
                  <a:solidFill>
                    <a:schemeClr val="tx1"/>
                  </a:solidFill>
                </a:ln>
                <a:solidFill>
                  <a:srgbClr val="F1032B"/>
                </a:solidFill>
                <a:effectLst>
                  <a:glow rad="101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NEW!!</a:t>
            </a:r>
            <a:endParaRPr kumimoji="1" lang="ja-JP" altLang="en-US" sz="6000" b="1" dirty="0">
              <a:ln>
                <a:solidFill>
                  <a:schemeClr val="tx1"/>
                </a:solidFill>
              </a:ln>
              <a:solidFill>
                <a:srgbClr val="F1032B"/>
              </a:solidFill>
              <a:effectLst>
                <a:glow rad="101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223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HGS創英角ｺﾞｼｯｸUB" panose="020B0900000000000000" pitchFamily="50" charset="-128"/>
                <a:ea typeface="HGS創英角ｺﾞｼｯｸUB" panose="020B0900000000000000" pitchFamily="50" charset="-128"/>
              </a:rPr>
              <a:t>introduction</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13" name="テキスト ボックス 12"/>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1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線コネクタ 20"/>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0" y="358602"/>
            <a:ext cx="3629927" cy="369332"/>
          </a:xfrm>
          <a:prstGeom prst="rect">
            <a:avLst/>
          </a:prstGeom>
          <a:noFill/>
        </p:spPr>
        <p:txBody>
          <a:bodyPr wrap="square" rtlCol="0">
            <a:spAutoFit/>
          </a:bodyPr>
          <a:lstStyle/>
          <a:p>
            <a:r>
              <a:rPr lang="ja-JP" altLang="en-US" b="1" dirty="0" smtClean="0">
                <a:solidFill>
                  <a:srgbClr val="FF0000"/>
                </a:solidFill>
                <a:latin typeface="HGP創英角ｺﾞｼｯｸUB" panose="020B0900000000000000" pitchFamily="50" charset="-128"/>
                <a:ea typeface="HGP創英角ｺﾞｼｯｸUB" panose="020B0900000000000000" pitchFamily="50" charset="-128"/>
              </a:rPr>
              <a:t>◎　</a:t>
            </a:r>
            <a:r>
              <a:rPr lang="ja-JP" altLang="en-US" b="1" dirty="0" smtClean="0">
                <a:latin typeface="HGP創英角ｺﾞｼｯｸUB" panose="020B0900000000000000" pitchFamily="50" charset="-128"/>
                <a:ea typeface="HGP創英角ｺﾞｼｯｸUB" panose="020B0900000000000000" pitchFamily="50" charset="-128"/>
              </a:rPr>
              <a:t>参考・引用文献</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722738" y="919895"/>
            <a:ext cx="7698524" cy="5863144"/>
          </a:xfrm>
          <a:prstGeom prst="rect">
            <a:avLst/>
          </a:prstGeom>
        </p:spPr>
        <p:txBody>
          <a:bodyPr wrap="square">
            <a:spAutoFit/>
          </a:bodyPr>
          <a:lstStyle/>
          <a:p>
            <a:pPr algn="just">
              <a:lnSpc>
                <a:spcPts val="1000"/>
              </a:lnSpc>
              <a:spcAft>
                <a:spcPts val="0"/>
              </a:spcAft>
            </a:pPr>
            <a:r>
              <a:rPr lang="ja-JP" altLang="en-US" sz="1100" kern="100" dirty="0" smtClean="0">
                <a:latin typeface="Times New Roman" panose="02020603050405020304" pitchFamily="18" charset="0"/>
                <a:ea typeface="ＭＳ Ｐ明朝" panose="02020600040205080304" pitchFamily="18" charset="-128"/>
                <a:cs typeface="Times New Roman" panose="02020603050405020304" pitchFamily="18" charset="0"/>
              </a:rPr>
              <a:t>・</a:t>
            </a:r>
            <a:r>
              <a:rPr lang="ja-JP" altLang="ja-JP" sz="1100" kern="100" dirty="0" smtClean="0">
                <a:latin typeface="Times New Roman" panose="02020603050405020304" pitchFamily="18" charset="0"/>
                <a:ea typeface="ＭＳ Ｐ明朝" panose="02020600040205080304" pitchFamily="18" charset="-128"/>
                <a:cs typeface="Times New Roman" panose="02020603050405020304" pitchFamily="18" charset="0"/>
              </a:rPr>
              <a:t>高谷</a:t>
            </a:r>
            <a:r>
              <a:rPr lang="ja-JP"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康太朗，中村尚，</a:t>
            </a:r>
            <a:r>
              <a:rPr lang="en-US"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2007: </a:t>
            </a:r>
            <a:r>
              <a:rPr lang="ja-JP"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シベリア高気圧の活動とその長周期の変動について，</a:t>
            </a:r>
            <a:r>
              <a:rPr lang="ja-JP" altLang="ja-JP" sz="1100" b="1" kern="100" dirty="0">
                <a:latin typeface="Times New Roman" panose="02020603050405020304" pitchFamily="18" charset="0"/>
                <a:ea typeface="ＭＳ Ｐ明朝" panose="02020600040205080304" pitchFamily="18" charset="-128"/>
                <a:cs typeface="Times New Roman" panose="02020603050405020304" pitchFamily="18" charset="0"/>
              </a:rPr>
              <a:t>低温科学</a:t>
            </a:r>
            <a:r>
              <a:rPr lang="ja-JP"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a:t>
            </a:r>
            <a:r>
              <a:rPr lang="ja-JP" altLang="ja-JP" sz="1100" kern="100" dirty="0" smtClean="0">
                <a:latin typeface="Times New Roman" panose="02020603050405020304" pitchFamily="18" charset="0"/>
                <a:ea typeface="ＭＳ Ｐ明朝" panose="02020600040205080304" pitchFamily="18" charset="-128"/>
                <a:cs typeface="Times New Roman" panose="02020603050405020304" pitchFamily="18" charset="0"/>
              </a:rPr>
              <a:t>（</a:t>
            </a:r>
            <a:r>
              <a:rPr lang="en-US" altLang="ja-JP" sz="1100" b="1" kern="100" dirty="0" smtClean="0">
                <a:latin typeface="Times New Roman" panose="02020603050405020304" pitchFamily="18" charset="0"/>
                <a:ea typeface="ＭＳ Ｐ明朝" panose="02020600040205080304" pitchFamily="18" charset="-128"/>
                <a:cs typeface="Times New Roman" panose="02020603050405020304" pitchFamily="18" charset="0"/>
              </a:rPr>
              <a:t>65</a:t>
            </a:r>
            <a:r>
              <a:rPr lang="ja-JP" altLang="ja-JP" sz="1100" kern="100" dirty="0" smtClean="0">
                <a:latin typeface="Times New Roman" panose="02020603050405020304" pitchFamily="18" charset="0"/>
                <a:ea typeface="ＭＳ Ｐ明朝" panose="02020600040205080304" pitchFamily="18" charset="-128"/>
                <a:cs typeface="Times New Roman" panose="02020603050405020304" pitchFamily="18" charset="0"/>
              </a:rPr>
              <a:t>）</a:t>
            </a:r>
            <a:r>
              <a:rPr lang="ja-JP"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，北海道大学低温科学研究所，</a:t>
            </a:r>
            <a:r>
              <a:rPr lang="en-US" altLang="ja-JP" sz="1100" kern="100" dirty="0">
                <a:latin typeface="Times New Roman" panose="02020603050405020304" pitchFamily="18" charset="0"/>
                <a:ea typeface="ＭＳ Ｐ明朝" panose="02020600040205080304" pitchFamily="18" charset="-128"/>
                <a:cs typeface="Times New Roman" panose="02020603050405020304" pitchFamily="18" charset="0"/>
              </a:rPr>
              <a:t>pp.31-42</a:t>
            </a:r>
            <a:r>
              <a:rPr lang="en-US" altLang="ja-JP" sz="1100" kern="100" dirty="0" smtClean="0">
                <a:latin typeface="Times New Roman" panose="02020603050405020304" pitchFamily="18" charset="0"/>
                <a:ea typeface="ＭＳ Ｐ明朝" panose="02020600040205080304" pitchFamily="18" charset="-128"/>
                <a:cs typeface="Times New Roman" panose="02020603050405020304" pitchFamily="18" charset="0"/>
              </a:rPr>
              <a:t>.</a:t>
            </a:r>
          </a:p>
          <a:p>
            <a:pPr algn="just">
              <a:lnSpc>
                <a:spcPts val="1000"/>
              </a:lnSpc>
              <a:spcAft>
                <a:spcPts val="0"/>
              </a:spcAft>
            </a:pPr>
            <a:endParaRPr lang="en-US" altLang="ja-JP" sz="11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spcAft>
                <a:spcPts val="0"/>
              </a:spcAft>
            </a:pPr>
            <a:r>
              <a:rPr lang="ja-JP" altLang="en-US" sz="11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rPr>
              <a:t>・</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Sato, K., Inoue, J. &amp; Watanabe, M. Influence of the Gulf Stream on the Barents Sea ice retreat and Eurasian coldness during early winter.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Environ. Res. Lett</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 9,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084009</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a:t>
            </a:r>
          </a:p>
          <a:p>
            <a:pPr algn="just">
              <a:lnSpc>
                <a:spcPts val="1000"/>
              </a:lnSpc>
              <a:spcAft>
                <a:spcPts val="0"/>
              </a:spcAft>
            </a:pPr>
            <a:endParaRPr lang="en-US" altLang="ja-JP" sz="12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spcAft>
                <a:spcPts val="0"/>
              </a:spcAft>
            </a:pPr>
            <a:r>
              <a:rPr lang="ja-JP" altLang="en-US" sz="12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rPr>
              <a:t>・</a:t>
            </a:r>
            <a:r>
              <a:rPr lang="ja-JP"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Kobayashi, S., Y. Ota, Y, Harada, A.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Ebita</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M. Moriya, H. Onoda, H.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Kamahori</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C. Kobayashi, H. Endo, K.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Miyaoka</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and K. Takahashi, 2015: The JRA-55 Reanalysis: General Specifications and Basic Characteristics</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J. Meteor. Soc.</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Japan,</a:t>
            </a:r>
            <a:r>
              <a:rPr lang="en-US" altLang="ja-JP" sz="1200" b="1" dirty="0" smtClean="0">
                <a:latin typeface="Times New Roman" panose="02020603050405020304" pitchFamily="18" charset="0"/>
                <a:ea typeface="ＭＳ Ｐ明朝" panose="02020600040205080304" pitchFamily="18" charset="-128"/>
                <a:cs typeface="Times New Roman" panose="02020603050405020304" pitchFamily="18" charset="0"/>
              </a:rPr>
              <a:t>93</a:t>
            </a: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endParaRPr lang="en-US" altLang="ja-JP" sz="12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kern="100" dirty="0" smtClean="0">
                <a:effectLst/>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Rayner</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N.A. et al.: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Global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Analyses of Sea Surface Temperature, Sea Ice, and Night Marine Air Temperature since the Late Nineteenth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Century,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Geophys</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Res</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smtClean="0">
                <a:latin typeface="Times New Roman" panose="02020603050405020304" pitchFamily="18" charset="0"/>
                <a:ea typeface="ＭＳ Ｐ明朝" panose="02020600040205080304" pitchFamily="18" charset="-128"/>
                <a:cs typeface="Times New Roman" panose="02020603050405020304" pitchFamily="18" charset="0"/>
              </a:rPr>
              <a:t>108</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Hoskins, B.J.,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I.N.James</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and G.H. White, 1983 The shape, propagation and mean-flow interaction of large-scale weather</a:t>
            </a:r>
            <a:r>
              <a:rPr lang="ja-JP"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systems,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J.Atmos.Sci.,</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40,</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p1595-1612</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Takaya K and Nakamura H 2001 A formulation of a phase-independent wave-activity flux for stationary and migratory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quasigeostrophic</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eddies on a zonally varying basic flow</a:t>
            </a:r>
            <a:r>
              <a:rPr lang="en-US" altLang="ja-JP" sz="1200" i="1"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Atmos. Sci.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58</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608-27</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err="1" smtClean="0">
                <a:latin typeface="Times New Roman" panose="02020603050405020304" pitchFamily="18" charset="0"/>
                <a:ea typeface="ＭＳ Ｐ明朝" panose="02020600040205080304" pitchFamily="18" charset="-128"/>
                <a:cs typeface="Times New Roman" panose="02020603050405020304" pitchFamily="18" charset="0"/>
              </a:rPr>
              <a:t>Minobe</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S 2000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Spatio</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-temporal structure of the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pentadecadal</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variability over the North Pacific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Prog</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Oceanogr</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47</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381–408</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Inoue J, Hori M E and Takaya K 2012 The role of Barents Sea ice in the wintertime cyclone track and emergence of a warm-Arctic cold-Siberian anomaly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Clim</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 25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2561–8</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Minobe</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S, Miyashita M, Kuwano-Yoshida A,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Tokinaga</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H and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Xie</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S P 2010 Atmospheric response to the Gulf Stream: seasonal variations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Clim</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23</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3699–719 </a:t>
            </a: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err="1" smtClean="0">
                <a:latin typeface="Times New Roman" panose="02020603050405020304" pitchFamily="18" charset="0"/>
                <a:ea typeface="ＭＳ Ｐ明朝" panose="02020600040205080304" pitchFamily="18" charset="-128"/>
                <a:cs typeface="Times New Roman" panose="02020603050405020304" pitchFamily="18" charset="0"/>
              </a:rPr>
              <a:t>Minobe</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S, Yoshida-</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Kuwano</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 Komori N,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Xie</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S P and Small R J 2008 Influence of the Gulf Stream on the troposphere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Nature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452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206–9</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Bane J M and Osgood K E 1989 Wintertime air-sea interaction processes across the Gulf Stream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Geophys</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Res.</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94</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10755–72</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err="1">
                <a:latin typeface="Times New Roman" panose="02020603050405020304" pitchFamily="18" charset="0"/>
                <a:ea typeface="ＭＳ Ｐ明朝" panose="02020600040205080304" pitchFamily="18" charset="-128"/>
                <a:cs typeface="Times New Roman" panose="02020603050405020304" pitchFamily="18" charset="0"/>
              </a:rPr>
              <a:t>Bueh</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C and Nakamura H 2007 Scandinavian pattern and its climatic impact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Q. J. R.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Meteorol</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Soc.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133</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2117–31</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err="1" smtClean="0">
                <a:latin typeface="Times New Roman" panose="02020603050405020304" pitchFamily="18" charset="0"/>
                <a:ea typeface="ＭＳ Ｐ明朝" panose="02020600040205080304" pitchFamily="18" charset="-128"/>
                <a:cs typeface="Times New Roman" panose="02020603050405020304" pitchFamily="18" charset="0"/>
              </a:rPr>
              <a:t>Nakanowatari</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T, Sato K and Inoue J 2014 Predictability of the Barents Sea ice in early winter: remote effects of oceanic and atmospheric thermal conditions from the North Atlantic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J.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Clim</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27</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8884–901</a:t>
            </a:r>
            <a:endParaRPr lang="ja-JP" altLang="ja-JP" sz="1200" dirty="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Tang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Q, Zhang X and Francis J A 2013a Extreme summer weather in northern mid-latitudes linked to a vanishing cryosphere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Nat.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Clim</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Change</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b="1" dirty="0" smtClean="0">
                <a:latin typeface="Times New Roman" panose="02020603050405020304" pitchFamily="18" charset="0"/>
                <a:ea typeface="ＭＳ Ｐ明朝" panose="02020600040205080304" pitchFamily="18" charset="-128"/>
                <a:cs typeface="Times New Roman" panose="02020603050405020304" pitchFamily="18" charset="0"/>
              </a:rPr>
              <a:t>4</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45–50</a:t>
            </a:r>
          </a:p>
          <a:p>
            <a:pPr algn="just">
              <a:lnSpc>
                <a:spcPts val="1000"/>
              </a:lnSpc>
            </a:pPr>
            <a:endPar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pPr>
            <a:r>
              <a:rPr lang="ja-JP" altLang="en-US" sz="1200" dirty="0" smtClean="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200" dirty="0" smtClean="0">
                <a:latin typeface="Times New Roman" panose="02020603050405020304" pitchFamily="18" charset="0"/>
                <a:ea typeface="ＭＳ Ｐ明朝" panose="02020600040205080304" pitchFamily="18" charset="-128"/>
                <a:cs typeface="Times New Roman" panose="02020603050405020304" pitchFamily="18" charset="0"/>
              </a:rPr>
              <a:t>Watanabe </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M and Kimoto M 2000 Atmosphere-ocean thermal coupling in the Northern Atlantic: a positive feedback </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Q. J. R. </a:t>
            </a:r>
            <a:r>
              <a:rPr lang="en-US" altLang="ja-JP" sz="1200" b="1" i="1" dirty="0" err="1">
                <a:latin typeface="Times New Roman" panose="02020603050405020304" pitchFamily="18" charset="0"/>
                <a:ea typeface="ＭＳ Ｐ明朝" panose="02020600040205080304" pitchFamily="18" charset="-128"/>
                <a:cs typeface="Times New Roman" panose="02020603050405020304" pitchFamily="18" charset="0"/>
              </a:rPr>
              <a:t>Meteorol</a:t>
            </a:r>
            <a:r>
              <a:rPr lang="en-US" altLang="ja-JP" sz="1200" b="1" i="1" dirty="0">
                <a:latin typeface="Times New Roman" panose="02020603050405020304" pitchFamily="18" charset="0"/>
                <a:ea typeface="ＭＳ Ｐ明朝" panose="02020600040205080304" pitchFamily="18" charset="-128"/>
                <a:cs typeface="Times New Roman" panose="02020603050405020304" pitchFamily="18" charset="0"/>
              </a:rPr>
              <a:t>. Soc. </a:t>
            </a:r>
            <a:r>
              <a:rPr lang="en-US" altLang="ja-JP" sz="1200" b="1" dirty="0">
                <a:latin typeface="Times New Roman" panose="02020603050405020304" pitchFamily="18" charset="0"/>
                <a:ea typeface="ＭＳ Ｐ明朝" panose="02020600040205080304" pitchFamily="18" charset="-128"/>
                <a:cs typeface="Times New Roman" panose="02020603050405020304" pitchFamily="18" charset="0"/>
              </a:rPr>
              <a:t>126</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 3343–69</a:t>
            </a:r>
            <a:endParaRPr lang="ja-JP" altLang="ja-JP" sz="1200" dirty="0">
              <a:latin typeface="Times New Roman" panose="02020603050405020304" pitchFamily="18" charset="0"/>
              <a:ea typeface="ＭＳ Ｐ明朝" panose="02020600040205080304" pitchFamily="18" charset="-128"/>
              <a:cs typeface="Times New Roman" panose="02020603050405020304" pitchFamily="18" charset="0"/>
            </a:endParaRPr>
          </a:p>
          <a:p>
            <a:pPr algn="just">
              <a:lnSpc>
                <a:spcPts val="1000"/>
              </a:lnSpc>
              <a:spcAft>
                <a:spcPts val="0"/>
              </a:spcAft>
            </a:pPr>
            <a:endParaRPr lang="ja-JP" altLang="ja-JP" sz="1200" kern="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8" name="スライド番号プレースホルダー 2"/>
          <p:cNvSpPr txBox="1">
            <a:spLocks/>
          </p:cNvSpPr>
          <p:nvPr/>
        </p:nvSpPr>
        <p:spPr>
          <a:xfrm>
            <a:off x="7044699" y="6509700"/>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16</a:t>
            </a:r>
            <a:endParaRPr lang="ja-JP" altLang="en-US" dirty="0"/>
          </a:p>
        </p:txBody>
      </p:sp>
    </p:spTree>
    <p:extLst>
      <p:ext uri="{BB962C8B-B14F-4D97-AF65-F5344CB8AC3E}">
        <p14:creationId xmlns:p14="http://schemas.microsoft.com/office/powerpoint/2010/main" val="232271197"/>
      </p:ext>
    </p:extLst>
  </p:cSld>
  <p:clrMapOvr>
    <a:masterClrMapping/>
  </p:clrMapOvr>
  <mc:AlternateContent xmlns:mc="http://schemas.openxmlformats.org/markup-compatibility/2006" xmlns:p14="http://schemas.microsoft.com/office/powerpoint/2010/main">
    <mc:Choice Requires="p14">
      <p:transition p14:dur="250" advTm="2000">
        <p:fade/>
      </p:transition>
    </mc:Choice>
    <mc:Fallback xmlns="">
      <p:transition advTm="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6564" y="440547"/>
            <a:ext cx="1312644" cy="646331"/>
          </a:xfrm>
          <a:prstGeom prst="rect">
            <a:avLst/>
          </a:prstGeom>
          <a:noFill/>
        </p:spPr>
        <p:txBody>
          <a:bodyPr wrap="square" rtlCol="0">
            <a:spAutoFit/>
          </a:bodyPr>
          <a:lstStyle/>
          <a:p>
            <a:r>
              <a:rPr kumimoji="1" lang="en-US" altLang="ja-JP" sz="3600" dirty="0" smtClean="0">
                <a:solidFill>
                  <a:srgbClr val="F1032B"/>
                </a:solidFill>
                <a:latin typeface="HGP創英角ｺﾞｼｯｸUB" panose="020B0900000000000000" pitchFamily="50" charset="-128"/>
                <a:ea typeface="HGP創英角ｺﾞｼｯｸUB" panose="020B0900000000000000" pitchFamily="50" charset="-128"/>
              </a:rPr>
              <a:t>NEW!!</a:t>
            </a:r>
            <a:endParaRPr kumimoji="1" lang="ja-JP" altLang="en-US" sz="3600" dirty="0">
              <a:solidFill>
                <a:srgbClr val="F1032B"/>
              </a:solidFill>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321279" y="597459"/>
            <a:ext cx="8501442" cy="2095866"/>
            <a:chOff x="321278" y="1288737"/>
            <a:chExt cx="8501442" cy="1892348"/>
          </a:xfrm>
        </p:grpSpPr>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b="35793"/>
            <a:stretch/>
          </p:blipFill>
          <p:spPr>
            <a:xfrm>
              <a:off x="321278" y="1288737"/>
              <a:ext cx="8501442" cy="1892348"/>
            </a:xfrm>
            <a:prstGeom prst="rect">
              <a:avLst/>
            </a:prstGeom>
          </p:spPr>
        </p:pic>
        <p:cxnSp>
          <p:nvCxnSpPr>
            <p:cNvPr id="8" name="直線コネクタ 7"/>
            <p:cNvCxnSpPr/>
            <p:nvPr/>
          </p:nvCxnSpPr>
          <p:spPr>
            <a:xfrm>
              <a:off x="1313411" y="3175788"/>
              <a:ext cx="68018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正方形/長方形 9"/>
          <p:cNvSpPr/>
          <p:nvPr/>
        </p:nvSpPr>
        <p:spPr>
          <a:xfrm>
            <a:off x="0" y="0"/>
            <a:ext cx="9144000" cy="35744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768" y="6494999"/>
            <a:ext cx="9144000" cy="35744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194699" y="4056611"/>
            <a:ext cx="2754600" cy="2741805"/>
          </a:xfrm>
          <a:prstGeom prst="rect">
            <a:avLst/>
          </a:prstGeom>
          <a:solidFill>
            <a:schemeClr val="bg1"/>
          </a:solidFill>
          <a:ln w="76200">
            <a:solidFill>
              <a:schemeClr val="accent6">
                <a:lumMod val="50000"/>
              </a:schemeClr>
            </a:solidFill>
          </a:ln>
        </p:spPr>
        <p:txBody>
          <a:bodyPr vert="eaVert" wrap="square" rtlCol="0">
            <a:spAutoFit/>
          </a:bodyPr>
          <a:lstStyle/>
          <a:p>
            <a:r>
              <a:rPr kumimoji="1" lang="ja-JP" altLang="en-US" sz="2400" dirty="0" smtClean="0">
                <a:latin typeface="HGS行書体" panose="03000600000000000000" pitchFamily="66" charset="-128"/>
                <a:ea typeface="HGS行書体" panose="03000600000000000000" pitchFamily="66" charset="-128"/>
              </a:rPr>
              <a:t>　ロスビー波</a:t>
            </a:r>
            <a:endParaRPr kumimoji="1" lang="en-US" altLang="ja-JP" sz="2400" dirty="0" smtClean="0">
              <a:latin typeface="HGS行書体" panose="03000600000000000000" pitchFamily="66" charset="-128"/>
              <a:ea typeface="HGS行書体" panose="03000600000000000000" pitchFamily="66" charset="-128"/>
            </a:endParaRPr>
          </a:p>
          <a:p>
            <a:endParaRPr kumimoji="1" lang="en-US" altLang="ja-JP" sz="1100" dirty="0" smtClean="0">
              <a:latin typeface="HGS行書体" panose="03000600000000000000" pitchFamily="66" charset="-128"/>
              <a:ea typeface="HGS行書体" panose="03000600000000000000" pitchFamily="66" charset="-128"/>
            </a:endParaRPr>
          </a:p>
          <a:p>
            <a:r>
              <a:rPr lang="ja-JP" altLang="en-US" sz="2400" dirty="0" smtClean="0">
                <a:latin typeface="HGS行書体" panose="03000600000000000000" pitchFamily="66" charset="-128"/>
                <a:ea typeface="HGS行書体" panose="03000600000000000000" pitchFamily="66" charset="-128"/>
              </a:rPr>
              <a:t>　</a:t>
            </a:r>
            <a:r>
              <a:rPr lang="ja-JP" altLang="en-US" sz="2400" dirty="0" err="1" smtClean="0">
                <a:latin typeface="HGS行書体" panose="03000600000000000000" pitchFamily="66" charset="-128"/>
                <a:ea typeface="HGS行書体" panose="03000600000000000000" pitchFamily="66" charset="-128"/>
              </a:rPr>
              <a:t>ぐるっと</a:t>
            </a:r>
            <a:r>
              <a:rPr lang="ja-JP" altLang="en-US" sz="2400" dirty="0" smtClean="0">
                <a:latin typeface="HGS行書体" panose="03000600000000000000" pitchFamily="66" charset="-128"/>
                <a:ea typeface="HGS行書体" panose="03000600000000000000" pitchFamily="66" charset="-128"/>
              </a:rPr>
              <a:t>世界を　</a:t>
            </a:r>
            <a:endParaRPr lang="en-US" altLang="ja-JP" sz="2400" dirty="0" smtClean="0">
              <a:latin typeface="HGS行書体" panose="03000600000000000000" pitchFamily="66" charset="-128"/>
              <a:ea typeface="HGS行書体" panose="03000600000000000000" pitchFamily="66" charset="-128"/>
            </a:endParaRPr>
          </a:p>
          <a:p>
            <a:endParaRPr lang="en-US" altLang="ja-JP" sz="1100" dirty="0" smtClean="0">
              <a:latin typeface="HGS行書体" panose="03000600000000000000" pitchFamily="66" charset="-128"/>
              <a:ea typeface="HGS行書体" panose="03000600000000000000" pitchFamily="66" charset="-128"/>
            </a:endParaRPr>
          </a:p>
          <a:p>
            <a:r>
              <a:rPr lang="ja-JP" altLang="en-US" sz="2400" dirty="0" smtClean="0">
                <a:latin typeface="HGS行書体" panose="03000600000000000000" pitchFamily="66" charset="-128"/>
                <a:ea typeface="HGS行書体" panose="03000600000000000000" pitchFamily="66" charset="-128"/>
              </a:rPr>
              <a:t>　一巡り</a:t>
            </a:r>
            <a:endParaRPr lang="en-US" altLang="ja-JP" sz="2400" dirty="0" smtClean="0">
              <a:latin typeface="HGS行書体" panose="03000600000000000000" pitchFamily="66" charset="-128"/>
              <a:ea typeface="HGS行書体" panose="03000600000000000000" pitchFamily="66" charset="-128"/>
            </a:endParaRPr>
          </a:p>
          <a:p>
            <a:endParaRPr kumimoji="1" lang="en-US" altLang="ja-JP" sz="1100" dirty="0">
              <a:latin typeface="HGS行書体" panose="03000600000000000000" pitchFamily="66" charset="-128"/>
              <a:ea typeface="HGS行書体" panose="03000600000000000000" pitchFamily="66" charset="-128"/>
            </a:endParaRPr>
          </a:p>
          <a:p>
            <a:r>
              <a:rPr kumimoji="1" lang="ja-JP" altLang="en-US" sz="2400" dirty="0" smtClean="0">
                <a:latin typeface="HGS行書体" panose="03000600000000000000" pitchFamily="66" charset="-128"/>
                <a:ea typeface="HGS行書体" panose="03000600000000000000" pitchFamily="66" charset="-128"/>
              </a:rPr>
              <a:t>　寒気をたどると</a:t>
            </a:r>
            <a:endParaRPr kumimoji="1" lang="en-US" altLang="ja-JP" sz="2400" dirty="0" smtClean="0">
              <a:latin typeface="HGS行書体" panose="03000600000000000000" pitchFamily="66" charset="-128"/>
              <a:ea typeface="HGS行書体" panose="03000600000000000000" pitchFamily="66" charset="-128"/>
            </a:endParaRPr>
          </a:p>
          <a:p>
            <a:endParaRPr lang="en-US" altLang="ja-JP" sz="1400" dirty="0">
              <a:latin typeface="HGS行書体" panose="03000600000000000000" pitchFamily="66" charset="-128"/>
              <a:ea typeface="HGS行書体" panose="03000600000000000000" pitchFamily="66" charset="-128"/>
            </a:endParaRPr>
          </a:p>
          <a:p>
            <a:r>
              <a:rPr kumimoji="1" lang="ja-JP" altLang="en-US" sz="2400" dirty="0" smtClean="0">
                <a:latin typeface="HGS行書体" panose="03000600000000000000" pitchFamily="66" charset="-128"/>
                <a:ea typeface="HGS行書体" panose="03000600000000000000" pitchFamily="66" charset="-128"/>
              </a:rPr>
              <a:t>　そこは太平洋</a:t>
            </a:r>
            <a:endParaRPr kumimoji="1" lang="en-US" altLang="ja-JP" sz="2400" dirty="0" smtClean="0">
              <a:latin typeface="HGS行書体" panose="03000600000000000000" pitchFamily="66" charset="-128"/>
              <a:ea typeface="HGS行書体" panose="03000600000000000000" pitchFamily="66" charset="-128"/>
            </a:endParaRPr>
          </a:p>
        </p:txBody>
      </p:sp>
      <p:sp>
        <p:nvSpPr>
          <p:cNvPr id="4" name="テキスト ボックス 3"/>
          <p:cNvSpPr txBox="1"/>
          <p:nvPr/>
        </p:nvSpPr>
        <p:spPr>
          <a:xfrm>
            <a:off x="270164" y="2882405"/>
            <a:ext cx="8603671" cy="923330"/>
          </a:xfrm>
          <a:prstGeom prst="rect">
            <a:avLst/>
          </a:prstGeom>
          <a:solidFill>
            <a:schemeClr val="bg1"/>
          </a:solidFill>
        </p:spPr>
        <p:txBody>
          <a:bodyPr wrap="square" rtlCol="0">
            <a:spAutoFit/>
          </a:bodyPr>
          <a:lstStyle/>
          <a:p>
            <a:r>
              <a:rPr lang="ja-JP" altLang="en-US" sz="5400" dirty="0" smtClean="0">
                <a:latin typeface="HGP創英角ｺﾞｼｯｸUB" panose="020B0900000000000000" pitchFamily="50" charset="-128"/>
                <a:ea typeface="HGP創英角ｺﾞｼｯｸUB" panose="020B0900000000000000" pitchFamily="50" charset="-128"/>
              </a:rPr>
              <a:t>ご清聴ありがとうございました</a:t>
            </a:r>
            <a:endParaRPr kumimoji="1" lang="ja-JP" altLang="en-US" sz="5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13412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図5：メキシコ湾流の湾軸北上から日本への寒波到達までの概念図。クレジット：総研大/極地研/海洋機構/東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38" y="1296814"/>
            <a:ext cx="4067779" cy="34091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70897" y="504274"/>
            <a:ext cx="4254727" cy="1943904"/>
            <a:chOff x="137561" y="688938"/>
            <a:chExt cx="4254727" cy="1943904"/>
          </a:xfrm>
          <a:solidFill>
            <a:schemeClr val="accent5">
              <a:lumMod val="40000"/>
              <a:lumOff val="60000"/>
            </a:schemeClr>
          </a:solidFill>
        </p:grpSpPr>
        <p:sp>
          <p:nvSpPr>
            <p:cNvPr id="20" name="正方形/長方形 19"/>
            <p:cNvSpPr/>
            <p:nvPr/>
          </p:nvSpPr>
          <p:spPr>
            <a:xfrm>
              <a:off x="1887985" y="899277"/>
              <a:ext cx="2504303" cy="62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角丸四角形 21"/>
            <p:cNvSpPr/>
            <p:nvPr/>
          </p:nvSpPr>
          <p:spPr>
            <a:xfrm>
              <a:off x="137561" y="688938"/>
              <a:ext cx="3259907"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800" dirty="0">
                  <a:ln w="12700">
                    <a:solidFill>
                      <a:schemeClr val="bg1">
                        <a:lumMod val="95000"/>
                      </a:schemeClr>
                    </a:solidFill>
                  </a:ln>
                  <a:latin typeface="HGP創英角ｺﾞｼｯｸUB" panose="020B0900000000000000" pitchFamily="50" charset="-128"/>
                  <a:ea typeface="HGP創英角ｺﾞｼｯｸUB" panose="020B0900000000000000" pitchFamily="50" charset="-128"/>
                </a:rPr>
                <a:t>東アジアの寒冷化</a:t>
              </a:r>
            </a:p>
          </p:txBody>
        </p:sp>
      </p:grpSp>
      <p:sp>
        <p:nvSpPr>
          <p:cNvPr id="7" name="右矢印 6"/>
          <p:cNvSpPr/>
          <p:nvPr/>
        </p:nvSpPr>
        <p:spPr>
          <a:xfrm>
            <a:off x="4218410" y="3047698"/>
            <a:ext cx="673330" cy="936261"/>
          </a:xfrm>
          <a:prstGeom prst="rightArrow">
            <a:avLst>
              <a:gd name="adj1" fmla="val 57103"/>
              <a:gd name="adj2" fmla="val 65425"/>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p:cNvSpPr/>
          <p:nvPr/>
        </p:nvSpPr>
        <p:spPr>
          <a:xfrm>
            <a:off x="5420114" y="1740626"/>
            <a:ext cx="3809055" cy="338554"/>
          </a:xfrm>
          <a:prstGeom prst="rect">
            <a:avLst/>
          </a:prstGeom>
        </p:spPr>
        <p:txBody>
          <a:bodyPr wrap="none">
            <a:spAutoFit/>
          </a:bodyPr>
          <a:lstStyle/>
          <a:p>
            <a:pPr algn="ctr"/>
            <a:r>
              <a:rPr lang="en-US" altLang="ja-JP" sz="1600" b="1" dirty="0">
                <a:latin typeface="HGP創英角ｺﾞｼｯｸUB" panose="020B0900000000000000" pitchFamily="50" charset="-128"/>
                <a:ea typeface="HGP創英角ｺﾞｼｯｸUB" panose="020B0900000000000000" pitchFamily="50" charset="-128"/>
              </a:rPr>
              <a:t>[Sato et</a:t>
            </a:r>
            <a:r>
              <a:rPr lang="ja-JP" altLang="en-US" sz="1600" b="1" dirty="0">
                <a:latin typeface="HGP創英角ｺﾞｼｯｸUB" panose="020B0900000000000000" pitchFamily="50" charset="-128"/>
                <a:ea typeface="HGP創英角ｺﾞｼｯｸUB" panose="020B0900000000000000" pitchFamily="50" charset="-128"/>
              </a:rPr>
              <a:t> </a:t>
            </a:r>
            <a:r>
              <a:rPr lang="en-US" altLang="ja-JP" sz="1600" b="1" dirty="0">
                <a:latin typeface="HGP創英角ｺﾞｼｯｸUB" panose="020B0900000000000000" pitchFamily="50" charset="-128"/>
                <a:ea typeface="HGP創英角ｺﾞｼｯｸUB" panose="020B0900000000000000" pitchFamily="50" charset="-128"/>
              </a:rPr>
              <a:t>al., </a:t>
            </a:r>
            <a:r>
              <a:rPr lang="en-US" altLang="ja-JP" sz="1600" b="1" dirty="0" smtClean="0">
                <a:latin typeface="HGP創英角ｺﾞｼｯｸUB" panose="020B0900000000000000" pitchFamily="50" charset="-128"/>
                <a:ea typeface="HGP創英角ｺﾞｼｯｸUB" panose="020B0900000000000000" pitchFamily="50" charset="-128"/>
              </a:rPr>
              <a:t>2014</a:t>
            </a:r>
            <a:r>
              <a:rPr lang="ja-JP" altLang="en-US" sz="1600" b="1" dirty="0" smtClean="0">
                <a:latin typeface="HGP創英角ｺﾞｼｯｸUB" panose="020B0900000000000000" pitchFamily="50" charset="-128"/>
                <a:ea typeface="HGP創英角ｺﾞｼｯｸUB" panose="020B0900000000000000" pitchFamily="50" charset="-128"/>
              </a:rPr>
              <a:t>　</a:t>
            </a:r>
            <a:r>
              <a:rPr lang="en-US" altLang="ja-JP" sz="1600" b="1" i="1" dirty="0">
                <a:latin typeface="Times New Roman" panose="02020603050405020304" pitchFamily="18" charset="0"/>
                <a:ea typeface="ＭＳ Ｐ明朝" panose="02020600040205080304" pitchFamily="18" charset="-128"/>
                <a:cs typeface="Times New Roman" panose="02020603050405020304" pitchFamily="18" charset="0"/>
              </a:rPr>
              <a:t> Environ. Res. Lett</a:t>
            </a:r>
            <a:r>
              <a:rPr lang="en-US" altLang="ja-JP" sz="1600" b="1"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600" b="1" dirty="0" smtClean="0">
                <a:latin typeface="HGP創英角ｺﾞｼｯｸUB" panose="020B0900000000000000" pitchFamily="50" charset="-128"/>
                <a:ea typeface="HGP創英角ｺﾞｼｯｸUB" panose="020B0900000000000000" pitchFamily="50" charset="-128"/>
              </a:rPr>
              <a:t>]</a:t>
            </a:r>
            <a:endParaRPr lang="en-US" altLang="ja-JP" sz="1600" b="1" dirty="0">
              <a:latin typeface="HGP創英角ｺﾞｼｯｸUB" panose="020B0900000000000000" pitchFamily="50" charset="-128"/>
              <a:ea typeface="HGP創英角ｺﾞｼｯｸUB" panose="020B0900000000000000" pitchFamily="50" charset="-128"/>
            </a:endParaRPr>
          </a:p>
        </p:txBody>
      </p:sp>
      <p:sp>
        <p:nvSpPr>
          <p:cNvPr id="11" name="正方形/長方形 10"/>
          <p:cNvSpPr/>
          <p:nvPr/>
        </p:nvSpPr>
        <p:spPr>
          <a:xfrm>
            <a:off x="4309863" y="899103"/>
            <a:ext cx="4572000" cy="1200329"/>
          </a:xfrm>
          <a:prstGeom prst="rect">
            <a:avLst/>
          </a:prstGeom>
        </p:spPr>
        <p:txBody>
          <a:bodyPr>
            <a:spAutoFit/>
          </a:bodyPr>
          <a:lstStyle/>
          <a:p>
            <a:r>
              <a:rPr lang="en-US" altLang="ja-JP" dirty="0">
                <a:solidFill>
                  <a:srgbClr val="454545"/>
                </a:solidFill>
                <a:latin typeface="Hiragino Kaku Gothic Pro"/>
              </a:rPr>
              <a:t>【</a:t>
            </a:r>
            <a:r>
              <a:rPr lang="ja-JP" altLang="en-US" dirty="0">
                <a:solidFill>
                  <a:srgbClr val="454545"/>
                </a:solidFill>
                <a:latin typeface="Hiragino Kaku Gothic Pro"/>
              </a:rPr>
              <a:t>論文原題</a:t>
            </a:r>
            <a:r>
              <a:rPr lang="en-US" altLang="ja-JP" dirty="0">
                <a:solidFill>
                  <a:srgbClr val="454545"/>
                </a:solidFill>
                <a:latin typeface="Hiragino Kaku Gothic Pro"/>
              </a:rPr>
              <a:t>】</a:t>
            </a:r>
            <a:r>
              <a:rPr lang="ja-JP" altLang="en-US" dirty="0"/>
              <a:t/>
            </a:r>
            <a:br>
              <a:rPr lang="ja-JP" altLang="en-US" dirty="0"/>
            </a:br>
            <a:r>
              <a:rPr lang="en-US" altLang="ja-JP" dirty="0">
                <a:solidFill>
                  <a:srgbClr val="454545"/>
                </a:solidFill>
                <a:latin typeface="Hiragino Kaku Gothic Pro"/>
              </a:rPr>
              <a:t>Influence of the Gulf Stream on the Barents Sea ice retreat and Eurasian coldness during early </a:t>
            </a:r>
            <a:r>
              <a:rPr lang="en-US" altLang="ja-JP" dirty="0" smtClean="0">
                <a:solidFill>
                  <a:srgbClr val="454545"/>
                </a:solidFill>
                <a:latin typeface="Hiragino Kaku Gothic Pro"/>
              </a:rPr>
              <a:t>winter</a:t>
            </a:r>
            <a:r>
              <a:rPr lang="ja-JP" altLang="en-US" dirty="0" smtClean="0">
                <a:solidFill>
                  <a:srgbClr val="454545"/>
                </a:solidFill>
                <a:latin typeface="Hiragino Kaku Gothic Pro"/>
              </a:rPr>
              <a:t>　　　</a:t>
            </a:r>
            <a:endParaRPr lang="ja-JP" altLang="en-US" dirty="0"/>
          </a:p>
        </p:txBody>
      </p:sp>
      <p:sp>
        <p:nvSpPr>
          <p:cNvPr id="14" name="角丸四角形 13"/>
          <p:cNvSpPr/>
          <p:nvPr/>
        </p:nvSpPr>
        <p:spPr>
          <a:xfrm>
            <a:off x="1408725" y="4969756"/>
            <a:ext cx="6326550" cy="1478489"/>
          </a:xfrm>
          <a:prstGeom prst="roundRect">
            <a:avLst/>
          </a:prstGeom>
          <a:solidFill>
            <a:schemeClr val="accent4">
              <a:lumMod val="20000"/>
              <a:lumOff val="80000"/>
            </a:schemeClr>
          </a:solidFill>
          <a:ln w="38100">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sz="2000"/>
          </a:p>
        </p:txBody>
      </p:sp>
      <p:sp>
        <p:nvSpPr>
          <p:cNvPr id="13" name="テキスト ボックス 12"/>
          <p:cNvSpPr txBox="1"/>
          <p:nvPr/>
        </p:nvSpPr>
        <p:spPr>
          <a:xfrm>
            <a:off x="1501942" y="5170969"/>
            <a:ext cx="6140116" cy="1077218"/>
          </a:xfrm>
          <a:prstGeom prst="rect">
            <a:avLst/>
          </a:prstGeom>
          <a:noFill/>
          <a:ln>
            <a:noFill/>
          </a:ln>
        </p:spPr>
        <p:txBody>
          <a:bodyPr wrap="square" rtlCol="0">
            <a:spAutoFit/>
          </a:bodyPr>
          <a:lstStyle/>
          <a:p>
            <a:pPr algn="ctr"/>
            <a:r>
              <a:rPr lang="ja-JP" altLang="en-US" sz="3200" u="sng" dirty="0">
                <a:ln>
                  <a:solidFill>
                    <a:schemeClr val="tx1"/>
                  </a:solidFill>
                </a:ln>
                <a:solidFill>
                  <a:srgbClr val="FF3300"/>
                </a:solidFill>
                <a:latin typeface="HGP創英角ｺﾞｼｯｸUB" panose="020B0900000000000000" pitchFamily="50" charset="-128"/>
                <a:ea typeface="HGP創英角ｺﾞｼｯｸUB" panose="020B0900000000000000" pitchFamily="50" charset="-128"/>
              </a:rPr>
              <a:t>海が及ぼす</a:t>
            </a:r>
            <a:r>
              <a:rPr lang="ja-JP" altLang="en-US" sz="3200" dirty="0">
                <a:latin typeface="HGP創英角ｺﾞｼｯｸUB" panose="020B0900000000000000" pitchFamily="50" charset="-128"/>
                <a:ea typeface="HGP創英角ｺﾞｼｯｸUB" panose="020B0900000000000000" pitchFamily="50" charset="-128"/>
              </a:rPr>
              <a:t>大気変動は，</a:t>
            </a:r>
            <a:endParaRPr lang="en-US" altLang="ja-JP" sz="3200" dirty="0">
              <a:latin typeface="HGP創英角ｺﾞｼｯｸUB" panose="020B0900000000000000" pitchFamily="50" charset="-128"/>
              <a:ea typeface="HGP創英角ｺﾞｼｯｸUB" panose="020B0900000000000000" pitchFamily="50" charset="-128"/>
            </a:endParaRPr>
          </a:p>
          <a:p>
            <a:pPr algn="ctr"/>
            <a:r>
              <a:rPr lang="ja-JP" altLang="en-US" sz="3200" dirty="0">
                <a:latin typeface="HGP創英角ｺﾞｼｯｸUB" panose="020B0900000000000000" pitchFamily="50" charset="-128"/>
                <a:ea typeface="HGP創英角ｺﾞｼｯｸUB" panose="020B0900000000000000" pitchFamily="50" charset="-128"/>
              </a:rPr>
              <a:t>東アジアの</a:t>
            </a:r>
            <a:r>
              <a:rPr lang="ja-JP" altLang="en-US" sz="3200" u="sng" dirty="0">
                <a:solidFill>
                  <a:srgbClr val="0070C0"/>
                </a:solidFill>
                <a:latin typeface="HGP創英角ｺﾞｼｯｸUB" panose="020B0900000000000000" pitchFamily="50" charset="-128"/>
                <a:ea typeface="HGP創英角ｺﾞｼｯｸUB" panose="020B0900000000000000" pitchFamily="50" charset="-128"/>
              </a:rPr>
              <a:t>寒冷化</a:t>
            </a:r>
            <a:r>
              <a:rPr lang="ja-JP" altLang="en-US" sz="3200" dirty="0">
                <a:latin typeface="HGP創英角ｺﾞｼｯｸUB" panose="020B0900000000000000" pitchFamily="50" charset="-128"/>
                <a:ea typeface="HGP創英角ｺﾞｼｯｸUB" panose="020B0900000000000000" pitchFamily="50" charset="-128"/>
              </a:rPr>
              <a:t>に影響を与える</a:t>
            </a:r>
          </a:p>
        </p:txBody>
      </p:sp>
      <p:sp>
        <p:nvSpPr>
          <p:cNvPr id="23" name="スライド番号プレースホルダー 22"/>
          <p:cNvSpPr>
            <a:spLocks noGrp="1"/>
          </p:cNvSpPr>
          <p:nvPr>
            <p:ph type="sldNum" sz="quarter" idx="12"/>
          </p:nvPr>
        </p:nvSpPr>
        <p:spPr>
          <a:xfrm>
            <a:off x="6771291" y="6448245"/>
            <a:ext cx="2057400" cy="365125"/>
          </a:xfrm>
        </p:spPr>
        <p:txBody>
          <a:bodyPr/>
          <a:lstStyle/>
          <a:p>
            <a:fld id="{33DAA17F-2D30-4DE4-B4FA-93F6CE89E2E6}" type="slidenum">
              <a:rPr kumimoji="1" lang="ja-JP" altLang="en-US" smtClean="0"/>
              <a:t>2</a:t>
            </a:fld>
            <a:endParaRPr kumimoji="1" lang="ja-JP" altLang="en-US" dirty="0"/>
          </a:p>
        </p:txBody>
      </p:sp>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27"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1150883" y="1102"/>
            <a:ext cx="1032642"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introduction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8" name="グループ化 27"/>
          <p:cNvGrpSpPr/>
          <p:nvPr/>
        </p:nvGrpSpPr>
        <p:grpSpPr>
          <a:xfrm>
            <a:off x="4971943" y="2652576"/>
            <a:ext cx="4073102" cy="1726506"/>
            <a:chOff x="4852986" y="4004838"/>
            <a:chExt cx="3701343" cy="1219315"/>
          </a:xfrm>
        </p:grpSpPr>
        <p:sp>
          <p:nvSpPr>
            <p:cNvPr id="30" name="フローチャート: 代替処理 29"/>
            <p:cNvSpPr/>
            <p:nvPr/>
          </p:nvSpPr>
          <p:spPr>
            <a:xfrm>
              <a:off x="4857475" y="4004838"/>
              <a:ext cx="3696854" cy="1219315"/>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31" name="テキスト ボックス 30"/>
            <p:cNvSpPr txBox="1"/>
            <p:nvPr/>
          </p:nvSpPr>
          <p:spPr>
            <a:xfrm>
              <a:off x="4852986" y="4073475"/>
              <a:ext cx="3701343" cy="1108545"/>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北大西洋にあるメキシコ湾流の変動が東アジアの寒気に</a:t>
              </a:r>
              <a:endParaRPr lang="en-US" altLang="ja-JP" sz="2400" dirty="0" smtClean="0">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影響を及ぼす．北大西洋から</a:t>
              </a:r>
              <a:endParaRPr lang="en-US" altLang="ja-JP" sz="2400" dirty="0" smtClean="0">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ロスビー波束の伝播．</a:t>
              </a:r>
              <a:endParaRPr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4" name="テキスト ボックス 23"/>
          <p:cNvSpPr txBox="1"/>
          <p:nvPr/>
        </p:nvSpPr>
        <p:spPr>
          <a:xfrm>
            <a:off x="3368561" y="348127"/>
            <a:ext cx="2406877" cy="307777"/>
          </a:xfrm>
          <a:prstGeom prst="rect">
            <a:avLst/>
          </a:prstGeom>
          <a:noFill/>
        </p:spPr>
        <p:txBody>
          <a:bodyPr wrap="none" rtlCol="0">
            <a:spAutoFit/>
          </a:bodyPr>
          <a:lstStyle/>
          <a:p>
            <a:r>
              <a:rPr lang="ja-JP" altLang="en-US" sz="1400" dirty="0" smtClean="0"/>
              <a:t>図は </a:t>
            </a:r>
            <a:r>
              <a:rPr lang="en-US" altLang="ja-JP" sz="1400" dirty="0" smtClean="0"/>
              <a:t>Sato et al.,2014 </a:t>
            </a:r>
            <a:r>
              <a:rPr lang="ja-JP" altLang="en-US" sz="1400" dirty="0" smtClean="0"/>
              <a:t>より引用</a:t>
            </a:r>
            <a:endParaRPr kumimoji="1" lang="ja-JP" altLang="en-US" sz="1400" dirty="0"/>
          </a:p>
        </p:txBody>
      </p:sp>
    </p:spTree>
    <p:extLst>
      <p:ext uri="{BB962C8B-B14F-4D97-AF65-F5344CB8AC3E}">
        <p14:creationId xmlns:p14="http://schemas.microsoft.com/office/powerpoint/2010/main" val="96556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7997"/>
          <a:stretch/>
        </p:blipFill>
        <p:spPr>
          <a:xfrm>
            <a:off x="420104" y="1573267"/>
            <a:ext cx="4038489" cy="4478505"/>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t="9507"/>
          <a:stretch/>
        </p:blipFill>
        <p:spPr>
          <a:xfrm>
            <a:off x="4572000" y="1599820"/>
            <a:ext cx="4160494" cy="4041971"/>
          </a:xfrm>
          <a:prstGeom prst="rect">
            <a:avLst/>
          </a:prstGeom>
        </p:spPr>
      </p:pic>
      <p:sp>
        <p:nvSpPr>
          <p:cNvPr id="41" name="テキスト ボックス 40"/>
          <p:cNvSpPr txBox="1"/>
          <p:nvPr/>
        </p:nvSpPr>
        <p:spPr>
          <a:xfrm>
            <a:off x="4506807" y="1031492"/>
            <a:ext cx="4716990" cy="369332"/>
          </a:xfrm>
          <a:prstGeom prst="rect">
            <a:avLst/>
          </a:prstGeom>
          <a:solidFill>
            <a:schemeClr val="bg1"/>
          </a:solidFill>
        </p:spPr>
        <p:txBody>
          <a:bodyPr wrap="square" rtlCol="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 index &amp; </a:t>
            </a:r>
            <a:r>
              <a:rPr lang="ja-JP" altLang="en-US" dirty="0" smtClean="0">
                <a:latin typeface="HGP創英角ｺﾞｼｯｸUB" panose="020B0900000000000000" pitchFamily="50" charset="-128"/>
                <a:ea typeface="HGP創英角ｺﾞｼｯｸUB" panose="020B0900000000000000" pitchFamily="50" charset="-128"/>
              </a:rPr>
              <a:t>１月の</a:t>
            </a:r>
            <a:r>
              <a:rPr lang="en-US" altLang="ja-JP" dirty="0" smtClean="0">
                <a:latin typeface="HGP創英角ｺﾞｼｯｸUB" panose="020B0900000000000000" pitchFamily="50" charset="-128"/>
                <a:ea typeface="HGP創英角ｺﾞｼｯｸUB" panose="020B0900000000000000" pitchFamily="50" charset="-128"/>
              </a:rPr>
              <a:t>925hPa</a:t>
            </a:r>
            <a:r>
              <a:rPr lang="ja-JP" altLang="en-US" dirty="0" smtClean="0">
                <a:latin typeface="HGP創英角ｺﾞｼｯｸUB" panose="020B0900000000000000" pitchFamily="50" charset="-128"/>
                <a:ea typeface="HGP創英角ｺﾞｼｯｸUB" panose="020B0900000000000000" pitchFamily="50" charset="-128"/>
              </a:rPr>
              <a:t>面</a:t>
            </a:r>
            <a:r>
              <a:rPr lang="ja-JP" altLang="en-US" dirty="0">
                <a:latin typeface="HGP創英角ｺﾞｼｯｸUB" panose="020B0900000000000000" pitchFamily="50" charset="-128"/>
                <a:ea typeface="HGP創英角ｺﾞｼｯｸUB" panose="020B0900000000000000" pitchFamily="50" charset="-128"/>
              </a:rPr>
              <a:t>の</a:t>
            </a:r>
            <a:r>
              <a:rPr lang="ja-JP" altLang="en-US" dirty="0" smtClean="0">
                <a:latin typeface="HGP創英角ｺﾞｼｯｸUB" panose="020B0900000000000000" pitchFamily="50" charset="-128"/>
                <a:ea typeface="HGP創英角ｺﾞｼｯｸUB" panose="020B0900000000000000" pitchFamily="50" charset="-128"/>
              </a:rPr>
              <a:t>温度</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 </a:t>
            </a:r>
            <a:endParaRPr lang="en-US" altLang="ja-JP" dirty="0" smtClean="0">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4851758" y="5757453"/>
            <a:ext cx="4116611" cy="830997"/>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中緯度ユーラシア・東アジアで</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帯状</a:t>
            </a:r>
            <a:r>
              <a:rPr lang="ja-JP" altLang="en-US" sz="2400" u="sng" dirty="0" smtClean="0">
                <a:solidFill>
                  <a:srgbClr val="0070C0"/>
                </a:solidFill>
                <a:latin typeface="HGP創英角ｺﾞｼｯｸUB" panose="020B0900000000000000" pitchFamily="50" charset="-128"/>
                <a:ea typeface="HGP創英角ｺﾞｼｯｸUB" panose="020B0900000000000000" pitchFamily="50" charset="-128"/>
              </a:rPr>
              <a:t>に寒気</a:t>
            </a: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で覆われる傾向</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14" name="円/楕円 13"/>
          <p:cNvSpPr/>
          <p:nvPr/>
        </p:nvSpPr>
        <p:spPr>
          <a:xfrm rot="3115703">
            <a:off x="4766496" y="3437196"/>
            <a:ext cx="2559157" cy="1338683"/>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11313" y="6581001"/>
            <a:ext cx="7019777" cy="276999"/>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色：有意水準</a:t>
            </a:r>
            <a:r>
              <a:rPr lang="en-US" altLang="ja-JP" sz="1200" dirty="0">
                <a:latin typeface="HGP創英角ｺﾞｼｯｸUB" panose="020B0900000000000000" pitchFamily="50" charset="-128"/>
                <a:ea typeface="HGP創英角ｺﾞｼｯｸUB" panose="020B0900000000000000" pitchFamily="50" charset="-128"/>
              </a:rPr>
              <a:t>90</a:t>
            </a:r>
            <a:r>
              <a:rPr lang="ja-JP" altLang="en-US" sz="1200" dirty="0">
                <a:latin typeface="HGP創英角ｺﾞｼｯｸUB" panose="020B0900000000000000" pitchFamily="50" charset="-128"/>
                <a:ea typeface="HGP創英角ｺﾞｼｯｸUB" panose="020B0900000000000000" pitchFamily="50" charset="-128"/>
              </a:rPr>
              <a:t>％以上　　線：</a:t>
            </a:r>
            <a:r>
              <a:rPr lang="ja-JP" altLang="en-US" sz="12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200" dirty="0" smtClean="0">
                <a:latin typeface="HGP創英角ｺﾞｼｯｸUB" panose="020B0900000000000000" pitchFamily="50" charset="-128"/>
                <a:ea typeface="HGP創英角ｺﾞｼｯｸUB" panose="020B0900000000000000" pitchFamily="50" charset="-128"/>
              </a:rPr>
              <a:t>Flux</a:t>
            </a:r>
            <a:r>
              <a:rPr lang="ja-JP" altLang="en-US" sz="1200" dirty="0" smtClean="0">
                <a:latin typeface="HGP創英角ｺﾞｼｯｸUB" panose="020B0900000000000000" pitchFamily="50" charset="-128"/>
                <a:ea typeface="HGP創英角ｺﾞｼｯｸUB" panose="020B0900000000000000" pitchFamily="50" charset="-128"/>
              </a:rPr>
              <a:t>（</a:t>
            </a:r>
            <a:r>
              <a:rPr lang="en-US" altLang="ja-JP" sz="1200" dirty="0" smtClean="0">
                <a:latin typeface="HGP創英角ｺﾞｼｯｸUB" panose="020B0900000000000000" pitchFamily="50" charset="-128"/>
                <a:ea typeface="HGP創英角ｺﾞｼｯｸUB" panose="020B0900000000000000" pitchFamily="50" charset="-128"/>
              </a:rPr>
              <a:t>Takaya and Nakamura 2001</a:t>
            </a:r>
            <a:r>
              <a:rPr lang="ja-JP" altLang="en-US" sz="1200" dirty="0" smtClean="0">
                <a:latin typeface="HGP創英角ｺﾞｼｯｸUB" panose="020B0900000000000000" pitchFamily="50" charset="-128"/>
                <a:ea typeface="HGP創英角ｺﾞｼｯｸUB" panose="020B0900000000000000" pitchFamily="50" charset="-128"/>
              </a:rPr>
              <a:t>）</a:t>
            </a:r>
            <a:endParaRPr lang="ja-JP" altLang="en-US" sz="12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a:xfrm>
            <a:off x="7086600" y="6509700"/>
            <a:ext cx="2057400" cy="365125"/>
          </a:xfrm>
        </p:spPr>
        <p:txBody>
          <a:bodyPr/>
          <a:lstStyle/>
          <a:p>
            <a:fld id="{33DAA17F-2D30-4DE4-B4FA-93F6CE89E2E6}" type="slidenum">
              <a:rPr kumimoji="1" lang="ja-JP" altLang="en-US" smtClean="0"/>
              <a:t>20</a:t>
            </a:fld>
            <a:endParaRPr kumimoji="1" lang="ja-JP" altLang="en-US" dirty="0"/>
          </a:p>
        </p:txBody>
      </p:sp>
      <p:sp>
        <p:nvSpPr>
          <p:cNvPr id="19" name="テキスト ボックス 18"/>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a:t>
            </a:r>
            <a:r>
              <a:rPr lang="en-US" altLang="ja-JP" sz="1200" b="1" dirty="0" smtClean="0">
                <a:solidFill>
                  <a:schemeClr val="bg1">
                    <a:lumMod val="75000"/>
                  </a:schemeClr>
                </a:solidFill>
              </a:rPr>
              <a:t>result                                    conclusion</a:t>
            </a:r>
            <a:endParaRPr lang="ja-JP" altLang="en-US" sz="1050" dirty="0"/>
          </a:p>
        </p:txBody>
      </p:sp>
      <p:sp>
        <p:nvSpPr>
          <p:cNvPr id="20" name="テキスト ボックス 19"/>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2" name="正方形/長方形 2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4"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220226" y="419780"/>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cxnSp>
        <p:nvCxnSpPr>
          <p:cNvPr id="26" name="直線コネクタ 25"/>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28" name="正方形/長方形 27"/>
          <p:cNvSpPr/>
          <p:nvPr/>
        </p:nvSpPr>
        <p:spPr>
          <a:xfrm>
            <a:off x="8067162" y="433028"/>
            <a:ext cx="1075936" cy="307777"/>
          </a:xfrm>
          <a:prstGeom prst="rect">
            <a:avLst/>
          </a:prstGeom>
          <a:solidFill>
            <a:schemeClr val="bg1"/>
          </a:solidFill>
        </p:spPr>
        <p:txBody>
          <a:bodyPr wrap="none">
            <a:spAutoFit/>
          </a:bodyPr>
          <a:lstStyle/>
          <a:p>
            <a:r>
              <a:rPr lang="en-US" altLang="ja-JP" sz="1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a:latin typeface="HGP創英角ｺﾞｼｯｸUB" panose="020B0900000000000000" pitchFamily="50" charset="-128"/>
                <a:ea typeface="HGP創英角ｺﾞｼｯｸUB" panose="020B0900000000000000" pitchFamily="50" charset="-128"/>
              </a:rPr>
              <a:t>-</a:t>
            </a:r>
            <a:r>
              <a:rPr lang="en-US" altLang="ja-JP" sz="14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mc:AlternateContent xmlns:mc="http://schemas.openxmlformats.org/markup-compatibility/2006" xmlns:a14="http://schemas.microsoft.com/office/drawing/2010/main">
        <mc:Choice Requires="a14">
          <p:sp>
            <p:nvSpPr>
              <p:cNvPr id="23" name="テキスト ボックス 22"/>
              <p:cNvSpPr txBox="1"/>
              <p:nvPr/>
            </p:nvSpPr>
            <p:spPr>
              <a:xfrm>
                <a:off x="220226" y="800660"/>
                <a:ext cx="4295957" cy="830997"/>
              </a:xfrm>
              <a:prstGeom prst="rect">
                <a:avLst/>
              </a:prstGeom>
              <a:no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 index </a:t>
                </a:r>
                <a:r>
                  <a:rPr lang="ja-JP" altLang="en-US" sz="1600" dirty="0" smtClean="0">
                    <a:latin typeface="HGP創英角ｺﾞｼｯｸUB" panose="020B0900000000000000" pitchFamily="50" charset="-128"/>
                    <a:ea typeface="HGP創英角ｺﾞｼｯｸUB" panose="020B0900000000000000" pitchFamily="50" charset="-128"/>
                  </a:rPr>
                  <a:t>＆</a:t>
                </a:r>
                <a:endParaRPr lang="en-US" altLang="ja-JP" sz="1600" dirty="0" smtClean="0">
                  <a:latin typeface="HGP創英角ｺﾞｼｯｸUB" panose="020B0900000000000000" pitchFamily="50" charset="-128"/>
                  <a:ea typeface="HGP創英角ｺﾞｼｯｸUB" panose="020B0900000000000000" pitchFamily="50" charset="-128"/>
                </a:endParaRPr>
              </a:p>
              <a:p>
                <a:pPr algn="ctr"/>
                <a:r>
                  <a:rPr lang="en-US" altLang="ja-JP" sz="1600" dirty="0" smtClean="0">
                    <a:latin typeface="HGP創英角ｺﾞｼｯｸUB" panose="020B0900000000000000" pitchFamily="50" charset="-128"/>
                    <a:ea typeface="HGP創英角ｺﾞｼｯｸUB" panose="020B0900000000000000" pitchFamily="50" charset="-128"/>
                  </a:rPr>
                  <a:t>1</a:t>
                </a:r>
                <a:r>
                  <a:rPr lang="ja-JP" altLang="en-US" sz="1600" dirty="0" smtClean="0">
                    <a:latin typeface="HGP創英角ｺﾞｼｯｸUB" panose="020B0900000000000000" pitchFamily="50" charset="-128"/>
                    <a:ea typeface="HGP創英角ｺﾞｼｯｸUB" panose="020B0900000000000000" pitchFamily="50" charset="-128"/>
                  </a:rPr>
                  <a:t>月</a:t>
                </a:r>
                <a:r>
                  <a:rPr lang="ja-JP" altLang="en-US" sz="1600" dirty="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300hPa</a:t>
                </a:r>
                <a:r>
                  <a:rPr lang="ja-JP" altLang="en-US" sz="1600" dirty="0" smtClean="0">
                    <a:latin typeface="HGP創英角ｺﾞｼｯｸUB" panose="020B0900000000000000" pitchFamily="50" charset="-128"/>
                    <a:ea typeface="HGP創英角ｺﾞｼｯｸUB" panose="020B0900000000000000" pitchFamily="50" charset="-128"/>
                  </a:rPr>
                  <a:t>面のジオポテンシャル高度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(m)&amp; </a:t>
                </a: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en-US" altLang="ja-JP"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sSup>
                      <m:sSupPr>
                        <m:ctrlPr>
                          <a:rPr lang="en-US" altLang="ja-JP" sz="1600" i="1" smtClean="0">
                            <a:latin typeface="Cambria Math" panose="02040503050406030204" pitchFamily="18" charset="0"/>
                            <a:ea typeface="HGP創英角ｺﾞｼｯｸUB" panose="020B0900000000000000" pitchFamily="50" charset="-128"/>
                          </a:rPr>
                        </m:ctrlPr>
                      </m:sSupPr>
                      <m:e>
                        <m:r>
                          <a:rPr lang="en-US" altLang="ja-JP" sz="1600" b="0" i="1" smtClean="0">
                            <a:latin typeface="Cambria Math" panose="02040503050406030204" pitchFamily="18" charset="0"/>
                            <a:ea typeface="HGP創英角ｺﾞｼｯｸUB" panose="020B0900000000000000" pitchFamily="50" charset="-128"/>
                          </a:rPr>
                          <m:t>𝑚</m:t>
                        </m:r>
                      </m:e>
                      <m:sup>
                        <m:r>
                          <a:rPr lang="en-US" altLang="ja-JP" sz="1600" b="0" i="1" smtClean="0">
                            <a:latin typeface="Cambria Math" panose="02040503050406030204" pitchFamily="18" charset="0"/>
                            <a:ea typeface="HGP創英角ｺﾞｼｯｸUB" panose="020B0900000000000000" pitchFamily="50" charset="-128"/>
                          </a:rPr>
                          <m:t>2</m:t>
                        </m:r>
                      </m:sup>
                    </m:sSup>
                    <m:r>
                      <a:rPr lang="en-US" altLang="ja-JP" sz="1600" b="0" i="1" smtClean="0">
                        <a:latin typeface="Cambria Math" panose="02040503050406030204" pitchFamily="18" charset="0"/>
                        <a:ea typeface="HGP創英角ｺﾞｼｯｸUB" panose="020B0900000000000000" pitchFamily="50" charset="-128"/>
                      </a:rPr>
                      <m:t>/</m:t>
                    </m:r>
                    <m:sSup>
                      <m:sSupPr>
                        <m:ctrlPr>
                          <a:rPr lang="en-US" altLang="ja-JP" sz="1600" b="0" i="1" smtClean="0">
                            <a:latin typeface="Cambria Math" panose="02040503050406030204" pitchFamily="18" charset="0"/>
                            <a:ea typeface="HGP創英角ｺﾞｼｯｸUB" panose="020B0900000000000000" pitchFamily="50" charset="-128"/>
                          </a:rPr>
                        </m:ctrlPr>
                      </m:sSupPr>
                      <m:e>
                        <m:r>
                          <a:rPr lang="en-US" altLang="ja-JP" sz="1600" b="0" i="1" smtClean="0">
                            <a:latin typeface="Cambria Math" panose="02040503050406030204" pitchFamily="18" charset="0"/>
                            <a:ea typeface="HGP創英角ｺﾞｼｯｸUB" panose="020B0900000000000000" pitchFamily="50" charset="-128"/>
                          </a:rPr>
                          <m:t>𝑠</m:t>
                        </m:r>
                      </m:e>
                      <m:sup>
                        <m:r>
                          <a:rPr lang="en-US" altLang="ja-JP" sz="1600" b="0" i="1" smtClean="0">
                            <a:latin typeface="Cambria Math" panose="02040503050406030204" pitchFamily="18" charset="0"/>
                            <a:ea typeface="HGP創英角ｺﾞｼｯｸUB" panose="020B0900000000000000" pitchFamily="50" charset="-128"/>
                          </a:rPr>
                          <m:t>2</m:t>
                        </m:r>
                      </m:sup>
                    </m:sSup>
                  </m:oMath>
                </a14:m>
                <a:r>
                  <a:rPr lang="en-US" altLang="ja-JP" sz="1600" dirty="0" smtClean="0">
                    <a:latin typeface="HGP創英角ｺﾞｼｯｸUB" panose="020B0900000000000000" pitchFamily="50" charset="-128"/>
                    <a:ea typeface="HGP創英角ｺﾞｼｯｸUB" panose="020B0900000000000000" pitchFamily="50" charset="-128"/>
                  </a:rPr>
                  <a:t>)</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220226" y="800660"/>
                <a:ext cx="4295957" cy="830997"/>
              </a:xfrm>
              <a:prstGeom prst="rect">
                <a:avLst/>
              </a:prstGeom>
              <a:blipFill rotWithShape="0">
                <a:blip r:embed="rId6"/>
                <a:stretch>
                  <a:fillRect t="-2190" b="-7299"/>
                </a:stretch>
              </a:blipFill>
            </p:spPr>
            <p:txBody>
              <a:bodyPr/>
              <a:lstStyle/>
              <a:p>
                <a:r>
                  <a:rPr lang="ja-JP" altLang="en-US">
                    <a:noFill/>
                  </a:rPr>
                  <a:t> </a:t>
                </a:r>
              </a:p>
            </p:txBody>
          </p:sp>
        </mc:Fallback>
      </mc:AlternateContent>
      <p:sp>
        <p:nvSpPr>
          <p:cNvPr id="2" name="テキスト ボックス 1"/>
          <p:cNvSpPr txBox="1"/>
          <p:nvPr/>
        </p:nvSpPr>
        <p:spPr>
          <a:xfrm>
            <a:off x="-282155" y="5757453"/>
            <a:ext cx="5087659" cy="707886"/>
          </a:xfrm>
          <a:prstGeom prst="rect">
            <a:avLst/>
          </a:prstGeom>
          <a:noFill/>
        </p:spPr>
        <p:txBody>
          <a:bodyPr wrap="square" rtlCol="0">
            <a:spAutoFit/>
          </a:bodyPr>
          <a:lstStyle/>
          <a:p>
            <a:pPr algn="ctr"/>
            <a:r>
              <a:rPr lang="ja-JP" altLang="en-US" sz="2000" u="sng" dirty="0">
                <a:solidFill>
                  <a:srgbClr val="FF0000"/>
                </a:solidFill>
                <a:latin typeface="HGS創英角ｺﾞｼｯｸUB" panose="020B0900000000000000" pitchFamily="50" charset="-128"/>
                <a:ea typeface="HGS創英角ｺﾞｼｯｸUB" panose="020B0900000000000000" pitchFamily="50" charset="-128"/>
              </a:rPr>
              <a:t>中緯度において</a:t>
            </a:r>
            <a:endParaRPr lang="en-US" altLang="ja-JP" sz="2000" u="sng" dirty="0">
              <a:solidFill>
                <a:srgbClr val="FF0000"/>
              </a:solidFill>
              <a:latin typeface="HGS創英角ｺﾞｼｯｸUB" panose="020B0900000000000000" pitchFamily="50" charset="-128"/>
              <a:ea typeface="HGS創英角ｺﾞｼｯｸUB" panose="020B0900000000000000" pitchFamily="50" charset="-128"/>
            </a:endParaRPr>
          </a:p>
          <a:p>
            <a:pPr algn="ctr"/>
            <a:r>
              <a:rPr lang="ja-JP" altLang="en-US" sz="2000" u="sng" dirty="0" smtClean="0">
                <a:solidFill>
                  <a:srgbClr val="FF0000"/>
                </a:solidFill>
                <a:latin typeface="HGS創英角ｺﾞｼｯｸUB" panose="020B0900000000000000" pitchFamily="50" charset="-128"/>
                <a:ea typeface="HGS創英角ｺﾞｼｯｸUB" panose="020B0900000000000000" pitchFamily="50" charset="-128"/>
              </a:rPr>
              <a:t>北大西洋から</a:t>
            </a:r>
            <a:r>
              <a:rPr lang="ja-JP" altLang="en-US" sz="2000" u="sng" dirty="0">
                <a:solidFill>
                  <a:srgbClr val="FF0000"/>
                </a:solidFill>
                <a:latin typeface="HGS創英角ｺﾞｼｯｸUB" panose="020B0900000000000000" pitchFamily="50" charset="-128"/>
                <a:ea typeface="HGS創英角ｺﾞｼｯｸUB" panose="020B0900000000000000" pitchFamily="50" charset="-128"/>
              </a:rPr>
              <a:t>東アジアに波伝搬</a:t>
            </a:r>
            <a:r>
              <a:rPr lang="ja-JP" altLang="en-US" sz="2000" dirty="0">
                <a:latin typeface="HGS創英角ｺﾞｼｯｸUB" panose="020B0900000000000000" pitchFamily="50" charset="-128"/>
                <a:ea typeface="HGS創英角ｺﾞｼｯｸUB" panose="020B0900000000000000" pitchFamily="50" charset="-128"/>
              </a:rPr>
              <a:t>を示唆</a:t>
            </a:r>
          </a:p>
        </p:txBody>
      </p:sp>
      <p:sp>
        <p:nvSpPr>
          <p:cNvPr id="6" name="テキスト ボックス 5"/>
          <p:cNvSpPr txBox="1"/>
          <p:nvPr/>
        </p:nvSpPr>
        <p:spPr>
          <a:xfrm>
            <a:off x="553523" y="5769117"/>
            <a:ext cx="8051607" cy="754053"/>
          </a:xfrm>
          <a:prstGeom prst="rect">
            <a:avLst/>
          </a:prstGeom>
          <a:solidFill>
            <a:schemeClr val="bg1"/>
          </a:solidFill>
          <a:ln w="57150">
            <a:solidFill>
              <a:srgbClr val="FF0000"/>
            </a:solidFill>
          </a:ln>
        </p:spPr>
        <p:txBody>
          <a:bodyPr wrap="square" rtlCol="0">
            <a:spAutoFit/>
          </a:bodyPr>
          <a:lstStyle/>
          <a:p>
            <a:endParaRPr kumimoji="1" lang="en-US" altLang="ja-JP" sz="1000" dirty="0" smtClean="0">
              <a:latin typeface="HGP創英角ｺﾞｼｯｸUB" panose="020B0900000000000000" pitchFamily="50" charset="-128"/>
              <a:ea typeface="HGP創英角ｺﾞｼｯｸUB" panose="020B0900000000000000" pitchFamily="50" charset="-128"/>
            </a:endParaRPr>
          </a:p>
          <a:p>
            <a:r>
              <a:rPr lang="ja-JP" altLang="en-US" sz="1400" dirty="0">
                <a:latin typeface="HGP創英角ｺﾞｼｯｸUB" panose="020B0900000000000000" pitchFamily="50" charset="-128"/>
                <a:ea typeface="HGP創英角ｺﾞｼｯｸUB" panose="020B0900000000000000" pitchFamily="50" charset="-128"/>
              </a:rPr>
              <a:t>　</a:t>
            </a:r>
            <a:r>
              <a:rPr lang="ja-JP" altLang="en-US" sz="1400" dirty="0" smtClean="0">
                <a:latin typeface="HGP創英角ｺﾞｼｯｸUB" panose="020B0900000000000000" pitchFamily="50" charset="-128"/>
                <a:ea typeface="HGP創英角ｺﾞｼｯｸUB" panose="020B0900000000000000" pitchFamily="50" charset="-128"/>
              </a:rPr>
              <a:t> </a:t>
            </a:r>
            <a:r>
              <a:rPr kumimoji="1" lang="en-US" altLang="ja-JP" sz="2400" dirty="0" smtClean="0">
                <a:latin typeface="HGP創英角ｺﾞｼｯｸUB" panose="020B0900000000000000" pitchFamily="50" charset="-128"/>
                <a:ea typeface="HGP創英角ｺﾞｼｯｸUB" panose="020B0900000000000000" pitchFamily="50" charset="-128"/>
              </a:rPr>
              <a:t>12</a:t>
            </a:r>
            <a:r>
              <a:rPr kumimoji="1" lang="ja-JP" altLang="en-US" sz="2400" dirty="0" smtClean="0">
                <a:latin typeface="HGP創英角ｺﾞｼｯｸUB" panose="020B0900000000000000" pitchFamily="50" charset="-128"/>
                <a:ea typeface="HGP創英角ｺﾞｼｯｸUB" panose="020B0900000000000000" pitchFamily="50" charset="-128"/>
              </a:rPr>
              <a:t>月北太平洋南北勾配が</a:t>
            </a:r>
            <a:r>
              <a:rPr kumimoji="1" lang="en-US" altLang="ja-JP" sz="2400" dirty="0" smtClean="0">
                <a:latin typeface="HGP創英角ｺﾞｼｯｸUB" panose="020B0900000000000000" pitchFamily="50" charset="-128"/>
                <a:ea typeface="HGP創英角ｺﾞｼｯｸUB" panose="020B0900000000000000" pitchFamily="50" charset="-128"/>
              </a:rPr>
              <a:t>,</a:t>
            </a:r>
            <a:r>
              <a:rPr kumimoji="1" lang="en-US" altLang="ja-JP" sz="2400" u="sng" dirty="0" smtClean="0">
                <a:solidFill>
                  <a:schemeClr val="accent1">
                    <a:lumMod val="75000"/>
                  </a:schemeClr>
                </a:solidFill>
                <a:latin typeface="HGP創英角ｺﾞｼｯｸUB" panose="020B0900000000000000" pitchFamily="50" charset="-128"/>
                <a:ea typeface="HGP創英角ｺﾞｼｯｸUB" panose="020B0900000000000000" pitchFamily="50" charset="-128"/>
              </a:rPr>
              <a:t>1</a:t>
            </a:r>
            <a:r>
              <a:rPr kumimoji="1" lang="ja-JP" altLang="en-US" sz="2400" u="sng" dirty="0" smtClean="0">
                <a:solidFill>
                  <a:schemeClr val="accent1">
                    <a:lumMod val="75000"/>
                  </a:schemeClr>
                </a:solidFill>
                <a:latin typeface="HGP創英角ｺﾞｼｯｸUB" panose="020B0900000000000000" pitchFamily="50" charset="-128"/>
                <a:ea typeface="HGP創英角ｺﾞｼｯｸUB" panose="020B0900000000000000" pitchFamily="50" charset="-128"/>
              </a:rPr>
              <a:t>月の東アジアに寒気</a:t>
            </a:r>
            <a:r>
              <a:rPr kumimoji="1" lang="ja-JP" altLang="en-US" sz="2400" dirty="0" smtClean="0">
                <a:latin typeface="HGP創英角ｺﾞｼｯｸUB" panose="020B0900000000000000" pitchFamily="50" charset="-128"/>
                <a:ea typeface="HGP創英角ｺﾞｼｯｸUB" panose="020B0900000000000000" pitchFamily="50" charset="-128"/>
              </a:rPr>
              <a:t>を及ぼす</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endParaRPr kumimoji="1" lang="ja-JP" altLang="en-US" sz="9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26000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10" presetClass="exit" presetSubtype="0" fill="hold" grpId="0" nodeType="withEffect">
                                  <p:stCondLst>
                                    <p:cond delay="0"/>
                                  </p:stCondLst>
                                  <p:childTnLst>
                                    <p:animEffect transition="out" filter="fade">
                                      <p:cBhvr>
                                        <p:cTn id="14" dur="250"/>
                                        <p:tgtEl>
                                          <p:spTgt spid="2"/>
                                        </p:tgtEl>
                                      </p:cBhvr>
                                    </p:animEffect>
                                    <p:set>
                                      <p:cBhvr>
                                        <p:cTn id="15" dur="1" fill="hold">
                                          <p:stCondLst>
                                            <p:cond delay="249"/>
                                          </p:stCondLst>
                                        </p:cTn>
                                        <p:tgtEl>
                                          <p:spTgt spid="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8760"/>
          <a:stretch/>
        </p:blipFill>
        <p:spPr>
          <a:xfrm>
            <a:off x="148739" y="3531882"/>
            <a:ext cx="4531968" cy="2160266"/>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3678"/>
          <a:stretch/>
        </p:blipFill>
        <p:spPr>
          <a:xfrm>
            <a:off x="4859235" y="1227814"/>
            <a:ext cx="4244733" cy="4464334"/>
          </a:xfrm>
          <a:prstGeom prst="rect">
            <a:avLst/>
          </a:prstGeom>
        </p:spPr>
      </p:pic>
      <p:sp>
        <p:nvSpPr>
          <p:cNvPr id="27" name="テキスト ボックス 26"/>
          <p:cNvSpPr txBox="1"/>
          <p:nvPr/>
        </p:nvSpPr>
        <p:spPr>
          <a:xfrm>
            <a:off x="2103939" y="2347693"/>
            <a:ext cx="184731" cy="369332"/>
          </a:xfrm>
          <a:prstGeom prst="rect">
            <a:avLst/>
          </a:prstGeom>
          <a:noFill/>
        </p:spPr>
        <p:txBody>
          <a:bodyPr wrap="none" rtlCol="0">
            <a:spAutoFit/>
          </a:bodyPr>
          <a:lstStyle/>
          <a:p>
            <a:endParaRPr lang="ja-JP" altLang="en-US" dirty="0"/>
          </a:p>
        </p:txBody>
      </p:sp>
      <p:sp>
        <p:nvSpPr>
          <p:cNvPr id="17" name="テキスト ボックス 16"/>
          <p:cNvSpPr txBox="1"/>
          <p:nvPr/>
        </p:nvSpPr>
        <p:spPr>
          <a:xfrm>
            <a:off x="4593529" y="838400"/>
            <a:ext cx="3662595" cy="369332"/>
          </a:xfrm>
          <a:prstGeom prst="rect">
            <a:avLst/>
          </a:prstGeom>
          <a:solidFill>
            <a:schemeClr val="bg1"/>
          </a:solidFill>
        </p:spPr>
        <p:txBody>
          <a:bodyPr wrap="square" rtlCol="0">
            <a:spAutoFit/>
          </a:bodyPr>
          <a:lstStyle/>
          <a:p>
            <a:pPr algn="ctr"/>
            <a:r>
              <a:rPr lang="en-US" altLang="ja-JP" dirty="0">
                <a:latin typeface="HGP創英角ｺﾞｼｯｸUB" panose="020B0900000000000000" pitchFamily="50" charset="-128"/>
                <a:ea typeface="HGP創英角ｺﾞｼｯｸUB" panose="020B0900000000000000" pitchFamily="50" charset="-128"/>
              </a:rPr>
              <a:t>TMP(</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 </a:t>
            </a:r>
            <a:r>
              <a:rPr lang="en-US" altLang="ja-JP" dirty="0" smtClean="0">
                <a:latin typeface="HGP創英角ｺﾞｼｯｸUB" panose="020B0900000000000000" pitchFamily="50" charset="-128"/>
                <a:ea typeface="HGP創英角ｺﾞｼｯｸUB" panose="020B0900000000000000" pitchFamily="50" charset="-128"/>
              </a:rPr>
              <a:t>180-220W </a:t>
            </a:r>
            <a:r>
              <a:rPr lang="ja-JP" altLang="en-US" dirty="0">
                <a:latin typeface="HGP創英角ｺﾞｼｯｸUB" panose="020B0900000000000000" pitchFamily="50" charset="-128"/>
                <a:ea typeface="HGP創英角ｺﾞｼｯｸUB" panose="020B0900000000000000" pitchFamily="50" charset="-128"/>
              </a:rPr>
              <a:t>緯度断面図</a:t>
            </a:r>
            <a:r>
              <a:rPr lang="en-US" altLang="ja-JP" dirty="0">
                <a:latin typeface="HGP創英角ｺﾞｼｯｸUB" panose="020B0900000000000000" pitchFamily="50" charset="-128"/>
                <a:ea typeface="HGP創英角ｺﾞｼｯｸUB" panose="020B0900000000000000" pitchFamily="50" charset="-128"/>
              </a:rPr>
              <a:t> </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20" name="正方形/長方形 19"/>
          <p:cNvSpPr/>
          <p:nvPr/>
        </p:nvSpPr>
        <p:spPr>
          <a:xfrm>
            <a:off x="8099069" y="880891"/>
            <a:ext cx="1075936" cy="307777"/>
          </a:xfrm>
          <a:prstGeom prst="rect">
            <a:avLst/>
          </a:prstGeom>
          <a:solidFill>
            <a:schemeClr val="bg1"/>
          </a:solidFill>
        </p:spPr>
        <p:txBody>
          <a:bodyPr wrap="none">
            <a:spAutoFit/>
          </a:bodyPr>
          <a:lstStyle/>
          <a:p>
            <a:r>
              <a:rPr lang="en-US" altLang="ja-JP" sz="1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a:latin typeface="HGP創英角ｺﾞｼｯｸUB" panose="020B0900000000000000" pitchFamily="50" charset="-128"/>
                <a:ea typeface="HGP創英角ｺﾞｼｯｸUB" panose="020B0900000000000000" pitchFamily="50" charset="-128"/>
              </a:rPr>
              <a:t>-</a:t>
            </a:r>
            <a:r>
              <a:rPr lang="en-US" altLang="ja-JP" sz="14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13" name="円/楕円 12"/>
          <p:cNvSpPr/>
          <p:nvPr/>
        </p:nvSpPr>
        <p:spPr>
          <a:xfrm>
            <a:off x="6308617" y="1805307"/>
            <a:ext cx="1508439" cy="40219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テキスト ボックス 32"/>
          <p:cNvSpPr txBox="1"/>
          <p:nvPr/>
        </p:nvSpPr>
        <p:spPr>
          <a:xfrm>
            <a:off x="8842853" y="5671090"/>
            <a:ext cx="417955"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北</a:t>
            </a:r>
          </a:p>
        </p:txBody>
      </p:sp>
      <p:sp>
        <p:nvSpPr>
          <p:cNvPr id="34" name="テキスト ボックス 33"/>
          <p:cNvSpPr txBox="1"/>
          <p:nvPr/>
        </p:nvSpPr>
        <p:spPr>
          <a:xfrm>
            <a:off x="4864865" y="5667818"/>
            <a:ext cx="417955"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南</a:t>
            </a:r>
          </a:p>
        </p:txBody>
      </p:sp>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44" name="図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54" y="1142390"/>
            <a:ext cx="4262224" cy="1886591"/>
          </a:xfrm>
          <a:prstGeom prst="rect">
            <a:avLst/>
          </a:prstGeom>
        </p:spPr>
      </p:pic>
      <p:sp>
        <p:nvSpPr>
          <p:cNvPr id="45" name="テキスト ボックス 44"/>
          <p:cNvSpPr txBox="1"/>
          <p:nvPr/>
        </p:nvSpPr>
        <p:spPr>
          <a:xfrm>
            <a:off x="132616" y="838400"/>
            <a:ext cx="2194239" cy="400110"/>
          </a:xfrm>
          <a:prstGeom prst="rect">
            <a:avLst/>
          </a:prstGeom>
          <a:solidFill>
            <a:srgbClr val="0070C0"/>
          </a:solidFill>
        </p:spPr>
        <p:txBody>
          <a:bodyPr wrap="square" rtlCol="0">
            <a:spAutoFit/>
          </a:bodyPr>
          <a:lstStyle/>
          <a:p>
            <a:r>
              <a:rPr lang="en-US" altLang="ja-JP" sz="2000" b="1" dirty="0" smtClean="0">
                <a:solidFill>
                  <a:schemeClr val="bg1"/>
                </a:solidFill>
              </a:rPr>
              <a:t>Eddy</a:t>
            </a:r>
            <a:r>
              <a:rPr lang="ja-JP" altLang="en-US" sz="2000" b="1" dirty="0">
                <a:solidFill>
                  <a:schemeClr val="bg1"/>
                </a:solidFill>
              </a:rPr>
              <a:t>　最大成長率</a:t>
            </a:r>
          </a:p>
        </p:txBody>
      </p:sp>
      <p:sp>
        <p:nvSpPr>
          <p:cNvPr id="46" name="スライド番号プレースホルダー 1"/>
          <p:cNvSpPr>
            <a:spLocks noGrp="1"/>
          </p:cNvSpPr>
          <p:nvPr>
            <p:ph type="sldNum" sz="quarter" idx="12"/>
          </p:nvPr>
        </p:nvSpPr>
        <p:spPr>
          <a:xfrm>
            <a:off x="7109619" y="6576442"/>
            <a:ext cx="2057400" cy="365125"/>
          </a:xfrm>
        </p:spPr>
        <p:txBody>
          <a:bodyPr/>
          <a:lstStyle/>
          <a:p>
            <a:fld id="{33DAA17F-2D30-4DE4-B4FA-93F6CE89E2E6}" type="slidenum">
              <a:rPr kumimoji="1" lang="ja-JP" altLang="en-US" smtClean="0"/>
              <a:t>21</a:t>
            </a:fld>
            <a:endParaRPr kumimoji="1" lang="ja-JP" altLang="en-US" dirty="0"/>
          </a:p>
        </p:txBody>
      </p:sp>
      <mc:AlternateContent xmlns:mc="http://schemas.openxmlformats.org/markup-compatibility/2006" xmlns:a14="http://schemas.microsoft.com/office/drawing/2010/main">
        <mc:Choice Requires="a14">
          <p:sp>
            <p:nvSpPr>
              <p:cNvPr id="49" name="テキスト ボックス 48"/>
              <p:cNvSpPr txBox="1"/>
              <p:nvPr/>
            </p:nvSpPr>
            <p:spPr>
              <a:xfrm>
                <a:off x="41293" y="3115938"/>
                <a:ext cx="4661102" cy="369332"/>
              </a:xfrm>
              <a:prstGeom prst="rect">
                <a:avLst/>
              </a:prstGeom>
              <a:solidFill>
                <a:schemeClr val="bg1"/>
              </a:solidFill>
            </p:spPr>
            <p:txBody>
              <a:bodyPr wrap="square" rtlCol="0">
                <a:spAutoFit/>
              </a:bodyPr>
              <a:lstStyle/>
              <a:p>
                <a:pPr algn="ctr"/>
                <a:r>
                  <a:rPr kumimoji="1" lang="en-US" altLang="ja-JP" dirty="0" smtClean="0">
                    <a:latin typeface="HGP創英角ｺﾞｼｯｸUB" panose="020B0900000000000000" pitchFamily="50" charset="-128"/>
                    <a:ea typeface="HGP創英角ｺﾞｼｯｸUB" panose="020B0900000000000000" pitchFamily="50" charset="-128"/>
                  </a:rPr>
                  <a:t>12</a:t>
                </a:r>
                <a:r>
                  <a:rPr kumimoji="1" lang="ja-JP" altLang="en-US" dirty="0" smtClean="0">
                    <a:latin typeface="HGP創英角ｺﾞｼｯｸUB" panose="020B0900000000000000" pitchFamily="50" charset="-128"/>
                    <a:ea typeface="HGP創英角ｺﾞｼｯｸUB" panose="020B0900000000000000" pitchFamily="50" charset="-128"/>
                  </a:rPr>
                  <a:t>月 </a:t>
                </a:r>
                <a:r>
                  <a:rPr kumimoji="1" lang="en-US" altLang="ja-JP" dirty="0" smtClean="0">
                    <a:latin typeface="HGP創英角ｺﾞｼｯｸUB" panose="020B0900000000000000" pitchFamily="50" charset="-128"/>
                    <a:ea typeface="HGP創英角ｺﾞｼｯｸUB" panose="020B0900000000000000" pitchFamily="50" charset="-128"/>
                  </a:rPr>
                  <a:t>Eddy_</a:t>
                </a:r>
                <a:r>
                  <a:rPr kumimoji="1" lang="ja-JP" altLang="en-US" dirty="0" smtClean="0">
                    <a:latin typeface="HGP創英角ｺﾞｼｯｸUB" panose="020B0900000000000000" pitchFamily="50" charset="-128"/>
                    <a:ea typeface="HGP創英角ｺﾞｼｯｸUB" panose="020B0900000000000000" pitchFamily="50" charset="-128"/>
                  </a:rPr>
                  <a:t>最大成長率</a:t>
                </a:r>
                <a:r>
                  <a:rPr kumimoji="1" lang="en-US" altLang="ja-JP" dirty="0" smtClean="0">
                    <a:latin typeface="HGP創英角ｺﾞｼｯｸUB" panose="020B0900000000000000" pitchFamily="50" charset="-128"/>
                    <a:ea typeface="HGP創英角ｺﾞｼｯｸUB" panose="020B0900000000000000" pitchFamily="50" charset="-128"/>
                  </a:rPr>
                  <a:t>(</a:t>
                </a:r>
                <a14:m>
                  <m:oMath xmlns:m="http://schemas.openxmlformats.org/officeDocument/2006/math">
                    <m:sSup>
                      <m:sSupPr>
                        <m:ctrlPr>
                          <a:rPr kumimoji="1" lang="en-US" altLang="ja-JP" i="1" smtClean="0">
                            <a:latin typeface="Cambria Math" panose="02040503050406030204" pitchFamily="18" charset="0"/>
                            <a:ea typeface="HGP創英角ｺﾞｼｯｸUB" panose="020B0900000000000000" pitchFamily="50" charset="-128"/>
                          </a:rPr>
                        </m:ctrlPr>
                      </m:sSupPr>
                      <m:e>
                        <m:r>
                          <a:rPr kumimoji="1" lang="en-US" altLang="ja-JP" b="0" i="1" smtClean="0">
                            <a:latin typeface="Cambria Math" panose="02040503050406030204" pitchFamily="18" charset="0"/>
                            <a:ea typeface="HGP創英角ｺﾞｼｯｸUB" panose="020B0900000000000000" pitchFamily="50" charset="-128"/>
                          </a:rPr>
                          <m:t>𝑑𝑎𝑦</m:t>
                        </m:r>
                      </m:e>
                      <m:sup>
                        <m:r>
                          <a:rPr kumimoji="1" lang="en-US" altLang="ja-JP" b="0" i="1" smtClean="0">
                            <a:latin typeface="Cambria Math" panose="02040503050406030204" pitchFamily="18" charset="0"/>
                            <a:ea typeface="HGP創英角ｺﾞｼｯｸUB" panose="020B0900000000000000" pitchFamily="50" charset="-128"/>
                          </a:rPr>
                          <m:t>−1</m:t>
                        </m:r>
                      </m:sup>
                    </m:sSup>
                  </m:oMath>
                </a14:m>
                <a:r>
                  <a:rPr kumimoji="1" lang="en-US" altLang="ja-JP" dirty="0" smtClean="0">
                    <a:latin typeface="HGP創英角ｺﾞｼｯｸUB" panose="020B0900000000000000" pitchFamily="50" charset="-128"/>
                    <a:ea typeface="HGP創英角ｺﾞｼｯｸUB" panose="020B0900000000000000" pitchFamily="50" charset="-128"/>
                  </a:rPr>
                  <a:t>)</a:t>
                </a:r>
                <a:r>
                  <a:rPr lang="ja-JP" altLang="en-US" dirty="0" smtClean="0"/>
                  <a:t> </a:t>
                </a:r>
                <a:r>
                  <a:rPr lang="en-US" altLang="ja-JP"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b="1" dirty="0" smtClean="0">
                    <a:latin typeface="HGP創英角ｺﾞｼｯｸUB" panose="020B0900000000000000" pitchFamily="50" charset="-128"/>
                    <a:ea typeface="HGP創英角ｺﾞｼｯｸUB" panose="020B0900000000000000" pitchFamily="50" charset="-128"/>
                  </a:rPr>
                  <a:t>-</a:t>
                </a:r>
                <a:r>
                  <a:rPr lang="en-US" altLang="ja-JP" b="1" dirty="0" smtClean="0">
                    <a:solidFill>
                      <a:srgbClr val="0070C0"/>
                    </a:solidFill>
                    <a:latin typeface="HGP創英角ｺﾞｼｯｸUB" panose="020B0900000000000000" pitchFamily="50" charset="-128"/>
                    <a:ea typeface="HGP創英角ｺﾞｼｯｸUB" panose="020B0900000000000000" pitchFamily="50" charset="-128"/>
                  </a:rPr>
                  <a:t>COLD</a:t>
                </a:r>
                <a:r>
                  <a:rPr kumimoji="1" lang="ja-JP" altLang="en-US" dirty="0" smtClean="0"/>
                  <a:t>　</a:t>
                </a:r>
                <a:endParaRPr kumimoji="1" lang="ja-JP" altLang="en-US" dirty="0"/>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41293" y="3115938"/>
                <a:ext cx="4661102" cy="369332"/>
              </a:xfrm>
              <a:prstGeom prst="rect">
                <a:avLst/>
              </a:prstGeom>
              <a:blipFill rotWithShape="0">
                <a:blip r:embed="rId7"/>
                <a:stretch>
                  <a:fillRect t="-13115" b="-19672"/>
                </a:stretch>
              </a:blipFill>
            </p:spPr>
            <p:txBody>
              <a:bodyPr/>
              <a:lstStyle/>
              <a:p>
                <a:r>
                  <a:rPr lang="ja-JP" altLang="en-US">
                    <a:noFill/>
                  </a:rPr>
                  <a:t> </a:t>
                </a:r>
              </a:p>
            </p:txBody>
          </p:sp>
        </mc:Fallback>
      </mc:AlternateContent>
      <p:sp>
        <p:nvSpPr>
          <p:cNvPr id="50" name="テキスト ボックス 49"/>
          <p:cNvSpPr txBox="1"/>
          <p:nvPr/>
        </p:nvSpPr>
        <p:spPr>
          <a:xfrm>
            <a:off x="-53695" y="6564705"/>
            <a:ext cx="3179561" cy="307777"/>
          </a:xfrm>
          <a:prstGeom prst="rect">
            <a:avLst/>
          </a:prstGeom>
          <a:noFill/>
        </p:spPr>
        <p:txBody>
          <a:bodyPr wrap="square" rtlCol="0">
            <a:spAutoFit/>
          </a:bodyPr>
          <a:lstStyle/>
          <a:p>
            <a:r>
              <a:rPr lang="ja-JP" altLang="en-US" sz="1400" dirty="0">
                <a:latin typeface="HGSｺﾞｼｯｸE" panose="020B0900000000000000" pitchFamily="50" charset="-128"/>
                <a:ea typeface="HGSｺﾞｼｯｸE" panose="020B0900000000000000" pitchFamily="50" charset="-128"/>
              </a:rPr>
              <a:t>色：有意水準</a:t>
            </a:r>
            <a:r>
              <a:rPr lang="en-US" altLang="ja-JP" sz="1400" dirty="0">
                <a:latin typeface="HGSｺﾞｼｯｸE" panose="020B0900000000000000" pitchFamily="50" charset="-128"/>
                <a:ea typeface="HGSｺﾞｼｯｸE" panose="020B0900000000000000" pitchFamily="50" charset="-128"/>
              </a:rPr>
              <a:t>90</a:t>
            </a:r>
            <a:r>
              <a:rPr lang="ja-JP" altLang="en-US" sz="1400" dirty="0">
                <a:latin typeface="HGSｺﾞｼｯｸE" panose="020B0900000000000000" pitchFamily="50" charset="-128"/>
                <a:ea typeface="HGSｺﾞｼｯｸE" panose="020B0900000000000000" pitchFamily="50" charset="-128"/>
              </a:rPr>
              <a:t>％以上　　線：偏差</a:t>
            </a:r>
          </a:p>
        </p:txBody>
      </p:sp>
      <p:sp>
        <p:nvSpPr>
          <p:cNvPr id="29" name="テキスト ボックス 28"/>
          <p:cNvSpPr txBox="1"/>
          <p:nvPr/>
        </p:nvSpPr>
        <p:spPr>
          <a:xfrm>
            <a:off x="2103939" y="2347693"/>
            <a:ext cx="184731" cy="369332"/>
          </a:xfrm>
          <a:prstGeom prst="rect">
            <a:avLst/>
          </a:prstGeom>
          <a:noFill/>
        </p:spPr>
        <p:txBody>
          <a:bodyPr wrap="none" rtlCol="0">
            <a:spAutoFit/>
          </a:bodyPr>
          <a:lstStyle/>
          <a:p>
            <a:endParaRPr lang="ja-JP" altLang="en-US" dirty="0"/>
          </a:p>
        </p:txBody>
      </p:sp>
      <mc:AlternateContent xmlns:mc="http://schemas.openxmlformats.org/markup-compatibility/2006" xmlns:a14="http://schemas.microsoft.com/office/drawing/2010/main">
        <mc:Choice Requires="a14">
          <p:sp>
            <p:nvSpPr>
              <p:cNvPr id="2" name="テキスト ボックス 1"/>
              <p:cNvSpPr txBox="1"/>
              <p:nvPr/>
            </p:nvSpPr>
            <p:spPr>
              <a:xfrm>
                <a:off x="3607848" y="1288562"/>
                <a:ext cx="832662" cy="312586"/>
              </a:xfrm>
              <a:prstGeom prst="rect">
                <a:avLst/>
              </a:prstGeom>
              <a:solidFill>
                <a:schemeClr val="bg1"/>
              </a:solidFill>
            </p:spPr>
            <p:txBody>
              <a:bodyPr wrap="square" rtlCol="0">
                <a:spAutoFit/>
              </a:bodyPr>
              <a:lstStyle/>
              <a:p>
                <a:r>
                  <a:rPr kumimoji="1" lang="en-US" altLang="ja-JP" sz="1400" b="1" dirty="0" smtClean="0"/>
                  <a:t>(</a:t>
                </a:r>
                <a14:m>
                  <m:oMath xmlns:m="http://schemas.openxmlformats.org/officeDocument/2006/math">
                    <m:sSup>
                      <m:sSupPr>
                        <m:ctrlPr>
                          <a:rPr kumimoji="1" lang="en-US" altLang="ja-JP" sz="1400" b="1" i="1" smtClean="0">
                            <a:latin typeface="Cambria Math" panose="02040503050406030204" pitchFamily="18" charset="0"/>
                          </a:rPr>
                        </m:ctrlPr>
                      </m:sSupPr>
                      <m:e>
                        <m:r>
                          <a:rPr kumimoji="1" lang="en-US" altLang="ja-JP" sz="1400" b="1" i="1" smtClean="0">
                            <a:latin typeface="Cambria Math" panose="02040503050406030204" pitchFamily="18" charset="0"/>
                          </a:rPr>
                          <m:t>𝒅𝒂𝒚</m:t>
                        </m:r>
                      </m:e>
                      <m:sup>
                        <m:r>
                          <a:rPr kumimoji="1" lang="en-US" altLang="ja-JP" sz="1400" b="1" i="1" smtClean="0">
                            <a:latin typeface="Cambria Math" panose="02040503050406030204" pitchFamily="18" charset="0"/>
                          </a:rPr>
                          <m:t>−</m:t>
                        </m:r>
                        <m:r>
                          <a:rPr kumimoji="1" lang="en-US" altLang="ja-JP" sz="1400" b="1" i="1" smtClean="0">
                            <a:latin typeface="Cambria Math" panose="02040503050406030204" pitchFamily="18" charset="0"/>
                          </a:rPr>
                          <m:t>𝟏</m:t>
                        </m:r>
                      </m:sup>
                    </m:sSup>
                  </m:oMath>
                </a14:m>
                <a:r>
                  <a:rPr kumimoji="1" lang="en-US" altLang="ja-JP" sz="1400" b="1" dirty="0" smtClean="0"/>
                  <a:t>)</a:t>
                </a:r>
                <a:endParaRPr kumimoji="1" lang="ja-JP" altLang="en-US" sz="1400" b="1"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3607848" y="1288562"/>
                <a:ext cx="832662" cy="312586"/>
              </a:xfrm>
              <a:prstGeom prst="rect">
                <a:avLst/>
              </a:prstGeom>
              <a:blipFill rotWithShape="0">
                <a:blip r:embed="rId8"/>
                <a:stretch>
                  <a:fillRect l="-2206" b="-19231"/>
                </a:stretch>
              </a:blipFill>
            </p:spPr>
            <p:txBody>
              <a:bodyPr/>
              <a:lstStyle/>
              <a:p>
                <a:r>
                  <a:rPr lang="ja-JP" altLang="en-US">
                    <a:noFill/>
                  </a:rPr>
                  <a:t> </a:t>
                </a:r>
              </a:p>
            </p:txBody>
          </p:sp>
        </mc:Fallback>
      </mc:AlternateContent>
      <p:sp>
        <p:nvSpPr>
          <p:cNvPr id="31" name="円/楕円 30"/>
          <p:cNvSpPr/>
          <p:nvPr/>
        </p:nvSpPr>
        <p:spPr>
          <a:xfrm rot="2417575">
            <a:off x="563219" y="4388568"/>
            <a:ext cx="2216075" cy="91655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739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t="9104"/>
          <a:stretch/>
        </p:blipFill>
        <p:spPr>
          <a:xfrm>
            <a:off x="60974" y="2758853"/>
            <a:ext cx="4480485" cy="2359843"/>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b="29653"/>
          <a:stretch/>
        </p:blipFill>
        <p:spPr>
          <a:xfrm>
            <a:off x="4628393" y="2749631"/>
            <a:ext cx="4480485" cy="2701596"/>
          </a:xfrm>
          <a:prstGeom prst="rect">
            <a:avLst/>
          </a:prstGeom>
        </p:spPr>
      </p:pic>
      <p:pic>
        <p:nvPicPr>
          <p:cNvPr id="28" name="図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792" y="794596"/>
            <a:ext cx="3654436" cy="1660529"/>
          </a:xfrm>
          <a:prstGeom prst="rect">
            <a:avLst/>
          </a:prstGeom>
          <a:ln w="38100">
            <a:solidFill>
              <a:srgbClr val="FF0000"/>
            </a:solidFill>
          </a:ln>
        </p:spPr>
      </p:pic>
      <p:sp>
        <p:nvSpPr>
          <p:cNvPr id="22" name="右矢印 21"/>
          <p:cNvSpPr/>
          <p:nvPr/>
        </p:nvSpPr>
        <p:spPr>
          <a:xfrm>
            <a:off x="613086" y="5465086"/>
            <a:ext cx="417787" cy="575443"/>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p:cNvSpPr txBox="1"/>
          <p:nvPr/>
        </p:nvSpPr>
        <p:spPr>
          <a:xfrm>
            <a:off x="1181895" y="5332720"/>
            <a:ext cx="2942499" cy="830997"/>
          </a:xfrm>
          <a:prstGeom prst="rect">
            <a:avLst/>
          </a:prstGeom>
          <a:noFill/>
        </p:spPr>
        <p:txBody>
          <a:bodyPr wrap="square" rtlCol="0">
            <a:spAutoFit/>
          </a:bodyPr>
          <a:lstStyle/>
          <a:p>
            <a:r>
              <a:rPr lang="ja-JP" altLang="en-US" sz="2400" b="1" dirty="0">
                <a:latin typeface="HGP創英角ｺﾞｼｯｸUB" panose="020B0900000000000000" pitchFamily="50" charset="-128"/>
                <a:ea typeface="HGP創英角ｺﾞｼｯｸUB" panose="020B0900000000000000" pitchFamily="50" charset="-128"/>
              </a:rPr>
              <a:t>擾乱が及ぼす</a:t>
            </a:r>
            <a:endParaRPr lang="en-US" altLang="ja-JP" sz="2400" b="1" dirty="0">
              <a:latin typeface="HGP創英角ｺﾞｼｯｸUB" panose="020B0900000000000000" pitchFamily="50" charset="-128"/>
              <a:ea typeface="HGP創英角ｺﾞｼｯｸUB" panose="020B0900000000000000" pitchFamily="50" charset="-128"/>
            </a:endParaRPr>
          </a:p>
          <a:p>
            <a:r>
              <a:rPr lang="ja-JP" altLang="en-US" sz="2400" b="1" u="sng" dirty="0">
                <a:ln>
                  <a:solidFill>
                    <a:schemeClr val="bg1"/>
                  </a:solidFill>
                </a:ln>
                <a:solidFill>
                  <a:srgbClr val="FF3300"/>
                </a:solidFill>
                <a:latin typeface="HGP創英角ｺﾞｼｯｸUB" panose="020B0900000000000000" pitchFamily="50" charset="-128"/>
                <a:ea typeface="HGP創英角ｺﾞｼｯｸUB" panose="020B0900000000000000" pitchFamily="50" charset="-128"/>
              </a:rPr>
              <a:t>平均流の加速</a:t>
            </a:r>
            <a:r>
              <a:rPr lang="ja-JP" altLang="en-US" sz="2400" b="1" dirty="0">
                <a:latin typeface="HGP創英角ｺﾞｼｯｸUB" panose="020B0900000000000000" pitchFamily="50" charset="-128"/>
                <a:ea typeface="HGP創英角ｺﾞｼｯｸUB" panose="020B0900000000000000" pitchFamily="50" charset="-128"/>
              </a:rPr>
              <a:t>を考察</a:t>
            </a:r>
          </a:p>
        </p:txBody>
      </p:sp>
      <p:grpSp>
        <p:nvGrpSpPr>
          <p:cNvPr id="31" name="グループ化 30"/>
          <p:cNvGrpSpPr/>
          <p:nvPr/>
        </p:nvGrpSpPr>
        <p:grpSpPr>
          <a:xfrm>
            <a:off x="4442812" y="5902733"/>
            <a:ext cx="4563377" cy="886323"/>
            <a:chOff x="4580623" y="5735195"/>
            <a:chExt cx="4563377" cy="886322"/>
          </a:xfrm>
        </p:grpSpPr>
        <p:sp>
          <p:nvSpPr>
            <p:cNvPr id="30" name="角丸四角形 29"/>
            <p:cNvSpPr/>
            <p:nvPr/>
          </p:nvSpPr>
          <p:spPr>
            <a:xfrm>
              <a:off x="4580623" y="5735195"/>
              <a:ext cx="4563377" cy="886322"/>
            </a:xfrm>
            <a:prstGeom prst="roundRect">
              <a:avLst/>
            </a:prstGeom>
            <a:solidFill>
              <a:schemeClr val="accent6">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p:cNvSpPr txBox="1"/>
            <p:nvPr/>
          </p:nvSpPr>
          <p:spPr>
            <a:xfrm>
              <a:off x="4746748" y="5764584"/>
              <a:ext cx="4280338" cy="830996"/>
            </a:xfrm>
            <a:prstGeom prst="rect">
              <a:avLst/>
            </a:prstGeom>
            <a:noFill/>
          </p:spPr>
          <p:txBody>
            <a:bodyPr wrap="square" rtlCol="0">
              <a:spAutoFit/>
            </a:bodyPr>
            <a:lstStyle/>
            <a:p>
              <a:pPr algn="ctr"/>
              <a:r>
                <a:rPr lang="ja-JP" altLang="en-US" sz="2400" b="1" dirty="0">
                  <a:latin typeface="HGP創英角ｺﾞｼｯｸUB" panose="020B0900000000000000" pitchFamily="50" charset="-128"/>
                  <a:ea typeface="HGP創英角ｺﾞｼｯｸUB" panose="020B0900000000000000" pitchFamily="50" charset="-128"/>
                </a:rPr>
                <a:t>南北の</a:t>
              </a:r>
              <a:r>
                <a:rPr lang="en-US" altLang="ja-JP" sz="2400" b="1" u="sng" dirty="0" smtClean="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SST</a:t>
              </a:r>
              <a:r>
                <a:rPr lang="ja-JP" altLang="en-US" sz="2400" b="1" u="sng" dirty="0" smtClean="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勾配</a:t>
              </a:r>
              <a:r>
                <a:rPr lang="en-US" altLang="ja-JP" sz="2400" b="1" u="sng" dirty="0" smtClean="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a:t>
              </a:r>
              <a:r>
                <a:rPr lang="ja-JP" altLang="en-US" sz="2400" b="1" u="sng" dirty="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シーソ</a:t>
              </a:r>
              <a:r>
                <a:rPr lang="en-US" altLang="ja-JP" sz="2400" b="1" u="sng" dirty="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a:t>
              </a:r>
              <a:r>
                <a:rPr lang="ja-JP" altLang="en-US" sz="2400" b="1" u="sng" dirty="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が</a:t>
              </a:r>
              <a:endParaRPr lang="en-US" altLang="ja-JP" sz="2400" b="1" u="sng" dirty="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endParaRPr>
            </a:p>
            <a:p>
              <a:pPr algn="ctr"/>
              <a:r>
                <a:rPr lang="ja-JP" altLang="en-US" sz="2400" b="1" u="sng" dirty="0">
                  <a:ln>
                    <a:solidFill>
                      <a:sysClr val="windowText" lastClr="000000"/>
                    </a:solidFill>
                  </a:ln>
                  <a:solidFill>
                    <a:srgbClr val="FF3300"/>
                  </a:solidFill>
                  <a:latin typeface="HGP創英角ｺﾞｼｯｸUB" panose="020B0900000000000000" pitchFamily="50" charset="-128"/>
                  <a:ea typeface="HGP創英角ｺﾞｼｯｸUB" panose="020B0900000000000000" pitchFamily="50" charset="-128"/>
                </a:rPr>
                <a:t>ジェットの強化</a:t>
              </a:r>
              <a:r>
                <a:rPr lang="ja-JP" altLang="en-US" sz="2400" b="1" dirty="0">
                  <a:latin typeface="HGP創英角ｺﾞｼｯｸUB" panose="020B0900000000000000" pitchFamily="50" charset="-128"/>
                  <a:ea typeface="HGP創英角ｺﾞｼｯｸUB" panose="020B0900000000000000" pitchFamily="50" charset="-128"/>
                </a:rPr>
                <a:t>に影響を及ぼす</a:t>
              </a:r>
            </a:p>
          </p:txBody>
        </p:sp>
      </p:grpSp>
      <mc:AlternateContent xmlns:mc="http://schemas.openxmlformats.org/markup-compatibility/2006" xmlns:a14="http://schemas.microsoft.com/office/drawing/2010/main">
        <mc:Choice Requires="a14">
          <p:sp>
            <p:nvSpPr>
              <p:cNvPr id="43" name="テキスト ボックス 42"/>
              <p:cNvSpPr txBox="1"/>
              <p:nvPr/>
            </p:nvSpPr>
            <p:spPr>
              <a:xfrm>
                <a:off x="302096" y="2465288"/>
                <a:ext cx="3450019" cy="338554"/>
              </a:xfrm>
              <a:prstGeom prst="rect">
                <a:avLst/>
              </a:prstGeom>
              <a:solidFill>
                <a:schemeClr val="bg1"/>
              </a:solidFill>
            </p:spPr>
            <p:txBody>
              <a:bodyPr wrap="square" rtlCol="0">
                <a:spAutoFit/>
              </a:bodyPr>
              <a:lstStyle/>
              <a:p>
                <a:pPr algn="ctr"/>
                <a:r>
                  <a:rPr lang="en-US" altLang="ja-JP" sz="1600" dirty="0">
                    <a:latin typeface="HGP創英角ｺﾞｼｯｸUB" panose="020B0900000000000000" pitchFamily="50" charset="-128"/>
                    <a:ea typeface="HGP創英角ｺﾞｼｯｸUB" panose="020B0900000000000000" pitchFamily="50" charset="-128"/>
                  </a:rPr>
                  <a:t>12</a:t>
                </a:r>
                <a:r>
                  <a:rPr lang="ja-JP" altLang="en-US" sz="1600" dirty="0">
                    <a:latin typeface="HGP創英角ｺﾞｼｯｸUB" panose="020B0900000000000000" pitchFamily="50" charset="-128"/>
                    <a:ea typeface="HGP創英角ｺﾞｼｯｸUB" panose="020B0900000000000000" pitchFamily="50" charset="-128"/>
                  </a:rPr>
                  <a:t>月　</a:t>
                </a:r>
                <a:r>
                  <a:rPr lang="en-US" altLang="ja-JP" sz="1600" dirty="0">
                    <a:latin typeface="HGP創英角ｺﾞｼｯｸUB" panose="020B0900000000000000" pitchFamily="50" charset="-128"/>
                    <a:ea typeface="HGP創英角ｺﾞｼｯｸUB" panose="020B0900000000000000" pitchFamily="50" charset="-128"/>
                  </a:rPr>
                  <a:t>Storm track(</a:t>
                </a:r>
                <a14:m>
                  <m:oMath xmlns:m="http://schemas.openxmlformats.org/officeDocument/2006/math">
                    <m:sSup>
                      <m:sSupPr>
                        <m:ctrlPr>
                          <a:rPr lang="en-US" altLang="ja-JP" sz="1600" i="1">
                            <a:latin typeface="Cambria Math" panose="02040503050406030204" pitchFamily="18" charset="0"/>
                            <a:ea typeface="HGP創英角ｺﾞｼｯｸUB" panose="020B0900000000000000" pitchFamily="50" charset="-128"/>
                          </a:rPr>
                        </m:ctrlPr>
                      </m:sSupPr>
                      <m:e>
                        <m:r>
                          <a:rPr lang="en-US" altLang="ja-JP" sz="1600" i="1">
                            <a:latin typeface="Cambria Math" panose="02040503050406030204" pitchFamily="18" charset="0"/>
                            <a:ea typeface="HGP創英角ｺﾞｼｯｸUB" panose="020B0900000000000000" pitchFamily="50" charset="-128"/>
                          </a:rPr>
                          <m:t>𝑚</m:t>
                        </m:r>
                      </m:e>
                      <m:sup>
                        <m:r>
                          <a:rPr lang="en-US" altLang="ja-JP" sz="1600" i="1">
                            <a:latin typeface="Cambria Math" panose="02040503050406030204" pitchFamily="18" charset="0"/>
                            <a:ea typeface="HGP創英角ｺﾞｼｯｸUB" panose="020B0900000000000000" pitchFamily="50" charset="-128"/>
                          </a:rPr>
                          <m:t>2</m:t>
                        </m:r>
                      </m:sup>
                    </m:sSup>
                    <m:r>
                      <a:rPr lang="en-US" altLang="ja-JP" sz="1600" i="1">
                        <a:latin typeface="Cambria Math" panose="02040503050406030204" pitchFamily="18" charset="0"/>
                        <a:ea typeface="HGP創英角ｺﾞｼｯｸUB" panose="020B0900000000000000" pitchFamily="50" charset="-128"/>
                      </a:rPr>
                      <m:t>/</m:t>
                    </m:r>
                    <m:sSup>
                      <m:sSupPr>
                        <m:ctrlPr>
                          <a:rPr lang="en-US" altLang="ja-JP" sz="1600" i="1">
                            <a:latin typeface="Cambria Math" panose="02040503050406030204" pitchFamily="18" charset="0"/>
                            <a:ea typeface="HGP創英角ｺﾞｼｯｸUB" panose="020B0900000000000000" pitchFamily="50" charset="-128"/>
                          </a:rPr>
                        </m:ctrlPr>
                      </m:sSupPr>
                      <m:e>
                        <m:r>
                          <a:rPr lang="en-US" altLang="ja-JP" sz="1600" i="1">
                            <a:latin typeface="Cambria Math" panose="02040503050406030204" pitchFamily="18" charset="0"/>
                            <a:ea typeface="HGP創英角ｺﾞｼｯｸUB" panose="020B0900000000000000" pitchFamily="50" charset="-128"/>
                          </a:rPr>
                          <m:t>𝑠</m:t>
                        </m:r>
                      </m:e>
                      <m:sup>
                        <m:r>
                          <a:rPr lang="en-US" altLang="ja-JP" sz="1600" i="1">
                            <a:latin typeface="Cambria Math" panose="02040503050406030204" pitchFamily="18" charset="0"/>
                            <a:ea typeface="HGP創英角ｺﾞｼｯｸUB" panose="020B0900000000000000" pitchFamily="50" charset="-128"/>
                          </a:rPr>
                          <m:t>2</m:t>
                        </m:r>
                      </m:sup>
                    </m:sSup>
                  </m:oMath>
                </a14:m>
                <a:r>
                  <a:rPr lang="en-US" altLang="ja-JP" sz="1600" dirty="0">
                    <a:latin typeface="HGP創英角ｺﾞｼｯｸUB" panose="020B0900000000000000" pitchFamily="50" charset="-128"/>
                    <a:ea typeface="HGP創英角ｺﾞｼｯｸUB" panose="020B0900000000000000" pitchFamily="50" charset="-128"/>
                  </a:rPr>
                  <a:t>)</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302096" y="2465288"/>
                <a:ext cx="3450019" cy="338554"/>
              </a:xfrm>
              <a:prstGeom prst="rect">
                <a:avLst/>
              </a:prstGeom>
              <a:blipFill rotWithShape="0">
                <a:blip r:embed="rId6"/>
                <a:stretch>
                  <a:fillRect t="-7143" b="-19643"/>
                </a:stretch>
              </a:blipFill>
            </p:spPr>
            <p:txBody>
              <a:bodyPr/>
              <a:lstStyle/>
              <a:p>
                <a:r>
                  <a:rPr lang="ja-JP" altLang="en-US">
                    <a:noFill/>
                  </a:rPr>
                  <a:t> </a:t>
                </a:r>
              </a:p>
            </p:txBody>
          </p:sp>
        </mc:Fallback>
      </mc:AlternateContent>
      <p:sp>
        <p:nvSpPr>
          <p:cNvPr id="44" name="正方形/長方形 43"/>
          <p:cNvSpPr/>
          <p:nvPr/>
        </p:nvSpPr>
        <p:spPr>
          <a:xfrm>
            <a:off x="3214147" y="2494705"/>
            <a:ext cx="1075936" cy="307777"/>
          </a:xfrm>
          <a:prstGeom prst="rect">
            <a:avLst/>
          </a:prstGeom>
          <a:solidFill>
            <a:schemeClr val="bg1"/>
          </a:solidFill>
        </p:spPr>
        <p:txBody>
          <a:bodyPr wrap="none">
            <a:spAutoFit/>
          </a:bodyPr>
          <a:lstStyle/>
          <a:p>
            <a:r>
              <a:rPr lang="en-US" altLang="ja-JP" sz="1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a:latin typeface="HGP創英角ｺﾞｼｯｸUB" panose="020B0900000000000000" pitchFamily="50" charset="-128"/>
                <a:ea typeface="HGP創英角ｺﾞｼｯｸUB" panose="020B0900000000000000" pitchFamily="50" charset="-128"/>
              </a:rPr>
              <a:t>-</a:t>
            </a:r>
            <a:r>
              <a:rPr lang="en-US" altLang="ja-JP" sz="14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25" name="テキスト ボックス 24"/>
          <p:cNvSpPr txBox="1"/>
          <p:nvPr/>
        </p:nvSpPr>
        <p:spPr>
          <a:xfrm>
            <a:off x="-8538" y="6354274"/>
            <a:ext cx="4896740" cy="307777"/>
          </a:xfrm>
          <a:prstGeom prst="rect">
            <a:avLst/>
          </a:prstGeom>
          <a:noFill/>
        </p:spPr>
        <p:txBody>
          <a:bodyPr wrap="square" rtlCol="0">
            <a:spAutoFit/>
          </a:bodyPr>
          <a:lstStyle/>
          <a:p>
            <a:r>
              <a:rPr lang="ja-JP" altLang="en-US" sz="1400" b="1" dirty="0">
                <a:latin typeface="HGP創英角ｺﾞｼｯｸUB" panose="020B0900000000000000" pitchFamily="50" charset="-128"/>
                <a:ea typeface="HGP創英角ｺﾞｼｯｸUB" panose="020B0900000000000000" pitchFamily="50" charset="-128"/>
              </a:rPr>
              <a:t>左図</a:t>
            </a:r>
            <a:r>
              <a:rPr lang="ja-JP" altLang="en-US" sz="1400" dirty="0">
                <a:latin typeface="HGP創英角ｺﾞｼｯｸUB" panose="020B0900000000000000" pitchFamily="50" charset="-128"/>
                <a:ea typeface="HGP創英角ｺﾞｼｯｸUB" panose="020B0900000000000000" pitchFamily="50" charset="-128"/>
              </a:rPr>
              <a:t>　</a:t>
            </a:r>
            <a:r>
              <a:rPr lang="ja-JP" altLang="en-US" sz="1200" dirty="0">
                <a:latin typeface="HGPｺﾞｼｯｸE" panose="020B0900000000000000" pitchFamily="50" charset="-128"/>
                <a:ea typeface="HGPｺﾞｼｯｸE" panose="020B0900000000000000" pitchFamily="50" charset="-128"/>
              </a:rPr>
              <a:t>色：有意水準</a:t>
            </a:r>
            <a:r>
              <a:rPr lang="en-US" altLang="ja-JP" sz="1200" dirty="0">
                <a:latin typeface="HGPｺﾞｼｯｸE" panose="020B0900000000000000" pitchFamily="50" charset="-128"/>
                <a:ea typeface="HGPｺﾞｼｯｸE" panose="020B0900000000000000" pitchFamily="50" charset="-128"/>
              </a:rPr>
              <a:t>90</a:t>
            </a:r>
            <a:r>
              <a:rPr lang="ja-JP" altLang="en-US" sz="1200" dirty="0">
                <a:latin typeface="HGPｺﾞｼｯｸE" panose="020B0900000000000000" pitchFamily="50" charset="-128"/>
                <a:ea typeface="HGPｺﾞｼｯｸE" panose="020B0900000000000000" pitchFamily="50" charset="-128"/>
              </a:rPr>
              <a:t>％以上　線：偏差</a:t>
            </a:r>
            <a:endParaRPr lang="en-US" altLang="ja-JP" sz="1200" dirty="0">
              <a:latin typeface="HGPｺﾞｼｯｸE" panose="020B0900000000000000" pitchFamily="50" charset="-128"/>
              <a:ea typeface="HGPｺﾞｼｯｸE" panose="020B0900000000000000" pitchFamily="50" charset="-128"/>
            </a:endParaRPr>
          </a:p>
        </p:txBody>
      </p:sp>
      <p:sp>
        <p:nvSpPr>
          <p:cNvPr id="26" name="テキスト ボックス 25"/>
          <p:cNvSpPr txBox="1"/>
          <p:nvPr/>
        </p:nvSpPr>
        <p:spPr>
          <a:xfrm>
            <a:off x="-13998" y="6573356"/>
            <a:ext cx="4896740" cy="307777"/>
          </a:xfrm>
          <a:prstGeom prst="rect">
            <a:avLst/>
          </a:prstGeom>
          <a:noFill/>
        </p:spPr>
        <p:txBody>
          <a:bodyPr wrap="square" rtlCol="0">
            <a:spAutoFit/>
          </a:bodyPr>
          <a:lstStyle/>
          <a:p>
            <a:r>
              <a:rPr lang="ja-JP" altLang="en-US" sz="1400" b="1" dirty="0">
                <a:latin typeface="HGP創英角ｺﾞｼｯｸUB" panose="020B0900000000000000" pitchFamily="50" charset="-128"/>
                <a:ea typeface="HGP創英角ｺﾞｼｯｸUB" panose="020B0900000000000000" pitchFamily="50" charset="-128"/>
              </a:rPr>
              <a:t>右図　</a:t>
            </a:r>
            <a:r>
              <a:rPr lang="ja-JP" altLang="en-US" sz="1200" dirty="0">
                <a:latin typeface="HGPｺﾞｼｯｸE" panose="020B0900000000000000" pitchFamily="50" charset="-128"/>
                <a:ea typeface="HGPｺﾞｼｯｸE" panose="020B0900000000000000" pitchFamily="50" charset="-128"/>
              </a:rPr>
              <a:t>色：</a:t>
            </a:r>
            <a:r>
              <a:rPr lang="en-US" altLang="ja-JP" sz="1200" dirty="0">
                <a:latin typeface="HGPｺﾞｼｯｸE" panose="020B0900000000000000" pitchFamily="50" charset="-128"/>
                <a:ea typeface="HGPｺﾞｼｯｸE" panose="020B0900000000000000" pitchFamily="50" charset="-128"/>
              </a:rPr>
              <a:t>E-vector</a:t>
            </a:r>
            <a:r>
              <a:rPr lang="ja-JP" altLang="en-US" sz="1200" dirty="0">
                <a:latin typeface="HGPｺﾞｼｯｸE" panose="020B0900000000000000" pitchFamily="50" charset="-128"/>
                <a:ea typeface="HGPｺﾞｼｯｸE" panose="020B0900000000000000" pitchFamily="50" charset="-128"/>
              </a:rPr>
              <a:t>の発散　線：東西風偏差　ベクトル：</a:t>
            </a:r>
            <a:r>
              <a:rPr lang="en-US" altLang="ja-JP" sz="1200" dirty="0">
                <a:latin typeface="HGPｺﾞｼｯｸE" panose="020B0900000000000000" pitchFamily="50" charset="-128"/>
                <a:ea typeface="HGPｺﾞｼｯｸE" panose="020B0900000000000000" pitchFamily="50" charset="-128"/>
              </a:rPr>
              <a:t>E-vector</a:t>
            </a:r>
            <a:endParaRPr lang="ja-JP" altLang="en-US" sz="1400" dirty="0">
              <a:latin typeface="HGPｺﾞｼｯｸE" panose="020B0900000000000000" pitchFamily="50" charset="-128"/>
              <a:ea typeface="HGPｺﾞｼｯｸE" panose="020B0900000000000000" pitchFamily="50" charset="-128"/>
            </a:endParaRPr>
          </a:p>
        </p:txBody>
      </p:sp>
      <p:sp>
        <p:nvSpPr>
          <p:cNvPr id="2" name="スライド番号プレースホルダー 1"/>
          <p:cNvSpPr>
            <a:spLocks noGrp="1"/>
          </p:cNvSpPr>
          <p:nvPr>
            <p:ph type="sldNum" sz="quarter" idx="12"/>
          </p:nvPr>
        </p:nvSpPr>
        <p:spPr>
          <a:xfrm>
            <a:off x="7130547" y="6564236"/>
            <a:ext cx="2057400" cy="365125"/>
          </a:xfrm>
        </p:spPr>
        <p:txBody>
          <a:bodyPr/>
          <a:lstStyle/>
          <a:p>
            <a:fld id="{33DAA17F-2D30-4DE4-B4FA-93F6CE89E2E6}" type="slidenum">
              <a:rPr kumimoji="1" lang="ja-JP" altLang="en-US" smtClean="0"/>
              <a:t>22</a:t>
            </a:fld>
            <a:endParaRPr kumimoji="1" lang="ja-JP" altLang="en-US" dirty="0"/>
          </a:p>
        </p:txBody>
      </p:sp>
      <p:sp>
        <p:nvSpPr>
          <p:cNvPr id="3" name="テキスト ボックス 2"/>
          <p:cNvSpPr txBox="1"/>
          <p:nvPr/>
        </p:nvSpPr>
        <p:spPr>
          <a:xfrm>
            <a:off x="5179047" y="5393743"/>
            <a:ext cx="3461857" cy="400110"/>
          </a:xfrm>
          <a:prstGeom prst="rect">
            <a:avLst/>
          </a:prstGeom>
          <a:noFill/>
        </p:spPr>
        <p:txBody>
          <a:bodyPr wrap="square" rtlCol="0">
            <a:spAutoFit/>
          </a:bodyPr>
          <a:lstStyle/>
          <a:p>
            <a:r>
              <a:rPr lang="ja-JP" altLang="en-US" sz="2000" dirty="0">
                <a:latin typeface="HGP創英角ｺﾞｼｯｸUB" panose="020B0900000000000000" pitchFamily="50" charset="-128"/>
                <a:ea typeface="HGP創英角ｺﾞｼｯｸUB" panose="020B0900000000000000" pitchFamily="50" charset="-128"/>
              </a:rPr>
              <a:t>発散箇所で</a:t>
            </a:r>
            <a:r>
              <a:rPr lang="ja-JP" altLang="en-US" sz="2000" u="sng" dirty="0">
                <a:latin typeface="HGP創英角ｺﾞｼｯｸUB" panose="020B0900000000000000" pitchFamily="50" charset="-128"/>
                <a:ea typeface="HGP創英角ｺﾞｼｯｸUB" panose="020B0900000000000000" pitchFamily="50" charset="-128"/>
              </a:rPr>
              <a:t>時間平均流の加速</a:t>
            </a:r>
            <a:endParaRPr lang="en-US" altLang="ja-JP" sz="2000" u="sng" dirty="0">
              <a:latin typeface="HGP創英角ｺﾞｼｯｸUB" panose="020B0900000000000000" pitchFamily="50" charset="-128"/>
              <a:ea typeface="HGP創英角ｺﾞｼｯｸUB" panose="020B0900000000000000" pitchFamily="50" charset="-128"/>
            </a:endParaRPr>
          </a:p>
        </p:txBody>
      </p:sp>
      <p:sp>
        <p:nvSpPr>
          <p:cNvPr id="34" name="右矢印 33"/>
          <p:cNvSpPr/>
          <p:nvPr/>
        </p:nvSpPr>
        <p:spPr>
          <a:xfrm>
            <a:off x="4746343" y="5393751"/>
            <a:ext cx="432703" cy="444679"/>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mc:AlternateContent xmlns:mc="http://schemas.openxmlformats.org/markup-compatibility/2006" xmlns:a14="http://schemas.microsoft.com/office/drawing/2010/main">
        <mc:Choice Requires="a14">
          <p:sp>
            <p:nvSpPr>
              <p:cNvPr id="35" name="テキスト ボックス 34"/>
              <p:cNvSpPr txBox="1"/>
              <p:nvPr/>
            </p:nvSpPr>
            <p:spPr>
              <a:xfrm>
                <a:off x="4499954" y="2472632"/>
                <a:ext cx="4820042" cy="338554"/>
              </a:xfrm>
              <a:prstGeom prst="rect">
                <a:avLst/>
              </a:prstGeom>
              <a:noFill/>
            </p:spPr>
            <p:txBody>
              <a:bodyPr wrap="square" rtlCol="0">
                <a:spAutoFit/>
              </a:bodyPr>
              <a:lstStyle/>
              <a:p>
                <a:pPr algn="ctr"/>
                <a:r>
                  <a:rPr lang="en-US" altLang="ja-JP" sz="1600" dirty="0">
                    <a:latin typeface="HGP創英角ｺﾞｼｯｸUB" panose="020B0900000000000000" pitchFamily="50" charset="-128"/>
                    <a:ea typeface="HGP創英角ｺﾞｼｯｸUB" panose="020B0900000000000000" pitchFamily="50" charset="-128"/>
                  </a:rPr>
                  <a:t>12</a:t>
                </a:r>
                <a:r>
                  <a:rPr lang="ja-JP" altLang="en-US" sz="1600" dirty="0">
                    <a:latin typeface="HGP創英角ｺﾞｼｯｸUB" panose="020B0900000000000000" pitchFamily="50" charset="-128"/>
                    <a:ea typeface="HGP創英角ｺﾞｼｯｸUB" panose="020B0900000000000000" pitchFamily="50" charset="-128"/>
                  </a:rPr>
                  <a:t>月 </a:t>
                </a:r>
                <a:r>
                  <a:rPr lang="ja-JP" altLang="en-US" sz="1600" dirty="0" smtClean="0">
                    <a:latin typeface="HGP創英角ｺﾞｼｯｸUB" panose="020B0900000000000000" pitchFamily="50" charset="-128"/>
                    <a:ea typeface="HGP創英角ｺﾞｼｯｸUB" panose="020B0900000000000000" pitchFamily="50" charset="-128"/>
                  </a:rPr>
                  <a:t>東西風 </a:t>
                </a:r>
                <a:r>
                  <a:rPr lang="en-US" altLang="ja-JP" sz="1600" dirty="0">
                    <a:latin typeface="HGP創英角ｺﾞｼｯｸUB" panose="020B0900000000000000" pitchFamily="50" charset="-128"/>
                    <a:ea typeface="HGP創英角ｺﾞｼｯｸUB" panose="020B0900000000000000" pitchFamily="50" charset="-128"/>
                  </a:rPr>
                  <a:t>(m/s) &amp; E-vector (</a:t>
                </a:r>
                <a14:m>
                  <m:oMath xmlns:m="http://schemas.openxmlformats.org/officeDocument/2006/math">
                    <m:sSup>
                      <m:sSupPr>
                        <m:ctrlPr>
                          <a:rPr lang="en-US" altLang="ja-JP" sz="1600" i="1">
                            <a:latin typeface="Cambria Math" panose="02040503050406030204" pitchFamily="18" charset="0"/>
                            <a:ea typeface="HGP創英角ｺﾞｼｯｸUB" panose="020B0900000000000000" pitchFamily="50" charset="-128"/>
                          </a:rPr>
                        </m:ctrlPr>
                      </m:sSupPr>
                      <m:e>
                        <m:r>
                          <a:rPr lang="en-US" altLang="ja-JP" sz="1600" i="1">
                            <a:latin typeface="Cambria Math" panose="02040503050406030204" pitchFamily="18" charset="0"/>
                            <a:ea typeface="HGP創英角ｺﾞｼｯｸUB" panose="020B0900000000000000" pitchFamily="50" charset="-128"/>
                          </a:rPr>
                          <m:t>𝑚</m:t>
                        </m:r>
                      </m:e>
                      <m:sup>
                        <m:r>
                          <a:rPr lang="en-US" altLang="ja-JP" sz="1600" i="1">
                            <a:latin typeface="Cambria Math" panose="02040503050406030204" pitchFamily="18" charset="0"/>
                            <a:ea typeface="HGP創英角ｺﾞｼｯｸUB" panose="020B0900000000000000" pitchFamily="50" charset="-128"/>
                          </a:rPr>
                          <m:t>2</m:t>
                        </m:r>
                      </m:sup>
                    </m:sSup>
                    <m:r>
                      <a:rPr lang="en-US" altLang="ja-JP" sz="1600" i="1">
                        <a:latin typeface="Cambria Math" panose="02040503050406030204" pitchFamily="18" charset="0"/>
                        <a:ea typeface="HGP創英角ｺﾞｼｯｸUB" panose="020B0900000000000000" pitchFamily="50" charset="-128"/>
                      </a:rPr>
                      <m:t>/</m:t>
                    </m:r>
                    <m:sSup>
                      <m:sSupPr>
                        <m:ctrlPr>
                          <a:rPr lang="en-US" altLang="ja-JP" sz="1600" i="1">
                            <a:latin typeface="Cambria Math" panose="02040503050406030204" pitchFamily="18" charset="0"/>
                            <a:ea typeface="HGP創英角ｺﾞｼｯｸUB" panose="020B0900000000000000" pitchFamily="50" charset="-128"/>
                          </a:rPr>
                        </m:ctrlPr>
                      </m:sSupPr>
                      <m:e>
                        <m:r>
                          <a:rPr lang="en-US" altLang="ja-JP" sz="1600" i="1">
                            <a:latin typeface="Cambria Math" panose="02040503050406030204" pitchFamily="18" charset="0"/>
                            <a:ea typeface="HGP創英角ｺﾞｼｯｸUB" panose="020B0900000000000000" pitchFamily="50" charset="-128"/>
                          </a:rPr>
                          <m:t>𝑠</m:t>
                        </m:r>
                      </m:e>
                      <m:sup>
                        <m:r>
                          <a:rPr lang="en-US" altLang="ja-JP" sz="1600" i="1">
                            <a:latin typeface="Cambria Math" panose="02040503050406030204" pitchFamily="18" charset="0"/>
                            <a:ea typeface="HGP創英角ｺﾞｼｯｸUB" panose="020B0900000000000000" pitchFamily="50" charset="-128"/>
                          </a:rPr>
                          <m:t>2</m:t>
                        </m:r>
                      </m:sup>
                    </m:sSup>
                    <m:r>
                      <a:rPr lang="en-US" altLang="ja-JP" sz="1600" i="1">
                        <a:latin typeface="Cambria Math" panose="02040503050406030204" pitchFamily="18" charset="0"/>
                        <a:ea typeface="HGP創英角ｺﾞｼｯｸUB" panose="020B0900000000000000" pitchFamily="50" charset="-128"/>
                      </a:rPr>
                      <m:t> </m:t>
                    </m:r>
                  </m:oMath>
                </a14:m>
                <a:r>
                  <a:rPr lang="en-US" altLang="ja-JP" sz="1600" dirty="0" smtClean="0">
                    <a:latin typeface="HGP創英角ｺﾞｼｯｸUB" panose="020B0900000000000000" pitchFamily="50" charset="-128"/>
                    <a:ea typeface="HGP創英角ｺﾞｼｯｸUB" panose="020B0900000000000000" pitchFamily="50" charset="-128"/>
                  </a:rPr>
                  <a:t>)</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4499954" y="2472632"/>
                <a:ext cx="4820042" cy="338554"/>
              </a:xfrm>
              <a:prstGeom prst="rect">
                <a:avLst/>
              </a:prstGeom>
              <a:blipFill rotWithShape="0">
                <a:blip r:embed="rId7"/>
                <a:stretch>
                  <a:fillRect t="-7273" b="-21818"/>
                </a:stretch>
              </a:blipFill>
            </p:spPr>
            <p:txBody>
              <a:bodyPr/>
              <a:lstStyle/>
              <a:p>
                <a:r>
                  <a:rPr lang="ja-JP" altLang="en-US">
                    <a:noFill/>
                  </a:rPr>
                  <a:t> </a:t>
                </a:r>
              </a:p>
            </p:txBody>
          </p:sp>
        </mc:Fallback>
      </mc:AlternateContent>
      <p:sp>
        <p:nvSpPr>
          <p:cNvPr id="37" name="テキスト ボックス 36"/>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38" name="テキスト ボックス 37"/>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9" name="正方形/長方形 38"/>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40" name="Picture 2" descr="http://www.qm.mach.mie-u.ac.jp/image/logo/%E4%B8%89%E9%87%8D%E5%A4%A7%E3%82%B7%E3%83%B3%E3%83%9C%E3%83%A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コネクタ 40"/>
          <p:cNvCxnSpPr/>
          <p:nvPr/>
        </p:nvCxnSpPr>
        <p:spPr>
          <a:xfrm>
            <a:off x="65277" y="687508"/>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58861" y="340832"/>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491406" y="765647"/>
                <a:ext cx="3993741" cy="1651799"/>
              </a:xfrm>
              <a:prstGeom prst="rect">
                <a:avLst/>
              </a:prstGeom>
              <a:noFill/>
              <a:ln w="381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𝑆𝑡𝑜𝑟𝑚</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𝑡𝑟𝑎𝑐𝑘</m:t>
                      </m:r>
                      <m:r>
                        <a:rPr kumimoji="1" lang="en-US" altLang="ja-JP" b="0" i="1" smtClean="0">
                          <a:latin typeface="Cambria Math" panose="02040503050406030204" pitchFamily="18" charset="0"/>
                        </a:rPr>
                        <m:t>   </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2</m:t>
                          </m:r>
                        </m:den>
                      </m:f>
                      <m:d>
                        <m:dPr>
                          <m:ctrlPr>
                            <a:rPr kumimoji="1" lang="en-US" altLang="ja-JP" b="0" i="1" smtClean="0">
                              <a:latin typeface="Cambria Math" panose="02040503050406030204" pitchFamily="18" charset="0"/>
                            </a:rPr>
                          </m:ctrlPr>
                        </m:dPr>
                        <m:e>
                          <m:acc>
                            <m:accPr>
                              <m:chr m:val="̅"/>
                              <m:ctrlPr>
                                <a:rPr kumimoji="1" lang="en-US" altLang="ja-JP" b="0" i="1" smtClean="0">
                                  <a:latin typeface="Cambria Math" panose="02040503050406030204" pitchFamily="18" charset="0"/>
                                </a:rPr>
                              </m:ctrlPr>
                            </m:accPr>
                            <m:e>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𝑢</m:t>
                                  </m:r>
                                </m:e>
                                <m:sup>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m:t>
                                      </m:r>
                                    </m:e>
                                    <m:sup>
                                      <m:r>
                                        <a:rPr kumimoji="1" lang="en-US" altLang="ja-JP" b="0" i="1" smtClean="0">
                                          <a:latin typeface="Cambria Math" panose="02040503050406030204" pitchFamily="18" charset="0"/>
                                        </a:rPr>
                                        <m:t>2</m:t>
                                      </m:r>
                                    </m:sup>
                                  </m:sSup>
                                </m:sup>
                              </m:sSup>
                            </m:e>
                          </m:acc>
                          <m:r>
                            <a:rPr kumimoji="1" lang="en-US" altLang="ja-JP" b="0" i="1" smtClean="0">
                              <a:latin typeface="Cambria Math" panose="02040503050406030204" pitchFamily="18" charset="0"/>
                            </a:rPr>
                            <m:t>+</m:t>
                          </m:r>
                          <m:acc>
                            <m:accPr>
                              <m:chr m:val="̅"/>
                              <m:ctrlPr>
                                <a:rPr kumimoji="1" lang="en-US" altLang="ja-JP" b="0" i="1" smtClean="0">
                                  <a:latin typeface="Cambria Math" panose="02040503050406030204" pitchFamily="18" charset="0"/>
                                </a:rPr>
                              </m:ctrlPr>
                            </m:accPr>
                            <m:e>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𝑣</m:t>
                                  </m:r>
                                </m:e>
                                <m:sup>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m:t>
                                      </m:r>
                                    </m:e>
                                    <m:sup>
                                      <m:r>
                                        <a:rPr kumimoji="1" lang="en-US" altLang="ja-JP" b="0" i="1" smtClean="0">
                                          <a:latin typeface="Cambria Math" panose="02040503050406030204" pitchFamily="18" charset="0"/>
                                        </a:rPr>
                                        <m:t>2</m:t>
                                      </m:r>
                                    </m:sup>
                                  </m:sSup>
                                </m:sup>
                              </m:sSup>
                            </m:e>
                          </m:acc>
                        </m:e>
                      </m:d>
                    </m:oMath>
                  </m:oMathPara>
                </a14:m>
                <a:endParaRPr kumimoji="1" lang="en-US" altLang="ja-JP" b="0" dirty="0" smtClean="0"/>
              </a:p>
              <a:p>
                <a14:m>
                  <m:oMath xmlns:m="http://schemas.openxmlformats.org/officeDocument/2006/math">
                    <m:acc>
                      <m:accPr>
                        <m:chr m:val="̅"/>
                        <m:ctrlPr>
                          <a:rPr kumimoji="1" lang="ja-JP" altLang="en-US" sz="2000" b="1" i="1" smtClean="0">
                            <a:latin typeface="Cambria Math" panose="02040503050406030204" pitchFamily="18" charset="0"/>
                          </a:rPr>
                        </m:ctrlPr>
                      </m:accPr>
                      <m:e/>
                    </m:acc>
                  </m:oMath>
                </a14:m>
                <a:r>
                  <a:rPr kumimoji="1" lang="ja-JP" altLang="en-US" sz="1600" dirty="0" smtClean="0"/>
                  <a:t> 　</a:t>
                </a:r>
                <a14:m>
                  <m:oMath xmlns:m="http://schemas.openxmlformats.org/officeDocument/2006/math">
                    <m:r>
                      <a:rPr kumimoji="1" lang="en-US" altLang="ja-JP" sz="1600" b="0" i="1" smtClean="0">
                        <a:latin typeface="Cambria Math" panose="02040503050406030204" pitchFamily="18" charset="0"/>
                      </a:rPr>
                      <m:t>𝑢</m:t>
                    </m:r>
                    <m:r>
                      <a:rPr kumimoji="1" lang="en-US" altLang="ja-JP" sz="1600" b="0" i="1" smtClean="0">
                        <a:latin typeface="Cambria Math" panose="02040503050406030204" pitchFamily="18" charset="0"/>
                      </a:rPr>
                      <m:t> ,  </m:t>
                    </m:r>
                    <m:r>
                      <a:rPr kumimoji="1" lang="en-US" altLang="ja-JP" sz="1600" b="0" i="1" smtClean="0">
                        <a:latin typeface="Cambria Math" panose="02040503050406030204" pitchFamily="18" charset="0"/>
                      </a:rPr>
                      <m:t>𝑣</m:t>
                    </m:r>
                    <m:r>
                      <a:rPr kumimoji="1" lang="en-US" altLang="ja-JP" sz="1600" b="0" i="1" smtClean="0">
                        <a:latin typeface="Cambria Math" panose="02040503050406030204" pitchFamily="18" charset="0"/>
                      </a:rPr>
                      <m:t> </m:t>
                    </m:r>
                    <m:r>
                      <a:rPr lang="ja-JP" altLang="en-US" sz="1600" i="1">
                        <a:latin typeface="Cambria Math" panose="02040503050406030204" pitchFamily="18" charset="0"/>
                      </a:rPr>
                      <m:t>　時間</m:t>
                    </m:r>
                  </m:oMath>
                </a14:m>
                <a:r>
                  <a:rPr lang="ja-JP" altLang="en-US" sz="1600" dirty="0" smtClean="0"/>
                  <a:t>平均</a:t>
                </a:r>
                <a:endParaRPr lang="en-US" altLang="ja-JP" sz="1600" dirty="0"/>
              </a:p>
              <a:p>
                <a14:m>
                  <m:oMath xmlns:m="http://schemas.openxmlformats.org/officeDocument/2006/math">
                    <m:sSup>
                      <m:sSupPr>
                        <m:ctrlPr>
                          <a:rPr kumimoji="1" lang="en-US" altLang="ja-JP" sz="2000" i="1" smtClean="0">
                            <a:latin typeface="Cambria Math" panose="02040503050406030204" pitchFamily="18" charset="0"/>
                          </a:rPr>
                        </m:ctrlPr>
                      </m:sSupPr>
                      <m:e/>
                      <m:sup>
                        <m:r>
                          <a:rPr lang="ja-JP" altLang="en-US" sz="2000" i="1">
                            <a:latin typeface="Cambria Math" panose="02040503050406030204" pitchFamily="18" charset="0"/>
                          </a:rPr>
                          <m:t>’</m:t>
                        </m:r>
                      </m:sup>
                    </m:sSup>
                    <m:r>
                      <a:rPr lang="ja-JP" altLang="en-US" sz="2000" i="1">
                        <a:latin typeface="Cambria Math" panose="02040503050406030204" pitchFamily="18" charset="0"/>
                      </a:rPr>
                      <m:t>　</m:t>
                    </m:r>
                  </m:oMath>
                </a14:m>
                <a:r>
                  <a:rPr kumimoji="1" lang="en-US" altLang="ja-JP" sz="1600" dirty="0" smtClean="0"/>
                  <a:t>7</a:t>
                </a:r>
                <a:r>
                  <a:rPr kumimoji="1" lang="ja-JP" altLang="en-US" sz="1600" dirty="0" smtClean="0"/>
                  <a:t>日移動平均</a:t>
                </a:r>
                <a:endParaRPr kumimoji="1" lang="en-US" altLang="ja-JP" sz="1600" dirty="0" smtClean="0"/>
              </a:p>
              <a:p>
                <a:endParaRPr lang="en-US" altLang="ja-JP" sz="600" dirty="0"/>
              </a:p>
              <a:p>
                <a:pPr algn="ctr"/>
                <a:r>
                  <a:rPr kumimoji="1" lang="ja-JP" altLang="en-US" sz="1600" dirty="0" smtClean="0">
                    <a:latin typeface="HGS創英角ｺﾞｼｯｸUB" panose="020B0900000000000000" pitchFamily="50" charset="-128"/>
                    <a:ea typeface="HGS創英角ｺﾞｼｯｸUB" panose="020B0900000000000000" pitchFamily="50" charset="-128"/>
                  </a:rPr>
                  <a:t>移動性高低気圧の活動度を表す指標</a:t>
                </a:r>
                <a:endParaRPr kumimoji="1" lang="en-US" altLang="ja-JP" sz="1600" dirty="0" smtClean="0">
                  <a:latin typeface="HGS創英角ｺﾞｼｯｸUB" panose="020B0900000000000000" pitchFamily="50" charset="-128"/>
                  <a:ea typeface="HGS創英角ｺﾞｼｯｸUB" panose="020B0900000000000000"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91406" y="765647"/>
                <a:ext cx="3993741" cy="1651799"/>
              </a:xfrm>
              <a:prstGeom prst="rect">
                <a:avLst/>
              </a:prstGeom>
              <a:blipFill rotWithShape="0">
                <a:blip r:embed="rId9"/>
                <a:stretch>
                  <a:fillRect b="-2888"/>
                </a:stretch>
              </a:blipFill>
              <a:ln w="38100">
                <a:solidFill>
                  <a:srgbClr val="FF0000"/>
                </a:solidFill>
              </a:ln>
            </p:spPr>
            <p:txBody>
              <a:bodyPr/>
              <a:lstStyle/>
              <a:p>
                <a:r>
                  <a:rPr lang="ja-JP" altLang="en-US">
                    <a:noFill/>
                  </a:rPr>
                  <a:t> </a:t>
                </a:r>
              </a:p>
            </p:txBody>
          </p:sp>
        </mc:Fallback>
      </mc:AlternateContent>
      <p:sp>
        <p:nvSpPr>
          <p:cNvPr id="32" name="テキスト ボックス 31"/>
          <p:cNvSpPr txBox="1"/>
          <p:nvPr/>
        </p:nvSpPr>
        <p:spPr>
          <a:xfrm>
            <a:off x="210154" y="333907"/>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5" name="円/楕円 4"/>
          <p:cNvSpPr/>
          <p:nvPr/>
        </p:nvSpPr>
        <p:spPr>
          <a:xfrm rot="2417575">
            <a:off x="741106" y="3701742"/>
            <a:ext cx="2123492" cy="5494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70666" y="5353012"/>
            <a:ext cx="3857863" cy="830997"/>
          </a:xfrm>
          <a:prstGeom prst="rect">
            <a:avLst/>
          </a:prstGeom>
          <a:solidFill>
            <a:schemeClr val="bg1"/>
          </a:solid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移動性高低気圧の活動度が</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rPr>
              <a:t>活発であることを示す</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pic>
        <p:nvPicPr>
          <p:cNvPr id="11" name="図 10"/>
          <p:cNvPicPr>
            <a:picLocks noChangeAspect="1"/>
          </p:cNvPicPr>
          <p:nvPr/>
        </p:nvPicPr>
        <p:blipFill rotWithShape="1">
          <a:blip r:embed="rId10" cstate="print">
            <a:extLst>
              <a:ext uri="{28A0092B-C50C-407E-A947-70E740481C1C}">
                <a14:useLocalDpi xmlns:a14="http://schemas.microsoft.com/office/drawing/2010/main" val="0"/>
              </a:ext>
            </a:extLst>
          </a:blip>
          <a:srcRect l="8588" t="91207" r="5128"/>
          <a:stretch/>
        </p:blipFill>
        <p:spPr>
          <a:xfrm>
            <a:off x="4664116" y="5145676"/>
            <a:ext cx="3131932" cy="213543"/>
          </a:xfrm>
          <a:prstGeom prst="rect">
            <a:avLst/>
          </a:prstGeom>
        </p:spPr>
      </p:pic>
      <p:sp>
        <p:nvSpPr>
          <p:cNvPr id="33" name="円/楕円 32"/>
          <p:cNvSpPr/>
          <p:nvPr/>
        </p:nvSpPr>
        <p:spPr>
          <a:xfrm rot="2417575">
            <a:off x="4997463" y="3596785"/>
            <a:ext cx="2123492" cy="91655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548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5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50"/>
                                        <p:tgtEl>
                                          <p:spTgt spid="22"/>
                                        </p:tgtEl>
                                      </p:cBhvr>
                                    </p:animEffect>
                                  </p:childTnLst>
                                </p:cTn>
                              </p:par>
                              <p:par>
                                <p:cTn id="19" presetID="10" presetClass="exit" presetSubtype="0" fill="hold" grpId="1" nodeType="withEffect">
                                  <p:stCondLst>
                                    <p:cond delay="0"/>
                                  </p:stCondLst>
                                  <p:childTnLst>
                                    <p:animEffect transition="out" filter="fade">
                                      <p:cBhvr>
                                        <p:cTn id="20" dur="250"/>
                                        <p:tgtEl>
                                          <p:spTgt spid="8"/>
                                        </p:tgtEl>
                                      </p:cBhvr>
                                    </p:animEffect>
                                    <p:set>
                                      <p:cBhvr>
                                        <p:cTn id="21" dur="1" fill="hold">
                                          <p:stCondLst>
                                            <p:cond delay="24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5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5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6" grpId="0"/>
      <p:bldP spid="3" grpId="0"/>
      <p:bldP spid="34" grpId="0" animBg="1"/>
      <p:bldP spid="35" grpId="0"/>
      <p:bldP spid="5" grpId="0" animBg="1"/>
      <p:bldP spid="8" grpId="0" animBg="1"/>
      <p:bldP spid="8" grpId="1"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p:cNvPicPr>
            <a:picLocks noChangeAspect="1"/>
          </p:cNvPicPr>
          <p:nvPr/>
        </p:nvPicPr>
        <p:blipFill rotWithShape="1">
          <a:blip r:embed="rId3" cstate="print">
            <a:extLst>
              <a:ext uri="{28A0092B-C50C-407E-A947-70E740481C1C}">
                <a14:useLocalDpi xmlns:a14="http://schemas.microsoft.com/office/drawing/2010/main" val="0"/>
              </a:ext>
            </a:extLst>
          </a:blip>
          <a:srcRect t="5280" b="28436"/>
          <a:stretch/>
        </p:blipFill>
        <p:spPr>
          <a:xfrm>
            <a:off x="4675131" y="1194084"/>
            <a:ext cx="4248152" cy="2158143"/>
          </a:xfrm>
          <a:prstGeom prst="rect">
            <a:avLst/>
          </a:prstGeom>
        </p:spPr>
      </p:pic>
      <p:cxnSp>
        <p:nvCxnSpPr>
          <p:cNvPr id="9" name="直線コネクタ 8"/>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0" y="6582976"/>
            <a:ext cx="3189837" cy="276999"/>
          </a:xfrm>
          <a:prstGeom prst="rect">
            <a:avLst/>
          </a:prstGeom>
          <a:noFill/>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図　色・線：　偏差　</a:t>
            </a:r>
            <a:r>
              <a:rPr lang="ja-JP" altLang="en-US" sz="1200" dirty="0">
                <a:latin typeface="HGP創英角ｺﾞｼｯｸUB" panose="020B0900000000000000" pitchFamily="50" charset="-128"/>
                <a:ea typeface="HGP創英角ｺﾞｼｯｸUB" panose="020B0900000000000000" pitchFamily="50" charset="-128"/>
              </a:rPr>
              <a:t>　</a:t>
            </a:r>
            <a:r>
              <a:rPr lang="ja-JP" altLang="en-US" sz="1200" dirty="0" smtClean="0">
                <a:latin typeface="HGP創英角ｺﾞｼｯｸUB" panose="020B0900000000000000" pitchFamily="50" charset="-128"/>
                <a:ea typeface="HGP創英角ｺﾞｼｯｸUB" panose="020B0900000000000000" pitchFamily="50" charset="-128"/>
              </a:rPr>
              <a:t>＊　</a:t>
            </a:r>
            <a:r>
              <a:rPr lang="en-US" altLang="ja-JP" sz="1200" dirty="0" smtClean="0">
                <a:latin typeface="HGP創英角ｺﾞｼｯｸUB" panose="020B0900000000000000" pitchFamily="50" charset="-128"/>
                <a:ea typeface="HGP創英角ｺﾞｼｯｸUB" panose="020B0900000000000000" pitchFamily="50" charset="-128"/>
              </a:rPr>
              <a:t>SST-T2m : </a:t>
            </a:r>
            <a:r>
              <a:rPr lang="ja-JP" altLang="en-US" sz="1200" dirty="0" smtClean="0">
                <a:solidFill>
                  <a:srgbClr val="FF0000"/>
                </a:solidFill>
                <a:latin typeface="HGP創英角ｺﾞｼｯｸUB" panose="020B0900000000000000" pitchFamily="50" charset="-128"/>
                <a:ea typeface="HGP創英角ｺﾞｼｯｸUB" panose="020B0900000000000000" pitchFamily="50" charset="-128"/>
              </a:rPr>
              <a:t>上向き正</a:t>
            </a:r>
            <a:endParaRPr lang="en-US" altLang="ja-JP" sz="1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2" name="スライド番号プレースホルダー 11"/>
          <p:cNvSpPr>
            <a:spLocks noGrp="1"/>
          </p:cNvSpPr>
          <p:nvPr>
            <p:ph type="sldNum" sz="quarter" idx="12"/>
          </p:nvPr>
        </p:nvSpPr>
        <p:spPr>
          <a:xfrm>
            <a:off x="7086600" y="6524701"/>
            <a:ext cx="2057400" cy="365125"/>
          </a:xfrm>
        </p:spPr>
        <p:txBody>
          <a:bodyPr/>
          <a:lstStyle/>
          <a:p>
            <a:fld id="{33DAA17F-2D30-4DE4-B4FA-93F6CE89E2E6}" type="slidenum">
              <a:rPr kumimoji="1" lang="ja-JP" altLang="en-US" smtClean="0"/>
              <a:t>23</a:t>
            </a:fld>
            <a:endParaRPr kumimoji="1" lang="ja-JP" altLang="en-US" dirty="0"/>
          </a:p>
        </p:txBody>
      </p:sp>
      <p:sp>
        <p:nvSpPr>
          <p:cNvPr id="24" name="正方形/長方形 23"/>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26" name="テキスト ボックス 25"/>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8" name="テキスト ボックス 27"/>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9" name="正方形/長方形 28"/>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0"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t="7423" b="39335"/>
          <a:stretch/>
        </p:blipFill>
        <p:spPr>
          <a:xfrm>
            <a:off x="275151" y="1194085"/>
            <a:ext cx="4104845" cy="2158143"/>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7377" b="39319"/>
          <a:stretch/>
        </p:blipFill>
        <p:spPr>
          <a:xfrm>
            <a:off x="305943" y="3926059"/>
            <a:ext cx="4104847" cy="2160681"/>
          </a:xfrm>
          <a:prstGeom prst="rect">
            <a:avLst/>
          </a:prstGeom>
        </p:spPr>
      </p:pic>
      <p:grpSp>
        <p:nvGrpSpPr>
          <p:cNvPr id="22" name="グループ化 21"/>
          <p:cNvGrpSpPr/>
          <p:nvPr/>
        </p:nvGrpSpPr>
        <p:grpSpPr>
          <a:xfrm>
            <a:off x="1529152" y="2111598"/>
            <a:ext cx="1197427" cy="644040"/>
            <a:chOff x="1306785" y="2088931"/>
            <a:chExt cx="1341822" cy="696310"/>
          </a:xfrm>
        </p:grpSpPr>
        <p:sp>
          <p:nvSpPr>
            <p:cNvPr id="16" name="正方形/長方形 15"/>
            <p:cNvSpPr/>
            <p:nvPr/>
          </p:nvSpPr>
          <p:spPr>
            <a:xfrm>
              <a:off x="2038131" y="2088931"/>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306785" y="2435772"/>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033752" y="2088931"/>
              <a:ext cx="614855" cy="34684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311166" y="2438400"/>
              <a:ext cx="614855" cy="346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p:cNvGrpSpPr/>
          <p:nvPr/>
        </p:nvGrpSpPr>
        <p:grpSpPr>
          <a:xfrm>
            <a:off x="1529152" y="4819144"/>
            <a:ext cx="1200553" cy="644040"/>
            <a:chOff x="1303283" y="2088931"/>
            <a:chExt cx="1345324" cy="696310"/>
          </a:xfrm>
        </p:grpSpPr>
        <p:sp>
          <p:nvSpPr>
            <p:cNvPr id="37" name="正方形/長方形 36"/>
            <p:cNvSpPr/>
            <p:nvPr/>
          </p:nvSpPr>
          <p:spPr>
            <a:xfrm>
              <a:off x="2038131" y="2088931"/>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306785" y="2435772"/>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033752" y="2088931"/>
              <a:ext cx="614855" cy="34684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1303283" y="2438400"/>
              <a:ext cx="614855" cy="346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図 42"/>
          <p:cNvPicPr>
            <a:picLocks noChangeAspect="1"/>
          </p:cNvPicPr>
          <p:nvPr/>
        </p:nvPicPr>
        <p:blipFill rotWithShape="1">
          <a:blip r:embed="rId5" cstate="print">
            <a:extLst>
              <a:ext uri="{28A0092B-C50C-407E-A947-70E740481C1C}">
                <a14:useLocalDpi xmlns:a14="http://schemas.microsoft.com/office/drawing/2010/main" val="0"/>
              </a:ext>
            </a:extLst>
          </a:blip>
          <a:srcRect l="9050" t="77126" r="5014" b="15455"/>
          <a:stretch/>
        </p:blipFill>
        <p:spPr>
          <a:xfrm>
            <a:off x="336327" y="6174944"/>
            <a:ext cx="3992658" cy="273128"/>
          </a:xfrm>
          <a:prstGeom prst="rect">
            <a:avLst/>
          </a:prstGeom>
        </p:spPr>
      </p:pic>
      <p:grpSp>
        <p:nvGrpSpPr>
          <p:cNvPr id="46" name="グループ化 45"/>
          <p:cNvGrpSpPr/>
          <p:nvPr/>
        </p:nvGrpSpPr>
        <p:grpSpPr>
          <a:xfrm>
            <a:off x="6046075" y="2111598"/>
            <a:ext cx="1197427" cy="644040"/>
            <a:chOff x="1306785" y="2088931"/>
            <a:chExt cx="1341822" cy="696310"/>
          </a:xfrm>
        </p:grpSpPr>
        <p:sp>
          <p:nvSpPr>
            <p:cNvPr id="47" name="正方形/長方形 46"/>
            <p:cNvSpPr/>
            <p:nvPr/>
          </p:nvSpPr>
          <p:spPr>
            <a:xfrm>
              <a:off x="2038131" y="2088931"/>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1306785" y="2435772"/>
              <a:ext cx="610476" cy="34684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2033752" y="2088931"/>
              <a:ext cx="614855" cy="34684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1311166" y="2438400"/>
              <a:ext cx="614855" cy="346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p:cNvSpPr txBox="1"/>
          <p:nvPr/>
        </p:nvSpPr>
        <p:spPr>
          <a:xfrm>
            <a:off x="186780" y="756895"/>
            <a:ext cx="4343175" cy="369332"/>
          </a:xfrm>
          <a:prstGeom prst="rect">
            <a:avLst/>
          </a:prstGeom>
          <a:noFill/>
        </p:spPr>
        <p:txBody>
          <a:bodyPr wrap="square" rtlCol="0">
            <a:spAutoFit/>
          </a:bodyPr>
          <a:lstStyle/>
          <a:p>
            <a:r>
              <a:rPr kumimoji="1" lang="en-US" altLang="ja-JP" dirty="0" smtClean="0">
                <a:latin typeface="HGP創英角ｺﾞｼｯｸUB" panose="020B0900000000000000" pitchFamily="50" charset="-128"/>
                <a:ea typeface="HGP創英角ｺﾞｼｯｸUB" panose="020B0900000000000000" pitchFamily="50" charset="-128"/>
              </a:rPr>
              <a:t>12</a:t>
            </a:r>
            <a:r>
              <a:rPr kumimoji="1" lang="ja-JP" altLang="en-US" dirty="0" smtClean="0">
                <a:latin typeface="HGP創英角ｺﾞｼｯｸUB" panose="020B0900000000000000" pitchFamily="50" charset="-128"/>
                <a:ea typeface="HGP創英角ｺﾞｼｯｸUB" panose="020B0900000000000000" pitchFamily="50" charset="-128"/>
              </a:rPr>
              <a:t>月</a:t>
            </a:r>
            <a:r>
              <a:rPr kumimoji="1" lang="en-US" altLang="ja-JP" dirty="0" smtClean="0">
                <a:latin typeface="HGP創英角ｺﾞｼｯｸUB" panose="020B0900000000000000" pitchFamily="50" charset="-128"/>
                <a:ea typeface="HGP創英角ｺﾞｼｯｸUB" panose="020B0900000000000000" pitchFamily="50" charset="-128"/>
              </a:rPr>
              <a:t>NPO-index </a:t>
            </a:r>
            <a:r>
              <a:rPr kumimoji="1" lang="en-US" altLang="ja-JP" dirty="0" smtClean="0">
                <a:solidFill>
                  <a:srgbClr val="FF0000"/>
                </a:solidFill>
                <a:latin typeface="HGP創英角ｺﾞｼｯｸUB" panose="020B0900000000000000" pitchFamily="50" charset="-128"/>
                <a:ea typeface="HGP創英角ｺﾞｼｯｸUB" panose="020B0900000000000000" pitchFamily="50" charset="-128"/>
              </a:rPr>
              <a:t>HOT</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dirty="0" smtClean="0">
                <a:latin typeface="HGP創英角ｺﾞｼｯｸUB" panose="020B0900000000000000" pitchFamily="50" charset="-128"/>
                <a:ea typeface="HGP創英角ｺﾞｼｯｸUB" panose="020B0900000000000000" pitchFamily="50" charset="-128"/>
              </a:rPr>
              <a:t>(SST-T2m</a:t>
            </a:r>
            <a:r>
              <a:rPr kumimoji="1" lang="en-US" altLang="ja-JP" dirty="0" smtClean="0">
                <a:latin typeface="HGP創英角ｺﾞｼｯｸUB" panose="020B0900000000000000" pitchFamily="50" charset="-128"/>
                <a:ea typeface="HGP創英角ｺﾞｼｯｸUB" panose="020B0900000000000000" pitchFamily="50" charset="-128"/>
              </a:rPr>
              <a:t> : </a:t>
            </a:r>
            <a:r>
              <a:rPr lang="ja-JP" altLang="en-US" dirty="0" smtClean="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 </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2" name="テキスト ボックス 51"/>
          <p:cNvSpPr txBox="1"/>
          <p:nvPr/>
        </p:nvSpPr>
        <p:spPr>
          <a:xfrm>
            <a:off x="186780" y="3511753"/>
            <a:ext cx="4291752" cy="369332"/>
          </a:xfrm>
          <a:prstGeom prst="rect">
            <a:avLst/>
          </a:prstGeom>
          <a:noFill/>
        </p:spPr>
        <p:txBody>
          <a:bodyPr wrap="square" rtlCol="0">
            <a:spAutoFit/>
          </a:bodyPr>
          <a:lstStyle/>
          <a:p>
            <a:r>
              <a:rPr kumimoji="1" lang="en-US" altLang="ja-JP" dirty="0" smtClean="0">
                <a:latin typeface="HGP創英角ｺﾞｼｯｸUB" panose="020B0900000000000000" pitchFamily="50" charset="-128"/>
                <a:ea typeface="HGP創英角ｺﾞｼｯｸUB" panose="020B0900000000000000" pitchFamily="50" charset="-128"/>
              </a:rPr>
              <a:t>12</a:t>
            </a:r>
            <a:r>
              <a:rPr kumimoji="1" lang="ja-JP" altLang="en-US" dirty="0" smtClean="0">
                <a:latin typeface="HGP創英角ｺﾞｼｯｸUB" panose="020B0900000000000000" pitchFamily="50" charset="-128"/>
                <a:ea typeface="HGP創英角ｺﾞｼｯｸUB" panose="020B0900000000000000" pitchFamily="50" charset="-128"/>
              </a:rPr>
              <a:t>月</a:t>
            </a:r>
            <a:r>
              <a:rPr kumimoji="1" lang="en-US" altLang="ja-JP" dirty="0" smtClean="0">
                <a:latin typeface="HGP創英角ｺﾞｼｯｸUB" panose="020B0900000000000000" pitchFamily="50" charset="-128"/>
                <a:ea typeface="HGP創英角ｺﾞｼｯｸUB" panose="020B0900000000000000" pitchFamily="50" charset="-128"/>
              </a:rPr>
              <a:t>NPO-index </a:t>
            </a:r>
            <a:r>
              <a:rPr kumimoji="1" lang="en-US" altLang="ja-JP" dirty="0" smtClean="0">
                <a:solidFill>
                  <a:schemeClr val="accent5"/>
                </a:solidFill>
                <a:latin typeface="HGP創英角ｺﾞｼｯｸUB" panose="020B0900000000000000" pitchFamily="50" charset="-128"/>
                <a:ea typeface="HGP創英角ｺﾞｼｯｸUB" panose="020B0900000000000000" pitchFamily="50" charset="-128"/>
              </a:rPr>
              <a:t>COLD</a:t>
            </a:r>
            <a:r>
              <a:rPr lang="ja-JP" altLang="en-US" dirty="0">
                <a:latin typeface="HGP創英角ｺﾞｼｯｸUB" panose="020B0900000000000000" pitchFamily="50" charset="-128"/>
                <a:ea typeface="HGP創英角ｺﾞｼｯｸUB" panose="020B0900000000000000" pitchFamily="50" charset="-128"/>
              </a:rPr>
              <a:t> </a:t>
            </a:r>
            <a:r>
              <a:rPr lang="en-US" altLang="ja-JP" dirty="0" smtClean="0">
                <a:latin typeface="HGP創英角ｺﾞｼｯｸUB" panose="020B0900000000000000" pitchFamily="50" charset="-128"/>
                <a:ea typeface="HGP創英角ｺﾞｼｯｸUB" panose="020B0900000000000000" pitchFamily="50" charset="-128"/>
              </a:rPr>
              <a:t>(SST-T2m : </a:t>
            </a:r>
            <a:r>
              <a:rPr lang="ja-JP" altLang="en-US" dirty="0" smtClean="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3" name="テキスト ボックス 52"/>
          <p:cNvSpPr txBox="1"/>
          <p:nvPr/>
        </p:nvSpPr>
        <p:spPr>
          <a:xfrm>
            <a:off x="4739582" y="794942"/>
            <a:ext cx="4404418" cy="338554"/>
          </a:xfrm>
          <a:prstGeom prst="rect">
            <a:avLst/>
          </a:prstGeom>
          <a:noFill/>
        </p:spPr>
        <p:txBody>
          <a:bodyPr wrap="square" rtlCol="0">
            <a:spAutoFit/>
          </a:bodyPr>
          <a:lstStyle/>
          <a:p>
            <a:r>
              <a:rPr kumimoji="1" lang="en-US" altLang="ja-JP" sz="1600" dirty="0" smtClean="0">
                <a:latin typeface="HGP創英角ｺﾞｼｯｸUB" panose="020B0900000000000000" pitchFamily="50" charset="-128"/>
                <a:ea typeface="HGP創英角ｺﾞｼｯｸUB" panose="020B0900000000000000" pitchFamily="50" charset="-128"/>
              </a:rPr>
              <a:t>12</a:t>
            </a:r>
            <a:r>
              <a:rPr kumimoji="1" lang="ja-JP" altLang="en-US" sz="1600" dirty="0" smtClean="0">
                <a:latin typeface="HGP創英角ｺﾞｼｯｸUB" panose="020B0900000000000000" pitchFamily="50" charset="-128"/>
                <a:ea typeface="HGP創英角ｺﾞｼｯｸUB" panose="020B0900000000000000" pitchFamily="50" charset="-128"/>
              </a:rPr>
              <a:t>月</a:t>
            </a:r>
            <a:r>
              <a:rPr kumimoji="1" lang="en-US" altLang="ja-JP" sz="1600" dirty="0" smtClean="0">
                <a:latin typeface="HGP創英角ｺﾞｼｯｸUB" panose="020B0900000000000000" pitchFamily="50" charset="-128"/>
                <a:ea typeface="HGP創英角ｺﾞｼｯｸUB" panose="020B0900000000000000" pitchFamily="50" charset="-128"/>
              </a:rPr>
              <a:t>NPO-index </a:t>
            </a:r>
            <a:r>
              <a:rPr lang="en-US" altLang="ja-JP" sz="1600" dirty="0" smtClean="0">
                <a:solidFill>
                  <a:srgbClr val="FF0000"/>
                </a:solidFill>
                <a:latin typeface="HGP創英角ｺﾞｼｯｸUB" panose="020B0900000000000000" pitchFamily="50" charset="-128"/>
                <a:ea typeface="HGP創英角ｺﾞｼｯｸUB" panose="020B0900000000000000" pitchFamily="50" charset="-128"/>
              </a:rPr>
              <a:t>HOT</a:t>
            </a:r>
            <a:r>
              <a:rPr lang="en-US" altLang="ja-JP" sz="1600" dirty="0" smtClean="0">
                <a:latin typeface="HGP創英角ｺﾞｼｯｸUB" panose="020B0900000000000000" pitchFamily="50" charset="-128"/>
                <a:ea typeface="HGP創英角ｺﾞｼｯｸUB" panose="020B0900000000000000" pitchFamily="50" charset="-128"/>
              </a:rPr>
              <a:t>-</a:t>
            </a:r>
            <a:r>
              <a:rPr lang="en-US" altLang="ja-JP" sz="1600" dirty="0" smtClean="0">
                <a:solidFill>
                  <a:schemeClr val="accent5"/>
                </a:solidFill>
                <a:latin typeface="HGP創英角ｺﾞｼｯｸUB" panose="020B0900000000000000" pitchFamily="50" charset="-128"/>
                <a:ea typeface="HGP創英角ｺﾞｼｯｸUB" panose="020B0900000000000000" pitchFamily="50" charset="-128"/>
              </a:rPr>
              <a:t>COLD</a:t>
            </a:r>
            <a:r>
              <a:rPr lang="ja-JP" altLang="en-US" sz="1600" dirty="0" smtClean="0">
                <a:solidFill>
                  <a:schemeClr val="accent5"/>
                </a:solidFill>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(SST-T2m</a:t>
            </a:r>
            <a:r>
              <a:rPr kumimoji="1" lang="en-US" altLang="ja-JP" sz="1600" dirty="0" smtClean="0">
                <a:latin typeface="HGP創英角ｺﾞｼｯｸUB" panose="020B0900000000000000" pitchFamily="50" charset="-128"/>
                <a:ea typeface="HGP創英角ｺﾞｼｯｸUB" panose="020B0900000000000000" pitchFamily="50" charset="-128"/>
              </a:rPr>
              <a:t> : </a:t>
            </a:r>
            <a:r>
              <a:rPr kumimoji="1" lang="ja-JP" altLang="en-US" sz="1600" dirty="0" smtClean="0">
                <a:latin typeface="HGP創英角ｺﾞｼｯｸUB" panose="020B0900000000000000" pitchFamily="50" charset="-128"/>
                <a:ea typeface="HGP創英角ｺﾞｼｯｸUB" panose="020B0900000000000000" pitchFamily="50" charset="-128"/>
              </a:rPr>
              <a:t>℃</a:t>
            </a:r>
            <a:r>
              <a:rPr kumimoji="1" lang="en-US" altLang="ja-JP" sz="1600" dirty="0" smtClean="0">
                <a:latin typeface="HGP創英角ｺﾞｼｯｸUB" panose="020B0900000000000000" pitchFamily="50" charset="-128"/>
                <a:ea typeface="HGP創英角ｺﾞｼｯｸUB" panose="020B0900000000000000" pitchFamily="50" charset="-128"/>
              </a:rPr>
              <a:t>)</a:t>
            </a:r>
            <a:endParaRPr kumimoji="1" lang="ja-JP" altLang="en-US" sz="1600" dirty="0">
              <a:latin typeface="HGP創英角ｺﾞｼｯｸUB" panose="020B0900000000000000" pitchFamily="50" charset="-128"/>
              <a:ea typeface="HGP創英角ｺﾞｼｯｸUB" panose="020B0900000000000000" pitchFamily="50" charset="-128"/>
            </a:endParaRPr>
          </a:p>
        </p:txBody>
      </p:sp>
      <p:pic>
        <p:nvPicPr>
          <p:cNvPr id="55" name="図 54"/>
          <p:cNvPicPr>
            <a:picLocks noChangeAspect="1"/>
          </p:cNvPicPr>
          <p:nvPr/>
        </p:nvPicPr>
        <p:blipFill rotWithShape="1">
          <a:blip r:embed="rId3" cstate="print">
            <a:extLst>
              <a:ext uri="{28A0092B-C50C-407E-A947-70E740481C1C}">
                <a14:useLocalDpi xmlns:a14="http://schemas.microsoft.com/office/drawing/2010/main" val="0"/>
              </a:ext>
            </a:extLst>
          </a:blip>
          <a:srcRect l="8819" t="92404" r="4552"/>
          <a:stretch/>
        </p:blipFill>
        <p:spPr>
          <a:xfrm>
            <a:off x="4791709" y="3354674"/>
            <a:ext cx="4233040" cy="295847"/>
          </a:xfrm>
          <a:prstGeom prst="rect">
            <a:avLst/>
          </a:prstGeom>
        </p:spPr>
      </p:pic>
      <p:grpSp>
        <p:nvGrpSpPr>
          <p:cNvPr id="58" name="グループ化 57"/>
          <p:cNvGrpSpPr/>
          <p:nvPr/>
        </p:nvGrpSpPr>
        <p:grpSpPr>
          <a:xfrm>
            <a:off x="4478532" y="3915580"/>
            <a:ext cx="4550283" cy="1603932"/>
            <a:chOff x="4513963" y="3696419"/>
            <a:chExt cx="4571059" cy="1603932"/>
          </a:xfrm>
        </p:grpSpPr>
        <p:sp>
          <p:nvSpPr>
            <p:cNvPr id="57" name="角丸四角形 56"/>
            <p:cNvSpPr/>
            <p:nvPr/>
          </p:nvSpPr>
          <p:spPr>
            <a:xfrm>
              <a:off x="4513963" y="3696419"/>
              <a:ext cx="4566975" cy="1603932"/>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591129" y="3836665"/>
              <a:ext cx="4493893" cy="1323439"/>
            </a:xfrm>
            <a:prstGeom prst="rect">
              <a:avLst/>
            </a:prstGeom>
            <a:noFill/>
          </p:spPr>
          <p:txBody>
            <a:bodyPr wrap="square" rtlCol="0">
              <a:spAutoFit/>
            </a:bodyPr>
            <a:lstStyle/>
            <a:p>
              <a:r>
                <a:rPr kumimoji="1" lang="en-US" altLang="ja-JP" sz="2000" dirty="0" smtClean="0">
                  <a:solidFill>
                    <a:srgbClr val="FF0000"/>
                  </a:solidFill>
                  <a:latin typeface="HGP創英角ｺﾞｼｯｸUB" panose="020B0900000000000000" pitchFamily="50" charset="-128"/>
                  <a:ea typeface="HGP創英角ｺﾞｼｯｸUB" panose="020B0900000000000000" pitchFamily="50" charset="-128"/>
                </a:rPr>
                <a:t>HOT</a:t>
              </a:r>
              <a:r>
                <a:rPr lang="ja-JP" altLang="en-US" sz="2000" dirty="0" err="1" smtClean="0">
                  <a:latin typeface="HGP創英角ｺﾞｼｯｸUB" panose="020B0900000000000000" pitchFamily="50" charset="-128"/>
                  <a:ea typeface="HGP創英角ｺﾞｼｯｸUB" panose="020B0900000000000000" pitchFamily="50" charset="-128"/>
                </a:rPr>
                <a:t>，</a:t>
              </a:r>
              <a:r>
                <a:rPr kumimoji="1" lang="en-US" altLang="ja-JP" sz="2000" dirty="0" smtClean="0">
                  <a:solidFill>
                    <a:schemeClr val="accent5"/>
                  </a:solidFill>
                  <a:latin typeface="HGP創英角ｺﾞｼｯｸUB" panose="020B0900000000000000" pitchFamily="50" charset="-128"/>
                  <a:ea typeface="HGP創英角ｺﾞｼｯｸUB" panose="020B0900000000000000" pitchFamily="50" charset="-128"/>
                </a:rPr>
                <a:t>COLD</a:t>
              </a:r>
              <a:r>
                <a:rPr kumimoji="1" lang="ja-JP" altLang="en-US" sz="2000" dirty="0" smtClean="0">
                  <a:latin typeface="HGP創英角ｺﾞｼｯｸUB" panose="020B0900000000000000" pitchFamily="50" charset="-128"/>
                  <a:ea typeface="HGP創英角ｺﾞｼｯｸUB" panose="020B0900000000000000" pitchFamily="50" charset="-128"/>
                </a:rPr>
                <a:t>どちらも海から大気に熱が輸送されている．</a:t>
              </a:r>
              <a:endParaRPr kumimoji="1" lang="en-US" altLang="ja-JP" sz="2000" dirty="0" smtClean="0">
                <a:latin typeface="HGP創英角ｺﾞｼｯｸUB" panose="020B0900000000000000" pitchFamily="50" charset="-128"/>
                <a:ea typeface="HGP創英角ｺﾞｼｯｸUB" panose="020B0900000000000000" pitchFamily="50" charset="-128"/>
              </a:endParaRPr>
            </a:p>
            <a:p>
              <a:r>
                <a:rPr lang="ja-JP" altLang="en-US" sz="2000" dirty="0" smtClean="0">
                  <a:latin typeface="HGP創英角ｺﾞｼｯｸUB" panose="020B0900000000000000" pitchFamily="50" charset="-128"/>
                  <a:ea typeface="HGP創英角ｺﾞｼｯｸUB" panose="020B0900000000000000" pitchFamily="50" charset="-128"/>
                </a:rPr>
                <a:t>温度勾配が大きいほど，南側に位置する</a:t>
              </a:r>
              <a:r>
                <a:rPr lang="ja-JP" altLang="en-US" sz="2000" dirty="0" smtClean="0">
                  <a:solidFill>
                    <a:srgbClr val="FF0000"/>
                  </a:solidFill>
                  <a:latin typeface="HGP創英角ｺﾞｼｯｸUB" panose="020B0900000000000000" pitchFamily="50" charset="-128"/>
                  <a:ea typeface="HGP創英角ｺﾞｼｯｸUB" panose="020B0900000000000000" pitchFamily="50" charset="-128"/>
                </a:rPr>
                <a:t>大気が海</a:t>
              </a:r>
              <a:r>
                <a:rPr lang="ja-JP" altLang="en-US" sz="2000" dirty="0">
                  <a:solidFill>
                    <a:srgbClr val="FF0000"/>
                  </a:solidFill>
                  <a:latin typeface="HGP創英角ｺﾞｼｯｸUB" panose="020B0900000000000000" pitchFamily="50" charset="-128"/>
                  <a:ea typeface="HGP創英角ｺﾞｼｯｸUB" panose="020B0900000000000000" pitchFamily="50" charset="-128"/>
                </a:rPr>
                <a:t>を</a:t>
              </a:r>
              <a:r>
                <a:rPr lang="ja-JP" altLang="en-US" sz="2000" dirty="0" smtClean="0">
                  <a:solidFill>
                    <a:srgbClr val="FF0000"/>
                  </a:solidFill>
                  <a:latin typeface="HGP創英角ｺﾞｼｯｸUB" panose="020B0900000000000000" pitchFamily="50" charset="-128"/>
                  <a:ea typeface="HGP創英角ｺﾞｼｯｸUB" panose="020B0900000000000000" pitchFamily="50" charset="-128"/>
                </a:rPr>
                <a:t>より暖める傾向</a:t>
              </a:r>
              <a:r>
                <a:rPr lang="ja-JP" altLang="en-US" sz="2000" dirty="0" smtClean="0">
                  <a:latin typeface="HGP創英角ｺﾞｼｯｸUB" panose="020B0900000000000000" pitchFamily="50" charset="-128"/>
                  <a:ea typeface="HGP創英角ｺﾞｼｯｸUB" panose="020B0900000000000000" pitchFamily="50" charset="-128"/>
                </a:rPr>
                <a:t>にある．</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grpSp>
      <p:sp>
        <p:nvSpPr>
          <p:cNvPr id="59" name="右矢印 58"/>
          <p:cNvSpPr/>
          <p:nvPr/>
        </p:nvSpPr>
        <p:spPr>
          <a:xfrm>
            <a:off x="4626818" y="5780005"/>
            <a:ext cx="630982" cy="658503"/>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テキスト ボックス 59"/>
          <p:cNvSpPr txBox="1"/>
          <p:nvPr/>
        </p:nvSpPr>
        <p:spPr>
          <a:xfrm>
            <a:off x="5198984" y="5695123"/>
            <a:ext cx="3825766" cy="830997"/>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大気が海を暖めたことによる</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大気・海面水温変動は❓</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北太平洋上での熱輸送</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2" name="右矢印 1"/>
          <p:cNvSpPr/>
          <p:nvPr/>
        </p:nvSpPr>
        <p:spPr>
          <a:xfrm>
            <a:off x="4664668" y="5884610"/>
            <a:ext cx="514304" cy="433527"/>
          </a:xfrm>
          <a:prstGeom prst="rightArrow">
            <a:avLst>
              <a:gd name="adj1" fmla="val 50000"/>
              <a:gd name="adj2" fmla="val 46363"/>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020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テキスト ボックス 26"/>
          <p:cNvSpPr txBox="1"/>
          <p:nvPr/>
        </p:nvSpPr>
        <p:spPr>
          <a:xfrm>
            <a:off x="2103939" y="2347693"/>
            <a:ext cx="184731" cy="369332"/>
          </a:xfrm>
          <a:prstGeom prst="rect">
            <a:avLst/>
          </a:prstGeom>
          <a:noFill/>
        </p:spPr>
        <p:txBody>
          <a:bodyPr wrap="none" rtlCol="0">
            <a:spAutoFit/>
          </a:bodyPr>
          <a:lstStyle/>
          <a:p>
            <a:endParaRPr lang="ja-JP" altLang="en-US" dirty="0"/>
          </a:p>
        </p:txBody>
      </p:sp>
      <p:sp>
        <p:nvSpPr>
          <p:cNvPr id="18" name="テキスト ボックス 17"/>
          <p:cNvSpPr txBox="1"/>
          <p:nvPr/>
        </p:nvSpPr>
        <p:spPr>
          <a:xfrm>
            <a:off x="-31533" y="6576854"/>
            <a:ext cx="7149664" cy="461665"/>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色：有意水準</a:t>
            </a:r>
            <a:r>
              <a:rPr lang="en-US" altLang="ja-JP" sz="1200" dirty="0">
                <a:latin typeface="HGP創英角ｺﾞｼｯｸUB" panose="020B0900000000000000" pitchFamily="50" charset="-128"/>
                <a:ea typeface="HGP創英角ｺﾞｼｯｸUB" panose="020B0900000000000000" pitchFamily="50" charset="-128"/>
              </a:rPr>
              <a:t>90</a:t>
            </a:r>
            <a:r>
              <a:rPr lang="ja-JP" altLang="en-US" sz="1200" dirty="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以上</a:t>
            </a:r>
            <a:r>
              <a:rPr lang="ja-JP" altLang="en-US" sz="1200" dirty="0">
                <a:latin typeface="HGP創英角ｺﾞｼｯｸUB" panose="020B0900000000000000" pitchFamily="50" charset="-128"/>
                <a:ea typeface="HGP創英角ｺﾞｼｯｸUB" panose="020B0900000000000000" pitchFamily="50" charset="-128"/>
              </a:rPr>
              <a:t>　</a:t>
            </a:r>
            <a:r>
              <a:rPr lang="ja-JP" altLang="en-US" sz="1200" dirty="0" smtClean="0">
                <a:latin typeface="HGP創英角ｺﾞｼｯｸUB" panose="020B0900000000000000" pitchFamily="50" charset="-128"/>
                <a:ea typeface="HGP創英角ｺﾞｼｯｸUB" panose="020B0900000000000000" pitchFamily="50" charset="-128"/>
              </a:rPr>
              <a:t>　線</a:t>
            </a:r>
            <a:r>
              <a:rPr lang="ja-JP" altLang="en-US" sz="1200" dirty="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200" dirty="0" smtClean="0">
                <a:latin typeface="HGP創英角ｺﾞｼｯｸUB" panose="020B0900000000000000" pitchFamily="50" charset="-128"/>
                <a:ea typeface="HGP創英角ｺﾞｼｯｸUB" panose="020B0900000000000000" pitchFamily="50" charset="-128"/>
              </a:rPr>
              <a:t>Flux(Takaya and Nakamura 2001)</a:t>
            </a:r>
          </a:p>
          <a:p>
            <a:endParaRPr lang="ja-JP" altLang="en-US" sz="1200" dirty="0">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6225" y="918210"/>
            <a:ext cx="4572897" cy="369332"/>
          </a:xfrm>
          <a:prstGeom prst="rect">
            <a:avLst/>
          </a:prstGeom>
          <a:solidFill>
            <a:schemeClr val="bg1"/>
          </a:solidFill>
        </p:spPr>
        <p:txBody>
          <a:bodyPr wrap="square" rtlCol="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300hPa</a:t>
            </a:r>
            <a:r>
              <a:rPr lang="ja-JP" altLang="en-US" dirty="0" smtClean="0">
                <a:latin typeface="HGP創英角ｺﾞｼｯｸUB" panose="020B0900000000000000" pitchFamily="50" charset="-128"/>
                <a:ea typeface="HGP創英角ｺﾞｼｯｸUB" panose="020B0900000000000000" pitchFamily="50" charset="-128"/>
              </a:rPr>
              <a:t>面の東西風</a:t>
            </a:r>
            <a:r>
              <a:rPr lang="en-US" altLang="ja-JP" dirty="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m/s) </a:t>
            </a:r>
            <a:r>
              <a:rPr lang="en-US" altLang="ja-JP"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b="1" dirty="0" smtClean="0">
                <a:latin typeface="HGP創英角ｺﾞｼｯｸUB" panose="020B0900000000000000" pitchFamily="50" charset="-128"/>
                <a:ea typeface="HGP創英角ｺﾞｼｯｸUB" panose="020B0900000000000000" pitchFamily="50" charset="-128"/>
              </a:rPr>
              <a:t>-</a:t>
            </a:r>
            <a:r>
              <a:rPr lang="en-US" altLang="ja-JP"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dirty="0">
              <a:latin typeface="HGP創英角ｺﾞｼｯｸUB" panose="020B0900000000000000" pitchFamily="50" charset="-128"/>
              <a:ea typeface="HGP創英角ｺﾞｼｯｸUB" panose="020B0900000000000000" pitchFamily="50" charset="-128"/>
            </a:endParaRPr>
          </a:p>
        </p:txBody>
      </p:sp>
      <mc:AlternateContent xmlns:mc="http://schemas.openxmlformats.org/markup-compatibility/2006" xmlns:a14="http://schemas.microsoft.com/office/drawing/2010/main">
        <mc:Choice Requires="a14">
          <p:sp>
            <p:nvSpPr>
              <p:cNvPr id="25" name="テキスト ボックス 24"/>
              <p:cNvSpPr txBox="1"/>
              <p:nvPr/>
            </p:nvSpPr>
            <p:spPr>
              <a:xfrm>
                <a:off x="4888857" y="779845"/>
                <a:ext cx="4011280"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300hPa</a:t>
                </a:r>
                <a:r>
                  <a:rPr lang="ja-JP" altLang="en-US" sz="1600" dirty="0" smtClean="0">
                    <a:latin typeface="HGP創英角ｺﾞｼｯｸUB" panose="020B0900000000000000" pitchFamily="50" charset="-128"/>
                    <a:ea typeface="HGP創英角ｺﾞｼｯｸUB" panose="020B0900000000000000" pitchFamily="50" charset="-128"/>
                  </a:rPr>
                  <a:t>面のジオポテンシャル高度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4888857" y="779845"/>
                <a:ext cx="4011280" cy="584775"/>
              </a:xfrm>
              <a:prstGeom prst="rect">
                <a:avLst/>
              </a:prstGeom>
              <a:blipFill rotWithShape="0">
                <a:blip r:embed="rId3"/>
                <a:stretch>
                  <a:fillRect t="-3125" b="-11458"/>
                </a:stretch>
              </a:blipFill>
            </p:spPr>
            <p:txBody>
              <a:bodyPr/>
              <a:lstStyle/>
              <a:p>
                <a:r>
                  <a:rPr lang="ja-JP" altLang="en-US">
                    <a:noFill/>
                  </a:rPr>
                  <a:t> </a:t>
                </a:r>
              </a:p>
            </p:txBody>
          </p:sp>
        </mc:Fallback>
      </mc:AlternateContent>
      <p:sp>
        <p:nvSpPr>
          <p:cNvPr id="28" name="テキスト ボックス 27"/>
          <p:cNvSpPr txBox="1"/>
          <p:nvPr/>
        </p:nvSpPr>
        <p:spPr>
          <a:xfrm>
            <a:off x="9781" y="3880393"/>
            <a:ext cx="4535232" cy="692497"/>
          </a:xfrm>
          <a:prstGeom prst="rect">
            <a:avLst/>
          </a:prstGeom>
          <a:noFill/>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rPr>
              <a:t>ジェット</a:t>
            </a:r>
            <a:r>
              <a:rPr lang="ja-JP" altLang="en-US" sz="2000" dirty="0" smtClean="0">
                <a:latin typeface="HGP創英角ｺﾞｼｯｸUB" panose="020B0900000000000000" pitchFamily="50" charset="-128"/>
                <a:ea typeface="HGP創英角ｺﾞｼｯｸUB" panose="020B0900000000000000" pitchFamily="50" charset="-128"/>
              </a:rPr>
              <a:t>の強化により</a:t>
            </a:r>
            <a:endParaRPr lang="en-US" altLang="ja-JP" sz="2000" dirty="0" smtClean="0">
              <a:latin typeface="HGP創英角ｺﾞｼｯｸUB" panose="020B0900000000000000" pitchFamily="50" charset="-128"/>
              <a:ea typeface="HGP創英角ｺﾞｼｯｸUB" panose="020B0900000000000000" pitchFamily="50" charset="-128"/>
            </a:endParaRPr>
          </a:p>
          <a:p>
            <a:pPr algn="ctr"/>
            <a:r>
              <a:rPr lang="ja-JP" altLang="en-US" sz="1900" dirty="0" smtClean="0">
                <a:latin typeface="HGP創英角ｺﾞｼｯｸUB" panose="020B0900000000000000" pitchFamily="50" charset="-128"/>
                <a:ea typeface="HGP創英角ｺﾞｼｯｸUB" panose="020B0900000000000000" pitchFamily="50" charset="-128"/>
              </a:rPr>
              <a:t>北側</a:t>
            </a:r>
            <a:r>
              <a:rPr lang="ja-JP" altLang="en-US" sz="1900" dirty="0">
                <a:latin typeface="HGP創英角ｺﾞｼｯｸUB" panose="020B0900000000000000" pitchFamily="50" charset="-128"/>
                <a:ea typeface="HGP創英角ｺﾞｼｯｸUB" panose="020B0900000000000000" pitchFamily="50" charset="-128"/>
              </a:rPr>
              <a:t>で</a:t>
            </a:r>
            <a:r>
              <a:rPr lang="ja-JP" altLang="en-US" sz="1900" u="sng" dirty="0" smtClean="0">
                <a:solidFill>
                  <a:schemeClr val="accent1"/>
                </a:solidFill>
                <a:latin typeface="HGP創英角ｺﾞｼｯｸUB" panose="020B0900000000000000" pitchFamily="50" charset="-128"/>
                <a:ea typeface="HGP創英角ｺﾞｼｯｸUB" panose="020B0900000000000000" pitchFamily="50" charset="-128"/>
              </a:rPr>
              <a:t>低気圧</a:t>
            </a:r>
            <a:r>
              <a:rPr lang="ja-JP" altLang="en-US" sz="1900" dirty="0" smtClean="0">
                <a:latin typeface="HGP創英角ｺﾞｼｯｸUB" panose="020B0900000000000000" pitchFamily="50" charset="-128"/>
                <a:ea typeface="HGP創英角ｺﾞｼｯｸUB" panose="020B0900000000000000" pitchFamily="50" charset="-128"/>
              </a:rPr>
              <a:t>，南側</a:t>
            </a:r>
            <a:r>
              <a:rPr lang="ja-JP" altLang="en-US" sz="1900" dirty="0">
                <a:latin typeface="HGP創英角ｺﾞｼｯｸUB" panose="020B0900000000000000" pitchFamily="50" charset="-128"/>
                <a:ea typeface="HGP創英角ｺﾞｼｯｸUB" panose="020B0900000000000000" pitchFamily="50" charset="-128"/>
              </a:rPr>
              <a:t>で</a:t>
            </a:r>
            <a:r>
              <a:rPr lang="ja-JP" altLang="en-US" sz="1900" u="sng" dirty="0" smtClean="0">
                <a:solidFill>
                  <a:srgbClr val="FF3300"/>
                </a:solidFill>
                <a:latin typeface="HGP創英角ｺﾞｼｯｸUB" panose="020B0900000000000000" pitchFamily="50" charset="-128"/>
                <a:ea typeface="HGP創英角ｺﾞｼｯｸUB" panose="020B0900000000000000" pitchFamily="50" charset="-128"/>
              </a:rPr>
              <a:t>高気圧</a:t>
            </a:r>
            <a:r>
              <a:rPr lang="ja-JP" altLang="en-US" sz="1900" dirty="0" smtClean="0">
                <a:latin typeface="HGP創英角ｺﾞｼｯｸUB" panose="020B0900000000000000" pitchFamily="50" charset="-128"/>
                <a:ea typeface="HGP創英角ｺﾞｼｯｸUB" panose="020B0900000000000000" pitchFamily="50" charset="-128"/>
              </a:rPr>
              <a:t>が強化する</a:t>
            </a:r>
            <a:endParaRPr lang="ja-JP" altLang="en-US" sz="1900" dirty="0">
              <a:latin typeface="HGP創英角ｺﾞｼｯｸUB" panose="020B0900000000000000" pitchFamily="50" charset="-128"/>
              <a:ea typeface="HGP創英角ｺﾞｼｯｸUB" panose="020B0900000000000000" pitchFamily="50" charset="-128"/>
            </a:endParaRPr>
          </a:p>
        </p:txBody>
      </p:sp>
      <p:grpSp>
        <p:nvGrpSpPr>
          <p:cNvPr id="36" name="グループ化 35"/>
          <p:cNvGrpSpPr/>
          <p:nvPr/>
        </p:nvGrpSpPr>
        <p:grpSpPr>
          <a:xfrm>
            <a:off x="4459584" y="4270077"/>
            <a:ext cx="4637127" cy="962111"/>
            <a:chOff x="4451693" y="4204585"/>
            <a:chExt cx="4637126" cy="962111"/>
          </a:xfrm>
        </p:grpSpPr>
        <p:sp>
          <p:nvSpPr>
            <p:cNvPr id="32" name="角丸四角形 31"/>
            <p:cNvSpPr/>
            <p:nvPr/>
          </p:nvSpPr>
          <p:spPr>
            <a:xfrm>
              <a:off x="4451693" y="4204585"/>
              <a:ext cx="4637126" cy="962111"/>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p:cNvSpPr txBox="1"/>
            <p:nvPr/>
          </p:nvSpPr>
          <p:spPr>
            <a:xfrm>
              <a:off x="4610774" y="4277766"/>
              <a:ext cx="4413965" cy="830997"/>
            </a:xfrm>
            <a:prstGeom prst="rect">
              <a:avLst/>
            </a:prstGeom>
            <a:noFill/>
            <a:ln>
              <a:noFill/>
            </a:ln>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ジェットの蛇行によるロスビー波</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応答</a:t>
              </a:r>
              <a:r>
                <a:rPr lang="ja-JP" altLang="en-US" sz="2400" dirty="0">
                  <a:latin typeface="HGP創英角ｺﾞｼｯｸUB" panose="020B0900000000000000" pitchFamily="50" charset="-128"/>
                  <a:ea typeface="HGP創英角ｺﾞｼｯｸUB" panose="020B0900000000000000" pitchFamily="50" charset="-128"/>
                </a:rPr>
                <a:t>により，波の伝搬を示唆</a:t>
              </a:r>
            </a:p>
          </p:txBody>
        </p:sp>
      </p:grpSp>
      <p:sp>
        <p:nvSpPr>
          <p:cNvPr id="34" name="右矢印 33"/>
          <p:cNvSpPr/>
          <p:nvPr/>
        </p:nvSpPr>
        <p:spPr>
          <a:xfrm>
            <a:off x="4695539" y="5582473"/>
            <a:ext cx="614855" cy="62444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24</a:t>
            </a:fld>
            <a:endParaRPr kumimoji="1" lang="ja-JP" altLang="en-US" dirty="0"/>
          </a:p>
        </p:txBody>
      </p:sp>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046075" y="5525364"/>
            <a:ext cx="2609194" cy="369332"/>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5278178" y="5479197"/>
            <a:ext cx="3501148"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波の</a:t>
            </a:r>
            <a:r>
              <a:rPr lang="ja-JP" altLang="en-US" sz="2400" dirty="0" smtClean="0">
                <a:latin typeface="HGP創英角ｺﾞｼｯｸUB" panose="020B0900000000000000" pitchFamily="50" charset="-128"/>
                <a:ea typeface="HGP創英角ｺﾞｼｯｸUB" panose="020B0900000000000000" pitchFamily="50" charset="-128"/>
              </a:rPr>
              <a:t>伝搬がもたらす</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下流での影</a:t>
            </a:r>
            <a:r>
              <a:rPr lang="ja-JP" altLang="en-US" sz="2400" u="sng" dirty="0" smtClean="0">
                <a:solidFill>
                  <a:srgbClr val="FF0000"/>
                </a:solidFill>
                <a:latin typeface="HGP創英角ｺﾞｼｯｸUB" panose="020B0900000000000000" pitchFamily="50" charset="-128"/>
                <a:ea typeface="HGP創英角ｺﾞｼｯｸUB" panose="020B0900000000000000" pitchFamily="50" charset="-128"/>
              </a:rPr>
              <a:t>響</a:t>
            </a:r>
            <a:r>
              <a:rPr lang="ja-JP" altLang="en-US" sz="2400" dirty="0" smtClean="0">
                <a:latin typeface="HGP創英角ｺﾞｼｯｸUB" panose="020B0900000000000000" pitchFamily="50" charset="-128"/>
                <a:ea typeface="HGP創英角ｺﾞｼｯｸUB" panose="020B0900000000000000" pitchFamily="50" charset="-128"/>
              </a:rPr>
              <a:t>を検討する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cxnSp>
        <p:nvCxnSpPr>
          <p:cNvPr id="39" name="直線コネクタ 38"/>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3" name="正方形/長方形 42"/>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t="9232"/>
          <a:stretch/>
        </p:blipFill>
        <p:spPr>
          <a:xfrm>
            <a:off x="65277" y="1316214"/>
            <a:ext cx="4462004" cy="2564179"/>
          </a:xfrm>
          <a:prstGeom prst="rect">
            <a:avLst/>
          </a:prstGeom>
        </p:spPr>
      </p:pic>
      <p:pic>
        <p:nvPicPr>
          <p:cNvPr id="4" name="図 3"/>
          <p:cNvPicPr>
            <a:picLocks noChangeAspect="1"/>
          </p:cNvPicPr>
          <p:nvPr/>
        </p:nvPicPr>
        <p:blipFill rotWithShape="1">
          <a:blip r:embed="rId6" cstate="print">
            <a:extLst>
              <a:ext uri="{28A0092B-C50C-407E-A947-70E740481C1C}">
                <a14:useLocalDpi xmlns:a14="http://schemas.microsoft.com/office/drawing/2010/main" val="0"/>
              </a:ext>
            </a:extLst>
          </a:blip>
          <a:srcRect t="15710"/>
          <a:stretch/>
        </p:blipFill>
        <p:spPr>
          <a:xfrm>
            <a:off x="4577052" y="1286391"/>
            <a:ext cx="4386426" cy="2923537"/>
          </a:xfrm>
          <a:prstGeom prst="rect">
            <a:avLst/>
          </a:prstGeom>
        </p:spPr>
      </p:pic>
      <p:sp>
        <p:nvSpPr>
          <p:cNvPr id="38" name="円/楕円 37"/>
          <p:cNvSpPr/>
          <p:nvPr/>
        </p:nvSpPr>
        <p:spPr>
          <a:xfrm rot="2417575">
            <a:off x="356441" y="2361485"/>
            <a:ext cx="2513489" cy="91655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1847787" y="4751132"/>
            <a:ext cx="859220" cy="5329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67771" y="5397640"/>
            <a:ext cx="4041798"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傾圧不安定波動強化領域で</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rPr>
              <a:t>ジェットが蛇行するように強化</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1375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5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図 36"/>
          <p:cNvPicPr>
            <a:picLocks noChangeAspect="1"/>
          </p:cNvPicPr>
          <p:nvPr/>
        </p:nvPicPr>
        <p:blipFill rotWithShape="1">
          <a:blip r:embed="rId3" cstate="print">
            <a:extLst>
              <a:ext uri="{28A0092B-C50C-407E-A947-70E740481C1C}">
                <a14:useLocalDpi xmlns:a14="http://schemas.microsoft.com/office/drawing/2010/main" val="0"/>
              </a:ext>
            </a:extLst>
          </a:blip>
          <a:srcRect t="3624"/>
          <a:stretch/>
        </p:blipFill>
        <p:spPr>
          <a:xfrm>
            <a:off x="4897794" y="1256685"/>
            <a:ext cx="4116595" cy="2671624"/>
          </a:xfrm>
          <a:prstGeom prst="rect">
            <a:avLst/>
          </a:prstGeom>
        </p:spPr>
      </p:pic>
      <p:sp>
        <p:nvSpPr>
          <p:cNvPr id="27" name="テキスト ボックス 26"/>
          <p:cNvSpPr txBox="1"/>
          <p:nvPr/>
        </p:nvSpPr>
        <p:spPr>
          <a:xfrm>
            <a:off x="2103939" y="2347693"/>
            <a:ext cx="184731" cy="369332"/>
          </a:xfrm>
          <a:prstGeom prst="rect">
            <a:avLst/>
          </a:prstGeom>
          <a:noFill/>
        </p:spPr>
        <p:txBody>
          <a:bodyPr wrap="none" rtlCol="0">
            <a:spAutoFit/>
          </a:bodyPr>
          <a:lstStyle/>
          <a:p>
            <a:endParaRPr lang="ja-JP" altLang="en-US" dirty="0"/>
          </a:p>
        </p:txBody>
      </p:sp>
      <p:sp>
        <p:nvSpPr>
          <p:cNvPr id="28" name="テキスト ボックス 27"/>
          <p:cNvSpPr txBox="1"/>
          <p:nvPr/>
        </p:nvSpPr>
        <p:spPr>
          <a:xfrm>
            <a:off x="-53695" y="6564705"/>
            <a:ext cx="4775245" cy="307777"/>
          </a:xfrm>
          <a:prstGeom prst="rect">
            <a:avLst/>
          </a:prstGeom>
          <a:noFill/>
        </p:spPr>
        <p:txBody>
          <a:bodyPr wrap="square" rtlCol="0">
            <a:spAutoFit/>
          </a:bodyPr>
          <a:lstStyle/>
          <a:p>
            <a:r>
              <a:rPr lang="ja-JP" altLang="en-US" sz="1400" dirty="0">
                <a:latin typeface="HGSｺﾞｼｯｸE" panose="020B0900000000000000" pitchFamily="50" charset="-128"/>
                <a:ea typeface="HGSｺﾞｼｯｸE" panose="020B0900000000000000" pitchFamily="50" charset="-128"/>
              </a:rPr>
              <a:t>色：有意水準</a:t>
            </a:r>
            <a:r>
              <a:rPr lang="en-US" altLang="ja-JP" sz="1400" dirty="0">
                <a:latin typeface="HGSｺﾞｼｯｸE" panose="020B0900000000000000" pitchFamily="50" charset="-128"/>
                <a:ea typeface="HGSｺﾞｼｯｸE" panose="020B0900000000000000" pitchFamily="50" charset="-128"/>
              </a:rPr>
              <a:t>90</a:t>
            </a:r>
            <a:r>
              <a:rPr lang="ja-JP" altLang="en-US" sz="1400" dirty="0">
                <a:latin typeface="HGSｺﾞｼｯｸE" panose="020B0900000000000000" pitchFamily="50" charset="-128"/>
                <a:ea typeface="HGSｺﾞｼｯｸE" panose="020B0900000000000000" pitchFamily="50" charset="-128"/>
              </a:rPr>
              <a:t>％以上　　線：</a:t>
            </a:r>
            <a:r>
              <a:rPr lang="ja-JP" altLang="en-US" sz="1400" dirty="0" smtClean="0">
                <a:latin typeface="HGSｺﾞｼｯｸE" panose="020B0900000000000000" pitchFamily="50" charset="-128"/>
                <a:ea typeface="HGSｺﾞｼｯｸE" panose="020B0900000000000000" pitchFamily="50" charset="-128"/>
              </a:rPr>
              <a:t>偏差　ベクトル：風偏差</a:t>
            </a:r>
            <a:endParaRPr lang="ja-JP" altLang="en-US" sz="1400" dirty="0">
              <a:latin typeface="HGSｺﾞｼｯｸE" panose="020B0900000000000000" pitchFamily="50" charset="-128"/>
              <a:ea typeface="HGSｺﾞｼｯｸE" panose="020B0900000000000000" pitchFamily="50" charset="-128"/>
            </a:endParaRPr>
          </a:p>
        </p:txBody>
      </p:sp>
      <p:sp>
        <p:nvSpPr>
          <p:cNvPr id="33" name="テキスト ボックス 32"/>
          <p:cNvSpPr txBox="1"/>
          <p:nvPr/>
        </p:nvSpPr>
        <p:spPr>
          <a:xfrm>
            <a:off x="8842853" y="3848293"/>
            <a:ext cx="417955"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北</a:t>
            </a:r>
          </a:p>
        </p:txBody>
      </p:sp>
      <p:sp>
        <p:nvSpPr>
          <p:cNvPr id="34" name="テキスト ボックス 33"/>
          <p:cNvSpPr txBox="1"/>
          <p:nvPr/>
        </p:nvSpPr>
        <p:spPr>
          <a:xfrm>
            <a:off x="4864865" y="3845021"/>
            <a:ext cx="417955"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南</a:t>
            </a:r>
          </a:p>
        </p:txBody>
      </p:sp>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31" name="テキスト ボックス 30"/>
          <p:cNvSpPr txBox="1"/>
          <p:nvPr/>
        </p:nvSpPr>
        <p:spPr>
          <a:xfrm>
            <a:off x="41626" y="4196510"/>
            <a:ext cx="4832131" cy="1200329"/>
          </a:xfrm>
          <a:prstGeom prst="rect">
            <a:avLst/>
          </a:prstGeom>
          <a:noFill/>
        </p:spPr>
        <p:txBody>
          <a:bodyPr wrap="square" rtlCol="0">
            <a:spAutoFit/>
          </a:bodyPr>
          <a:lstStyle/>
          <a:p>
            <a:pPr algn="ctr"/>
            <a:r>
              <a:rPr lang="en-US" altLang="ja-JP" sz="2400" dirty="0">
                <a:latin typeface="HGP創英角ｺﾞｼｯｸUB" panose="020B0900000000000000" pitchFamily="50" charset="-128"/>
                <a:ea typeface="HGP創英角ｺﾞｼｯｸUB" panose="020B0900000000000000" pitchFamily="50" charset="-128"/>
              </a:rPr>
              <a:t>SST</a:t>
            </a:r>
            <a:r>
              <a:rPr lang="ja-JP" altLang="en-US" sz="2400" dirty="0">
                <a:latin typeface="HGP創英角ｺﾞｼｯｸUB" panose="020B0900000000000000" pitchFamily="50" charset="-128"/>
                <a:ea typeface="HGP創英角ｺﾞｼｯｸUB" panose="020B0900000000000000" pitchFamily="50" charset="-128"/>
              </a:rPr>
              <a:t>が暖かく，冷たい所に対応して</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dirty="0">
                <a:latin typeface="HGP創英角ｺﾞｼｯｸUB" panose="020B0900000000000000" pitchFamily="50" charset="-128"/>
                <a:ea typeface="HGP創英角ｺﾞｼｯｸUB" panose="020B0900000000000000" pitchFamily="50" charset="-128"/>
              </a:rPr>
              <a:t>いる</a:t>
            </a:r>
            <a:r>
              <a:rPr lang="ja-JP" altLang="en-US" sz="2400" dirty="0" smtClean="0">
                <a:latin typeface="HGP創英角ｺﾞｼｯｸUB" panose="020B0900000000000000" pitchFamily="50" charset="-128"/>
                <a:ea typeface="HGP創英角ｺﾞｼｯｸUB" panose="020B0900000000000000" pitchFamily="50" charset="-128"/>
              </a:rPr>
              <a:t>．移流からも冷暖を示唆．</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北アメリカ</a:t>
            </a:r>
            <a:r>
              <a:rPr lang="ja-JP" altLang="en-US" sz="2400" dirty="0">
                <a:latin typeface="HGP創英角ｺﾞｼｯｸUB" panose="020B0900000000000000" pitchFamily="50" charset="-128"/>
                <a:ea typeface="HGP創英角ｺﾞｼｯｸUB" panose="020B0900000000000000" pitchFamily="50" charset="-128"/>
              </a:rPr>
              <a:t>大陸では</a:t>
            </a:r>
            <a:r>
              <a:rPr lang="ja-JP" altLang="en-US" sz="2400" u="sng" dirty="0">
                <a:solidFill>
                  <a:srgbClr val="FF3300"/>
                </a:solidFill>
                <a:latin typeface="HGP創英角ｺﾞｼｯｸUB" panose="020B0900000000000000" pitchFamily="50" charset="-128"/>
                <a:ea typeface="HGP創英角ｺﾞｼｯｸUB" panose="020B0900000000000000" pitchFamily="50" charset="-128"/>
              </a:rPr>
              <a:t>暖冬</a:t>
            </a:r>
            <a:r>
              <a:rPr lang="ja-JP" altLang="en-US" sz="2400" dirty="0">
                <a:latin typeface="HGP創英角ｺﾞｼｯｸUB" panose="020B0900000000000000" pitchFamily="50" charset="-128"/>
                <a:ea typeface="HGP創英角ｺﾞｼｯｸUB" panose="020B0900000000000000" pitchFamily="50" charset="-128"/>
              </a:rPr>
              <a:t>である．</a:t>
            </a:r>
          </a:p>
        </p:txBody>
      </p:sp>
      <p:sp>
        <p:nvSpPr>
          <p:cNvPr id="39" name="テキスト ボックス 38"/>
          <p:cNvSpPr txBox="1"/>
          <p:nvPr/>
        </p:nvSpPr>
        <p:spPr>
          <a:xfrm>
            <a:off x="4864865" y="907628"/>
            <a:ext cx="4249324" cy="307777"/>
          </a:xfrm>
          <a:prstGeom prst="rect">
            <a:avLst/>
          </a:prstGeom>
          <a:solidFill>
            <a:schemeClr val="bg1"/>
          </a:solidFill>
        </p:spPr>
        <p:txBody>
          <a:bodyPr wrap="square" rtlCol="0">
            <a:spAutoFit/>
          </a:bodyPr>
          <a:lstStyle/>
          <a:p>
            <a:pPr algn="ctr"/>
            <a:r>
              <a:rPr lang="ja-JP" altLang="en-US" sz="1400" dirty="0" smtClean="0">
                <a:latin typeface="HGP創英角ｺﾞｼｯｸUB" panose="020B0900000000000000" pitchFamily="50" charset="-128"/>
                <a:ea typeface="HGP創英角ｺﾞｼｯｸUB" panose="020B0900000000000000" pitchFamily="50" charset="-128"/>
              </a:rPr>
              <a:t>ジオポテンシャル高度</a:t>
            </a:r>
            <a:r>
              <a:rPr lang="en-US" altLang="ja-JP" sz="1400" dirty="0" smtClean="0">
                <a:latin typeface="HGP創英角ｺﾞｼｯｸUB" panose="020B0900000000000000" pitchFamily="50" charset="-128"/>
                <a:ea typeface="HGP創英角ｺﾞｼｯｸUB" panose="020B0900000000000000" pitchFamily="50" charset="-128"/>
              </a:rPr>
              <a:t>(</a:t>
            </a:r>
            <a:r>
              <a:rPr lang="ja-JP" altLang="en-US" sz="1400" dirty="0">
                <a:latin typeface="HGP創英角ｺﾞｼｯｸUB" panose="020B0900000000000000" pitchFamily="50" charset="-128"/>
                <a:ea typeface="HGP創英角ｺﾞｼｯｸUB" panose="020B0900000000000000" pitchFamily="50" charset="-128"/>
              </a:rPr>
              <a:t>ｍ</a:t>
            </a:r>
            <a:r>
              <a:rPr lang="en-US" altLang="ja-JP" sz="1400" dirty="0" smtClean="0">
                <a:latin typeface="HGP創英角ｺﾞｼｯｸUB" panose="020B0900000000000000" pitchFamily="50" charset="-128"/>
                <a:ea typeface="HGP創英角ｺﾞｼｯｸUB" panose="020B0900000000000000" pitchFamily="50" charset="-128"/>
              </a:rPr>
              <a:t>) 180-220W </a:t>
            </a:r>
            <a:r>
              <a:rPr lang="ja-JP" altLang="en-US" sz="1400" dirty="0">
                <a:latin typeface="HGP創英角ｺﾞｼｯｸUB" panose="020B0900000000000000" pitchFamily="50" charset="-128"/>
                <a:ea typeface="HGP創英角ｺﾞｼｯｸUB" panose="020B0900000000000000" pitchFamily="50" charset="-128"/>
              </a:rPr>
              <a:t>緯度断面図</a:t>
            </a:r>
            <a:r>
              <a:rPr lang="en-US" altLang="ja-JP" sz="1400" dirty="0">
                <a:latin typeface="HGP創英角ｺﾞｼｯｸUB" panose="020B0900000000000000" pitchFamily="50" charset="-128"/>
                <a:ea typeface="HGP創英角ｺﾞｼｯｸUB" panose="020B0900000000000000" pitchFamily="50" charset="-128"/>
              </a:rPr>
              <a:t> </a:t>
            </a:r>
            <a:endParaRPr lang="ja-JP" altLang="en-US" sz="1400" dirty="0">
              <a:latin typeface="HGP創英角ｺﾞｼｯｸUB" panose="020B0900000000000000" pitchFamily="50" charset="-128"/>
              <a:ea typeface="HGP創英角ｺﾞｼｯｸUB" panose="020B0900000000000000" pitchFamily="50" charset="-128"/>
            </a:endParaRPr>
          </a:p>
        </p:txBody>
      </p:sp>
      <p:cxnSp>
        <p:nvCxnSpPr>
          <p:cNvPr id="20" name="直線コネクタ 19"/>
          <p:cNvCxnSpPr/>
          <p:nvPr/>
        </p:nvCxnSpPr>
        <p:spPr>
          <a:xfrm>
            <a:off x="6273619" y="3845021"/>
            <a:ext cx="3636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207288" y="3853766"/>
            <a:ext cx="36366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221288" y="4023683"/>
            <a:ext cx="513436"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暖</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円/楕円 2"/>
          <p:cNvSpPr/>
          <p:nvPr/>
        </p:nvSpPr>
        <p:spPr>
          <a:xfrm>
            <a:off x="6164274" y="3986258"/>
            <a:ext cx="533460" cy="460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7207288" y="4026340"/>
            <a:ext cx="500987" cy="369332"/>
          </a:xfrm>
          <a:prstGeom prst="rect">
            <a:avLst/>
          </a:prstGeom>
          <a:noFill/>
        </p:spPr>
        <p:txBody>
          <a:bodyPr wrap="squar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rPr>
              <a:t>冷</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0" name="円/楕円 29"/>
          <p:cNvSpPr/>
          <p:nvPr/>
        </p:nvSpPr>
        <p:spPr>
          <a:xfrm>
            <a:off x="7150274" y="3987467"/>
            <a:ext cx="520526" cy="4678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rotWithShape="1">
          <a:blip r:embed="rId5" cstate="print">
            <a:extLst>
              <a:ext uri="{28A0092B-C50C-407E-A947-70E740481C1C}">
                <a14:useLocalDpi xmlns:a14="http://schemas.microsoft.com/office/drawing/2010/main" val="0"/>
              </a:ext>
            </a:extLst>
          </a:blip>
          <a:srcRect t="14148"/>
          <a:stretch/>
        </p:blipFill>
        <p:spPr>
          <a:xfrm>
            <a:off x="38976" y="1225718"/>
            <a:ext cx="4682574" cy="2927080"/>
          </a:xfrm>
          <a:prstGeom prst="rect">
            <a:avLst/>
          </a:prstGeom>
        </p:spPr>
      </p:pic>
      <p:sp>
        <p:nvSpPr>
          <p:cNvPr id="43" name="正方形/長方形 42"/>
          <p:cNvSpPr/>
          <p:nvPr/>
        </p:nvSpPr>
        <p:spPr>
          <a:xfrm>
            <a:off x="943175" y="1246839"/>
            <a:ext cx="1216701" cy="2466719"/>
          </a:xfrm>
          <a:prstGeom prst="rect">
            <a:avLst/>
          </a:prstGeom>
          <a:solidFill>
            <a:schemeClr val="accent2">
              <a:lumMod val="20000"/>
              <a:lumOff val="80000"/>
              <a:alpha val="5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mc:AlternateContent xmlns:mc="http://schemas.openxmlformats.org/markup-compatibility/2006" xmlns:a14="http://schemas.microsoft.com/office/drawing/2010/main">
        <mc:Choice Requires="a14">
          <p:sp>
            <p:nvSpPr>
              <p:cNvPr id="42" name="テキスト ボックス 41"/>
              <p:cNvSpPr txBox="1"/>
              <p:nvPr/>
            </p:nvSpPr>
            <p:spPr>
              <a:xfrm>
                <a:off x="-67985" y="891556"/>
                <a:ext cx="4896494" cy="338554"/>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1000hPa</a:t>
                </a:r>
                <a:r>
                  <a:rPr lang="ja-JP" altLang="en-US" sz="1600" dirty="0" smtClean="0">
                    <a:latin typeface="HGP創英角ｺﾞｼｯｸUB" panose="020B0900000000000000" pitchFamily="50" charset="-128"/>
                    <a:ea typeface="HGP創英角ｺﾞｼｯｸUB" panose="020B0900000000000000" pitchFamily="50" charset="-128"/>
                  </a:rPr>
                  <a:t>面の温度</a:t>
                </a:r>
                <a:r>
                  <a:rPr lang="en-US" altLang="ja-JP" sz="1600" dirty="0" smtClean="0">
                    <a:latin typeface="HGP創英角ｺﾞｼｯｸUB" panose="020B0900000000000000" pitchFamily="50" charset="-128"/>
                    <a:ea typeface="HGP創英角ｺﾞｼｯｸUB" panose="020B0900000000000000" pitchFamily="50" charset="-128"/>
                  </a:rPr>
                  <a:t>(</a:t>
                </a:r>
                <a:r>
                  <a:rPr lang="ja-JP" altLang="en-US" sz="1600" dirty="0">
                    <a:latin typeface="HGP創英角ｺﾞｼｯｸUB" panose="020B0900000000000000" pitchFamily="50" charset="-128"/>
                    <a:ea typeface="HGP創英角ｺﾞｼｯｸUB" panose="020B0900000000000000" pitchFamily="50" charset="-128"/>
                  </a:rPr>
                  <a:t>℃</a:t>
                </a:r>
                <a:r>
                  <a:rPr lang="en-US" altLang="ja-JP" sz="1600" dirty="0" smtClean="0">
                    <a:latin typeface="HGP創英角ｺﾞｼｯｸUB" panose="020B0900000000000000" pitchFamily="50" charset="-128"/>
                    <a:ea typeface="HGP創英角ｺﾞｼｯｸUB" panose="020B0900000000000000" pitchFamily="50" charset="-128"/>
                  </a:rPr>
                  <a:t>)</a:t>
                </a:r>
                <a:r>
                  <a:rPr lang="ja-JP" altLang="en-US" sz="1600" dirty="0" smtClean="0">
                    <a:latin typeface="HGP創英角ｺﾞｼｯｸUB" panose="020B0900000000000000" pitchFamily="50" charset="-128"/>
                    <a:ea typeface="HGP創英角ｺﾞｼｯｸUB" panose="020B0900000000000000" pitchFamily="50" charset="-128"/>
                  </a:rPr>
                  <a:t>と風（</a:t>
                </a:r>
                <a14:m>
                  <m:oMath xmlns:m="http://schemas.openxmlformats.org/officeDocument/2006/math">
                    <m:r>
                      <a:rPr lang="en-US" altLang="ja-JP" sz="1600" b="0" i="1" smtClean="0">
                        <a:latin typeface="Cambria Math" panose="02040503050406030204" pitchFamily="18" charset="0"/>
                        <a:ea typeface="HGP創英角ｺﾞｼｯｸUB" panose="020B0900000000000000" pitchFamily="50" charset="-128"/>
                      </a:rPr>
                      <m:t>𝑚</m:t>
                    </m:r>
                    <m:r>
                      <a:rPr lang="en-US" altLang="ja-JP" sz="1600" b="0" i="1" smtClean="0">
                        <a:latin typeface="Cambria Math" panose="02040503050406030204" pitchFamily="18" charset="0"/>
                        <a:ea typeface="HGP創英角ｺﾞｼｯｸUB" panose="020B0900000000000000" pitchFamily="50" charset="-128"/>
                      </a:rPr>
                      <m:t>/</m:t>
                    </m:r>
                    <m:r>
                      <a:rPr lang="en-US" altLang="ja-JP" sz="1600" b="0" i="1" smtClean="0">
                        <a:latin typeface="Cambria Math" panose="02040503050406030204" pitchFamily="18" charset="0"/>
                        <a:ea typeface="HGP創英角ｺﾞｼｯｸUB" panose="020B0900000000000000" pitchFamily="50" charset="-128"/>
                      </a:rPr>
                      <m:t>𝑠</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67985" y="891556"/>
                <a:ext cx="4896494" cy="338554"/>
              </a:xfrm>
              <a:prstGeom prst="rect">
                <a:avLst/>
              </a:prstGeom>
              <a:blipFill rotWithShape="0">
                <a:blip r:embed="rId6"/>
                <a:stretch>
                  <a:fillRect l="-498" t="-8929" r="-374" b="-1785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2219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5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5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5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9" grpId="0" animBg="1"/>
      <p:bldP spid="2" grpId="0"/>
      <p:bldP spid="2" grpId="1"/>
      <p:bldP spid="3" grpId="0" animBg="1"/>
      <p:bldP spid="29" grpId="0"/>
      <p:bldP spid="30" grpId="0" animBg="1"/>
      <p:bldP spid="30"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t="3773"/>
          <a:stretch/>
        </p:blipFill>
        <p:spPr>
          <a:xfrm>
            <a:off x="4681458" y="1374754"/>
            <a:ext cx="4322557" cy="5071029"/>
          </a:xfrm>
          <a:prstGeom prst="rect">
            <a:avLst/>
          </a:prstGeom>
          <a:ln w="57150">
            <a:solidFill>
              <a:schemeClr val="accent5">
                <a:lumMod val="50000"/>
              </a:schemeClr>
            </a:solidFill>
          </a:ln>
        </p:spPr>
      </p:pic>
      <mc:AlternateContent xmlns:mc="http://schemas.openxmlformats.org/markup-compatibility/2006" xmlns:a14="http://schemas.microsoft.com/office/drawing/2010/main">
        <mc:Choice Requires="a14">
          <p:sp>
            <p:nvSpPr>
              <p:cNvPr id="24" name="テキスト ボックス 23"/>
              <p:cNvSpPr txBox="1"/>
              <p:nvPr/>
            </p:nvSpPr>
            <p:spPr>
              <a:xfrm>
                <a:off x="4908219" y="687582"/>
                <a:ext cx="416594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ジオポテンシャル高度の緯度断面図</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4908219" y="687582"/>
                <a:ext cx="4165945" cy="584775"/>
              </a:xfrm>
              <a:prstGeom prst="rect">
                <a:avLst/>
              </a:prstGeom>
              <a:blipFill rotWithShape="0">
                <a:blip r:embed="rId4"/>
                <a:stretch>
                  <a:fillRect t="-3125" b="-11458"/>
                </a:stretch>
              </a:blipFill>
            </p:spPr>
            <p:txBody>
              <a:bodyPr/>
              <a:lstStyle/>
              <a:p>
                <a:r>
                  <a:rPr lang="ja-JP" altLang="en-US">
                    <a:noFill/>
                  </a:rPr>
                  <a:t> </a:t>
                </a:r>
              </a:p>
            </p:txBody>
          </p:sp>
        </mc:Fallback>
      </mc:AlternateContent>
      <p:pic>
        <p:nvPicPr>
          <p:cNvPr id="19" name="図 18"/>
          <p:cNvPicPr>
            <a:picLocks noChangeAspect="1"/>
          </p:cNvPicPr>
          <p:nvPr/>
        </p:nvPicPr>
        <p:blipFill rotWithShape="1">
          <a:blip r:embed="rId5" cstate="print">
            <a:extLst>
              <a:ext uri="{28A0092B-C50C-407E-A947-70E740481C1C}">
                <a14:useLocalDpi xmlns:a14="http://schemas.microsoft.com/office/drawing/2010/main" val="0"/>
              </a:ext>
            </a:extLst>
          </a:blip>
          <a:srcRect t="19069"/>
          <a:stretch/>
        </p:blipFill>
        <p:spPr>
          <a:xfrm>
            <a:off x="65277" y="1315102"/>
            <a:ext cx="4422310" cy="2398717"/>
          </a:xfrm>
          <a:prstGeom prst="rect">
            <a:avLst/>
          </a:prstGeom>
        </p:spPr>
      </p:pic>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45" name="テキスト ボックス 44"/>
          <p:cNvSpPr txBox="1"/>
          <p:nvPr/>
        </p:nvSpPr>
        <p:spPr>
          <a:xfrm>
            <a:off x="3544412" y="412038"/>
            <a:ext cx="5638279" cy="430887"/>
          </a:xfrm>
          <a:prstGeom prst="rect">
            <a:avLst/>
          </a:prstGeom>
          <a:noFill/>
        </p:spPr>
        <p:txBody>
          <a:bodyPr wrap="square" rtlCol="0">
            <a:spAutoFit/>
          </a:bodyPr>
          <a:lstStyle/>
          <a:p>
            <a:r>
              <a:rPr lang="ja-JP" altLang="en-US" sz="1100" dirty="0">
                <a:latin typeface="HGP創英角ｺﾞｼｯｸUB" panose="020B0900000000000000" pitchFamily="50" charset="-128"/>
                <a:ea typeface="HGP創英角ｺﾞｼｯｸUB" panose="020B0900000000000000" pitchFamily="50" charset="-128"/>
              </a:rPr>
              <a:t>色：有意水準</a:t>
            </a:r>
            <a:r>
              <a:rPr lang="en-US" altLang="ja-JP" sz="1100" dirty="0">
                <a:latin typeface="HGP創英角ｺﾞｼｯｸUB" panose="020B0900000000000000" pitchFamily="50" charset="-128"/>
                <a:ea typeface="HGP創英角ｺﾞｼｯｸUB" panose="020B0900000000000000" pitchFamily="50" charset="-128"/>
              </a:rPr>
              <a:t>90</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以上</a:t>
            </a:r>
            <a:r>
              <a:rPr lang="ja-JP" altLang="en-US" sz="1100" dirty="0">
                <a:latin typeface="HGP創英角ｺﾞｼｯｸUB" panose="020B0900000000000000" pitchFamily="50" charset="-128"/>
                <a:ea typeface="HGP創英角ｺﾞｼｯｸUB" panose="020B0900000000000000" pitchFamily="50" charset="-128"/>
              </a:rPr>
              <a:t>　</a:t>
            </a:r>
            <a:r>
              <a:rPr lang="ja-JP" altLang="en-US" sz="1100" dirty="0" smtClean="0">
                <a:latin typeface="HGP創英角ｺﾞｼｯｸUB" panose="020B0900000000000000" pitchFamily="50" charset="-128"/>
                <a:ea typeface="HGP創英角ｺﾞｼｯｸUB" panose="020B0900000000000000" pitchFamily="50" charset="-128"/>
              </a:rPr>
              <a:t>　線</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100" dirty="0" smtClean="0">
                <a:latin typeface="HGP創英角ｺﾞｼｯｸUB" panose="020B0900000000000000" pitchFamily="50" charset="-128"/>
                <a:ea typeface="HGP創英角ｺﾞｼｯｸUB" panose="020B0900000000000000" pitchFamily="50" charset="-128"/>
              </a:rPr>
              <a:t>Flux(Takaya and Nakamura 2001)</a:t>
            </a:r>
          </a:p>
          <a:p>
            <a:endParaRPr lang="ja-JP" altLang="en-US" sz="1100" dirty="0">
              <a:latin typeface="HGP創英角ｺﾞｼｯｸUB" panose="020B0900000000000000" pitchFamily="50" charset="-128"/>
              <a:ea typeface="HGP創英角ｺﾞｼｯｸUB" panose="020B0900000000000000" pitchFamily="50" charset="-128"/>
            </a:endParaRPr>
          </a:p>
        </p:txBody>
      </p:sp>
      <p:grpSp>
        <p:nvGrpSpPr>
          <p:cNvPr id="50" name="グループ化 49"/>
          <p:cNvGrpSpPr/>
          <p:nvPr/>
        </p:nvGrpSpPr>
        <p:grpSpPr>
          <a:xfrm>
            <a:off x="470893" y="5415247"/>
            <a:ext cx="3754137" cy="1001771"/>
            <a:chOff x="4451693" y="4204585"/>
            <a:chExt cx="4637126" cy="962111"/>
          </a:xfrm>
        </p:grpSpPr>
        <p:sp>
          <p:nvSpPr>
            <p:cNvPr id="51" name="角丸四角形 50"/>
            <p:cNvSpPr/>
            <p:nvPr/>
          </p:nvSpPr>
          <p:spPr>
            <a:xfrm>
              <a:off x="4451693" y="4204585"/>
              <a:ext cx="4637126" cy="962111"/>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p:cNvSpPr txBox="1"/>
            <p:nvPr/>
          </p:nvSpPr>
          <p:spPr>
            <a:xfrm>
              <a:off x="4610774" y="4277766"/>
              <a:ext cx="4413965" cy="798098"/>
            </a:xfrm>
            <a:prstGeom prst="rect">
              <a:avLst/>
            </a:prstGeom>
            <a:noFill/>
            <a:ln>
              <a:noFill/>
            </a:ln>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ジェットの強化により</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ロスビー波が伝搬</a:t>
              </a:r>
              <a:endParaRPr lang="ja-JP" altLang="en-US" sz="2400" dirty="0">
                <a:latin typeface="HGP創英角ｺﾞｼｯｸUB" panose="020B0900000000000000" pitchFamily="50" charset="-128"/>
                <a:ea typeface="HGP創英角ｺﾞｼｯｸUB" panose="020B0900000000000000" pitchFamily="50" charset="-128"/>
              </a:endParaRPr>
            </a:p>
          </p:txBody>
        </p:sp>
      </p:grpSp>
      <p:sp>
        <p:nvSpPr>
          <p:cNvPr id="53" name="右矢印 52"/>
          <p:cNvSpPr/>
          <p:nvPr/>
        </p:nvSpPr>
        <p:spPr>
          <a:xfrm rot="5400000">
            <a:off x="2040535" y="4714002"/>
            <a:ext cx="614855" cy="62444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26</a:t>
            </a:fld>
            <a:endParaRPr kumimoji="1" lang="ja-JP" altLang="en-US" dirty="0"/>
          </a:p>
        </p:txBody>
      </p:sp>
      <p:sp>
        <p:nvSpPr>
          <p:cNvPr id="59" name="テキスト ボックス 58"/>
          <p:cNvSpPr txBox="1"/>
          <p:nvPr/>
        </p:nvSpPr>
        <p:spPr>
          <a:xfrm>
            <a:off x="22817" y="858441"/>
            <a:ext cx="4572897" cy="369332"/>
          </a:xfrm>
          <a:prstGeom prst="rect">
            <a:avLst/>
          </a:prstGeom>
          <a:solidFill>
            <a:schemeClr val="bg1"/>
          </a:solidFill>
        </p:spPr>
        <p:txBody>
          <a:bodyPr wrap="square" rtlCol="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300hPa</a:t>
            </a:r>
            <a:r>
              <a:rPr lang="ja-JP" altLang="en-US" dirty="0" smtClean="0">
                <a:latin typeface="HGP創英角ｺﾞｼｯｸUB" panose="020B0900000000000000" pitchFamily="50" charset="-128"/>
                <a:ea typeface="HGP創英角ｺﾞｼｯｸUB" panose="020B0900000000000000" pitchFamily="50" charset="-128"/>
              </a:rPr>
              <a:t>面の東西風</a:t>
            </a:r>
            <a:r>
              <a:rPr lang="en-US" altLang="ja-JP" dirty="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m/s) </a:t>
            </a:r>
            <a:r>
              <a:rPr lang="en-US" altLang="ja-JP"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b="1" dirty="0" smtClean="0">
                <a:latin typeface="HGP創英角ｺﾞｼｯｸUB" panose="020B0900000000000000" pitchFamily="50" charset="-128"/>
                <a:ea typeface="HGP創英角ｺﾞｼｯｸUB" panose="020B0900000000000000" pitchFamily="50" charset="-128"/>
              </a:rPr>
              <a:t>-</a:t>
            </a:r>
            <a:r>
              <a:rPr lang="en-US" altLang="ja-JP"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62" name="円/楕円 61"/>
          <p:cNvSpPr/>
          <p:nvPr/>
        </p:nvSpPr>
        <p:spPr>
          <a:xfrm rot="2827091">
            <a:off x="388750" y="2202770"/>
            <a:ext cx="2342685" cy="110477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p:cNvSpPr txBox="1"/>
          <p:nvPr/>
        </p:nvSpPr>
        <p:spPr>
          <a:xfrm>
            <a:off x="364302" y="3786591"/>
            <a:ext cx="3897876" cy="830997"/>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大陸の西側を</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沿うように</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ジェットが強化</a:t>
            </a:r>
            <a:endParaRPr kumimoji="1" lang="ja-JP" altLang="en-US" sz="2400" u="sng" dirty="0">
              <a:solidFill>
                <a:srgbClr val="FF3300"/>
              </a:solidFill>
              <a:latin typeface="HGP創英角ｺﾞｼｯｸUB" panose="020B0900000000000000" pitchFamily="50" charset="-128"/>
              <a:ea typeface="HGP創英角ｺﾞｼｯｸUB" panose="020B0900000000000000" pitchFamily="50" charset="-128"/>
            </a:endParaRPr>
          </a:p>
        </p:txBody>
      </p:sp>
      <p:sp>
        <p:nvSpPr>
          <p:cNvPr id="27" name="正方形/長方形 26"/>
          <p:cNvSpPr/>
          <p:nvPr/>
        </p:nvSpPr>
        <p:spPr>
          <a:xfrm>
            <a:off x="358240" y="2443942"/>
            <a:ext cx="4005699" cy="775141"/>
          </a:xfrm>
          <a:prstGeom prst="rect">
            <a:avLst/>
          </a:prstGeom>
          <a:solidFill>
            <a:schemeClr val="accent2">
              <a:lumMod val="20000"/>
              <a:lumOff val="80000"/>
              <a:alpha val="5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 name="直線コネクタ 2"/>
          <p:cNvCxnSpPr/>
          <p:nvPr/>
        </p:nvCxnSpPr>
        <p:spPr>
          <a:xfrm>
            <a:off x="4908219" y="6302273"/>
            <a:ext cx="5749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476743" y="6396335"/>
            <a:ext cx="1406237" cy="461665"/>
          </a:xfrm>
          <a:prstGeom prst="rect">
            <a:avLst/>
          </a:prstGeom>
          <a:solidFill>
            <a:schemeClr val="bg1"/>
          </a:solid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5" name="円/楕円 4"/>
          <p:cNvSpPr/>
          <p:nvPr/>
        </p:nvSpPr>
        <p:spPr>
          <a:xfrm>
            <a:off x="4889163" y="4561487"/>
            <a:ext cx="1596044" cy="14741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462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62"/>
                                        </p:tgtEl>
                                      </p:cBhvr>
                                    </p:animEffect>
                                    <p:set>
                                      <p:cBhvr>
                                        <p:cTn id="7" dur="1" fill="hold">
                                          <p:stCondLst>
                                            <p:cond delay="249"/>
                                          </p:stCondLst>
                                        </p:cTn>
                                        <p:tgtEl>
                                          <p:spTgt spid="6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5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5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25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25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3" grpId="0" animBg="1"/>
      <p:bldP spid="62" grpId="0" animBg="1"/>
      <p:bldP spid="2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テキスト ボックス 26"/>
              <p:cNvSpPr txBox="1"/>
              <p:nvPr/>
            </p:nvSpPr>
            <p:spPr>
              <a:xfrm>
                <a:off x="4908219" y="687582"/>
                <a:ext cx="416594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ジオポテンシャル高度の緯度断面図</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4908219" y="687582"/>
                <a:ext cx="4165945" cy="584775"/>
              </a:xfrm>
              <a:prstGeom prst="rect">
                <a:avLst/>
              </a:prstGeom>
              <a:blipFill rotWithShape="0">
                <a:blip r:embed="rId3"/>
                <a:stretch>
                  <a:fillRect t="-3125" b="-11458"/>
                </a:stretch>
              </a:blipFill>
            </p:spPr>
            <p:txBody>
              <a:bodyPr/>
              <a:lstStyle/>
              <a:p>
                <a:r>
                  <a:rPr lang="ja-JP" altLang="en-US">
                    <a:noFill/>
                  </a:rPr>
                  <a:t> </a:t>
                </a:r>
              </a:p>
            </p:txBody>
          </p:sp>
        </mc:Fallback>
      </mc:AlternateContent>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t="19069"/>
          <a:stretch/>
        </p:blipFill>
        <p:spPr>
          <a:xfrm>
            <a:off x="65277" y="1315102"/>
            <a:ext cx="4422310" cy="2398717"/>
          </a:xfrm>
          <a:prstGeom prst="rect">
            <a:avLst/>
          </a:prstGeom>
        </p:spPr>
      </p:pic>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45" name="テキスト ボックス 44"/>
          <p:cNvSpPr txBox="1"/>
          <p:nvPr/>
        </p:nvSpPr>
        <p:spPr>
          <a:xfrm>
            <a:off x="3575941" y="428474"/>
            <a:ext cx="7149664" cy="430887"/>
          </a:xfrm>
          <a:prstGeom prst="rect">
            <a:avLst/>
          </a:prstGeom>
          <a:noFill/>
        </p:spPr>
        <p:txBody>
          <a:bodyPr wrap="square" rtlCol="0">
            <a:spAutoFit/>
          </a:bodyPr>
          <a:lstStyle/>
          <a:p>
            <a:r>
              <a:rPr lang="ja-JP" altLang="en-US" sz="1100" dirty="0">
                <a:latin typeface="HGP創英角ｺﾞｼｯｸUB" panose="020B0900000000000000" pitchFamily="50" charset="-128"/>
                <a:ea typeface="HGP創英角ｺﾞｼｯｸUB" panose="020B0900000000000000" pitchFamily="50" charset="-128"/>
              </a:rPr>
              <a:t>色：有意水準</a:t>
            </a:r>
            <a:r>
              <a:rPr lang="en-US" altLang="ja-JP" sz="1100" dirty="0">
                <a:latin typeface="HGP創英角ｺﾞｼｯｸUB" panose="020B0900000000000000" pitchFamily="50" charset="-128"/>
                <a:ea typeface="HGP創英角ｺﾞｼｯｸUB" panose="020B0900000000000000" pitchFamily="50" charset="-128"/>
              </a:rPr>
              <a:t>90</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以上</a:t>
            </a:r>
            <a:r>
              <a:rPr lang="ja-JP" altLang="en-US" sz="1100" dirty="0">
                <a:latin typeface="HGP創英角ｺﾞｼｯｸUB" panose="020B0900000000000000" pitchFamily="50" charset="-128"/>
                <a:ea typeface="HGP創英角ｺﾞｼｯｸUB" panose="020B0900000000000000" pitchFamily="50" charset="-128"/>
              </a:rPr>
              <a:t>　</a:t>
            </a:r>
            <a:r>
              <a:rPr lang="ja-JP" altLang="en-US" sz="1100" dirty="0" smtClean="0">
                <a:latin typeface="HGP創英角ｺﾞｼｯｸUB" panose="020B0900000000000000" pitchFamily="50" charset="-128"/>
                <a:ea typeface="HGP創英角ｺﾞｼｯｸUB" panose="020B0900000000000000" pitchFamily="50" charset="-128"/>
              </a:rPr>
              <a:t>　線</a:t>
            </a:r>
            <a:r>
              <a:rPr lang="ja-JP" altLang="en-US" sz="1100" dirty="0">
                <a:latin typeface="HGP創英角ｺﾞｼｯｸUB" panose="020B0900000000000000" pitchFamily="50" charset="-128"/>
                <a:ea typeface="HGP創英角ｺﾞｼｯｸUB" panose="020B0900000000000000" pitchFamily="50" charset="-128"/>
              </a:rPr>
              <a:t>：</a:t>
            </a:r>
            <a:r>
              <a:rPr lang="ja-JP" altLang="en-US" sz="11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100" dirty="0" smtClean="0">
                <a:latin typeface="HGP創英角ｺﾞｼｯｸUB" panose="020B0900000000000000" pitchFamily="50" charset="-128"/>
                <a:ea typeface="HGP創英角ｺﾞｼｯｸUB" panose="020B0900000000000000" pitchFamily="50" charset="-128"/>
              </a:rPr>
              <a:t>Flux(Takaya and Nakamura 2001)</a:t>
            </a:r>
          </a:p>
          <a:p>
            <a:endParaRPr lang="ja-JP" altLang="en-US" sz="1100" dirty="0">
              <a:latin typeface="HGP創英角ｺﾞｼｯｸUB" panose="020B0900000000000000" pitchFamily="50" charset="-128"/>
              <a:ea typeface="HGP創英角ｺﾞｼｯｸUB" panose="020B0900000000000000" pitchFamily="50" charset="-128"/>
            </a:endParaRPr>
          </a:p>
        </p:txBody>
      </p:sp>
      <p:sp>
        <p:nvSpPr>
          <p:cNvPr id="54"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27</a:t>
            </a:fld>
            <a:endParaRPr kumimoji="1" lang="ja-JP" altLang="en-US" dirty="0"/>
          </a:p>
        </p:txBody>
      </p:sp>
      <p:sp>
        <p:nvSpPr>
          <p:cNvPr id="56" name="テキスト ボックス 55"/>
          <p:cNvSpPr txBox="1"/>
          <p:nvPr/>
        </p:nvSpPr>
        <p:spPr>
          <a:xfrm>
            <a:off x="149690" y="5463862"/>
            <a:ext cx="4397837" cy="954107"/>
          </a:xfrm>
          <a:prstGeom prst="rect">
            <a:avLst/>
          </a:prstGeom>
          <a:noFill/>
        </p:spPr>
        <p:txBody>
          <a:bodyPr wrap="square" rtlCol="0">
            <a:sp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波の</a:t>
            </a:r>
            <a:r>
              <a:rPr lang="ja-JP" altLang="en-US" sz="2800" dirty="0" smtClean="0">
                <a:latin typeface="HGP創英角ｺﾞｼｯｸUB" panose="020B0900000000000000" pitchFamily="50" charset="-128"/>
                <a:ea typeface="HGP創英角ｺﾞｼｯｸUB" panose="020B0900000000000000" pitchFamily="50" charset="-128"/>
              </a:rPr>
              <a:t>伝搬</a:t>
            </a:r>
            <a:r>
              <a:rPr kumimoji="1" lang="ja-JP" altLang="en-US" sz="2800" dirty="0" smtClean="0">
                <a:latin typeface="HGP創英角ｺﾞｼｯｸUB" panose="020B0900000000000000" pitchFamily="50" charset="-128"/>
                <a:ea typeface="HGP創英角ｺﾞｼｯｸUB" panose="020B0900000000000000" pitchFamily="50" charset="-128"/>
              </a:rPr>
              <a:t>は</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atin typeface="HGP創英角ｺﾞｼｯｸUB" panose="020B0900000000000000" pitchFamily="50" charset="-128"/>
                <a:ea typeface="HGP創英角ｺﾞｼｯｸUB" panose="020B0900000000000000" pitchFamily="50" charset="-128"/>
              </a:rPr>
              <a:t>どこまで行ってるの？</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9" name="テキスト ボックス 58"/>
          <p:cNvSpPr txBox="1"/>
          <p:nvPr/>
        </p:nvSpPr>
        <p:spPr>
          <a:xfrm>
            <a:off x="22817" y="858441"/>
            <a:ext cx="4572897" cy="369332"/>
          </a:xfrm>
          <a:prstGeom prst="rect">
            <a:avLst/>
          </a:prstGeom>
          <a:solidFill>
            <a:schemeClr val="bg1"/>
          </a:solidFill>
        </p:spPr>
        <p:txBody>
          <a:bodyPr wrap="square" rtlCol="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300hPa</a:t>
            </a:r>
            <a:r>
              <a:rPr lang="ja-JP" altLang="en-US" dirty="0" smtClean="0">
                <a:latin typeface="HGP創英角ｺﾞｼｯｸUB" panose="020B0900000000000000" pitchFamily="50" charset="-128"/>
                <a:ea typeface="HGP創英角ｺﾞｼｯｸUB" panose="020B0900000000000000" pitchFamily="50" charset="-128"/>
              </a:rPr>
              <a:t>面の東西風</a:t>
            </a:r>
            <a:r>
              <a:rPr lang="en-US" altLang="ja-JP" dirty="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m/s) </a:t>
            </a:r>
            <a:r>
              <a:rPr lang="en-US" altLang="ja-JP"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b="1" dirty="0" smtClean="0">
                <a:latin typeface="HGP創英角ｺﾞｼｯｸUB" panose="020B0900000000000000" pitchFamily="50" charset="-128"/>
                <a:ea typeface="HGP創英角ｺﾞｼｯｸUB" panose="020B0900000000000000" pitchFamily="50" charset="-128"/>
              </a:rPr>
              <a:t>-</a:t>
            </a:r>
            <a:r>
              <a:rPr lang="en-US" altLang="ja-JP"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0" name="右矢印 29"/>
          <p:cNvSpPr/>
          <p:nvPr/>
        </p:nvSpPr>
        <p:spPr>
          <a:xfrm rot="5400000">
            <a:off x="2040535" y="4714002"/>
            <a:ext cx="614855" cy="62444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p:cNvSpPr txBox="1"/>
          <p:nvPr/>
        </p:nvSpPr>
        <p:spPr>
          <a:xfrm>
            <a:off x="364302" y="3786591"/>
            <a:ext cx="3897876" cy="830997"/>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大陸の西側を</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沿うように</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ジェットが強化</a:t>
            </a:r>
            <a:endParaRPr kumimoji="1" lang="ja-JP" altLang="en-US" sz="2400" u="sng" dirty="0">
              <a:solidFill>
                <a:srgbClr val="FF3300"/>
              </a:solidFill>
              <a:latin typeface="HGP創英角ｺﾞｼｯｸUB" panose="020B0900000000000000" pitchFamily="50" charset="-128"/>
              <a:ea typeface="HGP創英角ｺﾞｼｯｸUB" panose="020B0900000000000000" pitchFamily="50" charset="-128"/>
            </a:endParaRPr>
          </a:p>
        </p:txBody>
      </p:sp>
      <p:cxnSp>
        <p:nvCxnSpPr>
          <p:cNvPr id="33" name="直線コネクタ 32"/>
          <p:cNvCxnSpPr/>
          <p:nvPr/>
        </p:nvCxnSpPr>
        <p:spPr>
          <a:xfrm>
            <a:off x="4908219" y="6302273"/>
            <a:ext cx="5749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4476743" y="6396335"/>
            <a:ext cx="1406237" cy="461665"/>
          </a:xfrm>
          <a:prstGeom prst="rect">
            <a:avLst/>
          </a:prstGeom>
          <a:solidFill>
            <a:schemeClr val="bg1"/>
          </a:solid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37" name="正方形/長方形 36"/>
          <p:cNvSpPr/>
          <p:nvPr/>
        </p:nvSpPr>
        <p:spPr>
          <a:xfrm>
            <a:off x="358240" y="2443942"/>
            <a:ext cx="4005699" cy="775141"/>
          </a:xfrm>
          <a:prstGeom prst="rect">
            <a:avLst/>
          </a:prstGeom>
          <a:solidFill>
            <a:schemeClr val="accent2">
              <a:lumMod val="20000"/>
              <a:lumOff val="80000"/>
              <a:alpha val="5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501148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テキスト ボックス 2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6" name="テキスト ボックス 25"/>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5" name="正方形/長方形 34"/>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6"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コネクタ 31"/>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t="16127"/>
          <a:stretch/>
        </p:blipFill>
        <p:spPr>
          <a:xfrm>
            <a:off x="4595714" y="1269877"/>
            <a:ext cx="4422310" cy="2768139"/>
          </a:xfrm>
          <a:prstGeom prst="rect">
            <a:avLst/>
          </a:prstGeom>
        </p:spPr>
      </p:pic>
      <p:sp>
        <p:nvSpPr>
          <p:cNvPr id="45" name="テキスト ボックス 44"/>
          <p:cNvSpPr txBox="1"/>
          <p:nvPr/>
        </p:nvSpPr>
        <p:spPr>
          <a:xfrm>
            <a:off x="9781" y="6548181"/>
            <a:ext cx="7149664" cy="461665"/>
          </a:xfrm>
          <a:prstGeom prst="rect">
            <a:avLst/>
          </a:prstGeom>
          <a:noFill/>
        </p:spPr>
        <p:txBody>
          <a:bodyPr wrap="square" rtlCol="0">
            <a:spAutoFit/>
          </a:bodyPr>
          <a:lstStyle/>
          <a:p>
            <a:r>
              <a:rPr lang="ja-JP" altLang="en-US" sz="1200" dirty="0">
                <a:latin typeface="HGP創英角ｺﾞｼｯｸUB" panose="020B0900000000000000" pitchFamily="50" charset="-128"/>
                <a:ea typeface="HGP創英角ｺﾞｼｯｸUB" panose="020B0900000000000000" pitchFamily="50" charset="-128"/>
              </a:rPr>
              <a:t>色：有意水準</a:t>
            </a:r>
            <a:r>
              <a:rPr lang="en-US" altLang="ja-JP" sz="1200" dirty="0">
                <a:latin typeface="HGP創英角ｺﾞｼｯｸUB" panose="020B0900000000000000" pitchFamily="50" charset="-128"/>
                <a:ea typeface="HGP創英角ｺﾞｼｯｸUB" panose="020B0900000000000000" pitchFamily="50" charset="-128"/>
              </a:rPr>
              <a:t>90</a:t>
            </a:r>
            <a:r>
              <a:rPr lang="ja-JP" altLang="en-US" sz="1200" dirty="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以上</a:t>
            </a:r>
            <a:r>
              <a:rPr lang="ja-JP" altLang="en-US" sz="1200" dirty="0">
                <a:latin typeface="HGP創英角ｺﾞｼｯｸUB" panose="020B0900000000000000" pitchFamily="50" charset="-128"/>
                <a:ea typeface="HGP創英角ｺﾞｼｯｸUB" panose="020B0900000000000000" pitchFamily="50" charset="-128"/>
              </a:rPr>
              <a:t>　</a:t>
            </a:r>
            <a:r>
              <a:rPr lang="ja-JP" altLang="en-US" sz="1200" dirty="0" smtClean="0">
                <a:latin typeface="HGP創英角ｺﾞｼｯｸUB" panose="020B0900000000000000" pitchFamily="50" charset="-128"/>
                <a:ea typeface="HGP創英角ｺﾞｼｯｸUB" panose="020B0900000000000000" pitchFamily="50" charset="-128"/>
              </a:rPr>
              <a:t>　線</a:t>
            </a:r>
            <a:r>
              <a:rPr lang="ja-JP" altLang="en-US" sz="1200" dirty="0">
                <a:latin typeface="HGP創英角ｺﾞｼｯｸUB" panose="020B0900000000000000" pitchFamily="50" charset="-128"/>
                <a:ea typeface="HGP創英角ｺﾞｼｯｸUB" panose="020B0900000000000000" pitchFamily="50" charset="-128"/>
              </a:rPr>
              <a:t>：</a:t>
            </a:r>
            <a:r>
              <a:rPr lang="ja-JP" altLang="en-US" sz="12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200" dirty="0" smtClean="0">
                <a:latin typeface="HGP創英角ｺﾞｼｯｸUB" panose="020B0900000000000000" pitchFamily="50" charset="-128"/>
                <a:ea typeface="HGP創英角ｺﾞｼｯｸUB" panose="020B0900000000000000" pitchFamily="50" charset="-128"/>
              </a:rPr>
              <a:t>Flux(Takaya and Nakamura 2001)</a:t>
            </a:r>
          </a:p>
          <a:p>
            <a:endParaRPr lang="ja-JP" altLang="en-US" sz="1200" dirty="0">
              <a:latin typeface="HGP創英角ｺﾞｼｯｸUB" panose="020B0900000000000000" pitchFamily="50" charset="-128"/>
              <a:ea typeface="HGP創英角ｺﾞｼｯｸUB" panose="020B0900000000000000" pitchFamily="50" charset="-128"/>
            </a:endParaRPr>
          </a:p>
        </p:txBody>
      </p:sp>
      <p:grpSp>
        <p:nvGrpSpPr>
          <p:cNvPr id="50" name="グループ化 49"/>
          <p:cNvGrpSpPr/>
          <p:nvPr/>
        </p:nvGrpSpPr>
        <p:grpSpPr>
          <a:xfrm>
            <a:off x="4929091" y="4054405"/>
            <a:ext cx="3754137" cy="1573549"/>
            <a:chOff x="4451693" y="4204585"/>
            <a:chExt cx="4637126" cy="1511252"/>
          </a:xfrm>
        </p:grpSpPr>
        <p:sp>
          <p:nvSpPr>
            <p:cNvPr id="51" name="角丸四角形 50"/>
            <p:cNvSpPr/>
            <p:nvPr/>
          </p:nvSpPr>
          <p:spPr>
            <a:xfrm>
              <a:off x="4451693" y="4204585"/>
              <a:ext cx="4637126" cy="962111"/>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p:cNvSpPr txBox="1"/>
            <p:nvPr/>
          </p:nvSpPr>
          <p:spPr>
            <a:xfrm>
              <a:off x="4610774" y="4277766"/>
              <a:ext cx="4413965" cy="1438071"/>
            </a:xfrm>
            <a:prstGeom prst="rect">
              <a:avLst/>
            </a:prstGeom>
            <a:noFill/>
            <a:ln>
              <a:noFill/>
            </a:ln>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ジェットの蛇行により</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ロスビー波が伝搬</a:t>
              </a:r>
              <a:endParaRPr lang="ja-JP" altLang="en-US" sz="2400" dirty="0">
                <a:latin typeface="HGP創英角ｺﾞｼｯｸUB" panose="020B0900000000000000" pitchFamily="50" charset="-128"/>
                <a:ea typeface="HGP創英角ｺﾞｼｯｸUB" panose="020B0900000000000000" pitchFamily="50" charset="-128"/>
              </a:endParaRPr>
            </a:p>
          </p:txBody>
        </p:sp>
      </p:grpSp>
      <p:sp>
        <p:nvSpPr>
          <p:cNvPr id="53" name="右矢印 52"/>
          <p:cNvSpPr/>
          <p:nvPr/>
        </p:nvSpPr>
        <p:spPr>
          <a:xfrm rot="5400000">
            <a:off x="6498731" y="5194151"/>
            <a:ext cx="614855" cy="62444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28</a:t>
            </a:fld>
            <a:endParaRPr kumimoji="1" lang="ja-JP" altLang="en-US" dirty="0"/>
          </a:p>
        </p:txBody>
      </p:sp>
      <p:sp>
        <p:nvSpPr>
          <p:cNvPr id="56" name="テキスト ボックス 55"/>
          <p:cNvSpPr txBox="1"/>
          <p:nvPr/>
        </p:nvSpPr>
        <p:spPr>
          <a:xfrm>
            <a:off x="4626912" y="5943053"/>
            <a:ext cx="4397837" cy="461665"/>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波の</a:t>
            </a:r>
            <a:r>
              <a:rPr lang="ja-JP" altLang="en-US" sz="2400" dirty="0" smtClean="0">
                <a:latin typeface="HGP創英角ｺﾞｼｯｸUB" panose="020B0900000000000000" pitchFamily="50" charset="-128"/>
                <a:ea typeface="HGP創英角ｺﾞｼｯｸUB" panose="020B0900000000000000" pitchFamily="50" charset="-128"/>
              </a:rPr>
              <a:t>伝搬</a:t>
            </a:r>
            <a:r>
              <a:rPr kumimoji="1" lang="ja-JP" altLang="en-US" sz="2400" dirty="0" smtClean="0">
                <a:latin typeface="HGP創英角ｺﾞｼｯｸUB" panose="020B0900000000000000" pitchFamily="50" charset="-128"/>
                <a:ea typeface="HGP創英角ｺﾞｼｯｸUB" panose="020B0900000000000000" pitchFamily="50" charset="-128"/>
              </a:rPr>
              <a:t>はどこまで行ってるの？</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mc:AlternateContent xmlns:mc="http://schemas.openxmlformats.org/markup-compatibility/2006" xmlns:a14="http://schemas.microsoft.com/office/drawing/2010/main">
        <mc:Choice Requires="a14">
          <p:sp>
            <p:nvSpPr>
              <p:cNvPr id="60" name="テキスト ボックス 59"/>
              <p:cNvSpPr txBox="1"/>
              <p:nvPr/>
            </p:nvSpPr>
            <p:spPr>
              <a:xfrm>
                <a:off x="4837097" y="749417"/>
                <a:ext cx="4011280"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300hPa</a:t>
                </a:r>
                <a:r>
                  <a:rPr lang="ja-JP" altLang="en-US" sz="1600" dirty="0" smtClean="0">
                    <a:latin typeface="HGP創英角ｺﾞｼｯｸUB" panose="020B0900000000000000" pitchFamily="50" charset="-128"/>
                    <a:ea typeface="HGP創英角ｺﾞｼｯｸUB" panose="020B0900000000000000" pitchFamily="50" charset="-128"/>
                  </a:rPr>
                  <a:t>面のジオポテンシャル高度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60" name="テキスト ボックス 59"/>
              <p:cNvSpPr txBox="1">
                <a:spLocks noRot="1" noChangeAspect="1" noMove="1" noResize="1" noEditPoints="1" noAdjustHandles="1" noChangeArrowheads="1" noChangeShapeType="1" noTextEdit="1"/>
              </p:cNvSpPr>
              <p:nvPr/>
            </p:nvSpPr>
            <p:spPr>
              <a:xfrm>
                <a:off x="4837097" y="749417"/>
                <a:ext cx="4011280" cy="584775"/>
              </a:xfrm>
              <a:prstGeom prst="rect">
                <a:avLst/>
              </a:prstGeom>
              <a:blipFill rotWithShape="0">
                <a:blip r:embed="rId6"/>
                <a:stretch>
                  <a:fillRect t="-3125" b="-11458"/>
                </a:stretch>
              </a:blipFill>
            </p:spPr>
            <p:txBody>
              <a:bodyPr/>
              <a:lstStyle/>
              <a:p>
                <a:r>
                  <a:rPr lang="ja-JP" altLang="en-US">
                    <a:noFill/>
                  </a:rPr>
                  <a:t> </a:t>
                </a:r>
              </a:p>
            </p:txBody>
          </p:sp>
        </mc:Fallback>
      </mc:AlternateContent>
      <p:pic>
        <p:nvPicPr>
          <p:cNvPr id="23" name="図 22"/>
          <p:cNvPicPr>
            <a:picLocks noChangeAspect="1"/>
          </p:cNvPicPr>
          <p:nvPr/>
        </p:nvPicPr>
        <p:blipFill rotWithShape="1">
          <a:blip r:embed="rId7" cstate="print">
            <a:extLst>
              <a:ext uri="{28A0092B-C50C-407E-A947-70E740481C1C}">
                <a14:useLocalDpi xmlns:a14="http://schemas.microsoft.com/office/drawing/2010/main" val="0"/>
              </a:ext>
            </a:extLst>
          </a:blip>
          <a:srcRect t="3773"/>
          <a:stretch/>
        </p:blipFill>
        <p:spPr>
          <a:xfrm>
            <a:off x="149690" y="1505542"/>
            <a:ext cx="4322557" cy="4822365"/>
          </a:xfrm>
          <a:prstGeom prst="rect">
            <a:avLst/>
          </a:prstGeom>
        </p:spPr>
      </p:pic>
      <mc:AlternateContent xmlns:mc="http://schemas.openxmlformats.org/markup-compatibility/2006" xmlns:a14="http://schemas.microsoft.com/office/drawing/2010/main">
        <mc:Choice Requires="a14">
          <p:sp>
            <p:nvSpPr>
              <p:cNvPr id="24" name="テキスト ボックス 23"/>
              <p:cNvSpPr txBox="1"/>
              <p:nvPr/>
            </p:nvSpPr>
            <p:spPr>
              <a:xfrm>
                <a:off x="379068" y="815525"/>
                <a:ext cx="4165945"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ジオポテンシャル高度の緯度断面図</a:t>
                </a:r>
                <a:r>
                  <a:rPr lang="en-US" altLang="ja-JP" sz="1600" dirty="0" smtClean="0">
                    <a:latin typeface="HGP創英角ｺﾞｼｯｸUB" panose="020B0900000000000000" pitchFamily="50" charset="-128"/>
                    <a:ea typeface="HGP創英角ｺﾞｼｯｸUB" panose="020B0900000000000000" pitchFamily="50" charset="-128"/>
                  </a:rPr>
                  <a:t>(m)</a:t>
                </a:r>
              </a:p>
              <a:p>
                <a:pPr algn="ct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379068" y="815525"/>
                <a:ext cx="4165945" cy="584775"/>
              </a:xfrm>
              <a:prstGeom prst="rect">
                <a:avLst/>
              </a:prstGeom>
              <a:blipFill rotWithShape="0">
                <a:blip r:embed="rId8"/>
                <a:stretch>
                  <a:fillRect t="-3125" b="-1145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01219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50"/>
                                        <p:tgtEl>
                                          <p:spTgt spid="50"/>
                                        </p:tgtEl>
                                      </p:cBhvr>
                                    </p:animEffect>
                                  </p:childTnLst>
                                </p:cTn>
                              </p:par>
                            </p:childTnLst>
                          </p:cTn>
                        </p:par>
                        <p:par>
                          <p:cTn id="8" fill="hold">
                            <p:stCondLst>
                              <p:cond delay="250"/>
                            </p:stCondLst>
                            <p:childTnLst>
                              <p:par>
                                <p:cTn id="9" presetID="10" presetClass="entr" presetSubtype="0" fill="hold" grpId="0" nodeType="afterEffect">
                                  <p:stCondLst>
                                    <p:cond delay="50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250"/>
                                        <p:tgtEl>
                                          <p:spTgt spid="5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20618"/>
          <a:stretch/>
        </p:blipFill>
        <p:spPr>
          <a:xfrm>
            <a:off x="433368" y="1002157"/>
            <a:ext cx="8515429" cy="2598516"/>
          </a:xfrm>
          <a:prstGeom prst="rect">
            <a:avLst/>
          </a:prstGeom>
        </p:spPr>
      </p:pic>
      <mc:AlternateContent xmlns:mc="http://schemas.openxmlformats.org/markup-compatibility/2006" xmlns:a14="http://schemas.microsoft.com/office/drawing/2010/main">
        <mc:Choice Requires="a14">
          <p:sp>
            <p:nvSpPr>
              <p:cNvPr id="38" name="テキスト ボックス 37"/>
              <p:cNvSpPr txBox="1"/>
              <p:nvPr/>
            </p:nvSpPr>
            <p:spPr>
              <a:xfrm>
                <a:off x="1073382" y="718380"/>
                <a:ext cx="7434066" cy="338554"/>
              </a:xfrm>
              <a:prstGeom prst="rect">
                <a:avLst/>
              </a:prstGeom>
              <a:solidFill>
                <a:schemeClr val="bg1"/>
              </a:solidFill>
            </p:spPr>
            <p:txBody>
              <a:bodyPr wrap="square" rtlCol="0">
                <a:spAutoFit/>
              </a:bodyPr>
              <a:lstStyle/>
              <a:p>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300hPa</a:t>
                </a:r>
                <a:r>
                  <a:rPr lang="ja-JP" altLang="en-US" sz="1600" dirty="0" smtClean="0">
                    <a:latin typeface="HGP創英角ｺﾞｼｯｸUB" panose="020B0900000000000000" pitchFamily="50" charset="-128"/>
                    <a:ea typeface="HGP創英角ｺﾞｼｯｸUB" panose="020B0900000000000000" pitchFamily="50" charset="-128"/>
                  </a:rPr>
                  <a:t>面のジオポテンシャル高度</a:t>
                </a:r>
                <a:r>
                  <a:rPr lang="en-US" altLang="ja-JP" sz="1600" dirty="0" smtClean="0">
                    <a:latin typeface="HGP創英角ｺﾞｼｯｸUB" panose="020B0900000000000000" pitchFamily="50" charset="-128"/>
                    <a:ea typeface="HGP創英角ｺﾞｼｯｸUB" panose="020B0900000000000000" pitchFamily="50" charset="-128"/>
                  </a:rPr>
                  <a:t>(m)&amp; </a:t>
                </a:r>
                <a:r>
                  <a:rPr lang="en-US" altLang="ja-JP" sz="1600" dirty="0" err="1" smtClean="0">
                    <a:latin typeface="HGP創英角ｺﾞｼｯｸUB" panose="020B0900000000000000" pitchFamily="50" charset="-128"/>
                    <a:ea typeface="HGP創英角ｺﾞｼｯｸUB" panose="020B0900000000000000" pitchFamily="50" charset="-128"/>
                  </a:rPr>
                  <a:t>Wave_act_flux</a:t>
                </a:r>
                <a:r>
                  <a:rPr lang="ja-JP" altLang="en-US" sz="1600" dirty="0" smtClean="0">
                    <a:latin typeface="HGP創英角ｺﾞｼｯｸUB" panose="020B0900000000000000" pitchFamily="50" charset="-128"/>
                    <a:ea typeface="HGP創英角ｺﾞｼｯｸUB" panose="020B0900000000000000" pitchFamily="50" charset="-128"/>
                  </a:rPr>
                  <a:t>　（</a:t>
                </a:r>
                <a14:m>
                  <m:oMath xmlns:m="http://schemas.openxmlformats.org/officeDocument/2006/math">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𝑚</m:t>
                        </m:r>
                      </m:e>
                      <m:sup>
                        <m:r>
                          <a:rPr lang="en-US" altLang="ja-JP" sz="1600" i="1">
                            <a:latin typeface="Cambria Math" panose="02040503050406030204" pitchFamily="18" charset="0"/>
                          </a:rPr>
                          <m:t>2</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𝑠</m:t>
                        </m:r>
                      </m:e>
                      <m:sup>
                        <m:r>
                          <a:rPr lang="en-US" altLang="ja-JP" sz="1600" i="1">
                            <a:latin typeface="Cambria Math" panose="02040503050406030204" pitchFamily="18" charset="0"/>
                          </a:rPr>
                          <m:t>2</m:t>
                        </m:r>
                      </m:sup>
                    </m:sSup>
                  </m:oMath>
                </a14:m>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073382" y="718380"/>
                <a:ext cx="7434066" cy="338554"/>
              </a:xfrm>
              <a:prstGeom prst="rect">
                <a:avLst/>
              </a:prstGeom>
              <a:blipFill rotWithShape="0">
                <a:blip r:embed="rId4"/>
                <a:stretch>
                  <a:fillRect l="-410" t="-9091" r="-410" b="-20000"/>
                </a:stretch>
              </a:blipFill>
            </p:spPr>
            <p:txBody>
              <a:bodyPr/>
              <a:lstStyle/>
              <a:p>
                <a:r>
                  <a:rPr lang="ja-JP" altLang="en-US">
                    <a:noFill/>
                  </a:rPr>
                  <a:t> </a:t>
                </a:r>
              </a:p>
            </p:txBody>
          </p:sp>
        </mc:Fallback>
      </mc:AlternateContent>
      <p:sp>
        <p:nvSpPr>
          <p:cNvPr id="18" name="テキスト ボックス 17"/>
          <p:cNvSpPr txBox="1"/>
          <p:nvPr/>
        </p:nvSpPr>
        <p:spPr>
          <a:xfrm>
            <a:off x="3522907" y="322977"/>
            <a:ext cx="5753114" cy="415498"/>
          </a:xfrm>
          <a:prstGeom prst="rect">
            <a:avLst/>
          </a:prstGeom>
          <a:noFill/>
        </p:spPr>
        <p:txBody>
          <a:bodyPr wrap="square" rtlCol="0">
            <a:spAutoFit/>
          </a:bodyPr>
          <a:lstStyle/>
          <a:p>
            <a:r>
              <a:rPr lang="ja-JP" altLang="en-US" sz="1050" b="1" dirty="0" smtClean="0">
                <a:latin typeface="HGP創英角ｺﾞｼｯｸUB" panose="020B0900000000000000" pitchFamily="50" charset="-128"/>
                <a:ea typeface="HGP創英角ｺﾞｼｯｸUB" panose="020B0900000000000000" pitchFamily="50" charset="-128"/>
              </a:rPr>
              <a:t>上図</a:t>
            </a:r>
            <a:r>
              <a:rPr lang="ja-JP" altLang="en-US" sz="1050" dirty="0" smtClean="0">
                <a:latin typeface="HGP創英角ｺﾞｼｯｸUB" panose="020B0900000000000000" pitchFamily="50" charset="-128"/>
                <a:ea typeface="HGP創英角ｺﾞｼｯｸUB" panose="020B0900000000000000" pitchFamily="50" charset="-128"/>
              </a:rPr>
              <a:t>　色</a:t>
            </a:r>
            <a:r>
              <a:rPr lang="ja-JP" altLang="en-US" sz="1050" dirty="0">
                <a:latin typeface="HGP創英角ｺﾞｼｯｸUB" panose="020B0900000000000000" pitchFamily="50" charset="-128"/>
                <a:ea typeface="HGP創英角ｺﾞｼｯｸUB" panose="020B0900000000000000" pitchFamily="50" charset="-128"/>
              </a:rPr>
              <a:t>：有意水準</a:t>
            </a:r>
            <a:r>
              <a:rPr lang="en-US" altLang="ja-JP" sz="1050" dirty="0">
                <a:latin typeface="HGP創英角ｺﾞｼｯｸUB" panose="020B0900000000000000" pitchFamily="50" charset="-128"/>
                <a:ea typeface="HGP創英角ｺﾞｼｯｸUB" panose="020B0900000000000000" pitchFamily="50" charset="-128"/>
              </a:rPr>
              <a:t>90</a:t>
            </a:r>
            <a:r>
              <a:rPr lang="ja-JP" altLang="en-US" sz="1050" dirty="0">
                <a:latin typeface="HGP創英角ｺﾞｼｯｸUB" panose="020B0900000000000000" pitchFamily="50" charset="-128"/>
                <a:ea typeface="HGP創英角ｺﾞｼｯｸUB" panose="020B0900000000000000" pitchFamily="50" charset="-128"/>
              </a:rPr>
              <a:t>％</a:t>
            </a:r>
            <a:r>
              <a:rPr lang="ja-JP" altLang="en-US" sz="1050" dirty="0" smtClean="0">
                <a:latin typeface="HGP創英角ｺﾞｼｯｸUB" panose="020B0900000000000000" pitchFamily="50" charset="-128"/>
                <a:ea typeface="HGP創英角ｺﾞｼｯｸUB" panose="020B0900000000000000" pitchFamily="50" charset="-128"/>
              </a:rPr>
              <a:t>以上</a:t>
            </a:r>
            <a:r>
              <a:rPr lang="ja-JP" altLang="en-US" sz="1050" dirty="0">
                <a:latin typeface="HGP創英角ｺﾞｼｯｸUB" panose="020B0900000000000000" pitchFamily="50" charset="-128"/>
                <a:ea typeface="HGP創英角ｺﾞｼｯｸUB" panose="020B0900000000000000" pitchFamily="50" charset="-128"/>
              </a:rPr>
              <a:t>　</a:t>
            </a:r>
            <a:r>
              <a:rPr lang="ja-JP" altLang="en-US" sz="1050" dirty="0" smtClean="0">
                <a:latin typeface="HGP創英角ｺﾞｼｯｸUB" panose="020B0900000000000000" pitchFamily="50" charset="-128"/>
                <a:ea typeface="HGP創英角ｺﾞｼｯｸUB" panose="020B0900000000000000" pitchFamily="50" charset="-128"/>
              </a:rPr>
              <a:t>　線</a:t>
            </a:r>
            <a:r>
              <a:rPr lang="ja-JP" altLang="en-US" sz="1050" dirty="0">
                <a:latin typeface="HGP創英角ｺﾞｼｯｸUB" panose="020B0900000000000000" pitchFamily="50" charset="-128"/>
                <a:ea typeface="HGP創英角ｺﾞｼｯｸUB" panose="020B0900000000000000" pitchFamily="50" charset="-128"/>
              </a:rPr>
              <a:t>：</a:t>
            </a:r>
            <a:r>
              <a:rPr lang="ja-JP" altLang="en-US" sz="105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050" dirty="0" smtClean="0">
                <a:latin typeface="HGP創英角ｺﾞｼｯｸUB" panose="020B0900000000000000" pitchFamily="50" charset="-128"/>
                <a:ea typeface="HGP創英角ｺﾞｼｯｸUB" panose="020B0900000000000000" pitchFamily="50" charset="-128"/>
              </a:rPr>
              <a:t>Flux(Takaya and Nakamura 2001)</a:t>
            </a:r>
          </a:p>
          <a:p>
            <a:r>
              <a:rPr lang="ja-JP" altLang="en-US" sz="1050" b="1" dirty="0" smtClean="0">
                <a:latin typeface="HGP創英角ｺﾞｼｯｸUB" panose="020B0900000000000000" pitchFamily="50" charset="-128"/>
                <a:ea typeface="HGP創英角ｺﾞｼｯｸUB" panose="020B0900000000000000" pitchFamily="50" charset="-128"/>
              </a:rPr>
              <a:t>下図</a:t>
            </a:r>
            <a:r>
              <a:rPr lang="ja-JP" altLang="en-US" sz="1050" dirty="0" smtClean="0">
                <a:latin typeface="HGP創英角ｺﾞｼｯｸUB" panose="020B0900000000000000" pitchFamily="50" charset="-128"/>
                <a:ea typeface="HGP創英角ｺﾞｼｯｸUB" panose="020B0900000000000000" pitchFamily="50" charset="-128"/>
              </a:rPr>
              <a:t>　</a:t>
            </a:r>
            <a:r>
              <a:rPr lang="ja-JP" altLang="en-US" sz="1050" dirty="0">
                <a:latin typeface="HGP創英角ｺﾞｼｯｸUB" panose="020B0900000000000000" pitchFamily="50" charset="-128"/>
                <a:ea typeface="HGP創英角ｺﾞｼｯｸUB" panose="020B0900000000000000" pitchFamily="50" charset="-128"/>
              </a:rPr>
              <a:t>色：有意水準</a:t>
            </a:r>
            <a:r>
              <a:rPr lang="en-US" altLang="ja-JP" sz="1050" dirty="0">
                <a:latin typeface="HGP創英角ｺﾞｼｯｸUB" panose="020B0900000000000000" pitchFamily="50" charset="-128"/>
                <a:ea typeface="HGP創英角ｺﾞｼｯｸUB" panose="020B0900000000000000" pitchFamily="50" charset="-128"/>
              </a:rPr>
              <a:t>90</a:t>
            </a:r>
            <a:r>
              <a:rPr lang="ja-JP" altLang="en-US" sz="1050" dirty="0">
                <a:latin typeface="HGP創英角ｺﾞｼｯｸUB" panose="020B0900000000000000" pitchFamily="50" charset="-128"/>
                <a:ea typeface="HGP創英角ｺﾞｼｯｸUB" panose="020B0900000000000000" pitchFamily="50" charset="-128"/>
              </a:rPr>
              <a:t>％以上　　線：</a:t>
            </a:r>
            <a:r>
              <a:rPr lang="ja-JP" altLang="en-US" sz="1050" dirty="0" smtClean="0">
                <a:latin typeface="HGP創英角ｺﾞｼｯｸUB" panose="020B0900000000000000" pitchFamily="50" charset="-128"/>
                <a:ea typeface="HGP創英角ｺﾞｼｯｸUB" panose="020B0900000000000000" pitchFamily="50" charset="-128"/>
              </a:rPr>
              <a:t>偏差　　ベクトル：風</a:t>
            </a:r>
            <a:r>
              <a:rPr lang="ja-JP" altLang="en-US" sz="1050" dirty="0">
                <a:latin typeface="HGP創英角ｺﾞｼｯｸUB" panose="020B0900000000000000" pitchFamily="50" charset="-128"/>
                <a:ea typeface="HGP創英角ｺﾞｼｯｸUB" panose="020B0900000000000000" pitchFamily="50" charset="-128"/>
              </a:rPr>
              <a:t>偏差</a:t>
            </a:r>
          </a:p>
        </p:txBody>
      </p:sp>
      <p:sp>
        <p:nvSpPr>
          <p:cNvPr id="37" name="スライド番号プレースホルダー 36"/>
          <p:cNvSpPr>
            <a:spLocks noGrp="1"/>
          </p:cNvSpPr>
          <p:nvPr>
            <p:ph type="sldNum" sz="quarter" idx="12"/>
          </p:nvPr>
        </p:nvSpPr>
        <p:spPr>
          <a:xfrm>
            <a:off x="6842737" y="6548181"/>
            <a:ext cx="2057400" cy="365125"/>
          </a:xfrm>
        </p:spPr>
        <p:txBody>
          <a:bodyPr/>
          <a:lstStyle/>
          <a:p>
            <a:fld id="{33DAA17F-2D30-4DE4-B4FA-93F6CE89E2E6}" type="slidenum">
              <a:rPr kumimoji="1" lang="ja-JP" altLang="en-US" smtClean="0"/>
              <a:t>29</a:t>
            </a:fld>
            <a:endParaRPr kumimoji="1" lang="ja-JP" altLang="en-US" dirty="0"/>
          </a:p>
        </p:txBody>
      </p:sp>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北太平洋が及ぼす大気変動</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3" name="正方形/長方形 42"/>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19" name="テキスト ボックス 18"/>
          <p:cNvSpPr txBox="1"/>
          <p:nvPr/>
        </p:nvSpPr>
        <p:spPr>
          <a:xfrm>
            <a:off x="8097647" y="3261285"/>
            <a:ext cx="851150" cy="461665"/>
          </a:xfrm>
          <a:prstGeom prst="rect">
            <a:avLst/>
          </a:prstGeom>
          <a:solidFill>
            <a:schemeClr val="bg1"/>
          </a:solidFill>
          <a:ln w="38100">
            <a:solidFill>
              <a:srgbClr val="002060"/>
            </a:solidFill>
          </a:ln>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日本</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149689" y="3261285"/>
            <a:ext cx="1416225" cy="461665"/>
          </a:xfrm>
          <a:prstGeom prst="rect">
            <a:avLst/>
          </a:prstGeom>
          <a:solidFill>
            <a:schemeClr val="bg1"/>
          </a:solidFill>
          <a:ln w="38100">
            <a:solidFill>
              <a:srgbClr val="002060"/>
            </a:solidFill>
          </a:ln>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北太平洋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cxnSp>
        <p:nvCxnSpPr>
          <p:cNvPr id="23" name="直線矢印コネクタ 22"/>
          <p:cNvCxnSpPr/>
          <p:nvPr/>
        </p:nvCxnSpPr>
        <p:spPr>
          <a:xfrm flipV="1">
            <a:off x="719492" y="2705353"/>
            <a:ext cx="612693" cy="480649"/>
          </a:xfrm>
          <a:prstGeom prst="straightConnector1">
            <a:avLst/>
          </a:prstGeom>
          <a:ln w="76200" cmpd="sng">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flipV="1">
            <a:off x="8305128" y="2521844"/>
            <a:ext cx="282948" cy="664158"/>
          </a:xfrm>
          <a:prstGeom prst="straightConnector1">
            <a:avLst/>
          </a:prstGeom>
          <a:ln w="76200" cmpd="sng">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89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テキスト ボックス 46"/>
              <p:cNvSpPr txBox="1"/>
              <p:nvPr/>
            </p:nvSpPr>
            <p:spPr>
              <a:xfrm>
                <a:off x="4696536" y="555589"/>
                <a:ext cx="4335215" cy="923330"/>
              </a:xfrm>
              <a:prstGeom prst="rect">
                <a:avLst/>
              </a:prstGeom>
              <a:solidFill>
                <a:schemeClr val="bg1"/>
              </a:solidFill>
            </p:spPr>
            <p:txBody>
              <a:bodyPr wrap="square" rtlCol="0">
                <a:spAutoFit/>
              </a:bodyPr>
              <a:lstStyle/>
              <a:p>
                <a:pPr algn="ctr"/>
                <a:r>
                  <a:rPr kumimoji="1" lang="ja-JP" altLang="en-US" dirty="0" smtClean="0">
                    <a:latin typeface="HG創英角ｺﾞｼｯｸUB" panose="020B0909000000000000" pitchFamily="49" charset="-128"/>
                    <a:ea typeface="HG創英角ｺﾞｼｯｸUB" panose="020B0909000000000000" pitchFamily="49" charset="-128"/>
                  </a:rPr>
                  <a:t>合成図解析　</a:t>
                </a:r>
                <a:endParaRPr kumimoji="1" lang="en-US" altLang="ja-JP" dirty="0" smtClean="0">
                  <a:latin typeface="HG創英角ｺﾞｼｯｸUB" panose="020B0909000000000000" pitchFamily="49" charset="-128"/>
                  <a:ea typeface="HG創英角ｺﾞｼｯｸUB" panose="020B0909000000000000" pitchFamily="49" charset="-128"/>
                </a:endParaRPr>
              </a:p>
              <a:p>
                <a:pPr algn="ctr"/>
                <a:r>
                  <a:rPr kumimoji="1" lang="en-US" altLang="ja-JP" dirty="0" smtClean="0">
                    <a:latin typeface="HG創英角ｺﾞｼｯｸUB" panose="020B0909000000000000" pitchFamily="49" charset="-128"/>
                    <a:ea typeface="HG創英角ｺﾞｼｯｸUB" panose="020B0909000000000000" pitchFamily="49" charset="-128"/>
                  </a:rPr>
                  <a:t>300hPa</a:t>
                </a:r>
                <a:r>
                  <a:rPr kumimoji="1" lang="ja-JP" altLang="en-US" dirty="0" smtClean="0">
                    <a:latin typeface="HG創英角ｺﾞｼｯｸUB" panose="020B0909000000000000" pitchFamily="49" charset="-128"/>
                    <a:ea typeface="HG創英角ｺﾞｼｯｸUB" panose="020B0909000000000000" pitchFamily="49" charset="-128"/>
                  </a:rPr>
                  <a:t>面のジオポテンシャル高度</a:t>
                </a:r>
                <a:r>
                  <a:rPr kumimoji="1" lang="en-US" altLang="ja-JP" dirty="0" smtClean="0">
                    <a:latin typeface="HG創英角ｺﾞｼｯｸUB" panose="020B0909000000000000" pitchFamily="49" charset="-128"/>
                    <a:ea typeface="HG創英角ｺﾞｼｯｸUB" panose="020B0909000000000000" pitchFamily="49" charset="-128"/>
                  </a:rPr>
                  <a:t>(m)</a:t>
                </a:r>
                <a:r>
                  <a:rPr kumimoji="1" lang="ja-JP" altLang="en-US" dirty="0" smtClean="0">
                    <a:latin typeface="HG創英角ｺﾞｼｯｸUB" panose="020B0909000000000000" pitchFamily="49" charset="-128"/>
                    <a:ea typeface="HG創英角ｺﾞｼｯｸUB" panose="020B0909000000000000" pitchFamily="49" charset="-128"/>
                  </a:rPr>
                  <a:t>と</a:t>
                </a:r>
                <a:r>
                  <a:rPr lang="ja-JP" altLang="en-US" dirty="0" smtClean="0">
                    <a:latin typeface="HG創英角ｺﾞｼｯｸUB" panose="020B0909000000000000" pitchFamily="49" charset="-128"/>
                    <a:ea typeface="HG創英角ｺﾞｼｯｸUB" panose="020B0909000000000000" pitchFamily="49" charset="-128"/>
                  </a:rPr>
                  <a:t>波の活動度</a:t>
                </a:r>
                <a:r>
                  <a:rPr lang="en-US" altLang="ja-JP" dirty="0" smtClean="0">
                    <a:latin typeface="HG創英角ｺﾞｼｯｸUB" panose="020B0909000000000000" pitchFamily="49" charset="-128"/>
                    <a:ea typeface="HG創英角ｺﾞｼｯｸUB" panose="020B0909000000000000" pitchFamily="49" charset="-128"/>
                  </a:rPr>
                  <a:t>Flux</a:t>
                </a:r>
                <a:r>
                  <a:rPr lang="ja-JP" altLang="en-US" dirty="0" smtClean="0">
                    <a:latin typeface="HG創英角ｺﾞｼｯｸUB" panose="020B0909000000000000" pitchFamily="49" charset="-128"/>
                    <a:ea typeface="HG創英角ｺﾞｼｯｸUB" panose="020B0909000000000000" pitchFamily="49" charset="-128"/>
                  </a:rPr>
                  <a:t>（</a:t>
                </a:r>
                <a14:m>
                  <m:oMath xmlns:m="http://schemas.openxmlformats.org/officeDocument/2006/math">
                    <m:sSup>
                      <m:sSupPr>
                        <m:ctrlPr>
                          <a:rPr lang="en-US" altLang="ja-JP" i="1">
                            <a:latin typeface="Cambria Math" panose="02040503050406030204" pitchFamily="18" charset="0"/>
                            <a:ea typeface="HG創英角ｺﾞｼｯｸUB" panose="020B0909000000000000" pitchFamily="49" charset="-128"/>
                          </a:rPr>
                        </m:ctrlPr>
                      </m:sSupPr>
                      <m:e>
                        <m:r>
                          <a:rPr lang="en-US" altLang="ja-JP" i="1">
                            <a:latin typeface="Cambria Math" panose="02040503050406030204" pitchFamily="18" charset="0"/>
                            <a:ea typeface="HG創英角ｺﾞｼｯｸUB" panose="020B0909000000000000" pitchFamily="49" charset="-128"/>
                          </a:rPr>
                          <m:t>𝑚</m:t>
                        </m:r>
                      </m:e>
                      <m:sup>
                        <m:r>
                          <a:rPr lang="en-US" altLang="ja-JP" i="1">
                            <a:latin typeface="Cambria Math" panose="02040503050406030204" pitchFamily="18" charset="0"/>
                            <a:ea typeface="HG創英角ｺﾞｼｯｸUB" panose="020B0909000000000000" pitchFamily="49" charset="-128"/>
                          </a:rPr>
                          <m:t>2</m:t>
                        </m:r>
                      </m:sup>
                    </m:sSup>
                    <m:r>
                      <a:rPr lang="en-US" altLang="ja-JP" i="1">
                        <a:latin typeface="Cambria Math" panose="02040503050406030204" pitchFamily="18" charset="0"/>
                        <a:ea typeface="HG創英角ｺﾞｼｯｸUB" panose="020B0909000000000000" pitchFamily="49" charset="-128"/>
                      </a:rPr>
                      <m:t>/</m:t>
                    </m:r>
                    <m:sSup>
                      <m:sSupPr>
                        <m:ctrlPr>
                          <a:rPr lang="en-US" altLang="ja-JP" i="1">
                            <a:latin typeface="Cambria Math" panose="02040503050406030204" pitchFamily="18" charset="0"/>
                            <a:ea typeface="HG創英角ｺﾞｼｯｸUB" panose="020B0909000000000000" pitchFamily="49" charset="-128"/>
                          </a:rPr>
                        </m:ctrlPr>
                      </m:sSupPr>
                      <m:e>
                        <m:r>
                          <a:rPr lang="en-US" altLang="ja-JP" i="1">
                            <a:latin typeface="Cambria Math" panose="02040503050406030204" pitchFamily="18" charset="0"/>
                            <a:ea typeface="HG創英角ｺﾞｼｯｸUB" panose="020B0909000000000000" pitchFamily="49" charset="-128"/>
                          </a:rPr>
                          <m:t>𝑠</m:t>
                        </m:r>
                      </m:e>
                      <m:sup>
                        <m:r>
                          <a:rPr lang="en-US" altLang="ja-JP" i="1">
                            <a:latin typeface="Cambria Math" panose="02040503050406030204" pitchFamily="18" charset="0"/>
                            <a:ea typeface="HG創英角ｺﾞｼｯｸUB" panose="020B0909000000000000" pitchFamily="49" charset="-128"/>
                          </a:rPr>
                          <m:t>2</m:t>
                        </m:r>
                      </m:sup>
                    </m:sSup>
                  </m:oMath>
                </a14:m>
                <a:r>
                  <a:rPr lang="ja-JP" altLang="en-US" dirty="0">
                    <a:latin typeface="HG創英角ｺﾞｼｯｸUB" panose="020B0909000000000000" pitchFamily="49" charset="-128"/>
                    <a:ea typeface="HG創英角ｺﾞｼｯｸUB" panose="020B0909000000000000" pitchFamily="49" charset="-128"/>
                  </a:rPr>
                  <a:t>）</a:t>
                </a:r>
                <a:endParaRPr kumimoji="1" lang="ja-JP" altLang="en-US" dirty="0">
                  <a:latin typeface="HG創英角ｺﾞｼｯｸUB" panose="020B0909000000000000" pitchFamily="49" charset="-128"/>
                  <a:ea typeface="HG創英角ｺﾞｼｯｸUB" panose="020B0909000000000000" pitchFamily="49" charset="-128"/>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4696536" y="555589"/>
                <a:ext cx="4335215" cy="923330"/>
              </a:xfrm>
              <a:prstGeom prst="rect">
                <a:avLst/>
              </a:prstGeom>
              <a:blipFill rotWithShape="0">
                <a:blip r:embed="rId3"/>
                <a:stretch>
                  <a:fillRect t="-3289" b="-7895"/>
                </a:stretch>
              </a:blipFill>
            </p:spPr>
            <p:txBody>
              <a:bodyPr/>
              <a:lstStyle/>
              <a:p>
                <a:r>
                  <a:rPr lang="ja-JP" altLang="en-US">
                    <a:noFill/>
                  </a:rPr>
                  <a:t> </a:t>
                </a:r>
              </a:p>
            </p:txBody>
          </p:sp>
        </mc:Fallback>
      </mc:AlternateContent>
      <p:pic>
        <p:nvPicPr>
          <p:cNvPr id="1026" name="Picture 2" descr="図5：メキシコ湾流の湾軸北上から日本への寒波到達までの概念図。クレジット：総研大/極地研/海洋機構/東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38" y="1296814"/>
            <a:ext cx="4800724" cy="402342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2780230" y="5244709"/>
            <a:ext cx="2194832" cy="369332"/>
          </a:xfrm>
          <a:prstGeom prst="rect">
            <a:avLst/>
          </a:prstGeom>
        </p:spPr>
        <p:txBody>
          <a:bodyPr wrap="none">
            <a:spAutoFit/>
          </a:bodyPr>
          <a:lstStyle/>
          <a:p>
            <a:pPr algn="ctr"/>
            <a:r>
              <a:rPr lang="en-US" altLang="ja-JP" b="1" dirty="0">
                <a:latin typeface="HGP創英角ｺﾞｼｯｸUB" panose="020B0900000000000000" pitchFamily="50" charset="-128"/>
                <a:ea typeface="HGP創英角ｺﾞｼｯｸUB" panose="020B0900000000000000" pitchFamily="50" charset="-128"/>
              </a:rPr>
              <a:t>[Sato et</a:t>
            </a:r>
            <a:r>
              <a:rPr lang="ja-JP" altLang="en-US" b="1" dirty="0">
                <a:latin typeface="HGP創英角ｺﾞｼｯｸUB" panose="020B0900000000000000" pitchFamily="50" charset="-128"/>
                <a:ea typeface="HGP創英角ｺﾞｼｯｸUB" panose="020B0900000000000000" pitchFamily="50" charset="-128"/>
              </a:rPr>
              <a:t> </a:t>
            </a:r>
            <a:r>
              <a:rPr lang="en-US" altLang="ja-JP" b="1" dirty="0">
                <a:latin typeface="HGP創英角ｺﾞｼｯｸUB" panose="020B0900000000000000" pitchFamily="50" charset="-128"/>
                <a:ea typeface="HGP創英角ｺﾞｼｯｸUB" panose="020B0900000000000000" pitchFamily="50" charset="-128"/>
              </a:rPr>
              <a:t>al., 2014]</a:t>
            </a:r>
          </a:p>
        </p:txBody>
      </p:sp>
      <p:sp>
        <p:nvSpPr>
          <p:cNvPr id="19" name="スライド番号プレースホルダー 18"/>
          <p:cNvSpPr>
            <a:spLocks noGrp="1"/>
          </p:cNvSpPr>
          <p:nvPr>
            <p:ph type="sldNum" sz="quarter" idx="12"/>
          </p:nvPr>
        </p:nvSpPr>
        <p:spPr/>
        <p:txBody>
          <a:bodyPr/>
          <a:lstStyle/>
          <a:p>
            <a:fld id="{33DAA17F-2D30-4DE4-B4FA-93F6CE89E2E6}" type="slidenum">
              <a:rPr kumimoji="1" lang="ja-JP" altLang="en-US" smtClean="0"/>
              <a:t>3</a:t>
            </a:fld>
            <a:endParaRPr kumimoji="1" lang="ja-JP" altLang="en-US" dirty="0"/>
          </a:p>
        </p:txBody>
      </p:sp>
      <p:sp>
        <p:nvSpPr>
          <p:cNvPr id="26" name="テキスト ボックス 25"/>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7" name="テキスト ボックス 26"/>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28"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1150883" y="1102"/>
            <a:ext cx="1032642"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introduction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5" name="グループ化 34"/>
          <p:cNvGrpSpPr/>
          <p:nvPr/>
        </p:nvGrpSpPr>
        <p:grpSpPr>
          <a:xfrm>
            <a:off x="70897" y="504274"/>
            <a:ext cx="4254727" cy="1943904"/>
            <a:chOff x="137561" y="688938"/>
            <a:chExt cx="4254727" cy="1943904"/>
          </a:xfrm>
          <a:solidFill>
            <a:schemeClr val="accent5">
              <a:lumMod val="40000"/>
              <a:lumOff val="60000"/>
            </a:schemeClr>
          </a:solidFill>
        </p:grpSpPr>
        <p:sp>
          <p:nvSpPr>
            <p:cNvPr id="36" name="正方形/長方形 35"/>
            <p:cNvSpPr/>
            <p:nvPr/>
          </p:nvSpPr>
          <p:spPr>
            <a:xfrm>
              <a:off x="1887985" y="899277"/>
              <a:ext cx="2504303" cy="62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正方形/長方形 36"/>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角丸四角形 37"/>
            <p:cNvSpPr/>
            <p:nvPr/>
          </p:nvSpPr>
          <p:spPr>
            <a:xfrm>
              <a:off x="137561" y="688938"/>
              <a:ext cx="3259907"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grpSp>
      <p:sp>
        <p:nvSpPr>
          <p:cNvPr id="5" name="正方形/長方形 4"/>
          <p:cNvSpPr/>
          <p:nvPr/>
        </p:nvSpPr>
        <p:spPr>
          <a:xfrm>
            <a:off x="248312" y="502016"/>
            <a:ext cx="2900154" cy="523220"/>
          </a:xfrm>
          <a:prstGeom prst="rect">
            <a:avLst/>
          </a:prstGeom>
        </p:spPr>
        <p:txBody>
          <a:bodyPr wrap="none">
            <a:spAutoFit/>
          </a:bodyPr>
          <a:lstStyle/>
          <a:p>
            <a:pPr algn="ctr"/>
            <a:r>
              <a:rPr lang="ja-JP" altLang="en-US" sz="2800" dirty="0">
                <a:ln w="12700">
                  <a:solidFill>
                    <a:schemeClr val="bg1">
                      <a:lumMod val="95000"/>
                    </a:schemeClr>
                  </a:solidFill>
                </a:ln>
                <a:latin typeface="HGP創英角ｺﾞｼｯｸUB" panose="020B0900000000000000" pitchFamily="50" charset="-128"/>
                <a:ea typeface="HGP創英角ｺﾞｼｯｸUB" panose="020B0900000000000000" pitchFamily="50" charset="-128"/>
              </a:rPr>
              <a:t>東アジアの寒冷化</a:t>
            </a:r>
          </a:p>
        </p:txBody>
      </p:sp>
      <p:sp>
        <p:nvSpPr>
          <p:cNvPr id="4" name="テキスト ボックス 3"/>
          <p:cNvSpPr txBox="1"/>
          <p:nvPr/>
        </p:nvSpPr>
        <p:spPr>
          <a:xfrm>
            <a:off x="5601800" y="5800670"/>
            <a:ext cx="2664045" cy="830997"/>
          </a:xfrm>
          <a:prstGeom prst="rect">
            <a:avLst/>
          </a:prstGeom>
          <a:noFill/>
          <a:ln w="38100">
            <a:solidFill>
              <a:schemeClr val="tx1"/>
            </a:solidFill>
          </a:ln>
        </p:spPr>
        <p:txBody>
          <a:bodyPr wrap="square" rtlCol="0">
            <a:spAutoFit/>
          </a:bodyPr>
          <a:lstStyle/>
          <a:p>
            <a:r>
              <a:rPr lang="ja-JP" altLang="en-US" sz="1600" b="1" dirty="0" smtClean="0">
                <a:latin typeface="HG創英角ｺﾞｼｯｸUB" panose="020B0909000000000000" pitchFamily="49" charset="-128"/>
                <a:ea typeface="HG創英角ｺﾞｼｯｸUB" panose="020B0909000000000000" pitchFamily="49" charset="-128"/>
              </a:rPr>
              <a:t>ドット</a:t>
            </a:r>
            <a:r>
              <a:rPr lang="ja-JP" altLang="en-US" sz="1600" dirty="0" smtClean="0">
                <a:latin typeface="HG創英角ｺﾞｼｯｸUB" panose="020B0909000000000000" pitchFamily="49" charset="-128"/>
                <a:ea typeface="HG創英角ｺﾞｼｯｸUB" panose="020B0909000000000000" pitchFamily="49" charset="-128"/>
              </a:rPr>
              <a:t>：有意水準</a:t>
            </a:r>
            <a:r>
              <a:rPr lang="en-US" altLang="ja-JP" sz="1600" dirty="0" smtClean="0">
                <a:latin typeface="HG創英角ｺﾞｼｯｸUB" panose="020B0909000000000000" pitchFamily="49" charset="-128"/>
                <a:ea typeface="HG創英角ｺﾞｼｯｸUB" panose="020B0909000000000000" pitchFamily="49" charset="-128"/>
              </a:rPr>
              <a:t>90</a:t>
            </a:r>
            <a:r>
              <a:rPr lang="ja-JP" altLang="en-US" sz="1600" dirty="0" smtClean="0">
                <a:latin typeface="HG創英角ｺﾞｼｯｸUB" panose="020B0909000000000000" pitchFamily="49" charset="-128"/>
                <a:ea typeface="HG創英角ｺﾞｼｯｸUB" panose="020B0909000000000000" pitchFamily="49" charset="-128"/>
              </a:rPr>
              <a:t>％以上</a:t>
            </a:r>
            <a:endParaRPr lang="en-US" altLang="ja-JP" sz="1600" dirty="0" smtClean="0">
              <a:latin typeface="HG創英角ｺﾞｼｯｸUB" panose="020B0909000000000000" pitchFamily="49" charset="-128"/>
              <a:ea typeface="HG創英角ｺﾞｼｯｸUB" panose="020B0909000000000000" pitchFamily="49" charset="-128"/>
            </a:endParaRPr>
          </a:p>
          <a:p>
            <a:r>
              <a:rPr lang="ja-JP" altLang="en-US" sz="1600" b="1" dirty="0">
                <a:latin typeface="HG創英角ｺﾞｼｯｸUB" panose="020B0909000000000000" pitchFamily="49" charset="-128"/>
                <a:ea typeface="HG創英角ｺﾞｼｯｸUB" panose="020B0909000000000000" pitchFamily="49" charset="-128"/>
              </a:rPr>
              <a:t>色</a:t>
            </a:r>
            <a:r>
              <a:rPr kumimoji="1" lang="ja-JP" altLang="en-US" sz="1600" dirty="0" smtClean="0">
                <a:latin typeface="HG創英角ｺﾞｼｯｸUB" panose="020B0909000000000000" pitchFamily="49" charset="-128"/>
                <a:ea typeface="HG創英角ｺﾞｼｯｸUB" panose="020B0909000000000000" pitchFamily="49" charset="-128"/>
              </a:rPr>
              <a:t>：偏差</a:t>
            </a:r>
            <a:endParaRPr kumimoji="1" lang="en-US" altLang="ja-JP" sz="1600" dirty="0" smtClean="0">
              <a:latin typeface="HG創英角ｺﾞｼｯｸUB" panose="020B0909000000000000" pitchFamily="49" charset="-128"/>
              <a:ea typeface="HG創英角ｺﾞｼｯｸUB" panose="020B0909000000000000" pitchFamily="49" charset="-128"/>
            </a:endParaRPr>
          </a:p>
          <a:p>
            <a:r>
              <a:rPr lang="ja-JP" altLang="en-US" sz="1600" b="1" dirty="0" smtClean="0">
                <a:latin typeface="HG創英角ｺﾞｼｯｸUB" panose="020B0909000000000000" pitchFamily="49" charset="-128"/>
                <a:ea typeface="HG創英角ｺﾞｼｯｸUB" panose="020B0909000000000000" pitchFamily="49" charset="-128"/>
              </a:rPr>
              <a:t>矢印</a:t>
            </a:r>
            <a:r>
              <a:rPr lang="ja-JP" altLang="en-US" sz="1600" dirty="0" smtClean="0">
                <a:latin typeface="HG創英角ｺﾞｼｯｸUB" panose="020B0909000000000000" pitchFamily="49" charset="-128"/>
                <a:ea typeface="HG創英角ｺﾞｼｯｸUB" panose="020B0909000000000000" pitchFamily="49" charset="-128"/>
              </a:rPr>
              <a:t>：波</a:t>
            </a:r>
            <a:r>
              <a:rPr lang="ja-JP" altLang="en-US" sz="1600" dirty="0">
                <a:latin typeface="HG創英角ｺﾞｼｯｸUB" panose="020B0909000000000000" pitchFamily="49" charset="-128"/>
                <a:ea typeface="HG創英角ｺﾞｼｯｸUB" panose="020B0909000000000000" pitchFamily="49" charset="-128"/>
              </a:rPr>
              <a:t>の</a:t>
            </a:r>
            <a:r>
              <a:rPr lang="ja-JP" altLang="en-US" sz="1600" dirty="0" smtClean="0">
                <a:latin typeface="HG創英角ｺﾞｼｯｸUB" panose="020B0909000000000000" pitchFamily="49" charset="-128"/>
                <a:ea typeface="HG創英角ｺﾞｼｯｸUB" panose="020B0909000000000000" pitchFamily="49" charset="-128"/>
              </a:rPr>
              <a:t>活動度</a:t>
            </a:r>
            <a:r>
              <a:rPr lang="en-US" altLang="ja-JP" sz="1600" dirty="0" smtClean="0">
                <a:latin typeface="HG創英角ｺﾞｼｯｸUB" panose="020B0909000000000000" pitchFamily="49" charset="-128"/>
                <a:ea typeface="HG創英角ｺﾞｼｯｸUB" panose="020B0909000000000000" pitchFamily="49" charset="-128"/>
              </a:rPr>
              <a:t>Flux</a:t>
            </a:r>
            <a:endParaRPr kumimoji="1" lang="ja-JP" altLang="en-US" sz="1600" dirty="0">
              <a:latin typeface="HG創英角ｺﾞｼｯｸUB" panose="020B0909000000000000" pitchFamily="49" charset="-128"/>
              <a:ea typeface="HG創英角ｺﾞｼｯｸUB" panose="020B0909000000000000" pitchFamily="49" charset="-128"/>
            </a:endParaRPr>
          </a:p>
        </p:txBody>
      </p:sp>
      <p:pic>
        <p:nvPicPr>
          <p:cNvPr id="44" name="Picture 4" descr="http://cdn.iopscience.com/images/1748-9326/9/8/084009/Full/erl499733f2_online.jpg"/>
          <p:cNvPicPr>
            <a:picLocks noChangeAspect="1" noChangeArrowheads="1"/>
          </p:cNvPicPr>
          <p:nvPr/>
        </p:nvPicPr>
        <p:blipFill rotWithShape="1">
          <a:blip r:embed="rId6">
            <a:extLst>
              <a:ext uri="{28A0092B-C50C-407E-A947-70E740481C1C}">
                <a14:useLocalDpi xmlns:a14="http://schemas.microsoft.com/office/drawing/2010/main" val="0"/>
              </a:ext>
            </a:extLst>
          </a:blip>
          <a:srcRect l="49929" t="4722" b="8988"/>
          <a:stretch/>
        </p:blipFill>
        <p:spPr bwMode="auto">
          <a:xfrm rot="5400000">
            <a:off x="5206666" y="1788606"/>
            <a:ext cx="3454315" cy="3353813"/>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p:cNvSpPr txBox="1"/>
          <p:nvPr/>
        </p:nvSpPr>
        <p:spPr>
          <a:xfrm>
            <a:off x="3368561" y="348127"/>
            <a:ext cx="2406877" cy="307777"/>
          </a:xfrm>
          <a:prstGeom prst="rect">
            <a:avLst/>
          </a:prstGeom>
          <a:noFill/>
        </p:spPr>
        <p:txBody>
          <a:bodyPr wrap="none" rtlCol="0">
            <a:spAutoFit/>
          </a:bodyPr>
          <a:lstStyle/>
          <a:p>
            <a:r>
              <a:rPr lang="ja-JP" altLang="en-US" sz="1400" dirty="0" smtClean="0"/>
              <a:t>図は </a:t>
            </a:r>
            <a:r>
              <a:rPr lang="en-US" altLang="ja-JP" sz="1400" dirty="0" smtClean="0"/>
              <a:t>Sato et al.,2014 </a:t>
            </a:r>
            <a:r>
              <a:rPr lang="ja-JP" altLang="en-US" sz="1400" dirty="0" smtClean="0"/>
              <a:t>より引用</a:t>
            </a:r>
            <a:endParaRPr kumimoji="1" lang="ja-JP" altLang="en-US" sz="1400" dirty="0"/>
          </a:p>
        </p:txBody>
      </p:sp>
      <p:sp>
        <p:nvSpPr>
          <p:cNvPr id="50" name="角丸四角形吹き出し 49"/>
          <p:cNvSpPr/>
          <p:nvPr/>
        </p:nvSpPr>
        <p:spPr>
          <a:xfrm>
            <a:off x="8217591" y="3558918"/>
            <a:ext cx="1045086" cy="499057"/>
          </a:xfrm>
          <a:prstGeom prst="wedgeRoundRectCallout">
            <a:avLst>
              <a:gd name="adj1" fmla="val -73004"/>
              <a:gd name="adj2" fmla="val 7149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創英角ｺﾞｼｯｸUB" panose="020B0900000000000000" pitchFamily="50" charset="-128"/>
                <a:ea typeface="HGP創英角ｺﾞｼｯｸUB" panose="020B0900000000000000" pitchFamily="50" charset="-128"/>
              </a:rPr>
              <a:t>日本</a:t>
            </a:r>
            <a:endParaRPr kumimoji="1" lang="ja-JP" altLang="en-US" dirty="0"/>
          </a:p>
        </p:txBody>
      </p:sp>
      <p:pic>
        <p:nvPicPr>
          <p:cNvPr id="52" name="Picture 4" descr="http://cdn.iopscience.com/images/1748-9326/9/8/084009/Full/erl499733f2_online.jpg"/>
          <p:cNvPicPr>
            <a:picLocks noChangeAspect="1" noChangeArrowheads="1"/>
          </p:cNvPicPr>
          <p:nvPr/>
        </p:nvPicPr>
        <p:blipFill rotWithShape="1">
          <a:blip r:embed="rId6">
            <a:extLst>
              <a:ext uri="{28A0092B-C50C-407E-A947-70E740481C1C}">
                <a14:useLocalDpi xmlns:a14="http://schemas.microsoft.com/office/drawing/2010/main" val="0"/>
              </a:ext>
            </a:extLst>
          </a:blip>
          <a:srcRect l="49929" t="91088"/>
          <a:stretch/>
        </p:blipFill>
        <p:spPr bwMode="auto">
          <a:xfrm>
            <a:off x="5011112" y="5301804"/>
            <a:ext cx="3835439" cy="418763"/>
          </a:xfrm>
          <a:prstGeom prst="rect">
            <a:avLst/>
          </a:prstGeom>
          <a:noFill/>
          <a:extLst>
            <a:ext uri="{909E8E84-426E-40DD-AFC4-6F175D3DCCD1}">
              <a14:hiddenFill xmlns:a14="http://schemas.microsoft.com/office/drawing/2010/main">
                <a:solidFill>
                  <a:srgbClr val="FFFFFF"/>
                </a:solidFill>
              </a14:hiddenFill>
            </a:ext>
          </a:extLst>
        </p:spPr>
      </p:pic>
      <p:sp>
        <p:nvSpPr>
          <p:cNvPr id="10" name="下矢印 9"/>
          <p:cNvSpPr/>
          <p:nvPr/>
        </p:nvSpPr>
        <p:spPr>
          <a:xfrm rot="20434874">
            <a:off x="6284212" y="2340994"/>
            <a:ext cx="906088" cy="2186248"/>
          </a:xfrm>
          <a:prstGeom prst="downArrow">
            <a:avLst/>
          </a:prstGeom>
          <a:solidFill>
            <a:schemeClr val="accent6">
              <a:alpha val="51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5765082" y="1977744"/>
            <a:ext cx="1168741" cy="10562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角丸四角形吹き出し 21"/>
          <p:cNvSpPr/>
          <p:nvPr/>
        </p:nvSpPr>
        <p:spPr>
          <a:xfrm>
            <a:off x="4325624" y="1628964"/>
            <a:ext cx="1513842" cy="499057"/>
          </a:xfrm>
          <a:prstGeom prst="wedgeRoundRectCallout">
            <a:avLst>
              <a:gd name="adj1" fmla="val 63176"/>
              <a:gd name="adj2" fmla="val 123132"/>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北大西洋</a:t>
            </a:r>
            <a:endParaRPr kumimoji="1" lang="ja-JP" altLang="en-US" dirty="0"/>
          </a:p>
        </p:txBody>
      </p:sp>
    </p:spTree>
    <p:extLst>
      <p:ext uri="{BB962C8B-B14F-4D97-AF65-F5344CB8AC3E}">
        <p14:creationId xmlns:p14="http://schemas.microsoft.com/office/powerpoint/2010/main" val="348947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50"/>
                                        <p:tgtEl>
                                          <p:spTgt spid="54"/>
                                        </p:tgtEl>
                                      </p:cBhvr>
                                    </p:animEffect>
                                  </p:childTnLst>
                                </p:cTn>
                              </p:par>
                            </p:childTnLst>
                          </p:cTn>
                        </p:par>
                        <p:par>
                          <p:cTn id="8" fill="hold">
                            <p:stCondLst>
                              <p:cond delay="250"/>
                            </p:stCondLst>
                            <p:childTnLst>
                              <p:par>
                                <p:cTn id="9" presetID="22" presetClass="entr" presetSubtype="1"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4392"/>
          <a:stretch/>
        </p:blipFill>
        <p:spPr>
          <a:xfrm>
            <a:off x="4846243" y="1473200"/>
            <a:ext cx="4042579" cy="4078898"/>
          </a:xfrm>
          <a:prstGeom prst="rect">
            <a:avLst/>
          </a:prstGeom>
        </p:spPr>
      </p:pic>
      <p:sp>
        <p:nvSpPr>
          <p:cNvPr id="6" name="テキスト ボックス 5"/>
          <p:cNvSpPr txBox="1"/>
          <p:nvPr/>
        </p:nvSpPr>
        <p:spPr>
          <a:xfrm>
            <a:off x="228867" y="419936"/>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41" name="テキスト ボックス 40"/>
          <p:cNvSpPr txBox="1"/>
          <p:nvPr/>
        </p:nvSpPr>
        <p:spPr>
          <a:xfrm>
            <a:off x="4947656" y="972655"/>
            <a:ext cx="3844159" cy="369332"/>
          </a:xfrm>
          <a:prstGeom prst="rect">
            <a:avLst/>
          </a:prstGeom>
          <a:solidFill>
            <a:schemeClr val="bg1"/>
          </a:solidFill>
        </p:spPr>
        <p:txBody>
          <a:bodyPr wrap="square" rtlCol="0">
            <a:spAutoFit/>
          </a:bodyPr>
          <a:lstStyle/>
          <a:p>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a:t>
            </a:r>
            <a:r>
              <a:rPr lang="en-US" altLang="ja-JP" dirty="0" smtClean="0">
                <a:latin typeface="HGP創英角ｺﾞｼｯｸUB" panose="020B0900000000000000" pitchFamily="50" charset="-128"/>
                <a:ea typeface="HGP創英角ｺﾞｼｯｸUB" panose="020B0900000000000000" pitchFamily="50" charset="-128"/>
              </a:rPr>
              <a:t>1000hPa</a:t>
            </a:r>
            <a:r>
              <a:rPr lang="ja-JP" altLang="en-US" dirty="0" smtClean="0">
                <a:latin typeface="HGP創英角ｺﾞｼｯｸUB" panose="020B0900000000000000" pitchFamily="50" charset="-128"/>
                <a:ea typeface="HGP創英角ｺﾞｼｯｸUB" panose="020B0900000000000000" pitchFamily="50" charset="-128"/>
              </a:rPr>
              <a:t>面 温度</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42" name="正方形/長方形 41"/>
          <p:cNvSpPr/>
          <p:nvPr/>
        </p:nvSpPr>
        <p:spPr>
          <a:xfrm>
            <a:off x="7832374" y="1009933"/>
            <a:ext cx="1075936" cy="307777"/>
          </a:xfrm>
          <a:prstGeom prst="rect">
            <a:avLst/>
          </a:prstGeom>
          <a:solidFill>
            <a:schemeClr val="bg1"/>
          </a:solidFill>
        </p:spPr>
        <p:txBody>
          <a:bodyPr wrap="none">
            <a:spAutoFit/>
          </a:bodyPr>
          <a:lstStyle/>
          <a:p>
            <a:r>
              <a:rPr lang="en-US" altLang="ja-JP" sz="1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a:latin typeface="HGP創英角ｺﾞｼｯｸUB" panose="020B0900000000000000" pitchFamily="50" charset="-128"/>
                <a:ea typeface="HGP創英角ｺﾞｼｯｸUB" panose="020B0900000000000000" pitchFamily="50" charset="-128"/>
              </a:rPr>
              <a:t>-</a:t>
            </a:r>
            <a:r>
              <a:rPr lang="en-US" altLang="ja-JP" sz="14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13" name="テキスト ボックス 12"/>
          <p:cNvSpPr txBox="1"/>
          <p:nvPr/>
        </p:nvSpPr>
        <p:spPr>
          <a:xfrm>
            <a:off x="5027393" y="5608894"/>
            <a:ext cx="4116611" cy="830997"/>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中緯度ユーラシア・東アジアで</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u="sng" dirty="0">
                <a:solidFill>
                  <a:srgbClr val="0070C0"/>
                </a:solidFill>
                <a:latin typeface="HGP創英角ｺﾞｼｯｸUB" panose="020B0900000000000000" pitchFamily="50" charset="-128"/>
                <a:ea typeface="HGP創英角ｺﾞｼｯｸUB" panose="020B0900000000000000" pitchFamily="50" charset="-128"/>
              </a:rPr>
              <a:t>寒気で覆われる傾向</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14" name="円/楕円 13"/>
          <p:cNvSpPr/>
          <p:nvPr/>
        </p:nvSpPr>
        <p:spPr>
          <a:xfrm rot="2678847">
            <a:off x="4747663" y="3541236"/>
            <a:ext cx="2310559" cy="140305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15267" y="6538913"/>
            <a:ext cx="4617844"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a:t>
            </a:r>
            <a:r>
              <a:rPr lang="ja-JP" altLang="en-US" sz="1400" dirty="0" smtClean="0">
                <a:latin typeface="HGP創英角ｺﾞｼｯｸUB" panose="020B0900000000000000" pitchFamily="50" charset="-128"/>
                <a:ea typeface="HGP創英角ｺﾞｼｯｸUB" panose="020B0900000000000000" pitchFamily="50" charset="-128"/>
              </a:rPr>
              <a:t>偏差　ベクトル：波活動度</a:t>
            </a:r>
            <a:r>
              <a:rPr lang="en-US" altLang="ja-JP" sz="1400" dirty="0" smtClean="0">
                <a:latin typeface="HGP創英角ｺﾞｼｯｸUB" panose="020B0900000000000000" pitchFamily="50" charset="-128"/>
                <a:ea typeface="HGP創英角ｺﾞｼｯｸUB" panose="020B0900000000000000" pitchFamily="50" charset="-128"/>
              </a:rPr>
              <a:t>Flux</a:t>
            </a:r>
            <a:endParaRPr lang="ja-JP" altLang="en-US" sz="14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30</a:t>
            </a:fld>
            <a:endParaRPr kumimoji="1" lang="ja-JP" altLang="en-US"/>
          </a:p>
        </p:txBody>
      </p:sp>
      <p:sp>
        <p:nvSpPr>
          <p:cNvPr id="23" name="テキスト ボックス 22"/>
          <p:cNvSpPr txBox="1"/>
          <p:nvPr/>
        </p:nvSpPr>
        <p:spPr>
          <a:xfrm>
            <a:off x="-41714" y="992447"/>
            <a:ext cx="3844159" cy="338554"/>
          </a:xfrm>
          <a:prstGeom prst="rect">
            <a:avLst/>
          </a:prstGeom>
          <a:solidFill>
            <a:schemeClr val="bg1"/>
          </a:solidFill>
        </p:spPr>
        <p:txBody>
          <a:bodyPr wrap="square" rtlCol="0">
            <a:spAutoFit/>
          </a:bodyPr>
          <a:lstStyle/>
          <a:p>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300hPa(m)&amp; </a:t>
            </a:r>
            <a:r>
              <a:rPr lang="en-US" altLang="ja-JP" sz="1600" dirty="0" err="1" smtClean="0">
                <a:latin typeface="HGP創英角ｺﾞｼｯｸUB" panose="020B0900000000000000" pitchFamily="50" charset="-128"/>
                <a:ea typeface="HGP創英角ｺﾞｼｯｸUB" panose="020B0900000000000000" pitchFamily="50" charset="-128"/>
              </a:rPr>
              <a:t>Wave_act_flux</a:t>
            </a:r>
            <a:endParaRPr lang="ja-JP" altLang="en-US" sz="1600" dirty="0">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3687018" y="1056764"/>
            <a:ext cx="946093" cy="276999"/>
          </a:xfrm>
          <a:prstGeom prst="rect">
            <a:avLst/>
          </a:prstGeom>
          <a:solidFill>
            <a:schemeClr val="bg1"/>
          </a:solidFill>
        </p:spPr>
        <p:txBody>
          <a:bodyPr wrap="none">
            <a:spAutoFit/>
          </a:bodyPr>
          <a:lstStyle/>
          <a:p>
            <a:r>
              <a:rPr lang="en-US" altLang="ja-JP" sz="12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200" b="1" dirty="0">
                <a:latin typeface="HGP創英角ｺﾞｼｯｸUB" panose="020B0900000000000000" pitchFamily="50" charset="-128"/>
                <a:ea typeface="HGP創英角ｺﾞｼｯｸUB" panose="020B0900000000000000" pitchFamily="50" charset="-128"/>
              </a:rPr>
              <a:t>-</a:t>
            </a:r>
            <a:r>
              <a:rPr lang="en-US" altLang="ja-JP" sz="1200" b="1" dirty="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18" name="テキスト ボックス 1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9" name="テキスト ボックス 1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0" name="正方形/長方形 19"/>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mc:AlternateContent xmlns:mc="http://schemas.openxmlformats.org/markup-compatibility/2006" xmlns:a14="http://schemas.microsoft.com/office/drawing/2010/main">
        <mc:Choice Requires="a14">
          <p:sp>
            <p:nvSpPr>
              <p:cNvPr id="31" name="テキスト ボックス 30"/>
              <p:cNvSpPr txBox="1"/>
              <p:nvPr/>
            </p:nvSpPr>
            <p:spPr>
              <a:xfrm>
                <a:off x="2998584" y="1030321"/>
                <a:ext cx="87152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𝑚</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𝑠</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m:t>
                      </m:r>
                    </m:oMath>
                  </m:oMathPara>
                </a14:m>
                <a:endParaRPr kumimoji="1" lang="ja-JP" altLang="en-US" sz="14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2998584" y="1030321"/>
                <a:ext cx="871521" cy="307777"/>
              </a:xfrm>
              <a:prstGeom prst="rect">
                <a:avLst/>
              </a:prstGeom>
              <a:blipFill rotWithShape="0">
                <a:blip r:embed="rId6"/>
                <a:stretch>
                  <a:fillRect b="-7843"/>
                </a:stretch>
              </a:blipFill>
            </p:spPr>
            <p:txBody>
              <a:bodyPr/>
              <a:lstStyle/>
              <a:p>
                <a:r>
                  <a:rPr lang="ja-JP" altLang="en-US">
                    <a:noFill/>
                  </a:rPr>
                  <a:t> </a:t>
                </a:r>
              </a:p>
            </p:txBody>
          </p:sp>
        </mc:Fallback>
      </mc:AlternateContent>
      <p:sp>
        <p:nvSpPr>
          <p:cNvPr id="2" name="テキスト ボックス 1"/>
          <p:cNvSpPr txBox="1"/>
          <p:nvPr/>
        </p:nvSpPr>
        <p:spPr>
          <a:xfrm>
            <a:off x="-282155" y="5623442"/>
            <a:ext cx="5087659" cy="707886"/>
          </a:xfrm>
          <a:prstGeom prst="rect">
            <a:avLst/>
          </a:prstGeom>
          <a:noFill/>
        </p:spPr>
        <p:txBody>
          <a:bodyPr wrap="square" rtlCol="0">
            <a:spAutoFit/>
          </a:bodyPr>
          <a:lstStyle/>
          <a:p>
            <a:pPr algn="ctr"/>
            <a:r>
              <a:rPr lang="ja-JP" altLang="en-US" sz="2000" u="sng" dirty="0">
                <a:solidFill>
                  <a:srgbClr val="FF0000"/>
                </a:solidFill>
                <a:latin typeface="HGS創英角ｺﾞｼｯｸUB" panose="020B0900000000000000" pitchFamily="50" charset="-128"/>
                <a:ea typeface="HGS創英角ｺﾞｼｯｸUB" panose="020B0900000000000000" pitchFamily="50" charset="-128"/>
              </a:rPr>
              <a:t>中緯度において</a:t>
            </a:r>
            <a:endParaRPr lang="en-US" altLang="ja-JP" sz="2000" u="sng" dirty="0">
              <a:solidFill>
                <a:srgbClr val="FF0000"/>
              </a:solidFill>
              <a:latin typeface="HGS創英角ｺﾞｼｯｸUB" panose="020B0900000000000000" pitchFamily="50" charset="-128"/>
              <a:ea typeface="HGS創英角ｺﾞｼｯｸUB" panose="020B0900000000000000" pitchFamily="50" charset="-128"/>
            </a:endParaRPr>
          </a:p>
          <a:p>
            <a:pPr algn="ctr"/>
            <a:r>
              <a:rPr lang="ja-JP" altLang="en-US" sz="2000" u="sng" dirty="0" smtClean="0">
                <a:solidFill>
                  <a:srgbClr val="FF0000"/>
                </a:solidFill>
                <a:latin typeface="HGS創英角ｺﾞｼｯｸUB" panose="020B0900000000000000" pitchFamily="50" charset="-128"/>
                <a:ea typeface="HGS創英角ｺﾞｼｯｸUB" panose="020B0900000000000000" pitchFamily="50" charset="-128"/>
              </a:rPr>
              <a:t>北太平洋からヨーロッパへ波伝搬</a:t>
            </a:r>
            <a:endParaRPr lang="ja-JP" altLang="en-US" sz="2000" dirty="0">
              <a:latin typeface="HGS創英角ｺﾞｼｯｸUB" panose="020B0900000000000000" pitchFamily="50" charset="-128"/>
              <a:ea typeface="HGS創英角ｺﾞｼｯｸUB" panose="020B0900000000000000" pitchFamily="50" charset="-128"/>
            </a:endParaRPr>
          </a:p>
        </p:txBody>
      </p:sp>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67" y="1318385"/>
            <a:ext cx="4302874" cy="4706007"/>
          </a:xfrm>
          <a:prstGeom prst="rect">
            <a:avLst/>
          </a:prstGeom>
        </p:spPr>
      </p:pic>
    </p:spTree>
    <p:extLst>
      <p:ext uri="{BB962C8B-B14F-4D97-AF65-F5344CB8AC3E}">
        <p14:creationId xmlns:p14="http://schemas.microsoft.com/office/powerpoint/2010/main" val="327582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5757"/>
          <a:stretch/>
        </p:blipFill>
        <p:spPr>
          <a:xfrm>
            <a:off x="25058" y="1140536"/>
            <a:ext cx="4533571" cy="2984022"/>
          </a:xfrm>
          <a:prstGeom prst="rect">
            <a:avLst/>
          </a:prstGeom>
        </p:spPr>
      </p:pic>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t="12382"/>
          <a:stretch/>
        </p:blipFill>
        <p:spPr>
          <a:xfrm>
            <a:off x="4566649" y="1146805"/>
            <a:ext cx="4525551" cy="2977753"/>
          </a:xfrm>
          <a:prstGeom prst="rect">
            <a:avLst/>
          </a:prstGeom>
        </p:spPr>
      </p:pic>
      <p:sp>
        <p:nvSpPr>
          <p:cNvPr id="41" name="テキスト ボックス 40"/>
          <p:cNvSpPr txBox="1"/>
          <p:nvPr/>
        </p:nvSpPr>
        <p:spPr>
          <a:xfrm>
            <a:off x="149831" y="830175"/>
            <a:ext cx="4408798" cy="338554"/>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Z1000(m)</a:t>
            </a:r>
            <a:r>
              <a:rPr lang="ja-JP" altLang="en-US" sz="1600" dirty="0">
                <a:latin typeface="HGP創英角ｺﾞｼｯｸUB" panose="020B0900000000000000" pitchFamily="50" charset="-128"/>
                <a:ea typeface="HGP創英角ｺﾞｼｯｸUB" panose="020B0900000000000000" pitchFamily="50" charset="-128"/>
              </a:rPr>
              <a:t>　</a:t>
            </a:r>
            <a:r>
              <a:rPr lang="en-US" altLang="ja-JP" sz="16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600" b="1" dirty="0" smtClean="0">
                <a:latin typeface="HGP創英角ｺﾞｼｯｸUB" panose="020B0900000000000000" pitchFamily="50" charset="-128"/>
                <a:ea typeface="HGP創英角ｺﾞｼｯｸUB" panose="020B0900000000000000" pitchFamily="50" charset="-128"/>
              </a:rPr>
              <a:t>-</a:t>
            </a:r>
            <a:r>
              <a:rPr lang="en-US" altLang="ja-JP" sz="16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600" dirty="0"/>
          </a:p>
        </p:txBody>
      </p:sp>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43" name="円/楕円 42"/>
          <p:cNvSpPr/>
          <p:nvPr/>
        </p:nvSpPr>
        <p:spPr>
          <a:xfrm>
            <a:off x="2182141" y="2461232"/>
            <a:ext cx="1586999" cy="1474653"/>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4" name="テキスト ボックス 43"/>
              <p:cNvSpPr txBox="1"/>
              <p:nvPr/>
            </p:nvSpPr>
            <p:spPr>
              <a:xfrm>
                <a:off x="5008688" y="801154"/>
                <a:ext cx="3820002" cy="343620"/>
              </a:xfrm>
              <a:prstGeom prst="rect">
                <a:avLst/>
              </a:prstGeom>
              <a:solidFill>
                <a:schemeClr val="bg1"/>
              </a:solidFill>
            </p:spPr>
            <p:txBody>
              <a:bodyPr wrap="square" rtlCol="0">
                <a:spAutoFit/>
              </a:bodyPr>
              <a:lstStyle/>
              <a:p>
                <a:pPr algn="ctr"/>
                <a:r>
                  <a:rPr lang="en-US" altLang="ja-JP" sz="1400" dirty="0">
                    <a:latin typeface="HGP創英角ｺﾞｼｯｸUB" panose="020B0900000000000000" pitchFamily="50" charset="-128"/>
                    <a:ea typeface="HGP創英角ｺﾞｼｯｸUB" panose="020B0900000000000000" pitchFamily="50" charset="-128"/>
                  </a:rPr>
                  <a:t>12</a:t>
                </a:r>
                <a:r>
                  <a:rPr lang="ja-JP" altLang="en-US" sz="1400" dirty="0">
                    <a:latin typeface="HGP創英角ｺﾞｼｯｸUB" panose="020B0900000000000000" pitchFamily="50" charset="-128"/>
                    <a:ea typeface="HGP創英角ｺﾞｼｯｸUB" panose="020B0900000000000000" pitchFamily="50" charset="-128"/>
                  </a:rPr>
                  <a:t>月　</a:t>
                </a:r>
                <a:r>
                  <a:rPr lang="ja-JP" altLang="en-US" sz="1400" dirty="0" smtClean="0">
                    <a:latin typeface="HGP創英角ｺﾞｼｯｸUB" panose="020B0900000000000000" pitchFamily="50" charset="-128"/>
                    <a:ea typeface="HGP創英角ｺﾞｼｯｸUB" panose="020B0900000000000000" pitchFamily="50" charset="-128"/>
                  </a:rPr>
                  <a:t>熱フラックス　</a:t>
                </a:r>
                <a14:m>
                  <m:oMath xmlns:m="http://schemas.openxmlformats.org/officeDocument/2006/math">
                    <m:r>
                      <a:rPr lang="en-US" altLang="ja-JP" sz="1400" i="1">
                        <a:latin typeface="Cambria Math" panose="02040503050406030204" pitchFamily="18" charset="0"/>
                      </a:rPr>
                      <m:t>𝑊</m:t>
                    </m:r>
                    <m:r>
                      <a:rPr lang="en-US" altLang="ja-JP" sz="1400" i="1">
                        <a:latin typeface="Cambria Math" panose="02040503050406030204" pitchFamily="18" charset="0"/>
                      </a:rPr>
                      <m:t>/</m:t>
                    </m:r>
                    <m:sSup>
                      <m:sSupPr>
                        <m:ctrlPr>
                          <a:rPr lang="en-US" altLang="ja-JP" sz="1400" i="1">
                            <a:latin typeface="Cambria Math" panose="02040503050406030204" pitchFamily="18" charset="0"/>
                          </a:rPr>
                        </m:ctrlPr>
                      </m:sSupPr>
                      <m:e>
                        <m:r>
                          <a:rPr lang="en-US" altLang="ja-JP" sz="1400" i="1">
                            <a:latin typeface="Cambria Math" panose="02040503050406030204" pitchFamily="18" charset="0"/>
                          </a:rPr>
                          <m:t>𝑚</m:t>
                        </m:r>
                      </m:e>
                      <m:sup>
                        <m:r>
                          <a:rPr lang="en-US" altLang="ja-JP" sz="1400" i="1">
                            <a:latin typeface="Cambria Math" panose="02040503050406030204" pitchFamily="18" charset="0"/>
                          </a:rPr>
                          <m:t>2</m:t>
                        </m:r>
                      </m:sup>
                    </m:sSup>
                    <m:r>
                      <a:rPr lang="ja-JP" altLang="en-US" sz="1400" i="1" smtClean="0">
                        <a:latin typeface="Cambria Math" panose="02040503050406030204" pitchFamily="18" charset="0"/>
                      </a:rPr>
                      <m:t>　</m:t>
                    </m:r>
                  </m:oMath>
                </a14:m>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5008688" y="801154"/>
                <a:ext cx="3820002" cy="343620"/>
              </a:xfrm>
              <a:prstGeom prst="rect">
                <a:avLst/>
              </a:prstGeom>
              <a:blipFill rotWithShape="0">
                <a:blip r:embed="rId6"/>
                <a:stretch>
                  <a:fillRect b="-12281"/>
                </a:stretch>
              </a:blipFill>
            </p:spPr>
            <p:txBody>
              <a:bodyPr/>
              <a:lstStyle/>
              <a:p>
                <a:r>
                  <a:rPr lang="ja-JP" altLang="en-US">
                    <a:noFill/>
                  </a:rPr>
                  <a:t> </a:t>
                </a:r>
              </a:p>
            </p:txBody>
          </p:sp>
        </mc:Fallback>
      </mc:AlternateContent>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10154" y="348214"/>
            <a:ext cx="2979683"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北大西洋上での変動</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a:t>
            </a:r>
          </a:p>
        </p:txBody>
      </p: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sp>
        <p:nvSpPr>
          <p:cNvPr id="51" name="テキスト ボックス 50"/>
          <p:cNvSpPr txBox="1"/>
          <p:nvPr/>
        </p:nvSpPr>
        <p:spPr>
          <a:xfrm>
            <a:off x="159265" y="5371997"/>
            <a:ext cx="4164724"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大気と海の温度関係より</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海から大気</a:t>
            </a:r>
            <a:r>
              <a:rPr kumimoji="1" lang="ja-JP" altLang="en-US" sz="2400" dirty="0" smtClean="0">
                <a:latin typeface="HGP創英角ｺﾞｼｯｸUB" panose="020B0900000000000000" pitchFamily="50" charset="-128"/>
                <a:ea typeface="HGP創英角ｺﾞｼｯｸUB" panose="020B0900000000000000" pitchFamily="50" charset="-128"/>
              </a:rPr>
              <a:t>に熱輸送が起こる．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11" name="角丸四角形 10"/>
          <p:cNvSpPr/>
          <p:nvPr/>
        </p:nvSpPr>
        <p:spPr>
          <a:xfrm>
            <a:off x="66458" y="5171564"/>
            <a:ext cx="4390648" cy="125335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00000">
            <a:off x="4296702" y="4956668"/>
            <a:ext cx="1037568" cy="532088"/>
          </a:xfrm>
          <a:prstGeom prst="downArrow">
            <a:avLst/>
          </a:prstGeom>
          <a:solidFill>
            <a:schemeClr val="tx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020926" y="4950318"/>
            <a:ext cx="4203004" cy="523220"/>
          </a:xfrm>
          <a:prstGeom prst="rect">
            <a:avLst/>
          </a:prstGeom>
          <a:noFill/>
        </p:spPr>
        <p:txBody>
          <a:bodyPr wrap="square" rtlCol="0">
            <a:spAutoFit/>
          </a:bodyPr>
          <a:lstStyle/>
          <a:p>
            <a:r>
              <a:rPr lang="en-US" altLang="ja-JP" sz="2800" u="sng" dirty="0">
                <a:latin typeface="HGP創英角ｺﾞｼｯｸUB" panose="020B0900000000000000" pitchFamily="50" charset="-128"/>
                <a:ea typeface="HGP創英角ｺﾞｼｯｸUB" panose="020B0900000000000000" pitchFamily="50" charset="-128"/>
              </a:rPr>
              <a:t>1</a:t>
            </a:r>
            <a:r>
              <a:rPr kumimoji="1" lang="ja-JP" altLang="en-US" sz="2800" u="sng" dirty="0" smtClean="0">
                <a:latin typeface="HGP創英角ｺﾞｼｯｸUB" panose="020B0900000000000000" pitchFamily="50" charset="-128"/>
                <a:ea typeface="HGP創英角ｺﾞｼｯｸUB" panose="020B0900000000000000" pitchFamily="50" charset="-128"/>
              </a:rPr>
              <a:t>月</a:t>
            </a:r>
            <a:r>
              <a:rPr kumimoji="1" lang="ja-JP" altLang="en-US" sz="2800" dirty="0" smtClean="0">
                <a:latin typeface="HGP創英角ｺﾞｼｯｸUB" panose="020B0900000000000000" pitchFamily="50" charset="-128"/>
                <a:ea typeface="HGP創英角ｺﾞｼｯｸUB" panose="020B0900000000000000" pitchFamily="50" charset="-128"/>
              </a:rPr>
              <a:t>の大気と海の関係は？</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3" name="円/楕円 52"/>
          <p:cNvSpPr/>
          <p:nvPr/>
        </p:nvSpPr>
        <p:spPr>
          <a:xfrm>
            <a:off x="6469127" y="2442040"/>
            <a:ext cx="1586999" cy="1474653"/>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6582252"/>
            <a:ext cx="5020926" cy="307777"/>
          </a:xfrm>
          <a:prstGeom prst="rect">
            <a:avLst/>
          </a:prstGeom>
        </p:spPr>
        <p:txBody>
          <a:bodyPr wrap="none">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a:t>
            </a:r>
            <a:r>
              <a:rPr lang="ja-JP" altLang="en-US" sz="1400" dirty="0" smtClean="0">
                <a:latin typeface="HGP創英角ｺﾞｼｯｸUB" panose="020B0900000000000000" pitchFamily="50" charset="-128"/>
                <a:ea typeface="HGP創英角ｺﾞｼｯｸUB" panose="020B0900000000000000" pitchFamily="50" charset="-128"/>
              </a:rPr>
              <a:t>偏差　＊熱フラックスは上向き正</a:t>
            </a:r>
            <a:endParaRPr lang="ja-JP" altLang="en-US" sz="1400" dirty="0"/>
          </a:p>
        </p:txBody>
      </p:sp>
      <p:sp>
        <p:nvSpPr>
          <p:cNvPr id="5" name="テキスト ボックス 4"/>
          <p:cNvSpPr txBox="1"/>
          <p:nvPr/>
        </p:nvSpPr>
        <p:spPr>
          <a:xfrm>
            <a:off x="222333" y="4251203"/>
            <a:ext cx="4320738" cy="830997"/>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直上の大気は</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暖かい</a:t>
            </a:r>
            <a:endParaRPr lang="en-US" altLang="ja-JP" sz="2400" u="sng" dirty="0" smtClean="0">
              <a:solidFill>
                <a:srgbClr val="FF3300"/>
              </a:solidFill>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傾向であり，低圧偏差傾向</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1576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1" grpId="0" animBg="1"/>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60" y="3807427"/>
            <a:ext cx="4432201" cy="3061038"/>
          </a:xfrm>
          <a:prstGeom prst="rect">
            <a:avLst/>
          </a:prstGeom>
        </p:spPr>
      </p:pic>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10154" y="348214"/>
            <a:ext cx="4742845"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b="20789"/>
          <a:stretch/>
        </p:blipFill>
        <p:spPr>
          <a:xfrm>
            <a:off x="4603249" y="748330"/>
            <a:ext cx="4335744" cy="2916622"/>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b="6757"/>
          <a:stretch/>
        </p:blipFill>
        <p:spPr>
          <a:xfrm>
            <a:off x="205007" y="819545"/>
            <a:ext cx="4277709" cy="2782876"/>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t="93641"/>
          <a:stretch/>
        </p:blipFill>
        <p:spPr>
          <a:xfrm>
            <a:off x="2204435" y="3601315"/>
            <a:ext cx="4735130" cy="206112"/>
          </a:xfrm>
          <a:prstGeom prst="rect">
            <a:avLst/>
          </a:prstGeom>
        </p:spPr>
      </p:pic>
      <p:sp>
        <p:nvSpPr>
          <p:cNvPr id="15" name="角丸四角形 14"/>
          <p:cNvSpPr/>
          <p:nvPr/>
        </p:nvSpPr>
        <p:spPr>
          <a:xfrm>
            <a:off x="734834" y="5494284"/>
            <a:ext cx="928375" cy="49148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1199022" y="2320159"/>
            <a:ext cx="928375" cy="491489"/>
          </a:xfrm>
          <a:prstGeom prst="round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5663290" y="2320159"/>
            <a:ext cx="928375" cy="491489"/>
          </a:xfrm>
          <a:prstGeom prst="round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952999" y="4662334"/>
            <a:ext cx="3875691" cy="1323439"/>
          </a:xfrm>
          <a:prstGeom prst="rect">
            <a:avLst/>
          </a:prstGeom>
          <a:noFill/>
          <a:ln w="28575">
            <a:solidFill>
              <a:srgbClr val="FF3300"/>
            </a:solidFill>
          </a:ln>
        </p:spPr>
        <p:txBody>
          <a:bodyPr wrap="square" rtlCol="0">
            <a:spAutoFit/>
          </a:bodyPr>
          <a:lstStyle/>
          <a:p>
            <a:r>
              <a:rPr lang="en-US" altLang="ja-JP" sz="2000" dirty="0" smtClean="0">
                <a:latin typeface="HGP創英角ｺﾞｼｯｸUB" panose="020B0900000000000000" pitchFamily="50" charset="-128"/>
                <a:ea typeface="HGP創英角ｺﾞｼｯｸUB" panose="020B0900000000000000" pitchFamily="50" charset="-128"/>
              </a:rPr>
              <a:t>HOT</a:t>
            </a:r>
            <a:r>
              <a:rPr lang="ja-JP" altLang="en-US" sz="2000" dirty="0">
                <a:latin typeface="HGP創英角ｺﾞｼｯｸUB" panose="020B0900000000000000" pitchFamily="50" charset="-128"/>
                <a:ea typeface="HGP創英角ｺﾞｼｯｸUB" panose="020B0900000000000000" pitchFamily="50" charset="-128"/>
              </a:rPr>
              <a:t>年</a:t>
            </a:r>
            <a:r>
              <a:rPr lang="ja-JP" altLang="en-US" sz="2000" dirty="0" smtClean="0">
                <a:latin typeface="HGP創英角ｺﾞｼｯｸUB" panose="020B0900000000000000" pitchFamily="50" charset="-128"/>
                <a:ea typeface="HGP創英角ｺﾞｼｯｸUB" panose="020B0900000000000000" pitchFamily="50" charset="-128"/>
              </a:rPr>
              <a:t>の気候値は南西風であり，暖気が移流しやすい．偏差で見ると，南からの移流が働く傾向にある．よって，大気が暖まりやすくなる．</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01107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b="35307"/>
          <a:stretch/>
        </p:blipFill>
        <p:spPr>
          <a:xfrm>
            <a:off x="38356" y="3823478"/>
            <a:ext cx="4816214" cy="2522143"/>
          </a:xfrm>
          <a:prstGeom prst="rect">
            <a:avLst/>
          </a:prstGeom>
        </p:spPr>
      </p:pic>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b="39290"/>
          <a:stretch/>
        </p:blipFill>
        <p:spPr>
          <a:xfrm>
            <a:off x="149690" y="782604"/>
            <a:ext cx="4372054" cy="2654279"/>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b="40090"/>
          <a:stretch/>
        </p:blipFill>
        <p:spPr>
          <a:xfrm>
            <a:off x="4654655" y="817571"/>
            <a:ext cx="4370094" cy="2619312"/>
          </a:xfrm>
          <a:prstGeom prst="rect">
            <a:avLst/>
          </a:prstGeom>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t="77357" b="16035"/>
          <a:stretch/>
        </p:blipFill>
        <p:spPr>
          <a:xfrm>
            <a:off x="2446463" y="3440522"/>
            <a:ext cx="4251074" cy="281016"/>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t="91535"/>
          <a:stretch/>
        </p:blipFill>
        <p:spPr>
          <a:xfrm>
            <a:off x="105359" y="6344623"/>
            <a:ext cx="4682208" cy="288090"/>
          </a:xfrm>
          <a:prstGeom prst="rect">
            <a:avLst/>
          </a:prstGeom>
        </p:spPr>
      </p:pic>
      <p:sp>
        <p:nvSpPr>
          <p:cNvPr id="20" name="テキスト ボックス 19"/>
          <p:cNvSpPr txBox="1"/>
          <p:nvPr/>
        </p:nvSpPr>
        <p:spPr>
          <a:xfrm>
            <a:off x="210154" y="348214"/>
            <a:ext cx="4742845"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6306207" y="6488668"/>
            <a:ext cx="2837793" cy="369332"/>
          </a:xfrm>
          <a:prstGeom prst="rect">
            <a:avLst/>
          </a:prstGeom>
          <a:no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上向き正　：　海から大気側　</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3" name="円/楕円 12"/>
          <p:cNvSpPr/>
          <p:nvPr/>
        </p:nvSpPr>
        <p:spPr>
          <a:xfrm>
            <a:off x="448156" y="5038110"/>
            <a:ext cx="1261242" cy="11587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052848" y="4207386"/>
            <a:ext cx="3901966" cy="1754326"/>
          </a:xfrm>
          <a:prstGeom prst="rect">
            <a:avLst/>
          </a:prstGeom>
          <a:noFill/>
          <a:ln w="38100">
            <a:solidFill>
              <a:srgbClr val="00B050"/>
            </a:solidFill>
          </a:ln>
        </p:spPr>
        <p:txBody>
          <a:bodyPr wrap="square" rtlCol="0">
            <a:spAutoFit/>
          </a:bodyPr>
          <a:lstStyle/>
          <a:p>
            <a:r>
              <a:rPr kumimoji="1" lang="en-US" altLang="ja-JP" dirty="0" smtClean="0">
                <a:latin typeface="HGP創英角ｺﾞｼｯｸUB" panose="020B0900000000000000" pitchFamily="50" charset="-128"/>
                <a:ea typeface="HGP創英角ｺﾞｼｯｸUB" panose="020B0900000000000000" pitchFamily="50" charset="-128"/>
              </a:rPr>
              <a:t>HOT</a:t>
            </a:r>
            <a:r>
              <a:rPr kumimoji="1" lang="ja-JP" altLang="en-US" dirty="0" smtClean="0">
                <a:latin typeface="HGP創英角ｺﾞｼｯｸUB" panose="020B0900000000000000" pitchFamily="50" charset="-128"/>
                <a:ea typeface="HGP創英角ｺﾞｼｯｸUB" panose="020B0900000000000000" pitchFamily="50" charset="-128"/>
              </a:rPr>
              <a:t>も</a:t>
            </a:r>
            <a:r>
              <a:rPr kumimoji="1" lang="en-US" altLang="ja-JP" dirty="0" smtClean="0">
                <a:latin typeface="HGP創英角ｺﾞｼｯｸUB" panose="020B0900000000000000" pitchFamily="50" charset="-128"/>
                <a:ea typeface="HGP創英角ｺﾞｼｯｸUB" panose="020B0900000000000000" pitchFamily="50" charset="-128"/>
              </a:rPr>
              <a:t>COLD</a:t>
            </a:r>
            <a:r>
              <a:rPr lang="ja-JP" altLang="en-US" dirty="0" smtClean="0">
                <a:latin typeface="HGP創英角ｺﾞｼｯｸUB" panose="020B0900000000000000" pitchFamily="50" charset="-128"/>
                <a:ea typeface="HGP創英角ｺﾞｼｯｸUB" panose="020B0900000000000000" pitchFamily="50" charset="-128"/>
              </a:rPr>
              <a:t>どちらも海から大気に熱が輸送されているが，南の</a:t>
            </a:r>
            <a:r>
              <a:rPr lang="en-US" altLang="ja-JP" dirty="0" smtClean="0">
                <a:latin typeface="HGP創英角ｺﾞｼｯｸUB" panose="020B0900000000000000" pitchFamily="50" charset="-128"/>
                <a:ea typeface="HGP創英角ｺﾞｼｯｸUB" panose="020B0900000000000000" pitchFamily="50" charset="-128"/>
              </a:rPr>
              <a:t>SST</a:t>
            </a:r>
            <a:r>
              <a:rPr lang="ja-JP" altLang="en-US" dirty="0" smtClean="0">
                <a:latin typeface="HGP創英角ｺﾞｼｯｸUB" panose="020B0900000000000000" pitchFamily="50" charset="-128"/>
                <a:ea typeface="HGP創英角ｺﾞｼｯｸUB" panose="020B0900000000000000" pitchFamily="50" charset="-128"/>
              </a:rPr>
              <a:t>の方がより</a:t>
            </a:r>
            <a:endParaRPr lang="en-US" altLang="ja-JP" dirty="0" smtClean="0">
              <a:latin typeface="HGP創英角ｺﾞｼｯｸUB" panose="020B0900000000000000" pitchFamily="50" charset="-128"/>
              <a:ea typeface="HGP創英角ｺﾞｼｯｸUB" panose="020B0900000000000000" pitchFamily="50" charset="-128"/>
            </a:endParaRPr>
          </a:p>
          <a:p>
            <a:r>
              <a:rPr lang="ja-JP" altLang="en-US" dirty="0" smtClean="0">
                <a:latin typeface="HGP創英角ｺﾞｼｯｸUB" panose="020B0900000000000000" pitchFamily="50" charset="-128"/>
                <a:ea typeface="HGP創英角ｺﾞｼｯｸUB" panose="020B0900000000000000" pitchFamily="50" charset="-128"/>
              </a:rPr>
              <a:t>暖かいときは，その熱輸送が抑えられる</a:t>
            </a:r>
            <a:endParaRPr lang="en-US" altLang="ja-JP" dirty="0" smtClean="0">
              <a:latin typeface="HGP創英角ｺﾞｼｯｸUB" panose="020B0900000000000000" pitchFamily="50" charset="-128"/>
              <a:ea typeface="HGP創英角ｺﾞｼｯｸUB" panose="020B0900000000000000" pitchFamily="50" charset="-128"/>
            </a:endParaRPr>
          </a:p>
          <a:p>
            <a:r>
              <a:rPr lang="ja-JP" altLang="en-US" dirty="0" smtClean="0">
                <a:latin typeface="HGP創英角ｺﾞｼｯｸUB" panose="020B0900000000000000" pitchFamily="50" charset="-128"/>
                <a:ea typeface="HGP創英角ｺﾞｼｯｸUB" panose="020B0900000000000000" pitchFamily="50" charset="-128"/>
              </a:rPr>
              <a:t>結果であった．</a:t>
            </a:r>
            <a:r>
              <a:rPr kumimoji="1" lang="ja-JP" altLang="en-US" dirty="0" smtClean="0">
                <a:latin typeface="HGP創英角ｺﾞｼｯｸUB" panose="020B0900000000000000" pitchFamily="50" charset="-128"/>
                <a:ea typeface="HGP創英角ｺﾞｼｯｸUB" panose="020B0900000000000000" pitchFamily="50" charset="-128"/>
              </a:rPr>
              <a:t>その輸送が抑えられたのは，大気が運んだ暖気の影響であると考えられる．</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6037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b="26269"/>
          <a:stretch/>
        </p:blipFill>
        <p:spPr>
          <a:xfrm>
            <a:off x="184210" y="829387"/>
            <a:ext cx="4298506" cy="2586476"/>
          </a:xfrm>
          <a:prstGeom prst="rect">
            <a:avLst/>
          </a:prstGeom>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b="27168"/>
          <a:stretch/>
        </p:blipFill>
        <p:spPr>
          <a:xfrm>
            <a:off x="4603249" y="829386"/>
            <a:ext cx="4335744" cy="2554946"/>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92616"/>
          <a:stretch/>
        </p:blipFill>
        <p:spPr>
          <a:xfrm>
            <a:off x="1846716" y="3404940"/>
            <a:ext cx="5450567" cy="333361"/>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9" y="4123739"/>
            <a:ext cx="4559623" cy="2458364"/>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0592" y="3901965"/>
            <a:ext cx="4527645" cy="2680138"/>
          </a:xfrm>
          <a:prstGeom prst="rect">
            <a:avLst/>
          </a:prstGeom>
        </p:spPr>
      </p:pic>
      <p:sp>
        <p:nvSpPr>
          <p:cNvPr id="25" name="テキスト ボックス 24"/>
          <p:cNvSpPr txBox="1"/>
          <p:nvPr/>
        </p:nvSpPr>
        <p:spPr>
          <a:xfrm>
            <a:off x="210154" y="348214"/>
            <a:ext cx="4742845"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8895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4" y="788761"/>
            <a:ext cx="4473206" cy="2744970"/>
          </a:xfrm>
          <a:prstGeom prst="rect">
            <a:avLst/>
          </a:prstGeom>
        </p:spPr>
      </p:pic>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728" y="962289"/>
            <a:ext cx="4344021" cy="2571442"/>
          </a:xfrm>
          <a:prstGeom prst="rect">
            <a:avLst/>
          </a:prstGeom>
        </p:spPr>
      </p:pic>
      <p:sp>
        <p:nvSpPr>
          <p:cNvPr id="25" name="テキスト ボックス 24"/>
          <p:cNvSpPr txBox="1"/>
          <p:nvPr/>
        </p:nvSpPr>
        <p:spPr>
          <a:xfrm>
            <a:off x="210154" y="348214"/>
            <a:ext cx="4742845"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5" name="円/楕円 4"/>
          <p:cNvSpPr/>
          <p:nvPr/>
        </p:nvSpPr>
        <p:spPr>
          <a:xfrm>
            <a:off x="303061" y="2422262"/>
            <a:ext cx="1781504" cy="111146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97763" y="3712779"/>
            <a:ext cx="4282965" cy="923330"/>
          </a:xfrm>
          <a:prstGeom prst="rect">
            <a:avLst/>
          </a:prstGeom>
          <a:no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上記の</a:t>
            </a:r>
            <a:r>
              <a:rPr kumimoji="1" lang="en-US" altLang="ja-JP" dirty="0" smtClean="0">
                <a:latin typeface="HGP創英角ｺﾞｼｯｸUB" panose="020B0900000000000000" pitchFamily="50" charset="-128"/>
                <a:ea typeface="HGP創英角ｺﾞｼｯｸUB" panose="020B0900000000000000" pitchFamily="50" charset="-128"/>
              </a:rPr>
              <a:t>SST</a:t>
            </a:r>
            <a:r>
              <a:rPr kumimoji="1" lang="ja-JP" altLang="en-US" dirty="0" smtClean="0">
                <a:latin typeface="HGP創英角ｺﾞｼｯｸUB" panose="020B0900000000000000" pitchFamily="50" charset="-128"/>
                <a:ea typeface="HGP創英角ｺﾞｼｯｸUB" panose="020B0900000000000000" pitchFamily="50" charset="-128"/>
              </a:rPr>
              <a:t>が暖かくなる傾向にあるのは，大気が海の温度よりも暖かくなったことから起こるのでは？</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45024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10154" y="348214"/>
            <a:ext cx="5126474"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1</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b="16923"/>
          <a:stretch/>
        </p:blipFill>
        <p:spPr>
          <a:xfrm>
            <a:off x="210154" y="788761"/>
            <a:ext cx="4233674" cy="3015365"/>
          </a:xfrm>
          <a:prstGeom prst="rect">
            <a:avLst/>
          </a:prstGeom>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b="16721"/>
          <a:stretch/>
        </p:blipFill>
        <p:spPr>
          <a:xfrm>
            <a:off x="4663254" y="788761"/>
            <a:ext cx="4233674" cy="3022739"/>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93786"/>
          <a:stretch/>
        </p:blipFill>
        <p:spPr>
          <a:xfrm>
            <a:off x="2328931" y="3808897"/>
            <a:ext cx="4486137" cy="255488"/>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77" y="4109558"/>
            <a:ext cx="4674167" cy="2722078"/>
          </a:xfrm>
          <a:prstGeom prst="rect">
            <a:avLst/>
          </a:prstGeom>
        </p:spPr>
      </p:pic>
      <p:sp>
        <p:nvSpPr>
          <p:cNvPr id="18" name="角丸四角形 17"/>
          <p:cNvSpPr/>
          <p:nvPr/>
        </p:nvSpPr>
        <p:spPr>
          <a:xfrm>
            <a:off x="2448557" y="5226269"/>
            <a:ext cx="1097809" cy="777765"/>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469022" y="2052144"/>
            <a:ext cx="1097809" cy="777765"/>
          </a:xfrm>
          <a:prstGeom prst="round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933290" y="2052144"/>
            <a:ext cx="1097809" cy="777765"/>
          </a:xfrm>
          <a:prstGeom prst="round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897415" y="4808877"/>
            <a:ext cx="4071750" cy="1323439"/>
          </a:xfrm>
          <a:prstGeom prst="rect">
            <a:avLst/>
          </a:prstGeom>
          <a:noFill/>
          <a:ln w="28575">
            <a:solidFill>
              <a:srgbClr val="FF3300"/>
            </a:solidFill>
          </a:ln>
        </p:spPr>
        <p:txBody>
          <a:bodyPr wrap="square" rtlCol="0">
            <a:spAutoFit/>
          </a:bodyPr>
          <a:lstStyle/>
          <a:p>
            <a:r>
              <a:rPr lang="en-US" altLang="ja-JP" sz="2000" dirty="0" smtClean="0">
                <a:latin typeface="HGP創英角ｺﾞｼｯｸUB" panose="020B0900000000000000" pitchFamily="50" charset="-128"/>
                <a:ea typeface="HGP創英角ｺﾞｼｯｸUB" panose="020B0900000000000000" pitchFamily="50" charset="-128"/>
              </a:rPr>
              <a:t>HOT</a:t>
            </a:r>
            <a:r>
              <a:rPr lang="ja-JP" altLang="en-US" sz="2000" dirty="0">
                <a:latin typeface="HGP創英角ｺﾞｼｯｸUB" panose="020B0900000000000000" pitchFamily="50" charset="-128"/>
                <a:ea typeface="HGP創英角ｺﾞｼｯｸUB" panose="020B0900000000000000" pitchFamily="50" charset="-128"/>
              </a:rPr>
              <a:t>年</a:t>
            </a:r>
            <a:r>
              <a:rPr lang="ja-JP" altLang="en-US" sz="2000" dirty="0" smtClean="0">
                <a:latin typeface="HGP創英角ｺﾞｼｯｸUB" panose="020B0900000000000000" pitchFamily="50" charset="-128"/>
                <a:ea typeface="HGP創英角ｺﾞｼｯｸUB" panose="020B0900000000000000" pitchFamily="50" charset="-128"/>
              </a:rPr>
              <a:t>の気候値は南西風や南風であり，暖気が移流しやすい．偏差で</a:t>
            </a:r>
            <a:endParaRPr lang="en-US" altLang="ja-JP" sz="2000" dirty="0" smtClean="0">
              <a:latin typeface="HGP創英角ｺﾞｼｯｸUB" panose="020B0900000000000000" pitchFamily="50" charset="-128"/>
              <a:ea typeface="HGP創英角ｺﾞｼｯｸUB" panose="020B0900000000000000" pitchFamily="50" charset="-128"/>
            </a:endParaRPr>
          </a:p>
          <a:p>
            <a:r>
              <a:rPr lang="ja-JP" altLang="en-US" sz="2000" dirty="0" smtClean="0">
                <a:latin typeface="HGP創英角ｺﾞｼｯｸUB" panose="020B0900000000000000" pitchFamily="50" charset="-128"/>
                <a:ea typeface="HGP創英角ｺﾞｼｯｸUB" panose="020B0900000000000000" pitchFamily="50" charset="-128"/>
              </a:rPr>
              <a:t>見ると，南からの移流が働く傾向にある．よって，大気が暖まりやすくなる．</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1250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t="77357" b="16035"/>
          <a:stretch/>
        </p:blipFill>
        <p:spPr>
          <a:xfrm>
            <a:off x="2446463" y="3440522"/>
            <a:ext cx="4251074" cy="281016"/>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91535"/>
          <a:stretch/>
        </p:blipFill>
        <p:spPr>
          <a:xfrm>
            <a:off x="-5413" y="6309102"/>
            <a:ext cx="4682208" cy="288090"/>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b="34312"/>
          <a:stretch/>
        </p:blipFill>
        <p:spPr>
          <a:xfrm>
            <a:off x="4627179" y="763705"/>
            <a:ext cx="4306667" cy="2676817"/>
          </a:xfrm>
          <a:prstGeom prst="rect">
            <a:avLst/>
          </a:prstGeom>
        </p:spPr>
      </p:pic>
      <p:pic>
        <p:nvPicPr>
          <p:cNvPr id="3" name="図 2"/>
          <p:cNvPicPr>
            <a:picLocks noChangeAspect="1"/>
          </p:cNvPicPr>
          <p:nvPr/>
        </p:nvPicPr>
        <p:blipFill rotWithShape="1">
          <a:blip r:embed="rId7" cstate="print">
            <a:extLst>
              <a:ext uri="{28A0092B-C50C-407E-A947-70E740481C1C}">
                <a14:useLocalDpi xmlns:a14="http://schemas.microsoft.com/office/drawing/2010/main" val="0"/>
              </a:ext>
            </a:extLst>
          </a:blip>
          <a:srcRect b="34312"/>
          <a:stretch/>
        </p:blipFill>
        <p:spPr>
          <a:xfrm>
            <a:off x="210154" y="763706"/>
            <a:ext cx="4306667" cy="2676816"/>
          </a:xfrm>
          <a:prstGeom prst="rect">
            <a:avLst/>
          </a:prstGeom>
        </p:spPr>
      </p:pic>
      <p:pic>
        <p:nvPicPr>
          <p:cNvPr id="6" name="図 5"/>
          <p:cNvPicPr>
            <a:picLocks noChangeAspect="1"/>
          </p:cNvPicPr>
          <p:nvPr/>
        </p:nvPicPr>
        <p:blipFill rotWithShape="1">
          <a:blip r:embed="rId8" cstate="print">
            <a:extLst>
              <a:ext uri="{28A0092B-C50C-407E-A947-70E740481C1C}">
                <a14:useLocalDpi xmlns:a14="http://schemas.microsoft.com/office/drawing/2010/main" val="0"/>
              </a:ext>
            </a:extLst>
          </a:blip>
          <a:srcRect b="28521"/>
          <a:stretch/>
        </p:blipFill>
        <p:spPr>
          <a:xfrm>
            <a:off x="210154" y="3851797"/>
            <a:ext cx="4280762" cy="2457305"/>
          </a:xfrm>
          <a:prstGeom prst="rect">
            <a:avLst/>
          </a:prstGeom>
        </p:spPr>
      </p:pic>
      <p:sp>
        <p:nvSpPr>
          <p:cNvPr id="17" name="テキスト ボックス 16"/>
          <p:cNvSpPr txBox="1"/>
          <p:nvPr/>
        </p:nvSpPr>
        <p:spPr>
          <a:xfrm>
            <a:off x="210154" y="348214"/>
            <a:ext cx="5299894"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1</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18" name="テキスト ボックス 17"/>
          <p:cNvSpPr txBox="1"/>
          <p:nvPr/>
        </p:nvSpPr>
        <p:spPr>
          <a:xfrm>
            <a:off x="6306207" y="6488668"/>
            <a:ext cx="2837793" cy="369332"/>
          </a:xfrm>
          <a:prstGeom prst="rect">
            <a:avLst/>
          </a:prstGeom>
          <a:noFill/>
        </p:spPr>
        <p:txBody>
          <a:bodyPr wrap="squar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上向き正　：　海から大気側　</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4781262" y="4256543"/>
            <a:ext cx="3901966" cy="1754326"/>
          </a:xfrm>
          <a:prstGeom prst="rect">
            <a:avLst/>
          </a:prstGeom>
          <a:noFill/>
          <a:ln w="38100">
            <a:solidFill>
              <a:srgbClr val="00B050"/>
            </a:solidFill>
          </a:ln>
        </p:spPr>
        <p:txBody>
          <a:bodyPr wrap="square" rtlCol="0">
            <a:spAutoFit/>
          </a:bodyPr>
          <a:lstStyle/>
          <a:p>
            <a:r>
              <a:rPr kumimoji="1" lang="en-US" altLang="ja-JP" dirty="0" smtClean="0">
                <a:latin typeface="HGP創英角ｺﾞｼｯｸUB" panose="020B0900000000000000" pitchFamily="50" charset="-128"/>
                <a:ea typeface="HGP創英角ｺﾞｼｯｸUB" panose="020B0900000000000000" pitchFamily="50" charset="-128"/>
              </a:rPr>
              <a:t>HOT</a:t>
            </a:r>
            <a:r>
              <a:rPr kumimoji="1" lang="ja-JP" altLang="en-US" dirty="0" smtClean="0">
                <a:latin typeface="HGP創英角ｺﾞｼｯｸUB" panose="020B0900000000000000" pitchFamily="50" charset="-128"/>
                <a:ea typeface="HGP創英角ｺﾞｼｯｸUB" panose="020B0900000000000000" pitchFamily="50" charset="-128"/>
              </a:rPr>
              <a:t>も</a:t>
            </a:r>
            <a:r>
              <a:rPr kumimoji="1" lang="en-US" altLang="ja-JP" dirty="0" smtClean="0">
                <a:latin typeface="HGP創英角ｺﾞｼｯｸUB" panose="020B0900000000000000" pitchFamily="50" charset="-128"/>
                <a:ea typeface="HGP創英角ｺﾞｼｯｸUB" panose="020B0900000000000000" pitchFamily="50" charset="-128"/>
              </a:rPr>
              <a:t>COLD</a:t>
            </a:r>
            <a:r>
              <a:rPr lang="ja-JP" altLang="en-US" dirty="0" smtClean="0">
                <a:latin typeface="HGP創英角ｺﾞｼｯｸUB" panose="020B0900000000000000" pitchFamily="50" charset="-128"/>
                <a:ea typeface="HGP創英角ｺﾞｼｯｸUB" panose="020B0900000000000000" pitchFamily="50" charset="-128"/>
              </a:rPr>
              <a:t>どちらも海から大気に熱が輸送されている．特にこの領域はメキシコ湾流があるため海から大気への熱輸送が顕著である．しかし，</a:t>
            </a: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月の北太平洋南北勾配が大きいほど，</a:t>
            </a:r>
            <a:r>
              <a:rPr lang="en-US" altLang="ja-JP" dirty="0" smtClean="0">
                <a:latin typeface="HGP創英角ｺﾞｼｯｸUB" panose="020B0900000000000000" pitchFamily="50" charset="-128"/>
                <a:ea typeface="HGP創英角ｺﾞｼｯｸUB" panose="020B0900000000000000" pitchFamily="50" charset="-128"/>
              </a:rPr>
              <a:t>1</a:t>
            </a:r>
            <a:r>
              <a:rPr lang="ja-JP" altLang="en-US" dirty="0" smtClean="0">
                <a:latin typeface="HGP創英角ｺﾞｼｯｸUB" panose="020B0900000000000000" pitchFamily="50" charset="-128"/>
                <a:ea typeface="HGP創英角ｺﾞｼｯｸUB" panose="020B0900000000000000" pitchFamily="50" charset="-128"/>
              </a:rPr>
              <a:t>月の北大西洋では</a:t>
            </a:r>
            <a:r>
              <a:rPr lang="en-US" altLang="ja-JP" dirty="0" smtClean="0">
                <a:latin typeface="HGP創英角ｺﾞｼｯｸUB" panose="020B0900000000000000" pitchFamily="50" charset="-128"/>
                <a:ea typeface="HGP創英角ｺﾞｼｯｸUB" panose="020B0900000000000000" pitchFamily="50" charset="-128"/>
              </a:rPr>
              <a:t>SST</a:t>
            </a:r>
            <a:r>
              <a:rPr lang="ja-JP" altLang="en-US" dirty="0" smtClean="0">
                <a:latin typeface="HGP創英角ｺﾞｼｯｸUB" panose="020B0900000000000000" pitchFamily="50" charset="-128"/>
                <a:ea typeface="HGP創英角ｺﾞｼｯｸUB" panose="020B0900000000000000" pitchFamily="50" charset="-128"/>
              </a:rPr>
              <a:t>が冷たくなる傾向．</a:t>
            </a:r>
            <a:endParaRPr lang="en-US" altLang="ja-JP" dirty="0" smtClean="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70500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7" y="781935"/>
            <a:ext cx="4411940" cy="2654239"/>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012" y="781935"/>
            <a:ext cx="4327527" cy="2654239"/>
          </a:xfrm>
          <a:prstGeom prst="rect">
            <a:avLst/>
          </a:prstGeom>
        </p:spPr>
      </p:pic>
      <p:sp>
        <p:nvSpPr>
          <p:cNvPr id="19" name="テキスト ボックス 18"/>
          <p:cNvSpPr txBox="1"/>
          <p:nvPr/>
        </p:nvSpPr>
        <p:spPr>
          <a:xfrm>
            <a:off x="210154" y="348214"/>
            <a:ext cx="5307777"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気候値　（</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1</a:t>
            </a:r>
            <a:r>
              <a:rPr lang="ja-JP" altLang="en-US" b="1" dirty="0" smtClean="0">
                <a:latin typeface="HGP創英角ｺﾞｼｯｸUB" panose="020B0900000000000000" pitchFamily="50" charset="-128"/>
                <a:ea typeface="HGP創英角ｺﾞｼｯｸUB" panose="020B0900000000000000" pitchFamily="50" charset="-128"/>
              </a:rPr>
              <a:t>月　</a:t>
            </a:r>
            <a:r>
              <a:rPr lang="en-US" altLang="ja-JP" b="1" dirty="0" smtClean="0">
                <a:latin typeface="HGP創英角ｺﾞｼｯｸUB" panose="020B0900000000000000" pitchFamily="50" charset="-128"/>
                <a:ea typeface="HGP創英角ｺﾞｼｯｸUB" panose="020B0900000000000000" pitchFamily="50" charset="-128"/>
              </a:rPr>
              <a:t>HOT</a:t>
            </a:r>
            <a:r>
              <a:rPr lang="ja-JP" altLang="en-US" b="1" dirty="0" smtClean="0">
                <a:latin typeface="HGP創英角ｺﾞｼｯｸUB" panose="020B0900000000000000" pitchFamily="50" charset="-128"/>
                <a:ea typeface="HGP創英角ｺﾞｼｯｸUB" panose="020B0900000000000000" pitchFamily="50" charset="-128"/>
              </a:rPr>
              <a:t> </a:t>
            </a:r>
            <a:r>
              <a:rPr lang="en-US" altLang="ja-JP" b="1" dirty="0" smtClean="0">
                <a:latin typeface="HGP創英角ｺﾞｼｯｸUB" panose="020B0900000000000000" pitchFamily="50" charset="-128"/>
                <a:ea typeface="HGP創英角ｺﾞｼｯｸUB" panose="020B0900000000000000" pitchFamily="50" charset="-128"/>
              </a:rPr>
              <a:t>and COLD, Hot - Cold</a:t>
            </a:r>
            <a:r>
              <a:rPr lang="ja-JP" altLang="en-US" b="1" dirty="0" smtClean="0">
                <a:latin typeface="HGP創英角ｺﾞｼｯｸUB" panose="020B0900000000000000" pitchFamily="50" charset="-128"/>
                <a:ea typeface="HGP創英角ｺﾞｼｯｸUB" panose="020B0900000000000000" pitchFamily="50" charset="-128"/>
              </a:rPr>
              <a:t>）</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275897" y="3641834"/>
            <a:ext cx="6747641" cy="646331"/>
          </a:xfrm>
          <a:prstGeom prst="rect">
            <a:avLst/>
          </a:prstGeom>
          <a:noFill/>
        </p:spPr>
        <p:txBody>
          <a:bodyPr wrap="square" rtlCol="0">
            <a:spAutoFit/>
          </a:bodyPr>
          <a:lstStyle/>
          <a:p>
            <a:r>
              <a:rPr lang="ja-JP" altLang="en-US" dirty="0"/>
              <a:t>大気</a:t>
            </a:r>
            <a:r>
              <a:rPr lang="ja-JP" altLang="en-US" dirty="0" smtClean="0"/>
              <a:t>が北大西洋に影響を与えている．熱輸送は大気から海洋であった．</a:t>
            </a:r>
            <a:endParaRPr kumimoji="1" lang="ja-JP" altLang="en-US" dirty="0"/>
          </a:p>
        </p:txBody>
      </p:sp>
    </p:spTree>
    <p:extLst>
      <p:ext uri="{BB962C8B-B14F-4D97-AF65-F5344CB8AC3E}">
        <p14:creationId xmlns:p14="http://schemas.microsoft.com/office/powerpoint/2010/main" val="118671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テキスト ボックス 1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HGS創英角ｺﾞｼｯｸUB" panose="020B0900000000000000" pitchFamily="50" charset="-128"/>
                <a:ea typeface="HGS創英角ｺﾞｼｯｸUB" panose="020B0900000000000000" pitchFamily="50" charset="-128"/>
              </a:rPr>
              <a:t>introduction</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3" name="テキスト ボックス 12"/>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14" name="正方形/長方形 13"/>
          <p:cNvSpPr/>
          <p:nvPr/>
        </p:nvSpPr>
        <p:spPr>
          <a:xfrm>
            <a:off x="676077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Future work</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81808" y="519291"/>
            <a:ext cx="8580383" cy="800219"/>
          </a:xfrm>
          <a:prstGeom prst="rect">
            <a:avLst/>
          </a:prstGeom>
          <a:noFill/>
          <a:ln w="38100">
            <a:solidFill>
              <a:srgbClr val="FF0000"/>
            </a:solidFill>
          </a:ln>
        </p:spPr>
        <p:txBody>
          <a:bodyPr wrap="square" rtlCol="0">
            <a:spAutoFit/>
          </a:bodyPr>
          <a:lstStyle/>
          <a:p>
            <a:r>
              <a:rPr lang="ja-JP" altLang="en-US" dirty="0" smtClean="0">
                <a:solidFill>
                  <a:schemeClr val="accent5"/>
                </a:solidFill>
                <a:latin typeface="HGP創英角ｺﾞｼｯｸUB" panose="020B0900000000000000" pitchFamily="50" charset="-128"/>
                <a:ea typeface="HGP創英角ｺﾞｼｯｸUB" panose="020B0900000000000000" pitchFamily="50" charset="-128"/>
              </a:rPr>
              <a:t>東アジアの寒気に着目</a:t>
            </a:r>
            <a:endParaRPr lang="en-US" altLang="ja-JP" dirty="0">
              <a:solidFill>
                <a:schemeClr val="accent5"/>
              </a:solidFill>
              <a:latin typeface="HGP創英角ｺﾞｼｯｸUB" panose="020B0900000000000000" pitchFamily="50" charset="-128"/>
              <a:ea typeface="HGP創英角ｺﾞｼｯｸUB" panose="020B0900000000000000" pitchFamily="50" charset="-128"/>
            </a:endParaRPr>
          </a:p>
          <a:p>
            <a:r>
              <a:rPr lang="ja-JP" altLang="en-US" sz="2800" dirty="0" smtClean="0">
                <a:latin typeface="HGP創英角ｺﾞｼｯｸUB" panose="020B0900000000000000" pitchFamily="50" charset="-128"/>
                <a:ea typeface="HGP創英角ｺﾞｼｯｸUB" panose="020B0900000000000000" pitchFamily="50" charset="-128"/>
              </a:rPr>
              <a:t>➡</a:t>
            </a:r>
            <a:r>
              <a:rPr lang="ja-JP" altLang="en-US" sz="1600" dirty="0" smtClean="0">
                <a:latin typeface="HGP創英角ｺﾞｼｯｸUB" panose="020B0900000000000000" pitchFamily="50" charset="-128"/>
                <a:ea typeface="HGP創英角ｺﾞｼｯｸUB" panose="020B0900000000000000" pitchFamily="50" charset="-128"/>
              </a:rPr>
              <a:t>　</a:t>
            </a:r>
            <a:r>
              <a:rPr lang="ja-JP" altLang="en-US" dirty="0" smtClean="0">
                <a:latin typeface="HGP創英角ｺﾞｼｯｸUB" panose="020B0900000000000000" pitchFamily="50" charset="-128"/>
                <a:ea typeface="HGP創英角ｺﾞｼｯｸUB" panose="020B0900000000000000" pitchFamily="50" charset="-128"/>
              </a:rPr>
              <a:t>なぜ北太平洋の南北勾配が大きいと</a:t>
            </a:r>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1</a:t>
            </a:r>
            <a:r>
              <a:rPr lang="ja-JP" altLang="en-US" dirty="0" smtClean="0">
                <a:latin typeface="HGP創英角ｺﾞｼｯｸUB" panose="020B0900000000000000" pitchFamily="50" charset="-128"/>
                <a:ea typeface="HGP創英角ｺﾞｼｯｸUB" panose="020B0900000000000000" pitchFamily="50" charset="-128"/>
              </a:rPr>
              <a:t>月東アジアに寒気帯が形成されるのか？</a:t>
            </a:r>
            <a:endParaRPr lang="en-US" altLang="ja-JP" dirty="0" smtClean="0">
              <a:latin typeface="HGP創英角ｺﾞｼｯｸUB" panose="020B0900000000000000" pitchFamily="50" charset="-128"/>
              <a:ea typeface="HGP創英角ｺﾞｼｯｸUB" panose="020B0900000000000000" pitchFamily="50" charset="-128"/>
            </a:endParaRPr>
          </a:p>
        </p:txBody>
      </p:sp>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90" y="2175640"/>
            <a:ext cx="4391975" cy="2608829"/>
          </a:xfrm>
          <a:prstGeom prst="rect">
            <a:avLst/>
          </a:prstGeom>
        </p:spPr>
      </p:pic>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028" y="2167757"/>
            <a:ext cx="4391975" cy="2608829"/>
          </a:xfrm>
          <a:prstGeom prst="rect">
            <a:avLst/>
          </a:prstGeom>
        </p:spPr>
      </p:pic>
      <p:sp>
        <p:nvSpPr>
          <p:cNvPr id="10" name="円/楕円 9"/>
          <p:cNvSpPr/>
          <p:nvPr/>
        </p:nvSpPr>
        <p:spPr>
          <a:xfrm rot="20717963">
            <a:off x="1552371" y="3212100"/>
            <a:ext cx="2468720" cy="67903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0717963">
            <a:off x="6338142" y="3370204"/>
            <a:ext cx="1678256" cy="67903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910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 name="テキスト ボックス 31"/>
              <p:cNvSpPr txBox="1"/>
              <p:nvPr/>
            </p:nvSpPr>
            <p:spPr>
              <a:xfrm>
                <a:off x="4694054" y="550713"/>
                <a:ext cx="4335215" cy="946991"/>
              </a:xfrm>
              <a:prstGeom prst="rect">
                <a:avLst/>
              </a:prstGeom>
              <a:solidFill>
                <a:schemeClr val="bg1"/>
              </a:solidFill>
            </p:spPr>
            <p:txBody>
              <a:bodyPr wrap="square" rtlCol="0">
                <a:spAutoFit/>
              </a:bodyPr>
              <a:lstStyle/>
              <a:p>
                <a:pPr algn="ctr"/>
                <a:r>
                  <a:rPr kumimoji="1" lang="ja-JP" altLang="en-US" dirty="0" smtClean="0">
                    <a:latin typeface="HG創英角ｺﾞｼｯｸUB" panose="020B0909000000000000" pitchFamily="49" charset="-128"/>
                    <a:ea typeface="HG創英角ｺﾞｼｯｸUB" panose="020B0909000000000000" pitchFamily="49" charset="-128"/>
                  </a:rPr>
                  <a:t>合成図解析　</a:t>
                </a:r>
                <a:endParaRPr kumimoji="1" lang="en-US" altLang="ja-JP" dirty="0" smtClean="0">
                  <a:latin typeface="HG創英角ｺﾞｼｯｸUB" panose="020B0909000000000000" pitchFamily="49" charset="-128"/>
                  <a:ea typeface="HG創英角ｺﾞｼｯｸUB" panose="020B0909000000000000" pitchFamily="49" charset="-128"/>
                </a:endParaRPr>
              </a:p>
              <a:p>
                <a:pPr algn="ctr"/>
                <a:r>
                  <a:rPr kumimoji="1" lang="en-US" altLang="ja-JP" dirty="0" smtClean="0">
                    <a:latin typeface="HG創英角ｺﾞｼｯｸUB" panose="020B0909000000000000" pitchFamily="49" charset="-128"/>
                    <a:ea typeface="HG創英角ｺﾞｼｯｸUB" panose="020B0909000000000000" pitchFamily="49" charset="-128"/>
                  </a:rPr>
                  <a:t>300hPa</a:t>
                </a:r>
                <a:r>
                  <a:rPr kumimoji="1" lang="ja-JP" altLang="en-US" dirty="0" smtClean="0">
                    <a:latin typeface="HG創英角ｺﾞｼｯｸUB" panose="020B0909000000000000" pitchFamily="49" charset="-128"/>
                    <a:ea typeface="HG創英角ｺﾞｼｯｸUB" panose="020B0909000000000000" pitchFamily="49" charset="-128"/>
                  </a:rPr>
                  <a:t>面のジオポテンシャル高度</a:t>
                </a:r>
                <a:r>
                  <a:rPr kumimoji="1" lang="en-US" altLang="ja-JP" dirty="0" smtClean="0">
                    <a:latin typeface="HG創英角ｺﾞｼｯｸUB" panose="020B0909000000000000" pitchFamily="49" charset="-128"/>
                    <a:ea typeface="HG創英角ｺﾞｼｯｸUB" panose="020B0909000000000000" pitchFamily="49" charset="-128"/>
                  </a:rPr>
                  <a:t>(m)</a:t>
                </a:r>
                <a:r>
                  <a:rPr kumimoji="1" lang="ja-JP" altLang="en-US" dirty="0" smtClean="0">
                    <a:latin typeface="HG創英角ｺﾞｼｯｸUB" panose="020B0909000000000000" pitchFamily="49" charset="-128"/>
                    <a:ea typeface="HG創英角ｺﾞｼｯｸUB" panose="020B0909000000000000" pitchFamily="49" charset="-128"/>
                  </a:rPr>
                  <a:t>と</a:t>
                </a:r>
                <a:r>
                  <a:rPr lang="ja-JP" altLang="en-US" dirty="0" smtClean="0">
                    <a:latin typeface="HG創英角ｺﾞｼｯｸUB" panose="020B0909000000000000" pitchFamily="49" charset="-128"/>
                    <a:ea typeface="HG創英角ｺﾞｼｯｸUB" panose="020B0909000000000000" pitchFamily="49" charset="-128"/>
                  </a:rPr>
                  <a:t>波の活動度</a:t>
                </a:r>
                <a:r>
                  <a:rPr lang="en-US" altLang="ja-JP" dirty="0" smtClean="0">
                    <a:latin typeface="HG創英角ｺﾞｼｯｸUB" panose="020B0909000000000000" pitchFamily="49" charset="-128"/>
                    <a:ea typeface="HG創英角ｺﾞｼｯｸUB" panose="020B0909000000000000" pitchFamily="49" charset="-128"/>
                  </a:rPr>
                  <a:t>Flux</a:t>
                </a:r>
                <a:r>
                  <a:rPr lang="ja-JP" altLang="en-US" dirty="0" smtClean="0">
                    <a:latin typeface="HG創英角ｺﾞｼｯｸUB" panose="020B0909000000000000" pitchFamily="49" charset="-128"/>
                    <a:ea typeface="HG創英角ｺﾞｼｯｸUB" panose="020B0909000000000000" pitchFamily="49" charset="-128"/>
                  </a:rPr>
                  <a:t>（</a:t>
                </a:r>
                <a14:m>
                  <m:oMath xmlns:m="http://schemas.openxmlformats.org/officeDocument/2006/math">
                    <m:sSup>
                      <m:sSupPr>
                        <m:ctrlPr>
                          <a:rPr lang="en-US" altLang="ja-JP" i="1" smtClean="0">
                            <a:latin typeface="Cambria Math" panose="02040503050406030204" pitchFamily="18" charset="0"/>
                            <a:ea typeface="HG創英角ｺﾞｼｯｸUB" panose="020B0909000000000000" pitchFamily="49" charset="-128"/>
                          </a:rPr>
                        </m:ctrlPr>
                      </m:sSupPr>
                      <m:e>
                        <m:r>
                          <a:rPr lang="en-US" altLang="ja-JP" b="0" i="1" smtClean="0">
                            <a:latin typeface="Cambria Math" panose="02040503050406030204" pitchFamily="18" charset="0"/>
                            <a:ea typeface="HG創英角ｺﾞｼｯｸUB" panose="020B0909000000000000" pitchFamily="49" charset="-128"/>
                          </a:rPr>
                          <m:t>𝑚</m:t>
                        </m:r>
                      </m:e>
                      <m:sup>
                        <m:r>
                          <a:rPr lang="en-US" altLang="ja-JP" b="0" i="1" smtClean="0">
                            <a:latin typeface="Cambria Math" panose="02040503050406030204" pitchFamily="18" charset="0"/>
                            <a:ea typeface="HG創英角ｺﾞｼｯｸUB" panose="020B0909000000000000" pitchFamily="49" charset="-128"/>
                          </a:rPr>
                          <m:t>2</m:t>
                        </m:r>
                      </m:sup>
                    </m:sSup>
                    <m:r>
                      <a:rPr lang="en-US" altLang="ja-JP" b="0" i="1" smtClean="0">
                        <a:latin typeface="Cambria Math" panose="02040503050406030204" pitchFamily="18" charset="0"/>
                        <a:ea typeface="HG創英角ｺﾞｼｯｸUB" panose="020B0909000000000000" pitchFamily="49" charset="-128"/>
                      </a:rPr>
                      <m:t>/</m:t>
                    </m:r>
                    <m:sSup>
                      <m:sSupPr>
                        <m:ctrlPr>
                          <a:rPr lang="en-US" altLang="ja-JP" b="0" i="1" smtClean="0">
                            <a:latin typeface="Cambria Math" panose="02040503050406030204" pitchFamily="18" charset="0"/>
                            <a:ea typeface="HG創英角ｺﾞｼｯｸUB" panose="020B0909000000000000" pitchFamily="49" charset="-128"/>
                          </a:rPr>
                        </m:ctrlPr>
                      </m:sSupPr>
                      <m:e>
                        <m:r>
                          <a:rPr lang="en-US" altLang="ja-JP" b="0" i="1" smtClean="0">
                            <a:latin typeface="Cambria Math" panose="02040503050406030204" pitchFamily="18" charset="0"/>
                            <a:ea typeface="HG創英角ｺﾞｼｯｸUB" panose="020B0909000000000000" pitchFamily="49" charset="-128"/>
                          </a:rPr>
                          <m:t>𝑠</m:t>
                        </m:r>
                      </m:e>
                      <m:sup>
                        <m:r>
                          <a:rPr lang="en-US" altLang="ja-JP" b="0" i="1" smtClean="0">
                            <a:latin typeface="Cambria Math" panose="02040503050406030204" pitchFamily="18" charset="0"/>
                            <a:ea typeface="HG創英角ｺﾞｼｯｸUB" panose="020B0909000000000000" pitchFamily="49" charset="-128"/>
                          </a:rPr>
                          <m:t>2</m:t>
                        </m:r>
                      </m:sup>
                    </m:sSup>
                  </m:oMath>
                </a14:m>
                <a:r>
                  <a:rPr lang="ja-JP" altLang="en-US" dirty="0" smtClean="0">
                    <a:latin typeface="HG創英角ｺﾞｼｯｸUB" panose="020B0909000000000000" pitchFamily="49" charset="-128"/>
                    <a:ea typeface="HG創英角ｺﾞｼｯｸUB" panose="020B0909000000000000" pitchFamily="49" charset="-128"/>
                  </a:rPr>
                  <a:t>）</a:t>
                </a:r>
                <a:endParaRPr kumimoji="1" lang="ja-JP" altLang="en-US" dirty="0">
                  <a:latin typeface="HG創英角ｺﾞｼｯｸUB" panose="020B0909000000000000" pitchFamily="49" charset="-128"/>
                  <a:ea typeface="HG創英角ｺﾞｼｯｸUB" panose="020B0909000000000000" pitchFamily="49" charset="-128"/>
                </a:endParaRPr>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4694054" y="550713"/>
                <a:ext cx="4335215" cy="946991"/>
              </a:xfrm>
              <a:prstGeom prst="rect">
                <a:avLst/>
              </a:prstGeom>
              <a:blipFill rotWithShape="0">
                <a:blip r:embed="rId3"/>
                <a:stretch>
                  <a:fillRect t="-3205" b="-5128"/>
                </a:stretch>
              </a:blipFill>
            </p:spPr>
            <p:txBody>
              <a:bodyPr/>
              <a:lstStyle/>
              <a:p>
                <a:r>
                  <a:rPr lang="ja-JP" altLang="en-US">
                    <a:noFill/>
                  </a:rPr>
                  <a:t> </a:t>
                </a:r>
              </a:p>
            </p:txBody>
          </p:sp>
        </mc:Fallback>
      </mc:AlternateContent>
      <p:pic>
        <p:nvPicPr>
          <p:cNvPr id="42" name="Picture 2" descr="図5：メキシコ湾流の湾軸北上から日本への寒波到達までの概念図。クレジット：総研大/極地研/海洋機構/東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38" y="1296814"/>
            <a:ext cx="4800724" cy="4023427"/>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300678" y="5586791"/>
            <a:ext cx="8659061" cy="723295"/>
          </a:xfrm>
          <a:prstGeom prst="roundRect">
            <a:avLst/>
          </a:prstGeom>
          <a:solidFill>
            <a:schemeClr val="accent4">
              <a:lumMod val="20000"/>
              <a:lumOff val="80000"/>
              <a:alpha val="62000"/>
            </a:schemeClr>
          </a:solidFill>
          <a:ln w="57150">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ja-JP" altLang="en-US" sz="2000"/>
          </a:p>
        </p:txBody>
      </p:sp>
      <p:sp>
        <p:nvSpPr>
          <p:cNvPr id="25" name="テキスト ボックス 24"/>
          <p:cNvSpPr txBox="1"/>
          <p:nvPr/>
        </p:nvSpPr>
        <p:spPr>
          <a:xfrm>
            <a:off x="248312" y="5618812"/>
            <a:ext cx="8670746"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2800" u="sng" dirty="0" smtClean="0">
                <a:solidFill>
                  <a:schemeClr val="tx1"/>
                </a:solidFill>
                <a:latin typeface="HGP創英角ｺﾞｼｯｸUB" panose="020B0900000000000000" pitchFamily="50" charset="-128"/>
                <a:ea typeface="HGP創英角ｺﾞｼｯｸUB" panose="020B0900000000000000" pitchFamily="50" charset="-128"/>
              </a:rPr>
              <a:t>東アジア</a:t>
            </a:r>
            <a:r>
              <a:rPr lang="ja-JP" altLang="en-US" sz="2800" u="sng" dirty="0">
                <a:solidFill>
                  <a:schemeClr val="tx1"/>
                </a:solidFill>
                <a:latin typeface="HGP創英角ｺﾞｼｯｸUB" panose="020B0900000000000000" pitchFamily="50" charset="-128"/>
                <a:ea typeface="HGP創英角ｺﾞｼｯｸUB" panose="020B0900000000000000" pitchFamily="50" charset="-128"/>
              </a:rPr>
              <a:t>に</a:t>
            </a:r>
            <a:r>
              <a:rPr lang="ja-JP" altLang="en-US" sz="2800" u="sng" dirty="0" smtClean="0">
                <a:solidFill>
                  <a:schemeClr val="tx1"/>
                </a:solidFill>
                <a:latin typeface="HGP創英角ｺﾞｼｯｸUB" panose="020B0900000000000000" pitchFamily="50" charset="-128"/>
                <a:ea typeface="HGP創英角ｺﾞｼｯｸUB" panose="020B0900000000000000" pitchFamily="50" charset="-128"/>
              </a:rPr>
              <a:t>寒気もたらすのは</a:t>
            </a:r>
            <a:r>
              <a:rPr lang="ja-JP" altLang="en-US" sz="3600" u="sng" dirty="0" smtClean="0">
                <a:solidFill>
                  <a:srgbClr val="FF0000"/>
                </a:solidFill>
                <a:latin typeface="HGP創英角ｺﾞｼｯｸUB" panose="020B0900000000000000" pitchFamily="50" charset="-128"/>
                <a:ea typeface="HGP創英角ｺﾞｼｯｸUB" panose="020B0900000000000000" pitchFamily="50" charset="-128"/>
              </a:rPr>
              <a:t>北太平洋❓</a:t>
            </a:r>
            <a:endParaRPr lang="ja-JP" altLang="en-US" sz="2800" u="sng"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9" name="スライド番号プレースホルダー 18"/>
          <p:cNvSpPr>
            <a:spLocks noGrp="1"/>
          </p:cNvSpPr>
          <p:nvPr>
            <p:ph type="sldNum" sz="quarter" idx="12"/>
          </p:nvPr>
        </p:nvSpPr>
        <p:spPr/>
        <p:txBody>
          <a:bodyPr/>
          <a:lstStyle/>
          <a:p>
            <a:fld id="{33DAA17F-2D30-4DE4-B4FA-93F6CE89E2E6}" type="slidenum">
              <a:rPr kumimoji="1" lang="ja-JP" altLang="en-US" smtClean="0"/>
              <a:t>4</a:t>
            </a:fld>
            <a:endParaRPr kumimoji="1" lang="ja-JP" altLang="en-US" dirty="0"/>
          </a:p>
        </p:txBody>
      </p:sp>
      <p:sp>
        <p:nvSpPr>
          <p:cNvPr id="26" name="テキスト ボックス 25"/>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7" name="テキスト ボックス 26"/>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28"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1150883" y="1102"/>
            <a:ext cx="1032642"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introduction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5" name="グループ化 34"/>
          <p:cNvGrpSpPr/>
          <p:nvPr/>
        </p:nvGrpSpPr>
        <p:grpSpPr>
          <a:xfrm>
            <a:off x="70897" y="504274"/>
            <a:ext cx="4254727" cy="1943904"/>
            <a:chOff x="137561" y="688938"/>
            <a:chExt cx="4254727" cy="1943904"/>
          </a:xfrm>
          <a:solidFill>
            <a:schemeClr val="accent5">
              <a:lumMod val="40000"/>
              <a:lumOff val="60000"/>
            </a:schemeClr>
          </a:solidFill>
        </p:grpSpPr>
        <p:sp>
          <p:nvSpPr>
            <p:cNvPr id="36" name="正方形/長方形 35"/>
            <p:cNvSpPr/>
            <p:nvPr/>
          </p:nvSpPr>
          <p:spPr>
            <a:xfrm>
              <a:off x="1887985" y="899277"/>
              <a:ext cx="2504303" cy="62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正方形/長方形 36"/>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角丸四角形 37"/>
            <p:cNvSpPr/>
            <p:nvPr/>
          </p:nvSpPr>
          <p:spPr>
            <a:xfrm>
              <a:off x="137561" y="688938"/>
              <a:ext cx="3259907"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grpSp>
      <p:sp>
        <p:nvSpPr>
          <p:cNvPr id="5" name="正方形/長方形 4"/>
          <p:cNvSpPr/>
          <p:nvPr/>
        </p:nvSpPr>
        <p:spPr>
          <a:xfrm>
            <a:off x="248312" y="502016"/>
            <a:ext cx="2900154" cy="523220"/>
          </a:xfrm>
          <a:prstGeom prst="rect">
            <a:avLst/>
          </a:prstGeom>
        </p:spPr>
        <p:txBody>
          <a:bodyPr wrap="none">
            <a:spAutoFit/>
          </a:bodyPr>
          <a:lstStyle/>
          <a:p>
            <a:pPr algn="ctr"/>
            <a:r>
              <a:rPr lang="ja-JP" altLang="en-US" sz="2800" dirty="0">
                <a:ln w="12700">
                  <a:solidFill>
                    <a:schemeClr val="bg1">
                      <a:lumMod val="95000"/>
                    </a:schemeClr>
                  </a:solidFill>
                </a:ln>
                <a:latin typeface="HGP創英角ｺﾞｼｯｸUB" panose="020B0900000000000000" pitchFamily="50" charset="-128"/>
                <a:ea typeface="HGP創英角ｺﾞｼｯｸUB" panose="020B0900000000000000" pitchFamily="50" charset="-128"/>
              </a:rPr>
              <a:t>東アジアの寒冷化</a:t>
            </a:r>
          </a:p>
        </p:txBody>
      </p:sp>
      <p:pic>
        <p:nvPicPr>
          <p:cNvPr id="29" name="Picture 4" descr="http://cdn.iopscience.com/images/1748-9326/9/8/084009/Full/erl499733f2_online.jpg"/>
          <p:cNvPicPr>
            <a:picLocks noChangeAspect="1" noChangeArrowheads="1"/>
          </p:cNvPicPr>
          <p:nvPr/>
        </p:nvPicPr>
        <p:blipFill rotWithShape="1">
          <a:blip r:embed="rId6">
            <a:extLst>
              <a:ext uri="{28A0092B-C50C-407E-A947-70E740481C1C}">
                <a14:useLocalDpi xmlns:a14="http://schemas.microsoft.com/office/drawing/2010/main" val="0"/>
              </a:ext>
            </a:extLst>
          </a:blip>
          <a:srcRect l="49929" t="4722" b="8988"/>
          <a:stretch/>
        </p:blipFill>
        <p:spPr bwMode="auto">
          <a:xfrm rot="5400000">
            <a:off x="5060680" y="1582325"/>
            <a:ext cx="3454315" cy="33538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cdn.iopscience.com/images/1748-9326/9/8/084009/Full/erl499733f2_online.jpg"/>
          <p:cNvPicPr>
            <a:picLocks noChangeAspect="1" noChangeArrowheads="1"/>
          </p:cNvPicPr>
          <p:nvPr/>
        </p:nvPicPr>
        <p:blipFill rotWithShape="1">
          <a:blip r:embed="rId6">
            <a:extLst>
              <a:ext uri="{28A0092B-C50C-407E-A947-70E740481C1C}">
                <a14:useLocalDpi xmlns:a14="http://schemas.microsoft.com/office/drawing/2010/main" val="0"/>
              </a:ext>
            </a:extLst>
          </a:blip>
          <a:srcRect l="49929" t="91088"/>
          <a:stretch/>
        </p:blipFill>
        <p:spPr bwMode="auto">
          <a:xfrm>
            <a:off x="4572000" y="4986389"/>
            <a:ext cx="4176261" cy="418763"/>
          </a:xfrm>
          <a:prstGeom prst="rect">
            <a:avLst/>
          </a:prstGeom>
          <a:noFill/>
          <a:extLst>
            <a:ext uri="{909E8E84-426E-40DD-AFC4-6F175D3DCCD1}">
              <a14:hiddenFill xmlns:a14="http://schemas.microsoft.com/office/drawing/2010/main">
                <a:solidFill>
                  <a:srgbClr val="FFFFFF"/>
                </a:solidFill>
              </a14:hiddenFill>
            </a:ext>
          </a:extLst>
        </p:spPr>
      </p:pic>
      <p:sp>
        <p:nvSpPr>
          <p:cNvPr id="9" name="右カーブ矢印 8"/>
          <p:cNvSpPr/>
          <p:nvPr/>
        </p:nvSpPr>
        <p:spPr>
          <a:xfrm rot="2490617">
            <a:off x="5776867" y="1901428"/>
            <a:ext cx="1833542" cy="2062208"/>
          </a:xfrm>
          <a:prstGeom prst="curvedRightArrow">
            <a:avLst>
              <a:gd name="adj1" fmla="val 23303"/>
              <a:gd name="adj2" fmla="val 48569"/>
              <a:gd name="adj3" fmla="val 25000"/>
            </a:avLst>
          </a:prstGeom>
          <a:solidFill>
            <a:schemeClr val="accent6">
              <a:alpha val="49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角丸四角形吹き出し 40"/>
          <p:cNvSpPr/>
          <p:nvPr/>
        </p:nvSpPr>
        <p:spPr>
          <a:xfrm>
            <a:off x="8071605" y="3352637"/>
            <a:ext cx="1045086" cy="499057"/>
          </a:xfrm>
          <a:prstGeom prst="wedgeRoundRectCallout">
            <a:avLst>
              <a:gd name="adj1" fmla="val -73004"/>
              <a:gd name="adj2" fmla="val 7149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創英角ｺﾞｼｯｸUB" panose="020B0900000000000000" pitchFamily="50" charset="-128"/>
                <a:ea typeface="HGP創英角ｺﾞｼｯｸUB" panose="020B0900000000000000" pitchFamily="50" charset="-128"/>
              </a:rPr>
              <a:t>日本</a:t>
            </a:r>
            <a:endParaRPr kumimoji="1" lang="ja-JP" altLang="en-US" dirty="0"/>
          </a:p>
        </p:txBody>
      </p:sp>
      <p:sp>
        <p:nvSpPr>
          <p:cNvPr id="2" name="テキスト ボックス 1"/>
          <p:cNvSpPr txBox="1"/>
          <p:nvPr/>
        </p:nvSpPr>
        <p:spPr>
          <a:xfrm>
            <a:off x="4800290" y="4646115"/>
            <a:ext cx="4143601" cy="830997"/>
          </a:xfrm>
          <a:prstGeom prst="rect">
            <a:avLst/>
          </a:prstGeom>
          <a:solidFill>
            <a:schemeClr val="bg1"/>
          </a:solidFill>
          <a:ln w="57150">
            <a:solidFill>
              <a:srgbClr val="F1032B"/>
            </a:solidFill>
          </a:ln>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北太平洋からの波伝搬に</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ついては触れられていない</a:t>
            </a:r>
            <a:r>
              <a:rPr lang="en-US" altLang="ja-JP" sz="2400" dirty="0" smtClean="0">
                <a:latin typeface="HGP創英角ｺﾞｼｯｸUB" panose="020B0900000000000000" pitchFamily="50" charset="-128"/>
                <a:ea typeface="HGP創英角ｺﾞｼｯｸUB" panose="020B0900000000000000" pitchFamily="50" charset="-128"/>
              </a:rPr>
              <a:t>!!</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3368561" y="348127"/>
            <a:ext cx="2406877" cy="307777"/>
          </a:xfrm>
          <a:prstGeom prst="rect">
            <a:avLst/>
          </a:prstGeom>
          <a:noFill/>
        </p:spPr>
        <p:txBody>
          <a:bodyPr wrap="none" rtlCol="0">
            <a:spAutoFit/>
          </a:bodyPr>
          <a:lstStyle/>
          <a:p>
            <a:r>
              <a:rPr lang="ja-JP" altLang="en-US" sz="1400" dirty="0" smtClean="0"/>
              <a:t>図は </a:t>
            </a:r>
            <a:r>
              <a:rPr lang="en-US" altLang="ja-JP" sz="1400" dirty="0" smtClean="0"/>
              <a:t>Sato et al.,2014 </a:t>
            </a:r>
            <a:r>
              <a:rPr lang="ja-JP" altLang="en-US" sz="1400" dirty="0" smtClean="0"/>
              <a:t>より引用</a:t>
            </a:r>
            <a:endParaRPr kumimoji="1" lang="ja-JP" altLang="en-US" sz="1400" dirty="0"/>
          </a:p>
        </p:txBody>
      </p:sp>
      <p:sp>
        <p:nvSpPr>
          <p:cNvPr id="23" name="角丸四角形吹き出し 22"/>
          <p:cNvSpPr/>
          <p:nvPr/>
        </p:nvSpPr>
        <p:spPr>
          <a:xfrm>
            <a:off x="4325624" y="1628964"/>
            <a:ext cx="1513842" cy="499057"/>
          </a:xfrm>
          <a:prstGeom prst="wedgeRoundRectCallout">
            <a:avLst>
              <a:gd name="adj1" fmla="val 63176"/>
              <a:gd name="adj2" fmla="val 123132"/>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北大西洋</a:t>
            </a:r>
            <a:endParaRPr kumimoji="1" lang="ja-JP" altLang="en-US" dirty="0"/>
          </a:p>
        </p:txBody>
      </p:sp>
      <p:sp>
        <p:nvSpPr>
          <p:cNvPr id="3" name="テキスト ボックス 2"/>
          <p:cNvSpPr txBox="1"/>
          <p:nvPr/>
        </p:nvSpPr>
        <p:spPr>
          <a:xfrm>
            <a:off x="5238091" y="1233503"/>
            <a:ext cx="1476364" cy="2215991"/>
          </a:xfrm>
          <a:prstGeom prst="rect">
            <a:avLst/>
          </a:prstGeom>
          <a:noFill/>
        </p:spPr>
        <p:txBody>
          <a:bodyPr wrap="square" rtlCol="0">
            <a:spAutoFit/>
          </a:bodyPr>
          <a:lstStyle/>
          <a:p>
            <a:r>
              <a:rPr lang="ja-JP" altLang="en-US" sz="13800" dirty="0">
                <a:solidFill>
                  <a:srgbClr val="F1032B"/>
                </a:solidFill>
                <a:latin typeface="HGP創英角ｺﾞｼｯｸUB" panose="020B0900000000000000" pitchFamily="50" charset="-128"/>
                <a:ea typeface="HGP創英角ｺﾞｼｯｸUB" panose="020B0900000000000000" pitchFamily="50" charset="-128"/>
              </a:rPr>
              <a:t>✖</a:t>
            </a:r>
            <a:endParaRPr kumimoji="1" lang="ja-JP" altLang="en-US" sz="13800" dirty="0">
              <a:solidFill>
                <a:srgbClr val="F1032B"/>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51989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14" presetClass="entr" presetSubtype="5"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Effect transition="in" filter="randombar(vertical)">
                                      <p:cBhvr>
                                        <p:cTn id="11" dur="500"/>
                                        <p:tgtEl>
                                          <p:spTgt spid="2"/>
                                        </p:tgtEl>
                                      </p:cBhvr>
                                    </p:animEffect>
                                  </p:childTnLst>
                                </p:cTn>
                              </p:par>
                              <p:par>
                                <p:cTn id="12" presetID="10" presetClass="entr" presetSubtype="0" fill="hold" grpId="0" nodeType="withEffect">
                                  <p:stCondLst>
                                    <p:cond delay="4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4" presetClass="entr" presetSubtype="10" fill="hold" grpId="0" nodeType="withEffect">
                                  <p:stCondLst>
                                    <p:cond delay="775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800"/>
                                        <p:tgtEl>
                                          <p:spTgt spid="24"/>
                                        </p:tgtEl>
                                      </p:cBhvr>
                                    </p:animEffect>
                                  </p:childTnLst>
                                </p:cTn>
                              </p:par>
                              <p:par>
                                <p:cTn id="18" presetID="14" presetClass="entr" presetSubtype="10" fill="hold" grpId="0" nodeType="withEffect">
                                  <p:stCondLst>
                                    <p:cond delay="775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9" grpId="0" animBg="1"/>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167" y="897184"/>
            <a:ext cx="4228122" cy="228406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75" y="814314"/>
            <a:ext cx="4228123" cy="2303560"/>
          </a:xfrm>
          <a:prstGeom prst="rect">
            <a:avLst/>
          </a:prstGeom>
        </p:spPr>
      </p:pic>
      <p:sp>
        <p:nvSpPr>
          <p:cNvPr id="35" name="テキスト ボックス 34"/>
          <p:cNvSpPr txBox="1"/>
          <p:nvPr/>
        </p:nvSpPr>
        <p:spPr>
          <a:xfrm>
            <a:off x="5138017" y="818988"/>
            <a:ext cx="3509370" cy="400110"/>
          </a:xfrm>
          <a:prstGeom prst="rect">
            <a:avLst/>
          </a:prstGeom>
          <a:solidFill>
            <a:schemeClr val="bg1"/>
          </a:solidFill>
        </p:spPr>
        <p:txBody>
          <a:bodyPr wrap="square" rtlCol="0">
            <a:spAutoFit/>
          </a:bodyPr>
          <a:lstStyle/>
          <a:p>
            <a:r>
              <a:rPr lang="en-US" altLang="ja-JP" sz="2000" dirty="0">
                <a:latin typeface="HGP創英角ｺﾞｼｯｸUB" panose="020B0900000000000000" pitchFamily="50" charset="-128"/>
                <a:ea typeface="HGP創英角ｺﾞｼｯｸUB" panose="020B0900000000000000" pitchFamily="50" charset="-128"/>
              </a:rPr>
              <a:t> </a:t>
            </a:r>
            <a:r>
              <a:rPr lang="en-US" altLang="ja-JP" sz="2000" dirty="0" smtClean="0">
                <a:latin typeface="HGP創英角ｺﾞｼｯｸUB" panose="020B0900000000000000" pitchFamily="50" charset="-128"/>
                <a:ea typeface="HGP創英角ｺﾞｼｯｸUB" panose="020B0900000000000000" pitchFamily="50" charset="-128"/>
              </a:rPr>
              <a:t>           </a:t>
            </a:r>
            <a:r>
              <a:rPr kumimoji="1" lang="en-US" altLang="ja-JP" sz="2000" dirty="0" smtClean="0">
                <a:latin typeface="HGP創英角ｺﾞｼｯｸUB" panose="020B0900000000000000" pitchFamily="50" charset="-128"/>
                <a:ea typeface="HGP創英角ｺﾞｼｯｸUB" panose="020B0900000000000000" pitchFamily="50" charset="-128"/>
              </a:rPr>
              <a:t>12</a:t>
            </a:r>
            <a:r>
              <a:rPr kumimoji="1" lang="ja-JP" altLang="en-US" sz="2000" dirty="0" smtClean="0">
                <a:latin typeface="HGP創英角ｺﾞｼｯｸUB" panose="020B0900000000000000" pitchFamily="50" charset="-128"/>
                <a:ea typeface="HGP創英角ｺﾞｼｯｸUB" panose="020B0900000000000000" pitchFamily="50" charset="-128"/>
              </a:rPr>
              <a:t>月➡</a:t>
            </a:r>
            <a:r>
              <a:rPr kumimoji="1" lang="en-US" altLang="ja-JP" sz="2000" dirty="0" smtClean="0">
                <a:latin typeface="HGP創英角ｺﾞｼｯｸUB" panose="020B0900000000000000" pitchFamily="50" charset="-128"/>
                <a:ea typeface="HGP創英角ｺﾞｼｯｸUB" panose="020B0900000000000000" pitchFamily="50" charset="-128"/>
              </a:rPr>
              <a:t>1</a:t>
            </a:r>
            <a:r>
              <a:rPr kumimoji="1" lang="ja-JP" altLang="en-US" sz="2000" dirty="0" smtClean="0">
                <a:latin typeface="HGP創英角ｺﾞｼｯｸUB" panose="020B0900000000000000" pitchFamily="50" charset="-128"/>
                <a:ea typeface="HGP創英角ｺﾞｼｯｸUB" panose="020B0900000000000000" pitchFamily="50" charset="-128"/>
              </a:rPr>
              <a:t>月</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228867" y="419936"/>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40</a:t>
            </a:fld>
            <a:endParaRPr kumimoji="1" lang="ja-JP" altLang="en-US"/>
          </a:p>
        </p:txBody>
      </p:sp>
      <p:sp>
        <p:nvSpPr>
          <p:cNvPr id="18" name="テキスト ボックス 1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9" name="テキスト ボックス 1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0" name="正方形/長方形 19"/>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8" y="2778481"/>
            <a:ext cx="4323927" cy="1982458"/>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08" y="4806263"/>
            <a:ext cx="4323927" cy="1982577"/>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0925" y="4806263"/>
            <a:ext cx="4323927" cy="1982577"/>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7888" y="2825922"/>
            <a:ext cx="4323927" cy="1982458"/>
          </a:xfrm>
          <a:prstGeom prst="rect">
            <a:avLst/>
          </a:prstGeom>
        </p:spPr>
      </p:pic>
      <p:sp>
        <p:nvSpPr>
          <p:cNvPr id="11" name="円/楕円 10"/>
          <p:cNvSpPr/>
          <p:nvPr/>
        </p:nvSpPr>
        <p:spPr>
          <a:xfrm>
            <a:off x="1440816" y="5485051"/>
            <a:ext cx="1305709" cy="49398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2238314" y="3160733"/>
            <a:ext cx="1813035" cy="807875"/>
          </a:xfrm>
          <a:custGeom>
            <a:avLst/>
            <a:gdLst>
              <a:gd name="connsiteX0" fmla="*/ 0 w 2175641"/>
              <a:gd name="connsiteY0" fmla="*/ 654269 h 1269125"/>
              <a:gd name="connsiteX1" fmla="*/ 914400 w 2175641"/>
              <a:gd name="connsiteY1" fmla="*/ 748863 h 1269125"/>
              <a:gd name="connsiteX2" fmla="*/ 1277007 w 2175641"/>
              <a:gd name="connsiteY2" fmla="*/ 457200 h 1269125"/>
              <a:gd name="connsiteX3" fmla="*/ 1576552 w 2175641"/>
              <a:gd name="connsiteY3" fmla="*/ 0 h 1269125"/>
              <a:gd name="connsiteX4" fmla="*/ 2175641 w 2175641"/>
              <a:gd name="connsiteY4" fmla="*/ 0 h 1269125"/>
              <a:gd name="connsiteX5" fmla="*/ 1545021 w 2175641"/>
              <a:gd name="connsiteY5" fmla="*/ 977463 h 1269125"/>
              <a:gd name="connsiteX6" fmla="*/ 1277007 w 2175641"/>
              <a:gd name="connsiteY6" fmla="*/ 1269125 h 1269125"/>
              <a:gd name="connsiteX7" fmla="*/ 0 w 2175641"/>
              <a:gd name="connsiteY7" fmla="*/ 1095704 h 1269125"/>
              <a:gd name="connsiteX8" fmla="*/ 0 w 2175641"/>
              <a:gd name="connsiteY8" fmla="*/ 654269 h 126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641" h="1269125">
                <a:moveTo>
                  <a:pt x="0" y="654269"/>
                </a:moveTo>
                <a:lnTo>
                  <a:pt x="914400" y="748863"/>
                </a:lnTo>
                <a:lnTo>
                  <a:pt x="1277007" y="457200"/>
                </a:lnTo>
                <a:lnTo>
                  <a:pt x="1576552" y="0"/>
                </a:lnTo>
                <a:lnTo>
                  <a:pt x="2175641" y="0"/>
                </a:lnTo>
                <a:lnTo>
                  <a:pt x="1545021" y="977463"/>
                </a:lnTo>
                <a:lnTo>
                  <a:pt x="1277007" y="1269125"/>
                </a:lnTo>
                <a:lnTo>
                  <a:pt x="0" y="1095704"/>
                </a:lnTo>
                <a:lnTo>
                  <a:pt x="0" y="654269"/>
                </a:lnTo>
                <a:close/>
              </a:path>
            </a:pathLst>
          </a:cu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rot="20817465">
            <a:off x="6534752" y="5209335"/>
            <a:ext cx="1515758" cy="52487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7678433" y="3205869"/>
            <a:ext cx="765366" cy="766017"/>
          </a:xfrm>
          <a:custGeom>
            <a:avLst/>
            <a:gdLst>
              <a:gd name="connsiteX0" fmla="*/ 409903 w 961696"/>
              <a:gd name="connsiteY0" fmla="*/ 0 h 1221828"/>
              <a:gd name="connsiteX1" fmla="*/ 291662 w 961696"/>
              <a:gd name="connsiteY1" fmla="*/ 504497 h 1221828"/>
              <a:gd name="connsiteX2" fmla="*/ 0 w 961696"/>
              <a:gd name="connsiteY2" fmla="*/ 874986 h 1221828"/>
              <a:gd name="connsiteX3" fmla="*/ 315310 w 961696"/>
              <a:gd name="connsiteY3" fmla="*/ 1221828 h 1221828"/>
              <a:gd name="connsiteX4" fmla="*/ 890751 w 961696"/>
              <a:gd name="connsiteY4" fmla="*/ 520262 h 1221828"/>
              <a:gd name="connsiteX5" fmla="*/ 961696 w 961696"/>
              <a:gd name="connsiteY5" fmla="*/ 0 h 1221828"/>
              <a:gd name="connsiteX6" fmla="*/ 409903 w 961696"/>
              <a:gd name="connsiteY6" fmla="*/ 0 h 12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696" h="1221828">
                <a:moveTo>
                  <a:pt x="409903" y="0"/>
                </a:moveTo>
                <a:lnTo>
                  <a:pt x="291662" y="504497"/>
                </a:lnTo>
                <a:lnTo>
                  <a:pt x="0" y="874986"/>
                </a:lnTo>
                <a:lnTo>
                  <a:pt x="315310" y="1221828"/>
                </a:lnTo>
                <a:lnTo>
                  <a:pt x="890751" y="520262"/>
                </a:lnTo>
                <a:lnTo>
                  <a:pt x="961696" y="0"/>
                </a:lnTo>
                <a:lnTo>
                  <a:pt x="409903" y="0"/>
                </a:lnTo>
                <a:close/>
              </a:path>
            </a:pathLst>
          </a:cu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48307" y="816143"/>
            <a:ext cx="3379093" cy="400110"/>
          </a:xfrm>
          <a:prstGeom prst="rect">
            <a:avLst/>
          </a:prstGeom>
          <a:solidFill>
            <a:schemeClr val="bg1"/>
          </a:solidFill>
        </p:spPr>
        <p:txBody>
          <a:bodyPr wrap="square" rtlCol="0">
            <a:spAutoFit/>
          </a:bodyPr>
          <a:lstStyle/>
          <a:p>
            <a:pPr algn="ctr"/>
            <a:r>
              <a:rPr kumimoji="1" lang="en-US" altLang="ja-JP" sz="2000" dirty="0" smtClean="0">
                <a:latin typeface="HGP創英角ｺﾞｼｯｸUB" panose="020B0900000000000000" pitchFamily="50" charset="-128"/>
                <a:ea typeface="HGP創英角ｺﾞｼｯｸUB" panose="020B0900000000000000" pitchFamily="50" charset="-128"/>
              </a:rPr>
              <a:t>12</a:t>
            </a:r>
            <a:r>
              <a:rPr kumimoji="1" lang="ja-JP" altLang="en-US" sz="2000" dirty="0" smtClean="0">
                <a:latin typeface="HGP創英角ｺﾞｼｯｸUB" panose="020B0900000000000000" pitchFamily="50" charset="-128"/>
                <a:ea typeface="HGP創英角ｺﾞｼｯｸUB" panose="020B0900000000000000" pitchFamily="50" charset="-128"/>
              </a:rPr>
              <a:t>月</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33" name="正方形/長方形 32"/>
          <p:cNvSpPr/>
          <p:nvPr/>
        </p:nvSpPr>
        <p:spPr>
          <a:xfrm>
            <a:off x="65276" y="874986"/>
            <a:ext cx="4506723" cy="593571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662677" y="900386"/>
            <a:ext cx="4411102" cy="593571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027400" y="4614898"/>
            <a:ext cx="1206784" cy="461665"/>
          </a:xfrm>
          <a:prstGeom prst="rect">
            <a:avLst/>
          </a:prstGeom>
          <a:solidFill>
            <a:schemeClr val="bg1"/>
          </a:solidFill>
          <a:ln w="38100">
            <a:solidFill>
              <a:srgbClr val="FF3300"/>
            </a:solidFill>
          </a:ln>
        </p:spPr>
        <p:txBody>
          <a:bodyPr wrap="square" rtlCol="0">
            <a:spAutoFit/>
          </a:bodyPr>
          <a:lstStyle/>
          <a:p>
            <a:pPr algn="ctr"/>
            <a:r>
              <a:rPr kumimoji="1" lang="en-US" altLang="ja-JP" sz="2400" dirty="0" smtClean="0">
                <a:latin typeface="HGP創英角ｺﾞｼｯｸUB" panose="020B0900000000000000" pitchFamily="50" charset="-128"/>
                <a:ea typeface="HGP創英角ｺﾞｼｯｸUB" panose="020B0900000000000000" pitchFamily="50" charset="-128"/>
              </a:rPr>
              <a:t>Z1000</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mc:AlternateContent xmlns:mc="http://schemas.openxmlformats.org/markup-compatibility/2006" xmlns:a14="http://schemas.microsoft.com/office/drawing/2010/main">
        <mc:Choice Requires="a14">
          <p:sp>
            <p:nvSpPr>
              <p:cNvPr id="17" name="正方形/長方形 16"/>
              <p:cNvSpPr/>
              <p:nvPr/>
            </p:nvSpPr>
            <p:spPr>
              <a:xfrm>
                <a:off x="3305849" y="2574062"/>
                <a:ext cx="2648738" cy="553357"/>
              </a:xfrm>
              <a:prstGeom prst="rect">
                <a:avLst/>
              </a:prstGeom>
              <a:solidFill>
                <a:schemeClr val="bg1"/>
              </a:solidFill>
              <a:ln w="571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latin typeface="Cambria Math" panose="02040503050406030204" pitchFamily="18" charset="0"/>
                        </a:rPr>
                        <m:t>𝑆𝑡𝑜𝑟𝑚</m:t>
                      </m:r>
                      <m:r>
                        <a:rPr lang="en-US" altLang="ja-JP" sz="1600" i="1">
                          <a:latin typeface="Cambria Math" panose="02040503050406030204" pitchFamily="18" charset="0"/>
                        </a:rPr>
                        <m:t> </m:t>
                      </m:r>
                      <m:r>
                        <a:rPr lang="en-US" altLang="ja-JP" sz="1600" i="1">
                          <a:latin typeface="Cambria Math" panose="02040503050406030204" pitchFamily="18" charset="0"/>
                        </a:rPr>
                        <m:t>𝑡𝑟𝑎𝑐𝑘</m:t>
                      </m:r>
                      <m:r>
                        <a:rPr lang="en-US" altLang="ja-JP" sz="1600" i="1">
                          <a:latin typeface="Cambria Math" panose="02040503050406030204" pitchFamily="18" charset="0"/>
                        </a:rPr>
                        <m:t>   </m:t>
                      </m:r>
                      <m:f>
                        <m:fPr>
                          <m:ctrlPr>
                            <a:rPr lang="en-US" altLang="ja-JP" sz="1600" i="1">
                              <a:latin typeface="Cambria Math" panose="02040503050406030204" pitchFamily="18" charset="0"/>
                            </a:rPr>
                          </m:ctrlPr>
                        </m:fPr>
                        <m:num>
                          <m:r>
                            <a:rPr lang="en-US" altLang="ja-JP" sz="1600" i="1">
                              <a:latin typeface="Cambria Math" panose="02040503050406030204" pitchFamily="18" charset="0"/>
                            </a:rPr>
                            <m:t>1</m:t>
                          </m:r>
                        </m:num>
                        <m:den>
                          <m:r>
                            <a:rPr lang="en-US" altLang="ja-JP" sz="1600" i="1">
                              <a:latin typeface="Cambria Math" panose="02040503050406030204" pitchFamily="18" charset="0"/>
                            </a:rPr>
                            <m:t>2</m:t>
                          </m:r>
                        </m:den>
                      </m:f>
                      <m:d>
                        <m:dPr>
                          <m:ctrlPr>
                            <a:rPr lang="en-US" altLang="ja-JP" sz="1600" i="1">
                              <a:latin typeface="Cambria Math" panose="02040503050406030204" pitchFamily="18" charset="0"/>
                            </a:rPr>
                          </m:ctrlPr>
                        </m:dPr>
                        <m:e>
                          <m:acc>
                            <m:accPr>
                              <m:chr m:val="̅"/>
                              <m:ctrlPr>
                                <a:rPr lang="en-US" altLang="ja-JP" sz="1600" i="1">
                                  <a:latin typeface="Cambria Math" panose="02040503050406030204" pitchFamily="18" charset="0"/>
                                </a:rPr>
                              </m:ctrlPr>
                            </m:accPr>
                            <m:e>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𝑢</m:t>
                                  </m:r>
                                </m:e>
                                <m:sup>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m:t>
                                      </m:r>
                                    </m:e>
                                    <m:sup>
                                      <m:r>
                                        <a:rPr lang="en-US" altLang="ja-JP" sz="1600" i="1">
                                          <a:latin typeface="Cambria Math" panose="02040503050406030204" pitchFamily="18" charset="0"/>
                                        </a:rPr>
                                        <m:t>2</m:t>
                                      </m:r>
                                    </m:sup>
                                  </m:sSup>
                                </m:sup>
                              </m:sSup>
                            </m:e>
                          </m:acc>
                          <m:r>
                            <a:rPr lang="en-US" altLang="ja-JP" sz="1600" i="1">
                              <a:latin typeface="Cambria Math" panose="02040503050406030204" pitchFamily="18" charset="0"/>
                            </a:rPr>
                            <m:t>+</m:t>
                          </m:r>
                          <m:acc>
                            <m:accPr>
                              <m:chr m:val="̅"/>
                              <m:ctrlPr>
                                <a:rPr lang="en-US" altLang="ja-JP" sz="1600" i="1">
                                  <a:latin typeface="Cambria Math" panose="02040503050406030204" pitchFamily="18" charset="0"/>
                                </a:rPr>
                              </m:ctrlPr>
                            </m:accPr>
                            <m:e>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𝑣</m:t>
                                  </m:r>
                                </m:e>
                                <m:sup>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m:t>
                                      </m:r>
                                    </m:e>
                                    <m:sup>
                                      <m:r>
                                        <a:rPr lang="en-US" altLang="ja-JP" sz="1600" i="1">
                                          <a:latin typeface="Cambria Math" panose="02040503050406030204" pitchFamily="18" charset="0"/>
                                        </a:rPr>
                                        <m:t>2</m:t>
                                      </m:r>
                                    </m:sup>
                                  </m:sSup>
                                </m:sup>
                              </m:sSup>
                            </m:e>
                          </m:acc>
                        </m:e>
                      </m:d>
                    </m:oMath>
                  </m:oMathPara>
                </a14:m>
                <a:endParaRPr lang="ja-JP" altLang="en-US" sz="1600"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3305849" y="2574062"/>
                <a:ext cx="2648738" cy="553357"/>
              </a:xfrm>
              <a:prstGeom prst="rect">
                <a:avLst/>
              </a:prstGeom>
              <a:blipFill rotWithShape="0">
                <a:blip r:embed="rId10"/>
                <a:stretch>
                  <a:fillRect/>
                </a:stretch>
              </a:blipFill>
              <a:ln w="57150">
                <a:solidFill>
                  <a:srgbClr val="FF0000"/>
                </a:solidFill>
              </a:ln>
            </p:spPr>
            <p:txBody>
              <a:bodyPr/>
              <a:lstStyle/>
              <a:p>
                <a:r>
                  <a:rPr lang="ja-JP" altLang="en-US">
                    <a:noFill/>
                  </a:rPr>
                  <a:t> </a:t>
                </a:r>
              </a:p>
            </p:txBody>
          </p:sp>
        </mc:Fallback>
      </mc:AlternateContent>
      <p:sp>
        <p:nvSpPr>
          <p:cNvPr id="31" name="テキスト ボックス 30"/>
          <p:cNvSpPr txBox="1"/>
          <p:nvPr/>
        </p:nvSpPr>
        <p:spPr>
          <a:xfrm>
            <a:off x="3931232" y="673751"/>
            <a:ext cx="1206784" cy="461665"/>
          </a:xfrm>
          <a:prstGeom prst="rect">
            <a:avLst/>
          </a:prstGeom>
          <a:solidFill>
            <a:schemeClr val="bg1"/>
          </a:solidFill>
          <a:ln w="38100">
            <a:solidFill>
              <a:srgbClr val="FF3300"/>
            </a:solidFill>
          </a:ln>
        </p:spPr>
        <p:txBody>
          <a:bodyPr wrap="square" rtlCol="0">
            <a:spAutoFit/>
          </a:bodyPr>
          <a:lstStyle/>
          <a:p>
            <a:pPr algn="ctr"/>
            <a:r>
              <a:rPr kumimoji="1" lang="en-US" altLang="ja-JP" sz="2400" dirty="0" smtClean="0">
                <a:latin typeface="HGP創英角ｺﾞｼｯｸUB" panose="020B0900000000000000" pitchFamily="50" charset="-128"/>
                <a:ea typeface="HGP創英角ｺﾞｼｯｸUB" panose="020B0900000000000000" pitchFamily="50" charset="-128"/>
              </a:rPr>
              <a:t>Z300</a:t>
            </a:r>
          </a:p>
        </p:txBody>
      </p:sp>
      <p:sp>
        <p:nvSpPr>
          <p:cNvPr id="34" name="円/楕円 33"/>
          <p:cNvSpPr/>
          <p:nvPr/>
        </p:nvSpPr>
        <p:spPr>
          <a:xfrm>
            <a:off x="1605916" y="1330240"/>
            <a:ext cx="1305709" cy="49398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1571497" y="1944176"/>
            <a:ext cx="1305709" cy="49398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rot="20281171">
            <a:off x="6336978" y="1374304"/>
            <a:ext cx="1305709" cy="49398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rot="20281171">
            <a:off x="6720125" y="1730229"/>
            <a:ext cx="1872169" cy="6579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7632" y="826020"/>
            <a:ext cx="600745" cy="400110"/>
          </a:xfrm>
          <a:prstGeom prst="rect">
            <a:avLst/>
          </a:prstGeom>
          <a:noFill/>
        </p:spPr>
        <p:txBody>
          <a:bodyPr wrap="square" rtlCol="0">
            <a:spAutoFit/>
          </a:bodyPr>
          <a:lstStyle/>
          <a:p>
            <a:r>
              <a:rPr kumimoji="1" lang="en-US" altLang="ja-JP" sz="2000" dirty="0" smtClean="0">
                <a:latin typeface="HGP創英角ｺﾞｼｯｸUB" panose="020B0900000000000000" pitchFamily="50" charset="-128"/>
                <a:ea typeface="HGP創英角ｺﾞｼｯｸUB" panose="020B0900000000000000" pitchFamily="50" charset="-128"/>
              </a:rPr>
              <a:t>0°</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8390871" y="859560"/>
            <a:ext cx="997952" cy="400110"/>
          </a:xfrm>
          <a:prstGeom prst="rect">
            <a:avLst/>
          </a:prstGeom>
          <a:noFill/>
        </p:spPr>
        <p:txBody>
          <a:bodyPr wrap="square" rtlCol="0">
            <a:spAutoFit/>
          </a:bodyPr>
          <a:lstStyle/>
          <a:p>
            <a:r>
              <a:rPr lang="en-US" altLang="ja-JP" sz="2000" dirty="0" smtClean="0">
                <a:latin typeface="HGP創英角ｺﾞｼｯｸUB" panose="020B0900000000000000" pitchFamily="50" charset="-128"/>
                <a:ea typeface="HGP創英角ｺﾞｼｯｸUB" panose="020B0900000000000000" pitchFamily="50" charset="-128"/>
              </a:rPr>
              <a:t>180</a:t>
            </a:r>
            <a:r>
              <a:rPr lang="en-US" altLang="ja-JP" sz="2000" dirty="0">
                <a:latin typeface="HGP創英角ｺﾞｼｯｸUB" panose="020B0900000000000000" pitchFamily="50" charset="-128"/>
                <a:ea typeface="HGP創英角ｺﾞｼｯｸUB" panose="020B0900000000000000" pitchFamily="50" charset="-128"/>
              </a:rPr>
              <a:t>°</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43" name="曲折矢印 42"/>
          <p:cNvSpPr/>
          <p:nvPr/>
        </p:nvSpPr>
        <p:spPr>
          <a:xfrm rot="2957981">
            <a:off x="2459955" y="2809900"/>
            <a:ext cx="4725067" cy="4202334"/>
          </a:xfrm>
          <a:prstGeom prst="bentArrow">
            <a:avLst>
              <a:gd name="adj1" fmla="val 21344"/>
              <a:gd name="adj2" fmla="val 21476"/>
              <a:gd name="adj3" fmla="val 42529"/>
              <a:gd name="adj4" fmla="val 62297"/>
            </a:avLst>
          </a:prstGeom>
          <a:solidFill>
            <a:srgbClr val="FF0000">
              <a:alpha val="50000"/>
            </a:srgbClr>
          </a:solidFill>
          <a:ln w="38100">
            <a:solidFill>
              <a:srgbClr val="FF0000"/>
            </a:solidFill>
          </a:ln>
          <a:scene3d>
            <a:camera prst="orthographicFront">
              <a:rot lat="19039129" lon="2668821" rev="21277530"/>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p:cNvSpPr txBox="1"/>
          <p:nvPr/>
        </p:nvSpPr>
        <p:spPr>
          <a:xfrm>
            <a:off x="1023932" y="4040078"/>
            <a:ext cx="7159197" cy="1015663"/>
          </a:xfrm>
          <a:prstGeom prst="rect">
            <a:avLst/>
          </a:prstGeom>
          <a:solidFill>
            <a:schemeClr val="bg1"/>
          </a:solidFill>
          <a:ln w="57150">
            <a:solidFill>
              <a:schemeClr val="tx1"/>
            </a:solidFill>
          </a:ln>
        </p:spPr>
        <p:txBody>
          <a:bodyPr wrap="square" rtlCol="0">
            <a:spAutoFit/>
          </a:bodyPr>
          <a:lstStyle/>
          <a:p>
            <a:pPr algn="ctr"/>
            <a:r>
              <a:rPr kumimoji="1" lang="en-US" altLang="ja-JP" sz="2000" b="1" dirty="0" smtClean="0">
                <a:latin typeface="HGP創英角ｺﾞｼｯｸUB" panose="020B0900000000000000" pitchFamily="50" charset="-128"/>
                <a:ea typeface="HGP創英角ｺﾞｼｯｸUB" panose="020B0900000000000000" pitchFamily="50" charset="-128"/>
              </a:rPr>
              <a:t>12</a:t>
            </a:r>
            <a:r>
              <a:rPr kumimoji="1" lang="ja-JP" altLang="en-US" sz="2000" b="1" dirty="0" smtClean="0">
                <a:latin typeface="HGP創英角ｺﾞｼｯｸUB" panose="020B0900000000000000" pitchFamily="50" charset="-128"/>
                <a:ea typeface="HGP創英角ｺﾞｼｯｸUB" panose="020B0900000000000000" pitchFamily="50" charset="-128"/>
              </a:rPr>
              <a:t>月の移動性高低気圧の弱化域が東に移動することで</a:t>
            </a:r>
            <a:endParaRPr kumimoji="1" lang="en-US" altLang="ja-JP" sz="2000" b="1" dirty="0" smtClean="0">
              <a:latin typeface="HGP創英角ｺﾞｼｯｸUB" panose="020B0900000000000000" pitchFamily="50" charset="-128"/>
              <a:ea typeface="HGP創英角ｺﾞｼｯｸUB" panose="020B0900000000000000" pitchFamily="50" charset="-128"/>
            </a:endParaRPr>
          </a:p>
          <a:p>
            <a:pPr algn="ctr"/>
            <a:r>
              <a:rPr kumimoji="1" lang="en-US" altLang="ja-JP" sz="2000" b="1" dirty="0" smtClean="0">
                <a:latin typeface="HGP創英角ｺﾞｼｯｸUB" panose="020B0900000000000000" pitchFamily="50" charset="-128"/>
                <a:ea typeface="HGP創英角ｺﾞｼｯｸUB" panose="020B0900000000000000" pitchFamily="50" charset="-128"/>
              </a:rPr>
              <a:t>12</a:t>
            </a:r>
            <a:r>
              <a:rPr kumimoji="1" lang="ja-JP" altLang="en-US" sz="2000" b="1" dirty="0" smtClean="0">
                <a:latin typeface="HGP創英角ｺﾞｼｯｸUB" panose="020B0900000000000000" pitchFamily="50" charset="-128"/>
                <a:ea typeface="HGP創英角ｺﾞｼｯｸUB" panose="020B0900000000000000" pitchFamily="50" charset="-128"/>
              </a:rPr>
              <a:t>月に陸上の上層で高低気圧傾向であったものが</a:t>
            </a:r>
            <a:endParaRPr kumimoji="1" lang="en-US" altLang="ja-JP" sz="2000" b="1"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000" b="1" dirty="0" smtClean="0">
                <a:latin typeface="HGP創英角ｺﾞｼｯｸUB" panose="020B0900000000000000" pitchFamily="50" charset="-128"/>
                <a:ea typeface="HGP創英角ｺﾞｼｯｸUB" panose="020B0900000000000000" pitchFamily="50" charset="-128"/>
              </a:rPr>
              <a:t>初期構造（</a:t>
            </a:r>
            <a:r>
              <a:rPr kumimoji="1" lang="en-US" altLang="ja-JP" sz="2000" b="1" dirty="0" smtClean="0">
                <a:latin typeface="HGP創英角ｺﾞｼｯｸUB" panose="020B0900000000000000" pitchFamily="50" charset="-128"/>
                <a:ea typeface="HGP創英角ｺﾞｼｯｸUB" panose="020B0900000000000000" pitchFamily="50" charset="-128"/>
              </a:rPr>
              <a:t>12</a:t>
            </a:r>
            <a:r>
              <a:rPr kumimoji="1" lang="ja-JP" altLang="en-US" sz="2000" b="1" dirty="0" smtClean="0">
                <a:latin typeface="HGP創英角ｺﾞｼｯｸUB" panose="020B0900000000000000" pitchFamily="50" charset="-128"/>
                <a:ea typeface="HGP創英角ｺﾞｼｯｸUB" panose="020B0900000000000000" pitchFamily="50" charset="-128"/>
              </a:rPr>
              <a:t>月の大気場）を維持し，東に輸送した？と考えられる</a:t>
            </a:r>
            <a:endParaRPr kumimoji="1" lang="ja-JP" altLang="en-US" sz="2000" b="1"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976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5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5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25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9" grpId="0" animBg="1"/>
      <p:bldP spid="16" grpId="0" animBg="1"/>
      <p:bldP spid="34" grpId="0" animBg="1"/>
      <p:bldP spid="36" grpId="0" animBg="1"/>
      <p:bldP spid="40" grpId="0" animBg="1"/>
      <p:bldP spid="41"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774" y="4845730"/>
            <a:ext cx="4318814" cy="1872855"/>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19" y="4845730"/>
            <a:ext cx="4318814" cy="1872855"/>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167" y="897184"/>
            <a:ext cx="4228122" cy="2284063"/>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075" y="814314"/>
            <a:ext cx="4228123" cy="2303560"/>
          </a:xfrm>
          <a:prstGeom prst="rect">
            <a:avLst/>
          </a:prstGeom>
        </p:spPr>
      </p:pic>
      <p:sp>
        <p:nvSpPr>
          <p:cNvPr id="35" name="テキスト ボックス 34"/>
          <p:cNvSpPr txBox="1"/>
          <p:nvPr/>
        </p:nvSpPr>
        <p:spPr>
          <a:xfrm>
            <a:off x="5138017" y="818988"/>
            <a:ext cx="3509370" cy="400110"/>
          </a:xfrm>
          <a:prstGeom prst="rect">
            <a:avLst/>
          </a:prstGeom>
          <a:solidFill>
            <a:schemeClr val="bg1"/>
          </a:solidFill>
        </p:spPr>
        <p:txBody>
          <a:bodyPr wrap="square" rtlCol="0">
            <a:spAutoFit/>
          </a:bodyPr>
          <a:lstStyle/>
          <a:p>
            <a:r>
              <a:rPr lang="en-US" altLang="ja-JP" sz="2000" dirty="0">
                <a:latin typeface="HGP創英角ｺﾞｼｯｸUB" panose="020B0900000000000000" pitchFamily="50" charset="-128"/>
                <a:ea typeface="HGP創英角ｺﾞｼｯｸUB" panose="020B0900000000000000" pitchFamily="50" charset="-128"/>
              </a:rPr>
              <a:t> </a:t>
            </a:r>
            <a:r>
              <a:rPr lang="en-US" altLang="ja-JP" sz="2000" dirty="0" smtClean="0">
                <a:latin typeface="HGP創英角ｺﾞｼｯｸUB" panose="020B0900000000000000" pitchFamily="50" charset="-128"/>
                <a:ea typeface="HGP創英角ｺﾞｼｯｸUB" panose="020B0900000000000000" pitchFamily="50" charset="-128"/>
              </a:rPr>
              <a:t>           </a:t>
            </a:r>
            <a:r>
              <a:rPr kumimoji="1" lang="en-US" altLang="ja-JP" sz="2000" dirty="0" smtClean="0">
                <a:latin typeface="HGP創英角ｺﾞｼｯｸUB" panose="020B0900000000000000" pitchFamily="50" charset="-128"/>
                <a:ea typeface="HGP創英角ｺﾞｼｯｸUB" panose="020B0900000000000000" pitchFamily="50" charset="-128"/>
              </a:rPr>
              <a:t>12</a:t>
            </a:r>
            <a:r>
              <a:rPr kumimoji="1" lang="ja-JP" altLang="en-US" sz="2000" dirty="0" smtClean="0">
                <a:latin typeface="HGP創英角ｺﾞｼｯｸUB" panose="020B0900000000000000" pitchFamily="50" charset="-128"/>
                <a:ea typeface="HGP創英角ｺﾞｼｯｸUB" panose="020B0900000000000000" pitchFamily="50" charset="-128"/>
              </a:rPr>
              <a:t>月➡</a:t>
            </a:r>
            <a:r>
              <a:rPr kumimoji="1" lang="en-US" altLang="ja-JP" sz="2000" dirty="0" smtClean="0">
                <a:latin typeface="HGP創英角ｺﾞｼｯｸUB" panose="020B0900000000000000" pitchFamily="50" charset="-128"/>
                <a:ea typeface="HGP創英角ｺﾞｼｯｸUB" panose="020B0900000000000000" pitchFamily="50" charset="-128"/>
              </a:rPr>
              <a:t>1</a:t>
            </a:r>
            <a:r>
              <a:rPr kumimoji="1" lang="ja-JP" altLang="en-US" sz="2000" dirty="0" smtClean="0">
                <a:latin typeface="HGP創英角ｺﾞｼｯｸUB" panose="020B0900000000000000" pitchFamily="50" charset="-128"/>
                <a:ea typeface="HGP創英角ｺﾞｼｯｸUB" panose="020B0900000000000000" pitchFamily="50" charset="-128"/>
              </a:rPr>
              <a:t>月</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228867" y="419936"/>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41</a:t>
            </a:fld>
            <a:endParaRPr kumimoji="1" lang="ja-JP" altLang="en-US"/>
          </a:p>
        </p:txBody>
      </p:sp>
      <p:sp>
        <p:nvSpPr>
          <p:cNvPr id="18" name="テキスト ボックス 1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9" name="テキスト ボックス 1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0" name="正方形/長方形 19"/>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08" y="2778481"/>
            <a:ext cx="4323927" cy="1982458"/>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7888" y="2825922"/>
            <a:ext cx="4323927" cy="1982458"/>
          </a:xfrm>
          <a:prstGeom prst="rect">
            <a:avLst/>
          </a:prstGeom>
        </p:spPr>
      </p:pic>
      <p:sp>
        <p:nvSpPr>
          <p:cNvPr id="32" name="テキスト ボックス 31"/>
          <p:cNvSpPr txBox="1"/>
          <p:nvPr/>
        </p:nvSpPr>
        <p:spPr>
          <a:xfrm>
            <a:off x="648307" y="816143"/>
            <a:ext cx="3379093" cy="400110"/>
          </a:xfrm>
          <a:prstGeom prst="rect">
            <a:avLst/>
          </a:prstGeom>
          <a:solidFill>
            <a:schemeClr val="bg1"/>
          </a:solidFill>
        </p:spPr>
        <p:txBody>
          <a:bodyPr wrap="square" rtlCol="0">
            <a:spAutoFit/>
          </a:bodyPr>
          <a:lstStyle/>
          <a:p>
            <a:pPr algn="ctr"/>
            <a:r>
              <a:rPr kumimoji="1" lang="en-US" altLang="ja-JP" sz="2000" dirty="0" smtClean="0">
                <a:latin typeface="HGP創英角ｺﾞｼｯｸUB" panose="020B0900000000000000" pitchFamily="50" charset="-128"/>
                <a:ea typeface="HGP創英角ｺﾞｼｯｸUB" panose="020B0900000000000000" pitchFamily="50" charset="-128"/>
              </a:rPr>
              <a:t>12</a:t>
            </a:r>
            <a:r>
              <a:rPr kumimoji="1" lang="ja-JP" altLang="en-US" sz="2000" dirty="0" smtClean="0">
                <a:latin typeface="HGP創英角ｺﾞｼｯｸUB" panose="020B0900000000000000" pitchFamily="50" charset="-128"/>
                <a:ea typeface="HGP創英角ｺﾞｼｯｸUB" panose="020B0900000000000000" pitchFamily="50" charset="-128"/>
              </a:rPr>
              <a:t>月</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33" name="正方形/長方形 32"/>
          <p:cNvSpPr/>
          <p:nvPr/>
        </p:nvSpPr>
        <p:spPr>
          <a:xfrm>
            <a:off x="65276" y="874986"/>
            <a:ext cx="4506723" cy="593571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662677" y="900386"/>
            <a:ext cx="4411102" cy="593571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027400" y="4614898"/>
            <a:ext cx="1206784" cy="461665"/>
          </a:xfrm>
          <a:prstGeom prst="rect">
            <a:avLst/>
          </a:prstGeom>
          <a:solidFill>
            <a:schemeClr val="bg1"/>
          </a:solidFill>
          <a:ln w="38100">
            <a:solidFill>
              <a:srgbClr val="FF3300"/>
            </a:solidFill>
          </a:ln>
        </p:spPr>
        <p:txBody>
          <a:bodyPr wrap="square" rtlCol="0">
            <a:spAutoFit/>
          </a:bodyPr>
          <a:lstStyle/>
          <a:p>
            <a:pPr algn="ctr"/>
            <a:r>
              <a:rPr kumimoji="1" lang="en-US" altLang="ja-JP" sz="2400" dirty="0" smtClean="0">
                <a:latin typeface="HGP創英角ｺﾞｼｯｸUB" panose="020B0900000000000000" pitchFamily="50" charset="-128"/>
                <a:ea typeface="HGP創英角ｺﾞｼｯｸUB" panose="020B0900000000000000" pitchFamily="50" charset="-128"/>
              </a:rPr>
              <a:t>U300</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mc:AlternateContent xmlns:mc="http://schemas.openxmlformats.org/markup-compatibility/2006" xmlns:a14="http://schemas.microsoft.com/office/drawing/2010/main">
        <mc:Choice Requires="a14">
          <p:sp>
            <p:nvSpPr>
              <p:cNvPr id="17" name="正方形/長方形 16"/>
              <p:cNvSpPr/>
              <p:nvPr/>
            </p:nvSpPr>
            <p:spPr>
              <a:xfrm>
                <a:off x="3305849" y="2574062"/>
                <a:ext cx="2648738" cy="553357"/>
              </a:xfrm>
              <a:prstGeom prst="rect">
                <a:avLst/>
              </a:prstGeom>
              <a:solidFill>
                <a:schemeClr val="bg1"/>
              </a:solidFill>
              <a:ln w="571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latin typeface="Cambria Math" panose="02040503050406030204" pitchFamily="18" charset="0"/>
                        </a:rPr>
                        <m:t>𝑆𝑡𝑜𝑟𝑚</m:t>
                      </m:r>
                      <m:r>
                        <a:rPr lang="en-US" altLang="ja-JP" sz="1600" i="1">
                          <a:latin typeface="Cambria Math" panose="02040503050406030204" pitchFamily="18" charset="0"/>
                        </a:rPr>
                        <m:t> </m:t>
                      </m:r>
                      <m:r>
                        <a:rPr lang="en-US" altLang="ja-JP" sz="1600" i="1">
                          <a:latin typeface="Cambria Math" panose="02040503050406030204" pitchFamily="18" charset="0"/>
                        </a:rPr>
                        <m:t>𝑡𝑟𝑎𝑐𝑘</m:t>
                      </m:r>
                      <m:r>
                        <a:rPr lang="en-US" altLang="ja-JP" sz="1600" i="1">
                          <a:latin typeface="Cambria Math" panose="02040503050406030204" pitchFamily="18" charset="0"/>
                        </a:rPr>
                        <m:t>   </m:t>
                      </m:r>
                      <m:f>
                        <m:fPr>
                          <m:ctrlPr>
                            <a:rPr lang="en-US" altLang="ja-JP" sz="1600" i="1">
                              <a:latin typeface="Cambria Math" panose="02040503050406030204" pitchFamily="18" charset="0"/>
                            </a:rPr>
                          </m:ctrlPr>
                        </m:fPr>
                        <m:num>
                          <m:r>
                            <a:rPr lang="en-US" altLang="ja-JP" sz="1600" i="1">
                              <a:latin typeface="Cambria Math" panose="02040503050406030204" pitchFamily="18" charset="0"/>
                            </a:rPr>
                            <m:t>1</m:t>
                          </m:r>
                        </m:num>
                        <m:den>
                          <m:r>
                            <a:rPr lang="en-US" altLang="ja-JP" sz="1600" i="1">
                              <a:latin typeface="Cambria Math" panose="02040503050406030204" pitchFamily="18" charset="0"/>
                            </a:rPr>
                            <m:t>2</m:t>
                          </m:r>
                        </m:den>
                      </m:f>
                      <m:d>
                        <m:dPr>
                          <m:ctrlPr>
                            <a:rPr lang="en-US" altLang="ja-JP" sz="1600" i="1">
                              <a:latin typeface="Cambria Math" panose="02040503050406030204" pitchFamily="18" charset="0"/>
                            </a:rPr>
                          </m:ctrlPr>
                        </m:dPr>
                        <m:e>
                          <m:acc>
                            <m:accPr>
                              <m:chr m:val="̅"/>
                              <m:ctrlPr>
                                <a:rPr lang="en-US" altLang="ja-JP" sz="1600" i="1">
                                  <a:latin typeface="Cambria Math" panose="02040503050406030204" pitchFamily="18" charset="0"/>
                                </a:rPr>
                              </m:ctrlPr>
                            </m:accPr>
                            <m:e>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𝑢</m:t>
                                  </m:r>
                                </m:e>
                                <m:sup>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m:t>
                                      </m:r>
                                    </m:e>
                                    <m:sup>
                                      <m:r>
                                        <a:rPr lang="en-US" altLang="ja-JP" sz="1600" i="1">
                                          <a:latin typeface="Cambria Math" panose="02040503050406030204" pitchFamily="18" charset="0"/>
                                        </a:rPr>
                                        <m:t>2</m:t>
                                      </m:r>
                                    </m:sup>
                                  </m:sSup>
                                </m:sup>
                              </m:sSup>
                            </m:e>
                          </m:acc>
                          <m:r>
                            <a:rPr lang="en-US" altLang="ja-JP" sz="1600" i="1">
                              <a:latin typeface="Cambria Math" panose="02040503050406030204" pitchFamily="18" charset="0"/>
                            </a:rPr>
                            <m:t>+</m:t>
                          </m:r>
                          <m:acc>
                            <m:accPr>
                              <m:chr m:val="̅"/>
                              <m:ctrlPr>
                                <a:rPr lang="en-US" altLang="ja-JP" sz="1600" i="1">
                                  <a:latin typeface="Cambria Math" panose="02040503050406030204" pitchFamily="18" charset="0"/>
                                </a:rPr>
                              </m:ctrlPr>
                            </m:accPr>
                            <m:e>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𝑣</m:t>
                                  </m:r>
                                </m:e>
                                <m:sup>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m:t>
                                      </m:r>
                                    </m:e>
                                    <m:sup>
                                      <m:r>
                                        <a:rPr lang="en-US" altLang="ja-JP" sz="1600" i="1">
                                          <a:latin typeface="Cambria Math" panose="02040503050406030204" pitchFamily="18" charset="0"/>
                                        </a:rPr>
                                        <m:t>2</m:t>
                                      </m:r>
                                    </m:sup>
                                  </m:sSup>
                                </m:sup>
                              </m:sSup>
                            </m:e>
                          </m:acc>
                        </m:e>
                      </m:d>
                    </m:oMath>
                  </m:oMathPara>
                </a14:m>
                <a:endParaRPr lang="ja-JP" altLang="en-US" sz="1600"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3305849" y="2574062"/>
                <a:ext cx="2648738" cy="553357"/>
              </a:xfrm>
              <a:prstGeom prst="rect">
                <a:avLst/>
              </a:prstGeom>
              <a:blipFill rotWithShape="0">
                <a:blip r:embed="rId10"/>
                <a:stretch>
                  <a:fillRect/>
                </a:stretch>
              </a:blipFill>
              <a:ln w="57150">
                <a:solidFill>
                  <a:srgbClr val="FF0000"/>
                </a:solidFill>
              </a:ln>
            </p:spPr>
            <p:txBody>
              <a:bodyPr/>
              <a:lstStyle/>
              <a:p>
                <a:r>
                  <a:rPr lang="ja-JP" altLang="en-US">
                    <a:noFill/>
                  </a:rPr>
                  <a:t> </a:t>
                </a:r>
              </a:p>
            </p:txBody>
          </p:sp>
        </mc:Fallback>
      </mc:AlternateContent>
      <p:sp>
        <p:nvSpPr>
          <p:cNvPr id="31" name="テキスト ボックス 30"/>
          <p:cNvSpPr txBox="1"/>
          <p:nvPr/>
        </p:nvSpPr>
        <p:spPr>
          <a:xfrm>
            <a:off x="3931232" y="673751"/>
            <a:ext cx="1206784" cy="461665"/>
          </a:xfrm>
          <a:prstGeom prst="rect">
            <a:avLst/>
          </a:prstGeom>
          <a:solidFill>
            <a:schemeClr val="bg1"/>
          </a:solidFill>
          <a:ln w="38100">
            <a:solidFill>
              <a:srgbClr val="FF3300"/>
            </a:solidFill>
          </a:ln>
        </p:spPr>
        <p:txBody>
          <a:bodyPr wrap="square" rtlCol="0">
            <a:spAutoFit/>
          </a:bodyPr>
          <a:lstStyle/>
          <a:p>
            <a:pPr algn="ctr"/>
            <a:r>
              <a:rPr kumimoji="1" lang="en-US" altLang="ja-JP" sz="2400" dirty="0" smtClean="0">
                <a:latin typeface="HGP創英角ｺﾞｼｯｸUB" panose="020B0900000000000000" pitchFamily="50" charset="-128"/>
                <a:ea typeface="HGP創英角ｺﾞｼｯｸUB" panose="020B0900000000000000" pitchFamily="50" charset="-128"/>
              </a:rPr>
              <a:t>Z300</a:t>
            </a:r>
          </a:p>
        </p:txBody>
      </p:sp>
      <p:sp>
        <p:nvSpPr>
          <p:cNvPr id="12" name="テキスト ボックス 11"/>
          <p:cNvSpPr txBox="1"/>
          <p:nvPr/>
        </p:nvSpPr>
        <p:spPr>
          <a:xfrm>
            <a:off x="77632" y="826020"/>
            <a:ext cx="600745" cy="400110"/>
          </a:xfrm>
          <a:prstGeom prst="rect">
            <a:avLst/>
          </a:prstGeom>
          <a:noFill/>
        </p:spPr>
        <p:txBody>
          <a:bodyPr wrap="square" rtlCol="0">
            <a:spAutoFit/>
          </a:bodyPr>
          <a:lstStyle/>
          <a:p>
            <a:r>
              <a:rPr kumimoji="1" lang="en-US" altLang="ja-JP" sz="2000" dirty="0" smtClean="0">
                <a:latin typeface="HGP創英角ｺﾞｼｯｸUB" panose="020B0900000000000000" pitchFamily="50" charset="-128"/>
                <a:ea typeface="HGP創英角ｺﾞｼｯｸUB" panose="020B0900000000000000" pitchFamily="50" charset="-128"/>
              </a:rPr>
              <a:t>0°</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8390871" y="859560"/>
            <a:ext cx="997952" cy="400110"/>
          </a:xfrm>
          <a:prstGeom prst="rect">
            <a:avLst/>
          </a:prstGeom>
          <a:noFill/>
        </p:spPr>
        <p:txBody>
          <a:bodyPr wrap="square" rtlCol="0">
            <a:spAutoFit/>
          </a:bodyPr>
          <a:lstStyle/>
          <a:p>
            <a:r>
              <a:rPr lang="en-US" altLang="ja-JP" sz="2000" dirty="0" smtClean="0">
                <a:latin typeface="HGP創英角ｺﾞｼｯｸUB" panose="020B0900000000000000" pitchFamily="50" charset="-128"/>
                <a:ea typeface="HGP創英角ｺﾞｼｯｸUB" panose="020B0900000000000000" pitchFamily="50" charset="-128"/>
              </a:rPr>
              <a:t>180</a:t>
            </a:r>
            <a:r>
              <a:rPr lang="en-US" altLang="ja-JP" sz="2000" dirty="0">
                <a:latin typeface="HGP創英角ｺﾞｼｯｸUB" panose="020B0900000000000000" pitchFamily="50" charset="-128"/>
                <a:ea typeface="HGP創英角ｺﾞｼｯｸUB" panose="020B0900000000000000" pitchFamily="50" charset="-128"/>
              </a:rPr>
              <a:t>°</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46" name="円/楕円 45"/>
          <p:cNvSpPr/>
          <p:nvPr/>
        </p:nvSpPr>
        <p:spPr>
          <a:xfrm rot="20323264">
            <a:off x="2475789" y="3661743"/>
            <a:ext cx="1651053" cy="997122"/>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20323264">
            <a:off x="2480439" y="1757510"/>
            <a:ext cx="1651053" cy="997122"/>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969426" y="4566065"/>
            <a:ext cx="7289337" cy="923330"/>
          </a:xfrm>
          <a:prstGeom prst="rect">
            <a:avLst/>
          </a:prstGeom>
          <a:solidFill>
            <a:schemeClr val="bg1"/>
          </a:solidFill>
          <a:ln w="57150">
            <a:solidFill>
              <a:schemeClr val="tx1"/>
            </a:solidFill>
          </a:ln>
        </p:spPr>
        <p:txBody>
          <a:bodyPr wrap="square" rtlCol="0">
            <a:spAutoFit/>
          </a:bodyPr>
          <a:lstStyle/>
          <a:p>
            <a:pPr algn="ctr"/>
            <a:r>
              <a:rPr kumimoji="1" lang="en-US" altLang="ja-JP" b="1" dirty="0" smtClean="0">
                <a:latin typeface="HGP創英角ｺﾞｼｯｸUB" panose="020B0900000000000000" pitchFamily="50" charset="-128"/>
                <a:ea typeface="HGP創英角ｺﾞｼｯｸUB" panose="020B0900000000000000" pitchFamily="50" charset="-128"/>
              </a:rPr>
              <a:t>12</a:t>
            </a:r>
            <a:r>
              <a:rPr kumimoji="1" lang="ja-JP" altLang="en-US" b="1" dirty="0" smtClean="0">
                <a:latin typeface="HGP創英角ｺﾞｼｯｸUB" panose="020B0900000000000000" pitchFamily="50" charset="-128"/>
                <a:ea typeface="HGP創英角ｺﾞｼｯｸUB" panose="020B0900000000000000" pitchFamily="50" charset="-128"/>
              </a:rPr>
              <a:t>月ジェットの出口付近で高気圧傾向であることからジェットが蛇行し，</a:t>
            </a:r>
            <a:endParaRPr kumimoji="1" lang="en-US" altLang="ja-JP" b="1" dirty="0" smtClean="0">
              <a:latin typeface="HGP創英角ｺﾞｼｯｸUB" panose="020B0900000000000000" pitchFamily="50" charset="-128"/>
              <a:ea typeface="HGP創英角ｺﾞｼｯｸUB" panose="020B0900000000000000" pitchFamily="50" charset="-128"/>
            </a:endParaRPr>
          </a:p>
          <a:p>
            <a:pPr algn="ctr"/>
            <a:r>
              <a:rPr kumimoji="1" lang="ja-JP" altLang="en-US" b="1" dirty="0" smtClean="0">
                <a:latin typeface="HGP創英角ｺﾞｼｯｸUB" panose="020B0900000000000000" pitchFamily="50" charset="-128"/>
                <a:ea typeface="HGP創英角ｺﾞｼｯｸUB" panose="020B0900000000000000" pitchFamily="50" charset="-128"/>
              </a:rPr>
              <a:t>移動性高低気圧が</a:t>
            </a:r>
            <a:r>
              <a:rPr lang="ja-JP" altLang="en-US" b="1" dirty="0" smtClean="0">
                <a:latin typeface="HGP創英角ｺﾞｼｯｸUB" panose="020B0900000000000000" pitchFamily="50" charset="-128"/>
                <a:ea typeface="HGP創英角ｺﾞｼｯｸUB" panose="020B0900000000000000" pitchFamily="50" charset="-128"/>
              </a:rPr>
              <a:t>弱化</a:t>
            </a:r>
            <a:r>
              <a:rPr kumimoji="1" lang="ja-JP" altLang="en-US" b="1" dirty="0" smtClean="0">
                <a:latin typeface="HGP創英角ｺﾞｼｯｸUB" panose="020B0900000000000000" pitchFamily="50" charset="-128"/>
                <a:ea typeface="HGP創英角ｺﾞｼｯｸUB" panose="020B0900000000000000" pitchFamily="50" charset="-128"/>
              </a:rPr>
              <a:t>されることが考えれる</a:t>
            </a:r>
            <a:r>
              <a:rPr lang="ja-JP" altLang="en-US" b="1" dirty="0" smtClean="0">
                <a:latin typeface="HGP創英角ｺﾞｼｯｸUB" panose="020B0900000000000000" pitchFamily="50" charset="-128"/>
                <a:ea typeface="HGP創英角ｺﾞｼｯｸUB" panose="020B0900000000000000" pitchFamily="50" charset="-128"/>
              </a:rPr>
              <a:t>．これが</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月に東シナ海上で</a:t>
            </a:r>
            <a:endParaRPr lang="en-US" altLang="ja-JP" b="1" dirty="0" smtClean="0">
              <a:latin typeface="HGP創英角ｺﾞｼｯｸUB" panose="020B0900000000000000" pitchFamily="50" charset="-128"/>
              <a:ea typeface="HGP創英角ｺﾞｼｯｸUB" panose="020B0900000000000000" pitchFamily="50" charset="-128"/>
            </a:endParaRPr>
          </a:p>
          <a:p>
            <a:pPr algn="ctr"/>
            <a:r>
              <a:rPr lang="ja-JP" altLang="en-US" b="1" dirty="0" smtClean="0">
                <a:latin typeface="HGP創英角ｺﾞｼｯｸUB" panose="020B0900000000000000" pitchFamily="50" charset="-128"/>
                <a:ea typeface="HGP創英角ｺﾞｼｯｸUB" panose="020B0900000000000000" pitchFamily="50" charset="-128"/>
              </a:rPr>
              <a:t>波活動度フラックスの発散する原因では？</a:t>
            </a:r>
            <a:endParaRPr kumimoji="1" lang="ja-JP" altLang="en-US" b="1" dirty="0">
              <a:latin typeface="HGP創英角ｺﾞｼｯｸUB" panose="020B0900000000000000" pitchFamily="50" charset="-128"/>
              <a:ea typeface="HGP創英角ｺﾞｼｯｸUB" panose="020B0900000000000000" pitchFamily="50" charset="-128"/>
            </a:endParaRPr>
          </a:p>
        </p:txBody>
      </p:sp>
      <p:sp>
        <p:nvSpPr>
          <p:cNvPr id="47" name="円/楕円 46"/>
          <p:cNvSpPr/>
          <p:nvPr/>
        </p:nvSpPr>
        <p:spPr>
          <a:xfrm rot="20323264">
            <a:off x="2475788" y="5669219"/>
            <a:ext cx="1651053" cy="997122"/>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9468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875021" y="4588361"/>
            <a:ext cx="5393958" cy="963187"/>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28867" y="419936"/>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a:xfrm>
            <a:off x="7086600" y="6492875"/>
            <a:ext cx="2057400" cy="365125"/>
          </a:xfrm>
        </p:spPr>
        <p:txBody>
          <a:bodyPr/>
          <a:lstStyle/>
          <a:p>
            <a:fld id="{33DAA17F-2D30-4DE4-B4FA-93F6CE89E2E6}" type="slidenum">
              <a:rPr kumimoji="1" lang="ja-JP" altLang="en-US" smtClean="0"/>
              <a:t>42</a:t>
            </a:fld>
            <a:endParaRPr kumimoji="1" lang="ja-JP" altLang="en-US"/>
          </a:p>
        </p:txBody>
      </p:sp>
      <p:sp>
        <p:nvSpPr>
          <p:cNvPr id="18" name="テキスト ボックス 1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9" name="テキスト ボックス 1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0" name="正方形/長方形 19"/>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38143" y="-101018"/>
            <a:ext cx="3558704" cy="5454871"/>
          </a:xfrm>
          <a:prstGeom prst="rect">
            <a:avLst/>
          </a:prstGeom>
        </p:spPr>
      </p:pic>
      <p:sp>
        <p:nvSpPr>
          <p:cNvPr id="11" name="テキスト ボックス 10"/>
          <p:cNvSpPr txBox="1"/>
          <p:nvPr/>
        </p:nvSpPr>
        <p:spPr>
          <a:xfrm>
            <a:off x="2097890" y="4698046"/>
            <a:ext cx="4950372" cy="707886"/>
          </a:xfrm>
          <a:prstGeom prst="rect">
            <a:avLst/>
          </a:prstGeom>
          <a:noFill/>
        </p:spPr>
        <p:txBody>
          <a:bodyPr wrap="square" rtlCol="0">
            <a:spAutoFit/>
          </a:bodyPr>
          <a:lstStyle/>
          <a:p>
            <a:pPr algn="ctr"/>
            <a:r>
              <a:rPr kumimoji="1" lang="en-US" altLang="ja-JP" sz="2000" b="1" u="sng" dirty="0" smtClean="0">
                <a:latin typeface="HGP創英角ｺﾞｼｯｸUB" panose="020B0900000000000000" pitchFamily="50" charset="-128"/>
                <a:ea typeface="HGP創英角ｺﾞｼｯｸUB" panose="020B0900000000000000" pitchFamily="50" charset="-128"/>
              </a:rPr>
              <a:t>12</a:t>
            </a:r>
            <a:r>
              <a:rPr kumimoji="1" lang="ja-JP" altLang="en-US" sz="2000" b="1" u="sng" dirty="0" smtClean="0">
                <a:latin typeface="HGP創英角ｺﾞｼｯｸUB" panose="020B0900000000000000" pitchFamily="50" charset="-128"/>
                <a:ea typeface="HGP創英角ｺﾞｼｯｸUB" panose="020B0900000000000000" pitchFamily="50" charset="-128"/>
              </a:rPr>
              <a:t>月北太平洋南北勾配</a:t>
            </a:r>
            <a:r>
              <a:rPr kumimoji="1" lang="en-US" altLang="ja-JP" sz="2000" b="1" u="sng" dirty="0" smtClean="0">
                <a:latin typeface="HGP創英角ｺﾞｼｯｸUB" panose="020B0900000000000000" pitchFamily="50" charset="-128"/>
                <a:ea typeface="HGP創英角ｺﾞｼｯｸUB" panose="020B0900000000000000" pitchFamily="50" charset="-128"/>
              </a:rPr>
              <a:t>index</a:t>
            </a:r>
            <a:r>
              <a:rPr kumimoji="1" lang="ja-JP" altLang="en-US" sz="2000" b="1" dirty="0" smtClean="0">
                <a:latin typeface="HGP創英角ｺﾞｼｯｸUB" panose="020B0900000000000000" pitchFamily="50" charset="-128"/>
                <a:ea typeface="HGP創英角ｺﾞｼｯｸUB" panose="020B0900000000000000" pitchFamily="50" charset="-128"/>
              </a:rPr>
              <a:t>と</a:t>
            </a:r>
            <a:endParaRPr kumimoji="1" lang="en-US" altLang="ja-JP" sz="2000" b="1" dirty="0" smtClean="0">
              <a:latin typeface="HGP創英角ｺﾞｼｯｸUB" panose="020B0900000000000000" pitchFamily="50" charset="-128"/>
              <a:ea typeface="HGP創英角ｺﾞｼｯｸUB" panose="020B0900000000000000" pitchFamily="50" charset="-128"/>
            </a:endParaRPr>
          </a:p>
          <a:p>
            <a:pPr algn="ctr"/>
            <a:r>
              <a:rPr kumimoji="1" lang="en-US" altLang="ja-JP" sz="2000" b="1" u="sng" dirty="0" smtClean="0">
                <a:latin typeface="HGP創英角ｺﾞｼｯｸUB" panose="020B0900000000000000" pitchFamily="50" charset="-128"/>
                <a:ea typeface="HGP創英角ｺﾞｼｯｸUB" panose="020B0900000000000000" pitchFamily="50" charset="-128"/>
              </a:rPr>
              <a:t>12</a:t>
            </a:r>
            <a:r>
              <a:rPr kumimoji="1" lang="ja-JP" altLang="en-US" sz="2000" b="1" u="sng" dirty="0" smtClean="0">
                <a:latin typeface="HGP創英角ｺﾞｼｯｸUB" panose="020B0900000000000000" pitchFamily="50" charset="-128"/>
                <a:ea typeface="HGP創英角ｺﾞｼｯｸUB" panose="020B0900000000000000" pitchFamily="50" charset="-128"/>
              </a:rPr>
              <a:t>月バイカル湖周辺</a:t>
            </a:r>
            <a:r>
              <a:rPr kumimoji="1" lang="en-US" altLang="ja-JP" sz="2000" b="1" u="sng" dirty="0" smtClean="0">
                <a:latin typeface="HGP創英角ｺﾞｼｯｸUB" panose="020B0900000000000000" pitchFamily="50" charset="-128"/>
                <a:ea typeface="HGP創英角ｺﾞｼｯｸUB" panose="020B0900000000000000" pitchFamily="50" charset="-128"/>
              </a:rPr>
              <a:t>T975</a:t>
            </a:r>
            <a:r>
              <a:rPr lang="en-US" altLang="ja-JP" sz="2000" b="1" u="sng" dirty="0" smtClean="0">
                <a:latin typeface="HGP創英角ｺﾞｼｯｸUB" panose="020B0900000000000000" pitchFamily="50" charset="-128"/>
                <a:ea typeface="HGP創英角ｺﾞｼｯｸUB" panose="020B0900000000000000" pitchFamily="50" charset="-128"/>
              </a:rPr>
              <a:t>index</a:t>
            </a:r>
            <a:r>
              <a:rPr lang="ja-JP" altLang="en-US" sz="2000" b="1" dirty="0" smtClean="0">
                <a:latin typeface="HGP創英角ｺﾞｼｯｸUB" panose="020B0900000000000000" pitchFamily="50" charset="-128"/>
                <a:ea typeface="HGP創英角ｺﾞｼｯｸUB" panose="020B0900000000000000" pitchFamily="50" charset="-128"/>
              </a:rPr>
              <a:t>とは</a:t>
            </a:r>
            <a:r>
              <a:rPr lang="ja-JP" altLang="en-US" sz="2000" b="1" dirty="0" smtClean="0">
                <a:solidFill>
                  <a:schemeClr val="accent5"/>
                </a:solidFill>
                <a:latin typeface="HGP創英角ｺﾞｼｯｸUB" panose="020B0900000000000000" pitchFamily="50" charset="-128"/>
                <a:ea typeface="HGP創英角ｺﾞｼｯｸUB" panose="020B0900000000000000" pitchFamily="50" charset="-128"/>
              </a:rPr>
              <a:t>負相関</a:t>
            </a:r>
            <a:endParaRPr kumimoji="1" lang="ja-JP" altLang="en-US" sz="2000" b="1" dirty="0">
              <a:latin typeface="HGP創英角ｺﾞｼｯｸUB" panose="020B0900000000000000" pitchFamily="50" charset="-128"/>
              <a:ea typeface="HGP創英角ｺﾞｼｯｸUB" panose="020B0900000000000000" pitchFamily="50" charset="-128"/>
            </a:endParaRPr>
          </a:p>
        </p:txBody>
      </p:sp>
      <p:sp>
        <p:nvSpPr>
          <p:cNvPr id="21" name="正方形/長方形 20"/>
          <p:cNvSpPr/>
          <p:nvPr/>
        </p:nvSpPr>
        <p:spPr>
          <a:xfrm>
            <a:off x="6638209" y="3788063"/>
            <a:ext cx="2349938" cy="5123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相関係数　：</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 </a:t>
            </a:r>
            <a:r>
              <a:rPr lang="en-US" altLang="ja-JP" b="1" dirty="0" smtClean="0">
                <a:solidFill>
                  <a:schemeClr val="tx1"/>
                </a:solidFill>
                <a:latin typeface="HGP創英角ｺﾞｼｯｸUB" panose="020B0900000000000000" pitchFamily="50" charset="-128"/>
                <a:ea typeface="HGP創英角ｺﾞｼｯｸUB" panose="020B0900000000000000" pitchFamily="50" charset="-128"/>
              </a:rPr>
              <a:t>-0.52</a:t>
            </a:r>
            <a:endParaRPr kumimoji="1" lang="ja-JP" altLang="en-US"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4" y="1201387"/>
            <a:ext cx="3696162" cy="3152495"/>
          </a:xfrm>
          <a:prstGeom prst="rect">
            <a:avLst/>
          </a:prstGeom>
        </p:spPr>
      </p:pic>
      <p:sp>
        <p:nvSpPr>
          <p:cNvPr id="5" name="円/楕円 4"/>
          <p:cNvSpPr/>
          <p:nvPr/>
        </p:nvSpPr>
        <p:spPr>
          <a:xfrm>
            <a:off x="758110" y="1605779"/>
            <a:ext cx="1308538" cy="1221828"/>
          </a:xfrm>
          <a:prstGeom prst="ellipse">
            <a:avLst/>
          </a:prstGeom>
          <a:noFill/>
          <a:ln w="571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575577" y="1516627"/>
            <a:ext cx="1580862" cy="461665"/>
          </a:xfrm>
          <a:prstGeom prst="rect">
            <a:avLst/>
          </a:prstGeom>
          <a:solidFill>
            <a:schemeClr val="bg1"/>
          </a:solidFill>
        </p:spPr>
        <p:txBody>
          <a:bodyPr wrap="square" rtlCol="0">
            <a:spAutoFit/>
          </a:bodyPr>
          <a:lstStyle/>
          <a:p>
            <a:r>
              <a:rPr kumimoji="1" lang="ja-JP" altLang="en-US" sz="2400" b="1" dirty="0" smtClean="0">
                <a:latin typeface="HGP創英角ｺﾞｼｯｸUB" panose="020B0900000000000000" pitchFamily="50" charset="-128"/>
                <a:ea typeface="HGP創英角ｺﾞｼｯｸUB" panose="020B0900000000000000" pitchFamily="50" charset="-128"/>
              </a:rPr>
              <a:t>バイカル湖</a:t>
            </a:r>
            <a:endParaRPr kumimoji="1" lang="ja-JP" altLang="en-US" sz="2400" b="1" dirty="0">
              <a:latin typeface="HGP創英角ｺﾞｼｯｸUB" panose="020B0900000000000000" pitchFamily="50" charset="-128"/>
              <a:ea typeface="HGP創英角ｺﾞｼｯｸUB" panose="020B0900000000000000" pitchFamily="50" charset="-128"/>
            </a:endParaRPr>
          </a:p>
        </p:txBody>
      </p:sp>
      <p:sp>
        <p:nvSpPr>
          <p:cNvPr id="23" name="右矢印 22"/>
          <p:cNvSpPr/>
          <p:nvPr/>
        </p:nvSpPr>
        <p:spPr>
          <a:xfrm>
            <a:off x="569846" y="5577108"/>
            <a:ext cx="842533" cy="990534"/>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p:cNvSpPr txBox="1"/>
          <p:nvPr/>
        </p:nvSpPr>
        <p:spPr>
          <a:xfrm>
            <a:off x="1459861" y="5656876"/>
            <a:ext cx="6986276" cy="830997"/>
          </a:xfrm>
          <a:prstGeom prst="rect">
            <a:avLst/>
          </a:prstGeom>
          <a:noFill/>
        </p:spPr>
        <p:txBody>
          <a:bodyPr wrap="squar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rPr>
              <a:t>北太平洋の南北勾配が</a:t>
            </a:r>
            <a:r>
              <a:rPr lang="ja-JP" altLang="en-US" sz="2400" dirty="0" smtClean="0">
                <a:solidFill>
                  <a:srgbClr val="FF0000"/>
                </a:solidFill>
                <a:latin typeface="HGP創英角ｺﾞｼｯｸUB" panose="020B0900000000000000" pitchFamily="50" charset="-128"/>
                <a:ea typeface="HGP創英角ｺﾞｼｯｸUB" panose="020B0900000000000000" pitchFamily="50" charset="-128"/>
              </a:rPr>
              <a:t>正</a:t>
            </a:r>
            <a:r>
              <a:rPr lang="ja-JP" altLang="en-US" sz="2400" dirty="0" smtClean="0">
                <a:latin typeface="HGP創英角ｺﾞｼｯｸUB" panose="020B0900000000000000" pitchFamily="50" charset="-128"/>
                <a:ea typeface="HGP創英角ｺﾞｼｯｸUB" panose="020B0900000000000000" pitchFamily="50" charset="-128"/>
              </a:rPr>
              <a:t>（南の方がより暖かい）の時</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rPr>
              <a:t>バイカル湖周辺の温度</a:t>
            </a:r>
            <a:r>
              <a:rPr lang="ja-JP" altLang="en-US" sz="2400" dirty="0" smtClean="0">
                <a:latin typeface="HGP創英角ｺﾞｼｯｸUB" panose="020B0900000000000000" pitchFamily="50" charset="-128"/>
                <a:ea typeface="HGP創英角ｺﾞｼｯｸUB" panose="020B0900000000000000" pitchFamily="50" charset="-128"/>
              </a:rPr>
              <a:t>が冷たい（</a:t>
            </a:r>
            <a:r>
              <a:rPr lang="ja-JP" altLang="en-US" sz="2400" dirty="0" smtClean="0">
                <a:solidFill>
                  <a:schemeClr val="accent5"/>
                </a:solidFill>
                <a:latin typeface="HGP創英角ｺﾞｼｯｸUB" panose="020B0900000000000000" pitchFamily="50" charset="-128"/>
                <a:ea typeface="HGP創英角ｺﾞｼｯｸUB" panose="020B0900000000000000" pitchFamily="50" charset="-128"/>
              </a:rPr>
              <a:t>負</a:t>
            </a:r>
            <a:r>
              <a:rPr lang="ja-JP" altLang="en-US" sz="2400" dirty="0" smtClean="0">
                <a:latin typeface="HGP創英角ｺﾞｼｯｸUB" panose="020B0900000000000000" pitchFamily="50" charset="-128"/>
                <a:ea typeface="HGP創英角ｺﾞｼｯｸUB" panose="020B0900000000000000" pitchFamily="50" charset="-128"/>
              </a:rPr>
              <a:t>）傾向である．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5385" y="1606399"/>
            <a:ext cx="4172762" cy="2561949"/>
          </a:xfrm>
          <a:prstGeom prst="rect">
            <a:avLst/>
          </a:prstGeom>
        </p:spPr>
      </p:pic>
      <p:sp>
        <p:nvSpPr>
          <p:cNvPr id="24" name="円/楕円 23"/>
          <p:cNvSpPr/>
          <p:nvPr/>
        </p:nvSpPr>
        <p:spPr>
          <a:xfrm rot="20831431">
            <a:off x="6290258" y="2704452"/>
            <a:ext cx="1734929" cy="783131"/>
          </a:xfrm>
          <a:prstGeom prst="ellipse">
            <a:avLst/>
          </a:prstGeom>
          <a:noFill/>
          <a:ln w="571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 y="1604838"/>
            <a:ext cx="4173312" cy="2486936"/>
          </a:xfrm>
          <a:prstGeom prst="rect">
            <a:avLst/>
          </a:prstGeom>
        </p:spPr>
      </p:pic>
      <p:sp>
        <p:nvSpPr>
          <p:cNvPr id="25" name="円/楕円 24"/>
          <p:cNvSpPr/>
          <p:nvPr/>
        </p:nvSpPr>
        <p:spPr>
          <a:xfrm rot="819224">
            <a:off x="1139683" y="2641237"/>
            <a:ext cx="1746349" cy="787454"/>
          </a:xfrm>
          <a:prstGeom prst="ellipse">
            <a:avLst/>
          </a:prstGeom>
          <a:noFill/>
          <a:ln w="571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5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28867" y="419936"/>
            <a:ext cx="3629927" cy="369332"/>
          </a:xfrm>
          <a:prstGeom prst="rect">
            <a:avLst/>
          </a:prstGeom>
          <a:noFill/>
        </p:spPr>
        <p:txBody>
          <a:bodyPr wrap="square" rtlCol="0">
            <a:spAutoFit/>
          </a:bodyPr>
          <a:lstStyle/>
          <a:p>
            <a:r>
              <a:rPr lang="ja-JP" altLang="en-US" b="1" dirty="0">
                <a:latin typeface="HGP創英角ｺﾞｼｯｸUB" panose="020B0900000000000000" pitchFamily="50" charset="-128"/>
                <a:ea typeface="HGP創英角ｺﾞｼｯｸUB" panose="020B0900000000000000" pitchFamily="50" charset="-128"/>
              </a:rPr>
              <a:t>北太平洋が作り出す大気パターン</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a:xfrm>
            <a:off x="7086600" y="6492875"/>
            <a:ext cx="2057400" cy="365125"/>
          </a:xfrm>
        </p:spPr>
        <p:txBody>
          <a:bodyPr/>
          <a:lstStyle/>
          <a:p>
            <a:fld id="{33DAA17F-2D30-4DE4-B4FA-93F6CE89E2E6}" type="slidenum">
              <a:rPr kumimoji="1" lang="ja-JP" altLang="en-US" smtClean="0"/>
              <a:t>43</a:t>
            </a:fld>
            <a:endParaRPr kumimoji="1" lang="ja-JP" altLang="en-US"/>
          </a:p>
        </p:txBody>
      </p:sp>
      <p:sp>
        <p:nvSpPr>
          <p:cNvPr id="18" name="テキスト ボックス 1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9" name="テキスト ボックス 1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0" name="正方形/長方形 19"/>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65277" y="78911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8861" y="44243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mc:AlternateContent xmlns:mc="http://schemas.openxmlformats.org/markup-compatibility/2006" xmlns:a14="http://schemas.microsoft.com/office/drawing/2010/main">
        <mc:Choice Requires="a14">
          <p:sp>
            <p:nvSpPr>
              <p:cNvPr id="7" name="テキスト ボックス 6"/>
              <p:cNvSpPr txBox="1"/>
              <p:nvPr/>
            </p:nvSpPr>
            <p:spPr>
              <a:xfrm>
                <a:off x="2659711" y="908520"/>
                <a:ext cx="3824577" cy="1656864"/>
              </a:xfrm>
              <a:prstGeom prst="rect">
                <a:avLst/>
              </a:prstGeom>
              <a:noFill/>
              <a:ln w="57150">
                <a:solidFill>
                  <a:srgbClr val="FF3300"/>
                </a:solidFill>
              </a:ln>
            </p:spPr>
            <p:txBody>
              <a:bodyPr wrap="square" rtlCol="0">
                <a:spAutoFit/>
              </a:bodyPr>
              <a:lstStyle/>
              <a:p>
                <a:pPr algn="ctr"/>
                <a:r>
                  <a:rPr lang="en-US" altLang="ja-JP" sz="2000" u="sng" dirty="0" smtClean="0">
                    <a:latin typeface="HGP創英角ｺﾞｼｯｸUB" panose="020B0900000000000000" pitchFamily="50" charset="-128"/>
                    <a:ea typeface="HGP創英角ｺﾞｼｯｸUB" panose="020B0900000000000000" pitchFamily="50" charset="-128"/>
                  </a:rPr>
                  <a:t>Eddy heat flux</a:t>
                </a:r>
                <a14:m>
                  <m:oMath xmlns:m="http://schemas.openxmlformats.org/officeDocument/2006/math">
                    <m:r>
                      <a:rPr lang="ja-JP" altLang="en-US" sz="2000" i="1" u="sng" dirty="0">
                        <a:latin typeface="Cambria Math" panose="02040503050406030204" pitchFamily="18" charset="0"/>
                        <a:ea typeface="HGP創英角ｺﾞｼｯｸUB" panose="020B0900000000000000" pitchFamily="50" charset="-128"/>
                      </a:rPr>
                      <m:t>　</m:t>
                    </m:r>
                    <m:r>
                      <a:rPr lang="ja-JP" altLang="en-US" sz="2000" u="sng" dirty="0" smtClean="0">
                        <a:latin typeface="Cambria Math" panose="02040503050406030204" pitchFamily="18" charset="0"/>
                        <a:ea typeface="HGP創英角ｺﾞｼｯｸUB" panose="020B0900000000000000" pitchFamily="50" charset="-128"/>
                      </a:rPr>
                      <m:t>：</m:t>
                    </m:r>
                    <m:r>
                      <a:rPr lang="ja-JP" altLang="en-US" sz="2000" i="1" u="sng" dirty="0">
                        <a:latin typeface="Cambria Math" panose="02040503050406030204" pitchFamily="18" charset="0"/>
                        <a:ea typeface="HGP創英角ｺﾞｼｯｸUB" panose="020B0900000000000000" pitchFamily="50" charset="-128"/>
                      </a:rPr>
                      <m:t>　</m:t>
                    </m:r>
                    <m:acc>
                      <m:accPr>
                        <m:chr m:val="̅"/>
                        <m:ctrlPr>
                          <a:rPr kumimoji="1" lang="ja-JP" altLang="en-US" sz="2000" i="1" u="sng" smtClean="0">
                            <a:latin typeface="Cambria Math" panose="02040503050406030204" pitchFamily="18" charset="0"/>
                            <a:ea typeface="HGP創英角ｺﾞｼｯｸUB" panose="020B0900000000000000" pitchFamily="50" charset="-128"/>
                          </a:rPr>
                        </m:ctrlPr>
                      </m:accPr>
                      <m:e>
                        <m:sSup>
                          <m:sSupPr>
                            <m:ctrlPr>
                              <a:rPr kumimoji="1" lang="en-US" altLang="ja-JP" sz="2000" i="1" u="sng" smtClean="0">
                                <a:latin typeface="Cambria Math" panose="02040503050406030204" pitchFamily="18" charset="0"/>
                                <a:ea typeface="HGP創英角ｺﾞｼｯｸUB" panose="020B0900000000000000" pitchFamily="50" charset="-128"/>
                              </a:rPr>
                            </m:ctrlPr>
                          </m:sSupPr>
                          <m:e>
                            <m:r>
                              <a:rPr kumimoji="1" lang="en-US" altLang="ja-JP" sz="2000" b="0" i="1" u="sng" smtClean="0">
                                <a:latin typeface="Cambria Math" panose="02040503050406030204" pitchFamily="18" charset="0"/>
                                <a:ea typeface="HGP創英角ｺﾞｼｯｸUB" panose="020B0900000000000000" pitchFamily="50" charset="-128"/>
                              </a:rPr>
                              <m:t>𝑉</m:t>
                            </m:r>
                          </m:e>
                          <m:sup>
                            <m:r>
                              <a:rPr kumimoji="1" lang="en-US" altLang="ja-JP" sz="2000" b="0" i="1" u="sng" smtClean="0">
                                <a:latin typeface="Cambria Math" panose="02040503050406030204" pitchFamily="18" charset="0"/>
                                <a:ea typeface="HGP創英角ｺﾞｼｯｸUB" panose="020B0900000000000000" pitchFamily="50" charset="-128"/>
                              </a:rPr>
                              <m:t>′</m:t>
                            </m:r>
                          </m:sup>
                        </m:sSup>
                        <m:r>
                          <a:rPr kumimoji="1" lang="en-US" altLang="ja-JP" sz="2000" b="0" i="1" u="sng" smtClean="0">
                            <a:latin typeface="Cambria Math" panose="02040503050406030204" pitchFamily="18" charset="0"/>
                            <a:ea typeface="HGP創英角ｺﾞｼｯｸUB" panose="020B0900000000000000" pitchFamily="50" charset="-128"/>
                          </a:rPr>
                          <m:t>∗</m:t>
                        </m:r>
                        <m:sSup>
                          <m:sSupPr>
                            <m:ctrlPr>
                              <a:rPr kumimoji="1" lang="en-US" altLang="ja-JP" sz="2000" b="0" i="1" u="sng" smtClean="0">
                                <a:latin typeface="Cambria Math" panose="02040503050406030204" pitchFamily="18" charset="0"/>
                                <a:ea typeface="HGP創英角ｺﾞｼｯｸUB" panose="020B0900000000000000" pitchFamily="50" charset="-128"/>
                              </a:rPr>
                            </m:ctrlPr>
                          </m:sSupPr>
                          <m:e>
                            <m:r>
                              <a:rPr kumimoji="1" lang="en-US" altLang="ja-JP" sz="2000" b="0" i="1" u="sng" smtClean="0">
                                <a:latin typeface="Cambria Math" panose="02040503050406030204" pitchFamily="18" charset="0"/>
                                <a:ea typeface="HGP創英角ｺﾞｼｯｸUB" panose="020B0900000000000000" pitchFamily="50" charset="-128"/>
                              </a:rPr>
                              <m:t>𝑇</m:t>
                            </m:r>
                          </m:e>
                          <m:sup>
                            <m:r>
                              <a:rPr kumimoji="1" lang="en-US" altLang="ja-JP" sz="2000" b="0" i="1" u="sng" smtClean="0">
                                <a:latin typeface="Cambria Math" panose="02040503050406030204" pitchFamily="18" charset="0"/>
                                <a:ea typeface="HGP創英角ｺﾞｼｯｸUB" panose="020B0900000000000000" pitchFamily="50" charset="-128"/>
                              </a:rPr>
                              <m:t>′</m:t>
                            </m:r>
                          </m:sup>
                        </m:sSup>
                      </m:e>
                    </m:acc>
                  </m:oMath>
                </a14:m>
                <a:endParaRPr kumimoji="1" lang="en-US" altLang="ja-JP" sz="2000" u="sng" dirty="0" smtClean="0">
                  <a:latin typeface="HGP創英角ｺﾞｼｯｸUB" panose="020B0900000000000000" pitchFamily="50" charset="-128"/>
                  <a:ea typeface="HGP創英角ｺﾞｼｯｸUB" panose="020B0900000000000000" pitchFamily="50" charset="-128"/>
                </a:endParaRPr>
              </a:p>
              <a:p>
                <a:pPr algn="ctr"/>
                <a:endParaRPr kumimoji="1" lang="en-US" altLang="ja-JP" sz="800" u="sng" dirty="0" smtClean="0">
                  <a:latin typeface="HGP創英角ｺﾞｼｯｸUB" panose="020B0900000000000000" pitchFamily="50" charset="-128"/>
                  <a:ea typeface="HGP創英角ｺﾞｼｯｸUB" panose="020B0900000000000000" pitchFamily="50" charset="-128"/>
                </a:endParaRPr>
              </a:p>
              <a:p>
                <a14:m>
                  <m:oMath xmlns:m="http://schemas.openxmlformats.org/officeDocument/2006/math">
                    <m:sSup>
                      <m:sSupPr>
                        <m:ctrlPr>
                          <a:rPr kumimoji="1" lang="en-US" altLang="ja-JP" sz="2000" i="1" smtClean="0">
                            <a:latin typeface="Cambria Math" panose="02040503050406030204" pitchFamily="18" charset="0"/>
                            <a:ea typeface="HGP創英角ｺﾞｼｯｸUB" panose="020B0900000000000000" pitchFamily="50" charset="-128"/>
                          </a:rPr>
                        </m:ctrlPr>
                      </m:sSupPr>
                      <m:e>
                        <m:r>
                          <a:rPr kumimoji="1" lang="en-US" altLang="ja-JP" sz="2000" b="0" i="1" smtClean="0">
                            <a:latin typeface="Cambria Math" panose="02040503050406030204" pitchFamily="18" charset="0"/>
                            <a:ea typeface="HGP創英角ｺﾞｼｯｸUB" panose="020B0900000000000000" pitchFamily="50" charset="-128"/>
                          </a:rPr>
                          <m:t>𝑉</m:t>
                        </m:r>
                      </m:e>
                      <m:sup>
                        <m:r>
                          <a:rPr kumimoji="1" lang="en-US" altLang="ja-JP" sz="2000" b="0" i="1" smtClean="0">
                            <a:latin typeface="Cambria Math" panose="02040503050406030204" pitchFamily="18" charset="0"/>
                            <a:ea typeface="HGP創英角ｺﾞｼｯｸUB" panose="020B0900000000000000" pitchFamily="50" charset="-128"/>
                          </a:rPr>
                          <m:t>′</m:t>
                        </m:r>
                      </m:sup>
                    </m:sSup>
                    <m:r>
                      <a:rPr kumimoji="1" lang="en-US" altLang="ja-JP" sz="2000" b="0" i="1" smtClean="0">
                        <a:latin typeface="Cambria Math" panose="02040503050406030204" pitchFamily="18" charset="0"/>
                        <a:ea typeface="HGP創英角ｺﾞｼｯｸUB" panose="020B0900000000000000" pitchFamily="50" charset="-128"/>
                      </a:rPr>
                      <m:t>,</m:t>
                    </m:r>
                    <m:sSup>
                      <m:sSupPr>
                        <m:ctrlPr>
                          <a:rPr kumimoji="1" lang="en-US" altLang="ja-JP" sz="2000" b="0" i="1" smtClean="0">
                            <a:latin typeface="Cambria Math" panose="02040503050406030204" pitchFamily="18" charset="0"/>
                            <a:ea typeface="HGP創英角ｺﾞｼｯｸUB" panose="020B0900000000000000" pitchFamily="50" charset="-128"/>
                          </a:rPr>
                        </m:ctrlPr>
                      </m:sSupPr>
                      <m:e>
                        <m:r>
                          <a:rPr kumimoji="1" lang="en-US" altLang="ja-JP" sz="2000" b="0" i="1" smtClean="0">
                            <a:latin typeface="Cambria Math" panose="02040503050406030204" pitchFamily="18" charset="0"/>
                            <a:ea typeface="HGP創英角ｺﾞｼｯｸUB" panose="020B0900000000000000" pitchFamily="50" charset="-128"/>
                          </a:rPr>
                          <m:t>𝑇</m:t>
                        </m:r>
                      </m:e>
                      <m:sup>
                        <m:r>
                          <a:rPr kumimoji="1" lang="en-US" altLang="ja-JP" sz="2000" b="0" i="1" smtClean="0">
                            <a:latin typeface="Cambria Math" panose="02040503050406030204" pitchFamily="18" charset="0"/>
                            <a:ea typeface="HGP創英角ｺﾞｼｯｸUB" panose="020B0900000000000000" pitchFamily="50" charset="-128"/>
                          </a:rPr>
                          <m:t>′</m:t>
                        </m:r>
                      </m:sup>
                    </m:sSup>
                  </m:oMath>
                </a14:m>
                <a:r>
                  <a:rPr kumimoji="1" lang="en-US" altLang="ja-JP" sz="2000" dirty="0" smtClean="0">
                    <a:latin typeface="HGP創英角ｺﾞｼｯｸUB" panose="020B0900000000000000" pitchFamily="50" charset="-128"/>
                    <a:ea typeface="HGP創英角ｺﾞｼｯｸUB" panose="020B0900000000000000" pitchFamily="50" charset="-128"/>
                  </a:rPr>
                  <a:t> : </a:t>
                </a:r>
                <a:r>
                  <a:rPr kumimoji="1" lang="ja-JP" altLang="en-US" sz="2000" dirty="0" smtClean="0">
                    <a:latin typeface="HGP創英角ｺﾞｼｯｸUB" panose="020B0900000000000000" pitchFamily="50" charset="-128"/>
                    <a:ea typeface="HGP創英角ｺﾞｼｯｸUB" panose="020B0900000000000000" pitchFamily="50" charset="-128"/>
                  </a:rPr>
                  <a:t>月平均からのずれ</a:t>
                </a:r>
                <a:endParaRPr lang="en-US" altLang="ja-JP" sz="2000" i="1" dirty="0">
                  <a:latin typeface="Cambria Math" panose="02040503050406030204" pitchFamily="18" charset="0"/>
                  <a:ea typeface="HGP創英角ｺﾞｼｯｸUB" panose="020B0900000000000000" pitchFamily="50" charset="-128"/>
                </a:endParaRPr>
              </a:p>
              <a:p>
                <a14:m>
                  <m:oMath xmlns:m="http://schemas.openxmlformats.org/officeDocument/2006/math">
                    <m:acc>
                      <m:accPr>
                        <m:chr m:val="̅"/>
                        <m:ctrlPr>
                          <a:rPr kumimoji="1" lang="en-US" altLang="ja-JP" sz="2000" i="1" smtClean="0">
                            <a:latin typeface="Cambria Math" panose="02040503050406030204" pitchFamily="18" charset="0"/>
                            <a:ea typeface="HGP創英角ｺﾞｼｯｸUB" panose="020B0900000000000000" pitchFamily="50" charset="-128"/>
                          </a:rPr>
                        </m:ctrlPr>
                      </m:accPr>
                      <m:e>
                        <m:sSup>
                          <m:sSupPr>
                            <m:ctrlPr>
                              <a:rPr lang="en-US" altLang="ja-JP" sz="2000" i="1" smtClean="0">
                                <a:latin typeface="Cambria Math" panose="02040503050406030204" pitchFamily="18" charset="0"/>
                                <a:ea typeface="HGP創英角ｺﾞｼｯｸUB" panose="020B0900000000000000" pitchFamily="50" charset="-128"/>
                              </a:rPr>
                            </m:ctrlPr>
                          </m:sSupPr>
                          <m:e>
                            <m:r>
                              <a:rPr lang="en-US" altLang="ja-JP" sz="2000" i="1">
                                <a:latin typeface="Cambria Math" panose="02040503050406030204" pitchFamily="18" charset="0"/>
                                <a:ea typeface="HGP創英角ｺﾞｼｯｸUB" panose="020B0900000000000000" pitchFamily="50" charset="-128"/>
                              </a:rPr>
                              <m:t>𝑉</m:t>
                            </m:r>
                          </m:e>
                          <m:sup>
                            <m:r>
                              <a:rPr lang="en-US" altLang="ja-JP" sz="2000" i="1">
                                <a:latin typeface="Cambria Math" panose="02040503050406030204" pitchFamily="18" charset="0"/>
                                <a:ea typeface="HGP創英角ｺﾞｼｯｸUB" panose="020B0900000000000000" pitchFamily="50" charset="-128"/>
                              </a:rPr>
                              <m:t>′</m:t>
                            </m:r>
                          </m:sup>
                        </m:sSup>
                      </m:e>
                    </m:acc>
                    <m:r>
                      <a:rPr kumimoji="1" lang="en-US" altLang="ja-JP" sz="2000" b="0" i="0" smtClean="0">
                        <a:latin typeface="Cambria Math" panose="02040503050406030204" pitchFamily="18" charset="0"/>
                        <a:ea typeface="HGP創英角ｺﾞｼｯｸUB" panose="020B0900000000000000" pitchFamily="50" charset="-128"/>
                      </a:rPr>
                      <m:t>,</m:t>
                    </m:r>
                    <m:acc>
                      <m:accPr>
                        <m:chr m:val="̅"/>
                        <m:ctrlPr>
                          <a:rPr lang="en-US" altLang="ja-JP" sz="2000" i="1">
                            <a:latin typeface="Cambria Math" panose="02040503050406030204" pitchFamily="18" charset="0"/>
                            <a:ea typeface="HGP創英角ｺﾞｼｯｸUB" panose="020B0900000000000000" pitchFamily="50" charset="-128"/>
                          </a:rPr>
                        </m:ctrlPr>
                      </m:accPr>
                      <m:e>
                        <m:sSup>
                          <m:sSupPr>
                            <m:ctrlPr>
                              <a:rPr lang="en-US" altLang="ja-JP" sz="2000" i="1">
                                <a:latin typeface="Cambria Math" panose="02040503050406030204" pitchFamily="18" charset="0"/>
                                <a:ea typeface="HGP創英角ｺﾞｼｯｸUB" panose="020B0900000000000000" pitchFamily="50" charset="-128"/>
                              </a:rPr>
                            </m:ctrlPr>
                          </m:sSupPr>
                          <m:e>
                            <m:r>
                              <a:rPr lang="en-US" altLang="ja-JP" sz="2000" b="0" i="1" smtClean="0">
                                <a:latin typeface="Cambria Math" panose="02040503050406030204" pitchFamily="18" charset="0"/>
                                <a:ea typeface="HGP創英角ｺﾞｼｯｸUB" panose="020B0900000000000000" pitchFamily="50" charset="-128"/>
                              </a:rPr>
                              <m:t>𝑇</m:t>
                            </m:r>
                          </m:e>
                          <m:sup>
                            <m:r>
                              <a:rPr lang="en-US" altLang="ja-JP" sz="2000" i="1">
                                <a:latin typeface="Cambria Math" panose="02040503050406030204" pitchFamily="18" charset="0"/>
                                <a:ea typeface="HGP創英角ｺﾞｼｯｸUB" panose="020B0900000000000000" pitchFamily="50" charset="-128"/>
                              </a:rPr>
                              <m:t>′</m:t>
                            </m:r>
                          </m:sup>
                        </m:sSup>
                      </m:e>
                    </m:acc>
                  </m:oMath>
                </a14:m>
                <a:r>
                  <a:rPr kumimoji="1" lang="en-US" altLang="ja-JP" sz="2000" dirty="0" smtClean="0">
                    <a:latin typeface="HGP創英角ｺﾞｼｯｸUB" panose="020B0900000000000000" pitchFamily="50" charset="-128"/>
                    <a:ea typeface="HGP創英角ｺﾞｼｯｸUB" panose="020B0900000000000000" pitchFamily="50" charset="-128"/>
                  </a:rPr>
                  <a:t> : </a:t>
                </a:r>
                <a:r>
                  <a:rPr kumimoji="1" lang="ja-JP" altLang="en-US" sz="2000" dirty="0" smtClean="0">
                    <a:latin typeface="HGP創英角ｺﾞｼｯｸUB" panose="020B0900000000000000" pitchFamily="50" charset="-128"/>
                    <a:ea typeface="HGP創英角ｺﾞｼｯｸUB" panose="020B0900000000000000" pitchFamily="50" charset="-128"/>
                  </a:rPr>
                  <a:t>月平均　</a:t>
                </a:r>
                <a:endParaRPr kumimoji="1" lang="en-US" altLang="ja-JP" sz="2000" dirty="0" smtClean="0">
                  <a:latin typeface="HGP創英角ｺﾞｼｯｸUB" panose="020B0900000000000000" pitchFamily="50" charset="-128"/>
                  <a:ea typeface="HGP創英角ｺﾞｼｯｸUB" panose="020B0900000000000000" pitchFamily="50" charset="-128"/>
                </a:endParaRPr>
              </a:p>
              <a:p>
                <a:endParaRPr lang="en-US" altLang="ja-JP" sz="900" dirty="0">
                  <a:latin typeface="HGP創英角ｺﾞｼｯｸUB" panose="020B0900000000000000" pitchFamily="50" charset="-128"/>
                  <a:ea typeface="HGP創英角ｺﾞｼｯｸUB" panose="020B0900000000000000" pitchFamily="50" charset="-128"/>
                </a:endParaRPr>
              </a:p>
              <a:p>
                <a:pPr algn="ctr"/>
                <a:r>
                  <a:rPr kumimoji="1" lang="en-US" altLang="ja-JP" sz="1400" dirty="0" smtClean="0">
                    <a:latin typeface="HGP創英角ｺﾞｼｯｸUB" panose="020B0900000000000000" pitchFamily="50" charset="-128"/>
                    <a:ea typeface="HGP創英角ｺﾞｼｯｸUB" panose="020B0900000000000000" pitchFamily="50" charset="-128"/>
                  </a:rPr>
                  <a:t>7</a:t>
                </a:r>
                <a:r>
                  <a:rPr kumimoji="1" lang="ja-JP" altLang="en-US" sz="1400" dirty="0" smtClean="0">
                    <a:latin typeface="HGP創英角ｺﾞｼｯｸUB" panose="020B0900000000000000" pitchFamily="50" charset="-128"/>
                    <a:ea typeface="HGP創英角ｺﾞｼｯｸUB" panose="020B0900000000000000" pitchFamily="50" charset="-128"/>
                  </a:rPr>
                  <a:t>日までの</a:t>
                </a:r>
                <a:r>
                  <a:rPr lang="en-US" altLang="ja-JP" sz="1400" dirty="0" err="1" smtClean="0">
                    <a:latin typeface="HGP創英角ｺﾞｼｯｸUB" panose="020B0900000000000000" pitchFamily="50" charset="-128"/>
                    <a:ea typeface="HGP創英角ｺﾞｼｯｸUB" panose="020B0900000000000000" pitchFamily="50" charset="-128"/>
                  </a:rPr>
                  <a:t>H</a:t>
                </a:r>
                <a:r>
                  <a:rPr kumimoji="1" lang="en-US" altLang="ja-JP" sz="1400" dirty="0" err="1" smtClean="0">
                    <a:latin typeface="HGP創英角ｺﾞｼｯｸUB" panose="020B0900000000000000" pitchFamily="50" charset="-128"/>
                    <a:ea typeface="HGP創英角ｺﾞｼｯｸUB" panose="020B0900000000000000" pitchFamily="50" charset="-128"/>
                  </a:rPr>
                  <a:t>igh_Passfilter</a:t>
                </a:r>
                <a:r>
                  <a:rPr kumimoji="1" lang="ja-JP" altLang="en-US" sz="1400" dirty="0" smtClean="0">
                    <a:latin typeface="HGP創英角ｺﾞｼｯｸUB" panose="020B0900000000000000" pitchFamily="50" charset="-128"/>
                    <a:ea typeface="HGP創英角ｺﾞｼｯｸUB" panose="020B0900000000000000" pitchFamily="50" charset="-128"/>
                  </a:rPr>
                  <a:t>で解析</a:t>
                </a:r>
                <a:endParaRPr kumimoji="1" lang="en-US" altLang="ja-JP" sz="1400" dirty="0" smtClean="0">
                  <a:latin typeface="HGP創英角ｺﾞｼｯｸUB" panose="020B0900000000000000" pitchFamily="50" charset="-128"/>
                  <a:ea typeface="HGP創英角ｺﾞｼｯｸUB" panose="020B0900000000000000" pitchFamily="50" charset="-128"/>
                </a:endParaRPr>
              </a:p>
              <a:p>
                <a:pPr algn="ctr"/>
                <a:endParaRPr kumimoji="1" lang="ja-JP" altLang="en-US" sz="400" dirty="0">
                  <a:latin typeface="HGP創英角ｺﾞｼｯｸUB" panose="020B0900000000000000" pitchFamily="50" charset="-128"/>
                  <a:ea typeface="HGP創英角ｺﾞｼｯｸUB" panose="020B0900000000000000"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659711" y="908520"/>
                <a:ext cx="3824577" cy="1656864"/>
              </a:xfrm>
              <a:prstGeom prst="rect">
                <a:avLst/>
              </a:prstGeom>
              <a:blipFill rotWithShape="0">
                <a:blip r:embed="rId4"/>
                <a:stretch>
                  <a:fillRect/>
                </a:stretch>
              </a:blipFill>
              <a:ln w="57150">
                <a:solidFill>
                  <a:srgbClr val="FF3300"/>
                </a:solidFill>
              </a:ln>
            </p:spPr>
            <p:txBody>
              <a:bodyPr/>
              <a:lstStyle/>
              <a:p>
                <a:r>
                  <a:rPr lang="ja-JP" altLang="en-US">
                    <a:noFill/>
                  </a:rPr>
                  <a:t> </a:t>
                </a:r>
              </a:p>
            </p:txBody>
          </p:sp>
        </mc:Fallback>
      </mc:AlternateContent>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7" y="2711615"/>
            <a:ext cx="4410025" cy="3520113"/>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1131" y="2711460"/>
            <a:ext cx="4410025" cy="3520267"/>
          </a:xfrm>
          <a:prstGeom prst="rect">
            <a:avLst/>
          </a:prstGeom>
        </p:spPr>
      </p:pic>
      <p:sp>
        <p:nvSpPr>
          <p:cNvPr id="16" name="円/楕円 15"/>
          <p:cNvSpPr/>
          <p:nvPr/>
        </p:nvSpPr>
        <p:spPr>
          <a:xfrm rot="20922164">
            <a:off x="1725434" y="3446936"/>
            <a:ext cx="1544964" cy="65995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47298" y="5231959"/>
            <a:ext cx="5649403" cy="646331"/>
          </a:xfrm>
          <a:prstGeom prst="rect">
            <a:avLst/>
          </a:prstGeom>
          <a:solidFill>
            <a:schemeClr val="bg1"/>
          </a:solidFill>
          <a:ln w="38100">
            <a:solidFill>
              <a:srgbClr val="FF3300"/>
            </a:solidFill>
          </a:ln>
        </p:spPr>
        <p:txBody>
          <a:bodyPr wrap="square" rtlCol="0">
            <a:spAutoFit/>
          </a:bodyPr>
          <a:lstStyle/>
          <a:p>
            <a:pPr algn="ctr"/>
            <a:r>
              <a:rPr lang="ja-JP" altLang="en-US" dirty="0" smtClean="0">
                <a:latin typeface="HGP創英角ｺﾞｼｯｸUB" panose="020B0900000000000000" pitchFamily="50" charset="-128"/>
                <a:ea typeface="HGP創英角ｺﾞｼｯｸUB" panose="020B0900000000000000" pitchFamily="50" charset="-128"/>
              </a:rPr>
              <a:t>東風が強まりやすくなることから，擾乱が発達しにくくなる．また，温度傾度を解消しようとする❓</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520864" y="5161972"/>
            <a:ext cx="8048297" cy="1200329"/>
          </a:xfrm>
          <a:prstGeom prst="rect">
            <a:avLst/>
          </a:prstGeom>
          <a:solidFill>
            <a:schemeClr val="bg1"/>
          </a:solidFill>
        </p:spPr>
        <p:txBody>
          <a:bodyPr wrap="square" rtlCol="0">
            <a:spAutoFit/>
          </a:bodyPr>
          <a:lstStyle/>
          <a:p>
            <a:pPr algn="ctr"/>
            <a:r>
              <a:rPr lang="ja-JP" altLang="en-US" dirty="0" smtClean="0">
                <a:latin typeface="HGP創英角ｺﾞｼｯｸUB" panose="020B0900000000000000" pitchFamily="50" charset="-128"/>
                <a:ea typeface="HGP創英角ｺﾞｼｯｸUB" panose="020B0900000000000000" pitchFamily="50" charset="-128"/>
              </a:rPr>
              <a:t>北太平洋</a:t>
            </a:r>
            <a:r>
              <a:rPr lang="en-US" altLang="ja-JP" dirty="0" smtClean="0">
                <a:latin typeface="HGP創英角ｺﾞｼｯｸUB" panose="020B0900000000000000" pitchFamily="50" charset="-128"/>
                <a:ea typeface="HGP創英角ｺﾞｼｯｸUB" panose="020B0900000000000000" pitchFamily="50" charset="-128"/>
              </a:rPr>
              <a:t>SST</a:t>
            </a:r>
            <a:r>
              <a:rPr lang="ja-JP" altLang="en-US" dirty="0" smtClean="0">
                <a:latin typeface="HGP創英角ｺﾞｼｯｸUB" panose="020B0900000000000000" pitchFamily="50" charset="-128"/>
                <a:ea typeface="HGP創英角ｺﾞｼｯｸUB" panose="020B0900000000000000" pitchFamily="50" charset="-128"/>
              </a:rPr>
              <a:t>温度勾配が大きいほど東アジアで寒くなる傾向があることはわかった．なら，これが大きいほど東アジアのどの位置に寒気がたまる場所があるのかしりたい（上層の擾乱が弱まることによる下層高気圧の輸送もなんとか言えそうなので</a:t>
            </a:r>
            <a:endParaRPr lang="en-US" altLang="ja-JP" dirty="0" smtClean="0">
              <a:latin typeface="HGP創英角ｺﾞｼｯｸUB" panose="020B0900000000000000" pitchFamily="50" charset="-128"/>
              <a:ea typeface="HGP創英角ｺﾞｼｯｸUB" panose="020B0900000000000000" pitchFamily="50" charset="-128"/>
            </a:endParaRPr>
          </a:p>
          <a:p>
            <a:pPr algn="ctr"/>
            <a:r>
              <a:rPr lang="ja-JP" altLang="en-US" dirty="0" smtClean="0">
                <a:latin typeface="HGP創英角ｺﾞｼｯｸUB" panose="020B0900000000000000" pitchFamily="50" charset="-128"/>
                <a:ea typeface="HGP創英角ｺﾞｼｯｸUB" panose="020B0900000000000000" pitchFamily="50" charset="-128"/>
              </a:rPr>
              <a:t>それに乗って寒気は運ばれてくるのでは</a:t>
            </a:r>
            <a:r>
              <a:rPr lang="ja-JP" altLang="en-US" dirty="0">
                <a:latin typeface="HGP創英角ｺﾞｼｯｸUB" panose="020B0900000000000000" pitchFamily="50" charset="-128"/>
                <a:ea typeface="HGP創英角ｺﾞｼｯｸUB" panose="020B0900000000000000" pitchFamily="50" charset="-128"/>
              </a:rPr>
              <a:t>？</a:t>
            </a:r>
            <a:r>
              <a:rPr lang="ja-JP" altLang="en-US" dirty="0" smtClean="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37584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 name="テキスト ボックス 4"/>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6" name="正方形/長方形 5"/>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7" name="Picture 2" descr="http://www.qm.mach.mie-u.ac.jp/image/logo/%E4%B8%89%E9%87%8D%E5%A4%A7%E3%82%B7%E3%83%B3%E3%83%9C%E3%83%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455" y="475717"/>
            <a:ext cx="4931089" cy="2953283"/>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455" y="3600294"/>
            <a:ext cx="4931089" cy="2953283"/>
          </a:xfrm>
          <a:prstGeom prst="rect">
            <a:avLst/>
          </a:prstGeom>
        </p:spPr>
      </p:pic>
    </p:spTree>
    <p:extLst>
      <p:ext uri="{BB962C8B-B14F-4D97-AF65-F5344CB8AC3E}">
        <p14:creationId xmlns:p14="http://schemas.microsoft.com/office/powerpoint/2010/main" val="22860114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81043" y="812757"/>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9405" y="443436"/>
            <a:ext cx="7023528" cy="369332"/>
          </a:xfrm>
          <a:prstGeom prst="rect">
            <a:avLst/>
          </a:prstGeom>
          <a:noFill/>
        </p:spPr>
        <p:txBody>
          <a:bodyPr wrap="square" rtlCol="0">
            <a:spAutoFit/>
          </a:bodyPr>
          <a:lstStyle/>
          <a:p>
            <a:r>
              <a:rPr lang="ja-JP" altLang="en-US" b="1" dirty="0">
                <a:solidFill>
                  <a:srgbClr val="00B050"/>
                </a:solidFill>
                <a:latin typeface="HGP創英角ｺﾞｼｯｸUB" panose="020B0900000000000000" pitchFamily="50" charset="-128"/>
                <a:ea typeface="HGP創英角ｺﾞｼｯｸUB" panose="020B0900000000000000" pitchFamily="50" charset="-128"/>
              </a:rPr>
              <a:t>◎ </a:t>
            </a:r>
            <a:r>
              <a:rPr lang="ja-JP" altLang="en-US" b="1" dirty="0">
                <a:latin typeface="HGP創英角ｺﾞｼｯｸUB" panose="020B0900000000000000" pitchFamily="50" charset="-128"/>
                <a:ea typeface="HGP創英角ｺﾞｼｯｸUB" panose="020B0900000000000000" pitchFamily="50" charset="-128"/>
              </a:rPr>
              <a:t>今後の</a:t>
            </a:r>
            <a:r>
              <a:rPr lang="ja-JP" altLang="en-US" b="1" dirty="0" smtClean="0">
                <a:latin typeface="HGP創英角ｺﾞｼｯｸUB" panose="020B0900000000000000" pitchFamily="50" charset="-128"/>
                <a:ea typeface="HGP創英角ｺﾞｼｯｸUB" panose="020B0900000000000000" pitchFamily="50" charset="-128"/>
              </a:rPr>
              <a:t>予定 </a:t>
            </a:r>
            <a:endParaRPr lang="en-US" altLang="ja-JP" b="1"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924855" y="1443841"/>
            <a:ext cx="7717221" cy="3970318"/>
          </a:xfrm>
          <a:prstGeom prst="rect">
            <a:avLst/>
          </a:prstGeom>
          <a:noFill/>
        </p:spPr>
        <p:txBody>
          <a:bodyPr wrap="square" rtlCol="0">
            <a:spAutoFit/>
          </a:bodyPr>
          <a:lstStyle/>
          <a:p>
            <a:pPr marL="342882" indent="-342882">
              <a:buFont typeface="+mj-ea"/>
              <a:buAutoNum type="circleNumDbPlain"/>
            </a:pPr>
            <a:endParaRPr lang="en-US" altLang="ja-JP" sz="2000" dirty="0" smtClean="0">
              <a:latin typeface="HGP創英角ｺﾞｼｯｸUB" panose="020B0900000000000000" pitchFamily="50" charset="-128"/>
              <a:ea typeface="HGP創英角ｺﾞｼｯｸUB" panose="020B0900000000000000" pitchFamily="50" charset="-128"/>
            </a:endParaRPr>
          </a:p>
          <a:p>
            <a:r>
              <a:rPr lang="ja-JP" altLang="en-US" sz="2400" b="1" dirty="0" smtClean="0">
                <a:latin typeface="HGP創英角ｺﾞｼｯｸUB" panose="020B0900000000000000" pitchFamily="50" charset="-128"/>
                <a:ea typeface="HGP創英角ｺﾞｼｯｸUB" panose="020B0900000000000000" pitchFamily="50" charset="-128"/>
              </a:rPr>
              <a:t>①</a:t>
            </a:r>
            <a:r>
              <a:rPr lang="ja-JP" altLang="en-US" sz="2000" dirty="0">
                <a:latin typeface="HGP創英角ｺﾞｼｯｸUB" panose="020B0900000000000000" pitchFamily="50" charset="-128"/>
                <a:ea typeface="HGP創英角ｺﾞｼｯｸUB" panose="020B0900000000000000" pitchFamily="50" charset="-128"/>
              </a:rPr>
              <a:t>　</a:t>
            </a:r>
            <a:r>
              <a:rPr lang="ja-JP" altLang="en-US" sz="2000" dirty="0" smtClean="0">
                <a:latin typeface="HGP創英角ｺﾞｼｯｸUB" panose="020B0900000000000000" pitchFamily="50" charset="-128"/>
                <a:ea typeface="HGP創英角ｺﾞｼｯｸUB" panose="020B0900000000000000" pitchFamily="50" charset="-128"/>
              </a:rPr>
              <a:t>　ほか</a:t>
            </a:r>
            <a:r>
              <a:rPr lang="ja-JP" altLang="en-US" sz="2000" dirty="0">
                <a:latin typeface="HGP創英角ｺﾞｼｯｸUB" panose="020B0900000000000000" pitchFamily="50" charset="-128"/>
                <a:ea typeface="HGP創英角ｺﾞｼｯｸUB" panose="020B0900000000000000" pitchFamily="50" charset="-128"/>
              </a:rPr>
              <a:t>の季節でも寒気は及ぼすのかについて検討する</a:t>
            </a:r>
            <a:endParaRPr lang="en-US" altLang="ja-JP" sz="2000" dirty="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r>
              <a:rPr lang="ja-JP" altLang="en-US" sz="2400" b="1" dirty="0">
                <a:latin typeface="HGP創英角ｺﾞｼｯｸUB" panose="020B0900000000000000" pitchFamily="50" charset="-128"/>
                <a:ea typeface="HGP創英角ｺﾞｼｯｸUB" panose="020B0900000000000000" pitchFamily="50" charset="-128"/>
              </a:rPr>
              <a:t>②</a:t>
            </a:r>
            <a:r>
              <a:rPr lang="ja-JP" altLang="en-US" sz="2000" dirty="0">
                <a:latin typeface="HGP創英角ｺﾞｼｯｸUB" panose="020B0900000000000000" pitchFamily="50" charset="-128"/>
                <a:ea typeface="HGP創英角ｺﾞｼｯｸUB" panose="020B0900000000000000" pitchFamily="50" charset="-128"/>
              </a:rPr>
              <a:t>　</a:t>
            </a:r>
            <a:r>
              <a:rPr lang="ja-JP" altLang="en-US" sz="2000" dirty="0" smtClean="0">
                <a:latin typeface="HGP創英角ｺﾞｼｯｸUB" panose="020B0900000000000000" pitchFamily="50" charset="-128"/>
                <a:ea typeface="HGP創英角ｺﾞｼｯｸUB" panose="020B0900000000000000" pitchFamily="50" charset="-128"/>
              </a:rPr>
              <a:t>　</a:t>
            </a:r>
            <a:r>
              <a:rPr lang="en-US" altLang="ja-JP" sz="2000" dirty="0" smtClean="0">
                <a:latin typeface="HGP創英角ｺﾞｼｯｸUB" panose="020B0900000000000000" pitchFamily="50" charset="-128"/>
                <a:ea typeface="HGP創英角ｺﾞｼｯｸUB" panose="020B0900000000000000" pitchFamily="50" charset="-128"/>
              </a:rPr>
              <a:t>12</a:t>
            </a:r>
            <a:r>
              <a:rPr lang="ja-JP" altLang="en-US" sz="2000" dirty="0">
                <a:latin typeface="HGP創英角ｺﾞｼｯｸUB" panose="020B0900000000000000" pitchFamily="50" charset="-128"/>
                <a:ea typeface="HGP創英角ｺﾞｼｯｸUB" panose="020B0900000000000000" pitchFamily="50" charset="-128"/>
              </a:rPr>
              <a:t>月の北太平洋の温度勾配が作られる原因について検討</a:t>
            </a:r>
            <a:r>
              <a:rPr lang="ja-JP" altLang="en-US" sz="2000" dirty="0" smtClean="0">
                <a:latin typeface="HGP創英角ｺﾞｼｯｸUB" panose="020B0900000000000000" pitchFamily="50" charset="-128"/>
                <a:ea typeface="HGP創英角ｺﾞｼｯｸUB" panose="020B0900000000000000" pitchFamily="50" charset="-128"/>
              </a:rPr>
              <a:t>する</a:t>
            </a:r>
            <a:endParaRPr lang="en-US" altLang="ja-JP" sz="2000" dirty="0" smtClean="0">
              <a:latin typeface="HGP創英角ｺﾞｼｯｸUB" panose="020B0900000000000000" pitchFamily="50" charset="-128"/>
              <a:ea typeface="HGP創英角ｺﾞｼｯｸUB" panose="020B0900000000000000" pitchFamily="50" charset="-128"/>
            </a:endParaRPr>
          </a:p>
          <a:p>
            <a:endParaRPr lang="en-US" altLang="ja-JP" sz="2000" dirty="0" smtClean="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r>
              <a:rPr lang="ja-JP" altLang="en-US" sz="2400" b="1" dirty="0" smtClean="0">
                <a:latin typeface="HGP創英角ｺﾞｼｯｸUB" panose="020B0900000000000000" pitchFamily="50" charset="-128"/>
                <a:ea typeface="HGP創英角ｺﾞｼｯｸUB" panose="020B0900000000000000" pitchFamily="50" charset="-128"/>
              </a:rPr>
              <a:t>③</a:t>
            </a:r>
            <a:r>
              <a:rPr lang="ja-JP" altLang="en-US" sz="2000" dirty="0" smtClean="0">
                <a:latin typeface="HGP創英角ｺﾞｼｯｸUB" panose="020B0900000000000000" pitchFamily="50" charset="-128"/>
                <a:ea typeface="HGP創英角ｺﾞｼｯｸUB" panose="020B0900000000000000" pitchFamily="50" charset="-128"/>
              </a:rPr>
              <a:t>　　ウラル高気圧の形成要因について検討する</a:t>
            </a:r>
            <a:endParaRPr lang="en-US" altLang="ja-JP" sz="2000" dirty="0" smtClean="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a:p>
            <a:endParaRPr lang="en-US" altLang="ja-JP" sz="20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45</a:t>
            </a:fld>
            <a:endParaRPr kumimoji="1" lang="ja-JP" altLang="en-US"/>
          </a:p>
        </p:txBody>
      </p:sp>
      <p:grpSp>
        <p:nvGrpSpPr>
          <p:cNvPr id="10" name="グループ化 9"/>
          <p:cNvGrpSpPr/>
          <p:nvPr/>
        </p:nvGrpSpPr>
        <p:grpSpPr>
          <a:xfrm>
            <a:off x="361237" y="5025494"/>
            <a:ext cx="8280839" cy="781887"/>
            <a:chOff x="234511" y="1710559"/>
            <a:chExt cx="8280839" cy="781886"/>
          </a:xfrm>
        </p:grpSpPr>
        <p:sp>
          <p:nvSpPr>
            <p:cNvPr id="8" name="角丸四角形 7"/>
            <p:cNvSpPr/>
            <p:nvPr/>
          </p:nvSpPr>
          <p:spPr>
            <a:xfrm>
              <a:off x="1444515" y="1710559"/>
              <a:ext cx="6903326" cy="781886"/>
            </a:xfrm>
            <a:prstGeom prst="roundRect">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右矢印 5"/>
            <p:cNvSpPr/>
            <p:nvPr/>
          </p:nvSpPr>
          <p:spPr>
            <a:xfrm>
              <a:off x="234511" y="1710559"/>
              <a:ext cx="940018" cy="764982"/>
            </a:xfrm>
            <a:prstGeom prst="rightArrow">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chemeClr val="accent5"/>
                  </a:solidFill>
                </a:ln>
              </a:endParaRPr>
            </a:p>
          </p:txBody>
        </p:sp>
        <p:sp>
          <p:nvSpPr>
            <p:cNvPr id="7" name="テキスト ボックス 6"/>
            <p:cNvSpPr txBox="1"/>
            <p:nvPr/>
          </p:nvSpPr>
          <p:spPr>
            <a:xfrm>
              <a:off x="1444516" y="1784559"/>
              <a:ext cx="7070834" cy="707885"/>
            </a:xfrm>
            <a:prstGeom prst="rect">
              <a:avLst/>
            </a:prstGeom>
            <a:noFill/>
            <a:ln>
              <a:no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統計処理の結果から，今年の寒気を予測する</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1200" dirty="0">
                  <a:latin typeface="HGP創英角ｺﾞｼｯｸUB" panose="020B0900000000000000" pitchFamily="50" charset="-128"/>
                  <a:ea typeface="HGP創英角ｺﾞｼｯｸUB" panose="020B0900000000000000" pitchFamily="50" charset="-128"/>
                </a:rPr>
                <a:t>　　　　　　　　　　　　　　　　Ｂｕｔ</a:t>
              </a:r>
              <a:r>
                <a:rPr lang="ja-JP" altLang="en-US" sz="600" dirty="0">
                  <a:latin typeface="HGP創英角ｺﾞｼｯｸUB" panose="020B0900000000000000" pitchFamily="50" charset="-128"/>
                  <a:ea typeface="HGP創英角ｺﾞｼｯｸUB" panose="020B0900000000000000" pitchFamily="50" charset="-128"/>
                </a:rPr>
                <a:t>　</a:t>
              </a:r>
              <a:r>
                <a:rPr lang="en-US" altLang="ja-JP" sz="1200" dirty="0">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　今年はエルニーニョ年であるので，どうしようか</a:t>
              </a:r>
              <a:r>
                <a:rPr lang="en-US" altLang="ja-JP" sz="1200" dirty="0">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　</a:t>
              </a:r>
            </a:p>
          </p:txBody>
        </p:sp>
      </p:grpSp>
      <p:sp>
        <p:nvSpPr>
          <p:cNvPr id="12" name="テキスト ボックス 1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HGS創英角ｺﾞｼｯｸUB" panose="020B0900000000000000" pitchFamily="50" charset="-128"/>
                <a:ea typeface="HGS創英角ｺﾞｼｯｸUB" panose="020B0900000000000000" pitchFamily="50" charset="-128"/>
              </a:rPr>
              <a:t>introduction</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13" name="テキスト ボックス 12"/>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14" name="正方形/長方形 13"/>
          <p:cNvSpPr/>
          <p:nvPr/>
        </p:nvSpPr>
        <p:spPr>
          <a:xfrm>
            <a:off x="676077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Future work</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29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6984"/>
          <a:stretch/>
        </p:blipFill>
        <p:spPr>
          <a:xfrm>
            <a:off x="4604600" y="1412290"/>
            <a:ext cx="4508637" cy="3143179"/>
          </a:xfrm>
          <a:prstGeom prst="rect">
            <a:avLst/>
          </a:prstGeom>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5" y="1152172"/>
            <a:ext cx="4469525" cy="3041523"/>
          </a:xfrm>
          <a:prstGeom prst="rect">
            <a:avLst/>
          </a:prstGeom>
        </p:spPr>
      </p:pic>
      <p:cxnSp>
        <p:nvCxnSpPr>
          <p:cNvPr id="9" name="直線コネクタ 8"/>
          <p:cNvCxnSpPr/>
          <p:nvPr/>
        </p:nvCxnSpPr>
        <p:spPr>
          <a:xfrm>
            <a:off x="56810" y="802829"/>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8468" y="441390"/>
            <a:ext cx="5872655" cy="369332"/>
          </a:xfrm>
          <a:prstGeom prst="rect">
            <a:avLst/>
          </a:prstGeom>
          <a:noFill/>
        </p:spPr>
        <p:txBody>
          <a:bodyPr wrap="square" rtlCol="0">
            <a:spAutoFit/>
          </a:bodyPr>
          <a:lstStyle/>
          <a:p>
            <a:r>
              <a:rPr lang="ja-JP" altLang="en-US" b="1" dirty="0" smtClean="0">
                <a:solidFill>
                  <a:srgbClr val="00B050"/>
                </a:solidFill>
                <a:latin typeface="HGP創英角ｺﾞｼｯｸUB" panose="020B0900000000000000" pitchFamily="50" charset="-128"/>
                <a:ea typeface="HGP創英角ｺﾞｼｯｸUB" panose="020B0900000000000000" pitchFamily="50" charset="-128"/>
              </a:rPr>
              <a:t>◎　</a:t>
            </a:r>
            <a:r>
              <a:rPr lang="ja-JP" altLang="en-US" b="1" dirty="0" smtClean="0">
                <a:latin typeface="HGP創英角ｺﾞｼｯｸUB" panose="020B0900000000000000" pitchFamily="50" charset="-128"/>
                <a:ea typeface="HGP創英角ｺﾞｼｯｸUB" panose="020B0900000000000000" pitchFamily="50" charset="-128"/>
              </a:rPr>
              <a:t>高緯度ユーラシアに留まる高気圧</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46</a:t>
            </a:fld>
            <a:endParaRPr kumimoji="1" lang="ja-JP" altLang="en-US"/>
          </a:p>
        </p:txBody>
      </p:sp>
      <p:sp>
        <p:nvSpPr>
          <p:cNvPr id="14" name="テキスト ボックス 13"/>
          <p:cNvSpPr txBox="1"/>
          <p:nvPr/>
        </p:nvSpPr>
        <p:spPr>
          <a:xfrm>
            <a:off x="6346479" y="6550223"/>
            <a:ext cx="3179561" cy="307777"/>
          </a:xfrm>
          <a:prstGeom prst="rect">
            <a:avLst/>
          </a:prstGeom>
          <a:noFill/>
        </p:spPr>
        <p:txBody>
          <a:bodyPr wrap="square" rtlCol="0">
            <a:spAutoFit/>
          </a:bodyPr>
          <a:lstStyle/>
          <a:p>
            <a:r>
              <a:rPr kumimoji="1" lang="ja-JP" altLang="en-US" sz="1400" dirty="0" smtClean="0">
                <a:latin typeface="HGP創英角ｺﾞｼｯｸUB" panose="020B0900000000000000" pitchFamily="50" charset="-128"/>
                <a:ea typeface="HGP創英角ｺﾞｼｯｸUB" panose="020B0900000000000000" pitchFamily="50" charset="-128"/>
              </a:rPr>
              <a:t>色：有意水準</a:t>
            </a:r>
            <a:r>
              <a:rPr kumimoji="1" lang="en-US" altLang="ja-JP" sz="1400" dirty="0" smtClean="0">
                <a:latin typeface="HGP創英角ｺﾞｼｯｸUB" panose="020B0900000000000000" pitchFamily="50" charset="-128"/>
                <a:ea typeface="HGP創英角ｺﾞｼｯｸUB" panose="020B0900000000000000" pitchFamily="50" charset="-128"/>
              </a:rPr>
              <a:t>90</a:t>
            </a:r>
            <a:r>
              <a:rPr kumimoji="1" lang="ja-JP" altLang="en-US" sz="1400" dirty="0" smtClean="0">
                <a:latin typeface="HGP創英角ｺﾞｼｯｸUB" panose="020B0900000000000000" pitchFamily="50" charset="-128"/>
                <a:ea typeface="HGP創英角ｺﾞｼｯｸUB" panose="020B0900000000000000" pitchFamily="50" charset="-128"/>
              </a:rPr>
              <a:t>％以上　　線：偏差</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sp>
        <p:nvSpPr>
          <p:cNvPr id="18" name="テキスト ボックス 17"/>
          <p:cNvSpPr txBox="1"/>
          <p:nvPr/>
        </p:nvSpPr>
        <p:spPr>
          <a:xfrm>
            <a:off x="626180" y="4265166"/>
            <a:ext cx="3365938" cy="707886"/>
          </a:xfrm>
          <a:prstGeom prst="rect">
            <a:avLst/>
          </a:prstGeom>
          <a:noFill/>
        </p:spPr>
        <p:txBody>
          <a:bodyPr wrap="square" rtlCol="0">
            <a:spAutoFit/>
          </a:bodyPr>
          <a:lstStyle/>
          <a:p>
            <a:pPr algn="ctr"/>
            <a:r>
              <a:rPr kumimoji="1" lang="ja-JP" altLang="en-US" sz="2000" dirty="0" smtClean="0">
                <a:latin typeface="HGP創英角ｺﾞｼｯｸUB" panose="020B0900000000000000" pitchFamily="50" charset="-128"/>
                <a:ea typeface="HGP創英角ｺﾞｼｯｸUB" panose="020B0900000000000000" pitchFamily="50" charset="-128"/>
              </a:rPr>
              <a:t>北太平洋南北勾配が大きいと</a:t>
            </a:r>
            <a:endParaRPr kumimoji="1" lang="en-US" altLang="ja-JP" sz="20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000" u="sng" dirty="0" smtClean="0">
                <a:solidFill>
                  <a:schemeClr val="accent5"/>
                </a:solidFill>
                <a:latin typeface="HGP創英角ｺﾞｼｯｸUB" panose="020B0900000000000000" pitchFamily="50" charset="-128"/>
                <a:ea typeface="HGP創英角ｺﾞｼｯｸUB" panose="020B0900000000000000" pitchFamily="50" charset="-128"/>
              </a:rPr>
              <a:t>カラ海の海氷が減少</a:t>
            </a:r>
            <a:r>
              <a:rPr kumimoji="1" lang="ja-JP" altLang="en-US" sz="2000" dirty="0" smtClean="0">
                <a:latin typeface="HGP創英角ｺﾞｼｯｸUB" panose="020B0900000000000000" pitchFamily="50" charset="-128"/>
                <a:ea typeface="HGP創英角ｺﾞｼｯｸUB" panose="020B0900000000000000" pitchFamily="50" charset="-128"/>
              </a:rPr>
              <a:t>する．</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13" name="円/楕円 12"/>
          <p:cNvSpPr/>
          <p:nvPr/>
        </p:nvSpPr>
        <p:spPr>
          <a:xfrm>
            <a:off x="1763767" y="1973822"/>
            <a:ext cx="1860331" cy="14936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969276" y="3124933"/>
            <a:ext cx="1091764" cy="461665"/>
          </a:xfrm>
          <a:prstGeom prst="rect">
            <a:avLst/>
          </a:prstGeom>
          <a:noFill/>
        </p:spPr>
        <p:txBody>
          <a:bodyPr wrap="squar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カラ海</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978807" y="1034491"/>
            <a:ext cx="2987139" cy="369332"/>
          </a:xfrm>
          <a:prstGeom prst="rect">
            <a:avLst/>
          </a:prstGeom>
          <a:solidFill>
            <a:schemeClr val="bg1"/>
          </a:solidFill>
        </p:spPr>
        <p:txBody>
          <a:bodyPr wrap="square" rtlCol="0">
            <a:spAutoFit/>
          </a:bodyPr>
          <a:lstStyle/>
          <a:p>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海氷密接度　</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3017739" y="1080546"/>
            <a:ext cx="1075936" cy="307777"/>
          </a:xfrm>
          <a:prstGeom prst="rect">
            <a:avLst/>
          </a:prstGeom>
          <a:solidFill>
            <a:schemeClr val="bg1"/>
          </a:solidFill>
        </p:spPr>
        <p:txBody>
          <a:bodyPr wrap="none">
            <a:spAutoFit/>
          </a:bodyPr>
          <a:lstStyle/>
          <a:p>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20" name="下矢印 19"/>
          <p:cNvSpPr/>
          <p:nvPr/>
        </p:nvSpPr>
        <p:spPr>
          <a:xfrm>
            <a:off x="1763767" y="5231813"/>
            <a:ext cx="992913" cy="6621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p:cNvGrpSpPr/>
          <p:nvPr/>
        </p:nvGrpSpPr>
        <p:grpSpPr>
          <a:xfrm>
            <a:off x="4735522" y="4568169"/>
            <a:ext cx="4207176" cy="962111"/>
            <a:chOff x="185400" y="5684827"/>
            <a:chExt cx="4207176" cy="962111"/>
          </a:xfrm>
        </p:grpSpPr>
        <p:sp>
          <p:nvSpPr>
            <p:cNvPr id="28" name="角丸四角形 27"/>
            <p:cNvSpPr/>
            <p:nvPr/>
          </p:nvSpPr>
          <p:spPr>
            <a:xfrm>
              <a:off x="185400" y="5684827"/>
              <a:ext cx="4150118" cy="962111"/>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25717" y="5815841"/>
              <a:ext cx="4166859" cy="707886"/>
            </a:xfrm>
            <a:prstGeom prst="rect">
              <a:avLst/>
            </a:prstGeom>
            <a:noFill/>
          </p:spPr>
          <p:txBody>
            <a:bodyPr wrap="square" rtlCol="0">
              <a:spAutoFit/>
            </a:bodyPr>
            <a:lstStyle/>
            <a:p>
              <a:pPr algn="ctr"/>
              <a:r>
                <a:rPr kumimoji="1" lang="ja-JP" altLang="en-US" sz="2000" dirty="0" smtClean="0">
                  <a:latin typeface="HGP創英角ｺﾞｼｯｸUB" panose="020B0900000000000000" pitchFamily="50" charset="-128"/>
                  <a:ea typeface="HGP創英角ｺﾞｼｯｸUB" panose="020B0900000000000000" pitchFamily="50" charset="-128"/>
                </a:rPr>
                <a:t>カラ海</a:t>
              </a:r>
              <a:r>
                <a:rPr kumimoji="1" lang="en-US" altLang="ja-JP" sz="2000" dirty="0" smtClean="0">
                  <a:latin typeface="HGP創英角ｺﾞｼｯｸUB" panose="020B0900000000000000" pitchFamily="50" charset="-128"/>
                  <a:ea typeface="HGP創英角ｺﾞｼｯｸUB" panose="020B0900000000000000" pitchFamily="50" charset="-128"/>
                </a:rPr>
                <a:t>SST</a:t>
              </a:r>
              <a:r>
                <a:rPr lang="ja-JP" altLang="en-US" sz="2000" dirty="0" smtClean="0">
                  <a:latin typeface="HGP創英角ｺﾞｼｯｸUB" panose="020B0900000000000000" pitchFamily="50" charset="-128"/>
                  <a:ea typeface="HGP創英角ｺﾞｼｯｸUB" panose="020B0900000000000000" pitchFamily="50" charset="-128"/>
                </a:rPr>
                <a:t>が正偏差．海氷減少が</a:t>
              </a:r>
              <a:endParaRPr lang="en-US" altLang="ja-JP" sz="2000" dirty="0" smtClean="0">
                <a:latin typeface="HGP創英角ｺﾞｼｯｸUB" panose="020B0900000000000000" pitchFamily="50" charset="-128"/>
                <a:ea typeface="HGP創英角ｺﾞｼｯｸUB" panose="020B0900000000000000" pitchFamily="50" charset="-128"/>
              </a:endParaRPr>
            </a:p>
            <a:p>
              <a:pPr algn="ctr"/>
              <a:r>
                <a:rPr lang="ja-JP" altLang="en-US" sz="2000" dirty="0" smtClean="0">
                  <a:latin typeface="HGP創英角ｺﾞｼｯｸUB" panose="020B0900000000000000" pitchFamily="50" charset="-128"/>
                  <a:ea typeface="HGP創英角ｺﾞｼｯｸUB" panose="020B0900000000000000" pitchFamily="50" charset="-128"/>
                </a:rPr>
                <a:t>著しい箇所で</a:t>
              </a:r>
              <a:r>
                <a:rPr lang="ja-JP" altLang="en-US" sz="2000" u="sng" dirty="0" smtClean="0">
                  <a:ln>
                    <a:solidFill>
                      <a:schemeClr val="tx1"/>
                    </a:solidFill>
                  </a:ln>
                  <a:solidFill>
                    <a:srgbClr val="FF0000"/>
                  </a:solidFill>
                  <a:latin typeface="HGP創英角ｺﾞｼｯｸUB" panose="020B0900000000000000" pitchFamily="50" charset="-128"/>
                  <a:ea typeface="HGP創英角ｺﾞｼｯｸUB" panose="020B0900000000000000" pitchFamily="50" charset="-128"/>
                </a:rPr>
                <a:t>海から大気に熱が輸送</a:t>
              </a:r>
              <a:r>
                <a:rPr lang="ja-JP" altLang="en-US" sz="2000" dirty="0" smtClean="0">
                  <a:latin typeface="HGP創英角ｺﾞｼｯｸUB" panose="020B0900000000000000" pitchFamily="50" charset="-128"/>
                  <a:ea typeface="HGP創英角ｺﾞｼｯｸUB" panose="020B0900000000000000" pitchFamily="50" charset="-128"/>
                </a:rPr>
                <a:t>．</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grpSp>
      <p:sp>
        <p:nvSpPr>
          <p:cNvPr id="24" name="テキスト ボックス 23"/>
          <p:cNvSpPr txBox="1"/>
          <p:nvPr/>
        </p:nvSpPr>
        <p:spPr>
          <a:xfrm>
            <a:off x="4917546" y="1081513"/>
            <a:ext cx="4056379" cy="338554"/>
          </a:xfrm>
          <a:prstGeom prst="rect">
            <a:avLst/>
          </a:prstGeom>
          <a:solidFill>
            <a:schemeClr val="bg1"/>
          </a:solidFill>
        </p:spPr>
        <p:txBody>
          <a:bodyPr wrap="square" rtlCol="0">
            <a:spAutoFit/>
          </a:bodyPr>
          <a:lstStyle/>
          <a:p>
            <a:r>
              <a:rPr lang="en-US" altLang="ja-JP" sz="1600" dirty="0" smtClean="0">
                <a:latin typeface="HGP創英角ｺﾞｼｯｸUB" panose="020B0900000000000000" pitchFamily="50" charset="-128"/>
                <a:ea typeface="HGP創英角ｺﾞｼｯｸUB" panose="020B0900000000000000" pitchFamily="50" charset="-128"/>
              </a:rPr>
              <a:t>   12</a:t>
            </a:r>
            <a:r>
              <a:rPr lang="ja-JP" altLang="en-US" sz="1600" dirty="0" smtClean="0">
                <a:latin typeface="HGP創英角ｺﾞｼｯｸUB" panose="020B0900000000000000" pitchFamily="50" charset="-128"/>
                <a:ea typeface="HGP創英角ｺﾞｼｯｸUB" panose="020B0900000000000000" pitchFamily="50" charset="-128"/>
              </a:rPr>
              <a:t>月　</a:t>
            </a:r>
            <a:r>
              <a:rPr lang="en-US" altLang="ja-JP" sz="1600" dirty="0" smtClean="0">
                <a:latin typeface="HGP創英角ｺﾞｼｯｸUB" panose="020B0900000000000000" pitchFamily="50" charset="-128"/>
                <a:ea typeface="HGP創英角ｺﾞｼｯｸUB" panose="020B0900000000000000" pitchFamily="50" charset="-128"/>
              </a:rPr>
              <a:t>T1000(</a:t>
            </a:r>
            <a:r>
              <a:rPr lang="ja-JP" altLang="en-US" sz="1600" dirty="0" smtClean="0">
                <a:latin typeface="HGP創英角ｺﾞｼｯｸUB" panose="020B0900000000000000" pitchFamily="50" charset="-128"/>
                <a:ea typeface="HGP創英角ｺﾞｼｯｸUB" panose="020B0900000000000000" pitchFamily="50" charset="-128"/>
              </a:rPr>
              <a:t>℃</a:t>
            </a:r>
            <a:r>
              <a:rPr lang="en-US" altLang="ja-JP" sz="1600" dirty="0" smtClean="0">
                <a:latin typeface="HGP創英角ｺﾞｼｯｸUB" panose="020B0900000000000000" pitchFamily="50" charset="-128"/>
                <a:ea typeface="HGP創英角ｺﾞｼｯｸUB" panose="020B0900000000000000" pitchFamily="50" charset="-128"/>
              </a:rPr>
              <a:t>)</a:t>
            </a:r>
            <a:r>
              <a:rPr lang="ja-JP" altLang="en-US" sz="1600" dirty="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&amp;  UV(m/s)</a:t>
            </a:r>
            <a:endParaRPr kumimoji="1" lang="ja-JP" altLang="en-US" sz="1600" dirty="0">
              <a:latin typeface="HGP創英角ｺﾞｼｯｸUB" panose="020B0900000000000000" pitchFamily="50" charset="-128"/>
              <a:ea typeface="HGP創英角ｺﾞｼｯｸUB" panose="020B0900000000000000" pitchFamily="50" charset="-128"/>
            </a:endParaRPr>
          </a:p>
        </p:txBody>
      </p:sp>
      <p:sp>
        <p:nvSpPr>
          <p:cNvPr id="25" name="正方形/長方形 24"/>
          <p:cNvSpPr/>
          <p:nvPr/>
        </p:nvSpPr>
        <p:spPr>
          <a:xfrm>
            <a:off x="7998271" y="1132514"/>
            <a:ext cx="1145729" cy="307777"/>
          </a:xfrm>
          <a:prstGeom prst="rect">
            <a:avLst/>
          </a:prstGeom>
          <a:solidFill>
            <a:schemeClr val="bg1"/>
          </a:solidFill>
        </p:spPr>
        <p:txBody>
          <a:bodyPr wrap="square">
            <a:spAutoFit/>
          </a:bodyPr>
          <a:lstStyle/>
          <a:p>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23" name="円/楕円 22"/>
          <p:cNvSpPr/>
          <p:nvPr/>
        </p:nvSpPr>
        <p:spPr>
          <a:xfrm>
            <a:off x="773768" y="4547576"/>
            <a:ext cx="2449723" cy="477054"/>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96327" y="5947842"/>
            <a:ext cx="4398579" cy="707886"/>
          </a:xfrm>
          <a:prstGeom prst="rect">
            <a:avLst/>
          </a:prstGeom>
          <a:noFill/>
        </p:spPr>
        <p:txBody>
          <a:bodyPr wrap="square" rtlCol="0">
            <a:spAutoFit/>
          </a:bodyPr>
          <a:lstStyle/>
          <a:p>
            <a:pPr algn="ctr"/>
            <a:r>
              <a:rPr kumimoji="1" lang="ja-JP" altLang="en-US" sz="2000" dirty="0" smtClean="0">
                <a:latin typeface="HGP創英角ｺﾞｼｯｸUB" panose="020B0900000000000000" pitchFamily="50" charset="-128"/>
                <a:ea typeface="HGP創英角ｺﾞｼｯｸUB" panose="020B0900000000000000" pitchFamily="50" charset="-128"/>
              </a:rPr>
              <a:t>低緯度から高緯度側への</a:t>
            </a:r>
            <a:endParaRPr kumimoji="1" lang="en-US" altLang="ja-JP" sz="20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000" u="sng" dirty="0" smtClean="0">
                <a:solidFill>
                  <a:srgbClr val="FF0000"/>
                </a:solidFill>
                <a:latin typeface="HGP創英角ｺﾞｼｯｸUB" panose="020B0900000000000000" pitchFamily="50" charset="-128"/>
                <a:ea typeface="HGP創英角ｺﾞｼｯｸUB" panose="020B0900000000000000" pitchFamily="50" charset="-128"/>
              </a:rPr>
              <a:t>暖気輸送</a:t>
            </a:r>
            <a:r>
              <a:rPr kumimoji="1" lang="ja-JP" altLang="en-US" sz="2000" dirty="0" smtClean="0">
                <a:latin typeface="HGP創英角ｺﾞｼｯｸUB" panose="020B0900000000000000" pitchFamily="50" charset="-128"/>
                <a:ea typeface="HGP創英角ｺﾞｼｯｸUB" panose="020B0900000000000000" pitchFamily="50" charset="-128"/>
              </a:rPr>
              <a:t>により海氷が減少するのでは</a:t>
            </a:r>
            <a:r>
              <a:rPr kumimoji="1" lang="en-US" altLang="ja-JP" sz="2000" dirty="0" smtClean="0">
                <a:latin typeface="HGP創英角ｺﾞｼｯｸUB" panose="020B0900000000000000" pitchFamily="50" charset="-128"/>
                <a:ea typeface="HGP創英角ｺﾞｼｯｸUB" panose="020B0900000000000000" pitchFamily="50" charset="-128"/>
              </a:rPr>
              <a:t>?</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33" name="円/楕円 32"/>
          <p:cNvSpPr/>
          <p:nvPr/>
        </p:nvSpPr>
        <p:spPr>
          <a:xfrm>
            <a:off x="5933840" y="2218610"/>
            <a:ext cx="2023789" cy="122946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右矢印 34"/>
          <p:cNvSpPr/>
          <p:nvPr/>
        </p:nvSpPr>
        <p:spPr>
          <a:xfrm>
            <a:off x="4735522" y="5835925"/>
            <a:ext cx="701566" cy="83945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677704" y="5973271"/>
            <a:ext cx="2916621" cy="523220"/>
          </a:xfrm>
          <a:prstGeom prst="rect">
            <a:avLst/>
          </a:prstGeom>
          <a:noFill/>
        </p:spPr>
        <p:txBody>
          <a:bodyPr wrap="square" rtlCol="0">
            <a:spAutoFit/>
          </a:bodyPr>
          <a:lstStyle/>
          <a:p>
            <a:r>
              <a:rPr kumimoji="1" lang="ja-JP" altLang="en-US" sz="2800" u="sng" dirty="0" smtClean="0">
                <a:solidFill>
                  <a:srgbClr val="FF0000"/>
                </a:solidFill>
                <a:latin typeface="HGP創英角ｺﾞｼｯｸUB" panose="020B0900000000000000" pitchFamily="50" charset="-128"/>
                <a:ea typeface="HGP創英角ｺﾞｼｯｸUB" panose="020B0900000000000000" pitchFamily="50" charset="-128"/>
              </a:rPr>
              <a:t>高気圧傾向</a:t>
            </a:r>
            <a:r>
              <a:rPr kumimoji="1" lang="ja-JP" altLang="en-US" sz="2800" dirty="0" smtClean="0">
                <a:latin typeface="HGP創英角ｺﾞｼｯｸUB" panose="020B0900000000000000" pitchFamily="50" charset="-128"/>
                <a:ea typeface="HGP創英角ｺﾞｼｯｸUB" panose="020B0900000000000000" pitchFamily="50" charset="-128"/>
              </a:rPr>
              <a:t>にある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9" name="テキスト ボックス 38"/>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40" name="テキスト ボックス 39"/>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41" name="正方形/長方形 40"/>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42"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42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5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5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31" grpId="0"/>
      <p:bldP spid="33" grpId="0" animBg="1"/>
      <p:bldP spid="35" grpId="0" animBg="1"/>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6453"/>
          <a:stretch/>
        </p:blipFill>
        <p:spPr>
          <a:xfrm>
            <a:off x="4572000" y="1430866"/>
            <a:ext cx="4494244" cy="2743201"/>
          </a:xfrm>
          <a:prstGeom prst="rect">
            <a:avLst/>
          </a:prstGeom>
        </p:spPr>
      </p:pic>
      <p:sp>
        <p:nvSpPr>
          <p:cNvPr id="3" name="スライド番号プレースホルダー 2"/>
          <p:cNvSpPr>
            <a:spLocks noGrp="1"/>
          </p:cNvSpPr>
          <p:nvPr>
            <p:ph type="sldNum" sz="quarter" idx="12"/>
          </p:nvPr>
        </p:nvSpPr>
        <p:spPr/>
        <p:txBody>
          <a:bodyPr/>
          <a:lstStyle/>
          <a:p>
            <a:fld id="{33DAA17F-2D30-4DE4-B4FA-93F6CE89E2E6}" type="slidenum">
              <a:rPr kumimoji="1" lang="ja-JP" altLang="en-US" smtClean="0"/>
              <a:t>47</a:t>
            </a:fld>
            <a:endParaRPr kumimoji="1" lang="ja-JP" altLang="en-US"/>
          </a:p>
        </p:txBody>
      </p:sp>
      <p:sp>
        <p:nvSpPr>
          <p:cNvPr id="14" name="テキスト ボックス 13"/>
          <p:cNvSpPr txBox="1"/>
          <p:nvPr/>
        </p:nvSpPr>
        <p:spPr>
          <a:xfrm>
            <a:off x="6346479" y="6550223"/>
            <a:ext cx="3179561" cy="307777"/>
          </a:xfrm>
          <a:prstGeom prst="rect">
            <a:avLst/>
          </a:prstGeom>
          <a:noFill/>
        </p:spPr>
        <p:txBody>
          <a:bodyPr wrap="square" rtlCol="0">
            <a:spAutoFit/>
          </a:bodyPr>
          <a:lstStyle/>
          <a:p>
            <a:r>
              <a:rPr kumimoji="1" lang="ja-JP" altLang="en-US" sz="1400" dirty="0" smtClean="0">
                <a:latin typeface="HGP創英角ｺﾞｼｯｸUB" panose="020B0900000000000000" pitchFamily="50" charset="-128"/>
                <a:ea typeface="HGP創英角ｺﾞｼｯｸUB" panose="020B0900000000000000" pitchFamily="50" charset="-128"/>
              </a:rPr>
              <a:t>色：有意水準</a:t>
            </a:r>
            <a:r>
              <a:rPr kumimoji="1" lang="en-US" altLang="ja-JP" sz="1400" dirty="0" smtClean="0">
                <a:latin typeface="HGP創英角ｺﾞｼｯｸUB" panose="020B0900000000000000" pitchFamily="50" charset="-128"/>
                <a:ea typeface="HGP創英角ｺﾞｼｯｸUB" panose="020B0900000000000000" pitchFamily="50" charset="-128"/>
              </a:rPr>
              <a:t>90</a:t>
            </a:r>
            <a:r>
              <a:rPr kumimoji="1" lang="ja-JP" altLang="en-US" sz="1400" dirty="0" smtClean="0">
                <a:latin typeface="HGP創英角ｺﾞｼｯｸUB" panose="020B0900000000000000" pitchFamily="50" charset="-128"/>
                <a:ea typeface="HGP創英角ｺﾞｼｯｸUB" panose="020B0900000000000000" pitchFamily="50" charset="-128"/>
              </a:rPr>
              <a:t>％以上　　線：偏差</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7" y="1208576"/>
            <a:ext cx="4392422" cy="2950439"/>
          </a:xfrm>
          <a:prstGeom prst="rect">
            <a:avLst/>
          </a:prstGeom>
        </p:spPr>
      </p:pic>
      <p:sp>
        <p:nvSpPr>
          <p:cNvPr id="29" name="テキスト ボックス 28"/>
          <p:cNvSpPr txBox="1"/>
          <p:nvPr/>
        </p:nvSpPr>
        <p:spPr>
          <a:xfrm>
            <a:off x="978807" y="1066246"/>
            <a:ext cx="2987139" cy="369332"/>
          </a:xfrm>
          <a:prstGeom prst="rect">
            <a:avLst/>
          </a:prstGeom>
          <a:solidFill>
            <a:schemeClr val="bg1"/>
          </a:solidFill>
        </p:spPr>
        <p:txBody>
          <a:bodyPr wrap="square" rtlCol="0">
            <a:spAutoFit/>
          </a:bodyPr>
          <a:lstStyle/>
          <a:p>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カラ海　</a:t>
            </a:r>
            <a:r>
              <a:rPr lang="en-US" altLang="ja-JP" dirty="0" smtClean="0">
                <a:latin typeface="HGP創英角ｺﾞｼｯｸUB" panose="020B0900000000000000" pitchFamily="50" charset="-128"/>
                <a:ea typeface="HGP創英角ｺﾞｼｯｸUB" panose="020B0900000000000000" pitchFamily="50" charset="-128"/>
              </a:rPr>
              <a:t>SST</a:t>
            </a:r>
            <a:r>
              <a:rPr lang="ja-JP" altLang="en-US" dirty="0" smtClean="0">
                <a:latin typeface="HGP創英角ｺﾞｼｯｸUB" panose="020B0900000000000000" pitchFamily="50" charset="-128"/>
                <a:ea typeface="HGP創英角ｺﾞｼｯｸUB" panose="020B0900000000000000" pitchFamily="50" charset="-128"/>
              </a:rPr>
              <a:t>　</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0" name="正方形/長方形 29"/>
          <p:cNvSpPr/>
          <p:nvPr/>
        </p:nvSpPr>
        <p:spPr>
          <a:xfrm>
            <a:off x="3017739" y="1112301"/>
            <a:ext cx="1075936" cy="307777"/>
          </a:xfrm>
          <a:prstGeom prst="rect">
            <a:avLst/>
          </a:prstGeom>
          <a:solidFill>
            <a:schemeClr val="bg1"/>
          </a:solidFill>
        </p:spPr>
        <p:txBody>
          <a:bodyPr wrap="none">
            <a:spAutoFit/>
          </a:bodyPr>
          <a:lstStyle/>
          <a:p>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39" name="正方形/長方形 38"/>
          <p:cNvSpPr/>
          <p:nvPr/>
        </p:nvSpPr>
        <p:spPr>
          <a:xfrm>
            <a:off x="8105522" y="1146081"/>
            <a:ext cx="1075936" cy="307777"/>
          </a:xfrm>
          <a:prstGeom prst="rect">
            <a:avLst/>
          </a:prstGeom>
          <a:solidFill>
            <a:schemeClr val="bg1"/>
          </a:solidFill>
        </p:spPr>
        <p:txBody>
          <a:bodyPr wrap="none">
            <a:spAutoFit/>
          </a:bodyPr>
          <a:lstStyle/>
          <a:p>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37" name="テキスト ボックス 36"/>
          <p:cNvSpPr txBox="1"/>
          <p:nvPr/>
        </p:nvSpPr>
        <p:spPr>
          <a:xfrm>
            <a:off x="4823148" y="1099538"/>
            <a:ext cx="2987139" cy="369332"/>
          </a:xfrm>
          <a:prstGeom prst="rect">
            <a:avLst/>
          </a:prstGeom>
          <a:solidFill>
            <a:schemeClr val="bg1"/>
          </a:solidFill>
        </p:spPr>
        <p:txBody>
          <a:bodyPr wrap="square" rtlCol="0">
            <a:spAutoFit/>
          </a:bodyPr>
          <a:lstStyle/>
          <a:p>
            <a:r>
              <a:rPr lang="en-US" altLang="ja-JP" dirty="0" smtClean="0">
                <a:latin typeface="HGP創英角ｺﾞｼｯｸUB" panose="020B0900000000000000" pitchFamily="50" charset="-128"/>
                <a:ea typeface="HGP創英角ｺﾞｼｯｸUB" panose="020B0900000000000000" pitchFamily="50" charset="-128"/>
              </a:rPr>
              <a:t>12</a:t>
            </a:r>
            <a:r>
              <a:rPr lang="ja-JP" altLang="en-US" dirty="0" smtClean="0">
                <a:latin typeface="HGP創英角ｺﾞｼｯｸUB" panose="020B0900000000000000" pitchFamily="50" charset="-128"/>
                <a:ea typeface="HGP創英角ｺﾞｼｯｸUB" panose="020B0900000000000000" pitchFamily="50" charset="-128"/>
              </a:rPr>
              <a:t>月 カラ海　熱フラックス　</a:t>
            </a:r>
            <a:endParaRPr kumimoji="1" lang="ja-JP" altLang="en-US" dirty="0">
              <a:latin typeface="HGP創英角ｺﾞｼｯｸUB" panose="020B0900000000000000" pitchFamily="50" charset="-128"/>
              <a:ea typeface="HGP創英角ｺﾞｼｯｸUB" panose="020B0900000000000000" pitchFamily="50" charset="-128"/>
            </a:endParaRPr>
          </a:p>
        </p:txBody>
      </p:sp>
      <mc:AlternateContent xmlns:mc="http://schemas.openxmlformats.org/markup-compatibility/2006" xmlns:a14="http://schemas.microsoft.com/office/drawing/2010/main">
        <mc:Choice Requires="a14">
          <p:sp>
            <p:nvSpPr>
              <p:cNvPr id="38" name="テキスト ボックス 37"/>
              <p:cNvSpPr txBox="1"/>
              <p:nvPr/>
            </p:nvSpPr>
            <p:spPr>
              <a:xfrm>
                <a:off x="7536521" y="1183567"/>
                <a:ext cx="639215"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𝑊</m:t>
                      </m:r>
                      <m:r>
                        <a:rPr kumimoji="1" lang="en-US" altLang="ja-JP" sz="1600" b="0" i="1" smtClean="0">
                          <a:latin typeface="Cambria Math" panose="02040503050406030204" pitchFamily="18" charset="0"/>
                        </a:rPr>
                        <m:t>/</m:t>
                      </m:r>
                      <m:sSup>
                        <m:sSupPr>
                          <m:ctrlPr>
                            <a:rPr kumimoji="1" lang="en-US" altLang="ja-JP" sz="1600" b="0" i="1" smtClean="0">
                              <a:latin typeface="Cambria Math" panose="02040503050406030204" pitchFamily="18" charset="0"/>
                            </a:rPr>
                          </m:ctrlPr>
                        </m:sSupPr>
                        <m:e>
                          <m:r>
                            <a:rPr kumimoji="1" lang="en-US" altLang="ja-JP" sz="1600" b="0" i="1" smtClean="0">
                              <a:latin typeface="Cambria Math" panose="02040503050406030204" pitchFamily="18" charset="0"/>
                            </a:rPr>
                            <m:t>𝑚</m:t>
                          </m:r>
                        </m:e>
                        <m:sup>
                          <m:r>
                            <a:rPr kumimoji="1" lang="en-US" altLang="ja-JP" sz="1600" b="0" i="1" smtClean="0">
                              <a:latin typeface="Cambria Math" panose="02040503050406030204" pitchFamily="18" charset="0"/>
                            </a:rPr>
                            <m:t>2</m:t>
                          </m:r>
                        </m:sup>
                      </m:sSup>
                    </m:oMath>
                  </m:oMathPara>
                </a14:m>
                <a:endParaRPr kumimoji="1" lang="ja-JP" altLang="en-US" sz="1600"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7536521" y="1183567"/>
                <a:ext cx="639215" cy="246221"/>
              </a:xfrm>
              <a:prstGeom prst="rect">
                <a:avLst/>
              </a:prstGeom>
              <a:blipFill rotWithShape="0">
                <a:blip r:embed="rId5"/>
                <a:stretch>
                  <a:fillRect l="-4762" r="-952" b="-31707"/>
                </a:stretch>
              </a:blipFill>
            </p:spPr>
            <p:txBody>
              <a:bodyPr/>
              <a:lstStyle/>
              <a:p>
                <a:r>
                  <a:rPr lang="ja-JP" altLang="en-US">
                    <a:noFill/>
                  </a:rPr>
                  <a:t> </a:t>
                </a:r>
              </a:p>
            </p:txBody>
          </p:sp>
        </mc:Fallback>
      </mc:AlternateContent>
      <p:sp>
        <p:nvSpPr>
          <p:cNvPr id="8" name="テキスト ボックス 7"/>
          <p:cNvSpPr txBox="1"/>
          <p:nvPr/>
        </p:nvSpPr>
        <p:spPr>
          <a:xfrm>
            <a:off x="836032" y="4253328"/>
            <a:ext cx="3009714" cy="461665"/>
          </a:xfrm>
          <a:prstGeom prst="rect">
            <a:avLst/>
          </a:prstGeom>
          <a:noFill/>
        </p:spPr>
        <p:txBody>
          <a:bodyPr wrap="square" rtlCol="0">
            <a:spAutoFit/>
          </a:bodyPr>
          <a:lstStyle/>
          <a:p>
            <a:r>
              <a:rPr lang="ja-JP" altLang="en-US" sz="2400" dirty="0" smtClean="0">
                <a:latin typeface="HGP創英角ｺﾞｼｯｸUB" panose="020B0900000000000000" pitchFamily="50" charset="-128"/>
                <a:ea typeface="HGP創英角ｺﾞｼｯｸUB" panose="020B0900000000000000" pitchFamily="50" charset="-128"/>
              </a:rPr>
              <a:t>カラ海の</a:t>
            </a:r>
            <a:r>
              <a:rPr lang="en-US" altLang="ja-JP" sz="2400" dirty="0" smtClean="0">
                <a:latin typeface="HGP創英角ｺﾞｼｯｸUB" panose="020B0900000000000000" pitchFamily="50" charset="-128"/>
                <a:ea typeface="HGP創英角ｺﾞｼｯｸUB" panose="020B0900000000000000" pitchFamily="50" charset="-128"/>
              </a:rPr>
              <a:t>SST</a:t>
            </a:r>
            <a:r>
              <a:rPr lang="ja-JP" altLang="en-US" sz="2400" dirty="0" smtClean="0">
                <a:latin typeface="HGP創英角ｺﾞｼｯｸUB" panose="020B0900000000000000" pitchFamily="50" charset="-128"/>
                <a:ea typeface="HGP創英角ｺﾞｼｯｸUB" panose="020B0900000000000000" pitchFamily="50" charset="-128"/>
              </a:rPr>
              <a:t>が正偏差</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460955" y="5900742"/>
            <a:ext cx="3759863"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海氷減少，暖気移流により</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rPr>
              <a:t>海が暖められる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11" name="下矢印 10"/>
          <p:cNvSpPr/>
          <p:nvPr/>
        </p:nvSpPr>
        <p:spPr>
          <a:xfrm>
            <a:off x="1843842" y="4968909"/>
            <a:ext cx="994091" cy="67791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0" name="テキスト ボックス 19"/>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21" name="正方形/長方形 20"/>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2" name="Picture 2" descr="http://www.qm.mach.mie-u.ac.jp/image/logo/%E4%B8%89%E9%87%8D%E5%A4%A7%E3%82%B7%E3%83%B3%E3%83%9C%E3%83%A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5051749" y="4296146"/>
            <a:ext cx="3692202" cy="1077218"/>
          </a:xfrm>
          <a:prstGeom prst="rect">
            <a:avLst/>
          </a:prstGeom>
          <a:noFill/>
          <a:ln w="57150">
            <a:solidFill>
              <a:schemeClr val="accent6">
                <a:lumMod val="50000"/>
              </a:schemeClr>
            </a:solidFill>
          </a:ln>
        </p:spPr>
        <p:txBody>
          <a:bodyPr wrap="square" rtlCol="0">
            <a:spAutoFit/>
          </a:bodyPr>
          <a:lstStyle/>
          <a:p>
            <a:pPr algn="ctr"/>
            <a:r>
              <a:rPr lang="ja-JP" altLang="en-US" sz="3200" u="sng" dirty="0">
                <a:solidFill>
                  <a:srgbClr val="FF0000"/>
                </a:solidFill>
                <a:latin typeface="HGP創英角ｺﾞｼｯｸUB" panose="020B0900000000000000" pitchFamily="50" charset="-128"/>
                <a:ea typeface="HGP創英角ｺﾞｼｯｸUB" panose="020B0900000000000000" pitchFamily="50" charset="-128"/>
              </a:rPr>
              <a:t>海</a:t>
            </a:r>
            <a:r>
              <a:rPr lang="ja-JP" altLang="en-US" sz="3200" u="sng" dirty="0" smtClean="0">
                <a:solidFill>
                  <a:srgbClr val="FF0000"/>
                </a:solidFill>
                <a:latin typeface="HGP創英角ｺﾞｼｯｸUB" panose="020B0900000000000000" pitchFamily="50" charset="-128"/>
                <a:ea typeface="HGP創英角ｺﾞｼｯｸUB" panose="020B0900000000000000" pitchFamily="50" charset="-128"/>
              </a:rPr>
              <a:t>から大気</a:t>
            </a:r>
            <a:r>
              <a:rPr lang="ja-JP" altLang="en-US" sz="3200" dirty="0" smtClean="0">
                <a:latin typeface="HGP創英角ｺﾞｼｯｸUB" panose="020B0900000000000000" pitchFamily="50" charset="-128"/>
                <a:ea typeface="HGP創英角ｺﾞｼｯｸUB" panose="020B0900000000000000" pitchFamily="50" charset="-128"/>
              </a:rPr>
              <a:t>へと</a:t>
            </a:r>
            <a:endParaRPr lang="en-US" altLang="ja-JP" sz="3200" dirty="0" smtClean="0">
              <a:latin typeface="HGP創英角ｺﾞｼｯｸUB" panose="020B0900000000000000" pitchFamily="50" charset="-128"/>
              <a:ea typeface="HGP創英角ｺﾞｼｯｸUB" panose="020B0900000000000000" pitchFamily="50" charset="-128"/>
            </a:endParaRPr>
          </a:p>
          <a:p>
            <a:pPr algn="ctr"/>
            <a:r>
              <a:rPr lang="ja-JP" altLang="en-US" sz="3200" dirty="0" smtClean="0">
                <a:latin typeface="HGP創英角ｺﾞｼｯｸUB" panose="020B0900000000000000" pitchFamily="50" charset="-128"/>
                <a:ea typeface="HGP創英角ｺﾞｼｯｸUB" panose="020B0900000000000000" pitchFamily="50" charset="-128"/>
              </a:rPr>
              <a:t>熱が輸送されている</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cxnSp>
        <p:nvCxnSpPr>
          <p:cNvPr id="24" name="直線コネクタ 23"/>
          <p:cNvCxnSpPr/>
          <p:nvPr/>
        </p:nvCxnSpPr>
        <p:spPr>
          <a:xfrm>
            <a:off x="56810" y="802829"/>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468" y="441390"/>
            <a:ext cx="5872655" cy="369332"/>
          </a:xfrm>
          <a:prstGeom prst="rect">
            <a:avLst/>
          </a:prstGeom>
          <a:noFill/>
        </p:spPr>
        <p:txBody>
          <a:bodyPr wrap="square" rtlCol="0">
            <a:spAutoFit/>
          </a:bodyPr>
          <a:lstStyle/>
          <a:p>
            <a:r>
              <a:rPr lang="ja-JP" altLang="en-US" b="1" dirty="0" smtClean="0">
                <a:solidFill>
                  <a:srgbClr val="00B050"/>
                </a:solidFill>
                <a:latin typeface="HGP創英角ｺﾞｼｯｸUB" panose="020B0900000000000000" pitchFamily="50" charset="-128"/>
                <a:ea typeface="HGP創英角ｺﾞｼｯｸUB" panose="020B0900000000000000" pitchFamily="50" charset="-128"/>
              </a:rPr>
              <a:t>◎　</a:t>
            </a:r>
            <a:r>
              <a:rPr lang="ja-JP" altLang="en-US" b="1" dirty="0" smtClean="0">
                <a:latin typeface="HGP創英角ｺﾞｼｯｸUB" panose="020B0900000000000000" pitchFamily="50" charset="-128"/>
                <a:ea typeface="HGP創英角ｺﾞｼｯｸUB" panose="020B0900000000000000" pitchFamily="50" charset="-128"/>
              </a:rPr>
              <a:t>高緯度ユーラシアに留まる高気圧</a:t>
            </a:r>
            <a:endParaRPr lang="en-US" altLang="ja-JP" b="1" dirty="0" smtClean="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82569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 name="テキスト ボックス 4"/>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6" name="正方形/長方形 5"/>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7" name="Picture 2" descr="http://www.qm.mach.mie-u.ac.jp/image/logo/%E4%B8%89%E9%87%8D%E5%A4%A7%E3%82%B7%E3%83%B3%E3%83%9C%E3%83%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334" y="3662248"/>
            <a:ext cx="5049331" cy="302410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97" y="552896"/>
            <a:ext cx="5130606" cy="3024099"/>
          </a:xfrm>
          <a:prstGeom prst="rect">
            <a:avLst/>
          </a:prstGeom>
        </p:spPr>
      </p:pic>
    </p:spTree>
    <p:extLst>
      <p:ext uri="{BB962C8B-B14F-4D97-AF65-F5344CB8AC3E}">
        <p14:creationId xmlns:p14="http://schemas.microsoft.com/office/powerpoint/2010/main" val="29924891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71" y="1619642"/>
            <a:ext cx="8483657" cy="4056896"/>
          </a:xfrm>
          <a:prstGeom prst="rect">
            <a:avLst/>
          </a:prstGeom>
          <a:scene3d>
            <a:camera prst="perspectiveRelaxedModerately" fov="5100000"/>
            <a:lightRig rig="threePt" dir="t">
              <a:rot lat="0" lon="0" rev="13800000"/>
            </a:lightRig>
          </a:scene3d>
          <a:sp3d z="6350" prstMaterial="powder">
            <a:bevelT w="88900" h="139700"/>
            <a:bevelB w="82550"/>
          </a:sp3d>
        </p:spPr>
      </p:pic>
      <p:cxnSp>
        <p:nvCxnSpPr>
          <p:cNvPr id="9" name="直線コネクタ 8"/>
          <p:cNvCxnSpPr/>
          <p:nvPr/>
        </p:nvCxnSpPr>
        <p:spPr>
          <a:xfrm>
            <a:off x="65277" y="796991"/>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16" y="296181"/>
            <a:ext cx="3629927" cy="523220"/>
          </a:xfrm>
          <a:prstGeom prst="rect">
            <a:avLst/>
          </a:prstGeom>
          <a:noFill/>
        </p:spPr>
        <p:txBody>
          <a:bodyPr wrap="square" rtlCol="0">
            <a:spAutoFit/>
          </a:bodyPr>
          <a:lstStyle/>
          <a:p>
            <a:r>
              <a:rPr lang="ja-JP" altLang="en-US" b="1"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b="1" dirty="0">
                <a:latin typeface="HGP創英角ｺﾞｼｯｸUB" panose="020B0900000000000000" pitchFamily="50" charset="-128"/>
                <a:ea typeface="HGP創英角ｺﾞｼｯｸUB" panose="020B0900000000000000" pitchFamily="50" charset="-128"/>
              </a:rPr>
              <a:t> 結論 </a:t>
            </a:r>
            <a:r>
              <a:rPr lang="en-US" altLang="ja-JP" sz="2800" b="1" dirty="0" smtClean="0">
                <a:latin typeface="HGP創英角ｺﾞｼｯｸUB" panose="020B0900000000000000" pitchFamily="50" charset="-128"/>
                <a:ea typeface="HGP創英角ｺﾞｼｯｸUB" panose="020B0900000000000000" pitchFamily="50" charset="-128"/>
              </a:rPr>
              <a:t>(12</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smtClean="0">
                <a:latin typeface="HGP創英角ｺﾞｼｯｸUB" panose="020B0900000000000000" pitchFamily="50" charset="-128"/>
                <a:ea typeface="HGP創英角ｺﾞｼｯｸUB" panose="020B0900000000000000" pitchFamily="50" charset="-128"/>
              </a:rPr>
              <a:t>)</a:t>
            </a:r>
            <a:endParaRPr lang="en-US" altLang="ja-JP" sz="2800" b="1"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87284" y="911756"/>
            <a:ext cx="1385064" cy="707886"/>
          </a:xfrm>
          <a:prstGeom prst="rect">
            <a:avLst/>
          </a:prstGeom>
          <a:solidFill>
            <a:schemeClr val="accent4">
              <a:lumMod val="20000"/>
              <a:lumOff val="80000"/>
            </a:schemeClr>
          </a:solidFill>
          <a:ln w="38100">
            <a:solidFill>
              <a:schemeClr val="accent4">
                <a:lumMod val="75000"/>
              </a:schemeClr>
            </a:solidFill>
          </a:ln>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rPr>
              <a:t>中緯度</a:t>
            </a:r>
            <a:endParaRPr lang="en-US" altLang="ja-JP" sz="2000" dirty="0">
              <a:latin typeface="HGP創英角ｺﾞｼｯｸUB" panose="020B0900000000000000" pitchFamily="50" charset="-128"/>
              <a:ea typeface="HGP創英角ｺﾞｼｯｸUB" panose="020B0900000000000000" pitchFamily="50" charset="-128"/>
            </a:endParaRPr>
          </a:p>
          <a:p>
            <a:pPr algn="ctr"/>
            <a:r>
              <a:rPr lang="ja-JP" altLang="en-US" sz="2000" dirty="0">
                <a:latin typeface="HGP創英角ｺﾞｼｯｸUB" panose="020B0900000000000000" pitchFamily="50" charset="-128"/>
                <a:ea typeface="HGP創英角ｺﾞｼｯｸUB" panose="020B0900000000000000" pitchFamily="50" charset="-128"/>
              </a:rPr>
              <a:t>伝搬モード</a:t>
            </a:r>
          </a:p>
        </p:txBody>
      </p:sp>
      <p:sp>
        <p:nvSpPr>
          <p:cNvPr id="42" name="テキスト ボックス 4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1" name="テキスト ボックス 50"/>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52" name="正方形/長方形 5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3"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p:cNvSpPr/>
          <p:nvPr/>
        </p:nvSpPr>
        <p:spPr>
          <a:xfrm>
            <a:off x="932521" y="2747561"/>
            <a:ext cx="1079653" cy="543319"/>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暖</a:t>
            </a:r>
            <a:endParaRPr lang="en-US" altLang="ja-JP" sz="2400" b="1" dirty="0">
              <a:solidFill>
                <a:schemeClr val="tx1"/>
              </a:solidFill>
            </a:endParaRPr>
          </a:p>
        </p:txBody>
      </p:sp>
      <p:sp>
        <p:nvSpPr>
          <p:cNvPr id="57" name="円/楕円 56"/>
          <p:cNvSpPr/>
          <p:nvPr/>
        </p:nvSpPr>
        <p:spPr>
          <a:xfrm>
            <a:off x="1411106" y="2299827"/>
            <a:ext cx="1079653" cy="543319"/>
          </a:xfrm>
          <a:prstGeom prst="ellipse">
            <a:avLst/>
          </a:prstGeom>
          <a:solidFill>
            <a:schemeClr val="accent1">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冷</a:t>
            </a:r>
            <a:endParaRPr lang="en-US" altLang="ja-JP" sz="2400" b="1" dirty="0">
              <a:solidFill>
                <a:schemeClr val="tx1"/>
              </a:solidFill>
            </a:endParaRPr>
          </a:p>
        </p:txBody>
      </p:sp>
      <p:sp>
        <p:nvSpPr>
          <p:cNvPr id="54" name="円/楕円 53"/>
          <p:cNvSpPr/>
          <p:nvPr/>
        </p:nvSpPr>
        <p:spPr>
          <a:xfrm>
            <a:off x="1442444" y="1835836"/>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55" name="円/楕円 54"/>
          <p:cNvSpPr/>
          <p:nvPr/>
        </p:nvSpPr>
        <p:spPr>
          <a:xfrm>
            <a:off x="932521" y="2332881"/>
            <a:ext cx="1124104" cy="747715"/>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8" name="円/楕円 57"/>
          <p:cNvSpPr/>
          <p:nvPr/>
        </p:nvSpPr>
        <p:spPr>
          <a:xfrm>
            <a:off x="2559483" y="1741982"/>
            <a:ext cx="1211910"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9" name="角丸四角形 58"/>
          <p:cNvSpPr/>
          <p:nvPr/>
        </p:nvSpPr>
        <p:spPr>
          <a:xfrm rot="152048">
            <a:off x="617280" y="2192546"/>
            <a:ext cx="2380735" cy="757881"/>
          </a:xfrm>
          <a:prstGeom prst="roundRect">
            <a:avLst/>
          </a:prstGeom>
          <a:solidFill>
            <a:schemeClr val="bg2">
              <a:lumMod val="75000"/>
              <a:alpha val="71000"/>
            </a:schemeClr>
          </a:solidFill>
          <a:ln w="34925">
            <a:solidFill>
              <a:schemeClr val="bg2">
                <a:lumMod val="75000"/>
              </a:schemeClr>
            </a:solidFill>
          </a:ln>
          <a:effectLst>
            <a:outerShdw blurRad="225425" dist="50800" dir="5220000" algn="ctr">
              <a:srgbClr val="000000">
                <a:alpha val="33000"/>
              </a:srgbClr>
            </a:outerShdw>
            <a:softEdge rad="0"/>
          </a:effectLst>
          <a:scene3d>
            <a:camera prst="perspectiveFront" fov="3300000">
              <a:rot lat="20772778" lon="85866" rev="147767"/>
            </a:camera>
            <a:lightRig rig="threePt" dir="t"/>
          </a:scene3d>
          <a:sp3d extrusionH="254000" contourW="19050" prstMaterial="metal">
            <a:bevelT w="82550" h="44450"/>
            <a:bevelB w="82550" h="444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95000"/>
                    <a:lumOff val="5000"/>
                  </a:schemeClr>
                </a:solidFill>
              </a:rPr>
              <a:t>傾圧不安定</a:t>
            </a:r>
          </a:p>
        </p:txBody>
      </p:sp>
      <p:sp>
        <p:nvSpPr>
          <p:cNvPr id="60" name="円/楕円 59"/>
          <p:cNvSpPr/>
          <p:nvPr/>
        </p:nvSpPr>
        <p:spPr>
          <a:xfrm>
            <a:off x="355371" y="1835836"/>
            <a:ext cx="2904552" cy="989816"/>
          </a:xfrm>
          <a:prstGeom prst="ellipse">
            <a:avLst/>
          </a:prstGeom>
          <a:solidFill>
            <a:schemeClr val="accent4">
              <a:lumMod val="40000"/>
              <a:lumOff val="6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擾乱活発化</a:t>
            </a:r>
          </a:p>
        </p:txBody>
      </p:sp>
      <p:sp>
        <p:nvSpPr>
          <p:cNvPr id="5" name="曲折矢印 4"/>
          <p:cNvSpPr/>
          <p:nvPr/>
        </p:nvSpPr>
        <p:spPr>
          <a:xfrm rot="4592225">
            <a:off x="1379091" y="2085376"/>
            <a:ext cx="1420592" cy="1246440"/>
          </a:xfrm>
          <a:prstGeom prst="bentArrow">
            <a:avLst>
              <a:gd name="adj1" fmla="val 21344"/>
              <a:gd name="adj2" fmla="val 33911"/>
              <a:gd name="adj3" fmla="val 46807"/>
              <a:gd name="adj4" fmla="val 43750"/>
            </a:avLst>
          </a:prstGeom>
          <a:solidFill>
            <a:srgbClr val="FF0000">
              <a:alpha val="50000"/>
            </a:srgbClr>
          </a:solidFill>
          <a:ln>
            <a:solidFill>
              <a:srgbClr val="FF0000"/>
            </a:solidFill>
          </a:ln>
          <a:scene3d>
            <a:camera prst="orthographicFront">
              <a:rot lat="19671261" lon="2950058" rev="21079630"/>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右矢印 62"/>
          <p:cNvSpPr/>
          <p:nvPr/>
        </p:nvSpPr>
        <p:spPr>
          <a:xfrm>
            <a:off x="1074802" y="1741982"/>
            <a:ext cx="2625310"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円/楕円 63"/>
          <p:cNvSpPr/>
          <p:nvPr/>
        </p:nvSpPr>
        <p:spPr>
          <a:xfrm rot="20029119">
            <a:off x="3018507" y="2447603"/>
            <a:ext cx="1079653" cy="543319"/>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p:txBody>
      </p:sp>
      <p:sp>
        <p:nvSpPr>
          <p:cNvPr id="12" name="テキスト ボックス 11"/>
          <p:cNvSpPr txBox="1"/>
          <p:nvPr/>
        </p:nvSpPr>
        <p:spPr>
          <a:xfrm>
            <a:off x="3369501" y="2540237"/>
            <a:ext cx="713873" cy="400110"/>
          </a:xfrm>
          <a:prstGeom prst="rect">
            <a:avLst/>
          </a:prstGeom>
          <a:noFill/>
        </p:spPr>
        <p:txBody>
          <a:bodyPr wrap="squar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rPr>
              <a:t>暖</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7" name="下矢印 6"/>
          <p:cNvSpPr/>
          <p:nvPr/>
        </p:nvSpPr>
        <p:spPr>
          <a:xfrm>
            <a:off x="3327529" y="1701082"/>
            <a:ext cx="783909" cy="970424"/>
          </a:xfrm>
          <a:prstGeom prst="downArrow">
            <a:avLst>
              <a:gd name="adj1" fmla="val 25444"/>
              <a:gd name="adj2" fmla="val 67395"/>
            </a:avLst>
          </a:prstGeom>
          <a:solidFill>
            <a:schemeClr val="accent1">
              <a:alpha val="54000"/>
            </a:schemeClr>
          </a:solidFill>
          <a:ln w="57150" cap="sq" cmpd="sng">
            <a:solidFill>
              <a:schemeClr val="accent1"/>
            </a:solidFill>
            <a:round/>
          </a:ln>
          <a:scene3d>
            <a:camera prst="orthographicFront">
              <a:rot lat="18675388" lon="2937914" rev="18930283"/>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46696" y="6063358"/>
            <a:ext cx="7796633" cy="461665"/>
          </a:xfrm>
          <a:prstGeom prst="rect">
            <a:avLst/>
          </a:prstGeom>
          <a:noFill/>
        </p:spPr>
        <p:txBody>
          <a:bodyPr wrap="square" rtlCol="0">
            <a:spAutoFit/>
          </a:bodyPr>
          <a:lstStyle/>
          <a:p>
            <a:r>
              <a:rPr kumimoji="1" lang="en-US" altLang="ja-JP" sz="2400" u="sng" dirty="0" smtClean="0">
                <a:latin typeface="HGP創英角ｺﾞｼｯｸUB" panose="020B0900000000000000" pitchFamily="50" charset="-128"/>
                <a:ea typeface="HGP創英角ｺﾞｼｯｸUB" panose="020B0900000000000000" pitchFamily="50" charset="-128"/>
              </a:rPr>
              <a:t>12</a:t>
            </a:r>
            <a:r>
              <a:rPr kumimoji="1" lang="ja-JP" altLang="en-US" sz="2400" u="sng" dirty="0" smtClean="0">
                <a:latin typeface="HGP創英角ｺﾞｼｯｸUB" panose="020B0900000000000000" pitchFamily="50" charset="-128"/>
                <a:ea typeface="HGP創英角ｺﾞｼｯｸUB" panose="020B0900000000000000" pitchFamily="50" charset="-128"/>
              </a:rPr>
              <a:t>月</a:t>
            </a:r>
            <a:r>
              <a:rPr kumimoji="1" lang="ja-JP" altLang="en-US" sz="2400" dirty="0" smtClean="0">
                <a:latin typeface="HGP創英角ｺﾞｼｯｸUB" panose="020B0900000000000000" pitchFamily="50" charset="-128"/>
                <a:ea typeface="HGP創英角ｺﾞｼｯｸUB" panose="020B0900000000000000" pitchFamily="50" charset="-128"/>
              </a:rPr>
              <a:t>において大陸からの移流により</a:t>
            </a:r>
            <a:r>
              <a:rPr kumimoji="1"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北大西洋</a:t>
            </a:r>
            <a:r>
              <a:rPr lang="ja-JP" altLang="en-US" sz="2400" u="sng" dirty="0">
                <a:solidFill>
                  <a:srgbClr val="FF3300"/>
                </a:solidFill>
                <a:latin typeface="HGP創英角ｺﾞｼｯｸUB" panose="020B0900000000000000" pitchFamily="50" charset="-128"/>
                <a:ea typeface="HGP創英角ｺﾞｼｯｸUB" panose="020B0900000000000000" pitchFamily="50" charset="-128"/>
              </a:rPr>
              <a:t>が</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暖まる傾向</a:t>
            </a:r>
            <a:endParaRPr kumimoji="1" lang="ja-JP" altLang="en-US" sz="2400" u="sng" dirty="0">
              <a:solidFill>
                <a:srgbClr val="FF3300"/>
              </a:solidFill>
              <a:latin typeface="HGP創英角ｺﾞｼｯｸUB" panose="020B0900000000000000" pitchFamily="50" charset="-128"/>
              <a:ea typeface="HGP創英角ｺﾞｼｯｸUB" panose="020B0900000000000000" pitchFamily="50" charset="-128"/>
            </a:endParaRPr>
          </a:p>
        </p:txBody>
      </p:sp>
      <p:sp>
        <p:nvSpPr>
          <p:cNvPr id="14" name="角丸四角形 13"/>
          <p:cNvSpPr/>
          <p:nvPr/>
        </p:nvSpPr>
        <p:spPr>
          <a:xfrm>
            <a:off x="551521" y="5979480"/>
            <a:ext cx="8092228" cy="65905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09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5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5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25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9"/>
                                        </p:tgtEl>
                                      </p:cBhvr>
                                    </p:animEffect>
                                    <p:set>
                                      <p:cBhvr>
                                        <p:cTn id="20" dur="1" fill="hold">
                                          <p:stCondLst>
                                            <p:cond delay="249"/>
                                          </p:stCondLst>
                                        </p:cTn>
                                        <p:tgtEl>
                                          <p:spTgt spid="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25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2" nodeType="clickEffect">
                                  <p:stCondLst>
                                    <p:cond delay="0"/>
                                  </p:stCondLst>
                                  <p:childTnLst>
                                    <p:animEffect transition="out" filter="fade">
                                      <p:cBhvr>
                                        <p:cTn id="27" dur="250"/>
                                        <p:tgtEl>
                                          <p:spTgt spid="59"/>
                                        </p:tgtEl>
                                      </p:cBhvr>
                                    </p:animEffect>
                                    <p:set>
                                      <p:cBhvr>
                                        <p:cTn id="28" dur="1" fill="hold">
                                          <p:stCondLst>
                                            <p:cond delay="249"/>
                                          </p:stCondLst>
                                        </p:cTn>
                                        <p:tgtEl>
                                          <p:spTgt spid="5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
                                        <p:tgtEl>
                                          <p:spTgt spid="60"/>
                                        </p:tgtEl>
                                      </p:cBhvr>
                                    </p:animEffect>
                                    <p:set>
                                      <p:cBhvr>
                                        <p:cTn id="31" dur="1" fill="hold">
                                          <p:stCondLst>
                                            <p:cond delay="249"/>
                                          </p:stCondLst>
                                        </p:cTn>
                                        <p:tgtEl>
                                          <p:spTgt spid="6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25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250"/>
                                        <p:tgtEl>
                                          <p:spTgt spid="58"/>
                                        </p:tgtEl>
                                      </p:cBhvr>
                                    </p:animEffect>
                                  </p:childTnLst>
                                </p:cTn>
                              </p:par>
                              <p:par>
                                <p:cTn id="43" presetID="10" presetClass="exit" presetSubtype="0" fill="hold" grpId="1" nodeType="withEffect">
                                  <p:stCondLst>
                                    <p:cond delay="0"/>
                                  </p:stCondLst>
                                  <p:childTnLst>
                                    <p:animEffect transition="out" filter="fade">
                                      <p:cBhvr>
                                        <p:cTn id="44" dur="250"/>
                                        <p:tgtEl>
                                          <p:spTgt spid="5"/>
                                        </p:tgtEl>
                                      </p:cBhvr>
                                    </p:animEffect>
                                    <p:set>
                                      <p:cBhvr>
                                        <p:cTn id="45" dur="1" fill="hold">
                                          <p:stCondLst>
                                            <p:cond delay="24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10" presetClass="exit" presetSubtype="0" fill="hold" grpId="1" nodeType="withEffect">
                                  <p:stCondLst>
                                    <p:cond delay="0"/>
                                  </p:stCondLst>
                                  <p:childTnLst>
                                    <p:animEffect transition="out" filter="fade">
                                      <p:cBhvr>
                                        <p:cTn id="52" dur="250"/>
                                        <p:tgtEl>
                                          <p:spTgt spid="63"/>
                                        </p:tgtEl>
                                      </p:cBhvr>
                                    </p:animEffect>
                                    <p:set>
                                      <p:cBhvr>
                                        <p:cTn id="53" dur="1" fill="hold">
                                          <p:stCondLst>
                                            <p:cond delay="249"/>
                                          </p:stCondLst>
                                        </p:cTn>
                                        <p:tgtEl>
                                          <p:spTgt spid="6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8.33333E-7 0 L -0.01944 0.03773 " pathEditMode="relative" rAng="0" ptsTypes="AA">
                                      <p:cBhvr>
                                        <p:cTn id="57" dur="1000" fill="hold"/>
                                        <p:tgtEl>
                                          <p:spTgt spid="7"/>
                                        </p:tgtEl>
                                        <p:attrNameLst>
                                          <p:attrName>ppt_x</p:attrName>
                                          <p:attrName>ppt_y</p:attrName>
                                        </p:attrNameLst>
                                      </p:cBhvr>
                                      <p:rCtr x="-972" y="1875"/>
                                    </p:animMotion>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5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250"/>
                                        <p:tgtEl>
                                          <p:spTgt spid="64"/>
                                        </p:tgtEl>
                                      </p:cBhvr>
                                    </p:animEffect>
                                  </p:childTnLst>
                                </p:cTn>
                              </p:par>
                              <p:par>
                                <p:cTn id="65" presetID="10" presetClass="exit" presetSubtype="0" fill="hold" grpId="2" nodeType="withEffect">
                                  <p:stCondLst>
                                    <p:cond delay="0"/>
                                  </p:stCondLst>
                                  <p:childTnLst>
                                    <p:animEffect transition="out" filter="fade">
                                      <p:cBhvr>
                                        <p:cTn id="66" dur="250"/>
                                        <p:tgtEl>
                                          <p:spTgt spid="7"/>
                                        </p:tgtEl>
                                      </p:cBhvr>
                                    </p:animEffect>
                                    <p:set>
                                      <p:cBhvr>
                                        <p:cTn id="67" dur="1" fill="hold">
                                          <p:stCondLst>
                                            <p:cond delay="249"/>
                                          </p:stCondLst>
                                        </p:cTn>
                                        <p:tgtEl>
                                          <p:spTgt spid="7"/>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8" grpId="0" animBg="1"/>
      <p:bldP spid="59" grpId="0" animBg="1"/>
      <p:bldP spid="59" grpId="1" animBg="1"/>
      <p:bldP spid="59" grpId="2" animBg="1"/>
      <p:bldP spid="60" grpId="0" animBg="1"/>
      <p:bldP spid="60" grpId="1" animBg="1"/>
      <p:bldP spid="5" grpId="0" animBg="1"/>
      <p:bldP spid="5" grpId="1" animBg="1"/>
      <p:bldP spid="63" grpId="0" animBg="1"/>
      <p:bldP spid="63" grpId="1" animBg="1"/>
      <p:bldP spid="64" grpId="0" animBg="1"/>
      <p:bldP spid="12" grpId="0"/>
      <p:bldP spid="7" grpId="0" animBg="1"/>
      <p:bldP spid="7" grpId="1" animBg="1"/>
      <p:bldP spid="7" grpId="2" animBg="1"/>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787250" y="5371506"/>
            <a:ext cx="3569497" cy="338554"/>
          </a:xfrm>
          <a:prstGeom prst="rect">
            <a:avLst/>
          </a:prstGeom>
          <a:noFill/>
        </p:spPr>
        <p:txBody>
          <a:bodyPr wrap="square" rtlCol="0">
            <a:spAutoFit/>
          </a:bodyPr>
          <a:lstStyle/>
          <a:p>
            <a:r>
              <a:rPr lang="ja-JP" altLang="en-US" sz="1600" dirty="0">
                <a:latin typeface="HGP創英角ｺﾞｼｯｸUB" panose="020B0900000000000000" pitchFamily="50" charset="-128"/>
                <a:ea typeface="HGP創英角ｺﾞｼｯｸUB" panose="020B0900000000000000" pitchFamily="50" charset="-128"/>
              </a:rPr>
              <a:t>色：有意水準</a:t>
            </a:r>
            <a:r>
              <a:rPr lang="en-US" altLang="ja-JP" sz="1600" dirty="0">
                <a:latin typeface="HGP創英角ｺﾞｼｯｸUB" panose="020B0900000000000000" pitchFamily="50" charset="-128"/>
                <a:ea typeface="HGP創英角ｺﾞｼｯｸUB" panose="020B0900000000000000" pitchFamily="50" charset="-128"/>
              </a:rPr>
              <a:t>90</a:t>
            </a:r>
            <a:r>
              <a:rPr lang="ja-JP" altLang="en-US" sz="1600" dirty="0">
                <a:latin typeface="HGP創英角ｺﾞｼｯｸUB" panose="020B0900000000000000" pitchFamily="50" charset="-128"/>
                <a:ea typeface="HGP創英角ｺﾞｼｯｸUB" panose="020B0900000000000000" pitchFamily="50" charset="-128"/>
              </a:rPr>
              <a:t>％以上　　線：回帰係数</a:t>
            </a:r>
          </a:p>
        </p:txBody>
      </p:sp>
      <p:sp>
        <p:nvSpPr>
          <p:cNvPr id="15" name="スライド番号プレースホルダー 14"/>
          <p:cNvSpPr>
            <a:spLocks noGrp="1"/>
          </p:cNvSpPr>
          <p:nvPr>
            <p:ph type="sldNum" sz="quarter" idx="12"/>
          </p:nvPr>
        </p:nvSpPr>
        <p:spPr/>
        <p:txBody>
          <a:bodyPr/>
          <a:lstStyle/>
          <a:p>
            <a:fld id="{33DAA17F-2D30-4DE4-B4FA-93F6CE89E2E6}" type="slidenum">
              <a:rPr kumimoji="1" lang="ja-JP" altLang="en-US" smtClean="0"/>
              <a:t>5</a:t>
            </a:fld>
            <a:endParaRPr kumimoji="1" lang="ja-JP" altLang="en-US"/>
          </a:p>
        </p:txBody>
      </p:sp>
      <p:sp>
        <p:nvSpPr>
          <p:cNvPr id="23" name="テキスト ボックス 22"/>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4" name="テキスト ボックス 23"/>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2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150883" y="1102"/>
            <a:ext cx="1032642"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introduction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9" name="グループ化 28"/>
          <p:cNvGrpSpPr/>
          <p:nvPr/>
        </p:nvGrpSpPr>
        <p:grpSpPr>
          <a:xfrm>
            <a:off x="70897" y="504274"/>
            <a:ext cx="4569286" cy="1943904"/>
            <a:chOff x="137561" y="688938"/>
            <a:chExt cx="4569286" cy="1943904"/>
          </a:xfrm>
          <a:solidFill>
            <a:schemeClr val="accent5">
              <a:lumMod val="40000"/>
              <a:lumOff val="60000"/>
            </a:schemeClr>
          </a:solidFill>
        </p:grpSpPr>
        <p:sp>
          <p:nvSpPr>
            <p:cNvPr id="30" name="正方形/長方形 29"/>
            <p:cNvSpPr/>
            <p:nvPr/>
          </p:nvSpPr>
          <p:spPr>
            <a:xfrm>
              <a:off x="1887985" y="899277"/>
              <a:ext cx="2818862" cy="58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正方形/長方形 30"/>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角丸四角形 31"/>
            <p:cNvSpPr/>
            <p:nvPr/>
          </p:nvSpPr>
          <p:spPr>
            <a:xfrm>
              <a:off x="137561" y="688938"/>
              <a:ext cx="3678143"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grpSp>
      <p:sp>
        <p:nvSpPr>
          <p:cNvPr id="17" name="正方形/長方形 16"/>
          <p:cNvSpPr/>
          <p:nvPr/>
        </p:nvSpPr>
        <p:spPr>
          <a:xfrm>
            <a:off x="70897" y="484213"/>
            <a:ext cx="3727302" cy="523220"/>
          </a:xfrm>
          <a:prstGeom prst="rect">
            <a:avLst/>
          </a:prstGeom>
        </p:spPr>
        <p:txBody>
          <a:bodyPr wrap="none">
            <a:spAutoFit/>
          </a:bodyPr>
          <a:lstStyle/>
          <a:p>
            <a:pPr algn="ctr"/>
            <a:r>
              <a:rPr lang="ja-JP" altLang="en-US" sz="28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太平洋が寒気</a:t>
            </a:r>
            <a:r>
              <a:rPr lang="ja-JP" altLang="en-US" sz="2800" dirty="0" smtClean="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の要因？</a:t>
            </a:r>
            <a:endParaRPr lang="ja-JP" altLang="en-US" sz="28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endParaRPr>
          </a:p>
        </p:txBody>
      </p:sp>
      <p:grpSp>
        <p:nvGrpSpPr>
          <p:cNvPr id="42" name="グループ化 41"/>
          <p:cNvGrpSpPr/>
          <p:nvPr/>
        </p:nvGrpSpPr>
        <p:grpSpPr>
          <a:xfrm>
            <a:off x="1994602" y="2300908"/>
            <a:ext cx="5154796" cy="2998686"/>
            <a:chOff x="638272" y="1622719"/>
            <a:chExt cx="3294964" cy="2536365"/>
          </a:xfrm>
        </p:grpSpPr>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68433" t="11005" b="58165"/>
            <a:stretch/>
          </p:blipFill>
          <p:spPr>
            <a:xfrm>
              <a:off x="638273" y="1622719"/>
              <a:ext cx="3294963" cy="2529129"/>
            </a:xfrm>
            <a:prstGeom prst="rect">
              <a:avLst/>
            </a:prstGeom>
          </p:spPr>
        </p:pic>
        <p:sp>
          <p:nvSpPr>
            <p:cNvPr id="6" name="正方形/長方形 5"/>
            <p:cNvSpPr/>
            <p:nvPr/>
          </p:nvSpPr>
          <p:spPr>
            <a:xfrm>
              <a:off x="2285754" y="2871449"/>
              <a:ext cx="407984" cy="42343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3" name="直線コネクタ 32"/>
            <p:cNvCxnSpPr/>
            <p:nvPr/>
          </p:nvCxnSpPr>
          <p:spPr>
            <a:xfrm>
              <a:off x="638273" y="4159084"/>
              <a:ext cx="32307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638272" y="1622719"/>
              <a:ext cx="1" cy="25363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38272" y="1633538"/>
              <a:ext cx="3230732" cy="32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テキスト ボックス 42"/>
          <p:cNvSpPr txBox="1"/>
          <p:nvPr/>
        </p:nvSpPr>
        <p:spPr>
          <a:xfrm>
            <a:off x="2035372" y="3835444"/>
            <a:ext cx="1893691" cy="584775"/>
          </a:xfrm>
          <a:prstGeom prst="rect">
            <a:avLst/>
          </a:prstGeom>
          <a:solidFill>
            <a:schemeClr val="bg1"/>
          </a:solidFill>
        </p:spPr>
        <p:txBody>
          <a:bodyPr wrap="square" rtlCol="0">
            <a:spAutoFit/>
          </a:bodyPr>
          <a:lstStyle/>
          <a:p>
            <a:r>
              <a:rPr kumimoji="1" lang="ja-JP" altLang="en-US" sz="3200" dirty="0" smtClean="0">
                <a:latin typeface="HGP創英角ｺﾞｼｯｸUB" panose="020B0900000000000000" pitchFamily="50" charset="-128"/>
                <a:ea typeface="HGP創英角ｺﾞｼｯｸUB" panose="020B0900000000000000" pitchFamily="50" charset="-128"/>
              </a:rPr>
              <a:t>北アメリカ</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44" name="テキスト ボックス 43"/>
          <p:cNvSpPr txBox="1"/>
          <p:nvPr/>
        </p:nvSpPr>
        <p:spPr>
          <a:xfrm>
            <a:off x="2092737" y="1102610"/>
            <a:ext cx="4958526" cy="461665"/>
          </a:xfrm>
          <a:prstGeom prst="rect">
            <a:avLst/>
          </a:prstGeom>
          <a:noFill/>
        </p:spPr>
        <p:txBody>
          <a:bodyPr wrap="square" rtlCol="0">
            <a:spAutoFit/>
          </a:bodyPr>
          <a:lstStyle/>
          <a:p>
            <a:r>
              <a:rPr kumimoji="1" lang="ja-JP" altLang="en-US" sz="2400" u="sng" dirty="0" smtClean="0">
                <a:ln>
                  <a:solidFill>
                    <a:schemeClr val="tx1">
                      <a:lumMod val="95000"/>
                      <a:lumOff val="5000"/>
                    </a:schemeClr>
                  </a:solidFill>
                </a:ln>
                <a:solidFill>
                  <a:srgbClr val="FF0000"/>
                </a:solidFill>
                <a:latin typeface="HGP創英角ｺﾞｼｯｸUB" panose="020B0900000000000000" pitchFamily="50" charset="-128"/>
                <a:ea typeface="HGP創英角ｺﾞｼｯｸUB" panose="020B0900000000000000" pitchFamily="50" charset="-128"/>
              </a:rPr>
              <a:t>論文で着目していた領域</a:t>
            </a:r>
            <a:r>
              <a:rPr kumimoji="1" lang="ja-JP" altLang="en-US" sz="2400" dirty="0" smtClean="0">
                <a:ln>
                  <a:solidFill>
                    <a:schemeClr val="tx1">
                      <a:lumMod val="95000"/>
                      <a:lumOff val="5000"/>
                    </a:schemeClr>
                  </a:solidFill>
                </a:ln>
                <a:solidFill>
                  <a:srgbClr val="FF0000"/>
                </a:solidFill>
                <a:latin typeface="HGP創英角ｺﾞｼｯｸUB" panose="020B0900000000000000" pitchFamily="50" charset="-128"/>
                <a:ea typeface="HGP創英角ｺﾞｼｯｸUB" panose="020B0900000000000000" pitchFamily="50" charset="-128"/>
              </a:rPr>
              <a:t> </a:t>
            </a:r>
            <a:r>
              <a:rPr kumimoji="1" lang="en-US" altLang="ja-JP" sz="2400" u="sng" dirty="0" smtClean="0">
                <a:ln>
                  <a:solidFill>
                    <a:schemeClr val="tx1">
                      <a:lumMod val="95000"/>
                      <a:lumOff val="5000"/>
                    </a:schemeClr>
                  </a:solidFill>
                </a:ln>
                <a:latin typeface="HGP創英角ｺﾞｼｯｸUB" panose="020B0900000000000000" pitchFamily="50" charset="-128"/>
                <a:ea typeface="HGP創英角ｺﾞｼｯｸUB" panose="020B0900000000000000" pitchFamily="50" charset="-128"/>
              </a:rPr>
              <a:t>@</a:t>
            </a:r>
            <a:r>
              <a:rPr lang="ja-JP" altLang="en-US" sz="2400" u="sng" dirty="0" smtClean="0">
                <a:ln>
                  <a:solidFill>
                    <a:schemeClr val="tx1">
                      <a:lumMod val="95000"/>
                      <a:lumOff val="5000"/>
                    </a:schemeClr>
                  </a:solidFill>
                </a:ln>
                <a:latin typeface="HGP創英角ｺﾞｼｯｸUB" panose="020B0900000000000000" pitchFamily="50" charset="-128"/>
                <a:ea typeface="HGP創英角ｺﾞｼｯｸUB" panose="020B0900000000000000" pitchFamily="50" charset="-128"/>
              </a:rPr>
              <a:t>北大西洋</a:t>
            </a:r>
            <a:endParaRPr kumimoji="1" lang="en-US" altLang="ja-JP" sz="2400" u="sng" dirty="0" smtClean="0">
              <a:ln>
                <a:solidFill>
                  <a:schemeClr val="tx1">
                    <a:lumMod val="95000"/>
                    <a:lumOff val="5000"/>
                  </a:schemeClr>
                </a:solidFill>
              </a:ln>
              <a:latin typeface="HGP創英角ｺﾞｼｯｸUB" panose="020B0900000000000000" pitchFamily="50" charset="-128"/>
              <a:ea typeface="HGP創英角ｺﾞｼｯｸUB" panose="020B0900000000000000" pitchFamily="50" charset="-128"/>
            </a:endParaRPr>
          </a:p>
        </p:txBody>
      </p:sp>
      <p:sp>
        <p:nvSpPr>
          <p:cNvPr id="46" name="テキスト ボックス 45"/>
          <p:cNvSpPr txBox="1"/>
          <p:nvPr/>
        </p:nvSpPr>
        <p:spPr>
          <a:xfrm>
            <a:off x="6993898" y="3860785"/>
            <a:ext cx="184731" cy="438315"/>
          </a:xfrm>
          <a:prstGeom prst="rect">
            <a:avLst/>
          </a:prstGeom>
          <a:noFill/>
        </p:spPr>
        <p:txBody>
          <a:bodyPr wrap="none" rtlCol="0">
            <a:spAutoFit/>
          </a:bodyPr>
          <a:lstStyle/>
          <a:p>
            <a:endParaRPr lang="ja-JP" altLang="en-US" dirty="0"/>
          </a:p>
        </p:txBody>
      </p:sp>
      <p:sp>
        <p:nvSpPr>
          <p:cNvPr id="52" name="テキスト ボックス 51"/>
          <p:cNvSpPr txBox="1"/>
          <p:nvPr/>
        </p:nvSpPr>
        <p:spPr>
          <a:xfrm>
            <a:off x="1181909" y="1648181"/>
            <a:ext cx="6769583" cy="646331"/>
          </a:xfrm>
          <a:prstGeom prst="rect">
            <a:avLst/>
          </a:prstGeom>
          <a:noFill/>
        </p:spPr>
        <p:txBody>
          <a:bodyPr wrap="square" rtlCol="0">
            <a:spAutoFit/>
          </a:bodyPr>
          <a:lstStyle/>
          <a:p>
            <a:pPr algn="ctr"/>
            <a:r>
              <a:rPr kumimoji="1" lang="en-US" altLang="ja-JP" dirty="0" smtClean="0">
                <a:latin typeface="HGP創英角ｺﾞｼｯｸUB" panose="020B0900000000000000" pitchFamily="50" charset="-128"/>
                <a:ea typeface="HGP創英角ｺﾞｼｯｸUB" panose="020B0900000000000000" pitchFamily="50" charset="-128"/>
              </a:rPr>
              <a:t>1960</a:t>
            </a:r>
            <a:r>
              <a:rPr kumimoji="1" lang="ja-JP" altLang="en-US" dirty="0" smtClean="0">
                <a:latin typeface="HGP創英角ｺﾞｼｯｸUB" panose="020B0900000000000000" pitchFamily="50" charset="-128"/>
                <a:ea typeface="HGP創英角ｺﾞｼｯｸUB" panose="020B0900000000000000" pitchFamily="50" charset="-128"/>
              </a:rPr>
              <a:t>年から</a:t>
            </a:r>
            <a:r>
              <a:rPr kumimoji="1" lang="en-US" altLang="ja-JP" dirty="0" smtClean="0">
                <a:latin typeface="HGP創英角ｺﾞｼｯｸUB" panose="020B0900000000000000" pitchFamily="50" charset="-128"/>
                <a:ea typeface="HGP創英角ｺﾞｼｯｸUB" panose="020B0900000000000000" pitchFamily="50" charset="-128"/>
              </a:rPr>
              <a:t>2014</a:t>
            </a:r>
            <a:r>
              <a:rPr kumimoji="1" lang="ja-JP" altLang="en-US" dirty="0" smtClean="0">
                <a:latin typeface="HGP創英角ｺﾞｼｯｸUB" panose="020B0900000000000000" pitchFamily="50" charset="-128"/>
                <a:ea typeface="HGP創英角ｺﾞｼｯｸUB" panose="020B0900000000000000" pitchFamily="50" charset="-128"/>
              </a:rPr>
              <a:t>年の</a:t>
            </a:r>
            <a:r>
              <a:rPr kumimoji="1" lang="en-US" altLang="ja-JP" dirty="0" smtClean="0">
                <a:latin typeface="HGP創英角ｺﾞｼｯｸUB" panose="020B0900000000000000" pitchFamily="50" charset="-128"/>
                <a:ea typeface="HGP創英角ｺﾞｼｯｸUB" panose="020B0900000000000000" pitchFamily="50" charset="-128"/>
              </a:rPr>
              <a:t>12</a:t>
            </a:r>
            <a:r>
              <a:rPr kumimoji="1" lang="ja-JP" altLang="en-US" dirty="0" smtClean="0">
                <a:latin typeface="HGP創英角ｺﾞｼｯｸUB" panose="020B0900000000000000" pitchFamily="50" charset="-128"/>
                <a:ea typeface="HGP創英角ｺﾞｼｯｸUB" panose="020B0900000000000000" pitchFamily="50" charset="-128"/>
              </a:rPr>
              <a:t>月におけるメキシコ湾流上（黒のボックス）の</a:t>
            </a:r>
            <a:r>
              <a:rPr lang="ja-JP" altLang="en-US" dirty="0" smtClean="0">
                <a:latin typeface="HGP創英角ｺﾞｼｯｸUB" panose="020B0900000000000000" pitchFamily="50" charset="-128"/>
                <a:ea typeface="HGP創英角ｺﾞｼｯｸUB" panose="020B0900000000000000" pitchFamily="50" charset="-128"/>
              </a:rPr>
              <a:t>海面水温</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smtClean="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smtClean="0">
                <a:latin typeface="HGP創英角ｺﾞｼｯｸUB" panose="020B0900000000000000" pitchFamily="50" charset="-128"/>
                <a:ea typeface="HGP創英角ｺﾞｼｯｸUB" panose="020B0900000000000000" pitchFamily="50" charset="-128"/>
              </a:rPr>
              <a:t> </a:t>
            </a:r>
            <a:r>
              <a:rPr lang="en-US" altLang="ja-JP" dirty="0" smtClean="0">
                <a:latin typeface="HGP創英角ｺﾞｼｯｸUB" panose="020B0900000000000000" pitchFamily="50" charset="-128"/>
                <a:ea typeface="HGP創英角ｺﾞｼｯｸUB" panose="020B0900000000000000" pitchFamily="50" charset="-128"/>
              </a:rPr>
              <a:t>index</a:t>
            </a:r>
            <a:r>
              <a:rPr lang="ja-JP" altLang="en-US" dirty="0" smtClean="0">
                <a:latin typeface="HGP創英角ｺﾞｼｯｸUB" panose="020B0900000000000000" pitchFamily="50" charset="-128"/>
                <a:ea typeface="HGP創英角ｺﾞｼｯｸUB" panose="020B0900000000000000" pitchFamily="50" charset="-128"/>
              </a:rPr>
              <a:t>と海面水温</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smtClean="0">
                <a:latin typeface="HGP創英角ｺﾞｼｯｸUB" panose="020B0900000000000000" pitchFamily="50" charset="-128"/>
                <a:ea typeface="HGP創英角ｺﾞｼｯｸUB" panose="020B0900000000000000" pitchFamily="50" charset="-128"/>
              </a:rPr>
              <a:t>℃</a:t>
            </a:r>
            <a:r>
              <a:rPr lang="en-US" altLang="ja-JP" dirty="0" smtClean="0">
                <a:latin typeface="HGP創英角ｺﾞｼｯｸUB" panose="020B0900000000000000" pitchFamily="50" charset="-128"/>
                <a:ea typeface="HGP創英角ｺﾞｼｯｸUB" panose="020B0900000000000000" pitchFamily="50" charset="-128"/>
              </a:rPr>
              <a:t>]</a:t>
            </a:r>
            <a:r>
              <a:rPr lang="ja-JP" altLang="en-US" dirty="0" smtClean="0">
                <a:latin typeface="HGP創英角ｺﾞｼｯｸUB" panose="020B0900000000000000" pitchFamily="50" charset="-128"/>
                <a:ea typeface="HGP創英角ｺﾞｼｯｸUB" panose="020B0900000000000000" pitchFamily="50" charset="-128"/>
              </a:rPr>
              <a:t>との相関回帰図</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3" name="テキスト ボックス 52"/>
          <p:cNvSpPr txBox="1"/>
          <p:nvPr/>
        </p:nvSpPr>
        <p:spPr>
          <a:xfrm>
            <a:off x="1030913" y="5745613"/>
            <a:ext cx="7071573" cy="584775"/>
          </a:xfrm>
          <a:prstGeom prst="rect">
            <a:avLst/>
          </a:prstGeom>
          <a:noFill/>
        </p:spPr>
        <p:txBody>
          <a:bodyPr wrap="square" rtlCol="0">
            <a:spAutoFit/>
          </a:bodyPr>
          <a:lstStyle/>
          <a:p>
            <a:r>
              <a:rPr lang="ja-JP" altLang="en-US" sz="2000" dirty="0" smtClean="0">
                <a:latin typeface="HGP創英角ｺﾞｼｯｸUB" panose="020B0900000000000000" pitchFamily="50" charset="-128"/>
                <a:ea typeface="HGP創英角ｺﾞｼｯｸUB" panose="020B0900000000000000" pitchFamily="50" charset="-128"/>
              </a:rPr>
              <a:t>メキシコ湾流が暖かいのは一緒である</a:t>
            </a:r>
            <a:r>
              <a:rPr lang="ja-JP" altLang="en-US" sz="2400" dirty="0" err="1" smtClean="0">
                <a:latin typeface="HGP創英角ｺﾞｼｯｸUB" panose="020B0900000000000000" pitchFamily="50" charset="-128"/>
                <a:ea typeface="HGP創英角ｺﾞｼｯｸUB" panose="020B0900000000000000" pitchFamily="50" charset="-128"/>
              </a:rPr>
              <a:t>．．．</a:t>
            </a:r>
            <a:r>
              <a:rPr lang="ja-JP" altLang="en-US" sz="3200" dirty="0" smtClean="0">
                <a:latin typeface="HGP創英角ｺﾞｼｯｸUB" panose="020B0900000000000000" pitchFamily="50" charset="-128"/>
                <a:ea typeface="HGP創英角ｺﾞｼｯｸUB" panose="020B0900000000000000" pitchFamily="50" charset="-128"/>
              </a:rPr>
              <a:t>しかし</a:t>
            </a:r>
            <a:r>
              <a:rPr lang="ja-JP" altLang="en-US" sz="3200" dirty="0" err="1" smtClean="0">
                <a:latin typeface="HGP創英角ｺﾞｼｯｸUB" panose="020B0900000000000000" pitchFamily="50" charset="-128"/>
                <a:ea typeface="HGP創英角ｺﾞｼｯｸUB" panose="020B0900000000000000" pitchFamily="50" charset="-128"/>
              </a:rPr>
              <a:t>．．．</a:t>
            </a:r>
            <a:r>
              <a:rPr lang="ja-JP" altLang="en-US" sz="3200" dirty="0" smtClean="0">
                <a:latin typeface="HGP創英角ｺﾞｼｯｸUB" panose="020B0900000000000000" pitchFamily="50" charset="-128"/>
                <a:ea typeface="HGP創英角ｺﾞｼｯｸUB" panose="020B0900000000000000" pitchFamily="50" charset="-128"/>
              </a:rPr>
              <a:t>❓</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9303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71" y="1619642"/>
            <a:ext cx="8483657" cy="4056896"/>
          </a:xfrm>
          <a:prstGeom prst="rect">
            <a:avLst/>
          </a:prstGeom>
          <a:scene3d>
            <a:camera prst="perspectiveRelaxedModerately" fov="5100000"/>
            <a:lightRig rig="threePt" dir="t">
              <a:rot lat="0" lon="0" rev="13800000"/>
            </a:lightRig>
          </a:scene3d>
          <a:sp3d z="6350" prstMaterial="powder">
            <a:bevelT w="88900" h="139700"/>
            <a:bevelB w="82550"/>
          </a:sp3d>
        </p:spPr>
      </p:pic>
      <p:cxnSp>
        <p:nvCxnSpPr>
          <p:cNvPr id="9" name="直線コネクタ 8"/>
          <p:cNvCxnSpPr/>
          <p:nvPr/>
        </p:nvCxnSpPr>
        <p:spPr>
          <a:xfrm>
            <a:off x="65277" y="796991"/>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16" y="296181"/>
            <a:ext cx="3629927" cy="523220"/>
          </a:xfrm>
          <a:prstGeom prst="rect">
            <a:avLst/>
          </a:prstGeom>
          <a:noFill/>
        </p:spPr>
        <p:txBody>
          <a:bodyPr wrap="square" rtlCol="0">
            <a:spAutoFit/>
          </a:bodyPr>
          <a:lstStyle/>
          <a:p>
            <a:r>
              <a:rPr lang="ja-JP" altLang="en-US" b="1"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b="1" dirty="0">
                <a:latin typeface="HGP創英角ｺﾞｼｯｸUB" panose="020B0900000000000000" pitchFamily="50" charset="-128"/>
                <a:ea typeface="HGP創英角ｺﾞｼｯｸUB" panose="020B0900000000000000" pitchFamily="50" charset="-128"/>
              </a:rPr>
              <a:t> 結論 </a:t>
            </a:r>
            <a:r>
              <a:rPr lang="en-US" altLang="ja-JP" sz="2800" b="1" dirty="0" smtClean="0">
                <a:latin typeface="HGP創英角ｺﾞｼｯｸUB" panose="020B0900000000000000" pitchFamily="50" charset="-128"/>
                <a:ea typeface="HGP創英角ｺﾞｼｯｸUB" panose="020B0900000000000000" pitchFamily="50" charset="-128"/>
              </a:rPr>
              <a:t>(12</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a:latin typeface="HGP創英角ｺﾞｼｯｸUB" panose="020B0900000000000000" pitchFamily="50" charset="-128"/>
                <a:ea typeface="HGP創英角ｺﾞｼｯｸUB" panose="020B0900000000000000" pitchFamily="50" charset="-128"/>
              </a:rPr>
              <a:t> </a:t>
            </a:r>
            <a:r>
              <a:rPr lang="ja-JP" altLang="en-US" sz="2800" b="1" dirty="0" smtClean="0">
                <a:latin typeface="HGP創英角ｺﾞｼｯｸUB" panose="020B0900000000000000" pitchFamily="50" charset="-128"/>
                <a:ea typeface="HGP創英角ｺﾞｼｯｸUB" panose="020B0900000000000000" pitchFamily="50" charset="-128"/>
              </a:rPr>
              <a:t>➡ </a:t>
            </a:r>
            <a:r>
              <a:rPr lang="en-US" altLang="ja-JP" sz="2800" b="1" dirty="0" smtClean="0">
                <a:latin typeface="HGP創英角ｺﾞｼｯｸUB" panose="020B0900000000000000" pitchFamily="50" charset="-128"/>
                <a:ea typeface="HGP創英角ｺﾞｼｯｸUB" panose="020B0900000000000000" pitchFamily="50" charset="-128"/>
              </a:rPr>
              <a:t>1</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smtClean="0">
                <a:latin typeface="HGP創英角ｺﾞｼｯｸUB" panose="020B0900000000000000" pitchFamily="50" charset="-128"/>
                <a:ea typeface="HGP創英角ｺﾞｼｯｸUB" panose="020B0900000000000000" pitchFamily="50" charset="-128"/>
              </a:rPr>
              <a:t>)</a:t>
            </a:r>
            <a:endParaRPr lang="en-US" altLang="ja-JP" sz="2800" b="1"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87284" y="911756"/>
            <a:ext cx="1385064" cy="707886"/>
          </a:xfrm>
          <a:prstGeom prst="rect">
            <a:avLst/>
          </a:prstGeom>
          <a:solidFill>
            <a:schemeClr val="accent4">
              <a:lumMod val="20000"/>
              <a:lumOff val="80000"/>
            </a:schemeClr>
          </a:solidFill>
          <a:ln w="38100">
            <a:solidFill>
              <a:schemeClr val="accent4">
                <a:lumMod val="75000"/>
              </a:schemeClr>
            </a:solidFill>
          </a:ln>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rPr>
              <a:t>中緯度</a:t>
            </a:r>
            <a:endParaRPr lang="en-US" altLang="ja-JP" sz="2000" dirty="0">
              <a:latin typeface="HGP創英角ｺﾞｼｯｸUB" panose="020B0900000000000000" pitchFamily="50" charset="-128"/>
              <a:ea typeface="HGP創英角ｺﾞｼｯｸUB" panose="020B0900000000000000" pitchFamily="50" charset="-128"/>
            </a:endParaRPr>
          </a:p>
          <a:p>
            <a:pPr algn="ctr"/>
            <a:r>
              <a:rPr lang="ja-JP" altLang="en-US" sz="2000" dirty="0">
                <a:latin typeface="HGP創英角ｺﾞｼｯｸUB" panose="020B0900000000000000" pitchFamily="50" charset="-128"/>
                <a:ea typeface="HGP創英角ｺﾞｼｯｸUB" panose="020B0900000000000000" pitchFamily="50" charset="-128"/>
              </a:rPr>
              <a:t>伝搬モード</a:t>
            </a:r>
          </a:p>
        </p:txBody>
      </p:sp>
      <p:sp>
        <p:nvSpPr>
          <p:cNvPr id="42" name="テキスト ボックス 4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1" name="テキスト ボックス 50"/>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52" name="正方形/長方形 5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3"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7" name="円/楕円 26"/>
          <p:cNvSpPr/>
          <p:nvPr/>
        </p:nvSpPr>
        <p:spPr>
          <a:xfrm>
            <a:off x="2973665" y="1878340"/>
            <a:ext cx="1211910"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28" name="円/楕円 27"/>
          <p:cNvSpPr/>
          <p:nvPr/>
        </p:nvSpPr>
        <p:spPr>
          <a:xfrm>
            <a:off x="4545013" y="1570011"/>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29" name="円/楕円 28"/>
          <p:cNvSpPr/>
          <p:nvPr/>
        </p:nvSpPr>
        <p:spPr>
          <a:xfrm>
            <a:off x="5767943" y="1728716"/>
            <a:ext cx="1211910"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30" name="円/楕円 29"/>
          <p:cNvSpPr/>
          <p:nvPr/>
        </p:nvSpPr>
        <p:spPr>
          <a:xfrm>
            <a:off x="7179543" y="2277298"/>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31" name="右矢印 30"/>
          <p:cNvSpPr/>
          <p:nvPr/>
        </p:nvSpPr>
        <p:spPr>
          <a:xfrm rot="372172">
            <a:off x="3275123" y="1598998"/>
            <a:ext cx="1820905"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右矢印 31"/>
          <p:cNvSpPr/>
          <p:nvPr/>
        </p:nvSpPr>
        <p:spPr>
          <a:xfrm rot="1452567">
            <a:off x="5240049" y="1764392"/>
            <a:ext cx="2546216"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7771795" lon="20603846" rev="1584309"/>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下矢印 33"/>
          <p:cNvSpPr/>
          <p:nvPr/>
        </p:nvSpPr>
        <p:spPr>
          <a:xfrm>
            <a:off x="7053249" y="1833420"/>
            <a:ext cx="783909" cy="970424"/>
          </a:xfrm>
          <a:prstGeom prst="downArrow">
            <a:avLst>
              <a:gd name="adj1" fmla="val 25444"/>
              <a:gd name="adj2" fmla="val 67395"/>
            </a:avLst>
          </a:prstGeom>
          <a:solidFill>
            <a:schemeClr val="accent1">
              <a:alpha val="54000"/>
            </a:schemeClr>
          </a:solidFill>
          <a:ln w="57150" cap="sq" cmpd="sng">
            <a:solidFill>
              <a:schemeClr val="accent1"/>
            </a:solidFill>
            <a:round/>
          </a:ln>
          <a:scene3d>
            <a:camera prst="orthographicFront">
              <a:rot lat="18675388" lon="2937914" rev="18930283"/>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677169" y="2489682"/>
            <a:ext cx="1079653" cy="543319"/>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冷</a:t>
            </a:r>
            <a:endParaRPr lang="en-US" altLang="ja-JP" sz="2400" b="1" dirty="0">
              <a:solidFill>
                <a:schemeClr val="tx1"/>
              </a:solidFill>
            </a:endParaRPr>
          </a:p>
        </p:txBody>
      </p:sp>
      <p:sp>
        <p:nvSpPr>
          <p:cNvPr id="35" name="円/楕円 34"/>
          <p:cNvSpPr/>
          <p:nvPr/>
        </p:nvSpPr>
        <p:spPr>
          <a:xfrm rot="20029119">
            <a:off x="3018507" y="2447603"/>
            <a:ext cx="1079653" cy="543319"/>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p:txBody>
      </p:sp>
      <p:sp>
        <p:nvSpPr>
          <p:cNvPr id="36" name="テキスト ボックス 35"/>
          <p:cNvSpPr txBox="1"/>
          <p:nvPr/>
        </p:nvSpPr>
        <p:spPr>
          <a:xfrm>
            <a:off x="3369501" y="2540237"/>
            <a:ext cx="713873" cy="400110"/>
          </a:xfrm>
          <a:prstGeom prst="rect">
            <a:avLst/>
          </a:prstGeom>
          <a:noFill/>
        </p:spPr>
        <p:txBody>
          <a:bodyPr wrap="squar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rPr>
              <a:t>暖</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grpSp>
        <p:nvGrpSpPr>
          <p:cNvPr id="3" name="グループ化 2"/>
          <p:cNvGrpSpPr/>
          <p:nvPr/>
        </p:nvGrpSpPr>
        <p:grpSpPr>
          <a:xfrm>
            <a:off x="3311252" y="2356196"/>
            <a:ext cx="622717" cy="555207"/>
            <a:chOff x="3291556" y="2830513"/>
            <a:chExt cx="451705" cy="355600"/>
          </a:xfrm>
          <a:scene3d>
            <a:camera prst="orthographicFront">
              <a:rot lat="0" lon="900000" rev="0"/>
            </a:camera>
            <a:lightRig rig="threePt" dir="t"/>
          </a:scene3d>
        </p:grpSpPr>
        <p:sp>
          <p:nvSpPr>
            <p:cNvPr id="23" name="Freeform 39"/>
            <p:cNvSpPr>
              <a:spLocks noEditPoints="1"/>
            </p:cNvSpPr>
            <p:nvPr/>
          </p:nvSpPr>
          <p:spPr bwMode="auto">
            <a:xfrm>
              <a:off x="3291556" y="2830513"/>
              <a:ext cx="120650" cy="355600"/>
            </a:xfrm>
            <a:custGeom>
              <a:avLst/>
              <a:gdLst>
                <a:gd name="T0" fmla="*/ 49 w 484"/>
                <a:gd name="T1" fmla="*/ 1312 h 1431"/>
                <a:gd name="T2" fmla="*/ 5 w 484"/>
                <a:gd name="T3" fmla="*/ 1072 h 1431"/>
                <a:gd name="T4" fmla="*/ 5 w 484"/>
                <a:gd name="T5" fmla="*/ 866 h 1431"/>
                <a:gd name="T6" fmla="*/ 23 w 484"/>
                <a:gd name="T7" fmla="*/ 782 h 1431"/>
                <a:gd name="T8" fmla="*/ 37 w 484"/>
                <a:gd name="T9" fmla="*/ 745 h 1431"/>
                <a:gd name="T10" fmla="*/ 55 w 484"/>
                <a:gd name="T11" fmla="*/ 713 h 1431"/>
                <a:gd name="T12" fmla="*/ 79 w 484"/>
                <a:gd name="T13" fmla="*/ 687 h 1431"/>
                <a:gd name="T14" fmla="*/ 110 w 484"/>
                <a:gd name="T15" fmla="*/ 666 h 1431"/>
                <a:gd name="T16" fmla="*/ 119 w 484"/>
                <a:gd name="T17" fmla="*/ 665 h 1431"/>
                <a:gd name="T18" fmla="*/ 129 w 484"/>
                <a:gd name="T19" fmla="*/ 655 h 1431"/>
                <a:gd name="T20" fmla="*/ 141 w 484"/>
                <a:gd name="T21" fmla="*/ 637 h 1431"/>
                <a:gd name="T22" fmla="*/ 151 w 484"/>
                <a:gd name="T23" fmla="*/ 614 h 1431"/>
                <a:gd name="T24" fmla="*/ 167 w 484"/>
                <a:gd name="T25" fmla="*/ 546 h 1431"/>
                <a:gd name="T26" fmla="*/ 167 w 484"/>
                <a:gd name="T27" fmla="*/ 354 h 1431"/>
                <a:gd name="T28" fmla="*/ 253 w 484"/>
                <a:gd name="T29" fmla="*/ 274 h 1431"/>
                <a:gd name="T30" fmla="*/ 267 w 484"/>
                <a:gd name="T31" fmla="*/ 459 h 1431"/>
                <a:gd name="T32" fmla="*/ 261 w 484"/>
                <a:gd name="T33" fmla="*/ 559 h 1431"/>
                <a:gd name="T34" fmla="*/ 242 w 484"/>
                <a:gd name="T35" fmla="*/ 642 h 1431"/>
                <a:gd name="T36" fmla="*/ 227 w 484"/>
                <a:gd name="T37" fmla="*/ 679 h 1431"/>
                <a:gd name="T38" fmla="*/ 205 w 484"/>
                <a:gd name="T39" fmla="*/ 712 h 1431"/>
                <a:gd name="T40" fmla="*/ 177 w 484"/>
                <a:gd name="T41" fmla="*/ 740 h 1431"/>
                <a:gd name="T42" fmla="*/ 137 w 484"/>
                <a:gd name="T43" fmla="*/ 762 h 1431"/>
                <a:gd name="T44" fmla="*/ 131 w 484"/>
                <a:gd name="T45" fmla="*/ 770 h 1431"/>
                <a:gd name="T46" fmla="*/ 123 w 484"/>
                <a:gd name="T47" fmla="*/ 787 h 1431"/>
                <a:gd name="T48" fmla="*/ 114 w 484"/>
                <a:gd name="T49" fmla="*/ 810 h 1431"/>
                <a:gd name="T50" fmla="*/ 99 w 484"/>
                <a:gd name="T51" fmla="*/ 879 h 1431"/>
                <a:gd name="T52" fmla="*/ 95 w 484"/>
                <a:gd name="T53" fmla="*/ 958 h 1431"/>
                <a:gd name="T54" fmla="*/ 115 w 484"/>
                <a:gd name="T55" fmla="*/ 1169 h 1431"/>
                <a:gd name="T56" fmla="*/ 177 w 484"/>
                <a:gd name="T57" fmla="*/ 1402 h 1431"/>
                <a:gd name="T58" fmla="*/ 205 w 484"/>
                <a:gd name="T59" fmla="*/ 280 h 1431"/>
                <a:gd name="T60" fmla="*/ 136 w 484"/>
                <a:gd name="T61" fmla="*/ 0 h 1431"/>
                <a:gd name="T62" fmla="*/ 205 w 484"/>
                <a:gd name="T63" fmla="*/ 28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4" h="1431">
                  <a:moveTo>
                    <a:pt x="86" y="1431"/>
                  </a:moveTo>
                  <a:lnTo>
                    <a:pt x="49" y="1312"/>
                  </a:lnTo>
                  <a:lnTo>
                    <a:pt x="22" y="1190"/>
                  </a:lnTo>
                  <a:lnTo>
                    <a:pt x="5" y="1072"/>
                  </a:lnTo>
                  <a:lnTo>
                    <a:pt x="0" y="963"/>
                  </a:lnTo>
                  <a:lnTo>
                    <a:pt x="5" y="866"/>
                  </a:lnTo>
                  <a:cubicBezTo>
                    <a:pt x="5" y="863"/>
                    <a:pt x="5" y="861"/>
                    <a:pt x="6" y="858"/>
                  </a:cubicBezTo>
                  <a:lnTo>
                    <a:pt x="23" y="782"/>
                  </a:lnTo>
                  <a:cubicBezTo>
                    <a:pt x="23" y="779"/>
                    <a:pt x="24" y="777"/>
                    <a:pt x="25" y="775"/>
                  </a:cubicBezTo>
                  <a:lnTo>
                    <a:pt x="37" y="745"/>
                  </a:lnTo>
                  <a:cubicBezTo>
                    <a:pt x="38" y="742"/>
                    <a:pt x="39" y="740"/>
                    <a:pt x="40" y="738"/>
                  </a:cubicBezTo>
                  <a:lnTo>
                    <a:pt x="55" y="713"/>
                  </a:lnTo>
                  <a:cubicBezTo>
                    <a:pt x="57" y="710"/>
                    <a:pt x="59" y="707"/>
                    <a:pt x="62" y="705"/>
                  </a:cubicBezTo>
                  <a:lnTo>
                    <a:pt x="79" y="687"/>
                  </a:lnTo>
                  <a:cubicBezTo>
                    <a:pt x="82" y="683"/>
                    <a:pt x="86" y="680"/>
                    <a:pt x="90" y="677"/>
                  </a:cubicBezTo>
                  <a:lnTo>
                    <a:pt x="110" y="666"/>
                  </a:lnTo>
                  <a:lnTo>
                    <a:pt x="130" y="655"/>
                  </a:lnTo>
                  <a:lnTo>
                    <a:pt x="119" y="665"/>
                  </a:lnTo>
                  <a:lnTo>
                    <a:pt x="136" y="647"/>
                  </a:lnTo>
                  <a:lnTo>
                    <a:pt x="129" y="655"/>
                  </a:lnTo>
                  <a:lnTo>
                    <a:pt x="144" y="630"/>
                  </a:lnTo>
                  <a:lnTo>
                    <a:pt x="141" y="637"/>
                  </a:lnTo>
                  <a:lnTo>
                    <a:pt x="153" y="607"/>
                  </a:lnTo>
                  <a:lnTo>
                    <a:pt x="151" y="614"/>
                  </a:lnTo>
                  <a:lnTo>
                    <a:pt x="168" y="538"/>
                  </a:lnTo>
                  <a:lnTo>
                    <a:pt x="167" y="546"/>
                  </a:lnTo>
                  <a:lnTo>
                    <a:pt x="172" y="454"/>
                  </a:lnTo>
                  <a:lnTo>
                    <a:pt x="167" y="354"/>
                  </a:lnTo>
                  <a:lnTo>
                    <a:pt x="157" y="286"/>
                  </a:lnTo>
                  <a:lnTo>
                    <a:pt x="253" y="274"/>
                  </a:lnTo>
                  <a:lnTo>
                    <a:pt x="262" y="349"/>
                  </a:lnTo>
                  <a:lnTo>
                    <a:pt x="267" y="459"/>
                  </a:lnTo>
                  <a:lnTo>
                    <a:pt x="262" y="551"/>
                  </a:lnTo>
                  <a:cubicBezTo>
                    <a:pt x="262" y="554"/>
                    <a:pt x="262" y="556"/>
                    <a:pt x="261" y="559"/>
                  </a:cubicBezTo>
                  <a:lnTo>
                    <a:pt x="244" y="635"/>
                  </a:lnTo>
                  <a:cubicBezTo>
                    <a:pt x="244" y="637"/>
                    <a:pt x="243" y="640"/>
                    <a:pt x="242" y="642"/>
                  </a:cubicBezTo>
                  <a:lnTo>
                    <a:pt x="230" y="672"/>
                  </a:lnTo>
                  <a:cubicBezTo>
                    <a:pt x="229" y="675"/>
                    <a:pt x="228" y="677"/>
                    <a:pt x="227" y="679"/>
                  </a:cubicBezTo>
                  <a:lnTo>
                    <a:pt x="212" y="704"/>
                  </a:lnTo>
                  <a:cubicBezTo>
                    <a:pt x="210" y="707"/>
                    <a:pt x="208" y="710"/>
                    <a:pt x="205" y="712"/>
                  </a:cubicBezTo>
                  <a:lnTo>
                    <a:pt x="188" y="730"/>
                  </a:lnTo>
                  <a:cubicBezTo>
                    <a:pt x="185" y="734"/>
                    <a:pt x="181" y="737"/>
                    <a:pt x="177" y="740"/>
                  </a:cubicBezTo>
                  <a:lnTo>
                    <a:pt x="157" y="751"/>
                  </a:lnTo>
                  <a:lnTo>
                    <a:pt x="137" y="762"/>
                  </a:lnTo>
                  <a:lnTo>
                    <a:pt x="148" y="752"/>
                  </a:lnTo>
                  <a:lnTo>
                    <a:pt x="131" y="770"/>
                  </a:lnTo>
                  <a:lnTo>
                    <a:pt x="138" y="762"/>
                  </a:lnTo>
                  <a:lnTo>
                    <a:pt x="123" y="787"/>
                  </a:lnTo>
                  <a:lnTo>
                    <a:pt x="126" y="780"/>
                  </a:lnTo>
                  <a:lnTo>
                    <a:pt x="114" y="810"/>
                  </a:lnTo>
                  <a:lnTo>
                    <a:pt x="116" y="803"/>
                  </a:lnTo>
                  <a:lnTo>
                    <a:pt x="99" y="879"/>
                  </a:lnTo>
                  <a:lnTo>
                    <a:pt x="100" y="871"/>
                  </a:lnTo>
                  <a:lnTo>
                    <a:pt x="95" y="958"/>
                  </a:lnTo>
                  <a:lnTo>
                    <a:pt x="100" y="1059"/>
                  </a:lnTo>
                  <a:lnTo>
                    <a:pt x="115" y="1169"/>
                  </a:lnTo>
                  <a:lnTo>
                    <a:pt x="140" y="1283"/>
                  </a:lnTo>
                  <a:lnTo>
                    <a:pt x="177" y="1402"/>
                  </a:lnTo>
                  <a:lnTo>
                    <a:pt x="86" y="1431"/>
                  </a:lnTo>
                  <a:close/>
                  <a:moveTo>
                    <a:pt x="205" y="280"/>
                  </a:moveTo>
                  <a:lnTo>
                    <a:pt x="18" y="524"/>
                  </a:lnTo>
                  <a:lnTo>
                    <a:pt x="136" y="0"/>
                  </a:lnTo>
                  <a:lnTo>
                    <a:pt x="484" y="409"/>
                  </a:lnTo>
                  <a:lnTo>
                    <a:pt x="205" y="280"/>
                  </a:lnTo>
                  <a:close/>
                </a:path>
              </a:pathLst>
            </a:custGeom>
            <a:solidFill>
              <a:srgbClr val="FF0000"/>
            </a:solidFill>
            <a:ln w="0" cap="flat">
              <a:solidFill>
                <a:srgbClr val="FF0000"/>
              </a:solidFill>
              <a:prstDash val="solid"/>
              <a:round/>
              <a:headEnd/>
              <a:tailEnd/>
            </a:ln>
            <a:sp3d>
              <a:bevelB h="254000"/>
            </a:sp3d>
          </p:spPr>
          <p:txBody>
            <a:bodyPr vert="horz" wrap="square" lIns="91440" tIns="45720" rIns="91440" bIns="45720" numCol="1" anchor="t" anchorCtr="0" compatLnSpc="1">
              <a:prstTxWarp prst="textNoShape">
                <a:avLst/>
              </a:prstTxWarp>
            </a:bodyPr>
            <a:lstStyle/>
            <a:p>
              <a:endParaRPr lang="ja-JP" altLang="en-US"/>
            </a:p>
          </p:txBody>
        </p:sp>
        <p:sp>
          <p:nvSpPr>
            <p:cNvPr id="24" name="Freeform 39"/>
            <p:cNvSpPr>
              <a:spLocks noEditPoints="1"/>
            </p:cNvSpPr>
            <p:nvPr/>
          </p:nvSpPr>
          <p:spPr bwMode="auto">
            <a:xfrm>
              <a:off x="3457083" y="2830513"/>
              <a:ext cx="120650" cy="355600"/>
            </a:xfrm>
            <a:custGeom>
              <a:avLst/>
              <a:gdLst>
                <a:gd name="T0" fmla="*/ 49 w 484"/>
                <a:gd name="T1" fmla="*/ 1312 h 1431"/>
                <a:gd name="T2" fmla="*/ 5 w 484"/>
                <a:gd name="T3" fmla="*/ 1072 h 1431"/>
                <a:gd name="T4" fmla="*/ 5 w 484"/>
                <a:gd name="T5" fmla="*/ 866 h 1431"/>
                <a:gd name="T6" fmla="*/ 23 w 484"/>
                <a:gd name="T7" fmla="*/ 782 h 1431"/>
                <a:gd name="T8" fmla="*/ 37 w 484"/>
                <a:gd name="T9" fmla="*/ 745 h 1431"/>
                <a:gd name="T10" fmla="*/ 55 w 484"/>
                <a:gd name="T11" fmla="*/ 713 h 1431"/>
                <a:gd name="T12" fmla="*/ 79 w 484"/>
                <a:gd name="T13" fmla="*/ 687 h 1431"/>
                <a:gd name="T14" fmla="*/ 110 w 484"/>
                <a:gd name="T15" fmla="*/ 666 h 1431"/>
                <a:gd name="T16" fmla="*/ 119 w 484"/>
                <a:gd name="T17" fmla="*/ 665 h 1431"/>
                <a:gd name="T18" fmla="*/ 129 w 484"/>
                <a:gd name="T19" fmla="*/ 655 h 1431"/>
                <a:gd name="T20" fmla="*/ 141 w 484"/>
                <a:gd name="T21" fmla="*/ 637 h 1431"/>
                <a:gd name="T22" fmla="*/ 151 w 484"/>
                <a:gd name="T23" fmla="*/ 614 h 1431"/>
                <a:gd name="T24" fmla="*/ 167 w 484"/>
                <a:gd name="T25" fmla="*/ 546 h 1431"/>
                <a:gd name="T26" fmla="*/ 167 w 484"/>
                <a:gd name="T27" fmla="*/ 354 h 1431"/>
                <a:gd name="T28" fmla="*/ 253 w 484"/>
                <a:gd name="T29" fmla="*/ 274 h 1431"/>
                <a:gd name="T30" fmla="*/ 267 w 484"/>
                <a:gd name="T31" fmla="*/ 459 h 1431"/>
                <a:gd name="T32" fmla="*/ 261 w 484"/>
                <a:gd name="T33" fmla="*/ 559 h 1431"/>
                <a:gd name="T34" fmla="*/ 242 w 484"/>
                <a:gd name="T35" fmla="*/ 642 h 1431"/>
                <a:gd name="T36" fmla="*/ 227 w 484"/>
                <a:gd name="T37" fmla="*/ 679 h 1431"/>
                <a:gd name="T38" fmla="*/ 205 w 484"/>
                <a:gd name="T39" fmla="*/ 712 h 1431"/>
                <a:gd name="T40" fmla="*/ 177 w 484"/>
                <a:gd name="T41" fmla="*/ 740 h 1431"/>
                <a:gd name="T42" fmla="*/ 137 w 484"/>
                <a:gd name="T43" fmla="*/ 762 h 1431"/>
                <a:gd name="T44" fmla="*/ 131 w 484"/>
                <a:gd name="T45" fmla="*/ 770 h 1431"/>
                <a:gd name="T46" fmla="*/ 123 w 484"/>
                <a:gd name="T47" fmla="*/ 787 h 1431"/>
                <a:gd name="T48" fmla="*/ 114 w 484"/>
                <a:gd name="T49" fmla="*/ 810 h 1431"/>
                <a:gd name="T50" fmla="*/ 99 w 484"/>
                <a:gd name="T51" fmla="*/ 879 h 1431"/>
                <a:gd name="T52" fmla="*/ 95 w 484"/>
                <a:gd name="T53" fmla="*/ 958 h 1431"/>
                <a:gd name="T54" fmla="*/ 115 w 484"/>
                <a:gd name="T55" fmla="*/ 1169 h 1431"/>
                <a:gd name="T56" fmla="*/ 177 w 484"/>
                <a:gd name="T57" fmla="*/ 1402 h 1431"/>
                <a:gd name="T58" fmla="*/ 205 w 484"/>
                <a:gd name="T59" fmla="*/ 280 h 1431"/>
                <a:gd name="T60" fmla="*/ 136 w 484"/>
                <a:gd name="T61" fmla="*/ 0 h 1431"/>
                <a:gd name="T62" fmla="*/ 205 w 484"/>
                <a:gd name="T63" fmla="*/ 28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4" h="1431">
                  <a:moveTo>
                    <a:pt x="86" y="1431"/>
                  </a:moveTo>
                  <a:lnTo>
                    <a:pt x="49" y="1312"/>
                  </a:lnTo>
                  <a:lnTo>
                    <a:pt x="22" y="1190"/>
                  </a:lnTo>
                  <a:lnTo>
                    <a:pt x="5" y="1072"/>
                  </a:lnTo>
                  <a:lnTo>
                    <a:pt x="0" y="963"/>
                  </a:lnTo>
                  <a:lnTo>
                    <a:pt x="5" y="866"/>
                  </a:lnTo>
                  <a:cubicBezTo>
                    <a:pt x="5" y="863"/>
                    <a:pt x="5" y="861"/>
                    <a:pt x="6" y="858"/>
                  </a:cubicBezTo>
                  <a:lnTo>
                    <a:pt x="23" y="782"/>
                  </a:lnTo>
                  <a:cubicBezTo>
                    <a:pt x="23" y="779"/>
                    <a:pt x="24" y="777"/>
                    <a:pt x="25" y="775"/>
                  </a:cubicBezTo>
                  <a:lnTo>
                    <a:pt x="37" y="745"/>
                  </a:lnTo>
                  <a:cubicBezTo>
                    <a:pt x="38" y="742"/>
                    <a:pt x="39" y="740"/>
                    <a:pt x="40" y="738"/>
                  </a:cubicBezTo>
                  <a:lnTo>
                    <a:pt x="55" y="713"/>
                  </a:lnTo>
                  <a:cubicBezTo>
                    <a:pt x="57" y="710"/>
                    <a:pt x="59" y="707"/>
                    <a:pt x="62" y="705"/>
                  </a:cubicBezTo>
                  <a:lnTo>
                    <a:pt x="79" y="687"/>
                  </a:lnTo>
                  <a:cubicBezTo>
                    <a:pt x="82" y="683"/>
                    <a:pt x="86" y="680"/>
                    <a:pt x="90" y="677"/>
                  </a:cubicBezTo>
                  <a:lnTo>
                    <a:pt x="110" y="666"/>
                  </a:lnTo>
                  <a:lnTo>
                    <a:pt x="130" y="655"/>
                  </a:lnTo>
                  <a:lnTo>
                    <a:pt x="119" y="665"/>
                  </a:lnTo>
                  <a:lnTo>
                    <a:pt x="136" y="647"/>
                  </a:lnTo>
                  <a:lnTo>
                    <a:pt x="129" y="655"/>
                  </a:lnTo>
                  <a:lnTo>
                    <a:pt x="144" y="630"/>
                  </a:lnTo>
                  <a:lnTo>
                    <a:pt x="141" y="637"/>
                  </a:lnTo>
                  <a:lnTo>
                    <a:pt x="153" y="607"/>
                  </a:lnTo>
                  <a:lnTo>
                    <a:pt x="151" y="614"/>
                  </a:lnTo>
                  <a:lnTo>
                    <a:pt x="168" y="538"/>
                  </a:lnTo>
                  <a:lnTo>
                    <a:pt x="167" y="546"/>
                  </a:lnTo>
                  <a:lnTo>
                    <a:pt x="172" y="454"/>
                  </a:lnTo>
                  <a:lnTo>
                    <a:pt x="167" y="354"/>
                  </a:lnTo>
                  <a:lnTo>
                    <a:pt x="157" y="286"/>
                  </a:lnTo>
                  <a:lnTo>
                    <a:pt x="253" y="274"/>
                  </a:lnTo>
                  <a:lnTo>
                    <a:pt x="262" y="349"/>
                  </a:lnTo>
                  <a:lnTo>
                    <a:pt x="267" y="459"/>
                  </a:lnTo>
                  <a:lnTo>
                    <a:pt x="262" y="551"/>
                  </a:lnTo>
                  <a:cubicBezTo>
                    <a:pt x="262" y="554"/>
                    <a:pt x="262" y="556"/>
                    <a:pt x="261" y="559"/>
                  </a:cubicBezTo>
                  <a:lnTo>
                    <a:pt x="244" y="635"/>
                  </a:lnTo>
                  <a:cubicBezTo>
                    <a:pt x="244" y="637"/>
                    <a:pt x="243" y="640"/>
                    <a:pt x="242" y="642"/>
                  </a:cubicBezTo>
                  <a:lnTo>
                    <a:pt x="230" y="672"/>
                  </a:lnTo>
                  <a:cubicBezTo>
                    <a:pt x="229" y="675"/>
                    <a:pt x="228" y="677"/>
                    <a:pt x="227" y="679"/>
                  </a:cubicBezTo>
                  <a:lnTo>
                    <a:pt x="212" y="704"/>
                  </a:lnTo>
                  <a:cubicBezTo>
                    <a:pt x="210" y="707"/>
                    <a:pt x="208" y="710"/>
                    <a:pt x="205" y="712"/>
                  </a:cubicBezTo>
                  <a:lnTo>
                    <a:pt x="188" y="730"/>
                  </a:lnTo>
                  <a:cubicBezTo>
                    <a:pt x="185" y="734"/>
                    <a:pt x="181" y="737"/>
                    <a:pt x="177" y="740"/>
                  </a:cubicBezTo>
                  <a:lnTo>
                    <a:pt x="157" y="751"/>
                  </a:lnTo>
                  <a:lnTo>
                    <a:pt x="137" y="762"/>
                  </a:lnTo>
                  <a:lnTo>
                    <a:pt x="148" y="752"/>
                  </a:lnTo>
                  <a:lnTo>
                    <a:pt x="131" y="770"/>
                  </a:lnTo>
                  <a:lnTo>
                    <a:pt x="138" y="762"/>
                  </a:lnTo>
                  <a:lnTo>
                    <a:pt x="123" y="787"/>
                  </a:lnTo>
                  <a:lnTo>
                    <a:pt x="126" y="780"/>
                  </a:lnTo>
                  <a:lnTo>
                    <a:pt x="114" y="810"/>
                  </a:lnTo>
                  <a:lnTo>
                    <a:pt x="116" y="803"/>
                  </a:lnTo>
                  <a:lnTo>
                    <a:pt x="99" y="879"/>
                  </a:lnTo>
                  <a:lnTo>
                    <a:pt x="100" y="871"/>
                  </a:lnTo>
                  <a:lnTo>
                    <a:pt x="95" y="958"/>
                  </a:lnTo>
                  <a:lnTo>
                    <a:pt x="100" y="1059"/>
                  </a:lnTo>
                  <a:lnTo>
                    <a:pt x="115" y="1169"/>
                  </a:lnTo>
                  <a:lnTo>
                    <a:pt x="140" y="1283"/>
                  </a:lnTo>
                  <a:lnTo>
                    <a:pt x="177" y="1402"/>
                  </a:lnTo>
                  <a:lnTo>
                    <a:pt x="86" y="1431"/>
                  </a:lnTo>
                  <a:close/>
                  <a:moveTo>
                    <a:pt x="205" y="280"/>
                  </a:moveTo>
                  <a:lnTo>
                    <a:pt x="18" y="524"/>
                  </a:lnTo>
                  <a:lnTo>
                    <a:pt x="136" y="0"/>
                  </a:lnTo>
                  <a:lnTo>
                    <a:pt x="484" y="409"/>
                  </a:lnTo>
                  <a:lnTo>
                    <a:pt x="205" y="280"/>
                  </a:lnTo>
                  <a:close/>
                </a:path>
              </a:pathLst>
            </a:custGeom>
            <a:solidFill>
              <a:srgbClr val="FF0000"/>
            </a:solidFill>
            <a:ln w="0" cap="flat">
              <a:solidFill>
                <a:srgbClr val="FF0000"/>
              </a:solidFill>
              <a:prstDash val="solid"/>
              <a:round/>
              <a:headEnd/>
              <a:tailEnd/>
            </a:ln>
            <a:sp3d>
              <a:bevelB h="254000"/>
            </a:sp3d>
          </p:spPr>
          <p:txBody>
            <a:bodyPr vert="horz" wrap="square" lIns="91440" tIns="45720" rIns="91440" bIns="45720" numCol="1" anchor="t" anchorCtr="0" compatLnSpc="1">
              <a:prstTxWarp prst="textNoShape">
                <a:avLst/>
              </a:prstTxWarp>
            </a:bodyPr>
            <a:lstStyle/>
            <a:p>
              <a:endParaRPr lang="ja-JP" altLang="en-US"/>
            </a:p>
          </p:txBody>
        </p:sp>
        <p:sp>
          <p:nvSpPr>
            <p:cNvPr id="25" name="Freeform 39"/>
            <p:cNvSpPr>
              <a:spLocks noEditPoints="1"/>
            </p:cNvSpPr>
            <p:nvPr/>
          </p:nvSpPr>
          <p:spPr bwMode="auto">
            <a:xfrm>
              <a:off x="3622611" y="2830513"/>
              <a:ext cx="120650" cy="355600"/>
            </a:xfrm>
            <a:custGeom>
              <a:avLst/>
              <a:gdLst>
                <a:gd name="T0" fmla="*/ 49 w 484"/>
                <a:gd name="T1" fmla="*/ 1312 h 1431"/>
                <a:gd name="T2" fmla="*/ 5 w 484"/>
                <a:gd name="T3" fmla="*/ 1072 h 1431"/>
                <a:gd name="T4" fmla="*/ 5 w 484"/>
                <a:gd name="T5" fmla="*/ 866 h 1431"/>
                <a:gd name="T6" fmla="*/ 23 w 484"/>
                <a:gd name="T7" fmla="*/ 782 h 1431"/>
                <a:gd name="T8" fmla="*/ 37 w 484"/>
                <a:gd name="T9" fmla="*/ 745 h 1431"/>
                <a:gd name="T10" fmla="*/ 55 w 484"/>
                <a:gd name="T11" fmla="*/ 713 h 1431"/>
                <a:gd name="T12" fmla="*/ 79 w 484"/>
                <a:gd name="T13" fmla="*/ 687 h 1431"/>
                <a:gd name="T14" fmla="*/ 110 w 484"/>
                <a:gd name="T15" fmla="*/ 666 h 1431"/>
                <a:gd name="T16" fmla="*/ 119 w 484"/>
                <a:gd name="T17" fmla="*/ 665 h 1431"/>
                <a:gd name="T18" fmla="*/ 129 w 484"/>
                <a:gd name="T19" fmla="*/ 655 h 1431"/>
                <a:gd name="T20" fmla="*/ 141 w 484"/>
                <a:gd name="T21" fmla="*/ 637 h 1431"/>
                <a:gd name="T22" fmla="*/ 151 w 484"/>
                <a:gd name="T23" fmla="*/ 614 h 1431"/>
                <a:gd name="T24" fmla="*/ 167 w 484"/>
                <a:gd name="T25" fmla="*/ 546 h 1431"/>
                <a:gd name="T26" fmla="*/ 167 w 484"/>
                <a:gd name="T27" fmla="*/ 354 h 1431"/>
                <a:gd name="T28" fmla="*/ 253 w 484"/>
                <a:gd name="T29" fmla="*/ 274 h 1431"/>
                <a:gd name="T30" fmla="*/ 267 w 484"/>
                <a:gd name="T31" fmla="*/ 459 h 1431"/>
                <a:gd name="T32" fmla="*/ 261 w 484"/>
                <a:gd name="T33" fmla="*/ 559 h 1431"/>
                <a:gd name="T34" fmla="*/ 242 w 484"/>
                <a:gd name="T35" fmla="*/ 642 h 1431"/>
                <a:gd name="T36" fmla="*/ 227 w 484"/>
                <a:gd name="T37" fmla="*/ 679 h 1431"/>
                <a:gd name="T38" fmla="*/ 205 w 484"/>
                <a:gd name="T39" fmla="*/ 712 h 1431"/>
                <a:gd name="T40" fmla="*/ 177 w 484"/>
                <a:gd name="T41" fmla="*/ 740 h 1431"/>
                <a:gd name="T42" fmla="*/ 137 w 484"/>
                <a:gd name="T43" fmla="*/ 762 h 1431"/>
                <a:gd name="T44" fmla="*/ 131 w 484"/>
                <a:gd name="T45" fmla="*/ 770 h 1431"/>
                <a:gd name="T46" fmla="*/ 123 w 484"/>
                <a:gd name="T47" fmla="*/ 787 h 1431"/>
                <a:gd name="T48" fmla="*/ 114 w 484"/>
                <a:gd name="T49" fmla="*/ 810 h 1431"/>
                <a:gd name="T50" fmla="*/ 99 w 484"/>
                <a:gd name="T51" fmla="*/ 879 h 1431"/>
                <a:gd name="T52" fmla="*/ 95 w 484"/>
                <a:gd name="T53" fmla="*/ 958 h 1431"/>
                <a:gd name="T54" fmla="*/ 115 w 484"/>
                <a:gd name="T55" fmla="*/ 1169 h 1431"/>
                <a:gd name="T56" fmla="*/ 177 w 484"/>
                <a:gd name="T57" fmla="*/ 1402 h 1431"/>
                <a:gd name="T58" fmla="*/ 205 w 484"/>
                <a:gd name="T59" fmla="*/ 280 h 1431"/>
                <a:gd name="T60" fmla="*/ 136 w 484"/>
                <a:gd name="T61" fmla="*/ 0 h 1431"/>
                <a:gd name="T62" fmla="*/ 205 w 484"/>
                <a:gd name="T63" fmla="*/ 28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4" h="1431">
                  <a:moveTo>
                    <a:pt x="86" y="1431"/>
                  </a:moveTo>
                  <a:lnTo>
                    <a:pt x="49" y="1312"/>
                  </a:lnTo>
                  <a:lnTo>
                    <a:pt x="22" y="1190"/>
                  </a:lnTo>
                  <a:lnTo>
                    <a:pt x="5" y="1072"/>
                  </a:lnTo>
                  <a:lnTo>
                    <a:pt x="0" y="963"/>
                  </a:lnTo>
                  <a:lnTo>
                    <a:pt x="5" y="866"/>
                  </a:lnTo>
                  <a:cubicBezTo>
                    <a:pt x="5" y="863"/>
                    <a:pt x="5" y="861"/>
                    <a:pt x="6" y="858"/>
                  </a:cubicBezTo>
                  <a:lnTo>
                    <a:pt x="23" y="782"/>
                  </a:lnTo>
                  <a:cubicBezTo>
                    <a:pt x="23" y="779"/>
                    <a:pt x="24" y="777"/>
                    <a:pt x="25" y="775"/>
                  </a:cubicBezTo>
                  <a:lnTo>
                    <a:pt x="37" y="745"/>
                  </a:lnTo>
                  <a:cubicBezTo>
                    <a:pt x="38" y="742"/>
                    <a:pt x="39" y="740"/>
                    <a:pt x="40" y="738"/>
                  </a:cubicBezTo>
                  <a:lnTo>
                    <a:pt x="55" y="713"/>
                  </a:lnTo>
                  <a:cubicBezTo>
                    <a:pt x="57" y="710"/>
                    <a:pt x="59" y="707"/>
                    <a:pt x="62" y="705"/>
                  </a:cubicBezTo>
                  <a:lnTo>
                    <a:pt x="79" y="687"/>
                  </a:lnTo>
                  <a:cubicBezTo>
                    <a:pt x="82" y="683"/>
                    <a:pt x="86" y="680"/>
                    <a:pt x="90" y="677"/>
                  </a:cubicBezTo>
                  <a:lnTo>
                    <a:pt x="110" y="666"/>
                  </a:lnTo>
                  <a:lnTo>
                    <a:pt x="130" y="655"/>
                  </a:lnTo>
                  <a:lnTo>
                    <a:pt x="119" y="665"/>
                  </a:lnTo>
                  <a:lnTo>
                    <a:pt x="136" y="647"/>
                  </a:lnTo>
                  <a:lnTo>
                    <a:pt x="129" y="655"/>
                  </a:lnTo>
                  <a:lnTo>
                    <a:pt x="144" y="630"/>
                  </a:lnTo>
                  <a:lnTo>
                    <a:pt x="141" y="637"/>
                  </a:lnTo>
                  <a:lnTo>
                    <a:pt x="153" y="607"/>
                  </a:lnTo>
                  <a:lnTo>
                    <a:pt x="151" y="614"/>
                  </a:lnTo>
                  <a:lnTo>
                    <a:pt x="168" y="538"/>
                  </a:lnTo>
                  <a:lnTo>
                    <a:pt x="167" y="546"/>
                  </a:lnTo>
                  <a:lnTo>
                    <a:pt x="172" y="454"/>
                  </a:lnTo>
                  <a:lnTo>
                    <a:pt x="167" y="354"/>
                  </a:lnTo>
                  <a:lnTo>
                    <a:pt x="157" y="286"/>
                  </a:lnTo>
                  <a:lnTo>
                    <a:pt x="253" y="274"/>
                  </a:lnTo>
                  <a:lnTo>
                    <a:pt x="262" y="349"/>
                  </a:lnTo>
                  <a:lnTo>
                    <a:pt x="267" y="459"/>
                  </a:lnTo>
                  <a:lnTo>
                    <a:pt x="262" y="551"/>
                  </a:lnTo>
                  <a:cubicBezTo>
                    <a:pt x="262" y="554"/>
                    <a:pt x="262" y="556"/>
                    <a:pt x="261" y="559"/>
                  </a:cubicBezTo>
                  <a:lnTo>
                    <a:pt x="244" y="635"/>
                  </a:lnTo>
                  <a:cubicBezTo>
                    <a:pt x="244" y="637"/>
                    <a:pt x="243" y="640"/>
                    <a:pt x="242" y="642"/>
                  </a:cubicBezTo>
                  <a:lnTo>
                    <a:pt x="230" y="672"/>
                  </a:lnTo>
                  <a:cubicBezTo>
                    <a:pt x="229" y="675"/>
                    <a:pt x="228" y="677"/>
                    <a:pt x="227" y="679"/>
                  </a:cubicBezTo>
                  <a:lnTo>
                    <a:pt x="212" y="704"/>
                  </a:lnTo>
                  <a:cubicBezTo>
                    <a:pt x="210" y="707"/>
                    <a:pt x="208" y="710"/>
                    <a:pt x="205" y="712"/>
                  </a:cubicBezTo>
                  <a:lnTo>
                    <a:pt x="188" y="730"/>
                  </a:lnTo>
                  <a:cubicBezTo>
                    <a:pt x="185" y="734"/>
                    <a:pt x="181" y="737"/>
                    <a:pt x="177" y="740"/>
                  </a:cubicBezTo>
                  <a:lnTo>
                    <a:pt x="157" y="751"/>
                  </a:lnTo>
                  <a:lnTo>
                    <a:pt x="137" y="762"/>
                  </a:lnTo>
                  <a:lnTo>
                    <a:pt x="148" y="752"/>
                  </a:lnTo>
                  <a:lnTo>
                    <a:pt x="131" y="770"/>
                  </a:lnTo>
                  <a:lnTo>
                    <a:pt x="138" y="762"/>
                  </a:lnTo>
                  <a:lnTo>
                    <a:pt x="123" y="787"/>
                  </a:lnTo>
                  <a:lnTo>
                    <a:pt x="126" y="780"/>
                  </a:lnTo>
                  <a:lnTo>
                    <a:pt x="114" y="810"/>
                  </a:lnTo>
                  <a:lnTo>
                    <a:pt x="116" y="803"/>
                  </a:lnTo>
                  <a:lnTo>
                    <a:pt x="99" y="879"/>
                  </a:lnTo>
                  <a:lnTo>
                    <a:pt x="100" y="871"/>
                  </a:lnTo>
                  <a:lnTo>
                    <a:pt x="95" y="958"/>
                  </a:lnTo>
                  <a:lnTo>
                    <a:pt x="100" y="1059"/>
                  </a:lnTo>
                  <a:lnTo>
                    <a:pt x="115" y="1169"/>
                  </a:lnTo>
                  <a:lnTo>
                    <a:pt x="140" y="1283"/>
                  </a:lnTo>
                  <a:lnTo>
                    <a:pt x="177" y="1402"/>
                  </a:lnTo>
                  <a:lnTo>
                    <a:pt x="86" y="1431"/>
                  </a:lnTo>
                  <a:close/>
                  <a:moveTo>
                    <a:pt x="205" y="280"/>
                  </a:moveTo>
                  <a:lnTo>
                    <a:pt x="18" y="524"/>
                  </a:lnTo>
                  <a:lnTo>
                    <a:pt x="136" y="0"/>
                  </a:lnTo>
                  <a:lnTo>
                    <a:pt x="484" y="409"/>
                  </a:lnTo>
                  <a:lnTo>
                    <a:pt x="205" y="280"/>
                  </a:lnTo>
                  <a:close/>
                </a:path>
              </a:pathLst>
            </a:custGeom>
            <a:solidFill>
              <a:srgbClr val="FF0000"/>
            </a:solidFill>
            <a:ln w="0" cap="flat">
              <a:solidFill>
                <a:srgbClr val="FF0000"/>
              </a:solidFill>
              <a:prstDash val="solid"/>
              <a:round/>
              <a:headEnd/>
              <a:tailEnd/>
            </a:ln>
            <a:sp3d>
              <a:bevelB h="254000"/>
            </a:sp3d>
          </p:spPr>
          <p:txBody>
            <a:bodyPr vert="horz" wrap="square" lIns="91440" tIns="45720" rIns="91440" bIns="45720" numCol="1" anchor="t" anchorCtr="0" compatLnSpc="1">
              <a:prstTxWarp prst="textNoShape">
                <a:avLst/>
              </a:prstTxWarp>
            </a:bodyPr>
            <a:lstStyle/>
            <a:p>
              <a:endParaRPr lang="ja-JP" altLang="en-US"/>
            </a:p>
          </p:txBody>
        </p:sp>
      </p:grpSp>
      <p:sp>
        <p:nvSpPr>
          <p:cNvPr id="38" name="角丸四角形 37"/>
          <p:cNvSpPr/>
          <p:nvPr/>
        </p:nvSpPr>
        <p:spPr>
          <a:xfrm>
            <a:off x="1371603" y="5645271"/>
            <a:ext cx="6377152" cy="872740"/>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433500" y="5665308"/>
            <a:ext cx="6276999" cy="830997"/>
          </a:xfrm>
          <a:prstGeom prst="rect">
            <a:avLst/>
          </a:prstGeom>
          <a:noFill/>
        </p:spPr>
        <p:txBody>
          <a:bodyPr wrap="square" rtlCol="0">
            <a:spAutoFit/>
          </a:bodyPr>
          <a:lstStyle/>
          <a:p>
            <a:pPr algn="ctr"/>
            <a:r>
              <a:rPr lang="en-US" altLang="ja-JP" sz="2400" dirty="0" smtClean="0">
                <a:latin typeface="HGP創英角ｺﾞｼｯｸUB" panose="020B0900000000000000" pitchFamily="50" charset="-128"/>
                <a:ea typeface="HGP創英角ｺﾞｼｯｸUB" panose="020B0900000000000000" pitchFamily="50" charset="-128"/>
              </a:rPr>
              <a:t>12</a:t>
            </a:r>
            <a:r>
              <a:rPr lang="ja-JP" altLang="en-US" sz="2400" dirty="0" smtClean="0">
                <a:latin typeface="HGP創英角ｺﾞｼｯｸUB" panose="020B0900000000000000" pitchFamily="50" charset="-128"/>
                <a:ea typeface="HGP創英角ｺﾞｼｯｸUB" panose="020B0900000000000000" pitchFamily="50" charset="-128"/>
              </a:rPr>
              <a:t>月の暖かい北大西洋が</a:t>
            </a:r>
            <a:r>
              <a:rPr lang="en-US" altLang="ja-JP" sz="2400" u="sng" dirty="0" smtClean="0">
                <a:solidFill>
                  <a:srgbClr val="FF3300"/>
                </a:solidFill>
                <a:latin typeface="HGP創英角ｺﾞｼｯｸUB" panose="020B0900000000000000" pitchFamily="50" charset="-128"/>
                <a:ea typeface="HGP創英角ｺﾞｼｯｸUB" panose="020B0900000000000000" pitchFamily="50" charset="-128"/>
              </a:rPr>
              <a:t>1</a:t>
            </a:r>
            <a:r>
              <a:rPr lang="ja-JP" altLang="en-US" sz="2400" u="sng" dirty="0" smtClean="0">
                <a:solidFill>
                  <a:srgbClr val="FF3300"/>
                </a:solidFill>
                <a:latin typeface="HGP創英角ｺﾞｼｯｸUB" panose="020B0900000000000000" pitchFamily="50" charset="-128"/>
                <a:ea typeface="HGP創英角ｺﾞｼｯｸUB" panose="020B0900000000000000" pitchFamily="50" charset="-128"/>
              </a:rPr>
              <a:t>月の大気に応答し</a:t>
            </a:r>
            <a:r>
              <a:rPr lang="ja-JP" altLang="en-US" sz="2400" dirty="0" smtClean="0">
                <a:latin typeface="HGP創英角ｺﾞｼｯｸUB" panose="020B0900000000000000" pitchFamily="50" charset="-128"/>
                <a:ea typeface="HGP創英角ｺﾞｼｯｸUB" panose="020B0900000000000000" pitchFamily="50" charset="-128"/>
              </a:rPr>
              <a:t>，</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東アジアへ波が伝播し，</a:t>
            </a:r>
            <a:r>
              <a:rPr lang="ja-JP" altLang="en-US" sz="2400" u="sng" dirty="0" smtClean="0">
                <a:solidFill>
                  <a:schemeClr val="accent5"/>
                </a:solidFill>
                <a:latin typeface="HGP創英角ｺﾞｼｯｸUB" panose="020B0900000000000000" pitchFamily="50" charset="-128"/>
                <a:ea typeface="HGP創英角ｺﾞｼｯｸUB" panose="020B0900000000000000" pitchFamily="50" charset="-128"/>
              </a:rPr>
              <a:t>寒冷化傾向</a:t>
            </a:r>
            <a:r>
              <a:rPr lang="ja-JP" altLang="en-US" sz="2400" dirty="0" smtClean="0">
                <a:latin typeface="HGP創英角ｺﾞｼｯｸUB" panose="020B0900000000000000" pitchFamily="50" charset="-128"/>
                <a:ea typeface="HGP創英角ｺﾞｼｯｸUB" panose="020B0900000000000000" pitchFamily="50" charset="-128"/>
              </a:rPr>
              <a:t>になる</a:t>
            </a:r>
            <a:endParaRPr lang="en-US" altLang="ja-JP" sz="2400" dirty="0" smtClean="0">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1133241" y="2341589"/>
            <a:ext cx="5231086" cy="307777"/>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月の北太平洋が</a:t>
            </a:r>
            <a:r>
              <a:rPr lang="en-US" altLang="ja-JP" sz="1400" dirty="0" smtClean="0">
                <a:latin typeface="HGP創英角ｺﾞｼｯｸUB" panose="020B0900000000000000" pitchFamily="50" charset="-128"/>
                <a:ea typeface="HGP創英角ｺﾞｼｯｸUB" panose="020B0900000000000000" pitchFamily="50" charset="-128"/>
              </a:rPr>
              <a:t>1</a:t>
            </a:r>
            <a:r>
              <a:rPr lang="ja-JP" altLang="en-US" sz="1400" dirty="0" smtClean="0">
                <a:latin typeface="HGP創英角ｺﾞｼｯｸUB" panose="020B0900000000000000" pitchFamily="50" charset="-128"/>
                <a:ea typeface="HGP創英角ｺﾞｼｯｸUB" panose="020B0900000000000000" pitchFamily="50" charset="-128"/>
              </a:rPr>
              <a:t>月に及ぼす</a:t>
            </a:r>
            <a:r>
              <a:rPr lang="en-US" altLang="ja-JP" sz="1400" dirty="0" smtClean="0">
                <a:latin typeface="HGP創英角ｺﾞｼｯｸUB" panose="020B0900000000000000" pitchFamily="50" charset="-128"/>
                <a:ea typeface="HGP創英角ｺﾞｼｯｸUB" panose="020B0900000000000000" pitchFamily="50" charset="-128"/>
              </a:rPr>
              <a:t>925hPa</a:t>
            </a:r>
            <a:r>
              <a:rPr lang="ja-JP" altLang="en-US" sz="1400" dirty="0" smtClean="0">
                <a:latin typeface="HGP創英角ｺﾞｼｯｸUB" panose="020B0900000000000000" pitchFamily="50" charset="-128"/>
                <a:ea typeface="HGP創英角ｺﾞｼｯｸUB" panose="020B0900000000000000" pitchFamily="50" charset="-128"/>
              </a:rPr>
              <a:t>における気温偏差と風偏差</a:t>
            </a:r>
            <a:endParaRPr lang="en-US" altLang="ja-JP" sz="1400" dirty="0" smtClean="0">
              <a:latin typeface="HGP創英角ｺﾞｼｯｸUB" panose="020B0900000000000000" pitchFamily="50" charset="-128"/>
              <a:ea typeface="HGP創英角ｺﾞｼｯｸUB" panose="020B0900000000000000" pitchFamily="50" charset="-128"/>
            </a:endParaRPr>
          </a:p>
        </p:txBody>
      </p:sp>
      <p:sp>
        <p:nvSpPr>
          <p:cNvPr id="41" name="正方形/長方形 40"/>
          <p:cNvSpPr/>
          <p:nvPr/>
        </p:nvSpPr>
        <p:spPr>
          <a:xfrm>
            <a:off x="0" y="6582252"/>
            <a:ext cx="2800767" cy="307777"/>
          </a:xfrm>
          <a:prstGeom prst="rect">
            <a:avLst/>
          </a:prstGeom>
        </p:spPr>
        <p:txBody>
          <a:bodyPr wrap="none">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線：偏差</a:t>
            </a:r>
            <a:endParaRPr lang="ja-JP" altLang="en-US" sz="1400" dirty="0"/>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t="6152"/>
          <a:stretch/>
        </p:blipFill>
        <p:spPr>
          <a:xfrm>
            <a:off x="1161341" y="2637592"/>
            <a:ext cx="5202986" cy="2952999"/>
          </a:xfrm>
          <a:prstGeom prst="rect">
            <a:avLst/>
          </a:prstGeom>
        </p:spPr>
      </p:pic>
    </p:spTree>
    <p:extLst>
      <p:ext uri="{BB962C8B-B14F-4D97-AF65-F5344CB8AC3E}">
        <p14:creationId xmlns:p14="http://schemas.microsoft.com/office/powerpoint/2010/main" val="406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10" presetClass="exit" presetSubtype="0" fill="hold" nodeType="withEffect">
                                  <p:stCondLst>
                                    <p:cond delay="0"/>
                                  </p:stCondLst>
                                  <p:childTnLst>
                                    <p:animEffect transition="out" filter="fade">
                                      <p:cBhvr>
                                        <p:cTn id="14" dur="250"/>
                                        <p:tgtEl>
                                          <p:spTgt spid="3"/>
                                        </p:tgtEl>
                                      </p:cBhvr>
                                    </p:animEffect>
                                    <p:set>
                                      <p:cBhvr>
                                        <p:cTn id="15" dur="1" fill="hold">
                                          <p:stCondLst>
                                            <p:cond delay="249"/>
                                          </p:stCondLst>
                                        </p:cTn>
                                        <p:tgtEl>
                                          <p:spTgt spid="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36"/>
                                        </p:tgtEl>
                                      </p:cBhvr>
                                    </p:animEffect>
                                    <p:set>
                                      <p:cBhvr>
                                        <p:cTn id="18" dur="1" fill="hold">
                                          <p:stCondLst>
                                            <p:cond delay="249"/>
                                          </p:stCondLst>
                                        </p:cTn>
                                        <p:tgtEl>
                                          <p:spTgt spid="3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50"/>
                                        <p:tgtEl>
                                          <p:spTgt spid="35"/>
                                        </p:tgtEl>
                                      </p:cBhvr>
                                    </p:animEffect>
                                    <p:set>
                                      <p:cBhvr>
                                        <p:cTn id="21" dur="1" fill="hold">
                                          <p:stCondLst>
                                            <p:cond delay="24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childTnLst>
                          </p:cTn>
                        </p:par>
                        <p:par>
                          <p:cTn id="27" fill="hold">
                            <p:stCondLst>
                              <p:cond delay="250"/>
                            </p:stCondLst>
                            <p:childTnLst>
                              <p:par>
                                <p:cTn id="28" presetID="10" presetClass="entr" presetSubtype="0" fill="hold" grpId="0" nodeType="afterEffect">
                                  <p:stCondLst>
                                    <p:cond delay="25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50"/>
                                        <p:tgtEl>
                                          <p:spTgt spid="28"/>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125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25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250"/>
                                        <p:tgtEl>
                                          <p:spTgt spid="32"/>
                                        </p:tgtEl>
                                      </p:cBhvr>
                                    </p:animEffect>
                                    <p:set>
                                      <p:cBhvr>
                                        <p:cTn id="47" dur="1" fill="hold">
                                          <p:stCondLst>
                                            <p:cond delay="249"/>
                                          </p:stCondLst>
                                        </p:cTn>
                                        <p:tgtEl>
                                          <p:spTgt spid="3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50"/>
                                        <p:tgtEl>
                                          <p:spTgt spid="29"/>
                                        </p:tgtEl>
                                      </p:cBhvr>
                                    </p:animEffect>
                                    <p:set>
                                      <p:cBhvr>
                                        <p:cTn id="50" dur="1" fill="hold">
                                          <p:stCondLst>
                                            <p:cond delay="249"/>
                                          </p:stCondLst>
                                        </p:cTn>
                                        <p:tgtEl>
                                          <p:spTgt spid="2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50"/>
                                        <p:tgtEl>
                                          <p:spTgt spid="30"/>
                                        </p:tgtEl>
                                      </p:cBhvr>
                                    </p:animEffect>
                                    <p:set>
                                      <p:cBhvr>
                                        <p:cTn id="53" dur="1" fill="hold">
                                          <p:stCondLst>
                                            <p:cond delay="24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250"/>
                                        <p:tgtEl>
                                          <p:spTgt spid="34"/>
                                        </p:tgtEl>
                                      </p:cBhvr>
                                    </p:animEffect>
                                  </p:childTnLst>
                                </p:cTn>
                              </p:par>
                              <p:par>
                                <p:cTn id="60" presetID="10" presetClass="exit" presetSubtype="0" fill="hold" nodeType="withEffect">
                                  <p:stCondLst>
                                    <p:cond delay="0"/>
                                  </p:stCondLst>
                                  <p:childTnLst>
                                    <p:animEffect transition="out" filter="fade">
                                      <p:cBhvr>
                                        <p:cTn id="61" dur="250"/>
                                        <p:tgtEl>
                                          <p:spTgt spid="3"/>
                                        </p:tgtEl>
                                      </p:cBhvr>
                                    </p:animEffect>
                                    <p:set>
                                      <p:cBhvr>
                                        <p:cTn id="62" dur="1" fill="hold">
                                          <p:stCondLst>
                                            <p:cond delay="24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50"/>
                                        <p:tgtEl>
                                          <p:spTgt spid="27"/>
                                        </p:tgtEl>
                                      </p:cBhvr>
                                    </p:animEffect>
                                    <p:set>
                                      <p:cBhvr>
                                        <p:cTn id="65" dur="1" fill="hold">
                                          <p:stCondLst>
                                            <p:cond delay="249"/>
                                          </p:stCondLst>
                                        </p:cTn>
                                        <p:tgtEl>
                                          <p:spTgt spid="2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50"/>
                                        <p:tgtEl>
                                          <p:spTgt spid="36"/>
                                        </p:tgtEl>
                                      </p:cBhvr>
                                    </p:animEffect>
                                    <p:set>
                                      <p:cBhvr>
                                        <p:cTn id="68" dur="1" fill="hold">
                                          <p:stCondLst>
                                            <p:cond delay="249"/>
                                          </p:stCondLst>
                                        </p:cTn>
                                        <p:tgtEl>
                                          <p:spTgt spid="3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50"/>
                                        <p:tgtEl>
                                          <p:spTgt spid="35"/>
                                        </p:tgtEl>
                                      </p:cBhvr>
                                    </p:animEffect>
                                    <p:set>
                                      <p:cBhvr>
                                        <p:cTn id="71" dur="1" fill="hold">
                                          <p:stCondLst>
                                            <p:cond delay="249"/>
                                          </p:stCondLst>
                                        </p:cTn>
                                        <p:tgtEl>
                                          <p:spTgt spid="3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50"/>
                                        <p:tgtEl>
                                          <p:spTgt spid="31"/>
                                        </p:tgtEl>
                                      </p:cBhvr>
                                    </p:animEffect>
                                    <p:set>
                                      <p:cBhvr>
                                        <p:cTn id="74" dur="1" fill="hold">
                                          <p:stCondLst>
                                            <p:cond delay="24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28"/>
                                        </p:tgtEl>
                                      </p:cBhvr>
                                    </p:animEffect>
                                    <p:set>
                                      <p:cBhvr>
                                        <p:cTn id="77" dur="1" fill="hold">
                                          <p:stCondLst>
                                            <p:cond delay="249"/>
                                          </p:stCondLst>
                                        </p:cTn>
                                        <p:tgtEl>
                                          <p:spTgt spid="2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29"/>
                                        </p:tgtEl>
                                      </p:cBhvr>
                                    </p:animEffect>
                                    <p:set>
                                      <p:cBhvr>
                                        <p:cTn id="80" dur="1" fill="hold">
                                          <p:stCondLst>
                                            <p:cond delay="249"/>
                                          </p:stCondLst>
                                        </p:cTn>
                                        <p:tgtEl>
                                          <p:spTgt spid="29"/>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250"/>
                                        <p:tgtEl>
                                          <p:spTgt spid="40"/>
                                        </p:tgtEl>
                                      </p:cBhvr>
                                    </p:animEffect>
                                  </p:childTnLst>
                                </p:cTn>
                              </p:par>
                              <p:par>
                                <p:cTn id="84" presetID="13" presetClass="entr" presetSubtype="16"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plus(in)">
                                      <p:cBhvr>
                                        <p:cTn id="86" dur="250"/>
                                        <p:tgtEl>
                                          <p:spTgt spid="38"/>
                                        </p:tgtEl>
                                      </p:cBhvr>
                                    </p:animEffect>
                                  </p:childTnLst>
                                </p:cTn>
                              </p:par>
                              <p:par>
                                <p:cTn id="87" presetID="13" presetClass="entr" presetSubtype="16"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plus(in)">
                                      <p:cBhvr>
                                        <p:cTn id="89" dur="250"/>
                                        <p:tgtEl>
                                          <p:spTgt spid="4"/>
                                        </p:tgtEl>
                                      </p:cBhvr>
                                    </p:animEffect>
                                  </p:childTnLst>
                                </p:cTn>
                              </p:par>
                              <p:par>
                                <p:cTn id="90" presetID="10" presetClass="entr" presetSubtype="0"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25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29" grpId="2" animBg="1"/>
      <p:bldP spid="30" grpId="0" animBg="1"/>
      <p:bldP spid="30" grpId="1" animBg="1"/>
      <p:bldP spid="31" grpId="0" animBg="1"/>
      <p:bldP spid="31" grpId="1" animBg="1"/>
      <p:bldP spid="32" grpId="0" animBg="1"/>
      <p:bldP spid="32" grpId="1" animBg="1"/>
      <p:bldP spid="34" grpId="0" animBg="1"/>
      <p:bldP spid="33" grpId="0" animBg="1"/>
      <p:bldP spid="35" grpId="0" animBg="1"/>
      <p:bldP spid="35" grpId="1" animBg="1"/>
      <p:bldP spid="36" grpId="0"/>
      <p:bldP spid="36" grpId="1"/>
      <p:bldP spid="38" grpId="0" animBg="1"/>
      <p:bldP spid="4" grpId="0"/>
      <p:bldP spid="40" grpId="0" animBg="1"/>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71" y="1619642"/>
            <a:ext cx="8483657" cy="4056896"/>
          </a:xfrm>
          <a:prstGeom prst="rect">
            <a:avLst/>
          </a:prstGeom>
          <a:scene3d>
            <a:camera prst="perspectiveRelaxedModerately" fov="5100000"/>
            <a:lightRig rig="threePt" dir="t">
              <a:rot lat="0" lon="0" rev="13800000"/>
            </a:lightRig>
          </a:scene3d>
          <a:sp3d z="6350" prstMaterial="powder">
            <a:bevelT w="88900" h="139700"/>
            <a:bevelB w="82550"/>
          </a:sp3d>
        </p:spPr>
      </p:pic>
      <p:cxnSp>
        <p:nvCxnSpPr>
          <p:cNvPr id="9" name="直線コネクタ 8"/>
          <p:cNvCxnSpPr/>
          <p:nvPr/>
        </p:nvCxnSpPr>
        <p:spPr>
          <a:xfrm>
            <a:off x="65277" y="796991"/>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16" y="296181"/>
            <a:ext cx="3629927" cy="523220"/>
          </a:xfrm>
          <a:prstGeom prst="rect">
            <a:avLst/>
          </a:prstGeom>
          <a:noFill/>
        </p:spPr>
        <p:txBody>
          <a:bodyPr wrap="square" rtlCol="0">
            <a:spAutoFit/>
          </a:bodyPr>
          <a:lstStyle/>
          <a:p>
            <a:r>
              <a:rPr lang="ja-JP" altLang="en-US" b="1"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b="1" dirty="0">
                <a:latin typeface="HGP創英角ｺﾞｼｯｸUB" panose="020B0900000000000000" pitchFamily="50" charset="-128"/>
                <a:ea typeface="HGP創英角ｺﾞｼｯｸUB" panose="020B0900000000000000" pitchFamily="50" charset="-128"/>
              </a:rPr>
              <a:t> 結論 </a:t>
            </a:r>
            <a:r>
              <a:rPr lang="en-US" altLang="ja-JP" sz="2800" b="1" dirty="0" smtClean="0">
                <a:latin typeface="HGP創英角ｺﾞｼｯｸUB" panose="020B0900000000000000" pitchFamily="50" charset="-128"/>
                <a:ea typeface="HGP創英角ｺﾞｼｯｸUB" panose="020B0900000000000000" pitchFamily="50" charset="-128"/>
              </a:rPr>
              <a:t>(12</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smtClean="0">
                <a:latin typeface="HGP創英角ｺﾞｼｯｸUB" panose="020B0900000000000000" pitchFamily="50" charset="-128"/>
                <a:ea typeface="HGP創英角ｺﾞｼｯｸUB" panose="020B0900000000000000" pitchFamily="50" charset="-128"/>
              </a:rPr>
              <a:t>)</a:t>
            </a:r>
            <a:endParaRPr lang="en-US" altLang="ja-JP" sz="2800" b="1"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87284" y="911756"/>
            <a:ext cx="1385064" cy="707886"/>
          </a:xfrm>
          <a:prstGeom prst="rect">
            <a:avLst/>
          </a:prstGeom>
          <a:solidFill>
            <a:schemeClr val="accent4">
              <a:lumMod val="20000"/>
              <a:lumOff val="80000"/>
            </a:schemeClr>
          </a:solidFill>
          <a:ln w="38100">
            <a:solidFill>
              <a:schemeClr val="accent4">
                <a:lumMod val="75000"/>
              </a:schemeClr>
            </a:solidFill>
          </a:ln>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rPr>
              <a:t>中緯度</a:t>
            </a:r>
            <a:endParaRPr lang="en-US" altLang="ja-JP" sz="2000" dirty="0">
              <a:latin typeface="HGP創英角ｺﾞｼｯｸUB" panose="020B0900000000000000" pitchFamily="50" charset="-128"/>
              <a:ea typeface="HGP創英角ｺﾞｼｯｸUB" panose="020B0900000000000000" pitchFamily="50" charset="-128"/>
            </a:endParaRPr>
          </a:p>
          <a:p>
            <a:pPr algn="ctr"/>
            <a:r>
              <a:rPr lang="ja-JP" altLang="en-US" sz="2000" dirty="0">
                <a:latin typeface="HGP創英角ｺﾞｼｯｸUB" panose="020B0900000000000000" pitchFamily="50" charset="-128"/>
                <a:ea typeface="HGP創英角ｺﾞｼｯｸUB" panose="020B0900000000000000" pitchFamily="50" charset="-128"/>
              </a:rPr>
              <a:t>伝搬モード</a:t>
            </a:r>
          </a:p>
        </p:txBody>
      </p:sp>
      <p:sp>
        <p:nvSpPr>
          <p:cNvPr id="42" name="テキスト ボックス 4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1" name="テキスト ボックス 50"/>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52" name="正方形/長方形 5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3"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p:cNvSpPr/>
          <p:nvPr/>
        </p:nvSpPr>
        <p:spPr>
          <a:xfrm>
            <a:off x="932521" y="2747561"/>
            <a:ext cx="1079653" cy="543319"/>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暖</a:t>
            </a:r>
            <a:endParaRPr lang="en-US" altLang="ja-JP" sz="2400" b="1" dirty="0">
              <a:solidFill>
                <a:schemeClr val="tx1"/>
              </a:solidFill>
            </a:endParaRPr>
          </a:p>
        </p:txBody>
      </p:sp>
      <p:sp>
        <p:nvSpPr>
          <p:cNvPr id="57" name="円/楕円 56"/>
          <p:cNvSpPr/>
          <p:nvPr/>
        </p:nvSpPr>
        <p:spPr>
          <a:xfrm>
            <a:off x="1411106" y="2299827"/>
            <a:ext cx="1079653" cy="543319"/>
          </a:xfrm>
          <a:prstGeom prst="ellipse">
            <a:avLst/>
          </a:prstGeom>
          <a:solidFill>
            <a:schemeClr val="accent1">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冷</a:t>
            </a:r>
            <a:endParaRPr lang="en-US" altLang="ja-JP" sz="2400" b="1" dirty="0">
              <a:solidFill>
                <a:schemeClr val="tx1"/>
              </a:solidFill>
            </a:endParaRPr>
          </a:p>
        </p:txBody>
      </p:sp>
      <p:sp>
        <p:nvSpPr>
          <p:cNvPr id="54" name="円/楕円 53"/>
          <p:cNvSpPr/>
          <p:nvPr/>
        </p:nvSpPr>
        <p:spPr>
          <a:xfrm rot="738927">
            <a:off x="1676548" y="1852492"/>
            <a:ext cx="1641807"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800" b="1" dirty="0">
              <a:solidFill>
                <a:schemeClr val="tx1"/>
              </a:solidFill>
            </a:endParaRPr>
          </a:p>
        </p:txBody>
      </p:sp>
      <p:sp>
        <p:nvSpPr>
          <p:cNvPr id="55" name="円/楕円 54"/>
          <p:cNvSpPr/>
          <p:nvPr/>
        </p:nvSpPr>
        <p:spPr>
          <a:xfrm>
            <a:off x="932521" y="2332881"/>
            <a:ext cx="1124104" cy="747715"/>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8" name="円/楕円 57"/>
          <p:cNvSpPr/>
          <p:nvPr/>
        </p:nvSpPr>
        <p:spPr>
          <a:xfrm>
            <a:off x="3679760" y="1792111"/>
            <a:ext cx="1668736"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5" name="曲折矢印 4"/>
          <p:cNvSpPr/>
          <p:nvPr/>
        </p:nvSpPr>
        <p:spPr>
          <a:xfrm rot="4106843">
            <a:off x="1024335" y="1872348"/>
            <a:ext cx="1407100" cy="1246440"/>
          </a:xfrm>
          <a:prstGeom prst="bentArrow">
            <a:avLst>
              <a:gd name="adj1" fmla="val 21344"/>
              <a:gd name="adj2" fmla="val 29238"/>
              <a:gd name="adj3" fmla="val 46807"/>
              <a:gd name="adj4" fmla="val 43750"/>
            </a:avLst>
          </a:prstGeom>
          <a:solidFill>
            <a:srgbClr val="FF0000">
              <a:alpha val="50000"/>
            </a:srgbClr>
          </a:solidFill>
          <a:ln>
            <a:solidFill>
              <a:srgbClr val="FF0000"/>
            </a:solidFill>
          </a:ln>
          <a:scene3d>
            <a:camera prst="orthographicFront">
              <a:rot lat="19671261" lon="2950058" rev="21079630"/>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右矢印 62"/>
          <p:cNvSpPr/>
          <p:nvPr/>
        </p:nvSpPr>
        <p:spPr>
          <a:xfrm>
            <a:off x="1323287" y="1775664"/>
            <a:ext cx="2625310"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曲折矢印 18"/>
          <p:cNvSpPr/>
          <p:nvPr/>
        </p:nvSpPr>
        <p:spPr>
          <a:xfrm rot="8817452" flipH="1">
            <a:off x="2171538" y="2175911"/>
            <a:ext cx="1891371" cy="964432"/>
          </a:xfrm>
          <a:prstGeom prst="bentArrow">
            <a:avLst>
              <a:gd name="adj1" fmla="val 31691"/>
              <a:gd name="adj2" fmla="val 35510"/>
              <a:gd name="adj3" fmla="val 50000"/>
              <a:gd name="adj4" fmla="val 69509"/>
            </a:avLst>
          </a:prstGeom>
          <a:solidFill>
            <a:srgbClr val="FF0000">
              <a:alpha val="50000"/>
            </a:srgbClr>
          </a:solidFill>
          <a:ln>
            <a:solidFill>
              <a:srgbClr val="FF0000"/>
            </a:solidFill>
          </a:ln>
          <a:scene3d>
            <a:camera prst="orthographicFront">
              <a:rot lat="20639" lon="2984746" rev="1428564"/>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曲折矢印 19"/>
          <p:cNvSpPr/>
          <p:nvPr/>
        </p:nvSpPr>
        <p:spPr>
          <a:xfrm rot="2658500">
            <a:off x="3706715" y="1305779"/>
            <a:ext cx="1917421" cy="1246440"/>
          </a:xfrm>
          <a:prstGeom prst="bentArrow">
            <a:avLst>
              <a:gd name="adj1" fmla="val 21344"/>
              <a:gd name="adj2" fmla="val 29950"/>
              <a:gd name="adj3" fmla="val 50000"/>
              <a:gd name="adj4" fmla="val 67455"/>
            </a:avLst>
          </a:prstGeom>
          <a:solidFill>
            <a:srgbClr val="FF0000">
              <a:alpha val="50000"/>
            </a:srgbClr>
          </a:solidFill>
          <a:ln>
            <a:solidFill>
              <a:srgbClr val="FF0000"/>
            </a:solidFill>
          </a:ln>
          <a:scene3d>
            <a:camera prst="orthographicFront">
              <a:rot lat="19792765" lon="3636872" rev="20423581"/>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p:nvSpPr>
        <p:spPr>
          <a:xfrm>
            <a:off x="5381672" y="1921364"/>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24" name="曲折矢印 23"/>
          <p:cNvSpPr/>
          <p:nvPr/>
        </p:nvSpPr>
        <p:spPr>
          <a:xfrm rot="12648122" flipH="1">
            <a:off x="5299945" y="2317790"/>
            <a:ext cx="1440709" cy="859540"/>
          </a:xfrm>
          <a:prstGeom prst="bentArrow">
            <a:avLst>
              <a:gd name="adj1" fmla="val 34537"/>
              <a:gd name="adj2" fmla="val 35510"/>
              <a:gd name="adj3" fmla="val 50000"/>
              <a:gd name="adj4" fmla="val 80118"/>
            </a:avLst>
          </a:prstGeom>
          <a:solidFill>
            <a:srgbClr val="FF0000">
              <a:alpha val="50000"/>
            </a:srgbClr>
          </a:solidFill>
          <a:ln>
            <a:solidFill>
              <a:srgbClr val="FF0000"/>
            </a:solidFill>
          </a:ln>
          <a:scene3d>
            <a:camera prst="orthographicFront">
              <a:rot lat="1834307" lon="1874734" rev="4264532"/>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p:cNvSpPr txBox="1"/>
          <p:nvPr/>
        </p:nvSpPr>
        <p:spPr>
          <a:xfrm>
            <a:off x="2191563" y="2027468"/>
            <a:ext cx="698168" cy="523220"/>
          </a:xfrm>
          <a:prstGeom prst="rect">
            <a:avLst/>
          </a:prstGeom>
          <a:noFill/>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低</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59" name="角丸四角形 58"/>
          <p:cNvSpPr/>
          <p:nvPr/>
        </p:nvSpPr>
        <p:spPr>
          <a:xfrm rot="152048">
            <a:off x="560121" y="2123439"/>
            <a:ext cx="2380735" cy="757881"/>
          </a:xfrm>
          <a:prstGeom prst="roundRect">
            <a:avLst/>
          </a:prstGeom>
          <a:solidFill>
            <a:schemeClr val="bg2">
              <a:lumMod val="75000"/>
              <a:alpha val="71000"/>
            </a:schemeClr>
          </a:solidFill>
          <a:ln w="34925">
            <a:solidFill>
              <a:schemeClr val="bg2">
                <a:lumMod val="75000"/>
              </a:schemeClr>
            </a:solidFill>
          </a:ln>
          <a:effectLst>
            <a:outerShdw blurRad="225425" dist="50800" dir="5220000" algn="ctr">
              <a:srgbClr val="000000">
                <a:alpha val="33000"/>
              </a:srgbClr>
            </a:outerShdw>
            <a:softEdge rad="0"/>
          </a:effectLst>
          <a:scene3d>
            <a:camera prst="perspectiveFront" fov="3300000">
              <a:rot lat="20772778" lon="85866" rev="147767"/>
            </a:camera>
            <a:lightRig rig="threePt" dir="t"/>
          </a:scene3d>
          <a:sp3d extrusionH="254000" contourW="19050" prstMaterial="metal">
            <a:bevelT w="82550" h="44450"/>
            <a:bevelB w="82550" h="444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95000"/>
                    <a:lumOff val="5000"/>
                  </a:schemeClr>
                </a:solidFill>
              </a:rPr>
              <a:t>傾圧不安定</a:t>
            </a:r>
          </a:p>
        </p:txBody>
      </p:sp>
      <p:sp>
        <p:nvSpPr>
          <p:cNvPr id="60" name="円/楕円 59"/>
          <p:cNvSpPr/>
          <p:nvPr/>
        </p:nvSpPr>
        <p:spPr>
          <a:xfrm>
            <a:off x="321068" y="1858033"/>
            <a:ext cx="2904552" cy="989816"/>
          </a:xfrm>
          <a:prstGeom prst="ellipse">
            <a:avLst/>
          </a:prstGeom>
          <a:solidFill>
            <a:schemeClr val="accent4">
              <a:lumMod val="40000"/>
              <a:lumOff val="6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擾乱活発化</a:t>
            </a:r>
          </a:p>
        </p:txBody>
      </p:sp>
      <p:sp>
        <p:nvSpPr>
          <p:cNvPr id="28" name="テキスト ボックス 27"/>
          <p:cNvSpPr txBox="1"/>
          <p:nvPr/>
        </p:nvSpPr>
        <p:spPr>
          <a:xfrm>
            <a:off x="1875898" y="3335230"/>
            <a:ext cx="5373061" cy="307777"/>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月の北太平洋が東アジアに及ぼす</a:t>
            </a:r>
            <a:r>
              <a:rPr lang="en-US" altLang="ja-JP" sz="1400" dirty="0" smtClean="0">
                <a:latin typeface="HGP創英角ｺﾞｼｯｸUB" panose="020B0900000000000000" pitchFamily="50" charset="-128"/>
                <a:ea typeface="HGP創英角ｺﾞｼｯｸUB" panose="020B0900000000000000" pitchFamily="50" charset="-128"/>
              </a:rPr>
              <a:t>925hPa</a:t>
            </a:r>
            <a:r>
              <a:rPr lang="ja-JP" altLang="en-US" sz="1400" dirty="0" smtClean="0">
                <a:latin typeface="HGP創英角ｺﾞｼｯｸUB" panose="020B0900000000000000" pitchFamily="50" charset="-128"/>
                <a:ea typeface="HGP創英角ｺﾞｼｯｸUB" panose="020B0900000000000000" pitchFamily="50" charset="-128"/>
              </a:rPr>
              <a:t>における気温と風偏差</a:t>
            </a:r>
            <a:endParaRPr lang="en-US" altLang="ja-JP" sz="1400" dirty="0" smtClean="0">
              <a:latin typeface="HGP創英角ｺﾞｼｯｸUB" panose="020B0900000000000000" pitchFamily="50" charset="-128"/>
              <a:ea typeface="HGP創英角ｺﾞｼｯｸUB" panose="020B0900000000000000" pitchFamily="50" charset="-128"/>
            </a:endParaRPr>
          </a:p>
        </p:txBody>
      </p:sp>
      <p:sp>
        <p:nvSpPr>
          <p:cNvPr id="30" name="円/楕円 29"/>
          <p:cNvSpPr/>
          <p:nvPr/>
        </p:nvSpPr>
        <p:spPr>
          <a:xfrm>
            <a:off x="6629374" y="2068455"/>
            <a:ext cx="928336" cy="479864"/>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高</a:t>
            </a:r>
            <a:endParaRPr lang="en-US" altLang="ja-JP" sz="2000" b="1" dirty="0">
              <a:solidFill>
                <a:schemeClr val="tx1"/>
              </a:solidFill>
            </a:endParaRPr>
          </a:p>
        </p:txBody>
      </p:sp>
      <p:sp>
        <p:nvSpPr>
          <p:cNvPr id="31" name="曲折矢印 30"/>
          <p:cNvSpPr/>
          <p:nvPr/>
        </p:nvSpPr>
        <p:spPr>
          <a:xfrm rot="2656118">
            <a:off x="6654360" y="1665810"/>
            <a:ext cx="1226633" cy="1034184"/>
          </a:xfrm>
          <a:prstGeom prst="bentArrow">
            <a:avLst>
              <a:gd name="adj1" fmla="val 21344"/>
              <a:gd name="adj2" fmla="val 29950"/>
              <a:gd name="adj3" fmla="val 50000"/>
              <a:gd name="adj4" fmla="val 67455"/>
            </a:avLst>
          </a:prstGeom>
          <a:solidFill>
            <a:srgbClr val="FF0000">
              <a:alpha val="50000"/>
            </a:srgbClr>
          </a:solidFill>
          <a:ln>
            <a:solidFill>
              <a:srgbClr val="FF0000"/>
            </a:solidFill>
          </a:ln>
          <a:scene3d>
            <a:camera prst="orthographicFront">
              <a:rot lat="18522409" lon="846378" rev="506388"/>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12654"/>
          <a:stretch/>
        </p:blipFill>
        <p:spPr>
          <a:xfrm>
            <a:off x="1895040" y="3640573"/>
            <a:ext cx="5353919" cy="2995118"/>
          </a:xfrm>
          <a:prstGeom prst="rect">
            <a:avLst/>
          </a:prstGeom>
        </p:spPr>
      </p:pic>
      <p:sp>
        <p:nvSpPr>
          <p:cNvPr id="25" name="右矢印 24"/>
          <p:cNvSpPr/>
          <p:nvPr/>
        </p:nvSpPr>
        <p:spPr>
          <a:xfrm rot="1025813">
            <a:off x="3997218" y="1719225"/>
            <a:ext cx="3216038"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a:off x="4991844" y="488941"/>
            <a:ext cx="4203395" cy="307777"/>
          </a:xfrm>
          <a:prstGeom prst="rect">
            <a:avLst/>
          </a:prstGeom>
        </p:spPr>
        <p:txBody>
          <a:bodyPr wrap="none">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a:t>
            </a:r>
            <a:r>
              <a:rPr lang="ja-JP" altLang="en-US" sz="1400" dirty="0" smtClean="0">
                <a:latin typeface="HGP創英角ｺﾞｼｯｸUB" panose="020B0900000000000000" pitchFamily="50" charset="-128"/>
                <a:ea typeface="HGP創英角ｺﾞｼｯｸUB" panose="020B0900000000000000" pitchFamily="50" charset="-128"/>
              </a:rPr>
              <a:t>偏差 </a:t>
            </a:r>
            <a:r>
              <a:rPr lang="ja-JP" altLang="en-US" sz="1400" dirty="0">
                <a:latin typeface="HGP創英角ｺﾞｼｯｸUB" panose="020B0900000000000000" pitchFamily="50" charset="-128"/>
                <a:ea typeface="HGP創英角ｺﾞｼｯｸUB" panose="020B0900000000000000" pitchFamily="50" charset="-128"/>
              </a:rPr>
              <a:t>　</a:t>
            </a:r>
            <a:r>
              <a:rPr lang="ja-JP" altLang="en-US" sz="1400" dirty="0" smtClean="0">
                <a:latin typeface="HGP創英角ｺﾞｼｯｸUB" panose="020B0900000000000000" pitchFamily="50" charset="-128"/>
                <a:ea typeface="HGP創英角ｺﾞｼｯｸUB" panose="020B0900000000000000" pitchFamily="50" charset="-128"/>
              </a:rPr>
              <a:t>ベクトル：風偏差</a:t>
            </a:r>
            <a:endParaRPr lang="ja-JP" altLang="en-US" sz="1400" dirty="0"/>
          </a:p>
        </p:txBody>
      </p:sp>
      <p:sp>
        <p:nvSpPr>
          <p:cNvPr id="34" name="スライド番号プレースホルダー 1"/>
          <p:cNvSpPr>
            <a:spLocks noGrp="1"/>
          </p:cNvSpPr>
          <p:nvPr>
            <p:ph type="sldNum" sz="quarter" idx="12"/>
          </p:nvPr>
        </p:nvSpPr>
        <p:spPr>
          <a:xfrm>
            <a:off x="7002694" y="6480419"/>
            <a:ext cx="2057400" cy="365125"/>
          </a:xfrm>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3711950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5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25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50"/>
                                        <p:tgtEl>
                                          <p:spTgt spid="59"/>
                                        </p:tgtEl>
                                      </p:cBhvr>
                                    </p:animEffect>
                                    <p:set>
                                      <p:cBhvr>
                                        <p:cTn id="23" dur="1" fill="hold">
                                          <p:stCondLst>
                                            <p:cond delay="249"/>
                                          </p:stCondLst>
                                        </p:cTn>
                                        <p:tgtEl>
                                          <p:spTgt spid="5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25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250"/>
                                        <p:tgtEl>
                                          <p:spTgt spid="59"/>
                                        </p:tgtEl>
                                      </p:cBhvr>
                                    </p:animEffect>
                                    <p:set>
                                      <p:cBhvr>
                                        <p:cTn id="31" dur="1" fill="hold">
                                          <p:stCondLst>
                                            <p:cond delay="249"/>
                                          </p:stCondLst>
                                        </p:cTn>
                                        <p:tgtEl>
                                          <p:spTgt spid="5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60"/>
                                        </p:tgtEl>
                                      </p:cBhvr>
                                    </p:animEffect>
                                    <p:set>
                                      <p:cBhvr>
                                        <p:cTn id="34" dur="1" fill="hold">
                                          <p:stCondLst>
                                            <p:cond delay="249"/>
                                          </p:stCondLst>
                                        </p:cTn>
                                        <p:tgtEl>
                                          <p:spTgt spid="6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childTnLst>
                                </p:cTn>
                              </p:par>
                            </p:childTnLst>
                          </p:cTn>
                        </p:par>
                        <p:par>
                          <p:cTn id="43" fill="hold">
                            <p:stCondLst>
                              <p:cond delay="250"/>
                            </p:stCondLst>
                            <p:childTnLst>
                              <p:par>
                                <p:cTn id="44" presetID="10" presetClass="entr" presetSubtype="0" fill="hold" grpId="0" nodeType="afterEffect">
                                  <p:stCondLst>
                                    <p:cond delay="10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250"/>
                                        <p:tgtEl>
                                          <p:spTgt spid="58"/>
                                        </p:tgtEl>
                                      </p:cBhvr>
                                    </p:animEffect>
                                  </p:childTnLst>
                                </p:cTn>
                              </p:par>
                            </p:childTnLst>
                          </p:cTn>
                        </p:par>
                        <p:par>
                          <p:cTn id="47" fill="hold">
                            <p:stCondLst>
                              <p:cond delay="6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childTnLst>
                          </p:cTn>
                        </p:par>
                        <p:par>
                          <p:cTn id="51" fill="hold">
                            <p:stCondLst>
                              <p:cond delay="85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childTnLst>
                          </p:cTn>
                        </p:par>
                        <p:par>
                          <p:cTn id="55" fill="hold">
                            <p:stCondLst>
                              <p:cond delay="1100"/>
                            </p:stCondLst>
                            <p:childTnLst>
                              <p:par>
                                <p:cTn id="56" presetID="10" presetClass="entr" presetSubtype="0" fill="hold" grpId="0" nodeType="afterEffect">
                                  <p:stCondLst>
                                    <p:cond delay="10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childTnLst>
                          </p:cTn>
                        </p:par>
                        <p:par>
                          <p:cTn id="59" fill="hold">
                            <p:stCondLst>
                              <p:cond delay="145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250"/>
                                        <p:tgtEl>
                                          <p:spTgt spid="30"/>
                                        </p:tgtEl>
                                      </p:cBhvr>
                                    </p:animEffect>
                                  </p:childTnLst>
                                </p:cTn>
                              </p:par>
                            </p:childTnLst>
                          </p:cTn>
                        </p:par>
                        <p:par>
                          <p:cTn id="63" fill="hold">
                            <p:stCondLst>
                              <p:cond delay="1700"/>
                            </p:stCondLst>
                            <p:childTnLst>
                              <p:par>
                                <p:cTn id="64" presetID="10" presetClass="entr" presetSubtype="0" fill="hold" grpId="0" nodeType="afterEffect">
                                  <p:stCondLst>
                                    <p:cond delay="10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5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250"/>
                                        <p:tgtEl>
                                          <p:spTgt spid="5"/>
                                        </p:tgtEl>
                                      </p:cBhvr>
                                    </p:animEffect>
                                    <p:set>
                                      <p:cBhvr>
                                        <p:cTn id="71" dur="1" fill="hold">
                                          <p:stCondLst>
                                            <p:cond delay="24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50"/>
                                        <p:tgtEl>
                                          <p:spTgt spid="19"/>
                                        </p:tgtEl>
                                      </p:cBhvr>
                                    </p:animEffect>
                                    <p:set>
                                      <p:cBhvr>
                                        <p:cTn id="74" dur="1" fill="hold">
                                          <p:stCondLst>
                                            <p:cond delay="249"/>
                                          </p:stCondLst>
                                        </p:cTn>
                                        <p:tgtEl>
                                          <p:spTgt spid="1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20"/>
                                        </p:tgtEl>
                                      </p:cBhvr>
                                    </p:animEffect>
                                    <p:set>
                                      <p:cBhvr>
                                        <p:cTn id="77" dur="1" fill="hold">
                                          <p:stCondLst>
                                            <p:cond delay="249"/>
                                          </p:stCondLst>
                                        </p:cTn>
                                        <p:tgtEl>
                                          <p:spTgt spid="2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50"/>
                                        <p:tgtEl>
                                          <p:spTgt spid="24"/>
                                        </p:tgtEl>
                                      </p:cBhvr>
                                    </p:animEffect>
                                    <p:set>
                                      <p:cBhvr>
                                        <p:cTn id="80" dur="1" fill="hold">
                                          <p:stCondLst>
                                            <p:cond delay="249"/>
                                          </p:stCondLst>
                                        </p:cTn>
                                        <p:tgtEl>
                                          <p:spTgt spid="2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50"/>
                                        <p:tgtEl>
                                          <p:spTgt spid="31"/>
                                        </p:tgtEl>
                                      </p:cBhvr>
                                    </p:animEffect>
                                    <p:set>
                                      <p:cBhvr>
                                        <p:cTn id="83" dur="1" fill="hold">
                                          <p:stCondLst>
                                            <p:cond delay="249"/>
                                          </p:stCondLst>
                                        </p:cTn>
                                        <p:tgtEl>
                                          <p:spTgt spid="31"/>
                                        </p:tgtEl>
                                        <p:attrNameLst>
                                          <p:attrName>style.visibility</p:attrName>
                                        </p:attrNameLst>
                                      </p:cBhvr>
                                      <p:to>
                                        <p:strVal val="hidden"/>
                                      </p:to>
                                    </p:set>
                                  </p:childTnLst>
                                </p:cTn>
                              </p:par>
                            </p:childTnLst>
                          </p:cTn>
                        </p:par>
                        <p:par>
                          <p:cTn id="84" fill="hold">
                            <p:stCondLst>
                              <p:cond delay="250"/>
                            </p:stCondLst>
                            <p:childTnLst>
                              <p:par>
                                <p:cTn id="85" presetID="22" presetClass="entr" presetSubtype="8"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wipe(left)">
                                      <p:cBhvr>
                                        <p:cTn id="87" dur="500"/>
                                        <p:tgtEl>
                                          <p:spTgt spid="63"/>
                                        </p:tgtEl>
                                      </p:cBhvr>
                                    </p:animEffect>
                                  </p:childTnLst>
                                </p:cTn>
                              </p:par>
                            </p:childTnLst>
                          </p:cTn>
                        </p:par>
                        <p:par>
                          <p:cTn id="88" fill="hold">
                            <p:stCondLst>
                              <p:cond delay="750"/>
                            </p:stCondLst>
                            <p:childTnLst>
                              <p:par>
                                <p:cTn id="89" presetID="22" presetClass="entr" presetSubtype="8"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250"/>
                                        <p:tgtEl>
                                          <p:spTgt spid="28"/>
                                        </p:tgtEl>
                                      </p:cBhvr>
                                    </p:animEffect>
                                  </p:childTnLst>
                                </p:cTn>
                              </p:par>
                              <p:par>
                                <p:cTn id="97" presetID="10" presetClass="entr" presetSubtype="0"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250"/>
                                        <p:tgtEl>
                                          <p:spTgt spid="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8" grpId="0" animBg="1"/>
      <p:bldP spid="5" grpId="0" animBg="1"/>
      <p:bldP spid="5" grpId="1" animBg="1"/>
      <p:bldP spid="63" grpId="0" animBg="1"/>
      <p:bldP spid="19" grpId="0" animBg="1"/>
      <p:bldP spid="19" grpId="1" animBg="1"/>
      <p:bldP spid="20" grpId="0" animBg="1"/>
      <p:bldP spid="20" grpId="1" animBg="1"/>
      <p:bldP spid="22" grpId="0" animBg="1"/>
      <p:bldP spid="24" grpId="0" animBg="1"/>
      <p:bldP spid="24" grpId="1" animBg="1"/>
      <p:bldP spid="2" grpId="0"/>
      <p:bldP spid="59" grpId="0" animBg="1"/>
      <p:bldP spid="59" grpId="1" animBg="1"/>
      <p:bldP spid="59" grpId="2" animBg="1"/>
      <p:bldP spid="60" grpId="0" animBg="1"/>
      <p:bldP spid="60" grpId="1" animBg="1"/>
      <p:bldP spid="28" grpId="0" animBg="1"/>
      <p:bldP spid="30" grpId="0" animBg="1"/>
      <p:bldP spid="31" grpId="0" animBg="1"/>
      <p:bldP spid="31" grpId="1" animBg="1"/>
      <p:bldP spid="25" grpId="0" animBg="1"/>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正方形/長方形 40"/>
          <p:cNvSpPr/>
          <p:nvPr/>
        </p:nvSpPr>
        <p:spPr>
          <a:xfrm>
            <a:off x="6373898" y="504418"/>
            <a:ext cx="2800767" cy="307777"/>
          </a:xfrm>
          <a:prstGeom prst="rect">
            <a:avLst/>
          </a:prstGeom>
        </p:spPr>
        <p:txBody>
          <a:bodyPr wrap="none">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線：偏差</a:t>
            </a:r>
            <a:endParaRPr lang="ja-JP" altLang="en-US" sz="1400"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71" y="1397793"/>
            <a:ext cx="8483657" cy="4056896"/>
          </a:xfrm>
          <a:prstGeom prst="rect">
            <a:avLst/>
          </a:prstGeom>
          <a:scene3d>
            <a:camera prst="perspectiveRelaxedModerately" fov="5100000"/>
            <a:lightRig rig="threePt" dir="t">
              <a:rot lat="0" lon="0" rev="13800000"/>
            </a:lightRig>
          </a:scene3d>
          <a:sp3d z="6350" prstMaterial="powder">
            <a:bevelT w="88900" h="139700"/>
            <a:bevelB w="82550"/>
          </a:sp3d>
        </p:spPr>
      </p:pic>
      <p:cxnSp>
        <p:nvCxnSpPr>
          <p:cNvPr id="9" name="直線コネクタ 8"/>
          <p:cNvCxnSpPr/>
          <p:nvPr/>
        </p:nvCxnSpPr>
        <p:spPr>
          <a:xfrm>
            <a:off x="65277" y="796991"/>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16" y="296181"/>
            <a:ext cx="3629927" cy="523220"/>
          </a:xfrm>
          <a:prstGeom prst="rect">
            <a:avLst/>
          </a:prstGeom>
          <a:noFill/>
        </p:spPr>
        <p:txBody>
          <a:bodyPr wrap="square" rtlCol="0">
            <a:spAutoFit/>
          </a:bodyPr>
          <a:lstStyle/>
          <a:p>
            <a:r>
              <a:rPr lang="ja-JP" altLang="en-US" b="1" dirty="0">
                <a:solidFill>
                  <a:srgbClr val="00B050"/>
                </a:solidFill>
                <a:latin typeface="HGP創英角ｺﾞｼｯｸUB" panose="020B0900000000000000" pitchFamily="50" charset="-128"/>
                <a:ea typeface="HGP創英角ｺﾞｼｯｸUB" panose="020B0900000000000000" pitchFamily="50" charset="-128"/>
              </a:rPr>
              <a:t>◎</a:t>
            </a:r>
            <a:r>
              <a:rPr lang="ja-JP" altLang="en-US" b="1" dirty="0">
                <a:latin typeface="HGP創英角ｺﾞｼｯｸUB" panose="020B0900000000000000" pitchFamily="50" charset="-128"/>
                <a:ea typeface="HGP創英角ｺﾞｼｯｸUB" panose="020B0900000000000000" pitchFamily="50" charset="-128"/>
              </a:rPr>
              <a:t> 結論 </a:t>
            </a:r>
            <a:r>
              <a:rPr lang="en-US" altLang="ja-JP" sz="2800" b="1" dirty="0" smtClean="0">
                <a:latin typeface="HGP創英角ｺﾞｼｯｸUB" panose="020B0900000000000000" pitchFamily="50" charset="-128"/>
                <a:ea typeface="HGP創英角ｺﾞｼｯｸUB" panose="020B0900000000000000" pitchFamily="50" charset="-128"/>
              </a:rPr>
              <a:t>(12</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a:latin typeface="HGP創英角ｺﾞｼｯｸUB" panose="020B0900000000000000" pitchFamily="50" charset="-128"/>
                <a:ea typeface="HGP創英角ｺﾞｼｯｸUB" panose="020B0900000000000000" pitchFamily="50" charset="-128"/>
              </a:rPr>
              <a:t> </a:t>
            </a:r>
            <a:r>
              <a:rPr lang="ja-JP" altLang="en-US" sz="2800" b="1" dirty="0" smtClean="0">
                <a:latin typeface="HGP創英角ｺﾞｼｯｸUB" panose="020B0900000000000000" pitchFamily="50" charset="-128"/>
                <a:ea typeface="HGP創英角ｺﾞｼｯｸUB" panose="020B0900000000000000" pitchFamily="50" charset="-128"/>
              </a:rPr>
              <a:t>➡ </a:t>
            </a:r>
            <a:r>
              <a:rPr lang="en-US" altLang="ja-JP" sz="2800" b="1" dirty="0" smtClean="0">
                <a:latin typeface="HGP創英角ｺﾞｼｯｸUB" panose="020B0900000000000000" pitchFamily="50" charset="-128"/>
                <a:ea typeface="HGP創英角ｺﾞｼｯｸUB" panose="020B0900000000000000" pitchFamily="50" charset="-128"/>
              </a:rPr>
              <a:t>1</a:t>
            </a:r>
            <a:r>
              <a:rPr lang="ja-JP" altLang="en-US" sz="2800" b="1" dirty="0" smtClean="0">
                <a:latin typeface="HGP創英角ｺﾞｼｯｸUB" panose="020B0900000000000000" pitchFamily="50" charset="-128"/>
                <a:ea typeface="HGP創英角ｺﾞｼｯｸUB" panose="020B0900000000000000" pitchFamily="50" charset="-128"/>
              </a:rPr>
              <a:t>月</a:t>
            </a:r>
            <a:r>
              <a:rPr lang="en-US" altLang="ja-JP" sz="2800" b="1" dirty="0" smtClean="0">
                <a:latin typeface="HGP創英角ｺﾞｼｯｸUB" panose="020B0900000000000000" pitchFamily="50" charset="-128"/>
                <a:ea typeface="HGP創英角ｺﾞｼｯｸUB" panose="020B0900000000000000" pitchFamily="50" charset="-128"/>
              </a:rPr>
              <a:t>)</a:t>
            </a:r>
            <a:endParaRPr lang="en-US" altLang="ja-JP" sz="2800" b="1" dirty="0">
              <a:latin typeface="HGP創英角ｺﾞｼｯｸUB" panose="020B0900000000000000" pitchFamily="50" charset="-128"/>
              <a:ea typeface="HGP創英角ｺﾞｼｯｸUB" panose="020B0900000000000000" pitchFamily="50" charset="-128"/>
            </a:endParaRPr>
          </a:p>
        </p:txBody>
      </p:sp>
      <p:sp>
        <p:nvSpPr>
          <p:cNvPr id="43" name="テキスト ボックス 42"/>
          <p:cNvSpPr txBox="1"/>
          <p:nvPr/>
        </p:nvSpPr>
        <p:spPr>
          <a:xfrm>
            <a:off x="87284" y="911756"/>
            <a:ext cx="1385064" cy="707886"/>
          </a:xfrm>
          <a:prstGeom prst="rect">
            <a:avLst/>
          </a:prstGeom>
          <a:solidFill>
            <a:schemeClr val="accent4">
              <a:lumMod val="20000"/>
              <a:lumOff val="80000"/>
            </a:schemeClr>
          </a:solidFill>
          <a:ln w="38100">
            <a:solidFill>
              <a:schemeClr val="accent4">
                <a:lumMod val="75000"/>
              </a:schemeClr>
            </a:solidFill>
          </a:ln>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rPr>
              <a:t>中緯度</a:t>
            </a:r>
            <a:endParaRPr lang="en-US" altLang="ja-JP" sz="2000" dirty="0">
              <a:latin typeface="HGP創英角ｺﾞｼｯｸUB" panose="020B0900000000000000" pitchFamily="50" charset="-128"/>
              <a:ea typeface="HGP創英角ｺﾞｼｯｸUB" panose="020B0900000000000000" pitchFamily="50" charset="-128"/>
            </a:endParaRPr>
          </a:p>
          <a:p>
            <a:pPr algn="ctr"/>
            <a:r>
              <a:rPr lang="ja-JP" altLang="en-US" sz="2000" dirty="0">
                <a:latin typeface="HGP創英角ｺﾞｼｯｸUB" panose="020B0900000000000000" pitchFamily="50" charset="-128"/>
                <a:ea typeface="HGP創英角ｺﾞｼｯｸUB" panose="020B0900000000000000" pitchFamily="50" charset="-128"/>
              </a:rPr>
              <a:t>伝搬モード</a:t>
            </a:r>
          </a:p>
        </p:txBody>
      </p:sp>
      <p:sp>
        <p:nvSpPr>
          <p:cNvPr id="42" name="テキスト ボックス 41"/>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51" name="テキスト ボックス 50"/>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52" name="正方形/長方形 51"/>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3"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8" name="円/楕円 27"/>
          <p:cNvSpPr/>
          <p:nvPr/>
        </p:nvSpPr>
        <p:spPr>
          <a:xfrm>
            <a:off x="4404177" y="1348162"/>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29" name="円/楕円 28"/>
          <p:cNvSpPr/>
          <p:nvPr/>
        </p:nvSpPr>
        <p:spPr>
          <a:xfrm>
            <a:off x="5767943" y="1506867"/>
            <a:ext cx="1211910"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30" name="円/楕円 29"/>
          <p:cNvSpPr/>
          <p:nvPr/>
        </p:nvSpPr>
        <p:spPr>
          <a:xfrm>
            <a:off x="7179543" y="2055449"/>
            <a:ext cx="1160001" cy="755703"/>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19909809" lon="242895" rev="2148586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低</a:t>
            </a:r>
            <a:endParaRPr lang="en-US" altLang="ja-JP" sz="2800" b="1" dirty="0">
              <a:solidFill>
                <a:schemeClr val="tx1"/>
              </a:solidFill>
            </a:endParaRPr>
          </a:p>
        </p:txBody>
      </p:sp>
      <p:sp>
        <p:nvSpPr>
          <p:cNvPr id="34" name="下矢印 33"/>
          <p:cNvSpPr/>
          <p:nvPr/>
        </p:nvSpPr>
        <p:spPr>
          <a:xfrm>
            <a:off x="7053249" y="1611571"/>
            <a:ext cx="783909" cy="970424"/>
          </a:xfrm>
          <a:prstGeom prst="downArrow">
            <a:avLst>
              <a:gd name="adj1" fmla="val 25444"/>
              <a:gd name="adj2" fmla="val 67395"/>
            </a:avLst>
          </a:prstGeom>
          <a:solidFill>
            <a:schemeClr val="accent1">
              <a:alpha val="54000"/>
            </a:schemeClr>
          </a:solidFill>
          <a:ln w="57150" cap="sq" cmpd="sng">
            <a:solidFill>
              <a:schemeClr val="accent1"/>
            </a:solidFill>
            <a:round/>
          </a:ln>
          <a:scene3d>
            <a:camera prst="orthographicFront">
              <a:rot lat="18675388" lon="2937914" rev="18930283"/>
            </a:camera>
            <a:lightRig rig="threePt" dir="t"/>
          </a:scene3d>
          <a:sp3d>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677169" y="2267833"/>
            <a:ext cx="1079653" cy="543319"/>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冷</a:t>
            </a:r>
            <a:endParaRPr lang="en-US" altLang="ja-JP" sz="2400" b="1" dirty="0">
              <a:solidFill>
                <a:schemeClr val="tx1"/>
              </a:solidFill>
            </a:endParaRPr>
          </a:p>
        </p:txBody>
      </p:sp>
      <p:sp>
        <p:nvSpPr>
          <p:cNvPr id="35" name="円/楕円 34"/>
          <p:cNvSpPr/>
          <p:nvPr/>
        </p:nvSpPr>
        <p:spPr>
          <a:xfrm rot="20029119">
            <a:off x="3018507" y="2225754"/>
            <a:ext cx="1079653" cy="543319"/>
          </a:xfrm>
          <a:prstGeom prst="ellipse">
            <a:avLst/>
          </a:prstGeom>
          <a:solidFill>
            <a:schemeClr val="accent5">
              <a:lumMod val="60000"/>
              <a:lumOff val="40000"/>
              <a:alpha val="76000"/>
            </a:schemeClr>
          </a:solidFill>
          <a:ln w="34925">
            <a:noFill/>
          </a:ln>
          <a:effectLst>
            <a:outerShdw blurRad="149987" dist="250190" dir="8460000" algn="ctr">
              <a:srgbClr val="000000">
                <a:alpha val="28000"/>
              </a:srgbClr>
            </a:outerShdw>
          </a:effectLst>
          <a:scene3d>
            <a:camera prst="orthographicFront">
              <a:rot lat="20807801" lon="21523018" rev="65420"/>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p:txBody>
      </p:sp>
      <p:sp>
        <p:nvSpPr>
          <p:cNvPr id="2" name="テキスト ボックス 1"/>
          <p:cNvSpPr txBox="1"/>
          <p:nvPr/>
        </p:nvSpPr>
        <p:spPr>
          <a:xfrm>
            <a:off x="3306635" y="2292261"/>
            <a:ext cx="1133252" cy="523220"/>
          </a:xfrm>
          <a:prstGeom prst="rect">
            <a:avLst/>
          </a:prstGeom>
          <a:noFill/>
        </p:spPr>
        <p:txBody>
          <a:bodyPr wrap="squar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rPr>
              <a:t>冷</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27" name="円/楕円 26"/>
          <p:cNvSpPr/>
          <p:nvPr/>
        </p:nvSpPr>
        <p:spPr>
          <a:xfrm>
            <a:off x="2883318" y="1645947"/>
            <a:ext cx="1211910" cy="797916"/>
          </a:xfrm>
          <a:prstGeom prst="ellipse">
            <a:avLst/>
          </a:prstGeom>
          <a:solidFill>
            <a:schemeClr val="accent2">
              <a:alpha val="76000"/>
            </a:schemeClr>
          </a:solidFill>
          <a:ln w="34925">
            <a:noFill/>
          </a:ln>
          <a:effectLst>
            <a:outerShdw blurRad="149987" dist="250190" dir="8460000" algn="ctr">
              <a:srgbClr val="000000">
                <a:alpha val="28000"/>
              </a:srgbClr>
            </a:outerShdw>
          </a:effectLst>
          <a:scene3d>
            <a:camera prst="orthographicFront">
              <a:rot lat="19608050" lon="21496282" rev="76118"/>
            </a:camera>
            <a:lightRig rig="contrasting" dir="t">
              <a:rot lat="0" lon="0" rev="1500000"/>
            </a:lightRig>
          </a:scene3d>
          <a:sp3d prstMaterial="metal">
            <a:bevelT w="381000" h="381000"/>
            <a:bevelB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高</a:t>
            </a:r>
            <a:endParaRPr lang="en-US" altLang="ja-JP" sz="2800" b="1" dirty="0">
              <a:solidFill>
                <a:schemeClr val="tx1"/>
              </a:solidFill>
            </a:endParaRPr>
          </a:p>
        </p:txBody>
      </p:sp>
      <p:sp>
        <p:nvSpPr>
          <p:cNvPr id="37" name="右矢印 36"/>
          <p:cNvSpPr/>
          <p:nvPr/>
        </p:nvSpPr>
        <p:spPr>
          <a:xfrm rot="372172">
            <a:off x="2827058" y="1027702"/>
            <a:ext cx="1820905" cy="1453432"/>
          </a:xfrm>
          <a:prstGeom prst="rightArrow">
            <a:avLst>
              <a:gd name="adj1" fmla="val 50000"/>
              <a:gd name="adj2" fmla="val 51656"/>
            </a:avLst>
          </a:prstGeom>
          <a:solidFill>
            <a:srgbClr val="F1032B"/>
          </a:solidFill>
          <a:ln>
            <a:solidFill>
              <a:srgbClr val="FF0000"/>
            </a:solidFill>
          </a:ln>
          <a:effectLst>
            <a:outerShdw blurRad="127000" dist="38100" dir="2700000" algn="ctr">
              <a:srgbClr val="000000">
                <a:alpha val="45000"/>
              </a:srgbClr>
            </a:outerShdw>
          </a:effectLst>
          <a:scene3d>
            <a:camera prst="perspectiveFront" fov="2700000">
              <a:rot lat="17509429" lon="20244769" rev="19126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テキスト ボックス 38"/>
          <p:cNvSpPr txBox="1"/>
          <p:nvPr/>
        </p:nvSpPr>
        <p:spPr>
          <a:xfrm>
            <a:off x="1596943" y="2888659"/>
            <a:ext cx="5231086" cy="307777"/>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月の北太平洋が</a:t>
            </a:r>
            <a:r>
              <a:rPr lang="en-US" altLang="ja-JP" sz="1400" dirty="0" smtClean="0">
                <a:latin typeface="HGP創英角ｺﾞｼｯｸUB" panose="020B0900000000000000" pitchFamily="50" charset="-128"/>
                <a:ea typeface="HGP創英角ｺﾞｼｯｸUB" panose="020B0900000000000000" pitchFamily="50" charset="-128"/>
              </a:rPr>
              <a:t>1</a:t>
            </a:r>
            <a:r>
              <a:rPr lang="ja-JP" altLang="en-US" sz="1400" dirty="0" smtClean="0">
                <a:latin typeface="HGP創英角ｺﾞｼｯｸUB" panose="020B0900000000000000" pitchFamily="50" charset="-128"/>
                <a:ea typeface="HGP創英角ｺﾞｼｯｸUB" panose="020B0900000000000000" pitchFamily="50" charset="-128"/>
              </a:rPr>
              <a:t>月に及ぼす</a:t>
            </a:r>
            <a:r>
              <a:rPr lang="en-US" altLang="ja-JP" sz="1400" dirty="0" smtClean="0">
                <a:latin typeface="HGP創英角ｺﾞｼｯｸUB" panose="020B0900000000000000" pitchFamily="50" charset="-128"/>
                <a:ea typeface="HGP創英角ｺﾞｼｯｸUB" panose="020B0900000000000000" pitchFamily="50" charset="-128"/>
              </a:rPr>
              <a:t>925hPa</a:t>
            </a:r>
            <a:r>
              <a:rPr lang="ja-JP" altLang="en-US" sz="1400" dirty="0" smtClean="0">
                <a:latin typeface="HGP創英角ｺﾞｼｯｸUB" panose="020B0900000000000000" pitchFamily="50" charset="-128"/>
                <a:ea typeface="HGP創英角ｺﾞｼｯｸUB" panose="020B0900000000000000" pitchFamily="50" charset="-128"/>
              </a:rPr>
              <a:t>における気温偏差と風偏差</a:t>
            </a:r>
            <a:endParaRPr lang="en-US" altLang="ja-JP" sz="1400" dirty="0" smtClean="0">
              <a:latin typeface="HGP創英角ｺﾞｼｯｸUB" panose="020B0900000000000000" pitchFamily="50" charset="-128"/>
              <a:ea typeface="HGP創英角ｺﾞｼｯｸUB" panose="020B0900000000000000" pitchFamily="50" charset="-128"/>
            </a:endParaRPr>
          </a:p>
        </p:txBody>
      </p:sp>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t="6152"/>
          <a:stretch/>
        </p:blipFill>
        <p:spPr>
          <a:xfrm>
            <a:off x="1620590" y="3174219"/>
            <a:ext cx="5202986" cy="2593876"/>
          </a:xfrm>
          <a:prstGeom prst="rect">
            <a:avLst/>
          </a:prstGeom>
        </p:spPr>
      </p:pic>
      <p:sp>
        <p:nvSpPr>
          <p:cNvPr id="6" name="フリーフォーム 5"/>
          <p:cNvSpPr/>
          <p:nvPr/>
        </p:nvSpPr>
        <p:spPr>
          <a:xfrm>
            <a:off x="2881449" y="1523203"/>
            <a:ext cx="5572208" cy="1628163"/>
          </a:xfrm>
          <a:custGeom>
            <a:avLst/>
            <a:gdLst>
              <a:gd name="connsiteX0" fmla="*/ 0 w 5644055"/>
              <a:gd name="connsiteY0" fmla="*/ 956356 h 1628163"/>
              <a:gd name="connsiteX1" fmla="*/ 591206 w 5644055"/>
              <a:gd name="connsiteY1" fmla="*/ 120784 h 1628163"/>
              <a:gd name="connsiteX2" fmla="*/ 2167758 w 5644055"/>
              <a:gd name="connsiteY2" fmla="*/ 1184956 h 1628163"/>
              <a:gd name="connsiteX3" fmla="*/ 3484179 w 5644055"/>
              <a:gd name="connsiteY3" fmla="*/ 2543 h 1628163"/>
              <a:gd name="connsiteX4" fmla="*/ 4840013 w 5644055"/>
              <a:gd name="connsiteY4" fmla="*/ 1579094 h 1628163"/>
              <a:gd name="connsiteX5" fmla="*/ 5644055 w 5644055"/>
              <a:gd name="connsiteY5" fmla="*/ 1074598 h 162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055" h="1628163">
                <a:moveTo>
                  <a:pt x="0" y="956356"/>
                </a:moveTo>
                <a:cubicBezTo>
                  <a:pt x="114956" y="519520"/>
                  <a:pt x="229913" y="82684"/>
                  <a:pt x="591206" y="120784"/>
                </a:cubicBezTo>
                <a:cubicBezTo>
                  <a:pt x="952499" y="158884"/>
                  <a:pt x="1685596" y="1204663"/>
                  <a:pt x="2167758" y="1184956"/>
                </a:cubicBezTo>
                <a:cubicBezTo>
                  <a:pt x="2649920" y="1165249"/>
                  <a:pt x="3038803" y="-63147"/>
                  <a:pt x="3484179" y="2543"/>
                </a:cubicBezTo>
                <a:cubicBezTo>
                  <a:pt x="3929555" y="68233"/>
                  <a:pt x="4480034" y="1400418"/>
                  <a:pt x="4840013" y="1579094"/>
                </a:cubicBezTo>
                <a:cubicBezTo>
                  <a:pt x="5199992" y="1757770"/>
                  <a:pt x="5422023" y="1416184"/>
                  <a:pt x="5644055" y="1074598"/>
                </a:cubicBezTo>
              </a:path>
            </a:pathLst>
          </a:custGeom>
          <a:noFill/>
          <a:ln w="101600">
            <a:solidFill>
              <a:schemeClr val="accent5">
                <a:lumMod val="50000"/>
              </a:schemeClr>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60988" y="5583800"/>
            <a:ext cx="7792668" cy="1200329"/>
          </a:xfrm>
          <a:prstGeom prst="rect">
            <a:avLst/>
          </a:prstGeom>
          <a:solidFill>
            <a:schemeClr val="bg1"/>
          </a:solidFill>
        </p:spPr>
        <p:txBody>
          <a:bodyPr wrap="square" rtlCol="0">
            <a:spAutoFit/>
          </a:bodyPr>
          <a:lstStyle/>
          <a:p>
            <a:pPr algn="ctr"/>
            <a:r>
              <a:rPr lang="en-US" altLang="ja-JP" sz="2400" u="sng" dirty="0" smtClean="0">
                <a:solidFill>
                  <a:srgbClr val="FF0000"/>
                </a:solidFill>
                <a:latin typeface="HGP創英角ｺﾞｼｯｸUB" panose="020B0900000000000000" pitchFamily="50" charset="-128"/>
                <a:ea typeface="HGP創英角ｺﾞｼｯｸUB" panose="020B0900000000000000" pitchFamily="50" charset="-128"/>
              </a:rPr>
              <a:t>12</a:t>
            </a:r>
            <a:r>
              <a:rPr lang="ja-JP" altLang="en-US" sz="2400" u="sng" dirty="0" smtClean="0">
                <a:solidFill>
                  <a:srgbClr val="FF0000"/>
                </a:solidFill>
                <a:latin typeface="HGP創英角ｺﾞｼｯｸUB" panose="020B0900000000000000" pitchFamily="50" charset="-128"/>
                <a:ea typeface="HGP創英角ｺﾞｼｯｸUB" panose="020B0900000000000000" pitchFamily="50" charset="-128"/>
              </a:rPr>
              <a:t>月の北太平洋南北勾配が大きい</a:t>
            </a:r>
            <a:r>
              <a:rPr lang="ja-JP" altLang="en-US" sz="2400" dirty="0" smtClean="0">
                <a:latin typeface="HGP創英角ｺﾞｼｯｸUB" panose="020B0900000000000000" pitchFamily="50" charset="-128"/>
                <a:ea typeface="HGP創英角ｺﾞｼｯｸUB" panose="020B0900000000000000" pitchFamily="50" charset="-128"/>
              </a:rPr>
              <a:t>ことで</a:t>
            </a:r>
            <a:r>
              <a:rPr lang="en-US" altLang="ja-JP" sz="2400" u="sng" dirty="0" smtClean="0">
                <a:solidFill>
                  <a:schemeClr val="accent5"/>
                </a:solidFill>
                <a:latin typeface="HGP創英角ｺﾞｼｯｸUB" panose="020B0900000000000000" pitchFamily="50" charset="-128"/>
                <a:ea typeface="HGP創英角ｺﾞｼｯｸUB" panose="020B0900000000000000" pitchFamily="50" charset="-128"/>
              </a:rPr>
              <a:t>1</a:t>
            </a:r>
            <a:r>
              <a:rPr lang="ja-JP" altLang="en-US" sz="2400" u="sng" dirty="0" smtClean="0">
                <a:solidFill>
                  <a:schemeClr val="accent5"/>
                </a:solidFill>
                <a:latin typeface="HGP創英角ｺﾞｼｯｸUB" panose="020B0900000000000000" pitchFamily="50" charset="-128"/>
                <a:ea typeface="HGP創英角ｺﾞｼｯｸUB" panose="020B0900000000000000" pitchFamily="50" charset="-128"/>
              </a:rPr>
              <a:t>月の北大西洋が冷源</a:t>
            </a:r>
            <a:r>
              <a:rPr lang="ja-JP" altLang="en-US" sz="2400" dirty="0" smtClean="0">
                <a:latin typeface="HGP創英角ｺﾞｼｯｸUB" panose="020B0900000000000000" pitchFamily="50" charset="-128"/>
                <a:ea typeface="HGP創英角ｺﾞｼｯｸUB" panose="020B0900000000000000" pitchFamily="50" charset="-128"/>
              </a:rPr>
              <a:t>になる．傾圧不安定域であることからジェットが蛇行し</a:t>
            </a:r>
            <a:endParaRPr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rPr>
              <a:t>東アジアへロスビー波が伝播．</a:t>
            </a:r>
            <a:r>
              <a:rPr lang="en-US" altLang="ja-JP" sz="2400" u="sng" dirty="0" smtClean="0">
                <a:solidFill>
                  <a:schemeClr val="accent5"/>
                </a:solidFill>
                <a:latin typeface="HGP創英角ｺﾞｼｯｸUB" panose="020B0900000000000000" pitchFamily="50" charset="-128"/>
                <a:ea typeface="HGP創英角ｺﾞｼｯｸUB" panose="020B0900000000000000" pitchFamily="50" charset="-128"/>
              </a:rPr>
              <a:t>1</a:t>
            </a:r>
            <a:r>
              <a:rPr lang="ja-JP" altLang="en-US" sz="2400" u="sng" dirty="0" smtClean="0">
                <a:solidFill>
                  <a:schemeClr val="accent5"/>
                </a:solidFill>
                <a:latin typeface="HGP創英角ｺﾞｼｯｸUB" panose="020B0900000000000000" pitchFamily="50" charset="-128"/>
                <a:ea typeface="HGP創英角ｺﾞｼｯｸUB" panose="020B0900000000000000" pitchFamily="50" charset="-128"/>
              </a:rPr>
              <a:t>月に寒冷化傾向</a:t>
            </a:r>
            <a:r>
              <a:rPr lang="ja-JP" altLang="en-US" sz="2400" dirty="0" smtClean="0">
                <a:latin typeface="HGP創英角ｺﾞｼｯｸUB" panose="020B0900000000000000" pitchFamily="50" charset="-128"/>
                <a:ea typeface="HGP創英角ｺﾞｼｯｸUB" panose="020B0900000000000000" pitchFamily="50" charset="-128"/>
              </a:rPr>
              <a:t>になる．</a:t>
            </a:r>
            <a:endParaRPr lang="en-US" altLang="ja-JP" sz="2400" dirty="0" smtClean="0">
              <a:latin typeface="HGP創英角ｺﾞｼｯｸUB" panose="020B0900000000000000" pitchFamily="50" charset="-128"/>
              <a:ea typeface="HGP創英角ｺﾞｼｯｸUB" panose="020B0900000000000000" pitchFamily="50" charset="-128"/>
            </a:endParaRPr>
          </a:p>
        </p:txBody>
      </p:sp>
      <p:sp>
        <p:nvSpPr>
          <p:cNvPr id="38" name="角丸四角形 37"/>
          <p:cNvSpPr/>
          <p:nvPr/>
        </p:nvSpPr>
        <p:spPr>
          <a:xfrm>
            <a:off x="599091" y="5563763"/>
            <a:ext cx="7945818" cy="1244758"/>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452567">
            <a:off x="5240049" y="1542543"/>
            <a:ext cx="2546216"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7771795" lon="20603846" rev="1584309"/>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右矢印 30"/>
          <p:cNvSpPr/>
          <p:nvPr/>
        </p:nvSpPr>
        <p:spPr>
          <a:xfrm rot="372172">
            <a:off x="3275123" y="1377149"/>
            <a:ext cx="1820905" cy="1453432"/>
          </a:xfrm>
          <a:prstGeom prst="rightArrow">
            <a:avLst>
              <a:gd name="adj1" fmla="val 50000"/>
              <a:gd name="adj2" fmla="val 51656"/>
            </a:avLst>
          </a:prstGeom>
          <a:solidFill>
            <a:schemeClr val="accent6"/>
          </a:solidFill>
          <a:ln>
            <a:solidFill>
              <a:schemeClr val="accent6"/>
            </a:solidFill>
          </a:ln>
          <a:effectLst>
            <a:outerShdw blurRad="127000" dist="38100" dir="2700000" algn="ctr">
              <a:srgbClr val="000000">
                <a:alpha val="45000"/>
              </a:srgbClr>
            </a:outerShdw>
          </a:effectLst>
          <a:scene3d>
            <a:camera prst="perspectiveFront" fov="2700000">
              <a:rot lat="18324803" lon="21063349" rev="1188203"/>
            </a:camera>
            <a:lightRig rig="soft" dir="t">
              <a:rot lat="0" lon="0" rev="0"/>
            </a:lightRig>
          </a:scene3d>
          <a:sp3d prstMaterial="translucentPowder">
            <a:bevelT w="203200" h="50800" prst="softRound"/>
            <a:bevelB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スライド番号プレースホルダー 1"/>
          <p:cNvSpPr>
            <a:spLocks noGrp="1"/>
          </p:cNvSpPr>
          <p:nvPr>
            <p:ph type="sldNum" sz="quarter" idx="12"/>
          </p:nvPr>
        </p:nvSpPr>
        <p:spPr>
          <a:xfrm>
            <a:off x="7086600" y="6552470"/>
            <a:ext cx="2057400" cy="365125"/>
          </a:xfrm>
        </p:spPr>
        <p:txBody>
          <a:bodyPr/>
          <a:lstStyle/>
          <a:p>
            <a:r>
              <a:rPr kumimoji="1" lang="en-US" altLang="ja-JP" dirty="0" smtClean="0"/>
              <a:t>8</a:t>
            </a:r>
            <a:endParaRPr kumimoji="1" lang="ja-JP" altLang="en-US" dirty="0"/>
          </a:p>
        </p:txBody>
      </p:sp>
    </p:spTree>
    <p:extLst>
      <p:ext uri="{BB962C8B-B14F-4D97-AF65-F5344CB8AC3E}">
        <p14:creationId xmlns:p14="http://schemas.microsoft.com/office/powerpoint/2010/main" val="3719398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xit" presetSubtype="0" fill="hold" grpId="1" nodeType="withEffect">
                                  <p:stCondLst>
                                    <p:cond delay="0"/>
                                  </p:stCondLst>
                                  <p:childTnLst>
                                    <p:animEffect transition="out" filter="fade">
                                      <p:cBhvr>
                                        <p:cTn id="19" dur="250"/>
                                        <p:tgtEl>
                                          <p:spTgt spid="37"/>
                                        </p:tgtEl>
                                      </p:cBhvr>
                                    </p:animEffect>
                                    <p:set>
                                      <p:cBhvr>
                                        <p:cTn id="20" dur="1" fill="hold">
                                          <p:stCondLst>
                                            <p:cond delay="249"/>
                                          </p:stCondLst>
                                        </p:cTn>
                                        <p:tgtEl>
                                          <p:spTgt spid="37"/>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20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500"/>
                                        <p:tgtEl>
                                          <p:spTgt spid="32"/>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50"/>
                                        <p:tgtEl>
                                          <p:spTgt spid="29"/>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50"/>
                                        <p:tgtEl>
                                          <p:spTgt spid="32"/>
                                        </p:tgtEl>
                                      </p:cBhvr>
                                    </p:animEffect>
                                    <p:set>
                                      <p:cBhvr>
                                        <p:cTn id="41" dur="1" fill="hold">
                                          <p:stCondLst>
                                            <p:cond delay="249"/>
                                          </p:stCondLst>
                                        </p:cTn>
                                        <p:tgtEl>
                                          <p:spTgt spid="3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50"/>
                                        <p:tgtEl>
                                          <p:spTgt spid="29"/>
                                        </p:tgtEl>
                                      </p:cBhvr>
                                    </p:animEffect>
                                    <p:set>
                                      <p:cBhvr>
                                        <p:cTn id="44" dur="1" fill="hold">
                                          <p:stCondLst>
                                            <p:cond delay="249"/>
                                          </p:stCondLst>
                                        </p:cTn>
                                        <p:tgtEl>
                                          <p:spTgt spid="2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50"/>
                                        <p:tgtEl>
                                          <p:spTgt spid="30"/>
                                        </p:tgtEl>
                                      </p:cBhvr>
                                    </p:animEffect>
                                    <p:set>
                                      <p:cBhvr>
                                        <p:cTn id="47" dur="1" fill="hold">
                                          <p:stCondLst>
                                            <p:cond delay="249"/>
                                          </p:stCondLst>
                                        </p:cTn>
                                        <p:tgtEl>
                                          <p:spTgt spid="3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50"/>
                                        <p:tgtEl>
                                          <p:spTgt spid="27"/>
                                        </p:tgtEl>
                                      </p:cBhvr>
                                    </p:animEffect>
                                    <p:set>
                                      <p:cBhvr>
                                        <p:cTn id="50" dur="1" fill="hold">
                                          <p:stCondLst>
                                            <p:cond delay="249"/>
                                          </p:stCondLst>
                                        </p:cTn>
                                        <p:tgtEl>
                                          <p:spTgt spid="2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50"/>
                                        <p:tgtEl>
                                          <p:spTgt spid="35"/>
                                        </p:tgtEl>
                                      </p:cBhvr>
                                    </p:animEffect>
                                    <p:set>
                                      <p:cBhvr>
                                        <p:cTn id="53" dur="1" fill="hold">
                                          <p:stCondLst>
                                            <p:cond delay="249"/>
                                          </p:stCondLst>
                                        </p:cTn>
                                        <p:tgtEl>
                                          <p:spTgt spid="3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50"/>
                                        <p:tgtEl>
                                          <p:spTgt spid="31"/>
                                        </p:tgtEl>
                                      </p:cBhvr>
                                    </p:animEffect>
                                    <p:set>
                                      <p:cBhvr>
                                        <p:cTn id="56" dur="1" fill="hold">
                                          <p:stCondLst>
                                            <p:cond delay="249"/>
                                          </p:stCondLst>
                                        </p:cTn>
                                        <p:tgtEl>
                                          <p:spTgt spid="3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28"/>
                                        </p:tgtEl>
                                      </p:cBhvr>
                                    </p:animEffect>
                                    <p:set>
                                      <p:cBhvr>
                                        <p:cTn id="59" dur="1" fill="hold">
                                          <p:stCondLst>
                                            <p:cond delay="249"/>
                                          </p:stCondLst>
                                        </p:cTn>
                                        <p:tgtEl>
                                          <p:spTgt spid="2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29"/>
                                        </p:tgtEl>
                                      </p:cBhvr>
                                    </p:animEffect>
                                    <p:set>
                                      <p:cBhvr>
                                        <p:cTn id="62" dur="1" fill="hold">
                                          <p:stCondLst>
                                            <p:cond delay="249"/>
                                          </p:stCondLst>
                                        </p:cTn>
                                        <p:tgtEl>
                                          <p:spTgt spid="29"/>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250"/>
                                        <p:tgtEl>
                                          <p:spTgt spid="2"/>
                                        </p:tgtEl>
                                      </p:cBhvr>
                                    </p:animEffect>
                                    <p:set>
                                      <p:cBhvr>
                                        <p:cTn id="65" dur="1" fill="hold">
                                          <p:stCondLst>
                                            <p:cond delay="249"/>
                                          </p:stCondLst>
                                        </p:cTn>
                                        <p:tgtEl>
                                          <p:spTgt spid="2"/>
                                        </p:tgtEl>
                                        <p:attrNameLst>
                                          <p:attrName>style.visibility</p:attrName>
                                        </p:attrNameLst>
                                      </p:cBhvr>
                                      <p:to>
                                        <p:strVal val="hidden"/>
                                      </p:to>
                                    </p:set>
                                  </p:childTnLst>
                                </p:cTn>
                              </p:par>
                              <p:par>
                                <p:cTn id="66" presetID="13" presetClass="entr" presetSubtype="16"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plus(in)">
                                      <p:cBhvr>
                                        <p:cTn id="68" dur="250"/>
                                        <p:tgtEl>
                                          <p:spTgt spid="38"/>
                                        </p:tgtEl>
                                      </p:cBhvr>
                                    </p:animEffect>
                                  </p:childTnLst>
                                </p:cTn>
                              </p:par>
                              <p:par>
                                <p:cTn id="69" presetID="13" presetClass="entr" presetSubtype="16"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plus(in)">
                                      <p:cBhvr>
                                        <p:cTn id="71" dur="250"/>
                                        <p:tgtEl>
                                          <p:spTgt spid="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50"/>
                                        <p:tgtEl>
                                          <p:spTgt spid="4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250"/>
                                        <p:tgtEl>
                                          <p:spTgt spid="39"/>
                                        </p:tgtEl>
                                      </p:cBhvr>
                                    </p:animEffect>
                                  </p:childTnLst>
                                </p:cTn>
                              </p:par>
                              <p:par>
                                <p:cTn id="78" presetID="10" presetClass="entr" presetSubtype="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250"/>
                                        <p:tgtEl>
                                          <p:spTgt spid="4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250"/>
                                        <p:tgtEl>
                                          <p:spTgt spid="3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250"/>
                                        <p:tgtEl>
                                          <p:spTgt spid="34"/>
                                        </p:tgtEl>
                                      </p:cBhvr>
                                    </p:animEffect>
                                  </p:childTnLst>
                                </p:cTn>
                              </p:par>
                              <p:par>
                                <p:cTn id="87" presetID="10" presetClass="exit" presetSubtype="0" fill="hold" grpId="1" nodeType="withEffect">
                                  <p:stCondLst>
                                    <p:cond delay="0"/>
                                  </p:stCondLst>
                                  <p:childTnLst>
                                    <p:animEffect transition="out" filter="fade">
                                      <p:cBhvr>
                                        <p:cTn id="88" dur="250"/>
                                        <p:tgtEl>
                                          <p:spTgt spid="6"/>
                                        </p:tgtEl>
                                      </p:cBhvr>
                                    </p:animEffect>
                                    <p:set>
                                      <p:cBhvr>
                                        <p:cTn id="89"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8" grpId="0" animBg="1"/>
      <p:bldP spid="28" grpId="1" animBg="1"/>
      <p:bldP spid="29" grpId="0" animBg="1"/>
      <p:bldP spid="29" grpId="1" animBg="1"/>
      <p:bldP spid="29" grpId="2" animBg="1"/>
      <p:bldP spid="30" grpId="0" animBg="1"/>
      <p:bldP spid="30" grpId="1" animBg="1"/>
      <p:bldP spid="34" grpId="0" animBg="1"/>
      <p:bldP spid="33" grpId="0" animBg="1"/>
      <p:bldP spid="35" grpId="1" animBg="1"/>
      <p:bldP spid="2" grpId="0"/>
      <p:bldP spid="27" grpId="0" animBg="1"/>
      <p:bldP spid="27" grpId="1" animBg="1"/>
      <p:bldP spid="37" grpId="0" animBg="1"/>
      <p:bldP spid="37" grpId="1" animBg="1"/>
      <p:bldP spid="39" grpId="0" animBg="1"/>
      <p:bldP spid="6" grpId="0" animBg="1"/>
      <p:bldP spid="6" grpId="1" animBg="1"/>
      <p:bldP spid="4" grpId="0" animBg="1"/>
      <p:bldP spid="38" grpId="0" animBg="1"/>
      <p:bldP spid="32" grpId="0" animBg="1"/>
      <p:bldP spid="32" grpId="1" animBg="1"/>
      <p:bldP spid="31" grpId="0" animBg="1"/>
      <p:bldP spid="31"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12578"/>
          <a:stretch/>
        </p:blipFill>
        <p:spPr>
          <a:xfrm>
            <a:off x="26808" y="1112812"/>
            <a:ext cx="4370504" cy="2531194"/>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12578"/>
          <a:stretch/>
        </p:blipFill>
        <p:spPr>
          <a:xfrm>
            <a:off x="12688" y="4275918"/>
            <a:ext cx="4371892" cy="2553449"/>
          </a:xfrm>
          <a:prstGeom prst="rect">
            <a:avLst/>
          </a:prstGeom>
        </p:spPr>
      </p:pic>
      <p:sp>
        <p:nvSpPr>
          <p:cNvPr id="24" name="テキスト ボックス 23"/>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future  </a:t>
            </a:r>
            <a:r>
              <a:rPr lang="en-US" altLang="ja-JP" sz="1200" b="1" dirty="0" smtClean="0">
                <a:solidFill>
                  <a:schemeClr val="bg1">
                    <a:lumMod val="75000"/>
                  </a:schemeClr>
                </a:solidFill>
              </a:rPr>
              <a:t>work</a:t>
            </a:r>
            <a:endParaRPr lang="ja-JP" altLang="en-US" sz="1050" dirty="0"/>
          </a:p>
        </p:txBody>
      </p:sp>
      <p:sp>
        <p:nvSpPr>
          <p:cNvPr id="29" name="テキスト ボックス 28"/>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sp>
        <p:nvSpPr>
          <p:cNvPr id="33" name="正方形/長方形 32"/>
          <p:cNvSpPr/>
          <p:nvPr/>
        </p:nvSpPr>
        <p:spPr>
          <a:xfrm>
            <a:off x="4952999" y="1102"/>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latin typeface="HGP創英角ｺﾞｼｯｸUB" panose="020B0900000000000000" pitchFamily="50" charset="-128"/>
                <a:ea typeface="HGP創英角ｺﾞｼｯｸUB" panose="020B0900000000000000" pitchFamily="50" charset="-128"/>
              </a:rPr>
              <a:t>result</a:t>
            </a:r>
            <a:endParaRPr kumimoji="1" lang="ja-JP" altLang="en-US" sz="16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5" name="Picture 2" descr="http://www.qm.mach.mie-u.ac.jp/image/logo/%E4%B8%89%E9%87%8D%E5%A4%A7%E3%82%B7%E3%83%B3%E3%83%9C%E3%83%A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コネクタ 44"/>
          <p:cNvCxnSpPr/>
          <p:nvPr/>
        </p:nvCxnSpPr>
        <p:spPr>
          <a:xfrm>
            <a:off x="65277" y="710282"/>
            <a:ext cx="8959472"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10154" y="348214"/>
            <a:ext cx="3657601" cy="369332"/>
          </a:xfrm>
          <a:prstGeom prst="rect">
            <a:avLst/>
          </a:prstGeom>
          <a:noFill/>
        </p:spPr>
        <p:txBody>
          <a:bodyPr wrap="square" rtlCol="0">
            <a:spAutoFit/>
          </a:bodyPr>
          <a:lstStyle/>
          <a:p>
            <a:r>
              <a:rPr lang="ja-JP" altLang="en-US" b="1" dirty="0" smtClean="0">
                <a:latin typeface="HGP創英角ｺﾞｼｯｸUB" panose="020B0900000000000000" pitchFamily="50" charset="-128"/>
                <a:ea typeface="HGP創英角ｺﾞｼｯｸUB" panose="020B0900000000000000" pitchFamily="50" charset="-128"/>
              </a:rPr>
              <a:t>北大西洋上での変動</a:t>
            </a:r>
            <a:r>
              <a:rPr lang="en-US" altLang="ja-JP" b="1" dirty="0" smtClean="0">
                <a:latin typeface="HGP創英角ｺﾞｼｯｸUB" panose="020B0900000000000000" pitchFamily="50" charset="-128"/>
                <a:ea typeface="HGP創英角ｺﾞｼｯｸUB" panose="020B0900000000000000" pitchFamily="50" charset="-128"/>
              </a:rPr>
              <a:t>(12</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1</a:t>
            </a:r>
            <a:r>
              <a:rPr lang="ja-JP" altLang="en-US" b="1" dirty="0" smtClean="0">
                <a:latin typeface="HGP創英角ｺﾞｼｯｸUB" panose="020B0900000000000000" pitchFamily="50" charset="-128"/>
                <a:ea typeface="HGP創英角ｺﾞｼｯｸUB" panose="020B0900000000000000" pitchFamily="50" charset="-128"/>
              </a:rPr>
              <a:t>月</a:t>
            </a:r>
            <a:r>
              <a:rPr lang="en-US" altLang="ja-JP" b="1" dirty="0" smtClean="0">
                <a:latin typeface="HGP創英角ｺﾞｼｯｸUB" panose="020B0900000000000000" pitchFamily="50" charset="-128"/>
                <a:ea typeface="HGP創英角ｺﾞｼｯｸUB" panose="020B0900000000000000" pitchFamily="50" charset="-128"/>
              </a:rPr>
              <a:t>)</a:t>
            </a:r>
          </a:p>
        </p:txBody>
      </p:sp>
      <p:sp>
        <p:nvSpPr>
          <p:cNvPr id="47" name="正方形/長方形 46"/>
          <p:cNvSpPr/>
          <p:nvPr/>
        </p:nvSpPr>
        <p:spPr>
          <a:xfrm>
            <a:off x="-58861" y="363606"/>
            <a:ext cx="417102" cy="369332"/>
          </a:xfrm>
          <a:prstGeom prst="rect">
            <a:avLst/>
          </a:prstGeom>
        </p:spPr>
        <p:txBody>
          <a:bodyPr wrap="none">
            <a:spAutoFit/>
          </a:bodyPr>
          <a:lstStyle/>
          <a:p>
            <a:r>
              <a:rPr lang="ja-JP" altLang="en-US" b="1" dirty="0">
                <a:solidFill>
                  <a:srgbClr val="FF3300"/>
                </a:solidFill>
                <a:latin typeface="HGP創英角ｺﾞｼｯｸUB" panose="020B0900000000000000" pitchFamily="50" charset="-128"/>
                <a:ea typeface="HGP創英角ｺﾞｼｯｸUB" panose="020B0900000000000000" pitchFamily="50" charset="-128"/>
              </a:rPr>
              <a:t>〇</a:t>
            </a:r>
            <a:endParaRPr lang="ja-JP" altLang="en-US" dirty="0"/>
          </a:p>
        </p:txBody>
      </p:sp>
      <mc:AlternateContent xmlns:mc="http://schemas.openxmlformats.org/markup-compatibility/2006" xmlns:a14="http://schemas.microsoft.com/office/drawing/2010/main">
        <mc:Choice Requires="a14">
          <p:sp>
            <p:nvSpPr>
              <p:cNvPr id="18" name="テキスト ボックス 17"/>
              <p:cNvSpPr txBox="1"/>
              <p:nvPr/>
            </p:nvSpPr>
            <p:spPr>
              <a:xfrm>
                <a:off x="85466" y="3940059"/>
                <a:ext cx="4411687" cy="343620"/>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a:t>
                </a:r>
                <a:r>
                  <a:rPr lang="en-US" altLang="ja-JP" sz="1400" dirty="0" smtClean="0">
                    <a:latin typeface="HGP創英角ｺﾞｼｯｸUB" panose="020B0900000000000000" pitchFamily="50" charset="-128"/>
                    <a:ea typeface="HGP創英角ｺﾞｼｯｸUB" panose="020B0900000000000000" pitchFamily="50" charset="-128"/>
                  </a:rPr>
                  <a:t>-index</a:t>
                </a:r>
                <a:r>
                  <a:rPr lang="ja-JP" altLang="en-US" sz="1400" dirty="0">
                    <a:latin typeface="HGP創英角ｺﾞｼｯｸUB" panose="020B0900000000000000" pitchFamily="50" charset="-128"/>
                    <a:ea typeface="HGP創英角ｺﾞｼｯｸUB" panose="020B0900000000000000" pitchFamily="50" charset="-128"/>
                  </a:rPr>
                  <a:t> </a:t>
                </a:r>
                <a:r>
                  <a:rPr lang="en-US" altLang="ja-JP" sz="1400" dirty="0" smtClean="0">
                    <a:latin typeface="HGP創英角ｺﾞｼｯｸUB" panose="020B0900000000000000" pitchFamily="50" charset="-128"/>
                    <a:ea typeface="HGP創英角ｺﾞｼｯｸUB" panose="020B0900000000000000" pitchFamily="50" charset="-128"/>
                  </a:rPr>
                  <a:t>&amp; 1</a:t>
                </a:r>
                <a:r>
                  <a:rPr lang="ja-JP" altLang="en-US" sz="1400" dirty="0" smtClean="0">
                    <a:latin typeface="HGP創英角ｺﾞｼｯｸUB" panose="020B0900000000000000" pitchFamily="50" charset="-128"/>
                    <a:ea typeface="HGP創英角ｺﾞｼｯｸUB" panose="020B0900000000000000" pitchFamily="50" charset="-128"/>
                  </a:rPr>
                  <a:t>月 熱フラックス　</a:t>
                </a:r>
                <a14:m>
                  <m:oMath xmlns:m="http://schemas.openxmlformats.org/officeDocument/2006/math">
                    <m:r>
                      <a:rPr lang="ja-JP" altLang="en-US" sz="1400" i="1" dirty="0">
                        <a:latin typeface="Cambria Math" panose="02040503050406030204" pitchFamily="18" charset="0"/>
                      </a:rPr>
                      <m:t>（</m:t>
                    </m:r>
                    <m:r>
                      <a:rPr lang="en-US" altLang="ja-JP" sz="1400" i="1">
                        <a:latin typeface="Cambria Math" panose="02040503050406030204" pitchFamily="18" charset="0"/>
                      </a:rPr>
                      <m:t>𝑊</m:t>
                    </m:r>
                    <m:r>
                      <a:rPr lang="en-US" altLang="ja-JP" sz="1400" i="1">
                        <a:latin typeface="Cambria Math" panose="02040503050406030204" pitchFamily="18" charset="0"/>
                      </a:rPr>
                      <m:t>/</m:t>
                    </m:r>
                    <m:sSup>
                      <m:sSupPr>
                        <m:ctrlPr>
                          <a:rPr lang="en-US" altLang="ja-JP" sz="1400" i="1">
                            <a:latin typeface="Cambria Math" panose="02040503050406030204" pitchFamily="18" charset="0"/>
                          </a:rPr>
                        </m:ctrlPr>
                      </m:sSupPr>
                      <m:e>
                        <m:r>
                          <a:rPr lang="en-US" altLang="ja-JP" sz="1400" i="1">
                            <a:latin typeface="Cambria Math" panose="02040503050406030204" pitchFamily="18" charset="0"/>
                          </a:rPr>
                          <m:t>𝑚</m:t>
                        </m:r>
                      </m:e>
                      <m:sup>
                        <m:r>
                          <a:rPr lang="en-US" altLang="ja-JP" sz="1400" i="1">
                            <a:latin typeface="Cambria Math" panose="02040503050406030204" pitchFamily="18" charset="0"/>
                          </a:rPr>
                          <m:t>2</m:t>
                        </m:r>
                      </m:sup>
                    </m:sSup>
                    <m:r>
                      <a:rPr lang="ja-JP" altLang="en-US" sz="1400" i="1">
                        <a:latin typeface="Cambria Math" panose="02040503050406030204" pitchFamily="18" charset="0"/>
                      </a:rPr>
                      <m:t>）</m:t>
                    </m:r>
                    <m:r>
                      <a:rPr lang="ja-JP" altLang="en-US" sz="1400" i="1" smtClean="0">
                        <a:latin typeface="Cambria Math" panose="02040503050406030204" pitchFamily="18" charset="0"/>
                      </a:rPr>
                      <m:t>　</m:t>
                    </m:r>
                  </m:oMath>
                </a14:m>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latin typeface="HGP創英角ｺﾞｼｯｸUB" panose="020B0900000000000000" pitchFamily="50" charset="-128"/>
                  <a:ea typeface="HGP創英角ｺﾞｼｯｸUB" panose="020B0900000000000000" pitchFamily="50" charset="-128"/>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85466" y="3940059"/>
                <a:ext cx="4411687" cy="343620"/>
              </a:xfrm>
              <a:prstGeom prst="rect">
                <a:avLst/>
              </a:prstGeom>
              <a:blipFill rotWithShape="0">
                <a:blip r:embed="rId6"/>
                <a:stretch>
                  <a:fillRect l="-414" r="-276" b="-14035"/>
                </a:stretch>
              </a:blipFill>
            </p:spPr>
            <p:txBody>
              <a:bodyPr/>
              <a:lstStyle/>
              <a:p>
                <a:r>
                  <a:rPr lang="ja-JP" altLang="en-US">
                    <a:noFill/>
                  </a:rPr>
                  <a:t> </a:t>
                </a:r>
              </a:p>
            </p:txBody>
          </p:sp>
        </mc:Fallback>
      </mc:AlternateContent>
      <p:sp>
        <p:nvSpPr>
          <p:cNvPr id="20" name="円/楕円 19"/>
          <p:cNvSpPr/>
          <p:nvPr/>
        </p:nvSpPr>
        <p:spPr>
          <a:xfrm>
            <a:off x="2244204" y="5069886"/>
            <a:ext cx="1586999" cy="1474653"/>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677804" y="6597826"/>
            <a:ext cx="4254691" cy="276999"/>
          </a:xfrm>
          <a:prstGeom prst="rect">
            <a:avLst/>
          </a:prstGeom>
        </p:spPr>
        <p:txBody>
          <a:bodyPr wrap="none">
            <a:spAutoFit/>
          </a:bodyPr>
          <a:lstStyle/>
          <a:p>
            <a:r>
              <a:rPr lang="ja-JP" altLang="en-US" sz="1200" dirty="0">
                <a:latin typeface="HGP創英角ｺﾞｼｯｸUB" panose="020B0900000000000000" pitchFamily="50" charset="-128"/>
                <a:ea typeface="HGP創英角ｺﾞｼｯｸUB" panose="020B0900000000000000" pitchFamily="50" charset="-128"/>
              </a:rPr>
              <a:t>色：有意水準</a:t>
            </a:r>
            <a:r>
              <a:rPr lang="en-US" altLang="ja-JP" sz="1200" dirty="0">
                <a:latin typeface="HGP創英角ｺﾞｼｯｸUB" panose="020B0900000000000000" pitchFamily="50" charset="-128"/>
                <a:ea typeface="HGP創英角ｺﾞｼｯｸUB" panose="020B0900000000000000" pitchFamily="50" charset="-128"/>
              </a:rPr>
              <a:t>90</a:t>
            </a:r>
            <a:r>
              <a:rPr lang="ja-JP" altLang="en-US" sz="1200" dirty="0">
                <a:latin typeface="HGP創英角ｺﾞｼｯｸUB" panose="020B0900000000000000" pitchFamily="50" charset="-128"/>
                <a:ea typeface="HGP創英角ｺﾞｼｯｸUB" panose="020B0900000000000000" pitchFamily="50" charset="-128"/>
              </a:rPr>
              <a:t>％以上　　線：偏差　 ＊熱フラックスは上向き正</a:t>
            </a:r>
            <a:endParaRPr lang="ja-JP" altLang="en-US" sz="1200" dirty="0"/>
          </a:p>
        </p:txBody>
      </p:sp>
      <p:sp>
        <p:nvSpPr>
          <p:cNvPr id="2" name="右矢印 1"/>
          <p:cNvSpPr/>
          <p:nvPr/>
        </p:nvSpPr>
        <p:spPr>
          <a:xfrm>
            <a:off x="4562506" y="5586220"/>
            <a:ext cx="584200" cy="82824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998517" y="5460357"/>
            <a:ext cx="4229379" cy="954107"/>
          </a:xfrm>
          <a:prstGeom prst="rect">
            <a:avLst/>
          </a:prstGeom>
          <a:noFill/>
        </p:spPr>
        <p:txBody>
          <a:bodyPr wrap="square" rtlCol="0">
            <a:spAutoFit/>
          </a:bodyPr>
          <a:lstStyle/>
          <a:p>
            <a:pPr algn="ctr"/>
            <a:r>
              <a:rPr kumimoji="1" lang="ja-JP" altLang="en-US" sz="2800" u="sng" dirty="0" smtClean="0">
                <a:solidFill>
                  <a:schemeClr val="accent5"/>
                </a:solidFill>
                <a:latin typeface="HGP創英角ｺﾞｼｯｸUB" panose="020B0900000000000000" pitchFamily="50" charset="-128"/>
                <a:ea typeface="HGP創英角ｺﾞｼｯｸUB" panose="020B0900000000000000" pitchFamily="50" charset="-128"/>
              </a:rPr>
              <a:t>海が冷たいことで</a:t>
            </a:r>
            <a:r>
              <a:rPr kumimoji="1" lang="ja-JP" altLang="en-US" sz="2800" dirty="0" smtClean="0">
                <a:latin typeface="HGP創英角ｺﾞｼｯｸUB" panose="020B0900000000000000" pitchFamily="50" charset="-128"/>
                <a:ea typeface="HGP創英角ｺﾞｼｯｸUB" panose="020B0900000000000000" pitchFamily="50" charset="-128"/>
              </a:rPr>
              <a:t>大気は</a:t>
            </a:r>
            <a:endParaRPr kumimoji="1" lang="en-US" altLang="ja-JP" sz="28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2800" dirty="0" smtClean="0">
                <a:latin typeface="HGP創英角ｺﾞｼｯｸUB" panose="020B0900000000000000" pitchFamily="50" charset="-128"/>
                <a:ea typeface="HGP創英角ｺﾞｼｯｸUB" panose="020B0900000000000000" pitchFamily="50" charset="-128"/>
              </a:rPr>
              <a:t>どう変動するのか？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41" name="テキスト ボックス 40"/>
          <p:cNvSpPr txBox="1"/>
          <p:nvPr/>
        </p:nvSpPr>
        <p:spPr>
          <a:xfrm>
            <a:off x="413421" y="826216"/>
            <a:ext cx="3879132" cy="307777"/>
          </a:xfrm>
          <a:prstGeom prst="rect">
            <a:avLst/>
          </a:prstGeom>
          <a:solidFill>
            <a:schemeClr val="bg1"/>
          </a:solidFill>
        </p:spPr>
        <p:txBody>
          <a:bodyPr wrap="square" rtlCol="0">
            <a:spAutoFit/>
          </a:bodyPr>
          <a:lstStyle/>
          <a:p>
            <a:pPr algn="ctr"/>
            <a:r>
              <a:rPr lang="en-US" altLang="ja-JP" sz="1400" dirty="0" smtClean="0">
                <a:latin typeface="HGP創英角ｺﾞｼｯｸUB" panose="020B0900000000000000" pitchFamily="50" charset="-128"/>
                <a:ea typeface="HGP創英角ｺﾞｼｯｸUB" panose="020B0900000000000000" pitchFamily="50" charset="-128"/>
              </a:rPr>
              <a:t>12</a:t>
            </a:r>
            <a:r>
              <a:rPr lang="ja-JP" altLang="en-US" sz="1400" dirty="0" smtClean="0">
                <a:latin typeface="HGP創英角ｺﾞｼｯｸUB" panose="020B0900000000000000" pitchFamily="50" charset="-128"/>
                <a:ea typeface="HGP創英角ｺﾞｼｯｸUB" panose="020B0900000000000000" pitchFamily="50" charset="-128"/>
              </a:rPr>
              <a:t>月</a:t>
            </a:r>
            <a:r>
              <a:rPr lang="en-US" altLang="ja-JP" sz="1400" dirty="0" smtClean="0">
                <a:latin typeface="HGP創英角ｺﾞｼｯｸUB" panose="020B0900000000000000" pitchFamily="50" charset="-128"/>
                <a:ea typeface="HGP創英角ｺﾞｼｯｸUB" panose="020B0900000000000000" pitchFamily="50" charset="-128"/>
              </a:rPr>
              <a:t>-index &amp; </a:t>
            </a:r>
            <a:r>
              <a:rPr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dirty="0" smtClean="0">
                <a:latin typeface="HGP創英角ｺﾞｼｯｸUB" panose="020B0900000000000000" pitchFamily="50" charset="-128"/>
                <a:ea typeface="HGP創英角ｺﾞｼｯｸUB" panose="020B0900000000000000" pitchFamily="50" charset="-128"/>
              </a:rPr>
              <a:t>1</a:t>
            </a:r>
            <a:r>
              <a:rPr lang="ja-JP" altLang="en-US" sz="1400" dirty="0" smtClean="0">
                <a:latin typeface="HGP創英角ｺﾞｼｯｸUB" panose="020B0900000000000000" pitchFamily="50" charset="-128"/>
                <a:ea typeface="HGP創英角ｺﾞｼｯｸUB" panose="020B0900000000000000" pitchFamily="50" charset="-128"/>
              </a:rPr>
              <a:t>月 海面</a:t>
            </a:r>
            <a:r>
              <a:rPr lang="ja-JP" altLang="en-US" sz="1400" dirty="0">
                <a:latin typeface="HGP創英角ｺﾞｼｯｸUB" panose="020B0900000000000000" pitchFamily="50" charset="-128"/>
                <a:ea typeface="HGP創英角ｺﾞｼｯｸUB" panose="020B0900000000000000" pitchFamily="50" charset="-128"/>
              </a:rPr>
              <a:t>水温</a:t>
            </a:r>
            <a:r>
              <a:rPr lang="en-US" altLang="ja-JP" sz="1400" dirty="0" smtClean="0">
                <a:latin typeface="HGP創英角ｺﾞｼｯｸUB" panose="020B0900000000000000" pitchFamily="50" charset="-128"/>
                <a:ea typeface="HGP創英角ｺﾞｼｯｸUB" panose="020B0900000000000000" pitchFamily="50" charset="-128"/>
              </a:rPr>
              <a:t>(</a:t>
            </a:r>
            <a:r>
              <a:rPr lang="ja-JP" altLang="en-US" sz="1400" dirty="0" smtClean="0">
                <a:latin typeface="HGP創英角ｺﾞｼｯｸUB" panose="020B0900000000000000" pitchFamily="50" charset="-128"/>
                <a:ea typeface="HGP創英角ｺﾞｼｯｸUB" panose="020B0900000000000000" pitchFamily="50" charset="-128"/>
              </a:rPr>
              <a:t>℃</a:t>
            </a:r>
            <a:r>
              <a:rPr lang="en-US" altLang="ja-JP" sz="1400" dirty="0" smtClean="0">
                <a:latin typeface="HGP創英角ｺﾞｼｯｸUB" panose="020B0900000000000000" pitchFamily="50" charset="-128"/>
                <a:ea typeface="HGP創英角ｺﾞｼｯｸUB" panose="020B0900000000000000" pitchFamily="50" charset="-128"/>
              </a:rPr>
              <a:t>)</a:t>
            </a:r>
            <a:r>
              <a:rPr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400" b="1" dirty="0" smtClean="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1400" b="1" dirty="0" smtClean="0">
                <a:latin typeface="HGP創英角ｺﾞｼｯｸUB" panose="020B0900000000000000" pitchFamily="50" charset="-128"/>
                <a:ea typeface="HGP創英角ｺﾞｼｯｸUB" panose="020B0900000000000000" pitchFamily="50" charset="-128"/>
              </a:rPr>
              <a:t>-</a:t>
            </a:r>
            <a:r>
              <a:rPr lang="en-US" altLang="ja-JP" sz="1400" b="1" dirty="0" smtClean="0">
                <a:solidFill>
                  <a:srgbClr val="0070C0"/>
                </a:solidFill>
                <a:latin typeface="HGP創英角ｺﾞｼｯｸUB" panose="020B0900000000000000" pitchFamily="50" charset="-128"/>
                <a:ea typeface="HGP創英角ｺﾞｼｯｸUB" panose="020B0900000000000000" pitchFamily="50" charset="-128"/>
              </a:rPr>
              <a:t>COLD</a:t>
            </a:r>
            <a:endParaRPr lang="ja-JP" altLang="en-US" sz="1400" dirty="0"/>
          </a:p>
        </p:txBody>
      </p:sp>
      <p:sp>
        <p:nvSpPr>
          <p:cNvPr id="25" name="円/楕円 24"/>
          <p:cNvSpPr/>
          <p:nvPr/>
        </p:nvSpPr>
        <p:spPr>
          <a:xfrm>
            <a:off x="2353468" y="1825130"/>
            <a:ext cx="1586999" cy="1474653"/>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458802" y="4697659"/>
            <a:ext cx="4614468" cy="646331"/>
          </a:xfrm>
          <a:prstGeom prst="rect">
            <a:avLst/>
          </a:prstGeom>
          <a:noFill/>
          <a:ln w="57150">
            <a:solidFill>
              <a:schemeClr val="accent6">
                <a:lumMod val="75000"/>
              </a:schemeClr>
            </a:solidFill>
          </a:ln>
        </p:spPr>
        <p:txBody>
          <a:bodyPr wrap="square" rtlCol="0">
            <a:spAutoFit/>
          </a:bodyPr>
          <a:lstStyle/>
          <a:p>
            <a:pPr algn="ctr"/>
            <a:r>
              <a:rPr kumimoji="1" lang="en-US" altLang="ja-JP" u="sng" dirty="0" smtClean="0">
                <a:solidFill>
                  <a:srgbClr val="FF0000"/>
                </a:solidFill>
                <a:latin typeface="HGP創英角ｺﾞｼｯｸUB" panose="020B0900000000000000" pitchFamily="50" charset="-128"/>
                <a:ea typeface="HGP創英角ｺﾞｼｯｸUB" panose="020B0900000000000000" pitchFamily="50" charset="-128"/>
              </a:rPr>
              <a:t>12</a:t>
            </a:r>
            <a:r>
              <a:rPr kumimoji="1" lang="ja-JP" altLang="en-US" u="sng" dirty="0" smtClean="0">
                <a:solidFill>
                  <a:srgbClr val="FF0000"/>
                </a:solidFill>
                <a:latin typeface="HGP創英角ｺﾞｼｯｸUB" panose="020B0900000000000000" pitchFamily="50" charset="-128"/>
                <a:ea typeface="HGP創英角ｺﾞｼｯｸUB" panose="020B0900000000000000" pitchFamily="50" charset="-128"/>
              </a:rPr>
              <a:t>月北太平洋の</a:t>
            </a:r>
            <a:r>
              <a:rPr kumimoji="1" lang="en-US" altLang="ja-JP" u="sng" dirty="0" smtClean="0">
                <a:solidFill>
                  <a:srgbClr val="FF0000"/>
                </a:solidFill>
                <a:latin typeface="HGP創英角ｺﾞｼｯｸUB" panose="020B0900000000000000" pitchFamily="50" charset="-128"/>
                <a:ea typeface="HGP創英角ｺﾞｼｯｸUB" panose="020B0900000000000000" pitchFamily="50" charset="-128"/>
              </a:rPr>
              <a:t>SST</a:t>
            </a:r>
            <a:r>
              <a:rPr lang="ja-JP" altLang="en-US" u="sng" dirty="0" smtClean="0">
                <a:solidFill>
                  <a:srgbClr val="FF0000"/>
                </a:solidFill>
                <a:latin typeface="HGP創英角ｺﾞｼｯｸUB" panose="020B0900000000000000" pitchFamily="50" charset="-128"/>
                <a:ea typeface="HGP創英角ｺﾞｼｯｸUB" panose="020B0900000000000000" pitchFamily="50" charset="-128"/>
              </a:rPr>
              <a:t>温度勾配が大きい</a:t>
            </a:r>
            <a:r>
              <a:rPr lang="ja-JP" altLang="en-US" dirty="0" smtClean="0">
                <a:latin typeface="HGP創英角ｺﾞｼｯｸUB" panose="020B0900000000000000" pitchFamily="50" charset="-128"/>
                <a:ea typeface="HGP創英角ｺﾞｼｯｸUB" panose="020B0900000000000000" pitchFamily="50" charset="-128"/>
              </a:rPr>
              <a:t>ことで</a:t>
            </a:r>
            <a:endParaRPr lang="en-US" altLang="ja-JP" dirty="0" smtClean="0">
              <a:latin typeface="HGP創英角ｺﾞｼｯｸUB" panose="020B0900000000000000" pitchFamily="50" charset="-128"/>
              <a:ea typeface="HGP創英角ｺﾞｼｯｸUB" panose="020B0900000000000000" pitchFamily="50" charset="-128"/>
            </a:endParaRPr>
          </a:p>
          <a:p>
            <a:pPr algn="ctr"/>
            <a:r>
              <a:rPr kumimoji="1" lang="en-US" altLang="ja-JP" u="sng" dirty="0">
                <a:solidFill>
                  <a:schemeClr val="accent5"/>
                </a:solidFill>
                <a:latin typeface="HGP創英角ｺﾞｼｯｸUB" panose="020B0900000000000000" pitchFamily="50" charset="-128"/>
                <a:ea typeface="HGP創英角ｺﾞｼｯｸUB" panose="020B0900000000000000" pitchFamily="50" charset="-128"/>
              </a:rPr>
              <a:t>1</a:t>
            </a:r>
            <a:r>
              <a:rPr kumimoji="1" lang="ja-JP" altLang="en-US" u="sng" dirty="0" smtClean="0">
                <a:solidFill>
                  <a:schemeClr val="accent5"/>
                </a:solidFill>
                <a:latin typeface="HGP創英角ｺﾞｼｯｸUB" panose="020B0900000000000000" pitchFamily="50" charset="-128"/>
                <a:ea typeface="HGP創英角ｺﾞｼｯｸUB" panose="020B0900000000000000" pitchFamily="50" charset="-128"/>
              </a:rPr>
              <a:t>月の北大西洋では</a:t>
            </a:r>
            <a:r>
              <a:rPr kumimoji="1" lang="en-US" altLang="ja-JP" u="sng" dirty="0" smtClean="0">
                <a:solidFill>
                  <a:schemeClr val="accent5"/>
                </a:solidFill>
                <a:latin typeface="HGP創英角ｺﾞｼｯｸUB" panose="020B0900000000000000" pitchFamily="50" charset="-128"/>
                <a:ea typeface="HGP創英角ｺﾞｼｯｸUB" panose="020B0900000000000000" pitchFamily="50" charset="-128"/>
              </a:rPr>
              <a:t>SST</a:t>
            </a:r>
            <a:r>
              <a:rPr kumimoji="1" lang="ja-JP" altLang="en-US" u="sng" dirty="0" err="1" smtClean="0">
                <a:solidFill>
                  <a:schemeClr val="accent5"/>
                </a:solidFill>
                <a:latin typeface="HGP創英角ｺﾞｼｯｸUB" panose="020B0900000000000000" pitchFamily="50" charset="-128"/>
                <a:ea typeface="HGP創英角ｺﾞｼｯｸUB" panose="020B0900000000000000" pitchFamily="50" charset="-128"/>
              </a:rPr>
              <a:t>が負</a:t>
            </a:r>
            <a:r>
              <a:rPr kumimoji="1" lang="ja-JP" altLang="en-US" u="sng" dirty="0" smtClean="0">
                <a:solidFill>
                  <a:schemeClr val="accent5"/>
                </a:solidFill>
                <a:latin typeface="HGP創英角ｺﾞｼｯｸUB" panose="020B0900000000000000" pitchFamily="50" charset="-128"/>
                <a:ea typeface="HGP創英角ｺﾞｼｯｸUB" panose="020B0900000000000000" pitchFamily="50" charset="-128"/>
              </a:rPr>
              <a:t>偏差</a:t>
            </a:r>
            <a:r>
              <a:rPr kumimoji="1" lang="ja-JP" altLang="en-US" dirty="0" smtClean="0">
                <a:latin typeface="HGP創英角ｺﾞｼｯｸUB" panose="020B0900000000000000" pitchFamily="50" charset="-128"/>
                <a:ea typeface="HGP創英角ｺﾞｼｯｸUB" panose="020B0900000000000000" pitchFamily="50" charset="-128"/>
              </a:rPr>
              <a:t>になる．</a:t>
            </a:r>
            <a:endParaRPr kumimoji="1" lang="en-US" altLang="ja-JP" dirty="0" smtClean="0">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4710819" y="1098693"/>
            <a:ext cx="4164724" cy="830997"/>
          </a:xfrm>
          <a:prstGeom prst="rect">
            <a:avLst/>
          </a:prstGeom>
          <a:noFill/>
        </p:spPr>
        <p:txBody>
          <a:bodyPr wrap="square" rtlCol="0">
            <a:spAutoFit/>
          </a:bodyPr>
          <a:lstStyle/>
          <a:p>
            <a:pPr algn="ctr"/>
            <a:r>
              <a:rPr kumimoji="1" lang="ja-JP" altLang="en-US" sz="2400" dirty="0" smtClean="0">
                <a:latin typeface="HGP創英角ｺﾞｼｯｸUB" panose="020B0900000000000000" pitchFamily="50" charset="-128"/>
                <a:ea typeface="HGP創英角ｺﾞｼｯｸUB" panose="020B0900000000000000" pitchFamily="50" charset="-128"/>
              </a:rPr>
              <a:t>大気と海の温度関係より</a:t>
            </a:r>
            <a:endParaRPr kumimoji="1" lang="en-US" altLang="ja-JP" sz="2400" dirty="0" smtClean="0">
              <a:latin typeface="HGP創英角ｺﾞｼｯｸUB" panose="020B0900000000000000" pitchFamily="50" charset="-128"/>
              <a:ea typeface="HGP創英角ｺﾞｼｯｸUB" panose="020B0900000000000000" pitchFamily="50" charset="-128"/>
            </a:endParaRPr>
          </a:p>
          <a:p>
            <a:pPr algn="ctr"/>
            <a:r>
              <a:rPr lang="ja-JP" altLang="en-US" sz="2400" u="sng" dirty="0" smtClean="0">
                <a:solidFill>
                  <a:schemeClr val="accent5"/>
                </a:solidFill>
                <a:latin typeface="HGP創英角ｺﾞｼｯｸUB" panose="020B0900000000000000" pitchFamily="50" charset="-128"/>
                <a:ea typeface="HGP創英角ｺﾞｼｯｸUB" panose="020B0900000000000000" pitchFamily="50" charset="-128"/>
              </a:rPr>
              <a:t>大気から海</a:t>
            </a:r>
            <a:r>
              <a:rPr kumimoji="1" lang="ja-JP" altLang="en-US" sz="2400" dirty="0" smtClean="0">
                <a:latin typeface="HGP創英角ｺﾞｼｯｸUB" panose="020B0900000000000000" pitchFamily="50" charset="-128"/>
                <a:ea typeface="HGP創英角ｺﾞｼｯｸUB" panose="020B0900000000000000" pitchFamily="50" charset="-128"/>
              </a:rPr>
              <a:t>に熱輸送が起こる．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22" name="角丸四角形 21"/>
          <p:cNvSpPr/>
          <p:nvPr/>
        </p:nvSpPr>
        <p:spPr>
          <a:xfrm>
            <a:off x="4570713" y="903056"/>
            <a:ext cx="4390648" cy="125335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6351892" y="2386704"/>
            <a:ext cx="906517" cy="607152"/>
          </a:xfrm>
          <a:prstGeom prst="downArrow">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643159" y="3042151"/>
            <a:ext cx="4300044" cy="954107"/>
          </a:xfrm>
          <a:prstGeom prst="rect">
            <a:avLst/>
          </a:prstGeom>
          <a:noFill/>
        </p:spPr>
        <p:txBody>
          <a:bodyPr wrap="square" rtlCol="0">
            <a:spAutoFit/>
          </a:bodyPr>
          <a:lstStyle/>
          <a:p>
            <a:pPr algn="ctr"/>
            <a:r>
              <a:rPr lang="ja-JP" altLang="en-US" sz="2800" dirty="0" smtClean="0">
                <a:latin typeface="HGP創英角ｺﾞｼｯｸUB" panose="020B0900000000000000" pitchFamily="50" charset="-128"/>
                <a:ea typeface="HGP創英角ｺﾞｼｯｸUB" panose="020B0900000000000000" pitchFamily="50" charset="-128"/>
              </a:rPr>
              <a:t>海が冷たいことで</a:t>
            </a:r>
            <a:endParaRPr lang="en-US" altLang="ja-JP" sz="2800" dirty="0" smtClean="0">
              <a:latin typeface="HGP創英角ｺﾞｼｯｸUB" panose="020B0900000000000000" pitchFamily="50" charset="-128"/>
              <a:ea typeface="HGP創英角ｺﾞｼｯｸUB" panose="020B0900000000000000" pitchFamily="50" charset="-128"/>
            </a:endParaRPr>
          </a:p>
          <a:p>
            <a:pPr algn="ctr"/>
            <a:r>
              <a:rPr lang="ja-JP" altLang="en-US" sz="2800" dirty="0" smtClean="0">
                <a:latin typeface="HGP創英角ｺﾞｼｯｸUB" panose="020B0900000000000000" pitchFamily="50" charset="-128"/>
                <a:ea typeface="HGP創英角ｺﾞｼｯｸUB" panose="020B0900000000000000" pitchFamily="50" charset="-128"/>
              </a:rPr>
              <a:t>直上では高圧偏差であった</a:t>
            </a:r>
            <a:r>
              <a:rPr lang="en-US" altLang="ja-JP" sz="2800" dirty="0" smtClean="0">
                <a:latin typeface="HGP創英角ｺﾞｼｯｸUB" panose="020B0900000000000000" pitchFamily="50" charset="-128"/>
                <a:ea typeface="HGP創英角ｺﾞｼｯｸUB" panose="020B0900000000000000" pitchFamily="50" charset="-128"/>
              </a:rPr>
              <a:t>. </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26" name="スライド番号プレースホルダー 2"/>
          <p:cNvSpPr>
            <a:spLocks noGrp="1"/>
          </p:cNvSpPr>
          <p:nvPr>
            <p:ph type="sldNum" sz="quarter" idx="12"/>
          </p:nvPr>
        </p:nvSpPr>
        <p:spPr>
          <a:xfrm>
            <a:off x="7086600" y="6509700"/>
            <a:ext cx="2057400" cy="365125"/>
          </a:xfrm>
        </p:spPr>
        <p:txBody>
          <a:bodyPr/>
          <a:lstStyle/>
          <a:p>
            <a:r>
              <a:rPr kumimoji="1" lang="en-US" altLang="ja-JP" dirty="0" smtClean="0"/>
              <a:t>15</a:t>
            </a:r>
            <a:endParaRPr kumimoji="1" lang="ja-JP" altLang="en-US" dirty="0"/>
          </a:p>
        </p:txBody>
      </p:sp>
    </p:spTree>
    <p:extLst>
      <p:ext uri="{BB962C8B-B14F-4D97-AF65-F5344CB8AC3E}">
        <p14:creationId xmlns:p14="http://schemas.microsoft.com/office/powerpoint/2010/main" val="87556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138288" y="1007433"/>
            <a:ext cx="5435196" cy="584775"/>
          </a:xfrm>
          <a:prstGeom prst="rect">
            <a:avLst/>
          </a:prstGeom>
          <a:solidFill>
            <a:schemeClr val="bg1"/>
          </a:solidFill>
        </p:spPr>
        <p:txBody>
          <a:bodyPr wrap="square" rtlCol="0">
            <a:spAutoFit/>
          </a:bodyPr>
          <a:lstStyle/>
          <a:p>
            <a:pPr algn="ctr"/>
            <a:r>
              <a:rPr kumimoji="1" lang="en-US" altLang="ja-JP" sz="1600" dirty="0" smtClean="0">
                <a:latin typeface="HGP創英角ｺﾞｼｯｸUB" panose="020B0900000000000000" pitchFamily="50" charset="-128"/>
                <a:ea typeface="HGP創英角ｺﾞｼｯｸUB" panose="020B0900000000000000" pitchFamily="50" charset="-128"/>
              </a:rPr>
              <a:t>1960</a:t>
            </a:r>
            <a:r>
              <a:rPr kumimoji="1" lang="ja-JP" altLang="en-US" sz="1600" dirty="0" smtClean="0">
                <a:latin typeface="HGP創英角ｺﾞｼｯｸUB" panose="020B0900000000000000" pitchFamily="50" charset="-128"/>
                <a:ea typeface="HGP創英角ｺﾞｼｯｸUB" panose="020B0900000000000000" pitchFamily="50" charset="-128"/>
              </a:rPr>
              <a:t>年から</a:t>
            </a:r>
            <a:r>
              <a:rPr kumimoji="1" lang="en-US" altLang="ja-JP" sz="1600" dirty="0" smtClean="0">
                <a:latin typeface="HGP創英角ｺﾞｼｯｸUB" panose="020B0900000000000000" pitchFamily="50" charset="-128"/>
                <a:ea typeface="HGP創英角ｺﾞｼｯｸUB" panose="020B0900000000000000" pitchFamily="50" charset="-128"/>
              </a:rPr>
              <a:t>2014</a:t>
            </a:r>
            <a:r>
              <a:rPr kumimoji="1" lang="ja-JP" altLang="en-US" sz="1600" dirty="0" smtClean="0">
                <a:latin typeface="HGP創英角ｺﾞｼｯｸUB" panose="020B0900000000000000" pitchFamily="50" charset="-128"/>
                <a:ea typeface="HGP創英角ｺﾞｼｯｸUB" panose="020B0900000000000000" pitchFamily="50" charset="-128"/>
              </a:rPr>
              <a:t>年の</a:t>
            </a:r>
            <a:r>
              <a:rPr kumimoji="1" lang="en-US" altLang="ja-JP" sz="1600" dirty="0" smtClean="0">
                <a:latin typeface="HGP創英角ｺﾞｼｯｸUB" panose="020B0900000000000000" pitchFamily="50" charset="-128"/>
                <a:ea typeface="HGP創英角ｺﾞｼｯｸUB" panose="020B0900000000000000" pitchFamily="50" charset="-128"/>
              </a:rPr>
              <a:t>12</a:t>
            </a:r>
            <a:r>
              <a:rPr kumimoji="1" lang="ja-JP" altLang="en-US" sz="1600" dirty="0" smtClean="0">
                <a:latin typeface="HGP創英角ｺﾞｼｯｸUB" panose="020B0900000000000000" pitchFamily="50" charset="-128"/>
                <a:ea typeface="HGP創英角ｺﾞｼｯｸUB" panose="020B0900000000000000" pitchFamily="50" charset="-128"/>
              </a:rPr>
              <a:t>月におけるメキシコ湾</a:t>
            </a:r>
            <a:endParaRPr kumimoji="1" lang="en-US" altLang="ja-JP" sz="1600" dirty="0" smtClean="0">
              <a:latin typeface="HGP創英角ｺﾞｼｯｸUB" panose="020B0900000000000000" pitchFamily="50" charset="-128"/>
              <a:ea typeface="HGP創英角ｺﾞｼｯｸUB" panose="020B0900000000000000" pitchFamily="50" charset="-128"/>
            </a:endParaRPr>
          </a:p>
          <a:p>
            <a:pPr algn="ctr"/>
            <a:r>
              <a:rPr lang="ja-JP" altLang="en-US" sz="1600" dirty="0" smtClean="0">
                <a:latin typeface="HGP創英角ｺﾞｼｯｸUB" panose="020B0900000000000000" pitchFamily="50" charset="-128"/>
                <a:ea typeface="HGP創英角ｺﾞｼｯｸUB" panose="020B0900000000000000" pitchFamily="50" charset="-128"/>
              </a:rPr>
              <a:t>海面水温 （黒の領域） </a:t>
            </a:r>
            <a:r>
              <a:rPr lang="en-US" altLang="ja-JP" sz="1600" dirty="0" smtClean="0">
                <a:latin typeface="HGP創英角ｺﾞｼｯｸUB" panose="020B0900000000000000" pitchFamily="50" charset="-128"/>
                <a:ea typeface="HGP創英角ｺﾞｼｯｸUB" panose="020B0900000000000000" pitchFamily="50" charset="-128"/>
              </a:rPr>
              <a:t>index</a:t>
            </a:r>
            <a:r>
              <a:rPr lang="ja-JP" altLang="en-US" sz="1600" dirty="0" smtClean="0">
                <a:latin typeface="HGP創英角ｺﾞｼｯｸUB" panose="020B0900000000000000" pitchFamily="50" charset="-128"/>
                <a:ea typeface="HGP創英角ｺﾞｼｯｸUB" panose="020B0900000000000000" pitchFamily="50" charset="-128"/>
              </a:rPr>
              <a:t>と海面水温（</a:t>
            </a:r>
            <a:r>
              <a:rPr lang="ja-JP" altLang="en-US" sz="1600" dirty="0">
                <a:latin typeface="HGP創英角ｺﾞｼｯｸUB" panose="020B0900000000000000" pitchFamily="50" charset="-128"/>
                <a:ea typeface="HGP創英角ｺﾞｼｯｸUB" panose="020B0900000000000000" pitchFamily="50" charset="-128"/>
              </a:rPr>
              <a:t>℃</a:t>
            </a:r>
            <a:r>
              <a:rPr lang="ja-JP" altLang="en-US" sz="1600" dirty="0" smtClean="0">
                <a:latin typeface="HGP創英角ｺﾞｼｯｸUB" panose="020B0900000000000000" pitchFamily="50" charset="-128"/>
                <a:ea typeface="HGP創英角ｺﾞｼｯｸUB" panose="020B0900000000000000" pitchFamily="50" charset="-128"/>
              </a:rPr>
              <a:t>）との相関回帰図</a:t>
            </a:r>
            <a:endParaRPr kumimoji="1" lang="ja-JP" altLang="en-US" sz="1600"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5661505" y="1105702"/>
            <a:ext cx="3033624" cy="1384995"/>
          </a:xfrm>
          <a:prstGeom prst="rect">
            <a:avLst/>
          </a:prstGeom>
          <a:solidFill>
            <a:schemeClr val="bg1"/>
          </a:solidFill>
        </p:spPr>
        <p:txBody>
          <a:bodyPr wrap="square" rtlCol="0">
            <a:sp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メキシコ湾流より</a:t>
            </a:r>
            <a:endParaRPr lang="en-US" altLang="ja-JP" sz="2800" dirty="0">
              <a:latin typeface="HGP創英角ｺﾞｼｯｸUB" panose="020B0900000000000000" pitchFamily="50" charset="-128"/>
              <a:ea typeface="HGP創英角ｺﾞｼｯｸUB" panose="020B0900000000000000" pitchFamily="50" charset="-128"/>
            </a:endParaRPr>
          </a:p>
          <a:p>
            <a:pPr algn="ctr"/>
            <a:r>
              <a:rPr lang="ja-JP" altLang="en-US" sz="2800" dirty="0" smtClean="0">
                <a:latin typeface="HGP創英角ｺﾞｼｯｸUB" panose="020B0900000000000000" pitchFamily="50" charset="-128"/>
                <a:ea typeface="HGP創英角ｺﾞｼｯｸUB" panose="020B0900000000000000" pitchFamily="50" charset="-128"/>
              </a:rPr>
              <a:t>上流</a:t>
            </a:r>
            <a:r>
              <a:rPr lang="ja-JP" altLang="en-US" sz="2800" dirty="0">
                <a:latin typeface="HGP創英角ｺﾞｼｯｸUB" panose="020B0900000000000000" pitchFamily="50" charset="-128"/>
                <a:ea typeface="HGP創英角ｺﾞｼｯｸUB" panose="020B0900000000000000" pitchFamily="50" charset="-128"/>
              </a:rPr>
              <a:t>の</a:t>
            </a:r>
            <a:r>
              <a:rPr lang="ja-JP" altLang="en-US" sz="2800" dirty="0" smtClean="0">
                <a:latin typeface="HGP創英角ｺﾞｼｯｸUB" panose="020B0900000000000000" pitchFamily="50" charset="-128"/>
                <a:ea typeface="HGP創英角ｺﾞｼｯｸUB" panose="020B0900000000000000" pitchFamily="50" charset="-128"/>
              </a:rPr>
              <a:t>南側に高温</a:t>
            </a:r>
            <a:endParaRPr lang="en-US" altLang="ja-JP" sz="2800" dirty="0" smtClean="0">
              <a:latin typeface="HGP創英角ｺﾞｼｯｸUB" panose="020B0900000000000000" pitchFamily="50" charset="-128"/>
              <a:ea typeface="HGP創英角ｺﾞｼｯｸUB" panose="020B0900000000000000" pitchFamily="50" charset="-128"/>
            </a:endParaRPr>
          </a:p>
          <a:p>
            <a:pPr algn="ctr"/>
            <a:r>
              <a:rPr lang="ja-JP" altLang="en-US" sz="2800" dirty="0" smtClean="0">
                <a:latin typeface="HGP創英角ｺﾞｼｯｸUB" panose="020B0900000000000000" pitchFamily="50" charset="-128"/>
                <a:ea typeface="HGP創英角ｺﾞｼｯｸUB" panose="020B0900000000000000" pitchFamily="50" charset="-128"/>
              </a:rPr>
              <a:t>北側に低温偏差</a:t>
            </a:r>
            <a:endParaRPr lang="ja-JP" altLang="en-US" sz="2800" u="sng" dirty="0">
              <a:latin typeface="HGP創英角ｺﾞｼｯｸUB" panose="020B0900000000000000" pitchFamily="50" charset="-128"/>
              <a:ea typeface="HGP創英角ｺﾞｼｯｸUB" panose="020B0900000000000000" pitchFamily="50" charset="-128"/>
            </a:endParaRPr>
          </a:p>
        </p:txBody>
      </p:sp>
      <p:sp>
        <p:nvSpPr>
          <p:cNvPr id="9" name="下矢印 8"/>
          <p:cNvSpPr/>
          <p:nvPr/>
        </p:nvSpPr>
        <p:spPr>
          <a:xfrm rot="16200000">
            <a:off x="462462" y="4639101"/>
            <a:ext cx="1341978" cy="143782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3" name="グループ化 12"/>
          <p:cNvGrpSpPr/>
          <p:nvPr/>
        </p:nvGrpSpPr>
        <p:grpSpPr>
          <a:xfrm>
            <a:off x="1291862" y="4791671"/>
            <a:ext cx="8017657" cy="1132687"/>
            <a:chOff x="5123723" y="2884606"/>
            <a:chExt cx="4193766" cy="1569156"/>
          </a:xfrm>
        </p:grpSpPr>
        <p:sp>
          <p:nvSpPr>
            <p:cNvPr id="12" name="角丸四角形 11"/>
            <p:cNvSpPr/>
            <p:nvPr/>
          </p:nvSpPr>
          <p:spPr>
            <a:xfrm>
              <a:off x="5502166" y="2884606"/>
              <a:ext cx="3436882" cy="1569156"/>
            </a:xfrm>
            <a:prstGeom prst="roundRect">
              <a:avLst/>
            </a:prstGeom>
            <a:solidFill>
              <a:schemeClr val="accent4">
                <a:lumMod val="40000"/>
                <a:lumOff val="60000"/>
                <a:alpha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1" name="テキスト ボックス 10"/>
            <p:cNvSpPr txBox="1"/>
            <p:nvPr/>
          </p:nvSpPr>
          <p:spPr>
            <a:xfrm>
              <a:off x="5123723" y="2940036"/>
              <a:ext cx="4193766" cy="1492313"/>
            </a:xfrm>
            <a:prstGeom prst="rect">
              <a:avLst/>
            </a:prstGeom>
            <a:noFill/>
          </p:spPr>
          <p:txBody>
            <a:bodyPr wrap="square" rtlCol="0">
              <a:spAutoFit/>
            </a:bodyPr>
            <a:lstStyle/>
            <a:p>
              <a:pPr algn="ctr"/>
              <a:r>
                <a:rPr lang="ja-JP" altLang="en-US" sz="3200" dirty="0" smtClean="0">
                  <a:latin typeface="HGP創英角ｺﾞｼｯｸUB" panose="020B0900000000000000" pitchFamily="50" charset="-128"/>
                  <a:ea typeface="HGP創英角ｺﾞｼｯｸUB" panose="020B0900000000000000" pitchFamily="50" charset="-128"/>
                </a:rPr>
                <a:t>初冬</a:t>
              </a:r>
              <a:r>
                <a:rPr lang="en-US" altLang="ja-JP" sz="3200" dirty="0">
                  <a:latin typeface="HGP創英角ｺﾞｼｯｸUB" panose="020B0900000000000000" pitchFamily="50" charset="-128"/>
                  <a:ea typeface="HGP創英角ｺﾞｼｯｸUB" panose="020B0900000000000000" pitchFamily="50" charset="-128"/>
                </a:rPr>
                <a:t>(12</a:t>
              </a:r>
              <a:r>
                <a:rPr lang="ja-JP" altLang="en-US" sz="3200" dirty="0">
                  <a:latin typeface="HGP創英角ｺﾞｼｯｸUB" panose="020B0900000000000000" pitchFamily="50" charset="-128"/>
                  <a:ea typeface="HGP創英角ｺﾞｼｯｸUB" panose="020B0900000000000000" pitchFamily="50" charset="-128"/>
                </a:rPr>
                <a:t>月</a:t>
              </a:r>
              <a:r>
                <a:rPr lang="en-US" altLang="ja-JP" sz="3200" dirty="0">
                  <a:latin typeface="HGP創英角ｺﾞｼｯｸUB" panose="020B0900000000000000" pitchFamily="50" charset="-128"/>
                  <a:ea typeface="HGP創英角ｺﾞｼｯｸUB" panose="020B0900000000000000" pitchFamily="50" charset="-128"/>
                </a:rPr>
                <a:t>)</a:t>
              </a:r>
              <a:r>
                <a:rPr lang="ja-JP" altLang="en-US" sz="3200" dirty="0" smtClean="0">
                  <a:latin typeface="HGP創英角ｺﾞｼｯｸUB" panose="020B0900000000000000" pitchFamily="50" charset="-128"/>
                  <a:ea typeface="HGP創英角ｺﾞｼｯｸUB" panose="020B0900000000000000" pitchFamily="50" charset="-128"/>
                </a:rPr>
                <a:t>の</a:t>
              </a:r>
              <a:r>
                <a:rPr lang="ja-JP" altLang="en-US" sz="3200" u="sng" dirty="0" smtClean="0">
                  <a:ln>
                    <a:solidFill>
                      <a:schemeClr val="tx1"/>
                    </a:solidFill>
                  </a:ln>
                  <a:solidFill>
                    <a:srgbClr val="FF0000"/>
                  </a:solidFill>
                  <a:latin typeface="HGP創英角ｺﾞｼｯｸUB" panose="020B0900000000000000" pitchFamily="50" charset="-128"/>
                  <a:ea typeface="HGP創英角ｺﾞｼｯｸUB" panose="020B0900000000000000" pitchFamily="50" charset="-128"/>
                </a:rPr>
                <a:t>北太平洋</a:t>
              </a:r>
              <a:r>
                <a:rPr lang="ja-JP" altLang="en-US" sz="3200" dirty="0">
                  <a:latin typeface="HGP創英角ｺﾞｼｯｸUB" panose="020B0900000000000000" pitchFamily="50" charset="-128"/>
                  <a:ea typeface="HGP創英角ｺﾞｼｯｸUB" panose="020B0900000000000000" pitchFamily="50" charset="-128"/>
                </a:rPr>
                <a:t>に</a:t>
              </a:r>
              <a:r>
                <a:rPr lang="ja-JP" altLang="en-US" sz="3200" dirty="0" smtClean="0">
                  <a:latin typeface="HGP創英角ｺﾞｼｯｸUB" panose="020B0900000000000000" pitchFamily="50" charset="-128"/>
                  <a:ea typeface="HGP創英角ｺﾞｼｯｸUB" panose="020B0900000000000000" pitchFamily="50" charset="-128"/>
                </a:rPr>
                <a:t>着目し</a:t>
              </a:r>
              <a:endParaRPr lang="en-US" altLang="ja-JP" sz="3200" dirty="0" smtClean="0">
                <a:latin typeface="HGP創英角ｺﾞｼｯｸUB" panose="020B0900000000000000" pitchFamily="50" charset="-128"/>
                <a:ea typeface="HGP創英角ｺﾞｼｯｸUB" panose="020B0900000000000000" pitchFamily="50" charset="-128"/>
              </a:endParaRPr>
            </a:p>
            <a:p>
              <a:pPr algn="ctr"/>
              <a:r>
                <a:rPr lang="ja-JP" altLang="en-US" sz="3200" dirty="0">
                  <a:latin typeface="HGP創英角ｺﾞｼｯｸUB" panose="020B0900000000000000" pitchFamily="50" charset="-128"/>
                  <a:ea typeface="HGP創英角ｺﾞｼｯｸUB" panose="020B0900000000000000" pitchFamily="50" charset="-128"/>
                </a:rPr>
                <a:t>東アジアの寒気応答を検討</a:t>
              </a:r>
              <a:r>
                <a:rPr lang="ja-JP" altLang="en-US" sz="3200" dirty="0" smtClean="0">
                  <a:latin typeface="HGP創英角ｺﾞｼｯｸUB" panose="020B0900000000000000" pitchFamily="50" charset="-128"/>
                  <a:ea typeface="HGP創英角ｺﾞｼｯｸUB" panose="020B0900000000000000" pitchFamily="50" charset="-128"/>
                </a:rPr>
                <a:t>する</a:t>
              </a:r>
              <a:endParaRPr lang="ja-JP" altLang="en-US" sz="3200" dirty="0">
                <a:latin typeface="HGP創英角ｺﾞｼｯｸUB" panose="020B0900000000000000" pitchFamily="50" charset="-128"/>
                <a:ea typeface="HGP創英角ｺﾞｼｯｸUB" panose="020B0900000000000000" pitchFamily="50" charset="-128"/>
              </a:endParaRPr>
            </a:p>
          </p:txBody>
        </p:sp>
      </p:grpSp>
      <p:sp>
        <p:nvSpPr>
          <p:cNvPr id="7" name="テキスト ボックス 6"/>
          <p:cNvSpPr txBox="1"/>
          <p:nvPr/>
        </p:nvSpPr>
        <p:spPr>
          <a:xfrm>
            <a:off x="1286543" y="4281075"/>
            <a:ext cx="3179561" cy="307777"/>
          </a:xfrm>
          <a:prstGeom prst="rect">
            <a:avLst/>
          </a:prstGeom>
          <a:noFill/>
        </p:spPr>
        <p:txBody>
          <a:bodyPr wrap="square"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色：有意水準</a:t>
            </a:r>
            <a:r>
              <a:rPr lang="en-US" altLang="ja-JP" sz="1400" dirty="0">
                <a:latin typeface="HGP創英角ｺﾞｼｯｸUB" panose="020B0900000000000000" pitchFamily="50" charset="-128"/>
                <a:ea typeface="HGP創英角ｺﾞｼｯｸUB" panose="020B0900000000000000" pitchFamily="50" charset="-128"/>
              </a:rPr>
              <a:t>90</a:t>
            </a:r>
            <a:r>
              <a:rPr lang="ja-JP" altLang="en-US" sz="1400" dirty="0">
                <a:latin typeface="HGP創英角ｺﾞｼｯｸUB" panose="020B0900000000000000" pitchFamily="50" charset="-128"/>
                <a:ea typeface="HGP創英角ｺﾞｼｯｸUB" panose="020B0900000000000000" pitchFamily="50" charset="-128"/>
              </a:rPr>
              <a:t>％以上　　線：回帰係数</a:t>
            </a:r>
          </a:p>
        </p:txBody>
      </p:sp>
      <p:sp>
        <p:nvSpPr>
          <p:cNvPr id="15" name="スライド番号プレースホルダー 14"/>
          <p:cNvSpPr>
            <a:spLocks noGrp="1"/>
          </p:cNvSpPr>
          <p:nvPr>
            <p:ph type="sldNum" sz="quarter" idx="12"/>
          </p:nvPr>
        </p:nvSpPr>
        <p:spPr/>
        <p:txBody>
          <a:bodyPr/>
          <a:lstStyle/>
          <a:p>
            <a:fld id="{33DAA17F-2D30-4DE4-B4FA-93F6CE89E2E6}" type="slidenum">
              <a:rPr kumimoji="1" lang="ja-JP" altLang="en-US" smtClean="0"/>
              <a:t>6</a:t>
            </a:fld>
            <a:endParaRPr kumimoji="1" lang="ja-JP" altLang="en-US"/>
          </a:p>
        </p:txBody>
      </p:sp>
      <p:sp>
        <p:nvSpPr>
          <p:cNvPr id="16" name="正方形/長方形 15"/>
          <p:cNvSpPr/>
          <p:nvPr/>
        </p:nvSpPr>
        <p:spPr>
          <a:xfrm>
            <a:off x="4892317" y="3183720"/>
            <a:ext cx="4572000" cy="830997"/>
          </a:xfrm>
          <a:prstGeom prst="rect">
            <a:avLst/>
          </a:prstGeom>
        </p:spPr>
        <p:txBody>
          <a:bodyPr>
            <a:spAutoFit/>
          </a:bodyPr>
          <a:lstStyle/>
          <a:p>
            <a:pPr algn="ctr"/>
            <a:r>
              <a:rPr lang="ja-JP" altLang="en-US" sz="2400" b="1" u="sng" dirty="0">
                <a:latin typeface="HGP創英角ｺﾞｼｯｸUB" panose="020B0900000000000000" pitchFamily="50" charset="-128"/>
                <a:ea typeface="HGP創英角ｺﾞｼｯｸUB" panose="020B0900000000000000" pitchFamily="50" charset="-128"/>
              </a:rPr>
              <a:t>東アジアの</a:t>
            </a:r>
            <a:r>
              <a:rPr lang="ja-JP" altLang="en-US" sz="2400" b="1" u="sng" dirty="0" smtClean="0">
                <a:latin typeface="HGP創英角ｺﾞｼｯｸUB" panose="020B0900000000000000" pitchFamily="50" charset="-128"/>
                <a:ea typeface="HGP創英角ｺﾞｼｯｸUB" panose="020B0900000000000000" pitchFamily="50" charset="-128"/>
              </a:rPr>
              <a:t>寒気の要因は</a:t>
            </a:r>
            <a:endParaRPr lang="en-US" altLang="ja-JP" sz="2400" b="1" u="sng" dirty="0">
              <a:latin typeface="HGP創英角ｺﾞｼｯｸUB" panose="020B0900000000000000" pitchFamily="50" charset="-128"/>
              <a:ea typeface="HGP創英角ｺﾞｼｯｸUB" panose="020B0900000000000000" pitchFamily="50" charset="-128"/>
            </a:endParaRPr>
          </a:p>
          <a:p>
            <a:pPr algn="ctr"/>
            <a:r>
              <a:rPr lang="ja-JP" altLang="en-US" sz="2400" b="1" u="sng" dirty="0">
                <a:latin typeface="HGP創英角ｺﾞｼｯｸUB" panose="020B0900000000000000" pitchFamily="50" charset="-128"/>
                <a:ea typeface="HGP創英角ｺﾞｼｯｸUB" panose="020B0900000000000000" pitchFamily="50" charset="-128"/>
              </a:rPr>
              <a:t>北大西洋ではなく</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北太平洋</a:t>
            </a:r>
            <a:r>
              <a:rPr lang="ja-JP" altLang="en-US" sz="2400" u="sng" dirty="0">
                <a:latin typeface="HGP創英角ｺﾞｼｯｸUB" panose="020B0900000000000000" pitchFamily="50" charset="-128"/>
                <a:ea typeface="HGP創英角ｺﾞｼｯｸUB" panose="020B0900000000000000" pitchFamily="50" charset="-128"/>
              </a:rPr>
              <a:t>？</a:t>
            </a:r>
          </a:p>
        </p:txBody>
      </p:sp>
      <p:sp>
        <p:nvSpPr>
          <p:cNvPr id="22" name="右矢印 21"/>
          <p:cNvSpPr/>
          <p:nvPr/>
        </p:nvSpPr>
        <p:spPr>
          <a:xfrm rot="5400000">
            <a:off x="6895219" y="2400515"/>
            <a:ext cx="543272" cy="892550"/>
          </a:xfrm>
          <a:prstGeom prst="rightArrow">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3" name="テキスト ボックス 22"/>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24" name="テキスト ボックス 23"/>
          <p:cNvSpPr txBox="1"/>
          <p:nvPr/>
        </p:nvSpPr>
        <p:spPr>
          <a:xfrm>
            <a:off x="0" y="276999"/>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25"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150883" y="1102"/>
            <a:ext cx="1032642"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introduction</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9" name="グループ化 28"/>
          <p:cNvGrpSpPr/>
          <p:nvPr/>
        </p:nvGrpSpPr>
        <p:grpSpPr>
          <a:xfrm>
            <a:off x="70897" y="504274"/>
            <a:ext cx="4569286" cy="1943904"/>
            <a:chOff x="137561" y="688938"/>
            <a:chExt cx="4569286" cy="1943904"/>
          </a:xfrm>
          <a:solidFill>
            <a:schemeClr val="accent5">
              <a:lumMod val="40000"/>
              <a:lumOff val="60000"/>
            </a:schemeClr>
          </a:solidFill>
        </p:grpSpPr>
        <p:sp>
          <p:nvSpPr>
            <p:cNvPr id="30" name="正方形/長方形 29"/>
            <p:cNvSpPr/>
            <p:nvPr/>
          </p:nvSpPr>
          <p:spPr>
            <a:xfrm>
              <a:off x="1887985" y="899277"/>
              <a:ext cx="2818862" cy="58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角丸四角形 31"/>
            <p:cNvSpPr/>
            <p:nvPr/>
          </p:nvSpPr>
          <p:spPr>
            <a:xfrm>
              <a:off x="137561" y="688938"/>
              <a:ext cx="3678143"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sp>
          <p:nvSpPr>
            <p:cNvPr id="31" name="正方形/長方形 30"/>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7" name="正方形/長方形 16"/>
          <p:cNvSpPr/>
          <p:nvPr/>
        </p:nvSpPr>
        <p:spPr>
          <a:xfrm>
            <a:off x="70897" y="484213"/>
            <a:ext cx="3727302" cy="523220"/>
          </a:xfrm>
          <a:prstGeom prst="rect">
            <a:avLst/>
          </a:prstGeom>
        </p:spPr>
        <p:txBody>
          <a:bodyPr wrap="none">
            <a:spAutoFit/>
          </a:bodyPr>
          <a:lstStyle/>
          <a:p>
            <a:pPr algn="ctr"/>
            <a:r>
              <a:rPr lang="ja-JP" altLang="en-US" sz="28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太平洋が寒気</a:t>
            </a:r>
            <a:r>
              <a:rPr lang="ja-JP" altLang="en-US" sz="2800" dirty="0" smtClean="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の要因？</a:t>
            </a:r>
            <a:endParaRPr lang="ja-JP" altLang="en-US" sz="28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59403" y="5048692"/>
            <a:ext cx="1102307" cy="584775"/>
          </a:xfrm>
          <a:prstGeom prst="rect">
            <a:avLst/>
          </a:prstGeom>
          <a:noFill/>
        </p:spPr>
        <p:txBody>
          <a:bodyPr wrap="square" rtlCol="0">
            <a:spAutoFit/>
          </a:bodyPr>
          <a:lstStyle/>
          <a:p>
            <a:r>
              <a:rPr kumimoji="1" lang="ja-JP" altLang="en-US" sz="3200" dirty="0" smtClean="0">
                <a:solidFill>
                  <a:schemeClr val="bg1"/>
                </a:solidFill>
                <a:latin typeface="HGP創英角ｺﾞｼｯｸUB" panose="020B0900000000000000" pitchFamily="50" charset="-128"/>
                <a:ea typeface="HGP創英角ｺﾞｼｯｸUB" panose="020B0900000000000000" pitchFamily="50" charset="-128"/>
              </a:rPr>
              <a:t>目的</a:t>
            </a:r>
            <a:endPar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t="11005" b="21474"/>
          <a:stretch/>
        </p:blipFill>
        <p:spPr>
          <a:xfrm>
            <a:off x="260858" y="1607011"/>
            <a:ext cx="4963615" cy="2634052"/>
          </a:xfrm>
          <a:prstGeom prst="rect">
            <a:avLst/>
          </a:prstGeom>
        </p:spPr>
      </p:pic>
      <p:sp>
        <p:nvSpPr>
          <p:cNvPr id="6" name="正方形/長方形 5"/>
          <p:cNvSpPr/>
          <p:nvPr/>
        </p:nvSpPr>
        <p:spPr>
          <a:xfrm>
            <a:off x="4421806" y="2203047"/>
            <a:ext cx="300387" cy="29207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円/楕円 9"/>
          <p:cNvSpPr/>
          <p:nvPr/>
        </p:nvSpPr>
        <p:spPr>
          <a:xfrm>
            <a:off x="2570247" y="1777913"/>
            <a:ext cx="1142429" cy="12072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 name="直線コネクタ 13"/>
          <p:cNvCxnSpPr/>
          <p:nvPr/>
        </p:nvCxnSpPr>
        <p:spPr>
          <a:xfrm>
            <a:off x="567656" y="1607011"/>
            <a:ext cx="4617336" cy="9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567656" y="4240616"/>
            <a:ext cx="4617336" cy="9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02964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3)">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4459547" y="1926912"/>
            <a:ext cx="1363717" cy="60902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p:cNvSpPr txBox="1"/>
          <p:nvPr/>
        </p:nvSpPr>
        <p:spPr>
          <a:xfrm>
            <a:off x="2034182" y="1902382"/>
            <a:ext cx="184731" cy="369332"/>
          </a:xfrm>
          <a:prstGeom prst="rect">
            <a:avLst/>
          </a:prstGeom>
          <a:noFill/>
        </p:spPr>
        <p:txBody>
          <a:bodyPr wrap="none" rtlCol="0">
            <a:spAutoFit/>
          </a:bodyPr>
          <a:lstStyle/>
          <a:p>
            <a:endParaRPr lang="ja-JP" altLang="en-US" dirty="0"/>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4838"/>
          <a:stretch/>
        </p:blipFill>
        <p:spPr>
          <a:xfrm>
            <a:off x="87719" y="1150736"/>
            <a:ext cx="4248983" cy="3943053"/>
          </a:xfrm>
          <a:prstGeom prst="rect">
            <a:avLst/>
          </a:prstGeom>
        </p:spPr>
      </p:pic>
      <p:sp>
        <p:nvSpPr>
          <p:cNvPr id="11" name="テキスト ボックス 10"/>
          <p:cNvSpPr txBox="1"/>
          <p:nvPr/>
        </p:nvSpPr>
        <p:spPr>
          <a:xfrm>
            <a:off x="163043" y="880814"/>
            <a:ext cx="4120402"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北太平洋</a:t>
            </a:r>
            <a:r>
              <a:rPr lang="ja-JP" altLang="en-US" sz="1600" dirty="0">
                <a:latin typeface="HGP創英角ｺﾞｼｯｸUB" panose="020B0900000000000000" pitchFamily="50" charset="-128"/>
                <a:ea typeface="HGP創英角ｺﾞｼｯｸUB" panose="020B0900000000000000" pitchFamily="50" charset="-128"/>
              </a:rPr>
              <a:t>南北勾配</a:t>
            </a:r>
            <a:r>
              <a:rPr lang="en-US" altLang="ja-JP" sz="1600" dirty="0" smtClean="0">
                <a:latin typeface="HGP創英角ｺﾞｼｯｸUB" panose="020B0900000000000000" pitchFamily="50" charset="-128"/>
                <a:ea typeface="HGP創英角ｺﾞｼｯｸUB" panose="020B0900000000000000" pitchFamily="50" charset="-128"/>
              </a:rPr>
              <a:t>index 1960-2014</a:t>
            </a:r>
          </a:p>
          <a:p>
            <a:pPr algn="ctr"/>
            <a:r>
              <a:rPr lang="ja-JP" altLang="en-US" sz="1600" dirty="0" smtClean="0">
                <a:latin typeface="HGP創英角ｺﾞｼｯｸUB" panose="020B0900000000000000" pitchFamily="50" charset="-128"/>
                <a:ea typeface="HGP創英角ｺﾞｼｯｸUB" panose="020B0900000000000000" pitchFamily="50" charset="-128"/>
              </a:rPr>
              <a:t>（</a:t>
            </a:r>
            <a:r>
              <a:rPr lang="en-US" altLang="ja-JP" sz="1600" dirty="0" smtClean="0">
                <a:latin typeface="HGP創英角ｺﾞｼｯｸUB" panose="020B0900000000000000" pitchFamily="50" charset="-128"/>
                <a:ea typeface="HGP創英角ｺﾞｼｯｸUB" panose="020B0900000000000000" pitchFamily="50" charset="-128"/>
              </a:rPr>
              <a:t>NPO-index</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636177" y="2443088"/>
            <a:ext cx="3424635" cy="1215208"/>
          </a:xfrm>
          <a:prstGeom prst="rect">
            <a:avLst/>
          </a:prstGeom>
          <a:solidFill>
            <a:srgbClr val="FFC000">
              <a:alpha val="4100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4564404" y="1022686"/>
            <a:ext cx="4428859" cy="830997"/>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北太平洋南北勾配</a:t>
            </a:r>
            <a:r>
              <a:rPr lang="en-US" altLang="ja-JP" sz="2400" dirty="0">
                <a:latin typeface="HGP創英角ｺﾞｼｯｸUB" panose="020B0900000000000000" pitchFamily="50" charset="-128"/>
                <a:ea typeface="HGP創英角ｺﾞｼｯｸUB" panose="020B0900000000000000" pitchFamily="50" charset="-128"/>
              </a:rPr>
              <a:t>index</a:t>
            </a:r>
            <a:r>
              <a:rPr lang="ja-JP" altLang="en-US" sz="2400" dirty="0">
                <a:latin typeface="HGP創英角ｺﾞｼｯｸUB" panose="020B0900000000000000" pitchFamily="50" charset="-128"/>
                <a:ea typeface="HGP創英角ｺﾞｼｯｸUB" panose="020B0900000000000000" pitchFamily="50" charset="-128"/>
              </a:rPr>
              <a:t>から</a:t>
            </a:r>
            <a:r>
              <a:rPr lang="en-US" altLang="ja-JP" sz="2400" dirty="0">
                <a:latin typeface="HGP創英角ｺﾞｼｯｸUB" panose="020B0900000000000000" pitchFamily="50" charset="-128"/>
                <a:ea typeface="HGP創英角ｺﾞｼｯｸUB" panose="020B0900000000000000" pitchFamily="50" charset="-128"/>
              </a:rPr>
              <a:t>±1σ</a:t>
            </a:r>
            <a:r>
              <a:rPr lang="ja-JP" altLang="en-US" sz="2400" dirty="0">
                <a:latin typeface="HGP創英角ｺﾞｼｯｸUB" panose="020B0900000000000000" pitchFamily="50" charset="-128"/>
                <a:ea typeface="HGP創英角ｺﾞｼｯｸUB" panose="020B0900000000000000" pitchFamily="50" charset="-128"/>
              </a:rPr>
              <a:t>以上ものを選択する</a:t>
            </a:r>
          </a:p>
        </p:txBody>
      </p:sp>
      <p:sp>
        <p:nvSpPr>
          <p:cNvPr id="20" name="円/楕円 19"/>
          <p:cNvSpPr/>
          <p:nvPr/>
        </p:nvSpPr>
        <p:spPr>
          <a:xfrm>
            <a:off x="2697091" y="1573007"/>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a:off x="3754940" y="2121893"/>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4"/>
          <p:cNvSpPr/>
          <p:nvPr/>
        </p:nvSpPr>
        <p:spPr>
          <a:xfrm>
            <a:off x="3140818" y="2200718"/>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円/楕円 28"/>
          <p:cNvSpPr/>
          <p:nvPr/>
        </p:nvSpPr>
        <p:spPr>
          <a:xfrm>
            <a:off x="3848802" y="2121070"/>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円/楕円 30"/>
          <p:cNvSpPr/>
          <p:nvPr/>
        </p:nvSpPr>
        <p:spPr>
          <a:xfrm>
            <a:off x="2638342" y="3688573"/>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円/楕円 31"/>
          <p:cNvSpPr/>
          <p:nvPr/>
        </p:nvSpPr>
        <p:spPr>
          <a:xfrm>
            <a:off x="2119890" y="3869059"/>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円/楕円 32"/>
          <p:cNvSpPr/>
          <p:nvPr/>
        </p:nvSpPr>
        <p:spPr>
          <a:xfrm>
            <a:off x="2799567" y="3792309"/>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円/楕円 33"/>
          <p:cNvSpPr/>
          <p:nvPr/>
        </p:nvSpPr>
        <p:spPr>
          <a:xfrm>
            <a:off x="3881796" y="3748381"/>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5132575" y="2478290"/>
            <a:ext cx="3310301" cy="461665"/>
          </a:xfrm>
          <a:prstGeom prst="rect">
            <a:avLst/>
          </a:prstGeom>
          <a:noFill/>
          <a:ln w="38100">
            <a:solidFill>
              <a:schemeClr val="accent2">
                <a:lumMod val="75000"/>
              </a:schemeClr>
            </a:solidFill>
          </a:ln>
        </p:spPr>
        <p:txBody>
          <a:bodyPr wrap="square" rtlCol="0">
            <a:spAutoFit/>
          </a:bodyPr>
          <a:lstStyle/>
          <a:p>
            <a:r>
              <a:rPr lang="en-US" altLang="ja-JP" sz="2400" b="1" dirty="0">
                <a:solidFill>
                  <a:schemeClr val="accent2"/>
                </a:solidFill>
              </a:rPr>
              <a:t>1994 , 2001 , 2011 , 2012</a:t>
            </a:r>
            <a:endParaRPr lang="ja-JP" altLang="en-US" sz="2400" b="1" dirty="0">
              <a:solidFill>
                <a:schemeClr val="accent2"/>
              </a:solidFill>
            </a:endParaRPr>
          </a:p>
        </p:txBody>
      </p:sp>
      <p:sp>
        <p:nvSpPr>
          <p:cNvPr id="35" name="テキスト ボックス 34"/>
          <p:cNvSpPr txBox="1"/>
          <p:nvPr/>
        </p:nvSpPr>
        <p:spPr>
          <a:xfrm>
            <a:off x="5132575" y="3601858"/>
            <a:ext cx="3310301" cy="461665"/>
          </a:xfrm>
          <a:prstGeom prst="rect">
            <a:avLst/>
          </a:prstGeom>
          <a:noFill/>
          <a:ln w="38100">
            <a:solidFill>
              <a:schemeClr val="accent1">
                <a:lumMod val="75000"/>
              </a:schemeClr>
            </a:solidFill>
          </a:ln>
        </p:spPr>
        <p:txBody>
          <a:bodyPr wrap="square" rtlCol="0">
            <a:spAutoFit/>
          </a:bodyPr>
          <a:lstStyle/>
          <a:p>
            <a:r>
              <a:rPr lang="en-US" altLang="ja-JP" sz="2400" b="1" dirty="0">
                <a:solidFill>
                  <a:schemeClr val="accent1">
                    <a:lumMod val="75000"/>
                  </a:schemeClr>
                </a:solidFill>
              </a:rPr>
              <a:t>1985 , 1993 , 1996 , 2013</a:t>
            </a:r>
            <a:endParaRPr lang="ja-JP" altLang="en-US" sz="2400" b="1" dirty="0">
              <a:solidFill>
                <a:schemeClr val="accent1">
                  <a:lumMod val="75000"/>
                </a:schemeClr>
              </a:solidFill>
            </a:endParaRPr>
          </a:p>
        </p:txBody>
      </p:sp>
      <p:sp>
        <p:nvSpPr>
          <p:cNvPr id="22" name="テキスト ボックス 21"/>
          <p:cNvSpPr txBox="1"/>
          <p:nvPr/>
        </p:nvSpPr>
        <p:spPr>
          <a:xfrm>
            <a:off x="4731226" y="1955061"/>
            <a:ext cx="929064" cy="523220"/>
          </a:xfrm>
          <a:prstGeom prst="rect">
            <a:avLst/>
          </a:prstGeom>
          <a:noFill/>
        </p:spPr>
        <p:txBody>
          <a:bodyPr wrap="square" rtlCol="0">
            <a:spAutoFit/>
          </a:bodyPr>
          <a:lstStyle/>
          <a:p>
            <a:r>
              <a:rPr lang="en-US" altLang="ja-JP" sz="2800" b="1" dirty="0">
                <a:solidFill>
                  <a:schemeClr val="bg1"/>
                </a:solidFill>
                <a:latin typeface="HGP創英角ｺﾞｼｯｸUB" panose="020B0900000000000000" pitchFamily="50" charset="-128"/>
                <a:ea typeface="HGP創英角ｺﾞｼｯｸUB" panose="020B0900000000000000" pitchFamily="50" charset="-128"/>
              </a:rPr>
              <a:t>HOT</a:t>
            </a:r>
            <a:endParaRPr lang="ja-JP" altLang="en-US" sz="2800" b="1"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6" name="円/楕円 35"/>
          <p:cNvSpPr/>
          <p:nvPr/>
        </p:nvSpPr>
        <p:spPr>
          <a:xfrm>
            <a:off x="4459547" y="3058364"/>
            <a:ext cx="1363717" cy="60902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p:cNvSpPr txBox="1"/>
          <p:nvPr/>
        </p:nvSpPr>
        <p:spPr>
          <a:xfrm>
            <a:off x="4628752" y="3095724"/>
            <a:ext cx="1092035" cy="523220"/>
          </a:xfrm>
          <a:prstGeom prst="rect">
            <a:avLst/>
          </a:prstGeom>
          <a:noFill/>
          <a:ln>
            <a:noFill/>
          </a:ln>
        </p:spPr>
        <p:txBody>
          <a:bodyPr wrap="square" rtlCol="0">
            <a:spAutoFit/>
          </a:bodyPr>
          <a:lstStyle/>
          <a:p>
            <a:r>
              <a:rPr lang="en-US" altLang="ja-JP" sz="2800" b="1" dirty="0">
                <a:solidFill>
                  <a:schemeClr val="bg1"/>
                </a:solidFill>
                <a:latin typeface="HGP創英角ｺﾞｼｯｸUB" panose="020B0900000000000000" pitchFamily="50" charset="-128"/>
                <a:ea typeface="HGP創英角ｺﾞｼｯｸUB" panose="020B0900000000000000" pitchFamily="50" charset="-128"/>
              </a:rPr>
              <a:t>COLD</a:t>
            </a:r>
            <a:endParaRPr lang="ja-JP" altLang="en-US" sz="2800" b="1"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9" name="テキスト ボックス 38"/>
          <p:cNvSpPr txBox="1"/>
          <p:nvPr/>
        </p:nvSpPr>
        <p:spPr>
          <a:xfrm>
            <a:off x="4990726" y="4148132"/>
            <a:ext cx="3648787" cy="400110"/>
          </a:xfrm>
          <a:prstGeom prst="rect">
            <a:avLst/>
          </a:prstGeom>
          <a:noFill/>
        </p:spPr>
        <p:txBody>
          <a:bodyPr wrap="square" rtlCol="0">
            <a:spAutoFit/>
          </a:bodyPr>
          <a:lstStyle/>
          <a:p>
            <a:r>
              <a:rPr lang="en-US" altLang="ja-JP" sz="20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ja-JP" altLang="en-US" sz="2000" b="1" dirty="0">
                <a:latin typeface="HGP創英角ｺﾞｼｯｸUB" panose="020B0900000000000000" pitchFamily="50" charset="-128"/>
                <a:ea typeface="HGP創英角ｺﾞｼｯｸUB" panose="020B0900000000000000" pitchFamily="50" charset="-128"/>
              </a:rPr>
              <a:t>と</a:t>
            </a:r>
            <a:r>
              <a:rPr lang="en-US" altLang="ja-JP" sz="2000" b="1" dirty="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2000" b="1" dirty="0">
                <a:latin typeface="HGP創英角ｺﾞｼｯｸUB" panose="020B0900000000000000" pitchFamily="50" charset="-128"/>
                <a:ea typeface="HGP創英角ｺﾞｼｯｸUB" panose="020B0900000000000000" pitchFamily="50" charset="-128"/>
              </a:rPr>
              <a:t>の年をそれぞれ抽出</a:t>
            </a:r>
          </a:p>
        </p:txBody>
      </p:sp>
      <p:sp>
        <p:nvSpPr>
          <p:cNvPr id="40" name="右矢印 39"/>
          <p:cNvSpPr/>
          <p:nvPr/>
        </p:nvSpPr>
        <p:spPr>
          <a:xfrm rot="5400000">
            <a:off x="6595726" y="4630115"/>
            <a:ext cx="438784" cy="586527"/>
          </a:xfrm>
          <a:prstGeom prst="rightArrow">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41" name="テキスト ボックス 40"/>
          <p:cNvSpPr txBox="1"/>
          <p:nvPr/>
        </p:nvSpPr>
        <p:spPr>
          <a:xfrm>
            <a:off x="4633755" y="5473454"/>
            <a:ext cx="4324980" cy="461665"/>
          </a:xfrm>
          <a:prstGeom prst="rect">
            <a:avLst/>
          </a:prstGeom>
          <a:noFill/>
        </p:spPr>
        <p:txBody>
          <a:bodyPr wrap="square" rtlCol="0">
            <a:spAutoFit/>
          </a:bodyPr>
          <a:lstStyle/>
          <a:p>
            <a:r>
              <a:rPr lang="en-US" altLang="ja-JP" sz="2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2400" b="1" dirty="0">
                <a:latin typeface="HGP創英角ｺﾞｼｯｸUB" panose="020B0900000000000000" pitchFamily="50" charset="-128"/>
                <a:ea typeface="HGP創英角ｺﾞｼｯｸUB" panose="020B0900000000000000" pitchFamily="50" charset="-128"/>
              </a:rPr>
              <a:t>-</a:t>
            </a:r>
            <a:r>
              <a:rPr lang="en-US" altLang="ja-JP" sz="2400" b="1" dirty="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2400" b="1" dirty="0">
                <a:latin typeface="HGP創英角ｺﾞｼｯｸUB" panose="020B0900000000000000" pitchFamily="50" charset="-128"/>
                <a:ea typeface="HGP創英角ｺﾞｼｯｸUB" panose="020B0900000000000000" pitchFamily="50" charset="-128"/>
              </a:rPr>
              <a:t>の合成図解析を行う</a:t>
            </a:r>
            <a:endParaRPr lang="en-US" altLang="ja-JP" sz="2400" b="1"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4373710" y="6242156"/>
            <a:ext cx="4751913" cy="338554"/>
          </a:xfrm>
          <a:prstGeom prst="rect">
            <a:avLst/>
          </a:prstGeom>
          <a:noFill/>
        </p:spPr>
        <p:txBody>
          <a:bodyPr wrap="square" rtlCol="0">
            <a:spAutoFit/>
          </a:bodyPr>
          <a:lstStyle/>
          <a:p>
            <a:r>
              <a:rPr lang="en-US" altLang="ja-JP" sz="1600" dirty="0"/>
              <a:t>※</a:t>
            </a:r>
            <a:r>
              <a:rPr lang="ja-JP" altLang="en-US" sz="1600" dirty="0"/>
              <a:t>抽出する際にエルニーニョ・ラニーニャ年は取り除く</a:t>
            </a:r>
          </a:p>
        </p:txBody>
      </p:sp>
      <p:sp>
        <p:nvSpPr>
          <p:cNvPr id="43" name="角丸四角形 42"/>
          <p:cNvSpPr/>
          <p:nvPr/>
        </p:nvSpPr>
        <p:spPr>
          <a:xfrm>
            <a:off x="4503992" y="5298515"/>
            <a:ext cx="4572000" cy="810411"/>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スライド番号プレースホルダー 5"/>
          <p:cNvSpPr>
            <a:spLocks noGrp="1"/>
          </p:cNvSpPr>
          <p:nvPr>
            <p:ph type="sldNum" sz="quarter" idx="12"/>
          </p:nvPr>
        </p:nvSpPr>
        <p:spPr>
          <a:xfrm>
            <a:off x="7113328" y="6572043"/>
            <a:ext cx="2057400" cy="365125"/>
          </a:xfrm>
        </p:spPr>
        <p:txBody>
          <a:bodyPr/>
          <a:lstStyle/>
          <a:p>
            <a:fld id="{33DAA17F-2D30-4DE4-B4FA-93F6CE89E2E6}" type="slidenum">
              <a:rPr kumimoji="1" lang="ja-JP" altLang="en-US" smtClean="0"/>
              <a:t>7</a:t>
            </a:fld>
            <a:endParaRPr kumimoji="1" lang="ja-JP" altLang="en-US" dirty="0"/>
          </a:p>
        </p:txBody>
      </p:sp>
      <p:sp>
        <p:nvSpPr>
          <p:cNvPr id="45" name="テキスト ボックス 4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46" name="テキスト ボックス 45"/>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47"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289559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Method/data</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51" name="グループ化 50"/>
          <p:cNvGrpSpPr/>
          <p:nvPr/>
        </p:nvGrpSpPr>
        <p:grpSpPr>
          <a:xfrm>
            <a:off x="81975" y="420182"/>
            <a:ext cx="4254727" cy="1943904"/>
            <a:chOff x="137561" y="688938"/>
            <a:chExt cx="4254727" cy="1943904"/>
          </a:xfrm>
          <a:solidFill>
            <a:schemeClr val="accent5">
              <a:lumMod val="40000"/>
              <a:lumOff val="60000"/>
            </a:schemeClr>
          </a:solidFill>
        </p:grpSpPr>
        <p:sp>
          <p:nvSpPr>
            <p:cNvPr id="52" name="正方形/長方形 51"/>
            <p:cNvSpPr/>
            <p:nvPr/>
          </p:nvSpPr>
          <p:spPr>
            <a:xfrm>
              <a:off x="1887985" y="899277"/>
              <a:ext cx="2504303" cy="62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正方形/長方形 52"/>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角丸四角形 53"/>
            <p:cNvSpPr/>
            <p:nvPr/>
          </p:nvSpPr>
          <p:spPr>
            <a:xfrm>
              <a:off x="137561" y="688938"/>
              <a:ext cx="3259907"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grpSp>
      <p:sp>
        <p:nvSpPr>
          <p:cNvPr id="7" name="正方形/長方形 6"/>
          <p:cNvSpPr/>
          <p:nvPr/>
        </p:nvSpPr>
        <p:spPr>
          <a:xfrm>
            <a:off x="534452" y="378088"/>
            <a:ext cx="2491680" cy="584775"/>
          </a:xfrm>
          <a:prstGeom prst="rect">
            <a:avLst/>
          </a:prstGeom>
        </p:spPr>
        <p:txBody>
          <a:bodyPr wrap="square">
            <a:spAutoFit/>
          </a:bodyPr>
          <a:lstStyle/>
          <a:p>
            <a:pPr algn="ctr"/>
            <a:r>
              <a:rPr lang="ja-JP" altLang="en-US" sz="32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合成図解析</a:t>
            </a:r>
          </a:p>
        </p:txBody>
      </p:sp>
      <p:sp>
        <p:nvSpPr>
          <p:cNvPr id="38" name="テキスト ボックス 37"/>
          <p:cNvSpPr txBox="1"/>
          <p:nvPr/>
        </p:nvSpPr>
        <p:spPr>
          <a:xfrm>
            <a:off x="5056459" y="457730"/>
            <a:ext cx="3386417" cy="338554"/>
          </a:xfrm>
          <a:prstGeom prst="rect">
            <a:avLst/>
          </a:prstGeom>
          <a:solidFill>
            <a:schemeClr val="bg1">
              <a:lumMod val="85000"/>
              <a:alpha val="58000"/>
            </a:schemeClr>
          </a:solidFill>
          <a:ln w="38100">
            <a:solidFill>
              <a:schemeClr val="bg1">
                <a:lumMod val="50000"/>
              </a:schemeClr>
            </a:solidFill>
          </a:ln>
        </p:spPr>
        <p:txBody>
          <a:bodyPr wrap="square" rtlCol="0">
            <a:spAutoFit/>
          </a:bodyPr>
          <a:lstStyle/>
          <a:p>
            <a:r>
              <a:rPr lang="ja-JP" altLang="en-US" sz="1600" b="1" dirty="0" smtClean="0">
                <a:latin typeface="HGP創英角ｺﾞｼｯｸUB" panose="020B0900000000000000" pitchFamily="50" charset="-128"/>
                <a:ea typeface="HGP創英角ｺﾞｼｯｸUB" panose="020B0900000000000000" pitchFamily="50" charset="-128"/>
              </a:rPr>
              <a:t>長周期変動と</a:t>
            </a:r>
            <a:r>
              <a:rPr lang="ja-JP" altLang="en-US" sz="1600" b="1" dirty="0">
                <a:latin typeface="HGP創英角ｺﾞｼｯｸUB" panose="020B0900000000000000" pitchFamily="50" charset="-128"/>
                <a:ea typeface="HGP創英角ｺﾞｼｯｸUB" panose="020B0900000000000000" pitchFamily="50" charset="-128"/>
              </a:rPr>
              <a:t>トレンド除去した大気場</a:t>
            </a:r>
          </a:p>
        </p:txBody>
      </p:sp>
      <p:grpSp>
        <p:nvGrpSpPr>
          <p:cNvPr id="57" name="グループ化 56"/>
          <p:cNvGrpSpPr/>
          <p:nvPr/>
        </p:nvGrpSpPr>
        <p:grpSpPr>
          <a:xfrm>
            <a:off x="10175" y="4937067"/>
            <a:ext cx="4381503" cy="1864608"/>
            <a:chOff x="221444" y="1463040"/>
            <a:chExt cx="4963615" cy="2227435"/>
          </a:xfrm>
        </p:grpSpPr>
        <p:sp>
          <p:nvSpPr>
            <p:cNvPr id="58" name="テキスト ボックス 57"/>
            <p:cNvSpPr txBox="1"/>
            <p:nvPr/>
          </p:nvSpPr>
          <p:spPr>
            <a:xfrm>
              <a:off x="2266226" y="2729919"/>
              <a:ext cx="184731" cy="369332"/>
            </a:xfrm>
            <a:prstGeom prst="rect">
              <a:avLst/>
            </a:prstGeom>
            <a:noFill/>
          </p:spPr>
          <p:txBody>
            <a:bodyPr wrap="none" rtlCol="0">
              <a:spAutoFit/>
            </a:bodyPr>
            <a:lstStyle/>
            <a:p>
              <a:endParaRPr lang="ja-JP" altLang="en-US" dirty="0"/>
            </a:p>
          </p:txBody>
        </p:sp>
        <p:pic>
          <p:nvPicPr>
            <p:cNvPr id="59" name="図 58"/>
            <p:cNvPicPr>
              <a:picLocks noChangeAspect="1"/>
            </p:cNvPicPr>
            <p:nvPr/>
          </p:nvPicPr>
          <p:blipFill rotWithShape="1">
            <a:blip r:embed="rId5" cstate="print">
              <a:extLst>
                <a:ext uri="{28A0092B-C50C-407E-A947-70E740481C1C}">
                  <a14:useLocalDpi xmlns:a14="http://schemas.microsoft.com/office/drawing/2010/main" val="0"/>
                </a:ext>
              </a:extLst>
            </a:blip>
            <a:srcRect t="11005" b="21474"/>
            <a:stretch/>
          </p:blipFill>
          <p:spPr>
            <a:xfrm>
              <a:off x="221444" y="1463040"/>
              <a:ext cx="4963615" cy="2219498"/>
            </a:xfrm>
            <a:prstGeom prst="rect">
              <a:avLst/>
            </a:prstGeom>
          </p:spPr>
        </p:pic>
        <p:sp>
          <p:nvSpPr>
            <p:cNvPr id="61" name="円/楕円 60"/>
            <p:cNvSpPr/>
            <p:nvPr/>
          </p:nvSpPr>
          <p:spPr>
            <a:xfrm>
              <a:off x="2593552" y="1644697"/>
              <a:ext cx="999834" cy="10172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2" name="直線コネクタ 61"/>
            <p:cNvCxnSpPr/>
            <p:nvPr/>
          </p:nvCxnSpPr>
          <p:spPr>
            <a:xfrm>
              <a:off x="492431" y="1463868"/>
              <a:ext cx="4653147" cy="74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28242" y="3682162"/>
              <a:ext cx="4617336" cy="8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a:off x="-48683" y="2190292"/>
            <a:ext cx="492443" cy="1810864"/>
          </a:xfrm>
          <a:prstGeom prst="rect">
            <a:avLst/>
          </a:prstGeom>
          <a:solidFill>
            <a:schemeClr val="bg1"/>
          </a:solidFill>
        </p:spPr>
        <p:txBody>
          <a:bodyPr vert="eaVert" wrap="squar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rPr>
              <a:t>　標準偏差（</a:t>
            </a:r>
            <a:r>
              <a:rPr kumimoji="1" lang="en-US" altLang="ja-JP" sz="2000" dirty="0" smtClean="0">
                <a:latin typeface="HGP創英角ｺﾞｼｯｸUB" panose="020B0900000000000000" pitchFamily="50" charset="-128"/>
                <a:ea typeface="HGP創英角ｺﾞｼｯｸUB" panose="020B0900000000000000" pitchFamily="50" charset="-128"/>
              </a:rPr>
              <a:t>σ</a:t>
            </a:r>
            <a:r>
              <a:rPr kumimoji="1" lang="ja-JP" altLang="en-US" sz="2000" dirty="0" smtClean="0">
                <a:latin typeface="HGP創英角ｺﾞｼｯｸUB" panose="020B0900000000000000" pitchFamily="50" charset="-128"/>
                <a:ea typeface="HGP創英角ｺﾞｼｯｸUB" panose="020B0900000000000000" pitchFamily="50" charset="-128"/>
              </a:rPr>
              <a:t>）</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0246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4459547" y="1926912"/>
            <a:ext cx="1363717" cy="60902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p:cNvSpPr txBox="1"/>
          <p:nvPr/>
        </p:nvSpPr>
        <p:spPr>
          <a:xfrm>
            <a:off x="2034182" y="1902382"/>
            <a:ext cx="184731" cy="369332"/>
          </a:xfrm>
          <a:prstGeom prst="rect">
            <a:avLst/>
          </a:prstGeom>
          <a:noFill/>
        </p:spPr>
        <p:txBody>
          <a:bodyPr wrap="none" rtlCol="0">
            <a:spAutoFit/>
          </a:bodyPr>
          <a:lstStyle/>
          <a:p>
            <a:endParaRPr lang="ja-JP" altLang="en-US" dirty="0"/>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4838"/>
          <a:stretch/>
        </p:blipFill>
        <p:spPr>
          <a:xfrm>
            <a:off x="87719" y="1150736"/>
            <a:ext cx="4248983" cy="3943053"/>
          </a:xfrm>
          <a:prstGeom prst="rect">
            <a:avLst/>
          </a:prstGeom>
        </p:spPr>
      </p:pic>
      <p:sp>
        <p:nvSpPr>
          <p:cNvPr id="11" name="テキスト ボックス 10"/>
          <p:cNvSpPr txBox="1"/>
          <p:nvPr/>
        </p:nvSpPr>
        <p:spPr>
          <a:xfrm>
            <a:off x="163043" y="880814"/>
            <a:ext cx="4120402" cy="584775"/>
          </a:xfrm>
          <a:prstGeom prst="rect">
            <a:avLst/>
          </a:prstGeom>
          <a:solidFill>
            <a:schemeClr val="bg1"/>
          </a:solidFill>
        </p:spPr>
        <p:txBody>
          <a:bodyPr wrap="square" rtlCol="0">
            <a:spAutoFit/>
          </a:bodyPr>
          <a:lstStyle/>
          <a:p>
            <a:pPr algn="ctr"/>
            <a:r>
              <a:rPr lang="en-US" altLang="ja-JP" sz="1600" dirty="0" smtClean="0">
                <a:latin typeface="HGP創英角ｺﾞｼｯｸUB" panose="020B0900000000000000" pitchFamily="50" charset="-128"/>
                <a:ea typeface="HGP創英角ｺﾞｼｯｸUB" panose="020B0900000000000000" pitchFamily="50" charset="-128"/>
              </a:rPr>
              <a:t>12</a:t>
            </a:r>
            <a:r>
              <a:rPr lang="ja-JP" altLang="en-US" sz="1600" dirty="0" smtClean="0">
                <a:latin typeface="HGP創英角ｺﾞｼｯｸUB" panose="020B0900000000000000" pitchFamily="50" charset="-128"/>
                <a:ea typeface="HGP創英角ｺﾞｼｯｸUB" panose="020B0900000000000000" pitchFamily="50" charset="-128"/>
              </a:rPr>
              <a:t>月 北太平洋</a:t>
            </a:r>
            <a:r>
              <a:rPr lang="ja-JP" altLang="en-US" sz="1600" dirty="0">
                <a:latin typeface="HGP創英角ｺﾞｼｯｸUB" panose="020B0900000000000000" pitchFamily="50" charset="-128"/>
                <a:ea typeface="HGP創英角ｺﾞｼｯｸUB" panose="020B0900000000000000" pitchFamily="50" charset="-128"/>
              </a:rPr>
              <a:t>南北勾配</a:t>
            </a:r>
            <a:r>
              <a:rPr lang="en-US" altLang="ja-JP" sz="1600" dirty="0" smtClean="0">
                <a:latin typeface="HGP創英角ｺﾞｼｯｸUB" panose="020B0900000000000000" pitchFamily="50" charset="-128"/>
                <a:ea typeface="HGP創英角ｺﾞｼｯｸUB" panose="020B0900000000000000" pitchFamily="50" charset="-128"/>
              </a:rPr>
              <a:t>index 1960-2014</a:t>
            </a:r>
          </a:p>
          <a:p>
            <a:pPr algn="ctr"/>
            <a:r>
              <a:rPr lang="ja-JP" altLang="en-US" sz="1600" dirty="0" smtClean="0">
                <a:latin typeface="HGP創英角ｺﾞｼｯｸUB" panose="020B0900000000000000" pitchFamily="50" charset="-128"/>
                <a:ea typeface="HGP創英角ｺﾞｼｯｸUB" panose="020B0900000000000000" pitchFamily="50" charset="-128"/>
              </a:rPr>
              <a:t>（</a:t>
            </a:r>
            <a:r>
              <a:rPr lang="en-US" altLang="ja-JP" sz="1600" dirty="0" smtClean="0">
                <a:latin typeface="HGP創英角ｺﾞｼｯｸUB" panose="020B0900000000000000" pitchFamily="50" charset="-128"/>
                <a:ea typeface="HGP創英角ｺﾞｼｯｸUB" panose="020B0900000000000000" pitchFamily="50" charset="-128"/>
              </a:rPr>
              <a:t>NPO-index</a:t>
            </a:r>
            <a:r>
              <a:rPr lang="ja-JP" altLang="en-US" sz="1600" dirty="0" smtClean="0">
                <a:latin typeface="HGP創英角ｺﾞｼｯｸUB" panose="020B0900000000000000" pitchFamily="50" charset="-128"/>
                <a:ea typeface="HGP創英角ｺﾞｼｯｸUB" panose="020B0900000000000000" pitchFamily="50" charset="-128"/>
              </a:rPr>
              <a:t>） </a:t>
            </a:r>
            <a:endParaRPr lang="ja-JP" altLang="en-US" sz="1600" dirty="0">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636177" y="2443088"/>
            <a:ext cx="3424635" cy="1215208"/>
          </a:xfrm>
          <a:prstGeom prst="rect">
            <a:avLst/>
          </a:prstGeom>
          <a:solidFill>
            <a:srgbClr val="FFC000">
              <a:alpha val="4100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4564404" y="1022686"/>
            <a:ext cx="4428859" cy="830997"/>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北太平洋南北勾配</a:t>
            </a:r>
            <a:r>
              <a:rPr lang="en-US" altLang="ja-JP" sz="2400" dirty="0">
                <a:latin typeface="HGP創英角ｺﾞｼｯｸUB" panose="020B0900000000000000" pitchFamily="50" charset="-128"/>
                <a:ea typeface="HGP創英角ｺﾞｼｯｸUB" panose="020B0900000000000000" pitchFamily="50" charset="-128"/>
              </a:rPr>
              <a:t>index</a:t>
            </a:r>
            <a:r>
              <a:rPr lang="ja-JP" altLang="en-US" sz="2400" dirty="0">
                <a:latin typeface="HGP創英角ｺﾞｼｯｸUB" panose="020B0900000000000000" pitchFamily="50" charset="-128"/>
                <a:ea typeface="HGP創英角ｺﾞｼｯｸUB" panose="020B0900000000000000" pitchFamily="50" charset="-128"/>
              </a:rPr>
              <a:t>から</a:t>
            </a:r>
            <a:r>
              <a:rPr lang="en-US" altLang="ja-JP" sz="2400" dirty="0">
                <a:latin typeface="HGP創英角ｺﾞｼｯｸUB" panose="020B0900000000000000" pitchFamily="50" charset="-128"/>
                <a:ea typeface="HGP創英角ｺﾞｼｯｸUB" panose="020B0900000000000000" pitchFamily="50" charset="-128"/>
              </a:rPr>
              <a:t>±1σ</a:t>
            </a:r>
            <a:r>
              <a:rPr lang="ja-JP" altLang="en-US" sz="2400" dirty="0">
                <a:latin typeface="HGP創英角ｺﾞｼｯｸUB" panose="020B0900000000000000" pitchFamily="50" charset="-128"/>
                <a:ea typeface="HGP創英角ｺﾞｼｯｸUB" panose="020B0900000000000000" pitchFamily="50" charset="-128"/>
              </a:rPr>
              <a:t>以上ものを選択する</a:t>
            </a:r>
          </a:p>
        </p:txBody>
      </p:sp>
      <p:sp>
        <p:nvSpPr>
          <p:cNvPr id="20" name="円/楕円 19"/>
          <p:cNvSpPr/>
          <p:nvPr/>
        </p:nvSpPr>
        <p:spPr>
          <a:xfrm>
            <a:off x="2697091" y="1573007"/>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a:off x="3754940" y="2121893"/>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4"/>
          <p:cNvSpPr/>
          <p:nvPr/>
        </p:nvSpPr>
        <p:spPr>
          <a:xfrm>
            <a:off x="3140818" y="2200718"/>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円/楕円 28"/>
          <p:cNvSpPr/>
          <p:nvPr/>
        </p:nvSpPr>
        <p:spPr>
          <a:xfrm>
            <a:off x="3848802" y="2121070"/>
            <a:ext cx="204952" cy="21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円/楕円 30"/>
          <p:cNvSpPr/>
          <p:nvPr/>
        </p:nvSpPr>
        <p:spPr>
          <a:xfrm>
            <a:off x="2638342" y="3688573"/>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円/楕円 31"/>
          <p:cNvSpPr/>
          <p:nvPr/>
        </p:nvSpPr>
        <p:spPr>
          <a:xfrm>
            <a:off x="2119890" y="3869059"/>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円/楕円 32"/>
          <p:cNvSpPr/>
          <p:nvPr/>
        </p:nvSpPr>
        <p:spPr>
          <a:xfrm>
            <a:off x="2799567" y="3792309"/>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円/楕円 33"/>
          <p:cNvSpPr/>
          <p:nvPr/>
        </p:nvSpPr>
        <p:spPr>
          <a:xfrm>
            <a:off x="3881796" y="3748381"/>
            <a:ext cx="204952" cy="21819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5132575" y="2478290"/>
            <a:ext cx="3310301" cy="461665"/>
          </a:xfrm>
          <a:prstGeom prst="rect">
            <a:avLst/>
          </a:prstGeom>
          <a:noFill/>
          <a:ln w="38100">
            <a:solidFill>
              <a:schemeClr val="accent2">
                <a:lumMod val="75000"/>
              </a:schemeClr>
            </a:solidFill>
          </a:ln>
        </p:spPr>
        <p:txBody>
          <a:bodyPr wrap="square" rtlCol="0">
            <a:spAutoFit/>
          </a:bodyPr>
          <a:lstStyle/>
          <a:p>
            <a:r>
              <a:rPr lang="en-US" altLang="ja-JP" sz="2400" b="1" dirty="0">
                <a:solidFill>
                  <a:schemeClr val="accent2"/>
                </a:solidFill>
              </a:rPr>
              <a:t>1994 , 2001 , 2011 , 2012</a:t>
            </a:r>
            <a:endParaRPr lang="ja-JP" altLang="en-US" sz="2400" b="1" dirty="0">
              <a:solidFill>
                <a:schemeClr val="accent2"/>
              </a:solidFill>
            </a:endParaRPr>
          </a:p>
        </p:txBody>
      </p:sp>
      <p:sp>
        <p:nvSpPr>
          <p:cNvPr id="35" name="テキスト ボックス 34"/>
          <p:cNvSpPr txBox="1"/>
          <p:nvPr/>
        </p:nvSpPr>
        <p:spPr>
          <a:xfrm>
            <a:off x="5132575" y="3601858"/>
            <a:ext cx="3310301" cy="461665"/>
          </a:xfrm>
          <a:prstGeom prst="rect">
            <a:avLst/>
          </a:prstGeom>
          <a:noFill/>
          <a:ln w="38100">
            <a:solidFill>
              <a:schemeClr val="accent1">
                <a:lumMod val="75000"/>
              </a:schemeClr>
            </a:solidFill>
          </a:ln>
        </p:spPr>
        <p:txBody>
          <a:bodyPr wrap="square" rtlCol="0">
            <a:spAutoFit/>
          </a:bodyPr>
          <a:lstStyle/>
          <a:p>
            <a:r>
              <a:rPr lang="en-US" altLang="ja-JP" sz="2400" b="1" dirty="0">
                <a:solidFill>
                  <a:schemeClr val="accent1">
                    <a:lumMod val="75000"/>
                  </a:schemeClr>
                </a:solidFill>
              </a:rPr>
              <a:t>1985 , 1993 , 1996 , 2013</a:t>
            </a:r>
            <a:endParaRPr lang="ja-JP" altLang="en-US" sz="2400" b="1" dirty="0">
              <a:solidFill>
                <a:schemeClr val="accent1">
                  <a:lumMod val="75000"/>
                </a:schemeClr>
              </a:solidFill>
            </a:endParaRPr>
          </a:p>
        </p:txBody>
      </p:sp>
      <p:sp>
        <p:nvSpPr>
          <p:cNvPr id="22" name="テキスト ボックス 21"/>
          <p:cNvSpPr txBox="1"/>
          <p:nvPr/>
        </p:nvSpPr>
        <p:spPr>
          <a:xfrm>
            <a:off x="4731226" y="1955061"/>
            <a:ext cx="929064" cy="523220"/>
          </a:xfrm>
          <a:prstGeom prst="rect">
            <a:avLst/>
          </a:prstGeom>
          <a:noFill/>
        </p:spPr>
        <p:txBody>
          <a:bodyPr wrap="square" rtlCol="0">
            <a:spAutoFit/>
          </a:bodyPr>
          <a:lstStyle/>
          <a:p>
            <a:r>
              <a:rPr lang="en-US" altLang="ja-JP" sz="2800" b="1" dirty="0">
                <a:solidFill>
                  <a:schemeClr val="bg1"/>
                </a:solidFill>
                <a:latin typeface="HGP創英角ｺﾞｼｯｸUB" panose="020B0900000000000000" pitchFamily="50" charset="-128"/>
                <a:ea typeface="HGP創英角ｺﾞｼｯｸUB" panose="020B0900000000000000" pitchFamily="50" charset="-128"/>
              </a:rPr>
              <a:t>HOT</a:t>
            </a:r>
            <a:endParaRPr lang="ja-JP" altLang="en-US" sz="2800" b="1"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6" name="円/楕円 35"/>
          <p:cNvSpPr/>
          <p:nvPr/>
        </p:nvSpPr>
        <p:spPr>
          <a:xfrm>
            <a:off x="4459547" y="3058364"/>
            <a:ext cx="1363717" cy="60902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p:cNvSpPr txBox="1"/>
          <p:nvPr/>
        </p:nvSpPr>
        <p:spPr>
          <a:xfrm>
            <a:off x="4628752" y="3095724"/>
            <a:ext cx="1092035" cy="523220"/>
          </a:xfrm>
          <a:prstGeom prst="rect">
            <a:avLst/>
          </a:prstGeom>
          <a:noFill/>
          <a:ln>
            <a:noFill/>
          </a:ln>
        </p:spPr>
        <p:txBody>
          <a:bodyPr wrap="square" rtlCol="0">
            <a:spAutoFit/>
          </a:bodyPr>
          <a:lstStyle/>
          <a:p>
            <a:r>
              <a:rPr lang="en-US" altLang="ja-JP" sz="2800" b="1" dirty="0">
                <a:solidFill>
                  <a:schemeClr val="bg1"/>
                </a:solidFill>
                <a:latin typeface="HGP創英角ｺﾞｼｯｸUB" panose="020B0900000000000000" pitchFamily="50" charset="-128"/>
                <a:ea typeface="HGP創英角ｺﾞｼｯｸUB" panose="020B0900000000000000" pitchFamily="50" charset="-128"/>
              </a:rPr>
              <a:t>COLD</a:t>
            </a:r>
            <a:endParaRPr lang="ja-JP" altLang="en-US" sz="2800" b="1"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9" name="テキスト ボックス 38"/>
          <p:cNvSpPr txBox="1"/>
          <p:nvPr/>
        </p:nvSpPr>
        <p:spPr>
          <a:xfrm>
            <a:off x="4990726" y="4148132"/>
            <a:ext cx="3648787" cy="400110"/>
          </a:xfrm>
          <a:prstGeom prst="rect">
            <a:avLst/>
          </a:prstGeom>
          <a:noFill/>
        </p:spPr>
        <p:txBody>
          <a:bodyPr wrap="square" rtlCol="0">
            <a:spAutoFit/>
          </a:bodyPr>
          <a:lstStyle/>
          <a:p>
            <a:r>
              <a:rPr lang="en-US" altLang="ja-JP" sz="20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ja-JP" altLang="en-US" sz="2000" b="1" dirty="0">
                <a:latin typeface="HGP創英角ｺﾞｼｯｸUB" panose="020B0900000000000000" pitchFamily="50" charset="-128"/>
                <a:ea typeface="HGP創英角ｺﾞｼｯｸUB" panose="020B0900000000000000" pitchFamily="50" charset="-128"/>
              </a:rPr>
              <a:t>と</a:t>
            </a:r>
            <a:r>
              <a:rPr lang="en-US" altLang="ja-JP" sz="2000" b="1" dirty="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2000" b="1" dirty="0">
                <a:latin typeface="HGP創英角ｺﾞｼｯｸUB" panose="020B0900000000000000" pitchFamily="50" charset="-128"/>
                <a:ea typeface="HGP創英角ｺﾞｼｯｸUB" panose="020B0900000000000000" pitchFamily="50" charset="-128"/>
              </a:rPr>
              <a:t>の年をそれぞれ抽出</a:t>
            </a:r>
          </a:p>
        </p:txBody>
      </p:sp>
      <p:sp>
        <p:nvSpPr>
          <p:cNvPr id="40" name="右矢印 39"/>
          <p:cNvSpPr/>
          <p:nvPr/>
        </p:nvSpPr>
        <p:spPr>
          <a:xfrm rot="5400000">
            <a:off x="6595726" y="4630115"/>
            <a:ext cx="438784" cy="586527"/>
          </a:xfrm>
          <a:prstGeom prst="rightArrow">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41" name="テキスト ボックス 40"/>
          <p:cNvSpPr txBox="1"/>
          <p:nvPr/>
        </p:nvSpPr>
        <p:spPr>
          <a:xfrm>
            <a:off x="4633755" y="5473454"/>
            <a:ext cx="4324980" cy="461665"/>
          </a:xfrm>
          <a:prstGeom prst="rect">
            <a:avLst/>
          </a:prstGeom>
          <a:noFill/>
        </p:spPr>
        <p:txBody>
          <a:bodyPr wrap="square" rtlCol="0">
            <a:spAutoFit/>
          </a:bodyPr>
          <a:lstStyle/>
          <a:p>
            <a:r>
              <a:rPr lang="en-US" altLang="ja-JP" sz="2400" b="1" dirty="0">
                <a:solidFill>
                  <a:schemeClr val="accent2">
                    <a:lumMod val="75000"/>
                  </a:schemeClr>
                </a:solidFill>
                <a:latin typeface="HGP創英角ｺﾞｼｯｸUB" panose="020B0900000000000000" pitchFamily="50" charset="-128"/>
                <a:ea typeface="HGP創英角ｺﾞｼｯｸUB" panose="020B0900000000000000" pitchFamily="50" charset="-128"/>
              </a:rPr>
              <a:t>HOT</a:t>
            </a:r>
            <a:r>
              <a:rPr lang="en-US" altLang="ja-JP" sz="2400" b="1" dirty="0">
                <a:latin typeface="HGP創英角ｺﾞｼｯｸUB" panose="020B0900000000000000" pitchFamily="50" charset="-128"/>
                <a:ea typeface="HGP創英角ｺﾞｼｯｸUB" panose="020B0900000000000000" pitchFamily="50" charset="-128"/>
              </a:rPr>
              <a:t>-</a:t>
            </a:r>
            <a:r>
              <a:rPr lang="en-US" altLang="ja-JP" sz="2400" b="1" dirty="0">
                <a:solidFill>
                  <a:srgbClr val="0070C0"/>
                </a:solidFill>
                <a:latin typeface="HGP創英角ｺﾞｼｯｸUB" panose="020B0900000000000000" pitchFamily="50" charset="-128"/>
                <a:ea typeface="HGP創英角ｺﾞｼｯｸUB" panose="020B0900000000000000" pitchFamily="50" charset="-128"/>
              </a:rPr>
              <a:t>COLD</a:t>
            </a:r>
            <a:r>
              <a:rPr lang="ja-JP" altLang="en-US" sz="2400" b="1" dirty="0">
                <a:latin typeface="HGP創英角ｺﾞｼｯｸUB" panose="020B0900000000000000" pitchFamily="50" charset="-128"/>
                <a:ea typeface="HGP創英角ｺﾞｼｯｸUB" panose="020B0900000000000000" pitchFamily="50" charset="-128"/>
              </a:rPr>
              <a:t>の合成図解析を行う</a:t>
            </a:r>
            <a:endParaRPr lang="en-US" altLang="ja-JP" sz="2400" b="1" dirty="0">
              <a:latin typeface="HGP創英角ｺﾞｼｯｸUB" panose="020B0900000000000000" pitchFamily="50" charset="-128"/>
              <a:ea typeface="HGP創英角ｺﾞｼｯｸUB" panose="020B0900000000000000" pitchFamily="50" charset="-128"/>
            </a:endParaRPr>
          </a:p>
        </p:txBody>
      </p:sp>
      <p:sp>
        <p:nvSpPr>
          <p:cNvPr id="42" name="テキスト ボックス 41"/>
          <p:cNvSpPr txBox="1"/>
          <p:nvPr/>
        </p:nvSpPr>
        <p:spPr>
          <a:xfrm>
            <a:off x="4324079" y="6332744"/>
            <a:ext cx="4751913" cy="338554"/>
          </a:xfrm>
          <a:prstGeom prst="rect">
            <a:avLst/>
          </a:prstGeom>
          <a:noFill/>
        </p:spPr>
        <p:txBody>
          <a:bodyPr wrap="square" rtlCol="0">
            <a:spAutoFit/>
          </a:bodyPr>
          <a:lstStyle/>
          <a:p>
            <a:r>
              <a:rPr lang="en-US" altLang="ja-JP" sz="1600" dirty="0"/>
              <a:t>※</a:t>
            </a:r>
            <a:r>
              <a:rPr lang="ja-JP" altLang="en-US" sz="1600" dirty="0"/>
              <a:t>抽出する際にエルニーニョ・ラニーニャ年は取り除く</a:t>
            </a:r>
          </a:p>
        </p:txBody>
      </p:sp>
      <p:sp>
        <p:nvSpPr>
          <p:cNvPr id="43" name="角丸四角形 42"/>
          <p:cNvSpPr/>
          <p:nvPr/>
        </p:nvSpPr>
        <p:spPr>
          <a:xfrm>
            <a:off x="4503992" y="5298515"/>
            <a:ext cx="4572000" cy="810411"/>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スライド番号プレースホルダー 5"/>
          <p:cNvSpPr>
            <a:spLocks noGrp="1"/>
          </p:cNvSpPr>
          <p:nvPr>
            <p:ph type="sldNum" sz="quarter" idx="12"/>
          </p:nvPr>
        </p:nvSpPr>
        <p:spPr>
          <a:xfrm>
            <a:off x="7113328" y="6572043"/>
            <a:ext cx="2057400" cy="365125"/>
          </a:xfrm>
        </p:spPr>
        <p:txBody>
          <a:bodyPr/>
          <a:lstStyle/>
          <a:p>
            <a:fld id="{33DAA17F-2D30-4DE4-B4FA-93F6CE89E2E6}" type="slidenum">
              <a:rPr kumimoji="1" lang="ja-JP" altLang="en-US" smtClean="0"/>
              <a:t>8</a:t>
            </a:fld>
            <a:endParaRPr kumimoji="1" lang="ja-JP" altLang="en-US" dirty="0"/>
          </a:p>
        </p:txBody>
      </p:sp>
      <p:sp>
        <p:nvSpPr>
          <p:cNvPr id="45" name="テキスト ボックス 44"/>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46" name="テキスト ボックス 45"/>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47" name="Picture 2" descr="http://www.qm.mach.mie-u.ac.jp/image/logo/%E4%B8%89%E9%87%8D%E5%A4%A7%E3%82%B7%E3%83%B3%E3%83%9C%E3%83%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289559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Method/data</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51" name="グループ化 50"/>
          <p:cNvGrpSpPr/>
          <p:nvPr/>
        </p:nvGrpSpPr>
        <p:grpSpPr>
          <a:xfrm>
            <a:off x="81975" y="420182"/>
            <a:ext cx="4254727" cy="1943904"/>
            <a:chOff x="137561" y="688938"/>
            <a:chExt cx="4254727" cy="1943904"/>
          </a:xfrm>
          <a:solidFill>
            <a:schemeClr val="accent5">
              <a:lumMod val="40000"/>
              <a:lumOff val="60000"/>
            </a:schemeClr>
          </a:solidFill>
        </p:grpSpPr>
        <p:sp>
          <p:nvSpPr>
            <p:cNvPr id="52" name="正方形/長方形 51"/>
            <p:cNvSpPr/>
            <p:nvPr/>
          </p:nvSpPr>
          <p:spPr>
            <a:xfrm>
              <a:off x="1887985" y="899277"/>
              <a:ext cx="2504303" cy="62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正方形/長方形 52"/>
            <p:cNvSpPr/>
            <p:nvPr/>
          </p:nvSpPr>
          <p:spPr>
            <a:xfrm>
              <a:off x="204952" y="1192818"/>
              <a:ext cx="55179" cy="1440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角丸四角形 53"/>
            <p:cNvSpPr/>
            <p:nvPr/>
          </p:nvSpPr>
          <p:spPr>
            <a:xfrm>
              <a:off x="137561" y="688938"/>
              <a:ext cx="3259907" cy="512117"/>
            </a:xfrm>
            <a:prstGeom prst="roundRect">
              <a:avLst/>
            </a:prstGeom>
            <a:grp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2800" dirty="0">
                <a:latin typeface="HGP創英角ｺﾞｼｯｸUB" panose="020B0900000000000000" pitchFamily="50" charset="-128"/>
                <a:ea typeface="HGP創英角ｺﾞｼｯｸUB" panose="020B0900000000000000" pitchFamily="50" charset="-128"/>
              </a:endParaRPr>
            </a:p>
          </p:txBody>
        </p:sp>
      </p:grpSp>
      <p:sp>
        <p:nvSpPr>
          <p:cNvPr id="7" name="正方形/長方形 6"/>
          <p:cNvSpPr/>
          <p:nvPr/>
        </p:nvSpPr>
        <p:spPr>
          <a:xfrm>
            <a:off x="534452" y="378088"/>
            <a:ext cx="2491680" cy="584775"/>
          </a:xfrm>
          <a:prstGeom prst="rect">
            <a:avLst/>
          </a:prstGeom>
        </p:spPr>
        <p:txBody>
          <a:bodyPr wrap="square">
            <a:spAutoFit/>
          </a:bodyPr>
          <a:lstStyle/>
          <a:p>
            <a:pPr algn="ctr"/>
            <a:r>
              <a:rPr lang="ja-JP" altLang="en-US" sz="3200" dirty="0">
                <a:ln w="19050">
                  <a:solidFill>
                    <a:schemeClr val="bg1">
                      <a:lumMod val="95000"/>
                    </a:schemeClr>
                  </a:solidFill>
                </a:ln>
                <a:latin typeface="HGP創英角ｺﾞｼｯｸUB" panose="020B0900000000000000" pitchFamily="50" charset="-128"/>
                <a:ea typeface="HGP創英角ｺﾞｼｯｸUB" panose="020B0900000000000000" pitchFamily="50" charset="-128"/>
              </a:rPr>
              <a:t>合成図解析</a:t>
            </a:r>
          </a:p>
        </p:txBody>
      </p:sp>
      <p:sp>
        <p:nvSpPr>
          <p:cNvPr id="38" name="テキスト ボックス 37"/>
          <p:cNvSpPr txBox="1"/>
          <p:nvPr/>
        </p:nvSpPr>
        <p:spPr>
          <a:xfrm>
            <a:off x="5056459" y="457730"/>
            <a:ext cx="3386417" cy="338554"/>
          </a:xfrm>
          <a:prstGeom prst="rect">
            <a:avLst/>
          </a:prstGeom>
          <a:solidFill>
            <a:schemeClr val="bg1">
              <a:lumMod val="85000"/>
              <a:alpha val="58000"/>
            </a:schemeClr>
          </a:solidFill>
          <a:ln w="38100">
            <a:solidFill>
              <a:schemeClr val="bg1">
                <a:lumMod val="50000"/>
              </a:schemeClr>
            </a:solidFill>
          </a:ln>
        </p:spPr>
        <p:txBody>
          <a:bodyPr wrap="square" rtlCol="0">
            <a:spAutoFit/>
          </a:bodyPr>
          <a:lstStyle/>
          <a:p>
            <a:r>
              <a:rPr lang="ja-JP" altLang="en-US" sz="1600" b="1" dirty="0" smtClean="0">
                <a:latin typeface="HGP創英角ｺﾞｼｯｸUB" panose="020B0900000000000000" pitchFamily="50" charset="-128"/>
                <a:ea typeface="HGP創英角ｺﾞｼｯｸUB" panose="020B0900000000000000" pitchFamily="50" charset="-128"/>
              </a:rPr>
              <a:t>長周期変動と</a:t>
            </a:r>
            <a:r>
              <a:rPr lang="ja-JP" altLang="en-US" sz="1600" b="1" dirty="0">
                <a:latin typeface="HGP創英角ｺﾞｼｯｸUB" panose="020B0900000000000000" pitchFamily="50" charset="-128"/>
                <a:ea typeface="HGP創英角ｺﾞｼｯｸUB" panose="020B0900000000000000" pitchFamily="50" charset="-128"/>
              </a:rPr>
              <a:t>トレンド除去した大気場</a:t>
            </a:r>
          </a:p>
        </p:txBody>
      </p:sp>
      <p:grpSp>
        <p:nvGrpSpPr>
          <p:cNvPr id="57" name="グループ化 56"/>
          <p:cNvGrpSpPr/>
          <p:nvPr/>
        </p:nvGrpSpPr>
        <p:grpSpPr>
          <a:xfrm>
            <a:off x="10175" y="4937067"/>
            <a:ext cx="4381503" cy="1864608"/>
            <a:chOff x="221444" y="1463040"/>
            <a:chExt cx="4963615" cy="2227435"/>
          </a:xfrm>
        </p:grpSpPr>
        <p:sp>
          <p:nvSpPr>
            <p:cNvPr id="58" name="テキスト ボックス 57"/>
            <p:cNvSpPr txBox="1"/>
            <p:nvPr/>
          </p:nvSpPr>
          <p:spPr>
            <a:xfrm>
              <a:off x="2266226" y="2729919"/>
              <a:ext cx="184731" cy="369332"/>
            </a:xfrm>
            <a:prstGeom prst="rect">
              <a:avLst/>
            </a:prstGeom>
            <a:noFill/>
          </p:spPr>
          <p:txBody>
            <a:bodyPr wrap="none" rtlCol="0">
              <a:spAutoFit/>
            </a:bodyPr>
            <a:lstStyle/>
            <a:p>
              <a:endParaRPr lang="ja-JP" altLang="en-US" dirty="0"/>
            </a:p>
          </p:txBody>
        </p:sp>
        <p:pic>
          <p:nvPicPr>
            <p:cNvPr id="59" name="図 58"/>
            <p:cNvPicPr>
              <a:picLocks noChangeAspect="1"/>
            </p:cNvPicPr>
            <p:nvPr/>
          </p:nvPicPr>
          <p:blipFill rotWithShape="1">
            <a:blip r:embed="rId5" cstate="print">
              <a:extLst>
                <a:ext uri="{28A0092B-C50C-407E-A947-70E740481C1C}">
                  <a14:useLocalDpi xmlns:a14="http://schemas.microsoft.com/office/drawing/2010/main" val="0"/>
                </a:ext>
              </a:extLst>
            </a:blip>
            <a:srcRect t="11005" b="21474"/>
            <a:stretch/>
          </p:blipFill>
          <p:spPr>
            <a:xfrm>
              <a:off x="221444" y="1463040"/>
              <a:ext cx="4963615" cy="2219498"/>
            </a:xfrm>
            <a:prstGeom prst="rect">
              <a:avLst/>
            </a:prstGeom>
          </p:spPr>
        </p:pic>
        <p:sp>
          <p:nvSpPr>
            <p:cNvPr id="61" name="円/楕円 60"/>
            <p:cNvSpPr/>
            <p:nvPr/>
          </p:nvSpPr>
          <p:spPr>
            <a:xfrm>
              <a:off x="2593552" y="1644697"/>
              <a:ext cx="999834" cy="10172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2" name="直線コネクタ 61"/>
            <p:cNvCxnSpPr/>
            <p:nvPr/>
          </p:nvCxnSpPr>
          <p:spPr>
            <a:xfrm>
              <a:off x="492431" y="1463868"/>
              <a:ext cx="4653147" cy="74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28242" y="3682162"/>
              <a:ext cx="4617336" cy="8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正方形/長方形 43"/>
          <p:cNvSpPr/>
          <p:nvPr/>
        </p:nvSpPr>
        <p:spPr>
          <a:xfrm>
            <a:off x="10175" y="357756"/>
            <a:ext cx="9143999" cy="6500244"/>
          </a:xfrm>
          <a:prstGeom prst="rect">
            <a:avLst/>
          </a:prstGeom>
          <a:solidFill>
            <a:schemeClr val="lt1">
              <a:alpha val="68000"/>
            </a:schemeClr>
          </a:solidFill>
          <a:ln>
            <a:noFill/>
          </a:ln>
          <a:effectLst>
            <a:outerShdw blurRad="254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81975" y="2367933"/>
            <a:ext cx="8986231" cy="1452145"/>
          </a:xfrm>
          <a:prstGeom prst="roundRect">
            <a:avLst/>
          </a:prstGeom>
          <a:solidFill>
            <a:schemeClr val="accent1">
              <a:lumMod val="20000"/>
              <a:lumOff val="80000"/>
              <a:alpha val="95000"/>
            </a:schemeClr>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20000"/>
                  <a:lumOff val="80000"/>
                </a:schemeClr>
              </a:solidFill>
            </a:endParaRPr>
          </a:p>
        </p:txBody>
      </p:sp>
      <p:sp>
        <p:nvSpPr>
          <p:cNvPr id="4" name="テキスト ボックス 3"/>
          <p:cNvSpPr txBox="1"/>
          <p:nvPr/>
        </p:nvSpPr>
        <p:spPr>
          <a:xfrm>
            <a:off x="66421" y="2551318"/>
            <a:ext cx="8972067" cy="1200329"/>
          </a:xfrm>
          <a:prstGeom prst="rect">
            <a:avLst/>
          </a:prstGeom>
          <a:noFill/>
        </p:spPr>
        <p:txBody>
          <a:bodyPr wrap="square" rtlCol="0">
            <a:spAutoFit/>
          </a:bodyPr>
          <a:lstStyle/>
          <a:p>
            <a:pPr algn="ctr"/>
            <a:r>
              <a:rPr kumimoji="1" lang="en-US" altLang="ja-JP" sz="3600" dirty="0" smtClean="0">
                <a:latin typeface="HGP創英角ｺﾞｼｯｸUB" panose="020B0900000000000000" pitchFamily="50" charset="-128"/>
                <a:ea typeface="HGP創英角ｺﾞｼｯｸUB" panose="020B0900000000000000" pitchFamily="50" charset="-128"/>
              </a:rPr>
              <a:t>12</a:t>
            </a:r>
            <a:r>
              <a:rPr kumimoji="1" lang="ja-JP" altLang="en-US" sz="3600" dirty="0" smtClean="0">
                <a:latin typeface="HGP創英角ｺﾞｼｯｸUB" panose="020B0900000000000000" pitchFamily="50" charset="-128"/>
                <a:ea typeface="HGP創英角ｺﾞｼｯｸUB" panose="020B0900000000000000" pitchFamily="50" charset="-128"/>
              </a:rPr>
              <a:t>月</a:t>
            </a:r>
            <a:r>
              <a:rPr kumimoji="1" lang="ja-JP" altLang="en-US" sz="3600" u="sng" dirty="0" smtClean="0">
                <a:ln>
                  <a:solidFill>
                    <a:schemeClr val="accent5">
                      <a:lumMod val="50000"/>
                    </a:schemeClr>
                  </a:solidFill>
                </a:ln>
                <a:solidFill>
                  <a:srgbClr val="F1032B"/>
                </a:solidFill>
                <a:latin typeface="HGP創英角ｺﾞｼｯｸUB" panose="020B0900000000000000" pitchFamily="50" charset="-128"/>
                <a:ea typeface="HGP創英角ｺﾞｼｯｸUB" panose="020B0900000000000000" pitchFamily="50" charset="-128"/>
              </a:rPr>
              <a:t>北太平洋の</a:t>
            </a:r>
            <a:r>
              <a:rPr kumimoji="1" lang="en-US" altLang="ja-JP" sz="3600" u="sng" dirty="0" smtClean="0">
                <a:ln>
                  <a:solidFill>
                    <a:schemeClr val="accent5">
                      <a:lumMod val="50000"/>
                    </a:schemeClr>
                  </a:solidFill>
                </a:ln>
                <a:solidFill>
                  <a:srgbClr val="F1032B"/>
                </a:solidFill>
                <a:latin typeface="HGP創英角ｺﾞｼｯｸUB" panose="020B0900000000000000" pitchFamily="50" charset="-128"/>
                <a:ea typeface="HGP創英角ｺﾞｼｯｸUB" panose="020B0900000000000000" pitchFamily="50" charset="-128"/>
              </a:rPr>
              <a:t>SST</a:t>
            </a:r>
            <a:r>
              <a:rPr kumimoji="1" lang="ja-JP" altLang="en-US" sz="3600" u="sng" dirty="0" smtClean="0">
                <a:ln>
                  <a:solidFill>
                    <a:schemeClr val="accent5">
                      <a:lumMod val="50000"/>
                    </a:schemeClr>
                  </a:solidFill>
                </a:ln>
                <a:solidFill>
                  <a:srgbClr val="F1032B"/>
                </a:solidFill>
                <a:latin typeface="HGP創英角ｺﾞｼｯｸUB" panose="020B0900000000000000" pitchFamily="50" charset="-128"/>
                <a:ea typeface="HGP創英角ｺﾞｼｯｸUB" panose="020B0900000000000000" pitchFamily="50" charset="-128"/>
              </a:rPr>
              <a:t>南北勾配が大きい</a:t>
            </a:r>
            <a:r>
              <a:rPr kumimoji="1" lang="ja-JP" altLang="en-US" sz="3600" dirty="0" smtClean="0">
                <a:latin typeface="HGP創英角ｺﾞｼｯｸUB" panose="020B0900000000000000" pitchFamily="50" charset="-128"/>
                <a:ea typeface="HGP創英角ｺﾞｼｯｸUB" panose="020B0900000000000000" pitchFamily="50" charset="-128"/>
              </a:rPr>
              <a:t>ことで</a:t>
            </a:r>
            <a:endParaRPr kumimoji="1" lang="en-US" altLang="ja-JP" sz="3600" dirty="0" smtClean="0">
              <a:latin typeface="HGP創英角ｺﾞｼｯｸUB" panose="020B0900000000000000" pitchFamily="50" charset="-128"/>
              <a:ea typeface="HGP創英角ｺﾞｼｯｸUB" panose="020B0900000000000000" pitchFamily="50" charset="-128"/>
            </a:endParaRPr>
          </a:p>
          <a:p>
            <a:pPr algn="ctr"/>
            <a:r>
              <a:rPr kumimoji="1" lang="ja-JP" altLang="en-US" sz="3600" dirty="0" smtClean="0">
                <a:latin typeface="HGP創英角ｺﾞｼｯｸUB" panose="020B0900000000000000" pitchFamily="50" charset="-128"/>
                <a:ea typeface="HGP創英角ｺﾞｼｯｸUB" panose="020B0900000000000000" pitchFamily="50" charset="-128"/>
              </a:rPr>
              <a:t>大気がどのような変動をするかを見ていく</a:t>
            </a:r>
            <a:r>
              <a:rPr kumimoji="1" lang="en-US" altLang="ja-JP" sz="3600" dirty="0" smtClean="0">
                <a:latin typeface="HGP創英角ｺﾞｼｯｸUB" panose="020B0900000000000000" pitchFamily="50" charset="-128"/>
                <a:ea typeface="HGP創英角ｺﾞｼｯｸUB" panose="020B0900000000000000" pitchFamily="50" charset="-128"/>
              </a:rPr>
              <a:t>!!</a:t>
            </a:r>
            <a:endParaRPr kumimoji="1" lang="ja-JP" altLang="en-US" sz="36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3493840" y="1567888"/>
            <a:ext cx="2147315" cy="830997"/>
          </a:xfrm>
          <a:prstGeom prst="rect">
            <a:avLst/>
          </a:prstGeom>
          <a:solidFill>
            <a:srgbClr val="002060"/>
          </a:solidFill>
        </p:spPr>
        <p:txBody>
          <a:bodyPr wrap="square" rtlCol="0">
            <a:spAutoFit/>
          </a:bodyPr>
          <a:lstStyle/>
          <a:p>
            <a:r>
              <a:rPr kumimoji="1" lang="ja-JP" altLang="en-US" sz="4800" dirty="0" smtClean="0">
                <a:solidFill>
                  <a:schemeClr val="bg1"/>
                </a:solidFill>
                <a:latin typeface="HGP創英角ｺﾞｼｯｸUB" panose="020B0900000000000000" pitchFamily="50" charset="-128"/>
                <a:ea typeface="HGP創英角ｺﾞｼｯｸUB" panose="020B0900000000000000" pitchFamily="50" charset="-128"/>
              </a:rPr>
              <a:t>ポイント</a:t>
            </a:r>
            <a:endParaRPr kumimoji="1" lang="ja-JP" altLang="en-US" sz="48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7198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500399" y="569761"/>
            <a:ext cx="1619346" cy="479335"/>
          </a:xfrm>
          <a:prstGeom prst="roundRect">
            <a:avLst/>
          </a:prstGeom>
          <a:solidFill>
            <a:schemeClr val="accent1">
              <a:lumMod val="20000"/>
              <a:lumOff val="80000"/>
              <a:alpha val="49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500399" y="4503509"/>
            <a:ext cx="1619346" cy="479335"/>
          </a:xfrm>
          <a:prstGeom prst="roundRect">
            <a:avLst/>
          </a:prstGeom>
          <a:solidFill>
            <a:schemeClr val="accent1">
              <a:lumMod val="20000"/>
              <a:lumOff val="80000"/>
              <a:alpha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コンテンツ プレースホルダ 2"/>
          <p:cNvSpPr txBox="1">
            <a:spLocks/>
          </p:cNvSpPr>
          <p:nvPr/>
        </p:nvSpPr>
        <p:spPr>
          <a:xfrm>
            <a:off x="500399" y="1242603"/>
            <a:ext cx="7528061" cy="2330366"/>
          </a:xfrm>
          <a:prstGeom prst="rect">
            <a:avLst/>
          </a:prstGeom>
        </p:spPr>
        <p:txBody>
          <a:bodyPr>
            <a:noAutofit/>
          </a:bodyPr>
          <a:lstStyle/>
          <a:p>
            <a:pPr marL="342882" indent="-342882" defTabSz="685750">
              <a:spcBef>
                <a:spcPct val="20000"/>
              </a:spcBef>
              <a:buFont typeface="Wingdings" panose="05000000000000000000" pitchFamily="2" charset="2"/>
              <a:buChar char="l"/>
              <a:defRPr/>
            </a:pPr>
            <a:r>
              <a:rPr lang="en-US" altLang="ja-JP" sz="2100" u="sng" dirty="0" smtClean="0">
                <a:latin typeface="HGP創英角ｺﾞｼｯｸUB" panose="020B0900000000000000" pitchFamily="50" charset="-128"/>
                <a:ea typeface="HGP創英角ｺﾞｼｯｸUB" panose="020B0900000000000000" pitchFamily="50" charset="-128"/>
              </a:rPr>
              <a:t>JRA-55</a:t>
            </a:r>
            <a:r>
              <a:rPr lang="ja-JP" altLang="en-US" sz="2100" u="sng" dirty="0">
                <a:latin typeface="HGP創英角ｺﾞｼｯｸUB" panose="020B0900000000000000" pitchFamily="50" charset="-128"/>
                <a:ea typeface="HGP創英角ｺﾞｼｯｸUB" panose="020B0900000000000000" pitchFamily="50" charset="-128"/>
              </a:rPr>
              <a:t>　</a:t>
            </a:r>
            <a:r>
              <a:rPr lang="ja-JP" altLang="en-US" sz="2100" u="sng" dirty="0" smtClean="0">
                <a:latin typeface="HGP創英角ｺﾞｼｯｸUB" panose="020B0900000000000000" pitchFamily="50" charset="-128"/>
                <a:ea typeface="HGP創英角ｺﾞｼｯｸUB" panose="020B0900000000000000" pitchFamily="50" charset="-128"/>
              </a:rPr>
              <a:t>気象データ</a:t>
            </a:r>
            <a:endParaRPr lang="en-US" altLang="ja-JP" sz="2100" u="sng" dirty="0">
              <a:latin typeface="HGP創英角ｺﾞｼｯｸUB" panose="020B0900000000000000" pitchFamily="50" charset="-128"/>
              <a:ea typeface="HGP創英角ｺﾞｼｯｸUB" panose="020B0900000000000000" pitchFamily="50" charset="-128"/>
            </a:endParaRPr>
          </a:p>
          <a:p>
            <a:pPr defTabSz="685750">
              <a:spcBef>
                <a:spcPct val="20000"/>
              </a:spcBef>
              <a:defRPr/>
            </a:pPr>
            <a:r>
              <a:rPr lang="ja-JP" altLang="en-US" sz="2100" dirty="0">
                <a:latin typeface="HGP創英角ｺﾞｼｯｸUB" panose="020B0900000000000000" pitchFamily="50" charset="-128"/>
                <a:ea typeface="HGP創英角ｺﾞｼｯｸUB" panose="020B0900000000000000" pitchFamily="50" charset="-128"/>
              </a:rPr>
              <a:t>　　　　</a:t>
            </a:r>
            <a:endParaRPr lang="en-US" altLang="ja-JP" sz="2100" dirty="0" smtClean="0">
              <a:latin typeface="HGP創英角ｺﾞｼｯｸUB" panose="020B0900000000000000" pitchFamily="50" charset="-128"/>
              <a:ea typeface="HGP創英角ｺﾞｼｯｸUB" panose="020B0900000000000000" pitchFamily="50" charset="-128"/>
            </a:endParaRPr>
          </a:p>
          <a:p>
            <a:pPr defTabSz="685750">
              <a:spcBef>
                <a:spcPct val="20000"/>
              </a:spcBef>
              <a:defRPr/>
            </a:pPr>
            <a:r>
              <a:rPr lang="ja-JP" altLang="en-US" sz="2100" dirty="0">
                <a:latin typeface="HGP創英角ｺﾞｼｯｸUB" panose="020B0900000000000000" pitchFamily="50" charset="-128"/>
                <a:ea typeface="HGP創英角ｺﾞｼｯｸUB" panose="020B0900000000000000" pitchFamily="50" charset="-128"/>
              </a:rPr>
              <a:t>　</a:t>
            </a:r>
            <a:r>
              <a:rPr lang="ja-JP" altLang="en-US" sz="2100" dirty="0" smtClean="0">
                <a:latin typeface="HGP創英角ｺﾞｼｯｸUB" panose="020B0900000000000000" pitchFamily="50" charset="-128"/>
                <a:ea typeface="HGP創英角ｺﾞｼｯｸUB" panose="020B0900000000000000" pitchFamily="50" charset="-128"/>
              </a:rPr>
              <a:t>　　　水平格子間隔 ： </a:t>
            </a:r>
            <a:r>
              <a:rPr lang="en-US" altLang="ja-JP" sz="2100" dirty="0" smtClean="0">
                <a:latin typeface="HGP創英角ｺﾞｼｯｸUB" panose="020B0900000000000000" pitchFamily="50" charset="-128"/>
                <a:ea typeface="HGP創英角ｺﾞｼｯｸUB" panose="020B0900000000000000" pitchFamily="50" charset="-128"/>
              </a:rPr>
              <a:t>1.25 </a:t>
            </a:r>
            <a:r>
              <a:rPr lang="ja-JP" altLang="en-US" sz="2100" dirty="0" smtClean="0">
                <a:latin typeface="HGP創英角ｺﾞｼｯｸUB" panose="020B0900000000000000" pitchFamily="50" charset="-128"/>
                <a:ea typeface="HGP創英角ｺﾞｼｯｸUB" panose="020B0900000000000000" pitchFamily="50" charset="-128"/>
              </a:rPr>
              <a:t>度 </a:t>
            </a:r>
            <a:r>
              <a:rPr lang="en-US" altLang="ja-JP" sz="2100" dirty="0" smtClean="0">
                <a:latin typeface="HGP創英角ｺﾞｼｯｸUB" panose="020B0900000000000000" pitchFamily="50" charset="-128"/>
                <a:ea typeface="HGP創英角ｺﾞｼｯｸUB" panose="020B0900000000000000" pitchFamily="50" charset="-128"/>
              </a:rPr>
              <a:t>× 1.25 </a:t>
            </a:r>
            <a:r>
              <a:rPr lang="ja-JP" altLang="en-US" sz="2100" dirty="0" smtClean="0">
                <a:latin typeface="HGP創英角ｺﾞｼｯｸUB" panose="020B0900000000000000" pitchFamily="50" charset="-128"/>
                <a:ea typeface="HGP創英角ｺﾞｼｯｸUB" panose="020B0900000000000000" pitchFamily="50" charset="-128"/>
              </a:rPr>
              <a:t>度 </a:t>
            </a:r>
            <a:r>
              <a:rPr lang="ja-JP" altLang="en-US" sz="2100" dirty="0">
                <a:latin typeface="HGP創英角ｺﾞｼｯｸUB" panose="020B0900000000000000" pitchFamily="50" charset="-128"/>
                <a:ea typeface="HGP創英角ｺﾞｼｯｸUB" panose="020B0900000000000000" pitchFamily="50" charset="-128"/>
              </a:rPr>
              <a:t>　</a:t>
            </a:r>
            <a:endParaRPr lang="en-US" altLang="ja-JP" sz="2100" dirty="0">
              <a:latin typeface="HGP創英角ｺﾞｼｯｸUB" panose="020B0900000000000000" pitchFamily="50" charset="-128"/>
              <a:ea typeface="HGP創英角ｺﾞｼｯｸUB" panose="020B0900000000000000" pitchFamily="50" charset="-128"/>
            </a:endParaRPr>
          </a:p>
          <a:p>
            <a:pPr defTabSz="685750">
              <a:spcBef>
                <a:spcPct val="20000"/>
              </a:spcBef>
              <a:defRPr/>
            </a:pPr>
            <a:endParaRPr lang="en-US" altLang="ja-JP" sz="2100" dirty="0">
              <a:latin typeface="HGP創英角ｺﾞｼｯｸUB" panose="020B0900000000000000" pitchFamily="50" charset="-128"/>
              <a:ea typeface="HGP創英角ｺﾞｼｯｸUB" panose="020B0900000000000000" pitchFamily="50" charset="-128"/>
            </a:endParaRPr>
          </a:p>
          <a:p>
            <a:pPr marL="457178" indent="-457178">
              <a:spcBef>
                <a:spcPct val="20000"/>
              </a:spcBef>
              <a:buFont typeface="+mj-lt"/>
              <a:buAutoNum type="arabicPeriod"/>
              <a:defRPr/>
            </a:pPr>
            <a:endParaRPr lang="en-US" altLang="ja-JP" sz="2100" dirty="0">
              <a:latin typeface="HGP創英角ｺﾞｼｯｸUB" panose="020B0900000000000000" pitchFamily="50" charset="-128"/>
              <a:ea typeface="HGP創英角ｺﾞｼｯｸUB" panose="020B0900000000000000" pitchFamily="50" charset="-128"/>
            </a:endParaRPr>
          </a:p>
          <a:p>
            <a:pPr marL="457178" indent="-457178">
              <a:spcBef>
                <a:spcPct val="20000"/>
              </a:spcBef>
              <a:buFont typeface="Wingdings" panose="05000000000000000000" pitchFamily="2" charset="2"/>
              <a:buChar char="l"/>
              <a:defRPr/>
            </a:pPr>
            <a:r>
              <a:rPr lang="en-US" altLang="ja-JP" sz="2100" u="sng" dirty="0" err="1" smtClean="0">
                <a:latin typeface="HGP創英角ｺﾞｼｯｸUB" panose="020B0900000000000000" pitchFamily="50" charset="-128"/>
                <a:ea typeface="HGP創英角ｺﾞｼｯｸUB" panose="020B0900000000000000" pitchFamily="50" charset="-128"/>
              </a:rPr>
              <a:t>HadI_SST</a:t>
            </a:r>
            <a:r>
              <a:rPr lang="ja-JP" altLang="en-US" sz="2100" u="sng" dirty="0">
                <a:latin typeface="HGP創英角ｺﾞｼｯｸUB" panose="020B0900000000000000" pitchFamily="50" charset="-128"/>
                <a:ea typeface="HGP創英角ｺﾞｼｯｸUB" panose="020B0900000000000000" pitchFamily="50" charset="-128"/>
              </a:rPr>
              <a:t>　海面</a:t>
            </a:r>
            <a:r>
              <a:rPr lang="ja-JP" altLang="en-US" sz="2100" u="sng" dirty="0" smtClean="0">
                <a:latin typeface="HGP創英角ｺﾞｼｯｸUB" panose="020B0900000000000000" pitchFamily="50" charset="-128"/>
                <a:ea typeface="HGP創英角ｺﾞｼｯｸUB" panose="020B0900000000000000" pitchFamily="50" charset="-128"/>
              </a:rPr>
              <a:t>水温データ</a:t>
            </a:r>
            <a:endParaRPr lang="en-US" altLang="ja-JP" sz="2100" u="sng" dirty="0">
              <a:latin typeface="HGP創英角ｺﾞｼｯｸUB" panose="020B0900000000000000" pitchFamily="50" charset="-128"/>
              <a:ea typeface="HGP創英角ｺﾞｼｯｸUB" panose="020B0900000000000000" pitchFamily="50" charset="-128"/>
            </a:endParaRPr>
          </a:p>
          <a:p>
            <a:pPr>
              <a:spcBef>
                <a:spcPct val="20000"/>
              </a:spcBef>
              <a:defRPr/>
            </a:pPr>
            <a:r>
              <a:rPr lang="en-US" altLang="ja-JP" sz="2100" dirty="0">
                <a:latin typeface="HGP創英角ｺﾞｼｯｸUB" panose="020B0900000000000000" pitchFamily="50" charset="-128"/>
                <a:ea typeface="HGP創英角ｺﾞｼｯｸUB" panose="020B0900000000000000" pitchFamily="50" charset="-128"/>
              </a:rPr>
              <a:t>        </a:t>
            </a:r>
            <a:endParaRPr lang="en-US" altLang="ja-JP" sz="2100" dirty="0" smtClean="0">
              <a:latin typeface="HGP創英角ｺﾞｼｯｸUB" panose="020B0900000000000000" pitchFamily="50" charset="-128"/>
              <a:ea typeface="HGP創英角ｺﾞｼｯｸUB" panose="020B0900000000000000" pitchFamily="50" charset="-128"/>
            </a:endParaRPr>
          </a:p>
          <a:p>
            <a:pPr>
              <a:spcBef>
                <a:spcPct val="20000"/>
              </a:spcBef>
              <a:defRPr/>
            </a:pPr>
            <a:r>
              <a:rPr lang="ja-JP" altLang="en-US" sz="2100" dirty="0">
                <a:latin typeface="HGP創英角ｺﾞｼｯｸUB" panose="020B0900000000000000" pitchFamily="50" charset="-128"/>
                <a:ea typeface="HGP創英角ｺﾞｼｯｸUB" panose="020B0900000000000000" pitchFamily="50" charset="-128"/>
              </a:rPr>
              <a:t>　</a:t>
            </a:r>
            <a:r>
              <a:rPr lang="ja-JP" altLang="en-US" sz="2100" dirty="0" smtClean="0">
                <a:latin typeface="HGP創英角ｺﾞｼｯｸUB" panose="020B0900000000000000" pitchFamily="50" charset="-128"/>
                <a:ea typeface="HGP創英角ｺﾞｼｯｸUB" panose="020B0900000000000000" pitchFamily="50" charset="-128"/>
              </a:rPr>
              <a:t>　　　水平格子間隔 ： </a:t>
            </a:r>
            <a:r>
              <a:rPr lang="en-US" altLang="ja-JP" sz="2100" dirty="0" smtClean="0">
                <a:latin typeface="HGP創英角ｺﾞｼｯｸUB" panose="020B0900000000000000" pitchFamily="50" charset="-128"/>
                <a:ea typeface="HGP創英角ｺﾞｼｯｸUB" panose="020B0900000000000000" pitchFamily="50" charset="-128"/>
              </a:rPr>
              <a:t>1.0 </a:t>
            </a:r>
            <a:r>
              <a:rPr lang="ja-JP" altLang="en-US" sz="2100" dirty="0" smtClean="0">
                <a:latin typeface="HGP創英角ｺﾞｼｯｸUB" panose="020B0900000000000000" pitchFamily="50" charset="-128"/>
                <a:ea typeface="HGP創英角ｺﾞｼｯｸUB" panose="020B0900000000000000" pitchFamily="50" charset="-128"/>
              </a:rPr>
              <a:t>度 </a:t>
            </a:r>
            <a:r>
              <a:rPr lang="en-US" altLang="ja-JP" sz="2100" dirty="0" smtClean="0">
                <a:latin typeface="HGP創英角ｺﾞｼｯｸUB" panose="020B0900000000000000" pitchFamily="50" charset="-128"/>
                <a:ea typeface="HGP創英角ｺﾞｼｯｸUB" panose="020B0900000000000000" pitchFamily="50" charset="-128"/>
              </a:rPr>
              <a:t>× 1.0 </a:t>
            </a:r>
            <a:r>
              <a:rPr lang="ja-JP" altLang="en-US" sz="2100" dirty="0" smtClean="0">
                <a:latin typeface="HGP創英角ｺﾞｼｯｸUB" panose="020B0900000000000000" pitchFamily="50" charset="-128"/>
                <a:ea typeface="HGP創英角ｺﾞｼｯｸUB" panose="020B0900000000000000" pitchFamily="50" charset="-128"/>
              </a:rPr>
              <a:t>度</a:t>
            </a:r>
            <a:r>
              <a:rPr lang="ja-JP" altLang="en-US" sz="2100" dirty="0">
                <a:latin typeface="HGP創英角ｺﾞｼｯｸUB" panose="020B0900000000000000" pitchFamily="50" charset="-128"/>
                <a:ea typeface="HGP創英角ｺﾞｼｯｸUB" panose="020B0900000000000000" pitchFamily="50" charset="-128"/>
              </a:rPr>
              <a:t>　</a:t>
            </a:r>
            <a:endParaRPr lang="en-US" altLang="ja-JP" sz="2100" dirty="0">
              <a:latin typeface="HGP創英角ｺﾞｼｯｸUB" panose="020B0900000000000000" pitchFamily="50" charset="-128"/>
              <a:ea typeface="HGP創英角ｺﾞｼｯｸUB" panose="020B0900000000000000" pitchFamily="50" charset="-128"/>
            </a:endParaRPr>
          </a:p>
          <a:p>
            <a:pPr>
              <a:spcBef>
                <a:spcPct val="20000"/>
              </a:spcBef>
              <a:defRPr/>
            </a:pPr>
            <a:endParaRPr lang="en-US" altLang="ja-JP" sz="2100" dirty="0">
              <a:latin typeface="HGP創英角ｺﾞｼｯｸUB" panose="020B0900000000000000" pitchFamily="50" charset="-128"/>
              <a:ea typeface="HGP創英角ｺﾞｼｯｸUB" panose="020B0900000000000000" pitchFamily="50" charset="-128"/>
            </a:endParaRPr>
          </a:p>
        </p:txBody>
      </p:sp>
      <p:sp>
        <p:nvSpPr>
          <p:cNvPr id="28" name="テキスト ボックス 27"/>
          <p:cNvSpPr txBox="1"/>
          <p:nvPr/>
        </p:nvSpPr>
        <p:spPr>
          <a:xfrm>
            <a:off x="500399" y="4511822"/>
            <a:ext cx="4539696" cy="2354491"/>
          </a:xfrm>
          <a:prstGeom prst="rect">
            <a:avLst/>
          </a:prstGeom>
          <a:noFill/>
        </p:spPr>
        <p:txBody>
          <a:bodyPr wrap="square" rtlCol="0">
            <a:spAutoFit/>
          </a:bodyPr>
          <a:lstStyle/>
          <a:p>
            <a:r>
              <a:rPr lang="ja-JP" altLang="en-US" sz="2100" dirty="0" smtClean="0">
                <a:latin typeface="HGP創英角ｺﾞｼｯｸUB" panose="020B0900000000000000" pitchFamily="50" charset="-128"/>
                <a:ea typeface="HGP創英角ｺﾞｼｯｸUB" panose="020B0900000000000000" pitchFamily="50" charset="-128"/>
              </a:rPr>
              <a:t>　</a:t>
            </a:r>
            <a:r>
              <a:rPr lang="ja-JP" altLang="en-US" sz="2100" u="sng" dirty="0" smtClean="0">
                <a:latin typeface="HGP創英角ｺﾞｼｯｸUB" panose="020B0900000000000000" pitchFamily="50" charset="-128"/>
                <a:ea typeface="HGP創英角ｺﾞｼｯｸUB" panose="020B0900000000000000" pitchFamily="50" charset="-128"/>
              </a:rPr>
              <a:t>解析</a:t>
            </a:r>
            <a:r>
              <a:rPr lang="ja-JP" altLang="en-US" sz="2100" u="sng" dirty="0">
                <a:latin typeface="HGP創英角ｺﾞｼｯｸUB" panose="020B0900000000000000" pitchFamily="50" charset="-128"/>
                <a:ea typeface="HGP創英角ｺﾞｼｯｸUB" panose="020B0900000000000000" pitchFamily="50" charset="-128"/>
              </a:rPr>
              <a:t>期間</a:t>
            </a:r>
            <a:endParaRPr lang="en-US" altLang="ja-JP" sz="2100" u="sng" dirty="0">
              <a:latin typeface="HGP創英角ｺﾞｼｯｸUB" panose="020B0900000000000000" pitchFamily="50" charset="-128"/>
              <a:ea typeface="HGP創英角ｺﾞｼｯｸUB" panose="020B0900000000000000" pitchFamily="50" charset="-128"/>
            </a:endParaRPr>
          </a:p>
          <a:p>
            <a:pPr marL="285737" indent="-285737">
              <a:buFont typeface="Wingdings" panose="05000000000000000000" pitchFamily="2" charset="2"/>
              <a:buChar char="l"/>
            </a:pP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sz="2800" b="1" dirty="0" smtClean="0">
                <a:latin typeface="HGP創英角ｺﾞｼｯｸUB" panose="020B0900000000000000" pitchFamily="50" charset="-128"/>
                <a:ea typeface="HGP創英角ｺﾞｼｯｸUB" panose="020B0900000000000000" pitchFamily="50" charset="-128"/>
              </a:rPr>
              <a:t>      </a:t>
            </a:r>
            <a:r>
              <a:rPr lang="en-US" altLang="ja-JP" sz="2100" b="1" dirty="0" smtClean="0">
                <a:latin typeface="HGP創英角ｺﾞｼｯｸUB" panose="020B0900000000000000" pitchFamily="50" charset="-128"/>
                <a:ea typeface="HGP創英角ｺﾞｼｯｸUB" panose="020B0900000000000000" pitchFamily="50" charset="-128"/>
              </a:rPr>
              <a:t>1960 </a:t>
            </a:r>
            <a:r>
              <a:rPr lang="ja-JP" altLang="en-US" sz="2100" b="1" dirty="0" smtClean="0">
                <a:latin typeface="HGP創英角ｺﾞｼｯｸUB" panose="020B0900000000000000" pitchFamily="50" charset="-128"/>
                <a:ea typeface="HGP創英角ｺﾞｼｯｸUB" panose="020B0900000000000000" pitchFamily="50" charset="-128"/>
              </a:rPr>
              <a:t>～ </a:t>
            </a:r>
            <a:r>
              <a:rPr lang="en-US" altLang="ja-JP" sz="2100" b="1" dirty="0" smtClean="0">
                <a:latin typeface="HGP創英角ｺﾞｼｯｸUB" panose="020B0900000000000000" pitchFamily="50" charset="-128"/>
                <a:ea typeface="HGP創英角ｺﾞｼｯｸUB" panose="020B0900000000000000" pitchFamily="50" charset="-128"/>
              </a:rPr>
              <a:t>2014</a:t>
            </a:r>
            <a:r>
              <a:rPr lang="ja-JP" altLang="en-US" sz="2100" b="1" dirty="0" smtClean="0">
                <a:latin typeface="HGP創英角ｺﾞｼｯｸUB" panose="020B0900000000000000" pitchFamily="50" charset="-128"/>
                <a:ea typeface="HGP創英角ｺﾞｼｯｸUB" panose="020B0900000000000000" pitchFamily="50" charset="-128"/>
              </a:rPr>
              <a:t>年</a:t>
            </a:r>
            <a:endParaRPr lang="en-US" altLang="ja-JP" sz="2100" b="1" dirty="0" smtClean="0">
              <a:latin typeface="HGP創英角ｺﾞｼｯｸUB" panose="020B0900000000000000" pitchFamily="50" charset="-128"/>
              <a:ea typeface="HGP創英角ｺﾞｼｯｸUB" panose="020B0900000000000000" pitchFamily="50" charset="-128"/>
            </a:endParaRPr>
          </a:p>
          <a:p>
            <a:r>
              <a:rPr lang="ja-JP" altLang="en-US" sz="2800" b="1" dirty="0" smtClean="0">
                <a:latin typeface="HGP創英角ｺﾞｼｯｸUB" panose="020B0900000000000000" pitchFamily="50" charset="-128"/>
                <a:ea typeface="HGP創英角ｺﾞｼｯｸUB" panose="020B0900000000000000" pitchFamily="50" charset="-128"/>
              </a:rPr>
              <a:t>  </a:t>
            </a:r>
            <a:endParaRPr lang="en-US" altLang="ja-JP" sz="2800" b="1" dirty="0" smtClean="0">
              <a:latin typeface="HGP創英角ｺﾞｼｯｸUB" panose="020B0900000000000000" pitchFamily="50" charset="-128"/>
              <a:ea typeface="HGP創英角ｺﾞｼｯｸUB" panose="020B0900000000000000" pitchFamily="50" charset="-128"/>
            </a:endParaRPr>
          </a:p>
          <a:p>
            <a:r>
              <a:rPr lang="en-US" altLang="ja-JP" sz="2800" b="1" dirty="0" smtClean="0">
                <a:latin typeface="HGP創英角ｺﾞｼｯｸUB" panose="020B0900000000000000" pitchFamily="50" charset="-128"/>
                <a:ea typeface="HGP創英角ｺﾞｼｯｸUB" panose="020B0900000000000000" pitchFamily="50" charset="-128"/>
              </a:rPr>
              <a:t>  </a:t>
            </a:r>
            <a:r>
              <a:rPr lang="ja-JP" altLang="en-US" sz="2000" b="1" dirty="0" smtClean="0">
                <a:latin typeface="HGP創英角ｺﾞｼｯｸUB" panose="020B0900000000000000" pitchFamily="50" charset="-128"/>
                <a:ea typeface="HGP創英角ｺﾞｼｯｸUB" panose="020B0900000000000000" pitchFamily="50" charset="-128"/>
              </a:rPr>
              <a:t>      </a:t>
            </a:r>
            <a:r>
              <a:rPr lang="ja-JP" altLang="en-US" sz="2100" b="1" dirty="0" smtClean="0">
                <a:latin typeface="HGP創英角ｺﾞｼｯｸUB" panose="020B0900000000000000" pitchFamily="50" charset="-128"/>
                <a:ea typeface="HGP創英角ｺﾞｼｯｸUB" panose="020B0900000000000000" pitchFamily="50" charset="-128"/>
              </a:rPr>
              <a:t>着目した月</a:t>
            </a:r>
            <a:r>
              <a:rPr lang="ja-JP" altLang="en-US" sz="2100" b="1" dirty="0">
                <a:latin typeface="HGP創英角ｺﾞｼｯｸUB" panose="020B0900000000000000" pitchFamily="50" charset="-128"/>
                <a:ea typeface="HGP創英角ｺﾞｼｯｸUB" panose="020B0900000000000000" pitchFamily="50" charset="-128"/>
              </a:rPr>
              <a:t> </a:t>
            </a:r>
            <a:r>
              <a:rPr lang="ja-JP" altLang="en-US" sz="2100" b="1" dirty="0" smtClean="0">
                <a:latin typeface="HGP創英角ｺﾞｼｯｸUB" panose="020B0900000000000000" pitchFamily="50" charset="-128"/>
                <a:ea typeface="HGP創英角ｺﾞｼｯｸUB" panose="020B0900000000000000" pitchFamily="50" charset="-128"/>
              </a:rPr>
              <a:t>：</a:t>
            </a:r>
            <a:r>
              <a:rPr lang="en-US" altLang="ja-JP" sz="2100" b="1" dirty="0">
                <a:latin typeface="HGP創英角ｺﾞｼｯｸUB" panose="020B0900000000000000" pitchFamily="50" charset="-128"/>
                <a:ea typeface="HGP創英角ｺﾞｼｯｸUB" panose="020B0900000000000000" pitchFamily="50" charset="-128"/>
              </a:rPr>
              <a:t>12</a:t>
            </a:r>
            <a:r>
              <a:rPr lang="ja-JP" altLang="en-US" sz="2100" b="1" dirty="0" smtClean="0">
                <a:latin typeface="HGP創英角ｺﾞｼｯｸUB" panose="020B0900000000000000" pitchFamily="50" charset="-128"/>
                <a:ea typeface="HGP創英角ｺﾞｼｯｸUB" panose="020B0900000000000000" pitchFamily="50" charset="-128"/>
              </a:rPr>
              <a:t>月 </a:t>
            </a:r>
            <a:r>
              <a:rPr lang="en-US" altLang="ja-JP" sz="2100" b="1" dirty="0" smtClean="0">
                <a:latin typeface="HGP創英角ｺﾞｼｯｸUB" panose="020B0900000000000000" pitchFamily="50" charset="-128"/>
                <a:ea typeface="HGP創英角ｺﾞｼｯｸUB" panose="020B0900000000000000" pitchFamily="50" charset="-128"/>
              </a:rPr>
              <a:t>, 1</a:t>
            </a:r>
            <a:r>
              <a:rPr lang="ja-JP" altLang="en-US" sz="2100" b="1" dirty="0" smtClean="0">
                <a:latin typeface="HGP創英角ｺﾞｼｯｸUB" panose="020B0900000000000000" pitchFamily="50" charset="-128"/>
                <a:ea typeface="HGP創英角ｺﾞｼｯｸUB" panose="020B0900000000000000" pitchFamily="50" charset="-128"/>
              </a:rPr>
              <a:t>月</a:t>
            </a:r>
            <a:endParaRPr lang="en-US" altLang="ja-JP" sz="2100" b="1" dirty="0">
              <a:latin typeface="HGP創英角ｺﾞｼｯｸUB" panose="020B0900000000000000" pitchFamily="50" charset="-128"/>
              <a:ea typeface="HGP創英角ｺﾞｼｯｸUB" panose="020B0900000000000000" pitchFamily="50" charset="-128"/>
            </a:endParaRPr>
          </a:p>
          <a:p>
            <a:endParaRPr lang="en-US" altLang="ja-JP" sz="2400" b="1" dirty="0">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33DAA17F-2D30-4DE4-B4FA-93F6CE89E2E6}" type="slidenum">
              <a:rPr kumimoji="1" lang="ja-JP" altLang="en-US" smtClean="0"/>
              <a:t>9</a:t>
            </a:fld>
            <a:endParaRPr kumimoji="1" lang="ja-JP" altLang="en-US" dirty="0"/>
          </a:p>
        </p:txBody>
      </p:sp>
      <p:sp>
        <p:nvSpPr>
          <p:cNvPr id="8" name="テキスト ボックス 7"/>
          <p:cNvSpPr txBox="1"/>
          <p:nvPr/>
        </p:nvSpPr>
        <p:spPr>
          <a:xfrm>
            <a:off x="0" y="0"/>
            <a:ext cx="9144000" cy="276999"/>
          </a:xfrm>
          <a:prstGeom prst="rect">
            <a:avLst/>
          </a:prstGeom>
          <a:solidFill>
            <a:schemeClr val="accent6">
              <a:lumMod val="20000"/>
              <a:lumOff val="8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50" b="1" dirty="0" smtClean="0">
                <a:solidFill>
                  <a:schemeClr val="bg1">
                    <a:lumMod val="75000"/>
                  </a:schemeClr>
                </a:solidFill>
              </a:rPr>
              <a:t>                                   </a:t>
            </a:r>
            <a:r>
              <a:rPr lang="en-US" altLang="ja-JP" sz="1200" b="1" dirty="0">
                <a:solidFill>
                  <a:schemeClr val="bg1">
                    <a:lumMod val="75000"/>
                  </a:schemeClr>
                </a:solidFill>
                <a:latin typeface="+mj-lt"/>
                <a:ea typeface="HGS創英角ｺﾞｼｯｸUB" panose="020B0900000000000000" pitchFamily="50" charset="-128"/>
              </a:rPr>
              <a:t>introduction</a:t>
            </a:r>
            <a:r>
              <a:rPr lang="en-US" altLang="ja-JP" sz="1200" b="1" dirty="0">
                <a:solidFill>
                  <a:schemeClr val="bg1">
                    <a:lumMod val="75000"/>
                  </a:schemeClr>
                </a:solidFill>
                <a:latin typeface="+mj-lt"/>
              </a:rPr>
              <a:t> </a:t>
            </a:r>
            <a:r>
              <a:rPr lang="en-US" altLang="ja-JP" sz="1200" b="1" dirty="0">
                <a:solidFill>
                  <a:schemeClr val="bg1">
                    <a:lumMod val="75000"/>
                  </a:schemeClr>
                </a:solidFill>
              </a:rPr>
              <a:t>                 </a:t>
            </a:r>
            <a:r>
              <a:rPr lang="en-US" altLang="ja-JP" sz="1200" b="1" dirty="0" smtClean="0">
                <a:solidFill>
                  <a:schemeClr val="bg1">
                    <a:lumMod val="75000"/>
                  </a:schemeClr>
                </a:solidFill>
              </a:rPr>
              <a:t>              </a:t>
            </a:r>
            <a:r>
              <a:rPr lang="en-US" altLang="ja-JP" sz="1200" b="1" dirty="0">
                <a:solidFill>
                  <a:schemeClr val="bg1">
                    <a:lumMod val="75000"/>
                  </a:schemeClr>
                </a:solidFill>
              </a:rPr>
              <a:t>method/data                                        result                                    </a:t>
            </a:r>
            <a:r>
              <a:rPr lang="en-US" altLang="ja-JP" sz="1200" b="1" dirty="0" smtClean="0">
                <a:solidFill>
                  <a:schemeClr val="bg1">
                    <a:lumMod val="75000"/>
                  </a:schemeClr>
                </a:solidFill>
              </a:rPr>
              <a:t>conclusion</a:t>
            </a:r>
            <a:endParaRPr lang="ja-JP" altLang="en-US" sz="1050" dirty="0"/>
          </a:p>
        </p:txBody>
      </p:sp>
      <p:sp>
        <p:nvSpPr>
          <p:cNvPr id="9" name="テキスト ボックス 8"/>
          <p:cNvSpPr txBox="1"/>
          <p:nvPr/>
        </p:nvSpPr>
        <p:spPr>
          <a:xfrm>
            <a:off x="0" y="268532"/>
            <a:ext cx="9144000" cy="107722"/>
          </a:xfrm>
          <a:prstGeom prst="rect">
            <a:avLst/>
          </a:prstGeom>
          <a:solidFill>
            <a:schemeClr val="accent6">
              <a:lumMod val="60000"/>
              <a:lumOff val="40000"/>
            </a:schemeClr>
          </a:solidFill>
          <a:ln>
            <a:noFill/>
          </a:ln>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altLang="ja-JP" sz="100" b="1" dirty="0" smtClean="0">
                <a:solidFill>
                  <a:schemeClr val="bg1">
                    <a:lumMod val="85000"/>
                  </a:schemeClr>
                </a:solidFill>
              </a:rPr>
              <a:t>                        </a:t>
            </a:r>
            <a:endParaRPr lang="ja-JP" altLang="en-US" sz="100" dirty="0"/>
          </a:p>
        </p:txBody>
      </p:sp>
      <p:pic>
        <p:nvPicPr>
          <p:cNvPr id="11" name="Picture 2" descr="http://www.qm.mach.mie-u.ac.jp/image/logo/%E4%B8%89%E9%87%8D%E5%A4%A7%E3%82%B7%E3%83%B3%E3%83%9C%E3%83%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456" y="0"/>
            <a:ext cx="921544" cy="276999"/>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2895599" y="0"/>
            <a:ext cx="1093076" cy="275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solidFill>
                <a:latin typeface="HGP創英角ｺﾞｼｯｸUB" panose="020B0900000000000000" pitchFamily="50" charset="-128"/>
                <a:ea typeface="HGP創英角ｺﾞｼｯｸUB" panose="020B0900000000000000" pitchFamily="50" charset="-128"/>
              </a:rPr>
              <a:t>Method/data</a:t>
            </a:r>
            <a:endParaRPr kumimoji="1" lang="ja-JP" altLang="en-US" sz="12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15384" t="6809" r="11572"/>
          <a:stretch/>
        </p:blipFill>
        <p:spPr>
          <a:xfrm>
            <a:off x="6237178" y="3392367"/>
            <a:ext cx="1947333" cy="2616537"/>
          </a:xfrm>
          <a:prstGeom prst="rect">
            <a:avLst/>
          </a:prstGeom>
        </p:spPr>
      </p:pic>
      <p:sp>
        <p:nvSpPr>
          <p:cNvPr id="4" name="テキスト ボックス 3"/>
          <p:cNvSpPr txBox="1"/>
          <p:nvPr/>
        </p:nvSpPr>
        <p:spPr>
          <a:xfrm>
            <a:off x="6110411" y="6077248"/>
            <a:ext cx="2752478" cy="461665"/>
          </a:xfrm>
          <a:prstGeom prst="rect">
            <a:avLst/>
          </a:prstGeom>
          <a:noFill/>
        </p:spPr>
        <p:txBody>
          <a:bodyPr wrap="square" rtlCol="0">
            <a:spAutoFit/>
          </a:bodyPr>
          <a:lstStyle/>
          <a:p>
            <a:r>
              <a:rPr lang="ja-JP" altLang="en-US" sz="2400" b="1" dirty="0" smtClean="0">
                <a:latin typeface="HGS創英角ｺﾞｼｯｸUB" panose="020B0900000000000000" pitchFamily="50" charset="-128"/>
                <a:ea typeface="HGS創英角ｺﾞｼｯｸUB" panose="020B0900000000000000" pitchFamily="50" charset="-128"/>
              </a:rPr>
              <a:t>作 </a:t>
            </a:r>
            <a:r>
              <a:rPr lang="ja-JP" altLang="en-US" sz="2000" dirty="0" smtClean="0">
                <a:latin typeface="HGS創英角ｺﾞｼｯｸUB" panose="020B0900000000000000" pitchFamily="50" charset="-128"/>
                <a:ea typeface="HGS創英角ｺﾞｼｯｸUB" panose="020B0900000000000000" pitchFamily="50" charset="-128"/>
              </a:rPr>
              <a:t>緒方さん </a:t>
            </a:r>
            <a:r>
              <a:rPr lang="en-US" altLang="ja-JP" sz="2000" dirty="0" smtClean="0">
                <a:latin typeface="HGS創英角ｺﾞｼｯｸUB" panose="020B0900000000000000" pitchFamily="50" charset="-128"/>
                <a:ea typeface="HGS創英角ｺﾞｼｯｸUB" panose="020B0900000000000000" pitchFamily="50" charset="-128"/>
              </a:rPr>
              <a:t>@ </a:t>
            </a:r>
            <a:r>
              <a:rPr lang="ja-JP" altLang="en-US" sz="2000" dirty="0" smtClean="0">
                <a:latin typeface="HGS創英角ｺﾞｼｯｸUB" panose="020B0900000000000000" pitchFamily="50" charset="-128"/>
                <a:ea typeface="HGS創英角ｺﾞｼｯｸUB" panose="020B0900000000000000" pitchFamily="50" charset="-128"/>
              </a:rPr>
              <a:t>気象庁</a:t>
            </a:r>
            <a:endParaRPr kumimoji="1" lang="ja-JP" altLang="en-US" dirty="0"/>
          </a:p>
        </p:txBody>
      </p:sp>
      <p:sp>
        <p:nvSpPr>
          <p:cNvPr id="5" name="テキスト ボックス 4"/>
          <p:cNvSpPr txBox="1"/>
          <p:nvPr/>
        </p:nvSpPr>
        <p:spPr>
          <a:xfrm>
            <a:off x="579369" y="601679"/>
            <a:ext cx="1461405" cy="415498"/>
          </a:xfrm>
          <a:prstGeom prst="rect">
            <a:avLst/>
          </a:prstGeom>
          <a:noFill/>
        </p:spPr>
        <p:txBody>
          <a:bodyPr wrap="square" rtlCol="0">
            <a:spAutoFit/>
          </a:bodyPr>
          <a:lstStyle/>
          <a:p>
            <a:r>
              <a:rPr kumimoji="1" lang="ja-JP" altLang="en-US" sz="2100" u="sng" dirty="0" smtClean="0">
                <a:latin typeface="HGP創英角ｺﾞｼｯｸUB" panose="020B0900000000000000" pitchFamily="50" charset="-128"/>
                <a:ea typeface="HGP創英角ｺﾞｼｯｸUB" panose="020B0900000000000000" pitchFamily="50" charset="-128"/>
              </a:rPr>
              <a:t>使用データ</a:t>
            </a:r>
            <a:endParaRPr kumimoji="1" lang="ja-JP" altLang="en-US" sz="2100" u="sng"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421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39708</TotalTime>
  <Words>3517</Words>
  <Application>Microsoft Office PowerPoint</Application>
  <PresentationFormat>画面に合わせる (4:3)</PresentationFormat>
  <Paragraphs>833</Paragraphs>
  <Slides>53</Slides>
  <Notes>50</Notes>
  <HiddenSlides>21</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53</vt:i4>
      </vt:variant>
    </vt:vector>
  </HeadingPairs>
  <TitlesOfParts>
    <vt:vector size="69" baseType="lpstr">
      <vt:lpstr>HGPｺﾞｼｯｸE</vt:lpstr>
      <vt:lpstr>HGP創英角ｺﾞｼｯｸUB</vt:lpstr>
      <vt:lpstr>HGSｺﾞｼｯｸE</vt:lpstr>
      <vt:lpstr>HGS行書体</vt:lpstr>
      <vt:lpstr>HGS創英角ｺﾞｼｯｸUB</vt:lpstr>
      <vt:lpstr>HG創英角ｺﾞｼｯｸUB</vt:lpstr>
      <vt:lpstr>Hiragino Kaku Gothic Pro</vt:lpstr>
      <vt:lpstr>ＭＳ Ｐゴシック</vt:lpstr>
      <vt:lpstr>ＭＳ Ｐ明朝</vt:lpstr>
      <vt:lpstr>Arial</vt:lpstr>
      <vt:lpstr>Calibri</vt:lpstr>
      <vt:lpstr>Calibri Light</vt:lpstr>
      <vt:lpstr>Cambria Math</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坂泰志</dc:creator>
  <cp:lastModifiedBy>坂泰志</cp:lastModifiedBy>
  <cp:revision>653</cp:revision>
  <cp:lastPrinted>2016-02-14T03:23:27Z</cp:lastPrinted>
  <dcterms:created xsi:type="dcterms:W3CDTF">2015-12-30T12:25:16Z</dcterms:created>
  <dcterms:modified xsi:type="dcterms:W3CDTF">2016-07-11T09:39:10Z</dcterms:modified>
</cp:coreProperties>
</file>