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310" r:id="rId3"/>
    <p:sldId id="378" r:id="rId4"/>
    <p:sldId id="311" r:id="rId5"/>
    <p:sldId id="261" r:id="rId6"/>
    <p:sldId id="283" r:id="rId7"/>
    <p:sldId id="281" r:id="rId8"/>
    <p:sldId id="379" r:id="rId9"/>
    <p:sldId id="357" r:id="rId10"/>
    <p:sldId id="354" r:id="rId11"/>
    <p:sldId id="366" r:id="rId12"/>
    <p:sldId id="370" r:id="rId13"/>
    <p:sldId id="383" r:id="rId14"/>
    <p:sldId id="385" r:id="rId15"/>
    <p:sldId id="348" r:id="rId16"/>
    <p:sldId id="380" r:id="rId17"/>
    <p:sldId id="381" r:id="rId18"/>
    <p:sldId id="386" r:id="rId19"/>
    <p:sldId id="374" r:id="rId20"/>
    <p:sldId id="375" r:id="rId21"/>
    <p:sldId id="377" r:id="rId22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37B7"/>
    <a:srgbClr val="FCFCFC"/>
    <a:srgbClr val="69D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66" d="100"/>
          <a:sy n="66" d="100"/>
        </p:scale>
        <p:origin x="-1236" y="-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1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C:\Users\&#23439;&#20305;\Desktop\4ko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C:\Users\&#23439;&#20305;\Desktop\4k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12700" cap="flat" cmpd="sng" algn="ctr">
              <a:solidFill>
                <a:schemeClr val="tx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numRef>
              <c:f>'0529'!$I$1:$I$360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cat>
          <c:val>
            <c:numRef>
              <c:f>'0529'!$J$1:$J$360</c:f>
              <c:numCache>
                <c:formatCode>General</c:formatCode>
                <c:ptCount val="360"/>
                <c:pt idx="0">
                  <c:v>0</c:v>
                </c:pt>
                <c:pt idx="1">
                  <c:v>97</c:v>
                </c:pt>
                <c:pt idx="2">
                  <c:v>45</c:v>
                </c:pt>
                <c:pt idx="3">
                  <c:v>49</c:v>
                </c:pt>
                <c:pt idx="4">
                  <c:v>52</c:v>
                </c:pt>
                <c:pt idx="5">
                  <c:v>53</c:v>
                </c:pt>
                <c:pt idx="6">
                  <c:v>48</c:v>
                </c:pt>
                <c:pt idx="7">
                  <c:v>40</c:v>
                </c:pt>
                <c:pt idx="8">
                  <c:v>31</c:v>
                </c:pt>
                <c:pt idx="9">
                  <c:v>40</c:v>
                </c:pt>
                <c:pt idx="10">
                  <c:v>31</c:v>
                </c:pt>
                <c:pt idx="11">
                  <c:v>36</c:v>
                </c:pt>
                <c:pt idx="12">
                  <c:v>25</c:v>
                </c:pt>
                <c:pt idx="13">
                  <c:v>15</c:v>
                </c:pt>
                <c:pt idx="14">
                  <c:v>26</c:v>
                </c:pt>
                <c:pt idx="15">
                  <c:v>18</c:v>
                </c:pt>
                <c:pt idx="16">
                  <c:v>16</c:v>
                </c:pt>
                <c:pt idx="17">
                  <c:v>16</c:v>
                </c:pt>
                <c:pt idx="18">
                  <c:v>21</c:v>
                </c:pt>
                <c:pt idx="19">
                  <c:v>14</c:v>
                </c:pt>
                <c:pt idx="20">
                  <c:v>9</c:v>
                </c:pt>
                <c:pt idx="21">
                  <c:v>10</c:v>
                </c:pt>
                <c:pt idx="22">
                  <c:v>10</c:v>
                </c:pt>
                <c:pt idx="23">
                  <c:v>18</c:v>
                </c:pt>
                <c:pt idx="24">
                  <c:v>12</c:v>
                </c:pt>
                <c:pt idx="25">
                  <c:v>11</c:v>
                </c:pt>
                <c:pt idx="26">
                  <c:v>5</c:v>
                </c:pt>
                <c:pt idx="27">
                  <c:v>14</c:v>
                </c:pt>
                <c:pt idx="28">
                  <c:v>9</c:v>
                </c:pt>
                <c:pt idx="29">
                  <c:v>6</c:v>
                </c:pt>
                <c:pt idx="30">
                  <c:v>14</c:v>
                </c:pt>
                <c:pt idx="31">
                  <c:v>4</c:v>
                </c:pt>
                <c:pt idx="32">
                  <c:v>6</c:v>
                </c:pt>
                <c:pt idx="33">
                  <c:v>6</c:v>
                </c:pt>
                <c:pt idx="34">
                  <c:v>9</c:v>
                </c:pt>
                <c:pt idx="35">
                  <c:v>12</c:v>
                </c:pt>
                <c:pt idx="36">
                  <c:v>2</c:v>
                </c:pt>
                <c:pt idx="37">
                  <c:v>7</c:v>
                </c:pt>
                <c:pt idx="38">
                  <c:v>0</c:v>
                </c:pt>
                <c:pt idx="39">
                  <c:v>49</c:v>
                </c:pt>
                <c:pt idx="40">
                  <c:v>20</c:v>
                </c:pt>
                <c:pt idx="41">
                  <c:v>25</c:v>
                </c:pt>
                <c:pt idx="42">
                  <c:v>24</c:v>
                </c:pt>
                <c:pt idx="43">
                  <c:v>14</c:v>
                </c:pt>
                <c:pt idx="44">
                  <c:v>11</c:v>
                </c:pt>
                <c:pt idx="45">
                  <c:v>0</c:v>
                </c:pt>
                <c:pt idx="46">
                  <c:v>13</c:v>
                </c:pt>
                <c:pt idx="47">
                  <c:v>11</c:v>
                </c:pt>
                <c:pt idx="48">
                  <c:v>13</c:v>
                </c:pt>
                <c:pt idx="49">
                  <c:v>9</c:v>
                </c:pt>
                <c:pt idx="50">
                  <c:v>6</c:v>
                </c:pt>
                <c:pt idx="51">
                  <c:v>10</c:v>
                </c:pt>
                <c:pt idx="52">
                  <c:v>10</c:v>
                </c:pt>
                <c:pt idx="53">
                  <c:v>16</c:v>
                </c:pt>
                <c:pt idx="54">
                  <c:v>11</c:v>
                </c:pt>
                <c:pt idx="55">
                  <c:v>5</c:v>
                </c:pt>
                <c:pt idx="56">
                  <c:v>1</c:v>
                </c:pt>
                <c:pt idx="57">
                  <c:v>9</c:v>
                </c:pt>
                <c:pt idx="58">
                  <c:v>6</c:v>
                </c:pt>
                <c:pt idx="59">
                  <c:v>3</c:v>
                </c:pt>
                <c:pt idx="60">
                  <c:v>7</c:v>
                </c:pt>
                <c:pt idx="61">
                  <c:v>5</c:v>
                </c:pt>
                <c:pt idx="62">
                  <c:v>7</c:v>
                </c:pt>
                <c:pt idx="63">
                  <c:v>9</c:v>
                </c:pt>
                <c:pt idx="64">
                  <c:v>5</c:v>
                </c:pt>
                <c:pt idx="65">
                  <c:v>3</c:v>
                </c:pt>
                <c:pt idx="66">
                  <c:v>2</c:v>
                </c:pt>
                <c:pt idx="67">
                  <c:v>4</c:v>
                </c:pt>
                <c:pt idx="68">
                  <c:v>7</c:v>
                </c:pt>
                <c:pt idx="69">
                  <c:v>4</c:v>
                </c:pt>
                <c:pt idx="70">
                  <c:v>6</c:v>
                </c:pt>
                <c:pt idx="71">
                  <c:v>1</c:v>
                </c:pt>
                <c:pt idx="72">
                  <c:v>4</c:v>
                </c:pt>
                <c:pt idx="73">
                  <c:v>9</c:v>
                </c:pt>
                <c:pt idx="74">
                  <c:v>3</c:v>
                </c:pt>
                <c:pt idx="75">
                  <c:v>2</c:v>
                </c:pt>
                <c:pt idx="76">
                  <c:v>3</c:v>
                </c:pt>
                <c:pt idx="77">
                  <c:v>1</c:v>
                </c:pt>
                <c:pt idx="78">
                  <c:v>4</c:v>
                </c:pt>
                <c:pt idx="79">
                  <c:v>1</c:v>
                </c:pt>
                <c:pt idx="80">
                  <c:v>2</c:v>
                </c:pt>
                <c:pt idx="81">
                  <c:v>9</c:v>
                </c:pt>
                <c:pt idx="82">
                  <c:v>7</c:v>
                </c:pt>
                <c:pt idx="83">
                  <c:v>2</c:v>
                </c:pt>
                <c:pt idx="84">
                  <c:v>4</c:v>
                </c:pt>
                <c:pt idx="85">
                  <c:v>2</c:v>
                </c:pt>
                <c:pt idx="86">
                  <c:v>1</c:v>
                </c:pt>
                <c:pt idx="87">
                  <c:v>8</c:v>
                </c:pt>
                <c:pt idx="88">
                  <c:v>5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8</c:v>
                </c:pt>
                <c:pt idx="93">
                  <c:v>4</c:v>
                </c:pt>
                <c:pt idx="94">
                  <c:v>0</c:v>
                </c:pt>
                <c:pt idx="95">
                  <c:v>12</c:v>
                </c:pt>
                <c:pt idx="96">
                  <c:v>3</c:v>
                </c:pt>
                <c:pt idx="97">
                  <c:v>7</c:v>
                </c:pt>
                <c:pt idx="98">
                  <c:v>6</c:v>
                </c:pt>
                <c:pt idx="99">
                  <c:v>6</c:v>
                </c:pt>
                <c:pt idx="100">
                  <c:v>9</c:v>
                </c:pt>
                <c:pt idx="101">
                  <c:v>5</c:v>
                </c:pt>
                <c:pt idx="102">
                  <c:v>6</c:v>
                </c:pt>
                <c:pt idx="103">
                  <c:v>10</c:v>
                </c:pt>
                <c:pt idx="104">
                  <c:v>12</c:v>
                </c:pt>
                <c:pt idx="105">
                  <c:v>2</c:v>
                </c:pt>
                <c:pt idx="106">
                  <c:v>7</c:v>
                </c:pt>
                <c:pt idx="107">
                  <c:v>5</c:v>
                </c:pt>
                <c:pt idx="108">
                  <c:v>10</c:v>
                </c:pt>
                <c:pt idx="109">
                  <c:v>4</c:v>
                </c:pt>
                <c:pt idx="110">
                  <c:v>0</c:v>
                </c:pt>
                <c:pt idx="111">
                  <c:v>5</c:v>
                </c:pt>
                <c:pt idx="112">
                  <c:v>4</c:v>
                </c:pt>
                <c:pt idx="113">
                  <c:v>5</c:v>
                </c:pt>
                <c:pt idx="114">
                  <c:v>3</c:v>
                </c:pt>
                <c:pt idx="115">
                  <c:v>6</c:v>
                </c:pt>
                <c:pt idx="116">
                  <c:v>9</c:v>
                </c:pt>
                <c:pt idx="117">
                  <c:v>4</c:v>
                </c:pt>
                <c:pt idx="118">
                  <c:v>6</c:v>
                </c:pt>
                <c:pt idx="119">
                  <c:v>4</c:v>
                </c:pt>
                <c:pt idx="120">
                  <c:v>3</c:v>
                </c:pt>
                <c:pt idx="121">
                  <c:v>8</c:v>
                </c:pt>
                <c:pt idx="122">
                  <c:v>8</c:v>
                </c:pt>
                <c:pt idx="123">
                  <c:v>6</c:v>
                </c:pt>
                <c:pt idx="124">
                  <c:v>6</c:v>
                </c:pt>
                <c:pt idx="125">
                  <c:v>8</c:v>
                </c:pt>
                <c:pt idx="126">
                  <c:v>4</c:v>
                </c:pt>
                <c:pt idx="127">
                  <c:v>4</c:v>
                </c:pt>
                <c:pt idx="128">
                  <c:v>10</c:v>
                </c:pt>
                <c:pt idx="129">
                  <c:v>5</c:v>
                </c:pt>
                <c:pt idx="130">
                  <c:v>13</c:v>
                </c:pt>
                <c:pt idx="131">
                  <c:v>9</c:v>
                </c:pt>
                <c:pt idx="132">
                  <c:v>15</c:v>
                </c:pt>
                <c:pt idx="133">
                  <c:v>10</c:v>
                </c:pt>
                <c:pt idx="134">
                  <c:v>8</c:v>
                </c:pt>
                <c:pt idx="135">
                  <c:v>0</c:v>
                </c:pt>
                <c:pt idx="136">
                  <c:v>7</c:v>
                </c:pt>
                <c:pt idx="137">
                  <c:v>17</c:v>
                </c:pt>
                <c:pt idx="138">
                  <c:v>17</c:v>
                </c:pt>
                <c:pt idx="139">
                  <c:v>13</c:v>
                </c:pt>
                <c:pt idx="140">
                  <c:v>12</c:v>
                </c:pt>
                <c:pt idx="141">
                  <c:v>34</c:v>
                </c:pt>
                <c:pt idx="142">
                  <c:v>0</c:v>
                </c:pt>
                <c:pt idx="143">
                  <c:v>2</c:v>
                </c:pt>
                <c:pt idx="144">
                  <c:v>6</c:v>
                </c:pt>
                <c:pt idx="145">
                  <c:v>3</c:v>
                </c:pt>
                <c:pt idx="146">
                  <c:v>0</c:v>
                </c:pt>
                <c:pt idx="147">
                  <c:v>4</c:v>
                </c:pt>
                <c:pt idx="148">
                  <c:v>4</c:v>
                </c:pt>
                <c:pt idx="149">
                  <c:v>2</c:v>
                </c:pt>
                <c:pt idx="150">
                  <c:v>9</c:v>
                </c:pt>
                <c:pt idx="151">
                  <c:v>2</c:v>
                </c:pt>
                <c:pt idx="152">
                  <c:v>4</c:v>
                </c:pt>
                <c:pt idx="153">
                  <c:v>4</c:v>
                </c:pt>
                <c:pt idx="154">
                  <c:v>2</c:v>
                </c:pt>
                <c:pt idx="155">
                  <c:v>3</c:v>
                </c:pt>
                <c:pt idx="156">
                  <c:v>6</c:v>
                </c:pt>
                <c:pt idx="157">
                  <c:v>4</c:v>
                </c:pt>
                <c:pt idx="158">
                  <c:v>4</c:v>
                </c:pt>
                <c:pt idx="159">
                  <c:v>3</c:v>
                </c:pt>
                <c:pt idx="160">
                  <c:v>2</c:v>
                </c:pt>
                <c:pt idx="161">
                  <c:v>2</c:v>
                </c:pt>
                <c:pt idx="162">
                  <c:v>5</c:v>
                </c:pt>
                <c:pt idx="163">
                  <c:v>1</c:v>
                </c:pt>
                <c:pt idx="164">
                  <c:v>1</c:v>
                </c:pt>
                <c:pt idx="165">
                  <c:v>2</c:v>
                </c:pt>
                <c:pt idx="166">
                  <c:v>5</c:v>
                </c:pt>
                <c:pt idx="167">
                  <c:v>3</c:v>
                </c:pt>
                <c:pt idx="168">
                  <c:v>3</c:v>
                </c:pt>
                <c:pt idx="169">
                  <c:v>7</c:v>
                </c:pt>
                <c:pt idx="170">
                  <c:v>3</c:v>
                </c:pt>
                <c:pt idx="171">
                  <c:v>3</c:v>
                </c:pt>
                <c:pt idx="172">
                  <c:v>4</c:v>
                </c:pt>
                <c:pt idx="173">
                  <c:v>4</c:v>
                </c:pt>
                <c:pt idx="174">
                  <c:v>2</c:v>
                </c:pt>
                <c:pt idx="175">
                  <c:v>6</c:v>
                </c:pt>
                <c:pt idx="176">
                  <c:v>2</c:v>
                </c:pt>
                <c:pt idx="177">
                  <c:v>2</c:v>
                </c:pt>
                <c:pt idx="178">
                  <c:v>2</c:v>
                </c:pt>
                <c:pt idx="179">
                  <c:v>3</c:v>
                </c:pt>
                <c:pt idx="180">
                  <c:v>0</c:v>
                </c:pt>
                <c:pt idx="181">
                  <c:v>1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3</c:v>
                </c:pt>
                <c:pt idx="186">
                  <c:v>1</c:v>
                </c:pt>
                <c:pt idx="187">
                  <c:v>4</c:v>
                </c:pt>
                <c:pt idx="188">
                  <c:v>2</c:v>
                </c:pt>
                <c:pt idx="189">
                  <c:v>5</c:v>
                </c:pt>
                <c:pt idx="190">
                  <c:v>0</c:v>
                </c:pt>
                <c:pt idx="191">
                  <c:v>3</c:v>
                </c:pt>
                <c:pt idx="192">
                  <c:v>3</c:v>
                </c:pt>
                <c:pt idx="193">
                  <c:v>0</c:v>
                </c:pt>
                <c:pt idx="194">
                  <c:v>1</c:v>
                </c:pt>
                <c:pt idx="195">
                  <c:v>2</c:v>
                </c:pt>
                <c:pt idx="196">
                  <c:v>3</c:v>
                </c:pt>
                <c:pt idx="197">
                  <c:v>4</c:v>
                </c:pt>
                <c:pt idx="198">
                  <c:v>1</c:v>
                </c:pt>
                <c:pt idx="199">
                  <c:v>3</c:v>
                </c:pt>
                <c:pt idx="200">
                  <c:v>2</c:v>
                </c:pt>
                <c:pt idx="201">
                  <c:v>1</c:v>
                </c:pt>
                <c:pt idx="202">
                  <c:v>0</c:v>
                </c:pt>
                <c:pt idx="203">
                  <c:v>2</c:v>
                </c:pt>
                <c:pt idx="204">
                  <c:v>0</c:v>
                </c:pt>
                <c:pt idx="205">
                  <c:v>1</c:v>
                </c:pt>
                <c:pt idx="206">
                  <c:v>3</c:v>
                </c:pt>
                <c:pt idx="207">
                  <c:v>2</c:v>
                </c:pt>
                <c:pt idx="208">
                  <c:v>0</c:v>
                </c:pt>
                <c:pt idx="209">
                  <c:v>3</c:v>
                </c:pt>
                <c:pt idx="210">
                  <c:v>1</c:v>
                </c:pt>
                <c:pt idx="211">
                  <c:v>0</c:v>
                </c:pt>
                <c:pt idx="212">
                  <c:v>1</c:v>
                </c:pt>
                <c:pt idx="213">
                  <c:v>2</c:v>
                </c:pt>
                <c:pt idx="214">
                  <c:v>0</c:v>
                </c:pt>
                <c:pt idx="215">
                  <c:v>3</c:v>
                </c:pt>
                <c:pt idx="216">
                  <c:v>2</c:v>
                </c:pt>
                <c:pt idx="217">
                  <c:v>0</c:v>
                </c:pt>
                <c:pt idx="218">
                  <c:v>4</c:v>
                </c:pt>
                <c:pt idx="219">
                  <c:v>0</c:v>
                </c:pt>
                <c:pt idx="220">
                  <c:v>2</c:v>
                </c:pt>
                <c:pt idx="221">
                  <c:v>0</c:v>
                </c:pt>
                <c:pt idx="222">
                  <c:v>2</c:v>
                </c:pt>
                <c:pt idx="223">
                  <c:v>1</c:v>
                </c:pt>
                <c:pt idx="224">
                  <c:v>3</c:v>
                </c:pt>
                <c:pt idx="225">
                  <c:v>0</c:v>
                </c:pt>
                <c:pt idx="226">
                  <c:v>0</c:v>
                </c:pt>
                <c:pt idx="227">
                  <c:v>2</c:v>
                </c:pt>
                <c:pt idx="228">
                  <c:v>2</c:v>
                </c:pt>
                <c:pt idx="229">
                  <c:v>1</c:v>
                </c:pt>
                <c:pt idx="230">
                  <c:v>3</c:v>
                </c:pt>
                <c:pt idx="231">
                  <c:v>3</c:v>
                </c:pt>
                <c:pt idx="232">
                  <c:v>1</c:v>
                </c:pt>
                <c:pt idx="233">
                  <c:v>2</c:v>
                </c:pt>
                <c:pt idx="234">
                  <c:v>0</c:v>
                </c:pt>
                <c:pt idx="235">
                  <c:v>0</c:v>
                </c:pt>
                <c:pt idx="236">
                  <c:v>2</c:v>
                </c:pt>
                <c:pt idx="237">
                  <c:v>0</c:v>
                </c:pt>
                <c:pt idx="238">
                  <c:v>0</c:v>
                </c:pt>
                <c:pt idx="239">
                  <c:v>1</c:v>
                </c:pt>
                <c:pt idx="240">
                  <c:v>3</c:v>
                </c:pt>
                <c:pt idx="241">
                  <c:v>2</c:v>
                </c:pt>
                <c:pt idx="242">
                  <c:v>0</c:v>
                </c:pt>
                <c:pt idx="243">
                  <c:v>2</c:v>
                </c:pt>
                <c:pt idx="244">
                  <c:v>1</c:v>
                </c:pt>
                <c:pt idx="245">
                  <c:v>2</c:v>
                </c:pt>
                <c:pt idx="246">
                  <c:v>1</c:v>
                </c:pt>
                <c:pt idx="247">
                  <c:v>0</c:v>
                </c:pt>
                <c:pt idx="248">
                  <c:v>2</c:v>
                </c:pt>
                <c:pt idx="249">
                  <c:v>1</c:v>
                </c:pt>
                <c:pt idx="250">
                  <c:v>1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1</c:v>
                </c:pt>
                <c:pt idx="256">
                  <c:v>2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2</c:v>
                </c:pt>
                <c:pt idx="261">
                  <c:v>1</c:v>
                </c:pt>
                <c:pt idx="262">
                  <c:v>1</c:v>
                </c:pt>
                <c:pt idx="263">
                  <c:v>1</c:v>
                </c:pt>
                <c:pt idx="264">
                  <c:v>0</c:v>
                </c:pt>
                <c:pt idx="265">
                  <c:v>0</c:v>
                </c:pt>
                <c:pt idx="266">
                  <c:v>1</c:v>
                </c:pt>
                <c:pt idx="267">
                  <c:v>1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1</c:v>
                </c:pt>
                <c:pt idx="276">
                  <c:v>0</c:v>
                </c:pt>
                <c:pt idx="277">
                  <c:v>1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1</c:v>
                </c:pt>
                <c:pt idx="282">
                  <c:v>1</c:v>
                </c:pt>
                <c:pt idx="283">
                  <c:v>1</c:v>
                </c:pt>
                <c:pt idx="284">
                  <c:v>2</c:v>
                </c:pt>
                <c:pt idx="285">
                  <c:v>2</c:v>
                </c:pt>
                <c:pt idx="286">
                  <c:v>0</c:v>
                </c:pt>
                <c:pt idx="287">
                  <c:v>2</c:v>
                </c:pt>
                <c:pt idx="288">
                  <c:v>1</c:v>
                </c:pt>
                <c:pt idx="289">
                  <c:v>3</c:v>
                </c:pt>
                <c:pt idx="290">
                  <c:v>3</c:v>
                </c:pt>
                <c:pt idx="291">
                  <c:v>2</c:v>
                </c:pt>
                <c:pt idx="292">
                  <c:v>3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3</c:v>
                </c:pt>
                <c:pt idx="297">
                  <c:v>0</c:v>
                </c:pt>
                <c:pt idx="298">
                  <c:v>2</c:v>
                </c:pt>
                <c:pt idx="299">
                  <c:v>1</c:v>
                </c:pt>
                <c:pt idx="300">
                  <c:v>2</c:v>
                </c:pt>
                <c:pt idx="301">
                  <c:v>1</c:v>
                </c:pt>
                <c:pt idx="302">
                  <c:v>2</c:v>
                </c:pt>
                <c:pt idx="303">
                  <c:v>1</c:v>
                </c:pt>
                <c:pt idx="304">
                  <c:v>2</c:v>
                </c:pt>
                <c:pt idx="305">
                  <c:v>2</c:v>
                </c:pt>
                <c:pt idx="306">
                  <c:v>3</c:v>
                </c:pt>
                <c:pt idx="307">
                  <c:v>4</c:v>
                </c:pt>
                <c:pt idx="308">
                  <c:v>4</c:v>
                </c:pt>
                <c:pt idx="309">
                  <c:v>2</c:v>
                </c:pt>
                <c:pt idx="310">
                  <c:v>4</c:v>
                </c:pt>
                <c:pt idx="311">
                  <c:v>0</c:v>
                </c:pt>
                <c:pt idx="312">
                  <c:v>5</c:v>
                </c:pt>
                <c:pt idx="313">
                  <c:v>3</c:v>
                </c:pt>
                <c:pt idx="314">
                  <c:v>8</c:v>
                </c:pt>
                <c:pt idx="315">
                  <c:v>0</c:v>
                </c:pt>
                <c:pt idx="316">
                  <c:v>2</c:v>
                </c:pt>
                <c:pt idx="317">
                  <c:v>7</c:v>
                </c:pt>
                <c:pt idx="318">
                  <c:v>11</c:v>
                </c:pt>
                <c:pt idx="319">
                  <c:v>5</c:v>
                </c:pt>
                <c:pt idx="320">
                  <c:v>6</c:v>
                </c:pt>
                <c:pt idx="321">
                  <c:v>8</c:v>
                </c:pt>
                <c:pt idx="322">
                  <c:v>5</c:v>
                </c:pt>
                <c:pt idx="323">
                  <c:v>8</c:v>
                </c:pt>
                <c:pt idx="324">
                  <c:v>5</c:v>
                </c:pt>
                <c:pt idx="325">
                  <c:v>6</c:v>
                </c:pt>
                <c:pt idx="326">
                  <c:v>6</c:v>
                </c:pt>
                <c:pt idx="327">
                  <c:v>9</c:v>
                </c:pt>
                <c:pt idx="328">
                  <c:v>13</c:v>
                </c:pt>
                <c:pt idx="329">
                  <c:v>8</c:v>
                </c:pt>
                <c:pt idx="330">
                  <c:v>11</c:v>
                </c:pt>
                <c:pt idx="331">
                  <c:v>15</c:v>
                </c:pt>
                <c:pt idx="332">
                  <c:v>15</c:v>
                </c:pt>
                <c:pt idx="333">
                  <c:v>20</c:v>
                </c:pt>
                <c:pt idx="334">
                  <c:v>17</c:v>
                </c:pt>
                <c:pt idx="335">
                  <c:v>22</c:v>
                </c:pt>
                <c:pt idx="336">
                  <c:v>25</c:v>
                </c:pt>
                <c:pt idx="337">
                  <c:v>27</c:v>
                </c:pt>
                <c:pt idx="338">
                  <c:v>24</c:v>
                </c:pt>
                <c:pt idx="339">
                  <c:v>29</c:v>
                </c:pt>
                <c:pt idx="340">
                  <c:v>34</c:v>
                </c:pt>
                <c:pt idx="341">
                  <c:v>42</c:v>
                </c:pt>
                <c:pt idx="342">
                  <c:v>48</c:v>
                </c:pt>
                <c:pt idx="343">
                  <c:v>56</c:v>
                </c:pt>
                <c:pt idx="344">
                  <c:v>53</c:v>
                </c:pt>
                <c:pt idx="345">
                  <c:v>73</c:v>
                </c:pt>
                <c:pt idx="346">
                  <c:v>108</c:v>
                </c:pt>
                <c:pt idx="347">
                  <c:v>72</c:v>
                </c:pt>
                <c:pt idx="348">
                  <c:v>109</c:v>
                </c:pt>
                <c:pt idx="349">
                  <c:v>115</c:v>
                </c:pt>
                <c:pt idx="350">
                  <c:v>106</c:v>
                </c:pt>
                <c:pt idx="351">
                  <c:v>107</c:v>
                </c:pt>
                <c:pt idx="352">
                  <c:v>124</c:v>
                </c:pt>
                <c:pt idx="353">
                  <c:v>105</c:v>
                </c:pt>
                <c:pt idx="354">
                  <c:v>129</c:v>
                </c:pt>
                <c:pt idx="355">
                  <c:v>148</c:v>
                </c:pt>
                <c:pt idx="356">
                  <c:v>124</c:v>
                </c:pt>
                <c:pt idx="357">
                  <c:v>126</c:v>
                </c:pt>
                <c:pt idx="358">
                  <c:v>74</c:v>
                </c:pt>
                <c:pt idx="359">
                  <c:v>147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08608"/>
        <c:axId val="90310528"/>
      </c:lineChart>
      <c:catAx>
        <c:axId val="903086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角度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0310528"/>
        <c:crosses val="autoZero"/>
        <c:auto val="1"/>
        <c:lblAlgn val="ctr"/>
        <c:lblOffset val="100"/>
        <c:tickLblSkip val="45"/>
        <c:noMultiLvlLbl val="0"/>
      </c:catAx>
      <c:valAx>
        <c:axId val="9031052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頻度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9030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1270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  <c:marker>
            <c:symbol val="none"/>
          </c:marker>
          <c:cat>
            <c:numRef>
              <c:f>'0529'!$O$1:$O$360</c:f>
              <c:numCache>
                <c:formatCode>General</c:formatCode>
                <c:ptCount val="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</c:numCache>
            </c:numRef>
          </c:cat>
          <c:val>
            <c:numRef>
              <c:f>'0529'!$P$1:$P$360</c:f>
              <c:numCache>
                <c:formatCode>General</c:formatCode>
                <c:ptCount val="360"/>
                <c:pt idx="0">
                  <c:v>0</c:v>
                </c:pt>
                <c:pt idx="1">
                  <c:v>34</c:v>
                </c:pt>
                <c:pt idx="2">
                  <c:v>43</c:v>
                </c:pt>
                <c:pt idx="3">
                  <c:v>30</c:v>
                </c:pt>
                <c:pt idx="4">
                  <c:v>40</c:v>
                </c:pt>
                <c:pt idx="5">
                  <c:v>35</c:v>
                </c:pt>
                <c:pt idx="6">
                  <c:v>30</c:v>
                </c:pt>
                <c:pt idx="7">
                  <c:v>37</c:v>
                </c:pt>
                <c:pt idx="8">
                  <c:v>33</c:v>
                </c:pt>
                <c:pt idx="9">
                  <c:v>33</c:v>
                </c:pt>
                <c:pt idx="10">
                  <c:v>24</c:v>
                </c:pt>
                <c:pt idx="11">
                  <c:v>23</c:v>
                </c:pt>
                <c:pt idx="12">
                  <c:v>16</c:v>
                </c:pt>
                <c:pt idx="13">
                  <c:v>14</c:v>
                </c:pt>
                <c:pt idx="14">
                  <c:v>48</c:v>
                </c:pt>
                <c:pt idx="15">
                  <c:v>19</c:v>
                </c:pt>
                <c:pt idx="16">
                  <c:v>12</c:v>
                </c:pt>
                <c:pt idx="17">
                  <c:v>18</c:v>
                </c:pt>
                <c:pt idx="18">
                  <c:v>25</c:v>
                </c:pt>
                <c:pt idx="19">
                  <c:v>14</c:v>
                </c:pt>
                <c:pt idx="20">
                  <c:v>17</c:v>
                </c:pt>
                <c:pt idx="21">
                  <c:v>14</c:v>
                </c:pt>
                <c:pt idx="22">
                  <c:v>4</c:v>
                </c:pt>
                <c:pt idx="23">
                  <c:v>16</c:v>
                </c:pt>
                <c:pt idx="24">
                  <c:v>5</c:v>
                </c:pt>
                <c:pt idx="25">
                  <c:v>10</c:v>
                </c:pt>
                <c:pt idx="26">
                  <c:v>33</c:v>
                </c:pt>
                <c:pt idx="27">
                  <c:v>6</c:v>
                </c:pt>
                <c:pt idx="28">
                  <c:v>6</c:v>
                </c:pt>
                <c:pt idx="29">
                  <c:v>13</c:v>
                </c:pt>
                <c:pt idx="30">
                  <c:v>16</c:v>
                </c:pt>
                <c:pt idx="31">
                  <c:v>3</c:v>
                </c:pt>
                <c:pt idx="32">
                  <c:v>14</c:v>
                </c:pt>
                <c:pt idx="33">
                  <c:v>11</c:v>
                </c:pt>
                <c:pt idx="34">
                  <c:v>5</c:v>
                </c:pt>
                <c:pt idx="35">
                  <c:v>9</c:v>
                </c:pt>
                <c:pt idx="36">
                  <c:v>12</c:v>
                </c:pt>
                <c:pt idx="37">
                  <c:v>4</c:v>
                </c:pt>
                <c:pt idx="38">
                  <c:v>8</c:v>
                </c:pt>
                <c:pt idx="39">
                  <c:v>11</c:v>
                </c:pt>
                <c:pt idx="40">
                  <c:v>7</c:v>
                </c:pt>
                <c:pt idx="41">
                  <c:v>6</c:v>
                </c:pt>
                <c:pt idx="42">
                  <c:v>4</c:v>
                </c:pt>
                <c:pt idx="43">
                  <c:v>3</c:v>
                </c:pt>
                <c:pt idx="44">
                  <c:v>1</c:v>
                </c:pt>
                <c:pt idx="45">
                  <c:v>0</c:v>
                </c:pt>
                <c:pt idx="46">
                  <c:v>1</c:v>
                </c:pt>
                <c:pt idx="47">
                  <c:v>1</c:v>
                </c:pt>
                <c:pt idx="48">
                  <c:v>4</c:v>
                </c:pt>
                <c:pt idx="49">
                  <c:v>2</c:v>
                </c:pt>
                <c:pt idx="50">
                  <c:v>4</c:v>
                </c:pt>
                <c:pt idx="51">
                  <c:v>6</c:v>
                </c:pt>
                <c:pt idx="52">
                  <c:v>2</c:v>
                </c:pt>
                <c:pt idx="53">
                  <c:v>18</c:v>
                </c:pt>
                <c:pt idx="54">
                  <c:v>7</c:v>
                </c:pt>
                <c:pt idx="55">
                  <c:v>3</c:v>
                </c:pt>
                <c:pt idx="56">
                  <c:v>7</c:v>
                </c:pt>
                <c:pt idx="57">
                  <c:v>4</c:v>
                </c:pt>
                <c:pt idx="58">
                  <c:v>7</c:v>
                </c:pt>
                <c:pt idx="59">
                  <c:v>3</c:v>
                </c:pt>
                <c:pt idx="60">
                  <c:v>6</c:v>
                </c:pt>
                <c:pt idx="61">
                  <c:v>0</c:v>
                </c:pt>
                <c:pt idx="62">
                  <c:v>1</c:v>
                </c:pt>
                <c:pt idx="63">
                  <c:v>17</c:v>
                </c:pt>
                <c:pt idx="64">
                  <c:v>0</c:v>
                </c:pt>
                <c:pt idx="65">
                  <c:v>5</c:v>
                </c:pt>
                <c:pt idx="66">
                  <c:v>7</c:v>
                </c:pt>
                <c:pt idx="67">
                  <c:v>2</c:v>
                </c:pt>
                <c:pt idx="68">
                  <c:v>3</c:v>
                </c:pt>
                <c:pt idx="69">
                  <c:v>4</c:v>
                </c:pt>
                <c:pt idx="70">
                  <c:v>4</c:v>
                </c:pt>
                <c:pt idx="71">
                  <c:v>5</c:v>
                </c:pt>
                <c:pt idx="72">
                  <c:v>0</c:v>
                </c:pt>
                <c:pt idx="73">
                  <c:v>3</c:v>
                </c:pt>
                <c:pt idx="74">
                  <c:v>0</c:v>
                </c:pt>
                <c:pt idx="75">
                  <c:v>5</c:v>
                </c:pt>
                <c:pt idx="76">
                  <c:v>8</c:v>
                </c:pt>
                <c:pt idx="77">
                  <c:v>5</c:v>
                </c:pt>
                <c:pt idx="78">
                  <c:v>8</c:v>
                </c:pt>
                <c:pt idx="79">
                  <c:v>2</c:v>
                </c:pt>
                <c:pt idx="80">
                  <c:v>3</c:v>
                </c:pt>
                <c:pt idx="81">
                  <c:v>4</c:v>
                </c:pt>
                <c:pt idx="82">
                  <c:v>6</c:v>
                </c:pt>
                <c:pt idx="83">
                  <c:v>1</c:v>
                </c:pt>
                <c:pt idx="84">
                  <c:v>0</c:v>
                </c:pt>
                <c:pt idx="85">
                  <c:v>1</c:v>
                </c:pt>
                <c:pt idx="86">
                  <c:v>1</c:v>
                </c:pt>
                <c:pt idx="87">
                  <c:v>2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2</c:v>
                </c:pt>
                <c:pt idx="93">
                  <c:v>1</c:v>
                </c:pt>
                <c:pt idx="94">
                  <c:v>1</c:v>
                </c:pt>
                <c:pt idx="95">
                  <c:v>5</c:v>
                </c:pt>
                <c:pt idx="96">
                  <c:v>4</c:v>
                </c:pt>
                <c:pt idx="97">
                  <c:v>3</c:v>
                </c:pt>
                <c:pt idx="98">
                  <c:v>1</c:v>
                </c:pt>
                <c:pt idx="99">
                  <c:v>6</c:v>
                </c:pt>
                <c:pt idx="100">
                  <c:v>2</c:v>
                </c:pt>
                <c:pt idx="101">
                  <c:v>3</c:v>
                </c:pt>
                <c:pt idx="102">
                  <c:v>3</c:v>
                </c:pt>
                <c:pt idx="103">
                  <c:v>2</c:v>
                </c:pt>
                <c:pt idx="104">
                  <c:v>5</c:v>
                </c:pt>
                <c:pt idx="105">
                  <c:v>1</c:v>
                </c:pt>
                <c:pt idx="106">
                  <c:v>2</c:v>
                </c:pt>
                <c:pt idx="107">
                  <c:v>0</c:v>
                </c:pt>
                <c:pt idx="108">
                  <c:v>0</c:v>
                </c:pt>
                <c:pt idx="109">
                  <c:v>6</c:v>
                </c:pt>
                <c:pt idx="110">
                  <c:v>1</c:v>
                </c:pt>
                <c:pt idx="111">
                  <c:v>2</c:v>
                </c:pt>
                <c:pt idx="112">
                  <c:v>4</c:v>
                </c:pt>
                <c:pt idx="113">
                  <c:v>2</c:v>
                </c:pt>
                <c:pt idx="114">
                  <c:v>5</c:v>
                </c:pt>
                <c:pt idx="115">
                  <c:v>2</c:v>
                </c:pt>
                <c:pt idx="116">
                  <c:v>2</c:v>
                </c:pt>
                <c:pt idx="117">
                  <c:v>9</c:v>
                </c:pt>
                <c:pt idx="118">
                  <c:v>0</c:v>
                </c:pt>
                <c:pt idx="119">
                  <c:v>2</c:v>
                </c:pt>
                <c:pt idx="120">
                  <c:v>3</c:v>
                </c:pt>
                <c:pt idx="121">
                  <c:v>3</c:v>
                </c:pt>
                <c:pt idx="122">
                  <c:v>2</c:v>
                </c:pt>
                <c:pt idx="123">
                  <c:v>2</c:v>
                </c:pt>
                <c:pt idx="124">
                  <c:v>8</c:v>
                </c:pt>
                <c:pt idx="125">
                  <c:v>2</c:v>
                </c:pt>
                <c:pt idx="126">
                  <c:v>1</c:v>
                </c:pt>
                <c:pt idx="127">
                  <c:v>3</c:v>
                </c:pt>
                <c:pt idx="128">
                  <c:v>2</c:v>
                </c:pt>
                <c:pt idx="129">
                  <c:v>0</c:v>
                </c:pt>
                <c:pt idx="130">
                  <c:v>4</c:v>
                </c:pt>
                <c:pt idx="131">
                  <c:v>1</c:v>
                </c:pt>
                <c:pt idx="132">
                  <c:v>3</c:v>
                </c:pt>
                <c:pt idx="133">
                  <c:v>3</c:v>
                </c:pt>
                <c:pt idx="134">
                  <c:v>0</c:v>
                </c:pt>
                <c:pt idx="135">
                  <c:v>0</c:v>
                </c:pt>
                <c:pt idx="136">
                  <c:v>3</c:v>
                </c:pt>
                <c:pt idx="137">
                  <c:v>2</c:v>
                </c:pt>
                <c:pt idx="138">
                  <c:v>0</c:v>
                </c:pt>
                <c:pt idx="139">
                  <c:v>6</c:v>
                </c:pt>
                <c:pt idx="140">
                  <c:v>3</c:v>
                </c:pt>
                <c:pt idx="141">
                  <c:v>2</c:v>
                </c:pt>
                <c:pt idx="142">
                  <c:v>8</c:v>
                </c:pt>
                <c:pt idx="143">
                  <c:v>3</c:v>
                </c:pt>
                <c:pt idx="144">
                  <c:v>2</c:v>
                </c:pt>
                <c:pt idx="145">
                  <c:v>6</c:v>
                </c:pt>
                <c:pt idx="146">
                  <c:v>1</c:v>
                </c:pt>
                <c:pt idx="147">
                  <c:v>5</c:v>
                </c:pt>
                <c:pt idx="148">
                  <c:v>8</c:v>
                </c:pt>
                <c:pt idx="149">
                  <c:v>2</c:v>
                </c:pt>
                <c:pt idx="150">
                  <c:v>7</c:v>
                </c:pt>
                <c:pt idx="151">
                  <c:v>5</c:v>
                </c:pt>
                <c:pt idx="152">
                  <c:v>6</c:v>
                </c:pt>
                <c:pt idx="153">
                  <c:v>1</c:v>
                </c:pt>
                <c:pt idx="154">
                  <c:v>20</c:v>
                </c:pt>
                <c:pt idx="155">
                  <c:v>6</c:v>
                </c:pt>
                <c:pt idx="156">
                  <c:v>5</c:v>
                </c:pt>
                <c:pt idx="157">
                  <c:v>9</c:v>
                </c:pt>
                <c:pt idx="158">
                  <c:v>4</c:v>
                </c:pt>
                <c:pt idx="159">
                  <c:v>6</c:v>
                </c:pt>
                <c:pt idx="160">
                  <c:v>9</c:v>
                </c:pt>
                <c:pt idx="161">
                  <c:v>7</c:v>
                </c:pt>
                <c:pt idx="162">
                  <c:v>13</c:v>
                </c:pt>
                <c:pt idx="163">
                  <c:v>10</c:v>
                </c:pt>
                <c:pt idx="164">
                  <c:v>8</c:v>
                </c:pt>
                <c:pt idx="165">
                  <c:v>9</c:v>
                </c:pt>
                <c:pt idx="166">
                  <c:v>15</c:v>
                </c:pt>
                <c:pt idx="167">
                  <c:v>8</c:v>
                </c:pt>
                <c:pt idx="168">
                  <c:v>9</c:v>
                </c:pt>
                <c:pt idx="169">
                  <c:v>6</c:v>
                </c:pt>
                <c:pt idx="170">
                  <c:v>3</c:v>
                </c:pt>
                <c:pt idx="171">
                  <c:v>8</c:v>
                </c:pt>
                <c:pt idx="172">
                  <c:v>12</c:v>
                </c:pt>
                <c:pt idx="173">
                  <c:v>12</c:v>
                </c:pt>
                <c:pt idx="174">
                  <c:v>12</c:v>
                </c:pt>
                <c:pt idx="175">
                  <c:v>5</c:v>
                </c:pt>
                <c:pt idx="176">
                  <c:v>11</c:v>
                </c:pt>
                <c:pt idx="177">
                  <c:v>10</c:v>
                </c:pt>
                <c:pt idx="178">
                  <c:v>5</c:v>
                </c:pt>
                <c:pt idx="179">
                  <c:v>12</c:v>
                </c:pt>
                <c:pt idx="180">
                  <c:v>0</c:v>
                </c:pt>
                <c:pt idx="181">
                  <c:v>6</c:v>
                </c:pt>
                <c:pt idx="182">
                  <c:v>8</c:v>
                </c:pt>
                <c:pt idx="183">
                  <c:v>10</c:v>
                </c:pt>
                <c:pt idx="184">
                  <c:v>9</c:v>
                </c:pt>
                <c:pt idx="185">
                  <c:v>6</c:v>
                </c:pt>
                <c:pt idx="186">
                  <c:v>5</c:v>
                </c:pt>
                <c:pt idx="187">
                  <c:v>5</c:v>
                </c:pt>
                <c:pt idx="188">
                  <c:v>7</c:v>
                </c:pt>
                <c:pt idx="189">
                  <c:v>8</c:v>
                </c:pt>
                <c:pt idx="190">
                  <c:v>7</c:v>
                </c:pt>
                <c:pt idx="191">
                  <c:v>9</c:v>
                </c:pt>
                <c:pt idx="192">
                  <c:v>10</c:v>
                </c:pt>
                <c:pt idx="193">
                  <c:v>3</c:v>
                </c:pt>
                <c:pt idx="194">
                  <c:v>11</c:v>
                </c:pt>
                <c:pt idx="195">
                  <c:v>6</c:v>
                </c:pt>
                <c:pt idx="196">
                  <c:v>4</c:v>
                </c:pt>
                <c:pt idx="197">
                  <c:v>4</c:v>
                </c:pt>
                <c:pt idx="198">
                  <c:v>8</c:v>
                </c:pt>
                <c:pt idx="199">
                  <c:v>0</c:v>
                </c:pt>
                <c:pt idx="200">
                  <c:v>6</c:v>
                </c:pt>
                <c:pt idx="201">
                  <c:v>9</c:v>
                </c:pt>
                <c:pt idx="202">
                  <c:v>1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5</c:v>
                </c:pt>
                <c:pt idx="208">
                  <c:v>4</c:v>
                </c:pt>
                <c:pt idx="209">
                  <c:v>3</c:v>
                </c:pt>
                <c:pt idx="210">
                  <c:v>3</c:v>
                </c:pt>
                <c:pt idx="211">
                  <c:v>0</c:v>
                </c:pt>
                <c:pt idx="212">
                  <c:v>2</c:v>
                </c:pt>
                <c:pt idx="213">
                  <c:v>3</c:v>
                </c:pt>
                <c:pt idx="214">
                  <c:v>4</c:v>
                </c:pt>
                <c:pt idx="215">
                  <c:v>0</c:v>
                </c:pt>
                <c:pt idx="216">
                  <c:v>6</c:v>
                </c:pt>
                <c:pt idx="217">
                  <c:v>5</c:v>
                </c:pt>
                <c:pt idx="218">
                  <c:v>4</c:v>
                </c:pt>
                <c:pt idx="219">
                  <c:v>3</c:v>
                </c:pt>
                <c:pt idx="220">
                  <c:v>1</c:v>
                </c:pt>
                <c:pt idx="221">
                  <c:v>4</c:v>
                </c:pt>
                <c:pt idx="222">
                  <c:v>1</c:v>
                </c:pt>
                <c:pt idx="223">
                  <c:v>3</c:v>
                </c:pt>
                <c:pt idx="224">
                  <c:v>3</c:v>
                </c:pt>
                <c:pt idx="225">
                  <c:v>0</c:v>
                </c:pt>
                <c:pt idx="226">
                  <c:v>3</c:v>
                </c:pt>
                <c:pt idx="227">
                  <c:v>2</c:v>
                </c:pt>
                <c:pt idx="228">
                  <c:v>7</c:v>
                </c:pt>
                <c:pt idx="229">
                  <c:v>2</c:v>
                </c:pt>
                <c:pt idx="230">
                  <c:v>3</c:v>
                </c:pt>
                <c:pt idx="231">
                  <c:v>4</c:v>
                </c:pt>
                <c:pt idx="232">
                  <c:v>4</c:v>
                </c:pt>
                <c:pt idx="233">
                  <c:v>4</c:v>
                </c:pt>
                <c:pt idx="234">
                  <c:v>4</c:v>
                </c:pt>
                <c:pt idx="235">
                  <c:v>1</c:v>
                </c:pt>
                <c:pt idx="236">
                  <c:v>3</c:v>
                </c:pt>
                <c:pt idx="237">
                  <c:v>1</c:v>
                </c:pt>
                <c:pt idx="238">
                  <c:v>1</c:v>
                </c:pt>
                <c:pt idx="239">
                  <c:v>0</c:v>
                </c:pt>
                <c:pt idx="240">
                  <c:v>1</c:v>
                </c:pt>
                <c:pt idx="241">
                  <c:v>2</c:v>
                </c:pt>
                <c:pt idx="242">
                  <c:v>1</c:v>
                </c:pt>
                <c:pt idx="243">
                  <c:v>6</c:v>
                </c:pt>
                <c:pt idx="244">
                  <c:v>1</c:v>
                </c:pt>
                <c:pt idx="245">
                  <c:v>2</c:v>
                </c:pt>
                <c:pt idx="246">
                  <c:v>2</c:v>
                </c:pt>
                <c:pt idx="247">
                  <c:v>0</c:v>
                </c:pt>
                <c:pt idx="248">
                  <c:v>3</c:v>
                </c:pt>
                <c:pt idx="249">
                  <c:v>4</c:v>
                </c:pt>
                <c:pt idx="250">
                  <c:v>1</c:v>
                </c:pt>
                <c:pt idx="251">
                  <c:v>4</c:v>
                </c:pt>
                <c:pt idx="252">
                  <c:v>2</c:v>
                </c:pt>
                <c:pt idx="253">
                  <c:v>0</c:v>
                </c:pt>
                <c:pt idx="254">
                  <c:v>2</c:v>
                </c:pt>
                <c:pt idx="255">
                  <c:v>1</c:v>
                </c:pt>
                <c:pt idx="256">
                  <c:v>4</c:v>
                </c:pt>
                <c:pt idx="257">
                  <c:v>0</c:v>
                </c:pt>
                <c:pt idx="258">
                  <c:v>2</c:v>
                </c:pt>
                <c:pt idx="259">
                  <c:v>1</c:v>
                </c:pt>
                <c:pt idx="260">
                  <c:v>3</c:v>
                </c:pt>
                <c:pt idx="261">
                  <c:v>4</c:v>
                </c:pt>
                <c:pt idx="262">
                  <c:v>1</c:v>
                </c:pt>
                <c:pt idx="263">
                  <c:v>4</c:v>
                </c:pt>
                <c:pt idx="264">
                  <c:v>1</c:v>
                </c:pt>
                <c:pt idx="265">
                  <c:v>3</c:v>
                </c:pt>
                <c:pt idx="266">
                  <c:v>2</c:v>
                </c:pt>
                <c:pt idx="267">
                  <c:v>2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1</c:v>
                </c:pt>
                <c:pt idx="273">
                  <c:v>2</c:v>
                </c:pt>
                <c:pt idx="274">
                  <c:v>0</c:v>
                </c:pt>
                <c:pt idx="275">
                  <c:v>3</c:v>
                </c:pt>
                <c:pt idx="276">
                  <c:v>2</c:v>
                </c:pt>
                <c:pt idx="277">
                  <c:v>2</c:v>
                </c:pt>
                <c:pt idx="278">
                  <c:v>3</c:v>
                </c:pt>
                <c:pt idx="279">
                  <c:v>0</c:v>
                </c:pt>
                <c:pt idx="280">
                  <c:v>2</c:v>
                </c:pt>
                <c:pt idx="281">
                  <c:v>2</c:v>
                </c:pt>
                <c:pt idx="282">
                  <c:v>3</c:v>
                </c:pt>
                <c:pt idx="283">
                  <c:v>3</c:v>
                </c:pt>
                <c:pt idx="284">
                  <c:v>5</c:v>
                </c:pt>
                <c:pt idx="285">
                  <c:v>0</c:v>
                </c:pt>
                <c:pt idx="286">
                  <c:v>1</c:v>
                </c:pt>
                <c:pt idx="287">
                  <c:v>2</c:v>
                </c:pt>
                <c:pt idx="288">
                  <c:v>4</c:v>
                </c:pt>
                <c:pt idx="289">
                  <c:v>2</c:v>
                </c:pt>
                <c:pt idx="290">
                  <c:v>3</c:v>
                </c:pt>
                <c:pt idx="291">
                  <c:v>0</c:v>
                </c:pt>
                <c:pt idx="292">
                  <c:v>4</c:v>
                </c:pt>
                <c:pt idx="293">
                  <c:v>1</c:v>
                </c:pt>
                <c:pt idx="294">
                  <c:v>2</c:v>
                </c:pt>
                <c:pt idx="295">
                  <c:v>3</c:v>
                </c:pt>
                <c:pt idx="296">
                  <c:v>4</c:v>
                </c:pt>
                <c:pt idx="297">
                  <c:v>4</c:v>
                </c:pt>
                <c:pt idx="298">
                  <c:v>3</c:v>
                </c:pt>
                <c:pt idx="299">
                  <c:v>5</c:v>
                </c:pt>
                <c:pt idx="300">
                  <c:v>2</c:v>
                </c:pt>
                <c:pt idx="301">
                  <c:v>3</c:v>
                </c:pt>
                <c:pt idx="302">
                  <c:v>3</c:v>
                </c:pt>
                <c:pt idx="303">
                  <c:v>1</c:v>
                </c:pt>
                <c:pt idx="304">
                  <c:v>8</c:v>
                </c:pt>
                <c:pt idx="305">
                  <c:v>0</c:v>
                </c:pt>
                <c:pt idx="306">
                  <c:v>7</c:v>
                </c:pt>
                <c:pt idx="307">
                  <c:v>9</c:v>
                </c:pt>
                <c:pt idx="308">
                  <c:v>6</c:v>
                </c:pt>
                <c:pt idx="309">
                  <c:v>5</c:v>
                </c:pt>
                <c:pt idx="310">
                  <c:v>7</c:v>
                </c:pt>
                <c:pt idx="311">
                  <c:v>6</c:v>
                </c:pt>
                <c:pt idx="312">
                  <c:v>9</c:v>
                </c:pt>
                <c:pt idx="313">
                  <c:v>8</c:v>
                </c:pt>
                <c:pt idx="314">
                  <c:v>6</c:v>
                </c:pt>
                <c:pt idx="315">
                  <c:v>0</c:v>
                </c:pt>
                <c:pt idx="316">
                  <c:v>2</c:v>
                </c:pt>
                <c:pt idx="317">
                  <c:v>8</c:v>
                </c:pt>
                <c:pt idx="318">
                  <c:v>10</c:v>
                </c:pt>
                <c:pt idx="319">
                  <c:v>15</c:v>
                </c:pt>
                <c:pt idx="320">
                  <c:v>9</c:v>
                </c:pt>
                <c:pt idx="321">
                  <c:v>9</c:v>
                </c:pt>
                <c:pt idx="322">
                  <c:v>11</c:v>
                </c:pt>
                <c:pt idx="323">
                  <c:v>8</c:v>
                </c:pt>
                <c:pt idx="324">
                  <c:v>11</c:v>
                </c:pt>
                <c:pt idx="325">
                  <c:v>14</c:v>
                </c:pt>
                <c:pt idx="326">
                  <c:v>8</c:v>
                </c:pt>
                <c:pt idx="327">
                  <c:v>10</c:v>
                </c:pt>
                <c:pt idx="328">
                  <c:v>15</c:v>
                </c:pt>
                <c:pt idx="329">
                  <c:v>11</c:v>
                </c:pt>
                <c:pt idx="330">
                  <c:v>15</c:v>
                </c:pt>
                <c:pt idx="331">
                  <c:v>18</c:v>
                </c:pt>
                <c:pt idx="332">
                  <c:v>12</c:v>
                </c:pt>
                <c:pt idx="333">
                  <c:v>11</c:v>
                </c:pt>
                <c:pt idx="334">
                  <c:v>30</c:v>
                </c:pt>
                <c:pt idx="335">
                  <c:v>19</c:v>
                </c:pt>
                <c:pt idx="336">
                  <c:v>17</c:v>
                </c:pt>
                <c:pt idx="337">
                  <c:v>17</c:v>
                </c:pt>
                <c:pt idx="338">
                  <c:v>18</c:v>
                </c:pt>
                <c:pt idx="339">
                  <c:v>32</c:v>
                </c:pt>
                <c:pt idx="340">
                  <c:v>26</c:v>
                </c:pt>
                <c:pt idx="341">
                  <c:v>28</c:v>
                </c:pt>
                <c:pt idx="342">
                  <c:v>35</c:v>
                </c:pt>
                <c:pt idx="343">
                  <c:v>41</c:v>
                </c:pt>
                <c:pt idx="344">
                  <c:v>37</c:v>
                </c:pt>
                <c:pt idx="345">
                  <c:v>41</c:v>
                </c:pt>
                <c:pt idx="346">
                  <c:v>66</c:v>
                </c:pt>
                <c:pt idx="347">
                  <c:v>40</c:v>
                </c:pt>
                <c:pt idx="348">
                  <c:v>40</c:v>
                </c:pt>
                <c:pt idx="349">
                  <c:v>40</c:v>
                </c:pt>
                <c:pt idx="350">
                  <c:v>58</c:v>
                </c:pt>
                <c:pt idx="351">
                  <c:v>46</c:v>
                </c:pt>
                <c:pt idx="352">
                  <c:v>41</c:v>
                </c:pt>
                <c:pt idx="353">
                  <c:v>57</c:v>
                </c:pt>
                <c:pt idx="354">
                  <c:v>46</c:v>
                </c:pt>
                <c:pt idx="355">
                  <c:v>36</c:v>
                </c:pt>
                <c:pt idx="356">
                  <c:v>43</c:v>
                </c:pt>
                <c:pt idx="357">
                  <c:v>32</c:v>
                </c:pt>
                <c:pt idx="358">
                  <c:v>34</c:v>
                </c:pt>
                <c:pt idx="359">
                  <c:v>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355200"/>
        <c:axId val="90357120"/>
      </c:lineChart>
      <c:catAx>
        <c:axId val="90355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 b="1"/>
                  <a:t>角度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0357120"/>
        <c:crosses val="autoZero"/>
        <c:auto val="1"/>
        <c:lblAlgn val="ctr"/>
        <c:lblOffset val="100"/>
        <c:tickLblSkip val="45"/>
        <c:noMultiLvlLbl val="0"/>
      </c:catAx>
      <c:valAx>
        <c:axId val="90357120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ja-JP" altLang="en-US"/>
                  <a:t>頻度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crossAx val="90355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92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86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06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4489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4839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10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945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8464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056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40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5483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BB9C3-7AE2-427B-BC40-66DF33E9A712}" type="datetimeFigureOut">
              <a:rPr kumimoji="1" lang="ja-JP" altLang="en-US" smtClean="0"/>
              <a:t>2016/2/16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0DB53-6DDD-4E6F-B396-C1DD079393E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448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5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表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9259" y="0"/>
            <a:ext cx="12200932" cy="6858000"/>
          </a:xfrm>
          <a:prstGeom prst="rect">
            <a:avLst/>
          </a:prstGeom>
        </p:spPr>
      </p:pic>
      <p:sp>
        <p:nvSpPr>
          <p:cNvPr id="3" name="タイトル 1"/>
          <p:cNvSpPr txBox="1">
            <a:spLocks/>
          </p:cNvSpPr>
          <p:nvPr/>
        </p:nvSpPr>
        <p:spPr>
          <a:xfrm>
            <a:off x="685800" y="645919"/>
            <a:ext cx="77724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4000" dirty="0" smtClean="0"/>
              <a:t>タイムラプス動画の</a:t>
            </a:r>
            <a:endParaRPr lang="en-US" altLang="ja-JP" sz="4000" dirty="0" smtClean="0"/>
          </a:p>
          <a:p>
            <a:pPr algn="ctr"/>
            <a:r>
              <a:rPr lang="ja-JP" altLang="en-US" sz="4000" dirty="0" smtClean="0"/>
              <a:t>画像処理を用いた動的観天望気</a:t>
            </a:r>
            <a:endParaRPr lang="en-US" altLang="ja-JP" sz="4000" dirty="0" smtClean="0"/>
          </a:p>
          <a:p>
            <a:pPr algn="ctr"/>
            <a:endParaRPr lang="ja-JP" altLang="en-US" dirty="0"/>
          </a:p>
        </p:txBody>
      </p:sp>
      <p:sp>
        <p:nvSpPr>
          <p:cNvPr id="5" name="サブタイトル 2"/>
          <p:cNvSpPr txBox="1">
            <a:spLocks/>
          </p:cNvSpPr>
          <p:nvPr/>
        </p:nvSpPr>
        <p:spPr>
          <a:xfrm>
            <a:off x="842364" y="3505422"/>
            <a:ext cx="7457684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ja-JP" altLang="en-US" sz="3200" b="1" dirty="0" smtClean="0"/>
              <a:t>気象・気候ダイナミクス研究室</a:t>
            </a:r>
            <a:endParaRPr lang="en-US" altLang="ja-JP" sz="3200" b="1" dirty="0" smtClean="0"/>
          </a:p>
          <a:p>
            <a:pPr marL="0" indent="0" algn="r">
              <a:buNone/>
            </a:pPr>
            <a:r>
              <a:rPr lang="en-US" altLang="ja-JP" sz="3200" b="1" dirty="0" smtClean="0"/>
              <a:t>512337</a:t>
            </a:r>
            <a:r>
              <a:rPr lang="ja-JP" altLang="en-US" sz="3200" b="1" dirty="0" smtClean="0"/>
              <a:t>　澤井 宏佑</a:t>
            </a:r>
            <a:endParaRPr lang="en-US" altLang="ja-JP" sz="3200" b="1" dirty="0" smtClean="0"/>
          </a:p>
          <a:p>
            <a:pPr marL="0" indent="0" algn="r">
              <a:buNone/>
            </a:pPr>
            <a:r>
              <a:rPr lang="ja-JP" altLang="en-US" sz="3200" b="1" dirty="0"/>
              <a:t>指導</a:t>
            </a:r>
            <a:r>
              <a:rPr lang="ja-JP" altLang="en-US" sz="3200" b="1" dirty="0" smtClean="0"/>
              <a:t>教官　立花義裕</a:t>
            </a:r>
            <a:endParaRPr lang="en-US" altLang="ja-JP" sz="3200" b="1" dirty="0" smtClean="0"/>
          </a:p>
          <a:p>
            <a:pPr marL="0" indent="0" algn="ctr">
              <a:buNone/>
            </a:pPr>
            <a:endParaRPr lang="en-US" altLang="ja-JP" sz="3200" b="1" baseline="30000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434499"/>
            <a:ext cx="3505200" cy="8987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-1751162" y="1716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84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474832" y="1949216"/>
            <a:ext cx="4402929" cy="32044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549259" y="1361434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写真</a:t>
            </a:r>
            <a:endParaRPr kumimoji="1" lang="ja-JP" altLang="en-US" sz="28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09444" y="-432735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ウィンドウ</a:t>
            </a:r>
            <a:endParaRPr kumimoji="1" lang="ja-JP" altLang="en-US" sz="2000" b="1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5039" y="1508780"/>
            <a:ext cx="47880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00" b="1" dirty="0" smtClean="0"/>
              <a:t>①時刻</a:t>
            </a:r>
            <a:r>
              <a:rPr lang="en-US" altLang="ja-JP" sz="2300" b="1" dirty="0" smtClean="0"/>
              <a:t> t </a:t>
            </a:r>
            <a:r>
              <a:rPr lang="ja-JP" altLang="en-US" sz="2300" b="1" dirty="0" smtClean="0"/>
              <a:t>の写真から</a:t>
            </a:r>
            <a:endParaRPr lang="en-US" altLang="ja-JP" sz="2300" b="1" dirty="0" smtClean="0"/>
          </a:p>
          <a:p>
            <a:r>
              <a:rPr lang="ja-JP" altLang="en-US" sz="2300" b="1" dirty="0" smtClean="0"/>
              <a:t>　 点</a:t>
            </a:r>
            <a:r>
              <a:rPr lang="en-US" altLang="ja-JP" sz="2300" b="1" dirty="0" smtClean="0"/>
              <a:t>P</a:t>
            </a:r>
            <a:r>
              <a:rPr lang="ja-JP" altLang="en-US" sz="2300" b="1" dirty="0" smtClean="0"/>
              <a:t>を中心とする</a:t>
            </a:r>
            <a:endParaRPr lang="en-US" altLang="ja-JP" sz="2300" b="1" dirty="0" smtClean="0"/>
          </a:p>
          <a:p>
            <a:r>
              <a:rPr lang="ja-JP" altLang="en-US" sz="2300" b="1" dirty="0" smtClean="0"/>
              <a:t>　 一定の</a:t>
            </a:r>
            <a:r>
              <a:rPr lang="ja-JP" altLang="en-US" sz="2300" b="1" dirty="0"/>
              <a:t>大</a:t>
            </a:r>
            <a:r>
              <a:rPr lang="ja-JP" altLang="en-US" sz="2300" b="1" dirty="0" smtClean="0"/>
              <a:t>きさの</a:t>
            </a:r>
            <a:r>
              <a:rPr lang="ja-JP" altLang="en-US" sz="2300" b="1" dirty="0"/>
              <a:t>画像</a:t>
            </a:r>
            <a:r>
              <a:rPr lang="ja-JP" altLang="en-US" sz="2300" b="1" dirty="0" smtClean="0"/>
              <a:t>を切り出す</a:t>
            </a:r>
            <a:endParaRPr lang="en-US" altLang="ja-JP" sz="2300" b="1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82865" y="3438008"/>
            <a:ext cx="434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00" b="1" dirty="0" smtClean="0"/>
              <a:t>②時刻</a:t>
            </a:r>
            <a:r>
              <a:rPr lang="en-US" altLang="ja-JP" sz="2300" b="1" dirty="0" smtClean="0"/>
              <a:t> t</a:t>
            </a:r>
            <a:r>
              <a:rPr lang="ja-JP" altLang="en-US" sz="2300" b="1" dirty="0" smtClean="0"/>
              <a:t>＋１</a:t>
            </a:r>
            <a:r>
              <a:rPr lang="en-US" altLang="ja-JP" sz="2300" b="1" dirty="0" smtClean="0"/>
              <a:t> </a:t>
            </a:r>
            <a:r>
              <a:rPr lang="ja-JP" altLang="en-US" sz="2300" b="1" dirty="0" smtClean="0"/>
              <a:t>の写真の点線内で</a:t>
            </a:r>
            <a:endParaRPr lang="en-US" altLang="ja-JP" sz="2300" b="1" dirty="0" smtClean="0"/>
          </a:p>
          <a:p>
            <a:r>
              <a:rPr lang="ja-JP" altLang="en-US" sz="2300" b="1" dirty="0" smtClean="0"/>
              <a:t>　 最も一致する点</a:t>
            </a:r>
            <a:r>
              <a:rPr lang="en-US" altLang="ja-JP" sz="2300" b="1" dirty="0" smtClean="0"/>
              <a:t>Q</a:t>
            </a:r>
            <a:r>
              <a:rPr lang="ja-JP" altLang="en-US" sz="2300" b="1" dirty="0" smtClean="0"/>
              <a:t>を見つける</a:t>
            </a:r>
            <a:endParaRPr lang="en-US" altLang="ja-JP" sz="2300" b="1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95039" y="5111442"/>
            <a:ext cx="55625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300" b="1" dirty="0" smtClean="0"/>
              <a:t>③点</a:t>
            </a:r>
            <a:r>
              <a:rPr lang="en-US" altLang="ja-JP" sz="2300" b="1" dirty="0" smtClean="0"/>
              <a:t>P</a:t>
            </a:r>
            <a:r>
              <a:rPr lang="ja-JP" altLang="en-US" sz="2300" b="1" dirty="0" smtClean="0"/>
              <a:t>を始点、点</a:t>
            </a:r>
            <a:r>
              <a:rPr lang="en-US" altLang="ja-JP" sz="2300" b="1" dirty="0" smtClean="0"/>
              <a:t>Q</a:t>
            </a:r>
            <a:r>
              <a:rPr lang="ja-JP" altLang="en-US" sz="2300" b="1" dirty="0" smtClean="0"/>
              <a:t>を終点とする</a:t>
            </a:r>
            <a:endParaRPr lang="en-US" altLang="ja-JP" sz="2300" b="1" dirty="0" smtClean="0"/>
          </a:p>
          <a:p>
            <a:r>
              <a:rPr lang="ja-JP" altLang="en-US" sz="2300" b="1" dirty="0"/>
              <a:t>　</a:t>
            </a:r>
            <a:r>
              <a:rPr lang="ja-JP" altLang="en-US" sz="2300" b="1" dirty="0" smtClean="0"/>
              <a:t> ベクトルを点</a:t>
            </a:r>
            <a:r>
              <a:rPr lang="en-US" altLang="ja-JP" sz="2300" b="1" dirty="0" smtClean="0"/>
              <a:t>P</a:t>
            </a:r>
            <a:r>
              <a:rPr lang="ja-JP" altLang="en-US" sz="2300" b="1" dirty="0" smtClean="0"/>
              <a:t>における</a:t>
            </a:r>
            <a:r>
              <a:rPr lang="ja-JP" altLang="en-US" sz="2300" b="1" dirty="0"/>
              <a:t>動</a:t>
            </a:r>
            <a:r>
              <a:rPr lang="ja-JP" altLang="en-US" sz="2300" b="1" dirty="0" smtClean="0"/>
              <a:t>きベクトルとする</a:t>
            </a:r>
            <a:endParaRPr lang="en-US" altLang="ja-JP" sz="2300" b="1" dirty="0"/>
          </a:p>
        </p:txBody>
      </p:sp>
      <p:sp>
        <p:nvSpPr>
          <p:cNvPr id="38" name="下矢印 37"/>
          <p:cNvSpPr/>
          <p:nvPr/>
        </p:nvSpPr>
        <p:spPr>
          <a:xfrm>
            <a:off x="1891611" y="2758696"/>
            <a:ext cx="435855" cy="5436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グループ化 41"/>
          <p:cNvGrpSpPr/>
          <p:nvPr/>
        </p:nvGrpSpPr>
        <p:grpSpPr>
          <a:xfrm>
            <a:off x="276700" y="-1333857"/>
            <a:ext cx="3233638" cy="1019853"/>
            <a:chOff x="323528" y="72883"/>
            <a:chExt cx="3438128" cy="1234022"/>
          </a:xfrm>
        </p:grpSpPr>
        <p:sp>
          <p:nvSpPr>
            <p:cNvPr id="43" name="角丸四角形 42"/>
            <p:cNvSpPr/>
            <p:nvPr/>
          </p:nvSpPr>
          <p:spPr>
            <a:xfrm>
              <a:off x="612714" y="72883"/>
              <a:ext cx="3148942" cy="12340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 smtClean="0"/>
                <a:t>動き</a:t>
              </a:r>
              <a:r>
                <a:rPr lang="ja-JP" altLang="en-US" sz="2800" b="1" dirty="0"/>
                <a:t>ベクトル</a:t>
              </a:r>
              <a:r>
                <a:rPr lang="ja-JP" altLang="en-US" sz="2800" b="1" dirty="0" smtClean="0"/>
                <a:t>の</a:t>
              </a:r>
              <a:endParaRPr lang="en-US" altLang="ja-JP" sz="2800" b="1" dirty="0" smtClean="0"/>
            </a:p>
            <a:p>
              <a:pPr algn="ctr"/>
              <a:r>
                <a:rPr lang="ja-JP" altLang="en-US" sz="2800" b="1" dirty="0" smtClean="0"/>
                <a:t>作成</a:t>
              </a:r>
              <a:endParaRPr lang="en-US" altLang="ja-JP" sz="2800" b="1" dirty="0"/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323528" y="306778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40" name="グループ化 39"/>
          <p:cNvGrpSpPr/>
          <p:nvPr/>
        </p:nvGrpSpPr>
        <p:grpSpPr>
          <a:xfrm>
            <a:off x="6453060" y="3301983"/>
            <a:ext cx="655331" cy="498756"/>
            <a:chOff x="4543415" y="7447751"/>
            <a:chExt cx="866783" cy="659687"/>
          </a:xfrm>
        </p:grpSpPr>
        <p:sp>
          <p:nvSpPr>
            <p:cNvPr id="46" name="雲 45"/>
            <p:cNvSpPr/>
            <p:nvPr/>
          </p:nvSpPr>
          <p:spPr>
            <a:xfrm>
              <a:off x="4551955" y="7513319"/>
              <a:ext cx="843004" cy="528550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4543415" y="7447751"/>
              <a:ext cx="866783" cy="659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グループ化 47"/>
          <p:cNvGrpSpPr/>
          <p:nvPr/>
        </p:nvGrpSpPr>
        <p:grpSpPr>
          <a:xfrm>
            <a:off x="5753653" y="2793538"/>
            <a:ext cx="655331" cy="498756"/>
            <a:chOff x="4543415" y="7447751"/>
            <a:chExt cx="866783" cy="659687"/>
          </a:xfrm>
        </p:grpSpPr>
        <p:sp>
          <p:nvSpPr>
            <p:cNvPr id="49" name="雲 48"/>
            <p:cNvSpPr/>
            <p:nvPr/>
          </p:nvSpPr>
          <p:spPr>
            <a:xfrm>
              <a:off x="4551955" y="7513319"/>
              <a:ext cx="843004" cy="528550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4543415" y="7447751"/>
              <a:ext cx="866783" cy="65968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5002268" y="2307074"/>
            <a:ext cx="655331" cy="498756"/>
            <a:chOff x="-5382873" y="6857982"/>
            <a:chExt cx="2851016" cy="2169837"/>
          </a:xfrm>
        </p:grpSpPr>
        <p:sp>
          <p:nvSpPr>
            <p:cNvPr id="52" name="正方形/長方形 51"/>
            <p:cNvSpPr/>
            <p:nvPr/>
          </p:nvSpPr>
          <p:spPr>
            <a:xfrm>
              <a:off x="-5382873" y="6857982"/>
              <a:ext cx="2851016" cy="21698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/楕円 52"/>
            <p:cNvSpPr/>
            <p:nvPr/>
          </p:nvSpPr>
          <p:spPr>
            <a:xfrm>
              <a:off x="-4023147" y="7877147"/>
              <a:ext cx="131546" cy="1315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4" name="正方形/長方形 53"/>
          <p:cNvSpPr/>
          <p:nvPr/>
        </p:nvSpPr>
        <p:spPr>
          <a:xfrm>
            <a:off x="5002268" y="2307073"/>
            <a:ext cx="2163316" cy="149366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円/楕円 54"/>
          <p:cNvSpPr/>
          <p:nvPr/>
        </p:nvSpPr>
        <p:spPr>
          <a:xfrm>
            <a:off x="6059521" y="3030953"/>
            <a:ext cx="48809" cy="45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56" name="グループ化 55"/>
          <p:cNvGrpSpPr/>
          <p:nvPr/>
        </p:nvGrpSpPr>
        <p:grpSpPr>
          <a:xfrm>
            <a:off x="5005574" y="2796241"/>
            <a:ext cx="655331" cy="498756"/>
            <a:chOff x="-5382873" y="6857982"/>
            <a:chExt cx="2851016" cy="2169837"/>
          </a:xfrm>
        </p:grpSpPr>
        <p:sp>
          <p:nvSpPr>
            <p:cNvPr id="58" name="正方形/長方形 57"/>
            <p:cNvSpPr/>
            <p:nvPr/>
          </p:nvSpPr>
          <p:spPr>
            <a:xfrm>
              <a:off x="-5382873" y="6857982"/>
              <a:ext cx="2851016" cy="21698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円/楕円 61"/>
            <p:cNvSpPr/>
            <p:nvPr/>
          </p:nvSpPr>
          <p:spPr>
            <a:xfrm>
              <a:off x="-4023147" y="7877147"/>
              <a:ext cx="131546" cy="1315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5005420" y="3290128"/>
            <a:ext cx="655331" cy="498756"/>
            <a:chOff x="-5382873" y="6857982"/>
            <a:chExt cx="2851016" cy="2169837"/>
          </a:xfrm>
        </p:grpSpPr>
        <p:sp>
          <p:nvSpPr>
            <p:cNvPr id="64" name="正方形/長方形 63"/>
            <p:cNvSpPr/>
            <p:nvPr/>
          </p:nvSpPr>
          <p:spPr>
            <a:xfrm>
              <a:off x="-5382873" y="6857982"/>
              <a:ext cx="2851016" cy="216983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円/楕円 64"/>
            <p:cNvSpPr/>
            <p:nvPr/>
          </p:nvSpPr>
          <p:spPr>
            <a:xfrm>
              <a:off x="-4023147" y="7877147"/>
              <a:ext cx="131546" cy="13154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6" name="下矢印 65"/>
          <p:cNvSpPr/>
          <p:nvPr/>
        </p:nvSpPr>
        <p:spPr>
          <a:xfrm rot="18377009">
            <a:off x="6254695" y="2883332"/>
            <a:ext cx="380233" cy="81359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831763" y="3228832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t=1</a:t>
            </a: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6529567" y="3758065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t=2</a:t>
            </a:r>
          </a:p>
        </p:txBody>
      </p:sp>
      <p:sp>
        <p:nvSpPr>
          <p:cNvPr id="69" name="円/楕円 68"/>
          <p:cNvSpPr/>
          <p:nvPr/>
        </p:nvSpPr>
        <p:spPr>
          <a:xfrm>
            <a:off x="6764717" y="3515857"/>
            <a:ext cx="48809" cy="45905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5826544" y="2882870"/>
            <a:ext cx="295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/>
              <a:t>Ｐ</a:t>
            </a:r>
            <a:endParaRPr kumimoji="1" lang="ja-JP" altLang="en-US" b="1" dirty="0"/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6777564" y="3339681"/>
            <a:ext cx="309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200" b="1" dirty="0"/>
              <a:t>Ｑ</a:t>
            </a:r>
            <a:endParaRPr kumimoji="1" lang="ja-JP" altLang="en-US" b="1" dirty="0"/>
          </a:p>
        </p:txBody>
      </p:sp>
      <p:sp>
        <p:nvSpPr>
          <p:cNvPr id="4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 smtClean="0"/>
              <a:t>10</a:t>
            </a:r>
            <a:endParaRPr kumimoji="1" lang="ja-JP" altLang="en-US" dirty="0"/>
          </a:p>
        </p:txBody>
      </p:sp>
      <p:sp>
        <p:nvSpPr>
          <p:cNvPr id="41" name="下矢印 40"/>
          <p:cNvSpPr/>
          <p:nvPr/>
        </p:nvSpPr>
        <p:spPr>
          <a:xfrm>
            <a:off x="1891612" y="4365473"/>
            <a:ext cx="435855" cy="54361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角丸四角形 38"/>
          <p:cNvSpPr/>
          <p:nvPr/>
        </p:nvSpPr>
        <p:spPr>
          <a:xfrm>
            <a:off x="276700" y="105234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</a:rPr>
              <a:t>自動検出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705504" y="300066"/>
            <a:ext cx="4022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～動きベクトルの作成～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653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0.16059 0.00185 " pathEditMode="relative" rAng="0" ptsTypes="AA">
                                      <p:cBhvr>
                                        <p:cTn id="32" dur="17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1" y="9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6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L 0.16007 -1.48148E-6 " pathEditMode="relative" rAng="0" ptsTypes="AA">
                                      <p:cBhvr>
                                        <p:cTn id="53" dur="17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0.16024 -3.7037E-6 " pathEditMode="relative" rAng="0" ptsTypes="AA">
                                      <p:cBhvr>
                                        <p:cTn id="64" dur="17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7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6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7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6" grpId="0"/>
      <p:bldP spid="36" grpId="1"/>
      <p:bldP spid="37" grpId="0"/>
      <p:bldP spid="38" grpId="0" animBg="1"/>
      <p:bldP spid="66" grpId="0" animBg="1"/>
      <p:bldP spid="67" grpId="0"/>
      <p:bldP spid="68" grpId="0"/>
      <p:bldP spid="69" grpId="0" animBg="1"/>
      <p:bldP spid="70" grpId="0"/>
      <p:bldP spid="71" grpId="0"/>
      <p:bldP spid="4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角丸四角形 137"/>
          <p:cNvSpPr/>
          <p:nvPr/>
        </p:nvSpPr>
        <p:spPr>
          <a:xfrm>
            <a:off x="3158404" y="3026681"/>
            <a:ext cx="5704262" cy="212728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319106" y="-1191586"/>
            <a:ext cx="3233638" cy="766231"/>
            <a:chOff x="323528" y="226324"/>
            <a:chExt cx="3438128" cy="927139"/>
          </a:xfrm>
        </p:grpSpPr>
        <p:sp>
          <p:nvSpPr>
            <p:cNvPr id="9" name="角丸四角形 8"/>
            <p:cNvSpPr/>
            <p:nvPr/>
          </p:nvSpPr>
          <p:spPr>
            <a:xfrm>
              <a:off x="612714" y="226324"/>
              <a:ext cx="2875256" cy="92713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/>
                <a:t>フローチャート</a:t>
              </a:r>
              <a:endParaRPr lang="en-US" altLang="ja-JP" sz="3200" b="1" dirty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23528" y="306778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</p:grpSp>
      <p:grpSp>
        <p:nvGrpSpPr>
          <p:cNvPr id="107" name="グループ化 106"/>
          <p:cNvGrpSpPr/>
          <p:nvPr/>
        </p:nvGrpSpPr>
        <p:grpSpPr>
          <a:xfrm>
            <a:off x="7005092" y="1103230"/>
            <a:ext cx="971716" cy="707135"/>
            <a:chOff x="6088625" y="1501231"/>
            <a:chExt cx="971716" cy="707135"/>
          </a:xfrm>
        </p:grpSpPr>
        <p:grpSp>
          <p:nvGrpSpPr>
            <p:cNvPr id="78" name="グループ化 77"/>
            <p:cNvGrpSpPr/>
            <p:nvPr/>
          </p:nvGrpSpPr>
          <p:grpSpPr>
            <a:xfrm>
              <a:off x="6088625" y="1531440"/>
              <a:ext cx="971716" cy="676926"/>
              <a:chOff x="3447898" y="952981"/>
              <a:chExt cx="971716" cy="676926"/>
            </a:xfrm>
          </p:grpSpPr>
          <p:grpSp>
            <p:nvGrpSpPr>
              <p:cNvPr id="79" name="グループ化 78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82" name="正方形/長方形 81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3" name="正方形/長方形 82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0" name="雲 79"/>
              <p:cNvSpPr/>
              <p:nvPr/>
            </p:nvSpPr>
            <p:spPr>
              <a:xfrm>
                <a:off x="3547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1" name="雲 80"/>
              <p:cNvSpPr/>
              <p:nvPr/>
            </p:nvSpPr>
            <p:spPr>
              <a:xfrm>
                <a:off x="3495283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4" name="右矢印 93"/>
            <p:cNvSpPr/>
            <p:nvPr/>
          </p:nvSpPr>
          <p:spPr>
            <a:xfrm>
              <a:off x="6347221" y="1501231"/>
              <a:ext cx="250941" cy="1893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右矢印 94"/>
            <p:cNvSpPr/>
            <p:nvPr/>
          </p:nvSpPr>
          <p:spPr>
            <a:xfrm>
              <a:off x="6443474" y="1669673"/>
              <a:ext cx="250941" cy="1893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8" name="グループ化 107"/>
          <p:cNvGrpSpPr/>
          <p:nvPr/>
        </p:nvGrpSpPr>
        <p:grpSpPr>
          <a:xfrm>
            <a:off x="7183772" y="1333162"/>
            <a:ext cx="971716" cy="714057"/>
            <a:chOff x="6088625" y="2526305"/>
            <a:chExt cx="971716" cy="714057"/>
          </a:xfrm>
        </p:grpSpPr>
        <p:grpSp>
          <p:nvGrpSpPr>
            <p:cNvPr id="86" name="グループ化 85"/>
            <p:cNvGrpSpPr/>
            <p:nvPr/>
          </p:nvGrpSpPr>
          <p:grpSpPr>
            <a:xfrm>
              <a:off x="6088625" y="2563436"/>
              <a:ext cx="971716" cy="676926"/>
              <a:chOff x="3447898" y="952981"/>
              <a:chExt cx="971716" cy="676926"/>
            </a:xfrm>
          </p:grpSpPr>
          <p:grpSp>
            <p:nvGrpSpPr>
              <p:cNvPr id="87" name="グループ化 86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90" name="正方形/長方形 89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1" name="正方形/長方形 90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88" name="雲 87"/>
              <p:cNvSpPr/>
              <p:nvPr/>
            </p:nvSpPr>
            <p:spPr>
              <a:xfrm>
                <a:off x="3801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9" name="雲 88"/>
              <p:cNvSpPr/>
              <p:nvPr/>
            </p:nvSpPr>
            <p:spPr>
              <a:xfrm>
                <a:off x="3717909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96" name="右矢印 95"/>
            <p:cNvSpPr/>
            <p:nvPr/>
          </p:nvSpPr>
          <p:spPr>
            <a:xfrm>
              <a:off x="6543287" y="2526305"/>
              <a:ext cx="250941" cy="1893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7" name="右矢印 96"/>
            <p:cNvSpPr/>
            <p:nvPr/>
          </p:nvSpPr>
          <p:spPr>
            <a:xfrm>
              <a:off x="6695687" y="2678705"/>
              <a:ext cx="250941" cy="18933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111" name="グラフ 1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890071"/>
              </p:ext>
            </p:extLst>
          </p:nvPr>
        </p:nvGraphicFramePr>
        <p:xfrm>
          <a:off x="3391507" y="3233415"/>
          <a:ext cx="2489109" cy="1493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2" name="グラフ 1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697579"/>
              </p:ext>
            </p:extLst>
          </p:nvPr>
        </p:nvGraphicFramePr>
        <p:xfrm>
          <a:off x="6179100" y="3223814"/>
          <a:ext cx="2509824" cy="1512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22" name="グループ化 121"/>
          <p:cNvGrpSpPr/>
          <p:nvPr/>
        </p:nvGrpSpPr>
        <p:grpSpPr>
          <a:xfrm>
            <a:off x="3232700" y="1160544"/>
            <a:ext cx="1465763" cy="1452926"/>
            <a:chOff x="3117962" y="953375"/>
            <a:chExt cx="1465763" cy="1452926"/>
          </a:xfrm>
        </p:grpSpPr>
        <p:grpSp>
          <p:nvGrpSpPr>
            <p:cNvPr id="65" name="グループ化 64"/>
            <p:cNvGrpSpPr/>
            <p:nvPr/>
          </p:nvGrpSpPr>
          <p:grpSpPr>
            <a:xfrm>
              <a:off x="3612009" y="953375"/>
              <a:ext cx="971716" cy="676926"/>
              <a:chOff x="3447898" y="952981"/>
              <a:chExt cx="971716" cy="676926"/>
            </a:xfrm>
          </p:grpSpPr>
          <p:grpSp>
            <p:nvGrpSpPr>
              <p:cNvPr id="16" name="グループ化 15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" name="正方形/長方形 14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20" name="雲 19"/>
              <p:cNvSpPr/>
              <p:nvPr/>
            </p:nvSpPr>
            <p:spPr>
              <a:xfrm>
                <a:off x="3547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1" name="雲 20"/>
              <p:cNvSpPr/>
              <p:nvPr/>
            </p:nvSpPr>
            <p:spPr>
              <a:xfrm>
                <a:off x="3495283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6" name="グループ化 65"/>
            <p:cNvGrpSpPr/>
            <p:nvPr/>
          </p:nvGrpSpPr>
          <p:grpSpPr>
            <a:xfrm>
              <a:off x="3612009" y="1729375"/>
              <a:ext cx="971716" cy="676926"/>
              <a:chOff x="3447898" y="952981"/>
              <a:chExt cx="971716" cy="676926"/>
            </a:xfrm>
          </p:grpSpPr>
          <p:grpSp>
            <p:nvGrpSpPr>
              <p:cNvPr id="67" name="グループ化 66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70" name="正方形/長方形 69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1" name="正方形/長方形 70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68" name="雲 67"/>
              <p:cNvSpPr/>
              <p:nvPr/>
            </p:nvSpPr>
            <p:spPr>
              <a:xfrm>
                <a:off x="3801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9" name="雲 68"/>
              <p:cNvSpPr/>
              <p:nvPr/>
            </p:nvSpPr>
            <p:spPr>
              <a:xfrm>
                <a:off x="3717909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04" name="テキスト ボックス 103"/>
            <p:cNvSpPr txBox="1"/>
            <p:nvPr/>
          </p:nvSpPr>
          <p:spPr>
            <a:xfrm>
              <a:off x="3117963" y="1107172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t=1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3" name="テキスト ボックス 112"/>
            <p:cNvSpPr txBox="1"/>
            <p:nvPr/>
          </p:nvSpPr>
          <p:spPr>
            <a:xfrm>
              <a:off x="3117962" y="1844343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t=2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1" name="グループ化 120"/>
          <p:cNvGrpSpPr/>
          <p:nvPr/>
        </p:nvGrpSpPr>
        <p:grpSpPr>
          <a:xfrm>
            <a:off x="4766532" y="1157887"/>
            <a:ext cx="1465118" cy="1463230"/>
            <a:chOff x="4623143" y="953375"/>
            <a:chExt cx="1465118" cy="1463230"/>
          </a:xfrm>
        </p:grpSpPr>
        <p:grpSp>
          <p:nvGrpSpPr>
            <p:cNvPr id="72" name="グループ化 71"/>
            <p:cNvGrpSpPr/>
            <p:nvPr/>
          </p:nvGrpSpPr>
          <p:grpSpPr>
            <a:xfrm>
              <a:off x="5116545" y="1739679"/>
              <a:ext cx="971716" cy="676926"/>
              <a:chOff x="3447898" y="952981"/>
              <a:chExt cx="971716" cy="676926"/>
            </a:xfrm>
          </p:grpSpPr>
          <p:grpSp>
            <p:nvGrpSpPr>
              <p:cNvPr id="73" name="グループ化 72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76" name="正方形/長方形 75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7" name="正方形/長方形 76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4" name="雲 73"/>
              <p:cNvSpPr/>
              <p:nvPr/>
            </p:nvSpPr>
            <p:spPr>
              <a:xfrm>
                <a:off x="4055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雲 74"/>
              <p:cNvSpPr/>
              <p:nvPr/>
            </p:nvSpPr>
            <p:spPr>
              <a:xfrm>
                <a:off x="3971909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8" name="グループ化 97"/>
            <p:cNvGrpSpPr/>
            <p:nvPr/>
          </p:nvGrpSpPr>
          <p:grpSpPr>
            <a:xfrm>
              <a:off x="5116327" y="953375"/>
              <a:ext cx="971716" cy="676926"/>
              <a:chOff x="3447898" y="952981"/>
              <a:chExt cx="971716" cy="676926"/>
            </a:xfrm>
          </p:grpSpPr>
          <p:grpSp>
            <p:nvGrpSpPr>
              <p:cNvPr id="99" name="グループ化 98"/>
              <p:cNvGrpSpPr/>
              <p:nvPr/>
            </p:nvGrpSpPr>
            <p:grpSpPr>
              <a:xfrm>
                <a:off x="3447898" y="952981"/>
                <a:ext cx="971716" cy="676926"/>
                <a:chOff x="-4151376" y="-1463040"/>
                <a:chExt cx="1627632" cy="1133856"/>
              </a:xfrm>
            </p:grpSpPr>
            <p:sp>
              <p:nvSpPr>
                <p:cNvPr id="102" name="正方形/長方形 101"/>
                <p:cNvSpPr/>
                <p:nvPr/>
              </p:nvSpPr>
              <p:spPr>
                <a:xfrm>
                  <a:off x="-4151376" y="-1463040"/>
                  <a:ext cx="1627632" cy="11338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3" name="正方形/長方形 102"/>
                <p:cNvSpPr/>
                <p:nvPr/>
              </p:nvSpPr>
              <p:spPr>
                <a:xfrm>
                  <a:off x="-4137802" y="-1444752"/>
                  <a:ext cx="1614058" cy="804672"/>
                </a:xfrm>
                <a:prstGeom prst="rect">
                  <a:avLst/>
                </a:prstGeom>
                <a:solidFill>
                  <a:srgbClr val="69D8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00" name="雲 99"/>
              <p:cNvSpPr/>
              <p:nvPr/>
            </p:nvSpPr>
            <p:spPr>
              <a:xfrm>
                <a:off x="3801026" y="1120127"/>
                <a:ext cx="232801" cy="131018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1" name="雲 100"/>
              <p:cNvSpPr/>
              <p:nvPr/>
            </p:nvSpPr>
            <p:spPr>
              <a:xfrm>
                <a:off x="3717909" y="994343"/>
                <a:ext cx="152906" cy="86054"/>
              </a:xfrm>
              <a:prstGeom prst="cloud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14" name="テキスト ボックス 113"/>
            <p:cNvSpPr txBox="1"/>
            <p:nvPr/>
          </p:nvSpPr>
          <p:spPr>
            <a:xfrm>
              <a:off x="4623143" y="1806758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t=</a:t>
              </a:r>
              <a:r>
                <a:rPr lang="en-US" altLang="ja-JP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テキスト ボックス 114"/>
            <p:cNvSpPr txBox="1"/>
            <p:nvPr/>
          </p:nvSpPr>
          <p:spPr>
            <a:xfrm>
              <a:off x="4642030" y="1107172"/>
              <a:ext cx="508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t=2</a:t>
              </a:r>
              <a:endParaRPr kumimoji="1" lang="ja-JP" alt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0" name="テキスト ボックス 119"/>
          <p:cNvSpPr txBox="1"/>
          <p:nvPr/>
        </p:nvSpPr>
        <p:spPr>
          <a:xfrm>
            <a:off x="6284620" y="178495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・・・</a:t>
            </a:r>
            <a:endParaRPr kumimoji="1" lang="ja-JP" altLang="en-US" dirty="0"/>
          </a:p>
        </p:txBody>
      </p:sp>
      <p:sp>
        <p:nvSpPr>
          <p:cNvPr id="123" name="角丸四角形 122"/>
          <p:cNvSpPr/>
          <p:nvPr/>
        </p:nvSpPr>
        <p:spPr>
          <a:xfrm>
            <a:off x="6833263" y="1012256"/>
            <a:ext cx="1986131" cy="171379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9" name="グループ化 128"/>
          <p:cNvGrpSpPr/>
          <p:nvPr/>
        </p:nvGrpSpPr>
        <p:grpSpPr>
          <a:xfrm>
            <a:off x="7542873" y="1548369"/>
            <a:ext cx="518110" cy="636991"/>
            <a:chOff x="10085696" y="-583142"/>
            <a:chExt cx="518110" cy="636991"/>
          </a:xfrm>
        </p:grpSpPr>
        <p:sp>
          <p:nvSpPr>
            <p:cNvPr id="126" name="テキスト ボックス 125"/>
            <p:cNvSpPr txBox="1"/>
            <p:nvPr/>
          </p:nvSpPr>
          <p:spPr>
            <a:xfrm>
              <a:off x="10085696" y="-58314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・</a:t>
              </a:r>
              <a:endParaRPr kumimoji="1" lang="ja-JP" altLang="en-US" dirty="0"/>
            </a:p>
          </p:txBody>
        </p:sp>
        <p:sp>
          <p:nvSpPr>
            <p:cNvPr id="127" name="テキスト ボックス 126"/>
            <p:cNvSpPr txBox="1"/>
            <p:nvPr/>
          </p:nvSpPr>
          <p:spPr>
            <a:xfrm>
              <a:off x="10194710" y="-456912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・</a:t>
              </a:r>
              <a:endParaRPr kumimoji="1" lang="ja-JP" altLang="en-US" dirty="0"/>
            </a:p>
          </p:txBody>
        </p:sp>
        <p:sp>
          <p:nvSpPr>
            <p:cNvPr id="128" name="テキスト ボックス 127"/>
            <p:cNvSpPr txBox="1"/>
            <p:nvPr/>
          </p:nvSpPr>
          <p:spPr>
            <a:xfrm>
              <a:off x="10303724" y="-31548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/>
                <a:t>・</a:t>
              </a:r>
              <a:endParaRPr kumimoji="1" lang="ja-JP" altLang="en-US" dirty="0"/>
            </a:p>
          </p:txBody>
        </p:sp>
      </p:grpSp>
      <p:sp>
        <p:nvSpPr>
          <p:cNvPr id="130" name="テキスト ボックス 129"/>
          <p:cNvSpPr txBox="1"/>
          <p:nvPr/>
        </p:nvSpPr>
        <p:spPr>
          <a:xfrm>
            <a:off x="7087944" y="2196840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合計１０分</a:t>
            </a:r>
            <a:endParaRPr kumimoji="1" lang="ja-JP" altLang="en-US" sz="2000" b="1" dirty="0"/>
          </a:p>
        </p:txBody>
      </p:sp>
      <p:sp>
        <p:nvSpPr>
          <p:cNvPr id="131" name="右矢印 130"/>
          <p:cNvSpPr/>
          <p:nvPr/>
        </p:nvSpPr>
        <p:spPr>
          <a:xfrm rot="8541715">
            <a:off x="5731273" y="2629672"/>
            <a:ext cx="1045030" cy="48463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2" name="下矢印 131"/>
          <p:cNvSpPr/>
          <p:nvPr/>
        </p:nvSpPr>
        <p:spPr>
          <a:xfrm>
            <a:off x="1417678" y="2706215"/>
            <a:ext cx="422287" cy="36816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114387" y="5636511"/>
            <a:ext cx="219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u="sng" dirty="0" smtClean="0"/>
              <a:t>相関係数：○○</a:t>
            </a:r>
            <a:endParaRPr kumimoji="1" lang="ja-JP" altLang="en-US" sz="2400" b="1" u="sng" dirty="0"/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5310822" y="5325025"/>
            <a:ext cx="3435556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相関係数が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0.8</a:t>
            </a:r>
            <a:r>
              <a:rPr kumimoji="1" lang="ja-JP" altLang="en-US" sz="2400" b="1" dirty="0" smtClean="0"/>
              <a:t>を</a:t>
            </a:r>
            <a:endParaRPr kumimoji="1" lang="en-US" altLang="ja-JP" sz="2400" b="1" dirty="0" smtClean="0"/>
          </a:p>
          <a:p>
            <a:r>
              <a:rPr kumimoji="1" lang="en-US" altLang="ja-JP" sz="2400" b="1" dirty="0" smtClean="0">
                <a:solidFill>
                  <a:srgbClr val="FF0000"/>
                </a:solidFill>
              </a:rPr>
              <a:t>30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分に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度</a:t>
            </a:r>
            <a:r>
              <a:rPr kumimoji="1" lang="ja-JP" altLang="en-US" sz="2400" b="1" dirty="0" smtClean="0"/>
              <a:t>下回るとき</a:t>
            </a:r>
            <a:endParaRPr kumimoji="1" lang="en-US" altLang="ja-JP" sz="2400" b="1" dirty="0" smtClean="0"/>
          </a:p>
          <a:p>
            <a:r>
              <a:rPr kumimoji="1" lang="ja-JP" altLang="en-US" sz="2400" b="1" dirty="0" smtClean="0"/>
              <a:t>雲の行きちがいを</a:t>
            </a:r>
            <a:r>
              <a:rPr kumimoji="1" lang="ja-JP" altLang="en-US" sz="2400" b="1" dirty="0" smtClean="0"/>
              <a:t>検出！</a:t>
            </a:r>
            <a:endParaRPr kumimoji="1" lang="ja-JP" altLang="en-US" sz="2400" b="1" dirty="0"/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6778223" y="4715626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/>
              <a:t>次</a:t>
            </a:r>
            <a:r>
              <a:rPr lang="ja-JP" altLang="en-US" sz="2000" b="1" dirty="0" smtClean="0"/>
              <a:t>の</a:t>
            </a:r>
            <a:r>
              <a:rPr kumimoji="1" lang="ja-JP" altLang="en-US" sz="2000" b="1" dirty="0" smtClean="0"/>
              <a:t>１０分</a:t>
            </a:r>
            <a:endParaRPr kumimoji="1" lang="ja-JP" altLang="en-US" sz="2000" b="1" dirty="0"/>
          </a:p>
        </p:txBody>
      </p:sp>
      <p:sp>
        <p:nvSpPr>
          <p:cNvPr id="139" name="下矢印 138"/>
          <p:cNvSpPr/>
          <p:nvPr/>
        </p:nvSpPr>
        <p:spPr>
          <a:xfrm>
            <a:off x="3704652" y="5068748"/>
            <a:ext cx="438651" cy="55268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0" name="テキスト ボックス 139"/>
          <p:cNvSpPr txBox="1"/>
          <p:nvPr/>
        </p:nvSpPr>
        <p:spPr>
          <a:xfrm>
            <a:off x="4238355" y="4715626"/>
            <a:ext cx="7954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/>
              <a:t>１０分</a:t>
            </a:r>
            <a:endParaRPr kumimoji="1" lang="ja-JP" altLang="en-US" sz="2000" b="1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9874362" y="851775"/>
            <a:ext cx="3649907" cy="1452926"/>
            <a:chOff x="9874362" y="851775"/>
            <a:chExt cx="3649907" cy="1452926"/>
          </a:xfrm>
        </p:grpSpPr>
        <p:grpSp>
          <p:nvGrpSpPr>
            <p:cNvPr id="143" name="グループ化 142"/>
            <p:cNvGrpSpPr/>
            <p:nvPr/>
          </p:nvGrpSpPr>
          <p:grpSpPr>
            <a:xfrm>
              <a:off x="9874362" y="851775"/>
              <a:ext cx="1465763" cy="1452926"/>
              <a:chOff x="3117962" y="953375"/>
              <a:chExt cx="1465763" cy="1452926"/>
            </a:xfrm>
          </p:grpSpPr>
          <p:grpSp>
            <p:nvGrpSpPr>
              <p:cNvPr id="144" name="グループ化 143"/>
              <p:cNvGrpSpPr/>
              <p:nvPr/>
            </p:nvGrpSpPr>
            <p:grpSpPr>
              <a:xfrm>
                <a:off x="3612009" y="953375"/>
                <a:ext cx="971716" cy="676926"/>
                <a:chOff x="3447898" y="952981"/>
                <a:chExt cx="971716" cy="676926"/>
              </a:xfrm>
            </p:grpSpPr>
            <p:grpSp>
              <p:nvGrpSpPr>
                <p:cNvPr id="153" name="グループ化 152"/>
                <p:cNvGrpSpPr/>
                <p:nvPr/>
              </p:nvGrpSpPr>
              <p:grpSpPr>
                <a:xfrm>
                  <a:off x="3447898" y="952981"/>
                  <a:ext cx="971716" cy="676926"/>
                  <a:chOff x="-4151376" y="-1463040"/>
                  <a:chExt cx="1627632" cy="1133856"/>
                </a:xfrm>
              </p:grpSpPr>
              <p:sp>
                <p:nvSpPr>
                  <p:cNvPr id="156" name="正方形/長方形 155"/>
                  <p:cNvSpPr/>
                  <p:nvPr/>
                </p:nvSpPr>
                <p:spPr>
                  <a:xfrm>
                    <a:off x="-4151376" y="-1463040"/>
                    <a:ext cx="1627632" cy="11338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57" name="正方形/長方形 156"/>
                  <p:cNvSpPr/>
                  <p:nvPr/>
                </p:nvSpPr>
                <p:spPr>
                  <a:xfrm>
                    <a:off x="-4137802" y="-1444752"/>
                    <a:ext cx="1614058" cy="804672"/>
                  </a:xfrm>
                  <a:prstGeom prst="rect">
                    <a:avLst/>
                  </a:prstGeom>
                  <a:solidFill>
                    <a:srgbClr val="69D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54" name="雲 153"/>
                <p:cNvSpPr/>
                <p:nvPr/>
              </p:nvSpPr>
              <p:spPr>
                <a:xfrm>
                  <a:off x="3547026" y="1120127"/>
                  <a:ext cx="232801" cy="131018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5" name="雲 154"/>
                <p:cNvSpPr/>
                <p:nvPr/>
              </p:nvSpPr>
              <p:spPr>
                <a:xfrm>
                  <a:off x="3495283" y="994343"/>
                  <a:ext cx="152906" cy="86054"/>
                </a:xfrm>
                <a:prstGeom prst="cloud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5" name="グループ化 144"/>
              <p:cNvGrpSpPr/>
              <p:nvPr/>
            </p:nvGrpSpPr>
            <p:grpSpPr>
              <a:xfrm>
                <a:off x="3612009" y="1729375"/>
                <a:ext cx="971716" cy="676926"/>
                <a:chOff x="3447898" y="952981"/>
                <a:chExt cx="971716" cy="676926"/>
              </a:xfrm>
            </p:grpSpPr>
            <p:grpSp>
              <p:nvGrpSpPr>
                <p:cNvPr id="148" name="グループ化 147"/>
                <p:cNvGrpSpPr/>
                <p:nvPr/>
              </p:nvGrpSpPr>
              <p:grpSpPr>
                <a:xfrm>
                  <a:off x="3447898" y="952981"/>
                  <a:ext cx="971716" cy="676926"/>
                  <a:chOff x="-4151376" y="-1463040"/>
                  <a:chExt cx="1627632" cy="1133856"/>
                </a:xfrm>
              </p:grpSpPr>
              <p:sp>
                <p:nvSpPr>
                  <p:cNvPr id="151" name="正方形/長方形 150"/>
                  <p:cNvSpPr/>
                  <p:nvPr/>
                </p:nvSpPr>
                <p:spPr>
                  <a:xfrm>
                    <a:off x="-4151376" y="-1463040"/>
                    <a:ext cx="1627632" cy="11338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52" name="正方形/長方形 151"/>
                  <p:cNvSpPr/>
                  <p:nvPr/>
                </p:nvSpPr>
                <p:spPr>
                  <a:xfrm>
                    <a:off x="-4137802" y="-1444752"/>
                    <a:ext cx="1614058" cy="804672"/>
                  </a:xfrm>
                  <a:prstGeom prst="rect">
                    <a:avLst/>
                  </a:prstGeom>
                  <a:solidFill>
                    <a:srgbClr val="69D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49" name="雲 148"/>
                <p:cNvSpPr/>
                <p:nvPr/>
              </p:nvSpPr>
              <p:spPr>
                <a:xfrm>
                  <a:off x="3801026" y="1120127"/>
                  <a:ext cx="232801" cy="131018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" name="雲 149"/>
                <p:cNvSpPr/>
                <p:nvPr/>
              </p:nvSpPr>
              <p:spPr>
                <a:xfrm>
                  <a:off x="3717909" y="994343"/>
                  <a:ext cx="152906" cy="86054"/>
                </a:xfrm>
                <a:prstGeom prst="cloud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46" name="テキスト ボックス 145"/>
              <p:cNvSpPr txBox="1"/>
              <p:nvPr/>
            </p:nvSpPr>
            <p:spPr>
              <a:xfrm>
                <a:off x="3117963" y="1107172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t=1</a:t>
                </a:r>
                <a:endParaRPr kumimoji="1" lang="ja-JP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テキスト ボックス 146"/>
              <p:cNvSpPr txBox="1"/>
              <p:nvPr/>
            </p:nvSpPr>
            <p:spPr>
              <a:xfrm>
                <a:off x="3117962" y="1844343"/>
                <a:ext cx="5084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t=2</a:t>
                </a:r>
                <a:endParaRPr kumimoji="1" lang="ja-JP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8" name="グループ化 157"/>
            <p:cNvGrpSpPr/>
            <p:nvPr/>
          </p:nvGrpSpPr>
          <p:grpSpPr>
            <a:xfrm>
              <a:off x="12552553" y="1206196"/>
              <a:ext cx="971716" cy="707135"/>
              <a:chOff x="6088625" y="1501231"/>
              <a:chExt cx="971716" cy="707135"/>
            </a:xfrm>
          </p:grpSpPr>
          <p:grpSp>
            <p:nvGrpSpPr>
              <p:cNvPr id="159" name="グループ化 158"/>
              <p:cNvGrpSpPr/>
              <p:nvPr/>
            </p:nvGrpSpPr>
            <p:grpSpPr>
              <a:xfrm>
                <a:off x="6088625" y="1531440"/>
                <a:ext cx="971716" cy="676926"/>
                <a:chOff x="3447898" y="952981"/>
                <a:chExt cx="971716" cy="676926"/>
              </a:xfrm>
            </p:grpSpPr>
            <p:grpSp>
              <p:nvGrpSpPr>
                <p:cNvPr id="162" name="グループ化 161"/>
                <p:cNvGrpSpPr/>
                <p:nvPr/>
              </p:nvGrpSpPr>
              <p:grpSpPr>
                <a:xfrm>
                  <a:off x="3447898" y="952981"/>
                  <a:ext cx="971716" cy="676926"/>
                  <a:chOff x="-4151376" y="-1463040"/>
                  <a:chExt cx="1627632" cy="1133856"/>
                </a:xfrm>
              </p:grpSpPr>
              <p:sp>
                <p:nvSpPr>
                  <p:cNvPr id="165" name="正方形/長方形 164"/>
                  <p:cNvSpPr/>
                  <p:nvPr/>
                </p:nvSpPr>
                <p:spPr>
                  <a:xfrm>
                    <a:off x="-4151376" y="-1463040"/>
                    <a:ext cx="1627632" cy="113385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66" name="正方形/長方形 165"/>
                  <p:cNvSpPr/>
                  <p:nvPr/>
                </p:nvSpPr>
                <p:spPr>
                  <a:xfrm>
                    <a:off x="-4137802" y="-1444752"/>
                    <a:ext cx="1614058" cy="804672"/>
                  </a:xfrm>
                  <a:prstGeom prst="rect">
                    <a:avLst/>
                  </a:prstGeom>
                  <a:solidFill>
                    <a:srgbClr val="69D8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163" name="雲 162"/>
                <p:cNvSpPr/>
                <p:nvPr/>
              </p:nvSpPr>
              <p:spPr>
                <a:xfrm>
                  <a:off x="3547026" y="1120127"/>
                  <a:ext cx="232801" cy="131018"/>
                </a:xfrm>
                <a:prstGeom prst="cloud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" name="雲 163"/>
                <p:cNvSpPr/>
                <p:nvPr/>
              </p:nvSpPr>
              <p:spPr>
                <a:xfrm>
                  <a:off x="3495283" y="994343"/>
                  <a:ext cx="152906" cy="86054"/>
                </a:xfrm>
                <a:prstGeom prst="cloud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160" name="右矢印 159"/>
              <p:cNvSpPr/>
              <p:nvPr/>
            </p:nvSpPr>
            <p:spPr>
              <a:xfrm>
                <a:off x="6347221" y="1501231"/>
                <a:ext cx="250941" cy="1893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1" name="右矢印 160"/>
              <p:cNvSpPr/>
              <p:nvPr/>
            </p:nvSpPr>
            <p:spPr>
              <a:xfrm>
                <a:off x="6443474" y="1669673"/>
                <a:ext cx="250941" cy="189334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5" name="右矢印 4"/>
            <p:cNvSpPr/>
            <p:nvPr/>
          </p:nvSpPr>
          <p:spPr>
            <a:xfrm>
              <a:off x="11709331" y="1329370"/>
              <a:ext cx="540976" cy="46405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19106" y="3309004"/>
            <a:ext cx="2661838" cy="1139952"/>
            <a:chOff x="448361" y="3190835"/>
            <a:chExt cx="2414016" cy="1139952"/>
          </a:xfrm>
        </p:grpSpPr>
        <p:sp>
          <p:nvSpPr>
            <p:cNvPr id="13" name="角丸四角形 12"/>
            <p:cNvSpPr/>
            <p:nvPr/>
          </p:nvSpPr>
          <p:spPr>
            <a:xfrm>
              <a:off x="448361" y="3190835"/>
              <a:ext cx="2414016" cy="11399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448361" y="3335368"/>
              <a:ext cx="235032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400" b="1" dirty="0"/>
                <a:t>角度の</a:t>
              </a:r>
              <a:endParaRPr lang="en-US" altLang="ja-JP" sz="2400" b="1" dirty="0"/>
            </a:p>
            <a:p>
              <a:pPr algn="ctr"/>
              <a:r>
                <a:rPr lang="ja-JP" altLang="en-US" sz="2400" b="1" dirty="0"/>
                <a:t>頻度分布の</a:t>
              </a:r>
              <a:r>
                <a:rPr lang="ja-JP" altLang="en-US" sz="2400" b="1" dirty="0" smtClean="0"/>
                <a:t>作成</a:t>
              </a:r>
              <a:endParaRPr lang="ja-JP" altLang="en-US" sz="2400" b="1" dirty="0"/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206094" y="5196278"/>
            <a:ext cx="2898550" cy="1139952"/>
            <a:chOff x="203965" y="4832940"/>
            <a:chExt cx="2898550" cy="1139952"/>
          </a:xfrm>
        </p:grpSpPr>
        <p:sp>
          <p:nvSpPr>
            <p:cNvPr id="14" name="角丸四角形 13"/>
            <p:cNvSpPr/>
            <p:nvPr/>
          </p:nvSpPr>
          <p:spPr>
            <a:xfrm>
              <a:off x="316977" y="4832940"/>
              <a:ext cx="2661838" cy="11399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ja-JP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203965" y="5089899"/>
              <a:ext cx="28985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2400" b="1" dirty="0"/>
                <a:t>10</a:t>
              </a:r>
              <a:r>
                <a:rPr lang="ja-JP" altLang="en-US" sz="2400" b="1" dirty="0"/>
                <a:t>分後の頻度分布と</a:t>
              </a:r>
              <a:endParaRPr lang="en-US" altLang="ja-JP" sz="2400" b="1" dirty="0"/>
            </a:p>
            <a:p>
              <a:pPr algn="ctr"/>
              <a:r>
                <a:rPr lang="ja-JP" altLang="en-US" sz="2400" b="1" dirty="0"/>
                <a:t>相関を</a:t>
              </a:r>
              <a:r>
                <a:rPr lang="ja-JP" altLang="en-US" sz="2400" b="1" dirty="0" smtClean="0"/>
                <a:t>とる</a:t>
              </a:r>
              <a:endParaRPr lang="ja-JP" altLang="en-US" sz="2400" b="1" dirty="0"/>
            </a:p>
          </p:txBody>
        </p:sp>
      </p:grpSp>
      <p:sp>
        <p:nvSpPr>
          <p:cNvPr id="105" name="下矢印 104"/>
          <p:cNvSpPr/>
          <p:nvPr/>
        </p:nvSpPr>
        <p:spPr>
          <a:xfrm>
            <a:off x="1429679" y="4638536"/>
            <a:ext cx="422287" cy="368162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6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 smtClean="0"/>
              <a:t>11</a:t>
            </a:r>
            <a:endParaRPr kumimoji="1" lang="ja-JP" altLang="en-US" dirty="0"/>
          </a:p>
        </p:txBody>
      </p:sp>
      <p:grpSp>
        <p:nvGrpSpPr>
          <p:cNvPr id="18" name="グループ化 17"/>
          <p:cNvGrpSpPr/>
          <p:nvPr/>
        </p:nvGrpSpPr>
        <p:grpSpPr>
          <a:xfrm>
            <a:off x="290670" y="1421730"/>
            <a:ext cx="2733441" cy="1139952"/>
            <a:chOff x="290670" y="1421730"/>
            <a:chExt cx="2733441" cy="1139952"/>
          </a:xfrm>
        </p:grpSpPr>
        <p:sp>
          <p:nvSpPr>
            <p:cNvPr id="12" name="角丸四角形 11"/>
            <p:cNvSpPr/>
            <p:nvPr/>
          </p:nvSpPr>
          <p:spPr>
            <a:xfrm>
              <a:off x="319106" y="1421730"/>
              <a:ext cx="2668935" cy="113995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90670" y="1768292"/>
              <a:ext cx="27334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動きベクトルの作成</a:t>
              </a:r>
              <a:endParaRPr kumimoji="1" lang="ja-JP" altLang="en-US" sz="2400" b="1" dirty="0"/>
            </a:p>
          </p:txBody>
        </p:sp>
      </p:grpSp>
      <p:sp>
        <p:nvSpPr>
          <p:cNvPr id="109" name="角丸四角形 108"/>
          <p:cNvSpPr/>
          <p:nvPr/>
        </p:nvSpPr>
        <p:spPr>
          <a:xfrm>
            <a:off x="319106" y="302166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</a:rPr>
              <a:t>自動検出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2751939" y="422490"/>
            <a:ext cx="34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/>
              <a:t>～</a:t>
            </a:r>
            <a:r>
              <a:rPr lang="ja-JP" altLang="en-US" sz="2800" b="1" dirty="0"/>
              <a:t>フローチャート</a:t>
            </a:r>
            <a:r>
              <a:rPr lang="ja-JP" altLang="en-US" sz="2800" b="1" dirty="0" smtClean="0"/>
              <a:t>～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811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Graphic spid="111" grpId="0">
        <p:bldAsOne/>
      </p:bldGraphic>
      <p:bldGraphic spid="112" grpId="0">
        <p:bldAsOne/>
      </p:bldGraphic>
      <p:bldP spid="120" grpId="0"/>
      <p:bldP spid="123" grpId="0" animBg="1"/>
      <p:bldP spid="130" grpId="0"/>
      <p:bldP spid="131" grpId="0" animBg="1"/>
      <p:bldP spid="132" grpId="0" animBg="1"/>
      <p:bldP spid="133" grpId="0"/>
      <p:bldP spid="135" grpId="0" animBg="1"/>
      <p:bldP spid="137" grpId="0"/>
      <p:bldP spid="139" grpId="0" animBg="1"/>
      <p:bldP spid="140" grpId="0"/>
      <p:bldP spid="10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161834"/>
              </p:ext>
            </p:extLst>
          </p:nvPr>
        </p:nvGraphicFramePr>
        <p:xfrm>
          <a:off x="5320631" y="1573707"/>
          <a:ext cx="3275120" cy="2162636"/>
        </p:xfrm>
        <a:graphic>
          <a:graphicData uri="http://schemas.openxmlformats.org/drawingml/2006/table">
            <a:tbl>
              <a:tblPr/>
              <a:tblGrid>
                <a:gridCol w="1805907"/>
                <a:gridCol w="1469213"/>
              </a:tblGrid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解析期間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0.73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0.82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50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pic>
        <p:nvPicPr>
          <p:cNvPr id="18" name="15031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127" y="4106304"/>
            <a:ext cx="4737357" cy="2662813"/>
          </a:xfrm>
          <a:prstGeom prst="rect">
            <a:avLst/>
          </a:prstGeom>
        </p:spPr>
      </p:pic>
      <p:pic>
        <p:nvPicPr>
          <p:cNvPr id="19" name="150307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8127" y="1313985"/>
            <a:ext cx="4737358" cy="2662813"/>
          </a:xfrm>
          <a:prstGeom prst="rect">
            <a:avLst/>
          </a:prstGeom>
        </p:spPr>
      </p:pic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1107378"/>
              </p:ext>
            </p:extLst>
          </p:nvPr>
        </p:nvGraphicFramePr>
        <p:xfrm>
          <a:off x="5340508" y="4298476"/>
          <a:ext cx="3235365" cy="2162636"/>
        </p:xfrm>
        <a:graphic>
          <a:graphicData uri="http://schemas.openxmlformats.org/drawingml/2006/table">
            <a:tbl>
              <a:tblPr/>
              <a:tblGrid>
                <a:gridCol w="1783986"/>
                <a:gridCol w="1451379"/>
              </a:tblGrid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解析期間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12</a:t>
                      </a:r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時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0.81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20</a:t>
                      </a:r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lang="ja-JP" altLang="en-US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0.78</a:t>
                      </a:r>
                      <a:endParaRPr lang="en-US" altLang="ja-JP" sz="2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54065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30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・</a:t>
                      </a:r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40</a:t>
                      </a:r>
                      <a:r>
                        <a:rPr lang="ja-JP" alt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分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0.75</a:t>
                      </a:r>
                      <a:endParaRPr lang="en-US" altLang="ja-JP" sz="2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2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12</a:t>
            </a:r>
            <a:endParaRPr kumimoji="1" lang="ja-JP" altLang="en-US" dirty="0"/>
          </a:p>
        </p:txBody>
      </p:sp>
      <p:sp>
        <p:nvSpPr>
          <p:cNvPr id="10" name="角丸四角形 9"/>
          <p:cNvSpPr/>
          <p:nvPr/>
        </p:nvSpPr>
        <p:spPr>
          <a:xfrm>
            <a:off x="328127" y="219363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</a:rPr>
              <a:t>自動検出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30286" y="432428"/>
            <a:ext cx="348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～行きちがい検出～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65160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5" repeatCount="indefinite" fill="remove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>
          <a:xfrm>
            <a:off x="1049203" y="5192494"/>
            <a:ext cx="5247050" cy="693011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129929"/>
              </p:ext>
            </p:extLst>
          </p:nvPr>
        </p:nvGraphicFramePr>
        <p:xfrm>
          <a:off x="580828" y="2857224"/>
          <a:ext cx="6268183" cy="1329871"/>
        </p:xfrm>
        <a:graphic>
          <a:graphicData uri="http://schemas.openxmlformats.org/drawingml/2006/table">
            <a:tbl>
              <a:tblPr/>
              <a:tblGrid>
                <a:gridCol w="1711734"/>
                <a:gridCol w="1819179"/>
                <a:gridCol w="2028718"/>
                <a:gridCol w="708552"/>
              </a:tblGrid>
              <a:tr h="638876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時までに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天候が変わる</a:t>
                      </a:r>
                      <a:endParaRPr lang="en-US" altLang="ja-JP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時までに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天候が変わらない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合計</a:t>
                      </a: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90995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が</a:t>
                      </a:r>
                      <a:endParaRPr lang="en-US" altLang="ja-JP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確認できる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19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回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回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21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回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81805" y="6379922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</a:t>
            </a:r>
            <a:r>
              <a:rPr lang="en-US" altLang="ja-JP" dirty="0"/>
              <a:t>3</a:t>
            </a:r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>
            <a:off x="2961593" y="-2827997"/>
            <a:ext cx="4782784" cy="1911318"/>
            <a:chOff x="323528" y="-1636584"/>
            <a:chExt cx="5593765" cy="2312694"/>
          </a:xfrm>
        </p:grpSpPr>
        <p:sp>
          <p:nvSpPr>
            <p:cNvPr id="9" name="角丸四角形 8"/>
            <p:cNvSpPr/>
            <p:nvPr/>
          </p:nvSpPr>
          <p:spPr>
            <a:xfrm>
              <a:off x="2651892" y="-1636584"/>
              <a:ext cx="3265401" cy="12340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 smtClean="0"/>
                <a:t>検出時の</a:t>
              </a:r>
              <a:endParaRPr lang="en-US" altLang="ja-JP" sz="3200" b="1" dirty="0" smtClean="0"/>
            </a:p>
            <a:p>
              <a:pPr algn="ctr"/>
              <a:r>
                <a:rPr lang="ja-JP" altLang="en-US" sz="3200" b="1" dirty="0" smtClean="0"/>
                <a:t>一致</a:t>
              </a:r>
              <a:r>
                <a:rPr lang="ja-JP" altLang="en-US" sz="3200" b="1" dirty="0"/>
                <a:t>率</a:t>
              </a:r>
              <a:endParaRPr lang="en-US" altLang="ja-JP" sz="3200" b="1" dirty="0" smtClean="0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323528" y="306778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049203" y="5138388"/>
            <a:ext cx="50786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u="sng" dirty="0" smtClean="0"/>
              <a:t>一致</a:t>
            </a:r>
            <a:r>
              <a:rPr kumimoji="1" lang="ja-JP" altLang="en-US" sz="2800" b="1" u="sng" dirty="0" smtClean="0"/>
              <a:t>率</a:t>
            </a:r>
            <a:r>
              <a:rPr lang="ja-JP" altLang="en-US" sz="2800" b="1" u="sng" dirty="0" smtClean="0"/>
              <a:t>（</a:t>
            </a:r>
            <a:r>
              <a:rPr lang="en-US" altLang="ja-JP" sz="2800" b="1" u="sng" dirty="0" smtClean="0"/>
              <a:t>P</a:t>
            </a:r>
            <a:r>
              <a:rPr lang="en-US" altLang="ja-JP" sz="2800" b="1" u="sng" dirty="0"/>
              <a:t>C</a:t>
            </a:r>
            <a:r>
              <a:rPr lang="ja-JP" altLang="en-US" sz="2800" b="1" u="sng" dirty="0" smtClean="0"/>
              <a:t>）</a:t>
            </a:r>
            <a:r>
              <a:rPr lang="ja-JP" altLang="en-US" sz="2800" b="1" u="sng" dirty="0"/>
              <a:t> </a:t>
            </a:r>
            <a:r>
              <a:rPr lang="en-US" altLang="ja-JP" sz="2800" b="1" u="sng" dirty="0" smtClean="0"/>
              <a:t>14</a:t>
            </a:r>
            <a:r>
              <a:rPr lang="ja-JP" altLang="en-US" b="1" u="sng" dirty="0" smtClean="0"/>
              <a:t>回 </a:t>
            </a:r>
            <a:r>
              <a:rPr kumimoji="1" lang="en-US" altLang="ja-JP" sz="2800" b="1" u="sng" dirty="0" smtClean="0"/>
              <a:t>/ 15</a:t>
            </a:r>
            <a:r>
              <a:rPr lang="ja-JP" altLang="en-US" b="1" u="sng" dirty="0" smtClean="0"/>
              <a:t>回 </a:t>
            </a:r>
            <a:r>
              <a:rPr kumimoji="1" lang="ja-JP" altLang="en-US" sz="2800" b="1" u="sng" dirty="0" smtClean="0"/>
              <a:t>≒</a:t>
            </a:r>
            <a:r>
              <a:rPr lang="en-US" altLang="ja-JP" sz="2800" b="1" u="sng" dirty="0" smtClean="0"/>
              <a:t> </a:t>
            </a:r>
            <a:r>
              <a:rPr lang="en-US" altLang="ja-JP" sz="4400" b="1" u="sng" dirty="0" smtClean="0"/>
              <a:t>0.93</a:t>
            </a:r>
            <a:endParaRPr kumimoji="1" lang="ja-JP" altLang="en-US" sz="4400" b="1" u="sng" dirty="0"/>
          </a:p>
        </p:txBody>
      </p:sp>
      <p:graphicFrame>
        <p:nvGraphicFramePr>
          <p:cNvPr id="23" name="表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306107"/>
              </p:ext>
            </p:extLst>
          </p:nvPr>
        </p:nvGraphicFramePr>
        <p:xfrm>
          <a:off x="580829" y="1440527"/>
          <a:ext cx="6268183" cy="1264086"/>
        </p:xfrm>
        <a:graphic>
          <a:graphicData uri="http://schemas.openxmlformats.org/drawingml/2006/table">
            <a:tbl>
              <a:tblPr/>
              <a:tblGrid>
                <a:gridCol w="1711734"/>
                <a:gridCol w="1819179"/>
                <a:gridCol w="2028718"/>
                <a:gridCol w="708552"/>
              </a:tblGrid>
              <a:tr h="600774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時までに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天候が変わる</a:t>
                      </a:r>
                      <a:endParaRPr lang="en-US" altLang="ja-JP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6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～</a:t>
                      </a:r>
                      <a:r>
                        <a:rPr lang="en-US" altLang="ja-JP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時までに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天候が変わらない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合計</a:t>
                      </a: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9787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が</a:t>
                      </a:r>
                      <a:endParaRPr lang="en-US" altLang="ja-JP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  <a:p>
                      <a:pPr algn="ctr" rtl="0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確認できる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18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日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日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</a:rPr>
                        <a:t>20</a:t>
                      </a:r>
                      <a:r>
                        <a:rPr lang="ja-JP" altLang="en-US" sz="2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50" charset="-128"/>
                        </a:rPr>
                        <a:t>日</a:t>
                      </a:r>
                      <a:endParaRPr lang="ja-JP" altLang="en-US" sz="2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</a:endParaRPr>
                    </a:p>
                  </a:txBody>
                  <a:tcPr marL="4699" marR="4699" marT="4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17" name="グループ化 16"/>
          <p:cNvGrpSpPr/>
          <p:nvPr/>
        </p:nvGrpSpPr>
        <p:grpSpPr>
          <a:xfrm>
            <a:off x="2285342" y="3472394"/>
            <a:ext cx="3842495" cy="1641981"/>
            <a:chOff x="1824292" y="3625984"/>
            <a:chExt cx="3388535" cy="1641981"/>
          </a:xfrm>
        </p:grpSpPr>
        <p:sp>
          <p:nvSpPr>
            <p:cNvPr id="11" name="角丸四角形 10"/>
            <p:cNvSpPr/>
            <p:nvPr/>
          </p:nvSpPr>
          <p:spPr>
            <a:xfrm>
              <a:off x="1824292" y="3625984"/>
              <a:ext cx="1616016" cy="73964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角丸四角形 24"/>
            <p:cNvSpPr/>
            <p:nvPr/>
          </p:nvSpPr>
          <p:spPr>
            <a:xfrm>
              <a:off x="3440308" y="3625984"/>
              <a:ext cx="1772519" cy="723078"/>
            </a:xfrm>
            <a:prstGeom prst="roundRect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下矢印 13"/>
            <p:cNvSpPr/>
            <p:nvPr/>
          </p:nvSpPr>
          <p:spPr>
            <a:xfrm>
              <a:off x="4115162" y="4251464"/>
              <a:ext cx="422811" cy="46914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3748904" y="4744745"/>
              <a:ext cx="14494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1</a:t>
              </a:r>
              <a:r>
                <a:rPr kumimoji="1" lang="ja-JP" altLang="en-US" sz="2800" b="1" dirty="0" smtClean="0"/>
                <a:t>回検出</a:t>
              </a:r>
              <a:endParaRPr kumimoji="1" lang="ja-JP" altLang="en-US" sz="2000" b="1" dirty="0"/>
            </a:p>
          </p:txBody>
        </p:sp>
        <p:sp>
          <p:nvSpPr>
            <p:cNvPr id="31" name="下矢印 30"/>
            <p:cNvSpPr/>
            <p:nvPr/>
          </p:nvSpPr>
          <p:spPr>
            <a:xfrm>
              <a:off x="2420649" y="4251464"/>
              <a:ext cx="422811" cy="46914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1962400" y="4744745"/>
              <a:ext cx="16321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b="1" dirty="0" smtClean="0"/>
                <a:t>14</a:t>
              </a:r>
              <a:r>
                <a:rPr kumimoji="1" lang="ja-JP" altLang="en-US" sz="2800" b="1" dirty="0" smtClean="0"/>
                <a:t>回検出</a:t>
              </a:r>
              <a:endParaRPr kumimoji="1" lang="ja-JP" altLang="en-US" sz="2000" b="1" dirty="0"/>
            </a:p>
          </p:txBody>
        </p:sp>
      </p:grpSp>
      <p:sp>
        <p:nvSpPr>
          <p:cNvPr id="37" name="テキスト ボックス 36"/>
          <p:cNvSpPr txBox="1"/>
          <p:nvPr/>
        </p:nvSpPr>
        <p:spPr>
          <a:xfrm>
            <a:off x="1095232" y="5885505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u="sng" dirty="0" smtClean="0"/>
              <a:t>一致</a:t>
            </a:r>
            <a:r>
              <a:rPr kumimoji="1" lang="ja-JP" altLang="en-US" sz="2400" b="1" u="sng" dirty="0" smtClean="0"/>
              <a:t>率（目視） </a:t>
            </a:r>
            <a:r>
              <a:rPr kumimoji="1" lang="en-US" altLang="ja-JP" sz="2400" b="1" u="sng" dirty="0" smtClean="0"/>
              <a:t>19</a:t>
            </a:r>
            <a:r>
              <a:rPr kumimoji="1" lang="ja-JP" altLang="en-US" sz="2400" b="1" u="sng" dirty="0" smtClean="0"/>
              <a:t>回</a:t>
            </a:r>
            <a:r>
              <a:rPr lang="en-US" altLang="ja-JP" sz="2400" b="1" u="sng" dirty="0" smtClean="0"/>
              <a:t> / 21</a:t>
            </a:r>
            <a:r>
              <a:rPr lang="ja-JP" altLang="en-US" sz="2400" b="1" u="sng" dirty="0" smtClean="0"/>
              <a:t>回 ≒</a:t>
            </a:r>
            <a:r>
              <a:rPr lang="en-US" altLang="ja-JP" sz="2400" b="1" u="sng" dirty="0" smtClean="0"/>
              <a:t> </a:t>
            </a:r>
            <a:r>
              <a:rPr lang="en-US" altLang="ja-JP" sz="3200" b="1" u="sng" dirty="0" smtClean="0"/>
              <a:t>0.90</a:t>
            </a:r>
            <a:endParaRPr kumimoji="1" lang="ja-JP" altLang="en-US" sz="3200" b="1" u="sng" dirty="0"/>
          </a:p>
        </p:txBody>
      </p:sp>
      <p:sp>
        <p:nvSpPr>
          <p:cNvPr id="20" name="角丸四角形 19"/>
          <p:cNvSpPr/>
          <p:nvPr/>
        </p:nvSpPr>
        <p:spPr>
          <a:xfrm>
            <a:off x="319106" y="302166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b="1" dirty="0" smtClean="0">
                <a:solidFill>
                  <a:schemeClr val="bg1"/>
                </a:solidFill>
              </a:rPr>
              <a:t>自動検出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639332" y="502153"/>
            <a:ext cx="3656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～検出時の</a:t>
            </a:r>
            <a:r>
              <a:rPr lang="ja-JP" altLang="en-US" sz="2800" b="1" dirty="0" smtClean="0"/>
              <a:t>一致率～</a:t>
            </a:r>
            <a:endParaRPr kumimoji="1" lang="ja-JP" altLang="en-US" sz="2800" b="1" dirty="0"/>
          </a:p>
        </p:txBody>
      </p:sp>
      <p:grpSp>
        <p:nvGrpSpPr>
          <p:cNvPr id="22" name="グループ化 21"/>
          <p:cNvGrpSpPr/>
          <p:nvPr/>
        </p:nvGrpSpPr>
        <p:grpSpPr>
          <a:xfrm>
            <a:off x="7090674" y="3472394"/>
            <a:ext cx="1835043" cy="3065678"/>
            <a:chOff x="7153602" y="3489104"/>
            <a:chExt cx="1835043" cy="3065678"/>
          </a:xfrm>
        </p:grpSpPr>
        <p:sp>
          <p:nvSpPr>
            <p:cNvPr id="24" name="正方形/長方形 23"/>
            <p:cNvSpPr/>
            <p:nvPr/>
          </p:nvSpPr>
          <p:spPr>
            <a:xfrm>
              <a:off x="7153602" y="3489104"/>
              <a:ext cx="1824731" cy="306567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6" name="グループ化 25"/>
            <p:cNvGrpSpPr/>
            <p:nvPr/>
          </p:nvGrpSpPr>
          <p:grpSpPr>
            <a:xfrm>
              <a:off x="7212196" y="5019581"/>
              <a:ext cx="1776449" cy="1378301"/>
              <a:chOff x="6482457" y="3645730"/>
              <a:chExt cx="2066962" cy="1378301"/>
            </a:xfrm>
            <a:solidFill>
              <a:srgbClr val="FCFCFC"/>
            </a:solidFill>
          </p:grpSpPr>
          <p:sp>
            <p:nvSpPr>
              <p:cNvPr id="29" name="角丸四角形 28"/>
              <p:cNvSpPr/>
              <p:nvPr/>
            </p:nvSpPr>
            <p:spPr>
              <a:xfrm>
                <a:off x="6503006" y="3645730"/>
                <a:ext cx="1982390" cy="113332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ja-JP" sz="2000" b="1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6482457" y="3946813"/>
                <a:ext cx="2066962" cy="107721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3200" b="1" dirty="0" smtClean="0"/>
                  <a:t>目視を</a:t>
                </a:r>
                <a:endParaRPr lang="en-US" altLang="ja-JP" sz="3200" b="1" dirty="0" smtClean="0"/>
              </a:p>
              <a:p>
                <a:pPr algn="ctr"/>
                <a:r>
                  <a:rPr lang="ja-JP" altLang="en-US" sz="3200" b="1" dirty="0" smtClean="0"/>
                  <a:t>上回る！</a:t>
                </a:r>
                <a:endParaRPr kumimoji="1" lang="ja-JP" altLang="en-US" sz="3200" b="1" dirty="0"/>
              </a:p>
            </p:txBody>
          </p:sp>
        </p:grpSp>
      </p:grpSp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028">
            <a:off x="7428652" y="3882223"/>
            <a:ext cx="1217680" cy="1217680"/>
          </a:xfrm>
          <a:prstGeom prst="rect">
            <a:avLst/>
          </a:prstGeom>
        </p:spPr>
      </p:pic>
      <p:sp>
        <p:nvSpPr>
          <p:cNvPr id="16" name="十字形 15"/>
          <p:cNvSpPr/>
          <p:nvPr/>
        </p:nvSpPr>
        <p:spPr>
          <a:xfrm rot="2644955">
            <a:off x="7391093" y="3811902"/>
            <a:ext cx="1255436" cy="1302473"/>
          </a:xfrm>
          <a:prstGeom prst="plus">
            <a:avLst>
              <a:gd name="adj" fmla="val 41493"/>
            </a:avLst>
          </a:prstGeom>
          <a:solidFill>
            <a:srgbClr val="FF000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6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37" grpId="0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506624" y="3822361"/>
            <a:ext cx="2264073" cy="2707043"/>
            <a:chOff x="867767" y="1874085"/>
            <a:chExt cx="2264073" cy="2707043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1897044" y="1874085"/>
              <a:ext cx="1234796" cy="2046980"/>
              <a:chOff x="1825036" y="1874085"/>
              <a:chExt cx="1234796" cy="2046980"/>
            </a:xfrm>
          </p:grpSpPr>
          <p:sp>
            <p:nvSpPr>
              <p:cNvPr id="14" name="円/楕円 13"/>
              <p:cNvSpPr/>
              <p:nvPr/>
            </p:nvSpPr>
            <p:spPr>
              <a:xfrm>
                <a:off x="2144049" y="1874085"/>
                <a:ext cx="457200" cy="4572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5" name="角丸四角形 14"/>
              <p:cNvSpPr/>
              <p:nvPr/>
            </p:nvSpPr>
            <p:spPr>
              <a:xfrm rot="16200000">
                <a:off x="2672313" y="2456133"/>
                <a:ext cx="252158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角丸四角形 15"/>
              <p:cNvSpPr/>
              <p:nvPr/>
            </p:nvSpPr>
            <p:spPr>
              <a:xfrm>
                <a:off x="2111793" y="2429685"/>
                <a:ext cx="55091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角丸四角形 16"/>
              <p:cNvSpPr/>
              <p:nvPr/>
            </p:nvSpPr>
            <p:spPr>
              <a:xfrm rot="19191072">
                <a:off x="1825036" y="2231968"/>
                <a:ext cx="252158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8" name="角丸四角形 17"/>
              <p:cNvSpPr/>
              <p:nvPr/>
            </p:nvSpPr>
            <p:spPr>
              <a:xfrm rot="1008012">
                <a:off x="2071477" y="3381161"/>
                <a:ext cx="193153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角丸四角形 18"/>
              <p:cNvSpPr/>
              <p:nvPr/>
            </p:nvSpPr>
            <p:spPr>
              <a:xfrm rot="20451717">
                <a:off x="2505597" y="3398184"/>
                <a:ext cx="206518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" name="グループ化 3"/>
            <p:cNvGrpSpPr/>
            <p:nvPr/>
          </p:nvGrpSpPr>
          <p:grpSpPr>
            <a:xfrm>
              <a:off x="867767" y="2543117"/>
              <a:ext cx="883970" cy="2038011"/>
              <a:chOff x="774442" y="2255085"/>
              <a:chExt cx="883970" cy="2038011"/>
            </a:xfrm>
          </p:grpSpPr>
          <p:sp>
            <p:nvSpPr>
              <p:cNvPr id="5" name="角丸四角形 4"/>
              <p:cNvSpPr/>
              <p:nvPr/>
            </p:nvSpPr>
            <p:spPr>
              <a:xfrm rot="15832847">
                <a:off x="1270893" y="2774755"/>
                <a:ext cx="252158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" name="円/楕円 5"/>
              <p:cNvSpPr/>
              <p:nvPr/>
            </p:nvSpPr>
            <p:spPr>
              <a:xfrm>
                <a:off x="847905" y="2255085"/>
                <a:ext cx="457200" cy="45720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" name="角丸四角形 6"/>
              <p:cNvSpPr/>
              <p:nvPr/>
            </p:nvSpPr>
            <p:spPr>
              <a:xfrm>
                <a:off x="801049" y="2793578"/>
                <a:ext cx="550912" cy="91440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角丸四角形 7"/>
              <p:cNvSpPr/>
              <p:nvPr/>
            </p:nvSpPr>
            <p:spPr>
              <a:xfrm rot="540009">
                <a:off x="774442" y="3028453"/>
                <a:ext cx="252158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" name="角丸四角形 8"/>
              <p:cNvSpPr/>
              <p:nvPr/>
            </p:nvSpPr>
            <p:spPr>
              <a:xfrm>
                <a:off x="837745" y="3767468"/>
                <a:ext cx="185544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角丸四角形 9"/>
              <p:cNvSpPr/>
              <p:nvPr/>
            </p:nvSpPr>
            <p:spPr>
              <a:xfrm rot="21339381">
                <a:off x="1175761" y="3770215"/>
                <a:ext cx="207005" cy="522881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4" name="グループ化 23"/>
          <p:cNvGrpSpPr/>
          <p:nvPr/>
        </p:nvGrpSpPr>
        <p:grpSpPr>
          <a:xfrm>
            <a:off x="3036702" y="4443282"/>
            <a:ext cx="1072468" cy="2043092"/>
            <a:chOff x="5281796" y="2613184"/>
            <a:chExt cx="1072468" cy="2043092"/>
          </a:xfrm>
        </p:grpSpPr>
        <p:sp>
          <p:nvSpPr>
            <p:cNvPr id="25" name="円/楕円 24"/>
            <p:cNvSpPr/>
            <p:nvPr/>
          </p:nvSpPr>
          <p:spPr>
            <a:xfrm>
              <a:off x="5770984" y="2613184"/>
              <a:ext cx="457200" cy="457200"/>
            </a:xfrm>
            <a:prstGeom prst="ellips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角丸四角形 25"/>
            <p:cNvSpPr/>
            <p:nvPr/>
          </p:nvSpPr>
          <p:spPr>
            <a:xfrm rot="19461493">
              <a:off x="6102106" y="3484862"/>
              <a:ext cx="252158" cy="5228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角丸四角形 26"/>
            <p:cNvSpPr/>
            <p:nvPr/>
          </p:nvSpPr>
          <p:spPr>
            <a:xfrm rot="199527">
              <a:off x="5677272" y="3162672"/>
              <a:ext cx="550912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角丸四角形 27"/>
            <p:cNvSpPr/>
            <p:nvPr/>
          </p:nvSpPr>
          <p:spPr>
            <a:xfrm rot="16531336">
              <a:off x="5417158" y="3144226"/>
              <a:ext cx="252158" cy="5228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角丸四角形 28"/>
            <p:cNvSpPr/>
            <p:nvPr/>
          </p:nvSpPr>
          <p:spPr>
            <a:xfrm rot="21232524">
              <a:off x="6007251" y="4119978"/>
              <a:ext cx="220620" cy="5228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角丸四角形 29"/>
            <p:cNvSpPr/>
            <p:nvPr/>
          </p:nvSpPr>
          <p:spPr>
            <a:xfrm rot="21338268">
              <a:off x="5716058" y="4133395"/>
              <a:ext cx="204504" cy="52288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1" name="正方形/長方形 30"/>
          <p:cNvSpPr/>
          <p:nvPr/>
        </p:nvSpPr>
        <p:spPr>
          <a:xfrm>
            <a:off x="36258" y="-1847619"/>
            <a:ext cx="4552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http://www.civillink.net/esozai/computer.html</a:t>
            </a:r>
            <a:endParaRPr lang="ja-JP" altLang="en-US" dirty="0"/>
          </a:p>
        </p:txBody>
      </p:sp>
      <p:sp>
        <p:nvSpPr>
          <p:cNvPr id="1024" name="正方形/長方形 1023"/>
          <p:cNvSpPr/>
          <p:nvPr/>
        </p:nvSpPr>
        <p:spPr>
          <a:xfrm>
            <a:off x="86574" y="-1478287"/>
            <a:ext cx="52205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http://www.civillink.net/esozai/download/2409.html</a:t>
            </a:r>
            <a:endParaRPr lang="ja-JP" altLang="en-US" dirty="0"/>
          </a:p>
        </p:txBody>
      </p:sp>
      <p:sp>
        <p:nvSpPr>
          <p:cNvPr id="39" name="雲 38"/>
          <p:cNvSpPr/>
          <p:nvPr/>
        </p:nvSpPr>
        <p:spPr>
          <a:xfrm>
            <a:off x="-1890011" y="2428831"/>
            <a:ext cx="957516" cy="472257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雲 39"/>
          <p:cNvSpPr/>
          <p:nvPr/>
        </p:nvSpPr>
        <p:spPr>
          <a:xfrm>
            <a:off x="-1204520" y="1805961"/>
            <a:ext cx="1071195" cy="472257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7" name="Picture 2" descr="https://19bb0630-a-62cb3a1a-s-sites.googlegroups.com/site/climecosyslab/home/3-ceddnimatsuwaruetosetora/linuxsanzhongdaxuelivecamerashisutemunitsuite/%E3%83%97%E3%83%AC%E3%82%BC%E3%83%B3%E3%83%86%E3%83%BC%E3%82%B7%E3%83%A7%E3%83%B31.png?attachauth=ANoY7cpkQiyyaelT_CSoxYJXixJhibogHHud5CHBKQT92uwVaIgzLnybVxf0WzuKcYf85ngLNENvsrqGMFVNr-dn9rMj0CmSszX4gclYvS4KbEMu7T0OJzxlUsf5i9FQkLEqvbihhkJ6KTICkP9e5jNuwZ-C0bqE2IvElAGVYj9RUx62n2Rc_Z9BIQ4kwcpfU9WqgaSEv-1TJqzqKe3Cb8oCcBeqzTT06N2BRLR1x3hEs2nKx5FtsXDZWIzM4w6_5REehGT0m0_Uo79nirLdFrUQuDIqyKGBWoWAQa40Dx_6sRd5YozJx1AUkdDWyHEDu-mpltRQxhqAYtTAYVn6TTTlp_-qnyPT1O4cEfqWU_-sWR-XGd_CDQ1JRXQ0Mm-77rpm-YUWTf92PYBjJjzVlI97hxxoa0h74VmfZZhpCVbe-1WxvIWjnKU%3D&amp;attredirects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373" b="64836"/>
          <a:stretch/>
        </p:blipFill>
        <p:spPr bwMode="auto">
          <a:xfrm>
            <a:off x="10694894" y="1335742"/>
            <a:ext cx="3074894" cy="241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6" name="グループ化 1035"/>
          <p:cNvGrpSpPr/>
          <p:nvPr/>
        </p:nvGrpSpPr>
        <p:grpSpPr>
          <a:xfrm>
            <a:off x="5705152" y="2315933"/>
            <a:ext cx="2186570" cy="1207147"/>
            <a:chOff x="5705152" y="128595"/>
            <a:chExt cx="2186570" cy="1207147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05152" y="128595"/>
              <a:ext cx="1225951" cy="1027531"/>
            </a:xfrm>
            <a:prstGeom prst="rect">
              <a:avLst/>
            </a:prstGeom>
          </p:spPr>
        </p:pic>
        <p:cxnSp>
          <p:nvCxnSpPr>
            <p:cNvPr id="1030" name="直線コネクタ 1029"/>
            <p:cNvCxnSpPr/>
            <p:nvPr/>
          </p:nvCxnSpPr>
          <p:spPr>
            <a:xfrm>
              <a:off x="6826981" y="642361"/>
              <a:ext cx="105739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>
              <a:off x="7884376" y="642361"/>
              <a:ext cx="7346" cy="69338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7" name="太陽 1036"/>
          <p:cNvSpPr/>
          <p:nvPr/>
        </p:nvSpPr>
        <p:spPr>
          <a:xfrm>
            <a:off x="463781" y="286686"/>
            <a:ext cx="914400" cy="914400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39" name="グループ化 1038"/>
          <p:cNvGrpSpPr/>
          <p:nvPr/>
        </p:nvGrpSpPr>
        <p:grpSpPr>
          <a:xfrm>
            <a:off x="-2541912" y="2060842"/>
            <a:ext cx="2292454" cy="735977"/>
            <a:chOff x="-3176529" y="3502929"/>
            <a:chExt cx="2292454" cy="735977"/>
          </a:xfrm>
        </p:grpSpPr>
        <p:sp>
          <p:nvSpPr>
            <p:cNvPr id="61" name="雲 60"/>
            <p:cNvSpPr/>
            <p:nvPr/>
          </p:nvSpPr>
          <p:spPr>
            <a:xfrm>
              <a:off x="-2121551" y="3618498"/>
              <a:ext cx="1237476" cy="620408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雲 61"/>
            <p:cNvSpPr/>
            <p:nvPr/>
          </p:nvSpPr>
          <p:spPr>
            <a:xfrm>
              <a:off x="-3176529" y="3502929"/>
              <a:ext cx="1535883" cy="591582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4" name="雲 63"/>
          <p:cNvSpPr/>
          <p:nvPr/>
        </p:nvSpPr>
        <p:spPr>
          <a:xfrm>
            <a:off x="-1356913" y="2048006"/>
            <a:ext cx="1071195" cy="472257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42" name="グループ化 1041"/>
          <p:cNvGrpSpPr/>
          <p:nvPr/>
        </p:nvGrpSpPr>
        <p:grpSpPr>
          <a:xfrm rot="21433380">
            <a:off x="-29897852" y="1763652"/>
            <a:ext cx="29519879" cy="4422720"/>
            <a:chOff x="-6428329" y="-6280359"/>
            <a:chExt cx="29519879" cy="4422720"/>
          </a:xfrm>
        </p:grpSpPr>
        <p:grpSp>
          <p:nvGrpSpPr>
            <p:cNvPr id="1041" name="グループ化 1040"/>
            <p:cNvGrpSpPr/>
            <p:nvPr/>
          </p:nvGrpSpPr>
          <p:grpSpPr>
            <a:xfrm>
              <a:off x="3018719" y="-4973813"/>
              <a:ext cx="10373270" cy="1835855"/>
              <a:chOff x="-9019787" y="-515591"/>
              <a:chExt cx="10373270" cy="1835855"/>
            </a:xfrm>
          </p:grpSpPr>
          <p:grpSp>
            <p:nvGrpSpPr>
              <p:cNvPr id="1040" name="グループ化 1039"/>
              <p:cNvGrpSpPr/>
              <p:nvPr/>
            </p:nvGrpSpPr>
            <p:grpSpPr>
              <a:xfrm>
                <a:off x="-7260607" y="-515591"/>
                <a:ext cx="8614090" cy="1469312"/>
                <a:chOff x="-7260607" y="-515591"/>
                <a:chExt cx="8614090" cy="1469312"/>
              </a:xfrm>
            </p:grpSpPr>
            <p:grpSp>
              <p:nvGrpSpPr>
                <p:cNvPr id="1038" name="グループ化 1037"/>
                <p:cNvGrpSpPr/>
                <p:nvPr/>
              </p:nvGrpSpPr>
              <p:grpSpPr>
                <a:xfrm rot="21321470">
                  <a:off x="-2392017" y="-515591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36" name="雲 35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1" name="雲 40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42" name="雲 41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65" name="グループ化 64"/>
                <p:cNvGrpSpPr/>
                <p:nvPr/>
              </p:nvGrpSpPr>
              <p:grpSpPr>
                <a:xfrm rot="21321470">
                  <a:off x="-5306006" y="-151815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66" name="雲 65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7" name="雲 66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68" name="雲 67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69" name="雲 68"/>
                <p:cNvSpPr/>
                <p:nvPr/>
              </p:nvSpPr>
              <p:spPr>
                <a:xfrm rot="21321470">
                  <a:off x="-6318312" y="16372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70" name="雲 69"/>
                <p:cNvSpPr/>
                <p:nvPr/>
              </p:nvSpPr>
              <p:spPr>
                <a:xfrm rot="21321470">
                  <a:off x="-7260607" y="481464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2" name="雲 71"/>
              <p:cNvSpPr/>
              <p:nvPr/>
            </p:nvSpPr>
            <p:spPr>
              <a:xfrm rot="21321470">
                <a:off x="-7853385" y="280018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雲 72"/>
              <p:cNvSpPr/>
              <p:nvPr/>
            </p:nvSpPr>
            <p:spPr>
              <a:xfrm rot="21321470">
                <a:off x="-5366769" y="489519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雲 73"/>
              <p:cNvSpPr/>
              <p:nvPr/>
            </p:nvSpPr>
            <p:spPr>
              <a:xfrm rot="21321470">
                <a:off x="-9019787" y="848007"/>
                <a:ext cx="1852444" cy="472257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76" name="グループ化 75"/>
            <p:cNvGrpSpPr/>
            <p:nvPr/>
          </p:nvGrpSpPr>
          <p:grpSpPr>
            <a:xfrm>
              <a:off x="-6428329" y="-3693494"/>
              <a:ext cx="10373270" cy="1835855"/>
              <a:chOff x="-9019787" y="-515591"/>
              <a:chExt cx="10373270" cy="1835855"/>
            </a:xfrm>
          </p:grpSpPr>
          <p:grpSp>
            <p:nvGrpSpPr>
              <p:cNvPr id="77" name="グループ化 76"/>
              <p:cNvGrpSpPr/>
              <p:nvPr/>
            </p:nvGrpSpPr>
            <p:grpSpPr>
              <a:xfrm>
                <a:off x="-7260607" y="-515591"/>
                <a:ext cx="8614090" cy="1469312"/>
                <a:chOff x="-7260607" y="-515591"/>
                <a:chExt cx="8614090" cy="1469312"/>
              </a:xfrm>
            </p:grpSpPr>
            <p:grpSp>
              <p:nvGrpSpPr>
                <p:cNvPr id="81" name="グループ化 80"/>
                <p:cNvGrpSpPr/>
                <p:nvPr/>
              </p:nvGrpSpPr>
              <p:grpSpPr>
                <a:xfrm rot="21321470">
                  <a:off x="-2392017" y="-515591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88" name="雲 87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9" name="雲 88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90" name="雲 89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82" name="グループ化 81"/>
                <p:cNvGrpSpPr/>
                <p:nvPr/>
              </p:nvGrpSpPr>
              <p:grpSpPr>
                <a:xfrm rot="21321470">
                  <a:off x="-5306006" y="-151815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85" name="雲 84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6" name="雲 85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87" name="雲 86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83" name="雲 82"/>
                <p:cNvSpPr/>
                <p:nvPr/>
              </p:nvSpPr>
              <p:spPr>
                <a:xfrm rot="21321470">
                  <a:off x="-6318312" y="16372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84" name="雲 83"/>
                <p:cNvSpPr/>
                <p:nvPr/>
              </p:nvSpPr>
              <p:spPr>
                <a:xfrm rot="21321470">
                  <a:off x="-7260607" y="481464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78" name="雲 77"/>
              <p:cNvSpPr/>
              <p:nvPr/>
            </p:nvSpPr>
            <p:spPr>
              <a:xfrm rot="21321470">
                <a:off x="-7853385" y="280018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9" name="雲 78"/>
              <p:cNvSpPr/>
              <p:nvPr/>
            </p:nvSpPr>
            <p:spPr>
              <a:xfrm rot="21321470">
                <a:off x="-5366769" y="489519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雲 79"/>
              <p:cNvSpPr/>
              <p:nvPr/>
            </p:nvSpPr>
            <p:spPr>
              <a:xfrm rot="21321470">
                <a:off x="-9019787" y="848007"/>
                <a:ext cx="1852444" cy="472257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1" name="グループ化 90"/>
            <p:cNvGrpSpPr/>
            <p:nvPr/>
          </p:nvGrpSpPr>
          <p:grpSpPr>
            <a:xfrm>
              <a:off x="12718280" y="-6280359"/>
              <a:ext cx="10373270" cy="1835855"/>
              <a:chOff x="-9019787" y="-515591"/>
              <a:chExt cx="10373270" cy="1835855"/>
            </a:xfrm>
          </p:grpSpPr>
          <p:grpSp>
            <p:nvGrpSpPr>
              <p:cNvPr id="92" name="グループ化 91"/>
              <p:cNvGrpSpPr/>
              <p:nvPr/>
            </p:nvGrpSpPr>
            <p:grpSpPr>
              <a:xfrm>
                <a:off x="-7260607" y="-515591"/>
                <a:ext cx="8614090" cy="1469312"/>
                <a:chOff x="-7260607" y="-515591"/>
                <a:chExt cx="8614090" cy="1469312"/>
              </a:xfrm>
            </p:grpSpPr>
            <p:grpSp>
              <p:nvGrpSpPr>
                <p:cNvPr id="96" name="グループ化 95"/>
                <p:cNvGrpSpPr/>
                <p:nvPr/>
              </p:nvGrpSpPr>
              <p:grpSpPr>
                <a:xfrm rot="21321470">
                  <a:off x="-2392017" y="-515591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103" name="雲 102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4" name="雲 103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5" name="雲 104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97" name="グループ化 96"/>
                <p:cNvGrpSpPr/>
                <p:nvPr/>
              </p:nvGrpSpPr>
              <p:grpSpPr>
                <a:xfrm rot="21321470">
                  <a:off x="-5306006" y="-151815"/>
                  <a:ext cx="3745500" cy="762173"/>
                  <a:chOff x="1224113" y="728692"/>
                  <a:chExt cx="3745500" cy="762173"/>
                </a:xfrm>
              </p:grpSpPr>
              <p:sp>
                <p:nvSpPr>
                  <p:cNvPr id="100" name="雲 99"/>
                  <p:cNvSpPr/>
                  <p:nvPr/>
                </p:nvSpPr>
                <p:spPr>
                  <a:xfrm>
                    <a:off x="2084381" y="1018608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1" name="雲 100"/>
                  <p:cNvSpPr/>
                  <p:nvPr/>
                </p:nvSpPr>
                <p:spPr>
                  <a:xfrm>
                    <a:off x="1224113" y="92896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102" name="雲 101"/>
                  <p:cNvSpPr/>
                  <p:nvPr/>
                </p:nvSpPr>
                <p:spPr>
                  <a:xfrm>
                    <a:off x="3117169" y="728692"/>
                    <a:ext cx="1852444" cy="472257"/>
                  </a:xfrm>
                  <a:prstGeom prst="cloud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sp>
              <p:nvSpPr>
                <p:cNvPr id="98" name="雲 97"/>
                <p:cNvSpPr/>
                <p:nvPr/>
              </p:nvSpPr>
              <p:spPr>
                <a:xfrm rot="21321470">
                  <a:off x="-6318312" y="16372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99" name="雲 98"/>
                <p:cNvSpPr/>
                <p:nvPr/>
              </p:nvSpPr>
              <p:spPr>
                <a:xfrm rot="21321470">
                  <a:off x="-7260607" y="481464"/>
                  <a:ext cx="1852444" cy="472257"/>
                </a:xfrm>
                <a:prstGeom prst="cloud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sp>
            <p:nvSpPr>
              <p:cNvPr id="93" name="雲 92"/>
              <p:cNvSpPr/>
              <p:nvPr/>
            </p:nvSpPr>
            <p:spPr>
              <a:xfrm rot="21321470">
                <a:off x="-7853385" y="280018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4" name="雲 93"/>
              <p:cNvSpPr/>
              <p:nvPr/>
            </p:nvSpPr>
            <p:spPr>
              <a:xfrm rot="21321470">
                <a:off x="-5366769" y="489519"/>
                <a:ext cx="1153410" cy="672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95" name="雲 94"/>
              <p:cNvSpPr/>
              <p:nvPr/>
            </p:nvSpPr>
            <p:spPr>
              <a:xfrm rot="21321470">
                <a:off x="-9019787" y="848007"/>
                <a:ext cx="1852444" cy="472257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045" name="グループ化 1044"/>
          <p:cNvGrpSpPr/>
          <p:nvPr/>
        </p:nvGrpSpPr>
        <p:grpSpPr>
          <a:xfrm>
            <a:off x="7146448" y="-4096897"/>
            <a:ext cx="16498253" cy="3320892"/>
            <a:chOff x="6647680" y="-3598129"/>
            <a:chExt cx="16498253" cy="3320892"/>
          </a:xfrm>
          <a:solidFill>
            <a:schemeClr val="bg1">
              <a:lumMod val="85000"/>
            </a:schemeClr>
          </a:solidFill>
        </p:grpSpPr>
        <p:grpSp>
          <p:nvGrpSpPr>
            <p:cNvPr id="1043" name="グループ化 1042"/>
            <p:cNvGrpSpPr/>
            <p:nvPr/>
          </p:nvGrpSpPr>
          <p:grpSpPr>
            <a:xfrm>
              <a:off x="6647680" y="-2310005"/>
              <a:ext cx="11115498" cy="2032768"/>
              <a:chOff x="1091359" y="-76724"/>
              <a:chExt cx="11115498" cy="2032768"/>
            </a:xfrm>
            <a:grpFill/>
          </p:grpSpPr>
          <p:grpSp>
            <p:nvGrpSpPr>
              <p:cNvPr id="1025" name="グループ化 1024"/>
              <p:cNvGrpSpPr/>
              <p:nvPr/>
            </p:nvGrpSpPr>
            <p:grpSpPr>
              <a:xfrm rot="21268132">
                <a:off x="1091359" y="1186461"/>
                <a:ext cx="4609738" cy="769583"/>
                <a:chOff x="-3548" y="-200204"/>
                <a:chExt cx="4609738" cy="769583"/>
              </a:xfrm>
              <a:grpFill/>
            </p:grpSpPr>
            <p:sp>
              <p:nvSpPr>
                <p:cNvPr id="35" name="雲 34"/>
                <p:cNvSpPr/>
                <p:nvPr/>
              </p:nvSpPr>
              <p:spPr>
                <a:xfrm>
                  <a:off x="-3548" y="97122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雲 36"/>
                <p:cNvSpPr/>
                <p:nvPr/>
              </p:nvSpPr>
              <p:spPr>
                <a:xfrm>
                  <a:off x="986915" y="-200204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雲 42"/>
                <p:cNvSpPr/>
                <p:nvPr/>
              </p:nvSpPr>
              <p:spPr>
                <a:xfrm>
                  <a:off x="2019867" y="3178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雲 43"/>
                <p:cNvSpPr/>
                <p:nvPr/>
              </p:nvSpPr>
              <p:spPr>
                <a:xfrm>
                  <a:off x="3252246" y="-80376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7" name="グループ化 106"/>
              <p:cNvGrpSpPr/>
              <p:nvPr/>
            </p:nvGrpSpPr>
            <p:grpSpPr>
              <a:xfrm rot="21268132">
                <a:off x="3745322" y="695975"/>
                <a:ext cx="4609738" cy="769583"/>
                <a:chOff x="-3548" y="-200204"/>
                <a:chExt cx="4609738" cy="769583"/>
              </a:xfrm>
              <a:grpFill/>
            </p:grpSpPr>
            <p:sp>
              <p:nvSpPr>
                <p:cNvPr id="108" name="雲 107"/>
                <p:cNvSpPr/>
                <p:nvPr/>
              </p:nvSpPr>
              <p:spPr>
                <a:xfrm>
                  <a:off x="-3548" y="97122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" name="雲 108"/>
                <p:cNvSpPr/>
                <p:nvPr/>
              </p:nvSpPr>
              <p:spPr>
                <a:xfrm>
                  <a:off x="986915" y="-200204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" name="雲 109"/>
                <p:cNvSpPr/>
                <p:nvPr/>
              </p:nvSpPr>
              <p:spPr>
                <a:xfrm>
                  <a:off x="2019867" y="3178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" name="雲 110"/>
                <p:cNvSpPr/>
                <p:nvPr/>
              </p:nvSpPr>
              <p:spPr>
                <a:xfrm>
                  <a:off x="3252246" y="-80376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2" name="グループ化 111"/>
              <p:cNvGrpSpPr/>
              <p:nvPr/>
            </p:nvGrpSpPr>
            <p:grpSpPr>
              <a:xfrm rot="21268132">
                <a:off x="7597119" y="-76724"/>
                <a:ext cx="4609738" cy="751473"/>
                <a:chOff x="-3548" y="-80376"/>
                <a:chExt cx="4609738" cy="751473"/>
              </a:xfrm>
              <a:grpFill/>
            </p:grpSpPr>
            <p:sp>
              <p:nvSpPr>
                <p:cNvPr id="113" name="雲 112"/>
                <p:cNvSpPr/>
                <p:nvPr/>
              </p:nvSpPr>
              <p:spPr>
                <a:xfrm>
                  <a:off x="-3548" y="97122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4" name="雲 113"/>
                <p:cNvSpPr/>
                <p:nvPr/>
              </p:nvSpPr>
              <p:spPr>
                <a:xfrm>
                  <a:off x="1099978" y="198840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5" name="雲 114"/>
                <p:cNvSpPr/>
                <p:nvPr/>
              </p:nvSpPr>
              <p:spPr>
                <a:xfrm>
                  <a:off x="2019867" y="3178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6" name="雲 115"/>
                <p:cNvSpPr/>
                <p:nvPr/>
              </p:nvSpPr>
              <p:spPr>
                <a:xfrm>
                  <a:off x="3252246" y="-80376"/>
                  <a:ext cx="1353944" cy="472257"/>
                </a:xfrm>
                <a:prstGeom prst="cloud">
                  <a:avLst/>
                </a:prstGeom>
                <a:grpFill/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044" name="グループ化 1043"/>
            <p:cNvGrpSpPr/>
            <p:nvPr/>
          </p:nvGrpSpPr>
          <p:grpSpPr>
            <a:xfrm>
              <a:off x="19640449" y="-3598129"/>
              <a:ext cx="3505484" cy="748458"/>
              <a:chOff x="15948694" y="550841"/>
              <a:chExt cx="3505484" cy="748458"/>
            </a:xfrm>
            <a:grpFill/>
          </p:grpSpPr>
          <p:sp>
            <p:nvSpPr>
              <p:cNvPr id="118" name="雲 117"/>
              <p:cNvSpPr/>
              <p:nvPr/>
            </p:nvSpPr>
            <p:spPr>
              <a:xfrm rot="21268132">
                <a:off x="17084778" y="799334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9" name="雲 118"/>
              <p:cNvSpPr/>
              <p:nvPr/>
            </p:nvSpPr>
            <p:spPr>
              <a:xfrm rot="21268132">
                <a:off x="15948694" y="827042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0" name="雲 119"/>
              <p:cNvSpPr/>
              <p:nvPr/>
            </p:nvSpPr>
            <p:spPr>
              <a:xfrm rot="21268132">
                <a:off x="18100234" y="550841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2" name="グループ化 121"/>
            <p:cNvGrpSpPr/>
            <p:nvPr/>
          </p:nvGrpSpPr>
          <p:grpSpPr>
            <a:xfrm>
              <a:off x="17130813" y="-2978592"/>
              <a:ext cx="3505484" cy="748458"/>
              <a:chOff x="15948694" y="550841"/>
              <a:chExt cx="3505484" cy="748458"/>
            </a:xfrm>
            <a:grpFill/>
          </p:grpSpPr>
          <p:sp>
            <p:nvSpPr>
              <p:cNvPr id="123" name="雲 122"/>
              <p:cNvSpPr/>
              <p:nvPr/>
            </p:nvSpPr>
            <p:spPr>
              <a:xfrm rot="21268132">
                <a:off x="17084778" y="799334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4" name="雲 123"/>
              <p:cNvSpPr/>
              <p:nvPr/>
            </p:nvSpPr>
            <p:spPr>
              <a:xfrm rot="21268132">
                <a:off x="15948694" y="827042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5" name="雲 124"/>
              <p:cNvSpPr/>
              <p:nvPr/>
            </p:nvSpPr>
            <p:spPr>
              <a:xfrm rot="21268132">
                <a:off x="18100234" y="550841"/>
                <a:ext cx="1353944" cy="472257"/>
              </a:xfrm>
              <a:prstGeom prst="cloud">
                <a:avLst/>
              </a:prstGeom>
              <a:grpFill/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046" name="星 4 1045"/>
          <p:cNvSpPr/>
          <p:nvPr/>
        </p:nvSpPr>
        <p:spPr>
          <a:xfrm>
            <a:off x="6630489" y="1657633"/>
            <a:ext cx="914400" cy="914400"/>
          </a:xfrm>
          <a:prstGeom prst="star4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下矢印 31"/>
          <p:cNvSpPr/>
          <p:nvPr/>
        </p:nvSpPr>
        <p:spPr>
          <a:xfrm rot="3837449">
            <a:off x="6083481" y="4470035"/>
            <a:ext cx="484632" cy="169149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7" name="Picture 3" descr="C:\Users\mcc\AppData\Local\Microsoft\Windows\Temporary Internet Files\Content.IE5\F34IUBAK\gi01a20130801210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4684">
            <a:off x="2731908" y="3885533"/>
            <a:ext cx="1771093" cy="1661783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グループ化 20"/>
          <p:cNvGrpSpPr/>
          <p:nvPr/>
        </p:nvGrpSpPr>
        <p:grpSpPr>
          <a:xfrm>
            <a:off x="518445" y="1844378"/>
            <a:ext cx="3387472" cy="1808098"/>
            <a:chOff x="518445" y="1844378"/>
            <a:chExt cx="3387472" cy="1808098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518445" y="2150913"/>
              <a:ext cx="694033" cy="1501563"/>
              <a:chOff x="827935" y="1816655"/>
              <a:chExt cx="694033" cy="1501563"/>
            </a:xfrm>
          </p:grpSpPr>
          <p:pic>
            <p:nvPicPr>
              <p:cNvPr id="12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846" y="224272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7588" y="1816655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0679" y="249163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299" y="274856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035" y="23055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015" y="2055537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935" y="27357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235" y="2945996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94" y="191191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0" name="グループ化 159"/>
            <p:cNvGrpSpPr/>
            <p:nvPr/>
          </p:nvGrpSpPr>
          <p:grpSpPr>
            <a:xfrm>
              <a:off x="1809468" y="2025544"/>
              <a:ext cx="694033" cy="1501563"/>
              <a:chOff x="827935" y="1816655"/>
              <a:chExt cx="694033" cy="1501563"/>
            </a:xfrm>
          </p:grpSpPr>
          <p:pic>
            <p:nvPicPr>
              <p:cNvPr id="161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846" y="224272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7588" y="1816655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0679" y="249163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299" y="274856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035" y="23055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015" y="2055537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935" y="27357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235" y="2945996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94" y="191191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0" name="グループ化 169"/>
            <p:cNvGrpSpPr/>
            <p:nvPr/>
          </p:nvGrpSpPr>
          <p:grpSpPr>
            <a:xfrm>
              <a:off x="3211884" y="1844378"/>
              <a:ext cx="694033" cy="1501563"/>
              <a:chOff x="827935" y="1816655"/>
              <a:chExt cx="694033" cy="1501563"/>
            </a:xfrm>
          </p:grpSpPr>
          <p:pic>
            <p:nvPicPr>
              <p:cNvPr id="171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01846" y="224272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7588" y="1816655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0679" y="249163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299" y="2748560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7035" y="23055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015" y="2055537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7935" y="2735721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235" y="2945996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4" descr="C:\Users\mcc\AppData\Local\Microsoft\Windows\Temporary Internet Files\Content.IE5\F34IUBAK\lgi01a201312012300[1]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1394" y="1911912"/>
                <a:ext cx="152669" cy="3722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" name="グループ化 22"/>
          <p:cNvGrpSpPr/>
          <p:nvPr/>
        </p:nvGrpSpPr>
        <p:grpSpPr>
          <a:xfrm>
            <a:off x="-41777" y="3292538"/>
            <a:ext cx="1800364" cy="1286762"/>
            <a:chOff x="-41777" y="3292538"/>
            <a:chExt cx="1800364" cy="1286762"/>
          </a:xfrm>
        </p:grpSpPr>
        <p:sp>
          <p:nvSpPr>
            <p:cNvPr id="22" name="テキスト ボックス 21"/>
            <p:cNvSpPr txBox="1"/>
            <p:nvPr/>
          </p:nvSpPr>
          <p:spPr>
            <a:xfrm rot="20950700">
              <a:off x="-41777" y="3871414"/>
              <a:ext cx="518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b="1" dirty="0" smtClean="0"/>
                <a:t>!!</a:t>
              </a:r>
              <a:endParaRPr kumimoji="1" lang="ja-JP" altLang="en-US" b="1" dirty="0"/>
            </a:p>
          </p:txBody>
        </p:sp>
        <p:sp>
          <p:nvSpPr>
            <p:cNvPr id="180" name="テキスト ボックス 179"/>
            <p:cNvSpPr txBox="1"/>
            <p:nvPr/>
          </p:nvSpPr>
          <p:spPr>
            <a:xfrm rot="21315045">
              <a:off x="1240496" y="3292538"/>
              <a:ext cx="51809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b="1" dirty="0" smtClean="0"/>
                <a:t>!!</a:t>
              </a:r>
              <a:endParaRPr kumimoji="1" lang="ja-JP" altLang="en-US" b="1" dirty="0"/>
            </a:p>
          </p:txBody>
        </p:sp>
      </p:grpSp>
      <p:sp>
        <p:nvSpPr>
          <p:cNvPr id="181" name="テキスト ボックス 180"/>
          <p:cNvSpPr txBox="1"/>
          <p:nvPr/>
        </p:nvSpPr>
        <p:spPr>
          <a:xfrm rot="761377">
            <a:off x="4321319" y="3957932"/>
            <a:ext cx="6992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000" b="1" dirty="0"/>
              <a:t>♪</a:t>
            </a:r>
            <a:endParaRPr kumimoji="1" lang="ja-JP" altLang="en-US" b="1" dirty="0"/>
          </a:p>
        </p:txBody>
      </p:sp>
      <p:pic>
        <p:nvPicPr>
          <p:cNvPr id="2051" name="Picture 3" descr="C:\Users\mcc\AppData\Local\Microsoft\Windows\Temporary Internet Files\Content.IE5\F34IUBAK\lgi01a201406291200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893" y="3529206"/>
            <a:ext cx="1898571" cy="155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グループ化 10"/>
          <p:cNvGrpSpPr/>
          <p:nvPr/>
        </p:nvGrpSpPr>
        <p:grpSpPr>
          <a:xfrm>
            <a:off x="4424974" y="5398583"/>
            <a:ext cx="1038175" cy="927506"/>
            <a:chOff x="4424974" y="5398583"/>
            <a:chExt cx="1038175" cy="927506"/>
          </a:xfrm>
        </p:grpSpPr>
        <p:pic>
          <p:nvPicPr>
            <p:cNvPr id="2050" name="Picture 2" descr="C:\Users\mcc\AppData\Local\Microsoft\Windows\Temporary Internet Files\Content.IE5\U3VNJLWK\gatag-00004113[1]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910" y="5398583"/>
              <a:ext cx="927506" cy="927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54" name="グループ化 1053"/>
            <p:cNvGrpSpPr/>
            <p:nvPr/>
          </p:nvGrpSpPr>
          <p:grpSpPr>
            <a:xfrm>
              <a:off x="5294419" y="5412201"/>
              <a:ext cx="168730" cy="891440"/>
              <a:chOff x="6473903" y="4673360"/>
              <a:chExt cx="168730" cy="891440"/>
            </a:xfrm>
          </p:grpSpPr>
          <p:grpSp>
            <p:nvGrpSpPr>
              <p:cNvPr id="1053" name="グループ化 1052"/>
              <p:cNvGrpSpPr/>
              <p:nvPr/>
            </p:nvGrpSpPr>
            <p:grpSpPr>
              <a:xfrm>
                <a:off x="6473903" y="4673360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048" name="直線コネクタ 1047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線コネクタ 131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6" name="グループ化 135"/>
              <p:cNvGrpSpPr/>
              <p:nvPr/>
            </p:nvGrpSpPr>
            <p:grpSpPr>
              <a:xfrm>
                <a:off x="6486047" y="4975441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37" name="直線コネクタ 136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線コネクタ 137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9" name="グループ化 138"/>
              <p:cNvGrpSpPr/>
              <p:nvPr/>
            </p:nvGrpSpPr>
            <p:grpSpPr>
              <a:xfrm>
                <a:off x="6486047" y="5267704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40" name="直線コネクタ 139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線コネクタ 140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3" name="グループ化 142"/>
            <p:cNvGrpSpPr/>
            <p:nvPr/>
          </p:nvGrpSpPr>
          <p:grpSpPr>
            <a:xfrm>
              <a:off x="4424974" y="5406513"/>
              <a:ext cx="168730" cy="891440"/>
              <a:chOff x="6473903" y="4673360"/>
              <a:chExt cx="168730" cy="891440"/>
            </a:xfrm>
            <a:scene3d>
              <a:camera prst="orthographicFront">
                <a:rot lat="0" lon="0" rev="10800000"/>
              </a:camera>
              <a:lightRig rig="threePt" dir="t"/>
            </a:scene3d>
          </p:grpSpPr>
          <p:grpSp>
            <p:nvGrpSpPr>
              <p:cNvPr id="144" name="グループ化 143"/>
              <p:cNvGrpSpPr/>
              <p:nvPr/>
            </p:nvGrpSpPr>
            <p:grpSpPr>
              <a:xfrm>
                <a:off x="6473903" y="4673360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51" name="直線コネクタ 150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直線コネクタ 151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5" name="グループ化 144"/>
              <p:cNvGrpSpPr/>
              <p:nvPr/>
            </p:nvGrpSpPr>
            <p:grpSpPr>
              <a:xfrm>
                <a:off x="6486047" y="4975441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49" name="直線コネクタ 148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直線コネクタ 149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6" name="グループ化 145"/>
              <p:cNvGrpSpPr/>
              <p:nvPr/>
            </p:nvGrpSpPr>
            <p:grpSpPr>
              <a:xfrm>
                <a:off x="6486047" y="5267704"/>
                <a:ext cx="156586" cy="297096"/>
                <a:chOff x="6473903" y="4673360"/>
                <a:chExt cx="156586" cy="297096"/>
              </a:xfrm>
            </p:grpSpPr>
            <p:cxnSp>
              <p:nvCxnSpPr>
                <p:cNvPr id="147" name="直線コネクタ 146"/>
                <p:cNvCxnSpPr/>
                <p:nvPr/>
              </p:nvCxnSpPr>
              <p:spPr>
                <a:xfrm>
                  <a:off x="6473903" y="4673360"/>
                  <a:ext cx="156586" cy="17687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線コネクタ 147"/>
                <p:cNvCxnSpPr/>
                <p:nvPr/>
              </p:nvCxnSpPr>
              <p:spPr>
                <a:xfrm flipH="1">
                  <a:off x="6473903" y="4825760"/>
                  <a:ext cx="152401" cy="144696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8" name="グループ化 47"/>
          <p:cNvGrpSpPr/>
          <p:nvPr/>
        </p:nvGrpSpPr>
        <p:grpSpPr>
          <a:xfrm>
            <a:off x="512439" y="4061208"/>
            <a:ext cx="285690" cy="778971"/>
            <a:chOff x="4424974" y="123828"/>
            <a:chExt cx="285690" cy="1374772"/>
          </a:xfrm>
        </p:grpSpPr>
        <p:grpSp>
          <p:nvGrpSpPr>
            <p:cNvPr id="45" name="グループ化 44"/>
            <p:cNvGrpSpPr/>
            <p:nvPr/>
          </p:nvGrpSpPr>
          <p:grpSpPr>
            <a:xfrm>
              <a:off x="4424974" y="249685"/>
              <a:ext cx="152401" cy="1248915"/>
              <a:chOff x="4424974" y="249685"/>
              <a:chExt cx="152401" cy="1248915"/>
            </a:xfrm>
          </p:grpSpPr>
          <p:cxnSp>
            <p:nvCxnSpPr>
              <p:cNvPr id="38" name="直線コネクタ 37"/>
              <p:cNvCxnSpPr/>
              <p:nvPr/>
            </p:nvCxnSpPr>
            <p:spPr>
              <a:xfrm>
                <a:off x="4424974" y="381000"/>
                <a:ext cx="0" cy="111760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線コネクタ 183"/>
              <p:cNvCxnSpPr/>
              <p:nvPr/>
            </p:nvCxnSpPr>
            <p:spPr>
              <a:xfrm>
                <a:off x="4577375" y="249685"/>
                <a:ext cx="0" cy="111760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5" name="直線コネクタ 184"/>
            <p:cNvCxnSpPr/>
            <p:nvPr/>
          </p:nvCxnSpPr>
          <p:spPr>
            <a:xfrm>
              <a:off x="4710664" y="123828"/>
              <a:ext cx="0" cy="111760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" name="グループ化 185"/>
          <p:cNvGrpSpPr/>
          <p:nvPr/>
        </p:nvGrpSpPr>
        <p:grpSpPr>
          <a:xfrm>
            <a:off x="1821668" y="3389459"/>
            <a:ext cx="285690" cy="778971"/>
            <a:chOff x="4424974" y="123828"/>
            <a:chExt cx="285690" cy="1374772"/>
          </a:xfrm>
        </p:grpSpPr>
        <p:grpSp>
          <p:nvGrpSpPr>
            <p:cNvPr id="187" name="グループ化 186"/>
            <p:cNvGrpSpPr/>
            <p:nvPr/>
          </p:nvGrpSpPr>
          <p:grpSpPr>
            <a:xfrm>
              <a:off x="4424974" y="249685"/>
              <a:ext cx="152401" cy="1248915"/>
              <a:chOff x="4424974" y="249685"/>
              <a:chExt cx="152401" cy="1248915"/>
            </a:xfrm>
          </p:grpSpPr>
          <p:cxnSp>
            <p:nvCxnSpPr>
              <p:cNvPr id="189" name="直線コネクタ 188"/>
              <p:cNvCxnSpPr/>
              <p:nvPr/>
            </p:nvCxnSpPr>
            <p:spPr>
              <a:xfrm>
                <a:off x="4424974" y="381000"/>
                <a:ext cx="0" cy="111760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直線コネクタ 189"/>
              <p:cNvCxnSpPr/>
              <p:nvPr/>
            </p:nvCxnSpPr>
            <p:spPr>
              <a:xfrm>
                <a:off x="4577375" y="249685"/>
                <a:ext cx="0" cy="111760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8" name="直線コネクタ 187"/>
            <p:cNvCxnSpPr/>
            <p:nvPr/>
          </p:nvCxnSpPr>
          <p:spPr>
            <a:xfrm>
              <a:off x="4710664" y="123828"/>
              <a:ext cx="0" cy="111760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0167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30698E-6 L 0.66076 -0.35807 " pathEditMode="relative" rAng="0" ptsTypes="AA">
                                      <p:cBhvr>
                                        <p:cTn id="6" dur="4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38" y="-179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7 3.395E-6 L 0.95469 -0.51758 " pathEditMode="relative" rAng="0" ptsTypes="AA">
                                      <p:cBhvr>
                                        <p:cTn id="8" dur="5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26" y="-258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4.16667E-6 4.54924E-6 L 0.76475 -0.48868 " pathEditMode="relative" rAng="0" ptsTypes="AA">
                                      <p:cBhvr>
                                        <p:cTn id="10" dur="54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29" y="-244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3.05556E-6 1.47943E-7 L 0.75104 -0.42857 " pathEditMode="relative" rAng="0" ptsTypes="AA">
                                      <p:cBhvr>
                                        <p:cTn id="12" dur="59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52" y="-2142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1.94444E-6 3.7037E-7 L 3.06979 -0.75 " pathEditMode="relative" rAng="0" ptsTypes="AA">
                                      <p:cBhvr>
                                        <p:cTn id="17" dur="9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90" y="-375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Motion origin="layout" path="M 4.16667E-6 -2.22222E-6 L -1.7224 0.65 " pathEditMode="relative" rAng="0" ptsTypes="AA">
                                      <p:cBhvr>
                                        <p:cTn id="19" dur="88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128" y="3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1037" grpId="0" animBg="1"/>
      <p:bldP spid="64" grpId="0" animBg="1"/>
      <p:bldP spid="1046" grpId="0" animBg="1"/>
      <p:bldP spid="32" grpId="0" animBg="1"/>
      <p:bldP spid="18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01856" y="1506270"/>
            <a:ext cx="7135287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b="1" dirty="0" smtClean="0"/>
              <a:t>・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動画を用いた</a:t>
            </a:r>
            <a:r>
              <a:rPr lang="ja-JP" altLang="en-US" sz="2800" b="1" dirty="0" smtClean="0"/>
              <a:t>新しい観天望気を発見した</a:t>
            </a:r>
            <a:endParaRPr lang="en-US" altLang="ja-JP" sz="2800" b="1" dirty="0" smtClean="0"/>
          </a:p>
          <a:p>
            <a:endParaRPr lang="en-US" altLang="ja-JP" sz="2800" b="1" dirty="0"/>
          </a:p>
          <a:p>
            <a:r>
              <a:rPr lang="ja-JP" altLang="en-US" sz="2800" b="1" dirty="0" smtClean="0"/>
              <a:t>・行きちがいが確認できれば</a:t>
            </a:r>
            <a:r>
              <a:rPr lang="en-US" altLang="ja-JP" sz="2800" b="1" dirty="0" smtClean="0">
                <a:solidFill>
                  <a:srgbClr val="FF0000"/>
                </a:solidFill>
              </a:rPr>
              <a:t>8</a:t>
            </a:r>
            <a:r>
              <a:rPr lang="ja-JP" altLang="en-US" sz="2800" b="1" dirty="0" smtClean="0">
                <a:solidFill>
                  <a:srgbClr val="FF0000"/>
                </a:solidFill>
              </a:rPr>
              <a:t>割</a:t>
            </a:r>
            <a:r>
              <a:rPr lang="ja-JP" altLang="en-US" sz="2800" b="1" dirty="0" smtClean="0"/>
              <a:t>天気が変わる</a:t>
            </a:r>
            <a:endParaRPr lang="en-US" altLang="ja-JP" sz="2800" b="1" dirty="0"/>
          </a:p>
          <a:p>
            <a:r>
              <a:rPr lang="ja-JP" altLang="en-US" sz="2800" b="1" dirty="0" smtClean="0"/>
              <a:t>　特に春、冬はよく当たる</a:t>
            </a:r>
            <a:endParaRPr kumimoji="1" lang="en-US" altLang="ja-JP" sz="2800" b="1" dirty="0" smtClean="0"/>
          </a:p>
          <a:p>
            <a:endParaRPr lang="en-US" altLang="ja-JP" sz="2800" b="1" dirty="0"/>
          </a:p>
          <a:p>
            <a:r>
              <a:rPr kumimoji="1" lang="ja-JP" altLang="en-US" sz="2800" b="1" dirty="0" smtClean="0"/>
              <a:t>・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自動検出</a:t>
            </a:r>
            <a:r>
              <a:rPr kumimoji="1" lang="ja-JP" altLang="en-US" sz="2800" b="1" dirty="0" smtClean="0"/>
              <a:t>のプログラミング</a:t>
            </a:r>
            <a:r>
              <a:rPr lang="ja-JP" altLang="en-US" sz="2800" b="1" dirty="0" smtClean="0"/>
              <a:t>を作成した</a:t>
            </a:r>
            <a:endParaRPr kumimoji="1" lang="en-US" altLang="ja-JP" sz="2800" b="1" dirty="0" smtClean="0"/>
          </a:p>
          <a:p>
            <a:r>
              <a:rPr kumimoji="1" lang="ja-JP" altLang="en-US" sz="2800" b="1" dirty="0" smtClean="0"/>
              <a:t>一致率は</a:t>
            </a:r>
            <a:r>
              <a:rPr kumimoji="1" lang="ja-JP" altLang="en-US" sz="2800" b="1" dirty="0" smtClean="0">
                <a:solidFill>
                  <a:srgbClr val="FF0000"/>
                </a:solidFill>
              </a:rPr>
              <a:t>目視に勝った</a:t>
            </a:r>
            <a:endParaRPr kumimoji="1" lang="en-US" altLang="ja-JP" sz="2800" b="1" dirty="0" smtClean="0">
              <a:solidFill>
                <a:srgbClr val="FF0000"/>
              </a:solidFill>
            </a:endParaRPr>
          </a:p>
          <a:p>
            <a:endParaRPr lang="en-US" altLang="ja-JP" sz="2800" b="1" dirty="0"/>
          </a:p>
          <a:p>
            <a:endParaRPr kumimoji="1" lang="en-US" altLang="ja-JP" sz="2800" b="1" dirty="0"/>
          </a:p>
        </p:txBody>
      </p:sp>
      <p:grpSp>
        <p:nvGrpSpPr>
          <p:cNvPr id="3" name="グループ化 2"/>
          <p:cNvGrpSpPr/>
          <p:nvPr/>
        </p:nvGrpSpPr>
        <p:grpSpPr>
          <a:xfrm>
            <a:off x="949186" y="-1311338"/>
            <a:ext cx="3233638" cy="766230"/>
            <a:chOff x="323528" y="306778"/>
            <a:chExt cx="3438128" cy="766230"/>
          </a:xfrm>
        </p:grpSpPr>
        <p:sp>
          <p:nvSpPr>
            <p:cNvPr id="4" name="角丸四角形 3"/>
            <p:cNvSpPr/>
            <p:nvPr/>
          </p:nvSpPr>
          <p:spPr>
            <a:xfrm>
              <a:off x="612713" y="306778"/>
              <a:ext cx="2961252" cy="76623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b="1" dirty="0"/>
                <a:t>結論</a:t>
              </a:r>
              <a:endParaRPr kumimoji="1" lang="ja-JP" altLang="en-US" sz="3200" b="1" dirty="0"/>
            </a:p>
          </p:txBody>
        </p:sp>
        <p:sp>
          <p:nvSpPr>
            <p:cNvPr id="5" name="正方形/長方形 4"/>
            <p:cNvSpPr/>
            <p:nvPr/>
          </p:nvSpPr>
          <p:spPr>
            <a:xfrm>
              <a:off x="323528" y="306778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8" name="スライド番号プレースホルダー 2"/>
          <p:cNvSpPr txBox="1">
            <a:spLocks/>
          </p:cNvSpPr>
          <p:nvPr/>
        </p:nvSpPr>
        <p:spPr>
          <a:xfrm>
            <a:off x="6781805" y="637992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/>
              <a:t>15</a:t>
            </a:r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6462210" y="3157870"/>
            <a:ext cx="2212737" cy="3222052"/>
            <a:chOff x="6233610" y="3157870"/>
            <a:chExt cx="2212737" cy="3222052"/>
          </a:xfrm>
        </p:grpSpPr>
        <p:sp>
          <p:nvSpPr>
            <p:cNvPr id="9" name="正方形/長方形 8"/>
            <p:cNvSpPr/>
            <p:nvPr/>
          </p:nvSpPr>
          <p:spPr>
            <a:xfrm>
              <a:off x="6233610" y="3157870"/>
              <a:ext cx="2212737" cy="3222052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7585218" y="3315050"/>
              <a:ext cx="677108" cy="21041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32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行きちがい</a:t>
              </a:r>
              <a:endParaRPr kumimoji="1" lang="ja-JP" altLang="en-US" sz="32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7001424" y="3721811"/>
              <a:ext cx="677108" cy="2506455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32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変わる今後の</a:t>
              </a:r>
              <a:endParaRPr kumimoji="1" lang="ja-JP" altLang="en-US" sz="32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6417630" y="4124164"/>
              <a:ext cx="677108" cy="2104102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32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そら</a:t>
              </a:r>
              <a:r>
                <a:rPr kumimoji="1" lang="ja-JP" altLang="en-US" sz="3200" b="1" dirty="0" err="1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もよう</a:t>
              </a:r>
              <a:endParaRPr kumimoji="1" lang="ja-JP" altLang="en-US" sz="32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  <p:sp>
        <p:nvSpPr>
          <p:cNvPr id="19" name="角丸四角形 18"/>
          <p:cNvSpPr/>
          <p:nvPr/>
        </p:nvSpPr>
        <p:spPr>
          <a:xfrm>
            <a:off x="401856" y="354206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結論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4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角丸四角形 2"/>
          <p:cNvSpPr/>
          <p:nvPr/>
        </p:nvSpPr>
        <p:spPr>
          <a:xfrm>
            <a:off x="1772567" y="-1357007"/>
            <a:ext cx="2623880" cy="10462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b="1" dirty="0" smtClean="0"/>
              <a:t>参考引用</a:t>
            </a:r>
            <a:r>
              <a:rPr lang="ja-JP" altLang="en-US" sz="2800" b="1" dirty="0"/>
              <a:t>文献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611560" y="2018943"/>
            <a:ext cx="7861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dirty="0"/>
              <a:t>箱清水一郎，</a:t>
            </a:r>
            <a:r>
              <a:rPr lang="en-US" altLang="ja-JP" dirty="0"/>
              <a:t>2013</a:t>
            </a:r>
            <a:r>
              <a:rPr lang="ja-JP" altLang="ja-JP" dirty="0"/>
              <a:t>：</a:t>
            </a:r>
            <a:r>
              <a:rPr lang="en-US" altLang="ja-JP" dirty="0"/>
              <a:t>1</a:t>
            </a:r>
            <a:r>
              <a:rPr lang="ja-JP" altLang="ja-JP" dirty="0"/>
              <a:t>分おきで</a:t>
            </a:r>
            <a:r>
              <a:rPr lang="en-US" altLang="ja-JP" dirty="0"/>
              <a:t>365</a:t>
            </a:r>
            <a:r>
              <a:rPr lang="ja-JP" altLang="ja-JP" dirty="0"/>
              <a:t>日！</a:t>
            </a:r>
            <a:r>
              <a:rPr lang="en-US" altLang="ja-JP" dirty="0"/>
              <a:t>Raspberry</a:t>
            </a:r>
            <a:r>
              <a:rPr lang="ja-JP" altLang="ja-JP" dirty="0"/>
              <a:t>　</a:t>
            </a:r>
            <a:r>
              <a:rPr lang="en-US" altLang="ja-JP" dirty="0"/>
              <a:t>Pi</a:t>
            </a:r>
            <a:r>
              <a:rPr lang="ja-JP" altLang="ja-JP" dirty="0"/>
              <a:t>コマ撮りライブ・カメラ，手のひら</a:t>
            </a:r>
            <a:r>
              <a:rPr lang="en-US" altLang="ja-JP" dirty="0"/>
              <a:t>Linux</a:t>
            </a:r>
            <a:r>
              <a:rPr lang="ja-JP" altLang="ja-JP" dirty="0"/>
              <a:t>でハイパー電子工作，</a:t>
            </a:r>
            <a:r>
              <a:rPr lang="en-US" altLang="ja-JP" b="1" dirty="0"/>
              <a:t>Interface</a:t>
            </a:r>
            <a:r>
              <a:rPr lang="ja-JP" altLang="ja-JP" dirty="0" err="1"/>
              <a:t>，</a:t>
            </a:r>
            <a:r>
              <a:rPr lang="en-US" altLang="ja-JP" dirty="0"/>
              <a:t>2013</a:t>
            </a:r>
            <a:r>
              <a:rPr lang="ja-JP" altLang="ja-JP" dirty="0"/>
              <a:t>年</a:t>
            </a:r>
            <a:r>
              <a:rPr lang="en-US" altLang="ja-JP" b="1" dirty="0"/>
              <a:t>12</a:t>
            </a:r>
            <a:r>
              <a:rPr lang="ja-JP" altLang="ja-JP" b="1" dirty="0"/>
              <a:t>月号</a:t>
            </a:r>
            <a:r>
              <a:rPr lang="ja-JP" altLang="ja-JP" dirty="0"/>
              <a:t>，</a:t>
            </a:r>
            <a:r>
              <a:rPr lang="en-US" altLang="ja-JP" dirty="0"/>
              <a:t>93</a:t>
            </a:r>
            <a:r>
              <a:rPr lang="ja-JP" altLang="ja-JP" dirty="0"/>
              <a:t>－</a:t>
            </a:r>
            <a:r>
              <a:rPr lang="en-US" altLang="ja-JP" dirty="0"/>
              <a:t>106</a:t>
            </a:r>
            <a:r>
              <a:rPr lang="ja-JP" altLang="ja-JP" dirty="0" err="1" smtClean="0"/>
              <a:t>．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ja-JP" dirty="0"/>
              <a:t>長尾智晴：</a:t>
            </a:r>
            <a:r>
              <a:rPr lang="en-US" altLang="ja-JP" dirty="0"/>
              <a:t>C</a:t>
            </a:r>
            <a:r>
              <a:rPr lang="ja-JP" altLang="ja-JP" dirty="0"/>
              <a:t>言語による画像処理プログラミング入門，</a:t>
            </a:r>
            <a:r>
              <a:rPr lang="ja-JP" altLang="ja-JP" b="1" dirty="0"/>
              <a:t>朝倉書店</a:t>
            </a:r>
            <a:r>
              <a:rPr lang="ja-JP" altLang="ja-JP" dirty="0"/>
              <a:t>，</a:t>
            </a:r>
            <a:r>
              <a:rPr lang="en-US" altLang="ja-JP" dirty="0"/>
              <a:t>2011</a:t>
            </a:r>
            <a:r>
              <a:rPr lang="ja-JP" altLang="ja-JP" dirty="0" err="1"/>
              <a:t>，</a:t>
            </a:r>
            <a:r>
              <a:rPr lang="en-US" altLang="ja-JP" dirty="0" smtClean="0"/>
              <a:t>133-158</a:t>
            </a:r>
          </a:p>
          <a:p>
            <a:endParaRPr lang="en-US" altLang="ja-JP" dirty="0"/>
          </a:p>
          <a:p>
            <a:r>
              <a:rPr lang="ja-JP" altLang="en-US" dirty="0" smtClean="0"/>
              <a:t>齊藤雅典・岩渕弘信：デジタルカメラを用いた雲検知アルゴリズムの開発と検証，</a:t>
            </a:r>
            <a:r>
              <a:rPr lang="en-US" altLang="ja-JP" dirty="0" smtClean="0"/>
              <a:t>2015</a:t>
            </a:r>
            <a:r>
              <a:rPr lang="ja-JP" altLang="en-US" dirty="0" err="1" smtClean="0"/>
              <a:t>，</a:t>
            </a:r>
            <a:r>
              <a:rPr lang="ja-JP" altLang="en-US" dirty="0" smtClean="0"/>
              <a:t>日本気象学会秋季大会ポスター発表</a:t>
            </a:r>
            <a:endParaRPr lang="ja-JP" altLang="en-US" dirty="0"/>
          </a:p>
        </p:txBody>
      </p:sp>
      <p:sp>
        <p:nvSpPr>
          <p:cNvPr id="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81805" y="6379922"/>
            <a:ext cx="2133600" cy="365125"/>
          </a:xfrm>
        </p:spPr>
        <p:txBody>
          <a:bodyPr/>
          <a:lstStyle/>
          <a:p>
            <a:r>
              <a:rPr kumimoji="1" lang="en-US" altLang="ja-JP" dirty="0" smtClean="0"/>
              <a:t>1</a:t>
            </a:r>
            <a:r>
              <a:rPr lang="en-US" altLang="ja-JP" dirty="0"/>
              <a:t>6</a:t>
            </a:r>
            <a:endParaRPr kumimoji="1"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627914" y="651334"/>
            <a:ext cx="3436086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参考・引用文献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31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02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9257" y="0"/>
            <a:ext cx="12200928" cy="685800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655712" y="3544454"/>
            <a:ext cx="78309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 smtClean="0"/>
              <a:t>ご清聴ありがとうございました</a:t>
            </a:r>
            <a:endParaRPr kumimoji="1"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1342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4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/>
        </p:nvGrpSpPr>
        <p:grpSpPr>
          <a:xfrm>
            <a:off x="506147" y="2036414"/>
            <a:ext cx="3331685" cy="2424821"/>
            <a:chOff x="506147" y="893414"/>
            <a:chExt cx="4402929" cy="3204479"/>
          </a:xfrm>
        </p:grpSpPr>
        <p:sp>
          <p:nvSpPr>
            <p:cNvPr id="2" name="正方形/長方形 1"/>
            <p:cNvSpPr/>
            <p:nvPr/>
          </p:nvSpPr>
          <p:spPr>
            <a:xfrm>
              <a:off x="506147" y="893414"/>
              <a:ext cx="4402929" cy="320447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3" name="グループ化 2"/>
            <p:cNvGrpSpPr/>
            <p:nvPr/>
          </p:nvGrpSpPr>
          <p:grpSpPr>
            <a:xfrm>
              <a:off x="2484375" y="2246181"/>
              <a:ext cx="655331" cy="498756"/>
              <a:chOff x="4543415" y="7447751"/>
              <a:chExt cx="866783" cy="659687"/>
            </a:xfrm>
          </p:grpSpPr>
          <p:sp>
            <p:nvSpPr>
              <p:cNvPr id="4" name="雲 3"/>
              <p:cNvSpPr/>
              <p:nvPr/>
            </p:nvSpPr>
            <p:spPr>
              <a:xfrm>
                <a:off x="4551955" y="7513319"/>
                <a:ext cx="843004" cy="528550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" name="正方形/長方形 4"/>
              <p:cNvSpPr/>
              <p:nvPr/>
            </p:nvSpPr>
            <p:spPr>
              <a:xfrm>
                <a:off x="4543415" y="7447751"/>
                <a:ext cx="866783" cy="65968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6" name="グループ化 5"/>
            <p:cNvGrpSpPr/>
            <p:nvPr/>
          </p:nvGrpSpPr>
          <p:grpSpPr>
            <a:xfrm>
              <a:off x="1784968" y="1737736"/>
              <a:ext cx="655331" cy="498756"/>
              <a:chOff x="4543415" y="7447751"/>
              <a:chExt cx="866783" cy="659687"/>
            </a:xfrm>
          </p:grpSpPr>
          <p:sp>
            <p:nvSpPr>
              <p:cNvPr id="7" name="雲 6"/>
              <p:cNvSpPr/>
              <p:nvPr/>
            </p:nvSpPr>
            <p:spPr>
              <a:xfrm>
                <a:off x="4551955" y="7513319"/>
                <a:ext cx="843004" cy="528550"/>
              </a:xfrm>
              <a:prstGeom prst="cloud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正方形/長方形 7"/>
              <p:cNvSpPr/>
              <p:nvPr/>
            </p:nvSpPr>
            <p:spPr>
              <a:xfrm>
                <a:off x="4543415" y="7447751"/>
                <a:ext cx="866783" cy="65968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9" name="グループ化 8"/>
            <p:cNvGrpSpPr/>
            <p:nvPr/>
          </p:nvGrpSpPr>
          <p:grpSpPr>
            <a:xfrm>
              <a:off x="1033583" y="1251272"/>
              <a:ext cx="655331" cy="498756"/>
              <a:chOff x="-5382873" y="6857982"/>
              <a:chExt cx="2851016" cy="2169837"/>
            </a:xfrm>
          </p:grpSpPr>
          <p:sp>
            <p:nvSpPr>
              <p:cNvPr id="10" name="正方形/長方形 9"/>
              <p:cNvSpPr/>
              <p:nvPr/>
            </p:nvSpPr>
            <p:spPr>
              <a:xfrm>
                <a:off x="-5382873" y="6857982"/>
                <a:ext cx="2851016" cy="216983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" name="円/楕円 10"/>
              <p:cNvSpPr/>
              <p:nvPr/>
            </p:nvSpPr>
            <p:spPr>
              <a:xfrm>
                <a:off x="-4023147" y="7877147"/>
                <a:ext cx="131546" cy="1315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2" name="正方形/長方形 11"/>
            <p:cNvSpPr/>
            <p:nvPr/>
          </p:nvSpPr>
          <p:spPr>
            <a:xfrm>
              <a:off x="1033583" y="1251271"/>
              <a:ext cx="2163316" cy="1493666"/>
            </a:xfrm>
            <a:prstGeom prst="rect">
              <a:avLst/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円/楕円 12"/>
            <p:cNvSpPr/>
            <p:nvPr/>
          </p:nvSpPr>
          <p:spPr>
            <a:xfrm>
              <a:off x="2090836" y="1975151"/>
              <a:ext cx="48809" cy="4590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4" name="グループ化 13"/>
            <p:cNvGrpSpPr/>
            <p:nvPr/>
          </p:nvGrpSpPr>
          <p:grpSpPr>
            <a:xfrm>
              <a:off x="1036889" y="1740439"/>
              <a:ext cx="655331" cy="498756"/>
              <a:chOff x="-5382873" y="6857982"/>
              <a:chExt cx="2851016" cy="2169837"/>
            </a:xfrm>
          </p:grpSpPr>
          <p:sp>
            <p:nvSpPr>
              <p:cNvPr id="15" name="正方形/長方形 14"/>
              <p:cNvSpPr/>
              <p:nvPr/>
            </p:nvSpPr>
            <p:spPr>
              <a:xfrm>
                <a:off x="-5382873" y="6857982"/>
                <a:ext cx="2851016" cy="216983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円/楕円 15"/>
              <p:cNvSpPr/>
              <p:nvPr/>
            </p:nvSpPr>
            <p:spPr>
              <a:xfrm>
                <a:off x="-4023147" y="7877147"/>
                <a:ext cx="131546" cy="1315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7" name="グループ化 16"/>
            <p:cNvGrpSpPr/>
            <p:nvPr/>
          </p:nvGrpSpPr>
          <p:grpSpPr>
            <a:xfrm>
              <a:off x="1036735" y="2234326"/>
              <a:ext cx="655331" cy="498756"/>
              <a:chOff x="-5382873" y="6857982"/>
              <a:chExt cx="2851016" cy="2169837"/>
            </a:xfrm>
          </p:grpSpPr>
          <p:sp>
            <p:nvSpPr>
              <p:cNvPr id="18" name="正方形/長方形 17"/>
              <p:cNvSpPr/>
              <p:nvPr/>
            </p:nvSpPr>
            <p:spPr>
              <a:xfrm>
                <a:off x="-5382873" y="6857982"/>
                <a:ext cx="2851016" cy="216983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円/楕円 18"/>
              <p:cNvSpPr/>
              <p:nvPr/>
            </p:nvSpPr>
            <p:spPr>
              <a:xfrm>
                <a:off x="-4023147" y="7877147"/>
                <a:ext cx="131546" cy="13154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1" name="テキスト ボックス 20"/>
            <p:cNvSpPr txBox="1"/>
            <p:nvPr/>
          </p:nvSpPr>
          <p:spPr>
            <a:xfrm>
              <a:off x="1813245" y="2160572"/>
              <a:ext cx="494046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t=1</a:t>
              </a: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511050" y="2677346"/>
              <a:ext cx="497252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/>
                <a:t>t=2</a:t>
              </a: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2796032" y="2460055"/>
              <a:ext cx="48809" cy="45905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1827063" y="1777236"/>
              <a:ext cx="295274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1200" b="1" dirty="0" smtClean="0"/>
                <a:t>Ｐ</a:t>
              </a:r>
              <a:endParaRPr kumimoji="1" lang="ja-JP" altLang="en-US" b="1" dirty="0"/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2740709" y="2246504"/>
              <a:ext cx="309700" cy="276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/>
                <a:t>Ｑ</a:t>
              </a:r>
              <a:endParaRPr kumimoji="1" lang="ja-JP" altLang="en-US" b="1" dirty="0"/>
            </a:p>
          </p:txBody>
        </p:sp>
      </p:grpSp>
      <p:grpSp>
        <p:nvGrpSpPr>
          <p:cNvPr id="49" name="グループ化 48"/>
          <p:cNvGrpSpPr/>
          <p:nvPr/>
        </p:nvGrpSpPr>
        <p:grpSpPr>
          <a:xfrm>
            <a:off x="5009907" y="719772"/>
            <a:ext cx="2702025" cy="1994949"/>
            <a:chOff x="5241891" y="524082"/>
            <a:chExt cx="2702025" cy="1994949"/>
          </a:xfrm>
        </p:grpSpPr>
        <p:sp>
          <p:nvSpPr>
            <p:cNvPr id="28" name="正方形/長方形 27"/>
            <p:cNvSpPr/>
            <p:nvPr/>
          </p:nvSpPr>
          <p:spPr>
            <a:xfrm>
              <a:off x="5821556" y="957093"/>
              <a:ext cx="2096960" cy="15446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2" name="直線矢印コネクタ 31"/>
            <p:cNvCxnSpPr/>
            <p:nvPr/>
          </p:nvCxnSpPr>
          <p:spPr>
            <a:xfrm flipH="1">
              <a:off x="5821556" y="865827"/>
              <a:ext cx="212236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/>
            <p:cNvSpPr txBox="1"/>
            <p:nvPr/>
          </p:nvSpPr>
          <p:spPr>
            <a:xfrm>
              <a:off x="6325532" y="524082"/>
              <a:ext cx="1114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3264</a:t>
              </a:r>
              <a:r>
                <a:rPr kumimoji="1" lang="ja-JP" altLang="en-US" dirty="0" smtClean="0"/>
                <a:t>画素</a:t>
              </a:r>
              <a:endParaRPr kumimoji="1" lang="ja-JP" altLang="en-US" dirty="0"/>
            </a:p>
          </p:txBody>
        </p:sp>
        <p:cxnSp>
          <p:nvCxnSpPr>
            <p:cNvPr id="39" name="直線矢印コネクタ 38"/>
            <p:cNvCxnSpPr/>
            <p:nvPr/>
          </p:nvCxnSpPr>
          <p:spPr>
            <a:xfrm>
              <a:off x="5712111" y="974364"/>
              <a:ext cx="0" cy="154466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グループ化 47"/>
            <p:cNvGrpSpPr/>
            <p:nvPr/>
          </p:nvGrpSpPr>
          <p:grpSpPr>
            <a:xfrm>
              <a:off x="5241891" y="1057944"/>
              <a:ext cx="415498" cy="1377505"/>
              <a:chOff x="5184397" y="3431357"/>
              <a:chExt cx="415498" cy="1377505"/>
            </a:xfrm>
          </p:grpSpPr>
          <p:sp>
            <p:nvSpPr>
              <p:cNvPr id="42" name="テキスト ボックス 41"/>
              <p:cNvSpPr txBox="1"/>
              <p:nvPr/>
            </p:nvSpPr>
            <p:spPr>
              <a:xfrm>
                <a:off x="5241303" y="3431357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2</a:t>
                </a:r>
                <a:endParaRPr kumimoji="1" lang="ja-JP" altLang="en-US" dirty="0"/>
              </a:p>
            </p:txBody>
          </p:sp>
          <p:sp>
            <p:nvSpPr>
              <p:cNvPr id="43" name="テキスト ボックス 42"/>
              <p:cNvSpPr txBox="1"/>
              <p:nvPr/>
            </p:nvSpPr>
            <p:spPr>
              <a:xfrm>
                <a:off x="5241303" y="362545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4</a:t>
                </a:r>
                <a:endParaRPr kumimoji="1" lang="ja-JP" altLang="en-US" dirty="0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5241303" y="381954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4</a:t>
                </a:r>
                <a:endParaRPr kumimoji="1" lang="ja-JP" altLang="en-US" dirty="0"/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5241303" y="401363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 smtClean="0"/>
                  <a:t>8</a:t>
                </a:r>
                <a:endParaRPr kumimoji="1" lang="ja-JP" altLang="en-US" dirty="0"/>
              </a:p>
            </p:txBody>
          </p:sp>
          <p:sp>
            <p:nvSpPr>
              <p:cNvPr id="46" name="テキスト ボックス 45"/>
              <p:cNvSpPr txBox="1"/>
              <p:nvPr/>
            </p:nvSpPr>
            <p:spPr>
              <a:xfrm>
                <a:off x="5184397" y="4217156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画</a:t>
                </a:r>
                <a:endParaRPr kumimoji="1" lang="ja-JP" altLang="en-US" dirty="0"/>
              </a:p>
            </p:txBody>
          </p:sp>
          <p:sp>
            <p:nvSpPr>
              <p:cNvPr id="47" name="テキスト ボックス 46"/>
              <p:cNvSpPr txBox="1"/>
              <p:nvPr/>
            </p:nvSpPr>
            <p:spPr>
              <a:xfrm>
                <a:off x="5184397" y="443953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/>
                  <a:t>素</a:t>
                </a:r>
                <a:endParaRPr kumimoji="1" lang="ja-JP" altLang="en-US" dirty="0"/>
              </a:p>
            </p:txBody>
          </p:sp>
        </p:grpSp>
      </p:grpSp>
      <p:sp>
        <p:nvSpPr>
          <p:cNvPr id="85" name="テキスト ボックス 84"/>
          <p:cNvSpPr txBox="1"/>
          <p:nvPr/>
        </p:nvSpPr>
        <p:spPr>
          <a:xfrm>
            <a:off x="587548" y="4631272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・撮影間隔：</a:t>
            </a:r>
            <a:r>
              <a:rPr lang="en-US" altLang="ja-JP" sz="2000" dirty="0" smtClean="0"/>
              <a:t>11</a:t>
            </a:r>
            <a:r>
              <a:rPr lang="ja-JP" altLang="en-US" sz="2000" dirty="0" smtClean="0"/>
              <a:t>秒</a:t>
            </a:r>
            <a:endParaRPr kumimoji="1" lang="ja-JP" altLang="en-US" sz="20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587548" y="4995531"/>
            <a:ext cx="34579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/>
              <a:t>・求めるベクトル間隔：</a:t>
            </a:r>
            <a:r>
              <a:rPr lang="en-US" altLang="ja-JP" sz="2000" dirty="0" smtClean="0"/>
              <a:t>100</a:t>
            </a:r>
            <a:r>
              <a:rPr lang="ja-JP" altLang="en-US" sz="2000" dirty="0" smtClean="0"/>
              <a:t>画素</a:t>
            </a:r>
            <a:endParaRPr kumimoji="1" lang="ja-JP" altLang="en-US" sz="2000" dirty="0"/>
          </a:p>
        </p:txBody>
      </p:sp>
      <p:grpSp>
        <p:nvGrpSpPr>
          <p:cNvPr id="89" name="グループ化 88"/>
          <p:cNvGrpSpPr/>
          <p:nvPr/>
        </p:nvGrpSpPr>
        <p:grpSpPr>
          <a:xfrm>
            <a:off x="5811116" y="5397195"/>
            <a:ext cx="1199747" cy="1090916"/>
            <a:chOff x="6653803" y="4255233"/>
            <a:chExt cx="1199747" cy="1090916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6653803" y="4255233"/>
              <a:ext cx="1199747" cy="1090916"/>
              <a:chOff x="6283032" y="3663687"/>
              <a:chExt cx="1199747" cy="1090916"/>
            </a:xfrm>
          </p:grpSpPr>
          <p:sp>
            <p:nvSpPr>
              <p:cNvPr id="69" name="正方形/長方形 68"/>
              <p:cNvSpPr/>
              <p:nvPr/>
            </p:nvSpPr>
            <p:spPr>
              <a:xfrm>
                <a:off x="6794650" y="4088283"/>
                <a:ext cx="495887" cy="37740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72" name="直線矢印コネクタ 71"/>
              <p:cNvCxnSpPr/>
              <p:nvPr/>
            </p:nvCxnSpPr>
            <p:spPr>
              <a:xfrm>
                <a:off x="6723654" y="4088282"/>
                <a:ext cx="0" cy="37740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直線矢印コネクタ 74"/>
              <p:cNvCxnSpPr/>
              <p:nvPr/>
            </p:nvCxnSpPr>
            <p:spPr>
              <a:xfrm>
                <a:off x="6794650" y="4005181"/>
                <a:ext cx="49588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テキスト ボックス 75"/>
              <p:cNvSpPr txBox="1"/>
              <p:nvPr/>
            </p:nvSpPr>
            <p:spPr>
              <a:xfrm>
                <a:off x="6602410" y="3663687"/>
                <a:ext cx="8803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81</a:t>
                </a:r>
                <a:r>
                  <a:rPr kumimoji="1" lang="ja-JP" altLang="en-US" dirty="0" smtClean="0"/>
                  <a:t>画素</a:t>
                </a:r>
                <a:endParaRPr kumimoji="1" lang="ja-JP" altLang="en-US" dirty="0"/>
              </a:p>
            </p:txBody>
          </p:sp>
          <p:grpSp>
            <p:nvGrpSpPr>
              <p:cNvPr id="78" name="グループ化 77"/>
              <p:cNvGrpSpPr/>
              <p:nvPr/>
            </p:nvGrpSpPr>
            <p:grpSpPr>
              <a:xfrm>
                <a:off x="6283032" y="3765284"/>
                <a:ext cx="415498" cy="989319"/>
                <a:chOff x="6007034" y="2471194"/>
                <a:chExt cx="415498" cy="989319"/>
              </a:xfrm>
            </p:grpSpPr>
            <p:sp>
              <p:nvSpPr>
                <p:cNvPr id="79" name="テキスト ボックス 78"/>
                <p:cNvSpPr txBox="1"/>
                <p:nvPr/>
              </p:nvSpPr>
              <p:spPr>
                <a:xfrm>
                  <a:off x="6063940" y="247119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8</a:t>
                  </a:r>
                  <a:endParaRPr kumimoji="1" lang="ja-JP" altLang="en-US" dirty="0"/>
                </a:p>
              </p:txBody>
            </p:sp>
            <p:sp>
              <p:nvSpPr>
                <p:cNvPr id="80" name="テキスト ボックス 79"/>
                <p:cNvSpPr txBox="1"/>
                <p:nvPr/>
              </p:nvSpPr>
              <p:spPr>
                <a:xfrm>
                  <a:off x="6007034" y="2868807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 smtClean="0"/>
                    <a:t>画</a:t>
                  </a:r>
                  <a:endParaRPr kumimoji="1" lang="ja-JP" altLang="en-US" dirty="0"/>
                </a:p>
              </p:txBody>
            </p:sp>
            <p:sp>
              <p:nvSpPr>
                <p:cNvPr id="81" name="テキスト ボックス 80"/>
                <p:cNvSpPr txBox="1"/>
                <p:nvPr/>
              </p:nvSpPr>
              <p:spPr>
                <a:xfrm>
                  <a:off x="6007034" y="3091181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dirty="0" smtClean="0"/>
                    <a:t>素</a:t>
                  </a:r>
                  <a:endParaRPr kumimoji="1" lang="ja-JP" altLang="en-US" dirty="0"/>
                </a:p>
              </p:txBody>
            </p:sp>
            <p:sp>
              <p:nvSpPr>
                <p:cNvPr id="82" name="テキスト ボックス 81"/>
                <p:cNvSpPr txBox="1"/>
                <p:nvPr/>
              </p:nvSpPr>
              <p:spPr>
                <a:xfrm>
                  <a:off x="6063940" y="265357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kumimoji="1" lang="ja-JP" altLang="en-US" dirty="0"/>
                </a:p>
              </p:txBody>
            </p:sp>
          </p:grpSp>
        </p:grpSp>
        <p:sp>
          <p:nvSpPr>
            <p:cNvPr id="88" name="雲 87"/>
            <p:cNvSpPr/>
            <p:nvPr/>
          </p:nvSpPr>
          <p:spPr>
            <a:xfrm>
              <a:off x="7172222" y="4717339"/>
              <a:ext cx="482283" cy="302384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1" name="グループ化 90"/>
          <p:cNvGrpSpPr/>
          <p:nvPr/>
        </p:nvGrpSpPr>
        <p:grpSpPr>
          <a:xfrm>
            <a:off x="5682265" y="3430203"/>
            <a:ext cx="1493266" cy="1356897"/>
            <a:chOff x="6503481" y="2445918"/>
            <a:chExt cx="1493266" cy="1356897"/>
          </a:xfrm>
        </p:grpSpPr>
        <p:grpSp>
          <p:nvGrpSpPr>
            <p:cNvPr id="84" name="グループ化 83"/>
            <p:cNvGrpSpPr/>
            <p:nvPr/>
          </p:nvGrpSpPr>
          <p:grpSpPr>
            <a:xfrm>
              <a:off x="6503481" y="2445918"/>
              <a:ext cx="1493266" cy="1356897"/>
              <a:chOff x="6106533" y="2256434"/>
              <a:chExt cx="1493266" cy="1356897"/>
            </a:xfrm>
          </p:grpSpPr>
          <p:sp>
            <p:nvSpPr>
              <p:cNvPr id="50" name="正方形/長方形 49"/>
              <p:cNvSpPr/>
              <p:nvPr/>
            </p:nvSpPr>
            <p:spPr>
              <a:xfrm>
                <a:off x="6632525" y="2720747"/>
                <a:ext cx="824077" cy="783775"/>
              </a:xfrm>
              <a:prstGeom prst="rect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58" name="直線矢印コネクタ 57"/>
              <p:cNvCxnSpPr/>
              <p:nvPr/>
            </p:nvCxnSpPr>
            <p:spPr>
              <a:xfrm>
                <a:off x="6632525" y="2624012"/>
                <a:ext cx="824077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矢印コネクタ 60"/>
              <p:cNvCxnSpPr/>
              <p:nvPr/>
            </p:nvCxnSpPr>
            <p:spPr>
              <a:xfrm>
                <a:off x="6537088" y="2720747"/>
                <a:ext cx="0" cy="78377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テキスト ボックス 61"/>
              <p:cNvSpPr txBox="1"/>
              <p:nvPr/>
            </p:nvSpPr>
            <p:spPr>
              <a:xfrm>
                <a:off x="6602410" y="2256434"/>
                <a:ext cx="9973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/>
                  <a:t>101</a:t>
                </a:r>
                <a:r>
                  <a:rPr kumimoji="1" lang="ja-JP" altLang="en-US" dirty="0" smtClean="0"/>
                  <a:t>画素</a:t>
                </a:r>
                <a:endParaRPr kumimoji="1" lang="ja-JP" altLang="en-US" dirty="0"/>
              </a:p>
            </p:txBody>
          </p:sp>
          <p:grpSp>
            <p:nvGrpSpPr>
              <p:cNvPr id="67" name="グループ化 66"/>
              <p:cNvGrpSpPr/>
              <p:nvPr/>
            </p:nvGrpSpPr>
            <p:grpSpPr>
              <a:xfrm>
                <a:off x="6106533" y="2624012"/>
                <a:ext cx="415498" cy="989319"/>
                <a:chOff x="6007034" y="2471194"/>
                <a:chExt cx="415498" cy="989319"/>
              </a:xfrm>
            </p:grpSpPr>
            <p:sp>
              <p:nvSpPr>
                <p:cNvPr id="63" name="テキスト ボックス 62"/>
                <p:cNvSpPr txBox="1"/>
                <p:nvPr/>
              </p:nvSpPr>
              <p:spPr>
                <a:xfrm>
                  <a:off x="6063940" y="2471194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/>
                    <a:t>0</a:t>
                  </a:r>
                  <a:endParaRPr kumimoji="1" lang="ja-JP" altLang="en-US" dirty="0"/>
                </a:p>
              </p:txBody>
            </p:sp>
            <p:sp>
              <p:nvSpPr>
                <p:cNvPr id="64" name="テキスト ボックス 63"/>
                <p:cNvSpPr txBox="1"/>
                <p:nvPr/>
              </p:nvSpPr>
              <p:spPr>
                <a:xfrm>
                  <a:off x="6007034" y="2868807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ja-JP" altLang="en-US" dirty="0" smtClean="0"/>
                    <a:t>画</a:t>
                  </a:r>
                  <a:endParaRPr kumimoji="1" lang="ja-JP" altLang="en-US" dirty="0"/>
                </a:p>
              </p:txBody>
            </p:sp>
            <p:sp>
              <p:nvSpPr>
                <p:cNvPr id="65" name="テキスト ボックス 64"/>
                <p:cNvSpPr txBox="1"/>
                <p:nvPr/>
              </p:nvSpPr>
              <p:spPr>
                <a:xfrm>
                  <a:off x="6007034" y="3091181"/>
                  <a:ext cx="41549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dirty="0" smtClean="0"/>
                    <a:t>素</a:t>
                  </a:r>
                  <a:endParaRPr kumimoji="1" lang="ja-JP" altLang="en-US" dirty="0"/>
                </a:p>
              </p:txBody>
            </p:sp>
            <p:sp>
              <p:nvSpPr>
                <p:cNvPr id="66" name="テキスト ボックス 65"/>
                <p:cNvSpPr txBox="1"/>
                <p:nvPr/>
              </p:nvSpPr>
              <p:spPr>
                <a:xfrm>
                  <a:off x="6063940" y="2653576"/>
                  <a:ext cx="3016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 smtClean="0"/>
                    <a:t>1</a:t>
                  </a:r>
                  <a:endParaRPr kumimoji="1" lang="ja-JP" altLang="en-US" dirty="0"/>
                </a:p>
              </p:txBody>
            </p:sp>
          </p:grpSp>
        </p:grpSp>
        <p:sp>
          <p:nvSpPr>
            <p:cNvPr id="90" name="テキスト ボックス 89"/>
            <p:cNvSpPr txBox="1"/>
            <p:nvPr/>
          </p:nvSpPr>
          <p:spPr>
            <a:xfrm>
              <a:off x="6560387" y="26194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/>
                <a:t>1</a:t>
              </a:r>
              <a:endParaRPr kumimoji="1" lang="ja-JP" altLang="en-US" dirty="0"/>
            </a:p>
          </p:txBody>
        </p:sp>
      </p:grpSp>
      <p:sp>
        <p:nvSpPr>
          <p:cNvPr id="92" name="テキスト ボックス 91"/>
          <p:cNvSpPr txBox="1"/>
          <p:nvPr/>
        </p:nvSpPr>
        <p:spPr>
          <a:xfrm>
            <a:off x="2810914" y="1513194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/>
              <a:t>写真</a:t>
            </a:r>
            <a:endParaRPr kumimoji="1" lang="ja-JP" altLang="en-US" sz="2800" b="1" dirty="0"/>
          </a:p>
        </p:txBody>
      </p:sp>
      <p:grpSp>
        <p:nvGrpSpPr>
          <p:cNvPr id="93" name="グループ化 92"/>
          <p:cNvGrpSpPr/>
          <p:nvPr/>
        </p:nvGrpSpPr>
        <p:grpSpPr>
          <a:xfrm>
            <a:off x="4714" y="137545"/>
            <a:ext cx="3233638" cy="1019853"/>
            <a:chOff x="323528" y="72883"/>
            <a:chExt cx="3438128" cy="1234022"/>
          </a:xfrm>
        </p:grpSpPr>
        <p:sp>
          <p:nvSpPr>
            <p:cNvPr id="94" name="角丸四角形 93"/>
            <p:cNvSpPr/>
            <p:nvPr/>
          </p:nvSpPr>
          <p:spPr>
            <a:xfrm>
              <a:off x="612714" y="72883"/>
              <a:ext cx="3148942" cy="1234022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 smtClean="0"/>
                <a:t>動き</a:t>
              </a:r>
              <a:r>
                <a:rPr lang="ja-JP" altLang="en-US" sz="2800" b="1" dirty="0"/>
                <a:t>ベクトル</a:t>
              </a:r>
              <a:r>
                <a:rPr lang="ja-JP" altLang="en-US" sz="2800" b="1" dirty="0" smtClean="0"/>
                <a:t>の</a:t>
              </a:r>
              <a:endParaRPr lang="en-US" altLang="ja-JP" sz="2800" b="1" dirty="0" smtClean="0"/>
            </a:p>
            <a:p>
              <a:pPr algn="ctr"/>
              <a:r>
                <a:rPr lang="ja-JP" altLang="en-US" sz="2800" b="1" dirty="0" smtClean="0"/>
                <a:t>作成</a:t>
              </a:r>
              <a:r>
                <a:rPr lang="ja-JP" altLang="en-US" sz="2800" b="1" dirty="0"/>
                <a:t>詳細</a:t>
              </a:r>
              <a:endParaRPr lang="en-US" altLang="ja-JP" sz="2800" b="1" dirty="0"/>
            </a:p>
          </p:txBody>
        </p:sp>
        <p:sp>
          <p:nvSpPr>
            <p:cNvPr id="95" name="正方形/長方形 94"/>
            <p:cNvSpPr/>
            <p:nvPr/>
          </p:nvSpPr>
          <p:spPr>
            <a:xfrm>
              <a:off x="323528" y="306778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ja-JP" altLang="en-US" dirty="0"/>
            </a:p>
          </p:txBody>
        </p:sp>
      </p:grpSp>
      <p:sp>
        <p:nvSpPr>
          <p:cNvPr id="96" name="テキスト ボックス 95"/>
          <p:cNvSpPr txBox="1"/>
          <p:nvPr/>
        </p:nvSpPr>
        <p:spPr>
          <a:xfrm>
            <a:off x="4966786" y="497712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写真</a:t>
            </a:r>
            <a:endParaRPr kumimoji="1" lang="ja-JP" altLang="en-US" sz="2400" b="1" dirty="0"/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4953540" y="3014825"/>
            <a:ext cx="145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ウィンドウ</a:t>
            </a:r>
            <a:endParaRPr kumimoji="1" lang="ja-JP" altLang="en-US" sz="2400" b="1" dirty="0"/>
          </a:p>
        </p:txBody>
      </p:sp>
      <p:sp>
        <p:nvSpPr>
          <p:cNvPr id="98" name="テキスト ボックス 97"/>
          <p:cNvSpPr txBox="1"/>
          <p:nvPr/>
        </p:nvSpPr>
        <p:spPr>
          <a:xfrm>
            <a:off x="4953540" y="5068399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走</a:t>
            </a:r>
            <a:r>
              <a:rPr lang="ja-JP" altLang="en-US" sz="2400" b="1" dirty="0" smtClean="0"/>
              <a:t>査範囲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4289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fld id="{A42951B8-9CE2-47EA-B32F-B873D5A461F9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7" name="Picture 3" descr="C:\Users\mcc\AppData\Local\Temp\scp34589\DATA\USER\livecam\MieU\Image\Images2015-05\31\image-s2015-05-31-18-48-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75" y="1409550"/>
            <a:ext cx="2582964" cy="193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302887" y="3333986"/>
            <a:ext cx="2461872" cy="435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過去の天気予報</a:t>
            </a:r>
            <a:endParaRPr kumimoji="1" lang="en-US" altLang="ja-JP" sz="2400" b="1" dirty="0" smtClean="0"/>
          </a:p>
        </p:txBody>
      </p:sp>
      <p:sp>
        <p:nvSpPr>
          <p:cNvPr id="12" name="十字形 11"/>
          <p:cNvSpPr/>
          <p:nvPr/>
        </p:nvSpPr>
        <p:spPr>
          <a:xfrm>
            <a:off x="324476" y="999683"/>
            <a:ext cx="2756956" cy="2756956"/>
          </a:xfrm>
          <a:prstGeom prst="plus">
            <a:avLst>
              <a:gd name="adj" fmla="val 45993"/>
            </a:avLst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角丸四角形 23"/>
          <p:cNvSpPr/>
          <p:nvPr/>
        </p:nvSpPr>
        <p:spPr>
          <a:xfrm>
            <a:off x="-2660593" y="463907"/>
            <a:ext cx="2364568" cy="8647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観天望気</a:t>
            </a:r>
            <a:r>
              <a:rPr lang="ja-JP" altLang="en-US" sz="28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endParaRPr lang="en-US" altLang="ja-JP" sz="28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68985" y="1268258"/>
            <a:ext cx="547938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600" dirty="0" smtClean="0"/>
              <a:t>雲や風や空の色などを目で観察して、</a:t>
            </a:r>
            <a:endParaRPr lang="en-US" altLang="ja-JP" sz="2600" dirty="0" smtClean="0"/>
          </a:p>
          <a:p>
            <a:r>
              <a:rPr lang="ja-JP" altLang="en-US" sz="2600" dirty="0" smtClean="0"/>
              <a:t>経験的に天気を予想すること</a:t>
            </a:r>
            <a:endParaRPr kumimoji="1" lang="ja-JP" altLang="en-US" sz="2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554527" y="2175020"/>
            <a:ext cx="2093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大辞林　第三版より</a:t>
            </a:r>
            <a:endParaRPr kumimoji="1" lang="ja-JP" altLang="en-US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3558450" y="3013097"/>
            <a:ext cx="4674678" cy="1077218"/>
            <a:chOff x="3103021" y="1697847"/>
            <a:chExt cx="4674678" cy="1077218"/>
          </a:xfrm>
        </p:grpSpPr>
        <p:sp>
          <p:nvSpPr>
            <p:cNvPr id="28" name="テキスト ボックス 27"/>
            <p:cNvSpPr txBox="1"/>
            <p:nvPr/>
          </p:nvSpPr>
          <p:spPr>
            <a:xfrm>
              <a:off x="3103021" y="1697847"/>
              <a:ext cx="4674678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200" dirty="0" smtClean="0"/>
                <a:t>短時間先の</a:t>
              </a:r>
              <a:r>
                <a:rPr lang="ja-JP" altLang="en-US" sz="3200" dirty="0"/>
                <a:t>予報</a:t>
              </a:r>
              <a:r>
                <a:rPr kumimoji="1" lang="ja-JP" altLang="en-US" sz="3200" dirty="0" smtClean="0"/>
                <a:t>や</a:t>
              </a:r>
              <a:endParaRPr kumimoji="1" lang="en-US" altLang="ja-JP" sz="3200" dirty="0" smtClean="0"/>
            </a:p>
            <a:p>
              <a:r>
                <a:rPr kumimoji="1" lang="ja-JP" altLang="en-US" sz="3200" dirty="0" smtClean="0"/>
                <a:t>特定の地域の予報に</a:t>
              </a:r>
              <a:r>
                <a:rPr lang="ja-JP" altLang="en-US" sz="3200" dirty="0" smtClean="0"/>
                <a:t>有効</a:t>
              </a:r>
              <a:endParaRPr kumimoji="1" lang="ja-JP" altLang="en-US" sz="3200" dirty="0"/>
            </a:p>
          </p:txBody>
        </p:sp>
        <p:sp>
          <p:nvSpPr>
            <p:cNvPr id="29" name="角丸四角形 28"/>
            <p:cNvSpPr/>
            <p:nvPr/>
          </p:nvSpPr>
          <p:spPr>
            <a:xfrm>
              <a:off x="3103021" y="1697847"/>
              <a:ext cx="4674678" cy="107721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0" name="下矢印 29"/>
          <p:cNvSpPr/>
          <p:nvPr/>
        </p:nvSpPr>
        <p:spPr>
          <a:xfrm>
            <a:off x="5236712" y="2248077"/>
            <a:ext cx="467870" cy="5930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/>
          <p:cNvGrpSpPr/>
          <p:nvPr/>
        </p:nvGrpSpPr>
        <p:grpSpPr>
          <a:xfrm>
            <a:off x="302887" y="3906262"/>
            <a:ext cx="7979940" cy="2751407"/>
            <a:chOff x="244738" y="3698383"/>
            <a:chExt cx="7979940" cy="2751407"/>
          </a:xfrm>
        </p:grpSpPr>
        <p:grpSp>
          <p:nvGrpSpPr>
            <p:cNvPr id="34" name="グループ化 33"/>
            <p:cNvGrpSpPr/>
            <p:nvPr/>
          </p:nvGrpSpPr>
          <p:grpSpPr>
            <a:xfrm>
              <a:off x="333949" y="4063240"/>
              <a:ext cx="7875689" cy="2255745"/>
              <a:chOff x="101933" y="4022296"/>
              <a:chExt cx="7875689" cy="2255745"/>
            </a:xfrm>
          </p:grpSpPr>
          <p:sp>
            <p:nvSpPr>
              <p:cNvPr id="23" name="角丸四角形 22"/>
              <p:cNvSpPr/>
              <p:nvPr/>
            </p:nvSpPr>
            <p:spPr>
              <a:xfrm>
                <a:off x="3311002" y="4605774"/>
                <a:ext cx="4666620" cy="1302935"/>
              </a:xfrm>
              <a:prstGeom prst="round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2400" b="1" dirty="0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3317984" y="4022296"/>
                <a:ext cx="332644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2800" b="1" dirty="0"/>
                  <a:t>現在</a:t>
                </a:r>
                <a:r>
                  <a:rPr lang="ja-JP" altLang="en-US" sz="2800" b="1" dirty="0" smtClean="0"/>
                  <a:t>は数値</a:t>
                </a:r>
                <a:r>
                  <a:rPr lang="ja-JP" altLang="en-US" sz="2800" b="1" dirty="0"/>
                  <a:t>予報</a:t>
                </a:r>
                <a:endParaRPr kumimoji="1" lang="ja-JP" altLang="en-US" sz="2800" b="1" dirty="0"/>
              </a:p>
            </p:txBody>
          </p:sp>
          <p:sp>
            <p:nvSpPr>
              <p:cNvPr id="18" name="テキスト ボックス 17"/>
              <p:cNvSpPr txBox="1"/>
              <p:nvPr/>
            </p:nvSpPr>
            <p:spPr>
              <a:xfrm>
                <a:off x="101933" y="5908709"/>
                <a:ext cx="35767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b="1" dirty="0" smtClean="0"/>
                  <a:t>スーパーコンピュータ</a:t>
                </a:r>
                <a:endParaRPr kumimoji="1" lang="en-US" altLang="ja-JP" b="1" dirty="0" smtClean="0"/>
              </a:p>
            </p:txBody>
          </p:sp>
        </p:grpSp>
        <p:pic>
          <p:nvPicPr>
            <p:cNvPr id="8194" name="Picture 2" descr="システム概要図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37895"/>
            <a:stretch/>
          </p:blipFill>
          <p:spPr bwMode="auto">
            <a:xfrm>
              <a:off x="244738" y="3698383"/>
              <a:ext cx="3061077" cy="2316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正方形/長方形 2"/>
            <p:cNvSpPr/>
            <p:nvPr/>
          </p:nvSpPr>
          <p:spPr>
            <a:xfrm>
              <a:off x="333949" y="6188180"/>
              <a:ext cx="2441694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100" dirty="0"/>
                <a:t>http://www.jamstec.go.jp/spod/jp/scs/</a:t>
              </a:r>
              <a:endParaRPr lang="ja-JP" altLang="en-US" sz="1100" dirty="0"/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431594" y="4717265"/>
              <a:ext cx="47930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b="1" dirty="0" smtClean="0"/>
                <a:t>コンピュータ</a:t>
              </a:r>
              <a:r>
                <a:rPr lang="ja-JP" altLang="en-US" sz="3200" b="1" dirty="0"/>
                <a:t>が</a:t>
              </a:r>
              <a:r>
                <a:rPr kumimoji="1" lang="ja-JP" altLang="en-US" sz="3200" b="1" dirty="0" smtClean="0"/>
                <a:t>発展し</a:t>
              </a:r>
              <a:endParaRPr kumimoji="1" lang="en-US" altLang="ja-JP" sz="3200" b="1" dirty="0" smtClean="0"/>
            </a:p>
            <a:p>
              <a:pPr algn="ctr"/>
              <a:r>
                <a:rPr lang="ja-JP" altLang="en-US" sz="3200" b="1" dirty="0"/>
                <a:t>観天望</a:t>
              </a:r>
              <a:r>
                <a:rPr lang="ja-JP" altLang="en-US" sz="3200" b="1" dirty="0" smtClean="0"/>
                <a:t>気の研究が廃れた</a:t>
              </a:r>
              <a:endParaRPr kumimoji="1" lang="en-US" altLang="ja-JP" sz="3200" b="1" dirty="0" smtClean="0"/>
            </a:p>
          </p:txBody>
        </p:sp>
      </p:grpSp>
      <p:sp>
        <p:nvSpPr>
          <p:cNvPr id="2" name="正方形/長方形 1"/>
          <p:cNvSpPr/>
          <p:nvPr/>
        </p:nvSpPr>
        <p:spPr>
          <a:xfrm>
            <a:off x="-1790545" y="-1221969"/>
            <a:ext cx="2989039" cy="112048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観天望気とは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7450589" y="-1597012"/>
            <a:ext cx="1104900" cy="114649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角丸四角形 32"/>
          <p:cNvSpPr/>
          <p:nvPr/>
        </p:nvSpPr>
        <p:spPr>
          <a:xfrm>
            <a:off x="344792" y="278663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研究背景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799133" y="463907"/>
            <a:ext cx="3258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～観天望気とは～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957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630837" y="2460396"/>
            <a:ext cx="33393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フラッシュ</a:t>
            </a:r>
            <a:r>
              <a:rPr kumimoji="1" lang="en-US" altLang="ja-JP" dirty="0" smtClean="0"/>
              <a:t>		</a:t>
            </a:r>
            <a:r>
              <a:rPr kumimoji="1" lang="ja-JP" altLang="en-US" dirty="0" smtClean="0"/>
              <a:t>なし</a:t>
            </a:r>
            <a:endParaRPr kumimoji="1" lang="en-US" altLang="ja-JP" dirty="0" smtClean="0"/>
          </a:p>
          <a:p>
            <a:r>
              <a:rPr lang="ja-JP" altLang="en-US" dirty="0" smtClean="0"/>
              <a:t>マクロ</a:t>
            </a:r>
            <a:r>
              <a:rPr lang="en-US" altLang="ja-JP" dirty="0" smtClean="0"/>
              <a:t>			OFF</a:t>
            </a:r>
          </a:p>
          <a:p>
            <a:r>
              <a:rPr kumimoji="1" lang="ja-JP" altLang="en-US" dirty="0" smtClean="0"/>
              <a:t>露出補正</a:t>
            </a:r>
            <a:r>
              <a:rPr kumimoji="1" lang="en-US" altLang="ja-JP" dirty="0" smtClean="0"/>
              <a:t>		0.0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ISO</a:t>
            </a:r>
            <a:r>
              <a:rPr lang="ja-JP" altLang="en-US" dirty="0" smtClean="0"/>
              <a:t>感度</a:t>
            </a:r>
            <a:r>
              <a:rPr lang="en-US" altLang="ja-JP" dirty="0" smtClean="0"/>
              <a:t>			200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1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19bb0630-a-62cb3a1a-s-sites.googlegroups.com/site/climecosyslab/home/3-ceddnimatsuwaruetosetora/linuxsanzhongdaxuelivecamerashisutemunitsuite/%E3%83%97%E3%83%AC%E3%82%BC%E3%83%B3%E3%83%86%E3%83%BC%E3%82%B7%E3%83%A7%E3%83%B31.png?attachauth=ANoY7cpkQiyyaelT_CSoxYJXixJhibogHHud5CHBKQT92uwVaIgzLnybVxf0WzuKcYf85ngLNENvsrqGMFVNr-dn9rMj0CmSszX4gclYvS4KbEMu7T0OJzxlUsf5i9FQkLEqvbihhkJ6KTICkP9e5jNuwZ-C0bqE2IvElAGVYj9RUx62n2Rc_Z9BIQ4kwcpfU9WqgaSEv-1TJqzqKe3Cb8oCcBeqzTT06N2BRLR1x3hEs2nKx5FtsXDZWIzM4w6_5REehGT0m0_Uo79nirLdFrUQuDIqyKGBWoWAQa40Dx_6sRd5YozJx1AUkdDWyHEDu-mpltRQxhqAYtTAYVn6TTTlp_-qnyPT1O4cEfqWU_-sWR-XGd_CDQ1JRXQ0Mm-77rpm-YUWTf92PYBjJjzVlI97hxxoa0h74VmfZZhpCVbe-1WxvIWjnKU%3D&amp;attredirects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7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3375244" y="3449328"/>
            <a:ext cx="572304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600" b="1" dirty="0" smtClean="0"/>
              <a:t>ひまわり</a:t>
            </a:r>
            <a:r>
              <a:rPr kumimoji="1" lang="en-US" altLang="ja-JP" sz="2600" b="1" dirty="0" smtClean="0"/>
              <a:t>8</a:t>
            </a:r>
            <a:r>
              <a:rPr kumimoji="1" lang="ja-JP" altLang="en-US" sz="2600" b="1" dirty="0" smtClean="0"/>
              <a:t>号による赤外画像と可視画像</a:t>
            </a:r>
            <a:endParaRPr kumimoji="1" lang="ja-JP" altLang="en-US" sz="2600" b="1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l="60446" t="37671" r="20864" b="19994"/>
          <a:stretch/>
        </p:blipFill>
        <p:spPr>
          <a:xfrm>
            <a:off x="6280647" y="1331456"/>
            <a:ext cx="2633945" cy="201359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394913" y="3833797"/>
            <a:ext cx="53418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http://www.jma.go.jp/jp/gms/smallc.html?area=0&amp;element=0</a:t>
            </a:r>
          </a:p>
        </p:txBody>
      </p:sp>
      <p:sp>
        <p:nvSpPr>
          <p:cNvPr id="8" name="角丸四角形 7"/>
          <p:cNvSpPr/>
          <p:nvPr/>
        </p:nvSpPr>
        <p:spPr>
          <a:xfrm>
            <a:off x="1390979" y="-1406207"/>
            <a:ext cx="2486237" cy="9511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/>
              <a:t>気象</a:t>
            </a:r>
            <a:r>
              <a:rPr lang="ja-JP" altLang="en-US" sz="3200" b="1" dirty="0" smtClean="0"/>
              <a:t>と画像</a:t>
            </a:r>
            <a:endParaRPr lang="en-US" altLang="ja-JP" sz="3200" b="1" dirty="0" smtClean="0"/>
          </a:p>
        </p:txBody>
      </p:sp>
      <p:sp>
        <p:nvSpPr>
          <p:cNvPr id="9" name="角丸四角形 8"/>
          <p:cNvSpPr/>
          <p:nvPr/>
        </p:nvSpPr>
        <p:spPr>
          <a:xfrm>
            <a:off x="3544033" y="4997676"/>
            <a:ext cx="5140677" cy="143322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b="1" dirty="0"/>
              <a:t>気象</a:t>
            </a:r>
            <a:r>
              <a:rPr lang="ja-JP" altLang="en-US" sz="3200" b="1" dirty="0" smtClean="0"/>
              <a:t>と画像解析を絡めた</a:t>
            </a:r>
            <a:endParaRPr lang="en-US" altLang="ja-JP" sz="3200" b="1" dirty="0" smtClean="0"/>
          </a:p>
          <a:p>
            <a:pPr algn="ctr"/>
            <a:r>
              <a:rPr lang="ja-JP" altLang="en-US" sz="3200" b="1" dirty="0" smtClean="0"/>
              <a:t>取り組みは盛んである</a:t>
            </a:r>
            <a:endParaRPr kumimoji="1" lang="en-US" altLang="ja-JP" sz="3200" b="1" dirty="0" smtClean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/>
          <a:srcRect l="30742" t="39450" r="50677" b="18113"/>
          <a:stretch/>
        </p:blipFill>
        <p:spPr>
          <a:xfrm>
            <a:off x="3481936" y="1327772"/>
            <a:ext cx="2632435" cy="202917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/>
          <a:srcRect l="33422" t="15083" r="42711" b="30808"/>
          <a:stretch/>
        </p:blipFill>
        <p:spPr>
          <a:xfrm>
            <a:off x="-3424607" y="4030426"/>
            <a:ext cx="2981551" cy="2281338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-3745240" y="7017025"/>
            <a:ext cx="52781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http://weathernews.jp/event/livecam/overview.html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-3764909" y="6632557"/>
            <a:ext cx="355898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600" b="1" dirty="0" smtClean="0"/>
              <a:t>カメラを用いた気象観測</a:t>
            </a:r>
            <a:endParaRPr kumimoji="1" lang="ja-JP" altLang="en-US" sz="2600" b="1" dirty="0"/>
          </a:p>
        </p:txBody>
      </p:sp>
      <p:pic>
        <p:nvPicPr>
          <p:cNvPr id="1026" name="Picture 2" descr="Himawari-8 and -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31" y="1327772"/>
            <a:ext cx="2981551" cy="229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正方形/長方形 10"/>
          <p:cNvSpPr/>
          <p:nvPr/>
        </p:nvSpPr>
        <p:spPr>
          <a:xfrm>
            <a:off x="3461250" y="4185733"/>
            <a:ext cx="45435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/>
              <a:t>http://www.jma-net.go.jp/sat/satellite/satellite.html</a:t>
            </a:r>
          </a:p>
        </p:txBody>
      </p:sp>
      <p:sp>
        <p:nvSpPr>
          <p:cNvPr id="12" name="AutoShape 2" descr="1455094575458.jpg を表示しています"/>
          <p:cNvSpPr>
            <a:spLocks noChangeAspect="1" noChangeArrowheads="1"/>
          </p:cNvSpPr>
          <p:nvPr/>
        </p:nvSpPr>
        <p:spPr bwMode="auto">
          <a:xfrm>
            <a:off x="155574" y="-1280159"/>
            <a:ext cx="1440493" cy="144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4" name="AutoShape 4" descr="1455094575458.jpg を表示しています"/>
          <p:cNvSpPr>
            <a:spLocks noChangeAspect="1" noChangeArrowheads="1"/>
          </p:cNvSpPr>
          <p:nvPr/>
        </p:nvSpPr>
        <p:spPr bwMode="auto">
          <a:xfrm>
            <a:off x="-1106170" y="-1406207"/>
            <a:ext cx="2828290" cy="28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10560" y="1129203"/>
            <a:ext cx="2098300" cy="279773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461250" y="4456417"/>
            <a:ext cx="42290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600" b="1" dirty="0" smtClean="0"/>
              <a:t>カメラを用いた雲検知の研究</a:t>
            </a:r>
            <a:endParaRPr kumimoji="1" lang="ja-JP" altLang="en-US" sz="2600" b="1" dirty="0"/>
          </a:p>
        </p:txBody>
      </p:sp>
      <p:sp>
        <p:nvSpPr>
          <p:cNvPr id="18" name="正方形/長方形 17"/>
          <p:cNvSpPr/>
          <p:nvPr/>
        </p:nvSpPr>
        <p:spPr>
          <a:xfrm>
            <a:off x="7597620" y="4517973"/>
            <a:ext cx="1500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齊藤ら，</a:t>
            </a:r>
            <a:r>
              <a:rPr lang="en-US" altLang="ja-JP" dirty="0" smtClean="0"/>
              <a:t>2015 </a:t>
            </a:r>
            <a:endParaRPr lang="ja-JP" altLang="en-US" dirty="0"/>
          </a:p>
        </p:txBody>
      </p:sp>
      <p:sp>
        <p:nvSpPr>
          <p:cNvPr id="20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/>
              <a:t>3</a:t>
            </a:r>
            <a:endParaRPr kumimoji="1" lang="ja-JP" altLang="en-US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6" y="3825110"/>
            <a:ext cx="1679027" cy="2984937"/>
          </a:xfrm>
          <a:prstGeom prst="rect">
            <a:avLst/>
          </a:prstGeom>
        </p:spPr>
      </p:pic>
      <p:sp>
        <p:nvSpPr>
          <p:cNvPr id="21" name="角丸四角形 20"/>
          <p:cNvSpPr/>
          <p:nvPr/>
        </p:nvSpPr>
        <p:spPr>
          <a:xfrm>
            <a:off x="344792" y="278663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研究背景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70200" y="596900"/>
            <a:ext cx="3195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～気象と画像～</a:t>
            </a:r>
            <a:endParaRPr kumimoji="1" lang="en-US" altLang="ja-JP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8884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0512行き違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0690" y="2105"/>
            <a:ext cx="12227884" cy="6873152"/>
          </a:xfrm>
          <a:prstGeom prst="rect">
            <a:avLst/>
          </a:prstGeom>
        </p:spPr>
      </p:pic>
      <p:sp>
        <p:nvSpPr>
          <p:cNvPr id="6" name="角丸四角形 5"/>
          <p:cNvSpPr/>
          <p:nvPr/>
        </p:nvSpPr>
        <p:spPr>
          <a:xfrm>
            <a:off x="246327" y="239076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研究</a:t>
            </a:r>
            <a:r>
              <a:rPr lang="ja-JP" altLang="en-US" sz="3600" b="1" dirty="0">
                <a:solidFill>
                  <a:schemeClr val="bg1"/>
                </a:solidFill>
              </a:rPr>
              <a:t>目的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16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kumimoji="1" lang="ja-JP" altLang="en-US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1390979" y="3385205"/>
            <a:ext cx="6142537" cy="2968810"/>
            <a:chOff x="1390979" y="3385205"/>
            <a:chExt cx="6142537" cy="2968810"/>
          </a:xfrm>
        </p:grpSpPr>
        <p:sp>
          <p:nvSpPr>
            <p:cNvPr id="3" name="角丸四角形 2"/>
            <p:cNvSpPr/>
            <p:nvPr/>
          </p:nvSpPr>
          <p:spPr>
            <a:xfrm>
              <a:off x="1390979" y="3385205"/>
              <a:ext cx="6142537" cy="2968810"/>
            </a:xfrm>
            <a:prstGeom prst="roundRect">
              <a:avLst/>
            </a:prstGeom>
            <a:solidFill>
              <a:srgbClr val="FCFCFC"/>
            </a:solidFill>
            <a:ln w="1270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角丸四角形 13"/>
            <p:cNvSpPr/>
            <p:nvPr/>
          </p:nvSpPr>
          <p:spPr>
            <a:xfrm>
              <a:off x="1567544" y="3563325"/>
              <a:ext cx="5791200" cy="261257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 w="952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1784384" y="3992447"/>
              <a:ext cx="5355729" cy="1754326"/>
            </a:xfrm>
            <a:prstGeom prst="rect">
              <a:avLst/>
            </a:prstGeom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ja-JP" altLang="en-US" sz="3600" b="1" dirty="0" smtClean="0"/>
                <a:t>・</a:t>
              </a:r>
              <a:r>
                <a:rPr lang="ja-JP" altLang="en-US" sz="3600" b="1" u="sng" dirty="0" smtClean="0"/>
                <a:t>雨が降るか</a:t>
              </a:r>
              <a:endParaRPr lang="en-US" altLang="ja-JP" sz="3600" b="1" u="sng" dirty="0"/>
            </a:p>
            <a:p>
              <a:r>
                <a:rPr lang="ja-JP" altLang="en-US" sz="3600" b="1" dirty="0" smtClean="0"/>
                <a:t>・</a:t>
              </a:r>
              <a:r>
                <a:rPr lang="ja-JP" altLang="en-US" sz="3600" b="1" u="sng" dirty="0" smtClean="0"/>
                <a:t>今後</a:t>
              </a:r>
              <a:r>
                <a:rPr lang="ja-JP" altLang="en-US" sz="3600" b="1" u="sng" dirty="0"/>
                <a:t>天気が回復する</a:t>
              </a:r>
              <a:r>
                <a:rPr lang="ja-JP" altLang="en-US" sz="3600" b="1" u="sng" dirty="0" smtClean="0"/>
                <a:t>か</a:t>
              </a:r>
              <a:endParaRPr lang="en-US" altLang="ja-JP" sz="3600" b="1" u="sng" dirty="0" smtClean="0"/>
            </a:p>
            <a:p>
              <a:r>
                <a:rPr lang="ja-JP" altLang="en-US" sz="3200" b="1" dirty="0"/>
                <a:t>　</a:t>
              </a:r>
              <a:r>
                <a:rPr lang="ja-JP" altLang="en-US" sz="3600" b="1" u="sng" dirty="0" smtClean="0"/>
                <a:t>判断</a:t>
              </a:r>
              <a:r>
                <a:rPr lang="ja-JP" altLang="en-US" sz="3600" b="1" u="sng" dirty="0"/>
                <a:t>可能</a:t>
              </a:r>
              <a:r>
                <a:rPr lang="ja-JP" altLang="en-US" sz="3600" b="1" u="sng" dirty="0" smtClean="0"/>
                <a:t>か</a:t>
              </a:r>
              <a:r>
                <a:rPr lang="ja-JP" altLang="en-US" sz="3600" b="1" dirty="0" smtClean="0"/>
                <a:t>　</a:t>
              </a:r>
              <a:r>
                <a:rPr lang="ja-JP" altLang="en-US" sz="2800" b="1" dirty="0"/>
                <a:t>を</a:t>
              </a:r>
              <a:r>
                <a:rPr lang="ja-JP" altLang="en-US" sz="2800" b="1" dirty="0" smtClean="0"/>
                <a:t>検証</a:t>
              </a:r>
              <a:endParaRPr lang="en-US" altLang="ja-JP" sz="2800" b="1" dirty="0"/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682263" y="393102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/>
              <a:t>～観天望気</a:t>
            </a:r>
            <a:r>
              <a:rPr kumimoji="1" lang="en-US" altLang="ja-JP" sz="2800" b="1" dirty="0" smtClean="0"/>
              <a:t>×</a:t>
            </a:r>
            <a:r>
              <a:rPr kumimoji="1" lang="ja-JP" altLang="en-US" sz="2800" b="1" dirty="0" smtClean="0"/>
              <a:t>動画から～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497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973880" y="6025947"/>
            <a:ext cx="3395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 smtClean="0"/>
              <a:t>複合気象センサ</a:t>
            </a:r>
            <a:endParaRPr kumimoji="1" lang="en-US" altLang="ja-JP" sz="1400" b="1" dirty="0" smtClean="0"/>
          </a:p>
          <a:p>
            <a:r>
              <a:rPr kumimoji="1" lang="ja-JP" altLang="en-US" sz="1400" b="1" dirty="0" smtClean="0"/>
              <a:t>ヴァイサラ</a:t>
            </a:r>
            <a:r>
              <a:rPr lang="ja-JP" altLang="en-US" sz="1400" b="1" dirty="0" smtClean="0"/>
              <a:t>ウェザートランスミッター</a:t>
            </a:r>
            <a:r>
              <a:rPr lang="en-US" altLang="ja-JP" sz="1400" b="1" dirty="0"/>
              <a:t>WXT520</a:t>
            </a:r>
            <a:endParaRPr kumimoji="1" lang="en-US" altLang="ja-JP" sz="1400" b="1" dirty="0" smtClean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-2391878" y="-415637"/>
            <a:ext cx="2202871" cy="831273"/>
            <a:chOff x="323528" y="232480"/>
            <a:chExt cx="3438128" cy="831273"/>
          </a:xfrm>
        </p:grpSpPr>
        <p:sp>
          <p:nvSpPr>
            <p:cNvPr id="21" name="角丸四角形 20"/>
            <p:cNvSpPr/>
            <p:nvPr/>
          </p:nvSpPr>
          <p:spPr>
            <a:xfrm>
              <a:off x="444451" y="232480"/>
              <a:ext cx="3195068" cy="8312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 smtClean="0"/>
                <a:t>研究方法</a:t>
              </a:r>
              <a:endParaRPr kumimoji="1" lang="ja-JP" altLang="en-US" sz="2800" b="1" dirty="0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23528" y="332656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ja-JP" b="1" dirty="0"/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4696522" y="1436890"/>
            <a:ext cx="2623795" cy="1293777"/>
            <a:chOff x="4823107" y="141243"/>
            <a:chExt cx="2623795" cy="1293777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9053" y="141243"/>
              <a:ext cx="1225951" cy="1027531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4823107" y="1065688"/>
              <a:ext cx="26237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verdana" panose="020B0604030504040204" pitchFamily="34" charset="0"/>
                </a:rPr>
                <a:t>Nikon COOLPIX L820</a:t>
              </a:r>
              <a:endParaRPr lang="ja-JP" altLang="en-US" dirty="0"/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1089452" y="1424897"/>
            <a:ext cx="3486358" cy="3196174"/>
            <a:chOff x="352433" y="1788246"/>
            <a:chExt cx="3661711" cy="3356932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12" t="15839" r="20468" b="2961"/>
            <a:stretch/>
          </p:blipFill>
          <p:spPr>
            <a:xfrm>
              <a:off x="352433" y="1788246"/>
              <a:ext cx="3363479" cy="3356932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下矢印 24"/>
            <p:cNvSpPr/>
            <p:nvPr/>
          </p:nvSpPr>
          <p:spPr>
            <a:xfrm rot="5017225">
              <a:off x="2811190" y="1605179"/>
              <a:ext cx="675405" cy="173050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2428460" y="4857084"/>
            <a:ext cx="1863178" cy="1344176"/>
            <a:chOff x="7684073" y="2190861"/>
            <a:chExt cx="3288137" cy="2372203"/>
          </a:xfrm>
        </p:grpSpPr>
        <p:pic>
          <p:nvPicPr>
            <p:cNvPr id="18" name="図 1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88" t="40648" r="20940" b="28741"/>
            <a:stretch/>
          </p:blipFill>
          <p:spPr>
            <a:xfrm>
              <a:off x="7684073" y="2252359"/>
              <a:ext cx="3288137" cy="2310705"/>
            </a:xfrm>
            <a:prstGeom prst="rect">
              <a:avLst/>
            </a:prstGeom>
            <a:ln>
              <a:noFill/>
            </a:ln>
          </p:spPr>
        </p:pic>
        <p:sp>
          <p:nvSpPr>
            <p:cNvPr id="26" name="ドーナツ 25"/>
            <p:cNvSpPr/>
            <p:nvPr/>
          </p:nvSpPr>
          <p:spPr>
            <a:xfrm>
              <a:off x="8885087" y="2190861"/>
              <a:ext cx="914400" cy="914400"/>
            </a:xfrm>
            <a:prstGeom prst="donut">
              <a:avLst>
                <a:gd name="adj" fmla="val 8126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テキスト ボックス 29"/>
          <p:cNvSpPr txBox="1"/>
          <p:nvPr/>
        </p:nvSpPr>
        <p:spPr>
          <a:xfrm>
            <a:off x="4717842" y="3041647"/>
            <a:ext cx="1627369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～予報～</a:t>
            </a:r>
            <a:endParaRPr kumimoji="1" lang="ja-JP" altLang="en-US" sz="2800" b="1" dirty="0"/>
          </a:p>
        </p:txBody>
      </p:sp>
      <p:sp>
        <p:nvSpPr>
          <p:cNvPr id="34" name="角丸四角形 33"/>
          <p:cNvSpPr/>
          <p:nvPr/>
        </p:nvSpPr>
        <p:spPr>
          <a:xfrm>
            <a:off x="4715572" y="3570308"/>
            <a:ext cx="3259278" cy="1022948"/>
          </a:xfrm>
          <a:prstGeom prst="round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タイムラプス動画から</a:t>
            </a:r>
            <a:endParaRPr lang="en-US" altLang="ja-JP" sz="2400" b="1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400" b="1" dirty="0" smtClean="0">
                <a:solidFill>
                  <a:schemeClr val="tx1"/>
                </a:solidFill>
              </a:rPr>
              <a:t>観天望気の日を探す</a:t>
            </a:r>
            <a:endParaRPr lang="ja-JP" altLang="en-US" sz="24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 t="7911" r="24364"/>
          <a:stretch/>
        </p:blipFill>
        <p:spPr>
          <a:xfrm>
            <a:off x="1089452" y="4905165"/>
            <a:ext cx="984479" cy="1134455"/>
          </a:xfrm>
          <a:prstGeom prst="rect">
            <a:avLst/>
          </a:prstGeom>
        </p:spPr>
      </p:pic>
      <p:grpSp>
        <p:nvGrpSpPr>
          <p:cNvPr id="33" name="グループ化 32"/>
          <p:cNvGrpSpPr/>
          <p:nvPr/>
        </p:nvGrpSpPr>
        <p:grpSpPr>
          <a:xfrm>
            <a:off x="4733349" y="5069909"/>
            <a:ext cx="3241501" cy="1296095"/>
            <a:chOff x="11062481" y="5833130"/>
            <a:chExt cx="3241501" cy="1296095"/>
          </a:xfrm>
        </p:grpSpPr>
        <p:sp>
          <p:nvSpPr>
            <p:cNvPr id="36" name="角丸四角形 35"/>
            <p:cNvSpPr/>
            <p:nvPr/>
          </p:nvSpPr>
          <p:spPr>
            <a:xfrm>
              <a:off x="11062482" y="6264731"/>
              <a:ext cx="3241500" cy="864494"/>
            </a:xfrm>
            <a:prstGeom prst="roundRect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ja-JP" altLang="en-US" sz="2000" b="1" dirty="0" smtClean="0">
                  <a:solidFill>
                    <a:schemeClr val="tx1"/>
                  </a:solidFill>
                </a:rPr>
                <a:t>複合気象センサから</a:t>
              </a:r>
              <a:endParaRPr lang="en-US" altLang="ja-JP" sz="2000" b="1" dirty="0" smtClean="0">
                <a:solidFill>
                  <a:schemeClr val="tx1"/>
                </a:solidFill>
              </a:endParaRPr>
            </a:p>
            <a:p>
              <a:r>
                <a:rPr lang="ja-JP" altLang="en-US" sz="2000" b="1" dirty="0" smtClean="0">
                  <a:solidFill>
                    <a:schemeClr val="tx1"/>
                  </a:solidFill>
                </a:rPr>
                <a:t>降水が確認できた日を探す</a:t>
              </a:r>
              <a:endParaRPr lang="en-US" altLang="ja-JP" sz="2000" b="1" dirty="0" smtClean="0">
                <a:solidFill>
                  <a:schemeClr val="tx1"/>
                </a:solidFill>
              </a:endParaRPr>
            </a:p>
          </p:txBody>
        </p:sp>
        <p:sp>
          <p:nvSpPr>
            <p:cNvPr id="37" name="テキスト ボックス 36"/>
            <p:cNvSpPr txBox="1"/>
            <p:nvPr/>
          </p:nvSpPr>
          <p:spPr>
            <a:xfrm>
              <a:off x="11062481" y="5833130"/>
              <a:ext cx="14221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 smtClean="0"/>
                <a:t>～検証～</a:t>
              </a:r>
              <a:endParaRPr kumimoji="1" lang="ja-JP" altLang="en-US" sz="2400" b="1" dirty="0"/>
            </a:p>
          </p:txBody>
        </p:sp>
      </p:grpSp>
      <p:sp>
        <p:nvSpPr>
          <p:cNvPr id="39" name="下矢印 38"/>
          <p:cNvSpPr/>
          <p:nvPr/>
        </p:nvSpPr>
        <p:spPr>
          <a:xfrm rot="15909467">
            <a:off x="2208915" y="4678902"/>
            <a:ext cx="439091" cy="103730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89452" y="4216786"/>
            <a:ext cx="144648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Live</a:t>
            </a:r>
            <a:r>
              <a:rPr kumimoji="1" lang="ja-JP" altLang="en-US" sz="2000" dirty="0" smtClean="0"/>
              <a:t> </a:t>
            </a:r>
            <a:r>
              <a:rPr kumimoji="1" lang="en-US" altLang="ja-JP" sz="2000" dirty="0" err="1" smtClean="0"/>
              <a:t>Camara</a:t>
            </a:r>
            <a:endParaRPr kumimoji="1" lang="en-US" altLang="ja-JP" sz="2000" dirty="0" smtClean="0"/>
          </a:p>
        </p:txBody>
      </p:sp>
      <p:sp>
        <p:nvSpPr>
          <p:cNvPr id="38" name="正方形/長方形 37"/>
          <p:cNvSpPr/>
          <p:nvPr/>
        </p:nvSpPr>
        <p:spPr>
          <a:xfrm>
            <a:off x="911771" y="1310839"/>
            <a:ext cx="7321640" cy="34527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696522" y="2631990"/>
            <a:ext cx="2980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/>
              <a:t>http://www.nikon-image.</a:t>
            </a:r>
            <a:r>
              <a:rPr lang="ja-JP" altLang="en-US" sz="1200" dirty="0" smtClean="0"/>
              <a:t>com</a:t>
            </a:r>
            <a:endParaRPr lang="en-US" altLang="ja-JP" sz="1200" dirty="0" smtClean="0"/>
          </a:p>
          <a:p>
            <a:r>
              <a:rPr lang="ja-JP" altLang="en-US" sz="1200" dirty="0" smtClean="0"/>
              <a:t>/</a:t>
            </a:r>
            <a:r>
              <a:rPr lang="ja-JP" altLang="en-US" sz="1200" dirty="0"/>
              <a:t>products/compact</a:t>
            </a:r>
            <a:r>
              <a:rPr lang="ja-JP" altLang="en-US" sz="1200" dirty="0" smtClean="0"/>
              <a:t>/lineup</a:t>
            </a:r>
            <a:r>
              <a:rPr lang="ja-JP" altLang="en-US" sz="1200" dirty="0"/>
              <a:t>/l820/gallery.html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2173857" y="863097"/>
            <a:ext cx="1986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先ほど見た動画は</a:t>
            </a:r>
            <a:endParaRPr lang="en-US" altLang="ja-JP" dirty="0" smtClean="0"/>
          </a:p>
          <a:p>
            <a:r>
              <a:rPr kumimoji="1" lang="ja-JP" altLang="en-US" dirty="0" smtClean="0"/>
              <a:t>このカメラが</a:t>
            </a:r>
            <a:endParaRPr kumimoji="1" lang="ja-JP" altLang="en-US" dirty="0"/>
          </a:p>
        </p:txBody>
      </p:sp>
      <p:sp>
        <p:nvSpPr>
          <p:cNvPr id="28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sp>
        <p:nvSpPr>
          <p:cNvPr id="31" name="角丸四角形 30"/>
          <p:cNvSpPr/>
          <p:nvPr/>
        </p:nvSpPr>
        <p:spPr>
          <a:xfrm>
            <a:off x="853296" y="271671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研究手法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中間用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0" r="128"/>
          <a:stretch/>
        </p:blipFill>
        <p:spPr>
          <a:xfrm>
            <a:off x="-1538678" y="0"/>
            <a:ext cx="12219770" cy="6879086"/>
          </a:xfrm>
          <a:prstGeom prst="rect">
            <a:avLst/>
          </a:prstGeom>
        </p:spPr>
      </p:pic>
      <p:sp>
        <p:nvSpPr>
          <p:cNvPr id="14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r>
              <a:rPr lang="en-US" altLang="ja-JP" dirty="0"/>
              <a:t>5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083205" y="324683"/>
            <a:ext cx="2768789" cy="4058131"/>
            <a:chOff x="49644" y="-5642790"/>
            <a:chExt cx="2768789" cy="4058131"/>
          </a:xfrm>
        </p:grpSpPr>
        <p:sp>
          <p:nvSpPr>
            <p:cNvPr id="3" name="正方形/長方形 2"/>
            <p:cNvSpPr/>
            <p:nvPr/>
          </p:nvSpPr>
          <p:spPr>
            <a:xfrm>
              <a:off x="49644" y="-5642790"/>
              <a:ext cx="2768789" cy="40317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1760566" y="-5600506"/>
              <a:ext cx="861774" cy="285751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44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行きちがい</a:t>
              </a:r>
              <a:endParaRPr kumimoji="1" lang="ja-JP" altLang="en-US" sz="44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1017846" y="-5021599"/>
              <a:ext cx="861774" cy="3410549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44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変わる今後の</a:t>
              </a:r>
              <a:endParaRPr kumimoji="1" lang="ja-JP" altLang="en-US" sz="44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78196" y="-4442173"/>
              <a:ext cx="861774" cy="2857514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kumimoji="1" lang="ja-JP" altLang="en-US" sz="4400" b="1" dirty="0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そら</a:t>
              </a:r>
              <a:r>
                <a:rPr kumimoji="1" lang="ja-JP" altLang="en-US" sz="4400" b="1" dirty="0" err="1" smtClean="0">
                  <a:latin typeface="DFKai-SB" panose="03000509000000000000" pitchFamily="65" charset="-120"/>
                  <a:ea typeface="DFKai-SB" panose="03000509000000000000" pitchFamily="65" charset="-120"/>
                </a:rPr>
                <a:t>もよう</a:t>
              </a:r>
              <a:endParaRPr kumimoji="1" lang="ja-JP" altLang="en-US" sz="4400" b="1" dirty="0">
                <a:latin typeface="DFKai-SB" panose="03000509000000000000" pitchFamily="65" charset="-120"/>
                <a:ea typeface="DFKai-SB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43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7970" r="55608" b="3609"/>
          <a:stretch/>
        </p:blipFill>
        <p:spPr>
          <a:xfrm>
            <a:off x="20722" y="2249480"/>
            <a:ext cx="4468639" cy="45479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" t="7873" r="54976" b="4174"/>
          <a:stretch/>
        </p:blipFill>
        <p:spPr>
          <a:xfrm>
            <a:off x="4391227" y="2249480"/>
            <a:ext cx="4507850" cy="452387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l="74349" t="20238" r="12334" b="41198"/>
          <a:stretch/>
        </p:blipFill>
        <p:spPr>
          <a:xfrm>
            <a:off x="4681556" y="-4859317"/>
            <a:ext cx="4058953" cy="39672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l="38339" t="18393" r="43359" b="28764"/>
          <a:stretch/>
        </p:blipFill>
        <p:spPr>
          <a:xfrm>
            <a:off x="-4471525" y="-4881079"/>
            <a:ext cx="4093668" cy="398901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/>
          <a:srcRect l="59979" t="7765" r="12213" b="9841"/>
          <a:stretch/>
        </p:blipFill>
        <p:spPr>
          <a:xfrm>
            <a:off x="9740154" y="306305"/>
            <a:ext cx="1557110" cy="155711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66737" t="19941" r="14237" b="25555"/>
          <a:stretch/>
        </p:blipFill>
        <p:spPr>
          <a:xfrm>
            <a:off x="9908636" y="1059922"/>
            <a:ext cx="4498258" cy="434893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8"/>
          <a:srcRect l="34182" t="25809" r="46735" b="20118"/>
          <a:stretch/>
        </p:blipFill>
        <p:spPr>
          <a:xfrm>
            <a:off x="10400389" y="4672261"/>
            <a:ext cx="5349007" cy="511542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1023600" y="4050008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１０００</a:t>
            </a:r>
            <a:endParaRPr kumimoji="1" lang="ja-JP" altLang="en-US" dirty="0"/>
          </a:p>
        </p:txBody>
      </p:sp>
      <p:sp>
        <p:nvSpPr>
          <p:cNvPr id="12" name="右矢印 11"/>
          <p:cNvSpPr/>
          <p:nvPr/>
        </p:nvSpPr>
        <p:spPr>
          <a:xfrm rot="19994559">
            <a:off x="5300541" y="5417225"/>
            <a:ext cx="1037659" cy="857798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右矢印 48"/>
          <p:cNvSpPr/>
          <p:nvPr/>
        </p:nvSpPr>
        <p:spPr>
          <a:xfrm rot="3001197">
            <a:off x="1161812" y="4487030"/>
            <a:ext cx="1032531" cy="82766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1604" y="1787306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u="sng" dirty="0" smtClean="0"/>
              <a:t>地上</a:t>
            </a:r>
            <a:r>
              <a:rPr lang="ja-JP" altLang="en-US" sz="3200" u="sng" dirty="0"/>
              <a:t>天気図</a:t>
            </a:r>
            <a:endParaRPr kumimoji="1" lang="ja-JP" altLang="en-US" sz="3200" u="sng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4645742" y="1790374"/>
            <a:ext cx="2657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u="sng" dirty="0" smtClean="0"/>
              <a:t>500hPa</a:t>
            </a:r>
            <a:r>
              <a:rPr lang="ja-JP" altLang="en-US" sz="3200" u="sng" dirty="0" smtClean="0"/>
              <a:t>天気図</a:t>
            </a:r>
            <a:endParaRPr kumimoji="1" lang="ja-JP" altLang="en-US" sz="3200" u="sng" dirty="0"/>
          </a:p>
        </p:txBody>
      </p:sp>
      <p:grpSp>
        <p:nvGrpSpPr>
          <p:cNvPr id="52" name="グループ化 51"/>
          <p:cNvGrpSpPr/>
          <p:nvPr/>
        </p:nvGrpSpPr>
        <p:grpSpPr>
          <a:xfrm>
            <a:off x="2291688" y="-1033802"/>
            <a:ext cx="2911302" cy="914400"/>
            <a:chOff x="323528" y="190916"/>
            <a:chExt cx="4543811" cy="914400"/>
          </a:xfrm>
        </p:grpSpPr>
        <p:sp>
          <p:nvSpPr>
            <p:cNvPr id="53" name="角丸四角形 52"/>
            <p:cNvSpPr/>
            <p:nvPr/>
          </p:nvSpPr>
          <p:spPr>
            <a:xfrm>
              <a:off x="444450" y="190916"/>
              <a:ext cx="4422889" cy="9144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b="1" dirty="0"/>
                <a:t>実際</a:t>
              </a:r>
              <a:r>
                <a:rPr lang="ja-JP" altLang="en-US" sz="2800" b="1" dirty="0" smtClean="0"/>
                <a:t>の天気図</a:t>
              </a:r>
              <a:endParaRPr kumimoji="1" lang="ja-JP" altLang="en-US" sz="2800" b="1" dirty="0"/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323528" y="332656"/>
              <a:ext cx="34381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altLang="ja-JP" b="1" dirty="0"/>
            </a:p>
          </p:txBody>
        </p:sp>
      </p:grpSp>
      <p:sp>
        <p:nvSpPr>
          <p:cNvPr id="55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/>
              <a:t>7</a:t>
            </a:r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99698" y="2049425"/>
            <a:ext cx="893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JRA-55</a:t>
            </a:r>
            <a:endParaRPr kumimoji="1" lang="ja-JP" altLang="en-US" sz="20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47668" y="1214851"/>
            <a:ext cx="3890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2015</a:t>
            </a:r>
            <a:r>
              <a:rPr kumimoji="1" lang="ja-JP" altLang="en-US" sz="2400" b="1" dirty="0" smtClean="0"/>
              <a:t>年</a:t>
            </a:r>
            <a:r>
              <a:rPr kumimoji="1" lang="en-US" altLang="ja-JP" sz="2400" b="1" dirty="0" smtClean="0"/>
              <a:t>5</a:t>
            </a:r>
            <a:r>
              <a:rPr kumimoji="1" lang="ja-JP" altLang="en-US" sz="2400" b="1" dirty="0" smtClean="0"/>
              <a:t>月</a:t>
            </a:r>
            <a:r>
              <a:rPr kumimoji="1" lang="en-US" altLang="ja-JP" sz="2400" b="1" dirty="0" smtClean="0"/>
              <a:t>4</a:t>
            </a:r>
            <a:r>
              <a:rPr kumimoji="1" lang="ja-JP" altLang="en-US" sz="2400" b="1" dirty="0" smtClean="0"/>
              <a:t>日</a:t>
            </a:r>
            <a:r>
              <a:rPr kumimoji="1" lang="en-US" altLang="ja-JP" sz="2400" b="1" dirty="0" smtClean="0"/>
              <a:t>18</a:t>
            </a:r>
            <a:r>
              <a:rPr kumimoji="1" lang="ja-JP" altLang="en-US" sz="2400" b="1" dirty="0" smtClean="0"/>
              <a:t>時の天気図</a:t>
            </a:r>
            <a:endParaRPr kumimoji="1" lang="ja-JP" altLang="en-US" sz="2400" b="1" dirty="0"/>
          </a:p>
        </p:txBody>
      </p:sp>
      <p:sp>
        <p:nvSpPr>
          <p:cNvPr id="18" name="角丸四角形 17"/>
          <p:cNvSpPr/>
          <p:nvPr/>
        </p:nvSpPr>
        <p:spPr>
          <a:xfrm>
            <a:off x="246327" y="239076"/>
            <a:ext cx="3324187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実際の天気図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3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0.09357 0.1805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0" y="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12361 -0.07731 L 0.12535 -0.0824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7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716181"/>
              </p:ext>
            </p:extLst>
          </p:nvPr>
        </p:nvGraphicFramePr>
        <p:xfrm>
          <a:off x="525233" y="2134159"/>
          <a:ext cx="6489195" cy="2595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7901"/>
                <a:gridCol w="1923401"/>
                <a:gridCol w="2029521"/>
                <a:gridCol w="898372"/>
              </a:tblGrid>
              <a:tr h="526157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700" b="1" u="none" strike="noStrike" dirty="0">
                          <a:effectLst/>
                        </a:rPr>
                        <a:t>　</a:t>
                      </a:r>
                      <a:endParaRPr lang="ja-JP" alt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1" u="none" strike="noStrike" dirty="0" smtClean="0">
                          <a:effectLst/>
                        </a:rPr>
                        <a:t>6</a:t>
                      </a:r>
                      <a:r>
                        <a:rPr lang="ja-JP" altLang="en-US" sz="2000" b="1" u="none" strike="noStrike" dirty="0" smtClean="0">
                          <a:effectLst/>
                        </a:rPr>
                        <a:t>～</a:t>
                      </a:r>
                      <a:r>
                        <a:rPr lang="en-US" altLang="ja-JP" sz="2000" b="1" u="none" strike="noStrike" dirty="0" smtClean="0">
                          <a:effectLst/>
                        </a:rPr>
                        <a:t>18</a:t>
                      </a:r>
                      <a:r>
                        <a:rPr lang="ja-JP" altLang="en-US" sz="2000" b="1" u="none" strike="noStrike" dirty="0" smtClean="0">
                          <a:effectLst/>
                        </a:rPr>
                        <a:t>時までに</a:t>
                      </a:r>
                      <a:endParaRPr lang="en-US" altLang="ja-JP" sz="20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天候が変わる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000" b="1" u="none" strike="noStrike" dirty="0" smtClean="0">
                          <a:effectLst/>
                        </a:rPr>
                        <a:t>6</a:t>
                      </a:r>
                      <a:r>
                        <a:rPr lang="ja-JP" altLang="en-US" sz="2000" b="1" u="none" strike="noStrike" dirty="0" smtClean="0">
                          <a:effectLst/>
                        </a:rPr>
                        <a:t>～</a:t>
                      </a:r>
                      <a:r>
                        <a:rPr lang="en-US" altLang="ja-JP" sz="2000" b="1" u="none" strike="noStrike" dirty="0" smtClean="0">
                          <a:effectLst/>
                        </a:rPr>
                        <a:t>18</a:t>
                      </a:r>
                      <a:r>
                        <a:rPr lang="ja-JP" altLang="en-US" sz="2000" b="1" u="none" strike="noStrike" dirty="0" smtClean="0">
                          <a:effectLst/>
                        </a:rPr>
                        <a:t>時</a:t>
                      </a:r>
                      <a:r>
                        <a:rPr lang="ja-JP" altLang="en-US" sz="2000" b="1" u="none" strike="noStrike" dirty="0">
                          <a:effectLst/>
                        </a:rPr>
                        <a:t>まで</a:t>
                      </a:r>
                      <a:r>
                        <a:rPr lang="ja-JP" altLang="en-US" sz="2000" b="1" u="none" strike="noStrike" dirty="0" smtClean="0">
                          <a:effectLst/>
                        </a:rPr>
                        <a:t>に</a:t>
                      </a:r>
                      <a:endParaRPr lang="en-US" altLang="ja-JP" sz="2000" b="1" u="none" strike="noStrike" dirty="0" smtClean="0">
                        <a:effectLst/>
                      </a:endParaRPr>
                    </a:p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天候が変わらない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effectLst/>
                        </a:rPr>
                        <a:t>合計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107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行きちがいが</a:t>
                      </a:r>
                      <a:endParaRPr lang="en-US" altLang="ja-JP" sz="20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確認できる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18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2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20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4107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行きちがいが</a:t>
                      </a:r>
                      <a:endParaRPr lang="en-US" altLang="ja-JP" sz="2000" b="1" i="0" u="none" strike="noStrike" dirty="0" smtClean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ja-JP" altLang="en-US" sz="20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確認できない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11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48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59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61436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000" b="1" u="none" strike="noStrike" dirty="0">
                          <a:effectLst/>
                        </a:rPr>
                        <a:t>合計</a:t>
                      </a:r>
                      <a:endParaRPr lang="ja-JP" alt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29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50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3200" b="1" u="none" strike="noStrike" dirty="0" smtClean="0">
                          <a:effectLst/>
                        </a:rPr>
                        <a:t>79</a:t>
                      </a:r>
                      <a:r>
                        <a:rPr lang="ja-JP" altLang="en-US" sz="3200" b="1" u="none" strike="noStrike" dirty="0" smtClean="0">
                          <a:effectLst/>
                        </a:rPr>
                        <a:t>日</a:t>
                      </a:r>
                      <a:endParaRPr lang="ja-JP" alt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/>
                      </a:endParaRPr>
                    </a:p>
                  </a:txBody>
                  <a:tcPr marL="8064" marR="8064" marT="80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2627150" y="242226"/>
            <a:ext cx="3708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/>
              <a:t>～現代的</a:t>
            </a:r>
            <a:r>
              <a:rPr lang="ja-JP" altLang="en-US" sz="2800" b="1" dirty="0"/>
              <a:t>観天望</a:t>
            </a:r>
            <a:r>
              <a:rPr lang="ja-JP" altLang="en-US" sz="2800" b="1" dirty="0" smtClean="0"/>
              <a:t>気～</a:t>
            </a:r>
            <a:endParaRPr kumimoji="1" lang="ja-JP" altLang="en-US" sz="2800" b="1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7773" y="5296283"/>
            <a:ext cx="4092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適</a:t>
            </a:r>
            <a:r>
              <a:rPr lang="ja-JP" altLang="en-US" sz="2400" b="1" dirty="0" smtClean="0"/>
              <a:t>中</a:t>
            </a:r>
            <a:r>
              <a:rPr kumimoji="1" lang="ja-JP" altLang="en-US" sz="2400" b="1" dirty="0" smtClean="0"/>
              <a:t>率　</a:t>
            </a:r>
            <a:r>
              <a:rPr lang="en-US" altLang="ja-JP" sz="2400" b="1" dirty="0" smtClean="0"/>
              <a:t>(18+48)</a:t>
            </a:r>
            <a:r>
              <a:rPr kumimoji="1" lang="en-US" altLang="ja-JP" sz="2400" b="1" dirty="0" smtClean="0"/>
              <a:t>/79</a:t>
            </a:r>
            <a:r>
              <a:rPr lang="ja-JP" altLang="en-US" sz="2400" b="1" dirty="0" smtClean="0"/>
              <a:t> </a:t>
            </a:r>
            <a:r>
              <a:rPr kumimoji="1" lang="ja-JP" altLang="en-US" sz="2400" b="1" dirty="0" smtClean="0"/>
              <a:t>≒</a:t>
            </a:r>
            <a:r>
              <a:rPr lang="en-US" altLang="ja-JP" sz="2400" b="1" dirty="0"/>
              <a:t> </a:t>
            </a:r>
            <a:r>
              <a:rPr lang="en-US" altLang="ja-JP" sz="4000" b="1" dirty="0" smtClean="0"/>
              <a:t>0.84</a:t>
            </a:r>
            <a:endParaRPr kumimoji="1" lang="ja-JP" altLang="en-US" sz="4000" b="1" dirty="0"/>
          </a:p>
        </p:txBody>
      </p:sp>
      <p:sp>
        <p:nvSpPr>
          <p:cNvPr id="16" name="角丸四角形 15"/>
          <p:cNvSpPr/>
          <p:nvPr/>
        </p:nvSpPr>
        <p:spPr>
          <a:xfrm>
            <a:off x="803777" y="5407832"/>
            <a:ext cx="5284508" cy="512379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000" dirty="0">
              <a:solidFill>
                <a:sysClr val="windowText" lastClr="00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57773" y="5859595"/>
            <a:ext cx="5330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/>
              <a:t>気候</a:t>
            </a:r>
            <a:r>
              <a:rPr kumimoji="1" lang="ja-JP" altLang="en-US" sz="2400" b="1" dirty="0" smtClean="0"/>
              <a:t>学的出現率　</a:t>
            </a:r>
            <a:r>
              <a:rPr lang="en-US" altLang="ja-JP" sz="2400" b="1" dirty="0" smtClean="0"/>
              <a:t>(18+11)</a:t>
            </a:r>
            <a:r>
              <a:rPr kumimoji="1" lang="en-US" altLang="ja-JP" sz="2400" b="1" dirty="0" smtClean="0"/>
              <a:t>/79 </a:t>
            </a:r>
            <a:r>
              <a:rPr kumimoji="1" lang="ja-JP" altLang="en-US" sz="2400" b="1" dirty="0" smtClean="0"/>
              <a:t>≒ </a:t>
            </a:r>
            <a:r>
              <a:rPr kumimoji="1" lang="en-US" altLang="ja-JP" sz="4000" b="1" dirty="0" smtClean="0"/>
              <a:t>0.37</a:t>
            </a:r>
            <a:endParaRPr kumimoji="1" lang="ja-JP" altLang="en-US" sz="3200" b="1" dirty="0"/>
          </a:p>
        </p:txBody>
      </p:sp>
      <p:sp>
        <p:nvSpPr>
          <p:cNvPr id="17" name="角丸四角形 16"/>
          <p:cNvSpPr/>
          <p:nvPr/>
        </p:nvSpPr>
        <p:spPr>
          <a:xfrm>
            <a:off x="796929" y="5949682"/>
            <a:ext cx="5291563" cy="527712"/>
          </a:xfrm>
          <a:prstGeom prst="roundRect">
            <a:avLst/>
          </a:prstGeom>
          <a:noFill/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000" dirty="0">
              <a:solidFill>
                <a:sysClr val="windowText" lastClr="000000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995177" y="730233"/>
            <a:ext cx="3108543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 smtClean="0">
                <a:solidFill>
                  <a:srgbClr val="002060"/>
                </a:solidFill>
              </a:rPr>
              <a:t>検証期間</a:t>
            </a:r>
            <a:r>
              <a:rPr lang="en-US" altLang="ja-JP" sz="2400" b="1" dirty="0">
                <a:solidFill>
                  <a:srgbClr val="002060"/>
                </a:solidFill>
              </a:rPr>
              <a:t>(</a:t>
            </a:r>
            <a:r>
              <a:rPr lang="ja-JP" altLang="en-US" sz="2400" b="1" dirty="0">
                <a:solidFill>
                  <a:srgbClr val="002060"/>
                </a:solidFill>
              </a:rPr>
              <a:t>春</a:t>
            </a:r>
            <a:r>
              <a:rPr lang="en-US" altLang="ja-JP" sz="24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en-US" altLang="ja-JP" sz="2400" b="1" dirty="0" smtClean="0"/>
              <a:t>2015</a:t>
            </a:r>
            <a:r>
              <a:rPr lang="ja-JP" altLang="en-US" sz="2400" b="1" dirty="0" smtClean="0"/>
              <a:t>年</a:t>
            </a:r>
            <a:r>
              <a:rPr lang="en-US" altLang="ja-JP" sz="2400" b="1" dirty="0" smtClean="0"/>
              <a:t>3/1</a:t>
            </a:r>
            <a:r>
              <a:rPr lang="ja-JP" altLang="en-US" sz="2400" b="1" dirty="0" smtClean="0"/>
              <a:t>～</a:t>
            </a:r>
            <a:r>
              <a:rPr lang="en-US" altLang="ja-JP" sz="2400" b="1" dirty="0" smtClean="0"/>
              <a:t>5/31</a:t>
            </a:r>
          </a:p>
          <a:p>
            <a:r>
              <a:rPr lang="ja-JP" altLang="en-US" sz="2400" b="1" dirty="0" smtClean="0"/>
              <a:t>欠損日を除く合計</a:t>
            </a:r>
            <a:r>
              <a:rPr lang="en-US" altLang="ja-JP" sz="2400" b="1" dirty="0" smtClean="0"/>
              <a:t>79</a:t>
            </a:r>
            <a:r>
              <a:rPr lang="ja-JP" altLang="en-US" sz="2400" b="1" dirty="0" smtClean="0"/>
              <a:t>日</a:t>
            </a:r>
            <a:endParaRPr lang="en-US" altLang="ja-JP" sz="24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5233" y="1652854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分割表</a:t>
            </a:r>
            <a:endParaRPr kumimoji="1" lang="ja-JP" altLang="en-US" sz="2400" b="1" dirty="0"/>
          </a:p>
        </p:txBody>
      </p:sp>
      <p:grpSp>
        <p:nvGrpSpPr>
          <p:cNvPr id="7" name="グループ化 6"/>
          <p:cNvGrpSpPr/>
          <p:nvPr/>
        </p:nvGrpSpPr>
        <p:grpSpPr>
          <a:xfrm>
            <a:off x="7153602" y="3406808"/>
            <a:ext cx="1824731" cy="3065678"/>
            <a:chOff x="7153602" y="3489104"/>
            <a:chExt cx="1824731" cy="3065678"/>
          </a:xfrm>
        </p:grpSpPr>
        <p:sp>
          <p:nvSpPr>
            <p:cNvPr id="2" name="正方形/長方形 1"/>
            <p:cNvSpPr/>
            <p:nvPr/>
          </p:nvSpPr>
          <p:spPr>
            <a:xfrm>
              <a:off x="7153602" y="3489104"/>
              <a:ext cx="1824731" cy="3065678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7229859" y="5019581"/>
              <a:ext cx="1703764" cy="1164942"/>
              <a:chOff x="6503006" y="3645730"/>
              <a:chExt cx="1982390" cy="1164942"/>
            </a:xfrm>
            <a:solidFill>
              <a:srgbClr val="FCFCFC"/>
            </a:solidFill>
          </p:grpSpPr>
          <p:sp>
            <p:nvSpPr>
              <p:cNvPr id="22" name="角丸四角形 21"/>
              <p:cNvSpPr/>
              <p:nvPr/>
            </p:nvSpPr>
            <p:spPr>
              <a:xfrm>
                <a:off x="6503006" y="3645730"/>
                <a:ext cx="1982390" cy="113332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altLang="ja-JP" sz="2000" b="1" dirty="0" smtClea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6655463" y="3733454"/>
                <a:ext cx="1624920" cy="107721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ja-JP" altLang="en-US" sz="3200" b="1" dirty="0"/>
                  <a:t>予報</a:t>
                </a:r>
                <a:r>
                  <a:rPr lang="ja-JP" altLang="en-US" sz="3200" b="1" dirty="0" smtClean="0"/>
                  <a:t>に</a:t>
                </a:r>
                <a:endParaRPr kumimoji="1" lang="en-US" altLang="ja-JP" sz="3200" b="1" dirty="0" smtClean="0"/>
              </a:p>
              <a:p>
                <a:pPr algn="ctr"/>
                <a:r>
                  <a:rPr lang="ja-JP" altLang="en-US" sz="3200" b="1" dirty="0" smtClean="0"/>
                  <a:t>使える</a:t>
                </a:r>
                <a:endParaRPr kumimoji="1" lang="ja-JP" altLang="en-US" sz="3200" b="1" dirty="0"/>
              </a:p>
            </p:txBody>
          </p:sp>
        </p:grpSp>
        <p:sp>
          <p:nvSpPr>
            <p:cNvPr id="24" name="ドーナツ 23"/>
            <p:cNvSpPr/>
            <p:nvPr/>
          </p:nvSpPr>
          <p:spPr>
            <a:xfrm>
              <a:off x="7511349" y="3757572"/>
              <a:ext cx="1081265" cy="1081265"/>
            </a:xfrm>
            <a:prstGeom prst="donut">
              <a:avLst>
                <a:gd name="adj" fmla="val 14206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2127151" y="2708845"/>
            <a:ext cx="4934978" cy="1994906"/>
            <a:chOff x="2015268" y="2763037"/>
            <a:chExt cx="4934978" cy="1994906"/>
          </a:xfrm>
        </p:grpSpPr>
        <p:sp>
          <p:nvSpPr>
            <p:cNvPr id="26" name="角丸四角形 25"/>
            <p:cNvSpPr/>
            <p:nvPr/>
          </p:nvSpPr>
          <p:spPr>
            <a:xfrm>
              <a:off x="2015268" y="2763037"/>
              <a:ext cx="1966656" cy="817413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角丸四角形 26"/>
            <p:cNvSpPr/>
            <p:nvPr/>
          </p:nvSpPr>
          <p:spPr>
            <a:xfrm>
              <a:off x="3981923" y="3543296"/>
              <a:ext cx="1994271" cy="737854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角丸四角形 27"/>
            <p:cNvSpPr/>
            <p:nvPr/>
          </p:nvSpPr>
          <p:spPr>
            <a:xfrm>
              <a:off x="5942976" y="4258445"/>
              <a:ext cx="1007270" cy="499498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" name="グループ化 28"/>
          <p:cNvGrpSpPr/>
          <p:nvPr/>
        </p:nvGrpSpPr>
        <p:grpSpPr>
          <a:xfrm>
            <a:off x="2155825" y="4179247"/>
            <a:ext cx="4904007" cy="570104"/>
            <a:chOff x="1719773" y="3470529"/>
            <a:chExt cx="4731785" cy="850036"/>
          </a:xfrm>
        </p:grpSpPr>
        <p:sp>
          <p:nvSpPr>
            <p:cNvPr id="30" name="角丸四角形 29"/>
            <p:cNvSpPr/>
            <p:nvPr/>
          </p:nvSpPr>
          <p:spPr>
            <a:xfrm>
              <a:off x="1719773" y="3483982"/>
              <a:ext cx="1826112" cy="834811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角丸四角形 30"/>
            <p:cNvSpPr/>
            <p:nvPr/>
          </p:nvSpPr>
          <p:spPr>
            <a:xfrm>
              <a:off x="5498125" y="3470529"/>
              <a:ext cx="953433" cy="850036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0" y="-1342615"/>
            <a:ext cx="3953674" cy="998483"/>
            <a:chOff x="345058" y="687084"/>
            <a:chExt cx="3953674" cy="998483"/>
          </a:xfrm>
        </p:grpSpPr>
        <p:sp>
          <p:nvSpPr>
            <p:cNvPr id="13" name="角丸四角形 12"/>
            <p:cNvSpPr/>
            <p:nvPr/>
          </p:nvSpPr>
          <p:spPr>
            <a:xfrm>
              <a:off x="345058" y="687084"/>
              <a:ext cx="3953674" cy="99848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589565" y="724660"/>
              <a:ext cx="352532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 dirty="0">
                  <a:solidFill>
                    <a:sysClr val="windowText" lastClr="000000"/>
                  </a:solidFill>
                </a:rPr>
                <a:t>青空がなく、上層と下層で</a:t>
              </a:r>
              <a:endParaRPr lang="en-US" altLang="ja-JP" b="1" dirty="0">
                <a:solidFill>
                  <a:sysClr val="windowText" lastClr="000000"/>
                </a:solidFill>
              </a:endParaRPr>
            </a:p>
            <a:p>
              <a:r>
                <a:rPr lang="ja-JP" altLang="en-US" b="1" dirty="0">
                  <a:solidFill>
                    <a:sysClr val="windowText" lastClr="000000"/>
                  </a:solidFill>
                </a:rPr>
                <a:t>異なる雲の流れが確認できる日</a:t>
              </a:r>
              <a:r>
                <a:rPr lang="ja-JP" altLang="en-US" b="1" dirty="0" smtClean="0">
                  <a:solidFill>
                    <a:sysClr val="windowText" lastClr="000000"/>
                  </a:solidFill>
                </a:rPr>
                <a:t>は</a:t>
              </a:r>
              <a:endParaRPr lang="en-US" altLang="ja-JP" b="1" dirty="0" smtClean="0">
                <a:solidFill>
                  <a:sysClr val="windowText" lastClr="000000"/>
                </a:solidFill>
              </a:endParaRPr>
            </a:p>
            <a:p>
              <a:r>
                <a:rPr lang="ja-JP" altLang="en-US" b="1" dirty="0" smtClean="0"/>
                <a:t>天気の変わり目</a:t>
              </a:r>
              <a:endParaRPr lang="en-US" altLang="ja-JP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2786069" y="816389"/>
            <a:ext cx="3010960" cy="1201227"/>
            <a:chOff x="-3540900" y="3182976"/>
            <a:chExt cx="3010960" cy="1321349"/>
          </a:xfrm>
        </p:grpSpPr>
        <p:sp>
          <p:nvSpPr>
            <p:cNvPr id="34" name="角丸四角形 33"/>
            <p:cNvSpPr/>
            <p:nvPr/>
          </p:nvSpPr>
          <p:spPr>
            <a:xfrm>
              <a:off x="-3540900" y="3185712"/>
              <a:ext cx="2984241" cy="1318613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-3433119" y="3182976"/>
              <a:ext cx="2903179" cy="1320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b="1" dirty="0" smtClean="0">
                  <a:latin typeface="DFKai-SB" panose="03000509000000000000" pitchFamily="65" charset="-120"/>
                  <a:ea typeface="DFKai-SB" panose="03000509000000000000" pitchFamily="65" charset="-120"/>
                  <a:cs typeface="Ebrima" panose="02000000000000000000" pitchFamily="2" charset="0"/>
                </a:rPr>
                <a:t>行</a:t>
              </a:r>
              <a:r>
                <a:rPr kumimoji="1" lang="ja-JP" altLang="en-US" sz="2400" b="1" dirty="0" smtClean="0">
                  <a:latin typeface="DFKai-SB" panose="03000509000000000000" pitchFamily="65" charset="-120"/>
                  <a:ea typeface="DFKai-SB" panose="03000509000000000000" pitchFamily="65" charset="-120"/>
                  <a:cs typeface="Ebrima" panose="02000000000000000000" pitchFamily="2" charset="0"/>
                </a:rPr>
                <a:t> き ち が </a:t>
              </a:r>
              <a:r>
                <a:rPr kumimoji="1" lang="ja-JP" altLang="en-US" sz="2400" b="1" dirty="0" err="1" smtClean="0">
                  <a:latin typeface="DFKai-SB" panose="03000509000000000000" pitchFamily="65" charset="-120"/>
                  <a:ea typeface="DFKai-SB" panose="03000509000000000000" pitchFamily="65" charset="-120"/>
                  <a:cs typeface="Ebrima" panose="02000000000000000000" pitchFamily="2" charset="0"/>
                </a:rPr>
                <a:t>い</a:t>
              </a:r>
              <a:endParaRPr kumimoji="1" lang="en-US" altLang="ja-JP" sz="24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Ebrima" panose="02000000000000000000" pitchFamily="2" charset="0"/>
              </a:endParaRPr>
            </a:p>
            <a:p>
              <a:r>
                <a:rPr lang="ja-JP" altLang="en-US" sz="2400" b="1" dirty="0" smtClean="0">
                  <a:latin typeface="DFKai-SB" panose="03000509000000000000" pitchFamily="65" charset="-120"/>
                  <a:ea typeface="DFKai-SB" panose="03000509000000000000" pitchFamily="65" charset="-120"/>
                  <a:cs typeface="Ebrima" panose="02000000000000000000" pitchFamily="2" charset="0"/>
                </a:rPr>
                <a:t>変 わ る 今 後 の</a:t>
              </a:r>
              <a:endParaRPr lang="en-US" altLang="ja-JP" sz="2400" b="1" dirty="0" smtClean="0">
                <a:latin typeface="DFKai-SB" panose="03000509000000000000" pitchFamily="65" charset="-120"/>
                <a:ea typeface="DFKai-SB" panose="03000509000000000000" pitchFamily="65" charset="-120"/>
                <a:cs typeface="Ebrima" panose="02000000000000000000" pitchFamily="2" charset="0"/>
              </a:endParaRPr>
            </a:p>
            <a:p>
              <a:r>
                <a:rPr kumimoji="1" lang="ja-JP" altLang="en-US" sz="2400" b="1" dirty="0" smtClean="0">
                  <a:latin typeface="DFKai-SB" panose="03000509000000000000" pitchFamily="65" charset="-120"/>
                  <a:ea typeface="DFKai-SB" panose="03000509000000000000" pitchFamily="65" charset="-120"/>
                  <a:cs typeface="Ebrima" panose="02000000000000000000" pitchFamily="2" charset="0"/>
                </a:rPr>
                <a:t>空 も よ う</a:t>
              </a:r>
              <a:endParaRPr kumimoji="1" lang="ja-JP" altLang="en-US" sz="2400" b="1" dirty="0">
                <a:latin typeface="DFKai-SB" panose="03000509000000000000" pitchFamily="65" charset="-120"/>
                <a:ea typeface="DFKai-SB" panose="03000509000000000000" pitchFamily="65" charset="-120"/>
                <a:cs typeface="Ebrima" panose="02000000000000000000" pitchFamily="2" charset="0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813722" y="4766913"/>
            <a:ext cx="5257976" cy="707886"/>
            <a:chOff x="857919" y="6454324"/>
            <a:chExt cx="5257976" cy="707886"/>
          </a:xfrm>
        </p:grpSpPr>
        <p:sp>
          <p:nvSpPr>
            <p:cNvPr id="36" name="テキスト ボックス 35"/>
            <p:cNvSpPr txBox="1"/>
            <p:nvPr/>
          </p:nvSpPr>
          <p:spPr>
            <a:xfrm>
              <a:off x="866652" y="6454324"/>
              <a:ext cx="35317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/>
                <a:t>一致</a:t>
              </a:r>
              <a:r>
                <a:rPr lang="ja-JP" altLang="en-US" sz="2400" b="1" dirty="0"/>
                <a:t>率</a:t>
              </a:r>
              <a:r>
                <a:rPr kumimoji="1" lang="ja-JP" altLang="en-US" sz="2400" b="1" dirty="0" smtClean="0"/>
                <a:t>　</a:t>
              </a:r>
              <a:r>
                <a:rPr lang="en-US" altLang="ja-JP" sz="2400" b="1" dirty="0" smtClean="0"/>
                <a:t>18</a:t>
              </a:r>
              <a:r>
                <a:rPr kumimoji="1" lang="en-US" altLang="ja-JP" sz="2400" b="1" dirty="0" smtClean="0"/>
                <a:t>/20 </a:t>
              </a:r>
              <a:r>
                <a:rPr kumimoji="1" lang="ja-JP" altLang="en-US" sz="2400" b="1" dirty="0" smtClean="0"/>
                <a:t>≒ </a:t>
              </a:r>
              <a:r>
                <a:rPr kumimoji="1" lang="en-US" altLang="ja-JP" sz="4000" b="1" dirty="0" smtClean="0"/>
                <a:t>0.90</a:t>
              </a:r>
              <a:endParaRPr kumimoji="1" lang="ja-JP" altLang="en-US" sz="3200" b="1" dirty="0"/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857919" y="6547128"/>
              <a:ext cx="5257976" cy="512379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altLang="ja-JP" sz="2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8" name="角丸四角形 37"/>
          <p:cNvSpPr/>
          <p:nvPr/>
        </p:nvSpPr>
        <p:spPr>
          <a:xfrm>
            <a:off x="2155825" y="2756608"/>
            <a:ext cx="4831941" cy="7451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ja-JP" sz="2000" dirty="0">
              <a:solidFill>
                <a:sysClr val="windowText" lastClr="000000"/>
              </a:solidFill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182825" y="94363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</a:rPr>
              <a:t>結果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39" name="スライド番号プレースホルダー 2"/>
          <p:cNvSpPr txBox="1">
            <a:spLocks/>
          </p:cNvSpPr>
          <p:nvPr/>
        </p:nvSpPr>
        <p:spPr>
          <a:xfrm>
            <a:off x="6765477" y="64543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663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6" grpId="0" animBg="1"/>
      <p:bldP spid="16" grpId="1" animBg="1"/>
      <p:bldP spid="15" grpId="0"/>
      <p:bldP spid="17" grpId="0" animBg="1"/>
      <p:bldP spid="17" grpId="1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ドーナツ 6"/>
          <p:cNvSpPr/>
          <p:nvPr/>
        </p:nvSpPr>
        <p:spPr>
          <a:xfrm>
            <a:off x="287884" y="3335827"/>
            <a:ext cx="348307" cy="348307"/>
          </a:xfrm>
          <a:prstGeom prst="donut">
            <a:avLst>
              <a:gd name="adj" fmla="val 121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1806905" y="362310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2014</a:t>
            </a:r>
            <a:r>
              <a:rPr kumimoji="1" lang="ja-JP" altLang="en-US" dirty="0" smtClean="0"/>
              <a:t>年の梅雨は</a:t>
            </a:r>
            <a:endParaRPr kumimoji="1" lang="en-US" altLang="ja-JP" dirty="0" smtClean="0"/>
          </a:p>
          <a:p>
            <a:r>
              <a:rPr kumimoji="1" lang="en-US" altLang="ja-JP" dirty="0" smtClean="0"/>
              <a:t>6/4</a:t>
            </a:r>
            <a:r>
              <a:rPr kumimoji="1" lang="ja-JP" altLang="en-US" dirty="0" smtClean="0"/>
              <a:t>～</a:t>
            </a:r>
            <a:r>
              <a:rPr kumimoji="1" lang="en-US" altLang="ja-JP" dirty="0" smtClean="0"/>
              <a:t>7/21</a:t>
            </a:r>
            <a:r>
              <a:rPr kumimoji="1" lang="ja-JP" altLang="en-US" dirty="0" smtClean="0"/>
              <a:t>頃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69005" y="423865"/>
            <a:ext cx="3427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/>
              <a:t>～現代的</a:t>
            </a:r>
            <a:r>
              <a:rPr lang="ja-JP" altLang="en-US" sz="2800" b="1" dirty="0"/>
              <a:t>観天望</a:t>
            </a:r>
            <a:r>
              <a:rPr lang="ja-JP" altLang="en-US" sz="2800" b="1" dirty="0" smtClean="0"/>
              <a:t>気～</a:t>
            </a:r>
            <a:endParaRPr kumimoji="1" lang="ja-JP" altLang="en-US" sz="28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90011" y="1167811"/>
            <a:ext cx="2841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季節ごとのまとめ</a:t>
            </a:r>
            <a:endParaRPr kumimoji="1" lang="ja-JP" altLang="en-US" sz="2400" b="1" dirty="0"/>
          </a:p>
        </p:txBody>
      </p:sp>
      <p:sp>
        <p:nvSpPr>
          <p:cNvPr id="16" name="二等辺三角形 15"/>
          <p:cNvSpPr/>
          <p:nvPr/>
        </p:nvSpPr>
        <p:spPr>
          <a:xfrm>
            <a:off x="253712" y="2910592"/>
            <a:ext cx="415380" cy="358086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角丸四角形 16"/>
          <p:cNvSpPr/>
          <p:nvPr/>
        </p:nvSpPr>
        <p:spPr>
          <a:xfrm>
            <a:off x="113059" y="4544114"/>
            <a:ext cx="8968394" cy="191021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altLang="ja-JP" sz="2000" b="1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13059" y="4741998"/>
            <a:ext cx="909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夏は梅雨と集中豪雨により</a:t>
            </a:r>
            <a:r>
              <a:rPr lang="ja-JP" altLang="en-US" sz="3600" dirty="0" smtClean="0"/>
              <a:t>予報が精度下がる</a:t>
            </a:r>
            <a:endParaRPr kumimoji="1" lang="ja-JP" altLang="en-US" sz="3600" dirty="0"/>
          </a:p>
        </p:txBody>
      </p:sp>
      <p:sp>
        <p:nvSpPr>
          <p:cNvPr id="19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765477" y="6454324"/>
            <a:ext cx="2133600" cy="365125"/>
          </a:xfrm>
        </p:spPr>
        <p:txBody>
          <a:bodyPr/>
          <a:lstStyle/>
          <a:p>
            <a:r>
              <a:rPr lang="en-US" altLang="ja-JP" dirty="0"/>
              <a:t>9</a:t>
            </a:r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786942"/>
              </p:ext>
            </p:extLst>
          </p:nvPr>
        </p:nvGraphicFramePr>
        <p:xfrm>
          <a:off x="791283" y="1625548"/>
          <a:ext cx="8115576" cy="2643476"/>
        </p:xfrm>
        <a:graphic>
          <a:graphicData uri="http://schemas.openxmlformats.org/drawingml/2006/table">
            <a:tbl>
              <a:tblPr/>
              <a:tblGrid>
                <a:gridCol w="2546530"/>
                <a:gridCol w="1594556"/>
                <a:gridCol w="2308536"/>
                <a:gridCol w="1665954"/>
              </a:tblGrid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適中率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気候学的出現率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一致率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年間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0.86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春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8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28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夏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0.66</a:t>
                      </a:r>
                      <a:endParaRPr lang="en-US" altLang="ja-JP" sz="2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0.85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秋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0.33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  <a:endParaRPr lang="en-US" altLang="ja-JP" sz="2400" b="1" i="0" u="none" strike="noStrike" dirty="0">
                        <a:solidFill>
                          <a:srgbClr val="000000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冬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0.71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3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lang="en-US" altLang="ja-JP" sz="32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20" name="ドーナツ 19"/>
          <p:cNvSpPr/>
          <p:nvPr/>
        </p:nvSpPr>
        <p:spPr>
          <a:xfrm>
            <a:off x="287885" y="2102495"/>
            <a:ext cx="348307" cy="348307"/>
          </a:xfrm>
          <a:prstGeom prst="donut">
            <a:avLst>
              <a:gd name="adj" fmla="val 1217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287249" y="2506543"/>
            <a:ext cx="348307" cy="348307"/>
            <a:chOff x="-654568" y="3876501"/>
            <a:chExt cx="348307" cy="348307"/>
          </a:xfrm>
        </p:grpSpPr>
        <p:sp>
          <p:nvSpPr>
            <p:cNvPr id="21" name="ドーナツ 20"/>
            <p:cNvSpPr/>
            <p:nvPr/>
          </p:nvSpPr>
          <p:spPr>
            <a:xfrm>
              <a:off x="-654568" y="3876501"/>
              <a:ext cx="348307" cy="348307"/>
            </a:xfrm>
            <a:prstGeom prst="donut">
              <a:avLst>
                <a:gd name="adj" fmla="val 121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2" name="ドーナツ 21"/>
            <p:cNvSpPr/>
            <p:nvPr/>
          </p:nvSpPr>
          <p:spPr>
            <a:xfrm>
              <a:off x="-565899" y="3965169"/>
              <a:ext cx="170968" cy="170969"/>
            </a:xfrm>
            <a:prstGeom prst="donut">
              <a:avLst>
                <a:gd name="adj" fmla="val 121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287249" y="3780256"/>
            <a:ext cx="348307" cy="348307"/>
            <a:chOff x="-654568" y="3876501"/>
            <a:chExt cx="348307" cy="348307"/>
          </a:xfrm>
        </p:grpSpPr>
        <p:sp>
          <p:nvSpPr>
            <p:cNvPr id="24" name="ドーナツ 23"/>
            <p:cNvSpPr/>
            <p:nvPr/>
          </p:nvSpPr>
          <p:spPr>
            <a:xfrm>
              <a:off x="-654568" y="3876501"/>
              <a:ext cx="348307" cy="348307"/>
            </a:xfrm>
            <a:prstGeom prst="donut">
              <a:avLst>
                <a:gd name="adj" fmla="val 121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ドーナツ 24"/>
            <p:cNvSpPr/>
            <p:nvPr/>
          </p:nvSpPr>
          <p:spPr>
            <a:xfrm>
              <a:off x="-565899" y="3965169"/>
              <a:ext cx="170968" cy="170969"/>
            </a:xfrm>
            <a:prstGeom prst="donut">
              <a:avLst>
                <a:gd name="adj" fmla="val 12179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27" name="表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782299"/>
              </p:ext>
            </p:extLst>
          </p:nvPr>
        </p:nvGraphicFramePr>
        <p:xfrm>
          <a:off x="790647" y="1623447"/>
          <a:ext cx="8115576" cy="2550774"/>
        </p:xfrm>
        <a:graphic>
          <a:graphicData uri="http://schemas.openxmlformats.org/drawingml/2006/table">
            <a:tbl>
              <a:tblPr/>
              <a:tblGrid>
                <a:gridCol w="2546530"/>
                <a:gridCol w="1594556"/>
                <a:gridCol w="2308536"/>
                <a:gridCol w="1665954"/>
              </a:tblGrid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適中率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気候学的出現率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一致率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年間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0.86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春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夏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0.66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0.85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秋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0.33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冬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0.71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62591"/>
              </p:ext>
            </p:extLst>
          </p:nvPr>
        </p:nvGraphicFramePr>
        <p:xfrm>
          <a:off x="790647" y="1630527"/>
          <a:ext cx="8115576" cy="2550774"/>
        </p:xfrm>
        <a:graphic>
          <a:graphicData uri="http://schemas.openxmlformats.org/drawingml/2006/table">
            <a:tbl>
              <a:tblPr/>
              <a:tblGrid>
                <a:gridCol w="2546530"/>
                <a:gridCol w="1594556"/>
                <a:gridCol w="2308536"/>
                <a:gridCol w="1665954"/>
              </a:tblGrid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　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適中率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気候学的出現率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一致率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年間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0.86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春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0.84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0.9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夏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0.66</a:t>
                      </a:r>
                      <a:endParaRPr lang="en-US" altLang="ja-JP" sz="2400" b="1" i="0" u="none" strike="noStrike" dirty="0">
                        <a:solidFill>
                          <a:schemeClr val="bg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chemeClr val="bg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0.58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0.85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秋</a:t>
                      </a:r>
                      <a:r>
                        <a:rPr lang="en-US" altLang="ja-JP" sz="22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0.77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0.33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0.74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5129">
                <a:tc>
                  <a:txBody>
                    <a:bodyPr/>
                    <a:lstStyle/>
                    <a:p>
                      <a:pPr algn="ctr" rtl="0" fontAlgn="ctr"/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行きちがい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(</a:t>
                      </a:r>
                      <a:r>
                        <a:rPr lang="ja-JP" altLang="en-US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冬</a:t>
                      </a:r>
                      <a:r>
                        <a:rPr lang="en-US" altLang="ja-JP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)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0.71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0.42</a:t>
                      </a: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ＭＳ Ｐゴシック" panose="020B0600070205080204" pitchFamily="50" charset="-128"/>
                          <a:ea typeface="ＭＳ Ｐゴシック" panose="020B0600070205080204" pitchFamily="50" charset="-128"/>
                        </a:rPr>
                        <a:t>1</a:t>
                      </a:r>
                      <a:endParaRPr lang="en-US" altLang="ja-JP" sz="2400" b="1" i="0" u="none" strike="noStrike" dirty="0">
                        <a:solidFill>
                          <a:schemeClr val="tx1"/>
                        </a:solidFill>
                        <a:effectLst/>
                        <a:latin typeface="ＭＳ Ｐゴシック" panose="020B0600070205080204" pitchFamily="50" charset="-128"/>
                        <a:ea typeface="ＭＳ Ｐゴシック" panose="020B0600070205080204" pitchFamily="50" charset="-128"/>
                      </a:endParaRPr>
                    </a:p>
                  </a:txBody>
                  <a:tcPr marL="14280" marR="14280" marT="1428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1" name="テキスト ボックス 30"/>
          <p:cNvSpPr txBox="1"/>
          <p:nvPr/>
        </p:nvSpPr>
        <p:spPr>
          <a:xfrm>
            <a:off x="4466583" y="5291849"/>
            <a:ext cx="184730" cy="646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en-US" altLang="ja-JP" sz="3600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67708" y="5485099"/>
            <a:ext cx="8597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/>
              <a:t>行きちがいがあれば</a:t>
            </a:r>
            <a:r>
              <a:rPr lang="ja-JP" altLang="en-US" sz="4400" dirty="0" smtClean="0">
                <a:solidFill>
                  <a:srgbClr val="C00000"/>
                </a:solidFill>
              </a:rPr>
              <a:t>ほぼ天気が変わる</a:t>
            </a:r>
            <a:endParaRPr kumimoji="1" lang="en-US" altLang="ja-JP" sz="4400" dirty="0" smtClean="0">
              <a:solidFill>
                <a:srgbClr val="C00000"/>
              </a:solidFill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139850" y="202644"/>
            <a:ext cx="2289305" cy="83127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 w="76200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</a:rPr>
              <a:t>結果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8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2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16822</TotalTime>
  <Words>999</Words>
  <Application>Microsoft Office PowerPoint</Application>
  <PresentationFormat>画面に合わせる (4:3)</PresentationFormat>
  <Paragraphs>349</Paragraphs>
  <Slides>21</Slides>
  <Notes>0</Notes>
  <HiddenSlides>0</HiddenSlides>
  <MMClips>6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21</vt:i4>
      </vt:variant>
    </vt:vector>
  </HeadingPairs>
  <TitlesOfParts>
    <vt:vector size="22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澤井宏佑</dc:creator>
  <cp:lastModifiedBy>mcc</cp:lastModifiedBy>
  <cp:revision>842</cp:revision>
  <dcterms:created xsi:type="dcterms:W3CDTF">2015-08-21T02:35:40Z</dcterms:created>
  <dcterms:modified xsi:type="dcterms:W3CDTF">2016-02-15T23:28:16Z</dcterms:modified>
</cp:coreProperties>
</file>