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7"/>
  </p:notesMasterIdLst>
  <p:sldIdLst>
    <p:sldId id="256" r:id="rId2"/>
    <p:sldId id="352" r:id="rId3"/>
    <p:sldId id="353" r:id="rId4"/>
    <p:sldId id="354" r:id="rId5"/>
    <p:sldId id="355" r:id="rId6"/>
    <p:sldId id="356" r:id="rId7"/>
    <p:sldId id="357" r:id="rId8"/>
    <p:sldId id="358" r:id="rId9"/>
    <p:sldId id="359" r:id="rId10"/>
    <p:sldId id="360" r:id="rId11"/>
    <p:sldId id="361" r:id="rId12"/>
    <p:sldId id="362" r:id="rId13"/>
    <p:sldId id="363" r:id="rId14"/>
    <p:sldId id="364" r:id="rId15"/>
    <p:sldId id="365" r:id="rId16"/>
    <p:sldId id="366" r:id="rId17"/>
    <p:sldId id="367" r:id="rId18"/>
    <p:sldId id="368" r:id="rId19"/>
    <p:sldId id="369" r:id="rId20"/>
    <p:sldId id="370" r:id="rId21"/>
    <p:sldId id="371" r:id="rId22"/>
    <p:sldId id="372" r:id="rId23"/>
    <p:sldId id="373" r:id="rId24"/>
    <p:sldId id="374" r:id="rId25"/>
    <p:sldId id="375" r:id="rId26"/>
    <p:sldId id="377" r:id="rId27"/>
    <p:sldId id="378" r:id="rId28"/>
    <p:sldId id="379" r:id="rId29"/>
    <p:sldId id="380" r:id="rId30"/>
    <p:sldId id="381" r:id="rId31"/>
    <p:sldId id="344" r:id="rId32"/>
    <p:sldId id="345" r:id="rId33"/>
    <p:sldId id="346" r:id="rId34"/>
    <p:sldId id="347" r:id="rId35"/>
    <p:sldId id="348" r:id="rId36"/>
    <p:sldId id="349" r:id="rId37"/>
    <p:sldId id="350" r:id="rId38"/>
    <p:sldId id="351" r:id="rId39"/>
    <p:sldId id="257" r:id="rId40"/>
    <p:sldId id="294" r:id="rId41"/>
    <p:sldId id="258" r:id="rId42"/>
    <p:sldId id="272" r:id="rId43"/>
    <p:sldId id="295" r:id="rId44"/>
    <p:sldId id="296" r:id="rId45"/>
    <p:sldId id="290" r:id="rId46"/>
    <p:sldId id="288" r:id="rId47"/>
    <p:sldId id="291" r:id="rId48"/>
    <p:sldId id="338" r:id="rId49"/>
    <p:sldId id="315" r:id="rId50"/>
    <p:sldId id="328" r:id="rId51"/>
    <p:sldId id="300" r:id="rId52"/>
    <p:sldId id="319" r:id="rId53"/>
    <p:sldId id="339" r:id="rId54"/>
    <p:sldId id="314" r:id="rId55"/>
    <p:sldId id="333" r:id="rId56"/>
    <p:sldId id="307" r:id="rId57"/>
    <p:sldId id="322" r:id="rId58"/>
    <p:sldId id="340" r:id="rId59"/>
    <p:sldId id="337" r:id="rId60"/>
    <p:sldId id="325" r:id="rId61"/>
    <p:sldId id="324" r:id="rId62"/>
    <p:sldId id="335" r:id="rId63"/>
    <p:sldId id="313" r:id="rId64"/>
    <p:sldId id="292" r:id="rId65"/>
    <p:sldId id="299" r:id="rId66"/>
    <p:sldId id="301" r:id="rId67"/>
    <p:sldId id="341" r:id="rId68"/>
    <p:sldId id="343" r:id="rId69"/>
    <p:sldId id="342" r:id="rId70"/>
    <p:sldId id="336" r:id="rId71"/>
    <p:sldId id="320" r:id="rId72"/>
    <p:sldId id="334" r:id="rId73"/>
    <p:sldId id="321" r:id="rId74"/>
    <p:sldId id="323" r:id="rId75"/>
    <p:sldId id="332" r:id="rId76"/>
    <p:sldId id="327" r:id="rId77"/>
    <p:sldId id="298" r:id="rId78"/>
    <p:sldId id="304" r:id="rId79"/>
    <p:sldId id="308" r:id="rId80"/>
    <p:sldId id="309" r:id="rId81"/>
    <p:sldId id="311" r:id="rId82"/>
    <p:sldId id="303" r:id="rId83"/>
    <p:sldId id="293" r:id="rId84"/>
    <p:sldId id="316" r:id="rId85"/>
    <p:sldId id="317" r:id="rId86"/>
    <p:sldId id="318" r:id="rId87"/>
    <p:sldId id="259" r:id="rId88"/>
    <p:sldId id="289" r:id="rId89"/>
    <p:sldId id="297" r:id="rId90"/>
    <p:sldId id="280" r:id="rId91"/>
    <p:sldId id="260" r:id="rId92"/>
    <p:sldId id="261" r:id="rId93"/>
    <p:sldId id="282" r:id="rId94"/>
    <p:sldId id="283" r:id="rId95"/>
    <p:sldId id="281" r:id="rId96"/>
    <p:sldId id="276" r:id="rId97"/>
    <p:sldId id="277" r:id="rId98"/>
    <p:sldId id="278" r:id="rId99"/>
    <p:sldId id="279" r:id="rId100"/>
    <p:sldId id="284" r:id="rId101"/>
    <p:sldId id="285" r:id="rId102"/>
    <p:sldId id="286" r:id="rId103"/>
    <p:sldId id="287" r:id="rId104"/>
    <p:sldId id="273" r:id="rId105"/>
    <p:sldId id="274" r:id="rId106"/>
    <p:sldId id="275" r:id="rId107"/>
    <p:sldId id="262" r:id="rId108"/>
    <p:sldId id="263" r:id="rId109"/>
    <p:sldId id="265" r:id="rId110"/>
    <p:sldId id="264" r:id="rId111"/>
    <p:sldId id="266" r:id="rId112"/>
    <p:sldId id="267" r:id="rId113"/>
    <p:sldId id="268" r:id="rId114"/>
    <p:sldId id="271" r:id="rId115"/>
    <p:sldId id="270" r:id="rId116"/>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ukitagawa" initials="y"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5207"/>
    <a:srgbClr val="FFFFFF"/>
    <a:srgbClr val="F16813"/>
    <a:srgbClr val="F1650F"/>
    <a:srgbClr val="BA35E3"/>
    <a:srgbClr val="FF0000"/>
    <a:srgbClr val="5B9BD5"/>
    <a:srgbClr val="C84949"/>
    <a:srgbClr val="FFCCFF"/>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20" autoAdjust="0"/>
  </p:normalViewPr>
  <p:slideViewPr>
    <p:cSldViewPr snapToGrid="0">
      <p:cViewPr varScale="1">
        <p:scale>
          <a:sx n="78" d="100"/>
          <a:sy n="78" d="100"/>
        </p:scale>
        <p:origin x="102" y="1044"/>
      </p:cViewPr>
      <p:guideLst>
        <p:guide orient="horz" pos="2160"/>
        <p:guide pos="2880"/>
      </p:guideLst>
    </p:cSldViewPr>
  </p:slideViewPr>
  <p:outlineViewPr>
    <p:cViewPr>
      <p:scale>
        <a:sx n="33" d="100"/>
        <a:sy n="33" d="100"/>
      </p:scale>
      <p:origin x="0" y="-152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yuukitagawa\Documents\&#20013;&#38291;&#30330;&#34920;\&#12488;&#12524;&#12531;&#12489;.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___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yuukitagawa\Documents\&#20013;&#38291;&#30330;&#34920;\&#12488;&#12524;&#12531;&#12489;.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C:\Users\yuukitagawa\Documents\&#20013;&#38291;&#30330;&#34920;\&#12488;&#12524;&#12531;&#12489;.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_____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_____11.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___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___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yuukitagawa\Documents\&#20013;&#38291;&#30330;&#34920;\&#12488;&#12524;&#12531;&#1248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ja-JP" altLang="en-US" sz="2800" b="1" dirty="0">
                <a:solidFill>
                  <a:schemeClr val="tx1"/>
                </a:solidFill>
              </a:rPr>
              <a:t>地球温暖化による気温の変化</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ja-JP"/>
        </a:p>
      </c:txPr>
    </c:title>
    <c:autoTitleDeleted val="0"/>
    <c:plotArea>
      <c:layout>
        <c:manualLayout>
          <c:layoutTarget val="inner"/>
          <c:xMode val="edge"/>
          <c:yMode val="edge"/>
          <c:x val="0.1792733761312727"/>
          <c:y val="0.17857405123854211"/>
          <c:w val="0.77504779384685041"/>
          <c:h val="0.70762442855131347"/>
        </c:manualLayout>
      </c:layout>
      <c:scatterChart>
        <c:scatterStyle val="lineMarker"/>
        <c:varyColors val="0"/>
        <c:ser>
          <c:idx val="0"/>
          <c:order val="0"/>
          <c:spPr>
            <a:ln w="76200" cap="rnd">
              <a:solidFill>
                <a:schemeClr val="accent1">
                  <a:lumMod val="50000"/>
                </a:schemeClr>
              </a:solidFill>
              <a:round/>
            </a:ln>
            <a:effectLst/>
          </c:spPr>
          <c:marker>
            <c:symbol val="none"/>
          </c:marker>
          <c:trendline>
            <c:spPr>
              <a:ln w="38100" cap="rnd">
                <a:solidFill>
                  <a:srgbClr val="FF0000"/>
                </a:solidFill>
                <a:prstDash val="solid"/>
              </a:ln>
              <a:effectLst/>
            </c:spPr>
            <c:trendlineType val="linear"/>
            <c:dispRSqr val="0"/>
            <c:dispEq val="0"/>
          </c:trendline>
          <c:xVal>
            <c:numRef>
              <c:f>Sheet1!$J$2:$J$32</c:f>
              <c:numCache>
                <c:formatCode>General</c:formatCode>
                <c:ptCount val="31"/>
                <c:pt idx="0">
                  <c:v>1940</c:v>
                </c:pt>
                <c:pt idx="1">
                  <c:v>1941</c:v>
                </c:pt>
                <c:pt idx="2">
                  <c:v>1942</c:v>
                </c:pt>
                <c:pt idx="3">
                  <c:v>1943</c:v>
                </c:pt>
                <c:pt idx="4">
                  <c:v>1944</c:v>
                </c:pt>
                <c:pt idx="5">
                  <c:v>1945</c:v>
                </c:pt>
                <c:pt idx="6">
                  <c:v>1946</c:v>
                </c:pt>
                <c:pt idx="7">
                  <c:v>1947</c:v>
                </c:pt>
                <c:pt idx="8">
                  <c:v>1948</c:v>
                </c:pt>
                <c:pt idx="9">
                  <c:v>1949</c:v>
                </c:pt>
                <c:pt idx="10">
                  <c:v>1950</c:v>
                </c:pt>
                <c:pt idx="11">
                  <c:v>1951</c:v>
                </c:pt>
                <c:pt idx="12">
                  <c:v>1952</c:v>
                </c:pt>
                <c:pt idx="13">
                  <c:v>1953</c:v>
                </c:pt>
                <c:pt idx="14">
                  <c:v>1954</c:v>
                </c:pt>
                <c:pt idx="15">
                  <c:v>1955</c:v>
                </c:pt>
                <c:pt idx="16">
                  <c:v>1956</c:v>
                </c:pt>
                <c:pt idx="17">
                  <c:v>1957</c:v>
                </c:pt>
                <c:pt idx="18">
                  <c:v>1958</c:v>
                </c:pt>
                <c:pt idx="19">
                  <c:v>1959</c:v>
                </c:pt>
                <c:pt idx="20">
                  <c:v>1960</c:v>
                </c:pt>
                <c:pt idx="21">
                  <c:v>1961</c:v>
                </c:pt>
                <c:pt idx="22">
                  <c:v>1962</c:v>
                </c:pt>
                <c:pt idx="23">
                  <c:v>1963</c:v>
                </c:pt>
                <c:pt idx="24">
                  <c:v>1964</c:v>
                </c:pt>
                <c:pt idx="25">
                  <c:v>1965</c:v>
                </c:pt>
                <c:pt idx="26">
                  <c:v>1966</c:v>
                </c:pt>
                <c:pt idx="27">
                  <c:v>1967</c:v>
                </c:pt>
                <c:pt idx="28">
                  <c:v>1968</c:v>
                </c:pt>
                <c:pt idx="29">
                  <c:v>1969</c:v>
                </c:pt>
                <c:pt idx="30">
                  <c:v>1970</c:v>
                </c:pt>
              </c:numCache>
            </c:numRef>
          </c:xVal>
          <c:yVal>
            <c:numRef>
              <c:f>Sheet1!$G$2:$G$32</c:f>
              <c:numCache>
                <c:formatCode>General</c:formatCode>
                <c:ptCount val="31"/>
                <c:pt idx="0">
                  <c:v>-0.32</c:v>
                </c:pt>
                <c:pt idx="1">
                  <c:v>-0.26</c:v>
                </c:pt>
                <c:pt idx="2">
                  <c:v>-0.26</c:v>
                </c:pt>
                <c:pt idx="3">
                  <c:v>-0.23</c:v>
                </c:pt>
                <c:pt idx="4">
                  <c:v>-0.11</c:v>
                </c:pt>
                <c:pt idx="5">
                  <c:v>-0.25</c:v>
                </c:pt>
                <c:pt idx="6">
                  <c:v>-0.4</c:v>
                </c:pt>
                <c:pt idx="7">
                  <c:v>-0.43</c:v>
                </c:pt>
                <c:pt idx="8">
                  <c:v>-0.4</c:v>
                </c:pt>
                <c:pt idx="9">
                  <c:v>-0.42</c:v>
                </c:pt>
                <c:pt idx="10">
                  <c:v>-0.49</c:v>
                </c:pt>
                <c:pt idx="11">
                  <c:v>-0.35</c:v>
                </c:pt>
                <c:pt idx="12">
                  <c:v>-0.28999999999999998</c:v>
                </c:pt>
                <c:pt idx="13">
                  <c:v>-0.22</c:v>
                </c:pt>
                <c:pt idx="14">
                  <c:v>-0.45</c:v>
                </c:pt>
                <c:pt idx="15">
                  <c:v>-0.47</c:v>
                </c:pt>
                <c:pt idx="16">
                  <c:v>-0.56000000000000005</c:v>
                </c:pt>
                <c:pt idx="17">
                  <c:v>-0.28000000000000003</c:v>
                </c:pt>
                <c:pt idx="18">
                  <c:v>-0.22</c:v>
                </c:pt>
                <c:pt idx="19">
                  <c:v>-0.28999999999999998</c:v>
                </c:pt>
                <c:pt idx="20">
                  <c:v>-0.33</c:v>
                </c:pt>
                <c:pt idx="21">
                  <c:v>-0.23</c:v>
                </c:pt>
                <c:pt idx="22">
                  <c:v>-0.21</c:v>
                </c:pt>
                <c:pt idx="23">
                  <c:v>-0.18</c:v>
                </c:pt>
                <c:pt idx="24">
                  <c:v>-0.49</c:v>
                </c:pt>
                <c:pt idx="25">
                  <c:v>-0.42</c:v>
                </c:pt>
                <c:pt idx="26">
                  <c:v>-0.35</c:v>
                </c:pt>
                <c:pt idx="27">
                  <c:v>-0.35</c:v>
                </c:pt>
                <c:pt idx="28">
                  <c:v>-0.37</c:v>
                </c:pt>
                <c:pt idx="29">
                  <c:v>-0.27</c:v>
                </c:pt>
                <c:pt idx="30">
                  <c:v>-0.28999999999999998</c:v>
                </c:pt>
              </c:numCache>
            </c:numRef>
          </c:yVal>
          <c:smooth val="0"/>
        </c:ser>
        <c:ser>
          <c:idx val="1"/>
          <c:order val="1"/>
          <c:spPr>
            <a:ln w="76200" cap="rnd">
              <a:solidFill>
                <a:schemeClr val="accent1">
                  <a:lumMod val="50000"/>
                </a:schemeClr>
              </a:solidFill>
              <a:round/>
            </a:ln>
            <a:effectLst/>
          </c:spPr>
          <c:marker>
            <c:symbol val="none"/>
          </c:marker>
          <c:trendline>
            <c:spPr>
              <a:ln w="38100" cap="rnd">
                <a:solidFill>
                  <a:srgbClr val="FF0000"/>
                </a:solidFill>
                <a:prstDash val="solid"/>
              </a:ln>
              <a:effectLst/>
            </c:spPr>
            <c:trendlineType val="linear"/>
            <c:dispRSqr val="0"/>
            <c:dispEq val="0"/>
          </c:trendline>
          <c:xVal>
            <c:numRef>
              <c:f>Sheet1!$J$32:$J$77</c:f>
              <c:numCache>
                <c:formatCode>General</c:formatCode>
                <c:ptCount val="46"/>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numCache>
            </c:numRef>
          </c:xVal>
          <c:yVal>
            <c:numRef>
              <c:f>Sheet1!$G$32:$G$77</c:f>
              <c:numCache>
                <c:formatCode>General</c:formatCode>
                <c:ptCount val="46"/>
                <c:pt idx="0">
                  <c:v>-0.28999999999999998</c:v>
                </c:pt>
                <c:pt idx="1">
                  <c:v>-0.41</c:v>
                </c:pt>
                <c:pt idx="2">
                  <c:v>-0.28999999999999998</c:v>
                </c:pt>
                <c:pt idx="3">
                  <c:v>-0.16</c:v>
                </c:pt>
                <c:pt idx="4">
                  <c:v>-0.44</c:v>
                </c:pt>
                <c:pt idx="5">
                  <c:v>-0.39</c:v>
                </c:pt>
                <c:pt idx="6">
                  <c:v>-0.48</c:v>
                </c:pt>
                <c:pt idx="7">
                  <c:v>-0.19</c:v>
                </c:pt>
                <c:pt idx="8">
                  <c:v>-0.28000000000000003</c:v>
                </c:pt>
                <c:pt idx="9">
                  <c:v>-0.16</c:v>
                </c:pt>
                <c:pt idx="10">
                  <c:v>-0.13</c:v>
                </c:pt>
                <c:pt idx="11">
                  <c:v>-0.09</c:v>
                </c:pt>
                <c:pt idx="12">
                  <c:v>-0.21</c:v>
                </c:pt>
                <c:pt idx="13">
                  <c:v>-0.06</c:v>
                </c:pt>
                <c:pt idx="14">
                  <c:v>-0.24</c:v>
                </c:pt>
                <c:pt idx="15">
                  <c:v>-0.26</c:v>
                </c:pt>
                <c:pt idx="16">
                  <c:v>-0.17</c:v>
                </c:pt>
                <c:pt idx="17">
                  <c:v>-0.01</c:v>
                </c:pt>
                <c:pt idx="18">
                  <c:v>-0.03</c:v>
                </c:pt>
                <c:pt idx="19">
                  <c:v>-0.1</c:v>
                </c:pt>
                <c:pt idx="20">
                  <c:v>0.04</c:v>
                </c:pt>
                <c:pt idx="21">
                  <c:v>-0.02</c:v>
                </c:pt>
                <c:pt idx="22">
                  <c:v>-0.17</c:v>
                </c:pt>
                <c:pt idx="23">
                  <c:v>-0.15</c:v>
                </c:pt>
                <c:pt idx="24">
                  <c:v>-7.0000000000000007E-2</c:v>
                </c:pt>
                <c:pt idx="25">
                  <c:v>0.01</c:v>
                </c:pt>
                <c:pt idx="26">
                  <c:v>-0.09</c:v>
                </c:pt>
                <c:pt idx="27">
                  <c:v>0.09</c:v>
                </c:pt>
                <c:pt idx="28">
                  <c:v>0.22</c:v>
                </c:pt>
                <c:pt idx="29">
                  <c:v>0</c:v>
                </c:pt>
                <c:pt idx="30">
                  <c:v>0</c:v>
                </c:pt>
                <c:pt idx="31">
                  <c:v>0.12</c:v>
                </c:pt>
                <c:pt idx="32">
                  <c:v>0.16</c:v>
                </c:pt>
                <c:pt idx="33">
                  <c:v>0.16</c:v>
                </c:pt>
                <c:pt idx="34">
                  <c:v>0.12</c:v>
                </c:pt>
                <c:pt idx="35">
                  <c:v>0.17</c:v>
                </c:pt>
                <c:pt idx="36">
                  <c:v>0.16</c:v>
                </c:pt>
                <c:pt idx="37">
                  <c:v>0.12</c:v>
                </c:pt>
                <c:pt idx="38">
                  <c:v>0.05</c:v>
                </c:pt>
                <c:pt idx="39">
                  <c:v>0.16</c:v>
                </c:pt>
                <c:pt idx="40">
                  <c:v>0.2</c:v>
                </c:pt>
                <c:pt idx="41">
                  <c:v>0.08</c:v>
                </c:pt>
                <c:pt idx="42">
                  <c:v>0.15</c:v>
                </c:pt>
                <c:pt idx="43">
                  <c:v>0.2</c:v>
                </c:pt>
                <c:pt idx="44">
                  <c:v>0.27</c:v>
                </c:pt>
                <c:pt idx="45">
                  <c:v>0.42</c:v>
                </c:pt>
              </c:numCache>
            </c:numRef>
          </c:yVal>
          <c:smooth val="0"/>
        </c:ser>
        <c:dLbls>
          <c:showLegendKey val="0"/>
          <c:showVal val="0"/>
          <c:showCatName val="0"/>
          <c:showSerName val="0"/>
          <c:showPercent val="0"/>
          <c:showBubbleSize val="0"/>
        </c:dLbls>
        <c:axId val="-1800112144"/>
        <c:axId val="-1800111600"/>
      </c:scatterChart>
      <c:valAx>
        <c:axId val="-1800112144"/>
        <c:scaling>
          <c:orientation val="minMax"/>
          <c:max val="2015"/>
          <c:min val="194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ja-JP"/>
          </a:p>
        </c:txPr>
        <c:crossAx val="-1800111600"/>
        <c:crossesAt val="-0.8"/>
        <c:crossBetween val="midCat"/>
        <c:majorUnit val="10"/>
      </c:valAx>
      <c:valAx>
        <c:axId val="-1800111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ltLang="ja-JP" sz="2000" b="1" dirty="0" smtClean="0">
                    <a:solidFill>
                      <a:schemeClr val="tx1"/>
                    </a:solidFill>
                  </a:rPr>
                  <a:t>1981-2010</a:t>
                </a:r>
                <a:r>
                  <a:rPr lang="ja-JP" altLang="en-US" sz="2000" b="1" dirty="0" smtClean="0">
                    <a:solidFill>
                      <a:schemeClr val="tx1"/>
                    </a:solidFill>
                  </a:rPr>
                  <a:t>年平均からの差</a:t>
                </a:r>
                <a:r>
                  <a:rPr lang="en-US" altLang="ja-JP" sz="2000" b="1" dirty="0" smtClean="0">
                    <a:solidFill>
                      <a:schemeClr val="tx1"/>
                    </a:solidFill>
                  </a:rPr>
                  <a:t>[</a:t>
                </a:r>
                <a:r>
                  <a:rPr lang="ja-JP" altLang="en-US" sz="2000" b="1" dirty="0" smtClean="0">
                    <a:solidFill>
                      <a:schemeClr val="tx1"/>
                    </a:solidFill>
                  </a:rPr>
                  <a:t>℃</a:t>
                </a:r>
                <a:r>
                  <a:rPr lang="en-US" altLang="ja-JP" sz="2000" b="1" dirty="0" smtClean="0">
                    <a:solidFill>
                      <a:schemeClr val="tx1"/>
                    </a:solidFill>
                  </a:rPr>
                  <a:t>]</a:t>
                </a:r>
                <a:endParaRPr lang="ja-JP" altLang="en-US" sz="2000" b="1" dirty="0">
                  <a:solidFill>
                    <a:schemeClr val="tx1"/>
                  </a:solidFill>
                </a:endParaRPr>
              </a:p>
            </c:rich>
          </c:tx>
          <c:layout>
            <c:manualLayout>
              <c:xMode val="edge"/>
              <c:yMode val="edge"/>
              <c:x val="2.0301702231945287E-2"/>
              <c:y val="0.1475662018124218"/>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ja-JP"/>
          </a:p>
        </c:txPr>
        <c:crossAx val="-1800112144"/>
        <c:crosses val="autoZero"/>
        <c:crossBetween val="midCat"/>
      </c:valAx>
      <c:spPr>
        <a:noFill/>
        <a:ln>
          <a:noFill/>
        </a:ln>
        <a:effectLst/>
      </c:spPr>
    </c:plotArea>
    <c:plotVisOnly val="1"/>
    <c:dispBlanksAs val="gap"/>
    <c:showDLblsOverMax val="0"/>
  </c:chart>
  <c:spPr>
    <a:solidFill>
      <a:schemeClr val="bg1"/>
    </a:solidFill>
    <a:ln w="28575">
      <a:solidFill>
        <a:schemeClr val="tx1"/>
      </a:solid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82729711732033"/>
          <c:y val="5.425465273124306E-2"/>
          <c:w val="0.88117270288267968"/>
          <c:h val="0.84907500848461415"/>
        </c:manualLayout>
      </c:layout>
      <c:lineChart>
        <c:grouping val="standard"/>
        <c:varyColors val="0"/>
        <c:ser>
          <c:idx val="0"/>
          <c:order val="0"/>
          <c:spPr>
            <a:ln w="38100" cap="rnd">
              <a:solidFill>
                <a:srgbClr val="0070C0"/>
              </a:solidFill>
              <a:round/>
            </a:ln>
            <a:effectLst/>
          </c:spPr>
          <c:marker>
            <c:symbol val="none"/>
          </c:marker>
          <c:trendline>
            <c:spPr>
              <a:ln w="19050" cap="rnd">
                <a:solidFill>
                  <a:srgbClr val="FF0000"/>
                </a:solidFill>
                <a:prstDash val="solid"/>
              </a:ln>
              <a:effectLst/>
            </c:spPr>
            <c:trendlineType val="linear"/>
            <c:dispRSqr val="0"/>
            <c:dispEq val="0"/>
          </c:trendline>
          <c:cat>
            <c:numRef>
              <c:f>Sheet2!$B$1:$B$45</c:f>
              <c:numCache>
                <c:formatCode>General</c:formatCode>
                <c:ptCount val="4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cat>
          <c:val>
            <c:numRef>
              <c:f>Sheet2!$C$1:$C$45</c:f>
              <c:numCache>
                <c:formatCode>General</c:formatCode>
                <c:ptCount val="45"/>
                <c:pt idx="0">
                  <c:v>0.68687319999999996</c:v>
                </c:pt>
                <c:pt idx="1">
                  <c:v>0.56396250000000003</c:v>
                </c:pt>
                <c:pt idx="2">
                  <c:v>0.54298279999999999</c:v>
                </c:pt>
                <c:pt idx="3">
                  <c:v>0.81035590000000002</c:v>
                </c:pt>
                <c:pt idx="4">
                  <c:v>0.61850700000000003</c:v>
                </c:pt>
                <c:pt idx="5">
                  <c:v>0.51667819999999998</c:v>
                </c:pt>
                <c:pt idx="6">
                  <c:v>0.6863146</c:v>
                </c:pt>
                <c:pt idx="7">
                  <c:v>0.96572460000000004</c:v>
                </c:pt>
                <c:pt idx="8">
                  <c:v>0.53951300000000002</c:v>
                </c:pt>
                <c:pt idx="9">
                  <c:v>0.51387780000000005</c:v>
                </c:pt>
                <c:pt idx="10">
                  <c:v>0.46513120000000002</c:v>
                </c:pt>
                <c:pt idx="11">
                  <c:v>0.55283749999999998</c:v>
                </c:pt>
                <c:pt idx="12">
                  <c:v>0.50250499999999998</c:v>
                </c:pt>
                <c:pt idx="13">
                  <c:v>0.38355080000000003</c:v>
                </c:pt>
                <c:pt idx="14">
                  <c:v>0.76838200000000001</c:v>
                </c:pt>
                <c:pt idx="15">
                  <c:v>0.60168489999999997</c:v>
                </c:pt>
                <c:pt idx="16">
                  <c:v>0.49450529999999998</c:v>
                </c:pt>
                <c:pt idx="17">
                  <c:v>0.2382367</c:v>
                </c:pt>
                <c:pt idx="18">
                  <c:v>0.78577319999999995</c:v>
                </c:pt>
                <c:pt idx="19">
                  <c:v>0.68790410000000002</c:v>
                </c:pt>
                <c:pt idx="20">
                  <c:v>0.93018679999999998</c:v>
                </c:pt>
                <c:pt idx="21">
                  <c:v>0.53148280000000003</c:v>
                </c:pt>
                <c:pt idx="22">
                  <c:v>0.43581399999999998</c:v>
                </c:pt>
                <c:pt idx="23">
                  <c:v>0.3254147</c:v>
                </c:pt>
                <c:pt idx="24">
                  <c:v>0.43753039999999999</c:v>
                </c:pt>
                <c:pt idx="25">
                  <c:v>0.50312170000000001</c:v>
                </c:pt>
                <c:pt idx="26">
                  <c:v>0.76832310000000004</c:v>
                </c:pt>
                <c:pt idx="27">
                  <c:v>0.42811169999999998</c:v>
                </c:pt>
                <c:pt idx="28">
                  <c:v>0.33639200000000002</c:v>
                </c:pt>
                <c:pt idx="29">
                  <c:v>0.37728709999999999</c:v>
                </c:pt>
                <c:pt idx="30">
                  <c:v>0.54135359999999999</c:v>
                </c:pt>
                <c:pt idx="31">
                  <c:v>0.39479819999999999</c:v>
                </c:pt>
                <c:pt idx="32">
                  <c:v>0.52576789999999995</c:v>
                </c:pt>
                <c:pt idx="33">
                  <c:v>0.63053409999999999</c:v>
                </c:pt>
                <c:pt idx="34">
                  <c:v>0.49669439999999998</c:v>
                </c:pt>
                <c:pt idx="35">
                  <c:v>0.48803469999999999</c:v>
                </c:pt>
                <c:pt idx="36">
                  <c:v>0.82267460000000003</c:v>
                </c:pt>
                <c:pt idx="37">
                  <c:v>0.88413160000000002</c:v>
                </c:pt>
                <c:pt idx="38">
                  <c:v>0.62100480000000002</c:v>
                </c:pt>
                <c:pt idx="39">
                  <c:v>0.46250190000000002</c:v>
                </c:pt>
                <c:pt idx="40">
                  <c:v>0.54014050000000002</c:v>
                </c:pt>
                <c:pt idx="41">
                  <c:v>0.4545574</c:v>
                </c:pt>
                <c:pt idx="42">
                  <c:v>0.52907309999999996</c:v>
                </c:pt>
                <c:pt idx="43">
                  <c:v>0.24422140000000001</c:v>
                </c:pt>
                <c:pt idx="44">
                  <c:v>0.5001873</c:v>
                </c:pt>
              </c:numCache>
            </c:numRef>
          </c:val>
          <c:smooth val="0"/>
        </c:ser>
        <c:ser>
          <c:idx val="1"/>
          <c:order val="1"/>
          <c:spPr>
            <a:ln w="19050" cap="rnd">
              <a:solidFill>
                <a:schemeClr val="tx1"/>
              </a:solidFill>
              <a:prstDash val="sysDash"/>
              <a:round/>
            </a:ln>
            <a:effectLst/>
          </c:spPr>
          <c:marker>
            <c:symbol val="none"/>
          </c:marker>
          <c:val>
            <c:numRef>
              <c:f>Sheet2!$D$1:$D$45</c:f>
              <c:numCache>
                <c:formatCode>General</c:formatCode>
                <c:ptCount val="45"/>
                <c:pt idx="0">
                  <c:v>0.55854755777777787</c:v>
                </c:pt>
                <c:pt idx="1">
                  <c:v>0.55854755777777787</c:v>
                </c:pt>
                <c:pt idx="2">
                  <c:v>0.55854755777777787</c:v>
                </c:pt>
                <c:pt idx="3">
                  <c:v>0.55854755777777787</c:v>
                </c:pt>
                <c:pt idx="4">
                  <c:v>0.55854755777777787</c:v>
                </c:pt>
                <c:pt idx="5">
                  <c:v>0.55854755777777787</c:v>
                </c:pt>
                <c:pt idx="6">
                  <c:v>0.55854755777777787</c:v>
                </c:pt>
                <c:pt idx="7">
                  <c:v>0.55854755777777787</c:v>
                </c:pt>
                <c:pt idx="8">
                  <c:v>0.55854755777777787</c:v>
                </c:pt>
                <c:pt idx="9">
                  <c:v>0.55854755777777787</c:v>
                </c:pt>
                <c:pt idx="10">
                  <c:v>0.55854755777777787</c:v>
                </c:pt>
                <c:pt idx="11">
                  <c:v>0.55854755777777787</c:v>
                </c:pt>
                <c:pt idx="12">
                  <c:v>0.55854755777777787</c:v>
                </c:pt>
                <c:pt idx="13">
                  <c:v>0.55854755777777787</c:v>
                </c:pt>
                <c:pt idx="14">
                  <c:v>0.55854755777777787</c:v>
                </c:pt>
                <c:pt idx="15">
                  <c:v>0.55854755777777787</c:v>
                </c:pt>
                <c:pt idx="16">
                  <c:v>0.55854755777777787</c:v>
                </c:pt>
                <c:pt idx="17">
                  <c:v>0.55854755777777787</c:v>
                </c:pt>
                <c:pt idx="18">
                  <c:v>0.55854755777777787</c:v>
                </c:pt>
                <c:pt idx="19">
                  <c:v>0.55854755777777787</c:v>
                </c:pt>
                <c:pt idx="20">
                  <c:v>0.55854755777777787</c:v>
                </c:pt>
                <c:pt idx="21">
                  <c:v>0.55854755777777787</c:v>
                </c:pt>
                <c:pt idx="22">
                  <c:v>0.55854755777777787</c:v>
                </c:pt>
                <c:pt idx="23">
                  <c:v>0.55854755777777787</c:v>
                </c:pt>
                <c:pt idx="24">
                  <c:v>0.55854755777777787</c:v>
                </c:pt>
                <c:pt idx="25">
                  <c:v>0.55854755777777787</c:v>
                </c:pt>
                <c:pt idx="26">
                  <c:v>0.55854755777777787</c:v>
                </c:pt>
                <c:pt idx="27">
                  <c:v>0.55854755777777787</c:v>
                </c:pt>
                <c:pt idx="28">
                  <c:v>0.55854755777777787</c:v>
                </c:pt>
                <c:pt idx="29">
                  <c:v>0.55854755777777787</c:v>
                </c:pt>
                <c:pt idx="30">
                  <c:v>0.55854755777777787</c:v>
                </c:pt>
                <c:pt idx="31">
                  <c:v>0.55854755777777787</c:v>
                </c:pt>
                <c:pt idx="32">
                  <c:v>0.55854755777777787</c:v>
                </c:pt>
                <c:pt idx="33">
                  <c:v>0.55854755777777787</c:v>
                </c:pt>
                <c:pt idx="34">
                  <c:v>0.55854755777777787</c:v>
                </c:pt>
                <c:pt idx="35">
                  <c:v>0.55854755777777787</c:v>
                </c:pt>
                <c:pt idx="36">
                  <c:v>0.55854755777777787</c:v>
                </c:pt>
                <c:pt idx="37">
                  <c:v>0.55854755777777787</c:v>
                </c:pt>
                <c:pt idx="38">
                  <c:v>0.55854755777777787</c:v>
                </c:pt>
                <c:pt idx="39">
                  <c:v>0.55854755777777787</c:v>
                </c:pt>
                <c:pt idx="40">
                  <c:v>0.55854755777777787</c:v>
                </c:pt>
                <c:pt idx="41">
                  <c:v>0.55854755777777787</c:v>
                </c:pt>
                <c:pt idx="42">
                  <c:v>0.55854755777777787</c:v>
                </c:pt>
                <c:pt idx="43">
                  <c:v>0.55854755777777787</c:v>
                </c:pt>
                <c:pt idx="44">
                  <c:v>0.55854755777777787</c:v>
                </c:pt>
              </c:numCache>
            </c:numRef>
          </c:val>
          <c:smooth val="0"/>
        </c:ser>
        <c:dLbls>
          <c:showLegendKey val="0"/>
          <c:showVal val="0"/>
          <c:showCatName val="0"/>
          <c:showSerName val="0"/>
          <c:showPercent val="0"/>
          <c:showBubbleSize val="0"/>
        </c:dLbls>
        <c:smooth val="0"/>
        <c:axId val="-1928385808"/>
        <c:axId val="-1928385264"/>
      </c:lineChart>
      <c:dateAx>
        <c:axId val="-19283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928385264"/>
        <c:crosses val="autoZero"/>
        <c:auto val="0"/>
        <c:lblOffset val="100"/>
        <c:baseTimeUnit val="days"/>
        <c:majorUnit val="10"/>
        <c:majorTimeUnit val="days"/>
      </c:dateAx>
      <c:valAx>
        <c:axId val="-1928385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928385808"/>
        <c:crosses val="autoZero"/>
        <c:crossBetween val="between"/>
      </c:valAx>
      <c:spPr>
        <a:noFill/>
        <a:ln>
          <a:solidFill>
            <a:schemeClr val="bg2">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58705161854772E-2"/>
          <c:y val="2.5428331875182269E-2"/>
          <c:w val="0.90286351706036749"/>
          <c:h val="0.89814814814814814"/>
        </c:manualLayout>
      </c:layout>
      <c:lineChart>
        <c:grouping val="standard"/>
        <c:varyColors val="0"/>
        <c:ser>
          <c:idx val="0"/>
          <c:order val="0"/>
          <c:spPr>
            <a:ln w="38100" cap="rnd">
              <a:solidFill>
                <a:schemeClr val="accent1">
                  <a:lumMod val="75000"/>
                </a:schemeClr>
              </a:solidFill>
              <a:round/>
            </a:ln>
            <a:effectLst/>
          </c:spPr>
          <c:marker>
            <c:symbol val="none"/>
          </c:marker>
          <c:trendline>
            <c:spPr>
              <a:ln w="19050" cap="rnd">
                <a:solidFill>
                  <a:srgbClr val="FF0000"/>
                </a:solidFill>
                <a:prstDash val="solid"/>
              </a:ln>
              <a:effectLst/>
            </c:spPr>
            <c:trendlineType val="linear"/>
            <c:dispRSqr val="0"/>
            <c:dispEq val="0"/>
          </c:trendline>
          <c:val>
            <c:numRef>
              <c:f>Sheet2!$N$2:$N$46</c:f>
              <c:numCache>
                <c:formatCode>General</c:formatCode>
                <c:ptCount val="45"/>
                <c:pt idx="0">
                  <c:v>7.1364150000000004</c:v>
                </c:pt>
                <c:pt idx="1">
                  <c:v>7.8523719999999999</c:v>
                </c:pt>
                <c:pt idx="2">
                  <c:v>7.0433079999999997</c:v>
                </c:pt>
                <c:pt idx="3">
                  <c:v>7.2065130000000002</c:v>
                </c:pt>
                <c:pt idx="4">
                  <c:v>8.1289219999999993</c:v>
                </c:pt>
                <c:pt idx="5">
                  <c:v>6.6185650000000003</c:v>
                </c:pt>
                <c:pt idx="6">
                  <c:v>7.0652189999999999</c:v>
                </c:pt>
                <c:pt idx="7">
                  <c:v>6.4237320000000002</c:v>
                </c:pt>
                <c:pt idx="8">
                  <c:v>8.1697229999999994</c:v>
                </c:pt>
                <c:pt idx="9">
                  <c:v>6.1173960000000003</c:v>
                </c:pt>
                <c:pt idx="10">
                  <c:v>8.7766559999999991</c:v>
                </c:pt>
                <c:pt idx="11">
                  <c:v>10.98643</c:v>
                </c:pt>
                <c:pt idx="12">
                  <c:v>8.2765950000000004</c:v>
                </c:pt>
                <c:pt idx="13">
                  <c:v>7.4844629999999999</c:v>
                </c:pt>
                <c:pt idx="14">
                  <c:v>8.7986559999999994</c:v>
                </c:pt>
                <c:pt idx="15">
                  <c:v>6.3682869999999996</c:v>
                </c:pt>
                <c:pt idx="16">
                  <c:v>6.4593499999999997</c:v>
                </c:pt>
                <c:pt idx="17">
                  <c:v>5.7509309999999996</c:v>
                </c:pt>
                <c:pt idx="18">
                  <c:v>5.0517219999999998</c:v>
                </c:pt>
                <c:pt idx="19">
                  <c:v>2.4177209999999998</c:v>
                </c:pt>
                <c:pt idx="20">
                  <c:v>3.034354</c:v>
                </c:pt>
                <c:pt idx="21">
                  <c:v>2.8348689999999999</c:v>
                </c:pt>
                <c:pt idx="22">
                  <c:v>6.254823</c:v>
                </c:pt>
                <c:pt idx="23">
                  <c:v>4.1717690000000003</c:v>
                </c:pt>
                <c:pt idx="24">
                  <c:v>3.9404599999999999</c:v>
                </c:pt>
                <c:pt idx="25">
                  <c:v>2.5307919999999999</c:v>
                </c:pt>
                <c:pt idx="26">
                  <c:v>2.260837</c:v>
                </c:pt>
                <c:pt idx="27">
                  <c:v>1.9867060000000001</c:v>
                </c:pt>
                <c:pt idx="28">
                  <c:v>0.44218639999999998</c:v>
                </c:pt>
                <c:pt idx="29">
                  <c:v>0.37175360000000002</c:v>
                </c:pt>
                <c:pt idx="30" formatCode="0.00E+00">
                  <c:v>-6.0534826999999999E-2</c:v>
                </c:pt>
                <c:pt idx="31">
                  <c:v>1.5754619999999999</c:v>
                </c:pt>
                <c:pt idx="32">
                  <c:v>0.67127539999999997</c:v>
                </c:pt>
                <c:pt idx="33">
                  <c:v>1.823242</c:v>
                </c:pt>
                <c:pt idx="34">
                  <c:v>1.313752</c:v>
                </c:pt>
                <c:pt idx="35">
                  <c:v>1.5632299999999999</c:v>
                </c:pt>
                <c:pt idx="36">
                  <c:v>1.9066590000000001</c:v>
                </c:pt>
                <c:pt idx="37">
                  <c:v>2.7939609999999999</c:v>
                </c:pt>
                <c:pt idx="38">
                  <c:v>2.526278</c:v>
                </c:pt>
                <c:pt idx="39">
                  <c:v>1.8391299999999999</c:v>
                </c:pt>
                <c:pt idx="40">
                  <c:v>2.5446979999999999</c:v>
                </c:pt>
                <c:pt idx="41">
                  <c:v>1.6957690000000001</c:v>
                </c:pt>
                <c:pt idx="42">
                  <c:v>1.7767949999999999</c:v>
                </c:pt>
                <c:pt idx="43">
                  <c:v>2.54956</c:v>
                </c:pt>
                <c:pt idx="44">
                  <c:v>2.3859300000000001</c:v>
                </c:pt>
              </c:numCache>
            </c:numRef>
          </c:val>
          <c:smooth val="0"/>
        </c:ser>
        <c:ser>
          <c:idx val="1"/>
          <c:order val="1"/>
          <c:tx>
            <c:strRef>
              <c:f>Sheet2!$O$2:$O$46</c:f>
              <c:strCache>
                <c:ptCount val="45"/>
                <c:pt idx="0">
                  <c:v>4.374816279</c:v>
                </c:pt>
                <c:pt idx="1">
                  <c:v>4.374816279</c:v>
                </c:pt>
                <c:pt idx="2">
                  <c:v>4.374816279</c:v>
                </c:pt>
                <c:pt idx="3">
                  <c:v>4.374816279</c:v>
                </c:pt>
                <c:pt idx="4">
                  <c:v>4.374816279</c:v>
                </c:pt>
                <c:pt idx="5">
                  <c:v>4.374816279</c:v>
                </c:pt>
                <c:pt idx="6">
                  <c:v>4.374816279</c:v>
                </c:pt>
                <c:pt idx="7">
                  <c:v>4.374816279</c:v>
                </c:pt>
                <c:pt idx="8">
                  <c:v>4.374816279</c:v>
                </c:pt>
                <c:pt idx="9">
                  <c:v>4.374816279</c:v>
                </c:pt>
                <c:pt idx="10">
                  <c:v>4.374816279</c:v>
                </c:pt>
                <c:pt idx="11">
                  <c:v>4.374816279</c:v>
                </c:pt>
                <c:pt idx="12">
                  <c:v>4.374816279</c:v>
                </c:pt>
                <c:pt idx="13">
                  <c:v>4.374816279</c:v>
                </c:pt>
                <c:pt idx="14">
                  <c:v>4.374816279</c:v>
                </c:pt>
                <c:pt idx="15">
                  <c:v>4.374816279</c:v>
                </c:pt>
                <c:pt idx="16">
                  <c:v>4.374816279</c:v>
                </c:pt>
                <c:pt idx="17">
                  <c:v>4.374816279</c:v>
                </c:pt>
                <c:pt idx="18">
                  <c:v>4.374816279</c:v>
                </c:pt>
                <c:pt idx="19">
                  <c:v>4.374816279</c:v>
                </c:pt>
                <c:pt idx="20">
                  <c:v>4.374816279</c:v>
                </c:pt>
                <c:pt idx="21">
                  <c:v>4.374816279</c:v>
                </c:pt>
                <c:pt idx="22">
                  <c:v>4.374816279</c:v>
                </c:pt>
                <c:pt idx="23">
                  <c:v>4.374816279</c:v>
                </c:pt>
                <c:pt idx="24">
                  <c:v>4.374816279</c:v>
                </c:pt>
                <c:pt idx="25">
                  <c:v>4.374816279</c:v>
                </c:pt>
                <c:pt idx="26">
                  <c:v>4.374816279</c:v>
                </c:pt>
                <c:pt idx="27">
                  <c:v>4.374816279</c:v>
                </c:pt>
                <c:pt idx="28">
                  <c:v>4.374816279</c:v>
                </c:pt>
                <c:pt idx="29">
                  <c:v>4.374816279</c:v>
                </c:pt>
                <c:pt idx="30">
                  <c:v>4.374816279</c:v>
                </c:pt>
                <c:pt idx="31">
                  <c:v>4.374816279</c:v>
                </c:pt>
                <c:pt idx="32">
                  <c:v>4.374816279</c:v>
                </c:pt>
                <c:pt idx="33">
                  <c:v>4.374816279</c:v>
                </c:pt>
                <c:pt idx="34">
                  <c:v>4.374816279</c:v>
                </c:pt>
                <c:pt idx="35">
                  <c:v>4.374816279</c:v>
                </c:pt>
                <c:pt idx="36">
                  <c:v>4.374816279</c:v>
                </c:pt>
                <c:pt idx="37">
                  <c:v>4.374816279</c:v>
                </c:pt>
                <c:pt idx="38">
                  <c:v>4.374816279</c:v>
                </c:pt>
                <c:pt idx="39">
                  <c:v>4.374816279</c:v>
                </c:pt>
                <c:pt idx="40">
                  <c:v>4.374816279</c:v>
                </c:pt>
                <c:pt idx="41">
                  <c:v>4.374816279</c:v>
                </c:pt>
                <c:pt idx="42">
                  <c:v>4.374816279</c:v>
                </c:pt>
                <c:pt idx="43">
                  <c:v>4.374816279</c:v>
                </c:pt>
                <c:pt idx="44">
                  <c:v>4.374816279</c:v>
                </c:pt>
              </c:strCache>
            </c:strRef>
          </c:tx>
          <c:spPr>
            <a:ln w="19050" cap="rnd">
              <a:solidFill>
                <a:schemeClr val="bg2">
                  <a:lumMod val="10000"/>
                </a:schemeClr>
              </a:solidFill>
              <a:prstDash val="sysDash"/>
              <a:round/>
            </a:ln>
            <a:effectLst/>
          </c:spPr>
          <c:marker>
            <c:symbol val="none"/>
          </c:marker>
          <c:val>
            <c:numRef>
              <c:f>Sheet2!$O$2:$O$46</c:f>
              <c:numCache>
                <c:formatCode>General</c:formatCode>
                <c:ptCount val="45"/>
                <c:pt idx="0">
                  <c:v>4.374816279400001</c:v>
                </c:pt>
                <c:pt idx="1">
                  <c:v>4.3748162794000001</c:v>
                </c:pt>
                <c:pt idx="2">
                  <c:v>4.3748162794000001</c:v>
                </c:pt>
                <c:pt idx="3">
                  <c:v>4.3748162794000001</c:v>
                </c:pt>
                <c:pt idx="4">
                  <c:v>4.3748162794000001</c:v>
                </c:pt>
                <c:pt idx="5">
                  <c:v>4.3748162794000001</c:v>
                </c:pt>
                <c:pt idx="6">
                  <c:v>4.3748162794000001</c:v>
                </c:pt>
                <c:pt idx="7">
                  <c:v>4.3748162794000001</c:v>
                </c:pt>
                <c:pt idx="8">
                  <c:v>4.3748162794000001</c:v>
                </c:pt>
                <c:pt idx="9">
                  <c:v>4.3748162794000001</c:v>
                </c:pt>
                <c:pt idx="10">
                  <c:v>4.3748162794000001</c:v>
                </c:pt>
                <c:pt idx="11">
                  <c:v>4.3748162794000001</c:v>
                </c:pt>
                <c:pt idx="12">
                  <c:v>4.3748162794000001</c:v>
                </c:pt>
                <c:pt idx="13">
                  <c:v>4.3748162794000001</c:v>
                </c:pt>
                <c:pt idx="14">
                  <c:v>4.3748162794000001</c:v>
                </c:pt>
                <c:pt idx="15">
                  <c:v>4.3748162794000001</c:v>
                </c:pt>
                <c:pt idx="16">
                  <c:v>4.3748162794000001</c:v>
                </c:pt>
                <c:pt idx="17">
                  <c:v>4.3748162794000001</c:v>
                </c:pt>
                <c:pt idx="18">
                  <c:v>4.3748162794000001</c:v>
                </c:pt>
                <c:pt idx="19">
                  <c:v>4.3748162794000001</c:v>
                </c:pt>
                <c:pt idx="20">
                  <c:v>4.3748162794000001</c:v>
                </c:pt>
                <c:pt idx="21">
                  <c:v>4.3748162794000001</c:v>
                </c:pt>
                <c:pt idx="22">
                  <c:v>4.3748162794000001</c:v>
                </c:pt>
                <c:pt idx="23">
                  <c:v>4.3748162794000001</c:v>
                </c:pt>
                <c:pt idx="24">
                  <c:v>4.3748162794000001</c:v>
                </c:pt>
                <c:pt idx="25">
                  <c:v>4.3748162794000001</c:v>
                </c:pt>
                <c:pt idx="26">
                  <c:v>4.3748162794000001</c:v>
                </c:pt>
                <c:pt idx="27">
                  <c:v>4.3748162794000001</c:v>
                </c:pt>
                <c:pt idx="28">
                  <c:v>4.3748162794000001</c:v>
                </c:pt>
                <c:pt idx="29">
                  <c:v>4.3748162794000001</c:v>
                </c:pt>
                <c:pt idx="30">
                  <c:v>4.3748162794000001</c:v>
                </c:pt>
                <c:pt idx="31">
                  <c:v>4.3748162794000001</c:v>
                </c:pt>
                <c:pt idx="32">
                  <c:v>4.3748162794000001</c:v>
                </c:pt>
                <c:pt idx="33">
                  <c:v>4.3748162794000001</c:v>
                </c:pt>
                <c:pt idx="34">
                  <c:v>4.3748162794000001</c:v>
                </c:pt>
                <c:pt idx="35">
                  <c:v>4.3748162794000001</c:v>
                </c:pt>
                <c:pt idx="36">
                  <c:v>4.3748162794000001</c:v>
                </c:pt>
                <c:pt idx="37">
                  <c:v>4.3748162794000001</c:v>
                </c:pt>
                <c:pt idx="38">
                  <c:v>4.3748162794000001</c:v>
                </c:pt>
                <c:pt idx="39">
                  <c:v>4.3748162794000001</c:v>
                </c:pt>
                <c:pt idx="40">
                  <c:v>4.3748162794000001</c:v>
                </c:pt>
                <c:pt idx="41">
                  <c:v>4.3748162794000001</c:v>
                </c:pt>
                <c:pt idx="42">
                  <c:v>4.3748162794000001</c:v>
                </c:pt>
                <c:pt idx="43">
                  <c:v>4.3748162794000001</c:v>
                </c:pt>
                <c:pt idx="44">
                  <c:v>4.3748162794000001</c:v>
                </c:pt>
              </c:numCache>
            </c:numRef>
          </c:val>
          <c:smooth val="0"/>
        </c:ser>
        <c:dLbls>
          <c:showLegendKey val="0"/>
          <c:showVal val="0"/>
          <c:showCatName val="0"/>
          <c:showSerName val="0"/>
          <c:showPercent val="0"/>
          <c:showBubbleSize val="0"/>
        </c:dLbls>
        <c:smooth val="0"/>
        <c:axId val="-1928402752"/>
        <c:axId val="-1928391328"/>
      </c:lineChart>
      <c:catAx>
        <c:axId val="-1928402752"/>
        <c:scaling>
          <c:orientation val="minMax"/>
        </c:scaling>
        <c:delete val="1"/>
        <c:axPos val="b"/>
        <c:numFmt formatCode="General" sourceLinked="1"/>
        <c:majorTickMark val="none"/>
        <c:minorTickMark val="none"/>
        <c:tickLblPos val="nextTo"/>
        <c:crossAx val="-1928391328"/>
        <c:crosses val="autoZero"/>
        <c:auto val="1"/>
        <c:lblAlgn val="ctr"/>
        <c:lblOffset val="100"/>
        <c:noMultiLvlLbl val="0"/>
      </c:catAx>
      <c:valAx>
        <c:axId val="-1928391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28402752"/>
        <c:crosses val="autoZero"/>
        <c:crossBetween val="between"/>
      </c:valAx>
      <c:spPr>
        <a:noFill/>
        <a:ln>
          <a:solidFill>
            <a:schemeClr val="bg1">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2403879670842303E-2"/>
          <c:y val="2.872662369100433E-2"/>
          <c:w val="0.89545343164041602"/>
          <c:h val="0.86476181536650465"/>
        </c:manualLayout>
      </c:layout>
      <c:lineChart>
        <c:grouping val="standard"/>
        <c:varyColors val="0"/>
        <c:ser>
          <c:idx val="0"/>
          <c:order val="0"/>
          <c:spPr>
            <a:ln w="38100" cap="rnd">
              <a:solidFill>
                <a:srgbClr val="0070C0"/>
              </a:solidFill>
              <a:round/>
            </a:ln>
            <a:effectLst/>
          </c:spPr>
          <c:marker>
            <c:symbol val="none"/>
          </c:marker>
          <c:trendline>
            <c:spPr>
              <a:ln w="19050" cap="rnd">
                <a:solidFill>
                  <a:srgbClr val="FF0000"/>
                </a:solidFill>
                <a:prstDash val="solid"/>
              </a:ln>
              <a:effectLst/>
            </c:spPr>
            <c:trendlineType val="linear"/>
            <c:dispRSqr val="0"/>
            <c:dispEq val="0"/>
          </c:trendline>
          <c:cat>
            <c:numRef>
              <c:f>Sheet5!$B$1:$B$45</c:f>
              <c:numCache>
                <c:formatCode>General</c:formatCode>
                <c:ptCount val="4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cat>
          <c:val>
            <c:numRef>
              <c:f>Sheet5!$C$1:$C$45</c:f>
              <c:numCache>
                <c:formatCode>General</c:formatCode>
                <c:ptCount val="45"/>
                <c:pt idx="0">
                  <c:v>0.3385628</c:v>
                </c:pt>
                <c:pt idx="1">
                  <c:v>-0.91980669999999998</c:v>
                </c:pt>
                <c:pt idx="2">
                  <c:v>-2.9951249999999998</c:v>
                </c:pt>
                <c:pt idx="3">
                  <c:v>0.2817113</c:v>
                </c:pt>
                <c:pt idx="4">
                  <c:v>2.453576</c:v>
                </c:pt>
                <c:pt idx="5">
                  <c:v>-0.79037550000000001</c:v>
                </c:pt>
                <c:pt idx="6">
                  <c:v>-2.149902</c:v>
                </c:pt>
                <c:pt idx="7">
                  <c:v>-0.48462359999999999</c:v>
                </c:pt>
                <c:pt idx="8">
                  <c:v>0.3055792</c:v>
                </c:pt>
                <c:pt idx="9">
                  <c:v>-1.2227699999999999</c:v>
                </c:pt>
                <c:pt idx="10">
                  <c:v>-1.5163679999999999</c:v>
                </c:pt>
                <c:pt idx="11">
                  <c:v>-1.7716000000000001</c:v>
                </c:pt>
                <c:pt idx="12">
                  <c:v>0.14053160000000001</c:v>
                </c:pt>
                <c:pt idx="13">
                  <c:v>-0.22519520000000001</c:v>
                </c:pt>
                <c:pt idx="14">
                  <c:v>-2.7069459999999999</c:v>
                </c:pt>
                <c:pt idx="15">
                  <c:v>-1.4435070000000001</c:v>
                </c:pt>
                <c:pt idx="16">
                  <c:v>-0.6144946</c:v>
                </c:pt>
                <c:pt idx="17">
                  <c:v>-1.305679</c:v>
                </c:pt>
                <c:pt idx="18">
                  <c:v>0.35908790000000002</c:v>
                </c:pt>
                <c:pt idx="19">
                  <c:v>2.0775329999999999</c:v>
                </c:pt>
                <c:pt idx="20">
                  <c:v>-0.34361730000000001</c:v>
                </c:pt>
                <c:pt idx="21">
                  <c:v>0.34857749999999998</c:v>
                </c:pt>
                <c:pt idx="22" formatCode="0.00E+00">
                  <c:v>-2.5121208999999999E-3</c:v>
                </c:pt>
                <c:pt idx="23">
                  <c:v>0.31288729999999998</c:v>
                </c:pt>
                <c:pt idx="24">
                  <c:v>-0.37203209999999998</c:v>
                </c:pt>
                <c:pt idx="25">
                  <c:v>0.23458399999999999</c:v>
                </c:pt>
                <c:pt idx="26" formatCode="0.00E+00">
                  <c:v>9.0663224000000001E-2</c:v>
                </c:pt>
                <c:pt idx="27">
                  <c:v>-0.26147520000000002</c:v>
                </c:pt>
                <c:pt idx="28">
                  <c:v>2.0056609999999999</c:v>
                </c:pt>
                <c:pt idx="29" formatCode="0.00E+00">
                  <c:v>2.0408295E-2</c:v>
                </c:pt>
                <c:pt idx="30">
                  <c:v>-0.42871769999999998</c:v>
                </c:pt>
                <c:pt idx="31">
                  <c:v>-1.3385739999999999</c:v>
                </c:pt>
                <c:pt idx="32">
                  <c:v>0.86308200000000002</c:v>
                </c:pt>
                <c:pt idx="33" formatCode="0.00E+00">
                  <c:v>5.2293487E-2</c:v>
                </c:pt>
                <c:pt idx="34">
                  <c:v>1.6310169999999999</c:v>
                </c:pt>
                <c:pt idx="35">
                  <c:v>-1.5541240000000001</c:v>
                </c:pt>
                <c:pt idx="36">
                  <c:v>-3.717441</c:v>
                </c:pt>
                <c:pt idx="37">
                  <c:v>-0.90533330000000001</c:v>
                </c:pt>
                <c:pt idx="38">
                  <c:v>0.91698009999999996</c:v>
                </c:pt>
                <c:pt idx="39">
                  <c:v>-0.863259</c:v>
                </c:pt>
                <c:pt idx="40">
                  <c:v>-1.4439960000000001</c:v>
                </c:pt>
                <c:pt idx="41">
                  <c:v>-1.1481969999999999</c:v>
                </c:pt>
                <c:pt idx="42">
                  <c:v>-2.597804</c:v>
                </c:pt>
                <c:pt idx="43">
                  <c:v>-2.614398</c:v>
                </c:pt>
              </c:numCache>
            </c:numRef>
          </c:val>
          <c:smooth val="0"/>
        </c:ser>
        <c:dLbls>
          <c:showLegendKey val="0"/>
          <c:showVal val="0"/>
          <c:showCatName val="0"/>
          <c:showSerName val="0"/>
          <c:showPercent val="0"/>
          <c:showBubbleSize val="0"/>
        </c:dLbls>
        <c:smooth val="0"/>
        <c:axId val="-1928397856"/>
        <c:axId val="-1928394592"/>
      </c:lineChart>
      <c:dateAx>
        <c:axId val="-19283978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28394592"/>
        <c:crosses val="autoZero"/>
        <c:auto val="0"/>
        <c:lblOffset val="100"/>
        <c:baseTimeUnit val="days"/>
        <c:majorUnit val="10"/>
        <c:majorTimeUnit val="days"/>
      </c:dateAx>
      <c:valAx>
        <c:axId val="-1928394592"/>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1928397856"/>
        <c:crosses val="max"/>
        <c:crossBetween val="between"/>
      </c:valAx>
      <c:spPr>
        <a:noFill/>
        <a:ln>
          <a:solidFill>
            <a:sysClr val="window" lastClr="FFFFFF">
              <a:lumMod val="85000"/>
            </a:sysClr>
          </a:solid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rgbClr val="0070C0"/>
              </a:solidFill>
              <a:round/>
            </a:ln>
            <a:effectLst/>
          </c:spPr>
          <c:marker>
            <c:symbol val="none"/>
          </c:marker>
          <c:trendline>
            <c:spPr>
              <a:ln w="19050" cap="rnd">
                <a:solidFill>
                  <a:srgbClr val="FF0000"/>
                </a:solidFill>
                <a:prstDash val="solid"/>
              </a:ln>
              <a:effectLst/>
            </c:spPr>
            <c:trendlineType val="linear"/>
            <c:dispRSqr val="0"/>
            <c:dispEq val="0"/>
          </c:trendline>
          <c:cat>
            <c:numRef>
              <c:f>Sheet6!$C$1:$C$45</c:f>
              <c:numCache>
                <c:formatCode>General</c:formatCode>
                <c:ptCount val="4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cat>
          <c:val>
            <c:numRef>
              <c:f>Sheet6!$D$1:$D$45</c:f>
              <c:numCache>
                <c:formatCode>General</c:formatCode>
                <c:ptCount val="45"/>
                <c:pt idx="0">
                  <c:v>1.046573</c:v>
                </c:pt>
                <c:pt idx="1">
                  <c:v>0.54703559999999996</c:v>
                </c:pt>
                <c:pt idx="2">
                  <c:v>0.5836732</c:v>
                </c:pt>
                <c:pt idx="3">
                  <c:v>0.70195680000000005</c:v>
                </c:pt>
                <c:pt idx="4">
                  <c:v>0.71486070000000002</c:v>
                </c:pt>
                <c:pt idx="5">
                  <c:v>0.64558479999999996</c:v>
                </c:pt>
                <c:pt idx="6">
                  <c:v>0.49328100000000003</c:v>
                </c:pt>
                <c:pt idx="7">
                  <c:v>0.50446139999999995</c:v>
                </c:pt>
                <c:pt idx="8">
                  <c:v>0.54569829999999997</c:v>
                </c:pt>
                <c:pt idx="9">
                  <c:v>0.47839599999999999</c:v>
                </c:pt>
                <c:pt idx="10">
                  <c:v>0.49670639999999999</c:v>
                </c:pt>
                <c:pt idx="11">
                  <c:v>0.77419190000000004</c:v>
                </c:pt>
                <c:pt idx="12">
                  <c:v>0.60829940000000005</c:v>
                </c:pt>
                <c:pt idx="13">
                  <c:v>0.4369364</c:v>
                </c:pt>
                <c:pt idx="14">
                  <c:v>0.4643449</c:v>
                </c:pt>
                <c:pt idx="15">
                  <c:v>0.52518779999999998</c:v>
                </c:pt>
                <c:pt idx="16">
                  <c:v>0.8275129</c:v>
                </c:pt>
                <c:pt idx="17">
                  <c:v>0.52469529999999998</c:v>
                </c:pt>
                <c:pt idx="18">
                  <c:v>0.63635819999999998</c:v>
                </c:pt>
                <c:pt idx="19">
                  <c:v>0.62735660000000004</c:v>
                </c:pt>
                <c:pt idx="20">
                  <c:v>0.40512140000000002</c:v>
                </c:pt>
                <c:pt idx="21">
                  <c:v>0.87653460000000005</c:v>
                </c:pt>
                <c:pt idx="22">
                  <c:v>0.60931679999999999</c:v>
                </c:pt>
                <c:pt idx="23">
                  <c:v>0.777563</c:v>
                </c:pt>
                <c:pt idx="24">
                  <c:v>0.55211350000000003</c:v>
                </c:pt>
                <c:pt idx="25">
                  <c:v>0.79674149999999999</c:v>
                </c:pt>
                <c:pt idx="26">
                  <c:v>0.91545929999999998</c:v>
                </c:pt>
                <c:pt idx="27">
                  <c:v>0.79692649999999998</c:v>
                </c:pt>
                <c:pt idx="28">
                  <c:v>0.79700439999999995</c:v>
                </c:pt>
                <c:pt idx="29">
                  <c:v>0.57943560000000005</c:v>
                </c:pt>
                <c:pt idx="30">
                  <c:v>0.74415279999999995</c:v>
                </c:pt>
                <c:pt idx="31">
                  <c:v>0.64870419999999995</c:v>
                </c:pt>
                <c:pt idx="32">
                  <c:v>0.55734289999999997</c:v>
                </c:pt>
                <c:pt idx="33">
                  <c:v>0.49544250000000001</c:v>
                </c:pt>
                <c:pt idx="34">
                  <c:v>0.6509914</c:v>
                </c:pt>
                <c:pt idx="35">
                  <c:v>0.79695400000000005</c:v>
                </c:pt>
                <c:pt idx="36">
                  <c:v>0.56453699999999996</c:v>
                </c:pt>
                <c:pt idx="37">
                  <c:v>0.94695660000000004</c:v>
                </c:pt>
                <c:pt idx="38">
                  <c:v>0.79092629999999997</c:v>
                </c:pt>
                <c:pt idx="39">
                  <c:v>0.3622417</c:v>
                </c:pt>
                <c:pt idx="40">
                  <c:v>0.57073910000000005</c:v>
                </c:pt>
                <c:pt idx="41">
                  <c:v>0.65996089999999996</c:v>
                </c:pt>
                <c:pt idx="42">
                  <c:v>0.31162519999999999</c:v>
                </c:pt>
                <c:pt idx="43">
                  <c:v>0.48054940000000002</c:v>
                </c:pt>
                <c:pt idx="44">
                  <c:v>0.59263549999999998</c:v>
                </c:pt>
              </c:numCache>
            </c:numRef>
          </c:val>
          <c:smooth val="0"/>
        </c:ser>
        <c:ser>
          <c:idx val="1"/>
          <c:order val="1"/>
          <c:spPr>
            <a:ln w="12700" cap="rnd">
              <a:solidFill>
                <a:sysClr val="windowText" lastClr="000000"/>
              </a:solidFill>
              <a:prstDash val="sysDash"/>
              <a:round/>
            </a:ln>
            <a:effectLst/>
          </c:spPr>
          <c:marker>
            <c:symbol val="none"/>
          </c:marker>
          <c:val>
            <c:numRef>
              <c:f>Sheet6!$E$1:$E$45</c:f>
              <c:numCache>
                <c:formatCode>General</c:formatCode>
                <c:ptCount val="45"/>
                <c:pt idx="0">
                  <c:v>0.63251303777777779</c:v>
                </c:pt>
                <c:pt idx="1">
                  <c:v>0.63251303777777779</c:v>
                </c:pt>
                <c:pt idx="2">
                  <c:v>0.63251303777777779</c:v>
                </c:pt>
                <c:pt idx="3">
                  <c:v>0.63251303777777779</c:v>
                </c:pt>
                <c:pt idx="4">
                  <c:v>0.63251303777777779</c:v>
                </c:pt>
                <c:pt idx="5">
                  <c:v>0.63251303777777779</c:v>
                </c:pt>
                <c:pt idx="6">
                  <c:v>0.63251303777777779</c:v>
                </c:pt>
                <c:pt idx="7">
                  <c:v>0.63251303777777779</c:v>
                </c:pt>
                <c:pt idx="8">
                  <c:v>0.63251303777777779</c:v>
                </c:pt>
                <c:pt idx="9">
                  <c:v>0.63251303777777779</c:v>
                </c:pt>
                <c:pt idx="10">
                  <c:v>0.63251303777777779</c:v>
                </c:pt>
                <c:pt idx="11">
                  <c:v>0.63251303777777779</c:v>
                </c:pt>
                <c:pt idx="12">
                  <c:v>0.63251303777777779</c:v>
                </c:pt>
                <c:pt idx="13">
                  <c:v>0.63251303777777779</c:v>
                </c:pt>
                <c:pt idx="14">
                  <c:v>0.63251303777777779</c:v>
                </c:pt>
                <c:pt idx="15">
                  <c:v>0.63251303777777779</c:v>
                </c:pt>
                <c:pt idx="16">
                  <c:v>0.63251303777777779</c:v>
                </c:pt>
                <c:pt idx="17">
                  <c:v>0.63251303777777779</c:v>
                </c:pt>
                <c:pt idx="18">
                  <c:v>0.63251303777777779</c:v>
                </c:pt>
                <c:pt idx="19">
                  <c:v>0.63251303777777779</c:v>
                </c:pt>
                <c:pt idx="20">
                  <c:v>0.63251303777777779</c:v>
                </c:pt>
                <c:pt idx="21">
                  <c:v>0.63251303777777779</c:v>
                </c:pt>
                <c:pt idx="22">
                  <c:v>0.63251303777777779</c:v>
                </c:pt>
                <c:pt idx="23">
                  <c:v>0.63251303777777779</c:v>
                </c:pt>
                <c:pt idx="24">
                  <c:v>0.63251303777777779</c:v>
                </c:pt>
                <c:pt idx="25">
                  <c:v>0.63251303777777779</c:v>
                </c:pt>
                <c:pt idx="26">
                  <c:v>0.63251303777777779</c:v>
                </c:pt>
                <c:pt idx="27">
                  <c:v>0.63251303777777779</c:v>
                </c:pt>
                <c:pt idx="28">
                  <c:v>0.63251303777777779</c:v>
                </c:pt>
                <c:pt idx="29">
                  <c:v>0.63251303777777779</c:v>
                </c:pt>
                <c:pt idx="30">
                  <c:v>0.63251303777777779</c:v>
                </c:pt>
                <c:pt idx="31">
                  <c:v>0.63251303777777779</c:v>
                </c:pt>
                <c:pt idx="32">
                  <c:v>0.63251303777777779</c:v>
                </c:pt>
                <c:pt idx="33">
                  <c:v>0.63251303777777779</c:v>
                </c:pt>
                <c:pt idx="34">
                  <c:v>0.63251303777777779</c:v>
                </c:pt>
                <c:pt idx="35">
                  <c:v>0.63251303777777779</c:v>
                </c:pt>
                <c:pt idx="36">
                  <c:v>0.63251303777777779</c:v>
                </c:pt>
                <c:pt idx="37">
                  <c:v>0.63251303777777779</c:v>
                </c:pt>
                <c:pt idx="38">
                  <c:v>0.63251303777777779</c:v>
                </c:pt>
                <c:pt idx="39">
                  <c:v>0.63251303777777779</c:v>
                </c:pt>
                <c:pt idx="40">
                  <c:v>0.63251303777777779</c:v>
                </c:pt>
                <c:pt idx="41">
                  <c:v>0.63251303777777779</c:v>
                </c:pt>
                <c:pt idx="42">
                  <c:v>0.63251303777777779</c:v>
                </c:pt>
                <c:pt idx="43">
                  <c:v>0.63251303777777779</c:v>
                </c:pt>
                <c:pt idx="44">
                  <c:v>0.63251303777777779</c:v>
                </c:pt>
              </c:numCache>
            </c:numRef>
          </c:val>
          <c:smooth val="0"/>
        </c:ser>
        <c:dLbls>
          <c:showLegendKey val="0"/>
          <c:showVal val="0"/>
          <c:showCatName val="0"/>
          <c:showSerName val="0"/>
          <c:showPercent val="0"/>
          <c:showBubbleSize val="0"/>
        </c:dLbls>
        <c:smooth val="0"/>
        <c:axId val="-1928402208"/>
        <c:axId val="-1928403840"/>
      </c:lineChart>
      <c:dateAx>
        <c:axId val="-1928402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28403840"/>
        <c:crosses val="autoZero"/>
        <c:auto val="0"/>
        <c:lblOffset val="100"/>
        <c:baseTimeUnit val="days"/>
        <c:majorUnit val="10"/>
        <c:majorTimeUnit val="days"/>
      </c:dateAx>
      <c:valAx>
        <c:axId val="-1928403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28402208"/>
        <c:crosses val="autoZero"/>
        <c:crossBetween val="between"/>
      </c:valAx>
      <c:spPr>
        <a:noFill/>
        <a:ln>
          <a:solidFill>
            <a:schemeClr val="bg2">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trendline>
            <c:spPr>
              <a:ln w="28575" cap="rnd">
                <a:solidFill>
                  <a:srgbClr val="FF0000"/>
                </a:solidFill>
                <a:prstDash val="solid"/>
              </a:ln>
              <a:effectLst/>
            </c:spPr>
            <c:trendlineType val="linear"/>
            <c:dispRSqr val="0"/>
            <c:dispEq val="0"/>
          </c:trendline>
          <c:cat>
            <c:numRef>
              <c:f>Sheet3!$B$1:$B$45</c:f>
              <c:numCache>
                <c:formatCode>General</c:formatCode>
                <c:ptCount val="4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cat>
          <c:val>
            <c:numRef>
              <c:f>Sheet3!$C$1:$C$45</c:f>
              <c:numCache>
                <c:formatCode>General</c:formatCode>
                <c:ptCount val="45"/>
                <c:pt idx="0">
                  <c:v>-2.0450819999999998</c:v>
                </c:pt>
                <c:pt idx="1">
                  <c:v>-2.3645499999999999</c:v>
                </c:pt>
                <c:pt idx="2">
                  <c:v>-3.7585519999999999</c:v>
                </c:pt>
                <c:pt idx="3">
                  <c:v>-1.377559</c:v>
                </c:pt>
                <c:pt idx="4">
                  <c:v>0.7495309</c:v>
                </c:pt>
                <c:pt idx="5">
                  <c:v>0.71155809999999997</c:v>
                </c:pt>
                <c:pt idx="6">
                  <c:v>-0.73680849999999998</c:v>
                </c:pt>
                <c:pt idx="7">
                  <c:v>-0.39436110000000002</c:v>
                </c:pt>
                <c:pt idx="8">
                  <c:v>-0.96946549999999998</c:v>
                </c:pt>
                <c:pt idx="9">
                  <c:v>-3.0331459999999999</c:v>
                </c:pt>
                <c:pt idx="10">
                  <c:v>-5.0264259999999998</c:v>
                </c:pt>
                <c:pt idx="11">
                  <c:v>-6.3961709999999998</c:v>
                </c:pt>
                <c:pt idx="12">
                  <c:v>-3.9136799999999998</c:v>
                </c:pt>
                <c:pt idx="13">
                  <c:v>-4.5447230000000003</c:v>
                </c:pt>
                <c:pt idx="14">
                  <c:v>-1.844509</c:v>
                </c:pt>
                <c:pt idx="15" formatCode="0.00E+00">
                  <c:v>0</c:v>
                </c:pt>
                <c:pt idx="16">
                  <c:v>-2.6181420000000002</c:v>
                </c:pt>
                <c:pt idx="17">
                  <c:v>-4.8594280000000003</c:v>
                </c:pt>
                <c:pt idx="18">
                  <c:v>-4.0683340000000001</c:v>
                </c:pt>
                <c:pt idx="19">
                  <c:v>-3.4390830000000001</c:v>
                </c:pt>
                <c:pt idx="20">
                  <c:v>-0.8748958</c:v>
                </c:pt>
                <c:pt idx="21">
                  <c:v>-2.0154339999999999</c:v>
                </c:pt>
                <c:pt idx="22">
                  <c:v>-3.3711929999999999</c:v>
                </c:pt>
                <c:pt idx="23">
                  <c:v>-4.4826269999999999</c:v>
                </c:pt>
                <c:pt idx="24">
                  <c:v>-4.9132100000000003</c:v>
                </c:pt>
                <c:pt idx="25">
                  <c:v>-3.1966169999999998</c:v>
                </c:pt>
                <c:pt idx="26">
                  <c:v>1.2255309999999999</c:v>
                </c:pt>
                <c:pt idx="27">
                  <c:v>-1.5681320000000001</c:v>
                </c:pt>
                <c:pt idx="28">
                  <c:v>-2.4942169999999999</c:v>
                </c:pt>
                <c:pt idx="29">
                  <c:v>-2.0788180000000001</c:v>
                </c:pt>
                <c:pt idx="30">
                  <c:v>1.067663</c:v>
                </c:pt>
                <c:pt idx="31">
                  <c:v>-0.5156847</c:v>
                </c:pt>
                <c:pt idx="32">
                  <c:v>-0.14086799999999999</c:v>
                </c:pt>
                <c:pt idx="33">
                  <c:v>-3.6451180000000001</c:v>
                </c:pt>
                <c:pt idx="34">
                  <c:v>0.66308959999999995</c:v>
                </c:pt>
                <c:pt idx="35">
                  <c:v>-0.9846762</c:v>
                </c:pt>
                <c:pt idx="36">
                  <c:v>-3.1545019999999999</c:v>
                </c:pt>
                <c:pt idx="37">
                  <c:v>-1.6475519999999999</c:v>
                </c:pt>
                <c:pt idx="38">
                  <c:v>-0.45101869999999999</c:v>
                </c:pt>
                <c:pt idx="39">
                  <c:v>-1.831645</c:v>
                </c:pt>
                <c:pt idx="40">
                  <c:v>-2.7559239999999998</c:v>
                </c:pt>
                <c:pt idx="41">
                  <c:v>-3.3315619999999999</c:v>
                </c:pt>
                <c:pt idx="42">
                  <c:v>-3.552387</c:v>
                </c:pt>
                <c:pt idx="43">
                  <c:v>-0.7727328</c:v>
                </c:pt>
                <c:pt idx="44">
                  <c:v>-3.1793740000000001</c:v>
                </c:pt>
              </c:numCache>
            </c:numRef>
          </c:val>
          <c:smooth val="0"/>
        </c:ser>
        <c:dLbls>
          <c:showLegendKey val="0"/>
          <c:showVal val="0"/>
          <c:showCatName val="0"/>
          <c:showSerName val="0"/>
          <c:showPercent val="0"/>
          <c:showBubbleSize val="0"/>
        </c:dLbls>
        <c:smooth val="0"/>
        <c:axId val="-2024475744"/>
        <c:axId val="-2024475200"/>
      </c:lineChart>
      <c:catAx>
        <c:axId val="-202447574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24475200"/>
        <c:crosses val="autoZero"/>
        <c:auto val="1"/>
        <c:lblAlgn val="ctr"/>
        <c:lblOffset val="100"/>
        <c:noMultiLvlLbl val="0"/>
      </c:catAx>
      <c:valAx>
        <c:axId val="-2024475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244757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none"/>
          </c:marker>
          <c:trendline>
            <c:spPr>
              <a:ln w="28575" cap="rnd">
                <a:solidFill>
                  <a:srgbClr val="FF0000"/>
                </a:solidFill>
                <a:prstDash val="solid"/>
              </a:ln>
              <a:effectLst/>
            </c:spPr>
            <c:trendlineType val="linear"/>
            <c:dispRSqr val="0"/>
            <c:dispEq val="0"/>
          </c:trendline>
          <c:cat>
            <c:numRef>
              <c:f>Sheet4!$B$1:$B$45</c:f>
              <c:numCache>
                <c:formatCode>General</c:formatCode>
                <c:ptCount val="4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cat>
          <c:val>
            <c:numRef>
              <c:f>Sheet4!$C$1:$C$45</c:f>
              <c:numCache>
                <c:formatCode>General</c:formatCode>
                <c:ptCount val="45"/>
                <c:pt idx="0">
                  <c:v>0.68687319999999996</c:v>
                </c:pt>
                <c:pt idx="1">
                  <c:v>0.56396250000000003</c:v>
                </c:pt>
                <c:pt idx="2">
                  <c:v>0.54298279999999999</c:v>
                </c:pt>
                <c:pt idx="3">
                  <c:v>0.81035590000000002</c:v>
                </c:pt>
                <c:pt idx="4">
                  <c:v>0.61850700000000003</c:v>
                </c:pt>
                <c:pt idx="5">
                  <c:v>0.51667819999999998</c:v>
                </c:pt>
                <c:pt idx="6">
                  <c:v>0.6863146</c:v>
                </c:pt>
                <c:pt idx="7">
                  <c:v>0.96572460000000004</c:v>
                </c:pt>
                <c:pt idx="8">
                  <c:v>0.53951300000000002</c:v>
                </c:pt>
                <c:pt idx="9">
                  <c:v>0.51387780000000005</c:v>
                </c:pt>
                <c:pt idx="10">
                  <c:v>0.46513120000000002</c:v>
                </c:pt>
                <c:pt idx="11">
                  <c:v>0.55283749999999998</c:v>
                </c:pt>
                <c:pt idx="12">
                  <c:v>0.50250499999999998</c:v>
                </c:pt>
                <c:pt idx="13">
                  <c:v>0.38355080000000003</c:v>
                </c:pt>
                <c:pt idx="14">
                  <c:v>0.76838200000000001</c:v>
                </c:pt>
                <c:pt idx="15">
                  <c:v>0.60168489999999997</c:v>
                </c:pt>
                <c:pt idx="16">
                  <c:v>0.49450529999999998</c:v>
                </c:pt>
                <c:pt idx="17">
                  <c:v>0.2382367</c:v>
                </c:pt>
                <c:pt idx="18">
                  <c:v>0.78577319999999995</c:v>
                </c:pt>
                <c:pt idx="19">
                  <c:v>0.68790410000000002</c:v>
                </c:pt>
                <c:pt idx="20">
                  <c:v>0.93018679999999998</c:v>
                </c:pt>
                <c:pt idx="21">
                  <c:v>0.53148280000000003</c:v>
                </c:pt>
                <c:pt idx="22">
                  <c:v>0.43581399999999998</c:v>
                </c:pt>
                <c:pt idx="23">
                  <c:v>0.3254147</c:v>
                </c:pt>
                <c:pt idx="24">
                  <c:v>0.43753039999999999</c:v>
                </c:pt>
                <c:pt idx="25">
                  <c:v>0.50312170000000001</c:v>
                </c:pt>
                <c:pt idx="26">
                  <c:v>0.76832310000000004</c:v>
                </c:pt>
                <c:pt idx="27">
                  <c:v>0.42811169999999998</c:v>
                </c:pt>
                <c:pt idx="28">
                  <c:v>0.33639200000000002</c:v>
                </c:pt>
                <c:pt idx="29">
                  <c:v>0.37728709999999999</c:v>
                </c:pt>
                <c:pt idx="30">
                  <c:v>0.54135359999999999</c:v>
                </c:pt>
                <c:pt idx="31">
                  <c:v>0.39479819999999999</c:v>
                </c:pt>
                <c:pt idx="32">
                  <c:v>0.52576789999999995</c:v>
                </c:pt>
                <c:pt idx="33">
                  <c:v>0.63053409999999999</c:v>
                </c:pt>
                <c:pt idx="34">
                  <c:v>0.49669439999999998</c:v>
                </c:pt>
                <c:pt idx="35">
                  <c:v>0.48803469999999999</c:v>
                </c:pt>
                <c:pt idx="36">
                  <c:v>0.82267460000000003</c:v>
                </c:pt>
                <c:pt idx="37">
                  <c:v>0.88413160000000002</c:v>
                </c:pt>
                <c:pt idx="38">
                  <c:v>0.62100480000000002</c:v>
                </c:pt>
                <c:pt idx="39">
                  <c:v>0.46250190000000002</c:v>
                </c:pt>
                <c:pt idx="40">
                  <c:v>0.54014050000000002</c:v>
                </c:pt>
                <c:pt idx="41">
                  <c:v>0.4545574</c:v>
                </c:pt>
                <c:pt idx="42">
                  <c:v>0.52907309999999996</c:v>
                </c:pt>
                <c:pt idx="43">
                  <c:v>0.24422140000000001</c:v>
                </c:pt>
                <c:pt idx="44">
                  <c:v>0.5001873</c:v>
                </c:pt>
              </c:numCache>
            </c:numRef>
          </c:val>
          <c:smooth val="0"/>
        </c:ser>
        <c:dLbls>
          <c:showLegendKey val="0"/>
          <c:showVal val="0"/>
          <c:showCatName val="0"/>
          <c:showSerName val="0"/>
          <c:showPercent val="0"/>
          <c:showBubbleSize val="0"/>
        </c:dLbls>
        <c:smooth val="0"/>
        <c:axId val="-2024474656"/>
        <c:axId val="-2024474112"/>
      </c:lineChart>
      <c:catAx>
        <c:axId val="-2024474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24474112"/>
        <c:crosses val="autoZero"/>
        <c:auto val="1"/>
        <c:lblAlgn val="ctr"/>
        <c:lblOffset val="100"/>
        <c:noMultiLvlLbl val="0"/>
      </c:catAx>
      <c:valAx>
        <c:axId val="-2024474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0244746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ysClr val="windowText" lastClr="000000"/>
                </a:solidFill>
                <a:latin typeface="+mn-lt"/>
                <a:ea typeface="+mn-ea"/>
                <a:cs typeface="+mn-cs"/>
              </a:defRPr>
            </a:pPr>
            <a:r>
              <a:rPr lang="ja-JP" altLang="en-US" sz="2800" b="1" dirty="0">
                <a:solidFill>
                  <a:sysClr val="windowText" lastClr="000000"/>
                </a:solidFill>
              </a:rPr>
              <a:t>地球温暖化による気温の変化</a:t>
            </a:r>
          </a:p>
        </c:rich>
      </c:tx>
      <c:overlay val="0"/>
      <c:spPr>
        <a:noFill/>
        <a:ln>
          <a:noFill/>
        </a:ln>
        <a:effectLst/>
      </c:spPr>
      <c:txPr>
        <a:bodyPr rot="0" spcFirstLastPara="1" vertOverflow="ellipsis" vert="horz" wrap="square" anchor="ctr" anchorCtr="1"/>
        <a:lstStyle/>
        <a:p>
          <a:pPr>
            <a:defRPr sz="2800" b="0" i="0" u="none" strike="noStrike" kern="1200" spc="0" baseline="0">
              <a:solidFill>
                <a:sysClr val="windowText" lastClr="000000"/>
              </a:solidFill>
              <a:latin typeface="+mn-lt"/>
              <a:ea typeface="+mn-ea"/>
              <a:cs typeface="+mn-cs"/>
            </a:defRPr>
          </a:pPr>
          <a:endParaRPr lang="ja-JP"/>
        </a:p>
      </c:txPr>
    </c:title>
    <c:autoTitleDeleted val="0"/>
    <c:plotArea>
      <c:layout>
        <c:manualLayout>
          <c:layoutTarget val="inner"/>
          <c:xMode val="edge"/>
          <c:yMode val="edge"/>
          <c:x val="0.15223844081058457"/>
          <c:y val="0.15699383456119481"/>
          <c:w val="0.80879620872405755"/>
          <c:h val="0.74366870362970328"/>
        </c:manualLayout>
      </c:layout>
      <c:lineChart>
        <c:grouping val="standard"/>
        <c:varyColors val="0"/>
        <c:ser>
          <c:idx val="2"/>
          <c:order val="2"/>
          <c:spPr>
            <a:ln w="57150" cap="rnd">
              <a:solidFill>
                <a:schemeClr val="accent1">
                  <a:lumMod val="50000"/>
                </a:schemeClr>
              </a:solidFill>
              <a:round/>
            </a:ln>
            <a:effectLst/>
          </c:spPr>
          <c:marker>
            <c:symbol val="none"/>
          </c:marker>
          <c:trendline>
            <c:spPr>
              <a:ln w="38100" cap="rnd">
                <a:solidFill>
                  <a:srgbClr val="FF0000"/>
                </a:solidFill>
                <a:prstDash val="solid"/>
              </a:ln>
              <a:effectLst/>
            </c:spPr>
            <c:trendlineType val="linear"/>
            <c:dispRSqr val="0"/>
            <c:dispEq val="0"/>
          </c:trendline>
          <c:cat>
            <c:numRef>
              <c:f>Sheet1!$E$1:$E$76</c:f>
              <c:numCache>
                <c:formatCode>General</c:formatCode>
                <c:ptCount val="76"/>
                <c:pt idx="0">
                  <c:v>1940</c:v>
                </c:pt>
                <c:pt idx="10">
                  <c:v>1950</c:v>
                </c:pt>
                <c:pt idx="20">
                  <c:v>1960</c:v>
                </c:pt>
                <c:pt idx="30">
                  <c:v>1970</c:v>
                </c:pt>
                <c:pt idx="40">
                  <c:v>1980</c:v>
                </c:pt>
                <c:pt idx="50">
                  <c:v>1990</c:v>
                </c:pt>
                <c:pt idx="60">
                  <c:v>2000</c:v>
                </c:pt>
                <c:pt idx="70">
                  <c:v>2010</c:v>
                </c:pt>
              </c:numCache>
            </c:numRef>
          </c:cat>
          <c:val>
            <c:numRef>
              <c:f>Sheet1!$F$1:$F$76</c:f>
              <c:numCache>
                <c:formatCode>General</c:formatCode>
                <c:ptCount val="76"/>
                <c:pt idx="0">
                  <c:v>-0.32</c:v>
                </c:pt>
                <c:pt idx="1">
                  <c:v>-0.26</c:v>
                </c:pt>
                <c:pt idx="2">
                  <c:v>-0.26</c:v>
                </c:pt>
                <c:pt idx="3">
                  <c:v>-0.23</c:v>
                </c:pt>
                <c:pt idx="4">
                  <c:v>-0.11</c:v>
                </c:pt>
                <c:pt idx="5">
                  <c:v>-0.25</c:v>
                </c:pt>
                <c:pt idx="6">
                  <c:v>-0.4</c:v>
                </c:pt>
                <c:pt idx="7">
                  <c:v>-0.43</c:v>
                </c:pt>
                <c:pt idx="8">
                  <c:v>-0.4</c:v>
                </c:pt>
                <c:pt idx="9">
                  <c:v>-0.42</c:v>
                </c:pt>
                <c:pt idx="10">
                  <c:v>-0.49</c:v>
                </c:pt>
                <c:pt idx="11">
                  <c:v>-0.35</c:v>
                </c:pt>
                <c:pt idx="12">
                  <c:v>-0.28999999999999998</c:v>
                </c:pt>
                <c:pt idx="13">
                  <c:v>-0.22</c:v>
                </c:pt>
                <c:pt idx="14">
                  <c:v>-0.45</c:v>
                </c:pt>
                <c:pt idx="15">
                  <c:v>-0.47</c:v>
                </c:pt>
                <c:pt idx="16">
                  <c:v>-0.56000000000000005</c:v>
                </c:pt>
                <c:pt idx="17">
                  <c:v>-0.28000000000000003</c:v>
                </c:pt>
                <c:pt idx="18">
                  <c:v>-0.22</c:v>
                </c:pt>
                <c:pt idx="19">
                  <c:v>-0.28999999999999998</c:v>
                </c:pt>
                <c:pt idx="20">
                  <c:v>-0.33</c:v>
                </c:pt>
                <c:pt idx="21">
                  <c:v>-0.23</c:v>
                </c:pt>
                <c:pt idx="22">
                  <c:v>-0.21</c:v>
                </c:pt>
                <c:pt idx="23">
                  <c:v>-0.18</c:v>
                </c:pt>
                <c:pt idx="24">
                  <c:v>-0.49</c:v>
                </c:pt>
                <c:pt idx="25">
                  <c:v>-0.42</c:v>
                </c:pt>
                <c:pt idx="26">
                  <c:v>-0.35</c:v>
                </c:pt>
                <c:pt idx="27">
                  <c:v>-0.35</c:v>
                </c:pt>
                <c:pt idx="28">
                  <c:v>-0.37</c:v>
                </c:pt>
                <c:pt idx="29">
                  <c:v>-0.27</c:v>
                </c:pt>
                <c:pt idx="30">
                  <c:v>-0.28999999999999998</c:v>
                </c:pt>
                <c:pt idx="31">
                  <c:v>-0.41</c:v>
                </c:pt>
                <c:pt idx="32">
                  <c:v>-0.28999999999999998</c:v>
                </c:pt>
                <c:pt idx="33">
                  <c:v>-0.16</c:v>
                </c:pt>
                <c:pt idx="34">
                  <c:v>-0.44</c:v>
                </c:pt>
                <c:pt idx="35">
                  <c:v>-0.39</c:v>
                </c:pt>
                <c:pt idx="36">
                  <c:v>-0.48</c:v>
                </c:pt>
                <c:pt idx="37">
                  <c:v>-0.19</c:v>
                </c:pt>
                <c:pt idx="38">
                  <c:v>-0.28000000000000003</c:v>
                </c:pt>
                <c:pt idx="39">
                  <c:v>-0.16</c:v>
                </c:pt>
                <c:pt idx="40">
                  <c:v>-0.13</c:v>
                </c:pt>
                <c:pt idx="41">
                  <c:v>-0.09</c:v>
                </c:pt>
                <c:pt idx="42">
                  <c:v>-0.21</c:v>
                </c:pt>
                <c:pt idx="43">
                  <c:v>-0.06</c:v>
                </c:pt>
                <c:pt idx="44">
                  <c:v>-0.24</c:v>
                </c:pt>
                <c:pt idx="45">
                  <c:v>-0.26</c:v>
                </c:pt>
                <c:pt idx="46">
                  <c:v>-0.17</c:v>
                </c:pt>
                <c:pt idx="47">
                  <c:v>-0.01</c:v>
                </c:pt>
                <c:pt idx="48">
                  <c:v>-0.03</c:v>
                </c:pt>
                <c:pt idx="49">
                  <c:v>-0.1</c:v>
                </c:pt>
                <c:pt idx="50">
                  <c:v>0.04</c:v>
                </c:pt>
                <c:pt idx="51">
                  <c:v>-0.02</c:v>
                </c:pt>
                <c:pt idx="52">
                  <c:v>-0.17</c:v>
                </c:pt>
                <c:pt idx="53">
                  <c:v>-0.15</c:v>
                </c:pt>
                <c:pt idx="54">
                  <c:v>-7.0000000000000007E-2</c:v>
                </c:pt>
                <c:pt idx="55">
                  <c:v>0.01</c:v>
                </c:pt>
                <c:pt idx="56">
                  <c:v>-0.09</c:v>
                </c:pt>
                <c:pt idx="57">
                  <c:v>0.09</c:v>
                </c:pt>
                <c:pt idx="58">
                  <c:v>0.22</c:v>
                </c:pt>
                <c:pt idx="59">
                  <c:v>0</c:v>
                </c:pt>
                <c:pt idx="60">
                  <c:v>0</c:v>
                </c:pt>
                <c:pt idx="61">
                  <c:v>0.12</c:v>
                </c:pt>
                <c:pt idx="62">
                  <c:v>0.16</c:v>
                </c:pt>
                <c:pt idx="63">
                  <c:v>0.16</c:v>
                </c:pt>
                <c:pt idx="64">
                  <c:v>0.12</c:v>
                </c:pt>
                <c:pt idx="65">
                  <c:v>0.17</c:v>
                </c:pt>
                <c:pt idx="66">
                  <c:v>0.16</c:v>
                </c:pt>
                <c:pt idx="67">
                  <c:v>0.12</c:v>
                </c:pt>
                <c:pt idx="68">
                  <c:v>0.05</c:v>
                </c:pt>
                <c:pt idx="69">
                  <c:v>0.16</c:v>
                </c:pt>
                <c:pt idx="70">
                  <c:v>0.2</c:v>
                </c:pt>
                <c:pt idx="71">
                  <c:v>0.08</c:v>
                </c:pt>
                <c:pt idx="72">
                  <c:v>0.15</c:v>
                </c:pt>
                <c:pt idx="73">
                  <c:v>0.2</c:v>
                </c:pt>
                <c:pt idx="74">
                  <c:v>0.27</c:v>
                </c:pt>
                <c:pt idx="75">
                  <c:v>0.42</c:v>
                </c:pt>
              </c:numCache>
            </c:numRef>
          </c:val>
          <c:smooth val="0"/>
        </c:ser>
        <c:dLbls>
          <c:showLegendKey val="0"/>
          <c:showVal val="0"/>
          <c:showCatName val="0"/>
          <c:showSerName val="0"/>
          <c:showPercent val="0"/>
          <c:showBubbleSize val="0"/>
        </c:dLbls>
        <c:smooth val="0"/>
        <c:axId val="-1800105616"/>
        <c:axId val="-1800109968"/>
        <c:extLst>
          <c:ext xmlns:c15="http://schemas.microsoft.com/office/drawing/2012/chart" uri="{02D57815-91ED-43cb-92C2-25804820EDAC}">
            <c15:filteredLineSeries>
              <c15:ser>
                <c:idx val="0"/>
                <c:order val="0"/>
                <c:spPr>
                  <a:ln w="57150" cap="rnd">
                    <a:solidFill>
                      <a:schemeClr val="accent1">
                        <a:lumMod val="50000"/>
                      </a:schemeClr>
                    </a:solidFill>
                    <a:round/>
                  </a:ln>
                  <a:effectLst/>
                </c:spPr>
                <c:marker>
                  <c:symbol val="none"/>
                </c:marker>
                <c:cat>
                  <c:numRef>
                    <c:extLst>
                      <c:ext uri="{02D57815-91ED-43cb-92C2-25804820EDAC}">
                        <c15:formulaRef>
                          <c15:sqref>Sheet1!$E$1:$E$76</c15:sqref>
                        </c15:formulaRef>
                      </c:ext>
                    </c:extLst>
                    <c:numCache>
                      <c:formatCode>General</c:formatCode>
                      <c:ptCount val="76"/>
                      <c:pt idx="0">
                        <c:v>1940</c:v>
                      </c:pt>
                      <c:pt idx="10">
                        <c:v>1950</c:v>
                      </c:pt>
                      <c:pt idx="20">
                        <c:v>1960</c:v>
                      </c:pt>
                      <c:pt idx="30">
                        <c:v>1970</c:v>
                      </c:pt>
                      <c:pt idx="40">
                        <c:v>1980</c:v>
                      </c:pt>
                      <c:pt idx="50">
                        <c:v>1990</c:v>
                      </c:pt>
                      <c:pt idx="60">
                        <c:v>2000</c:v>
                      </c:pt>
                      <c:pt idx="70">
                        <c:v>2010</c:v>
                      </c:pt>
                    </c:numCache>
                  </c:numRef>
                </c:cat>
                <c:val>
                  <c:numRef>
                    <c:extLst>
                      <c:ext uri="{02D57815-91ED-43cb-92C2-25804820EDAC}">
                        <c15:formulaRef>
                          <c15:sqref>Sheet1!$B$2:$B$47</c15:sqref>
                        </c15:formulaRef>
                      </c:ext>
                    </c:extLst>
                    <c:numCache>
                      <c:formatCode>General</c:formatCode>
                      <c:ptCount val="46"/>
                    </c:numCache>
                  </c:numRef>
                </c:val>
                <c:smooth val="0"/>
              </c15:ser>
            </c15:filteredLineSeries>
            <c15:filteredLineSeries>
              <c15:ser>
                <c:idx val="1"/>
                <c:order val="1"/>
                <c:spPr>
                  <a:ln w="28575"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Sheet1!$E$1:$E$76</c15:sqref>
                        </c15:formulaRef>
                      </c:ext>
                    </c:extLst>
                    <c:numCache>
                      <c:formatCode>General</c:formatCode>
                      <c:ptCount val="76"/>
                      <c:pt idx="0">
                        <c:v>1940</c:v>
                      </c:pt>
                      <c:pt idx="10">
                        <c:v>1950</c:v>
                      </c:pt>
                      <c:pt idx="20">
                        <c:v>1960</c:v>
                      </c:pt>
                      <c:pt idx="30">
                        <c:v>1970</c:v>
                      </c:pt>
                      <c:pt idx="40">
                        <c:v>1980</c:v>
                      </c:pt>
                      <c:pt idx="50">
                        <c:v>1990</c:v>
                      </c:pt>
                      <c:pt idx="60">
                        <c:v>2000</c:v>
                      </c:pt>
                      <c:pt idx="70">
                        <c:v>2010</c:v>
                      </c:pt>
                    </c:numCache>
                  </c:numRef>
                </c:cat>
                <c:val>
                  <c:numRef>
                    <c:extLst xmlns:c15="http://schemas.microsoft.com/office/drawing/2012/chart">
                      <c:ext xmlns:c15="http://schemas.microsoft.com/office/drawing/2012/chart" uri="{02D57815-91ED-43cb-92C2-25804820EDAC}">
                        <c15:formulaRef>
                          <c15:sqref>Sheet1!$F$2:$F$57</c15:sqref>
                        </c15:formulaRef>
                      </c:ext>
                    </c:extLst>
                    <c:numCache>
                      <c:formatCode>General</c:formatCode>
                      <c:ptCount val="56"/>
                      <c:pt idx="0">
                        <c:v>-0.26</c:v>
                      </c:pt>
                      <c:pt idx="1">
                        <c:v>-0.26</c:v>
                      </c:pt>
                      <c:pt idx="2">
                        <c:v>-0.23</c:v>
                      </c:pt>
                      <c:pt idx="3">
                        <c:v>-0.11</c:v>
                      </c:pt>
                      <c:pt idx="4">
                        <c:v>-0.25</c:v>
                      </c:pt>
                      <c:pt idx="5">
                        <c:v>-0.4</c:v>
                      </c:pt>
                      <c:pt idx="6">
                        <c:v>-0.43</c:v>
                      </c:pt>
                      <c:pt idx="7">
                        <c:v>-0.4</c:v>
                      </c:pt>
                      <c:pt idx="8">
                        <c:v>-0.42</c:v>
                      </c:pt>
                      <c:pt idx="9">
                        <c:v>-0.49</c:v>
                      </c:pt>
                      <c:pt idx="10">
                        <c:v>-0.35</c:v>
                      </c:pt>
                      <c:pt idx="11">
                        <c:v>-0.28999999999999998</c:v>
                      </c:pt>
                      <c:pt idx="12">
                        <c:v>-0.22</c:v>
                      </c:pt>
                      <c:pt idx="13">
                        <c:v>-0.45</c:v>
                      </c:pt>
                      <c:pt idx="14">
                        <c:v>-0.47</c:v>
                      </c:pt>
                      <c:pt idx="15">
                        <c:v>-0.56000000000000005</c:v>
                      </c:pt>
                      <c:pt idx="16">
                        <c:v>-0.28000000000000003</c:v>
                      </c:pt>
                      <c:pt idx="17">
                        <c:v>-0.22</c:v>
                      </c:pt>
                      <c:pt idx="18">
                        <c:v>-0.28999999999999998</c:v>
                      </c:pt>
                      <c:pt idx="19">
                        <c:v>-0.33</c:v>
                      </c:pt>
                      <c:pt idx="20">
                        <c:v>-0.23</c:v>
                      </c:pt>
                      <c:pt idx="21">
                        <c:v>-0.21</c:v>
                      </c:pt>
                      <c:pt idx="22">
                        <c:v>-0.18</c:v>
                      </c:pt>
                      <c:pt idx="23">
                        <c:v>-0.49</c:v>
                      </c:pt>
                      <c:pt idx="24">
                        <c:v>-0.42</c:v>
                      </c:pt>
                      <c:pt idx="25">
                        <c:v>-0.35</c:v>
                      </c:pt>
                      <c:pt idx="26">
                        <c:v>-0.35</c:v>
                      </c:pt>
                      <c:pt idx="27">
                        <c:v>-0.37</c:v>
                      </c:pt>
                      <c:pt idx="28">
                        <c:v>-0.27</c:v>
                      </c:pt>
                      <c:pt idx="29">
                        <c:v>-0.28999999999999998</c:v>
                      </c:pt>
                      <c:pt idx="30">
                        <c:v>-0.41</c:v>
                      </c:pt>
                      <c:pt idx="31">
                        <c:v>-0.28999999999999998</c:v>
                      </c:pt>
                      <c:pt idx="32">
                        <c:v>-0.16</c:v>
                      </c:pt>
                      <c:pt idx="33">
                        <c:v>-0.44</c:v>
                      </c:pt>
                      <c:pt idx="34">
                        <c:v>-0.39</c:v>
                      </c:pt>
                      <c:pt idx="35">
                        <c:v>-0.48</c:v>
                      </c:pt>
                      <c:pt idx="36">
                        <c:v>-0.19</c:v>
                      </c:pt>
                      <c:pt idx="37">
                        <c:v>-0.28000000000000003</c:v>
                      </c:pt>
                      <c:pt idx="38">
                        <c:v>-0.16</c:v>
                      </c:pt>
                      <c:pt idx="39">
                        <c:v>-0.13</c:v>
                      </c:pt>
                      <c:pt idx="40">
                        <c:v>-0.09</c:v>
                      </c:pt>
                      <c:pt idx="41">
                        <c:v>-0.21</c:v>
                      </c:pt>
                      <c:pt idx="42">
                        <c:v>-0.06</c:v>
                      </c:pt>
                      <c:pt idx="43">
                        <c:v>-0.24</c:v>
                      </c:pt>
                      <c:pt idx="44">
                        <c:v>-0.26</c:v>
                      </c:pt>
                      <c:pt idx="45">
                        <c:v>-0.17</c:v>
                      </c:pt>
                      <c:pt idx="46">
                        <c:v>-0.01</c:v>
                      </c:pt>
                      <c:pt idx="47">
                        <c:v>-0.03</c:v>
                      </c:pt>
                      <c:pt idx="48">
                        <c:v>-0.1</c:v>
                      </c:pt>
                      <c:pt idx="49">
                        <c:v>0.04</c:v>
                      </c:pt>
                      <c:pt idx="50">
                        <c:v>-0.02</c:v>
                      </c:pt>
                      <c:pt idx="51">
                        <c:v>-0.17</c:v>
                      </c:pt>
                      <c:pt idx="52">
                        <c:v>-0.15</c:v>
                      </c:pt>
                      <c:pt idx="53">
                        <c:v>-7.0000000000000007E-2</c:v>
                      </c:pt>
                      <c:pt idx="54">
                        <c:v>0.01</c:v>
                      </c:pt>
                      <c:pt idx="55">
                        <c:v>-0.09</c:v>
                      </c:pt>
                    </c:numCache>
                  </c:numRef>
                </c:val>
                <c:smooth val="0"/>
              </c15:ser>
            </c15:filteredLineSeries>
          </c:ext>
        </c:extLst>
      </c:lineChart>
      <c:catAx>
        <c:axId val="-1800105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800" b="1" i="0" u="none" strike="noStrike" kern="1200" baseline="0">
                <a:solidFill>
                  <a:sysClr val="windowText" lastClr="000000"/>
                </a:solidFill>
                <a:latin typeface="+mn-lt"/>
                <a:ea typeface="+mn-ea"/>
                <a:cs typeface="+mn-cs"/>
              </a:defRPr>
            </a:pPr>
            <a:endParaRPr lang="ja-JP"/>
          </a:p>
        </c:txPr>
        <c:crossAx val="-1800109968"/>
        <c:crossesAt val="-0.8"/>
        <c:auto val="1"/>
        <c:lblAlgn val="ctr"/>
        <c:lblOffset val="100"/>
        <c:noMultiLvlLbl val="0"/>
      </c:catAx>
      <c:valAx>
        <c:axId val="-1800109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altLang="ja-JP" sz="2000" b="1">
                    <a:solidFill>
                      <a:schemeClr val="tx1"/>
                    </a:solidFill>
                  </a:rPr>
                  <a:t>1981-2010</a:t>
                </a:r>
                <a:r>
                  <a:rPr lang="ja-JP" altLang="en-US" sz="2000" b="1">
                    <a:solidFill>
                      <a:schemeClr val="tx1"/>
                    </a:solidFill>
                  </a:rPr>
                  <a:t>年平均からの差</a:t>
                </a:r>
              </a:p>
            </c:rich>
          </c:tx>
          <c:layout>
            <c:manualLayout>
              <c:xMode val="edge"/>
              <c:yMode val="edge"/>
              <c:x val="1.261210111893908E-2"/>
              <c:y val="0.13049283585110591"/>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ja-JP"/>
          </a:p>
        </c:txPr>
        <c:crossAx val="-1800105616"/>
        <c:crosses val="autoZero"/>
        <c:crossBetween val="between"/>
      </c:valAx>
      <c:spPr>
        <a:noFill/>
        <a:ln>
          <a:noFill/>
        </a:ln>
        <a:effectLst/>
      </c:spPr>
    </c:plotArea>
    <c:plotVisOnly val="1"/>
    <c:dispBlanksAs val="gap"/>
    <c:showDLblsOverMax val="0"/>
  </c:chart>
  <c:spPr>
    <a:noFill/>
    <a:ln w="28575">
      <a:solidFill>
        <a:schemeClr val="tx1"/>
      </a:solid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ysClr val="windowText" lastClr="000000"/>
                </a:solidFill>
                <a:latin typeface="+mn-lt"/>
                <a:ea typeface="+mn-ea"/>
                <a:cs typeface="+mn-cs"/>
              </a:defRPr>
            </a:pPr>
            <a:r>
              <a:rPr lang="ja-JP" altLang="en-US" sz="2400" b="1" dirty="0" smtClean="0">
                <a:solidFill>
                  <a:sysClr val="windowText" lastClr="000000"/>
                </a:solidFill>
              </a:rPr>
              <a:t>地球温暖化による気温変化</a:t>
            </a:r>
            <a:endParaRPr lang="ja-JP" altLang="en-US" sz="2400" b="1" dirty="0">
              <a:solidFill>
                <a:sysClr val="windowText" lastClr="000000"/>
              </a:solidFill>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ysClr val="windowText" lastClr="000000"/>
              </a:solidFill>
              <a:latin typeface="+mn-lt"/>
              <a:ea typeface="+mn-ea"/>
              <a:cs typeface="+mn-cs"/>
            </a:defRPr>
          </a:pPr>
          <a:endParaRPr lang="ja-JP"/>
        </a:p>
      </c:txPr>
    </c:title>
    <c:autoTitleDeleted val="0"/>
    <c:plotArea>
      <c:layout>
        <c:manualLayout>
          <c:layoutTarget val="inner"/>
          <c:xMode val="edge"/>
          <c:yMode val="edge"/>
          <c:x val="0.15932735617306365"/>
          <c:y val="0.13320570393478251"/>
          <c:w val="0.78472056139069979"/>
          <c:h val="0.74721147902235618"/>
        </c:manualLayout>
      </c:layout>
      <c:lineChart>
        <c:grouping val="standard"/>
        <c:varyColors val="0"/>
        <c:ser>
          <c:idx val="0"/>
          <c:order val="0"/>
          <c:tx>
            <c:v>北半球</c:v>
          </c:tx>
          <c:spPr>
            <a:ln w="76200" cap="rnd">
              <a:solidFill>
                <a:srgbClr val="FF0000"/>
              </a:solidFill>
              <a:round/>
            </a:ln>
            <a:effectLst/>
          </c:spPr>
          <c:marker>
            <c:symbol val="none"/>
          </c:marker>
          <c:cat>
            <c:numRef>
              <c:f>Sheet1!$A$2:$A$47</c:f>
              <c:numCache>
                <c:formatCode>General</c:formatCode>
                <c:ptCount val="46"/>
                <c:pt idx="0">
                  <c:v>1970</c:v>
                </c:pt>
                <c:pt idx="15">
                  <c:v>1985</c:v>
                </c:pt>
                <c:pt idx="30">
                  <c:v>2000</c:v>
                </c:pt>
                <c:pt idx="45">
                  <c:v>2015</c:v>
                </c:pt>
              </c:numCache>
            </c:numRef>
          </c:cat>
          <c:val>
            <c:numRef>
              <c:f>Sheet1!$C$2:$C$47</c:f>
              <c:numCache>
                <c:formatCode>General</c:formatCode>
                <c:ptCount val="46"/>
                <c:pt idx="0">
                  <c:v>-0.36</c:v>
                </c:pt>
                <c:pt idx="1">
                  <c:v>-0.48</c:v>
                </c:pt>
                <c:pt idx="2">
                  <c:v>-0.49</c:v>
                </c:pt>
                <c:pt idx="3">
                  <c:v>-0.26</c:v>
                </c:pt>
                <c:pt idx="4">
                  <c:v>-0.54</c:v>
                </c:pt>
                <c:pt idx="5">
                  <c:v>-0.42</c:v>
                </c:pt>
                <c:pt idx="6">
                  <c:v>-0.57999999999999996</c:v>
                </c:pt>
                <c:pt idx="7">
                  <c:v>-0.25</c:v>
                </c:pt>
                <c:pt idx="8">
                  <c:v>-0.34</c:v>
                </c:pt>
                <c:pt idx="9">
                  <c:v>-0.25</c:v>
                </c:pt>
                <c:pt idx="10">
                  <c:v>-0.22</c:v>
                </c:pt>
                <c:pt idx="11">
                  <c:v>-0.05</c:v>
                </c:pt>
                <c:pt idx="12">
                  <c:v>-0.28999999999999998</c:v>
                </c:pt>
                <c:pt idx="13">
                  <c:v>-0.13</c:v>
                </c:pt>
                <c:pt idx="14">
                  <c:v>-0.36</c:v>
                </c:pt>
                <c:pt idx="15">
                  <c:v>-0.4</c:v>
                </c:pt>
                <c:pt idx="16">
                  <c:v>-0.25</c:v>
                </c:pt>
                <c:pt idx="17">
                  <c:v>-0.1</c:v>
                </c:pt>
                <c:pt idx="18">
                  <c:v>-0.06</c:v>
                </c:pt>
                <c:pt idx="19">
                  <c:v>-0.12</c:v>
                </c:pt>
                <c:pt idx="20">
                  <c:v>0.08</c:v>
                </c:pt>
                <c:pt idx="21">
                  <c:v>-0.06</c:v>
                </c:pt>
                <c:pt idx="22">
                  <c:v>-0.25</c:v>
                </c:pt>
                <c:pt idx="23">
                  <c:v>-0.22</c:v>
                </c:pt>
                <c:pt idx="24">
                  <c:v>-7.0000000000000007E-2</c:v>
                </c:pt>
                <c:pt idx="25">
                  <c:v>0.06</c:v>
                </c:pt>
                <c:pt idx="26">
                  <c:v>-0.15</c:v>
                </c:pt>
                <c:pt idx="27">
                  <c:v>0.1</c:v>
                </c:pt>
                <c:pt idx="28">
                  <c:v>0.24</c:v>
                </c:pt>
                <c:pt idx="29">
                  <c:v>0.03</c:v>
                </c:pt>
                <c:pt idx="30">
                  <c:v>0.02</c:v>
                </c:pt>
                <c:pt idx="31">
                  <c:v>0.14000000000000001</c:v>
                </c:pt>
                <c:pt idx="32">
                  <c:v>0.18</c:v>
                </c:pt>
                <c:pt idx="33">
                  <c:v>0.2</c:v>
                </c:pt>
                <c:pt idx="34">
                  <c:v>0.2</c:v>
                </c:pt>
                <c:pt idx="35">
                  <c:v>0.26</c:v>
                </c:pt>
                <c:pt idx="36">
                  <c:v>0.24</c:v>
                </c:pt>
                <c:pt idx="37">
                  <c:v>0.24</c:v>
                </c:pt>
                <c:pt idx="38">
                  <c:v>0.12</c:v>
                </c:pt>
                <c:pt idx="39">
                  <c:v>0.19</c:v>
                </c:pt>
                <c:pt idx="40">
                  <c:v>0.28000000000000003</c:v>
                </c:pt>
                <c:pt idx="41">
                  <c:v>0.13</c:v>
                </c:pt>
                <c:pt idx="42">
                  <c:v>0.21</c:v>
                </c:pt>
                <c:pt idx="43">
                  <c:v>0.25</c:v>
                </c:pt>
                <c:pt idx="44">
                  <c:v>0.38</c:v>
                </c:pt>
                <c:pt idx="45">
                  <c:v>0.59</c:v>
                </c:pt>
              </c:numCache>
            </c:numRef>
          </c:val>
          <c:smooth val="0"/>
        </c:ser>
        <c:ser>
          <c:idx val="1"/>
          <c:order val="1"/>
          <c:tx>
            <c:v>南半球</c:v>
          </c:tx>
          <c:spPr>
            <a:ln w="76200" cap="rnd">
              <a:solidFill>
                <a:schemeClr val="accent1">
                  <a:lumMod val="50000"/>
                </a:schemeClr>
              </a:solidFill>
              <a:round/>
            </a:ln>
            <a:effectLst/>
          </c:spPr>
          <c:marker>
            <c:symbol val="none"/>
          </c:marker>
          <c:cat>
            <c:numRef>
              <c:f>Sheet1!$A$2:$A$47</c:f>
              <c:numCache>
                <c:formatCode>General</c:formatCode>
                <c:ptCount val="46"/>
                <c:pt idx="0">
                  <c:v>1970</c:v>
                </c:pt>
                <c:pt idx="15">
                  <c:v>1985</c:v>
                </c:pt>
                <c:pt idx="30">
                  <c:v>2000</c:v>
                </c:pt>
                <c:pt idx="45">
                  <c:v>2015</c:v>
                </c:pt>
              </c:numCache>
            </c:numRef>
          </c:cat>
          <c:val>
            <c:numRef>
              <c:f>Sheet1!$D$2:$D$47</c:f>
              <c:numCache>
                <c:formatCode>General</c:formatCode>
                <c:ptCount val="46"/>
                <c:pt idx="0">
                  <c:v>-0.22</c:v>
                </c:pt>
                <c:pt idx="1">
                  <c:v>-0.33</c:v>
                </c:pt>
                <c:pt idx="2">
                  <c:v>-0.06</c:v>
                </c:pt>
                <c:pt idx="3">
                  <c:v>-0.05</c:v>
                </c:pt>
                <c:pt idx="4">
                  <c:v>-0.34</c:v>
                </c:pt>
                <c:pt idx="5">
                  <c:v>-0.35</c:v>
                </c:pt>
                <c:pt idx="6">
                  <c:v>-0.36</c:v>
                </c:pt>
                <c:pt idx="7">
                  <c:v>-0.12</c:v>
                </c:pt>
                <c:pt idx="8">
                  <c:v>-0.21</c:v>
                </c:pt>
                <c:pt idx="9">
                  <c:v>-7.0000000000000007E-2</c:v>
                </c:pt>
                <c:pt idx="10">
                  <c:v>-0.05</c:v>
                </c:pt>
                <c:pt idx="11">
                  <c:v>-0.13</c:v>
                </c:pt>
                <c:pt idx="12">
                  <c:v>-0.13</c:v>
                </c:pt>
                <c:pt idx="13">
                  <c:v>0.02</c:v>
                </c:pt>
                <c:pt idx="14">
                  <c:v>-0.13</c:v>
                </c:pt>
                <c:pt idx="15">
                  <c:v>-0.11</c:v>
                </c:pt>
                <c:pt idx="16">
                  <c:v>-0.09</c:v>
                </c:pt>
                <c:pt idx="17">
                  <c:v>0.08</c:v>
                </c:pt>
                <c:pt idx="18">
                  <c:v>-0.01</c:v>
                </c:pt>
                <c:pt idx="19">
                  <c:v>-0.09</c:v>
                </c:pt>
                <c:pt idx="20">
                  <c:v>0</c:v>
                </c:pt>
                <c:pt idx="21">
                  <c:v>0</c:v>
                </c:pt>
                <c:pt idx="22">
                  <c:v>-0.09</c:v>
                </c:pt>
                <c:pt idx="23">
                  <c:v>-0.06</c:v>
                </c:pt>
                <c:pt idx="24">
                  <c:v>-0.08</c:v>
                </c:pt>
                <c:pt idx="25">
                  <c:v>-0.04</c:v>
                </c:pt>
                <c:pt idx="26">
                  <c:v>-0.04</c:v>
                </c:pt>
                <c:pt idx="27">
                  <c:v>7.0000000000000007E-2</c:v>
                </c:pt>
                <c:pt idx="28">
                  <c:v>0.19</c:v>
                </c:pt>
                <c:pt idx="29">
                  <c:v>-0.05</c:v>
                </c:pt>
                <c:pt idx="30">
                  <c:v>-0.04</c:v>
                </c:pt>
                <c:pt idx="31">
                  <c:v>0.1</c:v>
                </c:pt>
                <c:pt idx="32">
                  <c:v>0.13</c:v>
                </c:pt>
                <c:pt idx="33">
                  <c:v>0.1</c:v>
                </c:pt>
                <c:pt idx="34">
                  <c:v>0.04</c:v>
                </c:pt>
                <c:pt idx="35">
                  <c:v>0.08</c:v>
                </c:pt>
                <c:pt idx="36">
                  <c:v>7.0000000000000007E-2</c:v>
                </c:pt>
                <c:pt idx="37">
                  <c:v>0</c:v>
                </c:pt>
                <c:pt idx="38">
                  <c:v>-0.02</c:v>
                </c:pt>
                <c:pt idx="39">
                  <c:v>0.15</c:v>
                </c:pt>
                <c:pt idx="40">
                  <c:v>0.12</c:v>
                </c:pt>
                <c:pt idx="41">
                  <c:v>0.02</c:v>
                </c:pt>
                <c:pt idx="42">
                  <c:v>0.09</c:v>
                </c:pt>
                <c:pt idx="43">
                  <c:v>0.15</c:v>
                </c:pt>
                <c:pt idx="44">
                  <c:v>0.17</c:v>
                </c:pt>
                <c:pt idx="45">
                  <c:v>0.27</c:v>
                </c:pt>
              </c:numCache>
            </c:numRef>
          </c:val>
          <c:smooth val="0"/>
        </c:ser>
        <c:dLbls>
          <c:showLegendKey val="0"/>
          <c:showVal val="0"/>
          <c:showCatName val="0"/>
          <c:showSerName val="0"/>
          <c:showPercent val="0"/>
          <c:showBubbleSize val="0"/>
        </c:dLbls>
        <c:smooth val="0"/>
        <c:axId val="-1800105072"/>
        <c:axId val="-1800107248"/>
      </c:lineChart>
      <c:catAx>
        <c:axId val="-180010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ja-JP"/>
          </a:p>
        </c:txPr>
        <c:crossAx val="-1800107248"/>
        <c:crossesAt val="-1"/>
        <c:auto val="1"/>
        <c:lblAlgn val="ctr"/>
        <c:lblOffset val="100"/>
        <c:noMultiLvlLbl val="0"/>
      </c:catAx>
      <c:valAx>
        <c:axId val="-1800107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lang="en-US" altLang="ja-JP" sz="1600" b="1" i="0" baseline="0" dirty="0" smtClean="0">
                    <a:solidFill>
                      <a:schemeClr val="tx1"/>
                    </a:solidFill>
                    <a:effectLst/>
                  </a:rPr>
                  <a:t>1981-2010</a:t>
                </a:r>
                <a:r>
                  <a:rPr lang="ja-JP" altLang="ja-JP" sz="1600" b="1" i="0" baseline="0" dirty="0" smtClean="0">
                    <a:solidFill>
                      <a:schemeClr val="tx1"/>
                    </a:solidFill>
                    <a:effectLst/>
                  </a:rPr>
                  <a:t>年平均からの</a:t>
                </a:r>
                <a:r>
                  <a:rPr lang="ja-JP" altLang="en-US" sz="1600" b="1" i="0" baseline="0" dirty="0" smtClean="0">
                    <a:solidFill>
                      <a:schemeClr val="tx1"/>
                    </a:solidFill>
                    <a:effectLst/>
                  </a:rPr>
                  <a:t>差</a:t>
                </a:r>
                <a:r>
                  <a:rPr lang="en-US" altLang="ja-JP" sz="1600" b="1" i="0" baseline="0" dirty="0" smtClean="0">
                    <a:solidFill>
                      <a:schemeClr val="tx1"/>
                    </a:solidFill>
                    <a:effectLst/>
                  </a:rPr>
                  <a:t>[</a:t>
                </a:r>
                <a:r>
                  <a:rPr lang="ja-JP" altLang="en-US" sz="1600" b="1" i="0" baseline="0" dirty="0" smtClean="0">
                    <a:solidFill>
                      <a:schemeClr val="tx1"/>
                    </a:solidFill>
                    <a:effectLst/>
                  </a:rPr>
                  <a:t>℃</a:t>
                </a:r>
                <a:r>
                  <a:rPr lang="en-US" altLang="ja-JP" sz="1600" b="1" i="0" baseline="0" dirty="0" smtClean="0">
                    <a:solidFill>
                      <a:schemeClr val="tx1"/>
                    </a:solidFill>
                    <a:effectLst/>
                  </a:rPr>
                  <a:t>]</a:t>
                </a:r>
                <a:endParaRPr lang="ja-JP" altLang="ja-JP" dirty="0" smtClean="0">
                  <a:solidFill>
                    <a:schemeClr val="tx1"/>
                  </a:solidFill>
                  <a:effectLst/>
                </a:endParaRPr>
              </a:p>
              <a:p>
                <a:pPr marL="0" marR="0" indent="0" algn="ctr" defTabSz="914400" rtl="0" eaLnBrk="1" fontAlgn="auto" latinLnBrk="0" hangingPunct="1">
                  <a:lnSpc>
                    <a:spcPct val="100000"/>
                  </a:lnSpc>
                  <a:spcBef>
                    <a:spcPts val="0"/>
                  </a:spcBef>
                  <a:spcAft>
                    <a:spcPts val="0"/>
                  </a:spcAft>
                  <a:buClrTx/>
                  <a:buSzTx/>
                  <a:buFontTx/>
                  <a:buNone/>
                  <a:tabLst/>
                  <a:defRPr>
                    <a:solidFill>
                      <a:prstClr val="black">
                        <a:lumMod val="65000"/>
                        <a:lumOff val="35000"/>
                      </a:prstClr>
                    </a:solidFill>
                  </a:defRPr>
                </a:pPr>
                <a:endParaRPr lang="ja-JP" altLang="en-US" b="1" dirty="0">
                  <a:solidFill>
                    <a:schemeClr val="tx1"/>
                  </a:solidFill>
                </a:endParaRPr>
              </a:p>
            </c:rich>
          </c:tx>
          <c:layout>
            <c:manualLayout>
              <c:xMode val="edge"/>
              <c:yMode val="edge"/>
              <c:x val="8.7430203882839872E-3"/>
              <c:y val="0.13420498802995406"/>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ja-JP"/>
          </a:p>
        </c:txPr>
        <c:crossAx val="-180010507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solidFill>
      <a:schemeClr val="bg1"/>
    </a:solidFill>
    <a:ln w="28575">
      <a:solidFill>
        <a:schemeClr val="tx1"/>
      </a:solid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1" dirty="0" smtClean="0">
                <a:solidFill>
                  <a:schemeClr val="tx1"/>
                </a:solidFill>
              </a:rPr>
              <a:t>亜熱帯アフリカ降水量</a:t>
            </a:r>
            <a:r>
              <a:rPr lang="en-US" altLang="ja-JP" sz="2000" b="1" dirty="0" smtClean="0">
                <a:solidFill>
                  <a:schemeClr val="tx1"/>
                </a:solidFill>
              </a:rPr>
              <a:t>[mm/day]</a:t>
            </a:r>
            <a:endParaRPr lang="ja-JP" altLang="en-US" sz="2000" b="1" dirty="0">
              <a:solidFill>
                <a:schemeClr val="tx1"/>
              </a:solidFill>
            </a:endParaRPr>
          </a:p>
        </c:rich>
      </c:tx>
      <c:layout>
        <c:manualLayout>
          <c:xMode val="edge"/>
          <c:yMode val="edge"/>
          <c:x val="0.13583996105492088"/>
          <c:y val="2.13101979532813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124204722882411E-2"/>
          <c:y val="0.17395126591268092"/>
          <c:w val="0.85607774767625711"/>
          <c:h val="0.6734854453442759"/>
        </c:manualLayout>
      </c:layout>
      <c:lineChart>
        <c:grouping val="standard"/>
        <c:varyColors val="0"/>
        <c:ser>
          <c:idx val="0"/>
          <c:order val="0"/>
          <c:spPr>
            <a:ln w="57150" cap="rnd">
              <a:solidFill>
                <a:schemeClr val="accent1">
                  <a:lumMod val="50000"/>
                </a:schemeClr>
              </a:solidFill>
              <a:round/>
            </a:ln>
            <a:effectLst/>
          </c:spPr>
          <c:marker>
            <c:symbol val="none"/>
          </c:marker>
          <c:trendline>
            <c:spPr>
              <a:ln w="28575" cap="rnd">
                <a:solidFill>
                  <a:srgbClr val="FF0000"/>
                </a:solidFill>
                <a:prstDash val="solid"/>
              </a:ln>
              <a:effectLst/>
            </c:spPr>
            <c:trendlineType val="linear"/>
            <c:dispRSqr val="0"/>
            <c:dispEq val="0"/>
          </c:trendline>
          <c:cat>
            <c:numRef>
              <c:f>Sheet4!$A$1:$A$46</c:f>
              <c:numCache>
                <c:formatCode>General</c:formatCode>
                <c:ptCount val="46"/>
                <c:pt idx="0">
                  <c:v>1970</c:v>
                </c:pt>
                <c:pt idx="15">
                  <c:v>1985</c:v>
                </c:pt>
                <c:pt idx="30">
                  <c:v>2000</c:v>
                </c:pt>
                <c:pt idx="45">
                  <c:v>2015</c:v>
                </c:pt>
              </c:numCache>
            </c:numRef>
          </c:cat>
          <c:val>
            <c:numRef>
              <c:f>Sheet4!$H$5:$H$49</c:f>
              <c:numCache>
                <c:formatCode>General</c:formatCode>
                <c:ptCount val="45"/>
                <c:pt idx="0">
                  <c:v>1.742958</c:v>
                </c:pt>
                <c:pt idx="1">
                  <c:v>2.3754379999999999</c:v>
                </c:pt>
                <c:pt idx="2">
                  <c:v>2.2344949999999999</c:v>
                </c:pt>
                <c:pt idx="3">
                  <c:v>2.27935</c:v>
                </c:pt>
                <c:pt idx="4">
                  <c:v>2.455384</c:v>
                </c:pt>
                <c:pt idx="5">
                  <c:v>2.4969839999999999</c:v>
                </c:pt>
                <c:pt idx="6">
                  <c:v>3.3959130000000002</c:v>
                </c:pt>
                <c:pt idx="7">
                  <c:v>2.6157650000000001</c:v>
                </c:pt>
                <c:pt idx="8">
                  <c:v>1.863334</c:v>
                </c:pt>
                <c:pt idx="9">
                  <c:v>1.5788960000000001</c:v>
                </c:pt>
                <c:pt idx="10">
                  <c:v>1.871559</c:v>
                </c:pt>
                <c:pt idx="11">
                  <c:v>2.0382660000000001</c:v>
                </c:pt>
                <c:pt idx="12">
                  <c:v>1.5950120000000001</c:v>
                </c:pt>
                <c:pt idx="13">
                  <c:v>1.783137</c:v>
                </c:pt>
                <c:pt idx="14">
                  <c:v>2.469614</c:v>
                </c:pt>
                <c:pt idx="15">
                  <c:v>1.552044</c:v>
                </c:pt>
                <c:pt idx="16">
                  <c:v>2.4683120000000001</c:v>
                </c:pt>
                <c:pt idx="17">
                  <c:v>1.8553360000000001</c:v>
                </c:pt>
                <c:pt idx="18">
                  <c:v>1.820551</c:v>
                </c:pt>
                <c:pt idx="19">
                  <c:v>1.9546269999999999</c:v>
                </c:pt>
                <c:pt idx="20">
                  <c:v>2.721978</c:v>
                </c:pt>
                <c:pt idx="21">
                  <c:v>2.7885840000000002</c:v>
                </c:pt>
                <c:pt idx="22">
                  <c:v>2.6400929999999998</c:v>
                </c:pt>
                <c:pt idx="23">
                  <c:v>2.8435510000000002</c:v>
                </c:pt>
                <c:pt idx="24">
                  <c:v>2.1408520000000002</c:v>
                </c:pt>
                <c:pt idx="25">
                  <c:v>3.075056</c:v>
                </c:pt>
                <c:pt idx="26">
                  <c:v>2.808926</c:v>
                </c:pt>
                <c:pt idx="27">
                  <c:v>2.7111499999999999</c:v>
                </c:pt>
                <c:pt idx="28">
                  <c:v>2.616244</c:v>
                </c:pt>
                <c:pt idx="29">
                  <c:v>2.7587030000000001</c:v>
                </c:pt>
                <c:pt idx="30">
                  <c:v>2.5636559999999999</c:v>
                </c:pt>
                <c:pt idx="31">
                  <c:v>3.5909339999999998</c:v>
                </c:pt>
                <c:pt idx="32">
                  <c:v>3.1321750000000002</c:v>
                </c:pt>
                <c:pt idx="33">
                  <c:v>3.0671240000000002</c:v>
                </c:pt>
                <c:pt idx="34">
                  <c:v>2.8919800000000002</c:v>
                </c:pt>
                <c:pt idx="35">
                  <c:v>3.0689440000000001</c:v>
                </c:pt>
                <c:pt idx="36">
                  <c:v>3.329135</c:v>
                </c:pt>
                <c:pt idx="37">
                  <c:v>3.129969</c:v>
                </c:pt>
                <c:pt idx="38">
                  <c:v>3.4870580000000002</c:v>
                </c:pt>
                <c:pt idx="39">
                  <c:v>3.3310749999999998</c:v>
                </c:pt>
                <c:pt idx="40">
                  <c:v>3.2270150000000002</c:v>
                </c:pt>
                <c:pt idx="41">
                  <c:v>3.9001100000000002</c:v>
                </c:pt>
                <c:pt idx="42">
                  <c:v>2.4432670000000001</c:v>
                </c:pt>
                <c:pt idx="43">
                  <c:v>2.682118</c:v>
                </c:pt>
                <c:pt idx="44">
                  <c:v>2.6868750000000001</c:v>
                </c:pt>
              </c:numCache>
            </c:numRef>
          </c:val>
          <c:smooth val="0"/>
        </c:ser>
        <c:dLbls>
          <c:showLegendKey val="0"/>
          <c:showVal val="0"/>
          <c:showCatName val="0"/>
          <c:showSerName val="0"/>
          <c:showPercent val="0"/>
          <c:showBubbleSize val="0"/>
        </c:dLbls>
        <c:smooth val="0"/>
        <c:axId val="-1928405472"/>
        <c:axId val="-1778961776"/>
      </c:lineChart>
      <c:catAx>
        <c:axId val="-192840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1778961776"/>
        <c:crosses val="autoZero"/>
        <c:auto val="1"/>
        <c:lblAlgn val="ctr"/>
        <c:lblOffset val="100"/>
        <c:noMultiLvlLbl val="0"/>
      </c:catAx>
      <c:valAx>
        <c:axId val="-1778961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1928405472"/>
        <c:crosses val="autoZero"/>
        <c:crossBetween val="between"/>
      </c:valAx>
      <c:spPr>
        <a:noFill/>
        <a:ln>
          <a:noFill/>
        </a:ln>
        <a:effectLst/>
      </c:spPr>
    </c:plotArea>
    <c:plotVisOnly val="1"/>
    <c:dispBlanksAs val="gap"/>
    <c:showDLblsOverMax val="0"/>
  </c:chart>
  <c:spPr>
    <a:solidFill>
      <a:schemeClr val="bg1"/>
    </a:solidFill>
    <a:ln w="57150">
      <a:solidFill>
        <a:srgbClr val="00B0F0">
          <a:alpha val="50196"/>
        </a:srgbClr>
      </a:solid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1" dirty="0">
                <a:solidFill>
                  <a:schemeClr val="tx1"/>
                </a:solidFill>
              </a:rPr>
              <a:t>赤道アフリカの</a:t>
            </a:r>
            <a:r>
              <a:rPr lang="ja-JP" altLang="en-US" sz="2400" b="1" dirty="0" smtClean="0">
                <a:solidFill>
                  <a:schemeClr val="tx1"/>
                </a:solidFill>
              </a:rPr>
              <a:t>降水量</a:t>
            </a:r>
            <a:r>
              <a:rPr lang="en-US" altLang="ja-JP" sz="2000" b="1" dirty="0" smtClean="0">
                <a:solidFill>
                  <a:schemeClr val="tx1"/>
                </a:solidFill>
              </a:rPr>
              <a:t>[mm/day]</a:t>
            </a:r>
            <a:endParaRPr lang="ja-JP" altLang="en-US" sz="20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lineChart>
        <c:grouping val="standard"/>
        <c:varyColors val="0"/>
        <c:ser>
          <c:idx val="0"/>
          <c:order val="0"/>
          <c:spPr>
            <a:ln w="57150" cap="rnd">
              <a:solidFill>
                <a:schemeClr val="accent6">
                  <a:lumMod val="50000"/>
                </a:schemeClr>
              </a:solidFill>
              <a:round/>
            </a:ln>
            <a:effectLst/>
          </c:spPr>
          <c:marker>
            <c:symbol val="none"/>
          </c:marker>
          <c:trendline>
            <c:spPr>
              <a:ln w="28575" cap="rnd">
                <a:solidFill>
                  <a:srgbClr val="FF0000"/>
                </a:solidFill>
                <a:prstDash val="solid"/>
              </a:ln>
              <a:effectLst/>
            </c:spPr>
            <c:trendlineType val="linear"/>
            <c:dispRSqr val="0"/>
            <c:dispEq val="0"/>
          </c:trendline>
          <c:cat>
            <c:numRef>
              <c:f>Sheet2!$A$1:$A$46</c:f>
              <c:numCache>
                <c:formatCode>General</c:formatCode>
                <c:ptCount val="46"/>
                <c:pt idx="0">
                  <c:v>1970</c:v>
                </c:pt>
                <c:pt idx="15">
                  <c:v>1985</c:v>
                </c:pt>
                <c:pt idx="30">
                  <c:v>2000</c:v>
                </c:pt>
                <c:pt idx="44">
                  <c:v>2014</c:v>
                </c:pt>
                <c:pt idx="45">
                  <c:v>2015</c:v>
                </c:pt>
              </c:numCache>
            </c:numRef>
          </c:cat>
          <c:val>
            <c:numRef>
              <c:f>Sheet2!$D$1:$D$45</c:f>
              <c:numCache>
                <c:formatCode>General</c:formatCode>
                <c:ptCount val="45"/>
                <c:pt idx="0">
                  <c:v>9.8619789999999998</c:v>
                </c:pt>
                <c:pt idx="1">
                  <c:v>10.47917</c:v>
                </c:pt>
                <c:pt idx="2">
                  <c:v>9.6595040000000001</c:v>
                </c:pt>
                <c:pt idx="3">
                  <c:v>9.9798170000000006</c:v>
                </c:pt>
                <c:pt idx="4">
                  <c:v>10.78776</c:v>
                </c:pt>
                <c:pt idx="5">
                  <c:v>9.4036449999999991</c:v>
                </c:pt>
                <c:pt idx="6">
                  <c:v>9.7389340000000004</c:v>
                </c:pt>
                <c:pt idx="7">
                  <c:v>9.1289060000000006</c:v>
                </c:pt>
                <c:pt idx="8">
                  <c:v>10.821619999999999</c:v>
                </c:pt>
                <c:pt idx="9">
                  <c:v>8.984375</c:v>
                </c:pt>
                <c:pt idx="10">
                  <c:v>11.461589999999999</c:v>
                </c:pt>
                <c:pt idx="11">
                  <c:v>13.518879999999999</c:v>
                </c:pt>
                <c:pt idx="12">
                  <c:v>10.96289</c:v>
                </c:pt>
                <c:pt idx="13">
                  <c:v>10.3405</c:v>
                </c:pt>
                <c:pt idx="14">
                  <c:v>11.58203</c:v>
                </c:pt>
                <c:pt idx="15">
                  <c:v>9.171875</c:v>
                </c:pt>
                <c:pt idx="16">
                  <c:v>9.3300780000000003</c:v>
                </c:pt>
                <c:pt idx="17">
                  <c:v>8.6686219999999992</c:v>
                </c:pt>
                <c:pt idx="18">
                  <c:v>7.9322929999999996</c:v>
                </c:pt>
                <c:pt idx="19">
                  <c:v>5.3769530000000003</c:v>
                </c:pt>
                <c:pt idx="20">
                  <c:v>6.0097659999999999</c:v>
                </c:pt>
                <c:pt idx="21">
                  <c:v>5.9713539999999998</c:v>
                </c:pt>
                <c:pt idx="22">
                  <c:v>8.9850270000000005</c:v>
                </c:pt>
                <c:pt idx="23">
                  <c:v>6.9902340000000001</c:v>
                </c:pt>
                <c:pt idx="24">
                  <c:v>6.9348939999999999</c:v>
                </c:pt>
                <c:pt idx="25">
                  <c:v>5.3548169999999997</c:v>
                </c:pt>
                <c:pt idx="26">
                  <c:v>5.1126300000000002</c:v>
                </c:pt>
                <c:pt idx="27">
                  <c:v>4.8326820000000001</c:v>
                </c:pt>
                <c:pt idx="28">
                  <c:v>2.8294269999999999</c:v>
                </c:pt>
                <c:pt idx="29">
                  <c:v>2.4388019999999999</c:v>
                </c:pt>
                <c:pt idx="30">
                  <c:v>2.1927080000000001</c:v>
                </c:pt>
                <c:pt idx="31">
                  <c:v>4.0729160000000002</c:v>
                </c:pt>
                <c:pt idx="32">
                  <c:v>3.2076820000000001</c:v>
                </c:pt>
                <c:pt idx="33">
                  <c:v>4.5911460000000002</c:v>
                </c:pt>
                <c:pt idx="34">
                  <c:v>4.1803369999999997</c:v>
                </c:pt>
                <c:pt idx="35">
                  <c:v>4.5397129999999999</c:v>
                </c:pt>
                <c:pt idx="36">
                  <c:v>4.9726559999999997</c:v>
                </c:pt>
                <c:pt idx="37">
                  <c:v>5.5234379999999996</c:v>
                </c:pt>
                <c:pt idx="38">
                  <c:v>5.4283859999999997</c:v>
                </c:pt>
                <c:pt idx="39">
                  <c:v>4.7825530000000001</c:v>
                </c:pt>
                <c:pt idx="40">
                  <c:v>5.46875</c:v>
                </c:pt>
                <c:pt idx="41">
                  <c:v>4.5983070000000001</c:v>
                </c:pt>
                <c:pt idx="42">
                  <c:v>4.4199219999999997</c:v>
                </c:pt>
                <c:pt idx="43">
                  <c:v>5.4375</c:v>
                </c:pt>
                <c:pt idx="44">
                  <c:v>5.3717449999999998</c:v>
                </c:pt>
              </c:numCache>
            </c:numRef>
          </c:val>
          <c:smooth val="0"/>
        </c:ser>
        <c:dLbls>
          <c:showLegendKey val="0"/>
          <c:showVal val="0"/>
          <c:showCatName val="0"/>
          <c:showSerName val="0"/>
          <c:showPercent val="0"/>
          <c:showBubbleSize val="0"/>
        </c:dLbls>
        <c:smooth val="0"/>
        <c:axId val="-1778956880"/>
        <c:axId val="-1778955792"/>
      </c:lineChart>
      <c:catAx>
        <c:axId val="-177895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1778955792"/>
        <c:crosses val="autoZero"/>
        <c:auto val="1"/>
        <c:lblAlgn val="ctr"/>
        <c:lblOffset val="100"/>
        <c:noMultiLvlLbl val="0"/>
      </c:catAx>
      <c:valAx>
        <c:axId val="-1778955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1778956880"/>
        <c:crosses val="autoZero"/>
        <c:crossBetween val="between"/>
      </c:valAx>
      <c:spPr>
        <a:noFill/>
        <a:ln>
          <a:noFill/>
        </a:ln>
        <a:effectLst/>
      </c:spPr>
    </c:plotArea>
    <c:plotVisOnly val="1"/>
    <c:dispBlanksAs val="gap"/>
    <c:showDLblsOverMax val="0"/>
  </c:chart>
  <c:spPr>
    <a:solidFill>
      <a:schemeClr val="bg1"/>
    </a:solidFill>
    <a:ln w="57150">
      <a:solidFill>
        <a:srgbClr val="FF0000">
          <a:alpha val="50196"/>
        </a:srgbClr>
      </a:solid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2800" b="1" dirty="0">
                <a:solidFill>
                  <a:sysClr val="windowText" lastClr="000000"/>
                </a:solidFill>
              </a:rPr>
              <a:t>PDSI</a:t>
            </a:r>
            <a:endParaRPr lang="ja-JP" altLang="en-US" sz="2800" b="1" dirty="0">
              <a:solidFill>
                <a:sysClr val="windowText" lastClr="000000"/>
              </a:solidFill>
            </a:endParaRPr>
          </a:p>
        </c:rich>
      </c:tx>
      <c:layout>
        <c:manualLayout>
          <c:xMode val="edge"/>
          <c:yMode val="edge"/>
          <c:x val="0.42057273551942725"/>
          <c:y val="9.626897095671270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488867462995697"/>
          <c:y val="0.1776101071968493"/>
          <c:w val="0.82506311711036118"/>
          <c:h val="0.61897940508200944"/>
        </c:manualLayout>
      </c:layout>
      <c:lineChart>
        <c:grouping val="standard"/>
        <c:varyColors val="0"/>
        <c:ser>
          <c:idx val="0"/>
          <c:order val="0"/>
          <c:spPr>
            <a:ln w="57150" cap="rnd">
              <a:solidFill>
                <a:schemeClr val="accent4">
                  <a:lumMod val="50000"/>
                </a:schemeClr>
              </a:solidFill>
              <a:round/>
            </a:ln>
            <a:effectLst/>
          </c:spPr>
          <c:marker>
            <c:symbol val="none"/>
          </c:marker>
          <c:trendline>
            <c:spPr>
              <a:ln w="19050" cap="rnd">
                <a:solidFill>
                  <a:srgbClr val="FF0000"/>
                </a:solidFill>
                <a:prstDash val="solid"/>
              </a:ln>
              <a:effectLst/>
            </c:spPr>
            <c:trendlineType val="linear"/>
            <c:dispRSqr val="0"/>
            <c:dispEq val="0"/>
          </c:trendline>
          <c:cat>
            <c:numRef>
              <c:f>Sheet3!$A$1:$A$46</c:f>
              <c:numCache>
                <c:formatCode>General</c:formatCode>
                <c:ptCount val="46"/>
                <c:pt idx="0">
                  <c:v>1970</c:v>
                </c:pt>
                <c:pt idx="15">
                  <c:v>1985</c:v>
                </c:pt>
                <c:pt idx="30">
                  <c:v>2000</c:v>
                </c:pt>
                <c:pt idx="45">
                  <c:v>2015</c:v>
                </c:pt>
              </c:numCache>
            </c:numRef>
          </c:cat>
          <c:val>
            <c:numRef>
              <c:f>[1]Sheet2!$C$1:$C$45</c:f>
              <c:numCache>
                <c:formatCode>General</c:formatCode>
                <c:ptCount val="45"/>
                <c:pt idx="0">
                  <c:v>0.68687319999999996</c:v>
                </c:pt>
                <c:pt idx="1">
                  <c:v>0.56396250000000003</c:v>
                </c:pt>
                <c:pt idx="2">
                  <c:v>0.54298279999999999</c:v>
                </c:pt>
                <c:pt idx="3">
                  <c:v>0.81035590000000002</c:v>
                </c:pt>
                <c:pt idx="4">
                  <c:v>0.61850700000000003</c:v>
                </c:pt>
                <c:pt idx="5">
                  <c:v>0.51667819999999998</c:v>
                </c:pt>
                <c:pt idx="6">
                  <c:v>0.6863146</c:v>
                </c:pt>
                <c:pt idx="7">
                  <c:v>0.96572460000000004</c:v>
                </c:pt>
                <c:pt idx="8">
                  <c:v>0.53951300000000002</c:v>
                </c:pt>
                <c:pt idx="9">
                  <c:v>0.51387780000000005</c:v>
                </c:pt>
                <c:pt idx="10">
                  <c:v>0.46513120000000002</c:v>
                </c:pt>
                <c:pt idx="11">
                  <c:v>0.55283749999999998</c:v>
                </c:pt>
                <c:pt idx="12">
                  <c:v>0.50250499999999998</c:v>
                </c:pt>
                <c:pt idx="13">
                  <c:v>0.38355080000000003</c:v>
                </c:pt>
                <c:pt idx="14">
                  <c:v>0.76838200000000001</c:v>
                </c:pt>
                <c:pt idx="15">
                  <c:v>0.60168489999999997</c:v>
                </c:pt>
                <c:pt idx="16">
                  <c:v>0.49450529999999998</c:v>
                </c:pt>
                <c:pt idx="17">
                  <c:v>0.2382367</c:v>
                </c:pt>
                <c:pt idx="18">
                  <c:v>0.78577319999999995</c:v>
                </c:pt>
                <c:pt idx="19">
                  <c:v>0.68790410000000002</c:v>
                </c:pt>
                <c:pt idx="20">
                  <c:v>0.93018679999999998</c:v>
                </c:pt>
                <c:pt idx="21">
                  <c:v>0.53148280000000003</c:v>
                </c:pt>
                <c:pt idx="22">
                  <c:v>0.43581399999999998</c:v>
                </c:pt>
                <c:pt idx="23">
                  <c:v>0.3254147</c:v>
                </c:pt>
                <c:pt idx="24">
                  <c:v>0.43753039999999999</c:v>
                </c:pt>
                <c:pt idx="25">
                  <c:v>0.50312170000000001</c:v>
                </c:pt>
                <c:pt idx="26">
                  <c:v>0.76832310000000004</c:v>
                </c:pt>
                <c:pt idx="27">
                  <c:v>0.42811169999999998</c:v>
                </c:pt>
                <c:pt idx="28">
                  <c:v>0.33639200000000002</c:v>
                </c:pt>
                <c:pt idx="29">
                  <c:v>0.37728709999999999</c:v>
                </c:pt>
                <c:pt idx="30">
                  <c:v>0.54135359999999999</c:v>
                </c:pt>
                <c:pt idx="31">
                  <c:v>0.39479819999999999</c:v>
                </c:pt>
                <c:pt idx="32">
                  <c:v>0.52576789999999995</c:v>
                </c:pt>
                <c:pt idx="33">
                  <c:v>0.63053409999999999</c:v>
                </c:pt>
                <c:pt idx="34">
                  <c:v>0.49669439999999998</c:v>
                </c:pt>
                <c:pt idx="35">
                  <c:v>0.48803469999999999</c:v>
                </c:pt>
                <c:pt idx="36">
                  <c:v>0.82267460000000003</c:v>
                </c:pt>
                <c:pt idx="37">
                  <c:v>0.88413160000000002</c:v>
                </c:pt>
                <c:pt idx="38">
                  <c:v>0.62100480000000002</c:v>
                </c:pt>
                <c:pt idx="39">
                  <c:v>0.46250190000000002</c:v>
                </c:pt>
                <c:pt idx="40">
                  <c:v>0.54014050000000002</c:v>
                </c:pt>
                <c:pt idx="41">
                  <c:v>0.4545574</c:v>
                </c:pt>
                <c:pt idx="42">
                  <c:v>0.52907309999999996</c:v>
                </c:pt>
                <c:pt idx="43">
                  <c:v>0.24422140000000001</c:v>
                </c:pt>
                <c:pt idx="44">
                  <c:v>0.5001873</c:v>
                </c:pt>
              </c:numCache>
            </c:numRef>
          </c:val>
          <c:smooth val="0"/>
        </c:ser>
        <c:dLbls>
          <c:showLegendKey val="0"/>
          <c:showVal val="0"/>
          <c:showCatName val="0"/>
          <c:showSerName val="0"/>
          <c:showPercent val="0"/>
          <c:showBubbleSize val="0"/>
        </c:dLbls>
        <c:smooth val="0"/>
        <c:axId val="-1778959056"/>
        <c:axId val="-1778956336"/>
      </c:lineChart>
      <c:catAx>
        <c:axId val="-1778959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ja-JP"/>
          </a:p>
        </c:txPr>
        <c:crossAx val="-1778956336"/>
        <c:crosses val="autoZero"/>
        <c:auto val="1"/>
        <c:lblAlgn val="ctr"/>
        <c:lblOffset val="100"/>
        <c:tickMarkSkip val="10"/>
        <c:noMultiLvlLbl val="0"/>
      </c:catAx>
      <c:valAx>
        <c:axId val="-1778956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ja-JP"/>
          </a:p>
        </c:txPr>
        <c:crossAx val="-1778959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1" dirty="0" smtClean="0">
                <a:solidFill>
                  <a:schemeClr val="tx1"/>
                </a:solidFill>
              </a:rPr>
              <a:t>赤道アフリカ</a:t>
            </a:r>
            <a:endParaRPr lang="ja-JP" altLang="en-US" sz="2400" b="1"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8862086674562395E-2"/>
          <c:y val="0.17216426071741031"/>
          <c:w val="0.91286367628464482"/>
          <c:h val="0.64310586176727913"/>
        </c:manualLayout>
      </c:layout>
      <c:lineChart>
        <c:grouping val="standard"/>
        <c:varyColors val="0"/>
        <c:ser>
          <c:idx val="0"/>
          <c:order val="0"/>
          <c:spPr>
            <a:ln w="76200" cap="rnd">
              <a:solidFill>
                <a:srgbClr val="FF0000"/>
              </a:solidFill>
              <a:round/>
            </a:ln>
            <a:effectLst/>
          </c:spPr>
          <c:marker>
            <c:symbol val="none"/>
          </c:marker>
          <c:val>
            <c:numRef>
              <c:f>Sheet6!$C$1:$C$12</c:f>
              <c:numCache>
                <c:formatCode>General</c:formatCode>
                <c:ptCount val="12"/>
                <c:pt idx="0">
                  <c:v>0.36614580000000002</c:v>
                </c:pt>
                <c:pt idx="1">
                  <c:v>1.1380209999999999</c:v>
                </c:pt>
                <c:pt idx="2">
                  <c:v>2.9937499999999999</c:v>
                </c:pt>
                <c:pt idx="3">
                  <c:v>5.7109379999999996</c:v>
                </c:pt>
                <c:pt idx="4">
                  <c:v>6.1015620000000004</c:v>
                </c:pt>
                <c:pt idx="5">
                  <c:v>5.9973960000000002</c:v>
                </c:pt>
                <c:pt idx="6">
                  <c:v>5.3468749999999998</c:v>
                </c:pt>
                <c:pt idx="7">
                  <c:v>7.53125</c:v>
                </c:pt>
                <c:pt idx="8">
                  <c:v>8.3312489999999997</c:v>
                </c:pt>
                <c:pt idx="9">
                  <c:v>7.1010410000000004</c:v>
                </c:pt>
                <c:pt idx="10">
                  <c:v>3.8197920000000001</c:v>
                </c:pt>
                <c:pt idx="11">
                  <c:v>0.59218749999999998</c:v>
                </c:pt>
              </c:numCache>
            </c:numRef>
          </c:val>
          <c:smooth val="0"/>
        </c:ser>
        <c:ser>
          <c:idx val="1"/>
          <c:order val="1"/>
          <c:spPr>
            <a:ln w="76200" cap="rnd">
              <a:solidFill>
                <a:schemeClr val="accent1">
                  <a:lumMod val="50000"/>
                </a:schemeClr>
              </a:solidFill>
              <a:round/>
            </a:ln>
            <a:effectLst/>
          </c:spPr>
          <c:marker>
            <c:symbol val="none"/>
          </c:marker>
          <c:val>
            <c:numRef>
              <c:f>Sheet6!$F$1:$F$12</c:f>
              <c:numCache>
                <c:formatCode>General</c:formatCode>
                <c:ptCount val="12"/>
                <c:pt idx="0">
                  <c:v>3.4026040000000002</c:v>
                </c:pt>
                <c:pt idx="1">
                  <c:v>5.1994790000000002</c:v>
                </c:pt>
                <c:pt idx="2">
                  <c:v>12.26979</c:v>
                </c:pt>
                <c:pt idx="3">
                  <c:v>13.27656</c:v>
                </c:pt>
                <c:pt idx="4">
                  <c:v>11.37031</c:v>
                </c:pt>
                <c:pt idx="5">
                  <c:v>11.29739</c:v>
                </c:pt>
                <c:pt idx="6">
                  <c:v>9.9416659999999997</c:v>
                </c:pt>
                <c:pt idx="7">
                  <c:v>11.73854</c:v>
                </c:pt>
                <c:pt idx="8">
                  <c:v>12.32344</c:v>
                </c:pt>
                <c:pt idx="9">
                  <c:v>12.585419999999999</c:v>
                </c:pt>
                <c:pt idx="10">
                  <c:v>13.69792</c:v>
                </c:pt>
                <c:pt idx="11">
                  <c:v>8.2661460000000009</c:v>
                </c:pt>
              </c:numCache>
            </c:numRef>
          </c:val>
          <c:smooth val="0"/>
        </c:ser>
        <c:dLbls>
          <c:showLegendKey val="0"/>
          <c:showVal val="0"/>
          <c:showCatName val="0"/>
          <c:showSerName val="0"/>
          <c:showPercent val="0"/>
          <c:showBubbleSize val="0"/>
        </c:dLbls>
        <c:smooth val="0"/>
        <c:axId val="-1778960688"/>
        <c:axId val="-1778960144"/>
      </c:lineChart>
      <c:catAx>
        <c:axId val="-177896068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1778960144"/>
        <c:crosses val="autoZero"/>
        <c:auto val="1"/>
        <c:lblAlgn val="ctr"/>
        <c:lblOffset val="100"/>
        <c:noMultiLvlLbl val="0"/>
      </c:catAx>
      <c:valAx>
        <c:axId val="-1778960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1778960688"/>
        <c:crosses val="autoZero"/>
        <c:crossBetween val="between"/>
      </c:valAx>
      <c:spPr>
        <a:noFill/>
        <a:ln>
          <a:noFill/>
        </a:ln>
        <a:effectLst/>
      </c:spPr>
    </c:plotArea>
    <c:plotVisOnly val="1"/>
    <c:dispBlanksAs val="gap"/>
    <c:showDLblsOverMax val="0"/>
  </c:chart>
  <c:spPr>
    <a:noFill/>
    <a:ln w="38100">
      <a:solidFill>
        <a:srgbClr val="FF0000">
          <a:alpha val="50196"/>
        </a:srgbClr>
      </a:solid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b="1" dirty="0" smtClean="0">
                <a:solidFill>
                  <a:schemeClr val="tx1"/>
                </a:solidFill>
              </a:rPr>
              <a:t>亜熱帯アフリカ</a:t>
            </a:r>
            <a:endParaRPr lang="ja-JP" altLang="en-US" sz="2400" b="1" dirty="0">
              <a:solidFill>
                <a:schemeClr val="tx1"/>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8862086674562395E-2"/>
          <c:y val="0.16008756249925871"/>
          <c:w val="0.91286367628464482"/>
          <c:h val="0.67833082291467228"/>
        </c:manualLayout>
      </c:layout>
      <c:lineChart>
        <c:grouping val="standard"/>
        <c:varyColors val="0"/>
        <c:ser>
          <c:idx val="0"/>
          <c:order val="0"/>
          <c:tx>
            <c:strRef>
              <c:f>Sheet5!$C$1:$C$12</c:f>
              <c:strCache>
                <c:ptCount val="12"/>
                <c:pt idx="0">
                  <c:v>7.096354</c:v>
                </c:pt>
                <c:pt idx="1">
                  <c:v>6.825</c:v>
                </c:pt>
                <c:pt idx="2">
                  <c:v>7.352083</c:v>
                </c:pt>
                <c:pt idx="3">
                  <c:v>8.094271</c:v>
                </c:pt>
                <c:pt idx="4">
                  <c:v>4.235416</c:v>
                </c:pt>
                <c:pt idx="5">
                  <c:v>0.5651041</c:v>
                </c:pt>
                <c:pt idx="6">
                  <c:v>7.08E-02</c:v>
                </c:pt>
                <c:pt idx="7">
                  <c:v>0.2947916</c:v>
                </c:pt>
                <c:pt idx="8">
                  <c:v>2.205729</c:v>
                </c:pt>
                <c:pt idx="9">
                  <c:v>6.871874</c:v>
                </c:pt>
                <c:pt idx="10">
                  <c:v>9.034895</c:v>
                </c:pt>
                <c:pt idx="11">
                  <c:v>8.131249</c:v>
                </c:pt>
              </c:strCache>
            </c:strRef>
          </c:tx>
          <c:spPr>
            <a:ln w="76200" cap="rnd">
              <a:solidFill>
                <a:srgbClr val="FF0000"/>
              </a:solidFill>
              <a:round/>
            </a:ln>
            <a:effectLst/>
          </c:spPr>
          <c:marker>
            <c:symbol val="none"/>
          </c:marker>
          <c:cat>
            <c:numRef>
              <c:f>Sheet5!$B$1:$B$12</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cat>
          <c:val>
            <c:numRef>
              <c:f>Sheet5!$C$1:$C$12</c:f>
              <c:numCache>
                <c:formatCode>General</c:formatCode>
                <c:ptCount val="12"/>
                <c:pt idx="0">
                  <c:v>7.0963539999999998</c:v>
                </c:pt>
                <c:pt idx="1">
                  <c:v>6.8250000000000002</c:v>
                </c:pt>
                <c:pt idx="2">
                  <c:v>7.3520830000000004</c:v>
                </c:pt>
                <c:pt idx="3">
                  <c:v>8.0942710000000009</c:v>
                </c:pt>
                <c:pt idx="4">
                  <c:v>4.2354159999999998</c:v>
                </c:pt>
                <c:pt idx="5">
                  <c:v>0.5651041</c:v>
                </c:pt>
                <c:pt idx="6" formatCode="0.00E+00">
                  <c:v>7.0833325000000003E-2</c:v>
                </c:pt>
                <c:pt idx="7">
                  <c:v>0.29479159999999999</c:v>
                </c:pt>
                <c:pt idx="8">
                  <c:v>2.2057289999999998</c:v>
                </c:pt>
                <c:pt idx="9">
                  <c:v>6.871874</c:v>
                </c:pt>
                <c:pt idx="10">
                  <c:v>9.0348950000000006</c:v>
                </c:pt>
                <c:pt idx="11">
                  <c:v>8.1312490000000004</c:v>
                </c:pt>
              </c:numCache>
            </c:numRef>
          </c:val>
          <c:smooth val="0"/>
        </c:ser>
        <c:ser>
          <c:idx val="1"/>
          <c:order val="1"/>
          <c:tx>
            <c:strRef>
              <c:f>Sheet5!$F$1:$F$12</c:f>
              <c:strCache>
                <c:ptCount val="12"/>
                <c:pt idx="0">
                  <c:v>7.025521</c:v>
                </c:pt>
                <c:pt idx="1">
                  <c:v>7.310417</c:v>
                </c:pt>
                <c:pt idx="2">
                  <c:v>7.709896</c:v>
                </c:pt>
                <c:pt idx="3">
                  <c:v>7.208855</c:v>
                </c:pt>
                <c:pt idx="4">
                  <c:v>2.854167</c:v>
                </c:pt>
                <c:pt idx="5">
                  <c:v>1.61E-02</c:v>
                </c:pt>
                <c:pt idx="6">
                  <c:v>1.15E-02</c:v>
                </c:pt>
                <c:pt idx="7">
                  <c:v>1.04E-03</c:v>
                </c:pt>
                <c:pt idx="8">
                  <c:v>2.08E-02</c:v>
                </c:pt>
                <c:pt idx="9">
                  <c:v>1.282292</c:v>
                </c:pt>
                <c:pt idx="10">
                  <c:v>3.454687</c:v>
                </c:pt>
                <c:pt idx="11">
                  <c:v>6.417187</c:v>
                </c:pt>
              </c:strCache>
            </c:strRef>
          </c:tx>
          <c:spPr>
            <a:ln w="76200" cap="rnd">
              <a:solidFill>
                <a:schemeClr val="accent1">
                  <a:lumMod val="50000"/>
                </a:schemeClr>
              </a:solidFill>
              <a:round/>
            </a:ln>
            <a:effectLst/>
          </c:spPr>
          <c:marker>
            <c:symbol val="none"/>
          </c:marker>
          <c:val>
            <c:numRef>
              <c:f>Sheet5!$F$1:$F$12</c:f>
              <c:numCache>
                <c:formatCode>General</c:formatCode>
                <c:ptCount val="12"/>
                <c:pt idx="0">
                  <c:v>7.0255210000000003</c:v>
                </c:pt>
                <c:pt idx="1">
                  <c:v>7.3104170000000002</c:v>
                </c:pt>
                <c:pt idx="2">
                  <c:v>7.7098959999999996</c:v>
                </c:pt>
                <c:pt idx="3">
                  <c:v>7.2088549999999998</c:v>
                </c:pt>
                <c:pt idx="4">
                  <c:v>2.8541669999999999</c:v>
                </c:pt>
                <c:pt idx="5" formatCode="0.00E+00">
                  <c:v>1.6145832999999998E-2</c:v>
                </c:pt>
                <c:pt idx="6" formatCode="0.00E+00">
                  <c:v>1.1458332999999999E-2</c:v>
                </c:pt>
                <c:pt idx="7" formatCode="0.00E+00">
                  <c:v>1.0416666000000001E-3</c:v>
                </c:pt>
                <c:pt idx="8" formatCode="0.00E+00">
                  <c:v>2.0833332E-2</c:v>
                </c:pt>
                <c:pt idx="9">
                  <c:v>1.282292</c:v>
                </c:pt>
                <c:pt idx="10">
                  <c:v>3.4546869999999998</c:v>
                </c:pt>
                <c:pt idx="11">
                  <c:v>6.4171870000000002</c:v>
                </c:pt>
              </c:numCache>
            </c:numRef>
          </c:val>
          <c:smooth val="0"/>
        </c:ser>
        <c:dLbls>
          <c:showLegendKey val="0"/>
          <c:showVal val="0"/>
          <c:showCatName val="0"/>
          <c:showSerName val="0"/>
          <c:showPercent val="0"/>
          <c:showBubbleSize val="0"/>
        </c:dLbls>
        <c:smooth val="0"/>
        <c:axId val="-1769818512"/>
        <c:axId val="-1769819056"/>
      </c:lineChart>
      <c:catAx>
        <c:axId val="-176981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1769819056"/>
        <c:crosses val="autoZero"/>
        <c:auto val="1"/>
        <c:lblAlgn val="ctr"/>
        <c:lblOffset val="100"/>
        <c:noMultiLvlLbl val="0"/>
      </c:catAx>
      <c:valAx>
        <c:axId val="-17698190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ja-JP"/>
          </a:p>
        </c:txPr>
        <c:crossAx val="-1769818512"/>
        <c:crosses val="autoZero"/>
        <c:crossBetween val="between"/>
      </c:valAx>
      <c:spPr>
        <a:noFill/>
        <a:ln w="25400">
          <a:noFill/>
        </a:ln>
        <a:effectLst/>
      </c:spPr>
    </c:plotArea>
    <c:plotVisOnly val="1"/>
    <c:dispBlanksAs val="gap"/>
    <c:showDLblsOverMax val="0"/>
  </c:chart>
  <c:spPr>
    <a:noFill/>
    <a:ln w="38100">
      <a:solidFill>
        <a:srgbClr val="00B0F0">
          <a:alpha val="50196"/>
        </a:srgbClr>
      </a:solid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38100" cap="rnd">
              <a:solidFill>
                <a:srgbClr val="0070C0"/>
              </a:solidFill>
              <a:round/>
            </a:ln>
            <a:effectLst/>
          </c:spPr>
          <c:marker>
            <c:symbol val="none"/>
          </c:marker>
          <c:trendline>
            <c:spPr>
              <a:ln w="19050" cap="rnd">
                <a:solidFill>
                  <a:srgbClr val="FF0000"/>
                </a:solidFill>
                <a:prstDash val="solid"/>
              </a:ln>
              <a:effectLst/>
            </c:spPr>
            <c:trendlineType val="linear"/>
            <c:dispRSqr val="0"/>
            <c:dispEq val="0"/>
          </c:trendline>
          <c:cat>
            <c:numRef>
              <c:f>Sheet1!$B$1:$B$45</c:f>
              <c:numCache>
                <c:formatCode>General</c:formatCode>
                <c:ptCount val="4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numCache>
            </c:numRef>
          </c:cat>
          <c:val>
            <c:numRef>
              <c:f>Sheet1!$C$1:$C$45</c:f>
              <c:numCache>
                <c:formatCode>General</c:formatCode>
                <c:ptCount val="45"/>
                <c:pt idx="0">
                  <c:v>-0.63421209999999995</c:v>
                </c:pt>
                <c:pt idx="1">
                  <c:v>-0.52682169999999995</c:v>
                </c:pt>
                <c:pt idx="2">
                  <c:v>-2.320055</c:v>
                </c:pt>
                <c:pt idx="3">
                  <c:v>-2.6801400000000002</c:v>
                </c:pt>
                <c:pt idx="4">
                  <c:v>0.47021049999999998</c:v>
                </c:pt>
                <c:pt idx="5">
                  <c:v>0.3525529</c:v>
                </c:pt>
                <c:pt idx="6">
                  <c:v>0.1046294</c:v>
                </c:pt>
                <c:pt idx="7">
                  <c:v>2.282273</c:v>
                </c:pt>
                <c:pt idx="8">
                  <c:v>1.4473830000000001</c:v>
                </c:pt>
                <c:pt idx="9">
                  <c:v>3.1018780000000001</c:v>
                </c:pt>
                <c:pt idx="10">
                  <c:v>1.4023190000000001</c:v>
                </c:pt>
                <c:pt idx="11">
                  <c:v>0.4338941</c:v>
                </c:pt>
                <c:pt idx="12">
                  <c:v>-0.41045900000000002</c:v>
                </c:pt>
                <c:pt idx="13">
                  <c:v>-2.579329</c:v>
                </c:pt>
                <c:pt idx="14">
                  <c:v>-1.211049</c:v>
                </c:pt>
                <c:pt idx="15">
                  <c:v>-0.77624329999999997</c:v>
                </c:pt>
                <c:pt idx="16">
                  <c:v>-1.784859</c:v>
                </c:pt>
                <c:pt idx="17">
                  <c:v>-3.0099230000000001</c:v>
                </c:pt>
                <c:pt idx="18">
                  <c:v>1.3268789999999999</c:v>
                </c:pt>
                <c:pt idx="19">
                  <c:v>-0.28930800000000001</c:v>
                </c:pt>
                <c:pt idx="20">
                  <c:v>0.52985610000000005</c:v>
                </c:pt>
                <c:pt idx="21">
                  <c:v>-0.2959754</c:v>
                </c:pt>
                <c:pt idx="22">
                  <c:v>-1.4731179999999999</c:v>
                </c:pt>
                <c:pt idx="23">
                  <c:v>-1.269269</c:v>
                </c:pt>
                <c:pt idx="24">
                  <c:v>-2.3219069999999999</c:v>
                </c:pt>
                <c:pt idx="25">
                  <c:v>-3.2985380000000002</c:v>
                </c:pt>
                <c:pt idx="26">
                  <c:v>-1.042872</c:v>
                </c:pt>
                <c:pt idx="27">
                  <c:v>-2.4388489999999998</c:v>
                </c:pt>
                <c:pt idx="28">
                  <c:v>-4.4876950000000004</c:v>
                </c:pt>
                <c:pt idx="29">
                  <c:v>0.57802489999999995</c:v>
                </c:pt>
                <c:pt idx="30">
                  <c:v>-0.83644229999999997</c:v>
                </c:pt>
                <c:pt idx="31">
                  <c:v>-0.16023229999999999</c:v>
                </c:pt>
                <c:pt idx="32">
                  <c:v>-0.81950769999999995</c:v>
                </c:pt>
                <c:pt idx="33">
                  <c:v>-1.4134850000000001</c:v>
                </c:pt>
                <c:pt idx="34">
                  <c:v>-0.65900080000000005</c:v>
                </c:pt>
                <c:pt idx="35">
                  <c:v>-3.4568629999999998</c:v>
                </c:pt>
                <c:pt idx="36">
                  <c:v>-0.27882459999999998</c:v>
                </c:pt>
                <c:pt idx="37">
                  <c:v>1.269137</c:v>
                </c:pt>
                <c:pt idx="38">
                  <c:v>-1.0730059999999999</c:v>
                </c:pt>
                <c:pt idx="39">
                  <c:v>-1.619918</c:v>
                </c:pt>
                <c:pt idx="40">
                  <c:v>-1.8506929999999999</c:v>
                </c:pt>
                <c:pt idx="41">
                  <c:v>-1.7227650000000001</c:v>
                </c:pt>
                <c:pt idx="42">
                  <c:v>-1.890898</c:v>
                </c:pt>
                <c:pt idx="43">
                  <c:v>-0.66736220000000002</c:v>
                </c:pt>
                <c:pt idx="44">
                  <c:v>-2.5164219999999999</c:v>
                </c:pt>
              </c:numCache>
            </c:numRef>
          </c:val>
          <c:smooth val="0"/>
        </c:ser>
        <c:dLbls>
          <c:showLegendKey val="0"/>
          <c:showVal val="0"/>
          <c:showCatName val="0"/>
          <c:showSerName val="0"/>
          <c:showPercent val="0"/>
          <c:showBubbleSize val="0"/>
        </c:dLbls>
        <c:smooth val="0"/>
        <c:axId val="-1928387440"/>
        <c:axId val="-1928382000"/>
      </c:lineChart>
      <c:dateAx>
        <c:axId val="-19283874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1928382000"/>
        <c:crosses val="autoZero"/>
        <c:auto val="0"/>
        <c:lblOffset val="100"/>
        <c:baseTimeUnit val="days"/>
        <c:majorUnit val="10"/>
        <c:majorTimeUnit val="days"/>
      </c:dateAx>
      <c:valAx>
        <c:axId val="-1928382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928387440"/>
        <c:crosses val="autoZero"/>
        <c:crossBetween val="between"/>
      </c:valAx>
      <c:spPr>
        <a:noFill/>
        <a:ln>
          <a:solidFill>
            <a:schemeClr val="bg2">
              <a:lumMod val="75000"/>
            </a:schemeClr>
          </a:solid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E1A19F-8DAB-4B85-BDA7-653C1CA7FF19}" type="datetimeFigureOut">
              <a:rPr kumimoji="1" lang="ja-JP" altLang="en-US" smtClean="0"/>
              <a:t>2016/2/26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4451CD-CBFD-4709-B281-D4D81D2F1FB6}" type="slidenum">
              <a:rPr kumimoji="1" lang="ja-JP" altLang="en-US" smtClean="0"/>
              <a:t>‹#›</a:t>
            </a:fld>
            <a:endParaRPr kumimoji="1" lang="ja-JP" altLang="en-US"/>
          </a:p>
        </p:txBody>
      </p:sp>
    </p:spTree>
    <p:extLst>
      <p:ext uri="{BB962C8B-B14F-4D97-AF65-F5344CB8AC3E}">
        <p14:creationId xmlns:p14="http://schemas.microsoft.com/office/powerpoint/2010/main" val="24707355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1</a:t>
            </a:fld>
            <a:endParaRPr kumimoji="1" lang="ja-JP" altLang="en-US"/>
          </a:p>
        </p:txBody>
      </p:sp>
    </p:spTree>
    <p:extLst>
      <p:ext uri="{BB962C8B-B14F-4D97-AF65-F5344CB8AC3E}">
        <p14:creationId xmlns:p14="http://schemas.microsoft.com/office/powerpoint/2010/main" val="3621934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95</a:t>
            </a:fld>
            <a:endParaRPr kumimoji="1" lang="ja-JP" altLang="en-US"/>
          </a:p>
        </p:txBody>
      </p:sp>
    </p:spTree>
    <p:extLst>
      <p:ext uri="{BB962C8B-B14F-4D97-AF65-F5344CB8AC3E}">
        <p14:creationId xmlns:p14="http://schemas.microsoft.com/office/powerpoint/2010/main" val="3562618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97</a:t>
            </a:fld>
            <a:endParaRPr kumimoji="1" lang="ja-JP" altLang="en-US"/>
          </a:p>
        </p:txBody>
      </p:sp>
    </p:spTree>
    <p:extLst>
      <p:ext uri="{BB962C8B-B14F-4D97-AF65-F5344CB8AC3E}">
        <p14:creationId xmlns:p14="http://schemas.microsoft.com/office/powerpoint/2010/main" val="2186222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北アメリカだけの月別領域平均をしたが</a:t>
            </a:r>
            <a:endParaRPr kumimoji="1" lang="en-US" altLang="ja-JP" dirty="0" smtClean="0"/>
          </a:p>
          <a:p>
            <a:r>
              <a:rPr kumimoji="1" lang="ja-JP" altLang="en-US" dirty="0" smtClean="0"/>
              <a:t>どの月にもやはり大きな変化は見られない</a:t>
            </a:r>
            <a:endParaRPr kumimoji="1" lang="en-US" altLang="ja-JP" dirty="0" smtClean="0"/>
          </a:p>
          <a:p>
            <a:r>
              <a:rPr kumimoji="1" lang="ja-JP" altLang="en-US" dirty="0" smtClean="0"/>
              <a:t>旱魃は季節的な影響だけではない</a:t>
            </a:r>
            <a:endParaRPr kumimoji="1" lang="en-US" altLang="ja-JP" dirty="0" smtClean="0"/>
          </a:p>
          <a:p>
            <a:r>
              <a:rPr kumimoji="1" lang="ja-JP" altLang="en-US" dirty="0" smtClean="0"/>
              <a:t>定期的に引き起こる何らかの原因があるのではないか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106</a:t>
            </a:fld>
            <a:endParaRPr kumimoji="1" lang="ja-JP" altLang="en-US"/>
          </a:p>
        </p:txBody>
      </p:sp>
    </p:spTree>
    <p:extLst>
      <p:ext uri="{BB962C8B-B14F-4D97-AF65-F5344CB8AC3E}">
        <p14:creationId xmlns:p14="http://schemas.microsoft.com/office/powerpoint/2010/main" val="3667628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107</a:t>
            </a:fld>
            <a:endParaRPr kumimoji="1" lang="ja-JP" altLang="en-US"/>
          </a:p>
        </p:txBody>
      </p:sp>
    </p:spTree>
    <p:extLst>
      <p:ext uri="{BB962C8B-B14F-4D97-AF65-F5344CB8AC3E}">
        <p14:creationId xmlns:p14="http://schemas.microsoft.com/office/powerpoint/2010/main" val="3242091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smtClean="0"/>
              <a:t>1948</a:t>
            </a:r>
            <a:r>
              <a:rPr kumimoji="1" lang="ja-JP" altLang="en-US" dirty="0" smtClean="0"/>
              <a:t>年から</a:t>
            </a:r>
            <a:r>
              <a:rPr kumimoji="1" lang="en-US" altLang="ja-JP" dirty="0" smtClean="0"/>
              <a:t>2005</a:t>
            </a:r>
            <a:r>
              <a:rPr kumimoji="1" lang="ja-JP" altLang="en-US" dirty="0" smtClean="0"/>
              <a:t>年までの</a:t>
            </a:r>
            <a:r>
              <a:rPr kumimoji="1" lang="en-US" altLang="ja-JP" dirty="0" smtClean="0"/>
              <a:t>1</a:t>
            </a:r>
            <a:r>
              <a:rPr kumimoji="1" lang="ja-JP" altLang="en-US" dirty="0" smtClean="0"/>
              <a:t>月から</a:t>
            </a:r>
            <a:r>
              <a:rPr kumimoji="1" lang="en-US" altLang="ja-JP" dirty="0" smtClean="0"/>
              <a:t>12</a:t>
            </a:r>
            <a:r>
              <a:rPr kumimoji="1" lang="ja-JP" altLang="en-US" dirty="0" smtClean="0"/>
              <a:t>月すべての平均</a:t>
            </a:r>
            <a:endParaRPr kumimoji="1" lang="en-US" altLang="ja-JP" dirty="0" smtClean="0"/>
          </a:p>
          <a:p>
            <a:r>
              <a:rPr kumimoji="1" lang="ja-JP" altLang="en-US" dirty="0" smtClean="0"/>
              <a:t>カラーバーをみてわかるようにあまり大きな値が出なかった</a:t>
            </a:r>
            <a:endParaRPr kumimoji="1" lang="en-US" altLang="ja-JP" dirty="0" smtClean="0"/>
          </a:p>
          <a:p>
            <a:r>
              <a:rPr kumimoji="1" lang="ja-JP" altLang="en-US" dirty="0" smtClean="0"/>
              <a:t>そのためどの地域もずっと乾燥しているという訳ではなく、乾いた状態と湿った状態が交互に来ているのか、旱魃が定期的に起こることで</a:t>
            </a:r>
            <a:endParaRPr kumimoji="1" lang="en-US" altLang="ja-JP" dirty="0" smtClean="0"/>
          </a:p>
          <a:p>
            <a:r>
              <a:rPr kumimoji="1" lang="ja-JP" altLang="en-US" dirty="0" smtClean="0"/>
              <a:t>平均的に見ると大きな差はでない。しかし、やはり気温の高い春～夏は乾燥他の季節よりは乾燥しているように見える</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115</a:t>
            </a:fld>
            <a:endParaRPr kumimoji="1" lang="ja-JP" altLang="en-US"/>
          </a:p>
        </p:txBody>
      </p:sp>
    </p:spTree>
    <p:extLst>
      <p:ext uri="{BB962C8B-B14F-4D97-AF65-F5344CB8AC3E}">
        <p14:creationId xmlns:p14="http://schemas.microsoft.com/office/powerpoint/2010/main" val="3895039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39</a:t>
            </a:fld>
            <a:endParaRPr kumimoji="1" lang="ja-JP" altLang="en-US"/>
          </a:p>
        </p:txBody>
      </p:sp>
    </p:spTree>
    <p:extLst>
      <p:ext uri="{BB962C8B-B14F-4D97-AF65-F5344CB8AC3E}">
        <p14:creationId xmlns:p14="http://schemas.microsoft.com/office/powerpoint/2010/main" val="3414099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45</a:t>
            </a:fld>
            <a:endParaRPr kumimoji="1" lang="ja-JP" altLang="en-US"/>
          </a:p>
        </p:txBody>
      </p:sp>
    </p:spTree>
    <p:extLst>
      <p:ext uri="{BB962C8B-B14F-4D97-AF65-F5344CB8AC3E}">
        <p14:creationId xmlns:p14="http://schemas.microsoft.com/office/powerpoint/2010/main" val="152368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46</a:t>
            </a:fld>
            <a:endParaRPr kumimoji="1" lang="ja-JP" altLang="en-US"/>
          </a:p>
        </p:txBody>
      </p:sp>
    </p:spTree>
    <p:extLst>
      <p:ext uri="{BB962C8B-B14F-4D97-AF65-F5344CB8AC3E}">
        <p14:creationId xmlns:p14="http://schemas.microsoft.com/office/powerpoint/2010/main" val="3495239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64</a:t>
            </a:fld>
            <a:endParaRPr kumimoji="1" lang="ja-JP" altLang="en-US"/>
          </a:p>
        </p:txBody>
      </p:sp>
    </p:spTree>
    <p:extLst>
      <p:ext uri="{BB962C8B-B14F-4D97-AF65-F5344CB8AC3E}">
        <p14:creationId xmlns:p14="http://schemas.microsoft.com/office/powerpoint/2010/main" val="161361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87</a:t>
            </a:fld>
            <a:endParaRPr kumimoji="1" lang="ja-JP" altLang="en-US"/>
          </a:p>
        </p:txBody>
      </p:sp>
    </p:spTree>
    <p:extLst>
      <p:ext uri="{BB962C8B-B14F-4D97-AF65-F5344CB8AC3E}">
        <p14:creationId xmlns:p14="http://schemas.microsoft.com/office/powerpoint/2010/main" val="1413314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90</a:t>
            </a:fld>
            <a:endParaRPr kumimoji="1" lang="ja-JP" altLang="en-US"/>
          </a:p>
        </p:txBody>
      </p:sp>
    </p:spTree>
    <p:extLst>
      <p:ext uri="{BB962C8B-B14F-4D97-AF65-F5344CB8AC3E}">
        <p14:creationId xmlns:p14="http://schemas.microsoft.com/office/powerpoint/2010/main" val="1679604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smtClean="0"/>
              <a:t>1948</a:t>
            </a:r>
            <a:r>
              <a:rPr kumimoji="1" lang="ja-JP" altLang="en-US" dirty="0" smtClean="0"/>
              <a:t>から</a:t>
            </a:r>
            <a:r>
              <a:rPr kumimoji="1" lang="en-US" altLang="ja-JP" dirty="0" smtClean="0"/>
              <a:t>2005</a:t>
            </a:r>
            <a:r>
              <a:rPr kumimoji="1" lang="ja-JP" altLang="en-US" dirty="0" smtClean="0"/>
              <a:t>年までの</a:t>
            </a:r>
            <a:r>
              <a:rPr kumimoji="1" lang="en-US" altLang="ja-JP" dirty="0" smtClean="0"/>
              <a:t>PDSI</a:t>
            </a:r>
            <a:r>
              <a:rPr kumimoji="1" lang="ja-JP" altLang="en-US" dirty="0" smtClean="0"/>
              <a:t>の月別平均</a:t>
            </a:r>
            <a:endParaRPr kumimoji="1" lang="en-US" altLang="ja-JP" dirty="0" smtClean="0"/>
          </a:p>
          <a:p>
            <a:r>
              <a:rPr kumimoji="1" lang="ja-JP" altLang="en-US" dirty="0" smtClean="0"/>
              <a:t>赤丸のところがかなり乾燥</a:t>
            </a:r>
            <a:endParaRPr kumimoji="1" lang="en-US" altLang="ja-JP" dirty="0" smtClean="0"/>
          </a:p>
          <a:p>
            <a:r>
              <a:rPr kumimoji="1" lang="ja-JP" altLang="en-US" dirty="0" smtClean="0"/>
              <a:t>アフリカのサハラはどの時期も</a:t>
            </a:r>
            <a:r>
              <a:rPr kumimoji="1" lang="en-US" altLang="ja-JP" dirty="0" smtClean="0"/>
              <a:t>-3</a:t>
            </a:r>
            <a:r>
              <a:rPr kumimoji="1" lang="ja-JP" altLang="en-US" dirty="0" smtClean="0"/>
              <a:t>以下の乾燥した値を表している　（長期間の旱魃が多いのはそのせい？）</a:t>
            </a:r>
            <a:endParaRPr kumimoji="1" lang="en-US" altLang="ja-JP" dirty="0" smtClean="0"/>
          </a:p>
          <a:p>
            <a:r>
              <a:rPr kumimoji="1" lang="ja-JP" altLang="en-US" dirty="0" smtClean="0"/>
              <a:t>湿っている期間がない</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91</a:t>
            </a:fld>
            <a:endParaRPr kumimoji="1" lang="ja-JP" altLang="en-US"/>
          </a:p>
        </p:txBody>
      </p:sp>
    </p:spTree>
    <p:extLst>
      <p:ext uri="{BB962C8B-B14F-4D97-AF65-F5344CB8AC3E}">
        <p14:creationId xmlns:p14="http://schemas.microsoft.com/office/powerpoint/2010/main" val="2315166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逆にヨーロッパでは、ひどい乾燥の値を表しているが、</a:t>
            </a:r>
            <a:r>
              <a:rPr kumimoji="1" lang="en-US" altLang="ja-JP" dirty="0" smtClean="0"/>
              <a:t>1900</a:t>
            </a:r>
            <a:r>
              <a:rPr kumimoji="1" lang="ja-JP" altLang="en-US" dirty="0" smtClean="0"/>
              <a:t>年代から旱魃が起こるようになってきた。</a:t>
            </a:r>
            <a:endParaRPr kumimoji="1" lang="en-US" altLang="ja-JP" dirty="0" smtClean="0"/>
          </a:p>
          <a:p>
            <a:r>
              <a:rPr kumimoji="1" lang="ja-JP" altLang="en-US" dirty="0" smtClean="0"/>
              <a:t>しかし</a:t>
            </a:r>
            <a:r>
              <a:rPr kumimoji="1" lang="en-US" altLang="ja-JP" dirty="0" smtClean="0"/>
              <a:t>10</a:t>
            </a:r>
            <a:r>
              <a:rPr kumimoji="1" lang="ja-JP" altLang="en-US" dirty="0" smtClean="0"/>
              <a:t>月から</a:t>
            </a:r>
            <a:r>
              <a:rPr kumimoji="1" lang="en-US" altLang="ja-JP" dirty="0" smtClean="0"/>
              <a:t>12</a:t>
            </a:r>
            <a:r>
              <a:rPr kumimoji="1" lang="ja-JP" altLang="en-US" dirty="0" smtClean="0"/>
              <a:t>月にかけて湿り気を取り戻す時期があるところがアフリカとの違い。</a:t>
            </a:r>
            <a:endParaRPr kumimoji="1" lang="en-US" altLang="ja-JP" dirty="0" smtClean="0"/>
          </a:p>
          <a:p>
            <a:r>
              <a:rPr kumimoji="1" lang="ja-JP" altLang="en-US" dirty="0" smtClean="0"/>
              <a:t>アジアは中国東部で乾燥しているのが見られるがこれは砂漠も影響しているのでは？？</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B4451CD-CBFD-4709-B281-D4D81D2F1FB6}" type="slidenum">
              <a:rPr kumimoji="1" lang="ja-JP" altLang="en-US" smtClean="0"/>
              <a:t>92</a:t>
            </a:fld>
            <a:endParaRPr kumimoji="1" lang="ja-JP" altLang="en-US"/>
          </a:p>
        </p:txBody>
      </p:sp>
    </p:spTree>
    <p:extLst>
      <p:ext uri="{BB962C8B-B14F-4D97-AF65-F5344CB8AC3E}">
        <p14:creationId xmlns:p14="http://schemas.microsoft.com/office/powerpoint/2010/main" val="1896181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F36B943-1839-40F5-A9BE-63E76D27904B}" type="datetime1">
              <a:rPr kumimoji="1" lang="ja-JP" altLang="en-US" smtClean="0"/>
              <a:t>2016/2/26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233022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FB6DBB4F-7996-453D-9DDC-DEE0AC32E612}" type="datetime1">
              <a:rPr kumimoji="1" lang="ja-JP" altLang="en-US" smtClean="0"/>
              <a:t>2016/2/26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3145349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C5490E9-4859-4977-B13B-98956EC7D0CA}" type="datetime1">
              <a:rPr kumimoji="1" lang="ja-JP" altLang="en-US" smtClean="0"/>
              <a:t>2016/2/26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2107782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AD6F0EAC-FC9D-4062-97E5-7D59CEA1C222}" type="datetime1">
              <a:rPr kumimoji="1" lang="ja-JP" altLang="en-US" smtClean="0"/>
              <a:t>2016/2/26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1521145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7777BF27-81FB-4255-97EA-4403A6A5942C}" type="datetime1">
              <a:rPr kumimoji="1" lang="ja-JP" altLang="en-US" smtClean="0"/>
              <a:t>2016/2/26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860478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F0EF4A2F-BF1C-441C-89CD-6B85854B75E8}" type="datetime1">
              <a:rPr kumimoji="1" lang="ja-JP" altLang="en-US" smtClean="0"/>
              <a:t>2016/2/26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2646754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FEAA8690-046F-4999-B7BE-5FAF206F3256}" type="datetime1">
              <a:rPr kumimoji="1" lang="ja-JP" altLang="en-US" smtClean="0"/>
              <a:t>2016/2/26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4237262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46DB512-1C65-4529-9FD5-1A430B9581F9}" type="datetime1">
              <a:rPr kumimoji="1" lang="ja-JP" altLang="en-US" smtClean="0"/>
              <a:t>2016/2/26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245410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27CA6-E724-4F41-892E-7B64E7B46E61}" type="datetime1">
              <a:rPr kumimoji="1" lang="ja-JP" altLang="en-US" smtClean="0"/>
              <a:t>2016/2/26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436452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8167EA21-B2F6-41DD-AD7A-A8AF2D3A7198}" type="datetime1">
              <a:rPr kumimoji="1" lang="ja-JP" altLang="en-US" smtClean="0"/>
              <a:t>2016/2/26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1845474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B9041FA-E22A-4567-82FE-E010994AE04B}" type="datetime1">
              <a:rPr kumimoji="1" lang="ja-JP" altLang="en-US" smtClean="0"/>
              <a:t>2016/2/26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187431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CB191-62B4-49D0-8FD9-D61AD7665C97}" type="datetime1">
              <a:rPr kumimoji="1" lang="ja-JP" altLang="en-US" smtClean="0"/>
              <a:t>2016/2/26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D67AE4-8307-4596-882B-CBC57AA00816}" type="slidenum">
              <a:rPr kumimoji="1" lang="ja-JP" altLang="en-US" smtClean="0"/>
              <a:t>‹#›</a:t>
            </a:fld>
            <a:endParaRPr kumimoji="1" lang="ja-JP" altLang="en-US"/>
          </a:p>
        </p:txBody>
      </p:sp>
    </p:spTree>
    <p:extLst>
      <p:ext uri="{BB962C8B-B14F-4D97-AF65-F5344CB8AC3E}">
        <p14:creationId xmlns:p14="http://schemas.microsoft.com/office/powerpoint/2010/main" val="2650694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gif"/><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3" Type="http://schemas.openxmlformats.org/officeDocument/2006/relationships/image" Target="../media/image219.pn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pn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30.png"/></Relationships>
</file>

<file path=ppt/slides/_rels/slide10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2.gi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37.gif"/><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gi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1.gif"/><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115.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0.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chart" Target="../charts/chart11.xml"/><Relationship Id="rId4" Type="http://schemas.openxmlformats.org/officeDocument/2006/relationships/chart" Target="../charts/chart10.xml"/></Relationships>
</file>

<file path=ppt/slides/_rels/slide4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440.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7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6.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82.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83.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3.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84.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85.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86.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8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 Id="rId9" Type="http://schemas.openxmlformats.org/officeDocument/2006/relationships/image" Target="../media/image189.png"/></Relationships>
</file>

<file path=ppt/slides/_rels/slide92.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0.png"/><Relationship Id="rId7" Type="http://schemas.openxmlformats.org/officeDocument/2006/relationships/image" Target="../media/image19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89.png"/><Relationship Id="rId4" Type="http://schemas.openxmlformats.org/officeDocument/2006/relationships/image" Target="../media/image191.png"/></Relationships>
</file>

<file path=ppt/slides/_rels/slide9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9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95.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06.png"/><Relationship Id="rId7" Type="http://schemas.openxmlformats.org/officeDocument/2006/relationships/image" Target="../media/image20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08.png"/><Relationship Id="rId4" Type="http://schemas.openxmlformats.org/officeDocument/2006/relationships/image" Target="../media/image207.png"/></Relationships>
</file>

<file path=ppt/slides/_rels/slide9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9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695325"/>
            <a:ext cx="9144000" cy="1241042"/>
          </a:xfrm>
          <a:solidFill>
            <a:schemeClr val="bg1"/>
          </a:solidFill>
        </p:spPr>
        <p:txBody>
          <a:bodyPr>
            <a:normAutofit/>
          </a:bodyPr>
          <a:lstStyle/>
          <a:p>
            <a:r>
              <a:rPr lang="ja-JP" altLang="en-US" sz="3600" b="1" dirty="0" smtClean="0"/>
              <a:t>波及する干ばつの影響が駆動した</a:t>
            </a:r>
            <a:r>
              <a:rPr lang="en-US" altLang="ja-JP" sz="3600" b="1" dirty="0" smtClean="0"/>
              <a:t/>
            </a:r>
            <a:br>
              <a:rPr lang="en-US" altLang="ja-JP" sz="3600" b="1" dirty="0" smtClean="0"/>
            </a:br>
            <a:r>
              <a:rPr lang="ja-JP" altLang="en-US" sz="3600" b="1" dirty="0" smtClean="0"/>
              <a:t>世界の気象異変</a:t>
            </a:r>
            <a:r>
              <a:rPr lang="ja-JP" altLang="en-US" sz="3600" b="1" dirty="0"/>
              <a:t>　</a:t>
            </a:r>
          </a:p>
        </p:txBody>
      </p:sp>
      <p:sp>
        <p:nvSpPr>
          <p:cNvPr id="3" name="サブタイトル 2"/>
          <p:cNvSpPr>
            <a:spLocks noGrp="1"/>
          </p:cNvSpPr>
          <p:nvPr>
            <p:ph type="subTitle" idx="1"/>
          </p:nvPr>
        </p:nvSpPr>
        <p:spPr>
          <a:xfrm>
            <a:off x="4347556" y="5538651"/>
            <a:ext cx="4854633" cy="1324193"/>
          </a:xfrm>
          <a:solidFill>
            <a:srgbClr val="FFFFFF"/>
          </a:solidFill>
        </p:spPr>
        <p:txBody>
          <a:bodyPr>
            <a:normAutofit fontScale="25000" lnSpcReduction="20000"/>
          </a:bodyPr>
          <a:lstStyle/>
          <a:p>
            <a:pPr algn="r"/>
            <a:endParaRPr lang="en-US" altLang="ja-JP" sz="1500" dirty="0"/>
          </a:p>
          <a:p>
            <a:r>
              <a:rPr lang="ja-JP" altLang="en-US" sz="9600" dirty="0" smtClean="0"/>
              <a:t>気象</a:t>
            </a:r>
            <a:r>
              <a:rPr lang="ja-JP" altLang="en-US" sz="9600" dirty="0"/>
              <a:t>・気候ダイナミクス</a:t>
            </a:r>
            <a:r>
              <a:rPr lang="ja-JP" altLang="en-US" sz="9600" dirty="0" smtClean="0"/>
              <a:t>研究室</a:t>
            </a:r>
            <a:endParaRPr lang="en-US" altLang="ja-JP" sz="9600" dirty="0" smtClean="0"/>
          </a:p>
          <a:p>
            <a:r>
              <a:rPr lang="en-US" altLang="ja-JP" sz="9600" dirty="0" smtClean="0"/>
              <a:t>512395</a:t>
            </a:r>
            <a:r>
              <a:rPr lang="ja-JP" altLang="en-US" sz="9600" dirty="0" smtClean="0"/>
              <a:t>　田川</a:t>
            </a:r>
            <a:r>
              <a:rPr lang="ja-JP" altLang="en-US" sz="9600" dirty="0"/>
              <a:t>　侑</a:t>
            </a:r>
            <a:r>
              <a:rPr lang="ja-JP" altLang="en-US" sz="9600" dirty="0" smtClean="0"/>
              <a:t>季</a:t>
            </a:r>
            <a:endParaRPr lang="en-US" altLang="ja-JP" sz="9600" dirty="0" smtClean="0"/>
          </a:p>
          <a:p>
            <a:endParaRPr lang="ja-JP" altLang="en-US" sz="9600" dirty="0"/>
          </a:p>
        </p:txBody>
      </p:sp>
      <p:sp>
        <p:nvSpPr>
          <p:cNvPr id="8" name="スライド番号プレースホルダー 7"/>
          <p:cNvSpPr>
            <a:spLocks noGrp="1"/>
          </p:cNvSpPr>
          <p:nvPr>
            <p:ph type="sldNum" sz="quarter" idx="12"/>
          </p:nvPr>
        </p:nvSpPr>
        <p:spPr>
          <a:xfrm>
            <a:off x="4803197" y="6497719"/>
            <a:ext cx="3943350" cy="365125"/>
          </a:xfrm>
        </p:spPr>
        <p:txBody>
          <a:bodyPr/>
          <a:lstStyle/>
          <a:p>
            <a:pPr lvl="0" algn="ctr">
              <a:lnSpc>
                <a:spcPct val="90000"/>
              </a:lnSpc>
              <a:spcBef>
                <a:spcPts val="1000"/>
              </a:spcBef>
            </a:pPr>
            <a:r>
              <a:rPr lang="ja-JP" altLang="en-US" sz="2400" dirty="0">
                <a:solidFill>
                  <a:prstClr val="black"/>
                </a:solidFill>
              </a:rPr>
              <a:t>指導教員　立花　義裕　教授</a:t>
            </a:r>
            <a:endParaRPr lang="en-US" altLang="ja-JP" sz="2400" dirty="0">
              <a:solidFill>
                <a:prstClr val="black"/>
              </a:solidFill>
            </a:endParaRPr>
          </a:p>
          <a:p>
            <a:fld id="{F2D67AE4-8307-4596-882B-CBC57AA00816}" type="slidenum">
              <a:rPr kumimoji="1" lang="ja-JP" altLang="en-US" smtClean="0"/>
              <a:t>1</a:t>
            </a:fld>
            <a:endParaRPr kumimoji="1" lang="ja-JP" altLang="en-US" dirty="0"/>
          </a:p>
        </p:txBody>
      </p:sp>
      <p:sp>
        <p:nvSpPr>
          <p:cNvPr id="6" name="テキスト ボックス 5"/>
          <p:cNvSpPr txBox="1"/>
          <p:nvPr/>
        </p:nvSpPr>
        <p:spPr>
          <a:xfrm>
            <a:off x="102476" y="6536810"/>
            <a:ext cx="1797269" cy="369332"/>
          </a:xfrm>
          <a:prstGeom prst="rect">
            <a:avLst/>
          </a:prstGeom>
          <a:noFill/>
        </p:spPr>
        <p:txBody>
          <a:bodyPr wrap="square" rtlCol="0">
            <a:spAutoFit/>
          </a:bodyPr>
          <a:lstStyle/>
          <a:p>
            <a:r>
              <a:rPr lang="en-US" altLang="ja-JP" dirty="0" smtClean="0">
                <a:solidFill>
                  <a:schemeClr val="bg1"/>
                </a:solidFill>
              </a:rPr>
              <a:t>@ </a:t>
            </a:r>
            <a:r>
              <a:rPr lang="en-US" altLang="ja-JP" dirty="0" err="1" smtClean="0">
                <a:solidFill>
                  <a:schemeClr val="bg1"/>
                </a:solidFill>
              </a:rPr>
              <a:t>Alima</a:t>
            </a:r>
            <a:r>
              <a:rPr lang="en-US" altLang="ja-JP" dirty="0" smtClean="0">
                <a:solidFill>
                  <a:schemeClr val="bg1"/>
                </a:solidFill>
              </a:rPr>
              <a:t> </a:t>
            </a:r>
            <a:r>
              <a:rPr lang="en-US" altLang="ja-JP" dirty="0" err="1" smtClean="0">
                <a:solidFill>
                  <a:schemeClr val="bg1"/>
                </a:solidFill>
              </a:rPr>
              <a:t>Diawara</a:t>
            </a:r>
            <a:endParaRPr kumimoji="1" lang="ja-JP" altLang="en-US" dirty="0">
              <a:solidFill>
                <a:schemeClr val="bg1"/>
              </a:solidFill>
            </a:endParaRPr>
          </a:p>
        </p:txBody>
      </p:sp>
    </p:spTree>
    <p:extLst>
      <p:ext uri="{BB962C8B-B14F-4D97-AF65-F5344CB8AC3E}">
        <p14:creationId xmlns:p14="http://schemas.microsoft.com/office/powerpoint/2010/main" val="1331780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0" y="-5741"/>
            <a:ext cx="9144000" cy="646331"/>
          </a:xfrm>
          <a:prstGeom prst="rect">
            <a:avLst/>
          </a:prstGeom>
          <a:solidFill>
            <a:schemeClr val="accent1">
              <a:lumMod val="50000"/>
            </a:schemeClr>
          </a:solidFill>
        </p:spPr>
        <p:txBody>
          <a:bodyPr wrap="square" rtlCol="0">
            <a:spAutoFit/>
          </a:bodyPr>
          <a:lstStyle/>
          <a:p>
            <a:r>
              <a:rPr lang="ja-JP" altLang="en-US" sz="3600" b="1" dirty="0">
                <a:solidFill>
                  <a:schemeClr val="bg1"/>
                </a:solidFill>
              </a:rPr>
              <a:t>結果</a:t>
            </a:r>
            <a:endParaRPr lang="en-US" altLang="ja-JP" sz="3600" b="1" dirty="0" smtClean="0">
              <a:solidFill>
                <a:schemeClr val="bg1"/>
              </a:solidFill>
            </a:endParaRPr>
          </a:p>
        </p:txBody>
      </p:sp>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l="2107" t="2069" r="2376" b="4311"/>
          <a:stretch/>
        </p:blipFill>
        <p:spPr>
          <a:xfrm>
            <a:off x="5371787" y="1520246"/>
            <a:ext cx="4526128" cy="4526128"/>
          </a:xfrm>
          <a:prstGeom prst="rect">
            <a:avLst/>
          </a:prstGeom>
        </p:spPr>
      </p:pic>
      <p:sp>
        <p:nvSpPr>
          <p:cNvPr id="8" name="正方形/長方形 7"/>
          <p:cNvSpPr/>
          <p:nvPr/>
        </p:nvSpPr>
        <p:spPr>
          <a:xfrm>
            <a:off x="6381093" y="6007767"/>
            <a:ext cx="2762907" cy="430887"/>
          </a:xfrm>
          <a:prstGeom prst="rect">
            <a:avLst/>
          </a:prstGeom>
        </p:spPr>
        <p:txBody>
          <a:bodyPr wrap="square">
            <a:spAutoFit/>
          </a:bodyPr>
          <a:lstStyle/>
          <a:p>
            <a:r>
              <a:rPr lang="en-US" altLang="ja-JP" sz="1100" dirty="0"/>
              <a:t>http://www2m.biglobe.ne.jp/ZenTech/world/map/Outline_Map/Africa_Outline_Map.htm</a:t>
            </a:r>
            <a:endParaRPr lang="ja-JP" altLang="en-US" sz="1100" dirty="0"/>
          </a:p>
        </p:txBody>
      </p:sp>
      <p:sp>
        <p:nvSpPr>
          <p:cNvPr id="9" name="正方形/長方形 8"/>
          <p:cNvSpPr/>
          <p:nvPr/>
        </p:nvSpPr>
        <p:spPr>
          <a:xfrm>
            <a:off x="6905296" y="3405352"/>
            <a:ext cx="559676" cy="495289"/>
          </a:xfrm>
          <a:prstGeom prst="rect">
            <a:avLst/>
          </a:prstGeom>
          <a:solidFill>
            <a:srgbClr val="FF0000">
              <a:alpha val="4902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7075176" y="4043234"/>
            <a:ext cx="559675" cy="814088"/>
          </a:xfrm>
          <a:prstGeom prst="rect">
            <a:avLst/>
          </a:prstGeom>
          <a:solidFill>
            <a:srgbClr val="00B0F0">
              <a:alpha val="4902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rot="2346809">
            <a:off x="4904735" y="2733835"/>
            <a:ext cx="2205088" cy="39858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rot="20012860">
            <a:off x="4923622" y="4654633"/>
            <a:ext cx="2186879" cy="39858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3" name="グラフ 12"/>
          <p:cNvGraphicFramePr>
            <a:graphicFrameLocks/>
          </p:cNvGraphicFramePr>
          <p:nvPr>
            <p:extLst/>
          </p:nvPr>
        </p:nvGraphicFramePr>
        <p:xfrm>
          <a:off x="191280" y="3708875"/>
          <a:ext cx="5053270" cy="2979794"/>
        </p:xfrm>
        <a:graphic>
          <a:graphicData uri="http://schemas.openxmlformats.org/drawingml/2006/chart">
            <c:chart xmlns:c="http://schemas.openxmlformats.org/drawingml/2006/chart" xmlns:r="http://schemas.openxmlformats.org/officeDocument/2006/relationships" r:id="rId3"/>
          </a:graphicData>
        </a:graphic>
      </p:graphicFrame>
      <p:sp>
        <p:nvSpPr>
          <p:cNvPr id="14" name="テキスト ボックス 13"/>
          <p:cNvSpPr txBox="1"/>
          <p:nvPr/>
        </p:nvSpPr>
        <p:spPr>
          <a:xfrm>
            <a:off x="4245202" y="6344639"/>
            <a:ext cx="653596" cy="369332"/>
          </a:xfrm>
          <a:prstGeom prst="rect">
            <a:avLst/>
          </a:prstGeom>
          <a:noFill/>
        </p:spPr>
        <p:txBody>
          <a:bodyPr wrap="square" rtlCol="0">
            <a:spAutoFit/>
          </a:bodyPr>
          <a:lstStyle/>
          <a:p>
            <a:r>
              <a:rPr kumimoji="1" lang="en-US" altLang="ja-JP" b="1" dirty="0" smtClean="0"/>
              <a:t>2014</a:t>
            </a:r>
            <a:endParaRPr kumimoji="1" lang="ja-JP" altLang="en-US" b="1" dirty="0"/>
          </a:p>
        </p:txBody>
      </p:sp>
      <p:sp>
        <p:nvSpPr>
          <p:cNvPr id="15" name="角丸四角形 14"/>
          <p:cNvSpPr/>
          <p:nvPr/>
        </p:nvSpPr>
        <p:spPr>
          <a:xfrm>
            <a:off x="1182004" y="73058"/>
            <a:ext cx="2227767"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b="1" dirty="0" smtClean="0">
                <a:solidFill>
                  <a:schemeClr val="tx1"/>
                </a:solidFill>
              </a:rPr>
              <a:t>領域</a:t>
            </a:r>
            <a:r>
              <a:rPr lang="ja-JP" altLang="en-US" sz="3200" b="1" dirty="0">
                <a:solidFill>
                  <a:schemeClr val="tx1"/>
                </a:solidFill>
              </a:rPr>
              <a:t>平均</a:t>
            </a:r>
            <a:r>
              <a:rPr kumimoji="1" lang="ja-JP" altLang="en-US" sz="3200" b="1" dirty="0" smtClean="0">
                <a:solidFill>
                  <a:schemeClr val="tx1"/>
                </a:solidFill>
              </a:rPr>
              <a:t>　</a:t>
            </a:r>
            <a:endParaRPr kumimoji="1" lang="ja-JP" altLang="en-US" sz="3200" b="1" dirty="0">
              <a:solidFill>
                <a:schemeClr val="tx1"/>
              </a:solidFill>
            </a:endParaRPr>
          </a:p>
        </p:txBody>
      </p:sp>
      <p:graphicFrame>
        <p:nvGraphicFramePr>
          <p:cNvPr id="16" name="グラフ 15"/>
          <p:cNvGraphicFramePr>
            <a:graphicFrameLocks/>
          </p:cNvGraphicFramePr>
          <p:nvPr>
            <p:extLst/>
          </p:nvPr>
        </p:nvGraphicFramePr>
        <p:xfrm>
          <a:off x="145668" y="694072"/>
          <a:ext cx="5098881" cy="28376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57726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100</a:t>
            </a:fld>
            <a:endParaRPr kumimoji="1" lang="ja-JP" altLang="en-US"/>
          </a:p>
        </p:txBody>
      </p:sp>
    </p:spTree>
    <p:extLst>
      <p:ext uri="{BB962C8B-B14F-4D97-AF65-F5344CB8AC3E}">
        <p14:creationId xmlns:p14="http://schemas.microsoft.com/office/powerpoint/2010/main" val="199114257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101</a:t>
            </a:fld>
            <a:endParaRPr kumimoji="1" lang="ja-JP" altLang="en-US"/>
          </a:p>
        </p:txBody>
      </p:sp>
    </p:spTree>
    <p:extLst>
      <p:ext uri="{BB962C8B-B14F-4D97-AF65-F5344CB8AC3E}">
        <p14:creationId xmlns:p14="http://schemas.microsoft.com/office/powerpoint/2010/main" val="8322006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102</a:t>
            </a:fld>
            <a:endParaRPr kumimoji="1" lang="ja-JP" altLang="en-US"/>
          </a:p>
        </p:txBody>
      </p:sp>
    </p:spTree>
    <p:extLst>
      <p:ext uri="{BB962C8B-B14F-4D97-AF65-F5344CB8AC3E}">
        <p14:creationId xmlns:p14="http://schemas.microsoft.com/office/powerpoint/2010/main" val="390044187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103</a:t>
            </a:fld>
            <a:endParaRPr kumimoji="1" lang="ja-JP" altLang="en-US"/>
          </a:p>
        </p:txBody>
      </p:sp>
    </p:spTree>
    <p:extLst>
      <p:ext uri="{BB962C8B-B14F-4D97-AF65-F5344CB8AC3E}">
        <p14:creationId xmlns:p14="http://schemas.microsoft.com/office/powerpoint/2010/main" val="28317361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normAutofit/>
          </a:bodyPr>
          <a:lstStyle/>
          <a:p>
            <a:r>
              <a:rPr lang="ja-JP" altLang="en-US" sz="2700" dirty="0"/>
              <a:t>　　今後の予定</a:t>
            </a:r>
          </a:p>
        </p:txBody>
      </p:sp>
      <p:sp>
        <p:nvSpPr>
          <p:cNvPr id="3" name="コンテンツ プレースホルダー 2"/>
          <p:cNvSpPr>
            <a:spLocks noGrp="1"/>
          </p:cNvSpPr>
          <p:nvPr>
            <p:ph idx="1"/>
          </p:nvPr>
        </p:nvSpPr>
        <p:spPr>
          <a:xfrm>
            <a:off x="569015" y="1940221"/>
            <a:ext cx="7886700" cy="3263504"/>
          </a:xfrm>
        </p:spPr>
        <p:txBody>
          <a:bodyPr>
            <a:normAutofit/>
          </a:bodyPr>
          <a:lstStyle/>
          <a:p>
            <a:pPr marL="0" indent="0">
              <a:buNone/>
            </a:pPr>
            <a:r>
              <a:rPr lang="ja-JP" altLang="en-US" sz="1350" dirty="0"/>
              <a:t>・大陸別で干ばつがどのような影響を及ぼしているのか見ていきたい</a:t>
            </a:r>
            <a:endParaRPr lang="en-US" altLang="ja-JP" sz="1350" dirty="0"/>
          </a:p>
          <a:p>
            <a:pPr marL="0" indent="0">
              <a:buNone/>
            </a:pPr>
            <a:r>
              <a:rPr lang="ja-JP" altLang="en-US" sz="1350" dirty="0"/>
              <a:t>特にアフリカ・アジア・北アメリカ・ヨーロッパ</a:t>
            </a:r>
            <a:endParaRPr lang="en-US" altLang="ja-JP" sz="1350" dirty="0"/>
          </a:p>
          <a:p>
            <a:pPr marL="0" indent="0">
              <a:buNone/>
            </a:pPr>
            <a:r>
              <a:rPr lang="ja-JP" altLang="en-US" sz="1350" dirty="0"/>
              <a:t>→気温、降水量、風速などとの相関を見る</a:t>
            </a:r>
            <a:endParaRPr lang="en-US" altLang="ja-JP" sz="1350" dirty="0"/>
          </a:p>
          <a:p>
            <a:pPr marL="0" indent="0">
              <a:buNone/>
            </a:pPr>
            <a:r>
              <a:rPr lang="ja-JP" altLang="en-US" sz="1350" dirty="0"/>
              <a:t>　</a:t>
            </a:r>
            <a:endParaRPr lang="en-US" altLang="ja-JP" sz="1350" dirty="0"/>
          </a:p>
          <a:p>
            <a:pPr marL="0" indent="0">
              <a:buNone/>
            </a:pPr>
            <a:endParaRPr lang="en-US" altLang="ja-JP" sz="1350" dirty="0"/>
          </a:p>
          <a:p>
            <a:pPr marL="0" indent="0">
              <a:buNone/>
            </a:pPr>
            <a:endParaRPr lang="ja-JP" altLang="en-US" sz="1350"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104</a:t>
            </a:fld>
            <a:endParaRPr kumimoji="1" lang="ja-JP" altLang="en-US"/>
          </a:p>
        </p:txBody>
      </p:sp>
    </p:spTree>
    <p:extLst>
      <p:ext uri="{BB962C8B-B14F-4D97-AF65-F5344CB8AC3E}">
        <p14:creationId xmlns:p14="http://schemas.microsoft.com/office/powerpoint/2010/main" val="49487295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normAutofit/>
          </a:bodyPr>
          <a:lstStyle/>
          <a:p>
            <a:r>
              <a:rPr lang="ja-JP" altLang="en-US" sz="2700" dirty="0"/>
              <a:t>　　領域平均</a:t>
            </a:r>
          </a:p>
        </p:txBody>
      </p:sp>
      <p:sp>
        <p:nvSpPr>
          <p:cNvPr id="3" name="コンテンツ プレースホルダー 2"/>
          <p:cNvSpPr>
            <a:spLocks noGrp="1"/>
          </p:cNvSpPr>
          <p:nvPr>
            <p:ph idx="1"/>
          </p:nvPr>
        </p:nvSpPr>
        <p:spPr/>
        <p:txBody>
          <a:bodyPr>
            <a:normAutofit/>
          </a:bodyPr>
          <a:lstStyle/>
          <a:p>
            <a:pPr marL="0" indent="0">
              <a:buNone/>
            </a:pPr>
            <a:r>
              <a:rPr lang="ja-JP" altLang="en-US" sz="1350" u="sng" dirty="0"/>
              <a:t>データ（</a:t>
            </a:r>
            <a:r>
              <a:rPr lang="en-US" altLang="ja-JP" sz="1350" u="sng" dirty="0"/>
              <a:t>1948</a:t>
            </a:r>
            <a:r>
              <a:rPr lang="ja-JP" altLang="en-US" sz="1350" u="sng" dirty="0"/>
              <a:t>～</a:t>
            </a:r>
            <a:r>
              <a:rPr lang="en-US" altLang="ja-JP" sz="1350" u="sng" dirty="0"/>
              <a:t>2005</a:t>
            </a:r>
            <a:r>
              <a:rPr lang="ja-JP" altLang="en-US" sz="1350" u="sng" dirty="0"/>
              <a:t>）</a:t>
            </a:r>
            <a:endParaRPr lang="en-US" altLang="ja-JP" sz="1350" u="sng" dirty="0"/>
          </a:p>
          <a:p>
            <a:pPr marL="0" indent="0">
              <a:buNone/>
            </a:pPr>
            <a:r>
              <a:rPr lang="en-US" altLang="ja-JP" sz="1350" dirty="0"/>
              <a:t>PDSI</a:t>
            </a:r>
            <a:r>
              <a:rPr lang="ja-JP" altLang="en-US" sz="1350" dirty="0"/>
              <a:t>（パルマー乾燥度指数）：</a:t>
            </a:r>
            <a:r>
              <a:rPr lang="en-US" altLang="ja-JP" sz="1350" dirty="0"/>
              <a:t>NOAA</a:t>
            </a:r>
          </a:p>
          <a:p>
            <a:pPr marL="0" indent="0">
              <a:buNone/>
            </a:pPr>
            <a:endParaRPr lang="en-US" altLang="ja-JP" sz="1350" dirty="0"/>
          </a:p>
          <a:p>
            <a:pPr marL="0" indent="0">
              <a:buNone/>
            </a:pPr>
            <a:r>
              <a:rPr lang="ja-JP" altLang="en-US" sz="1350" dirty="0"/>
              <a:t>・北アメリカの</a:t>
            </a:r>
            <a:r>
              <a:rPr lang="en-US" altLang="ja-JP" sz="1350" dirty="0"/>
              <a:t>1948</a:t>
            </a:r>
            <a:r>
              <a:rPr lang="ja-JP" altLang="en-US" sz="1350" dirty="0"/>
              <a:t>～</a:t>
            </a:r>
            <a:r>
              <a:rPr lang="en-US" altLang="ja-JP" sz="1350" dirty="0"/>
              <a:t>2005</a:t>
            </a:r>
            <a:r>
              <a:rPr lang="ja-JP" altLang="en-US" sz="1350" dirty="0"/>
              <a:t>の</a:t>
            </a:r>
            <a:r>
              <a:rPr lang="en-US" altLang="ja-JP" sz="1350" dirty="0"/>
              <a:t>PDSI</a:t>
            </a:r>
            <a:r>
              <a:rPr lang="ja-JP" altLang="en-US" sz="1350" dirty="0"/>
              <a:t>を領域平均</a:t>
            </a:r>
            <a:endParaRPr lang="en-US" altLang="ja-JP" sz="1350" dirty="0"/>
          </a:p>
          <a:p>
            <a:pPr marL="0" indent="0">
              <a:buNone/>
            </a:pPr>
            <a:r>
              <a:rPr lang="ja-JP" altLang="en-US" sz="1350" dirty="0"/>
              <a:t>・月別領域平均</a:t>
            </a:r>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105</a:t>
            </a:fld>
            <a:endParaRPr kumimoji="1" lang="ja-JP" altLang="en-US"/>
          </a:p>
        </p:txBody>
      </p:sp>
    </p:spTree>
    <p:extLst>
      <p:ext uri="{BB962C8B-B14F-4D97-AF65-F5344CB8AC3E}">
        <p14:creationId xmlns:p14="http://schemas.microsoft.com/office/powerpoint/2010/main" val="158439965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normAutofit/>
          </a:bodyPr>
          <a:lstStyle/>
          <a:p>
            <a:r>
              <a:rPr lang="ja-JP" altLang="en-US" sz="2700" dirty="0"/>
              <a:t>　　北アメリカ　月別領域平均</a:t>
            </a:r>
          </a:p>
        </p:txBody>
      </p:sp>
      <p:pic>
        <p:nvPicPr>
          <p:cNvPr id="4" name="コンテンツ プレースホルダー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67401"/>
          <a:stretch/>
        </p:blipFill>
        <p:spPr>
          <a:xfrm>
            <a:off x="115048" y="1695720"/>
            <a:ext cx="2521056" cy="1063880"/>
          </a:xfrm>
        </p:spPr>
      </p:pic>
      <p:sp>
        <p:nvSpPr>
          <p:cNvPr id="76" name="スライド番号プレースホルダー 75"/>
          <p:cNvSpPr>
            <a:spLocks noGrp="1"/>
          </p:cNvSpPr>
          <p:nvPr>
            <p:ph type="sldNum" sz="quarter" idx="12"/>
          </p:nvPr>
        </p:nvSpPr>
        <p:spPr/>
        <p:txBody>
          <a:bodyPr/>
          <a:lstStyle/>
          <a:p>
            <a:fld id="{F2D67AE4-8307-4596-882B-CBC57AA00816}" type="slidenum">
              <a:rPr kumimoji="1" lang="ja-JP" altLang="en-US" smtClean="0"/>
              <a:t>106</a:t>
            </a:fld>
            <a:endParaRPr kumimoji="1" lang="ja-JP" altLang="en-US"/>
          </a:p>
        </p:txBody>
      </p:sp>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450" t="-928" r="450" b="68464"/>
          <a:stretch/>
        </p:blipFill>
        <p:spPr>
          <a:xfrm>
            <a:off x="2880845" y="1658222"/>
            <a:ext cx="2516588" cy="1057578"/>
          </a:xfrm>
          <a:prstGeom prst="rect">
            <a:avLst/>
          </a:prstGeom>
        </p:spPr>
      </p:pic>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b="67884"/>
          <a:stretch/>
        </p:blipFill>
        <p:spPr>
          <a:xfrm>
            <a:off x="2887190" y="2753297"/>
            <a:ext cx="2510243" cy="1043609"/>
          </a:xfrm>
          <a:prstGeom prst="rect">
            <a:avLst/>
          </a:prstGeom>
        </p:spPr>
      </p:pic>
      <p:pic>
        <p:nvPicPr>
          <p:cNvPr id="7" name="図 6"/>
          <p:cNvPicPr>
            <a:picLocks noChangeAspect="1"/>
          </p:cNvPicPr>
          <p:nvPr/>
        </p:nvPicPr>
        <p:blipFill rotWithShape="1">
          <a:blip r:embed="rId6">
            <a:extLst>
              <a:ext uri="{28A0092B-C50C-407E-A947-70E740481C1C}">
                <a14:useLocalDpi xmlns:a14="http://schemas.microsoft.com/office/drawing/2010/main" val="0"/>
              </a:ext>
            </a:extLst>
          </a:blip>
          <a:srcRect b="68928"/>
          <a:stretch/>
        </p:blipFill>
        <p:spPr>
          <a:xfrm>
            <a:off x="99139" y="2677179"/>
            <a:ext cx="2577677" cy="1036826"/>
          </a:xfrm>
          <a:prstGeom prst="rect">
            <a:avLst/>
          </a:prstGeom>
        </p:spPr>
      </p:pic>
      <p:pic>
        <p:nvPicPr>
          <p:cNvPr id="8" name="図 7"/>
          <p:cNvPicPr>
            <a:picLocks noChangeAspect="1"/>
          </p:cNvPicPr>
          <p:nvPr/>
        </p:nvPicPr>
        <p:blipFill rotWithShape="1">
          <a:blip r:embed="rId7" cstate="print">
            <a:extLst>
              <a:ext uri="{28A0092B-C50C-407E-A947-70E740481C1C}">
                <a14:useLocalDpi xmlns:a14="http://schemas.microsoft.com/office/drawing/2010/main" val="0"/>
              </a:ext>
            </a:extLst>
          </a:blip>
          <a:srcRect b="69507"/>
          <a:stretch/>
        </p:blipFill>
        <p:spPr>
          <a:xfrm>
            <a:off x="5877675" y="1733216"/>
            <a:ext cx="2489267" cy="982584"/>
          </a:xfrm>
          <a:prstGeom prst="rect">
            <a:avLst/>
          </a:prstGeom>
        </p:spPr>
      </p:pic>
      <p:pic>
        <p:nvPicPr>
          <p:cNvPr id="9" name="図 8"/>
          <p:cNvPicPr>
            <a:picLocks noChangeAspect="1"/>
          </p:cNvPicPr>
          <p:nvPr/>
        </p:nvPicPr>
        <p:blipFill rotWithShape="1">
          <a:blip r:embed="rId8">
            <a:extLst>
              <a:ext uri="{28A0092B-C50C-407E-A947-70E740481C1C}">
                <a14:useLocalDpi xmlns:a14="http://schemas.microsoft.com/office/drawing/2010/main" val="0"/>
              </a:ext>
            </a:extLst>
          </a:blip>
          <a:srcRect b="68580"/>
          <a:stretch/>
        </p:blipFill>
        <p:spPr>
          <a:xfrm>
            <a:off x="67874" y="3752626"/>
            <a:ext cx="2652006" cy="1078664"/>
          </a:xfrm>
          <a:prstGeom prst="rect">
            <a:avLst/>
          </a:prstGeom>
        </p:spPr>
      </p:pic>
      <p:pic>
        <p:nvPicPr>
          <p:cNvPr id="10" name="図 9"/>
          <p:cNvPicPr>
            <a:picLocks noChangeAspect="1"/>
          </p:cNvPicPr>
          <p:nvPr/>
        </p:nvPicPr>
        <p:blipFill rotWithShape="1">
          <a:blip r:embed="rId9" cstate="print">
            <a:extLst>
              <a:ext uri="{28A0092B-C50C-407E-A947-70E740481C1C}">
                <a14:useLocalDpi xmlns:a14="http://schemas.microsoft.com/office/drawing/2010/main" val="0"/>
              </a:ext>
            </a:extLst>
          </a:blip>
          <a:srcRect b="69275"/>
          <a:stretch/>
        </p:blipFill>
        <p:spPr>
          <a:xfrm>
            <a:off x="5893157" y="2725514"/>
            <a:ext cx="2535535" cy="1008458"/>
          </a:xfrm>
          <a:prstGeom prst="rect">
            <a:avLst/>
          </a:prstGeom>
        </p:spPr>
      </p:pic>
      <p:pic>
        <p:nvPicPr>
          <p:cNvPr id="11" name="図 10"/>
          <p:cNvPicPr>
            <a:picLocks noChangeAspect="1"/>
          </p:cNvPicPr>
          <p:nvPr/>
        </p:nvPicPr>
        <p:blipFill rotWithShape="1">
          <a:blip r:embed="rId10" cstate="print">
            <a:extLst>
              <a:ext uri="{28A0092B-C50C-407E-A947-70E740481C1C}">
                <a14:useLocalDpi xmlns:a14="http://schemas.microsoft.com/office/drawing/2010/main" val="0"/>
              </a:ext>
            </a:extLst>
          </a:blip>
          <a:srcRect b="68464"/>
          <a:stretch/>
        </p:blipFill>
        <p:spPr>
          <a:xfrm>
            <a:off x="2887191" y="3752626"/>
            <a:ext cx="2557466" cy="1044050"/>
          </a:xfrm>
          <a:prstGeom prst="rect">
            <a:avLst/>
          </a:prstGeom>
        </p:spPr>
      </p:pic>
      <p:pic>
        <p:nvPicPr>
          <p:cNvPr id="12" name="図 11"/>
          <p:cNvPicPr>
            <a:picLocks noChangeAspect="1"/>
          </p:cNvPicPr>
          <p:nvPr/>
        </p:nvPicPr>
        <p:blipFill rotWithShape="1">
          <a:blip r:embed="rId11">
            <a:extLst>
              <a:ext uri="{28A0092B-C50C-407E-A947-70E740481C1C}">
                <a14:useLocalDpi xmlns:a14="http://schemas.microsoft.com/office/drawing/2010/main" val="0"/>
              </a:ext>
            </a:extLst>
          </a:blip>
          <a:srcRect b="68928"/>
          <a:stretch/>
        </p:blipFill>
        <p:spPr>
          <a:xfrm>
            <a:off x="5805007" y="3743685"/>
            <a:ext cx="2726147" cy="1096545"/>
          </a:xfrm>
          <a:prstGeom prst="rect">
            <a:avLst/>
          </a:prstGeom>
        </p:spPr>
      </p:pic>
      <p:pic>
        <p:nvPicPr>
          <p:cNvPr id="13" name="図 12"/>
          <p:cNvPicPr>
            <a:picLocks noChangeAspect="1"/>
          </p:cNvPicPr>
          <p:nvPr/>
        </p:nvPicPr>
        <p:blipFill rotWithShape="1">
          <a:blip r:embed="rId12">
            <a:extLst>
              <a:ext uri="{28A0092B-C50C-407E-A947-70E740481C1C}">
                <a14:useLocalDpi xmlns:a14="http://schemas.microsoft.com/office/drawing/2010/main" val="0"/>
              </a:ext>
            </a:extLst>
          </a:blip>
          <a:srcRect b="68580"/>
          <a:stretch/>
        </p:blipFill>
        <p:spPr>
          <a:xfrm>
            <a:off x="44553" y="4796676"/>
            <a:ext cx="2729196" cy="1110060"/>
          </a:xfrm>
          <a:prstGeom prst="rect">
            <a:avLst/>
          </a:prstGeom>
        </p:spPr>
      </p:pic>
      <p:pic>
        <p:nvPicPr>
          <p:cNvPr id="14" name="図 13"/>
          <p:cNvPicPr>
            <a:picLocks noChangeAspect="1"/>
          </p:cNvPicPr>
          <p:nvPr/>
        </p:nvPicPr>
        <p:blipFill rotWithShape="1">
          <a:blip r:embed="rId13">
            <a:extLst>
              <a:ext uri="{28A0092B-C50C-407E-A947-70E740481C1C}">
                <a14:useLocalDpi xmlns:a14="http://schemas.microsoft.com/office/drawing/2010/main" val="0"/>
              </a:ext>
            </a:extLst>
          </a:blip>
          <a:srcRect b="68580"/>
          <a:stretch/>
        </p:blipFill>
        <p:spPr>
          <a:xfrm>
            <a:off x="2843657" y="4849171"/>
            <a:ext cx="2601000" cy="1057918"/>
          </a:xfrm>
          <a:prstGeom prst="rect">
            <a:avLst/>
          </a:prstGeom>
        </p:spPr>
      </p:pic>
      <p:pic>
        <p:nvPicPr>
          <p:cNvPr id="15" name="図 14"/>
          <p:cNvPicPr>
            <a:picLocks noChangeAspect="1"/>
          </p:cNvPicPr>
          <p:nvPr/>
        </p:nvPicPr>
        <p:blipFill rotWithShape="1">
          <a:blip r:embed="rId14">
            <a:extLst>
              <a:ext uri="{28A0092B-C50C-407E-A947-70E740481C1C}">
                <a14:useLocalDpi xmlns:a14="http://schemas.microsoft.com/office/drawing/2010/main" val="0"/>
              </a:ext>
            </a:extLst>
          </a:blip>
          <a:srcRect b="68928"/>
          <a:stretch/>
        </p:blipFill>
        <p:spPr>
          <a:xfrm>
            <a:off x="5806994" y="4830656"/>
            <a:ext cx="2722173" cy="1094947"/>
          </a:xfrm>
          <a:prstGeom prst="rect">
            <a:avLst/>
          </a:prstGeom>
        </p:spPr>
      </p:pic>
      <p:cxnSp>
        <p:nvCxnSpPr>
          <p:cNvPr id="17" name="直線コネクタ 16"/>
          <p:cNvCxnSpPr/>
          <p:nvPr/>
        </p:nvCxnSpPr>
        <p:spPr>
          <a:xfrm flipV="1">
            <a:off x="405517" y="2366011"/>
            <a:ext cx="2081254" cy="59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3178534" y="2366010"/>
            <a:ext cx="207529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6184128" y="2371973"/>
            <a:ext cx="202758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05517" y="3373838"/>
            <a:ext cx="208125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3178534" y="3403655"/>
            <a:ext cx="2075291" cy="17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6184128" y="3402837"/>
            <a:ext cx="209318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405517" y="4459191"/>
            <a:ext cx="214088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3178534" y="4423411"/>
            <a:ext cx="2117035" cy="119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6124493" y="4473811"/>
            <a:ext cx="224244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63773" y="5514727"/>
            <a:ext cx="22723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3178534" y="5532617"/>
            <a:ext cx="2117035" cy="17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6124493" y="5554916"/>
            <a:ext cx="224244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5" name="グループ化 74"/>
          <p:cNvGrpSpPr/>
          <p:nvPr/>
        </p:nvGrpSpPr>
        <p:grpSpPr>
          <a:xfrm>
            <a:off x="608275" y="2300413"/>
            <a:ext cx="7770413" cy="3369899"/>
            <a:chOff x="811033" y="1924216"/>
            <a:chExt cx="10360550" cy="4493199"/>
          </a:xfrm>
          <a:noFill/>
        </p:grpSpPr>
        <p:sp>
          <p:nvSpPr>
            <p:cNvPr id="42" name="円/楕円 41"/>
            <p:cNvSpPr/>
            <p:nvPr/>
          </p:nvSpPr>
          <p:spPr>
            <a:xfrm>
              <a:off x="811033" y="1924216"/>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3" name="円/楕円 42"/>
            <p:cNvSpPr/>
            <p:nvPr/>
          </p:nvSpPr>
          <p:spPr>
            <a:xfrm>
              <a:off x="6340517" y="1943529"/>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4" name="円/楕円 43"/>
            <p:cNvSpPr/>
            <p:nvPr/>
          </p:nvSpPr>
          <p:spPr>
            <a:xfrm>
              <a:off x="5786868" y="1943529"/>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5" name="円/楕円 44"/>
            <p:cNvSpPr/>
            <p:nvPr/>
          </p:nvSpPr>
          <p:spPr>
            <a:xfrm>
              <a:off x="4486204" y="1936814"/>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6" name="円/楕円 45"/>
            <p:cNvSpPr/>
            <p:nvPr/>
          </p:nvSpPr>
          <p:spPr>
            <a:xfrm>
              <a:off x="2083181" y="1943530"/>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7" name="円/楕円 46"/>
            <p:cNvSpPr/>
            <p:nvPr/>
          </p:nvSpPr>
          <p:spPr>
            <a:xfrm>
              <a:off x="2607357" y="1939554"/>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8" name="円/楕円 47"/>
            <p:cNvSpPr/>
            <p:nvPr/>
          </p:nvSpPr>
          <p:spPr>
            <a:xfrm>
              <a:off x="3021472" y="1939555"/>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9" name="円/楕円 48"/>
            <p:cNvSpPr/>
            <p:nvPr/>
          </p:nvSpPr>
          <p:spPr>
            <a:xfrm>
              <a:off x="1309314" y="1965090"/>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0" name="円/楕円 49"/>
            <p:cNvSpPr/>
            <p:nvPr/>
          </p:nvSpPr>
          <p:spPr>
            <a:xfrm>
              <a:off x="5035163" y="1965090"/>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1" name="円/楕円 50"/>
            <p:cNvSpPr/>
            <p:nvPr/>
          </p:nvSpPr>
          <p:spPr>
            <a:xfrm>
              <a:off x="8453562" y="1940672"/>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2" name="円/楕円 51"/>
            <p:cNvSpPr/>
            <p:nvPr/>
          </p:nvSpPr>
          <p:spPr>
            <a:xfrm>
              <a:off x="6670464" y="3317937"/>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3" name="円/楕円 52"/>
            <p:cNvSpPr/>
            <p:nvPr/>
          </p:nvSpPr>
          <p:spPr>
            <a:xfrm>
              <a:off x="5017526" y="3328553"/>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4" name="円/楕円 53"/>
            <p:cNvSpPr/>
            <p:nvPr/>
          </p:nvSpPr>
          <p:spPr>
            <a:xfrm>
              <a:off x="4455797" y="3317754"/>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5" name="円/楕円 54"/>
            <p:cNvSpPr/>
            <p:nvPr/>
          </p:nvSpPr>
          <p:spPr>
            <a:xfrm>
              <a:off x="3021471" y="3279564"/>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6" name="円/楕円 55"/>
            <p:cNvSpPr/>
            <p:nvPr/>
          </p:nvSpPr>
          <p:spPr>
            <a:xfrm>
              <a:off x="1350396" y="3285464"/>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7" name="円/楕円 56"/>
            <p:cNvSpPr/>
            <p:nvPr/>
          </p:nvSpPr>
          <p:spPr>
            <a:xfrm>
              <a:off x="8973484" y="1949461"/>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8" name="円/楕円 57"/>
            <p:cNvSpPr/>
            <p:nvPr/>
          </p:nvSpPr>
          <p:spPr>
            <a:xfrm>
              <a:off x="6691667" y="4663440"/>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9" name="円/楕円 58"/>
            <p:cNvSpPr/>
            <p:nvPr/>
          </p:nvSpPr>
          <p:spPr>
            <a:xfrm>
              <a:off x="5017525" y="4694153"/>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0" name="円/楕円 59"/>
            <p:cNvSpPr/>
            <p:nvPr/>
          </p:nvSpPr>
          <p:spPr>
            <a:xfrm>
              <a:off x="3093057" y="4729889"/>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1" name="円/楕円 60"/>
            <p:cNvSpPr/>
            <p:nvPr/>
          </p:nvSpPr>
          <p:spPr>
            <a:xfrm>
              <a:off x="1309314" y="4729890"/>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2" name="円/楕円 61"/>
            <p:cNvSpPr/>
            <p:nvPr/>
          </p:nvSpPr>
          <p:spPr>
            <a:xfrm>
              <a:off x="10702022" y="3328553"/>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3" name="円/楕円 62"/>
            <p:cNvSpPr/>
            <p:nvPr/>
          </p:nvSpPr>
          <p:spPr>
            <a:xfrm>
              <a:off x="8997129" y="3328553"/>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4" name="円/楕円 63"/>
            <p:cNvSpPr/>
            <p:nvPr/>
          </p:nvSpPr>
          <p:spPr>
            <a:xfrm>
              <a:off x="10590704" y="1928026"/>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5" name="円/楕円 64"/>
            <p:cNvSpPr/>
            <p:nvPr/>
          </p:nvSpPr>
          <p:spPr>
            <a:xfrm>
              <a:off x="9725124" y="1961678"/>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6" name="円/楕円 65"/>
            <p:cNvSpPr/>
            <p:nvPr/>
          </p:nvSpPr>
          <p:spPr>
            <a:xfrm>
              <a:off x="6584535" y="6126480"/>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7" name="円/楕円 66"/>
            <p:cNvSpPr/>
            <p:nvPr/>
          </p:nvSpPr>
          <p:spPr>
            <a:xfrm>
              <a:off x="4959177" y="6171471"/>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8" name="円/楕円 67"/>
            <p:cNvSpPr/>
            <p:nvPr/>
          </p:nvSpPr>
          <p:spPr>
            <a:xfrm>
              <a:off x="2397972" y="6117591"/>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9" name="円/楕円 68"/>
            <p:cNvSpPr/>
            <p:nvPr/>
          </p:nvSpPr>
          <p:spPr>
            <a:xfrm>
              <a:off x="10948946" y="4737951"/>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0" name="円/楕円 69"/>
            <p:cNvSpPr/>
            <p:nvPr/>
          </p:nvSpPr>
          <p:spPr>
            <a:xfrm>
              <a:off x="8997129" y="4714738"/>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1" name="円/楕円 70"/>
            <p:cNvSpPr/>
            <p:nvPr/>
          </p:nvSpPr>
          <p:spPr>
            <a:xfrm>
              <a:off x="8982760" y="6172862"/>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2" name="円/楕円 71"/>
            <p:cNvSpPr/>
            <p:nvPr/>
          </p:nvSpPr>
          <p:spPr>
            <a:xfrm>
              <a:off x="8427177" y="6150334"/>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3" name="円/楕円 72"/>
            <p:cNvSpPr/>
            <p:nvPr/>
          </p:nvSpPr>
          <p:spPr>
            <a:xfrm>
              <a:off x="10699981" y="6202730"/>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4" name="円/楕円 73"/>
            <p:cNvSpPr/>
            <p:nvPr/>
          </p:nvSpPr>
          <p:spPr>
            <a:xfrm>
              <a:off x="10915951" y="6200011"/>
              <a:ext cx="222637" cy="214685"/>
            </a:xfrm>
            <a:prstGeom prst="ellipse">
              <a:avLst/>
            </a:prstGeom>
            <a:grp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77" name="角丸四角形 76"/>
          <p:cNvSpPr/>
          <p:nvPr/>
        </p:nvSpPr>
        <p:spPr>
          <a:xfrm>
            <a:off x="1997304" y="3169774"/>
            <a:ext cx="4293705" cy="931583"/>
          </a:xfrm>
          <a:prstGeom prst="roundRect">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月ごとに大きな変化はあまり見られない</a:t>
            </a:r>
            <a:endParaRPr lang="en-US" altLang="ja-JP" sz="1350" dirty="0">
              <a:solidFill>
                <a:schemeClr val="tx1"/>
              </a:solidFill>
            </a:endParaRPr>
          </a:p>
          <a:p>
            <a:endParaRPr lang="en-US" altLang="ja-JP" sz="1350" dirty="0">
              <a:solidFill>
                <a:schemeClr val="tx1"/>
              </a:solidFill>
            </a:endParaRPr>
          </a:p>
          <a:p>
            <a:r>
              <a:rPr lang="ja-JP" altLang="en-US" sz="1350" dirty="0">
                <a:solidFill>
                  <a:schemeClr val="tx1"/>
                </a:solidFill>
              </a:rPr>
              <a:t>干ばつが起こる理由は季節的な影響によるものではないのではないか</a:t>
            </a:r>
          </a:p>
        </p:txBody>
      </p:sp>
    </p:spTree>
    <p:extLst>
      <p:ext uri="{BB962C8B-B14F-4D97-AF65-F5344CB8AC3E}">
        <p14:creationId xmlns:p14="http://schemas.microsoft.com/office/powerpoint/2010/main" val="407110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9" presetClass="emph" presetSubtype="0" nodeType="withEffect">
                                  <p:stCondLst>
                                    <p:cond delay="0"/>
                                  </p:stCondLst>
                                  <p:childTnLst>
                                    <p:set>
                                      <p:cBhvr rctx="PPT">
                                        <p:cTn id="9" dur="indefinite"/>
                                        <p:tgtEl>
                                          <p:spTgt spid="5"/>
                                        </p:tgtEl>
                                        <p:attrNameLst>
                                          <p:attrName>style.opacity</p:attrName>
                                        </p:attrNameLst>
                                      </p:cBhvr>
                                      <p:to>
                                        <p:strVal val="0.5"/>
                                      </p:to>
                                    </p:set>
                                    <p:animEffect filter="image" prLst="opacity: 0.5">
                                      <p:cBhvr rctx="IE">
                                        <p:cTn id="10" dur="indefinite"/>
                                        <p:tgtEl>
                                          <p:spTgt spid="5"/>
                                        </p:tgtEl>
                                      </p:cBhvr>
                                    </p:animEffect>
                                  </p:childTnLst>
                                </p:cTn>
                              </p:par>
                              <p:par>
                                <p:cTn id="11" presetID="9" presetClass="emph" presetSubtype="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9" presetClass="emph" presetSubtype="0" nodeType="withEffect">
                                  <p:stCondLst>
                                    <p:cond delay="0"/>
                                  </p:stCondLst>
                                  <p:childTnLst>
                                    <p:set>
                                      <p:cBhvr rctx="PPT">
                                        <p:cTn id="15" dur="indefinite"/>
                                        <p:tgtEl>
                                          <p:spTgt spid="7"/>
                                        </p:tgtEl>
                                        <p:attrNameLst>
                                          <p:attrName>style.opacity</p:attrName>
                                        </p:attrNameLst>
                                      </p:cBhvr>
                                      <p:to>
                                        <p:strVal val="0.5"/>
                                      </p:to>
                                    </p:set>
                                    <p:animEffect filter="image" prLst="opacity: 0.5">
                                      <p:cBhvr rctx="IE">
                                        <p:cTn id="16" dur="indefinite"/>
                                        <p:tgtEl>
                                          <p:spTgt spid="7"/>
                                        </p:tgtEl>
                                      </p:cBhvr>
                                    </p:animEffect>
                                  </p:childTnLst>
                                </p:cTn>
                              </p:par>
                              <p:par>
                                <p:cTn id="17" presetID="9" presetClass="emph" presetSubtype="0" nodeType="withEffect">
                                  <p:stCondLst>
                                    <p:cond delay="0"/>
                                  </p:stCondLst>
                                  <p:childTnLst>
                                    <p:set>
                                      <p:cBhvr rctx="PPT">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par>
                                <p:cTn id="20" presetID="9" presetClass="emph" presetSubtype="0" nodeType="withEffect">
                                  <p:stCondLst>
                                    <p:cond delay="0"/>
                                  </p:stCondLst>
                                  <p:childTnLst>
                                    <p:set>
                                      <p:cBhvr rctx="PPT">
                                        <p:cTn id="21" dur="indefinite"/>
                                        <p:tgtEl>
                                          <p:spTgt spid="10"/>
                                        </p:tgtEl>
                                        <p:attrNameLst>
                                          <p:attrName>style.opacity</p:attrName>
                                        </p:attrNameLst>
                                      </p:cBhvr>
                                      <p:to>
                                        <p:strVal val="0.5"/>
                                      </p:to>
                                    </p:set>
                                    <p:animEffect filter="image" prLst="opacity: 0.5">
                                      <p:cBhvr rctx="IE">
                                        <p:cTn id="22" dur="indefinite"/>
                                        <p:tgtEl>
                                          <p:spTgt spid="10"/>
                                        </p:tgtEl>
                                      </p:cBhvr>
                                    </p:animEffect>
                                  </p:childTnLst>
                                </p:cTn>
                              </p:par>
                              <p:par>
                                <p:cTn id="23" presetID="9" presetClass="emph" presetSubtype="0" nodeType="withEffect">
                                  <p:stCondLst>
                                    <p:cond delay="0"/>
                                  </p:stCondLst>
                                  <p:childTnLst>
                                    <p:set>
                                      <p:cBhvr rctx="PPT">
                                        <p:cTn id="24" dur="indefinite"/>
                                        <p:tgtEl>
                                          <p:spTgt spid="9"/>
                                        </p:tgtEl>
                                        <p:attrNameLst>
                                          <p:attrName>style.opacity</p:attrName>
                                        </p:attrNameLst>
                                      </p:cBhvr>
                                      <p:to>
                                        <p:strVal val="0.5"/>
                                      </p:to>
                                    </p:set>
                                    <p:animEffect filter="image" prLst="opacity: 0.5">
                                      <p:cBhvr rctx="IE">
                                        <p:cTn id="25" dur="indefinite"/>
                                        <p:tgtEl>
                                          <p:spTgt spid="9"/>
                                        </p:tgtEl>
                                      </p:cBhvr>
                                    </p:animEffect>
                                  </p:childTnLst>
                                </p:cTn>
                              </p:par>
                              <p:par>
                                <p:cTn id="26" presetID="9" presetClass="emph" presetSubtype="0" nodeType="withEffect">
                                  <p:stCondLst>
                                    <p:cond delay="0"/>
                                  </p:stCondLst>
                                  <p:childTnLst>
                                    <p:set>
                                      <p:cBhvr rctx="PPT">
                                        <p:cTn id="27" dur="indefinite"/>
                                        <p:tgtEl>
                                          <p:spTgt spid="11"/>
                                        </p:tgtEl>
                                        <p:attrNameLst>
                                          <p:attrName>style.opacity</p:attrName>
                                        </p:attrNameLst>
                                      </p:cBhvr>
                                      <p:to>
                                        <p:strVal val="0.5"/>
                                      </p:to>
                                    </p:set>
                                    <p:animEffect filter="image" prLst="opacity: 0.5">
                                      <p:cBhvr rctx="IE">
                                        <p:cTn id="28" dur="indefinite"/>
                                        <p:tgtEl>
                                          <p:spTgt spid="11"/>
                                        </p:tgtEl>
                                      </p:cBhvr>
                                    </p:animEffect>
                                  </p:childTnLst>
                                </p:cTn>
                              </p:par>
                              <p:par>
                                <p:cTn id="29" presetID="9" presetClass="emph" presetSubtype="0" nodeType="withEffect">
                                  <p:stCondLst>
                                    <p:cond delay="0"/>
                                  </p:stCondLst>
                                  <p:childTnLst>
                                    <p:set>
                                      <p:cBhvr rctx="PPT">
                                        <p:cTn id="30" dur="indefinite"/>
                                        <p:tgtEl>
                                          <p:spTgt spid="12"/>
                                        </p:tgtEl>
                                        <p:attrNameLst>
                                          <p:attrName>style.opacity</p:attrName>
                                        </p:attrNameLst>
                                      </p:cBhvr>
                                      <p:to>
                                        <p:strVal val="0.5"/>
                                      </p:to>
                                    </p:set>
                                    <p:animEffect filter="image" prLst="opacity: 0.5">
                                      <p:cBhvr rctx="IE">
                                        <p:cTn id="31" dur="indefinite"/>
                                        <p:tgtEl>
                                          <p:spTgt spid="12"/>
                                        </p:tgtEl>
                                      </p:cBhvr>
                                    </p:animEffect>
                                  </p:childTnLst>
                                </p:cTn>
                              </p:par>
                              <p:par>
                                <p:cTn id="32" presetID="9" presetClass="emph" presetSubtype="0" nodeType="withEffect">
                                  <p:stCondLst>
                                    <p:cond delay="0"/>
                                  </p:stCondLst>
                                  <p:childTnLst>
                                    <p:set>
                                      <p:cBhvr rctx="PPT">
                                        <p:cTn id="33" dur="indefinite"/>
                                        <p:tgtEl>
                                          <p:spTgt spid="13"/>
                                        </p:tgtEl>
                                        <p:attrNameLst>
                                          <p:attrName>style.opacity</p:attrName>
                                        </p:attrNameLst>
                                      </p:cBhvr>
                                      <p:to>
                                        <p:strVal val="0.5"/>
                                      </p:to>
                                    </p:set>
                                    <p:animEffect filter="image" prLst="opacity: 0.5">
                                      <p:cBhvr rctx="IE">
                                        <p:cTn id="34" dur="indefinite"/>
                                        <p:tgtEl>
                                          <p:spTgt spid="13"/>
                                        </p:tgtEl>
                                      </p:cBhvr>
                                    </p:animEffect>
                                  </p:childTnLst>
                                </p:cTn>
                              </p:par>
                              <p:par>
                                <p:cTn id="35" presetID="9" presetClass="emph" presetSubtype="0" nodeType="withEffect">
                                  <p:stCondLst>
                                    <p:cond delay="0"/>
                                  </p:stCondLst>
                                  <p:childTnLst>
                                    <p:set>
                                      <p:cBhvr rctx="PPT">
                                        <p:cTn id="36" dur="indefinite"/>
                                        <p:tgtEl>
                                          <p:spTgt spid="14"/>
                                        </p:tgtEl>
                                        <p:attrNameLst>
                                          <p:attrName>style.opacity</p:attrName>
                                        </p:attrNameLst>
                                      </p:cBhvr>
                                      <p:to>
                                        <p:strVal val="0.5"/>
                                      </p:to>
                                    </p:set>
                                    <p:animEffect filter="image" prLst="opacity: 0.5">
                                      <p:cBhvr rctx="IE">
                                        <p:cTn id="37" dur="indefinite"/>
                                        <p:tgtEl>
                                          <p:spTgt spid="14"/>
                                        </p:tgtEl>
                                      </p:cBhvr>
                                    </p:animEffect>
                                  </p:childTnLst>
                                </p:cTn>
                              </p:par>
                              <p:par>
                                <p:cTn id="38" presetID="9" presetClass="emph" presetSubtype="0" nodeType="withEffect">
                                  <p:stCondLst>
                                    <p:cond delay="0"/>
                                  </p:stCondLst>
                                  <p:childTnLst>
                                    <p:set>
                                      <p:cBhvr rctx="PPT">
                                        <p:cTn id="39" dur="indefinite"/>
                                        <p:tgtEl>
                                          <p:spTgt spid="15"/>
                                        </p:tgtEl>
                                        <p:attrNameLst>
                                          <p:attrName>style.opacity</p:attrName>
                                        </p:attrNameLst>
                                      </p:cBhvr>
                                      <p:to>
                                        <p:strVal val="0.5"/>
                                      </p:to>
                                    </p:set>
                                    <p:animEffect filter="image" prLst="opacity: 0.5">
                                      <p:cBhvr rctx="IE">
                                        <p:cTn id="40" dur="indefinite"/>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fade">
                                      <p:cBhvr>
                                        <p:cTn id="45"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731541"/>
            <a:ext cx="7886700" cy="994172"/>
          </a:xfrm>
        </p:spPr>
        <p:txBody>
          <a:bodyPr>
            <a:normAutofit/>
          </a:bodyPr>
          <a:lstStyle/>
          <a:p>
            <a:r>
              <a:rPr lang="ja-JP" altLang="en-US" sz="2700" dirty="0"/>
              <a:t>　　領域平均　（北アメリカ）</a:t>
            </a:r>
          </a:p>
        </p:txBody>
      </p:sp>
      <p:pic>
        <p:nvPicPr>
          <p:cNvPr id="4" name="コンテンツ プレースホルダー 3"/>
          <p:cNvPicPr>
            <a:picLocks noGrp="1" noChangeAspect="1"/>
          </p:cNvPicPr>
          <p:nvPr>
            <p:ph idx="1"/>
          </p:nvPr>
        </p:nvPicPr>
        <p:blipFill rotWithShape="1">
          <a:blip r:embed="rId3">
            <a:extLst>
              <a:ext uri="{28A0092B-C50C-407E-A947-70E740481C1C}">
                <a14:useLocalDpi xmlns:a14="http://schemas.microsoft.com/office/drawing/2010/main" val="0"/>
              </a:ext>
            </a:extLst>
          </a:blip>
          <a:srcRect l="-427" t="-2490" r="427" b="66904"/>
          <a:stretch/>
        </p:blipFill>
        <p:spPr>
          <a:xfrm>
            <a:off x="252177" y="1471489"/>
            <a:ext cx="4568025" cy="2070596"/>
          </a:xfrm>
        </p:spPr>
      </p:pic>
      <p:sp>
        <p:nvSpPr>
          <p:cNvPr id="28" name="スライド番号プレースホルダー 27"/>
          <p:cNvSpPr>
            <a:spLocks noGrp="1"/>
          </p:cNvSpPr>
          <p:nvPr>
            <p:ph type="sldNum" sz="quarter" idx="12"/>
          </p:nvPr>
        </p:nvSpPr>
        <p:spPr/>
        <p:txBody>
          <a:bodyPr/>
          <a:lstStyle/>
          <a:p>
            <a:fld id="{F2D67AE4-8307-4596-882B-CBC57AA00816}" type="slidenum">
              <a:rPr kumimoji="1" lang="ja-JP" altLang="en-US" smtClean="0"/>
              <a:t>107</a:t>
            </a:fld>
            <a:endParaRPr kumimoji="1" lang="ja-JP" altLang="en-US"/>
          </a:p>
        </p:txBody>
      </p:sp>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l="1037" t="1494" r="1756" b="1440"/>
          <a:stretch/>
        </p:blipFill>
        <p:spPr>
          <a:xfrm>
            <a:off x="5212079" y="994410"/>
            <a:ext cx="3631760" cy="3214315"/>
          </a:xfrm>
          <a:prstGeom prst="rect">
            <a:avLst/>
          </a:prstGeom>
        </p:spPr>
      </p:pic>
      <p:cxnSp>
        <p:nvCxnSpPr>
          <p:cNvPr id="15" name="直線コネクタ 14"/>
          <p:cNvCxnSpPr/>
          <p:nvPr/>
        </p:nvCxnSpPr>
        <p:spPr>
          <a:xfrm>
            <a:off x="774809" y="2812510"/>
            <a:ext cx="3779195" cy="0"/>
          </a:xfrm>
          <a:prstGeom prst="line">
            <a:avLst/>
          </a:prstGeom>
          <a:ln w="25400">
            <a:solidFill>
              <a:srgbClr val="FF0000"/>
            </a:solidFill>
            <a:bevel/>
            <a:headEnd w="med" len="lg"/>
          </a:ln>
        </p:spPr>
        <p:style>
          <a:lnRef idx="1">
            <a:schemeClr val="accent1"/>
          </a:lnRef>
          <a:fillRef idx="0">
            <a:schemeClr val="accent1"/>
          </a:fillRef>
          <a:effectRef idx="0">
            <a:schemeClr val="accent1"/>
          </a:effectRef>
          <a:fontRef idx="minor">
            <a:schemeClr val="tx1"/>
          </a:fontRef>
        </p:style>
      </p:cxnSp>
      <p:grpSp>
        <p:nvGrpSpPr>
          <p:cNvPr id="21" name="グループ化 20"/>
          <p:cNvGrpSpPr/>
          <p:nvPr/>
        </p:nvGrpSpPr>
        <p:grpSpPr>
          <a:xfrm>
            <a:off x="1175822" y="2673859"/>
            <a:ext cx="3327112" cy="401660"/>
            <a:chOff x="1487739" y="2277745"/>
            <a:chExt cx="4436149" cy="535546"/>
          </a:xfrm>
          <a:noFill/>
        </p:grpSpPr>
        <p:sp>
          <p:nvSpPr>
            <p:cNvPr id="7" name="円/楕円 6"/>
            <p:cNvSpPr/>
            <p:nvPr/>
          </p:nvSpPr>
          <p:spPr>
            <a:xfrm>
              <a:off x="1487739" y="2325756"/>
              <a:ext cx="214685" cy="341906"/>
            </a:xfrm>
            <a:prstGeom prst="ellipse">
              <a:avLst/>
            </a:prstGeom>
            <a:gr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円/楕円 7"/>
            <p:cNvSpPr/>
            <p:nvPr/>
          </p:nvSpPr>
          <p:spPr>
            <a:xfrm>
              <a:off x="2422694" y="2297925"/>
              <a:ext cx="310101" cy="515365"/>
            </a:xfrm>
            <a:prstGeom prst="ellipse">
              <a:avLst/>
            </a:prstGeom>
            <a:gr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円/楕円 16"/>
            <p:cNvSpPr/>
            <p:nvPr/>
          </p:nvSpPr>
          <p:spPr>
            <a:xfrm>
              <a:off x="3769423" y="2277745"/>
              <a:ext cx="310101" cy="369736"/>
            </a:xfrm>
            <a:prstGeom prst="ellipse">
              <a:avLst/>
            </a:prstGeom>
            <a:gr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円/楕円 17"/>
            <p:cNvSpPr/>
            <p:nvPr/>
          </p:nvSpPr>
          <p:spPr>
            <a:xfrm>
              <a:off x="4744225" y="2277745"/>
              <a:ext cx="310101" cy="369736"/>
            </a:xfrm>
            <a:prstGeom prst="ellipse">
              <a:avLst/>
            </a:prstGeom>
            <a:gr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円/楕円 18"/>
            <p:cNvSpPr/>
            <p:nvPr/>
          </p:nvSpPr>
          <p:spPr>
            <a:xfrm>
              <a:off x="5613787" y="2325756"/>
              <a:ext cx="310101" cy="487535"/>
            </a:xfrm>
            <a:prstGeom prst="ellipse">
              <a:avLst/>
            </a:prstGeom>
            <a:gr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円/楕円 19"/>
            <p:cNvSpPr/>
            <p:nvPr/>
          </p:nvSpPr>
          <p:spPr>
            <a:xfrm>
              <a:off x="5359346" y="2328039"/>
              <a:ext cx="310101" cy="369736"/>
            </a:xfrm>
            <a:prstGeom prst="ellipse">
              <a:avLst/>
            </a:prstGeom>
            <a:grpFill/>
            <a:ln w="158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22" name="角丸四角形 21"/>
          <p:cNvSpPr/>
          <p:nvPr/>
        </p:nvSpPr>
        <p:spPr>
          <a:xfrm>
            <a:off x="463280" y="3505238"/>
            <a:ext cx="4428517" cy="1065639"/>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現在干ばつが問題視されている北アメリカでは</a:t>
            </a:r>
            <a:r>
              <a:rPr lang="en-US" altLang="ja-JP" sz="1350" dirty="0">
                <a:solidFill>
                  <a:schemeClr val="tx1"/>
                </a:solidFill>
              </a:rPr>
              <a:t>1955</a:t>
            </a:r>
            <a:r>
              <a:rPr lang="ja-JP" altLang="en-US" sz="1350" dirty="0">
                <a:solidFill>
                  <a:schemeClr val="tx1"/>
                </a:solidFill>
              </a:rPr>
              <a:t>年頃から定期的に大きな干ばつが起こっていることがわかる。</a:t>
            </a:r>
            <a:endParaRPr lang="en-US" altLang="ja-JP" sz="1350" dirty="0">
              <a:solidFill>
                <a:schemeClr val="tx1"/>
              </a:solidFill>
            </a:endParaRPr>
          </a:p>
          <a:p>
            <a:r>
              <a:rPr lang="ja-JP" altLang="en-US" sz="1350" dirty="0">
                <a:solidFill>
                  <a:schemeClr val="tx1"/>
                </a:solidFill>
              </a:rPr>
              <a:t>しかし、</a:t>
            </a:r>
            <a:r>
              <a:rPr lang="en-US" altLang="ja-JP" sz="1350" dirty="0">
                <a:solidFill>
                  <a:schemeClr val="tx1"/>
                </a:solidFill>
              </a:rPr>
              <a:t>1990</a:t>
            </a:r>
            <a:r>
              <a:rPr lang="ja-JP" altLang="en-US" sz="1350" dirty="0">
                <a:solidFill>
                  <a:schemeClr val="tx1"/>
                </a:solidFill>
              </a:rPr>
              <a:t>年を過ぎてからその頻度が高くなってきている。</a:t>
            </a:r>
          </a:p>
        </p:txBody>
      </p:sp>
      <p:sp>
        <p:nvSpPr>
          <p:cNvPr id="23" name="下矢印 22"/>
          <p:cNvSpPr/>
          <p:nvPr/>
        </p:nvSpPr>
        <p:spPr>
          <a:xfrm>
            <a:off x="2248008" y="4628881"/>
            <a:ext cx="576364" cy="502655"/>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4" name="角丸四角形 23"/>
          <p:cNvSpPr/>
          <p:nvPr/>
        </p:nvSpPr>
        <p:spPr>
          <a:xfrm>
            <a:off x="463280" y="5176308"/>
            <a:ext cx="4563564" cy="60557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solidFill>
              </a:rPr>
              <a:t>では、他の地域での干ばつ頻度はどのようになっているのか</a:t>
            </a:r>
          </a:p>
        </p:txBody>
      </p:sp>
      <p:sp>
        <p:nvSpPr>
          <p:cNvPr id="26" name="角丸四角形 25"/>
          <p:cNvSpPr/>
          <p:nvPr/>
        </p:nvSpPr>
        <p:spPr>
          <a:xfrm>
            <a:off x="5329542" y="4996635"/>
            <a:ext cx="3396835" cy="78524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u="sng" dirty="0">
                <a:solidFill>
                  <a:schemeClr val="tx1"/>
                </a:solidFill>
              </a:rPr>
              <a:t>データ（</a:t>
            </a:r>
            <a:r>
              <a:rPr lang="en-US" altLang="ja-JP" sz="1350" u="sng" dirty="0">
                <a:solidFill>
                  <a:schemeClr val="tx1"/>
                </a:solidFill>
              </a:rPr>
              <a:t>1948</a:t>
            </a:r>
            <a:r>
              <a:rPr lang="ja-JP" altLang="en-US" sz="1350" u="sng" dirty="0">
                <a:solidFill>
                  <a:schemeClr val="tx1"/>
                </a:solidFill>
              </a:rPr>
              <a:t>～</a:t>
            </a:r>
            <a:r>
              <a:rPr lang="en-US" altLang="ja-JP" sz="1350" u="sng" dirty="0">
                <a:solidFill>
                  <a:schemeClr val="tx1"/>
                </a:solidFill>
              </a:rPr>
              <a:t>2005</a:t>
            </a:r>
            <a:r>
              <a:rPr lang="ja-JP" altLang="en-US" sz="1350" u="sng" dirty="0">
                <a:solidFill>
                  <a:schemeClr val="tx1"/>
                </a:solidFill>
              </a:rPr>
              <a:t>）</a:t>
            </a:r>
            <a:endParaRPr lang="en-US" altLang="ja-JP" sz="1350" u="sng" dirty="0">
              <a:solidFill>
                <a:schemeClr val="tx1"/>
              </a:solidFill>
            </a:endParaRPr>
          </a:p>
          <a:p>
            <a:r>
              <a:rPr lang="en-US" altLang="ja-JP" sz="1350" dirty="0">
                <a:solidFill>
                  <a:schemeClr val="tx1"/>
                </a:solidFill>
              </a:rPr>
              <a:t>PDSI</a:t>
            </a:r>
            <a:r>
              <a:rPr lang="ja-JP" altLang="en-US" sz="1350" dirty="0">
                <a:solidFill>
                  <a:schemeClr val="tx1"/>
                </a:solidFill>
              </a:rPr>
              <a:t>（パルマー乾燥度指数）：</a:t>
            </a:r>
            <a:r>
              <a:rPr lang="en-US" altLang="ja-JP" sz="1350" dirty="0">
                <a:solidFill>
                  <a:schemeClr val="tx1"/>
                </a:solidFill>
              </a:rPr>
              <a:t>NOAA</a:t>
            </a:r>
            <a:endParaRPr lang="ja-JP" altLang="en-US" sz="1350" dirty="0">
              <a:solidFill>
                <a:schemeClr val="tx1"/>
              </a:solidFill>
            </a:endParaRPr>
          </a:p>
        </p:txBody>
      </p:sp>
      <p:sp>
        <p:nvSpPr>
          <p:cNvPr id="27" name="テキスト ボックス 26"/>
          <p:cNvSpPr txBox="1"/>
          <p:nvPr/>
        </p:nvSpPr>
        <p:spPr>
          <a:xfrm>
            <a:off x="5212079" y="4208725"/>
            <a:ext cx="3264846" cy="253916"/>
          </a:xfrm>
          <a:prstGeom prst="rect">
            <a:avLst/>
          </a:prstGeom>
          <a:noFill/>
        </p:spPr>
        <p:txBody>
          <a:bodyPr wrap="square" rtlCol="0">
            <a:spAutoFit/>
          </a:bodyPr>
          <a:lstStyle/>
          <a:p>
            <a:r>
              <a:rPr lang="en-US" altLang="ja-JP" sz="1050" dirty="0"/>
              <a:t>http://www2m.biglobe.ne.jp/ZenTech/world</a:t>
            </a:r>
            <a:endParaRPr lang="ja-JP" altLang="en-US" sz="1050" dirty="0"/>
          </a:p>
        </p:txBody>
      </p:sp>
    </p:spTree>
    <p:extLst>
      <p:ext uri="{BB962C8B-B14F-4D97-AF65-F5344CB8AC3E}">
        <p14:creationId xmlns:p14="http://schemas.microsoft.com/office/powerpoint/2010/main" val="322000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700" dirty="0"/>
              <a:t>大陸別領域平均</a:t>
            </a:r>
          </a:p>
        </p:txBody>
      </p:sp>
      <p:sp>
        <p:nvSpPr>
          <p:cNvPr id="3" name="コンテンツ プレースホルダー 2"/>
          <p:cNvSpPr>
            <a:spLocks noGrp="1"/>
          </p:cNvSpPr>
          <p:nvPr>
            <p:ph idx="1"/>
          </p:nvPr>
        </p:nvSpPr>
        <p:spPr>
          <a:xfrm>
            <a:off x="628650" y="2031865"/>
            <a:ext cx="7886700" cy="3458108"/>
          </a:xfrm>
        </p:spPr>
        <p:txBody>
          <a:bodyPr>
            <a:normAutofit fontScale="70000" lnSpcReduction="20000"/>
          </a:bodyPr>
          <a:lstStyle/>
          <a:p>
            <a:pPr marL="0" indent="0">
              <a:buNone/>
            </a:pPr>
            <a:r>
              <a:rPr kumimoji="1" lang="ja-JP" altLang="en-US" u="sng" dirty="0" smtClean="0"/>
              <a:t>データ</a:t>
            </a:r>
            <a:r>
              <a:rPr kumimoji="1" lang="en-US" altLang="ja-JP" u="sng" dirty="0" smtClean="0"/>
              <a:t>(1948</a:t>
            </a:r>
            <a:r>
              <a:rPr kumimoji="1" lang="ja-JP" altLang="en-US" u="sng" dirty="0" smtClean="0"/>
              <a:t>～</a:t>
            </a:r>
            <a:r>
              <a:rPr kumimoji="1" lang="en-US" altLang="ja-JP" u="sng" dirty="0" smtClean="0"/>
              <a:t>2005)</a:t>
            </a:r>
          </a:p>
          <a:p>
            <a:pPr marL="0" indent="0">
              <a:buNone/>
            </a:pPr>
            <a:r>
              <a:rPr kumimoji="1" lang="ja-JP" altLang="en-US" dirty="0" smtClean="0"/>
              <a:t>・</a:t>
            </a:r>
            <a:r>
              <a:rPr kumimoji="1" lang="en-US" altLang="ja-JP" dirty="0" smtClean="0"/>
              <a:t>PDSI</a:t>
            </a:r>
            <a:r>
              <a:rPr kumimoji="1" lang="ja-JP" altLang="en-US" dirty="0" smtClean="0"/>
              <a:t>（パルマー乾燥度指数）</a:t>
            </a:r>
            <a:r>
              <a:rPr kumimoji="1" lang="en-US" altLang="ja-JP" dirty="0" smtClean="0"/>
              <a:t>: NOAA</a:t>
            </a:r>
            <a:endParaRPr lang="en-US" altLang="ja-JP" dirty="0"/>
          </a:p>
          <a:p>
            <a:pPr marL="0" indent="0">
              <a:buNone/>
            </a:pPr>
            <a:endParaRPr kumimoji="1" lang="en-US" altLang="ja-JP" dirty="0" smtClean="0"/>
          </a:p>
          <a:p>
            <a:pPr marL="0" indent="0">
              <a:buNone/>
            </a:pPr>
            <a:r>
              <a:rPr kumimoji="1" lang="ja-JP" altLang="en-US" u="sng" dirty="0" smtClean="0"/>
              <a:t>平均した地域</a:t>
            </a:r>
            <a:endParaRPr kumimoji="1" lang="en-US" altLang="ja-JP" u="sng" dirty="0" smtClean="0"/>
          </a:p>
          <a:p>
            <a:pPr marL="0" indent="0">
              <a:buNone/>
            </a:pPr>
            <a:r>
              <a:rPr kumimoji="1" lang="ja-JP" altLang="en-US" dirty="0" smtClean="0"/>
              <a:t>・北アメリカ</a:t>
            </a:r>
            <a:endParaRPr kumimoji="1" lang="en-US" altLang="ja-JP" dirty="0" smtClean="0"/>
          </a:p>
          <a:p>
            <a:pPr marL="0" indent="0">
              <a:buNone/>
            </a:pPr>
            <a:r>
              <a:rPr kumimoji="1" lang="ja-JP" altLang="en-US" dirty="0" smtClean="0"/>
              <a:t>・アジア</a:t>
            </a:r>
            <a:endParaRPr kumimoji="1" lang="en-US" altLang="ja-JP" dirty="0" smtClean="0"/>
          </a:p>
          <a:p>
            <a:pPr marL="0" indent="0">
              <a:buNone/>
            </a:pPr>
            <a:r>
              <a:rPr lang="ja-JP" altLang="en-US" dirty="0" smtClean="0"/>
              <a:t>・アフリカ</a:t>
            </a:r>
            <a:endParaRPr lang="en-US" altLang="ja-JP" dirty="0" smtClean="0"/>
          </a:p>
          <a:p>
            <a:pPr marL="0" indent="0">
              <a:buNone/>
            </a:pPr>
            <a:r>
              <a:rPr lang="ja-JP" altLang="en-US" dirty="0" smtClean="0"/>
              <a:t>・ヨーロッパ</a:t>
            </a:r>
            <a:endParaRPr lang="en-US" altLang="ja-JP" dirty="0" smtClean="0"/>
          </a:p>
          <a:p>
            <a:pPr marL="0" indent="0">
              <a:buNone/>
            </a:pPr>
            <a:r>
              <a:rPr lang="ja-JP" altLang="en-US" dirty="0" smtClean="0"/>
              <a:t>・オーストラリア</a:t>
            </a:r>
            <a:endParaRPr lang="en-US" altLang="ja-JP" dirty="0" smtClean="0"/>
          </a:p>
          <a:p>
            <a:pPr marL="0" indent="0">
              <a:buNone/>
            </a:pPr>
            <a:r>
              <a:rPr kumimoji="1" lang="ja-JP" altLang="en-US" dirty="0" smtClean="0"/>
              <a:t>・南アメリカ</a:t>
            </a:r>
            <a:endParaRPr kumimoji="1" lang="en-US" altLang="ja-JP" dirty="0" smtClean="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108</a:t>
            </a:fld>
            <a:endParaRPr kumimoji="1" lang="ja-JP" altLang="en-US"/>
          </a:p>
        </p:txBody>
      </p:sp>
    </p:spTree>
    <p:extLst>
      <p:ext uri="{BB962C8B-B14F-4D97-AF65-F5344CB8AC3E}">
        <p14:creationId xmlns:p14="http://schemas.microsoft.com/office/powerpoint/2010/main" val="358370412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700" dirty="0"/>
              <a:t>アジア</a:t>
            </a: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42282" y="978897"/>
            <a:ext cx="4445973" cy="2927975"/>
          </a:xfrm>
        </p:spPr>
      </p:pic>
      <p:sp>
        <p:nvSpPr>
          <p:cNvPr id="18" name="スライド番号プレースホルダー 17"/>
          <p:cNvSpPr>
            <a:spLocks noGrp="1"/>
          </p:cNvSpPr>
          <p:nvPr>
            <p:ph type="sldNum" sz="quarter" idx="12"/>
          </p:nvPr>
        </p:nvSpPr>
        <p:spPr/>
        <p:txBody>
          <a:bodyPr/>
          <a:lstStyle/>
          <a:p>
            <a:fld id="{F2D67AE4-8307-4596-882B-CBC57AA00816}" type="slidenum">
              <a:rPr kumimoji="1" lang="ja-JP" altLang="en-US" smtClean="0"/>
              <a:t>109</a:t>
            </a:fld>
            <a:endParaRPr kumimoji="1" lang="ja-JP" altLang="en-US"/>
          </a:p>
        </p:txBody>
      </p:sp>
      <p:sp>
        <p:nvSpPr>
          <p:cNvPr id="7" name="テキスト ボックス 6"/>
          <p:cNvSpPr txBox="1"/>
          <p:nvPr/>
        </p:nvSpPr>
        <p:spPr>
          <a:xfrm>
            <a:off x="5707704" y="3920569"/>
            <a:ext cx="3436296" cy="276999"/>
          </a:xfrm>
          <a:prstGeom prst="rect">
            <a:avLst/>
          </a:prstGeom>
          <a:noFill/>
        </p:spPr>
        <p:txBody>
          <a:bodyPr wrap="square" rtlCol="0">
            <a:spAutoFit/>
          </a:bodyPr>
          <a:lstStyle/>
          <a:p>
            <a:r>
              <a:rPr lang="ja-JP" altLang="en-US" sz="1200" dirty="0"/>
              <a:t>世界の国々　</a:t>
            </a:r>
            <a:r>
              <a:rPr lang="en-US" altLang="ja-JP" sz="1050" dirty="0"/>
              <a:t>https://www.lib-sakai.jp/link/pf/pf011.htm</a:t>
            </a:r>
            <a:endParaRPr lang="ja-JP" altLang="en-US" sz="1350" dirty="0"/>
          </a:p>
        </p:txBody>
      </p:sp>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l="-184" t="-426" r="184" b="69473"/>
          <a:stretch/>
        </p:blipFill>
        <p:spPr>
          <a:xfrm>
            <a:off x="316346" y="2066900"/>
            <a:ext cx="3973354" cy="1592084"/>
          </a:xfrm>
          <a:prstGeom prst="rect">
            <a:avLst/>
          </a:prstGeom>
        </p:spPr>
      </p:pic>
      <p:cxnSp>
        <p:nvCxnSpPr>
          <p:cNvPr id="10" name="直線コネクタ 9"/>
          <p:cNvCxnSpPr/>
          <p:nvPr/>
        </p:nvCxnSpPr>
        <p:spPr>
          <a:xfrm flipV="1">
            <a:off x="787941" y="3133523"/>
            <a:ext cx="3275789" cy="1459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グループ化 15"/>
          <p:cNvGrpSpPr/>
          <p:nvPr/>
        </p:nvGrpSpPr>
        <p:grpSpPr>
          <a:xfrm>
            <a:off x="1050588" y="3061071"/>
            <a:ext cx="2469295" cy="364282"/>
            <a:chOff x="1400783" y="2938427"/>
            <a:chExt cx="3292393" cy="485709"/>
          </a:xfrm>
        </p:grpSpPr>
        <p:sp>
          <p:nvSpPr>
            <p:cNvPr id="11" name="円/楕円 10"/>
            <p:cNvSpPr/>
            <p:nvPr/>
          </p:nvSpPr>
          <p:spPr>
            <a:xfrm>
              <a:off x="1400783" y="2966936"/>
              <a:ext cx="233464" cy="311285"/>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円/楕円 11"/>
            <p:cNvSpPr/>
            <p:nvPr/>
          </p:nvSpPr>
          <p:spPr>
            <a:xfrm>
              <a:off x="2613236" y="2938429"/>
              <a:ext cx="233464" cy="311285"/>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 name="円/楕円 12"/>
            <p:cNvSpPr/>
            <p:nvPr/>
          </p:nvSpPr>
          <p:spPr>
            <a:xfrm>
              <a:off x="3022057" y="2938428"/>
              <a:ext cx="382623" cy="485708"/>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円/楕円 13"/>
            <p:cNvSpPr/>
            <p:nvPr/>
          </p:nvSpPr>
          <p:spPr>
            <a:xfrm>
              <a:off x="3475493" y="2938427"/>
              <a:ext cx="819268" cy="407887"/>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円/楕円 14"/>
            <p:cNvSpPr/>
            <p:nvPr/>
          </p:nvSpPr>
          <p:spPr>
            <a:xfrm>
              <a:off x="4366462" y="2938428"/>
              <a:ext cx="326714" cy="311285"/>
            </a:xfrm>
            <a:prstGeom prst="ellipse">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17" name="角丸四角形 16"/>
          <p:cNvSpPr/>
          <p:nvPr/>
        </p:nvSpPr>
        <p:spPr>
          <a:xfrm>
            <a:off x="628650" y="3840018"/>
            <a:ext cx="4084401" cy="78064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中国東部での干ばつが問題しされているアジアでは、</a:t>
            </a:r>
            <a:r>
              <a:rPr lang="en-US" altLang="ja-JP" sz="1350" dirty="0">
                <a:solidFill>
                  <a:schemeClr val="tx1"/>
                </a:solidFill>
              </a:rPr>
              <a:t>1970</a:t>
            </a:r>
            <a:r>
              <a:rPr lang="ja-JP" altLang="en-US" sz="1350" dirty="0">
                <a:solidFill>
                  <a:schemeClr val="tx1"/>
                </a:solidFill>
              </a:rPr>
              <a:t>～</a:t>
            </a:r>
            <a:r>
              <a:rPr lang="en-US" altLang="ja-JP" sz="1350" dirty="0">
                <a:solidFill>
                  <a:schemeClr val="tx1"/>
                </a:solidFill>
              </a:rPr>
              <a:t>1995</a:t>
            </a:r>
            <a:r>
              <a:rPr lang="ja-JP" altLang="en-US" sz="1350" dirty="0">
                <a:solidFill>
                  <a:schemeClr val="tx1"/>
                </a:solidFill>
              </a:rPr>
              <a:t>年に干ばつが多く見られるが、それ以降大きな干ばつは見られない</a:t>
            </a:r>
          </a:p>
        </p:txBody>
      </p:sp>
    </p:spTree>
    <p:extLst>
      <p:ext uri="{BB962C8B-B14F-4D97-AF65-F5344CB8AC3E}">
        <p14:creationId xmlns:p14="http://schemas.microsoft.com/office/powerpoint/2010/main" val="219389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a:extLst>
              <a:ext uri="{28A0092B-C50C-407E-A947-70E740481C1C}">
                <a14:useLocalDpi xmlns:a14="http://schemas.microsoft.com/office/drawing/2010/main" val="0"/>
              </a:ext>
            </a:extLst>
          </a:blip>
          <a:srcRect l="12128" t="19456" r="54468" b="7730"/>
          <a:stretch/>
        </p:blipFill>
        <p:spPr>
          <a:xfrm>
            <a:off x="94094" y="1600364"/>
            <a:ext cx="4229993" cy="4791395"/>
          </a:xfrm>
          <a:prstGeom prst="rect">
            <a:avLst/>
          </a:prstGeom>
        </p:spPr>
      </p:pic>
      <p:sp>
        <p:nvSpPr>
          <p:cNvPr id="7" name="正方形/長方形 6"/>
          <p:cNvSpPr/>
          <p:nvPr/>
        </p:nvSpPr>
        <p:spPr>
          <a:xfrm>
            <a:off x="4734342" y="6488668"/>
            <a:ext cx="4302698" cy="369332"/>
          </a:xfrm>
          <a:prstGeom prst="rect">
            <a:avLst/>
          </a:prstGeom>
        </p:spPr>
        <p:txBody>
          <a:bodyPr wrap="square">
            <a:spAutoFit/>
          </a:bodyPr>
          <a:lstStyle/>
          <a:p>
            <a:r>
              <a:rPr lang="ja-JP" altLang="en-US" sz="1600" b="1" dirty="0" smtClean="0"/>
              <a:t>シェード</a:t>
            </a:r>
            <a:r>
              <a:rPr lang="ja-JP" altLang="en-US" sz="1600" b="1" dirty="0"/>
              <a:t>：有意水準</a:t>
            </a:r>
            <a:r>
              <a:rPr lang="en-US" altLang="ja-JP" sz="1600" b="1" dirty="0"/>
              <a:t>90%</a:t>
            </a:r>
            <a:r>
              <a:rPr lang="ja-JP" altLang="en-US" sz="1600" b="1" dirty="0"/>
              <a:t>以上、コンター：回帰</a:t>
            </a:r>
            <a:r>
              <a:rPr lang="ja-JP" altLang="en-US" sz="1600" b="1" dirty="0" smtClean="0"/>
              <a:t>係数　</a:t>
            </a:r>
            <a:r>
              <a:rPr lang="ja-JP" altLang="en-US" dirty="0"/>
              <a:t>　　</a:t>
            </a:r>
          </a:p>
        </p:txBody>
      </p:sp>
      <p:sp>
        <p:nvSpPr>
          <p:cNvPr id="16" name="テキスト ボックス 15"/>
          <p:cNvSpPr txBox="1"/>
          <p:nvPr/>
        </p:nvSpPr>
        <p:spPr>
          <a:xfrm>
            <a:off x="0" y="0"/>
            <a:ext cx="9144000" cy="646331"/>
          </a:xfrm>
          <a:prstGeom prst="rect">
            <a:avLst/>
          </a:prstGeom>
          <a:solidFill>
            <a:schemeClr val="accent1">
              <a:lumMod val="50000"/>
            </a:schemeClr>
          </a:solidFill>
        </p:spPr>
        <p:txBody>
          <a:bodyPr wrap="square" rtlCol="0">
            <a:spAutoFit/>
          </a:bodyPr>
          <a:lstStyle/>
          <a:p>
            <a:r>
              <a:rPr kumimoji="1" lang="ja-JP" altLang="en-US" sz="3600" b="1" dirty="0" smtClean="0">
                <a:solidFill>
                  <a:schemeClr val="bg1"/>
                </a:solidFill>
              </a:rPr>
              <a:t>結果</a:t>
            </a:r>
            <a:endParaRPr kumimoji="1" lang="ja-JP" altLang="en-US" sz="3600" b="1" dirty="0">
              <a:solidFill>
                <a:schemeClr val="bg1"/>
              </a:solidFill>
            </a:endParaRPr>
          </a:p>
        </p:txBody>
      </p:sp>
      <p:sp>
        <p:nvSpPr>
          <p:cNvPr id="22" name="正方形/長方形 21"/>
          <p:cNvSpPr/>
          <p:nvPr/>
        </p:nvSpPr>
        <p:spPr>
          <a:xfrm>
            <a:off x="2100469" y="3346649"/>
            <a:ext cx="572876" cy="5838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209091" y="4162423"/>
            <a:ext cx="464254" cy="73687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3328922" y="84170"/>
            <a:ext cx="5761598"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rPr>
              <a:t>降水量</a:t>
            </a:r>
            <a:r>
              <a:rPr kumimoji="1" lang="en-US" altLang="ja-JP" sz="3200" b="1" dirty="0" smtClean="0">
                <a:solidFill>
                  <a:schemeClr val="tx1"/>
                </a:solidFill>
              </a:rPr>
              <a:t>index </a:t>
            </a:r>
            <a:r>
              <a:rPr kumimoji="1" lang="ja-JP" altLang="en-US" sz="3200" b="1" dirty="0" smtClean="0">
                <a:solidFill>
                  <a:schemeClr val="tx1"/>
                </a:solidFill>
              </a:rPr>
              <a:t>と 降水量</a:t>
            </a:r>
            <a:r>
              <a:rPr kumimoji="1" lang="en-US" altLang="ja-JP" sz="3200" dirty="0" smtClean="0">
                <a:solidFill>
                  <a:schemeClr val="tx1"/>
                </a:solidFill>
              </a:rPr>
              <a:t>[mm/day]</a:t>
            </a:r>
            <a:endParaRPr kumimoji="1" lang="ja-JP" altLang="en-US" sz="3200" dirty="0">
              <a:solidFill>
                <a:schemeClr val="tx1"/>
              </a:solidFill>
            </a:endParaRPr>
          </a:p>
        </p:txBody>
      </p:sp>
      <p:sp>
        <p:nvSpPr>
          <p:cNvPr id="12" name="角丸四角形 11"/>
          <p:cNvSpPr/>
          <p:nvPr/>
        </p:nvSpPr>
        <p:spPr>
          <a:xfrm>
            <a:off x="1142736" y="99755"/>
            <a:ext cx="2132707"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rPr>
              <a:t>同時回帰　</a:t>
            </a:r>
            <a:endParaRPr kumimoji="1" lang="ja-JP" altLang="en-US" sz="3200" b="1" dirty="0">
              <a:solidFill>
                <a:schemeClr val="tx1"/>
              </a:solidFill>
            </a:endParaRPr>
          </a:p>
        </p:txBody>
      </p:sp>
      <p:sp>
        <p:nvSpPr>
          <p:cNvPr id="2" name="テキスト ボックス 1"/>
          <p:cNvSpPr txBox="1"/>
          <p:nvPr/>
        </p:nvSpPr>
        <p:spPr>
          <a:xfrm>
            <a:off x="171975" y="855419"/>
            <a:ext cx="5366976" cy="400110"/>
          </a:xfrm>
          <a:prstGeom prst="rect">
            <a:avLst/>
          </a:prstGeom>
          <a:noFill/>
        </p:spPr>
        <p:txBody>
          <a:bodyPr wrap="square" rtlCol="0">
            <a:spAutoFit/>
          </a:bodyPr>
          <a:lstStyle/>
          <a:p>
            <a:r>
              <a:rPr kumimoji="1" lang="ja-JP" altLang="en-US" sz="2000" dirty="0" smtClean="0"/>
              <a:t>赤道アフリカの降水量</a:t>
            </a:r>
            <a:r>
              <a:rPr kumimoji="1" lang="en-US" altLang="ja-JP" sz="2000" dirty="0" smtClean="0"/>
              <a:t>index</a:t>
            </a:r>
            <a:r>
              <a:rPr kumimoji="1" lang="ja-JP" altLang="en-US" sz="2000" dirty="0" err="1" smtClean="0"/>
              <a:t>と降</a:t>
            </a:r>
            <a:r>
              <a:rPr kumimoji="1" lang="ja-JP" altLang="en-US" sz="2000" dirty="0" smtClean="0"/>
              <a:t>水量の同時回帰</a:t>
            </a:r>
            <a:endParaRPr kumimoji="1" lang="ja-JP" altLang="en-US" sz="2000" dirty="0"/>
          </a:p>
        </p:txBody>
      </p:sp>
      <p:sp>
        <p:nvSpPr>
          <p:cNvPr id="3" name="角丸四角形 2"/>
          <p:cNvSpPr/>
          <p:nvPr/>
        </p:nvSpPr>
        <p:spPr>
          <a:xfrm>
            <a:off x="4392828" y="1860075"/>
            <a:ext cx="4465040" cy="1831086"/>
          </a:xfrm>
          <a:prstGeom prst="roundRect">
            <a:avLst/>
          </a:pr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赤道アフリカの降水量変化と</a:t>
            </a:r>
            <a:endParaRPr kumimoji="1" lang="en-US" altLang="ja-JP" sz="2400" b="1" dirty="0" smtClean="0">
              <a:solidFill>
                <a:schemeClr val="tx1"/>
              </a:solidFill>
            </a:endParaRPr>
          </a:p>
          <a:p>
            <a:pPr algn="ctr"/>
            <a:r>
              <a:rPr kumimoji="1" lang="ja-JP" altLang="en-US" sz="2400" b="1" dirty="0" smtClean="0">
                <a:solidFill>
                  <a:schemeClr val="tx1"/>
                </a:solidFill>
              </a:rPr>
              <a:t>亜熱帯アフリカの降水量の変化に関係性あり</a:t>
            </a:r>
            <a:endParaRPr kumimoji="1" lang="ja-JP" altLang="en-US" sz="2400" b="1" dirty="0">
              <a:solidFill>
                <a:schemeClr val="tx1"/>
              </a:solidFill>
            </a:endParaRPr>
          </a:p>
        </p:txBody>
      </p:sp>
      <p:sp>
        <p:nvSpPr>
          <p:cNvPr id="5" name="下矢印 4"/>
          <p:cNvSpPr/>
          <p:nvPr/>
        </p:nvSpPr>
        <p:spPr>
          <a:xfrm>
            <a:off x="6127531" y="3828472"/>
            <a:ext cx="758160" cy="5360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4445628" y="4440805"/>
            <a:ext cx="4359440" cy="1152599"/>
          </a:xfrm>
          <a:prstGeom prst="roundRect">
            <a:avLst/>
          </a:pr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smtClean="0">
                <a:solidFill>
                  <a:schemeClr val="tx1"/>
                </a:solidFill>
              </a:rPr>
              <a:t>15</a:t>
            </a:r>
            <a:r>
              <a:rPr kumimoji="1" lang="ja-JP" altLang="en-US" sz="2400" b="1" dirty="0" smtClean="0">
                <a:solidFill>
                  <a:schemeClr val="tx1"/>
                </a:solidFill>
              </a:rPr>
              <a:t>年平均でその他の変数</a:t>
            </a:r>
            <a:r>
              <a:rPr lang="ja-JP" altLang="en-US" sz="2400" b="1" dirty="0" smtClean="0">
                <a:solidFill>
                  <a:schemeClr val="tx1"/>
                </a:solidFill>
              </a:rPr>
              <a:t>を</a:t>
            </a:r>
            <a:endParaRPr lang="en-US" altLang="ja-JP" sz="2400" b="1" dirty="0" smtClean="0">
              <a:solidFill>
                <a:schemeClr val="tx1"/>
              </a:solidFill>
            </a:endParaRPr>
          </a:p>
          <a:p>
            <a:pPr algn="ctr"/>
            <a:r>
              <a:rPr kumimoji="1" lang="ja-JP" altLang="en-US" sz="2400" b="1" dirty="0" smtClean="0">
                <a:solidFill>
                  <a:schemeClr val="tx1"/>
                </a:solidFill>
              </a:rPr>
              <a:t>過去と現在で比較</a:t>
            </a:r>
            <a:endParaRPr kumimoji="1" lang="en-US" altLang="ja-JP" sz="2400" b="1" dirty="0" smtClean="0">
              <a:solidFill>
                <a:schemeClr val="tx1"/>
              </a:solidFill>
            </a:endParaRPr>
          </a:p>
        </p:txBody>
      </p:sp>
    </p:spTree>
    <p:extLst>
      <p:ext uri="{BB962C8B-B14F-4D97-AF65-F5344CB8AC3E}">
        <p14:creationId xmlns:p14="http://schemas.microsoft.com/office/powerpoint/2010/main" val="419467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700" dirty="0"/>
              <a:t>アフリカ</a:t>
            </a:r>
          </a:p>
        </p:txBody>
      </p:sp>
      <p:pic>
        <p:nvPicPr>
          <p:cNvPr id="4" name="コンテンツ プレースホルダー 3"/>
          <p:cNvPicPr>
            <a:picLocks noGrp="1" noChangeAspect="1"/>
          </p:cNvPicPr>
          <p:nvPr>
            <p:ph idx="1"/>
          </p:nvPr>
        </p:nvPicPr>
        <p:blipFill rotWithShape="1">
          <a:blip r:embed="rId2">
            <a:extLst>
              <a:ext uri="{28A0092B-C50C-407E-A947-70E740481C1C}">
                <a14:useLocalDpi xmlns:a14="http://schemas.microsoft.com/office/drawing/2010/main" val="0"/>
              </a:ext>
            </a:extLst>
          </a:blip>
          <a:srcRect l="877" r="-1" b="68314"/>
          <a:stretch/>
        </p:blipFill>
        <p:spPr>
          <a:xfrm>
            <a:off x="339918" y="1981966"/>
            <a:ext cx="4317559" cy="1654265"/>
          </a:xfrm>
        </p:spPr>
      </p:pic>
      <p:sp>
        <p:nvSpPr>
          <p:cNvPr id="17" name="スライド番号プレースホルダー 16"/>
          <p:cNvSpPr>
            <a:spLocks noGrp="1"/>
          </p:cNvSpPr>
          <p:nvPr>
            <p:ph type="sldNum" sz="quarter" idx="12"/>
          </p:nvPr>
        </p:nvSpPr>
        <p:spPr/>
        <p:txBody>
          <a:bodyPr/>
          <a:lstStyle/>
          <a:p>
            <a:fld id="{F2D67AE4-8307-4596-882B-CBC57AA00816}" type="slidenum">
              <a:rPr kumimoji="1" lang="ja-JP" altLang="en-US" smtClean="0"/>
              <a:t>110</a:t>
            </a:fld>
            <a:endParaRPr kumimoji="1" lang="ja-JP" altLang="en-US"/>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841" t="740" r="1073" b="1175"/>
          <a:stretch/>
        </p:blipFill>
        <p:spPr>
          <a:xfrm>
            <a:off x="5355204" y="1006337"/>
            <a:ext cx="3363402" cy="3363402"/>
          </a:xfrm>
          <a:prstGeom prst="rect">
            <a:avLst/>
          </a:prstGeom>
        </p:spPr>
      </p:pic>
      <p:cxnSp>
        <p:nvCxnSpPr>
          <p:cNvPr id="7" name="直線コネクタ 6"/>
          <p:cNvCxnSpPr/>
          <p:nvPr/>
        </p:nvCxnSpPr>
        <p:spPr>
          <a:xfrm flipV="1">
            <a:off x="822961" y="3051811"/>
            <a:ext cx="3572123" cy="119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771890" y="2923269"/>
            <a:ext cx="3623194" cy="660094"/>
            <a:chOff x="1029186" y="2754691"/>
            <a:chExt cx="4830925" cy="880125"/>
          </a:xfrm>
          <a:noFill/>
        </p:grpSpPr>
        <p:sp>
          <p:nvSpPr>
            <p:cNvPr id="8" name="円/楕円 7"/>
            <p:cNvSpPr/>
            <p:nvPr/>
          </p:nvSpPr>
          <p:spPr>
            <a:xfrm>
              <a:off x="1029186" y="2825182"/>
              <a:ext cx="245137" cy="374583"/>
            </a:xfrm>
            <a:prstGeom prst="ellipse">
              <a:avLst/>
            </a:prstGeom>
            <a:grp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円/楕円 8"/>
            <p:cNvSpPr/>
            <p:nvPr/>
          </p:nvSpPr>
          <p:spPr>
            <a:xfrm>
              <a:off x="1961435" y="2825182"/>
              <a:ext cx="486383" cy="287669"/>
            </a:xfrm>
            <a:prstGeom prst="ellipse">
              <a:avLst/>
            </a:prstGeom>
            <a:grp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円/楕円 9"/>
            <p:cNvSpPr/>
            <p:nvPr/>
          </p:nvSpPr>
          <p:spPr>
            <a:xfrm>
              <a:off x="2699784" y="2754691"/>
              <a:ext cx="561370" cy="374583"/>
            </a:xfrm>
            <a:prstGeom prst="ellipse">
              <a:avLst/>
            </a:prstGeom>
            <a:grp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円/楕円 10"/>
            <p:cNvSpPr/>
            <p:nvPr/>
          </p:nvSpPr>
          <p:spPr>
            <a:xfrm>
              <a:off x="3978613" y="2825182"/>
              <a:ext cx="1381327" cy="187291"/>
            </a:xfrm>
            <a:prstGeom prst="ellipse">
              <a:avLst/>
            </a:prstGeom>
            <a:grp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円/楕円 11"/>
            <p:cNvSpPr/>
            <p:nvPr/>
          </p:nvSpPr>
          <p:spPr>
            <a:xfrm>
              <a:off x="5276282" y="2754691"/>
              <a:ext cx="583829" cy="880125"/>
            </a:xfrm>
            <a:prstGeom prst="ellipse">
              <a:avLst/>
            </a:prstGeom>
            <a:grpFill/>
            <a:ln w="158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14" name="テキスト ボックス 13"/>
          <p:cNvSpPr txBox="1"/>
          <p:nvPr/>
        </p:nvSpPr>
        <p:spPr>
          <a:xfrm>
            <a:off x="5356420" y="4369739"/>
            <a:ext cx="2750496" cy="253916"/>
          </a:xfrm>
          <a:prstGeom prst="rect">
            <a:avLst/>
          </a:prstGeom>
          <a:noFill/>
        </p:spPr>
        <p:txBody>
          <a:bodyPr wrap="square" rtlCol="0">
            <a:spAutoFit/>
          </a:bodyPr>
          <a:lstStyle/>
          <a:p>
            <a:r>
              <a:rPr lang="en-US" altLang="ja-JP" sz="1050" dirty="0"/>
              <a:t>http://www2m.biglobe.ne.jp/ZenTech/world</a:t>
            </a:r>
            <a:endParaRPr lang="ja-JP" altLang="en-US" sz="1050" dirty="0"/>
          </a:p>
        </p:txBody>
      </p:sp>
      <p:sp>
        <p:nvSpPr>
          <p:cNvPr id="15" name="角丸四角形 14"/>
          <p:cNvSpPr/>
          <p:nvPr/>
        </p:nvSpPr>
        <p:spPr>
          <a:xfrm>
            <a:off x="628651" y="3826483"/>
            <a:ext cx="4311785" cy="71426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アフリカでは、乾燥状態が長く続いている傾向がある。湿っている時も他の大陸よりも湿潤度数が低い。</a:t>
            </a:r>
          </a:p>
        </p:txBody>
      </p:sp>
    </p:spTree>
    <p:extLst>
      <p:ext uri="{BB962C8B-B14F-4D97-AF65-F5344CB8AC3E}">
        <p14:creationId xmlns:p14="http://schemas.microsoft.com/office/powerpoint/2010/main" val="174114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700" dirty="0"/>
              <a:t>ヨーロッパ</a:t>
            </a:r>
          </a:p>
        </p:txBody>
      </p:sp>
      <p:pic>
        <p:nvPicPr>
          <p:cNvPr id="4" name="コンテンツ プレースホルダー 3"/>
          <p:cNvPicPr>
            <a:picLocks noGrp="1" noChangeAspect="1"/>
          </p:cNvPicPr>
          <p:nvPr>
            <p:ph idx="1"/>
          </p:nvPr>
        </p:nvPicPr>
        <p:blipFill rotWithShape="1">
          <a:blip r:embed="rId2">
            <a:extLst>
              <a:ext uri="{28A0092B-C50C-407E-A947-70E740481C1C}">
                <a14:useLocalDpi xmlns:a14="http://schemas.microsoft.com/office/drawing/2010/main" val="0"/>
              </a:ext>
            </a:extLst>
          </a:blip>
          <a:srcRect b="69076"/>
          <a:stretch/>
        </p:blipFill>
        <p:spPr>
          <a:xfrm>
            <a:off x="521646" y="2045013"/>
            <a:ext cx="3961590" cy="1563672"/>
          </a:xfrm>
        </p:spPr>
      </p:pic>
      <p:sp>
        <p:nvSpPr>
          <p:cNvPr id="17" name="スライド番号プレースホルダー 16"/>
          <p:cNvSpPr>
            <a:spLocks noGrp="1"/>
          </p:cNvSpPr>
          <p:nvPr>
            <p:ph type="sldNum" sz="quarter" idx="12"/>
          </p:nvPr>
        </p:nvSpPr>
        <p:spPr/>
        <p:txBody>
          <a:bodyPr/>
          <a:lstStyle/>
          <a:p>
            <a:fld id="{F2D67AE4-8307-4596-882B-CBC57AA00816}" type="slidenum">
              <a:rPr kumimoji="1" lang="ja-JP" altLang="en-US" smtClean="0"/>
              <a:t>111</a:t>
            </a:fld>
            <a:endParaRPr kumimoji="1" lang="ja-JP" altLang="en-US"/>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1290" t="1064" r="1650" b="637"/>
          <a:stretch/>
        </p:blipFill>
        <p:spPr>
          <a:xfrm>
            <a:off x="5244424" y="966686"/>
            <a:ext cx="3290381" cy="3370634"/>
          </a:xfrm>
          <a:prstGeom prst="rect">
            <a:avLst/>
          </a:prstGeom>
        </p:spPr>
      </p:pic>
      <p:cxnSp>
        <p:nvCxnSpPr>
          <p:cNvPr id="7" name="直線コネクタ 6"/>
          <p:cNvCxnSpPr/>
          <p:nvPr/>
        </p:nvCxnSpPr>
        <p:spPr>
          <a:xfrm>
            <a:off x="1014109" y="3078804"/>
            <a:ext cx="3268493"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1280400" y="2914649"/>
            <a:ext cx="2936540" cy="415859"/>
            <a:chOff x="1707200" y="2500007"/>
            <a:chExt cx="3915386" cy="554478"/>
          </a:xfrm>
          <a:noFill/>
        </p:grpSpPr>
        <p:sp>
          <p:nvSpPr>
            <p:cNvPr id="8" name="円/楕円 7"/>
            <p:cNvSpPr/>
            <p:nvPr/>
          </p:nvSpPr>
          <p:spPr>
            <a:xfrm>
              <a:off x="1707200" y="2607012"/>
              <a:ext cx="350196" cy="437745"/>
            </a:xfrm>
            <a:prstGeom prst="ellipse">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円/楕円 9"/>
            <p:cNvSpPr/>
            <p:nvPr/>
          </p:nvSpPr>
          <p:spPr>
            <a:xfrm>
              <a:off x="2169268" y="2500007"/>
              <a:ext cx="554475" cy="437745"/>
            </a:xfrm>
            <a:prstGeom prst="ellipse">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円/楕円 10"/>
            <p:cNvSpPr/>
            <p:nvPr/>
          </p:nvSpPr>
          <p:spPr>
            <a:xfrm>
              <a:off x="4024009" y="2616740"/>
              <a:ext cx="565013" cy="437745"/>
            </a:xfrm>
            <a:prstGeom prst="ellipse">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円/楕円 11"/>
            <p:cNvSpPr/>
            <p:nvPr/>
          </p:nvSpPr>
          <p:spPr>
            <a:xfrm>
              <a:off x="5038927" y="2616740"/>
              <a:ext cx="583659" cy="437745"/>
            </a:xfrm>
            <a:prstGeom prst="ellipse">
              <a:avLst/>
            </a:prstGeom>
            <a:grp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16" name="角丸四角形 15"/>
          <p:cNvSpPr/>
          <p:nvPr/>
        </p:nvSpPr>
        <p:spPr>
          <a:xfrm>
            <a:off x="628651" y="3786924"/>
            <a:ext cx="4125743" cy="90467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ヨーロッパでは、</a:t>
            </a:r>
            <a:r>
              <a:rPr lang="en-US" altLang="ja-JP" sz="1350" dirty="0">
                <a:solidFill>
                  <a:schemeClr val="tx1"/>
                </a:solidFill>
              </a:rPr>
              <a:t>1900</a:t>
            </a:r>
            <a:r>
              <a:rPr lang="ja-JP" altLang="en-US" sz="1350" dirty="0">
                <a:solidFill>
                  <a:schemeClr val="tx1"/>
                </a:solidFill>
              </a:rPr>
              <a:t>年以降大きな干ばつがフランス・イギリス・ドイツで起こっていることが知られており、乾燥度合いも大きくなってきている</a:t>
            </a:r>
          </a:p>
        </p:txBody>
      </p:sp>
    </p:spTree>
    <p:extLst>
      <p:ext uri="{BB962C8B-B14F-4D97-AF65-F5344CB8AC3E}">
        <p14:creationId xmlns:p14="http://schemas.microsoft.com/office/powerpoint/2010/main" val="32526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700" dirty="0"/>
              <a:t>オーストラリア</a:t>
            </a:r>
          </a:p>
        </p:txBody>
      </p:sp>
      <p:pic>
        <p:nvPicPr>
          <p:cNvPr id="4" name="コンテンツ プレースホルダー 3"/>
          <p:cNvPicPr>
            <a:picLocks noGrp="1" noChangeAspect="1"/>
          </p:cNvPicPr>
          <p:nvPr>
            <p:ph idx="1"/>
          </p:nvPr>
        </p:nvPicPr>
        <p:blipFill rotWithShape="1">
          <a:blip r:embed="rId2">
            <a:extLst>
              <a:ext uri="{28A0092B-C50C-407E-A947-70E740481C1C}">
                <a14:useLocalDpi xmlns:a14="http://schemas.microsoft.com/office/drawing/2010/main" val="0"/>
              </a:ext>
            </a:extLst>
          </a:blip>
          <a:srcRect l="1133" t="2147" r="1419" b="1531"/>
          <a:stretch/>
        </p:blipFill>
        <p:spPr>
          <a:xfrm>
            <a:off x="4982895" y="1039644"/>
            <a:ext cx="3844958" cy="3064212"/>
          </a:xfrm>
        </p:spPr>
      </p:pic>
      <p:sp>
        <p:nvSpPr>
          <p:cNvPr id="15" name="スライド番号プレースホルダー 14"/>
          <p:cNvSpPr>
            <a:spLocks noGrp="1"/>
          </p:cNvSpPr>
          <p:nvPr>
            <p:ph type="sldNum" sz="quarter" idx="12"/>
          </p:nvPr>
        </p:nvSpPr>
        <p:spPr/>
        <p:txBody>
          <a:bodyPr/>
          <a:lstStyle/>
          <a:p>
            <a:fld id="{F2D67AE4-8307-4596-882B-CBC57AA00816}" type="slidenum">
              <a:rPr kumimoji="1" lang="ja-JP" altLang="en-US" smtClean="0"/>
              <a:t>112</a:t>
            </a:fld>
            <a:endParaRPr kumimoji="1" lang="ja-JP" altLang="en-US"/>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t="-425" b="69077"/>
          <a:stretch/>
        </p:blipFill>
        <p:spPr>
          <a:xfrm>
            <a:off x="316148" y="2024569"/>
            <a:ext cx="4505943" cy="1705760"/>
          </a:xfrm>
          <a:prstGeom prst="rect">
            <a:avLst/>
          </a:prstGeom>
        </p:spPr>
      </p:pic>
      <p:cxnSp>
        <p:nvCxnSpPr>
          <p:cNvPr id="7" name="直線コネクタ 6"/>
          <p:cNvCxnSpPr/>
          <p:nvPr/>
        </p:nvCxnSpPr>
        <p:spPr>
          <a:xfrm flipV="1">
            <a:off x="831715" y="3148114"/>
            <a:ext cx="3740285" cy="1459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 name="グループ化 12"/>
          <p:cNvGrpSpPr/>
          <p:nvPr/>
        </p:nvGrpSpPr>
        <p:grpSpPr>
          <a:xfrm>
            <a:off x="2130358" y="3075888"/>
            <a:ext cx="2169566" cy="349465"/>
            <a:chOff x="2840477" y="2958183"/>
            <a:chExt cx="2892755" cy="465953"/>
          </a:xfrm>
          <a:noFill/>
        </p:grpSpPr>
        <p:sp>
          <p:nvSpPr>
            <p:cNvPr id="8" name="円/楕円 7"/>
            <p:cNvSpPr/>
            <p:nvPr/>
          </p:nvSpPr>
          <p:spPr>
            <a:xfrm>
              <a:off x="2840477" y="2968886"/>
              <a:ext cx="369650" cy="231514"/>
            </a:xfrm>
            <a:prstGeom prst="ellipse">
              <a:avLst/>
            </a:prstGeom>
            <a:gr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円/楕円 8"/>
            <p:cNvSpPr/>
            <p:nvPr/>
          </p:nvSpPr>
          <p:spPr>
            <a:xfrm>
              <a:off x="3602476" y="2958183"/>
              <a:ext cx="369650" cy="231514"/>
            </a:xfrm>
            <a:prstGeom prst="ellipse">
              <a:avLst/>
            </a:prstGeom>
            <a:gr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円/楕円 9"/>
            <p:cNvSpPr/>
            <p:nvPr/>
          </p:nvSpPr>
          <p:spPr>
            <a:xfrm>
              <a:off x="4087239" y="2958183"/>
              <a:ext cx="369650" cy="231514"/>
            </a:xfrm>
            <a:prstGeom prst="ellipse">
              <a:avLst/>
            </a:prstGeom>
            <a:gr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1" name="円/楕円 10"/>
            <p:cNvSpPr/>
            <p:nvPr/>
          </p:nvSpPr>
          <p:spPr>
            <a:xfrm>
              <a:off x="4486470" y="2968886"/>
              <a:ext cx="657842" cy="231514"/>
            </a:xfrm>
            <a:prstGeom prst="ellipse">
              <a:avLst/>
            </a:prstGeom>
            <a:gr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円/楕円 11"/>
            <p:cNvSpPr/>
            <p:nvPr/>
          </p:nvSpPr>
          <p:spPr>
            <a:xfrm>
              <a:off x="5363582" y="2968886"/>
              <a:ext cx="369650" cy="455250"/>
            </a:xfrm>
            <a:prstGeom prst="ellipse">
              <a:avLst/>
            </a:prstGeom>
            <a:gr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14" name="角丸四角形 13"/>
          <p:cNvSpPr/>
          <p:nvPr/>
        </p:nvSpPr>
        <p:spPr>
          <a:xfrm>
            <a:off x="644891" y="3931664"/>
            <a:ext cx="4125743" cy="90467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オーストラリアでは、乾燥度合いは小さいが干ばつの起こる頻度は高いことがわかる。砂漠が多いことが関連しているのではないか。</a:t>
            </a:r>
            <a:endParaRPr lang="en-US" altLang="ja-JP" sz="1350" dirty="0">
              <a:solidFill>
                <a:schemeClr val="tx1"/>
              </a:solidFill>
            </a:endParaRPr>
          </a:p>
        </p:txBody>
      </p:sp>
    </p:spTree>
    <p:extLst>
      <p:ext uri="{BB962C8B-B14F-4D97-AF65-F5344CB8AC3E}">
        <p14:creationId xmlns:p14="http://schemas.microsoft.com/office/powerpoint/2010/main" val="224686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700" dirty="0"/>
              <a:t>南アメリカ</a:t>
            </a:r>
          </a:p>
        </p:txBody>
      </p:sp>
      <p:pic>
        <p:nvPicPr>
          <p:cNvPr id="4" name="コンテンツ プレースホルダー 3"/>
          <p:cNvPicPr>
            <a:picLocks noGrp="1" noChangeAspect="1"/>
          </p:cNvPicPr>
          <p:nvPr>
            <p:ph idx="1"/>
          </p:nvPr>
        </p:nvPicPr>
        <p:blipFill rotWithShape="1">
          <a:blip r:embed="rId2">
            <a:extLst>
              <a:ext uri="{28A0092B-C50C-407E-A947-70E740481C1C}">
                <a14:useLocalDpi xmlns:a14="http://schemas.microsoft.com/office/drawing/2010/main" val="0"/>
              </a:ext>
            </a:extLst>
          </a:blip>
          <a:srcRect b="67959"/>
          <a:stretch/>
        </p:blipFill>
        <p:spPr>
          <a:xfrm>
            <a:off x="521225" y="2009978"/>
            <a:ext cx="4607684" cy="1670725"/>
          </a:xfrm>
        </p:spPr>
      </p:pic>
      <p:sp>
        <p:nvSpPr>
          <p:cNvPr id="13" name="スライド番号プレースホルダー 12"/>
          <p:cNvSpPr>
            <a:spLocks noGrp="1"/>
          </p:cNvSpPr>
          <p:nvPr>
            <p:ph type="sldNum" sz="quarter" idx="12"/>
          </p:nvPr>
        </p:nvSpPr>
        <p:spPr/>
        <p:txBody>
          <a:bodyPr/>
          <a:lstStyle/>
          <a:p>
            <a:fld id="{F2D67AE4-8307-4596-882B-CBC57AA00816}" type="slidenum">
              <a:rPr kumimoji="1" lang="ja-JP" altLang="en-US" smtClean="0"/>
              <a:t>113</a:t>
            </a:fld>
            <a:endParaRPr kumimoji="1" lang="ja-JP" altLang="en-US"/>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l="3287" t="1578" r="2813" b="1328"/>
          <a:stretch/>
        </p:blipFill>
        <p:spPr>
          <a:xfrm>
            <a:off x="5650975" y="1165621"/>
            <a:ext cx="2837249" cy="3359437"/>
          </a:xfrm>
          <a:prstGeom prst="rect">
            <a:avLst/>
          </a:prstGeom>
        </p:spPr>
      </p:pic>
      <p:cxnSp>
        <p:nvCxnSpPr>
          <p:cNvPr id="7" name="直線コネクタ 6"/>
          <p:cNvCxnSpPr/>
          <p:nvPr/>
        </p:nvCxnSpPr>
        <p:spPr>
          <a:xfrm>
            <a:off x="1043291" y="3075157"/>
            <a:ext cx="381567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グループ化 10"/>
          <p:cNvGrpSpPr/>
          <p:nvPr/>
        </p:nvGrpSpPr>
        <p:grpSpPr>
          <a:xfrm>
            <a:off x="1313235" y="2994903"/>
            <a:ext cx="2925593" cy="226169"/>
            <a:chOff x="1750979" y="2850204"/>
            <a:chExt cx="3900791" cy="301558"/>
          </a:xfrm>
        </p:grpSpPr>
        <p:sp>
          <p:nvSpPr>
            <p:cNvPr id="8" name="円/楕円 7"/>
            <p:cNvSpPr/>
            <p:nvPr/>
          </p:nvSpPr>
          <p:spPr>
            <a:xfrm>
              <a:off x="1750979" y="2850204"/>
              <a:ext cx="797668" cy="30155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円/楕円 8"/>
            <p:cNvSpPr/>
            <p:nvPr/>
          </p:nvSpPr>
          <p:spPr>
            <a:xfrm>
              <a:off x="4435813" y="2862533"/>
              <a:ext cx="330740" cy="27723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0" name="円/楕円 9"/>
            <p:cNvSpPr/>
            <p:nvPr/>
          </p:nvSpPr>
          <p:spPr>
            <a:xfrm>
              <a:off x="5350213" y="2850204"/>
              <a:ext cx="301557" cy="30155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12" name="角丸四角形 11"/>
          <p:cNvSpPr/>
          <p:nvPr/>
        </p:nvSpPr>
        <p:spPr>
          <a:xfrm>
            <a:off x="1003166" y="3760956"/>
            <a:ext cx="4125743" cy="90467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solidFill>
              </a:rPr>
              <a:t>南アメリカでは、干ばつの頻度は低い。また熱帯雨林があるからか、湿潤度数がかなり高いため干ばつはあまり問題視されていないようである。</a:t>
            </a:r>
          </a:p>
        </p:txBody>
      </p:sp>
    </p:spTree>
    <p:extLst>
      <p:ext uri="{BB962C8B-B14F-4D97-AF65-F5344CB8AC3E}">
        <p14:creationId xmlns:p14="http://schemas.microsoft.com/office/powerpoint/2010/main" val="355582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120" y="749431"/>
            <a:ext cx="7886700" cy="994172"/>
          </a:xfrm>
        </p:spPr>
        <p:txBody>
          <a:bodyPr>
            <a:normAutofit/>
          </a:bodyPr>
          <a:lstStyle/>
          <a:p>
            <a:r>
              <a:rPr lang="en-US" altLang="ja-JP" sz="2700" dirty="0"/>
              <a:t>   1948</a:t>
            </a:r>
            <a:r>
              <a:rPr lang="ja-JP" altLang="en-US" sz="2700" dirty="0"/>
              <a:t>年～</a:t>
            </a:r>
            <a:r>
              <a:rPr lang="en-US" altLang="ja-JP" sz="2700" dirty="0"/>
              <a:t>2005</a:t>
            </a:r>
            <a:r>
              <a:rPr lang="ja-JP" altLang="en-US" sz="2700" dirty="0"/>
              <a:t>年　</a:t>
            </a:r>
            <a:r>
              <a:rPr lang="en-US" altLang="ja-JP" sz="2700" dirty="0"/>
              <a:t>7</a:t>
            </a:r>
            <a:r>
              <a:rPr lang="ja-JP" altLang="en-US" sz="2700" dirty="0"/>
              <a:t>月～</a:t>
            </a:r>
            <a:r>
              <a:rPr lang="en-US" altLang="ja-JP" sz="2700" dirty="0"/>
              <a:t>12</a:t>
            </a:r>
            <a:r>
              <a:rPr lang="ja-JP" altLang="en-US" sz="2700" dirty="0"/>
              <a:t>月　気候値との偏差</a:t>
            </a:r>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1453" b="4906"/>
          <a:stretch/>
        </p:blipFill>
        <p:spPr>
          <a:xfrm>
            <a:off x="229360" y="2026091"/>
            <a:ext cx="2865686" cy="1630226"/>
          </a:xfrm>
        </p:spPr>
      </p:pic>
      <p:sp>
        <p:nvSpPr>
          <p:cNvPr id="19" name="スライド番号プレースホルダー 18"/>
          <p:cNvSpPr>
            <a:spLocks noGrp="1"/>
          </p:cNvSpPr>
          <p:nvPr>
            <p:ph type="sldNum" sz="quarter" idx="12"/>
          </p:nvPr>
        </p:nvSpPr>
        <p:spPr/>
        <p:txBody>
          <a:bodyPr/>
          <a:lstStyle/>
          <a:p>
            <a:fld id="{F2D67AE4-8307-4596-882B-CBC57AA00816}" type="slidenum">
              <a:rPr kumimoji="1" lang="ja-JP" altLang="en-US" smtClean="0"/>
              <a:t>114</a:t>
            </a:fld>
            <a:endParaRPr kumimoji="1" lang="ja-JP" altLang="en-US"/>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t="21353" b="5164"/>
          <a:stretch/>
        </p:blipFill>
        <p:spPr>
          <a:xfrm>
            <a:off x="3095045" y="2029604"/>
            <a:ext cx="2865686" cy="1626713"/>
          </a:xfrm>
          <a:prstGeom prst="rect">
            <a:avLst/>
          </a:prstGeom>
        </p:spPr>
      </p:pic>
      <p:grpSp>
        <p:nvGrpSpPr>
          <p:cNvPr id="9" name="グループ化 8"/>
          <p:cNvGrpSpPr/>
          <p:nvPr/>
        </p:nvGrpSpPr>
        <p:grpSpPr>
          <a:xfrm>
            <a:off x="6044219" y="2026091"/>
            <a:ext cx="2845443" cy="1630226"/>
            <a:chOff x="8058959" y="1558454"/>
            <a:chExt cx="3793924" cy="2173635"/>
          </a:xfrm>
        </p:grpSpPr>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l="-522" t="20118" r="522" b="18753"/>
            <a:stretch/>
          </p:blipFill>
          <p:spPr>
            <a:xfrm>
              <a:off x="8058959" y="1558454"/>
              <a:ext cx="3793924" cy="1876508"/>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12783" t="85687" r="11774" b="5570"/>
            <a:stretch/>
          </p:blipFill>
          <p:spPr>
            <a:xfrm>
              <a:off x="8480953" y="3496477"/>
              <a:ext cx="2949935" cy="235612"/>
            </a:xfrm>
            <a:prstGeom prst="rect">
              <a:avLst/>
            </a:prstGeom>
          </p:spPr>
        </p:pic>
      </p:grpSp>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t="20924" b="5458"/>
          <a:stretch/>
        </p:blipFill>
        <p:spPr>
          <a:xfrm>
            <a:off x="229360" y="4143126"/>
            <a:ext cx="2865686" cy="1629703"/>
          </a:xfrm>
          <a:prstGeom prst="rect">
            <a:avLst/>
          </a:prstGeom>
        </p:spPr>
      </p:pic>
      <p:pic>
        <p:nvPicPr>
          <p:cNvPr id="11" name="図 10"/>
          <p:cNvPicPr>
            <a:picLocks noChangeAspect="1"/>
          </p:cNvPicPr>
          <p:nvPr/>
        </p:nvPicPr>
        <p:blipFill rotWithShape="1">
          <a:blip r:embed="rId7" cstate="print">
            <a:extLst>
              <a:ext uri="{28A0092B-C50C-407E-A947-70E740481C1C}">
                <a14:useLocalDpi xmlns:a14="http://schemas.microsoft.com/office/drawing/2010/main" val="0"/>
              </a:ext>
            </a:extLst>
          </a:blip>
          <a:srcRect t="22545" b="4647"/>
          <a:stretch/>
        </p:blipFill>
        <p:spPr>
          <a:xfrm>
            <a:off x="3162989" y="4175139"/>
            <a:ext cx="2881230" cy="1620504"/>
          </a:xfrm>
          <a:prstGeom prst="rect">
            <a:avLst/>
          </a:prstGeom>
        </p:spPr>
      </p:pic>
      <p:pic>
        <p:nvPicPr>
          <p:cNvPr id="12" name="図 11"/>
          <p:cNvPicPr>
            <a:picLocks noChangeAspect="1"/>
          </p:cNvPicPr>
          <p:nvPr/>
        </p:nvPicPr>
        <p:blipFill rotWithShape="1">
          <a:blip r:embed="rId8" cstate="print">
            <a:extLst>
              <a:ext uri="{28A0092B-C50C-407E-A947-70E740481C1C}">
                <a14:useLocalDpi xmlns:a14="http://schemas.microsoft.com/office/drawing/2010/main" val="0"/>
              </a:ext>
            </a:extLst>
          </a:blip>
          <a:srcRect t="21329" b="5323"/>
          <a:stretch/>
        </p:blipFill>
        <p:spPr>
          <a:xfrm>
            <a:off x="6033533" y="4148823"/>
            <a:ext cx="2856129" cy="1618308"/>
          </a:xfrm>
          <a:prstGeom prst="rect">
            <a:avLst/>
          </a:prstGeom>
        </p:spPr>
      </p:pic>
      <p:sp>
        <p:nvSpPr>
          <p:cNvPr id="13" name="テキスト ボックス 12"/>
          <p:cNvSpPr txBox="1"/>
          <p:nvPr/>
        </p:nvSpPr>
        <p:spPr>
          <a:xfrm>
            <a:off x="1146144" y="1767817"/>
            <a:ext cx="1055536" cy="507831"/>
          </a:xfrm>
          <a:prstGeom prst="rect">
            <a:avLst/>
          </a:prstGeom>
          <a:noFill/>
        </p:spPr>
        <p:txBody>
          <a:bodyPr wrap="square" rtlCol="0">
            <a:spAutoFit/>
          </a:bodyPr>
          <a:lstStyle/>
          <a:p>
            <a:pPr algn="ctr"/>
            <a:r>
              <a:rPr lang="en-US" altLang="ja-JP" sz="1350" dirty="0"/>
              <a:t>JUL</a:t>
            </a:r>
          </a:p>
          <a:p>
            <a:endParaRPr lang="ja-JP" altLang="en-US" sz="1350" dirty="0"/>
          </a:p>
        </p:txBody>
      </p:sp>
      <p:sp>
        <p:nvSpPr>
          <p:cNvPr id="14" name="テキスト ボックス 13"/>
          <p:cNvSpPr txBox="1"/>
          <p:nvPr/>
        </p:nvSpPr>
        <p:spPr>
          <a:xfrm>
            <a:off x="6930654" y="1825840"/>
            <a:ext cx="1055536" cy="507831"/>
          </a:xfrm>
          <a:prstGeom prst="rect">
            <a:avLst/>
          </a:prstGeom>
          <a:noFill/>
        </p:spPr>
        <p:txBody>
          <a:bodyPr wrap="square" rtlCol="0">
            <a:spAutoFit/>
          </a:bodyPr>
          <a:lstStyle/>
          <a:p>
            <a:pPr algn="ctr"/>
            <a:r>
              <a:rPr lang="en-US" altLang="ja-JP" sz="1350" dirty="0"/>
              <a:t>SEP</a:t>
            </a:r>
          </a:p>
          <a:p>
            <a:endParaRPr lang="ja-JP" altLang="en-US" sz="1350" dirty="0"/>
          </a:p>
        </p:txBody>
      </p:sp>
      <p:sp>
        <p:nvSpPr>
          <p:cNvPr id="15" name="テキスト ボックス 14"/>
          <p:cNvSpPr txBox="1"/>
          <p:nvPr/>
        </p:nvSpPr>
        <p:spPr>
          <a:xfrm>
            <a:off x="1122507" y="3940204"/>
            <a:ext cx="1055536" cy="507831"/>
          </a:xfrm>
          <a:prstGeom prst="rect">
            <a:avLst/>
          </a:prstGeom>
          <a:noFill/>
        </p:spPr>
        <p:txBody>
          <a:bodyPr wrap="square" rtlCol="0">
            <a:spAutoFit/>
          </a:bodyPr>
          <a:lstStyle/>
          <a:p>
            <a:pPr algn="ctr"/>
            <a:r>
              <a:rPr lang="en-US" altLang="ja-JP" sz="1350" dirty="0"/>
              <a:t>OCT</a:t>
            </a:r>
          </a:p>
          <a:p>
            <a:endParaRPr lang="ja-JP" altLang="en-US" sz="1350" dirty="0"/>
          </a:p>
        </p:txBody>
      </p:sp>
      <p:sp>
        <p:nvSpPr>
          <p:cNvPr id="16" name="テキスト ボックス 15"/>
          <p:cNvSpPr txBox="1"/>
          <p:nvPr/>
        </p:nvSpPr>
        <p:spPr>
          <a:xfrm>
            <a:off x="4088388" y="1791815"/>
            <a:ext cx="1055536" cy="507831"/>
          </a:xfrm>
          <a:prstGeom prst="rect">
            <a:avLst/>
          </a:prstGeom>
          <a:noFill/>
        </p:spPr>
        <p:txBody>
          <a:bodyPr wrap="square" rtlCol="0">
            <a:spAutoFit/>
          </a:bodyPr>
          <a:lstStyle/>
          <a:p>
            <a:pPr algn="ctr"/>
            <a:r>
              <a:rPr lang="en-US" altLang="ja-JP" sz="1350" dirty="0"/>
              <a:t>AUG</a:t>
            </a:r>
          </a:p>
          <a:p>
            <a:endParaRPr lang="ja-JP" altLang="en-US" sz="1350" dirty="0"/>
          </a:p>
        </p:txBody>
      </p:sp>
      <p:sp>
        <p:nvSpPr>
          <p:cNvPr id="17" name="テキスト ボックス 16"/>
          <p:cNvSpPr txBox="1"/>
          <p:nvPr/>
        </p:nvSpPr>
        <p:spPr>
          <a:xfrm>
            <a:off x="4088388" y="3932764"/>
            <a:ext cx="1055536" cy="507831"/>
          </a:xfrm>
          <a:prstGeom prst="rect">
            <a:avLst/>
          </a:prstGeom>
          <a:noFill/>
        </p:spPr>
        <p:txBody>
          <a:bodyPr wrap="square" rtlCol="0">
            <a:spAutoFit/>
          </a:bodyPr>
          <a:lstStyle/>
          <a:p>
            <a:pPr algn="ctr"/>
            <a:r>
              <a:rPr lang="en-US" altLang="ja-JP" sz="1350" dirty="0"/>
              <a:t>NOV</a:t>
            </a:r>
          </a:p>
          <a:p>
            <a:endParaRPr lang="ja-JP" altLang="en-US" sz="1350" dirty="0"/>
          </a:p>
        </p:txBody>
      </p:sp>
      <p:sp>
        <p:nvSpPr>
          <p:cNvPr id="18" name="テキスト ボックス 17"/>
          <p:cNvSpPr txBox="1"/>
          <p:nvPr/>
        </p:nvSpPr>
        <p:spPr>
          <a:xfrm>
            <a:off x="6933830" y="3932765"/>
            <a:ext cx="1055536" cy="507831"/>
          </a:xfrm>
          <a:prstGeom prst="rect">
            <a:avLst/>
          </a:prstGeom>
          <a:noFill/>
        </p:spPr>
        <p:txBody>
          <a:bodyPr wrap="square" rtlCol="0">
            <a:spAutoFit/>
          </a:bodyPr>
          <a:lstStyle/>
          <a:p>
            <a:pPr algn="ctr"/>
            <a:r>
              <a:rPr lang="en-US" altLang="ja-JP" sz="1350" dirty="0"/>
              <a:t>DEC</a:t>
            </a:r>
          </a:p>
          <a:p>
            <a:endParaRPr lang="ja-JP" altLang="en-US" sz="1350" dirty="0"/>
          </a:p>
        </p:txBody>
      </p:sp>
    </p:spTree>
    <p:extLst>
      <p:ext uri="{BB962C8B-B14F-4D97-AF65-F5344CB8AC3E}">
        <p14:creationId xmlns:p14="http://schemas.microsoft.com/office/powerpoint/2010/main" val="9852380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normAutofit/>
          </a:bodyPr>
          <a:lstStyle/>
          <a:p>
            <a:r>
              <a:rPr lang="ja-JP" altLang="en-US" sz="2700" dirty="0"/>
              <a:t>　　</a:t>
            </a:r>
            <a:r>
              <a:rPr lang="en-US" altLang="ja-JP" sz="2700" dirty="0"/>
              <a:t>1948</a:t>
            </a:r>
            <a:r>
              <a:rPr lang="ja-JP" altLang="en-US" sz="2700" dirty="0"/>
              <a:t>年～</a:t>
            </a:r>
            <a:r>
              <a:rPr lang="en-US" altLang="ja-JP" sz="2700" dirty="0"/>
              <a:t>2005</a:t>
            </a:r>
            <a:r>
              <a:rPr lang="ja-JP" altLang="en-US" sz="2700" dirty="0"/>
              <a:t>年　</a:t>
            </a:r>
            <a:r>
              <a:rPr lang="en-US" altLang="ja-JP" sz="2700" dirty="0"/>
              <a:t>1</a:t>
            </a:r>
            <a:r>
              <a:rPr lang="ja-JP" altLang="en-US" sz="2700" dirty="0"/>
              <a:t>月～</a:t>
            </a:r>
            <a:r>
              <a:rPr lang="en-US" altLang="ja-JP" sz="2700" dirty="0"/>
              <a:t>6</a:t>
            </a:r>
            <a:r>
              <a:rPr lang="ja-JP" altLang="en-US" sz="2700" dirty="0"/>
              <a:t>月　気候値との偏差</a:t>
            </a:r>
          </a:p>
        </p:txBody>
      </p:sp>
      <p:pic>
        <p:nvPicPr>
          <p:cNvPr id="11" name="コンテンツ プレースホルダー 10"/>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86" t="19136" r="786" b="4526"/>
          <a:stretch/>
        </p:blipFill>
        <p:spPr>
          <a:xfrm>
            <a:off x="229359" y="2061873"/>
            <a:ext cx="2841833" cy="1633993"/>
          </a:xfrm>
        </p:spPr>
      </p:pic>
      <p:sp>
        <p:nvSpPr>
          <p:cNvPr id="23" name="スライド番号プレースホルダー 22"/>
          <p:cNvSpPr>
            <a:spLocks noGrp="1"/>
          </p:cNvSpPr>
          <p:nvPr>
            <p:ph type="sldNum" sz="quarter" idx="12"/>
          </p:nvPr>
        </p:nvSpPr>
        <p:spPr/>
        <p:txBody>
          <a:bodyPr/>
          <a:lstStyle/>
          <a:p>
            <a:fld id="{F2D67AE4-8307-4596-882B-CBC57AA00816}" type="slidenum">
              <a:rPr kumimoji="1" lang="ja-JP" altLang="en-US" smtClean="0"/>
              <a:t>115</a:t>
            </a:fld>
            <a:endParaRPr kumimoji="1" lang="ja-JP" altLang="en-US"/>
          </a:p>
        </p:txBody>
      </p:sp>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t="21194" b="4782"/>
          <a:stretch/>
        </p:blipFill>
        <p:spPr>
          <a:xfrm>
            <a:off x="3109635" y="2085726"/>
            <a:ext cx="2815786" cy="1610140"/>
          </a:xfrm>
          <a:prstGeom prst="rect">
            <a:avLst/>
          </a:prstGeom>
        </p:spPr>
      </p:pic>
      <p:pic>
        <p:nvPicPr>
          <p:cNvPr id="13" name="図 12"/>
          <p:cNvPicPr>
            <a:picLocks noChangeAspect="1"/>
          </p:cNvPicPr>
          <p:nvPr/>
        </p:nvPicPr>
        <p:blipFill rotWithShape="1">
          <a:blip r:embed="rId5" cstate="print">
            <a:extLst>
              <a:ext uri="{28A0092B-C50C-407E-A947-70E740481C1C}">
                <a14:useLocalDpi xmlns:a14="http://schemas.microsoft.com/office/drawing/2010/main" val="0"/>
              </a:ext>
            </a:extLst>
          </a:blip>
          <a:srcRect t="20925" b="3702"/>
          <a:stretch/>
        </p:blipFill>
        <p:spPr>
          <a:xfrm>
            <a:off x="5963864" y="2075529"/>
            <a:ext cx="2832266" cy="1620337"/>
          </a:xfrm>
          <a:prstGeom prst="rect">
            <a:avLst/>
          </a:prstGeom>
        </p:spPr>
      </p:pic>
      <p:pic>
        <p:nvPicPr>
          <p:cNvPr id="14" name="図 13"/>
          <p:cNvPicPr>
            <a:picLocks noChangeAspect="1"/>
          </p:cNvPicPr>
          <p:nvPr/>
        </p:nvPicPr>
        <p:blipFill rotWithShape="1">
          <a:blip r:embed="rId6" cstate="print">
            <a:extLst>
              <a:ext uri="{28A0092B-C50C-407E-A947-70E740481C1C}">
                <a14:useLocalDpi xmlns:a14="http://schemas.microsoft.com/office/drawing/2010/main" val="0"/>
              </a:ext>
            </a:extLst>
          </a:blip>
          <a:srcRect t="20654" b="3297"/>
          <a:stretch/>
        </p:blipFill>
        <p:spPr>
          <a:xfrm>
            <a:off x="252134" y="4231326"/>
            <a:ext cx="2857500" cy="1678719"/>
          </a:xfrm>
          <a:prstGeom prst="rect">
            <a:avLst/>
          </a:prstGeom>
        </p:spPr>
      </p:pic>
      <p:pic>
        <p:nvPicPr>
          <p:cNvPr id="15" name="図 14"/>
          <p:cNvPicPr>
            <a:picLocks noChangeAspect="1"/>
          </p:cNvPicPr>
          <p:nvPr/>
        </p:nvPicPr>
        <p:blipFill rotWithShape="1">
          <a:blip r:embed="rId7" cstate="print">
            <a:extLst>
              <a:ext uri="{28A0092B-C50C-407E-A947-70E740481C1C}">
                <a14:useLocalDpi xmlns:a14="http://schemas.microsoft.com/office/drawing/2010/main" val="0"/>
              </a:ext>
            </a:extLst>
          </a:blip>
          <a:srcRect t="21195" b="5053"/>
          <a:stretch/>
        </p:blipFill>
        <p:spPr>
          <a:xfrm>
            <a:off x="3137763" y="4231326"/>
            <a:ext cx="2826101" cy="1610141"/>
          </a:xfrm>
          <a:prstGeom prst="rect">
            <a:avLst/>
          </a:prstGeom>
        </p:spPr>
      </p:pic>
      <p:pic>
        <p:nvPicPr>
          <p:cNvPr id="16" name="図 15"/>
          <p:cNvPicPr>
            <a:picLocks noChangeAspect="1"/>
          </p:cNvPicPr>
          <p:nvPr/>
        </p:nvPicPr>
        <p:blipFill rotWithShape="1">
          <a:blip r:embed="rId8" cstate="print">
            <a:extLst>
              <a:ext uri="{28A0092B-C50C-407E-A947-70E740481C1C}">
                <a14:useLocalDpi xmlns:a14="http://schemas.microsoft.com/office/drawing/2010/main" val="0"/>
              </a:ext>
            </a:extLst>
          </a:blip>
          <a:srcRect t="20114" b="3702"/>
          <a:stretch/>
        </p:blipFill>
        <p:spPr>
          <a:xfrm>
            <a:off x="5999428" y="4213436"/>
            <a:ext cx="2796702" cy="1645920"/>
          </a:xfrm>
          <a:prstGeom prst="rect">
            <a:avLst/>
          </a:prstGeom>
        </p:spPr>
      </p:pic>
      <p:sp>
        <p:nvSpPr>
          <p:cNvPr id="17" name="テキスト ボックス 16"/>
          <p:cNvSpPr txBox="1"/>
          <p:nvPr/>
        </p:nvSpPr>
        <p:spPr>
          <a:xfrm>
            <a:off x="1122507" y="1885475"/>
            <a:ext cx="1055536" cy="507831"/>
          </a:xfrm>
          <a:prstGeom prst="rect">
            <a:avLst/>
          </a:prstGeom>
          <a:noFill/>
        </p:spPr>
        <p:txBody>
          <a:bodyPr wrap="square" rtlCol="0">
            <a:spAutoFit/>
          </a:bodyPr>
          <a:lstStyle/>
          <a:p>
            <a:pPr algn="ctr"/>
            <a:r>
              <a:rPr lang="en-US" altLang="ja-JP" sz="1350" dirty="0"/>
              <a:t>JAN</a:t>
            </a:r>
          </a:p>
          <a:p>
            <a:endParaRPr lang="ja-JP" altLang="en-US" sz="1350" dirty="0"/>
          </a:p>
        </p:txBody>
      </p:sp>
      <p:sp>
        <p:nvSpPr>
          <p:cNvPr id="18" name="テキスト ボックス 17"/>
          <p:cNvSpPr txBox="1"/>
          <p:nvPr/>
        </p:nvSpPr>
        <p:spPr>
          <a:xfrm>
            <a:off x="3989759" y="3988952"/>
            <a:ext cx="1055536" cy="507831"/>
          </a:xfrm>
          <a:prstGeom prst="rect">
            <a:avLst/>
          </a:prstGeom>
          <a:noFill/>
        </p:spPr>
        <p:txBody>
          <a:bodyPr wrap="square" rtlCol="0">
            <a:spAutoFit/>
          </a:bodyPr>
          <a:lstStyle/>
          <a:p>
            <a:pPr algn="ctr"/>
            <a:r>
              <a:rPr lang="en-US" altLang="ja-JP" sz="1350" dirty="0"/>
              <a:t>MAY</a:t>
            </a:r>
          </a:p>
          <a:p>
            <a:endParaRPr lang="ja-JP" altLang="en-US" sz="1350" dirty="0"/>
          </a:p>
        </p:txBody>
      </p:sp>
      <p:sp>
        <p:nvSpPr>
          <p:cNvPr id="19" name="テキスト ボックス 18"/>
          <p:cNvSpPr txBox="1"/>
          <p:nvPr/>
        </p:nvSpPr>
        <p:spPr>
          <a:xfrm>
            <a:off x="6870010" y="1885474"/>
            <a:ext cx="1055536" cy="507831"/>
          </a:xfrm>
          <a:prstGeom prst="rect">
            <a:avLst/>
          </a:prstGeom>
          <a:noFill/>
        </p:spPr>
        <p:txBody>
          <a:bodyPr wrap="square" rtlCol="0">
            <a:spAutoFit/>
          </a:bodyPr>
          <a:lstStyle/>
          <a:p>
            <a:pPr algn="ctr"/>
            <a:r>
              <a:rPr lang="en-US" altLang="ja-JP" sz="1350" dirty="0"/>
              <a:t>MAR</a:t>
            </a:r>
          </a:p>
          <a:p>
            <a:endParaRPr lang="ja-JP" altLang="en-US" sz="1350" dirty="0"/>
          </a:p>
        </p:txBody>
      </p:sp>
      <p:sp>
        <p:nvSpPr>
          <p:cNvPr id="20" name="テキスト ボックス 19"/>
          <p:cNvSpPr txBox="1"/>
          <p:nvPr/>
        </p:nvSpPr>
        <p:spPr>
          <a:xfrm>
            <a:off x="3943350" y="1885474"/>
            <a:ext cx="1055536" cy="507831"/>
          </a:xfrm>
          <a:prstGeom prst="rect">
            <a:avLst/>
          </a:prstGeom>
          <a:noFill/>
        </p:spPr>
        <p:txBody>
          <a:bodyPr wrap="square" rtlCol="0">
            <a:spAutoFit/>
          </a:bodyPr>
          <a:lstStyle/>
          <a:p>
            <a:pPr algn="ctr"/>
            <a:r>
              <a:rPr lang="en-US" altLang="ja-JP" sz="1350" dirty="0"/>
              <a:t>FEB</a:t>
            </a:r>
          </a:p>
          <a:p>
            <a:endParaRPr lang="ja-JP" altLang="en-US" sz="1350" dirty="0"/>
          </a:p>
        </p:txBody>
      </p:sp>
      <p:sp>
        <p:nvSpPr>
          <p:cNvPr id="21" name="テキスト ボックス 20"/>
          <p:cNvSpPr txBox="1"/>
          <p:nvPr/>
        </p:nvSpPr>
        <p:spPr>
          <a:xfrm>
            <a:off x="6870011" y="3988952"/>
            <a:ext cx="1055536" cy="507831"/>
          </a:xfrm>
          <a:prstGeom prst="rect">
            <a:avLst/>
          </a:prstGeom>
          <a:noFill/>
        </p:spPr>
        <p:txBody>
          <a:bodyPr wrap="square" rtlCol="0">
            <a:spAutoFit/>
          </a:bodyPr>
          <a:lstStyle/>
          <a:p>
            <a:pPr algn="ctr"/>
            <a:r>
              <a:rPr lang="en-US" altLang="ja-JP" sz="1350" dirty="0"/>
              <a:t>JUN</a:t>
            </a:r>
          </a:p>
          <a:p>
            <a:endParaRPr lang="ja-JP" altLang="en-US" sz="1350" dirty="0"/>
          </a:p>
        </p:txBody>
      </p:sp>
      <p:sp>
        <p:nvSpPr>
          <p:cNvPr id="22" name="テキスト ボックス 21"/>
          <p:cNvSpPr txBox="1"/>
          <p:nvPr/>
        </p:nvSpPr>
        <p:spPr>
          <a:xfrm>
            <a:off x="1077393" y="3971062"/>
            <a:ext cx="1055536" cy="507831"/>
          </a:xfrm>
          <a:prstGeom prst="rect">
            <a:avLst/>
          </a:prstGeom>
          <a:noFill/>
        </p:spPr>
        <p:txBody>
          <a:bodyPr wrap="square" rtlCol="0">
            <a:spAutoFit/>
          </a:bodyPr>
          <a:lstStyle/>
          <a:p>
            <a:pPr algn="ctr"/>
            <a:r>
              <a:rPr lang="en-US" altLang="ja-JP" sz="1350" dirty="0"/>
              <a:t>APR</a:t>
            </a:r>
          </a:p>
          <a:p>
            <a:endParaRPr lang="ja-JP" altLang="en-US" sz="1350" dirty="0"/>
          </a:p>
        </p:txBody>
      </p:sp>
    </p:spTree>
    <p:extLst>
      <p:ext uri="{BB962C8B-B14F-4D97-AF65-F5344CB8AC3E}">
        <p14:creationId xmlns:p14="http://schemas.microsoft.com/office/powerpoint/2010/main" val="3123810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p:nvPr/>
        </p:nvGrpSpPr>
        <p:grpSpPr>
          <a:xfrm>
            <a:off x="793367" y="6140198"/>
            <a:ext cx="4223250" cy="465661"/>
            <a:chOff x="3544063" y="3213463"/>
            <a:chExt cx="5730566" cy="608783"/>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4172" t="89298" r="63866" b="8673"/>
            <a:stretch/>
          </p:blipFill>
          <p:spPr>
            <a:xfrm>
              <a:off x="3544063" y="3213463"/>
              <a:ext cx="5575682" cy="239273"/>
            </a:xfrm>
            <a:prstGeom prst="rect">
              <a:avLst/>
            </a:prstGeom>
          </p:spPr>
        </p:pic>
        <p:sp>
          <p:nvSpPr>
            <p:cNvPr id="7" name="テキスト ボックス 6"/>
            <p:cNvSpPr txBox="1"/>
            <p:nvPr/>
          </p:nvSpPr>
          <p:spPr>
            <a:xfrm>
              <a:off x="3544063" y="3299161"/>
              <a:ext cx="5730566" cy="523085"/>
            </a:xfrm>
            <a:prstGeom prst="rect">
              <a:avLst/>
            </a:prstGeom>
            <a:noFill/>
          </p:spPr>
          <p:txBody>
            <a:bodyPr wrap="square" rtlCol="0">
              <a:spAutoFit/>
            </a:bodyPr>
            <a:lstStyle/>
            <a:p>
              <a:r>
                <a:rPr kumimoji="1" lang="en-US" altLang="ja-JP" sz="2000" b="1" dirty="0" smtClean="0"/>
                <a:t>   </a:t>
              </a:r>
              <a:r>
                <a:rPr kumimoji="1" lang="en-US" altLang="ja-JP" b="1" dirty="0" smtClean="0"/>
                <a:t>-3      </a:t>
              </a:r>
              <a:r>
                <a:rPr kumimoji="1" lang="ja-JP" altLang="en-US" b="1" dirty="0" smtClean="0"/>
                <a:t>　</a:t>
              </a:r>
              <a:r>
                <a:rPr kumimoji="1" lang="en-US" altLang="ja-JP" b="1" dirty="0" smtClean="0"/>
                <a:t>  -1.5            0            1.5  </a:t>
              </a:r>
              <a:r>
                <a:rPr kumimoji="1" lang="ja-JP" altLang="en-US" b="1" dirty="0" smtClean="0"/>
                <a:t>　</a:t>
              </a:r>
              <a:r>
                <a:rPr kumimoji="1" lang="en-US" altLang="ja-JP" b="1" dirty="0" smtClean="0"/>
                <a:t>        3    </a:t>
              </a:r>
              <a:endParaRPr kumimoji="1" lang="ja-JP" altLang="en-US" sz="1600" b="1" dirty="0"/>
            </a:p>
          </p:txBody>
        </p:sp>
      </p:grpSp>
      <p:grpSp>
        <p:nvGrpSpPr>
          <p:cNvPr id="10" name="グループ化 9"/>
          <p:cNvGrpSpPr/>
          <p:nvPr/>
        </p:nvGrpSpPr>
        <p:grpSpPr>
          <a:xfrm>
            <a:off x="5931955" y="6464389"/>
            <a:ext cx="3151471" cy="437163"/>
            <a:chOff x="2375643" y="4666004"/>
            <a:chExt cx="4913431" cy="883905"/>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4237" t="89489" r="63477" b="7676"/>
            <a:stretch/>
          </p:blipFill>
          <p:spPr>
            <a:xfrm>
              <a:off x="2375643" y="4666004"/>
              <a:ext cx="4913431" cy="390410"/>
            </a:xfrm>
            <a:prstGeom prst="rect">
              <a:avLst/>
            </a:prstGeom>
          </p:spPr>
        </p:pic>
        <p:sp>
          <p:nvSpPr>
            <p:cNvPr id="9" name="テキスト ボックス 8"/>
            <p:cNvSpPr txBox="1"/>
            <p:nvPr/>
          </p:nvSpPr>
          <p:spPr>
            <a:xfrm>
              <a:off x="2691222" y="4927611"/>
              <a:ext cx="4282272" cy="622298"/>
            </a:xfrm>
            <a:prstGeom prst="rect">
              <a:avLst/>
            </a:prstGeom>
            <a:solidFill>
              <a:schemeClr val="bg1"/>
            </a:solidFill>
          </p:spPr>
          <p:txBody>
            <a:bodyPr wrap="square" rtlCol="0">
              <a:spAutoFit/>
            </a:bodyPr>
            <a:lstStyle/>
            <a:p>
              <a:r>
                <a:rPr lang="en-US" altLang="ja-JP" sz="1400" b="1" dirty="0" smtClean="0"/>
                <a:t>25</a:t>
              </a:r>
              <a:r>
                <a:rPr lang="en-US" altLang="ja-JP" sz="1200" b="1" dirty="0" smtClean="0"/>
                <a:t>       </a:t>
              </a:r>
              <a:r>
                <a:rPr lang="ja-JP" altLang="en-US" sz="1200" b="1" dirty="0" smtClean="0"/>
                <a:t>　</a:t>
              </a:r>
              <a:r>
                <a:rPr lang="en-US" altLang="ja-JP" sz="1400" b="1" dirty="0" smtClean="0"/>
                <a:t>27 </a:t>
              </a:r>
              <a:r>
                <a:rPr lang="en-US" altLang="ja-JP" sz="1200" b="1" dirty="0" smtClean="0"/>
                <a:t>           </a:t>
              </a:r>
              <a:r>
                <a:rPr lang="en-US" altLang="ja-JP" sz="1400" b="1" dirty="0" smtClean="0"/>
                <a:t>30 </a:t>
              </a:r>
              <a:r>
                <a:rPr lang="en-US" altLang="ja-JP" sz="1200" b="1" dirty="0" smtClean="0"/>
                <a:t>           </a:t>
              </a:r>
              <a:r>
                <a:rPr lang="en-US" altLang="ja-JP" sz="1400" b="1" dirty="0" smtClean="0"/>
                <a:t>33</a:t>
              </a:r>
              <a:r>
                <a:rPr lang="en-US" altLang="ja-JP" sz="1200" b="1" dirty="0" smtClean="0"/>
                <a:t>      </a:t>
              </a:r>
              <a:r>
                <a:rPr lang="ja-JP" altLang="en-US" sz="1200" b="1" dirty="0" smtClean="0"/>
                <a:t>　　</a:t>
              </a:r>
              <a:r>
                <a:rPr lang="en-US" altLang="ja-JP" sz="1400" b="1" dirty="0" smtClean="0"/>
                <a:t>35</a:t>
              </a:r>
              <a:endParaRPr kumimoji="1" lang="ja-JP" altLang="en-US" sz="1400" b="1" dirty="0"/>
            </a:p>
          </p:txBody>
        </p:sp>
      </p:grpSp>
      <p:sp>
        <p:nvSpPr>
          <p:cNvPr id="12" name="テキスト ボックス 11"/>
          <p:cNvSpPr txBox="1"/>
          <p:nvPr/>
        </p:nvSpPr>
        <p:spPr>
          <a:xfrm>
            <a:off x="0" y="0"/>
            <a:ext cx="9144000" cy="646331"/>
          </a:xfrm>
          <a:prstGeom prst="rect">
            <a:avLst/>
          </a:prstGeom>
          <a:solidFill>
            <a:schemeClr val="accent1">
              <a:lumMod val="50000"/>
            </a:schemeClr>
          </a:solidFill>
        </p:spPr>
        <p:txBody>
          <a:bodyPr wrap="square" rtlCol="0">
            <a:spAutoFit/>
          </a:bodyPr>
          <a:lstStyle/>
          <a:p>
            <a:r>
              <a:rPr kumimoji="1" lang="ja-JP" altLang="en-US" sz="3600" b="1" dirty="0" smtClean="0">
                <a:solidFill>
                  <a:schemeClr val="bg1"/>
                </a:solidFill>
              </a:rPr>
              <a:t>結果</a:t>
            </a:r>
            <a:endParaRPr kumimoji="1" lang="ja-JP" altLang="en-US" sz="3600" b="1" dirty="0">
              <a:solidFill>
                <a:schemeClr val="bg1"/>
              </a:solidFill>
            </a:endParaRPr>
          </a:p>
        </p:txBody>
      </p:sp>
      <p:sp>
        <p:nvSpPr>
          <p:cNvPr id="13" name="テキスト ボックス 12"/>
          <p:cNvSpPr txBox="1"/>
          <p:nvPr/>
        </p:nvSpPr>
        <p:spPr>
          <a:xfrm>
            <a:off x="6529939" y="598441"/>
            <a:ext cx="2083942" cy="369332"/>
          </a:xfrm>
          <a:prstGeom prst="rect">
            <a:avLst/>
          </a:prstGeom>
          <a:noFill/>
        </p:spPr>
        <p:txBody>
          <a:bodyPr wrap="square" rtlCol="0">
            <a:spAutoFit/>
          </a:bodyPr>
          <a:lstStyle/>
          <a:p>
            <a:r>
              <a:rPr lang="ja-JP" altLang="en-US" b="1" dirty="0"/>
              <a:t>過去</a:t>
            </a:r>
            <a:r>
              <a:rPr lang="en-US" altLang="ja-JP" b="1" dirty="0" smtClean="0"/>
              <a:t>1970</a:t>
            </a:r>
            <a:r>
              <a:rPr lang="en-US" altLang="ja-JP" b="1" dirty="0"/>
              <a:t>-</a:t>
            </a:r>
            <a:r>
              <a:rPr lang="en-US" altLang="ja-JP" b="1" dirty="0" smtClean="0"/>
              <a:t>1984</a:t>
            </a:r>
            <a:r>
              <a:rPr lang="ja-JP" altLang="en-US" b="1" dirty="0"/>
              <a:t>年</a:t>
            </a:r>
          </a:p>
        </p:txBody>
      </p:sp>
      <p:sp>
        <p:nvSpPr>
          <p:cNvPr id="14" name="テキスト ボックス 13"/>
          <p:cNvSpPr txBox="1"/>
          <p:nvPr/>
        </p:nvSpPr>
        <p:spPr>
          <a:xfrm>
            <a:off x="6529939" y="3518913"/>
            <a:ext cx="2187464" cy="369332"/>
          </a:xfrm>
          <a:prstGeom prst="rect">
            <a:avLst/>
          </a:prstGeom>
          <a:noFill/>
        </p:spPr>
        <p:txBody>
          <a:bodyPr wrap="square" rtlCol="0">
            <a:spAutoFit/>
          </a:bodyPr>
          <a:lstStyle/>
          <a:p>
            <a:r>
              <a:rPr lang="ja-JP" altLang="en-US" b="1" dirty="0"/>
              <a:t>現在</a:t>
            </a:r>
            <a:r>
              <a:rPr lang="en-US" altLang="ja-JP" b="1" dirty="0" smtClean="0"/>
              <a:t>2000-2014</a:t>
            </a:r>
            <a:r>
              <a:rPr lang="ja-JP" altLang="en-US" b="1" dirty="0"/>
              <a:t>年</a:t>
            </a:r>
          </a:p>
        </p:txBody>
      </p:sp>
      <p:sp>
        <p:nvSpPr>
          <p:cNvPr id="15" name="テキスト ボックス 14"/>
          <p:cNvSpPr txBox="1"/>
          <p:nvPr/>
        </p:nvSpPr>
        <p:spPr>
          <a:xfrm>
            <a:off x="989543" y="674932"/>
            <a:ext cx="3735909" cy="400110"/>
          </a:xfrm>
          <a:prstGeom prst="rect">
            <a:avLst/>
          </a:prstGeom>
          <a:solidFill>
            <a:schemeClr val="bg1"/>
          </a:solidFill>
        </p:spPr>
        <p:txBody>
          <a:bodyPr wrap="square" rtlCol="0">
            <a:spAutoFit/>
          </a:bodyPr>
          <a:lstStyle/>
          <a:p>
            <a:pPr algn="ctr"/>
            <a:r>
              <a:rPr lang="ja-JP" altLang="en-US" sz="2000" b="1" dirty="0"/>
              <a:t>気温</a:t>
            </a:r>
            <a:r>
              <a:rPr kumimoji="1" lang="ja-JP" altLang="en-US" sz="2000" b="1" dirty="0" smtClean="0"/>
              <a:t>　　現在</a:t>
            </a:r>
            <a:r>
              <a:rPr kumimoji="1" lang="ja-JP" altLang="en-US" sz="2000" b="1" dirty="0" err="1" smtClean="0"/>
              <a:t>ｰ</a:t>
            </a:r>
            <a:r>
              <a:rPr kumimoji="1" lang="ja-JP" altLang="en-US" sz="2000" b="1" dirty="0" smtClean="0"/>
              <a:t>過去</a:t>
            </a:r>
            <a:endParaRPr kumimoji="1" lang="ja-JP" altLang="en-US" sz="2000" b="1" dirty="0"/>
          </a:p>
        </p:txBody>
      </p:sp>
      <p:sp>
        <p:nvSpPr>
          <p:cNvPr id="16" name="角丸四角形 15"/>
          <p:cNvSpPr/>
          <p:nvPr/>
        </p:nvSpPr>
        <p:spPr>
          <a:xfrm>
            <a:off x="4204791" y="75635"/>
            <a:ext cx="2132947"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rPr>
              <a:t>気温</a:t>
            </a:r>
            <a:r>
              <a:rPr lang="en-US" altLang="ja-JP" sz="3200" dirty="0" smtClean="0">
                <a:solidFill>
                  <a:schemeClr val="tx1"/>
                </a:solidFill>
              </a:rPr>
              <a:t>[</a:t>
            </a:r>
            <a:r>
              <a:rPr lang="ja-JP" altLang="en-US" sz="3200" dirty="0" smtClean="0">
                <a:solidFill>
                  <a:schemeClr val="tx1"/>
                </a:solidFill>
              </a:rPr>
              <a:t>℃</a:t>
            </a:r>
            <a:r>
              <a:rPr lang="en-US" altLang="ja-JP" sz="3200" dirty="0" smtClean="0">
                <a:solidFill>
                  <a:schemeClr val="tx1"/>
                </a:solidFill>
              </a:rPr>
              <a:t>]</a:t>
            </a:r>
            <a:endParaRPr kumimoji="1" lang="ja-JP" altLang="en-US" sz="3200" dirty="0">
              <a:solidFill>
                <a:schemeClr val="tx1"/>
              </a:solidFill>
            </a:endParaRPr>
          </a:p>
        </p:txBody>
      </p:sp>
      <p:sp>
        <p:nvSpPr>
          <p:cNvPr id="17" name="角丸四角形 16"/>
          <p:cNvSpPr/>
          <p:nvPr/>
        </p:nvSpPr>
        <p:spPr>
          <a:xfrm>
            <a:off x="1194338" y="78799"/>
            <a:ext cx="2806262"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smtClean="0">
                <a:solidFill>
                  <a:schemeClr val="tx1"/>
                </a:solidFill>
              </a:rPr>
              <a:t>15</a:t>
            </a:r>
            <a:r>
              <a:rPr kumimoji="1" lang="ja-JP" altLang="en-US" sz="3200" b="1" dirty="0" smtClean="0">
                <a:solidFill>
                  <a:schemeClr val="tx1"/>
                </a:solidFill>
              </a:rPr>
              <a:t>年平均比較　</a:t>
            </a:r>
            <a:endParaRPr kumimoji="1" lang="ja-JP" altLang="en-US" sz="3200" b="1" dirty="0">
              <a:solidFill>
                <a:schemeClr val="tx1"/>
              </a:solidFill>
            </a:endParaRPr>
          </a:p>
        </p:txBody>
      </p:sp>
      <p:pic>
        <p:nvPicPr>
          <p:cNvPr id="18" name="図 17"/>
          <p:cNvPicPr>
            <a:picLocks noChangeAspect="1"/>
          </p:cNvPicPr>
          <p:nvPr/>
        </p:nvPicPr>
        <p:blipFill rotWithShape="1">
          <a:blip r:embed="rId4">
            <a:extLst>
              <a:ext uri="{28A0092B-C50C-407E-A947-70E740481C1C}">
                <a14:useLocalDpi xmlns:a14="http://schemas.microsoft.com/office/drawing/2010/main" val="0"/>
              </a:ext>
            </a:extLst>
          </a:blip>
          <a:srcRect l="918" t="31239" r="62752" b="10861"/>
          <a:stretch/>
        </p:blipFill>
        <p:spPr>
          <a:xfrm>
            <a:off x="5761385" y="906011"/>
            <a:ext cx="3322041" cy="2668182"/>
          </a:xfrm>
          <a:prstGeom prst="rect">
            <a:avLst/>
          </a:prstGeom>
        </p:spPr>
      </p:pic>
      <p:pic>
        <p:nvPicPr>
          <p:cNvPr id="20" name="図 19"/>
          <p:cNvPicPr>
            <a:picLocks noChangeAspect="1"/>
          </p:cNvPicPr>
          <p:nvPr/>
        </p:nvPicPr>
        <p:blipFill rotWithShape="1">
          <a:blip r:embed="rId5">
            <a:extLst>
              <a:ext uri="{28A0092B-C50C-407E-A947-70E740481C1C}">
                <a14:useLocalDpi xmlns:a14="http://schemas.microsoft.com/office/drawing/2010/main" val="0"/>
              </a:ext>
            </a:extLst>
          </a:blip>
          <a:srcRect l="847" t="8000" r="62455" b="10734"/>
          <a:stretch/>
        </p:blipFill>
        <p:spPr>
          <a:xfrm>
            <a:off x="443932" y="1103643"/>
            <a:ext cx="4656573" cy="4835763"/>
          </a:xfrm>
          <a:prstGeom prst="rect">
            <a:avLst/>
          </a:prstGeom>
        </p:spPr>
      </p:pic>
      <p:pic>
        <p:nvPicPr>
          <p:cNvPr id="2" name="図 1"/>
          <p:cNvPicPr>
            <a:picLocks noChangeAspect="1"/>
          </p:cNvPicPr>
          <p:nvPr/>
        </p:nvPicPr>
        <p:blipFill rotWithShape="1">
          <a:blip r:embed="rId6"/>
          <a:srcRect l="1019" t="33457" r="62593" b="8601"/>
          <a:stretch/>
        </p:blipFill>
        <p:spPr>
          <a:xfrm>
            <a:off x="5761384" y="3833872"/>
            <a:ext cx="3382615" cy="2571931"/>
          </a:xfrm>
          <a:prstGeom prst="rect">
            <a:avLst/>
          </a:prstGeom>
        </p:spPr>
      </p:pic>
      <p:sp>
        <p:nvSpPr>
          <p:cNvPr id="11" name="角丸四角形 10"/>
          <p:cNvSpPr/>
          <p:nvPr/>
        </p:nvSpPr>
        <p:spPr>
          <a:xfrm>
            <a:off x="4414206" y="2815394"/>
            <a:ext cx="4614041" cy="1548809"/>
          </a:xfrm>
          <a:prstGeom prst="roundRect">
            <a:avLst/>
          </a:prstGeom>
          <a:solidFill>
            <a:schemeClr val="bg1"/>
          </a:solid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rPr>
              <a:t>全体的に温暖化の影響で</a:t>
            </a:r>
            <a:endParaRPr kumimoji="1" lang="en-US" altLang="ja-JP" sz="2800" b="1" dirty="0" smtClean="0">
              <a:solidFill>
                <a:schemeClr val="tx1"/>
              </a:solidFill>
            </a:endParaRPr>
          </a:p>
          <a:p>
            <a:pPr algn="ctr"/>
            <a:r>
              <a:rPr kumimoji="1" lang="en-US" altLang="ja-JP" sz="2800" b="1" dirty="0" smtClean="0">
                <a:solidFill>
                  <a:schemeClr val="tx1"/>
                </a:solidFill>
              </a:rPr>
              <a:t>2</a:t>
            </a:r>
            <a:r>
              <a:rPr kumimoji="1" lang="ja-JP" altLang="en-US" sz="2800" b="1" dirty="0" smtClean="0">
                <a:solidFill>
                  <a:schemeClr val="tx1"/>
                </a:solidFill>
              </a:rPr>
              <a:t>度程度気温上昇</a:t>
            </a:r>
            <a:endParaRPr kumimoji="1" lang="ja-JP" altLang="en-US" sz="2800" b="1" dirty="0">
              <a:solidFill>
                <a:schemeClr val="tx1"/>
              </a:solidFill>
            </a:endParaRPr>
          </a:p>
        </p:txBody>
      </p:sp>
    </p:spTree>
    <p:extLst>
      <p:ext uri="{BB962C8B-B14F-4D97-AF65-F5344CB8AC3E}">
        <p14:creationId xmlns:p14="http://schemas.microsoft.com/office/powerpoint/2010/main" val="4949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p:cNvPicPr>
            <a:picLocks noChangeAspect="1"/>
          </p:cNvPicPr>
          <p:nvPr/>
        </p:nvPicPr>
        <p:blipFill rotWithShape="1">
          <a:blip r:embed="rId2">
            <a:extLst>
              <a:ext uri="{28A0092B-C50C-407E-A947-70E740481C1C}">
                <a14:useLocalDpi xmlns:a14="http://schemas.microsoft.com/office/drawing/2010/main" val="0"/>
              </a:ext>
            </a:extLst>
          </a:blip>
          <a:srcRect l="1151" t="7944" r="62891" b="10922"/>
          <a:stretch/>
        </p:blipFill>
        <p:spPr>
          <a:xfrm>
            <a:off x="331742" y="1103643"/>
            <a:ext cx="4726641" cy="4956689"/>
          </a:xfrm>
          <a:prstGeom prst="rect">
            <a:avLst/>
          </a:prstGeom>
        </p:spPr>
      </p:pic>
      <p:sp>
        <p:nvSpPr>
          <p:cNvPr id="23" name="円/楕円 22"/>
          <p:cNvSpPr/>
          <p:nvPr/>
        </p:nvSpPr>
        <p:spPr>
          <a:xfrm>
            <a:off x="1347320" y="3679442"/>
            <a:ext cx="1677982" cy="1507787"/>
          </a:xfrm>
          <a:prstGeom prst="ellipse">
            <a:avLst/>
          </a:prstGeom>
          <a:no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p:cNvGrpSpPr/>
          <p:nvPr/>
        </p:nvGrpSpPr>
        <p:grpSpPr>
          <a:xfrm>
            <a:off x="5935716" y="6431896"/>
            <a:ext cx="3331620" cy="433109"/>
            <a:chOff x="-537103" y="5928405"/>
            <a:chExt cx="8800534" cy="1294222"/>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4709" t="88212" r="63227" b="8402"/>
            <a:stretch/>
          </p:blipFill>
          <p:spPr>
            <a:xfrm>
              <a:off x="-537101" y="5928405"/>
              <a:ext cx="8800532" cy="523236"/>
            </a:xfrm>
            <a:prstGeom prst="rect">
              <a:avLst/>
            </a:prstGeom>
          </p:spPr>
        </p:pic>
        <p:sp>
          <p:nvSpPr>
            <p:cNvPr id="8" name="テキスト ボックス 7"/>
            <p:cNvSpPr txBox="1"/>
            <p:nvPr/>
          </p:nvSpPr>
          <p:spPr>
            <a:xfrm>
              <a:off x="-537103" y="6394895"/>
              <a:ext cx="8474737" cy="827732"/>
            </a:xfrm>
            <a:prstGeom prst="rect">
              <a:avLst/>
            </a:prstGeom>
            <a:solidFill>
              <a:schemeClr val="bg1"/>
            </a:solidFill>
          </p:spPr>
          <p:txBody>
            <a:bodyPr wrap="square" rtlCol="0">
              <a:spAutoFit/>
            </a:bodyPr>
            <a:lstStyle/>
            <a:p>
              <a:r>
                <a:rPr kumimoji="1" lang="ja-JP" altLang="en-US" sz="1200" b="1" dirty="0" smtClean="0"/>
                <a:t>     </a:t>
              </a:r>
              <a:r>
                <a:rPr kumimoji="1" lang="en-US" altLang="ja-JP" sz="1200" b="1" dirty="0" smtClean="0"/>
                <a:t>22</a:t>
              </a:r>
              <a:r>
                <a:rPr kumimoji="1" lang="ja-JP" altLang="en-US" sz="1200" b="1" dirty="0" smtClean="0"/>
                <a:t>　 </a:t>
              </a:r>
              <a:r>
                <a:rPr lang="ja-JP" altLang="en-US" sz="1200" b="1" dirty="0" smtClean="0"/>
                <a:t> </a:t>
              </a:r>
              <a:r>
                <a:rPr lang="en-US" altLang="ja-JP" sz="1200" b="1" dirty="0" smtClean="0"/>
                <a:t>23</a:t>
              </a:r>
              <a:r>
                <a:rPr kumimoji="1" lang="ja-JP" altLang="en-US" sz="1200" b="1" dirty="0" smtClean="0"/>
                <a:t>　   </a:t>
              </a:r>
              <a:r>
                <a:rPr kumimoji="1" lang="en-US" altLang="ja-JP" sz="1200" b="1" dirty="0" smtClean="0"/>
                <a:t>24</a:t>
              </a:r>
              <a:r>
                <a:rPr kumimoji="1" lang="ja-JP" altLang="en-US" sz="1200" b="1" dirty="0" smtClean="0"/>
                <a:t>　   </a:t>
              </a:r>
              <a:r>
                <a:rPr kumimoji="1" lang="en-US" altLang="ja-JP" sz="1200" b="1" dirty="0" smtClean="0"/>
                <a:t>25</a:t>
              </a:r>
              <a:r>
                <a:rPr kumimoji="1" lang="ja-JP" altLang="en-US" sz="1200" b="1" dirty="0" smtClean="0"/>
                <a:t>　   </a:t>
              </a:r>
              <a:r>
                <a:rPr kumimoji="1" lang="en-US" altLang="ja-JP" sz="1200" b="1" dirty="0" smtClean="0"/>
                <a:t>26</a:t>
              </a:r>
              <a:r>
                <a:rPr kumimoji="1" lang="ja-JP" altLang="en-US" sz="1200" b="1" dirty="0" smtClean="0"/>
                <a:t>　   </a:t>
              </a:r>
              <a:r>
                <a:rPr kumimoji="1" lang="en-US" altLang="ja-JP" sz="1200" b="1" dirty="0" smtClean="0"/>
                <a:t>27</a:t>
              </a:r>
              <a:r>
                <a:rPr kumimoji="1" lang="ja-JP" altLang="en-US" sz="1200" b="1" dirty="0" smtClean="0"/>
                <a:t> 　</a:t>
              </a:r>
              <a:r>
                <a:rPr lang="ja-JP" altLang="en-US" sz="1200" b="1" dirty="0"/>
                <a:t> </a:t>
              </a:r>
              <a:r>
                <a:rPr lang="ja-JP" altLang="en-US" sz="1200" b="1" dirty="0" smtClean="0"/>
                <a:t> </a:t>
              </a:r>
              <a:r>
                <a:rPr lang="en-US" altLang="ja-JP" sz="1200" b="1" dirty="0" smtClean="0"/>
                <a:t>28</a:t>
              </a:r>
              <a:r>
                <a:rPr kumimoji="1" lang="ja-JP" altLang="en-US" sz="1200" b="1" dirty="0" smtClean="0"/>
                <a:t>　    </a:t>
              </a:r>
              <a:r>
                <a:rPr kumimoji="1" lang="en-US" altLang="ja-JP" sz="1200" b="1" dirty="0" smtClean="0"/>
                <a:t>29</a:t>
              </a:r>
              <a:endParaRPr kumimoji="1" lang="ja-JP" altLang="en-US" sz="1200" b="1" dirty="0"/>
            </a:p>
          </p:txBody>
        </p:sp>
      </p:grpSp>
      <p:grpSp>
        <p:nvGrpSpPr>
          <p:cNvPr id="11" name="グループ化 10"/>
          <p:cNvGrpSpPr/>
          <p:nvPr/>
        </p:nvGrpSpPr>
        <p:grpSpPr>
          <a:xfrm>
            <a:off x="593387" y="6277020"/>
            <a:ext cx="5004984" cy="522881"/>
            <a:chOff x="5322688" y="6134101"/>
            <a:chExt cx="2786528" cy="713037"/>
          </a:xfrm>
        </p:grpSpPr>
        <p:sp>
          <p:nvSpPr>
            <p:cNvPr id="10" name="テキスト ボックス 9"/>
            <p:cNvSpPr txBox="1"/>
            <p:nvPr/>
          </p:nvSpPr>
          <p:spPr>
            <a:xfrm>
              <a:off x="5651354" y="6301520"/>
              <a:ext cx="2457862" cy="545618"/>
            </a:xfrm>
            <a:prstGeom prst="rect">
              <a:avLst/>
            </a:prstGeom>
            <a:solidFill>
              <a:schemeClr val="bg1"/>
            </a:solidFill>
          </p:spPr>
          <p:txBody>
            <a:bodyPr wrap="square" rtlCol="0">
              <a:spAutoFit/>
            </a:bodyPr>
            <a:lstStyle/>
            <a:p>
              <a:r>
                <a:rPr kumimoji="1" lang="en-US" altLang="ja-JP" sz="2000" b="1" dirty="0" smtClean="0"/>
                <a:t>-2   </a:t>
              </a:r>
              <a:r>
                <a:rPr kumimoji="1" lang="ja-JP" altLang="en-US" sz="2000" b="1" dirty="0" smtClean="0"/>
                <a:t>　  </a:t>
              </a:r>
              <a:r>
                <a:rPr kumimoji="1" lang="en-US" altLang="ja-JP" sz="2000" b="1" dirty="0" smtClean="0"/>
                <a:t>-1   </a:t>
              </a:r>
              <a:r>
                <a:rPr kumimoji="1" lang="ja-JP" altLang="en-US" sz="2000" b="1" dirty="0" smtClean="0"/>
                <a:t>　</a:t>
              </a:r>
              <a:r>
                <a:rPr kumimoji="1" lang="en-US" altLang="ja-JP" sz="2000" b="1" dirty="0" smtClean="0"/>
                <a:t>    </a:t>
              </a:r>
              <a:r>
                <a:rPr lang="ja-JP" altLang="en-US" sz="2000" b="1" dirty="0" smtClean="0"/>
                <a:t> </a:t>
              </a:r>
              <a:r>
                <a:rPr kumimoji="1" lang="en-US" altLang="ja-JP" sz="2000" b="1" dirty="0" smtClean="0"/>
                <a:t>0        </a:t>
              </a:r>
              <a:r>
                <a:rPr lang="ja-JP" altLang="en-US" sz="2000" b="1" dirty="0" smtClean="0"/>
                <a:t> </a:t>
              </a:r>
              <a:r>
                <a:rPr kumimoji="1" lang="en-US" altLang="ja-JP" sz="2000" b="1" dirty="0" smtClean="0"/>
                <a:t> 1   </a:t>
              </a:r>
              <a:r>
                <a:rPr kumimoji="1" lang="ja-JP" altLang="en-US" sz="2000" b="1" dirty="0" smtClean="0"/>
                <a:t>　  </a:t>
              </a:r>
              <a:r>
                <a:rPr kumimoji="1" lang="en-US" altLang="ja-JP" sz="2000" b="1" dirty="0" smtClean="0"/>
                <a:t>   2</a:t>
              </a:r>
              <a:endParaRPr kumimoji="1" lang="ja-JP" altLang="en-US" sz="2000" b="1" dirty="0"/>
            </a:p>
          </p:txBody>
        </p:sp>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9047" t="89475" r="68572" b="8670"/>
            <a:stretch/>
          </p:blipFill>
          <p:spPr>
            <a:xfrm>
              <a:off x="5322688" y="6134101"/>
              <a:ext cx="2512492" cy="258303"/>
            </a:xfrm>
            <a:prstGeom prst="rect">
              <a:avLst/>
            </a:prstGeom>
          </p:spPr>
        </p:pic>
      </p:grpSp>
      <p:sp>
        <p:nvSpPr>
          <p:cNvPr id="13" name="テキスト ボックス 12"/>
          <p:cNvSpPr txBox="1"/>
          <p:nvPr/>
        </p:nvSpPr>
        <p:spPr>
          <a:xfrm>
            <a:off x="0" y="0"/>
            <a:ext cx="9144000" cy="646331"/>
          </a:xfrm>
          <a:prstGeom prst="rect">
            <a:avLst/>
          </a:prstGeom>
          <a:solidFill>
            <a:schemeClr val="accent1">
              <a:lumMod val="50000"/>
            </a:schemeClr>
          </a:solidFill>
        </p:spPr>
        <p:txBody>
          <a:bodyPr wrap="square" rtlCol="0">
            <a:spAutoFit/>
          </a:bodyPr>
          <a:lstStyle/>
          <a:p>
            <a:r>
              <a:rPr kumimoji="1" lang="ja-JP" altLang="en-US" sz="3600" b="1" dirty="0" smtClean="0">
                <a:solidFill>
                  <a:schemeClr val="bg1"/>
                </a:solidFill>
              </a:rPr>
              <a:t>結果</a:t>
            </a:r>
            <a:endParaRPr kumimoji="1" lang="ja-JP" altLang="en-US" sz="3600" b="1" dirty="0">
              <a:solidFill>
                <a:schemeClr val="bg1"/>
              </a:solidFill>
            </a:endParaRPr>
          </a:p>
        </p:txBody>
      </p:sp>
      <p:sp>
        <p:nvSpPr>
          <p:cNvPr id="14" name="テキスト ボックス 13"/>
          <p:cNvSpPr txBox="1"/>
          <p:nvPr/>
        </p:nvSpPr>
        <p:spPr>
          <a:xfrm>
            <a:off x="6478177" y="612420"/>
            <a:ext cx="2083942" cy="369332"/>
          </a:xfrm>
          <a:prstGeom prst="rect">
            <a:avLst/>
          </a:prstGeom>
          <a:noFill/>
        </p:spPr>
        <p:txBody>
          <a:bodyPr wrap="square" rtlCol="0">
            <a:spAutoFit/>
          </a:bodyPr>
          <a:lstStyle/>
          <a:p>
            <a:r>
              <a:rPr lang="ja-JP" altLang="en-US" b="1" dirty="0"/>
              <a:t>過去</a:t>
            </a:r>
            <a:r>
              <a:rPr lang="en-US" altLang="ja-JP" b="1" dirty="0" smtClean="0"/>
              <a:t>1970</a:t>
            </a:r>
            <a:r>
              <a:rPr lang="en-US" altLang="ja-JP" b="1" dirty="0"/>
              <a:t>-</a:t>
            </a:r>
            <a:r>
              <a:rPr lang="en-US" altLang="ja-JP" b="1" dirty="0" smtClean="0"/>
              <a:t>1984</a:t>
            </a:r>
            <a:r>
              <a:rPr lang="ja-JP" altLang="en-US" b="1" dirty="0"/>
              <a:t>年</a:t>
            </a:r>
          </a:p>
        </p:txBody>
      </p:sp>
      <p:sp>
        <p:nvSpPr>
          <p:cNvPr id="15" name="テキスト ボックス 14"/>
          <p:cNvSpPr txBox="1"/>
          <p:nvPr/>
        </p:nvSpPr>
        <p:spPr>
          <a:xfrm>
            <a:off x="6426417" y="3574193"/>
            <a:ext cx="2187464" cy="369332"/>
          </a:xfrm>
          <a:prstGeom prst="rect">
            <a:avLst/>
          </a:prstGeom>
          <a:noFill/>
        </p:spPr>
        <p:txBody>
          <a:bodyPr wrap="square" rtlCol="0">
            <a:spAutoFit/>
          </a:bodyPr>
          <a:lstStyle/>
          <a:p>
            <a:r>
              <a:rPr lang="ja-JP" altLang="en-US" b="1" dirty="0"/>
              <a:t>現在</a:t>
            </a:r>
            <a:r>
              <a:rPr lang="en-US" altLang="ja-JP" b="1" dirty="0" smtClean="0"/>
              <a:t>2000-2014</a:t>
            </a:r>
            <a:r>
              <a:rPr lang="ja-JP" altLang="en-US" b="1" dirty="0"/>
              <a:t>年</a:t>
            </a:r>
          </a:p>
        </p:txBody>
      </p:sp>
      <p:sp>
        <p:nvSpPr>
          <p:cNvPr id="16" name="テキスト ボックス 15"/>
          <p:cNvSpPr txBox="1"/>
          <p:nvPr/>
        </p:nvSpPr>
        <p:spPr>
          <a:xfrm>
            <a:off x="989543" y="674932"/>
            <a:ext cx="3735909" cy="400110"/>
          </a:xfrm>
          <a:prstGeom prst="rect">
            <a:avLst/>
          </a:prstGeom>
          <a:solidFill>
            <a:schemeClr val="bg1"/>
          </a:solidFill>
        </p:spPr>
        <p:txBody>
          <a:bodyPr wrap="square" rtlCol="0">
            <a:spAutoFit/>
          </a:bodyPr>
          <a:lstStyle/>
          <a:p>
            <a:pPr algn="ctr"/>
            <a:r>
              <a:rPr kumimoji="1" lang="en-US" altLang="ja-JP" sz="2000" b="1" dirty="0" smtClean="0"/>
              <a:t>SST</a:t>
            </a:r>
            <a:r>
              <a:rPr kumimoji="1" lang="ja-JP" altLang="en-US" sz="2000" b="1" dirty="0" smtClean="0"/>
              <a:t>　　現在</a:t>
            </a:r>
            <a:r>
              <a:rPr kumimoji="1" lang="ja-JP" altLang="en-US" sz="2000" b="1" dirty="0" err="1" smtClean="0"/>
              <a:t>ｰ</a:t>
            </a:r>
            <a:r>
              <a:rPr kumimoji="1" lang="ja-JP" altLang="en-US" sz="2000" b="1" dirty="0" smtClean="0"/>
              <a:t>過去</a:t>
            </a:r>
            <a:endParaRPr kumimoji="1" lang="ja-JP" altLang="en-US" sz="2000" b="1" dirty="0"/>
          </a:p>
        </p:txBody>
      </p:sp>
      <p:sp>
        <p:nvSpPr>
          <p:cNvPr id="17" name="角丸四角形 16"/>
          <p:cNvSpPr/>
          <p:nvPr/>
        </p:nvSpPr>
        <p:spPr>
          <a:xfrm>
            <a:off x="4106655" y="75573"/>
            <a:ext cx="4105853"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smtClean="0">
                <a:solidFill>
                  <a:schemeClr val="tx1"/>
                </a:solidFill>
              </a:rPr>
              <a:t>SST </a:t>
            </a:r>
            <a:r>
              <a:rPr kumimoji="1" lang="ja-JP" altLang="en-US" sz="3200" b="1" dirty="0" smtClean="0">
                <a:solidFill>
                  <a:schemeClr val="tx1"/>
                </a:solidFill>
              </a:rPr>
              <a:t>（海面水温）</a:t>
            </a:r>
            <a:r>
              <a:rPr lang="en-US" altLang="ja-JP" sz="3200" dirty="0" smtClean="0">
                <a:solidFill>
                  <a:schemeClr val="tx1"/>
                </a:solidFill>
              </a:rPr>
              <a:t>[</a:t>
            </a:r>
            <a:r>
              <a:rPr lang="ja-JP" altLang="en-US" sz="3200" dirty="0">
                <a:solidFill>
                  <a:schemeClr val="tx1"/>
                </a:solidFill>
              </a:rPr>
              <a:t>℃</a:t>
            </a:r>
            <a:r>
              <a:rPr lang="en-US" altLang="ja-JP" sz="3200" dirty="0">
                <a:solidFill>
                  <a:schemeClr val="tx1"/>
                </a:solidFill>
              </a:rPr>
              <a:t>]</a:t>
            </a:r>
            <a:endParaRPr kumimoji="1" lang="ja-JP" altLang="en-US" sz="3200" b="1" dirty="0">
              <a:solidFill>
                <a:schemeClr val="tx1"/>
              </a:solidFill>
            </a:endParaRPr>
          </a:p>
        </p:txBody>
      </p:sp>
      <p:sp>
        <p:nvSpPr>
          <p:cNvPr id="18" name="角丸四角形 17"/>
          <p:cNvSpPr/>
          <p:nvPr/>
        </p:nvSpPr>
        <p:spPr>
          <a:xfrm>
            <a:off x="1176861" y="75574"/>
            <a:ext cx="2806262"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smtClean="0">
                <a:solidFill>
                  <a:schemeClr val="tx1"/>
                </a:solidFill>
              </a:rPr>
              <a:t>15</a:t>
            </a:r>
            <a:r>
              <a:rPr kumimoji="1" lang="ja-JP" altLang="en-US" sz="3200" b="1" dirty="0" smtClean="0">
                <a:solidFill>
                  <a:schemeClr val="tx1"/>
                </a:solidFill>
              </a:rPr>
              <a:t>年平均比較　</a:t>
            </a:r>
            <a:endParaRPr kumimoji="1" lang="ja-JP" altLang="en-US" sz="3200" b="1" dirty="0">
              <a:solidFill>
                <a:schemeClr val="tx1"/>
              </a:solidFill>
            </a:endParaRPr>
          </a:p>
        </p:txBody>
      </p:sp>
      <p:pic>
        <p:nvPicPr>
          <p:cNvPr id="12" name="図 11"/>
          <p:cNvPicPr>
            <a:picLocks noChangeAspect="1"/>
          </p:cNvPicPr>
          <p:nvPr/>
        </p:nvPicPr>
        <p:blipFill rotWithShape="1">
          <a:blip r:embed="rId5">
            <a:extLst>
              <a:ext uri="{28A0092B-C50C-407E-A947-70E740481C1C}">
                <a14:useLocalDpi xmlns:a14="http://schemas.microsoft.com/office/drawing/2010/main" val="0"/>
              </a:ext>
            </a:extLst>
          </a:blip>
          <a:srcRect l="957" t="31690" r="62554" b="10757"/>
          <a:stretch/>
        </p:blipFill>
        <p:spPr>
          <a:xfrm>
            <a:off x="5851855" y="963038"/>
            <a:ext cx="3336587" cy="2666888"/>
          </a:xfrm>
          <a:prstGeom prst="rect">
            <a:avLst/>
          </a:prstGeom>
        </p:spPr>
      </p:pic>
      <p:pic>
        <p:nvPicPr>
          <p:cNvPr id="21" name="図 20"/>
          <p:cNvPicPr>
            <a:picLocks noChangeAspect="1"/>
          </p:cNvPicPr>
          <p:nvPr/>
        </p:nvPicPr>
        <p:blipFill rotWithShape="1">
          <a:blip r:embed="rId6">
            <a:extLst>
              <a:ext uri="{28A0092B-C50C-407E-A947-70E740481C1C}">
                <a14:useLocalDpi xmlns:a14="http://schemas.microsoft.com/office/drawing/2010/main" val="0"/>
              </a:ext>
            </a:extLst>
          </a:blip>
          <a:srcRect l="1019" t="31771" r="62704" b="10647"/>
          <a:stretch/>
        </p:blipFill>
        <p:spPr>
          <a:xfrm>
            <a:off x="5826867" y="3852153"/>
            <a:ext cx="3317132" cy="2579744"/>
          </a:xfrm>
          <a:prstGeom prst="rect">
            <a:avLst/>
          </a:prstGeom>
        </p:spPr>
      </p:pic>
      <p:sp>
        <p:nvSpPr>
          <p:cNvPr id="19" name="角丸四角形 18"/>
          <p:cNvSpPr/>
          <p:nvPr/>
        </p:nvSpPr>
        <p:spPr>
          <a:xfrm>
            <a:off x="3552606" y="2574755"/>
            <a:ext cx="5009513" cy="789585"/>
          </a:xfrm>
          <a:prstGeom prst="roundRect">
            <a:avLst/>
          </a:prstGeom>
          <a:solidFill>
            <a:schemeClr val="bg1"/>
          </a:solid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亜熱帯アフリカ付近で</a:t>
            </a:r>
            <a:r>
              <a:rPr kumimoji="1" lang="en-US" altLang="ja-JP" sz="2400" b="1" dirty="0" smtClean="0">
                <a:solidFill>
                  <a:schemeClr val="tx1"/>
                </a:solidFill>
              </a:rPr>
              <a:t>1</a:t>
            </a:r>
            <a:r>
              <a:rPr kumimoji="1" lang="ja-JP" altLang="en-US" sz="2400" b="1" dirty="0" smtClean="0">
                <a:solidFill>
                  <a:schemeClr val="tx1"/>
                </a:solidFill>
              </a:rPr>
              <a:t>度以上上昇</a:t>
            </a:r>
            <a:endParaRPr kumimoji="1" lang="ja-JP" altLang="en-US" sz="2400" b="1" dirty="0">
              <a:solidFill>
                <a:schemeClr val="tx1"/>
              </a:solidFill>
            </a:endParaRPr>
          </a:p>
        </p:txBody>
      </p:sp>
      <p:sp>
        <p:nvSpPr>
          <p:cNvPr id="20" name="角丸四角形 19"/>
          <p:cNvSpPr/>
          <p:nvPr/>
        </p:nvSpPr>
        <p:spPr>
          <a:xfrm>
            <a:off x="3550943" y="3527709"/>
            <a:ext cx="5480477" cy="789585"/>
          </a:xfrm>
          <a:prstGeom prst="roundRect">
            <a:avLst/>
          </a:prstGeom>
          <a:solidFill>
            <a:schemeClr val="bg1"/>
          </a:solid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蒸発が活発になることで低気圧傾向？</a:t>
            </a:r>
            <a:endParaRPr kumimoji="1" lang="ja-JP" altLang="en-US" sz="2400" b="1" dirty="0">
              <a:solidFill>
                <a:schemeClr val="tx1"/>
              </a:solidFill>
            </a:endParaRPr>
          </a:p>
        </p:txBody>
      </p:sp>
      <p:sp>
        <p:nvSpPr>
          <p:cNvPr id="5" name="下矢印 4"/>
          <p:cNvSpPr/>
          <p:nvPr/>
        </p:nvSpPr>
        <p:spPr>
          <a:xfrm>
            <a:off x="5569330" y="3246669"/>
            <a:ext cx="488032" cy="398025"/>
          </a:xfrm>
          <a:prstGeom prst="downArrow">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0973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animBg="1"/>
      <p:bldP spid="20"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377959" y="6189276"/>
            <a:ext cx="4644190" cy="549375"/>
            <a:chOff x="600199" y="6176046"/>
            <a:chExt cx="6192253" cy="732500"/>
          </a:xfrm>
        </p:grpSpPr>
        <p:pic>
          <p:nvPicPr>
            <p:cNvPr id="2" name="図 1"/>
            <p:cNvPicPr>
              <a:picLocks noChangeAspect="1"/>
            </p:cNvPicPr>
            <p:nvPr/>
          </p:nvPicPr>
          <p:blipFill rotWithShape="1">
            <a:blip r:embed="rId2"/>
            <a:srcRect l="4036" t="84035" r="64122" b="13335"/>
            <a:stretch/>
          </p:blipFill>
          <p:spPr>
            <a:xfrm>
              <a:off x="921376" y="6176046"/>
              <a:ext cx="5505481" cy="355848"/>
            </a:xfrm>
            <a:prstGeom prst="rect">
              <a:avLst/>
            </a:prstGeom>
          </p:spPr>
        </p:pic>
        <p:sp>
          <p:nvSpPr>
            <p:cNvPr id="3" name="正方形/長方形 2"/>
            <p:cNvSpPr/>
            <p:nvPr/>
          </p:nvSpPr>
          <p:spPr>
            <a:xfrm>
              <a:off x="600199" y="6515514"/>
              <a:ext cx="6192253" cy="393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ja-JP" b="1" dirty="0">
                  <a:solidFill>
                    <a:schemeClr val="tx1"/>
                  </a:solidFill>
                </a:rPr>
                <a:t>70</a:t>
              </a:r>
              <a:r>
                <a:rPr lang="ja-JP" altLang="en-US" b="1" dirty="0">
                  <a:solidFill>
                    <a:schemeClr val="tx1"/>
                  </a:solidFill>
                </a:rPr>
                <a:t>　　</a:t>
              </a:r>
              <a:r>
                <a:rPr lang="en-US" altLang="ja-JP" b="1" dirty="0" smtClean="0">
                  <a:solidFill>
                    <a:schemeClr val="tx1"/>
                  </a:solidFill>
                </a:rPr>
                <a:t>86</a:t>
              </a:r>
              <a:r>
                <a:rPr lang="ja-JP" altLang="en-US" b="1" dirty="0">
                  <a:solidFill>
                    <a:schemeClr val="tx1"/>
                  </a:solidFill>
                </a:rPr>
                <a:t>　　　</a:t>
              </a:r>
              <a:r>
                <a:rPr lang="ja-JP" altLang="en-US" b="1" dirty="0" smtClean="0">
                  <a:solidFill>
                    <a:schemeClr val="tx1"/>
                  </a:solidFill>
                </a:rPr>
                <a:t>          </a:t>
              </a:r>
              <a:r>
                <a:rPr lang="en-US" altLang="ja-JP" b="1" dirty="0" smtClean="0">
                  <a:solidFill>
                    <a:schemeClr val="tx1"/>
                  </a:solidFill>
                </a:rPr>
                <a:t>110</a:t>
              </a:r>
              <a:r>
                <a:rPr lang="ja-JP" altLang="en-US" b="1" dirty="0">
                  <a:solidFill>
                    <a:schemeClr val="tx1"/>
                  </a:solidFill>
                </a:rPr>
                <a:t>　</a:t>
              </a:r>
              <a:r>
                <a:rPr lang="ja-JP" altLang="en-US" b="1" dirty="0" smtClean="0">
                  <a:solidFill>
                    <a:schemeClr val="tx1"/>
                  </a:solidFill>
                </a:rPr>
                <a:t>       </a:t>
              </a:r>
              <a:r>
                <a:rPr lang="ja-JP" altLang="en-US" b="1" dirty="0">
                  <a:solidFill>
                    <a:schemeClr val="tx1"/>
                  </a:solidFill>
                </a:rPr>
                <a:t>　　</a:t>
              </a:r>
              <a:r>
                <a:rPr lang="en-US" altLang="ja-JP" b="1" dirty="0">
                  <a:solidFill>
                    <a:schemeClr val="tx1"/>
                  </a:solidFill>
                </a:rPr>
                <a:t>134</a:t>
              </a:r>
              <a:r>
                <a:rPr lang="ja-JP" altLang="en-US" b="1" dirty="0">
                  <a:solidFill>
                    <a:schemeClr val="tx1"/>
                  </a:solidFill>
                </a:rPr>
                <a:t>　 </a:t>
              </a:r>
              <a:r>
                <a:rPr lang="en-US" altLang="ja-JP" b="1" dirty="0" smtClean="0">
                  <a:solidFill>
                    <a:schemeClr val="tx1"/>
                  </a:solidFill>
                </a:rPr>
                <a:t>150</a:t>
              </a:r>
              <a:endParaRPr lang="ja-JP" altLang="en-US" b="1" dirty="0">
                <a:solidFill>
                  <a:schemeClr val="tx1"/>
                </a:solidFill>
              </a:endParaRPr>
            </a:p>
          </p:txBody>
        </p:sp>
      </p:grpSp>
      <p:grpSp>
        <p:nvGrpSpPr>
          <p:cNvPr id="11" name="グループ化 10"/>
          <p:cNvGrpSpPr/>
          <p:nvPr/>
        </p:nvGrpSpPr>
        <p:grpSpPr>
          <a:xfrm>
            <a:off x="5889009" y="6495390"/>
            <a:ext cx="3254991" cy="427249"/>
            <a:chOff x="285564" y="6765707"/>
            <a:chExt cx="4339988" cy="569666"/>
          </a:xfrm>
        </p:grpSpPr>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3751" t="86452" r="63781" b="11526"/>
            <a:stretch/>
          </p:blipFill>
          <p:spPr>
            <a:xfrm>
              <a:off x="285564" y="6765707"/>
              <a:ext cx="4339988" cy="194719"/>
            </a:xfrm>
            <a:prstGeom prst="rect">
              <a:avLst/>
            </a:prstGeom>
          </p:spPr>
        </p:pic>
        <p:sp>
          <p:nvSpPr>
            <p:cNvPr id="10" name="テキスト ボックス 9"/>
            <p:cNvSpPr txBox="1"/>
            <p:nvPr/>
          </p:nvSpPr>
          <p:spPr>
            <a:xfrm>
              <a:off x="315685" y="6883967"/>
              <a:ext cx="4204764" cy="451406"/>
            </a:xfrm>
            <a:prstGeom prst="rect">
              <a:avLst/>
            </a:prstGeom>
            <a:noFill/>
          </p:spPr>
          <p:txBody>
            <a:bodyPr wrap="square" rtlCol="0">
              <a:spAutoFit/>
            </a:bodyPr>
            <a:lstStyle/>
            <a:p>
              <a:r>
                <a:rPr lang="en-US" altLang="ja-JP" sz="1600" b="1" dirty="0"/>
                <a:t>-10         -6             0</a:t>
              </a:r>
              <a:r>
                <a:rPr lang="ja-JP" altLang="en-US" sz="1600" b="1" dirty="0"/>
                <a:t>              </a:t>
              </a:r>
              <a:r>
                <a:rPr lang="en-US" altLang="ja-JP" sz="1600" b="1" dirty="0"/>
                <a:t>6          10</a:t>
              </a:r>
            </a:p>
          </p:txBody>
        </p:sp>
      </p:grpSp>
      <p:sp>
        <p:nvSpPr>
          <p:cNvPr id="14" name="テキスト ボックス 13"/>
          <p:cNvSpPr txBox="1"/>
          <p:nvPr/>
        </p:nvSpPr>
        <p:spPr>
          <a:xfrm>
            <a:off x="0" y="0"/>
            <a:ext cx="9144000" cy="646331"/>
          </a:xfrm>
          <a:prstGeom prst="rect">
            <a:avLst/>
          </a:prstGeom>
          <a:solidFill>
            <a:schemeClr val="accent1">
              <a:lumMod val="50000"/>
            </a:schemeClr>
          </a:solidFill>
        </p:spPr>
        <p:txBody>
          <a:bodyPr wrap="square" rtlCol="0">
            <a:spAutoFit/>
          </a:bodyPr>
          <a:lstStyle/>
          <a:p>
            <a:r>
              <a:rPr kumimoji="1" lang="ja-JP" altLang="en-US" sz="3600" b="1" dirty="0" smtClean="0">
                <a:solidFill>
                  <a:schemeClr val="bg1"/>
                </a:solidFill>
              </a:rPr>
              <a:t>結果</a:t>
            </a:r>
            <a:endParaRPr kumimoji="1" lang="ja-JP" altLang="en-US" sz="3600" b="1" dirty="0">
              <a:solidFill>
                <a:schemeClr val="bg1"/>
              </a:solidFill>
            </a:endParaRPr>
          </a:p>
        </p:txBody>
      </p:sp>
      <p:sp>
        <p:nvSpPr>
          <p:cNvPr id="16" name="角丸四角形 15"/>
          <p:cNvSpPr/>
          <p:nvPr/>
        </p:nvSpPr>
        <p:spPr>
          <a:xfrm>
            <a:off x="1135117" y="78828"/>
            <a:ext cx="2806262"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smtClean="0">
                <a:solidFill>
                  <a:schemeClr val="tx1"/>
                </a:solidFill>
              </a:rPr>
              <a:t>15</a:t>
            </a:r>
            <a:r>
              <a:rPr kumimoji="1" lang="ja-JP" altLang="en-US" sz="3200" b="1" dirty="0" smtClean="0">
                <a:solidFill>
                  <a:schemeClr val="tx1"/>
                </a:solidFill>
              </a:rPr>
              <a:t>年平均比較　</a:t>
            </a:r>
            <a:endParaRPr kumimoji="1" lang="ja-JP" altLang="en-US" sz="3200" b="1" dirty="0">
              <a:solidFill>
                <a:schemeClr val="tx1"/>
              </a:solidFill>
            </a:endParaRPr>
          </a:p>
        </p:txBody>
      </p:sp>
      <p:sp>
        <p:nvSpPr>
          <p:cNvPr id="17" name="テキスト ボックス 16"/>
          <p:cNvSpPr txBox="1"/>
          <p:nvPr/>
        </p:nvSpPr>
        <p:spPr>
          <a:xfrm>
            <a:off x="6446415" y="586280"/>
            <a:ext cx="2083942" cy="369332"/>
          </a:xfrm>
          <a:prstGeom prst="rect">
            <a:avLst/>
          </a:prstGeom>
          <a:noFill/>
        </p:spPr>
        <p:txBody>
          <a:bodyPr wrap="square" rtlCol="0">
            <a:spAutoFit/>
          </a:bodyPr>
          <a:lstStyle/>
          <a:p>
            <a:r>
              <a:rPr lang="ja-JP" altLang="en-US" b="1" dirty="0"/>
              <a:t>過去</a:t>
            </a:r>
            <a:r>
              <a:rPr lang="en-US" altLang="ja-JP" b="1" dirty="0" smtClean="0"/>
              <a:t>1970-1984</a:t>
            </a:r>
            <a:r>
              <a:rPr lang="ja-JP" altLang="en-US" b="1" dirty="0"/>
              <a:t>年</a:t>
            </a:r>
          </a:p>
        </p:txBody>
      </p:sp>
      <p:sp>
        <p:nvSpPr>
          <p:cNvPr id="18" name="テキスト ボックス 17"/>
          <p:cNvSpPr txBox="1"/>
          <p:nvPr/>
        </p:nvSpPr>
        <p:spPr>
          <a:xfrm>
            <a:off x="6394654" y="3514080"/>
            <a:ext cx="2187464" cy="369332"/>
          </a:xfrm>
          <a:prstGeom prst="rect">
            <a:avLst/>
          </a:prstGeom>
          <a:noFill/>
        </p:spPr>
        <p:txBody>
          <a:bodyPr wrap="square" rtlCol="0">
            <a:spAutoFit/>
          </a:bodyPr>
          <a:lstStyle/>
          <a:p>
            <a:r>
              <a:rPr lang="ja-JP" altLang="en-US" b="1" dirty="0"/>
              <a:t>現在</a:t>
            </a:r>
            <a:r>
              <a:rPr lang="en-US" altLang="ja-JP" b="1" dirty="0" smtClean="0"/>
              <a:t>2000-2014</a:t>
            </a:r>
            <a:r>
              <a:rPr lang="ja-JP" altLang="en-US" b="1" dirty="0"/>
              <a:t>年</a:t>
            </a:r>
          </a:p>
        </p:txBody>
      </p:sp>
      <p:sp>
        <p:nvSpPr>
          <p:cNvPr id="19" name="テキスト ボックス 18"/>
          <p:cNvSpPr txBox="1"/>
          <p:nvPr/>
        </p:nvSpPr>
        <p:spPr>
          <a:xfrm>
            <a:off x="989543" y="674932"/>
            <a:ext cx="3735909" cy="400110"/>
          </a:xfrm>
          <a:prstGeom prst="rect">
            <a:avLst/>
          </a:prstGeom>
          <a:solidFill>
            <a:schemeClr val="bg1"/>
          </a:solidFill>
        </p:spPr>
        <p:txBody>
          <a:bodyPr wrap="square" rtlCol="0">
            <a:spAutoFit/>
          </a:bodyPr>
          <a:lstStyle/>
          <a:p>
            <a:pPr algn="ctr"/>
            <a:r>
              <a:rPr lang="ja-JP" altLang="en-US" sz="2000" b="1" dirty="0" smtClean="0"/>
              <a:t>ジオポ・風</a:t>
            </a:r>
            <a:r>
              <a:rPr kumimoji="1" lang="ja-JP" altLang="en-US" sz="2000" b="1" dirty="0" smtClean="0"/>
              <a:t>　　現在</a:t>
            </a:r>
            <a:r>
              <a:rPr kumimoji="1" lang="ja-JP" altLang="en-US" sz="2000" b="1" dirty="0" err="1" smtClean="0"/>
              <a:t>ｰ</a:t>
            </a:r>
            <a:r>
              <a:rPr kumimoji="1" lang="ja-JP" altLang="en-US" sz="2000" b="1" dirty="0" smtClean="0"/>
              <a:t>過去</a:t>
            </a:r>
            <a:endParaRPr kumimoji="1" lang="ja-JP" altLang="en-US" sz="2000" b="1" dirty="0"/>
          </a:p>
        </p:txBody>
      </p:sp>
      <p:sp>
        <p:nvSpPr>
          <p:cNvPr id="5" name="正方形/長方形 4"/>
          <p:cNvSpPr/>
          <p:nvPr/>
        </p:nvSpPr>
        <p:spPr>
          <a:xfrm>
            <a:off x="714467" y="4448314"/>
            <a:ext cx="550151" cy="369332"/>
          </a:xfrm>
          <a:prstGeom prst="rect">
            <a:avLst/>
          </a:prstGeom>
        </p:spPr>
        <p:txBody>
          <a:bodyPr wrap="none">
            <a:spAutoFit/>
          </a:bodyPr>
          <a:lstStyle/>
          <a:p>
            <a:r>
              <a:rPr lang="ja-JP" altLang="en-US" dirty="0"/>
              <a:t>→３</a:t>
            </a:r>
          </a:p>
        </p:txBody>
      </p:sp>
      <p:sp>
        <p:nvSpPr>
          <p:cNvPr id="7" name="正方形/長方形 6"/>
          <p:cNvSpPr/>
          <p:nvPr/>
        </p:nvSpPr>
        <p:spPr>
          <a:xfrm>
            <a:off x="5424158" y="6443879"/>
            <a:ext cx="550151" cy="369332"/>
          </a:xfrm>
          <a:prstGeom prst="rect">
            <a:avLst/>
          </a:prstGeom>
        </p:spPr>
        <p:txBody>
          <a:bodyPr wrap="none">
            <a:spAutoFit/>
          </a:bodyPr>
          <a:lstStyle/>
          <a:p>
            <a:r>
              <a:rPr lang="ja-JP" altLang="en-US" dirty="0"/>
              <a:t>→５</a:t>
            </a:r>
          </a:p>
        </p:txBody>
      </p:sp>
      <p:sp>
        <p:nvSpPr>
          <p:cNvPr id="13" name="角丸四角形 12"/>
          <p:cNvSpPr/>
          <p:nvPr/>
        </p:nvSpPr>
        <p:spPr>
          <a:xfrm>
            <a:off x="4067503" y="78828"/>
            <a:ext cx="4997670" cy="4866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ジオポテンシャル高度</a:t>
            </a:r>
            <a:r>
              <a:rPr kumimoji="1" lang="en-US" altLang="ja-JP" sz="2400" dirty="0" smtClean="0">
                <a:solidFill>
                  <a:schemeClr val="tx1"/>
                </a:solidFill>
              </a:rPr>
              <a:t>[m]</a:t>
            </a:r>
            <a:r>
              <a:rPr kumimoji="1" lang="ja-JP" altLang="en-US" sz="2400" b="1" dirty="0" smtClean="0">
                <a:solidFill>
                  <a:schemeClr val="tx1"/>
                </a:solidFill>
              </a:rPr>
              <a:t>・風</a:t>
            </a:r>
            <a:r>
              <a:rPr kumimoji="1" lang="en-US" altLang="ja-JP" sz="2400" dirty="0" smtClean="0">
                <a:solidFill>
                  <a:schemeClr val="tx1"/>
                </a:solidFill>
              </a:rPr>
              <a:t>[</a:t>
            </a:r>
            <a:r>
              <a:rPr lang="en-US" altLang="ja-JP" sz="2400" dirty="0" smtClean="0">
                <a:solidFill>
                  <a:schemeClr val="tx1"/>
                </a:solidFill>
              </a:rPr>
              <a:t>m/s</a:t>
            </a:r>
            <a:r>
              <a:rPr kumimoji="1" lang="en-US" altLang="ja-JP" sz="2400" dirty="0" smtClean="0">
                <a:solidFill>
                  <a:schemeClr val="tx1"/>
                </a:solidFill>
              </a:rPr>
              <a:t>]</a:t>
            </a:r>
            <a:endParaRPr kumimoji="1" lang="ja-JP" altLang="en-US" sz="2400" dirty="0">
              <a:solidFill>
                <a:schemeClr val="tx1"/>
              </a:solidFill>
            </a:endParaRPr>
          </a:p>
        </p:txBody>
      </p:sp>
      <p:pic>
        <p:nvPicPr>
          <p:cNvPr id="15" name="図 14"/>
          <p:cNvPicPr>
            <a:picLocks noChangeAspect="1"/>
          </p:cNvPicPr>
          <p:nvPr/>
        </p:nvPicPr>
        <p:blipFill rotWithShape="1">
          <a:blip r:embed="rId4">
            <a:extLst>
              <a:ext uri="{28A0092B-C50C-407E-A947-70E740481C1C}">
                <a14:useLocalDpi xmlns:a14="http://schemas.microsoft.com/office/drawing/2010/main" val="0"/>
              </a:ext>
            </a:extLst>
          </a:blip>
          <a:srcRect l="1009" t="31483" r="62477" b="10816"/>
          <a:stretch/>
        </p:blipFill>
        <p:spPr>
          <a:xfrm>
            <a:off x="5699233" y="895785"/>
            <a:ext cx="3338818" cy="2662356"/>
          </a:xfrm>
          <a:prstGeom prst="rect">
            <a:avLst/>
          </a:prstGeom>
        </p:spPr>
      </p:pic>
      <p:pic>
        <p:nvPicPr>
          <p:cNvPr id="21" name="図 20"/>
          <p:cNvPicPr>
            <a:picLocks noChangeAspect="1"/>
          </p:cNvPicPr>
          <p:nvPr/>
        </p:nvPicPr>
        <p:blipFill rotWithShape="1">
          <a:blip r:embed="rId5">
            <a:extLst>
              <a:ext uri="{28A0092B-C50C-407E-A947-70E740481C1C}">
                <a14:useLocalDpi xmlns:a14="http://schemas.microsoft.com/office/drawing/2010/main" val="0"/>
              </a:ext>
            </a:extLst>
          </a:blip>
          <a:srcRect l="935" t="7966" r="62413" b="10484"/>
          <a:stretch/>
        </p:blipFill>
        <p:spPr>
          <a:xfrm>
            <a:off x="319243" y="1148744"/>
            <a:ext cx="4688985" cy="4966830"/>
          </a:xfrm>
          <a:prstGeom prst="rect">
            <a:avLst/>
          </a:prstGeom>
        </p:spPr>
      </p:pic>
      <p:pic>
        <p:nvPicPr>
          <p:cNvPr id="22" name="図 21"/>
          <p:cNvPicPr>
            <a:picLocks noChangeAspect="1"/>
          </p:cNvPicPr>
          <p:nvPr/>
        </p:nvPicPr>
        <p:blipFill rotWithShape="1">
          <a:blip r:embed="rId6">
            <a:extLst>
              <a:ext uri="{28A0092B-C50C-407E-A947-70E740481C1C}">
                <a14:useLocalDpi xmlns:a14="http://schemas.microsoft.com/office/drawing/2010/main" val="0"/>
              </a:ext>
            </a:extLst>
          </a:blip>
          <a:srcRect l="1009" t="31593" r="62477" b="10653"/>
          <a:stretch/>
        </p:blipFill>
        <p:spPr>
          <a:xfrm>
            <a:off x="5726355" y="3841349"/>
            <a:ext cx="3338818" cy="2589807"/>
          </a:xfrm>
          <a:prstGeom prst="rect">
            <a:avLst/>
          </a:prstGeom>
        </p:spPr>
      </p:pic>
      <p:sp>
        <p:nvSpPr>
          <p:cNvPr id="20" name="角丸四角形 19"/>
          <p:cNvSpPr/>
          <p:nvPr/>
        </p:nvSpPr>
        <p:spPr>
          <a:xfrm>
            <a:off x="3773966" y="2183112"/>
            <a:ext cx="5241375" cy="1548809"/>
          </a:xfrm>
          <a:prstGeom prst="roundRect">
            <a:avLst/>
          </a:prstGeom>
          <a:solidFill>
            <a:schemeClr val="bg1"/>
          </a:solid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亜熱帯アフリカのあたりで低気圧傾向</a:t>
            </a:r>
            <a:endParaRPr kumimoji="1" lang="en-US" altLang="ja-JP" sz="2400" b="1" dirty="0" smtClean="0">
              <a:solidFill>
                <a:schemeClr val="tx1"/>
              </a:solidFill>
            </a:endParaRPr>
          </a:p>
          <a:p>
            <a:pPr algn="ctr"/>
            <a:r>
              <a:rPr kumimoji="1" lang="ja-JP" altLang="en-US" sz="2400" b="1" dirty="0" smtClean="0">
                <a:solidFill>
                  <a:schemeClr val="tx1"/>
                </a:solidFill>
              </a:rPr>
              <a:t>また、西風が強まっている</a:t>
            </a:r>
            <a:endParaRPr kumimoji="1" lang="ja-JP" altLang="en-US" sz="2400" b="1" dirty="0">
              <a:solidFill>
                <a:schemeClr val="tx1"/>
              </a:solidFill>
            </a:endParaRPr>
          </a:p>
        </p:txBody>
      </p:sp>
      <p:sp>
        <p:nvSpPr>
          <p:cNvPr id="6" name="右矢印 5"/>
          <p:cNvSpPr/>
          <p:nvPr/>
        </p:nvSpPr>
        <p:spPr>
          <a:xfrm>
            <a:off x="1960039" y="3883412"/>
            <a:ext cx="1111824" cy="785787"/>
          </a:xfrm>
          <a:prstGeom prst="rightArrow">
            <a:avLst/>
          </a:prstGeom>
          <a:solidFill>
            <a:srgbClr val="48E863">
              <a:alpha val="50196"/>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22"/>
          <p:cNvSpPr/>
          <p:nvPr/>
        </p:nvSpPr>
        <p:spPr>
          <a:xfrm>
            <a:off x="3773966" y="4012975"/>
            <a:ext cx="5480477" cy="1255727"/>
          </a:xfrm>
          <a:prstGeom prst="roundRect">
            <a:avLst/>
          </a:prstGeom>
          <a:solidFill>
            <a:schemeClr val="bg1"/>
          </a:solid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低気圧の強化により水蒸気の流入が</a:t>
            </a:r>
            <a:endParaRPr kumimoji="1" lang="en-US" altLang="ja-JP" sz="2400" b="1" dirty="0" smtClean="0">
              <a:solidFill>
                <a:schemeClr val="tx1"/>
              </a:solidFill>
            </a:endParaRPr>
          </a:p>
          <a:p>
            <a:pPr algn="ctr"/>
            <a:r>
              <a:rPr kumimoji="1" lang="ja-JP" altLang="en-US" sz="2400" b="1" dirty="0" smtClean="0">
                <a:solidFill>
                  <a:schemeClr val="tx1"/>
                </a:solidFill>
              </a:rPr>
              <a:t>変化したのではないか？</a:t>
            </a:r>
            <a:endParaRPr kumimoji="1" lang="ja-JP" altLang="en-US" sz="2400" b="1" dirty="0">
              <a:solidFill>
                <a:schemeClr val="tx1"/>
              </a:solidFill>
            </a:endParaRPr>
          </a:p>
        </p:txBody>
      </p:sp>
      <p:sp>
        <p:nvSpPr>
          <p:cNvPr id="24" name="下矢印 23"/>
          <p:cNvSpPr/>
          <p:nvPr/>
        </p:nvSpPr>
        <p:spPr>
          <a:xfrm>
            <a:off x="5792353" y="3731935"/>
            <a:ext cx="488032" cy="398025"/>
          </a:xfrm>
          <a:prstGeom prst="downArrow">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7319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92936" y="6427717"/>
            <a:ext cx="1110343" cy="369332"/>
          </a:xfrm>
          <a:prstGeom prst="rect">
            <a:avLst/>
          </a:prstGeom>
          <a:noFill/>
        </p:spPr>
        <p:txBody>
          <a:bodyPr wrap="square" rtlCol="0">
            <a:spAutoFit/>
          </a:bodyPr>
          <a:lstStyle/>
          <a:p>
            <a:r>
              <a:rPr kumimoji="1" lang="ja-JP" altLang="en-US" dirty="0" smtClean="0"/>
              <a:t>→</a:t>
            </a:r>
            <a:r>
              <a:rPr kumimoji="1" lang="en-US" altLang="ja-JP" dirty="0" smtClean="0"/>
              <a:t>5</a:t>
            </a:r>
            <a:endParaRPr kumimoji="1" lang="ja-JP" altLang="en-US" dirty="0"/>
          </a:p>
        </p:txBody>
      </p:sp>
      <p:sp>
        <p:nvSpPr>
          <p:cNvPr id="5" name="テキスト ボックス 4"/>
          <p:cNvSpPr txBox="1"/>
          <p:nvPr/>
        </p:nvSpPr>
        <p:spPr>
          <a:xfrm>
            <a:off x="0" y="0"/>
            <a:ext cx="9144000" cy="646331"/>
          </a:xfrm>
          <a:prstGeom prst="rect">
            <a:avLst/>
          </a:prstGeom>
          <a:solidFill>
            <a:schemeClr val="accent1">
              <a:lumMod val="50000"/>
            </a:schemeClr>
          </a:solidFill>
        </p:spPr>
        <p:txBody>
          <a:bodyPr wrap="square" rtlCol="0">
            <a:spAutoFit/>
          </a:bodyPr>
          <a:lstStyle/>
          <a:p>
            <a:r>
              <a:rPr kumimoji="1" lang="ja-JP" altLang="en-US" sz="3600" b="1" dirty="0" smtClean="0">
                <a:solidFill>
                  <a:schemeClr val="bg1"/>
                </a:solidFill>
              </a:rPr>
              <a:t>結果</a:t>
            </a:r>
            <a:endParaRPr kumimoji="1" lang="ja-JP" altLang="en-US" sz="3600" b="1" dirty="0">
              <a:solidFill>
                <a:schemeClr val="bg1"/>
              </a:solidFill>
            </a:endParaRPr>
          </a:p>
        </p:txBody>
      </p:sp>
      <mc:AlternateContent xmlns:mc="http://schemas.openxmlformats.org/markup-compatibility/2006" xmlns:a14="http://schemas.microsoft.com/office/drawing/2010/main">
        <mc:Choice Requires="a14">
          <p:sp>
            <p:nvSpPr>
              <p:cNvPr id="6" name="角丸四角形 5"/>
              <p:cNvSpPr/>
              <p:nvPr/>
            </p:nvSpPr>
            <p:spPr>
              <a:xfrm>
                <a:off x="3323610" y="78797"/>
                <a:ext cx="5768123"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降水量</a:t>
                </a:r>
                <a:r>
                  <a:rPr kumimoji="1" lang="en-US" altLang="ja-JP" sz="2000" b="1" dirty="0" smtClean="0">
                    <a:solidFill>
                      <a:schemeClr val="tx1"/>
                    </a:solidFill>
                  </a:rPr>
                  <a:t>index </a:t>
                </a:r>
                <a:r>
                  <a:rPr kumimoji="1" lang="ja-JP" altLang="en-US" sz="2000" b="1" dirty="0" smtClean="0">
                    <a:solidFill>
                      <a:schemeClr val="tx1"/>
                    </a:solidFill>
                  </a:rPr>
                  <a:t>と 水蒸気フラックス</a:t>
                </a:r>
                <a:r>
                  <a:rPr lang="en-US" altLang="ja-JP" sz="2000" b="1" dirty="0" smtClean="0">
                    <a:solidFill>
                      <a:schemeClr val="tx1"/>
                    </a:solidFill>
                    <a:latin typeface="Times New Roman" panose="02020603050405020304" pitchFamily="18" charset="0"/>
                    <a:cs typeface="Times New Roman" panose="02020603050405020304" pitchFamily="18" charset="0"/>
                  </a:rPr>
                  <a:t>[kg</a:t>
                </a:r>
                <a:r>
                  <a:rPr lang="ja-JP" altLang="en-US" sz="2000" b="1" dirty="0" smtClean="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p>
                      <m:sSupPr>
                        <m:ctrlPr>
                          <a:rPr lang="en-US" altLang="ja-JP" sz="2000" b="1" i="1" smtClean="0">
                            <a:solidFill>
                              <a:schemeClr val="tx1"/>
                            </a:solidFill>
                            <a:latin typeface="Cambria Math" panose="02040503050406030204" pitchFamily="18" charset="0"/>
                          </a:rPr>
                        </m:ctrlPr>
                      </m:sSupPr>
                      <m:e>
                        <m:r>
                          <a:rPr lang="en-US" altLang="ja-JP" sz="2000" b="1" i="1" smtClean="0">
                            <a:solidFill>
                              <a:schemeClr val="tx1"/>
                            </a:solidFill>
                            <a:latin typeface="Cambria Math" panose="02040503050406030204" pitchFamily="18" charset="0"/>
                          </a:rPr>
                          <m:t>𝒌𝒈</m:t>
                        </m:r>
                      </m:e>
                      <m:sup>
                        <m:r>
                          <a:rPr lang="en-US" altLang="ja-JP" sz="2000" b="1" i="1" smtClean="0">
                            <a:solidFill>
                              <a:schemeClr val="tx1"/>
                            </a:solidFill>
                            <a:latin typeface="Cambria Math" panose="02040503050406030204" pitchFamily="18" charset="0"/>
                          </a:rPr>
                          <m:t>−</m:t>
                        </m:r>
                        <m:r>
                          <a:rPr lang="en-US" altLang="ja-JP" sz="2000" b="1" i="1" smtClean="0">
                            <a:solidFill>
                              <a:schemeClr val="tx1"/>
                            </a:solidFill>
                            <a:latin typeface="Cambria Math" panose="02040503050406030204" pitchFamily="18" charset="0"/>
                          </a:rPr>
                          <m:t>𝟏</m:t>
                        </m:r>
                      </m:sup>
                    </m:sSup>
                  </m:oMath>
                </a14:m>
                <a:r>
                  <a:rPr kumimoji="1" lang="ja-JP" altLang="en-US" sz="2000" b="1" dirty="0" smtClean="0">
                    <a:solidFill>
                      <a:schemeClr val="tx1"/>
                    </a:solidFill>
                    <a:latin typeface="Times New Roman" panose="02020603050405020304" pitchFamily="18" charset="0"/>
                    <a:cs typeface="Times New Roman" panose="02020603050405020304" pitchFamily="18" charset="0"/>
                  </a:rPr>
                  <a:t>・</a:t>
                </a:r>
                <a:r>
                  <a:rPr lang="en-US" altLang="ja-JP" sz="2000" b="1" dirty="0" smtClean="0">
                    <a:solidFill>
                      <a:schemeClr val="tx1"/>
                    </a:solidFill>
                    <a:latin typeface="Times New Roman" panose="02020603050405020304" pitchFamily="18" charset="0"/>
                    <a:cs typeface="Times New Roman" panose="02020603050405020304" pitchFamily="18" charset="0"/>
                  </a:rPr>
                  <a:t>m</a:t>
                </a:r>
                <a:r>
                  <a:rPr lang="ja-JP" altLang="en-US" sz="2000" b="1" dirty="0" smtClean="0">
                    <a:solidFill>
                      <a:schemeClr val="tx1"/>
                    </a:solidFill>
                    <a:latin typeface="Times New Roman" panose="02020603050405020304" pitchFamily="18" charset="0"/>
                    <a:cs typeface="Times New Roman" panose="02020603050405020304" pitchFamily="18" charset="0"/>
                  </a:rPr>
                  <a:t>・</a:t>
                </a:r>
                <a14:m>
                  <m:oMath xmlns:m="http://schemas.openxmlformats.org/officeDocument/2006/math">
                    <m:sSup>
                      <m:sSupPr>
                        <m:ctrlPr>
                          <a:rPr lang="en-US" altLang="ja-JP" sz="2000" b="1" i="1" smtClean="0">
                            <a:solidFill>
                              <a:schemeClr val="tx1"/>
                            </a:solidFill>
                            <a:latin typeface="Cambria Math" panose="02040503050406030204" pitchFamily="18" charset="0"/>
                          </a:rPr>
                        </m:ctrlPr>
                      </m:sSupPr>
                      <m:e>
                        <m:r>
                          <a:rPr lang="en-US" altLang="ja-JP" sz="2000" b="1" i="1" smtClean="0">
                            <a:solidFill>
                              <a:schemeClr val="tx1"/>
                            </a:solidFill>
                            <a:latin typeface="Cambria Math" panose="02040503050406030204" pitchFamily="18" charset="0"/>
                          </a:rPr>
                          <m:t>𝒔</m:t>
                        </m:r>
                      </m:e>
                      <m:sup>
                        <m:r>
                          <a:rPr lang="en-US" altLang="ja-JP" sz="2000" b="1" i="1" smtClean="0">
                            <a:solidFill>
                              <a:schemeClr val="tx1"/>
                            </a:solidFill>
                            <a:latin typeface="Cambria Math" panose="02040503050406030204" pitchFamily="18" charset="0"/>
                          </a:rPr>
                          <m:t>−</m:t>
                        </m:r>
                        <m:r>
                          <a:rPr lang="en-US" altLang="ja-JP" sz="2000" b="1" i="1" smtClean="0">
                            <a:solidFill>
                              <a:schemeClr val="tx1"/>
                            </a:solidFill>
                            <a:latin typeface="Cambria Math" panose="02040503050406030204" pitchFamily="18" charset="0"/>
                          </a:rPr>
                          <m:t>𝟏</m:t>
                        </m:r>
                      </m:sup>
                    </m:sSup>
                  </m:oMath>
                </a14:m>
                <a:r>
                  <a:rPr kumimoji="1" lang="en-US" altLang="ja-JP" sz="2000" b="1" dirty="0" smtClean="0">
                    <a:solidFill>
                      <a:schemeClr val="tx1"/>
                    </a:solidFill>
                    <a:latin typeface="Times New Roman" panose="02020603050405020304" pitchFamily="18" charset="0"/>
                    <a:cs typeface="Times New Roman" panose="02020603050405020304" pitchFamily="18" charset="0"/>
                  </a:rPr>
                  <a:t>]</a:t>
                </a:r>
                <a:endParaRPr kumimoji="1" lang="ja-JP" altLang="en-US" sz="2000" b="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角丸四角形 5"/>
              <p:cNvSpPr>
                <a:spLocks noRot="1" noChangeAspect="1" noMove="1" noResize="1" noEditPoints="1" noAdjustHandles="1" noChangeArrowheads="1" noChangeShapeType="1" noTextEdit="1"/>
              </p:cNvSpPr>
              <p:nvPr/>
            </p:nvSpPr>
            <p:spPr>
              <a:xfrm>
                <a:off x="3323610" y="78797"/>
                <a:ext cx="5768123" cy="488731"/>
              </a:xfrm>
              <a:prstGeom prst="roundRect">
                <a:avLst/>
              </a:prstGeom>
              <a:blipFill rotWithShape="0">
                <a:blip r:embed="rId2"/>
                <a:stretch>
                  <a:fillRect l="-106" t="-1250" r="-211" b="-15000"/>
                </a:stretch>
              </a:blipFill>
              <a:ln>
                <a:noFill/>
              </a:ln>
            </p:spPr>
            <p:txBody>
              <a:bodyPr/>
              <a:lstStyle/>
              <a:p>
                <a:r>
                  <a:rPr lang="ja-JP" altLang="en-US">
                    <a:noFill/>
                  </a:rPr>
                  <a:t> </a:t>
                </a:r>
              </a:p>
            </p:txBody>
          </p:sp>
        </mc:Fallback>
      </mc:AlternateContent>
      <p:sp>
        <p:nvSpPr>
          <p:cNvPr id="7" name="角丸四角形 6"/>
          <p:cNvSpPr/>
          <p:nvPr/>
        </p:nvSpPr>
        <p:spPr>
          <a:xfrm>
            <a:off x="1032640" y="78797"/>
            <a:ext cx="2238704"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rPr>
              <a:t>同時回帰　</a:t>
            </a:r>
            <a:endParaRPr kumimoji="1" lang="ja-JP" altLang="en-US" sz="3200" b="1" dirty="0">
              <a:solidFill>
                <a:schemeClr val="tx1"/>
              </a:solidFill>
            </a:endParaRPr>
          </a:p>
        </p:txBody>
      </p:sp>
      <p:sp>
        <p:nvSpPr>
          <p:cNvPr id="8" name="角丸四角形 7"/>
          <p:cNvSpPr/>
          <p:nvPr/>
        </p:nvSpPr>
        <p:spPr>
          <a:xfrm>
            <a:off x="4724972" y="1186360"/>
            <a:ext cx="4267199" cy="1548809"/>
          </a:xfrm>
          <a:prstGeom prst="roundRect">
            <a:avLst/>
          </a:pr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亜熱帯アフリカから</a:t>
            </a:r>
            <a:endParaRPr kumimoji="1" lang="en-US" altLang="ja-JP" sz="2400" b="1" dirty="0" smtClean="0">
              <a:solidFill>
                <a:schemeClr val="tx1"/>
              </a:solidFill>
            </a:endParaRPr>
          </a:p>
          <a:p>
            <a:pPr algn="ctr"/>
            <a:r>
              <a:rPr kumimoji="1" lang="ja-JP" altLang="en-US" sz="2400" b="1" dirty="0" smtClean="0">
                <a:solidFill>
                  <a:schemeClr val="tx1"/>
                </a:solidFill>
              </a:rPr>
              <a:t>赤道アフリカに向かう</a:t>
            </a:r>
            <a:endParaRPr kumimoji="1" lang="en-US" altLang="ja-JP" sz="2400" b="1" dirty="0" smtClean="0">
              <a:solidFill>
                <a:schemeClr val="tx1"/>
              </a:solidFill>
            </a:endParaRPr>
          </a:p>
          <a:p>
            <a:pPr algn="ctr"/>
            <a:r>
              <a:rPr kumimoji="1" lang="ja-JP" altLang="en-US" sz="2400" b="1" dirty="0" smtClean="0">
                <a:solidFill>
                  <a:schemeClr val="tx1"/>
                </a:solidFill>
              </a:rPr>
              <a:t>水蒸気フラックスが減少した</a:t>
            </a:r>
            <a:endParaRPr kumimoji="1" lang="ja-JP" altLang="en-US" sz="2400" b="1" dirty="0">
              <a:solidFill>
                <a:schemeClr val="tx1"/>
              </a:solidFill>
            </a:endParaRPr>
          </a:p>
        </p:txBody>
      </p:sp>
      <p:sp>
        <p:nvSpPr>
          <p:cNvPr id="4" name="下矢印 3"/>
          <p:cNvSpPr/>
          <p:nvPr/>
        </p:nvSpPr>
        <p:spPr>
          <a:xfrm>
            <a:off x="6526924" y="2743200"/>
            <a:ext cx="641131" cy="662152"/>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4713889" y="3497108"/>
            <a:ext cx="4267199" cy="2393578"/>
          </a:xfrm>
          <a:prstGeom prst="roundRect">
            <a:avLst/>
          </a:prstGeom>
          <a:no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赤道アフリカに流入していた水蒸気フラックスが</a:t>
            </a:r>
            <a:endParaRPr kumimoji="1" lang="en-US" altLang="ja-JP" sz="2400" b="1" dirty="0" smtClean="0">
              <a:solidFill>
                <a:schemeClr val="tx1"/>
              </a:solidFill>
            </a:endParaRPr>
          </a:p>
          <a:p>
            <a:pPr algn="ctr"/>
            <a:r>
              <a:rPr kumimoji="1" lang="ja-JP" altLang="en-US" sz="2400" b="1" dirty="0" smtClean="0">
                <a:solidFill>
                  <a:schemeClr val="tx1"/>
                </a:solidFill>
              </a:rPr>
              <a:t>亜熱帯アフリカにとどまり、</a:t>
            </a:r>
            <a:endParaRPr kumimoji="1" lang="en-US" altLang="ja-JP" sz="2400" b="1" dirty="0" smtClean="0">
              <a:solidFill>
                <a:schemeClr val="tx1"/>
              </a:solidFill>
            </a:endParaRPr>
          </a:p>
          <a:p>
            <a:pPr algn="ctr"/>
            <a:r>
              <a:rPr kumimoji="1" lang="ja-JP" altLang="en-US" sz="2400" b="1" dirty="0" smtClean="0">
                <a:solidFill>
                  <a:schemeClr val="tx1"/>
                </a:solidFill>
              </a:rPr>
              <a:t>赤道アフリカの降水量が減少</a:t>
            </a:r>
            <a:endParaRPr kumimoji="1" lang="ja-JP" altLang="en-US" sz="2400" b="1" dirty="0">
              <a:solidFill>
                <a:schemeClr val="tx1"/>
              </a:solidFill>
            </a:endParaRPr>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689" t="7394" r="62587" b="10460"/>
          <a:stretch/>
        </p:blipFill>
        <p:spPr>
          <a:xfrm>
            <a:off x="1503279" y="2436297"/>
            <a:ext cx="1534801" cy="1664423"/>
          </a:xfrm>
          <a:prstGeom prst="rect">
            <a:avLst/>
          </a:prstGeom>
        </p:spPr>
      </p:pic>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l="1047" t="7088" r="62793" b="10613"/>
          <a:stretch/>
        </p:blipFill>
        <p:spPr>
          <a:xfrm>
            <a:off x="299860" y="977733"/>
            <a:ext cx="4237957" cy="5277788"/>
          </a:xfrm>
          <a:prstGeom prst="rect">
            <a:avLst/>
          </a:prstGeom>
        </p:spPr>
      </p:pic>
      <p:sp>
        <p:nvSpPr>
          <p:cNvPr id="12" name="正方形/長方形 11"/>
          <p:cNvSpPr/>
          <p:nvPr/>
        </p:nvSpPr>
        <p:spPr>
          <a:xfrm>
            <a:off x="2306781" y="2992582"/>
            <a:ext cx="1047160" cy="142978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7660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9"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a:srcRect l="13141" t="12889" r="62829" b="10889"/>
          <a:stretch/>
        </p:blipFill>
        <p:spPr>
          <a:xfrm>
            <a:off x="57807" y="-849498"/>
            <a:ext cx="9028386" cy="7246141"/>
          </a:xfrm>
          <a:prstGeom prst="rect">
            <a:avLst/>
          </a:prstGeom>
          <a:scene3d>
            <a:camera prst="orthographicFront">
              <a:rot lat="3600000" lon="0" rev="0"/>
            </a:camera>
            <a:lightRig rig="threePt" dir="t"/>
          </a:scene3d>
        </p:spPr>
      </p:pic>
      <p:sp>
        <p:nvSpPr>
          <p:cNvPr id="10" name="円/楕円 9"/>
          <p:cNvSpPr/>
          <p:nvPr/>
        </p:nvSpPr>
        <p:spPr>
          <a:xfrm>
            <a:off x="3729923" y="3306123"/>
            <a:ext cx="3123978" cy="729419"/>
          </a:xfrm>
          <a:prstGeom prst="ellipse">
            <a:avLst/>
          </a:prstGeom>
          <a:solidFill>
            <a:srgbClr val="00B050"/>
          </a:solidFill>
          <a:ln>
            <a:solidFill>
              <a:srgbClr val="00B050"/>
            </a:solidFill>
          </a:ln>
          <a:scene3d>
            <a:camera prst="orthographicFront">
              <a:rot lat="19800000" lon="0" rev="0"/>
            </a:camera>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smtClean="0">
                <a:solidFill>
                  <a:schemeClr val="tx1"/>
                </a:solidFill>
              </a:rPr>
              <a:t>降水量増加</a:t>
            </a:r>
            <a:endParaRPr kumimoji="1" lang="ja-JP" altLang="en-US" sz="2800" b="1" dirty="0">
              <a:solidFill>
                <a:schemeClr val="tx1"/>
              </a:solidFill>
            </a:endParaRPr>
          </a:p>
        </p:txBody>
      </p:sp>
      <p:sp>
        <p:nvSpPr>
          <p:cNvPr id="8" name="テキスト ボックス 7"/>
          <p:cNvSpPr txBox="1"/>
          <p:nvPr/>
        </p:nvSpPr>
        <p:spPr>
          <a:xfrm>
            <a:off x="0" y="-19172"/>
            <a:ext cx="9144000" cy="707886"/>
          </a:xfrm>
          <a:prstGeom prst="rect">
            <a:avLst/>
          </a:prstGeom>
          <a:solidFill>
            <a:schemeClr val="accent1">
              <a:lumMod val="50000"/>
            </a:schemeClr>
          </a:solidFill>
        </p:spPr>
        <p:txBody>
          <a:bodyPr wrap="square" rtlCol="0">
            <a:spAutoFit/>
          </a:bodyPr>
          <a:lstStyle/>
          <a:p>
            <a:r>
              <a:rPr lang="ja-JP" altLang="en-US" sz="4000" b="1" dirty="0">
                <a:solidFill>
                  <a:schemeClr val="bg1"/>
                </a:solidFill>
              </a:rPr>
              <a:t>考察</a:t>
            </a:r>
            <a:endParaRPr kumimoji="1" lang="ja-JP" altLang="en-US" sz="4000" b="1" dirty="0">
              <a:solidFill>
                <a:schemeClr val="bg1"/>
              </a:solidFill>
            </a:endParaRPr>
          </a:p>
        </p:txBody>
      </p:sp>
      <p:sp>
        <p:nvSpPr>
          <p:cNvPr id="14" name="フリーフォーム 13"/>
          <p:cNvSpPr/>
          <p:nvPr/>
        </p:nvSpPr>
        <p:spPr>
          <a:xfrm>
            <a:off x="2945028" y="2896111"/>
            <a:ext cx="1481004" cy="2043782"/>
          </a:xfrm>
          <a:custGeom>
            <a:avLst/>
            <a:gdLst>
              <a:gd name="connsiteX0" fmla="*/ 662152 w 987972"/>
              <a:gd name="connsiteY0" fmla="*/ 94593 h 1397876"/>
              <a:gd name="connsiteX1" fmla="*/ 662152 w 987972"/>
              <a:gd name="connsiteY1" fmla="*/ 94593 h 1397876"/>
              <a:gd name="connsiteX2" fmla="*/ 578069 w 987972"/>
              <a:gd name="connsiteY2" fmla="*/ 52552 h 1397876"/>
              <a:gd name="connsiteX3" fmla="*/ 546538 w 987972"/>
              <a:gd name="connsiteY3" fmla="*/ 31531 h 1397876"/>
              <a:gd name="connsiteX4" fmla="*/ 483476 w 987972"/>
              <a:gd name="connsiteY4" fmla="*/ 10511 h 1397876"/>
              <a:gd name="connsiteX5" fmla="*/ 451945 w 987972"/>
              <a:gd name="connsiteY5" fmla="*/ 0 h 1397876"/>
              <a:gd name="connsiteX6" fmla="*/ 210207 w 987972"/>
              <a:gd name="connsiteY6" fmla="*/ 10511 h 1397876"/>
              <a:gd name="connsiteX7" fmla="*/ 178676 w 987972"/>
              <a:gd name="connsiteY7" fmla="*/ 52552 h 1397876"/>
              <a:gd name="connsiteX8" fmla="*/ 147145 w 987972"/>
              <a:gd name="connsiteY8" fmla="*/ 84083 h 1397876"/>
              <a:gd name="connsiteX9" fmla="*/ 105103 w 987972"/>
              <a:gd name="connsiteY9" fmla="*/ 168166 h 1397876"/>
              <a:gd name="connsiteX10" fmla="*/ 52552 w 987972"/>
              <a:gd name="connsiteY10" fmla="*/ 241738 h 1397876"/>
              <a:gd name="connsiteX11" fmla="*/ 42041 w 987972"/>
              <a:gd name="connsiteY11" fmla="*/ 273269 h 1397876"/>
              <a:gd name="connsiteX12" fmla="*/ 21021 w 987972"/>
              <a:gd name="connsiteY12" fmla="*/ 357352 h 1397876"/>
              <a:gd name="connsiteX13" fmla="*/ 0 w 987972"/>
              <a:gd name="connsiteY13" fmla="*/ 462456 h 1397876"/>
              <a:gd name="connsiteX14" fmla="*/ 10510 w 987972"/>
              <a:gd name="connsiteY14" fmla="*/ 809297 h 1397876"/>
              <a:gd name="connsiteX15" fmla="*/ 42041 w 987972"/>
              <a:gd name="connsiteY15" fmla="*/ 935421 h 1397876"/>
              <a:gd name="connsiteX16" fmla="*/ 52552 w 987972"/>
              <a:gd name="connsiteY16" fmla="*/ 977462 h 1397876"/>
              <a:gd name="connsiteX17" fmla="*/ 73572 w 987972"/>
              <a:gd name="connsiteY17" fmla="*/ 1072056 h 1397876"/>
              <a:gd name="connsiteX18" fmla="*/ 94593 w 987972"/>
              <a:gd name="connsiteY18" fmla="*/ 1103587 h 1397876"/>
              <a:gd name="connsiteX19" fmla="*/ 147145 w 987972"/>
              <a:gd name="connsiteY19" fmla="*/ 1198180 h 1397876"/>
              <a:gd name="connsiteX20" fmla="*/ 168166 w 987972"/>
              <a:gd name="connsiteY20" fmla="*/ 1229711 h 1397876"/>
              <a:gd name="connsiteX21" fmla="*/ 210207 w 987972"/>
              <a:gd name="connsiteY21" fmla="*/ 1250731 h 1397876"/>
              <a:gd name="connsiteX22" fmla="*/ 273269 w 987972"/>
              <a:gd name="connsiteY22" fmla="*/ 1303283 h 1397876"/>
              <a:gd name="connsiteX23" fmla="*/ 304800 w 987972"/>
              <a:gd name="connsiteY23" fmla="*/ 1324304 h 1397876"/>
              <a:gd name="connsiteX24" fmla="*/ 388883 w 987972"/>
              <a:gd name="connsiteY24" fmla="*/ 1345325 h 1397876"/>
              <a:gd name="connsiteX25" fmla="*/ 420414 w 987972"/>
              <a:gd name="connsiteY25" fmla="*/ 1366345 h 1397876"/>
              <a:gd name="connsiteX26" fmla="*/ 462455 w 987972"/>
              <a:gd name="connsiteY26" fmla="*/ 1376856 h 1397876"/>
              <a:gd name="connsiteX27" fmla="*/ 525517 w 987972"/>
              <a:gd name="connsiteY27" fmla="*/ 1397876 h 1397876"/>
              <a:gd name="connsiteX28" fmla="*/ 588579 w 987972"/>
              <a:gd name="connsiteY28" fmla="*/ 1387366 h 1397876"/>
              <a:gd name="connsiteX29" fmla="*/ 672662 w 987972"/>
              <a:gd name="connsiteY29" fmla="*/ 1355835 h 1397876"/>
              <a:gd name="connsiteX30" fmla="*/ 756745 w 987972"/>
              <a:gd name="connsiteY30" fmla="*/ 1313793 h 1397876"/>
              <a:gd name="connsiteX31" fmla="*/ 819807 w 987972"/>
              <a:gd name="connsiteY31" fmla="*/ 1271752 h 1397876"/>
              <a:gd name="connsiteX32" fmla="*/ 851338 w 987972"/>
              <a:gd name="connsiteY32" fmla="*/ 1261242 h 1397876"/>
              <a:gd name="connsiteX33" fmla="*/ 945931 w 987972"/>
              <a:gd name="connsiteY33" fmla="*/ 1240221 h 1397876"/>
              <a:gd name="connsiteX34" fmla="*/ 977462 w 987972"/>
              <a:gd name="connsiteY34" fmla="*/ 1177159 h 1397876"/>
              <a:gd name="connsiteX35" fmla="*/ 987972 w 987972"/>
              <a:gd name="connsiteY35" fmla="*/ 1145628 h 1397876"/>
              <a:gd name="connsiteX36" fmla="*/ 966952 w 987972"/>
              <a:gd name="connsiteY36" fmla="*/ 987973 h 1397876"/>
              <a:gd name="connsiteX37" fmla="*/ 956441 w 987972"/>
              <a:gd name="connsiteY37" fmla="*/ 956442 h 1397876"/>
              <a:gd name="connsiteX38" fmla="*/ 914400 w 987972"/>
              <a:gd name="connsiteY38" fmla="*/ 893380 h 1397876"/>
              <a:gd name="connsiteX39" fmla="*/ 882869 w 987972"/>
              <a:gd name="connsiteY39" fmla="*/ 872359 h 1397876"/>
              <a:gd name="connsiteX40" fmla="*/ 872359 w 987972"/>
              <a:gd name="connsiteY40" fmla="*/ 840828 h 1397876"/>
              <a:gd name="connsiteX41" fmla="*/ 851338 w 987972"/>
              <a:gd name="connsiteY41" fmla="*/ 809297 h 1397876"/>
              <a:gd name="connsiteX42" fmla="*/ 819807 w 987972"/>
              <a:gd name="connsiteY42" fmla="*/ 735725 h 1397876"/>
              <a:gd name="connsiteX43" fmla="*/ 746235 w 987972"/>
              <a:gd name="connsiteY43" fmla="*/ 662152 h 1397876"/>
              <a:gd name="connsiteX44" fmla="*/ 714703 w 987972"/>
              <a:gd name="connsiteY44" fmla="*/ 641131 h 1397876"/>
              <a:gd name="connsiteX45" fmla="*/ 683172 w 987972"/>
              <a:gd name="connsiteY45" fmla="*/ 620111 h 1397876"/>
              <a:gd name="connsiteX46" fmla="*/ 662152 w 987972"/>
              <a:gd name="connsiteY46" fmla="*/ 588580 h 1397876"/>
              <a:gd name="connsiteX47" fmla="*/ 630621 w 987972"/>
              <a:gd name="connsiteY47" fmla="*/ 578069 h 1397876"/>
              <a:gd name="connsiteX48" fmla="*/ 588579 w 987972"/>
              <a:gd name="connsiteY48" fmla="*/ 515007 h 1397876"/>
              <a:gd name="connsiteX49" fmla="*/ 578069 w 987972"/>
              <a:gd name="connsiteY49" fmla="*/ 483476 h 1397876"/>
              <a:gd name="connsiteX50" fmla="*/ 630621 w 987972"/>
              <a:gd name="connsiteY50" fmla="*/ 388883 h 1397876"/>
              <a:gd name="connsiteX51" fmla="*/ 672662 w 987972"/>
              <a:gd name="connsiteY51" fmla="*/ 325821 h 1397876"/>
              <a:gd name="connsiteX52" fmla="*/ 683172 w 987972"/>
              <a:gd name="connsiteY52" fmla="*/ 283780 h 1397876"/>
              <a:gd name="connsiteX53" fmla="*/ 651641 w 987972"/>
              <a:gd name="connsiteY53" fmla="*/ 168166 h 1397876"/>
              <a:gd name="connsiteX54" fmla="*/ 662152 w 987972"/>
              <a:gd name="connsiteY54" fmla="*/ 94593 h 139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7972" h="1397876">
                <a:moveTo>
                  <a:pt x="662152" y="94593"/>
                </a:moveTo>
                <a:lnTo>
                  <a:pt x="662152" y="94593"/>
                </a:lnTo>
                <a:cubicBezTo>
                  <a:pt x="634124" y="80579"/>
                  <a:pt x="605579" y="67557"/>
                  <a:pt x="578069" y="52552"/>
                </a:cubicBezTo>
                <a:cubicBezTo>
                  <a:pt x="566979" y="46503"/>
                  <a:pt x="558081" y="36661"/>
                  <a:pt x="546538" y="31531"/>
                </a:cubicBezTo>
                <a:cubicBezTo>
                  <a:pt x="526290" y="22532"/>
                  <a:pt x="504497" y="17518"/>
                  <a:pt x="483476" y="10511"/>
                </a:cubicBezTo>
                <a:lnTo>
                  <a:pt x="451945" y="0"/>
                </a:lnTo>
                <a:cubicBezTo>
                  <a:pt x="371366" y="3504"/>
                  <a:pt x="289411" y="-4721"/>
                  <a:pt x="210207" y="10511"/>
                </a:cubicBezTo>
                <a:cubicBezTo>
                  <a:pt x="193005" y="13819"/>
                  <a:pt x="190076" y="39252"/>
                  <a:pt x="178676" y="52552"/>
                </a:cubicBezTo>
                <a:cubicBezTo>
                  <a:pt x="169003" y="63837"/>
                  <a:pt x="155125" y="71543"/>
                  <a:pt x="147145" y="84083"/>
                </a:cubicBezTo>
                <a:cubicBezTo>
                  <a:pt x="130321" y="110520"/>
                  <a:pt x="123905" y="143097"/>
                  <a:pt x="105103" y="168166"/>
                </a:cubicBezTo>
                <a:cubicBezTo>
                  <a:pt x="97957" y="177693"/>
                  <a:pt x="60239" y="226365"/>
                  <a:pt x="52552" y="241738"/>
                </a:cubicBezTo>
                <a:cubicBezTo>
                  <a:pt x="47597" y="251647"/>
                  <a:pt x="44956" y="262580"/>
                  <a:pt x="42041" y="273269"/>
                </a:cubicBezTo>
                <a:cubicBezTo>
                  <a:pt x="34440" y="301141"/>
                  <a:pt x="25771" y="328855"/>
                  <a:pt x="21021" y="357352"/>
                </a:cubicBezTo>
                <a:cubicBezTo>
                  <a:pt x="8135" y="434663"/>
                  <a:pt x="15678" y="399740"/>
                  <a:pt x="0" y="462456"/>
                </a:cubicBezTo>
                <a:cubicBezTo>
                  <a:pt x="3503" y="578070"/>
                  <a:pt x="4586" y="693782"/>
                  <a:pt x="10510" y="809297"/>
                </a:cubicBezTo>
                <a:cubicBezTo>
                  <a:pt x="14058" y="878482"/>
                  <a:pt x="25310" y="868500"/>
                  <a:pt x="42041" y="935421"/>
                </a:cubicBezTo>
                <a:cubicBezTo>
                  <a:pt x="45545" y="949435"/>
                  <a:pt x="49418" y="963361"/>
                  <a:pt x="52552" y="977462"/>
                </a:cubicBezTo>
                <a:cubicBezTo>
                  <a:pt x="54854" y="987821"/>
                  <a:pt x="67657" y="1058255"/>
                  <a:pt x="73572" y="1072056"/>
                </a:cubicBezTo>
                <a:cubicBezTo>
                  <a:pt x="78548" y="1083667"/>
                  <a:pt x="87586" y="1093077"/>
                  <a:pt x="94593" y="1103587"/>
                </a:cubicBezTo>
                <a:cubicBezTo>
                  <a:pt x="128132" y="1204203"/>
                  <a:pt x="94702" y="1135249"/>
                  <a:pt x="147145" y="1198180"/>
                </a:cubicBezTo>
                <a:cubicBezTo>
                  <a:pt x="155232" y="1207884"/>
                  <a:pt x="158462" y="1221624"/>
                  <a:pt x="168166" y="1229711"/>
                </a:cubicBezTo>
                <a:cubicBezTo>
                  <a:pt x="180202" y="1239741"/>
                  <a:pt x="196193" y="1243724"/>
                  <a:pt x="210207" y="1250731"/>
                </a:cubicBezTo>
                <a:cubicBezTo>
                  <a:pt x="263612" y="1321939"/>
                  <a:pt x="215489" y="1274393"/>
                  <a:pt x="273269" y="1303283"/>
                </a:cubicBezTo>
                <a:cubicBezTo>
                  <a:pt x="284567" y="1308932"/>
                  <a:pt x="292972" y="1319869"/>
                  <a:pt x="304800" y="1324304"/>
                </a:cubicBezTo>
                <a:cubicBezTo>
                  <a:pt x="352789" y="1342300"/>
                  <a:pt x="349972" y="1325869"/>
                  <a:pt x="388883" y="1345325"/>
                </a:cubicBezTo>
                <a:cubicBezTo>
                  <a:pt x="400181" y="1350974"/>
                  <a:pt x="408804" y="1361369"/>
                  <a:pt x="420414" y="1366345"/>
                </a:cubicBezTo>
                <a:cubicBezTo>
                  <a:pt x="433691" y="1372035"/>
                  <a:pt x="448619" y="1372705"/>
                  <a:pt x="462455" y="1376856"/>
                </a:cubicBezTo>
                <a:cubicBezTo>
                  <a:pt x="483678" y="1383223"/>
                  <a:pt x="525517" y="1397876"/>
                  <a:pt x="525517" y="1397876"/>
                </a:cubicBezTo>
                <a:cubicBezTo>
                  <a:pt x="546538" y="1394373"/>
                  <a:pt x="567776" y="1391989"/>
                  <a:pt x="588579" y="1387366"/>
                </a:cubicBezTo>
                <a:cubicBezTo>
                  <a:pt x="605573" y="1383590"/>
                  <a:pt x="665060" y="1359344"/>
                  <a:pt x="672662" y="1355835"/>
                </a:cubicBezTo>
                <a:cubicBezTo>
                  <a:pt x="701114" y="1342703"/>
                  <a:pt x="730672" y="1331175"/>
                  <a:pt x="756745" y="1313793"/>
                </a:cubicBezTo>
                <a:cubicBezTo>
                  <a:pt x="777766" y="1299779"/>
                  <a:pt x="795840" y="1279741"/>
                  <a:pt x="819807" y="1271752"/>
                </a:cubicBezTo>
                <a:cubicBezTo>
                  <a:pt x="830317" y="1268249"/>
                  <a:pt x="840523" y="1263645"/>
                  <a:pt x="851338" y="1261242"/>
                </a:cubicBezTo>
                <a:cubicBezTo>
                  <a:pt x="962323" y="1236578"/>
                  <a:pt x="874950" y="1263881"/>
                  <a:pt x="945931" y="1240221"/>
                </a:cubicBezTo>
                <a:cubicBezTo>
                  <a:pt x="972348" y="1160967"/>
                  <a:pt x="936713" y="1258657"/>
                  <a:pt x="977462" y="1177159"/>
                </a:cubicBezTo>
                <a:cubicBezTo>
                  <a:pt x="982417" y="1167250"/>
                  <a:pt x="984469" y="1156138"/>
                  <a:pt x="987972" y="1145628"/>
                </a:cubicBezTo>
                <a:cubicBezTo>
                  <a:pt x="979708" y="1054725"/>
                  <a:pt x="985520" y="1052961"/>
                  <a:pt x="966952" y="987973"/>
                </a:cubicBezTo>
                <a:cubicBezTo>
                  <a:pt x="963908" y="977320"/>
                  <a:pt x="961821" y="966127"/>
                  <a:pt x="956441" y="956442"/>
                </a:cubicBezTo>
                <a:cubicBezTo>
                  <a:pt x="944172" y="934358"/>
                  <a:pt x="935421" y="907394"/>
                  <a:pt x="914400" y="893380"/>
                </a:cubicBezTo>
                <a:lnTo>
                  <a:pt x="882869" y="872359"/>
                </a:lnTo>
                <a:cubicBezTo>
                  <a:pt x="879366" y="861849"/>
                  <a:pt x="877314" y="850737"/>
                  <a:pt x="872359" y="840828"/>
                </a:cubicBezTo>
                <a:cubicBezTo>
                  <a:pt x="866710" y="829530"/>
                  <a:pt x="856314" y="820908"/>
                  <a:pt x="851338" y="809297"/>
                </a:cubicBezTo>
                <a:cubicBezTo>
                  <a:pt x="810616" y="714279"/>
                  <a:pt x="872582" y="814886"/>
                  <a:pt x="819807" y="735725"/>
                </a:cubicBezTo>
                <a:cubicBezTo>
                  <a:pt x="801308" y="680226"/>
                  <a:pt x="818515" y="710338"/>
                  <a:pt x="746235" y="662152"/>
                </a:cubicBezTo>
                <a:lnTo>
                  <a:pt x="714703" y="641131"/>
                </a:lnTo>
                <a:lnTo>
                  <a:pt x="683172" y="620111"/>
                </a:lnTo>
                <a:cubicBezTo>
                  <a:pt x="676165" y="609601"/>
                  <a:pt x="672016" y="596471"/>
                  <a:pt x="662152" y="588580"/>
                </a:cubicBezTo>
                <a:cubicBezTo>
                  <a:pt x="653501" y="581659"/>
                  <a:pt x="638455" y="585903"/>
                  <a:pt x="630621" y="578069"/>
                </a:cubicBezTo>
                <a:cubicBezTo>
                  <a:pt x="612757" y="560205"/>
                  <a:pt x="588579" y="515007"/>
                  <a:pt x="588579" y="515007"/>
                </a:cubicBezTo>
                <a:cubicBezTo>
                  <a:pt x="585076" y="504497"/>
                  <a:pt x="576845" y="494487"/>
                  <a:pt x="578069" y="483476"/>
                </a:cubicBezTo>
                <a:cubicBezTo>
                  <a:pt x="586391" y="408580"/>
                  <a:pt x="595094" y="434561"/>
                  <a:pt x="630621" y="388883"/>
                </a:cubicBezTo>
                <a:cubicBezTo>
                  <a:pt x="646131" y="368941"/>
                  <a:pt x="672662" y="325821"/>
                  <a:pt x="672662" y="325821"/>
                </a:cubicBezTo>
                <a:cubicBezTo>
                  <a:pt x="676165" y="311807"/>
                  <a:pt x="683172" y="298225"/>
                  <a:pt x="683172" y="283780"/>
                </a:cubicBezTo>
                <a:cubicBezTo>
                  <a:pt x="683172" y="264036"/>
                  <a:pt x="659886" y="180533"/>
                  <a:pt x="651641" y="168166"/>
                </a:cubicBezTo>
                <a:cubicBezTo>
                  <a:pt x="628678" y="133720"/>
                  <a:pt x="660400" y="106855"/>
                  <a:pt x="662152" y="94593"/>
                </a:cubicBezTo>
                <a:close/>
              </a:path>
            </a:pathLst>
          </a:custGeom>
          <a:solidFill>
            <a:srgbClr val="FF0000">
              <a:alpha val="49020"/>
            </a:srgbClr>
          </a:solidFill>
          <a:ln>
            <a:noFill/>
          </a:ln>
          <a:effectLst>
            <a:softEdge rad="12700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テキスト ボックス 14"/>
          <p:cNvSpPr txBox="1"/>
          <p:nvPr/>
        </p:nvSpPr>
        <p:spPr>
          <a:xfrm>
            <a:off x="3303639" y="3999696"/>
            <a:ext cx="897929" cy="769441"/>
          </a:xfrm>
          <a:prstGeom prst="rect">
            <a:avLst/>
          </a:prstGeom>
          <a:noFill/>
        </p:spPr>
        <p:txBody>
          <a:bodyPr wrap="square" rtlCol="0">
            <a:spAutoFit/>
          </a:bodyPr>
          <a:lstStyle/>
          <a:p>
            <a:r>
              <a:rPr kumimoji="1" lang="ja-JP" altLang="en-US" sz="4400" b="1" dirty="0" smtClean="0"/>
              <a:t>温</a:t>
            </a:r>
            <a:endParaRPr kumimoji="1" lang="ja-JP" altLang="en-US" sz="4400" b="1" dirty="0"/>
          </a:p>
        </p:txBody>
      </p:sp>
      <p:cxnSp>
        <p:nvCxnSpPr>
          <p:cNvPr id="25" name="直線コネクタ 24"/>
          <p:cNvCxnSpPr/>
          <p:nvPr/>
        </p:nvCxnSpPr>
        <p:spPr>
          <a:xfrm flipV="1">
            <a:off x="-223173" y="2754646"/>
            <a:ext cx="8757744" cy="61723"/>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8542862" y="2558046"/>
            <a:ext cx="646331" cy="369332"/>
          </a:xfrm>
          <a:prstGeom prst="rect">
            <a:avLst/>
          </a:prstGeom>
          <a:noFill/>
        </p:spPr>
        <p:txBody>
          <a:bodyPr wrap="none" rtlCol="0">
            <a:spAutoFit/>
          </a:bodyPr>
          <a:lstStyle/>
          <a:p>
            <a:r>
              <a:rPr kumimoji="1" lang="ja-JP" altLang="en-US" dirty="0" smtClean="0"/>
              <a:t>赤道</a:t>
            </a:r>
            <a:endParaRPr kumimoji="1" lang="ja-JP" altLang="en-US" dirty="0"/>
          </a:p>
        </p:txBody>
      </p:sp>
      <p:sp>
        <p:nvSpPr>
          <p:cNvPr id="36" name="右矢印 35"/>
          <p:cNvSpPr/>
          <p:nvPr/>
        </p:nvSpPr>
        <p:spPr>
          <a:xfrm rot="16200000">
            <a:off x="2813227" y="2673523"/>
            <a:ext cx="1175289" cy="1117685"/>
          </a:xfrm>
          <a:prstGeom prst="rightArrow">
            <a:avLst/>
          </a:prstGeom>
          <a:solidFill>
            <a:srgbClr val="FF0000"/>
          </a:solidFill>
          <a:ln>
            <a:solidFill>
              <a:schemeClr val="tx1"/>
            </a:solidFill>
          </a:ln>
          <a:scene3d>
            <a:camera prst="isometricOffAxis2Top"/>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rot="16200000">
            <a:off x="3068347" y="3032933"/>
            <a:ext cx="1175289" cy="1117685"/>
          </a:xfrm>
          <a:prstGeom prst="rightArrow">
            <a:avLst/>
          </a:prstGeom>
          <a:solidFill>
            <a:srgbClr val="FF0000"/>
          </a:solidFill>
          <a:ln>
            <a:solidFill>
              <a:schemeClr val="tx1"/>
            </a:solidFill>
          </a:ln>
          <a:scene3d>
            <a:camera prst="isometricOffAxis2Top"/>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2343488" y="2222408"/>
            <a:ext cx="2504903" cy="1537158"/>
          </a:xfrm>
          <a:prstGeom prst="ellipse">
            <a:avLst/>
          </a:prstGeom>
          <a:solidFill>
            <a:srgbClr val="009ED6">
              <a:alpha val="80000"/>
            </a:srgbClr>
          </a:solidFill>
          <a:ln>
            <a:noFill/>
          </a:ln>
          <a:effectLst>
            <a:outerShdw blurRad="190500" dist="228600" dir="2700000" algn="ctr">
              <a:srgbClr val="000000">
                <a:alpha val="30000"/>
              </a:srgbClr>
            </a:outerShdw>
          </a:effectLst>
          <a:scene3d>
            <a:camera prst="orthographicFront">
              <a:rot lat="1200000" lon="0" rev="0"/>
            </a:camera>
            <a:lightRig rig="glow" dir="t">
              <a:rot lat="0" lon="0" rev="4800000"/>
            </a:lightRig>
          </a:scene3d>
          <a:sp3d prstMaterial="matte">
            <a:bevelT w="127000" h="635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t>低気圧</a:t>
            </a:r>
            <a:endParaRPr kumimoji="1" lang="en-US" altLang="ja-JP" sz="3600" b="1" dirty="0" smtClean="0"/>
          </a:p>
          <a:p>
            <a:pPr algn="ctr"/>
            <a:r>
              <a:rPr kumimoji="1" lang="ja-JP" altLang="en-US" sz="3600" b="1" dirty="0" smtClean="0"/>
              <a:t>強化</a:t>
            </a:r>
            <a:r>
              <a:rPr kumimoji="1" lang="en-US" altLang="ja-JP" sz="3600" b="1" dirty="0" smtClean="0"/>
              <a:t>!!</a:t>
            </a:r>
            <a:endParaRPr kumimoji="1" lang="ja-JP" altLang="en-US" sz="3600" b="1" dirty="0"/>
          </a:p>
        </p:txBody>
      </p:sp>
      <p:grpSp>
        <p:nvGrpSpPr>
          <p:cNvPr id="58" name="グループ化 57"/>
          <p:cNvGrpSpPr/>
          <p:nvPr/>
        </p:nvGrpSpPr>
        <p:grpSpPr>
          <a:xfrm>
            <a:off x="2421567" y="1894326"/>
            <a:ext cx="2250532" cy="2219610"/>
            <a:chOff x="5660556" y="5436388"/>
            <a:chExt cx="1969953" cy="1903175"/>
          </a:xfrm>
          <a:scene3d>
            <a:camera prst="orthographicFront">
              <a:rot lat="1800000" lon="0" rev="0"/>
            </a:camera>
            <a:lightRig rig="threePt" dir="t"/>
          </a:scene3d>
        </p:grpSpPr>
        <p:sp>
          <p:nvSpPr>
            <p:cNvPr id="33" name="環状矢印 32"/>
            <p:cNvSpPr/>
            <p:nvPr/>
          </p:nvSpPr>
          <p:spPr>
            <a:xfrm>
              <a:off x="5660556" y="5436388"/>
              <a:ext cx="1912882" cy="1721732"/>
            </a:xfrm>
            <a:prstGeom prst="circularArrow">
              <a:avLst/>
            </a:prstGeom>
            <a:solidFill>
              <a:schemeClr val="accent6"/>
            </a:solidFill>
            <a:ln>
              <a:solidFill>
                <a:schemeClr val="tx1"/>
              </a:solidFill>
            </a:ln>
            <a:effectLst>
              <a:outerShdw blurRad="50800" dist="38100" dir="10800000" algn="r" rotWithShape="0">
                <a:prstClr val="black">
                  <a:alpha val="40000"/>
                </a:prstClr>
              </a:outerShdw>
            </a:effectLst>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環状矢印 33"/>
            <p:cNvSpPr/>
            <p:nvPr/>
          </p:nvSpPr>
          <p:spPr>
            <a:xfrm rot="10800000">
              <a:off x="5717627" y="5617831"/>
              <a:ext cx="1912882" cy="1721732"/>
            </a:xfrm>
            <a:prstGeom prst="circularArrow">
              <a:avLst/>
            </a:prstGeom>
            <a:solidFill>
              <a:schemeClr val="accent6"/>
            </a:solidFill>
            <a:ln>
              <a:solidFill>
                <a:schemeClr val="tx1"/>
              </a:solidFill>
            </a:ln>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cxnSp>
        <p:nvCxnSpPr>
          <p:cNvPr id="5" name="直線コネクタ 4"/>
          <p:cNvCxnSpPr/>
          <p:nvPr/>
        </p:nvCxnSpPr>
        <p:spPr>
          <a:xfrm flipH="1">
            <a:off x="4306955" y="3251886"/>
            <a:ext cx="53647" cy="807228"/>
          </a:xfrm>
          <a:prstGeom prst="line">
            <a:avLst/>
          </a:prstGeom>
          <a:ln w="2857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4519310" y="3265976"/>
            <a:ext cx="53647" cy="807228"/>
          </a:xfrm>
          <a:prstGeom prst="line">
            <a:avLst/>
          </a:prstGeom>
          <a:ln w="2857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4725198" y="3372192"/>
            <a:ext cx="53647" cy="807228"/>
          </a:xfrm>
          <a:prstGeom prst="line">
            <a:avLst/>
          </a:prstGeom>
          <a:ln w="2857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a:off x="4941669" y="3303993"/>
            <a:ext cx="53647" cy="807228"/>
          </a:xfrm>
          <a:prstGeom prst="line">
            <a:avLst/>
          </a:prstGeom>
          <a:ln w="2857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5115015" y="3455536"/>
            <a:ext cx="53647" cy="807228"/>
          </a:xfrm>
          <a:prstGeom prst="line">
            <a:avLst/>
          </a:prstGeom>
          <a:ln w="2857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5351002" y="3348966"/>
            <a:ext cx="53647" cy="807228"/>
          </a:xfrm>
          <a:prstGeom prst="line">
            <a:avLst/>
          </a:prstGeom>
          <a:ln w="2857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H="1">
            <a:off x="5553751" y="3372192"/>
            <a:ext cx="53647" cy="807228"/>
          </a:xfrm>
          <a:prstGeom prst="line">
            <a:avLst/>
          </a:prstGeom>
          <a:ln w="2857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0" name="雲 49"/>
          <p:cNvSpPr/>
          <p:nvPr/>
        </p:nvSpPr>
        <p:spPr>
          <a:xfrm>
            <a:off x="4246171" y="2713234"/>
            <a:ext cx="1892344" cy="1071965"/>
          </a:xfrm>
          <a:prstGeom prst="cloud">
            <a:avLst/>
          </a:prstGeom>
          <a:solidFill>
            <a:schemeClr val="tx2">
              <a:lumMod val="20000"/>
              <a:lumOff val="80000"/>
            </a:schemeClr>
          </a:solidFill>
          <a:ln>
            <a:solidFill>
              <a:schemeClr val="tx1"/>
            </a:solidFill>
          </a:ln>
          <a:effectLst>
            <a:outerShdw blurRad="50800" dist="38100" dir="13500000" algn="br"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p:cNvCxnSpPr/>
          <p:nvPr/>
        </p:nvCxnSpPr>
        <p:spPr>
          <a:xfrm flipH="1">
            <a:off x="4102052" y="3183816"/>
            <a:ext cx="53647" cy="807228"/>
          </a:xfrm>
          <a:prstGeom prst="line">
            <a:avLst/>
          </a:prstGeom>
          <a:ln w="2857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5460612" y="2222408"/>
            <a:ext cx="3030353" cy="883350"/>
          </a:xfrm>
          <a:prstGeom prst="roundRect">
            <a:avLst/>
          </a:prstGeom>
          <a:solidFill>
            <a:schemeClr val="bg1"/>
          </a:solidFill>
          <a:ln w="57150">
            <a:solidFill>
              <a:srgbClr val="00B0F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smtClean="0">
                <a:solidFill>
                  <a:schemeClr val="tx1"/>
                </a:solidFill>
              </a:rPr>
              <a:t>低気圧強化により雨季が長期化</a:t>
            </a:r>
            <a:endParaRPr kumimoji="1" lang="ja-JP" altLang="en-US" sz="2800" b="1" dirty="0">
              <a:solidFill>
                <a:schemeClr val="tx1"/>
              </a:solidFill>
            </a:endParaRPr>
          </a:p>
        </p:txBody>
      </p:sp>
      <p:sp>
        <p:nvSpPr>
          <p:cNvPr id="48" name="雲 47"/>
          <p:cNvSpPr/>
          <p:nvPr/>
        </p:nvSpPr>
        <p:spPr>
          <a:xfrm>
            <a:off x="3492510" y="2441832"/>
            <a:ext cx="1892344" cy="1071965"/>
          </a:xfrm>
          <a:prstGeom prst="cloud">
            <a:avLst/>
          </a:prstGeom>
          <a:solidFill>
            <a:schemeClr val="tx2">
              <a:lumMod val="20000"/>
              <a:lumOff val="80000"/>
            </a:schemeClr>
          </a:solidFill>
          <a:ln>
            <a:solidFill>
              <a:schemeClr val="tx1"/>
            </a:solidFill>
          </a:ln>
          <a:effectLst>
            <a:outerShdw blurRad="50800" dist="38100" dir="13500000" algn="br"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1906347" y="1573268"/>
            <a:ext cx="2989047" cy="729419"/>
          </a:xfrm>
          <a:prstGeom prst="ellipse">
            <a:avLst/>
          </a:prstGeom>
          <a:solidFill>
            <a:schemeClr val="accent2">
              <a:lumMod val="60000"/>
              <a:lumOff val="40000"/>
            </a:schemeClr>
          </a:solidFill>
          <a:ln>
            <a:solidFill>
              <a:schemeClr val="accent4">
                <a:lumMod val="60000"/>
                <a:lumOff val="40000"/>
              </a:schemeClr>
            </a:solidFill>
          </a:ln>
          <a:scene3d>
            <a:camera prst="orthographicFront">
              <a:rot lat="19800000" lon="0" rev="0"/>
            </a:camera>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smtClean="0">
                <a:solidFill>
                  <a:schemeClr val="tx1"/>
                </a:solidFill>
              </a:rPr>
              <a:t>降水量減少</a:t>
            </a:r>
            <a:endParaRPr kumimoji="1" lang="ja-JP" altLang="en-US" sz="2800" b="1" dirty="0">
              <a:solidFill>
                <a:schemeClr val="tx1"/>
              </a:solidFill>
            </a:endParaRPr>
          </a:p>
        </p:txBody>
      </p:sp>
      <p:sp>
        <p:nvSpPr>
          <p:cNvPr id="3" name="右矢印 2"/>
          <p:cNvSpPr/>
          <p:nvPr/>
        </p:nvSpPr>
        <p:spPr>
          <a:xfrm rot="12879849">
            <a:off x="4366810" y="1468380"/>
            <a:ext cx="1018651" cy="636762"/>
          </a:xfrm>
          <a:prstGeom prst="right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5067460" y="914894"/>
            <a:ext cx="3054075" cy="843110"/>
          </a:xfrm>
          <a:prstGeom prst="roundRect">
            <a:avLst/>
          </a:prstGeom>
          <a:solidFill>
            <a:schemeClr val="bg1"/>
          </a:solidFill>
          <a:ln w="57150">
            <a:solidFill>
              <a:srgbClr val="A6A6A6">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tx1"/>
                </a:solidFill>
              </a:rPr>
              <a:t>水蒸気フラックスの流入が減少</a:t>
            </a:r>
            <a:endParaRPr kumimoji="1" lang="ja-JP" altLang="en-US" sz="2800" b="1" dirty="0">
              <a:solidFill>
                <a:schemeClr val="tx1"/>
              </a:solidFill>
            </a:endParaRPr>
          </a:p>
        </p:txBody>
      </p:sp>
      <p:sp>
        <p:nvSpPr>
          <p:cNvPr id="32" name="右矢印 31"/>
          <p:cNvSpPr/>
          <p:nvPr/>
        </p:nvSpPr>
        <p:spPr>
          <a:xfrm rot="12879849">
            <a:off x="4786480" y="1579085"/>
            <a:ext cx="577314" cy="636762"/>
          </a:xfrm>
          <a:prstGeom prst="rightArrow">
            <a:avLst/>
          </a:prstGeom>
          <a:solidFill>
            <a:schemeClr val="bg2">
              <a:lumMod val="75000"/>
            </a:schemeClr>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152400" y="4858433"/>
            <a:ext cx="8933793" cy="1892081"/>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smtClean="0">
              <a:solidFill>
                <a:schemeClr val="tx1"/>
              </a:solidFill>
            </a:endParaRPr>
          </a:p>
          <a:p>
            <a:r>
              <a:rPr kumimoji="1" lang="ja-JP" altLang="en-US" sz="2800" b="1" dirty="0" smtClean="0">
                <a:solidFill>
                  <a:schemeClr val="tx1"/>
                </a:solidFill>
              </a:rPr>
              <a:t>・</a:t>
            </a:r>
            <a:r>
              <a:rPr kumimoji="1" lang="en-US" altLang="ja-JP" sz="2800" b="1" dirty="0" smtClean="0">
                <a:solidFill>
                  <a:schemeClr val="tx1"/>
                </a:solidFill>
              </a:rPr>
              <a:t>SST</a:t>
            </a:r>
            <a:r>
              <a:rPr kumimoji="1" lang="ja-JP" altLang="en-US" sz="2800" b="1" dirty="0" smtClean="0">
                <a:solidFill>
                  <a:schemeClr val="tx1"/>
                </a:solidFill>
              </a:rPr>
              <a:t>（海面水温）が上昇することで、低気圧が強化される</a:t>
            </a:r>
            <a:endParaRPr kumimoji="1" lang="en-US" altLang="ja-JP" sz="2800" b="1" dirty="0" smtClean="0">
              <a:solidFill>
                <a:schemeClr val="tx1"/>
              </a:solidFill>
            </a:endParaRPr>
          </a:p>
          <a:p>
            <a:r>
              <a:rPr lang="ja-JP" altLang="en-US" sz="2800" b="1" dirty="0" smtClean="0">
                <a:solidFill>
                  <a:schemeClr val="tx1"/>
                </a:solidFill>
              </a:rPr>
              <a:t>・亜熱帯アフリカで</a:t>
            </a:r>
            <a:r>
              <a:rPr lang="ja-JP" altLang="en-US" sz="2800" b="1" u="sng" dirty="0" smtClean="0">
                <a:solidFill>
                  <a:srgbClr val="0070C0"/>
                </a:solidFill>
              </a:rPr>
              <a:t>降水量が増加</a:t>
            </a:r>
            <a:endParaRPr lang="en-US" altLang="ja-JP" sz="2800" b="1" u="sng" dirty="0" smtClean="0">
              <a:solidFill>
                <a:srgbClr val="0070C0"/>
              </a:solidFill>
            </a:endParaRPr>
          </a:p>
          <a:p>
            <a:r>
              <a:rPr kumimoji="1" lang="ja-JP" altLang="en-US" sz="2800" b="1" dirty="0" smtClean="0">
                <a:solidFill>
                  <a:schemeClr val="tx1"/>
                </a:solidFill>
              </a:rPr>
              <a:t>・水蒸気フラックスが赤道アフリカまで流入しなくなるため</a:t>
            </a:r>
            <a:endParaRPr kumimoji="1" lang="en-US" altLang="ja-JP" sz="2800" b="1" dirty="0" smtClean="0">
              <a:solidFill>
                <a:schemeClr val="tx1"/>
              </a:solidFill>
            </a:endParaRPr>
          </a:p>
          <a:p>
            <a:r>
              <a:rPr lang="ja-JP" altLang="en-US" sz="2800" b="1" dirty="0" smtClean="0">
                <a:solidFill>
                  <a:schemeClr val="tx1"/>
                </a:solidFill>
              </a:rPr>
              <a:t>　赤道アフリカでは</a:t>
            </a:r>
            <a:r>
              <a:rPr lang="ja-JP" altLang="en-US" sz="2800" b="1" u="sng" dirty="0" smtClean="0">
                <a:solidFill>
                  <a:srgbClr val="FF0000"/>
                </a:solidFill>
              </a:rPr>
              <a:t>降水量が減少</a:t>
            </a:r>
            <a:endParaRPr kumimoji="1" lang="en-US" altLang="ja-JP" sz="2800" b="1" u="sng" dirty="0" smtClean="0">
              <a:solidFill>
                <a:srgbClr val="FF0000"/>
              </a:solidFill>
            </a:endParaRPr>
          </a:p>
          <a:p>
            <a:endParaRPr kumimoji="1" lang="ja-JP" altLang="en-US" sz="2800" dirty="0">
              <a:solidFill>
                <a:schemeClr val="tx1"/>
              </a:solidFill>
            </a:endParaRPr>
          </a:p>
        </p:txBody>
      </p:sp>
    </p:spTree>
    <p:extLst>
      <p:ext uri="{BB962C8B-B14F-4D97-AF65-F5344CB8AC3E}">
        <p14:creationId xmlns:p14="http://schemas.microsoft.com/office/powerpoint/2010/main" val="246267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heel(1)">
                                      <p:cBhvr>
                                        <p:cTn id="29" dur="20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58"/>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1"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up)">
                                      <p:cBhvr>
                                        <p:cTn id="51" dur="500"/>
                                        <p:tgtEl>
                                          <p:spTgt spid="45"/>
                                        </p:tgtEl>
                                      </p:cBhvr>
                                    </p:animEffect>
                                  </p:childTnLst>
                                </p:cTn>
                              </p:par>
                              <p:par>
                                <p:cTn id="52" presetID="22" presetClass="entr" presetSubtype="1"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500"/>
                                        <p:tgtEl>
                                          <p:spTgt spid="5"/>
                                        </p:tgtEl>
                                      </p:cBhvr>
                                    </p:animEffect>
                                  </p:childTnLst>
                                </p:cTn>
                              </p:par>
                              <p:par>
                                <p:cTn id="55" presetID="22" presetClass="entr" presetSubtype="1"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wipe(up)">
                                      <p:cBhvr>
                                        <p:cTn id="57" dur="500"/>
                                        <p:tgtEl>
                                          <p:spTgt spid="38"/>
                                        </p:tgtEl>
                                      </p:cBhvr>
                                    </p:animEffect>
                                  </p:childTnLst>
                                </p:cTn>
                              </p:par>
                              <p:par>
                                <p:cTn id="58" presetID="22" presetClass="entr" presetSubtype="1"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up)">
                                      <p:cBhvr>
                                        <p:cTn id="60" dur="500"/>
                                        <p:tgtEl>
                                          <p:spTgt spid="40"/>
                                        </p:tgtEl>
                                      </p:cBhvr>
                                    </p:animEffect>
                                  </p:childTnLst>
                                </p:cTn>
                              </p:par>
                              <p:par>
                                <p:cTn id="61" presetID="22" presetClass="entr" presetSubtype="1"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wipe(up)">
                                      <p:cBhvr>
                                        <p:cTn id="63" dur="500"/>
                                        <p:tgtEl>
                                          <p:spTgt spid="41"/>
                                        </p:tgtEl>
                                      </p:cBhvr>
                                    </p:animEffect>
                                  </p:childTnLst>
                                </p:cTn>
                              </p:par>
                              <p:par>
                                <p:cTn id="64" presetID="22" presetClass="entr" presetSubtype="1" fill="hold"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up)">
                                      <p:cBhvr>
                                        <p:cTn id="66" dur="500"/>
                                        <p:tgtEl>
                                          <p:spTgt spid="42"/>
                                        </p:tgtEl>
                                      </p:cBhvr>
                                    </p:animEffect>
                                  </p:childTnLst>
                                </p:cTn>
                              </p:par>
                              <p:par>
                                <p:cTn id="67" presetID="22" presetClass="entr" presetSubtype="1" fill="hold"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wipe(up)">
                                      <p:cBhvr>
                                        <p:cTn id="69" dur="500"/>
                                        <p:tgtEl>
                                          <p:spTgt spid="43"/>
                                        </p:tgtEl>
                                      </p:cBhvr>
                                    </p:animEffect>
                                  </p:childTnLst>
                                </p:cTn>
                              </p:par>
                              <p:par>
                                <p:cTn id="70" presetID="22" presetClass="entr" presetSubtype="1"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up)">
                                      <p:cBhvr>
                                        <p:cTn id="72" dur="500"/>
                                        <p:tgtEl>
                                          <p:spTgt spid="44"/>
                                        </p:tgtEl>
                                      </p:cBhvr>
                                    </p:animEffect>
                                  </p:childTnLst>
                                </p:cTn>
                              </p:par>
                              <p:par>
                                <p:cTn id="73" presetID="10" presetClass="exit" presetSubtype="0" fill="hold" nodeType="withEffect">
                                  <p:stCondLst>
                                    <p:cond delay="0"/>
                                  </p:stCondLst>
                                  <p:childTnLst>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fade">
                                      <p:cBhvr>
                                        <p:cTn id="80" dur="500"/>
                                        <p:tgtEl>
                                          <p:spTgt spid="7"/>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xit" presetSubtype="4" fill="hold" nodeType="clickEffect">
                                  <p:stCondLst>
                                    <p:cond delay="0"/>
                                  </p:stCondLst>
                                  <p:childTnLst>
                                    <p:animEffect transition="out" filter="wipe(down)">
                                      <p:cBhvr>
                                        <p:cTn id="84" dur="500"/>
                                        <p:tgtEl>
                                          <p:spTgt spid="45"/>
                                        </p:tgtEl>
                                      </p:cBhvr>
                                    </p:animEffect>
                                    <p:set>
                                      <p:cBhvr>
                                        <p:cTn id="85" dur="1" fill="hold">
                                          <p:stCondLst>
                                            <p:cond delay="499"/>
                                          </p:stCondLst>
                                        </p:cTn>
                                        <p:tgtEl>
                                          <p:spTgt spid="45"/>
                                        </p:tgtEl>
                                        <p:attrNameLst>
                                          <p:attrName>style.visibility</p:attrName>
                                        </p:attrNameLst>
                                      </p:cBhvr>
                                      <p:to>
                                        <p:strVal val="hidden"/>
                                      </p:to>
                                    </p:set>
                                  </p:childTnLst>
                                </p:cTn>
                              </p:par>
                              <p:par>
                                <p:cTn id="86" presetID="22" presetClass="exit" presetSubtype="4" fill="hold" nodeType="withEffect">
                                  <p:stCondLst>
                                    <p:cond delay="0"/>
                                  </p:stCondLst>
                                  <p:childTnLst>
                                    <p:animEffect transition="out" filter="wipe(down)">
                                      <p:cBhvr>
                                        <p:cTn id="87" dur="500"/>
                                        <p:tgtEl>
                                          <p:spTgt spid="5"/>
                                        </p:tgtEl>
                                      </p:cBhvr>
                                    </p:animEffect>
                                    <p:set>
                                      <p:cBhvr>
                                        <p:cTn id="88" dur="1" fill="hold">
                                          <p:stCondLst>
                                            <p:cond delay="499"/>
                                          </p:stCondLst>
                                        </p:cTn>
                                        <p:tgtEl>
                                          <p:spTgt spid="5"/>
                                        </p:tgtEl>
                                        <p:attrNameLst>
                                          <p:attrName>style.visibility</p:attrName>
                                        </p:attrNameLst>
                                      </p:cBhvr>
                                      <p:to>
                                        <p:strVal val="hidden"/>
                                      </p:to>
                                    </p:set>
                                  </p:childTnLst>
                                </p:cTn>
                              </p:par>
                              <p:par>
                                <p:cTn id="89" presetID="22" presetClass="exit" presetSubtype="4" fill="hold" nodeType="withEffect">
                                  <p:stCondLst>
                                    <p:cond delay="0"/>
                                  </p:stCondLst>
                                  <p:childTnLst>
                                    <p:animEffect transition="out" filter="wipe(down)">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par>
                                <p:cTn id="92" presetID="22" presetClass="exit" presetSubtype="4" fill="hold" nodeType="withEffect">
                                  <p:stCondLst>
                                    <p:cond delay="0"/>
                                  </p:stCondLst>
                                  <p:childTnLst>
                                    <p:animEffect transition="out" filter="wipe(down)">
                                      <p:cBhvr>
                                        <p:cTn id="93" dur="500"/>
                                        <p:tgtEl>
                                          <p:spTgt spid="40"/>
                                        </p:tgtEl>
                                      </p:cBhvr>
                                    </p:animEffect>
                                    <p:set>
                                      <p:cBhvr>
                                        <p:cTn id="94" dur="1" fill="hold">
                                          <p:stCondLst>
                                            <p:cond delay="499"/>
                                          </p:stCondLst>
                                        </p:cTn>
                                        <p:tgtEl>
                                          <p:spTgt spid="40"/>
                                        </p:tgtEl>
                                        <p:attrNameLst>
                                          <p:attrName>style.visibility</p:attrName>
                                        </p:attrNameLst>
                                      </p:cBhvr>
                                      <p:to>
                                        <p:strVal val="hidden"/>
                                      </p:to>
                                    </p:set>
                                  </p:childTnLst>
                                </p:cTn>
                              </p:par>
                              <p:par>
                                <p:cTn id="95" presetID="22" presetClass="exit" presetSubtype="4" fill="hold" nodeType="withEffect">
                                  <p:stCondLst>
                                    <p:cond delay="0"/>
                                  </p:stCondLst>
                                  <p:childTnLst>
                                    <p:animEffect transition="out" filter="wipe(down)">
                                      <p:cBhvr>
                                        <p:cTn id="96" dur="500"/>
                                        <p:tgtEl>
                                          <p:spTgt spid="41"/>
                                        </p:tgtEl>
                                      </p:cBhvr>
                                    </p:animEffect>
                                    <p:set>
                                      <p:cBhvr>
                                        <p:cTn id="97" dur="1" fill="hold">
                                          <p:stCondLst>
                                            <p:cond delay="499"/>
                                          </p:stCondLst>
                                        </p:cTn>
                                        <p:tgtEl>
                                          <p:spTgt spid="41"/>
                                        </p:tgtEl>
                                        <p:attrNameLst>
                                          <p:attrName>style.visibility</p:attrName>
                                        </p:attrNameLst>
                                      </p:cBhvr>
                                      <p:to>
                                        <p:strVal val="hidden"/>
                                      </p:to>
                                    </p:set>
                                  </p:childTnLst>
                                </p:cTn>
                              </p:par>
                              <p:par>
                                <p:cTn id="98" presetID="22" presetClass="exit" presetSubtype="4" fill="hold" nodeType="withEffect">
                                  <p:stCondLst>
                                    <p:cond delay="0"/>
                                  </p:stCondLst>
                                  <p:childTnLst>
                                    <p:animEffect transition="out" filter="wipe(down)">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par>
                                <p:cTn id="101" presetID="22" presetClass="exit" presetSubtype="4" fill="hold" nodeType="withEffect">
                                  <p:stCondLst>
                                    <p:cond delay="0"/>
                                  </p:stCondLst>
                                  <p:childTnLst>
                                    <p:animEffect transition="out" filter="wipe(down)">
                                      <p:cBhvr>
                                        <p:cTn id="102" dur="500"/>
                                        <p:tgtEl>
                                          <p:spTgt spid="43"/>
                                        </p:tgtEl>
                                      </p:cBhvr>
                                    </p:animEffect>
                                    <p:set>
                                      <p:cBhvr>
                                        <p:cTn id="103" dur="1" fill="hold">
                                          <p:stCondLst>
                                            <p:cond delay="499"/>
                                          </p:stCondLst>
                                        </p:cTn>
                                        <p:tgtEl>
                                          <p:spTgt spid="43"/>
                                        </p:tgtEl>
                                        <p:attrNameLst>
                                          <p:attrName>style.visibility</p:attrName>
                                        </p:attrNameLst>
                                      </p:cBhvr>
                                      <p:to>
                                        <p:strVal val="hidden"/>
                                      </p:to>
                                    </p:set>
                                  </p:childTnLst>
                                </p:cTn>
                              </p:par>
                              <p:par>
                                <p:cTn id="104" presetID="22" presetClass="exit" presetSubtype="4" fill="hold" nodeType="withEffect">
                                  <p:stCondLst>
                                    <p:cond delay="0"/>
                                  </p:stCondLst>
                                  <p:childTnLst>
                                    <p:animEffect transition="out" filter="wipe(down)">
                                      <p:cBhvr>
                                        <p:cTn id="105" dur="500"/>
                                        <p:tgtEl>
                                          <p:spTgt spid="44"/>
                                        </p:tgtEl>
                                      </p:cBhvr>
                                    </p:animEffect>
                                    <p:set>
                                      <p:cBhvr>
                                        <p:cTn id="106" dur="1" fill="hold">
                                          <p:stCondLst>
                                            <p:cond delay="499"/>
                                          </p:stCondLst>
                                        </p:cTn>
                                        <p:tgtEl>
                                          <p:spTgt spid="44"/>
                                        </p:tgtEl>
                                        <p:attrNameLst>
                                          <p:attrName>style.visibility</p:attrName>
                                        </p:attrNameLst>
                                      </p:cBhvr>
                                      <p:to>
                                        <p:strVal val="hidden"/>
                                      </p:to>
                                    </p:set>
                                  </p:childTnLst>
                                </p:cTn>
                              </p:par>
                              <p:par>
                                <p:cTn id="107" presetID="22" presetClass="exit" presetSubtype="4" fill="hold" grpId="0" nodeType="withEffect">
                                  <p:stCondLst>
                                    <p:cond delay="0"/>
                                  </p:stCondLst>
                                  <p:childTnLst>
                                    <p:animEffect transition="out" filter="wipe(down)">
                                      <p:cBhvr>
                                        <p:cTn id="108" dur="500"/>
                                        <p:tgtEl>
                                          <p:spTgt spid="48"/>
                                        </p:tgtEl>
                                      </p:cBhvr>
                                    </p:animEffect>
                                    <p:set>
                                      <p:cBhvr>
                                        <p:cTn id="109" dur="1" fill="hold">
                                          <p:stCondLst>
                                            <p:cond delay="499"/>
                                          </p:stCondLst>
                                        </p:cTn>
                                        <p:tgtEl>
                                          <p:spTgt spid="48"/>
                                        </p:tgtEl>
                                        <p:attrNameLst>
                                          <p:attrName>style.visibility</p:attrName>
                                        </p:attrNameLst>
                                      </p:cBhvr>
                                      <p:to>
                                        <p:strVal val="hidden"/>
                                      </p:to>
                                    </p:set>
                                  </p:childTnLst>
                                </p:cTn>
                              </p:par>
                              <p:par>
                                <p:cTn id="110" presetID="22" presetClass="exit" presetSubtype="4" fill="hold" grpId="0" nodeType="withEffect">
                                  <p:stCondLst>
                                    <p:cond delay="0"/>
                                  </p:stCondLst>
                                  <p:childTnLst>
                                    <p:animEffect transition="out" filter="wipe(down)">
                                      <p:cBhvr>
                                        <p:cTn id="111" dur="500"/>
                                        <p:tgtEl>
                                          <p:spTgt spid="50"/>
                                        </p:tgtEl>
                                      </p:cBhvr>
                                    </p:animEffect>
                                    <p:set>
                                      <p:cBhvr>
                                        <p:cTn id="112" dur="1" fill="hold">
                                          <p:stCondLst>
                                            <p:cond delay="499"/>
                                          </p:stCondLst>
                                        </p:cTn>
                                        <p:tgtEl>
                                          <p:spTgt spid="50"/>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0"/>
                                        </p:tgtEl>
                                        <p:attrNameLst>
                                          <p:attrName>style.visibility</p:attrName>
                                        </p:attrNameLst>
                                      </p:cBhvr>
                                      <p:to>
                                        <p:strVal val="visible"/>
                                      </p:to>
                                    </p:set>
                                    <p:animEffect transition="in" filter="fade">
                                      <p:cBhvr>
                                        <p:cTn id="117" dur="500"/>
                                        <p:tgtEl>
                                          <p:spTgt spid="1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4"/>
                                        </p:tgtEl>
                                        <p:attrNameLst>
                                          <p:attrName>style.visibility</p:attrName>
                                        </p:attrNameLst>
                                      </p:cBhvr>
                                      <p:to>
                                        <p:strVal val="visible"/>
                                      </p:to>
                                    </p:set>
                                    <p:animEffect transition="in" filter="fade">
                                      <p:cBhvr>
                                        <p:cTn id="122" dur="500"/>
                                        <p:tgtEl>
                                          <p:spTgt spid="4"/>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3"/>
                                        </p:tgtEl>
                                        <p:attrNameLst>
                                          <p:attrName>style.visibility</p:attrName>
                                        </p:attrNameLst>
                                      </p:cBhvr>
                                      <p:to>
                                        <p:strVal val="visible"/>
                                      </p:to>
                                    </p:set>
                                    <p:animEffect transition="in" filter="fade">
                                      <p:cBhvr>
                                        <p:cTn id="125" dur="500"/>
                                        <p:tgtEl>
                                          <p:spTgt spid="3"/>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3"/>
                                        </p:tgtEl>
                                      </p:cBhvr>
                                    </p:animEffect>
                                    <p:set>
                                      <p:cBhvr>
                                        <p:cTn id="130" dur="1" fill="hold">
                                          <p:stCondLst>
                                            <p:cond delay="499"/>
                                          </p:stCondLst>
                                        </p:cTn>
                                        <p:tgtEl>
                                          <p:spTgt spid="3"/>
                                        </p:tgtEl>
                                        <p:attrNameLst>
                                          <p:attrName>style.visibility</p:attrName>
                                        </p:attrNameLst>
                                      </p:cBhvr>
                                      <p:to>
                                        <p:strVal val="hidden"/>
                                      </p:to>
                                    </p:set>
                                  </p:childTnLst>
                                </p:cTn>
                              </p:par>
                              <p:par>
                                <p:cTn id="131" presetID="22" presetClass="entr" presetSubtype="2" fill="hold" grpId="0" nodeType="with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wipe(right)">
                                      <p:cBhvr>
                                        <p:cTn id="133" dur="500"/>
                                        <p:tgtEl>
                                          <p:spTgt spid="32"/>
                                        </p:tgtEl>
                                      </p:cBhvr>
                                    </p:animEffect>
                                  </p:childTnLst>
                                </p:cTn>
                              </p:par>
                              <p:par>
                                <p:cTn id="134" presetID="22" presetClass="exit" presetSubtype="4" fill="hold" nodeType="withEffect">
                                  <p:stCondLst>
                                    <p:cond delay="0"/>
                                  </p:stCondLst>
                                  <p:childTnLst>
                                    <p:animEffect transition="out" filter="wipe(down)">
                                      <p:cBhvr>
                                        <p:cTn id="135" dur="500"/>
                                        <p:tgtEl>
                                          <p:spTgt spid="58"/>
                                        </p:tgtEl>
                                      </p:cBhvr>
                                    </p:animEffect>
                                    <p:set>
                                      <p:cBhvr>
                                        <p:cTn id="136" dur="1" fill="hold">
                                          <p:stCondLst>
                                            <p:cond delay="499"/>
                                          </p:stCondLst>
                                        </p:cTn>
                                        <p:tgtEl>
                                          <p:spTgt spid="5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54"/>
                                        </p:tgtEl>
                                        <p:attrNameLst>
                                          <p:attrName>style.visibility</p:attrName>
                                        </p:attrNameLst>
                                      </p:cBhvr>
                                      <p:to>
                                        <p:strVal val="visible"/>
                                      </p:to>
                                    </p:set>
                                    <p:animEffect transition="in" filter="fade">
                                      <p:cBhvr>
                                        <p:cTn id="141" dur="500"/>
                                        <p:tgtEl>
                                          <p:spTgt spid="54"/>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6"/>
                                        </p:tgtEl>
                                        <p:attrNameLst>
                                          <p:attrName>style.visibility</p:attrName>
                                        </p:attrNameLst>
                                      </p:cBhvr>
                                      <p:to>
                                        <p:strVal val="visible"/>
                                      </p:to>
                                    </p:set>
                                    <p:animEffect transition="in" filter="fade">
                                      <p:cBhvr>
                                        <p:cTn id="1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p:bldP spid="36" grpId="0" animBg="1"/>
      <p:bldP spid="30" grpId="0" animBg="1"/>
      <p:bldP spid="20" grpId="0" animBg="1"/>
      <p:bldP spid="50" grpId="0" animBg="1"/>
      <p:bldP spid="50" grpId="1" animBg="1"/>
      <p:bldP spid="7" grpId="0" animBg="1"/>
      <p:bldP spid="48" grpId="0" animBg="1"/>
      <p:bldP spid="48" grpId="1" animBg="1"/>
      <p:bldP spid="54" grpId="0" animBg="1"/>
      <p:bldP spid="3" grpId="0" animBg="1"/>
      <p:bldP spid="3" grpId="1" animBg="1"/>
      <p:bldP spid="4" grpId="0" animBg="1"/>
      <p:bldP spid="32"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685309" y="1670321"/>
            <a:ext cx="8071945" cy="4801314"/>
          </a:xfrm>
          <a:prstGeom prst="rect">
            <a:avLst/>
          </a:prstGeom>
        </p:spPr>
        <p:txBody>
          <a:bodyPr wrap="square">
            <a:spAutoFit/>
          </a:bodyPr>
          <a:lstStyle/>
          <a:p>
            <a:r>
              <a:rPr lang="en-US" altLang="ja-JP" dirty="0"/>
              <a:t>1) </a:t>
            </a:r>
            <a:r>
              <a:rPr lang="en-US" altLang="ja-JP" dirty="0" err="1"/>
              <a:t>Diawara</a:t>
            </a:r>
            <a:r>
              <a:rPr lang="en-US" altLang="ja-JP" dirty="0"/>
              <a:t>, A., Y. Tachibana, Y. </a:t>
            </a:r>
            <a:r>
              <a:rPr lang="en-US" altLang="ja-JP" dirty="0" err="1"/>
              <a:t>Oshima</a:t>
            </a:r>
            <a:r>
              <a:rPr lang="en-US" altLang="ja-JP" dirty="0"/>
              <a:t>, K. Nishikawa, and Y. Ando, 2015: Synchrony of trend shifts in Sahel summer rainfall and global oceanic evaporation, 1950–2012, </a:t>
            </a:r>
            <a:r>
              <a:rPr lang="en-US" altLang="ja-JP" dirty="0" err="1"/>
              <a:t>Hydrol</a:t>
            </a:r>
            <a:r>
              <a:rPr lang="en-US" altLang="ja-JP" dirty="0"/>
              <a:t>. Earth Syst. Sci. Discuss., 12, 11269-11289, </a:t>
            </a:r>
            <a:r>
              <a:rPr lang="en-US" altLang="ja-JP" dirty="0" err="1"/>
              <a:t>doi</a:t>
            </a:r>
            <a:r>
              <a:rPr lang="en-US" altLang="ja-JP" dirty="0"/>
              <a:t>: 10.5194/hessd-12-11269-2015.</a:t>
            </a:r>
            <a:endParaRPr lang="ja-JP" altLang="en-US" dirty="0"/>
          </a:p>
          <a:p>
            <a:r>
              <a:rPr lang="en-US" altLang="ja-JP" dirty="0"/>
              <a:t>2)</a:t>
            </a:r>
            <a:r>
              <a:rPr lang="en-US" altLang="ja-JP" dirty="0" err="1"/>
              <a:t>Kobayashi,S</a:t>
            </a:r>
            <a:r>
              <a:rPr lang="en-US" altLang="ja-JP" dirty="0"/>
              <a:t> et al,2015: The JRA-55 Reanalysis. Journal of the Meteorological Society of Japan, 93(1),5-48</a:t>
            </a:r>
          </a:p>
          <a:p>
            <a:r>
              <a:rPr lang="en-US" altLang="ja-JP" dirty="0"/>
              <a:t>3)</a:t>
            </a:r>
            <a:r>
              <a:rPr lang="en-US" altLang="ja-JP" dirty="0" err="1"/>
              <a:t>Kalnay,E</a:t>
            </a:r>
            <a:r>
              <a:rPr lang="en-US" altLang="ja-JP" dirty="0"/>
              <a:t>. et al, 1996: The NCEP/NCAR 40-Year Reanalysis Project. Bulletin of the American meteorological Society, 77(3), 437-471.</a:t>
            </a:r>
          </a:p>
          <a:p>
            <a:r>
              <a:rPr lang="en-US" altLang="ja-JP" dirty="0"/>
              <a:t>4)</a:t>
            </a:r>
            <a:r>
              <a:rPr lang="en-US" altLang="ja-JP" dirty="0" err="1"/>
              <a:t>Yatagai,A</a:t>
            </a:r>
            <a:r>
              <a:rPr lang="en-US" altLang="ja-JP" dirty="0"/>
              <a:t>. et al, 1994:Trends and decadal-scale fluctuations of surface air temperature and precipitation over China and Mongolia during the recent 40 year </a:t>
            </a:r>
            <a:r>
              <a:rPr lang="en-US" altLang="ja-JP" dirty="0" err="1"/>
              <a:t>period.Journal</a:t>
            </a:r>
            <a:r>
              <a:rPr lang="en-US" altLang="ja-JP" dirty="0"/>
              <a:t> of the </a:t>
            </a:r>
            <a:r>
              <a:rPr lang="en-US" altLang="ja-JP" dirty="0" err="1"/>
              <a:t>Meteorologocal</a:t>
            </a:r>
            <a:r>
              <a:rPr lang="en-US" altLang="ja-JP" dirty="0"/>
              <a:t> Society of Japan,72,937-957</a:t>
            </a:r>
          </a:p>
          <a:p>
            <a:r>
              <a:rPr lang="en-US" altLang="ja-JP" dirty="0"/>
              <a:t>5)</a:t>
            </a:r>
            <a:r>
              <a:rPr lang="en-US" altLang="ja-JP" dirty="0" err="1"/>
              <a:t>Manda,A</a:t>
            </a:r>
            <a:r>
              <a:rPr lang="en-US" altLang="ja-JP" dirty="0"/>
              <a:t> et al, 2014: Impacts of a warming marginal sea on torrential rainfall organized under the Asian summer monsoon. Scientific Reports, 4,DOI:10.1038/nature13302</a:t>
            </a:r>
          </a:p>
          <a:p>
            <a:r>
              <a:rPr lang="en-US" altLang="ja-JP" dirty="0"/>
              <a:t>6)</a:t>
            </a:r>
            <a:r>
              <a:rPr lang="en-US" altLang="ja-JP" dirty="0" err="1"/>
              <a:t>Vizy.K</a:t>
            </a:r>
            <a:r>
              <a:rPr lang="en-US" altLang="ja-JP" dirty="0"/>
              <a:t> et al 2015 : Understanding long‑term (1982–2013) multi‑decadal change in the equatorial and subtropical South Atlantic </a:t>
            </a:r>
            <a:r>
              <a:rPr lang="en-US" altLang="ja-JP" dirty="0" err="1"/>
              <a:t>climate.Climate</a:t>
            </a:r>
            <a:r>
              <a:rPr lang="en-US" altLang="ja-JP" dirty="0"/>
              <a:t> Dynamics , DOI 10.1007/s00382-01502691-1</a:t>
            </a:r>
          </a:p>
        </p:txBody>
      </p:sp>
      <p:sp>
        <p:nvSpPr>
          <p:cNvPr id="6" name="テキスト ボックス 5"/>
          <p:cNvSpPr txBox="1"/>
          <p:nvPr/>
        </p:nvSpPr>
        <p:spPr>
          <a:xfrm>
            <a:off x="0" y="0"/>
            <a:ext cx="9144000" cy="646331"/>
          </a:xfrm>
          <a:prstGeom prst="rect">
            <a:avLst/>
          </a:prstGeom>
          <a:solidFill>
            <a:schemeClr val="accent1">
              <a:lumMod val="50000"/>
            </a:schemeClr>
          </a:solidFill>
        </p:spPr>
        <p:txBody>
          <a:bodyPr wrap="square" rtlCol="0">
            <a:spAutoFit/>
          </a:bodyPr>
          <a:lstStyle/>
          <a:p>
            <a:r>
              <a:rPr kumimoji="1" lang="ja-JP" altLang="en-US" sz="3600" b="1" dirty="0" smtClean="0">
                <a:solidFill>
                  <a:schemeClr val="bg1"/>
                </a:solidFill>
              </a:rPr>
              <a:t>参考・引用文献</a:t>
            </a:r>
            <a:endParaRPr kumimoji="1" lang="ja-JP" altLang="en-US" sz="3600" b="1" dirty="0">
              <a:solidFill>
                <a:schemeClr val="bg1"/>
              </a:solidFill>
            </a:endParaRPr>
          </a:p>
        </p:txBody>
      </p:sp>
    </p:spTree>
    <p:extLst>
      <p:ext uri="{BB962C8B-B14F-4D97-AF65-F5344CB8AC3E}">
        <p14:creationId xmlns:p14="http://schemas.microsoft.com/office/powerpoint/2010/main" val="2548327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284560" y="4095622"/>
            <a:ext cx="7886700" cy="616018"/>
          </a:xfrm>
        </p:spPr>
        <p:txBody>
          <a:bodyPr>
            <a:noAutofit/>
          </a:bodyPr>
          <a:lstStyle/>
          <a:p>
            <a:pPr marL="0" indent="0">
              <a:buNone/>
            </a:pPr>
            <a:r>
              <a:rPr kumimoji="1" lang="ja-JP" altLang="en-US" sz="4000" b="1" dirty="0" smtClean="0"/>
              <a:t>ご静聴ありがとうございました</a:t>
            </a:r>
            <a:endParaRPr kumimoji="1" lang="ja-JP" altLang="en-US" sz="4000" b="1" dirty="0"/>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59043" t="19078" r="10319" b="20591"/>
          <a:stretch/>
        </p:blipFill>
        <p:spPr>
          <a:xfrm>
            <a:off x="6993944" y="4589312"/>
            <a:ext cx="1795726" cy="1989016"/>
          </a:xfrm>
          <a:prstGeom prst="rect">
            <a:avLst/>
          </a:prstGeom>
        </p:spPr>
      </p:pic>
      <p:sp>
        <p:nvSpPr>
          <p:cNvPr id="6" name="テキスト ボックス 5"/>
          <p:cNvSpPr txBox="1"/>
          <p:nvPr/>
        </p:nvSpPr>
        <p:spPr>
          <a:xfrm>
            <a:off x="5632619" y="6520311"/>
            <a:ext cx="2602635" cy="307777"/>
          </a:xfrm>
          <a:prstGeom prst="rect">
            <a:avLst/>
          </a:prstGeom>
          <a:noFill/>
        </p:spPr>
        <p:txBody>
          <a:bodyPr wrap="square" rtlCol="0">
            <a:spAutoFit/>
          </a:bodyPr>
          <a:lstStyle/>
          <a:p>
            <a:r>
              <a:rPr kumimoji="1" lang="ja-JP" altLang="en-US" sz="1400" b="1" dirty="0" smtClean="0"/>
              <a:t>山崎先生・西川先生＠北大</a:t>
            </a:r>
            <a:endParaRPr kumimoji="1" lang="ja-JP" altLang="en-US" sz="1400" b="1" dirty="0"/>
          </a:p>
        </p:txBody>
      </p:sp>
      <p:pic>
        <p:nvPicPr>
          <p:cNvPr id="2" name="図 1"/>
          <p:cNvPicPr>
            <a:picLocks noChangeAspect="1"/>
          </p:cNvPicPr>
          <p:nvPr/>
        </p:nvPicPr>
        <p:blipFill rotWithShape="1">
          <a:blip r:embed="rId3"/>
          <a:srcRect l="13610" t="10188" r="15723" b="27740"/>
          <a:stretch/>
        </p:blipFill>
        <p:spPr>
          <a:xfrm>
            <a:off x="401460" y="231567"/>
            <a:ext cx="8388210" cy="3453409"/>
          </a:xfrm>
          <a:prstGeom prst="rect">
            <a:avLst/>
          </a:prstGeom>
        </p:spPr>
      </p:pic>
      <p:sp>
        <p:nvSpPr>
          <p:cNvPr id="5" name="正方形/長方形 4"/>
          <p:cNvSpPr/>
          <p:nvPr/>
        </p:nvSpPr>
        <p:spPr>
          <a:xfrm>
            <a:off x="5070178" y="4961400"/>
            <a:ext cx="1803751" cy="1463040"/>
          </a:xfrm>
          <a:prstGeom prst="rect">
            <a:avLst/>
          </a:prstGeom>
          <a:solidFill>
            <a:srgbClr val="F7E4BF"/>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smtClean="0">
                <a:solidFill>
                  <a:schemeClr val="tx1"/>
                </a:solidFill>
                <a:latin typeface="HG明朝E" panose="02020909000000000000" pitchFamily="17" charset="-128"/>
                <a:ea typeface="HG明朝E" panose="02020909000000000000" pitchFamily="17" charset="-128"/>
              </a:rPr>
              <a:t>アフリカの</a:t>
            </a:r>
            <a:endParaRPr kumimoji="1" lang="en-US" altLang="ja-JP" sz="2000" b="1" dirty="0" smtClean="0">
              <a:solidFill>
                <a:schemeClr val="tx1"/>
              </a:solidFill>
              <a:latin typeface="HG明朝E" panose="02020909000000000000" pitchFamily="17" charset="-128"/>
              <a:ea typeface="HG明朝E" panose="02020909000000000000" pitchFamily="17" charset="-128"/>
            </a:endParaRPr>
          </a:p>
          <a:p>
            <a:r>
              <a:rPr kumimoji="1" lang="ja-JP" altLang="en-US" sz="2000" b="1" dirty="0" smtClean="0">
                <a:solidFill>
                  <a:schemeClr val="tx1"/>
                </a:solidFill>
                <a:latin typeface="HG明朝E" panose="02020909000000000000" pitchFamily="17" charset="-128"/>
                <a:ea typeface="HG明朝E" panose="02020909000000000000" pitchFamily="17" charset="-128"/>
              </a:rPr>
              <a:t>日照りと豪雨</a:t>
            </a:r>
            <a:endParaRPr kumimoji="1" lang="en-US" altLang="ja-JP" sz="2000" b="1" dirty="0" smtClean="0">
              <a:solidFill>
                <a:schemeClr val="tx1"/>
              </a:solidFill>
              <a:latin typeface="HG明朝E" panose="02020909000000000000" pitchFamily="17" charset="-128"/>
              <a:ea typeface="HG明朝E" panose="02020909000000000000" pitchFamily="17" charset="-128"/>
            </a:endParaRPr>
          </a:p>
          <a:p>
            <a:r>
              <a:rPr kumimoji="1" lang="ja-JP" altLang="en-US" sz="2000" b="1" dirty="0" smtClean="0">
                <a:solidFill>
                  <a:schemeClr val="tx1"/>
                </a:solidFill>
                <a:latin typeface="HG明朝E" panose="02020909000000000000" pitchFamily="17" charset="-128"/>
                <a:ea typeface="HG明朝E" panose="02020909000000000000" pitchFamily="17" charset="-128"/>
              </a:rPr>
              <a:t>となり町</a:t>
            </a:r>
            <a:endParaRPr kumimoji="1" lang="ja-JP" altLang="en-US" sz="2000" b="1" dirty="0">
              <a:solidFill>
                <a:schemeClr val="tx1"/>
              </a:solidFill>
              <a:latin typeface="HG明朝E" panose="02020909000000000000" pitchFamily="17" charset="-128"/>
              <a:ea typeface="HG明朝E" panose="02020909000000000000" pitchFamily="17" charset="-128"/>
            </a:endParaRPr>
          </a:p>
        </p:txBody>
      </p:sp>
    </p:spTree>
    <p:extLst>
      <p:ext uri="{BB962C8B-B14F-4D97-AF65-F5344CB8AC3E}">
        <p14:creationId xmlns:p14="http://schemas.microsoft.com/office/powerpoint/2010/main" val="18977501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1783521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725214"/>
          </a:xfrm>
          <a:prstGeom prst="rect">
            <a:avLst/>
          </a:prstGeom>
          <a:solidFill>
            <a:schemeClr val="accent1">
              <a:lumMod val="50000"/>
            </a:schemeClr>
          </a:solidFill>
        </p:spPr>
        <p:txBody>
          <a:bodyPr wrap="square" rtlCol="0">
            <a:spAutoFit/>
          </a:bodyPr>
          <a:lstStyle/>
          <a:p>
            <a:endParaRPr kumimoji="1" lang="ja-JP" altLang="en-US"/>
          </a:p>
        </p:txBody>
      </p:sp>
      <p:pic>
        <p:nvPicPr>
          <p:cNvPr id="9" name="図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1" y="2049259"/>
            <a:ext cx="4572000" cy="3051363"/>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9259"/>
            <a:ext cx="4572001" cy="3051363"/>
          </a:xfrm>
          <a:prstGeom prst="rect">
            <a:avLst/>
          </a:prstGeom>
        </p:spPr>
      </p:pic>
      <p:sp>
        <p:nvSpPr>
          <p:cNvPr id="11" name="テキスト ボックス 10"/>
          <p:cNvSpPr txBox="1"/>
          <p:nvPr/>
        </p:nvSpPr>
        <p:spPr>
          <a:xfrm>
            <a:off x="291662" y="972041"/>
            <a:ext cx="8939048" cy="1077218"/>
          </a:xfrm>
          <a:prstGeom prst="rect">
            <a:avLst/>
          </a:prstGeom>
          <a:noFill/>
        </p:spPr>
        <p:txBody>
          <a:bodyPr wrap="square" rtlCol="0">
            <a:spAutoFit/>
          </a:bodyPr>
          <a:lstStyle/>
          <a:p>
            <a:pPr algn="ctr"/>
            <a:r>
              <a:rPr kumimoji="1" lang="ja-JP" altLang="en-US" sz="3200" b="1" dirty="0" smtClean="0"/>
              <a:t>赤道アフリカの乾燥化が駆動する</a:t>
            </a:r>
            <a:endParaRPr kumimoji="1" lang="en-US" altLang="ja-JP" sz="3200" b="1" dirty="0" smtClean="0"/>
          </a:p>
          <a:p>
            <a:pPr algn="ctr"/>
            <a:r>
              <a:rPr kumimoji="1" lang="ja-JP" altLang="en-US" sz="3200" b="1" dirty="0" smtClean="0"/>
              <a:t>亜熱帯アフリカの多雨</a:t>
            </a:r>
            <a:endParaRPr kumimoji="1" lang="ja-JP" altLang="en-US" sz="3200" b="1" dirty="0"/>
          </a:p>
        </p:txBody>
      </p:sp>
      <p:sp>
        <p:nvSpPr>
          <p:cNvPr id="12" name="テキスト ボックス 11"/>
          <p:cNvSpPr txBox="1"/>
          <p:nvPr/>
        </p:nvSpPr>
        <p:spPr>
          <a:xfrm>
            <a:off x="2341179" y="5234152"/>
            <a:ext cx="4248807" cy="1200329"/>
          </a:xfrm>
          <a:prstGeom prst="rect">
            <a:avLst/>
          </a:prstGeom>
          <a:noFill/>
        </p:spPr>
        <p:txBody>
          <a:bodyPr wrap="square" rtlCol="0">
            <a:spAutoFit/>
          </a:bodyPr>
          <a:lstStyle/>
          <a:p>
            <a:pPr algn="ctr"/>
            <a:r>
              <a:rPr kumimoji="1" lang="ja-JP" altLang="en-US" sz="2400" b="1" dirty="0" smtClean="0"/>
              <a:t>気象・気候ダイナミクス研究室</a:t>
            </a:r>
            <a:endParaRPr kumimoji="1" lang="en-US" altLang="ja-JP" sz="2400" b="1" dirty="0" smtClean="0"/>
          </a:p>
          <a:p>
            <a:pPr algn="ctr"/>
            <a:r>
              <a:rPr kumimoji="1" lang="en-US" altLang="ja-JP" sz="2400" b="1" dirty="0" smtClean="0"/>
              <a:t>512395</a:t>
            </a:r>
            <a:r>
              <a:rPr kumimoji="1" lang="ja-JP" altLang="en-US" sz="2400" b="1" dirty="0" smtClean="0"/>
              <a:t>　田川　侑季</a:t>
            </a:r>
            <a:endParaRPr kumimoji="1" lang="en-US" altLang="ja-JP" sz="2400" b="1" dirty="0" smtClean="0"/>
          </a:p>
          <a:p>
            <a:pPr algn="ctr"/>
            <a:r>
              <a:rPr kumimoji="1" lang="ja-JP" altLang="en-US" sz="2400" b="1" dirty="0" smtClean="0"/>
              <a:t>指導教員　立花　義裕　教授</a:t>
            </a:r>
            <a:endParaRPr kumimoji="1" lang="ja-JP" altLang="en-US" sz="2400" b="1" dirty="0"/>
          </a:p>
        </p:txBody>
      </p:sp>
      <p:sp>
        <p:nvSpPr>
          <p:cNvPr id="4" name="正方形/長方形 3"/>
          <p:cNvSpPr/>
          <p:nvPr/>
        </p:nvSpPr>
        <p:spPr>
          <a:xfrm>
            <a:off x="5759435" y="6488668"/>
            <a:ext cx="3353034" cy="369332"/>
          </a:xfrm>
          <a:prstGeom prst="rect">
            <a:avLst/>
          </a:prstGeom>
        </p:spPr>
        <p:txBody>
          <a:bodyPr wrap="none">
            <a:spAutoFit/>
          </a:bodyPr>
          <a:lstStyle/>
          <a:p>
            <a:r>
              <a:rPr lang="en-US" altLang="ja-JP" dirty="0"/>
              <a:t>http://jambo.africa.kyoto-u.ac.jp</a:t>
            </a:r>
            <a:r>
              <a:rPr lang="en-US" altLang="ja-JP" dirty="0">
                <a:solidFill>
                  <a:schemeClr val="bg1"/>
                </a:solidFill>
              </a:rPr>
              <a:t>/</a:t>
            </a:r>
            <a:endParaRPr lang="ja-JP" altLang="en-US" dirty="0">
              <a:solidFill>
                <a:schemeClr val="bg1"/>
              </a:solidFill>
            </a:endParaRPr>
          </a:p>
        </p:txBody>
      </p:sp>
    </p:spTree>
    <p:extLst>
      <p:ext uri="{BB962C8B-B14F-4D97-AF65-F5344CB8AC3E}">
        <p14:creationId xmlns:p14="http://schemas.microsoft.com/office/powerpoint/2010/main" val="24519954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8685256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1976272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25211" y="1392932"/>
            <a:ext cx="7914292" cy="1138773"/>
          </a:xfrm>
          <a:prstGeom prst="rect">
            <a:avLst/>
          </a:prstGeom>
        </p:spPr>
        <p:txBody>
          <a:bodyPr wrap="square">
            <a:spAutoFit/>
          </a:bodyPr>
          <a:lstStyle/>
          <a:p>
            <a:r>
              <a:rPr lang="ja-JP" altLang="en-US" sz="2800" dirty="0" smtClean="0"/>
              <a:t>回帰</a:t>
            </a:r>
            <a:endParaRPr lang="en-US" altLang="ja-JP" sz="2800" dirty="0" smtClean="0"/>
          </a:p>
          <a:p>
            <a:r>
              <a:rPr lang="ja-JP" altLang="en-US" sz="2000" dirty="0" smtClean="0"/>
              <a:t>相関</a:t>
            </a:r>
            <a:r>
              <a:rPr lang="ja-JP" altLang="en-US" sz="2000" dirty="0"/>
              <a:t>関係や因果関係があると思われる</a:t>
            </a:r>
            <a:r>
              <a:rPr lang="en-US" altLang="ja-JP" sz="2000" dirty="0"/>
              <a:t>2</a:t>
            </a:r>
            <a:r>
              <a:rPr lang="ja-JP" altLang="en-US" sz="2000" dirty="0" err="1"/>
              <a:t>つの</a:t>
            </a:r>
            <a:r>
              <a:rPr lang="ja-JP" altLang="en-US" sz="2000" dirty="0"/>
              <a:t>変数のうち、一方の変数から将来的な値を予測するための予測式（回帰直線）を求めるため</a:t>
            </a:r>
            <a:r>
              <a:rPr lang="ja-JP" altLang="en-US" sz="2000" dirty="0" smtClean="0"/>
              <a:t>のもの。</a:t>
            </a:r>
            <a:endParaRPr lang="ja-JP" altLang="en-US" sz="2000" dirty="0"/>
          </a:p>
        </p:txBody>
      </p:sp>
      <p:sp>
        <p:nvSpPr>
          <p:cNvPr id="6" name="正方形/長方形 5"/>
          <p:cNvSpPr/>
          <p:nvPr/>
        </p:nvSpPr>
        <p:spPr>
          <a:xfrm>
            <a:off x="725211" y="3255690"/>
            <a:ext cx="7725105" cy="2062103"/>
          </a:xfrm>
          <a:prstGeom prst="rect">
            <a:avLst/>
          </a:prstGeom>
        </p:spPr>
        <p:txBody>
          <a:bodyPr wrap="square">
            <a:spAutoFit/>
          </a:bodyPr>
          <a:lstStyle/>
          <a:p>
            <a:r>
              <a:rPr lang="ja-JP" altLang="en-US" sz="2800" dirty="0" smtClean="0"/>
              <a:t>相関</a:t>
            </a:r>
            <a:endParaRPr lang="en-US" altLang="ja-JP" sz="2800" dirty="0" smtClean="0"/>
          </a:p>
          <a:p>
            <a:r>
              <a:rPr lang="en-US" altLang="ja-JP" sz="2000" dirty="0" smtClean="0"/>
              <a:t>2</a:t>
            </a:r>
            <a:r>
              <a:rPr lang="ja-JP" altLang="en-US" sz="2000" dirty="0" err="1"/>
              <a:t>つの</a:t>
            </a:r>
            <a:r>
              <a:rPr lang="ja-JP" altLang="en-US" sz="2000" dirty="0"/>
              <a:t>値の</a:t>
            </a:r>
            <a:r>
              <a:rPr lang="ja-JP" altLang="en-US" sz="2000" dirty="0" smtClean="0"/>
              <a:t>関連性を表す。相関</a:t>
            </a:r>
            <a:r>
              <a:rPr lang="ja-JP" altLang="en-US" sz="2000" dirty="0"/>
              <a:t>関係の種類に、正の相関、負の相関、無相関がある。</a:t>
            </a:r>
            <a:r>
              <a:rPr lang="en-US" altLang="ja-JP" sz="2000" dirty="0"/>
              <a:t>x</a:t>
            </a:r>
            <a:r>
              <a:rPr lang="ja-JP" altLang="en-US" sz="2000" dirty="0" err="1"/>
              <a:t>、</a:t>
            </a:r>
            <a:r>
              <a:rPr lang="en-US" altLang="ja-JP" sz="2000" dirty="0"/>
              <a:t>y</a:t>
            </a:r>
            <a:r>
              <a:rPr lang="ja-JP" altLang="en-US" sz="2000" dirty="0"/>
              <a:t>という</a:t>
            </a:r>
            <a:r>
              <a:rPr lang="en-US" altLang="ja-JP" sz="2000" dirty="0"/>
              <a:t>2</a:t>
            </a:r>
            <a:r>
              <a:rPr lang="ja-JP" altLang="en-US" sz="2000" dirty="0" err="1"/>
              <a:t>つの</a:t>
            </a:r>
            <a:r>
              <a:rPr lang="ja-JP" altLang="en-US" sz="2000" dirty="0" smtClean="0"/>
              <a:t>変数で</a:t>
            </a:r>
            <a:r>
              <a:rPr lang="ja-JP" altLang="en-US" sz="2000" dirty="0"/>
              <a:t>、</a:t>
            </a:r>
            <a:r>
              <a:rPr lang="en-US" altLang="ja-JP" sz="2000" dirty="0"/>
              <a:t>x</a:t>
            </a:r>
            <a:r>
              <a:rPr lang="ja-JP" altLang="en-US" sz="2000" dirty="0"/>
              <a:t>が増加すると</a:t>
            </a:r>
            <a:r>
              <a:rPr lang="en-US" altLang="ja-JP" sz="2000" dirty="0"/>
              <a:t>y</a:t>
            </a:r>
            <a:r>
              <a:rPr lang="ja-JP" altLang="en-US" sz="2000" dirty="0"/>
              <a:t>も増加する傾向にある場合、正の相関関係があり、</a:t>
            </a:r>
            <a:r>
              <a:rPr lang="en-US" altLang="ja-JP" sz="2000" dirty="0"/>
              <a:t>x</a:t>
            </a:r>
            <a:r>
              <a:rPr lang="ja-JP" altLang="en-US" sz="2000" dirty="0"/>
              <a:t>が増加しているにもかかわらず</a:t>
            </a:r>
            <a:r>
              <a:rPr lang="en-US" altLang="ja-JP" sz="2000" dirty="0"/>
              <a:t>y</a:t>
            </a:r>
            <a:r>
              <a:rPr lang="ja-JP" altLang="en-US" sz="2000" dirty="0"/>
              <a:t>が減少する傾向にある場合、負の相関関係があるといえる。そのどちらにも当てはまらない場合、無相関であるといえる。</a:t>
            </a:r>
          </a:p>
        </p:txBody>
      </p:sp>
    </p:spTree>
    <p:extLst>
      <p:ext uri="{BB962C8B-B14F-4D97-AF65-F5344CB8AC3E}">
        <p14:creationId xmlns:p14="http://schemas.microsoft.com/office/powerpoint/2010/main" val="28108270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6161631" y="203835"/>
            <a:ext cx="2707005" cy="3307080"/>
          </a:xfrm>
          <a:prstGeom prst="rect">
            <a:avLst/>
          </a:prstGeom>
        </p:spPr>
      </p:pic>
      <p:pic>
        <p:nvPicPr>
          <p:cNvPr id="5" name="図 4"/>
          <p:cNvPicPr/>
          <p:nvPr/>
        </p:nvPicPr>
        <p:blipFill>
          <a:blip r:embed="rId3" cstate="print">
            <a:extLst>
              <a:ext uri="{28A0092B-C50C-407E-A947-70E740481C1C}">
                <a14:useLocalDpi xmlns:a14="http://schemas.microsoft.com/office/drawing/2010/main" val="0"/>
              </a:ext>
            </a:extLst>
          </a:blip>
          <a:stretch>
            <a:fillRect/>
          </a:stretch>
        </p:blipFill>
        <p:spPr>
          <a:xfrm>
            <a:off x="6291171" y="3708400"/>
            <a:ext cx="2577465" cy="3149600"/>
          </a:xfrm>
          <a:prstGeom prst="rect">
            <a:avLst/>
          </a:prstGeom>
        </p:spPr>
      </p:pic>
      <p:pic>
        <p:nvPicPr>
          <p:cNvPr id="6" name="図 5"/>
          <p:cNvPicPr/>
          <p:nvPr/>
        </p:nvPicPr>
        <p:blipFill>
          <a:blip r:embed="rId4" cstate="print">
            <a:extLst>
              <a:ext uri="{28A0092B-C50C-407E-A947-70E740481C1C}">
                <a14:useLocalDpi xmlns:a14="http://schemas.microsoft.com/office/drawing/2010/main" val="0"/>
              </a:ext>
            </a:extLst>
          </a:blip>
          <a:stretch>
            <a:fillRect/>
          </a:stretch>
        </p:blipFill>
        <p:spPr>
          <a:xfrm>
            <a:off x="626020" y="620984"/>
            <a:ext cx="4845866" cy="5779861"/>
          </a:xfrm>
          <a:prstGeom prst="rect">
            <a:avLst/>
          </a:prstGeom>
        </p:spPr>
      </p:pic>
    </p:spTree>
    <p:extLst>
      <p:ext uri="{BB962C8B-B14F-4D97-AF65-F5344CB8AC3E}">
        <p14:creationId xmlns:p14="http://schemas.microsoft.com/office/powerpoint/2010/main" val="3857375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1007" y="98866"/>
            <a:ext cx="7886700" cy="1325563"/>
          </a:xfrm>
        </p:spPr>
        <p:txBody>
          <a:bodyPr>
            <a:normAutofit/>
          </a:bodyPr>
          <a:lstStyle/>
          <a:p>
            <a:r>
              <a:rPr kumimoji="1" lang="ja-JP" altLang="en-US" sz="2800" dirty="0" smtClean="0"/>
              <a:t>収束発散</a:t>
            </a:r>
            <a:r>
              <a:rPr kumimoji="1" lang="en-US" altLang="ja-JP" sz="2800" dirty="0" smtClean="0"/>
              <a:t/>
            </a:r>
            <a:br>
              <a:rPr kumimoji="1" lang="en-US" altLang="ja-JP" sz="2800" dirty="0" smtClean="0"/>
            </a:br>
            <a:r>
              <a:rPr kumimoji="1" lang="ja-JP" altLang="en-US" sz="2800" dirty="0" smtClean="0"/>
              <a:t>差と回帰</a:t>
            </a:r>
            <a:endParaRPr kumimoji="1" lang="ja-JP" altLang="en-US" sz="2800" dirty="0"/>
          </a:p>
        </p:txBody>
      </p:sp>
      <p:pic>
        <p:nvPicPr>
          <p:cNvPr id="4" name="コンテンツ プレースホルダー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17" t="6411" r="62196" b="7197"/>
          <a:stretch/>
        </p:blipFill>
        <p:spPr>
          <a:xfrm>
            <a:off x="209684" y="1291771"/>
            <a:ext cx="4717143" cy="5566229"/>
          </a:xfrm>
        </p:spPr>
      </p:pic>
      <p:pic>
        <p:nvPicPr>
          <p:cNvPr id="3" name="図 2"/>
          <p:cNvPicPr>
            <a:picLocks noChangeAspect="1"/>
          </p:cNvPicPr>
          <p:nvPr/>
        </p:nvPicPr>
        <p:blipFill rotWithShape="1">
          <a:blip r:embed="rId3"/>
          <a:srcRect l="8295" t="19494" r="58295" b="7980"/>
          <a:stretch/>
        </p:blipFill>
        <p:spPr>
          <a:xfrm>
            <a:off x="4787111" y="1557087"/>
            <a:ext cx="4356889" cy="5300913"/>
          </a:xfrm>
          <a:prstGeom prst="rect">
            <a:avLst/>
          </a:prstGeom>
        </p:spPr>
      </p:pic>
    </p:spTree>
    <p:extLst>
      <p:ext uri="{BB962C8B-B14F-4D97-AF65-F5344CB8AC3E}">
        <p14:creationId xmlns:p14="http://schemas.microsoft.com/office/powerpoint/2010/main" val="3007276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42500" t="40346" r="40000" b="35125"/>
          <a:stretch/>
        </p:blipFill>
        <p:spPr>
          <a:xfrm>
            <a:off x="471490" y="1757171"/>
            <a:ext cx="4311869" cy="3218241"/>
          </a:xfrm>
          <a:prstGeom prst="rect">
            <a:avLst/>
          </a:prstGeom>
        </p:spPr>
      </p:pic>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42491" t="65823" r="40198" b="9228"/>
          <a:stretch/>
        </p:blipFill>
        <p:spPr>
          <a:xfrm>
            <a:off x="4517695" y="1757170"/>
            <a:ext cx="4203683" cy="3218241"/>
          </a:xfrm>
          <a:prstGeom prst="rect">
            <a:avLst/>
          </a:prstGeom>
        </p:spPr>
      </p:pic>
    </p:spTree>
    <p:extLst>
      <p:ext uri="{BB962C8B-B14F-4D97-AF65-F5344CB8AC3E}">
        <p14:creationId xmlns:p14="http://schemas.microsoft.com/office/powerpoint/2010/main" val="34193916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26</a:t>
            </a:fld>
            <a:endParaRPr kumimoji="1" lang="ja-JP" altLang="en-US" dirty="0"/>
          </a:p>
        </p:txBody>
      </p:sp>
      <p:pic>
        <p:nvPicPr>
          <p:cNvPr id="8" name="図 7"/>
          <p:cNvPicPr>
            <a:picLocks noChangeAspect="1"/>
          </p:cNvPicPr>
          <p:nvPr/>
        </p:nvPicPr>
        <p:blipFill rotWithShape="1">
          <a:blip r:embed="rId2">
            <a:extLst>
              <a:ext uri="{28A0092B-C50C-407E-A947-70E740481C1C}">
                <a14:useLocalDpi xmlns:a14="http://schemas.microsoft.com/office/drawing/2010/main" val="0"/>
              </a:ext>
            </a:extLst>
          </a:blip>
          <a:srcRect l="15883" t="84951" r="15176" b="5911"/>
          <a:stretch/>
        </p:blipFill>
        <p:spPr>
          <a:xfrm>
            <a:off x="2160751" y="5065043"/>
            <a:ext cx="4013198" cy="423258"/>
          </a:xfrm>
          <a:prstGeom prst="rect">
            <a:avLst/>
          </a:prstGeom>
        </p:spPr>
      </p:pic>
      <p:sp>
        <p:nvSpPr>
          <p:cNvPr id="12" name="テキスト ボックス 11"/>
          <p:cNvSpPr txBox="1"/>
          <p:nvPr/>
        </p:nvSpPr>
        <p:spPr>
          <a:xfrm>
            <a:off x="628650" y="393122"/>
            <a:ext cx="2541118" cy="461665"/>
          </a:xfrm>
          <a:prstGeom prst="rect">
            <a:avLst/>
          </a:prstGeom>
          <a:noFill/>
        </p:spPr>
        <p:txBody>
          <a:bodyPr wrap="square" rtlCol="0">
            <a:spAutoFit/>
          </a:bodyPr>
          <a:lstStyle/>
          <a:p>
            <a:r>
              <a:rPr lang="ja-JP" altLang="en-US" sz="2400" dirty="0"/>
              <a:t>（現在）－（過去）</a:t>
            </a:r>
          </a:p>
        </p:txBody>
      </p:sp>
      <p:pic>
        <p:nvPicPr>
          <p:cNvPr id="11" name="コンテンツ プレースホルダー 10"/>
          <p:cNvPicPr>
            <a:picLocks noGrp="1" noChangeAspect="1"/>
          </p:cNvPicPr>
          <p:nvPr>
            <p:ph idx="1"/>
          </p:nvPr>
        </p:nvPicPr>
        <p:blipFill rotWithShape="1">
          <a:blip r:embed="rId3">
            <a:extLst>
              <a:ext uri="{28A0092B-C50C-407E-A947-70E740481C1C}">
                <a14:useLocalDpi xmlns:a14="http://schemas.microsoft.com/office/drawing/2010/main" val="0"/>
              </a:ext>
            </a:extLst>
          </a:blip>
          <a:srcRect t="17464" b="13334"/>
          <a:stretch/>
        </p:blipFill>
        <p:spPr>
          <a:xfrm>
            <a:off x="-2388" y="-2633873"/>
            <a:ext cx="4734493" cy="2530992"/>
          </a:xfrm>
        </p:spPr>
      </p:pic>
      <p:pic>
        <p:nvPicPr>
          <p:cNvPr id="13" name="図 12"/>
          <p:cNvPicPr>
            <a:picLocks noChangeAspect="1"/>
          </p:cNvPicPr>
          <p:nvPr/>
        </p:nvPicPr>
        <p:blipFill rotWithShape="1">
          <a:blip r:embed="rId4">
            <a:extLst>
              <a:ext uri="{28A0092B-C50C-407E-A947-70E740481C1C}">
                <a14:useLocalDpi xmlns:a14="http://schemas.microsoft.com/office/drawing/2010/main" val="0"/>
              </a:ext>
            </a:extLst>
          </a:blip>
          <a:srcRect t="18531" r="2724" b="14512"/>
          <a:stretch/>
        </p:blipFill>
        <p:spPr>
          <a:xfrm>
            <a:off x="4289847" y="-2716687"/>
            <a:ext cx="4621924" cy="2457599"/>
          </a:xfrm>
          <a:prstGeom prst="rect">
            <a:avLst/>
          </a:prstGeom>
        </p:spPr>
      </p:pic>
      <p:pic>
        <p:nvPicPr>
          <p:cNvPr id="16" name="図 15"/>
          <p:cNvPicPr>
            <a:picLocks noChangeAspect="1"/>
          </p:cNvPicPr>
          <p:nvPr/>
        </p:nvPicPr>
        <p:blipFill rotWithShape="1">
          <a:blip r:embed="rId5">
            <a:extLst>
              <a:ext uri="{28A0092B-C50C-407E-A947-70E740481C1C}">
                <a14:useLocalDpi xmlns:a14="http://schemas.microsoft.com/office/drawing/2010/main" val="0"/>
              </a:ext>
            </a:extLst>
          </a:blip>
          <a:srcRect t="18262" b="15183"/>
          <a:stretch/>
        </p:blipFill>
        <p:spPr>
          <a:xfrm>
            <a:off x="1299875" y="1526426"/>
            <a:ext cx="5979944" cy="3074517"/>
          </a:xfrm>
          <a:prstGeom prst="rect">
            <a:avLst/>
          </a:prstGeom>
        </p:spPr>
      </p:pic>
      <p:grpSp>
        <p:nvGrpSpPr>
          <p:cNvPr id="19" name="グループ化 18"/>
          <p:cNvGrpSpPr/>
          <p:nvPr/>
        </p:nvGrpSpPr>
        <p:grpSpPr>
          <a:xfrm>
            <a:off x="1543165" y="8828395"/>
            <a:ext cx="1990791" cy="1524373"/>
            <a:chOff x="1664303" y="4314452"/>
            <a:chExt cx="1990791" cy="1524373"/>
          </a:xfrm>
        </p:grpSpPr>
        <p:sp>
          <p:nvSpPr>
            <p:cNvPr id="17" name="円/楕円 16"/>
            <p:cNvSpPr/>
            <p:nvPr/>
          </p:nvSpPr>
          <p:spPr>
            <a:xfrm>
              <a:off x="1664303" y="5410200"/>
              <a:ext cx="495300"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2857499" y="4314452"/>
              <a:ext cx="797595"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タイトル 2"/>
          <p:cNvSpPr>
            <a:spLocks noGrp="1"/>
          </p:cNvSpPr>
          <p:nvPr>
            <p:ph type="title"/>
          </p:nvPr>
        </p:nvSpPr>
        <p:spPr>
          <a:xfrm>
            <a:off x="628650" y="-1892544"/>
            <a:ext cx="7886700" cy="1325563"/>
          </a:xfrm>
        </p:spPr>
        <p:txBody>
          <a:bodyPr/>
          <a:lstStyle/>
          <a:p>
            <a:endParaRPr kumimoji="1" lang="ja-JP" altLang="en-US" dirty="0"/>
          </a:p>
        </p:txBody>
      </p:sp>
    </p:spTree>
    <p:extLst>
      <p:ext uri="{BB962C8B-B14F-4D97-AF65-F5344CB8AC3E}">
        <p14:creationId xmlns:p14="http://schemas.microsoft.com/office/powerpoint/2010/main" val="33126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p:cNvGraphicFramePr>
            <a:graphicFrameLocks/>
          </p:cNvGraphicFramePr>
          <p:nvPr>
            <p:extLst/>
          </p:nvPr>
        </p:nvGraphicFramePr>
        <p:xfrm>
          <a:off x="1426768" y="1272607"/>
          <a:ext cx="5987416" cy="44460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3195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245489" y="1652095"/>
            <a:ext cx="3876975" cy="3870078"/>
            <a:chOff x="4399902" y="1901087"/>
            <a:chExt cx="3876975" cy="3870078"/>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l="10390" t="20910" r="57044" b="12811"/>
            <a:stretch/>
          </p:blipFill>
          <p:spPr>
            <a:xfrm>
              <a:off x="4734230" y="1901087"/>
              <a:ext cx="3517404" cy="3717515"/>
            </a:xfrm>
            <a:prstGeom prst="rect">
              <a:avLst/>
            </a:prstGeom>
          </p:spPr>
        </p:pic>
        <p:pic>
          <p:nvPicPr>
            <p:cNvPr id="5" name="図 4"/>
            <p:cNvPicPr>
              <a:picLocks noChangeAspect="1"/>
            </p:cNvPicPr>
            <p:nvPr/>
          </p:nvPicPr>
          <p:blipFill rotWithShape="1">
            <a:blip r:embed="rId3"/>
            <a:srcRect r="92871" b="2393"/>
            <a:stretch/>
          </p:blipFill>
          <p:spPr>
            <a:xfrm>
              <a:off x="4399902" y="1938970"/>
              <a:ext cx="316837" cy="3569464"/>
            </a:xfrm>
            <a:prstGeom prst="rect">
              <a:avLst/>
            </a:prstGeom>
          </p:spPr>
        </p:pic>
        <p:pic>
          <p:nvPicPr>
            <p:cNvPr id="6" name="図 5"/>
            <p:cNvPicPr>
              <a:picLocks noChangeAspect="1"/>
            </p:cNvPicPr>
            <p:nvPr/>
          </p:nvPicPr>
          <p:blipFill rotWithShape="1">
            <a:blip r:embed="rId3"/>
            <a:srcRect l="5495" t="97303" r="1987" b="-340"/>
            <a:stretch/>
          </p:blipFill>
          <p:spPr>
            <a:xfrm>
              <a:off x="4520125" y="5618602"/>
              <a:ext cx="3756752" cy="152563"/>
            </a:xfrm>
            <a:prstGeom prst="rect">
              <a:avLst/>
            </a:prstGeom>
          </p:spPr>
        </p:pic>
      </p:grpSp>
      <p:sp>
        <p:nvSpPr>
          <p:cNvPr id="7" name="正方形/長方形 6"/>
          <p:cNvSpPr/>
          <p:nvPr/>
        </p:nvSpPr>
        <p:spPr>
          <a:xfrm>
            <a:off x="5614025" y="2691658"/>
            <a:ext cx="552678" cy="5838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011961" y="3474710"/>
            <a:ext cx="464254" cy="77388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5482992" y="751667"/>
            <a:ext cx="1945784" cy="512380"/>
          </a:xfrm>
          <a:prstGeom prst="roundRect">
            <a:avLst/>
          </a:prstGeom>
          <a:solidFill>
            <a:schemeClr val="bg1"/>
          </a:solidFill>
          <a:ln w="57150">
            <a:solidFill>
              <a:srgbClr val="00B0F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smtClean="0">
                <a:solidFill>
                  <a:schemeClr val="tx1"/>
                </a:solidFill>
              </a:rPr>
              <a:t>亜熱帯アフリカ</a:t>
            </a:r>
            <a:endParaRPr kumimoji="1" lang="ja-JP" altLang="en-US" sz="2000" b="1" dirty="0">
              <a:solidFill>
                <a:schemeClr val="tx1"/>
              </a:solidFill>
            </a:endParaRPr>
          </a:p>
        </p:txBody>
      </p:sp>
      <p:pic>
        <p:nvPicPr>
          <p:cNvPr id="10" name="図 9"/>
          <p:cNvPicPr>
            <a:picLocks noChangeAspect="1"/>
          </p:cNvPicPr>
          <p:nvPr/>
        </p:nvPicPr>
        <p:blipFill>
          <a:blip r:embed="rId4"/>
          <a:stretch>
            <a:fillRect/>
          </a:stretch>
        </p:blipFill>
        <p:spPr>
          <a:xfrm>
            <a:off x="778573" y="1596505"/>
            <a:ext cx="3420582" cy="3925668"/>
          </a:xfrm>
          <a:prstGeom prst="rect">
            <a:avLst/>
          </a:prstGeom>
        </p:spPr>
      </p:pic>
    </p:spTree>
    <p:extLst>
      <p:ext uri="{BB962C8B-B14F-4D97-AF65-F5344CB8AC3E}">
        <p14:creationId xmlns:p14="http://schemas.microsoft.com/office/powerpoint/2010/main" val="4103905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2"/>
          <a:srcRect l="13141" t="12889" r="62829" b="10889"/>
          <a:stretch/>
        </p:blipFill>
        <p:spPr>
          <a:xfrm>
            <a:off x="4661136" y="-639003"/>
            <a:ext cx="4482864" cy="7840980"/>
          </a:xfrm>
          <a:prstGeom prst="rect">
            <a:avLst/>
          </a:prstGeom>
          <a:scene3d>
            <a:camera prst="orthographicFront">
              <a:rot lat="3600000" lon="0" rev="0"/>
            </a:camera>
            <a:lightRig rig="threePt" dir="t"/>
          </a:scene3d>
        </p:spPr>
      </p:pic>
      <p:sp>
        <p:nvSpPr>
          <p:cNvPr id="8" name="テキスト ボックス 7"/>
          <p:cNvSpPr txBox="1"/>
          <p:nvPr/>
        </p:nvSpPr>
        <p:spPr>
          <a:xfrm>
            <a:off x="0" y="0"/>
            <a:ext cx="9144000" cy="707886"/>
          </a:xfrm>
          <a:prstGeom prst="rect">
            <a:avLst/>
          </a:prstGeom>
          <a:solidFill>
            <a:schemeClr val="accent1">
              <a:lumMod val="50000"/>
            </a:schemeClr>
          </a:solidFill>
        </p:spPr>
        <p:txBody>
          <a:bodyPr wrap="square" rtlCol="0">
            <a:spAutoFit/>
          </a:bodyPr>
          <a:lstStyle/>
          <a:p>
            <a:r>
              <a:rPr lang="ja-JP" altLang="en-US" sz="4000" b="1" dirty="0">
                <a:solidFill>
                  <a:schemeClr val="bg1"/>
                </a:solidFill>
              </a:rPr>
              <a:t>結果</a:t>
            </a:r>
            <a:endParaRPr kumimoji="1" lang="ja-JP" altLang="en-US" sz="4000" b="1" dirty="0">
              <a:solidFill>
                <a:schemeClr val="bg1"/>
              </a:solidFill>
            </a:endParaRPr>
          </a:p>
        </p:txBody>
      </p:sp>
      <p:sp>
        <p:nvSpPr>
          <p:cNvPr id="14" name="フリーフォーム 13"/>
          <p:cNvSpPr/>
          <p:nvPr/>
        </p:nvSpPr>
        <p:spPr>
          <a:xfrm>
            <a:off x="5959688" y="3389058"/>
            <a:ext cx="971682" cy="2075236"/>
          </a:xfrm>
          <a:custGeom>
            <a:avLst/>
            <a:gdLst>
              <a:gd name="connsiteX0" fmla="*/ 662152 w 987972"/>
              <a:gd name="connsiteY0" fmla="*/ 94593 h 1397876"/>
              <a:gd name="connsiteX1" fmla="*/ 662152 w 987972"/>
              <a:gd name="connsiteY1" fmla="*/ 94593 h 1397876"/>
              <a:gd name="connsiteX2" fmla="*/ 578069 w 987972"/>
              <a:gd name="connsiteY2" fmla="*/ 52552 h 1397876"/>
              <a:gd name="connsiteX3" fmla="*/ 546538 w 987972"/>
              <a:gd name="connsiteY3" fmla="*/ 31531 h 1397876"/>
              <a:gd name="connsiteX4" fmla="*/ 483476 w 987972"/>
              <a:gd name="connsiteY4" fmla="*/ 10511 h 1397876"/>
              <a:gd name="connsiteX5" fmla="*/ 451945 w 987972"/>
              <a:gd name="connsiteY5" fmla="*/ 0 h 1397876"/>
              <a:gd name="connsiteX6" fmla="*/ 210207 w 987972"/>
              <a:gd name="connsiteY6" fmla="*/ 10511 h 1397876"/>
              <a:gd name="connsiteX7" fmla="*/ 178676 w 987972"/>
              <a:gd name="connsiteY7" fmla="*/ 52552 h 1397876"/>
              <a:gd name="connsiteX8" fmla="*/ 147145 w 987972"/>
              <a:gd name="connsiteY8" fmla="*/ 84083 h 1397876"/>
              <a:gd name="connsiteX9" fmla="*/ 105103 w 987972"/>
              <a:gd name="connsiteY9" fmla="*/ 168166 h 1397876"/>
              <a:gd name="connsiteX10" fmla="*/ 52552 w 987972"/>
              <a:gd name="connsiteY10" fmla="*/ 241738 h 1397876"/>
              <a:gd name="connsiteX11" fmla="*/ 42041 w 987972"/>
              <a:gd name="connsiteY11" fmla="*/ 273269 h 1397876"/>
              <a:gd name="connsiteX12" fmla="*/ 21021 w 987972"/>
              <a:gd name="connsiteY12" fmla="*/ 357352 h 1397876"/>
              <a:gd name="connsiteX13" fmla="*/ 0 w 987972"/>
              <a:gd name="connsiteY13" fmla="*/ 462456 h 1397876"/>
              <a:gd name="connsiteX14" fmla="*/ 10510 w 987972"/>
              <a:gd name="connsiteY14" fmla="*/ 809297 h 1397876"/>
              <a:gd name="connsiteX15" fmla="*/ 42041 w 987972"/>
              <a:gd name="connsiteY15" fmla="*/ 935421 h 1397876"/>
              <a:gd name="connsiteX16" fmla="*/ 52552 w 987972"/>
              <a:gd name="connsiteY16" fmla="*/ 977462 h 1397876"/>
              <a:gd name="connsiteX17" fmla="*/ 73572 w 987972"/>
              <a:gd name="connsiteY17" fmla="*/ 1072056 h 1397876"/>
              <a:gd name="connsiteX18" fmla="*/ 94593 w 987972"/>
              <a:gd name="connsiteY18" fmla="*/ 1103587 h 1397876"/>
              <a:gd name="connsiteX19" fmla="*/ 147145 w 987972"/>
              <a:gd name="connsiteY19" fmla="*/ 1198180 h 1397876"/>
              <a:gd name="connsiteX20" fmla="*/ 168166 w 987972"/>
              <a:gd name="connsiteY20" fmla="*/ 1229711 h 1397876"/>
              <a:gd name="connsiteX21" fmla="*/ 210207 w 987972"/>
              <a:gd name="connsiteY21" fmla="*/ 1250731 h 1397876"/>
              <a:gd name="connsiteX22" fmla="*/ 273269 w 987972"/>
              <a:gd name="connsiteY22" fmla="*/ 1303283 h 1397876"/>
              <a:gd name="connsiteX23" fmla="*/ 304800 w 987972"/>
              <a:gd name="connsiteY23" fmla="*/ 1324304 h 1397876"/>
              <a:gd name="connsiteX24" fmla="*/ 388883 w 987972"/>
              <a:gd name="connsiteY24" fmla="*/ 1345325 h 1397876"/>
              <a:gd name="connsiteX25" fmla="*/ 420414 w 987972"/>
              <a:gd name="connsiteY25" fmla="*/ 1366345 h 1397876"/>
              <a:gd name="connsiteX26" fmla="*/ 462455 w 987972"/>
              <a:gd name="connsiteY26" fmla="*/ 1376856 h 1397876"/>
              <a:gd name="connsiteX27" fmla="*/ 525517 w 987972"/>
              <a:gd name="connsiteY27" fmla="*/ 1397876 h 1397876"/>
              <a:gd name="connsiteX28" fmla="*/ 588579 w 987972"/>
              <a:gd name="connsiteY28" fmla="*/ 1387366 h 1397876"/>
              <a:gd name="connsiteX29" fmla="*/ 672662 w 987972"/>
              <a:gd name="connsiteY29" fmla="*/ 1355835 h 1397876"/>
              <a:gd name="connsiteX30" fmla="*/ 756745 w 987972"/>
              <a:gd name="connsiteY30" fmla="*/ 1313793 h 1397876"/>
              <a:gd name="connsiteX31" fmla="*/ 819807 w 987972"/>
              <a:gd name="connsiteY31" fmla="*/ 1271752 h 1397876"/>
              <a:gd name="connsiteX32" fmla="*/ 851338 w 987972"/>
              <a:gd name="connsiteY32" fmla="*/ 1261242 h 1397876"/>
              <a:gd name="connsiteX33" fmla="*/ 945931 w 987972"/>
              <a:gd name="connsiteY33" fmla="*/ 1240221 h 1397876"/>
              <a:gd name="connsiteX34" fmla="*/ 977462 w 987972"/>
              <a:gd name="connsiteY34" fmla="*/ 1177159 h 1397876"/>
              <a:gd name="connsiteX35" fmla="*/ 987972 w 987972"/>
              <a:gd name="connsiteY35" fmla="*/ 1145628 h 1397876"/>
              <a:gd name="connsiteX36" fmla="*/ 966952 w 987972"/>
              <a:gd name="connsiteY36" fmla="*/ 987973 h 1397876"/>
              <a:gd name="connsiteX37" fmla="*/ 956441 w 987972"/>
              <a:gd name="connsiteY37" fmla="*/ 956442 h 1397876"/>
              <a:gd name="connsiteX38" fmla="*/ 914400 w 987972"/>
              <a:gd name="connsiteY38" fmla="*/ 893380 h 1397876"/>
              <a:gd name="connsiteX39" fmla="*/ 882869 w 987972"/>
              <a:gd name="connsiteY39" fmla="*/ 872359 h 1397876"/>
              <a:gd name="connsiteX40" fmla="*/ 872359 w 987972"/>
              <a:gd name="connsiteY40" fmla="*/ 840828 h 1397876"/>
              <a:gd name="connsiteX41" fmla="*/ 851338 w 987972"/>
              <a:gd name="connsiteY41" fmla="*/ 809297 h 1397876"/>
              <a:gd name="connsiteX42" fmla="*/ 819807 w 987972"/>
              <a:gd name="connsiteY42" fmla="*/ 735725 h 1397876"/>
              <a:gd name="connsiteX43" fmla="*/ 746235 w 987972"/>
              <a:gd name="connsiteY43" fmla="*/ 662152 h 1397876"/>
              <a:gd name="connsiteX44" fmla="*/ 714703 w 987972"/>
              <a:gd name="connsiteY44" fmla="*/ 641131 h 1397876"/>
              <a:gd name="connsiteX45" fmla="*/ 683172 w 987972"/>
              <a:gd name="connsiteY45" fmla="*/ 620111 h 1397876"/>
              <a:gd name="connsiteX46" fmla="*/ 662152 w 987972"/>
              <a:gd name="connsiteY46" fmla="*/ 588580 h 1397876"/>
              <a:gd name="connsiteX47" fmla="*/ 630621 w 987972"/>
              <a:gd name="connsiteY47" fmla="*/ 578069 h 1397876"/>
              <a:gd name="connsiteX48" fmla="*/ 588579 w 987972"/>
              <a:gd name="connsiteY48" fmla="*/ 515007 h 1397876"/>
              <a:gd name="connsiteX49" fmla="*/ 578069 w 987972"/>
              <a:gd name="connsiteY49" fmla="*/ 483476 h 1397876"/>
              <a:gd name="connsiteX50" fmla="*/ 630621 w 987972"/>
              <a:gd name="connsiteY50" fmla="*/ 388883 h 1397876"/>
              <a:gd name="connsiteX51" fmla="*/ 672662 w 987972"/>
              <a:gd name="connsiteY51" fmla="*/ 325821 h 1397876"/>
              <a:gd name="connsiteX52" fmla="*/ 683172 w 987972"/>
              <a:gd name="connsiteY52" fmla="*/ 283780 h 1397876"/>
              <a:gd name="connsiteX53" fmla="*/ 651641 w 987972"/>
              <a:gd name="connsiteY53" fmla="*/ 168166 h 1397876"/>
              <a:gd name="connsiteX54" fmla="*/ 662152 w 987972"/>
              <a:gd name="connsiteY54" fmla="*/ 94593 h 139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7972" h="1397876">
                <a:moveTo>
                  <a:pt x="662152" y="94593"/>
                </a:moveTo>
                <a:lnTo>
                  <a:pt x="662152" y="94593"/>
                </a:lnTo>
                <a:cubicBezTo>
                  <a:pt x="634124" y="80579"/>
                  <a:pt x="605579" y="67557"/>
                  <a:pt x="578069" y="52552"/>
                </a:cubicBezTo>
                <a:cubicBezTo>
                  <a:pt x="566979" y="46503"/>
                  <a:pt x="558081" y="36661"/>
                  <a:pt x="546538" y="31531"/>
                </a:cubicBezTo>
                <a:cubicBezTo>
                  <a:pt x="526290" y="22532"/>
                  <a:pt x="504497" y="17518"/>
                  <a:pt x="483476" y="10511"/>
                </a:cubicBezTo>
                <a:lnTo>
                  <a:pt x="451945" y="0"/>
                </a:lnTo>
                <a:cubicBezTo>
                  <a:pt x="371366" y="3504"/>
                  <a:pt x="289411" y="-4721"/>
                  <a:pt x="210207" y="10511"/>
                </a:cubicBezTo>
                <a:cubicBezTo>
                  <a:pt x="193005" y="13819"/>
                  <a:pt x="190076" y="39252"/>
                  <a:pt x="178676" y="52552"/>
                </a:cubicBezTo>
                <a:cubicBezTo>
                  <a:pt x="169003" y="63837"/>
                  <a:pt x="155125" y="71543"/>
                  <a:pt x="147145" y="84083"/>
                </a:cubicBezTo>
                <a:cubicBezTo>
                  <a:pt x="130321" y="110520"/>
                  <a:pt x="123905" y="143097"/>
                  <a:pt x="105103" y="168166"/>
                </a:cubicBezTo>
                <a:cubicBezTo>
                  <a:pt x="97957" y="177693"/>
                  <a:pt x="60239" y="226365"/>
                  <a:pt x="52552" y="241738"/>
                </a:cubicBezTo>
                <a:cubicBezTo>
                  <a:pt x="47597" y="251647"/>
                  <a:pt x="44956" y="262580"/>
                  <a:pt x="42041" y="273269"/>
                </a:cubicBezTo>
                <a:cubicBezTo>
                  <a:pt x="34440" y="301141"/>
                  <a:pt x="25771" y="328855"/>
                  <a:pt x="21021" y="357352"/>
                </a:cubicBezTo>
                <a:cubicBezTo>
                  <a:pt x="8135" y="434663"/>
                  <a:pt x="15678" y="399740"/>
                  <a:pt x="0" y="462456"/>
                </a:cubicBezTo>
                <a:cubicBezTo>
                  <a:pt x="3503" y="578070"/>
                  <a:pt x="4586" y="693782"/>
                  <a:pt x="10510" y="809297"/>
                </a:cubicBezTo>
                <a:cubicBezTo>
                  <a:pt x="14058" y="878482"/>
                  <a:pt x="25310" y="868500"/>
                  <a:pt x="42041" y="935421"/>
                </a:cubicBezTo>
                <a:cubicBezTo>
                  <a:pt x="45545" y="949435"/>
                  <a:pt x="49418" y="963361"/>
                  <a:pt x="52552" y="977462"/>
                </a:cubicBezTo>
                <a:cubicBezTo>
                  <a:pt x="54854" y="987821"/>
                  <a:pt x="67657" y="1058255"/>
                  <a:pt x="73572" y="1072056"/>
                </a:cubicBezTo>
                <a:cubicBezTo>
                  <a:pt x="78548" y="1083667"/>
                  <a:pt x="87586" y="1093077"/>
                  <a:pt x="94593" y="1103587"/>
                </a:cubicBezTo>
                <a:cubicBezTo>
                  <a:pt x="128132" y="1204203"/>
                  <a:pt x="94702" y="1135249"/>
                  <a:pt x="147145" y="1198180"/>
                </a:cubicBezTo>
                <a:cubicBezTo>
                  <a:pt x="155232" y="1207884"/>
                  <a:pt x="158462" y="1221624"/>
                  <a:pt x="168166" y="1229711"/>
                </a:cubicBezTo>
                <a:cubicBezTo>
                  <a:pt x="180202" y="1239741"/>
                  <a:pt x="196193" y="1243724"/>
                  <a:pt x="210207" y="1250731"/>
                </a:cubicBezTo>
                <a:cubicBezTo>
                  <a:pt x="263612" y="1321939"/>
                  <a:pt x="215489" y="1274393"/>
                  <a:pt x="273269" y="1303283"/>
                </a:cubicBezTo>
                <a:cubicBezTo>
                  <a:pt x="284567" y="1308932"/>
                  <a:pt x="292972" y="1319869"/>
                  <a:pt x="304800" y="1324304"/>
                </a:cubicBezTo>
                <a:cubicBezTo>
                  <a:pt x="352789" y="1342300"/>
                  <a:pt x="349972" y="1325869"/>
                  <a:pt x="388883" y="1345325"/>
                </a:cubicBezTo>
                <a:cubicBezTo>
                  <a:pt x="400181" y="1350974"/>
                  <a:pt x="408804" y="1361369"/>
                  <a:pt x="420414" y="1366345"/>
                </a:cubicBezTo>
                <a:cubicBezTo>
                  <a:pt x="433691" y="1372035"/>
                  <a:pt x="448619" y="1372705"/>
                  <a:pt x="462455" y="1376856"/>
                </a:cubicBezTo>
                <a:cubicBezTo>
                  <a:pt x="483678" y="1383223"/>
                  <a:pt x="525517" y="1397876"/>
                  <a:pt x="525517" y="1397876"/>
                </a:cubicBezTo>
                <a:cubicBezTo>
                  <a:pt x="546538" y="1394373"/>
                  <a:pt x="567776" y="1391989"/>
                  <a:pt x="588579" y="1387366"/>
                </a:cubicBezTo>
                <a:cubicBezTo>
                  <a:pt x="605573" y="1383590"/>
                  <a:pt x="665060" y="1359344"/>
                  <a:pt x="672662" y="1355835"/>
                </a:cubicBezTo>
                <a:cubicBezTo>
                  <a:pt x="701114" y="1342703"/>
                  <a:pt x="730672" y="1331175"/>
                  <a:pt x="756745" y="1313793"/>
                </a:cubicBezTo>
                <a:cubicBezTo>
                  <a:pt x="777766" y="1299779"/>
                  <a:pt x="795840" y="1279741"/>
                  <a:pt x="819807" y="1271752"/>
                </a:cubicBezTo>
                <a:cubicBezTo>
                  <a:pt x="830317" y="1268249"/>
                  <a:pt x="840523" y="1263645"/>
                  <a:pt x="851338" y="1261242"/>
                </a:cubicBezTo>
                <a:cubicBezTo>
                  <a:pt x="962323" y="1236578"/>
                  <a:pt x="874950" y="1263881"/>
                  <a:pt x="945931" y="1240221"/>
                </a:cubicBezTo>
                <a:cubicBezTo>
                  <a:pt x="972348" y="1160967"/>
                  <a:pt x="936713" y="1258657"/>
                  <a:pt x="977462" y="1177159"/>
                </a:cubicBezTo>
                <a:cubicBezTo>
                  <a:pt x="982417" y="1167250"/>
                  <a:pt x="984469" y="1156138"/>
                  <a:pt x="987972" y="1145628"/>
                </a:cubicBezTo>
                <a:cubicBezTo>
                  <a:pt x="979708" y="1054725"/>
                  <a:pt x="985520" y="1052961"/>
                  <a:pt x="966952" y="987973"/>
                </a:cubicBezTo>
                <a:cubicBezTo>
                  <a:pt x="963908" y="977320"/>
                  <a:pt x="961821" y="966127"/>
                  <a:pt x="956441" y="956442"/>
                </a:cubicBezTo>
                <a:cubicBezTo>
                  <a:pt x="944172" y="934358"/>
                  <a:pt x="935421" y="907394"/>
                  <a:pt x="914400" y="893380"/>
                </a:cubicBezTo>
                <a:lnTo>
                  <a:pt x="882869" y="872359"/>
                </a:lnTo>
                <a:cubicBezTo>
                  <a:pt x="879366" y="861849"/>
                  <a:pt x="877314" y="850737"/>
                  <a:pt x="872359" y="840828"/>
                </a:cubicBezTo>
                <a:cubicBezTo>
                  <a:pt x="866710" y="829530"/>
                  <a:pt x="856314" y="820908"/>
                  <a:pt x="851338" y="809297"/>
                </a:cubicBezTo>
                <a:cubicBezTo>
                  <a:pt x="810616" y="714279"/>
                  <a:pt x="872582" y="814886"/>
                  <a:pt x="819807" y="735725"/>
                </a:cubicBezTo>
                <a:cubicBezTo>
                  <a:pt x="801308" y="680226"/>
                  <a:pt x="818515" y="710338"/>
                  <a:pt x="746235" y="662152"/>
                </a:cubicBezTo>
                <a:lnTo>
                  <a:pt x="714703" y="641131"/>
                </a:lnTo>
                <a:lnTo>
                  <a:pt x="683172" y="620111"/>
                </a:lnTo>
                <a:cubicBezTo>
                  <a:pt x="676165" y="609601"/>
                  <a:pt x="672016" y="596471"/>
                  <a:pt x="662152" y="588580"/>
                </a:cubicBezTo>
                <a:cubicBezTo>
                  <a:pt x="653501" y="581659"/>
                  <a:pt x="638455" y="585903"/>
                  <a:pt x="630621" y="578069"/>
                </a:cubicBezTo>
                <a:cubicBezTo>
                  <a:pt x="612757" y="560205"/>
                  <a:pt x="588579" y="515007"/>
                  <a:pt x="588579" y="515007"/>
                </a:cubicBezTo>
                <a:cubicBezTo>
                  <a:pt x="585076" y="504497"/>
                  <a:pt x="576845" y="494487"/>
                  <a:pt x="578069" y="483476"/>
                </a:cubicBezTo>
                <a:cubicBezTo>
                  <a:pt x="586391" y="408580"/>
                  <a:pt x="595094" y="434561"/>
                  <a:pt x="630621" y="388883"/>
                </a:cubicBezTo>
                <a:cubicBezTo>
                  <a:pt x="646131" y="368941"/>
                  <a:pt x="672662" y="325821"/>
                  <a:pt x="672662" y="325821"/>
                </a:cubicBezTo>
                <a:cubicBezTo>
                  <a:pt x="676165" y="311807"/>
                  <a:pt x="683172" y="298225"/>
                  <a:pt x="683172" y="283780"/>
                </a:cubicBezTo>
                <a:cubicBezTo>
                  <a:pt x="683172" y="264036"/>
                  <a:pt x="659886" y="180533"/>
                  <a:pt x="651641" y="168166"/>
                </a:cubicBezTo>
                <a:cubicBezTo>
                  <a:pt x="628678" y="133720"/>
                  <a:pt x="660400" y="106855"/>
                  <a:pt x="662152" y="94593"/>
                </a:cubicBezTo>
                <a:close/>
              </a:path>
            </a:pathLst>
          </a:custGeom>
          <a:solidFill>
            <a:srgbClr val="FF0000">
              <a:alpha val="4902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039150" y="4405512"/>
            <a:ext cx="897929" cy="769441"/>
          </a:xfrm>
          <a:prstGeom prst="rect">
            <a:avLst/>
          </a:prstGeom>
          <a:noFill/>
        </p:spPr>
        <p:txBody>
          <a:bodyPr wrap="square" rtlCol="0">
            <a:spAutoFit/>
          </a:bodyPr>
          <a:lstStyle/>
          <a:p>
            <a:r>
              <a:rPr kumimoji="1" lang="ja-JP" altLang="en-US" sz="4400" b="1" dirty="0" smtClean="0"/>
              <a:t>温</a:t>
            </a:r>
            <a:endParaRPr kumimoji="1" lang="ja-JP" altLang="en-US" sz="4400" b="1" dirty="0"/>
          </a:p>
        </p:txBody>
      </p:sp>
      <p:sp>
        <p:nvSpPr>
          <p:cNvPr id="16" name="下矢印 15"/>
          <p:cNvSpPr/>
          <p:nvPr/>
        </p:nvSpPr>
        <p:spPr>
          <a:xfrm flipV="1">
            <a:off x="361703" y="4485954"/>
            <a:ext cx="478960" cy="723096"/>
          </a:xfrm>
          <a:prstGeom prst="downArrow">
            <a:avLst/>
          </a:prstGeom>
          <a:solidFill>
            <a:srgbClr val="FF000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flipV="1">
            <a:off x="0" y="5383414"/>
            <a:ext cx="4750675" cy="8087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252249" y="5390543"/>
            <a:ext cx="2017986" cy="830317"/>
          </a:xfrm>
          <a:prstGeom prst="roundRect">
            <a:avLst/>
          </a:prstGeom>
          <a:solidFill>
            <a:srgbClr val="FF0000">
              <a:alpha val="5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b="1" dirty="0" smtClean="0">
                <a:solidFill>
                  <a:schemeClr val="tx1"/>
                </a:solidFill>
              </a:rPr>
              <a:t>温</a:t>
            </a:r>
            <a:endParaRPr kumimoji="1" lang="ja-JP" altLang="en-US" sz="4000" b="1" dirty="0">
              <a:solidFill>
                <a:schemeClr val="tx1"/>
              </a:solidFill>
            </a:endParaRPr>
          </a:p>
        </p:txBody>
      </p:sp>
      <p:sp>
        <p:nvSpPr>
          <p:cNvPr id="20" name="円/楕円 19"/>
          <p:cNvSpPr/>
          <p:nvPr/>
        </p:nvSpPr>
        <p:spPr>
          <a:xfrm>
            <a:off x="5830139" y="3582590"/>
            <a:ext cx="1743299" cy="1331363"/>
          </a:xfrm>
          <a:prstGeom prst="ellipse">
            <a:avLst/>
          </a:prstGeom>
          <a:solidFill>
            <a:schemeClr val="accent1">
              <a:alpha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低気圧</a:t>
            </a:r>
            <a:endParaRPr kumimoji="1" lang="en-US" altLang="ja-JP" dirty="0" smtClean="0"/>
          </a:p>
          <a:p>
            <a:pPr algn="ctr"/>
            <a:r>
              <a:rPr kumimoji="1" lang="ja-JP" altLang="en-US" dirty="0" smtClean="0"/>
              <a:t>強化</a:t>
            </a:r>
            <a:r>
              <a:rPr kumimoji="1" lang="en-US" altLang="ja-JP" dirty="0" smtClean="0"/>
              <a:t>!!</a:t>
            </a:r>
            <a:endParaRPr kumimoji="1" lang="ja-JP" altLang="en-US" dirty="0"/>
          </a:p>
        </p:txBody>
      </p:sp>
      <p:sp>
        <p:nvSpPr>
          <p:cNvPr id="21" name="円/楕円 20"/>
          <p:cNvSpPr/>
          <p:nvPr/>
        </p:nvSpPr>
        <p:spPr>
          <a:xfrm>
            <a:off x="57806" y="2764222"/>
            <a:ext cx="2212428" cy="1481957"/>
          </a:xfrm>
          <a:prstGeom prst="ellipse">
            <a:avLst/>
          </a:prstGeom>
          <a:solidFill>
            <a:schemeClr val="accent1">
              <a:alpha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低気圧</a:t>
            </a:r>
            <a:endParaRPr kumimoji="1" lang="en-US" altLang="ja-JP" dirty="0" smtClean="0"/>
          </a:p>
          <a:p>
            <a:pPr algn="ctr"/>
            <a:r>
              <a:rPr kumimoji="1" lang="ja-JP" altLang="en-US" dirty="0" smtClean="0"/>
              <a:t>強化</a:t>
            </a:r>
            <a:r>
              <a:rPr kumimoji="1" lang="en-US" altLang="ja-JP" dirty="0" smtClean="0"/>
              <a:t>!!</a:t>
            </a:r>
            <a:endParaRPr kumimoji="1" lang="ja-JP" altLang="en-US" dirty="0"/>
          </a:p>
        </p:txBody>
      </p:sp>
      <p:sp>
        <p:nvSpPr>
          <p:cNvPr id="22" name="下矢印 21"/>
          <p:cNvSpPr/>
          <p:nvPr/>
        </p:nvSpPr>
        <p:spPr>
          <a:xfrm flipV="1">
            <a:off x="961698" y="4486347"/>
            <a:ext cx="478960" cy="723096"/>
          </a:xfrm>
          <a:prstGeom prst="downArrow">
            <a:avLst/>
          </a:prstGeom>
          <a:solidFill>
            <a:srgbClr val="FF000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flipV="1">
            <a:off x="1561693" y="4485954"/>
            <a:ext cx="478960" cy="723096"/>
          </a:xfrm>
          <a:prstGeom prst="downArrow">
            <a:avLst/>
          </a:prstGeom>
          <a:solidFill>
            <a:srgbClr val="FF0000">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p:cNvCxnSpPr/>
          <p:nvPr/>
        </p:nvCxnSpPr>
        <p:spPr>
          <a:xfrm flipV="1">
            <a:off x="4571999" y="3170505"/>
            <a:ext cx="4204139" cy="24640"/>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8620297" y="2924574"/>
            <a:ext cx="537327" cy="369332"/>
          </a:xfrm>
          <a:prstGeom prst="rect">
            <a:avLst/>
          </a:prstGeom>
          <a:noFill/>
        </p:spPr>
        <p:txBody>
          <a:bodyPr wrap="none" rtlCol="0">
            <a:spAutoFit/>
          </a:bodyPr>
          <a:lstStyle/>
          <a:p>
            <a:r>
              <a:rPr kumimoji="1" lang="en-US" altLang="ja-JP" dirty="0" err="1" smtClean="0"/>
              <a:t>e.q</a:t>
            </a:r>
            <a:r>
              <a:rPr kumimoji="1" lang="en-US" altLang="ja-JP" dirty="0" smtClean="0"/>
              <a:t>.</a:t>
            </a:r>
            <a:endParaRPr kumimoji="1" lang="ja-JP" altLang="en-US" dirty="0"/>
          </a:p>
        </p:txBody>
      </p:sp>
      <p:grpSp>
        <p:nvGrpSpPr>
          <p:cNvPr id="58" name="グループ化 57"/>
          <p:cNvGrpSpPr/>
          <p:nvPr/>
        </p:nvGrpSpPr>
        <p:grpSpPr>
          <a:xfrm>
            <a:off x="5740532" y="3271778"/>
            <a:ext cx="1800370" cy="1903175"/>
            <a:chOff x="5660556" y="5436388"/>
            <a:chExt cx="1969953" cy="1903175"/>
          </a:xfrm>
        </p:grpSpPr>
        <p:sp>
          <p:nvSpPr>
            <p:cNvPr id="33" name="環状矢印 32"/>
            <p:cNvSpPr/>
            <p:nvPr/>
          </p:nvSpPr>
          <p:spPr>
            <a:xfrm>
              <a:off x="5660556" y="5436388"/>
              <a:ext cx="1912882" cy="1721732"/>
            </a:xfrm>
            <a:prstGeom prst="circularArrow">
              <a:avLst/>
            </a:prstGeom>
            <a:solidFill>
              <a:schemeClr val="accent6"/>
            </a:solidFill>
            <a:ln>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環状矢印 33"/>
            <p:cNvSpPr/>
            <p:nvPr/>
          </p:nvSpPr>
          <p:spPr>
            <a:xfrm rot="10800000">
              <a:off x="5717627" y="5617831"/>
              <a:ext cx="1912882" cy="1721732"/>
            </a:xfrm>
            <a:prstGeom prst="circular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5" name="右矢印 34"/>
          <p:cNvSpPr/>
          <p:nvPr/>
        </p:nvSpPr>
        <p:spPr>
          <a:xfrm rot="1693072">
            <a:off x="1289691" y="2760314"/>
            <a:ext cx="1666215" cy="917098"/>
          </a:xfrm>
          <a:prstGeom prst="rightArrow">
            <a:avLst/>
          </a:prstGeom>
          <a:solidFill>
            <a:schemeClr val="accent6"/>
          </a:solidFill>
          <a:ln>
            <a:solidFill>
              <a:schemeClr val="tx1"/>
            </a:solidFill>
          </a:ln>
          <a:scene3d>
            <a:camera prst="orthographicFront">
              <a:rot lat="600000" lon="3600000" rev="20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右矢印 35"/>
          <p:cNvSpPr/>
          <p:nvPr/>
        </p:nvSpPr>
        <p:spPr>
          <a:xfrm rot="12871233">
            <a:off x="-1721579" y="3057389"/>
            <a:ext cx="1666215" cy="917098"/>
          </a:xfrm>
          <a:prstGeom prst="rightArrow">
            <a:avLst/>
          </a:prstGeom>
          <a:solidFill>
            <a:schemeClr val="accent6"/>
          </a:solidFill>
          <a:ln>
            <a:solidFill>
              <a:schemeClr val="tx1"/>
            </a:solidFill>
          </a:ln>
          <a:scene3d>
            <a:camera prst="orthographicFront">
              <a:rot lat="0" lon="4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雲 36"/>
          <p:cNvSpPr/>
          <p:nvPr/>
        </p:nvSpPr>
        <p:spPr>
          <a:xfrm>
            <a:off x="1985551" y="3266680"/>
            <a:ext cx="1892344" cy="1071965"/>
          </a:xfrm>
          <a:prstGeom prst="cloud">
            <a:avLst/>
          </a:prstGeom>
          <a:solidFill>
            <a:schemeClr val="tx2">
              <a:lumMod val="20000"/>
              <a:lumOff val="80000"/>
            </a:schemeClr>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p:cNvCxnSpPr/>
          <p:nvPr/>
        </p:nvCxnSpPr>
        <p:spPr>
          <a:xfrm flipH="1">
            <a:off x="2543965" y="4281112"/>
            <a:ext cx="308" cy="927938"/>
          </a:xfrm>
          <a:prstGeom prst="line">
            <a:avLst/>
          </a:prstGeom>
          <a:ln w="28575">
            <a:solidFill>
              <a:schemeClr val="accent1">
                <a:lumMod val="60000"/>
                <a:lumOff val="40000"/>
              </a:schemeClr>
            </a:solidFill>
            <a:prstDash val="sysDash"/>
          </a:ln>
          <a:effectLst>
            <a:glow rad="63500">
              <a:schemeClr val="accent1">
                <a:satMod val="175000"/>
                <a:alpha val="40000"/>
              </a:schemeClr>
            </a:glow>
          </a:effectLst>
          <a:scene3d>
            <a:camera prst="orthographicFront">
              <a:rot lat="840000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48" name="雲 47"/>
          <p:cNvSpPr/>
          <p:nvPr/>
        </p:nvSpPr>
        <p:spPr>
          <a:xfrm>
            <a:off x="6101088" y="3251472"/>
            <a:ext cx="1892344" cy="1071965"/>
          </a:xfrm>
          <a:prstGeom prst="cloud">
            <a:avLst/>
          </a:prstGeom>
          <a:solidFill>
            <a:schemeClr val="tx2">
              <a:lumMod val="20000"/>
              <a:lumOff val="80000"/>
            </a:schemeClr>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雲 49"/>
          <p:cNvSpPr/>
          <p:nvPr/>
        </p:nvSpPr>
        <p:spPr>
          <a:xfrm>
            <a:off x="6445529" y="3390537"/>
            <a:ext cx="1892344" cy="1071965"/>
          </a:xfrm>
          <a:prstGeom prst="cloud">
            <a:avLst/>
          </a:prstGeom>
          <a:solidFill>
            <a:schemeClr val="tx2">
              <a:lumMod val="20000"/>
              <a:lumOff val="80000"/>
            </a:schemeClr>
          </a:solidFill>
          <a:ln>
            <a:solidFill>
              <a:schemeClr val="tx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角丸四角形 52"/>
          <p:cNvSpPr/>
          <p:nvPr/>
        </p:nvSpPr>
        <p:spPr>
          <a:xfrm>
            <a:off x="2359372" y="5521548"/>
            <a:ext cx="2017986" cy="830317"/>
          </a:xfrm>
          <a:prstGeom prst="roundRect">
            <a:avLst/>
          </a:prstGeom>
          <a:solidFill>
            <a:schemeClr val="accent4">
              <a:lumMod val="75000"/>
              <a:alpha val="5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b="1" dirty="0">
              <a:solidFill>
                <a:schemeClr val="tx1"/>
              </a:solidFill>
            </a:endParaRPr>
          </a:p>
        </p:txBody>
      </p:sp>
      <p:cxnSp>
        <p:nvCxnSpPr>
          <p:cNvPr id="55" name="直線コネクタ 54"/>
          <p:cNvCxnSpPr/>
          <p:nvPr/>
        </p:nvCxnSpPr>
        <p:spPr>
          <a:xfrm flipH="1">
            <a:off x="2696365" y="4433512"/>
            <a:ext cx="308" cy="927938"/>
          </a:xfrm>
          <a:prstGeom prst="line">
            <a:avLst/>
          </a:prstGeom>
          <a:ln w="28575">
            <a:solidFill>
              <a:schemeClr val="accent1">
                <a:lumMod val="60000"/>
                <a:lumOff val="40000"/>
              </a:schemeClr>
            </a:solidFill>
            <a:prstDash val="sysDash"/>
          </a:ln>
          <a:effectLst>
            <a:glow rad="63500">
              <a:schemeClr val="accent1">
                <a:satMod val="175000"/>
                <a:alpha val="40000"/>
              </a:schemeClr>
            </a:glow>
          </a:effectLst>
          <a:scene3d>
            <a:camera prst="orthographicFront">
              <a:rot lat="84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2947644" y="4281112"/>
            <a:ext cx="308" cy="927938"/>
          </a:xfrm>
          <a:prstGeom prst="line">
            <a:avLst/>
          </a:prstGeom>
          <a:ln w="28575">
            <a:solidFill>
              <a:schemeClr val="accent1">
                <a:lumMod val="60000"/>
                <a:lumOff val="40000"/>
              </a:schemeClr>
            </a:solidFill>
            <a:prstDash val="sysDash"/>
          </a:ln>
          <a:effectLst>
            <a:glow rad="63500">
              <a:schemeClr val="accent1">
                <a:satMod val="175000"/>
                <a:alpha val="40000"/>
              </a:schemeClr>
            </a:glow>
          </a:effectLst>
          <a:scene3d>
            <a:camera prst="orthographicFront">
              <a:rot lat="840000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3095715" y="4279549"/>
            <a:ext cx="308" cy="927938"/>
          </a:xfrm>
          <a:prstGeom prst="line">
            <a:avLst/>
          </a:prstGeom>
          <a:ln w="28575">
            <a:solidFill>
              <a:schemeClr val="accent1">
                <a:lumMod val="60000"/>
                <a:lumOff val="40000"/>
              </a:schemeClr>
            </a:solidFill>
            <a:prstDash val="sysDash"/>
          </a:ln>
          <a:effectLst>
            <a:glow rad="63500">
              <a:schemeClr val="accent1">
                <a:satMod val="175000"/>
                <a:alpha val="40000"/>
              </a:schemeClr>
            </a:glow>
          </a:effectLst>
          <a:scene3d>
            <a:camera prst="orthographicFront">
              <a:rot lat="8400000" lon="0" rev="0"/>
            </a:camera>
            <a:lightRig rig="threePt" dir="t"/>
          </a:scene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69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1000"/>
                                        <p:tgtEl>
                                          <p:spTgt spid="22"/>
                                        </p:tgtEl>
                                      </p:cBhvr>
                                    </p:animEffect>
                                    <p:anim calcmode="lin" valueType="num">
                                      <p:cBhvr>
                                        <p:cTn id="21" dur="1000" fill="hold"/>
                                        <p:tgtEl>
                                          <p:spTgt spid="22"/>
                                        </p:tgtEl>
                                        <p:attrNameLst>
                                          <p:attrName>ppt_x</p:attrName>
                                        </p:attrNameLst>
                                      </p:cBhvr>
                                      <p:tavLst>
                                        <p:tav tm="0">
                                          <p:val>
                                            <p:strVal val="#ppt_x"/>
                                          </p:val>
                                        </p:tav>
                                        <p:tav tm="100000">
                                          <p:val>
                                            <p:strVal val="#ppt_x"/>
                                          </p:val>
                                        </p:tav>
                                      </p:tavLst>
                                    </p:anim>
                                    <p:anim calcmode="lin" valueType="num">
                                      <p:cBhvr>
                                        <p:cTn id="22" dur="1000" fill="hold"/>
                                        <p:tgtEl>
                                          <p:spTgt spid="2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circle(out)">
                                      <p:cBhvr>
                                        <p:cTn id="32" dur="2000"/>
                                        <p:tgtEl>
                                          <p:spTgt spid="21"/>
                                        </p:tgtEl>
                                      </p:cBhvr>
                                    </p:animEffect>
                                  </p:childTnLst>
                                </p:cTn>
                              </p:par>
                              <p:par>
                                <p:cTn id="33" presetID="6" presetClass="entr" presetSubtype="32"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circle(out)">
                                      <p:cBhvr>
                                        <p:cTn id="35" dur="20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mph" presetSubtype="0" fill="hold" nodeType="clickEffect">
                                  <p:stCondLst>
                                    <p:cond delay="0"/>
                                  </p:stCondLst>
                                  <p:childTnLst>
                                    <p:animRot by="21600000">
                                      <p:cBhvr>
                                        <p:cTn id="44" dur="2000" fill="hold"/>
                                        <p:tgtEl>
                                          <p:spTgt spid="58"/>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2" presetClass="entr" presetSubtype="9"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0-#ppt_w/2"/>
                                          </p:val>
                                        </p:tav>
                                        <p:tav tm="100000">
                                          <p:val>
                                            <p:strVal val="#ppt_x"/>
                                          </p:val>
                                        </p:tav>
                                      </p:tavLst>
                                    </p:anim>
                                    <p:anim calcmode="lin" valueType="num">
                                      <p:cBhvr additive="base">
                                        <p:cTn id="5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up)">
                                      <p:cBhvr>
                                        <p:cTn id="55" dur="500"/>
                                        <p:tgtEl>
                                          <p:spTgt spid="48"/>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wipe(up)">
                                      <p:cBhvr>
                                        <p:cTn id="58" dur="500"/>
                                        <p:tgtEl>
                                          <p:spTgt spid="50"/>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up)">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0" grpId="0" animBg="1"/>
      <p:bldP spid="21" grpId="0" animBg="1"/>
      <p:bldP spid="22" grpId="0" animBg="1"/>
      <p:bldP spid="23" grpId="0" animBg="1"/>
      <p:bldP spid="35" grpId="0" animBg="1"/>
      <p:bldP spid="37" grpId="0" animBg="1"/>
      <p:bldP spid="48"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extLst/>
          </p:nvPr>
        </p:nvGraphicFramePr>
        <p:xfrm>
          <a:off x="466927" y="1284204"/>
          <a:ext cx="8132323" cy="4452937"/>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p:cNvSpPr txBox="1"/>
          <p:nvPr/>
        </p:nvSpPr>
        <p:spPr>
          <a:xfrm>
            <a:off x="0" y="0"/>
            <a:ext cx="9144000" cy="707886"/>
          </a:xfrm>
          <a:prstGeom prst="rect">
            <a:avLst/>
          </a:prstGeom>
          <a:solidFill>
            <a:schemeClr val="accent1">
              <a:lumMod val="50000"/>
            </a:schemeClr>
          </a:solidFill>
        </p:spPr>
        <p:txBody>
          <a:bodyPr wrap="square" rtlCol="0">
            <a:spAutoFit/>
          </a:bodyPr>
          <a:lstStyle/>
          <a:p>
            <a:r>
              <a:rPr kumimoji="1" lang="ja-JP" altLang="en-US" sz="4000" b="1" dirty="0" smtClean="0">
                <a:solidFill>
                  <a:schemeClr val="bg1"/>
                </a:solidFill>
              </a:rPr>
              <a:t>研究背景</a:t>
            </a:r>
            <a:endParaRPr kumimoji="1" lang="ja-JP" altLang="en-US" sz="4000" b="1" dirty="0">
              <a:solidFill>
                <a:schemeClr val="bg1"/>
              </a:solidFill>
            </a:endParaRPr>
          </a:p>
        </p:txBody>
      </p:sp>
      <p:sp>
        <p:nvSpPr>
          <p:cNvPr id="4" name="テキスト ボックス 3"/>
          <p:cNvSpPr txBox="1"/>
          <p:nvPr/>
        </p:nvSpPr>
        <p:spPr>
          <a:xfrm>
            <a:off x="228600" y="818147"/>
            <a:ext cx="8482263" cy="461665"/>
          </a:xfrm>
          <a:prstGeom prst="rect">
            <a:avLst/>
          </a:prstGeom>
          <a:noFill/>
        </p:spPr>
        <p:txBody>
          <a:bodyPr wrap="square" rtlCol="0">
            <a:spAutoFit/>
          </a:bodyPr>
          <a:lstStyle/>
          <a:p>
            <a:pPr algn="ctr"/>
            <a:r>
              <a:rPr kumimoji="1" lang="ja-JP" altLang="en-US" sz="2400" dirty="0" smtClean="0"/>
              <a:t>現在、世界中で地球温暖化による異常気象が深刻化</a:t>
            </a:r>
            <a:endParaRPr kumimoji="1" lang="ja-JP" altLang="en-US" sz="2400" dirty="0"/>
          </a:p>
        </p:txBody>
      </p:sp>
      <p:sp>
        <p:nvSpPr>
          <p:cNvPr id="7" name="テキスト ボックス 6"/>
          <p:cNvSpPr txBox="1"/>
          <p:nvPr/>
        </p:nvSpPr>
        <p:spPr>
          <a:xfrm>
            <a:off x="3871197" y="6083476"/>
            <a:ext cx="3964265" cy="461665"/>
          </a:xfrm>
          <a:prstGeom prst="rect">
            <a:avLst/>
          </a:prstGeom>
          <a:noFill/>
        </p:spPr>
        <p:txBody>
          <a:bodyPr wrap="square" rtlCol="0">
            <a:spAutoFit/>
          </a:bodyPr>
          <a:lstStyle/>
          <a:p>
            <a:r>
              <a:rPr kumimoji="1" lang="ja-JP" altLang="en-US" sz="2400" b="1" dirty="0" smtClean="0"/>
              <a:t>特に</a:t>
            </a:r>
            <a:r>
              <a:rPr kumimoji="1" lang="en-US" altLang="ja-JP" sz="2400" b="1" dirty="0" smtClean="0"/>
              <a:t>1970</a:t>
            </a:r>
            <a:r>
              <a:rPr kumimoji="1" lang="ja-JP" altLang="en-US" sz="2400" b="1" dirty="0" smtClean="0"/>
              <a:t>年代から大きく変化</a:t>
            </a:r>
            <a:endParaRPr kumimoji="1" lang="ja-JP" altLang="en-US" sz="2400" b="1" dirty="0"/>
          </a:p>
        </p:txBody>
      </p:sp>
      <p:sp>
        <p:nvSpPr>
          <p:cNvPr id="6" name="テキスト ボックス 5"/>
          <p:cNvSpPr txBox="1"/>
          <p:nvPr/>
        </p:nvSpPr>
        <p:spPr>
          <a:xfrm>
            <a:off x="466927" y="5819810"/>
            <a:ext cx="2406869" cy="338554"/>
          </a:xfrm>
          <a:prstGeom prst="rect">
            <a:avLst/>
          </a:prstGeom>
          <a:noFill/>
        </p:spPr>
        <p:txBody>
          <a:bodyPr wrap="square" rtlCol="0">
            <a:spAutoFit/>
          </a:bodyPr>
          <a:lstStyle/>
          <a:p>
            <a:r>
              <a:rPr kumimoji="1" lang="ja-JP" altLang="en-US" sz="1600" dirty="0" smtClean="0"/>
              <a:t>気象庁のデータを使用</a:t>
            </a:r>
            <a:endParaRPr kumimoji="1" lang="ja-JP" altLang="en-US" sz="1600" dirty="0"/>
          </a:p>
        </p:txBody>
      </p:sp>
      <p:graphicFrame>
        <p:nvGraphicFramePr>
          <p:cNvPr id="8" name="グラフ 7"/>
          <p:cNvGraphicFramePr>
            <a:graphicFrameLocks/>
          </p:cNvGraphicFramePr>
          <p:nvPr>
            <p:extLst/>
          </p:nvPr>
        </p:nvGraphicFramePr>
        <p:xfrm>
          <a:off x="-382107" y="7429510"/>
          <a:ext cx="8828690" cy="4260524"/>
        </p:xfrm>
        <a:graphic>
          <a:graphicData uri="http://schemas.openxmlformats.org/drawingml/2006/chart">
            <c:chart xmlns:c="http://schemas.openxmlformats.org/drawingml/2006/chart" xmlns:r="http://schemas.openxmlformats.org/officeDocument/2006/relationships" r:id="rId3"/>
          </a:graphicData>
        </a:graphic>
      </p:graphicFrame>
      <p:sp>
        <p:nvSpPr>
          <p:cNvPr id="5" name="円/楕円 4"/>
          <p:cNvSpPr/>
          <p:nvPr/>
        </p:nvSpPr>
        <p:spPr>
          <a:xfrm>
            <a:off x="4032238" y="5196232"/>
            <a:ext cx="874986" cy="623578"/>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p:cNvCxnSpPr/>
          <p:nvPr/>
        </p:nvCxnSpPr>
        <p:spPr>
          <a:xfrm>
            <a:off x="4445540" y="2071991"/>
            <a:ext cx="9728" cy="312424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aphicFrame>
        <p:nvGraphicFramePr>
          <p:cNvPr id="10" name="グラフ 9"/>
          <p:cNvGraphicFramePr>
            <a:graphicFrameLocks/>
          </p:cNvGraphicFramePr>
          <p:nvPr>
            <p:extLst/>
          </p:nvPr>
        </p:nvGraphicFramePr>
        <p:xfrm>
          <a:off x="1679028" y="2164181"/>
          <a:ext cx="5896818" cy="3523796"/>
        </p:xfrm>
        <a:graphic>
          <a:graphicData uri="http://schemas.openxmlformats.org/drawingml/2006/chart">
            <c:chart xmlns:c="http://schemas.openxmlformats.org/drawingml/2006/chart" xmlns:r="http://schemas.openxmlformats.org/officeDocument/2006/relationships" r:id="rId4"/>
          </a:graphicData>
        </a:graphic>
      </p:graphicFrame>
      <p:sp>
        <p:nvSpPr>
          <p:cNvPr id="2" name="角丸四角形 1"/>
          <p:cNvSpPr/>
          <p:nvPr/>
        </p:nvSpPr>
        <p:spPr>
          <a:xfrm>
            <a:off x="4032238" y="4587767"/>
            <a:ext cx="4622819" cy="1728626"/>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400" b="1" dirty="0" smtClean="0">
              <a:solidFill>
                <a:schemeClr val="tx1"/>
              </a:solidFill>
            </a:endParaRPr>
          </a:p>
          <a:p>
            <a:pPr algn="ctr"/>
            <a:r>
              <a:rPr lang="ja-JP" altLang="en-US" sz="2800" b="1" dirty="0" smtClean="0">
                <a:solidFill>
                  <a:schemeClr val="tx1"/>
                </a:solidFill>
              </a:rPr>
              <a:t>地球温暖化の影響は</a:t>
            </a:r>
            <a:endParaRPr lang="en-US" altLang="ja-JP" sz="2800" b="1" dirty="0" smtClean="0">
              <a:solidFill>
                <a:schemeClr val="tx1"/>
              </a:solidFill>
            </a:endParaRPr>
          </a:p>
          <a:p>
            <a:pPr algn="ctr"/>
            <a:r>
              <a:rPr lang="ja-JP" altLang="en-US" sz="2800" b="1" dirty="0" smtClean="0">
                <a:solidFill>
                  <a:schemeClr val="tx1"/>
                </a:solidFill>
              </a:rPr>
              <a:t>北半球と南半球で異なる</a:t>
            </a:r>
            <a:endParaRPr lang="ja-JP" altLang="en-US" sz="2800" b="1" dirty="0">
              <a:solidFill>
                <a:schemeClr val="tx1"/>
              </a:solidFill>
            </a:endParaRPr>
          </a:p>
          <a:p>
            <a:pPr algn="ctr"/>
            <a:endParaRPr kumimoji="1" lang="ja-JP" altLang="en-US" sz="2800" dirty="0"/>
          </a:p>
        </p:txBody>
      </p:sp>
    </p:spTree>
    <p:extLst>
      <p:ext uri="{BB962C8B-B14F-4D97-AF65-F5344CB8AC3E}">
        <p14:creationId xmlns:p14="http://schemas.microsoft.com/office/powerpoint/2010/main" val="80047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6" presetClass="emph" presetSubtype="0" fill="hold" grpId="1" nodeType="withEffect">
                                  <p:stCondLst>
                                    <p:cond delay="0"/>
                                  </p:stCondLst>
                                  <p:childTnLst>
                                    <p:animScale>
                                      <p:cBhvr>
                                        <p:cTn id="22" dur="2000" fill="hold"/>
                                        <p:tgtEl>
                                          <p:spTgt spid="10"/>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Graphic spid="10" grpId="0">
        <p:bldAsOne/>
      </p:bldGraphic>
      <p:bldGraphic spid="10" grpId="1">
        <p:bldAsOne/>
      </p:bldGraphic>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646331"/>
          </a:xfrm>
          <a:prstGeom prst="rect">
            <a:avLst/>
          </a:prstGeom>
          <a:solidFill>
            <a:schemeClr val="accent1">
              <a:lumMod val="50000"/>
            </a:schemeClr>
          </a:solidFill>
        </p:spPr>
        <p:txBody>
          <a:bodyPr wrap="square" rtlCol="0">
            <a:spAutoFit/>
          </a:bodyPr>
          <a:lstStyle/>
          <a:p>
            <a:r>
              <a:rPr kumimoji="1" lang="ja-JP" altLang="en-US" sz="3600" b="1" dirty="0" smtClean="0">
                <a:solidFill>
                  <a:schemeClr val="bg1"/>
                </a:solidFill>
              </a:rPr>
              <a:t>結果</a:t>
            </a:r>
            <a:endParaRPr kumimoji="1" lang="ja-JP" altLang="en-US" sz="3600" b="1" dirty="0">
              <a:solidFill>
                <a:schemeClr val="bg1"/>
              </a:solidFill>
            </a:endParaRPr>
          </a:p>
        </p:txBody>
      </p:sp>
      <p:sp>
        <p:nvSpPr>
          <p:cNvPr id="8" name="角丸四角形 7"/>
          <p:cNvSpPr/>
          <p:nvPr/>
        </p:nvSpPr>
        <p:spPr>
          <a:xfrm>
            <a:off x="1261241" y="78828"/>
            <a:ext cx="1237593"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rPr>
              <a:t>雨季</a:t>
            </a:r>
            <a:endParaRPr kumimoji="1" lang="ja-JP" altLang="en-US" sz="3200" b="1" dirty="0">
              <a:solidFill>
                <a:schemeClr val="tx1"/>
              </a:solidFill>
            </a:endParaRPr>
          </a:p>
        </p:txBody>
      </p:sp>
      <p:sp>
        <p:nvSpPr>
          <p:cNvPr id="17" name="角丸四角形 16"/>
          <p:cNvSpPr/>
          <p:nvPr/>
        </p:nvSpPr>
        <p:spPr>
          <a:xfrm>
            <a:off x="2613310" y="76526"/>
            <a:ext cx="3587793"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rPr>
              <a:t>降水量</a:t>
            </a:r>
            <a:r>
              <a:rPr lang="en-US" altLang="ja-JP" sz="3200" dirty="0" smtClean="0">
                <a:solidFill>
                  <a:schemeClr val="tx1"/>
                </a:solidFill>
              </a:rPr>
              <a:t>[mm/day]</a:t>
            </a:r>
            <a:endParaRPr kumimoji="1" lang="ja-JP" altLang="en-US" sz="3200" dirty="0">
              <a:solidFill>
                <a:schemeClr val="tx1"/>
              </a:solidFill>
            </a:endParaRPr>
          </a:p>
        </p:txBody>
      </p:sp>
      <p:graphicFrame>
        <p:nvGraphicFramePr>
          <p:cNvPr id="18" name="グラフ 17"/>
          <p:cNvGraphicFramePr>
            <a:graphicFrameLocks/>
          </p:cNvGraphicFramePr>
          <p:nvPr>
            <p:extLst/>
          </p:nvPr>
        </p:nvGraphicFramePr>
        <p:xfrm>
          <a:off x="396884" y="841704"/>
          <a:ext cx="7644642"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a:graphicFrameLocks/>
          </p:cNvGraphicFramePr>
          <p:nvPr>
            <p:extLst/>
          </p:nvPr>
        </p:nvGraphicFramePr>
        <p:xfrm>
          <a:off x="396884" y="3725647"/>
          <a:ext cx="7644642" cy="2951035"/>
        </p:xfrm>
        <a:graphic>
          <a:graphicData uri="http://schemas.openxmlformats.org/drawingml/2006/chart">
            <c:chart xmlns:c="http://schemas.openxmlformats.org/drawingml/2006/chart" xmlns:r="http://schemas.openxmlformats.org/officeDocument/2006/relationships" r:id="rId3"/>
          </a:graphicData>
        </a:graphic>
      </p:graphicFrame>
      <p:sp>
        <p:nvSpPr>
          <p:cNvPr id="21" name="正方形/長方形 20"/>
          <p:cNvSpPr/>
          <p:nvPr/>
        </p:nvSpPr>
        <p:spPr>
          <a:xfrm>
            <a:off x="6519824" y="76526"/>
            <a:ext cx="2305455" cy="1147864"/>
          </a:xfrm>
          <a:prstGeom prst="rect">
            <a:avLst/>
          </a:prstGeom>
          <a:solidFill>
            <a:schemeClr val="bg1"/>
          </a:solidFill>
          <a:ln w="28575">
            <a:solidFill>
              <a:srgbClr val="2E47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a:off x="6731540" y="408440"/>
            <a:ext cx="941011"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6731540" y="807493"/>
            <a:ext cx="9410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7782128" y="184666"/>
            <a:ext cx="822131" cy="461665"/>
          </a:xfrm>
          <a:prstGeom prst="rect">
            <a:avLst/>
          </a:prstGeom>
          <a:noFill/>
        </p:spPr>
        <p:txBody>
          <a:bodyPr wrap="square" rtlCol="0">
            <a:spAutoFit/>
          </a:bodyPr>
          <a:lstStyle/>
          <a:p>
            <a:r>
              <a:rPr kumimoji="1" lang="ja-JP" altLang="en-US" sz="2400" b="1" dirty="0" smtClean="0"/>
              <a:t>過去</a:t>
            </a:r>
            <a:endParaRPr kumimoji="1" lang="ja-JP" altLang="en-US" sz="2400" b="1" dirty="0"/>
          </a:p>
        </p:txBody>
      </p:sp>
      <p:sp>
        <p:nvSpPr>
          <p:cNvPr id="28" name="テキスト ボックス 27"/>
          <p:cNvSpPr txBox="1"/>
          <p:nvPr/>
        </p:nvSpPr>
        <p:spPr>
          <a:xfrm>
            <a:off x="7786564" y="596815"/>
            <a:ext cx="822131" cy="461665"/>
          </a:xfrm>
          <a:prstGeom prst="rect">
            <a:avLst/>
          </a:prstGeom>
          <a:noFill/>
        </p:spPr>
        <p:txBody>
          <a:bodyPr wrap="square" rtlCol="0">
            <a:spAutoFit/>
          </a:bodyPr>
          <a:lstStyle/>
          <a:p>
            <a:r>
              <a:rPr kumimoji="1" lang="ja-JP" altLang="en-US" sz="2400" b="1" dirty="0" smtClean="0"/>
              <a:t>現在</a:t>
            </a:r>
            <a:endParaRPr kumimoji="1" lang="ja-JP" altLang="en-US" sz="2400" b="1" dirty="0"/>
          </a:p>
        </p:txBody>
      </p:sp>
      <p:sp>
        <p:nvSpPr>
          <p:cNvPr id="29" name="角丸四角形 28"/>
          <p:cNvSpPr/>
          <p:nvPr/>
        </p:nvSpPr>
        <p:spPr>
          <a:xfrm>
            <a:off x="1001949" y="1048078"/>
            <a:ext cx="1857983" cy="2140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6017489" y="3982997"/>
            <a:ext cx="1857983" cy="2140085"/>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15"/>
          <p:cNvSpPr/>
          <p:nvPr/>
        </p:nvSpPr>
        <p:spPr>
          <a:xfrm>
            <a:off x="539740" y="2351564"/>
            <a:ext cx="8064520" cy="2748166"/>
          </a:xfrm>
          <a:prstGeom prst="roundRect">
            <a:avLst/>
          </a:prstGeom>
          <a:solidFill>
            <a:srgbClr val="00B050">
              <a:alpha val="49020"/>
            </a:srgbClr>
          </a:solidFill>
          <a:ln w="57150">
            <a:solidFill>
              <a:srgbClr val="00B05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smtClean="0">
                <a:ln w="19050">
                  <a:solidFill>
                    <a:schemeClr val="tx1"/>
                  </a:solidFill>
                </a:ln>
                <a:solidFill>
                  <a:schemeClr val="bg1"/>
                </a:solidFill>
                <a:effectLst>
                  <a:innerShdw blurRad="63500" dist="50800" dir="13500000">
                    <a:prstClr val="black">
                      <a:alpha val="50000"/>
                    </a:prstClr>
                  </a:innerShdw>
                </a:effectLst>
              </a:rPr>
              <a:t>亜熱帯アフリカの雨季の長期化が原因で赤道アフリカの</a:t>
            </a:r>
            <a:endParaRPr lang="en-US" altLang="ja-JP" sz="4400" b="1" dirty="0">
              <a:ln w="19050">
                <a:solidFill>
                  <a:schemeClr val="tx1"/>
                </a:solidFill>
              </a:ln>
              <a:solidFill>
                <a:schemeClr val="bg1"/>
              </a:solidFill>
              <a:effectLst>
                <a:innerShdw blurRad="63500" dist="50800" dir="13500000">
                  <a:prstClr val="black">
                    <a:alpha val="50000"/>
                  </a:prstClr>
                </a:innerShdw>
              </a:effectLst>
            </a:endParaRPr>
          </a:p>
          <a:p>
            <a:pPr algn="ctr"/>
            <a:r>
              <a:rPr kumimoji="1" lang="ja-JP" altLang="en-US" sz="4400" b="1" dirty="0" smtClean="0">
                <a:ln w="19050">
                  <a:solidFill>
                    <a:schemeClr val="tx1"/>
                  </a:solidFill>
                </a:ln>
                <a:solidFill>
                  <a:schemeClr val="bg1"/>
                </a:solidFill>
                <a:effectLst>
                  <a:innerShdw blurRad="63500" dist="50800" dir="13500000">
                    <a:prstClr val="black">
                      <a:alpha val="50000"/>
                    </a:prstClr>
                  </a:innerShdw>
                </a:effectLst>
              </a:rPr>
              <a:t>降水量が減少したのでは！？</a:t>
            </a:r>
            <a:endParaRPr kumimoji="1" lang="ja-JP" altLang="en-US" sz="4400" b="1" dirty="0">
              <a:ln w="19050">
                <a:solidFill>
                  <a:schemeClr val="tx1"/>
                </a:solidFill>
              </a:ln>
              <a:solidFill>
                <a:schemeClr val="bg1"/>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200270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31</a:t>
            </a:fld>
            <a:endParaRPr kumimoji="1" lang="ja-JP" altLang="en-US"/>
          </a:p>
        </p:txBody>
      </p:sp>
      <p:pic>
        <p:nvPicPr>
          <p:cNvPr id="5" name="図 4"/>
          <p:cNvPicPr/>
          <p:nvPr/>
        </p:nvPicPr>
        <p:blipFill>
          <a:blip r:embed="rId2" cstate="print">
            <a:extLst>
              <a:ext uri="{28A0092B-C50C-407E-A947-70E740481C1C}">
                <a14:useLocalDpi xmlns:a14="http://schemas.microsoft.com/office/drawing/2010/main" val="0"/>
              </a:ext>
            </a:extLst>
          </a:blip>
          <a:srcRect l="883" t="5959" r="61369" b="7504"/>
          <a:stretch>
            <a:fillRect/>
          </a:stretch>
        </p:blipFill>
        <p:spPr bwMode="auto">
          <a:xfrm>
            <a:off x="3279268" y="125730"/>
            <a:ext cx="2524125" cy="3371850"/>
          </a:xfrm>
          <a:prstGeom prst="rect">
            <a:avLst/>
          </a:prstGeom>
          <a:noFill/>
          <a:ln>
            <a:noFill/>
          </a:ln>
        </p:spPr>
      </p:pic>
      <p:pic>
        <p:nvPicPr>
          <p:cNvPr id="6" name="図 5"/>
          <p:cNvPicPr/>
          <p:nvPr/>
        </p:nvPicPr>
        <p:blipFill>
          <a:blip r:embed="rId3" cstate="print">
            <a:extLst>
              <a:ext uri="{28A0092B-C50C-407E-A947-70E740481C1C}">
                <a14:useLocalDpi xmlns:a14="http://schemas.microsoft.com/office/drawing/2010/main" val="0"/>
              </a:ext>
            </a:extLst>
          </a:blip>
          <a:srcRect l="1057" t="6271" r="62959" b="7504"/>
          <a:stretch>
            <a:fillRect/>
          </a:stretch>
        </p:blipFill>
        <p:spPr bwMode="auto">
          <a:xfrm>
            <a:off x="656718" y="124460"/>
            <a:ext cx="2600325" cy="3389630"/>
          </a:xfrm>
          <a:prstGeom prst="rect">
            <a:avLst/>
          </a:prstGeom>
          <a:noFill/>
          <a:ln>
            <a:noFill/>
          </a:ln>
        </p:spPr>
      </p:pic>
      <p:pic>
        <p:nvPicPr>
          <p:cNvPr id="7" name="図 6"/>
          <p:cNvPicPr/>
          <p:nvPr/>
        </p:nvPicPr>
        <p:blipFill>
          <a:blip r:embed="rId4" cstate="print">
            <a:extLst>
              <a:ext uri="{28A0092B-C50C-407E-A947-70E740481C1C}">
                <a14:useLocalDpi xmlns:a14="http://schemas.microsoft.com/office/drawing/2010/main" val="0"/>
              </a:ext>
            </a:extLst>
          </a:blip>
          <a:srcRect l="1059" t="7211" r="62253" b="7504"/>
          <a:stretch>
            <a:fillRect/>
          </a:stretch>
        </p:blipFill>
        <p:spPr bwMode="auto">
          <a:xfrm>
            <a:off x="745686" y="3553460"/>
            <a:ext cx="2646045" cy="3304540"/>
          </a:xfrm>
          <a:prstGeom prst="rect">
            <a:avLst/>
          </a:prstGeom>
          <a:noFill/>
          <a:ln>
            <a:noFill/>
          </a:ln>
        </p:spPr>
      </p:pic>
      <p:sp>
        <p:nvSpPr>
          <p:cNvPr id="8" name="テキスト ボックス 7"/>
          <p:cNvSpPr txBox="1"/>
          <p:nvPr/>
        </p:nvSpPr>
        <p:spPr>
          <a:xfrm>
            <a:off x="4053016" y="4003589"/>
            <a:ext cx="3433634" cy="1200329"/>
          </a:xfrm>
          <a:prstGeom prst="rect">
            <a:avLst/>
          </a:prstGeom>
          <a:noFill/>
        </p:spPr>
        <p:txBody>
          <a:bodyPr wrap="square" rtlCol="0">
            <a:spAutoFit/>
          </a:bodyPr>
          <a:lstStyle/>
          <a:p>
            <a:r>
              <a:rPr kumimoji="1" lang="ja-JP" altLang="en-US" dirty="0" smtClean="0"/>
              <a:t>水蒸気フラックス</a:t>
            </a:r>
            <a:endParaRPr kumimoji="1" lang="en-US" altLang="ja-JP" dirty="0" smtClean="0"/>
          </a:p>
          <a:p>
            <a:r>
              <a:rPr kumimoji="1" lang="ja-JP" altLang="en-US" dirty="0" smtClean="0"/>
              <a:t>左　現在</a:t>
            </a:r>
            <a:endParaRPr kumimoji="1" lang="en-US" altLang="ja-JP" dirty="0" smtClean="0"/>
          </a:p>
          <a:p>
            <a:r>
              <a:rPr kumimoji="1" lang="ja-JP" altLang="en-US" dirty="0" smtClean="0"/>
              <a:t>右　過去</a:t>
            </a:r>
            <a:endParaRPr kumimoji="1" lang="en-US" altLang="ja-JP" dirty="0" smtClean="0"/>
          </a:p>
          <a:p>
            <a:r>
              <a:rPr kumimoji="1" lang="ja-JP" altLang="en-US" dirty="0" smtClean="0"/>
              <a:t>下　差</a:t>
            </a:r>
            <a:endParaRPr kumimoji="1" lang="ja-JP" altLang="en-US" dirty="0"/>
          </a:p>
        </p:txBody>
      </p:sp>
    </p:spTree>
    <p:extLst>
      <p:ext uri="{BB962C8B-B14F-4D97-AF65-F5344CB8AC3E}">
        <p14:creationId xmlns:p14="http://schemas.microsoft.com/office/powerpoint/2010/main" val="3400469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32</a:t>
            </a:fld>
            <a:endParaRPr kumimoji="1" lang="ja-JP" altLang="en-US"/>
          </a:p>
        </p:txBody>
      </p:sp>
      <p:pic>
        <p:nvPicPr>
          <p:cNvPr id="5" name="図 4"/>
          <p:cNvPicPr/>
          <p:nvPr/>
        </p:nvPicPr>
        <p:blipFill>
          <a:blip r:embed="rId2">
            <a:extLst>
              <a:ext uri="{28A0092B-C50C-407E-A947-70E740481C1C}">
                <a14:useLocalDpi xmlns:a14="http://schemas.microsoft.com/office/drawing/2010/main" val="0"/>
              </a:ext>
            </a:extLst>
          </a:blip>
          <a:srcRect l="18382" t="20973" r="48473" b="11317"/>
          <a:stretch>
            <a:fillRect/>
          </a:stretch>
        </p:blipFill>
        <p:spPr bwMode="auto">
          <a:xfrm>
            <a:off x="580767" y="1857693"/>
            <a:ext cx="3656330" cy="4202430"/>
          </a:xfrm>
          <a:prstGeom prst="rect">
            <a:avLst/>
          </a:prstGeom>
          <a:noFill/>
          <a:ln>
            <a:noFill/>
          </a:ln>
        </p:spPr>
      </p:pic>
      <p:pic>
        <p:nvPicPr>
          <p:cNvPr id="6" name="図 5"/>
          <p:cNvPicPr/>
          <p:nvPr/>
        </p:nvPicPr>
        <p:blipFill>
          <a:blip r:embed="rId3">
            <a:extLst>
              <a:ext uri="{28A0092B-C50C-407E-A947-70E740481C1C}">
                <a14:useLocalDpi xmlns:a14="http://schemas.microsoft.com/office/drawing/2010/main" val="0"/>
              </a:ext>
            </a:extLst>
          </a:blip>
          <a:srcRect l="11780" t="18045" r="54538" b="14484"/>
          <a:stretch>
            <a:fillRect/>
          </a:stretch>
        </p:blipFill>
        <p:spPr bwMode="auto">
          <a:xfrm>
            <a:off x="4743450" y="1721769"/>
            <a:ext cx="3771900" cy="4250055"/>
          </a:xfrm>
          <a:prstGeom prst="rect">
            <a:avLst/>
          </a:prstGeom>
          <a:noFill/>
          <a:ln>
            <a:noFill/>
          </a:ln>
        </p:spPr>
      </p:pic>
      <p:sp>
        <p:nvSpPr>
          <p:cNvPr id="7" name="テキスト ボックス 6"/>
          <p:cNvSpPr txBox="1"/>
          <p:nvPr/>
        </p:nvSpPr>
        <p:spPr>
          <a:xfrm>
            <a:off x="963827" y="469557"/>
            <a:ext cx="7551523" cy="369332"/>
          </a:xfrm>
          <a:prstGeom prst="rect">
            <a:avLst/>
          </a:prstGeom>
          <a:noFill/>
        </p:spPr>
        <p:txBody>
          <a:bodyPr wrap="square" rtlCol="0">
            <a:spAutoFit/>
          </a:bodyPr>
          <a:lstStyle/>
          <a:p>
            <a:r>
              <a:rPr kumimoji="1" lang="ja-JP" altLang="en-US" dirty="0" smtClean="0"/>
              <a:t>潜熱フラックス　　　　　　　　　　　　　　　　　　ジオポ</a:t>
            </a:r>
            <a:endParaRPr kumimoji="1" lang="ja-JP" altLang="en-US" dirty="0"/>
          </a:p>
        </p:txBody>
      </p:sp>
    </p:spTree>
    <p:extLst>
      <p:ext uri="{BB962C8B-B14F-4D97-AF65-F5344CB8AC3E}">
        <p14:creationId xmlns:p14="http://schemas.microsoft.com/office/powerpoint/2010/main" val="3771723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33</a:t>
            </a:fld>
            <a:endParaRPr kumimoji="1" lang="ja-JP" altLang="en-US"/>
          </a:p>
        </p:txBody>
      </p:sp>
    </p:spTree>
    <p:extLst>
      <p:ext uri="{BB962C8B-B14F-4D97-AF65-F5344CB8AC3E}">
        <p14:creationId xmlns:p14="http://schemas.microsoft.com/office/powerpoint/2010/main" val="2601943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34</a:t>
            </a:fld>
            <a:endParaRPr kumimoji="1" lang="ja-JP" altLang="en-US"/>
          </a:p>
        </p:txBody>
      </p:sp>
    </p:spTree>
    <p:extLst>
      <p:ext uri="{BB962C8B-B14F-4D97-AF65-F5344CB8AC3E}">
        <p14:creationId xmlns:p14="http://schemas.microsoft.com/office/powerpoint/2010/main" val="3943493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35</a:t>
            </a:fld>
            <a:endParaRPr kumimoji="1" lang="ja-JP" altLang="en-US"/>
          </a:p>
        </p:txBody>
      </p:sp>
    </p:spTree>
    <p:extLst>
      <p:ext uri="{BB962C8B-B14F-4D97-AF65-F5344CB8AC3E}">
        <p14:creationId xmlns:p14="http://schemas.microsoft.com/office/powerpoint/2010/main" val="1133137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36</a:t>
            </a:fld>
            <a:endParaRPr kumimoji="1" lang="ja-JP" altLang="en-US"/>
          </a:p>
        </p:txBody>
      </p:sp>
    </p:spTree>
    <p:extLst>
      <p:ext uri="{BB962C8B-B14F-4D97-AF65-F5344CB8AC3E}">
        <p14:creationId xmlns:p14="http://schemas.microsoft.com/office/powerpoint/2010/main" val="14934599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37</a:t>
            </a:fld>
            <a:endParaRPr kumimoji="1" lang="ja-JP" altLang="en-US"/>
          </a:p>
        </p:txBody>
      </p:sp>
    </p:spTree>
    <p:extLst>
      <p:ext uri="{BB962C8B-B14F-4D97-AF65-F5344CB8AC3E}">
        <p14:creationId xmlns:p14="http://schemas.microsoft.com/office/powerpoint/2010/main" val="37584327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38</a:t>
            </a:fld>
            <a:endParaRPr kumimoji="1" lang="ja-JP" altLang="en-US"/>
          </a:p>
        </p:txBody>
      </p:sp>
    </p:spTree>
    <p:extLst>
      <p:ext uri="{BB962C8B-B14F-4D97-AF65-F5344CB8AC3E}">
        <p14:creationId xmlns:p14="http://schemas.microsoft.com/office/powerpoint/2010/main" val="1053512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69888"/>
            <a:ext cx="7886700" cy="799106"/>
          </a:xfrm>
        </p:spPr>
        <p:txBody>
          <a:bodyPr>
            <a:normAutofit/>
          </a:bodyPr>
          <a:lstStyle/>
          <a:p>
            <a:r>
              <a:rPr lang="ja-JP" altLang="en-US" sz="3000" dirty="0"/>
              <a:t>　　</a:t>
            </a:r>
            <a:r>
              <a:rPr lang="ja-JP" altLang="en-US" dirty="0"/>
              <a:t>研究背景</a:t>
            </a:r>
          </a:p>
        </p:txBody>
      </p:sp>
      <p:sp>
        <p:nvSpPr>
          <p:cNvPr id="13" name="スライド番号プレースホルダー 12"/>
          <p:cNvSpPr>
            <a:spLocks noGrp="1"/>
          </p:cNvSpPr>
          <p:nvPr>
            <p:ph type="sldNum" sz="quarter" idx="12"/>
          </p:nvPr>
        </p:nvSpPr>
        <p:spPr/>
        <p:txBody>
          <a:bodyPr/>
          <a:lstStyle/>
          <a:p>
            <a:fld id="{F2D67AE4-8307-4596-882B-CBC57AA00816}" type="slidenum">
              <a:rPr kumimoji="1" lang="ja-JP" altLang="en-US" smtClean="0"/>
              <a:t>39</a:t>
            </a:fld>
            <a:endParaRPr kumimoji="1" lang="ja-JP" altLang="en-US"/>
          </a:p>
        </p:txBody>
      </p:sp>
      <p:sp>
        <p:nvSpPr>
          <p:cNvPr id="4" name="角丸四角形 3"/>
          <p:cNvSpPr/>
          <p:nvPr/>
        </p:nvSpPr>
        <p:spPr>
          <a:xfrm>
            <a:off x="378359" y="1118716"/>
            <a:ext cx="8416018" cy="3366653"/>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ja-JP" altLang="en-US" sz="3200" dirty="0" smtClean="0">
                <a:solidFill>
                  <a:schemeClr val="tx1"/>
                </a:solidFill>
              </a:rPr>
              <a:t>将来の降水量の予測に</a:t>
            </a:r>
            <a:r>
              <a:rPr lang="ja-JP" altLang="en-US" sz="3200" dirty="0">
                <a:solidFill>
                  <a:schemeClr val="tx1"/>
                </a:solidFill>
              </a:rPr>
              <a:t>関</a:t>
            </a:r>
            <a:r>
              <a:rPr lang="ja-JP" altLang="en-US" sz="3200" dirty="0" smtClean="0">
                <a:solidFill>
                  <a:schemeClr val="tx1"/>
                </a:solidFill>
              </a:rPr>
              <a:t>する研究</a:t>
            </a:r>
            <a:endParaRPr lang="en-US" altLang="ja-JP" sz="3200" dirty="0">
              <a:solidFill>
                <a:schemeClr val="tx1"/>
              </a:solidFill>
            </a:endParaRPr>
          </a:p>
          <a:p>
            <a:endParaRPr lang="en-US" altLang="ja-JP" sz="1500" b="1" dirty="0" smtClean="0">
              <a:solidFill>
                <a:schemeClr val="tx1"/>
              </a:solidFill>
            </a:endParaRPr>
          </a:p>
          <a:p>
            <a:r>
              <a:rPr lang="ja-JP" altLang="en-US" sz="2400" dirty="0" smtClean="0">
                <a:solidFill>
                  <a:schemeClr val="tx1"/>
                </a:solidFill>
              </a:rPr>
              <a:t>温暖化</a:t>
            </a:r>
            <a:r>
              <a:rPr lang="ja-JP" altLang="en-US" sz="2400" dirty="0">
                <a:solidFill>
                  <a:schemeClr val="tx1"/>
                </a:solidFill>
              </a:rPr>
              <a:t>に</a:t>
            </a:r>
            <a:r>
              <a:rPr lang="ja-JP" altLang="en-US" sz="2400" dirty="0" smtClean="0">
                <a:solidFill>
                  <a:schemeClr val="tx1"/>
                </a:solidFill>
              </a:rPr>
              <a:t>よる海面水温の上昇により</a:t>
            </a:r>
            <a:r>
              <a:rPr lang="ja-JP" altLang="en-US" sz="2400" dirty="0">
                <a:solidFill>
                  <a:schemeClr val="tx1"/>
                </a:solidFill>
              </a:rPr>
              <a:t>、海からの蒸発が増加することで降水量が多くなるという</a:t>
            </a:r>
            <a:r>
              <a:rPr lang="ja-JP" altLang="en-US" sz="2400" dirty="0" smtClean="0">
                <a:solidFill>
                  <a:schemeClr val="tx1"/>
                </a:solidFill>
              </a:rPr>
              <a:t>研究</a:t>
            </a:r>
            <a:r>
              <a:rPr lang="da-DK" altLang="ja-JP" sz="2400" dirty="0" smtClean="0">
                <a:solidFill>
                  <a:schemeClr val="tx1"/>
                </a:solidFill>
              </a:rPr>
              <a:t>(</a:t>
            </a:r>
            <a:r>
              <a:rPr lang="da-DK" altLang="ja-JP" sz="2400" dirty="0">
                <a:solidFill>
                  <a:schemeClr val="tx1"/>
                </a:solidFill>
              </a:rPr>
              <a:t>e.g. Manda et al, 2014)</a:t>
            </a:r>
            <a:endParaRPr lang="en-US" altLang="ja-JP" sz="2400" dirty="0">
              <a:solidFill>
                <a:schemeClr val="tx1"/>
              </a:solidFill>
            </a:endParaRPr>
          </a:p>
        </p:txBody>
      </p:sp>
      <p:sp>
        <p:nvSpPr>
          <p:cNvPr id="6" name="角丸四角形 5"/>
          <p:cNvSpPr/>
          <p:nvPr/>
        </p:nvSpPr>
        <p:spPr>
          <a:xfrm>
            <a:off x="4994502" y="858184"/>
            <a:ext cx="3520848" cy="1062056"/>
          </a:xfrm>
          <a:prstGeom prst="roundRect">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sz="2400" b="1" dirty="0"/>
              <a:t>２つの視点の研究がある</a:t>
            </a:r>
          </a:p>
        </p:txBody>
      </p:sp>
      <p:sp>
        <p:nvSpPr>
          <p:cNvPr id="7" name="角丸四角形 6"/>
          <p:cNvSpPr/>
          <p:nvPr/>
        </p:nvSpPr>
        <p:spPr>
          <a:xfrm>
            <a:off x="378359" y="4842985"/>
            <a:ext cx="8416018" cy="1351634"/>
          </a:xfrm>
          <a:prstGeom prst="roundRect">
            <a:avLst/>
          </a:prstGeom>
          <a:solidFill>
            <a:srgbClr val="F16813"/>
          </a:solidFill>
          <a:ln/>
        </p:spPr>
        <p:style>
          <a:lnRef idx="0">
            <a:schemeClr val="accent2"/>
          </a:lnRef>
          <a:fillRef idx="3">
            <a:schemeClr val="accent2"/>
          </a:fillRef>
          <a:effectRef idx="3">
            <a:schemeClr val="accent2"/>
          </a:effectRef>
          <a:fontRef idx="minor">
            <a:schemeClr val="lt1"/>
          </a:fontRef>
        </p:style>
        <p:txBody>
          <a:bodyPr rtlCol="0" anchor="ctr"/>
          <a:lstStyle/>
          <a:p>
            <a:r>
              <a:rPr lang="ja-JP" altLang="en-US" sz="2400" b="1" dirty="0" smtClean="0">
                <a:solidFill>
                  <a:schemeClr val="bg1"/>
                </a:solidFill>
              </a:rPr>
              <a:t>干ばつ</a:t>
            </a:r>
            <a:r>
              <a:rPr lang="ja-JP" altLang="en-US" sz="2400" b="1" dirty="0">
                <a:solidFill>
                  <a:schemeClr val="bg1"/>
                </a:solidFill>
              </a:rPr>
              <a:t>の発生要因を明らかにする研究は多くあるが</a:t>
            </a:r>
            <a:r>
              <a:rPr lang="ja-JP" altLang="en-US" sz="2400" b="1" dirty="0" smtClean="0">
                <a:solidFill>
                  <a:schemeClr val="bg1"/>
                </a:solidFill>
              </a:rPr>
              <a:t>、干ばつ</a:t>
            </a:r>
            <a:r>
              <a:rPr lang="ja-JP" altLang="en-US" sz="2400" b="1" dirty="0">
                <a:solidFill>
                  <a:schemeClr val="bg1"/>
                </a:solidFill>
              </a:rPr>
              <a:t>から他の地域への影響を検討する研究は未だ研究例が</a:t>
            </a:r>
            <a:r>
              <a:rPr lang="ja-JP" altLang="en-US" sz="2400" b="1" dirty="0" smtClean="0">
                <a:solidFill>
                  <a:schemeClr val="bg1"/>
                </a:solidFill>
              </a:rPr>
              <a:t>ない</a:t>
            </a:r>
            <a:endParaRPr lang="ja-JP" altLang="en-US" sz="2400" b="1" dirty="0">
              <a:solidFill>
                <a:schemeClr val="bg1"/>
              </a:solidFill>
            </a:endParaRPr>
          </a:p>
        </p:txBody>
      </p:sp>
      <p:sp>
        <p:nvSpPr>
          <p:cNvPr id="14" name="正方形/長方形 13"/>
          <p:cNvSpPr/>
          <p:nvPr/>
        </p:nvSpPr>
        <p:spPr>
          <a:xfrm>
            <a:off x="632700" y="3572129"/>
            <a:ext cx="7882650" cy="722107"/>
          </a:xfrm>
          <a:prstGeom prst="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500" dirty="0">
              <a:solidFill>
                <a:schemeClr val="tx1"/>
              </a:solidFill>
            </a:endParaRPr>
          </a:p>
        </p:txBody>
      </p:sp>
      <p:sp>
        <p:nvSpPr>
          <p:cNvPr id="15" name="テキスト ボックス 14"/>
          <p:cNvSpPr txBox="1"/>
          <p:nvPr/>
        </p:nvSpPr>
        <p:spPr>
          <a:xfrm>
            <a:off x="612467" y="3517683"/>
            <a:ext cx="7923115" cy="830997"/>
          </a:xfrm>
          <a:prstGeom prst="rect">
            <a:avLst/>
          </a:prstGeom>
          <a:noFill/>
        </p:spPr>
        <p:txBody>
          <a:bodyPr wrap="square" rtlCol="0">
            <a:spAutoFit/>
          </a:bodyPr>
          <a:lstStyle/>
          <a:p>
            <a:r>
              <a:rPr lang="ja-JP" altLang="en-US" sz="2400" dirty="0" smtClean="0"/>
              <a:t>地面温度が上昇し、蒸発量</a:t>
            </a:r>
            <a:r>
              <a:rPr lang="ja-JP" altLang="en-US" sz="2400" dirty="0"/>
              <a:t>が増加することで乾燥するという研究</a:t>
            </a:r>
            <a:r>
              <a:rPr lang="en-US" altLang="ja-JP" sz="2400" dirty="0"/>
              <a:t>(e.g. </a:t>
            </a:r>
            <a:r>
              <a:rPr lang="en-US" altLang="ja-JP" sz="2400" dirty="0" err="1"/>
              <a:t>Yatagai</a:t>
            </a:r>
            <a:r>
              <a:rPr lang="en-US" altLang="ja-JP" sz="2400" dirty="0"/>
              <a:t> et al, 1994)</a:t>
            </a:r>
            <a:endParaRPr lang="ja-JP" altLang="en-US" sz="2400" dirty="0"/>
          </a:p>
        </p:txBody>
      </p:sp>
      <p:sp>
        <p:nvSpPr>
          <p:cNvPr id="16" name="下矢印 15"/>
          <p:cNvSpPr/>
          <p:nvPr/>
        </p:nvSpPr>
        <p:spPr>
          <a:xfrm>
            <a:off x="4061389" y="4287358"/>
            <a:ext cx="489857" cy="71735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132095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707886"/>
          </a:xfrm>
          <a:prstGeom prst="rect">
            <a:avLst/>
          </a:prstGeom>
          <a:solidFill>
            <a:schemeClr val="accent1">
              <a:lumMod val="50000"/>
            </a:schemeClr>
          </a:solidFill>
        </p:spPr>
        <p:txBody>
          <a:bodyPr wrap="square" rtlCol="0">
            <a:spAutoFit/>
          </a:bodyPr>
          <a:lstStyle/>
          <a:p>
            <a:r>
              <a:rPr kumimoji="1" lang="ja-JP" altLang="en-US" sz="4000" b="1" dirty="0" smtClean="0">
                <a:solidFill>
                  <a:schemeClr val="bg1"/>
                </a:solidFill>
              </a:rPr>
              <a:t>研究背景</a:t>
            </a:r>
            <a:endParaRPr kumimoji="1" lang="ja-JP" altLang="en-US" sz="4000" b="1" dirty="0">
              <a:solidFill>
                <a:schemeClr val="bg1"/>
              </a:solidFill>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669" y="2866335"/>
            <a:ext cx="3894083" cy="2790060"/>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41" y="2851738"/>
            <a:ext cx="3739543" cy="2804657"/>
          </a:xfrm>
          <a:prstGeom prst="rect">
            <a:avLst/>
          </a:prstGeom>
        </p:spPr>
      </p:pic>
      <p:sp>
        <p:nvSpPr>
          <p:cNvPr id="7" name="正方形/長方形 6"/>
          <p:cNvSpPr/>
          <p:nvPr/>
        </p:nvSpPr>
        <p:spPr>
          <a:xfrm>
            <a:off x="346841" y="5711575"/>
            <a:ext cx="4296104" cy="276999"/>
          </a:xfrm>
          <a:prstGeom prst="rect">
            <a:avLst/>
          </a:prstGeom>
        </p:spPr>
        <p:txBody>
          <a:bodyPr wrap="square">
            <a:spAutoFit/>
          </a:bodyPr>
          <a:lstStyle/>
          <a:p>
            <a:r>
              <a:rPr lang="en-US" altLang="ja-JP" sz="1200" b="1" dirty="0"/>
              <a:t>http://thegoldexp.blog99.fc2.com/blog-entry-744.html</a:t>
            </a:r>
            <a:endParaRPr lang="ja-JP" altLang="en-US" sz="1200" b="1" dirty="0"/>
          </a:p>
        </p:txBody>
      </p:sp>
      <p:sp>
        <p:nvSpPr>
          <p:cNvPr id="8" name="正方形/長方形 7"/>
          <p:cNvSpPr/>
          <p:nvPr/>
        </p:nvSpPr>
        <p:spPr>
          <a:xfrm>
            <a:off x="4642945" y="5711575"/>
            <a:ext cx="4572000" cy="276999"/>
          </a:xfrm>
          <a:prstGeom prst="rect">
            <a:avLst/>
          </a:prstGeom>
        </p:spPr>
        <p:txBody>
          <a:bodyPr>
            <a:spAutoFit/>
          </a:bodyPr>
          <a:lstStyle/>
          <a:p>
            <a:r>
              <a:rPr lang="en-US" altLang="ja-JP" sz="1200" b="1" dirty="0"/>
              <a:t>http://prtimes.jp/main/html/rd/p/000000160.000005176.html</a:t>
            </a:r>
            <a:endParaRPr lang="ja-JP" altLang="en-US" sz="1200" b="1" dirty="0"/>
          </a:p>
        </p:txBody>
      </p:sp>
      <p:sp>
        <p:nvSpPr>
          <p:cNvPr id="9" name="テキスト ボックス 8"/>
          <p:cNvSpPr txBox="1"/>
          <p:nvPr/>
        </p:nvSpPr>
        <p:spPr>
          <a:xfrm>
            <a:off x="672905" y="1208598"/>
            <a:ext cx="6597869" cy="830997"/>
          </a:xfrm>
          <a:prstGeom prst="rect">
            <a:avLst/>
          </a:prstGeom>
          <a:noFill/>
        </p:spPr>
        <p:txBody>
          <a:bodyPr wrap="square" rtlCol="0">
            <a:spAutoFit/>
          </a:bodyPr>
          <a:lstStyle/>
          <a:p>
            <a:r>
              <a:rPr kumimoji="1" lang="ja-JP" altLang="en-US" sz="2400" b="1" dirty="0" smtClean="0"/>
              <a:t>中でもアフリカの異常気象は</a:t>
            </a:r>
            <a:endParaRPr kumimoji="1" lang="en-US" altLang="ja-JP" sz="2400" b="1" dirty="0" smtClean="0"/>
          </a:p>
          <a:p>
            <a:r>
              <a:rPr kumimoji="1" lang="ja-JP" altLang="en-US" sz="2400" b="1" dirty="0" smtClean="0"/>
              <a:t>降水量の変動により、砂漠化や洪水が深刻</a:t>
            </a:r>
            <a:endParaRPr kumimoji="1" lang="ja-JP" altLang="en-US" sz="2400" b="1" dirty="0"/>
          </a:p>
        </p:txBody>
      </p:sp>
      <p:sp>
        <p:nvSpPr>
          <p:cNvPr id="10" name="テキスト ボックス 9"/>
          <p:cNvSpPr txBox="1"/>
          <p:nvPr/>
        </p:nvSpPr>
        <p:spPr>
          <a:xfrm>
            <a:off x="1840624" y="2458804"/>
            <a:ext cx="1308538" cy="461665"/>
          </a:xfrm>
          <a:prstGeom prst="rect">
            <a:avLst/>
          </a:prstGeom>
          <a:noFill/>
        </p:spPr>
        <p:txBody>
          <a:bodyPr wrap="square" rtlCol="0">
            <a:spAutoFit/>
          </a:bodyPr>
          <a:lstStyle/>
          <a:p>
            <a:pPr algn="ctr"/>
            <a:r>
              <a:rPr kumimoji="1" lang="ja-JP" altLang="en-US" sz="2400" b="1" dirty="0" smtClean="0"/>
              <a:t>砂漠化</a:t>
            </a:r>
            <a:endParaRPr kumimoji="1" lang="ja-JP" altLang="en-US" sz="2400" b="1" dirty="0"/>
          </a:p>
        </p:txBody>
      </p:sp>
      <p:sp>
        <p:nvSpPr>
          <p:cNvPr id="11" name="テキスト ボックス 10"/>
          <p:cNvSpPr txBox="1"/>
          <p:nvPr/>
        </p:nvSpPr>
        <p:spPr>
          <a:xfrm>
            <a:off x="6001650" y="2451628"/>
            <a:ext cx="1269124" cy="461665"/>
          </a:xfrm>
          <a:prstGeom prst="rect">
            <a:avLst/>
          </a:prstGeom>
          <a:noFill/>
        </p:spPr>
        <p:txBody>
          <a:bodyPr wrap="square" rtlCol="0">
            <a:spAutoFit/>
          </a:bodyPr>
          <a:lstStyle/>
          <a:p>
            <a:pPr algn="ctr"/>
            <a:r>
              <a:rPr kumimoji="1" lang="ja-JP" altLang="en-US" sz="2400" b="1" dirty="0" smtClean="0"/>
              <a:t>洪水</a:t>
            </a:r>
            <a:endParaRPr kumimoji="1" lang="ja-JP" altLang="en-US" sz="2400" b="1" dirty="0"/>
          </a:p>
        </p:txBody>
      </p:sp>
    </p:spTree>
    <p:extLst>
      <p:ext uri="{BB962C8B-B14F-4D97-AF65-F5344CB8AC3E}">
        <p14:creationId xmlns:p14="http://schemas.microsoft.com/office/powerpoint/2010/main" val="38340027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6225" y="127148"/>
            <a:ext cx="7886700" cy="994172"/>
          </a:xfrm>
        </p:spPr>
        <p:txBody>
          <a:bodyPr/>
          <a:lstStyle/>
          <a:p>
            <a:r>
              <a:rPr kumimoji="1" lang="ja-JP" altLang="en-US" dirty="0" smtClean="0"/>
              <a:t>　　</a:t>
            </a:r>
            <a:r>
              <a:rPr lang="ja-JP" altLang="en-US" dirty="0"/>
              <a:t>研究</a:t>
            </a:r>
            <a:r>
              <a:rPr lang="ja-JP" altLang="en-US" dirty="0" smtClean="0"/>
              <a:t>目的</a:t>
            </a:r>
            <a:endParaRPr lang="ja-JP" altLang="en-US" dirty="0"/>
          </a:p>
        </p:txBody>
      </p:sp>
      <p:sp>
        <p:nvSpPr>
          <p:cNvPr id="3" name="コンテンツ プレースホルダー 2"/>
          <p:cNvSpPr>
            <a:spLocks noGrp="1"/>
          </p:cNvSpPr>
          <p:nvPr>
            <p:ph idx="1"/>
          </p:nvPr>
        </p:nvSpPr>
        <p:spPr>
          <a:xfrm>
            <a:off x="628649" y="1438130"/>
            <a:ext cx="7886701" cy="4351338"/>
          </a:xfrm>
        </p:spPr>
        <p:txBody>
          <a:bodyPr/>
          <a:lstStyle/>
          <a:p>
            <a:pPr marL="0" indent="0">
              <a:buNone/>
            </a:pPr>
            <a:endParaRPr kumimoji="1" lang="en-US" altLang="ja-JP" dirty="0" smtClean="0"/>
          </a:p>
          <a:p>
            <a:pPr marL="0" indent="0">
              <a:buNone/>
            </a:pPr>
            <a:endParaRPr lang="en-US" altLang="ja-JP" sz="1800" dirty="0" smtClean="0"/>
          </a:p>
          <a:p>
            <a:pPr marL="0" indent="0">
              <a:buNone/>
            </a:pPr>
            <a:r>
              <a:rPr lang="ja-JP" altLang="en-US" dirty="0" smtClean="0"/>
              <a:t>干ばつ</a:t>
            </a:r>
            <a:r>
              <a:rPr lang="ja-JP" altLang="en-US" dirty="0"/>
              <a:t>が他の地域の気象にどのような影響を与えているのかを理解する</a:t>
            </a:r>
            <a:endParaRPr lang="en-US" altLang="ja-JP" dirty="0"/>
          </a:p>
          <a:p>
            <a:pPr marL="0" indent="0">
              <a:buNone/>
            </a:pPr>
            <a:endParaRPr lang="en-US" altLang="ja-JP" sz="3600" dirty="0" smtClean="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40</a:t>
            </a:fld>
            <a:endParaRPr kumimoji="1" lang="ja-JP" altLang="en-US"/>
          </a:p>
        </p:txBody>
      </p:sp>
      <p:sp>
        <p:nvSpPr>
          <p:cNvPr id="5" name="角丸四角形 4"/>
          <p:cNvSpPr/>
          <p:nvPr/>
        </p:nvSpPr>
        <p:spPr>
          <a:xfrm>
            <a:off x="736226" y="1373679"/>
            <a:ext cx="1574712" cy="545115"/>
          </a:xfrm>
          <a:prstGeom prst="roundRect">
            <a:avLst/>
          </a:prstGeom>
          <a:solidFill>
            <a:srgbClr val="F16813"/>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800" b="1" dirty="0"/>
              <a:t>目的</a:t>
            </a:r>
          </a:p>
        </p:txBody>
      </p:sp>
      <p:sp>
        <p:nvSpPr>
          <p:cNvPr id="6" name="角丸四角形 5"/>
          <p:cNvSpPr/>
          <p:nvPr/>
        </p:nvSpPr>
        <p:spPr>
          <a:xfrm>
            <a:off x="86502" y="4506798"/>
            <a:ext cx="8970993" cy="2032115"/>
          </a:xfrm>
          <a:prstGeom prst="roundRect">
            <a:avLst/>
          </a:prstGeom>
          <a:ln w="28575">
            <a:prstDash val="soli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tLang="ja-JP" sz="1500" dirty="0"/>
          </a:p>
          <a:p>
            <a:pPr algn="ctr"/>
            <a:endParaRPr lang="en-US" altLang="ja-JP" sz="1500" dirty="0"/>
          </a:p>
          <a:p>
            <a:pPr algn="ctr"/>
            <a:endParaRPr lang="en-US" altLang="ja-JP" sz="1500" dirty="0"/>
          </a:p>
          <a:p>
            <a:pPr algn="ctr"/>
            <a:r>
              <a:rPr lang="ja-JP" altLang="en-US" sz="2400" dirty="0"/>
              <a:t>各地の</a:t>
            </a:r>
            <a:r>
              <a:rPr lang="ja-JP" altLang="en-US" sz="2400" dirty="0">
                <a:solidFill>
                  <a:srgbClr val="FF0000">
                    <a:alpha val="81000"/>
                  </a:srgbClr>
                </a:solidFill>
              </a:rPr>
              <a:t>乾燥</a:t>
            </a:r>
            <a:r>
              <a:rPr lang="ja-JP" altLang="en-US" sz="2400" dirty="0"/>
              <a:t>と</a:t>
            </a:r>
            <a:r>
              <a:rPr lang="ja-JP" altLang="en-US" sz="2400" dirty="0">
                <a:solidFill>
                  <a:schemeClr val="accent5">
                    <a:lumMod val="75000"/>
                  </a:schemeClr>
                </a:solidFill>
              </a:rPr>
              <a:t>降水量</a:t>
            </a:r>
            <a:r>
              <a:rPr lang="ja-JP" altLang="en-US" sz="2400" dirty="0"/>
              <a:t>や</a:t>
            </a:r>
            <a:r>
              <a:rPr lang="ja-JP" altLang="en-US" sz="2400" dirty="0">
                <a:solidFill>
                  <a:schemeClr val="accent5">
                    <a:lumMod val="75000"/>
                  </a:schemeClr>
                </a:solidFill>
              </a:rPr>
              <a:t>蒸発量</a:t>
            </a:r>
            <a:r>
              <a:rPr lang="ja-JP" altLang="en-US" sz="2400" dirty="0"/>
              <a:t>との関係性について検討していく</a:t>
            </a:r>
            <a:endParaRPr lang="en-US" altLang="ja-JP" sz="2400" dirty="0"/>
          </a:p>
          <a:p>
            <a:pPr algn="ctr"/>
            <a:endParaRPr lang="en-US" altLang="ja-JP" sz="2400" dirty="0"/>
          </a:p>
          <a:p>
            <a:r>
              <a:rPr lang="ja-JP" altLang="en-US" sz="2400" dirty="0" smtClean="0">
                <a:solidFill>
                  <a:srgbClr val="FF0000"/>
                </a:solidFill>
              </a:rPr>
              <a:t>◎</a:t>
            </a:r>
            <a:r>
              <a:rPr lang="en-US" altLang="ja-JP" sz="2400" dirty="0">
                <a:solidFill>
                  <a:schemeClr val="tx1"/>
                </a:solidFill>
              </a:rPr>
              <a:t>PDSI(Palmer Drought </a:t>
            </a:r>
            <a:r>
              <a:rPr lang="en-US" altLang="ja-JP" sz="2400" dirty="0" err="1">
                <a:solidFill>
                  <a:schemeClr val="tx1"/>
                </a:solidFill>
              </a:rPr>
              <a:t>Serverity</a:t>
            </a:r>
            <a:r>
              <a:rPr lang="en-US" altLang="ja-JP" sz="2400" dirty="0">
                <a:solidFill>
                  <a:schemeClr val="tx1"/>
                </a:solidFill>
              </a:rPr>
              <a:t> Index)</a:t>
            </a:r>
            <a:r>
              <a:rPr lang="ja-JP" altLang="en-US" sz="2400" dirty="0">
                <a:solidFill>
                  <a:schemeClr val="tx1"/>
                </a:solidFill>
              </a:rPr>
              <a:t>で乾燥度数を</a:t>
            </a:r>
            <a:r>
              <a:rPr lang="ja-JP" altLang="en-US" sz="2400" dirty="0" smtClean="0">
                <a:solidFill>
                  <a:schemeClr val="tx1"/>
                </a:solidFill>
              </a:rPr>
              <a:t>検討</a:t>
            </a:r>
            <a:endParaRPr lang="en-US" altLang="ja-JP" sz="2400" dirty="0" smtClean="0">
              <a:solidFill>
                <a:schemeClr val="tx1"/>
              </a:solidFill>
            </a:endParaRPr>
          </a:p>
          <a:p>
            <a:r>
              <a:rPr lang="ja-JP" altLang="en-US" sz="2400" dirty="0" smtClean="0">
                <a:solidFill>
                  <a:schemeClr val="accent1">
                    <a:lumMod val="50000"/>
                  </a:schemeClr>
                </a:solidFill>
              </a:rPr>
              <a:t>◎</a:t>
            </a:r>
            <a:r>
              <a:rPr lang="en-US" altLang="ja-JP" sz="2400" dirty="0">
                <a:solidFill>
                  <a:schemeClr val="tx1"/>
                </a:solidFill>
              </a:rPr>
              <a:t>P-E</a:t>
            </a:r>
            <a:r>
              <a:rPr lang="ja-JP" altLang="en-US" sz="2400" dirty="0">
                <a:solidFill>
                  <a:schemeClr val="tx1"/>
                </a:solidFill>
              </a:rPr>
              <a:t>（降水量－蒸発量）で地表に供給される正味の水分量を検討</a:t>
            </a:r>
            <a:endParaRPr lang="en-US" altLang="ja-JP" sz="2400" dirty="0">
              <a:solidFill>
                <a:schemeClr val="tx1"/>
              </a:solidFill>
            </a:endParaRPr>
          </a:p>
          <a:p>
            <a:pPr algn="ctr"/>
            <a:endParaRPr lang="en-US" altLang="ja-JP" sz="1600" dirty="0"/>
          </a:p>
          <a:p>
            <a:pPr algn="ctr"/>
            <a:endParaRPr lang="en-US" altLang="ja-JP" sz="1500" dirty="0"/>
          </a:p>
          <a:p>
            <a:pPr algn="ctr"/>
            <a:endParaRPr lang="en-US" altLang="ja-JP" sz="1500" dirty="0"/>
          </a:p>
        </p:txBody>
      </p:sp>
      <p:sp>
        <p:nvSpPr>
          <p:cNvPr id="7" name="テキスト ボックス 6"/>
          <p:cNvSpPr txBox="1"/>
          <p:nvPr/>
        </p:nvSpPr>
        <p:spPr>
          <a:xfrm>
            <a:off x="336176" y="3691253"/>
            <a:ext cx="3607174" cy="646331"/>
          </a:xfrm>
          <a:prstGeom prst="rect">
            <a:avLst/>
          </a:prstGeom>
          <a:noFill/>
        </p:spPr>
        <p:txBody>
          <a:bodyPr wrap="square" rtlCol="0">
            <a:spAutoFit/>
          </a:bodyPr>
          <a:lstStyle/>
          <a:p>
            <a:r>
              <a:rPr kumimoji="1" lang="ja-JP" altLang="en-US" sz="3600" dirty="0" smtClean="0"/>
              <a:t>解析①</a:t>
            </a:r>
            <a:endParaRPr kumimoji="1" lang="ja-JP" altLang="en-US" sz="3600" dirty="0"/>
          </a:p>
        </p:txBody>
      </p:sp>
    </p:spTree>
    <p:extLst>
      <p:ext uri="{BB962C8B-B14F-4D97-AF65-F5344CB8AC3E}">
        <p14:creationId xmlns:p14="http://schemas.microsoft.com/office/powerpoint/2010/main" val="160803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25997"/>
            <a:ext cx="7886700" cy="905143"/>
          </a:xfrm>
        </p:spPr>
        <p:txBody>
          <a:bodyPr>
            <a:normAutofit/>
          </a:bodyPr>
          <a:lstStyle/>
          <a:p>
            <a:r>
              <a:rPr lang="ja-JP" altLang="en-US" sz="3000" dirty="0"/>
              <a:t>　　</a:t>
            </a:r>
            <a:r>
              <a:rPr lang="en-US" altLang="ja-JP" sz="4800" dirty="0"/>
              <a:t>PDSI</a:t>
            </a:r>
            <a:endParaRPr lang="ja-JP" altLang="en-US" sz="4800" b="1" dirty="0"/>
          </a:p>
        </p:txBody>
      </p:sp>
      <p:sp>
        <p:nvSpPr>
          <p:cNvPr id="3" name="コンテンツ プレースホルダー 2"/>
          <p:cNvSpPr>
            <a:spLocks noGrp="1"/>
          </p:cNvSpPr>
          <p:nvPr>
            <p:ph idx="1"/>
          </p:nvPr>
        </p:nvSpPr>
        <p:spPr>
          <a:xfrm>
            <a:off x="352652" y="1307183"/>
            <a:ext cx="4474509" cy="3669684"/>
          </a:xfrm>
        </p:spPr>
        <p:txBody>
          <a:bodyPr>
            <a:normAutofit/>
          </a:bodyPr>
          <a:lstStyle/>
          <a:p>
            <a:pPr marL="0" indent="0">
              <a:buNone/>
            </a:pPr>
            <a:endParaRPr kumimoji="1" lang="en-US" altLang="ja-JP" dirty="0" smtClean="0"/>
          </a:p>
          <a:p>
            <a:pPr marL="0" indent="0">
              <a:buNone/>
            </a:pPr>
            <a:endParaRPr lang="en-US" altLang="ja-JP" dirty="0"/>
          </a:p>
          <a:p>
            <a:pPr marL="0" indent="0">
              <a:buNone/>
            </a:pPr>
            <a:endParaRPr kumimoji="1" lang="en-US" altLang="ja-JP" dirty="0" smtClean="0"/>
          </a:p>
          <a:p>
            <a:pPr marL="0" indent="0">
              <a:buNone/>
            </a:pPr>
            <a:r>
              <a:rPr kumimoji="1" lang="ja-JP" altLang="en-US" sz="2400" dirty="0" smtClean="0"/>
              <a:t>異常乾燥や異常湿潤に関する気象学的乾燥度指数である。降水量・気温・土壌の有効水分に基づいて計算される。</a:t>
            </a:r>
            <a:endParaRPr kumimoji="1" lang="en-US" altLang="ja-JP" sz="2400" dirty="0" smtClean="0"/>
          </a:p>
          <a:p>
            <a:pPr marL="0" indent="0" algn="r">
              <a:buNone/>
            </a:pPr>
            <a:r>
              <a:rPr lang="ja-JP" altLang="en-US" sz="2400" dirty="0"/>
              <a:t>（</a:t>
            </a:r>
            <a:r>
              <a:rPr lang="en-US" altLang="ja-JP" sz="2400" dirty="0"/>
              <a:t>Palmer 1965</a:t>
            </a:r>
            <a:r>
              <a:rPr lang="ja-JP" altLang="en-US" sz="2400" dirty="0"/>
              <a:t>）</a:t>
            </a:r>
            <a:endParaRPr lang="en-US" altLang="ja-JP" sz="2400" dirty="0"/>
          </a:p>
          <a:p>
            <a:pPr marL="0" indent="0">
              <a:buNone/>
            </a:pPr>
            <a:endParaRPr lang="ja-JP" altLang="en-US" sz="1800"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41</a:t>
            </a:fld>
            <a:endParaRPr kumimoji="1" lang="ja-JP" altLang="en-US"/>
          </a:p>
        </p:txBody>
      </p:sp>
      <p:graphicFrame>
        <p:nvGraphicFramePr>
          <p:cNvPr id="7" name="表 6"/>
          <p:cNvGraphicFramePr>
            <a:graphicFrameLocks noGrp="1"/>
          </p:cNvGraphicFramePr>
          <p:nvPr>
            <p:extLst>
              <p:ext uri="{D42A27DB-BD31-4B8C-83A1-F6EECF244321}">
                <p14:modId xmlns:p14="http://schemas.microsoft.com/office/powerpoint/2010/main" val="2582461517"/>
              </p:ext>
            </p:extLst>
          </p:nvPr>
        </p:nvGraphicFramePr>
        <p:xfrm>
          <a:off x="4949320" y="1251308"/>
          <a:ext cx="3964725" cy="4510928"/>
        </p:xfrm>
        <a:graphic>
          <a:graphicData uri="http://schemas.openxmlformats.org/drawingml/2006/table">
            <a:tbl>
              <a:tblPr firstRow="1" bandRow="1">
                <a:tableStyleId>{21E4AEA4-8DFA-4A89-87EB-49C32662AFE0}</a:tableStyleId>
              </a:tblPr>
              <a:tblGrid>
                <a:gridCol w="1640315"/>
                <a:gridCol w="2324410"/>
              </a:tblGrid>
              <a:tr h="403748">
                <a:tc>
                  <a:txBody>
                    <a:bodyPr/>
                    <a:lstStyle/>
                    <a:p>
                      <a:r>
                        <a:rPr kumimoji="1" lang="en-US" altLang="ja-JP" sz="1800" dirty="0" smtClean="0"/>
                        <a:t>PDSI</a:t>
                      </a:r>
                      <a:endParaRPr kumimoji="1" lang="ja-JP" altLang="en-US" sz="1800" dirty="0"/>
                    </a:p>
                  </a:txBody>
                  <a:tcPr marL="68580" marR="68580" marT="34290" marB="34290">
                    <a:solidFill>
                      <a:srgbClr val="F16813"/>
                    </a:solidFill>
                  </a:tcPr>
                </a:tc>
                <a:tc>
                  <a:txBody>
                    <a:bodyPr/>
                    <a:lstStyle/>
                    <a:p>
                      <a:r>
                        <a:rPr kumimoji="1" lang="en-US" altLang="ja-JP" sz="1800" dirty="0" smtClean="0"/>
                        <a:t>Class</a:t>
                      </a:r>
                      <a:endParaRPr kumimoji="1" lang="ja-JP" altLang="en-US" sz="1800" dirty="0"/>
                    </a:p>
                  </a:txBody>
                  <a:tcPr marL="68580" marR="68580" marT="34290" marB="34290">
                    <a:solidFill>
                      <a:srgbClr val="F16813"/>
                    </a:solidFill>
                  </a:tcPr>
                </a:tc>
              </a:tr>
              <a:tr h="274320">
                <a:tc>
                  <a:txBody>
                    <a:bodyPr/>
                    <a:lstStyle/>
                    <a:p>
                      <a:r>
                        <a:rPr kumimoji="1" lang="ja-JP" altLang="en-US" sz="1800" b="1" dirty="0" smtClean="0">
                          <a:effectLst/>
                        </a:rPr>
                        <a:t>≧４</a:t>
                      </a:r>
                      <a:endParaRPr kumimoji="1" lang="ja-JP" altLang="en-US" sz="1800" b="1" dirty="0">
                        <a:effectLst/>
                      </a:endParaRPr>
                    </a:p>
                  </a:txBody>
                  <a:tcPr marL="68580" marR="68580" marT="34290" marB="34290"/>
                </a:tc>
                <a:tc>
                  <a:txBody>
                    <a:bodyPr/>
                    <a:lstStyle/>
                    <a:p>
                      <a:r>
                        <a:rPr kumimoji="1" lang="ja-JP" altLang="en-US" sz="2000" dirty="0" smtClean="0"/>
                        <a:t>極端に湿っている</a:t>
                      </a:r>
                      <a:endParaRPr kumimoji="1" lang="ja-JP" altLang="en-US" sz="2000" dirty="0"/>
                    </a:p>
                  </a:txBody>
                  <a:tcPr marL="68580" marR="68580" marT="34290" marB="34290"/>
                </a:tc>
              </a:tr>
              <a:tr h="274320">
                <a:tc>
                  <a:txBody>
                    <a:bodyPr/>
                    <a:lstStyle/>
                    <a:p>
                      <a:r>
                        <a:rPr kumimoji="1" lang="ja-JP" altLang="en-US" sz="1800" b="1" dirty="0" smtClean="0">
                          <a:effectLst/>
                        </a:rPr>
                        <a:t>３～４</a:t>
                      </a:r>
                      <a:endParaRPr kumimoji="1" lang="en-US" altLang="ja-JP" sz="1800" b="1" dirty="0" smtClean="0">
                        <a:effectLst/>
                      </a:endParaRPr>
                    </a:p>
                  </a:txBody>
                  <a:tcPr marL="68580" marR="68580" marT="34290" marB="34290"/>
                </a:tc>
                <a:tc>
                  <a:txBody>
                    <a:bodyPr/>
                    <a:lstStyle/>
                    <a:p>
                      <a:r>
                        <a:rPr kumimoji="1" lang="ja-JP" altLang="en-US" sz="2000" dirty="0" smtClean="0"/>
                        <a:t>とても湿っている</a:t>
                      </a:r>
                      <a:endParaRPr kumimoji="1" lang="ja-JP" altLang="en-US" sz="2000" dirty="0"/>
                    </a:p>
                  </a:txBody>
                  <a:tcPr marL="68580" marR="68580" marT="34290" marB="34290"/>
                </a:tc>
              </a:tr>
              <a:tr h="274320">
                <a:tc>
                  <a:txBody>
                    <a:bodyPr/>
                    <a:lstStyle/>
                    <a:p>
                      <a:r>
                        <a:rPr kumimoji="1" lang="ja-JP" altLang="en-US" sz="1800" b="1" dirty="0" smtClean="0">
                          <a:effectLst/>
                        </a:rPr>
                        <a:t>２～３</a:t>
                      </a:r>
                      <a:endParaRPr kumimoji="1" lang="ja-JP" altLang="en-US" sz="1800" b="1" dirty="0">
                        <a:effectLst/>
                      </a:endParaRPr>
                    </a:p>
                  </a:txBody>
                  <a:tcPr marL="68580" marR="68580" marT="34290" marB="34290"/>
                </a:tc>
                <a:tc>
                  <a:txBody>
                    <a:bodyPr/>
                    <a:lstStyle/>
                    <a:p>
                      <a:r>
                        <a:rPr kumimoji="1" lang="ja-JP" altLang="en-US" sz="2000" dirty="0" smtClean="0"/>
                        <a:t>適度な湿潤</a:t>
                      </a:r>
                      <a:endParaRPr kumimoji="1" lang="ja-JP" altLang="en-US" sz="2000" dirty="0"/>
                    </a:p>
                  </a:txBody>
                  <a:tcPr marL="68580" marR="68580" marT="34290" marB="34290"/>
                </a:tc>
              </a:tr>
              <a:tr h="274320">
                <a:tc>
                  <a:txBody>
                    <a:bodyPr/>
                    <a:lstStyle/>
                    <a:p>
                      <a:r>
                        <a:rPr kumimoji="1" lang="ja-JP" altLang="en-US" sz="1800" b="1" dirty="0" smtClean="0">
                          <a:effectLst/>
                        </a:rPr>
                        <a:t>１～２</a:t>
                      </a:r>
                      <a:endParaRPr kumimoji="1" lang="ja-JP" altLang="en-US" sz="1800" b="1" dirty="0">
                        <a:effectLst/>
                      </a:endParaRPr>
                    </a:p>
                  </a:txBody>
                  <a:tcPr marL="68580" marR="68580" marT="34290" marB="34290"/>
                </a:tc>
                <a:tc>
                  <a:txBody>
                    <a:bodyPr/>
                    <a:lstStyle/>
                    <a:p>
                      <a:r>
                        <a:rPr kumimoji="1" lang="ja-JP" altLang="en-US" sz="2000" dirty="0" smtClean="0"/>
                        <a:t>わずかに湿潤</a:t>
                      </a:r>
                      <a:endParaRPr kumimoji="1" lang="ja-JP" altLang="en-US" sz="2000" dirty="0"/>
                    </a:p>
                  </a:txBody>
                  <a:tcPr marL="68580" marR="68580" marT="34290" marB="34290"/>
                </a:tc>
              </a:tr>
              <a:tr h="274320">
                <a:tc>
                  <a:txBody>
                    <a:bodyPr/>
                    <a:lstStyle/>
                    <a:p>
                      <a:r>
                        <a:rPr kumimoji="1" lang="ja-JP" altLang="en-US" sz="1800" b="1" dirty="0" smtClean="0">
                          <a:effectLst/>
                        </a:rPr>
                        <a:t>０．５～１</a:t>
                      </a:r>
                      <a:endParaRPr kumimoji="1" lang="ja-JP" altLang="en-US" sz="1800" b="1" dirty="0">
                        <a:effectLst/>
                      </a:endParaRPr>
                    </a:p>
                  </a:txBody>
                  <a:tcPr marL="68580" marR="68580" marT="34290" marB="34290"/>
                </a:tc>
                <a:tc>
                  <a:txBody>
                    <a:bodyPr/>
                    <a:lstStyle/>
                    <a:p>
                      <a:r>
                        <a:rPr kumimoji="1" lang="ja-JP" altLang="en-US" sz="2000" dirty="0" smtClean="0"/>
                        <a:t>湿潤初期</a:t>
                      </a:r>
                      <a:endParaRPr kumimoji="1" lang="ja-JP" altLang="en-US" sz="2000" dirty="0"/>
                    </a:p>
                  </a:txBody>
                  <a:tcPr marL="68580" marR="68580" marT="34290" marB="34290"/>
                </a:tc>
              </a:tr>
              <a:tr h="274320">
                <a:tc>
                  <a:txBody>
                    <a:bodyPr/>
                    <a:lstStyle/>
                    <a:p>
                      <a:r>
                        <a:rPr kumimoji="1" lang="ja-JP" altLang="en-US" sz="1800" b="1" dirty="0" smtClean="0">
                          <a:effectLst/>
                        </a:rPr>
                        <a:t>－０．５～０．５</a:t>
                      </a:r>
                      <a:endParaRPr kumimoji="1" lang="ja-JP" altLang="en-US" sz="1800" b="1" dirty="0">
                        <a:effectLst/>
                      </a:endParaRPr>
                    </a:p>
                  </a:txBody>
                  <a:tcPr marL="68580" marR="68580" marT="34290" marB="34290"/>
                </a:tc>
                <a:tc>
                  <a:txBody>
                    <a:bodyPr/>
                    <a:lstStyle/>
                    <a:p>
                      <a:r>
                        <a:rPr kumimoji="1" lang="ja-JP" altLang="en-US" sz="2000" dirty="0" smtClean="0"/>
                        <a:t>標準</a:t>
                      </a:r>
                      <a:endParaRPr kumimoji="1" lang="ja-JP" altLang="en-US" sz="2000" dirty="0"/>
                    </a:p>
                  </a:txBody>
                  <a:tcPr marL="68580" marR="68580" marT="34290" marB="34290"/>
                </a:tc>
              </a:tr>
              <a:tr h="274320">
                <a:tc>
                  <a:txBody>
                    <a:bodyPr/>
                    <a:lstStyle/>
                    <a:p>
                      <a:r>
                        <a:rPr kumimoji="1" lang="ja-JP" altLang="en-US" sz="1800" b="1" dirty="0" smtClean="0">
                          <a:effectLst/>
                        </a:rPr>
                        <a:t>－０．５～－１</a:t>
                      </a:r>
                      <a:endParaRPr kumimoji="1" lang="ja-JP" altLang="en-US" sz="1800" b="1" dirty="0">
                        <a:effectLst/>
                      </a:endParaRPr>
                    </a:p>
                  </a:txBody>
                  <a:tcPr marL="68580" marR="68580" marT="34290" marB="34290"/>
                </a:tc>
                <a:tc>
                  <a:txBody>
                    <a:bodyPr/>
                    <a:lstStyle/>
                    <a:p>
                      <a:r>
                        <a:rPr kumimoji="1" lang="ja-JP" altLang="en-US" sz="2000" dirty="0" smtClean="0"/>
                        <a:t>乾燥初期</a:t>
                      </a:r>
                      <a:endParaRPr kumimoji="1" lang="ja-JP" altLang="en-US" sz="2000" dirty="0"/>
                    </a:p>
                  </a:txBody>
                  <a:tcPr marL="68580" marR="68580" marT="34290" marB="34290"/>
                </a:tc>
              </a:tr>
              <a:tr h="274320">
                <a:tc>
                  <a:txBody>
                    <a:bodyPr/>
                    <a:lstStyle/>
                    <a:p>
                      <a:r>
                        <a:rPr kumimoji="1" lang="ja-JP" altLang="en-US" sz="1800" b="1" dirty="0" smtClean="0">
                          <a:effectLst/>
                        </a:rPr>
                        <a:t>－１～－２</a:t>
                      </a:r>
                      <a:endParaRPr kumimoji="1" lang="ja-JP" altLang="en-US" sz="1800" b="1" dirty="0">
                        <a:effectLst/>
                      </a:endParaRPr>
                    </a:p>
                  </a:txBody>
                  <a:tcPr marL="68580" marR="68580" marT="34290" marB="34290"/>
                </a:tc>
                <a:tc>
                  <a:txBody>
                    <a:bodyPr/>
                    <a:lstStyle/>
                    <a:p>
                      <a:r>
                        <a:rPr kumimoji="1" lang="ja-JP" altLang="en-US" sz="2000" dirty="0" smtClean="0"/>
                        <a:t>わずかに乾燥</a:t>
                      </a:r>
                      <a:endParaRPr kumimoji="1" lang="ja-JP" altLang="en-US" sz="2000" dirty="0"/>
                    </a:p>
                  </a:txBody>
                  <a:tcPr marL="68580" marR="68580" marT="34290" marB="34290"/>
                </a:tc>
              </a:tr>
              <a:tr h="274320">
                <a:tc>
                  <a:txBody>
                    <a:bodyPr/>
                    <a:lstStyle/>
                    <a:p>
                      <a:r>
                        <a:rPr kumimoji="1" lang="ja-JP" altLang="en-US" sz="1800" b="1" dirty="0" smtClean="0">
                          <a:effectLst/>
                        </a:rPr>
                        <a:t>－２～－３</a:t>
                      </a:r>
                      <a:endParaRPr kumimoji="1" lang="ja-JP" altLang="en-US" sz="1800" b="1" dirty="0">
                        <a:effectLst/>
                      </a:endParaRPr>
                    </a:p>
                  </a:txBody>
                  <a:tcPr marL="68580" marR="68580" marT="34290" marB="34290"/>
                </a:tc>
                <a:tc>
                  <a:txBody>
                    <a:bodyPr/>
                    <a:lstStyle/>
                    <a:p>
                      <a:r>
                        <a:rPr kumimoji="1" lang="ja-JP" altLang="en-US" sz="2000" dirty="0" smtClean="0"/>
                        <a:t>適度な乾燥</a:t>
                      </a:r>
                      <a:endParaRPr kumimoji="1" lang="ja-JP" altLang="en-US" sz="2000" dirty="0"/>
                    </a:p>
                  </a:txBody>
                  <a:tcPr marL="68580" marR="68580" marT="34290" marB="34290"/>
                </a:tc>
              </a:tr>
              <a:tr h="274320">
                <a:tc>
                  <a:txBody>
                    <a:bodyPr/>
                    <a:lstStyle/>
                    <a:p>
                      <a:r>
                        <a:rPr kumimoji="1" lang="ja-JP" altLang="en-US" sz="1800" b="1" dirty="0" smtClean="0">
                          <a:effectLst/>
                        </a:rPr>
                        <a:t>－３～－４</a:t>
                      </a:r>
                      <a:endParaRPr kumimoji="1" lang="ja-JP" altLang="en-US" sz="1800" b="1" dirty="0">
                        <a:effectLst/>
                      </a:endParaRPr>
                    </a:p>
                  </a:txBody>
                  <a:tcPr marL="68580" marR="68580" marT="34290" marB="34290"/>
                </a:tc>
                <a:tc>
                  <a:txBody>
                    <a:bodyPr/>
                    <a:lstStyle/>
                    <a:p>
                      <a:r>
                        <a:rPr kumimoji="1" lang="ja-JP" altLang="en-US" sz="2000" dirty="0" smtClean="0"/>
                        <a:t>とても乾燥している</a:t>
                      </a:r>
                      <a:endParaRPr kumimoji="1" lang="ja-JP" altLang="en-US" sz="2000" dirty="0"/>
                    </a:p>
                  </a:txBody>
                  <a:tcPr marL="68580" marR="68580" marT="34290" marB="34290"/>
                </a:tc>
              </a:tr>
              <a:tr h="274320">
                <a:tc>
                  <a:txBody>
                    <a:bodyPr/>
                    <a:lstStyle/>
                    <a:p>
                      <a:r>
                        <a:rPr kumimoji="1" lang="ja-JP" altLang="en-US" sz="1800" b="1" dirty="0" smtClean="0">
                          <a:effectLst/>
                        </a:rPr>
                        <a:t>≦－４</a:t>
                      </a:r>
                      <a:endParaRPr kumimoji="1" lang="ja-JP" altLang="en-US" sz="1800" b="1" dirty="0">
                        <a:effectLst/>
                      </a:endParaRPr>
                    </a:p>
                  </a:txBody>
                  <a:tcPr marL="68580" marR="68580" marT="34290" marB="34290"/>
                </a:tc>
                <a:tc>
                  <a:txBody>
                    <a:bodyPr/>
                    <a:lstStyle/>
                    <a:p>
                      <a:r>
                        <a:rPr kumimoji="1" lang="ja-JP" altLang="en-US" sz="2000" dirty="0" smtClean="0"/>
                        <a:t>極端に乾燥している</a:t>
                      </a:r>
                      <a:endParaRPr kumimoji="1" lang="ja-JP" altLang="en-US" sz="2000" dirty="0"/>
                    </a:p>
                  </a:txBody>
                  <a:tcPr marL="68580" marR="68580" marT="34290" marB="34290"/>
                </a:tc>
              </a:tr>
            </a:tbl>
          </a:graphicData>
        </a:graphic>
      </p:graphicFrame>
      <p:sp>
        <p:nvSpPr>
          <p:cNvPr id="8" name="テキスト ボックス 7"/>
          <p:cNvSpPr txBox="1"/>
          <p:nvPr/>
        </p:nvSpPr>
        <p:spPr>
          <a:xfrm>
            <a:off x="4855736" y="715593"/>
            <a:ext cx="4151892" cy="461665"/>
          </a:xfrm>
          <a:prstGeom prst="rect">
            <a:avLst/>
          </a:prstGeom>
          <a:noFill/>
        </p:spPr>
        <p:txBody>
          <a:bodyPr wrap="square" rtlCol="0">
            <a:spAutoFit/>
          </a:bodyPr>
          <a:lstStyle/>
          <a:p>
            <a:r>
              <a:rPr lang="en-US" altLang="ja-JP" sz="2400" dirty="0"/>
              <a:t>Fig.1 PDSI</a:t>
            </a:r>
            <a:r>
              <a:rPr lang="ja-JP" altLang="en-US" sz="2400" dirty="0"/>
              <a:t>による干ばつの評価</a:t>
            </a:r>
          </a:p>
        </p:txBody>
      </p:sp>
      <p:sp>
        <p:nvSpPr>
          <p:cNvPr id="9" name="角丸四角形 8"/>
          <p:cNvSpPr/>
          <p:nvPr/>
        </p:nvSpPr>
        <p:spPr>
          <a:xfrm>
            <a:off x="352652" y="1797636"/>
            <a:ext cx="4058425" cy="490161"/>
          </a:xfrm>
          <a:prstGeom prst="roundRect">
            <a:avLst/>
          </a:prstGeom>
          <a:solidFill>
            <a:srgbClr val="F16813"/>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ja-JP" sz="2400" b="1" dirty="0"/>
              <a:t>PDSI</a:t>
            </a:r>
            <a:r>
              <a:rPr lang="ja-JP" altLang="en-US" sz="2400" b="1" dirty="0"/>
              <a:t>　（パルマー乾燥度指数）</a:t>
            </a:r>
          </a:p>
        </p:txBody>
      </p:sp>
      <p:sp>
        <p:nvSpPr>
          <p:cNvPr id="6" name="角丸四角形 5"/>
          <p:cNvSpPr/>
          <p:nvPr/>
        </p:nvSpPr>
        <p:spPr>
          <a:xfrm>
            <a:off x="4855736" y="1615966"/>
            <a:ext cx="4151892" cy="190762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4855736" y="3878317"/>
            <a:ext cx="4151892" cy="1931276"/>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133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75494"/>
            <a:ext cx="7886700" cy="994172"/>
          </a:xfrm>
        </p:spPr>
        <p:txBody>
          <a:bodyPr>
            <a:normAutofit/>
          </a:bodyPr>
          <a:lstStyle/>
          <a:p>
            <a:r>
              <a:rPr lang="ja-JP" altLang="en-US" sz="2700" dirty="0"/>
              <a:t>　　</a:t>
            </a:r>
            <a:r>
              <a:rPr lang="ja-JP" altLang="en-US" dirty="0"/>
              <a:t>使用データ</a:t>
            </a:r>
          </a:p>
        </p:txBody>
      </p:sp>
      <p:sp>
        <p:nvSpPr>
          <p:cNvPr id="3" name="コンテンツ プレースホルダー 2"/>
          <p:cNvSpPr>
            <a:spLocks noGrp="1"/>
          </p:cNvSpPr>
          <p:nvPr>
            <p:ph idx="1"/>
          </p:nvPr>
        </p:nvSpPr>
        <p:spPr>
          <a:xfrm>
            <a:off x="395282" y="1169666"/>
            <a:ext cx="9144000" cy="3714347"/>
          </a:xfrm>
        </p:spPr>
        <p:txBody>
          <a:bodyPr/>
          <a:lstStyle/>
          <a:p>
            <a:pPr marL="0" indent="0">
              <a:buNone/>
            </a:pPr>
            <a:endParaRPr kumimoji="1" lang="en-US" altLang="ja-JP" dirty="0" smtClean="0"/>
          </a:p>
          <a:p>
            <a:pPr marL="0" indent="0">
              <a:buNone/>
            </a:pPr>
            <a:endParaRPr lang="en-US" altLang="ja-JP" dirty="0"/>
          </a:p>
          <a:p>
            <a:pPr marL="0" indent="0">
              <a:buNone/>
            </a:pPr>
            <a:r>
              <a:rPr lang="en-US" altLang="ja-JP" sz="2400" dirty="0"/>
              <a:t>PDSI</a:t>
            </a:r>
            <a:r>
              <a:rPr lang="ja-JP" altLang="en-US" sz="2400" dirty="0"/>
              <a:t>（パルマー乾燥度指数）：</a:t>
            </a:r>
            <a:r>
              <a:rPr lang="en-US" altLang="ja-JP" sz="2400" dirty="0"/>
              <a:t>NCEP/NCAR</a:t>
            </a:r>
            <a:r>
              <a:rPr lang="ja-JP" altLang="en-US" sz="2400" dirty="0"/>
              <a:t>再解析</a:t>
            </a:r>
            <a:r>
              <a:rPr lang="ja-JP" altLang="en-US" sz="2400" dirty="0" smtClean="0"/>
              <a:t>データ</a:t>
            </a:r>
            <a:endParaRPr lang="en-US" altLang="ja-JP" sz="2400" dirty="0" smtClean="0"/>
          </a:p>
          <a:p>
            <a:pPr marL="0" indent="0">
              <a:buNone/>
            </a:pPr>
            <a:r>
              <a:rPr lang="ja-JP" altLang="en-US" sz="2400" dirty="0" smtClean="0"/>
              <a:t>                                                      （</a:t>
            </a:r>
            <a:r>
              <a:rPr lang="en-US" altLang="ja-JP" sz="2400" dirty="0" err="1"/>
              <a:t>Kanlay</a:t>
            </a:r>
            <a:r>
              <a:rPr lang="en-US" altLang="ja-JP" sz="2400" dirty="0"/>
              <a:t> et </a:t>
            </a:r>
            <a:r>
              <a:rPr lang="en-US" altLang="ja-JP" sz="2400" dirty="0" smtClean="0"/>
              <a:t>al,</a:t>
            </a:r>
            <a:r>
              <a:rPr lang="ja-JP" altLang="en-US" sz="2400" dirty="0"/>
              <a:t> </a:t>
            </a:r>
            <a:r>
              <a:rPr lang="en-US" altLang="ja-JP" sz="2400" dirty="0" smtClean="0"/>
              <a:t>1996</a:t>
            </a:r>
            <a:r>
              <a:rPr lang="ja-JP" altLang="en-US" sz="2400" dirty="0"/>
              <a:t>）</a:t>
            </a:r>
            <a:endParaRPr lang="en-US" altLang="ja-JP" sz="4400" dirty="0"/>
          </a:p>
          <a:p>
            <a:pPr marL="0" indent="0">
              <a:buNone/>
            </a:pPr>
            <a:r>
              <a:rPr lang="en-US" altLang="ja-JP" sz="2400" dirty="0" smtClean="0"/>
              <a:t>                                P</a:t>
            </a:r>
            <a:r>
              <a:rPr lang="ja-JP" altLang="en-US" sz="2400" dirty="0"/>
              <a:t>（降水量）</a:t>
            </a:r>
            <a:r>
              <a:rPr lang="ja-JP" altLang="en-US" sz="2400" dirty="0" smtClean="0"/>
              <a:t>：</a:t>
            </a:r>
            <a:r>
              <a:rPr lang="en-US" altLang="ja-JP" sz="2400" dirty="0" smtClean="0"/>
              <a:t>JRA-55(Kobayashi </a:t>
            </a:r>
            <a:r>
              <a:rPr lang="en-US" altLang="ja-JP" sz="2400" dirty="0"/>
              <a:t>et al, 2015)</a:t>
            </a:r>
          </a:p>
          <a:p>
            <a:pPr marL="0" indent="0">
              <a:buNone/>
            </a:pPr>
            <a:r>
              <a:rPr lang="en-US" altLang="ja-JP" sz="2400" dirty="0" smtClean="0"/>
              <a:t>                                E</a:t>
            </a:r>
            <a:r>
              <a:rPr lang="ja-JP" altLang="en-US" sz="2400" dirty="0"/>
              <a:t>（蒸発量）：</a:t>
            </a:r>
            <a:r>
              <a:rPr lang="en-US" altLang="ja-JP" sz="2400" dirty="0"/>
              <a:t>JRA-55(Kobayashi et al, 2015)</a:t>
            </a:r>
          </a:p>
          <a:p>
            <a:pPr marL="0" indent="0">
              <a:buNone/>
            </a:pPr>
            <a:endParaRPr lang="en-US" altLang="ja-JP" sz="2400" dirty="0"/>
          </a:p>
          <a:p>
            <a:pPr marL="0" indent="0">
              <a:buNone/>
            </a:pP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42</a:t>
            </a:fld>
            <a:endParaRPr kumimoji="1" lang="ja-JP" altLang="en-US"/>
          </a:p>
        </p:txBody>
      </p:sp>
      <p:sp>
        <p:nvSpPr>
          <p:cNvPr id="5" name="角丸四角形 4"/>
          <p:cNvSpPr/>
          <p:nvPr/>
        </p:nvSpPr>
        <p:spPr>
          <a:xfrm>
            <a:off x="395282" y="1355893"/>
            <a:ext cx="3548068" cy="536315"/>
          </a:xfrm>
          <a:prstGeom prst="roundRect">
            <a:avLst/>
          </a:prstGeom>
          <a:solidFill>
            <a:srgbClr val="F16813"/>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400" b="1" dirty="0"/>
              <a:t>データ（</a:t>
            </a:r>
            <a:r>
              <a:rPr lang="en-US" altLang="ja-JP" sz="2400" b="1" dirty="0" smtClean="0"/>
              <a:t>1970</a:t>
            </a:r>
            <a:r>
              <a:rPr lang="ja-JP" altLang="en-US" sz="2400" b="1" dirty="0" smtClean="0"/>
              <a:t>年～</a:t>
            </a:r>
            <a:r>
              <a:rPr lang="en-US" altLang="ja-JP" sz="2400" b="1" dirty="0" smtClean="0"/>
              <a:t>2014</a:t>
            </a:r>
            <a:r>
              <a:rPr lang="ja-JP" altLang="en-US" sz="2400" b="1" dirty="0" smtClean="0"/>
              <a:t>年）</a:t>
            </a:r>
            <a:endParaRPr lang="ja-JP" altLang="en-US" sz="2400" b="1" dirty="0"/>
          </a:p>
        </p:txBody>
      </p:sp>
      <p:sp>
        <p:nvSpPr>
          <p:cNvPr id="6" name="角丸四角形 5"/>
          <p:cNvSpPr/>
          <p:nvPr/>
        </p:nvSpPr>
        <p:spPr>
          <a:xfrm>
            <a:off x="300725" y="4202904"/>
            <a:ext cx="8610520" cy="2015016"/>
          </a:xfrm>
          <a:prstGeom prst="round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ja-JP" sz="2400" dirty="0"/>
              <a:t>PDSI</a:t>
            </a:r>
            <a:r>
              <a:rPr lang="ja-JP" altLang="en-US" sz="2400" dirty="0"/>
              <a:t>と</a:t>
            </a:r>
            <a:r>
              <a:rPr lang="en-US" altLang="ja-JP" sz="2400" dirty="0"/>
              <a:t>P-E</a:t>
            </a:r>
            <a:r>
              <a:rPr lang="ja-JP" altLang="en-US" sz="2400" dirty="0"/>
              <a:t>（降水量－蒸発量）を</a:t>
            </a:r>
            <a:r>
              <a:rPr lang="ja-JP" altLang="en-US" sz="2400" dirty="0" smtClean="0"/>
              <a:t>用いて</a:t>
            </a:r>
            <a:endParaRPr lang="en-US" altLang="ja-JP" sz="2400" dirty="0" smtClean="0"/>
          </a:p>
          <a:p>
            <a:pPr algn="ctr"/>
            <a:r>
              <a:rPr lang="ja-JP" altLang="en-US" sz="2400" dirty="0" smtClean="0"/>
              <a:t>過去</a:t>
            </a:r>
            <a:r>
              <a:rPr lang="ja-JP" altLang="en-US" sz="2400" dirty="0"/>
              <a:t>と現在の</a:t>
            </a:r>
            <a:r>
              <a:rPr lang="en-US" altLang="ja-JP" sz="2400" dirty="0"/>
              <a:t>5</a:t>
            </a:r>
            <a:r>
              <a:rPr lang="ja-JP" altLang="en-US" sz="2400" dirty="0"/>
              <a:t>年平均を比較</a:t>
            </a:r>
            <a:r>
              <a:rPr lang="ja-JP" altLang="en-US" sz="2400" dirty="0" smtClean="0"/>
              <a:t>する</a:t>
            </a:r>
            <a:endParaRPr lang="en-US" altLang="ja-JP" sz="1400" dirty="0" smtClean="0"/>
          </a:p>
          <a:p>
            <a:endParaRPr lang="en-US" altLang="ja-JP" sz="1400" dirty="0"/>
          </a:p>
          <a:p>
            <a:r>
              <a:rPr lang="en-US" altLang="ja-JP" sz="2800" dirty="0" smtClean="0"/>
              <a:t>        1970</a:t>
            </a:r>
            <a:r>
              <a:rPr lang="ja-JP" altLang="en-US" sz="2800" dirty="0"/>
              <a:t>～</a:t>
            </a:r>
            <a:r>
              <a:rPr lang="en-US" altLang="ja-JP" sz="2800" dirty="0"/>
              <a:t>1974</a:t>
            </a:r>
            <a:r>
              <a:rPr lang="ja-JP" altLang="en-US" sz="2800" dirty="0"/>
              <a:t>年：過去</a:t>
            </a:r>
            <a:endParaRPr lang="en-US" altLang="ja-JP" sz="2800" dirty="0"/>
          </a:p>
          <a:p>
            <a:r>
              <a:rPr lang="ja-JP" altLang="en-US" sz="2400" dirty="0"/>
              <a:t>　　　</a:t>
            </a:r>
            <a:r>
              <a:rPr lang="ja-JP" altLang="en-US" sz="2400" dirty="0" smtClean="0"/>
              <a:t> </a:t>
            </a:r>
            <a:r>
              <a:rPr lang="en-US" altLang="ja-JP" sz="2800" dirty="0" smtClean="0"/>
              <a:t>2010</a:t>
            </a:r>
            <a:r>
              <a:rPr lang="ja-JP" altLang="en-US" sz="2800" dirty="0"/>
              <a:t>～</a:t>
            </a:r>
            <a:r>
              <a:rPr lang="en-US" altLang="ja-JP" sz="2800" dirty="0"/>
              <a:t>2014</a:t>
            </a:r>
            <a:r>
              <a:rPr lang="ja-JP" altLang="en-US" sz="2800" dirty="0"/>
              <a:t>年：現在 </a:t>
            </a:r>
            <a:r>
              <a:rPr lang="ja-JP" altLang="en-US" sz="2000" dirty="0"/>
              <a:t>     </a:t>
            </a:r>
            <a:r>
              <a:rPr lang="ja-JP" altLang="en-US" sz="2400" dirty="0"/>
              <a:t>とする</a:t>
            </a:r>
          </a:p>
        </p:txBody>
      </p:sp>
    </p:spTree>
    <p:extLst>
      <p:ext uri="{BB962C8B-B14F-4D97-AF65-F5344CB8AC3E}">
        <p14:creationId xmlns:p14="http://schemas.microsoft.com/office/powerpoint/2010/main" val="313596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2396"/>
            <a:ext cx="7886700" cy="994172"/>
          </a:xfrm>
        </p:spPr>
        <p:txBody>
          <a:bodyPr>
            <a:normAutofit/>
          </a:bodyPr>
          <a:lstStyle/>
          <a:p>
            <a:r>
              <a:rPr lang="ja-JP" altLang="en-US" sz="3000" dirty="0"/>
              <a:t>　　</a:t>
            </a:r>
            <a:r>
              <a:rPr lang="en-US" altLang="ja-JP" dirty="0"/>
              <a:t>PDSI</a:t>
            </a:r>
            <a:r>
              <a:rPr lang="ja-JP" altLang="en-US" dirty="0"/>
              <a:t>　</a:t>
            </a:r>
            <a:r>
              <a:rPr lang="en-US" altLang="ja-JP" dirty="0"/>
              <a:t>5</a:t>
            </a:r>
            <a:r>
              <a:rPr lang="ja-JP" altLang="en-US" dirty="0"/>
              <a:t>年平均</a:t>
            </a:r>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43</a:t>
            </a:fld>
            <a:endParaRPr kumimoji="1" lang="ja-JP" altLang="en-US" dirty="0"/>
          </a:p>
        </p:txBody>
      </p:sp>
      <p:pic>
        <p:nvPicPr>
          <p:cNvPr id="8" name="図 7"/>
          <p:cNvPicPr>
            <a:picLocks noChangeAspect="1"/>
          </p:cNvPicPr>
          <p:nvPr/>
        </p:nvPicPr>
        <p:blipFill rotWithShape="1">
          <a:blip r:embed="rId2">
            <a:extLst>
              <a:ext uri="{28A0092B-C50C-407E-A947-70E740481C1C}">
                <a14:useLocalDpi xmlns:a14="http://schemas.microsoft.com/office/drawing/2010/main" val="0"/>
              </a:ext>
            </a:extLst>
          </a:blip>
          <a:srcRect l="15883" t="84951" r="15176" b="5911"/>
          <a:stretch/>
        </p:blipFill>
        <p:spPr>
          <a:xfrm>
            <a:off x="4794415" y="3867821"/>
            <a:ext cx="4013198" cy="423258"/>
          </a:xfrm>
          <a:prstGeom prst="rect">
            <a:avLst/>
          </a:prstGeom>
        </p:spPr>
      </p:pic>
      <p:sp>
        <p:nvSpPr>
          <p:cNvPr id="9" name="テキスト ボックス 8"/>
          <p:cNvSpPr txBox="1"/>
          <p:nvPr/>
        </p:nvSpPr>
        <p:spPr>
          <a:xfrm>
            <a:off x="991303" y="948349"/>
            <a:ext cx="2869344" cy="461665"/>
          </a:xfrm>
          <a:prstGeom prst="rect">
            <a:avLst/>
          </a:prstGeom>
          <a:noFill/>
        </p:spPr>
        <p:txBody>
          <a:bodyPr wrap="square" rtlCol="0">
            <a:spAutoFit/>
          </a:bodyPr>
          <a:lstStyle/>
          <a:p>
            <a:r>
              <a:rPr lang="ja-JP" altLang="en-US" sz="2400" dirty="0"/>
              <a:t>過去：</a:t>
            </a:r>
            <a:r>
              <a:rPr lang="en-US" altLang="ja-JP" sz="2400" dirty="0"/>
              <a:t>1970</a:t>
            </a:r>
            <a:r>
              <a:rPr lang="ja-JP" altLang="en-US" sz="2400" dirty="0"/>
              <a:t>～</a:t>
            </a:r>
            <a:r>
              <a:rPr lang="en-US" altLang="ja-JP" sz="2400" dirty="0"/>
              <a:t>1974</a:t>
            </a:r>
            <a:r>
              <a:rPr lang="ja-JP" altLang="en-US" sz="2400" dirty="0"/>
              <a:t>年</a:t>
            </a:r>
          </a:p>
        </p:txBody>
      </p:sp>
      <p:sp>
        <p:nvSpPr>
          <p:cNvPr id="10" name="テキスト ボックス 9"/>
          <p:cNvSpPr txBox="1"/>
          <p:nvPr/>
        </p:nvSpPr>
        <p:spPr>
          <a:xfrm>
            <a:off x="5323260" y="948349"/>
            <a:ext cx="2846685" cy="461665"/>
          </a:xfrm>
          <a:prstGeom prst="rect">
            <a:avLst/>
          </a:prstGeom>
          <a:noFill/>
        </p:spPr>
        <p:txBody>
          <a:bodyPr wrap="square" rtlCol="0">
            <a:spAutoFit/>
          </a:bodyPr>
          <a:lstStyle/>
          <a:p>
            <a:r>
              <a:rPr lang="ja-JP" altLang="en-US" sz="2400" dirty="0"/>
              <a:t>現在：</a:t>
            </a:r>
            <a:r>
              <a:rPr lang="en-US" altLang="ja-JP" sz="2400" dirty="0"/>
              <a:t>2010</a:t>
            </a:r>
            <a:r>
              <a:rPr lang="ja-JP" altLang="en-US" sz="2400" dirty="0"/>
              <a:t>～</a:t>
            </a:r>
            <a:r>
              <a:rPr lang="en-US" altLang="ja-JP" sz="2400" dirty="0"/>
              <a:t>2014</a:t>
            </a:r>
            <a:r>
              <a:rPr lang="ja-JP" altLang="en-US" sz="2400" dirty="0"/>
              <a:t>年</a:t>
            </a:r>
          </a:p>
        </p:txBody>
      </p:sp>
      <p:sp>
        <p:nvSpPr>
          <p:cNvPr id="12" name="テキスト ボックス 11"/>
          <p:cNvSpPr txBox="1"/>
          <p:nvPr/>
        </p:nvSpPr>
        <p:spPr>
          <a:xfrm>
            <a:off x="1268003" y="3866304"/>
            <a:ext cx="2541118" cy="461665"/>
          </a:xfrm>
          <a:prstGeom prst="rect">
            <a:avLst/>
          </a:prstGeom>
          <a:noFill/>
        </p:spPr>
        <p:txBody>
          <a:bodyPr wrap="square" rtlCol="0">
            <a:spAutoFit/>
          </a:bodyPr>
          <a:lstStyle/>
          <a:p>
            <a:r>
              <a:rPr lang="ja-JP" altLang="en-US" sz="2400" dirty="0"/>
              <a:t>（現在）－（過去）</a:t>
            </a:r>
          </a:p>
        </p:txBody>
      </p:sp>
      <p:sp>
        <p:nvSpPr>
          <p:cNvPr id="14" name="テキスト ボックス 13"/>
          <p:cNvSpPr txBox="1"/>
          <p:nvPr/>
        </p:nvSpPr>
        <p:spPr>
          <a:xfrm>
            <a:off x="4756972" y="4097136"/>
            <a:ext cx="4438867" cy="1862048"/>
          </a:xfrm>
          <a:prstGeom prst="rect">
            <a:avLst/>
          </a:prstGeom>
          <a:noFill/>
        </p:spPr>
        <p:txBody>
          <a:bodyPr wrap="square" rtlCol="0">
            <a:spAutoFit/>
          </a:bodyPr>
          <a:lstStyle/>
          <a:p>
            <a:endParaRPr lang="en-US" altLang="ja-JP" sz="2000" dirty="0"/>
          </a:p>
          <a:p>
            <a:r>
              <a:rPr lang="ja-JP" altLang="en-US" sz="2400" dirty="0"/>
              <a:t>過去から現在にかけて乾燥化</a:t>
            </a:r>
            <a:r>
              <a:rPr lang="ja-JP" altLang="en-US" sz="2400" dirty="0" smtClean="0"/>
              <a:t>が</a:t>
            </a:r>
            <a:endParaRPr lang="en-US" altLang="ja-JP" sz="2400" dirty="0" smtClean="0"/>
          </a:p>
          <a:p>
            <a:r>
              <a:rPr lang="ja-JP" altLang="en-US" sz="2400" dirty="0" smtClean="0"/>
              <a:t>進んでいる</a:t>
            </a:r>
            <a:endParaRPr lang="en-US" altLang="ja-JP" sz="2400" dirty="0"/>
          </a:p>
          <a:p>
            <a:endParaRPr lang="en-US" altLang="ja-JP" sz="2000" dirty="0"/>
          </a:p>
          <a:p>
            <a:endParaRPr lang="en-US" altLang="ja-JP" sz="1350" dirty="0"/>
          </a:p>
          <a:p>
            <a:endParaRPr lang="ja-JP" altLang="en-US" sz="1350" dirty="0"/>
          </a:p>
        </p:txBody>
      </p:sp>
      <p:sp>
        <p:nvSpPr>
          <p:cNvPr id="15" name="角丸四角形 14"/>
          <p:cNvSpPr/>
          <p:nvPr/>
        </p:nvSpPr>
        <p:spPr>
          <a:xfrm>
            <a:off x="5138915" y="5235833"/>
            <a:ext cx="3215376" cy="987442"/>
          </a:xfrm>
          <a:prstGeom prst="roundRect">
            <a:avLst/>
          </a:prstGeom>
          <a:solidFill>
            <a:srgbClr val="F16813"/>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400" b="1" dirty="0"/>
              <a:t>では</a:t>
            </a:r>
            <a:r>
              <a:rPr lang="en-US" altLang="ja-JP" sz="2400" b="1" dirty="0"/>
              <a:t>P</a:t>
            </a:r>
            <a:r>
              <a:rPr lang="ja-JP" altLang="en-US" sz="2400" b="1" dirty="0"/>
              <a:t>－</a:t>
            </a:r>
            <a:r>
              <a:rPr lang="en-US" altLang="ja-JP" sz="2400" b="1" dirty="0"/>
              <a:t>E</a:t>
            </a:r>
            <a:r>
              <a:rPr lang="ja-JP" altLang="en-US" sz="2400" b="1" dirty="0"/>
              <a:t>はどのようになっているか？</a:t>
            </a:r>
          </a:p>
        </p:txBody>
      </p:sp>
      <p:pic>
        <p:nvPicPr>
          <p:cNvPr id="11" name="コンテンツ プレースホルダー 10"/>
          <p:cNvPicPr>
            <a:picLocks noGrp="1" noChangeAspect="1"/>
          </p:cNvPicPr>
          <p:nvPr>
            <p:ph idx="1"/>
          </p:nvPr>
        </p:nvPicPr>
        <p:blipFill rotWithShape="1">
          <a:blip r:embed="rId3">
            <a:extLst>
              <a:ext uri="{28A0092B-C50C-407E-A947-70E740481C1C}">
                <a14:useLocalDpi xmlns:a14="http://schemas.microsoft.com/office/drawing/2010/main" val="0"/>
              </a:ext>
            </a:extLst>
          </a:blip>
          <a:srcRect t="17464" b="13334"/>
          <a:stretch/>
        </p:blipFill>
        <p:spPr>
          <a:xfrm>
            <a:off x="0" y="1410014"/>
            <a:ext cx="4734493" cy="2530992"/>
          </a:xfrm>
        </p:spPr>
      </p:pic>
      <p:pic>
        <p:nvPicPr>
          <p:cNvPr id="13" name="図 12"/>
          <p:cNvPicPr>
            <a:picLocks noChangeAspect="1"/>
          </p:cNvPicPr>
          <p:nvPr/>
        </p:nvPicPr>
        <p:blipFill rotWithShape="1">
          <a:blip r:embed="rId4">
            <a:extLst>
              <a:ext uri="{28A0092B-C50C-407E-A947-70E740481C1C}">
                <a14:useLocalDpi xmlns:a14="http://schemas.microsoft.com/office/drawing/2010/main" val="0"/>
              </a:ext>
            </a:extLst>
          </a:blip>
          <a:srcRect t="18531" r="2724" b="14512"/>
          <a:stretch/>
        </p:blipFill>
        <p:spPr>
          <a:xfrm>
            <a:off x="4522076" y="1459826"/>
            <a:ext cx="4621924" cy="2457599"/>
          </a:xfrm>
          <a:prstGeom prst="rect">
            <a:avLst/>
          </a:prstGeom>
        </p:spPr>
      </p:pic>
      <p:pic>
        <p:nvPicPr>
          <p:cNvPr id="16" name="図 15"/>
          <p:cNvPicPr>
            <a:picLocks noChangeAspect="1"/>
          </p:cNvPicPr>
          <p:nvPr/>
        </p:nvPicPr>
        <p:blipFill rotWithShape="1">
          <a:blip r:embed="rId5">
            <a:extLst>
              <a:ext uri="{28A0092B-C50C-407E-A947-70E740481C1C}">
                <a14:useLocalDpi xmlns:a14="http://schemas.microsoft.com/office/drawing/2010/main" val="0"/>
              </a:ext>
            </a:extLst>
          </a:blip>
          <a:srcRect t="18262" b="15183"/>
          <a:stretch/>
        </p:blipFill>
        <p:spPr>
          <a:xfrm>
            <a:off x="57534" y="4314452"/>
            <a:ext cx="4736881" cy="2435411"/>
          </a:xfrm>
          <a:prstGeom prst="rect">
            <a:avLst/>
          </a:prstGeom>
        </p:spPr>
      </p:pic>
      <p:grpSp>
        <p:nvGrpSpPr>
          <p:cNvPr id="19" name="グループ化 18"/>
          <p:cNvGrpSpPr/>
          <p:nvPr/>
        </p:nvGrpSpPr>
        <p:grpSpPr>
          <a:xfrm>
            <a:off x="1664303" y="4314452"/>
            <a:ext cx="1990791" cy="1524373"/>
            <a:chOff x="1664303" y="4314452"/>
            <a:chExt cx="1990791" cy="1524373"/>
          </a:xfrm>
        </p:grpSpPr>
        <p:sp>
          <p:nvSpPr>
            <p:cNvPr id="17" name="円/楕円 16"/>
            <p:cNvSpPr/>
            <p:nvPr/>
          </p:nvSpPr>
          <p:spPr>
            <a:xfrm>
              <a:off x="1664303" y="5410200"/>
              <a:ext cx="495300"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2857499" y="4314452"/>
              <a:ext cx="797595" cy="4286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92700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553" y="203367"/>
            <a:ext cx="7886700" cy="994172"/>
          </a:xfrm>
        </p:spPr>
        <p:txBody>
          <a:bodyPr>
            <a:normAutofit/>
          </a:bodyPr>
          <a:lstStyle/>
          <a:p>
            <a:r>
              <a:rPr lang="ja-JP" altLang="en-US" sz="3000" dirty="0"/>
              <a:t>　　</a:t>
            </a:r>
            <a:r>
              <a:rPr lang="en-US" altLang="ja-JP" dirty="0"/>
              <a:t>P</a:t>
            </a:r>
            <a:r>
              <a:rPr lang="ja-JP" altLang="en-US" dirty="0"/>
              <a:t>－</a:t>
            </a:r>
            <a:r>
              <a:rPr lang="en-US" altLang="ja-JP" dirty="0"/>
              <a:t>E</a:t>
            </a:r>
            <a:r>
              <a:rPr lang="ja-JP" altLang="en-US" dirty="0"/>
              <a:t>（降水量－蒸発量</a:t>
            </a:r>
            <a:r>
              <a:rPr lang="ja-JP" altLang="en-US" dirty="0" smtClean="0"/>
              <a:t>）</a:t>
            </a:r>
            <a:r>
              <a:rPr lang="en-US" altLang="ja-JP" sz="2800" dirty="0"/>
              <a:t>(</a:t>
            </a:r>
            <a:r>
              <a:rPr lang="en-US" altLang="ja-JP" sz="2800" dirty="0" smtClean="0"/>
              <a:t>mm/</a:t>
            </a:r>
            <a:r>
              <a:rPr lang="en-US" altLang="ja-JP" sz="2800" dirty="0" err="1" smtClean="0"/>
              <a:t>yr</a:t>
            </a:r>
            <a:r>
              <a:rPr lang="en-US" altLang="ja-JP" sz="2800" dirty="0" smtClean="0"/>
              <a:t>)</a:t>
            </a:r>
            <a:endParaRPr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44</a:t>
            </a:fld>
            <a:endParaRPr kumimoji="1" lang="ja-JP" altLang="en-US"/>
          </a:p>
        </p:txBody>
      </p:sp>
      <p:sp>
        <p:nvSpPr>
          <p:cNvPr id="10" name="テキスト ボックス 9"/>
          <p:cNvSpPr txBox="1"/>
          <p:nvPr/>
        </p:nvSpPr>
        <p:spPr>
          <a:xfrm>
            <a:off x="1092475" y="1133745"/>
            <a:ext cx="2760531" cy="461665"/>
          </a:xfrm>
          <a:prstGeom prst="rect">
            <a:avLst/>
          </a:prstGeom>
          <a:noFill/>
        </p:spPr>
        <p:txBody>
          <a:bodyPr wrap="square" rtlCol="0">
            <a:spAutoFit/>
          </a:bodyPr>
          <a:lstStyle/>
          <a:p>
            <a:r>
              <a:rPr lang="ja-JP" altLang="en-US" sz="2400" dirty="0"/>
              <a:t>過去</a:t>
            </a:r>
            <a:r>
              <a:rPr lang="en-US" altLang="ja-JP" sz="2400" dirty="0"/>
              <a:t>1970</a:t>
            </a:r>
            <a:r>
              <a:rPr lang="ja-JP" altLang="en-US" sz="2400" dirty="0"/>
              <a:t>～</a:t>
            </a:r>
            <a:r>
              <a:rPr lang="en-US" altLang="ja-JP" sz="2400" dirty="0"/>
              <a:t>1974</a:t>
            </a:r>
            <a:r>
              <a:rPr lang="ja-JP" altLang="en-US" sz="2400" dirty="0"/>
              <a:t>年</a:t>
            </a:r>
          </a:p>
        </p:txBody>
      </p:sp>
      <p:sp>
        <p:nvSpPr>
          <p:cNvPr id="11" name="テキスト ボックス 10"/>
          <p:cNvSpPr txBox="1"/>
          <p:nvPr/>
        </p:nvSpPr>
        <p:spPr>
          <a:xfrm>
            <a:off x="5357615" y="1071213"/>
            <a:ext cx="2720376" cy="461665"/>
          </a:xfrm>
          <a:prstGeom prst="rect">
            <a:avLst/>
          </a:prstGeom>
          <a:noFill/>
        </p:spPr>
        <p:txBody>
          <a:bodyPr wrap="square" rtlCol="0">
            <a:spAutoFit/>
          </a:bodyPr>
          <a:lstStyle/>
          <a:p>
            <a:r>
              <a:rPr lang="ja-JP" altLang="en-US" sz="2400" dirty="0"/>
              <a:t>現在</a:t>
            </a:r>
            <a:r>
              <a:rPr lang="en-US" altLang="ja-JP" sz="2400" dirty="0"/>
              <a:t>2010</a:t>
            </a:r>
            <a:r>
              <a:rPr lang="ja-JP" altLang="en-US" sz="2400" dirty="0"/>
              <a:t>～</a:t>
            </a:r>
            <a:r>
              <a:rPr lang="en-US" altLang="ja-JP" sz="2400" dirty="0"/>
              <a:t>2014</a:t>
            </a:r>
            <a:r>
              <a:rPr lang="ja-JP" altLang="en-US" sz="2400" dirty="0"/>
              <a:t>年</a:t>
            </a:r>
          </a:p>
        </p:txBody>
      </p:sp>
      <p:sp>
        <p:nvSpPr>
          <p:cNvPr id="12" name="テキスト ボックス 11"/>
          <p:cNvSpPr txBox="1"/>
          <p:nvPr/>
        </p:nvSpPr>
        <p:spPr>
          <a:xfrm>
            <a:off x="1246803" y="3953102"/>
            <a:ext cx="2457172" cy="461665"/>
          </a:xfrm>
          <a:prstGeom prst="rect">
            <a:avLst/>
          </a:prstGeom>
          <a:noFill/>
        </p:spPr>
        <p:txBody>
          <a:bodyPr wrap="square" rtlCol="0">
            <a:spAutoFit/>
          </a:bodyPr>
          <a:lstStyle/>
          <a:p>
            <a:r>
              <a:rPr lang="ja-JP" altLang="en-US" sz="2400" dirty="0"/>
              <a:t>（現在）</a:t>
            </a:r>
            <a:r>
              <a:rPr lang="ja-JP" altLang="en-US" sz="2400" dirty="0" err="1"/>
              <a:t>ー</a:t>
            </a:r>
            <a:r>
              <a:rPr lang="ja-JP" altLang="en-US" sz="2400" dirty="0"/>
              <a:t>（過去）</a:t>
            </a:r>
          </a:p>
        </p:txBody>
      </p:sp>
      <p:sp>
        <p:nvSpPr>
          <p:cNvPr id="16" name="テキスト ボックス 15"/>
          <p:cNvSpPr txBox="1"/>
          <p:nvPr/>
        </p:nvSpPr>
        <p:spPr>
          <a:xfrm>
            <a:off x="4790135" y="4512596"/>
            <a:ext cx="3631307" cy="1138773"/>
          </a:xfrm>
          <a:prstGeom prst="rect">
            <a:avLst/>
          </a:prstGeom>
          <a:noFill/>
        </p:spPr>
        <p:txBody>
          <a:bodyPr wrap="square" rtlCol="0">
            <a:spAutoFit/>
          </a:bodyPr>
          <a:lstStyle/>
          <a:p>
            <a:r>
              <a:rPr lang="ja-JP" altLang="en-US" sz="2400" dirty="0" smtClean="0"/>
              <a:t>アフリカ</a:t>
            </a:r>
            <a:r>
              <a:rPr lang="ja-JP" altLang="en-US" sz="2400" dirty="0"/>
              <a:t>では降水量が減少して</a:t>
            </a:r>
            <a:r>
              <a:rPr lang="ja-JP" altLang="en-US" sz="2400" dirty="0" smtClean="0"/>
              <a:t>いる</a:t>
            </a:r>
            <a:endParaRPr lang="en-US" altLang="ja-JP" sz="2400" dirty="0"/>
          </a:p>
          <a:p>
            <a:endParaRPr lang="ja-JP" altLang="en-US" sz="2000" dirty="0"/>
          </a:p>
        </p:txBody>
      </p:sp>
      <p:sp>
        <p:nvSpPr>
          <p:cNvPr id="20" name="角丸四角形 19"/>
          <p:cNvSpPr/>
          <p:nvPr/>
        </p:nvSpPr>
        <p:spPr>
          <a:xfrm>
            <a:off x="4801012" y="5523986"/>
            <a:ext cx="3703461" cy="918378"/>
          </a:xfrm>
          <a:prstGeom prst="roundRect">
            <a:avLst/>
          </a:prstGeom>
          <a:solidFill>
            <a:srgbClr val="F16813"/>
          </a:solidFill>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ja-JP" sz="2800" b="1" dirty="0"/>
              <a:t>P</a:t>
            </a:r>
            <a:r>
              <a:rPr lang="ja-JP" altLang="en-US" sz="2800" b="1" dirty="0"/>
              <a:t>－</a:t>
            </a:r>
            <a:r>
              <a:rPr lang="en-US" altLang="ja-JP" sz="2800" b="1" dirty="0"/>
              <a:t>E</a:t>
            </a:r>
            <a:r>
              <a:rPr lang="ja-JP" altLang="en-US" sz="2800" b="1" dirty="0"/>
              <a:t>と</a:t>
            </a:r>
            <a:r>
              <a:rPr lang="en-US" altLang="ja-JP" sz="2800" b="1" dirty="0"/>
              <a:t>PDSI</a:t>
            </a:r>
            <a:r>
              <a:rPr lang="ja-JP" altLang="en-US" sz="2800" b="1" dirty="0"/>
              <a:t>を比較する</a:t>
            </a:r>
          </a:p>
        </p:txBody>
      </p:sp>
      <p:pic>
        <p:nvPicPr>
          <p:cNvPr id="8" name="コンテンツ プレースホルダー 7"/>
          <p:cNvPicPr>
            <a:picLocks noGrp="1" noChangeAspect="1"/>
          </p:cNvPicPr>
          <p:nvPr>
            <p:ph idx="1"/>
          </p:nvPr>
        </p:nvPicPr>
        <p:blipFill rotWithShape="1">
          <a:blip r:embed="rId2">
            <a:extLst>
              <a:ext uri="{28A0092B-C50C-407E-A947-70E740481C1C}">
                <a14:useLocalDpi xmlns:a14="http://schemas.microsoft.com/office/drawing/2010/main" val="0"/>
              </a:ext>
            </a:extLst>
          </a:blip>
          <a:srcRect t="6957" b="2646"/>
          <a:stretch/>
        </p:blipFill>
        <p:spPr>
          <a:xfrm>
            <a:off x="84455" y="1546245"/>
            <a:ext cx="4495428" cy="2456022"/>
          </a:xfrm>
        </p:spPr>
      </p:pic>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t="8085" b="5273"/>
          <a:stretch/>
        </p:blipFill>
        <p:spPr>
          <a:xfrm>
            <a:off x="4451677" y="1583723"/>
            <a:ext cx="4518901" cy="2349387"/>
          </a:xfrm>
          <a:prstGeom prst="rect">
            <a:avLst/>
          </a:prstGeom>
        </p:spPr>
      </p:pic>
      <p:pic>
        <p:nvPicPr>
          <p:cNvPr id="13" name="図 12"/>
          <p:cNvPicPr>
            <a:picLocks noChangeAspect="1"/>
          </p:cNvPicPr>
          <p:nvPr/>
        </p:nvPicPr>
        <p:blipFill rotWithShape="1">
          <a:blip r:embed="rId4">
            <a:extLst>
              <a:ext uri="{28A0092B-C50C-407E-A947-70E740481C1C}">
                <a14:useLocalDpi xmlns:a14="http://schemas.microsoft.com/office/drawing/2010/main" val="0"/>
              </a:ext>
            </a:extLst>
          </a:blip>
          <a:srcRect t="7142" b="4951"/>
          <a:stretch/>
        </p:blipFill>
        <p:spPr>
          <a:xfrm>
            <a:off x="84455" y="4320557"/>
            <a:ext cx="4495428" cy="2406857"/>
          </a:xfrm>
          <a:prstGeom prst="rect">
            <a:avLst/>
          </a:prstGeom>
        </p:spPr>
      </p:pic>
      <p:grpSp>
        <p:nvGrpSpPr>
          <p:cNvPr id="23" name="グループ化 22"/>
          <p:cNvGrpSpPr/>
          <p:nvPr/>
        </p:nvGrpSpPr>
        <p:grpSpPr>
          <a:xfrm>
            <a:off x="4469936" y="4033198"/>
            <a:ext cx="4319340" cy="414148"/>
            <a:chOff x="4469936" y="4033198"/>
            <a:chExt cx="4319340" cy="414148"/>
          </a:xfrm>
        </p:grpSpPr>
        <p:pic>
          <p:nvPicPr>
            <p:cNvPr id="15" name="図 14"/>
            <p:cNvPicPr>
              <a:picLocks noChangeAspect="1"/>
            </p:cNvPicPr>
            <p:nvPr/>
          </p:nvPicPr>
          <p:blipFill rotWithShape="1">
            <a:blip r:embed="rId3">
              <a:extLst>
                <a:ext uri="{28A0092B-C50C-407E-A947-70E740481C1C}">
                  <a14:useLocalDpi xmlns:a14="http://schemas.microsoft.com/office/drawing/2010/main" val="0"/>
                </a:ext>
              </a:extLst>
            </a:blip>
            <a:srcRect l="9139" t="94191" r="8413"/>
            <a:stretch/>
          </p:blipFill>
          <p:spPr>
            <a:xfrm>
              <a:off x="4579884" y="4033198"/>
              <a:ext cx="4209392" cy="341915"/>
            </a:xfrm>
            <a:prstGeom prst="rect">
              <a:avLst/>
            </a:prstGeom>
          </p:spPr>
        </p:pic>
        <p:sp>
          <p:nvSpPr>
            <p:cNvPr id="21" name="正方形/長方形 20"/>
            <p:cNvSpPr/>
            <p:nvPr/>
          </p:nvSpPr>
          <p:spPr>
            <a:xfrm>
              <a:off x="4469936" y="4291439"/>
              <a:ext cx="331076" cy="155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5"/>
            <a:stretch>
              <a:fillRect/>
            </a:stretch>
          </p:blipFill>
          <p:spPr>
            <a:xfrm>
              <a:off x="8447870" y="4269245"/>
              <a:ext cx="341406" cy="170703"/>
            </a:xfrm>
            <a:prstGeom prst="rect">
              <a:avLst/>
            </a:prstGeom>
          </p:spPr>
        </p:pic>
      </p:grpSp>
      <p:sp>
        <p:nvSpPr>
          <p:cNvPr id="24" name="円/楕円 23"/>
          <p:cNvSpPr/>
          <p:nvPr/>
        </p:nvSpPr>
        <p:spPr>
          <a:xfrm>
            <a:off x="1671145" y="2475186"/>
            <a:ext cx="449317" cy="37837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6008633" y="2505952"/>
            <a:ext cx="449317" cy="37837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1671145" y="5289331"/>
            <a:ext cx="499173" cy="3620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7079610" y="1753022"/>
            <a:ext cx="573681" cy="248674"/>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700390" y="1782093"/>
            <a:ext cx="585679" cy="21960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2700390" y="4568943"/>
            <a:ext cx="645320" cy="2316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8728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24" grpId="0" animBg="1"/>
      <p:bldP spid="25" grpId="0" animBg="1"/>
      <p:bldP spid="26" grpId="0" animBg="1"/>
      <p:bldP spid="28" grpId="0" animBg="1"/>
      <p:bldP spid="29" grpId="0" animBg="1"/>
      <p:bldP spid="3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rotWithShape="1">
          <a:blip r:embed="rId3">
            <a:extLst>
              <a:ext uri="{28A0092B-C50C-407E-A947-70E740481C1C}">
                <a14:useLocalDpi xmlns:a14="http://schemas.microsoft.com/office/drawing/2010/main" val="0"/>
              </a:ext>
            </a:extLst>
          </a:blip>
          <a:srcRect t="17727" r="2310" b="14915"/>
          <a:stretch/>
        </p:blipFill>
        <p:spPr>
          <a:xfrm>
            <a:off x="0" y="1537375"/>
            <a:ext cx="4513280" cy="2567903"/>
          </a:xfrm>
          <a:prstGeom prst="rect">
            <a:avLst/>
          </a:prstGeom>
        </p:spPr>
      </p:pic>
      <p:sp>
        <p:nvSpPr>
          <p:cNvPr id="2" name="タイトル 1"/>
          <p:cNvSpPr>
            <a:spLocks noGrp="1"/>
          </p:cNvSpPr>
          <p:nvPr>
            <p:ph type="title"/>
          </p:nvPr>
        </p:nvSpPr>
        <p:spPr>
          <a:xfrm>
            <a:off x="0" y="94611"/>
            <a:ext cx="7886700" cy="994172"/>
          </a:xfrm>
        </p:spPr>
        <p:txBody>
          <a:bodyPr>
            <a:normAutofit fontScale="90000"/>
          </a:bodyPr>
          <a:lstStyle/>
          <a:p>
            <a:r>
              <a:rPr kumimoji="1" lang="ja-JP" altLang="en-US" dirty="0" smtClean="0"/>
              <a:t>　　</a:t>
            </a:r>
            <a:r>
              <a:rPr kumimoji="1" lang="en-US" altLang="ja-JP" sz="4000" dirty="0" smtClean="0"/>
              <a:t>(</a:t>
            </a:r>
            <a:r>
              <a:rPr kumimoji="1" lang="ja-JP" altLang="en-US" sz="4000" dirty="0" smtClean="0"/>
              <a:t>現在</a:t>
            </a:r>
            <a:r>
              <a:rPr kumimoji="1" lang="en-US" altLang="ja-JP" sz="4000" dirty="0" smtClean="0"/>
              <a:t>2010‐2014)</a:t>
            </a:r>
            <a:r>
              <a:rPr kumimoji="1" lang="ja-JP" altLang="en-US" sz="4000" dirty="0" smtClean="0"/>
              <a:t>－</a:t>
            </a:r>
            <a:r>
              <a:rPr lang="en-US" altLang="ja-JP" sz="4000" dirty="0"/>
              <a:t>(</a:t>
            </a:r>
            <a:r>
              <a:rPr kumimoji="1" lang="ja-JP" altLang="en-US" sz="4000" dirty="0" smtClean="0"/>
              <a:t>過去</a:t>
            </a:r>
            <a:r>
              <a:rPr kumimoji="1" lang="en-US" altLang="ja-JP" sz="4000" dirty="0" smtClean="0"/>
              <a:t>1970‐1974)</a:t>
            </a:r>
            <a:endParaRPr kumimoji="1" lang="ja-JP" altLang="en-US" sz="4000"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45</a:t>
            </a:fld>
            <a:endParaRPr kumimoji="1" lang="ja-JP" altLang="en-US"/>
          </a:p>
        </p:txBody>
      </p:sp>
      <p:sp>
        <p:nvSpPr>
          <p:cNvPr id="3" name="テキスト ボックス 2"/>
          <p:cNvSpPr txBox="1"/>
          <p:nvPr/>
        </p:nvSpPr>
        <p:spPr>
          <a:xfrm>
            <a:off x="1184464" y="1020532"/>
            <a:ext cx="2341982" cy="461665"/>
          </a:xfrm>
          <a:prstGeom prst="rect">
            <a:avLst/>
          </a:prstGeom>
          <a:noFill/>
        </p:spPr>
        <p:txBody>
          <a:bodyPr wrap="square" rtlCol="0">
            <a:spAutoFit/>
          </a:bodyPr>
          <a:lstStyle/>
          <a:p>
            <a:pPr algn="ctr"/>
            <a:r>
              <a:rPr lang="en-US" altLang="ja-JP" sz="2400" dirty="0"/>
              <a:t>PDSI </a:t>
            </a:r>
            <a:endParaRPr lang="ja-JP" altLang="en-US" sz="2400" dirty="0"/>
          </a:p>
        </p:txBody>
      </p:sp>
      <p:sp>
        <p:nvSpPr>
          <p:cNvPr id="5" name="テキスト ボックス 4"/>
          <p:cNvSpPr txBox="1"/>
          <p:nvPr/>
        </p:nvSpPr>
        <p:spPr>
          <a:xfrm>
            <a:off x="5953685" y="1054658"/>
            <a:ext cx="1532965" cy="461665"/>
          </a:xfrm>
          <a:prstGeom prst="rect">
            <a:avLst/>
          </a:prstGeom>
          <a:noFill/>
        </p:spPr>
        <p:txBody>
          <a:bodyPr wrap="square" rtlCol="0">
            <a:spAutoFit/>
          </a:bodyPr>
          <a:lstStyle/>
          <a:p>
            <a:pPr algn="ctr"/>
            <a:r>
              <a:rPr lang="en-US" altLang="ja-JP" sz="2400" dirty="0"/>
              <a:t>P</a:t>
            </a:r>
            <a:r>
              <a:rPr lang="ja-JP" altLang="en-US" sz="2400" dirty="0"/>
              <a:t>－</a:t>
            </a:r>
            <a:r>
              <a:rPr lang="en-US" altLang="ja-JP" sz="2400" dirty="0"/>
              <a:t>E</a:t>
            </a:r>
            <a:endParaRPr lang="ja-JP" altLang="en-US" sz="2400" dirty="0"/>
          </a:p>
        </p:txBody>
      </p:sp>
      <p:sp>
        <p:nvSpPr>
          <p:cNvPr id="13" name="角丸四角形 12"/>
          <p:cNvSpPr/>
          <p:nvPr/>
        </p:nvSpPr>
        <p:spPr>
          <a:xfrm>
            <a:off x="419560" y="4838429"/>
            <a:ext cx="8187440" cy="1271346"/>
          </a:xfrm>
          <a:prstGeom prst="roundRect">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ja-JP" altLang="en-US" sz="2400" dirty="0" smtClean="0"/>
              <a:t>アフリカ赤道付近：過去に比べ現在は降水量が減少</a:t>
            </a:r>
            <a:endParaRPr lang="en-US" altLang="ja-JP" sz="2400" dirty="0" smtClean="0"/>
          </a:p>
          <a:p>
            <a:r>
              <a:rPr lang="ja-JP" altLang="en-US" sz="2400" dirty="0" smtClean="0"/>
              <a:t>シベリア北部</a:t>
            </a:r>
            <a:r>
              <a:rPr lang="ja-JP" altLang="en-US" sz="2400" dirty="0"/>
              <a:t>：</a:t>
            </a:r>
            <a:r>
              <a:rPr lang="ja-JP" altLang="en-US" sz="2400" dirty="0" smtClean="0"/>
              <a:t>水収支の変化があまりないにもかかわらず乾燥</a:t>
            </a:r>
            <a:endParaRPr lang="ja-JP" altLang="en-US" sz="2400" dirty="0"/>
          </a:p>
        </p:txBody>
      </p:sp>
      <p:sp>
        <p:nvSpPr>
          <p:cNvPr id="14" name="正方形/長方形 13"/>
          <p:cNvSpPr/>
          <p:nvPr/>
        </p:nvSpPr>
        <p:spPr>
          <a:xfrm>
            <a:off x="1637531" y="2804668"/>
            <a:ext cx="206821" cy="214375"/>
          </a:xfrm>
          <a:prstGeom prst="rect">
            <a:avLst/>
          </a:prstGeom>
          <a:solidFill>
            <a:srgbClr val="FF0000">
              <a:alpha val="49000"/>
            </a:srgbClr>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pic>
        <p:nvPicPr>
          <p:cNvPr id="11" name="図 10"/>
          <p:cNvPicPr>
            <a:picLocks noChangeAspect="1"/>
          </p:cNvPicPr>
          <p:nvPr/>
        </p:nvPicPr>
        <p:blipFill rotWithShape="1">
          <a:blip r:embed="rId4">
            <a:extLst>
              <a:ext uri="{28A0092B-C50C-407E-A947-70E740481C1C}">
                <a14:useLocalDpi xmlns:a14="http://schemas.microsoft.com/office/drawing/2010/main" val="0"/>
              </a:ext>
            </a:extLst>
          </a:blip>
          <a:srcRect t="6612" b="4469"/>
          <a:stretch/>
        </p:blipFill>
        <p:spPr>
          <a:xfrm>
            <a:off x="4470233" y="1526849"/>
            <a:ext cx="4698304" cy="2588956"/>
          </a:xfrm>
          <a:prstGeom prst="rect">
            <a:avLst/>
          </a:prstGeom>
        </p:spPr>
      </p:pic>
      <p:pic>
        <p:nvPicPr>
          <p:cNvPr id="12" name="図 11"/>
          <p:cNvPicPr>
            <a:picLocks noChangeAspect="1"/>
          </p:cNvPicPr>
          <p:nvPr/>
        </p:nvPicPr>
        <p:blipFill>
          <a:blip r:embed="rId5"/>
          <a:stretch>
            <a:fillRect/>
          </a:stretch>
        </p:blipFill>
        <p:spPr>
          <a:xfrm>
            <a:off x="4675912" y="4171193"/>
            <a:ext cx="4328535" cy="420660"/>
          </a:xfrm>
          <a:prstGeom prst="rect">
            <a:avLst/>
          </a:prstGeom>
        </p:spPr>
      </p:pic>
      <p:pic>
        <p:nvPicPr>
          <p:cNvPr id="18" name="図 17"/>
          <p:cNvPicPr>
            <a:picLocks noChangeAspect="1"/>
          </p:cNvPicPr>
          <p:nvPr/>
        </p:nvPicPr>
        <p:blipFill>
          <a:blip r:embed="rId6"/>
          <a:stretch>
            <a:fillRect/>
          </a:stretch>
        </p:blipFill>
        <p:spPr>
          <a:xfrm>
            <a:off x="247834" y="4080963"/>
            <a:ext cx="4134980" cy="510890"/>
          </a:xfrm>
          <a:prstGeom prst="rect">
            <a:avLst/>
          </a:prstGeom>
        </p:spPr>
      </p:pic>
      <p:sp>
        <p:nvSpPr>
          <p:cNvPr id="15" name="正方形/長方形 14"/>
          <p:cNvSpPr/>
          <p:nvPr/>
        </p:nvSpPr>
        <p:spPr>
          <a:xfrm>
            <a:off x="2730959" y="1619497"/>
            <a:ext cx="449386" cy="233307"/>
          </a:xfrm>
          <a:prstGeom prst="rect">
            <a:avLst/>
          </a:prstGeom>
          <a:solidFill>
            <a:srgbClr val="FF0000">
              <a:alpha val="44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6" name="正方形/長方形 5"/>
          <p:cNvSpPr/>
          <p:nvPr/>
        </p:nvSpPr>
        <p:spPr>
          <a:xfrm>
            <a:off x="7190292" y="1812139"/>
            <a:ext cx="460286" cy="219828"/>
          </a:xfrm>
          <a:prstGeom prst="rect">
            <a:avLst/>
          </a:prstGeom>
          <a:solidFill>
            <a:srgbClr val="FF0000">
              <a:alpha val="44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
        <p:nvSpPr>
          <p:cNvPr id="16" name="正方形/長方形 15"/>
          <p:cNvSpPr/>
          <p:nvPr/>
        </p:nvSpPr>
        <p:spPr>
          <a:xfrm>
            <a:off x="6150811" y="2609621"/>
            <a:ext cx="200141" cy="211705"/>
          </a:xfrm>
          <a:prstGeom prst="rect">
            <a:avLst/>
          </a:prstGeom>
          <a:solidFill>
            <a:srgbClr val="FF0000">
              <a:alpha val="44000"/>
            </a:srgb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ja-JP" altLang="en-US" sz="1350"/>
          </a:p>
        </p:txBody>
      </p:sp>
    </p:spTree>
    <p:extLst>
      <p:ext uri="{BB962C8B-B14F-4D97-AF65-F5344CB8AC3E}">
        <p14:creationId xmlns:p14="http://schemas.microsoft.com/office/powerpoint/2010/main" val="342900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6"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ext uri="{D42A27DB-BD31-4B8C-83A1-F6EECF244321}">
                <p14:modId xmlns:p14="http://schemas.microsoft.com/office/powerpoint/2010/main" val="377044534"/>
              </p:ext>
            </p:extLst>
          </p:nvPr>
        </p:nvGraphicFramePr>
        <p:xfrm>
          <a:off x="0" y="1486982"/>
          <a:ext cx="4379496" cy="3140197"/>
        </p:xfrm>
        <a:graphic>
          <a:graphicData uri="http://schemas.openxmlformats.org/drawingml/2006/chart">
            <c:chart xmlns:c="http://schemas.openxmlformats.org/drawingml/2006/chart" xmlns:r="http://schemas.openxmlformats.org/officeDocument/2006/relationships" r:id="rId3"/>
          </a:graphicData>
        </a:graphic>
      </p:graphicFrame>
      <p:sp>
        <p:nvSpPr>
          <p:cNvPr id="2" name="タイトル 1"/>
          <p:cNvSpPr>
            <a:spLocks noGrp="1"/>
          </p:cNvSpPr>
          <p:nvPr>
            <p:ph type="title"/>
          </p:nvPr>
        </p:nvSpPr>
        <p:spPr>
          <a:xfrm>
            <a:off x="0" y="179070"/>
            <a:ext cx="7886700" cy="994172"/>
          </a:xfrm>
        </p:spPr>
        <p:txBody>
          <a:bodyPr>
            <a:normAutofit/>
          </a:bodyPr>
          <a:lstStyle/>
          <a:p>
            <a:r>
              <a:rPr kumimoji="1" lang="ja-JP" altLang="en-US" dirty="0" smtClean="0"/>
              <a:t>　　</a:t>
            </a:r>
            <a:r>
              <a:rPr lang="ja-JP" altLang="en-US" dirty="0" smtClean="0"/>
              <a:t>アフリカ赤道付近の</a:t>
            </a:r>
            <a:r>
              <a:rPr lang="ja-JP" altLang="en-US" dirty="0"/>
              <a:t>領域平均</a:t>
            </a:r>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46</a:t>
            </a:fld>
            <a:endParaRPr kumimoji="1" lang="ja-JP" altLang="en-US"/>
          </a:p>
        </p:txBody>
      </p:sp>
      <p:sp>
        <p:nvSpPr>
          <p:cNvPr id="3" name="角丸四角形 2"/>
          <p:cNvSpPr/>
          <p:nvPr/>
        </p:nvSpPr>
        <p:spPr>
          <a:xfrm>
            <a:off x="990955" y="4752908"/>
            <a:ext cx="7368209" cy="1289754"/>
          </a:xfrm>
          <a:prstGeom prst="roundRect">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ltLang="ja-JP" sz="2000" dirty="0" smtClean="0"/>
          </a:p>
          <a:p>
            <a:pPr algn="ctr"/>
            <a:r>
              <a:rPr lang="ja-JP" altLang="en-US" sz="2800" dirty="0" smtClean="0"/>
              <a:t>降水量は減少・</a:t>
            </a:r>
            <a:r>
              <a:rPr lang="en-US" altLang="ja-JP" sz="2800" dirty="0" smtClean="0"/>
              <a:t>PDSI</a:t>
            </a:r>
            <a:r>
              <a:rPr lang="ja-JP" altLang="en-US" sz="2800" dirty="0" smtClean="0"/>
              <a:t>乾燥</a:t>
            </a:r>
            <a:r>
              <a:rPr lang="ja-JP" altLang="en-US" sz="2800" dirty="0"/>
              <a:t>化</a:t>
            </a:r>
            <a:endParaRPr lang="en-US" altLang="ja-JP" sz="2800" dirty="0" smtClean="0"/>
          </a:p>
          <a:p>
            <a:pPr algn="ctr"/>
            <a:endParaRPr lang="en-US" altLang="ja-JP" sz="2000" dirty="0" smtClean="0"/>
          </a:p>
        </p:txBody>
      </p:sp>
      <p:cxnSp>
        <p:nvCxnSpPr>
          <p:cNvPr id="11" name="直線コネクタ 10"/>
          <p:cNvCxnSpPr/>
          <p:nvPr/>
        </p:nvCxnSpPr>
        <p:spPr>
          <a:xfrm flipV="1">
            <a:off x="299545" y="2801469"/>
            <a:ext cx="3940661" cy="802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2117186" y="5730486"/>
            <a:ext cx="5115745" cy="624351"/>
          </a:xfrm>
          <a:prstGeom prst="roundRect">
            <a:avLst/>
          </a:prstGeom>
          <a:solidFill>
            <a:srgbClr val="F1681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2400" b="1" dirty="0" smtClean="0"/>
              <a:t>干ばつと降水量の関係がみられた</a:t>
            </a:r>
            <a:endParaRPr kumimoji="1" lang="ja-JP" altLang="en-US" sz="2400" b="1" dirty="0"/>
          </a:p>
        </p:txBody>
      </p:sp>
      <p:sp>
        <p:nvSpPr>
          <p:cNvPr id="10" name="テキスト ボックス 9"/>
          <p:cNvSpPr txBox="1"/>
          <p:nvPr/>
        </p:nvSpPr>
        <p:spPr>
          <a:xfrm>
            <a:off x="2048097" y="1099017"/>
            <a:ext cx="1229710" cy="523220"/>
          </a:xfrm>
          <a:prstGeom prst="rect">
            <a:avLst/>
          </a:prstGeom>
          <a:noFill/>
        </p:spPr>
        <p:txBody>
          <a:bodyPr wrap="square" rtlCol="0">
            <a:spAutoFit/>
          </a:bodyPr>
          <a:lstStyle/>
          <a:p>
            <a:r>
              <a:rPr kumimoji="1" lang="en-US" altLang="ja-JP" sz="2800" dirty="0" smtClean="0"/>
              <a:t>PDSI </a:t>
            </a:r>
            <a:endParaRPr kumimoji="1" lang="ja-JP" altLang="en-US" sz="2800" dirty="0"/>
          </a:p>
        </p:txBody>
      </p:sp>
      <p:sp>
        <p:nvSpPr>
          <p:cNvPr id="12" name="テキスト ボックス 11"/>
          <p:cNvSpPr txBox="1"/>
          <p:nvPr/>
        </p:nvSpPr>
        <p:spPr>
          <a:xfrm>
            <a:off x="6026033" y="1068014"/>
            <a:ext cx="1958169" cy="523220"/>
          </a:xfrm>
          <a:prstGeom prst="rect">
            <a:avLst/>
          </a:prstGeom>
          <a:noFill/>
        </p:spPr>
        <p:txBody>
          <a:bodyPr wrap="square" rtlCol="0">
            <a:spAutoFit/>
          </a:bodyPr>
          <a:lstStyle/>
          <a:p>
            <a:r>
              <a:rPr kumimoji="1" lang="en-US" altLang="ja-JP" sz="2800" dirty="0" smtClean="0"/>
              <a:t>P</a:t>
            </a:r>
            <a:r>
              <a:rPr kumimoji="1" lang="ja-JP" altLang="en-US" sz="2800" dirty="0" smtClean="0"/>
              <a:t>－</a:t>
            </a:r>
            <a:r>
              <a:rPr kumimoji="1" lang="en-US" altLang="ja-JP" sz="2800" dirty="0" smtClean="0"/>
              <a:t>E</a:t>
            </a:r>
            <a:r>
              <a:rPr kumimoji="1" lang="en-US" altLang="ja-JP" dirty="0" smtClean="0"/>
              <a:t>(mm/</a:t>
            </a:r>
            <a:r>
              <a:rPr kumimoji="1" lang="en-US" altLang="ja-JP" dirty="0" err="1" smtClean="0"/>
              <a:t>yr</a:t>
            </a:r>
            <a:r>
              <a:rPr kumimoji="1" lang="en-US" altLang="ja-JP" dirty="0" smtClean="0"/>
              <a:t>)</a:t>
            </a:r>
            <a:endParaRPr kumimoji="1" lang="ja-JP" altLang="en-US" dirty="0"/>
          </a:p>
        </p:txBody>
      </p:sp>
      <p:graphicFrame>
        <p:nvGraphicFramePr>
          <p:cNvPr id="18" name="グラフ 17"/>
          <p:cNvGraphicFramePr>
            <a:graphicFrameLocks/>
          </p:cNvGraphicFramePr>
          <p:nvPr>
            <p:extLst>
              <p:ext uri="{D42A27DB-BD31-4B8C-83A1-F6EECF244321}">
                <p14:modId xmlns:p14="http://schemas.microsoft.com/office/powerpoint/2010/main" val="921863836"/>
              </p:ext>
            </p:extLst>
          </p:nvPr>
        </p:nvGraphicFramePr>
        <p:xfrm>
          <a:off x="9418514" y="-70249"/>
          <a:ext cx="4676274" cy="31144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グラフ 15"/>
          <p:cNvGraphicFramePr>
            <a:graphicFrameLocks/>
          </p:cNvGraphicFramePr>
          <p:nvPr>
            <p:extLst>
              <p:ext uri="{D42A27DB-BD31-4B8C-83A1-F6EECF244321}">
                <p14:modId xmlns:p14="http://schemas.microsoft.com/office/powerpoint/2010/main" val="1918684119"/>
              </p:ext>
            </p:extLst>
          </p:nvPr>
        </p:nvGraphicFramePr>
        <p:xfrm>
          <a:off x="4253289" y="1587445"/>
          <a:ext cx="4572000" cy="285177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8039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17922"/>
            <a:ext cx="7886700" cy="1325563"/>
          </a:xfrm>
        </p:spPr>
        <p:txBody>
          <a:bodyPr>
            <a:normAutofit/>
          </a:bodyPr>
          <a:lstStyle/>
          <a:p>
            <a:r>
              <a:rPr kumimoji="1" lang="ja-JP" altLang="en-US" sz="4000" dirty="0" smtClean="0"/>
              <a:t>　　</a:t>
            </a:r>
            <a:r>
              <a:rPr kumimoji="1" lang="ja-JP" altLang="en-US" dirty="0" smtClean="0"/>
              <a:t>シベリア北部領域平均</a:t>
            </a: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47</a:t>
            </a:fld>
            <a:endParaRPr kumimoji="1" lang="ja-JP" altLang="en-US"/>
          </a:p>
        </p:txBody>
      </p:sp>
      <p:graphicFrame>
        <p:nvGraphicFramePr>
          <p:cNvPr id="9" name="グラフ 8"/>
          <p:cNvGraphicFramePr>
            <a:graphicFrameLocks/>
          </p:cNvGraphicFramePr>
          <p:nvPr>
            <p:extLst>
              <p:ext uri="{D42A27DB-BD31-4B8C-83A1-F6EECF244321}">
                <p14:modId xmlns:p14="http://schemas.microsoft.com/office/powerpoint/2010/main" val="3673325114"/>
              </p:ext>
            </p:extLst>
          </p:nvPr>
        </p:nvGraphicFramePr>
        <p:xfrm>
          <a:off x="88539" y="1443485"/>
          <a:ext cx="4459560" cy="2948602"/>
        </p:xfrm>
        <a:graphic>
          <a:graphicData uri="http://schemas.openxmlformats.org/drawingml/2006/chart">
            <c:chart xmlns:c="http://schemas.openxmlformats.org/drawingml/2006/chart" xmlns:r="http://schemas.openxmlformats.org/officeDocument/2006/relationships" r:id="rId2"/>
          </a:graphicData>
        </a:graphic>
      </p:graphicFrame>
      <p:sp>
        <p:nvSpPr>
          <p:cNvPr id="11" name="角丸四角形 10"/>
          <p:cNvSpPr/>
          <p:nvPr/>
        </p:nvSpPr>
        <p:spPr>
          <a:xfrm>
            <a:off x="88539" y="4501336"/>
            <a:ext cx="8835555" cy="1423781"/>
          </a:xfrm>
          <a:prstGeom prst="roundRect">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altLang="ja-JP" sz="2400" dirty="0" smtClean="0"/>
              <a:t>P-E</a:t>
            </a:r>
            <a:r>
              <a:rPr lang="ja-JP" altLang="en-US" sz="2400" dirty="0" smtClean="0"/>
              <a:t>の大きな変化も見られなかったが</a:t>
            </a:r>
            <a:r>
              <a:rPr lang="en-US" altLang="ja-JP" sz="2400" dirty="0" smtClean="0"/>
              <a:t>PDSI</a:t>
            </a:r>
            <a:r>
              <a:rPr lang="ja-JP" altLang="en-US" sz="2400" dirty="0" smtClean="0"/>
              <a:t>はわずかではあるが減少</a:t>
            </a:r>
            <a:endParaRPr lang="en-US" altLang="ja-JP" sz="2400" dirty="0"/>
          </a:p>
        </p:txBody>
      </p:sp>
      <p:sp>
        <p:nvSpPr>
          <p:cNvPr id="12" name="角丸四角形 11"/>
          <p:cNvSpPr/>
          <p:nvPr/>
        </p:nvSpPr>
        <p:spPr>
          <a:xfrm>
            <a:off x="1564492" y="5559384"/>
            <a:ext cx="6322208" cy="778202"/>
          </a:xfrm>
          <a:prstGeom prst="roundRect">
            <a:avLst/>
          </a:prstGeom>
          <a:solidFill>
            <a:srgbClr val="F1681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2400" b="1" dirty="0" smtClean="0"/>
              <a:t>蒸発量＞降水量だけが干ばつの原因ではない</a:t>
            </a:r>
            <a:endParaRPr kumimoji="1" lang="ja-JP" altLang="en-US" sz="2400" b="1" dirty="0"/>
          </a:p>
        </p:txBody>
      </p:sp>
      <p:sp>
        <p:nvSpPr>
          <p:cNvPr id="13" name="テキスト ボックス 12"/>
          <p:cNvSpPr txBox="1"/>
          <p:nvPr/>
        </p:nvSpPr>
        <p:spPr>
          <a:xfrm>
            <a:off x="1974631" y="1039214"/>
            <a:ext cx="1229710" cy="523220"/>
          </a:xfrm>
          <a:prstGeom prst="rect">
            <a:avLst/>
          </a:prstGeom>
          <a:noFill/>
        </p:spPr>
        <p:txBody>
          <a:bodyPr wrap="square" rtlCol="0">
            <a:spAutoFit/>
          </a:bodyPr>
          <a:lstStyle/>
          <a:p>
            <a:r>
              <a:rPr kumimoji="1" lang="en-US" altLang="ja-JP" sz="2800" dirty="0" smtClean="0"/>
              <a:t>PDSI </a:t>
            </a:r>
            <a:endParaRPr kumimoji="1" lang="ja-JP" altLang="en-US" sz="2800" dirty="0"/>
          </a:p>
        </p:txBody>
      </p:sp>
      <p:sp>
        <p:nvSpPr>
          <p:cNvPr id="14" name="テキスト ボックス 13"/>
          <p:cNvSpPr txBox="1"/>
          <p:nvPr/>
        </p:nvSpPr>
        <p:spPr>
          <a:xfrm>
            <a:off x="5891856" y="1029233"/>
            <a:ext cx="1921447" cy="523220"/>
          </a:xfrm>
          <a:prstGeom prst="rect">
            <a:avLst/>
          </a:prstGeom>
          <a:noFill/>
        </p:spPr>
        <p:txBody>
          <a:bodyPr wrap="square" rtlCol="0">
            <a:spAutoFit/>
          </a:bodyPr>
          <a:lstStyle/>
          <a:p>
            <a:r>
              <a:rPr kumimoji="1" lang="en-US" altLang="ja-JP" sz="2800" dirty="0" smtClean="0"/>
              <a:t>P</a:t>
            </a:r>
            <a:r>
              <a:rPr kumimoji="1" lang="ja-JP" altLang="en-US" sz="2800" dirty="0" smtClean="0"/>
              <a:t>－</a:t>
            </a:r>
            <a:r>
              <a:rPr kumimoji="1" lang="en-US" altLang="ja-JP" sz="2800" dirty="0" smtClean="0"/>
              <a:t>E</a:t>
            </a:r>
            <a:r>
              <a:rPr kumimoji="1" lang="en-US" altLang="ja-JP" dirty="0" smtClean="0"/>
              <a:t>(mm/</a:t>
            </a:r>
            <a:r>
              <a:rPr kumimoji="1" lang="en-US" altLang="ja-JP" dirty="0" err="1" smtClean="0"/>
              <a:t>yr</a:t>
            </a:r>
            <a:r>
              <a:rPr kumimoji="1" lang="en-US" altLang="ja-JP" dirty="0" smtClean="0"/>
              <a:t>)</a:t>
            </a:r>
            <a:endParaRPr kumimoji="1" lang="ja-JP" altLang="en-US" dirty="0"/>
          </a:p>
        </p:txBody>
      </p:sp>
      <p:cxnSp>
        <p:nvCxnSpPr>
          <p:cNvPr id="16" name="直線コネクタ 15"/>
          <p:cNvCxnSpPr/>
          <p:nvPr/>
        </p:nvCxnSpPr>
        <p:spPr>
          <a:xfrm>
            <a:off x="409903" y="2483726"/>
            <a:ext cx="3957145" cy="1576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5" name="グラフ 14"/>
          <p:cNvGraphicFramePr>
            <a:graphicFrameLocks/>
          </p:cNvGraphicFramePr>
          <p:nvPr>
            <p:extLst>
              <p:ext uri="{D42A27DB-BD31-4B8C-83A1-F6EECF244321}">
                <p14:modId xmlns:p14="http://schemas.microsoft.com/office/powerpoint/2010/main" val="329268927"/>
              </p:ext>
            </p:extLst>
          </p:nvPr>
        </p:nvGraphicFramePr>
        <p:xfrm>
          <a:off x="4506316" y="1403199"/>
          <a:ext cx="4558856" cy="30793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599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解析②</a:t>
            </a:r>
            <a:endParaRPr kumimoji="1" lang="ja-JP" altLang="en-US" dirty="0"/>
          </a:p>
        </p:txBody>
      </p:sp>
      <p:sp>
        <p:nvSpPr>
          <p:cNvPr id="3" name="コンテンツ プレースホルダー 2"/>
          <p:cNvSpPr>
            <a:spLocks noGrp="1"/>
          </p:cNvSpPr>
          <p:nvPr>
            <p:ph idx="1"/>
          </p:nvPr>
        </p:nvSpPr>
        <p:spPr>
          <a:xfrm>
            <a:off x="428625" y="2647950"/>
            <a:ext cx="8086725" cy="3890963"/>
          </a:xfrm>
        </p:spPr>
        <p:txBody>
          <a:bodyPr/>
          <a:lstStyle/>
          <a:p>
            <a:pPr marL="0" indent="0">
              <a:buNone/>
            </a:pPr>
            <a:r>
              <a:rPr kumimoji="1" lang="ja-JP" altLang="en-US" dirty="0" smtClean="0"/>
              <a:t>アフリカとシベリアの乾燥とその他の地域の気候との関係性を評価する</a:t>
            </a: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48</a:t>
            </a:fld>
            <a:endParaRPr kumimoji="1" lang="ja-JP" altLang="en-US"/>
          </a:p>
        </p:txBody>
      </p:sp>
      <p:sp>
        <p:nvSpPr>
          <p:cNvPr id="5" name="角丸四角形 4"/>
          <p:cNvSpPr/>
          <p:nvPr/>
        </p:nvSpPr>
        <p:spPr>
          <a:xfrm>
            <a:off x="542925" y="1701573"/>
            <a:ext cx="1574712" cy="545115"/>
          </a:xfrm>
          <a:prstGeom prst="roundRect">
            <a:avLst/>
          </a:prstGeom>
          <a:solidFill>
            <a:srgbClr val="F16813"/>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800" b="1" dirty="0"/>
              <a:t>目的</a:t>
            </a:r>
          </a:p>
        </p:txBody>
      </p:sp>
      <p:sp>
        <p:nvSpPr>
          <p:cNvPr id="6" name="角丸四角形 5"/>
          <p:cNvSpPr/>
          <p:nvPr/>
        </p:nvSpPr>
        <p:spPr>
          <a:xfrm>
            <a:off x="86502" y="3757353"/>
            <a:ext cx="8970993" cy="2032115"/>
          </a:xfrm>
          <a:prstGeom prst="roundRect">
            <a:avLst/>
          </a:prstGeom>
          <a:ln w="28575">
            <a:prstDash val="soli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ja-JP" altLang="en-US" sz="3200" b="1" dirty="0" smtClean="0">
                <a:solidFill>
                  <a:srgbClr val="F85207"/>
                </a:solidFill>
              </a:rPr>
              <a:t>　　相関</a:t>
            </a:r>
            <a:r>
              <a:rPr lang="ja-JP" altLang="en-US" sz="3200" b="1" dirty="0">
                <a:solidFill>
                  <a:srgbClr val="F85207"/>
                </a:solidFill>
              </a:rPr>
              <a:t>回帰</a:t>
            </a:r>
            <a:r>
              <a:rPr lang="ja-JP" altLang="en-US" sz="3200" b="1" dirty="0" smtClean="0">
                <a:solidFill>
                  <a:srgbClr val="F85207"/>
                </a:solidFill>
              </a:rPr>
              <a:t>：</a:t>
            </a:r>
            <a:r>
              <a:rPr lang="en-US" altLang="ja-JP" sz="3200" dirty="0" smtClean="0"/>
              <a:t>P-E</a:t>
            </a:r>
            <a:r>
              <a:rPr lang="ja-JP" altLang="en-US" sz="3200" dirty="0"/>
              <a:t>と気温、ジオポテンシャル高度</a:t>
            </a:r>
            <a:endParaRPr lang="en-US" altLang="ja-JP" sz="3200" dirty="0"/>
          </a:p>
          <a:p>
            <a:r>
              <a:rPr lang="ja-JP" altLang="en-US" sz="3200" dirty="0"/>
              <a:t>　　　　　　　</a:t>
            </a:r>
            <a:r>
              <a:rPr lang="ja-JP" altLang="en-US" sz="3200" dirty="0" smtClean="0"/>
              <a:t>　　</a:t>
            </a:r>
            <a:r>
              <a:rPr lang="en-US" altLang="ja-JP" sz="3200" dirty="0" smtClean="0"/>
              <a:t>SST</a:t>
            </a:r>
            <a:r>
              <a:rPr lang="ja-JP" altLang="en-US" sz="3200" dirty="0" smtClean="0"/>
              <a:t>と</a:t>
            </a:r>
            <a:r>
              <a:rPr lang="ja-JP" altLang="en-US" sz="3200" dirty="0"/>
              <a:t>の関係性を評価する</a:t>
            </a:r>
            <a:endParaRPr lang="en-US" altLang="ja-JP" sz="3200" dirty="0"/>
          </a:p>
        </p:txBody>
      </p:sp>
    </p:spTree>
    <p:extLst>
      <p:ext uri="{BB962C8B-B14F-4D97-AF65-F5344CB8AC3E}">
        <p14:creationId xmlns:p14="http://schemas.microsoft.com/office/powerpoint/2010/main" val="229313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54725" y="0"/>
            <a:ext cx="2246586" cy="1325563"/>
          </a:xfrm>
        </p:spPr>
        <p:txBody>
          <a:bodyPr/>
          <a:lstStyle/>
          <a:p>
            <a:r>
              <a:rPr kumimoji="1" lang="ja-JP" altLang="en-US" dirty="0" smtClean="0"/>
              <a:t>アフリカ</a:t>
            </a: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49</a:t>
            </a:fld>
            <a:endParaRPr kumimoji="1" lang="ja-JP" altLang="en-US"/>
          </a:p>
        </p:txBody>
      </p:sp>
      <p:pic>
        <p:nvPicPr>
          <p:cNvPr id="5" name="図 4"/>
          <p:cNvPicPr>
            <a:picLocks noChangeAspect="1"/>
          </p:cNvPicPr>
          <p:nvPr/>
        </p:nvPicPr>
        <p:blipFill>
          <a:blip r:embed="rId2"/>
          <a:stretch>
            <a:fillRect/>
          </a:stretch>
        </p:blipFill>
        <p:spPr>
          <a:xfrm>
            <a:off x="4233041" y="73227"/>
            <a:ext cx="4737355" cy="4538187"/>
          </a:xfrm>
          <a:prstGeom prst="rect">
            <a:avLst/>
          </a:prstGeom>
        </p:spPr>
      </p:pic>
      <p:sp>
        <p:nvSpPr>
          <p:cNvPr id="6" name="正方形/長方形 5"/>
          <p:cNvSpPr/>
          <p:nvPr/>
        </p:nvSpPr>
        <p:spPr>
          <a:xfrm>
            <a:off x="4430111" y="2365968"/>
            <a:ext cx="536028" cy="503355"/>
          </a:xfrm>
          <a:prstGeom prst="rect">
            <a:avLst/>
          </a:prstGeom>
          <a:solidFill>
            <a:srgbClr val="FF0000">
              <a:alpha val="34902"/>
            </a:srgbClr>
          </a:solidFill>
          <a:ln w="38100">
            <a:solidFill>
              <a:srgbClr val="F85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a:off x="2388476" y="662781"/>
            <a:ext cx="1991368" cy="1851819"/>
          </a:xfrm>
          <a:prstGeom prst="straightConnector1">
            <a:avLst/>
          </a:prstGeom>
          <a:ln w="38100">
            <a:solidFill>
              <a:srgbClr val="F85207"/>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457173" y="4905408"/>
            <a:ext cx="8058177" cy="1077218"/>
          </a:xfrm>
          <a:prstGeom prst="rect">
            <a:avLst/>
          </a:prstGeom>
          <a:noFill/>
          <a:ln>
            <a:noFill/>
          </a:ln>
        </p:spPr>
        <p:txBody>
          <a:bodyPr wrap="square" rtlCol="0">
            <a:spAutoFit/>
          </a:bodyPr>
          <a:lstStyle/>
          <a:p>
            <a:r>
              <a:rPr kumimoji="1" lang="ja-JP" altLang="en-US" sz="3200" b="1" dirty="0" smtClean="0">
                <a:solidFill>
                  <a:srgbClr val="F85207"/>
                </a:solidFill>
              </a:rPr>
              <a:t>相関回帰：</a:t>
            </a:r>
            <a:r>
              <a:rPr kumimoji="1" lang="en-US" altLang="ja-JP" sz="3200" dirty="0" smtClean="0"/>
              <a:t>P-E</a:t>
            </a:r>
            <a:r>
              <a:rPr kumimoji="1" lang="ja-JP" altLang="en-US" sz="3200" dirty="0" smtClean="0"/>
              <a:t>と気温、ジオポテンシャル高度</a:t>
            </a:r>
            <a:endParaRPr kumimoji="1" lang="en-US" altLang="ja-JP" sz="3200" dirty="0" smtClean="0"/>
          </a:p>
          <a:p>
            <a:r>
              <a:rPr lang="ja-JP" altLang="en-US" sz="3200" dirty="0" smtClean="0"/>
              <a:t>　　　　　　　との関係性を評価する</a:t>
            </a:r>
            <a:endParaRPr lang="en-US" altLang="ja-JP" sz="3200" dirty="0"/>
          </a:p>
        </p:txBody>
      </p:sp>
      <p:sp>
        <p:nvSpPr>
          <p:cNvPr id="10" name="テキスト ボックス 9"/>
          <p:cNvSpPr txBox="1"/>
          <p:nvPr/>
        </p:nvSpPr>
        <p:spPr>
          <a:xfrm>
            <a:off x="135584" y="3331354"/>
            <a:ext cx="4505783" cy="1200329"/>
          </a:xfrm>
          <a:prstGeom prst="rect">
            <a:avLst/>
          </a:prstGeom>
          <a:noFill/>
        </p:spPr>
        <p:txBody>
          <a:bodyPr wrap="square" rtlCol="0">
            <a:spAutoFit/>
          </a:bodyPr>
          <a:lstStyle/>
          <a:p>
            <a:r>
              <a:rPr kumimoji="1" lang="ja-JP" altLang="en-US" sz="3600" dirty="0" smtClean="0"/>
              <a:t>指標：</a:t>
            </a:r>
            <a:r>
              <a:rPr kumimoji="1" lang="en-US" altLang="ja-JP" sz="3600" dirty="0" smtClean="0">
                <a:solidFill>
                  <a:srgbClr val="F85207"/>
                </a:solidFill>
              </a:rPr>
              <a:t>P-E</a:t>
            </a:r>
          </a:p>
          <a:p>
            <a:r>
              <a:rPr kumimoji="1" lang="ja-JP" altLang="en-US" sz="3600" dirty="0" smtClean="0"/>
              <a:t>（降水量－蒸発量）</a:t>
            </a:r>
            <a:endParaRPr kumimoji="1" lang="en-US" altLang="ja-JP" sz="3600" dirty="0" smtClean="0"/>
          </a:p>
        </p:txBody>
      </p:sp>
    </p:spTree>
    <p:extLst>
      <p:ext uri="{BB962C8B-B14F-4D97-AF65-F5344CB8AC3E}">
        <p14:creationId xmlns:p14="http://schemas.microsoft.com/office/powerpoint/2010/main" val="2331271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l="2107" t="2069" r="2376" b="4311"/>
          <a:stretch/>
        </p:blipFill>
        <p:spPr>
          <a:xfrm>
            <a:off x="5558796" y="892302"/>
            <a:ext cx="4012324" cy="4012324"/>
          </a:xfrm>
          <a:prstGeom prst="rect">
            <a:avLst/>
          </a:prstGeom>
        </p:spPr>
      </p:pic>
      <p:sp>
        <p:nvSpPr>
          <p:cNvPr id="7" name="正方形/長方形 6"/>
          <p:cNvSpPr/>
          <p:nvPr/>
        </p:nvSpPr>
        <p:spPr>
          <a:xfrm>
            <a:off x="5620488" y="1940940"/>
            <a:ext cx="3140243" cy="445169"/>
          </a:xfrm>
          <a:prstGeom prst="rect">
            <a:avLst/>
          </a:prstGeom>
          <a:solidFill>
            <a:srgbClr val="C55A1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a:xfrm>
            <a:off x="168442" y="1133396"/>
            <a:ext cx="5367439" cy="1252713"/>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アフリカの降水量に関する研究</a:t>
            </a:r>
            <a:endParaRPr kumimoji="1" lang="en-US" altLang="ja-JP" sz="2400" b="1" dirty="0" smtClean="0">
              <a:solidFill>
                <a:schemeClr val="tx1"/>
              </a:solidFill>
            </a:endParaRPr>
          </a:p>
          <a:p>
            <a:pPr algn="ctr"/>
            <a:r>
              <a:rPr kumimoji="1" lang="ja-JP" altLang="en-US" sz="2400" b="1" dirty="0" smtClean="0">
                <a:solidFill>
                  <a:schemeClr val="tx1"/>
                </a:solidFill>
              </a:rPr>
              <a:t>サヘル地帯に着目されることが多い</a:t>
            </a:r>
            <a:endParaRPr kumimoji="1" lang="ja-JP" altLang="en-US" sz="2400" b="1" dirty="0">
              <a:solidFill>
                <a:schemeClr val="tx1"/>
              </a:solidFill>
            </a:endParaRPr>
          </a:p>
        </p:txBody>
      </p:sp>
      <p:sp>
        <p:nvSpPr>
          <p:cNvPr id="14" name="テキスト ボックス 13"/>
          <p:cNvSpPr txBox="1"/>
          <p:nvPr/>
        </p:nvSpPr>
        <p:spPr>
          <a:xfrm>
            <a:off x="168442" y="2534670"/>
            <a:ext cx="5858285" cy="1200329"/>
          </a:xfrm>
          <a:prstGeom prst="rect">
            <a:avLst/>
          </a:prstGeom>
          <a:noFill/>
        </p:spPr>
        <p:txBody>
          <a:bodyPr wrap="square" rtlCol="0">
            <a:spAutoFit/>
          </a:bodyPr>
          <a:lstStyle/>
          <a:p>
            <a:r>
              <a:rPr kumimoji="1" lang="ja-JP" altLang="en-US" sz="2400" b="1" dirty="0" smtClean="0"/>
              <a:t>サヘル地域は地球温暖化による砂漠化が深刻であるといわれていたが近年降水量が増加している</a:t>
            </a:r>
            <a:endParaRPr kumimoji="1" lang="ja-JP" altLang="en-US" sz="2400" b="1" dirty="0"/>
          </a:p>
        </p:txBody>
      </p:sp>
      <p:sp>
        <p:nvSpPr>
          <p:cNvPr id="15" name="角丸四角形 14"/>
          <p:cNvSpPr/>
          <p:nvPr/>
        </p:nvSpPr>
        <p:spPr>
          <a:xfrm>
            <a:off x="168442" y="3883560"/>
            <a:ext cx="6200827" cy="2592209"/>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chemeClr val="tx1"/>
                </a:solidFill>
              </a:rPr>
              <a:t>全球</a:t>
            </a:r>
            <a:r>
              <a:rPr lang="ja-JP" altLang="en-US" sz="2400" b="1" dirty="0">
                <a:solidFill>
                  <a:schemeClr val="tx1"/>
                </a:solidFill>
              </a:rPr>
              <a:t>洋上における蒸発</a:t>
            </a:r>
            <a:r>
              <a:rPr lang="ja-JP" altLang="en-US" sz="2400" b="1" dirty="0" smtClean="0">
                <a:solidFill>
                  <a:schemeClr val="tx1"/>
                </a:solidFill>
              </a:rPr>
              <a:t>が</a:t>
            </a:r>
            <a:endParaRPr lang="en-US" altLang="ja-JP" sz="2400" b="1" dirty="0" smtClean="0">
              <a:solidFill>
                <a:schemeClr val="tx1"/>
              </a:solidFill>
            </a:endParaRPr>
          </a:p>
          <a:p>
            <a:pPr algn="ctr"/>
            <a:r>
              <a:rPr lang="ja-JP" altLang="en-US" sz="2400" b="1" dirty="0" smtClean="0">
                <a:solidFill>
                  <a:schemeClr val="tx1"/>
                </a:solidFill>
              </a:rPr>
              <a:t>サヘル</a:t>
            </a:r>
            <a:r>
              <a:rPr lang="ja-JP" altLang="en-US" sz="2400" b="1" dirty="0">
                <a:solidFill>
                  <a:schemeClr val="tx1"/>
                </a:solidFill>
              </a:rPr>
              <a:t>の長期的な降水量変動に及ぼす</a:t>
            </a:r>
            <a:r>
              <a:rPr lang="ja-JP" altLang="en-US" sz="2400" b="1" dirty="0" smtClean="0">
                <a:solidFill>
                  <a:schemeClr val="tx1"/>
                </a:solidFill>
              </a:rPr>
              <a:t>影響</a:t>
            </a:r>
            <a:endParaRPr lang="en-US" altLang="ja-JP" sz="2400" b="1" dirty="0" smtClean="0">
              <a:solidFill>
                <a:schemeClr val="tx1"/>
              </a:solidFill>
            </a:endParaRPr>
          </a:p>
          <a:p>
            <a:pPr algn="ctr"/>
            <a:r>
              <a:rPr lang="en-US" altLang="ja-JP" sz="2000" dirty="0" smtClean="0">
                <a:solidFill>
                  <a:schemeClr val="tx1"/>
                </a:solidFill>
              </a:rPr>
              <a:t> </a:t>
            </a:r>
          </a:p>
          <a:p>
            <a:pPr algn="ctr"/>
            <a:r>
              <a:rPr lang="en-US" altLang="ja-JP" sz="2000" dirty="0">
                <a:solidFill>
                  <a:schemeClr val="tx1"/>
                </a:solidFill>
              </a:rPr>
              <a:t>Synchrony of trend shifts in Sahel summer rainfall and global oceanic </a:t>
            </a:r>
            <a:r>
              <a:rPr lang="en-US" altLang="ja-JP" sz="2000" dirty="0" smtClean="0">
                <a:solidFill>
                  <a:schemeClr val="tx1"/>
                </a:solidFill>
              </a:rPr>
              <a:t>evaporation</a:t>
            </a:r>
            <a:endParaRPr lang="en-US" altLang="ja-JP" sz="2000" b="1" dirty="0" smtClean="0">
              <a:solidFill>
                <a:schemeClr val="tx1"/>
              </a:solidFill>
            </a:endParaRPr>
          </a:p>
          <a:p>
            <a:pPr algn="ctr"/>
            <a:r>
              <a:rPr lang="ja-JP" altLang="en-US" sz="1600" dirty="0">
                <a:solidFill>
                  <a:schemeClr val="tx1"/>
                </a:solidFill>
              </a:rPr>
              <a:t>（</a:t>
            </a:r>
            <a:r>
              <a:rPr lang="en-US" altLang="ja-JP" sz="1600" dirty="0">
                <a:solidFill>
                  <a:schemeClr val="tx1"/>
                </a:solidFill>
              </a:rPr>
              <a:t>Diawara,2015</a:t>
            </a:r>
            <a:r>
              <a:rPr lang="ja-JP" altLang="en-US" sz="1600" dirty="0" smtClean="0">
                <a:solidFill>
                  <a:schemeClr val="tx1"/>
                </a:solidFill>
              </a:rPr>
              <a:t>）</a:t>
            </a:r>
            <a:r>
              <a:rPr lang="en-US" altLang="ja-JP" sz="1600" i="1" dirty="0" err="1" smtClean="0">
                <a:solidFill>
                  <a:schemeClr val="tx1"/>
                </a:solidFill>
                <a:latin typeface="Times New Roman" panose="02020603050405020304" pitchFamily="18" charset="0"/>
                <a:cs typeface="Times New Roman" panose="02020603050405020304" pitchFamily="18" charset="0"/>
              </a:rPr>
              <a:t>Hydrol</a:t>
            </a:r>
            <a:r>
              <a:rPr lang="en-US" altLang="ja-JP" sz="1600" i="1" dirty="0">
                <a:solidFill>
                  <a:schemeClr val="tx1"/>
                </a:solidFill>
                <a:latin typeface="Times New Roman" panose="02020603050405020304" pitchFamily="18" charset="0"/>
                <a:cs typeface="Times New Roman" panose="02020603050405020304" pitchFamily="18" charset="0"/>
              </a:rPr>
              <a:t>. Earth Syst. Sci. Discuss</a:t>
            </a:r>
            <a:r>
              <a:rPr lang="en-US" altLang="ja-JP" sz="2000" i="1" dirty="0" smtClean="0">
                <a:solidFill>
                  <a:schemeClr val="tx1"/>
                </a:solidFill>
                <a:latin typeface="Times New Roman" panose="02020603050405020304" pitchFamily="18" charset="0"/>
                <a:cs typeface="Times New Roman" panose="02020603050405020304" pitchFamily="18" charset="0"/>
              </a:rPr>
              <a:t>.</a:t>
            </a:r>
            <a:endParaRPr kumimoji="1" lang="ja-JP" altLang="en-US" sz="2000" dirty="0">
              <a:solidFill>
                <a:schemeClr val="tx1"/>
              </a:solidFill>
            </a:endParaRPr>
          </a:p>
        </p:txBody>
      </p:sp>
      <p:sp>
        <p:nvSpPr>
          <p:cNvPr id="16" name="正方形/長方形 15"/>
          <p:cNvSpPr/>
          <p:nvPr/>
        </p:nvSpPr>
        <p:spPr>
          <a:xfrm>
            <a:off x="6381093" y="5085822"/>
            <a:ext cx="2762907" cy="430887"/>
          </a:xfrm>
          <a:prstGeom prst="rect">
            <a:avLst/>
          </a:prstGeom>
        </p:spPr>
        <p:txBody>
          <a:bodyPr wrap="square">
            <a:spAutoFit/>
          </a:bodyPr>
          <a:lstStyle/>
          <a:p>
            <a:r>
              <a:rPr lang="en-US" altLang="ja-JP" sz="1100" dirty="0"/>
              <a:t>http://www2m.biglobe.ne.jp/ZenTech/world/map/Outline_Map/Africa_Outline_Map.htm</a:t>
            </a:r>
            <a:endParaRPr lang="ja-JP" altLang="en-US" sz="1100" dirty="0"/>
          </a:p>
        </p:txBody>
      </p:sp>
      <p:sp>
        <p:nvSpPr>
          <p:cNvPr id="11" name="テキスト ボックス 10"/>
          <p:cNvSpPr txBox="1"/>
          <p:nvPr/>
        </p:nvSpPr>
        <p:spPr>
          <a:xfrm>
            <a:off x="0" y="0"/>
            <a:ext cx="9144000" cy="707886"/>
          </a:xfrm>
          <a:prstGeom prst="rect">
            <a:avLst/>
          </a:prstGeom>
          <a:solidFill>
            <a:schemeClr val="accent1">
              <a:lumMod val="50000"/>
            </a:schemeClr>
          </a:solidFill>
        </p:spPr>
        <p:txBody>
          <a:bodyPr wrap="square" rtlCol="0">
            <a:spAutoFit/>
          </a:bodyPr>
          <a:lstStyle/>
          <a:p>
            <a:r>
              <a:rPr kumimoji="1" lang="ja-JP" altLang="en-US" sz="4000" b="1" dirty="0" smtClean="0">
                <a:solidFill>
                  <a:schemeClr val="bg1"/>
                </a:solidFill>
              </a:rPr>
              <a:t>研究背景</a:t>
            </a:r>
            <a:endParaRPr kumimoji="1" lang="ja-JP" altLang="en-US" sz="4000" b="1" dirty="0">
              <a:solidFill>
                <a:schemeClr val="bg1"/>
              </a:solidFill>
            </a:endParaRPr>
          </a:p>
        </p:txBody>
      </p:sp>
    </p:spTree>
    <p:extLst>
      <p:ext uri="{BB962C8B-B14F-4D97-AF65-F5344CB8AC3E}">
        <p14:creationId xmlns:p14="http://schemas.microsoft.com/office/powerpoint/2010/main" val="11614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250668" cy="733097"/>
          </a:xfrm>
        </p:spPr>
        <p:txBody>
          <a:bodyPr>
            <a:normAutofit fontScale="90000"/>
          </a:bodyPr>
          <a:lstStyle/>
          <a:p>
            <a:r>
              <a:rPr kumimoji="1" lang="ja-JP" altLang="en-US" dirty="0" smtClean="0"/>
              <a:t>結果　</a:t>
            </a:r>
            <a:r>
              <a:rPr kumimoji="1" lang="en-US" altLang="ja-JP" dirty="0" smtClean="0"/>
              <a:t>P-E</a:t>
            </a:r>
            <a:r>
              <a:rPr kumimoji="1" lang="ja-JP" altLang="en-US" dirty="0" smtClean="0"/>
              <a:t>年平均の同時相関　</a:t>
            </a:r>
            <a:r>
              <a:rPr kumimoji="1" lang="ja-JP" altLang="en-US" sz="2200" dirty="0" smtClean="0"/>
              <a:t>ジオポテンシャル高度</a:t>
            </a:r>
            <a:endParaRPr kumimoji="1" lang="ja-JP" altLang="en-US" sz="2200"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50</a:t>
            </a:fld>
            <a:endParaRPr kumimoji="1" lang="ja-JP" altLang="en-US"/>
          </a:p>
        </p:txBody>
      </p:sp>
      <p:pic>
        <p:nvPicPr>
          <p:cNvPr id="6" name="図 5"/>
          <p:cNvPicPr>
            <a:picLocks noChangeAspect="1"/>
          </p:cNvPicPr>
          <p:nvPr/>
        </p:nvPicPr>
        <p:blipFill rotWithShape="1">
          <a:blip r:embed="rId2"/>
          <a:srcRect b="27607"/>
          <a:stretch/>
        </p:blipFill>
        <p:spPr>
          <a:xfrm>
            <a:off x="176775" y="4154979"/>
            <a:ext cx="4071375" cy="1798145"/>
          </a:xfrm>
          <a:prstGeom prst="rect">
            <a:avLst/>
          </a:prstGeom>
        </p:spPr>
      </p:pic>
      <p:pic>
        <p:nvPicPr>
          <p:cNvPr id="7" name="図 6"/>
          <p:cNvPicPr>
            <a:picLocks noChangeAspect="1"/>
          </p:cNvPicPr>
          <p:nvPr/>
        </p:nvPicPr>
        <p:blipFill>
          <a:blip r:embed="rId3"/>
          <a:stretch>
            <a:fillRect/>
          </a:stretch>
        </p:blipFill>
        <p:spPr>
          <a:xfrm>
            <a:off x="9845912" y="4137291"/>
            <a:ext cx="3168969" cy="2365454"/>
          </a:xfrm>
          <a:prstGeom prst="rect">
            <a:avLst/>
          </a:prstGeom>
        </p:spPr>
      </p:pic>
      <p:pic>
        <p:nvPicPr>
          <p:cNvPr id="8" name="図 7"/>
          <p:cNvPicPr>
            <a:picLocks noChangeAspect="1"/>
          </p:cNvPicPr>
          <p:nvPr/>
        </p:nvPicPr>
        <p:blipFill rotWithShape="1">
          <a:blip r:embed="rId4"/>
          <a:srcRect b="26859"/>
          <a:stretch/>
        </p:blipFill>
        <p:spPr>
          <a:xfrm>
            <a:off x="4382997" y="4137291"/>
            <a:ext cx="4208553" cy="1815833"/>
          </a:xfrm>
          <a:prstGeom prst="rect">
            <a:avLst/>
          </a:prstGeom>
        </p:spPr>
      </p:pic>
      <p:sp>
        <p:nvSpPr>
          <p:cNvPr id="9" name="テキスト ボックス 8"/>
          <p:cNvSpPr txBox="1"/>
          <p:nvPr/>
        </p:nvSpPr>
        <p:spPr>
          <a:xfrm>
            <a:off x="176775" y="782123"/>
            <a:ext cx="7532563" cy="369332"/>
          </a:xfrm>
          <a:prstGeom prst="rect">
            <a:avLst/>
          </a:prstGeom>
          <a:noFill/>
        </p:spPr>
        <p:txBody>
          <a:bodyPr wrap="square" rtlCol="0">
            <a:spAutoFit/>
          </a:bodyPr>
          <a:lstStyle/>
          <a:p>
            <a:r>
              <a:rPr kumimoji="1" lang="ja-JP" altLang="en-US" dirty="0" smtClean="0"/>
              <a:t>領域：アフリカ　シェード：有意水準</a:t>
            </a:r>
            <a:r>
              <a:rPr kumimoji="1" lang="en-US" altLang="ja-JP" dirty="0" smtClean="0"/>
              <a:t>90%</a:t>
            </a:r>
            <a:r>
              <a:rPr kumimoji="1" lang="ja-JP" altLang="en-US" dirty="0" smtClean="0"/>
              <a:t>以上、コンター：回帰係数　　</a:t>
            </a:r>
            <a:endParaRPr kumimoji="1" lang="ja-JP" altLang="en-US" dirty="0"/>
          </a:p>
        </p:txBody>
      </p:sp>
      <p:sp>
        <p:nvSpPr>
          <p:cNvPr id="10" name="テキスト ボックス 9"/>
          <p:cNvSpPr txBox="1"/>
          <p:nvPr/>
        </p:nvSpPr>
        <p:spPr>
          <a:xfrm>
            <a:off x="331076" y="3767959"/>
            <a:ext cx="2183524" cy="369332"/>
          </a:xfrm>
          <a:prstGeom prst="rect">
            <a:avLst/>
          </a:prstGeom>
          <a:noFill/>
        </p:spPr>
        <p:txBody>
          <a:bodyPr wrap="square" rtlCol="0">
            <a:spAutoFit/>
          </a:bodyPr>
          <a:lstStyle/>
          <a:p>
            <a:r>
              <a:rPr kumimoji="1" lang="ja-JP" altLang="en-US" dirty="0" smtClean="0"/>
              <a:t>一年後</a:t>
            </a:r>
            <a:endParaRPr kumimoji="1" lang="ja-JP" altLang="en-US" dirty="0"/>
          </a:p>
        </p:txBody>
      </p:sp>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l="18449" t="19195" r="17672" b="30095"/>
          <a:stretch/>
        </p:blipFill>
        <p:spPr>
          <a:xfrm>
            <a:off x="176775" y="1609379"/>
            <a:ext cx="4071375" cy="1789248"/>
          </a:xfrm>
          <a:prstGeom prst="rect">
            <a:avLst/>
          </a:prstGeom>
        </p:spPr>
      </p:pic>
      <p:pic>
        <p:nvPicPr>
          <p:cNvPr id="13" name="図 12"/>
          <p:cNvPicPr>
            <a:picLocks noChangeAspect="1"/>
          </p:cNvPicPr>
          <p:nvPr/>
        </p:nvPicPr>
        <p:blipFill rotWithShape="1">
          <a:blip r:embed="rId6" cstate="print">
            <a:extLst>
              <a:ext uri="{28A0092B-C50C-407E-A947-70E740481C1C}">
                <a14:useLocalDpi xmlns:a14="http://schemas.microsoft.com/office/drawing/2010/main" val="0"/>
              </a:ext>
            </a:extLst>
          </a:blip>
          <a:srcRect l="18362" t="17816" r="18965" b="11839"/>
          <a:stretch/>
        </p:blipFill>
        <p:spPr>
          <a:xfrm>
            <a:off x="9845912" y="1422995"/>
            <a:ext cx="2960977" cy="2456188"/>
          </a:xfrm>
          <a:prstGeom prst="rect">
            <a:avLst/>
          </a:prstGeom>
        </p:spPr>
      </p:pic>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l="18190" t="17703" r="18448" b="30523"/>
          <a:stretch/>
        </p:blipFill>
        <p:spPr>
          <a:xfrm>
            <a:off x="4324350" y="1569532"/>
            <a:ext cx="4267200" cy="1829095"/>
          </a:xfrm>
          <a:prstGeom prst="rect">
            <a:avLst/>
          </a:prstGeom>
        </p:spPr>
      </p:pic>
      <p:sp>
        <p:nvSpPr>
          <p:cNvPr id="15" name="テキスト ボックス 14"/>
          <p:cNvSpPr txBox="1"/>
          <p:nvPr/>
        </p:nvSpPr>
        <p:spPr>
          <a:xfrm>
            <a:off x="291662" y="1151455"/>
            <a:ext cx="1032641" cy="369332"/>
          </a:xfrm>
          <a:prstGeom prst="rect">
            <a:avLst/>
          </a:prstGeom>
          <a:noFill/>
        </p:spPr>
        <p:txBody>
          <a:bodyPr wrap="square" rtlCol="0">
            <a:spAutoFit/>
          </a:bodyPr>
          <a:lstStyle/>
          <a:p>
            <a:r>
              <a:rPr kumimoji="1" lang="ja-JP" altLang="en-US" dirty="0" smtClean="0"/>
              <a:t>同時</a:t>
            </a:r>
            <a:endParaRPr kumimoji="1" lang="ja-JP" altLang="en-US" dirty="0"/>
          </a:p>
        </p:txBody>
      </p:sp>
      <p:sp>
        <p:nvSpPr>
          <p:cNvPr id="17" name="円/楕円 16"/>
          <p:cNvSpPr/>
          <p:nvPr/>
        </p:nvSpPr>
        <p:spPr>
          <a:xfrm>
            <a:off x="5905500" y="2095500"/>
            <a:ext cx="771525" cy="6667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773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886700" cy="722766"/>
          </a:xfrm>
        </p:spPr>
        <p:txBody>
          <a:bodyPr>
            <a:normAutofit fontScale="90000"/>
          </a:bodyPr>
          <a:lstStyle/>
          <a:p>
            <a:r>
              <a:rPr kumimoji="1" lang="ja-JP" altLang="en-US" dirty="0" smtClean="0"/>
              <a:t>結果　</a:t>
            </a:r>
            <a:r>
              <a:rPr kumimoji="1" lang="en-US" altLang="ja-JP" dirty="0" smtClean="0"/>
              <a:t>P-E</a:t>
            </a:r>
            <a:r>
              <a:rPr kumimoji="1" lang="ja-JP" altLang="en-US" dirty="0" smtClean="0"/>
              <a:t>年平均の同時回帰　</a:t>
            </a:r>
            <a:r>
              <a:rPr kumimoji="1" lang="ja-JP" altLang="en-US" sz="3200" dirty="0" smtClean="0"/>
              <a:t>気温</a:t>
            </a:r>
            <a:r>
              <a:rPr kumimoji="1" lang="ja-JP" altLang="en-US" dirty="0" smtClean="0"/>
              <a:t>　</a:t>
            </a: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51</a:t>
            </a:fld>
            <a:endParaRPr kumimoji="1" lang="ja-JP" altLang="en-US"/>
          </a:p>
        </p:txBody>
      </p:sp>
      <p:sp>
        <p:nvSpPr>
          <p:cNvPr id="22" name="テキスト ボックス 21"/>
          <p:cNvSpPr txBox="1"/>
          <p:nvPr/>
        </p:nvSpPr>
        <p:spPr>
          <a:xfrm>
            <a:off x="176775" y="782123"/>
            <a:ext cx="7532563" cy="369332"/>
          </a:xfrm>
          <a:prstGeom prst="rect">
            <a:avLst/>
          </a:prstGeom>
          <a:noFill/>
        </p:spPr>
        <p:txBody>
          <a:bodyPr wrap="square" rtlCol="0">
            <a:spAutoFit/>
          </a:bodyPr>
          <a:lstStyle/>
          <a:p>
            <a:r>
              <a:rPr kumimoji="1" lang="ja-JP" altLang="en-US" dirty="0" smtClean="0"/>
              <a:t>領域：アフリカ　シェード：有意水準</a:t>
            </a:r>
            <a:r>
              <a:rPr kumimoji="1" lang="en-US" altLang="ja-JP" dirty="0" smtClean="0"/>
              <a:t>90%</a:t>
            </a:r>
            <a:r>
              <a:rPr kumimoji="1" lang="ja-JP" altLang="en-US" dirty="0" smtClean="0"/>
              <a:t>以上、コンター：回帰係数　　</a:t>
            </a:r>
            <a:endParaRPr kumimoji="1" lang="ja-JP" altLang="en-US" dirty="0"/>
          </a:p>
        </p:txBody>
      </p:sp>
      <p:pic>
        <p:nvPicPr>
          <p:cNvPr id="12" name="コンテンツ プレースホルダー 11"/>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441" t="22009" r="17236" b="27124"/>
          <a:stretch/>
        </p:blipFill>
        <p:spPr>
          <a:xfrm>
            <a:off x="0" y="1552661"/>
            <a:ext cx="4600576" cy="2001031"/>
          </a:xfrm>
        </p:spPr>
      </p:pic>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18302" t="20916" r="17774" b="8753"/>
          <a:stretch/>
        </p:blipFill>
        <p:spPr>
          <a:xfrm>
            <a:off x="9892862" y="1833866"/>
            <a:ext cx="3121572" cy="2208265"/>
          </a:xfrm>
          <a:prstGeom prst="rect">
            <a:avLst/>
          </a:prstGeom>
        </p:spPr>
      </p:pic>
      <p:pic>
        <p:nvPicPr>
          <p:cNvPr id="14" name="図 13"/>
          <p:cNvPicPr>
            <a:picLocks noChangeAspect="1"/>
          </p:cNvPicPr>
          <p:nvPr/>
        </p:nvPicPr>
        <p:blipFill rotWithShape="1">
          <a:blip r:embed="rId4" cstate="print">
            <a:extLst>
              <a:ext uri="{28A0092B-C50C-407E-A947-70E740481C1C}">
                <a14:useLocalDpi xmlns:a14="http://schemas.microsoft.com/office/drawing/2010/main" val="0"/>
              </a:ext>
            </a:extLst>
          </a:blip>
          <a:srcRect l="18071" t="20916" r="17631" b="27988"/>
          <a:stretch/>
        </p:blipFill>
        <p:spPr>
          <a:xfrm>
            <a:off x="4524374" y="1494643"/>
            <a:ext cx="4619625" cy="2001031"/>
          </a:xfrm>
          <a:prstGeom prst="rect">
            <a:avLst/>
          </a:prstGeom>
        </p:spPr>
      </p:pic>
      <p:sp>
        <p:nvSpPr>
          <p:cNvPr id="3" name="テキスト ボックス 2"/>
          <p:cNvSpPr txBox="1"/>
          <p:nvPr/>
        </p:nvSpPr>
        <p:spPr>
          <a:xfrm>
            <a:off x="291662" y="1151455"/>
            <a:ext cx="1032641" cy="369332"/>
          </a:xfrm>
          <a:prstGeom prst="rect">
            <a:avLst/>
          </a:prstGeom>
          <a:noFill/>
        </p:spPr>
        <p:txBody>
          <a:bodyPr wrap="square" rtlCol="0">
            <a:spAutoFit/>
          </a:bodyPr>
          <a:lstStyle/>
          <a:p>
            <a:r>
              <a:rPr kumimoji="1" lang="ja-JP" altLang="en-US" dirty="0" smtClean="0"/>
              <a:t>同時</a:t>
            </a:r>
            <a:endParaRPr kumimoji="1" lang="ja-JP" altLang="en-US" dirty="0"/>
          </a:p>
        </p:txBody>
      </p:sp>
      <p:sp>
        <p:nvSpPr>
          <p:cNvPr id="5" name="テキスト ボックス 4"/>
          <p:cNvSpPr txBox="1"/>
          <p:nvPr/>
        </p:nvSpPr>
        <p:spPr>
          <a:xfrm>
            <a:off x="291662" y="3760984"/>
            <a:ext cx="2451538" cy="369332"/>
          </a:xfrm>
          <a:prstGeom prst="rect">
            <a:avLst/>
          </a:prstGeom>
          <a:noFill/>
        </p:spPr>
        <p:txBody>
          <a:bodyPr wrap="square" rtlCol="0">
            <a:spAutoFit/>
          </a:bodyPr>
          <a:lstStyle/>
          <a:p>
            <a:r>
              <a:rPr kumimoji="1" lang="ja-JP" altLang="en-US" dirty="0" smtClean="0"/>
              <a:t>一年後</a:t>
            </a:r>
            <a:endParaRPr kumimoji="1" lang="ja-JP" altLang="en-US" dirty="0"/>
          </a:p>
        </p:txBody>
      </p:sp>
      <p:sp>
        <p:nvSpPr>
          <p:cNvPr id="6" name="円/楕円 5"/>
          <p:cNvSpPr/>
          <p:nvPr/>
        </p:nvSpPr>
        <p:spPr>
          <a:xfrm>
            <a:off x="1664098" y="2254734"/>
            <a:ext cx="654269" cy="48084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p:cNvPicPr>
            <a:picLocks noChangeAspect="1"/>
          </p:cNvPicPr>
          <p:nvPr/>
        </p:nvPicPr>
        <p:blipFill rotWithShape="1">
          <a:blip r:embed="rId5" cstate="print">
            <a:extLst>
              <a:ext uri="{28A0092B-C50C-407E-A947-70E740481C1C}">
                <a14:useLocalDpi xmlns:a14="http://schemas.microsoft.com/office/drawing/2010/main" val="0"/>
              </a:ext>
            </a:extLst>
          </a:blip>
          <a:srcRect l="18048" t="18582" r="18246" b="30866"/>
          <a:stretch/>
        </p:blipFill>
        <p:spPr>
          <a:xfrm>
            <a:off x="4618655" y="4183424"/>
            <a:ext cx="4363420" cy="1984516"/>
          </a:xfrm>
          <a:prstGeom prst="rect">
            <a:avLst/>
          </a:prstGeom>
        </p:spPr>
      </p:pic>
      <p:pic>
        <p:nvPicPr>
          <p:cNvPr id="18" name="図 17"/>
          <p:cNvPicPr>
            <a:picLocks noChangeAspect="1"/>
          </p:cNvPicPr>
          <p:nvPr/>
        </p:nvPicPr>
        <p:blipFill rotWithShape="1">
          <a:blip r:embed="rId6" cstate="print">
            <a:extLst>
              <a:ext uri="{28A0092B-C50C-407E-A947-70E740481C1C}">
                <a14:useLocalDpi xmlns:a14="http://schemas.microsoft.com/office/drawing/2010/main" val="0"/>
              </a:ext>
            </a:extLst>
          </a:blip>
          <a:srcRect l="18017" t="20268" r="17845" b="11073"/>
          <a:stretch/>
        </p:blipFill>
        <p:spPr>
          <a:xfrm>
            <a:off x="9704652" y="4350966"/>
            <a:ext cx="3059669" cy="2226033"/>
          </a:xfrm>
          <a:prstGeom prst="rect">
            <a:avLst/>
          </a:prstGeom>
        </p:spPr>
      </p:pic>
      <p:pic>
        <p:nvPicPr>
          <p:cNvPr id="19" name="図 18"/>
          <p:cNvPicPr>
            <a:picLocks noChangeAspect="1"/>
          </p:cNvPicPr>
          <p:nvPr/>
        </p:nvPicPr>
        <p:blipFill rotWithShape="1">
          <a:blip r:embed="rId7" cstate="print">
            <a:extLst>
              <a:ext uri="{28A0092B-C50C-407E-A947-70E740481C1C}">
                <a14:useLocalDpi xmlns:a14="http://schemas.microsoft.com/office/drawing/2010/main" val="0"/>
              </a:ext>
            </a:extLst>
          </a:blip>
          <a:srcRect l="17759" t="22567" r="17586" b="27084"/>
          <a:stretch/>
        </p:blipFill>
        <p:spPr>
          <a:xfrm>
            <a:off x="18080" y="4130316"/>
            <a:ext cx="4600575" cy="2037624"/>
          </a:xfrm>
          <a:prstGeom prst="rect">
            <a:avLst/>
          </a:prstGeom>
        </p:spPr>
      </p:pic>
      <p:sp>
        <p:nvSpPr>
          <p:cNvPr id="21" name="円/楕円 20"/>
          <p:cNvSpPr/>
          <p:nvPr/>
        </p:nvSpPr>
        <p:spPr>
          <a:xfrm>
            <a:off x="1767572" y="4935258"/>
            <a:ext cx="654269" cy="48084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14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rotWithShape="1">
          <a:blip r:embed="rId2"/>
          <a:srcRect b="25239"/>
          <a:stretch/>
        </p:blipFill>
        <p:spPr>
          <a:xfrm>
            <a:off x="125838" y="1629090"/>
            <a:ext cx="4366489" cy="1850296"/>
          </a:xfrm>
          <a:prstGeom prst="rect">
            <a:avLst/>
          </a:prstGeo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52</a:t>
            </a:fld>
            <a:endParaRPr kumimoji="1" lang="ja-JP" altLang="en-US"/>
          </a:p>
        </p:txBody>
      </p:sp>
      <p:sp>
        <p:nvSpPr>
          <p:cNvPr id="7" name="タイトル 1"/>
          <p:cNvSpPr txBox="1">
            <a:spLocks/>
          </p:cNvSpPr>
          <p:nvPr/>
        </p:nvSpPr>
        <p:spPr>
          <a:xfrm>
            <a:off x="0" y="0"/>
            <a:ext cx="7886700" cy="72276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結果　</a:t>
            </a:r>
            <a:r>
              <a:rPr lang="en-US" altLang="ja-JP" dirty="0" smtClean="0"/>
              <a:t>P-E</a:t>
            </a:r>
            <a:r>
              <a:rPr lang="ja-JP" altLang="en-US" dirty="0" smtClean="0"/>
              <a:t>年平均の同時回帰　</a:t>
            </a:r>
            <a:r>
              <a:rPr lang="en-US" altLang="ja-JP" sz="3900" dirty="0" smtClean="0"/>
              <a:t>SST</a:t>
            </a:r>
            <a:r>
              <a:rPr lang="ja-JP" altLang="en-US" dirty="0" smtClean="0"/>
              <a:t>　</a:t>
            </a:r>
            <a:endParaRPr lang="ja-JP" altLang="en-US" dirty="0"/>
          </a:p>
        </p:txBody>
      </p:sp>
      <p:sp>
        <p:nvSpPr>
          <p:cNvPr id="3" name="テキスト ボックス 2"/>
          <p:cNvSpPr txBox="1"/>
          <p:nvPr/>
        </p:nvSpPr>
        <p:spPr>
          <a:xfrm>
            <a:off x="145182" y="1101835"/>
            <a:ext cx="6878356" cy="461665"/>
          </a:xfrm>
          <a:prstGeom prst="rect">
            <a:avLst/>
          </a:prstGeom>
          <a:noFill/>
        </p:spPr>
        <p:txBody>
          <a:bodyPr wrap="square" rtlCol="0">
            <a:spAutoFit/>
          </a:bodyPr>
          <a:lstStyle/>
          <a:p>
            <a:r>
              <a:rPr kumimoji="1" lang="en-US" altLang="ja-JP" sz="2400" dirty="0" smtClean="0"/>
              <a:t>SST</a:t>
            </a:r>
            <a:r>
              <a:rPr kumimoji="1" lang="ja-JP" altLang="en-US" sz="2400" dirty="0" smtClean="0"/>
              <a:t>　同時　　　　　　　　　　　　　　　　　一年後　　　　　　　　　　　　　　　　　　　</a:t>
            </a:r>
            <a:endParaRPr kumimoji="1" lang="ja-JP" altLang="en-US" sz="2400" dirty="0"/>
          </a:p>
        </p:txBody>
      </p:sp>
      <p:sp>
        <p:nvSpPr>
          <p:cNvPr id="8" name="円/楕円 7"/>
          <p:cNvSpPr/>
          <p:nvPr/>
        </p:nvSpPr>
        <p:spPr>
          <a:xfrm flipH="1">
            <a:off x="1805353" y="2259366"/>
            <a:ext cx="652121" cy="52814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18535" t="20728" r="18621" b="28526"/>
          <a:stretch/>
        </p:blipFill>
        <p:spPr>
          <a:xfrm>
            <a:off x="4607472" y="1699023"/>
            <a:ext cx="4081691" cy="1710430"/>
          </a:xfrm>
          <a:prstGeom prst="rect">
            <a:avLst/>
          </a:prstGeom>
        </p:spPr>
      </p:pic>
      <p:sp>
        <p:nvSpPr>
          <p:cNvPr id="11" name="円/楕円 10"/>
          <p:cNvSpPr/>
          <p:nvPr/>
        </p:nvSpPr>
        <p:spPr>
          <a:xfrm>
            <a:off x="6122932" y="2313815"/>
            <a:ext cx="670035" cy="50449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583324" y="3925614"/>
            <a:ext cx="8048297" cy="2609193"/>
          </a:xfrm>
          <a:prstGeom prst="roundRect">
            <a:avLst/>
          </a:prstGeom>
          <a:noFill/>
          <a:ln w="38100">
            <a:solidFill>
              <a:srgbClr val="F85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smtClean="0">
                <a:solidFill>
                  <a:schemeClr val="tx1"/>
                </a:solidFill>
              </a:rPr>
              <a:t>考察</a:t>
            </a:r>
            <a:endParaRPr lang="en-US" altLang="ja-JP" sz="2800" dirty="0">
              <a:solidFill>
                <a:schemeClr val="tx1"/>
              </a:solidFill>
            </a:endParaRPr>
          </a:p>
          <a:p>
            <a:pPr algn="ctr"/>
            <a:r>
              <a:rPr kumimoji="1" lang="en-US" altLang="ja-JP" sz="2400" dirty="0" smtClean="0">
                <a:solidFill>
                  <a:schemeClr val="tx1"/>
                </a:solidFill>
              </a:rPr>
              <a:t>SST</a:t>
            </a:r>
            <a:r>
              <a:rPr kumimoji="1" lang="ja-JP" altLang="en-US" sz="2400" dirty="0" smtClean="0">
                <a:solidFill>
                  <a:schemeClr val="tx1"/>
                </a:solidFill>
              </a:rPr>
              <a:t>の回帰係数の値が小さいことから、</a:t>
            </a:r>
            <a:endParaRPr kumimoji="1" lang="en-US" altLang="ja-JP" sz="2400" dirty="0" smtClean="0">
              <a:solidFill>
                <a:schemeClr val="tx1"/>
              </a:solidFill>
            </a:endParaRPr>
          </a:p>
          <a:p>
            <a:pPr algn="ctr"/>
            <a:r>
              <a:rPr kumimoji="1" lang="ja-JP" altLang="en-US" sz="2400" dirty="0" smtClean="0">
                <a:solidFill>
                  <a:schemeClr val="tx1"/>
                </a:solidFill>
              </a:rPr>
              <a:t>大気場が原因なのではないかということが示唆された</a:t>
            </a:r>
            <a:endParaRPr kumimoji="1" lang="en-US" altLang="ja-JP" sz="2400" dirty="0" smtClean="0">
              <a:solidFill>
                <a:schemeClr val="tx1"/>
              </a:solidFill>
            </a:endParaRPr>
          </a:p>
        </p:txBody>
      </p:sp>
      <p:sp>
        <p:nvSpPr>
          <p:cNvPr id="13" name="テキスト ボックス 12"/>
          <p:cNvSpPr txBox="1"/>
          <p:nvPr/>
        </p:nvSpPr>
        <p:spPr>
          <a:xfrm>
            <a:off x="176775" y="782123"/>
            <a:ext cx="7532563" cy="369332"/>
          </a:xfrm>
          <a:prstGeom prst="rect">
            <a:avLst/>
          </a:prstGeom>
          <a:noFill/>
        </p:spPr>
        <p:txBody>
          <a:bodyPr wrap="square" rtlCol="0">
            <a:spAutoFit/>
          </a:bodyPr>
          <a:lstStyle/>
          <a:p>
            <a:r>
              <a:rPr kumimoji="1" lang="ja-JP" altLang="en-US" dirty="0" smtClean="0"/>
              <a:t>領域：アフリカ　シェード：有意水準</a:t>
            </a:r>
            <a:r>
              <a:rPr kumimoji="1" lang="en-US" altLang="ja-JP" dirty="0" smtClean="0"/>
              <a:t>90%</a:t>
            </a:r>
            <a:r>
              <a:rPr kumimoji="1" lang="ja-JP" altLang="en-US" dirty="0" smtClean="0"/>
              <a:t>以上、コンター：回帰係数　　</a:t>
            </a:r>
            <a:endParaRPr kumimoji="1" lang="ja-JP" altLang="en-US" dirty="0"/>
          </a:p>
        </p:txBody>
      </p:sp>
    </p:spTree>
    <p:extLst>
      <p:ext uri="{BB962C8B-B14F-4D97-AF65-F5344CB8AC3E}">
        <p14:creationId xmlns:p14="http://schemas.microsoft.com/office/powerpoint/2010/main" val="11262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rotWithShape="1">
          <a:blip r:embed="rId2">
            <a:extLst>
              <a:ext uri="{28A0092B-C50C-407E-A947-70E740481C1C}">
                <a14:useLocalDpi xmlns:a14="http://schemas.microsoft.com/office/drawing/2010/main" val="0"/>
              </a:ext>
            </a:extLst>
          </a:blip>
          <a:srcRect l="1342" t="2635" r="26317" b="4564"/>
          <a:stretch/>
        </p:blipFill>
        <p:spPr>
          <a:xfrm>
            <a:off x="942974" y="974678"/>
            <a:ext cx="7105651" cy="5431724"/>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53</a:t>
            </a:fld>
            <a:endParaRPr kumimoji="1" lang="ja-JP" altLang="en-US"/>
          </a:p>
        </p:txBody>
      </p:sp>
      <p:sp>
        <p:nvSpPr>
          <p:cNvPr id="6" name="円/楕円 5"/>
          <p:cNvSpPr/>
          <p:nvPr/>
        </p:nvSpPr>
        <p:spPr>
          <a:xfrm>
            <a:off x="2952364" y="2631057"/>
            <a:ext cx="1970822" cy="752896"/>
          </a:xfrm>
          <a:prstGeom prst="ellipse">
            <a:avLst/>
          </a:prstGeom>
          <a:solidFill>
            <a:schemeClr val="accent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smtClean="0">
                <a:solidFill>
                  <a:schemeClr val="bg1"/>
                </a:solidFill>
              </a:rPr>
              <a:t>L </a:t>
            </a:r>
            <a:endParaRPr kumimoji="1" lang="ja-JP" altLang="en-US" sz="3200" dirty="0">
              <a:solidFill>
                <a:schemeClr val="bg1"/>
              </a:solidFill>
            </a:endParaRPr>
          </a:p>
        </p:txBody>
      </p:sp>
      <p:sp>
        <p:nvSpPr>
          <p:cNvPr id="7" name="円/楕円 6"/>
          <p:cNvSpPr/>
          <p:nvPr/>
        </p:nvSpPr>
        <p:spPr>
          <a:xfrm>
            <a:off x="2952364" y="3195691"/>
            <a:ext cx="1970822" cy="743024"/>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bg1"/>
                </a:solidFill>
              </a:rPr>
              <a:t>H</a:t>
            </a:r>
            <a:endParaRPr kumimoji="1" lang="ja-JP" altLang="en-US" sz="2800" dirty="0">
              <a:solidFill>
                <a:schemeClr val="bg1"/>
              </a:solidFill>
            </a:endParaRPr>
          </a:p>
        </p:txBody>
      </p:sp>
      <p:sp>
        <p:nvSpPr>
          <p:cNvPr id="8" name="円/楕円 7"/>
          <p:cNvSpPr/>
          <p:nvPr/>
        </p:nvSpPr>
        <p:spPr>
          <a:xfrm>
            <a:off x="1554659" y="3757543"/>
            <a:ext cx="1316475" cy="1118260"/>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bg1"/>
                </a:solidFill>
              </a:rPr>
              <a:t>暖</a:t>
            </a:r>
            <a:endParaRPr kumimoji="1" lang="ja-JP" altLang="en-US" sz="2800" dirty="0">
              <a:solidFill>
                <a:schemeClr val="bg1"/>
              </a:solidFill>
            </a:endParaRPr>
          </a:p>
        </p:txBody>
      </p:sp>
      <p:sp>
        <p:nvSpPr>
          <p:cNvPr id="16" name="上矢印 15"/>
          <p:cNvSpPr/>
          <p:nvPr/>
        </p:nvSpPr>
        <p:spPr>
          <a:xfrm rot="6100813">
            <a:off x="4786454" y="2931366"/>
            <a:ext cx="437777" cy="831851"/>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上矢印 16"/>
          <p:cNvSpPr/>
          <p:nvPr/>
        </p:nvSpPr>
        <p:spPr>
          <a:xfrm rot="3610025">
            <a:off x="2638957" y="2932437"/>
            <a:ext cx="407790" cy="1284641"/>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508876" y="180975"/>
            <a:ext cx="2548649" cy="707886"/>
          </a:xfrm>
          <a:prstGeom prst="rect">
            <a:avLst/>
          </a:prstGeom>
          <a:noFill/>
        </p:spPr>
        <p:txBody>
          <a:bodyPr wrap="square" rtlCol="0">
            <a:spAutoFit/>
          </a:bodyPr>
          <a:lstStyle/>
          <a:p>
            <a:r>
              <a:rPr kumimoji="1" lang="ja-JP" altLang="en-US" sz="4000" dirty="0" smtClean="0"/>
              <a:t>仮説・・・</a:t>
            </a:r>
            <a:endParaRPr kumimoji="1" lang="ja-JP" altLang="en-US" sz="4000" dirty="0"/>
          </a:p>
        </p:txBody>
      </p:sp>
    </p:spTree>
    <p:extLst>
      <p:ext uri="{BB962C8B-B14F-4D97-AF65-F5344CB8AC3E}">
        <p14:creationId xmlns:p14="http://schemas.microsoft.com/office/powerpoint/2010/main" val="425264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5538" y="7883"/>
            <a:ext cx="2327384" cy="1325563"/>
          </a:xfrm>
        </p:spPr>
        <p:txBody>
          <a:bodyPr/>
          <a:lstStyle/>
          <a:p>
            <a:r>
              <a:rPr kumimoji="1" lang="ja-JP" altLang="en-US" dirty="0" smtClean="0"/>
              <a:t>シベリア</a:t>
            </a: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54</a:t>
            </a:fld>
            <a:endParaRPr kumimoji="1" lang="ja-JP" altLang="en-US"/>
          </a:p>
        </p:txBody>
      </p:sp>
      <p:pic>
        <p:nvPicPr>
          <p:cNvPr id="6" name="図 5"/>
          <p:cNvPicPr>
            <a:picLocks noChangeAspect="1"/>
          </p:cNvPicPr>
          <p:nvPr/>
        </p:nvPicPr>
        <p:blipFill>
          <a:blip r:embed="rId2"/>
          <a:stretch>
            <a:fillRect/>
          </a:stretch>
        </p:blipFill>
        <p:spPr>
          <a:xfrm>
            <a:off x="4777814" y="824046"/>
            <a:ext cx="4179833" cy="4004104"/>
          </a:xfrm>
          <a:prstGeom prst="rect">
            <a:avLst/>
          </a:prstGeom>
        </p:spPr>
      </p:pic>
      <p:sp>
        <p:nvSpPr>
          <p:cNvPr id="7" name="正方形/長方形 6"/>
          <p:cNvSpPr/>
          <p:nvPr/>
        </p:nvSpPr>
        <p:spPr>
          <a:xfrm>
            <a:off x="6816060" y="947813"/>
            <a:ext cx="985345" cy="449317"/>
          </a:xfrm>
          <a:prstGeom prst="rect">
            <a:avLst/>
          </a:prstGeom>
          <a:solidFill>
            <a:srgbClr val="FF0000">
              <a:alpha val="34118"/>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p:nvPr/>
        </p:nvCxnSpPr>
        <p:spPr>
          <a:xfrm>
            <a:off x="2347952" y="640621"/>
            <a:ext cx="4407572" cy="531850"/>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57173" y="4905408"/>
            <a:ext cx="8058177" cy="1077218"/>
          </a:xfrm>
          <a:prstGeom prst="rect">
            <a:avLst/>
          </a:prstGeom>
          <a:noFill/>
          <a:ln>
            <a:noFill/>
          </a:ln>
        </p:spPr>
        <p:txBody>
          <a:bodyPr wrap="square" rtlCol="0">
            <a:spAutoFit/>
          </a:bodyPr>
          <a:lstStyle/>
          <a:p>
            <a:r>
              <a:rPr kumimoji="1" lang="ja-JP" altLang="en-US" sz="3200" b="1" dirty="0" smtClean="0">
                <a:solidFill>
                  <a:srgbClr val="FF0000"/>
                </a:solidFill>
              </a:rPr>
              <a:t>相関回帰：</a:t>
            </a:r>
            <a:r>
              <a:rPr kumimoji="1" lang="en-US" altLang="ja-JP" sz="3200" dirty="0" smtClean="0"/>
              <a:t>P-E</a:t>
            </a:r>
            <a:r>
              <a:rPr kumimoji="1" lang="ja-JP" altLang="en-US" sz="3200" dirty="0" smtClean="0"/>
              <a:t>と気温、ジオポテンシャル高度</a:t>
            </a:r>
            <a:endParaRPr kumimoji="1" lang="en-US" altLang="ja-JP" sz="3200" dirty="0" smtClean="0"/>
          </a:p>
          <a:p>
            <a:r>
              <a:rPr lang="ja-JP" altLang="en-US" sz="3200" dirty="0" smtClean="0"/>
              <a:t>　　　　　　　との関係性を評価する</a:t>
            </a:r>
            <a:endParaRPr lang="en-US" altLang="ja-JP" sz="3200" dirty="0"/>
          </a:p>
        </p:txBody>
      </p:sp>
      <p:sp>
        <p:nvSpPr>
          <p:cNvPr id="13" name="テキスト ボックス 12"/>
          <p:cNvSpPr txBox="1"/>
          <p:nvPr/>
        </p:nvSpPr>
        <p:spPr>
          <a:xfrm>
            <a:off x="457173" y="2374553"/>
            <a:ext cx="4306730" cy="2369880"/>
          </a:xfrm>
          <a:prstGeom prst="rect">
            <a:avLst/>
          </a:prstGeom>
          <a:noFill/>
        </p:spPr>
        <p:txBody>
          <a:bodyPr wrap="square" rtlCol="0">
            <a:spAutoFit/>
          </a:bodyPr>
          <a:lstStyle/>
          <a:p>
            <a:r>
              <a:rPr kumimoji="1" lang="ja-JP" altLang="en-US" sz="3600" dirty="0" smtClean="0"/>
              <a:t>指標：</a:t>
            </a:r>
            <a:r>
              <a:rPr kumimoji="1" lang="en-US" altLang="ja-JP" sz="3600" dirty="0" smtClean="0">
                <a:solidFill>
                  <a:srgbClr val="F85207"/>
                </a:solidFill>
              </a:rPr>
              <a:t>P-E</a:t>
            </a:r>
          </a:p>
          <a:p>
            <a:r>
              <a:rPr kumimoji="1" lang="ja-JP" altLang="en-US" sz="3600" dirty="0" smtClean="0"/>
              <a:t>（降水量－蒸発量）</a:t>
            </a:r>
            <a:endParaRPr kumimoji="1" lang="en-US" altLang="ja-JP" sz="3600" dirty="0" smtClean="0"/>
          </a:p>
          <a:p>
            <a:endParaRPr kumimoji="1" lang="en-US" altLang="ja-JP" sz="3600" dirty="0" smtClean="0"/>
          </a:p>
          <a:p>
            <a:endParaRPr kumimoji="1" lang="ja-JP" altLang="en-US" sz="4000" dirty="0"/>
          </a:p>
        </p:txBody>
      </p:sp>
    </p:spTree>
    <p:extLst>
      <p:ext uri="{BB962C8B-B14F-4D97-AF65-F5344CB8AC3E}">
        <p14:creationId xmlns:p14="http://schemas.microsoft.com/office/powerpoint/2010/main" val="29821290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55</a:t>
            </a:fld>
            <a:endParaRPr kumimoji="1" lang="ja-JP" altLang="en-US"/>
          </a:p>
        </p:txBody>
      </p:sp>
      <p:pic>
        <p:nvPicPr>
          <p:cNvPr id="5" name="図 4"/>
          <p:cNvPicPr>
            <a:picLocks noChangeAspect="1"/>
          </p:cNvPicPr>
          <p:nvPr/>
        </p:nvPicPr>
        <p:blipFill rotWithShape="1">
          <a:blip r:embed="rId2"/>
          <a:srcRect b="27152"/>
          <a:stretch/>
        </p:blipFill>
        <p:spPr>
          <a:xfrm>
            <a:off x="431517" y="4332955"/>
            <a:ext cx="3911883" cy="1831174"/>
          </a:xfrm>
          <a:prstGeom prst="rect">
            <a:avLst/>
          </a:prstGeom>
        </p:spPr>
      </p:pic>
      <p:pic>
        <p:nvPicPr>
          <p:cNvPr id="6" name="図 5"/>
          <p:cNvPicPr>
            <a:picLocks noChangeAspect="1"/>
          </p:cNvPicPr>
          <p:nvPr/>
        </p:nvPicPr>
        <p:blipFill>
          <a:blip r:embed="rId3"/>
          <a:stretch>
            <a:fillRect/>
          </a:stretch>
        </p:blipFill>
        <p:spPr>
          <a:xfrm>
            <a:off x="9789821" y="-533003"/>
            <a:ext cx="3056023" cy="2322783"/>
          </a:xfrm>
          <a:prstGeom prst="rect">
            <a:avLst/>
          </a:prstGeom>
        </p:spPr>
      </p:pic>
      <p:pic>
        <p:nvPicPr>
          <p:cNvPr id="7" name="図 6"/>
          <p:cNvPicPr>
            <a:picLocks noChangeAspect="1"/>
          </p:cNvPicPr>
          <p:nvPr/>
        </p:nvPicPr>
        <p:blipFill rotWithShape="1">
          <a:blip r:embed="rId4"/>
          <a:srcRect b="27240"/>
          <a:stretch/>
        </p:blipFill>
        <p:spPr>
          <a:xfrm>
            <a:off x="4453411" y="4362449"/>
            <a:ext cx="3966689" cy="1801679"/>
          </a:xfrm>
          <a:prstGeom prst="rect">
            <a:avLst/>
          </a:prstGeom>
        </p:spPr>
      </p:pic>
      <p:sp>
        <p:nvSpPr>
          <p:cNvPr id="8" name="タイトル 1"/>
          <p:cNvSpPr>
            <a:spLocks noGrp="1"/>
          </p:cNvSpPr>
          <p:nvPr>
            <p:ph type="title"/>
          </p:nvPr>
        </p:nvSpPr>
        <p:spPr>
          <a:xfrm>
            <a:off x="0" y="0"/>
            <a:ext cx="9250668" cy="733097"/>
          </a:xfrm>
        </p:spPr>
        <p:txBody>
          <a:bodyPr>
            <a:normAutofit fontScale="90000"/>
          </a:bodyPr>
          <a:lstStyle/>
          <a:p>
            <a:r>
              <a:rPr kumimoji="1" lang="ja-JP" altLang="en-US" dirty="0" smtClean="0"/>
              <a:t>結果　</a:t>
            </a:r>
            <a:r>
              <a:rPr kumimoji="1" lang="en-US" altLang="ja-JP" dirty="0" smtClean="0"/>
              <a:t>P-E</a:t>
            </a:r>
            <a:r>
              <a:rPr kumimoji="1" lang="ja-JP" altLang="en-US" dirty="0" smtClean="0"/>
              <a:t>年平均の同時相関　</a:t>
            </a:r>
            <a:r>
              <a:rPr kumimoji="1" lang="ja-JP" altLang="en-US" sz="2200" dirty="0" smtClean="0"/>
              <a:t>ジオポテンシャル高度</a:t>
            </a:r>
            <a:endParaRPr kumimoji="1" lang="ja-JP" altLang="en-US" sz="2200" dirty="0"/>
          </a:p>
        </p:txBody>
      </p:sp>
      <p:sp>
        <p:nvSpPr>
          <p:cNvPr id="9" name="テキスト ボックス 8"/>
          <p:cNvSpPr txBox="1"/>
          <p:nvPr/>
        </p:nvSpPr>
        <p:spPr>
          <a:xfrm>
            <a:off x="176775" y="3842458"/>
            <a:ext cx="2323071" cy="369332"/>
          </a:xfrm>
          <a:prstGeom prst="rect">
            <a:avLst/>
          </a:prstGeom>
          <a:noFill/>
        </p:spPr>
        <p:txBody>
          <a:bodyPr wrap="square" rtlCol="0">
            <a:spAutoFit/>
          </a:bodyPr>
          <a:lstStyle/>
          <a:p>
            <a:r>
              <a:rPr kumimoji="1" lang="ja-JP" altLang="en-US" dirty="0" smtClean="0"/>
              <a:t>一年後</a:t>
            </a:r>
            <a:endParaRPr kumimoji="1" lang="ja-JP" altLang="en-US" dirty="0"/>
          </a:p>
        </p:txBody>
      </p:sp>
      <p:pic>
        <p:nvPicPr>
          <p:cNvPr id="10" name="図 9"/>
          <p:cNvPicPr>
            <a:picLocks noChangeAspect="1"/>
          </p:cNvPicPr>
          <p:nvPr/>
        </p:nvPicPr>
        <p:blipFill rotWithShape="1">
          <a:blip r:embed="rId5" cstate="print">
            <a:extLst>
              <a:ext uri="{28A0092B-C50C-407E-A947-70E740481C1C}">
                <a14:useLocalDpi xmlns:a14="http://schemas.microsoft.com/office/drawing/2010/main" val="0"/>
              </a:ext>
            </a:extLst>
          </a:blip>
          <a:srcRect l="18104" t="20574" r="17759" b="28292"/>
          <a:stretch/>
        </p:blipFill>
        <p:spPr>
          <a:xfrm>
            <a:off x="291662" y="1524390"/>
            <a:ext cx="4051738" cy="1948736"/>
          </a:xfrm>
          <a:prstGeom prst="rect">
            <a:avLst/>
          </a:prstGeom>
        </p:spPr>
      </p:pic>
      <p:pic>
        <p:nvPicPr>
          <p:cNvPr id="11" name="図 10"/>
          <p:cNvPicPr>
            <a:picLocks noChangeAspect="1"/>
          </p:cNvPicPr>
          <p:nvPr/>
        </p:nvPicPr>
        <p:blipFill rotWithShape="1">
          <a:blip r:embed="rId6" cstate="print">
            <a:extLst>
              <a:ext uri="{28A0092B-C50C-407E-A947-70E740481C1C}">
                <a14:useLocalDpi xmlns:a14="http://schemas.microsoft.com/office/drawing/2010/main" val="0"/>
              </a:ext>
            </a:extLst>
          </a:blip>
          <a:srcRect l="18620" t="22260" r="18190" b="8928"/>
          <a:stretch/>
        </p:blipFill>
        <p:spPr>
          <a:xfrm>
            <a:off x="9789821" y="2199358"/>
            <a:ext cx="2979839" cy="2257981"/>
          </a:xfrm>
          <a:prstGeom prst="rect">
            <a:avLst/>
          </a:prstGeom>
        </p:spPr>
      </p:pic>
      <p:pic>
        <p:nvPicPr>
          <p:cNvPr id="12" name="図 11"/>
          <p:cNvPicPr>
            <a:picLocks noChangeAspect="1"/>
          </p:cNvPicPr>
          <p:nvPr/>
        </p:nvPicPr>
        <p:blipFill rotWithShape="1">
          <a:blip r:embed="rId7" cstate="print">
            <a:extLst>
              <a:ext uri="{28A0092B-C50C-407E-A947-70E740481C1C}">
                <a14:useLocalDpi xmlns:a14="http://schemas.microsoft.com/office/drawing/2010/main" val="0"/>
              </a:ext>
            </a:extLst>
          </a:blip>
          <a:srcRect l="18276" t="19501" r="18792" b="29030"/>
          <a:stretch/>
        </p:blipFill>
        <p:spPr>
          <a:xfrm>
            <a:off x="4453411" y="1520787"/>
            <a:ext cx="3966689" cy="1986966"/>
          </a:xfrm>
          <a:prstGeom prst="rect">
            <a:avLst/>
          </a:prstGeom>
        </p:spPr>
      </p:pic>
      <p:sp>
        <p:nvSpPr>
          <p:cNvPr id="13" name="テキスト ボックス 12"/>
          <p:cNvSpPr txBox="1"/>
          <p:nvPr/>
        </p:nvSpPr>
        <p:spPr>
          <a:xfrm>
            <a:off x="176775" y="782123"/>
            <a:ext cx="7532563" cy="369332"/>
          </a:xfrm>
          <a:prstGeom prst="rect">
            <a:avLst/>
          </a:prstGeom>
          <a:noFill/>
        </p:spPr>
        <p:txBody>
          <a:bodyPr wrap="square" rtlCol="0">
            <a:spAutoFit/>
          </a:bodyPr>
          <a:lstStyle/>
          <a:p>
            <a:r>
              <a:rPr kumimoji="1" lang="ja-JP" altLang="en-US" dirty="0" smtClean="0"/>
              <a:t>領域：シベリア　シェード：有意水準</a:t>
            </a:r>
            <a:r>
              <a:rPr kumimoji="1" lang="en-US" altLang="ja-JP" dirty="0" smtClean="0"/>
              <a:t>90%</a:t>
            </a:r>
            <a:r>
              <a:rPr kumimoji="1" lang="ja-JP" altLang="en-US" dirty="0" smtClean="0"/>
              <a:t>以上、コンター：回帰係数　　</a:t>
            </a:r>
            <a:endParaRPr kumimoji="1" lang="ja-JP" altLang="en-US" dirty="0"/>
          </a:p>
        </p:txBody>
      </p:sp>
      <p:sp>
        <p:nvSpPr>
          <p:cNvPr id="14" name="テキスト ボックス 13"/>
          <p:cNvSpPr txBox="1"/>
          <p:nvPr/>
        </p:nvSpPr>
        <p:spPr>
          <a:xfrm>
            <a:off x="291662" y="1151455"/>
            <a:ext cx="1032641" cy="369332"/>
          </a:xfrm>
          <a:prstGeom prst="rect">
            <a:avLst/>
          </a:prstGeom>
          <a:noFill/>
        </p:spPr>
        <p:txBody>
          <a:bodyPr wrap="square" rtlCol="0">
            <a:spAutoFit/>
          </a:bodyPr>
          <a:lstStyle/>
          <a:p>
            <a:r>
              <a:rPr kumimoji="1" lang="ja-JP" altLang="en-US" dirty="0" smtClean="0"/>
              <a:t>同時</a:t>
            </a:r>
            <a:endParaRPr kumimoji="1" lang="ja-JP" altLang="en-US" dirty="0"/>
          </a:p>
        </p:txBody>
      </p:sp>
    </p:spTree>
    <p:extLst>
      <p:ext uri="{BB962C8B-B14F-4D97-AF65-F5344CB8AC3E}">
        <p14:creationId xmlns:p14="http://schemas.microsoft.com/office/powerpoint/2010/main" val="158369696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168"/>
            <a:ext cx="7886700" cy="723930"/>
          </a:xfrm>
        </p:spPr>
        <p:txBody>
          <a:bodyPr>
            <a:normAutofit/>
          </a:bodyPr>
          <a:lstStyle/>
          <a:p>
            <a:r>
              <a:rPr kumimoji="1" lang="ja-JP" altLang="en-US" dirty="0" smtClean="0"/>
              <a:t>結果　</a:t>
            </a:r>
            <a:r>
              <a:rPr kumimoji="1" lang="en-US" altLang="ja-JP" dirty="0" smtClean="0"/>
              <a:t>P-E</a:t>
            </a:r>
            <a:r>
              <a:rPr kumimoji="1" lang="ja-JP" altLang="en-US" dirty="0" smtClean="0"/>
              <a:t>年平均　同時回帰　</a:t>
            </a:r>
            <a:r>
              <a:rPr kumimoji="1" lang="ja-JP" altLang="en-US" sz="3100" dirty="0" smtClean="0"/>
              <a:t>気温</a:t>
            </a:r>
            <a:endParaRPr kumimoji="1" lang="ja-JP" altLang="en-US" sz="3100"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56</a:t>
            </a:fld>
            <a:endParaRPr kumimoji="1" lang="ja-JP" altLang="en-US"/>
          </a:p>
        </p:txBody>
      </p:sp>
      <p:sp>
        <p:nvSpPr>
          <p:cNvPr id="11" name="テキスト ボックス 10"/>
          <p:cNvSpPr txBox="1"/>
          <p:nvPr/>
        </p:nvSpPr>
        <p:spPr>
          <a:xfrm>
            <a:off x="176775" y="3842458"/>
            <a:ext cx="2323071" cy="369332"/>
          </a:xfrm>
          <a:prstGeom prst="rect">
            <a:avLst/>
          </a:prstGeom>
          <a:noFill/>
        </p:spPr>
        <p:txBody>
          <a:bodyPr wrap="square" rtlCol="0">
            <a:spAutoFit/>
          </a:bodyPr>
          <a:lstStyle/>
          <a:p>
            <a:r>
              <a:rPr kumimoji="1" lang="ja-JP" altLang="en-US" dirty="0" smtClean="0"/>
              <a:t>一年後</a:t>
            </a:r>
            <a:endParaRPr kumimoji="1" lang="ja-JP" altLang="en-US" dirty="0"/>
          </a:p>
        </p:txBody>
      </p:sp>
      <p:sp>
        <p:nvSpPr>
          <p:cNvPr id="12" name="テキスト ボックス 11"/>
          <p:cNvSpPr txBox="1"/>
          <p:nvPr/>
        </p:nvSpPr>
        <p:spPr>
          <a:xfrm>
            <a:off x="176775" y="782123"/>
            <a:ext cx="7532563" cy="369332"/>
          </a:xfrm>
          <a:prstGeom prst="rect">
            <a:avLst/>
          </a:prstGeom>
          <a:noFill/>
        </p:spPr>
        <p:txBody>
          <a:bodyPr wrap="square" rtlCol="0">
            <a:spAutoFit/>
          </a:bodyPr>
          <a:lstStyle/>
          <a:p>
            <a:r>
              <a:rPr kumimoji="1" lang="ja-JP" altLang="en-US" dirty="0" smtClean="0"/>
              <a:t>領域：シベリア　シェード：有意水準</a:t>
            </a:r>
            <a:r>
              <a:rPr kumimoji="1" lang="en-US" altLang="ja-JP" dirty="0" smtClean="0"/>
              <a:t>90%</a:t>
            </a:r>
            <a:r>
              <a:rPr kumimoji="1" lang="ja-JP" altLang="en-US" dirty="0" smtClean="0"/>
              <a:t>以上、コンター：回帰係数　　</a:t>
            </a:r>
            <a:endParaRPr kumimoji="1" lang="ja-JP" altLang="en-US" dirty="0"/>
          </a:p>
        </p:txBody>
      </p:sp>
      <p:pic>
        <p:nvPicPr>
          <p:cNvPr id="17" name="コンテンツ プレースホルダー 1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003" t="15653" r="16475" b="32447"/>
          <a:stretch/>
        </p:blipFill>
        <p:spPr>
          <a:xfrm>
            <a:off x="176774" y="1615647"/>
            <a:ext cx="4295389" cy="1727628"/>
          </a:xfrm>
        </p:spPr>
      </p:pic>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l="18276" t="21342" r="17500" b="8773"/>
          <a:stretch/>
        </p:blipFill>
        <p:spPr>
          <a:xfrm>
            <a:off x="9559544" y="-98463"/>
            <a:ext cx="3039347" cy="2363852"/>
          </a:xfrm>
          <a:prstGeom prst="rect">
            <a:avLst/>
          </a:prstGeom>
        </p:spPr>
      </p:pic>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l="18190" t="21187" r="17586" b="28274"/>
          <a:stretch/>
        </p:blipFill>
        <p:spPr>
          <a:xfrm>
            <a:off x="4472163" y="1615647"/>
            <a:ext cx="4387840" cy="1740318"/>
          </a:xfrm>
          <a:prstGeom prst="rect">
            <a:avLst/>
          </a:prstGeom>
        </p:spPr>
      </p:pic>
      <p:sp>
        <p:nvSpPr>
          <p:cNvPr id="20" name="テキスト ボックス 19"/>
          <p:cNvSpPr txBox="1"/>
          <p:nvPr/>
        </p:nvSpPr>
        <p:spPr>
          <a:xfrm>
            <a:off x="291662" y="1151455"/>
            <a:ext cx="1032641" cy="369332"/>
          </a:xfrm>
          <a:prstGeom prst="rect">
            <a:avLst/>
          </a:prstGeom>
          <a:noFill/>
        </p:spPr>
        <p:txBody>
          <a:bodyPr wrap="square" rtlCol="0">
            <a:spAutoFit/>
          </a:bodyPr>
          <a:lstStyle/>
          <a:p>
            <a:r>
              <a:rPr kumimoji="1" lang="ja-JP" altLang="en-US" dirty="0" smtClean="0"/>
              <a:t>同時</a:t>
            </a:r>
            <a:endParaRPr kumimoji="1" lang="ja-JP" altLang="en-US" dirty="0"/>
          </a:p>
        </p:txBody>
      </p:sp>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17672" t="19042" r="18535" b="29073"/>
          <a:stretch/>
        </p:blipFill>
        <p:spPr>
          <a:xfrm>
            <a:off x="4472163" y="4352924"/>
            <a:ext cx="4387840" cy="1790701"/>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l="17844" t="21801" r="16897" b="8161"/>
          <a:stretch/>
        </p:blipFill>
        <p:spPr>
          <a:xfrm>
            <a:off x="9499206" y="2603341"/>
            <a:ext cx="3160021" cy="2298697"/>
          </a:xfrm>
          <a:prstGeom prst="rect">
            <a:avLst/>
          </a:prstGeom>
        </p:spPr>
      </p:pic>
      <p:pic>
        <p:nvPicPr>
          <p:cNvPr id="10" name="図 9"/>
          <p:cNvPicPr>
            <a:picLocks noChangeAspect="1"/>
          </p:cNvPicPr>
          <p:nvPr/>
        </p:nvPicPr>
        <p:blipFill rotWithShape="1">
          <a:blip r:embed="rId7" cstate="print">
            <a:extLst>
              <a:ext uri="{28A0092B-C50C-407E-A947-70E740481C1C}">
                <a14:useLocalDpi xmlns:a14="http://schemas.microsoft.com/office/drawing/2010/main" val="0"/>
              </a:ext>
            </a:extLst>
          </a:blip>
          <a:srcRect l="18449" t="20116" r="17500" b="28196"/>
          <a:stretch/>
        </p:blipFill>
        <p:spPr>
          <a:xfrm>
            <a:off x="286433" y="4352925"/>
            <a:ext cx="4185730" cy="1790701"/>
          </a:xfrm>
          <a:prstGeom prst="rect">
            <a:avLst/>
          </a:prstGeom>
        </p:spPr>
      </p:pic>
      <p:sp>
        <p:nvSpPr>
          <p:cNvPr id="21" name="円/楕円 20"/>
          <p:cNvSpPr/>
          <p:nvPr/>
        </p:nvSpPr>
        <p:spPr>
          <a:xfrm>
            <a:off x="6829425" y="4724400"/>
            <a:ext cx="879913"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2413619" y="4808700"/>
            <a:ext cx="879913"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3472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309" t="19999" r="17494" b="28258"/>
          <a:stretch/>
        </p:blipFill>
        <p:spPr>
          <a:xfrm>
            <a:off x="145182" y="1734950"/>
            <a:ext cx="4222051" cy="1902772"/>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57</a:t>
            </a:fld>
            <a:endParaRPr kumimoji="1" lang="ja-JP" altLang="en-US"/>
          </a:p>
        </p:txBody>
      </p:sp>
      <p:sp>
        <p:nvSpPr>
          <p:cNvPr id="6" name="タイトル 1"/>
          <p:cNvSpPr txBox="1">
            <a:spLocks/>
          </p:cNvSpPr>
          <p:nvPr/>
        </p:nvSpPr>
        <p:spPr>
          <a:xfrm>
            <a:off x="0" y="9168"/>
            <a:ext cx="7886700" cy="72393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結果　</a:t>
            </a:r>
            <a:r>
              <a:rPr lang="en-US" altLang="ja-JP" dirty="0" smtClean="0"/>
              <a:t>P-E</a:t>
            </a:r>
            <a:r>
              <a:rPr lang="ja-JP" altLang="en-US" dirty="0" smtClean="0"/>
              <a:t>年平均　同時回帰　</a:t>
            </a:r>
            <a:r>
              <a:rPr lang="ja-JP" altLang="en-US" sz="3600" dirty="0" smtClean="0"/>
              <a:t>気温</a:t>
            </a:r>
            <a:endParaRPr lang="ja-JP" altLang="en-US" sz="3600" dirty="0"/>
          </a:p>
        </p:txBody>
      </p:sp>
      <p:sp>
        <p:nvSpPr>
          <p:cNvPr id="7" name="角丸四角形 6"/>
          <p:cNvSpPr/>
          <p:nvPr/>
        </p:nvSpPr>
        <p:spPr>
          <a:xfrm>
            <a:off x="455227" y="4345042"/>
            <a:ext cx="8060121" cy="1912883"/>
          </a:xfrm>
          <a:prstGeom prst="roundRect">
            <a:avLst/>
          </a:prstGeom>
          <a:noFill/>
          <a:ln w="38100">
            <a:solidFill>
              <a:srgbClr val="F85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smtClean="0">
                <a:solidFill>
                  <a:schemeClr val="tx1"/>
                </a:solidFill>
              </a:rPr>
              <a:t>考察</a:t>
            </a:r>
            <a:endParaRPr kumimoji="1" lang="en-US" altLang="ja-JP" sz="3200" dirty="0" smtClean="0">
              <a:solidFill>
                <a:schemeClr val="tx1"/>
              </a:solidFill>
            </a:endParaRPr>
          </a:p>
          <a:p>
            <a:pPr algn="ctr"/>
            <a:r>
              <a:rPr kumimoji="1" lang="ja-JP" altLang="en-US" sz="2400" dirty="0" smtClean="0">
                <a:solidFill>
                  <a:schemeClr val="tx1"/>
                </a:solidFill>
              </a:rPr>
              <a:t>北アメリカとの関係があるかもしれない</a:t>
            </a:r>
            <a:endParaRPr kumimoji="1" lang="en-US" altLang="ja-JP" sz="2400" dirty="0" smtClean="0">
              <a:solidFill>
                <a:schemeClr val="tx1"/>
              </a:solidFill>
            </a:endParaRPr>
          </a:p>
          <a:p>
            <a:pPr algn="ctr"/>
            <a:r>
              <a:rPr kumimoji="1" lang="ja-JP" altLang="en-US" sz="2400" dirty="0" smtClean="0">
                <a:solidFill>
                  <a:schemeClr val="tx1"/>
                </a:solidFill>
              </a:rPr>
              <a:t>しかし、</a:t>
            </a:r>
            <a:r>
              <a:rPr kumimoji="1" lang="en-US" altLang="ja-JP" sz="2400" dirty="0" smtClean="0">
                <a:solidFill>
                  <a:schemeClr val="tx1"/>
                </a:solidFill>
              </a:rPr>
              <a:t>SST</a:t>
            </a:r>
            <a:r>
              <a:rPr kumimoji="1" lang="ja-JP" altLang="en-US" sz="2400" dirty="0" smtClean="0">
                <a:solidFill>
                  <a:schemeClr val="tx1"/>
                </a:solidFill>
              </a:rPr>
              <a:t>との関係はないと示唆される</a:t>
            </a:r>
            <a:endParaRPr lang="en-US" altLang="ja-JP" dirty="0">
              <a:solidFill>
                <a:schemeClr val="tx1"/>
              </a:solidFill>
            </a:endParaRPr>
          </a:p>
          <a:p>
            <a:pPr algn="ctr"/>
            <a:endParaRPr kumimoji="1" lang="en-US" altLang="ja-JP" dirty="0" smtClean="0">
              <a:solidFill>
                <a:schemeClr val="tx1"/>
              </a:solidFill>
            </a:endParaRPr>
          </a:p>
          <a:p>
            <a:pPr algn="ctr"/>
            <a:endParaRPr lang="en-US" altLang="ja-JP" dirty="0">
              <a:solidFill>
                <a:schemeClr val="tx1"/>
              </a:solidFill>
            </a:endParaRPr>
          </a:p>
        </p:txBody>
      </p:sp>
      <p:sp>
        <p:nvSpPr>
          <p:cNvPr id="8" name="テキスト ボックス 7"/>
          <p:cNvSpPr txBox="1"/>
          <p:nvPr/>
        </p:nvSpPr>
        <p:spPr>
          <a:xfrm>
            <a:off x="145182" y="1209585"/>
            <a:ext cx="6878356" cy="461665"/>
          </a:xfrm>
          <a:prstGeom prst="rect">
            <a:avLst/>
          </a:prstGeom>
          <a:noFill/>
        </p:spPr>
        <p:txBody>
          <a:bodyPr wrap="square" rtlCol="0">
            <a:spAutoFit/>
          </a:bodyPr>
          <a:lstStyle/>
          <a:p>
            <a:r>
              <a:rPr kumimoji="1" lang="en-US" altLang="ja-JP" sz="2400" dirty="0" smtClean="0"/>
              <a:t>SST</a:t>
            </a:r>
            <a:r>
              <a:rPr kumimoji="1" lang="ja-JP" altLang="en-US" sz="2400" dirty="0" smtClean="0"/>
              <a:t>　同時　　　　　　　　　　　　　　　　　一年後　　　　　　　　　　　　　　　　　　　</a:t>
            </a:r>
            <a:endParaRPr kumimoji="1" lang="ja-JP" altLang="en-US" sz="2400" dirty="0"/>
          </a:p>
        </p:txBody>
      </p:sp>
      <p:sp>
        <p:nvSpPr>
          <p:cNvPr id="9" name="テキスト ボックス 8"/>
          <p:cNvSpPr txBox="1"/>
          <p:nvPr/>
        </p:nvSpPr>
        <p:spPr>
          <a:xfrm>
            <a:off x="176775" y="782123"/>
            <a:ext cx="7532563" cy="369332"/>
          </a:xfrm>
          <a:prstGeom prst="rect">
            <a:avLst/>
          </a:prstGeom>
          <a:noFill/>
        </p:spPr>
        <p:txBody>
          <a:bodyPr wrap="square" rtlCol="0">
            <a:spAutoFit/>
          </a:bodyPr>
          <a:lstStyle/>
          <a:p>
            <a:r>
              <a:rPr kumimoji="1" lang="ja-JP" altLang="en-US" dirty="0" smtClean="0"/>
              <a:t>領域：シベリア　シェード：有意水準</a:t>
            </a:r>
            <a:r>
              <a:rPr kumimoji="1" lang="en-US" altLang="ja-JP" dirty="0" smtClean="0"/>
              <a:t>90%</a:t>
            </a:r>
            <a:r>
              <a:rPr kumimoji="1" lang="ja-JP" altLang="en-US" dirty="0" smtClean="0"/>
              <a:t>以上、コンター：回帰係数　　</a:t>
            </a:r>
            <a:endParaRPr kumimoji="1" lang="ja-JP" altLang="en-US" dirty="0"/>
          </a:p>
        </p:txBody>
      </p:sp>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17586" t="20268" r="18966" b="28041"/>
          <a:stretch/>
        </p:blipFill>
        <p:spPr>
          <a:xfrm>
            <a:off x="4485287" y="1778364"/>
            <a:ext cx="4163411" cy="1939768"/>
          </a:xfrm>
          <a:prstGeom prst="rect">
            <a:avLst/>
          </a:prstGeom>
        </p:spPr>
      </p:pic>
    </p:spTree>
    <p:extLst>
      <p:ext uri="{BB962C8B-B14F-4D97-AF65-F5344CB8AC3E}">
        <p14:creationId xmlns:p14="http://schemas.microsoft.com/office/powerpoint/2010/main" val="40775517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7886700" cy="1028700"/>
          </a:xfrm>
        </p:spPr>
        <p:txBody>
          <a:bodyPr/>
          <a:lstStyle/>
          <a:p>
            <a:r>
              <a:rPr kumimoji="1" lang="ja-JP" altLang="en-US" dirty="0" smtClean="0"/>
              <a:t>　仮説・・・</a:t>
            </a:r>
            <a:endParaRPr kumimoji="1" lang="ja-JP" altLang="en-US" dirty="0"/>
          </a:p>
        </p:txBody>
      </p:sp>
      <p:pic>
        <p:nvPicPr>
          <p:cNvPr id="5" name="コンテンツ プレースホルダー 4"/>
          <p:cNvPicPr>
            <a:picLocks noGrp="1" noChangeAspect="1"/>
          </p:cNvPicPr>
          <p:nvPr>
            <p:ph idx="1"/>
          </p:nvPr>
        </p:nvPicPr>
        <p:blipFill rotWithShape="1">
          <a:blip r:embed="rId2">
            <a:extLst>
              <a:ext uri="{28A0092B-C50C-407E-A947-70E740481C1C}">
                <a14:useLocalDpi xmlns:a14="http://schemas.microsoft.com/office/drawing/2010/main" val="0"/>
              </a:ext>
            </a:extLst>
          </a:blip>
          <a:srcRect l="1868" t="4889" r="955" b="3174"/>
          <a:stretch/>
        </p:blipFill>
        <p:spPr>
          <a:xfrm>
            <a:off x="-219075" y="1497790"/>
            <a:ext cx="9810750" cy="5760259"/>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58</a:t>
            </a:fld>
            <a:endParaRPr kumimoji="1" lang="ja-JP" altLang="en-US"/>
          </a:p>
        </p:txBody>
      </p:sp>
      <p:sp>
        <p:nvSpPr>
          <p:cNvPr id="9" name="円/楕円 8"/>
          <p:cNvSpPr/>
          <p:nvPr/>
        </p:nvSpPr>
        <p:spPr>
          <a:xfrm>
            <a:off x="3170070" y="1703224"/>
            <a:ext cx="1779388" cy="1219662"/>
          </a:xfrm>
          <a:prstGeom prst="ellipse">
            <a:avLst/>
          </a:prstGeom>
          <a:solidFill>
            <a:schemeClr val="accent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smtClean="0">
                <a:solidFill>
                  <a:schemeClr val="bg1"/>
                </a:solidFill>
              </a:rPr>
              <a:t>L </a:t>
            </a:r>
            <a:endParaRPr kumimoji="1" lang="ja-JP" altLang="en-US" sz="3200" dirty="0">
              <a:solidFill>
                <a:schemeClr val="bg1"/>
              </a:solidFill>
            </a:endParaRPr>
          </a:p>
        </p:txBody>
      </p:sp>
      <p:sp>
        <p:nvSpPr>
          <p:cNvPr id="10" name="円/楕円 9"/>
          <p:cNvSpPr/>
          <p:nvPr/>
        </p:nvSpPr>
        <p:spPr>
          <a:xfrm rot="20157677">
            <a:off x="1742354" y="2127133"/>
            <a:ext cx="1684028" cy="1044857"/>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bg1"/>
                </a:solidFill>
              </a:rPr>
              <a:t>H</a:t>
            </a:r>
            <a:endParaRPr kumimoji="1" lang="ja-JP" altLang="en-US" sz="2800" dirty="0">
              <a:solidFill>
                <a:schemeClr val="bg1"/>
              </a:solidFill>
            </a:endParaRPr>
          </a:p>
        </p:txBody>
      </p:sp>
      <p:sp>
        <p:nvSpPr>
          <p:cNvPr id="11" name="円/楕円 10"/>
          <p:cNvSpPr/>
          <p:nvPr/>
        </p:nvSpPr>
        <p:spPr>
          <a:xfrm rot="472059">
            <a:off x="5447205" y="2203323"/>
            <a:ext cx="1797225" cy="991377"/>
          </a:xfrm>
          <a:prstGeom prst="ellipse">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bg1"/>
                </a:solidFill>
              </a:rPr>
              <a:t>H</a:t>
            </a:r>
            <a:endParaRPr kumimoji="1" lang="ja-JP" altLang="en-US" sz="2800" dirty="0">
              <a:solidFill>
                <a:schemeClr val="bg1"/>
              </a:solidFill>
            </a:endParaRPr>
          </a:p>
        </p:txBody>
      </p:sp>
      <p:sp>
        <p:nvSpPr>
          <p:cNvPr id="12" name="右矢印 11"/>
          <p:cNvSpPr/>
          <p:nvPr/>
        </p:nvSpPr>
        <p:spPr>
          <a:xfrm rot="20815459">
            <a:off x="2946512" y="2195573"/>
            <a:ext cx="751255" cy="38436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rot="857409">
            <a:off x="4572186" y="2237942"/>
            <a:ext cx="1287567" cy="384419"/>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1157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9034"/>
            <a:ext cx="7886700" cy="1325563"/>
          </a:xfrm>
        </p:spPr>
        <p:txBody>
          <a:bodyPr/>
          <a:lstStyle/>
          <a:p>
            <a:r>
              <a:rPr kumimoji="1" lang="ja-JP" altLang="en-US" dirty="0" smtClean="0"/>
              <a:t>　解析③</a:t>
            </a:r>
            <a:endParaRPr kumimoji="1" lang="ja-JP" altLang="en-US" dirty="0"/>
          </a:p>
        </p:txBody>
      </p:sp>
      <p:sp>
        <p:nvSpPr>
          <p:cNvPr id="3" name="コンテンツ プレースホルダー 2"/>
          <p:cNvSpPr>
            <a:spLocks noGrp="1"/>
          </p:cNvSpPr>
          <p:nvPr>
            <p:ph idx="1"/>
          </p:nvPr>
        </p:nvSpPr>
        <p:spPr>
          <a:xfrm>
            <a:off x="672638" y="1568450"/>
            <a:ext cx="3937462" cy="4351338"/>
          </a:xfrm>
        </p:spPr>
        <p:txBody>
          <a:bodyPr/>
          <a:lstStyle/>
          <a:p>
            <a:pPr marL="0" indent="0">
              <a:buNone/>
            </a:pPr>
            <a:endParaRPr lang="en-US" altLang="ja-JP" dirty="0"/>
          </a:p>
          <a:p>
            <a:pPr marL="0" indent="0">
              <a:buNone/>
            </a:pPr>
            <a:r>
              <a:rPr kumimoji="1" lang="ja-JP" altLang="en-US" dirty="0" smtClean="0"/>
              <a:t>干ばつと気温・ジオポテンシャル高度・</a:t>
            </a:r>
            <a:r>
              <a:rPr kumimoji="1" lang="en-US" altLang="ja-JP" dirty="0" smtClean="0"/>
              <a:t>SST</a:t>
            </a:r>
            <a:r>
              <a:rPr kumimoji="1" lang="ja-JP" altLang="en-US" dirty="0" smtClean="0"/>
              <a:t>の関係をより長いスケールで、評価する</a:t>
            </a:r>
            <a:endParaRPr kumimoji="1" lang="en-US" altLang="ja-JP" dirty="0" smtClean="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59</a:t>
            </a:fld>
            <a:endParaRPr kumimoji="1" lang="ja-JP" altLang="en-US"/>
          </a:p>
        </p:txBody>
      </p:sp>
      <p:sp>
        <p:nvSpPr>
          <p:cNvPr id="6" name="角丸四角形 5"/>
          <p:cNvSpPr/>
          <p:nvPr/>
        </p:nvSpPr>
        <p:spPr>
          <a:xfrm>
            <a:off x="249207" y="4276725"/>
            <a:ext cx="8418543" cy="2362200"/>
          </a:xfrm>
          <a:prstGeom prst="roundRect">
            <a:avLst/>
          </a:prstGeom>
          <a:ln w="28575">
            <a:prstDash val="soli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ja-JP" altLang="en-US" sz="2800" dirty="0" smtClean="0"/>
              <a:t>５年移動平均法</a:t>
            </a:r>
            <a:endParaRPr lang="en-US" altLang="ja-JP" sz="2800" dirty="0" smtClean="0"/>
          </a:p>
          <a:p>
            <a:pPr algn="ctr"/>
            <a:endParaRPr lang="en-US" altLang="ja-JP" sz="2800" dirty="0"/>
          </a:p>
          <a:p>
            <a:pPr algn="ctr"/>
            <a:endParaRPr lang="en-US" altLang="ja-JP" sz="2800" dirty="0" smtClean="0"/>
          </a:p>
          <a:p>
            <a:pPr algn="ctr"/>
            <a:endParaRPr lang="en-US" altLang="ja-JP" sz="2800" dirty="0"/>
          </a:p>
        </p:txBody>
      </p:sp>
      <p:sp>
        <p:nvSpPr>
          <p:cNvPr id="7" name="角丸四角形 6"/>
          <p:cNvSpPr/>
          <p:nvPr/>
        </p:nvSpPr>
        <p:spPr>
          <a:xfrm>
            <a:off x="605963" y="1236882"/>
            <a:ext cx="1574712" cy="545115"/>
          </a:xfrm>
          <a:prstGeom prst="roundRect">
            <a:avLst/>
          </a:prstGeom>
          <a:solidFill>
            <a:srgbClr val="F16813"/>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800" b="1" dirty="0"/>
              <a:t>目的</a:t>
            </a:r>
          </a:p>
        </p:txBody>
      </p:sp>
      <p:pic>
        <p:nvPicPr>
          <p:cNvPr id="8" name="図 7"/>
          <p:cNvPicPr>
            <a:picLocks noChangeAspect="1"/>
          </p:cNvPicPr>
          <p:nvPr/>
        </p:nvPicPr>
        <p:blipFill>
          <a:blip r:embed="rId2"/>
          <a:stretch>
            <a:fillRect/>
          </a:stretch>
        </p:blipFill>
        <p:spPr>
          <a:xfrm>
            <a:off x="4745998" y="603416"/>
            <a:ext cx="4048916" cy="1719540"/>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1266503" y="5093985"/>
                <a:ext cx="6559809" cy="6298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1" i="1" smtClean="0">
                              <a:latin typeface="Cambria Math" panose="02040503050406030204" pitchFamily="18" charset="0"/>
                            </a:rPr>
                          </m:ctrlPr>
                        </m:sSubPr>
                        <m:e>
                          <m:r>
                            <a:rPr lang="en-US" altLang="ja-JP" b="1" i="1">
                              <a:latin typeface="Cambria Math"/>
                            </a:rPr>
                            <m:t>𝑫𝑨𝑻𝑨</m:t>
                          </m:r>
                        </m:e>
                        <m:sub>
                          <m:r>
                            <a:rPr kumimoji="1" lang="en-US" altLang="ja-JP" b="1" i="1" smtClean="0">
                              <a:latin typeface="Cambria Math"/>
                            </a:rPr>
                            <m:t>𝒍𝒐𝒏𝒈</m:t>
                          </m:r>
                        </m:sub>
                      </m:sSub>
                      <m:r>
                        <a:rPr kumimoji="1" lang="en-US" altLang="ja-JP" b="1" i="1" smtClean="0">
                          <a:latin typeface="Cambria Math"/>
                        </a:rPr>
                        <m:t>=</m:t>
                      </m:r>
                      <m:f>
                        <m:fPr>
                          <m:ctrlPr>
                            <a:rPr kumimoji="1" lang="en-US" altLang="ja-JP" b="1" i="1" smtClean="0">
                              <a:latin typeface="Cambria Math" panose="02040503050406030204" pitchFamily="18" charset="0"/>
                            </a:rPr>
                          </m:ctrlPr>
                        </m:fPr>
                        <m:num>
                          <m:r>
                            <a:rPr kumimoji="1" lang="en-US" altLang="ja-JP" b="1" i="1" smtClean="0">
                              <a:latin typeface="Cambria Math"/>
                            </a:rPr>
                            <m:t>𝑫𝑨𝑻𝑨</m:t>
                          </m:r>
                          <m:d>
                            <m:dPr>
                              <m:ctrlPr>
                                <a:rPr kumimoji="1" lang="en-US" altLang="ja-JP" b="1" i="1" smtClean="0">
                                  <a:latin typeface="Cambria Math" panose="02040503050406030204" pitchFamily="18" charset="0"/>
                                </a:rPr>
                              </m:ctrlPr>
                            </m:dPr>
                            <m:e>
                              <m:r>
                                <a:rPr kumimoji="1" lang="en-US" altLang="ja-JP" b="1" i="1" smtClean="0">
                                  <a:latin typeface="Cambria Math"/>
                                </a:rPr>
                                <m:t>𝒕</m:t>
                              </m:r>
                              <m:r>
                                <a:rPr kumimoji="1" lang="en-US" altLang="ja-JP" b="1" i="1" smtClean="0">
                                  <a:latin typeface="Cambria Math"/>
                                </a:rPr>
                                <m:t>−</m:t>
                              </m:r>
                              <m:r>
                                <a:rPr kumimoji="1" lang="en-US" altLang="ja-JP" b="1" i="1" smtClean="0">
                                  <a:latin typeface="Cambria Math"/>
                                </a:rPr>
                                <m:t>𝟒</m:t>
                              </m:r>
                            </m:e>
                          </m:d>
                          <m:r>
                            <a:rPr kumimoji="1" lang="en-US" altLang="ja-JP" b="1" i="1" smtClean="0">
                              <a:latin typeface="Cambria Math"/>
                            </a:rPr>
                            <m:t>+</m:t>
                          </m:r>
                          <m:r>
                            <a:rPr kumimoji="1" lang="en-US" altLang="ja-JP" b="1" i="1" smtClean="0">
                              <a:latin typeface="Cambria Math"/>
                            </a:rPr>
                            <m:t>𝑫𝑨𝑻𝑨</m:t>
                          </m:r>
                          <m:d>
                            <m:dPr>
                              <m:ctrlPr>
                                <a:rPr kumimoji="1" lang="en-US" altLang="ja-JP" b="1" i="1" smtClean="0">
                                  <a:latin typeface="Cambria Math" panose="02040503050406030204" pitchFamily="18" charset="0"/>
                                </a:rPr>
                              </m:ctrlPr>
                            </m:dPr>
                            <m:e>
                              <m:r>
                                <a:rPr kumimoji="1" lang="en-US" altLang="ja-JP" b="1" i="1" smtClean="0">
                                  <a:latin typeface="Cambria Math"/>
                                </a:rPr>
                                <m:t>𝒕</m:t>
                              </m:r>
                              <m:r>
                                <a:rPr kumimoji="1" lang="en-US" altLang="ja-JP" b="1" i="1" smtClean="0">
                                  <a:latin typeface="Cambria Math"/>
                                </a:rPr>
                                <m:t>−</m:t>
                              </m:r>
                              <m:r>
                                <a:rPr kumimoji="1" lang="en-US" altLang="ja-JP" b="1" i="1" smtClean="0">
                                  <a:latin typeface="Cambria Math"/>
                                </a:rPr>
                                <m:t>𝟑</m:t>
                              </m:r>
                            </m:e>
                          </m:d>
                          <m:r>
                            <a:rPr kumimoji="1" lang="en-US" altLang="ja-JP" b="1" i="1" smtClean="0">
                              <a:latin typeface="Cambria Math"/>
                            </a:rPr>
                            <m:t>+…+</m:t>
                          </m:r>
                          <m:r>
                            <a:rPr kumimoji="1" lang="en-US" altLang="ja-JP" b="1" i="1" smtClean="0">
                              <a:latin typeface="Cambria Math"/>
                            </a:rPr>
                            <m:t>𝑫𝑨𝑻𝑨</m:t>
                          </m:r>
                          <m:r>
                            <a:rPr kumimoji="1" lang="en-US" altLang="ja-JP" b="1" i="1" smtClean="0">
                              <a:latin typeface="Cambria Math"/>
                            </a:rPr>
                            <m:t>(</m:t>
                          </m:r>
                          <m:r>
                            <a:rPr kumimoji="1" lang="en-US" altLang="ja-JP" b="1" i="1" smtClean="0">
                              <a:latin typeface="Cambria Math"/>
                            </a:rPr>
                            <m:t>𝒕</m:t>
                          </m:r>
                          <m:r>
                            <a:rPr kumimoji="1" lang="en-US" altLang="ja-JP" b="1" i="1" smtClean="0">
                              <a:latin typeface="Cambria Math"/>
                            </a:rPr>
                            <m:t>+</m:t>
                          </m:r>
                          <m:r>
                            <a:rPr kumimoji="1" lang="en-US" altLang="ja-JP" b="1" i="1" smtClean="0">
                              <a:latin typeface="Cambria Math"/>
                            </a:rPr>
                            <m:t>𝟒</m:t>
                          </m:r>
                          <m:r>
                            <a:rPr kumimoji="1" lang="en-US" altLang="ja-JP" b="1" i="1" smtClean="0">
                              <a:latin typeface="Cambria Math"/>
                            </a:rPr>
                            <m:t>)</m:t>
                          </m:r>
                        </m:num>
                        <m:den>
                          <m:r>
                            <a:rPr kumimoji="1" lang="en-US" altLang="ja-JP" b="1" i="1" smtClean="0">
                              <a:latin typeface="Cambria Math"/>
                            </a:rPr>
                            <m:t>𝟗</m:t>
                          </m:r>
                        </m:den>
                      </m:f>
                    </m:oMath>
                  </m:oMathPara>
                </a14:m>
                <a:endParaRPr kumimoji="1" lang="ja-JP" altLang="en-US" b="1" dirty="0">
                  <a:latin typeface="HGP創英ﾌﾟﾚｾﾞﾝｽEB" panose="02020800000000000000" pitchFamily="18" charset="-128"/>
                  <a:ea typeface="HGP創英ﾌﾟﾚｾﾞﾝｽEB" panose="02020800000000000000" pitchFamily="18" charset="-128"/>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266503" y="5093985"/>
                <a:ext cx="6559809" cy="629852"/>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p:cNvSpPr txBox="1"/>
              <p:nvPr/>
            </p:nvSpPr>
            <p:spPr>
              <a:xfrm>
                <a:off x="1266503" y="5899449"/>
                <a:ext cx="3870098" cy="39190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b="1" i="1" smtClean="0">
                              <a:latin typeface="Cambria Math" panose="02040503050406030204" pitchFamily="18" charset="0"/>
                            </a:rPr>
                          </m:ctrlPr>
                        </m:sSubPr>
                        <m:e>
                          <m:r>
                            <a:rPr kumimoji="1" lang="en-US" altLang="ja-JP" b="1" i="0" smtClean="0">
                              <a:latin typeface="Cambria Math"/>
                            </a:rPr>
                            <m:t>𝐃𝐀𝐓𝐀</m:t>
                          </m:r>
                        </m:e>
                        <m:sub>
                          <m:r>
                            <a:rPr kumimoji="1" lang="en-US" altLang="ja-JP" b="1" i="0" smtClean="0">
                              <a:latin typeface="Cambria Math"/>
                            </a:rPr>
                            <m:t>𝐬𝐡𝐨𝐫𝐭</m:t>
                          </m:r>
                        </m:sub>
                      </m:sSub>
                      <m:r>
                        <a:rPr kumimoji="1" lang="en-US" altLang="ja-JP" b="1" i="0" smtClean="0">
                          <a:latin typeface="Cambria Math"/>
                        </a:rPr>
                        <m:t>=</m:t>
                      </m:r>
                      <m:sSub>
                        <m:sSubPr>
                          <m:ctrlPr>
                            <a:rPr kumimoji="1" lang="en-US" altLang="ja-JP" b="1" i="1" smtClean="0">
                              <a:latin typeface="Cambria Math" panose="02040503050406030204" pitchFamily="18" charset="0"/>
                            </a:rPr>
                          </m:ctrlPr>
                        </m:sSubPr>
                        <m:e>
                          <m:r>
                            <a:rPr kumimoji="1" lang="en-US" altLang="ja-JP" b="1" i="0" smtClean="0">
                              <a:latin typeface="Cambria Math"/>
                            </a:rPr>
                            <m:t>𝐃𝐀𝐓𝐀</m:t>
                          </m:r>
                        </m:e>
                        <m:sub>
                          <m:r>
                            <a:rPr kumimoji="1" lang="en-US" altLang="ja-JP" b="1" i="0" smtClean="0">
                              <a:latin typeface="Cambria Math"/>
                            </a:rPr>
                            <m:t>𝐭𝐨𝐭𝐚𝐥</m:t>
                          </m:r>
                        </m:sub>
                      </m:sSub>
                      <m:r>
                        <a:rPr kumimoji="1" lang="en-US" altLang="ja-JP" b="1" i="0" smtClean="0">
                          <a:latin typeface="Cambria Math"/>
                        </a:rPr>
                        <m:t>−</m:t>
                      </m:r>
                      <m:sSub>
                        <m:sSubPr>
                          <m:ctrlPr>
                            <a:rPr kumimoji="1" lang="en-US" altLang="ja-JP" b="1" i="1" smtClean="0">
                              <a:latin typeface="Cambria Math" panose="02040503050406030204" pitchFamily="18" charset="0"/>
                            </a:rPr>
                          </m:ctrlPr>
                        </m:sSubPr>
                        <m:e>
                          <m:r>
                            <a:rPr kumimoji="1" lang="en-US" altLang="ja-JP" b="1" i="0" smtClean="0">
                              <a:latin typeface="Cambria Math"/>
                            </a:rPr>
                            <m:t>𝐃𝐀𝐓𝐀</m:t>
                          </m:r>
                        </m:e>
                        <m:sub>
                          <m:r>
                            <a:rPr kumimoji="1" lang="en-US" altLang="ja-JP" b="1" i="0" smtClean="0">
                              <a:latin typeface="Cambria Math"/>
                            </a:rPr>
                            <m:t>𝐥𝐨𝐧𝐠</m:t>
                          </m:r>
                        </m:sub>
                      </m:sSub>
                    </m:oMath>
                  </m:oMathPara>
                </a14:m>
                <a:endParaRPr kumimoji="1" lang="ja-JP" altLang="en-US" b="1" dirty="0"/>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266503" y="5899449"/>
                <a:ext cx="3870098" cy="391902"/>
              </a:xfrm>
              <a:prstGeom prst="rect">
                <a:avLst/>
              </a:prstGeom>
              <a:blipFill rotWithShape="0">
                <a:blip r:embed="rId4"/>
                <a:stretch>
                  <a:fillRect b="-10938"/>
                </a:stretch>
              </a:blipFill>
            </p:spPr>
            <p:txBody>
              <a:bodyPr/>
              <a:lstStyle/>
              <a:p>
                <a:r>
                  <a:rPr lang="ja-JP" altLang="en-US">
                    <a:noFill/>
                  </a:rPr>
                  <a:t> </a:t>
                </a:r>
              </a:p>
            </p:txBody>
          </p:sp>
        </mc:Fallback>
      </mc:AlternateContent>
      <p:pic>
        <p:nvPicPr>
          <p:cNvPr id="12" name="図 11"/>
          <p:cNvPicPr>
            <a:picLocks noChangeAspect="1"/>
          </p:cNvPicPr>
          <p:nvPr/>
        </p:nvPicPr>
        <p:blipFill rotWithShape="1">
          <a:blip r:embed="rId5">
            <a:extLst>
              <a:ext uri="{28A0092B-C50C-407E-A947-70E740481C1C}">
                <a14:useLocalDpi xmlns:a14="http://schemas.microsoft.com/office/drawing/2010/main" val="0"/>
              </a:ext>
            </a:extLst>
          </a:blip>
          <a:srcRect l="2812" t="5185" r="61458" b="70000"/>
          <a:stretch/>
        </p:blipFill>
        <p:spPr>
          <a:xfrm>
            <a:off x="4733839" y="2657311"/>
            <a:ext cx="3933911" cy="1536863"/>
          </a:xfrm>
          <a:prstGeom prst="rect">
            <a:avLst/>
          </a:prstGeom>
        </p:spPr>
      </p:pic>
      <p:sp>
        <p:nvSpPr>
          <p:cNvPr id="13" name="テキスト ボックス 12"/>
          <p:cNvSpPr txBox="1"/>
          <p:nvPr/>
        </p:nvSpPr>
        <p:spPr>
          <a:xfrm>
            <a:off x="4886325" y="377236"/>
            <a:ext cx="1343025" cy="369332"/>
          </a:xfrm>
          <a:prstGeom prst="rect">
            <a:avLst/>
          </a:prstGeom>
          <a:noFill/>
        </p:spPr>
        <p:txBody>
          <a:bodyPr wrap="square" rtlCol="0">
            <a:spAutoFit/>
          </a:bodyPr>
          <a:lstStyle/>
          <a:p>
            <a:r>
              <a:rPr kumimoji="1" lang="ja-JP" altLang="en-US" dirty="0" smtClean="0"/>
              <a:t>アフリカ</a:t>
            </a:r>
            <a:endParaRPr kumimoji="1" lang="ja-JP" altLang="en-US" dirty="0"/>
          </a:p>
        </p:txBody>
      </p:sp>
      <p:sp>
        <p:nvSpPr>
          <p:cNvPr id="14" name="テキスト ボックス 13"/>
          <p:cNvSpPr txBox="1"/>
          <p:nvPr/>
        </p:nvSpPr>
        <p:spPr>
          <a:xfrm>
            <a:off x="4886325" y="2296506"/>
            <a:ext cx="1438275" cy="369332"/>
          </a:xfrm>
          <a:prstGeom prst="rect">
            <a:avLst/>
          </a:prstGeom>
          <a:noFill/>
        </p:spPr>
        <p:txBody>
          <a:bodyPr wrap="square" rtlCol="0">
            <a:spAutoFit/>
          </a:bodyPr>
          <a:lstStyle/>
          <a:p>
            <a:r>
              <a:rPr kumimoji="1" lang="ja-JP" altLang="en-US" dirty="0" smtClean="0"/>
              <a:t>シベリア</a:t>
            </a:r>
            <a:endParaRPr kumimoji="1" lang="ja-JP" altLang="en-US" dirty="0"/>
          </a:p>
        </p:txBody>
      </p:sp>
    </p:spTree>
    <p:extLst>
      <p:ext uri="{BB962C8B-B14F-4D97-AF65-F5344CB8AC3E}">
        <p14:creationId xmlns:p14="http://schemas.microsoft.com/office/powerpoint/2010/main" val="2297990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rotWithShape="1">
          <a:blip r:embed="rId2">
            <a:extLst>
              <a:ext uri="{28A0092B-C50C-407E-A947-70E740481C1C}">
                <a14:useLocalDpi xmlns:a14="http://schemas.microsoft.com/office/drawing/2010/main" val="0"/>
              </a:ext>
            </a:extLst>
          </a:blip>
          <a:srcRect l="1346" t="8270" r="62518" b="10922"/>
          <a:stretch/>
        </p:blipFill>
        <p:spPr>
          <a:xfrm>
            <a:off x="5064260" y="1697177"/>
            <a:ext cx="4068238" cy="4435350"/>
          </a:xfrm>
          <a:prstGeom prst="rect">
            <a:avLst/>
          </a:prstGeom>
        </p:spPr>
      </p:pic>
      <p:pic>
        <p:nvPicPr>
          <p:cNvPr id="25" name="図 24"/>
          <p:cNvPicPr>
            <a:picLocks noChangeAspect="1"/>
          </p:cNvPicPr>
          <p:nvPr/>
        </p:nvPicPr>
        <p:blipFill rotWithShape="1">
          <a:blip r:embed="rId2">
            <a:extLst>
              <a:ext uri="{28A0092B-C50C-407E-A947-70E740481C1C}">
                <a14:useLocalDpi xmlns:a14="http://schemas.microsoft.com/office/drawing/2010/main" val="0"/>
              </a:ext>
            </a:extLst>
          </a:blip>
          <a:srcRect l="4039" t="89522" r="63856" b="8652"/>
          <a:stretch/>
        </p:blipFill>
        <p:spPr>
          <a:xfrm>
            <a:off x="5352587" y="6275813"/>
            <a:ext cx="3614335" cy="209481"/>
          </a:xfrm>
          <a:prstGeom prst="rect">
            <a:avLst/>
          </a:prstGeom>
        </p:spPr>
      </p:pic>
      <p:sp>
        <p:nvSpPr>
          <p:cNvPr id="26" name="テキスト ボックス 25"/>
          <p:cNvSpPr txBox="1"/>
          <p:nvPr/>
        </p:nvSpPr>
        <p:spPr>
          <a:xfrm>
            <a:off x="5352587" y="6485294"/>
            <a:ext cx="3566597" cy="369332"/>
          </a:xfrm>
          <a:prstGeom prst="rect">
            <a:avLst/>
          </a:prstGeom>
          <a:noFill/>
        </p:spPr>
        <p:txBody>
          <a:bodyPr wrap="square" rtlCol="0">
            <a:spAutoFit/>
          </a:bodyPr>
          <a:lstStyle/>
          <a:p>
            <a:r>
              <a:rPr kumimoji="1" lang="en-US" altLang="ja-JP" dirty="0" smtClean="0"/>
              <a:t>-4      -3    -2     -1    0     1     2     3    4</a:t>
            </a:r>
            <a:endParaRPr kumimoji="1" lang="ja-JP" altLang="en-US" dirty="0"/>
          </a:p>
        </p:txBody>
      </p:sp>
      <p:sp>
        <p:nvSpPr>
          <p:cNvPr id="18" name="正方形/長方形 17"/>
          <p:cNvSpPr/>
          <p:nvPr/>
        </p:nvSpPr>
        <p:spPr>
          <a:xfrm>
            <a:off x="6807569" y="3525499"/>
            <a:ext cx="559676" cy="495289"/>
          </a:xfrm>
          <a:prstGeom prst="rect">
            <a:avLst/>
          </a:prstGeom>
          <a:solidFill>
            <a:srgbClr val="FF0000">
              <a:alpha val="4902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7036902" y="4466197"/>
            <a:ext cx="559675" cy="814088"/>
          </a:xfrm>
          <a:prstGeom prst="rect">
            <a:avLst/>
          </a:prstGeom>
          <a:solidFill>
            <a:srgbClr val="00B0F0">
              <a:alpha val="4902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rot="21192890">
            <a:off x="4622528" y="3842788"/>
            <a:ext cx="2169092" cy="39858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586101" y="3765750"/>
            <a:ext cx="4059621" cy="778257"/>
          </a:xfrm>
          <a:prstGeom prst="roundRect">
            <a:avLst/>
          </a:prstGeom>
          <a:noFill/>
          <a:ln w="57150">
            <a:solidFill>
              <a:srgbClr val="FF000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chemeClr val="tx1"/>
                </a:solidFill>
              </a:rPr>
              <a:t>赤道アフリカ</a:t>
            </a:r>
            <a:endParaRPr kumimoji="1" lang="ja-JP" altLang="en-US" sz="3600" b="1" dirty="0">
              <a:solidFill>
                <a:schemeClr val="tx1"/>
              </a:solidFill>
            </a:endParaRPr>
          </a:p>
        </p:txBody>
      </p:sp>
      <p:sp>
        <p:nvSpPr>
          <p:cNvPr id="4" name="テキスト ボックス 3"/>
          <p:cNvSpPr txBox="1"/>
          <p:nvPr/>
        </p:nvSpPr>
        <p:spPr>
          <a:xfrm>
            <a:off x="0" y="0"/>
            <a:ext cx="9144000" cy="707886"/>
          </a:xfrm>
          <a:prstGeom prst="rect">
            <a:avLst/>
          </a:prstGeom>
          <a:solidFill>
            <a:schemeClr val="accent1">
              <a:lumMod val="50000"/>
            </a:schemeClr>
          </a:solidFill>
        </p:spPr>
        <p:txBody>
          <a:bodyPr wrap="square" rtlCol="0">
            <a:spAutoFit/>
          </a:bodyPr>
          <a:lstStyle/>
          <a:p>
            <a:r>
              <a:rPr kumimoji="1" lang="ja-JP" altLang="en-US" sz="4000" b="1" dirty="0" smtClean="0">
                <a:solidFill>
                  <a:schemeClr val="bg1"/>
                </a:solidFill>
              </a:rPr>
              <a:t>目的</a:t>
            </a:r>
            <a:endParaRPr kumimoji="1" lang="ja-JP" altLang="en-US" sz="4000" b="1" dirty="0">
              <a:solidFill>
                <a:schemeClr val="bg1"/>
              </a:solidFill>
            </a:endParaRPr>
          </a:p>
        </p:txBody>
      </p:sp>
      <p:sp>
        <p:nvSpPr>
          <p:cNvPr id="11" name="テキスト ボックス 10"/>
          <p:cNvSpPr txBox="1"/>
          <p:nvPr/>
        </p:nvSpPr>
        <p:spPr>
          <a:xfrm>
            <a:off x="146099" y="1255167"/>
            <a:ext cx="4950374" cy="2123658"/>
          </a:xfrm>
          <a:prstGeom prst="rect">
            <a:avLst/>
          </a:prstGeom>
          <a:noFill/>
        </p:spPr>
        <p:txBody>
          <a:bodyPr wrap="square" rtlCol="0">
            <a:spAutoFit/>
          </a:bodyPr>
          <a:lstStyle/>
          <a:p>
            <a:r>
              <a:rPr kumimoji="1" lang="ja-JP" altLang="en-US" sz="2800" b="1" dirty="0" smtClean="0"/>
              <a:t>赤道アフリカの降水量の減少</a:t>
            </a:r>
            <a:endParaRPr kumimoji="1" lang="en-US" altLang="ja-JP" sz="2800" b="1" dirty="0" smtClean="0"/>
          </a:p>
          <a:p>
            <a:r>
              <a:rPr kumimoji="1" lang="ja-JP" altLang="en-US" sz="2800" b="1" dirty="0" smtClean="0"/>
              <a:t>亜熱帯アフリカの降水量増加</a:t>
            </a:r>
            <a:endParaRPr kumimoji="1" lang="en-US" altLang="ja-JP" sz="2800" b="1" dirty="0" smtClean="0"/>
          </a:p>
          <a:p>
            <a:endParaRPr kumimoji="1" lang="en-US" altLang="ja-JP" sz="1600" dirty="0" smtClean="0"/>
          </a:p>
          <a:p>
            <a:r>
              <a:rPr kumimoji="1" lang="ja-JP" altLang="en-US" sz="2800" dirty="0" smtClean="0"/>
              <a:t>に注目し、その原因と相互関係を明らかにする</a:t>
            </a:r>
            <a:endParaRPr kumimoji="1" lang="en-US" altLang="ja-JP" sz="2800" dirty="0" smtClean="0"/>
          </a:p>
        </p:txBody>
      </p:sp>
      <p:sp>
        <p:nvSpPr>
          <p:cNvPr id="16" name="右矢印 15"/>
          <p:cNvSpPr/>
          <p:nvPr/>
        </p:nvSpPr>
        <p:spPr>
          <a:xfrm rot="21396451">
            <a:off x="4655459" y="4917183"/>
            <a:ext cx="2346742" cy="39858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a:xfrm>
            <a:off x="565596" y="4901913"/>
            <a:ext cx="4059621" cy="756745"/>
          </a:xfrm>
          <a:prstGeom prst="roundRect">
            <a:avLst/>
          </a:prstGeom>
          <a:solidFill>
            <a:schemeClr val="bg1"/>
          </a:solidFill>
          <a:ln w="57150">
            <a:solidFill>
              <a:srgbClr val="00B0F0">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smtClean="0">
                <a:solidFill>
                  <a:schemeClr val="tx1"/>
                </a:solidFill>
              </a:rPr>
              <a:t>亜熱帯アフリカ</a:t>
            </a:r>
            <a:endParaRPr kumimoji="1" lang="ja-JP" altLang="en-US" sz="3600" b="1" dirty="0">
              <a:solidFill>
                <a:schemeClr val="tx1"/>
              </a:solidFill>
            </a:endParaRPr>
          </a:p>
        </p:txBody>
      </p:sp>
      <p:cxnSp>
        <p:nvCxnSpPr>
          <p:cNvPr id="7" name="直線コネクタ 6"/>
          <p:cNvCxnSpPr/>
          <p:nvPr/>
        </p:nvCxnSpPr>
        <p:spPr>
          <a:xfrm flipV="1">
            <a:off x="146099" y="1659800"/>
            <a:ext cx="4513633" cy="9727"/>
          </a:xfrm>
          <a:prstGeom prst="line">
            <a:avLst/>
          </a:prstGeom>
          <a:ln w="38100">
            <a:solidFill>
              <a:srgbClr val="FF0000">
                <a:alpha val="50196"/>
              </a:srgb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146099" y="2097711"/>
            <a:ext cx="4513633" cy="9727"/>
          </a:xfrm>
          <a:prstGeom prst="line">
            <a:avLst/>
          </a:prstGeom>
          <a:ln w="38100">
            <a:solidFill>
              <a:srgbClr val="00B0F0">
                <a:alpha val="49804"/>
              </a:srgb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5386349" y="787033"/>
            <a:ext cx="3786996" cy="830997"/>
          </a:xfrm>
          <a:prstGeom prst="rect">
            <a:avLst/>
          </a:prstGeom>
          <a:noFill/>
        </p:spPr>
        <p:txBody>
          <a:bodyPr wrap="square" rtlCol="0">
            <a:spAutoFit/>
          </a:bodyPr>
          <a:lstStyle/>
          <a:p>
            <a:r>
              <a:rPr kumimoji="1" lang="ja-JP" altLang="en-US" sz="2400" b="1" dirty="0" smtClean="0"/>
              <a:t>過去と現在の降水量比較</a:t>
            </a:r>
            <a:endParaRPr kumimoji="1" lang="en-US" altLang="ja-JP" sz="2400" b="1" dirty="0" smtClean="0"/>
          </a:p>
          <a:p>
            <a:r>
              <a:rPr lang="ja-JP" altLang="en-US" sz="2400" b="1" dirty="0" smtClean="0"/>
              <a:t>現在 </a:t>
            </a:r>
            <a:r>
              <a:rPr lang="en-US" altLang="ja-JP" sz="2400" b="1" dirty="0" smtClean="0"/>
              <a:t>―</a:t>
            </a:r>
            <a:r>
              <a:rPr lang="ja-JP" altLang="en-US" sz="2400" b="1" dirty="0"/>
              <a:t> 過去</a:t>
            </a:r>
            <a:endParaRPr kumimoji="1" lang="ja-JP" altLang="en-US" sz="2400" b="1" dirty="0"/>
          </a:p>
        </p:txBody>
      </p:sp>
    </p:spTree>
    <p:extLst>
      <p:ext uri="{BB962C8B-B14F-4D97-AF65-F5344CB8AC3E}">
        <p14:creationId xmlns:p14="http://schemas.microsoft.com/office/powerpoint/2010/main" val="180230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5" grpId="0" animBg="1"/>
      <p:bldP spid="13" grpId="0" animBg="1"/>
      <p:bldP spid="16" grpId="0" animBg="1"/>
      <p:bldP spid="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015655" cy="780393"/>
          </a:xfrm>
        </p:spPr>
        <p:txBody>
          <a:bodyPr>
            <a:normAutofit/>
          </a:bodyPr>
          <a:lstStyle/>
          <a:p>
            <a:r>
              <a:rPr kumimoji="1" lang="ja-JP" altLang="en-US" dirty="0" smtClean="0"/>
              <a:t>５年移動平均　</a:t>
            </a:r>
            <a:r>
              <a:rPr kumimoji="1" lang="en-US" altLang="ja-JP" dirty="0" smtClean="0"/>
              <a:t>P-E</a:t>
            </a:r>
            <a:r>
              <a:rPr kumimoji="1" lang="ja-JP" altLang="en-US" dirty="0" smtClean="0"/>
              <a:t>同時回帰</a:t>
            </a: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60</a:t>
            </a:fld>
            <a:endParaRPr kumimoji="1" lang="ja-JP" altLang="en-US"/>
          </a:p>
        </p:txBody>
      </p:sp>
      <p:sp>
        <p:nvSpPr>
          <p:cNvPr id="6" name="テキスト ボックス 5"/>
          <p:cNvSpPr txBox="1"/>
          <p:nvPr/>
        </p:nvSpPr>
        <p:spPr>
          <a:xfrm>
            <a:off x="97948" y="780393"/>
            <a:ext cx="7532563" cy="369332"/>
          </a:xfrm>
          <a:prstGeom prst="rect">
            <a:avLst/>
          </a:prstGeom>
          <a:noFill/>
        </p:spPr>
        <p:txBody>
          <a:bodyPr wrap="square" rtlCol="0">
            <a:spAutoFit/>
          </a:bodyPr>
          <a:lstStyle/>
          <a:p>
            <a:r>
              <a:rPr kumimoji="1" lang="ja-JP" altLang="en-US" dirty="0" smtClean="0"/>
              <a:t>領域：アフリカ　シェード：有意水準</a:t>
            </a:r>
            <a:r>
              <a:rPr kumimoji="1" lang="en-US" altLang="ja-JP" dirty="0" smtClean="0"/>
              <a:t>90%</a:t>
            </a:r>
            <a:r>
              <a:rPr kumimoji="1" lang="ja-JP" altLang="en-US" dirty="0" smtClean="0"/>
              <a:t>以上、コンター：回帰係数　　</a:t>
            </a:r>
            <a:endParaRPr kumimoji="1" lang="ja-JP" altLang="en-US" dirty="0"/>
          </a:p>
        </p:txBody>
      </p:sp>
      <p:sp>
        <p:nvSpPr>
          <p:cNvPr id="10" name="テキスト ボックス 9"/>
          <p:cNvSpPr txBox="1"/>
          <p:nvPr/>
        </p:nvSpPr>
        <p:spPr>
          <a:xfrm>
            <a:off x="204952" y="1221828"/>
            <a:ext cx="2522482" cy="369332"/>
          </a:xfrm>
          <a:prstGeom prst="rect">
            <a:avLst/>
          </a:prstGeom>
          <a:noFill/>
        </p:spPr>
        <p:txBody>
          <a:bodyPr wrap="square" rtlCol="0">
            <a:spAutoFit/>
          </a:bodyPr>
          <a:lstStyle/>
          <a:p>
            <a:r>
              <a:rPr kumimoji="1" lang="ja-JP" altLang="en-US" dirty="0" smtClean="0"/>
              <a:t>気温</a:t>
            </a:r>
            <a:endParaRPr kumimoji="1" lang="ja-JP" altLang="en-US" dirty="0"/>
          </a:p>
        </p:txBody>
      </p:sp>
      <p:sp>
        <p:nvSpPr>
          <p:cNvPr id="11" name="テキスト ボックス 10"/>
          <p:cNvSpPr txBox="1"/>
          <p:nvPr/>
        </p:nvSpPr>
        <p:spPr>
          <a:xfrm>
            <a:off x="204952" y="3799523"/>
            <a:ext cx="2569779" cy="371646"/>
          </a:xfrm>
          <a:prstGeom prst="rect">
            <a:avLst/>
          </a:prstGeom>
          <a:noFill/>
        </p:spPr>
        <p:txBody>
          <a:bodyPr wrap="square" rtlCol="0">
            <a:spAutoFit/>
          </a:bodyPr>
          <a:lstStyle/>
          <a:p>
            <a:r>
              <a:rPr kumimoji="1" lang="ja-JP" altLang="en-US" dirty="0" smtClean="0"/>
              <a:t>ジオポテンシャル高度</a:t>
            </a:r>
            <a:endParaRPr kumimoji="1" lang="ja-JP" altLang="en-US" dirty="0"/>
          </a:p>
        </p:txBody>
      </p:sp>
      <p:pic>
        <p:nvPicPr>
          <p:cNvPr id="15" name="図 14"/>
          <p:cNvPicPr>
            <a:picLocks noChangeAspect="1"/>
          </p:cNvPicPr>
          <p:nvPr/>
        </p:nvPicPr>
        <p:blipFill rotWithShape="1">
          <a:blip r:embed="rId2">
            <a:extLst>
              <a:ext uri="{28A0092B-C50C-407E-A947-70E740481C1C}">
                <a14:useLocalDpi xmlns:a14="http://schemas.microsoft.com/office/drawing/2010/main" val="0"/>
              </a:ext>
            </a:extLst>
          </a:blip>
          <a:srcRect l="17377" t="19398" r="18140" b="31599"/>
          <a:stretch/>
        </p:blipFill>
        <p:spPr>
          <a:xfrm>
            <a:off x="0" y="4222614"/>
            <a:ext cx="4598233" cy="2263986"/>
          </a:xfrm>
          <a:prstGeom prst="rect">
            <a:avLst/>
          </a:prstGeom>
        </p:spPr>
      </p:pic>
      <p:pic>
        <p:nvPicPr>
          <p:cNvPr id="16" name="図 15"/>
          <p:cNvPicPr>
            <a:picLocks noChangeAspect="1"/>
          </p:cNvPicPr>
          <p:nvPr/>
        </p:nvPicPr>
        <p:blipFill rotWithShape="1">
          <a:blip r:embed="rId3" cstate="print">
            <a:extLst>
              <a:ext uri="{28A0092B-C50C-407E-A947-70E740481C1C}">
                <a14:useLocalDpi xmlns:a14="http://schemas.microsoft.com/office/drawing/2010/main" val="0"/>
              </a:ext>
            </a:extLst>
          </a:blip>
          <a:srcRect l="17844" t="20881" r="18018" b="9388"/>
          <a:stretch/>
        </p:blipFill>
        <p:spPr>
          <a:xfrm>
            <a:off x="10149380" y="965059"/>
            <a:ext cx="3009101" cy="2480354"/>
          </a:xfrm>
          <a:prstGeom prst="rect">
            <a:avLst/>
          </a:prstGeom>
        </p:spPr>
      </p:pic>
      <p:pic>
        <p:nvPicPr>
          <p:cNvPr id="17" name="図 16"/>
          <p:cNvPicPr>
            <a:picLocks noChangeAspect="1"/>
          </p:cNvPicPr>
          <p:nvPr/>
        </p:nvPicPr>
        <p:blipFill rotWithShape="1">
          <a:blip r:embed="rId4">
            <a:extLst>
              <a:ext uri="{28A0092B-C50C-407E-A947-70E740481C1C}">
                <a14:useLocalDpi xmlns:a14="http://schemas.microsoft.com/office/drawing/2010/main" val="0"/>
              </a:ext>
            </a:extLst>
          </a:blip>
          <a:srcRect l="17155" t="17357" r="15517" b="33014"/>
          <a:stretch/>
        </p:blipFill>
        <p:spPr>
          <a:xfrm>
            <a:off x="4598233" y="4222614"/>
            <a:ext cx="4662802" cy="2263986"/>
          </a:xfrm>
          <a:prstGeom prst="rect">
            <a:avLst/>
          </a:prstGeom>
        </p:spPr>
      </p:pic>
      <p:pic>
        <p:nvPicPr>
          <p:cNvPr id="24" name="図 23"/>
          <p:cNvPicPr>
            <a:picLocks noChangeAspect="1"/>
          </p:cNvPicPr>
          <p:nvPr/>
        </p:nvPicPr>
        <p:blipFill rotWithShape="1">
          <a:blip r:embed="rId5" cstate="print">
            <a:extLst>
              <a:ext uri="{28A0092B-C50C-407E-A947-70E740481C1C}">
                <a14:useLocalDpi xmlns:a14="http://schemas.microsoft.com/office/drawing/2010/main" val="0"/>
              </a:ext>
            </a:extLst>
          </a:blip>
          <a:srcRect l="18333" t="22777" r="18438" b="26852"/>
          <a:stretch/>
        </p:blipFill>
        <p:spPr>
          <a:xfrm>
            <a:off x="4571016" y="1605870"/>
            <a:ext cx="4572984" cy="2049179"/>
          </a:xfrm>
          <a:prstGeom prst="rect">
            <a:avLst/>
          </a:prstGeom>
        </p:spPr>
      </p:pic>
      <p:pic>
        <p:nvPicPr>
          <p:cNvPr id="25" name="図 24"/>
          <p:cNvPicPr>
            <a:picLocks noChangeAspect="1"/>
          </p:cNvPicPr>
          <p:nvPr/>
        </p:nvPicPr>
        <p:blipFill rotWithShape="1">
          <a:blip r:embed="rId6" cstate="print">
            <a:extLst>
              <a:ext uri="{28A0092B-C50C-407E-A947-70E740481C1C}">
                <a14:useLocalDpi xmlns:a14="http://schemas.microsoft.com/office/drawing/2010/main" val="0"/>
              </a:ext>
            </a:extLst>
          </a:blip>
          <a:srcRect l="17917" t="20186" r="18645" b="28148"/>
          <a:stretch/>
        </p:blipFill>
        <p:spPr>
          <a:xfrm>
            <a:off x="0" y="1605870"/>
            <a:ext cx="4505464" cy="2064080"/>
          </a:xfrm>
          <a:prstGeom prst="rect">
            <a:avLst/>
          </a:prstGeom>
        </p:spPr>
      </p:pic>
      <p:sp>
        <p:nvSpPr>
          <p:cNvPr id="26" name="円/楕円 25"/>
          <p:cNvSpPr/>
          <p:nvPr/>
        </p:nvSpPr>
        <p:spPr>
          <a:xfrm>
            <a:off x="1571625" y="2305050"/>
            <a:ext cx="762000" cy="58102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6167634" y="4998970"/>
            <a:ext cx="762000" cy="58102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095508" y="2205236"/>
            <a:ext cx="762000" cy="58102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744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7291552" cy="685800"/>
          </a:xfrm>
        </p:spPr>
        <p:txBody>
          <a:bodyPr>
            <a:normAutofit fontScale="90000"/>
          </a:bodyPr>
          <a:lstStyle/>
          <a:p>
            <a:r>
              <a:rPr kumimoji="1" lang="ja-JP" altLang="en-US" dirty="0" smtClean="0"/>
              <a:t>５年移動平均　同時回帰</a:t>
            </a: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61</a:t>
            </a:fld>
            <a:endParaRPr kumimoji="1" lang="ja-JP" altLang="en-US"/>
          </a:p>
        </p:txBody>
      </p:sp>
      <p:sp>
        <p:nvSpPr>
          <p:cNvPr id="6" name="テキスト ボックス 5"/>
          <p:cNvSpPr txBox="1"/>
          <p:nvPr/>
        </p:nvSpPr>
        <p:spPr>
          <a:xfrm>
            <a:off x="204952" y="597456"/>
            <a:ext cx="7532563" cy="369332"/>
          </a:xfrm>
          <a:prstGeom prst="rect">
            <a:avLst/>
          </a:prstGeom>
          <a:noFill/>
        </p:spPr>
        <p:txBody>
          <a:bodyPr wrap="square" rtlCol="0">
            <a:spAutoFit/>
          </a:bodyPr>
          <a:lstStyle/>
          <a:p>
            <a:r>
              <a:rPr kumimoji="1" lang="ja-JP" altLang="en-US" dirty="0" smtClean="0"/>
              <a:t>領域：シベリア　シェード：有意水準</a:t>
            </a:r>
            <a:r>
              <a:rPr kumimoji="1" lang="en-US" altLang="ja-JP" dirty="0" smtClean="0"/>
              <a:t>90%</a:t>
            </a:r>
            <a:r>
              <a:rPr kumimoji="1" lang="ja-JP" altLang="en-US" dirty="0" smtClean="0"/>
              <a:t>以上、コンター：回帰係数　　</a:t>
            </a:r>
            <a:endParaRPr kumimoji="1" lang="ja-JP" altLang="en-US" dirty="0"/>
          </a:p>
        </p:txBody>
      </p:sp>
      <p:sp>
        <p:nvSpPr>
          <p:cNvPr id="12" name="テキスト ボックス 11"/>
          <p:cNvSpPr txBox="1"/>
          <p:nvPr/>
        </p:nvSpPr>
        <p:spPr>
          <a:xfrm>
            <a:off x="228600" y="890732"/>
            <a:ext cx="2522482" cy="369332"/>
          </a:xfrm>
          <a:prstGeom prst="rect">
            <a:avLst/>
          </a:prstGeom>
          <a:noFill/>
        </p:spPr>
        <p:txBody>
          <a:bodyPr wrap="square" rtlCol="0">
            <a:spAutoFit/>
          </a:bodyPr>
          <a:lstStyle/>
          <a:p>
            <a:r>
              <a:rPr kumimoji="1" lang="ja-JP" altLang="en-US" dirty="0" smtClean="0"/>
              <a:t>気温</a:t>
            </a:r>
            <a:endParaRPr kumimoji="1" lang="ja-JP" altLang="en-US" dirty="0"/>
          </a:p>
        </p:txBody>
      </p:sp>
      <p:sp>
        <p:nvSpPr>
          <p:cNvPr id="13" name="テキスト ボックス 12"/>
          <p:cNvSpPr txBox="1"/>
          <p:nvPr/>
        </p:nvSpPr>
        <p:spPr>
          <a:xfrm>
            <a:off x="204952" y="3729117"/>
            <a:ext cx="2569779" cy="371646"/>
          </a:xfrm>
          <a:prstGeom prst="rect">
            <a:avLst/>
          </a:prstGeom>
          <a:noFill/>
        </p:spPr>
        <p:txBody>
          <a:bodyPr wrap="square" rtlCol="0">
            <a:spAutoFit/>
          </a:bodyPr>
          <a:lstStyle/>
          <a:p>
            <a:r>
              <a:rPr kumimoji="1" lang="ja-JP" altLang="en-US" dirty="0" smtClean="0"/>
              <a:t>ジオポテンシャル高度</a:t>
            </a:r>
            <a:endParaRPr kumimoji="1" lang="ja-JP" altLang="en-US" dirty="0"/>
          </a:p>
        </p:txBody>
      </p:sp>
      <p:pic>
        <p:nvPicPr>
          <p:cNvPr id="19" name="図 18"/>
          <p:cNvPicPr>
            <a:picLocks noChangeAspect="1"/>
          </p:cNvPicPr>
          <p:nvPr/>
        </p:nvPicPr>
        <p:blipFill rotWithShape="1">
          <a:blip r:embed="rId2" cstate="print">
            <a:extLst>
              <a:ext uri="{28A0092B-C50C-407E-A947-70E740481C1C}">
                <a14:useLocalDpi xmlns:a14="http://schemas.microsoft.com/office/drawing/2010/main" val="0"/>
              </a:ext>
            </a:extLst>
          </a:blip>
          <a:srcRect l="17672" t="19841" r="18017" b="28517"/>
          <a:stretch/>
        </p:blipFill>
        <p:spPr>
          <a:xfrm>
            <a:off x="0" y="4067844"/>
            <a:ext cx="4445876" cy="2180555"/>
          </a:xfrm>
          <a:prstGeom prst="rect">
            <a:avLst/>
          </a:prstGeom>
        </p:spPr>
      </p:pic>
      <p:pic>
        <p:nvPicPr>
          <p:cNvPr id="20" name="図 19"/>
          <p:cNvPicPr>
            <a:picLocks noChangeAspect="1"/>
          </p:cNvPicPr>
          <p:nvPr/>
        </p:nvPicPr>
        <p:blipFill rotWithShape="1">
          <a:blip r:embed="rId3" cstate="print">
            <a:extLst>
              <a:ext uri="{28A0092B-C50C-407E-A947-70E740481C1C}">
                <a14:useLocalDpi xmlns:a14="http://schemas.microsoft.com/office/drawing/2010/main" val="0"/>
              </a:ext>
            </a:extLst>
          </a:blip>
          <a:srcRect l="18103" t="21414" r="18276" b="10386"/>
          <a:stretch/>
        </p:blipFill>
        <p:spPr>
          <a:xfrm>
            <a:off x="9512584" y="342901"/>
            <a:ext cx="3069283" cy="2146659"/>
          </a:xfrm>
          <a:prstGeom prst="rect">
            <a:avLst/>
          </a:prstGeom>
        </p:spPr>
      </p:pic>
      <p:pic>
        <p:nvPicPr>
          <p:cNvPr id="21" name="図 20"/>
          <p:cNvPicPr>
            <a:picLocks noChangeAspect="1"/>
          </p:cNvPicPr>
          <p:nvPr/>
        </p:nvPicPr>
        <p:blipFill rotWithShape="1">
          <a:blip r:embed="rId4" cstate="print">
            <a:extLst>
              <a:ext uri="{28A0092B-C50C-407E-A947-70E740481C1C}">
                <a14:useLocalDpi xmlns:a14="http://schemas.microsoft.com/office/drawing/2010/main" val="0"/>
              </a:ext>
            </a:extLst>
          </a:blip>
          <a:srcRect l="17586" t="21269" r="18362" b="27463"/>
          <a:stretch/>
        </p:blipFill>
        <p:spPr>
          <a:xfrm>
            <a:off x="4466089" y="4100763"/>
            <a:ext cx="4573135" cy="2147636"/>
          </a:xfrm>
          <a:prstGeom prst="rect">
            <a:avLst/>
          </a:prstGeom>
        </p:spPr>
      </p:pic>
      <p:pic>
        <p:nvPicPr>
          <p:cNvPr id="25" name="図 24"/>
          <p:cNvPicPr>
            <a:picLocks noChangeAspect="1"/>
          </p:cNvPicPr>
          <p:nvPr/>
        </p:nvPicPr>
        <p:blipFill rotWithShape="1">
          <a:blip r:embed="rId5" cstate="print">
            <a:extLst>
              <a:ext uri="{28A0092B-C50C-407E-A947-70E740481C1C}">
                <a14:useLocalDpi xmlns:a14="http://schemas.microsoft.com/office/drawing/2010/main" val="0"/>
              </a:ext>
            </a:extLst>
          </a:blip>
          <a:srcRect l="18229" t="21204" r="18021" b="29352"/>
          <a:stretch/>
        </p:blipFill>
        <p:spPr>
          <a:xfrm>
            <a:off x="4445876" y="1317805"/>
            <a:ext cx="4593348" cy="2175777"/>
          </a:xfrm>
          <a:prstGeom prst="rect">
            <a:avLst/>
          </a:prstGeom>
        </p:spPr>
      </p:pic>
      <p:pic>
        <p:nvPicPr>
          <p:cNvPr id="26" name="図 25"/>
          <p:cNvPicPr>
            <a:picLocks noChangeAspect="1"/>
          </p:cNvPicPr>
          <p:nvPr/>
        </p:nvPicPr>
        <p:blipFill rotWithShape="1">
          <a:blip r:embed="rId6" cstate="print">
            <a:extLst>
              <a:ext uri="{28A0092B-C50C-407E-A947-70E740481C1C}">
                <a14:useLocalDpi xmlns:a14="http://schemas.microsoft.com/office/drawing/2010/main" val="0"/>
              </a:ext>
            </a:extLst>
          </a:blip>
          <a:srcRect l="17187" t="16666" r="18125" b="32963"/>
          <a:stretch/>
        </p:blipFill>
        <p:spPr>
          <a:xfrm>
            <a:off x="0" y="1317805"/>
            <a:ext cx="4445876" cy="2118036"/>
          </a:xfrm>
          <a:prstGeom prst="rect">
            <a:avLst/>
          </a:prstGeom>
        </p:spPr>
      </p:pic>
    </p:spTree>
    <p:extLst>
      <p:ext uri="{BB962C8B-B14F-4D97-AF65-F5344CB8AC3E}">
        <p14:creationId xmlns:p14="http://schemas.microsoft.com/office/powerpoint/2010/main" val="14174180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62</a:t>
            </a:fld>
            <a:endParaRPr kumimoji="1" lang="ja-JP" altLang="en-US"/>
          </a:p>
        </p:txBody>
      </p:sp>
      <p:sp>
        <p:nvSpPr>
          <p:cNvPr id="5" name="タイトル 1"/>
          <p:cNvSpPr txBox="1">
            <a:spLocks/>
          </p:cNvSpPr>
          <p:nvPr/>
        </p:nvSpPr>
        <p:spPr>
          <a:xfrm>
            <a:off x="0" y="0"/>
            <a:ext cx="7015655" cy="7803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５年移動平均　</a:t>
            </a:r>
            <a:r>
              <a:rPr lang="en-US" altLang="ja-JP" dirty="0" smtClean="0"/>
              <a:t>P-E</a:t>
            </a:r>
            <a:r>
              <a:rPr lang="ja-JP" altLang="en-US" dirty="0" smtClean="0"/>
              <a:t>同時回帰</a:t>
            </a:r>
            <a:endParaRPr lang="ja-JP" altLang="en-US" dirty="0"/>
          </a:p>
        </p:txBody>
      </p:sp>
      <p:sp>
        <p:nvSpPr>
          <p:cNvPr id="6" name="テキスト ボックス 5"/>
          <p:cNvSpPr txBox="1"/>
          <p:nvPr/>
        </p:nvSpPr>
        <p:spPr>
          <a:xfrm>
            <a:off x="307427" y="1363717"/>
            <a:ext cx="1970689" cy="369332"/>
          </a:xfrm>
          <a:prstGeom prst="rect">
            <a:avLst/>
          </a:prstGeom>
          <a:noFill/>
        </p:spPr>
        <p:txBody>
          <a:bodyPr wrap="square" rtlCol="0">
            <a:spAutoFit/>
          </a:bodyPr>
          <a:lstStyle/>
          <a:p>
            <a:endParaRPr kumimoji="1" lang="ja-JP" altLang="en-US" dirty="0"/>
          </a:p>
        </p:txBody>
      </p:sp>
      <p:sp>
        <p:nvSpPr>
          <p:cNvPr id="7" name="テキスト ボックス 6"/>
          <p:cNvSpPr txBox="1"/>
          <p:nvPr/>
        </p:nvSpPr>
        <p:spPr>
          <a:xfrm>
            <a:off x="97948" y="780393"/>
            <a:ext cx="7532563" cy="369332"/>
          </a:xfrm>
          <a:prstGeom prst="rect">
            <a:avLst/>
          </a:prstGeom>
          <a:noFill/>
        </p:spPr>
        <p:txBody>
          <a:bodyPr wrap="square" rtlCol="0">
            <a:spAutoFit/>
          </a:bodyPr>
          <a:lstStyle/>
          <a:p>
            <a:r>
              <a:rPr kumimoji="1" lang="ja-JP" altLang="en-US" dirty="0" smtClean="0"/>
              <a:t>シェード：有意水準</a:t>
            </a:r>
            <a:r>
              <a:rPr kumimoji="1" lang="en-US" altLang="ja-JP" dirty="0" smtClean="0"/>
              <a:t>90%</a:t>
            </a:r>
            <a:r>
              <a:rPr kumimoji="1" lang="ja-JP" altLang="en-US" dirty="0" smtClean="0"/>
              <a:t>以上、コンター：回帰係数　　</a:t>
            </a:r>
            <a:endParaRPr kumimoji="1" lang="ja-JP" altLang="en-US" dirty="0"/>
          </a:p>
        </p:txBody>
      </p:sp>
      <p:sp>
        <p:nvSpPr>
          <p:cNvPr id="12" name="テキスト ボックス 11"/>
          <p:cNvSpPr txBox="1"/>
          <p:nvPr/>
        </p:nvSpPr>
        <p:spPr>
          <a:xfrm>
            <a:off x="204951" y="1221828"/>
            <a:ext cx="6995949" cy="369332"/>
          </a:xfrm>
          <a:prstGeom prst="rect">
            <a:avLst/>
          </a:prstGeom>
          <a:noFill/>
        </p:spPr>
        <p:txBody>
          <a:bodyPr wrap="square" rtlCol="0">
            <a:spAutoFit/>
          </a:bodyPr>
          <a:lstStyle/>
          <a:p>
            <a:r>
              <a:rPr kumimoji="1" lang="en-US" altLang="ja-JP" dirty="0" smtClean="0"/>
              <a:t>SST</a:t>
            </a:r>
            <a:r>
              <a:rPr kumimoji="1" lang="ja-JP" altLang="en-US" dirty="0" smtClean="0"/>
              <a:t>　　アフリカ　　　　　　　　　　　　　　　　　　　　シベリア　　　　　　　　　　　　　　　　　　　　　　　　　　　　　　　　　　　　　　　　　　　　　　　　　　　　　　</a:t>
            </a:r>
            <a:endParaRPr kumimoji="1" lang="ja-JP" altLang="en-US" dirty="0"/>
          </a:p>
        </p:txBody>
      </p:sp>
      <p:pic>
        <p:nvPicPr>
          <p:cNvPr id="23" name="図 22"/>
          <p:cNvPicPr>
            <a:picLocks noChangeAspect="1"/>
          </p:cNvPicPr>
          <p:nvPr/>
        </p:nvPicPr>
        <p:blipFill rotWithShape="1">
          <a:blip r:embed="rId2" cstate="print">
            <a:extLst>
              <a:ext uri="{28A0092B-C50C-407E-A947-70E740481C1C}">
                <a14:useLocalDpi xmlns:a14="http://schemas.microsoft.com/office/drawing/2010/main" val="0"/>
              </a:ext>
            </a:extLst>
          </a:blip>
          <a:srcRect l="18512" t="20808" r="18363" b="29351"/>
          <a:stretch/>
        </p:blipFill>
        <p:spPr>
          <a:xfrm>
            <a:off x="43120" y="1591161"/>
            <a:ext cx="4384235" cy="1953372"/>
          </a:xfrm>
          <a:prstGeom prst="rect">
            <a:avLst/>
          </a:prstGeom>
        </p:spPr>
      </p:pic>
      <p:sp>
        <p:nvSpPr>
          <p:cNvPr id="24" name="角丸四角形 23"/>
          <p:cNvSpPr/>
          <p:nvPr/>
        </p:nvSpPr>
        <p:spPr>
          <a:xfrm>
            <a:off x="455229" y="3878317"/>
            <a:ext cx="8060121" cy="2703786"/>
          </a:xfrm>
          <a:prstGeom prst="roundRect">
            <a:avLst/>
          </a:prstGeom>
          <a:noFill/>
          <a:ln w="38100">
            <a:solidFill>
              <a:srgbClr val="F85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200" dirty="0" smtClean="0">
                <a:solidFill>
                  <a:schemeClr val="tx1"/>
                </a:solidFill>
              </a:rPr>
              <a:t>考察</a:t>
            </a:r>
            <a:endParaRPr lang="en-US" altLang="ja-JP" sz="3200" dirty="0" smtClean="0">
              <a:solidFill>
                <a:schemeClr val="tx1"/>
              </a:solidFill>
            </a:endParaRPr>
          </a:p>
          <a:p>
            <a:r>
              <a:rPr lang="ja-JP" altLang="en-US" sz="2400" dirty="0" smtClean="0">
                <a:solidFill>
                  <a:srgbClr val="FF0000"/>
                </a:solidFill>
              </a:rPr>
              <a:t>アフリカ</a:t>
            </a:r>
            <a:r>
              <a:rPr lang="ja-JP" altLang="en-US" sz="2400" dirty="0" smtClean="0">
                <a:solidFill>
                  <a:schemeClr val="tx1"/>
                </a:solidFill>
              </a:rPr>
              <a:t>：５年移動平均の同時回帰も年平均の同時回帰と同じような結果となった　</a:t>
            </a:r>
            <a:endParaRPr lang="en-US" altLang="ja-JP" sz="2400" dirty="0" smtClean="0">
              <a:solidFill>
                <a:schemeClr val="tx1"/>
              </a:solidFill>
            </a:endParaRPr>
          </a:p>
          <a:p>
            <a:r>
              <a:rPr lang="ja-JP" altLang="en-US" sz="2400" dirty="0" smtClean="0">
                <a:solidFill>
                  <a:srgbClr val="FF0000"/>
                </a:solidFill>
              </a:rPr>
              <a:t>シベリア</a:t>
            </a:r>
            <a:r>
              <a:rPr lang="ja-JP" altLang="en-US" sz="2400" dirty="0" smtClean="0">
                <a:solidFill>
                  <a:schemeClr val="tx1"/>
                </a:solidFill>
              </a:rPr>
              <a:t>：ジオポテンシャル高度では同じような結果が見られたが気温では見られなかったため、長期スケールで北アメリカとの関係はないことが示唆された</a:t>
            </a:r>
            <a:endParaRPr lang="en-US" altLang="ja-JP" sz="2400" dirty="0">
              <a:solidFill>
                <a:schemeClr val="tx1"/>
              </a:solidFill>
            </a:endParaRPr>
          </a:p>
          <a:p>
            <a:pPr algn="ctr"/>
            <a:endParaRPr kumimoji="1" lang="ja-JP" altLang="en-US" dirty="0">
              <a:solidFill>
                <a:schemeClr val="tx1"/>
              </a:solidFill>
            </a:endParaRPr>
          </a:p>
        </p:txBody>
      </p:sp>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l="17291" t="27408" r="17917" b="21296"/>
          <a:stretch/>
        </p:blipFill>
        <p:spPr>
          <a:xfrm>
            <a:off x="4485289" y="1591160"/>
            <a:ext cx="4482330" cy="1996150"/>
          </a:xfrm>
          <a:prstGeom prst="rect">
            <a:avLst/>
          </a:prstGeom>
        </p:spPr>
      </p:pic>
      <p:sp>
        <p:nvSpPr>
          <p:cNvPr id="27" name="円/楕円 26"/>
          <p:cNvSpPr/>
          <p:nvPr/>
        </p:nvSpPr>
        <p:spPr>
          <a:xfrm>
            <a:off x="1647825" y="2277334"/>
            <a:ext cx="762000" cy="58102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72306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886700" cy="1325563"/>
          </a:xfrm>
        </p:spPr>
        <p:txBody>
          <a:bodyPr/>
          <a:lstStyle/>
          <a:p>
            <a:r>
              <a:rPr kumimoji="1" lang="ja-JP" altLang="en-US" dirty="0" smtClean="0"/>
              <a:t>　今後の予定</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以上の結果から、</a:t>
            </a:r>
            <a:endParaRPr kumimoji="1" lang="en-US" altLang="ja-JP" dirty="0" smtClean="0"/>
          </a:p>
          <a:p>
            <a:pPr marL="0" indent="0">
              <a:buNone/>
            </a:pPr>
            <a:r>
              <a:rPr kumimoji="1" lang="ja-JP" altLang="en-US" dirty="0" smtClean="0"/>
              <a:t>アフリカ、シベリアの乾燥と他の地域の気象に関係があることがわかった。</a:t>
            </a:r>
            <a:endParaRPr lang="en-US" altLang="ja-JP" dirty="0"/>
          </a:p>
          <a:p>
            <a:pPr marL="0" indent="0">
              <a:buNone/>
            </a:pPr>
            <a:r>
              <a:rPr kumimoji="1" lang="ja-JP" altLang="en-US" dirty="0" smtClean="0"/>
              <a:t>今後は、</a:t>
            </a:r>
            <a:endParaRPr kumimoji="1" lang="en-US" altLang="ja-JP" dirty="0" smtClean="0"/>
          </a:p>
          <a:p>
            <a:pPr marL="0" indent="0">
              <a:buNone/>
            </a:pPr>
            <a:r>
              <a:rPr kumimoji="1" lang="ja-JP" altLang="en-US" dirty="0" smtClean="0">
                <a:solidFill>
                  <a:srgbClr val="FF0000"/>
                </a:solidFill>
              </a:rPr>
              <a:t>・</a:t>
            </a:r>
            <a:r>
              <a:rPr kumimoji="1" lang="en-US" altLang="ja-JP" dirty="0" smtClean="0">
                <a:solidFill>
                  <a:srgbClr val="FF0000"/>
                </a:solidFill>
              </a:rPr>
              <a:t>PDSI</a:t>
            </a:r>
            <a:r>
              <a:rPr kumimoji="1" lang="ja-JP" altLang="en-US" dirty="0" smtClean="0">
                <a:solidFill>
                  <a:srgbClr val="FF0000"/>
                </a:solidFill>
              </a:rPr>
              <a:t>も回帰してみる</a:t>
            </a:r>
            <a:endParaRPr kumimoji="1" lang="en-US" altLang="ja-JP" dirty="0" smtClean="0">
              <a:solidFill>
                <a:srgbClr val="FF0000"/>
              </a:solidFill>
            </a:endParaRPr>
          </a:p>
          <a:p>
            <a:pPr marL="0" indent="0">
              <a:buNone/>
            </a:pPr>
            <a:r>
              <a:rPr kumimoji="1" lang="ja-JP" altLang="en-US" dirty="0" smtClean="0"/>
              <a:t>・</a:t>
            </a:r>
            <a:r>
              <a:rPr kumimoji="1" lang="ja-JP" altLang="en-US" dirty="0" smtClean="0">
                <a:solidFill>
                  <a:srgbClr val="FF0000"/>
                </a:solidFill>
              </a:rPr>
              <a:t>他の周期</a:t>
            </a:r>
            <a:endParaRPr kumimoji="1" lang="en-US" altLang="ja-JP" dirty="0" smtClean="0">
              <a:solidFill>
                <a:srgbClr val="FF0000"/>
              </a:solidFill>
            </a:endParaRPr>
          </a:p>
          <a:p>
            <a:pPr marL="0" indent="0">
              <a:buNone/>
            </a:pPr>
            <a:r>
              <a:rPr kumimoji="1" lang="ja-JP" altLang="en-US" dirty="0" smtClean="0"/>
              <a:t>・</a:t>
            </a:r>
            <a:r>
              <a:rPr kumimoji="1" lang="ja-JP" altLang="en-US" dirty="0" smtClean="0">
                <a:solidFill>
                  <a:srgbClr val="FF0000"/>
                </a:solidFill>
              </a:rPr>
              <a:t>南アメリカ</a:t>
            </a:r>
            <a:r>
              <a:rPr kumimoji="1" lang="ja-JP" altLang="en-US" dirty="0" smtClean="0"/>
              <a:t>での干ばつ</a:t>
            </a:r>
            <a:endParaRPr kumimoji="1" lang="en-US" altLang="ja-JP" dirty="0" smtClean="0"/>
          </a:p>
          <a:p>
            <a:pPr marL="0" indent="0">
              <a:buNone/>
            </a:pPr>
            <a:r>
              <a:rPr kumimoji="1" lang="ja-JP" altLang="en-US" dirty="0" smtClean="0"/>
              <a:t>を行っていきたい。</a:t>
            </a:r>
            <a:endParaRPr kumimoji="1" lang="en-US" altLang="ja-JP" dirty="0" smtClean="0"/>
          </a:p>
          <a:p>
            <a:pPr marL="0" indent="0">
              <a:buNone/>
            </a:pPr>
            <a:endParaRPr lang="en-US" altLang="ja-JP"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63</a:t>
            </a:fld>
            <a:endParaRPr kumimoji="1" lang="ja-JP" altLang="en-US"/>
          </a:p>
        </p:txBody>
      </p:sp>
    </p:spTree>
    <p:extLst>
      <p:ext uri="{BB962C8B-B14F-4D97-AF65-F5344CB8AC3E}">
        <p14:creationId xmlns:p14="http://schemas.microsoft.com/office/powerpoint/2010/main" val="15174722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886700" cy="1325563"/>
          </a:xfrm>
        </p:spPr>
        <p:txBody>
          <a:bodyPr>
            <a:normAutofit/>
          </a:bodyPr>
          <a:lstStyle/>
          <a:p>
            <a:r>
              <a:rPr kumimoji="1" lang="ja-JP" altLang="en-US" sz="4000" dirty="0" smtClean="0"/>
              <a:t>　　参考・引用文献</a:t>
            </a:r>
            <a:endParaRPr kumimoji="1" lang="ja-JP" altLang="en-US" sz="4000" dirty="0"/>
          </a:p>
        </p:txBody>
      </p:sp>
      <p:sp>
        <p:nvSpPr>
          <p:cNvPr id="3" name="コンテンツ プレースホルダー 2"/>
          <p:cNvSpPr>
            <a:spLocks noGrp="1"/>
          </p:cNvSpPr>
          <p:nvPr>
            <p:ph idx="1"/>
          </p:nvPr>
        </p:nvSpPr>
        <p:spPr>
          <a:xfrm>
            <a:off x="628650" y="1525151"/>
            <a:ext cx="7886700" cy="4351338"/>
          </a:xfrm>
        </p:spPr>
        <p:txBody>
          <a:bodyPr>
            <a:normAutofit/>
          </a:bodyPr>
          <a:lstStyle/>
          <a:p>
            <a:pPr marL="0" indent="0">
              <a:buNone/>
            </a:pPr>
            <a:r>
              <a:rPr lang="en-US" altLang="ja-JP" sz="1600" dirty="0"/>
              <a:t>[1]</a:t>
            </a:r>
            <a:r>
              <a:rPr lang="en-US" altLang="ja-JP" sz="1600" dirty="0" err="1"/>
              <a:t>Manda,A</a:t>
            </a:r>
            <a:r>
              <a:rPr lang="en-US" altLang="ja-JP" sz="1600" dirty="0"/>
              <a:t> et al, 2014: Impacts of a warming marginal sea on torrential rainfall organized under the Asian summer monsoon. </a:t>
            </a:r>
            <a:r>
              <a:rPr lang="en-US" altLang="ja-JP" sz="1600" b="1" i="1" dirty="0"/>
              <a:t>Scientific Reports</a:t>
            </a:r>
            <a:r>
              <a:rPr lang="en-US" altLang="ja-JP" sz="1600" dirty="0"/>
              <a:t>, </a:t>
            </a:r>
            <a:r>
              <a:rPr lang="en-US" altLang="ja-JP" sz="1600" b="1" dirty="0"/>
              <a:t>4</a:t>
            </a:r>
            <a:r>
              <a:rPr lang="en-US" altLang="ja-JP" sz="1600" dirty="0"/>
              <a:t>,DOI:10.1038/nature13302</a:t>
            </a:r>
          </a:p>
          <a:p>
            <a:pPr marL="0" indent="0">
              <a:buNone/>
            </a:pPr>
            <a:r>
              <a:rPr lang="en-US" altLang="ja-JP" sz="1600" dirty="0"/>
              <a:t>[2]</a:t>
            </a:r>
            <a:r>
              <a:rPr lang="en-US" altLang="ja-JP" sz="1600" dirty="0" err="1"/>
              <a:t>Yatagai,A</a:t>
            </a:r>
            <a:r>
              <a:rPr lang="en-US" altLang="ja-JP" sz="1600" dirty="0"/>
              <a:t>. et al, 1994:Trends and decadal-scale fluctuations of surface air temperature and precipitation over China and Mongolia during the recent 40 year </a:t>
            </a:r>
            <a:r>
              <a:rPr lang="en-US" altLang="ja-JP" sz="1600" dirty="0" err="1"/>
              <a:t>period.</a:t>
            </a:r>
            <a:r>
              <a:rPr lang="en-US" altLang="ja-JP" sz="1600" b="1" i="1" dirty="0" err="1"/>
              <a:t>Journal</a:t>
            </a:r>
            <a:r>
              <a:rPr lang="en-US" altLang="ja-JP" sz="1600" b="1" i="1" dirty="0"/>
              <a:t> of the </a:t>
            </a:r>
            <a:r>
              <a:rPr lang="en-US" altLang="ja-JP" sz="1600" b="1" i="1" dirty="0" err="1"/>
              <a:t>Meteorologocal</a:t>
            </a:r>
            <a:r>
              <a:rPr lang="en-US" altLang="ja-JP" sz="1600" b="1" i="1" dirty="0"/>
              <a:t> Society of Japan</a:t>
            </a:r>
            <a:r>
              <a:rPr lang="en-US" altLang="ja-JP" sz="1600" dirty="0"/>
              <a:t>,</a:t>
            </a:r>
            <a:r>
              <a:rPr lang="en-US" altLang="ja-JP" sz="1600" b="1" dirty="0"/>
              <a:t>72</a:t>
            </a:r>
            <a:r>
              <a:rPr lang="en-US" altLang="ja-JP" sz="1600" dirty="0"/>
              <a:t>,937-957</a:t>
            </a:r>
          </a:p>
          <a:p>
            <a:pPr marL="0" indent="0">
              <a:buNone/>
            </a:pPr>
            <a:r>
              <a:rPr lang="en-US" altLang="ja-JP" sz="1600" dirty="0"/>
              <a:t>[3]</a:t>
            </a:r>
            <a:r>
              <a:rPr lang="en-US" altLang="ja-JP" sz="1600" dirty="0" err="1"/>
              <a:t>Kalnay,E</a:t>
            </a:r>
            <a:r>
              <a:rPr lang="en-US" altLang="ja-JP" sz="1600" dirty="0"/>
              <a:t>. et al, 1996: The NCEP/NCAR 40-Year Reanalysis Project. </a:t>
            </a:r>
            <a:r>
              <a:rPr lang="en-US" altLang="ja-JP" sz="1600" b="1" i="1" dirty="0"/>
              <a:t>Bulletin of the American meteorological Society</a:t>
            </a:r>
            <a:r>
              <a:rPr lang="en-US" altLang="ja-JP" sz="1600" dirty="0"/>
              <a:t>, </a:t>
            </a:r>
            <a:r>
              <a:rPr lang="en-US" altLang="ja-JP" sz="1600" b="1" dirty="0"/>
              <a:t>77(3)</a:t>
            </a:r>
            <a:r>
              <a:rPr lang="en-US" altLang="ja-JP" sz="1600" dirty="0"/>
              <a:t>, 437-471.</a:t>
            </a:r>
          </a:p>
          <a:p>
            <a:pPr marL="0" indent="0">
              <a:buNone/>
            </a:pPr>
            <a:r>
              <a:rPr lang="en-US" altLang="ja-JP" sz="1600" dirty="0"/>
              <a:t>[4]</a:t>
            </a:r>
            <a:r>
              <a:rPr lang="en-US" altLang="ja-JP" sz="1600" dirty="0" err="1"/>
              <a:t>Dai,A</a:t>
            </a:r>
            <a:r>
              <a:rPr lang="en-US" altLang="ja-JP" sz="1600" dirty="0"/>
              <a:t> et al, 2011:Drought under global warming :a </a:t>
            </a:r>
            <a:r>
              <a:rPr lang="en-US" altLang="ja-JP" sz="1600" dirty="0" smtClean="0"/>
              <a:t>review.</a:t>
            </a:r>
            <a:r>
              <a:rPr lang="ja-JP" altLang="en-US" sz="1600" dirty="0"/>
              <a:t> </a:t>
            </a:r>
            <a:r>
              <a:rPr lang="en-US" altLang="ja-JP" sz="1600" b="1" i="1" dirty="0" smtClean="0"/>
              <a:t>WIREs </a:t>
            </a:r>
            <a:r>
              <a:rPr lang="en-US" altLang="ja-JP" sz="1600" b="1" i="1" dirty="0"/>
              <a:t>Climate Change</a:t>
            </a:r>
            <a:r>
              <a:rPr lang="en-US" altLang="ja-JP" sz="1600" dirty="0"/>
              <a:t>,</a:t>
            </a:r>
            <a:r>
              <a:rPr lang="en-US" altLang="ja-JP" sz="1600" b="1" dirty="0"/>
              <a:t>2</a:t>
            </a:r>
            <a:r>
              <a:rPr lang="en-US" altLang="ja-JP" sz="1600" dirty="0"/>
              <a:t>,45-65</a:t>
            </a:r>
          </a:p>
          <a:p>
            <a:pPr marL="0" indent="0">
              <a:buNone/>
            </a:pPr>
            <a:r>
              <a:rPr lang="en-US" altLang="ja-JP" sz="1600" dirty="0"/>
              <a:t>[5]</a:t>
            </a:r>
            <a:r>
              <a:rPr lang="en-US" altLang="ja-JP" sz="1600" dirty="0" err="1"/>
              <a:t>Kobayashi,S</a:t>
            </a:r>
            <a:r>
              <a:rPr lang="en-US" altLang="ja-JP" sz="1600" dirty="0"/>
              <a:t> et al, 2015: The JRA-55 Reanalysis. </a:t>
            </a:r>
            <a:r>
              <a:rPr lang="en-US" altLang="ja-JP" sz="1600" b="1" i="1" dirty="0"/>
              <a:t>Journal of the Meteorological Society of Japan</a:t>
            </a:r>
            <a:r>
              <a:rPr lang="en-US" altLang="ja-JP" sz="1600" dirty="0"/>
              <a:t>, </a:t>
            </a:r>
            <a:r>
              <a:rPr lang="en-US" altLang="ja-JP" sz="1600" b="1" dirty="0"/>
              <a:t>93(1)</a:t>
            </a:r>
            <a:r>
              <a:rPr lang="en-US" altLang="ja-JP" sz="1600" dirty="0"/>
              <a:t>,5-48</a:t>
            </a:r>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64</a:t>
            </a:fld>
            <a:endParaRPr kumimoji="1" lang="ja-JP" altLang="en-US"/>
          </a:p>
        </p:txBody>
      </p:sp>
    </p:spTree>
    <p:extLst>
      <p:ext uri="{BB962C8B-B14F-4D97-AF65-F5344CB8AC3E}">
        <p14:creationId xmlns:p14="http://schemas.microsoft.com/office/powerpoint/2010/main" val="11096285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2D67AE4-8307-4596-882B-CBC57AA00816}" type="slidenum">
              <a:rPr kumimoji="1" lang="ja-JP" altLang="en-US" smtClean="0"/>
              <a:t>65</a:t>
            </a:fld>
            <a:endParaRPr kumimoji="1" lang="ja-JP" altLang="en-US"/>
          </a:p>
        </p:txBody>
      </p:sp>
      <p:sp>
        <p:nvSpPr>
          <p:cNvPr id="3" name="テキスト ボックス 2"/>
          <p:cNvSpPr txBox="1"/>
          <p:nvPr/>
        </p:nvSpPr>
        <p:spPr>
          <a:xfrm>
            <a:off x="692332" y="2913017"/>
            <a:ext cx="8085908" cy="830997"/>
          </a:xfrm>
          <a:prstGeom prst="rect">
            <a:avLst/>
          </a:prstGeom>
          <a:noFill/>
        </p:spPr>
        <p:txBody>
          <a:bodyPr wrap="square" rtlCol="0">
            <a:spAutoFit/>
          </a:bodyPr>
          <a:lstStyle/>
          <a:p>
            <a:pPr algn="ctr"/>
            <a:r>
              <a:rPr kumimoji="1" lang="ja-JP" altLang="en-US" sz="4800" dirty="0" smtClean="0"/>
              <a:t>ご清聴ありがとうございました</a:t>
            </a:r>
            <a:endParaRPr kumimoji="1" lang="ja-JP" altLang="en-US" sz="4800" dirty="0"/>
          </a:p>
        </p:txBody>
      </p:sp>
    </p:spTree>
    <p:extLst>
      <p:ext uri="{BB962C8B-B14F-4D97-AF65-F5344CB8AC3E}">
        <p14:creationId xmlns:p14="http://schemas.microsoft.com/office/powerpoint/2010/main" val="26090691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7066"/>
          <a:stretch/>
        </p:blipFill>
        <p:spPr>
          <a:xfrm>
            <a:off x="4910266" y="3233076"/>
            <a:ext cx="3095368" cy="2105044"/>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66</a:t>
            </a:fld>
            <a:endParaRPr kumimoji="1" lang="ja-JP" altLang="en-US"/>
          </a:p>
        </p:txBody>
      </p:sp>
      <p:sp>
        <p:nvSpPr>
          <p:cNvPr id="7" name="雲形吹き出し 6"/>
          <p:cNvSpPr/>
          <p:nvPr/>
        </p:nvSpPr>
        <p:spPr>
          <a:xfrm>
            <a:off x="815546" y="1280709"/>
            <a:ext cx="4094720" cy="1952367"/>
          </a:xfrm>
          <a:prstGeom prst="cloudCallout">
            <a:avLst>
              <a:gd name="adj1" fmla="val 59618"/>
              <a:gd name="adj2" fmla="val 53006"/>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smtClean="0">
                <a:solidFill>
                  <a:schemeClr val="tx1"/>
                </a:solidFill>
                <a:latin typeface="HGP創英角ｺﾞｼｯｸUB" panose="020B0900000000000000" pitchFamily="50" charset="-128"/>
                <a:ea typeface="HGP創英角ｺﾞｼｯｸUB" panose="020B0900000000000000" pitchFamily="50" charset="-128"/>
              </a:rPr>
              <a:t>予備スライド</a:t>
            </a:r>
            <a:endParaRPr kumimoji="1" lang="ja-JP" altLang="en-US" sz="3200"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6866144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67</a:t>
            </a:fld>
            <a:endParaRPr kumimoji="1" lang="ja-JP" altLang="en-US"/>
          </a:p>
        </p:txBody>
      </p:sp>
    </p:spTree>
    <p:extLst>
      <p:ext uri="{BB962C8B-B14F-4D97-AF65-F5344CB8AC3E}">
        <p14:creationId xmlns:p14="http://schemas.microsoft.com/office/powerpoint/2010/main" val="13771528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68</a:t>
            </a:fld>
            <a:endParaRPr kumimoji="1" lang="ja-JP" altLang="en-US"/>
          </a:p>
        </p:txBody>
      </p:sp>
    </p:spTree>
    <p:extLst>
      <p:ext uri="{BB962C8B-B14F-4D97-AF65-F5344CB8AC3E}">
        <p14:creationId xmlns:p14="http://schemas.microsoft.com/office/powerpoint/2010/main" val="21361735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69</a:t>
            </a:fld>
            <a:endParaRPr kumimoji="1" lang="ja-JP" altLang="en-US"/>
          </a:p>
        </p:txBody>
      </p:sp>
    </p:spTree>
    <p:extLst>
      <p:ext uri="{BB962C8B-B14F-4D97-AF65-F5344CB8AC3E}">
        <p14:creationId xmlns:p14="http://schemas.microsoft.com/office/powerpoint/2010/main" val="42931384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707886"/>
          </a:xfrm>
          <a:prstGeom prst="rect">
            <a:avLst/>
          </a:prstGeom>
          <a:solidFill>
            <a:schemeClr val="accent1">
              <a:lumMod val="50000"/>
            </a:schemeClr>
          </a:solidFill>
        </p:spPr>
        <p:txBody>
          <a:bodyPr wrap="square" rtlCol="0">
            <a:spAutoFit/>
          </a:bodyPr>
          <a:lstStyle/>
          <a:p>
            <a:r>
              <a:rPr kumimoji="1" lang="ja-JP" altLang="en-US" sz="4000" b="1" dirty="0" smtClean="0">
                <a:solidFill>
                  <a:schemeClr val="bg1"/>
                </a:solidFill>
              </a:rPr>
              <a:t>使用データ</a:t>
            </a:r>
            <a:endParaRPr kumimoji="1" lang="ja-JP" altLang="en-US" sz="4000" b="1" dirty="0">
              <a:solidFill>
                <a:schemeClr val="bg1"/>
              </a:solidFill>
            </a:endParaRPr>
          </a:p>
        </p:txBody>
      </p:sp>
      <p:sp>
        <p:nvSpPr>
          <p:cNvPr id="5" name="角丸四角形 4"/>
          <p:cNvSpPr/>
          <p:nvPr/>
        </p:nvSpPr>
        <p:spPr>
          <a:xfrm>
            <a:off x="2665755" y="81342"/>
            <a:ext cx="4225159" cy="536315"/>
          </a:xfrm>
          <a:prstGeom prst="roundRect">
            <a:avLst/>
          </a:prstGeom>
          <a:solidFill>
            <a:schemeClr val="bg1"/>
          </a:solidFill>
          <a:ln w="57150">
            <a:noFill/>
          </a:ln>
          <a:effectLst/>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400" b="1" dirty="0" smtClean="0">
                <a:solidFill>
                  <a:schemeClr val="tx1"/>
                </a:solidFill>
              </a:rPr>
              <a:t>解析期間（</a:t>
            </a:r>
            <a:r>
              <a:rPr lang="en-US" altLang="ja-JP" sz="2400" b="1" dirty="0" smtClean="0">
                <a:solidFill>
                  <a:schemeClr val="tx1"/>
                </a:solidFill>
              </a:rPr>
              <a:t>1970</a:t>
            </a:r>
            <a:r>
              <a:rPr lang="ja-JP" altLang="en-US" sz="2400" b="1" dirty="0" smtClean="0">
                <a:solidFill>
                  <a:schemeClr val="tx1"/>
                </a:solidFill>
              </a:rPr>
              <a:t>年～</a:t>
            </a:r>
            <a:r>
              <a:rPr lang="en-US" altLang="ja-JP" sz="2400" b="1" dirty="0" smtClean="0">
                <a:solidFill>
                  <a:schemeClr val="tx1"/>
                </a:solidFill>
              </a:rPr>
              <a:t>2014</a:t>
            </a:r>
            <a:r>
              <a:rPr lang="ja-JP" altLang="en-US" sz="2400" b="1" dirty="0" smtClean="0">
                <a:solidFill>
                  <a:schemeClr val="tx1"/>
                </a:solidFill>
              </a:rPr>
              <a:t>年）</a:t>
            </a:r>
            <a:endParaRPr lang="ja-JP" altLang="en-US" sz="2400" b="1" dirty="0">
              <a:solidFill>
                <a:schemeClr val="tx1"/>
              </a:solidFill>
            </a:endParaRPr>
          </a:p>
        </p:txBody>
      </p:sp>
      <p:sp>
        <p:nvSpPr>
          <p:cNvPr id="6" name="正方形/長方形 5"/>
          <p:cNvSpPr/>
          <p:nvPr/>
        </p:nvSpPr>
        <p:spPr>
          <a:xfrm>
            <a:off x="9265" y="978936"/>
            <a:ext cx="6025689" cy="461665"/>
          </a:xfrm>
          <a:prstGeom prst="rect">
            <a:avLst/>
          </a:prstGeom>
        </p:spPr>
        <p:txBody>
          <a:bodyPr wrap="none">
            <a:spAutoFit/>
          </a:bodyPr>
          <a:lstStyle/>
          <a:p>
            <a:r>
              <a:rPr lang="en-US" altLang="ja-JP" sz="2400" b="1" dirty="0"/>
              <a:t>NCEP/NCAR</a:t>
            </a:r>
            <a:r>
              <a:rPr lang="ja-JP" altLang="en-US" sz="2400" b="1" dirty="0"/>
              <a:t>再解析データ（</a:t>
            </a:r>
            <a:r>
              <a:rPr lang="en-US" altLang="ja-JP" sz="2400" b="1" dirty="0" err="1"/>
              <a:t>Kanlay</a:t>
            </a:r>
            <a:r>
              <a:rPr lang="en-US" altLang="ja-JP" sz="2400" b="1" dirty="0"/>
              <a:t> et al,</a:t>
            </a:r>
            <a:r>
              <a:rPr lang="ja-JP" altLang="en-US" sz="2400" b="1" dirty="0"/>
              <a:t> </a:t>
            </a:r>
            <a:r>
              <a:rPr lang="en-US" altLang="ja-JP" sz="2400" b="1" dirty="0"/>
              <a:t>1996</a:t>
            </a:r>
            <a:r>
              <a:rPr lang="ja-JP" altLang="en-US" sz="2400" b="1" dirty="0"/>
              <a:t>）</a:t>
            </a:r>
            <a:endParaRPr lang="en-US" altLang="ja-JP" b="1" dirty="0"/>
          </a:p>
        </p:txBody>
      </p:sp>
      <p:sp>
        <p:nvSpPr>
          <p:cNvPr id="7" name="正方形/長方形 6"/>
          <p:cNvSpPr/>
          <p:nvPr/>
        </p:nvSpPr>
        <p:spPr>
          <a:xfrm>
            <a:off x="0" y="1481489"/>
            <a:ext cx="3939220" cy="461665"/>
          </a:xfrm>
          <a:prstGeom prst="rect">
            <a:avLst/>
          </a:prstGeom>
        </p:spPr>
        <p:txBody>
          <a:bodyPr wrap="none">
            <a:spAutoFit/>
          </a:bodyPr>
          <a:lstStyle/>
          <a:p>
            <a:r>
              <a:rPr lang="en-US" altLang="ja-JP" sz="2400" b="1" dirty="0"/>
              <a:t>JRA-55(Kobayashi et al, 2015)</a:t>
            </a:r>
          </a:p>
        </p:txBody>
      </p:sp>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l="13497" t="40852" r="60464" b="28145"/>
          <a:stretch/>
        </p:blipFill>
        <p:spPr>
          <a:xfrm>
            <a:off x="250723" y="2983832"/>
            <a:ext cx="4258215" cy="3623333"/>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13379" t="40505" r="59501" b="27672"/>
          <a:stretch/>
        </p:blipFill>
        <p:spPr>
          <a:xfrm>
            <a:off x="4765615" y="2983832"/>
            <a:ext cx="4495356" cy="3689202"/>
          </a:xfrm>
          <a:prstGeom prst="rect">
            <a:avLst/>
          </a:prstGeom>
        </p:spPr>
      </p:pic>
      <p:sp>
        <p:nvSpPr>
          <p:cNvPr id="11" name="テキスト ボックス 10"/>
          <p:cNvSpPr txBox="1"/>
          <p:nvPr/>
        </p:nvSpPr>
        <p:spPr>
          <a:xfrm>
            <a:off x="1388266" y="2310209"/>
            <a:ext cx="2013835" cy="461665"/>
          </a:xfrm>
          <a:prstGeom prst="rect">
            <a:avLst/>
          </a:prstGeom>
          <a:noFill/>
        </p:spPr>
        <p:txBody>
          <a:bodyPr wrap="square" rtlCol="0">
            <a:spAutoFit/>
          </a:bodyPr>
          <a:lstStyle/>
          <a:p>
            <a:r>
              <a:rPr kumimoji="1" lang="ja-JP" altLang="en-US" sz="2400" dirty="0" smtClean="0"/>
              <a:t>赤道アフリカ</a:t>
            </a:r>
            <a:endParaRPr kumimoji="1" lang="ja-JP" altLang="en-US" sz="2400" dirty="0"/>
          </a:p>
        </p:txBody>
      </p:sp>
      <p:sp>
        <p:nvSpPr>
          <p:cNvPr id="12" name="テキスト ボックス 11"/>
          <p:cNvSpPr txBox="1"/>
          <p:nvPr/>
        </p:nvSpPr>
        <p:spPr>
          <a:xfrm>
            <a:off x="5891186" y="2299321"/>
            <a:ext cx="2112579" cy="461665"/>
          </a:xfrm>
          <a:prstGeom prst="rect">
            <a:avLst/>
          </a:prstGeom>
          <a:noFill/>
        </p:spPr>
        <p:txBody>
          <a:bodyPr wrap="square" rtlCol="0">
            <a:spAutoFit/>
          </a:bodyPr>
          <a:lstStyle/>
          <a:p>
            <a:r>
              <a:rPr kumimoji="1" lang="ja-JP" altLang="en-US" sz="2400" dirty="0" smtClean="0"/>
              <a:t>亜熱帯アフリカ</a:t>
            </a:r>
            <a:endParaRPr kumimoji="1" lang="ja-JP" altLang="en-US" sz="2400" dirty="0"/>
          </a:p>
        </p:txBody>
      </p:sp>
      <p:cxnSp>
        <p:nvCxnSpPr>
          <p:cNvPr id="17" name="直線コネクタ 16"/>
          <p:cNvCxnSpPr/>
          <p:nvPr/>
        </p:nvCxnSpPr>
        <p:spPr>
          <a:xfrm>
            <a:off x="0" y="2272991"/>
            <a:ext cx="9144000" cy="65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5319715" y="1383306"/>
            <a:ext cx="3824285" cy="830997"/>
          </a:xfrm>
          <a:prstGeom prst="rect">
            <a:avLst/>
          </a:prstGeom>
          <a:noFill/>
          <a:ln w="28575">
            <a:solidFill>
              <a:srgbClr val="FF0000"/>
            </a:solidFill>
          </a:ln>
        </p:spPr>
        <p:txBody>
          <a:bodyPr wrap="square" rtlCol="0">
            <a:spAutoFit/>
          </a:bodyPr>
          <a:lstStyle/>
          <a:p>
            <a:r>
              <a:rPr kumimoji="1" lang="ja-JP" altLang="en-US" sz="2400" b="1" dirty="0" smtClean="0"/>
              <a:t>両方の雨季が確認できる</a:t>
            </a:r>
            <a:endParaRPr kumimoji="1" lang="en-US" altLang="ja-JP" sz="2400" b="1" dirty="0" smtClean="0"/>
          </a:p>
          <a:p>
            <a:r>
              <a:rPr kumimoji="1" lang="en-US" altLang="ja-JP" sz="2400" b="1" dirty="0" smtClean="0"/>
              <a:t>1</a:t>
            </a:r>
            <a:r>
              <a:rPr kumimoji="1" lang="ja-JP" altLang="en-US" sz="2400" b="1" dirty="0" smtClean="0"/>
              <a:t>月～</a:t>
            </a:r>
            <a:r>
              <a:rPr kumimoji="1" lang="en-US" altLang="ja-JP" sz="2400" b="1" dirty="0" smtClean="0"/>
              <a:t>6</a:t>
            </a:r>
            <a:r>
              <a:rPr kumimoji="1" lang="ja-JP" altLang="en-US" sz="2400" b="1" dirty="0" smtClean="0"/>
              <a:t>月を対象期間とする</a:t>
            </a:r>
            <a:endParaRPr kumimoji="1" lang="ja-JP" altLang="en-US" sz="2400" b="1" dirty="0"/>
          </a:p>
        </p:txBody>
      </p:sp>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l="37288" t="36930" r="60463" b="28145"/>
          <a:stretch/>
        </p:blipFill>
        <p:spPr>
          <a:xfrm>
            <a:off x="4147649" y="2541041"/>
            <a:ext cx="649805" cy="4081799"/>
          </a:xfrm>
          <a:prstGeom prst="rect">
            <a:avLst/>
          </a:prstGeom>
        </p:spPr>
      </p:pic>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l="37454" t="39035" r="60914" b="27673"/>
          <a:stretch/>
        </p:blipFill>
        <p:spPr>
          <a:xfrm>
            <a:off x="8735687" y="2813538"/>
            <a:ext cx="468663" cy="3859496"/>
          </a:xfrm>
          <a:prstGeom prst="rect">
            <a:avLst/>
          </a:prstGeom>
        </p:spPr>
      </p:pic>
      <p:sp>
        <p:nvSpPr>
          <p:cNvPr id="3" name="テキスト ボックス 2"/>
          <p:cNvSpPr txBox="1"/>
          <p:nvPr/>
        </p:nvSpPr>
        <p:spPr>
          <a:xfrm>
            <a:off x="59812" y="6341331"/>
            <a:ext cx="4158174" cy="338554"/>
          </a:xfrm>
          <a:prstGeom prst="rect">
            <a:avLst/>
          </a:prstGeom>
          <a:solidFill>
            <a:schemeClr val="bg1"/>
          </a:solidFill>
          <a:ln>
            <a:noFill/>
          </a:ln>
        </p:spPr>
        <p:txBody>
          <a:bodyPr wrap="square" rtlCol="0">
            <a:spAutoFit/>
          </a:bodyPr>
          <a:lstStyle/>
          <a:p>
            <a:r>
              <a:rPr kumimoji="1" lang="ja-JP" altLang="en-US" sz="1400" dirty="0" smtClean="0"/>
              <a:t>月  </a:t>
            </a:r>
            <a:r>
              <a:rPr lang="en-US" altLang="ja-JP" sz="1600" dirty="0" smtClean="0"/>
              <a:t>1   </a:t>
            </a:r>
            <a:r>
              <a:rPr kumimoji="1" lang="en-US" altLang="ja-JP" sz="1600" dirty="0" smtClean="0"/>
              <a:t> 2     3     4     5    6     7    8     9   10   11  12</a:t>
            </a:r>
            <a:endParaRPr kumimoji="1" lang="ja-JP" altLang="en-US" sz="1600" dirty="0"/>
          </a:p>
        </p:txBody>
      </p:sp>
      <p:sp>
        <p:nvSpPr>
          <p:cNvPr id="22" name="テキスト ボックス 21"/>
          <p:cNvSpPr txBox="1"/>
          <p:nvPr/>
        </p:nvSpPr>
        <p:spPr>
          <a:xfrm>
            <a:off x="4577513" y="6341331"/>
            <a:ext cx="4158174" cy="338554"/>
          </a:xfrm>
          <a:prstGeom prst="rect">
            <a:avLst/>
          </a:prstGeom>
          <a:solidFill>
            <a:schemeClr val="bg1"/>
          </a:solidFill>
          <a:ln>
            <a:noFill/>
          </a:ln>
        </p:spPr>
        <p:txBody>
          <a:bodyPr wrap="square" rtlCol="0">
            <a:spAutoFit/>
          </a:bodyPr>
          <a:lstStyle/>
          <a:p>
            <a:r>
              <a:rPr kumimoji="1" lang="ja-JP" altLang="en-US" sz="1400" dirty="0" smtClean="0"/>
              <a:t>月  </a:t>
            </a:r>
            <a:r>
              <a:rPr lang="en-US" altLang="ja-JP" sz="1600" dirty="0" smtClean="0"/>
              <a:t>1   </a:t>
            </a:r>
            <a:r>
              <a:rPr kumimoji="1" lang="en-US" altLang="ja-JP" sz="1600" dirty="0" smtClean="0"/>
              <a:t> 2     3     4     5    6     7    8     9   10   11  12</a:t>
            </a:r>
            <a:endParaRPr kumimoji="1" lang="ja-JP" altLang="en-US" sz="1600" dirty="0"/>
          </a:p>
        </p:txBody>
      </p:sp>
      <p:sp>
        <p:nvSpPr>
          <p:cNvPr id="20" name="正方形/長方形 19"/>
          <p:cNvSpPr/>
          <p:nvPr/>
        </p:nvSpPr>
        <p:spPr>
          <a:xfrm>
            <a:off x="6868200" y="6557937"/>
            <a:ext cx="2392771" cy="338554"/>
          </a:xfrm>
          <a:prstGeom prst="rect">
            <a:avLst/>
          </a:prstGeom>
        </p:spPr>
        <p:txBody>
          <a:bodyPr wrap="none">
            <a:spAutoFit/>
          </a:bodyPr>
          <a:lstStyle/>
          <a:p>
            <a:r>
              <a:rPr lang="en-US" altLang="ja-JP" sz="1600" dirty="0"/>
              <a:t>http://ja.climate-data.org/</a:t>
            </a:r>
            <a:endParaRPr lang="ja-JP" altLang="en-US" sz="1600" dirty="0"/>
          </a:p>
        </p:txBody>
      </p:sp>
      <p:sp>
        <p:nvSpPr>
          <p:cNvPr id="14" name="角丸四角形 13"/>
          <p:cNvSpPr/>
          <p:nvPr/>
        </p:nvSpPr>
        <p:spPr>
          <a:xfrm>
            <a:off x="4763504" y="3023592"/>
            <a:ext cx="2041634" cy="3583573"/>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218367" y="3023593"/>
            <a:ext cx="1980923" cy="35643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4134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５年移動平均</a:t>
            </a:r>
            <a:endParaRPr kumimoji="1" lang="ja-JP" altLang="en-US" dirty="0"/>
          </a:p>
        </p:txBody>
      </p:sp>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211" t="3357" r="60835" b="69500"/>
          <a:stretch/>
        </p:blipFill>
        <p:spPr>
          <a:xfrm>
            <a:off x="4203342" y="1638062"/>
            <a:ext cx="4940658" cy="2098087"/>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70</a:t>
            </a:fld>
            <a:endParaRPr kumimoji="1" lang="ja-JP" altLang="en-US"/>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3125" t="4629" r="61458" b="67407"/>
          <a:stretch/>
        </p:blipFill>
        <p:spPr>
          <a:xfrm>
            <a:off x="4203342" y="4043897"/>
            <a:ext cx="4857750" cy="2157413"/>
          </a:xfrm>
          <a:prstGeom prst="rect">
            <a:avLst/>
          </a:prstGeom>
        </p:spPr>
      </p:pic>
      <p:sp>
        <p:nvSpPr>
          <p:cNvPr id="7" name="テキスト ボックス 6"/>
          <p:cNvSpPr txBox="1"/>
          <p:nvPr/>
        </p:nvSpPr>
        <p:spPr>
          <a:xfrm>
            <a:off x="628650" y="1638062"/>
            <a:ext cx="3667125" cy="369332"/>
          </a:xfrm>
          <a:prstGeom prst="rect">
            <a:avLst/>
          </a:prstGeom>
          <a:noFill/>
        </p:spPr>
        <p:txBody>
          <a:bodyPr wrap="square" rtlCol="0">
            <a:spAutoFit/>
          </a:bodyPr>
          <a:lstStyle/>
          <a:p>
            <a:r>
              <a:rPr kumimoji="1" lang="ja-JP" altLang="en-US" dirty="0" smtClean="0"/>
              <a:t>アフリカ　</a:t>
            </a:r>
            <a:endParaRPr kumimoji="1" lang="ja-JP" altLang="en-US" dirty="0"/>
          </a:p>
        </p:txBody>
      </p:sp>
      <p:sp>
        <p:nvSpPr>
          <p:cNvPr id="8" name="テキスト ボックス 7"/>
          <p:cNvSpPr txBox="1"/>
          <p:nvPr/>
        </p:nvSpPr>
        <p:spPr>
          <a:xfrm>
            <a:off x="628650" y="4043897"/>
            <a:ext cx="2486025" cy="369332"/>
          </a:xfrm>
          <a:prstGeom prst="rect">
            <a:avLst/>
          </a:prstGeom>
          <a:noFill/>
        </p:spPr>
        <p:txBody>
          <a:bodyPr wrap="square" rtlCol="0">
            <a:spAutoFit/>
          </a:bodyPr>
          <a:lstStyle/>
          <a:p>
            <a:r>
              <a:rPr kumimoji="1" lang="ja-JP" altLang="en-US" dirty="0" smtClean="0"/>
              <a:t>シベリア</a:t>
            </a:r>
            <a:endParaRPr kumimoji="1" lang="ja-JP" altLang="en-US" dirty="0"/>
          </a:p>
        </p:txBody>
      </p:sp>
    </p:spTree>
    <p:extLst>
      <p:ext uri="{BB962C8B-B14F-4D97-AF65-F5344CB8AC3E}">
        <p14:creationId xmlns:p14="http://schemas.microsoft.com/office/powerpoint/2010/main" val="19287719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71</a:t>
            </a:fld>
            <a:endParaRPr kumimoji="1" lang="ja-JP" altLang="en-US"/>
          </a:p>
        </p:txBody>
      </p:sp>
      <p:sp>
        <p:nvSpPr>
          <p:cNvPr id="5" name="タイトル 1"/>
          <p:cNvSpPr txBox="1">
            <a:spLocks/>
          </p:cNvSpPr>
          <p:nvPr/>
        </p:nvSpPr>
        <p:spPr>
          <a:xfrm>
            <a:off x="0" y="0"/>
            <a:ext cx="9144000" cy="72276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結果　</a:t>
            </a:r>
            <a:r>
              <a:rPr lang="en-US" altLang="ja-JP" dirty="0" smtClean="0"/>
              <a:t>PDSI</a:t>
            </a:r>
            <a:r>
              <a:rPr lang="ja-JP" altLang="en-US" dirty="0" smtClean="0"/>
              <a:t>年平均の同時回帰　</a:t>
            </a:r>
            <a:r>
              <a:rPr lang="ja-JP" altLang="en-US" sz="2600" dirty="0" smtClean="0"/>
              <a:t>ジオポテンシャル高度　</a:t>
            </a:r>
            <a:endParaRPr lang="ja-JP" altLang="en-US" sz="2600" dirty="0"/>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l="18190" t="17663" r="17673" b="9080"/>
          <a:stretch/>
        </p:blipFill>
        <p:spPr>
          <a:xfrm>
            <a:off x="5917981" y="1509909"/>
            <a:ext cx="3137338" cy="2198000"/>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18017" t="18428" r="18363" b="7548"/>
          <a:stretch/>
        </p:blipFill>
        <p:spPr>
          <a:xfrm>
            <a:off x="2987567" y="1503675"/>
            <a:ext cx="2993603" cy="2210468"/>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18276" t="17816" r="18792" b="7854"/>
          <a:stretch/>
        </p:blipFill>
        <p:spPr>
          <a:xfrm>
            <a:off x="-41917" y="1491206"/>
            <a:ext cx="3029484" cy="2210469"/>
          </a:xfrm>
          <a:prstGeom prst="rect">
            <a:avLst/>
          </a:prstGeom>
        </p:spPr>
      </p:pic>
      <p:sp>
        <p:nvSpPr>
          <p:cNvPr id="9" name="テキスト ボックス 8"/>
          <p:cNvSpPr txBox="1"/>
          <p:nvPr/>
        </p:nvSpPr>
        <p:spPr>
          <a:xfrm>
            <a:off x="176775" y="782123"/>
            <a:ext cx="7532563" cy="369332"/>
          </a:xfrm>
          <a:prstGeom prst="rect">
            <a:avLst/>
          </a:prstGeom>
          <a:noFill/>
        </p:spPr>
        <p:txBody>
          <a:bodyPr wrap="square" rtlCol="0">
            <a:spAutoFit/>
          </a:bodyPr>
          <a:lstStyle/>
          <a:p>
            <a:r>
              <a:rPr kumimoji="1" lang="ja-JP" altLang="en-US" dirty="0" smtClean="0"/>
              <a:t>領域：シベリア　シェード：有意水準</a:t>
            </a:r>
            <a:r>
              <a:rPr kumimoji="1" lang="en-US" altLang="ja-JP" dirty="0" smtClean="0"/>
              <a:t>90%</a:t>
            </a:r>
            <a:r>
              <a:rPr kumimoji="1" lang="ja-JP" altLang="en-US" dirty="0" smtClean="0"/>
              <a:t>以上、コンター：回帰係数　　</a:t>
            </a:r>
            <a:endParaRPr kumimoji="1" lang="ja-JP" altLang="en-US" dirty="0"/>
          </a:p>
        </p:txBody>
      </p:sp>
      <p:sp>
        <p:nvSpPr>
          <p:cNvPr id="10" name="テキスト ボックス 9"/>
          <p:cNvSpPr txBox="1"/>
          <p:nvPr/>
        </p:nvSpPr>
        <p:spPr>
          <a:xfrm>
            <a:off x="331076" y="3767959"/>
            <a:ext cx="2183524" cy="369332"/>
          </a:xfrm>
          <a:prstGeom prst="rect">
            <a:avLst/>
          </a:prstGeom>
          <a:noFill/>
        </p:spPr>
        <p:txBody>
          <a:bodyPr wrap="square" rtlCol="0">
            <a:spAutoFit/>
          </a:bodyPr>
          <a:lstStyle/>
          <a:p>
            <a:r>
              <a:rPr kumimoji="1" lang="ja-JP" altLang="en-US" dirty="0" smtClean="0"/>
              <a:t>一年後</a:t>
            </a:r>
            <a:endParaRPr kumimoji="1" lang="ja-JP" altLang="en-US" dirty="0"/>
          </a:p>
        </p:txBody>
      </p:sp>
      <p:sp>
        <p:nvSpPr>
          <p:cNvPr id="11" name="テキスト ボックス 10"/>
          <p:cNvSpPr txBox="1"/>
          <p:nvPr/>
        </p:nvSpPr>
        <p:spPr>
          <a:xfrm>
            <a:off x="291662" y="1151455"/>
            <a:ext cx="1032641" cy="369332"/>
          </a:xfrm>
          <a:prstGeom prst="rect">
            <a:avLst/>
          </a:prstGeom>
          <a:noFill/>
        </p:spPr>
        <p:txBody>
          <a:bodyPr wrap="square" rtlCol="0">
            <a:spAutoFit/>
          </a:bodyPr>
          <a:lstStyle/>
          <a:p>
            <a:r>
              <a:rPr kumimoji="1" lang="ja-JP" altLang="en-US" dirty="0" smtClean="0"/>
              <a:t>同時</a:t>
            </a:r>
            <a:endParaRPr kumimoji="1" lang="ja-JP" altLang="en-US" dirty="0"/>
          </a:p>
        </p:txBody>
      </p:sp>
      <p:pic>
        <p:nvPicPr>
          <p:cNvPr id="15" name="図 14"/>
          <p:cNvPicPr>
            <a:picLocks noChangeAspect="1"/>
          </p:cNvPicPr>
          <p:nvPr/>
        </p:nvPicPr>
        <p:blipFill>
          <a:blip r:embed="rId5"/>
          <a:stretch>
            <a:fillRect/>
          </a:stretch>
        </p:blipFill>
        <p:spPr>
          <a:xfrm>
            <a:off x="-41917" y="4222232"/>
            <a:ext cx="9144793" cy="2316681"/>
          </a:xfrm>
          <a:prstGeom prst="rect">
            <a:avLst/>
          </a:prstGeom>
        </p:spPr>
      </p:pic>
    </p:spTree>
    <p:extLst>
      <p:ext uri="{BB962C8B-B14F-4D97-AF65-F5344CB8AC3E}">
        <p14:creationId xmlns:p14="http://schemas.microsoft.com/office/powerpoint/2010/main" val="28996843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72</a:t>
            </a:fld>
            <a:endParaRPr kumimoji="1" lang="ja-JP" altLang="en-US"/>
          </a:p>
        </p:txBody>
      </p:sp>
      <p:sp>
        <p:nvSpPr>
          <p:cNvPr id="5" name="タイトル 1"/>
          <p:cNvSpPr txBox="1">
            <a:spLocks/>
          </p:cNvSpPr>
          <p:nvPr/>
        </p:nvSpPr>
        <p:spPr>
          <a:xfrm>
            <a:off x="0" y="0"/>
            <a:ext cx="9144000" cy="722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結果　</a:t>
            </a:r>
            <a:r>
              <a:rPr lang="en-US" altLang="ja-JP" dirty="0" smtClean="0"/>
              <a:t>PDSI</a:t>
            </a:r>
            <a:r>
              <a:rPr lang="ja-JP" altLang="en-US" dirty="0" smtClean="0"/>
              <a:t>年平均の同時回帰　</a:t>
            </a:r>
            <a:r>
              <a:rPr lang="ja-JP" altLang="en-US" sz="3200" dirty="0" smtClean="0"/>
              <a:t>気温</a:t>
            </a:r>
            <a:r>
              <a:rPr lang="ja-JP" altLang="en-US" sz="2600" dirty="0" smtClean="0"/>
              <a:t>　</a:t>
            </a:r>
            <a:endParaRPr lang="ja-JP" altLang="en-US" sz="2600" dirty="0"/>
          </a:p>
        </p:txBody>
      </p:sp>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l="18190" t="18582" r="18276" b="7088"/>
          <a:stretch/>
        </p:blipFill>
        <p:spPr>
          <a:xfrm>
            <a:off x="5997913" y="4241842"/>
            <a:ext cx="3196458" cy="2268575"/>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18362" t="17357" r="18535" b="8620"/>
          <a:stretch/>
        </p:blipFill>
        <p:spPr>
          <a:xfrm>
            <a:off x="3106777" y="4259053"/>
            <a:ext cx="2891136" cy="2234155"/>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18707" t="16590" r="17844" b="8621"/>
          <a:stretch/>
        </p:blipFill>
        <p:spPr>
          <a:xfrm>
            <a:off x="15630" y="4259053"/>
            <a:ext cx="3091147" cy="2214635"/>
          </a:xfrm>
          <a:prstGeom prst="rect">
            <a:avLst/>
          </a:prstGeom>
        </p:spPr>
      </p:pic>
      <p:pic>
        <p:nvPicPr>
          <p:cNvPr id="12" name="図 11"/>
          <p:cNvPicPr>
            <a:picLocks noChangeAspect="1"/>
          </p:cNvPicPr>
          <p:nvPr/>
        </p:nvPicPr>
        <p:blipFill>
          <a:blip r:embed="rId5"/>
          <a:stretch>
            <a:fillRect/>
          </a:stretch>
        </p:blipFill>
        <p:spPr>
          <a:xfrm>
            <a:off x="67868" y="1537998"/>
            <a:ext cx="9126503" cy="2219136"/>
          </a:xfrm>
          <a:prstGeom prst="rect">
            <a:avLst/>
          </a:prstGeom>
        </p:spPr>
      </p:pic>
      <p:sp>
        <p:nvSpPr>
          <p:cNvPr id="13" name="テキスト ボックス 12"/>
          <p:cNvSpPr txBox="1"/>
          <p:nvPr/>
        </p:nvSpPr>
        <p:spPr>
          <a:xfrm>
            <a:off x="176775" y="3842458"/>
            <a:ext cx="2323071" cy="369332"/>
          </a:xfrm>
          <a:prstGeom prst="rect">
            <a:avLst/>
          </a:prstGeom>
          <a:noFill/>
        </p:spPr>
        <p:txBody>
          <a:bodyPr wrap="square" rtlCol="0">
            <a:spAutoFit/>
          </a:bodyPr>
          <a:lstStyle/>
          <a:p>
            <a:r>
              <a:rPr kumimoji="1" lang="ja-JP" altLang="en-US" dirty="0" smtClean="0"/>
              <a:t>一年後</a:t>
            </a:r>
            <a:endParaRPr kumimoji="1" lang="ja-JP" altLang="en-US" dirty="0"/>
          </a:p>
        </p:txBody>
      </p:sp>
      <p:sp>
        <p:nvSpPr>
          <p:cNvPr id="14" name="テキスト ボックス 13"/>
          <p:cNvSpPr txBox="1"/>
          <p:nvPr/>
        </p:nvSpPr>
        <p:spPr>
          <a:xfrm>
            <a:off x="176775" y="782123"/>
            <a:ext cx="7532563" cy="369332"/>
          </a:xfrm>
          <a:prstGeom prst="rect">
            <a:avLst/>
          </a:prstGeom>
          <a:noFill/>
        </p:spPr>
        <p:txBody>
          <a:bodyPr wrap="square" rtlCol="0">
            <a:spAutoFit/>
          </a:bodyPr>
          <a:lstStyle/>
          <a:p>
            <a:r>
              <a:rPr kumimoji="1" lang="ja-JP" altLang="en-US" dirty="0" smtClean="0"/>
              <a:t>領域：シベリア　シェード：有意水準</a:t>
            </a:r>
            <a:r>
              <a:rPr kumimoji="1" lang="en-US" altLang="ja-JP" dirty="0" smtClean="0"/>
              <a:t>90%</a:t>
            </a:r>
            <a:r>
              <a:rPr kumimoji="1" lang="ja-JP" altLang="en-US" dirty="0" smtClean="0"/>
              <a:t>以上、コンター：回帰係数　　</a:t>
            </a:r>
            <a:endParaRPr kumimoji="1" lang="ja-JP" altLang="en-US" dirty="0"/>
          </a:p>
        </p:txBody>
      </p:sp>
      <p:sp>
        <p:nvSpPr>
          <p:cNvPr id="15" name="テキスト ボックス 14"/>
          <p:cNvSpPr txBox="1"/>
          <p:nvPr/>
        </p:nvSpPr>
        <p:spPr>
          <a:xfrm>
            <a:off x="291662" y="1151455"/>
            <a:ext cx="1032641" cy="369332"/>
          </a:xfrm>
          <a:prstGeom prst="rect">
            <a:avLst/>
          </a:prstGeom>
          <a:noFill/>
        </p:spPr>
        <p:txBody>
          <a:bodyPr wrap="square" rtlCol="0">
            <a:spAutoFit/>
          </a:bodyPr>
          <a:lstStyle/>
          <a:p>
            <a:r>
              <a:rPr kumimoji="1" lang="ja-JP" altLang="en-US" dirty="0" smtClean="0"/>
              <a:t>同時</a:t>
            </a:r>
            <a:endParaRPr kumimoji="1" lang="ja-JP" altLang="en-US" dirty="0"/>
          </a:p>
        </p:txBody>
      </p:sp>
    </p:spTree>
    <p:extLst>
      <p:ext uri="{BB962C8B-B14F-4D97-AF65-F5344CB8AC3E}">
        <p14:creationId xmlns:p14="http://schemas.microsoft.com/office/powerpoint/2010/main" val="15412741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73</a:t>
            </a:fld>
            <a:endParaRPr kumimoji="1" lang="ja-JP" altLang="en-US"/>
          </a:p>
        </p:txBody>
      </p:sp>
      <p:sp>
        <p:nvSpPr>
          <p:cNvPr id="5" name="タイトル 1"/>
          <p:cNvSpPr txBox="1">
            <a:spLocks/>
          </p:cNvSpPr>
          <p:nvPr/>
        </p:nvSpPr>
        <p:spPr>
          <a:xfrm>
            <a:off x="0" y="0"/>
            <a:ext cx="7886700" cy="72276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結果　</a:t>
            </a:r>
            <a:r>
              <a:rPr lang="en-US" altLang="ja-JP" dirty="0" smtClean="0"/>
              <a:t>PDSI</a:t>
            </a:r>
            <a:r>
              <a:rPr lang="ja-JP" altLang="en-US" dirty="0" smtClean="0"/>
              <a:t>年平均の同時回帰　</a:t>
            </a:r>
            <a:r>
              <a:rPr lang="en-US" altLang="ja-JP" sz="3900" dirty="0" smtClean="0"/>
              <a:t>SST</a:t>
            </a:r>
            <a:r>
              <a:rPr lang="ja-JP" altLang="en-US" dirty="0" smtClean="0"/>
              <a:t>　</a:t>
            </a:r>
            <a:endParaRPr lang="ja-JP" altLang="en-US" dirty="0"/>
          </a:p>
        </p:txBody>
      </p:sp>
      <p:sp>
        <p:nvSpPr>
          <p:cNvPr id="6" name="テキスト ボックス 5"/>
          <p:cNvSpPr txBox="1"/>
          <p:nvPr/>
        </p:nvSpPr>
        <p:spPr>
          <a:xfrm>
            <a:off x="145182" y="1101835"/>
            <a:ext cx="6878356" cy="461665"/>
          </a:xfrm>
          <a:prstGeom prst="rect">
            <a:avLst/>
          </a:prstGeom>
          <a:noFill/>
        </p:spPr>
        <p:txBody>
          <a:bodyPr wrap="square" rtlCol="0">
            <a:spAutoFit/>
          </a:bodyPr>
          <a:lstStyle/>
          <a:p>
            <a:r>
              <a:rPr kumimoji="1" lang="en-US" altLang="ja-JP" sz="2400" dirty="0" smtClean="0"/>
              <a:t>SST</a:t>
            </a:r>
            <a:r>
              <a:rPr kumimoji="1" lang="ja-JP" altLang="en-US" sz="2400" dirty="0" smtClean="0"/>
              <a:t>　同時　　　　　　　　　　　　　　　　　一年後　　　　　　　　　　　　　　　　　　　</a:t>
            </a:r>
            <a:endParaRPr kumimoji="1" lang="ja-JP" altLang="en-US" sz="2400" dirty="0"/>
          </a:p>
        </p:txBody>
      </p:sp>
      <p:sp>
        <p:nvSpPr>
          <p:cNvPr id="7" name="テキスト ボックス 6"/>
          <p:cNvSpPr txBox="1"/>
          <p:nvPr/>
        </p:nvSpPr>
        <p:spPr>
          <a:xfrm>
            <a:off x="176775" y="782123"/>
            <a:ext cx="7532563" cy="369332"/>
          </a:xfrm>
          <a:prstGeom prst="rect">
            <a:avLst/>
          </a:prstGeom>
          <a:noFill/>
        </p:spPr>
        <p:txBody>
          <a:bodyPr wrap="square" rtlCol="0">
            <a:spAutoFit/>
          </a:bodyPr>
          <a:lstStyle/>
          <a:p>
            <a:r>
              <a:rPr kumimoji="1" lang="ja-JP" altLang="en-US" dirty="0" smtClean="0"/>
              <a:t>領域：アフリカ　シェード：有意水準</a:t>
            </a:r>
            <a:r>
              <a:rPr kumimoji="1" lang="en-US" altLang="ja-JP" dirty="0" smtClean="0"/>
              <a:t>90%</a:t>
            </a:r>
            <a:r>
              <a:rPr kumimoji="1" lang="ja-JP" altLang="en-US" dirty="0" smtClean="0"/>
              <a:t>以上、コンター：回帰係数　　</a:t>
            </a:r>
            <a:endParaRPr kumimoji="1" lang="ja-JP" altLang="en-US" dirty="0"/>
          </a:p>
        </p:txBody>
      </p:sp>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l="18621" t="14751" r="18190" b="11992"/>
          <a:stretch/>
        </p:blipFill>
        <p:spPr>
          <a:xfrm>
            <a:off x="4468392" y="1530524"/>
            <a:ext cx="3642967" cy="2375631"/>
          </a:xfrm>
          <a:prstGeom prst="rect">
            <a:avLst/>
          </a:prstGeom>
        </p:spPr>
      </p:pic>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18190" t="18867" r="17758" b="7500"/>
          <a:stretch/>
        </p:blipFill>
        <p:spPr>
          <a:xfrm>
            <a:off x="831815" y="1563500"/>
            <a:ext cx="3636577" cy="2354231"/>
          </a:xfrm>
          <a:prstGeom prst="rect">
            <a:avLst/>
          </a:prstGeom>
        </p:spPr>
      </p:pic>
      <p:sp>
        <p:nvSpPr>
          <p:cNvPr id="13" name="角丸四角形 12"/>
          <p:cNvSpPr/>
          <p:nvPr/>
        </p:nvSpPr>
        <p:spPr>
          <a:xfrm>
            <a:off x="641313" y="4125605"/>
            <a:ext cx="7654158" cy="2156954"/>
          </a:xfrm>
          <a:prstGeom prst="roundRect">
            <a:avLst/>
          </a:prstGeom>
          <a:noFill/>
          <a:ln w="38100">
            <a:solidFill>
              <a:srgbClr val="F85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smtClean="0">
                <a:solidFill>
                  <a:schemeClr val="tx1"/>
                </a:solidFill>
              </a:rPr>
              <a:t>考察</a:t>
            </a:r>
            <a:endParaRPr kumimoji="1" lang="en-US" altLang="ja-JP" sz="2400" dirty="0" smtClean="0">
              <a:solidFill>
                <a:schemeClr val="tx1"/>
              </a:solidFill>
            </a:endParaRPr>
          </a:p>
          <a:p>
            <a:endParaRPr lang="en-US" altLang="ja-JP" dirty="0">
              <a:solidFill>
                <a:schemeClr val="tx1"/>
              </a:solidFill>
            </a:endParaRPr>
          </a:p>
          <a:p>
            <a:endParaRPr kumimoji="1" lang="en-US" altLang="ja-JP" dirty="0" smtClean="0">
              <a:solidFill>
                <a:schemeClr val="tx1"/>
              </a:solidFill>
            </a:endParaRPr>
          </a:p>
          <a:p>
            <a:endParaRPr lang="en-US" altLang="ja-JP" dirty="0">
              <a:solidFill>
                <a:schemeClr val="tx1"/>
              </a:solidFill>
            </a:endParaRPr>
          </a:p>
          <a:p>
            <a:endParaRPr kumimoji="1" lang="en-US" altLang="ja-JP" dirty="0" smtClean="0">
              <a:solidFill>
                <a:schemeClr val="tx1"/>
              </a:solidFill>
            </a:endParaRPr>
          </a:p>
          <a:p>
            <a:endParaRPr kumimoji="1" lang="ja-JP" altLang="en-US" dirty="0">
              <a:solidFill>
                <a:schemeClr val="tx1"/>
              </a:solidFill>
            </a:endParaRPr>
          </a:p>
        </p:txBody>
      </p:sp>
    </p:spTree>
    <p:extLst>
      <p:ext uri="{BB962C8B-B14F-4D97-AF65-F5344CB8AC3E}">
        <p14:creationId xmlns:p14="http://schemas.microsoft.com/office/powerpoint/2010/main" val="25882624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74</a:t>
            </a:fld>
            <a:endParaRPr kumimoji="1" lang="ja-JP" altLang="en-US"/>
          </a:p>
        </p:txBody>
      </p:sp>
      <p:sp>
        <p:nvSpPr>
          <p:cNvPr id="5" name="タイトル 1"/>
          <p:cNvSpPr txBox="1">
            <a:spLocks/>
          </p:cNvSpPr>
          <p:nvPr/>
        </p:nvSpPr>
        <p:spPr>
          <a:xfrm>
            <a:off x="0" y="0"/>
            <a:ext cx="7886700" cy="72276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結果　</a:t>
            </a:r>
            <a:r>
              <a:rPr lang="en-US" altLang="ja-JP" dirty="0" smtClean="0"/>
              <a:t>PDSI</a:t>
            </a:r>
            <a:r>
              <a:rPr lang="ja-JP" altLang="en-US" dirty="0" smtClean="0"/>
              <a:t>年平均の同時回帰　</a:t>
            </a:r>
            <a:r>
              <a:rPr lang="en-US" altLang="ja-JP" sz="3900" dirty="0" smtClean="0"/>
              <a:t>SST</a:t>
            </a:r>
            <a:r>
              <a:rPr lang="ja-JP" altLang="en-US" dirty="0" smtClean="0"/>
              <a:t>　</a:t>
            </a:r>
            <a:endParaRPr lang="ja-JP" altLang="en-US" dirty="0"/>
          </a:p>
        </p:txBody>
      </p:sp>
      <p:pic>
        <p:nvPicPr>
          <p:cNvPr id="6" name="図 5"/>
          <p:cNvPicPr>
            <a:picLocks noChangeAspect="1"/>
          </p:cNvPicPr>
          <p:nvPr/>
        </p:nvPicPr>
        <p:blipFill>
          <a:blip r:embed="rId2"/>
          <a:stretch>
            <a:fillRect/>
          </a:stretch>
        </p:blipFill>
        <p:spPr>
          <a:xfrm>
            <a:off x="4289722" y="1510462"/>
            <a:ext cx="3505755" cy="2344590"/>
          </a:xfrm>
          <a:prstGeom prst="rect">
            <a:avLst/>
          </a:prstGeom>
        </p:spPr>
      </p:pic>
      <p:sp>
        <p:nvSpPr>
          <p:cNvPr id="7" name="テキスト ボックス 6"/>
          <p:cNvSpPr txBox="1"/>
          <p:nvPr/>
        </p:nvSpPr>
        <p:spPr>
          <a:xfrm>
            <a:off x="145182" y="1101835"/>
            <a:ext cx="6878356" cy="461665"/>
          </a:xfrm>
          <a:prstGeom prst="rect">
            <a:avLst/>
          </a:prstGeom>
          <a:noFill/>
        </p:spPr>
        <p:txBody>
          <a:bodyPr wrap="square" rtlCol="0">
            <a:spAutoFit/>
          </a:bodyPr>
          <a:lstStyle/>
          <a:p>
            <a:r>
              <a:rPr kumimoji="1" lang="en-US" altLang="ja-JP" sz="2400" dirty="0" smtClean="0"/>
              <a:t>SST</a:t>
            </a:r>
            <a:r>
              <a:rPr kumimoji="1" lang="ja-JP" altLang="en-US" sz="2400" dirty="0" smtClean="0"/>
              <a:t>　同時　　　　　　　　　　　　　　　一年後　　　　　　　　　　　　　　　　　　　</a:t>
            </a:r>
            <a:endParaRPr kumimoji="1" lang="ja-JP" altLang="en-US" sz="2400" dirty="0"/>
          </a:p>
        </p:txBody>
      </p:sp>
      <p:sp>
        <p:nvSpPr>
          <p:cNvPr id="8" name="テキスト ボックス 7"/>
          <p:cNvSpPr txBox="1"/>
          <p:nvPr/>
        </p:nvSpPr>
        <p:spPr>
          <a:xfrm>
            <a:off x="176775" y="782123"/>
            <a:ext cx="7532563" cy="369332"/>
          </a:xfrm>
          <a:prstGeom prst="rect">
            <a:avLst/>
          </a:prstGeom>
          <a:noFill/>
        </p:spPr>
        <p:txBody>
          <a:bodyPr wrap="square" rtlCol="0">
            <a:spAutoFit/>
          </a:bodyPr>
          <a:lstStyle/>
          <a:p>
            <a:r>
              <a:rPr kumimoji="1" lang="ja-JP" altLang="en-US" dirty="0" smtClean="0"/>
              <a:t>領域：シベリア　シェード：有意水準</a:t>
            </a:r>
            <a:r>
              <a:rPr kumimoji="1" lang="en-US" altLang="ja-JP" dirty="0" smtClean="0"/>
              <a:t>90%</a:t>
            </a:r>
            <a:r>
              <a:rPr kumimoji="1" lang="ja-JP" altLang="en-US" dirty="0" smtClean="0"/>
              <a:t>以上、コンター：回帰係数　　</a:t>
            </a:r>
            <a:endParaRPr kumimoji="1" lang="ja-JP" altLang="en-US" dirty="0"/>
          </a:p>
        </p:txBody>
      </p:sp>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18449" t="17510" r="18018" b="6935"/>
          <a:stretch/>
        </p:blipFill>
        <p:spPr>
          <a:xfrm>
            <a:off x="752155" y="1563500"/>
            <a:ext cx="3425708" cy="2291552"/>
          </a:xfrm>
          <a:prstGeom prst="rect">
            <a:avLst/>
          </a:prstGeom>
        </p:spPr>
      </p:pic>
      <p:sp>
        <p:nvSpPr>
          <p:cNvPr id="10" name="角丸四角形 9"/>
          <p:cNvSpPr/>
          <p:nvPr/>
        </p:nvSpPr>
        <p:spPr>
          <a:xfrm>
            <a:off x="455229" y="3878317"/>
            <a:ext cx="8060121" cy="2703786"/>
          </a:xfrm>
          <a:prstGeom prst="roundRect">
            <a:avLst/>
          </a:prstGeom>
          <a:noFill/>
          <a:ln w="38100">
            <a:solidFill>
              <a:srgbClr val="F85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smtClean="0">
                <a:solidFill>
                  <a:schemeClr val="tx1"/>
                </a:solidFill>
              </a:rPr>
              <a:t>考察</a:t>
            </a:r>
            <a:endParaRPr kumimoji="1" lang="en-US" altLang="ja-JP" sz="2400" dirty="0" smtClean="0">
              <a:solidFill>
                <a:schemeClr val="tx1"/>
              </a:solidFill>
            </a:endParaRPr>
          </a:p>
          <a:p>
            <a:pPr algn="ctr"/>
            <a:endParaRPr lang="en-US" altLang="ja-JP" dirty="0">
              <a:solidFill>
                <a:schemeClr val="tx1"/>
              </a:solidFill>
            </a:endParaRPr>
          </a:p>
          <a:p>
            <a:pPr algn="ctr"/>
            <a:endParaRPr kumimoji="1" lang="en-US" altLang="ja-JP" dirty="0" smtClean="0">
              <a:solidFill>
                <a:schemeClr val="tx1"/>
              </a:solidFill>
            </a:endParaRPr>
          </a:p>
          <a:p>
            <a:pPr algn="ctr"/>
            <a:endParaRPr lang="en-US" altLang="ja-JP" dirty="0">
              <a:solidFill>
                <a:schemeClr val="tx1"/>
              </a:solidFill>
            </a:endParaRPr>
          </a:p>
          <a:p>
            <a:pPr algn="ctr"/>
            <a:endParaRPr kumimoji="1" lang="en-US" altLang="ja-JP" dirty="0" smtClean="0">
              <a:solidFill>
                <a:schemeClr val="tx1"/>
              </a:solidFill>
            </a:endParaRPr>
          </a:p>
          <a:p>
            <a:pPr algn="ctr"/>
            <a:endParaRPr lang="en-US" altLang="ja-JP" dirty="0">
              <a:solidFill>
                <a:schemeClr val="tx1"/>
              </a:solidFill>
            </a:endParaRPr>
          </a:p>
          <a:p>
            <a:pPr algn="ctr"/>
            <a:endParaRPr kumimoji="1" lang="ja-JP" altLang="en-US" dirty="0">
              <a:solidFill>
                <a:schemeClr val="tx1"/>
              </a:solidFill>
            </a:endParaRPr>
          </a:p>
        </p:txBody>
      </p:sp>
    </p:spTree>
    <p:extLst>
      <p:ext uri="{BB962C8B-B14F-4D97-AF65-F5344CB8AC3E}">
        <p14:creationId xmlns:p14="http://schemas.microsoft.com/office/powerpoint/2010/main" val="38824512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512" t="18551" r="18207" b="8624"/>
          <a:stretch/>
        </p:blipFill>
        <p:spPr>
          <a:xfrm>
            <a:off x="0" y="1468930"/>
            <a:ext cx="2976722" cy="2251007"/>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75</a:t>
            </a:fld>
            <a:endParaRPr kumimoji="1" lang="ja-JP" altLang="en-US"/>
          </a:p>
        </p:txBody>
      </p:sp>
      <p:sp>
        <p:nvSpPr>
          <p:cNvPr id="5" name="タイトル 1"/>
          <p:cNvSpPr txBox="1">
            <a:spLocks/>
          </p:cNvSpPr>
          <p:nvPr/>
        </p:nvSpPr>
        <p:spPr>
          <a:xfrm>
            <a:off x="141888" y="3743"/>
            <a:ext cx="9002111" cy="7227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smtClean="0"/>
              <a:t>結果　</a:t>
            </a:r>
            <a:r>
              <a:rPr lang="en-US" altLang="ja-JP" dirty="0" smtClean="0"/>
              <a:t>PDSI</a:t>
            </a:r>
            <a:r>
              <a:rPr lang="ja-JP" altLang="en-US" dirty="0" smtClean="0"/>
              <a:t>年平均の同時回帰　</a:t>
            </a:r>
            <a:r>
              <a:rPr lang="ja-JP" altLang="en-US" sz="3000" dirty="0" smtClean="0"/>
              <a:t>ジオポテンシャル高度</a:t>
            </a:r>
            <a:r>
              <a:rPr lang="ja-JP" altLang="en-US" dirty="0" smtClean="0"/>
              <a:t>　</a:t>
            </a:r>
            <a:endParaRPr lang="ja-JP" altLang="en-US" dirty="0"/>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18620" t="19655" r="18621" b="6015"/>
          <a:stretch/>
        </p:blipFill>
        <p:spPr>
          <a:xfrm>
            <a:off x="2976722" y="1468930"/>
            <a:ext cx="3135937" cy="2268082"/>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18362" t="18123" r="18621" b="8314"/>
          <a:stretch/>
        </p:blipFill>
        <p:spPr>
          <a:xfrm>
            <a:off x="6082825" y="1484935"/>
            <a:ext cx="3046084" cy="2268083"/>
          </a:xfrm>
          <a:prstGeom prst="rect">
            <a:avLst/>
          </a:prstGeom>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17844" t="17357" r="17845" b="7854"/>
          <a:stretch/>
        </p:blipFill>
        <p:spPr>
          <a:xfrm>
            <a:off x="1" y="4085434"/>
            <a:ext cx="3034862" cy="2339014"/>
          </a:xfrm>
          <a:prstGeom prst="rect">
            <a:avLst/>
          </a:prstGeom>
        </p:spPr>
      </p:pic>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l="18190" t="18276" r="18103" b="6475"/>
          <a:stretch/>
        </p:blipFill>
        <p:spPr>
          <a:xfrm>
            <a:off x="2969828" y="4085434"/>
            <a:ext cx="3140775" cy="2339014"/>
          </a:xfrm>
          <a:prstGeom prst="rect">
            <a:avLst/>
          </a:prstGeom>
        </p:spPr>
      </p:pic>
      <p:pic>
        <p:nvPicPr>
          <p:cNvPr id="11" name="図 10"/>
          <p:cNvPicPr>
            <a:picLocks noChangeAspect="1"/>
          </p:cNvPicPr>
          <p:nvPr/>
        </p:nvPicPr>
        <p:blipFill rotWithShape="1">
          <a:blip r:embed="rId7" cstate="print">
            <a:extLst>
              <a:ext uri="{28A0092B-C50C-407E-A947-70E740481C1C}">
                <a14:useLocalDpi xmlns:a14="http://schemas.microsoft.com/office/drawing/2010/main" val="0"/>
              </a:ext>
            </a:extLst>
          </a:blip>
          <a:srcRect l="18104" t="19042" r="18362" b="6628"/>
          <a:stretch/>
        </p:blipFill>
        <p:spPr>
          <a:xfrm>
            <a:off x="6097915" y="4108685"/>
            <a:ext cx="3015905" cy="2247665"/>
          </a:xfrm>
          <a:prstGeom prst="rect">
            <a:avLst/>
          </a:prstGeom>
        </p:spPr>
      </p:pic>
      <p:sp>
        <p:nvSpPr>
          <p:cNvPr id="12" name="テキスト ボックス 11"/>
          <p:cNvSpPr txBox="1"/>
          <p:nvPr/>
        </p:nvSpPr>
        <p:spPr>
          <a:xfrm>
            <a:off x="176775" y="782123"/>
            <a:ext cx="7532563" cy="369332"/>
          </a:xfrm>
          <a:prstGeom prst="rect">
            <a:avLst/>
          </a:prstGeom>
          <a:noFill/>
        </p:spPr>
        <p:txBody>
          <a:bodyPr wrap="square" rtlCol="0">
            <a:spAutoFit/>
          </a:bodyPr>
          <a:lstStyle/>
          <a:p>
            <a:r>
              <a:rPr kumimoji="1" lang="ja-JP" altLang="en-US" dirty="0" smtClean="0"/>
              <a:t>領域：アフリカ　シェード：有意水準</a:t>
            </a:r>
            <a:r>
              <a:rPr kumimoji="1" lang="en-US" altLang="ja-JP" dirty="0" smtClean="0"/>
              <a:t>90%</a:t>
            </a:r>
            <a:r>
              <a:rPr kumimoji="1" lang="ja-JP" altLang="en-US" dirty="0" smtClean="0"/>
              <a:t>以上、コンター：回帰係数　　</a:t>
            </a:r>
            <a:endParaRPr kumimoji="1" lang="ja-JP" altLang="en-US" dirty="0"/>
          </a:p>
        </p:txBody>
      </p:sp>
      <p:sp>
        <p:nvSpPr>
          <p:cNvPr id="13" name="テキスト ボックス 12"/>
          <p:cNvSpPr txBox="1"/>
          <p:nvPr/>
        </p:nvSpPr>
        <p:spPr>
          <a:xfrm>
            <a:off x="291662" y="1151455"/>
            <a:ext cx="1032641" cy="369332"/>
          </a:xfrm>
          <a:prstGeom prst="rect">
            <a:avLst/>
          </a:prstGeom>
          <a:noFill/>
        </p:spPr>
        <p:txBody>
          <a:bodyPr wrap="square" rtlCol="0">
            <a:spAutoFit/>
          </a:bodyPr>
          <a:lstStyle/>
          <a:p>
            <a:r>
              <a:rPr kumimoji="1" lang="ja-JP" altLang="en-US" dirty="0" smtClean="0"/>
              <a:t>同時</a:t>
            </a:r>
            <a:endParaRPr kumimoji="1" lang="ja-JP" altLang="en-US" dirty="0"/>
          </a:p>
        </p:txBody>
      </p:sp>
      <p:sp>
        <p:nvSpPr>
          <p:cNvPr id="14" name="テキスト ボックス 13"/>
          <p:cNvSpPr txBox="1"/>
          <p:nvPr/>
        </p:nvSpPr>
        <p:spPr>
          <a:xfrm>
            <a:off x="331076" y="3767959"/>
            <a:ext cx="2183524" cy="369332"/>
          </a:xfrm>
          <a:prstGeom prst="rect">
            <a:avLst/>
          </a:prstGeom>
          <a:noFill/>
        </p:spPr>
        <p:txBody>
          <a:bodyPr wrap="square" rtlCol="0">
            <a:spAutoFit/>
          </a:bodyPr>
          <a:lstStyle/>
          <a:p>
            <a:r>
              <a:rPr kumimoji="1" lang="ja-JP" altLang="en-US" dirty="0" smtClean="0"/>
              <a:t>一年後</a:t>
            </a:r>
            <a:endParaRPr kumimoji="1" lang="ja-JP" altLang="en-US" dirty="0"/>
          </a:p>
        </p:txBody>
      </p:sp>
    </p:spTree>
    <p:extLst>
      <p:ext uri="{BB962C8B-B14F-4D97-AF65-F5344CB8AC3E}">
        <p14:creationId xmlns:p14="http://schemas.microsoft.com/office/powerpoint/2010/main" val="337270624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76</a:t>
            </a:fld>
            <a:endParaRPr kumimoji="1" lang="ja-JP" altLang="en-US"/>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17844" t="16813" r="17586" b="8139"/>
          <a:stretch/>
        </p:blipFill>
        <p:spPr>
          <a:xfrm>
            <a:off x="-46190" y="1516608"/>
            <a:ext cx="3066393" cy="2206100"/>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18277" t="17510" r="18447" b="7394"/>
          <a:stretch/>
        </p:blipFill>
        <p:spPr>
          <a:xfrm>
            <a:off x="2981773" y="1516608"/>
            <a:ext cx="3070094" cy="2203233"/>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18621" t="17816" r="18879" b="6935"/>
          <a:stretch/>
        </p:blipFill>
        <p:spPr>
          <a:xfrm>
            <a:off x="6048166" y="1547803"/>
            <a:ext cx="3099894" cy="2206099"/>
          </a:xfrm>
          <a:prstGeom prst="rect">
            <a:avLst/>
          </a:prstGeom>
        </p:spPr>
      </p:pic>
      <p:sp>
        <p:nvSpPr>
          <p:cNvPr id="11" name="タイトル 1"/>
          <p:cNvSpPr>
            <a:spLocks noGrp="1"/>
          </p:cNvSpPr>
          <p:nvPr>
            <p:ph type="title"/>
          </p:nvPr>
        </p:nvSpPr>
        <p:spPr>
          <a:xfrm>
            <a:off x="0" y="0"/>
            <a:ext cx="7886700" cy="722766"/>
          </a:xfrm>
        </p:spPr>
        <p:txBody>
          <a:bodyPr>
            <a:normAutofit fontScale="90000"/>
          </a:bodyPr>
          <a:lstStyle/>
          <a:p>
            <a:r>
              <a:rPr kumimoji="1" lang="ja-JP" altLang="en-US" dirty="0" smtClean="0"/>
              <a:t>結果　</a:t>
            </a:r>
            <a:r>
              <a:rPr kumimoji="1" lang="en-US" altLang="ja-JP" dirty="0" smtClean="0"/>
              <a:t>PDSI</a:t>
            </a:r>
            <a:r>
              <a:rPr kumimoji="1" lang="ja-JP" altLang="en-US" dirty="0" smtClean="0"/>
              <a:t>年平均の同時回帰　</a:t>
            </a:r>
            <a:r>
              <a:rPr kumimoji="1" lang="ja-JP" altLang="en-US" sz="3200" dirty="0" smtClean="0"/>
              <a:t>気温</a:t>
            </a:r>
            <a:r>
              <a:rPr kumimoji="1" lang="ja-JP" altLang="en-US" dirty="0" smtClean="0"/>
              <a:t>　</a:t>
            </a:r>
            <a:endParaRPr kumimoji="1" lang="ja-JP" altLang="en-US" dirty="0"/>
          </a:p>
        </p:txBody>
      </p:sp>
      <p:sp>
        <p:nvSpPr>
          <p:cNvPr id="12" name="テキスト ボックス 11"/>
          <p:cNvSpPr txBox="1"/>
          <p:nvPr/>
        </p:nvSpPr>
        <p:spPr>
          <a:xfrm>
            <a:off x="176775" y="782123"/>
            <a:ext cx="7532563" cy="369332"/>
          </a:xfrm>
          <a:prstGeom prst="rect">
            <a:avLst/>
          </a:prstGeom>
          <a:noFill/>
        </p:spPr>
        <p:txBody>
          <a:bodyPr wrap="square" rtlCol="0">
            <a:spAutoFit/>
          </a:bodyPr>
          <a:lstStyle/>
          <a:p>
            <a:r>
              <a:rPr kumimoji="1" lang="ja-JP" altLang="en-US" dirty="0" smtClean="0"/>
              <a:t>領域：アフリカ　シェード：有意水準</a:t>
            </a:r>
            <a:r>
              <a:rPr kumimoji="1" lang="en-US" altLang="ja-JP" dirty="0" smtClean="0"/>
              <a:t>90%</a:t>
            </a:r>
            <a:r>
              <a:rPr kumimoji="1" lang="ja-JP" altLang="en-US" dirty="0" smtClean="0"/>
              <a:t>以上、コンター：回帰係数　　</a:t>
            </a:r>
            <a:endParaRPr kumimoji="1" lang="ja-JP" altLang="en-US" dirty="0"/>
          </a:p>
        </p:txBody>
      </p:sp>
      <p:sp>
        <p:nvSpPr>
          <p:cNvPr id="13" name="テキスト ボックス 12"/>
          <p:cNvSpPr txBox="1"/>
          <p:nvPr/>
        </p:nvSpPr>
        <p:spPr>
          <a:xfrm>
            <a:off x="291662" y="1151455"/>
            <a:ext cx="1032641" cy="369332"/>
          </a:xfrm>
          <a:prstGeom prst="rect">
            <a:avLst/>
          </a:prstGeom>
          <a:noFill/>
        </p:spPr>
        <p:txBody>
          <a:bodyPr wrap="square" rtlCol="0">
            <a:spAutoFit/>
          </a:bodyPr>
          <a:lstStyle/>
          <a:p>
            <a:r>
              <a:rPr kumimoji="1" lang="ja-JP" altLang="en-US" dirty="0" smtClean="0"/>
              <a:t>同時</a:t>
            </a:r>
            <a:endParaRPr kumimoji="1" lang="ja-JP" altLang="en-US" dirty="0"/>
          </a:p>
        </p:txBody>
      </p:sp>
      <p:sp>
        <p:nvSpPr>
          <p:cNvPr id="14" name="テキスト ボックス 13"/>
          <p:cNvSpPr txBox="1"/>
          <p:nvPr/>
        </p:nvSpPr>
        <p:spPr>
          <a:xfrm>
            <a:off x="331076" y="3767959"/>
            <a:ext cx="2183524" cy="369332"/>
          </a:xfrm>
          <a:prstGeom prst="rect">
            <a:avLst/>
          </a:prstGeom>
          <a:noFill/>
        </p:spPr>
        <p:txBody>
          <a:bodyPr wrap="square" rtlCol="0">
            <a:spAutoFit/>
          </a:bodyPr>
          <a:lstStyle/>
          <a:p>
            <a:r>
              <a:rPr kumimoji="1" lang="ja-JP" altLang="en-US" dirty="0" smtClean="0"/>
              <a:t>一年後</a:t>
            </a:r>
            <a:endParaRPr kumimoji="1" lang="ja-JP" altLang="en-US" dirty="0"/>
          </a:p>
        </p:txBody>
      </p:sp>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l="17155" t="17204" r="17413" b="8467"/>
          <a:stretch/>
        </p:blipFill>
        <p:spPr>
          <a:xfrm>
            <a:off x="-53005" y="4182541"/>
            <a:ext cx="3080022" cy="2356371"/>
          </a:xfrm>
          <a:prstGeom prst="rect">
            <a:avLst/>
          </a:prstGeom>
        </p:spPr>
      </p:pic>
      <p:pic>
        <p:nvPicPr>
          <p:cNvPr id="16" name="図 15"/>
          <p:cNvPicPr>
            <a:picLocks noChangeAspect="1"/>
          </p:cNvPicPr>
          <p:nvPr/>
        </p:nvPicPr>
        <p:blipFill rotWithShape="1">
          <a:blip r:embed="rId6" cstate="print">
            <a:extLst>
              <a:ext uri="{28A0092B-C50C-407E-A947-70E740481C1C}">
                <a14:useLocalDpi xmlns:a14="http://schemas.microsoft.com/office/drawing/2010/main" val="0"/>
              </a:ext>
            </a:extLst>
          </a:blip>
          <a:srcRect l="18535" t="17817" r="17759" b="6781"/>
          <a:stretch/>
        </p:blipFill>
        <p:spPr>
          <a:xfrm>
            <a:off x="3020204" y="4116189"/>
            <a:ext cx="3040836" cy="2441629"/>
          </a:xfrm>
          <a:prstGeom prst="rect">
            <a:avLst/>
          </a:prstGeom>
        </p:spPr>
      </p:pic>
      <p:pic>
        <p:nvPicPr>
          <p:cNvPr id="17" name="図 16"/>
          <p:cNvPicPr>
            <a:picLocks noChangeAspect="1"/>
          </p:cNvPicPr>
          <p:nvPr/>
        </p:nvPicPr>
        <p:blipFill rotWithShape="1">
          <a:blip r:embed="rId7" cstate="print">
            <a:extLst>
              <a:ext uri="{28A0092B-C50C-407E-A947-70E740481C1C}">
                <a14:useLocalDpi xmlns:a14="http://schemas.microsoft.com/office/drawing/2010/main" val="0"/>
              </a:ext>
            </a:extLst>
          </a:blip>
          <a:srcRect l="18362" t="17663" r="18535" b="7854"/>
          <a:stretch/>
        </p:blipFill>
        <p:spPr>
          <a:xfrm>
            <a:off x="6047942" y="4116189"/>
            <a:ext cx="3096707" cy="2422723"/>
          </a:xfrm>
          <a:prstGeom prst="rect">
            <a:avLst/>
          </a:prstGeom>
        </p:spPr>
      </p:pic>
    </p:spTree>
    <p:extLst>
      <p:ext uri="{BB962C8B-B14F-4D97-AF65-F5344CB8AC3E}">
        <p14:creationId xmlns:p14="http://schemas.microsoft.com/office/powerpoint/2010/main" val="3914249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77</a:t>
            </a:fld>
            <a:endParaRPr kumimoji="1" lang="ja-JP" altLang="en-US"/>
          </a:p>
        </p:txBody>
      </p:sp>
    </p:spTree>
    <p:extLst>
      <p:ext uri="{BB962C8B-B14F-4D97-AF65-F5344CB8AC3E}">
        <p14:creationId xmlns:p14="http://schemas.microsoft.com/office/powerpoint/2010/main" val="89753130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37840"/>
            <a:ext cx="9327861" cy="583324"/>
          </a:xfrm>
        </p:spPr>
        <p:txBody>
          <a:bodyPr>
            <a:normAutofit fontScale="90000"/>
          </a:bodyPr>
          <a:lstStyle/>
          <a:p>
            <a:r>
              <a:rPr kumimoji="1" lang="ja-JP" altLang="en-US" dirty="0" smtClean="0"/>
              <a:t>結果　９月のラグ回帰　　</a:t>
            </a:r>
            <a:r>
              <a:rPr kumimoji="1" lang="ja-JP" altLang="en-US" sz="2700" dirty="0" smtClean="0"/>
              <a:t>気温　ジオポテンシャル高度</a:t>
            </a:r>
            <a:endParaRPr kumimoji="1" lang="ja-JP" altLang="en-US" sz="2700" dirty="0"/>
          </a:p>
        </p:txBody>
      </p:sp>
      <p:pic>
        <p:nvPicPr>
          <p:cNvPr id="7" name="コンテンツ プレースホルダー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520" t="17645" r="15146" b="6994"/>
          <a:stretch/>
        </p:blipFill>
        <p:spPr>
          <a:xfrm>
            <a:off x="6109138" y="1032710"/>
            <a:ext cx="3121572" cy="2672186"/>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78</a:t>
            </a:fld>
            <a:endParaRPr kumimoji="1" lang="ja-JP" altLang="en-US"/>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18104" t="18889" r="15431" b="8007"/>
          <a:stretch/>
        </p:blipFill>
        <p:spPr>
          <a:xfrm>
            <a:off x="2989877" y="1088938"/>
            <a:ext cx="3299580" cy="2560136"/>
          </a:xfrm>
          <a:prstGeom prst="rect">
            <a:avLst/>
          </a:prstGeom>
        </p:spPr>
      </p:pic>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l="17327" t="17816" r="15518" b="6628"/>
          <a:stretch/>
        </p:blipFill>
        <p:spPr>
          <a:xfrm>
            <a:off x="-84070" y="1062013"/>
            <a:ext cx="3222734" cy="2642883"/>
          </a:xfrm>
          <a:prstGeom prst="rect">
            <a:avLst/>
          </a:prstGeom>
        </p:spPr>
      </p:pic>
      <p:pic>
        <p:nvPicPr>
          <p:cNvPr id="10" name="図 9"/>
          <p:cNvPicPr>
            <a:picLocks noChangeAspect="1"/>
          </p:cNvPicPr>
          <p:nvPr/>
        </p:nvPicPr>
        <p:blipFill rotWithShape="1">
          <a:blip r:embed="rId5" cstate="print">
            <a:extLst>
              <a:ext uri="{28A0092B-C50C-407E-A947-70E740481C1C}">
                <a14:useLocalDpi xmlns:a14="http://schemas.microsoft.com/office/drawing/2010/main" val="0"/>
              </a:ext>
            </a:extLst>
          </a:blip>
          <a:srcRect l="17456" t="17641" r="15351" b="6881"/>
          <a:stretch/>
        </p:blipFill>
        <p:spPr>
          <a:xfrm>
            <a:off x="-105908" y="4145745"/>
            <a:ext cx="3266409" cy="2482688"/>
          </a:xfrm>
          <a:prstGeom prst="rect">
            <a:avLst/>
          </a:prstGeom>
        </p:spPr>
      </p:pic>
      <p:pic>
        <p:nvPicPr>
          <p:cNvPr id="11" name="図 10"/>
          <p:cNvPicPr>
            <a:picLocks noChangeAspect="1"/>
          </p:cNvPicPr>
          <p:nvPr/>
        </p:nvPicPr>
        <p:blipFill rotWithShape="1">
          <a:blip r:embed="rId6" cstate="print">
            <a:extLst>
              <a:ext uri="{28A0092B-C50C-407E-A947-70E740481C1C}">
                <a14:useLocalDpi xmlns:a14="http://schemas.microsoft.com/office/drawing/2010/main" val="0"/>
              </a:ext>
            </a:extLst>
          </a:blip>
          <a:srcRect l="17544" t="17797" r="16140" b="7193"/>
          <a:stretch/>
        </p:blipFill>
        <p:spPr>
          <a:xfrm>
            <a:off x="3004539" y="4162855"/>
            <a:ext cx="3284918" cy="2465577"/>
          </a:xfrm>
          <a:prstGeom prst="rect">
            <a:avLst/>
          </a:prstGeom>
        </p:spPr>
      </p:pic>
      <p:pic>
        <p:nvPicPr>
          <p:cNvPr id="12" name="図 11"/>
          <p:cNvPicPr>
            <a:picLocks noChangeAspect="1"/>
          </p:cNvPicPr>
          <p:nvPr/>
        </p:nvPicPr>
        <p:blipFill rotWithShape="1">
          <a:blip r:embed="rId7" cstate="print">
            <a:extLst>
              <a:ext uri="{28A0092B-C50C-407E-A947-70E740481C1C}">
                <a14:useLocalDpi xmlns:a14="http://schemas.microsoft.com/office/drawing/2010/main" val="0"/>
              </a:ext>
            </a:extLst>
          </a:blip>
          <a:srcRect l="18071" t="17485" r="16315" b="7037"/>
          <a:stretch/>
        </p:blipFill>
        <p:spPr>
          <a:xfrm>
            <a:off x="6169295" y="4162854"/>
            <a:ext cx="3061415" cy="2465578"/>
          </a:xfrm>
          <a:prstGeom prst="rect">
            <a:avLst/>
          </a:prstGeom>
        </p:spPr>
      </p:pic>
      <p:sp>
        <p:nvSpPr>
          <p:cNvPr id="13" name="テキスト ボックス 12"/>
          <p:cNvSpPr txBox="1"/>
          <p:nvPr/>
        </p:nvSpPr>
        <p:spPr>
          <a:xfrm>
            <a:off x="321276" y="654969"/>
            <a:ext cx="7068065" cy="461665"/>
          </a:xfrm>
          <a:prstGeom prst="rect">
            <a:avLst/>
          </a:prstGeom>
          <a:noFill/>
        </p:spPr>
        <p:txBody>
          <a:bodyPr wrap="square" rtlCol="0">
            <a:spAutoFit/>
          </a:bodyPr>
          <a:lstStyle/>
          <a:p>
            <a:r>
              <a:rPr lang="ja-JP" altLang="en-US" dirty="0"/>
              <a:t>気温　 </a:t>
            </a:r>
            <a:r>
              <a:rPr lang="en-US" altLang="ja-JP" sz="2400" dirty="0"/>
              <a:t>9 </a:t>
            </a:r>
            <a:r>
              <a:rPr lang="en-US" altLang="ja-JP" sz="2400" dirty="0" smtClean="0"/>
              <a:t>vs11</a:t>
            </a:r>
            <a:r>
              <a:rPr lang="ja-JP" altLang="en-US" dirty="0"/>
              <a:t>　　　　シェード：有意水準</a:t>
            </a:r>
            <a:r>
              <a:rPr lang="en-US" altLang="ja-JP" dirty="0"/>
              <a:t>90</a:t>
            </a:r>
            <a:r>
              <a:rPr lang="ja-JP" altLang="en-US" dirty="0"/>
              <a:t>％・コンター：回帰係数</a:t>
            </a:r>
          </a:p>
        </p:txBody>
      </p:sp>
      <p:sp>
        <p:nvSpPr>
          <p:cNvPr id="14" name="テキスト ボックス 13"/>
          <p:cNvSpPr txBox="1"/>
          <p:nvPr/>
        </p:nvSpPr>
        <p:spPr>
          <a:xfrm>
            <a:off x="321276" y="3793524"/>
            <a:ext cx="3731740" cy="369332"/>
          </a:xfrm>
          <a:prstGeom prst="rect">
            <a:avLst/>
          </a:prstGeom>
          <a:noFill/>
        </p:spPr>
        <p:txBody>
          <a:bodyPr wrap="square" rtlCol="0">
            <a:spAutoFit/>
          </a:bodyPr>
          <a:lstStyle/>
          <a:p>
            <a:r>
              <a:rPr kumimoji="1" lang="ja-JP" altLang="en-US" dirty="0" smtClean="0"/>
              <a:t>ジオポテンシャル高度　</a:t>
            </a:r>
            <a:endParaRPr kumimoji="1" lang="ja-JP" altLang="en-US" dirty="0"/>
          </a:p>
        </p:txBody>
      </p:sp>
      <p:grpSp>
        <p:nvGrpSpPr>
          <p:cNvPr id="24" name="グループ化 23"/>
          <p:cNvGrpSpPr/>
          <p:nvPr/>
        </p:nvGrpSpPr>
        <p:grpSpPr>
          <a:xfrm>
            <a:off x="910300" y="1715813"/>
            <a:ext cx="6823472" cy="3543789"/>
            <a:chOff x="910300" y="1715813"/>
            <a:chExt cx="6823472" cy="3543789"/>
          </a:xfrm>
        </p:grpSpPr>
        <p:sp>
          <p:nvSpPr>
            <p:cNvPr id="16" name="円/楕円 15"/>
            <p:cNvSpPr/>
            <p:nvPr/>
          </p:nvSpPr>
          <p:spPr>
            <a:xfrm>
              <a:off x="7095269" y="4770871"/>
              <a:ext cx="638503" cy="488731"/>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p:cNvGrpSpPr/>
            <p:nvPr/>
          </p:nvGrpSpPr>
          <p:grpSpPr>
            <a:xfrm>
              <a:off x="910300" y="1715813"/>
              <a:ext cx="6798292" cy="3531476"/>
              <a:chOff x="910300" y="1715813"/>
              <a:chExt cx="6798292" cy="3531476"/>
            </a:xfrm>
          </p:grpSpPr>
          <p:sp>
            <p:nvSpPr>
              <p:cNvPr id="15" name="円/楕円 14"/>
              <p:cNvSpPr/>
              <p:nvPr/>
            </p:nvSpPr>
            <p:spPr>
              <a:xfrm>
                <a:off x="945931" y="1749972"/>
                <a:ext cx="638503" cy="488731"/>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086475" y="4758558"/>
                <a:ext cx="638503" cy="488731"/>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910300" y="4693318"/>
                <a:ext cx="638503" cy="488731"/>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7070089" y="1715813"/>
                <a:ext cx="638503" cy="488731"/>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4024812" y="1718441"/>
                <a:ext cx="638503" cy="488731"/>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3" name="角丸四角形 22"/>
          <p:cNvSpPr/>
          <p:nvPr/>
        </p:nvSpPr>
        <p:spPr>
          <a:xfrm>
            <a:off x="1230160" y="2368803"/>
            <a:ext cx="6227805" cy="2205376"/>
          </a:xfrm>
          <a:prstGeom prst="roundRect">
            <a:avLst/>
          </a:prstGeom>
          <a:solidFill>
            <a:srgbClr val="FFFFFF"/>
          </a:solidFill>
          <a:ln w="57150">
            <a:solidFill>
              <a:srgbClr val="F85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dirty="0" smtClean="0">
                <a:solidFill>
                  <a:srgbClr val="FF0000"/>
                </a:solidFill>
              </a:rPr>
              <a:t>考察</a:t>
            </a:r>
            <a:endParaRPr lang="en-US" altLang="ja-JP" sz="2800" dirty="0" smtClean="0">
              <a:solidFill>
                <a:srgbClr val="FF0000"/>
              </a:solidFill>
            </a:endParaRPr>
          </a:p>
          <a:p>
            <a:r>
              <a:rPr lang="ja-JP" altLang="en-US" sz="2800" dirty="0" smtClean="0">
                <a:solidFill>
                  <a:schemeClr val="tx1"/>
                </a:solidFill>
              </a:rPr>
              <a:t>アフリカ</a:t>
            </a:r>
            <a:r>
              <a:rPr lang="ja-JP" altLang="en-US" sz="2800" dirty="0">
                <a:solidFill>
                  <a:schemeClr val="tx1"/>
                </a:solidFill>
              </a:rPr>
              <a:t>が乾燥することで</a:t>
            </a:r>
            <a:r>
              <a:rPr lang="ja-JP" altLang="en-US" sz="2800" dirty="0" smtClean="0">
                <a:solidFill>
                  <a:schemeClr val="tx1"/>
                </a:solidFill>
              </a:rPr>
              <a:t>、中央</a:t>
            </a:r>
            <a:r>
              <a:rPr lang="ja-JP" altLang="en-US" sz="2800" dirty="0">
                <a:solidFill>
                  <a:schemeClr val="tx1"/>
                </a:solidFill>
              </a:rPr>
              <a:t>アジアを通じて日本に暖かい空気が運ばれているのではないか？</a:t>
            </a:r>
          </a:p>
        </p:txBody>
      </p:sp>
    </p:spTree>
    <p:extLst>
      <p:ext uri="{BB962C8B-B14F-4D97-AF65-F5344CB8AC3E}">
        <p14:creationId xmlns:p14="http://schemas.microsoft.com/office/powerpoint/2010/main" val="20667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21"/>
            <a:ext cx="9502346" cy="702987"/>
          </a:xfrm>
        </p:spPr>
        <p:txBody>
          <a:bodyPr>
            <a:normAutofit fontScale="90000"/>
          </a:bodyPr>
          <a:lstStyle/>
          <a:p>
            <a:r>
              <a:rPr kumimoji="1" lang="ja-JP" altLang="en-US" dirty="0" smtClean="0"/>
              <a:t>結果　</a:t>
            </a:r>
            <a:r>
              <a:rPr kumimoji="1" lang="en-US" altLang="ja-JP" dirty="0" smtClean="0"/>
              <a:t>7</a:t>
            </a:r>
            <a:r>
              <a:rPr kumimoji="1" lang="ja-JP" altLang="en-US" dirty="0" smtClean="0"/>
              <a:t>月のラグ回帰　</a:t>
            </a:r>
            <a:r>
              <a:rPr kumimoji="1" lang="ja-JP" altLang="en-US" sz="2700" dirty="0" smtClean="0"/>
              <a:t>気温　ジオポテンシャル高度</a:t>
            </a:r>
            <a:r>
              <a:rPr kumimoji="1" lang="en-US" altLang="ja-JP" sz="3100" dirty="0" smtClean="0"/>
              <a:t>	</a:t>
            </a:r>
            <a:endParaRPr kumimoji="1" lang="ja-JP" altLang="en-US" sz="3100"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79</a:t>
            </a:fld>
            <a:endParaRPr kumimoji="1" lang="ja-JP" altLang="en-US"/>
          </a:p>
        </p:txBody>
      </p:sp>
      <p:pic>
        <p:nvPicPr>
          <p:cNvPr id="9" name="コンテンツ プレースホルダー 8"/>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799" t="15472" r="15659" b="9529"/>
          <a:stretch/>
        </p:blipFill>
        <p:spPr>
          <a:xfrm>
            <a:off x="-55180" y="1106879"/>
            <a:ext cx="3155074" cy="2708466"/>
          </a:xfr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17586" t="13678" r="15862" b="11073"/>
          <a:stretch/>
        </p:blipFill>
        <p:spPr>
          <a:xfrm>
            <a:off x="2947552" y="1103293"/>
            <a:ext cx="3294993" cy="2700610"/>
          </a:xfrm>
          <a:prstGeom prst="rect">
            <a:avLst/>
          </a:prstGeom>
        </p:spPr>
      </p:pic>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18017" t="18123" r="16552" b="6935"/>
          <a:stretch/>
        </p:blipFill>
        <p:spPr>
          <a:xfrm>
            <a:off x="6090203" y="1091851"/>
            <a:ext cx="3132625" cy="2712052"/>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l="18449" t="17970" r="15690" b="7548"/>
          <a:stretch/>
        </p:blipFill>
        <p:spPr>
          <a:xfrm>
            <a:off x="1" y="4286116"/>
            <a:ext cx="3099894" cy="2435359"/>
          </a:xfrm>
          <a:prstGeom prst="rect">
            <a:avLst/>
          </a:prstGeom>
        </p:spPr>
      </p:pic>
      <p:pic>
        <p:nvPicPr>
          <p:cNvPr id="13" name="図 12"/>
          <p:cNvPicPr>
            <a:picLocks noChangeAspect="1"/>
          </p:cNvPicPr>
          <p:nvPr/>
        </p:nvPicPr>
        <p:blipFill rotWithShape="1">
          <a:blip r:embed="rId6" cstate="print">
            <a:extLst>
              <a:ext uri="{28A0092B-C50C-407E-A947-70E740481C1C}">
                <a14:useLocalDpi xmlns:a14="http://schemas.microsoft.com/office/drawing/2010/main" val="0"/>
              </a:ext>
            </a:extLst>
          </a:blip>
          <a:srcRect l="18277" t="17356" r="16810" b="8008"/>
          <a:stretch/>
        </p:blipFill>
        <p:spPr>
          <a:xfrm>
            <a:off x="2947552" y="4297558"/>
            <a:ext cx="3276971" cy="2435358"/>
          </a:xfrm>
          <a:prstGeom prst="rect">
            <a:avLst/>
          </a:prstGeom>
        </p:spPr>
      </p:pic>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l="18535" t="18583" r="16982" b="7548"/>
          <a:stretch/>
        </p:blipFill>
        <p:spPr>
          <a:xfrm>
            <a:off x="6120298" y="4286116"/>
            <a:ext cx="3102530" cy="2435359"/>
          </a:xfrm>
          <a:prstGeom prst="rect">
            <a:avLst/>
          </a:prstGeom>
        </p:spPr>
      </p:pic>
      <p:sp>
        <p:nvSpPr>
          <p:cNvPr id="16" name="正方形/長方形 15"/>
          <p:cNvSpPr/>
          <p:nvPr/>
        </p:nvSpPr>
        <p:spPr>
          <a:xfrm>
            <a:off x="179173" y="677811"/>
            <a:ext cx="7679724" cy="461665"/>
          </a:xfrm>
          <a:prstGeom prst="rect">
            <a:avLst/>
          </a:prstGeom>
        </p:spPr>
        <p:txBody>
          <a:bodyPr wrap="square">
            <a:spAutoFit/>
          </a:bodyPr>
          <a:lstStyle/>
          <a:p>
            <a:r>
              <a:rPr lang="ja-JP" altLang="en-US" dirty="0"/>
              <a:t>気温　</a:t>
            </a:r>
            <a:r>
              <a:rPr lang="en-US" altLang="ja-JP" sz="2400" dirty="0" smtClean="0"/>
              <a:t>7vs7 </a:t>
            </a:r>
            <a:r>
              <a:rPr lang="ja-JP" altLang="en-US" dirty="0" smtClean="0"/>
              <a:t>シェード</a:t>
            </a:r>
            <a:r>
              <a:rPr lang="ja-JP" altLang="en-US" dirty="0"/>
              <a:t>：有意水準</a:t>
            </a:r>
            <a:r>
              <a:rPr lang="en-US" altLang="ja-JP" dirty="0"/>
              <a:t>90%</a:t>
            </a:r>
            <a:r>
              <a:rPr lang="ja-JP" altLang="en-US" dirty="0"/>
              <a:t>以上、コンター：回帰係数</a:t>
            </a:r>
          </a:p>
        </p:txBody>
      </p:sp>
      <p:sp>
        <p:nvSpPr>
          <p:cNvPr id="17" name="テキスト ボックス 16"/>
          <p:cNvSpPr txBox="1"/>
          <p:nvPr/>
        </p:nvSpPr>
        <p:spPr>
          <a:xfrm>
            <a:off x="179173" y="3905342"/>
            <a:ext cx="3991232" cy="369332"/>
          </a:xfrm>
          <a:prstGeom prst="rect">
            <a:avLst/>
          </a:prstGeom>
          <a:noFill/>
        </p:spPr>
        <p:txBody>
          <a:bodyPr wrap="square" rtlCol="0">
            <a:spAutoFit/>
          </a:bodyPr>
          <a:lstStyle/>
          <a:p>
            <a:r>
              <a:rPr kumimoji="1" lang="ja-JP" altLang="en-US" dirty="0" smtClean="0"/>
              <a:t>ジオポテンシャル高度</a:t>
            </a:r>
            <a:endParaRPr kumimoji="1" lang="ja-JP" altLang="en-US" dirty="0"/>
          </a:p>
        </p:txBody>
      </p:sp>
      <p:grpSp>
        <p:nvGrpSpPr>
          <p:cNvPr id="23" name="グループ化 22"/>
          <p:cNvGrpSpPr/>
          <p:nvPr/>
        </p:nvGrpSpPr>
        <p:grpSpPr>
          <a:xfrm>
            <a:off x="244366" y="1458361"/>
            <a:ext cx="7921399" cy="543860"/>
            <a:chOff x="244366" y="1458361"/>
            <a:chExt cx="7921399" cy="543860"/>
          </a:xfrm>
        </p:grpSpPr>
        <p:sp>
          <p:nvSpPr>
            <p:cNvPr id="18" name="角丸四角形 17"/>
            <p:cNvSpPr/>
            <p:nvPr/>
          </p:nvSpPr>
          <p:spPr>
            <a:xfrm>
              <a:off x="244366" y="1466193"/>
              <a:ext cx="2010103" cy="536028"/>
            </a:xfrm>
            <a:prstGeom prst="roundRect">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6653048" y="1458361"/>
              <a:ext cx="1512717" cy="536028"/>
            </a:xfrm>
            <a:prstGeom prst="roundRect">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3640577" y="1466193"/>
              <a:ext cx="1653352" cy="536028"/>
            </a:xfrm>
            <a:prstGeom prst="roundRect">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角丸四角形 21"/>
          <p:cNvSpPr/>
          <p:nvPr/>
        </p:nvSpPr>
        <p:spPr>
          <a:xfrm>
            <a:off x="6653048" y="4631693"/>
            <a:ext cx="1734207" cy="492100"/>
          </a:xfrm>
          <a:prstGeom prst="roundRect">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251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646331"/>
          </a:xfrm>
          <a:prstGeom prst="rect">
            <a:avLst/>
          </a:prstGeom>
          <a:solidFill>
            <a:schemeClr val="accent1">
              <a:lumMod val="50000"/>
            </a:schemeClr>
          </a:solidFill>
        </p:spPr>
        <p:txBody>
          <a:bodyPr wrap="square" rtlCol="0">
            <a:spAutoFit/>
          </a:bodyPr>
          <a:lstStyle/>
          <a:p>
            <a:r>
              <a:rPr kumimoji="1" lang="ja-JP" altLang="en-US" sz="3600" b="1" dirty="0" smtClean="0">
                <a:solidFill>
                  <a:schemeClr val="bg1"/>
                </a:solidFill>
              </a:rPr>
              <a:t>解析方法</a:t>
            </a:r>
            <a:endParaRPr kumimoji="1" lang="ja-JP" altLang="en-US" sz="3600" b="1" dirty="0">
              <a:solidFill>
                <a:schemeClr val="bg1"/>
              </a:solidFill>
            </a:endParaRPr>
          </a:p>
        </p:txBody>
      </p:sp>
      <p:sp>
        <p:nvSpPr>
          <p:cNvPr id="5" name="角丸四角形 4"/>
          <p:cNvSpPr/>
          <p:nvPr/>
        </p:nvSpPr>
        <p:spPr>
          <a:xfrm>
            <a:off x="266740" y="1062662"/>
            <a:ext cx="8610520" cy="2334807"/>
          </a:xfrm>
          <a:prstGeom prst="roundRect">
            <a:avLst/>
          </a:prstGeom>
          <a:ln w="57150">
            <a:solidFill>
              <a:schemeClr val="accent1">
                <a:lumMod val="40000"/>
                <a:lumOff val="6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ja-JP" altLang="en-US" sz="2400" dirty="0" smtClean="0"/>
              <a:t>過去</a:t>
            </a:r>
            <a:r>
              <a:rPr lang="ja-JP" altLang="en-US" sz="2400" dirty="0"/>
              <a:t>と現在</a:t>
            </a:r>
            <a:r>
              <a:rPr lang="ja-JP" altLang="en-US" sz="2400" dirty="0" smtClean="0"/>
              <a:t>の</a:t>
            </a:r>
            <a:r>
              <a:rPr lang="en-US" altLang="ja-JP" sz="2400" dirty="0" smtClean="0"/>
              <a:t>15</a:t>
            </a:r>
            <a:r>
              <a:rPr lang="ja-JP" altLang="en-US" sz="2400" dirty="0"/>
              <a:t>年平均を比較</a:t>
            </a:r>
            <a:r>
              <a:rPr lang="ja-JP" altLang="en-US" sz="2400" dirty="0" smtClean="0"/>
              <a:t>する</a:t>
            </a:r>
            <a:endParaRPr lang="en-US" altLang="ja-JP" sz="1400" dirty="0" smtClean="0"/>
          </a:p>
          <a:p>
            <a:endParaRPr lang="en-US" altLang="ja-JP" sz="1400" dirty="0"/>
          </a:p>
          <a:p>
            <a:r>
              <a:rPr lang="en-US" altLang="ja-JP" sz="2800" dirty="0" smtClean="0"/>
              <a:t>        </a:t>
            </a:r>
            <a:r>
              <a:rPr lang="en-US" altLang="ja-JP" sz="3200" b="1" dirty="0" smtClean="0"/>
              <a:t>1970</a:t>
            </a:r>
            <a:r>
              <a:rPr lang="ja-JP" altLang="en-US" sz="3200" b="1" dirty="0"/>
              <a:t>～</a:t>
            </a:r>
            <a:r>
              <a:rPr lang="en-US" altLang="ja-JP" sz="3200" b="1" dirty="0" smtClean="0"/>
              <a:t>1984</a:t>
            </a:r>
            <a:r>
              <a:rPr lang="ja-JP" altLang="en-US" sz="3200" b="1" dirty="0"/>
              <a:t>年：過去</a:t>
            </a:r>
            <a:endParaRPr lang="en-US" altLang="ja-JP" sz="3200" b="1" dirty="0"/>
          </a:p>
          <a:p>
            <a:r>
              <a:rPr lang="ja-JP" altLang="en-US" sz="2400" dirty="0"/>
              <a:t>　　　</a:t>
            </a:r>
            <a:r>
              <a:rPr lang="ja-JP" altLang="en-US" sz="2400" dirty="0" smtClean="0"/>
              <a:t> </a:t>
            </a:r>
            <a:r>
              <a:rPr lang="en-US" altLang="ja-JP" sz="3200" b="1" dirty="0" smtClean="0"/>
              <a:t>2000</a:t>
            </a:r>
            <a:r>
              <a:rPr lang="ja-JP" altLang="en-US" sz="3200" b="1" dirty="0"/>
              <a:t>～</a:t>
            </a:r>
            <a:r>
              <a:rPr lang="en-US" altLang="ja-JP" sz="3200" b="1" dirty="0"/>
              <a:t>2014</a:t>
            </a:r>
            <a:r>
              <a:rPr lang="ja-JP" altLang="en-US" sz="3200" b="1" dirty="0"/>
              <a:t>年：現在 </a:t>
            </a:r>
            <a:r>
              <a:rPr lang="ja-JP" altLang="en-US" sz="2400" b="1" dirty="0"/>
              <a:t>     </a:t>
            </a:r>
            <a:r>
              <a:rPr lang="ja-JP" altLang="en-US" sz="2400" dirty="0" smtClean="0"/>
              <a:t>と設定</a:t>
            </a:r>
            <a:endParaRPr lang="ja-JP" altLang="en-US" sz="2400" dirty="0"/>
          </a:p>
        </p:txBody>
      </p:sp>
      <p:sp>
        <p:nvSpPr>
          <p:cNvPr id="6" name="角丸四角形 5"/>
          <p:cNvSpPr/>
          <p:nvPr/>
        </p:nvSpPr>
        <p:spPr>
          <a:xfrm>
            <a:off x="266740" y="3777787"/>
            <a:ext cx="8610521" cy="2615129"/>
          </a:xfrm>
          <a:prstGeom prst="roundRect">
            <a:avLst/>
          </a:prstGeom>
          <a:ln w="57150">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endParaRPr lang="en-US" altLang="ja-JP" sz="3200" dirty="0" smtClean="0"/>
          </a:p>
          <a:p>
            <a:r>
              <a:rPr lang="ja-JP" altLang="en-US" sz="3200" b="1" dirty="0" smtClean="0"/>
              <a:t>相関回帰</a:t>
            </a:r>
            <a:endParaRPr lang="en-US" altLang="ja-JP" sz="3200" b="1" dirty="0" smtClean="0"/>
          </a:p>
          <a:p>
            <a:r>
              <a:rPr lang="ja-JP" altLang="en-US" sz="2400" dirty="0" smtClean="0"/>
              <a:t>赤道アフリカの降水量変化と亜熱帯アフリカの降水量の変化を関係性</a:t>
            </a:r>
            <a:r>
              <a:rPr lang="ja-JP" altLang="en-US" sz="2400" dirty="0"/>
              <a:t>を評価</a:t>
            </a:r>
            <a:r>
              <a:rPr lang="ja-JP" altLang="en-US" sz="2400" dirty="0" smtClean="0"/>
              <a:t>する</a:t>
            </a:r>
            <a:endParaRPr lang="en-US" altLang="ja-JP" sz="2400" dirty="0" smtClean="0"/>
          </a:p>
          <a:p>
            <a:endParaRPr lang="en-US" altLang="ja-JP" sz="2000" dirty="0" smtClean="0"/>
          </a:p>
          <a:p>
            <a:r>
              <a:rPr lang="ja-JP" altLang="en-US" sz="2400" b="1" dirty="0" smtClean="0"/>
              <a:t>指標：降水量</a:t>
            </a:r>
            <a:endParaRPr lang="en-US" altLang="ja-JP" sz="2400" b="1" dirty="0"/>
          </a:p>
          <a:p>
            <a:endParaRPr lang="en-US" altLang="ja-JP" sz="2000" dirty="0"/>
          </a:p>
          <a:p>
            <a:pPr algn="ctr"/>
            <a:endParaRPr lang="ja-JP" altLang="en-US" sz="2400" dirty="0"/>
          </a:p>
        </p:txBody>
      </p:sp>
    </p:spTree>
    <p:extLst>
      <p:ext uri="{BB962C8B-B14F-4D97-AF65-F5344CB8AC3E}">
        <p14:creationId xmlns:p14="http://schemas.microsoft.com/office/powerpoint/2010/main" val="297426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5612"/>
            <a:ext cx="8958649" cy="688072"/>
          </a:xfrm>
        </p:spPr>
        <p:txBody>
          <a:bodyPr>
            <a:normAutofit fontScale="90000"/>
          </a:bodyPr>
          <a:lstStyle/>
          <a:p>
            <a:r>
              <a:rPr kumimoji="1" lang="ja-JP" altLang="en-US" dirty="0" smtClean="0"/>
              <a:t>結果　</a:t>
            </a:r>
            <a:r>
              <a:rPr kumimoji="1" lang="en-US" altLang="ja-JP" dirty="0" smtClean="0"/>
              <a:t>7</a:t>
            </a:r>
            <a:r>
              <a:rPr kumimoji="1" lang="ja-JP" altLang="en-US" dirty="0" smtClean="0"/>
              <a:t>月のラグ回帰　</a:t>
            </a:r>
            <a:r>
              <a:rPr kumimoji="1" lang="ja-JP" altLang="en-US" sz="2700" dirty="0" smtClean="0"/>
              <a:t>気温　ジオポテンシャル高度</a:t>
            </a:r>
            <a:endParaRPr kumimoji="1" lang="ja-JP" altLang="en-US" sz="2700" dirty="0"/>
          </a:p>
        </p:txBody>
      </p:sp>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207" t="18551" r="15659" b="7899"/>
          <a:stretch/>
        </p:blipFill>
        <p:spPr>
          <a:xfrm>
            <a:off x="2797359" y="1113420"/>
            <a:ext cx="3375679" cy="2494539"/>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80</a:t>
            </a:fld>
            <a:endParaRPr kumimoji="1" lang="ja-JP" altLang="en-US"/>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18017" t="17816" r="15603" b="7395"/>
          <a:stretch/>
        </p:blipFill>
        <p:spPr>
          <a:xfrm>
            <a:off x="5990896" y="1078470"/>
            <a:ext cx="3285644" cy="2543991"/>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17311" t="12912" r="15379" b="11226"/>
          <a:stretch/>
        </p:blipFill>
        <p:spPr>
          <a:xfrm>
            <a:off x="-85677" y="1081437"/>
            <a:ext cx="3040062" cy="2559135"/>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17500" t="18123" r="15776" b="7088"/>
          <a:stretch/>
        </p:blipFill>
        <p:spPr>
          <a:xfrm>
            <a:off x="-59348" y="4209097"/>
            <a:ext cx="3040062" cy="2479766"/>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l="18105" t="18429" r="16206" b="7395"/>
          <a:stretch/>
        </p:blipFill>
        <p:spPr>
          <a:xfrm>
            <a:off x="2844731" y="4221651"/>
            <a:ext cx="3269183" cy="2479766"/>
          </a:xfrm>
          <a:prstGeom prst="rect">
            <a:avLst/>
          </a:prstGeom>
        </p:spPr>
      </p:pic>
      <p:pic>
        <p:nvPicPr>
          <p:cNvPr id="10" name="図 9"/>
          <p:cNvPicPr>
            <a:picLocks noChangeAspect="1"/>
          </p:cNvPicPr>
          <p:nvPr/>
        </p:nvPicPr>
        <p:blipFill rotWithShape="1">
          <a:blip r:embed="rId7" cstate="print">
            <a:extLst>
              <a:ext uri="{28A0092B-C50C-407E-A947-70E740481C1C}">
                <a14:useLocalDpi xmlns:a14="http://schemas.microsoft.com/office/drawing/2010/main" val="0"/>
              </a:ext>
            </a:extLst>
          </a:blip>
          <a:srcRect l="18104" t="17356" r="16120" b="8008"/>
          <a:stretch/>
        </p:blipFill>
        <p:spPr>
          <a:xfrm>
            <a:off x="5990896" y="4168270"/>
            <a:ext cx="3285644" cy="2479766"/>
          </a:xfrm>
          <a:prstGeom prst="rect">
            <a:avLst/>
          </a:prstGeom>
        </p:spPr>
      </p:pic>
      <p:sp>
        <p:nvSpPr>
          <p:cNvPr id="11" name="テキスト ボックス 10"/>
          <p:cNvSpPr txBox="1"/>
          <p:nvPr/>
        </p:nvSpPr>
        <p:spPr>
          <a:xfrm>
            <a:off x="86497" y="645384"/>
            <a:ext cx="7105135" cy="461665"/>
          </a:xfrm>
          <a:prstGeom prst="rect">
            <a:avLst/>
          </a:prstGeom>
          <a:noFill/>
        </p:spPr>
        <p:txBody>
          <a:bodyPr wrap="square" rtlCol="0">
            <a:spAutoFit/>
          </a:bodyPr>
          <a:lstStyle/>
          <a:p>
            <a:r>
              <a:rPr kumimoji="1" lang="ja-JP" altLang="en-US" dirty="0" smtClean="0"/>
              <a:t>気温　</a:t>
            </a:r>
            <a:r>
              <a:rPr kumimoji="1" lang="en-US" altLang="ja-JP" sz="2400" dirty="0" smtClean="0"/>
              <a:t>7vs8</a:t>
            </a:r>
            <a:r>
              <a:rPr kumimoji="1" lang="en-US" altLang="ja-JP" dirty="0" smtClean="0"/>
              <a:t>  </a:t>
            </a:r>
            <a:r>
              <a:rPr kumimoji="1" lang="ja-JP" altLang="en-US" dirty="0" smtClean="0"/>
              <a:t>シェード：有意水準</a:t>
            </a:r>
            <a:r>
              <a:rPr kumimoji="1" lang="en-US" altLang="ja-JP" dirty="0" smtClean="0"/>
              <a:t>90%</a:t>
            </a:r>
            <a:r>
              <a:rPr kumimoji="1" lang="ja-JP" altLang="en-US" dirty="0" smtClean="0"/>
              <a:t>以上、コンター：回帰係数</a:t>
            </a:r>
            <a:endParaRPr kumimoji="1" lang="ja-JP" altLang="en-US" dirty="0"/>
          </a:p>
        </p:txBody>
      </p:sp>
      <p:sp>
        <p:nvSpPr>
          <p:cNvPr id="12" name="テキスト ボックス 11"/>
          <p:cNvSpPr txBox="1"/>
          <p:nvPr/>
        </p:nvSpPr>
        <p:spPr>
          <a:xfrm>
            <a:off x="86497" y="3771664"/>
            <a:ext cx="7871254" cy="646331"/>
          </a:xfrm>
          <a:prstGeom prst="rect">
            <a:avLst/>
          </a:prstGeom>
          <a:noFill/>
        </p:spPr>
        <p:txBody>
          <a:bodyPr wrap="square" rtlCol="0">
            <a:spAutoFit/>
          </a:bodyPr>
          <a:lstStyle/>
          <a:p>
            <a:r>
              <a:rPr kumimoji="1" lang="ja-JP" altLang="en-US" dirty="0" smtClean="0"/>
              <a:t>ジオポテンシャル高度  </a:t>
            </a:r>
            <a:endParaRPr kumimoji="1" lang="en-US" altLang="ja-JP" dirty="0" smtClean="0"/>
          </a:p>
          <a:p>
            <a:r>
              <a:rPr kumimoji="1" lang="ja-JP" altLang="en-US" dirty="0" smtClean="0"/>
              <a:t>　</a:t>
            </a:r>
            <a:endParaRPr kumimoji="1" lang="ja-JP" altLang="en-US" dirty="0"/>
          </a:p>
        </p:txBody>
      </p:sp>
      <p:grpSp>
        <p:nvGrpSpPr>
          <p:cNvPr id="20" name="グループ化 19"/>
          <p:cNvGrpSpPr/>
          <p:nvPr/>
        </p:nvGrpSpPr>
        <p:grpSpPr>
          <a:xfrm>
            <a:off x="1671145" y="1472807"/>
            <a:ext cx="6568966" cy="477307"/>
            <a:chOff x="1671145" y="1472807"/>
            <a:chExt cx="6568966" cy="477307"/>
          </a:xfrm>
        </p:grpSpPr>
        <p:sp>
          <p:nvSpPr>
            <p:cNvPr id="13" name="円/楕円 12"/>
            <p:cNvSpPr/>
            <p:nvPr/>
          </p:nvSpPr>
          <p:spPr>
            <a:xfrm>
              <a:off x="1671145" y="1500796"/>
              <a:ext cx="402021" cy="449318"/>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7838090" y="1472807"/>
              <a:ext cx="402021" cy="449318"/>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4706581" y="1500796"/>
              <a:ext cx="402021" cy="449318"/>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1" name="グループ化 20"/>
          <p:cNvGrpSpPr/>
          <p:nvPr/>
        </p:nvGrpSpPr>
        <p:grpSpPr>
          <a:xfrm>
            <a:off x="425562" y="4581700"/>
            <a:ext cx="4769177" cy="431734"/>
            <a:chOff x="425562" y="4581700"/>
            <a:chExt cx="4769177" cy="431734"/>
          </a:xfrm>
        </p:grpSpPr>
        <p:sp>
          <p:nvSpPr>
            <p:cNvPr id="17" name="角丸四角形 16"/>
            <p:cNvSpPr/>
            <p:nvPr/>
          </p:nvSpPr>
          <p:spPr>
            <a:xfrm>
              <a:off x="3452649" y="4585289"/>
              <a:ext cx="1742090" cy="428145"/>
            </a:xfrm>
            <a:prstGeom prst="roundRect">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425562" y="4581700"/>
              <a:ext cx="1742090" cy="428145"/>
            </a:xfrm>
            <a:prstGeom prst="roundRect">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角丸四角形 18"/>
          <p:cNvSpPr/>
          <p:nvPr/>
        </p:nvSpPr>
        <p:spPr>
          <a:xfrm>
            <a:off x="6967045" y="4600528"/>
            <a:ext cx="1742090" cy="428145"/>
          </a:xfrm>
          <a:prstGeom prst="roundRect">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872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
            <a:ext cx="9144000" cy="779850"/>
          </a:xfrm>
        </p:spPr>
        <p:txBody>
          <a:bodyPr>
            <a:normAutofit fontScale="90000"/>
          </a:bodyPr>
          <a:lstStyle/>
          <a:p>
            <a:r>
              <a:rPr kumimoji="1" lang="ja-JP" altLang="en-US" dirty="0" smtClean="0"/>
              <a:t>結果　</a:t>
            </a:r>
            <a:r>
              <a:rPr kumimoji="1" lang="en-US" altLang="ja-JP" dirty="0" smtClean="0"/>
              <a:t>7</a:t>
            </a:r>
            <a:r>
              <a:rPr kumimoji="1" lang="ja-JP" altLang="en-US" dirty="0" smtClean="0"/>
              <a:t>月のラグ回帰　</a:t>
            </a:r>
            <a:r>
              <a:rPr kumimoji="1" lang="ja-JP" altLang="en-US" sz="2700" dirty="0" smtClean="0"/>
              <a:t>気温　ジオポテンシャル高度</a:t>
            </a:r>
            <a:endParaRPr kumimoji="1" lang="ja-JP" altLang="en-US" sz="2700" dirty="0"/>
          </a:p>
        </p:txBody>
      </p:sp>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493" t="18551" r="15558" b="7718"/>
          <a:stretch/>
        </p:blipFill>
        <p:spPr>
          <a:xfrm>
            <a:off x="-93738" y="4067506"/>
            <a:ext cx="3246842" cy="2653970"/>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81</a:t>
            </a:fld>
            <a:endParaRPr kumimoji="1" lang="ja-JP" altLang="en-US"/>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18017" t="17510" r="16380" b="8007"/>
          <a:stretch/>
        </p:blipFill>
        <p:spPr>
          <a:xfrm>
            <a:off x="2989105" y="4067506"/>
            <a:ext cx="3050777" cy="2653970"/>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18017" t="17509" r="16035" b="7241"/>
          <a:stretch/>
        </p:blipFill>
        <p:spPr>
          <a:xfrm>
            <a:off x="5945288" y="4044542"/>
            <a:ext cx="3332720" cy="2651491"/>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17844" t="17050" r="16121" b="7088"/>
          <a:stretch/>
        </p:blipFill>
        <p:spPr>
          <a:xfrm>
            <a:off x="5860044" y="1101887"/>
            <a:ext cx="3417964" cy="2523579"/>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l="17931" t="19043" r="15776" b="7854"/>
          <a:stretch/>
        </p:blipFill>
        <p:spPr>
          <a:xfrm>
            <a:off x="2989903" y="1177073"/>
            <a:ext cx="3049979" cy="2425429"/>
          </a:xfrm>
          <a:prstGeom prst="rect">
            <a:avLst/>
          </a:prstGeom>
        </p:spPr>
      </p:pic>
      <p:pic>
        <p:nvPicPr>
          <p:cNvPr id="10" name="図 9"/>
          <p:cNvPicPr>
            <a:picLocks noChangeAspect="1"/>
          </p:cNvPicPr>
          <p:nvPr/>
        </p:nvPicPr>
        <p:blipFill rotWithShape="1">
          <a:blip r:embed="rId7" cstate="print">
            <a:extLst>
              <a:ext uri="{28A0092B-C50C-407E-A947-70E740481C1C}">
                <a14:useLocalDpi xmlns:a14="http://schemas.microsoft.com/office/drawing/2010/main" val="0"/>
              </a:ext>
            </a:extLst>
          </a:blip>
          <a:srcRect l="17069" t="18035" r="15258" b="7941"/>
          <a:stretch/>
        </p:blipFill>
        <p:spPr>
          <a:xfrm>
            <a:off x="-78828" y="1149183"/>
            <a:ext cx="3231931" cy="2508021"/>
          </a:xfrm>
          <a:prstGeom prst="rect">
            <a:avLst/>
          </a:prstGeom>
        </p:spPr>
      </p:pic>
      <p:sp>
        <p:nvSpPr>
          <p:cNvPr id="11" name="テキスト ボックス 10"/>
          <p:cNvSpPr txBox="1"/>
          <p:nvPr/>
        </p:nvSpPr>
        <p:spPr>
          <a:xfrm>
            <a:off x="308919" y="732555"/>
            <a:ext cx="6149031" cy="461665"/>
          </a:xfrm>
          <a:prstGeom prst="rect">
            <a:avLst/>
          </a:prstGeom>
          <a:noFill/>
        </p:spPr>
        <p:txBody>
          <a:bodyPr wrap="square" rtlCol="0">
            <a:spAutoFit/>
          </a:bodyPr>
          <a:lstStyle/>
          <a:p>
            <a:r>
              <a:rPr lang="ja-JP" altLang="en-US" dirty="0"/>
              <a:t>気温　</a:t>
            </a:r>
            <a:r>
              <a:rPr lang="en-US" altLang="ja-JP" sz="2400" dirty="0" smtClean="0"/>
              <a:t>7vs9</a:t>
            </a:r>
            <a:r>
              <a:rPr lang="en-US" altLang="ja-JP" dirty="0" smtClean="0"/>
              <a:t> </a:t>
            </a:r>
            <a:r>
              <a:rPr lang="ja-JP" altLang="en-US" dirty="0"/>
              <a:t>シェード：有意水準</a:t>
            </a:r>
            <a:r>
              <a:rPr lang="en-US" altLang="ja-JP" dirty="0"/>
              <a:t>90%</a:t>
            </a:r>
            <a:r>
              <a:rPr lang="ja-JP" altLang="en-US" dirty="0"/>
              <a:t>以上、コンター：回帰係数</a:t>
            </a:r>
          </a:p>
        </p:txBody>
      </p:sp>
      <p:sp>
        <p:nvSpPr>
          <p:cNvPr id="12" name="テキスト ボックス 11"/>
          <p:cNvSpPr txBox="1"/>
          <p:nvPr/>
        </p:nvSpPr>
        <p:spPr>
          <a:xfrm>
            <a:off x="308919" y="3677689"/>
            <a:ext cx="4114800" cy="369332"/>
          </a:xfrm>
          <a:prstGeom prst="rect">
            <a:avLst/>
          </a:prstGeom>
          <a:noFill/>
        </p:spPr>
        <p:txBody>
          <a:bodyPr wrap="square" rtlCol="0">
            <a:spAutoFit/>
          </a:bodyPr>
          <a:lstStyle/>
          <a:p>
            <a:r>
              <a:rPr kumimoji="1" lang="ja-JP" altLang="en-US" dirty="0" smtClean="0"/>
              <a:t>ジオポテンシャル高度</a:t>
            </a:r>
            <a:endParaRPr kumimoji="1" lang="ja-JP" altLang="en-US" dirty="0"/>
          </a:p>
        </p:txBody>
      </p:sp>
      <p:grpSp>
        <p:nvGrpSpPr>
          <p:cNvPr id="19" name="グループ化 18"/>
          <p:cNvGrpSpPr/>
          <p:nvPr/>
        </p:nvGrpSpPr>
        <p:grpSpPr>
          <a:xfrm>
            <a:off x="1907628" y="1502280"/>
            <a:ext cx="6618232" cy="3406051"/>
            <a:chOff x="1907628" y="1502280"/>
            <a:chExt cx="6618232" cy="3406051"/>
          </a:xfrm>
        </p:grpSpPr>
        <p:sp>
          <p:nvSpPr>
            <p:cNvPr id="13" name="円/楕円 12"/>
            <p:cNvSpPr/>
            <p:nvPr/>
          </p:nvSpPr>
          <p:spPr>
            <a:xfrm>
              <a:off x="1907628" y="1545021"/>
              <a:ext cx="465082" cy="457200"/>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8025848" y="1545021"/>
              <a:ext cx="465082" cy="457200"/>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4853825" y="1502280"/>
              <a:ext cx="465082" cy="472580"/>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8060778" y="4451131"/>
              <a:ext cx="465082" cy="457200"/>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5024123" y="4451131"/>
              <a:ext cx="465082" cy="457200"/>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2105955" y="4357842"/>
              <a:ext cx="465082" cy="457200"/>
            </a:xfrm>
            <a:prstGeom prst="ellipse">
              <a:avLst/>
            </a:prstGeom>
            <a:no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角丸四角形 19"/>
          <p:cNvSpPr/>
          <p:nvPr/>
        </p:nvSpPr>
        <p:spPr>
          <a:xfrm>
            <a:off x="1146818" y="2292557"/>
            <a:ext cx="7055708" cy="2096738"/>
          </a:xfrm>
          <a:prstGeom prst="roundRect">
            <a:avLst/>
          </a:prstGeom>
          <a:solidFill>
            <a:srgbClr val="FFFFFF"/>
          </a:solidFill>
          <a:ln w="57150">
            <a:solidFill>
              <a:srgbClr val="F852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dirty="0" smtClean="0">
                <a:solidFill>
                  <a:srgbClr val="FF0000"/>
                </a:solidFill>
              </a:rPr>
              <a:t>考察</a:t>
            </a:r>
            <a:endParaRPr kumimoji="1" lang="en-US" altLang="ja-JP" sz="2800" dirty="0" smtClean="0">
              <a:solidFill>
                <a:srgbClr val="FF0000"/>
              </a:solidFill>
            </a:endParaRPr>
          </a:p>
          <a:p>
            <a:r>
              <a:rPr kumimoji="1" lang="ja-JP" altLang="en-US" sz="2800" dirty="0" smtClean="0">
                <a:solidFill>
                  <a:schemeClr val="tx1"/>
                </a:solidFill>
              </a:rPr>
              <a:t>シベリアが乾燥することで、北アメリカに暖かい空気が運ばれているのではないか</a:t>
            </a:r>
            <a:endParaRPr kumimoji="1" lang="en-US" altLang="ja-JP" sz="2800" dirty="0" smtClean="0">
              <a:solidFill>
                <a:schemeClr val="tx1"/>
              </a:solidFill>
            </a:endParaRPr>
          </a:p>
          <a:p>
            <a:r>
              <a:rPr kumimoji="1" lang="ja-JP" altLang="en-US" sz="2800" dirty="0" smtClean="0">
                <a:solidFill>
                  <a:schemeClr val="tx1"/>
                </a:solidFill>
              </a:rPr>
              <a:t>→北アメリカの干ばつに影響しているかも</a:t>
            </a:r>
            <a:r>
              <a:rPr kumimoji="1" lang="ja-JP" altLang="en-US" sz="2800" dirty="0" err="1" smtClean="0">
                <a:solidFill>
                  <a:schemeClr val="tx1"/>
                </a:solidFill>
              </a:rPr>
              <a:t>。。</a:t>
            </a:r>
            <a:endParaRPr kumimoji="1" lang="ja-JP" altLang="en-US" sz="2800" dirty="0">
              <a:solidFill>
                <a:schemeClr val="tx1"/>
              </a:solidFill>
            </a:endParaRPr>
          </a:p>
        </p:txBody>
      </p:sp>
    </p:spTree>
    <p:extLst>
      <p:ext uri="{BB962C8B-B14F-4D97-AF65-F5344CB8AC3E}">
        <p14:creationId xmlns:p14="http://schemas.microsoft.com/office/powerpoint/2010/main" val="917767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732" y="-51941"/>
            <a:ext cx="9046807" cy="658914"/>
          </a:xfrm>
        </p:spPr>
        <p:txBody>
          <a:bodyPr>
            <a:normAutofit fontScale="90000"/>
          </a:bodyPr>
          <a:lstStyle/>
          <a:p>
            <a:r>
              <a:rPr kumimoji="1" lang="ja-JP" altLang="en-US" dirty="0" smtClean="0"/>
              <a:t>結果　</a:t>
            </a:r>
            <a:r>
              <a:rPr kumimoji="1" lang="en-US" altLang="ja-JP" dirty="0" smtClean="0"/>
              <a:t>9</a:t>
            </a:r>
            <a:r>
              <a:rPr kumimoji="1" lang="ja-JP" altLang="en-US" dirty="0" smtClean="0"/>
              <a:t>月のラグ回帰　</a:t>
            </a:r>
            <a:r>
              <a:rPr kumimoji="1" lang="ja-JP" altLang="en-US" sz="2700" dirty="0" smtClean="0"/>
              <a:t>気温　ジオポテンシャル高度</a:t>
            </a:r>
            <a:endParaRPr kumimoji="1" lang="ja-JP" altLang="en-US" sz="2700"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82</a:t>
            </a:fld>
            <a:endParaRPr kumimoji="1" lang="ja-JP" altLang="en-US"/>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17415" t="17816" r="16120" b="7395"/>
          <a:stretch/>
        </p:blipFill>
        <p:spPr>
          <a:xfrm>
            <a:off x="6074956" y="1032941"/>
            <a:ext cx="3069044" cy="2580313"/>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17844" t="18277" r="16121" b="7087"/>
          <a:stretch/>
        </p:blipFill>
        <p:spPr>
          <a:xfrm>
            <a:off x="3130759" y="1045320"/>
            <a:ext cx="3095295" cy="2567935"/>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17414" t="18583" r="15000" b="6935"/>
          <a:stretch/>
        </p:blipFill>
        <p:spPr>
          <a:xfrm>
            <a:off x="-38732" y="1045320"/>
            <a:ext cx="3328741" cy="2580313"/>
          </a:xfrm>
          <a:prstGeom prst="rect">
            <a:avLst/>
          </a:prstGeom>
        </p:spPr>
      </p:pic>
      <p:pic>
        <p:nvPicPr>
          <p:cNvPr id="13" name="コンテンツ プレースホルダー 12"/>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7718" t="18240" r="15195" b="7473"/>
          <a:stretch/>
        </p:blipFill>
        <p:spPr>
          <a:xfrm>
            <a:off x="-38732" y="4149570"/>
            <a:ext cx="3328741" cy="2494708"/>
          </a:xfrm>
        </p:spPr>
      </p:pic>
      <p:pic>
        <p:nvPicPr>
          <p:cNvPr id="14" name="図 13"/>
          <p:cNvPicPr>
            <a:picLocks noChangeAspect="1"/>
          </p:cNvPicPr>
          <p:nvPr/>
        </p:nvPicPr>
        <p:blipFill rotWithShape="1">
          <a:blip r:embed="rId6" cstate="print">
            <a:extLst>
              <a:ext uri="{28A0092B-C50C-407E-A947-70E740481C1C}">
                <a14:useLocalDpi xmlns:a14="http://schemas.microsoft.com/office/drawing/2010/main" val="0"/>
              </a:ext>
            </a:extLst>
          </a:blip>
          <a:srcRect l="17845" t="17356" r="16293" b="7242"/>
          <a:stretch/>
        </p:blipFill>
        <p:spPr>
          <a:xfrm>
            <a:off x="3085033" y="4137190"/>
            <a:ext cx="3141022" cy="2507087"/>
          </a:xfrm>
          <a:prstGeom prst="rect">
            <a:avLst/>
          </a:prstGeom>
        </p:spPr>
      </p:pic>
      <p:pic>
        <p:nvPicPr>
          <p:cNvPr id="15" name="図 14"/>
          <p:cNvPicPr>
            <a:picLocks noChangeAspect="1"/>
          </p:cNvPicPr>
          <p:nvPr/>
        </p:nvPicPr>
        <p:blipFill rotWithShape="1">
          <a:blip r:embed="rId7" cstate="print">
            <a:extLst>
              <a:ext uri="{28A0092B-C50C-407E-A947-70E740481C1C}">
                <a14:useLocalDpi xmlns:a14="http://schemas.microsoft.com/office/drawing/2010/main" val="0"/>
              </a:ext>
            </a:extLst>
          </a:blip>
          <a:srcRect l="18105" t="18277" r="16723" b="6627"/>
          <a:stretch/>
        </p:blipFill>
        <p:spPr>
          <a:xfrm>
            <a:off x="6074956" y="4149569"/>
            <a:ext cx="3069044" cy="2487713"/>
          </a:xfrm>
          <a:prstGeom prst="rect">
            <a:avLst/>
          </a:prstGeom>
        </p:spPr>
      </p:pic>
      <p:sp>
        <p:nvSpPr>
          <p:cNvPr id="17" name="テキスト ボックス 16"/>
          <p:cNvSpPr txBox="1"/>
          <p:nvPr/>
        </p:nvSpPr>
        <p:spPr>
          <a:xfrm>
            <a:off x="197708" y="583358"/>
            <a:ext cx="6907427" cy="461665"/>
          </a:xfrm>
          <a:prstGeom prst="rect">
            <a:avLst/>
          </a:prstGeom>
          <a:noFill/>
        </p:spPr>
        <p:txBody>
          <a:bodyPr wrap="square" rtlCol="0">
            <a:spAutoFit/>
          </a:bodyPr>
          <a:lstStyle/>
          <a:p>
            <a:r>
              <a:rPr lang="ja-JP" altLang="en-US" dirty="0" smtClean="0"/>
              <a:t>気温　 </a:t>
            </a:r>
            <a:r>
              <a:rPr lang="en-US" altLang="ja-JP" sz="2400" dirty="0" smtClean="0"/>
              <a:t>9 vs10</a:t>
            </a:r>
            <a:r>
              <a:rPr lang="ja-JP" altLang="en-US" dirty="0" smtClean="0"/>
              <a:t>　　シェード</a:t>
            </a:r>
            <a:r>
              <a:rPr lang="ja-JP" altLang="en-US" dirty="0"/>
              <a:t>：有意水準</a:t>
            </a:r>
            <a:r>
              <a:rPr lang="en-US" altLang="ja-JP" dirty="0"/>
              <a:t>90</a:t>
            </a:r>
            <a:r>
              <a:rPr lang="ja-JP" altLang="en-US" dirty="0"/>
              <a:t>％・コンター：回帰係数</a:t>
            </a:r>
          </a:p>
        </p:txBody>
      </p:sp>
      <p:sp>
        <p:nvSpPr>
          <p:cNvPr id="18" name="テキスト ボックス 17"/>
          <p:cNvSpPr txBox="1"/>
          <p:nvPr/>
        </p:nvSpPr>
        <p:spPr>
          <a:xfrm>
            <a:off x="197708" y="3707027"/>
            <a:ext cx="2742596" cy="369332"/>
          </a:xfrm>
          <a:prstGeom prst="rect">
            <a:avLst/>
          </a:prstGeom>
          <a:noFill/>
        </p:spPr>
        <p:txBody>
          <a:bodyPr wrap="square" rtlCol="0">
            <a:spAutoFit/>
          </a:bodyPr>
          <a:lstStyle/>
          <a:p>
            <a:r>
              <a:rPr kumimoji="1" lang="ja-JP" altLang="en-US" dirty="0" smtClean="0"/>
              <a:t>ジオポテンシャル高度</a:t>
            </a:r>
            <a:endParaRPr kumimoji="1" lang="ja-JP" altLang="en-US" dirty="0"/>
          </a:p>
        </p:txBody>
      </p:sp>
      <p:grpSp>
        <p:nvGrpSpPr>
          <p:cNvPr id="25" name="グループ化 24"/>
          <p:cNvGrpSpPr/>
          <p:nvPr/>
        </p:nvGrpSpPr>
        <p:grpSpPr>
          <a:xfrm>
            <a:off x="480848" y="1702676"/>
            <a:ext cx="6801734" cy="3688057"/>
            <a:chOff x="480848" y="1702676"/>
            <a:chExt cx="6801734" cy="3688057"/>
          </a:xfrm>
          <a:noFill/>
        </p:grpSpPr>
        <p:sp>
          <p:nvSpPr>
            <p:cNvPr id="19" name="円/楕円 18"/>
            <p:cNvSpPr/>
            <p:nvPr/>
          </p:nvSpPr>
          <p:spPr>
            <a:xfrm>
              <a:off x="480848" y="1702676"/>
              <a:ext cx="725214" cy="536027"/>
            </a:xfrm>
            <a:prstGeom prst="ellipse">
              <a:avLst/>
            </a:prstGeom>
            <a:grp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557368" y="4765367"/>
              <a:ext cx="725214" cy="536027"/>
            </a:xfrm>
            <a:prstGeom prst="ellipse">
              <a:avLst/>
            </a:prstGeom>
            <a:grp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539359" y="4676029"/>
              <a:ext cx="814257" cy="714704"/>
            </a:xfrm>
            <a:prstGeom prst="ellipse">
              <a:avLst/>
            </a:prstGeom>
            <a:grp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480848" y="4721773"/>
              <a:ext cx="725214" cy="536027"/>
            </a:xfrm>
            <a:prstGeom prst="ellipse">
              <a:avLst/>
            </a:prstGeom>
            <a:grp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p:cNvSpPr/>
            <p:nvPr/>
          </p:nvSpPr>
          <p:spPr>
            <a:xfrm>
              <a:off x="6557368" y="1739461"/>
              <a:ext cx="725214" cy="536027"/>
            </a:xfrm>
            <a:prstGeom prst="ellipse">
              <a:avLst/>
            </a:prstGeom>
            <a:grp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599382" y="1739462"/>
              <a:ext cx="725214" cy="536027"/>
            </a:xfrm>
            <a:prstGeom prst="ellipse">
              <a:avLst/>
            </a:prstGeom>
            <a:grpFill/>
            <a:ln w="38100">
              <a:solidFill>
                <a:srgbClr val="BA35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3684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45785"/>
            <a:ext cx="7886700" cy="836618"/>
          </a:xfrm>
        </p:spPr>
        <p:txBody>
          <a:bodyPr>
            <a:normAutofit/>
          </a:bodyPr>
          <a:lstStyle/>
          <a:p>
            <a:r>
              <a:rPr kumimoji="1" lang="ja-JP" altLang="en-US" dirty="0" smtClean="0"/>
              <a:t>結果　年平均の同時回帰　気温</a:t>
            </a:r>
            <a:endParaRPr kumimoji="1" lang="ja-JP" altLang="en-US" dirty="0"/>
          </a:p>
        </p:txBody>
      </p:sp>
      <p:pic>
        <p:nvPicPr>
          <p:cNvPr id="6" name="コンテンツ プレースホルダー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595" t="12753" r="16576" b="11341"/>
          <a:stretch/>
        </p:blipFill>
        <p:spPr>
          <a:xfrm>
            <a:off x="0" y="3708112"/>
            <a:ext cx="3397119" cy="2203394"/>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83</a:t>
            </a:fld>
            <a:endParaRPr kumimoji="1" lang="ja-JP" altLang="en-US"/>
          </a:p>
        </p:txBody>
      </p:sp>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17155" t="18123" r="17241" b="7241"/>
          <a:stretch/>
        </p:blipFill>
        <p:spPr>
          <a:xfrm>
            <a:off x="2544159" y="3736115"/>
            <a:ext cx="3355568" cy="2147387"/>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17328" t="17969" r="16379" b="7241"/>
          <a:stretch/>
        </p:blipFill>
        <p:spPr>
          <a:xfrm>
            <a:off x="5882736" y="3723626"/>
            <a:ext cx="3403574" cy="2159876"/>
          </a:xfrm>
          <a:prstGeom prst="rect">
            <a:avLst/>
          </a:prstGeom>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l="17242" t="19809" r="16034" b="6475"/>
          <a:stretch/>
        </p:blipFill>
        <p:spPr>
          <a:xfrm>
            <a:off x="0" y="985798"/>
            <a:ext cx="3600381" cy="2237446"/>
          </a:xfrm>
          <a:prstGeom prst="rect">
            <a:avLst/>
          </a:prstGeom>
        </p:spPr>
      </p:pic>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l="16810" t="18122" r="16810" b="6628"/>
          <a:stretch/>
        </p:blipFill>
        <p:spPr>
          <a:xfrm>
            <a:off x="2602125" y="988442"/>
            <a:ext cx="3337731" cy="2128345"/>
          </a:xfrm>
          <a:prstGeom prst="rect">
            <a:avLst/>
          </a:prstGeom>
        </p:spPr>
      </p:pic>
      <p:pic>
        <p:nvPicPr>
          <p:cNvPr id="11" name="図 10"/>
          <p:cNvPicPr>
            <a:picLocks noChangeAspect="1"/>
          </p:cNvPicPr>
          <p:nvPr/>
        </p:nvPicPr>
        <p:blipFill rotWithShape="1">
          <a:blip r:embed="rId7" cstate="print">
            <a:extLst>
              <a:ext uri="{28A0092B-C50C-407E-A947-70E740481C1C}">
                <a14:useLocalDpi xmlns:a14="http://schemas.microsoft.com/office/drawing/2010/main" val="0"/>
              </a:ext>
            </a:extLst>
          </a:blip>
          <a:srcRect l="17500" t="17816" r="16035" b="6169"/>
          <a:stretch/>
        </p:blipFill>
        <p:spPr>
          <a:xfrm>
            <a:off x="5706685" y="980638"/>
            <a:ext cx="3437315" cy="2211295"/>
          </a:xfrm>
          <a:prstGeom prst="rect">
            <a:avLst/>
          </a:prstGeom>
        </p:spPr>
      </p:pic>
      <p:sp>
        <p:nvSpPr>
          <p:cNvPr id="13" name="テキスト ボックス 12"/>
          <p:cNvSpPr txBox="1"/>
          <p:nvPr/>
        </p:nvSpPr>
        <p:spPr>
          <a:xfrm>
            <a:off x="160638" y="3223244"/>
            <a:ext cx="5350476" cy="369332"/>
          </a:xfrm>
          <a:prstGeom prst="rect">
            <a:avLst/>
          </a:prstGeom>
          <a:noFill/>
        </p:spPr>
        <p:txBody>
          <a:bodyPr wrap="square" rtlCol="0">
            <a:spAutoFit/>
          </a:bodyPr>
          <a:lstStyle/>
          <a:p>
            <a:r>
              <a:rPr kumimoji="1" lang="ja-JP" altLang="en-US" dirty="0" smtClean="0"/>
              <a:t>一年後</a:t>
            </a:r>
            <a:endParaRPr kumimoji="1" lang="ja-JP" altLang="en-US" dirty="0"/>
          </a:p>
        </p:txBody>
      </p:sp>
    </p:spTree>
    <p:extLst>
      <p:ext uri="{BB962C8B-B14F-4D97-AF65-F5344CB8AC3E}">
        <p14:creationId xmlns:p14="http://schemas.microsoft.com/office/powerpoint/2010/main" val="15175041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84</a:t>
            </a:fld>
            <a:endParaRPr kumimoji="1" lang="ja-JP" altLang="en-US"/>
          </a:p>
        </p:txBody>
      </p:sp>
      <p:pic>
        <p:nvPicPr>
          <p:cNvPr id="16" name="コンテンツ プレースホルダー 1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086" t="17464" r="15354" b="6631"/>
          <a:stretch/>
        </p:blipFill>
        <p:spPr>
          <a:xfrm>
            <a:off x="6085489" y="724038"/>
            <a:ext cx="3168869" cy="2671490"/>
          </a:xfrm>
        </p:spPr>
      </p:pic>
      <p:pic>
        <p:nvPicPr>
          <p:cNvPr id="17" name="図 16"/>
          <p:cNvPicPr>
            <a:picLocks noChangeAspect="1"/>
          </p:cNvPicPr>
          <p:nvPr/>
        </p:nvPicPr>
        <p:blipFill rotWithShape="1">
          <a:blip r:embed="rId3" cstate="print">
            <a:extLst>
              <a:ext uri="{28A0092B-C50C-407E-A947-70E740481C1C}">
                <a14:useLocalDpi xmlns:a14="http://schemas.microsoft.com/office/drawing/2010/main" val="0"/>
              </a:ext>
            </a:extLst>
          </a:blip>
          <a:srcRect l="17586" t="17970" r="15173" b="7395"/>
          <a:stretch/>
        </p:blipFill>
        <p:spPr>
          <a:xfrm>
            <a:off x="2860012" y="734220"/>
            <a:ext cx="3423975" cy="2671490"/>
          </a:xfrm>
          <a:prstGeom prst="rect">
            <a:avLst/>
          </a:prstGeom>
        </p:spPr>
      </p:pic>
      <p:pic>
        <p:nvPicPr>
          <p:cNvPr id="18" name="図 17"/>
          <p:cNvPicPr>
            <a:picLocks noChangeAspect="1"/>
          </p:cNvPicPr>
          <p:nvPr/>
        </p:nvPicPr>
        <p:blipFill rotWithShape="1">
          <a:blip r:embed="rId4" cstate="print">
            <a:extLst>
              <a:ext uri="{28A0092B-C50C-407E-A947-70E740481C1C}">
                <a14:useLocalDpi xmlns:a14="http://schemas.microsoft.com/office/drawing/2010/main" val="0"/>
              </a:ext>
            </a:extLst>
          </a:blip>
          <a:srcRect l="16982" t="17663" r="15948" b="6935"/>
          <a:stretch/>
        </p:blipFill>
        <p:spPr>
          <a:xfrm>
            <a:off x="0" y="734220"/>
            <a:ext cx="3033975" cy="2583656"/>
          </a:xfrm>
          <a:prstGeom prst="rect">
            <a:avLst/>
          </a:prstGeom>
        </p:spPr>
      </p:pic>
      <p:pic>
        <p:nvPicPr>
          <p:cNvPr id="20" name="図 19"/>
          <p:cNvPicPr>
            <a:picLocks noChangeAspect="1"/>
          </p:cNvPicPr>
          <p:nvPr/>
        </p:nvPicPr>
        <p:blipFill rotWithShape="1">
          <a:blip r:embed="rId5" cstate="print">
            <a:extLst>
              <a:ext uri="{28A0092B-C50C-407E-A947-70E740481C1C}">
                <a14:useLocalDpi xmlns:a14="http://schemas.microsoft.com/office/drawing/2010/main" val="0"/>
              </a:ext>
            </a:extLst>
          </a:blip>
          <a:srcRect l="17672" t="17970" r="15258" b="7395"/>
          <a:stretch/>
        </p:blipFill>
        <p:spPr>
          <a:xfrm>
            <a:off x="0" y="3861111"/>
            <a:ext cx="3112168" cy="2788342"/>
          </a:xfrm>
          <a:prstGeom prst="rect">
            <a:avLst/>
          </a:prstGeom>
        </p:spPr>
      </p:pic>
      <p:pic>
        <p:nvPicPr>
          <p:cNvPr id="21" name="図 20"/>
          <p:cNvPicPr>
            <a:picLocks noChangeAspect="1"/>
          </p:cNvPicPr>
          <p:nvPr/>
        </p:nvPicPr>
        <p:blipFill rotWithShape="1">
          <a:blip r:embed="rId6" cstate="print">
            <a:extLst>
              <a:ext uri="{28A0092B-C50C-407E-A947-70E740481C1C}">
                <a14:useLocalDpi xmlns:a14="http://schemas.microsoft.com/office/drawing/2010/main" val="0"/>
              </a:ext>
            </a:extLst>
          </a:blip>
          <a:srcRect l="18449" t="17510" r="16208" b="6168"/>
          <a:stretch/>
        </p:blipFill>
        <p:spPr>
          <a:xfrm>
            <a:off x="2986089" y="3720150"/>
            <a:ext cx="3171819" cy="2929304"/>
          </a:xfrm>
          <a:prstGeom prst="rect">
            <a:avLst/>
          </a:prstGeom>
        </p:spPr>
      </p:pic>
      <p:pic>
        <p:nvPicPr>
          <p:cNvPr id="22" name="図 21"/>
          <p:cNvPicPr>
            <a:picLocks noChangeAspect="1"/>
          </p:cNvPicPr>
          <p:nvPr/>
        </p:nvPicPr>
        <p:blipFill rotWithShape="1">
          <a:blip r:embed="rId7" cstate="print">
            <a:extLst>
              <a:ext uri="{28A0092B-C50C-407E-A947-70E740481C1C}">
                <a14:useLocalDpi xmlns:a14="http://schemas.microsoft.com/office/drawing/2010/main" val="0"/>
              </a:ext>
            </a:extLst>
          </a:blip>
          <a:srcRect l="18190" t="17662" r="15604" b="6323"/>
          <a:stretch/>
        </p:blipFill>
        <p:spPr>
          <a:xfrm>
            <a:off x="6021319" y="3720150"/>
            <a:ext cx="3297207" cy="2929303"/>
          </a:xfrm>
          <a:prstGeom prst="rect">
            <a:avLst/>
          </a:prstGeom>
        </p:spPr>
      </p:pic>
    </p:spTree>
    <p:extLst>
      <p:ext uri="{BB962C8B-B14F-4D97-AF65-F5344CB8AC3E}">
        <p14:creationId xmlns:p14="http://schemas.microsoft.com/office/powerpoint/2010/main" val="25526534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086" t="18188" r="15252" b="7175"/>
          <a:stretch/>
        </p:blipFill>
        <p:spPr>
          <a:xfrm>
            <a:off x="-76667" y="962360"/>
            <a:ext cx="3512687" cy="2915957"/>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85</a:t>
            </a:fld>
            <a:endParaRPr kumimoji="1" lang="ja-JP" altLang="en-US"/>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17672" t="18123" r="15689" b="6782"/>
          <a:stretch/>
        </p:blipFill>
        <p:spPr>
          <a:xfrm>
            <a:off x="3248854" y="962360"/>
            <a:ext cx="3098598" cy="2915957"/>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17759" t="17050" r="15948" b="6935"/>
          <a:stretch/>
        </p:blipFill>
        <p:spPr>
          <a:xfrm>
            <a:off x="6243390" y="915727"/>
            <a:ext cx="3053011" cy="2944616"/>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l="16982" t="18276" r="15776" b="7241"/>
          <a:stretch/>
        </p:blipFill>
        <p:spPr>
          <a:xfrm>
            <a:off x="6210613" y="3996867"/>
            <a:ext cx="3118564" cy="2861133"/>
          </a:xfrm>
          <a:prstGeom prst="rect">
            <a:avLst/>
          </a:prstGeom>
        </p:spPr>
      </p:pic>
      <p:pic>
        <p:nvPicPr>
          <p:cNvPr id="12" name="図 11"/>
          <p:cNvPicPr>
            <a:picLocks noChangeAspect="1"/>
          </p:cNvPicPr>
          <p:nvPr/>
        </p:nvPicPr>
        <p:blipFill rotWithShape="1">
          <a:blip r:embed="rId6" cstate="print">
            <a:extLst>
              <a:ext uri="{28A0092B-C50C-407E-A947-70E740481C1C}">
                <a14:useLocalDpi xmlns:a14="http://schemas.microsoft.com/office/drawing/2010/main" val="0"/>
              </a:ext>
            </a:extLst>
          </a:blip>
          <a:srcRect l="17500" t="18889" r="16552" b="7088"/>
          <a:stretch/>
        </p:blipFill>
        <p:spPr>
          <a:xfrm>
            <a:off x="3315739" y="3996867"/>
            <a:ext cx="3074930" cy="2861133"/>
          </a:xfrm>
          <a:prstGeom prst="rect">
            <a:avLst/>
          </a:prstGeom>
        </p:spPr>
      </p:pic>
      <p:pic>
        <p:nvPicPr>
          <p:cNvPr id="14" name="図 13"/>
          <p:cNvPicPr>
            <a:picLocks noChangeAspect="1"/>
          </p:cNvPicPr>
          <p:nvPr/>
        </p:nvPicPr>
        <p:blipFill rotWithShape="1">
          <a:blip r:embed="rId7" cstate="print">
            <a:extLst>
              <a:ext uri="{28A0092B-C50C-407E-A947-70E740481C1C}">
                <a14:useLocalDpi xmlns:a14="http://schemas.microsoft.com/office/drawing/2010/main" val="0"/>
              </a:ext>
            </a:extLst>
          </a:blip>
          <a:srcRect l="17931" t="17660" r="15776" b="6631"/>
          <a:stretch/>
        </p:blipFill>
        <p:spPr>
          <a:xfrm>
            <a:off x="-123119" y="3996867"/>
            <a:ext cx="3618914" cy="2861133"/>
          </a:xfrm>
          <a:prstGeom prst="rect">
            <a:avLst/>
          </a:prstGeom>
        </p:spPr>
      </p:pic>
    </p:spTree>
    <p:extLst>
      <p:ext uri="{BB962C8B-B14F-4D97-AF65-F5344CB8AC3E}">
        <p14:creationId xmlns:p14="http://schemas.microsoft.com/office/powerpoint/2010/main" val="11559373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pic>
        <p:nvPicPr>
          <p:cNvPr id="5" name="コンテンツ プレースホルダー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923" t="17768" r="15368" b="7023"/>
          <a:stretch/>
        </p:blipFill>
        <p:spPr>
          <a:xfrm>
            <a:off x="-22561" y="1132473"/>
            <a:ext cx="3304674" cy="2769493"/>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86</a:t>
            </a:fld>
            <a:endParaRPr kumimoji="1" lang="ja-JP" altLang="en-US"/>
          </a:p>
        </p:txBody>
      </p:sp>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l="17983" t="18110" r="15877" b="7349"/>
          <a:stretch/>
        </p:blipFill>
        <p:spPr>
          <a:xfrm>
            <a:off x="3124951" y="1132473"/>
            <a:ext cx="3168316" cy="2769493"/>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17686" t="17173" r="15646" b="7037"/>
          <a:stretch/>
        </p:blipFill>
        <p:spPr>
          <a:xfrm>
            <a:off x="6136105" y="1066801"/>
            <a:ext cx="3112169" cy="2835166"/>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17193" t="17796" r="16667" b="7350"/>
          <a:stretch/>
        </p:blipFill>
        <p:spPr>
          <a:xfrm>
            <a:off x="3196424" y="4186987"/>
            <a:ext cx="3261526" cy="2671013"/>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l="17193" t="14678" r="15702" b="10780"/>
          <a:stretch/>
        </p:blipFill>
        <p:spPr>
          <a:xfrm>
            <a:off x="-104061" y="4251923"/>
            <a:ext cx="3504778" cy="2582396"/>
          </a:xfrm>
          <a:prstGeom prst="rect">
            <a:avLst/>
          </a:prstGeom>
        </p:spPr>
      </p:pic>
      <p:pic>
        <p:nvPicPr>
          <p:cNvPr id="10" name="図 9"/>
          <p:cNvPicPr>
            <a:picLocks noChangeAspect="1"/>
          </p:cNvPicPr>
          <p:nvPr/>
        </p:nvPicPr>
        <p:blipFill rotWithShape="1">
          <a:blip r:embed="rId7" cstate="print">
            <a:extLst>
              <a:ext uri="{28A0092B-C50C-407E-A947-70E740481C1C}">
                <a14:useLocalDpi xmlns:a14="http://schemas.microsoft.com/office/drawing/2010/main" val="0"/>
              </a:ext>
            </a:extLst>
          </a:blip>
          <a:srcRect l="18070" t="17329" r="16228" b="7505"/>
          <a:stretch/>
        </p:blipFill>
        <p:spPr>
          <a:xfrm>
            <a:off x="6347452" y="4186986"/>
            <a:ext cx="2948949" cy="2647333"/>
          </a:xfrm>
          <a:prstGeom prst="rect">
            <a:avLst/>
          </a:prstGeom>
        </p:spPr>
      </p:pic>
    </p:spTree>
    <p:extLst>
      <p:ext uri="{BB962C8B-B14F-4D97-AF65-F5344CB8AC3E}">
        <p14:creationId xmlns:p14="http://schemas.microsoft.com/office/powerpoint/2010/main" val="24423393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a:xfrm>
            <a:off x="0" y="635708"/>
            <a:ext cx="7886700" cy="994172"/>
          </a:xfrm>
        </p:spPr>
        <p:txBody>
          <a:bodyPr>
            <a:normAutofit/>
          </a:bodyPr>
          <a:lstStyle/>
          <a:p>
            <a:r>
              <a:rPr lang="ja-JP" altLang="en-US" sz="3000" dirty="0"/>
              <a:t>　　</a:t>
            </a:r>
            <a:r>
              <a:rPr lang="en-US" altLang="ja-JP" sz="3000" dirty="0"/>
              <a:t>PDSI</a:t>
            </a:r>
            <a:r>
              <a:rPr lang="ja-JP" altLang="en-US" sz="3000" dirty="0"/>
              <a:t>　</a:t>
            </a:r>
            <a:r>
              <a:rPr lang="en-US" altLang="ja-JP" sz="1350" dirty="0"/>
              <a:t>(Suzuki 2004)</a:t>
            </a:r>
            <a:endParaRPr lang="ja-JP" altLang="en-US" sz="1350" dirty="0"/>
          </a:p>
        </p:txBody>
      </p:sp>
      <p:sp>
        <p:nvSpPr>
          <p:cNvPr id="25" name="スライド番号プレースホルダー 24"/>
          <p:cNvSpPr>
            <a:spLocks noGrp="1"/>
          </p:cNvSpPr>
          <p:nvPr>
            <p:ph type="sldNum" sz="quarter" idx="12"/>
          </p:nvPr>
        </p:nvSpPr>
        <p:spPr/>
        <p:txBody>
          <a:bodyPr/>
          <a:lstStyle/>
          <a:p>
            <a:fld id="{F2D67AE4-8307-4596-882B-CBC57AA00816}" type="slidenum">
              <a:rPr kumimoji="1" lang="ja-JP" altLang="en-US" smtClean="0"/>
              <a:t>87</a:t>
            </a:fld>
            <a:endParaRPr kumimoji="1" lang="ja-JP" altLang="en-US"/>
          </a:p>
        </p:txBody>
      </p:sp>
      <p:sp>
        <p:nvSpPr>
          <p:cNvPr id="5" name="角丸四角形 4"/>
          <p:cNvSpPr/>
          <p:nvPr/>
        </p:nvSpPr>
        <p:spPr>
          <a:xfrm>
            <a:off x="530766" y="1433180"/>
            <a:ext cx="3493446" cy="346548"/>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ja-JP" altLang="en-US" sz="1350" dirty="0"/>
              <a:t>①データ入力</a:t>
            </a:r>
          </a:p>
        </p:txBody>
      </p:sp>
      <p:sp>
        <p:nvSpPr>
          <p:cNvPr id="6" name="角丸四角形 5"/>
          <p:cNvSpPr/>
          <p:nvPr/>
        </p:nvSpPr>
        <p:spPr>
          <a:xfrm>
            <a:off x="530766" y="2383904"/>
            <a:ext cx="3486150" cy="359808"/>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ja-JP" altLang="en-US" sz="1350" dirty="0"/>
              <a:t>③</a:t>
            </a:r>
            <a:r>
              <a:rPr lang="en-US" altLang="ja-JP" sz="1350" dirty="0"/>
              <a:t>Potential</a:t>
            </a:r>
            <a:r>
              <a:rPr lang="ja-JP" altLang="en-US" sz="1350" dirty="0"/>
              <a:t>フラックスを計算</a:t>
            </a:r>
          </a:p>
        </p:txBody>
      </p:sp>
      <p:sp>
        <p:nvSpPr>
          <p:cNvPr id="7" name="角丸四角形 6"/>
          <p:cNvSpPr/>
          <p:nvPr/>
        </p:nvSpPr>
        <p:spPr>
          <a:xfrm>
            <a:off x="530766" y="1912431"/>
            <a:ext cx="3486150" cy="358693"/>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ja-JP" altLang="en-US" sz="1350" dirty="0"/>
              <a:t>②</a:t>
            </a:r>
            <a:r>
              <a:rPr lang="en-US" altLang="ja-JP" sz="1350" dirty="0" err="1"/>
              <a:t>Thornthwait</a:t>
            </a:r>
            <a:r>
              <a:rPr lang="ja-JP" altLang="en-US" sz="1350" dirty="0"/>
              <a:t>法（可能蒸発量算出）</a:t>
            </a:r>
          </a:p>
        </p:txBody>
      </p:sp>
      <p:sp>
        <p:nvSpPr>
          <p:cNvPr id="8" name="角丸四角形 7"/>
          <p:cNvSpPr/>
          <p:nvPr/>
        </p:nvSpPr>
        <p:spPr>
          <a:xfrm>
            <a:off x="538062" y="2886531"/>
            <a:ext cx="3486150" cy="360297"/>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ja-JP" altLang="en-US" sz="1350" dirty="0"/>
              <a:t>④</a:t>
            </a:r>
            <a:r>
              <a:rPr lang="en-US" altLang="ja-JP" sz="1350" dirty="0"/>
              <a:t>Actual</a:t>
            </a:r>
            <a:r>
              <a:rPr lang="ja-JP" altLang="en-US" sz="1350" dirty="0"/>
              <a:t>フラックスを計算</a:t>
            </a:r>
          </a:p>
        </p:txBody>
      </p:sp>
      <p:sp>
        <p:nvSpPr>
          <p:cNvPr id="9" name="角丸四角形 8"/>
          <p:cNvSpPr/>
          <p:nvPr/>
        </p:nvSpPr>
        <p:spPr>
          <a:xfrm>
            <a:off x="530766" y="3391602"/>
            <a:ext cx="3486150" cy="31874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ja-JP" altLang="en-US" sz="1350" dirty="0"/>
              <a:t>⑤湿潤期間を算出</a:t>
            </a:r>
          </a:p>
        </p:txBody>
      </p:sp>
      <p:sp>
        <p:nvSpPr>
          <p:cNvPr id="10" name="角丸四角形 9"/>
          <p:cNvSpPr/>
          <p:nvPr/>
        </p:nvSpPr>
        <p:spPr>
          <a:xfrm>
            <a:off x="530766" y="5214836"/>
            <a:ext cx="3493446" cy="362040"/>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ja-JP" altLang="en-US" sz="1350" dirty="0"/>
              <a:t>⑨</a:t>
            </a:r>
            <a:r>
              <a:rPr lang="en-US" altLang="ja-JP" sz="1350" dirty="0"/>
              <a:t>PDSI</a:t>
            </a:r>
            <a:r>
              <a:rPr lang="ja-JP" altLang="en-US" sz="1350" dirty="0"/>
              <a:t>値算出</a:t>
            </a:r>
          </a:p>
        </p:txBody>
      </p:sp>
      <p:sp>
        <p:nvSpPr>
          <p:cNvPr id="11" name="角丸四角形 10"/>
          <p:cNvSpPr/>
          <p:nvPr/>
        </p:nvSpPr>
        <p:spPr>
          <a:xfrm>
            <a:off x="530766" y="4709974"/>
            <a:ext cx="3493446" cy="359839"/>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ja-JP" altLang="en-US" sz="1350" dirty="0"/>
              <a:t>⑧干ばつ終了期間の再判定</a:t>
            </a:r>
          </a:p>
        </p:txBody>
      </p:sp>
      <p:sp>
        <p:nvSpPr>
          <p:cNvPr id="12" name="角丸四角形 11"/>
          <p:cNvSpPr/>
          <p:nvPr/>
        </p:nvSpPr>
        <p:spPr>
          <a:xfrm>
            <a:off x="534414" y="4290178"/>
            <a:ext cx="3493446" cy="332894"/>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ja-JP" altLang="en-US" sz="1350" dirty="0"/>
              <a:t>⑦干ばつ・湿潤期間の終了確率を計算</a:t>
            </a:r>
          </a:p>
        </p:txBody>
      </p:sp>
      <p:sp>
        <p:nvSpPr>
          <p:cNvPr id="13" name="角丸四角形 12"/>
          <p:cNvSpPr/>
          <p:nvPr/>
        </p:nvSpPr>
        <p:spPr>
          <a:xfrm>
            <a:off x="530766" y="3830025"/>
            <a:ext cx="3486150" cy="346548"/>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r>
              <a:rPr lang="ja-JP" altLang="en-US" sz="1350" dirty="0"/>
              <a:t>⑥全解析期間についてパラメータ計算</a:t>
            </a:r>
          </a:p>
        </p:txBody>
      </p:sp>
      <p:sp>
        <p:nvSpPr>
          <p:cNvPr id="3" name="下矢印 2"/>
          <p:cNvSpPr/>
          <p:nvPr/>
        </p:nvSpPr>
        <p:spPr>
          <a:xfrm>
            <a:off x="2128963" y="1715992"/>
            <a:ext cx="178904" cy="244502"/>
          </a:xfrm>
          <a:prstGeom prst="downArrow">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下矢印 13"/>
          <p:cNvSpPr/>
          <p:nvPr/>
        </p:nvSpPr>
        <p:spPr>
          <a:xfrm>
            <a:off x="2128963" y="2223103"/>
            <a:ext cx="178904" cy="244502"/>
          </a:xfrm>
          <a:prstGeom prst="downArrow">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下矢印 14"/>
          <p:cNvSpPr/>
          <p:nvPr/>
        </p:nvSpPr>
        <p:spPr>
          <a:xfrm>
            <a:off x="2128963" y="2690598"/>
            <a:ext cx="178904" cy="244502"/>
          </a:xfrm>
          <a:prstGeom prst="downArrow">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下矢印 15"/>
          <p:cNvSpPr/>
          <p:nvPr/>
        </p:nvSpPr>
        <p:spPr>
          <a:xfrm>
            <a:off x="2128963" y="3201292"/>
            <a:ext cx="178904" cy="244502"/>
          </a:xfrm>
          <a:prstGeom prst="downArrow">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下矢印 16"/>
          <p:cNvSpPr/>
          <p:nvPr/>
        </p:nvSpPr>
        <p:spPr>
          <a:xfrm>
            <a:off x="2128963" y="3642121"/>
            <a:ext cx="178904" cy="244502"/>
          </a:xfrm>
          <a:prstGeom prst="downArrow">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下矢印 17"/>
          <p:cNvSpPr/>
          <p:nvPr/>
        </p:nvSpPr>
        <p:spPr>
          <a:xfrm>
            <a:off x="2128963" y="4091759"/>
            <a:ext cx="178904" cy="244502"/>
          </a:xfrm>
          <a:prstGeom prst="downArrow">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下矢印 18"/>
          <p:cNvSpPr/>
          <p:nvPr/>
        </p:nvSpPr>
        <p:spPr>
          <a:xfrm>
            <a:off x="2128963" y="4552201"/>
            <a:ext cx="178904" cy="244502"/>
          </a:xfrm>
          <a:prstGeom prst="downArrow">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下矢印 19"/>
          <p:cNvSpPr/>
          <p:nvPr/>
        </p:nvSpPr>
        <p:spPr>
          <a:xfrm>
            <a:off x="2128963" y="5020074"/>
            <a:ext cx="178904" cy="244502"/>
          </a:xfrm>
          <a:prstGeom prst="downArrow">
            <a:avLst/>
          </a:prstGeom>
          <a:solidFill>
            <a:schemeClr val="bg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角丸四角形 20"/>
          <p:cNvSpPr/>
          <p:nvPr/>
        </p:nvSpPr>
        <p:spPr>
          <a:xfrm>
            <a:off x="4218535" y="1380846"/>
            <a:ext cx="4817889" cy="2261275"/>
          </a:xfrm>
          <a:prstGeom prst="roundRect">
            <a:avLst/>
          </a:prstGeom>
          <a:solidFill>
            <a:schemeClr val="bg1"/>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350" dirty="0">
              <a:solidFill>
                <a:schemeClr val="tx1"/>
              </a:solidFill>
            </a:endParaRPr>
          </a:p>
        </p:txBody>
      </p:sp>
      <p:pic>
        <p:nvPicPr>
          <p:cNvPr id="22" name="図 21"/>
          <p:cNvPicPr>
            <a:picLocks noChangeAspect="1"/>
          </p:cNvPicPr>
          <p:nvPr/>
        </p:nvPicPr>
        <p:blipFill rotWithShape="1">
          <a:blip r:embed="rId3"/>
          <a:srcRect l="13500" t="24963" r="55667" b="48963"/>
          <a:stretch/>
        </p:blipFill>
        <p:spPr>
          <a:xfrm>
            <a:off x="4506661" y="1505642"/>
            <a:ext cx="4229100" cy="2011680"/>
          </a:xfrm>
          <a:prstGeom prst="rect">
            <a:avLst/>
          </a:prstGeom>
        </p:spPr>
      </p:pic>
      <p:sp>
        <p:nvSpPr>
          <p:cNvPr id="24" name="テキスト ボックス 23"/>
          <p:cNvSpPr txBox="1"/>
          <p:nvPr/>
        </p:nvSpPr>
        <p:spPr>
          <a:xfrm>
            <a:off x="5195012" y="1532556"/>
            <a:ext cx="3083930" cy="276999"/>
          </a:xfrm>
          <a:prstGeom prst="rect">
            <a:avLst/>
          </a:prstGeom>
          <a:solidFill>
            <a:schemeClr val="bg1"/>
          </a:solidFill>
        </p:spPr>
        <p:txBody>
          <a:bodyPr wrap="square" rtlCol="0">
            <a:spAutoFit/>
          </a:bodyPr>
          <a:lstStyle/>
          <a:p>
            <a:r>
              <a:rPr lang="en-US" altLang="ja-JP" sz="1200" dirty="0"/>
              <a:t>PDSI</a:t>
            </a:r>
            <a:r>
              <a:rPr lang="ja-JP" altLang="en-US" sz="1200" dirty="0"/>
              <a:t>算出に用いられるパラメータ一覧</a:t>
            </a:r>
          </a:p>
        </p:txBody>
      </p:sp>
      <p:sp>
        <p:nvSpPr>
          <p:cNvPr id="26" name="テキスト ボックス 25"/>
          <p:cNvSpPr txBox="1"/>
          <p:nvPr/>
        </p:nvSpPr>
        <p:spPr>
          <a:xfrm>
            <a:off x="4501777" y="3886623"/>
            <a:ext cx="4470400" cy="2308324"/>
          </a:xfrm>
          <a:prstGeom prst="rect">
            <a:avLst/>
          </a:prstGeom>
          <a:noFill/>
        </p:spPr>
        <p:txBody>
          <a:bodyPr wrap="square" rtlCol="0">
            <a:spAutoFit/>
          </a:bodyPr>
          <a:lstStyle/>
          <a:p>
            <a:r>
              <a:rPr kumimoji="1" lang="en-US" altLang="ja-JP" sz="1600" dirty="0" smtClean="0">
                <a:solidFill>
                  <a:srgbClr val="FF0000"/>
                </a:solidFill>
              </a:rPr>
              <a:t>Potential </a:t>
            </a:r>
            <a:r>
              <a:rPr kumimoji="1" lang="ja-JP" altLang="en-US" sz="1600" dirty="0" smtClean="0">
                <a:solidFill>
                  <a:srgbClr val="FF0000"/>
                </a:solidFill>
              </a:rPr>
              <a:t>フラックス</a:t>
            </a:r>
            <a:r>
              <a:rPr kumimoji="1" lang="ja-JP" altLang="en-US" sz="1600" dirty="0" smtClean="0"/>
              <a:t>　</a:t>
            </a:r>
            <a:endParaRPr kumimoji="1" lang="en-US" altLang="ja-JP" sz="1600" dirty="0" smtClean="0"/>
          </a:p>
          <a:p>
            <a:r>
              <a:rPr lang="ja-JP" altLang="en-US" sz="1600" dirty="0" smtClean="0"/>
              <a:t>月の初期水分量と気温によって求められている</a:t>
            </a:r>
            <a:endParaRPr lang="en-US" altLang="ja-JP" sz="1600" dirty="0" smtClean="0"/>
          </a:p>
          <a:p>
            <a:r>
              <a:rPr lang="en-US" altLang="ja-JP" sz="1600" dirty="0" smtClean="0">
                <a:solidFill>
                  <a:srgbClr val="FF0000"/>
                </a:solidFill>
              </a:rPr>
              <a:t>Actual</a:t>
            </a:r>
            <a:r>
              <a:rPr lang="ja-JP" altLang="en-US" sz="1600" dirty="0" smtClean="0">
                <a:solidFill>
                  <a:srgbClr val="FF0000"/>
                </a:solidFill>
              </a:rPr>
              <a:t>フラックス</a:t>
            </a:r>
            <a:endParaRPr lang="en-US" altLang="ja-JP" sz="1600" dirty="0" smtClean="0">
              <a:solidFill>
                <a:srgbClr val="FF0000"/>
              </a:solidFill>
            </a:endParaRPr>
          </a:p>
          <a:p>
            <a:r>
              <a:rPr lang="ja-JP" altLang="en-US" sz="1600" dirty="0" smtClean="0"/>
              <a:t>月の降水量と可能蒸発量の兼ね合いによって決まる水分状態を想定して算出されるフラックス</a:t>
            </a:r>
            <a:endParaRPr lang="en-US" altLang="ja-JP" sz="1600" dirty="0" smtClean="0"/>
          </a:p>
          <a:p>
            <a:r>
              <a:rPr lang="en-US" altLang="ja-JP" sz="1600" dirty="0" smtClean="0">
                <a:solidFill>
                  <a:srgbClr val="FF0000"/>
                </a:solidFill>
              </a:rPr>
              <a:t>AWC</a:t>
            </a:r>
            <a:endParaRPr lang="en-US" altLang="ja-JP" sz="1600" dirty="0">
              <a:solidFill>
                <a:srgbClr val="FF0000"/>
              </a:solidFill>
            </a:endParaRPr>
          </a:p>
          <a:p>
            <a:r>
              <a:rPr lang="ja-JP" altLang="en-US" sz="1600" dirty="0" smtClean="0"/>
              <a:t>深さ１ｍの土壌層に保持することのできる水分量、そのうち１インチが第一層に保持されていると仮定</a:t>
            </a:r>
            <a:endParaRPr lang="en-US" altLang="ja-JP" sz="1600" dirty="0"/>
          </a:p>
          <a:p>
            <a:endParaRPr lang="en-US" altLang="ja-JP" sz="1600" dirty="0" smtClean="0"/>
          </a:p>
        </p:txBody>
      </p:sp>
    </p:spTree>
    <p:extLst>
      <p:ext uri="{BB962C8B-B14F-4D97-AF65-F5344CB8AC3E}">
        <p14:creationId xmlns:p14="http://schemas.microsoft.com/office/powerpoint/2010/main" val="10637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9" presetClass="emph" presetSubtype="0" grpId="0" nodeType="withEffect">
                                  <p:stCondLst>
                                    <p:cond delay="0"/>
                                  </p:stCondLst>
                                  <p:childTnLst>
                                    <p:set>
                                      <p:cBhvr rctx="PPT">
                                        <p:cTn id="9" dur="indefinite"/>
                                        <p:tgtEl>
                                          <p:spTgt spid="3"/>
                                        </p:tgtEl>
                                        <p:attrNameLst>
                                          <p:attrName>style.opacity</p:attrName>
                                        </p:attrNameLst>
                                      </p:cBhvr>
                                      <p:to>
                                        <p:strVal val="0.5"/>
                                      </p:to>
                                    </p:set>
                                    <p:animEffect filter="image" prLst="opacity: 0.5">
                                      <p:cBhvr rctx="IE">
                                        <p:cTn id="10" dur="indefinite"/>
                                        <p:tgtEl>
                                          <p:spTgt spid="3"/>
                                        </p:tgtEl>
                                      </p:cBhvr>
                                    </p:animEffect>
                                  </p:childTnLst>
                                </p:cTn>
                              </p:par>
                              <p:par>
                                <p:cTn id="11" presetID="9" presetClass="emph" presetSubtype="0" grpId="0" nodeType="withEffect">
                                  <p:stCondLst>
                                    <p:cond delay="0"/>
                                  </p:stCondLst>
                                  <p:childTnLst>
                                    <p:set>
                                      <p:cBhvr rctx="PPT">
                                        <p:cTn id="12" dur="indefinite"/>
                                        <p:tgtEl>
                                          <p:spTgt spid="7"/>
                                        </p:tgtEl>
                                        <p:attrNameLst>
                                          <p:attrName>style.opacity</p:attrName>
                                        </p:attrNameLst>
                                      </p:cBhvr>
                                      <p:to>
                                        <p:strVal val="0.5"/>
                                      </p:to>
                                    </p:set>
                                    <p:animEffect filter="image" prLst="opacity: 0.5">
                                      <p:cBhvr rctx="IE">
                                        <p:cTn id="13" dur="indefinite"/>
                                        <p:tgtEl>
                                          <p:spTgt spid="7"/>
                                        </p:tgtEl>
                                      </p:cBhvr>
                                    </p:animEffect>
                                  </p:childTnLst>
                                </p:cTn>
                              </p:par>
                              <p:par>
                                <p:cTn id="14" presetID="9" presetClass="emph" presetSubtype="0" grpId="0" nodeType="withEffect">
                                  <p:stCondLst>
                                    <p:cond delay="0"/>
                                  </p:stCondLst>
                                  <p:childTnLst>
                                    <p:set>
                                      <p:cBhvr rctx="PPT">
                                        <p:cTn id="15" dur="indefinite"/>
                                        <p:tgtEl>
                                          <p:spTgt spid="14"/>
                                        </p:tgtEl>
                                        <p:attrNameLst>
                                          <p:attrName>style.opacity</p:attrName>
                                        </p:attrNameLst>
                                      </p:cBhvr>
                                      <p:to>
                                        <p:strVal val="0.5"/>
                                      </p:to>
                                    </p:set>
                                    <p:animEffect filter="image" prLst="opacity: 0.5">
                                      <p:cBhvr rctx="IE">
                                        <p:cTn id="16" dur="indefinite"/>
                                        <p:tgtEl>
                                          <p:spTgt spid="14"/>
                                        </p:tgtEl>
                                      </p:cBhvr>
                                    </p:animEffect>
                                  </p:childTnLst>
                                </p:cTn>
                              </p:par>
                              <p:par>
                                <p:cTn id="17" presetID="9" presetClass="emph" presetSubtype="0" grpId="0" nodeType="withEffect">
                                  <p:stCondLst>
                                    <p:cond delay="0"/>
                                  </p:stCondLst>
                                  <p:childTnLst>
                                    <p:set>
                                      <p:cBhvr rctx="PPT">
                                        <p:cTn id="18" dur="indefinite"/>
                                        <p:tgtEl>
                                          <p:spTgt spid="6"/>
                                        </p:tgtEl>
                                        <p:attrNameLst>
                                          <p:attrName>style.opacity</p:attrName>
                                        </p:attrNameLst>
                                      </p:cBhvr>
                                      <p:to>
                                        <p:strVal val="0.5"/>
                                      </p:to>
                                    </p:set>
                                    <p:animEffect filter="image" prLst="opacity: 0.5">
                                      <p:cBhvr rctx="IE">
                                        <p:cTn id="19" dur="indefinite"/>
                                        <p:tgtEl>
                                          <p:spTgt spid="6"/>
                                        </p:tgtEl>
                                      </p:cBhvr>
                                    </p:animEffect>
                                  </p:childTnLst>
                                </p:cTn>
                              </p:par>
                              <p:par>
                                <p:cTn id="20" presetID="9" presetClass="emph" presetSubtype="0" grpId="0" nodeType="withEffect">
                                  <p:stCondLst>
                                    <p:cond delay="0"/>
                                  </p:stCondLst>
                                  <p:childTnLst>
                                    <p:set>
                                      <p:cBhvr rctx="PPT">
                                        <p:cTn id="21" dur="indefinite"/>
                                        <p:tgtEl>
                                          <p:spTgt spid="15"/>
                                        </p:tgtEl>
                                        <p:attrNameLst>
                                          <p:attrName>style.opacity</p:attrName>
                                        </p:attrNameLst>
                                      </p:cBhvr>
                                      <p:to>
                                        <p:strVal val="0.5"/>
                                      </p:to>
                                    </p:set>
                                    <p:animEffect filter="image" prLst="opacity: 0.5">
                                      <p:cBhvr rctx="IE">
                                        <p:cTn id="22" dur="indefinite"/>
                                        <p:tgtEl>
                                          <p:spTgt spid="15"/>
                                        </p:tgtEl>
                                      </p:cBhvr>
                                    </p:animEffect>
                                  </p:childTnLst>
                                </p:cTn>
                              </p:par>
                              <p:par>
                                <p:cTn id="23" presetID="9" presetClass="emph" presetSubtype="0" grpId="0" nodeType="withEffect">
                                  <p:stCondLst>
                                    <p:cond delay="0"/>
                                  </p:stCondLst>
                                  <p:childTnLst>
                                    <p:set>
                                      <p:cBhvr rctx="PPT">
                                        <p:cTn id="24" dur="indefinite"/>
                                        <p:tgtEl>
                                          <p:spTgt spid="8"/>
                                        </p:tgtEl>
                                        <p:attrNameLst>
                                          <p:attrName>style.opacity</p:attrName>
                                        </p:attrNameLst>
                                      </p:cBhvr>
                                      <p:to>
                                        <p:strVal val="0.5"/>
                                      </p:to>
                                    </p:set>
                                    <p:animEffect filter="image" prLst="opacity: 0.5">
                                      <p:cBhvr rctx="IE">
                                        <p:cTn id="25" dur="indefinite"/>
                                        <p:tgtEl>
                                          <p:spTgt spid="8"/>
                                        </p:tgtEl>
                                      </p:cBhvr>
                                    </p:animEffect>
                                  </p:childTnLst>
                                </p:cTn>
                              </p:par>
                              <p:par>
                                <p:cTn id="26" presetID="9" presetClass="emph" presetSubtype="0" grpId="0" nodeType="withEffect">
                                  <p:stCondLst>
                                    <p:cond delay="0"/>
                                  </p:stCondLst>
                                  <p:childTnLst>
                                    <p:set>
                                      <p:cBhvr rctx="PPT">
                                        <p:cTn id="27" dur="indefinite"/>
                                        <p:tgtEl>
                                          <p:spTgt spid="16"/>
                                        </p:tgtEl>
                                        <p:attrNameLst>
                                          <p:attrName>style.opacity</p:attrName>
                                        </p:attrNameLst>
                                      </p:cBhvr>
                                      <p:to>
                                        <p:strVal val="0.5"/>
                                      </p:to>
                                    </p:set>
                                    <p:animEffect filter="image" prLst="opacity: 0.5">
                                      <p:cBhvr rctx="IE">
                                        <p:cTn id="28" dur="indefinite"/>
                                        <p:tgtEl>
                                          <p:spTgt spid="16"/>
                                        </p:tgtEl>
                                      </p:cBhvr>
                                    </p:animEffect>
                                  </p:childTnLst>
                                </p:cTn>
                              </p:par>
                              <p:par>
                                <p:cTn id="29" presetID="9" presetClass="emph" presetSubtype="0" grpId="0" nodeType="withEffect">
                                  <p:stCondLst>
                                    <p:cond delay="0"/>
                                  </p:stCondLst>
                                  <p:childTnLst>
                                    <p:set>
                                      <p:cBhvr rctx="PPT">
                                        <p:cTn id="30" dur="indefinite"/>
                                        <p:tgtEl>
                                          <p:spTgt spid="9"/>
                                        </p:tgtEl>
                                        <p:attrNameLst>
                                          <p:attrName>style.opacity</p:attrName>
                                        </p:attrNameLst>
                                      </p:cBhvr>
                                      <p:to>
                                        <p:strVal val="0.5"/>
                                      </p:to>
                                    </p:set>
                                    <p:animEffect filter="image" prLst="opacity: 0.5">
                                      <p:cBhvr rctx="IE">
                                        <p:cTn id="31" dur="indefinite"/>
                                        <p:tgtEl>
                                          <p:spTgt spid="9"/>
                                        </p:tgtEl>
                                      </p:cBhvr>
                                    </p:animEffect>
                                  </p:childTnLst>
                                </p:cTn>
                              </p:par>
                              <p:par>
                                <p:cTn id="32" presetID="9" presetClass="emph" presetSubtype="0" grpId="0" nodeType="withEffect">
                                  <p:stCondLst>
                                    <p:cond delay="0"/>
                                  </p:stCondLst>
                                  <p:childTnLst>
                                    <p:set>
                                      <p:cBhvr rctx="PPT">
                                        <p:cTn id="33" dur="indefinite"/>
                                        <p:tgtEl>
                                          <p:spTgt spid="17"/>
                                        </p:tgtEl>
                                        <p:attrNameLst>
                                          <p:attrName>style.opacity</p:attrName>
                                        </p:attrNameLst>
                                      </p:cBhvr>
                                      <p:to>
                                        <p:strVal val="0.5"/>
                                      </p:to>
                                    </p:set>
                                    <p:animEffect filter="image" prLst="opacity: 0.5">
                                      <p:cBhvr rctx="IE">
                                        <p:cTn id="34" dur="indefinite"/>
                                        <p:tgtEl>
                                          <p:spTgt spid="17"/>
                                        </p:tgtEl>
                                      </p:cBhvr>
                                    </p:animEffect>
                                  </p:childTnLst>
                                </p:cTn>
                              </p:par>
                              <p:par>
                                <p:cTn id="35" presetID="9" presetClass="emph" presetSubtype="0" grpId="0" nodeType="withEffect">
                                  <p:stCondLst>
                                    <p:cond delay="0"/>
                                  </p:stCondLst>
                                  <p:childTnLst>
                                    <p:set>
                                      <p:cBhvr rctx="PPT">
                                        <p:cTn id="36" dur="indefinite"/>
                                        <p:tgtEl>
                                          <p:spTgt spid="13"/>
                                        </p:tgtEl>
                                        <p:attrNameLst>
                                          <p:attrName>style.opacity</p:attrName>
                                        </p:attrNameLst>
                                      </p:cBhvr>
                                      <p:to>
                                        <p:strVal val="0.5"/>
                                      </p:to>
                                    </p:set>
                                    <p:animEffect filter="image" prLst="opacity: 0.5">
                                      <p:cBhvr rctx="IE">
                                        <p:cTn id="37" dur="indefinite"/>
                                        <p:tgtEl>
                                          <p:spTgt spid="13"/>
                                        </p:tgtEl>
                                      </p:cBhvr>
                                    </p:animEffect>
                                  </p:childTnLst>
                                </p:cTn>
                              </p:par>
                              <p:par>
                                <p:cTn id="38" presetID="9" presetClass="emph" presetSubtype="0" grpId="0" nodeType="withEffect">
                                  <p:stCondLst>
                                    <p:cond delay="0"/>
                                  </p:stCondLst>
                                  <p:childTnLst>
                                    <p:set>
                                      <p:cBhvr rctx="PPT">
                                        <p:cTn id="39" dur="indefinite"/>
                                        <p:tgtEl>
                                          <p:spTgt spid="18"/>
                                        </p:tgtEl>
                                        <p:attrNameLst>
                                          <p:attrName>style.opacity</p:attrName>
                                        </p:attrNameLst>
                                      </p:cBhvr>
                                      <p:to>
                                        <p:strVal val="0.5"/>
                                      </p:to>
                                    </p:set>
                                    <p:animEffect filter="image" prLst="opacity: 0.5">
                                      <p:cBhvr rctx="IE">
                                        <p:cTn id="40" dur="indefinite"/>
                                        <p:tgtEl>
                                          <p:spTgt spid="18"/>
                                        </p:tgtEl>
                                      </p:cBhvr>
                                    </p:animEffect>
                                  </p:childTnLst>
                                </p:cTn>
                              </p:par>
                              <p:par>
                                <p:cTn id="41" presetID="9" presetClass="emph" presetSubtype="0" grpId="0" nodeType="withEffect">
                                  <p:stCondLst>
                                    <p:cond delay="0"/>
                                  </p:stCondLst>
                                  <p:childTnLst>
                                    <p:set>
                                      <p:cBhvr rctx="PPT">
                                        <p:cTn id="42" dur="indefinite"/>
                                        <p:tgtEl>
                                          <p:spTgt spid="12"/>
                                        </p:tgtEl>
                                        <p:attrNameLst>
                                          <p:attrName>style.opacity</p:attrName>
                                        </p:attrNameLst>
                                      </p:cBhvr>
                                      <p:to>
                                        <p:strVal val="0.5"/>
                                      </p:to>
                                    </p:set>
                                    <p:animEffect filter="image" prLst="opacity: 0.5">
                                      <p:cBhvr rctx="IE">
                                        <p:cTn id="43" dur="indefinite"/>
                                        <p:tgtEl>
                                          <p:spTgt spid="12"/>
                                        </p:tgtEl>
                                      </p:cBhvr>
                                    </p:animEffect>
                                  </p:childTnLst>
                                </p:cTn>
                              </p:par>
                              <p:par>
                                <p:cTn id="44" presetID="9" presetClass="emph" presetSubtype="0" grpId="0" nodeType="withEffect">
                                  <p:stCondLst>
                                    <p:cond delay="0"/>
                                  </p:stCondLst>
                                  <p:childTnLst>
                                    <p:set>
                                      <p:cBhvr rctx="PPT">
                                        <p:cTn id="45" dur="indefinite"/>
                                        <p:tgtEl>
                                          <p:spTgt spid="19"/>
                                        </p:tgtEl>
                                        <p:attrNameLst>
                                          <p:attrName>style.opacity</p:attrName>
                                        </p:attrNameLst>
                                      </p:cBhvr>
                                      <p:to>
                                        <p:strVal val="0.5"/>
                                      </p:to>
                                    </p:set>
                                    <p:animEffect filter="image" prLst="opacity: 0.5">
                                      <p:cBhvr rctx="IE">
                                        <p:cTn id="46" dur="indefinite"/>
                                        <p:tgtEl>
                                          <p:spTgt spid="19"/>
                                        </p:tgtEl>
                                      </p:cBhvr>
                                    </p:animEffect>
                                  </p:childTnLst>
                                </p:cTn>
                              </p:par>
                              <p:par>
                                <p:cTn id="47" presetID="9" presetClass="emph" presetSubtype="0" grpId="0" nodeType="withEffect">
                                  <p:stCondLst>
                                    <p:cond delay="0"/>
                                  </p:stCondLst>
                                  <p:childTnLst>
                                    <p:set>
                                      <p:cBhvr rctx="PPT">
                                        <p:cTn id="48" dur="indefinite"/>
                                        <p:tgtEl>
                                          <p:spTgt spid="11"/>
                                        </p:tgtEl>
                                        <p:attrNameLst>
                                          <p:attrName>style.opacity</p:attrName>
                                        </p:attrNameLst>
                                      </p:cBhvr>
                                      <p:to>
                                        <p:strVal val="0.5"/>
                                      </p:to>
                                    </p:set>
                                    <p:animEffect filter="image" prLst="opacity: 0.5">
                                      <p:cBhvr rctx="IE">
                                        <p:cTn id="49" dur="indefinite"/>
                                        <p:tgtEl>
                                          <p:spTgt spid="11"/>
                                        </p:tgtEl>
                                      </p:cBhvr>
                                    </p:animEffect>
                                  </p:childTnLst>
                                </p:cTn>
                              </p:par>
                              <p:par>
                                <p:cTn id="50" presetID="9" presetClass="emph" presetSubtype="0" grpId="0" nodeType="withEffect">
                                  <p:stCondLst>
                                    <p:cond delay="0"/>
                                  </p:stCondLst>
                                  <p:childTnLst>
                                    <p:set>
                                      <p:cBhvr rctx="PPT">
                                        <p:cTn id="51" dur="indefinite"/>
                                        <p:tgtEl>
                                          <p:spTgt spid="20"/>
                                        </p:tgtEl>
                                        <p:attrNameLst>
                                          <p:attrName>style.opacity</p:attrName>
                                        </p:attrNameLst>
                                      </p:cBhvr>
                                      <p:to>
                                        <p:strVal val="0.5"/>
                                      </p:to>
                                    </p:set>
                                    <p:animEffect filter="image" prLst="opacity: 0.5">
                                      <p:cBhvr rctx="IE">
                                        <p:cTn id="52" dur="indefinite"/>
                                        <p:tgtEl>
                                          <p:spTgt spid="20"/>
                                        </p:tgtEl>
                                      </p:cBhvr>
                                    </p:animEffect>
                                  </p:childTnLst>
                                </p:cTn>
                              </p:par>
                              <p:par>
                                <p:cTn id="53" presetID="9" presetClass="emph" presetSubtype="0" grpId="0" nodeType="withEffect">
                                  <p:stCondLst>
                                    <p:cond delay="0"/>
                                  </p:stCondLst>
                                  <p:childTnLst>
                                    <p:set>
                                      <p:cBhvr rctx="PPT">
                                        <p:cTn id="54" dur="indefinite"/>
                                        <p:tgtEl>
                                          <p:spTgt spid="10"/>
                                        </p:tgtEl>
                                        <p:attrNameLst>
                                          <p:attrName>style.opacity</p:attrName>
                                        </p:attrNameLst>
                                      </p:cBhvr>
                                      <p:to>
                                        <p:strVal val="0.5"/>
                                      </p:to>
                                    </p:set>
                                    <p:animEffect filter="image" prLst="opacity: 0.5">
                                      <p:cBhvr rctx="IE">
                                        <p:cTn id="55" dur="indefinite"/>
                                        <p:tgtEl>
                                          <p:spTgt spid="10"/>
                                        </p:tgtEl>
                                      </p:cBhvr>
                                    </p:animEffect>
                                  </p:childTnLst>
                                </p:cTn>
                              </p:par>
                              <p:par>
                                <p:cTn id="56" presetID="9" presetClass="emph" presetSubtype="0" nodeType="withEffect">
                                  <p:stCondLst>
                                    <p:cond delay="0"/>
                                  </p:stCondLst>
                                  <p:childTnLst>
                                    <p:set>
                                      <p:cBhvr rctx="PPT">
                                        <p:cTn id="57" dur="indefinite"/>
                                        <p:tgtEl>
                                          <p:spTgt spid="22"/>
                                        </p:tgtEl>
                                        <p:attrNameLst>
                                          <p:attrName>style.opacity</p:attrName>
                                        </p:attrNameLst>
                                      </p:cBhvr>
                                      <p:to>
                                        <p:strVal val="0.5"/>
                                      </p:to>
                                    </p:set>
                                    <p:animEffect filter="image" prLst="opacity: 0.5">
                                      <p:cBhvr rctx="IE">
                                        <p:cTn id="58" dur="indefinite"/>
                                        <p:tgtEl>
                                          <p:spTgt spid="22"/>
                                        </p:tgtEl>
                                      </p:cBhvr>
                                    </p:animEffect>
                                  </p:childTnLst>
                                </p:cTn>
                              </p:par>
                              <p:par>
                                <p:cTn id="59" presetID="9" presetClass="emph" presetSubtype="0" grpId="0" nodeType="withEffect">
                                  <p:stCondLst>
                                    <p:cond delay="0"/>
                                  </p:stCondLst>
                                  <p:childTnLst>
                                    <p:set>
                                      <p:cBhvr rctx="PPT">
                                        <p:cTn id="60" dur="indefinite"/>
                                        <p:tgtEl>
                                          <p:spTgt spid="21"/>
                                        </p:tgtEl>
                                        <p:attrNameLst>
                                          <p:attrName>style.opacity</p:attrName>
                                        </p:attrNameLst>
                                      </p:cBhvr>
                                      <p:to>
                                        <p:strVal val="0.5"/>
                                      </p:to>
                                    </p:set>
                                    <p:animEffect filter="image" prLst="opacity: 0.5">
                                      <p:cBhvr rctx="IE">
                                        <p:cTn id="61" dur="indefinite"/>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35432"/>
            <a:ext cx="7886700" cy="994172"/>
          </a:xfrm>
        </p:spPr>
        <p:txBody>
          <a:bodyPr/>
          <a:lstStyle/>
          <a:p>
            <a:r>
              <a:rPr kumimoji="1" lang="ja-JP" altLang="en-US" dirty="0" smtClean="0"/>
              <a:t>　　</a:t>
            </a:r>
            <a:r>
              <a:rPr lang="ja-JP" altLang="en-US" sz="3000" dirty="0"/>
              <a:t>シベリア領域平均</a:t>
            </a:r>
          </a:p>
        </p:txBody>
      </p:sp>
      <p:graphicFrame>
        <p:nvGraphicFramePr>
          <p:cNvPr id="5" name="コンテンツ プレースホルダー 4"/>
          <p:cNvGraphicFramePr>
            <a:graphicFrameLocks noGrp="1"/>
          </p:cNvGraphicFramePr>
          <p:nvPr>
            <p:ph idx="1"/>
            <p:extLst>
              <p:ext uri="{D42A27DB-BD31-4B8C-83A1-F6EECF244321}">
                <p14:modId xmlns:p14="http://schemas.microsoft.com/office/powerpoint/2010/main" val="4118433176"/>
              </p:ext>
            </p:extLst>
          </p:nvPr>
        </p:nvGraphicFramePr>
        <p:xfrm>
          <a:off x="493939" y="1324303"/>
          <a:ext cx="4078061" cy="2745771"/>
        </p:xfrm>
        <a:graphic>
          <a:graphicData uri="http://schemas.openxmlformats.org/drawingml/2006/chart">
            <c:chart xmlns:c="http://schemas.openxmlformats.org/drawingml/2006/chart" xmlns:r="http://schemas.openxmlformats.org/officeDocument/2006/relationships" r:id="rId2"/>
          </a:graphicData>
        </a:graphic>
      </p:graphicFrame>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88</a:t>
            </a:fld>
            <a:endParaRPr kumimoji="1" lang="ja-JP" altLang="en-US" dirty="0"/>
          </a:p>
        </p:txBody>
      </p:sp>
      <p:graphicFrame>
        <p:nvGraphicFramePr>
          <p:cNvPr id="7" name="グラフ 6"/>
          <p:cNvGraphicFramePr>
            <a:graphicFrameLocks/>
          </p:cNvGraphicFramePr>
          <p:nvPr>
            <p:extLst>
              <p:ext uri="{D42A27DB-BD31-4B8C-83A1-F6EECF244321}">
                <p14:modId xmlns:p14="http://schemas.microsoft.com/office/powerpoint/2010/main" val="342916796"/>
              </p:ext>
            </p:extLst>
          </p:nvPr>
        </p:nvGraphicFramePr>
        <p:xfrm>
          <a:off x="4663936" y="1360262"/>
          <a:ext cx="4212049" cy="2709812"/>
        </p:xfrm>
        <a:graphic>
          <a:graphicData uri="http://schemas.openxmlformats.org/drawingml/2006/chart">
            <c:chart xmlns:c="http://schemas.openxmlformats.org/drawingml/2006/chart" xmlns:r="http://schemas.openxmlformats.org/officeDocument/2006/relationships" r:id="rId3"/>
          </a:graphicData>
        </a:graphic>
      </p:graphicFrame>
      <p:sp>
        <p:nvSpPr>
          <p:cNvPr id="3" name="角丸四角形 2"/>
          <p:cNvSpPr/>
          <p:nvPr/>
        </p:nvSpPr>
        <p:spPr>
          <a:xfrm>
            <a:off x="618711" y="4200732"/>
            <a:ext cx="7730159" cy="1423781"/>
          </a:xfrm>
          <a:prstGeom prst="roundRect">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ja-JP" altLang="en-US" sz="2000" dirty="0" smtClean="0"/>
              <a:t>領域平均では、</a:t>
            </a:r>
            <a:r>
              <a:rPr lang="en-US" altLang="ja-JP" sz="2000" dirty="0" smtClean="0"/>
              <a:t>P-E</a:t>
            </a:r>
            <a:r>
              <a:rPr lang="ja-JP" altLang="en-US" sz="2000" dirty="0" smtClean="0"/>
              <a:t>の大きな変化も見られなかったが</a:t>
            </a:r>
            <a:r>
              <a:rPr lang="en-US" altLang="ja-JP" sz="2000" dirty="0" smtClean="0"/>
              <a:t>PDSI</a:t>
            </a:r>
            <a:r>
              <a:rPr lang="ja-JP" altLang="en-US" sz="2000" dirty="0" smtClean="0"/>
              <a:t>の大きな変化も見られなかった。</a:t>
            </a:r>
            <a:endParaRPr lang="en-US" altLang="ja-JP" sz="2000" dirty="0"/>
          </a:p>
          <a:p>
            <a:r>
              <a:rPr lang="ja-JP" altLang="en-US" sz="2000" dirty="0" smtClean="0"/>
              <a:t>しかし、シベリアでは乾燥の頻度が多くなってきていることがわかる。</a:t>
            </a:r>
            <a:endParaRPr lang="en-US" altLang="ja-JP" sz="2000" dirty="0" smtClean="0"/>
          </a:p>
        </p:txBody>
      </p:sp>
      <p:cxnSp>
        <p:nvCxnSpPr>
          <p:cNvPr id="10" name="直線コネクタ 9"/>
          <p:cNvCxnSpPr/>
          <p:nvPr/>
        </p:nvCxnSpPr>
        <p:spPr>
          <a:xfrm flipV="1">
            <a:off x="814122" y="2262219"/>
            <a:ext cx="3664324" cy="67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角丸四角形 5"/>
          <p:cNvSpPr/>
          <p:nvPr/>
        </p:nvSpPr>
        <p:spPr>
          <a:xfrm>
            <a:off x="2334986" y="5568043"/>
            <a:ext cx="4122964" cy="53884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dirty="0" smtClean="0"/>
              <a:t>乾燥の</a:t>
            </a:r>
            <a:r>
              <a:rPr lang="ja-JP" altLang="en-US" dirty="0" smtClean="0"/>
              <a:t>頻度が干ばつを悪化させる</a:t>
            </a:r>
            <a:endParaRPr kumimoji="1" lang="ja-JP" altLang="en-US" dirty="0"/>
          </a:p>
        </p:txBody>
      </p:sp>
    </p:spTree>
    <p:extLst>
      <p:ext uri="{BB962C8B-B14F-4D97-AF65-F5344CB8AC3E}">
        <p14:creationId xmlns:p14="http://schemas.microsoft.com/office/powerpoint/2010/main" val="41860503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886700" cy="1325563"/>
          </a:xfrm>
        </p:spPr>
        <p:txBody>
          <a:bodyPr>
            <a:normAutofit/>
          </a:bodyPr>
          <a:lstStyle/>
          <a:p>
            <a:r>
              <a:rPr kumimoji="1" lang="ja-JP" altLang="en-US" sz="4000" dirty="0" smtClean="0"/>
              <a:t>　　</a:t>
            </a:r>
            <a:r>
              <a:rPr kumimoji="1" lang="ja-JP" altLang="en-US" dirty="0" smtClean="0"/>
              <a:t>領域平均</a:t>
            </a:r>
            <a:endParaRPr kumimoji="1" lang="ja-JP" altLang="en-US" dirty="0"/>
          </a:p>
        </p:txBody>
      </p:sp>
      <p:pic>
        <p:nvPicPr>
          <p:cNvPr id="5" name="コンテンツ プレースホルダー 4"/>
          <p:cNvPicPr>
            <a:picLocks noGrp="1" noChangeAspect="1"/>
          </p:cNvPicPr>
          <p:nvPr>
            <p:ph idx="1"/>
          </p:nvPr>
        </p:nvPicPr>
        <p:blipFill rotWithShape="1">
          <a:blip r:embed="rId2">
            <a:extLst>
              <a:ext uri="{28A0092B-C50C-407E-A947-70E740481C1C}">
                <a14:useLocalDpi xmlns:a14="http://schemas.microsoft.com/office/drawing/2010/main" val="0"/>
              </a:ext>
            </a:extLst>
          </a:blip>
          <a:srcRect l="4641" t="24208" r="53820" b="24454"/>
          <a:stretch/>
        </p:blipFill>
        <p:spPr>
          <a:xfrm>
            <a:off x="-1" y="1416050"/>
            <a:ext cx="5699859" cy="5441950"/>
          </a:xfrm>
          <a:prstGeom prst="rect">
            <a:avLst/>
          </a:prstGeom>
          <a:ln>
            <a:noFill/>
          </a:ln>
          <a:effectLst>
            <a:outerShdw blurRad="190500" algn="tl" rotWithShape="0">
              <a:srgbClr val="000000">
                <a:alpha val="70000"/>
              </a:srgbClr>
            </a:outerShdw>
          </a:effectLst>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89</a:t>
            </a:fld>
            <a:endParaRPr kumimoji="1" lang="ja-JP" altLang="en-US"/>
          </a:p>
        </p:txBody>
      </p:sp>
      <p:sp>
        <p:nvSpPr>
          <p:cNvPr id="7" name="正方形/長方形 6"/>
          <p:cNvSpPr/>
          <p:nvPr/>
        </p:nvSpPr>
        <p:spPr>
          <a:xfrm flipV="1">
            <a:off x="3139489" y="1416049"/>
            <a:ext cx="981661" cy="666750"/>
          </a:xfrm>
          <a:prstGeom prst="rect">
            <a:avLst/>
          </a:prstGeom>
          <a:solidFill>
            <a:srgbClr val="FF0000">
              <a:alpha val="5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77800" y="4214789"/>
            <a:ext cx="558800" cy="687411"/>
          </a:xfrm>
          <a:prstGeom prst="rect">
            <a:avLst/>
          </a:prstGeom>
          <a:solidFill>
            <a:srgbClr val="FF0000">
              <a:alpha val="5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6082393" y="1570210"/>
            <a:ext cx="1869621" cy="512589"/>
          </a:xfrm>
          <a:prstGeom prst="roundRect">
            <a:avLst/>
          </a:prstGeom>
          <a:solidFill>
            <a:srgbClr val="F1681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2400" b="1" dirty="0" smtClean="0"/>
              <a:t>アフリカ</a:t>
            </a:r>
            <a:endParaRPr kumimoji="1" lang="ja-JP" altLang="en-US" sz="2400" b="1" dirty="0"/>
          </a:p>
        </p:txBody>
      </p:sp>
      <p:sp>
        <p:nvSpPr>
          <p:cNvPr id="9" name="角丸四角形 8"/>
          <p:cNvSpPr/>
          <p:nvPr/>
        </p:nvSpPr>
        <p:spPr>
          <a:xfrm>
            <a:off x="6017079" y="3587836"/>
            <a:ext cx="2000250" cy="563336"/>
          </a:xfrm>
          <a:prstGeom prst="roundRect">
            <a:avLst/>
          </a:prstGeom>
          <a:solidFill>
            <a:srgbClr val="F1681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2400" b="1" dirty="0" smtClean="0"/>
              <a:t>シベリア</a:t>
            </a:r>
            <a:endParaRPr kumimoji="1" lang="ja-JP" altLang="en-US" sz="2400" b="1" dirty="0"/>
          </a:p>
        </p:txBody>
      </p:sp>
      <p:sp>
        <p:nvSpPr>
          <p:cNvPr id="12" name="テキスト ボックス 11"/>
          <p:cNvSpPr txBox="1"/>
          <p:nvPr/>
        </p:nvSpPr>
        <p:spPr>
          <a:xfrm>
            <a:off x="6017079" y="2327446"/>
            <a:ext cx="2619328" cy="1138773"/>
          </a:xfrm>
          <a:prstGeom prst="rect">
            <a:avLst/>
          </a:prstGeom>
          <a:noFill/>
        </p:spPr>
        <p:txBody>
          <a:bodyPr wrap="square" rtlCol="0">
            <a:spAutoFit/>
          </a:bodyPr>
          <a:lstStyle/>
          <a:p>
            <a:r>
              <a:rPr kumimoji="1" lang="ja-JP" altLang="en-US" sz="2400" dirty="0" smtClean="0"/>
              <a:t>北緯</a:t>
            </a:r>
            <a:r>
              <a:rPr kumimoji="1" lang="en-US" altLang="ja-JP" sz="2400" dirty="0" smtClean="0"/>
              <a:t>0°</a:t>
            </a:r>
            <a:r>
              <a:rPr kumimoji="1" lang="ja-JP" altLang="en-US" sz="2400" dirty="0" smtClean="0"/>
              <a:t>～</a:t>
            </a:r>
            <a:r>
              <a:rPr kumimoji="1" lang="en-US" altLang="ja-JP" sz="2400" dirty="0" smtClean="0"/>
              <a:t>6°</a:t>
            </a:r>
          </a:p>
          <a:p>
            <a:r>
              <a:rPr kumimoji="1" lang="ja-JP" altLang="en-US" sz="2400" dirty="0" smtClean="0"/>
              <a:t>東経</a:t>
            </a:r>
            <a:r>
              <a:rPr kumimoji="1" lang="en-US" altLang="ja-JP" sz="2400" dirty="0" smtClean="0"/>
              <a:t>10.5°</a:t>
            </a:r>
            <a:r>
              <a:rPr kumimoji="1" lang="ja-JP" altLang="en-US" sz="2400" dirty="0" smtClean="0"/>
              <a:t>～</a:t>
            </a:r>
            <a:r>
              <a:rPr kumimoji="1" lang="en-US" altLang="ja-JP" sz="2400" dirty="0" smtClean="0"/>
              <a:t>17°</a:t>
            </a:r>
          </a:p>
          <a:p>
            <a:endParaRPr kumimoji="1" lang="ja-JP" altLang="en-US" sz="2000" dirty="0"/>
          </a:p>
        </p:txBody>
      </p:sp>
      <p:sp>
        <p:nvSpPr>
          <p:cNvPr id="13" name="テキスト ボックス 12"/>
          <p:cNvSpPr txBox="1"/>
          <p:nvPr/>
        </p:nvSpPr>
        <p:spPr>
          <a:xfrm>
            <a:off x="6017079" y="4454188"/>
            <a:ext cx="3381704" cy="892552"/>
          </a:xfrm>
          <a:prstGeom prst="rect">
            <a:avLst/>
          </a:prstGeom>
          <a:noFill/>
        </p:spPr>
        <p:txBody>
          <a:bodyPr wrap="square" rtlCol="0">
            <a:spAutoFit/>
          </a:bodyPr>
          <a:lstStyle/>
          <a:p>
            <a:r>
              <a:rPr kumimoji="1" lang="ja-JP" altLang="en-US" sz="2400" dirty="0" smtClean="0"/>
              <a:t>北緯</a:t>
            </a:r>
            <a:r>
              <a:rPr kumimoji="1" lang="en-US" altLang="ja-JP" sz="2400" dirty="0" smtClean="0"/>
              <a:t>66°</a:t>
            </a:r>
            <a:r>
              <a:rPr kumimoji="1" lang="ja-JP" altLang="en-US" sz="2400" dirty="0" smtClean="0"/>
              <a:t>～</a:t>
            </a:r>
            <a:r>
              <a:rPr kumimoji="1" lang="en-US" altLang="ja-JP" sz="2400" dirty="0" smtClean="0"/>
              <a:t>69°</a:t>
            </a:r>
          </a:p>
          <a:p>
            <a:r>
              <a:rPr kumimoji="1" lang="ja-JP" altLang="en-US" sz="2400" dirty="0" smtClean="0"/>
              <a:t>東経</a:t>
            </a:r>
            <a:r>
              <a:rPr kumimoji="1" lang="en-US" altLang="ja-JP" sz="2400" dirty="0" smtClean="0"/>
              <a:t>96°</a:t>
            </a:r>
            <a:r>
              <a:rPr kumimoji="1" lang="ja-JP" altLang="en-US" sz="2400" dirty="0" smtClean="0"/>
              <a:t>～</a:t>
            </a:r>
            <a:r>
              <a:rPr kumimoji="1" lang="en-US" altLang="ja-JP" sz="2400" dirty="0" smtClean="0"/>
              <a:t>110</a:t>
            </a:r>
            <a:r>
              <a:rPr kumimoji="1" lang="en-US" altLang="ja-JP" sz="2800" dirty="0" smtClean="0"/>
              <a:t>°</a:t>
            </a:r>
            <a:endParaRPr kumimoji="1" lang="ja-JP" altLang="en-US" sz="2800" dirty="0"/>
          </a:p>
        </p:txBody>
      </p:sp>
    </p:spTree>
    <p:extLst>
      <p:ext uri="{BB962C8B-B14F-4D97-AF65-F5344CB8AC3E}">
        <p14:creationId xmlns:p14="http://schemas.microsoft.com/office/powerpoint/2010/main" val="199019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646331"/>
          </a:xfrm>
          <a:prstGeom prst="rect">
            <a:avLst/>
          </a:prstGeom>
          <a:solidFill>
            <a:schemeClr val="accent1">
              <a:lumMod val="50000"/>
            </a:schemeClr>
          </a:solidFill>
        </p:spPr>
        <p:txBody>
          <a:bodyPr wrap="square" rtlCol="0">
            <a:spAutoFit/>
          </a:bodyPr>
          <a:lstStyle/>
          <a:p>
            <a:r>
              <a:rPr kumimoji="1" lang="ja-JP" altLang="en-US" sz="3600" b="1" dirty="0" smtClean="0">
                <a:solidFill>
                  <a:schemeClr val="bg1"/>
                </a:solidFill>
              </a:rPr>
              <a:t>結果</a:t>
            </a:r>
            <a:endParaRPr kumimoji="1" lang="ja-JP" altLang="en-US" sz="3600" b="1" dirty="0">
              <a:solidFill>
                <a:schemeClr val="bg1"/>
              </a:solidFill>
            </a:endParaRPr>
          </a:p>
        </p:txBody>
      </p:sp>
      <p:sp>
        <p:nvSpPr>
          <p:cNvPr id="8" name="テキスト ボックス 7"/>
          <p:cNvSpPr txBox="1"/>
          <p:nvPr/>
        </p:nvSpPr>
        <p:spPr>
          <a:xfrm>
            <a:off x="6436694" y="620151"/>
            <a:ext cx="2083942" cy="369332"/>
          </a:xfrm>
          <a:prstGeom prst="rect">
            <a:avLst/>
          </a:prstGeom>
          <a:noFill/>
        </p:spPr>
        <p:txBody>
          <a:bodyPr wrap="square" rtlCol="0">
            <a:spAutoFit/>
          </a:bodyPr>
          <a:lstStyle/>
          <a:p>
            <a:r>
              <a:rPr lang="ja-JP" altLang="en-US" b="1" dirty="0"/>
              <a:t>過去</a:t>
            </a:r>
            <a:r>
              <a:rPr lang="en-US" altLang="ja-JP" b="1" dirty="0"/>
              <a:t>1970</a:t>
            </a:r>
            <a:r>
              <a:rPr lang="ja-JP" altLang="en-US" b="1" dirty="0"/>
              <a:t>～</a:t>
            </a:r>
            <a:r>
              <a:rPr lang="en-US" altLang="ja-JP" b="1" dirty="0" smtClean="0"/>
              <a:t>1984</a:t>
            </a:r>
            <a:r>
              <a:rPr lang="ja-JP" altLang="en-US" b="1" dirty="0"/>
              <a:t>年</a:t>
            </a:r>
          </a:p>
        </p:txBody>
      </p:sp>
      <p:sp>
        <p:nvSpPr>
          <p:cNvPr id="9" name="テキスト ボックス 8"/>
          <p:cNvSpPr txBox="1"/>
          <p:nvPr/>
        </p:nvSpPr>
        <p:spPr>
          <a:xfrm>
            <a:off x="6436694" y="3567036"/>
            <a:ext cx="2187464" cy="369332"/>
          </a:xfrm>
          <a:prstGeom prst="rect">
            <a:avLst/>
          </a:prstGeom>
          <a:noFill/>
        </p:spPr>
        <p:txBody>
          <a:bodyPr wrap="square" rtlCol="0">
            <a:spAutoFit/>
          </a:bodyPr>
          <a:lstStyle/>
          <a:p>
            <a:r>
              <a:rPr lang="ja-JP" altLang="en-US" b="1" dirty="0"/>
              <a:t>現在</a:t>
            </a:r>
            <a:r>
              <a:rPr lang="en-US" altLang="ja-JP" b="1" dirty="0" smtClean="0"/>
              <a:t>2000</a:t>
            </a:r>
            <a:r>
              <a:rPr lang="ja-JP" altLang="en-US" b="1" dirty="0"/>
              <a:t>～</a:t>
            </a:r>
            <a:r>
              <a:rPr lang="en-US" altLang="ja-JP" b="1" dirty="0"/>
              <a:t>2014</a:t>
            </a:r>
            <a:r>
              <a:rPr lang="ja-JP" altLang="en-US" b="1" dirty="0"/>
              <a:t>年</a:t>
            </a:r>
          </a:p>
        </p:txBody>
      </p:sp>
      <p:sp>
        <p:nvSpPr>
          <p:cNvPr id="10" name="テキスト ボックス 9"/>
          <p:cNvSpPr txBox="1"/>
          <p:nvPr/>
        </p:nvSpPr>
        <p:spPr>
          <a:xfrm>
            <a:off x="894951" y="690321"/>
            <a:ext cx="3735909" cy="400110"/>
          </a:xfrm>
          <a:prstGeom prst="rect">
            <a:avLst/>
          </a:prstGeom>
          <a:solidFill>
            <a:schemeClr val="bg1"/>
          </a:solidFill>
        </p:spPr>
        <p:txBody>
          <a:bodyPr wrap="square" rtlCol="0">
            <a:spAutoFit/>
          </a:bodyPr>
          <a:lstStyle/>
          <a:p>
            <a:pPr algn="ctr"/>
            <a:r>
              <a:rPr kumimoji="1" lang="ja-JP" altLang="en-US" sz="2000" b="1" dirty="0" smtClean="0"/>
              <a:t>降水量　　現在</a:t>
            </a:r>
            <a:r>
              <a:rPr kumimoji="1" lang="ja-JP" altLang="en-US" sz="2000" b="1" dirty="0" err="1" smtClean="0"/>
              <a:t>ｰ</a:t>
            </a:r>
            <a:r>
              <a:rPr kumimoji="1" lang="ja-JP" altLang="en-US" sz="2000" b="1" dirty="0" smtClean="0"/>
              <a:t>過去</a:t>
            </a:r>
            <a:endParaRPr kumimoji="1" lang="ja-JP" altLang="en-US" sz="2000" b="1" dirty="0"/>
          </a:p>
        </p:txBody>
      </p:sp>
      <p:sp>
        <p:nvSpPr>
          <p:cNvPr id="15" name="テキスト ボックス 14"/>
          <p:cNvSpPr txBox="1"/>
          <p:nvPr/>
        </p:nvSpPr>
        <p:spPr>
          <a:xfrm>
            <a:off x="5959361" y="6514237"/>
            <a:ext cx="3121573" cy="276999"/>
          </a:xfrm>
          <a:prstGeom prst="rect">
            <a:avLst/>
          </a:prstGeom>
          <a:noFill/>
        </p:spPr>
        <p:txBody>
          <a:bodyPr wrap="square" rtlCol="0">
            <a:spAutoFit/>
          </a:bodyPr>
          <a:lstStyle/>
          <a:p>
            <a:r>
              <a:rPr lang="en-US" altLang="ja-JP" sz="1200" b="1" dirty="0" smtClean="0"/>
              <a:t>0         2          4            6          8            10        12  </a:t>
            </a:r>
            <a:endParaRPr kumimoji="1" lang="ja-JP" altLang="en-US" sz="1200" b="1" dirty="0"/>
          </a:p>
        </p:txBody>
      </p:sp>
      <p:sp>
        <p:nvSpPr>
          <p:cNvPr id="16" name="角丸四角形 15"/>
          <p:cNvSpPr/>
          <p:nvPr/>
        </p:nvSpPr>
        <p:spPr>
          <a:xfrm>
            <a:off x="4219748" y="81158"/>
            <a:ext cx="3502775"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smtClean="0">
                <a:solidFill>
                  <a:schemeClr val="tx1"/>
                </a:solidFill>
              </a:rPr>
              <a:t>降水量</a:t>
            </a:r>
            <a:r>
              <a:rPr kumimoji="1" lang="en-US" altLang="ja-JP" sz="3200" dirty="0" smtClean="0">
                <a:solidFill>
                  <a:schemeClr val="tx1"/>
                </a:solidFill>
              </a:rPr>
              <a:t>[mm/day]</a:t>
            </a:r>
            <a:endParaRPr kumimoji="1" lang="ja-JP" altLang="en-US" sz="3200" dirty="0">
              <a:solidFill>
                <a:schemeClr val="tx1"/>
              </a:solidFill>
            </a:endParaRPr>
          </a:p>
        </p:txBody>
      </p:sp>
      <p:sp>
        <p:nvSpPr>
          <p:cNvPr id="19" name="角丸四角形 18"/>
          <p:cNvSpPr/>
          <p:nvPr/>
        </p:nvSpPr>
        <p:spPr>
          <a:xfrm>
            <a:off x="1190551" y="99214"/>
            <a:ext cx="2806262" cy="4887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b="1" dirty="0" smtClean="0">
                <a:solidFill>
                  <a:schemeClr val="tx1"/>
                </a:solidFill>
              </a:rPr>
              <a:t>15</a:t>
            </a:r>
            <a:r>
              <a:rPr kumimoji="1" lang="ja-JP" altLang="en-US" sz="3200" b="1" dirty="0" smtClean="0">
                <a:solidFill>
                  <a:schemeClr val="tx1"/>
                </a:solidFill>
              </a:rPr>
              <a:t>年平均比較　</a:t>
            </a:r>
            <a:endParaRPr kumimoji="1" lang="ja-JP" altLang="en-US" sz="3200" b="1" dirty="0">
              <a:solidFill>
                <a:schemeClr val="tx1"/>
              </a:solidFill>
            </a:endParaRPr>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792" t="30933" r="62162" b="11025"/>
          <a:stretch/>
        </p:blipFill>
        <p:spPr>
          <a:xfrm>
            <a:off x="5711227" y="921984"/>
            <a:ext cx="3387436" cy="2671231"/>
          </a:xfrm>
          <a:prstGeom prst="rect">
            <a:avLst/>
          </a:prstGeom>
        </p:spPr>
      </p:pic>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987" t="30926" r="61968" b="10328"/>
          <a:stretch/>
        </p:blipFill>
        <p:spPr>
          <a:xfrm>
            <a:off x="5693498" y="3936368"/>
            <a:ext cx="3450502" cy="2424093"/>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1346" t="8270" r="62518" b="10922"/>
          <a:stretch/>
        </p:blipFill>
        <p:spPr>
          <a:xfrm>
            <a:off x="390928" y="1090431"/>
            <a:ext cx="4405507" cy="4917262"/>
          </a:xfrm>
          <a:prstGeom prst="rect">
            <a:avLst/>
          </a:prstGeom>
        </p:spPr>
      </p:pic>
      <p:pic>
        <p:nvPicPr>
          <p:cNvPr id="20" name="図 19"/>
          <p:cNvPicPr>
            <a:picLocks noChangeAspect="1"/>
          </p:cNvPicPr>
          <p:nvPr/>
        </p:nvPicPr>
        <p:blipFill rotWithShape="1">
          <a:blip r:embed="rId3">
            <a:extLst>
              <a:ext uri="{28A0092B-C50C-407E-A947-70E740481C1C}">
                <a14:useLocalDpi xmlns:a14="http://schemas.microsoft.com/office/drawing/2010/main" val="0"/>
              </a:ext>
            </a:extLst>
          </a:blip>
          <a:srcRect l="4127" t="89534" r="63557" b="8487"/>
          <a:stretch/>
        </p:blipFill>
        <p:spPr>
          <a:xfrm>
            <a:off x="5836777" y="6434983"/>
            <a:ext cx="3136337" cy="133634"/>
          </a:xfrm>
          <a:prstGeom prst="rect">
            <a:avLst/>
          </a:prstGeom>
        </p:spPr>
      </p:pic>
      <p:pic>
        <p:nvPicPr>
          <p:cNvPr id="21" name="図 20"/>
          <p:cNvPicPr>
            <a:picLocks noChangeAspect="1"/>
          </p:cNvPicPr>
          <p:nvPr/>
        </p:nvPicPr>
        <p:blipFill rotWithShape="1">
          <a:blip r:embed="rId4">
            <a:extLst>
              <a:ext uri="{28A0092B-C50C-407E-A947-70E740481C1C}">
                <a14:useLocalDpi xmlns:a14="http://schemas.microsoft.com/office/drawing/2010/main" val="0"/>
              </a:ext>
            </a:extLst>
          </a:blip>
          <a:srcRect l="4039" t="89522" r="63856" b="8652"/>
          <a:stretch/>
        </p:blipFill>
        <p:spPr>
          <a:xfrm>
            <a:off x="716886" y="6128219"/>
            <a:ext cx="3913974" cy="232242"/>
          </a:xfrm>
          <a:prstGeom prst="rect">
            <a:avLst/>
          </a:prstGeom>
        </p:spPr>
      </p:pic>
      <p:sp>
        <p:nvSpPr>
          <p:cNvPr id="22" name="テキスト ボックス 21"/>
          <p:cNvSpPr txBox="1"/>
          <p:nvPr/>
        </p:nvSpPr>
        <p:spPr>
          <a:xfrm>
            <a:off x="786213" y="6360461"/>
            <a:ext cx="3631963" cy="369332"/>
          </a:xfrm>
          <a:prstGeom prst="rect">
            <a:avLst/>
          </a:prstGeom>
          <a:noFill/>
        </p:spPr>
        <p:txBody>
          <a:bodyPr wrap="square" rtlCol="0">
            <a:spAutoFit/>
          </a:bodyPr>
          <a:lstStyle/>
          <a:p>
            <a:r>
              <a:rPr kumimoji="1" lang="en-US" altLang="ja-JP" dirty="0" smtClean="0"/>
              <a:t>-4      -3    -2     -1    0     1     2     3    4</a:t>
            </a:r>
            <a:endParaRPr kumimoji="1" lang="ja-JP" altLang="en-US" dirty="0"/>
          </a:p>
        </p:txBody>
      </p:sp>
      <p:sp>
        <p:nvSpPr>
          <p:cNvPr id="17" name="角丸四角形 16"/>
          <p:cNvSpPr/>
          <p:nvPr/>
        </p:nvSpPr>
        <p:spPr>
          <a:xfrm>
            <a:off x="4484622" y="2774657"/>
            <a:ext cx="4614041" cy="1548809"/>
          </a:xfrm>
          <a:prstGeom prst="roundRect">
            <a:avLst/>
          </a:prstGeom>
          <a:solidFill>
            <a:schemeClr val="bg1"/>
          </a:solidFill>
          <a:ln w="5715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smtClean="0">
                <a:solidFill>
                  <a:schemeClr val="tx1"/>
                </a:solidFill>
              </a:rPr>
              <a:t>赤道アフリカで降水量が減少</a:t>
            </a:r>
            <a:endParaRPr kumimoji="1" lang="en-US" altLang="ja-JP" sz="2400" b="1" dirty="0" smtClean="0">
              <a:solidFill>
                <a:schemeClr val="tx1"/>
              </a:solidFill>
            </a:endParaRPr>
          </a:p>
          <a:p>
            <a:pPr algn="ctr"/>
            <a:r>
              <a:rPr kumimoji="1" lang="ja-JP" altLang="en-US" sz="2400" b="1" dirty="0" smtClean="0">
                <a:solidFill>
                  <a:schemeClr val="tx1"/>
                </a:solidFill>
              </a:rPr>
              <a:t>亜熱帯アフリカで降水量増加</a:t>
            </a:r>
            <a:endParaRPr kumimoji="1" lang="ja-JP" altLang="en-US" sz="2400" b="1" dirty="0">
              <a:solidFill>
                <a:schemeClr val="tx1"/>
              </a:solidFill>
            </a:endParaRPr>
          </a:p>
        </p:txBody>
      </p:sp>
    </p:spTree>
    <p:extLst>
      <p:ext uri="{BB962C8B-B14F-4D97-AF65-F5344CB8AC3E}">
        <p14:creationId xmlns:p14="http://schemas.microsoft.com/office/powerpoint/2010/main" val="126712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69610"/>
            <a:ext cx="7886700" cy="994172"/>
          </a:xfrm>
        </p:spPr>
        <p:txBody>
          <a:bodyPr>
            <a:normAutofit/>
          </a:bodyPr>
          <a:lstStyle/>
          <a:p>
            <a:r>
              <a:rPr lang="ja-JP" altLang="en-US" sz="2700" dirty="0"/>
              <a:t>　　</a:t>
            </a:r>
            <a:r>
              <a:rPr lang="ja-JP" altLang="en-US" dirty="0"/>
              <a:t>まとめ・今後の予定</a:t>
            </a:r>
          </a:p>
        </p:txBody>
      </p:sp>
      <p:sp>
        <p:nvSpPr>
          <p:cNvPr id="3" name="コンテンツ プレースホルダー 2"/>
          <p:cNvSpPr>
            <a:spLocks noGrp="1"/>
          </p:cNvSpPr>
          <p:nvPr>
            <p:ph idx="1"/>
          </p:nvPr>
        </p:nvSpPr>
        <p:spPr>
          <a:xfrm>
            <a:off x="542676" y="1084384"/>
            <a:ext cx="7996528" cy="3773981"/>
          </a:xfrm>
        </p:spPr>
        <p:txBody>
          <a:bodyPr>
            <a:normAutofit/>
          </a:bodyPr>
          <a:lstStyle/>
          <a:p>
            <a:pPr marL="0" indent="0">
              <a:buNone/>
            </a:pPr>
            <a:endParaRPr lang="en-US" altLang="ja-JP" sz="1350" dirty="0"/>
          </a:p>
          <a:p>
            <a:pPr marL="0" indent="0">
              <a:buNone/>
            </a:pPr>
            <a:endParaRPr lang="en-US" altLang="ja-JP" sz="1800" u="sng" dirty="0"/>
          </a:p>
          <a:p>
            <a:pPr marL="0" indent="0">
              <a:buNone/>
            </a:pPr>
            <a:endParaRPr lang="en-US" altLang="ja-JP" sz="1350" dirty="0"/>
          </a:p>
          <a:p>
            <a:pPr marL="0" indent="0">
              <a:buNone/>
            </a:pPr>
            <a:endParaRPr lang="ja-JP" altLang="en-US" sz="1350" dirty="0"/>
          </a:p>
        </p:txBody>
      </p:sp>
      <p:sp>
        <p:nvSpPr>
          <p:cNvPr id="8" name="スライド番号プレースホルダー 7"/>
          <p:cNvSpPr>
            <a:spLocks noGrp="1"/>
          </p:cNvSpPr>
          <p:nvPr>
            <p:ph type="sldNum" sz="quarter" idx="12"/>
          </p:nvPr>
        </p:nvSpPr>
        <p:spPr/>
        <p:txBody>
          <a:bodyPr/>
          <a:lstStyle/>
          <a:p>
            <a:fld id="{F2D67AE4-8307-4596-882B-CBC57AA00816}" type="slidenum">
              <a:rPr kumimoji="1" lang="ja-JP" altLang="en-US" smtClean="0"/>
              <a:t>90</a:t>
            </a:fld>
            <a:endParaRPr kumimoji="1" lang="ja-JP" altLang="en-US"/>
          </a:p>
        </p:txBody>
      </p:sp>
      <p:sp>
        <p:nvSpPr>
          <p:cNvPr id="9" name="テキスト ボックス 8"/>
          <p:cNvSpPr txBox="1"/>
          <p:nvPr/>
        </p:nvSpPr>
        <p:spPr>
          <a:xfrm>
            <a:off x="542676" y="1800552"/>
            <a:ext cx="8343941" cy="5555367"/>
          </a:xfrm>
          <a:prstGeom prst="rect">
            <a:avLst/>
          </a:prstGeom>
          <a:noFill/>
        </p:spPr>
        <p:txBody>
          <a:bodyPr wrap="square" rtlCol="0">
            <a:spAutoFit/>
          </a:bodyPr>
          <a:lstStyle/>
          <a:p>
            <a:r>
              <a:rPr lang="ja-JP" altLang="en-US" sz="2400" dirty="0" smtClean="0"/>
              <a:t>熱帯気候であるはずの地域で降水量が減少</a:t>
            </a:r>
            <a:endParaRPr lang="en-US" altLang="ja-JP" sz="2400" dirty="0" smtClean="0"/>
          </a:p>
          <a:p>
            <a:r>
              <a:rPr lang="ja-JP" altLang="en-US" sz="2400" dirty="0" smtClean="0"/>
              <a:t>それとともに乾燥化が進んでいる</a:t>
            </a:r>
            <a:endParaRPr lang="en-US" altLang="ja-JP" sz="2400" dirty="0"/>
          </a:p>
          <a:p>
            <a:r>
              <a:rPr lang="ja-JP" altLang="en-US" sz="2400" dirty="0" smtClean="0">
                <a:solidFill>
                  <a:srgbClr val="FF0000"/>
                </a:solidFill>
              </a:rPr>
              <a:t>➡</a:t>
            </a:r>
            <a:r>
              <a:rPr lang="ja-JP" altLang="en-US" sz="2400" dirty="0" smtClean="0"/>
              <a:t>干ばつすることが降水量の変化に影響していることが示唆</a:t>
            </a:r>
            <a:endParaRPr lang="en-US" altLang="ja-JP" sz="2400" dirty="0" smtClean="0"/>
          </a:p>
          <a:p>
            <a:endParaRPr lang="en-US" altLang="ja-JP" sz="2400" dirty="0" smtClean="0"/>
          </a:p>
          <a:p>
            <a:endParaRPr lang="en-US" altLang="ja-JP" sz="2400" dirty="0" smtClean="0"/>
          </a:p>
          <a:p>
            <a:r>
              <a:rPr lang="en-US" altLang="ja-JP" sz="2400" dirty="0" smtClean="0"/>
              <a:t>P-E</a:t>
            </a:r>
            <a:r>
              <a:rPr lang="ja-JP" altLang="en-US" sz="2400" dirty="0" smtClean="0"/>
              <a:t>の大きな変化がないにも関わらず</a:t>
            </a:r>
            <a:r>
              <a:rPr lang="en-US" altLang="ja-JP" sz="2400" dirty="0" smtClean="0"/>
              <a:t>PDSI</a:t>
            </a:r>
            <a:r>
              <a:rPr lang="ja-JP" altLang="en-US" sz="2400" dirty="0" smtClean="0"/>
              <a:t>値が減少</a:t>
            </a:r>
            <a:endParaRPr lang="en-US" altLang="ja-JP" sz="2400" dirty="0" smtClean="0"/>
          </a:p>
          <a:p>
            <a:r>
              <a:rPr lang="ja-JP" altLang="en-US" sz="2400" dirty="0" smtClean="0">
                <a:solidFill>
                  <a:srgbClr val="FF0000"/>
                </a:solidFill>
              </a:rPr>
              <a:t>➡</a:t>
            </a:r>
            <a:r>
              <a:rPr lang="ja-JP" altLang="en-US" sz="2400" dirty="0" smtClean="0"/>
              <a:t>干ばつしているが降水量が減少していない地域もある</a:t>
            </a:r>
            <a:endParaRPr lang="en-US" altLang="ja-JP" sz="2400" dirty="0" smtClean="0"/>
          </a:p>
          <a:p>
            <a:endParaRPr lang="en-US" altLang="ja-JP" sz="2400" u="sng" dirty="0" smtClean="0"/>
          </a:p>
          <a:p>
            <a:r>
              <a:rPr lang="ja-JP" altLang="en-US" sz="2800" u="sng" dirty="0" smtClean="0"/>
              <a:t>今後</a:t>
            </a:r>
            <a:r>
              <a:rPr lang="ja-JP" altLang="en-US" sz="2800" u="sng" dirty="0"/>
              <a:t>の</a:t>
            </a:r>
            <a:r>
              <a:rPr lang="ja-JP" altLang="en-US" sz="2800" u="sng" dirty="0" smtClean="0"/>
              <a:t>予定</a:t>
            </a:r>
            <a:endParaRPr lang="en-US" altLang="ja-JP" sz="2800" u="sng" dirty="0"/>
          </a:p>
          <a:p>
            <a:r>
              <a:rPr lang="ja-JP" altLang="en-US" sz="2400" dirty="0" smtClean="0"/>
              <a:t>この二つの地域を</a:t>
            </a:r>
            <a:r>
              <a:rPr lang="ja-JP" altLang="en-US" sz="2400" dirty="0"/>
              <a:t>中心に干ばつが他の</a:t>
            </a:r>
            <a:r>
              <a:rPr lang="ja-JP" altLang="en-US" sz="2400" dirty="0" smtClean="0"/>
              <a:t>地域の気象に</a:t>
            </a:r>
            <a:r>
              <a:rPr lang="ja-JP" altLang="en-US" sz="2400" dirty="0"/>
              <a:t>どのような</a:t>
            </a:r>
            <a:r>
              <a:rPr lang="ja-JP" altLang="en-US" sz="2400" dirty="0" smtClean="0"/>
              <a:t>影響</a:t>
            </a:r>
            <a:r>
              <a:rPr lang="ja-JP" altLang="en-US" sz="2400" dirty="0"/>
              <a:t>を与えているのかを検討して</a:t>
            </a:r>
            <a:r>
              <a:rPr lang="ja-JP" altLang="en-US" sz="2400" dirty="0" smtClean="0"/>
              <a:t>いきたい</a:t>
            </a:r>
            <a:endParaRPr lang="en-US" altLang="ja-JP" sz="2400" dirty="0"/>
          </a:p>
          <a:p>
            <a:endParaRPr lang="en-US" altLang="ja-JP" sz="3600" dirty="0"/>
          </a:p>
          <a:p>
            <a:pPr algn="ctr"/>
            <a:endParaRPr lang="en-US" altLang="ja-JP" sz="2400" dirty="0"/>
          </a:p>
          <a:p>
            <a:endParaRPr lang="en-US" altLang="ja-JP" sz="1350" dirty="0"/>
          </a:p>
          <a:p>
            <a:endParaRPr lang="ja-JP" altLang="en-US" sz="1350" dirty="0"/>
          </a:p>
        </p:txBody>
      </p:sp>
      <p:sp>
        <p:nvSpPr>
          <p:cNvPr id="4" name="角丸四角形 3"/>
          <p:cNvSpPr/>
          <p:nvPr/>
        </p:nvSpPr>
        <p:spPr>
          <a:xfrm>
            <a:off x="542676" y="1163782"/>
            <a:ext cx="1976080" cy="601019"/>
          </a:xfrm>
          <a:prstGeom prst="roundRect">
            <a:avLst/>
          </a:prstGeom>
          <a:solidFill>
            <a:srgbClr val="F1681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2400" b="1" dirty="0" smtClean="0"/>
              <a:t>アフリカ</a:t>
            </a:r>
            <a:endParaRPr kumimoji="1" lang="ja-JP" altLang="en-US" sz="2400" b="1" dirty="0"/>
          </a:p>
        </p:txBody>
      </p:sp>
      <p:sp>
        <p:nvSpPr>
          <p:cNvPr id="5" name="角丸四角形 4"/>
          <p:cNvSpPr/>
          <p:nvPr/>
        </p:nvSpPr>
        <p:spPr>
          <a:xfrm>
            <a:off x="542676" y="3048692"/>
            <a:ext cx="2042582" cy="550719"/>
          </a:xfrm>
          <a:prstGeom prst="roundRect">
            <a:avLst/>
          </a:prstGeom>
          <a:solidFill>
            <a:srgbClr val="F16813"/>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2400" b="1" dirty="0" smtClean="0"/>
              <a:t>シベリア</a:t>
            </a:r>
            <a:endParaRPr kumimoji="1" lang="ja-JP" altLang="en-US" sz="2400" b="1" dirty="0"/>
          </a:p>
        </p:txBody>
      </p:sp>
    </p:spTree>
    <p:extLst>
      <p:ext uri="{BB962C8B-B14F-4D97-AF65-F5344CB8AC3E}">
        <p14:creationId xmlns:p14="http://schemas.microsoft.com/office/powerpoint/2010/main" val="29131587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73856"/>
            <a:ext cx="7886700" cy="994172"/>
          </a:xfrm>
        </p:spPr>
        <p:txBody>
          <a:bodyPr>
            <a:normAutofit/>
          </a:bodyPr>
          <a:lstStyle/>
          <a:p>
            <a:r>
              <a:rPr lang="ja-JP" altLang="en-US" sz="3000" dirty="0"/>
              <a:t>　　</a:t>
            </a:r>
            <a:r>
              <a:rPr lang="en-US" altLang="ja-JP" sz="2700" dirty="0"/>
              <a:t>1970</a:t>
            </a:r>
            <a:r>
              <a:rPr lang="ja-JP" altLang="en-US" sz="2700" dirty="0"/>
              <a:t>年～</a:t>
            </a:r>
            <a:r>
              <a:rPr lang="en-US" altLang="ja-JP" sz="2700" dirty="0"/>
              <a:t>2005</a:t>
            </a:r>
            <a:r>
              <a:rPr lang="ja-JP" altLang="en-US" sz="2700" dirty="0"/>
              <a:t>年　</a:t>
            </a:r>
            <a:r>
              <a:rPr lang="en-US" altLang="ja-JP" sz="2700" dirty="0"/>
              <a:t>1</a:t>
            </a:r>
            <a:r>
              <a:rPr lang="ja-JP" altLang="en-US" sz="2700" dirty="0"/>
              <a:t>月～</a:t>
            </a:r>
            <a:r>
              <a:rPr lang="en-US" altLang="ja-JP" sz="2700" dirty="0"/>
              <a:t>6</a:t>
            </a:r>
            <a:r>
              <a:rPr lang="ja-JP" altLang="en-US" sz="2700" dirty="0"/>
              <a:t>月の</a:t>
            </a:r>
            <a:r>
              <a:rPr lang="en-US" altLang="ja-JP" sz="2700" dirty="0"/>
              <a:t>PDSI</a:t>
            </a:r>
            <a:r>
              <a:rPr lang="ja-JP" altLang="en-US" sz="2700" dirty="0"/>
              <a:t>平均</a:t>
            </a:r>
          </a:p>
        </p:txBody>
      </p:sp>
      <p:pic>
        <p:nvPicPr>
          <p:cNvPr id="5" name="コンテンツ プレースホルダー 4"/>
          <p:cNvPicPr>
            <a:picLocks noGrp="1" noChangeAspect="1"/>
          </p:cNvPicPr>
          <p:nvPr>
            <p:ph idx="1"/>
          </p:nvPr>
        </p:nvPicPr>
        <p:blipFill rotWithShape="1">
          <a:blip r:embed="rId3">
            <a:extLst>
              <a:ext uri="{28A0092B-C50C-407E-A947-70E740481C1C}">
                <a14:useLocalDpi xmlns:a14="http://schemas.microsoft.com/office/drawing/2010/main" val="0"/>
              </a:ext>
            </a:extLst>
          </a:blip>
          <a:srcRect t="31937" b="28882"/>
          <a:stretch/>
        </p:blipFill>
        <p:spPr>
          <a:xfrm>
            <a:off x="1" y="1857059"/>
            <a:ext cx="3115862" cy="2062897"/>
          </a:xfrm>
        </p:spPr>
      </p:pic>
      <p:sp>
        <p:nvSpPr>
          <p:cNvPr id="37" name="スライド番号プレースホルダー 36"/>
          <p:cNvSpPr>
            <a:spLocks noGrp="1"/>
          </p:cNvSpPr>
          <p:nvPr>
            <p:ph type="sldNum" sz="quarter" idx="12"/>
          </p:nvPr>
        </p:nvSpPr>
        <p:spPr/>
        <p:txBody>
          <a:bodyPr/>
          <a:lstStyle/>
          <a:p>
            <a:fld id="{F2D67AE4-8307-4596-882B-CBC57AA00816}" type="slidenum">
              <a:rPr kumimoji="1" lang="ja-JP" altLang="en-US" smtClean="0"/>
              <a:t>91</a:t>
            </a:fld>
            <a:endParaRPr kumimoji="1" lang="ja-JP" altLang="en-US"/>
          </a:p>
        </p:txBody>
      </p:sp>
      <p:sp>
        <p:nvSpPr>
          <p:cNvPr id="6" name="テキスト ボックス 5"/>
          <p:cNvSpPr txBox="1"/>
          <p:nvPr/>
        </p:nvSpPr>
        <p:spPr>
          <a:xfrm>
            <a:off x="956511" y="1633149"/>
            <a:ext cx="1624328" cy="300082"/>
          </a:xfrm>
          <a:prstGeom prst="rect">
            <a:avLst/>
          </a:prstGeom>
          <a:noFill/>
        </p:spPr>
        <p:txBody>
          <a:bodyPr wrap="square" rtlCol="0">
            <a:spAutoFit/>
          </a:bodyPr>
          <a:lstStyle/>
          <a:p>
            <a:r>
              <a:rPr lang="en-US" altLang="ja-JP" sz="1350" dirty="0"/>
              <a:t>1970_2005 JAN</a:t>
            </a:r>
            <a:endParaRPr lang="ja-JP" altLang="en-US" sz="1350" dirty="0"/>
          </a:p>
        </p:txBody>
      </p:sp>
      <p:sp>
        <p:nvSpPr>
          <p:cNvPr id="12" name="テキスト ボックス 11"/>
          <p:cNvSpPr txBox="1"/>
          <p:nvPr/>
        </p:nvSpPr>
        <p:spPr>
          <a:xfrm>
            <a:off x="6695200" y="1665989"/>
            <a:ext cx="1624328" cy="300082"/>
          </a:xfrm>
          <a:prstGeom prst="rect">
            <a:avLst/>
          </a:prstGeom>
          <a:noFill/>
        </p:spPr>
        <p:txBody>
          <a:bodyPr wrap="square" rtlCol="0">
            <a:spAutoFit/>
          </a:bodyPr>
          <a:lstStyle/>
          <a:p>
            <a:r>
              <a:rPr lang="en-US" altLang="ja-JP" sz="1350" dirty="0"/>
              <a:t>1970_2005 MAR</a:t>
            </a:r>
          </a:p>
        </p:txBody>
      </p:sp>
      <p:sp>
        <p:nvSpPr>
          <p:cNvPr id="13" name="テキスト ボックス 12"/>
          <p:cNvSpPr txBox="1"/>
          <p:nvPr/>
        </p:nvSpPr>
        <p:spPr>
          <a:xfrm>
            <a:off x="3865030" y="1665989"/>
            <a:ext cx="1624328" cy="300082"/>
          </a:xfrm>
          <a:prstGeom prst="rect">
            <a:avLst/>
          </a:prstGeom>
          <a:noFill/>
        </p:spPr>
        <p:txBody>
          <a:bodyPr wrap="square" rtlCol="0">
            <a:spAutoFit/>
          </a:bodyPr>
          <a:lstStyle/>
          <a:p>
            <a:r>
              <a:rPr lang="en-US" altLang="ja-JP" sz="1350" dirty="0"/>
              <a:t>1970_2005 FEB</a:t>
            </a:r>
            <a:endParaRPr lang="ja-JP" altLang="en-US" sz="1350" dirty="0"/>
          </a:p>
        </p:txBody>
      </p:sp>
      <p:sp>
        <p:nvSpPr>
          <p:cNvPr id="15" name="テキスト ボックス 14"/>
          <p:cNvSpPr txBox="1"/>
          <p:nvPr/>
        </p:nvSpPr>
        <p:spPr>
          <a:xfrm>
            <a:off x="3874768" y="3819361"/>
            <a:ext cx="1624328" cy="300082"/>
          </a:xfrm>
          <a:prstGeom prst="rect">
            <a:avLst/>
          </a:prstGeom>
          <a:noFill/>
        </p:spPr>
        <p:txBody>
          <a:bodyPr wrap="square" rtlCol="0">
            <a:spAutoFit/>
          </a:bodyPr>
          <a:lstStyle/>
          <a:p>
            <a:r>
              <a:rPr lang="en-US" altLang="ja-JP" sz="1350" dirty="0"/>
              <a:t>1970_2005 MAY</a:t>
            </a:r>
            <a:endParaRPr lang="ja-JP" altLang="en-US" sz="1350" dirty="0"/>
          </a:p>
        </p:txBody>
      </p:sp>
      <p:sp>
        <p:nvSpPr>
          <p:cNvPr id="16" name="テキスト ボックス 15"/>
          <p:cNvSpPr txBox="1"/>
          <p:nvPr/>
        </p:nvSpPr>
        <p:spPr>
          <a:xfrm>
            <a:off x="6737529" y="3850767"/>
            <a:ext cx="1624328" cy="300082"/>
          </a:xfrm>
          <a:prstGeom prst="rect">
            <a:avLst/>
          </a:prstGeom>
          <a:noFill/>
        </p:spPr>
        <p:txBody>
          <a:bodyPr wrap="square" rtlCol="0">
            <a:spAutoFit/>
          </a:bodyPr>
          <a:lstStyle/>
          <a:p>
            <a:r>
              <a:rPr lang="en-US" altLang="ja-JP" sz="1350" dirty="0"/>
              <a:t>1970_2005 JUN</a:t>
            </a:r>
            <a:endParaRPr lang="ja-JP" altLang="en-US" sz="1350" dirty="0"/>
          </a:p>
        </p:txBody>
      </p:sp>
      <p:pic>
        <p:nvPicPr>
          <p:cNvPr id="19" name="図 18"/>
          <p:cNvPicPr>
            <a:picLocks noChangeAspect="1"/>
          </p:cNvPicPr>
          <p:nvPr/>
        </p:nvPicPr>
        <p:blipFill rotWithShape="1">
          <a:blip r:embed="rId4">
            <a:extLst>
              <a:ext uri="{28A0092B-C50C-407E-A947-70E740481C1C}">
                <a14:useLocalDpi xmlns:a14="http://schemas.microsoft.com/office/drawing/2010/main" val="0"/>
              </a:ext>
            </a:extLst>
          </a:blip>
          <a:srcRect t="32341" b="30497"/>
          <a:stretch/>
        </p:blipFill>
        <p:spPr>
          <a:xfrm>
            <a:off x="2936694" y="1888576"/>
            <a:ext cx="3250098" cy="1925309"/>
          </a:xfrm>
          <a:prstGeom prst="rect">
            <a:avLst/>
          </a:prstGeom>
        </p:spPr>
      </p:pic>
      <p:pic>
        <p:nvPicPr>
          <p:cNvPr id="38" name="図 37"/>
          <p:cNvPicPr>
            <a:picLocks noChangeAspect="1"/>
          </p:cNvPicPr>
          <p:nvPr/>
        </p:nvPicPr>
        <p:blipFill rotWithShape="1">
          <a:blip r:embed="rId5">
            <a:extLst>
              <a:ext uri="{28A0092B-C50C-407E-A947-70E740481C1C}">
                <a14:useLocalDpi xmlns:a14="http://schemas.microsoft.com/office/drawing/2010/main" val="0"/>
              </a:ext>
            </a:extLst>
          </a:blip>
          <a:srcRect t="32340" b="31348"/>
          <a:stretch/>
        </p:blipFill>
        <p:spPr>
          <a:xfrm>
            <a:off x="5997766" y="1903469"/>
            <a:ext cx="3260534" cy="1915892"/>
          </a:xfrm>
          <a:prstGeom prst="rect">
            <a:avLst/>
          </a:prstGeom>
        </p:spPr>
      </p:pic>
      <p:pic>
        <p:nvPicPr>
          <p:cNvPr id="42" name="図 41"/>
          <p:cNvPicPr>
            <a:picLocks noChangeAspect="1"/>
          </p:cNvPicPr>
          <p:nvPr/>
        </p:nvPicPr>
        <p:blipFill rotWithShape="1">
          <a:blip r:embed="rId6">
            <a:extLst>
              <a:ext uri="{28A0092B-C50C-407E-A947-70E740481C1C}">
                <a14:useLocalDpi xmlns:a14="http://schemas.microsoft.com/office/drawing/2010/main" val="0"/>
              </a:ext>
            </a:extLst>
          </a:blip>
          <a:srcRect t="32173" b="30870"/>
          <a:stretch/>
        </p:blipFill>
        <p:spPr>
          <a:xfrm>
            <a:off x="15799" y="4038218"/>
            <a:ext cx="3210694" cy="1871139"/>
          </a:xfrm>
          <a:prstGeom prst="rect">
            <a:avLst/>
          </a:prstGeom>
        </p:spPr>
      </p:pic>
      <p:pic>
        <p:nvPicPr>
          <p:cNvPr id="43" name="図 42"/>
          <p:cNvPicPr>
            <a:picLocks noChangeAspect="1"/>
          </p:cNvPicPr>
          <p:nvPr/>
        </p:nvPicPr>
        <p:blipFill rotWithShape="1">
          <a:blip r:embed="rId7">
            <a:extLst>
              <a:ext uri="{28A0092B-C50C-407E-A947-70E740481C1C}">
                <a14:useLocalDpi xmlns:a14="http://schemas.microsoft.com/office/drawing/2010/main" val="0"/>
              </a:ext>
            </a:extLst>
          </a:blip>
          <a:srcRect t="33043" b="30870"/>
          <a:stretch/>
        </p:blipFill>
        <p:spPr>
          <a:xfrm>
            <a:off x="3048331" y="4102805"/>
            <a:ext cx="3277204" cy="1878404"/>
          </a:xfrm>
          <a:prstGeom prst="rect">
            <a:avLst/>
          </a:prstGeom>
        </p:spPr>
      </p:pic>
      <p:pic>
        <p:nvPicPr>
          <p:cNvPr id="44" name="図 43"/>
          <p:cNvPicPr>
            <a:picLocks noChangeAspect="1"/>
          </p:cNvPicPr>
          <p:nvPr/>
        </p:nvPicPr>
        <p:blipFill rotWithShape="1">
          <a:blip r:embed="rId8">
            <a:extLst>
              <a:ext uri="{28A0092B-C50C-407E-A947-70E740481C1C}">
                <a14:useLocalDpi xmlns:a14="http://schemas.microsoft.com/office/drawing/2010/main" val="0"/>
              </a:ext>
            </a:extLst>
          </a:blip>
          <a:srcRect t="33188" b="30145"/>
          <a:stretch/>
        </p:blipFill>
        <p:spPr>
          <a:xfrm>
            <a:off x="6186792" y="4102806"/>
            <a:ext cx="3192083" cy="1856762"/>
          </a:xfrm>
          <a:prstGeom prst="rect">
            <a:avLst/>
          </a:prstGeom>
        </p:spPr>
      </p:pic>
      <p:pic>
        <p:nvPicPr>
          <p:cNvPr id="45" name="図 44"/>
          <p:cNvPicPr>
            <a:picLocks noChangeAspect="1"/>
          </p:cNvPicPr>
          <p:nvPr/>
        </p:nvPicPr>
        <p:blipFill rotWithShape="1">
          <a:blip r:embed="rId9">
            <a:extLst>
              <a:ext uri="{28A0092B-C50C-407E-A947-70E740481C1C}">
                <a14:useLocalDpi xmlns:a14="http://schemas.microsoft.com/office/drawing/2010/main" val="0"/>
              </a:ext>
            </a:extLst>
          </a:blip>
          <a:srcRect l="24913" t="85627" r="26565" b="5930"/>
          <a:stretch/>
        </p:blipFill>
        <p:spPr>
          <a:xfrm>
            <a:off x="6325535" y="1218374"/>
            <a:ext cx="2773017" cy="372717"/>
          </a:xfrm>
          <a:prstGeom prst="rect">
            <a:avLst/>
          </a:prstGeom>
        </p:spPr>
      </p:pic>
      <p:sp>
        <p:nvSpPr>
          <p:cNvPr id="14" name="テキスト ボックス 13"/>
          <p:cNvSpPr txBox="1"/>
          <p:nvPr/>
        </p:nvSpPr>
        <p:spPr>
          <a:xfrm>
            <a:off x="944503" y="3801693"/>
            <a:ext cx="1624328" cy="300082"/>
          </a:xfrm>
          <a:prstGeom prst="rect">
            <a:avLst/>
          </a:prstGeom>
          <a:noFill/>
        </p:spPr>
        <p:txBody>
          <a:bodyPr wrap="square" rtlCol="0">
            <a:spAutoFit/>
          </a:bodyPr>
          <a:lstStyle/>
          <a:p>
            <a:r>
              <a:rPr lang="en-US" altLang="ja-JP" sz="1350" dirty="0"/>
              <a:t>1970_2005 APR</a:t>
            </a:r>
            <a:endParaRPr lang="ja-JP" altLang="en-US" sz="1350" dirty="0"/>
          </a:p>
        </p:txBody>
      </p:sp>
      <p:grpSp>
        <p:nvGrpSpPr>
          <p:cNvPr id="52" name="グループ化 51"/>
          <p:cNvGrpSpPr/>
          <p:nvPr/>
        </p:nvGrpSpPr>
        <p:grpSpPr>
          <a:xfrm>
            <a:off x="94184" y="2614674"/>
            <a:ext cx="6700953" cy="2547658"/>
            <a:chOff x="125578" y="2343232"/>
            <a:chExt cx="8934604" cy="3396877"/>
          </a:xfrm>
        </p:grpSpPr>
        <p:sp>
          <p:nvSpPr>
            <p:cNvPr id="46" name="円/楕円 45"/>
            <p:cNvSpPr/>
            <p:nvPr/>
          </p:nvSpPr>
          <p:spPr>
            <a:xfrm>
              <a:off x="170688" y="2350141"/>
              <a:ext cx="731520" cy="5027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7" name="円/楕円 46"/>
            <p:cNvSpPr/>
            <p:nvPr/>
          </p:nvSpPr>
          <p:spPr>
            <a:xfrm>
              <a:off x="8328662" y="5237321"/>
              <a:ext cx="731520" cy="5027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8" name="円/楕円 47"/>
            <p:cNvSpPr/>
            <p:nvPr/>
          </p:nvSpPr>
          <p:spPr>
            <a:xfrm>
              <a:off x="4177936" y="5237322"/>
              <a:ext cx="731520" cy="5027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9" name="円/楕円 48"/>
            <p:cNvSpPr/>
            <p:nvPr/>
          </p:nvSpPr>
          <p:spPr>
            <a:xfrm>
              <a:off x="125578" y="5139450"/>
              <a:ext cx="731520" cy="5027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0" name="円/楕円 49"/>
            <p:cNvSpPr/>
            <p:nvPr/>
          </p:nvSpPr>
          <p:spPr>
            <a:xfrm>
              <a:off x="8068286" y="2408185"/>
              <a:ext cx="731520" cy="5027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1" name="円/楕円 50"/>
            <p:cNvSpPr/>
            <p:nvPr/>
          </p:nvSpPr>
          <p:spPr>
            <a:xfrm>
              <a:off x="4007032" y="2343232"/>
              <a:ext cx="731520" cy="5027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Tree>
    <p:extLst>
      <p:ext uri="{BB962C8B-B14F-4D97-AF65-F5344CB8AC3E}">
        <p14:creationId xmlns:p14="http://schemas.microsoft.com/office/powerpoint/2010/main" val="5975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62345"/>
            <a:ext cx="7886700" cy="938204"/>
          </a:xfrm>
        </p:spPr>
        <p:txBody>
          <a:bodyPr>
            <a:normAutofit/>
          </a:bodyPr>
          <a:lstStyle/>
          <a:p>
            <a:r>
              <a:rPr lang="ja-JP" altLang="en-US" sz="3000" dirty="0"/>
              <a:t>　　</a:t>
            </a:r>
            <a:r>
              <a:rPr lang="en-US" altLang="ja-JP" sz="2700" dirty="0"/>
              <a:t>1970</a:t>
            </a:r>
            <a:r>
              <a:rPr lang="ja-JP" altLang="en-US" sz="2700" dirty="0"/>
              <a:t>年～</a:t>
            </a:r>
            <a:r>
              <a:rPr lang="en-US" altLang="ja-JP" sz="2700" dirty="0"/>
              <a:t>2005</a:t>
            </a:r>
            <a:r>
              <a:rPr lang="ja-JP" altLang="en-US" sz="2700" dirty="0"/>
              <a:t>年　</a:t>
            </a:r>
            <a:r>
              <a:rPr lang="en-US" altLang="ja-JP" sz="2700" dirty="0"/>
              <a:t>7</a:t>
            </a:r>
            <a:r>
              <a:rPr lang="ja-JP" altLang="en-US" sz="2700" dirty="0"/>
              <a:t>月～</a:t>
            </a:r>
            <a:r>
              <a:rPr lang="en-US" altLang="ja-JP" sz="2700" dirty="0"/>
              <a:t>12</a:t>
            </a:r>
            <a:r>
              <a:rPr lang="ja-JP" altLang="en-US" sz="2700" dirty="0"/>
              <a:t>月の</a:t>
            </a:r>
            <a:r>
              <a:rPr lang="en-US" altLang="ja-JP" sz="2700" dirty="0"/>
              <a:t>PDSI</a:t>
            </a:r>
            <a:r>
              <a:rPr lang="ja-JP" altLang="en-US" sz="2700" dirty="0"/>
              <a:t>平均</a:t>
            </a:r>
          </a:p>
        </p:txBody>
      </p:sp>
      <p:sp>
        <p:nvSpPr>
          <p:cNvPr id="39" name="スライド番号プレースホルダー 38"/>
          <p:cNvSpPr>
            <a:spLocks noGrp="1"/>
          </p:cNvSpPr>
          <p:nvPr>
            <p:ph type="sldNum" sz="quarter" idx="12"/>
          </p:nvPr>
        </p:nvSpPr>
        <p:spPr/>
        <p:txBody>
          <a:bodyPr/>
          <a:lstStyle/>
          <a:p>
            <a:fld id="{F2D67AE4-8307-4596-882B-CBC57AA00816}" type="slidenum">
              <a:rPr kumimoji="1" lang="ja-JP" altLang="en-US" smtClean="0"/>
              <a:t>92</a:t>
            </a:fld>
            <a:endParaRPr kumimoji="1" lang="ja-JP" altLang="en-US"/>
          </a:p>
        </p:txBody>
      </p:sp>
      <p:sp>
        <p:nvSpPr>
          <p:cNvPr id="10" name="テキスト ボックス 9"/>
          <p:cNvSpPr txBox="1"/>
          <p:nvPr/>
        </p:nvSpPr>
        <p:spPr>
          <a:xfrm>
            <a:off x="926043" y="1662049"/>
            <a:ext cx="1485900" cy="300082"/>
          </a:xfrm>
          <a:prstGeom prst="rect">
            <a:avLst/>
          </a:prstGeom>
          <a:noFill/>
        </p:spPr>
        <p:txBody>
          <a:bodyPr wrap="square" rtlCol="0">
            <a:spAutoFit/>
          </a:bodyPr>
          <a:lstStyle/>
          <a:p>
            <a:r>
              <a:rPr lang="en-US" altLang="ja-JP" sz="1350" dirty="0"/>
              <a:t>1970_2005</a:t>
            </a:r>
            <a:r>
              <a:rPr lang="ja-JP" altLang="en-US" sz="1350" dirty="0"/>
              <a:t>　</a:t>
            </a:r>
            <a:r>
              <a:rPr lang="en-US" altLang="ja-JP" sz="1350" dirty="0"/>
              <a:t>JUL</a:t>
            </a:r>
            <a:endParaRPr lang="ja-JP" altLang="en-US" sz="1350" dirty="0"/>
          </a:p>
        </p:txBody>
      </p:sp>
      <p:sp>
        <p:nvSpPr>
          <p:cNvPr id="11" name="テキスト ボックス 10"/>
          <p:cNvSpPr txBox="1"/>
          <p:nvPr/>
        </p:nvSpPr>
        <p:spPr>
          <a:xfrm>
            <a:off x="6791423" y="1639030"/>
            <a:ext cx="1485900" cy="300082"/>
          </a:xfrm>
          <a:prstGeom prst="rect">
            <a:avLst/>
          </a:prstGeom>
          <a:noFill/>
        </p:spPr>
        <p:txBody>
          <a:bodyPr wrap="square" rtlCol="0">
            <a:spAutoFit/>
          </a:bodyPr>
          <a:lstStyle/>
          <a:p>
            <a:r>
              <a:rPr lang="en-US" altLang="ja-JP" sz="1350" dirty="0"/>
              <a:t>1970_2005</a:t>
            </a:r>
            <a:r>
              <a:rPr lang="ja-JP" altLang="en-US" sz="1350" dirty="0"/>
              <a:t>　</a:t>
            </a:r>
            <a:r>
              <a:rPr lang="en-US" altLang="ja-JP" sz="1350" dirty="0"/>
              <a:t>SEP</a:t>
            </a:r>
            <a:endParaRPr lang="ja-JP" altLang="en-US" sz="1350" dirty="0"/>
          </a:p>
        </p:txBody>
      </p:sp>
      <p:sp>
        <p:nvSpPr>
          <p:cNvPr id="12" name="テキスト ボックス 11"/>
          <p:cNvSpPr txBox="1"/>
          <p:nvPr/>
        </p:nvSpPr>
        <p:spPr>
          <a:xfrm>
            <a:off x="3891389" y="1671595"/>
            <a:ext cx="1485900" cy="300082"/>
          </a:xfrm>
          <a:prstGeom prst="rect">
            <a:avLst/>
          </a:prstGeom>
          <a:noFill/>
        </p:spPr>
        <p:txBody>
          <a:bodyPr wrap="square" rtlCol="0">
            <a:spAutoFit/>
          </a:bodyPr>
          <a:lstStyle/>
          <a:p>
            <a:r>
              <a:rPr lang="en-US" altLang="ja-JP" sz="1350" dirty="0"/>
              <a:t>1970_2005</a:t>
            </a:r>
            <a:r>
              <a:rPr lang="ja-JP" altLang="en-US" sz="1350" dirty="0"/>
              <a:t>　</a:t>
            </a:r>
            <a:r>
              <a:rPr lang="en-US" altLang="ja-JP" sz="1350" dirty="0"/>
              <a:t>AUG</a:t>
            </a:r>
            <a:endParaRPr lang="ja-JP" altLang="en-US" sz="1350" dirty="0"/>
          </a:p>
        </p:txBody>
      </p:sp>
      <p:sp>
        <p:nvSpPr>
          <p:cNvPr id="13" name="テキスト ボックス 12"/>
          <p:cNvSpPr txBox="1"/>
          <p:nvPr/>
        </p:nvSpPr>
        <p:spPr>
          <a:xfrm>
            <a:off x="979655" y="3841459"/>
            <a:ext cx="1485900" cy="300082"/>
          </a:xfrm>
          <a:prstGeom prst="rect">
            <a:avLst/>
          </a:prstGeom>
          <a:noFill/>
        </p:spPr>
        <p:txBody>
          <a:bodyPr wrap="square" rtlCol="0">
            <a:spAutoFit/>
          </a:bodyPr>
          <a:lstStyle/>
          <a:p>
            <a:r>
              <a:rPr lang="en-US" altLang="ja-JP" sz="1350" dirty="0"/>
              <a:t>1970_2005</a:t>
            </a:r>
            <a:r>
              <a:rPr lang="ja-JP" altLang="en-US" sz="1350" dirty="0"/>
              <a:t>　</a:t>
            </a:r>
            <a:r>
              <a:rPr lang="en-US" altLang="ja-JP" sz="1350" dirty="0"/>
              <a:t>OCT</a:t>
            </a:r>
            <a:endParaRPr lang="ja-JP" altLang="en-US" sz="1350" dirty="0"/>
          </a:p>
        </p:txBody>
      </p:sp>
      <p:sp>
        <p:nvSpPr>
          <p:cNvPr id="14" name="テキスト ボックス 13"/>
          <p:cNvSpPr txBox="1"/>
          <p:nvPr/>
        </p:nvSpPr>
        <p:spPr>
          <a:xfrm>
            <a:off x="3891389" y="3889561"/>
            <a:ext cx="1485900" cy="300082"/>
          </a:xfrm>
          <a:prstGeom prst="rect">
            <a:avLst/>
          </a:prstGeom>
          <a:noFill/>
        </p:spPr>
        <p:txBody>
          <a:bodyPr wrap="square" rtlCol="0">
            <a:spAutoFit/>
          </a:bodyPr>
          <a:lstStyle/>
          <a:p>
            <a:r>
              <a:rPr lang="en-US" altLang="ja-JP" sz="1350" dirty="0"/>
              <a:t>1970_2005</a:t>
            </a:r>
            <a:r>
              <a:rPr lang="ja-JP" altLang="en-US" sz="1350" dirty="0"/>
              <a:t>　</a:t>
            </a:r>
            <a:r>
              <a:rPr lang="en-US" altLang="ja-JP" sz="1350" dirty="0"/>
              <a:t>NOV</a:t>
            </a:r>
            <a:endParaRPr lang="ja-JP" altLang="en-US" sz="1350" dirty="0"/>
          </a:p>
        </p:txBody>
      </p:sp>
      <p:sp>
        <p:nvSpPr>
          <p:cNvPr id="15" name="テキスト ボックス 14"/>
          <p:cNvSpPr txBox="1"/>
          <p:nvPr/>
        </p:nvSpPr>
        <p:spPr>
          <a:xfrm>
            <a:off x="6719210" y="3841459"/>
            <a:ext cx="1485900" cy="300082"/>
          </a:xfrm>
          <a:prstGeom prst="rect">
            <a:avLst/>
          </a:prstGeom>
          <a:noFill/>
        </p:spPr>
        <p:txBody>
          <a:bodyPr wrap="square" rtlCol="0">
            <a:spAutoFit/>
          </a:bodyPr>
          <a:lstStyle/>
          <a:p>
            <a:r>
              <a:rPr lang="en-US" altLang="ja-JP" sz="1350" dirty="0"/>
              <a:t>1970_2005</a:t>
            </a:r>
            <a:r>
              <a:rPr lang="ja-JP" altLang="en-US" sz="1350" dirty="0"/>
              <a:t>　</a:t>
            </a:r>
            <a:r>
              <a:rPr lang="en-US" altLang="ja-JP" sz="1350" dirty="0"/>
              <a:t>DEC</a:t>
            </a:r>
            <a:endParaRPr lang="ja-JP" altLang="en-US" sz="1350" dirty="0"/>
          </a:p>
        </p:txBody>
      </p:sp>
      <p:pic>
        <p:nvPicPr>
          <p:cNvPr id="40" name="図 39"/>
          <p:cNvPicPr>
            <a:picLocks noChangeAspect="1"/>
          </p:cNvPicPr>
          <p:nvPr/>
        </p:nvPicPr>
        <p:blipFill rotWithShape="1">
          <a:blip r:embed="rId3">
            <a:extLst>
              <a:ext uri="{28A0092B-C50C-407E-A947-70E740481C1C}">
                <a14:useLocalDpi xmlns:a14="http://schemas.microsoft.com/office/drawing/2010/main" val="0"/>
              </a:ext>
            </a:extLst>
          </a:blip>
          <a:srcRect t="20075" b="15924"/>
          <a:stretch/>
        </p:blipFill>
        <p:spPr>
          <a:xfrm>
            <a:off x="1" y="1939049"/>
            <a:ext cx="2994281" cy="1950513"/>
          </a:xfrm>
          <a:prstGeom prst="rect">
            <a:avLst/>
          </a:prstGeom>
        </p:spPr>
      </p:pic>
      <p:pic>
        <p:nvPicPr>
          <p:cNvPr id="41" name="図 40"/>
          <p:cNvPicPr>
            <a:picLocks noChangeAspect="1"/>
          </p:cNvPicPr>
          <p:nvPr/>
        </p:nvPicPr>
        <p:blipFill rotWithShape="1">
          <a:blip r:embed="rId4">
            <a:extLst>
              <a:ext uri="{28A0092B-C50C-407E-A947-70E740481C1C}">
                <a14:useLocalDpi xmlns:a14="http://schemas.microsoft.com/office/drawing/2010/main" val="0"/>
              </a:ext>
            </a:extLst>
          </a:blip>
          <a:srcRect t="20790" b="17919"/>
          <a:stretch/>
        </p:blipFill>
        <p:spPr>
          <a:xfrm>
            <a:off x="2877999" y="1969883"/>
            <a:ext cx="3260584" cy="1871576"/>
          </a:xfrm>
          <a:prstGeom prst="rect">
            <a:avLst/>
          </a:prstGeom>
        </p:spPr>
      </p:pic>
      <p:pic>
        <p:nvPicPr>
          <p:cNvPr id="42" name="図 41"/>
          <p:cNvPicPr>
            <a:picLocks noChangeAspect="1"/>
          </p:cNvPicPr>
          <p:nvPr/>
        </p:nvPicPr>
        <p:blipFill rotWithShape="1">
          <a:blip r:embed="rId5">
            <a:extLst>
              <a:ext uri="{28A0092B-C50C-407E-A947-70E740481C1C}">
                <a14:useLocalDpi xmlns:a14="http://schemas.microsoft.com/office/drawing/2010/main" val="0"/>
              </a:ext>
            </a:extLst>
          </a:blip>
          <a:srcRect t="20621" b="18257"/>
          <a:stretch/>
        </p:blipFill>
        <p:spPr>
          <a:xfrm>
            <a:off x="6025626" y="1969883"/>
            <a:ext cx="3118375" cy="1871576"/>
          </a:xfrm>
          <a:prstGeom prst="rect">
            <a:avLst/>
          </a:prstGeom>
        </p:spPr>
      </p:pic>
      <p:pic>
        <p:nvPicPr>
          <p:cNvPr id="43" name="図 42"/>
          <p:cNvPicPr>
            <a:picLocks noChangeAspect="1"/>
          </p:cNvPicPr>
          <p:nvPr/>
        </p:nvPicPr>
        <p:blipFill rotWithShape="1">
          <a:blip r:embed="rId6">
            <a:extLst>
              <a:ext uri="{28A0092B-C50C-407E-A947-70E740481C1C}">
                <a14:useLocalDpi xmlns:a14="http://schemas.microsoft.com/office/drawing/2010/main" val="0"/>
              </a:ext>
            </a:extLst>
          </a:blip>
          <a:srcRect t="33726" b="30849"/>
          <a:stretch/>
        </p:blipFill>
        <p:spPr>
          <a:xfrm>
            <a:off x="1" y="4163150"/>
            <a:ext cx="3020207" cy="1869582"/>
          </a:xfrm>
          <a:prstGeom prst="rect">
            <a:avLst/>
          </a:prstGeom>
        </p:spPr>
      </p:pic>
      <p:pic>
        <p:nvPicPr>
          <p:cNvPr id="44" name="図 43"/>
          <p:cNvPicPr>
            <a:picLocks noChangeAspect="1"/>
          </p:cNvPicPr>
          <p:nvPr/>
        </p:nvPicPr>
        <p:blipFill rotWithShape="1">
          <a:blip r:embed="rId7">
            <a:extLst>
              <a:ext uri="{28A0092B-C50C-407E-A947-70E740481C1C}">
                <a14:useLocalDpi xmlns:a14="http://schemas.microsoft.com/office/drawing/2010/main" val="0"/>
              </a:ext>
            </a:extLst>
          </a:blip>
          <a:srcRect t="33203" b="31241"/>
          <a:stretch/>
        </p:blipFill>
        <p:spPr>
          <a:xfrm>
            <a:off x="2877998" y="4115047"/>
            <a:ext cx="3260584" cy="1833986"/>
          </a:xfrm>
          <a:prstGeom prst="rect">
            <a:avLst/>
          </a:prstGeom>
        </p:spPr>
      </p:pic>
      <p:pic>
        <p:nvPicPr>
          <p:cNvPr id="45" name="図 44"/>
          <p:cNvPicPr>
            <a:picLocks noChangeAspect="1"/>
          </p:cNvPicPr>
          <p:nvPr/>
        </p:nvPicPr>
        <p:blipFill rotWithShape="1">
          <a:blip r:embed="rId8">
            <a:extLst>
              <a:ext uri="{28A0092B-C50C-407E-A947-70E740481C1C}">
                <a14:useLocalDpi xmlns:a14="http://schemas.microsoft.com/office/drawing/2010/main" val="0"/>
              </a:ext>
            </a:extLst>
          </a:blip>
          <a:srcRect t="33072" b="30588"/>
          <a:stretch/>
        </p:blipFill>
        <p:spPr>
          <a:xfrm>
            <a:off x="5945392" y="4108426"/>
            <a:ext cx="3278840" cy="1847228"/>
          </a:xfrm>
          <a:prstGeom prst="rect">
            <a:avLst/>
          </a:prstGeom>
        </p:spPr>
      </p:pic>
      <p:pic>
        <p:nvPicPr>
          <p:cNvPr id="46" name="図 45"/>
          <p:cNvPicPr>
            <a:picLocks noChangeAspect="1"/>
          </p:cNvPicPr>
          <p:nvPr/>
        </p:nvPicPr>
        <p:blipFill rotWithShape="1">
          <a:blip r:embed="rId5">
            <a:extLst>
              <a:ext uri="{28A0092B-C50C-407E-A947-70E740481C1C}">
                <a14:useLocalDpi xmlns:a14="http://schemas.microsoft.com/office/drawing/2010/main" val="0"/>
              </a:ext>
            </a:extLst>
          </a:blip>
          <a:srcRect l="24913" t="85627" r="26565" b="5930"/>
          <a:stretch/>
        </p:blipFill>
        <p:spPr>
          <a:xfrm>
            <a:off x="6163184" y="1093342"/>
            <a:ext cx="2773017" cy="372717"/>
          </a:xfrm>
          <a:prstGeom prst="rect">
            <a:avLst/>
          </a:prstGeom>
        </p:spPr>
      </p:pic>
      <p:grpSp>
        <p:nvGrpSpPr>
          <p:cNvPr id="53" name="グループ化 52"/>
          <p:cNvGrpSpPr/>
          <p:nvPr/>
        </p:nvGrpSpPr>
        <p:grpSpPr>
          <a:xfrm>
            <a:off x="1874521" y="2311146"/>
            <a:ext cx="6457982" cy="495174"/>
            <a:chOff x="2499360" y="1938528"/>
            <a:chExt cx="8610643" cy="660232"/>
          </a:xfrm>
          <a:noFill/>
        </p:grpSpPr>
        <p:sp>
          <p:nvSpPr>
            <p:cNvPr id="47" name="円/楕円 46"/>
            <p:cNvSpPr/>
            <p:nvPr/>
          </p:nvSpPr>
          <p:spPr>
            <a:xfrm>
              <a:off x="2499360" y="1938528"/>
              <a:ext cx="548640" cy="597408"/>
            </a:xfrm>
            <a:prstGeom prst="ellipse">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1" name="円/楕円 50"/>
            <p:cNvSpPr/>
            <p:nvPr/>
          </p:nvSpPr>
          <p:spPr>
            <a:xfrm>
              <a:off x="10561363" y="2001352"/>
              <a:ext cx="548640" cy="597408"/>
            </a:xfrm>
            <a:prstGeom prst="ellipse">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2" name="円/楕円 51"/>
            <p:cNvSpPr/>
            <p:nvPr/>
          </p:nvSpPr>
          <p:spPr>
            <a:xfrm>
              <a:off x="6534912" y="1944624"/>
              <a:ext cx="548640" cy="597408"/>
            </a:xfrm>
            <a:prstGeom prst="ellipse">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Tree>
    <p:extLst>
      <p:ext uri="{BB962C8B-B14F-4D97-AF65-F5344CB8AC3E}">
        <p14:creationId xmlns:p14="http://schemas.microsoft.com/office/powerpoint/2010/main" val="134722932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lstStyle/>
          <a:p>
            <a:r>
              <a:rPr kumimoji="1" lang="ja-JP" altLang="en-US" dirty="0" smtClean="0"/>
              <a:t>　　</a:t>
            </a:r>
            <a:r>
              <a:rPr lang="en-US" altLang="ja-JP" sz="2700" dirty="0"/>
              <a:t>1970</a:t>
            </a:r>
            <a:r>
              <a:rPr lang="ja-JP" altLang="en-US" sz="2700" dirty="0"/>
              <a:t>年～</a:t>
            </a:r>
            <a:r>
              <a:rPr lang="en-US" altLang="ja-JP" sz="2700" dirty="0"/>
              <a:t>2005</a:t>
            </a:r>
            <a:r>
              <a:rPr lang="ja-JP" altLang="en-US" sz="2700" dirty="0"/>
              <a:t>年　</a:t>
            </a:r>
            <a:r>
              <a:rPr lang="en-US" altLang="ja-JP" sz="2700" dirty="0"/>
              <a:t>1</a:t>
            </a:r>
            <a:r>
              <a:rPr lang="ja-JP" altLang="en-US" sz="2700" dirty="0"/>
              <a:t>月～</a:t>
            </a:r>
            <a:r>
              <a:rPr lang="en-US" altLang="ja-JP" sz="2700" dirty="0"/>
              <a:t>6</a:t>
            </a:r>
            <a:r>
              <a:rPr lang="ja-JP" altLang="en-US" sz="2700" dirty="0"/>
              <a:t>月　</a:t>
            </a:r>
            <a:r>
              <a:rPr lang="en-US" altLang="ja-JP" sz="2700" dirty="0"/>
              <a:t>P-E</a:t>
            </a:r>
            <a:r>
              <a:rPr lang="ja-JP" altLang="en-US" sz="2700" dirty="0"/>
              <a:t>平均</a:t>
            </a:r>
          </a:p>
        </p:txBody>
      </p:sp>
      <p:pic>
        <p:nvPicPr>
          <p:cNvPr id="5" name="コンテンツ プレースホルダー 4"/>
          <p:cNvPicPr>
            <a:picLocks noGrp="1" noChangeAspect="1"/>
          </p:cNvPicPr>
          <p:nvPr>
            <p:ph idx="1"/>
          </p:nvPr>
        </p:nvPicPr>
        <p:blipFill rotWithShape="1">
          <a:blip r:embed="rId2">
            <a:extLst>
              <a:ext uri="{28A0092B-C50C-407E-A947-70E740481C1C}">
                <a14:useLocalDpi xmlns:a14="http://schemas.microsoft.com/office/drawing/2010/main" val="0"/>
              </a:ext>
            </a:extLst>
          </a:blip>
          <a:srcRect t="26692" b="24556"/>
          <a:stretch/>
        </p:blipFill>
        <p:spPr>
          <a:xfrm>
            <a:off x="184225" y="1867611"/>
            <a:ext cx="3055028" cy="1928049"/>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93</a:t>
            </a:fld>
            <a:endParaRPr kumimoji="1" lang="ja-JP" altLang="en-US"/>
          </a:p>
        </p:txBody>
      </p:sp>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t="26134" b="25511"/>
          <a:stretch/>
        </p:blipFill>
        <p:spPr>
          <a:xfrm>
            <a:off x="3094985" y="1865031"/>
            <a:ext cx="3139022" cy="1964909"/>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b="3864"/>
          <a:stretch/>
        </p:blipFill>
        <p:spPr>
          <a:xfrm>
            <a:off x="6053081" y="1619658"/>
            <a:ext cx="3150108" cy="2339428"/>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b="7924"/>
          <a:stretch/>
        </p:blipFill>
        <p:spPr>
          <a:xfrm>
            <a:off x="150686" y="3713711"/>
            <a:ext cx="3088566" cy="2196845"/>
          </a:xfrm>
          <a:prstGeom prst="rect">
            <a:avLst/>
          </a:prstGeom>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b="7565"/>
          <a:stretch/>
        </p:blipFill>
        <p:spPr>
          <a:xfrm>
            <a:off x="3138669" y="3713711"/>
            <a:ext cx="3076538" cy="2196845"/>
          </a:xfrm>
          <a:prstGeom prst="rect">
            <a:avLst/>
          </a:prstGeom>
        </p:spPr>
      </p:pic>
      <p:pic>
        <p:nvPicPr>
          <p:cNvPr id="10" name="図 9"/>
          <p:cNvPicPr>
            <a:picLocks noChangeAspect="1"/>
          </p:cNvPicPr>
          <p:nvPr/>
        </p:nvPicPr>
        <p:blipFill rotWithShape="1">
          <a:blip r:embed="rId6" cstate="print">
            <a:extLst>
              <a:ext uri="{28A0092B-C50C-407E-A947-70E740481C1C}">
                <a14:useLocalDpi xmlns:a14="http://schemas.microsoft.com/office/drawing/2010/main" val="0"/>
              </a:ext>
            </a:extLst>
          </a:blip>
          <a:srcRect b="5587"/>
          <a:stretch/>
        </p:blipFill>
        <p:spPr>
          <a:xfrm>
            <a:off x="6089739" y="3713710"/>
            <a:ext cx="3054261" cy="2227604"/>
          </a:xfrm>
          <a:prstGeom prst="rect">
            <a:avLst/>
          </a:prstGeom>
        </p:spPr>
      </p:pic>
      <p:sp>
        <p:nvSpPr>
          <p:cNvPr id="11" name="テキスト ボックス 10"/>
          <p:cNvSpPr txBox="1"/>
          <p:nvPr/>
        </p:nvSpPr>
        <p:spPr>
          <a:xfrm>
            <a:off x="1399032" y="1619657"/>
            <a:ext cx="804672" cy="300082"/>
          </a:xfrm>
          <a:prstGeom prst="rect">
            <a:avLst/>
          </a:prstGeom>
          <a:noFill/>
        </p:spPr>
        <p:txBody>
          <a:bodyPr wrap="square" rtlCol="0">
            <a:spAutoFit/>
          </a:bodyPr>
          <a:lstStyle/>
          <a:p>
            <a:r>
              <a:rPr lang="en-US" altLang="ja-JP" sz="1350" dirty="0"/>
              <a:t>JAN</a:t>
            </a:r>
          </a:p>
        </p:txBody>
      </p:sp>
      <p:sp>
        <p:nvSpPr>
          <p:cNvPr id="15" name="テキスト ボックス 14"/>
          <p:cNvSpPr txBox="1"/>
          <p:nvPr/>
        </p:nvSpPr>
        <p:spPr>
          <a:xfrm>
            <a:off x="4430188" y="1709355"/>
            <a:ext cx="804672" cy="300082"/>
          </a:xfrm>
          <a:prstGeom prst="rect">
            <a:avLst/>
          </a:prstGeom>
          <a:noFill/>
        </p:spPr>
        <p:txBody>
          <a:bodyPr wrap="square" rtlCol="0">
            <a:spAutoFit/>
          </a:bodyPr>
          <a:lstStyle/>
          <a:p>
            <a:r>
              <a:rPr lang="en-US" altLang="ja-JP" sz="1350" dirty="0"/>
              <a:t>FEB</a:t>
            </a:r>
          </a:p>
        </p:txBody>
      </p:sp>
      <p:sp>
        <p:nvSpPr>
          <p:cNvPr id="16" name="テキスト ボックス 15"/>
          <p:cNvSpPr txBox="1"/>
          <p:nvPr/>
        </p:nvSpPr>
        <p:spPr>
          <a:xfrm>
            <a:off x="7316262" y="1674931"/>
            <a:ext cx="804672" cy="300082"/>
          </a:xfrm>
          <a:prstGeom prst="rect">
            <a:avLst/>
          </a:prstGeom>
          <a:noFill/>
        </p:spPr>
        <p:txBody>
          <a:bodyPr wrap="square" rtlCol="0">
            <a:spAutoFit/>
          </a:bodyPr>
          <a:lstStyle/>
          <a:p>
            <a:r>
              <a:rPr lang="en-US" altLang="ja-JP" sz="1350" dirty="0"/>
              <a:t>MAR</a:t>
            </a:r>
          </a:p>
        </p:txBody>
      </p:sp>
      <p:sp>
        <p:nvSpPr>
          <p:cNvPr id="17" name="テキスト ボックス 16"/>
          <p:cNvSpPr txBox="1"/>
          <p:nvPr/>
        </p:nvSpPr>
        <p:spPr>
          <a:xfrm>
            <a:off x="1444577" y="3774192"/>
            <a:ext cx="804672" cy="300082"/>
          </a:xfrm>
          <a:prstGeom prst="rect">
            <a:avLst/>
          </a:prstGeom>
          <a:noFill/>
        </p:spPr>
        <p:txBody>
          <a:bodyPr wrap="square" rtlCol="0">
            <a:spAutoFit/>
          </a:bodyPr>
          <a:lstStyle/>
          <a:p>
            <a:r>
              <a:rPr lang="en-US" altLang="ja-JP" sz="1350" dirty="0"/>
              <a:t>APR</a:t>
            </a:r>
          </a:p>
        </p:txBody>
      </p:sp>
      <p:sp>
        <p:nvSpPr>
          <p:cNvPr id="18" name="テキスト ボックス 17"/>
          <p:cNvSpPr txBox="1"/>
          <p:nvPr/>
        </p:nvSpPr>
        <p:spPr>
          <a:xfrm>
            <a:off x="4439332" y="3789971"/>
            <a:ext cx="804672" cy="300082"/>
          </a:xfrm>
          <a:prstGeom prst="rect">
            <a:avLst/>
          </a:prstGeom>
          <a:noFill/>
        </p:spPr>
        <p:txBody>
          <a:bodyPr wrap="square" rtlCol="0">
            <a:spAutoFit/>
          </a:bodyPr>
          <a:lstStyle/>
          <a:p>
            <a:r>
              <a:rPr lang="en-US" altLang="ja-JP" sz="1350" dirty="0"/>
              <a:t>MAY</a:t>
            </a:r>
          </a:p>
        </p:txBody>
      </p:sp>
      <p:sp>
        <p:nvSpPr>
          <p:cNvPr id="19" name="テキスト ボックス 18"/>
          <p:cNvSpPr txBox="1"/>
          <p:nvPr/>
        </p:nvSpPr>
        <p:spPr>
          <a:xfrm>
            <a:off x="7482078" y="3795660"/>
            <a:ext cx="804672" cy="300082"/>
          </a:xfrm>
          <a:prstGeom prst="rect">
            <a:avLst/>
          </a:prstGeom>
          <a:noFill/>
        </p:spPr>
        <p:txBody>
          <a:bodyPr wrap="square" rtlCol="0">
            <a:spAutoFit/>
          </a:bodyPr>
          <a:lstStyle/>
          <a:p>
            <a:r>
              <a:rPr lang="en-US" altLang="ja-JP" sz="1350" dirty="0"/>
              <a:t>JUN</a:t>
            </a:r>
          </a:p>
        </p:txBody>
      </p:sp>
      <p:pic>
        <p:nvPicPr>
          <p:cNvPr id="20" name="図 19"/>
          <p:cNvPicPr>
            <a:picLocks noChangeAspect="1"/>
          </p:cNvPicPr>
          <p:nvPr/>
        </p:nvPicPr>
        <p:blipFill rotWithShape="1">
          <a:blip r:embed="rId2">
            <a:extLst>
              <a:ext uri="{28A0092B-C50C-407E-A947-70E740481C1C}">
                <a14:useLocalDpi xmlns:a14="http://schemas.microsoft.com/office/drawing/2010/main" val="0"/>
              </a:ext>
            </a:extLst>
          </a:blip>
          <a:srcRect l="32510" t="82845" r="32510" b="9155"/>
          <a:stretch/>
        </p:blipFill>
        <p:spPr>
          <a:xfrm>
            <a:off x="6412067" y="1220494"/>
            <a:ext cx="2263140" cy="411480"/>
          </a:xfrm>
          <a:prstGeom prst="rect">
            <a:avLst/>
          </a:prstGeom>
        </p:spPr>
      </p:pic>
      <p:sp>
        <p:nvSpPr>
          <p:cNvPr id="21" name="円/楕円 20"/>
          <p:cNvSpPr/>
          <p:nvPr/>
        </p:nvSpPr>
        <p:spPr>
          <a:xfrm>
            <a:off x="338328" y="2649474"/>
            <a:ext cx="484632" cy="338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3" name="円/楕円 22"/>
          <p:cNvSpPr/>
          <p:nvPr/>
        </p:nvSpPr>
        <p:spPr>
          <a:xfrm>
            <a:off x="6169751" y="4658186"/>
            <a:ext cx="484632" cy="338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4" name="円/楕円 23"/>
          <p:cNvSpPr/>
          <p:nvPr/>
        </p:nvSpPr>
        <p:spPr>
          <a:xfrm>
            <a:off x="3239252" y="4658348"/>
            <a:ext cx="484632" cy="338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5" name="円/楕円 24"/>
          <p:cNvSpPr/>
          <p:nvPr/>
        </p:nvSpPr>
        <p:spPr>
          <a:xfrm>
            <a:off x="214884" y="4683944"/>
            <a:ext cx="484632" cy="338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6" name="円/楕円 25"/>
          <p:cNvSpPr/>
          <p:nvPr/>
        </p:nvSpPr>
        <p:spPr>
          <a:xfrm>
            <a:off x="6143465" y="2657993"/>
            <a:ext cx="484632" cy="338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円/楕円 26"/>
          <p:cNvSpPr/>
          <p:nvPr/>
        </p:nvSpPr>
        <p:spPr>
          <a:xfrm>
            <a:off x="3195569" y="2680868"/>
            <a:ext cx="484632" cy="338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8" name="角丸四角形 27"/>
          <p:cNvSpPr/>
          <p:nvPr/>
        </p:nvSpPr>
        <p:spPr>
          <a:xfrm>
            <a:off x="2192106" y="3100345"/>
            <a:ext cx="4908124" cy="1367729"/>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rPr>
              <a:t>アフリカ：降水量＞蒸発量！</a:t>
            </a:r>
            <a:endParaRPr lang="en-US" altLang="ja-JP" dirty="0">
              <a:solidFill>
                <a:schemeClr val="tx1"/>
              </a:solidFill>
            </a:endParaRPr>
          </a:p>
          <a:p>
            <a:pPr algn="ctr"/>
            <a:endParaRPr lang="en-US" altLang="ja-JP" dirty="0">
              <a:solidFill>
                <a:schemeClr val="tx1"/>
              </a:solidFill>
            </a:endParaRPr>
          </a:p>
          <a:p>
            <a:pPr algn="ctr"/>
            <a:r>
              <a:rPr lang="ja-JP" altLang="en-US" dirty="0">
                <a:solidFill>
                  <a:schemeClr val="tx1"/>
                </a:solidFill>
              </a:rPr>
              <a:t>人的要因の干ばつ</a:t>
            </a:r>
          </a:p>
        </p:txBody>
      </p:sp>
      <p:sp>
        <p:nvSpPr>
          <p:cNvPr id="30" name="ストライプ矢印 29"/>
          <p:cNvSpPr/>
          <p:nvPr/>
        </p:nvSpPr>
        <p:spPr>
          <a:xfrm>
            <a:off x="2744578" y="3714502"/>
            <a:ext cx="584075" cy="425090"/>
          </a:xfrm>
          <a:prstGeom prst="stripedRightArrow">
            <a:avLst>
              <a:gd name="adj1" fmla="val 45698"/>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40556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par>
                                <p:cTn id="8" presetID="9" presetClass="emph" presetSubtype="0" nodeType="withEffect">
                                  <p:stCondLst>
                                    <p:cond delay="0"/>
                                  </p:stCondLst>
                                  <p:childTnLst>
                                    <p:set>
                                      <p:cBhvr rctx="PPT">
                                        <p:cTn id="9" dur="indefinite"/>
                                        <p:tgtEl>
                                          <p:spTgt spid="7"/>
                                        </p:tgtEl>
                                        <p:attrNameLst>
                                          <p:attrName>style.opacity</p:attrName>
                                        </p:attrNameLst>
                                      </p:cBhvr>
                                      <p:to>
                                        <p:strVal val="0.5"/>
                                      </p:to>
                                    </p:set>
                                    <p:animEffect filter="image" prLst="opacity: 0.5">
                                      <p:cBhvr rctx="IE">
                                        <p:cTn id="10" dur="indefinite"/>
                                        <p:tgtEl>
                                          <p:spTgt spid="7"/>
                                        </p:tgtEl>
                                      </p:cBhvr>
                                    </p:animEffect>
                                  </p:childTnLst>
                                </p:cTn>
                              </p:par>
                              <p:par>
                                <p:cTn id="11" presetID="9" presetClass="emph" presetSubtype="0" nodeType="withEffect">
                                  <p:stCondLst>
                                    <p:cond delay="0"/>
                                  </p:stCondLst>
                                  <p:childTnLst>
                                    <p:set>
                                      <p:cBhvr rctx="PPT">
                                        <p:cTn id="12" dur="indefinite"/>
                                        <p:tgtEl>
                                          <p:spTgt spid="8"/>
                                        </p:tgtEl>
                                        <p:attrNameLst>
                                          <p:attrName>style.opacity</p:attrName>
                                        </p:attrNameLst>
                                      </p:cBhvr>
                                      <p:to>
                                        <p:strVal val="0.5"/>
                                      </p:to>
                                    </p:set>
                                    <p:animEffect filter="image" prLst="opacity: 0.5">
                                      <p:cBhvr rctx="IE">
                                        <p:cTn id="13" dur="indefinite"/>
                                        <p:tgtEl>
                                          <p:spTgt spid="8"/>
                                        </p:tgtEl>
                                      </p:cBhvr>
                                    </p:animEffect>
                                  </p:childTnLst>
                                </p:cTn>
                              </p:par>
                              <p:par>
                                <p:cTn id="14" presetID="9" presetClass="emph" presetSubtype="0" nodeType="withEffect">
                                  <p:stCondLst>
                                    <p:cond delay="0"/>
                                  </p:stCondLst>
                                  <p:childTnLst>
                                    <p:set>
                                      <p:cBhvr rctx="PPT">
                                        <p:cTn id="15" dur="indefinite"/>
                                        <p:tgtEl>
                                          <p:spTgt spid="9"/>
                                        </p:tgtEl>
                                        <p:attrNameLst>
                                          <p:attrName>style.opacity</p:attrName>
                                        </p:attrNameLst>
                                      </p:cBhvr>
                                      <p:to>
                                        <p:strVal val="0.5"/>
                                      </p:to>
                                    </p:set>
                                    <p:animEffect filter="image" prLst="opacity: 0.5">
                                      <p:cBhvr rctx="IE">
                                        <p:cTn id="16" dur="indefinite"/>
                                        <p:tgtEl>
                                          <p:spTgt spid="9"/>
                                        </p:tgtEl>
                                      </p:cBhvr>
                                    </p:animEffect>
                                  </p:childTnLst>
                                </p:cTn>
                              </p:par>
                              <p:par>
                                <p:cTn id="17" presetID="9" presetClass="emph" presetSubtype="0" nodeType="withEffect">
                                  <p:stCondLst>
                                    <p:cond delay="0"/>
                                  </p:stCondLst>
                                  <p:childTnLst>
                                    <p:set>
                                      <p:cBhvr rctx="PPT">
                                        <p:cTn id="18" dur="indefinite"/>
                                        <p:tgtEl>
                                          <p:spTgt spid="10"/>
                                        </p:tgtEl>
                                        <p:attrNameLst>
                                          <p:attrName>style.opacity</p:attrName>
                                        </p:attrNameLst>
                                      </p:cBhvr>
                                      <p:to>
                                        <p:strVal val="0.5"/>
                                      </p:to>
                                    </p:set>
                                    <p:animEffect filter="image" prLst="opacity: 0.5">
                                      <p:cBhvr rctx="IE">
                                        <p:cTn id="19" dur="indefinite"/>
                                        <p:tgtEl>
                                          <p:spTgt spid="10"/>
                                        </p:tgtEl>
                                      </p:cBhvr>
                                    </p:animEffect>
                                  </p:childTnLst>
                                </p:cTn>
                              </p:par>
                              <p:par>
                                <p:cTn id="20" presetID="9" presetClass="emph" presetSubtype="0" grpId="0" nodeType="withEffect">
                                  <p:stCondLst>
                                    <p:cond delay="0"/>
                                  </p:stCondLst>
                                  <p:childTnLst>
                                    <p:set>
                                      <p:cBhvr rctx="PPT">
                                        <p:cTn id="21" dur="indefinite"/>
                                        <p:tgtEl>
                                          <p:spTgt spid="21"/>
                                        </p:tgtEl>
                                        <p:attrNameLst>
                                          <p:attrName>style.opacity</p:attrName>
                                        </p:attrNameLst>
                                      </p:cBhvr>
                                      <p:to>
                                        <p:strVal val="0.5"/>
                                      </p:to>
                                    </p:set>
                                    <p:animEffect filter="image" prLst="opacity: 0.5">
                                      <p:cBhvr rctx="IE">
                                        <p:cTn id="22" dur="indefinite"/>
                                        <p:tgtEl>
                                          <p:spTgt spid="21"/>
                                        </p:tgtEl>
                                      </p:cBhvr>
                                    </p:animEffect>
                                  </p:childTnLst>
                                </p:cTn>
                              </p:par>
                              <p:par>
                                <p:cTn id="23" presetID="9" presetClass="emph" presetSubtype="0" nodeType="withEffect">
                                  <p:stCondLst>
                                    <p:cond delay="0"/>
                                  </p:stCondLst>
                                  <p:childTnLst>
                                    <p:set>
                                      <p:cBhvr rctx="PPT">
                                        <p:cTn id="24" dur="indefinite"/>
                                        <p:tgtEl>
                                          <p:spTgt spid="5"/>
                                        </p:tgtEl>
                                        <p:attrNameLst>
                                          <p:attrName>style.opacity</p:attrName>
                                        </p:attrNameLst>
                                      </p:cBhvr>
                                      <p:to>
                                        <p:strVal val="0.5"/>
                                      </p:to>
                                    </p:set>
                                    <p:animEffect filter="image" prLst="opacity: 0.5">
                                      <p:cBhvr rctx="IE">
                                        <p:cTn id="25" dur="indefinite"/>
                                        <p:tgtEl>
                                          <p:spTgt spid="5"/>
                                        </p:tgtEl>
                                      </p:cBhvr>
                                    </p:animEffect>
                                  </p:childTnLst>
                                </p:cTn>
                              </p:par>
                              <p:par>
                                <p:cTn id="26" presetID="9" presetClass="emph" presetSubtype="0" grpId="0" nodeType="withEffect">
                                  <p:stCondLst>
                                    <p:cond delay="0"/>
                                  </p:stCondLst>
                                  <p:childTnLst>
                                    <p:set>
                                      <p:cBhvr rctx="PPT">
                                        <p:cTn id="27" dur="indefinite"/>
                                        <p:tgtEl>
                                          <p:spTgt spid="27"/>
                                        </p:tgtEl>
                                        <p:attrNameLst>
                                          <p:attrName>style.opacity</p:attrName>
                                        </p:attrNameLst>
                                      </p:cBhvr>
                                      <p:to>
                                        <p:strVal val="0.5"/>
                                      </p:to>
                                    </p:set>
                                    <p:animEffect filter="image" prLst="opacity: 0.5">
                                      <p:cBhvr rctx="IE">
                                        <p:cTn id="28" dur="indefinite"/>
                                        <p:tgtEl>
                                          <p:spTgt spid="27"/>
                                        </p:tgtEl>
                                      </p:cBhvr>
                                    </p:animEffect>
                                  </p:childTnLst>
                                </p:cTn>
                              </p:par>
                              <p:par>
                                <p:cTn id="29" presetID="9" presetClass="emph" presetSubtype="0" grpId="0" nodeType="withEffect">
                                  <p:stCondLst>
                                    <p:cond delay="0"/>
                                  </p:stCondLst>
                                  <p:childTnLst>
                                    <p:set>
                                      <p:cBhvr rctx="PPT">
                                        <p:cTn id="30" dur="indefinite"/>
                                        <p:tgtEl>
                                          <p:spTgt spid="26"/>
                                        </p:tgtEl>
                                        <p:attrNameLst>
                                          <p:attrName>style.opacity</p:attrName>
                                        </p:attrNameLst>
                                      </p:cBhvr>
                                      <p:to>
                                        <p:strVal val="0.5"/>
                                      </p:to>
                                    </p:set>
                                    <p:animEffect filter="image" prLst="opacity: 0.5">
                                      <p:cBhvr rctx="IE">
                                        <p:cTn id="31" dur="indefinite"/>
                                        <p:tgtEl>
                                          <p:spTgt spid="26"/>
                                        </p:tgtEl>
                                      </p:cBhvr>
                                    </p:animEffect>
                                  </p:childTnLst>
                                </p:cTn>
                              </p:par>
                              <p:par>
                                <p:cTn id="32" presetID="9" presetClass="emph" presetSubtype="0" grpId="0" nodeType="withEffect">
                                  <p:stCondLst>
                                    <p:cond delay="0"/>
                                  </p:stCondLst>
                                  <p:childTnLst>
                                    <p:set>
                                      <p:cBhvr rctx="PPT">
                                        <p:cTn id="33" dur="indefinite"/>
                                        <p:tgtEl>
                                          <p:spTgt spid="25"/>
                                        </p:tgtEl>
                                        <p:attrNameLst>
                                          <p:attrName>style.opacity</p:attrName>
                                        </p:attrNameLst>
                                      </p:cBhvr>
                                      <p:to>
                                        <p:strVal val="0.5"/>
                                      </p:to>
                                    </p:set>
                                    <p:animEffect filter="image" prLst="opacity: 0.5">
                                      <p:cBhvr rctx="IE">
                                        <p:cTn id="34" dur="indefinite"/>
                                        <p:tgtEl>
                                          <p:spTgt spid="25"/>
                                        </p:tgtEl>
                                      </p:cBhvr>
                                    </p:animEffect>
                                  </p:childTnLst>
                                </p:cTn>
                              </p:par>
                              <p:par>
                                <p:cTn id="35" presetID="9" presetClass="emph" presetSubtype="0" grpId="0" nodeType="withEffect">
                                  <p:stCondLst>
                                    <p:cond delay="0"/>
                                  </p:stCondLst>
                                  <p:childTnLst>
                                    <p:set>
                                      <p:cBhvr rctx="PPT">
                                        <p:cTn id="36" dur="indefinite"/>
                                        <p:tgtEl>
                                          <p:spTgt spid="24"/>
                                        </p:tgtEl>
                                        <p:attrNameLst>
                                          <p:attrName>style.opacity</p:attrName>
                                        </p:attrNameLst>
                                      </p:cBhvr>
                                      <p:to>
                                        <p:strVal val="0.5"/>
                                      </p:to>
                                    </p:set>
                                    <p:animEffect filter="image" prLst="opacity: 0.5">
                                      <p:cBhvr rctx="IE">
                                        <p:cTn id="37" dur="indefinite"/>
                                        <p:tgtEl>
                                          <p:spTgt spid="24"/>
                                        </p:tgtEl>
                                      </p:cBhvr>
                                    </p:animEffect>
                                  </p:childTnLst>
                                </p:cTn>
                              </p:par>
                              <p:par>
                                <p:cTn id="38" presetID="9" presetClass="emph" presetSubtype="0" grpId="0" nodeType="withEffect">
                                  <p:stCondLst>
                                    <p:cond delay="0"/>
                                  </p:stCondLst>
                                  <p:childTnLst>
                                    <p:set>
                                      <p:cBhvr rctx="PPT">
                                        <p:cTn id="39" dur="indefinite"/>
                                        <p:tgtEl>
                                          <p:spTgt spid="23"/>
                                        </p:tgtEl>
                                        <p:attrNameLst>
                                          <p:attrName>style.opacity</p:attrName>
                                        </p:attrNameLst>
                                      </p:cBhvr>
                                      <p:to>
                                        <p:strVal val="0.5"/>
                                      </p:to>
                                    </p:set>
                                    <p:animEffect filter="image" prLst="opacity: 0.5">
                                      <p:cBhvr rctx="IE">
                                        <p:cTn id="40" dur="indefinite"/>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27" grpId="0" animBg="1"/>
      <p:bldP spid="28" grpId="0" animBg="1"/>
      <p:bldP spid="3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normAutofit/>
          </a:bodyPr>
          <a:lstStyle/>
          <a:p>
            <a:r>
              <a:rPr lang="en-US" altLang="ja-JP" sz="2700" dirty="0"/>
              <a:t>  1970</a:t>
            </a:r>
            <a:r>
              <a:rPr lang="ja-JP" altLang="en-US" sz="2700" dirty="0"/>
              <a:t>年～</a:t>
            </a:r>
            <a:r>
              <a:rPr lang="en-US" altLang="ja-JP" sz="2700" dirty="0"/>
              <a:t>2005</a:t>
            </a:r>
            <a:r>
              <a:rPr lang="ja-JP" altLang="en-US" sz="2700" dirty="0"/>
              <a:t>年　</a:t>
            </a:r>
            <a:r>
              <a:rPr lang="en-US" altLang="ja-JP" sz="2700" dirty="0"/>
              <a:t>1</a:t>
            </a:r>
            <a:r>
              <a:rPr lang="ja-JP" altLang="en-US" sz="2700" dirty="0"/>
              <a:t>月～</a:t>
            </a:r>
            <a:r>
              <a:rPr lang="en-US" altLang="ja-JP" sz="2700" dirty="0"/>
              <a:t>6</a:t>
            </a:r>
            <a:r>
              <a:rPr lang="ja-JP" altLang="en-US" sz="2700" dirty="0"/>
              <a:t>月　</a:t>
            </a:r>
            <a:r>
              <a:rPr lang="en-US" altLang="ja-JP" sz="2700" dirty="0"/>
              <a:t>P-E</a:t>
            </a:r>
            <a:r>
              <a:rPr lang="ja-JP" altLang="en-US" sz="2700" dirty="0"/>
              <a:t>平均</a:t>
            </a:r>
          </a:p>
        </p:txBody>
      </p:sp>
      <p:pic>
        <p:nvPicPr>
          <p:cNvPr id="5" name="コンテンツ プレースホルダー 4"/>
          <p:cNvPicPr>
            <a:picLocks noGrp="1" noChangeAspect="1"/>
          </p:cNvPicPr>
          <p:nvPr>
            <p:ph idx="1"/>
          </p:nvPr>
        </p:nvPicPr>
        <p:blipFill rotWithShape="1">
          <a:blip r:embed="rId2">
            <a:extLst>
              <a:ext uri="{28A0092B-C50C-407E-A947-70E740481C1C}">
                <a14:useLocalDpi xmlns:a14="http://schemas.microsoft.com/office/drawing/2010/main" val="0"/>
              </a:ext>
            </a:extLst>
          </a:blip>
          <a:srcRect t="25571" b="24836"/>
          <a:stretch/>
        </p:blipFill>
        <p:spPr>
          <a:xfrm>
            <a:off x="39706" y="1704684"/>
            <a:ext cx="3076739" cy="1975229"/>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94</a:t>
            </a:fld>
            <a:endParaRPr kumimoji="1" lang="ja-JP" altLang="en-US"/>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t="26134" b="25333"/>
          <a:stretch/>
        </p:blipFill>
        <p:spPr>
          <a:xfrm>
            <a:off x="3034622" y="1743636"/>
            <a:ext cx="3019949" cy="1897323"/>
          </a:xfrm>
          <a:prstGeom prst="rect">
            <a:avLst/>
          </a:prstGeom>
        </p:spPr>
      </p:pic>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25956" b="25867"/>
          <a:stretch/>
        </p:blipFill>
        <p:spPr>
          <a:xfrm>
            <a:off x="5961130" y="1746363"/>
            <a:ext cx="3191256" cy="1990261"/>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t="10803" b="5314"/>
          <a:stretch/>
        </p:blipFill>
        <p:spPr>
          <a:xfrm>
            <a:off x="0" y="3982450"/>
            <a:ext cx="3114662" cy="2018300"/>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b="4900"/>
          <a:stretch/>
        </p:blipFill>
        <p:spPr>
          <a:xfrm>
            <a:off x="3034621" y="3735705"/>
            <a:ext cx="3181013" cy="2336931"/>
          </a:xfrm>
          <a:prstGeom prst="rect">
            <a:avLst/>
          </a:prstGeom>
        </p:spPr>
      </p:pic>
      <p:pic>
        <p:nvPicPr>
          <p:cNvPr id="10" name="図 9"/>
          <p:cNvPicPr>
            <a:picLocks noChangeAspect="1"/>
          </p:cNvPicPr>
          <p:nvPr/>
        </p:nvPicPr>
        <p:blipFill rotWithShape="1">
          <a:blip r:embed="rId7" cstate="print">
            <a:extLst>
              <a:ext uri="{28A0092B-C50C-407E-A947-70E740481C1C}">
                <a14:useLocalDpi xmlns:a14="http://schemas.microsoft.com/office/drawing/2010/main" val="0"/>
              </a:ext>
            </a:extLst>
          </a:blip>
          <a:srcRect b="5728"/>
          <a:stretch/>
        </p:blipFill>
        <p:spPr>
          <a:xfrm>
            <a:off x="6109577" y="3724021"/>
            <a:ext cx="3192669" cy="2325062"/>
          </a:xfrm>
          <a:prstGeom prst="rect">
            <a:avLst/>
          </a:prstGeom>
        </p:spPr>
      </p:pic>
      <p:pic>
        <p:nvPicPr>
          <p:cNvPr id="11" name="図 10"/>
          <p:cNvPicPr>
            <a:picLocks noChangeAspect="1"/>
          </p:cNvPicPr>
          <p:nvPr/>
        </p:nvPicPr>
        <p:blipFill rotWithShape="1">
          <a:blip r:embed="rId8">
            <a:extLst>
              <a:ext uri="{28A0092B-C50C-407E-A947-70E740481C1C}">
                <a14:useLocalDpi xmlns:a14="http://schemas.microsoft.com/office/drawing/2010/main" val="0"/>
              </a:ext>
            </a:extLst>
          </a:blip>
          <a:srcRect l="32510" t="82845" r="32510" b="9155"/>
          <a:stretch/>
        </p:blipFill>
        <p:spPr>
          <a:xfrm>
            <a:off x="6215634" y="1185614"/>
            <a:ext cx="2299716" cy="411480"/>
          </a:xfrm>
          <a:prstGeom prst="rect">
            <a:avLst/>
          </a:prstGeom>
        </p:spPr>
      </p:pic>
      <p:sp>
        <p:nvSpPr>
          <p:cNvPr id="12" name="テキスト ボックス 11"/>
          <p:cNvSpPr txBox="1"/>
          <p:nvPr/>
        </p:nvSpPr>
        <p:spPr>
          <a:xfrm>
            <a:off x="1097280" y="1592910"/>
            <a:ext cx="1005840" cy="300082"/>
          </a:xfrm>
          <a:prstGeom prst="rect">
            <a:avLst/>
          </a:prstGeom>
          <a:noFill/>
        </p:spPr>
        <p:txBody>
          <a:bodyPr wrap="square" rtlCol="0">
            <a:spAutoFit/>
          </a:bodyPr>
          <a:lstStyle/>
          <a:p>
            <a:r>
              <a:rPr lang="en-US" altLang="ja-JP" sz="1350" dirty="0"/>
              <a:t>JUL</a:t>
            </a:r>
            <a:endParaRPr lang="ja-JP" altLang="en-US" sz="1350" dirty="0"/>
          </a:p>
        </p:txBody>
      </p:sp>
      <p:sp>
        <p:nvSpPr>
          <p:cNvPr id="13" name="テキスト ボックス 12"/>
          <p:cNvSpPr txBox="1"/>
          <p:nvPr/>
        </p:nvSpPr>
        <p:spPr>
          <a:xfrm>
            <a:off x="7472146" y="1606500"/>
            <a:ext cx="1005840" cy="300082"/>
          </a:xfrm>
          <a:prstGeom prst="rect">
            <a:avLst/>
          </a:prstGeom>
          <a:noFill/>
        </p:spPr>
        <p:txBody>
          <a:bodyPr wrap="square" rtlCol="0">
            <a:spAutoFit/>
          </a:bodyPr>
          <a:lstStyle/>
          <a:p>
            <a:r>
              <a:rPr lang="en-US" altLang="ja-JP" sz="1350" dirty="0"/>
              <a:t>SEP</a:t>
            </a:r>
            <a:endParaRPr lang="ja-JP" altLang="en-US" sz="1350" dirty="0"/>
          </a:p>
        </p:txBody>
      </p:sp>
      <p:sp>
        <p:nvSpPr>
          <p:cNvPr id="14" name="テキスト ボックス 13"/>
          <p:cNvSpPr txBox="1"/>
          <p:nvPr/>
        </p:nvSpPr>
        <p:spPr>
          <a:xfrm>
            <a:off x="4387964" y="1621796"/>
            <a:ext cx="1005840" cy="300082"/>
          </a:xfrm>
          <a:prstGeom prst="rect">
            <a:avLst/>
          </a:prstGeom>
          <a:noFill/>
        </p:spPr>
        <p:txBody>
          <a:bodyPr wrap="square" rtlCol="0">
            <a:spAutoFit/>
          </a:bodyPr>
          <a:lstStyle/>
          <a:p>
            <a:r>
              <a:rPr lang="en-US" altLang="ja-JP" sz="1350" dirty="0"/>
              <a:t>AUG</a:t>
            </a:r>
            <a:endParaRPr lang="ja-JP" altLang="en-US" sz="1350" dirty="0"/>
          </a:p>
        </p:txBody>
      </p:sp>
      <p:sp>
        <p:nvSpPr>
          <p:cNvPr id="15" name="テキスト ボックス 14"/>
          <p:cNvSpPr txBox="1"/>
          <p:nvPr/>
        </p:nvSpPr>
        <p:spPr>
          <a:xfrm>
            <a:off x="1258400" y="3823130"/>
            <a:ext cx="1005840" cy="300082"/>
          </a:xfrm>
          <a:prstGeom prst="rect">
            <a:avLst/>
          </a:prstGeom>
          <a:noFill/>
        </p:spPr>
        <p:txBody>
          <a:bodyPr wrap="square" rtlCol="0">
            <a:spAutoFit/>
          </a:bodyPr>
          <a:lstStyle/>
          <a:p>
            <a:r>
              <a:rPr lang="en-US" altLang="ja-JP" sz="1350" dirty="0"/>
              <a:t>OCT</a:t>
            </a:r>
            <a:endParaRPr lang="ja-JP" altLang="en-US" sz="1350" dirty="0"/>
          </a:p>
        </p:txBody>
      </p:sp>
      <p:sp>
        <p:nvSpPr>
          <p:cNvPr id="16" name="テキスト ボックス 15"/>
          <p:cNvSpPr txBox="1"/>
          <p:nvPr/>
        </p:nvSpPr>
        <p:spPr>
          <a:xfrm>
            <a:off x="4387964" y="3823130"/>
            <a:ext cx="1005840" cy="300082"/>
          </a:xfrm>
          <a:prstGeom prst="rect">
            <a:avLst/>
          </a:prstGeom>
          <a:noFill/>
        </p:spPr>
        <p:txBody>
          <a:bodyPr wrap="square" rtlCol="0">
            <a:spAutoFit/>
          </a:bodyPr>
          <a:lstStyle/>
          <a:p>
            <a:r>
              <a:rPr lang="en-US" altLang="ja-JP" sz="1350" dirty="0"/>
              <a:t>NOV</a:t>
            </a:r>
            <a:endParaRPr lang="ja-JP" altLang="en-US" sz="1350" dirty="0"/>
          </a:p>
        </p:txBody>
      </p:sp>
      <p:sp>
        <p:nvSpPr>
          <p:cNvPr id="17" name="テキスト ボックス 16"/>
          <p:cNvSpPr txBox="1"/>
          <p:nvPr/>
        </p:nvSpPr>
        <p:spPr>
          <a:xfrm>
            <a:off x="7495794" y="3823130"/>
            <a:ext cx="1005840" cy="300082"/>
          </a:xfrm>
          <a:prstGeom prst="rect">
            <a:avLst/>
          </a:prstGeom>
          <a:noFill/>
        </p:spPr>
        <p:txBody>
          <a:bodyPr wrap="square" rtlCol="0">
            <a:spAutoFit/>
          </a:bodyPr>
          <a:lstStyle/>
          <a:p>
            <a:r>
              <a:rPr lang="en-US" altLang="ja-JP" sz="1350" dirty="0"/>
              <a:t>DEC</a:t>
            </a:r>
            <a:endParaRPr lang="ja-JP" altLang="en-US" sz="1350" dirty="0"/>
          </a:p>
        </p:txBody>
      </p:sp>
      <p:grpSp>
        <p:nvGrpSpPr>
          <p:cNvPr id="22" name="グループ化 21"/>
          <p:cNvGrpSpPr/>
          <p:nvPr/>
        </p:nvGrpSpPr>
        <p:grpSpPr>
          <a:xfrm>
            <a:off x="1947673" y="2088206"/>
            <a:ext cx="6382283" cy="504252"/>
            <a:chOff x="2596896" y="1641274"/>
            <a:chExt cx="8509711" cy="672336"/>
          </a:xfrm>
          <a:noFill/>
        </p:grpSpPr>
        <p:sp>
          <p:nvSpPr>
            <p:cNvPr id="18" name="円/楕円 17"/>
            <p:cNvSpPr/>
            <p:nvPr/>
          </p:nvSpPr>
          <p:spPr>
            <a:xfrm>
              <a:off x="2596896" y="1658112"/>
              <a:ext cx="719328" cy="621792"/>
            </a:xfrm>
            <a:prstGeom prst="ellipse">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円/楕円 19"/>
            <p:cNvSpPr/>
            <p:nvPr/>
          </p:nvSpPr>
          <p:spPr>
            <a:xfrm>
              <a:off x="10387279" y="1691818"/>
              <a:ext cx="719328" cy="621792"/>
            </a:xfrm>
            <a:prstGeom prst="ellipse">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円/楕円 20"/>
            <p:cNvSpPr/>
            <p:nvPr/>
          </p:nvSpPr>
          <p:spPr>
            <a:xfrm>
              <a:off x="6469778" y="1641274"/>
              <a:ext cx="719328" cy="621792"/>
            </a:xfrm>
            <a:prstGeom prst="ellipse">
              <a:avLst/>
            </a:prstGeom>
            <a:grp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Tree>
    <p:extLst>
      <p:ext uri="{BB962C8B-B14F-4D97-AF65-F5344CB8AC3E}">
        <p14:creationId xmlns:p14="http://schemas.microsoft.com/office/powerpoint/2010/main" val="230418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lstStyle/>
          <a:p>
            <a:r>
              <a:rPr kumimoji="1" lang="ja-JP" altLang="en-US" dirty="0" smtClean="0"/>
              <a:t>　　</a:t>
            </a:r>
            <a:r>
              <a:rPr lang="en-US" altLang="ja-JP" sz="2700" dirty="0"/>
              <a:t>PDSI</a:t>
            </a:r>
            <a:r>
              <a:rPr lang="ja-JP" altLang="en-US" sz="2700" dirty="0"/>
              <a:t>・</a:t>
            </a:r>
            <a:r>
              <a:rPr lang="en-US" altLang="ja-JP" sz="2700" dirty="0"/>
              <a:t>P-E</a:t>
            </a:r>
            <a:r>
              <a:rPr lang="ja-JP" altLang="en-US" sz="2700" dirty="0"/>
              <a:t>の比較</a:t>
            </a:r>
          </a:p>
        </p:txBody>
      </p:sp>
      <p:pic>
        <p:nvPicPr>
          <p:cNvPr id="5" name="コンテンツ プレースホルダー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2530" b="4127"/>
          <a:stretch/>
        </p:blipFill>
        <p:spPr>
          <a:xfrm>
            <a:off x="92856" y="1749794"/>
            <a:ext cx="3067041" cy="1737726"/>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95</a:t>
            </a:fld>
            <a:endParaRPr kumimoji="1" lang="ja-JP" altLang="en-US"/>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21597" b="2409"/>
          <a:stretch/>
        </p:blipFill>
        <p:spPr>
          <a:xfrm>
            <a:off x="3106496" y="1724586"/>
            <a:ext cx="3045935" cy="1788143"/>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t="21140" b="2256"/>
          <a:stretch/>
        </p:blipFill>
        <p:spPr>
          <a:xfrm>
            <a:off x="6099028" y="1717703"/>
            <a:ext cx="3044972" cy="1801907"/>
          </a:xfrm>
          <a:prstGeom prst="rect">
            <a:avLst/>
          </a:prstGeom>
        </p:spPr>
      </p:pic>
      <p:pic>
        <p:nvPicPr>
          <p:cNvPr id="8" name="図 7"/>
          <p:cNvPicPr>
            <a:picLocks noChangeAspect="1"/>
          </p:cNvPicPr>
          <p:nvPr/>
        </p:nvPicPr>
        <p:blipFill rotWithShape="1">
          <a:blip r:embed="rId6">
            <a:extLst>
              <a:ext uri="{28A0092B-C50C-407E-A947-70E740481C1C}">
                <a14:useLocalDpi xmlns:a14="http://schemas.microsoft.com/office/drawing/2010/main" val="0"/>
              </a:ext>
            </a:extLst>
          </a:blip>
          <a:srcRect t="27320" b="10457"/>
          <a:stretch/>
        </p:blipFill>
        <p:spPr>
          <a:xfrm>
            <a:off x="298592" y="3574617"/>
            <a:ext cx="2714972" cy="2186817"/>
          </a:xfrm>
          <a:prstGeom prst="rect">
            <a:avLst/>
          </a:prstGeom>
        </p:spPr>
      </p:pic>
      <p:pic>
        <p:nvPicPr>
          <p:cNvPr id="9" name="図 8"/>
          <p:cNvPicPr>
            <a:picLocks noChangeAspect="1"/>
          </p:cNvPicPr>
          <p:nvPr/>
        </p:nvPicPr>
        <p:blipFill rotWithShape="1">
          <a:blip r:embed="rId7">
            <a:extLst>
              <a:ext uri="{28A0092B-C50C-407E-A947-70E740481C1C}">
                <a14:useLocalDpi xmlns:a14="http://schemas.microsoft.com/office/drawing/2010/main" val="0"/>
              </a:ext>
            </a:extLst>
          </a:blip>
          <a:srcRect t="27564" b="10385"/>
          <a:stretch/>
        </p:blipFill>
        <p:spPr>
          <a:xfrm>
            <a:off x="3191661" y="3574617"/>
            <a:ext cx="2867306" cy="2303172"/>
          </a:xfrm>
          <a:prstGeom prst="rect">
            <a:avLst/>
          </a:prstGeom>
        </p:spPr>
      </p:pic>
      <p:pic>
        <p:nvPicPr>
          <p:cNvPr id="10" name="図 9"/>
          <p:cNvPicPr>
            <a:picLocks noChangeAspect="1"/>
          </p:cNvPicPr>
          <p:nvPr/>
        </p:nvPicPr>
        <p:blipFill rotWithShape="1">
          <a:blip r:embed="rId8">
            <a:extLst>
              <a:ext uri="{28A0092B-C50C-407E-A947-70E740481C1C}">
                <a14:useLocalDpi xmlns:a14="http://schemas.microsoft.com/office/drawing/2010/main" val="0"/>
              </a:ext>
            </a:extLst>
          </a:blip>
          <a:srcRect t="27821" b="8205"/>
          <a:stretch/>
        </p:blipFill>
        <p:spPr>
          <a:xfrm>
            <a:off x="6191961" y="3574618"/>
            <a:ext cx="2985987" cy="2472836"/>
          </a:xfrm>
          <a:prstGeom prst="rect">
            <a:avLst/>
          </a:prstGeom>
        </p:spPr>
      </p:pic>
      <p:grpSp>
        <p:nvGrpSpPr>
          <p:cNvPr id="3" name="グループ化 2"/>
          <p:cNvGrpSpPr/>
          <p:nvPr/>
        </p:nvGrpSpPr>
        <p:grpSpPr>
          <a:xfrm>
            <a:off x="1947497" y="1938704"/>
            <a:ext cx="6442563" cy="2347180"/>
            <a:chOff x="2596662" y="1441938"/>
            <a:chExt cx="8590084" cy="3129573"/>
          </a:xfrm>
        </p:grpSpPr>
        <p:sp>
          <p:nvSpPr>
            <p:cNvPr id="11" name="円/楕円 10"/>
            <p:cNvSpPr/>
            <p:nvPr/>
          </p:nvSpPr>
          <p:spPr>
            <a:xfrm>
              <a:off x="2620108" y="1441938"/>
              <a:ext cx="474784" cy="439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円/楕円 11"/>
            <p:cNvSpPr/>
            <p:nvPr/>
          </p:nvSpPr>
          <p:spPr>
            <a:xfrm>
              <a:off x="6618944" y="1468315"/>
              <a:ext cx="474784" cy="439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3" name="円/楕円 12"/>
            <p:cNvSpPr/>
            <p:nvPr/>
          </p:nvSpPr>
          <p:spPr>
            <a:xfrm>
              <a:off x="10569069" y="1441938"/>
              <a:ext cx="474784" cy="439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円/楕円 13"/>
            <p:cNvSpPr/>
            <p:nvPr/>
          </p:nvSpPr>
          <p:spPr>
            <a:xfrm>
              <a:off x="10711962" y="4131895"/>
              <a:ext cx="474784" cy="439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円/楕円 14"/>
            <p:cNvSpPr/>
            <p:nvPr/>
          </p:nvSpPr>
          <p:spPr>
            <a:xfrm>
              <a:off x="6618944" y="4023755"/>
              <a:ext cx="474784" cy="439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6" name="円/楕円 15"/>
            <p:cNvSpPr/>
            <p:nvPr/>
          </p:nvSpPr>
          <p:spPr>
            <a:xfrm>
              <a:off x="2596662" y="4023755"/>
              <a:ext cx="474784" cy="439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17" name="円/楕円 16"/>
          <p:cNvSpPr/>
          <p:nvPr/>
        </p:nvSpPr>
        <p:spPr>
          <a:xfrm>
            <a:off x="120496" y="2288198"/>
            <a:ext cx="545522" cy="2132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8" name="円/楕円 17"/>
          <p:cNvSpPr/>
          <p:nvPr/>
        </p:nvSpPr>
        <p:spPr>
          <a:xfrm>
            <a:off x="3150668" y="2270674"/>
            <a:ext cx="545522" cy="2132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円/楕円 18"/>
          <p:cNvSpPr/>
          <p:nvPr/>
        </p:nvSpPr>
        <p:spPr>
          <a:xfrm>
            <a:off x="6133972" y="2305658"/>
            <a:ext cx="545522" cy="2132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0" name="円/楕円 19"/>
          <p:cNvSpPr/>
          <p:nvPr/>
        </p:nvSpPr>
        <p:spPr>
          <a:xfrm>
            <a:off x="6248209" y="4285883"/>
            <a:ext cx="545522" cy="2132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円/楕円 20"/>
          <p:cNvSpPr/>
          <p:nvPr/>
        </p:nvSpPr>
        <p:spPr>
          <a:xfrm>
            <a:off x="3231076" y="4204778"/>
            <a:ext cx="545522" cy="2132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 name="円/楕円 21"/>
          <p:cNvSpPr/>
          <p:nvPr/>
        </p:nvSpPr>
        <p:spPr>
          <a:xfrm>
            <a:off x="304934" y="4179246"/>
            <a:ext cx="545522" cy="21327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26027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lstStyle/>
          <a:p>
            <a:r>
              <a:rPr kumimoji="1" lang="ja-JP" altLang="en-US" dirty="0" smtClean="0"/>
              <a:t>　　領域平均</a:t>
            </a:r>
            <a:endParaRPr kumimoji="1" lang="ja-JP" altLang="en-US" dirty="0"/>
          </a:p>
        </p:txBody>
      </p:sp>
      <p:pic>
        <p:nvPicPr>
          <p:cNvPr id="5" name="コンテンツ プレースホルダー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769" y="1741013"/>
            <a:ext cx="4545750" cy="3473520"/>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96</a:t>
            </a:fld>
            <a:endParaRPr kumimoji="1" lang="ja-JP" altLang="en-US"/>
          </a:p>
        </p:txBody>
      </p:sp>
      <p:sp>
        <p:nvSpPr>
          <p:cNvPr id="6" name="正方形/長方形 5"/>
          <p:cNvSpPr/>
          <p:nvPr/>
        </p:nvSpPr>
        <p:spPr>
          <a:xfrm>
            <a:off x="2611644" y="3306734"/>
            <a:ext cx="531120" cy="452487"/>
          </a:xfrm>
          <a:prstGeom prst="rect">
            <a:avLst/>
          </a:pr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7" name="角丸四角形 6"/>
          <p:cNvSpPr/>
          <p:nvPr/>
        </p:nvSpPr>
        <p:spPr>
          <a:xfrm>
            <a:off x="4602296" y="2071860"/>
            <a:ext cx="3701668" cy="28671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500" u="sng" dirty="0">
              <a:solidFill>
                <a:schemeClr val="tx1"/>
              </a:solidFill>
            </a:endParaRPr>
          </a:p>
          <a:p>
            <a:pPr algn="ctr"/>
            <a:r>
              <a:rPr lang="ja-JP" altLang="en-US" sz="1500" u="sng" dirty="0">
                <a:solidFill>
                  <a:schemeClr val="tx1"/>
                </a:solidFill>
              </a:rPr>
              <a:t>領域：北アメリカ大陸</a:t>
            </a:r>
            <a:endParaRPr lang="en-US" altLang="ja-JP" sz="1500" u="sng" dirty="0">
              <a:solidFill>
                <a:schemeClr val="tx1"/>
              </a:solidFill>
            </a:endParaRPr>
          </a:p>
          <a:p>
            <a:pPr algn="ctr"/>
            <a:r>
              <a:rPr lang="ja-JP" altLang="en-US" sz="1350" dirty="0">
                <a:solidFill>
                  <a:schemeClr val="tx1"/>
                </a:solidFill>
              </a:rPr>
              <a:t>北緯　</a:t>
            </a:r>
            <a:r>
              <a:rPr lang="en-US" altLang="ja-JP" sz="1350" dirty="0">
                <a:solidFill>
                  <a:schemeClr val="tx1"/>
                </a:solidFill>
              </a:rPr>
              <a:t>35°</a:t>
            </a:r>
            <a:r>
              <a:rPr lang="ja-JP" altLang="en-US" sz="1350" dirty="0">
                <a:solidFill>
                  <a:schemeClr val="tx1"/>
                </a:solidFill>
              </a:rPr>
              <a:t>～　北緯　</a:t>
            </a:r>
            <a:r>
              <a:rPr lang="en-US" altLang="ja-JP" sz="1350" dirty="0">
                <a:solidFill>
                  <a:schemeClr val="tx1"/>
                </a:solidFill>
              </a:rPr>
              <a:t>50°</a:t>
            </a:r>
          </a:p>
          <a:p>
            <a:pPr algn="ctr"/>
            <a:r>
              <a:rPr lang="ja-JP" altLang="en-US" sz="1350" dirty="0">
                <a:solidFill>
                  <a:schemeClr val="tx1"/>
                </a:solidFill>
              </a:rPr>
              <a:t>西経　</a:t>
            </a:r>
            <a:r>
              <a:rPr lang="en-US" altLang="ja-JP" sz="1350" dirty="0">
                <a:solidFill>
                  <a:schemeClr val="tx1"/>
                </a:solidFill>
              </a:rPr>
              <a:t>120°</a:t>
            </a:r>
            <a:r>
              <a:rPr lang="ja-JP" altLang="en-US" sz="1350" dirty="0">
                <a:solidFill>
                  <a:schemeClr val="tx1"/>
                </a:solidFill>
              </a:rPr>
              <a:t>～　西経　</a:t>
            </a:r>
            <a:r>
              <a:rPr lang="en-US" altLang="ja-JP" sz="1350" dirty="0">
                <a:solidFill>
                  <a:schemeClr val="tx1"/>
                </a:solidFill>
              </a:rPr>
              <a:t>100°</a:t>
            </a:r>
          </a:p>
          <a:p>
            <a:pPr algn="ctr"/>
            <a:endParaRPr lang="en-US" altLang="ja-JP" sz="1350" dirty="0">
              <a:solidFill>
                <a:schemeClr val="tx1"/>
              </a:solidFill>
            </a:endParaRPr>
          </a:p>
          <a:p>
            <a:pPr algn="ctr"/>
            <a:r>
              <a:rPr lang="ja-JP" altLang="en-US" sz="1500" u="sng" dirty="0">
                <a:solidFill>
                  <a:schemeClr val="tx1"/>
                </a:solidFill>
              </a:rPr>
              <a:t>使用データ</a:t>
            </a:r>
            <a:endParaRPr lang="en-US" altLang="ja-JP" sz="1500" u="sng" dirty="0">
              <a:solidFill>
                <a:schemeClr val="tx1"/>
              </a:solidFill>
            </a:endParaRPr>
          </a:p>
          <a:p>
            <a:pPr algn="ctr"/>
            <a:r>
              <a:rPr lang="en-US" altLang="ja-JP" sz="1350" dirty="0">
                <a:solidFill>
                  <a:schemeClr val="tx1"/>
                </a:solidFill>
              </a:rPr>
              <a:t>PDSI</a:t>
            </a:r>
            <a:r>
              <a:rPr lang="ja-JP" altLang="en-US" sz="1350" dirty="0">
                <a:solidFill>
                  <a:schemeClr val="tx1"/>
                </a:solidFill>
              </a:rPr>
              <a:t>（パルマ</a:t>
            </a:r>
            <a:r>
              <a:rPr lang="en-US" altLang="ja-JP" sz="1350" dirty="0">
                <a:solidFill>
                  <a:schemeClr val="tx1"/>
                </a:solidFill>
              </a:rPr>
              <a:t>—</a:t>
            </a:r>
            <a:r>
              <a:rPr lang="ja-JP" altLang="en-US" sz="1350" dirty="0">
                <a:solidFill>
                  <a:schemeClr val="tx1"/>
                </a:solidFill>
              </a:rPr>
              <a:t>乾燥度指数）</a:t>
            </a:r>
            <a:r>
              <a:rPr lang="en-US" altLang="ja-JP" sz="1350" dirty="0">
                <a:solidFill>
                  <a:schemeClr val="tx1"/>
                </a:solidFill>
              </a:rPr>
              <a:t>:NOAA</a:t>
            </a:r>
          </a:p>
          <a:p>
            <a:pPr algn="ctr"/>
            <a:r>
              <a:rPr lang="en-US" altLang="ja-JP" sz="1350" dirty="0">
                <a:solidFill>
                  <a:schemeClr val="tx1"/>
                </a:solidFill>
              </a:rPr>
              <a:t>P</a:t>
            </a:r>
            <a:r>
              <a:rPr lang="ja-JP" altLang="en-US" sz="1350" dirty="0">
                <a:solidFill>
                  <a:schemeClr val="tx1"/>
                </a:solidFill>
              </a:rPr>
              <a:t>ｰ</a:t>
            </a:r>
            <a:r>
              <a:rPr lang="en-US" altLang="ja-JP" sz="1350" dirty="0">
                <a:solidFill>
                  <a:schemeClr val="tx1"/>
                </a:solidFill>
              </a:rPr>
              <a:t>E</a:t>
            </a:r>
            <a:r>
              <a:rPr lang="ja-JP" altLang="en-US" sz="1350" dirty="0">
                <a:solidFill>
                  <a:schemeClr val="tx1"/>
                </a:solidFill>
              </a:rPr>
              <a:t>（降水量－蒸発量）：</a:t>
            </a:r>
            <a:r>
              <a:rPr lang="en-US" altLang="ja-JP" sz="1350" dirty="0">
                <a:solidFill>
                  <a:schemeClr val="tx1"/>
                </a:solidFill>
              </a:rPr>
              <a:t>JRA-55</a:t>
            </a:r>
          </a:p>
          <a:p>
            <a:pPr algn="ctr"/>
            <a:endParaRPr lang="en-US" altLang="ja-JP" sz="1350" dirty="0">
              <a:solidFill>
                <a:schemeClr val="tx1"/>
              </a:solidFill>
            </a:endParaRPr>
          </a:p>
          <a:p>
            <a:pPr algn="ctr"/>
            <a:r>
              <a:rPr lang="ja-JP" altLang="en-US" sz="1500" u="sng" dirty="0">
                <a:solidFill>
                  <a:schemeClr val="tx1"/>
                </a:solidFill>
              </a:rPr>
              <a:t>領域平均（</a:t>
            </a:r>
            <a:r>
              <a:rPr lang="en-US" altLang="ja-JP" sz="1500" u="sng" dirty="0">
                <a:solidFill>
                  <a:schemeClr val="tx1"/>
                </a:solidFill>
              </a:rPr>
              <a:t>1970</a:t>
            </a:r>
            <a:r>
              <a:rPr lang="ja-JP" altLang="en-US" sz="1500" u="sng" dirty="0">
                <a:solidFill>
                  <a:schemeClr val="tx1"/>
                </a:solidFill>
              </a:rPr>
              <a:t>～</a:t>
            </a:r>
            <a:r>
              <a:rPr lang="en-US" altLang="ja-JP" sz="1500" u="sng" dirty="0">
                <a:solidFill>
                  <a:schemeClr val="tx1"/>
                </a:solidFill>
              </a:rPr>
              <a:t>2005</a:t>
            </a:r>
            <a:r>
              <a:rPr lang="ja-JP" altLang="en-US" sz="1500" u="sng" dirty="0">
                <a:solidFill>
                  <a:schemeClr val="tx1"/>
                </a:solidFill>
              </a:rPr>
              <a:t>）</a:t>
            </a:r>
            <a:endParaRPr lang="en-US" altLang="ja-JP" sz="1500" u="sng" dirty="0">
              <a:solidFill>
                <a:schemeClr val="tx1"/>
              </a:solidFill>
            </a:endParaRPr>
          </a:p>
          <a:p>
            <a:pPr algn="ctr"/>
            <a:r>
              <a:rPr lang="ja-JP" altLang="en-US" sz="1350" dirty="0">
                <a:solidFill>
                  <a:schemeClr val="tx1"/>
                </a:solidFill>
              </a:rPr>
              <a:t>特に着目した</a:t>
            </a:r>
            <a:r>
              <a:rPr lang="en-US" altLang="ja-JP" sz="1350" dirty="0">
                <a:solidFill>
                  <a:schemeClr val="tx1"/>
                </a:solidFill>
              </a:rPr>
              <a:t>7</a:t>
            </a:r>
            <a:r>
              <a:rPr lang="ja-JP" altLang="en-US" sz="1350" dirty="0">
                <a:solidFill>
                  <a:schemeClr val="tx1"/>
                </a:solidFill>
              </a:rPr>
              <a:t>・</a:t>
            </a:r>
            <a:r>
              <a:rPr lang="en-US" altLang="ja-JP" sz="1350" dirty="0">
                <a:solidFill>
                  <a:schemeClr val="tx1"/>
                </a:solidFill>
              </a:rPr>
              <a:t>8</a:t>
            </a:r>
            <a:r>
              <a:rPr lang="ja-JP" altLang="en-US" sz="1350" dirty="0">
                <a:solidFill>
                  <a:schemeClr val="tx1"/>
                </a:solidFill>
              </a:rPr>
              <a:t>・</a:t>
            </a:r>
            <a:r>
              <a:rPr lang="en-US" altLang="ja-JP" sz="1350" dirty="0">
                <a:solidFill>
                  <a:schemeClr val="tx1"/>
                </a:solidFill>
              </a:rPr>
              <a:t>9</a:t>
            </a:r>
            <a:r>
              <a:rPr lang="ja-JP" altLang="en-US" sz="1350" dirty="0">
                <a:solidFill>
                  <a:schemeClr val="tx1"/>
                </a:solidFill>
              </a:rPr>
              <a:t>月の月別領域平均</a:t>
            </a:r>
            <a:endParaRPr lang="en-US" altLang="ja-JP" sz="1350" dirty="0">
              <a:solidFill>
                <a:schemeClr val="tx1"/>
              </a:solidFill>
            </a:endParaRPr>
          </a:p>
          <a:p>
            <a:pPr algn="ctr"/>
            <a:r>
              <a:rPr lang="en-US" altLang="ja-JP" sz="1350" dirty="0">
                <a:solidFill>
                  <a:schemeClr val="tx1"/>
                </a:solidFill>
              </a:rPr>
              <a:t>1970</a:t>
            </a:r>
            <a:r>
              <a:rPr lang="ja-JP" altLang="en-US" sz="1350" dirty="0">
                <a:solidFill>
                  <a:schemeClr val="tx1"/>
                </a:solidFill>
              </a:rPr>
              <a:t>年～</a:t>
            </a:r>
            <a:r>
              <a:rPr lang="en-US" altLang="ja-JP" sz="1350" dirty="0">
                <a:solidFill>
                  <a:schemeClr val="tx1"/>
                </a:solidFill>
              </a:rPr>
              <a:t>2005</a:t>
            </a:r>
            <a:r>
              <a:rPr lang="ja-JP" altLang="en-US" sz="1350" dirty="0">
                <a:solidFill>
                  <a:schemeClr val="tx1"/>
                </a:solidFill>
              </a:rPr>
              <a:t>年の領域平均</a:t>
            </a:r>
            <a:endParaRPr lang="en-US" altLang="ja-JP" sz="1350" dirty="0">
              <a:solidFill>
                <a:schemeClr val="tx1"/>
              </a:solidFill>
            </a:endParaRPr>
          </a:p>
          <a:p>
            <a:pPr algn="ctr"/>
            <a:endParaRPr lang="en-US" altLang="ja-JP" sz="1350" dirty="0">
              <a:solidFill>
                <a:schemeClr val="tx1"/>
              </a:solidFill>
            </a:endParaRPr>
          </a:p>
          <a:p>
            <a:pPr algn="ctr"/>
            <a:endParaRPr lang="ja-JP" altLang="en-US" sz="1350" dirty="0">
              <a:solidFill>
                <a:schemeClr val="tx1"/>
              </a:solidFill>
            </a:endParaRPr>
          </a:p>
        </p:txBody>
      </p:sp>
      <p:sp>
        <p:nvSpPr>
          <p:cNvPr id="3" name="正方形/長方形 2"/>
          <p:cNvSpPr/>
          <p:nvPr/>
        </p:nvSpPr>
        <p:spPr>
          <a:xfrm>
            <a:off x="2611644" y="3306734"/>
            <a:ext cx="531120" cy="452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130612648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lstStyle/>
          <a:p>
            <a:r>
              <a:rPr kumimoji="1" lang="ja-JP" altLang="en-US" dirty="0" smtClean="0"/>
              <a:t>　　</a:t>
            </a:r>
            <a:r>
              <a:rPr lang="ja-JP" altLang="en-US" sz="2700" dirty="0"/>
              <a:t>月別領域平均比較</a:t>
            </a:r>
          </a:p>
        </p:txBody>
      </p:sp>
      <p:pic>
        <p:nvPicPr>
          <p:cNvPr id="6" name="コンテンツ プレースホルダー 5"/>
          <p:cNvPicPr>
            <a:picLocks noGrp="1" noChangeAspect="1"/>
          </p:cNvPicPr>
          <p:nvPr>
            <p:ph idx="1"/>
          </p:nvPr>
        </p:nvPicPr>
        <p:blipFill rotWithShape="1">
          <a:blip r:embed="rId3">
            <a:extLst>
              <a:ext uri="{28A0092B-C50C-407E-A947-70E740481C1C}">
                <a14:useLocalDpi xmlns:a14="http://schemas.microsoft.com/office/drawing/2010/main" val="0"/>
              </a:ext>
            </a:extLst>
          </a:blip>
          <a:srcRect b="67520"/>
          <a:stretch/>
        </p:blipFill>
        <p:spPr>
          <a:xfrm>
            <a:off x="-157097" y="2070661"/>
            <a:ext cx="3338324" cy="1761143"/>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97</a:t>
            </a:fld>
            <a:endParaRPr kumimoji="1" lang="ja-JP" altLang="en-US"/>
          </a:p>
        </p:txBody>
      </p:sp>
      <p:sp>
        <p:nvSpPr>
          <p:cNvPr id="5" name="角丸四角形 4"/>
          <p:cNvSpPr/>
          <p:nvPr/>
        </p:nvSpPr>
        <p:spPr>
          <a:xfrm>
            <a:off x="206567" y="1771188"/>
            <a:ext cx="941942" cy="29947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ja-JP" sz="1350" dirty="0"/>
              <a:t>PDSI</a:t>
            </a:r>
            <a:r>
              <a:rPr lang="ja-JP" altLang="en-US" sz="1350" dirty="0"/>
              <a:t> </a:t>
            </a:r>
          </a:p>
        </p:txBody>
      </p:sp>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l="6770" b="67229"/>
          <a:stretch/>
        </p:blipFill>
        <p:spPr>
          <a:xfrm>
            <a:off x="3111976" y="2070661"/>
            <a:ext cx="3084722" cy="1827245"/>
          </a:xfrm>
          <a:prstGeom prst="rect">
            <a:avLst/>
          </a:prstGeom>
        </p:spPr>
      </p:pic>
      <p:pic>
        <p:nvPicPr>
          <p:cNvPr id="8" name="図 7"/>
          <p:cNvPicPr>
            <a:picLocks noChangeAspect="1"/>
          </p:cNvPicPr>
          <p:nvPr/>
        </p:nvPicPr>
        <p:blipFill rotWithShape="1">
          <a:blip r:embed="rId5">
            <a:extLst>
              <a:ext uri="{28A0092B-C50C-407E-A947-70E740481C1C}">
                <a14:useLocalDpi xmlns:a14="http://schemas.microsoft.com/office/drawing/2010/main" val="0"/>
              </a:ext>
            </a:extLst>
          </a:blip>
          <a:srcRect l="7508" b="67229"/>
          <a:stretch/>
        </p:blipFill>
        <p:spPr>
          <a:xfrm>
            <a:off x="6097546" y="2070661"/>
            <a:ext cx="3216312" cy="1761143"/>
          </a:xfrm>
          <a:prstGeom prst="rect">
            <a:avLst/>
          </a:prstGeom>
        </p:spPr>
      </p:pic>
      <p:sp>
        <p:nvSpPr>
          <p:cNvPr id="9" name="角丸四角形 8"/>
          <p:cNvSpPr/>
          <p:nvPr/>
        </p:nvSpPr>
        <p:spPr>
          <a:xfrm>
            <a:off x="195657" y="3831804"/>
            <a:ext cx="952852" cy="305717"/>
          </a:xfrm>
          <a:prstGeom prst="round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350" dirty="0"/>
              <a:t>P-E</a:t>
            </a:r>
            <a:endParaRPr lang="ja-JP" altLang="en-US" sz="1350" dirty="0"/>
          </a:p>
        </p:txBody>
      </p:sp>
      <p:pic>
        <p:nvPicPr>
          <p:cNvPr id="10" name="図 9"/>
          <p:cNvPicPr>
            <a:picLocks noChangeAspect="1"/>
          </p:cNvPicPr>
          <p:nvPr/>
        </p:nvPicPr>
        <p:blipFill rotWithShape="1">
          <a:blip r:embed="rId6">
            <a:extLst>
              <a:ext uri="{28A0092B-C50C-407E-A947-70E740481C1C}">
                <a14:useLocalDpi xmlns:a14="http://schemas.microsoft.com/office/drawing/2010/main" val="0"/>
              </a:ext>
            </a:extLst>
          </a:blip>
          <a:srcRect b="67871"/>
          <a:stretch/>
        </p:blipFill>
        <p:spPr>
          <a:xfrm>
            <a:off x="-157096" y="4195361"/>
            <a:ext cx="3396446" cy="1887279"/>
          </a:xfrm>
          <a:prstGeom prst="rect">
            <a:avLst/>
          </a:prstGeom>
        </p:spPr>
      </p:pic>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l="8341" t="-6104" b="67871"/>
          <a:stretch/>
        </p:blipFill>
        <p:spPr>
          <a:xfrm>
            <a:off x="3113953" y="3831804"/>
            <a:ext cx="3120500" cy="2250836"/>
          </a:xfrm>
          <a:prstGeom prst="rect">
            <a:avLst/>
          </a:prstGeom>
        </p:spPr>
      </p:pic>
      <p:pic>
        <p:nvPicPr>
          <p:cNvPr id="12" name="図 11"/>
          <p:cNvPicPr>
            <a:picLocks noChangeAspect="1"/>
          </p:cNvPicPr>
          <p:nvPr/>
        </p:nvPicPr>
        <p:blipFill rotWithShape="1">
          <a:blip r:embed="rId8">
            <a:extLst>
              <a:ext uri="{28A0092B-C50C-407E-A947-70E740481C1C}">
                <a14:useLocalDpi xmlns:a14="http://schemas.microsoft.com/office/drawing/2010/main" val="0"/>
              </a:ext>
            </a:extLst>
          </a:blip>
          <a:srcRect l="9106" b="70121"/>
          <a:stretch/>
        </p:blipFill>
        <p:spPr>
          <a:xfrm>
            <a:off x="6081310" y="4195361"/>
            <a:ext cx="3123608" cy="1749985"/>
          </a:xfrm>
          <a:prstGeom prst="rect">
            <a:avLst/>
          </a:prstGeom>
        </p:spPr>
      </p:pic>
      <p:sp>
        <p:nvSpPr>
          <p:cNvPr id="13" name="角丸四角形 12"/>
          <p:cNvSpPr/>
          <p:nvPr/>
        </p:nvSpPr>
        <p:spPr>
          <a:xfrm>
            <a:off x="2330067" y="2214980"/>
            <a:ext cx="744154" cy="3785770"/>
          </a:xfrm>
          <a:prstGeom prst="roundRect">
            <a:avLst/>
          </a:prstGeom>
          <a:solidFill>
            <a:srgbClr val="FF0000">
              <a:alpha val="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4" name="角丸四角形 13"/>
          <p:cNvSpPr/>
          <p:nvPr/>
        </p:nvSpPr>
        <p:spPr>
          <a:xfrm>
            <a:off x="5254530" y="2159576"/>
            <a:ext cx="826781" cy="3785770"/>
          </a:xfrm>
          <a:prstGeom prst="roundRect">
            <a:avLst/>
          </a:prstGeom>
          <a:solidFill>
            <a:srgbClr val="FF0000">
              <a:alpha val="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5" name="角丸四角形 14"/>
          <p:cNvSpPr/>
          <p:nvPr/>
        </p:nvSpPr>
        <p:spPr>
          <a:xfrm>
            <a:off x="8360560" y="2165181"/>
            <a:ext cx="826781" cy="3785770"/>
          </a:xfrm>
          <a:prstGeom prst="roundRect">
            <a:avLst/>
          </a:prstGeom>
          <a:solidFill>
            <a:srgbClr val="FF0000">
              <a:alpha val="7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フローチャート: 準備 16"/>
          <p:cNvSpPr/>
          <p:nvPr/>
        </p:nvSpPr>
        <p:spPr>
          <a:xfrm>
            <a:off x="3762233" y="1042704"/>
            <a:ext cx="5266090" cy="660332"/>
          </a:xfrm>
          <a:prstGeom prst="flowChartPreparation">
            <a:avLst/>
          </a:prstGeom>
          <a:pattFill prst="pct25">
            <a:fgClr>
              <a:srgbClr val="FFFF00"/>
            </a:fgClr>
            <a:bgClr>
              <a:schemeClr val="bg1"/>
            </a:bgClr>
          </a:pattFill>
          <a:ln>
            <a:solidFill>
              <a:srgbClr val="FFFF00"/>
            </a:solidFill>
          </a:ln>
          <a:effectLst>
            <a:softEdge rad="139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50" dirty="0">
                <a:solidFill>
                  <a:schemeClr val="tx1"/>
                </a:solidFill>
              </a:rPr>
              <a:t>1995</a:t>
            </a:r>
            <a:r>
              <a:rPr lang="ja-JP" altLang="en-US" sz="1350" dirty="0">
                <a:solidFill>
                  <a:schemeClr val="tx1"/>
                </a:solidFill>
              </a:rPr>
              <a:t>年ごろから、</a:t>
            </a:r>
            <a:r>
              <a:rPr lang="en-US" altLang="ja-JP" sz="1350" dirty="0">
                <a:solidFill>
                  <a:schemeClr val="tx1"/>
                </a:solidFill>
              </a:rPr>
              <a:t>PDSI</a:t>
            </a:r>
            <a:r>
              <a:rPr lang="ja-JP" altLang="en-US" sz="1350" dirty="0">
                <a:solidFill>
                  <a:schemeClr val="tx1"/>
                </a:solidFill>
              </a:rPr>
              <a:t>と</a:t>
            </a:r>
            <a:r>
              <a:rPr lang="en-US" altLang="ja-JP" sz="1350" dirty="0">
                <a:solidFill>
                  <a:schemeClr val="tx1"/>
                </a:solidFill>
              </a:rPr>
              <a:t>P-E</a:t>
            </a:r>
            <a:r>
              <a:rPr lang="ja-JP" altLang="en-US" sz="1350" dirty="0">
                <a:solidFill>
                  <a:schemeClr val="tx1"/>
                </a:solidFill>
              </a:rPr>
              <a:t>の値がずれる</a:t>
            </a:r>
          </a:p>
        </p:txBody>
      </p:sp>
      <p:sp>
        <p:nvSpPr>
          <p:cNvPr id="19" name="フローチャート: 準備 18"/>
          <p:cNvSpPr/>
          <p:nvPr/>
        </p:nvSpPr>
        <p:spPr>
          <a:xfrm>
            <a:off x="5314552" y="1468357"/>
            <a:ext cx="3999306" cy="563885"/>
          </a:xfrm>
          <a:prstGeom prst="flowChartPreparation">
            <a:avLst/>
          </a:prstGeom>
          <a:pattFill prst="pct25">
            <a:fgClr>
              <a:srgbClr val="FFCCFF"/>
            </a:fgClr>
            <a:bgClr>
              <a:schemeClr val="bg1"/>
            </a:bgClr>
          </a:pattFill>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solidFill>
              </a:rPr>
              <a:t>人的要因による干ばつ</a:t>
            </a:r>
            <a:endParaRPr lang="en-US" altLang="ja-JP" sz="1350" dirty="0">
              <a:solidFill>
                <a:schemeClr val="tx1"/>
              </a:solidFill>
            </a:endParaRPr>
          </a:p>
        </p:txBody>
      </p:sp>
      <p:sp>
        <p:nvSpPr>
          <p:cNvPr id="23" name="円/楕円 22"/>
          <p:cNvSpPr/>
          <p:nvPr/>
        </p:nvSpPr>
        <p:spPr>
          <a:xfrm>
            <a:off x="467132" y="2282326"/>
            <a:ext cx="269851" cy="36938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4" name="円/楕円 23"/>
          <p:cNvSpPr/>
          <p:nvPr/>
        </p:nvSpPr>
        <p:spPr>
          <a:xfrm>
            <a:off x="1428837" y="2290588"/>
            <a:ext cx="269851" cy="36938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5" name="円/楕円 24"/>
          <p:cNvSpPr/>
          <p:nvPr/>
        </p:nvSpPr>
        <p:spPr>
          <a:xfrm>
            <a:off x="3505287" y="2251480"/>
            <a:ext cx="269851" cy="36938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6" name="円/楕円 25"/>
          <p:cNvSpPr/>
          <p:nvPr/>
        </p:nvSpPr>
        <p:spPr>
          <a:xfrm>
            <a:off x="4369536" y="2260931"/>
            <a:ext cx="269851" cy="36938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7" name="円/楕円 26"/>
          <p:cNvSpPr/>
          <p:nvPr/>
        </p:nvSpPr>
        <p:spPr>
          <a:xfrm>
            <a:off x="6495644" y="2306884"/>
            <a:ext cx="269851" cy="36938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8" name="円/楕円 27"/>
          <p:cNvSpPr/>
          <p:nvPr/>
        </p:nvSpPr>
        <p:spPr>
          <a:xfrm>
            <a:off x="7406241" y="2282326"/>
            <a:ext cx="269851" cy="3693866"/>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 name="テキスト ボックス 2"/>
          <p:cNvSpPr txBox="1"/>
          <p:nvPr/>
        </p:nvSpPr>
        <p:spPr>
          <a:xfrm>
            <a:off x="1341424" y="1994570"/>
            <a:ext cx="721938" cy="300082"/>
          </a:xfrm>
          <a:prstGeom prst="rect">
            <a:avLst/>
          </a:prstGeom>
          <a:noFill/>
        </p:spPr>
        <p:txBody>
          <a:bodyPr wrap="square" rtlCol="0">
            <a:spAutoFit/>
          </a:bodyPr>
          <a:lstStyle/>
          <a:p>
            <a:r>
              <a:rPr lang="en-US" altLang="ja-JP" sz="1350" dirty="0"/>
              <a:t>JUL</a:t>
            </a:r>
            <a:endParaRPr lang="ja-JP" altLang="en-US" sz="1350" dirty="0"/>
          </a:p>
        </p:txBody>
      </p:sp>
      <p:sp>
        <p:nvSpPr>
          <p:cNvPr id="29" name="テキスト ボックス 28"/>
          <p:cNvSpPr txBox="1"/>
          <p:nvPr/>
        </p:nvSpPr>
        <p:spPr>
          <a:xfrm>
            <a:off x="7364638" y="4142914"/>
            <a:ext cx="721938" cy="300082"/>
          </a:xfrm>
          <a:prstGeom prst="rect">
            <a:avLst/>
          </a:prstGeom>
          <a:noFill/>
        </p:spPr>
        <p:txBody>
          <a:bodyPr wrap="square" rtlCol="0">
            <a:spAutoFit/>
          </a:bodyPr>
          <a:lstStyle/>
          <a:p>
            <a:r>
              <a:rPr lang="en-US" altLang="ja-JP" sz="1350" dirty="0"/>
              <a:t>SEP</a:t>
            </a:r>
            <a:endParaRPr lang="ja-JP" altLang="en-US" sz="1350" dirty="0"/>
          </a:p>
        </p:txBody>
      </p:sp>
      <p:sp>
        <p:nvSpPr>
          <p:cNvPr id="30" name="テキスト ボックス 29"/>
          <p:cNvSpPr txBox="1"/>
          <p:nvPr/>
        </p:nvSpPr>
        <p:spPr>
          <a:xfrm>
            <a:off x="7375826" y="2026681"/>
            <a:ext cx="721938" cy="300082"/>
          </a:xfrm>
          <a:prstGeom prst="rect">
            <a:avLst/>
          </a:prstGeom>
          <a:noFill/>
        </p:spPr>
        <p:txBody>
          <a:bodyPr wrap="square" rtlCol="0">
            <a:spAutoFit/>
          </a:bodyPr>
          <a:lstStyle/>
          <a:p>
            <a:r>
              <a:rPr lang="en-US" altLang="ja-JP" sz="1350" dirty="0"/>
              <a:t>SEP</a:t>
            </a:r>
            <a:endParaRPr lang="ja-JP" altLang="en-US" sz="1350" dirty="0"/>
          </a:p>
        </p:txBody>
      </p:sp>
      <p:sp>
        <p:nvSpPr>
          <p:cNvPr id="31" name="テキスト ボックス 30"/>
          <p:cNvSpPr txBox="1"/>
          <p:nvPr/>
        </p:nvSpPr>
        <p:spPr>
          <a:xfrm>
            <a:off x="4471888" y="2008609"/>
            <a:ext cx="721938" cy="300082"/>
          </a:xfrm>
          <a:prstGeom prst="rect">
            <a:avLst/>
          </a:prstGeom>
          <a:noFill/>
        </p:spPr>
        <p:txBody>
          <a:bodyPr wrap="square" rtlCol="0">
            <a:spAutoFit/>
          </a:bodyPr>
          <a:lstStyle/>
          <a:p>
            <a:r>
              <a:rPr lang="en-US" altLang="ja-JP" sz="1350" dirty="0"/>
              <a:t>AUG</a:t>
            </a:r>
            <a:endParaRPr lang="ja-JP" altLang="en-US" sz="1350" dirty="0"/>
          </a:p>
        </p:txBody>
      </p:sp>
      <p:sp>
        <p:nvSpPr>
          <p:cNvPr id="32" name="テキスト ボックス 31"/>
          <p:cNvSpPr txBox="1"/>
          <p:nvPr/>
        </p:nvSpPr>
        <p:spPr>
          <a:xfrm>
            <a:off x="4471466" y="4142914"/>
            <a:ext cx="721938" cy="300082"/>
          </a:xfrm>
          <a:prstGeom prst="rect">
            <a:avLst/>
          </a:prstGeom>
          <a:noFill/>
        </p:spPr>
        <p:txBody>
          <a:bodyPr wrap="square" rtlCol="0">
            <a:spAutoFit/>
          </a:bodyPr>
          <a:lstStyle/>
          <a:p>
            <a:r>
              <a:rPr lang="en-US" altLang="ja-JP" sz="1350" dirty="0"/>
              <a:t>AUG</a:t>
            </a:r>
            <a:endParaRPr lang="ja-JP" altLang="en-US" sz="1350" dirty="0"/>
          </a:p>
        </p:txBody>
      </p:sp>
      <p:sp>
        <p:nvSpPr>
          <p:cNvPr id="33" name="テキスト ボックス 32"/>
          <p:cNvSpPr txBox="1"/>
          <p:nvPr/>
        </p:nvSpPr>
        <p:spPr>
          <a:xfrm>
            <a:off x="1344935" y="4163471"/>
            <a:ext cx="721938" cy="300082"/>
          </a:xfrm>
          <a:prstGeom prst="rect">
            <a:avLst/>
          </a:prstGeom>
          <a:noFill/>
        </p:spPr>
        <p:txBody>
          <a:bodyPr wrap="square" rtlCol="0">
            <a:spAutoFit/>
          </a:bodyPr>
          <a:lstStyle/>
          <a:p>
            <a:r>
              <a:rPr lang="en-US" altLang="ja-JP" sz="1350" dirty="0"/>
              <a:t>JUL</a:t>
            </a:r>
            <a:endParaRPr lang="ja-JP" altLang="en-US" sz="1350" dirty="0"/>
          </a:p>
        </p:txBody>
      </p:sp>
      <p:cxnSp>
        <p:nvCxnSpPr>
          <p:cNvPr id="36" name="直線コネクタ 35"/>
          <p:cNvCxnSpPr/>
          <p:nvPr/>
        </p:nvCxnSpPr>
        <p:spPr>
          <a:xfrm>
            <a:off x="206566" y="2951226"/>
            <a:ext cx="27652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3239350" y="2987802"/>
            <a:ext cx="2759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6234453" y="2951226"/>
            <a:ext cx="29095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206567" y="5145786"/>
            <a:ext cx="28676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239350" y="5145786"/>
            <a:ext cx="2759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6196699" y="5145786"/>
            <a:ext cx="28316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760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down)">
                                      <p:cBhvr>
                                        <p:cTn id="38" dur="500"/>
                                        <p:tgtEl>
                                          <p:spTgt spid="2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down)">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19" grpId="0" animBg="1"/>
      <p:bldP spid="23" grpId="0" animBg="1"/>
      <p:bldP spid="24" grpId="0" animBg="1"/>
      <p:bldP spid="25" grpId="0" animBg="1"/>
      <p:bldP spid="26" grpId="0" animBg="1"/>
      <p:bldP spid="27" grpId="0" animBg="1"/>
      <p:bldP spid="2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lstStyle/>
          <a:p>
            <a:r>
              <a:rPr kumimoji="1" lang="ja-JP" altLang="en-US" dirty="0" smtClean="0"/>
              <a:t>　</a:t>
            </a:r>
            <a:r>
              <a:rPr kumimoji="1" lang="en-US" altLang="ja-JP" dirty="0" smtClean="0"/>
              <a:t>1970</a:t>
            </a:r>
            <a:r>
              <a:rPr kumimoji="1" lang="ja-JP" altLang="en-US" dirty="0" smtClean="0"/>
              <a:t>～</a:t>
            </a:r>
            <a:r>
              <a:rPr kumimoji="1" lang="en-US" altLang="ja-JP" dirty="0" smtClean="0"/>
              <a:t>2005</a:t>
            </a:r>
            <a:r>
              <a:rPr kumimoji="1" lang="ja-JP" altLang="en-US" dirty="0" smtClean="0"/>
              <a:t>　領域平均比較</a:t>
            </a:r>
            <a:endParaRPr kumimoji="1" lang="ja-JP" altLang="en-US" dirty="0"/>
          </a:p>
        </p:txBody>
      </p:sp>
      <p:pic>
        <p:nvPicPr>
          <p:cNvPr id="3" name="コンテンツ プレースホルダー 2"/>
          <p:cNvPicPr>
            <a:picLocks noGrp="1" noChangeAspect="1"/>
          </p:cNvPicPr>
          <p:nvPr>
            <p:ph idx="1"/>
          </p:nvPr>
        </p:nvPicPr>
        <p:blipFill rotWithShape="1">
          <a:blip r:embed="rId2">
            <a:extLst>
              <a:ext uri="{28A0092B-C50C-407E-A947-70E740481C1C}">
                <a14:useLocalDpi xmlns:a14="http://schemas.microsoft.com/office/drawing/2010/main" val="0"/>
              </a:ext>
            </a:extLst>
          </a:blip>
          <a:srcRect b="67449"/>
          <a:stretch/>
        </p:blipFill>
        <p:spPr>
          <a:xfrm>
            <a:off x="0" y="2584913"/>
            <a:ext cx="4463733" cy="2116075"/>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98</a:t>
            </a:fld>
            <a:endParaRPr kumimoji="1" lang="ja-JP" altLang="en-US"/>
          </a:p>
        </p:txBody>
      </p:sp>
      <p:sp>
        <p:nvSpPr>
          <p:cNvPr id="5" name="角丸四角形 4"/>
          <p:cNvSpPr/>
          <p:nvPr/>
        </p:nvSpPr>
        <p:spPr>
          <a:xfrm>
            <a:off x="487497" y="1840506"/>
            <a:ext cx="1131983" cy="31398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altLang="ja-JP" sz="1350" dirty="0"/>
              <a:t>PDSI</a:t>
            </a:r>
            <a:endParaRPr lang="ja-JP" altLang="en-US" sz="1350" dirty="0"/>
          </a:p>
        </p:txBody>
      </p:sp>
      <p:sp>
        <p:nvSpPr>
          <p:cNvPr id="7" name="角丸四角形 6"/>
          <p:cNvSpPr/>
          <p:nvPr/>
        </p:nvSpPr>
        <p:spPr>
          <a:xfrm>
            <a:off x="4313104" y="1840506"/>
            <a:ext cx="1140246" cy="31398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ja-JP" sz="1350" dirty="0"/>
              <a:t>P-E</a:t>
            </a:r>
            <a:endParaRPr lang="ja-JP" altLang="en-US" sz="1350" dirty="0"/>
          </a:p>
        </p:txBody>
      </p:sp>
      <p:pic>
        <p:nvPicPr>
          <p:cNvPr id="8" name="図 7"/>
          <p:cNvPicPr>
            <a:picLocks noChangeAspect="1"/>
          </p:cNvPicPr>
          <p:nvPr/>
        </p:nvPicPr>
        <p:blipFill rotWithShape="1">
          <a:blip r:embed="rId3">
            <a:extLst>
              <a:ext uri="{28A0092B-C50C-407E-A947-70E740481C1C}">
                <a14:useLocalDpi xmlns:a14="http://schemas.microsoft.com/office/drawing/2010/main" val="0"/>
              </a:ext>
            </a:extLst>
          </a:blip>
          <a:srcRect b="67068"/>
          <a:stretch/>
        </p:blipFill>
        <p:spPr>
          <a:xfrm>
            <a:off x="4124788" y="2624374"/>
            <a:ext cx="4839639" cy="2143771"/>
          </a:xfrm>
          <a:prstGeom prst="rect">
            <a:avLst/>
          </a:prstGeom>
        </p:spPr>
      </p:pic>
      <p:sp>
        <p:nvSpPr>
          <p:cNvPr id="11" name="テキスト ボックス 10"/>
          <p:cNvSpPr txBox="1"/>
          <p:nvPr/>
        </p:nvSpPr>
        <p:spPr>
          <a:xfrm>
            <a:off x="5800179" y="2584913"/>
            <a:ext cx="1827803" cy="323165"/>
          </a:xfrm>
          <a:prstGeom prst="rect">
            <a:avLst/>
          </a:prstGeom>
          <a:noFill/>
        </p:spPr>
        <p:txBody>
          <a:bodyPr wrap="square" rtlCol="0">
            <a:spAutoFit/>
          </a:bodyPr>
          <a:lstStyle/>
          <a:p>
            <a:r>
              <a:rPr lang="en-US" altLang="ja-JP" sz="1500" dirty="0"/>
              <a:t>P</a:t>
            </a:r>
            <a:r>
              <a:rPr lang="ja-JP" altLang="en-US" sz="1500" dirty="0" err="1"/>
              <a:t>ｰ</a:t>
            </a:r>
            <a:r>
              <a:rPr lang="en-US" altLang="ja-JP" sz="1500" dirty="0"/>
              <a:t>E_1970-2005</a:t>
            </a:r>
          </a:p>
        </p:txBody>
      </p:sp>
    </p:spTree>
    <p:extLst>
      <p:ext uri="{BB962C8B-B14F-4D97-AF65-F5344CB8AC3E}">
        <p14:creationId xmlns:p14="http://schemas.microsoft.com/office/powerpoint/2010/main" val="42246791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857251"/>
            <a:ext cx="7886700" cy="994172"/>
          </a:xfrm>
        </p:spPr>
        <p:txBody>
          <a:bodyPr/>
          <a:lstStyle/>
          <a:p>
            <a:r>
              <a:rPr kumimoji="1" lang="ja-JP" altLang="en-US" dirty="0" smtClean="0"/>
              <a:t>　　</a:t>
            </a:r>
            <a:r>
              <a:rPr kumimoji="1" lang="en-US" altLang="ja-JP" dirty="0" smtClean="0"/>
              <a:t>1970</a:t>
            </a:r>
            <a:r>
              <a:rPr kumimoji="1" lang="ja-JP" altLang="en-US" dirty="0" smtClean="0"/>
              <a:t>～</a:t>
            </a:r>
            <a:r>
              <a:rPr kumimoji="1" lang="en-US" altLang="ja-JP" dirty="0" smtClean="0"/>
              <a:t>2014</a:t>
            </a:r>
            <a:r>
              <a:rPr kumimoji="1" lang="ja-JP" altLang="en-US" dirty="0" smtClean="0"/>
              <a:t>　</a:t>
            </a:r>
            <a:r>
              <a:rPr kumimoji="1" lang="en-US" altLang="ja-JP" dirty="0" smtClean="0"/>
              <a:t>P-E</a:t>
            </a:r>
            <a:r>
              <a:rPr kumimoji="1" lang="ja-JP" altLang="en-US" dirty="0" smtClean="0"/>
              <a:t> 領域平均</a:t>
            </a:r>
            <a:endParaRPr kumimoji="1" lang="ja-JP" altLang="en-US" dirty="0"/>
          </a:p>
        </p:txBody>
      </p:sp>
      <p:pic>
        <p:nvPicPr>
          <p:cNvPr id="5" name="コンテンツ プレースホルダー 4"/>
          <p:cNvPicPr>
            <a:picLocks noGrp="1" noChangeAspect="1"/>
          </p:cNvPicPr>
          <p:nvPr>
            <p:ph idx="1"/>
          </p:nvPr>
        </p:nvPicPr>
        <p:blipFill rotWithShape="1">
          <a:blip r:embed="rId2">
            <a:extLst>
              <a:ext uri="{28A0092B-C50C-407E-A947-70E740481C1C}">
                <a14:useLocalDpi xmlns:a14="http://schemas.microsoft.com/office/drawing/2010/main" val="0"/>
              </a:ext>
            </a:extLst>
          </a:blip>
          <a:srcRect b="67266"/>
          <a:stretch/>
        </p:blipFill>
        <p:spPr>
          <a:xfrm>
            <a:off x="282604" y="1780020"/>
            <a:ext cx="4620673" cy="1957947"/>
          </a:xfrm>
        </p:spPr>
      </p:pic>
      <p:sp>
        <p:nvSpPr>
          <p:cNvPr id="4" name="スライド番号プレースホルダー 3"/>
          <p:cNvSpPr>
            <a:spLocks noGrp="1"/>
          </p:cNvSpPr>
          <p:nvPr>
            <p:ph type="sldNum" sz="quarter" idx="12"/>
          </p:nvPr>
        </p:nvSpPr>
        <p:spPr/>
        <p:txBody>
          <a:bodyPr/>
          <a:lstStyle/>
          <a:p>
            <a:fld id="{F2D67AE4-8307-4596-882B-CBC57AA00816}" type="slidenum">
              <a:rPr kumimoji="1" lang="ja-JP" altLang="en-US" smtClean="0"/>
              <a:t>99</a:t>
            </a:fld>
            <a:endParaRPr kumimoji="1" lang="ja-JP" altLang="en-US"/>
          </a:p>
        </p:txBody>
      </p:sp>
    </p:spTree>
    <p:extLst>
      <p:ext uri="{BB962C8B-B14F-4D97-AF65-F5344CB8AC3E}">
        <p14:creationId xmlns:p14="http://schemas.microsoft.com/office/powerpoint/2010/main" val="334737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3037</TotalTime>
  <Words>3225</Words>
  <Application>Microsoft Office PowerPoint</Application>
  <PresentationFormat>画面に合わせる (4:3)</PresentationFormat>
  <Paragraphs>725</Paragraphs>
  <Slides>115</Slides>
  <Notes>14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115</vt:i4>
      </vt:variant>
    </vt:vector>
  </HeadingPairs>
  <TitlesOfParts>
    <vt:vector size="125" baseType="lpstr">
      <vt:lpstr>HGP創英ﾌﾟﾚｾﾞﾝｽEB</vt:lpstr>
      <vt:lpstr>HGP創英角ｺﾞｼｯｸUB</vt:lpstr>
      <vt:lpstr>HG明朝E</vt:lpstr>
      <vt:lpstr>ＭＳ Ｐゴシック</vt:lpstr>
      <vt:lpstr>Arial</vt:lpstr>
      <vt:lpstr>Calibri</vt:lpstr>
      <vt:lpstr>Calibri Light</vt:lpstr>
      <vt:lpstr>Cambria Math</vt:lpstr>
      <vt:lpstr>Times New Roman</vt:lpstr>
      <vt:lpstr>Office テーマ</vt:lpstr>
      <vt:lpstr>波及する干ばつの影響が駆動した 世界の気象異変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収束発散 差と回帰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研究背景</vt:lpstr>
      <vt:lpstr>　　研究目的</vt:lpstr>
      <vt:lpstr>　　PDSI</vt:lpstr>
      <vt:lpstr>　　使用データ</vt:lpstr>
      <vt:lpstr>　　PDSI　5年平均</vt:lpstr>
      <vt:lpstr>　　P－E（降水量－蒸発量）(mm/yr)</vt:lpstr>
      <vt:lpstr>　　(現在2010‐2014)－(過去1970‐1974)</vt:lpstr>
      <vt:lpstr>　　アフリカ赤道付近の領域平均</vt:lpstr>
      <vt:lpstr>　　シベリア北部領域平均</vt:lpstr>
      <vt:lpstr>解析②</vt:lpstr>
      <vt:lpstr>アフリカ</vt:lpstr>
      <vt:lpstr>結果　P-E年平均の同時相関　ジオポテンシャル高度</vt:lpstr>
      <vt:lpstr>結果　P-E年平均の同時回帰　気温　</vt:lpstr>
      <vt:lpstr>PowerPoint プレゼンテーション</vt:lpstr>
      <vt:lpstr>PowerPoint プレゼンテーション</vt:lpstr>
      <vt:lpstr>シベリア</vt:lpstr>
      <vt:lpstr>結果　P-E年平均の同時相関　ジオポテンシャル高度</vt:lpstr>
      <vt:lpstr>結果　P-E年平均　同時回帰　気温</vt:lpstr>
      <vt:lpstr>PowerPoint プレゼンテーション</vt:lpstr>
      <vt:lpstr>　仮説・・・</vt:lpstr>
      <vt:lpstr>　解析③</vt:lpstr>
      <vt:lpstr>５年移動平均　P-E同時回帰</vt:lpstr>
      <vt:lpstr>５年移動平均　同時回帰</vt:lpstr>
      <vt:lpstr>PowerPoint プレゼンテーション</vt:lpstr>
      <vt:lpstr>　今後の予定</vt:lpstr>
      <vt:lpstr>　　参考・引用文献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５年移動平均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結果　PDSI年平均の同時回帰　気温　</vt:lpstr>
      <vt:lpstr>PowerPoint プレゼンテーション</vt:lpstr>
      <vt:lpstr>結果　９月のラグ回帰　　気温　ジオポテンシャル高度</vt:lpstr>
      <vt:lpstr>結果　7月のラグ回帰　気温　ジオポテンシャル高度 </vt:lpstr>
      <vt:lpstr>結果　7月のラグ回帰　気温　ジオポテンシャル高度</vt:lpstr>
      <vt:lpstr>結果　7月のラグ回帰　気温　ジオポテンシャル高度</vt:lpstr>
      <vt:lpstr>結果　9月のラグ回帰　気温　ジオポテンシャル高度</vt:lpstr>
      <vt:lpstr>結果　年平均の同時回帰　気温</vt:lpstr>
      <vt:lpstr>PowerPoint プレゼンテーション</vt:lpstr>
      <vt:lpstr>PowerPoint プレゼンテーション</vt:lpstr>
      <vt:lpstr>PowerPoint プレゼンテーション</vt:lpstr>
      <vt:lpstr>　　PDSI　(Suzuki 2004)</vt:lpstr>
      <vt:lpstr>　　シベリア領域平均</vt:lpstr>
      <vt:lpstr>　　領域平均</vt:lpstr>
      <vt:lpstr>　　まとめ・今後の予定</vt:lpstr>
      <vt:lpstr>　　1970年～2005年　1月～6月のPDSI平均</vt:lpstr>
      <vt:lpstr>　　1970年～2005年　7月～12月のPDSI平均</vt:lpstr>
      <vt:lpstr>　　1970年～2005年　1月～6月　P-E平均</vt:lpstr>
      <vt:lpstr>  1970年～2005年　1月～6月　P-E平均</vt:lpstr>
      <vt:lpstr>　　PDSI・P-Eの比較</vt:lpstr>
      <vt:lpstr>　　領域平均</vt:lpstr>
      <vt:lpstr>　　月別領域平均比較</vt:lpstr>
      <vt:lpstr>　1970～2005　領域平均比較</vt:lpstr>
      <vt:lpstr>　　1970～2014　P-E 領域平均</vt:lpstr>
      <vt:lpstr>PowerPoint プレゼンテーション</vt:lpstr>
      <vt:lpstr>PowerPoint プレゼンテーション</vt:lpstr>
      <vt:lpstr>PowerPoint プレゼンテーション</vt:lpstr>
      <vt:lpstr>PowerPoint プレゼンテーション</vt:lpstr>
      <vt:lpstr>　　今後の予定</vt:lpstr>
      <vt:lpstr>　　領域平均</vt:lpstr>
      <vt:lpstr>　　北アメリカ　月別領域平均</vt:lpstr>
      <vt:lpstr>　　領域平均　（北アメリカ）</vt:lpstr>
      <vt:lpstr>大陸別領域平均</vt:lpstr>
      <vt:lpstr>アジア</vt:lpstr>
      <vt:lpstr>アフリカ</vt:lpstr>
      <vt:lpstr>ヨーロッパ</vt:lpstr>
      <vt:lpstr>オーストラリア</vt:lpstr>
      <vt:lpstr>南アメリカ</vt:lpstr>
      <vt:lpstr>   1948年～2005年　7月～12月　気候値との偏差</vt:lpstr>
      <vt:lpstr>　　1948年～2005年　1月～6月　気候値との偏差</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旱魃</dc:title>
  <dc:creator>yuukitagawa</dc:creator>
  <cp:lastModifiedBy>田川侑季</cp:lastModifiedBy>
  <cp:revision>198</cp:revision>
  <dcterms:created xsi:type="dcterms:W3CDTF">2015-08-17T08:36:53Z</dcterms:created>
  <dcterms:modified xsi:type="dcterms:W3CDTF">2016-02-26T04:35:48Z</dcterms:modified>
</cp:coreProperties>
</file>