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1"/>
  </p:notesMasterIdLst>
  <p:sldIdLst>
    <p:sldId id="331" r:id="rId2"/>
    <p:sldId id="286" r:id="rId3"/>
    <p:sldId id="382" r:id="rId4"/>
    <p:sldId id="295" r:id="rId5"/>
    <p:sldId id="379" r:id="rId6"/>
    <p:sldId id="378" r:id="rId7"/>
    <p:sldId id="377" r:id="rId8"/>
    <p:sldId id="354" r:id="rId9"/>
    <p:sldId id="306" r:id="rId10"/>
    <p:sldId id="271" r:id="rId11"/>
    <p:sldId id="361" r:id="rId12"/>
    <p:sldId id="359" r:id="rId13"/>
    <p:sldId id="385" r:id="rId14"/>
    <p:sldId id="333" r:id="rId15"/>
    <p:sldId id="332" r:id="rId16"/>
    <p:sldId id="360" r:id="rId17"/>
    <p:sldId id="386" r:id="rId18"/>
    <p:sldId id="335" r:id="rId19"/>
    <p:sldId id="375" r:id="rId20"/>
    <p:sldId id="376" r:id="rId21"/>
    <p:sldId id="259" r:id="rId22"/>
    <p:sldId id="334" r:id="rId23"/>
    <p:sldId id="283" r:id="rId24"/>
    <p:sldId id="340" r:id="rId25"/>
    <p:sldId id="384" r:id="rId26"/>
    <p:sldId id="366" r:id="rId27"/>
    <p:sldId id="380" r:id="rId28"/>
    <p:sldId id="381" r:id="rId29"/>
    <p:sldId id="383" r:id="rId30"/>
    <p:sldId id="341" r:id="rId31"/>
    <p:sldId id="369" r:id="rId32"/>
    <p:sldId id="367" r:id="rId33"/>
    <p:sldId id="374" r:id="rId34"/>
    <p:sldId id="370" r:id="rId35"/>
    <p:sldId id="373" r:id="rId36"/>
    <p:sldId id="362" r:id="rId37"/>
    <p:sldId id="371" r:id="rId38"/>
    <p:sldId id="372" r:id="rId39"/>
    <p:sldId id="364" r:id="rId40"/>
    <p:sldId id="350" r:id="rId41"/>
    <p:sldId id="348" r:id="rId42"/>
    <p:sldId id="345" r:id="rId43"/>
    <p:sldId id="365" r:id="rId44"/>
    <p:sldId id="344" r:id="rId45"/>
    <p:sldId id="363" r:id="rId46"/>
    <p:sldId id="266" r:id="rId47"/>
    <p:sldId id="356" r:id="rId48"/>
    <p:sldId id="351" r:id="rId49"/>
    <p:sldId id="352" r:id="rId50"/>
    <p:sldId id="358" r:id="rId51"/>
    <p:sldId id="357" r:id="rId52"/>
    <p:sldId id="353" r:id="rId53"/>
    <p:sldId id="304" r:id="rId54"/>
    <p:sldId id="343" r:id="rId55"/>
    <p:sldId id="355" r:id="rId56"/>
    <p:sldId id="346" r:id="rId57"/>
    <p:sldId id="347" r:id="rId58"/>
    <p:sldId id="330" r:id="rId59"/>
    <p:sldId id="293" r:id="rId60"/>
    <p:sldId id="311" r:id="rId61"/>
    <p:sldId id="258" r:id="rId62"/>
    <p:sldId id="305" r:id="rId63"/>
    <p:sldId id="339" r:id="rId64"/>
    <p:sldId id="317" r:id="rId65"/>
    <p:sldId id="338" r:id="rId66"/>
    <p:sldId id="329" r:id="rId67"/>
    <p:sldId id="313" r:id="rId68"/>
    <p:sldId id="322" r:id="rId69"/>
    <p:sldId id="298" r:id="rId70"/>
    <p:sldId id="291" r:id="rId71"/>
    <p:sldId id="257" r:id="rId72"/>
    <p:sldId id="308" r:id="rId73"/>
    <p:sldId id="294" r:id="rId74"/>
    <p:sldId id="272" r:id="rId75"/>
    <p:sldId id="270" r:id="rId76"/>
    <p:sldId id="287" r:id="rId77"/>
    <p:sldId id="264" r:id="rId78"/>
    <p:sldId id="282" r:id="rId79"/>
    <p:sldId id="268" r:id="rId80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143C"/>
    <a:srgbClr val="EA4567"/>
    <a:srgbClr val="7D7D7D"/>
    <a:srgbClr val="FFC3B9"/>
    <a:srgbClr val="C7E8EB"/>
    <a:srgbClr val="F13F72"/>
    <a:srgbClr val="A2D7DD"/>
    <a:srgbClr val="B2DFE4"/>
    <a:srgbClr val="DDF1F3"/>
    <a:srgbClr val="FF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中間スタイル 1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8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7E24-2EB5-4B9C-91F3-9576967D6256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DEC10-3B5F-46E9-A3C6-B39D971B7E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829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指向流：その周辺の大規模な大気の流れ、たとえば中緯度帯の偏西風、太平洋高気圧に伴う風、赤道近くの偏東風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B5ACA-C324-4711-936A-55DA41FE5180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9159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絶対風速　</a:t>
            </a:r>
            <a:r>
              <a:rPr kumimoji="1" lang="en-US" altLang="ja-JP" dirty="0" smtClean="0"/>
              <a:t>OSE</a:t>
            </a:r>
            <a:r>
              <a:rPr kumimoji="1" lang="ja-JP" altLang="en-US" dirty="0" smtClean="0"/>
              <a:t>（コンター</a:t>
            </a:r>
            <a:endParaRPr kumimoji="1" lang="en-US" altLang="ja-JP" dirty="0" smtClean="0"/>
          </a:p>
          <a:p>
            <a:r>
              <a:rPr kumimoji="1" lang="ja-JP" altLang="en-US" dirty="0" smtClean="0"/>
              <a:t>絶対風速　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3550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絶対風速　</a:t>
            </a:r>
            <a:r>
              <a:rPr kumimoji="1" lang="en-US" altLang="ja-JP" dirty="0" smtClean="0"/>
              <a:t>OSE</a:t>
            </a:r>
            <a:r>
              <a:rPr kumimoji="1" lang="ja-JP" altLang="en-US" dirty="0" smtClean="0"/>
              <a:t>（コンター</a:t>
            </a:r>
            <a:endParaRPr kumimoji="1" lang="en-US" altLang="ja-JP" dirty="0" smtClean="0"/>
          </a:p>
          <a:p>
            <a:r>
              <a:rPr kumimoji="1" lang="ja-JP" altLang="en-US" dirty="0" smtClean="0"/>
              <a:t>絶対風速　差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30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絶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9898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470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遠隔影響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121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err="1" smtClean="0"/>
              <a:t>CTL_Run</a:t>
            </a:r>
            <a:r>
              <a:rPr kumimoji="1" lang="en-US" altLang="ja-JP" baseline="0" dirty="0" smtClean="0"/>
              <a:t>  LATENT HEAT FLUX (W m-2) 19</a:t>
            </a:r>
            <a:r>
              <a:rPr kumimoji="1" lang="ja-JP" altLang="en-US" baseline="0" dirty="0" smtClean="0"/>
              <a:t>日</a:t>
            </a:r>
            <a:r>
              <a:rPr kumimoji="1" lang="en-US" altLang="ja-JP" baseline="0" dirty="0" smtClean="0"/>
              <a:t>00UTC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200~250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20</a:t>
            </a:r>
            <a:r>
              <a:rPr kumimoji="1" lang="ja-JP" altLang="en-US" baseline="0" dirty="0" smtClean="0"/>
              <a:t>日</a:t>
            </a:r>
            <a:r>
              <a:rPr kumimoji="1" lang="en-US" altLang="ja-JP" baseline="0" dirty="0" smtClean="0"/>
              <a:t>00UTC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200</a:t>
            </a:r>
            <a:r>
              <a:rPr kumimoji="1" lang="ja-JP" altLang="en-US" baseline="0" dirty="0" smtClean="0"/>
              <a:t>～</a:t>
            </a:r>
            <a:r>
              <a:rPr kumimoji="1" lang="en-US" altLang="ja-JP" baseline="0" dirty="0" smtClean="0"/>
              <a:t>300</a:t>
            </a:r>
          </a:p>
          <a:p>
            <a:r>
              <a:rPr kumimoji="1" lang="en-US" altLang="ja-JP" baseline="0" dirty="0" err="1" smtClean="0"/>
              <a:t>SST_Run</a:t>
            </a:r>
            <a:r>
              <a:rPr kumimoji="1" lang="en-US" altLang="ja-JP" baseline="0" dirty="0" smtClean="0"/>
              <a:t>  19</a:t>
            </a:r>
            <a:r>
              <a:rPr kumimoji="1" lang="ja-JP" altLang="en-US" baseline="0" dirty="0" smtClean="0"/>
              <a:t>日　</a:t>
            </a:r>
            <a:r>
              <a:rPr kumimoji="1" lang="en-US" altLang="ja-JP" baseline="0" dirty="0" smtClean="0"/>
              <a:t>100</a:t>
            </a:r>
            <a:r>
              <a:rPr kumimoji="1" lang="ja-JP" altLang="en-US" baseline="0" dirty="0" smtClean="0"/>
              <a:t>～</a:t>
            </a:r>
            <a:r>
              <a:rPr kumimoji="1" lang="en-US" altLang="ja-JP" baseline="0" dirty="0" smtClean="0"/>
              <a:t>200</a:t>
            </a:r>
            <a:r>
              <a:rPr kumimoji="1" lang="ja-JP" altLang="en-US" baseline="0" dirty="0" smtClean="0"/>
              <a:t>　</a:t>
            </a:r>
            <a:r>
              <a:rPr kumimoji="1" lang="en-US" altLang="ja-JP" baseline="0" dirty="0" smtClean="0"/>
              <a:t>20nichi</a:t>
            </a:r>
            <a:r>
              <a:rPr kumimoji="1" lang="ja-JP" altLang="en-US" baseline="0" dirty="0" smtClean="0"/>
              <a:t> </a:t>
            </a:r>
            <a:r>
              <a:rPr kumimoji="1" lang="en-US" altLang="ja-JP" baseline="0" dirty="0" smtClean="0"/>
              <a:t>50</a:t>
            </a:r>
            <a:r>
              <a:rPr kumimoji="1" lang="ja-JP" altLang="en-US" baseline="0" dirty="0" smtClean="0"/>
              <a:t>～</a:t>
            </a:r>
            <a:r>
              <a:rPr kumimoji="1" lang="en-US" altLang="ja-JP" baseline="0" dirty="0" smtClean="0"/>
              <a:t>100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991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　</a:t>
            </a:r>
            <a:r>
              <a:rPr kumimoji="1" lang="en-US" altLang="ja-JP" dirty="0" smtClean="0"/>
              <a:t>135.55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34.36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142.32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29.71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648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　</a:t>
            </a:r>
            <a:r>
              <a:rPr kumimoji="1" lang="en-US" altLang="ja-JP" dirty="0" smtClean="0"/>
              <a:t>135.55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34.36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142.32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29.71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7075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()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439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　</a:t>
            </a:r>
            <a:r>
              <a:rPr kumimoji="1" lang="en-US" altLang="ja-JP" dirty="0" smtClean="0"/>
              <a:t>135.55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34.36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142.32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29.71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72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5253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偏西風→高速道路　ベータ効果　自転車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957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運動方程式、連続の式、熱力学の式、混合比の保存式　　静水圧近似は用いていない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67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下層のみでなく上層まで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　</a:t>
            </a:r>
            <a:r>
              <a:rPr kumimoji="1" lang="en-US" altLang="ja-JP" dirty="0" smtClean="0"/>
              <a:t>135.55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34.36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142.32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29.71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3127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下層のみでなく上層まで</a:t>
            </a:r>
            <a:endParaRPr kumimoji="1" lang="en-US" altLang="ja-JP" dirty="0" smtClean="0"/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20</a:t>
            </a:r>
            <a:r>
              <a:rPr kumimoji="1" lang="ja-JP" altLang="en-US" dirty="0" smtClean="0"/>
              <a:t>日　</a:t>
            </a:r>
            <a:r>
              <a:rPr kumimoji="1" lang="en-US" altLang="ja-JP" dirty="0" smtClean="0"/>
              <a:t>135.55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34.36</a:t>
            </a:r>
          </a:p>
          <a:p>
            <a:r>
              <a:rPr kumimoji="1" lang="en-US" altLang="ja-JP" dirty="0" smtClean="0"/>
              <a:t>22</a:t>
            </a:r>
            <a:r>
              <a:rPr kumimoji="1" lang="ja-JP" altLang="en-US" dirty="0" smtClean="0"/>
              <a:t>日</a:t>
            </a:r>
            <a:r>
              <a:rPr kumimoji="1" lang="en-US" altLang="ja-JP" dirty="0" smtClean="0"/>
              <a:t>142.32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29.71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913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500hpa </a:t>
            </a:r>
            <a:r>
              <a:rPr kumimoji="1" lang="ja-JP" altLang="en-US" dirty="0" smtClean="0"/>
              <a:t>大気の代表的な運動を表す</a:t>
            </a:r>
            <a:endParaRPr kumimoji="1" lang="en-US" altLang="ja-JP" dirty="0" smtClean="0"/>
          </a:p>
          <a:p>
            <a:r>
              <a:rPr kumimoji="1" lang="ja-JP" altLang="en-US" dirty="0" smtClean="0"/>
              <a:t>北風は</a:t>
            </a:r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の方が弱いはず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416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DEC10-3B5F-46E9-A3C6-B39D971B7E5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43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指向流：その周辺の大規模な大気の流れ、たとえば中緯度帯の偏西風、太平洋高気圧に伴う風、赤道近くの偏東風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B5ACA-C324-4711-936A-55DA41FE5180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39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指向流：その周辺の大規模な大気の流れ、たとえば中緯度帯の偏西風、太平洋高気圧に伴う風、赤道近くの偏東風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CB5ACA-C324-4711-936A-55DA41FE5180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812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0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962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6644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88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60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3568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2674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252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246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20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9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1A389-0BC8-4A90-B3CA-C1DA7AB891F9}" type="datetimeFigureOut">
              <a:rPr kumimoji="1" lang="ja-JP" altLang="en-US" smtClean="0"/>
              <a:t>2017/2/13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5B935-7820-4A73-823E-724A9BE8A0B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5286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1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1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1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6.pn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6.png"/><Relationship Id="rId7" Type="http://schemas.openxmlformats.org/officeDocument/2006/relationships/image" Target="../media/image9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6.png"/><Relationship Id="rId7" Type="http://schemas.openxmlformats.org/officeDocument/2006/relationships/image" Target="../media/image1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143.jpeg"/><Relationship Id="rId4" Type="http://schemas.openxmlformats.org/officeDocument/2006/relationships/image" Target="../media/image1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8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g"/><Relationship Id="rId4" Type="http://schemas.openxmlformats.org/officeDocument/2006/relationships/image" Target="../media/image19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7" Type="http://schemas.openxmlformats.org/officeDocument/2006/relationships/image" Target="../media/image188.jp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g"/><Relationship Id="rId5" Type="http://schemas.openxmlformats.org/officeDocument/2006/relationships/image" Target="../media/image204.jpg"/><Relationship Id="rId4" Type="http://schemas.openxmlformats.org/officeDocument/2006/relationships/image" Target="../media/image20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jpeg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11.jpeg"/><Relationship Id="rId4" Type="http://schemas.openxmlformats.org/officeDocument/2006/relationships/image" Target="../media/image49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6997461" y="689475"/>
            <a:ext cx="27755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 smtClean="0"/>
              <a:t>2016/1/31</a:t>
            </a:r>
          </a:p>
          <a:p>
            <a:r>
              <a:rPr lang="ja-JP" altLang="en-US" sz="1350" dirty="0" smtClean="0"/>
              <a:t>研ゼミ　</a:t>
            </a:r>
            <a:endParaRPr lang="en-US" altLang="ja-JP" sz="1350" dirty="0" smtClean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9" name="タイトル 5"/>
          <p:cNvSpPr>
            <a:spLocks noGrp="1"/>
          </p:cNvSpPr>
          <p:nvPr>
            <p:ph type="ctrTitle"/>
          </p:nvPr>
        </p:nvSpPr>
        <p:spPr>
          <a:xfrm>
            <a:off x="34835" y="1104593"/>
            <a:ext cx="9065622" cy="2471467"/>
          </a:xfrm>
        </p:spPr>
        <p:txBody>
          <a:bodyPr>
            <a:normAutofit/>
          </a:bodyPr>
          <a:lstStyle/>
          <a:p>
            <a:r>
              <a:rPr lang="ja-JP" altLang="ja-JP" sz="2800" b="1" dirty="0"/>
              <a:t>結合系『黒潮→台風⇔大気』がもたらす台風の</a:t>
            </a:r>
            <a:r>
              <a:rPr lang="en-US" altLang="ja-JP" sz="2800" b="1" dirty="0"/>
              <a:t>U</a:t>
            </a:r>
            <a:r>
              <a:rPr lang="ja-JP" altLang="ja-JP" sz="2800" b="1" dirty="0" smtClean="0"/>
              <a:t>ターン</a:t>
            </a:r>
            <a:r>
              <a:rPr lang="en-US" altLang="ja-JP" sz="2800" b="1" dirty="0"/>
              <a:t/>
            </a:r>
            <a:br>
              <a:rPr lang="en-US" altLang="ja-JP" sz="2800" b="1" dirty="0"/>
            </a:br>
            <a:r>
              <a:rPr lang="en-US" altLang="ja-JP" sz="2800" dirty="0"/>
              <a:t>A “Kuroshio-typhoon-atmosphere” couple system causes the U-turn of a </a:t>
            </a:r>
            <a:r>
              <a:rPr lang="en-US" altLang="ja-JP" sz="2800" dirty="0" smtClean="0"/>
              <a:t>typhoon.</a:t>
            </a:r>
            <a:endParaRPr lang="ja-JP" altLang="en-US" sz="2800" dirty="0">
              <a:cs typeface="Segoe UI" panose="020B0502040204020203" pitchFamily="34" charset="0"/>
            </a:endParaRPr>
          </a:p>
        </p:txBody>
      </p:sp>
      <p:sp>
        <p:nvSpPr>
          <p:cNvPr id="10" name="サブタイトル 6"/>
          <p:cNvSpPr>
            <a:spLocks noGrp="1"/>
          </p:cNvSpPr>
          <p:nvPr>
            <p:ph type="subTitle" idx="1"/>
          </p:nvPr>
        </p:nvSpPr>
        <p:spPr>
          <a:xfrm>
            <a:off x="-545132" y="4151381"/>
            <a:ext cx="9348379" cy="1629649"/>
          </a:xfrm>
        </p:spPr>
        <p:txBody>
          <a:bodyPr>
            <a:normAutofit/>
          </a:bodyPr>
          <a:lstStyle/>
          <a:p>
            <a:pPr algn="r"/>
            <a:r>
              <a:rPr lang="ja-JP" altLang="en-US" sz="2000" dirty="0" smtClean="0">
                <a:latin typeface="+mj-ea"/>
                <a:ea typeface="+mj-ea"/>
              </a:rPr>
              <a:t>気象･気候ダイナミクス研究室</a:t>
            </a:r>
            <a:endParaRPr lang="en-US" altLang="ja-JP" sz="2000" dirty="0" smtClean="0">
              <a:latin typeface="+mj-ea"/>
              <a:ea typeface="+mj-ea"/>
            </a:endParaRPr>
          </a:p>
          <a:p>
            <a:pPr algn="r"/>
            <a:r>
              <a:rPr lang="en-US" altLang="ja-JP" sz="2000" dirty="0" smtClean="0">
                <a:latin typeface="+mj-ea"/>
                <a:ea typeface="+mj-ea"/>
              </a:rPr>
              <a:t>515</a:t>
            </a:r>
            <a:r>
              <a:rPr lang="ja-JP" altLang="en-US" sz="2000" dirty="0" err="1" smtClean="0">
                <a:latin typeface="+mj-ea"/>
                <a:ea typeface="+mj-ea"/>
              </a:rPr>
              <a:t>ｍ</a:t>
            </a:r>
            <a:r>
              <a:rPr lang="en-US" altLang="ja-JP" sz="2000" dirty="0" smtClean="0">
                <a:latin typeface="+mj-ea"/>
                <a:ea typeface="+mj-ea"/>
              </a:rPr>
              <a:t>209</a:t>
            </a:r>
            <a:r>
              <a:rPr lang="ja-JP" altLang="en-US" sz="2000" dirty="0" smtClean="0">
                <a:latin typeface="+mj-ea"/>
                <a:ea typeface="+mj-ea"/>
              </a:rPr>
              <a:t>　堀口 桃子</a:t>
            </a:r>
            <a:endParaRPr lang="en-US" altLang="ja-JP" sz="2000" dirty="0" smtClean="0">
              <a:latin typeface="+mj-ea"/>
              <a:ea typeface="+mj-ea"/>
            </a:endParaRPr>
          </a:p>
          <a:p>
            <a:pPr algn="r"/>
            <a:r>
              <a:rPr lang="zh-TW" altLang="en-US" sz="2000" dirty="0">
                <a:latin typeface="+mj-ea"/>
                <a:ea typeface="+mj-ea"/>
              </a:rPr>
              <a:t>指導教員　立花義裕</a:t>
            </a:r>
            <a:r>
              <a:rPr lang="zh-TW" altLang="en-US" sz="2000" dirty="0" smtClean="0">
                <a:latin typeface="+mj-ea"/>
                <a:ea typeface="+mj-ea"/>
              </a:rPr>
              <a:t>教授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-8708" y="0"/>
            <a:ext cx="9152708" cy="131499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-8708" y="5532881"/>
            <a:ext cx="9152708" cy="132511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953917" y="1427432"/>
            <a:ext cx="27755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2017/2/13</a:t>
            </a:r>
            <a:endParaRPr lang="en-US" altLang="ja-JP" sz="13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修論</a:t>
            </a:r>
            <a:r>
              <a:rPr lang="ja-JP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発表会</a:t>
            </a:r>
            <a:r>
              <a:rPr lang="ja-JP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endParaRPr lang="en-US" altLang="ja-JP" sz="135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7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10</a:t>
            </a:fld>
            <a:endParaRPr kumimoji="1" lang="ja-JP" altLang="en-US"/>
          </a:p>
        </p:txBody>
      </p:sp>
      <p:grpSp>
        <p:nvGrpSpPr>
          <p:cNvPr id="6" name="グループ化 5"/>
          <p:cNvGrpSpPr/>
          <p:nvPr/>
        </p:nvGrpSpPr>
        <p:grpSpPr>
          <a:xfrm>
            <a:off x="413441" y="1426852"/>
            <a:ext cx="6806464" cy="5216851"/>
            <a:chOff x="423036" y="1451358"/>
            <a:chExt cx="5668166" cy="458216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36" y="1451358"/>
              <a:ext cx="5668166" cy="4582164"/>
            </a:xfrm>
            <a:prstGeom prst="rect">
              <a:avLst/>
            </a:prstGeom>
          </p:spPr>
        </p:pic>
        <p:cxnSp>
          <p:nvCxnSpPr>
            <p:cNvPr id="30" name="直線コネクタ 29"/>
            <p:cNvCxnSpPr>
              <a:stCxn id="32" idx="2"/>
              <a:endCxn id="31" idx="2"/>
            </p:cNvCxnSpPr>
            <p:nvPr/>
          </p:nvCxnSpPr>
          <p:spPr>
            <a:xfrm flipH="1" flipV="1">
              <a:off x="1672894" y="3464996"/>
              <a:ext cx="271436" cy="868030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/>
            <p:cNvSpPr txBox="1"/>
            <p:nvPr/>
          </p:nvSpPr>
          <p:spPr>
            <a:xfrm>
              <a:off x="842204" y="2897298"/>
              <a:ext cx="1661378" cy="5676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Weak,Besttrack</a:t>
              </a:r>
              <a:endPara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7/20/00UTC</a:t>
              </a:r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1944330" y="4278705"/>
              <a:ext cx="117695" cy="1086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6" name="直線コネクタ 35"/>
            <p:cNvCxnSpPr/>
            <p:nvPr/>
          </p:nvCxnSpPr>
          <p:spPr>
            <a:xfrm flipV="1">
              <a:off x="2233360" y="2891734"/>
              <a:ext cx="1023759" cy="1438226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2625089" y="2355238"/>
              <a:ext cx="1634412" cy="5676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CTL</a:t>
              </a:r>
            </a:p>
            <a:p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7/20/00UTC</a:t>
              </a:r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184653" y="4254935"/>
              <a:ext cx="117695" cy="108642"/>
            </a:xfrm>
            <a:prstGeom prst="ellipse">
              <a:avLst/>
            </a:prstGeom>
            <a:solidFill>
              <a:srgbClr val="070AFD"/>
            </a:solidFill>
            <a:ln>
              <a:solidFill>
                <a:srgbClr val="070A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>
              <a:stCxn id="43" idx="7"/>
              <a:endCxn id="42" idx="2"/>
            </p:cNvCxnSpPr>
            <p:nvPr/>
          </p:nvCxnSpPr>
          <p:spPr>
            <a:xfrm flipV="1">
              <a:off x="3572047" y="3748844"/>
              <a:ext cx="475745" cy="402237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/>
            <p:cNvSpPr txBox="1"/>
            <p:nvPr/>
          </p:nvSpPr>
          <p:spPr>
            <a:xfrm>
              <a:off x="3358008" y="3181147"/>
              <a:ext cx="1379567" cy="5676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CTL</a:t>
              </a:r>
              <a:endPara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7/21/00UTC</a:t>
              </a:r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円/楕円 42"/>
            <p:cNvSpPr/>
            <p:nvPr/>
          </p:nvSpPr>
          <p:spPr>
            <a:xfrm>
              <a:off x="3471588" y="4135171"/>
              <a:ext cx="117695" cy="108642"/>
            </a:xfrm>
            <a:prstGeom prst="ellipse">
              <a:avLst/>
            </a:prstGeom>
            <a:solidFill>
              <a:srgbClr val="070AFD"/>
            </a:solidFill>
            <a:ln>
              <a:solidFill>
                <a:srgbClr val="070A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1" name="直線コネクタ 50"/>
            <p:cNvCxnSpPr>
              <a:stCxn id="52" idx="3"/>
              <a:endCxn id="53" idx="2"/>
            </p:cNvCxnSpPr>
            <p:nvPr/>
          </p:nvCxnSpPr>
          <p:spPr>
            <a:xfrm flipH="1">
              <a:off x="1210082" y="4654411"/>
              <a:ext cx="1374165" cy="661018"/>
            </a:xfrm>
            <a:prstGeom prst="line">
              <a:avLst/>
            </a:prstGeom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円/楕円 51"/>
            <p:cNvSpPr/>
            <p:nvPr/>
          </p:nvSpPr>
          <p:spPr>
            <a:xfrm>
              <a:off x="2567011" y="4561680"/>
              <a:ext cx="117695" cy="10864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475833" y="4747731"/>
              <a:ext cx="1468497" cy="56769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Weak </a:t>
              </a:r>
            </a:p>
            <a:p>
              <a:r>
                <a:rPr lang="en-US" altLang="ja-JP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7/21/00UTC</a:t>
              </a:r>
              <a:endParaRPr kumimoji="1"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6067783" y="5054017"/>
            <a:ext cx="4180629" cy="1342927"/>
            <a:chOff x="3117225" y="5903565"/>
            <a:chExt cx="4180629" cy="1342927"/>
          </a:xfrm>
        </p:grpSpPr>
        <p:sp>
          <p:nvSpPr>
            <p:cNvPr id="58" name="角丸四角形 57"/>
            <p:cNvSpPr/>
            <p:nvPr/>
          </p:nvSpPr>
          <p:spPr>
            <a:xfrm>
              <a:off x="3117225" y="5903565"/>
              <a:ext cx="2953280" cy="1342927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3362559" y="6243506"/>
              <a:ext cx="3935295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u="sng" dirty="0" err="1" smtClean="0"/>
                <a:t>Weak_Run</a:t>
              </a:r>
              <a:r>
                <a:rPr lang="ja-JP" altLang="en-US" sz="2000" u="sng" dirty="0" smtClean="0"/>
                <a:t>は</a:t>
              </a:r>
              <a:endParaRPr lang="en-US" altLang="ja-JP" sz="2000" u="sng" dirty="0" smtClean="0"/>
            </a:p>
            <a:p>
              <a:r>
                <a:rPr lang="ja-JP" altLang="en-US" sz="2000" u="sng" dirty="0" smtClean="0"/>
                <a:t>南進を再現している</a:t>
              </a:r>
              <a:endParaRPr kumimoji="1" lang="ja-JP" altLang="en-US" sz="2000" u="sng" dirty="0"/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3" name="角丸四角形 32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計算結果：進路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grpSp>
        <p:nvGrpSpPr>
          <p:cNvPr id="35" name="グループ化 3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38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5" name="角丸四角形 44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pic>
        <p:nvPicPr>
          <p:cNvPr id="48" name="図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631" y="4838361"/>
            <a:ext cx="723639" cy="670308"/>
          </a:xfrm>
          <a:prstGeom prst="rect">
            <a:avLst/>
          </a:prstGeom>
        </p:spPr>
      </p:pic>
      <p:grpSp>
        <p:nvGrpSpPr>
          <p:cNvPr id="49" name="グループ化 48"/>
          <p:cNvGrpSpPr/>
          <p:nvPr/>
        </p:nvGrpSpPr>
        <p:grpSpPr>
          <a:xfrm>
            <a:off x="6774304" y="2483415"/>
            <a:ext cx="4050874" cy="1664513"/>
            <a:chOff x="3144109" y="5861772"/>
            <a:chExt cx="4050874" cy="1664513"/>
          </a:xfrm>
        </p:grpSpPr>
        <p:sp>
          <p:nvSpPr>
            <p:cNvPr id="50" name="角丸四角形 49"/>
            <p:cNvSpPr/>
            <p:nvPr/>
          </p:nvSpPr>
          <p:spPr>
            <a:xfrm>
              <a:off x="3144109" y="5861772"/>
              <a:ext cx="2315128" cy="1664513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3259688" y="6093865"/>
              <a:ext cx="39352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rgbClr val="EA4567"/>
                  </a:solidFill>
                </a:rPr>
                <a:t>赤</a:t>
              </a:r>
              <a:r>
                <a:rPr lang="en-US" altLang="ja-JP" sz="2400" dirty="0" smtClean="0">
                  <a:solidFill>
                    <a:srgbClr val="EA4567"/>
                  </a:solidFill>
                </a:rPr>
                <a:t>:</a:t>
              </a:r>
              <a:r>
                <a:rPr lang="en-US" altLang="ja-JP" sz="2400" dirty="0" err="1" smtClean="0">
                  <a:solidFill>
                    <a:srgbClr val="EA4567"/>
                  </a:solidFill>
                </a:rPr>
                <a:t>CTL_Run</a:t>
              </a:r>
              <a:endParaRPr lang="en-US" altLang="ja-JP" sz="2400" dirty="0" smtClean="0">
                <a:solidFill>
                  <a:srgbClr val="EA4567"/>
                </a:solidFill>
              </a:endParaRPr>
            </a:p>
            <a:p>
              <a:r>
                <a:rPr lang="ja-JP" altLang="en-US" sz="2400" dirty="0" smtClean="0"/>
                <a:t>白</a:t>
              </a:r>
              <a:r>
                <a:rPr lang="en-US" altLang="ja-JP" sz="2400" dirty="0" smtClean="0"/>
                <a:t>:</a:t>
              </a:r>
              <a:r>
                <a:rPr lang="en-US" altLang="ja-JP" sz="2400" dirty="0" err="1" smtClean="0"/>
                <a:t>Weak_Run</a:t>
              </a:r>
              <a:endParaRPr lang="en-US" altLang="ja-JP" sz="2400" dirty="0" smtClean="0"/>
            </a:p>
            <a:p>
              <a:r>
                <a:rPr kumimoji="1" lang="ja-JP" altLang="en-US" sz="2400" dirty="0" smtClean="0">
                  <a:solidFill>
                    <a:schemeClr val="accent1">
                      <a:lumMod val="50000"/>
                    </a:schemeClr>
                  </a:solidFill>
                </a:rPr>
                <a:t>青</a:t>
              </a:r>
              <a:r>
                <a:rPr kumimoji="1" lang="en-US" altLang="ja-JP" sz="2400" dirty="0" smtClean="0">
                  <a:solidFill>
                    <a:schemeClr val="accent1">
                      <a:lumMod val="50000"/>
                    </a:schemeClr>
                  </a:solidFill>
                </a:rPr>
                <a:t>:</a:t>
              </a:r>
              <a:r>
                <a:rPr kumimoji="1" lang="en-US" altLang="ja-JP" sz="2400" dirty="0" err="1" smtClean="0">
                  <a:solidFill>
                    <a:schemeClr val="accent1">
                      <a:lumMod val="50000"/>
                    </a:schemeClr>
                  </a:solidFill>
                </a:rPr>
                <a:t>Besttrack</a:t>
              </a:r>
              <a:endParaRPr kumimoji="1" lang="ja-JP" altLang="en-US" sz="2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4612"/>
          <a:stretch/>
        </p:blipFill>
        <p:spPr>
          <a:xfrm>
            <a:off x="432250" y="1670128"/>
            <a:ext cx="2571673" cy="23297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" r="14169"/>
          <a:stretch/>
        </p:blipFill>
        <p:spPr>
          <a:xfrm>
            <a:off x="2983396" y="1670128"/>
            <a:ext cx="2585208" cy="232977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13949"/>
          <a:stretch/>
        </p:blipFill>
        <p:spPr>
          <a:xfrm>
            <a:off x="5595071" y="1670127"/>
            <a:ext cx="2610316" cy="232977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2068"/>
          <a:stretch/>
        </p:blipFill>
        <p:spPr>
          <a:xfrm>
            <a:off x="432250" y="4371566"/>
            <a:ext cx="2671163" cy="234991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33"/>
          <a:stretch/>
        </p:blipFill>
        <p:spPr>
          <a:xfrm>
            <a:off x="3016760" y="4386315"/>
            <a:ext cx="2578311" cy="233516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" r="13838" b="1"/>
          <a:stretch/>
        </p:blipFill>
        <p:spPr>
          <a:xfrm>
            <a:off x="5640038" y="4371566"/>
            <a:ext cx="2601967" cy="233270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02329" y="1300797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34509" y="1300797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16830" y="1300796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2329" y="4016983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Weak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4509" y="401698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16830" y="4016982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8" t="7669" r="-691" b="8701"/>
          <a:stretch/>
        </p:blipFill>
        <p:spPr>
          <a:xfrm>
            <a:off x="8222307" y="2258687"/>
            <a:ext cx="656735" cy="3047280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5511" y="502037"/>
            <a:ext cx="6804717" cy="798759"/>
            <a:chOff x="95511" y="502037"/>
            <a:chExt cx="6804717" cy="798759"/>
          </a:xfrm>
        </p:grpSpPr>
        <p:sp>
          <p:nvSpPr>
            <p:cNvPr id="31" name="角丸四角形 30"/>
            <p:cNvSpPr/>
            <p:nvPr/>
          </p:nvSpPr>
          <p:spPr>
            <a:xfrm>
              <a:off x="358165" y="606442"/>
              <a:ext cx="6542063" cy="694354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solidFill>
                    <a:schemeClr val="tx1"/>
                  </a:solidFill>
                </a:rPr>
                <a:t>CTL vs Weak : </a:t>
              </a:r>
              <a:r>
                <a:rPr kumimoji="1" lang="en-US" altLang="ja-JP" sz="2800" dirty="0" smtClean="0">
                  <a:solidFill>
                    <a:schemeClr val="tx1"/>
                  </a:solidFill>
                </a:rPr>
                <a:t>SLP</a:t>
              </a:r>
              <a:r>
                <a:rPr kumimoji="1" lang="ja-JP" altLang="en-US" sz="2800" dirty="0" smtClean="0">
                  <a:solidFill>
                    <a:schemeClr val="tx1"/>
                  </a:solidFill>
                </a:rPr>
                <a:t>（海面更正気圧）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188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1847" y="1344341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209215" y="1325757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948082" y="1325757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1847" y="4013662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Weak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211075" y="4011311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981033" y="4011311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solidFill>
                    <a:schemeClr val="tx1"/>
                  </a:solidFill>
                </a:rPr>
                <a:t>CTL vs Weak : Z500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r="11258" b="1"/>
          <a:stretch/>
        </p:blipFill>
        <p:spPr>
          <a:xfrm>
            <a:off x="73025" y="1670127"/>
            <a:ext cx="2740148" cy="234353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" r="11354" b="1"/>
          <a:stretch/>
        </p:blipFill>
        <p:spPr>
          <a:xfrm>
            <a:off x="2772538" y="1676218"/>
            <a:ext cx="2716103" cy="234021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8" b="-571"/>
          <a:stretch/>
        </p:blipFill>
        <p:spPr>
          <a:xfrm>
            <a:off x="5488641" y="1692898"/>
            <a:ext cx="2704958" cy="232076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874" b="-825"/>
          <a:stretch/>
        </p:blipFill>
        <p:spPr>
          <a:xfrm>
            <a:off x="5526016" y="4319648"/>
            <a:ext cx="2695420" cy="230841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8" b="-1206"/>
          <a:stretch/>
        </p:blipFill>
        <p:spPr>
          <a:xfrm>
            <a:off x="2773822" y="4319649"/>
            <a:ext cx="2674773" cy="230935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8" b="-190"/>
          <a:stretch/>
        </p:blipFill>
        <p:spPr>
          <a:xfrm>
            <a:off x="73025" y="4319649"/>
            <a:ext cx="2700797" cy="230841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5" t="7619" r="-374" b="11746"/>
          <a:stretch/>
        </p:blipFill>
        <p:spPr>
          <a:xfrm>
            <a:off x="8263024" y="2414066"/>
            <a:ext cx="472649" cy="3126377"/>
          </a:xfrm>
          <a:prstGeom prst="rect">
            <a:avLst/>
          </a:prstGeom>
        </p:spPr>
      </p:pic>
      <p:grpSp>
        <p:nvGrpSpPr>
          <p:cNvPr id="35" name="グループ化 3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3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5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20" y="1811936"/>
            <a:ext cx="4502129" cy="343893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03165" y="6357860"/>
            <a:ext cx="2057400" cy="365125"/>
          </a:xfrm>
        </p:spPr>
        <p:txBody>
          <a:bodyPr/>
          <a:lstStyle/>
          <a:p>
            <a:fld id="{D77D6AAE-EDA8-4BC5-A86F-800D951C4736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2746" y="1313285"/>
            <a:ext cx="364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kumimoji="1" lang="ja-JP" altLang="en-US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（</a:t>
            </a:r>
            <a:r>
              <a:rPr lang="ja-JP" altLang="en-US" sz="2400" dirty="0" smtClean="0">
                <a:latin typeface="+mj-ea"/>
                <a:ea typeface="+mj-ea"/>
                <a:cs typeface="Segoe UI" panose="020B0502040204020203" pitchFamily="34" charset="0"/>
              </a:rPr>
              <a:t>南進</a:t>
            </a:r>
            <a:r>
              <a:rPr kumimoji="1" lang="ja-JP" altLang="en-US" sz="2400" dirty="0" smtClean="0">
                <a:latin typeface="+mj-ea"/>
                <a:ea typeface="+mj-ea"/>
                <a:cs typeface="Segoe UI" panose="020B0502040204020203" pitchFamily="34" charset="0"/>
              </a:rPr>
              <a:t>せず</a:t>
            </a:r>
            <a:r>
              <a:rPr lang="ja-JP" altLang="en-US" sz="2400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）</a:t>
            </a:r>
            <a:endParaRPr lang="en-US" altLang="ja-JP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28737" y="4100540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Weak</a:t>
            </a:r>
            <a:r>
              <a:rPr lang="ja-JP" altLang="en-US" sz="2400" dirty="0" smtClean="0">
                <a:latin typeface="+mj-ea"/>
                <a:ea typeface="+mj-ea"/>
                <a:cs typeface="Segoe UI" panose="020B0502040204020203" pitchFamily="34" charset="0"/>
              </a:rPr>
              <a:t>（</a:t>
            </a:r>
            <a:r>
              <a:rPr kumimoji="1" lang="ja-JP" altLang="en-US" sz="2400" dirty="0" smtClean="0">
                <a:latin typeface="+mj-ea"/>
                <a:ea typeface="+mj-ea"/>
                <a:cs typeface="Segoe UI" panose="020B0502040204020203" pitchFamily="34" charset="0"/>
              </a:rPr>
              <a:t>南進した</a:t>
            </a:r>
            <a:r>
              <a:rPr lang="ja-JP" altLang="en-US" sz="2400" dirty="0">
                <a:latin typeface="+mj-ea"/>
                <a:ea typeface="+mj-ea"/>
                <a:cs typeface="Segoe UI" panose="020B0502040204020203" pitchFamily="34" charset="0"/>
              </a:rPr>
              <a:t>）</a:t>
            </a:r>
            <a:endParaRPr lang="en-US" altLang="ja-JP" sz="2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 t="7569" r="-405" b="11111"/>
          <a:stretch/>
        </p:blipFill>
        <p:spPr>
          <a:xfrm>
            <a:off x="3280746" y="2331213"/>
            <a:ext cx="543454" cy="26855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1" r="14420" b="1"/>
          <a:stretch/>
        </p:blipFill>
        <p:spPr>
          <a:xfrm>
            <a:off x="532746" y="4454721"/>
            <a:ext cx="2656799" cy="240327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1" r="14328"/>
          <a:stretch/>
        </p:blipFill>
        <p:spPr>
          <a:xfrm>
            <a:off x="534156" y="1682126"/>
            <a:ext cx="2656799" cy="24093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5265846" y="3112922"/>
            <a:ext cx="1406914" cy="137482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92565" y="5477266"/>
            <a:ext cx="22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緑線</a:t>
            </a:r>
            <a:r>
              <a:rPr kumimoji="1" lang="en-US" altLang="ja-JP" sz="1600" dirty="0" smtClean="0"/>
              <a:t>:CTL</a:t>
            </a:r>
            <a:r>
              <a:rPr kumimoji="1" lang="ja-JP" altLang="en-US" sz="1600" dirty="0" smtClean="0"/>
              <a:t>の</a:t>
            </a:r>
            <a:r>
              <a:rPr kumimoji="1" lang="en-US" altLang="ja-JP" sz="1600" dirty="0" smtClean="0"/>
              <a:t>SLP</a:t>
            </a:r>
          </a:p>
          <a:p>
            <a:r>
              <a:rPr lang="ja-JP" altLang="en-US" sz="1600" dirty="0"/>
              <a:t>黒</a:t>
            </a:r>
            <a:r>
              <a:rPr lang="ja-JP" altLang="en-US" sz="1600" dirty="0" smtClean="0"/>
              <a:t>線</a:t>
            </a:r>
            <a:r>
              <a:rPr lang="en-US" altLang="ja-JP" sz="1600" dirty="0" smtClean="0"/>
              <a:t>:Weak</a:t>
            </a:r>
            <a:r>
              <a:rPr lang="ja-JP" altLang="en-US" sz="1600" dirty="0" smtClean="0"/>
              <a:t>の</a:t>
            </a:r>
            <a:r>
              <a:rPr lang="en-US" altLang="ja-JP" sz="1600" dirty="0" smtClean="0"/>
              <a:t>SLP</a:t>
            </a:r>
            <a:endParaRPr kumimoji="1" lang="ja-JP" altLang="en-US" sz="1600" dirty="0"/>
          </a:p>
        </p:txBody>
      </p:sp>
      <p:sp>
        <p:nvSpPr>
          <p:cNvPr id="27" name="角丸四角形 26"/>
          <p:cNvSpPr/>
          <p:nvPr/>
        </p:nvSpPr>
        <p:spPr>
          <a:xfrm>
            <a:off x="3601313" y="5445509"/>
            <a:ext cx="3802027" cy="656848"/>
          </a:xfrm>
          <a:prstGeom prst="roundRect">
            <a:avLst/>
          </a:prstGeom>
          <a:solidFill>
            <a:srgbClr val="FFC3B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台風の前面で南風は</a:t>
            </a:r>
            <a:r>
              <a:rPr kumimoji="1" lang="en-US" altLang="ja-JP" dirty="0" smtClean="0">
                <a:solidFill>
                  <a:schemeClr val="tx1"/>
                </a:solidFill>
              </a:rPr>
              <a:t>CTL&gt;Wea</a:t>
            </a:r>
            <a:r>
              <a:rPr lang="en-US" altLang="ja-JP" dirty="0" smtClean="0">
                <a:solidFill>
                  <a:schemeClr val="tx1"/>
                </a:solidFill>
              </a:rPr>
              <a:t>k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14774" y="1318427"/>
            <a:ext cx="482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en-US" altLang="ja-JP" sz="2400" dirty="0" smtClean="0">
                <a:latin typeface="+mn-ea"/>
                <a:cs typeface="Segoe UI" panose="020B0502040204020203" pitchFamily="34" charset="0"/>
              </a:rPr>
              <a:t>- Weak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Z850~Z500</a:t>
            </a:r>
            <a:r>
              <a:rPr lang="ja-JP" altLang="en-US" sz="2400" dirty="0"/>
              <a:t>平均の差</a:t>
            </a:r>
            <a:r>
              <a:rPr lang="en-US" altLang="ja-JP" sz="2400" dirty="0"/>
              <a:t> </a:t>
            </a:r>
            <a:endParaRPr lang="en-US" altLang="ja-JP" sz="2400" dirty="0">
              <a:latin typeface="+mn-ea"/>
              <a:cs typeface="Segoe UI" panose="020B0502040204020203" pitchFamily="34" charset="0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591674" y="3099572"/>
            <a:ext cx="1601781" cy="1163790"/>
            <a:chOff x="6514513" y="2662124"/>
            <a:chExt cx="1601781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円/楕円 32"/>
            <p:cNvSpPr/>
            <p:nvPr/>
          </p:nvSpPr>
          <p:spPr>
            <a:xfrm>
              <a:off x="6705087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34" name="直線コネクタ 33"/>
            <p:cNvCxnSpPr>
              <a:stCxn id="33" idx="2"/>
            </p:cNvCxnSpPr>
            <p:nvPr/>
          </p:nvCxnSpPr>
          <p:spPr>
            <a:xfrm>
              <a:off x="6705087" y="3244019"/>
              <a:ext cx="20384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stCxn id="33" idx="2"/>
            </p:cNvCxnSpPr>
            <p:nvPr/>
          </p:nvCxnSpPr>
          <p:spPr>
            <a:xfrm flipH="1">
              <a:off x="6514513" y="3244019"/>
              <a:ext cx="19057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 flipV="1">
              <a:off x="7721876" y="3244019"/>
              <a:ext cx="216996" cy="1188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7925720" y="3205211"/>
              <a:ext cx="190574" cy="1941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170926" y="590775"/>
            <a:ext cx="5243912" cy="670308"/>
            <a:chOff x="170926" y="590775"/>
            <a:chExt cx="5243912" cy="670308"/>
          </a:xfrm>
        </p:grpSpPr>
        <p:sp>
          <p:nvSpPr>
            <p:cNvPr id="45" name="角丸四角形 44"/>
            <p:cNvSpPr/>
            <p:nvPr/>
          </p:nvSpPr>
          <p:spPr>
            <a:xfrm>
              <a:off x="358166" y="606442"/>
              <a:ext cx="5056672" cy="639929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 </a:t>
              </a:r>
              <a:r>
                <a:rPr lang="en-US" altLang="ja-JP" sz="2800" dirty="0" smtClean="0">
                  <a:solidFill>
                    <a:schemeClr val="tx1"/>
                  </a:solidFill>
                </a:rPr>
                <a:t>CTL-Weak : 7/20 00UTC </a:t>
              </a:r>
              <a:r>
                <a:rPr lang="ja-JP" altLang="en-US" sz="2800" dirty="0" smtClean="0">
                  <a:solidFill>
                    <a:schemeClr val="tx1"/>
                  </a:solidFill>
                </a:rPr>
                <a:t>　</a:t>
              </a:r>
              <a:endParaRPr lang="en-US" altLang="ja-JP" sz="2800" dirty="0">
                <a:solidFill>
                  <a:schemeClr val="tx1"/>
                </a:solidFill>
              </a:endParaRPr>
            </a:p>
          </p:txBody>
        </p:sp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26" y="590775"/>
              <a:ext cx="723639" cy="670308"/>
            </a:xfrm>
            <a:prstGeom prst="rect">
              <a:avLst/>
            </a:prstGeom>
          </p:spPr>
        </p:pic>
      </p:grpSp>
      <p:grpSp>
        <p:nvGrpSpPr>
          <p:cNvPr id="47" name="グループ化 46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48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1" name="角丸四角形 50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9" name="角丸四角形 38"/>
          <p:cNvSpPr/>
          <p:nvPr/>
        </p:nvSpPr>
        <p:spPr>
          <a:xfrm>
            <a:off x="3630590" y="6112648"/>
            <a:ext cx="3621568" cy="634957"/>
          </a:xfrm>
          <a:prstGeom prst="roundRect">
            <a:avLst/>
          </a:prstGeom>
          <a:solidFill>
            <a:srgbClr val="C7E8E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CTL5.07m/s Weak2.60m/s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49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15009" y="5765821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7/20 00UTC</a:t>
            </a:r>
            <a:r>
              <a:rPr lang="ja-JP" altLang="en-US" sz="2000" dirty="0" smtClean="0"/>
              <a:t>における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各領域</a:t>
            </a:r>
            <a:r>
              <a:rPr kumimoji="1" lang="ja-JP" altLang="en-US" sz="2000" dirty="0"/>
              <a:t>平均</a:t>
            </a:r>
            <a:r>
              <a:rPr kumimoji="1" lang="ja-JP" altLang="en-US" sz="2000" dirty="0" smtClean="0"/>
              <a:t>した渦度方程式の各項の</a:t>
            </a:r>
            <a:r>
              <a:rPr kumimoji="1" lang="en-US" altLang="ja-JP" sz="2000" dirty="0" smtClean="0"/>
              <a:t>CTL-Weak</a:t>
            </a:r>
            <a:r>
              <a:rPr kumimoji="1" lang="ja-JP" altLang="en-US" sz="2000" dirty="0" smtClean="0"/>
              <a:t>の値を求める</a:t>
            </a:r>
            <a:endParaRPr kumimoji="1" lang="ja-JP" altLang="en-US" sz="20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915009" y="1537053"/>
            <a:ext cx="7250347" cy="4161854"/>
            <a:chOff x="2697893" y="711876"/>
            <a:chExt cx="5804187" cy="3836055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2697893" y="711876"/>
              <a:ext cx="5804187" cy="3836055"/>
              <a:chOff x="3047141" y="711876"/>
              <a:chExt cx="5804187" cy="3836055"/>
            </a:xfrm>
          </p:grpSpPr>
          <p:sp>
            <p:nvSpPr>
              <p:cNvPr id="37" name="角丸四角形 36"/>
              <p:cNvSpPr/>
              <p:nvPr/>
            </p:nvSpPr>
            <p:spPr>
              <a:xfrm>
                <a:off x="3331533" y="711876"/>
                <a:ext cx="5519795" cy="3836055"/>
              </a:xfrm>
              <a:prstGeom prst="roundRect">
                <a:avLst>
                  <a:gd name="adj" fmla="val 8690"/>
                </a:avLst>
              </a:prstGeom>
              <a:solidFill>
                <a:srgbClr val="FFC3B9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角丸四角形 32"/>
              <p:cNvSpPr/>
              <p:nvPr/>
            </p:nvSpPr>
            <p:spPr>
              <a:xfrm>
                <a:off x="5741864" y="2473194"/>
                <a:ext cx="1568414" cy="569847"/>
              </a:xfrm>
              <a:prstGeom prst="roundRect">
                <a:avLst>
                  <a:gd name="adj" fmla="val 16667"/>
                </a:avLst>
              </a:prstGeom>
              <a:solidFill>
                <a:srgbClr val="FDDBE5"/>
              </a:solidFill>
              <a:ln w="38100">
                <a:solidFill>
                  <a:srgbClr val="F13F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5260498" y="2473194"/>
                <a:ext cx="440622" cy="567526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4176799" y="2476250"/>
                <a:ext cx="1042955" cy="564469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角丸四角形 5"/>
              <p:cNvSpPr/>
              <p:nvPr/>
            </p:nvSpPr>
            <p:spPr>
              <a:xfrm>
                <a:off x="3688495" y="2473194"/>
                <a:ext cx="342494" cy="579164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3047141" y="711876"/>
                <a:ext cx="2416571" cy="53021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000" u="sng" dirty="0" smtClean="0">
                    <a:solidFill>
                      <a:schemeClr val="tx1"/>
                    </a:solidFill>
                  </a:rPr>
                  <a:t>渦度方程式</a:t>
                </a:r>
                <a:endParaRPr kumimoji="1" lang="en-US" altLang="ja-JP" sz="2000" u="sng" dirty="0" smtClean="0">
                  <a:solidFill>
                    <a:schemeClr val="tx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テキスト ボックス 16"/>
                  <p:cNvSpPr txBox="1"/>
                  <p:nvPr/>
                </p:nvSpPr>
                <p:spPr>
                  <a:xfrm>
                    <a:off x="3504630" y="1162000"/>
                    <a:ext cx="2640531" cy="4840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ja-JP" sz="1400" b="1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𝜻</m:t>
                                  </m:r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𝑫𝒕</m:t>
                              </m:r>
                            </m:den>
                          </m:f>
                          <m:r>
                            <a:rPr lang="en-US" altLang="ja-JP" sz="14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4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4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ja-JP" altLang="en-US" sz="1400" b="1" dirty="0"/>
                  </a:p>
                </p:txBody>
              </p:sp>
            </mc:Choice>
            <mc:Fallback xmlns="">
              <p:sp>
                <p:nvSpPr>
                  <p:cNvPr id="17" name="テキスト ボックス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4630" y="1162000"/>
                    <a:ext cx="2640531" cy="484043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8" name="グループ化 17"/>
              <p:cNvGrpSpPr/>
              <p:nvPr/>
            </p:nvGrpSpPr>
            <p:grpSpPr>
              <a:xfrm>
                <a:off x="3290790" y="1715444"/>
                <a:ext cx="4568430" cy="484043"/>
                <a:chOff x="3560865" y="2742439"/>
                <a:chExt cx="4819330" cy="484043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テキスト ボックス 18"/>
                    <p:cNvSpPr txBox="1"/>
                    <p:nvPr/>
                  </p:nvSpPr>
                  <p:spPr>
                    <a:xfrm>
                      <a:off x="3560865" y="2742439"/>
                      <a:ext cx="4819330" cy="484043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altLang="ja-JP" sz="1400" b="1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d>
                                  <m:dPr>
                                    <m:ctrlPr>
                                      <a:rPr lang="en-US" altLang="ja-JP" sz="1400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𝜻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𝒕</m:t>
                                </m:r>
                              </m:den>
                            </m:f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  <m:f>
                              <m:fPr>
                                <m:ctrlPr>
                                  <a:rPr lang="en-US" altLang="ja-JP" sz="1400" b="1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d>
                                  <m:dPr>
                                    <m:ctrlPr>
                                      <a:rPr lang="en-US" altLang="ja-JP" sz="1400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𝜻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den>
                            </m:f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𝒗</m:t>
                            </m:r>
                            <m:f>
                              <m:fPr>
                                <m:ctrlPr>
                                  <a:rPr lang="en-US" altLang="ja-JP" sz="1400" b="1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ja-JP" altLang="en-US" sz="1400" b="1" i="1">
                                    <a:latin typeface="Cambria Math" panose="02040503050406030204" pitchFamily="18" charset="0"/>
                                  </a:rPr>
                                  <m:t>𝝏</m:t>
                                </m:r>
                                <m:d>
                                  <m:dPr>
                                    <m:ctrlPr>
                                      <a:rPr lang="en-US" altLang="ja-JP" sz="1400" b="1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𝜻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ja-JP" sz="1400" b="1" i="1"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ja-JP" altLang="en-US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𝒚</m:t>
                                </m:r>
                              </m:den>
                            </m:f>
                            <m:r>
                              <a:rPr lang="en-US" altLang="ja-JP" sz="14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</m:t>
                            </m:r>
                            <m:d>
                              <m:dPr>
                                <m:ctrlPr>
                                  <a:rPr lang="en-US" altLang="ja-JP" sz="1400" b="1" i="1" dirty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ja-JP" sz="1400" b="1" i="1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altLang="ja-JP" sz="1400" b="1" i="1" dirty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altLang="ja-JP" sz="1400" b="1" i="1" dirty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ja-JP" altLang="en-US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altLang="ja-JP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𝒖</m:t>
                                    </m:r>
                                  </m:num>
                                  <m:den>
                                    <m:r>
                                      <a:rPr lang="ja-JP" altLang="en-US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altLang="ja-JP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den>
                                </m:f>
                                <m:r>
                                  <a:rPr lang="en-US" altLang="ja-JP" sz="1400" b="1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altLang="ja-JP" sz="1400" b="1" i="1" dirty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ja-JP" altLang="en-US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altLang="ja-JP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ja-JP" altLang="en-US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𝝏</m:t>
                                    </m:r>
                                    <m:r>
                                      <a:rPr lang="en-US" altLang="ja-JP" sz="1400" b="1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𝒚</m:t>
                                    </m:r>
                                  </m:den>
                                </m:f>
                              </m:e>
                            </m:d>
                          </m:oMath>
                        </m:oMathPara>
                      </a14:m>
                      <a:endParaRPr lang="ja-JP" altLang="en-US" sz="1400" b="1" dirty="0"/>
                    </a:p>
                  </p:txBody>
                </p:sp>
              </mc:Choice>
              <mc:Fallback xmlns="">
                <p:sp>
                  <p:nvSpPr>
                    <p:cNvPr id="19" name="テキスト ボックス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60865" y="2742439"/>
                      <a:ext cx="4819330" cy="484043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ja-JP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" name="直線コネクタ 19"/>
                <p:cNvCxnSpPr/>
                <p:nvPr/>
              </p:nvCxnSpPr>
              <p:spPr>
                <a:xfrm flipH="1">
                  <a:off x="4442849" y="2759633"/>
                  <a:ext cx="236201" cy="18667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/>
                <p:cNvCxnSpPr/>
                <p:nvPr/>
              </p:nvCxnSpPr>
              <p:spPr>
                <a:xfrm flipH="1">
                  <a:off x="5310182" y="2742439"/>
                  <a:ext cx="236201" cy="18667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3331533" y="2500539"/>
                    <a:ext cx="4315156" cy="5532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6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ja-JP" altLang="en-US" sz="1600" b="1" dirty="0"/>
                  </a:p>
                </p:txBody>
              </p:sp>
            </mc:Choice>
            <mc:Fallback xmlns="">
              <p:sp>
                <p:nvSpPr>
                  <p:cNvPr id="27" name="テキスト ボックス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1533" y="2500539"/>
                    <a:ext cx="4315156" cy="55322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テキスト ボックス 33"/>
              <p:cNvSpPr txBox="1"/>
              <p:nvPr/>
            </p:nvSpPr>
            <p:spPr>
              <a:xfrm>
                <a:off x="5176588" y="3260997"/>
                <a:ext cx="643336" cy="3380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移</a:t>
                </a:r>
                <a:r>
                  <a:rPr kumimoji="1" lang="ja-JP" altLang="en-US" dirty="0" smtClean="0"/>
                  <a:t>流</a:t>
                </a:r>
                <a:endParaRPr kumimoji="1" lang="ja-JP" altLang="en-US" dirty="0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5927689" y="3260997"/>
                <a:ext cx="807226" cy="33806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ベータ</a:t>
                </a:r>
                <a:endParaRPr kumimoji="1" lang="ja-JP" altLang="en-US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6854575" y="3253571"/>
                <a:ext cx="1004645" cy="345493"/>
              </a:xfrm>
              <a:prstGeom prst="rect">
                <a:avLst/>
              </a:prstGeom>
              <a:solidFill>
                <a:srgbClr val="FDDBE5"/>
              </a:solidFill>
              <a:ln w="28575">
                <a:solidFill>
                  <a:srgbClr val="F13F7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水平発散</a:t>
                </a:r>
                <a:endParaRPr kumimoji="1" lang="ja-JP" altLang="en-US" dirty="0"/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3059548" y="3258644"/>
              <a:ext cx="1660027" cy="3404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相対渦度時間変化</a:t>
              </a:r>
              <a:endParaRPr kumimoji="1" lang="ja-JP" altLang="en-US" dirty="0"/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42" name="角丸四角形 41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</a:t>
              </a:r>
              <a:r>
                <a:rPr lang="ja-JP" altLang="en-US" sz="2800" dirty="0" smtClean="0">
                  <a:solidFill>
                    <a:schemeClr val="tx1"/>
                  </a:solidFill>
                </a:rPr>
                <a:t>渦度解析</a:t>
              </a:r>
              <a:endParaRPr lang="en-US" altLang="ja-JP" sz="2800" dirty="0">
                <a:solidFill>
                  <a:schemeClr val="tx1"/>
                </a:solidFill>
              </a:endParaRPr>
            </a:p>
          </p:txBody>
        </p: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44" name="図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78" y="1464067"/>
            <a:ext cx="723639" cy="670308"/>
          </a:xfrm>
          <a:prstGeom prst="rect">
            <a:avLst/>
          </a:prstGeom>
        </p:spPr>
      </p:pic>
      <p:grpSp>
        <p:nvGrpSpPr>
          <p:cNvPr id="45" name="グループ化 4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47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1" name="角丸四角形 50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2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66" y="1828009"/>
            <a:ext cx="3843696" cy="283143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560807" y="2765107"/>
            <a:ext cx="892819" cy="92072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2121277" y="2519632"/>
            <a:ext cx="2299176" cy="1166196"/>
            <a:chOff x="1118088" y="1724660"/>
            <a:chExt cx="1604373" cy="1196753"/>
          </a:xfrm>
        </p:grpSpPr>
        <p:sp>
          <p:nvSpPr>
            <p:cNvPr id="41" name="正方形/長方形 40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  <a:effectLst/>
                </a:rPr>
                <a:t>140E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3884021" y="1417119"/>
            <a:ext cx="380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Z850:Weak-CTL 7/20 00UTC</a:t>
            </a:r>
            <a:endParaRPr kumimoji="1" lang="ja-JP" altLang="en-US" sz="20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100013"/>
              </p:ext>
            </p:extLst>
          </p:nvPr>
        </p:nvGraphicFramePr>
        <p:xfrm>
          <a:off x="4259504" y="1976062"/>
          <a:ext cx="4781215" cy="18994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4707"/>
                <a:gridCol w="2306508"/>
              </a:tblGrid>
              <a:tr h="633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6.5×10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33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5.6×10</a:t>
                      </a:r>
                      <a:r>
                        <a:rPr kumimoji="1" lang="en-US" altLang="ja-JP" sz="1800" baseline="30000" dirty="0" smtClean="0"/>
                        <a:t>-12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331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u="none" smtClean="0">
                          <a:solidFill>
                            <a:schemeClr val="tx1"/>
                          </a:solidFill>
                        </a:rPr>
                        <a:t>-1.8×10</a:t>
                      </a:r>
                      <a:r>
                        <a:rPr kumimoji="1" lang="en-US" altLang="ja-JP" sz="1800" b="0" u="none" baseline="3000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50" name="テキスト ボックス 49"/>
          <p:cNvSpPr txBox="1"/>
          <p:nvPr/>
        </p:nvSpPr>
        <p:spPr>
          <a:xfrm>
            <a:off x="958044" y="4918887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水平発散項が効いている</a:t>
            </a:r>
            <a:endParaRPr lang="en-US" altLang="ja-JP" sz="2000" dirty="0" smtClean="0"/>
          </a:p>
          <a:p>
            <a:r>
              <a:rPr lang="ja-JP" altLang="en-US" sz="2000" dirty="0"/>
              <a:t>　→下層</a:t>
            </a:r>
            <a:r>
              <a:rPr lang="ja-JP" altLang="en-US" sz="2000" dirty="0" smtClean="0"/>
              <a:t>の高気圧</a:t>
            </a:r>
            <a:r>
              <a:rPr lang="ja-JP" altLang="en-US" sz="2000" dirty="0"/>
              <a:t>偏差</a:t>
            </a:r>
            <a:r>
              <a:rPr lang="ja-JP" altLang="en-US" sz="2000" dirty="0" smtClean="0"/>
              <a:t>は</a:t>
            </a:r>
            <a:r>
              <a:rPr lang="ja-JP" altLang="en-US" sz="2000" dirty="0" smtClean="0">
                <a:solidFill>
                  <a:srgbClr val="FF0000"/>
                </a:solidFill>
              </a:rPr>
              <a:t>発散によって生じたもの</a:t>
            </a:r>
            <a:endParaRPr kumimoji="1" lang="ja-JP" altLang="en-US" sz="2000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46" name="角丸四角形 45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</a:t>
              </a:r>
              <a:r>
                <a:rPr lang="ja-JP" altLang="en-US" sz="2800" dirty="0" smtClean="0">
                  <a:solidFill>
                    <a:schemeClr val="tx1"/>
                  </a:solidFill>
                </a:rPr>
                <a:t>渦度解析</a:t>
              </a:r>
              <a:endParaRPr lang="en-US" altLang="ja-JP" sz="2800" dirty="0">
                <a:solidFill>
                  <a:schemeClr val="tx1"/>
                </a:solidFill>
              </a:endParaRPr>
            </a:p>
          </p:txBody>
        </p:sp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grpSp>
        <p:nvGrpSpPr>
          <p:cNvPr id="49" name="グループ化 48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51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3" name="角丸四角形 52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4" name="角丸四角形 53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3" name="角丸四角形 32"/>
          <p:cNvSpPr/>
          <p:nvPr/>
        </p:nvSpPr>
        <p:spPr>
          <a:xfrm>
            <a:off x="742373" y="5664473"/>
            <a:ext cx="7510683" cy="1094703"/>
          </a:xfrm>
          <a:prstGeom prst="roundRect">
            <a:avLst/>
          </a:prstGeom>
          <a:solidFill>
            <a:srgbClr val="C7E8E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19150" y="5796325"/>
            <a:ext cx="7619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従来言われているベータ効果による高気圧形成とは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異なるメカニズムで台風の遠隔影響が及んだ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37685" y="5365710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!!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6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16</a:t>
            </a:fld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28" name="角丸四角形 27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>
                  <a:solidFill>
                    <a:schemeClr val="tx1"/>
                  </a:solidFill>
                </a:rPr>
                <a:t>ここまでのまと</a:t>
              </a:r>
              <a:r>
                <a:rPr lang="ja-JP" altLang="en-US" sz="2400" dirty="0">
                  <a:solidFill>
                    <a:schemeClr val="tx1"/>
                  </a:solidFill>
                </a:rPr>
                <a:t>め</a:t>
              </a:r>
              <a:endParaRPr lang="en-US" altLang="ja-JP" sz="2800" dirty="0">
                <a:solidFill>
                  <a:schemeClr val="tx1"/>
                </a:solidFill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sp>
        <p:nvSpPr>
          <p:cNvPr id="12" name="テキスト ボックス 11"/>
          <p:cNvSpPr txBox="1"/>
          <p:nvPr/>
        </p:nvSpPr>
        <p:spPr>
          <a:xfrm>
            <a:off x="159674" y="1428247"/>
            <a:ext cx="90714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CTL</a:t>
            </a:r>
            <a:r>
              <a:rPr kumimoji="1" lang="ja-JP" altLang="en-US" sz="2400" dirty="0" smtClean="0"/>
              <a:t>と</a:t>
            </a:r>
            <a:r>
              <a:rPr lang="ja-JP" altLang="en-US" sz="2400" dirty="0">
                <a:solidFill>
                  <a:prstClr val="black"/>
                </a:solidFill>
              </a:rPr>
              <a:t>台風を弱める処理をした</a:t>
            </a:r>
            <a:r>
              <a:rPr lang="en-US" altLang="ja-JP" sz="2400" dirty="0" err="1" smtClean="0">
                <a:solidFill>
                  <a:prstClr val="black"/>
                </a:solidFill>
              </a:rPr>
              <a:t>Weak_Run</a:t>
            </a:r>
            <a:r>
              <a:rPr lang="ja-JP" altLang="en-US" sz="2400" dirty="0" smtClean="0">
                <a:solidFill>
                  <a:prstClr val="black"/>
                </a:solidFill>
              </a:rPr>
              <a:t>の比較</a:t>
            </a:r>
            <a:r>
              <a:rPr kumimoji="1" lang="ja-JP" altLang="en-US" sz="2400" dirty="0" smtClean="0"/>
              <a:t>で、</a:t>
            </a:r>
            <a:endParaRPr kumimoji="1"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000" dirty="0" smtClean="0"/>
              <a:t>Weak</a:t>
            </a:r>
            <a:r>
              <a:rPr kumimoji="1" lang="ja-JP" altLang="en-US" sz="2000" dirty="0" smtClean="0"/>
              <a:t>の台風は南進し、</a:t>
            </a:r>
            <a:r>
              <a:rPr kumimoji="1" lang="en-US" altLang="ja-JP" sz="2000" dirty="0" smtClean="0"/>
              <a:t>CTL</a:t>
            </a:r>
            <a:r>
              <a:rPr kumimoji="1" lang="ja-JP" altLang="en-US" sz="2000" dirty="0" smtClean="0"/>
              <a:t>の台風は南進しなかった</a:t>
            </a:r>
            <a:endParaRPr kumimoji="1" lang="en-US" altLang="ja-JP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 dirty="0" smtClean="0"/>
              <a:t>台風東側の下層～中層で</a:t>
            </a:r>
            <a:r>
              <a:rPr kumimoji="1" lang="en-US" altLang="ja-JP" sz="2000" dirty="0" smtClean="0"/>
              <a:t>CTL</a:t>
            </a:r>
            <a:r>
              <a:rPr lang="ja-JP" altLang="en-US" sz="2000" dirty="0" err="1" smtClean="0"/>
              <a:t>のほう</a:t>
            </a:r>
            <a:r>
              <a:rPr lang="ja-JP" altLang="en-US" sz="2000" dirty="0" err="1"/>
              <a:t>が</a:t>
            </a:r>
            <a:r>
              <a:rPr kumimoji="1" lang="ja-JP" altLang="en-US" sz="2000" dirty="0" smtClean="0"/>
              <a:t>高気圧傾向</a:t>
            </a:r>
            <a:endParaRPr kumimoji="1"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→</a:t>
            </a:r>
            <a:r>
              <a:rPr lang="en-US" altLang="ja-JP" sz="2000" dirty="0" smtClean="0"/>
              <a:t>CTL</a:t>
            </a:r>
            <a:r>
              <a:rPr lang="ja-JP" altLang="en-US" sz="2000" dirty="0" smtClean="0"/>
              <a:t>では</a:t>
            </a:r>
            <a:r>
              <a:rPr lang="en-US" altLang="ja-JP" sz="2000" dirty="0" err="1" smtClean="0"/>
              <a:t>Weak_Run</a:t>
            </a:r>
            <a:r>
              <a:rPr lang="ja-JP" altLang="en-US" sz="2000" dirty="0" smtClean="0"/>
              <a:t>より下層から中層で南風が強い</a:t>
            </a:r>
            <a:endParaRPr lang="en-US" altLang="ja-JP" sz="2000" dirty="0" smtClean="0"/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　大規模場に対抗する流れを生み出し、北風に流されなかった</a:t>
            </a:r>
            <a:endParaRPr lang="en-US" altLang="ja-JP" sz="2000" dirty="0" smtClean="0"/>
          </a:p>
          <a:p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ja-JP" altLang="en-US" sz="2400" dirty="0" smtClean="0">
                <a:solidFill>
                  <a:srgbClr val="FF0000"/>
                </a:solidFill>
              </a:rPr>
              <a:t>　</a:t>
            </a:r>
            <a:r>
              <a:rPr lang="ja-JP" altLang="en-US" sz="2400" dirty="0" smtClean="0">
                <a:solidFill>
                  <a:srgbClr val="DC143C"/>
                </a:solidFill>
              </a:rPr>
              <a:t>台風の強度</a:t>
            </a:r>
            <a:r>
              <a:rPr lang="ja-JP" altLang="en-US" sz="2400" dirty="0" smtClean="0"/>
              <a:t>が周囲の場を変化させ、</a:t>
            </a:r>
            <a:r>
              <a:rPr lang="ja-JP" altLang="en-US" sz="2400" dirty="0" smtClean="0">
                <a:solidFill>
                  <a:srgbClr val="DC143C"/>
                </a:solidFill>
              </a:rPr>
              <a:t>進路に影響</a:t>
            </a:r>
            <a:r>
              <a:rPr lang="ja-JP" altLang="en-US" sz="2400" dirty="0" smtClean="0"/>
              <a:t>を与えた</a:t>
            </a:r>
            <a:endParaRPr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台風が強い</a:t>
            </a:r>
            <a:r>
              <a:rPr lang="en-US" altLang="ja-JP" sz="2400" dirty="0" smtClean="0"/>
              <a:t>CTL</a:t>
            </a:r>
            <a:r>
              <a:rPr lang="ja-JP" altLang="en-US" sz="2400" dirty="0" smtClean="0"/>
              <a:t>では、台風東側に高気圧偏差が見られた</a:t>
            </a:r>
            <a:endParaRPr lang="en-US" altLang="ja-JP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/>
              <a:t>この高気圧偏差は発散によって生じたもの</a:t>
            </a:r>
            <a:endParaRPr lang="en-US" altLang="ja-JP" sz="2000" dirty="0" smtClean="0"/>
          </a:p>
          <a:p>
            <a:endParaRPr lang="en-US" altLang="ja-JP" sz="2000" dirty="0"/>
          </a:p>
          <a:p>
            <a:r>
              <a:rPr lang="ja-JP" altLang="en-US" sz="2000" dirty="0">
                <a:solidFill>
                  <a:srgbClr val="FF0000"/>
                </a:solidFill>
              </a:rPr>
              <a:t>　</a:t>
            </a:r>
            <a:r>
              <a:rPr lang="ja-JP" altLang="en-US" sz="2400" dirty="0"/>
              <a:t>従来</a:t>
            </a:r>
            <a:r>
              <a:rPr lang="ja-JP" altLang="en-US" sz="2400" dirty="0" smtClean="0"/>
              <a:t>の</a:t>
            </a:r>
            <a:r>
              <a:rPr lang="ja-JP" altLang="en-US" sz="2400" dirty="0" smtClean="0">
                <a:solidFill>
                  <a:srgbClr val="DC143C"/>
                </a:solidFill>
              </a:rPr>
              <a:t>ベータ効果</a:t>
            </a:r>
            <a:r>
              <a:rPr lang="ja-JP" altLang="en-US" sz="2400" dirty="0" smtClean="0"/>
              <a:t>による遠隔影響とは</a:t>
            </a:r>
            <a:r>
              <a:rPr lang="ja-JP" altLang="en-US" sz="2400" dirty="0" smtClean="0">
                <a:solidFill>
                  <a:srgbClr val="DC143C"/>
                </a:solidFill>
              </a:rPr>
              <a:t>異なるメカニズム</a:t>
            </a:r>
            <a:endParaRPr lang="en-US" altLang="ja-JP" sz="2800" dirty="0">
              <a:solidFill>
                <a:srgbClr val="DC143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9674" y="2979562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!!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9674" y="4761709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!!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81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17</a:t>
            </a:fld>
            <a:endParaRPr kumimoji="1" lang="ja-JP" altLang="en-US"/>
          </a:p>
        </p:txBody>
      </p:sp>
      <p:grpSp>
        <p:nvGrpSpPr>
          <p:cNvPr id="15" name="グループ化 1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28" name="角丸四角形 27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chemeClr val="tx1"/>
                  </a:solidFill>
                </a:rPr>
                <a:t>  </a:t>
              </a:r>
              <a:r>
                <a:rPr lang="ja-JP" altLang="en-US" sz="2800" dirty="0" smtClean="0">
                  <a:solidFill>
                    <a:schemeClr val="tx1"/>
                  </a:solidFill>
                </a:rPr>
                <a:t>ラジオゾンデ観測</a:t>
              </a:r>
              <a:endParaRPr lang="en-US" altLang="ja-JP" sz="2800" dirty="0">
                <a:solidFill>
                  <a:schemeClr val="tx1"/>
                </a:solidFill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0232"/>
            <a:ext cx="4414027" cy="308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角丸四角形 19"/>
          <p:cNvSpPr/>
          <p:nvPr/>
        </p:nvSpPr>
        <p:spPr>
          <a:xfrm>
            <a:off x="4405320" y="1872150"/>
            <a:ext cx="4641669" cy="17767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船：若鷹丸</a:t>
            </a:r>
            <a:r>
              <a:rPr lang="en-US" altLang="ja-JP" sz="2400" dirty="0" smtClean="0">
                <a:solidFill>
                  <a:schemeClr val="tx1"/>
                </a:solidFill>
              </a:rPr>
              <a:t>(</a:t>
            </a:r>
            <a:r>
              <a:rPr lang="ja-JP" altLang="en-US" sz="2400" dirty="0" smtClean="0">
                <a:solidFill>
                  <a:schemeClr val="tx1"/>
                </a:solidFill>
              </a:rPr>
              <a:t>東北区水産研究所</a:t>
            </a:r>
            <a:r>
              <a:rPr lang="en-US" altLang="ja-JP" sz="24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2011</a:t>
            </a:r>
            <a:r>
              <a:rPr lang="ja-JP" altLang="en-US" sz="2000" dirty="0">
                <a:solidFill>
                  <a:schemeClr val="tx1"/>
                </a:solidFill>
              </a:rPr>
              <a:t>年</a:t>
            </a:r>
            <a:r>
              <a:rPr lang="en-US" altLang="ja-JP" sz="2000" dirty="0">
                <a:solidFill>
                  <a:schemeClr val="tx1"/>
                </a:solidFill>
              </a:rPr>
              <a:t>7</a:t>
            </a:r>
            <a:r>
              <a:rPr lang="ja-JP" altLang="en-US" sz="2000" dirty="0">
                <a:solidFill>
                  <a:schemeClr val="tx1"/>
                </a:solidFill>
              </a:rPr>
              <a:t>月</a:t>
            </a:r>
            <a:r>
              <a:rPr lang="en-US" altLang="ja-JP" sz="2000" dirty="0">
                <a:solidFill>
                  <a:schemeClr val="tx1"/>
                </a:solidFill>
              </a:rPr>
              <a:t>19</a:t>
            </a:r>
            <a:r>
              <a:rPr lang="ja-JP" altLang="en-US" sz="2000" dirty="0">
                <a:solidFill>
                  <a:schemeClr val="tx1"/>
                </a:solidFill>
              </a:rPr>
              <a:t>日</a:t>
            </a:r>
            <a:r>
              <a:rPr lang="en-US" altLang="ja-JP" sz="2000" dirty="0">
                <a:solidFill>
                  <a:schemeClr val="tx1"/>
                </a:solidFill>
              </a:rPr>
              <a:t>16UTC</a:t>
            </a:r>
            <a:r>
              <a:rPr lang="ja-JP" altLang="en-US" sz="2000" dirty="0">
                <a:solidFill>
                  <a:schemeClr val="tx1"/>
                </a:solidFill>
              </a:rPr>
              <a:t>～</a:t>
            </a:r>
            <a:r>
              <a:rPr lang="en-US" altLang="ja-JP" sz="2000" dirty="0">
                <a:solidFill>
                  <a:schemeClr val="tx1"/>
                </a:solidFill>
              </a:rPr>
              <a:t>20</a:t>
            </a:r>
            <a:r>
              <a:rPr lang="ja-JP" altLang="en-US" sz="2000" dirty="0">
                <a:solidFill>
                  <a:schemeClr val="tx1"/>
                </a:solidFill>
              </a:rPr>
              <a:t>日</a:t>
            </a:r>
            <a:r>
              <a:rPr lang="en-US" altLang="ja-JP" sz="2000" dirty="0" smtClean="0">
                <a:solidFill>
                  <a:schemeClr val="tx1"/>
                </a:solidFill>
              </a:rPr>
              <a:t>09UTC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1</a:t>
            </a:r>
            <a:r>
              <a:rPr lang="ja-JP" altLang="en-US" sz="2000" dirty="0">
                <a:solidFill>
                  <a:schemeClr val="tx1"/>
                </a:solidFill>
              </a:rPr>
              <a:t>時間間隔でラジオゾンデ観測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algn="ctr"/>
            <a:endParaRPr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21" name="右矢印 20"/>
          <p:cNvSpPr/>
          <p:nvPr/>
        </p:nvSpPr>
        <p:spPr>
          <a:xfrm rot="5400000">
            <a:off x="6364274" y="3886774"/>
            <a:ext cx="723758" cy="813707"/>
          </a:xfrm>
          <a:prstGeom prst="rightArrow">
            <a:avLst/>
          </a:prstGeom>
          <a:solidFill>
            <a:srgbClr val="F13F7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324837" y="4954635"/>
            <a:ext cx="8653700" cy="1300520"/>
          </a:xfrm>
          <a:prstGeom prst="roundRect">
            <a:avLst>
              <a:gd name="adj" fmla="val 8690"/>
            </a:avLst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8166" y="5004456"/>
            <a:ext cx="891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再解析データ</a:t>
            </a:r>
            <a:endParaRPr lang="en-US" altLang="ja-JP" sz="2400" dirty="0" smtClean="0"/>
          </a:p>
          <a:p>
            <a:r>
              <a:rPr lang="en-US" altLang="ja-JP" sz="2400" dirty="0" smtClean="0"/>
              <a:t>AFES–LETKF </a:t>
            </a:r>
            <a:r>
              <a:rPr lang="en-US" altLang="ja-JP" sz="2400" dirty="0"/>
              <a:t>experimental ensemble reanalysis </a:t>
            </a:r>
            <a:r>
              <a:rPr lang="en-US" altLang="ja-JP" sz="2400" dirty="0" smtClean="0"/>
              <a:t>2(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ALERA2)</a:t>
            </a:r>
          </a:p>
          <a:p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観測を同化することで、台風東側の擾乱を再現できるのでは？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8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1606" y="142224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観測あり</a:t>
            </a:r>
            <a:r>
              <a:rPr kumimoji="1" lang="en-US" altLang="ja-JP" dirty="0" smtClean="0"/>
              <a:t> : 7/19 06UTC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04043" y="1407745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36520" y="1389496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18UTC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1606" y="400899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ja-JP" altLang="en-US" dirty="0" smtClean="0"/>
              <a:t>観測なし</a:t>
            </a:r>
            <a:r>
              <a:rPr kumimoji="1" lang="en-US" altLang="ja-JP" dirty="0" smtClean="0"/>
              <a:t> : 7/19 06UTC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4509" y="401698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16830" y="4016982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18UTC</a:t>
            </a:r>
            <a:endParaRPr kumimoji="1" lang="ja-JP" altLang="en-US" dirty="0"/>
          </a:p>
        </p:txBody>
      </p:sp>
      <p:grpSp>
        <p:nvGrpSpPr>
          <p:cNvPr id="30" name="グループ化 29"/>
          <p:cNvGrpSpPr/>
          <p:nvPr/>
        </p:nvGrpSpPr>
        <p:grpSpPr>
          <a:xfrm>
            <a:off x="95511" y="502037"/>
            <a:ext cx="5048983" cy="836689"/>
            <a:chOff x="95511" y="502037"/>
            <a:chExt cx="5048983" cy="836689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786328" cy="732284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800" dirty="0" smtClean="0">
                  <a:solidFill>
                    <a:schemeClr val="tx1"/>
                  </a:solidFill>
                </a:rPr>
                <a:t>観測あり</a:t>
              </a:r>
              <a:r>
                <a:rPr kumimoji="1" lang="en-US" altLang="ja-JP" sz="2800" dirty="0" smtClean="0">
                  <a:solidFill>
                    <a:schemeClr val="tx1"/>
                  </a:solidFill>
                </a:rPr>
                <a:t> vs </a:t>
              </a:r>
              <a:r>
                <a:rPr kumimoji="1" lang="ja-JP" altLang="en-US" sz="2800" dirty="0" smtClean="0">
                  <a:solidFill>
                    <a:schemeClr val="tx1"/>
                  </a:solidFill>
                </a:rPr>
                <a:t>観測なし</a:t>
              </a:r>
              <a:r>
                <a:rPr kumimoji="1" lang="en-US" altLang="ja-JP" sz="2800" dirty="0" smtClean="0">
                  <a:solidFill>
                    <a:schemeClr val="tx1"/>
                  </a:solidFill>
                </a:rPr>
                <a:t> : SLP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9" b="-1633"/>
          <a:stretch/>
        </p:blipFill>
        <p:spPr>
          <a:xfrm>
            <a:off x="274645" y="4386314"/>
            <a:ext cx="2724242" cy="233516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1809"/>
          <a:stretch/>
        </p:blipFill>
        <p:spPr>
          <a:xfrm>
            <a:off x="2970370" y="4386312"/>
            <a:ext cx="2743251" cy="23351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r="12095"/>
          <a:stretch/>
        </p:blipFill>
        <p:spPr>
          <a:xfrm>
            <a:off x="5671509" y="4372642"/>
            <a:ext cx="2737837" cy="233516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619" b="-992"/>
          <a:stretch/>
        </p:blipFill>
        <p:spPr>
          <a:xfrm>
            <a:off x="274645" y="1771762"/>
            <a:ext cx="2677565" cy="227577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 b="-1377"/>
          <a:stretch/>
        </p:blipFill>
        <p:spPr>
          <a:xfrm>
            <a:off x="2998887" y="1740229"/>
            <a:ext cx="2743251" cy="2317996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2572"/>
          <a:stretch/>
        </p:blipFill>
        <p:spPr>
          <a:xfrm>
            <a:off x="5711080" y="1726558"/>
            <a:ext cx="2695725" cy="2314704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0" t="4384" r="3" b="3994"/>
          <a:stretch/>
        </p:blipFill>
        <p:spPr>
          <a:xfrm>
            <a:off x="8503062" y="2817126"/>
            <a:ext cx="433425" cy="2487064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6963489" y="753951"/>
            <a:ext cx="20313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SLP	</a:t>
            </a:r>
            <a:endParaRPr kumimoji="1" lang="en-US" altLang="ja-JP" sz="1600" dirty="0"/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grpSp>
        <p:nvGrpSpPr>
          <p:cNvPr id="41" name="グループ化 40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42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4" name="角丸四角形 43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5" name="角丸四角形 44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46" name="角丸四角形 45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55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/>
          <p:cNvGrpSpPr/>
          <p:nvPr/>
        </p:nvGrpSpPr>
        <p:grpSpPr>
          <a:xfrm>
            <a:off x="60158" y="557955"/>
            <a:ext cx="8185345" cy="706892"/>
            <a:chOff x="60660" y="560302"/>
            <a:chExt cx="8068927" cy="736573"/>
          </a:xfrm>
        </p:grpSpPr>
        <p:sp>
          <p:nvSpPr>
            <p:cNvPr id="23" name="角丸四角形 22"/>
            <p:cNvSpPr/>
            <p:nvPr/>
          </p:nvSpPr>
          <p:spPr>
            <a:xfrm>
              <a:off x="358164" y="606442"/>
              <a:ext cx="7771423" cy="690433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観測あり</a:t>
              </a:r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-</a:t>
              </a:r>
              <a:r>
                <a:rPr kumimoji="1" lang="ja-JP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観測なし</a:t>
              </a:r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:20</a:t>
              </a:r>
              <a:r>
                <a:rPr kumimoji="1" lang="ja-JP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日</a:t>
              </a:r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18UTC 925hPa</a:t>
              </a:r>
              <a:r>
                <a:rPr kumimoji="1" lang="ja-JP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～</a:t>
              </a:r>
              <a:r>
                <a:rPr kumimoji="1" lang="en-US" altLang="ja-JP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600hPa</a:t>
              </a:r>
              <a:r>
                <a:rPr kumimoji="1" lang="ja-JP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の平均</a:t>
              </a:r>
              <a:endParaRPr kumimoji="1"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0" y="560302"/>
              <a:ext cx="723639" cy="670309"/>
            </a:xfrm>
            <a:prstGeom prst="rect">
              <a:avLst/>
            </a:prstGeom>
          </p:spPr>
        </p:pic>
      </p:grpSp>
      <p:pic>
        <p:nvPicPr>
          <p:cNvPr id="27" name="図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595" y="2086053"/>
            <a:ext cx="4426908" cy="3585444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5885307" y="3411108"/>
            <a:ext cx="1544623" cy="1127733"/>
            <a:chOff x="6412591" y="2662124"/>
            <a:chExt cx="1647060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9" name="円/楕円 28"/>
            <p:cNvSpPr/>
            <p:nvPr/>
          </p:nvSpPr>
          <p:spPr>
            <a:xfrm>
              <a:off x="6603165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00206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0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</a:endParaRPr>
            </a:p>
          </p:txBody>
        </p:sp>
        <p:cxnSp>
          <p:nvCxnSpPr>
            <p:cNvPr id="30" name="直線コネクタ 29"/>
            <p:cNvCxnSpPr>
              <a:stCxn id="29" idx="2"/>
            </p:cNvCxnSpPr>
            <p:nvPr/>
          </p:nvCxnSpPr>
          <p:spPr>
            <a:xfrm flipV="1">
              <a:off x="6603165" y="3046312"/>
              <a:ext cx="165271" cy="197707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stCxn id="29" idx="2"/>
            </p:cNvCxnSpPr>
            <p:nvPr/>
          </p:nvCxnSpPr>
          <p:spPr>
            <a:xfrm flipH="1" flipV="1">
              <a:off x="6412591" y="3079263"/>
              <a:ext cx="190574" cy="164756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H="1">
              <a:off x="7641647" y="3161641"/>
              <a:ext cx="203846" cy="20015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7845491" y="3161641"/>
              <a:ext cx="214160" cy="200154"/>
            </a:xfrm>
            <a:prstGeom prst="line">
              <a:avLst/>
            </a:prstGeom>
            <a:ln w="762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ボックス 33"/>
          <p:cNvSpPr txBox="1"/>
          <p:nvPr/>
        </p:nvSpPr>
        <p:spPr>
          <a:xfrm>
            <a:off x="462551" y="1413404"/>
            <a:ext cx="3974458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観測あり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5" r="8027" b="-1"/>
          <a:stretch/>
        </p:blipFill>
        <p:spPr>
          <a:xfrm>
            <a:off x="281874" y="4418543"/>
            <a:ext cx="2696712" cy="242007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0" b="-1290"/>
          <a:stretch/>
        </p:blipFill>
        <p:spPr>
          <a:xfrm>
            <a:off x="281874" y="1747335"/>
            <a:ext cx="2612281" cy="235306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75" t="25744" r="-247" b="29758"/>
          <a:stretch/>
        </p:blipFill>
        <p:spPr>
          <a:xfrm>
            <a:off x="2913847" y="3314995"/>
            <a:ext cx="379710" cy="1724512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427199" y="4074805"/>
            <a:ext cx="3974458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観測なし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076799" y="1635407"/>
            <a:ext cx="397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観測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あり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観測なし</a:t>
            </a:r>
            <a:endParaRPr kumimoji="1"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角丸四角形 37"/>
          <p:cNvSpPr/>
          <p:nvPr/>
        </p:nvSpPr>
        <p:spPr>
          <a:xfrm>
            <a:off x="3705384" y="5715483"/>
            <a:ext cx="5133816" cy="1056123"/>
          </a:xfrm>
          <a:prstGeom prst="roundRect">
            <a:avLst/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ja-JP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OSE</a:t>
            </a:r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の方では下層で低気圧性の循環</a:t>
            </a:r>
            <a:endParaRPr lang="en-US" altLang="ja-JP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→</a:t>
            </a:r>
            <a:r>
              <a:rPr lang="ja-JP" altLang="en-US" sz="2000" dirty="0" smtClean="0">
                <a:solidFill>
                  <a:srgbClr val="DC143C"/>
                </a:solidFill>
              </a:rPr>
              <a:t>より台風前面で北風が強く、南進を支持</a:t>
            </a:r>
            <a:endParaRPr lang="en-US" altLang="ja-JP" sz="2000" dirty="0" smtClean="0">
              <a:solidFill>
                <a:srgbClr val="DC143C"/>
              </a:solidFill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4" name="正方形/長方形 3"/>
          <p:cNvSpPr/>
          <p:nvPr/>
        </p:nvSpPr>
        <p:spPr>
          <a:xfrm>
            <a:off x="7229089" y="1365046"/>
            <a:ext cx="1850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カラー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絶対風速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ベクトル</a:t>
            </a:r>
            <a:r>
              <a:rPr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r>
              <a:rPr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風向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2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94775" y="1544594"/>
            <a:ext cx="5269703" cy="3542651"/>
            <a:chOff x="50534" y="2121779"/>
            <a:chExt cx="5602281" cy="3669277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4" y="2121779"/>
              <a:ext cx="4157576" cy="3077076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163773" y="5265074"/>
              <a:ext cx="5489042" cy="52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台風の一般的な経路図：</a:t>
              </a:r>
              <a:r>
                <a:rPr lang="en-US" altLang="ja-JP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2009</a:t>
              </a:r>
              <a:r>
                <a:rPr lang="ja-JP" alt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年台風</a:t>
              </a:r>
              <a:r>
                <a:rPr lang="en-US" altLang="ja-JP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18</a:t>
              </a:r>
              <a:r>
                <a:rPr lang="ja-JP" alt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号</a:t>
              </a:r>
              <a:endParaRPr lang="en-US" altLang="ja-JP" sz="135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ja-JP" alt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デジタル台風（</a:t>
              </a:r>
              <a:r>
                <a:rPr lang="en-US" altLang="ja-JP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http://agora.ex.nii.ac.jp/digital-typhoon/</a:t>
              </a:r>
              <a:r>
                <a:rPr lang="ja-JP" alt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）より</a:t>
              </a:r>
            </a:p>
          </p:txBody>
        </p:sp>
        <p:sp>
          <p:nvSpPr>
            <p:cNvPr id="9" name="円/楕円 8"/>
            <p:cNvSpPr/>
            <p:nvPr/>
          </p:nvSpPr>
          <p:spPr>
            <a:xfrm>
              <a:off x="1899449" y="3426209"/>
              <a:ext cx="1763861" cy="87642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899449" y="3660317"/>
              <a:ext cx="1763861" cy="38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</a:rPr>
                <a:t>太平洋高気圧</a:t>
              </a:r>
            </a:p>
          </p:txBody>
        </p:sp>
        <p:sp>
          <p:nvSpPr>
            <p:cNvPr id="11" name="下矢印 10"/>
            <p:cNvSpPr/>
            <p:nvPr/>
          </p:nvSpPr>
          <p:spPr>
            <a:xfrm rot="15776028">
              <a:off x="1379867" y="2326988"/>
              <a:ext cx="662792" cy="14937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2" name="テキスト ボックス 11"/>
            <p:cNvSpPr txBox="1"/>
            <p:nvPr/>
          </p:nvSpPr>
          <p:spPr>
            <a:xfrm rot="21083989">
              <a:off x="1039164" y="2898539"/>
              <a:ext cx="1075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</a:rPr>
                <a:t>偏西風</a:t>
              </a: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11534" y="2077562"/>
            <a:ext cx="5726103" cy="3182660"/>
          </a:xfr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日本付近での台風の進路は主に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EA456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・偏西風</a:t>
            </a:r>
            <a:endParaRPr lang="en-US" altLang="ja-JP" dirty="0">
              <a:solidFill>
                <a:srgbClr val="7D7D7D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dirty="0" smtClean="0">
                <a:solidFill>
                  <a:srgbClr val="EA4567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・太平洋高気圧</a:t>
            </a:r>
            <a:endParaRPr lang="en-US" altLang="ja-JP" dirty="0" smtClean="0">
              <a:solidFill>
                <a:srgbClr val="EA4567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等の大規模な場の</a:t>
            </a: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流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れが影響する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1" name="角丸四角形 30"/>
          <p:cNvSpPr/>
          <p:nvPr/>
        </p:nvSpPr>
        <p:spPr>
          <a:xfrm>
            <a:off x="358166" y="606442"/>
            <a:ext cx="4247384" cy="717400"/>
          </a:xfrm>
          <a:prstGeom prst="roundRect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台風の進路とは？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5" y="614918"/>
            <a:ext cx="756176" cy="700447"/>
          </a:xfrm>
          <a:prstGeom prst="rect">
            <a:avLst/>
          </a:prstGeom>
        </p:spPr>
      </p:pic>
      <p:grpSp>
        <p:nvGrpSpPr>
          <p:cNvPr id="23" name="グループ化 22"/>
          <p:cNvGrpSpPr/>
          <p:nvPr/>
        </p:nvGrpSpPr>
        <p:grpSpPr>
          <a:xfrm>
            <a:off x="735496" y="5226586"/>
            <a:ext cx="7682946" cy="1293048"/>
            <a:chOff x="1559421" y="4234268"/>
            <a:chExt cx="7694501" cy="840032"/>
          </a:xfrm>
        </p:grpSpPr>
        <p:sp>
          <p:nvSpPr>
            <p:cNvPr id="24" name="角丸四角形 23"/>
            <p:cNvSpPr/>
            <p:nvPr/>
          </p:nvSpPr>
          <p:spPr>
            <a:xfrm>
              <a:off x="1559421" y="4234268"/>
              <a:ext cx="7694501" cy="840032"/>
            </a:xfrm>
            <a:prstGeom prst="roundRect">
              <a:avLst/>
            </a:prstGeom>
            <a:solidFill>
              <a:srgbClr val="C7E8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790554" y="4348385"/>
              <a:ext cx="7206746" cy="619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大規模な流れがない場合も</a:t>
              </a:r>
              <a:endParaRPr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8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自ら作り出す流れによって台風は移動する</a:t>
              </a:r>
              <a:endParaRPr lang="en-US" altLang="ja-JP" sz="28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0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3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20" name="角丸四角形 19"/>
          <p:cNvSpPr/>
          <p:nvPr/>
        </p:nvSpPr>
        <p:spPr>
          <a:xfrm>
            <a:off x="358166" y="606442"/>
            <a:ext cx="3177514" cy="734904"/>
          </a:xfrm>
          <a:prstGeom prst="roundRect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まとめ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4" y="559488"/>
            <a:ext cx="844064" cy="781858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59674" y="1445751"/>
            <a:ext cx="90714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prstClr val="black"/>
                </a:solidFill>
              </a:rPr>
              <a:t>観測データを同化した再解析と同化していない</a:t>
            </a:r>
            <a:r>
              <a:rPr lang="ja-JP" altLang="en-US" sz="2400" dirty="0">
                <a:solidFill>
                  <a:prstClr val="black"/>
                </a:solidFill>
              </a:rPr>
              <a:t>再解析</a:t>
            </a:r>
            <a:r>
              <a:rPr lang="ja-JP" altLang="en-US" sz="2400" dirty="0" smtClean="0">
                <a:solidFill>
                  <a:prstClr val="black"/>
                </a:solidFill>
              </a:rPr>
              <a:t>の比較で、</a:t>
            </a:r>
            <a:endParaRPr lang="en-US" altLang="ja-JP" sz="24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/>
              <a:t>同化</a:t>
            </a:r>
            <a:r>
              <a:rPr lang="ja-JP" altLang="en-US" sz="2000" dirty="0" smtClean="0"/>
              <a:t>したものでは</a:t>
            </a:r>
            <a:r>
              <a:rPr lang="ja-JP" altLang="en-US" sz="2000" dirty="0" smtClean="0"/>
              <a:t>黒潮続流上で擾乱の発達、気圧の谷の深まりが見られた</a:t>
            </a:r>
            <a:endParaRPr lang="en-US" altLang="ja-JP" sz="2000" dirty="0" smtClean="0"/>
          </a:p>
          <a:p>
            <a:pPr lvl="0"/>
            <a:r>
              <a:rPr lang="ja-JP" altLang="en-US" sz="2400" dirty="0" smtClean="0">
                <a:solidFill>
                  <a:srgbClr val="F13F72"/>
                </a:solidFill>
              </a:rPr>
              <a:t>　</a:t>
            </a:r>
            <a:r>
              <a:rPr lang="ja-JP" altLang="en-US" sz="2400" dirty="0" smtClean="0"/>
              <a:t>強度の差による遠隔影響が</a:t>
            </a:r>
            <a:r>
              <a:rPr lang="ja-JP" altLang="en-US" sz="2400" dirty="0" smtClean="0">
                <a:solidFill>
                  <a:srgbClr val="DC143C"/>
                </a:solidFill>
              </a:rPr>
              <a:t>黒潮続流上で起こった</a:t>
            </a:r>
            <a:r>
              <a:rPr lang="ja-JP" altLang="en-US" sz="2400" dirty="0" smtClean="0"/>
              <a:t>ことにより</a:t>
            </a:r>
            <a:endParaRPr lang="en-US" altLang="ja-JP" sz="2400" dirty="0" smtClean="0"/>
          </a:p>
          <a:p>
            <a:pPr lvl="0"/>
            <a:r>
              <a:rPr lang="ja-JP" altLang="en-US" sz="2400" dirty="0"/>
              <a:t>　</a:t>
            </a:r>
            <a:r>
              <a:rPr lang="ja-JP" altLang="en-US" sz="2400" dirty="0" smtClean="0"/>
              <a:t>より</a:t>
            </a:r>
            <a:r>
              <a:rPr lang="ja-JP" altLang="en-US" sz="2400" dirty="0" smtClean="0">
                <a:solidFill>
                  <a:srgbClr val="DC143C"/>
                </a:solidFill>
              </a:rPr>
              <a:t>顕著に影響が及んだ</a:t>
            </a:r>
            <a:r>
              <a:rPr lang="ja-JP" altLang="en-US" sz="2400" dirty="0" smtClean="0"/>
              <a:t>ことが想定される</a:t>
            </a:r>
            <a:endParaRPr lang="en-US" altLang="ja-JP" sz="2000" dirty="0" smtClean="0"/>
          </a:p>
          <a:p>
            <a:endParaRPr lang="en-US" altLang="ja-JP" sz="2000" dirty="0"/>
          </a:p>
          <a:p>
            <a:endParaRPr lang="en-US" altLang="ja-JP" sz="2400" dirty="0" smtClean="0"/>
          </a:p>
        </p:txBody>
      </p:sp>
      <p:sp>
        <p:nvSpPr>
          <p:cNvPr id="11" name="角丸四角形 10"/>
          <p:cNvSpPr/>
          <p:nvPr/>
        </p:nvSpPr>
        <p:spPr>
          <a:xfrm>
            <a:off x="159674" y="3055559"/>
            <a:ext cx="8749195" cy="3305483"/>
          </a:xfrm>
          <a:prstGeom prst="roundRect">
            <a:avLst/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altLang="ja-JP" sz="2000" dirty="0" smtClean="0">
              <a:solidFill>
                <a:srgbClr val="EA4567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96414" y="3294173"/>
            <a:ext cx="8712455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u="sng" dirty="0" smtClean="0"/>
              <a:t>【</a:t>
            </a:r>
            <a:r>
              <a:rPr lang="ja-JP" altLang="en-US" sz="2800" u="sng" dirty="0" smtClean="0"/>
              <a:t>台風</a:t>
            </a:r>
            <a:r>
              <a:rPr lang="en-US" altLang="ja-JP" sz="2800" u="sng" dirty="0" smtClean="0"/>
              <a:t>6</a:t>
            </a:r>
            <a:r>
              <a:rPr lang="ja-JP" altLang="en-US" sz="2800" u="sng" dirty="0" smtClean="0"/>
              <a:t>号の南下の原因</a:t>
            </a:r>
            <a:r>
              <a:rPr lang="en-US" altLang="ja-JP" sz="2800" u="sng" dirty="0" smtClean="0"/>
              <a:t>】</a:t>
            </a:r>
            <a:endParaRPr lang="en-US" altLang="ja-JP" sz="2800" u="sng" dirty="0"/>
          </a:p>
          <a:p>
            <a:endParaRPr lang="en-US" altLang="ja-JP" sz="2800" u="sng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元々強い北風の場で</a:t>
            </a:r>
            <a:r>
              <a:rPr lang="ja-JP" altLang="en-US" sz="2400" dirty="0" smtClean="0"/>
              <a:t>あった</a:t>
            </a:r>
            <a:endParaRPr lang="en-US" altLang="ja-JP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台風強度による周囲の大気場への遠隔応答の影響を</a:t>
            </a:r>
            <a:r>
              <a:rPr lang="ja-JP" altLang="en-US" sz="2400" dirty="0" smtClean="0"/>
              <a:t>受けた</a:t>
            </a:r>
            <a:endParaRPr lang="en-US" altLang="ja-JP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ja-JP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altLang="en-US" sz="2400" dirty="0" smtClean="0"/>
              <a:t>遠隔</a:t>
            </a:r>
            <a:r>
              <a:rPr lang="ja-JP" altLang="en-US" sz="2400" dirty="0"/>
              <a:t>応答</a:t>
            </a:r>
            <a:r>
              <a:rPr lang="ja-JP" altLang="en-US" sz="2400" dirty="0" smtClean="0"/>
              <a:t>が黒潮続流上で起こり、より強く影響を受けた</a:t>
            </a:r>
            <a:endParaRPr lang="en-US" altLang="ja-JP" sz="2400" dirty="0" smtClean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96414" y="4496865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!!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02287" y="5245684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!!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5626278" y="1779471"/>
            <a:ext cx="3426055" cy="1289971"/>
          </a:xfrm>
          <a:prstGeom prst="roundRect">
            <a:avLst/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台風自身の東側が上昇流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さらに東側で下降流：高気圧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D7D7D"/>
                  </a:solidFill>
                </a:rPr>
                <a:t>  CTL vs Weak precipitation</a:t>
              </a:r>
            </a:p>
          </p:txBody>
        </p:sp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7" r="15966"/>
          <a:stretch/>
        </p:blipFill>
        <p:spPr>
          <a:xfrm>
            <a:off x="2983500" y="4346877"/>
            <a:ext cx="2656068" cy="24658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r="15565"/>
          <a:stretch/>
        </p:blipFill>
        <p:spPr>
          <a:xfrm>
            <a:off x="282924" y="4346877"/>
            <a:ext cx="2673815" cy="246547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88500" y="3991183"/>
            <a:ext cx="24420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</a:t>
            </a:r>
            <a:r>
              <a:rPr lang="en-US" altLang="ja-JP" dirty="0"/>
              <a:t>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r="16318"/>
          <a:stretch/>
        </p:blipFill>
        <p:spPr>
          <a:xfrm>
            <a:off x="2983500" y="1664988"/>
            <a:ext cx="2627319" cy="2441027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3623571" y="3991183"/>
            <a:ext cx="161800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55625" y="1323842"/>
            <a:ext cx="14759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r="15672" b="2589"/>
          <a:stretch/>
        </p:blipFill>
        <p:spPr>
          <a:xfrm>
            <a:off x="293939" y="1651819"/>
            <a:ext cx="2623275" cy="2367081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52802" y="1323842"/>
            <a:ext cx="2951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6" name="フローチャート: データ 15"/>
          <p:cNvSpPr/>
          <p:nvPr/>
        </p:nvSpPr>
        <p:spPr>
          <a:xfrm>
            <a:off x="5610819" y="5634446"/>
            <a:ext cx="3441514" cy="721905"/>
          </a:xfrm>
          <a:prstGeom prst="flowChartInputOutput">
            <a:avLst/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/>
        </p:nvSpPr>
        <p:spPr>
          <a:xfrm>
            <a:off x="6118040" y="5673474"/>
            <a:ext cx="927193" cy="643850"/>
          </a:xfrm>
          <a:prstGeom prst="ellipse">
            <a:avLst/>
          </a:prstGeom>
          <a:noFill/>
          <a:ln w="28575">
            <a:solidFill>
              <a:srgbClr val="A2D7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A2D7DD"/>
                </a:solidFill>
              </a:rPr>
              <a:t>台</a:t>
            </a:r>
            <a:endParaRPr kumimoji="1" lang="ja-JP" altLang="en-US" sz="3600" b="1" dirty="0">
              <a:ln>
                <a:solidFill>
                  <a:sysClr val="windowText" lastClr="000000"/>
                </a:solidFill>
              </a:ln>
              <a:solidFill>
                <a:srgbClr val="A2D7DD"/>
              </a:solidFill>
            </a:endParaRPr>
          </a:p>
        </p:txBody>
      </p:sp>
      <p:sp>
        <p:nvSpPr>
          <p:cNvPr id="39" name="円/楕円 38"/>
          <p:cNvSpPr/>
          <p:nvPr/>
        </p:nvSpPr>
        <p:spPr>
          <a:xfrm>
            <a:off x="7123197" y="5669301"/>
            <a:ext cx="927193" cy="643850"/>
          </a:xfrm>
          <a:prstGeom prst="ellipse">
            <a:avLst/>
          </a:prstGeom>
          <a:noFill/>
          <a:ln w="28575">
            <a:solidFill>
              <a:srgbClr val="EA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EA4567"/>
                </a:solidFill>
              </a:rPr>
              <a:t>H</a:t>
            </a:r>
            <a:endParaRPr kumimoji="1" lang="ja-JP" altLang="en-US" sz="3600" b="1" dirty="0">
              <a:ln>
                <a:solidFill>
                  <a:sysClr val="windowText" lastClr="000000"/>
                </a:solidFill>
              </a:ln>
              <a:solidFill>
                <a:srgbClr val="EA4567"/>
              </a:solidFill>
            </a:endParaRPr>
          </a:p>
        </p:txBody>
      </p:sp>
      <p:sp>
        <p:nvSpPr>
          <p:cNvPr id="41" name="U ターン矢印 40"/>
          <p:cNvSpPr/>
          <p:nvPr/>
        </p:nvSpPr>
        <p:spPr>
          <a:xfrm>
            <a:off x="6866778" y="4775882"/>
            <a:ext cx="929596" cy="105658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9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3" name="角丸四角形 32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6" name="角丸四角形 35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8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40" y="1862077"/>
            <a:ext cx="4652381" cy="3427148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03165" y="6357860"/>
            <a:ext cx="2057400" cy="365125"/>
          </a:xfrm>
        </p:spPr>
        <p:txBody>
          <a:bodyPr/>
          <a:lstStyle/>
          <a:p>
            <a:fld id="{D77D6AAE-EDA8-4BC5-A86F-800D951C4736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32746" y="1313285"/>
            <a:ext cx="364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kumimoji="1"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（</a:t>
            </a:r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rPr>
              <a:t>南進</a:t>
            </a:r>
            <a:r>
              <a:rPr kumimoji="1"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rPr>
              <a:t>せず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28737" y="4100540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Weak</a:t>
            </a:r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rPr>
              <a:t>（</a:t>
            </a:r>
            <a:r>
              <a:rPr kumimoji="1"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rPr>
              <a:t>南進した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Segoe UI" panose="020B0502040204020203" pitchFamily="34" charset="0"/>
              </a:rPr>
              <a:t>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1" t="7569" r="-405" b="11111"/>
          <a:stretch/>
        </p:blipFill>
        <p:spPr>
          <a:xfrm>
            <a:off x="3280746" y="2331213"/>
            <a:ext cx="543454" cy="26855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1" r="14420" b="1"/>
          <a:stretch/>
        </p:blipFill>
        <p:spPr>
          <a:xfrm>
            <a:off x="532746" y="4454721"/>
            <a:ext cx="2656799" cy="240327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1" r="14328"/>
          <a:stretch/>
        </p:blipFill>
        <p:spPr>
          <a:xfrm>
            <a:off x="534156" y="1682126"/>
            <a:ext cx="2656799" cy="2409300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5265836" y="2760786"/>
            <a:ext cx="1406914" cy="137482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392565" y="5477266"/>
            <a:ext cx="22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黒線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:CTL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</a:t>
            </a:r>
          </a:p>
          <a:p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緑線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:Weak</a:t>
            </a: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3601313" y="5445509"/>
            <a:ext cx="3802027" cy="656848"/>
          </a:xfrm>
          <a:prstGeom prst="roundRect">
            <a:avLst/>
          </a:prstGeom>
          <a:solidFill>
            <a:srgbClr val="FFC3B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台風の前面で北風は</a:t>
            </a:r>
            <a:r>
              <a:rPr kumimoji="1" lang="en-US" altLang="ja-JP" dirty="0" smtClean="0">
                <a:solidFill>
                  <a:schemeClr val="tx1"/>
                </a:solidFill>
              </a:rPr>
              <a:t>Weak&gt;CTL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110382" y="1355021"/>
            <a:ext cx="482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(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南進せず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)- Weak(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南進した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)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Segoe UI" panose="020B0502040204020203" pitchFamily="34" charset="0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3601314" y="6095848"/>
            <a:ext cx="3802027" cy="656848"/>
          </a:xfrm>
          <a:prstGeom prst="roundRect">
            <a:avLst/>
          </a:prstGeom>
          <a:solidFill>
            <a:srgbClr val="C7E8E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CTL0.49m/s Weak1.00m/s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945920" y="3001069"/>
            <a:ext cx="1601781" cy="1163790"/>
            <a:chOff x="6514513" y="2662124"/>
            <a:chExt cx="1601781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33" name="円/楕円 32"/>
            <p:cNvSpPr/>
            <p:nvPr/>
          </p:nvSpPr>
          <p:spPr>
            <a:xfrm>
              <a:off x="6705087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34" name="直線コネクタ 33"/>
            <p:cNvCxnSpPr>
              <a:stCxn id="33" idx="2"/>
            </p:cNvCxnSpPr>
            <p:nvPr/>
          </p:nvCxnSpPr>
          <p:spPr>
            <a:xfrm>
              <a:off x="6705087" y="3244019"/>
              <a:ext cx="20384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>
              <a:stCxn id="33" idx="2"/>
            </p:cNvCxnSpPr>
            <p:nvPr/>
          </p:nvCxnSpPr>
          <p:spPr>
            <a:xfrm flipH="1">
              <a:off x="6514513" y="3244019"/>
              <a:ext cx="19057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 flipV="1">
              <a:off x="7721876" y="3244019"/>
              <a:ext cx="216996" cy="1188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V="1">
              <a:off x="7925720" y="3205211"/>
              <a:ext cx="190574" cy="1941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グループ化 43"/>
          <p:cNvGrpSpPr/>
          <p:nvPr/>
        </p:nvGrpSpPr>
        <p:grpSpPr>
          <a:xfrm>
            <a:off x="170926" y="590775"/>
            <a:ext cx="5402560" cy="727652"/>
            <a:chOff x="170926" y="590775"/>
            <a:chExt cx="5402560" cy="727652"/>
          </a:xfrm>
        </p:grpSpPr>
        <p:sp>
          <p:nvSpPr>
            <p:cNvPr id="45" name="角丸四角形 44"/>
            <p:cNvSpPr/>
            <p:nvPr/>
          </p:nvSpPr>
          <p:spPr>
            <a:xfrm>
              <a:off x="358166" y="606442"/>
              <a:ext cx="5215320" cy="711985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 </a:t>
              </a: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CTL-Weak : SLP </a:t>
              </a:r>
              <a:r>
                <a:rPr lang="en-US" altLang="ja-JP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7/20 00UTC</a:t>
              </a:r>
            </a:p>
          </p:txBody>
        </p:sp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26" y="590775"/>
              <a:ext cx="723639" cy="670308"/>
            </a:xfrm>
            <a:prstGeom prst="rect">
              <a:avLst/>
            </a:prstGeom>
          </p:spPr>
        </p:pic>
      </p:grpSp>
      <p:grpSp>
        <p:nvGrpSpPr>
          <p:cNvPr id="47" name="グループ化 46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48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9" name="角丸四角形 48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0" name="角丸四角形 49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1" name="角丸四角形 50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4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10" y="1822079"/>
            <a:ext cx="4829226" cy="355742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27199" y="1391383"/>
            <a:ext cx="3642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（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Segoe UI" panose="020B0502040204020203" pitchFamily="34" charset="0"/>
              </a:rPr>
              <a:t>南進せず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altLang="ja-JP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27199" y="4106249"/>
            <a:ext cx="4371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Weak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Segoe UI" panose="020B0502040204020203" pitchFamily="34" charset="0"/>
              </a:rPr>
              <a:t>（南進した）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Segoe UI" panose="020B0502040204020203" pitchFamily="34" charset="0"/>
            </a:endParaRPr>
          </a:p>
          <a:p>
            <a:endParaRPr lang="en-US" altLang="ja-JP" sz="2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512935" y="3014404"/>
            <a:ext cx="1235069" cy="1281986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526205" y="5446413"/>
            <a:ext cx="2278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黒線</a:t>
            </a:r>
            <a:r>
              <a:rPr kumimoji="1"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:CTL</a:t>
            </a:r>
            <a:r>
              <a:rPr kumimoji="1"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</a:t>
            </a:r>
            <a:r>
              <a:rPr kumimoji="1"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</a:t>
            </a:r>
          </a:p>
          <a:p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緑線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:Weak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の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</a:t>
            </a:r>
            <a:endParaRPr kumimoji="1" lang="ja-JP" alt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角丸四角形 41"/>
          <p:cNvSpPr/>
          <p:nvPr/>
        </p:nvSpPr>
        <p:spPr>
          <a:xfrm>
            <a:off x="3702151" y="6112648"/>
            <a:ext cx="3621568" cy="634957"/>
          </a:xfrm>
          <a:prstGeom prst="roundRect">
            <a:avLst/>
          </a:prstGeom>
          <a:solidFill>
            <a:srgbClr val="C7E8E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CTL5.07m/s Weak2.60m/s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grpSp>
        <p:nvGrpSpPr>
          <p:cNvPr id="26" name="グループ化 25"/>
          <p:cNvGrpSpPr/>
          <p:nvPr/>
        </p:nvGrpSpPr>
        <p:grpSpPr>
          <a:xfrm>
            <a:off x="6755379" y="3014404"/>
            <a:ext cx="1601781" cy="1163790"/>
            <a:chOff x="6514513" y="2662124"/>
            <a:chExt cx="1601781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7" name="円/楕円 26"/>
            <p:cNvSpPr/>
            <p:nvPr/>
          </p:nvSpPr>
          <p:spPr>
            <a:xfrm>
              <a:off x="6705087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28" name="直線コネクタ 27"/>
            <p:cNvCxnSpPr>
              <a:stCxn id="27" idx="2"/>
            </p:cNvCxnSpPr>
            <p:nvPr/>
          </p:nvCxnSpPr>
          <p:spPr>
            <a:xfrm>
              <a:off x="6705087" y="3244019"/>
              <a:ext cx="20384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>
              <a:stCxn id="27" idx="2"/>
            </p:cNvCxnSpPr>
            <p:nvPr/>
          </p:nvCxnSpPr>
          <p:spPr>
            <a:xfrm flipH="1">
              <a:off x="6514513" y="3244019"/>
              <a:ext cx="19057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7721876" y="3244019"/>
              <a:ext cx="216996" cy="1188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V="1">
              <a:off x="7925720" y="3205211"/>
              <a:ext cx="190574" cy="1941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角丸四角形 29"/>
          <p:cNvSpPr/>
          <p:nvPr/>
        </p:nvSpPr>
        <p:spPr>
          <a:xfrm>
            <a:off x="3693633" y="5446414"/>
            <a:ext cx="3621568" cy="666234"/>
          </a:xfrm>
          <a:prstGeom prst="roundRect">
            <a:avLst/>
          </a:prstGeom>
          <a:solidFill>
            <a:srgbClr val="FFC3B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 smtClean="0">
                <a:solidFill>
                  <a:schemeClr val="tx1"/>
                </a:solidFill>
              </a:rPr>
              <a:t> 台風</a:t>
            </a:r>
            <a:r>
              <a:rPr lang="ja-JP" altLang="en-US" dirty="0">
                <a:solidFill>
                  <a:schemeClr val="tx1"/>
                </a:solidFill>
              </a:rPr>
              <a:t>の前面</a:t>
            </a:r>
            <a:r>
              <a:rPr lang="ja-JP" altLang="en-US" dirty="0" smtClean="0">
                <a:solidFill>
                  <a:schemeClr val="tx1"/>
                </a:solidFill>
              </a:rPr>
              <a:t>で南風は</a:t>
            </a:r>
            <a:r>
              <a:rPr lang="en-US" altLang="ja-JP" dirty="0" smtClean="0">
                <a:solidFill>
                  <a:schemeClr val="tx1"/>
                </a:solidFill>
              </a:rPr>
              <a:t>CTL&gt;Weak</a:t>
            </a: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" r="11354" b="1"/>
          <a:stretch/>
        </p:blipFill>
        <p:spPr>
          <a:xfrm>
            <a:off x="276951" y="1761858"/>
            <a:ext cx="2733606" cy="2355297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45" t="7619" r="-374" b="11746"/>
          <a:stretch/>
        </p:blipFill>
        <p:spPr>
          <a:xfrm>
            <a:off x="3097649" y="2454058"/>
            <a:ext cx="375411" cy="2483188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8" b="-1206"/>
          <a:stretch/>
        </p:blipFill>
        <p:spPr>
          <a:xfrm>
            <a:off x="278675" y="4455684"/>
            <a:ext cx="2754746" cy="2378401"/>
          </a:xfrm>
          <a:prstGeom prst="rect">
            <a:avLst/>
          </a:prstGeom>
        </p:spPr>
      </p:pic>
      <p:grpSp>
        <p:nvGrpSpPr>
          <p:cNvPr id="48" name="グループ化 47"/>
          <p:cNvGrpSpPr/>
          <p:nvPr/>
        </p:nvGrpSpPr>
        <p:grpSpPr>
          <a:xfrm>
            <a:off x="0" y="606442"/>
            <a:ext cx="5355770" cy="706469"/>
            <a:chOff x="0" y="606442"/>
            <a:chExt cx="5355770" cy="706469"/>
          </a:xfrm>
        </p:grpSpPr>
        <p:sp>
          <p:nvSpPr>
            <p:cNvPr id="49" name="角丸四角形 48"/>
            <p:cNvSpPr/>
            <p:nvPr/>
          </p:nvSpPr>
          <p:spPr>
            <a:xfrm>
              <a:off x="358165" y="606442"/>
              <a:ext cx="4997605" cy="706469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</a:t>
              </a:r>
              <a:r>
                <a:rPr lang="en-US" altLang="ja-JP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CTL-Weak:Z500 </a:t>
              </a:r>
              <a:r>
                <a:rPr lang="en-US" altLang="ja-JP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7/20 00UTC</a:t>
              </a:r>
            </a:p>
          </p:txBody>
        </p:sp>
        <p:pic>
          <p:nvPicPr>
            <p:cNvPr id="50" name="図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2603"/>
              <a:ext cx="723639" cy="670308"/>
            </a:xfrm>
            <a:prstGeom prst="rect">
              <a:avLst/>
            </a:prstGeom>
          </p:spPr>
        </p:pic>
      </p:grpSp>
      <p:sp>
        <p:nvSpPr>
          <p:cNvPr id="54" name="テキスト ボックス 53"/>
          <p:cNvSpPr txBox="1"/>
          <p:nvPr/>
        </p:nvSpPr>
        <p:spPr>
          <a:xfrm>
            <a:off x="3952809" y="1365970"/>
            <a:ext cx="4829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(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南進せず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)- Weak(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南進した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Segoe UI" panose="020B0502040204020203" pitchFamily="34" charset="0"/>
              </a:rPr>
              <a:t>)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Segoe UI" panose="020B0502040204020203" pitchFamily="34" charset="0"/>
            </a:endParaRPr>
          </a:p>
        </p:txBody>
      </p:sp>
      <p:grpSp>
        <p:nvGrpSpPr>
          <p:cNvPr id="29" name="グループ化 28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41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51" name="角丸四角形 50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3" name="角丸四角形 52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角丸四角形 29"/>
          <p:cNvSpPr/>
          <p:nvPr/>
        </p:nvSpPr>
        <p:spPr>
          <a:xfrm>
            <a:off x="522587" y="1609452"/>
            <a:ext cx="8207906" cy="1215882"/>
          </a:xfrm>
          <a:prstGeom prst="roundRect">
            <a:avLst>
              <a:gd name="adj" fmla="val 8690"/>
            </a:avLst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5743" y="1803828"/>
            <a:ext cx="8246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AFES–LETKF 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experimental ensemble reanalysis 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2(</a:t>
            </a:r>
            <a:r>
              <a:rPr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ALERA2)</a:t>
            </a: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水平解像度：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1.25°×1.25°</a:t>
            </a:r>
            <a:r>
              <a:rPr lang="en-US" altLang="ja-JP" sz="2400" dirty="0"/>
              <a:t> </a:t>
            </a:r>
            <a:endParaRPr lang="en-US" altLang="ja-JP" sz="2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4" name="角丸四角形 23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28" name="角丸四角形 27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>
                  <a:solidFill>
                    <a:srgbClr val="7D7D7D"/>
                  </a:solidFill>
                </a:rPr>
                <a:t>  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データ同化</a:t>
              </a:r>
              <a:endPara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sp>
        <p:nvSpPr>
          <p:cNvPr id="33" name="角丸四角形 32"/>
          <p:cNvSpPr/>
          <p:nvPr/>
        </p:nvSpPr>
        <p:spPr>
          <a:xfrm>
            <a:off x="605742" y="3009711"/>
            <a:ext cx="8246747" cy="312983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 smtClean="0">
                <a:solidFill>
                  <a:schemeClr val="tx1"/>
                </a:solidFill>
              </a:rPr>
              <a:t>先の観測データを同化したもの（</a:t>
            </a:r>
            <a:r>
              <a:rPr lang="en-US" altLang="ja-JP" sz="2400" dirty="0" smtClean="0">
                <a:solidFill>
                  <a:schemeClr val="tx1"/>
                </a:solidFill>
              </a:rPr>
              <a:t>OSE</a:t>
            </a:r>
            <a:r>
              <a:rPr lang="ja-JP" altLang="en-US" sz="2400" dirty="0" smtClean="0">
                <a:solidFill>
                  <a:schemeClr val="tx1"/>
                </a:solidFill>
              </a:rPr>
              <a:t>）と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</a:rPr>
              <a:t>同化していないもの（</a:t>
            </a:r>
            <a:r>
              <a:rPr lang="en-US" altLang="ja-JP" sz="2400" dirty="0" smtClean="0">
                <a:solidFill>
                  <a:schemeClr val="tx1"/>
                </a:solidFill>
              </a:rPr>
              <a:t>REF</a:t>
            </a:r>
            <a:r>
              <a:rPr lang="ja-JP" altLang="en-US" sz="2400" dirty="0" smtClean="0">
                <a:solidFill>
                  <a:schemeClr val="tx1"/>
                </a:solidFill>
              </a:rPr>
              <a:t>）を比較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endParaRPr lang="en-US" altLang="ja-JP" sz="2400" dirty="0" smtClean="0">
              <a:solidFill>
                <a:schemeClr val="tx1"/>
              </a:solidFill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</a:rPr>
              <a:t>→観測</a:t>
            </a:r>
            <a:r>
              <a:rPr lang="ja-JP" altLang="en-US" sz="2400" dirty="0">
                <a:solidFill>
                  <a:schemeClr val="tx1"/>
                </a:solidFill>
              </a:rPr>
              <a:t>で捉えられた再解析では表現されていない擾乱が</a:t>
            </a:r>
            <a:endParaRPr lang="en-US" altLang="ja-JP" sz="2400" dirty="0">
              <a:solidFill>
                <a:schemeClr val="tx1"/>
              </a:solidFill>
            </a:endParaRPr>
          </a:p>
          <a:p>
            <a:r>
              <a:rPr lang="ja-JP" altLang="en-US" sz="2400" dirty="0">
                <a:solidFill>
                  <a:schemeClr val="tx1"/>
                </a:solidFill>
              </a:rPr>
              <a:t>周辺の場にどのような影響を与えたかが評価できる</a:t>
            </a:r>
            <a:endParaRPr lang="en-US" altLang="ja-JP" sz="2400" dirty="0">
              <a:solidFill>
                <a:schemeClr val="tx1"/>
              </a:solidFill>
            </a:endParaRPr>
          </a:p>
          <a:p>
            <a:endParaRPr lang="en-US" altLang="ja-JP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4612"/>
          <a:stretch/>
        </p:blipFill>
        <p:spPr>
          <a:xfrm>
            <a:off x="6752361" y="4195570"/>
            <a:ext cx="2261165" cy="204847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2"/>
            <a:ext cx="7735557" cy="5099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CTL-Weak</a:t>
            </a:r>
            <a:r>
              <a:rPr kumimoji="1"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台風中心からのジオポテンシャル高度経度方向</a:t>
            </a:r>
            <a:r>
              <a:rPr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断面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88071" y="122774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39878" y="123741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88070" y="361887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18UTC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76501" y="3635157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6440950" y="1403903"/>
            <a:ext cx="2541619" cy="9945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87760" y="1487941"/>
            <a:ext cx="256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19</a:t>
            </a:r>
            <a:r>
              <a:rPr lang="ja-JP" altLang="en-US" sz="1600" dirty="0" smtClean="0"/>
              <a:t>日から</a:t>
            </a:r>
            <a:r>
              <a:rPr lang="en-US" altLang="ja-JP" sz="1600" dirty="0" smtClean="0"/>
              <a:t>20</a:t>
            </a:r>
            <a:r>
              <a:rPr lang="ja-JP" altLang="en-US" sz="1600" dirty="0" smtClean="0"/>
              <a:t>日にかけて</a:t>
            </a:r>
            <a:endParaRPr lang="en-US" altLang="ja-JP" sz="1600" dirty="0" smtClean="0"/>
          </a:p>
          <a:p>
            <a:r>
              <a:rPr kumimoji="1" lang="ja-JP" altLang="en-US" sz="1600" dirty="0" smtClean="0"/>
              <a:t>下層～中層で台風東側の高気圧偏差が</a:t>
            </a:r>
            <a:r>
              <a:rPr lang="ja-JP" altLang="en-US" sz="1600" dirty="0" smtClean="0"/>
              <a:t>発達</a:t>
            </a:r>
            <a:endParaRPr kumimoji="1" lang="ja-JP" altLang="en-US" sz="16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6813130" y="5450658"/>
            <a:ext cx="2139628" cy="1079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69892" y="6352144"/>
            <a:ext cx="48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西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01776" y="6383856"/>
            <a:ext cx="48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東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535058" y="4109635"/>
            <a:ext cx="2863295" cy="21344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1"/>
          <a:stretch/>
        </p:blipFill>
        <p:spPr>
          <a:xfrm>
            <a:off x="3683979" y="1645411"/>
            <a:ext cx="2610594" cy="1951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"/>
          <a:stretch/>
        </p:blipFill>
        <p:spPr>
          <a:xfrm>
            <a:off x="612908" y="1559425"/>
            <a:ext cx="2834862" cy="212662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"/>
          <a:stretch/>
        </p:blipFill>
        <p:spPr>
          <a:xfrm>
            <a:off x="3544792" y="4038746"/>
            <a:ext cx="2985747" cy="2239556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>
            <a:off x="7314776" y="2449475"/>
            <a:ext cx="786596" cy="38317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6440950" y="2922450"/>
            <a:ext cx="2656240" cy="754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40950" y="3012597"/>
            <a:ext cx="269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全体的</a:t>
            </a:r>
            <a:r>
              <a:rPr lang="ja-JP" altLang="en-US" sz="1600" dirty="0" smtClean="0"/>
              <a:t>に</a:t>
            </a:r>
            <a:r>
              <a:rPr lang="en-US" altLang="ja-JP" sz="1600" dirty="0" smtClean="0"/>
              <a:t>CTL</a:t>
            </a:r>
            <a:r>
              <a:rPr lang="ja-JP" altLang="en-US" sz="1600" dirty="0" smtClean="0"/>
              <a:t>の方が</a:t>
            </a:r>
            <a:endParaRPr lang="en-US" altLang="ja-JP" sz="1600" dirty="0" smtClean="0"/>
          </a:p>
          <a:p>
            <a:r>
              <a:rPr kumimoji="1" lang="ja-JP" altLang="en-US" sz="1600" dirty="0" smtClean="0"/>
              <a:t>台風</a:t>
            </a:r>
            <a:r>
              <a:rPr kumimoji="1" lang="ja-JP" altLang="en-US" sz="1600" dirty="0"/>
              <a:t>前面</a:t>
            </a:r>
            <a:r>
              <a:rPr kumimoji="1" lang="ja-JP" altLang="en-US" sz="1600" dirty="0" smtClean="0"/>
              <a:t>で</a:t>
            </a:r>
            <a:r>
              <a:rPr lang="ja-JP" altLang="en-US" sz="1600" dirty="0" smtClean="0"/>
              <a:t>南</a:t>
            </a:r>
            <a:r>
              <a:rPr lang="ja-JP" altLang="en-US" sz="1600" dirty="0"/>
              <a:t>風</a:t>
            </a:r>
            <a:r>
              <a:rPr lang="ja-JP" altLang="en-US" sz="1600" dirty="0" smtClean="0"/>
              <a:t>が強い傾向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40474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26</a:t>
            </a:fld>
            <a:endParaRPr kumimoji="1" lang="ja-JP" altLang="en-US"/>
          </a:p>
        </p:txBody>
      </p: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OSE-REF:SLP,Z500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7" b="64"/>
          <a:stretch/>
        </p:blipFill>
        <p:spPr>
          <a:xfrm>
            <a:off x="188643" y="1837508"/>
            <a:ext cx="2666478" cy="22602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11930"/>
          <a:stretch/>
        </p:blipFill>
        <p:spPr>
          <a:xfrm>
            <a:off x="2910276" y="1835377"/>
            <a:ext cx="2663209" cy="229514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4"/>
          <a:stretch/>
        </p:blipFill>
        <p:spPr>
          <a:xfrm>
            <a:off x="5661707" y="1829750"/>
            <a:ext cx="2653773" cy="2267958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6530803" y="694379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冷</a:t>
            </a:r>
            <a:r>
              <a:rPr lang="en-US" altLang="ja-JP" dirty="0"/>
              <a:t>SST</a:t>
            </a:r>
            <a:r>
              <a:rPr lang="ja-JP" altLang="en-US" dirty="0"/>
              <a:t>側に高気圧偏差・暖</a:t>
            </a:r>
            <a:r>
              <a:rPr lang="en-US" altLang="ja-JP" dirty="0"/>
              <a:t>SST</a:t>
            </a:r>
            <a:r>
              <a:rPr lang="ja-JP" altLang="en-US" dirty="0"/>
              <a:t>側に低気圧偏差が存在。</a:t>
            </a:r>
            <a:endParaRPr lang="en-US" altLang="ja-JP" dirty="0"/>
          </a:p>
          <a:p>
            <a:r>
              <a:rPr lang="ja-JP" altLang="en-US" dirty="0"/>
              <a:t>その形成要因は，海面からの冷却もしくは加熱と，南北風による移流等が考えられる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1" b="64"/>
          <a:stretch/>
        </p:blipFill>
        <p:spPr>
          <a:xfrm>
            <a:off x="151646" y="4449503"/>
            <a:ext cx="2607699" cy="227197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1" b="-444"/>
          <a:stretch/>
        </p:blipFill>
        <p:spPr>
          <a:xfrm>
            <a:off x="2910276" y="4449501"/>
            <a:ext cx="2594511" cy="227197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4" b="-317"/>
          <a:stretch/>
        </p:blipFill>
        <p:spPr>
          <a:xfrm>
            <a:off x="5655720" y="4449501"/>
            <a:ext cx="2600673" cy="227197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8" t="1225" r="-416" b="2686"/>
          <a:stretch/>
        </p:blipFill>
        <p:spPr>
          <a:xfrm>
            <a:off x="8267726" y="4507343"/>
            <a:ext cx="205359" cy="183615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10"/>
          <a:srcRect l="91139" t="7381" b="9478"/>
          <a:stretch/>
        </p:blipFill>
        <p:spPr>
          <a:xfrm>
            <a:off x="8309197" y="1837508"/>
            <a:ext cx="290755" cy="2106164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88643" y="1451751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</a:t>
            </a:r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88643" y="4080169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Z500:</a:t>
            </a:r>
            <a:r>
              <a:rPr lang="ja-JP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kumimoji="1" lang="en-US" altLang="ja-JP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604043" y="1407745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336520" y="1389496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598774" y="407698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6331251" y="4058734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39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11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2" name="角丸四角形 41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43" name="角丸四角形 42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77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正方形/長方形 60"/>
          <p:cNvSpPr/>
          <p:nvPr/>
        </p:nvSpPr>
        <p:spPr>
          <a:xfrm>
            <a:off x="3307068" y="4168768"/>
            <a:ext cx="1028962" cy="578203"/>
          </a:xfrm>
          <a:prstGeom prst="rect">
            <a:avLst/>
          </a:prstGeom>
          <a:solidFill>
            <a:srgbClr val="FFC3B9"/>
          </a:solidFill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/>
        </p:nvSpPr>
        <p:spPr>
          <a:xfrm>
            <a:off x="106014" y="3117651"/>
            <a:ext cx="882810" cy="87920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1" name="角丸四角形 30"/>
          <p:cNvSpPr/>
          <p:nvPr/>
        </p:nvSpPr>
        <p:spPr>
          <a:xfrm>
            <a:off x="358165" y="606441"/>
            <a:ext cx="6582857" cy="729210"/>
          </a:xfrm>
          <a:prstGeom prst="roundRect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流れがない時の台風の進路とは？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" y="527915"/>
            <a:ext cx="844064" cy="781858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3649593" y="1673483"/>
            <a:ext cx="6308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緯度が高いほどコリオリ力の影響は大きいため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コリオリ力の影響は西側＞東側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（ベータ効果）</a:t>
            </a:r>
            <a:endParaRPr kumimoji="1" lang="en-US" altLang="ja-JP" sz="2000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4" name="円/楕円 43"/>
          <p:cNvSpPr/>
          <p:nvPr/>
        </p:nvSpPr>
        <p:spPr>
          <a:xfrm>
            <a:off x="961576" y="2309914"/>
            <a:ext cx="2413294" cy="23451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/>
          <p:cNvCxnSpPr/>
          <p:nvPr/>
        </p:nvCxnSpPr>
        <p:spPr>
          <a:xfrm flipH="1">
            <a:off x="2851127" y="3360594"/>
            <a:ext cx="503582" cy="46616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1016072" y="3144849"/>
            <a:ext cx="495041" cy="44394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227203" y="2116958"/>
            <a:ext cx="1028962" cy="578203"/>
          </a:xfrm>
          <a:prstGeom prst="rect">
            <a:avLst/>
          </a:prstGeom>
          <a:solidFill>
            <a:srgbClr val="C7E8EB"/>
          </a:solidFill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28950" y="2174997"/>
            <a:ext cx="109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北風</a:t>
            </a:r>
            <a:endParaRPr kumimoji="1" lang="ja-JP" altLang="en-US" sz="2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375297" y="4221319"/>
            <a:ext cx="9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南風</a:t>
            </a:r>
            <a:endParaRPr kumimoji="1" lang="ja-JP" altLang="en-US" sz="24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00699" y="5877579"/>
            <a:ext cx="467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台風とその東西に出来る循環の模式図</a:t>
            </a:r>
            <a:endParaRPr kumimoji="1" lang="ja-JP" altLang="en-US" sz="2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708540" y="4880111"/>
            <a:ext cx="692993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渦の中心に</a:t>
            </a:r>
            <a:r>
              <a:rPr kumimoji="1" lang="ja-JP" altLang="en-US" dirty="0" smtClean="0"/>
              <a:t>対して</a:t>
            </a:r>
            <a:endParaRPr kumimoji="1" lang="en-US" altLang="ja-JP" dirty="0" smtClean="0"/>
          </a:p>
          <a:p>
            <a:r>
              <a:rPr kumimoji="1" lang="ja-JP" altLang="en-US" dirty="0" smtClean="0"/>
              <a:t>西側</a:t>
            </a:r>
            <a:r>
              <a:rPr kumimoji="1" lang="ja-JP" altLang="en-US" dirty="0"/>
              <a:t>の風は左巻き、東側の風は右巻き、となる</a:t>
            </a:r>
            <a:r>
              <a:rPr kumimoji="1" lang="ja-JP" altLang="en-US" dirty="0" smtClean="0"/>
              <a:t>。</a:t>
            </a:r>
            <a:endParaRPr kumimoji="1" lang="en-US" altLang="ja-JP" dirty="0"/>
          </a:p>
          <a:p>
            <a:r>
              <a:rPr kumimoji="1" lang="ja-JP" altLang="en-US" dirty="0" smtClean="0"/>
              <a:t>つまり西側</a:t>
            </a:r>
            <a:r>
              <a:rPr kumimoji="1" lang="ja-JP" altLang="en-US" dirty="0"/>
              <a:t>に低気圧</a:t>
            </a:r>
            <a:r>
              <a:rPr kumimoji="1" lang="ja-JP" altLang="en-US" dirty="0" smtClean="0"/>
              <a:t>偏差、東側</a:t>
            </a:r>
            <a:r>
              <a:rPr kumimoji="1" lang="ja-JP" altLang="en-US" dirty="0"/>
              <a:t>に高気圧</a:t>
            </a:r>
            <a:r>
              <a:rPr kumimoji="1" lang="ja-JP" altLang="en-US" dirty="0" smtClean="0"/>
              <a:t>偏差を持つ</a:t>
            </a:r>
            <a:endParaRPr kumimoji="1" lang="en-US" altLang="ja-JP" dirty="0" smtClean="0"/>
          </a:p>
          <a:p>
            <a:endParaRPr kumimoji="1" lang="ja-JP" altLang="en-US" sz="2400" dirty="0"/>
          </a:p>
        </p:txBody>
      </p:sp>
      <p:sp>
        <p:nvSpPr>
          <p:cNvPr id="55" name="円/楕円 54"/>
          <p:cNvSpPr/>
          <p:nvPr/>
        </p:nvSpPr>
        <p:spPr>
          <a:xfrm>
            <a:off x="3354709" y="3016537"/>
            <a:ext cx="1041205" cy="107904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535909" y="3234854"/>
            <a:ext cx="778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高</a:t>
            </a:r>
            <a:endParaRPr kumimoji="1" lang="ja-JP" altLang="en-US" sz="4000" dirty="0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05528" y="3256982"/>
            <a:ext cx="901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低</a:t>
            </a:r>
            <a:endParaRPr kumimoji="1" lang="ja-JP" altLang="en-US" sz="40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553355" y="2873254"/>
            <a:ext cx="2001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 smtClean="0"/>
              <a:t>台</a:t>
            </a:r>
            <a:endParaRPr kumimoji="1" lang="ja-JP" altLang="en-US" sz="8000" dirty="0"/>
          </a:p>
        </p:txBody>
      </p:sp>
      <p:cxnSp>
        <p:nvCxnSpPr>
          <p:cNvPr id="46" name="直線コネクタ 45"/>
          <p:cNvCxnSpPr/>
          <p:nvPr/>
        </p:nvCxnSpPr>
        <p:spPr>
          <a:xfrm>
            <a:off x="3330852" y="3360594"/>
            <a:ext cx="377688" cy="5554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490696" y="3167066"/>
            <a:ext cx="525376" cy="44394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6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1" name="角丸四角形 30"/>
          <p:cNvSpPr/>
          <p:nvPr/>
        </p:nvSpPr>
        <p:spPr>
          <a:xfrm>
            <a:off x="358165" y="606441"/>
            <a:ext cx="6582857" cy="729210"/>
          </a:xfrm>
          <a:prstGeom prst="roundRect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流れがない時の台風の進路とは？</a:t>
            </a:r>
            <a:endParaRPr kumimoji="1" lang="ja-JP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5" y="527915"/>
            <a:ext cx="844064" cy="781858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5652051" y="362828"/>
            <a:ext cx="6308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緯度が高いほどコリオリ力の影響は大きいため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コリオリ力の影響は西側＞東側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（ベータ効果）</a:t>
            </a:r>
            <a:endParaRPr kumimoji="1" lang="en-US" altLang="ja-JP" sz="2400" dirty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4" name="円/楕円 43"/>
          <p:cNvSpPr/>
          <p:nvPr/>
        </p:nvSpPr>
        <p:spPr>
          <a:xfrm>
            <a:off x="1372770" y="2272162"/>
            <a:ext cx="2413294" cy="234517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/>
          <p:cNvCxnSpPr/>
          <p:nvPr/>
        </p:nvCxnSpPr>
        <p:spPr>
          <a:xfrm flipH="1">
            <a:off x="3287269" y="3283824"/>
            <a:ext cx="503582" cy="46616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786064" y="3283824"/>
            <a:ext cx="377688" cy="55542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H="1" flipV="1">
            <a:off x="490696" y="3167066"/>
            <a:ext cx="525376" cy="44394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V="1">
            <a:off x="1016072" y="3144849"/>
            <a:ext cx="495041" cy="44394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9" name="正方形/長方形 48"/>
          <p:cNvSpPr/>
          <p:nvPr/>
        </p:nvSpPr>
        <p:spPr>
          <a:xfrm>
            <a:off x="227203" y="2116958"/>
            <a:ext cx="1028962" cy="578203"/>
          </a:xfrm>
          <a:prstGeom prst="rect">
            <a:avLst/>
          </a:prstGeom>
          <a:solidFill>
            <a:srgbClr val="C7E8EB"/>
          </a:solidFill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28950" y="2174997"/>
            <a:ext cx="109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北風</a:t>
            </a:r>
            <a:endParaRPr kumimoji="1" lang="ja-JP" altLang="en-US" sz="24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533741" y="1691292"/>
            <a:ext cx="940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/>
              <a:t>南風</a:t>
            </a:r>
            <a:endParaRPr kumimoji="1" lang="ja-JP" altLang="en-US" sz="28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00699" y="5877579"/>
            <a:ext cx="467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台風とその東西に出来る循環の模式図</a:t>
            </a:r>
            <a:endParaRPr kumimoji="1" lang="ja-JP" altLang="en-US" sz="2000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151782" y="4076757"/>
            <a:ext cx="6929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渦の中心に</a:t>
            </a:r>
            <a:r>
              <a:rPr kumimoji="1" lang="ja-JP" altLang="en-US" sz="2400" dirty="0" smtClean="0"/>
              <a:t>対して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西側</a:t>
            </a:r>
            <a:r>
              <a:rPr kumimoji="1" lang="ja-JP" altLang="en-US" sz="2400" dirty="0"/>
              <a:t>の風は左巻き、東側の風は右巻き、となる</a:t>
            </a:r>
            <a:r>
              <a:rPr kumimoji="1" lang="ja-JP" altLang="en-US" sz="2400" dirty="0" smtClean="0"/>
              <a:t>。</a:t>
            </a:r>
            <a:endParaRPr kumimoji="1" lang="en-US" altLang="ja-JP" sz="2400" dirty="0"/>
          </a:p>
          <a:p>
            <a:r>
              <a:rPr kumimoji="1" lang="ja-JP" altLang="en-US" sz="2400" dirty="0" smtClean="0"/>
              <a:t>つまり西側</a:t>
            </a:r>
            <a:r>
              <a:rPr kumimoji="1" lang="ja-JP" altLang="en-US" sz="2400" dirty="0"/>
              <a:t>に低気圧</a:t>
            </a:r>
            <a:r>
              <a:rPr kumimoji="1" lang="ja-JP" altLang="en-US" sz="2400" dirty="0" smtClean="0"/>
              <a:t>偏差、東側</a:t>
            </a:r>
            <a:r>
              <a:rPr kumimoji="1" lang="ja-JP" altLang="en-US" sz="2400" dirty="0"/>
              <a:t>に高気圧</a:t>
            </a:r>
            <a:r>
              <a:rPr kumimoji="1" lang="ja-JP" altLang="en-US" sz="2400" dirty="0" smtClean="0"/>
              <a:t>偏差を持つ</a:t>
            </a:r>
            <a:endParaRPr kumimoji="1" lang="en-US" altLang="ja-JP" sz="2400" dirty="0" smtClean="0"/>
          </a:p>
          <a:p>
            <a:endParaRPr kumimoji="1" lang="ja-JP" altLang="en-US" sz="2400" dirty="0"/>
          </a:p>
        </p:txBody>
      </p:sp>
      <p:sp>
        <p:nvSpPr>
          <p:cNvPr id="55" name="円/楕円 54"/>
          <p:cNvSpPr/>
          <p:nvPr/>
        </p:nvSpPr>
        <p:spPr>
          <a:xfrm>
            <a:off x="3838130" y="2711883"/>
            <a:ext cx="1404731" cy="14222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241808" y="3069075"/>
            <a:ext cx="778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 smtClean="0"/>
              <a:t>高</a:t>
            </a:r>
            <a:endParaRPr kumimoji="1" lang="ja-JP" altLang="en-US" sz="40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1928130" y="2820780"/>
            <a:ext cx="2001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8000" dirty="0" smtClean="0"/>
              <a:t>台</a:t>
            </a:r>
            <a:endParaRPr kumimoji="1" lang="ja-JP" altLang="en-US" sz="8000" dirty="0"/>
          </a:p>
        </p:txBody>
      </p:sp>
    </p:spTree>
    <p:extLst>
      <p:ext uri="{BB962C8B-B14F-4D97-AF65-F5344CB8AC3E}">
        <p14:creationId xmlns:p14="http://schemas.microsoft.com/office/powerpoint/2010/main" val="415894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0" y="4109749"/>
            <a:ext cx="3357714" cy="2473439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40" y="1542650"/>
            <a:ext cx="3355405" cy="2471739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1174875" y="2291168"/>
            <a:ext cx="892819" cy="92072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1662360" y="2115426"/>
            <a:ext cx="2299176" cy="1166196"/>
            <a:chOff x="1118088" y="1724660"/>
            <a:chExt cx="1604373" cy="1196753"/>
          </a:xfrm>
        </p:grpSpPr>
        <p:sp>
          <p:nvSpPr>
            <p:cNvPr id="41" name="正方形/長方形 40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  <a:effectLst/>
                </a:rPr>
                <a:t>140E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3884021" y="1417119"/>
            <a:ext cx="3804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Z850:Weak-CTL 7/20 00UTC</a:t>
            </a:r>
            <a:endParaRPr kumimoji="1" lang="ja-JP" altLang="en-US" sz="2000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357729"/>
              </p:ext>
            </p:extLst>
          </p:nvPr>
        </p:nvGraphicFramePr>
        <p:xfrm>
          <a:off x="3884021" y="1807887"/>
          <a:ext cx="4519046" cy="129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011"/>
                <a:gridCol w="2180035"/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6.5×10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5.6×10</a:t>
                      </a:r>
                      <a:r>
                        <a:rPr kumimoji="1" lang="en-US" altLang="ja-JP" sz="1800" baseline="30000" dirty="0" smtClean="0"/>
                        <a:t>-12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u="none" dirty="0" smtClean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1.8×10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50" name="テキスト ボックス 49"/>
          <p:cNvSpPr txBox="1"/>
          <p:nvPr/>
        </p:nvSpPr>
        <p:spPr>
          <a:xfrm>
            <a:off x="3648789" y="5229390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水平発散項が効いている</a:t>
            </a:r>
            <a:endParaRPr lang="en-US" altLang="ja-JP" sz="2000" dirty="0" smtClean="0"/>
          </a:p>
          <a:p>
            <a:r>
              <a:rPr lang="ja-JP" altLang="en-US" sz="2000" dirty="0"/>
              <a:t>　→下層</a:t>
            </a:r>
            <a:r>
              <a:rPr lang="ja-JP" altLang="en-US" sz="2000" dirty="0" smtClean="0"/>
              <a:t>の高気圧</a:t>
            </a:r>
            <a:r>
              <a:rPr lang="ja-JP" altLang="en-US" sz="2000" dirty="0"/>
              <a:t>偏差</a:t>
            </a:r>
            <a:r>
              <a:rPr lang="ja-JP" altLang="en-US" sz="2000" dirty="0" smtClean="0"/>
              <a:t>は</a:t>
            </a:r>
            <a:r>
              <a:rPr lang="ja-JP" altLang="en-US" sz="2000" dirty="0" smtClean="0">
                <a:solidFill>
                  <a:srgbClr val="FF0000"/>
                </a:solidFill>
              </a:rPr>
              <a:t>発散によって生じたもの</a:t>
            </a:r>
            <a:endParaRPr kumimoji="1" lang="ja-JP" altLang="en-US" sz="2000" dirty="0"/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811825"/>
              </p:ext>
            </p:extLst>
          </p:nvPr>
        </p:nvGraphicFramePr>
        <p:xfrm>
          <a:off x="3884021" y="3726992"/>
          <a:ext cx="4519046" cy="129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011"/>
                <a:gridCol w="2180035"/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2.1×10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kumimoji="1" lang="ja-JP" altLang="en-US" sz="1800" b="1" u="sng" baseline="30000" dirty="0" smtClean="0">
                          <a:solidFill>
                            <a:srgbClr val="FF0000"/>
                          </a:solidFill>
                        </a:rPr>
                        <a:t>９</a:t>
                      </a:r>
                      <a:endParaRPr kumimoji="1" lang="en-US" altLang="ja-JP" sz="1800" b="1" u="sng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8.6×10</a:t>
                      </a:r>
                      <a:r>
                        <a:rPr kumimoji="1" lang="en-US" altLang="ja-JP" sz="1800" baseline="30000" dirty="0" smtClean="0"/>
                        <a:t>-11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-8.2×10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29" name="正方形/長方形 28"/>
          <p:cNvSpPr/>
          <p:nvPr/>
        </p:nvSpPr>
        <p:spPr>
          <a:xfrm>
            <a:off x="1276748" y="4845381"/>
            <a:ext cx="892819" cy="92072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1685215" y="4586000"/>
            <a:ext cx="2299176" cy="1166196"/>
            <a:chOff x="1118088" y="1724660"/>
            <a:chExt cx="1604373" cy="1196753"/>
          </a:xfrm>
        </p:grpSpPr>
        <p:sp>
          <p:nvSpPr>
            <p:cNvPr id="24" name="正方形/長方形 23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  <a:effectLst/>
                </a:rPr>
                <a:t>140E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3884021" y="3242898"/>
            <a:ext cx="4156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Z500</a:t>
            </a:r>
            <a:r>
              <a:rPr kumimoji="1" lang="en-US" altLang="ja-JP" sz="2000" dirty="0" smtClean="0"/>
              <a:t>:Weak-CTL 7/20 00UTC</a:t>
            </a:r>
            <a:endParaRPr kumimoji="1" lang="ja-JP" altLang="en-US" sz="2000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46" name="角丸四角形 45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400" dirty="0" smtClean="0">
                  <a:solidFill>
                    <a:srgbClr val="7D7D7D"/>
                  </a:solidFill>
                </a:rPr>
                <a:t>  </a:t>
              </a:r>
              <a:r>
                <a:rPr lang="ja-JP" altLang="en-US" sz="2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渦度解析</a:t>
              </a:r>
              <a:endPara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grpSp>
        <p:nvGrpSpPr>
          <p:cNvPr id="49" name="グループ化 48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51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52" name="角丸四角形 51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3" name="角丸四角形 52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4" name="角丸四角形 53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55" name="角丸四角形 54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175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" y="3970550"/>
            <a:ext cx="3597612" cy="2456376"/>
          </a:xfrm>
          <a:prstGeom prst="rect">
            <a:avLst/>
          </a:prstGeom>
        </p:spPr>
      </p:pic>
      <p:sp>
        <p:nvSpPr>
          <p:cNvPr id="39" name="正方形/長方形 38"/>
          <p:cNvSpPr/>
          <p:nvPr/>
        </p:nvSpPr>
        <p:spPr>
          <a:xfrm>
            <a:off x="59087" y="3978349"/>
            <a:ext cx="1283575" cy="74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92327" y="6127714"/>
            <a:ext cx="249248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100" dirty="0"/>
              <a:t>台風中心の流れの模式図</a:t>
            </a:r>
            <a:endParaRPr lang="en-US" altLang="ja-JP" sz="1100" dirty="0"/>
          </a:p>
          <a:p>
            <a:r>
              <a:rPr lang="ja-JP" altLang="en-US" sz="1100" dirty="0"/>
              <a:t>天気（</a:t>
            </a:r>
            <a:r>
              <a:rPr lang="en-US" altLang="ja-JP" sz="1100" dirty="0"/>
              <a:t>2013</a:t>
            </a:r>
            <a:r>
              <a:rPr lang="ja-JP" altLang="en-US" sz="1100" dirty="0"/>
              <a:t>）</a:t>
            </a:r>
          </a:p>
        </p:txBody>
      </p:sp>
      <p:pic>
        <p:nvPicPr>
          <p:cNvPr id="3" name="コンテンツ プレースホルダー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126" r="832" b="9098"/>
          <a:stretch/>
        </p:blipFill>
        <p:spPr>
          <a:xfrm>
            <a:off x="427199" y="1621726"/>
            <a:ext cx="3064938" cy="170688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747189" y="1676165"/>
            <a:ext cx="4951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EA4567"/>
                </a:solidFill>
              </a:rPr>
              <a:t>ベータ効果</a:t>
            </a:r>
            <a:r>
              <a:rPr lang="ja-JP" altLang="en-US" sz="2400" dirty="0" smtClean="0"/>
              <a:t>によって台風の東西に</a:t>
            </a:r>
            <a:endParaRPr lang="en-US" altLang="ja-JP" sz="2400" dirty="0" smtClean="0"/>
          </a:p>
          <a:p>
            <a:r>
              <a:rPr lang="ja-JP" altLang="en-US" sz="2400" dirty="0" smtClean="0"/>
              <a:t>高低気圧の組を作る</a:t>
            </a:r>
            <a:endParaRPr lang="ja-JP" altLang="en-US" sz="24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2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5" name="角丸四角形 14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8" name="角丸四角形 17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112123" y="625304"/>
            <a:ext cx="6010381" cy="698255"/>
            <a:chOff x="-34661" y="606442"/>
            <a:chExt cx="6010381" cy="698255"/>
          </a:xfrm>
        </p:grpSpPr>
        <p:sp>
          <p:nvSpPr>
            <p:cNvPr id="20" name="角丸四角形 19"/>
            <p:cNvSpPr/>
            <p:nvPr/>
          </p:nvSpPr>
          <p:spPr>
            <a:xfrm>
              <a:off x="358166" y="606442"/>
              <a:ext cx="5617554" cy="698255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大規模な流れがない場合の動き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661" y="620207"/>
              <a:ext cx="723639" cy="670308"/>
            </a:xfrm>
            <a:prstGeom prst="rect">
              <a:avLst/>
            </a:prstGeom>
          </p:spPr>
        </p:pic>
      </p:grpSp>
      <p:sp>
        <p:nvSpPr>
          <p:cNvPr id="7" name="円/楕円 6"/>
          <p:cNvSpPr/>
          <p:nvPr/>
        </p:nvSpPr>
        <p:spPr>
          <a:xfrm>
            <a:off x="2241110" y="2151206"/>
            <a:ext cx="775063" cy="809897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>
                <a:ln w="19050">
                  <a:solidFill>
                    <a:srgbClr val="7D7D7D"/>
                  </a:solidFill>
                </a:ln>
                <a:solidFill>
                  <a:srgbClr val="EA4567"/>
                </a:solidFill>
              </a:rPr>
              <a:t>H</a:t>
            </a:r>
            <a:endParaRPr kumimoji="1" lang="ja-JP" altLang="en-US" sz="4400" dirty="0">
              <a:ln w="19050">
                <a:solidFill>
                  <a:srgbClr val="7D7D7D"/>
                </a:solidFill>
              </a:ln>
              <a:solidFill>
                <a:srgbClr val="EA4567"/>
              </a:solidFill>
            </a:endParaRPr>
          </a:p>
        </p:txBody>
      </p:sp>
      <p:sp>
        <p:nvSpPr>
          <p:cNvPr id="22" name="円/楕円 21"/>
          <p:cNvSpPr/>
          <p:nvPr/>
        </p:nvSpPr>
        <p:spPr>
          <a:xfrm>
            <a:off x="840264" y="2177662"/>
            <a:ext cx="775063" cy="80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ln w="19050">
                  <a:solidFill>
                    <a:srgbClr val="7D7D7D"/>
                  </a:solidFill>
                </a:ln>
                <a:solidFill>
                  <a:schemeClr val="accent1"/>
                </a:solidFill>
              </a:rPr>
              <a:t>Ｌ</a:t>
            </a:r>
            <a:endParaRPr kumimoji="1" lang="ja-JP" altLang="en-US" sz="4400" dirty="0">
              <a:ln w="19050">
                <a:solidFill>
                  <a:srgbClr val="7D7D7D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518012" y="1483620"/>
            <a:ext cx="8451816" cy="2189426"/>
          </a:xfrm>
          <a:prstGeom prst="roundRect">
            <a:avLst/>
          </a:prstGeom>
          <a:noFill/>
          <a:ln w="38100">
            <a:solidFill>
              <a:srgbClr val="DC1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 rot="5400000">
            <a:off x="5759285" y="2124045"/>
            <a:ext cx="478123" cy="1240329"/>
          </a:xfrm>
          <a:prstGeom prst="rightArrow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47189" y="3090114"/>
            <a:ext cx="4951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台風自身が北に向かう流れを作る</a:t>
            </a:r>
            <a:endParaRPr lang="ja-JP" altLang="en-US" sz="2400" dirty="0"/>
          </a:p>
        </p:txBody>
      </p:sp>
      <p:cxnSp>
        <p:nvCxnSpPr>
          <p:cNvPr id="29" name="直線コネクタ 28"/>
          <p:cNvCxnSpPr>
            <a:stCxn id="22" idx="2"/>
          </p:cNvCxnSpPr>
          <p:nvPr/>
        </p:nvCxnSpPr>
        <p:spPr>
          <a:xfrm flipH="1" flipV="1">
            <a:off x="714103" y="2475166"/>
            <a:ext cx="126161" cy="10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2044466" y="4364079"/>
            <a:ext cx="775063" cy="809897"/>
          </a:xfrm>
          <a:prstGeom prst="ellipse">
            <a:avLst/>
          </a:prstGeom>
          <a:solidFill>
            <a:schemeClr val="bg1"/>
          </a:solidFill>
          <a:ln w="57150">
            <a:solidFill>
              <a:srgbClr val="EA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4400" dirty="0" smtClean="0">
                <a:ln w="19050">
                  <a:solidFill>
                    <a:srgbClr val="7D7D7D"/>
                  </a:solidFill>
                </a:ln>
                <a:solidFill>
                  <a:srgbClr val="EA4567"/>
                </a:solidFill>
              </a:rPr>
              <a:t>H</a:t>
            </a:r>
            <a:endParaRPr kumimoji="1" lang="ja-JP" altLang="en-US" sz="4400" dirty="0">
              <a:ln w="19050">
                <a:solidFill>
                  <a:srgbClr val="7D7D7D"/>
                </a:solidFill>
              </a:ln>
              <a:solidFill>
                <a:srgbClr val="EA4567"/>
              </a:solidFill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858426" y="5038601"/>
            <a:ext cx="775063" cy="80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 smtClean="0">
                <a:ln w="19050">
                  <a:solidFill>
                    <a:srgbClr val="7D7D7D"/>
                  </a:solidFill>
                </a:ln>
                <a:solidFill>
                  <a:schemeClr val="accent1"/>
                </a:solidFill>
              </a:rPr>
              <a:t>Ｌ</a:t>
            </a:r>
            <a:endParaRPr kumimoji="1" lang="ja-JP" altLang="en-US" sz="4400" dirty="0">
              <a:ln w="19050">
                <a:solidFill>
                  <a:srgbClr val="7D7D7D"/>
                </a:solidFill>
              </a:ln>
              <a:solidFill>
                <a:schemeClr val="accent1"/>
              </a:solidFill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504950" y="3840999"/>
            <a:ext cx="8464878" cy="2877663"/>
          </a:xfrm>
          <a:prstGeom prst="roundRect">
            <a:avLst/>
          </a:prstGeom>
          <a:noFill/>
          <a:ln w="38100">
            <a:solidFill>
              <a:srgbClr val="DC1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右矢印 35"/>
          <p:cNvSpPr/>
          <p:nvPr/>
        </p:nvSpPr>
        <p:spPr>
          <a:xfrm rot="5400000">
            <a:off x="5759284" y="4691759"/>
            <a:ext cx="478123" cy="1240329"/>
          </a:xfrm>
          <a:prstGeom prst="rightArrow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492137" y="5758923"/>
            <a:ext cx="5506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台風を含む</a:t>
            </a:r>
            <a:r>
              <a:rPr lang="en-US" altLang="ja-JP" sz="2400" dirty="0"/>
              <a:t>3</a:t>
            </a:r>
            <a:r>
              <a:rPr lang="ja-JP" altLang="en-US" sz="2400" dirty="0" err="1" smtClean="0"/>
              <a:t>つの</a:t>
            </a:r>
            <a:r>
              <a:rPr lang="ja-JP" altLang="en-US" sz="2400" dirty="0" smtClean="0"/>
              <a:t>渦は北西に移動する</a:t>
            </a:r>
            <a:endParaRPr lang="ja-JP" altLang="en-US" sz="2400" dirty="0"/>
          </a:p>
        </p:txBody>
      </p:sp>
      <p:sp>
        <p:nvSpPr>
          <p:cNvPr id="40" name="正方形/長方形 39"/>
          <p:cNvSpPr/>
          <p:nvPr/>
        </p:nvSpPr>
        <p:spPr>
          <a:xfrm>
            <a:off x="2577060" y="3865591"/>
            <a:ext cx="1170129" cy="35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2" name="直線コネクタ 41"/>
          <p:cNvCxnSpPr/>
          <p:nvPr/>
        </p:nvCxnSpPr>
        <p:spPr>
          <a:xfrm>
            <a:off x="3192007" y="4223420"/>
            <a:ext cx="0" cy="43225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 flipV="1">
            <a:off x="2860494" y="4626526"/>
            <a:ext cx="602647" cy="6076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flipV="1">
            <a:off x="952303" y="4654629"/>
            <a:ext cx="475177" cy="3266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1819231" y="3948983"/>
            <a:ext cx="0" cy="94574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フリーフォーム 55"/>
          <p:cNvSpPr/>
          <p:nvPr/>
        </p:nvSpPr>
        <p:spPr>
          <a:xfrm>
            <a:off x="1759184" y="4861450"/>
            <a:ext cx="145268" cy="87034"/>
          </a:xfrm>
          <a:custGeom>
            <a:avLst/>
            <a:gdLst>
              <a:gd name="connsiteX0" fmla="*/ 543 w 145268"/>
              <a:gd name="connsiteY0" fmla="*/ 85520 h 87034"/>
              <a:gd name="connsiteX1" fmla="*/ 16989 w 145268"/>
              <a:gd name="connsiteY1" fmla="*/ 75652 h 87034"/>
              <a:gd name="connsiteX2" fmla="*/ 20278 w 145268"/>
              <a:gd name="connsiteY2" fmla="*/ 65785 h 87034"/>
              <a:gd name="connsiteX3" fmla="*/ 49881 w 145268"/>
              <a:gd name="connsiteY3" fmla="*/ 62495 h 87034"/>
              <a:gd name="connsiteX4" fmla="*/ 59748 w 145268"/>
              <a:gd name="connsiteY4" fmla="*/ 59206 h 87034"/>
              <a:gd name="connsiteX5" fmla="*/ 76194 w 145268"/>
              <a:gd name="connsiteY5" fmla="*/ 49338 h 87034"/>
              <a:gd name="connsiteX6" fmla="*/ 82773 w 145268"/>
              <a:gd name="connsiteY6" fmla="*/ 42760 h 87034"/>
              <a:gd name="connsiteX7" fmla="*/ 115665 w 145268"/>
              <a:gd name="connsiteY7" fmla="*/ 36182 h 87034"/>
              <a:gd name="connsiteX8" fmla="*/ 125533 w 145268"/>
              <a:gd name="connsiteY8" fmla="*/ 32892 h 87034"/>
              <a:gd name="connsiteX9" fmla="*/ 141979 w 145268"/>
              <a:gd name="connsiteY9" fmla="*/ 29603 h 87034"/>
              <a:gd name="connsiteX10" fmla="*/ 145268 w 145268"/>
              <a:gd name="connsiteY10" fmla="*/ 19736 h 87034"/>
              <a:gd name="connsiteX11" fmla="*/ 122243 w 145268"/>
              <a:gd name="connsiteY11" fmla="*/ 9868 h 87034"/>
              <a:gd name="connsiteX12" fmla="*/ 79484 w 145268"/>
              <a:gd name="connsiteY12" fmla="*/ 0 h 87034"/>
              <a:gd name="connsiteX13" fmla="*/ 40013 w 145268"/>
              <a:gd name="connsiteY13" fmla="*/ 3290 h 87034"/>
              <a:gd name="connsiteX14" fmla="*/ 20278 w 145268"/>
              <a:gd name="connsiteY14" fmla="*/ 9868 h 87034"/>
              <a:gd name="connsiteX15" fmla="*/ 3832 w 145268"/>
              <a:gd name="connsiteY15" fmla="*/ 42760 h 87034"/>
              <a:gd name="connsiteX16" fmla="*/ 543 w 145268"/>
              <a:gd name="connsiteY16" fmla="*/ 85520 h 87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5268" h="87034">
                <a:moveTo>
                  <a:pt x="543" y="85520"/>
                </a:moveTo>
                <a:cubicBezTo>
                  <a:pt x="2736" y="91002"/>
                  <a:pt x="12468" y="80173"/>
                  <a:pt x="16989" y="75652"/>
                </a:cubicBezTo>
                <a:cubicBezTo>
                  <a:pt x="19440" y="73201"/>
                  <a:pt x="17059" y="67073"/>
                  <a:pt x="20278" y="65785"/>
                </a:cubicBezTo>
                <a:cubicBezTo>
                  <a:pt x="29496" y="62098"/>
                  <a:pt x="40013" y="63592"/>
                  <a:pt x="49881" y="62495"/>
                </a:cubicBezTo>
                <a:cubicBezTo>
                  <a:pt x="53170" y="61399"/>
                  <a:pt x="56775" y="60990"/>
                  <a:pt x="59748" y="59206"/>
                </a:cubicBezTo>
                <a:cubicBezTo>
                  <a:pt x="82328" y="45659"/>
                  <a:pt x="48237" y="58660"/>
                  <a:pt x="76194" y="49338"/>
                </a:cubicBezTo>
                <a:cubicBezTo>
                  <a:pt x="78387" y="47145"/>
                  <a:pt x="79999" y="44147"/>
                  <a:pt x="82773" y="42760"/>
                </a:cubicBezTo>
                <a:cubicBezTo>
                  <a:pt x="87680" y="40307"/>
                  <a:pt x="113187" y="36595"/>
                  <a:pt x="115665" y="36182"/>
                </a:cubicBezTo>
                <a:cubicBezTo>
                  <a:pt x="118954" y="35085"/>
                  <a:pt x="122169" y="33733"/>
                  <a:pt x="125533" y="32892"/>
                </a:cubicBezTo>
                <a:cubicBezTo>
                  <a:pt x="130957" y="31536"/>
                  <a:pt x="137327" y="32704"/>
                  <a:pt x="141979" y="29603"/>
                </a:cubicBezTo>
                <a:cubicBezTo>
                  <a:pt x="144864" y="27680"/>
                  <a:pt x="144172" y="23025"/>
                  <a:pt x="145268" y="19736"/>
                </a:cubicBezTo>
                <a:cubicBezTo>
                  <a:pt x="134303" y="8771"/>
                  <a:pt x="142510" y="14545"/>
                  <a:pt x="122243" y="9868"/>
                </a:cubicBezTo>
                <a:cubicBezTo>
                  <a:pt x="70631" y="-2042"/>
                  <a:pt x="117085" y="7522"/>
                  <a:pt x="79484" y="0"/>
                </a:cubicBezTo>
                <a:cubicBezTo>
                  <a:pt x="66327" y="1097"/>
                  <a:pt x="53036" y="1119"/>
                  <a:pt x="40013" y="3290"/>
                </a:cubicBezTo>
                <a:cubicBezTo>
                  <a:pt x="33173" y="4430"/>
                  <a:pt x="20278" y="9868"/>
                  <a:pt x="20278" y="9868"/>
                </a:cubicBezTo>
                <a:cubicBezTo>
                  <a:pt x="8660" y="27295"/>
                  <a:pt x="6725" y="25403"/>
                  <a:pt x="3832" y="42760"/>
                </a:cubicBezTo>
                <a:cubicBezTo>
                  <a:pt x="3472" y="44923"/>
                  <a:pt x="-1650" y="80038"/>
                  <a:pt x="543" y="855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フリーフォーム 57"/>
          <p:cNvSpPr/>
          <p:nvPr/>
        </p:nvSpPr>
        <p:spPr>
          <a:xfrm>
            <a:off x="1422556" y="4612952"/>
            <a:ext cx="89201" cy="83353"/>
          </a:xfrm>
          <a:custGeom>
            <a:avLst/>
            <a:gdLst>
              <a:gd name="connsiteX0" fmla="*/ 6615 w 46760"/>
              <a:gd name="connsiteY0" fmla="*/ 953 h 70026"/>
              <a:gd name="connsiteX1" fmla="*/ 16483 w 46760"/>
              <a:gd name="connsiteY1" fmla="*/ 17399 h 70026"/>
              <a:gd name="connsiteX2" fmla="*/ 26350 w 46760"/>
              <a:gd name="connsiteY2" fmla="*/ 50291 h 70026"/>
              <a:gd name="connsiteX3" fmla="*/ 32929 w 46760"/>
              <a:gd name="connsiteY3" fmla="*/ 56870 h 70026"/>
              <a:gd name="connsiteX4" fmla="*/ 36218 w 46760"/>
              <a:gd name="connsiteY4" fmla="*/ 66737 h 70026"/>
              <a:gd name="connsiteX5" fmla="*/ 46085 w 46760"/>
              <a:gd name="connsiteY5" fmla="*/ 70026 h 70026"/>
              <a:gd name="connsiteX6" fmla="*/ 9904 w 46760"/>
              <a:gd name="connsiteY6" fmla="*/ 66737 h 70026"/>
              <a:gd name="connsiteX7" fmla="*/ 37 w 46760"/>
              <a:gd name="connsiteY7" fmla="*/ 47002 h 70026"/>
              <a:gd name="connsiteX8" fmla="*/ 6615 w 46760"/>
              <a:gd name="connsiteY8" fmla="*/ 953 h 7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60" h="70026">
                <a:moveTo>
                  <a:pt x="6615" y="953"/>
                </a:moveTo>
                <a:cubicBezTo>
                  <a:pt x="9356" y="-3981"/>
                  <a:pt x="13886" y="11557"/>
                  <a:pt x="16483" y="17399"/>
                </a:cubicBezTo>
                <a:cubicBezTo>
                  <a:pt x="20061" y="25449"/>
                  <a:pt x="20479" y="44420"/>
                  <a:pt x="26350" y="50291"/>
                </a:cubicBezTo>
                <a:lnTo>
                  <a:pt x="32929" y="56870"/>
                </a:lnTo>
                <a:cubicBezTo>
                  <a:pt x="34025" y="60159"/>
                  <a:pt x="33767" y="64286"/>
                  <a:pt x="36218" y="66737"/>
                </a:cubicBezTo>
                <a:cubicBezTo>
                  <a:pt x="38669" y="69188"/>
                  <a:pt x="49552" y="70026"/>
                  <a:pt x="46085" y="70026"/>
                </a:cubicBezTo>
                <a:cubicBezTo>
                  <a:pt x="33975" y="70026"/>
                  <a:pt x="21964" y="67833"/>
                  <a:pt x="9904" y="66737"/>
                </a:cubicBezTo>
                <a:cubicBezTo>
                  <a:pt x="7317" y="62856"/>
                  <a:pt x="-612" y="52839"/>
                  <a:pt x="37" y="47002"/>
                </a:cubicBezTo>
                <a:cubicBezTo>
                  <a:pt x="1087" y="37549"/>
                  <a:pt x="3874" y="5887"/>
                  <a:pt x="661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92137" y="4192876"/>
            <a:ext cx="5936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自身の風の影響でこの</a:t>
            </a:r>
            <a:r>
              <a:rPr kumimoji="1" lang="en-US" altLang="ja-JP" sz="2400" dirty="0" smtClean="0"/>
              <a:t>1</a:t>
            </a:r>
            <a:r>
              <a:rPr kumimoji="1" lang="ja-JP" altLang="en-US" sz="2400" dirty="0" smtClean="0"/>
              <a:t>対の渦は</a:t>
            </a:r>
            <a:endParaRPr kumimoji="1" lang="en-US" altLang="ja-JP" sz="2400" dirty="0" smtClean="0"/>
          </a:p>
          <a:p>
            <a:r>
              <a:rPr kumimoji="1" lang="ja-JP" altLang="en-US" sz="2400" dirty="0" smtClean="0"/>
              <a:t>西側に傾いた構造になる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395314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2" b="6531"/>
          <a:stretch/>
        </p:blipFill>
        <p:spPr>
          <a:xfrm>
            <a:off x="95511" y="1994796"/>
            <a:ext cx="2804443" cy="208952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6"/>
          <a:stretch/>
        </p:blipFill>
        <p:spPr>
          <a:xfrm>
            <a:off x="2917724" y="2000510"/>
            <a:ext cx="2787619" cy="208381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/>
        </p:blipFill>
        <p:spPr>
          <a:xfrm>
            <a:off x="5723112" y="1994796"/>
            <a:ext cx="2767745" cy="209572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93416" r="7404" b="-140"/>
          <a:stretch/>
        </p:blipFill>
        <p:spPr>
          <a:xfrm>
            <a:off x="2899954" y="4090976"/>
            <a:ext cx="3526971" cy="209006"/>
          </a:xfrm>
          <a:prstGeom prst="rect">
            <a:avLst/>
          </a:prstGeom>
        </p:spPr>
      </p:pic>
      <p:grpSp>
        <p:nvGrpSpPr>
          <p:cNvPr id="15" name="グループ化 14"/>
          <p:cNvGrpSpPr/>
          <p:nvPr/>
        </p:nvGrpSpPr>
        <p:grpSpPr>
          <a:xfrm>
            <a:off x="95511" y="502037"/>
            <a:ext cx="5895985" cy="849735"/>
            <a:chOff x="95511" y="502037"/>
            <a:chExt cx="5895985" cy="849735"/>
          </a:xfrm>
        </p:grpSpPr>
        <p:sp>
          <p:nvSpPr>
            <p:cNvPr id="16" name="角丸四角形 15"/>
            <p:cNvSpPr/>
            <p:nvPr/>
          </p:nvSpPr>
          <p:spPr>
            <a:xfrm>
              <a:off x="358165" y="606442"/>
              <a:ext cx="5633331" cy="74533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OSE-REF:</a:t>
              </a:r>
              <a:r>
                <a:rPr kumimoji="1" lang="ja-JP" altLang="en-US" sz="2400" dirty="0" smtClean="0">
                  <a:solidFill>
                    <a:srgbClr val="7D7D7D"/>
                  </a:solidFill>
                </a:rPr>
                <a:t>ジオポテンシャル高度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7" b="64"/>
          <a:stretch/>
        </p:blipFill>
        <p:spPr>
          <a:xfrm>
            <a:off x="149499" y="4249058"/>
            <a:ext cx="2990849" cy="2535148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719866" y="146817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42786" y="1466440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991496" y="1519098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7/20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1802674" y="4249057"/>
            <a:ext cx="348739" cy="2465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角丸四角形 21"/>
          <p:cNvSpPr/>
          <p:nvPr/>
        </p:nvSpPr>
        <p:spPr>
          <a:xfrm>
            <a:off x="3671673" y="4724349"/>
            <a:ext cx="4636304" cy="1216224"/>
          </a:xfrm>
          <a:prstGeom prst="roundRect">
            <a:avLst/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観測された擾乱が時間経過とともに</a:t>
            </a:r>
            <a:endParaRPr lang="en-US" altLang="ja-JP" sz="20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ja-JP" altLang="en-US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黒潮続流上で発達して</a:t>
            </a:r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いる</a:t>
            </a:r>
            <a:endParaRPr lang="en-US" altLang="ja-JP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　→</a:t>
            </a:r>
            <a:r>
              <a:rPr lang="ja-JP" altLang="en-US" sz="2000" u="sng" dirty="0" smtClean="0">
                <a:solidFill>
                  <a:srgbClr val="EA4567"/>
                </a:solidFill>
              </a:rPr>
              <a:t>なぜ発達したのか？</a:t>
            </a:r>
            <a:endParaRPr lang="ja-JP" altLang="en-US" sz="2000" u="sng" dirty="0">
              <a:solidFill>
                <a:srgbClr val="EA4567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4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76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hatsu\Desktop\Typhoon\ANALY\Figs\SENS\11072012sen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29" r="778"/>
          <a:stretch/>
        </p:blipFill>
        <p:spPr bwMode="auto">
          <a:xfrm>
            <a:off x="95511" y="1417707"/>
            <a:ext cx="3927849" cy="282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atsu\Desktop\Typhoon\ANALY\Figs\EVAP\11072012evap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6" r="416"/>
          <a:stretch/>
        </p:blipFill>
        <p:spPr bwMode="auto">
          <a:xfrm>
            <a:off x="4386980" y="1387402"/>
            <a:ext cx="4021774" cy="288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6"/>
          <a:stretch/>
        </p:blipFill>
        <p:spPr>
          <a:xfrm>
            <a:off x="557782" y="4377920"/>
            <a:ext cx="2787619" cy="2083810"/>
          </a:xfrm>
          <a:prstGeom prst="rect">
            <a:avLst/>
          </a:prstGeom>
        </p:spPr>
      </p:pic>
      <p:grpSp>
        <p:nvGrpSpPr>
          <p:cNvPr id="22" name="グループ化 21"/>
          <p:cNvGrpSpPr/>
          <p:nvPr/>
        </p:nvGrpSpPr>
        <p:grpSpPr>
          <a:xfrm>
            <a:off x="95511" y="502037"/>
            <a:ext cx="5208009" cy="809377"/>
            <a:chOff x="95511" y="502037"/>
            <a:chExt cx="5208009" cy="809377"/>
          </a:xfrm>
        </p:grpSpPr>
        <p:sp>
          <p:nvSpPr>
            <p:cNvPr id="23" name="角丸四角形 22"/>
            <p:cNvSpPr/>
            <p:nvPr/>
          </p:nvSpPr>
          <p:spPr>
            <a:xfrm>
              <a:off x="358166" y="606442"/>
              <a:ext cx="4945354" cy="704972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OSE-REF:20</a:t>
              </a:r>
              <a:r>
                <a:rPr kumimoji="1" lang="ja-JP" altLang="en-US" sz="2400" dirty="0" smtClean="0">
                  <a:solidFill>
                    <a:srgbClr val="7D7D7D"/>
                  </a:solidFill>
                </a:rPr>
                <a:t>日</a:t>
              </a:r>
              <a:r>
                <a:rPr kumimoji="1" lang="en-US" altLang="ja-JP" sz="2400" dirty="0" smtClean="0">
                  <a:solidFill>
                    <a:srgbClr val="7D7D7D"/>
                  </a:solidFill>
                </a:rPr>
                <a:t>12UTC</a:t>
              </a:r>
              <a:r>
                <a:rPr kumimoji="1" lang="ja-JP" altLang="en-US" sz="2400" dirty="0" err="1" smtClean="0">
                  <a:solidFill>
                    <a:srgbClr val="7D7D7D"/>
                  </a:solidFill>
                </a:rPr>
                <a:t>の潜</a:t>
              </a:r>
              <a:r>
                <a:rPr kumimoji="1" lang="ja-JP" altLang="en-US" sz="2400" dirty="0" smtClean="0">
                  <a:solidFill>
                    <a:srgbClr val="7D7D7D"/>
                  </a:solidFill>
                </a:rPr>
                <a:t>熱，顕熱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t="93416" r="7404" b="-140"/>
          <a:stretch/>
        </p:blipFill>
        <p:spPr>
          <a:xfrm>
            <a:off x="704745" y="6594119"/>
            <a:ext cx="2284689" cy="135389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757633" y="3489898"/>
            <a:ext cx="6726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 smtClean="0"/>
              <a:t>顕熱</a:t>
            </a:r>
            <a:endParaRPr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7130521" y="3489898"/>
            <a:ext cx="6726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 smtClean="0"/>
              <a:t>潜熱</a:t>
            </a:r>
            <a:endParaRPr lang="ja-JP" altLang="en-US" dirty="0"/>
          </a:p>
        </p:txBody>
      </p:sp>
      <p:sp>
        <p:nvSpPr>
          <p:cNvPr id="27" name="角丸四角形 26"/>
          <p:cNvSpPr/>
          <p:nvPr/>
        </p:nvSpPr>
        <p:spPr>
          <a:xfrm>
            <a:off x="3605698" y="4586926"/>
            <a:ext cx="5433799" cy="1500365"/>
          </a:xfrm>
          <a:prstGeom prst="roundRect">
            <a:avLst/>
          </a:prstGeom>
          <a:solidFill>
            <a:srgbClr val="FFC3B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潜熱、顕熱ともに</a:t>
            </a:r>
            <a:r>
              <a:rPr lang="en-US" altLang="ja-JP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OSE</a:t>
            </a:r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の方が小さいところで</a:t>
            </a:r>
            <a:endParaRPr lang="en-US" altLang="ja-JP" sz="2000" dirty="0" err="1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高気圧偏差、その北に低気圧偏差が発達</a:t>
            </a:r>
            <a:endParaRPr lang="en-US" altLang="ja-JP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/>
            <a:r>
              <a:rPr lang="ja-JP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→海に冷やされて高気圧偏差が発達</a:t>
            </a:r>
            <a:endParaRPr lang="en-US" altLang="ja-JP" sz="20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1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24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24" name="グループ化 23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 vs REF : </a:t>
              </a:r>
              <a:r>
                <a:rPr lang="en-US" altLang="ja-JP" sz="2400" dirty="0" smtClean="0">
                  <a:solidFill>
                    <a:srgbClr val="7D7D7D"/>
                  </a:solidFill>
                </a:rPr>
                <a:t>Z500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1" b="64"/>
          <a:stretch/>
        </p:blipFill>
        <p:spPr>
          <a:xfrm>
            <a:off x="525503" y="1428247"/>
            <a:ext cx="2898673" cy="25254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81" b="-444"/>
          <a:stretch/>
        </p:blipFill>
        <p:spPr>
          <a:xfrm>
            <a:off x="4990594" y="1172345"/>
            <a:ext cx="3189896" cy="279334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8" t="1225" r="-416" b="2686"/>
          <a:stretch/>
        </p:blipFill>
        <p:spPr>
          <a:xfrm>
            <a:off x="3744685" y="4127862"/>
            <a:ext cx="296091" cy="264740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" r="11792" b="-63"/>
          <a:stretch/>
        </p:blipFill>
        <p:spPr>
          <a:xfrm>
            <a:off x="4491064" y="4085391"/>
            <a:ext cx="3453653" cy="29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-1046598" y="325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 smtClean="0"/>
              <a:t>顕熱</a:t>
            </a:r>
            <a:endParaRPr lang="ja-JP" altLang="en-US" dirty="0"/>
          </a:p>
        </p:txBody>
      </p:sp>
      <p:pic>
        <p:nvPicPr>
          <p:cNvPr id="8" name="Picture 5" descr="C:\Users\hatsu\Desktop\Typhoon\ANALY\Figs\SENS\11072006se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8" y="247842"/>
            <a:ext cx="3824434" cy="29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atsu\Desktop\Typhoon\ANALY\Figs\SENS\11072012sen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270" y="247842"/>
            <a:ext cx="3958669" cy="305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hatsu\Desktop\Typhoon\ANALY\Figs\SENS\11072018sen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8" y="3468951"/>
            <a:ext cx="4137482" cy="319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atsu\Desktop\Typhoon\ANALY\Figs\SENS\11072100sen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42" y="3202217"/>
            <a:ext cx="4572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06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-1046598" y="3258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 smtClean="0"/>
              <a:t>顕熱</a:t>
            </a:r>
            <a:endParaRPr lang="ja-JP" altLang="en-US" dirty="0"/>
          </a:p>
        </p:txBody>
      </p:sp>
      <p:pic>
        <p:nvPicPr>
          <p:cNvPr id="7" name="Picture 6" descr="C:\Users\hatsu\Desktop\Typhoon\ANALY\Figs\EVAP\11072006ev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23" y="69124"/>
            <a:ext cx="4572000" cy="353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hatsu\Desktop\Typhoon\ANALY\Figs\EVAP\11072012ev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997" y="325828"/>
            <a:ext cx="4239697" cy="327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hatsu\Desktop\Typhoon\ANALY\Figs\EVAP\11072018eva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337" y="3600994"/>
            <a:ext cx="4037156" cy="311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atsu\Desktop\Typhoon\ANALY\Figs\EVAP\11072100eva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58" y="3400802"/>
            <a:ext cx="4475336" cy="34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6" y="2220161"/>
            <a:ext cx="3709415" cy="3018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1" y="1858576"/>
            <a:ext cx="5226526" cy="423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46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1606" y="142224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OSE : 7/19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04043" y="1407745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36520" y="1389496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1606" y="400899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 : 7/19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4509" y="401698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16830" y="4016982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 vs REF : Z500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sp>
        <p:nvSpPr>
          <p:cNvPr id="40" name="テキスト ボックス 39"/>
          <p:cNvSpPr txBox="1"/>
          <p:nvPr/>
        </p:nvSpPr>
        <p:spPr>
          <a:xfrm>
            <a:off x="6963489" y="753951"/>
            <a:ext cx="20313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カラー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	</a:t>
            </a:r>
            <a:endParaRPr kumimoji="1" lang="en-US" altLang="ja-JP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コンター</a:t>
            </a: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SST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0763" b="-1"/>
          <a:stretch/>
        </p:blipFill>
        <p:spPr>
          <a:xfrm>
            <a:off x="5765224" y="1742981"/>
            <a:ext cx="2618893" cy="2225405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" r="11533" b="1"/>
          <a:stretch/>
        </p:blipFill>
        <p:spPr>
          <a:xfrm>
            <a:off x="3032985" y="1753228"/>
            <a:ext cx="2638523" cy="2278792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0378" b="-1"/>
          <a:stretch/>
        </p:blipFill>
        <p:spPr>
          <a:xfrm>
            <a:off x="321606" y="1753230"/>
            <a:ext cx="2711380" cy="2294107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7" r="10186"/>
          <a:stretch/>
        </p:blipFill>
        <p:spPr>
          <a:xfrm>
            <a:off x="301476" y="4386314"/>
            <a:ext cx="2751639" cy="2352647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" r="11437" b="1"/>
          <a:stretch/>
        </p:blipFill>
        <p:spPr>
          <a:xfrm>
            <a:off x="3032985" y="4394306"/>
            <a:ext cx="2707690" cy="2327169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16" r="10859"/>
          <a:stretch/>
        </p:blipFill>
        <p:spPr>
          <a:xfrm>
            <a:off x="5765224" y="4397465"/>
            <a:ext cx="2707945" cy="2324009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0" t="7619" b="11110"/>
          <a:stretch/>
        </p:blipFill>
        <p:spPr>
          <a:xfrm>
            <a:off x="8494225" y="2543352"/>
            <a:ext cx="342022" cy="260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4" y="0"/>
            <a:ext cx="4101793" cy="316992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07" y="-112715"/>
            <a:ext cx="4393493" cy="33953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65" y="3597252"/>
            <a:ext cx="4219322" cy="326074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3559913"/>
            <a:ext cx="3884900" cy="30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50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1" y="0"/>
            <a:ext cx="4053646" cy="32831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23" y="0"/>
            <a:ext cx="4146663" cy="335846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1" y="3358467"/>
            <a:ext cx="3810098" cy="308587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623" y="3358467"/>
            <a:ext cx="3885406" cy="31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3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21606" y="142224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OSE : 7/19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04043" y="1407745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36520" y="1389496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21606" y="400899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REF : 7/19 06UTC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34509" y="401698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12UTC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16830" y="4016982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7/19 18UTC</a:t>
            </a:r>
            <a:endParaRPr kumimoji="1" lang="ja-JP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 vs REF : SLP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9" b="-1633"/>
          <a:stretch/>
        </p:blipFill>
        <p:spPr>
          <a:xfrm>
            <a:off x="274645" y="4386314"/>
            <a:ext cx="2724242" cy="233516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1809"/>
          <a:stretch/>
        </p:blipFill>
        <p:spPr>
          <a:xfrm>
            <a:off x="2970370" y="4386312"/>
            <a:ext cx="2743251" cy="2335162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r="12095"/>
          <a:stretch/>
        </p:blipFill>
        <p:spPr>
          <a:xfrm>
            <a:off x="5671509" y="4372642"/>
            <a:ext cx="2737837" cy="233516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619" b="-992"/>
          <a:stretch/>
        </p:blipFill>
        <p:spPr>
          <a:xfrm>
            <a:off x="274645" y="1771762"/>
            <a:ext cx="2677565" cy="227577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 b="-1377"/>
          <a:stretch/>
        </p:blipFill>
        <p:spPr>
          <a:xfrm>
            <a:off x="2998887" y="1740229"/>
            <a:ext cx="2743251" cy="2317996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2572"/>
          <a:stretch/>
        </p:blipFill>
        <p:spPr>
          <a:xfrm>
            <a:off x="5711080" y="1726558"/>
            <a:ext cx="2695725" cy="2314704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0" t="4384" r="3" b="3994"/>
          <a:stretch/>
        </p:blipFill>
        <p:spPr>
          <a:xfrm>
            <a:off x="8503062" y="2817126"/>
            <a:ext cx="433425" cy="2487064"/>
          </a:xfrm>
          <a:prstGeom prst="rect">
            <a:avLst/>
          </a:prstGeom>
        </p:spPr>
      </p:pic>
      <p:sp>
        <p:nvSpPr>
          <p:cNvPr id="40" name="テキスト ボックス 39"/>
          <p:cNvSpPr txBox="1"/>
          <p:nvPr/>
        </p:nvSpPr>
        <p:spPr>
          <a:xfrm>
            <a:off x="6963489" y="753951"/>
            <a:ext cx="20313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カラー</a:t>
            </a:r>
            <a:r>
              <a:rPr kumimoji="1"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kumimoji="1"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SLP	</a:t>
            </a:r>
            <a:endParaRPr kumimoji="1" lang="en-US" altLang="ja-JP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コンター</a:t>
            </a:r>
            <a:r>
              <a:rPr lang="ja-JP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r>
              <a:rPr lang="en-US" altLang="ja-JP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SST</a:t>
            </a:r>
            <a:endParaRPr kumimoji="1" lang="ja-JP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465" y="5771155"/>
            <a:ext cx="537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デジタル</a:t>
            </a:r>
            <a:r>
              <a:rPr lang="ja-JP" altLang="en-US" dirty="0" smtClean="0"/>
              <a:t>台風</a:t>
            </a:r>
            <a:endParaRPr lang="en-US" altLang="ja-JP" dirty="0" smtClean="0"/>
          </a:p>
          <a:p>
            <a:r>
              <a:rPr lang="ja-JP" altLang="en-US" dirty="0" smtClean="0"/>
              <a:t>（</a:t>
            </a:r>
            <a:r>
              <a:rPr lang="en-US" altLang="ja-JP" dirty="0"/>
              <a:t>http://agora.ex.nii.ac.jp/digital-typhoon/</a:t>
            </a:r>
            <a:r>
              <a:rPr lang="ja-JP" altLang="en-US" dirty="0"/>
              <a:t>）より</a:t>
            </a:r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53439" y="1509857"/>
            <a:ext cx="5090984" cy="1631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400" dirty="0" smtClean="0"/>
              <a:t>2011</a:t>
            </a:r>
            <a:r>
              <a:rPr lang="ja-JP" altLang="en-US" sz="2400" dirty="0" smtClean="0">
                <a:latin typeface="+mn-ea"/>
              </a:rPr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>
                <a:latin typeface="+mn-ea"/>
              </a:rPr>
              <a:t>月</a:t>
            </a:r>
            <a:r>
              <a:rPr lang="en-US" altLang="ja-JP" sz="2400" dirty="0" smtClean="0"/>
              <a:t>20</a:t>
            </a:r>
            <a:r>
              <a:rPr lang="ja-JP" altLang="en-US" sz="2400" dirty="0" smtClean="0">
                <a:latin typeface="+mn-ea"/>
              </a:rPr>
              <a:t>日</a:t>
            </a:r>
            <a:r>
              <a:rPr lang="en-US" altLang="ja-JP" sz="2400" dirty="0" smtClean="0"/>
              <a:t>00UTC</a:t>
            </a:r>
            <a:r>
              <a:rPr lang="ja-JP" altLang="en-US" sz="2400" dirty="0" smtClean="0">
                <a:latin typeface="+mn-ea"/>
              </a:rPr>
              <a:t>に</a:t>
            </a:r>
            <a:endParaRPr lang="en-US" altLang="ja-JP" sz="24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+mn-ea"/>
              </a:rPr>
              <a:t>徳島県に上陸</a:t>
            </a:r>
            <a:endParaRPr lang="en-US" altLang="ja-JP" sz="2400" dirty="0" smtClean="0">
              <a:latin typeface="+mn-ea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+mn-ea"/>
              </a:rPr>
              <a:t>その後</a:t>
            </a:r>
            <a:r>
              <a:rPr lang="en-US" altLang="ja-JP" sz="2400" dirty="0" smtClean="0"/>
              <a:t>22</a:t>
            </a:r>
            <a:r>
              <a:rPr lang="ja-JP" altLang="en-US" sz="2400" dirty="0" smtClean="0">
                <a:latin typeface="+mn-ea"/>
              </a:rPr>
              <a:t>日</a:t>
            </a:r>
            <a:r>
              <a:rPr lang="en-US" altLang="ja-JP" sz="2400" dirty="0" smtClean="0"/>
              <a:t>12UTC</a:t>
            </a:r>
            <a:r>
              <a:rPr lang="ja-JP" altLang="en-US" sz="2400" dirty="0" smtClean="0">
                <a:latin typeface="+mn-ea"/>
              </a:rPr>
              <a:t>ごろまで南東へ</a:t>
            </a:r>
            <a:endParaRPr lang="en-US" altLang="ja-JP" sz="2400" dirty="0" smtClean="0">
              <a:latin typeface="+mn-ea"/>
            </a:endParaRPr>
          </a:p>
          <a:p>
            <a:pPr marL="0" indent="0">
              <a:buNone/>
            </a:pPr>
            <a:endParaRPr lang="en-US" altLang="ja-JP" sz="2400" dirty="0" smtClean="0">
              <a:latin typeface="+mn-ea"/>
            </a:endParaRPr>
          </a:p>
        </p:txBody>
      </p:sp>
      <p:pic>
        <p:nvPicPr>
          <p:cNvPr id="2050" name="Picture 2" descr="E:\2011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549" y="3405506"/>
            <a:ext cx="4221068" cy="259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1" name="角丸四角形 10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2" name="角丸四角形 11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" name="角丸四角形 1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sp>
        <p:nvSpPr>
          <p:cNvPr id="3" name="円/楕円 2"/>
          <p:cNvSpPr/>
          <p:nvPr/>
        </p:nvSpPr>
        <p:spPr>
          <a:xfrm>
            <a:off x="6457950" y="4171406"/>
            <a:ext cx="822415" cy="172429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" y="1591468"/>
            <a:ext cx="4242150" cy="4038963"/>
          </a:xfrm>
          <a:prstGeom prst="rect">
            <a:avLst/>
          </a:prstGeom>
        </p:spPr>
      </p:pic>
      <p:grpSp>
        <p:nvGrpSpPr>
          <p:cNvPr id="14" name="グループ化 13"/>
          <p:cNvGrpSpPr/>
          <p:nvPr/>
        </p:nvGrpSpPr>
        <p:grpSpPr>
          <a:xfrm>
            <a:off x="47465" y="606442"/>
            <a:ext cx="4558085" cy="717400"/>
            <a:chOff x="47465" y="606442"/>
            <a:chExt cx="4558085" cy="717400"/>
          </a:xfrm>
        </p:grpSpPr>
        <p:sp>
          <p:nvSpPr>
            <p:cNvPr id="9" name="角丸四角形 8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 smtClean="0">
                  <a:solidFill>
                    <a:schemeClr val="tx1"/>
                  </a:solidFill>
                </a:rPr>
                <a:t>2011</a:t>
              </a:r>
              <a:r>
                <a:rPr kumimoji="1" lang="ja-JP" altLang="en-US" sz="2800" dirty="0" smtClean="0">
                  <a:solidFill>
                    <a:schemeClr val="tx1"/>
                  </a:solidFill>
                </a:rPr>
                <a:t>年台風</a:t>
              </a:r>
              <a:r>
                <a:rPr kumimoji="1" lang="en-US" altLang="ja-JP" sz="2800" dirty="0" smtClean="0">
                  <a:solidFill>
                    <a:schemeClr val="tx1"/>
                  </a:solidFill>
                </a:rPr>
                <a:t>6</a:t>
              </a:r>
              <a:r>
                <a:rPr kumimoji="1" lang="ja-JP" altLang="en-US" sz="2800" dirty="0" smtClean="0">
                  <a:solidFill>
                    <a:schemeClr val="tx1"/>
                  </a:solidFill>
                </a:rPr>
                <a:t>号とは？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5" y="606442"/>
              <a:ext cx="723639" cy="670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05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" r="11501" b="1"/>
          <a:stretch/>
        </p:blipFill>
        <p:spPr>
          <a:xfrm>
            <a:off x="3957709" y="3947351"/>
            <a:ext cx="3153415" cy="274189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412531" y="6104469"/>
            <a:ext cx="152317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カラー：</a:t>
            </a:r>
            <a:r>
              <a:rPr kumimoji="1" lang="en-US" altLang="ja-JP" sz="1600" dirty="0"/>
              <a:t>OSE-REF</a:t>
            </a:r>
          </a:p>
          <a:p>
            <a:r>
              <a:rPr lang="ja-JP" altLang="en-US" sz="1600" dirty="0"/>
              <a:t>コンター：</a:t>
            </a:r>
            <a:r>
              <a:rPr lang="en-US" altLang="ja-JP" sz="1600" dirty="0"/>
              <a:t>OSE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979" y="159019"/>
            <a:ext cx="63350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Z500</a:t>
            </a:r>
            <a:endParaRPr kumimoji="1"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695" b="-952"/>
          <a:stretch/>
        </p:blipFill>
        <p:spPr>
          <a:xfrm>
            <a:off x="315450" y="811672"/>
            <a:ext cx="3223677" cy="28215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15" b="-1587"/>
          <a:stretch/>
        </p:blipFill>
        <p:spPr>
          <a:xfrm>
            <a:off x="3957709" y="805300"/>
            <a:ext cx="3154042" cy="275674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11569"/>
          <a:stretch/>
        </p:blipFill>
        <p:spPr>
          <a:xfrm>
            <a:off x="315450" y="3947351"/>
            <a:ext cx="3175037" cy="274189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150776" y="37089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6711" y="37089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06UTC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3593" y="3603409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18UTC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150776" y="3567371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8" t="1" r="-2384" b="-952"/>
          <a:stretch/>
        </p:blipFill>
        <p:spPr>
          <a:xfrm>
            <a:off x="8322355" y="1632853"/>
            <a:ext cx="500492" cy="368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395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13953" y="555899"/>
            <a:ext cx="86084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再解析では表現されていない擾乱が存在→北風に流されて南に移動</a:t>
            </a:r>
            <a:endParaRPr lang="en-US" altLang="ja-JP" dirty="0" smtClean="0"/>
          </a:p>
          <a:p>
            <a:r>
              <a:rPr lang="ja-JP" altLang="en-US" dirty="0" smtClean="0"/>
              <a:t>黒潮続流域の温度コントラストの影響を受けて発達</a:t>
            </a:r>
            <a:endParaRPr lang="en-US" altLang="ja-JP" dirty="0" smtClean="0"/>
          </a:p>
          <a:p>
            <a:r>
              <a:rPr lang="ja-JP" altLang="en-US" dirty="0" smtClean="0"/>
              <a:t>→気圧の谷深まり、台風南進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1620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97" r="11051"/>
          <a:stretch/>
        </p:blipFill>
        <p:spPr>
          <a:xfrm>
            <a:off x="4384122" y="3999879"/>
            <a:ext cx="3175868" cy="274178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9314" y="280844"/>
            <a:ext cx="100380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kumimoji="1" lang="en-US" altLang="ja-JP" sz="1600" dirty="0" smtClean="0"/>
              <a:t> Z500</a:t>
            </a:r>
            <a:endParaRPr kumimoji="1" lang="ja-JP" altLang="en-US" sz="1600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0" t="7619" b="11110"/>
          <a:stretch/>
        </p:blipFill>
        <p:spPr>
          <a:xfrm>
            <a:off x="8050554" y="1983633"/>
            <a:ext cx="444137" cy="338713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0763" b="-1"/>
          <a:stretch/>
        </p:blipFill>
        <p:spPr>
          <a:xfrm>
            <a:off x="644541" y="4083198"/>
            <a:ext cx="3030476" cy="25751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9" r="11533" b="1"/>
          <a:stretch/>
        </p:blipFill>
        <p:spPr>
          <a:xfrm>
            <a:off x="4461857" y="879202"/>
            <a:ext cx="3100877" cy="267811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0378" b="-1"/>
          <a:stretch/>
        </p:blipFill>
        <p:spPr>
          <a:xfrm>
            <a:off x="642974" y="989659"/>
            <a:ext cx="2982227" cy="252327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09661" y="509870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3593" y="3603409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18UTC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09142" y="3603409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08002" y="5903410"/>
            <a:ext cx="15359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Z500</a:t>
            </a:r>
            <a:endParaRPr kumimoji="1" lang="en-US" altLang="ja-JP" sz="1600" dirty="0"/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31214" y="565099"/>
            <a:ext cx="273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06UTC(</a:t>
            </a:r>
            <a:r>
              <a:rPr kumimoji="1" lang="ja-JP" altLang="en-US" dirty="0" smtClean="0"/>
              <a:t>観測あり）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4618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23528" y="260648"/>
            <a:ext cx="5693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V</a:t>
            </a:r>
            <a:r>
              <a:rPr kumimoji="1" lang="en-US" altLang="ja-JP" sz="1600" dirty="0" smtClean="0"/>
              <a:t>2m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6405" y="3295484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44008" y="326661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141333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11745"/>
          <a:stretch/>
        </p:blipFill>
        <p:spPr>
          <a:xfrm>
            <a:off x="4283968" y="3645024"/>
            <a:ext cx="3487409" cy="30753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932" b="-1"/>
          <a:stretch/>
        </p:blipFill>
        <p:spPr>
          <a:xfrm>
            <a:off x="288520" y="3566995"/>
            <a:ext cx="3559417" cy="31427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118" b="-1"/>
          <a:stretch/>
        </p:blipFill>
        <p:spPr>
          <a:xfrm>
            <a:off x="4283968" y="429925"/>
            <a:ext cx="3240360" cy="283510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118" b="-1"/>
          <a:stretch/>
        </p:blipFill>
        <p:spPr>
          <a:xfrm>
            <a:off x="399400" y="523749"/>
            <a:ext cx="3173527" cy="277662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4" t="19551" b="21650"/>
          <a:stretch/>
        </p:blipFill>
        <p:spPr>
          <a:xfrm>
            <a:off x="7925351" y="1381494"/>
            <a:ext cx="6790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4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23528" y="260648"/>
            <a:ext cx="56938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V</a:t>
            </a:r>
            <a:r>
              <a:rPr kumimoji="1" lang="en-US" altLang="ja-JP" sz="1600" dirty="0" smtClean="0"/>
              <a:t>2m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56405" y="3295484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44008" y="326661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141333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11745"/>
          <a:stretch/>
        </p:blipFill>
        <p:spPr>
          <a:xfrm>
            <a:off x="4283968" y="3645024"/>
            <a:ext cx="3487409" cy="30753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932" b="-1"/>
          <a:stretch/>
        </p:blipFill>
        <p:spPr>
          <a:xfrm>
            <a:off x="288520" y="3566995"/>
            <a:ext cx="3559417" cy="314271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118" b="-1"/>
          <a:stretch/>
        </p:blipFill>
        <p:spPr>
          <a:xfrm>
            <a:off x="4283968" y="429925"/>
            <a:ext cx="3240360" cy="283510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118" b="-1"/>
          <a:stretch/>
        </p:blipFill>
        <p:spPr>
          <a:xfrm>
            <a:off x="399400" y="523749"/>
            <a:ext cx="3173527" cy="277662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4" t="19551" b="21650"/>
          <a:stretch/>
        </p:blipFill>
        <p:spPr>
          <a:xfrm>
            <a:off x="7925351" y="1381494"/>
            <a:ext cx="6790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880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45</a:t>
            </a:fld>
            <a:endParaRPr kumimoji="1" lang="ja-JP" altLang="en-US"/>
          </a:p>
        </p:txBody>
      </p:sp>
      <p:grpSp>
        <p:nvGrpSpPr>
          <p:cNvPr id="24" name="グループ化 23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1" name="角丸四角形 30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dirty="0" smtClean="0">
                  <a:solidFill>
                    <a:srgbClr val="7D7D7D"/>
                  </a:solidFill>
                </a:rPr>
                <a:t>OSE vs REF : SLP</a:t>
              </a:r>
              <a:endParaRPr kumimoji="1" lang="ja-JP" altLang="en-US" sz="2400" dirty="0">
                <a:solidFill>
                  <a:srgbClr val="7D7D7D"/>
                </a:solidFill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4"/>
          <a:srcRect l="91139" t="7381" b="9478"/>
          <a:stretch/>
        </p:blipFill>
        <p:spPr>
          <a:xfrm>
            <a:off x="8665236" y="2255520"/>
            <a:ext cx="405146" cy="293479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4603270" y="53385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冷</a:t>
            </a:r>
            <a:r>
              <a:rPr lang="en-US" altLang="ja-JP" dirty="0"/>
              <a:t>SST</a:t>
            </a:r>
            <a:r>
              <a:rPr lang="ja-JP" altLang="en-US" dirty="0"/>
              <a:t>側に高気圧偏差・暖</a:t>
            </a:r>
            <a:r>
              <a:rPr lang="en-US" altLang="ja-JP" dirty="0"/>
              <a:t>SST</a:t>
            </a:r>
            <a:r>
              <a:rPr lang="ja-JP" altLang="en-US" dirty="0"/>
              <a:t>側に低気圧偏差が存在。</a:t>
            </a:r>
            <a:endParaRPr lang="en-US" altLang="ja-JP" dirty="0"/>
          </a:p>
          <a:p>
            <a:r>
              <a:rPr lang="ja-JP" altLang="en-US" dirty="0"/>
              <a:t>その形成要因は，海面からの冷却もしくは加熱と，南北風による移流等が考えられる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3" b="317"/>
          <a:stretch/>
        </p:blipFill>
        <p:spPr>
          <a:xfrm>
            <a:off x="457330" y="1498535"/>
            <a:ext cx="2914567" cy="251569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0"/>
          <a:stretch/>
        </p:blipFill>
        <p:spPr>
          <a:xfrm>
            <a:off x="4204982" y="1574421"/>
            <a:ext cx="2736040" cy="23639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9" b="-571"/>
          <a:stretch/>
        </p:blipFill>
        <p:spPr>
          <a:xfrm>
            <a:off x="457330" y="4214673"/>
            <a:ext cx="2930304" cy="25546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3573" b="-1"/>
          <a:stretch/>
        </p:blipFill>
        <p:spPr>
          <a:xfrm>
            <a:off x="4102528" y="4188919"/>
            <a:ext cx="3027776" cy="26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4612"/>
          <a:stretch/>
        </p:blipFill>
        <p:spPr>
          <a:xfrm>
            <a:off x="6752361" y="4195570"/>
            <a:ext cx="2261165" cy="204847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2"/>
            <a:ext cx="7735557" cy="509925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Weak</a:t>
            </a:r>
            <a:r>
              <a:rPr kumimoji="1"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台風中心からのジオポテンシャル高度経度方向</a:t>
            </a:r>
            <a:r>
              <a:rPr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断面</a:t>
            </a:r>
            <a:endParaRPr kumimoji="1" lang="ja-JP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288071" y="122774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239878" y="123741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88070" y="361887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18UTC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76501" y="3635157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6440950" y="1403903"/>
            <a:ext cx="2541619" cy="99457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87760" y="1487941"/>
            <a:ext cx="2568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19</a:t>
            </a:r>
            <a:r>
              <a:rPr lang="ja-JP" altLang="en-US" sz="1600" dirty="0" smtClean="0"/>
              <a:t>日から</a:t>
            </a:r>
            <a:r>
              <a:rPr lang="en-US" altLang="ja-JP" sz="1600" dirty="0" smtClean="0"/>
              <a:t>20</a:t>
            </a:r>
            <a:r>
              <a:rPr lang="ja-JP" altLang="en-US" sz="1600" dirty="0" smtClean="0"/>
              <a:t>日にかけて</a:t>
            </a:r>
            <a:endParaRPr lang="en-US" altLang="ja-JP" sz="1600" dirty="0" smtClean="0"/>
          </a:p>
          <a:p>
            <a:r>
              <a:rPr kumimoji="1" lang="ja-JP" altLang="en-US" sz="1600" dirty="0" smtClean="0"/>
              <a:t>下層～中層で台風東側の高気圧偏差が</a:t>
            </a:r>
            <a:r>
              <a:rPr lang="ja-JP" altLang="en-US" sz="1600" dirty="0" smtClean="0"/>
              <a:t>発達</a:t>
            </a:r>
            <a:endParaRPr kumimoji="1" lang="ja-JP" altLang="en-US" sz="1600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6813130" y="5450658"/>
            <a:ext cx="2139628" cy="10799"/>
          </a:xfrm>
          <a:prstGeom prst="line">
            <a:avLst/>
          </a:prstGeom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369892" y="6352144"/>
            <a:ext cx="48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西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01776" y="6383856"/>
            <a:ext cx="48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東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535058" y="4109635"/>
            <a:ext cx="2863295" cy="213441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1"/>
          <a:stretch/>
        </p:blipFill>
        <p:spPr>
          <a:xfrm>
            <a:off x="3683979" y="1645411"/>
            <a:ext cx="2610594" cy="1951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2"/>
          <a:stretch/>
        </p:blipFill>
        <p:spPr>
          <a:xfrm>
            <a:off x="612908" y="1559425"/>
            <a:ext cx="2834862" cy="2126620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3"/>
          <a:stretch/>
        </p:blipFill>
        <p:spPr>
          <a:xfrm>
            <a:off x="3544792" y="4038746"/>
            <a:ext cx="2985747" cy="2239556"/>
          </a:xfrm>
          <a:prstGeom prst="rect">
            <a:avLst/>
          </a:prstGeom>
        </p:spPr>
      </p:pic>
      <p:sp>
        <p:nvSpPr>
          <p:cNvPr id="22" name="下矢印 21"/>
          <p:cNvSpPr/>
          <p:nvPr/>
        </p:nvSpPr>
        <p:spPr>
          <a:xfrm>
            <a:off x="7314776" y="2449475"/>
            <a:ext cx="786596" cy="383177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6440950" y="2922450"/>
            <a:ext cx="2656240" cy="7541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40950" y="3012597"/>
            <a:ext cx="2695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/>
              <a:t>全体的</a:t>
            </a:r>
            <a:r>
              <a:rPr lang="ja-JP" altLang="en-US" sz="1600" dirty="0" smtClean="0"/>
              <a:t>に</a:t>
            </a:r>
            <a:r>
              <a:rPr lang="en-US" altLang="ja-JP" sz="1600" dirty="0" smtClean="0"/>
              <a:t>CTL</a:t>
            </a:r>
            <a:r>
              <a:rPr lang="ja-JP" altLang="en-US" sz="1600" dirty="0" smtClean="0"/>
              <a:t>の方が</a:t>
            </a:r>
            <a:endParaRPr lang="en-US" altLang="ja-JP" sz="1600" dirty="0" smtClean="0"/>
          </a:p>
          <a:p>
            <a:r>
              <a:rPr kumimoji="1" lang="ja-JP" altLang="en-US" sz="1600" dirty="0" smtClean="0"/>
              <a:t>台風</a:t>
            </a:r>
            <a:r>
              <a:rPr kumimoji="1" lang="ja-JP" altLang="en-US" sz="1600" dirty="0"/>
              <a:t>前面</a:t>
            </a:r>
            <a:r>
              <a:rPr kumimoji="1" lang="ja-JP" altLang="en-US" sz="1600" dirty="0" smtClean="0"/>
              <a:t>で</a:t>
            </a:r>
            <a:r>
              <a:rPr lang="ja-JP" altLang="en-US" sz="1600" dirty="0" smtClean="0"/>
              <a:t>南</a:t>
            </a:r>
            <a:r>
              <a:rPr lang="ja-JP" altLang="en-US" sz="1600" dirty="0"/>
              <a:t>風</a:t>
            </a:r>
            <a:r>
              <a:rPr lang="ja-JP" altLang="en-US" sz="1600" dirty="0" smtClean="0"/>
              <a:t>が強い傾向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146783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23528" y="260648"/>
            <a:ext cx="64472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V</a:t>
            </a:r>
            <a:r>
              <a:rPr kumimoji="1" lang="en-US" altLang="ja-JP" sz="1600" dirty="0" smtClean="0"/>
              <a:t>500</a:t>
            </a:r>
          </a:p>
          <a:p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45892" y="3381828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576327" y="3381828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141333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3719" y="5714325"/>
            <a:ext cx="17844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カラー：</a:t>
            </a:r>
            <a:r>
              <a:rPr kumimoji="1" lang="en-US" altLang="ja-JP" sz="1600" dirty="0"/>
              <a:t>OSE-REF</a:t>
            </a:r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8" r="12473" b="1"/>
          <a:stretch/>
        </p:blipFill>
        <p:spPr>
          <a:xfrm>
            <a:off x="3937836" y="3739676"/>
            <a:ext cx="3379422" cy="297104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0237" b="-825"/>
          <a:stretch/>
        </p:blipFill>
        <p:spPr>
          <a:xfrm>
            <a:off x="180321" y="3720382"/>
            <a:ext cx="3477279" cy="299033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10529"/>
          <a:stretch/>
        </p:blipFill>
        <p:spPr>
          <a:xfrm>
            <a:off x="3846013" y="499181"/>
            <a:ext cx="3427706" cy="292565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" r="10529"/>
          <a:stretch/>
        </p:blipFill>
        <p:spPr>
          <a:xfrm>
            <a:off x="323528" y="620645"/>
            <a:ext cx="3285399" cy="2804192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29" t="20826" b="22032"/>
          <a:stretch/>
        </p:blipFill>
        <p:spPr>
          <a:xfrm>
            <a:off x="8047572" y="1625481"/>
            <a:ext cx="748085" cy="360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275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90439" y="231391"/>
            <a:ext cx="6661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 smtClean="0"/>
              <a:t>geopt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33956" y="3306835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91880" y="33946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1" b="6890"/>
          <a:stretch/>
        </p:blipFill>
        <p:spPr>
          <a:xfrm>
            <a:off x="2914869" y="3706665"/>
            <a:ext cx="2952328" cy="217747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"/>
          <a:stretch/>
        </p:blipFill>
        <p:spPr>
          <a:xfrm>
            <a:off x="11460" y="3719149"/>
            <a:ext cx="2943734" cy="221789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54" b="5354"/>
          <a:stretch/>
        </p:blipFill>
        <p:spPr>
          <a:xfrm>
            <a:off x="2897726" y="882634"/>
            <a:ext cx="2760260" cy="2106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72" b="5900"/>
          <a:stretch/>
        </p:blipFill>
        <p:spPr>
          <a:xfrm>
            <a:off x="11460" y="882634"/>
            <a:ext cx="2860370" cy="21193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94099" r="12472"/>
          <a:stretch/>
        </p:blipFill>
        <p:spPr>
          <a:xfrm>
            <a:off x="323528" y="6170969"/>
            <a:ext cx="4320480" cy="250308"/>
          </a:xfrm>
          <a:prstGeom prst="rect">
            <a:avLst/>
          </a:prstGeom>
        </p:spPr>
      </p:pic>
      <p:grpSp>
        <p:nvGrpSpPr>
          <p:cNvPr id="13" name="グループ化 12"/>
          <p:cNvGrpSpPr/>
          <p:nvPr/>
        </p:nvGrpSpPr>
        <p:grpSpPr>
          <a:xfrm>
            <a:off x="6192770" y="3228441"/>
            <a:ext cx="2682552" cy="2915820"/>
            <a:chOff x="4001905" y="1747568"/>
            <a:chExt cx="3972727" cy="3885054"/>
          </a:xfrm>
        </p:grpSpPr>
        <p:pic>
          <p:nvPicPr>
            <p:cNvPr id="17" name="Picture 2" descr="http://www1.kaiho.mlit.go.jp/KANKYO/KAIYO/qboc/2011/qboc2011136tp0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268"/>
            <a:stretch/>
          </p:blipFill>
          <p:spPr bwMode="auto">
            <a:xfrm>
              <a:off x="4001905" y="1747568"/>
              <a:ext cx="3972727" cy="388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6732240" y="3274502"/>
              <a:ext cx="1224136" cy="7027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97649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90439" y="231391"/>
            <a:ext cx="30168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V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33956" y="3306835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91880" y="33946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6192770" y="3228441"/>
            <a:ext cx="2682552" cy="2915820"/>
            <a:chOff x="4001905" y="1747568"/>
            <a:chExt cx="3972727" cy="3885054"/>
          </a:xfrm>
        </p:grpSpPr>
        <p:pic>
          <p:nvPicPr>
            <p:cNvPr id="17" name="Picture 2" descr="http://www1.kaiho.mlit.go.jp/KANKYO/KAIYO/qboc/2011/qboc2011136tp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268"/>
            <a:stretch/>
          </p:blipFill>
          <p:spPr bwMode="auto">
            <a:xfrm>
              <a:off x="4001905" y="1747568"/>
              <a:ext cx="3972727" cy="388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6732240" y="3274502"/>
              <a:ext cx="1224136" cy="7027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-651" r="-76" b="5502"/>
          <a:stretch/>
        </p:blipFill>
        <p:spPr>
          <a:xfrm>
            <a:off x="216174" y="624467"/>
            <a:ext cx="2918602" cy="220486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 b="5900"/>
          <a:stretch/>
        </p:blipFill>
        <p:spPr>
          <a:xfrm>
            <a:off x="3274424" y="678016"/>
            <a:ext cx="3237068" cy="24184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b="5900"/>
          <a:stretch/>
        </p:blipFill>
        <p:spPr>
          <a:xfrm>
            <a:off x="57072" y="3706795"/>
            <a:ext cx="3309076" cy="24722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b="5900"/>
          <a:stretch/>
        </p:blipFill>
        <p:spPr>
          <a:xfrm>
            <a:off x="3366148" y="3895089"/>
            <a:ext cx="2805020" cy="209567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94099" r="8301" b="-399"/>
          <a:stretch/>
        </p:blipFill>
        <p:spPr>
          <a:xfrm>
            <a:off x="714603" y="6351776"/>
            <a:ext cx="5303090" cy="3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5</a:t>
            </a:fld>
            <a:endParaRPr kumimoji="1" lang="ja-JP" altLang="en-US"/>
          </a:p>
        </p:txBody>
      </p:sp>
      <p:grpSp>
        <p:nvGrpSpPr>
          <p:cNvPr id="27" name="グループ化 26"/>
          <p:cNvGrpSpPr/>
          <p:nvPr/>
        </p:nvGrpSpPr>
        <p:grpSpPr>
          <a:xfrm>
            <a:off x="520391" y="1312098"/>
            <a:ext cx="4488763" cy="350811"/>
            <a:chOff x="-3021493" y="1232092"/>
            <a:chExt cx="5680160" cy="616688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-3021493" y="1234562"/>
              <a:ext cx="4331542" cy="61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Z500 7/19 </a:t>
              </a:r>
              <a:r>
                <a:rPr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00UTC</a:t>
              </a:r>
              <a:endPara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021891" y="1232092"/>
              <a:ext cx="1636776" cy="614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7/20 </a:t>
              </a:r>
              <a:r>
                <a:rPr lang="en-US" altLang="ja-JP" sz="2000" dirty="0">
                  <a:latin typeface="Segoe UI" panose="020B0502040204020203" pitchFamily="34" charset="0"/>
                  <a:cs typeface="Segoe UI" panose="020B0502040204020203" pitchFamily="34" charset="0"/>
                </a:rPr>
                <a:t>00UTC</a:t>
              </a:r>
              <a:endPara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5179"/>
          <a:stretch/>
        </p:blipFill>
        <p:spPr>
          <a:xfrm>
            <a:off x="310268" y="1700948"/>
            <a:ext cx="2844621" cy="198524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5296"/>
          <a:stretch/>
        </p:blipFill>
        <p:spPr>
          <a:xfrm>
            <a:off x="3154888" y="1702353"/>
            <a:ext cx="2846121" cy="198383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9" b="5179"/>
          <a:stretch/>
        </p:blipFill>
        <p:spPr>
          <a:xfrm>
            <a:off x="5975636" y="1700948"/>
            <a:ext cx="2849520" cy="1985240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95172" r="6638" b="-204"/>
          <a:stretch/>
        </p:blipFill>
        <p:spPr>
          <a:xfrm>
            <a:off x="3001224" y="3796200"/>
            <a:ext cx="3237502" cy="143814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6408425" y="1300838"/>
            <a:ext cx="1833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7/21 </a:t>
            </a:r>
            <a:r>
              <a:rPr lang="en-US" altLang="ja-JP" sz="2000" dirty="0">
                <a:latin typeface="Segoe UI" panose="020B0502040204020203" pitchFamily="34" charset="0"/>
                <a:cs typeface="Segoe UI" panose="020B0502040204020203" pitchFamily="34" charset="0"/>
              </a:rPr>
              <a:t>00UTC</a:t>
            </a:r>
            <a:endParaRPr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3736263" y="1700948"/>
            <a:ext cx="2126074" cy="862891"/>
            <a:chOff x="-25390" y="1246782"/>
            <a:chExt cx="2980679" cy="159649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4" name="円/楕円 53"/>
            <p:cNvSpPr/>
            <p:nvPr/>
          </p:nvSpPr>
          <p:spPr>
            <a:xfrm>
              <a:off x="-25390" y="1496949"/>
              <a:ext cx="1119572" cy="134632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ln w="28575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1795031" y="1375256"/>
              <a:ext cx="1160258" cy="1468019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76344" y="1316791"/>
              <a:ext cx="801888" cy="141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990661" y="1246782"/>
              <a:ext cx="727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6500914" y="1700948"/>
            <a:ext cx="2210241" cy="896928"/>
            <a:chOff x="103794" y="1653125"/>
            <a:chExt cx="2685294" cy="1147879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9" name="円/楕円 58"/>
            <p:cNvSpPr/>
            <p:nvPr/>
          </p:nvSpPr>
          <p:spPr>
            <a:xfrm>
              <a:off x="103794" y="1717661"/>
              <a:ext cx="1032924" cy="10592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ln w="28575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1756164" y="1741749"/>
              <a:ext cx="1032924" cy="1059255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255353" y="1674660"/>
              <a:ext cx="727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909116" y="1653125"/>
              <a:ext cx="727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1110402" y="4063607"/>
            <a:ext cx="7054299" cy="1040476"/>
            <a:chOff x="1428219" y="4304376"/>
            <a:chExt cx="7064909" cy="675948"/>
          </a:xfrm>
        </p:grpSpPr>
        <p:sp>
          <p:nvSpPr>
            <p:cNvPr id="64" name="角丸四角形 63"/>
            <p:cNvSpPr/>
            <p:nvPr/>
          </p:nvSpPr>
          <p:spPr>
            <a:xfrm>
              <a:off x="1428219" y="4304376"/>
              <a:ext cx="7064909" cy="675948"/>
            </a:xfrm>
            <a:prstGeom prst="roundRect">
              <a:avLst/>
            </a:prstGeom>
            <a:solidFill>
              <a:srgbClr val="C7E8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1681103" y="4415794"/>
              <a:ext cx="6681062" cy="539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時間経過と共に台風北側上空のリッジが発達</a:t>
              </a:r>
              <a:endPara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西高東低</a:t>
              </a:r>
              <a:r>
                <a:rPr lang="ja-JP" altLang="en-US" sz="2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で大規模な流れは強い</a:t>
              </a:r>
              <a:r>
                <a:rPr lang="ja-JP" altLang="en-US" sz="2400" dirty="0" smtClean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北風</a:t>
              </a:r>
              <a:endPara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67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68" name="角丸四角形 67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69" name="角丸四角形 68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70" name="角丸四角形 69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71" name="角丸四角形 70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72" name="グループ化 71"/>
          <p:cNvGrpSpPr/>
          <p:nvPr/>
        </p:nvGrpSpPr>
        <p:grpSpPr>
          <a:xfrm>
            <a:off x="65379" y="550810"/>
            <a:ext cx="4969363" cy="670308"/>
            <a:chOff x="65379" y="550810"/>
            <a:chExt cx="4969363" cy="670308"/>
          </a:xfrm>
        </p:grpSpPr>
        <p:sp>
          <p:nvSpPr>
            <p:cNvPr id="73" name="角丸四角形 72"/>
            <p:cNvSpPr/>
            <p:nvPr/>
          </p:nvSpPr>
          <p:spPr>
            <a:xfrm>
              <a:off x="358166" y="606442"/>
              <a:ext cx="4676576" cy="582062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ja-JP" altLang="en-US" sz="2400" dirty="0">
                  <a:solidFill>
                    <a:schemeClr val="tx1"/>
                  </a:solidFill>
                </a:rPr>
                <a:t>背景場　</a:t>
              </a:r>
              <a:r>
                <a:rPr lang="en-US" altLang="ja-JP" sz="2400" dirty="0" smtClean="0">
                  <a:solidFill>
                    <a:schemeClr val="tx1"/>
                  </a:solidFill>
                </a:rPr>
                <a:t>ERA-interim:Z500</a:t>
              </a:r>
              <a:endParaRPr lang="ja-JP" alt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79" y="550810"/>
              <a:ext cx="723639" cy="670308"/>
            </a:xfrm>
            <a:prstGeom prst="rect">
              <a:avLst/>
            </a:prstGeom>
          </p:spPr>
        </p:pic>
      </p:grpSp>
      <p:sp>
        <p:nvSpPr>
          <p:cNvPr id="75" name="角丸四角形 74"/>
          <p:cNvSpPr/>
          <p:nvPr/>
        </p:nvSpPr>
        <p:spPr>
          <a:xfrm>
            <a:off x="518754" y="5227677"/>
            <a:ext cx="8191975" cy="1141348"/>
          </a:xfrm>
          <a:prstGeom prst="roundRect">
            <a:avLst/>
          </a:prstGeom>
          <a:solidFill>
            <a:srgbClr val="FFC3B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ja-JP" altLang="en-US" sz="2400" dirty="0" smtClean="0">
                <a:solidFill>
                  <a:schemeClr val="tx1"/>
                </a:solidFill>
              </a:rPr>
              <a:t>高知付近に台風がある時強い西高東低の配置と</a:t>
            </a:r>
            <a:endParaRPr lang="en-US" altLang="ja-JP" sz="2400" dirty="0" smtClean="0">
              <a:solidFill>
                <a:schemeClr val="tx1"/>
              </a:solidFill>
            </a:endParaRPr>
          </a:p>
          <a:p>
            <a:pPr lvl="1"/>
            <a:r>
              <a:rPr lang="ja-JP" altLang="en-US" sz="2400" dirty="0" smtClean="0">
                <a:solidFill>
                  <a:schemeClr val="tx1"/>
                </a:solidFill>
              </a:rPr>
              <a:t>なって</a:t>
            </a:r>
            <a:r>
              <a:rPr lang="ja-JP" altLang="en-US" sz="2400" dirty="0">
                <a:solidFill>
                  <a:schemeClr val="tx1"/>
                </a:solidFill>
              </a:rPr>
              <a:t>い</a:t>
            </a:r>
            <a:r>
              <a:rPr lang="ja-JP" altLang="en-US" sz="2400" dirty="0" smtClean="0">
                <a:solidFill>
                  <a:schemeClr val="tx1"/>
                </a:solidFill>
              </a:rPr>
              <a:t>るのは</a:t>
            </a:r>
            <a:r>
              <a:rPr lang="en-US" altLang="ja-JP" sz="2400" dirty="0" smtClean="0">
                <a:solidFill>
                  <a:schemeClr val="tx1"/>
                </a:solidFill>
              </a:rPr>
              <a:t>1959</a:t>
            </a:r>
            <a:r>
              <a:rPr lang="ja-JP" altLang="en-US" sz="2400" dirty="0" smtClean="0">
                <a:solidFill>
                  <a:schemeClr val="tx1"/>
                </a:solidFill>
              </a:rPr>
              <a:t>年からこの台風まで前例がない</a:t>
            </a:r>
            <a:endParaRPr lang="en-US" altLang="ja-JP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90439" y="231391"/>
            <a:ext cx="6249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temp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33956" y="3306835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91880" y="33946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6372200" y="3243645"/>
            <a:ext cx="2682552" cy="2915820"/>
            <a:chOff x="4001905" y="1747568"/>
            <a:chExt cx="3972727" cy="3885054"/>
          </a:xfrm>
        </p:grpSpPr>
        <p:pic>
          <p:nvPicPr>
            <p:cNvPr id="17" name="Picture 2" descr="http://www1.kaiho.mlit.go.jp/KANKYO/KAIYO/qboc/2011/qboc2011136tp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268"/>
            <a:stretch/>
          </p:blipFill>
          <p:spPr bwMode="auto">
            <a:xfrm>
              <a:off x="4001905" y="1747568"/>
              <a:ext cx="3972727" cy="388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6732240" y="3274502"/>
              <a:ext cx="1224136" cy="7027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-19398" y="3798628"/>
            <a:ext cx="3158731" cy="236083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/>
        </p:blipFill>
        <p:spPr>
          <a:xfrm>
            <a:off x="3065911" y="3855210"/>
            <a:ext cx="3126859" cy="230425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3065911" y="678016"/>
            <a:ext cx="3239078" cy="242088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" b="6951"/>
          <a:stretch/>
        </p:blipFill>
        <p:spPr>
          <a:xfrm>
            <a:off x="33526" y="662986"/>
            <a:ext cx="3257567" cy="24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557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464300" y="1035318"/>
            <a:ext cx="8218597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再解析では捉えられていない高気圧がある</a:t>
            </a:r>
            <a:r>
              <a:rPr kumimoji="1" lang="en-US" altLang="ja-JP" sz="2000" dirty="0" smtClean="0"/>
              <a:t>(06UTC)</a:t>
            </a:r>
            <a:r>
              <a:rPr kumimoji="1" lang="ja-JP" altLang="en-US" sz="2000" dirty="0" smtClean="0"/>
              <a:t>→左右に低気圧偏差</a:t>
            </a:r>
            <a:endParaRPr kumimoji="1" lang="en-US" altLang="ja-JP" sz="2000" dirty="0" smtClean="0"/>
          </a:p>
          <a:p>
            <a:r>
              <a:rPr lang="ja-JP" altLang="en-US" sz="2000" dirty="0" smtClean="0"/>
              <a:t>黒潮続流上で（海水温との絡みで）発達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気圧の谷強化→低圧部に引き込まれるような形で南進？？</a:t>
            </a:r>
            <a:endParaRPr kumimoji="1" lang="ja-JP" altLang="en-US" sz="20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07134" y="3316017"/>
            <a:ext cx="3065417" cy="3169919"/>
            <a:chOff x="4001905" y="1747568"/>
            <a:chExt cx="3972727" cy="3885054"/>
          </a:xfrm>
        </p:grpSpPr>
        <p:pic>
          <p:nvPicPr>
            <p:cNvPr id="6" name="Picture 2" descr="http://www1.kaiho.mlit.go.jp/KANKYO/KAIYO/qboc/2011/qboc2011136tp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268"/>
            <a:stretch/>
          </p:blipFill>
          <p:spPr bwMode="auto">
            <a:xfrm>
              <a:off x="4001905" y="1747568"/>
              <a:ext cx="3972727" cy="388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正方形/長方形 6"/>
            <p:cNvSpPr/>
            <p:nvPr/>
          </p:nvSpPr>
          <p:spPr>
            <a:xfrm>
              <a:off x="6732240" y="3274502"/>
              <a:ext cx="1224136" cy="7027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r="12667"/>
          <a:stretch/>
        </p:blipFill>
        <p:spPr>
          <a:xfrm>
            <a:off x="4423703" y="3316017"/>
            <a:ext cx="3963548" cy="33508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0" t="4384" r="3" b="3994"/>
          <a:stretch/>
        </p:blipFill>
        <p:spPr>
          <a:xfrm>
            <a:off x="8411475" y="3433978"/>
            <a:ext cx="542844" cy="3114928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6636791" y="4848597"/>
            <a:ext cx="780009" cy="5734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4994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290439" y="231391"/>
            <a:ext cx="2920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33956" y="3306835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91880" y="33946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grpSp>
        <p:nvGrpSpPr>
          <p:cNvPr id="13" name="グループ化 12"/>
          <p:cNvGrpSpPr/>
          <p:nvPr/>
        </p:nvGrpSpPr>
        <p:grpSpPr>
          <a:xfrm>
            <a:off x="6372200" y="3243645"/>
            <a:ext cx="2682552" cy="2915820"/>
            <a:chOff x="4001905" y="1747568"/>
            <a:chExt cx="3972727" cy="3885054"/>
          </a:xfrm>
        </p:grpSpPr>
        <p:pic>
          <p:nvPicPr>
            <p:cNvPr id="17" name="Picture 2" descr="http://www1.kaiho.mlit.go.jp/KANKYO/KAIYO/qboc/2011/qboc2011136tp0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24268"/>
            <a:stretch/>
          </p:blipFill>
          <p:spPr bwMode="auto">
            <a:xfrm>
              <a:off x="4001905" y="1747568"/>
              <a:ext cx="3972727" cy="3885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正方形/長方形 11"/>
            <p:cNvSpPr/>
            <p:nvPr/>
          </p:nvSpPr>
          <p:spPr>
            <a:xfrm>
              <a:off x="6732240" y="3274502"/>
              <a:ext cx="1224136" cy="7027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r="-1" b="5900"/>
          <a:stretch/>
        </p:blipFill>
        <p:spPr>
          <a:xfrm>
            <a:off x="0" y="696273"/>
            <a:ext cx="3081214" cy="22829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" b="5900"/>
          <a:stretch/>
        </p:blipFill>
        <p:spPr>
          <a:xfrm>
            <a:off x="-337" y="4149080"/>
            <a:ext cx="3057131" cy="22840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r="-1" b="5900"/>
          <a:stretch/>
        </p:blipFill>
        <p:spPr>
          <a:xfrm>
            <a:off x="3105042" y="4011830"/>
            <a:ext cx="3453092" cy="255852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" r="-1" b="5900"/>
          <a:stretch/>
        </p:blipFill>
        <p:spPr>
          <a:xfrm>
            <a:off x="3396084" y="781957"/>
            <a:ext cx="3004957" cy="222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333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179807" y="5526263"/>
            <a:ext cx="7649449" cy="119110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9588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4617" y="5681202"/>
            <a:ext cx="9039497" cy="1630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台風の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強度が強</a:t>
            </a: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→台風前面で南風が強</a:t>
            </a:r>
            <a:endParaRPr lang="en-US" altLang="ja-JP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指向風に逆らう流れを作り出している可能性を示唆</a:t>
            </a:r>
            <a:endParaRPr lang="en-US" altLang="ja-JP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57B9E"/>
          </a:solidFill>
          <a:ln>
            <a:solidFill>
              <a:srgbClr val="F57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7253760" cy="622038"/>
          </a:xfrm>
          <a:prstGeom prst="roundRect">
            <a:avLst/>
          </a:prstGeom>
          <a:solidFill>
            <a:srgbClr val="F9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卒業研究ま</a:t>
            </a: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での成果</a:t>
            </a:r>
            <a:r>
              <a:rPr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台風強度と進路の関係　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5296"/>
          <a:stretch/>
        </p:blipFill>
        <p:spPr>
          <a:xfrm>
            <a:off x="389968" y="2189357"/>
            <a:ext cx="2846121" cy="198383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95172" r="6638" b="-204"/>
          <a:stretch/>
        </p:blipFill>
        <p:spPr>
          <a:xfrm>
            <a:off x="444617" y="4317172"/>
            <a:ext cx="3237502" cy="143814"/>
          </a:xfrm>
          <a:prstGeom prst="rect">
            <a:avLst/>
          </a:prstGeom>
        </p:spPr>
      </p:pic>
      <p:grpSp>
        <p:nvGrpSpPr>
          <p:cNvPr id="16" name="グループ化 15"/>
          <p:cNvGrpSpPr/>
          <p:nvPr/>
        </p:nvGrpSpPr>
        <p:grpSpPr>
          <a:xfrm>
            <a:off x="837077" y="2230672"/>
            <a:ext cx="2126074" cy="862891"/>
            <a:chOff x="-25390" y="1246782"/>
            <a:chExt cx="2980679" cy="159649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7" name="円/楕円 16"/>
            <p:cNvSpPr/>
            <p:nvPr/>
          </p:nvSpPr>
          <p:spPr>
            <a:xfrm>
              <a:off x="-25390" y="1496949"/>
              <a:ext cx="1119572" cy="134632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ln w="28575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1795031" y="1375256"/>
              <a:ext cx="1160258" cy="1468019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6344" y="1316791"/>
              <a:ext cx="801888" cy="1417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H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990661" y="1246782"/>
              <a:ext cx="7270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 smtClean="0">
                  <a:ln w="28575">
                    <a:solidFill>
                      <a:schemeClr val="bg1"/>
                    </a:solidFill>
                  </a:ln>
                  <a:solidFill>
                    <a:srgbClr val="00B0F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L</a:t>
              </a:r>
              <a:endParaRPr kumimoji="1" lang="ja-JP" altLang="en-US" sz="5400" dirty="0">
                <a:ln w="28575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313109" y="1388652"/>
            <a:ext cx="4477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背景場　</a:t>
            </a:r>
            <a:r>
              <a:rPr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ERA-interim:Z500</a:t>
            </a:r>
            <a:endParaRPr lang="en-US" altLang="ja-JP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ja-JP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7/20 00UTC(</a:t>
            </a:r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台風が南進し始める時刻</a:t>
            </a:r>
            <a:r>
              <a:rPr lang="en-US" altLang="ja-JP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742656" y="4531969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北風が卓越する場</a:t>
            </a:r>
            <a:endParaRPr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800812" y="4684215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初期時刻を変えた計算で進路に差が見られた</a:t>
            </a:r>
            <a:endParaRPr lang="en-US" altLang="ja-JP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→台風強度の差が進路に影響を与えた？</a:t>
            </a:r>
            <a:endParaRPr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598" y="1394635"/>
            <a:ext cx="3630441" cy="34226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1490" y="5142067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??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9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323528" y="260648"/>
            <a:ext cx="58381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U2m</a:t>
            </a:r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44008" y="326661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141333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8" b="-400"/>
          <a:stretch/>
        </p:blipFill>
        <p:spPr>
          <a:xfrm>
            <a:off x="413728" y="636153"/>
            <a:ext cx="2993824" cy="259228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9304"/>
          <a:stretch/>
        </p:blipFill>
        <p:spPr>
          <a:xfrm>
            <a:off x="4283968" y="479887"/>
            <a:ext cx="3165427" cy="271627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0" r="10118"/>
          <a:stretch/>
        </p:blipFill>
        <p:spPr>
          <a:xfrm>
            <a:off x="251520" y="3605166"/>
            <a:ext cx="3544331" cy="306896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49" r="10118" b="-1"/>
          <a:stretch/>
        </p:blipFill>
        <p:spPr>
          <a:xfrm>
            <a:off x="4171874" y="3566995"/>
            <a:ext cx="3487409" cy="3051252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4" t="19551" b="21650"/>
          <a:stretch/>
        </p:blipFill>
        <p:spPr>
          <a:xfrm>
            <a:off x="7925351" y="1381494"/>
            <a:ext cx="679097" cy="4032448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7273719" y="5714325"/>
            <a:ext cx="17844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カラー：</a:t>
            </a:r>
            <a:r>
              <a:rPr kumimoji="1" lang="en-US" altLang="ja-JP" sz="1600" dirty="0"/>
              <a:t>OSE-REF</a:t>
            </a:r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253856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1306" b="-1461"/>
          <a:stretch/>
        </p:blipFill>
        <p:spPr>
          <a:xfrm>
            <a:off x="4099179" y="3683725"/>
            <a:ext cx="3490132" cy="3056708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23528" y="260648"/>
            <a:ext cx="65755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U500</a:t>
            </a:r>
          </a:p>
          <a:p>
            <a:endParaRPr kumimoji="1" lang="ja-JP" altLang="en-US" sz="16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83568" y="3228441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18UTC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44008" y="3266612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21 00UTC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43608" y="190086"/>
            <a:ext cx="17340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-ref</a:t>
            </a:r>
            <a:r>
              <a:rPr kumimoji="1" lang="ja-JP" altLang="en-US" sz="1600" dirty="0" smtClean="0"/>
              <a:t>　</a:t>
            </a:r>
            <a:r>
              <a:rPr kumimoji="1" lang="en-US" altLang="ja-JP" sz="1600" dirty="0" smtClean="0"/>
              <a:t>20 06UTC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32040" y="141333"/>
            <a:ext cx="9835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20 12UTC</a:t>
            </a:r>
            <a:endParaRPr kumimoji="1" lang="ja-JP" altLang="en-US" sz="16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273719" y="5714325"/>
            <a:ext cx="178446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カラー：</a:t>
            </a:r>
            <a:r>
              <a:rPr kumimoji="1" lang="en-US" altLang="ja-JP" sz="1600" dirty="0"/>
              <a:t>OSE-REF</a:t>
            </a:r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4" b="-444"/>
          <a:stretch/>
        </p:blipFill>
        <p:spPr>
          <a:xfrm>
            <a:off x="432870" y="599202"/>
            <a:ext cx="3073065" cy="26674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4" b="-444"/>
          <a:stretch/>
        </p:blipFill>
        <p:spPr>
          <a:xfrm>
            <a:off x="4307568" y="528640"/>
            <a:ext cx="3216021" cy="27914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 b="-2857"/>
          <a:stretch/>
        </p:blipFill>
        <p:spPr>
          <a:xfrm>
            <a:off x="323528" y="3683725"/>
            <a:ext cx="3489604" cy="309154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8" t="19556" r="-944" b="21650"/>
          <a:stretch/>
        </p:blipFill>
        <p:spPr>
          <a:xfrm>
            <a:off x="8285405" y="1415094"/>
            <a:ext cx="638086" cy="335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83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396321" y="6170934"/>
            <a:ext cx="203132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SLP	</a:t>
            </a:r>
            <a:endParaRPr kumimoji="1" lang="en-US" altLang="ja-JP" sz="1600" dirty="0"/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8684" y="169277"/>
            <a:ext cx="73821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r</a:t>
            </a:r>
            <a:r>
              <a:rPr lang="en-US" altLang="ja-JP" sz="1600" dirty="0" smtClean="0"/>
              <a:t>ef </a:t>
            </a:r>
            <a:r>
              <a:rPr lang="en-US" altLang="ja-JP" sz="1600" dirty="0" err="1" smtClean="0"/>
              <a:t>slp</a:t>
            </a:r>
            <a:endParaRPr kumimoji="1" lang="ja-JP" alt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9" b="-1633"/>
          <a:stretch/>
        </p:blipFill>
        <p:spPr>
          <a:xfrm>
            <a:off x="574537" y="958090"/>
            <a:ext cx="3006069" cy="2576738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1809"/>
          <a:stretch/>
        </p:blipFill>
        <p:spPr>
          <a:xfrm>
            <a:off x="4328716" y="940826"/>
            <a:ext cx="3067605" cy="261126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r="12095"/>
          <a:stretch/>
        </p:blipFill>
        <p:spPr>
          <a:xfrm>
            <a:off x="557141" y="3859706"/>
            <a:ext cx="3040860" cy="259361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" r="12667"/>
          <a:stretch/>
        </p:blipFill>
        <p:spPr>
          <a:xfrm>
            <a:off x="4399427" y="3859706"/>
            <a:ext cx="3106431" cy="262622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476738" y="58875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3684" y="557126"/>
            <a:ext cx="273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06UTC(</a:t>
            </a:r>
            <a:r>
              <a:rPr kumimoji="1" lang="ja-JP" altLang="en-US" dirty="0" smtClean="0"/>
              <a:t>観測あり）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13261" y="345285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18UTC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59944" y="349037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0" t="4384" r="3" b="3994"/>
          <a:stretch/>
        </p:blipFill>
        <p:spPr>
          <a:xfrm>
            <a:off x="7868886" y="1257431"/>
            <a:ext cx="743953" cy="426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0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2" r="12286"/>
          <a:stretch/>
        </p:blipFill>
        <p:spPr>
          <a:xfrm>
            <a:off x="4221152" y="3849799"/>
            <a:ext cx="3233386" cy="276030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454538" y="5995414"/>
            <a:ext cx="153599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600" dirty="0"/>
              <a:t>カラー</a:t>
            </a:r>
            <a:r>
              <a:rPr kumimoji="1" lang="ja-JP" altLang="en-US" sz="1600" dirty="0" smtClean="0"/>
              <a:t>：</a:t>
            </a:r>
            <a:r>
              <a:rPr kumimoji="1" lang="en-US" altLang="ja-JP" sz="1600" dirty="0" smtClean="0"/>
              <a:t>SLP</a:t>
            </a:r>
            <a:endParaRPr kumimoji="1" lang="en-US" altLang="ja-JP" sz="1600" dirty="0"/>
          </a:p>
          <a:p>
            <a:r>
              <a:rPr lang="ja-JP" altLang="en-US" sz="1600" dirty="0"/>
              <a:t>コンター</a:t>
            </a:r>
            <a:r>
              <a:rPr lang="ja-JP" altLang="en-US" sz="1600" dirty="0" smtClean="0"/>
              <a:t>：</a:t>
            </a:r>
            <a:r>
              <a:rPr lang="en-US" altLang="ja-JP" sz="1600" dirty="0" smtClean="0"/>
              <a:t>SST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9314" y="280844"/>
            <a:ext cx="8114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ose</a:t>
            </a:r>
            <a:r>
              <a:rPr lang="en-US" altLang="ja-JP" sz="1600" dirty="0" smtClean="0"/>
              <a:t> </a:t>
            </a:r>
            <a:r>
              <a:rPr lang="en-US" altLang="ja-JP" sz="1600" dirty="0" err="1" smtClean="0"/>
              <a:t>slp</a:t>
            </a:r>
            <a:endParaRPr kumimoji="1" lang="ja-JP" altLang="en-US" sz="16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1619" b="-992"/>
          <a:stretch/>
        </p:blipFill>
        <p:spPr>
          <a:xfrm>
            <a:off x="502564" y="965505"/>
            <a:ext cx="2981603" cy="25341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2" b="-1377"/>
          <a:stretch/>
        </p:blipFill>
        <p:spPr>
          <a:xfrm>
            <a:off x="4281381" y="965505"/>
            <a:ext cx="3112928" cy="263036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9" r="12572"/>
          <a:stretch/>
        </p:blipFill>
        <p:spPr>
          <a:xfrm>
            <a:off x="502564" y="3845806"/>
            <a:ext cx="3184487" cy="273438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443900" y="572552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3261" y="3452853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18UTC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61941" y="3499699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0" t="4384" r="3" b="3994"/>
          <a:stretch/>
        </p:blipFill>
        <p:spPr>
          <a:xfrm>
            <a:off x="7890908" y="1318391"/>
            <a:ext cx="743953" cy="426892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753684" y="557126"/>
            <a:ext cx="2738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06UTC(</a:t>
            </a:r>
            <a:r>
              <a:rPr kumimoji="1" lang="ja-JP" altLang="en-US" dirty="0" smtClean="0"/>
              <a:t>観測あり）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56113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Weak 2m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風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696" y="1221738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46876" y="122173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29197" y="1221737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696" y="393792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</a:t>
            </a:r>
            <a:r>
              <a:rPr lang="en-US" altLang="ja-JP" dirty="0"/>
              <a:t>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6876" y="393792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29197" y="3937923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0" r="1753" b="6565"/>
          <a:stretch/>
        </p:blipFill>
        <p:spPr>
          <a:xfrm>
            <a:off x="324127" y="1663337"/>
            <a:ext cx="2912678" cy="2006962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17" y="1602647"/>
            <a:ext cx="2785641" cy="221998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6287"/>
          <a:stretch/>
        </p:blipFill>
        <p:spPr>
          <a:xfrm>
            <a:off x="3482181" y="1820091"/>
            <a:ext cx="2616234" cy="178525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7" b="6149"/>
          <a:stretch/>
        </p:blipFill>
        <p:spPr>
          <a:xfrm>
            <a:off x="262082" y="4462061"/>
            <a:ext cx="2990952" cy="203069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24" y="4168496"/>
            <a:ext cx="3110728" cy="2479064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617" y="4137242"/>
            <a:ext cx="3363277" cy="26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5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57B9E"/>
          </a:solidFill>
          <a:ln>
            <a:solidFill>
              <a:srgbClr val="F57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1"/>
            <a:ext cx="4646368" cy="503903"/>
          </a:xfrm>
          <a:prstGeom prst="roundRect">
            <a:avLst/>
          </a:prstGeom>
          <a:solidFill>
            <a:srgbClr val="F9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衛星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8" name="Picture 4" descr="http://weather.is.kochi-u.ac.jp/sat/gms.fareast/2011/07/20/fe.11072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40" y="4068414"/>
            <a:ext cx="2751908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eather.is.kochi-u.ac.jp/sat/gms.fareast/2011/07/19/fe.11071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86" y="1463197"/>
            <a:ext cx="2768147" cy="207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eather.is.kochi-u.ac.jp/sat/gms.fareast/2011/07/19/fe.110719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5" y="4068415"/>
            <a:ext cx="2751909" cy="206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eather.is.kochi-u.ac.jp/sat/gms.fareast/2011/07/20/fe.110720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49" y="4064457"/>
            <a:ext cx="2757184" cy="206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eather.is.kochi-u.ac.jp/sat/gms.fareast/2011/07/18/fe.110718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40" y="1463197"/>
            <a:ext cx="2724563" cy="20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eather.is.kochi-u.ac.jp/sat/gms.fareast/2011/07/18/fe.110718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5" y="1463197"/>
            <a:ext cx="2724562" cy="20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角丸四角形 20"/>
          <p:cNvSpPr/>
          <p:nvPr/>
        </p:nvSpPr>
        <p:spPr>
          <a:xfrm>
            <a:off x="249476" y="5636287"/>
            <a:ext cx="7856563" cy="10851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4286" y="5791226"/>
            <a:ext cx="9039497" cy="16303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台風の</a:t>
            </a:r>
            <a:r>
              <a:rPr lang="ja-JP" altLang="en-US" sz="2400" dirty="0" smtClean="0">
                <a:solidFill>
                  <a:srgbClr val="FF0000"/>
                </a:solidFill>
                <a:latin typeface="+mn-ea"/>
              </a:rPr>
              <a:t>強度が強</a:t>
            </a: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→台風前面で南風が強</a:t>
            </a:r>
            <a:endParaRPr lang="en-US" altLang="ja-JP" sz="2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指向風に逆らう流れを作り出している可能性を示唆</a:t>
            </a:r>
            <a:endParaRPr lang="en-US" altLang="ja-JP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" b="5296"/>
          <a:stretch/>
        </p:blipFill>
        <p:spPr>
          <a:xfrm>
            <a:off x="598547" y="1972917"/>
            <a:ext cx="3105731" cy="216479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4" t="95172" r="6638" b="-204"/>
          <a:stretch/>
        </p:blipFill>
        <p:spPr>
          <a:xfrm>
            <a:off x="598547" y="4277290"/>
            <a:ext cx="3237502" cy="143814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243384" y="1569694"/>
            <a:ext cx="4477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7/20 00UTC(</a:t>
            </a:r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台風が南進し始める時刻</a:t>
            </a:r>
            <a:r>
              <a:rPr lang="en-US" altLang="ja-JP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ja-JP" alt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43384" y="4689210"/>
            <a:ext cx="86485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初期時刻を変えた計算で背景風は</a:t>
            </a:r>
            <a:r>
              <a:rPr lang="ja-JP" altLang="en-US" sz="2000" dirty="0">
                <a:solidFill>
                  <a:srgbClr val="DC1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共に北風が</a:t>
            </a:r>
            <a:r>
              <a:rPr lang="ja-JP" altLang="en-US" sz="2000" dirty="0" smtClean="0">
                <a:solidFill>
                  <a:srgbClr val="DC1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卓越している</a:t>
            </a:r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にも関わらず</a:t>
            </a:r>
            <a:endParaRPr lang="en-US" altLang="ja-JP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ja-JP" altLang="en-US" sz="2000" dirty="0" smtClean="0">
                <a:solidFill>
                  <a:srgbClr val="DC1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進路</a:t>
            </a:r>
            <a:r>
              <a:rPr lang="ja-JP" altLang="en-US" sz="2000" dirty="0">
                <a:solidFill>
                  <a:srgbClr val="DC1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に差が</a:t>
            </a:r>
            <a:r>
              <a:rPr lang="ja-JP" altLang="en-US" sz="2000" dirty="0" smtClean="0">
                <a:solidFill>
                  <a:srgbClr val="DC14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見られた</a:t>
            </a:r>
            <a:r>
              <a:rPr lang="ja-JP" alt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→台風</a:t>
            </a:r>
            <a:r>
              <a:rPr lang="ja-JP" alt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強度の差が進路に影響を与えた？</a:t>
            </a:r>
          </a:p>
          <a:p>
            <a:endParaRPr lang="en-US" altLang="ja-JP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598" y="1394635"/>
            <a:ext cx="3630441" cy="3422686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404497" y="5228052"/>
            <a:ext cx="1663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New</a:t>
            </a:r>
            <a:r>
              <a:rPr lang="en-US" altLang="ja-JP" sz="2400" b="1" dirty="0" smtClean="0">
                <a:ln>
                  <a:solidFill>
                    <a:schemeClr val="tx1"/>
                  </a:solidFill>
                </a:ln>
                <a:solidFill>
                  <a:srgbClr val="F13F72"/>
                </a:solidFill>
              </a:rPr>
              <a:t>??</a:t>
            </a:r>
            <a:endParaRPr kumimoji="1" lang="ja-JP" altLang="en-US" sz="2400" b="1" dirty="0">
              <a:ln>
                <a:solidFill>
                  <a:schemeClr val="tx1"/>
                </a:solidFill>
              </a:ln>
              <a:solidFill>
                <a:srgbClr val="F13F72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4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0" y="588390"/>
            <a:ext cx="6941022" cy="670308"/>
            <a:chOff x="0" y="588390"/>
            <a:chExt cx="6941022" cy="670308"/>
          </a:xfrm>
        </p:grpSpPr>
        <p:sp>
          <p:nvSpPr>
            <p:cNvPr id="32" name="角丸四角形 31"/>
            <p:cNvSpPr/>
            <p:nvPr/>
          </p:nvSpPr>
          <p:spPr>
            <a:xfrm>
              <a:off x="358166" y="606442"/>
              <a:ext cx="6582856" cy="647648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>
                  <a:solidFill>
                    <a:schemeClr val="tx1"/>
                  </a:solidFill>
                </a:rPr>
                <a:t>卒業研究までの成果</a:t>
              </a:r>
              <a:r>
                <a:rPr lang="en-US" altLang="ja-JP" sz="2400" dirty="0">
                  <a:solidFill>
                    <a:schemeClr val="tx1"/>
                  </a:solidFill>
                </a:rPr>
                <a:t>:</a:t>
              </a:r>
              <a:r>
                <a:rPr lang="ja-JP" altLang="en-US" sz="2400" dirty="0">
                  <a:solidFill>
                    <a:schemeClr val="tx1"/>
                  </a:solidFill>
                </a:rPr>
                <a:t>台風強度と進路の関係　</a:t>
              </a:r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8390"/>
              <a:ext cx="723639" cy="670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7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9" name="角丸四角形 8"/>
          <p:cNvSpPr/>
          <p:nvPr/>
        </p:nvSpPr>
        <p:spPr>
          <a:xfrm>
            <a:off x="444617" y="679419"/>
            <a:ext cx="7950446" cy="592974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なぜ</a:t>
            </a:r>
            <a:r>
              <a:rPr lang="en-US" altLang="ja-JP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CTL_Run</a:t>
            </a:r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では台風強度が再現できなかったのか？　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67"/>
          <a:stretch/>
        </p:blipFill>
        <p:spPr>
          <a:xfrm>
            <a:off x="467885" y="1913144"/>
            <a:ext cx="3752674" cy="3689222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4790298" y="1448903"/>
            <a:ext cx="480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7/20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ERA-interim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SST</a:t>
            </a:r>
            <a:r>
              <a:rPr lang="ja-JP" altLang="en-US" sz="2000" dirty="0" smtClean="0"/>
              <a:t>（海面水温）</a:t>
            </a:r>
            <a:endParaRPr kumimoji="1" lang="en-US" altLang="ja-JP" sz="2000" dirty="0" smtClean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54322" y="1448903"/>
            <a:ext cx="3335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7/20 </a:t>
            </a:r>
            <a:r>
              <a:rPr kumimoji="1" lang="ja-JP" altLang="en-US" sz="2000" dirty="0" smtClean="0"/>
              <a:t>海上保安庁の海洋速報</a:t>
            </a:r>
            <a:endParaRPr kumimoji="1" lang="en-US" altLang="ja-JP" sz="2000" dirty="0" smtClean="0"/>
          </a:p>
        </p:txBody>
      </p:sp>
      <p:sp>
        <p:nvSpPr>
          <p:cNvPr id="29" name="角丸四角形 28"/>
          <p:cNvSpPr/>
          <p:nvPr/>
        </p:nvSpPr>
        <p:spPr>
          <a:xfrm>
            <a:off x="130630" y="5660571"/>
            <a:ext cx="5033553" cy="10609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0630" y="5837079"/>
            <a:ext cx="776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計算に利用した再解析データの</a:t>
            </a:r>
            <a:r>
              <a:rPr kumimoji="1" lang="en-US" altLang="ja-JP" sz="2000" dirty="0" smtClean="0"/>
              <a:t>SST</a:t>
            </a:r>
            <a:r>
              <a:rPr kumimoji="1" lang="ja-JP" altLang="en-US" sz="2000" dirty="0" smtClean="0"/>
              <a:t>では</a:t>
            </a:r>
            <a:endParaRPr kumimoji="1" lang="en-US" altLang="ja-JP" sz="2000" dirty="0" smtClean="0"/>
          </a:p>
          <a:p>
            <a:r>
              <a:rPr kumimoji="1" lang="ja-JP" altLang="en-US" sz="2000" dirty="0" smtClean="0"/>
              <a:t>台風通過後の水温低下が表現されていない</a:t>
            </a:r>
            <a:endParaRPr kumimoji="1" lang="ja-JP" altLang="en-US" sz="2000" dirty="0"/>
          </a:p>
        </p:txBody>
      </p:sp>
      <p:pic>
        <p:nvPicPr>
          <p:cNvPr id="15" name="図 14" descr="C:\Users\33XXYCTQF337QPW7PQXF\AppData\Local\Microsoft\Windows\INetCache\Content.Word\new18juld_t_Zz_hg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8594"/>
            <a:ext cx="4135779" cy="3692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フリーフォーム 5"/>
          <p:cNvSpPr/>
          <p:nvPr/>
        </p:nvSpPr>
        <p:spPr>
          <a:xfrm>
            <a:off x="654174" y="3910149"/>
            <a:ext cx="3535680" cy="1349829"/>
          </a:xfrm>
          <a:custGeom>
            <a:avLst/>
            <a:gdLst>
              <a:gd name="connsiteX0" fmla="*/ 0 w 3535680"/>
              <a:gd name="connsiteY0" fmla="*/ 1349829 h 1349829"/>
              <a:gd name="connsiteX1" fmla="*/ 17417 w 3535680"/>
              <a:gd name="connsiteY1" fmla="*/ 1306286 h 1349829"/>
              <a:gd name="connsiteX2" fmla="*/ 17417 w 3535680"/>
              <a:gd name="connsiteY2" fmla="*/ 1132114 h 1349829"/>
              <a:gd name="connsiteX3" fmla="*/ 26125 w 3535680"/>
              <a:gd name="connsiteY3" fmla="*/ 984069 h 1349829"/>
              <a:gd name="connsiteX4" fmla="*/ 43542 w 3535680"/>
              <a:gd name="connsiteY4" fmla="*/ 888274 h 1349829"/>
              <a:gd name="connsiteX5" fmla="*/ 60960 w 3535680"/>
              <a:gd name="connsiteY5" fmla="*/ 801189 h 1349829"/>
              <a:gd name="connsiteX6" fmla="*/ 95794 w 3535680"/>
              <a:gd name="connsiteY6" fmla="*/ 748937 h 1349829"/>
              <a:gd name="connsiteX7" fmla="*/ 113211 w 3535680"/>
              <a:gd name="connsiteY7" fmla="*/ 557349 h 1349829"/>
              <a:gd name="connsiteX8" fmla="*/ 121920 w 3535680"/>
              <a:gd name="connsiteY8" fmla="*/ 522514 h 1349829"/>
              <a:gd name="connsiteX9" fmla="*/ 139337 w 3535680"/>
              <a:gd name="connsiteY9" fmla="*/ 496389 h 1349829"/>
              <a:gd name="connsiteX10" fmla="*/ 191588 w 3535680"/>
              <a:gd name="connsiteY10" fmla="*/ 461554 h 1349829"/>
              <a:gd name="connsiteX11" fmla="*/ 217714 w 3535680"/>
              <a:gd name="connsiteY11" fmla="*/ 444137 h 1349829"/>
              <a:gd name="connsiteX12" fmla="*/ 269965 w 3535680"/>
              <a:gd name="connsiteY12" fmla="*/ 426720 h 1349829"/>
              <a:gd name="connsiteX13" fmla="*/ 287382 w 3535680"/>
              <a:gd name="connsiteY13" fmla="*/ 400594 h 1349829"/>
              <a:gd name="connsiteX14" fmla="*/ 304800 w 3535680"/>
              <a:gd name="connsiteY14" fmla="*/ 383177 h 1349829"/>
              <a:gd name="connsiteX15" fmla="*/ 313508 w 3535680"/>
              <a:gd name="connsiteY15" fmla="*/ 357052 h 1349829"/>
              <a:gd name="connsiteX16" fmla="*/ 357051 w 3535680"/>
              <a:gd name="connsiteY16" fmla="*/ 330926 h 1349829"/>
              <a:gd name="connsiteX17" fmla="*/ 539931 w 3535680"/>
              <a:gd name="connsiteY17" fmla="*/ 357052 h 1349829"/>
              <a:gd name="connsiteX18" fmla="*/ 566057 w 3535680"/>
              <a:gd name="connsiteY18" fmla="*/ 374469 h 1349829"/>
              <a:gd name="connsiteX19" fmla="*/ 609600 w 3535680"/>
              <a:gd name="connsiteY19" fmla="*/ 409303 h 1349829"/>
              <a:gd name="connsiteX20" fmla="*/ 661851 w 3535680"/>
              <a:gd name="connsiteY20" fmla="*/ 444137 h 1349829"/>
              <a:gd name="connsiteX21" fmla="*/ 687977 w 3535680"/>
              <a:gd name="connsiteY21" fmla="*/ 470263 h 1349829"/>
              <a:gd name="connsiteX22" fmla="*/ 696685 w 3535680"/>
              <a:gd name="connsiteY22" fmla="*/ 496389 h 1349829"/>
              <a:gd name="connsiteX23" fmla="*/ 722811 w 3535680"/>
              <a:gd name="connsiteY23" fmla="*/ 513806 h 1349829"/>
              <a:gd name="connsiteX24" fmla="*/ 740228 w 3535680"/>
              <a:gd name="connsiteY24" fmla="*/ 566057 h 1349829"/>
              <a:gd name="connsiteX25" fmla="*/ 748937 w 3535680"/>
              <a:gd name="connsiteY25" fmla="*/ 592183 h 1349829"/>
              <a:gd name="connsiteX26" fmla="*/ 757645 w 3535680"/>
              <a:gd name="connsiteY26" fmla="*/ 627017 h 1349829"/>
              <a:gd name="connsiteX27" fmla="*/ 783771 w 3535680"/>
              <a:gd name="connsiteY27" fmla="*/ 644434 h 1349829"/>
              <a:gd name="connsiteX28" fmla="*/ 888274 w 3535680"/>
              <a:gd name="connsiteY28" fmla="*/ 661852 h 1349829"/>
              <a:gd name="connsiteX29" fmla="*/ 1140822 w 3535680"/>
              <a:gd name="connsiteY29" fmla="*/ 679269 h 1349829"/>
              <a:gd name="connsiteX30" fmla="*/ 1254034 w 3535680"/>
              <a:gd name="connsiteY30" fmla="*/ 670560 h 1349829"/>
              <a:gd name="connsiteX31" fmla="*/ 1271451 w 3535680"/>
              <a:gd name="connsiteY31" fmla="*/ 644434 h 1349829"/>
              <a:gd name="connsiteX32" fmla="*/ 1288868 w 3535680"/>
              <a:gd name="connsiteY32" fmla="*/ 592183 h 1349829"/>
              <a:gd name="connsiteX33" fmla="*/ 1341120 w 3535680"/>
              <a:gd name="connsiteY33" fmla="*/ 566057 h 1349829"/>
              <a:gd name="connsiteX34" fmla="*/ 1367245 w 3535680"/>
              <a:gd name="connsiteY34" fmla="*/ 583474 h 1349829"/>
              <a:gd name="connsiteX35" fmla="*/ 1393371 w 3535680"/>
              <a:gd name="connsiteY35" fmla="*/ 592183 h 1349829"/>
              <a:gd name="connsiteX36" fmla="*/ 1402080 w 3535680"/>
              <a:gd name="connsiteY36" fmla="*/ 644434 h 1349829"/>
              <a:gd name="connsiteX37" fmla="*/ 1419497 w 3535680"/>
              <a:gd name="connsiteY37" fmla="*/ 687977 h 1349829"/>
              <a:gd name="connsiteX38" fmla="*/ 1428205 w 3535680"/>
              <a:gd name="connsiteY38" fmla="*/ 714103 h 1349829"/>
              <a:gd name="connsiteX39" fmla="*/ 1454331 w 3535680"/>
              <a:gd name="connsiteY39" fmla="*/ 731520 h 1349829"/>
              <a:gd name="connsiteX40" fmla="*/ 1463040 w 3535680"/>
              <a:gd name="connsiteY40" fmla="*/ 792480 h 1349829"/>
              <a:gd name="connsiteX41" fmla="*/ 1471748 w 3535680"/>
              <a:gd name="connsiteY41" fmla="*/ 844732 h 1349829"/>
              <a:gd name="connsiteX42" fmla="*/ 1480457 w 3535680"/>
              <a:gd name="connsiteY42" fmla="*/ 914400 h 1349829"/>
              <a:gd name="connsiteX43" fmla="*/ 1489165 w 3535680"/>
              <a:gd name="connsiteY43" fmla="*/ 949234 h 1349829"/>
              <a:gd name="connsiteX44" fmla="*/ 1515291 w 3535680"/>
              <a:gd name="connsiteY44" fmla="*/ 957943 h 1349829"/>
              <a:gd name="connsiteX45" fmla="*/ 1619794 w 3535680"/>
              <a:gd name="connsiteY45" fmla="*/ 923109 h 1349829"/>
              <a:gd name="connsiteX46" fmla="*/ 1645920 w 3535680"/>
              <a:gd name="connsiteY46" fmla="*/ 914400 h 1349829"/>
              <a:gd name="connsiteX47" fmla="*/ 1672045 w 3535680"/>
              <a:gd name="connsiteY47" fmla="*/ 896983 h 1349829"/>
              <a:gd name="connsiteX48" fmla="*/ 1828800 w 3535680"/>
              <a:gd name="connsiteY48" fmla="*/ 888274 h 1349829"/>
              <a:gd name="connsiteX49" fmla="*/ 1854925 w 3535680"/>
              <a:gd name="connsiteY49" fmla="*/ 879566 h 1349829"/>
              <a:gd name="connsiteX50" fmla="*/ 2020388 w 3535680"/>
              <a:gd name="connsiteY50" fmla="*/ 862149 h 1349829"/>
              <a:gd name="connsiteX51" fmla="*/ 2037805 w 3535680"/>
              <a:gd name="connsiteY51" fmla="*/ 836023 h 1349829"/>
              <a:gd name="connsiteX52" fmla="*/ 2081348 w 3535680"/>
              <a:gd name="connsiteY52" fmla="*/ 792480 h 1349829"/>
              <a:gd name="connsiteX53" fmla="*/ 2063931 w 3535680"/>
              <a:gd name="connsiteY53" fmla="*/ 609600 h 1349829"/>
              <a:gd name="connsiteX54" fmla="*/ 2046514 w 3535680"/>
              <a:gd name="connsiteY54" fmla="*/ 557349 h 1349829"/>
              <a:gd name="connsiteX55" fmla="*/ 2029097 w 3535680"/>
              <a:gd name="connsiteY55" fmla="*/ 531223 h 1349829"/>
              <a:gd name="connsiteX56" fmla="*/ 2020388 w 3535680"/>
              <a:gd name="connsiteY56" fmla="*/ 505097 h 1349829"/>
              <a:gd name="connsiteX57" fmla="*/ 1985554 w 3535680"/>
              <a:gd name="connsiteY57" fmla="*/ 461554 h 1349829"/>
              <a:gd name="connsiteX58" fmla="*/ 1959428 w 3535680"/>
              <a:gd name="connsiteY58" fmla="*/ 409303 h 1349829"/>
              <a:gd name="connsiteX59" fmla="*/ 1950720 w 3535680"/>
              <a:gd name="connsiteY59" fmla="*/ 383177 h 1349829"/>
              <a:gd name="connsiteX60" fmla="*/ 1959428 w 3535680"/>
              <a:gd name="connsiteY60" fmla="*/ 287383 h 1349829"/>
              <a:gd name="connsiteX61" fmla="*/ 1985554 w 3535680"/>
              <a:gd name="connsiteY61" fmla="*/ 278674 h 1349829"/>
              <a:gd name="connsiteX62" fmla="*/ 2063931 w 3535680"/>
              <a:gd name="connsiteY62" fmla="*/ 269966 h 1349829"/>
              <a:gd name="connsiteX63" fmla="*/ 2246811 w 3535680"/>
              <a:gd name="connsiteY63" fmla="*/ 278674 h 1349829"/>
              <a:gd name="connsiteX64" fmla="*/ 2316480 w 3535680"/>
              <a:gd name="connsiteY64" fmla="*/ 296092 h 1349829"/>
              <a:gd name="connsiteX65" fmla="*/ 2377440 w 3535680"/>
              <a:gd name="connsiteY65" fmla="*/ 304800 h 1349829"/>
              <a:gd name="connsiteX66" fmla="*/ 2438400 w 3535680"/>
              <a:gd name="connsiteY66" fmla="*/ 287383 h 1349829"/>
              <a:gd name="connsiteX67" fmla="*/ 2473234 w 3535680"/>
              <a:gd name="connsiteY67" fmla="*/ 235132 h 1349829"/>
              <a:gd name="connsiteX68" fmla="*/ 2490651 w 3535680"/>
              <a:gd name="connsiteY68" fmla="*/ 217714 h 1349829"/>
              <a:gd name="connsiteX69" fmla="*/ 2508068 w 3535680"/>
              <a:gd name="connsiteY69" fmla="*/ 191589 h 1349829"/>
              <a:gd name="connsiteX70" fmla="*/ 2534194 w 3535680"/>
              <a:gd name="connsiteY70" fmla="*/ 182880 h 1349829"/>
              <a:gd name="connsiteX71" fmla="*/ 2560320 w 3535680"/>
              <a:gd name="connsiteY71" fmla="*/ 165463 h 1349829"/>
              <a:gd name="connsiteX72" fmla="*/ 2603862 w 3535680"/>
              <a:gd name="connsiteY72" fmla="*/ 104503 h 1349829"/>
              <a:gd name="connsiteX73" fmla="*/ 2612571 w 3535680"/>
              <a:gd name="connsiteY73" fmla="*/ 60960 h 1349829"/>
              <a:gd name="connsiteX74" fmla="*/ 2656114 w 3535680"/>
              <a:gd name="connsiteY74" fmla="*/ 17417 h 1349829"/>
              <a:gd name="connsiteX75" fmla="*/ 2717074 w 3535680"/>
              <a:gd name="connsiteY75" fmla="*/ 0 h 1349829"/>
              <a:gd name="connsiteX76" fmla="*/ 2821577 w 3535680"/>
              <a:gd name="connsiteY76" fmla="*/ 8709 h 1349829"/>
              <a:gd name="connsiteX77" fmla="*/ 2847702 w 3535680"/>
              <a:gd name="connsiteY77" fmla="*/ 17417 h 1349829"/>
              <a:gd name="connsiteX78" fmla="*/ 2899954 w 3535680"/>
              <a:gd name="connsiteY78" fmla="*/ 78377 h 1349829"/>
              <a:gd name="connsiteX79" fmla="*/ 2978331 w 3535680"/>
              <a:gd name="connsiteY79" fmla="*/ 113212 h 1349829"/>
              <a:gd name="connsiteX80" fmla="*/ 3004457 w 3535680"/>
              <a:gd name="connsiteY80" fmla="*/ 121920 h 1349829"/>
              <a:gd name="connsiteX81" fmla="*/ 3021874 w 3535680"/>
              <a:gd name="connsiteY81" fmla="*/ 148046 h 1349829"/>
              <a:gd name="connsiteX82" fmla="*/ 3030582 w 3535680"/>
              <a:gd name="connsiteY82" fmla="*/ 174172 h 1349829"/>
              <a:gd name="connsiteX83" fmla="*/ 3048000 w 3535680"/>
              <a:gd name="connsiteY83" fmla="*/ 191589 h 1349829"/>
              <a:gd name="connsiteX84" fmla="*/ 3065417 w 3535680"/>
              <a:gd name="connsiteY84" fmla="*/ 217714 h 1349829"/>
              <a:gd name="connsiteX85" fmla="*/ 3091542 w 3535680"/>
              <a:gd name="connsiteY85" fmla="*/ 269966 h 1349829"/>
              <a:gd name="connsiteX86" fmla="*/ 3108960 w 3535680"/>
              <a:gd name="connsiteY86" fmla="*/ 287383 h 1349829"/>
              <a:gd name="connsiteX87" fmla="*/ 3135085 w 3535680"/>
              <a:gd name="connsiteY87" fmla="*/ 296092 h 1349829"/>
              <a:gd name="connsiteX88" fmla="*/ 3187337 w 3535680"/>
              <a:gd name="connsiteY88" fmla="*/ 357052 h 1349829"/>
              <a:gd name="connsiteX89" fmla="*/ 3213462 w 3535680"/>
              <a:gd name="connsiteY89" fmla="*/ 374469 h 1349829"/>
              <a:gd name="connsiteX90" fmla="*/ 3257005 w 3535680"/>
              <a:gd name="connsiteY90" fmla="*/ 400594 h 1349829"/>
              <a:gd name="connsiteX91" fmla="*/ 3283131 w 3535680"/>
              <a:gd name="connsiteY91" fmla="*/ 452846 h 1349829"/>
              <a:gd name="connsiteX92" fmla="*/ 3361508 w 3535680"/>
              <a:gd name="connsiteY92" fmla="*/ 487680 h 1349829"/>
              <a:gd name="connsiteX93" fmla="*/ 3413760 w 3535680"/>
              <a:gd name="connsiteY93" fmla="*/ 505097 h 1349829"/>
              <a:gd name="connsiteX94" fmla="*/ 3483428 w 3535680"/>
              <a:gd name="connsiteY94" fmla="*/ 513806 h 1349829"/>
              <a:gd name="connsiteX95" fmla="*/ 3518262 w 3535680"/>
              <a:gd name="connsiteY95" fmla="*/ 505097 h 1349829"/>
              <a:gd name="connsiteX96" fmla="*/ 3535680 w 3535680"/>
              <a:gd name="connsiteY96" fmla="*/ 487680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535680" h="1349829">
                <a:moveTo>
                  <a:pt x="0" y="1349829"/>
                </a:moveTo>
                <a:cubicBezTo>
                  <a:pt x="5806" y="1335315"/>
                  <a:pt x="14536" y="1321651"/>
                  <a:pt x="17417" y="1306286"/>
                </a:cubicBezTo>
                <a:cubicBezTo>
                  <a:pt x="32888" y="1223769"/>
                  <a:pt x="26072" y="1210011"/>
                  <a:pt x="17417" y="1132114"/>
                </a:cubicBezTo>
                <a:cubicBezTo>
                  <a:pt x="20320" y="1082766"/>
                  <a:pt x="21843" y="1033317"/>
                  <a:pt x="26125" y="984069"/>
                </a:cubicBezTo>
                <a:cubicBezTo>
                  <a:pt x="28763" y="953727"/>
                  <a:pt x="38500" y="918527"/>
                  <a:pt x="43542" y="888274"/>
                </a:cubicBezTo>
                <a:cubicBezTo>
                  <a:pt x="46221" y="872197"/>
                  <a:pt x="49037" y="822651"/>
                  <a:pt x="60960" y="801189"/>
                </a:cubicBezTo>
                <a:cubicBezTo>
                  <a:pt x="71126" y="782890"/>
                  <a:pt x="95794" y="748937"/>
                  <a:pt x="95794" y="748937"/>
                </a:cubicBezTo>
                <a:cubicBezTo>
                  <a:pt x="110065" y="477771"/>
                  <a:pt x="86191" y="651915"/>
                  <a:pt x="113211" y="557349"/>
                </a:cubicBezTo>
                <a:cubicBezTo>
                  <a:pt x="116499" y="545841"/>
                  <a:pt x="117205" y="533515"/>
                  <a:pt x="121920" y="522514"/>
                </a:cubicBezTo>
                <a:cubicBezTo>
                  <a:pt x="126043" y="512894"/>
                  <a:pt x="133531" y="505097"/>
                  <a:pt x="139337" y="496389"/>
                </a:cubicBezTo>
                <a:cubicBezTo>
                  <a:pt x="154898" y="449704"/>
                  <a:pt x="135541" y="482572"/>
                  <a:pt x="191588" y="461554"/>
                </a:cubicBezTo>
                <a:cubicBezTo>
                  <a:pt x="201388" y="457879"/>
                  <a:pt x="208150" y="448388"/>
                  <a:pt x="217714" y="444137"/>
                </a:cubicBezTo>
                <a:cubicBezTo>
                  <a:pt x="234491" y="436681"/>
                  <a:pt x="269965" y="426720"/>
                  <a:pt x="269965" y="426720"/>
                </a:cubicBezTo>
                <a:cubicBezTo>
                  <a:pt x="275771" y="418011"/>
                  <a:pt x="280844" y="408767"/>
                  <a:pt x="287382" y="400594"/>
                </a:cubicBezTo>
                <a:cubicBezTo>
                  <a:pt x="292511" y="394183"/>
                  <a:pt x="300576" y="390218"/>
                  <a:pt x="304800" y="383177"/>
                </a:cubicBezTo>
                <a:cubicBezTo>
                  <a:pt x="309523" y="375306"/>
                  <a:pt x="308785" y="364923"/>
                  <a:pt x="313508" y="357052"/>
                </a:cubicBezTo>
                <a:cubicBezTo>
                  <a:pt x="325463" y="337127"/>
                  <a:pt x="336499" y="337776"/>
                  <a:pt x="357051" y="330926"/>
                </a:cubicBezTo>
                <a:cubicBezTo>
                  <a:pt x="382338" y="332612"/>
                  <a:pt x="498304" y="329301"/>
                  <a:pt x="539931" y="357052"/>
                </a:cubicBezTo>
                <a:lnTo>
                  <a:pt x="566057" y="374469"/>
                </a:lnTo>
                <a:cubicBezTo>
                  <a:pt x="605010" y="432898"/>
                  <a:pt x="559122" y="375650"/>
                  <a:pt x="609600" y="409303"/>
                </a:cubicBezTo>
                <a:cubicBezTo>
                  <a:pt x="674829" y="452790"/>
                  <a:pt x="599732" y="423432"/>
                  <a:pt x="661851" y="444137"/>
                </a:cubicBezTo>
                <a:cubicBezTo>
                  <a:pt x="670560" y="452846"/>
                  <a:pt x="681145" y="460015"/>
                  <a:pt x="687977" y="470263"/>
                </a:cubicBezTo>
                <a:cubicBezTo>
                  <a:pt x="693069" y="477901"/>
                  <a:pt x="690951" y="489221"/>
                  <a:pt x="696685" y="496389"/>
                </a:cubicBezTo>
                <a:cubicBezTo>
                  <a:pt x="703223" y="504562"/>
                  <a:pt x="714102" y="508000"/>
                  <a:pt x="722811" y="513806"/>
                </a:cubicBezTo>
                <a:lnTo>
                  <a:pt x="740228" y="566057"/>
                </a:lnTo>
                <a:cubicBezTo>
                  <a:pt x="743131" y="574766"/>
                  <a:pt x="746711" y="583277"/>
                  <a:pt x="748937" y="592183"/>
                </a:cubicBezTo>
                <a:cubicBezTo>
                  <a:pt x="751840" y="603794"/>
                  <a:pt x="751006" y="617058"/>
                  <a:pt x="757645" y="627017"/>
                </a:cubicBezTo>
                <a:cubicBezTo>
                  <a:pt x="763451" y="635726"/>
                  <a:pt x="774410" y="639753"/>
                  <a:pt x="783771" y="644434"/>
                </a:cubicBezTo>
                <a:cubicBezTo>
                  <a:pt x="812823" y="658960"/>
                  <a:pt x="863804" y="659276"/>
                  <a:pt x="888274" y="661852"/>
                </a:cubicBezTo>
                <a:cubicBezTo>
                  <a:pt x="1016095" y="675307"/>
                  <a:pt x="973150" y="670444"/>
                  <a:pt x="1140822" y="679269"/>
                </a:cubicBezTo>
                <a:cubicBezTo>
                  <a:pt x="1178559" y="676366"/>
                  <a:pt x="1217463" y="680312"/>
                  <a:pt x="1254034" y="670560"/>
                </a:cubicBezTo>
                <a:cubicBezTo>
                  <a:pt x="1264147" y="667863"/>
                  <a:pt x="1267200" y="653998"/>
                  <a:pt x="1271451" y="644434"/>
                </a:cubicBezTo>
                <a:cubicBezTo>
                  <a:pt x="1278907" y="627657"/>
                  <a:pt x="1271451" y="597989"/>
                  <a:pt x="1288868" y="592183"/>
                </a:cubicBezTo>
                <a:cubicBezTo>
                  <a:pt x="1324923" y="580164"/>
                  <a:pt x="1307356" y="588566"/>
                  <a:pt x="1341120" y="566057"/>
                </a:cubicBezTo>
                <a:cubicBezTo>
                  <a:pt x="1349828" y="571863"/>
                  <a:pt x="1357884" y="578793"/>
                  <a:pt x="1367245" y="583474"/>
                </a:cubicBezTo>
                <a:cubicBezTo>
                  <a:pt x="1375456" y="587579"/>
                  <a:pt x="1388816" y="584213"/>
                  <a:pt x="1393371" y="592183"/>
                </a:cubicBezTo>
                <a:cubicBezTo>
                  <a:pt x="1402132" y="607514"/>
                  <a:pt x="1397434" y="627399"/>
                  <a:pt x="1402080" y="644434"/>
                </a:cubicBezTo>
                <a:cubicBezTo>
                  <a:pt x="1406193" y="659516"/>
                  <a:pt x="1414008" y="673340"/>
                  <a:pt x="1419497" y="687977"/>
                </a:cubicBezTo>
                <a:cubicBezTo>
                  <a:pt x="1422720" y="696572"/>
                  <a:pt x="1422471" y="706935"/>
                  <a:pt x="1428205" y="714103"/>
                </a:cubicBezTo>
                <a:cubicBezTo>
                  <a:pt x="1434743" y="722276"/>
                  <a:pt x="1445622" y="725714"/>
                  <a:pt x="1454331" y="731520"/>
                </a:cubicBezTo>
                <a:cubicBezTo>
                  <a:pt x="1457234" y="751840"/>
                  <a:pt x="1459919" y="772192"/>
                  <a:pt x="1463040" y="792480"/>
                </a:cubicBezTo>
                <a:cubicBezTo>
                  <a:pt x="1465725" y="809932"/>
                  <a:pt x="1469251" y="827252"/>
                  <a:pt x="1471748" y="844732"/>
                </a:cubicBezTo>
                <a:cubicBezTo>
                  <a:pt x="1475058" y="867900"/>
                  <a:pt x="1476610" y="891315"/>
                  <a:pt x="1480457" y="914400"/>
                </a:cubicBezTo>
                <a:cubicBezTo>
                  <a:pt x="1482425" y="926206"/>
                  <a:pt x="1481688" y="939888"/>
                  <a:pt x="1489165" y="949234"/>
                </a:cubicBezTo>
                <a:cubicBezTo>
                  <a:pt x="1494900" y="956402"/>
                  <a:pt x="1506582" y="955040"/>
                  <a:pt x="1515291" y="957943"/>
                </a:cubicBezTo>
                <a:lnTo>
                  <a:pt x="1619794" y="923109"/>
                </a:lnTo>
                <a:cubicBezTo>
                  <a:pt x="1628503" y="920206"/>
                  <a:pt x="1638282" y="919492"/>
                  <a:pt x="1645920" y="914400"/>
                </a:cubicBezTo>
                <a:cubicBezTo>
                  <a:pt x="1654628" y="908594"/>
                  <a:pt x="1661684" y="898463"/>
                  <a:pt x="1672045" y="896983"/>
                </a:cubicBezTo>
                <a:cubicBezTo>
                  <a:pt x="1723851" y="889582"/>
                  <a:pt x="1776548" y="891177"/>
                  <a:pt x="1828800" y="888274"/>
                </a:cubicBezTo>
                <a:cubicBezTo>
                  <a:pt x="1837508" y="885371"/>
                  <a:pt x="1845894" y="881208"/>
                  <a:pt x="1854925" y="879566"/>
                </a:cubicBezTo>
                <a:cubicBezTo>
                  <a:pt x="1892992" y="872645"/>
                  <a:pt x="1988168" y="865078"/>
                  <a:pt x="2020388" y="862149"/>
                </a:cubicBezTo>
                <a:cubicBezTo>
                  <a:pt x="2026194" y="853440"/>
                  <a:pt x="2030404" y="843424"/>
                  <a:pt x="2037805" y="836023"/>
                </a:cubicBezTo>
                <a:cubicBezTo>
                  <a:pt x="2095862" y="777966"/>
                  <a:pt x="2034903" y="862149"/>
                  <a:pt x="2081348" y="792480"/>
                </a:cubicBezTo>
                <a:cubicBezTo>
                  <a:pt x="2076106" y="703363"/>
                  <a:pt x="2083621" y="675231"/>
                  <a:pt x="2063931" y="609600"/>
                </a:cubicBezTo>
                <a:cubicBezTo>
                  <a:pt x="2058655" y="592015"/>
                  <a:pt x="2056698" y="572625"/>
                  <a:pt x="2046514" y="557349"/>
                </a:cubicBezTo>
                <a:cubicBezTo>
                  <a:pt x="2040708" y="548640"/>
                  <a:pt x="2033778" y="540584"/>
                  <a:pt x="2029097" y="531223"/>
                </a:cubicBezTo>
                <a:cubicBezTo>
                  <a:pt x="2024992" y="523012"/>
                  <a:pt x="2024493" y="513308"/>
                  <a:pt x="2020388" y="505097"/>
                </a:cubicBezTo>
                <a:cubicBezTo>
                  <a:pt x="2009403" y="483128"/>
                  <a:pt x="2001753" y="477753"/>
                  <a:pt x="1985554" y="461554"/>
                </a:cubicBezTo>
                <a:cubicBezTo>
                  <a:pt x="1963661" y="395879"/>
                  <a:pt x="1993196" y="476841"/>
                  <a:pt x="1959428" y="409303"/>
                </a:cubicBezTo>
                <a:cubicBezTo>
                  <a:pt x="1955323" y="401092"/>
                  <a:pt x="1953623" y="391886"/>
                  <a:pt x="1950720" y="383177"/>
                </a:cubicBezTo>
                <a:cubicBezTo>
                  <a:pt x="1953623" y="351246"/>
                  <a:pt x="1949289" y="317801"/>
                  <a:pt x="1959428" y="287383"/>
                </a:cubicBezTo>
                <a:cubicBezTo>
                  <a:pt x="1962331" y="278674"/>
                  <a:pt x="1976499" y="280183"/>
                  <a:pt x="1985554" y="278674"/>
                </a:cubicBezTo>
                <a:cubicBezTo>
                  <a:pt x="2011483" y="274353"/>
                  <a:pt x="2037805" y="272869"/>
                  <a:pt x="2063931" y="269966"/>
                </a:cubicBezTo>
                <a:cubicBezTo>
                  <a:pt x="2124891" y="272869"/>
                  <a:pt x="2185962" y="273993"/>
                  <a:pt x="2246811" y="278674"/>
                </a:cubicBezTo>
                <a:cubicBezTo>
                  <a:pt x="2316981" y="284072"/>
                  <a:pt x="2265381" y="285872"/>
                  <a:pt x="2316480" y="296092"/>
                </a:cubicBezTo>
                <a:cubicBezTo>
                  <a:pt x="2336608" y="300117"/>
                  <a:pt x="2357120" y="301897"/>
                  <a:pt x="2377440" y="304800"/>
                </a:cubicBezTo>
                <a:cubicBezTo>
                  <a:pt x="2377744" y="304724"/>
                  <a:pt x="2434234" y="291549"/>
                  <a:pt x="2438400" y="287383"/>
                </a:cubicBezTo>
                <a:cubicBezTo>
                  <a:pt x="2453202" y="272581"/>
                  <a:pt x="2458433" y="249934"/>
                  <a:pt x="2473234" y="235132"/>
                </a:cubicBezTo>
                <a:cubicBezTo>
                  <a:pt x="2479040" y="229326"/>
                  <a:pt x="2485522" y="224125"/>
                  <a:pt x="2490651" y="217714"/>
                </a:cubicBezTo>
                <a:cubicBezTo>
                  <a:pt x="2497189" y="209541"/>
                  <a:pt x="2499895" y="198127"/>
                  <a:pt x="2508068" y="191589"/>
                </a:cubicBezTo>
                <a:cubicBezTo>
                  <a:pt x="2515236" y="185854"/>
                  <a:pt x="2525983" y="186985"/>
                  <a:pt x="2534194" y="182880"/>
                </a:cubicBezTo>
                <a:cubicBezTo>
                  <a:pt x="2543555" y="178199"/>
                  <a:pt x="2551611" y="171269"/>
                  <a:pt x="2560320" y="165463"/>
                </a:cubicBezTo>
                <a:cubicBezTo>
                  <a:pt x="2580640" y="104504"/>
                  <a:pt x="2560320" y="119018"/>
                  <a:pt x="2603862" y="104503"/>
                </a:cubicBezTo>
                <a:cubicBezTo>
                  <a:pt x="2606765" y="89989"/>
                  <a:pt x="2607374" y="74819"/>
                  <a:pt x="2612571" y="60960"/>
                </a:cubicBezTo>
                <a:cubicBezTo>
                  <a:pt x="2620610" y="39523"/>
                  <a:pt x="2636463" y="27242"/>
                  <a:pt x="2656114" y="17417"/>
                </a:cubicBezTo>
                <a:cubicBezTo>
                  <a:pt x="2668603" y="11173"/>
                  <a:pt x="2705919" y="2789"/>
                  <a:pt x="2717074" y="0"/>
                </a:cubicBezTo>
                <a:cubicBezTo>
                  <a:pt x="2751908" y="2903"/>
                  <a:pt x="2786929" y="4089"/>
                  <a:pt x="2821577" y="8709"/>
                </a:cubicBezTo>
                <a:cubicBezTo>
                  <a:pt x="2830676" y="9922"/>
                  <a:pt x="2840232" y="12082"/>
                  <a:pt x="2847702" y="17417"/>
                </a:cubicBezTo>
                <a:cubicBezTo>
                  <a:pt x="2920538" y="69443"/>
                  <a:pt x="2853925" y="32349"/>
                  <a:pt x="2899954" y="78377"/>
                </a:cubicBezTo>
                <a:cubicBezTo>
                  <a:pt x="2920654" y="99076"/>
                  <a:pt x="2952464" y="104590"/>
                  <a:pt x="2978331" y="113212"/>
                </a:cubicBezTo>
                <a:lnTo>
                  <a:pt x="3004457" y="121920"/>
                </a:lnTo>
                <a:cubicBezTo>
                  <a:pt x="3010263" y="130629"/>
                  <a:pt x="3017193" y="138684"/>
                  <a:pt x="3021874" y="148046"/>
                </a:cubicBezTo>
                <a:cubicBezTo>
                  <a:pt x="3025979" y="156257"/>
                  <a:pt x="3025859" y="166301"/>
                  <a:pt x="3030582" y="174172"/>
                </a:cubicBezTo>
                <a:cubicBezTo>
                  <a:pt x="3034806" y="181213"/>
                  <a:pt x="3042871" y="185178"/>
                  <a:pt x="3048000" y="191589"/>
                </a:cubicBezTo>
                <a:cubicBezTo>
                  <a:pt x="3054538" y="199762"/>
                  <a:pt x="3059611" y="209006"/>
                  <a:pt x="3065417" y="217714"/>
                </a:cubicBezTo>
                <a:cubicBezTo>
                  <a:pt x="3074614" y="245308"/>
                  <a:pt x="3072249" y="245850"/>
                  <a:pt x="3091542" y="269966"/>
                </a:cubicBezTo>
                <a:cubicBezTo>
                  <a:pt x="3096671" y="276377"/>
                  <a:pt x="3101919" y="283159"/>
                  <a:pt x="3108960" y="287383"/>
                </a:cubicBezTo>
                <a:cubicBezTo>
                  <a:pt x="3116831" y="292106"/>
                  <a:pt x="3126377" y="293189"/>
                  <a:pt x="3135085" y="296092"/>
                </a:cubicBezTo>
                <a:cubicBezTo>
                  <a:pt x="3150843" y="319729"/>
                  <a:pt x="3161996" y="340158"/>
                  <a:pt x="3187337" y="357052"/>
                </a:cubicBezTo>
                <a:cubicBezTo>
                  <a:pt x="3196045" y="362858"/>
                  <a:pt x="3205289" y="367931"/>
                  <a:pt x="3213462" y="374469"/>
                </a:cubicBezTo>
                <a:cubicBezTo>
                  <a:pt x="3247615" y="401791"/>
                  <a:pt x="3211638" y="385472"/>
                  <a:pt x="3257005" y="400594"/>
                </a:cubicBezTo>
                <a:cubicBezTo>
                  <a:pt x="3264088" y="421842"/>
                  <a:pt x="3266250" y="435965"/>
                  <a:pt x="3283131" y="452846"/>
                </a:cubicBezTo>
                <a:cubicBezTo>
                  <a:pt x="3303831" y="473546"/>
                  <a:pt x="3335640" y="479057"/>
                  <a:pt x="3361508" y="487680"/>
                </a:cubicBezTo>
                <a:lnTo>
                  <a:pt x="3413760" y="505097"/>
                </a:lnTo>
                <a:lnTo>
                  <a:pt x="3483428" y="513806"/>
                </a:lnTo>
                <a:cubicBezTo>
                  <a:pt x="3495039" y="510903"/>
                  <a:pt x="3507557" y="510450"/>
                  <a:pt x="3518262" y="505097"/>
                </a:cubicBezTo>
                <a:cubicBezTo>
                  <a:pt x="3525606" y="501425"/>
                  <a:pt x="3535680" y="487680"/>
                  <a:pt x="3535680" y="4876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5242560" y="4389120"/>
            <a:ext cx="931817" cy="1018903"/>
          </a:xfrm>
          <a:custGeom>
            <a:avLst/>
            <a:gdLst>
              <a:gd name="connsiteX0" fmla="*/ 931817 w 931817"/>
              <a:gd name="connsiteY0" fmla="*/ 148046 h 1018903"/>
              <a:gd name="connsiteX1" fmla="*/ 888274 w 931817"/>
              <a:gd name="connsiteY1" fmla="*/ 139337 h 1018903"/>
              <a:gd name="connsiteX2" fmla="*/ 862149 w 931817"/>
              <a:gd name="connsiteY2" fmla="*/ 130629 h 1018903"/>
              <a:gd name="connsiteX3" fmla="*/ 818606 w 931817"/>
              <a:gd name="connsiteY3" fmla="*/ 121920 h 1018903"/>
              <a:gd name="connsiteX4" fmla="*/ 792480 w 931817"/>
              <a:gd name="connsiteY4" fmla="*/ 104503 h 1018903"/>
              <a:gd name="connsiteX5" fmla="*/ 740229 w 931817"/>
              <a:gd name="connsiteY5" fmla="*/ 78377 h 1018903"/>
              <a:gd name="connsiteX6" fmla="*/ 722811 w 931817"/>
              <a:gd name="connsiteY6" fmla="*/ 60960 h 1018903"/>
              <a:gd name="connsiteX7" fmla="*/ 653143 w 931817"/>
              <a:gd name="connsiteY7" fmla="*/ 52251 h 1018903"/>
              <a:gd name="connsiteX8" fmla="*/ 627017 w 931817"/>
              <a:gd name="connsiteY8" fmla="*/ 34834 h 1018903"/>
              <a:gd name="connsiteX9" fmla="*/ 574766 w 931817"/>
              <a:gd name="connsiteY9" fmla="*/ 17417 h 1018903"/>
              <a:gd name="connsiteX10" fmla="*/ 548640 w 931817"/>
              <a:gd name="connsiteY10" fmla="*/ 8709 h 1018903"/>
              <a:gd name="connsiteX11" fmla="*/ 487680 w 931817"/>
              <a:gd name="connsiteY11" fmla="*/ 0 h 1018903"/>
              <a:gd name="connsiteX12" fmla="*/ 365760 w 931817"/>
              <a:gd name="connsiteY12" fmla="*/ 26126 h 1018903"/>
              <a:gd name="connsiteX13" fmla="*/ 339634 w 931817"/>
              <a:gd name="connsiteY13" fmla="*/ 43543 h 1018903"/>
              <a:gd name="connsiteX14" fmla="*/ 278674 w 931817"/>
              <a:gd name="connsiteY14" fmla="*/ 60960 h 1018903"/>
              <a:gd name="connsiteX15" fmla="*/ 174171 w 931817"/>
              <a:gd name="connsiteY15" fmla="*/ 78377 h 1018903"/>
              <a:gd name="connsiteX16" fmla="*/ 121920 w 931817"/>
              <a:gd name="connsiteY16" fmla="*/ 104503 h 1018903"/>
              <a:gd name="connsiteX17" fmla="*/ 78377 w 931817"/>
              <a:gd name="connsiteY17" fmla="*/ 182880 h 1018903"/>
              <a:gd name="connsiteX18" fmla="*/ 60960 w 931817"/>
              <a:gd name="connsiteY18" fmla="*/ 348343 h 1018903"/>
              <a:gd name="connsiteX19" fmla="*/ 52251 w 931817"/>
              <a:gd name="connsiteY19" fmla="*/ 383177 h 1018903"/>
              <a:gd name="connsiteX20" fmla="*/ 52251 w 931817"/>
              <a:gd name="connsiteY20" fmla="*/ 775063 h 1018903"/>
              <a:gd name="connsiteX21" fmla="*/ 69669 w 931817"/>
              <a:gd name="connsiteY21" fmla="*/ 844731 h 1018903"/>
              <a:gd name="connsiteX22" fmla="*/ 60960 w 931817"/>
              <a:gd name="connsiteY22" fmla="*/ 992777 h 1018903"/>
              <a:gd name="connsiteX23" fmla="*/ 26126 w 931817"/>
              <a:gd name="connsiteY23" fmla="*/ 1010194 h 1018903"/>
              <a:gd name="connsiteX24" fmla="*/ 0 w 931817"/>
              <a:gd name="connsiteY24" fmla="*/ 1018903 h 1018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31817" h="1018903">
                <a:moveTo>
                  <a:pt x="931817" y="148046"/>
                </a:moveTo>
                <a:cubicBezTo>
                  <a:pt x="917303" y="145143"/>
                  <a:pt x="902634" y="142927"/>
                  <a:pt x="888274" y="139337"/>
                </a:cubicBezTo>
                <a:cubicBezTo>
                  <a:pt x="879369" y="137111"/>
                  <a:pt x="871054" y="132855"/>
                  <a:pt x="862149" y="130629"/>
                </a:cubicBezTo>
                <a:cubicBezTo>
                  <a:pt x="847789" y="127039"/>
                  <a:pt x="833120" y="124823"/>
                  <a:pt x="818606" y="121920"/>
                </a:cubicBezTo>
                <a:cubicBezTo>
                  <a:pt x="809897" y="116114"/>
                  <a:pt x="801841" y="109184"/>
                  <a:pt x="792480" y="104503"/>
                </a:cubicBezTo>
                <a:cubicBezTo>
                  <a:pt x="749555" y="83040"/>
                  <a:pt x="781825" y="111653"/>
                  <a:pt x="740229" y="78377"/>
                </a:cubicBezTo>
                <a:cubicBezTo>
                  <a:pt x="733818" y="73248"/>
                  <a:pt x="730675" y="63319"/>
                  <a:pt x="722811" y="60960"/>
                </a:cubicBezTo>
                <a:cubicBezTo>
                  <a:pt x="700395" y="54235"/>
                  <a:pt x="676366" y="55154"/>
                  <a:pt x="653143" y="52251"/>
                </a:cubicBezTo>
                <a:cubicBezTo>
                  <a:pt x="644434" y="46445"/>
                  <a:pt x="636581" y="39085"/>
                  <a:pt x="627017" y="34834"/>
                </a:cubicBezTo>
                <a:cubicBezTo>
                  <a:pt x="610240" y="27378"/>
                  <a:pt x="592183" y="23223"/>
                  <a:pt x="574766" y="17417"/>
                </a:cubicBezTo>
                <a:cubicBezTo>
                  <a:pt x="566057" y="14514"/>
                  <a:pt x="557727" y="10007"/>
                  <a:pt x="548640" y="8709"/>
                </a:cubicBezTo>
                <a:lnTo>
                  <a:pt x="487680" y="0"/>
                </a:lnTo>
                <a:cubicBezTo>
                  <a:pt x="458201" y="3685"/>
                  <a:pt x="394396" y="7036"/>
                  <a:pt x="365760" y="26126"/>
                </a:cubicBezTo>
                <a:cubicBezTo>
                  <a:pt x="357051" y="31932"/>
                  <a:pt x="348996" y="38862"/>
                  <a:pt x="339634" y="43543"/>
                </a:cubicBezTo>
                <a:cubicBezTo>
                  <a:pt x="328854" y="48933"/>
                  <a:pt x="287599" y="59286"/>
                  <a:pt x="278674" y="60960"/>
                </a:cubicBezTo>
                <a:cubicBezTo>
                  <a:pt x="243964" y="67468"/>
                  <a:pt x="174171" y="78377"/>
                  <a:pt x="174171" y="78377"/>
                </a:cubicBezTo>
                <a:cubicBezTo>
                  <a:pt x="155536" y="84589"/>
                  <a:pt x="135822" y="88615"/>
                  <a:pt x="121920" y="104503"/>
                </a:cubicBezTo>
                <a:cubicBezTo>
                  <a:pt x="89673" y="141357"/>
                  <a:pt x="90338" y="146998"/>
                  <a:pt x="78377" y="182880"/>
                </a:cubicBezTo>
                <a:cubicBezTo>
                  <a:pt x="73329" y="243464"/>
                  <a:pt x="71463" y="290581"/>
                  <a:pt x="60960" y="348343"/>
                </a:cubicBezTo>
                <a:cubicBezTo>
                  <a:pt x="58819" y="360119"/>
                  <a:pt x="55154" y="371566"/>
                  <a:pt x="52251" y="383177"/>
                </a:cubicBezTo>
                <a:cubicBezTo>
                  <a:pt x="33246" y="554234"/>
                  <a:pt x="37854" y="479916"/>
                  <a:pt x="52251" y="775063"/>
                </a:cubicBezTo>
                <a:cubicBezTo>
                  <a:pt x="53452" y="799684"/>
                  <a:pt x="62052" y="821880"/>
                  <a:pt x="69669" y="844731"/>
                </a:cubicBezTo>
                <a:cubicBezTo>
                  <a:pt x="66766" y="894080"/>
                  <a:pt x="73541" y="944971"/>
                  <a:pt x="60960" y="992777"/>
                </a:cubicBezTo>
                <a:cubicBezTo>
                  <a:pt x="57656" y="1005331"/>
                  <a:pt x="38058" y="1005080"/>
                  <a:pt x="26126" y="1010194"/>
                </a:cubicBezTo>
                <a:cubicBezTo>
                  <a:pt x="17688" y="1013810"/>
                  <a:pt x="0" y="1018903"/>
                  <a:pt x="0" y="101890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6357257" y="3918857"/>
            <a:ext cx="1445623" cy="645847"/>
          </a:xfrm>
          <a:custGeom>
            <a:avLst/>
            <a:gdLst>
              <a:gd name="connsiteX0" fmla="*/ 0 w 1445623"/>
              <a:gd name="connsiteY0" fmla="*/ 635726 h 645847"/>
              <a:gd name="connsiteX1" fmla="*/ 121920 w 1445623"/>
              <a:gd name="connsiteY1" fmla="*/ 635726 h 645847"/>
              <a:gd name="connsiteX2" fmla="*/ 148046 w 1445623"/>
              <a:gd name="connsiteY2" fmla="*/ 618309 h 645847"/>
              <a:gd name="connsiteX3" fmla="*/ 200297 w 1445623"/>
              <a:gd name="connsiteY3" fmla="*/ 609600 h 645847"/>
              <a:gd name="connsiteX4" fmla="*/ 278674 w 1445623"/>
              <a:gd name="connsiteY4" fmla="*/ 548640 h 645847"/>
              <a:gd name="connsiteX5" fmla="*/ 296092 w 1445623"/>
              <a:gd name="connsiteY5" fmla="*/ 496389 h 645847"/>
              <a:gd name="connsiteX6" fmla="*/ 304800 w 1445623"/>
              <a:gd name="connsiteY6" fmla="*/ 470263 h 645847"/>
              <a:gd name="connsiteX7" fmla="*/ 330926 w 1445623"/>
              <a:gd name="connsiteY7" fmla="*/ 452846 h 645847"/>
              <a:gd name="connsiteX8" fmla="*/ 348343 w 1445623"/>
              <a:gd name="connsiteY8" fmla="*/ 426720 h 645847"/>
              <a:gd name="connsiteX9" fmla="*/ 391886 w 1445623"/>
              <a:gd name="connsiteY9" fmla="*/ 418012 h 645847"/>
              <a:gd name="connsiteX10" fmla="*/ 418012 w 1445623"/>
              <a:gd name="connsiteY10" fmla="*/ 409303 h 645847"/>
              <a:gd name="connsiteX11" fmla="*/ 444137 w 1445623"/>
              <a:gd name="connsiteY11" fmla="*/ 391886 h 645847"/>
              <a:gd name="connsiteX12" fmla="*/ 496389 w 1445623"/>
              <a:gd name="connsiteY12" fmla="*/ 374469 h 645847"/>
              <a:gd name="connsiteX13" fmla="*/ 522514 w 1445623"/>
              <a:gd name="connsiteY13" fmla="*/ 357052 h 645847"/>
              <a:gd name="connsiteX14" fmla="*/ 574766 w 1445623"/>
              <a:gd name="connsiteY14" fmla="*/ 348343 h 645847"/>
              <a:gd name="connsiteX15" fmla="*/ 714103 w 1445623"/>
              <a:gd name="connsiteY15" fmla="*/ 339634 h 645847"/>
              <a:gd name="connsiteX16" fmla="*/ 792480 w 1445623"/>
              <a:gd name="connsiteY16" fmla="*/ 313509 h 645847"/>
              <a:gd name="connsiteX17" fmla="*/ 818606 w 1445623"/>
              <a:gd name="connsiteY17" fmla="*/ 304800 h 645847"/>
              <a:gd name="connsiteX18" fmla="*/ 862149 w 1445623"/>
              <a:gd name="connsiteY18" fmla="*/ 296092 h 645847"/>
              <a:gd name="connsiteX19" fmla="*/ 888274 w 1445623"/>
              <a:gd name="connsiteY19" fmla="*/ 287383 h 645847"/>
              <a:gd name="connsiteX20" fmla="*/ 931817 w 1445623"/>
              <a:gd name="connsiteY20" fmla="*/ 278674 h 645847"/>
              <a:gd name="connsiteX21" fmla="*/ 984069 w 1445623"/>
              <a:gd name="connsiteY21" fmla="*/ 261257 h 645847"/>
              <a:gd name="connsiteX22" fmla="*/ 1010194 w 1445623"/>
              <a:gd name="connsiteY22" fmla="*/ 252549 h 645847"/>
              <a:gd name="connsiteX23" fmla="*/ 1036320 w 1445623"/>
              <a:gd name="connsiteY23" fmla="*/ 243840 h 645847"/>
              <a:gd name="connsiteX24" fmla="*/ 1079863 w 1445623"/>
              <a:gd name="connsiteY24" fmla="*/ 209006 h 645847"/>
              <a:gd name="connsiteX25" fmla="*/ 1105989 w 1445623"/>
              <a:gd name="connsiteY25" fmla="*/ 191589 h 645847"/>
              <a:gd name="connsiteX26" fmla="*/ 1219200 w 1445623"/>
              <a:gd name="connsiteY26" fmla="*/ 165463 h 645847"/>
              <a:gd name="connsiteX27" fmla="*/ 1245326 w 1445623"/>
              <a:gd name="connsiteY27" fmla="*/ 148046 h 645847"/>
              <a:gd name="connsiteX28" fmla="*/ 1271452 w 1445623"/>
              <a:gd name="connsiteY28" fmla="*/ 139337 h 645847"/>
              <a:gd name="connsiteX29" fmla="*/ 1288869 w 1445623"/>
              <a:gd name="connsiteY29" fmla="*/ 113212 h 645847"/>
              <a:gd name="connsiteX30" fmla="*/ 1332412 w 1445623"/>
              <a:gd name="connsiteY30" fmla="*/ 78377 h 645847"/>
              <a:gd name="connsiteX31" fmla="*/ 1349829 w 1445623"/>
              <a:gd name="connsiteY31" fmla="*/ 52252 h 645847"/>
              <a:gd name="connsiteX32" fmla="*/ 1402080 w 1445623"/>
              <a:gd name="connsiteY32" fmla="*/ 34834 h 645847"/>
              <a:gd name="connsiteX33" fmla="*/ 1419497 w 1445623"/>
              <a:gd name="connsiteY33" fmla="*/ 8709 h 645847"/>
              <a:gd name="connsiteX34" fmla="*/ 1445623 w 1445623"/>
              <a:gd name="connsiteY34" fmla="*/ 0 h 64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45623" h="645847">
                <a:moveTo>
                  <a:pt x="0" y="635726"/>
                </a:moveTo>
                <a:cubicBezTo>
                  <a:pt x="53140" y="646353"/>
                  <a:pt x="57564" y="651815"/>
                  <a:pt x="121920" y="635726"/>
                </a:cubicBezTo>
                <a:cubicBezTo>
                  <a:pt x="132074" y="633188"/>
                  <a:pt x="138117" y="621619"/>
                  <a:pt x="148046" y="618309"/>
                </a:cubicBezTo>
                <a:cubicBezTo>
                  <a:pt x="164797" y="612725"/>
                  <a:pt x="182880" y="612503"/>
                  <a:pt x="200297" y="609600"/>
                </a:cubicBezTo>
                <a:cubicBezTo>
                  <a:pt x="262796" y="567935"/>
                  <a:pt x="237747" y="589568"/>
                  <a:pt x="278674" y="548640"/>
                </a:cubicBezTo>
                <a:lnTo>
                  <a:pt x="296092" y="496389"/>
                </a:lnTo>
                <a:cubicBezTo>
                  <a:pt x="298995" y="487680"/>
                  <a:pt x="297162" y="475355"/>
                  <a:pt x="304800" y="470263"/>
                </a:cubicBezTo>
                <a:lnTo>
                  <a:pt x="330926" y="452846"/>
                </a:lnTo>
                <a:cubicBezTo>
                  <a:pt x="336732" y="444137"/>
                  <a:pt x="339256" y="431913"/>
                  <a:pt x="348343" y="426720"/>
                </a:cubicBezTo>
                <a:cubicBezTo>
                  <a:pt x="361195" y="419376"/>
                  <a:pt x="377526" y="421602"/>
                  <a:pt x="391886" y="418012"/>
                </a:cubicBezTo>
                <a:cubicBezTo>
                  <a:pt x="400792" y="415786"/>
                  <a:pt x="409801" y="413408"/>
                  <a:pt x="418012" y="409303"/>
                </a:cubicBezTo>
                <a:cubicBezTo>
                  <a:pt x="427373" y="404622"/>
                  <a:pt x="434573" y="396137"/>
                  <a:pt x="444137" y="391886"/>
                </a:cubicBezTo>
                <a:cubicBezTo>
                  <a:pt x="460914" y="384430"/>
                  <a:pt x="496389" y="374469"/>
                  <a:pt x="496389" y="374469"/>
                </a:cubicBezTo>
                <a:cubicBezTo>
                  <a:pt x="505097" y="368663"/>
                  <a:pt x="512585" y="360362"/>
                  <a:pt x="522514" y="357052"/>
                </a:cubicBezTo>
                <a:cubicBezTo>
                  <a:pt x="539265" y="351468"/>
                  <a:pt x="557181" y="349942"/>
                  <a:pt x="574766" y="348343"/>
                </a:cubicBezTo>
                <a:cubicBezTo>
                  <a:pt x="621111" y="344130"/>
                  <a:pt x="667657" y="342537"/>
                  <a:pt x="714103" y="339634"/>
                </a:cubicBezTo>
                <a:lnTo>
                  <a:pt x="792480" y="313509"/>
                </a:lnTo>
                <a:cubicBezTo>
                  <a:pt x="801189" y="310606"/>
                  <a:pt x="809604" y="306600"/>
                  <a:pt x="818606" y="304800"/>
                </a:cubicBezTo>
                <a:cubicBezTo>
                  <a:pt x="833120" y="301897"/>
                  <a:pt x="847789" y="299682"/>
                  <a:pt x="862149" y="296092"/>
                </a:cubicBezTo>
                <a:cubicBezTo>
                  <a:pt x="871054" y="293866"/>
                  <a:pt x="879369" y="289609"/>
                  <a:pt x="888274" y="287383"/>
                </a:cubicBezTo>
                <a:cubicBezTo>
                  <a:pt x="902634" y="283793"/>
                  <a:pt x="917537" y="282569"/>
                  <a:pt x="931817" y="278674"/>
                </a:cubicBezTo>
                <a:cubicBezTo>
                  <a:pt x="949530" y="273843"/>
                  <a:pt x="966652" y="267063"/>
                  <a:pt x="984069" y="261257"/>
                </a:cubicBezTo>
                <a:lnTo>
                  <a:pt x="1010194" y="252549"/>
                </a:lnTo>
                <a:lnTo>
                  <a:pt x="1036320" y="243840"/>
                </a:lnTo>
                <a:cubicBezTo>
                  <a:pt x="1065680" y="199799"/>
                  <a:pt x="1037798" y="230037"/>
                  <a:pt x="1079863" y="209006"/>
                </a:cubicBezTo>
                <a:cubicBezTo>
                  <a:pt x="1089225" y="204325"/>
                  <a:pt x="1096425" y="195840"/>
                  <a:pt x="1105989" y="191589"/>
                </a:cubicBezTo>
                <a:cubicBezTo>
                  <a:pt x="1151288" y="171456"/>
                  <a:pt x="1169610" y="172548"/>
                  <a:pt x="1219200" y="165463"/>
                </a:cubicBezTo>
                <a:cubicBezTo>
                  <a:pt x="1227909" y="159657"/>
                  <a:pt x="1235965" y="152727"/>
                  <a:pt x="1245326" y="148046"/>
                </a:cubicBezTo>
                <a:cubicBezTo>
                  <a:pt x="1253537" y="143941"/>
                  <a:pt x="1264284" y="145072"/>
                  <a:pt x="1271452" y="139337"/>
                </a:cubicBezTo>
                <a:cubicBezTo>
                  <a:pt x="1279625" y="132799"/>
                  <a:pt x="1282331" y="121385"/>
                  <a:pt x="1288869" y="113212"/>
                </a:cubicBezTo>
                <a:cubicBezTo>
                  <a:pt x="1303053" y="95482"/>
                  <a:pt x="1313010" y="91312"/>
                  <a:pt x="1332412" y="78377"/>
                </a:cubicBezTo>
                <a:cubicBezTo>
                  <a:pt x="1338218" y="69669"/>
                  <a:pt x="1340954" y="57799"/>
                  <a:pt x="1349829" y="52252"/>
                </a:cubicBezTo>
                <a:cubicBezTo>
                  <a:pt x="1365398" y="42522"/>
                  <a:pt x="1402080" y="34834"/>
                  <a:pt x="1402080" y="34834"/>
                </a:cubicBezTo>
                <a:cubicBezTo>
                  <a:pt x="1407886" y="26126"/>
                  <a:pt x="1411324" y="15247"/>
                  <a:pt x="1419497" y="8709"/>
                </a:cubicBezTo>
                <a:cubicBezTo>
                  <a:pt x="1426665" y="2974"/>
                  <a:pt x="1445623" y="0"/>
                  <a:pt x="1445623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7212519" y="3979817"/>
            <a:ext cx="869035" cy="853596"/>
          </a:xfrm>
          <a:custGeom>
            <a:avLst/>
            <a:gdLst>
              <a:gd name="connsiteX0" fmla="*/ 799367 w 869035"/>
              <a:gd name="connsiteY0" fmla="*/ 0 h 853596"/>
              <a:gd name="connsiteX1" fmla="*/ 842910 w 869035"/>
              <a:gd name="connsiteY1" fmla="*/ 34834 h 853596"/>
              <a:gd name="connsiteX2" fmla="*/ 860327 w 869035"/>
              <a:gd name="connsiteY2" fmla="*/ 52252 h 853596"/>
              <a:gd name="connsiteX3" fmla="*/ 869035 w 869035"/>
              <a:gd name="connsiteY3" fmla="*/ 78377 h 853596"/>
              <a:gd name="connsiteX4" fmla="*/ 860327 w 869035"/>
              <a:gd name="connsiteY4" fmla="*/ 156754 h 853596"/>
              <a:gd name="connsiteX5" fmla="*/ 851618 w 869035"/>
              <a:gd name="connsiteY5" fmla="*/ 182880 h 853596"/>
              <a:gd name="connsiteX6" fmla="*/ 799367 w 869035"/>
              <a:gd name="connsiteY6" fmla="*/ 209006 h 853596"/>
              <a:gd name="connsiteX7" fmla="*/ 773241 w 869035"/>
              <a:gd name="connsiteY7" fmla="*/ 226423 h 853596"/>
              <a:gd name="connsiteX8" fmla="*/ 581652 w 869035"/>
              <a:gd name="connsiteY8" fmla="*/ 243840 h 853596"/>
              <a:gd name="connsiteX9" fmla="*/ 485858 w 869035"/>
              <a:gd name="connsiteY9" fmla="*/ 261257 h 853596"/>
              <a:gd name="connsiteX10" fmla="*/ 459732 w 869035"/>
              <a:gd name="connsiteY10" fmla="*/ 269966 h 853596"/>
              <a:gd name="connsiteX11" fmla="*/ 416190 w 869035"/>
              <a:gd name="connsiteY11" fmla="*/ 304800 h 853596"/>
              <a:gd name="connsiteX12" fmla="*/ 398772 w 869035"/>
              <a:gd name="connsiteY12" fmla="*/ 322217 h 853596"/>
              <a:gd name="connsiteX13" fmla="*/ 346521 w 869035"/>
              <a:gd name="connsiteY13" fmla="*/ 339634 h 853596"/>
              <a:gd name="connsiteX14" fmla="*/ 259435 w 869035"/>
              <a:gd name="connsiteY14" fmla="*/ 365760 h 853596"/>
              <a:gd name="connsiteX15" fmla="*/ 181058 w 869035"/>
              <a:gd name="connsiteY15" fmla="*/ 383177 h 853596"/>
              <a:gd name="connsiteX16" fmla="*/ 146224 w 869035"/>
              <a:gd name="connsiteY16" fmla="*/ 391886 h 853596"/>
              <a:gd name="connsiteX17" fmla="*/ 93972 w 869035"/>
              <a:gd name="connsiteY17" fmla="*/ 409303 h 853596"/>
              <a:gd name="connsiteX18" fmla="*/ 67847 w 869035"/>
              <a:gd name="connsiteY18" fmla="*/ 418012 h 853596"/>
              <a:gd name="connsiteX19" fmla="*/ 15595 w 869035"/>
              <a:gd name="connsiteY19" fmla="*/ 452846 h 853596"/>
              <a:gd name="connsiteX20" fmla="*/ 15595 w 869035"/>
              <a:gd name="connsiteY20" fmla="*/ 653143 h 853596"/>
              <a:gd name="connsiteX21" fmla="*/ 24304 w 869035"/>
              <a:gd name="connsiteY21" fmla="*/ 679269 h 853596"/>
              <a:gd name="connsiteX22" fmla="*/ 76555 w 869035"/>
              <a:gd name="connsiteY22" fmla="*/ 714103 h 853596"/>
              <a:gd name="connsiteX23" fmla="*/ 93972 w 869035"/>
              <a:gd name="connsiteY23" fmla="*/ 740229 h 853596"/>
              <a:gd name="connsiteX24" fmla="*/ 111390 w 869035"/>
              <a:gd name="connsiteY24" fmla="*/ 757646 h 853596"/>
              <a:gd name="connsiteX25" fmla="*/ 198475 w 869035"/>
              <a:gd name="connsiteY25" fmla="*/ 844732 h 853596"/>
              <a:gd name="connsiteX26" fmla="*/ 302978 w 869035"/>
              <a:gd name="connsiteY26" fmla="*/ 853440 h 853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69035" h="853596">
                <a:moveTo>
                  <a:pt x="799367" y="0"/>
                </a:moveTo>
                <a:cubicBezTo>
                  <a:pt x="813881" y="11611"/>
                  <a:pt x="828798" y="22737"/>
                  <a:pt x="842910" y="34834"/>
                </a:cubicBezTo>
                <a:cubicBezTo>
                  <a:pt x="849144" y="40177"/>
                  <a:pt x="856103" y="45211"/>
                  <a:pt x="860327" y="52252"/>
                </a:cubicBezTo>
                <a:cubicBezTo>
                  <a:pt x="865050" y="60123"/>
                  <a:pt x="866132" y="69669"/>
                  <a:pt x="869035" y="78377"/>
                </a:cubicBezTo>
                <a:cubicBezTo>
                  <a:pt x="866132" y="104503"/>
                  <a:pt x="864648" y="130825"/>
                  <a:pt x="860327" y="156754"/>
                </a:cubicBezTo>
                <a:cubicBezTo>
                  <a:pt x="858818" y="165809"/>
                  <a:pt x="857353" y="175712"/>
                  <a:pt x="851618" y="182880"/>
                </a:cubicBezTo>
                <a:cubicBezTo>
                  <a:pt x="834981" y="203676"/>
                  <a:pt x="820401" y="198489"/>
                  <a:pt x="799367" y="209006"/>
                </a:cubicBezTo>
                <a:cubicBezTo>
                  <a:pt x="790006" y="213687"/>
                  <a:pt x="783339" y="223669"/>
                  <a:pt x="773241" y="226423"/>
                </a:cubicBezTo>
                <a:cubicBezTo>
                  <a:pt x="743936" y="234415"/>
                  <a:pt x="586264" y="243511"/>
                  <a:pt x="581652" y="243840"/>
                </a:cubicBezTo>
                <a:cubicBezTo>
                  <a:pt x="558375" y="247720"/>
                  <a:pt x="510188" y="255175"/>
                  <a:pt x="485858" y="261257"/>
                </a:cubicBezTo>
                <a:cubicBezTo>
                  <a:pt x="476952" y="263483"/>
                  <a:pt x="468441" y="267063"/>
                  <a:pt x="459732" y="269966"/>
                </a:cubicBezTo>
                <a:cubicBezTo>
                  <a:pt x="425043" y="322000"/>
                  <a:pt x="462926" y="276759"/>
                  <a:pt x="416190" y="304800"/>
                </a:cubicBezTo>
                <a:cubicBezTo>
                  <a:pt x="409149" y="309024"/>
                  <a:pt x="406116" y="318545"/>
                  <a:pt x="398772" y="322217"/>
                </a:cubicBezTo>
                <a:cubicBezTo>
                  <a:pt x="382351" y="330427"/>
                  <a:pt x="346521" y="339634"/>
                  <a:pt x="346521" y="339634"/>
                </a:cubicBezTo>
                <a:cubicBezTo>
                  <a:pt x="311987" y="374170"/>
                  <a:pt x="338873" y="354412"/>
                  <a:pt x="259435" y="365760"/>
                </a:cubicBezTo>
                <a:cubicBezTo>
                  <a:pt x="180873" y="376983"/>
                  <a:pt x="232906" y="368363"/>
                  <a:pt x="181058" y="383177"/>
                </a:cubicBezTo>
                <a:cubicBezTo>
                  <a:pt x="169550" y="386465"/>
                  <a:pt x="157688" y="388447"/>
                  <a:pt x="146224" y="391886"/>
                </a:cubicBezTo>
                <a:cubicBezTo>
                  <a:pt x="128639" y="397162"/>
                  <a:pt x="111389" y="403497"/>
                  <a:pt x="93972" y="409303"/>
                </a:cubicBezTo>
                <a:cubicBezTo>
                  <a:pt x="85264" y="412206"/>
                  <a:pt x="75485" y="412920"/>
                  <a:pt x="67847" y="418012"/>
                </a:cubicBezTo>
                <a:lnTo>
                  <a:pt x="15595" y="452846"/>
                </a:lnTo>
                <a:cubicBezTo>
                  <a:pt x="-10645" y="531573"/>
                  <a:pt x="1055" y="485927"/>
                  <a:pt x="15595" y="653143"/>
                </a:cubicBezTo>
                <a:cubicBezTo>
                  <a:pt x="16390" y="662288"/>
                  <a:pt x="17813" y="672778"/>
                  <a:pt x="24304" y="679269"/>
                </a:cubicBezTo>
                <a:cubicBezTo>
                  <a:pt x="39106" y="694071"/>
                  <a:pt x="76555" y="714103"/>
                  <a:pt x="76555" y="714103"/>
                </a:cubicBezTo>
                <a:cubicBezTo>
                  <a:pt x="82361" y="722812"/>
                  <a:pt x="87434" y="732056"/>
                  <a:pt x="93972" y="740229"/>
                </a:cubicBezTo>
                <a:cubicBezTo>
                  <a:pt x="99101" y="746640"/>
                  <a:pt x="106464" y="751077"/>
                  <a:pt x="111390" y="757646"/>
                </a:cubicBezTo>
                <a:cubicBezTo>
                  <a:pt x="133683" y="787370"/>
                  <a:pt x="152960" y="838230"/>
                  <a:pt x="198475" y="844732"/>
                </a:cubicBezTo>
                <a:cubicBezTo>
                  <a:pt x="273803" y="855493"/>
                  <a:pt x="238909" y="853440"/>
                  <a:pt x="302978" y="8534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>
            <a:off x="7707086" y="4589417"/>
            <a:ext cx="827314" cy="226423"/>
          </a:xfrm>
          <a:custGeom>
            <a:avLst/>
            <a:gdLst>
              <a:gd name="connsiteX0" fmla="*/ 0 w 827314"/>
              <a:gd name="connsiteY0" fmla="*/ 226423 h 226423"/>
              <a:gd name="connsiteX1" fmla="*/ 95794 w 827314"/>
              <a:gd name="connsiteY1" fmla="*/ 217714 h 226423"/>
              <a:gd name="connsiteX2" fmla="*/ 113211 w 827314"/>
              <a:gd name="connsiteY2" fmla="*/ 191589 h 226423"/>
              <a:gd name="connsiteX3" fmla="*/ 139337 w 827314"/>
              <a:gd name="connsiteY3" fmla="*/ 165463 h 226423"/>
              <a:gd name="connsiteX4" fmla="*/ 148045 w 827314"/>
              <a:gd name="connsiteY4" fmla="*/ 139337 h 226423"/>
              <a:gd name="connsiteX5" fmla="*/ 217714 w 827314"/>
              <a:gd name="connsiteY5" fmla="*/ 104503 h 226423"/>
              <a:gd name="connsiteX6" fmla="*/ 287383 w 827314"/>
              <a:gd name="connsiteY6" fmla="*/ 52252 h 226423"/>
              <a:gd name="connsiteX7" fmla="*/ 348343 w 827314"/>
              <a:gd name="connsiteY7" fmla="*/ 8709 h 226423"/>
              <a:gd name="connsiteX8" fmla="*/ 374468 w 827314"/>
              <a:gd name="connsiteY8" fmla="*/ 0 h 226423"/>
              <a:gd name="connsiteX9" fmla="*/ 609600 w 827314"/>
              <a:gd name="connsiteY9" fmla="*/ 8709 h 226423"/>
              <a:gd name="connsiteX10" fmla="*/ 661851 w 827314"/>
              <a:gd name="connsiteY10" fmla="*/ 34834 h 226423"/>
              <a:gd name="connsiteX11" fmla="*/ 714103 w 827314"/>
              <a:gd name="connsiteY11" fmla="*/ 60960 h 226423"/>
              <a:gd name="connsiteX12" fmla="*/ 757645 w 827314"/>
              <a:gd name="connsiteY12" fmla="*/ 95794 h 226423"/>
              <a:gd name="connsiteX13" fmla="*/ 801188 w 827314"/>
              <a:gd name="connsiteY13" fmla="*/ 130629 h 226423"/>
              <a:gd name="connsiteX14" fmla="*/ 827314 w 827314"/>
              <a:gd name="connsiteY14" fmla="*/ 130629 h 226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27314" h="226423">
                <a:moveTo>
                  <a:pt x="0" y="226423"/>
                </a:moveTo>
                <a:cubicBezTo>
                  <a:pt x="31931" y="223520"/>
                  <a:pt x="65149" y="227143"/>
                  <a:pt x="95794" y="217714"/>
                </a:cubicBezTo>
                <a:cubicBezTo>
                  <a:pt x="105797" y="214636"/>
                  <a:pt x="106511" y="199629"/>
                  <a:pt x="113211" y="191589"/>
                </a:cubicBezTo>
                <a:cubicBezTo>
                  <a:pt x="121096" y="182128"/>
                  <a:pt x="130628" y="174172"/>
                  <a:pt x="139337" y="165463"/>
                </a:cubicBezTo>
                <a:cubicBezTo>
                  <a:pt x="142240" y="156754"/>
                  <a:pt x="143322" y="147208"/>
                  <a:pt x="148045" y="139337"/>
                </a:cubicBezTo>
                <a:cubicBezTo>
                  <a:pt x="167127" y="107533"/>
                  <a:pt x="182980" y="127659"/>
                  <a:pt x="217714" y="104503"/>
                </a:cubicBezTo>
                <a:cubicBezTo>
                  <a:pt x="276797" y="65115"/>
                  <a:pt x="255163" y="84470"/>
                  <a:pt x="287383" y="52252"/>
                </a:cubicBezTo>
                <a:cubicBezTo>
                  <a:pt x="301896" y="8708"/>
                  <a:pt x="287382" y="29030"/>
                  <a:pt x="348343" y="8709"/>
                </a:cubicBezTo>
                <a:lnTo>
                  <a:pt x="374468" y="0"/>
                </a:lnTo>
                <a:cubicBezTo>
                  <a:pt x="452845" y="2903"/>
                  <a:pt x="531343" y="3492"/>
                  <a:pt x="609600" y="8709"/>
                </a:cubicBezTo>
                <a:cubicBezTo>
                  <a:pt x="634856" y="10393"/>
                  <a:pt x="640399" y="24108"/>
                  <a:pt x="661851" y="34834"/>
                </a:cubicBezTo>
                <a:cubicBezTo>
                  <a:pt x="733962" y="70889"/>
                  <a:pt x="639230" y="11046"/>
                  <a:pt x="714103" y="60960"/>
                </a:cubicBezTo>
                <a:cubicBezTo>
                  <a:pt x="748793" y="112996"/>
                  <a:pt x="710907" y="67751"/>
                  <a:pt x="757645" y="95794"/>
                </a:cubicBezTo>
                <a:cubicBezTo>
                  <a:pt x="787371" y="113630"/>
                  <a:pt x="761976" y="117558"/>
                  <a:pt x="801188" y="130629"/>
                </a:cubicBezTo>
                <a:cubicBezTo>
                  <a:pt x="809450" y="133383"/>
                  <a:pt x="818605" y="130629"/>
                  <a:pt x="827314" y="13062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角丸四角形 22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rgbClr val="63A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24" name="角丸四角形 23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右矢印 18"/>
          <p:cNvSpPr/>
          <p:nvPr/>
        </p:nvSpPr>
        <p:spPr>
          <a:xfrm>
            <a:off x="5227591" y="5935771"/>
            <a:ext cx="426720" cy="444137"/>
          </a:xfrm>
          <a:prstGeom prst="rightArrow">
            <a:avLst/>
          </a:prstGeom>
          <a:solidFill>
            <a:srgbClr val="F13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5717719" y="5738949"/>
            <a:ext cx="2590257" cy="8087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潜熱により過剰に</a:t>
            </a:r>
            <a:endParaRPr lang="en-US" altLang="ja-JP" sz="20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000" dirty="0" smtClean="0">
                <a:solidFill>
                  <a:schemeClr val="tx1"/>
                </a:solidFill>
              </a:rPr>
              <a:t>発達したのでは？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8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rgbClr val="63A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実験</a:t>
            </a:r>
            <a:r>
              <a:rPr lang="ja-JP" alt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設定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55393" y="1176800"/>
            <a:ext cx="88038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SST_Run:SST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データを</a:t>
            </a:r>
            <a:r>
              <a: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OISST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に差し替えたもの</a:t>
            </a:r>
            <a:endParaRPr lang="ja-JP" alt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122109" y="2154767"/>
            <a:ext cx="5446881" cy="10594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29" y="3325821"/>
            <a:ext cx="3341405" cy="3135543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90228" y="2344675"/>
            <a:ext cx="55120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OISST</a:t>
            </a:r>
            <a:r>
              <a:rPr lang="ja-JP" altLang="en-US" sz="2000" dirty="0" smtClean="0"/>
              <a:t>では台風付近の低い</a:t>
            </a:r>
            <a:r>
              <a:rPr lang="en-US" altLang="ja-JP" sz="2000" dirty="0" smtClean="0"/>
              <a:t>SST</a:t>
            </a:r>
            <a:r>
              <a:rPr lang="ja-JP" altLang="en-US" sz="2000" dirty="0" smtClean="0"/>
              <a:t>が見られる</a:t>
            </a:r>
            <a:endParaRPr lang="en-US" altLang="ja-JP" sz="2000" dirty="0" smtClean="0"/>
          </a:p>
          <a:p>
            <a:r>
              <a:rPr lang="ja-JP" altLang="en-US" sz="2000" dirty="0" smtClean="0"/>
              <a:t>→台風の弱まり、</a:t>
            </a:r>
            <a:r>
              <a:rPr lang="ja-JP" altLang="en-US" sz="2000" dirty="0"/>
              <a:t>南進</a:t>
            </a:r>
            <a:r>
              <a:rPr lang="ja-JP" altLang="en-US" sz="2000" dirty="0" smtClean="0"/>
              <a:t>を再現可能か？</a:t>
            </a:r>
            <a:endParaRPr lang="en-US" altLang="ja-JP" sz="2000" dirty="0" smtClean="0"/>
          </a:p>
          <a:p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24181" y="2850347"/>
            <a:ext cx="480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7/20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OISST SST</a:t>
            </a:r>
            <a:endParaRPr kumimoji="1" lang="en-US" altLang="ja-JP" sz="2000" dirty="0" smtClean="0"/>
          </a:p>
        </p:txBody>
      </p:sp>
      <p:pic>
        <p:nvPicPr>
          <p:cNvPr id="16" name="Picture 2" descr="E:\2011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17" y="4044932"/>
            <a:ext cx="3764920" cy="23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円/楕円 16"/>
          <p:cNvSpPr/>
          <p:nvPr/>
        </p:nvSpPr>
        <p:spPr>
          <a:xfrm>
            <a:off x="1929439" y="4858236"/>
            <a:ext cx="478784" cy="1011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4617" y="3325634"/>
            <a:ext cx="4806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2011</a:t>
            </a:r>
            <a:r>
              <a:rPr lang="ja-JP" altLang="en-US" sz="2000" dirty="0" smtClean="0"/>
              <a:t>年台風</a:t>
            </a:r>
            <a:r>
              <a:rPr lang="en-US" altLang="ja-JP" sz="2000" dirty="0" smtClean="0"/>
              <a:t>6</a:t>
            </a:r>
            <a:r>
              <a:rPr lang="ja-JP" altLang="en-US" sz="2000" dirty="0" smtClean="0"/>
              <a:t>号の中心気圧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296701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" r="3687" b="5100"/>
          <a:stretch/>
        </p:blipFill>
        <p:spPr>
          <a:xfrm>
            <a:off x="216391" y="1258428"/>
            <a:ext cx="5541775" cy="4362995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-41302" y="4979958"/>
            <a:ext cx="72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hPa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2" y="5332465"/>
            <a:ext cx="5182323" cy="1314633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9" name="角丸四角形 28"/>
          <p:cNvSpPr/>
          <p:nvPr/>
        </p:nvSpPr>
        <p:spPr>
          <a:xfrm>
            <a:off x="544082" y="722520"/>
            <a:ext cx="2174086" cy="47218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計算結果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335355" y="1479723"/>
            <a:ext cx="2569748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赤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+mj-ea"/>
                <a:ea typeface="+mj-ea"/>
              </a:rPr>
              <a:t>:</a:t>
            </a:r>
            <a:r>
              <a:rPr kumimoji="1" lang="en-US" altLang="ja-JP" sz="2800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CTL_Run</a:t>
            </a:r>
            <a:endParaRPr kumimoji="1" lang="en-US" altLang="ja-JP" sz="2800" dirty="0" smtClean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335355" y="2523584"/>
            <a:ext cx="2569748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+mj-ea"/>
                <a:ea typeface="+mj-ea"/>
              </a:rPr>
              <a:t>白</a:t>
            </a:r>
            <a:r>
              <a:rPr kumimoji="1" lang="en-US" altLang="ja-JP" sz="2800" dirty="0" smtClean="0">
                <a:latin typeface="+mj-ea"/>
                <a:ea typeface="+mj-ea"/>
              </a:rPr>
              <a:t>:</a:t>
            </a:r>
            <a:r>
              <a:rPr lang="en-US" altLang="ja-JP" sz="2800" dirty="0" err="1" smtClean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Weak_Ru</a:t>
            </a:r>
            <a:r>
              <a:rPr lang="en-US" altLang="ja-JP" sz="2800" dirty="0" err="1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</a:t>
            </a:r>
            <a:endParaRPr kumimoji="1" lang="en-US" altLang="ja-JP" sz="2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335355" y="2004958"/>
            <a:ext cx="2569748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0070C0"/>
                </a:solidFill>
                <a:latin typeface="+mj-ea"/>
                <a:ea typeface="+mj-ea"/>
              </a:rPr>
              <a:t>青</a:t>
            </a:r>
            <a:r>
              <a:rPr kumimoji="1" lang="en-US" altLang="ja-JP" sz="2800" dirty="0" smtClean="0">
                <a:solidFill>
                  <a:srgbClr val="0070C0"/>
                </a:solidFill>
                <a:latin typeface="+mj-ea"/>
                <a:ea typeface="+mj-ea"/>
              </a:rPr>
              <a:t>:</a:t>
            </a:r>
            <a:r>
              <a:rPr kumimoji="1" lang="en-US" altLang="ja-JP" sz="2800" dirty="0" err="1" smtClean="0">
                <a:solidFill>
                  <a:srgbClr val="0070C0"/>
                </a:solidFill>
                <a:latin typeface="+mj-ea"/>
                <a:ea typeface="+mj-ea"/>
              </a:rPr>
              <a:t>SST_Run</a:t>
            </a:r>
            <a:endParaRPr kumimoji="1" lang="en-US" altLang="ja-JP" sz="2800" dirty="0" smtClean="0">
              <a:solidFill>
                <a:srgbClr val="0070C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756793" y="3791770"/>
            <a:ext cx="3257392" cy="1085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CTL</a:t>
            </a:r>
            <a:r>
              <a:rPr kumimoji="1" lang="ja-JP" altLang="en-US" dirty="0" smtClean="0">
                <a:solidFill>
                  <a:schemeClr val="tx1"/>
                </a:solidFill>
              </a:rPr>
              <a:t>と比較して</a:t>
            </a:r>
            <a:r>
              <a:rPr kumimoji="1" lang="en-US" altLang="ja-JP" dirty="0" err="1" smtClean="0">
                <a:solidFill>
                  <a:schemeClr val="tx1"/>
                </a:solidFill>
              </a:rPr>
              <a:t>SST,Weak</a:t>
            </a:r>
            <a:r>
              <a:rPr kumimoji="1" lang="ja-JP" altLang="en-US" dirty="0" smtClean="0">
                <a:solidFill>
                  <a:schemeClr val="tx1"/>
                </a:solidFill>
              </a:rPr>
              <a:t>は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ある程度進路を再現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36" name="直線コネクタ 35"/>
          <p:cNvCxnSpPr>
            <a:stCxn id="39" idx="7"/>
            <a:endCxn id="37" idx="2"/>
          </p:cNvCxnSpPr>
          <p:nvPr/>
        </p:nvCxnSpPr>
        <p:spPr>
          <a:xfrm flipV="1">
            <a:off x="3305651" y="3371019"/>
            <a:ext cx="550771" cy="58847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3140843" y="2724688"/>
            <a:ext cx="1431157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CTL</a:t>
            </a:r>
            <a:endParaRPr kumimoji="1" lang="en-US" altLang="ja-JP" dirty="0" smtClean="0"/>
          </a:p>
          <a:p>
            <a:r>
              <a:rPr lang="en-US" altLang="ja-JP" dirty="0" smtClean="0"/>
              <a:t>7/21/00UTC</a:t>
            </a:r>
            <a:endParaRPr kumimoji="1" lang="ja-JP" altLang="en-US" dirty="0"/>
          </a:p>
        </p:txBody>
      </p:sp>
      <p:sp>
        <p:nvSpPr>
          <p:cNvPr id="39" name="円/楕円 38"/>
          <p:cNvSpPr/>
          <p:nvPr/>
        </p:nvSpPr>
        <p:spPr>
          <a:xfrm>
            <a:off x="3205192" y="3943582"/>
            <a:ext cx="117695" cy="108642"/>
          </a:xfrm>
          <a:prstGeom prst="ellipse">
            <a:avLst/>
          </a:prstGeom>
          <a:solidFill>
            <a:srgbClr val="070AFD"/>
          </a:solidFill>
          <a:ln>
            <a:solidFill>
              <a:srgbClr val="070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5" name="直線コネクタ 44"/>
          <p:cNvCxnSpPr>
            <a:stCxn id="47" idx="4"/>
            <a:endCxn id="46" idx="2"/>
          </p:cNvCxnSpPr>
          <p:nvPr/>
        </p:nvCxnSpPr>
        <p:spPr>
          <a:xfrm>
            <a:off x="2309649" y="4389039"/>
            <a:ext cx="234907" cy="10782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46"/>
          <p:cNvSpPr/>
          <p:nvPr/>
        </p:nvSpPr>
        <p:spPr>
          <a:xfrm>
            <a:off x="2250801" y="4280397"/>
            <a:ext cx="117695" cy="108642"/>
          </a:xfrm>
          <a:prstGeom prst="ellipse">
            <a:avLst/>
          </a:prstGeom>
          <a:solidFill>
            <a:srgbClr val="070AFD"/>
          </a:solidFill>
          <a:ln>
            <a:solidFill>
              <a:srgbClr val="070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8" name="直線コネクタ 47"/>
          <p:cNvCxnSpPr>
            <a:endCxn id="49" idx="2"/>
          </p:cNvCxnSpPr>
          <p:nvPr/>
        </p:nvCxnSpPr>
        <p:spPr>
          <a:xfrm flipV="1">
            <a:off x="2030982" y="2670367"/>
            <a:ext cx="327711" cy="14755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1512194" y="2024036"/>
            <a:ext cx="169299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</a:p>
          <a:p>
            <a:r>
              <a:rPr lang="en-US" altLang="ja-JP" dirty="0" smtClean="0"/>
              <a:t>7/20/00UTC</a:t>
            </a:r>
            <a:endParaRPr kumimoji="1" lang="ja-JP" altLang="en-US" dirty="0"/>
          </a:p>
        </p:txBody>
      </p:sp>
      <p:sp>
        <p:nvSpPr>
          <p:cNvPr id="50" name="円/楕円 49"/>
          <p:cNvSpPr/>
          <p:nvPr/>
        </p:nvSpPr>
        <p:spPr>
          <a:xfrm>
            <a:off x="1972134" y="4185299"/>
            <a:ext cx="117695" cy="108642"/>
          </a:xfrm>
          <a:prstGeom prst="ellipse">
            <a:avLst/>
          </a:prstGeom>
          <a:solidFill>
            <a:srgbClr val="070AFD"/>
          </a:solidFill>
          <a:ln>
            <a:solidFill>
              <a:srgbClr val="070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8" name="直線コネクタ 57"/>
          <p:cNvCxnSpPr>
            <a:stCxn id="60" idx="4"/>
            <a:endCxn id="59" idx="2"/>
          </p:cNvCxnSpPr>
          <p:nvPr/>
        </p:nvCxnSpPr>
        <p:spPr>
          <a:xfrm flipH="1" flipV="1">
            <a:off x="1102014" y="3748646"/>
            <a:ext cx="756767" cy="39724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313510" y="3102315"/>
            <a:ext cx="1577008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Weak</a:t>
            </a:r>
            <a:r>
              <a:rPr lang="ja-JP" altLang="en-US" dirty="0" err="1" smtClean="0"/>
              <a:t>，</a:t>
            </a:r>
            <a:r>
              <a:rPr lang="en-US" altLang="ja-JP" dirty="0" smtClean="0"/>
              <a:t>SST</a:t>
            </a:r>
            <a:endParaRPr kumimoji="1" lang="en-US" altLang="ja-JP" dirty="0" smtClean="0"/>
          </a:p>
          <a:p>
            <a:r>
              <a:rPr lang="en-US" altLang="ja-JP" dirty="0" smtClean="0"/>
              <a:t>7/20/00UTC</a:t>
            </a:r>
            <a:endParaRPr kumimoji="1" lang="ja-JP" altLang="en-US" dirty="0"/>
          </a:p>
        </p:txBody>
      </p:sp>
      <p:sp>
        <p:nvSpPr>
          <p:cNvPr id="60" name="円/楕円 59"/>
          <p:cNvSpPr/>
          <p:nvPr/>
        </p:nvSpPr>
        <p:spPr>
          <a:xfrm>
            <a:off x="1799933" y="4037253"/>
            <a:ext cx="117695" cy="108642"/>
          </a:xfrm>
          <a:prstGeom prst="ellipse">
            <a:avLst/>
          </a:prstGeom>
          <a:solidFill>
            <a:srgbClr val="070AFD"/>
          </a:solidFill>
          <a:ln>
            <a:solidFill>
              <a:srgbClr val="070A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843714" y="4820987"/>
            <a:ext cx="1401683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</a:t>
            </a:r>
            <a:r>
              <a:rPr lang="en-US" altLang="ja-JP" dirty="0"/>
              <a:t>k</a:t>
            </a:r>
            <a:endParaRPr kumimoji="1" lang="en-US" altLang="ja-JP" dirty="0" smtClean="0"/>
          </a:p>
          <a:p>
            <a:r>
              <a:rPr lang="en-US" altLang="ja-JP" dirty="0" smtClean="0"/>
              <a:t>7/21/00UTC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43421" y="6445971"/>
            <a:ext cx="1071956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05977" y="6445971"/>
            <a:ext cx="1071956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28061" y="6445971"/>
            <a:ext cx="1071956" cy="368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-21787" y="5346313"/>
            <a:ext cx="81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990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-2169" y="6120121"/>
            <a:ext cx="83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970</a:t>
            </a:r>
            <a:endParaRPr kumimoji="1" lang="ja-JP" altLang="en-US" dirty="0"/>
          </a:p>
        </p:txBody>
      </p:sp>
      <p:sp>
        <p:nvSpPr>
          <p:cNvPr id="40" name="角丸四角形 39"/>
          <p:cNvSpPr/>
          <p:nvPr/>
        </p:nvSpPr>
        <p:spPr>
          <a:xfrm>
            <a:off x="5579928" y="4976081"/>
            <a:ext cx="3530050" cy="108815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20</a:t>
            </a:r>
            <a:r>
              <a:rPr lang="ja-JP" altLang="en-US" dirty="0" smtClean="0">
                <a:solidFill>
                  <a:schemeClr val="tx1"/>
                </a:solidFill>
              </a:rPr>
              <a:t>日</a:t>
            </a:r>
            <a:r>
              <a:rPr lang="en-US" altLang="ja-JP" dirty="0" smtClean="0">
                <a:solidFill>
                  <a:schemeClr val="tx1"/>
                </a:solidFill>
              </a:rPr>
              <a:t>00UTC</a:t>
            </a:r>
            <a:r>
              <a:rPr lang="ja-JP" altLang="en-US" dirty="0" err="1" smtClean="0">
                <a:solidFill>
                  <a:schemeClr val="tx1"/>
                </a:solidFill>
              </a:rPr>
              <a:t>まで</a:t>
            </a:r>
            <a:r>
              <a:rPr lang="ja-JP" altLang="en-US" dirty="0" smtClean="0">
                <a:solidFill>
                  <a:schemeClr val="tx1"/>
                </a:solidFill>
              </a:rPr>
              <a:t>進路、強度共に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実況</a:t>
            </a:r>
            <a:r>
              <a:rPr kumimoji="1" lang="ja-JP" altLang="en-US" dirty="0" smtClean="0">
                <a:solidFill>
                  <a:schemeClr val="tx1"/>
                </a:solidFill>
              </a:rPr>
              <a:t>に近い順番で並べると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Wea</a:t>
            </a:r>
            <a:r>
              <a:rPr lang="en-US" altLang="ja-JP" dirty="0">
                <a:solidFill>
                  <a:schemeClr val="tx1"/>
                </a:solidFill>
              </a:rPr>
              <a:t>k</a:t>
            </a:r>
            <a:r>
              <a:rPr lang="en-US" altLang="ja-JP" dirty="0" smtClean="0">
                <a:solidFill>
                  <a:schemeClr val="tx1"/>
                </a:solidFill>
              </a:rPr>
              <a:t>&gt;SST&gt;CTL</a:t>
            </a:r>
            <a:endParaRPr kumimoji="1" lang="en-US" altLang="ja-JP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0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SST SLP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7" r="14612"/>
          <a:stretch/>
        </p:blipFill>
        <p:spPr>
          <a:xfrm>
            <a:off x="444617" y="1591069"/>
            <a:ext cx="2571673" cy="23297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9" r="14169"/>
          <a:stretch/>
        </p:blipFill>
        <p:spPr>
          <a:xfrm>
            <a:off x="2995763" y="1591069"/>
            <a:ext cx="2585208" cy="232977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" r="13949"/>
          <a:stretch/>
        </p:blipFill>
        <p:spPr>
          <a:xfrm>
            <a:off x="5607438" y="1591068"/>
            <a:ext cx="2610316" cy="232977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14696" y="1221738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46876" y="122173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29197" y="1221737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696" y="393792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SST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6876" y="393792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29197" y="3937923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8" t="7669" r="-691" b="8701"/>
          <a:stretch/>
        </p:blipFill>
        <p:spPr>
          <a:xfrm>
            <a:off x="8415099" y="2179628"/>
            <a:ext cx="656735" cy="304728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" r="16771" b="1"/>
          <a:stretch/>
        </p:blipFill>
        <p:spPr>
          <a:xfrm>
            <a:off x="2901505" y="4196202"/>
            <a:ext cx="2750900" cy="255596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" r="16403"/>
          <a:stretch/>
        </p:blipFill>
        <p:spPr>
          <a:xfrm>
            <a:off x="5691341" y="4196202"/>
            <a:ext cx="2726423" cy="252527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16305" b="-1"/>
          <a:stretch/>
        </p:blipFill>
        <p:spPr>
          <a:xfrm>
            <a:off x="164965" y="4196202"/>
            <a:ext cx="2736540" cy="252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32" y="1609125"/>
            <a:ext cx="4852225" cy="357436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03165" y="6357860"/>
            <a:ext cx="2057400" cy="365125"/>
          </a:xfrm>
        </p:spPr>
        <p:txBody>
          <a:bodyPr/>
          <a:lstStyle/>
          <a:p>
            <a:fld id="{D77D6AAE-EDA8-4BC5-A86F-800D951C4736}" type="slidenum">
              <a:rPr kumimoji="1" lang="ja-JP" altLang="en-US" smtClean="0"/>
              <a:t>64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18323" y="1087047"/>
            <a:ext cx="364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CTL:Z500</a:t>
            </a:r>
            <a:endParaRPr lang="en-US" altLang="ja-JP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18323" y="3937358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SST:Z500</a:t>
            </a:r>
            <a:endParaRPr lang="en-US" altLang="ja-JP" sz="2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44616" y="628783"/>
            <a:ext cx="4456897" cy="4507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SST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Z500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7/20 00UTC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556069" y="2724823"/>
            <a:ext cx="1489458" cy="1411678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443156" y="5356330"/>
            <a:ext cx="22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黒線</a:t>
            </a:r>
            <a:r>
              <a:rPr kumimoji="1" lang="en-US" altLang="ja-JP" sz="1600" dirty="0" smtClean="0"/>
              <a:t>:CTL</a:t>
            </a:r>
            <a:r>
              <a:rPr kumimoji="1" lang="ja-JP" altLang="en-US" sz="1600" dirty="0" smtClean="0"/>
              <a:t>の</a:t>
            </a:r>
            <a:r>
              <a:rPr kumimoji="1" lang="en-US" altLang="ja-JP" sz="1600" dirty="0" smtClean="0"/>
              <a:t>SLP</a:t>
            </a:r>
          </a:p>
          <a:p>
            <a:r>
              <a:rPr lang="ja-JP" altLang="en-US" sz="1600" dirty="0" smtClean="0"/>
              <a:t>緑線</a:t>
            </a:r>
            <a:r>
              <a:rPr lang="en-US" altLang="ja-JP" sz="1600" dirty="0" smtClean="0"/>
              <a:t>:SS</a:t>
            </a:r>
            <a:r>
              <a:rPr lang="en-US" altLang="ja-JP" sz="1600" dirty="0"/>
              <a:t>T</a:t>
            </a:r>
            <a:r>
              <a:rPr lang="ja-JP" altLang="en-US" sz="1600" dirty="0" smtClean="0"/>
              <a:t>の</a:t>
            </a:r>
            <a:r>
              <a:rPr lang="en-US" altLang="ja-JP" sz="1600" dirty="0" smtClean="0"/>
              <a:t>SLP</a:t>
            </a:r>
            <a:endParaRPr kumimoji="1"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37661" y="1139953"/>
            <a:ext cx="510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en-US" altLang="ja-JP" sz="2400" dirty="0" smtClean="0">
                <a:latin typeface="+mn-ea"/>
                <a:cs typeface="Segoe UI" panose="020B0502040204020203" pitchFamily="34" charset="0"/>
              </a:rPr>
              <a:t>–SST</a:t>
            </a:r>
            <a:endParaRPr lang="en-US" altLang="ja-JP" sz="2400" dirty="0">
              <a:latin typeface="+mn-ea"/>
              <a:cs typeface="Segoe UI" panose="020B0502040204020203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49" t="7619" r="-237" b="10603"/>
          <a:stretch/>
        </p:blipFill>
        <p:spPr>
          <a:xfrm>
            <a:off x="3596771" y="2381785"/>
            <a:ext cx="371277" cy="249065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"/>
          <a:stretch/>
        </p:blipFill>
        <p:spPr>
          <a:xfrm>
            <a:off x="216882" y="1556219"/>
            <a:ext cx="3323575" cy="23282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"/>
          <a:stretch/>
        </p:blipFill>
        <p:spPr>
          <a:xfrm>
            <a:off x="148046" y="4382930"/>
            <a:ext cx="3336098" cy="2340055"/>
          </a:xfrm>
          <a:prstGeom prst="rect">
            <a:avLst/>
          </a:prstGeom>
        </p:spPr>
      </p:pic>
      <p:sp>
        <p:nvSpPr>
          <p:cNvPr id="23" name="角丸四角形 22"/>
          <p:cNvSpPr/>
          <p:nvPr/>
        </p:nvSpPr>
        <p:spPr>
          <a:xfrm>
            <a:off x="4060732" y="5321111"/>
            <a:ext cx="3067242" cy="6552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台風の前面で南風は</a:t>
            </a:r>
            <a:r>
              <a:rPr lang="en-US" altLang="ja-JP" dirty="0" smtClean="0">
                <a:solidFill>
                  <a:schemeClr val="tx1"/>
                </a:solidFill>
              </a:rPr>
              <a:t>CTL&gt;SST</a:t>
            </a:r>
            <a:endParaRPr lang="ja-JP" altLang="en-US" dirty="0">
              <a:solidFill>
                <a:schemeClr val="tx1"/>
              </a:solidFill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7186462" y="2093972"/>
            <a:ext cx="1601781" cy="1163790"/>
            <a:chOff x="6514513" y="2662124"/>
            <a:chExt cx="1601781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9" name="円/楕円 28"/>
            <p:cNvSpPr/>
            <p:nvPr/>
          </p:nvSpPr>
          <p:spPr>
            <a:xfrm>
              <a:off x="6705087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31" name="直線コネクタ 30"/>
            <p:cNvCxnSpPr>
              <a:stCxn id="29" idx="2"/>
            </p:cNvCxnSpPr>
            <p:nvPr/>
          </p:nvCxnSpPr>
          <p:spPr>
            <a:xfrm>
              <a:off x="6705087" y="3244019"/>
              <a:ext cx="20384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>
              <a:stCxn id="29" idx="2"/>
            </p:cNvCxnSpPr>
            <p:nvPr/>
          </p:nvCxnSpPr>
          <p:spPr>
            <a:xfrm flipH="1">
              <a:off x="6514513" y="3244019"/>
              <a:ext cx="19057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H="1" flipV="1">
              <a:off x="7721876" y="3244019"/>
              <a:ext cx="216996" cy="1188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flipV="1">
              <a:off x="7925720" y="3205211"/>
              <a:ext cx="190574" cy="1941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角丸四角形 34"/>
          <p:cNvSpPr/>
          <p:nvPr/>
        </p:nvSpPr>
        <p:spPr>
          <a:xfrm>
            <a:off x="4060732" y="5983657"/>
            <a:ext cx="3067242" cy="645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CTL 5.07m/s SST 4.12m/s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</a:t>
            </a:r>
            <a:r>
              <a:rPr kumimoji="1" lang="en-US" altLang="ja-JP" sz="2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vs SST 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precipitation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696" y="1221738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46876" y="122173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696" y="393792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SST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6876" y="393792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6"/>
          <a:stretch/>
        </p:blipFill>
        <p:spPr>
          <a:xfrm>
            <a:off x="191883" y="1641921"/>
            <a:ext cx="2953607" cy="215715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5"/>
          <a:stretch/>
        </p:blipFill>
        <p:spPr>
          <a:xfrm>
            <a:off x="3400569" y="1650859"/>
            <a:ext cx="3057381" cy="2224945"/>
          </a:xfrm>
          <a:prstGeom prst="rect">
            <a:avLst/>
          </a:prstGeom>
        </p:spPr>
      </p:pic>
      <p:sp>
        <p:nvSpPr>
          <p:cNvPr id="23" name="角丸四角形 22"/>
          <p:cNvSpPr/>
          <p:nvPr/>
        </p:nvSpPr>
        <p:spPr>
          <a:xfrm>
            <a:off x="6794885" y="3289422"/>
            <a:ext cx="2797080" cy="1297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台風の東側が上昇流→ </a:t>
            </a:r>
            <a:r>
              <a:rPr lang="ja-JP" altLang="en-US" dirty="0" smtClean="0">
                <a:solidFill>
                  <a:schemeClr val="tx1"/>
                </a:solidFill>
              </a:rPr>
              <a:t>さらに東側で下降流：高気圧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>
          <a:xfrm>
            <a:off x="3204582" y="4307256"/>
            <a:ext cx="3309930" cy="241662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7" r="817"/>
          <a:stretch/>
        </p:blipFill>
        <p:spPr>
          <a:xfrm>
            <a:off x="84496" y="4376682"/>
            <a:ext cx="2986804" cy="220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Weak precipitation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696" y="1221738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46876" y="122173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29197" y="1221737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12UTC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696" y="393792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</a:t>
            </a:r>
            <a:r>
              <a:rPr lang="en-US" altLang="ja-JP" dirty="0"/>
              <a:t>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7/20 12UTC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6876" y="393792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00UTC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29197" y="3937923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7/21 12UTC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" y="1435662"/>
            <a:ext cx="3139835" cy="250226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341" y="1644666"/>
            <a:ext cx="2615317" cy="20842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61" y="1591069"/>
            <a:ext cx="3083507" cy="24573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5" y="4154175"/>
            <a:ext cx="3257678" cy="259617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19" y="4248038"/>
            <a:ext cx="2645510" cy="210831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76" y="4307255"/>
            <a:ext cx="2660848" cy="212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175" y="1801783"/>
            <a:ext cx="4526674" cy="333454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03165" y="6357860"/>
            <a:ext cx="2057400" cy="365125"/>
          </a:xfrm>
        </p:spPr>
        <p:txBody>
          <a:bodyPr/>
          <a:lstStyle/>
          <a:p>
            <a:fld id="{D77D6AAE-EDA8-4BC5-A86F-800D951C4736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18323" y="1087047"/>
            <a:ext cx="364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CTL:Z500</a:t>
            </a:r>
            <a:endParaRPr lang="en-US" altLang="ja-JP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18323" y="3937358"/>
            <a:ext cx="437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SS</a:t>
            </a:r>
            <a:r>
              <a:rPr lang="en-US" altLang="ja-JP" sz="2400" dirty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T</a:t>
            </a:r>
            <a:r>
              <a:rPr lang="en-US" altLang="ja-JP" sz="2400" dirty="0" smtClean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:Z500</a:t>
            </a:r>
            <a:endParaRPr lang="en-US" altLang="ja-JP" sz="2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44616" y="628783"/>
            <a:ext cx="4456897" cy="4507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</a:t>
            </a:r>
            <a:r>
              <a:rPr kumimoji="1" lang="ja-JP" alt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ｰ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SST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Z50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7/20 00UTC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566284" y="2735227"/>
            <a:ext cx="1406914" cy="137482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101273" y="5301747"/>
            <a:ext cx="22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黒線</a:t>
            </a:r>
            <a:r>
              <a:rPr kumimoji="1" lang="en-US" altLang="ja-JP" sz="1600" dirty="0" smtClean="0"/>
              <a:t>:CTL</a:t>
            </a:r>
            <a:r>
              <a:rPr kumimoji="1" lang="ja-JP" altLang="en-US" sz="1600" dirty="0" smtClean="0"/>
              <a:t>の</a:t>
            </a:r>
            <a:r>
              <a:rPr kumimoji="1" lang="en-US" altLang="ja-JP" sz="1600" dirty="0" smtClean="0"/>
              <a:t>SLP</a:t>
            </a:r>
          </a:p>
          <a:p>
            <a:r>
              <a:rPr lang="ja-JP" altLang="en-US" sz="1600" dirty="0" smtClean="0"/>
              <a:t>緑線</a:t>
            </a:r>
            <a:r>
              <a:rPr lang="en-US" altLang="ja-JP" sz="1600" dirty="0" smtClean="0"/>
              <a:t>:SS</a:t>
            </a:r>
            <a:r>
              <a:rPr lang="en-US" altLang="ja-JP" sz="1600" dirty="0"/>
              <a:t>T</a:t>
            </a:r>
            <a:r>
              <a:rPr lang="ja-JP" altLang="en-US" sz="1600" dirty="0" smtClean="0"/>
              <a:t>の</a:t>
            </a:r>
            <a:r>
              <a:rPr lang="en-US" altLang="ja-JP" sz="1600" dirty="0" smtClean="0"/>
              <a:t>SLP</a:t>
            </a:r>
            <a:endParaRPr kumimoji="1" lang="ja-JP" altLang="en-US" sz="1600" dirty="0"/>
          </a:p>
        </p:txBody>
      </p:sp>
      <p:sp>
        <p:nvSpPr>
          <p:cNvPr id="27" name="角丸四角形 26"/>
          <p:cNvSpPr/>
          <p:nvPr/>
        </p:nvSpPr>
        <p:spPr>
          <a:xfrm>
            <a:off x="4120424" y="5858572"/>
            <a:ext cx="4540141" cy="5883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下層～中層では台風周辺の差は小さい</a:t>
            </a:r>
            <a:endParaRPr lang="en-US" altLang="ja-JP" dirty="0" smtClean="0">
              <a:solidFill>
                <a:schemeClr val="tx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337661" y="1139953"/>
            <a:ext cx="510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CTL</a:t>
            </a:r>
            <a:r>
              <a:rPr lang="en-US" altLang="ja-JP" sz="2400" dirty="0" smtClean="0">
                <a:latin typeface="+mn-ea"/>
                <a:cs typeface="Segoe UI" panose="020B0502040204020203" pitchFamily="34" charset="0"/>
              </a:rPr>
              <a:t>–SST</a:t>
            </a:r>
            <a:endParaRPr lang="en-US" altLang="ja-JP" sz="2400" dirty="0">
              <a:latin typeface="+mn-ea"/>
              <a:cs typeface="Segoe UI" panose="020B0502040204020203" pitchFamily="34" charset="0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2" b="4945"/>
          <a:stretch/>
        </p:blipFill>
        <p:spPr>
          <a:xfrm>
            <a:off x="85208" y="1533097"/>
            <a:ext cx="3439508" cy="24042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"/>
          <a:stretch/>
        </p:blipFill>
        <p:spPr>
          <a:xfrm>
            <a:off x="85208" y="4315781"/>
            <a:ext cx="3456879" cy="24244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16" t="7238" b="10731"/>
          <a:stretch/>
        </p:blipFill>
        <p:spPr>
          <a:xfrm>
            <a:off x="3594578" y="2583877"/>
            <a:ext cx="280751" cy="21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 vs Weak SLP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14696" y="1221738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CTL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46876" y="1221738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229197" y="1221737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4696" y="393792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Wea</a:t>
            </a:r>
            <a:r>
              <a:rPr lang="en-US" altLang="ja-JP" dirty="0"/>
              <a:t>k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46876" y="3937924"/>
            <a:ext cx="147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29197" y="3937923"/>
            <a:ext cx="1475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39" y="4374833"/>
            <a:ext cx="2715486" cy="216408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91" y="4307255"/>
            <a:ext cx="3277640" cy="261208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683" y="4488667"/>
            <a:ext cx="3050003" cy="243067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40" y="1772481"/>
            <a:ext cx="3223051" cy="256857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346" y="1402123"/>
            <a:ext cx="3263793" cy="260104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15" y="1602988"/>
            <a:ext cx="3057381" cy="24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1"/>
            <a:ext cx="2416571" cy="53021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渦度解析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24494" y="5512123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7/20 00UTC</a:t>
            </a:r>
            <a:r>
              <a:rPr lang="ja-JP" altLang="en-US" sz="2000" dirty="0" smtClean="0"/>
              <a:t>における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各領域</a:t>
            </a:r>
            <a:r>
              <a:rPr kumimoji="1" lang="ja-JP" altLang="en-US" sz="2000" dirty="0"/>
              <a:t>平均</a:t>
            </a:r>
            <a:r>
              <a:rPr kumimoji="1" lang="ja-JP" altLang="en-US" sz="2000" dirty="0" smtClean="0"/>
              <a:t>した渦度方程式の各項の</a:t>
            </a:r>
            <a:r>
              <a:rPr kumimoji="1" lang="en-US" altLang="ja-JP" sz="2000" dirty="0" smtClean="0"/>
              <a:t>Weak-CTL</a:t>
            </a:r>
            <a:r>
              <a:rPr kumimoji="1" lang="ja-JP" altLang="en-US" sz="2000" dirty="0" smtClean="0"/>
              <a:t>の値を求める</a:t>
            </a:r>
            <a:endParaRPr kumimoji="1" lang="ja-JP" altLang="en-US" sz="20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820095" y="1282098"/>
            <a:ext cx="7199453" cy="4161854"/>
            <a:chOff x="2697893" y="661359"/>
            <a:chExt cx="5763444" cy="3836055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2697893" y="661359"/>
              <a:ext cx="5763444" cy="3836055"/>
              <a:chOff x="3047141" y="661359"/>
              <a:chExt cx="5763444" cy="3836055"/>
            </a:xfrm>
          </p:grpSpPr>
          <p:sp>
            <p:nvSpPr>
              <p:cNvPr id="37" name="角丸四角形 36"/>
              <p:cNvSpPr/>
              <p:nvPr/>
            </p:nvSpPr>
            <p:spPr>
              <a:xfrm>
                <a:off x="3290790" y="661359"/>
                <a:ext cx="5519795" cy="3836055"/>
              </a:xfrm>
              <a:prstGeom prst="roundRect">
                <a:avLst>
                  <a:gd name="adj" fmla="val 8690"/>
                </a:avLst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3" name="角丸四角形 32"/>
              <p:cNvSpPr/>
              <p:nvPr/>
            </p:nvSpPr>
            <p:spPr>
              <a:xfrm>
                <a:off x="5741864" y="2473194"/>
                <a:ext cx="1568414" cy="569847"/>
              </a:xfrm>
              <a:prstGeom prst="roundRect">
                <a:avLst>
                  <a:gd name="adj" fmla="val 16667"/>
                </a:avLst>
              </a:prstGeom>
              <a:solidFill>
                <a:srgbClr val="FDDBE5"/>
              </a:solidFill>
              <a:ln w="38100">
                <a:solidFill>
                  <a:srgbClr val="F13F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5260498" y="2473194"/>
                <a:ext cx="440622" cy="567526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1" name="角丸四角形 30"/>
              <p:cNvSpPr/>
              <p:nvPr/>
            </p:nvSpPr>
            <p:spPr>
              <a:xfrm>
                <a:off x="4176799" y="2476250"/>
                <a:ext cx="1042955" cy="564469"/>
              </a:xfrm>
              <a:prstGeom prst="roundRect">
                <a:avLst>
                  <a:gd name="adj" fmla="val 1666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角丸四角形 5"/>
              <p:cNvSpPr/>
              <p:nvPr/>
            </p:nvSpPr>
            <p:spPr>
              <a:xfrm>
                <a:off x="3688495" y="2473194"/>
                <a:ext cx="342494" cy="579164"/>
              </a:xfrm>
              <a:prstGeom prst="roundRect">
                <a:avLst>
                  <a:gd name="adj" fmla="val 16667"/>
                </a:avLst>
              </a:prstGeom>
              <a:solidFill>
                <a:schemeClr val="bg2">
                  <a:lumMod val="9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3047141" y="711876"/>
                <a:ext cx="2416571" cy="53021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2000" u="sng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渦度方程式</a:t>
                </a:r>
                <a:endParaRPr kumimoji="1" lang="en-US" altLang="ja-JP" sz="2000" u="sng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テキスト ボックス 16"/>
                  <p:cNvSpPr txBox="1"/>
                  <p:nvPr/>
                </p:nvSpPr>
                <p:spPr>
                  <a:xfrm>
                    <a:off x="3504630" y="1162000"/>
                    <a:ext cx="2640531" cy="4840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ja-JP" sz="1400" b="1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ja-JP" sz="1400" b="1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𝑫</m:t>
                                  </m:r>
                                </m:e>
                                <m:sub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ja-JP" sz="14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𝜻</m:t>
                                  </m:r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1400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𝑫𝒕</m:t>
                              </m:r>
                            </m:den>
                          </m:f>
                          <m:r>
                            <a:rPr lang="en-US" altLang="ja-JP" sz="1400" b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4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4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ja-JP" altLang="en-US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4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ja-JP" altLang="en-US" sz="1400" b="1" dirty="0"/>
                  </a:p>
                </p:txBody>
              </p:sp>
            </mc:Choice>
            <mc:Fallback xmlns="">
              <p:sp>
                <p:nvSpPr>
                  <p:cNvPr id="17" name="テキスト ボックス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04630" y="1162000"/>
                    <a:ext cx="2640531" cy="484043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テキスト ボックス 18"/>
                  <p:cNvSpPr txBox="1"/>
                  <p:nvPr/>
                </p:nvSpPr>
                <p:spPr>
                  <a:xfrm>
                    <a:off x="3290790" y="1715444"/>
                    <a:ext cx="4174107" cy="63740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ja-JP" sz="2000" b="1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ja-JP" altLang="en-US" sz="20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m:rPr>
                                  <m:nor/>
                                </m:rPr>
                                <a:rPr lang="ja-JP" altLang="en-US" sz="1600" dirty="0"/>
                                <m:t>𝜻</m:t>
                              </m:r>
                            </m:num>
                            <m:den>
                              <m:r>
                                <a:rPr lang="ja-JP" altLang="en-US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den>
                          </m:f>
                          <m:r>
                            <a:rPr lang="en-US" altLang="ja-JP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f>
                            <m:fPr>
                              <m:ctrlPr>
                                <a:rPr lang="en-US" altLang="ja-JP" sz="20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m:rPr>
                                  <m:nor/>
                                </m:rPr>
                                <a:rPr lang="ja-JP" altLang="en-US" sz="1600" dirty="0"/>
                                <m:t>𝜻</m:t>
                              </m:r>
                            </m:num>
                            <m:den>
                              <m:r>
                                <a:rPr lang="ja-JP" altLang="en-US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f>
                            <m:fPr>
                              <m:ctrlPr>
                                <a:rPr lang="en-US" altLang="ja-JP" sz="2000" b="1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2000" b="1" i="1">
                                  <a:latin typeface="Cambria Math" panose="02040503050406030204" pitchFamily="18" charset="0"/>
                                </a:rPr>
                                <m:t>𝝏</m:t>
                              </m:r>
                              <m:d>
                                <m:dPr>
                                  <m:ctrlPr>
                                    <a:rPr lang="en-US" altLang="ja-JP" sz="2000" b="1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altLang="ja-JP" sz="2000" b="1" i="1">
                                      <a:latin typeface="Cambria Math" panose="02040503050406030204" pitchFamily="18" charset="0"/>
                                    </a:rPr>
                                    <m:t>𝜻</m:t>
                                  </m:r>
                                  <m:r>
                                    <a:rPr lang="en-US" altLang="ja-JP" sz="2000" b="1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altLang="ja-JP" sz="2000" b="1" i="1"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</m:d>
                            </m:num>
                            <m:den>
                              <m:r>
                                <a:rPr lang="ja-JP" altLang="en-US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en-US" altLang="ja-JP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d>
                            <m:dPr>
                              <m:ctrlPr>
                                <a:rPr lang="en-US" altLang="ja-JP" sz="20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20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ja-JP" sz="20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20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ja-JP" altLang="en-US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20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20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ja-JP" altLang="en-US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20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ja-JP" altLang="en-US" sz="1400" b="1" dirty="0"/>
                  </a:p>
                </p:txBody>
              </p:sp>
            </mc:Choice>
            <mc:Fallback xmlns="">
              <p:sp>
                <p:nvSpPr>
                  <p:cNvPr id="19" name="テキスト ボックス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0790" y="1715444"/>
                    <a:ext cx="4174107" cy="637401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テキスト ボックス 26"/>
                  <p:cNvSpPr txBox="1"/>
                  <p:nvPr/>
                </p:nvSpPr>
                <p:spPr>
                  <a:xfrm>
                    <a:off x="3331533" y="2500539"/>
                    <a:ext cx="4315156" cy="55322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𝒕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6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ja-JP" sz="16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den>
                              </m:f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altLang="ja-JP" sz="1600" b="1" i="1" dirty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ja-JP" altLang="en-US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𝝏</m:t>
                                  </m:r>
                                  <m:r>
                                    <a:rPr lang="en-US" altLang="ja-JP" sz="1600" b="1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𝒚</m:t>
                                  </m:r>
                                </m:den>
                              </m:f>
                            </m:e>
                          </m:d>
                        </m:oMath>
                      </m:oMathPara>
                    </a14:m>
                    <a:endParaRPr lang="ja-JP" altLang="en-US" sz="1600" b="1" dirty="0"/>
                  </a:p>
                </p:txBody>
              </p:sp>
            </mc:Choice>
            <mc:Fallback xmlns="">
              <p:sp>
                <p:nvSpPr>
                  <p:cNvPr id="27" name="テキスト ボックス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31533" y="2500539"/>
                    <a:ext cx="4315156" cy="55322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ja-JP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テキスト ボックス 33"/>
              <p:cNvSpPr txBox="1"/>
              <p:nvPr/>
            </p:nvSpPr>
            <p:spPr>
              <a:xfrm>
                <a:off x="5176588" y="3260997"/>
                <a:ext cx="643336" cy="33806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移</a:t>
                </a:r>
                <a:r>
                  <a:rPr kumimoji="1" lang="ja-JP" altLang="en-US" dirty="0" smtClean="0"/>
                  <a:t>流</a:t>
                </a:r>
                <a:endParaRPr kumimoji="1" lang="ja-JP" altLang="en-US" dirty="0"/>
              </a:p>
            </p:txBody>
          </p:sp>
          <p:sp>
            <p:nvSpPr>
              <p:cNvPr id="35" name="テキスト ボックス 34"/>
              <p:cNvSpPr txBox="1"/>
              <p:nvPr/>
            </p:nvSpPr>
            <p:spPr>
              <a:xfrm>
                <a:off x="5927689" y="3260997"/>
                <a:ext cx="807226" cy="33806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rgbClr val="00B0F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ベータ</a:t>
                </a:r>
                <a:endParaRPr kumimoji="1" lang="ja-JP" altLang="en-US" dirty="0"/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6854575" y="3253571"/>
                <a:ext cx="1004645" cy="345493"/>
              </a:xfrm>
              <a:prstGeom prst="rect">
                <a:avLst/>
              </a:prstGeom>
              <a:solidFill>
                <a:srgbClr val="FDDBE5"/>
              </a:solidFill>
              <a:ln w="28575">
                <a:solidFill>
                  <a:srgbClr val="F13F7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ja-JP" altLang="en-US" dirty="0" smtClean="0"/>
                  <a:t>水平発散</a:t>
                </a:r>
                <a:endParaRPr kumimoji="1" lang="ja-JP" altLang="en-US" dirty="0"/>
              </a:p>
            </p:txBody>
          </p:sp>
        </p:grpSp>
        <p:sp>
          <p:nvSpPr>
            <p:cNvPr id="46" name="テキスト ボックス 45"/>
            <p:cNvSpPr txBox="1"/>
            <p:nvPr/>
          </p:nvSpPr>
          <p:spPr>
            <a:xfrm>
              <a:off x="3059548" y="3258644"/>
              <a:ext cx="1660027" cy="34042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相対渦度時間変化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097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</a:t>
            </a:fld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9" name="角丸四角形 1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153129" y="606442"/>
            <a:ext cx="4158405" cy="717176"/>
            <a:chOff x="153129" y="606442"/>
            <a:chExt cx="4158405" cy="717176"/>
          </a:xfrm>
        </p:grpSpPr>
        <p:sp>
          <p:nvSpPr>
            <p:cNvPr id="22" name="角丸四角形 21"/>
            <p:cNvSpPr/>
            <p:nvPr/>
          </p:nvSpPr>
          <p:spPr>
            <a:xfrm>
              <a:off x="358166" y="606442"/>
              <a:ext cx="3953368" cy="717176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先行</a:t>
              </a:r>
              <a:r>
                <a:rPr lang="ja-JP" altLang="en-US" sz="2800" dirty="0">
                  <a:solidFill>
                    <a:schemeClr val="tx1"/>
                  </a:solidFill>
                </a:rPr>
                <a:t>研究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29" y="628380"/>
              <a:ext cx="723639" cy="670308"/>
            </a:xfrm>
            <a:prstGeom prst="rect">
              <a:avLst/>
            </a:prstGeom>
          </p:spPr>
        </p:pic>
      </p:grpSp>
      <p:grpSp>
        <p:nvGrpSpPr>
          <p:cNvPr id="18" name="グループ化 17"/>
          <p:cNvGrpSpPr/>
          <p:nvPr/>
        </p:nvGrpSpPr>
        <p:grpSpPr>
          <a:xfrm>
            <a:off x="427199" y="1425032"/>
            <a:ext cx="8238035" cy="1301808"/>
            <a:chOff x="624908" y="-298245"/>
            <a:chExt cx="8049322" cy="2267243"/>
          </a:xfrm>
        </p:grpSpPr>
        <p:sp>
          <p:nvSpPr>
            <p:cNvPr id="28" name="角丸四角形 27"/>
            <p:cNvSpPr/>
            <p:nvPr/>
          </p:nvSpPr>
          <p:spPr>
            <a:xfrm>
              <a:off x="624908" y="-298245"/>
              <a:ext cx="8049322" cy="1754730"/>
            </a:xfrm>
            <a:prstGeom prst="roundRect">
              <a:avLst>
                <a:gd name="adj" fmla="val 9796"/>
              </a:avLst>
            </a:prstGeom>
            <a:solidFill>
              <a:srgbClr val="FFC3B9">
                <a:alpha val="47059"/>
              </a:srgbClr>
            </a:solidFill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6738" y="-121508"/>
              <a:ext cx="7907492" cy="20905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ja-JP" altLang="en-US" sz="2400" dirty="0" smtClean="0"/>
                <a:t>北太平洋における海面水温が台風経路に及ぼす影響</a:t>
              </a:r>
              <a:endParaRPr lang="en-US" altLang="ja-JP" sz="2400" dirty="0" smtClean="0"/>
            </a:p>
            <a:p>
              <a:pPr lvl="0"/>
              <a:r>
                <a:rPr lang="ja-JP" altLang="en-US" sz="2000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（</a:t>
              </a:r>
              <a:r>
                <a:rPr lang="en-US" altLang="ja-JP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Katsube and Inatsu,2016</a:t>
              </a:r>
              <a:r>
                <a:rPr lang="ja-JP" altLang="en-US" sz="20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）</a:t>
              </a:r>
              <a:endParaRPr lang="ja-JP" altLang="en-US" sz="2400" dirty="0"/>
            </a:p>
            <a:p>
              <a:endParaRPr lang="en-US" altLang="ja-JP" sz="2800" u="sng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角丸四角形 29"/>
          <p:cNvSpPr/>
          <p:nvPr/>
        </p:nvSpPr>
        <p:spPr>
          <a:xfrm>
            <a:off x="514949" y="2524188"/>
            <a:ext cx="3404106" cy="1209925"/>
          </a:xfrm>
          <a:prstGeom prst="roundRect">
            <a:avLst/>
          </a:prstGeom>
          <a:solidFill>
            <a:srgbClr val="C7E8EB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45536" y="2726857"/>
            <a:ext cx="344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計算領域全体の</a:t>
            </a:r>
            <a:r>
              <a:rPr kumimoji="1" lang="en-US" altLang="ja-JP" sz="2400" dirty="0" smtClean="0"/>
              <a:t>SST</a:t>
            </a:r>
            <a:r>
              <a:rPr kumimoji="1" lang="ja-JP" altLang="en-US" sz="2400" dirty="0" smtClean="0"/>
              <a:t>を</a:t>
            </a:r>
            <a:endParaRPr kumimoji="1" lang="en-US" altLang="ja-JP" sz="2400" dirty="0" smtClean="0"/>
          </a:p>
          <a:p>
            <a:r>
              <a:rPr lang="en-US" altLang="ja-JP" sz="2400" dirty="0"/>
              <a:t>2</a:t>
            </a:r>
            <a:r>
              <a:rPr lang="en-US" altLang="ja-JP" sz="2400" dirty="0" smtClean="0"/>
              <a:t>℃</a:t>
            </a:r>
            <a:r>
              <a:rPr lang="ja-JP" altLang="en-US" sz="2400" dirty="0" smtClean="0"/>
              <a:t>一様に上げた計算</a:t>
            </a:r>
            <a:endParaRPr kumimoji="1" lang="ja-JP" altLang="en-US" sz="2400" dirty="0"/>
          </a:p>
        </p:txBody>
      </p:sp>
      <p:sp>
        <p:nvSpPr>
          <p:cNvPr id="32" name="右矢印 31"/>
          <p:cNvSpPr/>
          <p:nvPr/>
        </p:nvSpPr>
        <p:spPr>
          <a:xfrm>
            <a:off x="4235002" y="2812258"/>
            <a:ext cx="767583" cy="507405"/>
          </a:xfrm>
          <a:prstGeom prst="rightArrow">
            <a:avLst/>
          </a:prstGeom>
          <a:solidFill>
            <a:srgbClr val="F13F7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5374257" y="2568805"/>
            <a:ext cx="2824162" cy="84135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549783" y="2758651"/>
            <a:ext cx="285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台風の強度変化</a:t>
            </a:r>
            <a:endParaRPr kumimoji="1" lang="ja-JP" altLang="en-US" sz="2400" dirty="0"/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10" y="3760747"/>
            <a:ext cx="3692496" cy="2718651"/>
          </a:xfrm>
          <a:prstGeom prst="rect">
            <a:avLst/>
          </a:prstGeom>
        </p:spPr>
      </p:pic>
      <p:sp>
        <p:nvSpPr>
          <p:cNvPr id="36" name="角丸四角形 35"/>
          <p:cNvSpPr/>
          <p:nvPr/>
        </p:nvSpPr>
        <p:spPr>
          <a:xfrm>
            <a:off x="5361086" y="3971461"/>
            <a:ext cx="2837333" cy="885257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779976" y="4193201"/>
            <a:ext cx="2856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指向</a:t>
            </a:r>
            <a:r>
              <a:rPr kumimoji="1" lang="ja-JP" altLang="en-US" sz="2400" b="1" dirty="0" smtClean="0"/>
              <a:t>風の変化</a:t>
            </a:r>
            <a:endParaRPr kumimoji="1" lang="ja-JP" altLang="en-US" sz="24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4304" y="6506032"/>
            <a:ext cx="179575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788" dirty="0" smtClean="0"/>
              <a:t>(</a:t>
            </a:r>
            <a:r>
              <a:rPr lang="en-US" altLang="ja-JP" sz="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Katsube and </a:t>
            </a:r>
            <a:r>
              <a:rPr lang="en-US" altLang="ja-JP" sz="8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Inatsu,2016</a:t>
            </a:r>
            <a:r>
              <a:rPr lang="en-US" altLang="ja-JP" sz="788" dirty="0" smtClean="0"/>
              <a:t>) </a:t>
            </a:r>
            <a:r>
              <a:rPr lang="ja-JP" altLang="en-US" sz="788" dirty="0"/>
              <a:t>より</a:t>
            </a:r>
          </a:p>
        </p:txBody>
      </p:sp>
      <p:sp>
        <p:nvSpPr>
          <p:cNvPr id="39" name="角丸四角形 38"/>
          <p:cNvSpPr/>
          <p:nvPr/>
        </p:nvSpPr>
        <p:spPr>
          <a:xfrm>
            <a:off x="4859580" y="5437904"/>
            <a:ext cx="3710314" cy="916175"/>
          </a:xfrm>
          <a:prstGeom prst="roundRect">
            <a:avLst/>
          </a:prstGeom>
          <a:solidFill>
            <a:srgbClr val="FFC3B9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165809" y="5665159"/>
            <a:ext cx="335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台風自身の進路の変化</a:t>
            </a:r>
            <a:endParaRPr kumimoji="1" lang="ja-JP" altLang="en-US" sz="2400" b="1" dirty="0"/>
          </a:p>
        </p:txBody>
      </p:sp>
      <p:sp>
        <p:nvSpPr>
          <p:cNvPr id="41" name="右矢印 40"/>
          <p:cNvSpPr/>
          <p:nvPr/>
        </p:nvSpPr>
        <p:spPr>
          <a:xfrm rot="5400000">
            <a:off x="6434881" y="3495467"/>
            <a:ext cx="479995" cy="435478"/>
          </a:xfrm>
          <a:prstGeom prst="rightArrow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 rot="5400000">
            <a:off x="6434882" y="4980167"/>
            <a:ext cx="479995" cy="435478"/>
          </a:xfrm>
          <a:prstGeom prst="rightArrow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96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" r="9996"/>
          <a:stretch/>
        </p:blipFill>
        <p:spPr>
          <a:xfrm>
            <a:off x="654373" y="1682959"/>
            <a:ext cx="2997118" cy="254969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1"/>
            <a:ext cx="2416571" cy="53021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渦度解析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220299" y="776977"/>
            <a:ext cx="318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Z250:Weak-CTL 7/20 00UTC</a:t>
            </a:r>
            <a:endParaRPr kumimoji="1" lang="ja-JP" altLang="en-US" dirty="0"/>
          </a:p>
        </p:txBody>
      </p:sp>
      <p:sp>
        <p:nvSpPr>
          <p:cNvPr id="39" name="正方形/長方形 38"/>
          <p:cNvSpPr/>
          <p:nvPr/>
        </p:nvSpPr>
        <p:spPr>
          <a:xfrm>
            <a:off x="1431423" y="2546792"/>
            <a:ext cx="966290" cy="1098168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94849" r="21183" b="-396"/>
          <a:stretch/>
        </p:blipFill>
        <p:spPr>
          <a:xfrm>
            <a:off x="1023734" y="4319204"/>
            <a:ext cx="2290194" cy="173017"/>
          </a:xfrm>
          <a:prstGeom prst="rect">
            <a:avLst/>
          </a:prstGeom>
        </p:spPr>
      </p:pic>
      <p:grpSp>
        <p:nvGrpSpPr>
          <p:cNvPr id="40" name="グループ化 39"/>
          <p:cNvGrpSpPr/>
          <p:nvPr/>
        </p:nvGrpSpPr>
        <p:grpSpPr>
          <a:xfrm>
            <a:off x="1897058" y="1846493"/>
            <a:ext cx="2299176" cy="1197569"/>
            <a:chOff x="1118088" y="1724660"/>
            <a:chExt cx="1604373" cy="1228948"/>
          </a:xfrm>
        </p:grpSpPr>
        <p:sp>
          <p:nvSpPr>
            <p:cNvPr id="41" name="正方形/長方形 40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123072" y="1886709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45N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118088" y="2527223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4</a:t>
              </a:r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  <a:effectLst/>
                </a:rPr>
                <a:t>145E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155E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03289"/>
              </p:ext>
            </p:extLst>
          </p:nvPr>
        </p:nvGraphicFramePr>
        <p:xfrm>
          <a:off x="4337342" y="1887140"/>
          <a:ext cx="4519046" cy="172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011"/>
                <a:gridCol w="2180035"/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</a:rPr>
                        <a:t>相対渦度時間変化項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17.5×10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-10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17.8×10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  <a:endParaRPr kumimoji="1" lang="ja-JP" altLang="en-US" sz="1800" b="1" u="sng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3.3×10</a:t>
                      </a:r>
                      <a:r>
                        <a:rPr kumimoji="1" lang="en-US" altLang="ja-JP" sz="1800" baseline="30000" dirty="0" smtClean="0"/>
                        <a:t>-12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-3.4×10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-11</a:t>
                      </a: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51" name="テキスト ボックス 50"/>
          <p:cNvSpPr txBox="1"/>
          <p:nvPr/>
        </p:nvSpPr>
        <p:spPr>
          <a:xfrm>
            <a:off x="1431423" y="4815321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移流項が効いている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→</a:t>
            </a:r>
            <a:r>
              <a:rPr lang="ja-JP" altLang="en-US" sz="2000" dirty="0"/>
              <a:t>台風の強度</a:t>
            </a:r>
            <a:r>
              <a:rPr lang="ja-JP" altLang="en-US" sz="2000" dirty="0" smtClean="0"/>
              <a:t>が上空の</a:t>
            </a:r>
            <a:r>
              <a:rPr lang="ja-JP" altLang="en-US" sz="2000" dirty="0" smtClean="0">
                <a:solidFill>
                  <a:srgbClr val="FF0000"/>
                </a:solidFill>
              </a:rPr>
              <a:t>波</a:t>
            </a:r>
            <a:r>
              <a:rPr lang="ja-JP" altLang="en-US" sz="2000" dirty="0">
                <a:solidFill>
                  <a:srgbClr val="FF0000"/>
                </a:solidFill>
              </a:rPr>
              <a:t>の進む速さ</a:t>
            </a:r>
            <a:r>
              <a:rPr lang="ja-JP" altLang="en-US" sz="2000" dirty="0"/>
              <a:t>に影響を</a:t>
            </a:r>
            <a:r>
              <a:rPr lang="ja-JP" altLang="en-US" sz="2000" dirty="0" smtClean="0"/>
              <a:t>与えた可能性</a:t>
            </a:r>
            <a:endParaRPr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55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57B9E"/>
          </a:solidFill>
          <a:ln>
            <a:solidFill>
              <a:srgbClr val="F57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53068"/>
            <a:ext cx="3752914" cy="653838"/>
          </a:xfrm>
          <a:prstGeom prst="roundRect">
            <a:avLst/>
          </a:prstGeom>
          <a:solidFill>
            <a:srgbClr val="F9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台風の進路決定要因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70061" y="1541598"/>
            <a:ext cx="3992410" cy="3725707"/>
            <a:chOff x="50534" y="2121779"/>
            <a:chExt cx="4244376" cy="385887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4" y="2121779"/>
              <a:ext cx="4157576" cy="3077076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63774" y="5265074"/>
              <a:ext cx="4131136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350" dirty="0"/>
                <a:t>台風の一般的な経路図：</a:t>
              </a:r>
              <a:r>
                <a:rPr lang="en-US" altLang="ja-JP" sz="1350" dirty="0"/>
                <a:t>2009</a:t>
              </a:r>
              <a:r>
                <a:rPr lang="ja-JP" altLang="en-US" sz="1350" dirty="0"/>
                <a:t>年台風</a:t>
              </a:r>
              <a:r>
                <a:rPr lang="en-US" altLang="ja-JP" sz="1350" dirty="0"/>
                <a:t>18</a:t>
              </a:r>
              <a:r>
                <a:rPr lang="ja-JP" altLang="en-US" sz="1350" dirty="0"/>
                <a:t>号</a:t>
              </a:r>
              <a:endParaRPr lang="en-US" altLang="ja-JP" sz="1350" dirty="0"/>
            </a:p>
            <a:p>
              <a:r>
                <a:rPr lang="ja-JP" altLang="en-US" sz="1350" dirty="0"/>
                <a:t>デジタル台風（</a:t>
              </a:r>
              <a:r>
                <a:rPr lang="en-US" altLang="ja-JP" sz="1350" dirty="0"/>
                <a:t>http://agora.ex.nii.ac.jp/digital-typhoon/</a:t>
              </a:r>
              <a:r>
                <a:rPr lang="ja-JP" altLang="en-US" sz="1350" dirty="0"/>
                <a:t>）より</a:t>
              </a: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1899449" y="3426209"/>
              <a:ext cx="1763861" cy="87642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899449" y="3660317"/>
              <a:ext cx="1763861" cy="382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</a:rPr>
                <a:t>太平洋高気圧</a:t>
              </a:r>
            </a:p>
          </p:txBody>
        </p:sp>
        <p:sp>
          <p:nvSpPr>
            <p:cNvPr id="19" name="下矢印 18"/>
            <p:cNvSpPr/>
            <p:nvPr/>
          </p:nvSpPr>
          <p:spPr>
            <a:xfrm rot="15776028">
              <a:off x="1379867" y="2326988"/>
              <a:ext cx="662792" cy="149379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 rot="21083989">
              <a:off x="1039164" y="2898539"/>
              <a:ext cx="1075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</a:rPr>
                <a:t>偏西風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2413686" y="5103172"/>
            <a:ext cx="6433372" cy="1314105"/>
            <a:chOff x="4501141" y="4814064"/>
            <a:chExt cx="4451274" cy="1008235"/>
          </a:xfrm>
          <a:solidFill>
            <a:srgbClr val="FDDBE5"/>
          </a:solidFill>
        </p:grpSpPr>
        <p:sp>
          <p:nvSpPr>
            <p:cNvPr id="22" name="角丸四角形 21"/>
            <p:cNvSpPr/>
            <p:nvPr/>
          </p:nvSpPr>
          <p:spPr>
            <a:xfrm>
              <a:off x="4501141" y="4814064"/>
              <a:ext cx="4451274" cy="1008235"/>
            </a:xfrm>
            <a:prstGeom prst="roundRect">
              <a:avLst/>
            </a:prstGeom>
            <a:grpFill/>
            <a:ln w="3810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560525" y="5000627"/>
              <a:ext cx="4391890" cy="63757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台風自身の作る流れ、及びそれが</a:t>
              </a:r>
              <a:endParaRPr lang="en-US" altLang="ja-JP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4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進路</a:t>
              </a:r>
              <a:r>
                <a:rPr lang="ja-JP" altLang="en-US" sz="24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に及ぼす影響についての研究は数少ない</a:t>
              </a:r>
              <a:endPara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2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7897" y="1544594"/>
            <a:ext cx="5726103" cy="3182660"/>
          </a:xfrm>
        </p:spPr>
        <p:txBody>
          <a:bodyPr>
            <a:norm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台風自身の作る流れ</a:t>
            </a:r>
            <a:endParaRPr lang="en-US" altLang="ja-JP" sz="24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上空の風、気圧配置など大規模な流れ</a:t>
            </a:r>
            <a:endParaRPr lang="en-US" altLang="ja-JP" sz="2400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一般的に経路決定要因としての強さ</a:t>
            </a: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2400" dirty="0" smtClean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大規模な流れ</a:t>
            </a:r>
            <a:r>
              <a:rPr lang="ja-JP" altLang="en-US" sz="2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＞</a:t>
            </a:r>
            <a:r>
              <a:rPr lang="ja-JP" altLang="en-US" sz="2400" dirty="0" smtClean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自身の作る流れ</a:t>
            </a:r>
            <a:endParaRPr lang="en-US" altLang="ja-JP" sz="2400" dirty="0" smtClean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4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	</a:t>
            </a:r>
            <a:r>
              <a:rPr lang="ja-JP" altLang="en-US" sz="2400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周囲</a:t>
            </a:r>
            <a:r>
              <a:rPr lang="ja-JP" altLang="en-US" sz="2400" dirty="0">
                <a:latin typeface="メイリオ" panose="020B0604030504040204" pitchFamily="50" charset="-128"/>
                <a:cs typeface="メイリオ" panose="020B0604030504040204" pitchFamily="50" charset="-128"/>
              </a:rPr>
              <a:t>の流れに影響されて移動する</a:t>
            </a:r>
            <a:endParaRPr lang="en-US" altLang="ja-JP" sz="2400" dirty="0">
              <a:latin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4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74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03" y="1779653"/>
            <a:ext cx="5020528" cy="369834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603165" y="6357860"/>
            <a:ext cx="2057400" cy="365125"/>
          </a:xfrm>
        </p:spPr>
        <p:txBody>
          <a:bodyPr/>
          <a:lstStyle/>
          <a:p>
            <a:fld id="{D77D6AAE-EDA8-4BC5-A86F-800D951C4736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47626" y="1025597"/>
            <a:ext cx="364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Weak:Z500</a:t>
            </a:r>
            <a:endParaRPr lang="en-US" altLang="ja-JP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47626" y="3725374"/>
            <a:ext cx="335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Dry:Z500</a:t>
            </a:r>
            <a:endParaRPr lang="en-US" altLang="ja-JP" sz="2400" dirty="0">
              <a:latin typeface="+mj-ea"/>
              <a:ea typeface="+mj-ea"/>
              <a:cs typeface="Segoe UI" panose="020B0502040204020203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444616" y="628783"/>
            <a:ext cx="4456897" cy="45075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Dry-Weak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Z50</a:t>
            </a:r>
            <a:r>
              <a:rPr lang="en-US" altLang="ja-JP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7/20 03UTC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094329" y="2745897"/>
            <a:ext cx="1406914" cy="137482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800" b="1" dirty="0">
              <a:solidFill>
                <a:schemeClr val="tx1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6603165" y="2890222"/>
            <a:ext cx="1601781" cy="1163790"/>
            <a:chOff x="6514513" y="2662124"/>
            <a:chExt cx="1601781" cy="116379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21" name="円/楕円 20"/>
            <p:cNvSpPr/>
            <p:nvPr/>
          </p:nvSpPr>
          <p:spPr>
            <a:xfrm>
              <a:off x="6705087" y="2662124"/>
              <a:ext cx="1242326" cy="116379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6000" dirty="0" smtClean="0">
                  <a:ln w="28575">
                    <a:solidFill>
                      <a:schemeClr val="bg1"/>
                    </a:solidFill>
                  </a:ln>
                  <a:solidFill>
                    <a:srgbClr val="FF0000"/>
                  </a:solidFill>
                </a:rPr>
                <a:t>H</a:t>
              </a:r>
            </a:p>
          </p:txBody>
        </p:sp>
        <p:cxnSp>
          <p:nvCxnSpPr>
            <p:cNvPr id="16" name="直線コネクタ 15"/>
            <p:cNvCxnSpPr>
              <a:stCxn id="21" idx="2"/>
            </p:cNvCxnSpPr>
            <p:nvPr/>
          </p:nvCxnSpPr>
          <p:spPr>
            <a:xfrm>
              <a:off x="6705087" y="3244019"/>
              <a:ext cx="20384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>
              <a:stCxn id="21" idx="2"/>
            </p:cNvCxnSpPr>
            <p:nvPr/>
          </p:nvCxnSpPr>
          <p:spPr>
            <a:xfrm flipH="1">
              <a:off x="6514513" y="3244019"/>
              <a:ext cx="190574" cy="23773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H="1" flipV="1">
              <a:off x="7721876" y="3244019"/>
              <a:ext cx="216996" cy="118867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7925720" y="3205211"/>
              <a:ext cx="190574" cy="194144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テキスト ボックス 24"/>
          <p:cNvSpPr txBox="1"/>
          <p:nvPr/>
        </p:nvSpPr>
        <p:spPr>
          <a:xfrm>
            <a:off x="7065915" y="5451170"/>
            <a:ext cx="2278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黒線</a:t>
            </a:r>
            <a:r>
              <a:rPr kumimoji="1" lang="en-US" altLang="ja-JP" sz="1600" dirty="0" smtClean="0"/>
              <a:t>:Dry</a:t>
            </a:r>
            <a:r>
              <a:rPr kumimoji="1" lang="ja-JP" altLang="en-US" sz="1600" dirty="0" smtClean="0"/>
              <a:t>の</a:t>
            </a:r>
            <a:r>
              <a:rPr kumimoji="1" lang="en-US" altLang="ja-JP" sz="1600" dirty="0" smtClean="0"/>
              <a:t>SLP</a:t>
            </a:r>
          </a:p>
          <a:p>
            <a:r>
              <a:rPr lang="ja-JP" altLang="en-US" sz="1600" dirty="0" smtClean="0"/>
              <a:t>緑線</a:t>
            </a:r>
            <a:r>
              <a:rPr lang="en-US" altLang="ja-JP" sz="1600" dirty="0" smtClean="0"/>
              <a:t>:Weak</a:t>
            </a:r>
            <a:r>
              <a:rPr lang="ja-JP" altLang="en-US" sz="1600" dirty="0" smtClean="0"/>
              <a:t>の</a:t>
            </a:r>
            <a:r>
              <a:rPr lang="en-US" altLang="ja-JP" sz="1600" dirty="0" smtClean="0"/>
              <a:t>SLP</a:t>
            </a:r>
            <a:endParaRPr kumimoji="1" lang="ja-JP" altLang="en-US" sz="1600" dirty="0"/>
          </a:p>
        </p:txBody>
      </p:sp>
      <p:sp>
        <p:nvSpPr>
          <p:cNvPr id="40" name="角丸四角形 39"/>
          <p:cNvSpPr/>
          <p:nvPr/>
        </p:nvSpPr>
        <p:spPr>
          <a:xfrm>
            <a:off x="4139826" y="6021081"/>
            <a:ext cx="4442682" cy="6467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solidFill>
                  <a:schemeClr val="tx1"/>
                </a:solidFill>
              </a:rPr>
              <a:t>なぜ中心気圧のより低い</a:t>
            </a:r>
            <a:r>
              <a:rPr lang="en-US" altLang="ja-JP" dirty="0" smtClean="0">
                <a:solidFill>
                  <a:schemeClr val="tx1"/>
                </a:solidFill>
              </a:rPr>
              <a:t>Weak</a:t>
            </a:r>
            <a:r>
              <a:rPr kumimoji="1" lang="ja-JP" altLang="en-US" dirty="0" smtClean="0">
                <a:solidFill>
                  <a:schemeClr val="tx1"/>
                </a:solidFill>
              </a:rPr>
              <a:t>が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南進したのか？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4"/>
          <a:stretch/>
        </p:blipFill>
        <p:spPr>
          <a:xfrm>
            <a:off x="215427" y="4100497"/>
            <a:ext cx="3601971" cy="25211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>
          <a:xfrm>
            <a:off x="202400" y="1363367"/>
            <a:ext cx="3461377" cy="24264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t="95027" r="6381" b="-586"/>
          <a:stretch/>
        </p:blipFill>
        <p:spPr>
          <a:xfrm>
            <a:off x="542671" y="6706678"/>
            <a:ext cx="3086272" cy="151322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4135261" y="1308113"/>
            <a:ext cx="5104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Dry</a:t>
            </a:r>
            <a:r>
              <a:rPr lang="en-US" altLang="ja-JP" sz="2400" dirty="0" smtClean="0">
                <a:latin typeface="+mn-ea"/>
                <a:cs typeface="Segoe UI" panose="020B0502040204020203" pitchFamily="34" charset="0"/>
              </a:rPr>
              <a:t>–Weak</a:t>
            </a:r>
            <a:endParaRPr lang="en-US" altLang="ja-JP" sz="2400" dirty="0">
              <a:latin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4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1" b="5258"/>
          <a:stretch/>
        </p:blipFill>
        <p:spPr>
          <a:xfrm>
            <a:off x="313709" y="1315258"/>
            <a:ext cx="3374342" cy="2342341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47897"/>
            <a:ext cx="2416571" cy="53021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渦度解析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06724" y="2076151"/>
            <a:ext cx="892819" cy="92072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1794209" y="1900409"/>
            <a:ext cx="2299176" cy="1166196"/>
            <a:chOff x="1118088" y="1724660"/>
            <a:chExt cx="1604373" cy="1196753"/>
          </a:xfrm>
        </p:grpSpPr>
        <p:sp>
          <p:nvSpPr>
            <p:cNvPr id="41" name="正方形/長方形 40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4" name="テキスト ボックス 43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  <a:effectLst/>
                </a:rPr>
                <a:t>140E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47" name="テキスト ボックス 46"/>
          <p:cNvSpPr txBox="1"/>
          <p:nvPr/>
        </p:nvSpPr>
        <p:spPr>
          <a:xfrm>
            <a:off x="4172317" y="827217"/>
            <a:ext cx="318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SLP:Weak-CTL</a:t>
            </a:r>
            <a:r>
              <a:rPr kumimoji="1" lang="en-US" altLang="ja-JP" dirty="0" smtClean="0"/>
              <a:t> 7/20 00UTC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4172317" y="1354281"/>
          <a:ext cx="4519046" cy="172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011"/>
                <a:gridCol w="2180035"/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</a:rPr>
                        <a:t>相対渦度時間変化項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4.80×10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-10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u="none" dirty="0" smtClean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1.82×10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5.6×10</a:t>
                      </a:r>
                      <a:r>
                        <a:rPr kumimoji="1" lang="en-US" altLang="ja-JP" sz="1800" baseline="30000" dirty="0" smtClean="0"/>
                        <a:t>-12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6.57×10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50" name="テキスト ボックス 49"/>
          <p:cNvSpPr txBox="1"/>
          <p:nvPr/>
        </p:nvSpPr>
        <p:spPr>
          <a:xfrm>
            <a:off x="3839144" y="5719195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水平発散項が効いている</a:t>
            </a:r>
            <a:endParaRPr lang="en-US" altLang="ja-JP" sz="2000" dirty="0" smtClean="0"/>
          </a:p>
          <a:p>
            <a:r>
              <a:rPr lang="ja-JP" altLang="en-US" sz="2000" dirty="0"/>
              <a:t>　→下層の低気圧偏差は</a:t>
            </a:r>
            <a:r>
              <a:rPr lang="ja-JP" altLang="en-US" sz="2000" dirty="0">
                <a:solidFill>
                  <a:srgbClr val="FF0000"/>
                </a:solidFill>
              </a:rPr>
              <a:t>収束によって生じたもの</a:t>
            </a:r>
            <a:endParaRPr kumimoji="1" lang="ja-JP" altLang="en-US" sz="2000" dirty="0"/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/>
          </p:nvPr>
        </p:nvGraphicFramePr>
        <p:xfrm>
          <a:off x="4172317" y="3850717"/>
          <a:ext cx="4519046" cy="172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39011"/>
                <a:gridCol w="2180035"/>
              </a:tblGrid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</a:rPr>
                        <a:t>相対渦度時間変化項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3.76×10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  <a:effectLst/>
                        </a:rPr>
                        <a:t>-10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-8.25×10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8.67×10</a:t>
                      </a:r>
                      <a:r>
                        <a:rPr kumimoji="1" lang="en-US" altLang="ja-JP" sz="1800" baseline="30000" dirty="0" smtClean="0"/>
                        <a:t>-11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2.14×10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kumimoji="1" lang="ja-JP" altLang="en-US" sz="1800" b="1" u="sng" baseline="30000" dirty="0" smtClean="0">
                          <a:solidFill>
                            <a:srgbClr val="FF0000"/>
                          </a:solidFill>
                        </a:rPr>
                        <a:t>９</a:t>
                      </a:r>
                      <a:endParaRPr kumimoji="1" lang="en-US" altLang="ja-JP" sz="1800" b="1" u="sng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9" y="3925817"/>
            <a:ext cx="3395486" cy="2501264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>
          <a:xfrm>
            <a:off x="1385096" y="4688985"/>
            <a:ext cx="892819" cy="92072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1793563" y="4429604"/>
            <a:ext cx="2299176" cy="1166196"/>
            <a:chOff x="1118088" y="1724660"/>
            <a:chExt cx="1604373" cy="1196753"/>
          </a:xfrm>
        </p:grpSpPr>
        <p:sp>
          <p:nvSpPr>
            <p:cNvPr id="24" name="正方形/長方形 23"/>
            <p:cNvSpPr/>
            <p:nvPr/>
          </p:nvSpPr>
          <p:spPr>
            <a:xfrm>
              <a:off x="1581917" y="2228788"/>
              <a:ext cx="459533" cy="468947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  <a:effectLst/>
                </a:rPr>
                <a:t>140E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911230" y="1729906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4172316" y="3347473"/>
            <a:ext cx="3186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Z500</a:t>
            </a:r>
            <a:r>
              <a:rPr kumimoji="1" lang="en-US" altLang="ja-JP" dirty="0" smtClean="0"/>
              <a:t>:Weak-CTL 7/20 00UTC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476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/>
          <p:cNvSpPr/>
          <p:nvPr/>
        </p:nvSpPr>
        <p:spPr>
          <a:xfrm>
            <a:off x="6052058" y="4613333"/>
            <a:ext cx="2629291" cy="6310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74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CTL-Weak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SLP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2" r="12557"/>
          <a:stretch/>
        </p:blipFill>
        <p:spPr>
          <a:xfrm>
            <a:off x="444617" y="1491049"/>
            <a:ext cx="2491088" cy="238820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" r="11606"/>
          <a:stretch/>
        </p:blipFill>
        <p:spPr>
          <a:xfrm>
            <a:off x="444617" y="4296586"/>
            <a:ext cx="2616636" cy="2450756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31700" y="1189570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00UTC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31700" y="3927254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00UTC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r="12653"/>
          <a:stretch/>
        </p:blipFill>
        <p:spPr>
          <a:xfrm>
            <a:off x="3180135" y="1517324"/>
            <a:ext cx="2491336" cy="23619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0" r="11956"/>
          <a:stretch/>
        </p:blipFill>
        <p:spPr>
          <a:xfrm>
            <a:off x="5885879" y="1517976"/>
            <a:ext cx="2516597" cy="2384064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" r="11956"/>
          <a:stretch/>
        </p:blipFill>
        <p:spPr>
          <a:xfrm>
            <a:off x="3180135" y="4296586"/>
            <a:ext cx="2599412" cy="24507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3562705" y="1186853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12UTC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293710" y="1195195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7/19 18UTC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62705" y="3936011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06UTC</a:t>
            </a:r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2" t="22583" b="25646"/>
          <a:stretch/>
        </p:blipFill>
        <p:spPr>
          <a:xfrm>
            <a:off x="8510552" y="2512541"/>
            <a:ext cx="321569" cy="206682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6042045" y="6236469"/>
            <a:ext cx="2290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黒線</a:t>
            </a:r>
            <a:r>
              <a:rPr kumimoji="1" lang="en-US" altLang="ja-JP" sz="1600" dirty="0" smtClean="0"/>
              <a:t>:CTL</a:t>
            </a:r>
            <a:r>
              <a:rPr kumimoji="1" lang="ja-JP" altLang="en-US" sz="1600" dirty="0" smtClean="0"/>
              <a:t>の</a:t>
            </a:r>
            <a:r>
              <a:rPr kumimoji="1" lang="en-US" altLang="ja-JP" sz="1600" dirty="0" smtClean="0"/>
              <a:t>SLP</a:t>
            </a:r>
            <a:endParaRPr kumimoji="1" lang="ja-JP" altLang="en-US" sz="16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8448" y="4766022"/>
            <a:ext cx="264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u="sng" dirty="0" smtClean="0"/>
              <a:t>台風東側に高気圧偏差</a:t>
            </a:r>
            <a:endParaRPr kumimoji="1" lang="ja-JP" altLang="en-US" u="sng" dirty="0"/>
          </a:p>
        </p:txBody>
      </p:sp>
      <p:sp>
        <p:nvSpPr>
          <p:cNvPr id="23" name="円/楕円 22"/>
          <p:cNvSpPr/>
          <p:nvPr/>
        </p:nvSpPr>
        <p:spPr>
          <a:xfrm>
            <a:off x="4572000" y="2400239"/>
            <a:ext cx="848497" cy="86497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/>
        </p:nvSpPr>
        <p:spPr>
          <a:xfrm>
            <a:off x="1752935" y="2435582"/>
            <a:ext cx="620096" cy="669864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294600" y="2350311"/>
            <a:ext cx="848497" cy="86497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2042651" y="5102229"/>
            <a:ext cx="848497" cy="86497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/>
        </p:nvSpPr>
        <p:spPr>
          <a:xfrm>
            <a:off x="4817508" y="5114515"/>
            <a:ext cx="848497" cy="864973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90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角丸四角形 58"/>
          <p:cNvSpPr/>
          <p:nvPr/>
        </p:nvSpPr>
        <p:spPr>
          <a:xfrm>
            <a:off x="4306530" y="5605669"/>
            <a:ext cx="4734081" cy="54770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角丸四角形 36"/>
          <p:cNvSpPr/>
          <p:nvPr/>
        </p:nvSpPr>
        <p:spPr>
          <a:xfrm>
            <a:off x="4203140" y="815152"/>
            <a:ext cx="4837471" cy="3697854"/>
          </a:xfrm>
          <a:prstGeom prst="roundRect">
            <a:avLst>
              <a:gd name="adj" fmla="val 8690"/>
            </a:avLst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6797114" y="2675445"/>
            <a:ext cx="1855704" cy="590405"/>
          </a:xfrm>
          <a:prstGeom prst="roundRect">
            <a:avLst>
              <a:gd name="adj" fmla="val 16667"/>
            </a:avLst>
          </a:prstGeom>
          <a:solidFill>
            <a:srgbClr val="FDDBE5"/>
          </a:solidFill>
          <a:ln w="38100">
            <a:solidFill>
              <a:srgbClr val="F13F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角丸四角形 31"/>
          <p:cNvSpPr/>
          <p:nvPr/>
        </p:nvSpPr>
        <p:spPr>
          <a:xfrm>
            <a:off x="6115664" y="2667392"/>
            <a:ext cx="639097" cy="57252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角丸四角形 30"/>
          <p:cNvSpPr/>
          <p:nvPr/>
        </p:nvSpPr>
        <p:spPr>
          <a:xfrm>
            <a:off x="4865871" y="2667392"/>
            <a:ext cx="1207441" cy="57252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4327829" y="2672124"/>
            <a:ext cx="342494" cy="579164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75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1"/>
            <a:ext cx="2416571" cy="53021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渦度解析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3952298" y="815152"/>
            <a:ext cx="2416571" cy="5302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渦度方程式</a:t>
            </a:r>
            <a:endParaRPr kumimoji="1" lang="en-US" altLang="ja-JP" sz="2000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/>
              <p:cNvSpPr txBox="1"/>
              <p:nvPr/>
            </p:nvSpPr>
            <p:spPr>
              <a:xfrm>
                <a:off x="4337661" y="1356695"/>
                <a:ext cx="2640531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400" b="1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sz="1400" b="1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ja-JP" sz="140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40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</m:num>
                        <m:den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𝑫𝒕</m:t>
                          </m:r>
                        </m:den>
                      </m:f>
                      <m:r>
                        <a:rPr lang="en-US" altLang="ja-JP" sz="1400" b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altLang="ja-JP" sz="1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4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4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en-US" altLang="ja-JP" sz="14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4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4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ja-JP" altLang="en-US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4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400" b="1" dirty="0"/>
              </a:p>
            </p:txBody>
          </p:sp>
        </mc:Choice>
        <mc:Fallback xmlns="">
          <p:sp>
            <p:nvSpPr>
              <p:cNvPr id="17" name="テキスト ボックス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661" y="1356695"/>
                <a:ext cx="2640531" cy="484043"/>
              </a:xfrm>
              <a:prstGeom prst="rect">
                <a:avLst/>
              </a:prstGeom>
              <a:blipFill rotWithShape="0">
                <a:blip r:embed="rId2"/>
                <a:stretch>
                  <a:fillRect l="-1155" b="-759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18"/>
              <p:cNvSpPr txBox="1"/>
              <p:nvPr/>
            </p:nvSpPr>
            <p:spPr>
              <a:xfrm>
                <a:off x="4337661" y="1935859"/>
                <a:ext cx="2886294" cy="3631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05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ja-JP" altLang="en-US" sz="105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m:rPr>
                              <m:nor/>
                            </m:rPr>
                            <a:rPr lang="ja-JP" altLang="en-US" sz="1200" dirty="0"/>
                            <m:t>𝜻</m:t>
                          </m:r>
                        </m:num>
                        <m:den>
                          <m:r>
                            <a:rPr lang="ja-JP" altLang="en-US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ja-JP" sz="10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10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f>
                        <m:fPr>
                          <m:ctrlPr>
                            <a:rPr lang="en-US" altLang="ja-JP" sz="105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05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r>
                            <m:rPr>
                              <m:nor/>
                            </m:rPr>
                            <a:rPr lang="ja-JP" altLang="en-US" sz="1100" dirty="0"/>
                            <m:t>𝜻</m:t>
                          </m:r>
                        </m:num>
                        <m:den>
                          <m:r>
                            <a:rPr lang="ja-JP" altLang="en-US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ja-JP" sz="10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altLang="ja-JP" sz="10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ja-JP" sz="1050" b="1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050" b="1" i="1">
                              <a:latin typeface="Cambria Math" panose="02040503050406030204" pitchFamily="18" charset="0"/>
                            </a:rPr>
                            <m:t>𝝏</m:t>
                          </m:r>
                          <m:d>
                            <m:dPr>
                              <m:ctrlPr>
                                <a:rPr lang="en-US" altLang="ja-JP" sz="1050" b="1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ja-JP" sz="1050" b="1" i="1">
                                  <a:latin typeface="Cambria Math" panose="02040503050406030204" pitchFamily="18" charset="0"/>
                                </a:rPr>
                                <m:t>𝜻</m:t>
                              </m:r>
                              <m:r>
                                <a:rPr lang="en-US" altLang="ja-JP" sz="105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ja-JP" sz="1050" b="1" i="1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</m:e>
                          </m:d>
                        </m:num>
                        <m:den>
                          <m:r>
                            <a:rPr lang="ja-JP" altLang="en-US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altLang="ja-JP" sz="10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altLang="ja-JP" sz="105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050" b="1" i="1"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en-US" altLang="ja-JP" sz="105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05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en-US" altLang="ja-JP" sz="105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05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ja-JP" altLang="en-US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05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05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ja-JP" altLang="en-US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05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400" b="1" dirty="0"/>
              </a:p>
            </p:txBody>
          </p:sp>
        </mc:Choice>
        <mc:Fallback xmlns="">
          <p:sp>
            <p:nvSpPr>
              <p:cNvPr id="19" name="テキスト ボックス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661" y="1935859"/>
                <a:ext cx="2886294" cy="363113"/>
              </a:xfrm>
              <a:prstGeom prst="rect">
                <a:avLst/>
              </a:prstGeom>
              <a:blipFill rotWithShape="1">
                <a:blip r:embed="rId3"/>
                <a:stretch>
                  <a:fillRect t="-5085" b="-1016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26"/>
              <p:cNvSpPr txBox="1"/>
              <p:nvPr/>
            </p:nvSpPr>
            <p:spPr>
              <a:xfrm>
                <a:off x="4337661" y="2686687"/>
                <a:ext cx="4315156" cy="5532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𝜻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f>
                        <m:f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𝒇</m:t>
                          </m:r>
                        </m:num>
                        <m:den>
                          <m:r>
                            <a:rPr lang="ja-JP" altLang="en-US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𝝏</m:t>
                          </m:r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den>
                      </m:f>
                      <m:r>
                        <a:rPr lang="en-US" altLang="ja-JP" sz="1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ja-JP" sz="1600" b="1" i="1"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</m:d>
                      <m:d>
                        <m:dPr>
                          <m:ctrlPr>
                            <a:rPr lang="en-US" altLang="ja-JP" sz="1600" b="1" i="1" dirty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  <m:r>
                            <a:rPr lang="en-US" altLang="ja-JP" sz="1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ja-JP" sz="16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ja-JP" altLang="en-US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altLang="ja-JP" sz="16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ja-JP" altLang="en-US" sz="1600" b="1" dirty="0"/>
              </a:p>
            </p:txBody>
          </p:sp>
        </mc:Choice>
        <mc:Fallback xmlns="">
          <p:sp>
            <p:nvSpPr>
              <p:cNvPr id="27" name="テキスト ボックス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661" y="2686687"/>
                <a:ext cx="4315156" cy="553227"/>
              </a:xfrm>
              <a:prstGeom prst="rect">
                <a:avLst/>
              </a:prstGeom>
              <a:blipFill rotWithShape="0">
                <a:blip r:embed="rId4"/>
                <a:stretch>
                  <a:fillRect b="-111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テキスト ボックス 33"/>
          <p:cNvSpPr txBox="1"/>
          <p:nvPr/>
        </p:nvSpPr>
        <p:spPr>
          <a:xfrm>
            <a:off x="5094031" y="3444905"/>
            <a:ext cx="71007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移</a:t>
            </a:r>
            <a:r>
              <a:rPr kumimoji="1" lang="ja-JP" altLang="en-US" sz="2000" dirty="0" smtClean="0"/>
              <a:t>流</a:t>
            </a:r>
            <a:endParaRPr kumimoji="1" lang="ja-JP" altLang="en-US" sz="20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25101" y="3444905"/>
            <a:ext cx="95309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ベータ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223955" y="3444905"/>
            <a:ext cx="1291395" cy="400110"/>
          </a:xfrm>
          <a:prstGeom prst="rect">
            <a:avLst/>
          </a:prstGeom>
          <a:solidFill>
            <a:srgbClr val="FDDBE5"/>
          </a:solidFill>
          <a:ln w="28575">
            <a:solidFill>
              <a:srgbClr val="F13F72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水平発散</a:t>
            </a:r>
            <a:endParaRPr kumimoji="1" lang="ja-JP" altLang="en-US" sz="2000" dirty="0"/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464009"/>
              </p:ext>
            </p:extLst>
          </p:nvPr>
        </p:nvGraphicFramePr>
        <p:xfrm>
          <a:off x="151690" y="5223540"/>
          <a:ext cx="3932347" cy="14722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35341"/>
                <a:gridCol w="1897006"/>
              </a:tblGrid>
              <a:tr h="49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u="sng" dirty="0" smtClean="0">
                          <a:solidFill>
                            <a:srgbClr val="FF0000"/>
                          </a:solidFill>
                        </a:rPr>
                        <a:t>6.5×10</a:t>
                      </a:r>
                      <a:r>
                        <a:rPr kumimoji="1" lang="en-US" altLang="ja-JP" sz="1800" b="1" u="sng" baseline="30000" dirty="0" smtClean="0">
                          <a:solidFill>
                            <a:srgbClr val="FF0000"/>
                          </a:solidFill>
                        </a:rPr>
                        <a:t>-10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/>
                        <a:t>5.6×10</a:t>
                      </a:r>
                      <a:r>
                        <a:rPr kumimoji="1" lang="en-US" altLang="ja-JP" sz="1800" baseline="30000" dirty="0" smtClean="0"/>
                        <a:t>-12</a:t>
                      </a:r>
                      <a:endParaRPr kumimoji="1" lang="ja-JP" altLang="en-US" sz="1800" baseline="30000" dirty="0" smtClean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07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u="none" dirty="0" smtClean="0">
                          <a:solidFill>
                            <a:schemeClr val="tx1"/>
                          </a:solidFill>
                        </a:rPr>
                        <a:t>－</a:t>
                      </a:r>
                      <a:r>
                        <a:rPr kumimoji="1" lang="en-US" altLang="ja-JP" sz="1800" b="0" u="none" dirty="0" smtClean="0">
                          <a:solidFill>
                            <a:schemeClr val="tx1"/>
                          </a:solidFill>
                        </a:rPr>
                        <a:t>1.8×10</a:t>
                      </a:r>
                      <a:r>
                        <a:rPr kumimoji="1" lang="en-US" altLang="ja-JP" sz="1800" b="0" u="none" baseline="30000" dirty="0" smtClean="0">
                          <a:solidFill>
                            <a:schemeClr val="tx1"/>
                          </a:solidFill>
                        </a:rPr>
                        <a:t>-10</a:t>
                      </a:r>
                      <a:endParaRPr kumimoji="1" lang="ja-JP" altLang="en-US" sz="1800" b="0" u="none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525116" y="4515654"/>
            <a:ext cx="7295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7/20 00UTC</a:t>
            </a:r>
            <a:r>
              <a:rPr lang="ja-JP" altLang="en-US" sz="2000" dirty="0" smtClean="0"/>
              <a:t>における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各領域</a:t>
            </a:r>
            <a:r>
              <a:rPr kumimoji="1" lang="ja-JP" altLang="en-US" sz="2000" dirty="0"/>
              <a:t>平均</a:t>
            </a:r>
            <a:r>
              <a:rPr kumimoji="1" lang="ja-JP" altLang="en-US" sz="2000" dirty="0" smtClean="0"/>
              <a:t>した渦度方程式の各項の</a:t>
            </a:r>
            <a:r>
              <a:rPr kumimoji="1" lang="en-US" altLang="ja-JP" sz="2000" dirty="0" smtClean="0"/>
              <a:t>Weak-CTL</a:t>
            </a:r>
            <a:r>
              <a:rPr kumimoji="1" lang="ja-JP" altLang="en-US" sz="2000" dirty="0" smtClean="0"/>
              <a:t>の値を求める</a:t>
            </a:r>
            <a:endParaRPr kumimoji="1" lang="ja-JP" altLang="en-US" sz="2000" dirty="0"/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1" b="5258"/>
          <a:stretch/>
        </p:blipFill>
        <p:spPr>
          <a:xfrm>
            <a:off x="151690" y="1568646"/>
            <a:ext cx="3980876" cy="2763374"/>
          </a:xfrm>
          <a:prstGeom prst="rect">
            <a:avLst/>
          </a:prstGeom>
        </p:spPr>
      </p:pic>
      <p:sp>
        <p:nvSpPr>
          <p:cNvPr id="50" name="正方形/長方形 49"/>
          <p:cNvSpPr/>
          <p:nvPr/>
        </p:nvSpPr>
        <p:spPr>
          <a:xfrm>
            <a:off x="1395868" y="2497519"/>
            <a:ext cx="835404" cy="888209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台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1" t="94849" r="21183" b="-396"/>
          <a:stretch/>
        </p:blipFill>
        <p:spPr>
          <a:xfrm>
            <a:off x="758878" y="4376147"/>
            <a:ext cx="2819906" cy="213035"/>
          </a:xfrm>
          <a:prstGeom prst="rect">
            <a:avLst/>
          </a:prstGeom>
        </p:spPr>
      </p:pic>
      <p:grpSp>
        <p:nvGrpSpPr>
          <p:cNvPr id="51" name="グループ化 50"/>
          <p:cNvGrpSpPr/>
          <p:nvPr/>
        </p:nvGrpSpPr>
        <p:grpSpPr>
          <a:xfrm>
            <a:off x="2144506" y="2549999"/>
            <a:ext cx="1988060" cy="942272"/>
            <a:chOff x="1118088" y="1724660"/>
            <a:chExt cx="1749898" cy="1196753"/>
          </a:xfrm>
        </p:grpSpPr>
        <p:sp>
          <p:nvSpPr>
            <p:cNvPr id="52" name="正方形/長方形 51"/>
            <p:cNvSpPr/>
            <p:nvPr/>
          </p:nvSpPr>
          <p:spPr>
            <a:xfrm>
              <a:off x="1581917" y="2228788"/>
              <a:ext cx="329313" cy="492221"/>
            </a:xfrm>
            <a:prstGeom prst="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  <a:effec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123072" y="1854514"/>
              <a:ext cx="72455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9525">
                    <a:solidFill>
                      <a:schemeClr val="bg1"/>
                    </a:solidFill>
                  </a:ln>
                </a:rPr>
                <a:t>35N</a:t>
              </a:r>
              <a:endParaRPr lang="ja-JP" altLang="en-US" sz="2100" b="1" dirty="0">
                <a:ln w="9525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1118088" y="2495028"/>
              <a:ext cx="786908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>
                  <a:ln w="12700">
                    <a:solidFill>
                      <a:schemeClr val="bg1"/>
                    </a:solidFill>
                  </a:ln>
                </a:rPr>
                <a:t>30N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467447" y="1724660"/>
              <a:ext cx="765737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  <a:effectLst/>
                </a:rPr>
                <a:t>145E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  <a:effectLst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2056755" y="1729905"/>
              <a:ext cx="811231" cy="426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100" b="1" dirty="0" smtClean="0">
                  <a:ln w="12700">
                    <a:solidFill>
                      <a:schemeClr val="bg1"/>
                    </a:solidFill>
                  </a:ln>
                </a:rPr>
                <a:t>150E</a:t>
              </a:r>
              <a:endParaRPr lang="ja-JP" altLang="en-US" sz="2100" b="1" dirty="0">
                <a:ln w="12700"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58" name="テキスト ボックス 57"/>
          <p:cNvSpPr txBox="1"/>
          <p:nvPr/>
        </p:nvSpPr>
        <p:spPr>
          <a:xfrm>
            <a:off x="4337661" y="5744289"/>
            <a:ext cx="5145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下層の低気圧偏差は</a:t>
            </a:r>
            <a:r>
              <a:rPr lang="ja-JP" altLang="en-US" dirty="0">
                <a:solidFill>
                  <a:srgbClr val="FF0000"/>
                </a:solidFill>
              </a:rPr>
              <a:t>収束によって生じたもの</a:t>
            </a:r>
            <a:endParaRPr lang="en-US" altLang="ja-JP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0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76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57B9E"/>
          </a:solidFill>
          <a:ln>
            <a:solidFill>
              <a:srgbClr val="F57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8246746" cy="545093"/>
          </a:xfrm>
          <a:prstGeom prst="roundRect">
            <a:avLst/>
          </a:prstGeom>
          <a:solidFill>
            <a:srgbClr val="F9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年台風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号の予報とは？</a:t>
            </a:r>
            <a:r>
              <a:rPr kumimoji="1"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-7</a:t>
            </a:r>
            <a:r>
              <a:rPr kumimoji="1"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月</a:t>
            </a:r>
            <a:r>
              <a:rPr kumimoji="1" lang="en-US" altLang="ja-JP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18</a:t>
            </a:r>
            <a:r>
              <a:rPr kumimoji="1" lang="ja-JP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日時点の予報</a:t>
            </a:r>
            <a:r>
              <a:rPr lang="en-US" altLang="ja-JP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17" y="1491150"/>
            <a:ext cx="5752512" cy="4774585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5164989" y="4117298"/>
            <a:ext cx="3802027" cy="6568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20</a:t>
            </a:r>
            <a:r>
              <a:rPr kumimoji="1" lang="ja-JP" altLang="en-US" dirty="0" smtClean="0">
                <a:solidFill>
                  <a:schemeClr val="tx1"/>
                </a:solidFill>
              </a:rPr>
              <a:t>日ごろから東に進む予報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57B9E"/>
          </a:solidFill>
          <a:ln>
            <a:solidFill>
              <a:srgbClr val="F57B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rgbClr val="F9B1C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2011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年台風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号とは？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063" b="-839"/>
          <a:stretch/>
        </p:blipFill>
        <p:spPr>
          <a:xfrm>
            <a:off x="1011975" y="1407483"/>
            <a:ext cx="2956218" cy="265448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0" b="-60"/>
          <a:stretch/>
        </p:blipFill>
        <p:spPr>
          <a:xfrm>
            <a:off x="5221239" y="1254195"/>
            <a:ext cx="2891154" cy="264230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5" r="11059"/>
          <a:stretch/>
        </p:blipFill>
        <p:spPr>
          <a:xfrm>
            <a:off x="951866" y="4258962"/>
            <a:ext cx="2812826" cy="259903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 r="11353"/>
          <a:stretch/>
        </p:blipFill>
        <p:spPr>
          <a:xfrm>
            <a:off x="5012373" y="3896497"/>
            <a:ext cx="3308886" cy="3052119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329881" y="889686"/>
            <a:ext cx="285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コンター</a:t>
            </a:r>
            <a:r>
              <a:rPr kumimoji="1" lang="en-US" altLang="ja-JP" dirty="0" smtClean="0"/>
              <a:t>:SLP</a:t>
            </a:r>
          </a:p>
          <a:p>
            <a:r>
              <a:rPr kumimoji="1" lang="ja-JP" altLang="en-US" dirty="0" smtClean="0"/>
              <a:t>色</a:t>
            </a:r>
            <a:r>
              <a:rPr kumimoji="1" lang="en-US" altLang="ja-JP" dirty="0" smtClean="0"/>
              <a:t>:</a:t>
            </a:r>
            <a:r>
              <a:rPr kumimoji="1" lang="ja-JP" altLang="en-US" dirty="0" smtClean="0"/>
              <a:t>絶対風速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80" t="32793" r="-447" b="35495"/>
          <a:stretch/>
        </p:blipFill>
        <p:spPr>
          <a:xfrm>
            <a:off x="8361849" y="2240692"/>
            <a:ext cx="659027" cy="2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5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78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7" y="698821"/>
            <a:ext cx="3725974" cy="52058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CTL-Weak</a:t>
            </a:r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　</a:t>
            </a:r>
            <a:r>
              <a:rPr kumimoji="1" lang="en-US" altLang="ja-JP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" r="11606"/>
          <a:stretch/>
        </p:blipFill>
        <p:spPr>
          <a:xfrm>
            <a:off x="564067" y="1776815"/>
            <a:ext cx="2616636" cy="245075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67674" y="1407483"/>
            <a:ext cx="2951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7/20 </a:t>
            </a:r>
            <a:r>
              <a:rPr lang="en-US" altLang="ja-JP" dirty="0" smtClean="0"/>
              <a:t>12</a:t>
            </a:r>
            <a:r>
              <a:rPr kumimoji="1" lang="en-US" altLang="ja-JP" dirty="0" smtClean="0"/>
              <a:t>UTC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475554" y="1592149"/>
            <a:ext cx="29823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+</a:t>
            </a:r>
            <a:r>
              <a:rPr lang="ja-JP" altLang="en-US" sz="1600" dirty="0" smtClean="0"/>
              <a:t>南風（北へ）　</a:t>
            </a:r>
            <a:r>
              <a:rPr lang="en-US" altLang="ja-JP" sz="1600" dirty="0" smtClean="0"/>
              <a:t>-</a:t>
            </a:r>
            <a:r>
              <a:rPr lang="ja-JP" altLang="en-US" sz="1600" dirty="0" smtClean="0"/>
              <a:t>北風（南へ）</a:t>
            </a:r>
            <a:endParaRPr lang="en-US" altLang="ja-JP" sz="1600" dirty="0" smtClean="0"/>
          </a:p>
          <a:p>
            <a:r>
              <a:rPr lang="en-US" altLang="ja-JP" sz="1600" dirty="0" smtClean="0"/>
              <a:t>10m -1.055 -1.57</a:t>
            </a:r>
          </a:p>
          <a:p>
            <a:r>
              <a:rPr lang="en-US" altLang="ja-JP" sz="1600" dirty="0" smtClean="0"/>
              <a:t>900 -1.27 -2.30</a:t>
            </a:r>
          </a:p>
          <a:p>
            <a:r>
              <a:rPr lang="en-US" altLang="ja-JP" sz="1600" dirty="0" smtClean="0"/>
              <a:t>700-1.81 -3.31</a:t>
            </a:r>
          </a:p>
          <a:p>
            <a:r>
              <a:rPr kumimoji="1" lang="en-US" altLang="ja-JP" sz="1600" dirty="0" smtClean="0"/>
              <a:t>850 -1.21 -2.72</a:t>
            </a:r>
          </a:p>
          <a:p>
            <a:r>
              <a:rPr lang="en-US" altLang="ja-JP" sz="1600" dirty="0" smtClean="0"/>
              <a:t>600 -2.659 -3.962</a:t>
            </a:r>
            <a:endParaRPr kumimoji="1" lang="en-US" altLang="ja-JP" sz="1600" dirty="0" smtClean="0"/>
          </a:p>
          <a:p>
            <a:r>
              <a:rPr lang="en-US" altLang="ja-JP" sz="1600" dirty="0"/>
              <a:t>5</a:t>
            </a:r>
            <a:r>
              <a:rPr lang="en-US" altLang="ja-JP" sz="1600" dirty="0" smtClean="0"/>
              <a:t>00  -5.42</a:t>
            </a:r>
          </a:p>
          <a:p>
            <a:r>
              <a:rPr kumimoji="1" lang="en-US" altLang="ja-JP" sz="1600" dirty="0" smtClean="0"/>
              <a:t>400  -6.326 -7.63</a:t>
            </a:r>
          </a:p>
          <a:p>
            <a:pPr marL="342900" indent="-342900">
              <a:buAutoNum type="arabicPlain" startAt="300"/>
            </a:pPr>
            <a:r>
              <a:rPr lang="en-US" altLang="ja-JP" sz="1600" dirty="0" smtClean="0"/>
              <a:t>-8.20 -9.86</a:t>
            </a:r>
          </a:p>
          <a:p>
            <a:r>
              <a:rPr lang="en-US" altLang="ja-JP" sz="1600" dirty="0" smtClean="0"/>
              <a:t>200 -6.977 -7.209</a:t>
            </a:r>
          </a:p>
          <a:p>
            <a:endParaRPr lang="en-US" altLang="ja-JP" sz="1600" dirty="0" smtClean="0"/>
          </a:p>
          <a:p>
            <a:r>
              <a:rPr lang="en-US" altLang="ja-JP" sz="1600" dirty="0" err="1"/>
              <a:t>a</a:t>
            </a:r>
            <a:r>
              <a:rPr lang="en-US" altLang="ja-JP" sz="1600" dirty="0" err="1" smtClean="0"/>
              <a:t>ave</a:t>
            </a:r>
            <a:r>
              <a:rPr lang="en-US" altLang="ja-JP" sz="1600" dirty="0" smtClean="0"/>
              <a:t>(v.2,lon=127,lon=145,lat=28,lat=42</a:t>
            </a:r>
            <a:r>
              <a:rPr lang="en-US" altLang="ja-JP" sz="1600" dirty="0"/>
              <a:t>)</a:t>
            </a:r>
            <a:endParaRPr kumimoji="1" lang="ja-JP" altLang="en-US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-524763" y="2624724"/>
            <a:ext cx="643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</a:rPr>
              <a:t>-4.23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5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79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0"/>
            <a:ext cx="9144000" cy="510746"/>
          </a:xfrm>
          <a:prstGeom prst="rect">
            <a:avLst/>
          </a:prstGeom>
          <a:solidFill>
            <a:schemeClr val="bg2">
              <a:lumMod val="90000"/>
              <a:alpha val="28627"/>
            </a:schemeClr>
          </a:solidFill>
          <a:ln>
            <a:noFill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ea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 lang="ja-JP" altLang="en-US" sz="2400" dirty="0"/>
          </a:p>
        </p:txBody>
      </p:sp>
      <p:sp>
        <p:nvSpPr>
          <p:cNvPr id="10" name="角丸四角形 9"/>
          <p:cNvSpPr/>
          <p:nvPr/>
        </p:nvSpPr>
        <p:spPr>
          <a:xfrm>
            <a:off x="2613447" y="57483"/>
            <a:ext cx="1724214" cy="3950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Data/Method</a:t>
            </a:r>
            <a:endParaRPr kumimoji="1" lang="ja-JP" altLang="en-US" dirty="0"/>
          </a:p>
        </p:txBody>
      </p:sp>
      <p:sp>
        <p:nvSpPr>
          <p:cNvPr id="11" name="角丸四角形 10"/>
          <p:cNvSpPr/>
          <p:nvPr/>
        </p:nvSpPr>
        <p:spPr>
          <a:xfrm>
            <a:off x="4790298" y="57841"/>
            <a:ext cx="1724214" cy="395059"/>
          </a:xfrm>
          <a:prstGeom prst="roundRect">
            <a:avLst/>
          </a:prstGeom>
          <a:solidFill>
            <a:srgbClr val="6DA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Result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967149" y="57483"/>
            <a:ext cx="1724214" cy="39505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Conclusion</a:t>
            </a:r>
            <a:endParaRPr kumimoji="1" lang="ja-JP" altLang="en-US" dirty="0"/>
          </a:p>
        </p:txBody>
      </p:sp>
      <p:sp>
        <p:nvSpPr>
          <p:cNvPr id="2" name="角丸四角形 1"/>
          <p:cNvSpPr/>
          <p:nvPr/>
        </p:nvSpPr>
        <p:spPr>
          <a:xfrm>
            <a:off x="444617" y="57483"/>
            <a:ext cx="1724214" cy="395059"/>
          </a:xfrm>
          <a:prstGeom prst="roundRect">
            <a:avLst/>
          </a:prstGeom>
          <a:solidFill>
            <a:srgbClr val="FDDBE5"/>
          </a:solidFill>
          <a:ln>
            <a:solidFill>
              <a:srgbClr val="FDD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Introduction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44616" y="698821"/>
            <a:ext cx="2416571" cy="530211"/>
          </a:xfrm>
          <a:prstGeom prst="roundRect">
            <a:avLst/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渦度解析</a:t>
            </a:r>
            <a:endParaRPr kumimoji="1" lang="ja-JP" alt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501567"/>
              </p:ext>
            </p:extLst>
          </p:nvPr>
        </p:nvGraphicFramePr>
        <p:xfrm>
          <a:off x="474667" y="1598364"/>
          <a:ext cx="7725988" cy="85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31497"/>
                <a:gridCol w="1931497"/>
                <a:gridCol w="1931497"/>
                <a:gridCol w="1931497"/>
              </a:tblGrid>
              <a:tr h="3749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相対渦度項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</a:tr>
              <a:tr h="3749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-0.73473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-5.81242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0.427225</a:t>
                      </a:r>
                      <a:endParaRPr kumimoji="1" lang="ja-JP" alt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u="none" dirty="0" smtClean="0">
                          <a:solidFill>
                            <a:schemeClr val="tx1"/>
                          </a:solidFill>
                        </a:rPr>
                        <a:t>6.97214</a:t>
                      </a: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46" name="テキスト ボックス 45"/>
          <p:cNvSpPr txBox="1"/>
          <p:nvPr/>
        </p:nvSpPr>
        <p:spPr>
          <a:xfrm>
            <a:off x="3939787" y="801496"/>
            <a:ext cx="4751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　各項の値はそれぞれ</a:t>
            </a:r>
            <a:r>
              <a:rPr kumimoji="1" lang="en-US" altLang="ja-JP" dirty="0" smtClean="0"/>
              <a:t>10</a:t>
            </a:r>
            <a:r>
              <a:rPr kumimoji="1" lang="ja-JP" altLang="en-US" dirty="0" smtClean="0"/>
              <a:t>乗した値）</a:t>
            </a:r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66118" y="1229033"/>
            <a:ext cx="457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台風</a:t>
            </a:r>
            <a:r>
              <a:rPr lang="ja-JP" altLang="en-US" dirty="0" smtClean="0"/>
              <a:t>の横 </a:t>
            </a:r>
            <a:r>
              <a:rPr kumimoji="1" lang="en-US" altLang="ja-JP" dirty="0" smtClean="0"/>
              <a:t>Z500:CTL-Weak 7/19 12UTC</a:t>
            </a:r>
            <a:endParaRPr kumimoji="1" lang="ja-JP" altLang="en-US" dirty="0"/>
          </a:p>
        </p:txBody>
      </p:sp>
      <p:graphicFrame>
        <p:nvGraphicFramePr>
          <p:cNvPr id="51" name="表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86447"/>
              </p:ext>
            </p:extLst>
          </p:nvPr>
        </p:nvGraphicFramePr>
        <p:xfrm>
          <a:off x="474667" y="3073010"/>
          <a:ext cx="7725988" cy="85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31497"/>
                <a:gridCol w="1931497"/>
                <a:gridCol w="1931497"/>
                <a:gridCol w="1931497"/>
              </a:tblGrid>
              <a:tr h="3749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相対渦度項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移流項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ベータ項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 smtClean="0">
                          <a:solidFill>
                            <a:schemeClr val="tx1"/>
                          </a:solidFill>
                        </a:rPr>
                        <a:t>水平発散項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BC5D4"/>
                    </a:solidFill>
                  </a:tcPr>
                </a:tc>
              </a:tr>
              <a:tr h="37492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-20.67398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51.4906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0.164289</a:t>
                      </a:r>
                      <a:endParaRPr kumimoji="1" lang="ja-JP" altLang="en-US" sz="2400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u="none" dirty="0" smtClean="0">
                          <a:solidFill>
                            <a:schemeClr val="tx1"/>
                          </a:solidFill>
                        </a:rPr>
                        <a:t>25.3069</a:t>
                      </a:r>
                    </a:p>
                  </a:txBody>
                  <a:tcPr anchor="ctr">
                    <a:solidFill>
                      <a:srgbClr val="FDDBE5"/>
                    </a:solidFill>
                  </a:tcPr>
                </a:tc>
              </a:tr>
            </a:tbl>
          </a:graphicData>
        </a:graphic>
      </p:graphicFrame>
      <p:sp>
        <p:nvSpPr>
          <p:cNvPr id="52" name="テキスト ボックス 51"/>
          <p:cNvSpPr txBox="1"/>
          <p:nvPr/>
        </p:nvSpPr>
        <p:spPr>
          <a:xfrm>
            <a:off x="766118" y="2594843"/>
            <a:ext cx="4572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台風</a:t>
            </a:r>
            <a:r>
              <a:rPr lang="ja-JP" altLang="en-US" dirty="0" smtClean="0"/>
              <a:t>の横 </a:t>
            </a:r>
            <a:r>
              <a:rPr kumimoji="1" lang="en-US" altLang="ja-JP" dirty="0" smtClean="0"/>
              <a:t>Z500:CTL-Weak 7/20 00UTC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503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8</a:t>
            </a:fld>
            <a:endParaRPr kumimoji="1"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15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17" name="角丸四角形 16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19" name="角丸四角形 18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0" name="角丸四角形 19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21" name="グループ化 20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22" name="角丸四角形 21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 smtClean="0">
                  <a:solidFill>
                    <a:schemeClr val="tx1"/>
                  </a:solidFill>
                </a:rPr>
                <a:t>研究目的</a:t>
              </a:r>
              <a:endParaRPr kumimoji="1" lang="ja-JP" alt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sp>
        <p:nvSpPr>
          <p:cNvPr id="24" name="テキスト ボックス 23"/>
          <p:cNvSpPr txBox="1"/>
          <p:nvPr/>
        </p:nvSpPr>
        <p:spPr>
          <a:xfrm>
            <a:off x="244070" y="1506010"/>
            <a:ext cx="928404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 smtClean="0">
                <a:latin typeface="+mn-ea"/>
              </a:rPr>
              <a:t>複雑</a:t>
            </a:r>
            <a:r>
              <a:rPr lang="ja-JP" altLang="en-US" sz="2400" dirty="0">
                <a:latin typeface="+mn-ea"/>
              </a:rPr>
              <a:t>な動きをする台風→</a:t>
            </a:r>
            <a:r>
              <a:rPr lang="en-US" altLang="ja-JP" sz="2400" dirty="0">
                <a:latin typeface="+mn-ea"/>
              </a:rPr>
              <a:t>7,8</a:t>
            </a:r>
            <a:r>
              <a:rPr lang="ja-JP" altLang="en-US" sz="2400" dirty="0">
                <a:latin typeface="+mn-ea"/>
              </a:rPr>
              <a:t>月に</a:t>
            </a:r>
            <a:r>
              <a:rPr lang="ja-JP" altLang="en-US" sz="2400" dirty="0" smtClean="0">
                <a:latin typeface="+mn-ea"/>
              </a:rPr>
              <a:t>多いが</a:t>
            </a:r>
            <a:r>
              <a:rPr lang="en-US" altLang="ja-JP" sz="2400" dirty="0" smtClean="0">
                <a:latin typeface="+mn-ea"/>
              </a:rPr>
              <a:t>…</a:t>
            </a:r>
            <a:endParaRPr lang="en-US" altLang="ja-JP" sz="2400" dirty="0">
              <a:latin typeface="+mn-ea"/>
            </a:endParaRPr>
          </a:p>
          <a:p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2800" u="sng" dirty="0" smtClean="0">
                <a:solidFill>
                  <a:srgbClr val="DC143C"/>
                </a:solidFill>
                <a:latin typeface="+mn-ea"/>
              </a:rPr>
              <a:t>数日</a:t>
            </a:r>
            <a:r>
              <a:rPr lang="ja-JP" altLang="en-US" sz="2800" u="sng" dirty="0">
                <a:latin typeface="+mn-ea"/>
              </a:rPr>
              <a:t>に渡って</a:t>
            </a:r>
            <a:r>
              <a:rPr lang="ja-JP" altLang="en-US" sz="2800" u="sng" dirty="0">
                <a:solidFill>
                  <a:srgbClr val="DC143C"/>
                </a:solidFill>
                <a:latin typeface="+mn-ea"/>
              </a:rPr>
              <a:t>日本付近</a:t>
            </a:r>
            <a:r>
              <a:rPr lang="ja-JP" altLang="en-US" sz="2800" u="sng" dirty="0">
                <a:latin typeface="+mn-ea"/>
              </a:rPr>
              <a:t>で</a:t>
            </a:r>
            <a:r>
              <a:rPr lang="ja-JP" altLang="en-US" sz="2800" u="sng" dirty="0">
                <a:solidFill>
                  <a:srgbClr val="DC143C"/>
                </a:solidFill>
                <a:latin typeface="+mn-ea"/>
              </a:rPr>
              <a:t>南進する</a:t>
            </a:r>
            <a:r>
              <a:rPr lang="ja-JP" altLang="en-US" sz="2800" u="sng" dirty="0">
                <a:latin typeface="+mn-ea"/>
              </a:rPr>
              <a:t>台風</a:t>
            </a:r>
            <a:r>
              <a:rPr lang="ja-JP" altLang="en-US" sz="2800" u="sng" dirty="0" smtClean="0">
                <a:latin typeface="+mn-ea"/>
              </a:rPr>
              <a:t>は極めて異例</a:t>
            </a:r>
            <a:endParaRPr lang="en-US" altLang="ja-JP" sz="2800" u="sng" dirty="0">
              <a:latin typeface="+mn-ea"/>
            </a:endParaRPr>
          </a:p>
          <a:p>
            <a:endParaRPr lang="en-US" altLang="ja-JP" sz="2400" u="sng" dirty="0"/>
          </a:p>
          <a:p>
            <a:endParaRPr kumimoji="1" lang="en-US" altLang="ja-JP" sz="2400" u="sng" dirty="0" smtClean="0"/>
          </a:p>
          <a:p>
            <a:endParaRPr lang="en-US" altLang="ja-JP" sz="2400" u="sng" dirty="0"/>
          </a:p>
          <a:p>
            <a:endParaRPr kumimoji="1" lang="en-US" altLang="ja-JP" sz="2400" u="sng" dirty="0" smtClean="0"/>
          </a:p>
        </p:txBody>
      </p:sp>
      <p:grpSp>
        <p:nvGrpSpPr>
          <p:cNvPr id="25" name="グループ化 24"/>
          <p:cNvGrpSpPr/>
          <p:nvPr/>
        </p:nvGrpSpPr>
        <p:grpSpPr>
          <a:xfrm>
            <a:off x="317862" y="2730001"/>
            <a:ext cx="8924458" cy="3293112"/>
            <a:chOff x="617761" y="-251096"/>
            <a:chExt cx="8151007" cy="3975970"/>
          </a:xfrm>
        </p:grpSpPr>
        <p:sp>
          <p:nvSpPr>
            <p:cNvPr id="26" name="角丸四角形 25"/>
            <p:cNvSpPr/>
            <p:nvPr/>
          </p:nvSpPr>
          <p:spPr>
            <a:xfrm>
              <a:off x="617761" y="-251096"/>
              <a:ext cx="7807031" cy="3975970"/>
            </a:xfrm>
            <a:prstGeom prst="roundRect">
              <a:avLst>
                <a:gd name="adj" fmla="val 9796"/>
              </a:avLst>
            </a:prstGeom>
            <a:solidFill>
              <a:srgbClr val="FFC3B9">
                <a:alpha val="50000"/>
              </a:srgbClr>
            </a:solidFill>
            <a:ln w="28575"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135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11390" y="-102516"/>
              <a:ext cx="7957378" cy="36788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台風自身の作る流れや海洋の影響が</a:t>
              </a:r>
              <a:endParaRPr lang="en-US" altLang="ja-JP" sz="28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28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進路に及ぼす影響についての研究は数少ない</a:t>
              </a:r>
            </a:p>
            <a:p>
              <a:endParaRPr lang="en-US" altLang="ja-JP" sz="2800" u="sng" dirty="0" smtClean="0"/>
            </a:p>
            <a:p>
              <a:r>
                <a:rPr lang="en-US" altLang="ja-JP" sz="2800" u="sng" dirty="0" smtClean="0"/>
                <a:t>【</a:t>
              </a:r>
              <a:r>
                <a:rPr lang="ja-JP" altLang="en-US" sz="2800" u="sng" dirty="0" smtClean="0"/>
                <a:t>研究目的</a:t>
              </a:r>
              <a:r>
                <a:rPr lang="en-US" altLang="ja-JP" sz="2800" u="sng" dirty="0" smtClean="0"/>
                <a:t>】</a:t>
              </a:r>
            </a:p>
            <a:p>
              <a:r>
                <a:rPr lang="en-US" altLang="ja-JP" sz="2800" dirty="0"/>
                <a:t>2011</a:t>
              </a:r>
              <a:r>
                <a:rPr lang="ja-JP" altLang="en-US" sz="2800" dirty="0"/>
                <a:t>年台風</a:t>
              </a:r>
              <a:r>
                <a:rPr lang="en-US" altLang="ja-JP" sz="2800" dirty="0"/>
                <a:t>6</a:t>
              </a:r>
              <a:r>
                <a:rPr lang="ja-JP" altLang="en-US" sz="2800" dirty="0"/>
                <a:t>号の南進について台風強度による</a:t>
              </a:r>
              <a:endParaRPr lang="en-US" altLang="ja-JP" sz="2800" dirty="0"/>
            </a:p>
            <a:p>
              <a:r>
                <a:rPr lang="ja-JP" altLang="en-US" sz="2800" u="sng" dirty="0" smtClean="0">
                  <a:solidFill>
                    <a:srgbClr val="FF0000"/>
                  </a:solidFill>
                </a:rPr>
                <a:t>進路</a:t>
              </a:r>
              <a:r>
                <a:rPr lang="ja-JP" altLang="en-US" sz="2800" u="sng" dirty="0">
                  <a:solidFill>
                    <a:srgbClr val="FF0000"/>
                  </a:solidFill>
                </a:rPr>
                <a:t>への影響</a:t>
              </a:r>
              <a:r>
                <a:rPr lang="ja-JP" altLang="en-US" sz="2800" dirty="0"/>
                <a:t>及びその</a:t>
              </a:r>
              <a:r>
                <a:rPr lang="ja-JP" altLang="en-US" sz="2800" u="sng" dirty="0">
                  <a:solidFill>
                    <a:srgbClr val="FF0000"/>
                  </a:solidFill>
                </a:rPr>
                <a:t>メカニズム</a:t>
              </a:r>
              <a:r>
                <a:rPr lang="ja-JP" altLang="en-US" sz="2800" dirty="0"/>
                <a:t>を明らかにする</a:t>
              </a:r>
              <a:endParaRPr lang="en-US" altLang="ja-JP" sz="28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altLang="ja-JP" sz="2400" dirty="0" smtClean="0"/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" y="2329670"/>
            <a:ext cx="723639" cy="6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D6AAE-EDA8-4BC5-A86F-800D951C4736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6069" y="3227770"/>
            <a:ext cx="48083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水平</a:t>
            </a: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格子間隔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DO1:30km</a:t>
            </a: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DO2:6km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計算間隔　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120</a:t>
            </a:r>
            <a:r>
              <a:rPr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秒</a:t>
            </a:r>
            <a:endParaRPr lang="en-US" altLang="ja-JP" sz="16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初期値、境界値</a:t>
            </a:r>
            <a:endParaRPr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sz="16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ERA-interim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計算開始時刻</a:t>
            </a:r>
            <a:endParaRPr lang="en-US" altLang="ja-JP" sz="2000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1"/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2011/7/18</a:t>
            </a:r>
            <a:r>
              <a:rPr lang="ja-JP" altLang="en-US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en-US" altLang="ja-JP" dirty="0" smtClean="0">
                <a:latin typeface="メイリオ" panose="020B0604030504040204" pitchFamily="50" charset="-128"/>
                <a:cs typeface="メイリオ" panose="020B0604030504040204" pitchFamily="50" charset="-128"/>
              </a:rPr>
              <a:t>00UTC</a:t>
            </a:r>
          </a:p>
          <a:p>
            <a:pPr lvl="1"/>
            <a:r>
              <a:rPr lang="ja-JP" altLang="en-US" dirty="0" smtClean="0">
                <a:solidFill>
                  <a:srgbClr val="DC143C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（台風が南進する前の時刻）</a:t>
            </a:r>
            <a:endParaRPr lang="en-US" altLang="ja-JP" dirty="0">
              <a:solidFill>
                <a:srgbClr val="DC143C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endParaRPr lang="en-US" altLang="ja-JP" dirty="0" smtClean="0">
              <a:solidFill>
                <a:srgbClr val="FF1919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lvl="2"/>
            <a:endParaRPr lang="en-US" altLang="ja-JP" sz="20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13409"/>
              </p:ext>
            </p:extLst>
          </p:nvPr>
        </p:nvGraphicFramePr>
        <p:xfrm>
          <a:off x="181572" y="1878227"/>
          <a:ext cx="4608726" cy="113565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36242"/>
                <a:gridCol w="1536242"/>
                <a:gridCol w="1536242"/>
              </a:tblGrid>
              <a:tr h="285750"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0" dirty="0" smtClean="0"/>
                        <a:t>D01</a:t>
                      </a:r>
                      <a:endParaRPr kumimoji="1" lang="en-US" altLang="ja-JP" sz="1800" b="0" dirty="0" smtClean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dirty="0" smtClean="0"/>
                        <a:t>D02</a:t>
                      </a:r>
                      <a:endParaRPr kumimoji="1" lang="ja-JP" altLang="en-US" sz="1800" b="0" i="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  <a:tr h="396378">
                <a:tc>
                  <a:txBody>
                    <a:bodyPr/>
                    <a:lstStyle/>
                    <a:p>
                      <a:r>
                        <a:rPr lang="ja-JP" altLang="ja-JP" sz="1800" dirty="0" smtClean="0"/>
                        <a:t>中心緯度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34.5°N</a:t>
                      </a:r>
                      <a:endParaRPr lang="en-US" altLang="ja-JP" sz="1800" dirty="0" smtClean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effectLst/>
                        </a:rPr>
                        <a:t>21.4°N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  <a:tr h="396378">
                <a:tc>
                  <a:txBody>
                    <a:bodyPr/>
                    <a:lstStyle/>
                    <a:p>
                      <a:r>
                        <a:rPr lang="ja-JP" altLang="ja-JP" sz="1800" dirty="0" smtClean="0"/>
                        <a:t>中心経度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dirty="0" smtClean="0"/>
                        <a:t>140.6°E</a:t>
                      </a:r>
                      <a:endParaRPr lang="en-US" altLang="ja-JP" sz="1800" dirty="0" smtClean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kern="1200" dirty="0" smtClean="0">
                          <a:effectLst/>
                        </a:rPr>
                        <a:t>138.9°E</a:t>
                      </a:r>
                      <a:endParaRPr kumimoji="1" lang="ja-JP" altLang="en-US" sz="1800" dirty="0">
                        <a:latin typeface="+mn-ea"/>
                        <a:ea typeface="+mn-ea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" t="3736" r="8739" b="5568"/>
          <a:stretch/>
        </p:blipFill>
        <p:spPr>
          <a:xfrm>
            <a:off x="4893720" y="1777735"/>
            <a:ext cx="3797643" cy="3838832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4992130" y="1878227"/>
            <a:ext cx="3599935" cy="359169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6153666" y="4374292"/>
            <a:ext cx="1005016" cy="94735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893720" y="1360614"/>
            <a:ext cx="162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DO1(30km)</a:t>
            </a:r>
            <a:endParaRPr kumimoji="1" lang="ja-JP" altLang="en-US" sz="20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544830" y="3954714"/>
            <a:ext cx="1531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DO2(6km)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5109" y="1398624"/>
            <a:ext cx="2951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/>
              <a:t>CTL_Run</a:t>
            </a:r>
            <a:r>
              <a:rPr kumimoji="1" lang="ja-JP" altLang="en-US" sz="2400" b="1" dirty="0" smtClean="0"/>
              <a:t>の設定</a:t>
            </a:r>
            <a:endParaRPr kumimoji="1" lang="ja-JP" altLang="en-US" sz="2400" b="1" dirty="0"/>
          </a:p>
        </p:txBody>
      </p:sp>
      <p:sp>
        <p:nvSpPr>
          <p:cNvPr id="17" name="角丸四角形 16"/>
          <p:cNvSpPr/>
          <p:nvPr/>
        </p:nvSpPr>
        <p:spPr>
          <a:xfrm>
            <a:off x="305109" y="6081509"/>
            <a:ext cx="2611621" cy="520379"/>
          </a:xfrm>
          <a:prstGeom prst="roundRect">
            <a:avLst/>
          </a:prstGeom>
          <a:solidFill>
            <a:srgbClr val="A2D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chemeClr val="tx1"/>
                </a:solidFill>
              </a:rPr>
              <a:t>TC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 </a:t>
            </a:r>
            <a:r>
              <a:rPr kumimoji="1" lang="en-US" altLang="ja-JP" sz="2800" dirty="0" smtClean="0">
                <a:solidFill>
                  <a:schemeClr val="tx1"/>
                </a:solidFill>
              </a:rPr>
              <a:t>Bogus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021428" y="6018534"/>
            <a:ext cx="5365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CTL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の初期値に対してボーガス処理を行い</a:t>
            </a:r>
            <a:endParaRPr lang="en-US" altLang="ja-JP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台風の強度を弱めた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Run(</a:t>
            </a:r>
            <a:r>
              <a:rPr lang="en-US" altLang="ja-JP" dirty="0" err="1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Weak_Run</a:t>
            </a:r>
            <a:r>
              <a:rPr lang="en-US" altLang="ja-JP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)</a:t>
            </a:r>
            <a:r>
              <a:rPr lang="ja-JP" altLang="en-US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を計算</a:t>
            </a:r>
            <a:endParaRPr lang="en-US" altLang="ja-JP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-8708" y="-8709"/>
            <a:ext cx="9152707" cy="510746"/>
            <a:chOff x="17419" y="26127"/>
            <a:chExt cx="9152707" cy="510746"/>
          </a:xfrm>
        </p:grpSpPr>
        <p:sp>
          <p:nvSpPr>
            <p:cNvPr id="20" name="タイトル 1"/>
            <p:cNvSpPr txBox="1">
              <a:spLocks/>
            </p:cNvSpPr>
            <p:nvPr/>
          </p:nvSpPr>
          <p:spPr>
            <a:xfrm>
              <a:off x="17419" y="26127"/>
              <a:ext cx="9152707" cy="510746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  <a:effectLst/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ea"/>
                  <a:ea typeface="+mj-ea"/>
                  <a:cs typeface="+mj-cs"/>
                </a:defRPr>
              </a:lvl1pPr>
              <a:lvl2pPr>
                <a:defRPr/>
              </a:lvl2pPr>
              <a:lvl3pPr>
                <a:defRPr/>
              </a:lvl3pPr>
              <a:lvl4pPr>
                <a:defRPr/>
              </a:lvl4pPr>
              <a:lvl5pPr>
                <a:defRPr/>
              </a:lvl5pPr>
              <a:lvl6pPr>
                <a:defRPr/>
              </a:lvl6pPr>
              <a:lvl7pPr>
                <a:defRPr/>
              </a:lvl7pPr>
              <a:lvl8pPr>
                <a:defRPr/>
              </a:lvl8pPr>
              <a:lvl9pPr>
                <a:defRPr/>
              </a:lvl9pPr>
            </a:lstStyle>
            <a:p>
              <a:endParaRPr lang="ja-JP" altLang="en-US" sz="2400" dirty="0"/>
            </a:p>
          </p:txBody>
        </p:sp>
        <p:sp>
          <p:nvSpPr>
            <p:cNvPr id="21" name="角丸四角形 20"/>
            <p:cNvSpPr/>
            <p:nvPr/>
          </p:nvSpPr>
          <p:spPr>
            <a:xfrm>
              <a:off x="2613447" y="74901"/>
              <a:ext cx="1724214" cy="395058"/>
            </a:xfrm>
            <a:prstGeom prst="roundRect">
              <a:avLst/>
            </a:prstGeom>
            <a:solidFill>
              <a:srgbClr val="A2D7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 smtClean="0">
                  <a:solidFill>
                    <a:srgbClr val="7D7D7D"/>
                  </a:solidFill>
                  <a:latin typeface="Bradley Hand ITC" panose="03070402050302030203" pitchFamily="66" charset="0"/>
                </a:rPr>
                <a:t>Data/Method</a:t>
              </a:r>
              <a:endParaRPr kumimoji="1" lang="ja-JP" altLang="en-US" b="1" dirty="0">
                <a:solidFill>
                  <a:srgbClr val="7D7D7D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22" name="角丸四角形 21"/>
            <p:cNvSpPr/>
            <p:nvPr/>
          </p:nvSpPr>
          <p:spPr>
            <a:xfrm>
              <a:off x="4790298" y="75259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Result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3" name="角丸四角形 22"/>
            <p:cNvSpPr/>
            <p:nvPr/>
          </p:nvSpPr>
          <p:spPr>
            <a:xfrm>
              <a:off x="6967149" y="74901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latin typeface="Bradley Hand ITC" panose="03070402050302030203" pitchFamily="66" charset="0"/>
                </a:rPr>
                <a:t>Conclusion</a:t>
              </a:r>
              <a:endParaRPr kumimoji="1" lang="ja-JP" altLang="en-US" b="1" dirty="0">
                <a:latin typeface="Bradley Hand ITC" panose="03070402050302030203" pitchFamily="66" charset="0"/>
              </a:endParaRPr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453326" y="74900"/>
              <a:ext cx="1724214" cy="395059"/>
            </a:xfrm>
            <a:prstGeom prst="roundRect">
              <a:avLst/>
            </a:prstGeom>
            <a:solidFill>
              <a:srgbClr val="C7E8EB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Bradley Hand ITC" panose="03070402050302030203" pitchFamily="66" charset="0"/>
                  <a:ea typeface="S2G らぶ" panose="02000609000000000000" pitchFamily="1" charset="-128"/>
                </a:rPr>
                <a:t>Introduction</a:t>
              </a:r>
              <a:endParaRPr kumimoji="1" lang="ja-JP" altLang="en-US" b="1" dirty="0">
                <a:solidFill>
                  <a:schemeClr val="bg1"/>
                </a:solidFill>
                <a:latin typeface="Bradley Hand ITC" panose="03070402050302030203" pitchFamily="66" charset="0"/>
                <a:ea typeface="S2G らぶ" panose="02000609000000000000" pitchFamily="1" charset="-128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95511" y="502037"/>
            <a:ext cx="4510039" cy="821805"/>
            <a:chOff x="95511" y="502037"/>
            <a:chExt cx="4510039" cy="821805"/>
          </a:xfrm>
        </p:grpSpPr>
        <p:sp>
          <p:nvSpPr>
            <p:cNvPr id="32" name="角丸四角形 31"/>
            <p:cNvSpPr/>
            <p:nvPr/>
          </p:nvSpPr>
          <p:spPr>
            <a:xfrm>
              <a:off x="358166" y="606442"/>
              <a:ext cx="4247384" cy="717400"/>
            </a:xfrm>
            <a:prstGeom prst="roundRect">
              <a:avLst/>
            </a:prstGeom>
            <a:solidFill>
              <a:srgbClr val="A2D7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2800" dirty="0">
                  <a:solidFill>
                    <a:schemeClr val="tx1"/>
                  </a:solidFill>
                </a:rPr>
                <a:t>WRF(</a:t>
              </a:r>
              <a:r>
                <a:rPr lang="ja-JP" altLang="en-US" sz="2800" dirty="0">
                  <a:solidFill>
                    <a:schemeClr val="tx1"/>
                  </a:solidFill>
                </a:rPr>
                <a:t>数値予報モデル</a:t>
              </a:r>
              <a:r>
                <a:rPr lang="en-US" altLang="ja-JP" sz="2800" dirty="0">
                  <a:solidFill>
                    <a:schemeClr val="tx1"/>
                  </a:solidFill>
                </a:rPr>
                <a:t>)</a:t>
              </a:r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11" y="502037"/>
              <a:ext cx="723639" cy="670308"/>
            </a:xfrm>
            <a:prstGeom prst="rect">
              <a:avLst/>
            </a:prstGeom>
          </p:spPr>
        </p:pic>
      </p:grpSp>
      <p:pic>
        <p:nvPicPr>
          <p:cNvPr id="34" name="図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" y="5867622"/>
            <a:ext cx="723639" cy="67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Segoe UI"/>
        <a:ea typeface="メイリオ"/>
        <a:cs typeface=""/>
      </a:majorFont>
      <a:minorFont>
        <a:latin typeface="Segoe UI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36833</TotalTime>
  <Words>3312</Words>
  <Application>Microsoft Office PowerPoint</Application>
  <PresentationFormat>画面に合わせる (4:3)</PresentationFormat>
  <Paragraphs>1056</Paragraphs>
  <Slides>79</Slides>
  <Notes>19</Notes>
  <HiddenSlides>5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79</vt:i4>
      </vt:variant>
    </vt:vector>
  </HeadingPairs>
  <TitlesOfParts>
    <vt:vector size="80" baseType="lpstr">
      <vt:lpstr>Office テーマ</vt:lpstr>
      <vt:lpstr>結合系『黒潮→台風⇔大気』がもたらす台風のUターン A “Kuroshio-typhoon-atmosphere” couple system causes the U-turn of a typhoon.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33XXYCTQF337QPW7PQXF</dc:creator>
  <cp:lastModifiedBy>Momoko</cp:lastModifiedBy>
  <cp:revision>705</cp:revision>
  <dcterms:created xsi:type="dcterms:W3CDTF">2016-01-14T14:02:03Z</dcterms:created>
  <dcterms:modified xsi:type="dcterms:W3CDTF">2017-02-13T05:23:17Z</dcterms:modified>
</cp:coreProperties>
</file>