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4"/>
  </p:notesMasterIdLst>
  <p:sldIdLst>
    <p:sldId id="256" r:id="rId2"/>
    <p:sldId id="259" r:id="rId3"/>
    <p:sldId id="260" r:id="rId4"/>
    <p:sldId id="261" r:id="rId5"/>
    <p:sldId id="262" r:id="rId6"/>
    <p:sldId id="273" r:id="rId7"/>
    <p:sldId id="258" r:id="rId8"/>
    <p:sldId id="263" r:id="rId9"/>
    <p:sldId id="264" r:id="rId10"/>
    <p:sldId id="265" r:id="rId11"/>
    <p:sldId id="266" r:id="rId12"/>
    <p:sldId id="267" r:id="rId13"/>
    <p:sldId id="257" r:id="rId14"/>
    <p:sldId id="275" r:id="rId15"/>
    <p:sldId id="276" r:id="rId16"/>
    <p:sldId id="277" r:id="rId17"/>
    <p:sldId id="282" r:id="rId18"/>
    <p:sldId id="285" r:id="rId19"/>
    <p:sldId id="278" r:id="rId20"/>
    <p:sldId id="284" r:id="rId21"/>
    <p:sldId id="271" r:id="rId22"/>
    <p:sldId id="274" r:id="rId23"/>
    <p:sldId id="268" r:id="rId24"/>
    <p:sldId id="290" r:id="rId25"/>
    <p:sldId id="291" r:id="rId26"/>
    <p:sldId id="286" r:id="rId27"/>
    <p:sldId id="287" r:id="rId28"/>
    <p:sldId id="288" r:id="rId29"/>
    <p:sldId id="289" r:id="rId30"/>
    <p:sldId id="279" r:id="rId31"/>
    <p:sldId id="280" r:id="rId32"/>
    <p:sldId id="283" r:id="rId33"/>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FFCCFF"/>
    <a:srgbClr val="FF0066"/>
    <a:srgbClr val="CCFF99"/>
    <a:srgbClr val="CCFFFF"/>
    <a:srgbClr val="30951F"/>
    <a:srgbClr val="CCFFCC"/>
    <a:srgbClr val="2D8B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9" d="100"/>
          <a:sy n="109" d="100"/>
        </p:scale>
        <p:origin x="165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3A5FBC-DB88-4D19-8F8D-FE01A0820CCA}" type="datetimeFigureOut">
              <a:rPr kumimoji="1" lang="ja-JP" altLang="en-US" smtClean="0"/>
              <a:t>2017/3/17</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F9B5CF-B8DA-49D3-ABEC-05FA5FCFDAE8}" type="slidenum">
              <a:rPr kumimoji="1" lang="ja-JP" altLang="en-US" smtClean="0"/>
              <a:t>‹#›</a:t>
            </a:fld>
            <a:endParaRPr kumimoji="1" lang="ja-JP" altLang="en-US"/>
          </a:p>
        </p:txBody>
      </p:sp>
    </p:spTree>
    <p:extLst>
      <p:ext uri="{BB962C8B-B14F-4D97-AF65-F5344CB8AC3E}">
        <p14:creationId xmlns:p14="http://schemas.microsoft.com/office/powerpoint/2010/main" val="345097758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災害のためでもあるし、風力発電とかにも利用されるから、局地風について知るのは大事</a:t>
            </a:r>
          </a:p>
        </p:txBody>
      </p:sp>
      <p:sp>
        <p:nvSpPr>
          <p:cNvPr id="4" name="スライド番号プレースホルダー 3"/>
          <p:cNvSpPr>
            <a:spLocks noGrp="1"/>
          </p:cNvSpPr>
          <p:nvPr>
            <p:ph type="sldNum" sz="quarter" idx="10"/>
          </p:nvPr>
        </p:nvSpPr>
        <p:spPr/>
        <p:txBody>
          <a:bodyPr/>
          <a:lstStyle/>
          <a:p>
            <a:fld id="{BDF9B5CF-B8DA-49D3-ABEC-05FA5FCFDAE8}" type="slidenum">
              <a:rPr kumimoji="1" lang="ja-JP" altLang="en-US" smtClean="0"/>
              <a:t>2</a:t>
            </a:fld>
            <a:endParaRPr kumimoji="1" lang="ja-JP" altLang="en-US"/>
          </a:p>
        </p:txBody>
      </p:sp>
    </p:spTree>
    <p:extLst>
      <p:ext uri="{BB962C8B-B14F-4D97-AF65-F5344CB8AC3E}">
        <p14:creationId xmlns:p14="http://schemas.microsoft.com/office/powerpoint/2010/main" val="4118216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・局地風が吹くときと吹かない時の差を見ることで</a:t>
            </a:r>
            <a:endParaRPr kumimoji="1" lang="en-US" altLang="ja-JP" dirty="0"/>
          </a:p>
          <a:p>
            <a:r>
              <a:rPr kumimoji="1" lang="ja-JP" altLang="en-US" dirty="0"/>
              <a:t>・大規模の場の影響が多いとしても、メソスケールの影響を見ていないのはどうなのか</a:t>
            </a:r>
            <a:endParaRPr kumimoji="1" lang="en-US" altLang="ja-JP" dirty="0"/>
          </a:p>
          <a:p>
            <a:r>
              <a:rPr kumimoji="1" lang="ja-JP" altLang="en-US" dirty="0"/>
              <a:t>・海氷分布図は左が</a:t>
            </a:r>
            <a:r>
              <a:rPr kumimoji="1" lang="en-US" altLang="ja-JP" dirty="0"/>
              <a:t>2001</a:t>
            </a:r>
            <a:r>
              <a:rPr kumimoji="1" lang="ja-JP" altLang="en-US" dirty="0"/>
              <a:t>年、右が</a:t>
            </a:r>
            <a:r>
              <a:rPr kumimoji="1" lang="en-US" altLang="ja-JP" dirty="0"/>
              <a:t>1991</a:t>
            </a:r>
            <a:r>
              <a:rPr kumimoji="1" lang="ja-JP" altLang="en-US" dirty="0"/>
              <a:t>年における</a:t>
            </a:r>
            <a:r>
              <a:rPr kumimoji="1" lang="en-US" altLang="ja-JP" dirty="0"/>
              <a:t>1</a:t>
            </a:r>
            <a:r>
              <a:rPr kumimoji="1" lang="ja-JP" altLang="en-US" dirty="0"/>
              <a:t>か月平均（論文　図</a:t>
            </a:r>
            <a:r>
              <a:rPr kumimoji="1" lang="en-US" altLang="ja-JP" dirty="0"/>
              <a:t>12</a:t>
            </a:r>
            <a:r>
              <a:rPr kumimoji="1" lang="ja-JP" altLang="en-US" dirty="0"/>
              <a:t>）</a:t>
            </a:r>
          </a:p>
        </p:txBody>
      </p:sp>
      <p:sp>
        <p:nvSpPr>
          <p:cNvPr id="4" name="スライド番号プレースホルダー 3"/>
          <p:cNvSpPr>
            <a:spLocks noGrp="1"/>
          </p:cNvSpPr>
          <p:nvPr>
            <p:ph type="sldNum" sz="quarter" idx="10"/>
          </p:nvPr>
        </p:nvSpPr>
        <p:spPr/>
        <p:txBody>
          <a:bodyPr/>
          <a:lstStyle/>
          <a:p>
            <a:fld id="{3A4CD1B6-5AF2-4194-B87A-7A2DECB281C3}" type="slidenum">
              <a:rPr kumimoji="1" lang="ja-JP" altLang="en-US" smtClean="0"/>
              <a:t>5</a:t>
            </a:fld>
            <a:endParaRPr kumimoji="1" lang="ja-JP" altLang="en-US"/>
          </a:p>
        </p:txBody>
      </p:sp>
    </p:spTree>
    <p:extLst>
      <p:ext uri="{BB962C8B-B14F-4D97-AF65-F5344CB8AC3E}">
        <p14:creationId xmlns:p14="http://schemas.microsoft.com/office/powerpoint/2010/main" val="766357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r>
              <a:rPr kumimoji="1" lang="ja-JP" altLang="en-US" dirty="0"/>
              <a:t>位</a:t>
            </a:r>
            <a:r>
              <a:rPr kumimoji="1" lang="en-US" altLang="ja-JP" dirty="0"/>
              <a:t>…1977-78</a:t>
            </a:r>
            <a:r>
              <a:rPr kumimoji="1" lang="ja-JP" altLang="en-US" dirty="0"/>
              <a:t>年（</a:t>
            </a:r>
            <a:r>
              <a:rPr kumimoji="1" lang="en-US" altLang="ja-JP" dirty="0"/>
              <a:t>152250000</a:t>
            </a:r>
            <a:r>
              <a:rPr kumimoji="1" lang="ja-JP" altLang="en-US" dirty="0"/>
              <a:t>㎢）</a:t>
            </a:r>
            <a:endParaRPr kumimoji="1" lang="en-US" altLang="ja-JP" dirty="0"/>
          </a:p>
          <a:p>
            <a:r>
              <a:rPr kumimoji="1" lang="en-US" altLang="ja-JP" dirty="0"/>
              <a:t>2</a:t>
            </a:r>
            <a:r>
              <a:rPr kumimoji="1" lang="ja-JP" altLang="en-US" dirty="0"/>
              <a:t>位</a:t>
            </a:r>
            <a:r>
              <a:rPr kumimoji="1" lang="en-US" altLang="ja-JP" dirty="0"/>
              <a:t>…2000-01</a:t>
            </a:r>
            <a:r>
              <a:rPr kumimoji="1" lang="ja-JP" altLang="en-US" dirty="0"/>
              <a:t>年（</a:t>
            </a:r>
            <a:r>
              <a:rPr kumimoji="1" lang="en-US" altLang="ja-JP" dirty="0"/>
              <a:t>151670000</a:t>
            </a:r>
            <a:r>
              <a:rPr kumimoji="1" lang="ja-JP" altLang="en-US" dirty="0"/>
              <a:t>㎢）</a:t>
            </a:r>
          </a:p>
        </p:txBody>
      </p:sp>
      <p:sp>
        <p:nvSpPr>
          <p:cNvPr id="4" name="スライド番号プレースホルダー 3"/>
          <p:cNvSpPr>
            <a:spLocks noGrp="1"/>
          </p:cNvSpPr>
          <p:nvPr>
            <p:ph type="sldNum" sz="quarter" idx="10"/>
          </p:nvPr>
        </p:nvSpPr>
        <p:spPr/>
        <p:txBody>
          <a:bodyPr/>
          <a:lstStyle/>
          <a:p>
            <a:fld id="{BDF9B5CF-B8DA-49D3-ABEC-05FA5FCFDAE8}" type="slidenum">
              <a:rPr kumimoji="1" lang="ja-JP" altLang="en-US" smtClean="0"/>
              <a:t>6</a:t>
            </a:fld>
            <a:endParaRPr kumimoji="1" lang="ja-JP" altLang="en-US"/>
          </a:p>
        </p:txBody>
      </p:sp>
    </p:spTree>
    <p:extLst>
      <p:ext uri="{BB962C8B-B14F-4D97-AF65-F5344CB8AC3E}">
        <p14:creationId xmlns:p14="http://schemas.microsoft.com/office/powerpoint/2010/main" val="1043090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あくまでもこれだけのポテンシャルがあるって話</a:t>
            </a:r>
          </a:p>
        </p:txBody>
      </p:sp>
      <p:sp>
        <p:nvSpPr>
          <p:cNvPr id="4" name="スライド番号プレースホルダー 3"/>
          <p:cNvSpPr>
            <a:spLocks noGrp="1"/>
          </p:cNvSpPr>
          <p:nvPr>
            <p:ph type="sldNum" sz="quarter" idx="10"/>
          </p:nvPr>
        </p:nvSpPr>
        <p:spPr/>
        <p:txBody>
          <a:bodyPr/>
          <a:lstStyle/>
          <a:p>
            <a:fld id="{BDF9B5CF-B8DA-49D3-ABEC-05FA5FCFDAE8}" type="slidenum">
              <a:rPr kumimoji="1" lang="ja-JP" altLang="en-US" smtClean="0"/>
              <a:t>12</a:t>
            </a:fld>
            <a:endParaRPr kumimoji="1" lang="ja-JP" altLang="en-US"/>
          </a:p>
        </p:txBody>
      </p:sp>
    </p:spTree>
    <p:extLst>
      <p:ext uri="{BB962C8B-B14F-4D97-AF65-F5344CB8AC3E}">
        <p14:creationId xmlns:p14="http://schemas.microsoft.com/office/powerpoint/2010/main" val="2189056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局地風が海氷面積を大きくしてくれる⇒大規模場の風の強まりに寄与⇒大規模場の風が強くなれば、局地風も強まるかもしれない</a:t>
            </a:r>
            <a:r>
              <a:rPr kumimoji="1" lang="en-US" altLang="ja-JP" dirty="0"/>
              <a:t>‼</a:t>
            </a:r>
            <a:endParaRPr kumimoji="1" lang="ja-JP" altLang="en-US" dirty="0"/>
          </a:p>
        </p:txBody>
      </p:sp>
      <p:sp>
        <p:nvSpPr>
          <p:cNvPr id="4" name="スライド番号プレースホルダー 3"/>
          <p:cNvSpPr>
            <a:spLocks noGrp="1"/>
          </p:cNvSpPr>
          <p:nvPr>
            <p:ph type="sldNum" sz="quarter" idx="10"/>
          </p:nvPr>
        </p:nvSpPr>
        <p:spPr/>
        <p:txBody>
          <a:bodyPr/>
          <a:lstStyle/>
          <a:p>
            <a:fld id="{BDF9B5CF-B8DA-49D3-ABEC-05FA5FCFDAE8}" type="slidenum">
              <a:rPr kumimoji="1" lang="ja-JP" altLang="en-US" smtClean="0"/>
              <a:t>18</a:t>
            </a:fld>
            <a:endParaRPr kumimoji="1" lang="ja-JP" altLang="en-US"/>
          </a:p>
        </p:txBody>
      </p:sp>
    </p:spTree>
    <p:extLst>
      <p:ext uri="{BB962C8B-B14F-4D97-AF65-F5344CB8AC3E}">
        <p14:creationId xmlns:p14="http://schemas.microsoft.com/office/powerpoint/2010/main" val="1824424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どこが地峡の入り口、出口と一致するかを確かめておく</a:t>
            </a:r>
            <a:endParaRPr kumimoji="1" lang="en-US" altLang="ja-JP" dirty="0"/>
          </a:p>
        </p:txBody>
      </p:sp>
      <p:sp>
        <p:nvSpPr>
          <p:cNvPr id="4" name="スライド番号プレースホルダー 3"/>
          <p:cNvSpPr>
            <a:spLocks noGrp="1"/>
          </p:cNvSpPr>
          <p:nvPr>
            <p:ph type="sldNum" sz="quarter" idx="10"/>
          </p:nvPr>
        </p:nvSpPr>
        <p:spPr/>
        <p:txBody>
          <a:bodyPr/>
          <a:lstStyle/>
          <a:p>
            <a:fld id="{E4BA8195-56F4-4DB4-9724-98C52198F3EA}" type="slidenum">
              <a:rPr kumimoji="1" lang="ja-JP" altLang="en-US" smtClean="0"/>
              <a:t>28</a:t>
            </a:fld>
            <a:endParaRPr kumimoji="1" lang="ja-JP" altLang="en-US"/>
          </a:p>
        </p:txBody>
      </p:sp>
    </p:spTree>
    <p:extLst>
      <p:ext uri="{BB962C8B-B14F-4D97-AF65-F5344CB8AC3E}">
        <p14:creationId xmlns:p14="http://schemas.microsoft.com/office/powerpoint/2010/main" val="3461744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2BF96A3-F8B8-4C2E-A38B-845B03BF68F6}" type="datetime1">
              <a:rPr kumimoji="1" lang="ja-JP" altLang="en-US" smtClean="0"/>
              <a:t>2017/3/17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2E1D7A-DA9D-404F-8087-6DF0A9072228}" type="slidenum">
              <a:rPr kumimoji="1" lang="ja-JP" altLang="en-US" smtClean="0"/>
              <a:t>‹#›</a:t>
            </a:fld>
            <a:endParaRPr kumimoji="1" lang="ja-JP" altLang="en-US"/>
          </a:p>
        </p:txBody>
      </p:sp>
    </p:spTree>
    <p:extLst>
      <p:ext uri="{BB962C8B-B14F-4D97-AF65-F5344CB8AC3E}">
        <p14:creationId xmlns:p14="http://schemas.microsoft.com/office/powerpoint/2010/main" val="3031623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58A7EFB-1B0B-46F8-8CC9-AD0A12787750}" type="datetime1">
              <a:rPr kumimoji="1" lang="ja-JP" altLang="en-US" smtClean="0"/>
              <a:t>2017/3/17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2E1D7A-DA9D-404F-8087-6DF0A9072228}" type="slidenum">
              <a:rPr kumimoji="1" lang="ja-JP" altLang="en-US" smtClean="0"/>
              <a:t>‹#›</a:t>
            </a:fld>
            <a:endParaRPr kumimoji="1" lang="ja-JP" altLang="en-US"/>
          </a:p>
        </p:txBody>
      </p:sp>
    </p:spTree>
    <p:extLst>
      <p:ext uri="{BB962C8B-B14F-4D97-AF65-F5344CB8AC3E}">
        <p14:creationId xmlns:p14="http://schemas.microsoft.com/office/powerpoint/2010/main" val="428646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C343C8A-5A12-4569-858F-DD3CFBC684A7}" type="datetime1">
              <a:rPr kumimoji="1" lang="ja-JP" altLang="en-US" smtClean="0"/>
              <a:t>2017/3/17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2E1D7A-DA9D-404F-8087-6DF0A9072228}" type="slidenum">
              <a:rPr kumimoji="1" lang="ja-JP" altLang="en-US" smtClean="0"/>
              <a:t>‹#›</a:t>
            </a:fld>
            <a:endParaRPr kumimoji="1" lang="ja-JP" altLang="en-US"/>
          </a:p>
        </p:txBody>
      </p:sp>
    </p:spTree>
    <p:extLst>
      <p:ext uri="{BB962C8B-B14F-4D97-AF65-F5344CB8AC3E}">
        <p14:creationId xmlns:p14="http://schemas.microsoft.com/office/powerpoint/2010/main" val="3103713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8CE55C4-C7F9-4D7B-99D5-C811C281A69F}" type="datetime1">
              <a:rPr kumimoji="1" lang="ja-JP" altLang="en-US" smtClean="0"/>
              <a:t>2017/3/17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2E1D7A-DA9D-404F-8087-6DF0A9072228}" type="slidenum">
              <a:rPr kumimoji="1" lang="ja-JP" altLang="en-US" smtClean="0"/>
              <a:t>‹#›</a:t>
            </a:fld>
            <a:endParaRPr kumimoji="1" lang="ja-JP" altLang="en-US"/>
          </a:p>
        </p:txBody>
      </p:sp>
    </p:spTree>
    <p:extLst>
      <p:ext uri="{BB962C8B-B14F-4D97-AF65-F5344CB8AC3E}">
        <p14:creationId xmlns:p14="http://schemas.microsoft.com/office/powerpoint/2010/main" val="1436155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A0551B8-8412-44C5-92AF-66DFA8C26BF6}" type="datetime1">
              <a:rPr kumimoji="1" lang="ja-JP" altLang="en-US" smtClean="0"/>
              <a:t>2017/3/17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5E2E1D7A-DA9D-404F-8087-6DF0A9072228}" type="slidenum">
              <a:rPr kumimoji="1" lang="ja-JP" altLang="en-US" smtClean="0"/>
              <a:t>‹#›</a:t>
            </a:fld>
            <a:endParaRPr kumimoji="1" lang="ja-JP" altLang="en-US"/>
          </a:p>
        </p:txBody>
      </p:sp>
    </p:spTree>
    <p:extLst>
      <p:ext uri="{BB962C8B-B14F-4D97-AF65-F5344CB8AC3E}">
        <p14:creationId xmlns:p14="http://schemas.microsoft.com/office/powerpoint/2010/main" val="3114586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A6203BBC-81AE-4B59-8155-A3A645D59516}" type="datetime1">
              <a:rPr kumimoji="1" lang="ja-JP" altLang="en-US" smtClean="0"/>
              <a:t>2017/3/17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E2E1D7A-DA9D-404F-8087-6DF0A9072228}" type="slidenum">
              <a:rPr kumimoji="1" lang="ja-JP" altLang="en-US" smtClean="0"/>
              <a:t>‹#›</a:t>
            </a:fld>
            <a:endParaRPr kumimoji="1" lang="ja-JP" altLang="en-US"/>
          </a:p>
        </p:txBody>
      </p:sp>
    </p:spTree>
    <p:extLst>
      <p:ext uri="{BB962C8B-B14F-4D97-AF65-F5344CB8AC3E}">
        <p14:creationId xmlns:p14="http://schemas.microsoft.com/office/powerpoint/2010/main" val="2080842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E812E73-7F32-4DF1-8901-F564ACB130B6}" type="datetime1">
              <a:rPr kumimoji="1" lang="ja-JP" altLang="en-US" smtClean="0"/>
              <a:t>2017/3/17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5E2E1D7A-DA9D-404F-8087-6DF0A9072228}" type="slidenum">
              <a:rPr kumimoji="1" lang="ja-JP" altLang="en-US" smtClean="0"/>
              <a:t>‹#›</a:t>
            </a:fld>
            <a:endParaRPr kumimoji="1" lang="ja-JP" altLang="en-US"/>
          </a:p>
        </p:txBody>
      </p:sp>
    </p:spTree>
    <p:extLst>
      <p:ext uri="{BB962C8B-B14F-4D97-AF65-F5344CB8AC3E}">
        <p14:creationId xmlns:p14="http://schemas.microsoft.com/office/powerpoint/2010/main" val="306986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507B669-9F12-4EB3-8326-AF34D6EC0BC6}" type="datetime1">
              <a:rPr kumimoji="1" lang="ja-JP" altLang="en-US" smtClean="0"/>
              <a:t>2017/3/17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5E2E1D7A-DA9D-404F-8087-6DF0A9072228}" type="slidenum">
              <a:rPr kumimoji="1" lang="ja-JP" altLang="en-US" smtClean="0"/>
              <a:t>‹#›</a:t>
            </a:fld>
            <a:endParaRPr kumimoji="1" lang="ja-JP" altLang="en-US"/>
          </a:p>
        </p:txBody>
      </p:sp>
    </p:spTree>
    <p:extLst>
      <p:ext uri="{BB962C8B-B14F-4D97-AF65-F5344CB8AC3E}">
        <p14:creationId xmlns:p14="http://schemas.microsoft.com/office/powerpoint/2010/main" val="4233626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D22505-1F6C-4AFC-BD25-C04433CBBFC3}" type="datetime1">
              <a:rPr kumimoji="1" lang="ja-JP" altLang="en-US" smtClean="0"/>
              <a:t>2017/3/17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5E2E1D7A-DA9D-404F-8087-6DF0A9072228}" type="slidenum">
              <a:rPr kumimoji="1" lang="ja-JP" altLang="en-US" smtClean="0"/>
              <a:t>‹#›</a:t>
            </a:fld>
            <a:endParaRPr kumimoji="1" lang="ja-JP" altLang="en-US"/>
          </a:p>
        </p:txBody>
      </p:sp>
    </p:spTree>
    <p:extLst>
      <p:ext uri="{BB962C8B-B14F-4D97-AF65-F5344CB8AC3E}">
        <p14:creationId xmlns:p14="http://schemas.microsoft.com/office/powerpoint/2010/main" val="2906740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65CE775-681F-4708-821F-23B4E59B10AA}" type="datetime1">
              <a:rPr kumimoji="1" lang="ja-JP" altLang="en-US" smtClean="0"/>
              <a:t>2017/3/17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E2E1D7A-DA9D-404F-8087-6DF0A9072228}" type="slidenum">
              <a:rPr kumimoji="1" lang="ja-JP" altLang="en-US" smtClean="0"/>
              <a:t>‹#›</a:t>
            </a:fld>
            <a:endParaRPr kumimoji="1" lang="ja-JP" altLang="en-US"/>
          </a:p>
        </p:txBody>
      </p:sp>
    </p:spTree>
    <p:extLst>
      <p:ext uri="{BB962C8B-B14F-4D97-AF65-F5344CB8AC3E}">
        <p14:creationId xmlns:p14="http://schemas.microsoft.com/office/powerpoint/2010/main" val="2037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49637C9-84F9-47E0-9BAD-C18BCD16C4B5}" type="datetime1">
              <a:rPr kumimoji="1" lang="ja-JP" altLang="en-US" smtClean="0"/>
              <a:t>2017/3/17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5E2E1D7A-DA9D-404F-8087-6DF0A9072228}" type="slidenum">
              <a:rPr kumimoji="1" lang="ja-JP" altLang="en-US" smtClean="0"/>
              <a:t>‹#›</a:t>
            </a:fld>
            <a:endParaRPr kumimoji="1" lang="ja-JP" altLang="en-US"/>
          </a:p>
        </p:txBody>
      </p:sp>
    </p:spTree>
    <p:extLst>
      <p:ext uri="{BB962C8B-B14F-4D97-AF65-F5344CB8AC3E}">
        <p14:creationId xmlns:p14="http://schemas.microsoft.com/office/powerpoint/2010/main" val="3123017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4A3CE-47CE-4352-AFEF-D08D18A210CD}" type="datetime1">
              <a:rPr kumimoji="1" lang="ja-JP" altLang="en-US" smtClean="0"/>
              <a:t>2017/3/17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2E1D7A-DA9D-404F-8087-6DF0A9072228}" type="slidenum">
              <a:rPr kumimoji="1" lang="ja-JP" altLang="en-US" smtClean="0"/>
              <a:t>‹#›</a:t>
            </a:fld>
            <a:endParaRPr kumimoji="1" lang="ja-JP" altLang="en-US"/>
          </a:p>
        </p:txBody>
      </p:sp>
    </p:spTree>
    <p:extLst>
      <p:ext uri="{BB962C8B-B14F-4D97-AF65-F5344CB8AC3E}">
        <p14:creationId xmlns:p14="http://schemas.microsoft.com/office/powerpoint/2010/main" val="8498790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5.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9.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3.png"/><Relationship Id="rId9"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g"/><Relationship Id="rId1" Type="http://schemas.openxmlformats.org/officeDocument/2006/relationships/slideLayout" Target="../slideLayouts/slideLayout7.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gif"/><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20782" y="689114"/>
            <a:ext cx="9164782" cy="1815548"/>
          </a:xfrm>
          <a:solidFill>
            <a:schemeClr val="bg1"/>
          </a:solidFill>
        </p:spPr>
        <p:txBody>
          <a:bodyPr>
            <a:noAutofit/>
          </a:bodyPr>
          <a:lstStyle/>
          <a:p>
            <a:pPr>
              <a:spcBef>
                <a:spcPts val="600"/>
              </a:spcBef>
            </a:pPr>
            <a:r>
              <a:rPr kumimoji="1" lang="ja-JP" altLang="en-US" sz="4400" dirty="0">
                <a:latin typeface="HGPｺﾞｼｯｸM" panose="020B0600000000000000" pitchFamily="50" charset="-128"/>
                <a:ea typeface="HGPｺﾞｼｯｸM" panose="020B0600000000000000" pitchFamily="50" charset="-128"/>
              </a:rPr>
              <a:t>ジュグジュル山脈が生み出すジェットが促進するオホーツク海氷拡大</a:t>
            </a:r>
            <a:r>
              <a:rPr kumimoji="1" lang="en-US" altLang="ja-JP" sz="4400" dirty="0">
                <a:latin typeface="HGPｺﾞｼｯｸM" panose="020B0600000000000000" pitchFamily="50" charset="-128"/>
                <a:ea typeface="HGPｺﾞｼｯｸM" panose="020B0600000000000000" pitchFamily="50" charset="-128"/>
              </a:rPr>
              <a:t/>
            </a:r>
            <a:br>
              <a:rPr kumimoji="1" lang="en-US" altLang="ja-JP" sz="4400" dirty="0">
                <a:latin typeface="HGPｺﾞｼｯｸM" panose="020B0600000000000000" pitchFamily="50" charset="-128"/>
                <a:ea typeface="HGPｺﾞｼｯｸM" panose="020B0600000000000000" pitchFamily="50" charset="-128"/>
              </a:rPr>
            </a:br>
            <a:r>
              <a:rPr lang="ja-JP" altLang="en-US" sz="3400" dirty="0">
                <a:latin typeface="HGPｺﾞｼｯｸM" panose="020B0600000000000000" pitchFamily="50" charset="-128"/>
                <a:ea typeface="HGPｺﾞｼｯｸM" panose="020B0600000000000000" pitchFamily="50" charset="-128"/>
              </a:rPr>
              <a:t>～海氷拡大はジュグジュルジェットを再強化する～</a:t>
            </a:r>
            <a:endParaRPr kumimoji="1" lang="ja-JP" altLang="en-US" sz="3400" dirty="0">
              <a:latin typeface="HGPｺﾞｼｯｸM" panose="020B0600000000000000" pitchFamily="50" charset="-128"/>
              <a:ea typeface="HGPｺﾞｼｯｸM" panose="020B0600000000000000" pitchFamily="50" charset="-128"/>
            </a:endParaRPr>
          </a:p>
        </p:txBody>
      </p:sp>
      <p:sp>
        <p:nvSpPr>
          <p:cNvPr id="3" name="サブタイトル 2"/>
          <p:cNvSpPr>
            <a:spLocks noGrp="1"/>
          </p:cNvSpPr>
          <p:nvPr>
            <p:ph type="subTitle" idx="1"/>
          </p:nvPr>
        </p:nvSpPr>
        <p:spPr>
          <a:xfrm>
            <a:off x="4551218" y="5120641"/>
            <a:ext cx="4592782" cy="1471352"/>
          </a:xfrm>
          <a:solidFill>
            <a:schemeClr val="bg1"/>
          </a:solidFill>
        </p:spPr>
        <p:txBody>
          <a:bodyPr>
            <a:noAutofit/>
          </a:bodyPr>
          <a:lstStyle/>
          <a:p>
            <a:r>
              <a:rPr kumimoji="1" lang="ja-JP" altLang="en-US" sz="2600" dirty="0">
                <a:latin typeface="HGPｺﾞｼｯｸM" panose="020B0600000000000000" pitchFamily="50" charset="-128"/>
                <a:ea typeface="HGPｺﾞｼｯｸM" panose="020B0600000000000000" pitchFamily="50" charset="-128"/>
              </a:rPr>
              <a:t>気象・気候ダイナミクス研究室</a:t>
            </a:r>
            <a:endParaRPr kumimoji="1" lang="en-US" altLang="ja-JP" sz="2600" dirty="0">
              <a:latin typeface="HGPｺﾞｼｯｸM" panose="020B0600000000000000" pitchFamily="50" charset="-128"/>
              <a:ea typeface="HGPｺﾞｼｯｸM" panose="020B0600000000000000" pitchFamily="50" charset="-128"/>
            </a:endParaRPr>
          </a:p>
          <a:p>
            <a:r>
              <a:rPr lang="en-US" altLang="ja-JP" sz="2600" dirty="0">
                <a:latin typeface="HGPｺﾞｼｯｸM" panose="020B0600000000000000" pitchFamily="50" charset="-128"/>
                <a:ea typeface="HGPｺﾞｼｯｸM" panose="020B0600000000000000" pitchFamily="50" charset="-128"/>
              </a:rPr>
              <a:t>513336</a:t>
            </a:r>
            <a:r>
              <a:rPr lang="ja-JP" altLang="en-US" sz="2600" dirty="0">
                <a:latin typeface="HGPｺﾞｼｯｸM" panose="020B0600000000000000" pitchFamily="50" charset="-128"/>
                <a:ea typeface="HGPｺﾞｼｯｸM" panose="020B0600000000000000" pitchFamily="50" charset="-128"/>
              </a:rPr>
              <a:t>　河野文香</a:t>
            </a:r>
            <a:endParaRPr lang="en-US" altLang="ja-JP" sz="2600" dirty="0">
              <a:latin typeface="HGPｺﾞｼｯｸM" panose="020B0600000000000000" pitchFamily="50" charset="-128"/>
              <a:ea typeface="HGPｺﾞｼｯｸM" panose="020B0600000000000000" pitchFamily="50" charset="-128"/>
            </a:endParaRPr>
          </a:p>
          <a:p>
            <a:r>
              <a:rPr kumimoji="1" lang="ja-JP" altLang="en-US" sz="2600" dirty="0">
                <a:latin typeface="HGPｺﾞｼｯｸM" panose="020B0600000000000000" pitchFamily="50" charset="-128"/>
                <a:ea typeface="HGPｺﾞｼｯｸM" panose="020B0600000000000000" pitchFamily="50" charset="-128"/>
              </a:rPr>
              <a:t>指導教員：立花義裕教授</a:t>
            </a:r>
            <a:endParaRPr kumimoji="1" lang="en-US" altLang="ja-JP" sz="2600" dirty="0">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1478657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4568" y="157943"/>
            <a:ext cx="2576945" cy="54864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HGPｺﾞｼｯｸM" panose="020B0600000000000000" pitchFamily="50" charset="-128"/>
                <a:ea typeface="HGPｺﾞｼｯｸM" panose="020B0600000000000000" pitchFamily="50" charset="-128"/>
              </a:rPr>
              <a:t>結果</a:t>
            </a:r>
            <a:r>
              <a:rPr kumimoji="1" lang="en-US" altLang="ja-JP" sz="2400" dirty="0">
                <a:solidFill>
                  <a:schemeClr val="tx1"/>
                </a:solidFill>
                <a:latin typeface="HGPｺﾞｼｯｸM" panose="020B0600000000000000" pitchFamily="50" charset="-128"/>
                <a:ea typeface="HGPｺﾞｼｯｸM" panose="020B0600000000000000" pitchFamily="50" charset="-128"/>
              </a:rPr>
              <a:t>(</a:t>
            </a:r>
            <a:r>
              <a:rPr kumimoji="1" lang="ja-JP" altLang="en-US" sz="2400" dirty="0">
                <a:solidFill>
                  <a:schemeClr val="tx1"/>
                </a:solidFill>
                <a:latin typeface="HGPｺﾞｼｯｸM" panose="020B0600000000000000" pitchFamily="50" charset="-128"/>
                <a:ea typeface="HGPｺﾞｼｯｸM" panose="020B0600000000000000" pitchFamily="50" charset="-128"/>
              </a:rPr>
              <a:t>熱フラックス</a:t>
            </a:r>
            <a:r>
              <a:rPr kumimoji="1" lang="en-US" altLang="ja-JP" sz="2400" dirty="0">
                <a:solidFill>
                  <a:schemeClr val="tx1"/>
                </a:solidFill>
                <a:latin typeface="HGPｺﾞｼｯｸM" panose="020B0600000000000000" pitchFamily="50" charset="-128"/>
                <a:ea typeface="HGPｺﾞｼｯｸM" panose="020B0600000000000000" pitchFamily="50" charset="-128"/>
              </a:rPr>
              <a:t>)</a:t>
            </a:r>
            <a:endParaRPr kumimoji="1" lang="ja-JP" altLang="en-US" sz="2400" dirty="0">
              <a:solidFill>
                <a:schemeClr val="tx1"/>
              </a:solidFill>
              <a:latin typeface="HGPｺﾞｼｯｸM" panose="020B0600000000000000" pitchFamily="50" charset="-128"/>
              <a:ea typeface="HGPｺﾞｼｯｸM" panose="020B0600000000000000" pitchFamily="50" charset="-128"/>
            </a:endParaRPr>
          </a:p>
        </p:txBody>
      </p:sp>
      <p:sp>
        <p:nvSpPr>
          <p:cNvPr id="4" name="正方形/長方形 3"/>
          <p:cNvSpPr/>
          <p:nvPr/>
        </p:nvSpPr>
        <p:spPr>
          <a:xfrm>
            <a:off x="3604302" y="226206"/>
            <a:ext cx="4977110" cy="6775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latin typeface="HGPｺﾞｼｯｸM" panose="020B0600000000000000" pitchFamily="50" charset="-128"/>
                <a:ea typeface="HGPｺﾞｼｯｸM" panose="020B0600000000000000" pitchFamily="50" charset="-128"/>
              </a:rPr>
              <a:t>2000</a:t>
            </a:r>
            <a:r>
              <a:rPr kumimoji="1" lang="ja-JP" altLang="en-US" sz="2400" dirty="0">
                <a:solidFill>
                  <a:schemeClr val="tx1"/>
                </a:solidFill>
                <a:latin typeface="HGPｺﾞｼｯｸM" panose="020B0600000000000000" pitchFamily="50" charset="-128"/>
                <a:ea typeface="HGPｺﾞｼｯｸM" panose="020B0600000000000000" pitchFamily="50" charset="-128"/>
              </a:rPr>
              <a:t>年</a:t>
            </a:r>
            <a:r>
              <a:rPr kumimoji="1" lang="en-US" altLang="ja-JP" sz="2400" dirty="0">
                <a:solidFill>
                  <a:schemeClr val="tx1"/>
                </a:solidFill>
                <a:latin typeface="HGPｺﾞｼｯｸM" panose="020B0600000000000000" pitchFamily="50" charset="-128"/>
                <a:ea typeface="HGPｺﾞｼｯｸM" panose="020B0600000000000000" pitchFamily="50" charset="-128"/>
              </a:rPr>
              <a:t>11</a:t>
            </a:r>
            <a:r>
              <a:rPr kumimoji="1" lang="ja-JP" altLang="en-US" sz="2400" dirty="0">
                <a:solidFill>
                  <a:schemeClr val="tx1"/>
                </a:solidFill>
                <a:latin typeface="HGPｺﾞｼｯｸM" panose="020B0600000000000000" pitchFamily="50" charset="-128"/>
                <a:ea typeface="HGPｺﾞｼｯｸM" panose="020B0600000000000000" pitchFamily="50" charset="-128"/>
              </a:rPr>
              <a:t>月、</a:t>
            </a:r>
            <a:r>
              <a:rPr kumimoji="1" lang="en-US" altLang="ja-JP" sz="2400" dirty="0">
                <a:solidFill>
                  <a:schemeClr val="tx1"/>
                </a:solidFill>
                <a:latin typeface="HGPｺﾞｼｯｸM" panose="020B0600000000000000" pitchFamily="50" charset="-128"/>
                <a:ea typeface="HGPｺﾞｼｯｸM" panose="020B0600000000000000" pitchFamily="50" charset="-128"/>
              </a:rPr>
              <a:t>12</a:t>
            </a:r>
            <a:r>
              <a:rPr kumimoji="1" lang="ja-JP" altLang="en-US" sz="2400" dirty="0">
                <a:solidFill>
                  <a:schemeClr val="tx1"/>
                </a:solidFill>
                <a:latin typeface="HGPｺﾞｼｯｸM" panose="020B0600000000000000" pitchFamily="50" charset="-128"/>
                <a:ea typeface="HGPｺﾞｼｯｸM" panose="020B0600000000000000" pitchFamily="50" charset="-128"/>
              </a:rPr>
              <a:t>月の</a:t>
            </a:r>
            <a:r>
              <a:rPr lang="ja-JP" altLang="en-US" sz="2400" dirty="0">
                <a:solidFill>
                  <a:schemeClr val="tx1"/>
                </a:solidFill>
                <a:latin typeface="HGPｺﾞｼｯｸM" panose="020B0600000000000000" pitchFamily="50" charset="-128"/>
                <a:ea typeface="HGPｺﾞｼｯｸM" panose="020B0600000000000000" pitchFamily="50" charset="-128"/>
              </a:rPr>
              <a:t>熱フラックス</a:t>
            </a:r>
            <a:r>
              <a:rPr kumimoji="1" lang="ja-JP" altLang="en-US" sz="2400" dirty="0">
                <a:solidFill>
                  <a:schemeClr val="tx1"/>
                </a:solidFill>
                <a:latin typeface="HGPｺﾞｼｯｸM" panose="020B0600000000000000" pitchFamily="50" charset="-128"/>
                <a:ea typeface="HGPｺﾞｼｯｸM" panose="020B0600000000000000" pitchFamily="50" charset="-128"/>
              </a:rPr>
              <a:t>の</a:t>
            </a:r>
            <a:endParaRPr kumimoji="1" lang="en-US" altLang="ja-JP" sz="2400" dirty="0">
              <a:solidFill>
                <a:schemeClr val="tx1"/>
              </a:solidFill>
              <a:latin typeface="HGPｺﾞｼｯｸM" panose="020B0600000000000000" pitchFamily="50" charset="-128"/>
              <a:ea typeface="HGPｺﾞｼｯｸM" panose="020B0600000000000000" pitchFamily="50" charset="-128"/>
            </a:endParaRPr>
          </a:p>
          <a:p>
            <a:pPr algn="ctr"/>
            <a:r>
              <a:rPr kumimoji="1" lang="en-US" altLang="ja-JP" sz="2400" dirty="0">
                <a:solidFill>
                  <a:schemeClr val="tx1"/>
                </a:solidFill>
                <a:latin typeface="HGPｺﾞｼｯｸM" panose="020B0600000000000000" pitchFamily="50" charset="-128"/>
                <a:ea typeface="HGPｺﾞｼｯｸM" panose="020B0600000000000000" pitchFamily="50" charset="-128"/>
              </a:rPr>
              <a:t>1</a:t>
            </a:r>
            <a:r>
              <a:rPr kumimoji="1" lang="ja-JP" altLang="en-US" sz="2400" dirty="0">
                <a:solidFill>
                  <a:schemeClr val="tx1"/>
                </a:solidFill>
                <a:latin typeface="HGPｺﾞｼｯｸM" panose="020B0600000000000000" pitchFamily="50" charset="-128"/>
                <a:ea typeface="HGPｺﾞｼｯｸM" panose="020B0600000000000000" pitchFamily="50" charset="-128"/>
              </a:rPr>
              <a:t>か月平均（上段：</a:t>
            </a:r>
            <a:r>
              <a:rPr kumimoji="1" lang="en-US" altLang="ja-JP" sz="2400" dirty="0">
                <a:solidFill>
                  <a:schemeClr val="tx1"/>
                </a:solidFill>
                <a:latin typeface="HGPｺﾞｼｯｸM" panose="020B0600000000000000" pitchFamily="50" charset="-128"/>
                <a:ea typeface="HGPｺﾞｼｯｸM" panose="020B0600000000000000" pitchFamily="50" charset="-128"/>
              </a:rPr>
              <a:t>11</a:t>
            </a:r>
            <a:r>
              <a:rPr kumimoji="1" lang="ja-JP" altLang="en-US" sz="2400" dirty="0">
                <a:solidFill>
                  <a:schemeClr val="tx1"/>
                </a:solidFill>
                <a:latin typeface="HGPｺﾞｼｯｸM" panose="020B0600000000000000" pitchFamily="50" charset="-128"/>
                <a:ea typeface="HGPｺﾞｼｯｸM" panose="020B0600000000000000" pitchFamily="50" charset="-128"/>
              </a:rPr>
              <a:t>月、下段：</a:t>
            </a:r>
            <a:r>
              <a:rPr kumimoji="1" lang="en-US" altLang="ja-JP" sz="2400" dirty="0">
                <a:solidFill>
                  <a:schemeClr val="tx1"/>
                </a:solidFill>
                <a:latin typeface="HGPｺﾞｼｯｸM" panose="020B0600000000000000" pitchFamily="50" charset="-128"/>
                <a:ea typeface="HGPｺﾞｼｯｸM" panose="020B0600000000000000" pitchFamily="50" charset="-128"/>
              </a:rPr>
              <a:t>12</a:t>
            </a:r>
            <a:r>
              <a:rPr kumimoji="1" lang="ja-JP" altLang="en-US" sz="2400" dirty="0">
                <a:solidFill>
                  <a:schemeClr val="tx1"/>
                </a:solidFill>
                <a:latin typeface="HGPｺﾞｼｯｸM" panose="020B0600000000000000" pitchFamily="50" charset="-128"/>
                <a:ea typeface="HGPｺﾞｼｯｸM" panose="020B0600000000000000" pitchFamily="50" charset="-128"/>
              </a:rPr>
              <a:t>月）</a:t>
            </a:r>
          </a:p>
        </p:txBody>
      </p:sp>
      <p:sp>
        <p:nvSpPr>
          <p:cNvPr id="6" name="正方形/長方形 5"/>
          <p:cNvSpPr/>
          <p:nvPr/>
        </p:nvSpPr>
        <p:spPr>
          <a:xfrm>
            <a:off x="3756978" y="1128553"/>
            <a:ext cx="1740877" cy="3590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err="1">
                <a:solidFill>
                  <a:schemeClr val="tx1"/>
                </a:solidFill>
                <a:latin typeface="HGPｺﾞｼｯｸM" panose="020B0600000000000000" pitchFamily="50" charset="-128"/>
                <a:ea typeface="HGPｺﾞｼｯｸM" panose="020B0600000000000000" pitchFamily="50" charset="-128"/>
              </a:rPr>
              <a:t>plane_run</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sp>
        <p:nvSpPr>
          <p:cNvPr id="5" name="正方形/長方形 4"/>
          <p:cNvSpPr/>
          <p:nvPr/>
        </p:nvSpPr>
        <p:spPr>
          <a:xfrm>
            <a:off x="739483" y="1136858"/>
            <a:ext cx="1740877" cy="3590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err="1">
                <a:solidFill>
                  <a:schemeClr val="tx1"/>
                </a:solidFill>
                <a:latin typeface="HGPｺﾞｼｯｸM" panose="020B0600000000000000" pitchFamily="50" charset="-128"/>
                <a:ea typeface="HGPｺﾞｼｯｸM" panose="020B0600000000000000" pitchFamily="50" charset="-128"/>
              </a:rPr>
              <a:t>ctl_run</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mc:AlternateContent xmlns:mc="http://schemas.openxmlformats.org/markup-compatibility/2006" xmlns:a14="http://schemas.microsoft.com/office/drawing/2010/main">
        <mc:Choice Requires="a14">
          <p:sp>
            <p:nvSpPr>
              <p:cNvPr id="20" name="正方形/長方形 19"/>
              <p:cNvSpPr/>
              <p:nvPr/>
            </p:nvSpPr>
            <p:spPr>
              <a:xfrm>
                <a:off x="3250729" y="3842548"/>
                <a:ext cx="2753374" cy="378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HGPｺﾞｼｯｸM" panose="020B0600000000000000" pitchFamily="50" charset="-128"/>
                    <a:ea typeface="HGPｺﾞｼｯｸM" panose="020B0600000000000000" pitchFamily="50" charset="-128"/>
                  </a:rPr>
                  <a:t>色</a:t>
                </a:r>
                <a:r>
                  <a:rPr lang="ja-JP" altLang="en-US" sz="2000" dirty="0">
                    <a:solidFill>
                      <a:schemeClr val="tx1"/>
                    </a:solidFill>
                    <a:latin typeface="HGPｺﾞｼｯｸM" panose="020B0600000000000000" pitchFamily="50" charset="-128"/>
                    <a:ea typeface="HGPｺﾞｼｯｸM" panose="020B0600000000000000" pitchFamily="50" charset="-128"/>
                  </a:rPr>
                  <a:t>：顕熱＋潜熱</a:t>
                </a:r>
                <a:r>
                  <a:rPr lang="en-US" altLang="ja-JP" sz="2000" dirty="0">
                    <a:solidFill>
                      <a:schemeClr val="tx1"/>
                    </a:solidFill>
                    <a:latin typeface="HGPｺﾞｼｯｸM" panose="020B0600000000000000" pitchFamily="50" charset="-128"/>
                    <a:ea typeface="HGPｺﾞｼｯｸM" panose="020B0600000000000000" pitchFamily="50" charset="-128"/>
                  </a:rPr>
                  <a:t>[W/</a:t>
                </a:r>
                <a14:m>
                  <m:oMath xmlns:m="http://schemas.openxmlformats.org/officeDocument/2006/math">
                    <m:sSup>
                      <m:sSupPr>
                        <m:ctrlPr>
                          <a:rPr lang="en-US" altLang="ja-JP" sz="2000" i="1" smtClean="0">
                            <a:solidFill>
                              <a:schemeClr val="tx1"/>
                            </a:solidFill>
                            <a:latin typeface="Cambria Math" panose="02040503050406030204" pitchFamily="18" charset="0"/>
                            <a:ea typeface="HGPｺﾞｼｯｸM" panose="020B0600000000000000" pitchFamily="50" charset="-128"/>
                          </a:rPr>
                        </m:ctrlPr>
                      </m:sSupPr>
                      <m:e>
                        <m:r>
                          <m:rPr>
                            <m:sty m:val="p"/>
                          </m:rPr>
                          <a:rPr lang="en-US" altLang="ja-JP" sz="2000" b="0" i="0" smtClean="0">
                            <a:solidFill>
                              <a:schemeClr val="tx1"/>
                            </a:solidFill>
                            <a:latin typeface="Cambria Math" panose="02040503050406030204" pitchFamily="18" charset="0"/>
                            <a:ea typeface="HGPｺﾞｼｯｸM" panose="020B0600000000000000" pitchFamily="50" charset="-128"/>
                          </a:rPr>
                          <m:t>m</m:t>
                        </m:r>
                      </m:e>
                      <m:sup>
                        <m:r>
                          <a:rPr lang="en-US" altLang="ja-JP" sz="2000" b="0" i="0" smtClean="0">
                            <a:solidFill>
                              <a:schemeClr val="tx1"/>
                            </a:solidFill>
                            <a:latin typeface="Cambria Math" panose="02040503050406030204" pitchFamily="18" charset="0"/>
                            <a:ea typeface="HGPｺﾞｼｯｸM" panose="020B0600000000000000" pitchFamily="50" charset="-128"/>
                          </a:rPr>
                          <m:t>2</m:t>
                        </m:r>
                      </m:sup>
                    </m:sSup>
                  </m:oMath>
                </a14:m>
                <a:r>
                  <a:rPr lang="en-US" altLang="ja-JP" sz="2000" dirty="0">
                    <a:solidFill>
                      <a:schemeClr val="tx1"/>
                    </a:solidFill>
                    <a:latin typeface="HGPｺﾞｼｯｸM" panose="020B0600000000000000" pitchFamily="50" charset="-128"/>
                    <a:ea typeface="HGPｺﾞｼｯｸM" panose="020B0600000000000000" pitchFamily="50" charset="-128"/>
                  </a:rPr>
                  <a:t>]</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mc:Choice>
        <mc:Fallback xmlns="">
          <p:sp>
            <p:nvSpPr>
              <p:cNvPr id="20" name="正方形/長方形 19"/>
              <p:cNvSpPr>
                <a:spLocks noRot="1" noChangeAspect="1" noMove="1" noResize="1" noEditPoints="1" noAdjustHandles="1" noChangeArrowheads="1" noChangeShapeType="1" noTextEdit="1"/>
              </p:cNvSpPr>
              <p:nvPr/>
            </p:nvSpPr>
            <p:spPr>
              <a:xfrm>
                <a:off x="3250729" y="3842548"/>
                <a:ext cx="2753374" cy="378070"/>
              </a:xfrm>
              <a:prstGeom prst="rect">
                <a:avLst/>
              </a:prstGeom>
              <a:blipFill>
                <a:blip r:embed="rId2"/>
                <a:stretch>
                  <a:fillRect l="-1770" t="-14516" r="-1770" b="-29032"/>
                </a:stretch>
              </a:blipFill>
              <a:ln>
                <a:noFill/>
              </a:ln>
            </p:spPr>
            <p:txBody>
              <a:bodyPr/>
              <a:lstStyle/>
              <a:p>
                <a:r>
                  <a:rPr lang="ja-JP" altLang="en-US">
                    <a:noFill/>
                  </a:rPr>
                  <a:t> </a:t>
                </a:r>
              </a:p>
            </p:txBody>
          </p:sp>
        </mc:Fallback>
      </mc:AlternateContent>
      <p:sp>
        <p:nvSpPr>
          <p:cNvPr id="8" name="正方形/長方形 7"/>
          <p:cNvSpPr/>
          <p:nvPr/>
        </p:nvSpPr>
        <p:spPr>
          <a:xfrm>
            <a:off x="6841571" y="1148921"/>
            <a:ext cx="1740877" cy="3590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err="1">
                <a:solidFill>
                  <a:schemeClr val="tx1"/>
                </a:solidFill>
                <a:latin typeface="HGPｺﾞｼｯｸM" panose="020B0600000000000000" pitchFamily="50" charset="-128"/>
                <a:ea typeface="HGPｺﾞｼｯｸM" panose="020B0600000000000000" pitchFamily="50" charset="-128"/>
              </a:rPr>
              <a:t>ctl</a:t>
            </a:r>
            <a:r>
              <a:rPr lang="en-US" altLang="ja-JP" sz="2000" dirty="0">
                <a:solidFill>
                  <a:schemeClr val="tx1"/>
                </a:solidFill>
                <a:latin typeface="HGPｺﾞｼｯｸM" panose="020B0600000000000000" pitchFamily="50" charset="-128"/>
                <a:ea typeface="HGPｺﾞｼｯｸM" panose="020B0600000000000000" pitchFamily="50" charset="-128"/>
              </a:rPr>
              <a:t>-plane</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sp>
        <p:nvSpPr>
          <p:cNvPr id="26" name="正方形/長方形 25"/>
          <p:cNvSpPr/>
          <p:nvPr/>
        </p:nvSpPr>
        <p:spPr>
          <a:xfrm>
            <a:off x="739483" y="4342101"/>
            <a:ext cx="1740877" cy="3590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err="1">
                <a:solidFill>
                  <a:schemeClr val="tx1"/>
                </a:solidFill>
                <a:latin typeface="HGPｺﾞｼｯｸM" panose="020B0600000000000000" pitchFamily="50" charset="-128"/>
                <a:ea typeface="HGPｺﾞｼｯｸM" panose="020B0600000000000000" pitchFamily="50" charset="-128"/>
              </a:rPr>
              <a:t>ctl_run</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sp>
        <p:nvSpPr>
          <p:cNvPr id="28" name="正方形/長方形 27"/>
          <p:cNvSpPr/>
          <p:nvPr/>
        </p:nvSpPr>
        <p:spPr>
          <a:xfrm>
            <a:off x="3725999" y="4354668"/>
            <a:ext cx="1740877" cy="3590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err="1">
                <a:solidFill>
                  <a:schemeClr val="tx1"/>
                </a:solidFill>
                <a:latin typeface="HGPｺﾞｼｯｸM" panose="020B0600000000000000" pitchFamily="50" charset="-128"/>
                <a:ea typeface="HGPｺﾞｼｯｸM" panose="020B0600000000000000" pitchFamily="50" charset="-128"/>
              </a:rPr>
              <a:t>plane_run</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sp>
        <p:nvSpPr>
          <p:cNvPr id="31" name="正方形/長方形 30"/>
          <p:cNvSpPr/>
          <p:nvPr/>
        </p:nvSpPr>
        <p:spPr>
          <a:xfrm>
            <a:off x="6840535" y="4366909"/>
            <a:ext cx="1740877" cy="3590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err="1">
                <a:solidFill>
                  <a:schemeClr val="tx1"/>
                </a:solidFill>
                <a:latin typeface="HGPｺﾞｼｯｸM" panose="020B0600000000000000" pitchFamily="50" charset="-128"/>
                <a:ea typeface="HGPｺﾞｼｯｸM" panose="020B0600000000000000" pitchFamily="50" charset="-128"/>
              </a:rPr>
              <a:t>ctl</a:t>
            </a:r>
            <a:r>
              <a:rPr lang="en-US" altLang="ja-JP" sz="2000" dirty="0">
                <a:solidFill>
                  <a:schemeClr val="tx1"/>
                </a:solidFill>
                <a:latin typeface="HGPｺﾞｼｯｸM" panose="020B0600000000000000" pitchFamily="50" charset="-128"/>
                <a:ea typeface="HGPｺﾞｼｯｸM" panose="020B0600000000000000" pitchFamily="50" charset="-128"/>
              </a:rPr>
              <a:t>-plane</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sp>
        <p:nvSpPr>
          <p:cNvPr id="16" name="スライド番号プレースホルダー 15"/>
          <p:cNvSpPr>
            <a:spLocks noGrp="1"/>
          </p:cNvSpPr>
          <p:nvPr>
            <p:ph type="sldNum" sz="quarter" idx="12"/>
          </p:nvPr>
        </p:nvSpPr>
        <p:spPr/>
        <p:txBody>
          <a:bodyPr/>
          <a:lstStyle/>
          <a:p>
            <a:fld id="{5E2E1D7A-DA9D-404F-8087-6DF0A9072228}" type="slidenum">
              <a:rPr kumimoji="1" lang="ja-JP" altLang="en-US" smtClean="0"/>
              <a:t>10</a:t>
            </a:fld>
            <a:endParaRPr kumimoji="1" lang="ja-JP" altLang="en-US"/>
          </a:p>
        </p:txBody>
      </p:sp>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b="22210"/>
          <a:stretch/>
        </p:blipFill>
        <p:spPr>
          <a:xfrm>
            <a:off x="39492" y="1494668"/>
            <a:ext cx="3002646" cy="2027234"/>
          </a:xfrm>
          <a:prstGeom prst="rect">
            <a:avLst/>
          </a:prstGeom>
        </p:spPr>
      </p:pic>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l="9739" t="93587" r="3632" b="-194"/>
          <a:stretch/>
        </p:blipFill>
        <p:spPr>
          <a:xfrm>
            <a:off x="1363324" y="3591951"/>
            <a:ext cx="3472961" cy="229865"/>
          </a:xfrm>
          <a:prstGeom prst="rect">
            <a:avLst/>
          </a:prstGeom>
        </p:spPr>
      </p:pic>
      <p:pic>
        <p:nvPicPr>
          <p:cNvPr id="9" name="図 8"/>
          <p:cNvPicPr>
            <a:picLocks noChangeAspect="1"/>
          </p:cNvPicPr>
          <p:nvPr/>
        </p:nvPicPr>
        <p:blipFill rotWithShape="1">
          <a:blip r:embed="rId4" cstate="print">
            <a:extLst>
              <a:ext uri="{28A0092B-C50C-407E-A947-70E740481C1C}">
                <a14:useLocalDpi xmlns:a14="http://schemas.microsoft.com/office/drawing/2010/main" val="0"/>
              </a:ext>
            </a:extLst>
          </a:blip>
          <a:srcRect b="22354"/>
          <a:stretch/>
        </p:blipFill>
        <p:spPr>
          <a:xfrm>
            <a:off x="45525" y="4709637"/>
            <a:ext cx="2995577" cy="2018727"/>
          </a:xfrm>
          <a:prstGeom prst="rect">
            <a:avLst/>
          </a:prstGeom>
        </p:spPr>
      </p:pic>
      <p:pic>
        <p:nvPicPr>
          <p:cNvPr id="12" name="図 11"/>
          <p:cNvPicPr>
            <a:picLocks noChangeAspect="1"/>
          </p:cNvPicPr>
          <p:nvPr/>
        </p:nvPicPr>
        <p:blipFill rotWithShape="1">
          <a:blip r:embed="rId5" cstate="print">
            <a:extLst>
              <a:ext uri="{28A0092B-C50C-407E-A947-70E740481C1C}">
                <a14:useLocalDpi xmlns:a14="http://schemas.microsoft.com/office/drawing/2010/main" val="0"/>
              </a:ext>
            </a:extLst>
          </a:blip>
          <a:srcRect b="22584"/>
          <a:stretch/>
        </p:blipFill>
        <p:spPr>
          <a:xfrm>
            <a:off x="6141224" y="1494668"/>
            <a:ext cx="3002776" cy="2017580"/>
          </a:xfrm>
          <a:prstGeom prst="rect">
            <a:avLst/>
          </a:prstGeom>
        </p:spPr>
      </p:pic>
      <p:pic>
        <p:nvPicPr>
          <p:cNvPr id="13" name="図 12"/>
          <p:cNvPicPr>
            <a:picLocks noChangeAspect="1"/>
          </p:cNvPicPr>
          <p:nvPr/>
        </p:nvPicPr>
        <p:blipFill rotWithShape="1">
          <a:blip r:embed="rId6" cstate="print">
            <a:extLst>
              <a:ext uri="{28A0092B-C50C-407E-A947-70E740481C1C}">
                <a14:useLocalDpi xmlns:a14="http://schemas.microsoft.com/office/drawing/2010/main" val="0"/>
              </a:ext>
            </a:extLst>
          </a:blip>
          <a:srcRect b="22497"/>
          <a:stretch/>
        </p:blipFill>
        <p:spPr>
          <a:xfrm>
            <a:off x="6141224" y="4701174"/>
            <a:ext cx="3001610" cy="2019051"/>
          </a:xfrm>
          <a:prstGeom prst="rect">
            <a:avLst/>
          </a:prstGeom>
        </p:spPr>
      </p:pic>
      <p:pic>
        <p:nvPicPr>
          <p:cNvPr id="17" name="図 16"/>
          <p:cNvPicPr>
            <a:picLocks noChangeAspect="1"/>
          </p:cNvPicPr>
          <p:nvPr/>
        </p:nvPicPr>
        <p:blipFill rotWithShape="1">
          <a:blip r:embed="rId6" cstate="print">
            <a:extLst>
              <a:ext uri="{28A0092B-C50C-407E-A947-70E740481C1C}">
                <a14:useLocalDpi xmlns:a14="http://schemas.microsoft.com/office/drawing/2010/main" val="0"/>
              </a:ext>
            </a:extLst>
          </a:blip>
          <a:srcRect l="9615" t="93731" r="3631" b="-338"/>
          <a:stretch/>
        </p:blipFill>
        <p:spPr>
          <a:xfrm>
            <a:off x="6212005" y="3609992"/>
            <a:ext cx="2931995" cy="193782"/>
          </a:xfrm>
          <a:prstGeom prst="rect">
            <a:avLst/>
          </a:prstGeom>
        </p:spPr>
      </p:pic>
      <p:pic>
        <p:nvPicPr>
          <p:cNvPr id="19" name="図 18"/>
          <p:cNvPicPr>
            <a:picLocks noChangeAspect="1"/>
          </p:cNvPicPr>
          <p:nvPr/>
        </p:nvPicPr>
        <p:blipFill rotWithShape="1">
          <a:blip r:embed="rId7" cstate="print">
            <a:extLst>
              <a:ext uri="{28A0092B-C50C-407E-A947-70E740481C1C}">
                <a14:useLocalDpi xmlns:a14="http://schemas.microsoft.com/office/drawing/2010/main" val="0"/>
              </a:ext>
            </a:extLst>
          </a:blip>
          <a:srcRect b="22354"/>
          <a:stretch/>
        </p:blipFill>
        <p:spPr>
          <a:xfrm>
            <a:off x="3092336" y="1477877"/>
            <a:ext cx="3008200" cy="2027234"/>
          </a:xfrm>
          <a:prstGeom prst="rect">
            <a:avLst/>
          </a:prstGeom>
        </p:spPr>
      </p:pic>
      <p:pic>
        <p:nvPicPr>
          <p:cNvPr id="23" name="図 22"/>
          <p:cNvPicPr>
            <a:picLocks noChangeAspect="1"/>
          </p:cNvPicPr>
          <p:nvPr/>
        </p:nvPicPr>
        <p:blipFill rotWithShape="1">
          <a:blip r:embed="rId8" cstate="print">
            <a:extLst>
              <a:ext uri="{28A0092B-C50C-407E-A947-70E740481C1C}">
                <a14:useLocalDpi xmlns:a14="http://schemas.microsoft.com/office/drawing/2010/main" val="0"/>
              </a:ext>
            </a:extLst>
          </a:blip>
          <a:srcRect b="22497"/>
          <a:stretch/>
        </p:blipFill>
        <p:spPr>
          <a:xfrm>
            <a:off x="3091522" y="4701174"/>
            <a:ext cx="2999282" cy="2017485"/>
          </a:xfrm>
          <a:prstGeom prst="rect">
            <a:avLst/>
          </a:prstGeom>
        </p:spPr>
      </p:pic>
    </p:spTree>
    <p:extLst>
      <p:ext uri="{BB962C8B-B14F-4D97-AF65-F5344CB8AC3E}">
        <p14:creationId xmlns:p14="http://schemas.microsoft.com/office/powerpoint/2010/main" val="1292377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174568" y="157943"/>
            <a:ext cx="2867570" cy="54864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HGPｺﾞｼｯｸM" panose="020B0600000000000000" pitchFamily="50" charset="-128"/>
                <a:ea typeface="HGPｺﾞｼｯｸM" panose="020B0600000000000000" pitchFamily="50" charset="-128"/>
              </a:rPr>
              <a:t>結果</a:t>
            </a:r>
            <a:r>
              <a:rPr kumimoji="1" lang="en-US" altLang="ja-JP" sz="2400" dirty="0">
                <a:solidFill>
                  <a:schemeClr val="tx1"/>
                </a:solidFill>
                <a:latin typeface="HGPｺﾞｼｯｸM" panose="020B0600000000000000" pitchFamily="50" charset="-128"/>
                <a:ea typeface="HGPｺﾞｼｯｸM" panose="020B0600000000000000" pitchFamily="50" charset="-128"/>
              </a:rPr>
              <a:t>(</a:t>
            </a:r>
            <a:r>
              <a:rPr kumimoji="1" lang="ja-JP" altLang="en-US" sz="2400" dirty="0">
                <a:solidFill>
                  <a:schemeClr val="tx1"/>
                </a:solidFill>
                <a:latin typeface="HGPｺﾞｼｯｸM" panose="020B0600000000000000" pitchFamily="50" charset="-128"/>
                <a:ea typeface="HGPｺﾞｼｯｸM" panose="020B0600000000000000" pitchFamily="50" charset="-128"/>
              </a:rPr>
              <a:t>熱フラックス</a:t>
            </a:r>
            <a:r>
              <a:rPr kumimoji="1" lang="en-US" altLang="ja-JP" sz="2400" dirty="0">
                <a:solidFill>
                  <a:schemeClr val="tx1"/>
                </a:solidFill>
                <a:latin typeface="HGPｺﾞｼｯｸM" panose="020B0600000000000000" pitchFamily="50" charset="-128"/>
                <a:ea typeface="HGPｺﾞｼｯｸM" panose="020B0600000000000000" pitchFamily="50" charset="-128"/>
              </a:rPr>
              <a:t>)</a:t>
            </a:r>
            <a:endParaRPr kumimoji="1" lang="ja-JP" altLang="en-US" sz="2400" dirty="0">
              <a:solidFill>
                <a:schemeClr val="tx1"/>
              </a:solidFill>
              <a:latin typeface="HGPｺﾞｼｯｸM" panose="020B0600000000000000" pitchFamily="50" charset="-128"/>
              <a:ea typeface="HGPｺﾞｼｯｸM" panose="020B0600000000000000" pitchFamily="50" charset="-128"/>
            </a:endParaRPr>
          </a:p>
        </p:txBody>
      </p:sp>
      <p:sp>
        <p:nvSpPr>
          <p:cNvPr id="4" name="正方形/長方形 3"/>
          <p:cNvSpPr/>
          <p:nvPr/>
        </p:nvSpPr>
        <p:spPr>
          <a:xfrm>
            <a:off x="3546111" y="297949"/>
            <a:ext cx="5167065" cy="408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latin typeface="HGPｺﾞｼｯｸM" panose="020B0600000000000000" pitchFamily="50" charset="-128"/>
                <a:ea typeface="HGPｺﾞｼｯｸM" panose="020B0600000000000000" pitchFamily="50" charset="-128"/>
              </a:rPr>
              <a:t>2001</a:t>
            </a:r>
            <a:r>
              <a:rPr kumimoji="1" lang="ja-JP" altLang="en-US" sz="2400" dirty="0">
                <a:solidFill>
                  <a:schemeClr val="tx1"/>
                </a:solidFill>
                <a:latin typeface="HGPｺﾞｼｯｸM" panose="020B0600000000000000" pitchFamily="50" charset="-128"/>
                <a:ea typeface="HGPｺﾞｼｯｸM" panose="020B0600000000000000" pitchFamily="50" charset="-128"/>
              </a:rPr>
              <a:t>年</a:t>
            </a:r>
            <a:r>
              <a:rPr kumimoji="1" lang="en-US" altLang="ja-JP" sz="2400" dirty="0">
                <a:solidFill>
                  <a:schemeClr val="tx1"/>
                </a:solidFill>
                <a:latin typeface="HGPｺﾞｼｯｸM" panose="020B0600000000000000" pitchFamily="50" charset="-128"/>
                <a:ea typeface="HGPｺﾞｼｯｸM" panose="020B0600000000000000" pitchFamily="50" charset="-128"/>
              </a:rPr>
              <a:t>1</a:t>
            </a:r>
            <a:r>
              <a:rPr kumimoji="1" lang="ja-JP" altLang="en-US" sz="2400" dirty="0">
                <a:solidFill>
                  <a:schemeClr val="tx1"/>
                </a:solidFill>
                <a:latin typeface="HGPｺﾞｼｯｸM" panose="020B0600000000000000" pitchFamily="50" charset="-128"/>
                <a:ea typeface="HGPｺﾞｼｯｸM" panose="020B0600000000000000" pitchFamily="50" charset="-128"/>
              </a:rPr>
              <a:t>月の</a:t>
            </a:r>
            <a:r>
              <a:rPr lang="ja-JP" altLang="en-US" sz="2400" dirty="0">
                <a:solidFill>
                  <a:schemeClr val="tx1"/>
                </a:solidFill>
                <a:latin typeface="HGPｺﾞｼｯｸM" panose="020B0600000000000000" pitchFamily="50" charset="-128"/>
                <a:ea typeface="HGPｺﾞｼｯｸM" panose="020B0600000000000000" pitchFamily="50" charset="-128"/>
              </a:rPr>
              <a:t>熱フラックス</a:t>
            </a:r>
            <a:r>
              <a:rPr kumimoji="1" lang="ja-JP" altLang="en-US" sz="2400" dirty="0">
                <a:solidFill>
                  <a:schemeClr val="tx1"/>
                </a:solidFill>
                <a:latin typeface="HGPｺﾞｼｯｸM" panose="020B0600000000000000" pitchFamily="50" charset="-128"/>
                <a:ea typeface="HGPｺﾞｼｯｸM" panose="020B0600000000000000" pitchFamily="50" charset="-128"/>
              </a:rPr>
              <a:t>の</a:t>
            </a:r>
            <a:r>
              <a:rPr kumimoji="1" lang="en-US" altLang="ja-JP" sz="2400" dirty="0">
                <a:solidFill>
                  <a:schemeClr val="tx1"/>
                </a:solidFill>
                <a:latin typeface="HGPｺﾞｼｯｸM" panose="020B0600000000000000" pitchFamily="50" charset="-128"/>
                <a:ea typeface="HGPｺﾞｼｯｸM" panose="020B0600000000000000" pitchFamily="50" charset="-128"/>
              </a:rPr>
              <a:t>1</a:t>
            </a:r>
            <a:r>
              <a:rPr kumimoji="1" lang="ja-JP" altLang="en-US" sz="2400" dirty="0">
                <a:solidFill>
                  <a:schemeClr val="tx1"/>
                </a:solidFill>
                <a:latin typeface="HGPｺﾞｼｯｸM" panose="020B0600000000000000" pitchFamily="50" charset="-128"/>
                <a:ea typeface="HGPｺﾞｼｯｸM" panose="020B0600000000000000" pitchFamily="50" charset="-128"/>
              </a:rPr>
              <a:t>か月平均</a:t>
            </a:r>
          </a:p>
        </p:txBody>
      </p:sp>
      <p:sp>
        <p:nvSpPr>
          <p:cNvPr id="6" name="正方形/長方形 5"/>
          <p:cNvSpPr/>
          <p:nvPr/>
        </p:nvSpPr>
        <p:spPr>
          <a:xfrm>
            <a:off x="739483" y="1136858"/>
            <a:ext cx="1740877" cy="3590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err="1">
                <a:solidFill>
                  <a:schemeClr val="tx1"/>
                </a:solidFill>
                <a:latin typeface="HGPｺﾞｼｯｸM" panose="020B0600000000000000" pitchFamily="50" charset="-128"/>
                <a:ea typeface="HGPｺﾞｼｯｸM" panose="020B0600000000000000" pitchFamily="50" charset="-128"/>
              </a:rPr>
              <a:t>ctl_run</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sp>
        <p:nvSpPr>
          <p:cNvPr id="8" name="正方形/長方形 7"/>
          <p:cNvSpPr/>
          <p:nvPr/>
        </p:nvSpPr>
        <p:spPr>
          <a:xfrm>
            <a:off x="3756978" y="1128553"/>
            <a:ext cx="1740877" cy="3590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err="1">
                <a:solidFill>
                  <a:schemeClr val="tx1"/>
                </a:solidFill>
                <a:latin typeface="HGPｺﾞｼｯｸM" panose="020B0600000000000000" pitchFamily="50" charset="-128"/>
                <a:ea typeface="HGPｺﾞｼｯｸM" panose="020B0600000000000000" pitchFamily="50" charset="-128"/>
              </a:rPr>
              <a:t>plane_run</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mc:AlternateContent xmlns:mc="http://schemas.openxmlformats.org/markup-compatibility/2006" xmlns:a14="http://schemas.microsoft.com/office/drawing/2010/main">
        <mc:Choice Requires="a14">
          <p:sp>
            <p:nvSpPr>
              <p:cNvPr id="13" name="正方形/長方形 12"/>
              <p:cNvSpPr/>
              <p:nvPr/>
            </p:nvSpPr>
            <p:spPr>
              <a:xfrm>
                <a:off x="3611904" y="3912508"/>
                <a:ext cx="2722394" cy="378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HGPｺﾞｼｯｸM" panose="020B0600000000000000" pitchFamily="50" charset="-128"/>
                    <a:ea typeface="HGPｺﾞｼｯｸM" panose="020B0600000000000000" pitchFamily="50" charset="-128"/>
                  </a:rPr>
                  <a:t>色</a:t>
                </a:r>
                <a:r>
                  <a:rPr lang="ja-JP" altLang="en-US" sz="2000" dirty="0">
                    <a:solidFill>
                      <a:schemeClr val="tx1"/>
                    </a:solidFill>
                    <a:latin typeface="HGPｺﾞｼｯｸM" panose="020B0600000000000000" pitchFamily="50" charset="-128"/>
                    <a:ea typeface="HGPｺﾞｼｯｸM" panose="020B0600000000000000" pitchFamily="50" charset="-128"/>
                  </a:rPr>
                  <a:t>：顕熱＋潜熱</a:t>
                </a:r>
                <a:r>
                  <a:rPr lang="en-US" altLang="ja-JP" sz="2000" dirty="0">
                    <a:solidFill>
                      <a:schemeClr val="tx1"/>
                    </a:solidFill>
                    <a:latin typeface="HGPｺﾞｼｯｸM" panose="020B0600000000000000" pitchFamily="50" charset="-128"/>
                    <a:ea typeface="HGPｺﾞｼｯｸM" panose="020B0600000000000000" pitchFamily="50" charset="-128"/>
                  </a:rPr>
                  <a:t>[W/</a:t>
                </a:r>
                <a14:m>
                  <m:oMath xmlns:m="http://schemas.openxmlformats.org/officeDocument/2006/math">
                    <m:sSup>
                      <m:sSupPr>
                        <m:ctrlPr>
                          <a:rPr lang="en-US" altLang="ja-JP" sz="2000" i="1" smtClean="0">
                            <a:solidFill>
                              <a:schemeClr val="tx1"/>
                            </a:solidFill>
                            <a:latin typeface="Cambria Math" panose="02040503050406030204" pitchFamily="18" charset="0"/>
                            <a:ea typeface="HGPｺﾞｼｯｸM" panose="020B0600000000000000" pitchFamily="50" charset="-128"/>
                          </a:rPr>
                        </m:ctrlPr>
                      </m:sSupPr>
                      <m:e>
                        <m:r>
                          <m:rPr>
                            <m:sty m:val="p"/>
                          </m:rPr>
                          <a:rPr lang="en-US" altLang="ja-JP" sz="2000" b="0" i="0" smtClean="0">
                            <a:solidFill>
                              <a:schemeClr val="tx1"/>
                            </a:solidFill>
                            <a:latin typeface="Cambria Math" panose="02040503050406030204" pitchFamily="18" charset="0"/>
                            <a:ea typeface="HGPｺﾞｼｯｸM" panose="020B0600000000000000" pitchFamily="50" charset="-128"/>
                          </a:rPr>
                          <m:t>m</m:t>
                        </m:r>
                      </m:e>
                      <m:sup>
                        <m:r>
                          <a:rPr lang="en-US" altLang="ja-JP" sz="2000" b="0" i="0" smtClean="0">
                            <a:solidFill>
                              <a:schemeClr val="tx1"/>
                            </a:solidFill>
                            <a:latin typeface="Cambria Math" panose="02040503050406030204" pitchFamily="18" charset="0"/>
                            <a:ea typeface="HGPｺﾞｼｯｸM" panose="020B0600000000000000" pitchFamily="50" charset="-128"/>
                          </a:rPr>
                          <m:t>2</m:t>
                        </m:r>
                      </m:sup>
                    </m:sSup>
                  </m:oMath>
                </a14:m>
                <a:r>
                  <a:rPr lang="en-US" altLang="ja-JP" sz="2000" dirty="0">
                    <a:solidFill>
                      <a:schemeClr val="tx1"/>
                    </a:solidFill>
                    <a:latin typeface="HGPｺﾞｼｯｸM" panose="020B0600000000000000" pitchFamily="50" charset="-128"/>
                    <a:ea typeface="HGPｺﾞｼｯｸM" panose="020B0600000000000000" pitchFamily="50" charset="-128"/>
                  </a:rPr>
                  <a:t>]</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mc:Choice>
        <mc:Fallback xmlns="">
          <p:sp>
            <p:nvSpPr>
              <p:cNvPr id="13" name="正方形/長方形 12"/>
              <p:cNvSpPr>
                <a:spLocks noRot="1" noChangeAspect="1" noMove="1" noResize="1" noEditPoints="1" noAdjustHandles="1" noChangeArrowheads="1" noChangeShapeType="1" noTextEdit="1"/>
              </p:cNvSpPr>
              <p:nvPr/>
            </p:nvSpPr>
            <p:spPr>
              <a:xfrm>
                <a:off x="3611904" y="3912508"/>
                <a:ext cx="2722394" cy="378070"/>
              </a:xfrm>
              <a:prstGeom prst="rect">
                <a:avLst/>
              </a:prstGeom>
              <a:blipFill>
                <a:blip r:embed="rId2"/>
                <a:stretch>
                  <a:fillRect l="-2466" t="-14516" r="-2242" b="-27419"/>
                </a:stretch>
              </a:blipFill>
              <a:ln>
                <a:noFill/>
              </a:ln>
            </p:spPr>
            <p:txBody>
              <a:bodyPr/>
              <a:lstStyle/>
              <a:p>
                <a:r>
                  <a:rPr lang="ja-JP" altLang="en-US">
                    <a:noFill/>
                  </a:rPr>
                  <a:t> </a:t>
                </a:r>
              </a:p>
            </p:txBody>
          </p:sp>
        </mc:Fallback>
      </mc:AlternateContent>
      <p:sp>
        <p:nvSpPr>
          <p:cNvPr id="14" name="正方形/長方形 13"/>
          <p:cNvSpPr/>
          <p:nvPr/>
        </p:nvSpPr>
        <p:spPr>
          <a:xfrm>
            <a:off x="6828533" y="1128553"/>
            <a:ext cx="1740877" cy="3590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err="1">
                <a:solidFill>
                  <a:schemeClr val="tx1"/>
                </a:solidFill>
                <a:latin typeface="HGPｺﾞｼｯｸM" panose="020B0600000000000000" pitchFamily="50" charset="-128"/>
                <a:ea typeface="HGPｺﾞｼｯｸM" panose="020B0600000000000000" pitchFamily="50" charset="-128"/>
              </a:rPr>
              <a:t>ctl</a:t>
            </a:r>
            <a:r>
              <a:rPr lang="en-US" altLang="ja-JP" sz="2000" dirty="0">
                <a:solidFill>
                  <a:schemeClr val="tx1"/>
                </a:solidFill>
                <a:latin typeface="HGPｺﾞｼｯｸM" panose="020B0600000000000000" pitchFamily="50" charset="-128"/>
                <a:ea typeface="HGPｺﾞｼｯｸM" panose="020B0600000000000000" pitchFamily="50" charset="-128"/>
              </a:rPr>
              <a:t>-plane</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sp>
        <p:nvSpPr>
          <p:cNvPr id="22" name="角丸四角形 21"/>
          <p:cNvSpPr/>
          <p:nvPr/>
        </p:nvSpPr>
        <p:spPr>
          <a:xfrm>
            <a:off x="728956" y="4693551"/>
            <a:ext cx="7724680" cy="1814127"/>
          </a:xfrm>
          <a:prstGeom prst="roundRect">
            <a:avLst/>
          </a:prstGeom>
          <a:solidFill>
            <a:srgbClr val="FFCC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600" dirty="0">
                <a:solidFill>
                  <a:schemeClr val="tx1"/>
                </a:solidFill>
                <a:latin typeface="HGPｺﾞｼｯｸM" panose="020B0600000000000000" pitchFamily="50" charset="-128"/>
                <a:ea typeface="HGPｺﾞｼｯｸM" panose="020B0600000000000000" pitchFamily="50" charset="-128"/>
              </a:rPr>
              <a:t>強風域に対応して熱フラックスが多く放出されている</a:t>
            </a:r>
            <a:endParaRPr lang="en-US" altLang="ja-JP" sz="2600" dirty="0">
              <a:solidFill>
                <a:schemeClr val="tx1"/>
              </a:solidFill>
              <a:latin typeface="HGPｺﾞｼｯｸM" panose="020B0600000000000000" pitchFamily="50" charset="-128"/>
              <a:ea typeface="HGPｺﾞｼｯｸM" panose="020B0600000000000000" pitchFamily="50" charset="-128"/>
            </a:endParaRPr>
          </a:p>
          <a:p>
            <a:pPr algn="ctr"/>
            <a:r>
              <a:rPr lang="ja-JP" altLang="en-US" sz="2600" dirty="0">
                <a:solidFill>
                  <a:schemeClr val="tx1"/>
                </a:solidFill>
                <a:latin typeface="HGPｺﾞｼｯｸM" panose="020B0600000000000000" pitchFamily="50" charset="-128"/>
                <a:ea typeface="HGPｺﾞｼｯｸM" panose="020B0600000000000000" pitchFamily="50" charset="-128"/>
              </a:rPr>
              <a:t>最もジュグジュルジェットが強く吹く</a:t>
            </a:r>
            <a:r>
              <a:rPr lang="en-US" altLang="ja-JP" sz="2600" dirty="0">
                <a:solidFill>
                  <a:schemeClr val="tx1"/>
                </a:solidFill>
                <a:latin typeface="HGPｺﾞｼｯｸM" panose="020B0600000000000000" pitchFamily="50" charset="-128"/>
                <a:ea typeface="HGPｺﾞｼｯｸM" panose="020B0600000000000000" pitchFamily="50" charset="-128"/>
              </a:rPr>
              <a:t>12</a:t>
            </a:r>
            <a:r>
              <a:rPr lang="ja-JP" altLang="en-US" sz="2600" dirty="0">
                <a:solidFill>
                  <a:schemeClr val="tx1"/>
                </a:solidFill>
                <a:latin typeface="HGPｺﾞｼｯｸM" panose="020B0600000000000000" pitchFamily="50" charset="-128"/>
                <a:ea typeface="HGPｺﾞｼｯｸM" panose="020B0600000000000000" pitchFamily="50" charset="-128"/>
              </a:rPr>
              <a:t>月がピーク</a:t>
            </a:r>
            <a:endParaRPr lang="en-US" altLang="ja-JP" sz="2600" dirty="0">
              <a:solidFill>
                <a:schemeClr val="tx1"/>
              </a:solidFill>
              <a:latin typeface="HGPｺﾞｼｯｸM" panose="020B0600000000000000" pitchFamily="50" charset="-128"/>
              <a:ea typeface="HGPｺﾞｼｯｸM" panose="020B0600000000000000" pitchFamily="50" charset="-128"/>
            </a:endParaRPr>
          </a:p>
        </p:txBody>
      </p:sp>
      <p:sp>
        <p:nvSpPr>
          <p:cNvPr id="23" name="スライド番号プレースホルダー 22"/>
          <p:cNvSpPr>
            <a:spLocks noGrp="1"/>
          </p:cNvSpPr>
          <p:nvPr>
            <p:ph type="sldNum" sz="quarter" idx="12"/>
          </p:nvPr>
        </p:nvSpPr>
        <p:spPr/>
        <p:txBody>
          <a:bodyPr/>
          <a:lstStyle/>
          <a:p>
            <a:fld id="{5E2E1D7A-DA9D-404F-8087-6DF0A9072228}" type="slidenum">
              <a:rPr kumimoji="1" lang="ja-JP" altLang="en-US" smtClean="0"/>
              <a:t>11</a:t>
            </a:fld>
            <a:endParaRPr kumimoji="1" lang="ja-JP" altLang="en-US"/>
          </a:p>
        </p:txBody>
      </p:sp>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b="22641"/>
          <a:stretch/>
        </p:blipFill>
        <p:spPr>
          <a:xfrm>
            <a:off x="48739" y="1485473"/>
            <a:ext cx="2993534" cy="2009888"/>
          </a:xfrm>
          <a:prstGeom prst="rect">
            <a:avLst/>
          </a:prstGeom>
        </p:spPr>
      </p:pic>
      <p:pic>
        <p:nvPicPr>
          <p:cNvPr id="18" name="図 17"/>
          <p:cNvPicPr>
            <a:picLocks noChangeAspect="1"/>
          </p:cNvPicPr>
          <p:nvPr/>
        </p:nvPicPr>
        <p:blipFill rotWithShape="1">
          <a:blip r:embed="rId4" cstate="print">
            <a:extLst>
              <a:ext uri="{28A0092B-C50C-407E-A947-70E740481C1C}">
                <a14:useLocalDpi xmlns:a14="http://schemas.microsoft.com/office/drawing/2010/main" val="0"/>
              </a:ext>
            </a:extLst>
          </a:blip>
          <a:srcRect l="9739" t="93587" r="3632" b="-194"/>
          <a:stretch/>
        </p:blipFill>
        <p:spPr>
          <a:xfrm>
            <a:off x="1363324" y="3591951"/>
            <a:ext cx="3472961" cy="229865"/>
          </a:xfrm>
          <a:prstGeom prst="rect">
            <a:avLst/>
          </a:prstGeom>
        </p:spPr>
      </p:pic>
      <p:pic>
        <p:nvPicPr>
          <p:cNvPr id="19" name="図 18"/>
          <p:cNvPicPr>
            <a:picLocks noChangeAspect="1"/>
          </p:cNvPicPr>
          <p:nvPr/>
        </p:nvPicPr>
        <p:blipFill rotWithShape="1">
          <a:blip r:embed="rId5" cstate="print">
            <a:extLst>
              <a:ext uri="{28A0092B-C50C-407E-A947-70E740481C1C}">
                <a14:useLocalDpi xmlns:a14="http://schemas.microsoft.com/office/drawing/2010/main" val="0"/>
              </a:ext>
            </a:extLst>
          </a:blip>
          <a:srcRect l="9615" t="93731" r="3631" b="-338"/>
          <a:stretch/>
        </p:blipFill>
        <p:spPr>
          <a:xfrm>
            <a:off x="6212005" y="3609992"/>
            <a:ext cx="2931995" cy="193782"/>
          </a:xfrm>
          <a:prstGeom prst="rect">
            <a:avLst/>
          </a:prstGeom>
        </p:spPr>
      </p:pic>
      <p:pic>
        <p:nvPicPr>
          <p:cNvPr id="9" name="図 8"/>
          <p:cNvPicPr>
            <a:picLocks noChangeAspect="1"/>
          </p:cNvPicPr>
          <p:nvPr/>
        </p:nvPicPr>
        <p:blipFill rotWithShape="1">
          <a:blip r:embed="rId6" cstate="print">
            <a:extLst>
              <a:ext uri="{28A0092B-C50C-407E-A947-70E740481C1C}">
                <a14:useLocalDpi xmlns:a14="http://schemas.microsoft.com/office/drawing/2010/main" val="0"/>
              </a:ext>
            </a:extLst>
          </a:blip>
          <a:srcRect b="22210"/>
          <a:stretch/>
        </p:blipFill>
        <p:spPr>
          <a:xfrm>
            <a:off x="6143454" y="1479921"/>
            <a:ext cx="2993399" cy="2020991"/>
          </a:xfrm>
          <a:prstGeom prst="rect">
            <a:avLst/>
          </a:prstGeom>
        </p:spPr>
      </p:pic>
      <p:pic>
        <p:nvPicPr>
          <p:cNvPr id="11" name="図 10"/>
          <p:cNvPicPr>
            <a:picLocks noChangeAspect="1"/>
          </p:cNvPicPr>
          <p:nvPr/>
        </p:nvPicPr>
        <p:blipFill rotWithShape="1">
          <a:blip r:embed="rId7" cstate="print">
            <a:extLst>
              <a:ext uri="{28A0092B-C50C-407E-A947-70E740481C1C}">
                <a14:useLocalDpi xmlns:a14="http://schemas.microsoft.com/office/drawing/2010/main" val="0"/>
              </a:ext>
            </a:extLst>
          </a:blip>
          <a:srcRect b="22641"/>
          <a:stretch/>
        </p:blipFill>
        <p:spPr>
          <a:xfrm>
            <a:off x="3096164" y="1479921"/>
            <a:ext cx="2993399" cy="2009797"/>
          </a:xfrm>
          <a:prstGeom prst="rect">
            <a:avLst/>
          </a:prstGeom>
        </p:spPr>
      </p:pic>
    </p:spTree>
    <p:extLst>
      <p:ext uri="{BB962C8B-B14F-4D97-AF65-F5344CB8AC3E}">
        <p14:creationId xmlns:p14="http://schemas.microsoft.com/office/powerpoint/2010/main" val="1846831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rotWithShape="1">
          <a:blip r:embed="rId3" cstate="print">
            <a:extLst>
              <a:ext uri="{28A0092B-C50C-407E-A947-70E740481C1C}">
                <a14:useLocalDpi xmlns:a14="http://schemas.microsoft.com/office/drawing/2010/main" val="0"/>
              </a:ext>
            </a:extLst>
          </a:blip>
          <a:srcRect b="20179"/>
          <a:stretch/>
        </p:blipFill>
        <p:spPr>
          <a:xfrm>
            <a:off x="2986588" y="1260798"/>
            <a:ext cx="3172030" cy="2289481"/>
          </a:xfrm>
          <a:prstGeom prst="rect">
            <a:avLst/>
          </a:prstGeom>
        </p:spPr>
      </p:pic>
      <p:sp>
        <p:nvSpPr>
          <p:cNvPr id="3" name="正方形/長方形 2"/>
          <p:cNvSpPr/>
          <p:nvPr/>
        </p:nvSpPr>
        <p:spPr>
          <a:xfrm>
            <a:off x="238539" y="197703"/>
            <a:ext cx="2532795" cy="550442"/>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noProof="0" dirty="0">
                <a:solidFill>
                  <a:prstClr val="black"/>
                </a:solidFill>
                <a:latin typeface="HGPｺﾞｼｯｸM" panose="020B0600000000000000" pitchFamily="50" charset="-128"/>
                <a:ea typeface="HGPｺﾞｼｯｸM" panose="020B0600000000000000" pitchFamily="50" charset="-128"/>
              </a:rPr>
              <a:t>結果</a:t>
            </a:r>
            <a:r>
              <a:rPr lang="en-US" altLang="ja-JP" sz="2400" noProof="0" dirty="0">
                <a:solidFill>
                  <a:prstClr val="black"/>
                </a:solidFill>
                <a:latin typeface="HGPｺﾞｼｯｸM" panose="020B0600000000000000" pitchFamily="50" charset="-128"/>
                <a:ea typeface="HGPｺﾞｼｯｸM" panose="020B0600000000000000" pitchFamily="50" charset="-128"/>
              </a:rPr>
              <a:t>(</a:t>
            </a:r>
            <a:r>
              <a:rPr lang="ja-JP" altLang="en-US" sz="2400" dirty="0">
                <a:solidFill>
                  <a:prstClr val="black"/>
                </a:solidFill>
                <a:latin typeface="HGPｺﾞｼｯｸM" panose="020B0600000000000000" pitchFamily="50" charset="-128"/>
                <a:ea typeface="HGPｺﾞｼｯｸM" panose="020B0600000000000000" pitchFamily="50" charset="-128"/>
              </a:rPr>
              <a:t>海氷生成量</a:t>
            </a:r>
            <a:r>
              <a:rPr lang="en-US" altLang="ja-JP" sz="2400" noProof="0" dirty="0">
                <a:solidFill>
                  <a:prstClr val="black"/>
                </a:solidFill>
                <a:latin typeface="HGPｺﾞｼｯｸM" panose="020B0600000000000000" pitchFamily="50" charset="-128"/>
                <a:ea typeface="HGPｺﾞｼｯｸM" panose="020B06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4" name="正方形/長方形 3"/>
          <p:cNvSpPr/>
          <p:nvPr/>
        </p:nvSpPr>
        <p:spPr>
          <a:xfrm>
            <a:off x="2926119" y="224209"/>
            <a:ext cx="6139830" cy="634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latin typeface="HGPｺﾞｼｯｸM" panose="020B0600000000000000" pitchFamily="50" charset="-128"/>
                <a:ea typeface="HGPｺﾞｼｯｸM" panose="020B0600000000000000" pitchFamily="50" charset="-128"/>
              </a:rPr>
              <a:t>2000</a:t>
            </a:r>
            <a:r>
              <a:rPr kumimoji="1" lang="ja-JP" altLang="en-US" sz="2400" dirty="0">
                <a:solidFill>
                  <a:schemeClr val="tx1"/>
                </a:solidFill>
                <a:latin typeface="HGPｺﾞｼｯｸM" panose="020B0600000000000000" pitchFamily="50" charset="-128"/>
                <a:ea typeface="HGPｺﾞｼｯｸM" panose="020B0600000000000000" pitchFamily="50" charset="-128"/>
              </a:rPr>
              <a:t>年</a:t>
            </a:r>
            <a:r>
              <a:rPr kumimoji="1" lang="en-US" altLang="ja-JP" sz="2400" dirty="0">
                <a:solidFill>
                  <a:schemeClr val="tx1"/>
                </a:solidFill>
                <a:latin typeface="HGPｺﾞｼｯｸM" panose="020B0600000000000000" pitchFamily="50" charset="-128"/>
                <a:ea typeface="HGPｺﾞｼｯｸM" panose="020B0600000000000000" pitchFamily="50" charset="-128"/>
              </a:rPr>
              <a:t>11</a:t>
            </a:r>
            <a:r>
              <a:rPr kumimoji="1" lang="ja-JP" altLang="en-US" sz="2400" dirty="0">
                <a:solidFill>
                  <a:schemeClr val="tx1"/>
                </a:solidFill>
                <a:latin typeface="HGPｺﾞｼｯｸM" panose="020B0600000000000000" pitchFamily="50" charset="-128"/>
                <a:ea typeface="HGPｺﾞｼｯｸM" panose="020B0600000000000000" pitchFamily="50" charset="-128"/>
              </a:rPr>
              <a:t>月～</a:t>
            </a:r>
            <a:r>
              <a:rPr kumimoji="1" lang="en-US" altLang="ja-JP" sz="2400" dirty="0">
                <a:solidFill>
                  <a:schemeClr val="tx1"/>
                </a:solidFill>
                <a:latin typeface="HGPｺﾞｼｯｸM" panose="020B0600000000000000" pitchFamily="50" charset="-128"/>
                <a:ea typeface="HGPｺﾞｼｯｸM" panose="020B0600000000000000" pitchFamily="50" charset="-128"/>
              </a:rPr>
              <a:t>2001</a:t>
            </a:r>
            <a:r>
              <a:rPr kumimoji="1" lang="ja-JP" altLang="en-US" sz="2400" dirty="0">
                <a:solidFill>
                  <a:schemeClr val="tx1"/>
                </a:solidFill>
                <a:latin typeface="HGPｺﾞｼｯｸM" panose="020B0600000000000000" pitchFamily="50" charset="-128"/>
                <a:ea typeface="HGPｺﾞｼｯｸM" panose="020B0600000000000000" pitchFamily="50" charset="-128"/>
              </a:rPr>
              <a:t>年</a:t>
            </a:r>
            <a:r>
              <a:rPr kumimoji="1" lang="en-US" altLang="ja-JP" sz="2400" dirty="0">
                <a:solidFill>
                  <a:schemeClr val="tx1"/>
                </a:solidFill>
                <a:latin typeface="HGPｺﾞｼｯｸM" panose="020B0600000000000000" pitchFamily="50" charset="-128"/>
                <a:ea typeface="HGPｺﾞｼｯｸM" panose="020B0600000000000000" pitchFamily="50" charset="-128"/>
              </a:rPr>
              <a:t>1</a:t>
            </a:r>
            <a:r>
              <a:rPr kumimoji="1" lang="ja-JP" altLang="en-US" sz="2400" dirty="0">
                <a:solidFill>
                  <a:schemeClr val="tx1"/>
                </a:solidFill>
                <a:latin typeface="HGPｺﾞｼｯｸM" panose="020B0600000000000000" pitchFamily="50" charset="-128"/>
                <a:ea typeface="HGPｺﾞｼｯｸM" panose="020B0600000000000000" pitchFamily="50" charset="-128"/>
              </a:rPr>
              <a:t>月</a:t>
            </a:r>
            <a:r>
              <a:rPr lang="ja-JP" altLang="en-US" sz="2400" dirty="0">
                <a:solidFill>
                  <a:schemeClr val="tx1"/>
                </a:solidFill>
                <a:latin typeface="HGPｺﾞｼｯｸM" panose="020B0600000000000000" pitchFamily="50" charset="-128"/>
                <a:ea typeface="HGPｺﾞｼｯｸM" panose="020B0600000000000000" pitchFamily="50" charset="-128"/>
              </a:rPr>
              <a:t>における</a:t>
            </a:r>
            <a:endParaRPr lang="en-US" altLang="ja-JP" sz="2400" dirty="0">
              <a:solidFill>
                <a:schemeClr val="tx1"/>
              </a:solidFill>
              <a:latin typeface="HGPｺﾞｼｯｸM" panose="020B0600000000000000" pitchFamily="50" charset="-128"/>
              <a:ea typeface="HGPｺﾞｼｯｸM" panose="020B0600000000000000" pitchFamily="50" charset="-128"/>
            </a:endParaRPr>
          </a:p>
          <a:p>
            <a:pPr algn="ctr"/>
            <a:r>
              <a:rPr lang="ja-JP" altLang="en-US" sz="2400" dirty="0">
                <a:solidFill>
                  <a:schemeClr val="tx1"/>
                </a:solidFill>
                <a:latin typeface="HGPｺﾞｼｯｸM" panose="020B0600000000000000" pitchFamily="50" charset="-128"/>
                <a:ea typeface="HGPｺﾞｼｯｸM" panose="020B0600000000000000" pitchFamily="50" charset="-128"/>
              </a:rPr>
              <a:t>積算の海氷生成量</a:t>
            </a:r>
            <a:r>
              <a:rPr kumimoji="1" lang="en-US" altLang="ja-JP" sz="2400" dirty="0">
                <a:solidFill>
                  <a:schemeClr val="tx1"/>
                </a:solidFill>
                <a:latin typeface="HGPｺﾞｼｯｸM" panose="020B0600000000000000" pitchFamily="50" charset="-128"/>
                <a:ea typeface="HGPｺﾞｼｯｸM" panose="020B0600000000000000" pitchFamily="50" charset="-128"/>
              </a:rPr>
              <a:t>(</a:t>
            </a:r>
            <a:r>
              <a:rPr kumimoji="1" lang="ja-JP" altLang="en-US" sz="2400" dirty="0">
                <a:solidFill>
                  <a:schemeClr val="tx1"/>
                </a:solidFill>
                <a:latin typeface="HGPｺﾞｼｯｸM" panose="020B0600000000000000" pitchFamily="50" charset="-128"/>
                <a:ea typeface="HGPｺﾞｼｯｸM" panose="020B0600000000000000" pitchFamily="50" charset="-128"/>
              </a:rPr>
              <a:t>熱収支のみ考慮</a:t>
            </a:r>
            <a:r>
              <a:rPr kumimoji="1" lang="en-US" altLang="ja-JP" sz="2400" dirty="0">
                <a:solidFill>
                  <a:schemeClr val="tx1"/>
                </a:solidFill>
                <a:latin typeface="HGPｺﾞｼｯｸM" panose="020B0600000000000000" pitchFamily="50" charset="-128"/>
                <a:ea typeface="HGPｺﾞｼｯｸM" panose="020B0600000000000000" pitchFamily="50" charset="-128"/>
              </a:rPr>
              <a:t>)</a:t>
            </a:r>
            <a:endParaRPr kumimoji="1" lang="ja-JP" altLang="en-US" sz="2400" dirty="0">
              <a:solidFill>
                <a:schemeClr val="tx1"/>
              </a:solidFill>
              <a:latin typeface="HGPｺﾞｼｯｸM" panose="020B0600000000000000" pitchFamily="50" charset="-128"/>
              <a:ea typeface="HGPｺﾞｼｯｸM" panose="020B0600000000000000" pitchFamily="50" charset="-128"/>
            </a:endParaRPr>
          </a:p>
        </p:txBody>
      </p:sp>
      <p:sp>
        <p:nvSpPr>
          <p:cNvPr id="5" name="正方形/長方形 4"/>
          <p:cNvSpPr/>
          <p:nvPr/>
        </p:nvSpPr>
        <p:spPr>
          <a:xfrm>
            <a:off x="634980" y="901725"/>
            <a:ext cx="1740877" cy="3590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err="1">
                <a:solidFill>
                  <a:schemeClr val="tx1"/>
                </a:solidFill>
                <a:latin typeface="HGPｺﾞｼｯｸM" panose="020B0600000000000000" pitchFamily="50" charset="-128"/>
                <a:ea typeface="HGPｺﾞｼｯｸM" panose="020B0600000000000000" pitchFamily="50" charset="-128"/>
              </a:rPr>
              <a:t>ctl_run</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sp>
        <p:nvSpPr>
          <p:cNvPr id="6" name="正方形/長方形 5"/>
          <p:cNvSpPr/>
          <p:nvPr/>
        </p:nvSpPr>
        <p:spPr>
          <a:xfrm>
            <a:off x="3682217" y="901725"/>
            <a:ext cx="1740877" cy="3590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err="1">
                <a:solidFill>
                  <a:schemeClr val="tx1"/>
                </a:solidFill>
                <a:latin typeface="HGPｺﾞｼｯｸM" panose="020B0600000000000000" pitchFamily="50" charset="-128"/>
                <a:ea typeface="HGPｺﾞｼｯｸM" panose="020B0600000000000000" pitchFamily="50" charset="-128"/>
              </a:rPr>
              <a:t>plane_run</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pic>
        <p:nvPicPr>
          <p:cNvPr id="14" name="図 13"/>
          <p:cNvPicPr>
            <a:picLocks noChangeAspect="1"/>
          </p:cNvPicPr>
          <p:nvPr/>
        </p:nvPicPr>
        <p:blipFill rotWithShape="1">
          <a:blip r:embed="rId4" cstate="print">
            <a:extLst>
              <a:ext uri="{28A0092B-C50C-407E-A947-70E740481C1C}">
                <a14:useLocalDpi xmlns:a14="http://schemas.microsoft.com/office/drawing/2010/main" val="0"/>
              </a:ext>
            </a:extLst>
          </a:blip>
          <a:srcRect b="20572"/>
          <a:stretch/>
        </p:blipFill>
        <p:spPr>
          <a:xfrm>
            <a:off x="0" y="1260798"/>
            <a:ext cx="3047059" cy="2188478"/>
          </a:xfrm>
          <a:prstGeom prst="rect">
            <a:avLst/>
          </a:prstGeom>
        </p:spPr>
      </p:pic>
      <p:sp>
        <p:nvSpPr>
          <p:cNvPr id="15" name="正方形/長方形 14"/>
          <p:cNvSpPr/>
          <p:nvPr/>
        </p:nvSpPr>
        <p:spPr>
          <a:xfrm>
            <a:off x="6870063" y="901725"/>
            <a:ext cx="1740877" cy="3590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err="1">
                <a:solidFill>
                  <a:schemeClr val="tx1"/>
                </a:solidFill>
                <a:latin typeface="HGPｺﾞｼｯｸM" panose="020B0600000000000000" pitchFamily="50" charset="-128"/>
                <a:ea typeface="HGPｺﾞｼｯｸM" panose="020B0600000000000000" pitchFamily="50" charset="-128"/>
              </a:rPr>
              <a:t>ctl</a:t>
            </a:r>
            <a:r>
              <a:rPr lang="en-US" altLang="ja-JP" sz="2000" dirty="0">
                <a:solidFill>
                  <a:schemeClr val="tx1"/>
                </a:solidFill>
                <a:latin typeface="HGPｺﾞｼｯｸM" panose="020B0600000000000000" pitchFamily="50" charset="-128"/>
                <a:ea typeface="HGPｺﾞｼｯｸM" panose="020B0600000000000000" pitchFamily="50" charset="-128"/>
              </a:rPr>
              <a:t>-plane</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sp>
        <p:nvSpPr>
          <p:cNvPr id="19" name="角丸四角形 18"/>
          <p:cNvSpPr/>
          <p:nvPr/>
        </p:nvSpPr>
        <p:spPr>
          <a:xfrm>
            <a:off x="634980" y="4533448"/>
            <a:ext cx="7953202" cy="2204781"/>
          </a:xfrm>
          <a:prstGeom prst="roundRect">
            <a:avLst/>
          </a:prstGeom>
          <a:solidFill>
            <a:srgbClr val="FFCC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600" dirty="0">
                <a:solidFill>
                  <a:schemeClr val="tx1"/>
                </a:solidFill>
                <a:latin typeface="HGPｺﾞｼｯｸM" panose="020B0600000000000000" pitchFamily="50" charset="-128"/>
                <a:ea typeface="HGPｺﾞｼｯｸM" panose="020B0600000000000000" pitchFamily="50" charset="-128"/>
              </a:rPr>
              <a:t>・</a:t>
            </a:r>
            <a:r>
              <a:rPr kumimoji="1" lang="en-US" altLang="ja-JP" sz="2600" dirty="0" err="1">
                <a:solidFill>
                  <a:schemeClr val="tx1"/>
                </a:solidFill>
                <a:latin typeface="HGPｺﾞｼｯｸM" panose="020B0600000000000000" pitchFamily="50" charset="-128"/>
                <a:ea typeface="HGPｺﾞｼｯｸM" panose="020B0600000000000000" pitchFamily="50" charset="-128"/>
              </a:rPr>
              <a:t>ctl_run</a:t>
            </a:r>
            <a:r>
              <a:rPr kumimoji="1" lang="ja-JP" altLang="en-US" sz="2600" dirty="0">
                <a:solidFill>
                  <a:schemeClr val="tx1"/>
                </a:solidFill>
                <a:latin typeface="HGPｺﾞｼｯｸM" panose="020B0600000000000000" pitchFamily="50" charset="-128"/>
                <a:ea typeface="HGPｺﾞｼｯｸM" panose="020B0600000000000000" pitchFamily="50" charset="-128"/>
              </a:rPr>
              <a:t>では、最も多いところで厚さ約</a:t>
            </a:r>
            <a:r>
              <a:rPr lang="en-US" altLang="ja-JP" sz="2600" dirty="0">
                <a:solidFill>
                  <a:schemeClr val="tx1"/>
                </a:solidFill>
                <a:latin typeface="HGPｺﾞｼｯｸM" panose="020B0600000000000000" pitchFamily="50" charset="-128"/>
                <a:ea typeface="HGPｺﾞｼｯｸM" panose="020B0600000000000000" pitchFamily="50" charset="-128"/>
              </a:rPr>
              <a:t>36</a:t>
            </a:r>
            <a:r>
              <a:rPr kumimoji="1" lang="en-US" altLang="ja-JP" sz="2600" dirty="0">
                <a:solidFill>
                  <a:schemeClr val="tx1"/>
                </a:solidFill>
                <a:latin typeface="HGPｺﾞｼｯｸM" panose="020B0600000000000000" pitchFamily="50" charset="-128"/>
                <a:ea typeface="HGPｺﾞｼｯｸM" panose="020B0600000000000000" pitchFamily="50" charset="-128"/>
              </a:rPr>
              <a:t>m</a:t>
            </a:r>
            <a:r>
              <a:rPr kumimoji="1" lang="ja-JP" altLang="en-US" sz="2600" dirty="0">
                <a:solidFill>
                  <a:schemeClr val="tx1"/>
                </a:solidFill>
                <a:latin typeface="HGPｺﾞｼｯｸM" panose="020B0600000000000000" pitchFamily="50" charset="-128"/>
                <a:ea typeface="HGPｺﾞｼｯｸM" panose="020B0600000000000000" pitchFamily="50" charset="-128"/>
              </a:rPr>
              <a:t>の海氷が</a:t>
            </a:r>
            <a:endParaRPr kumimoji="1" lang="en-US" altLang="ja-JP" sz="2600" dirty="0">
              <a:solidFill>
                <a:schemeClr val="tx1"/>
              </a:solidFill>
              <a:latin typeface="HGPｺﾞｼｯｸM" panose="020B0600000000000000" pitchFamily="50" charset="-128"/>
              <a:ea typeface="HGPｺﾞｼｯｸM" panose="020B0600000000000000" pitchFamily="50" charset="-128"/>
            </a:endParaRPr>
          </a:p>
          <a:p>
            <a:r>
              <a:rPr kumimoji="1" lang="ja-JP" altLang="en-US" sz="2600" dirty="0">
                <a:solidFill>
                  <a:srgbClr val="FFCCFF"/>
                </a:solidFill>
                <a:latin typeface="HGPｺﾞｼｯｸM" panose="020B0600000000000000" pitchFamily="50" charset="-128"/>
                <a:ea typeface="HGPｺﾞｼｯｸM" panose="020B0600000000000000" pitchFamily="50" charset="-128"/>
              </a:rPr>
              <a:t>・</a:t>
            </a:r>
            <a:r>
              <a:rPr kumimoji="1" lang="ja-JP" altLang="en-US" sz="2600" dirty="0">
                <a:solidFill>
                  <a:schemeClr val="tx1"/>
                </a:solidFill>
                <a:latin typeface="HGPｺﾞｼｯｸM" panose="020B0600000000000000" pitchFamily="50" charset="-128"/>
                <a:ea typeface="HGPｺﾞｼｯｸM" panose="020B0600000000000000" pitchFamily="50" charset="-128"/>
              </a:rPr>
              <a:t>生成されている</a:t>
            </a:r>
            <a:endParaRPr kumimoji="1" lang="en-US" altLang="ja-JP" sz="2600" dirty="0">
              <a:solidFill>
                <a:schemeClr val="tx1"/>
              </a:solidFill>
              <a:latin typeface="HGPｺﾞｼｯｸM" panose="020B0600000000000000" pitchFamily="50" charset="-128"/>
              <a:ea typeface="HGPｺﾞｼｯｸM" panose="020B0600000000000000" pitchFamily="50" charset="-128"/>
            </a:endParaRPr>
          </a:p>
          <a:p>
            <a:r>
              <a:rPr kumimoji="1" lang="ja-JP" altLang="en-US" sz="2600" dirty="0">
                <a:solidFill>
                  <a:schemeClr val="tx1"/>
                </a:solidFill>
                <a:latin typeface="HGPｺﾞｼｯｸM" panose="020B0600000000000000" pitchFamily="50" charset="-128"/>
                <a:ea typeface="HGPｺﾞｼｯｸM" panose="020B0600000000000000" pitchFamily="50" charset="-128"/>
              </a:rPr>
              <a:t>・</a:t>
            </a:r>
            <a:r>
              <a:rPr lang="ja-JP" altLang="en-US" sz="2600" dirty="0">
                <a:solidFill>
                  <a:schemeClr val="tx1"/>
                </a:solidFill>
                <a:latin typeface="HGPｺﾞｼｯｸM" panose="020B0600000000000000" pitchFamily="50" charset="-128"/>
                <a:ea typeface="HGPｺﾞｼｯｸM" panose="020B0600000000000000" pitchFamily="50" charset="-128"/>
              </a:rPr>
              <a:t>ジュグジュルジェット</a:t>
            </a:r>
            <a:r>
              <a:rPr kumimoji="1" lang="ja-JP" altLang="en-US" sz="2600" dirty="0">
                <a:solidFill>
                  <a:schemeClr val="tx1"/>
                </a:solidFill>
                <a:latin typeface="HGPｺﾞｼｯｸM" panose="020B0600000000000000" pitchFamily="50" charset="-128"/>
                <a:ea typeface="HGPｺﾞｼｯｸM" panose="020B0600000000000000" pitchFamily="50" charset="-128"/>
              </a:rPr>
              <a:t>が吹く場所では、</a:t>
            </a:r>
            <a:r>
              <a:rPr kumimoji="1" lang="en-US" altLang="ja-JP" sz="2600" dirty="0" err="1">
                <a:solidFill>
                  <a:schemeClr val="tx1"/>
                </a:solidFill>
                <a:latin typeface="HGPｺﾞｼｯｸM" panose="020B0600000000000000" pitchFamily="50" charset="-128"/>
                <a:ea typeface="HGPｺﾞｼｯｸM" panose="020B0600000000000000" pitchFamily="50" charset="-128"/>
              </a:rPr>
              <a:t>plane_run</a:t>
            </a:r>
            <a:r>
              <a:rPr kumimoji="1" lang="ja-JP" altLang="en-US" sz="2600" dirty="0">
                <a:solidFill>
                  <a:schemeClr val="tx1"/>
                </a:solidFill>
                <a:latin typeface="HGPｺﾞｼｯｸM" panose="020B0600000000000000" pitchFamily="50" charset="-128"/>
                <a:ea typeface="HGPｺﾞｼｯｸM" panose="020B0600000000000000" pitchFamily="50" charset="-128"/>
              </a:rPr>
              <a:t>と比べて</a:t>
            </a:r>
            <a:endParaRPr kumimoji="1" lang="en-US" altLang="ja-JP" sz="2600" dirty="0">
              <a:solidFill>
                <a:schemeClr val="tx1"/>
              </a:solidFill>
              <a:latin typeface="HGPｺﾞｼｯｸM" panose="020B0600000000000000" pitchFamily="50" charset="-128"/>
              <a:ea typeface="HGPｺﾞｼｯｸM" panose="020B0600000000000000" pitchFamily="50" charset="-128"/>
            </a:endParaRPr>
          </a:p>
          <a:p>
            <a:r>
              <a:rPr kumimoji="1" lang="ja-JP" altLang="en-US" sz="2600" dirty="0">
                <a:solidFill>
                  <a:srgbClr val="FFCCFF"/>
                </a:solidFill>
                <a:latin typeface="HGPｺﾞｼｯｸM" panose="020B0600000000000000" pitchFamily="50" charset="-128"/>
                <a:ea typeface="HGPｺﾞｼｯｸM" panose="020B0600000000000000" pitchFamily="50" charset="-128"/>
              </a:rPr>
              <a:t>・</a:t>
            </a:r>
            <a:r>
              <a:rPr kumimoji="1" lang="ja-JP" altLang="en-US" sz="2600" dirty="0">
                <a:solidFill>
                  <a:schemeClr val="tx1"/>
                </a:solidFill>
                <a:latin typeface="HGPｺﾞｼｯｸM" panose="020B0600000000000000" pitchFamily="50" charset="-128"/>
                <a:ea typeface="HGPｺﾞｼｯｸM" panose="020B0600000000000000" pitchFamily="50" charset="-128"/>
              </a:rPr>
              <a:t>最大で約</a:t>
            </a:r>
            <a:r>
              <a:rPr lang="en-US" altLang="ja-JP" sz="2600" dirty="0">
                <a:solidFill>
                  <a:schemeClr val="tx1"/>
                </a:solidFill>
                <a:latin typeface="HGPｺﾞｼｯｸM" panose="020B0600000000000000" pitchFamily="50" charset="-128"/>
                <a:ea typeface="HGPｺﾞｼｯｸM" panose="020B0600000000000000" pitchFamily="50" charset="-128"/>
              </a:rPr>
              <a:t>15</a:t>
            </a:r>
            <a:r>
              <a:rPr kumimoji="1" lang="en-US" altLang="ja-JP" sz="2600" dirty="0">
                <a:solidFill>
                  <a:schemeClr val="tx1"/>
                </a:solidFill>
                <a:latin typeface="HGPｺﾞｼｯｸM" panose="020B0600000000000000" pitchFamily="50" charset="-128"/>
                <a:ea typeface="HGPｺﾞｼｯｸM" panose="020B0600000000000000" pitchFamily="50" charset="-128"/>
              </a:rPr>
              <a:t>m</a:t>
            </a:r>
            <a:r>
              <a:rPr kumimoji="1" lang="ja-JP" altLang="en-US" sz="2600" dirty="0">
                <a:solidFill>
                  <a:schemeClr val="tx1"/>
                </a:solidFill>
                <a:latin typeface="HGPｺﾞｼｯｸM" panose="020B0600000000000000" pitchFamily="50" charset="-128"/>
                <a:ea typeface="HGPｺﾞｼｯｸM" panose="020B0600000000000000" pitchFamily="50" charset="-128"/>
              </a:rPr>
              <a:t>分多く海氷が生成されている</a:t>
            </a:r>
            <a:endParaRPr kumimoji="1" lang="en-US" altLang="ja-JP" sz="2600" dirty="0">
              <a:solidFill>
                <a:schemeClr val="tx1"/>
              </a:solidFill>
              <a:latin typeface="HGPｺﾞｼｯｸM" panose="020B0600000000000000" pitchFamily="50" charset="-128"/>
              <a:ea typeface="HGPｺﾞｼｯｸM" panose="020B0600000000000000" pitchFamily="50" charset="-128"/>
            </a:endParaRPr>
          </a:p>
        </p:txBody>
      </p:sp>
      <p:sp>
        <p:nvSpPr>
          <p:cNvPr id="20" name="正方形/長方形 19"/>
          <p:cNvSpPr/>
          <p:nvPr/>
        </p:nvSpPr>
        <p:spPr>
          <a:xfrm>
            <a:off x="3187209" y="4146829"/>
            <a:ext cx="2730891" cy="307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ja-JP" altLang="en-US" sz="2000" dirty="0">
                <a:solidFill>
                  <a:schemeClr val="tx1"/>
                </a:solidFill>
                <a:latin typeface="HGPｺﾞｼｯｸM" panose="020B0600000000000000" pitchFamily="50" charset="-128"/>
                <a:ea typeface="HGPｺﾞｼｯｸM" panose="020B0600000000000000" pitchFamily="50" charset="-128"/>
              </a:rPr>
              <a:t>色：海氷生成量</a:t>
            </a:r>
            <a:r>
              <a:rPr lang="en-US" altLang="ja-JP" sz="2000" dirty="0">
                <a:solidFill>
                  <a:prstClr val="black"/>
                </a:solidFill>
                <a:latin typeface="HGPｺﾞｼｯｸM" panose="020B0600000000000000" pitchFamily="50" charset="-128"/>
                <a:ea typeface="HGPｺﾞｼｯｸM" panose="020B0600000000000000" pitchFamily="50" charset="-128"/>
              </a:rPr>
              <a:t>[m]</a:t>
            </a:r>
            <a:endParaRPr lang="ja-JP" altLang="en-US" sz="2000" dirty="0">
              <a:solidFill>
                <a:prstClr val="black"/>
              </a:solidFill>
              <a:latin typeface="HGPｺﾞｼｯｸM" panose="020B0600000000000000" pitchFamily="50" charset="-128"/>
              <a:ea typeface="HGPｺﾞｼｯｸM" panose="020B0600000000000000" pitchFamily="50" charset="-128"/>
            </a:endParaRPr>
          </a:p>
        </p:txBody>
      </p:sp>
      <p:sp>
        <p:nvSpPr>
          <p:cNvPr id="12" name="スライド番号プレースホルダー 11"/>
          <p:cNvSpPr>
            <a:spLocks noGrp="1"/>
          </p:cNvSpPr>
          <p:nvPr>
            <p:ph type="sldNum" sz="quarter" idx="12"/>
          </p:nvPr>
        </p:nvSpPr>
        <p:spPr/>
        <p:txBody>
          <a:bodyPr/>
          <a:lstStyle/>
          <a:p>
            <a:fld id="{5E2E1D7A-DA9D-404F-8087-6DF0A9072228}" type="slidenum">
              <a:rPr kumimoji="1" lang="ja-JP" altLang="en-US" smtClean="0"/>
              <a:t>12</a:t>
            </a:fld>
            <a:endParaRPr kumimoji="1" lang="ja-JP" altLang="en-US"/>
          </a:p>
        </p:txBody>
      </p:sp>
      <p:pic>
        <p:nvPicPr>
          <p:cNvPr id="2" name="図 1"/>
          <p:cNvPicPr>
            <a:picLocks noChangeAspect="1"/>
          </p:cNvPicPr>
          <p:nvPr/>
        </p:nvPicPr>
        <p:blipFill rotWithShape="1">
          <a:blip r:embed="rId5" cstate="print">
            <a:extLst>
              <a:ext uri="{28A0092B-C50C-407E-A947-70E740481C1C}">
                <a14:useLocalDpi xmlns:a14="http://schemas.microsoft.com/office/drawing/2010/main" val="0"/>
              </a:ext>
            </a:extLst>
          </a:blip>
          <a:srcRect b="20179"/>
          <a:stretch/>
        </p:blipFill>
        <p:spPr>
          <a:xfrm>
            <a:off x="0" y="1260798"/>
            <a:ext cx="3172030" cy="2289481"/>
          </a:xfrm>
          <a:prstGeom prst="rect">
            <a:avLst/>
          </a:prstGeom>
        </p:spPr>
      </p:pic>
      <p:pic>
        <p:nvPicPr>
          <p:cNvPr id="7" name="図 6"/>
          <p:cNvPicPr>
            <a:picLocks noChangeAspect="1"/>
          </p:cNvPicPr>
          <p:nvPr/>
        </p:nvPicPr>
        <p:blipFill rotWithShape="1">
          <a:blip r:embed="rId5" cstate="print">
            <a:extLst>
              <a:ext uri="{28A0092B-C50C-407E-A947-70E740481C1C}">
                <a14:useLocalDpi xmlns:a14="http://schemas.microsoft.com/office/drawing/2010/main" val="0"/>
              </a:ext>
            </a:extLst>
          </a:blip>
          <a:srcRect l="9092" t="93641" r="3567" b="-623"/>
          <a:stretch/>
        </p:blipFill>
        <p:spPr>
          <a:xfrm>
            <a:off x="1138611" y="3704333"/>
            <a:ext cx="4066838" cy="293988"/>
          </a:xfrm>
          <a:prstGeom prst="rect">
            <a:avLst/>
          </a:prstGeom>
        </p:spPr>
      </p:pic>
      <p:pic>
        <p:nvPicPr>
          <p:cNvPr id="9" name="図 8"/>
          <p:cNvPicPr>
            <a:picLocks noChangeAspect="1"/>
          </p:cNvPicPr>
          <p:nvPr/>
        </p:nvPicPr>
        <p:blipFill rotWithShape="1">
          <a:blip r:embed="rId6" cstate="print">
            <a:extLst>
              <a:ext uri="{28A0092B-C50C-407E-A947-70E740481C1C}">
                <a14:useLocalDpi xmlns:a14="http://schemas.microsoft.com/office/drawing/2010/main" val="0"/>
              </a:ext>
            </a:extLst>
          </a:blip>
          <a:srcRect b="17763"/>
          <a:stretch/>
        </p:blipFill>
        <p:spPr>
          <a:xfrm>
            <a:off x="6158618" y="1260797"/>
            <a:ext cx="2953700" cy="2289481"/>
          </a:xfrm>
          <a:prstGeom prst="rect">
            <a:avLst/>
          </a:prstGeom>
        </p:spPr>
      </p:pic>
      <p:pic>
        <p:nvPicPr>
          <p:cNvPr id="16" name="図 15"/>
          <p:cNvPicPr>
            <a:picLocks noChangeAspect="1"/>
          </p:cNvPicPr>
          <p:nvPr/>
        </p:nvPicPr>
        <p:blipFill rotWithShape="1">
          <a:blip r:embed="rId6" cstate="print">
            <a:extLst>
              <a:ext uri="{28A0092B-C50C-407E-A947-70E740481C1C}">
                <a14:useLocalDpi xmlns:a14="http://schemas.microsoft.com/office/drawing/2010/main" val="0"/>
              </a:ext>
            </a:extLst>
          </a:blip>
          <a:srcRect l="9749" t="94100" r="3304" b="-659"/>
          <a:stretch/>
        </p:blipFill>
        <p:spPr>
          <a:xfrm>
            <a:off x="5578231" y="3698786"/>
            <a:ext cx="3565769" cy="253542"/>
          </a:xfrm>
          <a:prstGeom prst="rect">
            <a:avLst/>
          </a:prstGeom>
        </p:spPr>
      </p:pic>
    </p:spTree>
    <p:extLst>
      <p:ext uri="{BB962C8B-B14F-4D97-AF65-F5344CB8AC3E}">
        <p14:creationId xmlns:p14="http://schemas.microsoft.com/office/powerpoint/2010/main" val="3902305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166254" y="1270434"/>
            <a:ext cx="2984269" cy="2580148"/>
            <a:chOff x="266008" y="772160"/>
            <a:chExt cx="5607437" cy="5329382"/>
          </a:xfrm>
        </p:grpSpPr>
        <p:pic>
          <p:nvPicPr>
            <p:cNvPr id="2" name="図 1"/>
            <p:cNvPicPr>
              <a:picLocks noChangeAspect="1"/>
            </p:cNvPicPr>
            <p:nvPr/>
          </p:nvPicPr>
          <p:blipFill rotWithShape="1">
            <a:blip r:embed="rId2"/>
            <a:srcRect l="568" t="6394" r="86874" b="54966"/>
            <a:stretch/>
          </p:blipFill>
          <p:spPr>
            <a:xfrm>
              <a:off x="266008" y="772160"/>
              <a:ext cx="5607437" cy="5329382"/>
            </a:xfrm>
            <a:prstGeom prst="rect">
              <a:avLst/>
            </a:prstGeom>
          </p:spPr>
        </p:pic>
        <p:sp>
          <p:nvSpPr>
            <p:cNvPr id="4" name="正方形/長方形 3"/>
            <p:cNvSpPr/>
            <p:nvPr/>
          </p:nvSpPr>
          <p:spPr>
            <a:xfrm>
              <a:off x="2360813" y="2518756"/>
              <a:ext cx="310213" cy="252592"/>
            </a:xfrm>
            <a:prstGeom prst="rect">
              <a:avLst/>
            </a:prstGeom>
            <a:solidFill>
              <a:srgbClr val="2D8B1D"/>
            </a:solidFill>
            <a:ln>
              <a:solidFill>
                <a:srgbClr val="2D8B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2360815" y="2518756"/>
              <a:ext cx="1246909" cy="110559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正方形/長方形 5"/>
          <p:cNvSpPr/>
          <p:nvPr/>
        </p:nvSpPr>
        <p:spPr>
          <a:xfrm>
            <a:off x="238539" y="197703"/>
            <a:ext cx="3236182" cy="550442"/>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HGPｺﾞｼｯｸM" panose="020B0600000000000000" pitchFamily="50" charset="-128"/>
                <a:ea typeface="HGPｺﾞｼｯｸM" panose="020B0600000000000000" pitchFamily="50" charset="-128"/>
              </a:rPr>
              <a:t>海氷総生成量の比較</a:t>
            </a:r>
            <a:endParaRPr kumimoji="1" lang="ja-JP" altLang="en-US" sz="24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mc:AlternateContent xmlns:mc="http://schemas.openxmlformats.org/markup-compatibility/2006" xmlns:a14="http://schemas.microsoft.com/office/drawing/2010/main">
        <mc:Choice Requires="a14">
          <p:sp>
            <p:nvSpPr>
              <p:cNvPr id="7" name="正方形/長方形 6"/>
              <p:cNvSpPr/>
              <p:nvPr/>
            </p:nvSpPr>
            <p:spPr>
              <a:xfrm>
                <a:off x="3399906" y="871142"/>
                <a:ext cx="5744094" cy="296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latin typeface="HGPｺﾞｼｯｸM" panose="020B0600000000000000" pitchFamily="50" charset="-128"/>
                    <a:ea typeface="HGPｺﾞｼｯｸM" panose="020B0600000000000000" pitchFamily="50" charset="-128"/>
                  </a:rPr>
                  <a:t>局地風が強く吹く図の赤枠内に</a:t>
                </a:r>
                <a:r>
                  <a:rPr lang="ja-JP" altLang="en-US" sz="2400" dirty="0">
                    <a:solidFill>
                      <a:schemeClr val="tx1"/>
                    </a:solidFill>
                    <a:latin typeface="HGPｺﾞｼｯｸM" panose="020B0600000000000000" pitchFamily="50" charset="-128"/>
                    <a:ea typeface="HGPｺﾞｼｯｸM" panose="020B0600000000000000" pitchFamily="50" charset="-128"/>
                  </a:rPr>
                  <a:t>着目すると</a:t>
                </a:r>
                <a:r>
                  <a:rPr lang="en-US" altLang="ja-JP" sz="2400" dirty="0">
                    <a:solidFill>
                      <a:schemeClr val="tx1"/>
                    </a:solidFill>
                    <a:latin typeface="HGPｺﾞｼｯｸM" panose="020B0600000000000000" pitchFamily="50" charset="-128"/>
                    <a:ea typeface="HGPｺﾞｼｯｸM" panose="020B0600000000000000" pitchFamily="50" charset="-128"/>
                  </a:rPr>
                  <a:t>…</a:t>
                </a:r>
              </a:p>
              <a:p>
                <a:r>
                  <a:rPr lang="ja-JP" altLang="en-US" sz="2400" dirty="0">
                    <a:solidFill>
                      <a:schemeClr val="tx1"/>
                    </a:solidFill>
                    <a:latin typeface="HGPｺﾞｼｯｸM" panose="020B0600000000000000" pitchFamily="50" charset="-128"/>
                    <a:ea typeface="HGPｺﾞｼｯｸM" panose="020B0600000000000000" pitchFamily="50" charset="-128"/>
                  </a:rPr>
                  <a:t>海氷の厚さが全域で</a:t>
                </a:r>
                <a:r>
                  <a:rPr lang="en-US" altLang="ja-JP" sz="2400" dirty="0">
                    <a:solidFill>
                      <a:schemeClr val="tx1"/>
                    </a:solidFill>
                    <a:latin typeface="HGPｺﾞｼｯｸM" panose="020B0600000000000000" pitchFamily="50" charset="-128"/>
                    <a:ea typeface="HGPｺﾞｼｯｸM" panose="020B0600000000000000" pitchFamily="50" charset="-128"/>
                  </a:rPr>
                  <a:t>50</a:t>
                </a:r>
                <a:r>
                  <a:rPr lang="ja-JP" altLang="en-US" sz="2400" dirty="0">
                    <a:solidFill>
                      <a:schemeClr val="tx1"/>
                    </a:solidFill>
                    <a:latin typeface="HGPｺﾞｼｯｸM" panose="020B0600000000000000" pitchFamily="50" charset="-128"/>
                    <a:ea typeface="HGPｺﾞｼｯｸM" panose="020B0600000000000000" pitchFamily="50" charset="-128"/>
                  </a:rPr>
                  <a:t>㎝と仮定した場合、</a:t>
                </a:r>
                <a:endParaRPr lang="en-US" altLang="ja-JP" sz="2400" dirty="0">
                  <a:solidFill>
                    <a:schemeClr val="tx1"/>
                  </a:solidFill>
                  <a:latin typeface="HGPｺﾞｼｯｸM" panose="020B0600000000000000" pitchFamily="50" charset="-128"/>
                  <a:ea typeface="HGPｺﾞｼｯｸM" panose="020B0600000000000000" pitchFamily="50" charset="-128"/>
                </a:endParaRPr>
              </a:p>
              <a:p>
                <a:endParaRPr kumimoji="1" lang="en-US" altLang="ja-JP" sz="2400" dirty="0">
                  <a:solidFill>
                    <a:schemeClr val="tx1"/>
                  </a:solidFill>
                  <a:latin typeface="HGPｺﾞｼｯｸM" panose="020B0600000000000000" pitchFamily="50" charset="-128"/>
                  <a:ea typeface="HGPｺﾞｼｯｸM" panose="020B0600000000000000" pitchFamily="50" charset="-128"/>
                </a:endParaRPr>
              </a:p>
              <a:p>
                <a:r>
                  <a:rPr kumimoji="1" lang="ja-JP" altLang="en-US" sz="2400" dirty="0">
                    <a:solidFill>
                      <a:schemeClr val="tx1"/>
                    </a:solidFill>
                    <a:latin typeface="HGPｺﾞｼｯｸM" panose="020B0600000000000000" pitchFamily="50" charset="-128"/>
                    <a:ea typeface="HGPｺﾞｼｯｸM" panose="020B0600000000000000" pitchFamily="50" charset="-128"/>
                  </a:rPr>
                  <a:t>赤枠内の</a:t>
                </a:r>
                <a:r>
                  <a:rPr kumimoji="1" lang="en-US" altLang="ja-JP" sz="2400" dirty="0">
                    <a:solidFill>
                      <a:schemeClr val="tx1"/>
                    </a:solidFill>
                    <a:latin typeface="HGPｺﾞｼｯｸM" panose="020B0600000000000000" pitchFamily="50" charset="-128"/>
                    <a:ea typeface="HGPｺﾞｼｯｸM" panose="020B0600000000000000" pitchFamily="50" charset="-128"/>
                  </a:rPr>
                  <a:t>3</a:t>
                </a:r>
                <a:r>
                  <a:rPr kumimoji="1" lang="ja-JP" altLang="en-US" sz="2400" dirty="0">
                    <a:solidFill>
                      <a:schemeClr val="tx1"/>
                    </a:solidFill>
                    <a:latin typeface="HGPｺﾞｼｯｸM" panose="020B0600000000000000" pitchFamily="50" charset="-128"/>
                    <a:ea typeface="HGPｺﾞｼｯｸM" panose="020B0600000000000000" pitchFamily="50" charset="-128"/>
                  </a:rPr>
                  <a:t>か月間の海氷生成量の合計</a:t>
                </a:r>
                <a:endParaRPr kumimoji="1" lang="en-US" altLang="ja-JP" sz="2400" dirty="0">
                  <a:solidFill>
                    <a:schemeClr val="tx1"/>
                  </a:solidFill>
                  <a:latin typeface="HGPｺﾞｼｯｸM" panose="020B0600000000000000" pitchFamily="50" charset="-128"/>
                  <a:ea typeface="HGPｺﾞｼｯｸM" panose="020B0600000000000000" pitchFamily="50" charset="-128"/>
                </a:endParaRPr>
              </a:p>
              <a:p>
                <a:r>
                  <a:rPr lang="ja-JP" altLang="en-US" sz="2400" dirty="0">
                    <a:solidFill>
                      <a:schemeClr val="tx1"/>
                    </a:solidFill>
                    <a:latin typeface="HGPｺﾞｼｯｸM" panose="020B0600000000000000" pitchFamily="50" charset="-128"/>
                    <a:ea typeface="HGPｺﾞｼｯｸM" panose="020B0600000000000000" pitchFamily="50" charset="-128"/>
                  </a:rPr>
                  <a:t>   </a:t>
                </a:r>
                <a:r>
                  <a:rPr lang="en-US" altLang="ja-JP" sz="2400" dirty="0" err="1">
                    <a:solidFill>
                      <a:schemeClr val="tx1"/>
                    </a:solidFill>
                    <a:latin typeface="HGPｺﾞｼｯｸM" panose="020B0600000000000000" pitchFamily="50" charset="-128"/>
                    <a:ea typeface="HGPｺﾞｼｯｸM" panose="020B0600000000000000" pitchFamily="50" charset="-128"/>
                  </a:rPr>
                  <a:t>ctl_run</a:t>
                </a:r>
                <a:r>
                  <a:rPr lang="ja-JP" altLang="en-US" sz="2400" dirty="0">
                    <a:solidFill>
                      <a:schemeClr val="tx1"/>
                    </a:solidFill>
                    <a:latin typeface="HGPｺﾞｼｯｸM" panose="020B0600000000000000" pitchFamily="50" charset="-128"/>
                    <a:ea typeface="HGPｺﾞｼｯｸM" panose="020B0600000000000000" pitchFamily="50" charset="-128"/>
                  </a:rPr>
                  <a:t>：</a:t>
                </a:r>
                <a14:m>
                  <m:oMath xmlns:m="http://schemas.openxmlformats.org/officeDocument/2006/math">
                    <m:r>
                      <a:rPr lang="en-US" altLang="ja-JP" sz="2400">
                        <a:solidFill>
                          <a:schemeClr val="tx1"/>
                        </a:solidFill>
                        <a:latin typeface="Cambria Math" panose="02040503050406030204" pitchFamily="18" charset="0"/>
                        <a:ea typeface="HGPｺﾞｼｯｸM" panose="020B0600000000000000" pitchFamily="50" charset="-128"/>
                      </a:rPr>
                      <m:t>16.02</m:t>
                    </m:r>
                    <m:r>
                      <a:rPr lang="en-US" altLang="ja-JP" sz="2400" b="0" i="1" smtClean="0">
                        <a:solidFill>
                          <a:schemeClr val="tx1"/>
                        </a:solidFill>
                        <a:latin typeface="Cambria Math" panose="02040503050406030204" pitchFamily="18" charset="0"/>
                        <a:ea typeface="Cambria Math" panose="02040503050406030204" pitchFamily="18" charset="0"/>
                      </a:rPr>
                      <m:t>×</m:t>
                    </m:r>
                    <m:sSup>
                      <m:sSupPr>
                        <m:ctrlPr>
                          <a:rPr lang="en-US" altLang="ja-JP" sz="2400" i="1" smtClean="0">
                            <a:solidFill>
                              <a:schemeClr val="tx1"/>
                            </a:solidFill>
                            <a:latin typeface="Cambria Math" panose="02040503050406030204" pitchFamily="18" charset="0"/>
                            <a:ea typeface="HGPｺﾞｼｯｸM" panose="020B0600000000000000" pitchFamily="50" charset="-128"/>
                          </a:rPr>
                        </m:ctrlPr>
                      </m:sSupPr>
                      <m:e>
                        <m:r>
                          <a:rPr lang="en-US" altLang="ja-JP" sz="2400" i="1">
                            <a:solidFill>
                              <a:schemeClr val="tx1"/>
                            </a:solidFill>
                            <a:latin typeface="Cambria Math" panose="02040503050406030204" pitchFamily="18" charset="0"/>
                            <a:ea typeface="HGPｺﾞｼｯｸM" panose="020B0600000000000000" pitchFamily="50" charset="-128"/>
                          </a:rPr>
                          <m:t>10</m:t>
                        </m:r>
                      </m:e>
                      <m:sup>
                        <m:r>
                          <a:rPr lang="en-US" altLang="ja-JP" sz="2400" b="0" i="1" smtClean="0">
                            <a:solidFill>
                              <a:schemeClr val="tx1"/>
                            </a:solidFill>
                            <a:latin typeface="Cambria Math" panose="02040503050406030204" pitchFamily="18" charset="0"/>
                            <a:ea typeface="HGPｺﾞｼｯｸM" panose="020B0600000000000000" pitchFamily="50" charset="-128"/>
                          </a:rPr>
                          <m:t>4</m:t>
                        </m:r>
                      </m:sup>
                    </m:sSup>
                  </m:oMath>
                </a14:m>
                <a:r>
                  <a:rPr lang="en-US" altLang="ja-JP" sz="2400" dirty="0">
                    <a:solidFill>
                      <a:schemeClr val="tx1"/>
                    </a:solidFill>
                    <a:latin typeface="HGPｺﾞｼｯｸM" panose="020B0600000000000000" pitchFamily="50" charset="-128"/>
                    <a:ea typeface="HGPｺﾞｼｯｸM" panose="020B0600000000000000" pitchFamily="50" charset="-128"/>
                  </a:rPr>
                  <a:t>[</a:t>
                </a:r>
                <a:r>
                  <a:rPr lang="ja-JP" altLang="en-US" sz="2400" dirty="0">
                    <a:solidFill>
                      <a:schemeClr val="tx1"/>
                    </a:solidFill>
                    <a:latin typeface="HGPｺﾞｼｯｸM" panose="020B0600000000000000" pitchFamily="50" charset="-128"/>
                    <a:ea typeface="HGPｺﾞｼｯｸM" panose="020B0600000000000000" pitchFamily="50" charset="-128"/>
                  </a:rPr>
                  <a:t>㎢</a:t>
                </a:r>
                <a:r>
                  <a:rPr lang="en-US" altLang="ja-JP" sz="2400" dirty="0">
                    <a:solidFill>
                      <a:schemeClr val="tx1"/>
                    </a:solidFill>
                    <a:latin typeface="HGPｺﾞｼｯｸM" panose="020B0600000000000000" pitchFamily="50" charset="-128"/>
                    <a:ea typeface="HGPｺﾞｼｯｸM" panose="020B0600000000000000" pitchFamily="50" charset="-128"/>
                  </a:rPr>
                  <a:t>]</a:t>
                </a:r>
              </a:p>
              <a:p>
                <a:r>
                  <a:rPr lang="en-US" altLang="ja-JP" sz="2400" dirty="0" err="1">
                    <a:solidFill>
                      <a:schemeClr val="tx1"/>
                    </a:solidFill>
                    <a:latin typeface="HGPｺﾞｼｯｸM" panose="020B0600000000000000" pitchFamily="50" charset="-128"/>
                    <a:ea typeface="HGPｺﾞｼｯｸM" panose="020B0600000000000000" pitchFamily="50" charset="-128"/>
                  </a:rPr>
                  <a:t>plane_run</a:t>
                </a:r>
                <a:r>
                  <a:rPr lang="ja-JP" altLang="en-US" sz="2400" dirty="0">
                    <a:solidFill>
                      <a:schemeClr val="tx1"/>
                    </a:solidFill>
                    <a:latin typeface="HGPｺﾞｼｯｸM" panose="020B0600000000000000" pitchFamily="50" charset="-128"/>
                    <a:ea typeface="HGPｺﾞｼｯｸM" panose="020B0600000000000000" pitchFamily="50" charset="-128"/>
                  </a:rPr>
                  <a:t>：</a:t>
                </a:r>
                <a14:m>
                  <m:oMath xmlns:m="http://schemas.openxmlformats.org/officeDocument/2006/math">
                    <m:r>
                      <a:rPr lang="en-US" altLang="ja-JP" sz="2400" i="1" dirty="0">
                        <a:solidFill>
                          <a:schemeClr val="tx1"/>
                        </a:solidFill>
                        <a:latin typeface="Cambria Math" panose="02040503050406030204" pitchFamily="18" charset="0"/>
                        <a:ea typeface="HGPｺﾞｼｯｸM" panose="020B0600000000000000" pitchFamily="50" charset="-128"/>
                      </a:rPr>
                      <m:t>14.10</m:t>
                    </m:r>
                    <m:r>
                      <a:rPr lang="en-US" altLang="ja-JP" sz="2400" i="1">
                        <a:solidFill>
                          <a:schemeClr val="tx1"/>
                        </a:solidFill>
                        <a:latin typeface="Cambria Math" panose="02040503050406030204" pitchFamily="18" charset="0"/>
                        <a:ea typeface="Cambria Math" panose="02040503050406030204" pitchFamily="18" charset="0"/>
                      </a:rPr>
                      <m:t>×</m:t>
                    </m:r>
                    <m:sSup>
                      <m:sSupPr>
                        <m:ctrlPr>
                          <a:rPr lang="en-US" altLang="ja-JP" sz="2400" i="1">
                            <a:solidFill>
                              <a:schemeClr val="tx1"/>
                            </a:solidFill>
                            <a:latin typeface="Cambria Math" panose="02040503050406030204" pitchFamily="18" charset="0"/>
                            <a:ea typeface="HGPｺﾞｼｯｸM" panose="020B0600000000000000" pitchFamily="50" charset="-128"/>
                          </a:rPr>
                        </m:ctrlPr>
                      </m:sSupPr>
                      <m:e>
                        <m:r>
                          <a:rPr lang="en-US" altLang="ja-JP" sz="2400" i="1">
                            <a:solidFill>
                              <a:schemeClr val="tx1"/>
                            </a:solidFill>
                            <a:latin typeface="Cambria Math" panose="02040503050406030204" pitchFamily="18" charset="0"/>
                            <a:ea typeface="HGPｺﾞｼｯｸM" panose="020B0600000000000000" pitchFamily="50" charset="-128"/>
                          </a:rPr>
                          <m:t>10</m:t>
                        </m:r>
                      </m:e>
                      <m:sup>
                        <m:r>
                          <a:rPr lang="en-US" altLang="ja-JP" sz="2400" i="1">
                            <a:solidFill>
                              <a:schemeClr val="tx1"/>
                            </a:solidFill>
                            <a:latin typeface="Cambria Math" panose="02040503050406030204" pitchFamily="18" charset="0"/>
                            <a:ea typeface="HGPｺﾞｼｯｸM" panose="020B0600000000000000" pitchFamily="50" charset="-128"/>
                          </a:rPr>
                          <m:t>4</m:t>
                        </m:r>
                      </m:sup>
                    </m:sSup>
                  </m:oMath>
                </a14:m>
                <a:r>
                  <a:rPr lang="en-US" altLang="ja-JP" sz="2400" dirty="0">
                    <a:solidFill>
                      <a:schemeClr val="tx1"/>
                    </a:solidFill>
                    <a:latin typeface="HGPｺﾞｼｯｸM" panose="020B0600000000000000" pitchFamily="50" charset="-128"/>
                    <a:ea typeface="HGPｺﾞｼｯｸM" panose="020B0600000000000000" pitchFamily="50" charset="-128"/>
                  </a:rPr>
                  <a:t>[</a:t>
                </a:r>
                <a:r>
                  <a:rPr lang="ja-JP" altLang="en-US" sz="2400" dirty="0">
                    <a:solidFill>
                      <a:schemeClr val="tx1"/>
                    </a:solidFill>
                    <a:latin typeface="HGPｺﾞｼｯｸM" panose="020B0600000000000000" pitchFamily="50" charset="-128"/>
                    <a:ea typeface="HGPｺﾞｼｯｸM" panose="020B0600000000000000" pitchFamily="50" charset="-128"/>
                  </a:rPr>
                  <a:t>㎢</a:t>
                </a:r>
                <a:r>
                  <a:rPr lang="en-US" altLang="ja-JP" sz="2400" dirty="0">
                    <a:solidFill>
                      <a:schemeClr val="tx1"/>
                    </a:solidFill>
                    <a:latin typeface="HGPｺﾞｼｯｸM" panose="020B0600000000000000" pitchFamily="50" charset="-128"/>
                    <a:ea typeface="HGPｺﾞｼｯｸM" panose="020B0600000000000000" pitchFamily="50" charset="-128"/>
                  </a:rPr>
                  <a:t>]</a:t>
                </a:r>
                <a:endParaRPr kumimoji="1" lang="ja-JP" altLang="en-US" sz="2400" dirty="0">
                  <a:solidFill>
                    <a:schemeClr val="tx1"/>
                  </a:solidFill>
                  <a:latin typeface="HGPｺﾞｼｯｸM" panose="020B0600000000000000" pitchFamily="50" charset="-128"/>
                  <a:ea typeface="HGPｺﾞｼｯｸM" panose="020B0600000000000000" pitchFamily="50" charset="-128"/>
                </a:endParaRPr>
              </a:p>
            </p:txBody>
          </p:sp>
        </mc:Choice>
        <mc:Fallback xmlns="">
          <p:sp>
            <p:nvSpPr>
              <p:cNvPr id="7" name="正方形/長方形 6"/>
              <p:cNvSpPr>
                <a:spLocks noRot="1" noChangeAspect="1" noMove="1" noResize="1" noEditPoints="1" noAdjustHandles="1" noChangeArrowheads="1" noChangeShapeType="1" noTextEdit="1"/>
              </p:cNvSpPr>
              <p:nvPr/>
            </p:nvSpPr>
            <p:spPr>
              <a:xfrm>
                <a:off x="3399906" y="871142"/>
                <a:ext cx="5744094" cy="2968567"/>
              </a:xfrm>
              <a:prstGeom prst="rect">
                <a:avLst/>
              </a:prstGeom>
              <a:blipFill>
                <a:blip r:embed="rId3"/>
                <a:stretch>
                  <a:fillRect l="-1699" r="-1168"/>
                </a:stretch>
              </a:blipFill>
              <a:ln>
                <a:noFill/>
              </a:ln>
            </p:spPr>
            <p:txBody>
              <a:bodyPr/>
              <a:lstStyle/>
              <a:p>
                <a:r>
                  <a:rPr lang="ja-JP" altLang="en-US">
                    <a:noFill/>
                  </a:rPr>
                  <a:t> </a:t>
                </a:r>
              </a:p>
            </p:txBody>
          </p:sp>
        </mc:Fallback>
      </mc:AlternateContent>
      <p:sp>
        <p:nvSpPr>
          <p:cNvPr id="8" name="角丸四角形 7"/>
          <p:cNvSpPr/>
          <p:nvPr/>
        </p:nvSpPr>
        <p:spPr>
          <a:xfrm>
            <a:off x="958362" y="4883880"/>
            <a:ext cx="7180597" cy="1778406"/>
          </a:xfrm>
          <a:prstGeom prst="roundRect">
            <a:avLst/>
          </a:prstGeom>
          <a:solidFill>
            <a:srgbClr val="CC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600" b="1" dirty="0" err="1">
                <a:solidFill>
                  <a:schemeClr val="tx1"/>
                </a:solidFill>
                <a:latin typeface="HGPｺﾞｼｯｸM" panose="020B0600000000000000" pitchFamily="50" charset="-128"/>
                <a:ea typeface="HGPｺﾞｼｯｸM" panose="020B0600000000000000" pitchFamily="50" charset="-128"/>
              </a:rPr>
              <a:t>ctl_run</a:t>
            </a:r>
            <a:r>
              <a:rPr lang="ja-JP" altLang="en-US" sz="2600" b="1" dirty="0">
                <a:solidFill>
                  <a:schemeClr val="tx1"/>
                </a:solidFill>
                <a:latin typeface="HGPｺﾞｼｯｸM" panose="020B0600000000000000" pitchFamily="50" charset="-128"/>
                <a:ea typeface="HGPｺﾞｼｯｸM" panose="020B0600000000000000" pitchFamily="50" charset="-128"/>
              </a:rPr>
              <a:t>における赤枠内の全海氷生成量のうち、</a:t>
            </a:r>
            <a:endParaRPr lang="en-US" altLang="ja-JP" sz="2600" b="1" dirty="0">
              <a:solidFill>
                <a:schemeClr val="tx1"/>
              </a:solidFill>
              <a:latin typeface="HGPｺﾞｼｯｸM" panose="020B0600000000000000" pitchFamily="50" charset="-128"/>
              <a:ea typeface="HGPｺﾞｼｯｸM" panose="020B0600000000000000" pitchFamily="50" charset="-128"/>
            </a:endParaRPr>
          </a:p>
          <a:p>
            <a:pPr algn="ctr"/>
            <a:r>
              <a:rPr lang="ja-JP" altLang="en-US" sz="2600" b="1" dirty="0">
                <a:solidFill>
                  <a:schemeClr val="tx1"/>
                </a:solidFill>
                <a:latin typeface="HGPｺﾞｼｯｸM" panose="020B0600000000000000" pitchFamily="50" charset="-128"/>
                <a:ea typeface="HGPｺﾞｼｯｸM" panose="020B0600000000000000" pitchFamily="50" charset="-128"/>
              </a:rPr>
              <a:t>約</a:t>
            </a:r>
            <a:r>
              <a:rPr lang="en-US" altLang="ja-JP" sz="2600" b="1" dirty="0">
                <a:solidFill>
                  <a:schemeClr val="tx1"/>
                </a:solidFill>
                <a:latin typeface="HGPｺﾞｼｯｸM" panose="020B0600000000000000" pitchFamily="50" charset="-128"/>
                <a:ea typeface="HGPｺﾞｼｯｸM" panose="020B0600000000000000" pitchFamily="50" charset="-128"/>
              </a:rPr>
              <a:t>12.0</a:t>
            </a:r>
            <a:r>
              <a:rPr lang="ja-JP" altLang="en-US" sz="2600" b="1" dirty="0">
                <a:solidFill>
                  <a:schemeClr val="tx1"/>
                </a:solidFill>
                <a:latin typeface="HGPｺﾞｼｯｸM" panose="020B0600000000000000" pitchFamily="50" charset="-128"/>
                <a:ea typeface="HGPｺﾞｼｯｸM" panose="020B0600000000000000" pitchFamily="50" charset="-128"/>
              </a:rPr>
              <a:t>％は局地風が吹くことで作られている</a:t>
            </a:r>
            <a:endParaRPr kumimoji="1" lang="ja-JP" altLang="en-US" sz="2600" b="1" dirty="0">
              <a:solidFill>
                <a:schemeClr val="tx1"/>
              </a:solidFill>
              <a:latin typeface="HGPｺﾞｼｯｸM" panose="020B0600000000000000" pitchFamily="50" charset="-128"/>
              <a:ea typeface="HGPｺﾞｼｯｸM" panose="020B0600000000000000" pitchFamily="50" charset="-128"/>
            </a:endParaRPr>
          </a:p>
        </p:txBody>
      </p:sp>
      <p:sp>
        <p:nvSpPr>
          <p:cNvPr id="9" name="スライド番号プレースホルダー 8"/>
          <p:cNvSpPr>
            <a:spLocks noGrp="1"/>
          </p:cNvSpPr>
          <p:nvPr>
            <p:ph type="sldNum" sz="quarter" idx="12"/>
          </p:nvPr>
        </p:nvSpPr>
        <p:spPr/>
        <p:txBody>
          <a:bodyPr/>
          <a:lstStyle/>
          <a:p>
            <a:fld id="{5E2E1D7A-DA9D-404F-8087-6DF0A9072228}" type="slidenum">
              <a:rPr kumimoji="1" lang="ja-JP" altLang="en-US" smtClean="0"/>
              <a:t>13</a:t>
            </a:fld>
            <a:endParaRPr kumimoji="1" lang="ja-JP" altLang="en-US"/>
          </a:p>
        </p:txBody>
      </p:sp>
      <p:sp>
        <p:nvSpPr>
          <p:cNvPr id="10" name="雲形吹き出し 9"/>
          <p:cNvSpPr/>
          <p:nvPr/>
        </p:nvSpPr>
        <p:spPr>
          <a:xfrm>
            <a:off x="4791808" y="3682846"/>
            <a:ext cx="4226862" cy="1048640"/>
          </a:xfrm>
          <a:prstGeom prst="cloudCallout">
            <a:avLst>
              <a:gd name="adj1" fmla="val -40730"/>
              <a:gd name="adj2" fmla="val -71525"/>
            </a:avLst>
          </a:prstGeom>
          <a:solidFill>
            <a:srgbClr val="FFCC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600" dirty="0" err="1">
                <a:solidFill>
                  <a:schemeClr val="tx1"/>
                </a:solidFill>
                <a:latin typeface="HGPｺﾞｼｯｸM" panose="020B0600000000000000" pitchFamily="50" charset="-128"/>
                <a:ea typeface="HGPｺﾞｼｯｸM" panose="020B0600000000000000" pitchFamily="50" charset="-128"/>
              </a:rPr>
              <a:t>ctl_run</a:t>
            </a:r>
            <a:r>
              <a:rPr kumimoji="1" lang="ja-JP" altLang="en-US" sz="2600" dirty="0">
                <a:solidFill>
                  <a:schemeClr val="tx1"/>
                </a:solidFill>
                <a:latin typeface="HGPｺﾞｼｯｸM" panose="020B0600000000000000" pitchFamily="50" charset="-128"/>
                <a:ea typeface="HGPｺﾞｼｯｸM" panose="020B0600000000000000" pitchFamily="50" charset="-128"/>
              </a:rPr>
              <a:t>の約</a:t>
            </a:r>
            <a:r>
              <a:rPr kumimoji="1" lang="en-US" altLang="ja-JP" sz="2600" dirty="0">
                <a:solidFill>
                  <a:schemeClr val="tx1"/>
                </a:solidFill>
                <a:latin typeface="HGPｺﾞｼｯｸM" panose="020B0600000000000000" pitchFamily="50" charset="-128"/>
                <a:ea typeface="HGPｺﾞｼｯｸM" panose="020B0600000000000000" pitchFamily="50" charset="-128"/>
              </a:rPr>
              <a:t>8</a:t>
            </a:r>
            <a:r>
              <a:rPr lang="en-US" altLang="ja-JP" sz="2600" dirty="0">
                <a:solidFill>
                  <a:schemeClr val="tx1"/>
                </a:solidFill>
                <a:latin typeface="HGPｺﾞｼｯｸM" panose="020B0600000000000000" pitchFamily="50" charset="-128"/>
                <a:ea typeface="HGPｺﾞｼｯｸM" panose="020B0600000000000000" pitchFamily="50" charset="-128"/>
              </a:rPr>
              <a:t>8.0</a:t>
            </a:r>
            <a:r>
              <a:rPr kumimoji="1" lang="ja-JP" altLang="en-US" sz="2600" dirty="0">
                <a:solidFill>
                  <a:schemeClr val="tx1"/>
                </a:solidFill>
                <a:latin typeface="HGPｺﾞｼｯｸM" panose="020B0600000000000000" pitchFamily="50" charset="-128"/>
                <a:ea typeface="HGPｺﾞｼｯｸM" panose="020B0600000000000000" pitchFamily="50" charset="-128"/>
              </a:rPr>
              <a:t>％</a:t>
            </a:r>
          </a:p>
        </p:txBody>
      </p:sp>
    </p:spTree>
    <p:extLst>
      <p:ext uri="{BB962C8B-B14F-4D97-AF65-F5344CB8AC3E}">
        <p14:creationId xmlns:p14="http://schemas.microsoft.com/office/powerpoint/2010/main" val="12577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2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5E2E1D7A-DA9D-404F-8087-6DF0A9072228}" type="slidenum">
              <a:rPr kumimoji="1" lang="ja-JP" altLang="en-US" smtClean="0"/>
              <a:t>14</a:t>
            </a:fld>
            <a:endParaRPr kumimoji="1" lang="ja-JP" altLang="en-US"/>
          </a:p>
        </p:txBody>
      </p:sp>
      <p:sp>
        <p:nvSpPr>
          <p:cNvPr id="3" name="正方形/長方形 2"/>
          <p:cNvSpPr/>
          <p:nvPr/>
        </p:nvSpPr>
        <p:spPr>
          <a:xfrm>
            <a:off x="1153989" y="246184"/>
            <a:ext cx="6811842" cy="580293"/>
          </a:xfrm>
          <a:prstGeom prst="rect">
            <a:avLst/>
          </a:prstGeom>
          <a:no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600" dirty="0">
                <a:solidFill>
                  <a:schemeClr val="tx1"/>
                </a:solidFill>
                <a:latin typeface="HGPｺﾞｼｯｸM" panose="020B0600000000000000" pitchFamily="50" charset="-128"/>
                <a:ea typeface="HGPｺﾞｼｯｸM" panose="020B0600000000000000" pitchFamily="50" charset="-128"/>
              </a:rPr>
              <a:t>実際に海氷が少ない年には局地風は弱いのか？</a:t>
            </a:r>
            <a:endParaRPr kumimoji="1" lang="ja-JP" altLang="en-US" sz="2600" dirty="0">
              <a:solidFill>
                <a:schemeClr val="tx1"/>
              </a:solidFill>
              <a:latin typeface="HGPｺﾞｼｯｸM" panose="020B0600000000000000" pitchFamily="50" charset="-128"/>
              <a:ea typeface="HGPｺﾞｼｯｸM" panose="020B0600000000000000" pitchFamily="50" charset="-128"/>
            </a:endParaRPr>
          </a:p>
        </p:txBody>
      </p:sp>
      <p:sp>
        <p:nvSpPr>
          <p:cNvPr id="4" name="正方形/長方形 3"/>
          <p:cNvSpPr/>
          <p:nvPr/>
        </p:nvSpPr>
        <p:spPr>
          <a:xfrm>
            <a:off x="1619981" y="1834478"/>
            <a:ext cx="5442438" cy="1272320"/>
          </a:xfrm>
          <a:prstGeom prst="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00" dirty="0">
                <a:solidFill>
                  <a:schemeClr val="tx1"/>
                </a:solidFill>
                <a:latin typeface="HGPｺﾞｼｯｸM" panose="020B0600000000000000" pitchFamily="50" charset="-128"/>
                <a:ea typeface="HGPｺﾞｼｯｸM" panose="020B0600000000000000" pitchFamily="50" charset="-128"/>
              </a:rPr>
              <a:t>気温分布が比較的似ていて、</a:t>
            </a:r>
            <a:endParaRPr kumimoji="1" lang="en-US" altLang="ja-JP" sz="2600" dirty="0">
              <a:solidFill>
                <a:schemeClr val="tx1"/>
              </a:solidFill>
              <a:latin typeface="HGPｺﾞｼｯｸM" panose="020B0600000000000000" pitchFamily="50" charset="-128"/>
              <a:ea typeface="HGPｺﾞｼｯｸM" panose="020B0600000000000000" pitchFamily="50" charset="-128"/>
            </a:endParaRPr>
          </a:p>
          <a:p>
            <a:pPr algn="ctr"/>
            <a:r>
              <a:rPr kumimoji="1" lang="ja-JP" altLang="en-US" sz="2600" dirty="0">
                <a:solidFill>
                  <a:schemeClr val="tx1"/>
                </a:solidFill>
                <a:latin typeface="HGPｺﾞｼｯｸM" panose="020B0600000000000000" pitchFamily="50" charset="-128"/>
                <a:ea typeface="HGPｺﾞｼｯｸM" panose="020B0600000000000000" pitchFamily="50" charset="-128"/>
              </a:rPr>
              <a:t>海氷面積が小さかった</a:t>
            </a:r>
            <a:r>
              <a:rPr kumimoji="1" lang="en-US" altLang="ja-JP" sz="2600" dirty="0">
                <a:solidFill>
                  <a:schemeClr val="tx1"/>
                </a:solidFill>
                <a:latin typeface="HGPｺﾞｼｯｸM" panose="020B0600000000000000" pitchFamily="50" charset="-128"/>
                <a:ea typeface="HGPｺﾞｼｯｸM" panose="020B0600000000000000" pitchFamily="50" charset="-128"/>
              </a:rPr>
              <a:t>2008</a:t>
            </a:r>
            <a:r>
              <a:rPr kumimoji="1" lang="ja-JP" altLang="en-US" sz="2600" dirty="0">
                <a:solidFill>
                  <a:schemeClr val="tx1"/>
                </a:solidFill>
                <a:latin typeface="HGPｺﾞｼｯｸM" panose="020B0600000000000000" pitchFamily="50" charset="-128"/>
                <a:ea typeface="HGPｺﾞｼｯｸM" panose="020B0600000000000000" pitchFamily="50" charset="-128"/>
              </a:rPr>
              <a:t>年と比較</a:t>
            </a:r>
          </a:p>
        </p:txBody>
      </p:sp>
      <p:sp>
        <p:nvSpPr>
          <p:cNvPr id="5" name="下矢印 4"/>
          <p:cNvSpPr/>
          <p:nvPr/>
        </p:nvSpPr>
        <p:spPr>
          <a:xfrm>
            <a:off x="4076331" y="1039690"/>
            <a:ext cx="529738" cy="709979"/>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p:cNvGrpSpPr/>
          <p:nvPr/>
        </p:nvGrpSpPr>
        <p:grpSpPr>
          <a:xfrm>
            <a:off x="536330" y="3217984"/>
            <a:ext cx="2655068" cy="3013198"/>
            <a:chOff x="492369" y="3525715"/>
            <a:chExt cx="2655068" cy="3013198"/>
          </a:xfrm>
        </p:grpSpPr>
        <p:pic>
          <p:nvPicPr>
            <p:cNvPr id="18" name="図 17"/>
            <p:cNvPicPr>
              <a:picLocks noChangeAspect="1"/>
            </p:cNvPicPr>
            <p:nvPr/>
          </p:nvPicPr>
          <p:blipFill rotWithShape="1">
            <a:blip r:embed="rId2"/>
            <a:srcRect l="572" t="5954" r="86732" b="54056"/>
            <a:stretch/>
          </p:blipFill>
          <p:spPr>
            <a:xfrm>
              <a:off x="492369" y="4024313"/>
              <a:ext cx="2584730" cy="2514600"/>
            </a:xfrm>
            <a:prstGeom prst="rect">
              <a:avLst/>
            </a:prstGeom>
          </p:spPr>
        </p:pic>
        <p:sp>
          <p:nvSpPr>
            <p:cNvPr id="19" name="正方形/長方形 18"/>
            <p:cNvSpPr/>
            <p:nvPr/>
          </p:nvSpPr>
          <p:spPr>
            <a:xfrm>
              <a:off x="562707" y="3525715"/>
              <a:ext cx="2584730" cy="5451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HGPｺﾞｼｯｸM" panose="020B0600000000000000" pitchFamily="50" charset="-128"/>
                  <a:ea typeface="HGPｺﾞｼｯｸM" panose="020B0600000000000000" pitchFamily="50" charset="-128"/>
                </a:rPr>
                <a:t>WRF(</a:t>
              </a:r>
              <a:r>
                <a:rPr kumimoji="1" lang="ja-JP" altLang="en-US" sz="2000" dirty="0">
                  <a:solidFill>
                    <a:schemeClr val="tx1"/>
                  </a:solidFill>
                  <a:latin typeface="HGPｺﾞｼｯｸM" panose="020B0600000000000000" pitchFamily="50" charset="-128"/>
                  <a:ea typeface="HGPｺﾞｼｯｸM" panose="020B0600000000000000" pitchFamily="50" charset="-128"/>
                </a:rPr>
                <a:t>数値予報モデル</a:t>
              </a:r>
              <a:r>
                <a:rPr kumimoji="1" lang="en-US" altLang="ja-JP" sz="2000" dirty="0">
                  <a:solidFill>
                    <a:schemeClr val="tx1"/>
                  </a:solidFill>
                  <a:latin typeface="HGPｺﾞｼｯｸM" panose="020B0600000000000000" pitchFamily="50" charset="-128"/>
                  <a:ea typeface="HGPｺﾞｼｯｸM" panose="020B0600000000000000" pitchFamily="50" charset="-128"/>
                </a:rPr>
                <a:t>)</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grpSp>
      <p:graphicFrame>
        <p:nvGraphicFramePr>
          <p:cNvPr id="21" name="表 20"/>
          <p:cNvGraphicFramePr>
            <a:graphicFrameLocks noGrp="1"/>
          </p:cNvGraphicFramePr>
          <p:nvPr>
            <p:extLst/>
          </p:nvPr>
        </p:nvGraphicFramePr>
        <p:xfrm>
          <a:off x="3445538" y="3671746"/>
          <a:ext cx="5322471" cy="2550156"/>
        </p:xfrm>
        <a:graphic>
          <a:graphicData uri="http://schemas.openxmlformats.org/drawingml/2006/table">
            <a:tbl>
              <a:tblPr/>
              <a:tblGrid>
                <a:gridCol w="1946031">
                  <a:extLst>
                    <a:ext uri="{9D8B030D-6E8A-4147-A177-3AD203B41FA5}">
                      <a16:colId xmlns:a16="http://schemas.microsoft.com/office/drawing/2014/main" val="1264981268"/>
                    </a:ext>
                  </a:extLst>
                </a:gridCol>
                <a:gridCol w="3376440">
                  <a:extLst>
                    <a:ext uri="{9D8B030D-6E8A-4147-A177-3AD203B41FA5}">
                      <a16:colId xmlns:a16="http://schemas.microsoft.com/office/drawing/2014/main" val="2843962866"/>
                    </a:ext>
                  </a:extLst>
                </a:gridCol>
              </a:tblGrid>
              <a:tr h="425026">
                <a:tc>
                  <a:txBody>
                    <a:bodyPr/>
                    <a:lstStyle/>
                    <a:p>
                      <a:pPr algn="ctr" fontAlgn="ctr"/>
                      <a:r>
                        <a:rPr lang="ja-JP" altLang="en-US" sz="24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dirty="0">
                          <a:solidFill>
                            <a:srgbClr val="000000"/>
                          </a:solidFill>
                          <a:effectLst/>
                          <a:latin typeface="HGPｺﾞｼｯｸM" panose="020B0600000000000000" pitchFamily="50" charset="-128"/>
                          <a:ea typeface="HGPｺﾞｼｯｸM" panose="020B0600000000000000" pitchFamily="50" charset="-128"/>
                        </a:rPr>
                        <a:t>2008</a:t>
                      </a:r>
                      <a:r>
                        <a:rPr lang="en-US" sz="2400" b="0" i="0" u="none" strike="noStrike" dirty="0">
                          <a:solidFill>
                            <a:srgbClr val="000000"/>
                          </a:solidFill>
                          <a:effectLst/>
                          <a:latin typeface="HGPｺﾞｼｯｸM" panose="020B0600000000000000" pitchFamily="50" charset="-128"/>
                          <a:ea typeface="HGPｺﾞｼｯｸM" panose="020B0600000000000000" pitchFamily="50" charset="-128"/>
                        </a:rPr>
                        <a:t>_run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513490"/>
                  </a:ext>
                </a:extLst>
              </a:tr>
              <a:tr h="425026">
                <a:tc>
                  <a:txBody>
                    <a:bodyPr/>
                    <a:lstStyle/>
                    <a:p>
                      <a:pPr algn="ctr" fontAlgn="ctr"/>
                      <a:r>
                        <a:rPr lang="zh-TW" altLang="en-US" sz="2200" b="0" i="0" u="none" strike="noStrike" dirty="0">
                          <a:solidFill>
                            <a:srgbClr val="000000"/>
                          </a:solidFill>
                          <a:effectLst/>
                          <a:latin typeface="HGPｺﾞｼｯｸM" panose="020B0600000000000000" pitchFamily="50" charset="-128"/>
                          <a:ea typeface="HGPｺﾞｼｯｸM" panose="020B0600000000000000" pitchFamily="50" charset="-128"/>
                        </a:rPr>
                        <a:t>水平格子間隔</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dirty="0">
                          <a:solidFill>
                            <a:srgbClr val="000000"/>
                          </a:solidFill>
                          <a:effectLst/>
                          <a:latin typeface="HGPｺﾞｼｯｸM" panose="020B0600000000000000" pitchFamily="50" charset="-128"/>
                          <a:ea typeface="HGPｺﾞｼｯｸM" panose="020B0600000000000000" pitchFamily="50" charset="-128"/>
                        </a:rPr>
                        <a:t>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1636554"/>
                  </a:ext>
                </a:extLst>
              </a:tr>
              <a:tr h="425026">
                <a:tc>
                  <a:txBody>
                    <a:bodyPr/>
                    <a:lstStyle/>
                    <a:p>
                      <a:pPr algn="ctr" fontAlgn="ctr"/>
                      <a:r>
                        <a:rPr lang="ja-JP" altLang="en-US" sz="2200" b="0" i="0" u="none" strike="noStrike" dirty="0">
                          <a:solidFill>
                            <a:srgbClr val="000000"/>
                          </a:solidFill>
                          <a:effectLst/>
                          <a:latin typeface="HGPｺﾞｼｯｸM" panose="020B0600000000000000" pitchFamily="50" charset="-128"/>
                          <a:ea typeface="HGPｺﾞｼｯｸM" panose="020B0600000000000000" pitchFamily="50" charset="-128"/>
                        </a:rPr>
                        <a:t>初期値・境界値</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0">
                          <a:solidFill>
                            <a:srgbClr val="000000"/>
                          </a:solidFill>
                          <a:effectLst/>
                          <a:latin typeface="HGPｺﾞｼｯｸM" panose="020B0600000000000000" pitchFamily="50" charset="-128"/>
                          <a:ea typeface="HGPｺﾞｼｯｸM" panose="020B0600000000000000" pitchFamily="50" charset="-128"/>
                        </a:rPr>
                        <a:t>ERA-interim</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9755269"/>
                  </a:ext>
                </a:extLst>
              </a:tr>
              <a:tr h="425026">
                <a:tc rowSpan="2">
                  <a:txBody>
                    <a:bodyPr/>
                    <a:lstStyle/>
                    <a:p>
                      <a:pPr algn="ctr" fontAlgn="ctr"/>
                      <a:r>
                        <a:rPr lang="ja-JP" altLang="en-US" sz="2200" b="0" i="0" u="none" strike="noStrike" dirty="0">
                          <a:solidFill>
                            <a:srgbClr val="000000"/>
                          </a:solidFill>
                          <a:effectLst/>
                          <a:latin typeface="HGPｺﾞｼｯｸM" panose="020B0600000000000000" pitchFamily="50" charset="-128"/>
                          <a:ea typeface="HGPｺﾞｼｯｸM" panose="020B0600000000000000" pitchFamily="50" charset="-128"/>
                        </a:rPr>
                        <a:t>計算期間</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2400" b="0" i="0" u="none" strike="noStrike" dirty="0">
                          <a:solidFill>
                            <a:srgbClr val="000000"/>
                          </a:solidFill>
                          <a:effectLst/>
                          <a:latin typeface="HGPｺﾞｼｯｸM" panose="020B0600000000000000" pitchFamily="50" charset="-128"/>
                          <a:ea typeface="HGPｺﾞｼｯｸM" panose="020B0600000000000000" pitchFamily="50" charset="-128"/>
                        </a:rPr>
                        <a:t>200</a:t>
                      </a:r>
                      <a:r>
                        <a:rPr lang="en-US" altLang="ja-JP" sz="2400" b="0" i="0" u="none" strike="noStrike" dirty="0">
                          <a:solidFill>
                            <a:srgbClr val="000000"/>
                          </a:solidFill>
                          <a:effectLst/>
                          <a:latin typeface="HGPｺﾞｼｯｸM" panose="020B0600000000000000" pitchFamily="50" charset="-128"/>
                          <a:ea typeface="HGPｺﾞｼｯｸM" panose="020B0600000000000000" pitchFamily="50" charset="-128"/>
                        </a:rPr>
                        <a:t>8</a:t>
                      </a:r>
                      <a:r>
                        <a:rPr lang="en-US" sz="2400" b="0" i="0" u="none" strike="noStrike" dirty="0">
                          <a:solidFill>
                            <a:srgbClr val="000000"/>
                          </a:solidFill>
                          <a:effectLst/>
                          <a:latin typeface="HGPｺﾞｼｯｸM" panose="020B0600000000000000" pitchFamily="50" charset="-128"/>
                          <a:ea typeface="HGPｺﾞｼｯｸM" panose="020B0600000000000000" pitchFamily="50" charset="-128"/>
                        </a:rPr>
                        <a:t>/11/1 00UTC～</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06770260"/>
                  </a:ext>
                </a:extLst>
              </a:tr>
              <a:tr h="425026">
                <a:tc vMerge="1">
                  <a:txBody>
                    <a:bodyPr/>
                    <a:lstStyle/>
                    <a:p>
                      <a:endParaRPr kumimoji="1" lang="ja-JP" altLang="en-US"/>
                    </a:p>
                  </a:txBody>
                  <a:tcPr/>
                </a:tc>
                <a:tc>
                  <a:txBody>
                    <a:bodyPr/>
                    <a:lstStyle/>
                    <a:p>
                      <a:pPr algn="r" fontAlgn="ctr"/>
                      <a:r>
                        <a:rPr lang="en-US" sz="2400" b="0" i="0" u="none" strike="noStrike" dirty="0">
                          <a:solidFill>
                            <a:srgbClr val="000000"/>
                          </a:solidFill>
                          <a:effectLst/>
                          <a:latin typeface="HGPｺﾞｼｯｸM" panose="020B0600000000000000" pitchFamily="50" charset="-128"/>
                          <a:ea typeface="HGPｺﾞｼｯｸM" panose="020B0600000000000000" pitchFamily="50" charset="-128"/>
                        </a:rPr>
                        <a:t>200</a:t>
                      </a:r>
                      <a:r>
                        <a:rPr lang="en-US" altLang="ja-JP" sz="2400" b="0" i="0" u="none" strike="noStrike" dirty="0">
                          <a:solidFill>
                            <a:srgbClr val="000000"/>
                          </a:solidFill>
                          <a:effectLst/>
                          <a:latin typeface="HGPｺﾞｼｯｸM" panose="020B0600000000000000" pitchFamily="50" charset="-128"/>
                          <a:ea typeface="HGPｺﾞｼｯｸM" panose="020B0600000000000000" pitchFamily="50" charset="-128"/>
                        </a:rPr>
                        <a:t>9</a:t>
                      </a:r>
                      <a:r>
                        <a:rPr lang="en-US" sz="2400" b="0" i="0" u="none" strike="noStrike" dirty="0">
                          <a:solidFill>
                            <a:srgbClr val="000000"/>
                          </a:solidFill>
                          <a:effectLst/>
                          <a:latin typeface="HGPｺﾞｼｯｸM" panose="020B0600000000000000" pitchFamily="50" charset="-128"/>
                          <a:ea typeface="HGPｺﾞｼｯｸM" panose="020B0600000000000000" pitchFamily="50" charset="-128"/>
                        </a:rPr>
                        <a:t>/2/1 00UTC</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4134725"/>
                  </a:ext>
                </a:extLst>
              </a:tr>
              <a:tr h="425026">
                <a:tc>
                  <a:txBody>
                    <a:bodyPr/>
                    <a:lstStyle/>
                    <a:p>
                      <a:pPr algn="ctr" fontAlgn="ctr"/>
                      <a:r>
                        <a:rPr lang="ja-JP" altLang="en-US" sz="2200" b="0" i="0" u="none" strike="noStrike" dirty="0">
                          <a:solidFill>
                            <a:srgbClr val="000000"/>
                          </a:solidFill>
                          <a:effectLst/>
                          <a:latin typeface="HGPｺﾞｼｯｸM" panose="020B0600000000000000" pitchFamily="50" charset="-128"/>
                          <a:ea typeface="HGPｺﾞｼｯｸM" panose="020B0600000000000000" pitchFamily="50" charset="-128"/>
                        </a:rPr>
                        <a:t>計算間隔</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altLang="ja-JP" sz="2400" b="0" i="0" u="none" strike="noStrike" dirty="0">
                          <a:solidFill>
                            <a:srgbClr val="000000"/>
                          </a:solidFill>
                          <a:effectLst/>
                          <a:latin typeface="HGPｺﾞｼｯｸM" panose="020B0600000000000000" pitchFamily="50" charset="-128"/>
                          <a:ea typeface="HGPｺﾞｼｯｸM" panose="020B0600000000000000" pitchFamily="50" charset="-128"/>
                        </a:rPr>
                        <a:t>30</a:t>
                      </a:r>
                      <a:r>
                        <a:rPr lang="ja-JP" altLang="en-US" sz="2400" b="0" i="0" u="none" strike="noStrike" dirty="0">
                          <a:solidFill>
                            <a:srgbClr val="000000"/>
                          </a:solidFill>
                          <a:effectLst/>
                          <a:latin typeface="HGPｺﾞｼｯｸM" panose="020B0600000000000000" pitchFamily="50" charset="-128"/>
                          <a:ea typeface="HGPｺﾞｼｯｸM" panose="020B0600000000000000" pitchFamily="50" charset="-128"/>
                        </a:rPr>
                        <a:t>秒</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9962430"/>
                  </a:ext>
                </a:extLst>
              </a:tr>
            </a:tbl>
          </a:graphicData>
        </a:graphic>
      </p:graphicFrame>
    </p:spTree>
    <p:extLst>
      <p:ext uri="{BB962C8B-B14F-4D97-AF65-F5344CB8AC3E}">
        <p14:creationId xmlns:p14="http://schemas.microsoft.com/office/powerpoint/2010/main" val="22191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5E2E1D7A-DA9D-404F-8087-6DF0A9072228}" type="slidenum">
              <a:rPr kumimoji="1" lang="ja-JP" altLang="en-US" smtClean="0"/>
              <a:t>15</a:t>
            </a:fld>
            <a:endParaRPr kumimoji="1" lang="ja-JP" altLang="en-US"/>
          </a:p>
        </p:txBody>
      </p:sp>
      <p:sp>
        <p:nvSpPr>
          <p:cNvPr id="3" name="正方形/長方形 2"/>
          <p:cNvSpPr/>
          <p:nvPr/>
        </p:nvSpPr>
        <p:spPr>
          <a:xfrm>
            <a:off x="238540" y="197703"/>
            <a:ext cx="1941952" cy="550442"/>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HGPｺﾞｼｯｸM" panose="020B0600000000000000" pitchFamily="50" charset="-128"/>
                <a:ea typeface="HGPｺﾞｼｯｸM" panose="020B0600000000000000" pitchFamily="50" charset="-128"/>
              </a:rPr>
              <a:t>結果</a:t>
            </a:r>
            <a:r>
              <a:rPr lang="en-US" altLang="ja-JP" sz="2400" dirty="0">
                <a:solidFill>
                  <a:prstClr val="black"/>
                </a:solidFill>
                <a:latin typeface="HGPｺﾞｼｯｸM" panose="020B0600000000000000" pitchFamily="50" charset="-128"/>
                <a:ea typeface="HGPｺﾞｼｯｸM" panose="020B0600000000000000" pitchFamily="50" charset="-128"/>
              </a:rPr>
              <a:t>(10m</a:t>
            </a:r>
            <a:r>
              <a:rPr lang="ja-JP" altLang="en-US" sz="2400" dirty="0">
                <a:solidFill>
                  <a:prstClr val="black"/>
                </a:solidFill>
                <a:latin typeface="HGPｺﾞｼｯｸM" panose="020B0600000000000000" pitchFamily="50" charset="-128"/>
                <a:ea typeface="HGPｺﾞｼｯｸM" panose="020B0600000000000000" pitchFamily="50" charset="-128"/>
              </a:rPr>
              <a:t>風</a:t>
            </a:r>
            <a:r>
              <a:rPr lang="en-US" altLang="ja-JP" sz="2400" dirty="0">
                <a:solidFill>
                  <a:prstClr val="black"/>
                </a:solidFill>
                <a:latin typeface="HGPｺﾞｼｯｸM" panose="020B0600000000000000" pitchFamily="50" charset="-128"/>
                <a:ea typeface="HGPｺﾞｼｯｸM" panose="020B06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grpSp>
        <p:nvGrpSpPr>
          <p:cNvPr id="6" name="グループ化 5"/>
          <p:cNvGrpSpPr/>
          <p:nvPr/>
        </p:nvGrpSpPr>
        <p:grpSpPr>
          <a:xfrm>
            <a:off x="426092" y="761146"/>
            <a:ext cx="3508800" cy="2752182"/>
            <a:chOff x="343479" y="844062"/>
            <a:chExt cx="3112054" cy="2488222"/>
          </a:xfrm>
        </p:grpSpPr>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b="22506"/>
            <a:stretch/>
          </p:blipFill>
          <p:spPr>
            <a:xfrm>
              <a:off x="343479" y="1264680"/>
              <a:ext cx="3112054" cy="2067604"/>
            </a:xfrm>
            <a:prstGeom prst="rect">
              <a:avLst/>
            </a:prstGeom>
          </p:spPr>
        </p:pic>
        <p:sp>
          <p:nvSpPr>
            <p:cNvPr id="5" name="正方形/長方形 4"/>
            <p:cNvSpPr/>
            <p:nvPr/>
          </p:nvSpPr>
          <p:spPr>
            <a:xfrm>
              <a:off x="1367571" y="844062"/>
              <a:ext cx="1063869" cy="420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HGPｺﾞｼｯｸM" panose="020B0600000000000000" pitchFamily="50" charset="-128"/>
                  <a:ea typeface="HGPｺﾞｼｯｸM" panose="020B0600000000000000" pitchFamily="50" charset="-128"/>
                </a:rPr>
                <a:t>2008</a:t>
              </a:r>
              <a:r>
                <a:rPr kumimoji="1" lang="ja-JP" altLang="en-US" sz="2000" dirty="0">
                  <a:solidFill>
                    <a:schemeClr val="tx1"/>
                  </a:solidFill>
                  <a:latin typeface="HGPｺﾞｼｯｸM" panose="020B0600000000000000" pitchFamily="50" charset="-128"/>
                  <a:ea typeface="HGPｺﾞｼｯｸM" panose="020B0600000000000000" pitchFamily="50" charset="-128"/>
                </a:rPr>
                <a:t>年</a:t>
              </a:r>
            </a:p>
          </p:txBody>
        </p:sp>
      </p:grpSp>
      <p:grpSp>
        <p:nvGrpSpPr>
          <p:cNvPr id="7" name="グループ化 6"/>
          <p:cNvGrpSpPr/>
          <p:nvPr/>
        </p:nvGrpSpPr>
        <p:grpSpPr>
          <a:xfrm>
            <a:off x="167055" y="6200318"/>
            <a:ext cx="3972704" cy="280447"/>
            <a:chOff x="764932" y="4103174"/>
            <a:chExt cx="3552091" cy="226070"/>
          </a:xfrm>
        </p:grpSpPr>
        <p:pic>
          <p:nvPicPr>
            <p:cNvPr id="8" name="図 7"/>
            <p:cNvPicPr>
              <a:picLocks noChangeAspect="1"/>
            </p:cNvPicPr>
            <p:nvPr/>
          </p:nvPicPr>
          <p:blipFill rotWithShape="1">
            <a:blip r:embed="rId3" cstate="print">
              <a:extLst>
                <a:ext uri="{28A0092B-C50C-407E-A947-70E740481C1C}">
                  <a14:useLocalDpi xmlns:a14="http://schemas.microsoft.com/office/drawing/2010/main" val="0"/>
                </a:ext>
              </a:extLst>
            </a:blip>
            <a:srcRect l="9107" t="93292" r="5070" b="-431"/>
            <a:stretch/>
          </p:blipFill>
          <p:spPr>
            <a:xfrm>
              <a:off x="764932" y="4106008"/>
              <a:ext cx="3130062" cy="223236"/>
            </a:xfrm>
            <a:prstGeom prst="rect">
              <a:avLst/>
            </a:prstGeom>
          </p:spPr>
        </p:pic>
        <p:pic>
          <p:nvPicPr>
            <p:cNvPr id="9" name="図 8"/>
            <p:cNvPicPr>
              <a:picLocks noChangeAspect="1"/>
            </p:cNvPicPr>
            <p:nvPr/>
          </p:nvPicPr>
          <p:blipFill rotWithShape="1">
            <a:blip r:embed="rId3" cstate="print">
              <a:extLst>
                <a:ext uri="{28A0092B-C50C-407E-A947-70E740481C1C}">
                  <a14:useLocalDpi xmlns:a14="http://schemas.microsoft.com/office/drawing/2010/main" val="0"/>
                </a:ext>
              </a:extLst>
            </a:blip>
            <a:srcRect l="72784" t="77942" r="21877" b="15678"/>
            <a:stretch/>
          </p:blipFill>
          <p:spPr>
            <a:xfrm>
              <a:off x="4096336" y="4103174"/>
              <a:ext cx="220687" cy="226070"/>
            </a:xfrm>
            <a:prstGeom prst="rect">
              <a:avLst/>
            </a:prstGeom>
          </p:spPr>
        </p:pic>
      </p:grpSp>
      <p:sp>
        <p:nvSpPr>
          <p:cNvPr id="11" name="正方形/長方形 10"/>
          <p:cNvSpPr/>
          <p:nvPr/>
        </p:nvSpPr>
        <p:spPr>
          <a:xfrm>
            <a:off x="2303585" y="157430"/>
            <a:ext cx="6743700" cy="580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HGPｺﾞｼｯｸM" panose="020B0600000000000000" pitchFamily="50" charset="-128"/>
                <a:ea typeface="HGPｺﾞｼｯｸM" panose="020B0600000000000000" pitchFamily="50" charset="-128"/>
              </a:rPr>
              <a:t>地上</a:t>
            </a:r>
            <a:r>
              <a:rPr kumimoji="1" lang="en-US" altLang="ja-JP" sz="2400" dirty="0">
                <a:solidFill>
                  <a:schemeClr val="tx1"/>
                </a:solidFill>
                <a:latin typeface="HGPｺﾞｼｯｸM" panose="020B0600000000000000" pitchFamily="50" charset="-128"/>
                <a:ea typeface="HGPｺﾞｼｯｸM" panose="020B0600000000000000" pitchFamily="50" charset="-128"/>
              </a:rPr>
              <a:t>10m</a:t>
            </a:r>
            <a:r>
              <a:rPr kumimoji="1" lang="ja-JP" altLang="en-US" sz="2400" dirty="0">
                <a:solidFill>
                  <a:schemeClr val="tx1"/>
                </a:solidFill>
                <a:latin typeface="HGPｺﾞｼｯｸM" panose="020B0600000000000000" pitchFamily="50" charset="-128"/>
                <a:ea typeface="HGPｺﾞｼｯｸM" panose="020B0600000000000000" pitchFamily="50" charset="-128"/>
              </a:rPr>
              <a:t>風の</a:t>
            </a:r>
            <a:r>
              <a:rPr kumimoji="1" lang="en-US" altLang="ja-JP" sz="2400" dirty="0">
                <a:solidFill>
                  <a:schemeClr val="tx1"/>
                </a:solidFill>
                <a:latin typeface="HGPｺﾞｼｯｸM" panose="020B0600000000000000" pitchFamily="50" charset="-128"/>
                <a:ea typeface="HGPｺﾞｼｯｸM" panose="020B0600000000000000" pitchFamily="50" charset="-128"/>
              </a:rPr>
              <a:t>1</a:t>
            </a:r>
            <a:r>
              <a:rPr kumimoji="1" lang="ja-JP" altLang="en-US" sz="2400" dirty="0">
                <a:solidFill>
                  <a:schemeClr val="tx1"/>
                </a:solidFill>
                <a:latin typeface="HGPｺﾞｼｯｸM" panose="020B0600000000000000" pitchFamily="50" charset="-128"/>
                <a:ea typeface="HGPｺﾞｼｯｸM" panose="020B0600000000000000" pitchFamily="50" charset="-128"/>
              </a:rPr>
              <a:t>か月平均（上段：</a:t>
            </a:r>
            <a:r>
              <a:rPr kumimoji="1" lang="en-US" altLang="ja-JP" sz="2400" dirty="0">
                <a:solidFill>
                  <a:schemeClr val="tx1"/>
                </a:solidFill>
                <a:latin typeface="HGPｺﾞｼｯｸM" panose="020B0600000000000000" pitchFamily="50" charset="-128"/>
                <a:ea typeface="HGPｺﾞｼｯｸM" panose="020B0600000000000000" pitchFamily="50" charset="-128"/>
              </a:rPr>
              <a:t>11</a:t>
            </a:r>
            <a:r>
              <a:rPr kumimoji="1" lang="ja-JP" altLang="en-US" sz="2400" dirty="0">
                <a:solidFill>
                  <a:schemeClr val="tx1"/>
                </a:solidFill>
                <a:latin typeface="HGPｺﾞｼｯｸM" panose="020B0600000000000000" pitchFamily="50" charset="-128"/>
                <a:ea typeface="HGPｺﾞｼｯｸM" panose="020B0600000000000000" pitchFamily="50" charset="-128"/>
              </a:rPr>
              <a:t>月、下段：</a:t>
            </a:r>
            <a:r>
              <a:rPr kumimoji="1" lang="en-US" altLang="ja-JP" sz="2400" dirty="0">
                <a:solidFill>
                  <a:schemeClr val="tx1"/>
                </a:solidFill>
                <a:latin typeface="HGPｺﾞｼｯｸM" panose="020B0600000000000000" pitchFamily="50" charset="-128"/>
                <a:ea typeface="HGPｺﾞｼｯｸM" panose="020B0600000000000000" pitchFamily="50" charset="-128"/>
              </a:rPr>
              <a:t>12</a:t>
            </a:r>
            <a:r>
              <a:rPr kumimoji="1" lang="ja-JP" altLang="en-US" sz="2400" dirty="0">
                <a:solidFill>
                  <a:schemeClr val="tx1"/>
                </a:solidFill>
                <a:latin typeface="HGPｺﾞｼｯｸM" panose="020B0600000000000000" pitchFamily="50" charset="-128"/>
                <a:ea typeface="HGPｺﾞｼｯｸM" panose="020B0600000000000000" pitchFamily="50" charset="-128"/>
              </a:rPr>
              <a:t>月）</a:t>
            </a:r>
          </a:p>
        </p:txBody>
      </p:sp>
      <p:grpSp>
        <p:nvGrpSpPr>
          <p:cNvPr id="13" name="グループ化 12"/>
          <p:cNvGrpSpPr/>
          <p:nvPr/>
        </p:nvGrpSpPr>
        <p:grpSpPr>
          <a:xfrm>
            <a:off x="426092" y="3442990"/>
            <a:ext cx="3508800" cy="2723619"/>
            <a:chOff x="518956" y="3442991"/>
            <a:chExt cx="3259622" cy="2611318"/>
          </a:xfrm>
        </p:grpSpPr>
        <p:pic>
          <p:nvPicPr>
            <p:cNvPr id="10" name="図 9"/>
            <p:cNvPicPr>
              <a:picLocks noChangeAspect="1"/>
            </p:cNvPicPr>
            <p:nvPr/>
          </p:nvPicPr>
          <p:blipFill rotWithShape="1">
            <a:blip r:embed="rId4" cstate="print">
              <a:extLst>
                <a:ext uri="{28A0092B-C50C-407E-A947-70E740481C1C}">
                  <a14:useLocalDpi xmlns:a14="http://schemas.microsoft.com/office/drawing/2010/main" val="0"/>
                </a:ext>
              </a:extLst>
            </a:blip>
            <a:srcRect b="22354"/>
            <a:stretch/>
          </p:blipFill>
          <p:spPr>
            <a:xfrm>
              <a:off x="518956" y="3884418"/>
              <a:ext cx="3259622" cy="2169891"/>
            </a:xfrm>
            <a:prstGeom prst="rect">
              <a:avLst/>
            </a:prstGeom>
          </p:spPr>
        </p:pic>
        <p:sp>
          <p:nvSpPr>
            <p:cNvPr id="12" name="正方形/長方形 11"/>
            <p:cNvSpPr/>
            <p:nvPr/>
          </p:nvSpPr>
          <p:spPr>
            <a:xfrm>
              <a:off x="1521959" y="3442991"/>
              <a:ext cx="1124056" cy="4414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HGPｺﾞｼｯｸM" panose="020B0600000000000000" pitchFamily="50" charset="-128"/>
                  <a:ea typeface="HGPｺﾞｼｯｸM" panose="020B0600000000000000" pitchFamily="50" charset="-128"/>
                </a:rPr>
                <a:t>2008</a:t>
              </a:r>
              <a:r>
                <a:rPr kumimoji="1" lang="ja-JP" altLang="en-US" sz="2000" dirty="0">
                  <a:solidFill>
                    <a:schemeClr val="tx1"/>
                  </a:solidFill>
                  <a:latin typeface="HGPｺﾞｼｯｸM" panose="020B0600000000000000" pitchFamily="50" charset="-128"/>
                  <a:ea typeface="HGPｺﾞｼｯｸM" panose="020B0600000000000000" pitchFamily="50" charset="-128"/>
                </a:rPr>
                <a:t>年</a:t>
              </a:r>
            </a:p>
          </p:txBody>
        </p:sp>
      </p:grpSp>
      <p:sp>
        <p:nvSpPr>
          <p:cNvPr id="14" name="正方形/長方形 13"/>
          <p:cNvSpPr/>
          <p:nvPr/>
        </p:nvSpPr>
        <p:spPr>
          <a:xfrm>
            <a:off x="2632258" y="6480766"/>
            <a:ext cx="3556488" cy="307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HGPｺﾞｼｯｸM" panose="020B0600000000000000" pitchFamily="50" charset="-128"/>
                <a:ea typeface="HGPｺﾞｼｯｸM" panose="020B0600000000000000" pitchFamily="50" charset="-128"/>
              </a:rPr>
              <a:t>色：絶対風速</a:t>
            </a:r>
            <a:r>
              <a:rPr lang="en-US" altLang="ja-JP" sz="2000" dirty="0">
                <a:solidFill>
                  <a:schemeClr val="tx1"/>
                </a:solidFill>
                <a:latin typeface="HGPｺﾞｼｯｸM" panose="020B0600000000000000" pitchFamily="50" charset="-128"/>
                <a:ea typeface="HGPｺﾞｼｯｸM" panose="020B0600000000000000" pitchFamily="50" charset="-128"/>
              </a:rPr>
              <a:t>[m/s]</a:t>
            </a:r>
            <a:r>
              <a:rPr lang="ja-JP" altLang="en-US" sz="2000" dirty="0" err="1">
                <a:solidFill>
                  <a:schemeClr val="tx1"/>
                </a:solidFill>
                <a:latin typeface="HGPｺﾞｼｯｸM" panose="020B0600000000000000" pitchFamily="50" charset="-128"/>
                <a:ea typeface="HGPｺﾞｼｯｸM" panose="020B0600000000000000" pitchFamily="50" charset="-128"/>
              </a:rPr>
              <a:t>、</a:t>
            </a:r>
            <a:r>
              <a:rPr lang="ja-JP" altLang="en-US" sz="2000" dirty="0">
                <a:solidFill>
                  <a:schemeClr val="tx1"/>
                </a:solidFill>
                <a:latin typeface="HGPｺﾞｼｯｸM" panose="020B0600000000000000" pitchFamily="50" charset="-128"/>
                <a:ea typeface="HGPｺﾞｼｯｸM" panose="020B0600000000000000" pitchFamily="50" charset="-128"/>
              </a:rPr>
              <a:t>矢印：風向</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grpSp>
        <p:nvGrpSpPr>
          <p:cNvPr id="18" name="グループ化 17"/>
          <p:cNvGrpSpPr/>
          <p:nvPr/>
        </p:nvGrpSpPr>
        <p:grpSpPr>
          <a:xfrm>
            <a:off x="4846320" y="806094"/>
            <a:ext cx="3405994" cy="2636896"/>
            <a:chOff x="5099749" y="793094"/>
            <a:chExt cx="3285332" cy="2566370"/>
          </a:xfrm>
        </p:grpSpPr>
        <p:pic>
          <p:nvPicPr>
            <p:cNvPr id="16" name="図 15"/>
            <p:cNvPicPr>
              <a:picLocks noChangeAspect="1"/>
            </p:cNvPicPr>
            <p:nvPr/>
          </p:nvPicPr>
          <p:blipFill rotWithShape="1">
            <a:blip r:embed="rId5" cstate="print">
              <a:extLst>
                <a:ext uri="{28A0092B-C50C-407E-A947-70E740481C1C}">
                  <a14:useLocalDpi xmlns:a14="http://schemas.microsoft.com/office/drawing/2010/main" val="0"/>
                </a:ext>
              </a:extLst>
            </a:blip>
            <a:srcRect b="22962"/>
            <a:stretch/>
          </p:blipFill>
          <p:spPr>
            <a:xfrm>
              <a:off x="5099749" y="1189572"/>
              <a:ext cx="3285332" cy="2169892"/>
            </a:xfrm>
            <a:prstGeom prst="rect">
              <a:avLst/>
            </a:prstGeom>
          </p:spPr>
        </p:pic>
        <p:sp>
          <p:nvSpPr>
            <p:cNvPr id="17" name="正方形/長方形 16"/>
            <p:cNvSpPr/>
            <p:nvPr/>
          </p:nvSpPr>
          <p:spPr>
            <a:xfrm>
              <a:off x="5294614" y="793094"/>
              <a:ext cx="2895601" cy="4414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HGPｺﾞｼｯｸM" panose="020B0600000000000000" pitchFamily="50" charset="-128"/>
                  <a:ea typeface="HGPｺﾞｼｯｸM" panose="020B0600000000000000" pitchFamily="50" charset="-128"/>
                </a:rPr>
                <a:t>2000</a:t>
              </a:r>
              <a:r>
                <a:rPr kumimoji="1" lang="ja-JP" altLang="en-US" sz="2000" dirty="0">
                  <a:solidFill>
                    <a:schemeClr val="tx1"/>
                  </a:solidFill>
                  <a:latin typeface="HGPｺﾞｼｯｸM" panose="020B0600000000000000" pitchFamily="50" charset="-128"/>
                  <a:ea typeface="HGPｺﾞｼｯｸM" panose="020B0600000000000000" pitchFamily="50" charset="-128"/>
                </a:rPr>
                <a:t>年</a:t>
              </a:r>
              <a:r>
                <a:rPr kumimoji="1" lang="en-US" altLang="ja-JP" sz="2000" dirty="0">
                  <a:solidFill>
                    <a:schemeClr val="tx1"/>
                  </a:solidFill>
                  <a:latin typeface="HGPｺﾞｼｯｸM" panose="020B0600000000000000" pitchFamily="50" charset="-128"/>
                  <a:ea typeface="HGPｺﾞｼｯｸM" panose="020B0600000000000000" pitchFamily="50" charset="-128"/>
                </a:rPr>
                <a:t>(</a:t>
              </a:r>
              <a:r>
                <a:rPr kumimoji="1" lang="en-US" altLang="ja-JP" sz="2000" dirty="0" err="1">
                  <a:solidFill>
                    <a:schemeClr val="tx1"/>
                  </a:solidFill>
                  <a:latin typeface="HGPｺﾞｼｯｸM" panose="020B0600000000000000" pitchFamily="50" charset="-128"/>
                  <a:ea typeface="HGPｺﾞｼｯｸM" panose="020B0600000000000000" pitchFamily="50" charset="-128"/>
                </a:rPr>
                <a:t>ctl_run</a:t>
              </a:r>
              <a:r>
                <a:rPr kumimoji="1" lang="en-US" altLang="ja-JP" sz="2000" dirty="0">
                  <a:solidFill>
                    <a:schemeClr val="tx1"/>
                  </a:solidFill>
                  <a:latin typeface="HGPｺﾞｼｯｸM" panose="020B0600000000000000" pitchFamily="50" charset="-128"/>
                  <a:ea typeface="HGPｺﾞｼｯｸM" panose="020B0600000000000000" pitchFamily="50" charset="-128"/>
                </a:rPr>
                <a:t>)-2008</a:t>
              </a:r>
              <a:r>
                <a:rPr kumimoji="1" lang="ja-JP" altLang="en-US" sz="2000" dirty="0">
                  <a:solidFill>
                    <a:schemeClr val="tx1"/>
                  </a:solidFill>
                  <a:latin typeface="HGPｺﾞｼｯｸM" panose="020B0600000000000000" pitchFamily="50" charset="-128"/>
                  <a:ea typeface="HGPｺﾞｼｯｸM" panose="020B0600000000000000" pitchFamily="50" charset="-128"/>
                </a:rPr>
                <a:t>年</a:t>
              </a:r>
            </a:p>
          </p:txBody>
        </p:sp>
      </p:grpSp>
      <p:grpSp>
        <p:nvGrpSpPr>
          <p:cNvPr id="19" name="グループ化 18"/>
          <p:cNvGrpSpPr/>
          <p:nvPr/>
        </p:nvGrpSpPr>
        <p:grpSpPr>
          <a:xfrm>
            <a:off x="4925451" y="6165233"/>
            <a:ext cx="3405994" cy="295253"/>
            <a:chOff x="6177156" y="3839342"/>
            <a:chExt cx="2966844" cy="223734"/>
          </a:xfrm>
        </p:grpSpPr>
        <p:pic>
          <p:nvPicPr>
            <p:cNvPr id="20" name="図 19"/>
            <p:cNvPicPr>
              <a:picLocks noChangeAspect="1"/>
            </p:cNvPicPr>
            <p:nvPr/>
          </p:nvPicPr>
          <p:blipFill rotWithShape="1">
            <a:blip r:embed="rId6" cstate="print">
              <a:extLst>
                <a:ext uri="{28A0092B-C50C-407E-A947-70E740481C1C}">
                  <a14:useLocalDpi xmlns:a14="http://schemas.microsoft.com/office/drawing/2010/main" val="0"/>
                </a:ext>
              </a:extLst>
            </a:blip>
            <a:srcRect l="9368" t="93292" r="4680" b="-278"/>
            <a:stretch/>
          </p:blipFill>
          <p:spPr>
            <a:xfrm>
              <a:off x="6177156" y="3874815"/>
              <a:ext cx="2701119" cy="188261"/>
            </a:xfrm>
            <a:prstGeom prst="rect">
              <a:avLst/>
            </a:prstGeom>
          </p:spPr>
        </p:pic>
        <p:pic>
          <p:nvPicPr>
            <p:cNvPr id="21" name="図 20"/>
            <p:cNvPicPr>
              <a:picLocks noChangeAspect="1"/>
            </p:cNvPicPr>
            <p:nvPr/>
          </p:nvPicPr>
          <p:blipFill rotWithShape="1">
            <a:blip r:embed="rId6" cstate="print">
              <a:extLst>
                <a:ext uri="{28A0092B-C50C-407E-A947-70E740481C1C}">
                  <a14:useLocalDpi xmlns:a14="http://schemas.microsoft.com/office/drawing/2010/main" val="0"/>
                </a:ext>
              </a:extLst>
            </a:blip>
            <a:srcRect l="72400" t="77798" r="21349" b="16581"/>
            <a:stretch/>
          </p:blipFill>
          <p:spPr>
            <a:xfrm>
              <a:off x="8878275" y="3839342"/>
              <a:ext cx="265725" cy="204830"/>
            </a:xfrm>
            <a:prstGeom prst="rect">
              <a:avLst/>
            </a:prstGeom>
          </p:spPr>
        </p:pic>
      </p:grpSp>
      <p:grpSp>
        <p:nvGrpSpPr>
          <p:cNvPr id="24" name="グループ化 23"/>
          <p:cNvGrpSpPr/>
          <p:nvPr/>
        </p:nvGrpSpPr>
        <p:grpSpPr>
          <a:xfrm>
            <a:off x="4846320" y="3513328"/>
            <a:ext cx="3405994" cy="2651905"/>
            <a:chOff x="5099748" y="3513328"/>
            <a:chExt cx="3285332" cy="2540981"/>
          </a:xfrm>
        </p:grpSpPr>
        <p:pic>
          <p:nvPicPr>
            <p:cNvPr id="22" name="図 21"/>
            <p:cNvPicPr>
              <a:picLocks noChangeAspect="1"/>
            </p:cNvPicPr>
            <p:nvPr/>
          </p:nvPicPr>
          <p:blipFill rotWithShape="1">
            <a:blip r:embed="rId7" cstate="print">
              <a:extLst>
                <a:ext uri="{28A0092B-C50C-407E-A947-70E740481C1C}">
                  <a14:useLocalDpi xmlns:a14="http://schemas.microsoft.com/office/drawing/2010/main" val="0"/>
                </a:ext>
              </a:extLst>
            </a:blip>
            <a:srcRect b="22962"/>
            <a:stretch/>
          </p:blipFill>
          <p:spPr>
            <a:xfrm>
              <a:off x="5099748" y="3884417"/>
              <a:ext cx="3285332" cy="2169892"/>
            </a:xfrm>
            <a:prstGeom prst="rect">
              <a:avLst/>
            </a:prstGeom>
          </p:spPr>
        </p:pic>
        <p:sp>
          <p:nvSpPr>
            <p:cNvPr id="23" name="正方形/長方形 22"/>
            <p:cNvSpPr/>
            <p:nvPr/>
          </p:nvSpPr>
          <p:spPr>
            <a:xfrm>
              <a:off x="5334812" y="3513328"/>
              <a:ext cx="2895601" cy="3710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HGPｺﾞｼｯｸM" panose="020B0600000000000000" pitchFamily="50" charset="-128"/>
                  <a:ea typeface="HGPｺﾞｼｯｸM" panose="020B0600000000000000" pitchFamily="50" charset="-128"/>
                </a:rPr>
                <a:t>2000</a:t>
              </a:r>
              <a:r>
                <a:rPr kumimoji="1" lang="ja-JP" altLang="en-US" sz="2000" dirty="0">
                  <a:solidFill>
                    <a:schemeClr val="tx1"/>
                  </a:solidFill>
                  <a:latin typeface="HGPｺﾞｼｯｸM" panose="020B0600000000000000" pitchFamily="50" charset="-128"/>
                  <a:ea typeface="HGPｺﾞｼｯｸM" panose="020B0600000000000000" pitchFamily="50" charset="-128"/>
                </a:rPr>
                <a:t>年</a:t>
              </a:r>
              <a:r>
                <a:rPr kumimoji="1" lang="en-US" altLang="ja-JP" sz="2000" dirty="0">
                  <a:solidFill>
                    <a:schemeClr val="tx1"/>
                  </a:solidFill>
                  <a:latin typeface="HGPｺﾞｼｯｸM" panose="020B0600000000000000" pitchFamily="50" charset="-128"/>
                  <a:ea typeface="HGPｺﾞｼｯｸM" panose="020B0600000000000000" pitchFamily="50" charset="-128"/>
                </a:rPr>
                <a:t>(</a:t>
              </a:r>
              <a:r>
                <a:rPr kumimoji="1" lang="en-US" altLang="ja-JP" sz="2000" dirty="0" err="1">
                  <a:solidFill>
                    <a:schemeClr val="tx1"/>
                  </a:solidFill>
                  <a:latin typeface="HGPｺﾞｼｯｸM" panose="020B0600000000000000" pitchFamily="50" charset="-128"/>
                  <a:ea typeface="HGPｺﾞｼｯｸM" panose="020B0600000000000000" pitchFamily="50" charset="-128"/>
                </a:rPr>
                <a:t>ctl_run</a:t>
              </a:r>
              <a:r>
                <a:rPr kumimoji="1" lang="en-US" altLang="ja-JP" sz="2000" dirty="0">
                  <a:solidFill>
                    <a:schemeClr val="tx1"/>
                  </a:solidFill>
                  <a:latin typeface="HGPｺﾞｼｯｸM" panose="020B0600000000000000" pitchFamily="50" charset="-128"/>
                  <a:ea typeface="HGPｺﾞｼｯｸM" panose="020B0600000000000000" pitchFamily="50" charset="-128"/>
                </a:rPr>
                <a:t>)-2008</a:t>
              </a:r>
              <a:r>
                <a:rPr kumimoji="1" lang="ja-JP" altLang="en-US" sz="2000" dirty="0">
                  <a:solidFill>
                    <a:schemeClr val="tx1"/>
                  </a:solidFill>
                  <a:latin typeface="HGPｺﾞｼｯｸM" panose="020B0600000000000000" pitchFamily="50" charset="-128"/>
                  <a:ea typeface="HGPｺﾞｼｯｸM" panose="020B0600000000000000" pitchFamily="50" charset="-128"/>
                </a:rPr>
                <a:t>年</a:t>
              </a:r>
            </a:p>
          </p:txBody>
        </p:sp>
      </p:grpSp>
    </p:spTree>
    <p:extLst>
      <p:ext uri="{BB962C8B-B14F-4D97-AF65-F5344CB8AC3E}">
        <p14:creationId xmlns:p14="http://schemas.microsoft.com/office/powerpoint/2010/main" val="1867627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5E2E1D7A-DA9D-404F-8087-6DF0A9072228}" type="slidenum">
              <a:rPr kumimoji="1" lang="ja-JP" altLang="en-US" smtClean="0"/>
              <a:t>16</a:t>
            </a:fld>
            <a:endParaRPr kumimoji="1" lang="ja-JP" altLang="en-US"/>
          </a:p>
        </p:txBody>
      </p:sp>
      <p:sp>
        <p:nvSpPr>
          <p:cNvPr id="3" name="正方形/長方形 2"/>
          <p:cNvSpPr/>
          <p:nvPr/>
        </p:nvSpPr>
        <p:spPr>
          <a:xfrm>
            <a:off x="238540" y="197703"/>
            <a:ext cx="1941952" cy="550442"/>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HGPｺﾞｼｯｸM" panose="020B0600000000000000" pitchFamily="50" charset="-128"/>
                <a:ea typeface="HGPｺﾞｼｯｸM" panose="020B0600000000000000" pitchFamily="50" charset="-128"/>
              </a:rPr>
              <a:t>結果</a:t>
            </a:r>
            <a:r>
              <a:rPr lang="en-US" altLang="ja-JP" sz="2400" dirty="0">
                <a:solidFill>
                  <a:prstClr val="black"/>
                </a:solidFill>
                <a:latin typeface="HGPｺﾞｼｯｸM" panose="020B0600000000000000" pitchFamily="50" charset="-128"/>
                <a:ea typeface="HGPｺﾞｼｯｸM" panose="020B0600000000000000" pitchFamily="50" charset="-128"/>
              </a:rPr>
              <a:t>(10m</a:t>
            </a:r>
            <a:r>
              <a:rPr lang="ja-JP" altLang="en-US" sz="2400" dirty="0">
                <a:solidFill>
                  <a:prstClr val="black"/>
                </a:solidFill>
                <a:latin typeface="HGPｺﾞｼｯｸM" panose="020B0600000000000000" pitchFamily="50" charset="-128"/>
                <a:ea typeface="HGPｺﾞｼｯｸM" panose="020B0600000000000000" pitchFamily="50" charset="-128"/>
              </a:rPr>
              <a:t>風</a:t>
            </a:r>
            <a:r>
              <a:rPr lang="en-US" altLang="ja-JP" sz="2400" dirty="0">
                <a:solidFill>
                  <a:prstClr val="black"/>
                </a:solidFill>
                <a:latin typeface="HGPｺﾞｼｯｸM" panose="020B0600000000000000" pitchFamily="50" charset="-128"/>
                <a:ea typeface="HGPｺﾞｼｯｸM" panose="020B06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4" name="正方形/長方形 3"/>
          <p:cNvSpPr/>
          <p:nvPr/>
        </p:nvSpPr>
        <p:spPr>
          <a:xfrm>
            <a:off x="2870688" y="167853"/>
            <a:ext cx="5644662" cy="580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HGPｺﾞｼｯｸM" panose="020B0600000000000000" pitchFamily="50" charset="-128"/>
                <a:ea typeface="HGPｺﾞｼｯｸM" panose="020B0600000000000000" pitchFamily="50" charset="-128"/>
              </a:rPr>
              <a:t>地上</a:t>
            </a:r>
            <a:r>
              <a:rPr kumimoji="1" lang="en-US" altLang="ja-JP" sz="2400" dirty="0">
                <a:solidFill>
                  <a:schemeClr val="tx1"/>
                </a:solidFill>
                <a:latin typeface="HGPｺﾞｼｯｸM" panose="020B0600000000000000" pitchFamily="50" charset="-128"/>
                <a:ea typeface="HGPｺﾞｼｯｸM" panose="020B0600000000000000" pitchFamily="50" charset="-128"/>
              </a:rPr>
              <a:t>10m</a:t>
            </a:r>
            <a:r>
              <a:rPr kumimoji="1" lang="ja-JP" altLang="en-US" sz="2400" dirty="0">
                <a:solidFill>
                  <a:schemeClr val="tx1"/>
                </a:solidFill>
                <a:latin typeface="HGPｺﾞｼｯｸM" panose="020B0600000000000000" pitchFamily="50" charset="-128"/>
                <a:ea typeface="HGPｺﾞｼｯｸM" panose="020B0600000000000000" pitchFamily="50" charset="-128"/>
              </a:rPr>
              <a:t>風の</a:t>
            </a:r>
            <a:r>
              <a:rPr kumimoji="1" lang="en-US" altLang="ja-JP" sz="2400" dirty="0">
                <a:solidFill>
                  <a:schemeClr val="tx1"/>
                </a:solidFill>
                <a:latin typeface="HGPｺﾞｼｯｸM" panose="020B0600000000000000" pitchFamily="50" charset="-128"/>
                <a:ea typeface="HGPｺﾞｼｯｸM" panose="020B0600000000000000" pitchFamily="50" charset="-128"/>
              </a:rPr>
              <a:t>1</a:t>
            </a:r>
            <a:r>
              <a:rPr kumimoji="1" lang="ja-JP" altLang="en-US" sz="2400" dirty="0">
                <a:solidFill>
                  <a:schemeClr val="tx1"/>
                </a:solidFill>
                <a:latin typeface="HGPｺﾞｼｯｸM" panose="020B0600000000000000" pitchFamily="50" charset="-128"/>
                <a:ea typeface="HGPｺﾞｼｯｸM" panose="020B0600000000000000" pitchFamily="50" charset="-128"/>
              </a:rPr>
              <a:t>か月平均（</a:t>
            </a:r>
            <a:r>
              <a:rPr kumimoji="1" lang="en-US" altLang="ja-JP" sz="2400" dirty="0">
                <a:solidFill>
                  <a:schemeClr val="tx1"/>
                </a:solidFill>
                <a:latin typeface="HGPｺﾞｼｯｸM" panose="020B0600000000000000" pitchFamily="50" charset="-128"/>
                <a:ea typeface="HGPｺﾞｼｯｸM" panose="020B0600000000000000" pitchFamily="50" charset="-128"/>
              </a:rPr>
              <a:t>2009</a:t>
            </a:r>
            <a:r>
              <a:rPr kumimoji="1" lang="ja-JP" altLang="en-US" sz="2400" dirty="0">
                <a:solidFill>
                  <a:schemeClr val="tx1"/>
                </a:solidFill>
                <a:latin typeface="HGPｺﾞｼｯｸM" panose="020B0600000000000000" pitchFamily="50" charset="-128"/>
                <a:ea typeface="HGPｺﾞｼｯｸM" panose="020B0600000000000000" pitchFamily="50" charset="-128"/>
              </a:rPr>
              <a:t>年</a:t>
            </a:r>
            <a:r>
              <a:rPr kumimoji="1" lang="en-US" altLang="ja-JP" sz="2400" dirty="0">
                <a:solidFill>
                  <a:schemeClr val="tx1"/>
                </a:solidFill>
                <a:latin typeface="HGPｺﾞｼｯｸM" panose="020B0600000000000000" pitchFamily="50" charset="-128"/>
                <a:ea typeface="HGPｺﾞｼｯｸM" panose="020B0600000000000000" pitchFamily="50" charset="-128"/>
              </a:rPr>
              <a:t>1</a:t>
            </a:r>
            <a:r>
              <a:rPr kumimoji="1" lang="ja-JP" altLang="en-US" sz="2400" dirty="0">
                <a:solidFill>
                  <a:schemeClr val="tx1"/>
                </a:solidFill>
                <a:latin typeface="HGPｺﾞｼｯｸM" panose="020B0600000000000000" pitchFamily="50" charset="-128"/>
                <a:ea typeface="HGPｺﾞｼｯｸM" panose="020B0600000000000000" pitchFamily="50" charset="-128"/>
              </a:rPr>
              <a:t>月）</a:t>
            </a:r>
          </a:p>
        </p:txBody>
      </p:sp>
      <p:pic>
        <p:nvPicPr>
          <p:cNvPr id="6" name="図 5"/>
          <p:cNvPicPr>
            <a:picLocks noChangeAspect="1"/>
          </p:cNvPicPr>
          <p:nvPr/>
        </p:nvPicPr>
        <p:blipFill rotWithShape="1">
          <a:blip r:embed="rId2" cstate="print">
            <a:extLst>
              <a:ext uri="{28A0092B-C50C-407E-A947-70E740481C1C}">
                <a14:useLocalDpi xmlns:a14="http://schemas.microsoft.com/office/drawing/2010/main" val="0"/>
              </a:ext>
            </a:extLst>
          </a:blip>
          <a:srcRect b="22658"/>
          <a:stretch/>
        </p:blipFill>
        <p:spPr>
          <a:xfrm>
            <a:off x="438899" y="1204642"/>
            <a:ext cx="3609237" cy="2393225"/>
          </a:xfrm>
          <a:prstGeom prst="rect">
            <a:avLst/>
          </a:prstGeom>
        </p:spPr>
      </p:pic>
      <p:sp>
        <p:nvSpPr>
          <p:cNvPr id="7" name="正方形/長方形 6"/>
          <p:cNvSpPr/>
          <p:nvPr/>
        </p:nvSpPr>
        <p:spPr>
          <a:xfrm>
            <a:off x="1678869" y="772806"/>
            <a:ext cx="1124056" cy="4414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HGPｺﾞｼｯｸM" panose="020B0600000000000000" pitchFamily="50" charset="-128"/>
                <a:ea typeface="HGPｺﾞｼｯｸM" panose="020B0600000000000000" pitchFamily="50" charset="-128"/>
              </a:rPr>
              <a:t>2009</a:t>
            </a:r>
            <a:r>
              <a:rPr kumimoji="1" lang="ja-JP" altLang="en-US" sz="2000" dirty="0">
                <a:solidFill>
                  <a:schemeClr val="tx1"/>
                </a:solidFill>
                <a:latin typeface="HGPｺﾞｼｯｸM" panose="020B0600000000000000" pitchFamily="50" charset="-128"/>
                <a:ea typeface="HGPｺﾞｼｯｸM" panose="020B0600000000000000" pitchFamily="50" charset="-128"/>
              </a:rPr>
              <a:t>年</a:t>
            </a:r>
          </a:p>
        </p:txBody>
      </p:sp>
      <p:grpSp>
        <p:nvGrpSpPr>
          <p:cNvPr id="8" name="グループ化 7"/>
          <p:cNvGrpSpPr/>
          <p:nvPr/>
        </p:nvGrpSpPr>
        <p:grpSpPr>
          <a:xfrm>
            <a:off x="238540" y="3673385"/>
            <a:ext cx="4396153" cy="316677"/>
            <a:chOff x="764932" y="4103174"/>
            <a:chExt cx="3552091" cy="226070"/>
          </a:xfrm>
        </p:grpSpPr>
        <p:pic>
          <p:nvPicPr>
            <p:cNvPr id="9" name="図 8"/>
            <p:cNvPicPr>
              <a:picLocks noChangeAspect="1"/>
            </p:cNvPicPr>
            <p:nvPr/>
          </p:nvPicPr>
          <p:blipFill rotWithShape="1">
            <a:blip r:embed="rId3" cstate="print">
              <a:extLst>
                <a:ext uri="{28A0092B-C50C-407E-A947-70E740481C1C}">
                  <a14:useLocalDpi xmlns:a14="http://schemas.microsoft.com/office/drawing/2010/main" val="0"/>
                </a:ext>
              </a:extLst>
            </a:blip>
            <a:srcRect l="9107" t="93292" r="5070" b="-431"/>
            <a:stretch/>
          </p:blipFill>
          <p:spPr>
            <a:xfrm>
              <a:off x="764932" y="4106008"/>
              <a:ext cx="3130062" cy="223236"/>
            </a:xfrm>
            <a:prstGeom prst="rect">
              <a:avLst/>
            </a:prstGeom>
          </p:spPr>
        </p:pic>
        <p:pic>
          <p:nvPicPr>
            <p:cNvPr id="10" name="図 9"/>
            <p:cNvPicPr>
              <a:picLocks noChangeAspect="1"/>
            </p:cNvPicPr>
            <p:nvPr/>
          </p:nvPicPr>
          <p:blipFill rotWithShape="1">
            <a:blip r:embed="rId3" cstate="print">
              <a:extLst>
                <a:ext uri="{28A0092B-C50C-407E-A947-70E740481C1C}">
                  <a14:useLocalDpi xmlns:a14="http://schemas.microsoft.com/office/drawing/2010/main" val="0"/>
                </a:ext>
              </a:extLst>
            </a:blip>
            <a:srcRect l="72784" t="77942" r="21877" b="15678"/>
            <a:stretch/>
          </p:blipFill>
          <p:spPr>
            <a:xfrm>
              <a:off x="4096336" y="4103174"/>
              <a:ext cx="220687" cy="226070"/>
            </a:xfrm>
            <a:prstGeom prst="rect">
              <a:avLst/>
            </a:prstGeom>
          </p:spPr>
        </p:pic>
      </p:grpSp>
      <p:sp>
        <p:nvSpPr>
          <p:cNvPr id="11" name="正方形/長方形 10"/>
          <p:cNvSpPr/>
          <p:nvPr/>
        </p:nvSpPr>
        <p:spPr>
          <a:xfrm>
            <a:off x="2769678" y="4289314"/>
            <a:ext cx="3556488" cy="307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HGPｺﾞｼｯｸM" panose="020B0600000000000000" pitchFamily="50" charset="-128"/>
                <a:ea typeface="HGPｺﾞｼｯｸM" panose="020B0600000000000000" pitchFamily="50" charset="-128"/>
              </a:rPr>
              <a:t>色：絶対風速</a:t>
            </a:r>
            <a:r>
              <a:rPr lang="en-US" altLang="ja-JP" sz="2000" dirty="0">
                <a:solidFill>
                  <a:schemeClr val="tx1"/>
                </a:solidFill>
                <a:latin typeface="HGPｺﾞｼｯｸM" panose="020B0600000000000000" pitchFamily="50" charset="-128"/>
                <a:ea typeface="HGPｺﾞｼｯｸM" panose="020B0600000000000000" pitchFamily="50" charset="-128"/>
              </a:rPr>
              <a:t>[m/s]</a:t>
            </a:r>
            <a:r>
              <a:rPr lang="ja-JP" altLang="en-US" sz="2000" dirty="0" err="1">
                <a:solidFill>
                  <a:schemeClr val="tx1"/>
                </a:solidFill>
                <a:latin typeface="HGPｺﾞｼｯｸM" panose="020B0600000000000000" pitchFamily="50" charset="-128"/>
                <a:ea typeface="HGPｺﾞｼｯｸM" panose="020B0600000000000000" pitchFamily="50" charset="-128"/>
              </a:rPr>
              <a:t>、</a:t>
            </a:r>
            <a:r>
              <a:rPr lang="ja-JP" altLang="en-US" sz="2000" dirty="0">
                <a:solidFill>
                  <a:schemeClr val="tx1"/>
                </a:solidFill>
                <a:latin typeface="HGPｺﾞｼｯｸM" panose="020B0600000000000000" pitchFamily="50" charset="-128"/>
                <a:ea typeface="HGPｺﾞｼｯｸM" panose="020B0600000000000000" pitchFamily="50" charset="-128"/>
              </a:rPr>
              <a:t>矢印：風向</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sp>
        <p:nvSpPr>
          <p:cNvPr id="12" name="正方形/長方形 11"/>
          <p:cNvSpPr/>
          <p:nvPr/>
        </p:nvSpPr>
        <p:spPr>
          <a:xfrm>
            <a:off x="5161847" y="806094"/>
            <a:ext cx="2895601" cy="4414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HGPｺﾞｼｯｸM" panose="020B0600000000000000" pitchFamily="50" charset="-128"/>
                <a:ea typeface="HGPｺﾞｼｯｸM" panose="020B0600000000000000" pitchFamily="50" charset="-128"/>
              </a:rPr>
              <a:t>2001</a:t>
            </a:r>
            <a:r>
              <a:rPr kumimoji="1" lang="ja-JP" altLang="en-US" sz="2000" dirty="0">
                <a:solidFill>
                  <a:schemeClr val="tx1"/>
                </a:solidFill>
                <a:latin typeface="HGPｺﾞｼｯｸM" panose="020B0600000000000000" pitchFamily="50" charset="-128"/>
                <a:ea typeface="HGPｺﾞｼｯｸM" panose="020B0600000000000000" pitchFamily="50" charset="-128"/>
              </a:rPr>
              <a:t>年</a:t>
            </a:r>
            <a:r>
              <a:rPr kumimoji="1" lang="en-US" altLang="ja-JP" sz="2000" dirty="0">
                <a:solidFill>
                  <a:schemeClr val="tx1"/>
                </a:solidFill>
                <a:latin typeface="HGPｺﾞｼｯｸM" panose="020B0600000000000000" pitchFamily="50" charset="-128"/>
                <a:ea typeface="HGPｺﾞｼｯｸM" panose="020B0600000000000000" pitchFamily="50" charset="-128"/>
              </a:rPr>
              <a:t>(</a:t>
            </a:r>
            <a:r>
              <a:rPr kumimoji="1" lang="en-US" altLang="ja-JP" sz="2000" dirty="0" err="1">
                <a:solidFill>
                  <a:schemeClr val="tx1"/>
                </a:solidFill>
                <a:latin typeface="HGPｺﾞｼｯｸM" panose="020B0600000000000000" pitchFamily="50" charset="-128"/>
                <a:ea typeface="HGPｺﾞｼｯｸM" panose="020B0600000000000000" pitchFamily="50" charset="-128"/>
              </a:rPr>
              <a:t>ctl_run</a:t>
            </a:r>
            <a:r>
              <a:rPr kumimoji="1" lang="en-US" altLang="ja-JP" sz="2000" dirty="0">
                <a:solidFill>
                  <a:schemeClr val="tx1"/>
                </a:solidFill>
                <a:latin typeface="HGPｺﾞｼｯｸM" panose="020B0600000000000000" pitchFamily="50" charset="-128"/>
                <a:ea typeface="HGPｺﾞｼｯｸM" panose="020B0600000000000000" pitchFamily="50" charset="-128"/>
              </a:rPr>
              <a:t>)-2009</a:t>
            </a:r>
            <a:r>
              <a:rPr kumimoji="1" lang="ja-JP" altLang="en-US" sz="2000" dirty="0">
                <a:solidFill>
                  <a:schemeClr val="tx1"/>
                </a:solidFill>
                <a:latin typeface="HGPｺﾞｼｯｸM" panose="020B0600000000000000" pitchFamily="50" charset="-128"/>
                <a:ea typeface="HGPｺﾞｼｯｸM" panose="020B0600000000000000" pitchFamily="50" charset="-128"/>
              </a:rPr>
              <a:t>年</a:t>
            </a:r>
          </a:p>
        </p:txBody>
      </p:sp>
      <p:pic>
        <p:nvPicPr>
          <p:cNvPr id="13" name="図 12"/>
          <p:cNvPicPr>
            <a:picLocks noChangeAspect="1"/>
          </p:cNvPicPr>
          <p:nvPr/>
        </p:nvPicPr>
        <p:blipFill rotWithShape="1">
          <a:blip r:embed="rId4" cstate="print">
            <a:extLst>
              <a:ext uri="{28A0092B-C50C-407E-A947-70E740481C1C}">
                <a14:useLocalDpi xmlns:a14="http://schemas.microsoft.com/office/drawing/2010/main" val="0"/>
              </a:ext>
            </a:extLst>
          </a:blip>
          <a:srcRect b="22202"/>
          <a:stretch/>
        </p:blipFill>
        <p:spPr>
          <a:xfrm>
            <a:off x="4725548" y="1214233"/>
            <a:ext cx="3573716" cy="2383634"/>
          </a:xfrm>
          <a:prstGeom prst="rect">
            <a:avLst/>
          </a:prstGeom>
        </p:spPr>
      </p:pic>
      <p:grpSp>
        <p:nvGrpSpPr>
          <p:cNvPr id="14" name="グループ化 13"/>
          <p:cNvGrpSpPr/>
          <p:nvPr/>
        </p:nvGrpSpPr>
        <p:grpSpPr>
          <a:xfrm>
            <a:off x="4883878" y="3643955"/>
            <a:ext cx="3569925" cy="332620"/>
            <a:chOff x="6177156" y="3839342"/>
            <a:chExt cx="2966844" cy="223734"/>
          </a:xfrm>
        </p:grpSpPr>
        <p:pic>
          <p:nvPicPr>
            <p:cNvPr id="15" name="図 14"/>
            <p:cNvPicPr>
              <a:picLocks noChangeAspect="1"/>
            </p:cNvPicPr>
            <p:nvPr/>
          </p:nvPicPr>
          <p:blipFill rotWithShape="1">
            <a:blip r:embed="rId5" cstate="print">
              <a:extLst>
                <a:ext uri="{28A0092B-C50C-407E-A947-70E740481C1C}">
                  <a14:useLocalDpi xmlns:a14="http://schemas.microsoft.com/office/drawing/2010/main" val="0"/>
                </a:ext>
              </a:extLst>
            </a:blip>
            <a:srcRect l="9368" t="93292" r="4680" b="-278"/>
            <a:stretch/>
          </p:blipFill>
          <p:spPr>
            <a:xfrm>
              <a:off x="6177156" y="3874815"/>
              <a:ext cx="2701119" cy="188261"/>
            </a:xfrm>
            <a:prstGeom prst="rect">
              <a:avLst/>
            </a:prstGeom>
          </p:spPr>
        </p:pic>
        <p:pic>
          <p:nvPicPr>
            <p:cNvPr id="16" name="図 15"/>
            <p:cNvPicPr>
              <a:picLocks noChangeAspect="1"/>
            </p:cNvPicPr>
            <p:nvPr/>
          </p:nvPicPr>
          <p:blipFill rotWithShape="1">
            <a:blip r:embed="rId5" cstate="print">
              <a:extLst>
                <a:ext uri="{28A0092B-C50C-407E-A947-70E740481C1C}">
                  <a14:useLocalDpi xmlns:a14="http://schemas.microsoft.com/office/drawing/2010/main" val="0"/>
                </a:ext>
              </a:extLst>
            </a:blip>
            <a:srcRect l="72400" t="77798" r="21349" b="16581"/>
            <a:stretch/>
          </p:blipFill>
          <p:spPr>
            <a:xfrm>
              <a:off x="8878275" y="3839342"/>
              <a:ext cx="265725" cy="204830"/>
            </a:xfrm>
            <a:prstGeom prst="rect">
              <a:avLst/>
            </a:prstGeom>
          </p:spPr>
        </p:pic>
      </p:grpSp>
      <p:sp>
        <p:nvSpPr>
          <p:cNvPr id="17" name="角丸四角形 16"/>
          <p:cNvSpPr/>
          <p:nvPr/>
        </p:nvSpPr>
        <p:spPr>
          <a:xfrm>
            <a:off x="861646" y="4744767"/>
            <a:ext cx="7372553" cy="1778340"/>
          </a:xfrm>
          <a:prstGeom prst="roundRect">
            <a:avLst/>
          </a:prstGeom>
          <a:solidFill>
            <a:srgbClr val="CCFFC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00" dirty="0">
                <a:solidFill>
                  <a:schemeClr val="tx1"/>
                </a:solidFill>
                <a:latin typeface="HGPｺﾞｼｯｸM" panose="020B0600000000000000" pitchFamily="50" charset="-128"/>
                <a:ea typeface="HGPｺﾞｼｯｸM" panose="020B0600000000000000" pitchFamily="50" charset="-128"/>
              </a:rPr>
              <a:t>どちらの年でも</a:t>
            </a:r>
            <a:r>
              <a:rPr lang="ja-JP" altLang="en-US" sz="2600" dirty="0">
                <a:solidFill>
                  <a:schemeClr val="tx1"/>
                </a:solidFill>
                <a:latin typeface="HGPｺﾞｼｯｸM" panose="020B0600000000000000" pitchFamily="50" charset="-128"/>
                <a:ea typeface="HGPｺﾞｼｯｸM" panose="020B0600000000000000" pitchFamily="50" charset="-128"/>
              </a:rPr>
              <a:t>ジュグジュルジェット</a:t>
            </a:r>
            <a:r>
              <a:rPr kumimoji="1" lang="ja-JP" altLang="en-US" sz="2600" dirty="0">
                <a:solidFill>
                  <a:schemeClr val="tx1"/>
                </a:solidFill>
                <a:latin typeface="HGPｺﾞｼｯｸM" panose="020B0600000000000000" pitchFamily="50" charset="-128"/>
                <a:ea typeface="HGPｺﾞｼｯｸM" panose="020B0600000000000000" pitchFamily="50" charset="-128"/>
              </a:rPr>
              <a:t>は確認できるが、</a:t>
            </a:r>
            <a:r>
              <a:rPr kumimoji="1" lang="en-US" altLang="ja-JP" sz="2600" dirty="0">
                <a:solidFill>
                  <a:schemeClr val="tx1"/>
                </a:solidFill>
                <a:latin typeface="HGPｺﾞｼｯｸM" panose="020B0600000000000000" pitchFamily="50" charset="-128"/>
                <a:ea typeface="HGPｺﾞｼｯｸM" panose="020B0600000000000000" pitchFamily="50" charset="-128"/>
              </a:rPr>
              <a:t>2008</a:t>
            </a:r>
            <a:r>
              <a:rPr kumimoji="1" lang="ja-JP" altLang="en-US" sz="2600" dirty="0">
                <a:solidFill>
                  <a:schemeClr val="tx1"/>
                </a:solidFill>
                <a:latin typeface="HGPｺﾞｼｯｸM" panose="020B0600000000000000" pitchFamily="50" charset="-128"/>
                <a:ea typeface="HGPｺﾞｼｯｸM" panose="020B0600000000000000" pitchFamily="50" charset="-128"/>
              </a:rPr>
              <a:t>年の方が</a:t>
            </a:r>
            <a:r>
              <a:rPr kumimoji="1" lang="en-US" altLang="ja-JP" sz="2600" dirty="0">
                <a:solidFill>
                  <a:schemeClr val="tx1"/>
                </a:solidFill>
                <a:latin typeface="HGPｺﾞｼｯｸM" panose="020B0600000000000000" pitchFamily="50" charset="-128"/>
                <a:ea typeface="HGPｺﾞｼｯｸM" panose="020B0600000000000000" pitchFamily="50" charset="-128"/>
              </a:rPr>
              <a:t>3</a:t>
            </a:r>
            <a:r>
              <a:rPr kumimoji="1" lang="ja-JP" altLang="en-US" sz="2600" dirty="0">
                <a:solidFill>
                  <a:schemeClr val="tx1"/>
                </a:solidFill>
                <a:latin typeface="HGPｺﾞｼｯｸM" panose="020B0600000000000000" pitchFamily="50" charset="-128"/>
                <a:ea typeface="HGPｺﾞｼｯｸM" panose="020B0600000000000000" pitchFamily="50" charset="-128"/>
              </a:rPr>
              <a:t>か月間通して風速が弱い</a:t>
            </a:r>
          </a:p>
        </p:txBody>
      </p:sp>
    </p:spTree>
    <p:extLst>
      <p:ext uri="{BB962C8B-B14F-4D97-AF65-F5344CB8AC3E}">
        <p14:creationId xmlns:p14="http://schemas.microsoft.com/office/powerpoint/2010/main" val="2373124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5E2E1D7A-DA9D-404F-8087-6DF0A9072228}" type="slidenum">
              <a:rPr kumimoji="1" lang="ja-JP" altLang="en-US" smtClean="0"/>
              <a:t>17</a:t>
            </a:fld>
            <a:endParaRPr kumimoji="1" lang="ja-JP" altLang="en-US"/>
          </a:p>
        </p:txBody>
      </p:sp>
      <p:sp>
        <p:nvSpPr>
          <p:cNvPr id="3" name="正方形/長方形 2"/>
          <p:cNvSpPr/>
          <p:nvPr/>
        </p:nvSpPr>
        <p:spPr>
          <a:xfrm>
            <a:off x="238539" y="197703"/>
            <a:ext cx="2532795" cy="550442"/>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noProof="0" dirty="0">
                <a:solidFill>
                  <a:prstClr val="black"/>
                </a:solidFill>
                <a:latin typeface="HGPｺﾞｼｯｸM" panose="020B0600000000000000" pitchFamily="50" charset="-128"/>
                <a:ea typeface="HGPｺﾞｼｯｸM" panose="020B0600000000000000" pitchFamily="50" charset="-128"/>
              </a:rPr>
              <a:t>結果</a:t>
            </a:r>
            <a:r>
              <a:rPr lang="en-US" altLang="ja-JP" sz="2400" noProof="0" dirty="0">
                <a:solidFill>
                  <a:prstClr val="black"/>
                </a:solidFill>
                <a:latin typeface="HGPｺﾞｼｯｸM" panose="020B0600000000000000" pitchFamily="50" charset="-128"/>
                <a:ea typeface="HGPｺﾞｼｯｸM" panose="020B0600000000000000" pitchFamily="50" charset="-128"/>
              </a:rPr>
              <a:t>(</a:t>
            </a:r>
            <a:r>
              <a:rPr lang="ja-JP" altLang="en-US" sz="2400" dirty="0">
                <a:solidFill>
                  <a:prstClr val="black"/>
                </a:solidFill>
                <a:latin typeface="HGPｺﾞｼｯｸM" panose="020B0600000000000000" pitchFamily="50" charset="-128"/>
                <a:ea typeface="HGPｺﾞｼｯｸM" panose="020B0600000000000000" pitchFamily="50" charset="-128"/>
              </a:rPr>
              <a:t>海氷生成量</a:t>
            </a:r>
            <a:r>
              <a:rPr lang="en-US" altLang="ja-JP" sz="2400" noProof="0" dirty="0">
                <a:solidFill>
                  <a:prstClr val="black"/>
                </a:solidFill>
                <a:latin typeface="HGPｺﾞｼｯｸM" panose="020B0600000000000000" pitchFamily="50" charset="-128"/>
                <a:ea typeface="HGPｺﾞｼｯｸM" panose="020B06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9" name="正方形/長方形 8"/>
          <p:cNvSpPr/>
          <p:nvPr/>
        </p:nvSpPr>
        <p:spPr>
          <a:xfrm>
            <a:off x="2734409" y="226558"/>
            <a:ext cx="6409591" cy="778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latin typeface="HGPｺﾞｼｯｸM" panose="020B0600000000000000" pitchFamily="50" charset="-128"/>
                <a:ea typeface="HGPｺﾞｼｯｸM" panose="020B0600000000000000" pitchFamily="50" charset="-128"/>
              </a:rPr>
              <a:t>2008</a:t>
            </a:r>
            <a:r>
              <a:rPr kumimoji="1" lang="ja-JP" altLang="en-US" sz="2400" dirty="0">
                <a:solidFill>
                  <a:schemeClr val="tx1"/>
                </a:solidFill>
                <a:latin typeface="HGPｺﾞｼｯｸM" panose="020B0600000000000000" pitchFamily="50" charset="-128"/>
                <a:ea typeface="HGPｺﾞｼｯｸM" panose="020B0600000000000000" pitchFamily="50" charset="-128"/>
              </a:rPr>
              <a:t>年</a:t>
            </a:r>
            <a:r>
              <a:rPr kumimoji="1" lang="en-US" altLang="ja-JP" sz="2400" dirty="0">
                <a:solidFill>
                  <a:schemeClr val="tx1"/>
                </a:solidFill>
                <a:latin typeface="HGPｺﾞｼｯｸM" panose="020B0600000000000000" pitchFamily="50" charset="-128"/>
                <a:ea typeface="HGPｺﾞｼｯｸM" panose="020B0600000000000000" pitchFamily="50" charset="-128"/>
              </a:rPr>
              <a:t>11</a:t>
            </a:r>
            <a:r>
              <a:rPr kumimoji="1" lang="ja-JP" altLang="en-US" sz="2400" dirty="0">
                <a:solidFill>
                  <a:schemeClr val="tx1"/>
                </a:solidFill>
                <a:latin typeface="HGPｺﾞｼｯｸM" panose="020B0600000000000000" pitchFamily="50" charset="-128"/>
                <a:ea typeface="HGPｺﾞｼｯｸM" panose="020B0600000000000000" pitchFamily="50" charset="-128"/>
              </a:rPr>
              <a:t>月～</a:t>
            </a:r>
            <a:r>
              <a:rPr kumimoji="1" lang="en-US" altLang="ja-JP" sz="2400" dirty="0">
                <a:solidFill>
                  <a:schemeClr val="tx1"/>
                </a:solidFill>
                <a:latin typeface="HGPｺﾞｼｯｸM" panose="020B0600000000000000" pitchFamily="50" charset="-128"/>
                <a:ea typeface="HGPｺﾞｼｯｸM" panose="020B0600000000000000" pitchFamily="50" charset="-128"/>
              </a:rPr>
              <a:t>2009</a:t>
            </a:r>
            <a:r>
              <a:rPr kumimoji="1" lang="ja-JP" altLang="en-US" sz="2400" dirty="0">
                <a:solidFill>
                  <a:schemeClr val="tx1"/>
                </a:solidFill>
                <a:latin typeface="HGPｺﾞｼｯｸM" panose="020B0600000000000000" pitchFamily="50" charset="-128"/>
                <a:ea typeface="HGPｺﾞｼｯｸM" panose="020B0600000000000000" pitchFamily="50" charset="-128"/>
              </a:rPr>
              <a:t>年</a:t>
            </a:r>
            <a:r>
              <a:rPr kumimoji="1" lang="en-US" altLang="ja-JP" sz="2400" dirty="0">
                <a:solidFill>
                  <a:schemeClr val="tx1"/>
                </a:solidFill>
                <a:latin typeface="HGPｺﾞｼｯｸM" panose="020B0600000000000000" pitchFamily="50" charset="-128"/>
                <a:ea typeface="HGPｺﾞｼｯｸM" panose="020B0600000000000000" pitchFamily="50" charset="-128"/>
              </a:rPr>
              <a:t>1</a:t>
            </a:r>
            <a:r>
              <a:rPr kumimoji="1" lang="ja-JP" altLang="en-US" sz="2400" dirty="0">
                <a:solidFill>
                  <a:schemeClr val="tx1"/>
                </a:solidFill>
                <a:latin typeface="HGPｺﾞｼｯｸM" panose="020B0600000000000000" pitchFamily="50" charset="-128"/>
                <a:ea typeface="HGPｺﾞｼｯｸM" panose="020B0600000000000000" pitchFamily="50" charset="-128"/>
              </a:rPr>
              <a:t>月</a:t>
            </a:r>
            <a:r>
              <a:rPr lang="ja-JP" altLang="en-US" sz="2400" dirty="0">
                <a:solidFill>
                  <a:schemeClr val="tx1"/>
                </a:solidFill>
                <a:latin typeface="HGPｺﾞｼｯｸM" panose="020B0600000000000000" pitchFamily="50" charset="-128"/>
                <a:ea typeface="HGPｺﾞｼｯｸM" panose="020B0600000000000000" pitchFamily="50" charset="-128"/>
              </a:rPr>
              <a:t>における積算の</a:t>
            </a:r>
            <a:endParaRPr lang="en-US" altLang="ja-JP" sz="2400" dirty="0">
              <a:solidFill>
                <a:schemeClr val="tx1"/>
              </a:solidFill>
              <a:latin typeface="HGPｺﾞｼｯｸM" panose="020B0600000000000000" pitchFamily="50" charset="-128"/>
              <a:ea typeface="HGPｺﾞｼｯｸM" panose="020B0600000000000000" pitchFamily="50" charset="-128"/>
            </a:endParaRPr>
          </a:p>
          <a:p>
            <a:pPr algn="ctr"/>
            <a:r>
              <a:rPr lang="ja-JP" altLang="en-US" sz="2400" dirty="0">
                <a:solidFill>
                  <a:schemeClr val="tx1"/>
                </a:solidFill>
                <a:latin typeface="HGPｺﾞｼｯｸM" panose="020B0600000000000000" pitchFamily="50" charset="-128"/>
                <a:ea typeface="HGPｺﾞｼｯｸM" panose="020B0600000000000000" pitchFamily="50" charset="-128"/>
              </a:rPr>
              <a:t>海氷生成量と</a:t>
            </a:r>
            <a:r>
              <a:rPr kumimoji="1" lang="en-US" altLang="ja-JP" sz="2400" dirty="0">
                <a:solidFill>
                  <a:schemeClr val="tx1"/>
                </a:solidFill>
                <a:latin typeface="HGPｺﾞｼｯｸM" panose="020B0600000000000000" pitchFamily="50" charset="-128"/>
                <a:ea typeface="HGPｺﾞｼｯｸM" panose="020B0600000000000000" pitchFamily="50" charset="-128"/>
              </a:rPr>
              <a:t>2000</a:t>
            </a:r>
            <a:r>
              <a:rPr kumimoji="1" lang="ja-JP" altLang="en-US" sz="2400" dirty="0">
                <a:solidFill>
                  <a:schemeClr val="tx1"/>
                </a:solidFill>
                <a:latin typeface="HGPｺﾞｼｯｸM" panose="020B0600000000000000" pitchFamily="50" charset="-128"/>
                <a:ea typeface="HGPｺﾞｼｯｸM" panose="020B0600000000000000" pitchFamily="50" charset="-128"/>
              </a:rPr>
              <a:t>年との比較</a:t>
            </a:r>
            <a:r>
              <a:rPr kumimoji="1" lang="en-US" altLang="ja-JP" sz="2400" dirty="0">
                <a:solidFill>
                  <a:schemeClr val="tx1"/>
                </a:solidFill>
                <a:latin typeface="HGPｺﾞｼｯｸM" panose="020B0600000000000000" pitchFamily="50" charset="-128"/>
                <a:ea typeface="HGPｺﾞｼｯｸM" panose="020B0600000000000000" pitchFamily="50" charset="-128"/>
              </a:rPr>
              <a:t>(</a:t>
            </a:r>
            <a:r>
              <a:rPr kumimoji="1" lang="ja-JP" altLang="en-US" sz="2400" dirty="0">
                <a:solidFill>
                  <a:schemeClr val="tx1"/>
                </a:solidFill>
                <a:latin typeface="HGPｺﾞｼｯｸM" panose="020B0600000000000000" pitchFamily="50" charset="-128"/>
                <a:ea typeface="HGPｺﾞｼｯｸM" panose="020B0600000000000000" pitchFamily="50" charset="-128"/>
              </a:rPr>
              <a:t>熱収支のみ考慮</a:t>
            </a:r>
            <a:r>
              <a:rPr kumimoji="1" lang="en-US" altLang="ja-JP" sz="2400" dirty="0">
                <a:solidFill>
                  <a:schemeClr val="tx1"/>
                </a:solidFill>
                <a:latin typeface="HGPｺﾞｼｯｸM" panose="020B0600000000000000" pitchFamily="50" charset="-128"/>
                <a:ea typeface="HGPｺﾞｼｯｸM" panose="020B0600000000000000" pitchFamily="50" charset="-128"/>
              </a:rPr>
              <a:t>)</a:t>
            </a:r>
            <a:endParaRPr kumimoji="1" lang="ja-JP" altLang="en-US" sz="2400" dirty="0">
              <a:solidFill>
                <a:schemeClr val="tx1"/>
              </a:solidFill>
              <a:latin typeface="HGPｺﾞｼｯｸM" panose="020B0600000000000000" pitchFamily="50" charset="-128"/>
              <a:ea typeface="HGPｺﾞｼｯｸM" panose="020B0600000000000000" pitchFamily="50" charset="-128"/>
            </a:endParaRPr>
          </a:p>
        </p:txBody>
      </p:sp>
      <p:sp>
        <p:nvSpPr>
          <p:cNvPr id="12" name="正方形/長方形 11"/>
          <p:cNvSpPr/>
          <p:nvPr/>
        </p:nvSpPr>
        <p:spPr>
          <a:xfrm>
            <a:off x="1802062" y="1045177"/>
            <a:ext cx="1124056" cy="4414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HGPｺﾞｼｯｸM" panose="020B0600000000000000" pitchFamily="50" charset="-128"/>
                <a:ea typeface="HGPｺﾞｼｯｸM" panose="020B0600000000000000" pitchFamily="50" charset="-128"/>
              </a:rPr>
              <a:t>2008</a:t>
            </a:r>
            <a:r>
              <a:rPr kumimoji="1" lang="ja-JP" altLang="en-US" sz="2000" dirty="0">
                <a:solidFill>
                  <a:schemeClr val="tx1"/>
                </a:solidFill>
                <a:latin typeface="HGPｺﾞｼｯｸM" panose="020B0600000000000000" pitchFamily="50" charset="-128"/>
                <a:ea typeface="HGPｺﾞｼｯｸM" panose="020B0600000000000000" pitchFamily="50" charset="-128"/>
              </a:rPr>
              <a:t>年</a:t>
            </a:r>
          </a:p>
        </p:txBody>
      </p:sp>
      <p:sp>
        <p:nvSpPr>
          <p:cNvPr id="13" name="正方形/長方形 12"/>
          <p:cNvSpPr/>
          <p:nvPr/>
        </p:nvSpPr>
        <p:spPr>
          <a:xfrm>
            <a:off x="5192572" y="1045177"/>
            <a:ext cx="2895601" cy="4414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HGPｺﾞｼｯｸM" panose="020B0600000000000000" pitchFamily="50" charset="-128"/>
                <a:ea typeface="HGPｺﾞｼｯｸM" panose="020B0600000000000000" pitchFamily="50" charset="-128"/>
              </a:rPr>
              <a:t>2000</a:t>
            </a:r>
            <a:r>
              <a:rPr kumimoji="1" lang="ja-JP" altLang="en-US" sz="2000" dirty="0">
                <a:solidFill>
                  <a:schemeClr val="tx1"/>
                </a:solidFill>
                <a:latin typeface="HGPｺﾞｼｯｸM" panose="020B0600000000000000" pitchFamily="50" charset="-128"/>
                <a:ea typeface="HGPｺﾞｼｯｸM" panose="020B0600000000000000" pitchFamily="50" charset="-128"/>
              </a:rPr>
              <a:t>年</a:t>
            </a:r>
            <a:r>
              <a:rPr kumimoji="1" lang="en-US" altLang="ja-JP" sz="2000" dirty="0">
                <a:solidFill>
                  <a:schemeClr val="tx1"/>
                </a:solidFill>
                <a:latin typeface="HGPｺﾞｼｯｸM" panose="020B0600000000000000" pitchFamily="50" charset="-128"/>
                <a:ea typeface="HGPｺﾞｼｯｸM" panose="020B0600000000000000" pitchFamily="50" charset="-128"/>
              </a:rPr>
              <a:t>(</a:t>
            </a:r>
            <a:r>
              <a:rPr kumimoji="1" lang="en-US" altLang="ja-JP" sz="2000" dirty="0" err="1">
                <a:solidFill>
                  <a:schemeClr val="tx1"/>
                </a:solidFill>
                <a:latin typeface="HGPｺﾞｼｯｸM" panose="020B0600000000000000" pitchFamily="50" charset="-128"/>
                <a:ea typeface="HGPｺﾞｼｯｸM" panose="020B0600000000000000" pitchFamily="50" charset="-128"/>
              </a:rPr>
              <a:t>ctl_run</a:t>
            </a:r>
            <a:r>
              <a:rPr kumimoji="1" lang="en-US" altLang="ja-JP" sz="2000" dirty="0">
                <a:solidFill>
                  <a:schemeClr val="tx1"/>
                </a:solidFill>
                <a:latin typeface="HGPｺﾞｼｯｸM" panose="020B0600000000000000" pitchFamily="50" charset="-128"/>
                <a:ea typeface="HGPｺﾞｼｯｸM" panose="020B0600000000000000" pitchFamily="50" charset="-128"/>
              </a:rPr>
              <a:t>)-2008</a:t>
            </a:r>
            <a:r>
              <a:rPr kumimoji="1" lang="ja-JP" altLang="en-US" sz="2000" dirty="0">
                <a:solidFill>
                  <a:schemeClr val="tx1"/>
                </a:solidFill>
                <a:latin typeface="HGPｺﾞｼｯｸM" panose="020B0600000000000000" pitchFamily="50" charset="-128"/>
                <a:ea typeface="HGPｺﾞｼｯｸM" panose="020B0600000000000000" pitchFamily="50" charset="-128"/>
              </a:rPr>
              <a:t>年</a:t>
            </a:r>
          </a:p>
        </p:txBody>
      </p:sp>
      <p:sp>
        <p:nvSpPr>
          <p:cNvPr id="15" name="正方形/長方形 14"/>
          <p:cNvSpPr/>
          <p:nvPr/>
        </p:nvSpPr>
        <p:spPr>
          <a:xfrm>
            <a:off x="3083423" y="4697895"/>
            <a:ext cx="2730891" cy="307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ja-JP" altLang="en-US" sz="2000" dirty="0">
                <a:solidFill>
                  <a:schemeClr val="tx1"/>
                </a:solidFill>
                <a:latin typeface="HGPｺﾞｼｯｸM" panose="020B0600000000000000" pitchFamily="50" charset="-128"/>
                <a:ea typeface="HGPｺﾞｼｯｸM" panose="020B0600000000000000" pitchFamily="50" charset="-128"/>
              </a:rPr>
              <a:t>色：海氷生成量</a:t>
            </a:r>
            <a:r>
              <a:rPr lang="en-US" altLang="ja-JP" sz="2000" dirty="0">
                <a:solidFill>
                  <a:prstClr val="black"/>
                </a:solidFill>
                <a:latin typeface="HGPｺﾞｼｯｸM" panose="020B0600000000000000" pitchFamily="50" charset="-128"/>
                <a:ea typeface="HGPｺﾞｼｯｸM" panose="020B0600000000000000" pitchFamily="50" charset="-128"/>
              </a:rPr>
              <a:t>[m]</a:t>
            </a:r>
            <a:endParaRPr lang="ja-JP" altLang="en-US" sz="2000" dirty="0">
              <a:solidFill>
                <a:prstClr val="black"/>
              </a:solidFill>
              <a:latin typeface="HGPｺﾞｼｯｸM" panose="020B0600000000000000" pitchFamily="50" charset="-128"/>
              <a:ea typeface="HGPｺﾞｼｯｸM" panose="020B0600000000000000" pitchFamily="50" charset="-128"/>
            </a:endParaRPr>
          </a:p>
        </p:txBody>
      </p:sp>
      <p:sp>
        <p:nvSpPr>
          <p:cNvPr id="16" name="角丸四角形 15"/>
          <p:cNvSpPr/>
          <p:nvPr/>
        </p:nvSpPr>
        <p:spPr>
          <a:xfrm>
            <a:off x="823185" y="5071981"/>
            <a:ext cx="7163011" cy="1640788"/>
          </a:xfrm>
          <a:prstGeom prst="roundRect">
            <a:avLst/>
          </a:prstGeom>
          <a:solidFill>
            <a:srgbClr val="CCFFC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600" dirty="0">
                <a:solidFill>
                  <a:schemeClr val="tx1"/>
                </a:solidFill>
                <a:latin typeface="HGPｺﾞｼｯｸM" panose="020B0600000000000000" pitchFamily="50" charset="-128"/>
                <a:ea typeface="HGPｺﾞｼｯｸM" panose="020B0600000000000000" pitchFamily="50" charset="-128"/>
              </a:rPr>
              <a:t>2000</a:t>
            </a:r>
            <a:r>
              <a:rPr lang="ja-JP" altLang="en-US" sz="2600" dirty="0">
                <a:solidFill>
                  <a:schemeClr val="tx1"/>
                </a:solidFill>
                <a:latin typeface="HGPｺﾞｼｯｸM" panose="020B0600000000000000" pitchFamily="50" charset="-128"/>
                <a:ea typeface="HGPｺﾞｼｯｸM" panose="020B0600000000000000" pitchFamily="50" charset="-128"/>
              </a:rPr>
              <a:t>年の方が全体的に海氷生成量が多く、最も</a:t>
            </a:r>
            <a:endParaRPr lang="en-US" altLang="ja-JP" sz="2600" dirty="0">
              <a:solidFill>
                <a:schemeClr val="tx1"/>
              </a:solidFill>
              <a:latin typeface="HGPｺﾞｼｯｸM" panose="020B0600000000000000" pitchFamily="50" charset="-128"/>
              <a:ea typeface="HGPｺﾞｼｯｸM" panose="020B0600000000000000" pitchFamily="50" charset="-128"/>
            </a:endParaRPr>
          </a:p>
          <a:p>
            <a:pPr algn="ctr"/>
            <a:r>
              <a:rPr lang="ja-JP" altLang="en-US" sz="2600" dirty="0">
                <a:solidFill>
                  <a:schemeClr val="tx1"/>
                </a:solidFill>
                <a:latin typeface="HGPｺﾞｼｯｸM" panose="020B0600000000000000" pitchFamily="50" charset="-128"/>
                <a:ea typeface="HGPｺﾞｼｯｸM" panose="020B0600000000000000" pitchFamily="50" charset="-128"/>
              </a:rPr>
              <a:t>多いところで厚さ約</a:t>
            </a:r>
            <a:r>
              <a:rPr lang="en-US" altLang="ja-JP" sz="2600" dirty="0">
                <a:solidFill>
                  <a:schemeClr val="tx1"/>
                </a:solidFill>
                <a:latin typeface="HGPｺﾞｼｯｸM" panose="020B0600000000000000" pitchFamily="50" charset="-128"/>
                <a:ea typeface="HGPｺﾞｼｯｸM" panose="020B0600000000000000" pitchFamily="50" charset="-128"/>
              </a:rPr>
              <a:t>10m</a:t>
            </a:r>
            <a:r>
              <a:rPr lang="ja-JP" altLang="en-US" sz="2600" dirty="0">
                <a:solidFill>
                  <a:schemeClr val="tx1"/>
                </a:solidFill>
                <a:latin typeface="HGPｺﾞｼｯｸM" panose="020B0600000000000000" pitchFamily="50" charset="-128"/>
                <a:ea typeface="HGPｺﾞｼｯｸM" panose="020B0600000000000000" pitchFamily="50" charset="-128"/>
              </a:rPr>
              <a:t>分多く生成されている</a:t>
            </a:r>
            <a:endParaRPr kumimoji="1" lang="en-US" altLang="ja-JP" sz="2600" dirty="0">
              <a:solidFill>
                <a:schemeClr val="tx1"/>
              </a:solidFill>
              <a:latin typeface="HGPｺﾞｼｯｸM" panose="020B0600000000000000" pitchFamily="50" charset="-128"/>
              <a:ea typeface="HGPｺﾞｼｯｸM" panose="020B0600000000000000" pitchFamily="50" charset="-128"/>
            </a:endParaRPr>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b="18600"/>
          <a:stretch/>
        </p:blipFill>
        <p:spPr>
          <a:xfrm>
            <a:off x="4821885" y="1485877"/>
            <a:ext cx="3636974" cy="2790399"/>
          </a:xfrm>
          <a:prstGeom prst="rect">
            <a:avLst/>
          </a:prstGeom>
        </p:spPr>
      </p:pic>
      <p:pic>
        <p:nvPicPr>
          <p:cNvPr id="8" name="図 7"/>
          <p:cNvPicPr>
            <a:picLocks noChangeAspect="1"/>
          </p:cNvPicPr>
          <p:nvPr/>
        </p:nvPicPr>
        <p:blipFill rotWithShape="1">
          <a:blip r:embed="rId2" cstate="print">
            <a:extLst>
              <a:ext uri="{28A0092B-C50C-407E-A947-70E740481C1C}">
                <a14:useLocalDpi xmlns:a14="http://schemas.microsoft.com/office/drawing/2010/main" val="0"/>
              </a:ext>
            </a:extLst>
          </a:blip>
          <a:srcRect l="11986" t="93541" r="6330" b="-240"/>
          <a:stretch/>
        </p:blipFill>
        <p:spPr>
          <a:xfrm>
            <a:off x="4691485" y="4316780"/>
            <a:ext cx="3897773" cy="301278"/>
          </a:xfrm>
          <a:prstGeom prst="rect">
            <a:avLst/>
          </a:prstGeom>
        </p:spPr>
      </p:pic>
      <p:pic>
        <p:nvPicPr>
          <p:cNvPr id="11" name="図 10"/>
          <p:cNvPicPr>
            <a:picLocks noChangeAspect="1"/>
          </p:cNvPicPr>
          <p:nvPr/>
        </p:nvPicPr>
        <p:blipFill rotWithShape="1">
          <a:blip r:embed="rId3" cstate="print">
            <a:extLst>
              <a:ext uri="{28A0092B-C50C-407E-A947-70E740481C1C}">
                <a14:useLocalDpi xmlns:a14="http://schemas.microsoft.com/office/drawing/2010/main" val="0"/>
              </a:ext>
            </a:extLst>
          </a:blip>
          <a:srcRect b="20068"/>
          <a:stretch/>
        </p:blipFill>
        <p:spPr>
          <a:xfrm>
            <a:off x="405745" y="1459411"/>
            <a:ext cx="3916689" cy="2830903"/>
          </a:xfrm>
          <a:prstGeom prst="rect">
            <a:avLst/>
          </a:prstGeom>
        </p:spPr>
      </p:pic>
      <p:pic>
        <p:nvPicPr>
          <p:cNvPr id="18" name="図 17"/>
          <p:cNvPicPr>
            <a:picLocks noChangeAspect="1"/>
          </p:cNvPicPr>
          <p:nvPr/>
        </p:nvPicPr>
        <p:blipFill rotWithShape="1">
          <a:blip r:embed="rId3" cstate="print">
            <a:extLst>
              <a:ext uri="{28A0092B-C50C-407E-A947-70E740481C1C}">
                <a14:useLocalDpi xmlns:a14="http://schemas.microsoft.com/office/drawing/2010/main" val="0"/>
              </a:ext>
            </a:extLst>
          </a:blip>
          <a:srcRect l="10012" t="93058" r="3831" b="-477"/>
          <a:stretch/>
        </p:blipFill>
        <p:spPr>
          <a:xfrm>
            <a:off x="405745" y="4321034"/>
            <a:ext cx="4043124" cy="314809"/>
          </a:xfrm>
          <a:prstGeom prst="rect">
            <a:avLst/>
          </a:prstGeom>
        </p:spPr>
      </p:pic>
    </p:spTree>
    <p:extLst>
      <p:ext uri="{BB962C8B-B14F-4D97-AF65-F5344CB8AC3E}">
        <p14:creationId xmlns:p14="http://schemas.microsoft.com/office/powerpoint/2010/main" val="2136133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世界地図の白地図"/>
          <p:cNvPicPr>
            <a:picLocks noChangeAspect="1" noChangeArrowheads="1"/>
          </p:cNvPicPr>
          <p:nvPr/>
        </p:nvPicPr>
        <p:blipFill rotWithShape="1">
          <a:blip r:embed="rId3">
            <a:biLevel thresh="75000"/>
            <a:extLst>
              <a:ext uri="{BEBA8EAE-BF5A-486C-A8C5-ECC9F3942E4B}">
                <a14:imgProps xmlns:a14="http://schemas.microsoft.com/office/drawing/2010/main">
                  <a14:imgLayer r:embed="rId4">
                    <a14:imgEffect>
                      <a14:artisticPaintStrokes intensity="10"/>
                    </a14:imgEffect>
                    <a14:imgEffect>
                      <a14:sharpenSoften amount="100000"/>
                    </a14:imgEffect>
                    <a14:imgEffect>
                      <a14:colorTemperature colorTemp="11500"/>
                    </a14:imgEffect>
                    <a14:imgEffect>
                      <a14:saturation sat="400000"/>
                    </a14:imgEffect>
                    <a14:imgEffect>
                      <a14:brightnessContrast contrast="100000"/>
                    </a14:imgEffect>
                  </a14:imgLayer>
                </a14:imgProps>
              </a:ext>
              <a:ext uri="{28A0092B-C50C-407E-A947-70E740481C1C}">
                <a14:useLocalDpi xmlns:a14="http://schemas.microsoft.com/office/drawing/2010/main" val="0"/>
              </a:ext>
            </a:extLst>
          </a:blip>
          <a:srcRect l="30795" t="29981" r="32986" b="29334"/>
          <a:stretch/>
        </p:blipFill>
        <p:spPr bwMode="auto">
          <a:xfrm>
            <a:off x="-712438" y="-2189015"/>
            <a:ext cx="18422403" cy="12726587"/>
          </a:xfrm>
          <a:prstGeom prst="rect">
            <a:avLst/>
          </a:prstGeom>
          <a:noFill/>
          <a:scene3d>
            <a:camera prst="perspectiveRelaxed">
              <a:rot lat="17973601" lon="0" rev="0"/>
            </a:camera>
            <a:lightRig rig="threePt" dir="t"/>
          </a:scene3d>
          <a:sp3d>
            <a:bevelB/>
          </a:sp3d>
          <a:extLst>
            <a:ext uri="{909E8E84-426E-40DD-AFC4-6F175D3DCCD1}">
              <a14:hiddenFill xmlns:a14="http://schemas.microsoft.com/office/drawing/2010/main">
                <a:solidFill>
                  <a:srgbClr val="FFFFFF"/>
                </a:solidFill>
              </a14:hiddenFill>
            </a:ext>
          </a:extLst>
        </p:spPr>
      </p:pic>
      <p:sp>
        <p:nvSpPr>
          <p:cNvPr id="2" name="スライド番号プレースホルダー 1"/>
          <p:cNvSpPr>
            <a:spLocks noGrp="1"/>
          </p:cNvSpPr>
          <p:nvPr>
            <p:ph type="sldNum" sz="quarter" idx="12"/>
          </p:nvPr>
        </p:nvSpPr>
        <p:spPr/>
        <p:txBody>
          <a:bodyPr/>
          <a:lstStyle/>
          <a:p>
            <a:fld id="{5E2E1D7A-DA9D-404F-8087-6DF0A9072228}" type="slidenum">
              <a:rPr kumimoji="1" lang="ja-JP" altLang="en-US" smtClean="0"/>
              <a:t>18</a:t>
            </a:fld>
            <a:endParaRPr kumimoji="1" lang="ja-JP" altLang="en-US"/>
          </a:p>
        </p:txBody>
      </p:sp>
      <p:sp>
        <p:nvSpPr>
          <p:cNvPr id="4" name="正方形/長方形 3"/>
          <p:cNvSpPr/>
          <p:nvPr/>
        </p:nvSpPr>
        <p:spPr>
          <a:xfrm>
            <a:off x="174568" y="157943"/>
            <a:ext cx="1047403" cy="54864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HGPｺﾞｼｯｸM" panose="020B0600000000000000" pitchFamily="50" charset="-128"/>
                <a:ea typeface="HGPｺﾞｼｯｸM" panose="020B0600000000000000" pitchFamily="50" charset="-128"/>
              </a:rPr>
              <a:t>まとめ</a:t>
            </a:r>
            <a:endParaRPr kumimoji="1" lang="ja-JP" altLang="en-US" sz="2400" dirty="0">
              <a:solidFill>
                <a:schemeClr val="tx1"/>
              </a:solidFill>
              <a:latin typeface="HGPｺﾞｼｯｸM" panose="020B0600000000000000" pitchFamily="50" charset="-128"/>
              <a:ea typeface="HGPｺﾞｼｯｸM" panose="020B0600000000000000" pitchFamily="50" charset="-128"/>
            </a:endParaRPr>
          </a:p>
        </p:txBody>
      </p:sp>
      <p:sp>
        <p:nvSpPr>
          <p:cNvPr id="11" name="フリーフォーム 10"/>
          <p:cNvSpPr/>
          <p:nvPr/>
        </p:nvSpPr>
        <p:spPr>
          <a:xfrm>
            <a:off x="3327512" y="2881146"/>
            <a:ext cx="2259024" cy="1293132"/>
          </a:xfrm>
          <a:custGeom>
            <a:avLst/>
            <a:gdLst>
              <a:gd name="connsiteX0" fmla="*/ 541866 w 1202266"/>
              <a:gd name="connsiteY0" fmla="*/ 651934 h 653846"/>
              <a:gd name="connsiteX1" fmla="*/ 584200 w 1202266"/>
              <a:gd name="connsiteY1" fmla="*/ 618067 h 653846"/>
              <a:gd name="connsiteX2" fmla="*/ 626533 w 1202266"/>
              <a:gd name="connsiteY2" fmla="*/ 575734 h 653846"/>
              <a:gd name="connsiteX3" fmla="*/ 643466 w 1202266"/>
              <a:gd name="connsiteY3" fmla="*/ 550334 h 653846"/>
              <a:gd name="connsiteX4" fmla="*/ 668866 w 1202266"/>
              <a:gd name="connsiteY4" fmla="*/ 541867 h 653846"/>
              <a:gd name="connsiteX5" fmla="*/ 753533 w 1202266"/>
              <a:gd name="connsiteY5" fmla="*/ 524934 h 653846"/>
              <a:gd name="connsiteX6" fmla="*/ 787400 w 1202266"/>
              <a:gd name="connsiteY6" fmla="*/ 516467 h 653846"/>
              <a:gd name="connsiteX7" fmla="*/ 838200 w 1202266"/>
              <a:gd name="connsiteY7" fmla="*/ 499534 h 653846"/>
              <a:gd name="connsiteX8" fmla="*/ 880533 w 1202266"/>
              <a:gd name="connsiteY8" fmla="*/ 465667 h 653846"/>
              <a:gd name="connsiteX9" fmla="*/ 905933 w 1202266"/>
              <a:gd name="connsiteY9" fmla="*/ 457200 h 653846"/>
              <a:gd name="connsiteX10" fmla="*/ 982133 w 1202266"/>
              <a:gd name="connsiteY10" fmla="*/ 406400 h 653846"/>
              <a:gd name="connsiteX11" fmla="*/ 1007533 w 1202266"/>
              <a:gd name="connsiteY11" fmla="*/ 389467 h 653846"/>
              <a:gd name="connsiteX12" fmla="*/ 1032933 w 1202266"/>
              <a:gd name="connsiteY12" fmla="*/ 372534 h 653846"/>
              <a:gd name="connsiteX13" fmla="*/ 1100666 w 1202266"/>
              <a:gd name="connsiteY13" fmla="*/ 287867 h 653846"/>
              <a:gd name="connsiteX14" fmla="*/ 1117600 w 1202266"/>
              <a:gd name="connsiteY14" fmla="*/ 262467 h 653846"/>
              <a:gd name="connsiteX15" fmla="*/ 1126066 w 1202266"/>
              <a:gd name="connsiteY15" fmla="*/ 237067 h 653846"/>
              <a:gd name="connsiteX16" fmla="*/ 1143000 w 1202266"/>
              <a:gd name="connsiteY16" fmla="*/ 220134 h 653846"/>
              <a:gd name="connsiteX17" fmla="*/ 1159933 w 1202266"/>
              <a:gd name="connsiteY17" fmla="*/ 194734 h 653846"/>
              <a:gd name="connsiteX18" fmla="*/ 1168400 w 1202266"/>
              <a:gd name="connsiteY18" fmla="*/ 160867 h 653846"/>
              <a:gd name="connsiteX19" fmla="*/ 1202266 w 1202266"/>
              <a:gd name="connsiteY19" fmla="*/ 110067 h 653846"/>
              <a:gd name="connsiteX20" fmla="*/ 1193800 w 1202266"/>
              <a:gd name="connsiteY20" fmla="*/ 84667 h 653846"/>
              <a:gd name="connsiteX21" fmla="*/ 1159933 w 1202266"/>
              <a:gd name="connsiteY21" fmla="*/ 50800 h 653846"/>
              <a:gd name="connsiteX22" fmla="*/ 1185333 w 1202266"/>
              <a:gd name="connsiteY22" fmla="*/ 33867 h 653846"/>
              <a:gd name="connsiteX23" fmla="*/ 1159933 w 1202266"/>
              <a:gd name="connsiteY23" fmla="*/ 16934 h 653846"/>
              <a:gd name="connsiteX24" fmla="*/ 1126066 w 1202266"/>
              <a:gd name="connsiteY24" fmla="*/ 8467 h 653846"/>
              <a:gd name="connsiteX25" fmla="*/ 1100666 w 1202266"/>
              <a:gd name="connsiteY25" fmla="*/ 0 h 653846"/>
              <a:gd name="connsiteX26" fmla="*/ 1016000 w 1202266"/>
              <a:gd name="connsiteY26" fmla="*/ 25400 h 653846"/>
              <a:gd name="connsiteX27" fmla="*/ 990600 w 1202266"/>
              <a:gd name="connsiteY27" fmla="*/ 33867 h 653846"/>
              <a:gd name="connsiteX28" fmla="*/ 905933 w 1202266"/>
              <a:gd name="connsiteY28" fmla="*/ 42334 h 653846"/>
              <a:gd name="connsiteX29" fmla="*/ 846666 w 1202266"/>
              <a:gd name="connsiteY29" fmla="*/ 33867 h 653846"/>
              <a:gd name="connsiteX30" fmla="*/ 778933 w 1202266"/>
              <a:gd name="connsiteY30" fmla="*/ 25400 h 653846"/>
              <a:gd name="connsiteX31" fmla="*/ 728133 w 1202266"/>
              <a:gd name="connsiteY31" fmla="*/ 16934 h 653846"/>
              <a:gd name="connsiteX32" fmla="*/ 609600 w 1202266"/>
              <a:gd name="connsiteY32" fmla="*/ 25400 h 653846"/>
              <a:gd name="connsiteX33" fmla="*/ 584200 w 1202266"/>
              <a:gd name="connsiteY33" fmla="*/ 33867 h 653846"/>
              <a:gd name="connsiteX34" fmla="*/ 524933 w 1202266"/>
              <a:gd name="connsiteY34" fmla="*/ 50800 h 653846"/>
              <a:gd name="connsiteX35" fmla="*/ 499533 w 1202266"/>
              <a:gd name="connsiteY35" fmla="*/ 67734 h 653846"/>
              <a:gd name="connsiteX36" fmla="*/ 474133 w 1202266"/>
              <a:gd name="connsiteY36" fmla="*/ 76200 h 653846"/>
              <a:gd name="connsiteX37" fmla="*/ 465666 w 1202266"/>
              <a:gd name="connsiteY37" fmla="*/ 101600 h 653846"/>
              <a:gd name="connsiteX38" fmla="*/ 448733 w 1202266"/>
              <a:gd name="connsiteY38" fmla="*/ 118534 h 653846"/>
              <a:gd name="connsiteX39" fmla="*/ 372533 w 1202266"/>
              <a:gd name="connsiteY39" fmla="*/ 169334 h 653846"/>
              <a:gd name="connsiteX40" fmla="*/ 287866 w 1202266"/>
              <a:gd name="connsiteY40" fmla="*/ 194734 h 653846"/>
              <a:gd name="connsiteX41" fmla="*/ 262466 w 1202266"/>
              <a:gd name="connsiteY41" fmla="*/ 203200 h 653846"/>
              <a:gd name="connsiteX42" fmla="*/ 237066 w 1202266"/>
              <a:gd name="connsiteY42" fmla="*/ 220134 h 653846"/>
              <a:gd name="connsiteX43" fmla="*/ 211666 w 1202266"/>
              <a:gd name="connsiteY43" fmla="*/ 228600 h 653846"/>
              <a:gd name="connsiteX44" fmla="*/ 194733 w 1202266"/>
              <a:gd name="connsiteY44" fmla="*/ 245534 h 653846"/>
              <a:gd name="connsiteX45" fmla="*/ 169333 w 1202266"/>
              <a:gd name="connsiteY45" fmla="*/ 262467 h 653846"/>
              <a:gd name="connsiteX46" fmla="*/ 143933 w 1202266"/>
              <a:gd name="connsiteY46" fmla="*/ 270934 h 653846"/>
              <a:gd name="connsiteX47" fmla="*/ 93133 w 1202266"/>
              <a:gd name="connsiteY47" fmla="*/ 304800 h 653846"/>
              <a:gd name="connsiteX48" fmla="*/ 0 w 1202266"/>
              <a:gd name="connsiteY48" fmla="*/ 330200 h 653846"/>
              <a:gd name="connsiteX49" fmla="*/ 25400 w 1202266"/>
              <a:gd name="connsiteY49" fmla="*/ 338667 h 653846"/>
              <a:gd name="connsiteX50" fmla="*/ 93133 w 1202266"/>
              <a:gd name="connsiteY50" fmla="*/ 372534 h 653846"/>
              <a:gd name="connsiteX51" fmla="*/ 84666 w 1202266"/>
              <a:gd name="connsiteY51" fmla="*/ 397934 h 653846"/>
              <a:gd name="connsiteX52" fmla="*/ 135466 w 1202266"/>
              <a:gd name="connsiteY52" fmla="*/ 414867 h 653846"/>
              <a:gd name="connsiteX53" fmla="*/ 211666 w 1202266"/>
              <a:gd name="connsiteY53" fmla="*/ 389467 h 653846"/>
              <a:gd name="connsiteX54" fmla="*/ 237066 w 1202266"/>
              <a:gd name="connsiteY54" fmla="*/ 381000 h 653846"/>
              <a:gd name="connsiteX55" fmla="*/ 262466 w 1202266"/>
              <a:gd name="connsiteY55" fmla="*/ 372534 h 653846"/>
              <a:gd name="connsiteX56" fmla="*/ 321733 w 1202266"/>
              <a:gd name="connsiteY56" fmla="*/ 381000 h 653846"/>
              <a:gd name="connsiteX57" fmla="*/ 338666 w 1202266"/>
              <a:gd name="connsiteY57" fmla="*/ 406400 h 653846"/>
              <a:gd name="connsiteX58" fmla="*/ 355600 w 1202266"/>
              <a:gd name="connsiteY58" fmla="*/ 423334 h 653846"/>
              <a:gd name="connsiteX59" fmla="*/ 414866 w 1202266"/>
              <a:gd name="connsiteY59" fmla="*/ 440267 h 653846"/>
              <a:gd name="connsiteX60" fmla="*/ 448733 w 1202266"/>
              <a:gd name="connsiteY60" fmla="*/ 431800 h 653846"/>
              <a:gd name="connsiteX61" fmla="*/ 499533 w 1202266"/>
              <a:gd name="connsiteY61" fmla="*/ 414867 h 653846"/>
              <a:gd name="connsiteX62" fmla="*/ 524933 w 1202266"/>
              <a:gd name="connsiteY62" fmla="*/ 423334 h 653846"/>
              <a:gd name="connsiteX63" fmla="*/ 508000 w 1202266"/>
              <a:gd name="connsiteY63" fmla="*/ 508000 h 653846"/>
              <a:gd name="connsiteX64" fmla="*/ 524933 w 1202266"/>
              <a:gd name="connsiteY64" fmla="*/ 524934 h 653846"/>
              <a:gd name="connsiteX65" fmla="*/ 533400 w 1202266"/>
              <a:gd name="connsiteY65" fmla="*/ 558800 h 653846"/>
              <a:gd name="connsiteX66" fmla="*/ 541866 w 1202266"/>
              <a:gd name="connsiteY66" fmla="*/ 651934 h 65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202266" h="653846">
                <a:moveTo>
                  <a:pt x="541866" y="651934"/>
                </a:moveTo>
                <a:cubicBezTo>
                  <a:pt x="550332" y="661812"/>
                  <a:pt x="571422" y="630845"/>
                  <a:pt x="584200" y="618067"/>
                </a:cubicBezTo>
                <a:cubicBezTo>
                  <a:pt x="640644" y="561623"/>
                  <a:pt x="558800" y="620889"/>
                  <a:pt x="626533" y="575734"/>
                </a:cubicBezTo>
                <a:cubicBezTo>
                  <a:pt x="632177" y="567267"/>
                  <a:pt x="635520" y="556691"/>
                  <a:pt x="643466" y="550334"/>
                </a:cubicBezTo>
                <a:cubicBezTo>
                  <a:pt x="650435" y="544759"/>
                  <a:pt x="660285" y="544319"/>
                  <a:pt x="668866" y="541867"/>
                </a:cubicBezTo>
                <a:cubicBezTo>
                  <a:pt x="714757" y="528755"/>
                  <a:pt x="698085" y="536023"/>
                  <a:pt x="753533" y="524934"/>
                </a:cubicBezTo>
                <a:cubicBezTo>
                  <a:pt x="764943" y="522652"/>
                  <a:pt x="776254" y="519811"/>
                  <a:pt x="787400" y="516467"/>
                </a:cubicBezTo>
                <a:cubicBezTo>
                  <a:pt x="804497" y="511338"/>
                  <a:pt x="838200" y="499534"/>
                  <a:pt x="838200" y="499534"/>
                </a:cubicBezTo>
                <a:cubicBezTo>
                  <a:pt x="853951" y="483782"/>
                  <a:pt x="859170" y="476349"/>
                  <a:pt x="880533" y="465667"/>
                </a:cubicBezTo>
                <a:cubicBezTo>
                  <a:pt x="888515" y="461676"/>
                  <a:pt x="898131" y="461534"/>
                  <a:pt x="905933" y="457200"/>
                </a:cubicBezTo>
                <a:cubicBezTo>
                  <a:pt x="905958" y="457186"/>
                  <a:pt x="969421" y="414875"/>
                  <a:pt x="982133" y="406400"/>
                </a:cubicBezTo>
                <a:lnTo>
                  <a:pt x="1007533" y="389467"/>
                </a:lnTo>
                <a:cubicBezTo>
                  <a:pt x="1016000" y="383823"/>
                  <a:pt x="1025738" y="379729"/>
                  <a:pt x="1032933" y="372534"/>
                </a:cubicBezTo>
                <a:cubicBezTo>
                  <a:pt x="1081192" y="324275"/>
                  <a:pt x="1057942" y="351953"/>
                  <a:pt x="1100666" y="287867"/>
                </a:cubicBezTo>
                <a:lnTo>
                  <a:pt x="1117600" y="262467"/>
                </a:lnTo>
                <a:cubicBezTo>
                  <a:pt x="1120422" y="254000"/>
                  <a:pt x="1121474" y="244720"/>
                  <a:pt x="1126066" y="237067"/>
                </a:cubicBezTo>
                <a:cubicBezTo>
                  <a:pt x="1130173" y="230222"/>
                  <a:pt x="1138013" y="226367"/>
                  <a:pt x="1143000" y="220134"/>
                </a:cubicBezTo>
                <a:cubicBezTo>
                  <a:pt x="1149357" y="212188"/>
                  <a:pt x="1154289" y="203201"/>
                  <a:pt x="1159933" y="194734"/>
                </a:cubicBezTo>
                <a:cubicBezTo>
                  <a:pt x="1162755" y="183445"/>
                  <a:pt x="1163196" y="171275"/>
                  <a:pt x="1168400" y="160867"/>
                </a:cubicBezTo>
                <a:cubicBezTo>
                  <a:pt x="1177501" y="142664"/>
                  <a:pt x="1202266" y="110067"/>
                  <a:pt x="1202266" y="110067"/>
                </a:cubicBezTo>
                <a:cubicBezTo>
                  <a:pt x="1199444" y="101600"/>
                  <a:pt x="1198987" y="91929"/>
                  <a:pt x="1193800" y="84667"/>
                </a:cubicBezTo>
                <a:cubicBezTo>
                  <a:pt x="1184521" y="71676"/>
                  <a:pt x="1159933" y="50800"/>
                  <a:pt x="1159933" y="50800"/>
                </a:cubicBezTo>
                <a:cubicBezTo>
                  <a:pt x="1168400" y="45156"/>
                  <a:pt x="1185333" y="44043"/>
                  <a:pt x="1185333" y="33867"/>
                </a:cubicBezTo>
                <a:cubicBezTo>
                  <a:pt x="1185333" y="23691"/>
                  <a:pt x="1169286" y="20942"/>
                  <a:pt x="1159933" y="16934"/>
                </a:cubicBezTo>
                <a:cubicBezTo>
                  <a:pt x="1149237" y="12350"/>
                  <a:pt x="1137255" y="11664"/>
                  <a:pt x="1126066" y="8467"/>
                </a:cubicBezTo>
                <a:cubicBezTo>
                  <a:pt x="1117485" y="6015"/>
                  <a:pt x="1109133" y="2822"/>
                  <a:pt x="1100666" y="0"/>
                </a:cubicBezTo>
                <a:cubicBezTo>
                  <a:pt x="1049487" y="12796"/>
                  <a:pt x="1077834" y="4789"/>
                  <a:pt x="1016000" y="25400"/>
                </a:cubicBezTo>
                <a:cubicBezTo>
                  <a:pt x="1007533" y="28222"/>
                  <a:pt x="999480" y="32979"/>
                  <a:pt x="990600" y="33867"/>
                </a:cubicBezTo>
                <a:lnTo>
                  <a:pt x="905933" y="42334"/>
                </a:lnTo>
                <a:lnTo>
                  <a:pt x="846666" y="33867"/>
                </a:lnTo>
                <a:lnTo>
                  <a:pt x="778933" y="25400"/>
                </a:lnTo>
                <a:cubicBezTo>
                  <a:pt x="761939" y="22972"/>
                  <a:pt x="745066" y="19756"/>
                  <a:pt x="728133" y="16934"/>
                </a:cubicBezTo>
                <a:cubicBezTo>
                  <a:pt x="688622" y="19756"/>
                  <a:pt x="648940" y="20772"/>
                  <a:pt x="609600" y="25400"/>
                </a:cubicBezTo>
                <a:cubicBezTo>
                  <a:pt x="600736" y="26443"/>
                  <a:pt x="592781" y="31415"/>
                  <a:pt x="584200" y="33867"/>
                </a:cubicBezTo>
                <a:cubicBezTo>
                  <a:pt x="509755" y="55138"/>
                  <a:pt x="585853" y="30495"/>
                  <a:pt x="524933" y="50800"/>
                </a:cubicBezTo>
                <a:cubicBezTo>
                  <a:pt x="516466" y="56445"/>
                  <a:pt x="508635" y="63183"/>
                  <a:pt x="499533" y="67734"/>
                </a:cubicBezTo>
                <a:cubicBezTo>
                  <a:pt x="491551" y="71725"/>
                  <a:pt x="480444" y="69889"/>
                  <a:pt x="474133" y="76200"/>
                </a:cubicBezTo>
                <a:cubicBezTo>
                  <a:pt x="467822" y="82511"/>
                  <a:pt x="470258" y="93947"/>
                  <a:pt x="465666" y="101600"/>
                </a:cubicBezTo>
                <a:cubicBezTo>
                  <a:pt x="461559" y="108445"/>
                  <a:pt x="453843" y="112402"/>
                  <a:pt x="448733" y="118534"/>
                </a:cubicBezTo>
                <a:cubicBezTo>
                  <a:pt x="412010" y="162602"/>
                  <a:pt x="437496" y="153095"/>
                  <a:pt x="372533" y="169334"/>
                </a:cubicBezTo>
                <a:cubicBezTo>
                  <a:pt x="321343" y="182130"/>
                  <a:pt x="349715" y="174118"/>
                  <a:pt x="287866" y="194734"/>
                </a:cubicBezTo>
                <a:lnTo>
                  <a:pt x="262466" y="203200"/>
                </a:lnTo>
                <a:cubicBezTo>
                  <a:pt x="253999" y="208845"/>
                  <a:pt x="246168" y="215583"/>
                  <a:pt x="237066" y="220134"/>
                </a:cubicBezTo>
                <a:cubicBezTo>
                  <a:pt x="229084" y="224125"/>
                  <a:pt x="219319" y="224008"/>
                  <a:pt x="211666" y="228600"/>
                </a:cubicBezTo>
                <a:cubicBezTo>
                  <a:pt x="204821" y="232707"/>
                  <a:pt x="200966" y="240547"/>
                  <a:pt x="194733" y="245534"/>
                </a:cubicBezTo>
                <a:cubicBezTo>
                  <a:pt x="186787" y="251891"/>
                  <a:pt x="178434" y="257916"/>
                  <a:pt x="169333" y="262467"/>
                </a:cubicBezTo>
                <a:cubicBezTo>
                  <a:pt x="161351" y="266458"/>
                  <a:pt x="151735" y="266600"/>
                  <a:pt x="143933" y="270934"/>
                </a:cubicBezTo>
                <a:cubicBezTo>
                  <a:pt x="126143" y="280817"/>
                  <a:pt x="112440" y="298364"/>
                  <a:pt x="93133" y="304800"/>
                </a:cubicBezTo>
                <a:cubicBezTo>
                  <a:pt x="28681" y="326285"/>
                  <a:pt x="59836" y="318234"/>
                  <a:pt x="0" y="330200"/>
                </a:cubicBezTo>
                <a:cubicBezTo>
                  <a:pt x="8467" y="333022"/>
                  <a:pt x="17418" y="334676"/>
                  <a:pt x="25400" y="338667"/>
                </a:cubicBezTo>
                <a:cubicBezTo>
                  <a:pt x="105378" y="378656"/>
                  <a:pt x="35856" y="353441"/>
                  <a:pt x="93133" y="372534"/>
                </a:cubicBezTo>
                <a:cubicBezTo>
                  <a:pt x="90311" y="381001"/>
                  <a:pt x="78355" y="391623"/>
                  <a:pt x="84666" y="397934"/>
                </a:cubicBezTo>
                <a:cubicBezTo>
                  <a:pt x="97287" y="410555"/>
                  <a:pt x="135466" y="414867"/>
                  <a:pt x="135466" y="414867"/>
                </a:cubicBezTo>
                <a:lnTo>
                  <a:pt x="211666" y="389467"/>
                </a:lnTo>
                <a:lnTo>
                  <a:pt x="237066" y="381000"/>
                </a:lnTo>
                <a:lnTo>
                  <a:pt x="262466" y="372534"/>
                </a:lnTo>
                <a:cubicBezTo>
                  <a:pt x="282222" y="375356"/>
                  <a:pt x="303497" y="372895"/>
                  <a:pt x="321733" y="381000"/>
                </a:cubicBezTo>
                <a:cubicBezTo>
                  <a:pt x="331032" y="385133"/>
                  <a:pt x="332309" y="398454"/>
                  <a:pt x="338666" y="406400"/>
                </a:cubicBezTo>
                <a:cubicBezTo>
                  <a:pt x="343653" y="412634"/>
                  <a:pt x="348755" y="419227"/>
                  <a:pt x="355600" y="423334"/>
                </a:cubicBezTo>
                <a:cubicBezTo>
                  <a:pt x="364272" y="428537"/>
                  <a:pt x="408545" y="438687"/>
                  <a:pt x="414866" y="440267"/>
                </a:cubicBezTo>
                <a:cubicBezTo>
                  <a:pt x="426155" y="437445"/>
                  <a:pt x="437587" y="435144"/>
                  <a:pt x="448733" y="431800"/>
                </a:cubicBezTo>
                <a:cubicBezTo>
                  <a:pt x="465830" y="426671"/>
                  <a:pt x="499533" y="414867"/>
                  <a:pt x="499533" y="414867"/>
                </a:cubicBezTo>
                <a:cubicBezTo>
                  <a:pt x="508000" y="417689"/>
                  <a:pt x="522768" y="414676"/>
                  <a:pt x="524933" y="423334"/>
                </a:cubicBezTo>
                <a:cubicBezTo>
                  <a:pt x="530491" y="445568"/>
                  <a:pt x="515939" y="484180"/>
                  <a:pt x="508000" y="508000"/>
                </a:cubicBezTo>
                <a:cubicBezTo>
                  <a:pt x="513644" y="513645"/>
                  <a:pt x="521363" y="517794"/>
                  <a:pt x="524933" y="524934"/>
                </a:cubicBezTo>
                <a:cubicBezTo>
                  <a:pt x="530137" y="535342"/>
                  <a:pt x="530876" y="547441"/>
                  <a:pt x="533400" y="558800"/>
                </a:cubicBezTo>
                <a:cubicBezTo>
                  <a:pt x="542419" y="599388"/>
                  <a:pt x="533400" y="642056"/>
                  <a:pt x="541866" y="651934"/>
                </a:cubicBezTo>
                <a:close/>
              </a:path>
            </a:pathLst>
          </a:custGeom>
          <a:solidFill>
            <a:srgbClr val="66FFFF"/>
          </a:solidFill>
          <a:ln>
            <a:solidFill>
              <a:srgbClr val="66FFFF"/>
            </a:solidFill>
          </a:ln>
          <a:scene3d>
            <a:camera prst="orthographicFront">
              <a:rot lat="3000000" lon="0" rev="0"/>
            </a:camera>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HGPｺﾞｼｯｸM" panose="020B0600000000000000" pitchFamily="50" charset="-128"/>
              <a:ea typeface="HGPｺﾞｼｯｸM" panose="020B0600000000000000" pitchFamily="50" charset="-128"/>
            </a:endParaRPr>
          </a:p>
        </p:txBody>
      </p:sp>
      <p:sp>
        <p:nvSpPr>
          <p:cNvPr id="25" name="フリーフォーム 24"/>
          <p:cNvSpPr/>
          <p:nvPr/>
        </p:nvSpPr>
        <p:spPr>
          <a:xfrm>
            <a:off x="3312717" y="2985159"/>
            <a:ext cx="2581099" cy="1451855"/>
          </a:xfrm>
          <a:custGeom>
            <a:avLst/>
            <a:gdLst>
              <a:gd name="connsiteX0" fmla="*/ 491066 w 1574800"/>
              <a:gd name="connsiteY0" fmla="*/ 414867 h 728134"/>
              <a:gd name="connsiteX1" fmla="*/ 499533 w 1574800"/>
              <a:gd name="connsiteY1" fmla="*/ 491067 h 728134"/>
              <a:gd name="connsiteX2" fmla="*/ 524933 w 1574800"/>
              <a:gd name="connsiteY2" fmla="*/ 516467 h 728134"/>
              <a:gd name="connsiteX3" fmla="*/ 533400 w 1574800"/>
              <a:gd name="connsiteY3" fmla="*/ 592667 h 728134"/>
              <a:gd name="connsiteX4" fmla="*/ 575733 w 1574800"/>
              <a:gd name="connsiteY4" fmla="*/ 668867 h 728134"/>
              <a:gd name="connsiteX5" fmla="*/ 592666 w 1574800"/>
              <a:gd name="connsiteY5" fmla="*/ 702734 h 728134"/>
              <a:gd name="connsiteX6" fmla="*/ 643466 w 1574800"/>
              <a:gd name="connsiteY6" fmla="*/ 728134 h 728134"/>
              <a:gd name="connsiteX7" fmla="*/ 685800 w 1574800"/>
              <a:gd name="connsiteY7" fmla="*/ 702734 h 728134"/>
              <a:gd name="connsiteX8" fmla="*/ 702733 w 1574800"/>
              <a:gd name="connsiteY8" fmla="*/ 668867 h 728134"/>
              <a:gd name="connsiteX9" fmla="*/ 736600 w 1574800"/>
              <a:gd name="connsiteY9" fmla="*/ 660400 h 728134"/>
              <a:gd name="connsiteX10" fmla="*/ 787400 w 1574800"/>
              <a:gd name="connsiteY10" fmla="*/ 635000 h 728134"/>
              <a:gd name="connsiteX11" fmla="*/ 846666 w 1574800"/>
              <a:gd name="connsiteY11" fmla="*/ 601134 h 728134"/>
              <a:gd name="connsiteX12" fmla="*/ 897466 w 1574800"/>
              <a:gd name="connsiteY12" fmla="*/ 584200 h 728134"/>
              <a:gd name="connsiteX13" fmla="*/ 922866 w 1574800"/>
              <a:gd name="connsiteY13" fmla="*/ 575734 h 728134"/>
              <a:gd name="connsiteX14" fmla="*/ 939800 w 1574800"/>
              <a:gd name="connsiteY14" fmla="*/ 558800 h 728134"/>
              <a:gd name="connsiteX15" fmla="*/ 965200 w 1574800"/>
              <a:gd name="connsiteY15" fmla="*/ 541867 h 728134"/>
              <a:gd name="connsiteX16" fmla="*/ 990600 w 1574800"/>
              <a:gd name="connsiteY16" fmla="*/ 508000 h 728134"/>
              <a:gd name="connsiteX17" fmla="*/ 1058333 w 1574800"/>
              <a:gd name="connsiteY17" fmla="*/ 491067 h 728134"/>
              <a:gd name="connsiteX18" fmla="*/ 1109133 w 1574800"/>
              <a:gd name="connsiteY18" fmla="*/ 457200 h 728134"/>
              <a:gd name="connsiteX19" fmla="*/ 1185333 w 1574800"/>
              <a:gd name="connsiteY19" fmla="*/ 431800 h 728134"/>
              <a:gd name="connsiteX20" fmla="*/ 1210733 w 1574800"/>
              <a:gd name="connsiteY20" fmla="*/ 423334 h 728134"/>
              <a:gd name="connsiteX21" fmla="*/ 1244600 w 1574800"/>
              <a:gd name="connsiteY21" fmla="*/ 414867 h 728134"/>
              <a:gd name="connsiteX22" fmla="*/ 1286933 w 1574800"/>
              <a:gd name="connsiteY22" fmla="*/ 381000 h 728134"/>
              <a:gd name="connsiteX23" fmla="*/ 1303866 w 1574800"/>
              <a:gd name="connsiteY23" fmla="*/ 355600 h 728134"/>
              <a:gd name="connsiteX24" fmla="*/ 1329266 w 1574800"/>
              <a:gd name="connsiteY24" fmla="*/ 347134 h 728134"/>
              <a:gd name="connsiteX25" fmla="*/ 1346200 w 1574800"/>
              <a:gd name="connsiteY25" fmla="*/ 313267 h 728134"/>
              <a:gd name="connsiteX26" fmla="*/ 1363133 w 1574800"/>
              <a:gd name="connsiteY26" fmla="*/ 287867 h 728134"/>
              <a:gd name="connsiteX27" fmla="*/ 1371600 w 1574800"/>
              <a:gd name="connsiteY27" fmla="*/ 194734 h 728134"/>
              <a:gd name="connsiteX28" fmla="*/ 1439333 w 1574800"/>
              <a:gd name="connsiteY28" fmla="*/ 160867 h 728134"/>
              <a:gd name="connsiteX29" fmla="*/ 1464733 w 1574800"/>
              <a:gd name="connsiteY29" fmla="*/ 143934 h 728134"/>
              <a:gd name="connsiteX30" fmla="*/ 1481666 w 1574800"/>
              <a:gd name="connsiteY30" fmla="*/ 127000 h 728134"/>
              <a:gd name="connsiteX31" fmla="*/ 1549400 w 1574800"/>
              <a:gd name="connsiteY31" fmla="*/ 110067 h 728134"/>
              <a:gd name="connsiteX32" fmla="*/ 1574800 w 1574800"/>
              <a:gd name="connsiteY32" fmla="*/ 101600 h 728134"/>
              <a:gd name="connsiteX33" fmla="*/ 1566333 w 1574800"/>
              <a:gd name="connsiteY33" fmla="*/ 76200 h 728134"/>
              <a:gd name="connsiteX34" fmla="*/ 1507066 w 1574800"/>
              <a:gd name="connsiteY34" fmla="*/ 50800 h 728134"/>
              <a:gd name="connsiteX35" fmla="*/ 1481666 w 1574800"/>
              <a:gd name="connsiteY35" fmla="*/ 42334 h 728134"/>
              <a:gd name="connsiteX36" fmla="*/ 1464733 w 1574800"/>
              <a:gd name="connsiteY36" fmla="*/ 25400 h 728134"/>
              <a:gd name="connsiteX37" fmla="*/ 1439333 w 1574800"/>
              <a:gd name="connsiteY37" fmla="*/ 16934 h 728134"/>
              <a:gd name="connsiteX38" fmla="*/ 1286933 w 1574800"/>
              <a:gd name="connsiteY38" fmla="*/ 25400 h 728134"/>
              <a:gd name="connsiteX39" fmla="*/ 1159933 w 1574800"/>
              <a:gd name="connsiteY39" fmla="*/ 25400 h 728134"/>
              <a:gd name="connsiteX40" fmla="*/ 1109133 w 1574800"/>
              <a:gd name="connsiteY40" fmla="*/ 8467 h 728134"/>
              <a:gd name="connsiteX41" fmla="*/ 965200 w 1574800"/>
              <a:gd name="connsiteY41" fmla="*/ 16934 h 728134"/>
              <a:gd name="connsiteX42" fmla="*/ 889000 w 1574800"/>
              <a:gd name="connsiteY42" fmla="*/ 33867 h 728134"/>
              <a:gd name="connsiteX43" fmla="*/ 770466 w 1574800"/>
              <a:gd name="connsiteY43" fmla="*/ 16934 h 728134"/>
              <a:gd name="connsiteX44" fmla="*/ 719666 w 1574800"/>
              <a:gd name="connsiteY44" fmla="*/ 0 h 728134"/>
              <a:gd name="connsiteX45" fmla="*/ 584200 w 1574800"/>
              <a:gd name="connsiteY45" fmla="*/ 8467 h 728134"/>
              <a:gd name="connsiteX46" fmla="*/ 524933 w 1574800"/>
              <a:gd name="connsiteY46" fmla="*/ 25400 h 728134"/>
              <a:gd name="connsiteX47" fmla="*/ 482600 w 1574800"/>
              <a:gd name="connsiteY47" fmla="*/ 33867 h 728134"/>
              <a:gd name="connsiteX48" fmla="*/ 406400 w 1574800"/>
              <a:gd name="connsiteY48" fmla="*/ 76200 h 728134"/>
              <a:gd name="connsiteX49" fmla="*/ 355600 w 1574800"/>
              <a:gd name="connsiteY49" fmla="*/ 118534 h 728134"/>
              <a:gd name="connsiteX50" fmla="*/ 330200 w 1574800"/>
              <a:gd name="connsiteY50" fmla="*/ 135467 h 728134"/>
              <a:gd name="connsiteX51" fmla="*/ 237066 w 1574800"/>
              <a:gd name="connsiteY51" fmla="*/ 160867 h 728134"/>
              <a:gd name="connsiteX52" fmla="*/ 211666 w 1574800"/>
              <a:gd name="connsiteY52" fmla="*/ 169334 h 728134"/>
              <a:gd name="connsiteX53" fmla="*/ 160866 w 1574800"/>
              <a:gd name="connsiteY53" fmla="*/ 177800 h 728134"/>
              <a:gd name="connsiteX54" fmla="*/ 127000 w 1574800"/>
              <a:gd name="connsiteY54" fmla="*/ 186267 h 728134"/>
              <a:gd name="connsiteX55" fmla="*/ 101600 w 1574800"/>
              <a:gd name="connsiteY55" fmla="*/ 203200 h 728134"/>
              <a:gd name="connsiteX56" fmla="*/ 76200 w 1574800"/>
              <a:gd name="connsiteY56" fmla="*/ 211667 h 728134"/>
              <a:gd name="connsiteX57" fmla="*/ 0 w 1574800"/>
              <a:gd name="connsiteY57" fmla="*/ 254000 h 728134"/>
              <a:gd name="connsiteX58" fmla="*/ 76200 w 1574800"/>
              <a:gd name="connsiteY58" fmla="*/ 287867 h 728134"/>
              <a:gd name="connsiteX59" fmla="*/ 93133 w 1574800"/>
              <a:gd name="connsiteY59" fmla="*/ 313267 h 728134"/>
              <a:gd name="connsiteX60" fmla="*/ 211666 w 1574800"/>
              <a:gd name="connsiteY60" fmla="*/ 296334 h 728134"/>
              <a:gd name="connsiteX61" fmla="*/ 237066 w 1574800"/>
              <a:gd name="connsiteY61" fmla="*/ 287867 h 728134"/>
              <a:gd name="connsiteX62" fmla="*/ 304800 w 1574800"/>
              <a:gd name="connsiteY62" fmla="*/ 296334 h 728134"/>
              <a:gd name="connsiteX63" fmla="*/ 330200 w 1574800"/>
              <a:gd name="connsiteY63" fmla="*/ 330200 h 728134"/>
              <a:gd name="connsiteX64" fmla="*/ 355600 w 1574800"/>
              <a:gd name="connsiteY64" fmla="*/ 338667 h 728134"/>
              <a:gd name="connsiteX65" fmla="*/ 389466 w 1574800"/>
              <a:gd name="connsiteY65" fmla="*/ 330200 h 728134"/>
              <a:gd name="connsiteX66" fmla="*/ 414866 w 1574800"/>
              <a:gd name="connsiteY66" fmla="*/ 321734 h 728134"/>
              <a:gd name="connsiteX67" fmla="*/ 499533 w 1574800"/>
              <a:gd name="connsiteY67" fmla="*/ 330200 h 728134"/>
              <a:gd name="connsiteX68" fmla="*/ 516466 w 1574800"/>
              <a:gd name="connsiteY68" fmla="*/ 347134 h 728134"/>
              <a:gd name="connsiteX69" fmla="*/ 491066 w 1574800"/>
              <a:gd name="connsiteY69" fmla="*/ 414867 h 72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574800" h="728134">
                <a:moveTo>
                  <a:pt x="491066" y="414867"/>
                </a:moveTo>
                <a:cubicBezTo>
                  <a:pt x="488244" y="438856"/>
                  <a:pt x="491451" y="466822"/>
                  <a:pt x="499533" y="491067"/>
                </a:cubicBezTo>
                <a:cubicBezTo>
                  <a:pt x="503319" y="502426"/>
                  <a:pt x="521147" y="505108"/>
                  <a:pt x="524933" y="516467"/>
                </a:cubicBezTo>
                <a:cubicBezTo>
                  <a:pt x="533015" y="540712"/>
                  <a:pt x="528388" y="567607"/>
                  <a:pt x="533400" y="592667"/>
                </a:cubicBezTo>
                <a:cubicBezTo>
                  <a:pt x="543760" y="644467"/>
                  <a:pt x="544661" y="637795"/>
                  <a:pt x="575733" y="668867"/>
                </a:cubicBezTo>
                <a:cubicBezTo>
                  <a:pt x="581377" y="680156"/>
                  <a:pt x="584586" y="693038"/>
                  <a:pt x="592666" y="702734"/>
                </a:cubicBezTo>
                <a:cubicBezTo>
                  <a:pt x="605290" y="717883"/>
                  <a:pt x="626131" y="722355"/>
                  <a:pt x="643466" y="728134"/>
                </a:cubicBezTo>
                <a:cubicBezTo>
                  <a:pt x="665300" y="720856"/>
                  <a:pt x="672518" y="722656"/>
                  <a:pt x="685800" y="702734"/>
                </a:cubicBezTo>
                <a:cubicBezTo>
                  <a:pt x="692801" y="692232"/>
                  <a:pt x="693037" y="676947"/>
                  <a:pt x="702733" y="668867"/>
                </a:cubicBezTo>
                <a:cubicBezTo>
                  <a:pt x="711672" y="661417"/>
                  <a:pt x="725311" y="663222"/>
                  <a:pt x="736600" y="660400"/>
                </a:cubicBezTo>
                <a:cubicBezTo>
                  <a:pt x="809392" y="611873"/>
                  <a:pt x="717293" y="670053"/>
                  <a:pt x="787400" y="635000"/>
                </a:cubicBezTo>
                <a:cubicBezTo>
                  <a:pt x="848495" y="604453"/>
                  <a:pt x="772450" y="630821"/>
                  <a:pt x="846666" y="601134"/>
                </a:cubicBezTo>
                <a:cubicBezTo>
                  <a:pt x="863239" y="594505"/>
                  <a:pt x="880533" y="589844"/>
                  <a:pt x="897466" y="584200"/>
                </a:cubicBezTo>
                <a:lnTo>
                  <a:pt x="922866" y="575734"/>
                </a:lnTo>
                <a:cubicBezTo>
                  <a:pt x="928511" y="570089"/>
                  <a:pt x="933566" y="563787"/>
                  <a:pt x="939800" y="558800"/>
                </a:cubicBezTo>
                <a:cubicBezTo>
                  <a:pt x="947746" y="552443"/>
                  <a:pt x="958005" y="549062"/>
                  <a:pt x="965200" y="541867"/>
                </a:cubicBezTo>
                <a:cubicBezTo>
                  <a:pt x="975178" y="531889"/>
                  <a:pt x="978212" y="514757"/>
                  <a:pt x="990600" y="508000"/>
                </a:cubicBezTo>
                <a:cubicBezTo>
                  <a:pt x="1011031" y="496856"/>
                  <a:pt x="1058333" y="491067"/>
                  <a:pt x="1058333" y="491067"/>
                </a:cubicBezTo>
                <a:cubicBezTo>
                  <a:pt x="1075266" y="479778"/>
                  <a:pt x="1089826" y="463636"/>
                  <a:pt x="1109133" y="457200"/>
                </a:cubicBezTo>
                <a:lnTo>
                  <a:pt x="1185333" y="431800"/>
                </a:lnTo>
                <a:cubicBezTo>
                  <a:pt x="1193800" y="428978"/>
                  <a:pt x="1202075" y="425499"/>
                  <a:pt x="1210733" y="423334"/>
                </a:cubicBezTo>
                <a:lnTo>
                  <a:pt x="1244600" y="414867"/>
                </a:lnTo>
                <a:cubicBezTo>
                  <a:pt x="1263462" y="402292"/>
                  <a:pt x="1273144" y="398237"/>
                  <a:pt x="1286933" y="381000"/>
                </a:cubicBezTo>
                <a:cubicBezTo>
                  <a:pt x="1293290" y="373054"/>
                  <a:pt x="1295920" y="361957"/>
                  <a:pt x="1303866" y="355600"/>
                </a:cubicBezTo>
                <a:cubicBezTo>
                  <a:pt x="1310835" y="350025"/>
                  <a:pt x="1320799" y="349956"/>
                  <a:pt x="1329266" y="347134"/>
                </a:cubicBezTo>
                <a:cubicBezTo>
                  <a:pt x="1334911" y="335845"/>
                  <a:pt x="1339938" y="324226"/>
                  <a:pt x="1346200" y="313267"/>
                </a:cubicBezTo>
                <a:cubicBezTo>
                  <a:pt x="1351249" y="304432"/>
                  <a:pt x="1361001" y="297817"/>
                  <a:pt x="1363133" y="287867"/>
                </a:cubicBezTo>
                <a:cubicBezTo>
                  <a:pt x="1369665" y="257387"/>
                  <a:pt x="1364591" y="225108"/>
                  <a:pt x="1371600" y="194734"/>
                </a:cubicBezTo>
                <a:cubicBezTo>
                  <a:pt x="1376660" y="172805"/>
                  <a:pt x="1435729" y="163270"/>
                  <a:pt x="1439333" y="160867"/>
                </a:cubicBezTo>
                <a:cubicBezTo>
                  <a:pt x="1447800" y="155223"/>
                  <a:pt x="1456787" y="150291"/>
                  <a:pt x="1464733" y="143934"/>
                </a:cubicBezTo>
                <a:cubicBezTo>
                  <a:pt x="1470966" y="138947"/>
                  <a:pt x="1474821" y="131107"/>
                  <a:pt x="1481666" y="127000"/>
                </a:cubicBezTo>
                <a:cubicBezTo>
                  <a:pt x="1495487" y="118708"/>
                  <a:pt x="1539001" y="112667"/>
                  <a:pt x="1549400" y="110067"/>
                </a:cubicBezTo>
                <a:cubicBezTo>
                  <a:pt x="1558058" y="107902"/>
                  <a:pt x="1566333" y="104422"/>
                  <a:pt x="1574800" y="101600"/>
                </a:cubicBezTo>
                <a:cubicBezTo>
                  <a:pt x="1571978" y="93133"/>
                  <a:pt x="1571908" y="83169"/>
                  <a:pt x="1566333" y="76200"/>
                </a:cubicBezTo>
                <a:cubicBezTo>
                  <a:pt x="1551057" y="57106"/>
                  <a:pt x="1528155" y="56825"/>
                  <a:pt x="1507066" y="50800"/>
                </a:cubicBezTo>
                <a:cubicBezTo>
                  <a:pt x="1498485" y="48348"/>
                  <a:pt x="1490133" y="45156"/>
                  <a:pt x="1481666" y="42334"/>
                </a:cubicBezTo>
                <a:cubicBezTo>
                  <a:pt x="1476022" y="36689"/>
                  <a:pt x="1471578" y="29507"/>
                  <a:pt x="1464733" y="25400"/>
                </a:cubicBezTo>
                <a:cubicBezTo>
                  <a:pt x="1457080" y="20808"/>
                  <a:pt x="1448258" y="16934"/>
                  <a:pt x="1439333" y="16934"/>
                </a:cubicBezTo>
                <a:cubicBezTo>
                  <a:pt x="1388455" y="16934"/>
                  <a:pt x="1337733" y="22578"/>
                  <a:pt x="1286933" y="25400"/>
                </a:cubicBezTo>
                <a:cubicBezTo>
                  <a:pt x="1230667" y="39467"/>
                  <a:pt x="1243646" y="40173"/>
                  <a:pt x="1159933" y="25400"/>
                </a:cubicBezTo>
                <a:cubicBezTo>
                  <a:pt x="1142355" y="22298"/>
                  <a:pt x="1109133" y="8467"/>
                  <a:pt x="1109133" y="8467"/>
                </a:cubicBezTo>
                <a:cubicBezTo>
                  <a:pt x="1061155" y="11289"/>
                  <a:pt x="1013063" y="12583"/>
                  <a:pt x="965200" y="16934"/>
                </a:cubicBezTo>
                <a:cubicBezTo>
                  <a:pt x="948299" y="18470"/>
                  <a:pt x="907036" y="29358"/>
                  <a:pt x="889000" y="33867"/>
                </a:cubicBezTo>
                <a:cubicBezTo>
                  <a:pt x="830176" y="27984"/>
                  <a:pt x="816497" y="30743"/>
                  <a:pt x="770466" y="16934"/>
                </a:cubicBezTo>
                <a:cubicBezTo>
                  <a:pt x="753369" y="11805"/>
                  <a:pt x="719666" y="0"/>
                  <a:pt x="719666" y="0"/>
                </a:cubicBezTo>
                <a:cubicBezTo>
                  <a:pt x="674511" y="2822"/>
                  <a:pt x="629219" y="3965"/>
                  <a:pt x="584200" y="8467"/>
                </a:cubicBezTo>
                <a:cubicBezTo>
                  <a:pt x="557813" y="11106"/>
                  <a:pt x="548995" y="19385"/>
                  <a:pt x="524933" y="25400"/>
                </a:cubicBezTo>
                <a:cubicBezTo>
                  <a:pt x="510972" y="28890"/>
                  <a:pt x="496711" y="31045"/>
                  <a:pt x="482600" y="33867"/>
                </a:cubicBezTo>
                <a:cubicBezTo>
                  <a:pt x="424374" y="72685"/>
                  <a:pt x="451107" y="61299"/>
                  <a:pt x="406400" y="76200"/>
                </a:cubicBezTo>
                <a:cubicBezTo>
                  <a:pt x="382335" y="100265"/>
                  <a:pt x="390819" y="93378"/>
                  <a:pt x="355600" y="118534"/>
                </a:cubicBezTo>
                <a:cubicBezTo>
                  <a:pt x="347320" y="124448"/>
                  <a:pt x="339499" y="131334"/>
                  <a:pt x="330200" y="135467"/>
                </a:cubicBezTo>
                <a:cubicBezTo>
                  <a:pt x="283493" y="156225"/>
                  <a:pt x="282596" y="149484"/>
                  <a:pt x="237066" y="160867"/>
                </a:cubicBezTo>
                <a:cubicBezTo>
                  <a:pt x="228408" y="163032"/>
                  <a:pt x="220378" y="167398"/>
                  <a:pt x="211666" y="169334"/>
                </a:cubicBezTo>
                <a:cubicBezTo>
                  <a:pt x="194908" y="173058"/>
                  <a:pt x="177700" y="174433"/>
                  <a:pt x="160866" y="177800"/>
                </a:cubicBezTo>
                <a:cubicBezTo>
                  <a:pt x="149456" y="180082"/>
                  <a:pt x="138289" y="183445"/>
                  <a:pt x="127000" y="186267"/>
                </a:cubicBezTo>
                <a:cubicBezTo>
                  <a:pt x="118533" y="191911"/>
                  <a:pt x="110701" y="198649"/>
                  <a:pt x="101600" y="203200"/>
                </a:cubicBezTo>
                <a:cubicBezTo>
                  <a:pt x="93618" y="207191"/>
                  <a:pt x="84002" y="207333"/>
                  <a:pt x="76200" y="211667"/>
                </a:cubicBezTo>
                <a:cubicBezTo>
                  <a:pt x="-11133" y="260186"/>
                  <a:pt x="57472" y="234844"/>
                  <a:pt x="0" y="254000"/>
                </a:cubicBezTo>
                <a:cubicBezTo>
                  <a:pt x="47250" y="301252"/>
                  <a:pt x="-31381" y="228100"/>
                  <a:pt x="76200" y="287867"/>
                </a:cubicBezTo>
                <a:cubicBezTo>
                  <a:pt x="85095" y="292809"/>
                  <a:pt x="87489" y="304800"/>
                  <a:pt x="93133" y="313267"/>
                </a:cubicBezTo>
                <a:cubicBezTo>
                  <a:pt x="122412" y="309607"/>
                  <a:pt x="180287" y="303307"/>
                  <a:pt x="211666" y="296334"/>
                </a:cubicBezTo>
                <a:cubicBezTo>
                  <a:pt x="220378" y="294398"/>
                  <a:pt x="228599" y="290689"/>
                  <a:pt x="237066" y="287867"/>
                </a:cubicBezTo>
                <a:cubicBezTo>
                  <a:pt x="259644" y="290689"/>
                  <a:pt x="284086" y="286919"/>
                  <a:pt x="304800" y="296334"/>
                </a:cubicBezTo>
                <a:cubicBezTo>
                  <a:pt x="317646" y="302173"/>
                  <a:pt x="319360" y="321166"/>
                  <a:pt x="330200" y="330200"/>
                </a:cubicBezTo>
                <a:cubicBezTo>
                  <a:pt x="337056" y="335913"/>
                  <a:pt x="347133" y="335845"/>
                  <a:pt x="355600" y="338667"/>
                </a:cubicBezTo>
                <a:cubicBezTo>
                  <a:pt x="366889" y="335845"/>
                  <a:pt x="378278" y="333397"/>
                  <a:pt x="389466" y="330200"/>
                </a:cubicBezTo>
                <a:cubicBezTo>
                  <a:pt x="398047" y="327748"/>
                  <a:pt x="405941" y="321734"/>
                  <a:pt x="414866" y="321734"/>
                </a:cubicBezTo>
                <a:cubicBezTo>
                  <a:pt x="443229" y="321734"/>
                  <a:pt x="471311" y="327378"/>
                  <a:pt x="499533" y="330200"/>
                </a:cubicBezTo>
                <a:cubicBezTo>
                  <a:pt x="505177" y="335845"/>
                  <a:pt x="516466" y="339151"/>
                  <a:pt x="516466" y="347134"/>
                </a:cubicBezTo>
                <a:cubicBezTo>
                  <a:pt x="516466" y="367569"/>
                  <a:pt x="493888" y="390878"/>
                  <a:pt x="491066" y="414867"/>
                </a:cubicBezTo>
                <a:close/>
              </a:path>
            </a:pathLst>
          </a:custGeom>
          <a:solidFill>
            <a:srgbClr val="66FFF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9" name="グループ化 38"/>
          <p:cNvGrpSpPr/>
          <p:nvPr/>
        </p:nvGrpSpPr>
        <p:grpSpPr>
          <a:xfrm>
            <a:off x="4029096" y="3073027"/>
            <a:ext cx="941718" cy="406604"/>
            <a:chOff x="3664588" y="3080776"/>
            <a:chExt cx="586399" cy="294743"/>
          </a:xfrm>
        </p:grpSpPr>
        <p:grpSp>
          <p:nvGrpSpPr>
            <p:cNvPr id="32" name="グループ化 31"/>
            <p:cNvGrpSpPr/>
            <p:nvPr/>
          </p:nvGrpSpPr>
          <p:grpSpPr>
            <a:xfrm>
              <a:off x="3664588" y="3080776"/>
              <a:ext cx="239466" cy="294743"/>
              <a:chOff x="9040051" y="4065246"/>
              <a:chExt cx="1177381" cy="2104187"/>
            </a:xfrm>
            <a:solidFill>
              <a:srgbClr val="FF0000"/>
            </a:solidFill>
            <a:effectLst>
              <a:glow rad="139700">
                <a:schemeClr val="accent2">
                  <a:satMod val="175000"/>
                  <a:alpha val="40000"/>
                </a:schemeClr>
              </a:glow>
            </a:effectLst>
          </p:grpSpPr>
          <p:sp>
            <p:nvSpPr>
              <p:cNvPr id="33" name="小波 32"/>
              <p:cNvSpPr/>
              <p:nvPr/>
            </p:nvSpPr>
            <p:spPr>
              <a:xfrm rot="16200000">
                <a:off x="8978753" y="5299094"/>
                <a:ext cx="1299979" cy="440700"/>
              </a:xfrm>
              <a:prstGeom prst="doubleWave">
                <a:avLst/>
              </a:prstGeom>
              <a:grpFill/>
              <a:ln>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4" name="二等辺三角形 33"/>
              <p:cNvSpPr/>
              <p:nvPr/>
            </p:nvSpPr>
            <p:spPr>
              <a:xfrm>
                <a:off x="9040051" y="4065246"/>
                <a:ext cx="1177381" cy="837257"/>
              </a:xfrm>
              <a:prstGeom prst="triangle">
                <a:avLst/>
              </a:prstGeom>
              <a:grpFill/>
              <a:ln>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5" name="グループ化 34"/>
            <p:cNvGrpSpPr/>
            <p:nvPr/>
          </p:nvGrpSpPr>
          <p:grpSpPr>
            <a:xfrm>
              <a:off x="4011521" y="3080776"/>
              <a:ext cx="239466" cy="294743"/>
              <a:chOff x="9040051" y="4065246"/>
              <a:chExt cx="1177381" cy="2104187"/>
            </a:xfrm>
            <a:solidFill>
              <a:srgbClr val="FF0000"/>
            </a:solidFill>
            <a:effectLst>
              <a:glow rad="139700">
                <a:schemeClr val="accent2">
                  <a:satMod val="175000"/>
                  <a:alpha val="40000"/>
                </a:schemeClr>
              </a:glow>
            </a:effectLst>
          </p:grpSpPr>
          <p:sp>
            <p:nvSpPr>
              <p:cNvPr id="36" name="小波 35"/>
              <p:cNvSpPr/>
              <p:nvPr/>
            </p:nvSpPr>
            <p:spPr>
              <a:xfrm rot="16200000">
                <a:off x="8978753" y="5299094"/>
                <a:ext cx="1299979" cy="440700"/>
              </a:xfrm>
              <a:prstGeom prst="doubleWave">
                <a:avLst/>
              </a:prstGeom>
              <a:grpFill/>
              <a:ln>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二等辺三角形 36"/>
              <p:cNvSpPr/>
              <p:nvPr/>
            </p:nvSpPr>
            <p:spPr>
              <a:xfrm>
                <a:off x="9040051" y="4065246"/>
                <a:ext cx="1177381" cy="837257"/>
              </a:xfrm>
              <a:prstGeom prst="triangle">
                <a:avLst/>
              </a:prstGeom>
              <a:grpFill/>
              <a:ln>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grpSp>
        <p:nvGrpSpPr>
          <p:cNvPr id="40" name="グループ化 39"/>
          <p:cNvGrpSpPr/>
          <p:nvPr/>
        </p:nvGrpSpPr>
        <p:grpSpPr>
          <a:xfrm rot="21300267">
            <a:off x="2434142" y="2218452"/>
            <a:ext cx="2118496" cy="1160831"/>
            <a:chOff x="710085" y="980371"/>
            <a:chExt cx="6561403" cy="4030319"/>
          </a:xfrm>
        </p:grpSpPr>
        <p:sp>
          <p:nvSpPr>
            <p:cNvPr id="41" name="二等辺三角形 40"/>
            <p:cNvSpPr/>
            <p:nvPr/>
          </p:nvSpPr>
          <p:spPr>
            <a:xfrm>
              <a:off x="4102265" y="980371"/>
              <a:ext cx="3169223" cy="2798064"/>
            </a:xfrm>
            <a:prstGeom prst="triangle">
              <a:avLst/>
            </a:prstGeom>
            <a:solidFill>
              <a:schemeClr val="accent6">
                <a:lumMod val="75000"/>
              </a:schemeClr>
            </a:solidFill>
            <a:effectLst>
              <a:reflection blurRad="254000" endPos="25000" dist="50800" dir="5400000" sy="-100000" algn="bl" rotWithShape="0"/>
              <a:softEdge rad="317500"/>
            </a:effectLst>
            <a:scene3d>
              <a:camera prst="perspectiveContrastingRightFacing">
                <a:rot lat="0" lon="19200000" rev="163946"/>
              </a:camera>
              <a:lightRig rig="threePt" dir="t"/>
            </a:scene3d>
            <a:sp3d>
              <a:bevelT w="165100" prst="coolSlan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42" name="二等辺三角形 41"/>
            <p:cNvSpPr/>
            <p:nvPr/>
          </p:nvSpPr>
          <p:spPr>
            <a:xfrm>
              <a:off x="2467996" y="1176263"/>
              <a:ext cx="3169223" cy="2798064"/>
            </a:xfrm>
            <a:prstGeom prst="triangle">
              <a:avLst/>
            </a:prstGeom>
            <a:solidFill>
              <a:schemeClr val="accent6">
                <a:lumMod val="75000"/>
              </a:schemeClr>
            </a:solidFill>
            <a:effectLst>
              <a:softEdge rad="317500"/>
            </a:effectLst>
            <a:scene3d>
              <a:camera prst="perspectiveContrastingRightFacing">
                <a:rot lat="0" lon="18600000" rev="0"/>
              </a:camera>
              <a:lightRig rig="threePt" dir="t"/>
            </a:scene3d>
            <a:sp3d>
              <a:bevelT w="165100" prst="coolSlan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43" name="二等辺三角形 42"/>
            <p:cNvSpPr/>
            <p:nvPr/>
          </p:nvSpPr>
          <p:spPr>
            <a:xfrm>
              <a:off x="3562103" y="1414814"/>
              <a:ext cx="3169223" cy="2798064"/>
            </a:xfrm>
            <a:prstGeom prst="triangle">
              <a:avLst/>
            </a:prstGeom>
            <a:effectLst>
              <a:reflection blurRad="419100" endPos="19000" dist="50800" dir="5400000" sy="-100000" algn="bl" rotWithShape="0"/>
              <a:softEdge rad="317500"/>
            </a:effectLst>
            <a:scene3d>
              <a:camera prst="perspectiveContrastingRightFacing">
                <a:rot lat="600000" lon="19200000" rev="213211"/>
              </a:camera>
              <a:lightRig rig="threePt" dir="t"/>
            </a:scene3d>
            <a:sp3d>
              <a:bevelT w="165100" prst="coolSlan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44" name="二等辺三角形 43"/>
            <p:cNvSpPr/>
            <p:nvPr/>
          </p:nvSpPr>
          <p:spPr>
            <a:xfrm>
              <a:off x="710085" y="1849257"/>
              <a:ext cx="3169223" cy="2798064"/>
            </a:xfrm>
            <a:prstGeom prst="triangle">
              <a:avLst/>
            </a:prstGeom>
            <a:solidFill>
              <a:srgbClr val="61953D"/>
            </a:solidFill>
            <a:effectLst>
              <a:reflection blurRad="457200" stA="99000" endPos="17000" dist="50800" dir="5400000" sy="-100000" algn="bl" rotWithShape="0"/>
              <a:softEdge rad="317500"/>
            </a:effectLst>
            <a:scene3d>
              <a:camera prst="perspectiveContrastingRightFacing">
                <a:rot lat="0" lon="18000000" rev="213211"/>
              </a:camera>
              <a:lightRig rig="threePt" dir="t"/>
            </a:scene3d>
            <a:sp3d>
              <a:bevelT w="165100" prst="coolSlan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45" name="二等辺三角形 44"/>
            <p:cNvSpPr/>
            <p:nvPr/>
          </p:nvSpPr>
          <p:spPr>
            <a:xfrm>
              <a:off x="1817980" y="2212626"/>
              <a:ext cx="3169223" cy="2798064"/>
            </a:xfrm>
            <a:prstGeom prst="triangle">
              <a:avLst/>
            </a:prstGeom>
            <a:solidFill>
              <a:srgbClr val="8FC36B"/>
            </a:solidFill>
            <a:effectLst>
              <a:reflection blurRad="355600" endPos="17000" dist="50800" dir="5400000" sy="-100000" algn="bl" rotWithShape="0"/>
              <a:softEdge rad="317500"/>
            </a:effectLst>
            <a:scene3d>
              <a:camera prst="perspectiveContrastingRightFacing">
                <a:rot lat="600000" lon="19200000" rev="213211"/>
              </a:camera>
              <a:lightRig rig="threePt" dir="t"/>
            </a:scene3d>
            <a:sp3d>
              <a:bevelT w="165100" prst="coolSlan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grpSp>
      <p:grpSp>
        <p:nvGrpSpPr>
          <p:cNvPr id="59" name="グループ化 58"/>
          <p:cNvGrpSpPr/>
          <p:nvPr/>
        </p:nvGrpSpPr>
        <p:grpSpPr>
          <a:xfrm>
            <a:off x="4341831" y="2499615"/>
            <a:ext cx="1465497" cy="1080651"/>
            <a:chOff x="3564158" y="2738422"/>
            <a:chExt cx="889309" cy="684394"/>
          </a:xfrm>
        </p:grpSpPr>
        <p:grpSp>
          <p:nvGrpSpPr>
            <p:cNvPr id="53" name="グループ化 52"/>
            <p:cNvGrpSpPr/>
            <p:nvPr/>
          </p:nvGrpSpPr>
          <p:grpSpPr>
            <a:xfrm>
              <a:off x="3564158" y="2738422"/>
              <a:ext cx="381684" cy="684394"/>
              <a:chOff x="9040051" y="4065246"/>
              <a:chExt cx="1177381" cy="2104187"/>
            </a:xfrm>
            <a:solidFill>
              <a:srgbClr val="FF0000"/>
            </a:solidFill>
            <a:effectLst>
              <a:glow rad="139700">
                <a:schemeClr val="accent2">
                  <a:satMod val="175000"/>
                  <a:alpha val="40000"/>
                </a:schemeClr>
              </a:glow>
            </a:effectLst>
          </p:grpSpPr>
          <p:sp>
            <p:nvSpPr>
              <p:cNvPr id="54" name="小波 53"/>
              <p:cNvSpPr/>
              <p:nvPr/>
            </p:nvSpPr>
            <p:spPr>
              <a:xfrm rot="16200000">
                <a:off x="8978753" y="5299094"/>
                <a:ext cx="1299979" cy="440700"/>
              </a:xfrm>
              <a:prstGeom prst="doubleWave">
                <a:avLst/>
              </a:prstGeom>
              <a:grpFill/>
              <a:ln>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5" name="二等辺三角形 54"/>
              <p:cNvSpPr/>
              <p:nvPr/>
            </p:nvSpPr>
            <p:spPr>
              <a:xfrm>
                <a:off x="9040051" y="4065246"/>
                <a:ext cx="1177381" cy="837257"/>
              </a:xfrm>
              <a:prstGeom prst="triangle">
                <a:avLst/>
              </a:prstGeom>
              <a:grpFill/>
              <a:ln>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56" name="グループ化 55"/>
            <p:cNvGrpSpPr/>
            <p:nvPr/>
          </p:nvGrpSpPr>
          <p:grpSpPr>
            <a:xfrm>
              <a:off x="4010285" y="2738422"/>
              <a:ext cx="443182" cy="684236"/>
              <a:chOff x="9040051" y="4065246"/>
              <a:chExt cx="1177381" cy="2104187"/>
            </a:xfrm>
            <a:solidFill>
              <a:srgbClr val="FF0000"/>
            </a:solidFill>
            <a:effectLst>
              <a:glow rad="139700">
                <a:schemeClr val="accent2">
                  <a:satMod val="175000"/>
                  <a:alpha val="40000"/>
                </a:schemeClr>
              </a:glow>
            </a:effectLst>
          </p:grpSpPr>
          <p:sp>
            <p:nvSpPr>
              <p:cNvPr id="57" name="小波 56"/>
              <p:cNvSpPr/>
              <p:nvPr/>
            </p:nvSpPr>
            <p:spPr>
              <a:xfrm rot="16200000">
                <a:off x="8978753" y="5299094"/>
                <a:ext cx="1299979" cy="440700"/>
              </a:xfrm>
              <a:prstGeom prst="doubleWave">
                <a:avLst/>
              </a:prstGeom>
              <a:grpFill/>
              <a:ln>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8" name="二等辺三角形 57"/>
              <p:cNvSpPr/>
              <p:nvPr/>
            </p:nvSpPr>
            <p:spPr>
              <a:xfrm>
                <a:off x="9040051" y="4065246"/>
                <a:ext cx="1177381" cy="837257"/>
              </a:xfrm>
              <a:prstGeom prst="triangle">
                <a:avLst/>
              </a:prstGeom>
              <a:grpFill/>
              <a:ln>
                <a:solidFill>
                  <a:srgbClr val="FF0000"/>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60" name="フリーフォーム 59"/>
          <p:cNvSpPr/>
          <p:nvPr/>
        </p:nvSpPr>
        <p:spPr>
          <a:xfrm rot="210183">
            <a:off x="986520" y="2996557"/>
            <a:ext cx="2667573" cy="1532835"/>
          </a:xfrm>
          <a:custGeom>
            <a:avLst/>
            <a:gdLst>
              <a:gd name="connsiteX0" fmla="*/ 491066 w 1574800"/>
              <a:gd name="connsiteY0" fmla="*/ 414867 h 728134"/>
              <a:gd name="connsiteX1" fmla="*/ 499533 w 1574800"/>
              <a:gd name="connsiteY1" fmla="*/ 491067 h 728134"/>
              <a:gd name="connsiteX2" fmla="*/ 524933 w 1574800"/>
              <a:gd name="connsiteY2" fmla="*/ 516467 h 728134"/>
              <a:gd name="connsiteX3" fmla="*/ 533400 w 1574800"/>
              <a:gd name="connsiteY3" fmla="*/ 592667 h 728134"/>
              <a:gd name="connsiteX4" fmla="*/ 575733 w 1574800"/>
              <a:gd name="connsiteY4" fmla="*/ 668867 h 728134"/>
              <a:gd name="connsiteX5" fmla="*/ 592666 w 1574800"/>
              <a:gd name="connsiteY5" fmla="*/ 702734 h 728134"/>
              <a:gd name="connsiteX6" fmla="*/ 643466 w 1574800"/>
              <a:gd name="connsiteY6" fmla="*/ 728134 h 728134"/>
              <a:gd name="connsiteX7" fmla="*/ 685800 w 1574800"/>
              <a:gd name="connsiteY7" fmla="*/ 702734 h 728134"/>
              <a:gd name="connsiteX8" fmla="*/ 702733 w 1574800"/>
              <a:gd name="connsiteY8" fmla="*/ 668867 h 728134"/>
              <a:gd name="connsiteX9" fmla="*/ 736600 w 1574800"/>
              <a:gd name="connsiteY9" fmla="*/ 660400 h 728134"/>
              <a:gd name="connsiteX10" fmla="*/ 787400 w 1574800"/>
              <a:gd name="connsiteY10" fmla="*/ 635000 h 728134"/>
              <a:gd name="connsiteX11" fmla="*/ 846666 w 1574800"/>
              <a:gd name="connsiteY11" fmla="*/ 601134 h 728134"/>
              <a:gd name="connsiteX12" fmla="*/ 897466 w 1574800"/>
              <a:gd name="connsiteY12" fmla="*/ 584200 h 728134"/>
              <a:gd name="connsiteX13" fmla="*/ 922866 w 1574800"/>
              <a:gd name="connsiteY13" fmla="*/ 575734 h 728134"/>
              <a:gd name="connsiteX14" fmla="*/ 939800 w 1574800"/>
              <a:gd name="connsiteY14" fmla="*/ 558800 h 728134"/>
              <a:gd name="connsiteX15" fmla="*/ 965200 w 1574800"/>
              <a:gd name="connsiteY15" fmla="*/ 541867 h 728134"/>
              <a:gd name="connsiteX16" fmla="*/ 990600 w 1574800"/>
              <a:gd name="connsiteY16" fmla="*/ 508000 h 728134"/>
              <a:gd name="connsiteX17" fmla="*/ 1058333 w 1574800"/>
              <a:gd name="connsiteY17" fmla="*/ 491067 h 728134"/>
              <a:gd name="connsiteX18" fmla="*/ 1109133 w 1574800"/>
              <a:gd name="connsiteY18" fmla="*/ 457200 h 728134"/>
              <a:gd name="connsiteX19" fmla="*/ 1185333 w 1574800"/>
              <a:gd name="connsiteY19" fmla="*/ 431800 h 728134"/>
              <a:gd name="connsiteX20" fmla="*/ 1210733 w 1574800"/>
              <a:gd name="connsiteY20" fmla="*/ 423334 h 728134"/>
              <a:gd name="connsiteX21" fmla="*/ 1244600 w 1574800"/>
              <a:gd name="connsiteY21" fmla="*/ 414867 h 728134"/>
              <a:gd name="connsiteX22" fmla="*/ 1286933 w 1574800"/>
              <a:gd name="connsiteY22" fmla="*/ 381000 h 728134"/>
              <a:gd name="connsiteX23" fmla="*/ 1303866 w 1574800"/>
              <a:gd name="connsiteY23" fmla="*/ 355600 h 728134"/>
              <a:gd name="connsiteX24" fmla="*/ 1329266 w 1574800"/>
              <a:gd name="connsiteY24" fmla="*/ 347134 h 728134"/>
              <a:gd name="connsiteX25" fmla="*/ 1346200 w 1574800"/>
              <a:gd name="connsiteY25" fmla="*/ 313267 h 728134"/>
              <a:gd name="connsiteX26" fmla="*/ 1363133 w 1574800"/>
              <a:gd name="connsiteY26" fmla="*/ 287867 h 728134"/>
              <a:gd name="connsiteX27" fmla="*/ 1371600 w 1574800"/>
              <a:gd name="connsiteY27" fmla="*/ 194734 h 728134"/>
              <a:gd name="connsiteX28" fmla="*/ 1439333 w 1574800"/>
              <a:gd name="connsiteY28" fmla="*/ 160867 h 728134"/>
              <a:gd name="connsiteX29" fmla="*/ 1464733 w 1574800"/>
              <a:gd name="connsiteY29" fmla="*/ 143934 h 728134"/>
              <a:gd name="connsiteX30" fmla="*/ 1481666 w 1574800"/>
              <a:gd name="connsiteY30" fmla="*/ 127000 h 728134"/>
              <a:gd name="connsiteX31" fmla="*/ 1549400 w 1574800"/>
              <a:gd name="connsiteY31" fmla="*/ 110067 h 728134"/>
              <a:gd name="connsiteX32" fmla="*/ 1574800 w 1574800"/>
              <a:gd name="connsiteY32" fmla="*/ 101600 h 728134"/>
              <a:gd name="connsiteX33" fmla="*/ 1566333 w 1574800"/>
              <a:gd name="connsiteY33" fmla="*/ 76200 h 728134"/>
              <a:gd name="connsiteX34" fmla="*/ 1507066 w 1574800"/>
              <a:gd name="connsiteY34" fmla="*/ 50800 h 728134"/>
              <a:gd name="connsiteX35" fmla="*/ 1481666 w 1574800"/>
              <a:gd name="connsiteY35" fmla="*/ 42334 h 728134"/>
              <a:gd name="connsiteX36" fmla="*/ 1464733 w 1574800"/>
              <a:gd name="connsiteY36" fmla="*/ 25400 h 728134"/>
              <a:gd name="connsiteX37" fmla="*/ 1439333 w 1574800"/>
              <a:gd name="connsiteY37" fmla="*/ 16934 h 728134"/>
              <a:gd name="connsiteX38" fmla="*/ 1286933 w 1574800"/>
              <a:gd name="connsiteY38" fmla="*/ 25400 h 728134"/>
              <a:gd name="connsiteX39" fmla="*/ 1159933 w 1574800"/>
              <a:gd name="connsiteY39" fmla="*/ 25400 h 728134"/>
              <a:gd name="connsiteX40" fmla="*/ 1109133 w 1574800"/>
              <a:gd name="connsiteY40" fmla="*/ 8467 h 728134"/>
              <a:gd name="connsiteX41" fmla="*/ 965200 w 1574800"/>
              <a:gd name="connsiteY41" fmla="*/ 16934 h 728134"/>
              <a:gd name="connsiteX42" fmla="*/ 889000 w 1574800"/>
              <a:gd name="connsiteY42" fmla="*/ 33867 h 728134"/>
              <a:gd name="connsiteX43" fmla="*/ 770466 w 1574800"/>
              <a:gd name="connsiteY43" fmla="*/ 16934 h 728134"/>
              <a:gd name="connsiteX44" fmla="*/ 719666 w 1574800"/>
              <a:gd name="connsiteY44" fmla="*/ 0 h 728134"/>
              <a:gd name="connsiteX45" fmla="*/ 584200 w 1574800"/>
              <a:gd name="connsiteY45" fmla="*/ 8467 h 728134"/>
              <a:gd name="connsiteX46" fmla="*/ 524933 w 1574800"/>
              <a:gd name="connsiteY46" fmla="*/ 25400 h 728134"/>
              <a:gd name="connsiteX47" fmla="*/ 482600 w 1574800"/>
              <a:gd name="connsiteY47" fmla="*/ 33867 h 728134"/>
              <a:gd name="connsiteX48" fmla="*/ 406400 w 1574800"/>
              <a:gd name="connsiteY48" fmla="*/ 76200 h 728134"/>
              <a:gd name="connsiteX49" fmla="*/ 355600 w 1574800"/>
              <a:gd name="connsiteY49" fmla="*/ 118534 h 728134"/>
              <a:gd name="connsiteX50" fmla="*/ 330200 w 1574800"/>
              <a:gd name="connsiteY50" fmla="*/ 135467 h 728134"/>
              <a:gd name="connsiteX51" fmla="*/ 237066 w 1574800"/>
              <a:gd name="connsiteY51" fmla="*/ 160867 h 728134"/>
              <a:gd name="connsiteX52" fmla="*/ 211666 w 1574800"/>
              <a:gd name="connsiteY52" fmla="*/ 169334 h 728134"/>
              <a:gd name="connsiteX53" fmla="*/ 160866 w 1574800"/>
              <a:gd name="connsiteY53" fmla="*/ 177800 h 728134"/>
              <a:gd name="connsiteX54" fmla="*/ 127000 w 1574800"/>
              <a:gd name="connsiteY54" fmla="*/ 186267 h 728134"/>
              <a:gd name="connsiteX55" fmla="*/ 101600 w 1574800"/>
              <a:gd name="connsiteY55" fmla="*/ 203200 h 728134"/>
              <a:gd name="connsiteX56" fmla="*/ 76200 w 1574800"/>
              <a:gd name="connsiteY56" fmla="*/ 211667 h 728134"/>
              <a:gd name="connsiteX57" fmla="*/ 0 w 1574800"/>
              <a:gd name="connsiteY57" fmla="*/ 254000 h 728134"/>
              <a:gd name="connsiteX58" fmla="*/ 76200 w 1574800"/>
              <a:gd name="connsiteY58" fmla="*/ 287867 h 728134"/>
              <a:gd name="connsiteX59" fmla="*/ 93133 w 1574800"/>
              <a:gd name="connsiteY59" fmla="*/ 313267 h 728134"/>
              <a:gd name="connsiteX60" fmla="*/ 211666 w 1574800"/>
              <a:gd name="connsiteY60" fmla="*/ 296334 h 728134"/>
              <a:gd name="connsiteX61" fmla="*/ 237066 w 1574800"/>
              <a:gd name="connsiteY61" fmla="*/ 287867 h 728134"/>
              <a:gd name="connsiteX62" fmla="*/ 304800 w 1574800"/>
              <a:gd name="connsiteY62" fmla="*/ 296334 h 728134"/>
              <a:gd name="connsiteX63" fmla="*/ 330200 w 1574800"/>
              <a:gd name="connsiteY63" fmla="*/ 330200 h 728134"/>
              <a:gd name="connsiteX64" fmla="*/ 355600 w 1574800"/>
              <a:gd name="connsiteY64" fmla="*/ 338667 h 728134"/>
              <a:gd name="connsiteX65" fmla="*/ 389466 w 1574800"/>
              <a:gd name="connsiteY65" fmla="*/ 330200 h 728134"/>
              <a:gd name="connsiteX66" fmla="*/ 414866 w 1574800"/>
              <a:gd name="connsiteY66" fmla="*/ 321734 h 728134"/>
              <a:gd name="connsiteX67" fmla="*/ 499533 w 1574800"/>
              <a:gd name="connsiteY67" fmla="*/ 330200 h 728134"/>
              <a:gd name="connsiteX68" fmla="*/ 516466 w 1574800"/>
              <a:gd name="connsiteY68" fmla="*/ 347134 h 728134"/>
              <a:gd name="connsiteX69" fmla="*/ 491066 w 1574800"/>
              <a:gd name="connsiteY69" fmla="*/ 414867 h 72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574800" h="728134">
                <a:moveTo>
                  <a:pt x="491066" y="414867"/>
                </a:moveTo>
                <a:cubicBezTo>
                  <a:pt x="488244" y="438856"/>
                  <a:pt x="491451" y="466822"/>
                  <a:pt x="499533" y="491067"/>
                </a:cubicBezTo>
                <a:cubicBezTo>
                  <a:pt x="503319" y="502426"/>
                  <a:pt x="521147" y="505108"/>
                  <a:pt x="524933" y="516467"/>
                </a:cubicBezTo>
                <a:cubicBezTo>
                  <a:pt x="533015" y="540712"/>
                  <a:pt x="528388" y="567607"/>
                  <a:pt x="533400" y="592667"/>
                </a:cubicBezTo>
                <a:cubicBezTo>
                  <a:pt x="543760" y="644467"/>
                  <a:pt x="544661" y="637795"/>
                  <a:pt x="575733" y="668867"/>
                </a:cubicBezTo>
                <a:cubicBezTo>
                  <a:pt x="581377" y="680156"/>
                  <a:pt x="584586" y="693038"/>
                  <a:pt x="592666" y="702734"/>
                </a:cubicBezTo>
                <a:cubicBezTo>
                  <a:pt x="605290" y="717883"/>
                  <a:pt x="626131" y="722355"/>
                  <a:pt x="643466" y="728134"/>
                </a:cubicBezTo>
                <a:cubicBezTo>
                  <a:pt x="665300" y="720856"/>
                  <a:pt x="672518" y="722656"/>
                  <a:pt x="685800" y="702734"/>
                </a:cubicBezTo>
                <a:cubicBezTo>
                  <a:pt x="692801" y="692232"/>
                  <a:pt x="693037" y="676947"/>
                  <a:pt x="702733" y="668867"/>
                </a:cubicBezTo>
                <a:cubicBezTo>
                  <a:pt x="711672" y="661417"/>
                  <a:pt x="725311" y="663222"/>
                  <a:pt x="736600" y="660400"/>
                </a:cubicBezTo>
                <a:cubicBezTo>
                  <a:pt x="809392" y="611873"/>
                  <a:pt x="717293" y="670053"/>
                  <a:pt x="787400" y="635000"/>
                </a:cubicBezTo>
                <a:cubicBezTo>
                  <a:pt x="848495" y="604453"/>
                  <a:pt x="772450" y="630821"/>
                  <a:pt x="846666" y="601134"/>
                </a:cubicBezTo>
                <a:cubicBezTo>
                  <a:pt x="863239" y="594505"/>
                  <a:pt x="880533" y="589844"/>
                  <a:pt x="897466" y="584200"/>
                </a:cubicBezTo>
                <a:lnTo>
                  <a:pt x="922866" y="575734"/>
                </a:lnTo>
                <a:cubicBezTo>
                  <a:pt x="928511" y="570089"/>
                  <a:pt x="933566" y="563787"/>
                  <a:pt x="939800" y="558800"/>
                </a:cubicBezTo>
                <a:cubicBezTo>
                  <a:pt x="947746" y="552443"/>
                  <a:pt x="958005" y="549062"/>
                  <a:pt x="965200" y="541867"/>
                </a:cubicBezTo>
                <a:cubicBezTo>
                  <a:pt x="975178" y="531889"/>
                  <a:pt x="978212" y="514757"/>
                  <a:pt x="990600" y="508000"/>
                </a:cubicBezTo>
                <a:cubicBezTo>
                  <a:pt x="1011031" y="496856"/>
                  <a:pt x="1058333" y="491067"/>
                  <a:pt x="1058333" y="491067"/>
                </a:cubicBezTo>
                <a:cubicBezTo>
                  <a:pt x="1075266" y="479778"/>
                  <a:pt x="1089826" y="463636"/>
                  <a:pt x="1109133" y="457200"/>
                </a:cubicBezTo>
                <a:lnTo>
                  <a:pt x="1185333" y="431800"/>
                </a:lnTo>
                <a:cubicBezTo>
                  <a:pt x="1193800" y="428978"/>
                  <a:pt x="1202075" y="425499"/>
                  <a:pt x="1210733" y="423334"/>
                </a:cubicBezTo>
                <a:lnTo>
                  <a:pt x="1244600" y="414867"/>
                </a:lnTo>
                <a:cubicBezTo>
                  <a:pt x="1263462" y="402292"/>
                  <a:pt x="1273144" y="398237"/>
                  <a:pt x="1286933" y="381000"/>
                </a:cubicBezTo>
                <a:cubicBezTo>
                  <a:pt x="1293290" y="373054"/>
                  <a:pt x="1295920" y="361957"/>
                  <a:pt x="1303866" y="355600"/>
                </a:cubicBezTo>
                <a:cubicBezTo>
                  <a:pt x="1310835" y="350025"/>
                  <a:pt x="1320799" y="349956"/>
                  <a:pt x="1329266" y="347134"/>
                </a:cubicBezTo>
                <a:cubicBezTo>
                  <a:pt x="1334911" y="335845"/>
                  <a:pt x="1339938" y="324226"/>
                  <a:pt x="1346200" y="313267"/>
                </a:cubicBezTo>
                <a:cubicBezTo>
                  <a:pt x="1351249" y="304432"/>
                  <a:pt x="1361001" y="297817"/>
                  <a:pt x="1363133" y="287867"/>
                </a:cubicBezTo>
                <a:cubicBezTo>
                  <a:pt x="1369665" y="257387"/>
                  <a:pt x="1364591" y="225108"/>
                  <a:pt x="1371600" y="194734"/>
                </a:cubicBezTo>
                <a:cubicBezTo>
                  <a:pt x="1376660" y="172805"/>
                  <a:pt x="1435729" y="163270"/>
                  <a:pt x="1439333" y="160867"/>
                </a:cubicBezTo>
                <a:cubicBezTo>
                  <a:pt x="1447800" y="155223"/>
                  <a:pt x="1456787" y="150291"/>
                  <a:pt x="1464733" y="143934"/>
                </a:cubicBezTo>
                <a:cubicBezTo>
                  <a:pt x="1470966" y="138947"/>
                  <a:pt x="1474821" y="131107"/>
                  <a:pt x="1481666" y="127000"/>
                </a:cubicBezTo>
                <a:cubicBezTo>
                  <a:pt x="1495487" y="118708"/>
                  <a:pt x="1539001" y="112667"/>
                  <a:pt x="1549400" y="110067"/>
                </a:cubicBezTo>
                <a:cubicBezTo>
                  <a:pt x="1558058" y="107902"/>
                  <a:pt x="1566333" y="104422"/>
                  <a:pt x="1574800" y="101600"/>
                </a:cubicBezTo>
                <a:cubicBezTo>
                  <a:pt x="1571978" y="93133"/>
                  <a:pt x="1571908" y="83169"/>
                  <a:pt x="1566333" y="76200"/>
                </a:cubicBezTo>
                <a:cubicBezTo>
                  <a:pt x="1551057" y="57106"/>
                  <a:pt x="1528155" y="56825"/>
                  <a:pt x="1507066" y="50800"/>
                </a:cubicBezTo>
                <a:cubicBezTo>
                  <a:pt x="1498485" y="48348"/>
                  <a:pt x="1490133" y="45156"/>
                  <a:pt x="1481666" y="42334"/>
                </a:cubicBezTo>
                <a:cubicBezTo>
                  <a:pt x="1476022" y="36689"/>
                  <a:pt x="1471578" y="29507"/>
                  <a:pt x="1464733" y="25400"/>
                </a:cubicBezTo>
                <a:cubicBezTo>
                  <a:pt x="1457080" y="20808"/>
                  <a:pt x="1448258" y="16934"/>
                  <a:pt x="1439333" y="16934"/>
                </a:cubicBezTo>
                <a:cubicBezTo>
                  <a:pt x="1388455" y="16934"/>
                  <a:pt x="1337733" y="22578"/>
                  <a:pt x="1286933" y="25400"/>
                </a:cubicBezTo>
                <a:cubicBezTo>
                  <a:pt x="1230667" y="39467"/>
                  <a:pt x="1243646" y="40173"/>
                  <a:pt x="1159933" y="25400"/>
                </a:cubicBezTo>
                <a:cubicBezTo>
                  <a:pt x="1142355" y="22298"/>
                  <a:pt x="1109133" y="8467"/>
                  <a:pt x="1109133" y="8467"/>
                </a:cubicBezTo>
                <a:cubicBezTo>
                  <a:pt x="1061155" y="11289"/>
                  <a:pt x="1013063" y="12583"/>
                  <a:pt x="965200" y="16934"/>
                </a:cubicBezTo>
                <a:cubicBezTo>
                  <a:pt x="948299" y="18470"/>
                  <a:pt x="907036" y="29358"/>
                  <a:pt x="889000" y="33867"/>
                </a:cubicBezTo>
                <a:cubicBezTo>
                  <a:pt x="830176" y="27984"/>
                  <a:pt x="816497" y="30743"/>
                  <a:pt x="770466" y="16934"/>
                </a:cubicBezTo>
                <a:cubicBezTo>
                  <a:pt x="753369" y="11805"/>
                  <a:pt x="719666" y="0"/>
                  <a:pt x="719666" y="0"/>
                </a:cubicBezTo>
                <a:cubicBezTo>
                  <a:pt x="674511" y="2822"/>
                  <a:pt x="629219" y="3965"/>
                  <a:pt x="584200" y="8467"/>
                </a:cubicBezTo>
                <a:cubicBezTo>
                  <a:pt x="557813" y="11106"/>
                  <a:pt x="548995" y="19385"/>
                  <a:pt x="524933" y="25400"/>
                </a:cubicBezTo>
                <a:cubicBezTo>
                  <a:pt x="510972" y="28890"/>
                  <a:pt x="496711" y="31045"/>
                  <a:pt x="482600" y="33867"/>
                </a:cubicBezTo>
                <a:cubicBezTo>
                  <a:pt x="424374" y="72685"/>
                  <a:pt x="451107" y="61299"/>
                  <a:pt x="406400" y="76200"/>
                </a:cubicBezTo>
                <a:cubicBezTo>
                  <a:pt x="382335" y="100265"/>
                  <a:pt x="390819" y="93378"/>
                  <a:pt x="355600" y="118534"/>
                </a:cubicBezTo>
                <a:cubicBezTo>
                  <a:pt x="347320" y="124448"/>
                  <a:pt x="339499" y="131334"/>
                  <a:pt x="330200" y="135467"/>
                </a:cubicBezTo>
                <a:cubicBezTo>
                  <a:pt x="283493" y="156225"/>
                  <a:pt x="282596" y="149484"/>
                  <a:pt x="237066" y="160867"/>
                </a:cubicBezTo>
                <a:cubicBezTo>
                  <a:pt x="228408" y="163032"/>
                  <a:pt x="220378" y="167398"/>
                  <a:pt x="211666" y="169334"/>
                </a:cubicBezTo>
                <a:cubicBezTo>
                  <a:pt x="194908" y="173058"/>
                  <a:pt x="177700" y="174433"/>
                  <a:pt x="160866" y="177800"/>
                </a:cubicBezTo>
                <a:cubicBezTo>
                  <a:pt x="149456" y="180082"/>
                  <a:pt x="138289" y="183445"/>
                  <a:pt x="127000" y="186267"/>
                </a:cubicBezTo>
                <a:cubicBezTo>
                  <a:pt x="118533" y="191911"/>
                  <a:pt x="110701" y="198649"/>
                  <a:pt x="101600" y="203200"/>
                </a:cubicBezTo>
                <a:cubicBezTo>
                  <a:pt x="93618" y="207191"/>
                  <a:pt x="84002" y="207333"/>
                  <a:pt x="76200" y="211667"/>
                </a:cubicBezTo>
                <a:cubicBezTo>
                  <a:pt x="-11133" y="260186"/>
                  <a:pt x="57472" y="234844"/>
                  <a:pt x="0" y="254000"/>
                </a:cubicBezTo>
                <a:cubicBezTo>
                  <a:pt x="47250" y="301252"/>
                  <a:pt x="-31381" y="228100"/>
                  <a:pt x="76200" y="287867"/>
                </a:cubicBezTo>
                <a:cubicBezTo>
                  <a:pt x="85095" y="292809"/>
                  <a:pt x="87489" y="304800"/>
                  <a:pt x="93133" y="313267"/>
                </a:cubicBezTo>
                <a:cubicBezTo>
                  <a:pt x="122412" y="309607"/>
                  <a:pt x="180287" y="303307"/>
                  <a:pt x="211666" y="296334"/>
                </a:cubicBezTo>
                <a:cubicBezTo>
                  <a:pt x="220378" y="294398"/>
                  <a:pt x="228599" y="290689"/>
                  <a:pt x="237066" y="287867"/>
                </a:cubicBezTo>
                <a:cubicBezTo>
                  <a:pt x="259644" y="290689"/>
                  <a:pt x="284086" y="286919"/>
                  <a:pt x="304800" y="296334"/>
                </a:cubicBezTo>
                <a:cubicBezTo>
                  <a:pt x="317646" y="302173"/>
                  <a:pt x="319360" y="321166"/>
                  <a:pt x="330200" y="330200"/>
                </a:cubicBezTo>
                <a:cubicBezTo>
                  <a:pt x="337056" y="335913"/>
                  <a:pt x="347133" y="335845"/>
                  <a:pt x="355600" y="338667"/>
                </a:cubicBezTo>
                <a:cubicBezTo>
                  <a:pt x="366889" y="335845"/>
                  <a:pt x="378278" y="333397"/>
                  <a:pt x="389466" y="330200"/>
                </a:cubicBezTo>
                <a:cubicBezTo>
                  <a:pt x="398047" y="327748"/>
                  <a:pt x="405941" y="321734"/>
                  <a:pt x="414866" y="321734"/>
                </a:cubicBezTo>
                <a:cubicBezTo>
                  <a:pt x="443229" y="321734"/>
                  <a:pt x="471311" y="327378"/>
                  <a:pt x="499533" y="330200"/>
                </a:cubicBezTo>
                <a:cubicBezTo>
                  <a:pt x="505177" y="335845"/>
                  <a:pt x="516466" y="339151"/>
                  <a:pt x="516466" y="347134"/>
                </a:cubicBezTo>
                <a:cubicBezTo>
                  <a:pt x="516466" y="367569"/>
                  <a:pt x="493888" y="390878"/>
                  <a:pt x="491066" y="414867"/>
                </a:cubicBezTo>
                <a:close/>
              </a:path>
            </a:pathLst>
          </a:custGeom>
          <a:solidFill>
            <a:srgbClr val="66FFF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1" name="グループ化 70"/>
          <p:cNvGrpSpPr/>
          <p:nvPr/>
        </p:nvGrpSpPr>
        <p:grpSpPr>
          <a:xfrm>
            <a:off x="5586536" y="3849301"/>
            <a:ext cx="2885565" cy="1375368"/>
            <a:chOff x="5832007" y="3925079"/>
            <a:chExt cx="2885565" cy="1375368"/>
          </a:xfrm>
        </p:grpSpPr>
        <p:cxnSp>
          <p:nvCxnSpPr>
            <p:cNvPr id="72" name="直線コネクタ 71"/>
            <p:cNvCxnSpPr/>
            <p:nvPr/>
          </p:nvCxnSpPr>
          <p:spPr>
            <a:xfrm flipH="1">
              <a:off x="6383218" y="3925079"/>
              <a:ext cx="675429" cy="7700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3" name="正方形/長方形 72"/>
            <p:cNvSpPr/>
            <p:nvPr/>
          </p:nvSpPr>
          <p:spPr>
            <a:xfrm>
              <a:off x="5832007" y="4695093"/>
              <a:ext cx="2885565" cy="605354"/>
            </a:xfrm>
            <a:prstGeom prst="rect">
              <a:avLst/>
            </a:prstGeom>
            <a:solidFill>
              <a:srgbClr val="FFFFFF"/>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latin typeface="HGPｺﾞｼｯｸM" panose="020B0600000000000000" pitchFamily="50" charset="-128"/>
                  <a:ea typeface="HGPｺﾞｼｯｸM" panose="020B0600000000000000" pitchFamily="50" charset="-128"/>
                </a:rPr>
                <a:t>Honda et al.(1996)</a:t>
              </a:r>
              <a:endParaRPr kumimoji="1" lang="ja-JP" altLang="en-US" sz="2400" dirty="0">
                <a:solidFill>
                  <a:schemeClr val="tx1"/>
                </a:solidFill>
                <a:latin typeface="HGPｺﾞｼｯｸM" panose="020B0600000000000000" pitchFamily="50" charset="-128"/>
                <a:ea typeface="HGPｺﾞｼｯｸM" panose="020B0600000000000000" pitchFamily="50" charset="-128"/>
              </a:endParaRPr>
            </a:p>
          </p:txBody>
        </p:sp>
      </p:grpSp>
      <p:grpSp>
        <p:nvGrpSpPr>
          <p:cNvPr id="87" name="グループ化 86"/>
          <p:cNvGrpSpPr/>
          <p:nvPr/>
        </p:nvGrpSpPr>
        <p:grpSpPr>
          <a:xfrm>
            <a:off x="6178021" y="3162157"/>
            <a:ext cx="2594131" cy="740956"/>
            <a:chOff x="6410423" y="3172163"/>
            <a:chExt cx="2594131" cy="740956"/>
          </a:xfrm>
        </p:grpSpPr>
        <p:sp>
          <p:nvSpPr>
            <p:cNvPr id="61" name="楕円 60"/>
            <p:cNvSpPr/>
            <p:nvPr/>
          </p:nvSpPr>
          <p:spPr>
            <a:xfrm>
              <a:off x="6559394" y="3172163"/>
              <a:ext cx="2252133" cy="740956"/>
            </a:xfrm>
            <a:prstGeom prst="ellipse">
              <a:avLst/>
            </a:prstGeom>
            <a:solidFill>
              <a:srgbClr val="CCFFFF">
                <a:alpha val="50196"/>
              </a:srgbClr>
            </a:solidFill>
            <a:ln w="28575">
              <a:solidFill>
                <a:srgbClr val="00B0F0"/>
              </a:solidFill>
            </a:ln>
            <a:scene3d>
              <a:camera prst="orthographicFront"/>
              <a:lightRig rig="threePt" dir="t"/>
            </a:scene3d>
            <a:sp3d z="203200" extrusionH="133350" prstMaterial="dkEdge">
              <a:bevelT/>
              <a:extrusionClr>
                <a:srgbClr val="CCFFFF"/>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b="1" dirty="0">
                  <a:solidFill>
                    <a:schemeClr val="tx1"/>
                  </a:solidFill>
                  <a:latin typeface="HGPｺﾞｼｯｸM" panose="020B0600000000000000" pitchFamily="50" charset="-128"/>
                  <a:ea typeface="HGPｺﾞｼｯｸM" panose="020B0600000000000000" pitchFamily="50" charset="-128"/>
                </a:rPr>
                <a:t>L</a:t>
              </a:r>
              <a:endParaRPr kumimoji="1" lang="ja-JP" altLang="en-US" sz="2400" b="1" dirty="0">
                <a:solidFill>
                  <a:schemeClr val="tx1"/>
                </a:solidFill>
                <a:latin typeface="HGPｺﾞｼｯｸM" panose="020B0600000000000000" pitchFamily="50" charset="-128"/>
                <a:ea typeface="HGPｺﾞｼｯｸM" panose="020B0600000000000000" pitchFamily="50" charset="-128"/>
              </a:endParaRPr>
            </a:p>
          </p:txBody>
        </p:sp>
        <p:grpSp>
          <p:nvGrpSpPr>
            <p:cNvPr id="82" name="グループ化 81"/>
            <p:cNvGrpSpPr/>
            <p:nvPr/>
          </p:nvGrpSpPr>
          <p:grpSpPr>
            <a:xfrm>
              <a:off x="6410423" y="3373371"/>
              <a:ext cx="392230" cy="258146"/>
              <a:chOff x="4250987" y="550333"/>
              <a:chExt cx="392230" cy="258146"/>
            </a:xfrm>
            <a:scene3d>
              <a:camera prst="orthographicFront">
                <a:rot lat="18899995" lon="0" rev="0"/>
              </a:camera>
              <a:lightRig rig="threePt" dir="t"/>
            </a:scene3d>
          </p:grpSpPr>
          <p:cxnSp>
            <p:nvCxnSpPr>
              <p:cNvPr id="77" name="直線コネクタ 76"/>
              <p:cNvCxnSpPr/>
              <p:nvPr/>
            </p:nvCxnSpPr>
            <p:spPr>
              <a:xfrm>
                <a:off x="4250987" y="550333"/>
                <a:ext cx="202480" cy="254000"/>
              </a:xfrm>
              <a:prstGeom prst="line">
                <a:avLst/>
              </a:prstGeom>
              <a:ln w="76200">
                <a:solidFill>
                  <a:srgbClr val="00B0F0"/>
                </a:solidFill>
              </a:ln>
              <a:sp3d>
                <a:bevelT/>
              </a:sp3d>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V="1">
                <a:off x="4432050" y="562191"/>
                <a:ext cx="211167" cy="246288"/>
              </a:xfrm>
              <a:prstGeom prst="line">
                <a:avLst/>
              </a:prstGeom>
              <a:ln w="76200">
                <a:solidFill>
                  <a:srgbClr val="00B0F0"/>
                </a:solidFill>
              </a:ln>
              <a:sp3d>
                <a:bevelT/>
              </a:sp3d>
            </p:spPr>
            <p:style>
              <a:lnRef idx="1">
                <a:schemeClr val="accent1"/>
              </a:lnRef>
              <a:fillRef idx="0">
                <a:schemeClr val="accent1"/>
              </a:fillRef>
              <a:effectRef idx="0">
                <a:schemeClr val="accent1"/>
              </a:effectRef>
              <a:fontRef idx="minor">
                <a:schemeClr val="tx1"/>
              </a:fontRef>
            </p:style>
          </p:cxnSp>
        </p:grpSp>
        <p:grpSp>
          <p:nvGrpSpPr>
            <p:cNvPr id="83" name="グループ化 82"/>
            <p:cNvGrpSpPr/>
            <p:nvPr/>
          </p:nvGrpSpPr>
          <p:grpSpPr>
            <a:xfrm rot="10800000">
              <a:off x="8612324" y="3422659"/>
              <a:ext cx="392230" cy="258146"/>
              <a:chOff x="4250987" y="550333"/>
              <a:chExt cx="392230" cy="258146"/>
            </a:xfrm>
            <a:scene3d>
              <a:camera prst="orthographicFront">
                <a:rot lat="18899995" lon="0" rev="0"/>
              </a:camera>
              <a:lightRig rig="threePt" dir="t"/>
            </a:scene3d>
          </p:grpSpPr>
          <p:cxnSp>
            <p:nvCxnSpPr>
              <p:cNvPr id="84" name="直線コネクタ 83"/>
              <p:cNvCxnSpPr/>
              <p:nvPr/>
            </p:nvCxnSpPr>
            <p:spPr>
              <a:xfrm>
                <a:off x="4250987" y="550333"/>
                <a:ext cx="202480" cy="254000"/>
              </a:xfrm>
              <a:prstGeom prst="line">
                <a:avLst/>
              </a:prstGeom>
              <a:ln w="76200">
                <a:solidFill>
                  <a:srgbClr val="00B0F0"/>
                </a:solidFill>
              </a:ln>
              <a:sp3d>
                <a:bevelT/>
              </a:sp3d>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flipV="1">
                <a:off x="4432050" y="562191"/>
                <a:ext cx="211167" cy="246288"/>
              </a:xfrm>
              <a:prstGeom prst="line">
                <a:avLst/>
              </a:prstGeom>
              <a:ln w="76200">
                <a:solidFill>
                  <a:srgbClr val="00B0F0"/>
                </a:solidFill>
              </a:ln>
              <a:sp3d>
                <a:bevelT/>
              </a:sp3d>
            </p:spPr>
            <p:style>
              <a:lnRef idx="1">
                <a:schemeClr val="accent1"/>
              </a:lnRef>
              <a:fillRef idx="0">
                <a:schemeClr val="accent1"/>
              </a:fillRef>
              <a:effectRef idx="0">
                <a:schemeClr val="accent1"/>
              </a:effectRef>
              <a:fontRef idx="minor">
                <a:schemeClr val="tx1"/>
              </a:fontRef>
            </p:style>
          </p:cxnSp>
        </p:grpSp>
      </p:grpSp>
      <p:grpSp>
        <p:nvGrpSpPr>
          <p:cNvPr id="89" name="グループ化 88"/>
          <p:cNvGrpSpPr/>
          <p:nvPr/>
        </p:nvGrpSpPr>
        <p:grpSpPr>
          <a:xfrm>
            <a:off x="5302129" y="493394"/>
            <a:ext cx="3644201" cy="1461467"/>
            <a:chOff x="5132902" y="3078456"/>
            <a:chExt cx="3644201" cy="2142347"/>
          </a:xfrm>
        </p:grpSpPr>
        <p:cxnSp>
          <p:nvCxnSpPr>
            <p:cNvPr id="90" name="直線コネクタ 89"/>
            <p:cNvCxnSpPr/>
            <p:nvPr/>
          </p:nvCxnSpPr>
          <p:spPr>
            <a:xfrm flipV="1">
              <a:off x="5132902" y="3752564"/>
              <a:ext cx="329537" cy="146823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1" name="正方形/長方形 90"/>
            <p:cNvSpPr/>
            <p:nvPr/>
          </p:nvSpPr>
          <p:spPr>
            <a:xfrm>
              <a:off x="5462439" y="3078456"/>
              <a:ext cx="3314664" cy="883424"/>
            </a:xfrm>
            <a:prstGeom prst="rect">
              <a:avLst/>
            </a:prstGeom>
            <a:solidFill>
              <a:srgbClr val="FFFFFF"/>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latin typeface="HGPｺﾞｼｯｸM" panose="020B0600000000000000" pitchFamily="50" charset="-128"/>
                  <a:ea typeface="HGPｺﾞｼｯｸM" panose="020B0600000000000000" pitchFamily="50" charset="-128"/>
                </a:rPr>
                <a:t>Alexander et al.(</a:t>
              </a:r>
              <a:r>
                <a:rPr lang="en-US" altLang="ja-JP" sz="2400" dirty="0">
                  <a:solidFill>
                    <a:schemeClr val="tx1"/>
                  </a:solidFill>
                  <a:latin typeface="HGPｺﾞｼｯｸM" panose="020B0600000000000000" pitchFamily="50" charset="-128"/>
                  <a:ea typeface="HGPｺﾞｼｯｸM" panose="020B0600000000000000" pitchFamily="50" charset="-128"/>
                </a:rPr>
                <a:t>2004</a:t>
              </a:r>
              <a:r>
                <a:rPr kumimoji="1" lang="en-US" altLang="ja-JP" sz="2400" dirty="0">
                  <a:solidFill>
                    <a:schemeClr val="tx1"/>
                  </a:solidFill>
                  <a:latin typeface="HGPｺﾞｼｯｸM" panose="020B0600000000000000" pitchFamily="50" charset="-128"/>
                  <a:ea typeface="HGPｺﾞｼｯｸM" panose="020B0600000000000000" pitchFamily="50" charset="-128"/>
                </a:rPr>
                <a:t>)</a:t>
              </a:r>
              <a:endParaRPr kumimoji="1" lang="ja-JP" altLang="en-US" sz="2400" dirty="0">
                <a:solidFill>
                  <a:schemeClr val="tx1"/>
                </a:solidFill>
                <a:latin typeface="HGPｺﾞｼｯｸM" panose="020B0600000000000000" pitchFamily="50" charset="-128"/>
                <a:ea typeface="HGPｺﾞｼｯｸM" panose="020B0600000000000000" pitchFamily="50" charset="-128"/>
              </a:endParaRPr>
            </a:p>
          </p:txBody>
        </p:sp>
      </p:grpSp>
      <p:sp>
        <p:nvSpPr>
          <p:cNvPr id="62" name="U ターン矢印 61"/>
          <p:cNvSpPr/>
          <p:nvPr/>
        </p:nvSpPr>
        <p:spPr>
          <a:xfrm flipH="1">
            <a:off x="1030940" y="1989449"/>
            <a:ext cx="6511007" cy="987467"/>
          </a:xfrm>
          <a:prstGeom prst="uturnArrow">
            <a:avLst>
              <a:gd name="adj1" fmla="val 25000"/>
              <a:gd name="adj2" fmla="val 25000"/>
              <a:gd name="adj3" fmla="val 25000"/>
              <a:gd name="adj4" fmla="val 43750"/>
              <a:gd name="adj5" fmla="val 90456"/>
            </a:avLst>
          </a:prstGeom>
          <a:solidFill>
            <a:schemeClr val="accent4"/>
          </a:solidFill>
          <a:ln>
            <a:no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63" name="グループ化 62"/>
          <p:cNvGrpSpPr/>
          <p:nvPr/>
        </p:nvGrpSpPr>
        <p:grpSpPr>
          <a:xfrm>
            <a:off x="3045374" y="2794115"/>
            <a:ext cx="943922" cy="595835"/>
            <a:chOff x="7494445" y="597542"/>
            <a:chExt cx="4054378" cy="2823314"/>
          </a:xfrm>
        </p:grpSpPr>
        <p:grpSp>
          <p:nvGrpSpPr>
            <p:cNvPr id="64" name="グループ化 63"/>
            <p:cNvGrpSpPr/>
            <p:nvPr/>
          </p:nvGrpSpPr>
          <p:grpSpPr>
            <a:xfrm>
              <a:off x="7494445" y="1484045"/>
              <a:ext cx="3223076" cy="1936811"/>
              <a:chOff x="2696391" y="1681498"/>
              <a:chExt cx="3223076" cy="1936811"/>
            </a:xfrm>
            <a:solidFill>
              <a:schemeClr val="accent1">
                <a:lumMod val="75000"/>
              </a:schemeClr>
            </a:solidFill>
            <a:effectLst>
              <a:glow rad="139700">
                <a:schemeClr val="accent1">
                  <a:satMod val="175000"/>
                  <a:alpha val="40000"/>
                </a:schemeClr>
              </a:glow>
            </a:effectLst>
          </p:grpSpPr>
          <p:sp>
            <p:nvSpPr>
              <p:cNvPr id="68" name="波線 67"/>
              <p:cNvSpPr/>
              <p:nvPr/>
            </p:nvSpPr>
            <p:spPr>
              <a:xfrm rot="1424122">
                <a:off x="2696391" y="1681498"/>
                <a:ext cx="2423711" cy="870200"/>
              </a:xfrm>
              <a:prstGeom prst="wave">
                <a:avLst>
                  <a:gd name="adj1" fmla="val 20000"/>
                  <a:gd name="adj2" fmla="val -50"/>
                </a:avLst>
              </a:prstGeom>
              <a:grpFill/>
              <a:ln>
                <a:solidFill>
                  <a:schemeClr val="accent1">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9" name="二等辺三角形 68"/>
              <p:cNvSpPr/>
              <p:nvPr/>
            </p:nvSpPr>
            <p:spPr>
              <a:xfrm rot="6806188">
                <a:off x="4606156" y="2304998"/>
                <a:ext cx="1578737" cy="1047885"/>
              </a:xfrm>
              <a:prstGeom prst="triangle">
                <a:avLst>
                  <a:gd name="adj" fmla="val 37322"/>
                </a:avLst>
              </a:prstGeom>
              <a:grpFill/>
              <a:ln>
                <a:solidFill>
                  <a:schemeClr val="accent1">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65" name="グループ化 64"/>
            <p:cNvGrpSpPr/>
            <p:nvPr/>
          </p:nvGrpSpPr>
          <p:grpSpPr>
            <a:xfrm>
              <a:off x="9325890" y="597542"/>
              <a:ext cx="2222933" cy="1496757"/>
              <a:chOff x="2696391" y="1681498"/>
              <a:chExt cx="3044011" cy="1997411"/>
            </a:xfrm>
            <a:solidFill>
              <a:schemeClr val="accent1">
                <a:lumMod val="75000"/>
              </a:schemeClr>
            </a:solidFill>
            <a:effectLst>
              <a:glow rad="139700">
                <a:schemeClr val="accent1">
                  <a:satMod val="175000"/>
                  <a:alpha val="40000"/>
                </a:schemeClr>
              </a:glow>
            </a:effectLst>
          </p:grpSpPr>
          <p:sp>
            <p:nvSpPr>
              <p:cNvPr id="66" name="波線 65"/>
              <p:cNvSpPr/>
              <p:nvPr/>
            </p:nvSpPr>
            <p:spPr>
              <a:xfrm rot="1424122">
                <a:off x="2696391" y="1681498"/>
                <a:ext cx="2423711" cy="870200"/>
              </a:xfrm>
              <a:prstGeom prst="wave">
                <a:avLst>
                  <a:gd name="adj1" fmla="val 20000"/>
                  <a:gd name="adj2" fmla="val -3100"/>
                </a:avLst>
              </a:prstGeom>
              <a:grpFill/>
              <a:ln>
                <a:solidFill>
                  <a:schemeClr val="accent1">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7" name="二等辺三角形 66"/>
              <p:cNvSpPr/>
              <p:nvPr/>
            </p:nvSpPr>
            <p:spPr>
              <a:xfrm rot="7655270">
                <a:off x="4427091" y="2365598"/>
                <a:ext cx="1578737" cy="1047885"/>
              </a:xfrm>
              <a:prstGeom prst="triangle">
                <a:avLst>
                  <a:gd name="adj" fmla="val 16417"/>
                </a:avLst>
              </a:prstGeom>
              <a:grpFill/>
              <a:ln>
                <a:solidFill>
                  <a:schemeClr val="accent1">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grpSp>
        <p:nvGrpSpPr>
          <p:cNvPr id="70" name="グループ化 69"/>
          <p:cNvGrpSpPr/>
          <p:nvPr/>
        </p:nvGrpSpPr>
        <p:grpSpPr>
          <a:xfrm>
            <a:off x="2440061" y="2332098"/>
            <a:ext cx="1921609" cy="1451924"/>
            <a:chOff x="7494445" y="597542"/>
            <a:chExt cx="4054378" cy="2823314"/>
          </a:xfrm>
        </p:grpSpPr>
        <p:grpSp>
          <p:nvGrpSpPr>
            <p:cNvPr id="74" name="グループ化 73"/>
            <p:cNvGrpSpPr/>
            <p:nvPr/>
          </p:nvGrpSpPr>
          <p:grpSpPr>
            <a:xfrm>
              <a:off x="7494445" y="1484045"/>
              <a:ext cx="3223076" cy="1936811"/>
              <a:chOff x="2696391" y="1681498"/>
              <a:chExt cx="3223076" cy="1936811"/>
            </a:xfrm>
            <a:solidFill>
              <a:schemeClr val="accent1">
                <a:lumMod val="75000"/>
              </a:schemeClr>
            </a:solidFill>
            <a:effectLst>
              <a:glow rad="139700">
                <a:schemeClr val="accent1">
                  <a:satMod val="175000"/>
                  <a:alpha val="40000"/>
                </a:schemeClr>
              </a:glow>
            </a:effectLst>
          </p:grpSpPr>
          <p:sp>
            <p:nvSpPr>
              <p:cNvPr id="80" name="波線 79"/>
              <p:cNvSpPr/>
              <p:nvPr/>
            </p:nvSpPr>
            <p:spPr>
              <a:xfrm rot="1424122">
                <a:off x="2696391" y="1681498"/>
                <a:ext cx="2423711" cy="870200"/>
              </a:xfrm>
              <a:prstGeom prst="wave">
                <a:avLst>
                  <a:gd name="adj1" fmla="val 20000"/>
                  <a:gd name="adj2" fmla="val -50"/>
                </a:avLst>
              </a:prstGeom>
              <a:grpFill/>
              <a:ln>
                <a:solidFill>
                  <a:schemeClr val="accent1">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1" name="二等辺三角形 80"/>
              <p:cNvSpPr/>
              <p:nvPr/>
            </p:nvSpPr>
            <p:spPr>
              <a:xfrm rot="6806188">
                <a:off x="4606156" y="2304998"/>
                <a:ext cx="1578737" cy="1047885"/>
              </a:xfrm>
              <a:prstGeom prst="triangle">
                <a:avLst>
                  <a:gd name="adj" fmla="val 37322"/>
                </a:avLst>
              </a:prstGeom>
              <a:grpFill/>
              <a:ln>
                <a:solidFill>
                  <a:schemeClr val="accent1">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75" name="グループ化 74"/>
            <p:cNvGrpSpPr/>
            <p:nvPr/>
          </p:nvGrpSpPr>
          <p:grpSpPr>
            <a:xfrm>
              <a:off x="9325890" y="597542"/>
              <a:ext cx="2222933" cy="1496757"/>
              <a:chOff x="2696391" y="1681498"/>
              <a:chExt cx="3044011" cy="1997411"/>
            </a:xfrm>
            <a:solidFill>
              <a:schemeClr val="accent1">
                <a:lumMod val="75000"/>
              </a:schemeClr>
            </a:solidFill>
            <a:effectLst>
              <a:glow rad="139700">
                <a:schemeClr val="accent1">
                  <a:satMod val="175000"/>
                  <a:alpha val="40000"/>
                </a:schemeClr>
              </a:glow>
            </a:effectLst>
          </p:grpSpPr>
          <p:sp>
            <p:nvSpPr>
              <p:cNvPr id="76" name="波線 75"/>
              <p:cNvSpPr/>
              <p:nvPr/>
            </p:nvSpPr>
            <p:spPr>
              <a:xfrm rot="1424122">
                <a:off x="2696391" y="1681498"/>
                <a:ext cx="2423711" cy="870200"/>
              </a:xfrm>
              <a:prstGeom prst="wave">
                <a:avLst>
                  <a:gd name="adj1" fmla="val 20000"/>
                  <a:gd name="adj2" fmla="val -3100"/>
                </a:avLst>
              </a:prstGeom>
              <a:grpFill/>
              <a:ln>
                <a:solidFill>
                  <a:schemeClr val="accent1">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9" name="二等辺三角形 78"/>
              <p:cNvSpPr/>
              <p:nvPr/>
            </p:nvSpPr>
            <p:spPr>
              <a:xfrm rot="7655270">
                <a:off x="4427091" y="2365598"/>
                <a:ext cx="1578737" cy="1047885"/>
              </a:xfrm>
              <a:prstGeom prst="triangle">
                <a:avLst>
                  <a:gd name="adj" fmla="val 16417"/>
                </a:avLst>
              </a:prstGeom>
              <a:grpFill/>
              <a:ln>
                <a:solidFill>
                  <a:schemeClr val="accent1">
                    <a:lumMod val="20000"/>
                    <a:lumOff val="80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grpSp>
        <p:nvGrpSpPr>
          <p:cNvPr id="5" name="グループ化 4"/>
          <p:cNvGrpSpPr/>
          <p:nvPr/>
        </p:nvGrpSpPr>
        <p:grpSpPr>
          <a:xfrm>
            <a:off x="777867" y="1513937"/>
            <a:ext cx="1864226" cy="1248362"/>
            <a:chOff x="2403899" y="4683647"/>
            <a:chExt cx="1864226" cy="1248362"/>
          </a:xfrm>
        </p:grpSpPr>
        <p:sp>
          <p:nvSpPr>
            <p:cNvPr id="88" name="右矢印 87"/>
            <p:cNvSpPr/>
            <p:nvPr/>
          </p:nvSpPr>
          <p:spPr>
            <a:xfrm rot="1115890">
              <a:off x="2814811" y="4683647"/>
              <a:ext cx="1453314" cy="762180"/>
            </a:xfrm>
            <a:prstGeom prst="rightArrow">
              <a:avLst/>
            </a:prstGeom>
            <a:solidFill>
              <a:schemeClr val="accent1">
                <a:lumMod val="75000"/>
              </a:schemeClr>
            </a:solidFill>
            <a:ln>
              <a:noFill/>
            </a:ln>
            <a:effectLst>
              <a:softEdge rad="63500"/>
            </a:effectLst>
            <a:scene3d>
              <a:camera prst="orthographicFront">
                <a:rot lat="19199996" lon="0" rev="0"/>
              </a:camera>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右矢印 91"/>
            <p:cNvSpPr/>
            <p:nvPr/>
          </p:nvSpPr>
          <p:spPr>
            <a:xfrm rot="1115890">
              <a:off x="2403899" y="5169829"/>
              <a:ext cx="1453314" cy="762180"/>
            </a:xfrm>
            <a:prstGeom prst="rightArrow">
              <a:avLst/>
            </a:prstGeom>
            <a:solidFill>
              <a:schemeClr val="accent1">
                <a:lumMod val="75000"/>
              </a:schemeClr>
            </a:solidFill>
            <a:ln>
              <a:noFill/>
            </a:ln>
            <a:effectLst>
              <a:softEdge rad="63500"/>
            </a:effectLst>
            <a:scene3d>
              <a:camera prst="orthographicFront">
                <a:rot lat="19199996" lon="0" rev="0"/>
              </a:camera>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p:cNvGrpSpPr/>
          <p:nvPr/>
        </p:nvGrpSpPr>
        <p:grpSpPr>
          <a:xfrm>
            <a:off x="1547275" y="4664885"/>
            <a:ext cx="5819498" cy="1973605"/>
            <a:chOff x="1863254" y="4692827"/>
            <a:chExt cx="5819498" cy="1973605"/>
          </a:xfrm>
        </p:grpSpPr>
        <p:sp>
          <p:nvSpPr>
            <p:cNvPr id="6" name="角丸四角形 5"/>
            <p:cNvSpPr/>
            <p:nvPr/>
          </p:nvSpPr>
          <p:spPr>
            <a:xfrm>
              <a:off x="2223247" y="5065975"/>
              <a:ext cx="5459505" cy="1600457"/>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600" b="1" dirty="0">
                  <a:solidFill>
                    <a:schemeClr val="tx1"/>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rPr>
                <a:t>ジュグジュルジェットが吹くことで</a:t>
              </a:r>
              <a:endParaRPr kumimoji="1" lang="en-US" altLang="ja-JP" sz="2600" b="1" dirty="0">
                <a:solidFill>
                  <a:schemeClr val="tx1"/>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endParaRPr>
            </a:p>
            <a:p>
              <a:pPr algn="ctr"/>
              <a:r>
                <a:rPr lang="ja-JP" altLang="en-US" sz="2600" b="1" dirty="0">
                  <a:solidFill>
                    <a:schemeClr val="tx1"/>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rPr>
                <a:t>海氷生成量が増加する</a:t>
              </a:r>
              <a:endParaRPr kumimoji="1" lang="ja-JP" altLang="en-US" sz="2600" b="1" dirty="0">
                <a:solidFill>
                  <a:schemeClr val="tx1"/>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endParaRPr>
            </a:p>
          </p:txBody>
        </p:sp>
        <p:sp>
          <p:nvSpPr>
            <p:cNvPr id="9" name="正方形/長方形 8"/>
            <p:cNvSpPr/>
            <p:nvPr/>
          </p:nvSpPr>
          <p:spPr>
            <a:xfrm>
              <a:off x="1863254" y="4692827"/>
              <a:ext cx="1502142" cy="923330"/>
            </a:xfrm>
            <a:prstGeom prst="rect">
              <a:avLst/>
            </a:prstGeom>
            <a:noFill/>
          </p:spPr>
          <p:txBody>
            <a:bodyPr wrap="none" lIns="91440" tIns="45720" rIns="91440" bIns="45720">
              <a:spAutoFit/>
            </a:bodyPr>
            <a:lstStyle/>
            <a:p>
              <a:pPr algn="ctr"/>
              <a:r>
                <a:rPr lang="en-US" altLang="ja-JP" sz="5400" b="1" cap="none" spc="0" dirty="0">
                  <a:ln w="22225">
                    <a:solidFill>
                      <a:schemeClr val="accent2"/>
                    </a:solidFill>
                    <a:prstDash val="solid"/>
                  </a:ln>
                  <a:solidFill>
                    <a:schemeClr val="accent2">
                      <a:lumMod val="40000"/>
                      <a:lumOff val="60000"/>
                    </a:schemeClr>
                  </a:solidFill>
                  <a:effectLst/>
                </a:rPr>
                <a:t>New</a:t>
              </a:r>
              <a:endParaRPr lang="ja-JP" altLang="en-US" sz="5400" b="1" cap="none" spc="0" dirty="0">
                <a:ln w="22225">
                  <a:solidFill>
                    <a:schemeClr val="accent2"/>
                  </a:solidFill>
                  <a:prstDash val="solid"/>
                </a:ln>
                <a:solidFill>
                  <a:schemeClr val="accent2">
                    <a:lumMod val="40000"/>
                    <a:lumOff val="60000"/>
                  </a:schemeClr>
                </a:solidFill>
                <a:effectLst/>
              </a:endParaRPr>
            </a:p>
          </p:txBody>
        </p:sp>
      </p:grpSp>
      <p:sp>
        <p:nvSpPr>
          <p:cNvPr id="93" name="正方形/長方形 92"/>
          <p:cNvSpPr/>
          <p:nvPr/>
        </p:nvSpPr>
        <p:spPr>
          <a:xfrm>
            <a:off x="174568" y="157943"/>
            <a:ext cx="1782009" cy="548640"/>
          </a:xfrm>
          <a:prstGeom prst="rect">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HGPｺﾞｼｯｸM" panose="020B0600000000000000" pitchFamily="50" charset="-128"/>
                <a:ea typeface="HGPｺﾞｼｯｸM" panose="020B0600000000000000" pitchFamily="50" charset="-128"/>
              </a:rPr>
              <a:t>今後の展望</a:t>
            </a:r>
            <a:endParaRPr kumimoji="1" lang="ja-JP" altLang="en-US" sz="2400" dirty="0">
              <a:solidFill>
                <a:schemeClr val="tx1"/>
              </a:solidFill>
              <a:latin typeface="HGPｺﾞｼｯｸM" panose="020B0600000000000000" pitchFamily="50" charset="-128"/>
              <a:ea typeface="HGPｺﾞｼｯｸM" panose="020B0600000000000000" pitchFamily="50" charset="-128"/>
            </a:endParaRPr>
          </a:p>
        </p:txBody>
      </p:sp>
      <p:sp>
        <p:nvSpPr>
          <p:cNvPr id="12" name="フリーフォーム 11"/>
          <p:cNvSpPr/>
          <p:nvPr/>
        </p:nvSpPr>
        <p:spPr>
          <a:xfrm>
            <a:off x="4213412" y="3137647"/>
            <a:ext cx="1407459" cy="735106"/>
          </a:xfrm>
          <a:custGeom>
            <a:avLst/>
            <a:gdLst>
              <a:gd name="connsiteX0" fmla="*/ 0 w 1407459"/>
              <a:gd name="connsiteY0" fmla="*/ 510988 h 735106"/>
              <a:gd name="connsiteX1" fmla="*/ 71717 w 1407459"/>
              <a:gd name="connsiteY1" fmla="*/ 519953 h 735106"/>
              <a:gd name="connsiteX2" fmla="*/ 62753 w 1407459"/>
              <a:gd name="connsiteY2" fmla="*/ 573741 h 735106"/>
              <a:gd name="connsiteX3" fmla="*/ 71717 w 1407459"/>
              <a:gd name="connsiteY3" fmla="*/ 600635 h 735106"/>
              <a:gd name="connsiteX4" fmla="*/ 89647 w 1407459"/>
              <a:gd name="connsiteY4" fmla="*/ 618565 h 735106"/>
              <a:gd name="connsiteX5" fmla="*/ 107576 w 1407459"/>
              <a:gd name="connsiteY5" fmla="*/ 672353 h 735106"/>
              <a:gd name="connsiteX6" fmla="*/ 134470 w 1407459"/>
              <a:gd name="connsiteY6" fmla="*/ 726141 h 735106"/>
              <a:gd name="connsiteX7" fmla="*/ 161364 w 1407459"/>
              <a:gd name="connsiteY7" fmla="*/ 735106 h 735106"/>
              <a:gd name="connsiteX8" fmla="*/ 224117 w 1407459"/>
              <a:gd name="connsiteY8" fmla="*/ 726141 h 735106"/>
              <a:gd name="connsiteX9" fmla="*/ 242047 w 1407459"/>
              <a:gd name="connsiteY9" fmla="*/ 708212 h 735106"/>
              <a:gd name="connsiteX10" fmla="*/ 277906 w 1407459"/>
              <a:gd name="connsiteY10" fmla="*/ 663388 h 735106"/>
              <a:gd name="connsiteX11" fmla="*/ 340659 w 1407459"/>
              <a:gd name="connsiteY11" fmla="*/ 645459 h 735106"/>
              <a:gd name="connsiteX12" fmla="*/ 385482 w 1407459"/>
              <a:gd name="connsiteY12" fmla="*/ 636494 h 735106"/>
              <a:gd name="connsiteX13" fmla="*/ 528917 w 1407459"/>
              <a:gd name="connsiteY13" fmla="*/ 618565 h 735106"/>
              <a:gd name="connsiteX14" fmla="*/ 600635 w 1407459"/>
              <a:gd name="connsiteY14" fmla="*/ 600635 h 735106"/>
              <a:gd name="connsiteX15" fmla="*/ 636494 w 1407459"/>
              <a:gd name="connsiteY15" fmla="*/ 591671 h 735106"/>
              <a:gd name="connsiteX16" fmla="*/ 690282 w 1407459"/>
              <a:gd name="connsiteY16" fmla="*/ 573741 h 735106"/>
              <a:gd name="connsiteX17" fmla="*/ 753035 w 1407459"/>
              <a:gd name="connsiteY17" fmla="*/ 546847 h 735106"/>
              <a:gd name="connsiteX18" fmla="*/ 779929 w 1407459"/>
              <a:gd name="connsiteY18" fmla="*/ 528918 h 735106"/>
              <a:gd name="connsiteX19" fmla="*/ 833717 w 1407459"/>
              <a:gd name="connsiteY19" fmla="*/ 510988 h 735106"/>
              <a:gd name="connsiteX20" fmla="*/ 860612 w 1407459"/>
              <a:gd name="connsiteY20" fmla="*/ 493059 h 735106"/>
              <a:gd name="connsiteX21" fmla="*/ 932329 w 1407459"/>
              <a:gd name="connsiteY21" fmla="*/ 475129 h 735106"/>
              <a:gd name="connsiteX22" fmla="*/ 1013012 w 1407459"/>
              <a:gd name="connsiteY22" fmla="*/ 448235 h 735106"/>
              <a:gd name="connsiteX23" fmla="*/ 1039906 w 1407459"/>
              <a:gd name="connsiteY23" fmla="*/ 439271 h 735106"/>
              <a:gd name="connsiteX24" fmla="*/ 1075764 w 1407459"/>
              <a:gd name="connsiteY24" fmla="*/ 394447 h 735106"/>
              <a:gd name="connsiteX25" fmla="*/ 1129553 w 1407459"/>
              <a:gd name="connsiteY25" fmla="*/ 340659 h 735106"/>
              <a:gd name="connsiteX26" fmla="*/ 1165412 w 1407459"/>
              <a:gd name="connsiteY26" fmla="*/ 304800 h 735106"/>
              <a:gd name="connsiteX27" fmla="*/ 1210235 w 1407459"/>
              <a:gd name="connsiteY27" fmla="*/ 268941 h 735106"/>
              <a:gd name="connsiteX28" fmla="*/ 1237129 w 1407459"/>
              <a:gd name="connsiteY28" fmla="*/ 251012 h 735106"/>
              <a:gd name="connsiteX29" fmla="*/ 1272988 w 1407459"/>
              <a:gd name="connsiteY29" fmla="*/ 206188 h 735106"/>
              <a:gd name="connsiteX30" fmla="*/ 1299882 w 1407459"/>
              <a:gd name="connsiteY30" fmla="*/ 188259 h 735106"/>
              <a:gd name="connsiteX31" fmla="*/ 1335741 w 1407459"/>
              <a:gd name="connsiteY31" fmla="*/ 143435 h 735106"/>
              <a:gd name="connsiteX32" fmla="*/ 1353670 w 1407459"/>
              <a:gd name="connsiteY32" fmla="*/ 89647 h 735106"/>
              <a:gd name="connsiteX33" fmla="*/ 1398494 w 1407459"/>
              <a:gd name="connsiteY33" fmla="*/ 80682 h 735106"/>
              <a:gd name="connsiteX34" fmla="*/ 1407459 w 1407459"/>
              <a:gd name="connsiteY34" fmla="*/ 53788 h 735106"/>
              <a:gd name="connsiteX35" fmla="*/ 1380564 w 1407459"/>
              <a:gd name="connsiteY35" fmla="*/ 8965 h 735106"/>
              <a:gd name="connsiteX36" fmla="*/ 1362635 w 1407459"/>
              <a:gd name="connsiteY36" fmla="*/ 0 h 735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07459" h="735106">
                <a:moveTo>
                  <a:pt x="0" y="510988"/>
                </a:moveTo>
                <a:cubicBezTo>
                  <a:pt x="10973" y="508794"/>
                  <a:pt x="63551" y="487291"/>
                  <a:pt x="71717" y="519953"/>
                </a:cubicBezTo>
                <a:cubicBezTo>
                  <a:pt x="76126" y="537587"/>
                  <a:pt x="65741" y="555812"/>
                  <a:pt x="62753" y="573741"/>
                </a:cubicBezTo>
                <a:cubicBezTo>
                  <a:pt x="65741" y="582706"/>
                  <a:pt x="66855" y="592532"/>
                  <a:pt x="71717" y="600635"/>
                </a:cubicBezTo>
                <a:cubicBezTo>
                  <a:pt x="76066" y="607883"/>
                  <a:pt x="85867" y="611005"/>
                  <a:pt x="89647" y="618565"/>
                </a:cubicBezTo>
                <a:cubicBezTo>
                  <a:pt x="98099" y="635469"/>
                  <a:pt x="101600" y="654424"/>
                  <a:pt x="107576" y="672353"/>
                </a:cubicBezTo>
                <a:cubicBezTo>
                  <a:pt x="113481" y="690069"/>
                  <a:pt x="118673" y="713503"/>
                  <a:pt x="134470" y="726141"/>
                </a:cubicBezTo>
                <a:cubicBezTo>
                  <a:pt x="141849" y="732044"/>
                  <a:pt x="152399" y="732118"/>
                  <a:pt x="161364" y="735106"/>
                </a:cubicBezTo>
                <a:cubicBezTo>
                  <a:pt x="182282" y="732118"/>
                  <a:pt x="204071" y="732823"/>
                  <a:pt x="224117" y="726141"/>
                </a:cubicBezTo>
                <a:cubicBezTo>
                  <a:pt x="232135" y="723468"/>
                  <a:pt x="236767" y="714812"/>
                  <a:pt x="242047" y="708212"/>
                </a:cubicBezTo>
                <a:cubicBezTo>
                  <a:pt x="253323" y="694117"/>
                  <a:pt x="261254" y="673379"/>
                  <a:pt x="277906" y="663388"/>
                </a:cubicBezTo>
                <a:cubicBezTo>
                  <a:pt x="286712" y="658105"/>
                  <a:pt x="334458" y="646837"/>
                  <a:pt x="340659" y="645459"/>
                </a:cubicBezTo>
                <a:cubicBezTo>
                  <a:pt x="355533" y="642154"/>
                  <a:pt x="370452" y="638999"/>
                  <a:pt x="385482" y="636494"/>
                </a:cubicBezTo>
                <a:cubicBezTo>
                  <a:pt x="436655" y="627965"/>
                  <a:pt x="476368" y="624403"/>
                  <a:pt x="528917" y="618565"/>
                </a:cubicBezTo>
                <a:lnTo>
                  <a:pt x="600635" y="600635"/>
                </a:lnTo>
                <a:cubicBezTo>
                  <a:pt x="612588" y="597647"/>
                  <a:pt x="624805" y="595567"/>
                  <a:pt x="636494" y="591671"/>
                </a:cubicBezTo>
                <a:cubicBezTo>
                  <a:pt x="654423" y="585694"/>
                  <a:pt x="674557" y="584224"/>
                  <a:pt x="690282" y="573741"/>
                </a:cubicBezTo>
                <a:cubicBezTo>
                  <a:pt x="727428" y="548978"/>
                  <a:pt x="706724" y="558425"/>
                  <a:pt x="753035" y="546847"/>
                </a:cubicBezTo>
                <a:cubicBezTo>
                  <a:pt x="762000" y="540871"/>
                  <a:pt x="770083" y="533294"/>
                  <a:pt x="779929" y="528918"/>
                </a:cubicBezTo>
                <a:cubicBezTo>
                  <a:pt x="797199" y="521242"/>
                  <a:pt x="817992" y="521471"/>
                  <a:pt x="833717" y="510988"/>
                </a:cubicBezTo>
                <a:cubicBezTo>
                  <a:pt x="842682" y="505012"/>
                  <a:pt x="850486" y="496741"/>
                  <a:pt x="860612" y="493059"/>
                </a:cubicBezTo>
                <a:cubicBezTo>
                  <a:pt x="883770" y="484638"/>
                  <a:pt x="908952" y="482921"/>
                  <a:pt x="932329" y="475129"/>
                </a:cubicBezTo>
                <a:lnTo>
                  <a:pt x="1013012" y="448235"/>
                </a:lnTo>
                <a:lnTo>
                  <a:pt x="1039906" y="439271"/>
                </a:lnTo>
                <a:cubicBezTo>
                  <a:pt x="1100952" y="378222"/>
                  <a:pt x="1007896" y="473627"/>
                  <a:pt x="1075764" y="394447"/>
                </a:cubicBezTo>
                <a:cubicBezTo>
                  <a:pt x="1075784" y="394424"/>
                  <a:pt x="1120577" y="349635"/>
                  <a:pt x="1129553" y="340659"/>
                </a:cubicBezTo>
                <a:lnTo>
                  <a:pt x="1165412" y="304800"/>
                </a:lnTo>
                <a:cubicBezTo>
                  <a:pt x="1248188" y="249617"/>
                  <a:pt x="1146366" y="320037"/>
                  <a:pt x="1210235" y="268941"/>
                </a:cubicBezTo>
                <a:cubicBezTo>
                  <a:pt x="1218648" y="262210"/>
                  <a:pt x="1228716" y="257743"/>
                  <a:pt x="1237129" y="251012"/>
                </a:cubicBezTo>
                <a:cubicBezTo>
                  <a:pt x="1281489" y="215524"/>
                  <a:pt x="1226392" y="252784"/>
                  <a:pt x="1272988" y="206188"/>
                </a:cubicBezTo>
                <a:cubicBezTo>
                  <a:pt x="1280606" y="198570"/>
                  <a:pt x="1291469" y="194990"/>
                  <a:pt x="1299882" y="188259"/>
                </a:cubicBezTo>
                <a:cubicBezTo>
                  <a:pt x="1312729" y="177981"/>
                  <a:pt x="1329314" y="157896"/>
                  <a:pt x="1335741" y="143435"/>
                </a:cubicBezTo>
                <a:cubicBezTo>
                  <a:pt x="1343417" y="126165"/>
                  <a:pt x="1335138" y="93354"/>
                  <a:pt x="1353670" y="89647"/>
                </a:cubicBezTo>
                <a:lnTo>
                  <a:pt x="1398494" y="80682"/>
                </a:lnTo>
                <a:cubicBezTo>
                  <a:pt x="1401482" y="71717"/>
                  <a:pt x="1407459" y="63238"/>
                  <a:pt x="1407459" y="53788"/>
                </a:cubicBezTo>
                <a:cubicBezTo>
                  <a:pt x="1407459" y="34482"/>
                  <a:pt x="1394767" y="19617"/>
                  <a:pt x="1380564" y="8965"/>
                </a:cubicBezTo>
                <a:cubicBezTo>
                  <a:pt x="1375219" y="4956"/>
                  <a:pt x="1368611" y="2988"/>
                  <a:pt x="1362635" y="0"/>
                </a:cubicBezTo>
              </a:path>
            </a:pathLst>
          </a:custGeom>
          <a:noFill/>
          <a:ln w="57150">
            <a:solidFill>
              <a:srgbClr val="FF006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474429" y="4493279"/>
            <a:ext cx="4992468" cy="2248543"/>
          </a:xfrm>
          <a:prstGeom prst="roundRect">
            <a:avLst/>
          </a:prstGeom>
          <a:solidFill>
            <a:srgbClr val="FFCCFF">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rPr>
              <a:t>今後の展望</a:t>
            </a:r>
            <a:endParaRPr kumimoji="1" lang="en-US" altLang="ja-JP" sz="2400" b="1" dirty="0">
              <a:solidFill>
                <a:schemeClr val="tx1"/>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endParaRPr>
          </a:p>
          <a:p>
            <a:pPr algn="ctr"/>
            <a:r>
              <a:rPr lang="ja-JP" altLang="en-US" sz="2400" dirty="0">
                <a:solidFill>
                  <a:schemeClr val="tx1"/>
                </a:solidFill>
                <a:latin typeface="HGPｺﾞｼｯｸM" panose="020B0600000000000000" pitchFamily="50" charset="-128"/>
                <a:ea typeface="HGPｺﾞｼｯｸM" panose="020B0600000000000000" pitchFamily="50" charset="-128"/>
              </a:rPr>
              <a:t>ジュグジュルジェットによって増加した海氷面積が、大規模場の風の</a:t>
            </a:r>
            <a:endParaRPr lang="en-US" altLang="ja-JP" sz="2400" dirty="0">
              <a:solidFill>
                <a:schemeClr val="tx1"/>
              </a:solidFill>
              <a:latin typeface="HGPｺﾞｼｯｸM" panose="020B0600000000000000" pitchFamily="50" charset="-128"/>
              <a:ea typeface="HGPｺﾞｼｯｸM" panose="020B0600000000000000" pitchFamily="50" charset="-128"/>
            </a:endParaRPr>
          </a:p>
          <a:p>
            <a:pPr algn="ctr"/>
            <a:r>
              <a:rPr lang="ja-JP" altLang="en-US" sz="2400" dirty="0">
                <a:solidFill>
                  <a:schemeClr val="tx1"/>
                </a:solidFill>
                <a:latin typeface="HGPｺﾞｼｯｸM" panose="020B0600000000000000" pitchFamily="50" charset="-128"/>
                <a:ea typeface="HGPｺﾞｼｯｸM" panose="020B0600000000000000" pitchFamily="50" charset="-128"/>
              </a:rPr>
              <a:t>再強化に効いている</a:t>
            </a:r>
            <a:endParaRPr lang="en-US" altLang="ja-JP" sz="2400" dirty="0">
              <a:solidFill>
                <a:schemeClr val="tx1"/>
              </a:solidFill>
              <a:latin typeface="HGPｺﾞｼｯｸM" panose="020B0600000000000000" pitchFamily="50" charset="-128"/>
              <a:ea typeface="HGPｺﾞｼｯｸM" panose="020B0600000000000000" pitchFamily="50" charset="-128"/>
            </a:endParaRPr>
          </a:p>
          <a:p>
            <a:pPr algn="ctr"/>
            <a:r>
              <a:rPr kumimoji="1" lang="ja-JP" altLang="en-US" sz="2400" dirty="0">
                <a:solidFill>
                  <a:schemeClr val="tx1"/>
                </a:solidFill>
                <a:latin typeface="HGPｺﾞｼｯｸM" panose="020B0600000000000000" pitchFamily="50" charset="-128"/>
                <a:ea typeface="HGPｺﾞｼｯｸM" panose="020B0600000000000000" pitchFamily="50" charset="-128"/>
              </a:rPr>
              <a:t>⇒</a:t>
            </a:r>
            <a:r>
              <a:rPr kumimoji="1" lang="ja-JP" altLang="en-US" sz="2400" b="1" dirty="0">
                <a:solidFill>
                  <a:schemeClr val="tx1"/>
                </a:solidFill>
                <a:latin typeface="HGPｺﾞｼｯｸM" panose="020B0600000000000000" pitchFamily="50" charset="-128"/>
                <a:ea typeface="HGPｺﾞｼｯｸM" panose="020B0600000000000000" pitchFamily="50" charset="-128"/>
              </a:rPr>
              <a:t>ジュグジュルジェットも再強化</a:t>
            </a:r>
            <a:endParaRPr kumimoji="1" lang="en-US" altLang="ja-JP" sz="2400" b="1" dirty="0">
              <a:solidFill>
                <a:schemeClr val="tx1"/>
              </a:solidFill>
              <a:latin typeface="HGPｺﾞｼｯｸM" panose="020B0600000000000000" pitchFamily="50" charset="-128"/>
              <a:ea typeface="HGPｺﾞｼｯｸM" panose="020B0600000000000000" pitchFamily="50" charset="-128"/>
            </a:endParaRPr>
          </a:p>
          <a:p>
            <a:pPr algn="ctr"/>
            <a:r>
              <a:rPr kumimoji="1" lang="ja-JP" altLang="en-US" sz="2400" b="1" dirty="0">
                <a:solidFill>
                  <a:schemeClr val="tx1"/>
                </a:solidFill>
                <a:latin typeface="HGPｺﾞｼｯｸM" panose="020B0600000000000000" pitchFamily="50" charset="-128"/>
                <a:ea typeface="HGPｺﾞｼｯｸM" panose="020B0600000000000000" pitchFamily="50" charset="-128"/>
              </a:rPr>
              <a:t>される？</a:t>
            </a:r>
          </a:p>
        </p:txBody>
      </p:sp>
    </p:spTree>
    <p:extLst>
      <p:ext uri="{BB962C8B-B14F-4D97-AF65-F5344CB8AC3E}">
        <p14:creationId xmlns:p14="http://schemas.microsoft.com/office/powerpoint/2010/main" val="189722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down)">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25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1" nodeType="clickEffect">
                                  <p:stCondLst>
                                    <p:cond delay="0"/>
                                  </p:stCondLst>
                                  <p:childTnLst>
                                    <p:animEffect transition="out" filter="wipe(down)">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par>
                                <p:cTn id="23" presetID="22" presetClass="exit" presetSubtype="4" fill="hold" nodeType="withEffect">
                                  <p:stCondLst>
                                    <p:cond delay="0"/>
                                  </p:stCondLst>
                                  <p:childTnLst>
                                    <p:animEffect transition="out" filter="wipe(down)">
                                      <p:cBhvr>
                                        <p:cTn id="24" dur="500"/>
                                        <p:tgtEl>
                                          <p:spTgt spid="39"/>
                                        </p:tgtEl>
                                      </p:cBhvr>
                                    </p:animEffect>
                                    <p:set>
                                      <p:cBhvr>
                                        <p:cTn id="25" dur="1" fill="hold">
                                          <p:stCondLst>
                                            <p:cond delay="499"/>
                                          </p:stCondLst>
                                        </p:cTn>
                                        <p:tgtEl>
                                          <p:spTgt spid="39"/>
                                        </p:tgtEl>
                                        <p:attrNameLst>
                                          <p:attrName>style.visibility</p:attrName>
                                        </p:attrNameLst>
                                      </p:cBhvr>
                                      <p:to>
                                        <p:strVal val="hidden"/>
                                      </p:to>
                                    </p:set>
                                  </p:childTnLst>
                                </p:cTn>
                              </p:par>
                              <p:par>
                                <p:cTn id="26" presetID="22" presetClass="exit" presetSubtype="4" fill="hold" nodeType="withEffect">
                                  <p:stCondLst>
                                    <p:cond delay="0"/>
                                  </p:stCondLst>
                                  <p:childTnLst>
                                    <p:animEffect transition="out" filter="wipe(down)">
                                      <p:cBhvr>
                                        <p:cTn id="27" dur="500"/>
                                        <p:tgtEl>
                                          <p:spTgt spid="63"/>
                                        </p:tgtEl>
                                      </p:cBhvr>
                                    </p:animEffect>
                                    <p:set>
                                      <p:cBhvr>
                                        <p:cTn id="28" dur="1" fill="hold">
                                          <p:stCondLst>
                                            <p:cond delay="499"/>
                                          </p:stCondLst>
                                        </p:cTn>
                                        <p:tgtEl>
                                          <p:spTgt spid="6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wipe(down)">
                                      <p:cBhvr>
                                        <p:cTn id="33" dur="250"/>
                                        <p:tgtEl>
                                          <p:spTgt spid="4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70"/>
                                        </p:tgtEl>
                                        <p:attrNameLst>
                                          <p:attrName>style.visibility</p:attrName>
                                        </p:attrNameLst>
                                      </p:cBhvr>
                                      <p:to>
                                        <p:strVal val="visible"/>
                                      </p:to>
                                    </p:set>
                                    <p:animEffect transition="in" filter="wipe(down)">
                                      <p:cBhvr>
                                        <p:cTn id="38" dur="250"/>
                                        <p:tgtEl>
                                          <p:spTgt spid="7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wipe(down)">
                                      <p:cBhvr>
                                        <p:cTn id="43" dur="250"/>
                                        <p:tgtEl>
                                          <p:spTgt spid="5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barn(inVertical)">
                                      <p:cBhvr>
                                        <p:cTn id="48" dur="1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arn(inVertical)">
                                      <p:cBhvr>
                                        <p:cTn id="53" dur="25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barn(inVertical)">
                                      <p:cBhvr>
                                        <p:cTn id="58" dur="25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40"/>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59"/>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25"/>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70"/>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10"/>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2"/>
                                        </p:tgtEl>
                                        <p:attrNameLst>
                                          <p:attrName>style.visibility</p:attrName>
                                        </p:attrNameLst>
                                      </p:cBhvr>
                                      <p:to>
                                        <p:strVal val="hidden"/>
                                      </p:to>
                                    </p:set>
                                  </p:childTnLst>
                                </p:cTn>
                              </p:par>
                            </p:childTnLst>
                          </p:cTn>
                        </p:par>
                        <p:par>
                          <p:cTn id="73" fill="hold">
                            <p:stCondLst>
                              <p:cond delay="0"/>
                            </p:stCondLst>
                            <p:childTnLst>
                              <p:par>
                                <p:cTn id="74" presetID="42" presetClass="path" presetSubtype="0" accel="50000" decel="50000" fill="hold" nodeType="afterEffect">
                                  <p:stCondLst>
                                    <p:cond delay="0"/>
                                  </p:stCondLst>
                                  <p:childTnLst>
                                    <p:animMotion origin="layout" path="M -2.77778E-7 -4.81481E-6 L -0.25469 -4.81481E-6 " pathEditMode="relative" rAng="0" ptsTypes="AA">
                                      <p:cBhvr>
                                        <p:cTn id="75" dur="2000" fill="hold"/>
                                        <p:tgtEl>
                                          <p:spTgt spid="3"/>
                                        </p:tgtEl>
                                        <p:attrNameLst>
                                          <p:attrName>ppt_x</p:attrName>
                                          <p:attrName>ppt_y</p:attrName>
                                        </p:attrNameLst>
                                      </p:cBhvr>
                                      <p:rCtr x="-12743" y="0"/>
                                    </p:animMotion>
                                  </p:childTnLst>
                                </p:cTn>
                              </p:par>
                              <p:par>
                                <p:cTn id="76" presetID="10" presetClass="entr" presetSubtype="0" fill="hold" grpId="0" nodeType="withEffect">
                                  <p:stCondLst>
                                    <p:cond delay="0"/>
                                  </p:stCondLst>
                                  <p:childTnLst>
                                    <p:set>
                                      <p:cBhvr>
                                        <p:cTn id="77" dur="1" fill="hold">
                                          <p:stCondLst>
                                            <p:cond delay="0"/>
                                          </p:stCondLst>
                                        </p:cTn>
                                        <p:tgtEl>
                                          <p:spTgt spid="93"/>
                                        </p:tgtEl>
                                        <p:attrNameLst>
                                          <p:attrName>style.visibility</p:attrName>
                                        </p:attrNameLst>
                                      </p:cBhvr>
                                      <p:to>
                                        <p:strVal val="visible"/>
                                      </p:to>
                                    </p:set>
                                    <p:animEffect transition="in" filter="fade">
                                      <p:cBhvr>
                                        <p:cTn id="78" dur="10"/>
                                        <p:tgtEl>
                                          <p:spTgt spid="93"/>
                                        </p:tgtEl>
                                      </p:cBhvr>
                                    </p:animEffect>
                                  </p:childTnLst>
                                </p:cTn>
                              </p:par>
                            </p:childTnLst>
                          </p:cTn>
                        </p:par>
                        <p:par>
                          <p:cTn id="79" fill="hold">
                            <p:stCondLst>
                              <p:cond delay="2000"/>
                            </p:stCondLst>
                            <p:childTnLst>
                              <p:par>
                                <p:cTn id="80" presetID="10" presetClass="entr" presetSubtype="0" fill="hold" grpId="0" nodeType="after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10"/>
                                        <p:tgtEl>
                                          <p:spTgt spid="60"/>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87"/>
                                        </p:tgtEl>
                                        <p:attrNameLst>
                                          <p:attrName>style.visibility</p:attrName>
                                        </p:attrNameLst>
                                      </p:cBhvr>
                                      <p:to>
                                        <p:strVal val="visible"/>
                                      </p:to>
                                    </p:set>
                                    <p:animEffect transition="in" filter="barn(inVertical)">
                                      <p:cBhvr>
                                        <p:cTn id="87" dur="250"/>
                                        <p:tgtEl>
                                          <p:spTgt spid="87"/>
                                        </p:tgtEl>
                                      </p:cBhvr>
                                    </p:animEffect>
                                  </p:childTnLst>
                                </p:cTn>
                              </p:par>
                            </p:childTnLst>
                          </p:cTn>
                        </p:par>
                        <p:par>
                          <p:cTn id="88" fill="hold">
                            <p:stCondLst>
                              <p:cond delay="250"/>
                            </p:stCondLst>
                            <p:childTnLst>
                              <p:par>
                                <p:cTn id="89" presetID="10" presetClass="entr" presetSubtype="0" fill="hold" nodeType="afterEffect">
                                  <p:stCondLst>
                                    <p:cond delay="0"/>
                                  </p:stCondLst>
                                  <p:childTnLst>
                                    <p:set>
                                      <p:cBhvr>
                                        <p:cTn id="90" dur="1" fill="hold">
                                          <p:stCondLst>
                                            <p:cond delay="0"/>
                                          </p:stCondLst>
                                        </p:cTn>
                                        <p:tgtEl>
                                          <p:spTgt spid="71"/>
                                        </p:tgtEl>
                                        <p:attrNameLst>
                                          <p:attrName>style.visibility</p:attrName>
                                        </p:attrNameLst>
                                      </p:cBhvr>
                                      <p:to>
                                        <p:strVal val="visible"/>
                                      </p:to>
                                    </p:set>
                                    <p:animEffect transition="in" filter="fade">
                                      <p:cBhvr>
                                        <p:cTn id="91" dur="250"/>
                                        <p:tgtEl>
                                          <p:spTgt spid="71"/>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62"/>
                                        </p:tgtEl>
                                        <p:attrNameLst>
                                          <p:attrName>style.visibility</p:attrName>
                                        </p:attrNameLst>
                                      </p:cBhvr>
                                      <p:to>
                                        <p:strVal val="visible"/>
                                      </p:to>
                                    </p:set>
                                    <p:animEffect transition="in" filter="barn(inVertical)">
                                      <p:cBhvr>
                                        <p:cTn id="96" dur="250"/>
                                        <p:tgtEl>
                                          <p:spTgt spid="62"/>
                                        </p:tgtEl>
                                      </p:cBhvr>
                                    </p:animEffect>
                                  </p:childTnLst>
                                </p:cTn>
                              </p:par>
                            </p:childTnLst>
                          </p:cTn>
                        </p:par>
                        <p:par>
                          <p:cTn id="97" fill="hold">
                            <p:stCondLst>
                              <p:cond delay="250"/>
                            </p:stCondLst>
                            <p:childTnLst>
                              <p:par>
                                <p:cTn id="98" presetID="16" presetClass="entr" presetSubtype="21" fill="hold" nodeType="afterEffect">
                                  <p:stCondLst>
                                    <p:cond delay="0"/>
                                  </p:stCondLst>
                                  <p:childTnLst>
                                    <p:set>
                                      <p:cBhvr>
                                        <p:cTn id="99" dur="1" fill="hold">
                                          <p:stCondLst>
                                            <p:cond delay="0"/>
                                          </p:stCondLst>
                                        </p:cTn>
                                        <p:tgtEl>
                                          <p:spTgt spid="5"/>
                                        </p:tgtEl>
                                        <p:attrNameLst>
                                          <p:attrName>style.visibility</p:attrName>
                                        </p:attrNameLst>
                                      </p:cBhvr>
                                      <p:to>
                                        <p:strVal val="visible"/>
                                      </p:to>
                                    </p:set>
                                    <p:animEffect transition="in" filter="barn(inVertical)">
                                      <p:cBhvr>
                                        <p:cTn id="100" dur="250"/>
                                        <p:tgtEl>
                                          <p:spTgt spid="5"/>
                                        </p:tgtEl>
                                      </p:cBhvr>
                                    </p:animEffect>
                                  </p:childTnLst>
                                </p:cTn>
                              </p:par>
                            </p:childTnLst>
                          </p:cTn>
                        </p:par>
                        <p:par>
                          <p:cTn id="101" fill="hold">
                            <p:stCondLst>
                              <p:cond delay="500"/>
                            </p:stCondLst>
                            <p:childTnLst>
                              <p:par>
                                <p:cTn id="102" presetID="10" presetClass="entr" presetSubtype="0" fill="hold" nodeType="afterEffect">
                                  <p:stCondLst>
                                    <p:cond delay="0"/>
                                  </p:stCondLst>
                                  <p:childTnLst>
                                    <p:set>
                                      <p:cBhvr>
                                        <p:cTn id="103" dur="1" fill="hold">
                                          <p:stCondLst>
                                            <p:cond delay="0"/>
                                          </p:stCondLst>
                                        </p:cTn>
                                        <p:tgtEl>
                                          <p:spTgt spid="89"/>
                                        </p:tgtEl>
                                        <p:attrNameLst>
                                          <p:attrName>style.visibility</p:attrName>
                                        </p:attrNameLst>
                                      </p:cBhvr>
                                      <p:to>
                                        <p:strVal val="visible"/>
                                      </p:to>
                                    </p:set>
                                    <p:animEffect transition="in" filter="fade">
                                      <p:cBhvr>
                                        <p:cTn id="104" dur="250"/>
                                        <p:tgtEl>
                                          <p:spTgt spid="89"/>
                                        </p:tgtEl>
                                      </p:cBhvr>
                                    </p:animEffect>
                                  </p:childTnLst>
                                </p:cTn>
                              </p:par>
                            </p:childTnLst>
                          </p:cTn>
                        </p:par>
                      </p:childTnLst>
                    </p:cTn>
                  </p:par>
                  <p:par>
                    <p:cTn id="105" fill="hold">
                      <p:stCondLst>
                        <p:cond delay="indefinite"/>
                      </p:stCondLst>
                      <p:childTnLst>
                        <p:par>
                          <p:cTn id="106" fill="hold">
                            <p:stCondLst>
                              <p:cond delay="0"/>
                            </p:stCondLst>
                            <p:childTnLst>
                              <p:par>
                                <p:cTn id="107" presetID="16" presetClass="entr" presetSubtype="21" fill="hold" grpId="0" nodeType="clickEffect">
                                  <p:stCondLst>
                                    <p:cond delay="0"/>
                                  </p:stCondLst>
                                  <p:childTnLst>
                                    <p:set>
                                      <p:cBhvr>
                                        <p:cTn id="108" dur="1" fill="hold">
                                          <p:stCondLst>
                                            <p:cond delay="0"/>
                                          </p:stCondLst>
                                        </p:cTn>
                                        <p:tgtEl>
                                          <p:spTgt spid="13"/>
                                        </p:tgtEl>
                                        <p:attrNameLst>
                                          <p:attrName>style.visibility</p:attrName>
                                        </p:attrNameLst>
                                      </p:cBhvr>
                                      <p:to>
                                        <p:strVal val="visible"/>
                                      </p:to>
                                    </p:set>
                                    <p:animEffect transition="in" filter="barn(inVertical)">
                                      <p:cBhvr>
                                        <p:cTn id="109"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25" grpId="0" animBg="1"/>
      <p:bldP spid="25" grpId="1" animBg="1"/>
      <p:bldP spid="60" grpId="0" animBg="1"/>
      <p:bldP spid="62" grpId="0" animBg="1"/>
      <p:bldP spid="93" grpId="0" animBg="1"/>
      <p:bldP spid="12" grpId="0" animBg="1"/>
      <p:bldP spid="12" grpId="1"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74568" y="157943"/>
            <a:ext cx="2269374" cy="54864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HGPｺﾞｼｯｸM" panose="020B0600000000000000" pitchFamily="50" charset="-128"/>
                <a:ea typeface="HGPｺﾞｼｯｸM" panose="020B0600000000000000" pitchFamily="50" charset="-128"/>
              </a:rPr>
              <a:t>参考・引用文献</a:t>
            </a:r>
            <a:endParaRPr kumimoji="1" lang="ja-JP" altLang="en-US" sz="2400" dirty="0">
              <a:solidFill>
                <a:schemeClr val="tx1"/>
              </a:solidFill>
              <a:latin typeface="HGPｺﾞｼｯｸM" panose="020B0600000000000000" pitchFamily="50" charset="-128"/>
              <a:ea typeface="HGPｺﾞｼｯｸM" panose="020B0600000000000000" pitchFamily="50" charset="-128"/>
            </a:endParaRPr>
          </a:p>
        </p:txBody>
      </p:sp>
      <p:sp>
        <p:nvSpPr>
          <p:cNvPr id="3" name="スライド番号プレースホルダー 2"/>
          <p:cNvSpPr>
            <a:spLocks noGrp="1"/>
          </p:cNvSpPr>
          <p:nvPr>
            <p:ph type="sldNum" sz="quarter" idx="12"/>
          </p:nvPr>
        </p:nvSpPr>
        <p:spPr/>
        <p:txBody>
          <a:bodyPr/>
          <a:lstStyle/>
          <a:p>
            <a:fld id="{5E2E1D7A-DA9D-404F-8087-6DF0A9072228}" type="slidenum">
              <a:rPr kumimoji="1" lang="ja-JP" altLang="en-US" smtClean="0"/>
              <a:t>19</a:t>
            </a:fld>
            <a:endParaRPr kumimoji="1" lang="ja-JP" altLang="en-US" dirty="0"/>
          </a:p>
        </p:txBody>
      </p:sp>
      <p:sp>
        <p:nvSpPr>
          <p:cNvPr id="5" name="正方形/長方形 4"/>
          <p:cNvSpPr/>
          <p:nvPr/>
        </p:nvSpPr>
        <p:spPr>
          <a:xfrm>
            <a:off x="0" y="717768"/>
            <a:ext cx="9144000" cy="61402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solidFill>
                  <a:schemeClr val="tx1"/>
                </a:solidFill>
                <a:latin typeface="HGPｺﾞｼｯｸM" panose="020B0600000000000000" pitchFamily="50" charset="-128"/>
                <a:ea typeface="HGPｺﾞｼｯｸM" panose="020B0600000000000000" pitchFamily="50" charset="-128"/>
              </a:rPr>
              <a:t>・</a:t>
            </a:r>
            <a:r>
              <a:rPr lang="en-US" altLang="ja-JP" sz="1600" dirty="0" err="1">
                <a:solidFill>
                  <a:schemeClr val="tx1"/>
                </a:solidFill>
                <a:latin typeface="HGPｺﾞｼｯｸM" panose="020B0600000000000000" pitchFamily="50" charset="-128"/>
                <a:ea typeface="HGPｺﾞｼｯｸM" panose="020B0600000000000000" pitchFamily="50" charset="-128"/>
              </a:rPr>
              <a:t>Xie,S</a:t>
            </a:r>
            <a:r>
              <a:rPr lang="en-US" altLang="ja-JP" sz="1600" dirty="0">
                <a:solidFill>
                  <a:schemeClr val="tx1"/>
                </a:solidFill>
                <a:latin typeface="HGPｺﾞｼｯｸM" panose="020B0600000000000000" pitchFamily="50" charset="-128"/>
                <a:ea typeface="HGPｺﾞｼｯｸM" panose="020B0600000000000000" pitchFamily="50" charset="-128"/>
              </a:rPr>
              <a:t>.-P., </a:t>
            </a:r>
            <a:r>
              <a:rPr lang="en-US" altLang="ja-JP" sz="1600" dirty="0" err="1">
                <a:solidFill>
                  <a:schemeClr val="tx1"/>
                </a:solidFill>
                <a:latin typeface="HGPｺﾞｼｯｸM" panose="020B0600000000000000" pitchFamily="50" charset="-128"/>
                <a:ea typeface="HGPｺﾞｼｯｸM" panose="020B0600000000000000" pitchFamily="50" charset="-128"/>
              </a:rPr>
              <a:t>H.Xu</a:t>
            </a:r>
            <a:r>
              <a:rPr lang="en-US" altLang="ja-JP" sz="1600" dirty="0">
                <a:solidFill>
                  <a:schemeClr val="tx1"/>
                </a:solidFill>
                <a:latin typeface="HGPｺﾞｼｯｸM" panose="020B0600000000000000" pitchFamily="50" charset="-128"/>
                <a:ea typeface="HGPｺﾞｼｯｸM" panose="020B0600000000000000" pitchFamily="50" charset="-128"/>
              </a:rPr>
              <a:t>, </a:t>
            </a:r>
            <a:r>
              <a:rPr lang="en-US" altLang="ja-JP" sz="1600" dirty="0" err="1">
                <a:solidFill>
                  <a:schemeClr val="tx1"/>
                </a:solidFill>
                <a:latin typeface="HGPｺﾞｼｯｸM" panose="020B0600000000000000" pitchFamily="50" charset="-128"/>
                <a:ea typeface="HGPｺﾞｼｯｸM" panose="020B0600000000000000" pitchFamily="50" charset="-128"/>
              </a:rPr>
              <a:t>W.S.Kessler</a:t>
            </a:r>
            <a:r>
              <a:rPr lang="en-US" altLang="ja-JP" sz="1600" dirty="0">
                <a:solidFill>
                  <a:schemeClr val="tx1"/>
                </a:solidFill>
                <a:latin typeface="HGPｺﾞｼｯｸM" panose="020B0600000000000000" pitchFamily="50" charset="-128"/>
                <a:ea typeface="HGPｺﾞｼｯｸM" panose="020B0600000000000000" pitchFamily="50" charset="-128"/>
              </a:rPr>
              <a:t>, and </a:t>
            </a:r>
            <a:r>
              <a:rPr lang="en-US" altLang="ja-JP" sz="1600" dirty="0" err="1">
                <a:solidFill>
                  <a:schemeClr val="tx1"/>
                </a:solidFill>
                <a:latin typeface="HGPｺﾞｼｯｸM" panose="020B0600000000000000" pitchFamily="50" charset="-128"/>
                <a:ea typeface="HGPｺﾞｼｯｸM" panose="020B0600000000000000" pitchFamily="50" charset="-128"/>
              </a:rPr>
              <a:t>M.Nonaka,:Air-sea</a:t>
            </a:r>
            <a:r>
              <a:rPr lang="en-US" altLang="ja-JP" sz="1600" dirty="0">
                <a:solidFill>
                  <a:schemeClr val="tx1"/>
                </a:solidFill>
                <a:latin typeface="HGPｺﾞｼｯｸM" panose="020B0600000000000000" pitchFamily="50" charset="-128"/>
                <a:ea typeface="HGPｺﾞｼｯｸM" panose="020B0600000000000000" pitchFamily="50" charset="-128"/>
              </a:rPr>
              <a:t> interaction over the eastern</a:t>
            </a:r>
            <a:r>
              <a:rPr lang="ja-JP" altLang="en-US" sz="1600" dirty="0">
                <a:solidFill>
                  <a:schemeClr val="tx1"/>
                </a:solidFill>
                <a:latin typeface="HGPｺﾞｼｯｸM" panose="020B0600000000000000" pitchFamily="50" charset="-128"/>
                <a:ea typeface="HGPｺﾞｼｯｸM" panose="020B0600000000000000" pitchFamily="50" charset="-128"/>
              </a:rPr>
              <a:t>　</a:t>
            </a:r>
            <a:r>
              <a:rPr lang="en-US" altLang="ja-JP" sz="1600" dirty="0">
                <a:solidFill>
                  <a:schemeClr val="tx1"/>
                </a:solidFill>
                <a:latin typeface="HGPｺﾞｼｯｸM" panose="020B0600000000000000" pitchFamily="50" charset="-128"/>
                <a:ea typeface="HGPｺﾞｼｯｸM" panose="020B0600000000000000" pitchFamily="50" charset="-128"/>
              </a:rPr>
              <a:t>Pacific warm </a:t>
            </a:r>
          </a:p>
          <a:p>
            <a:r>
              <a:rPr lang="ja-JP" altLang="en-US" sz="1600" dirty="0">
                <a:solidFill>
                  <a:schemeClr val="tx1"/>
                </a:solidFill>
                <a:latin typeface="HGPｺﾞｼｯｸM" panose="020B0600000000000000" pitchFamily="50" charset="-128"/>
                <a:ea typeface="HGPｺﾞｼｯｸM" panose="020B0600000000000000" pitchFamily="50" charset="-128"/>
              </a:rPr>
              <a:t>　</a:t>
            </a:r>
            <a:r>
              <a:rPr lang="en-US" altLang="ja-JP" sz="1600" dirty="0" err="1">
                <a:solidFill>
                  <a:schemeClr val="tx1"/>
                </a:solidFill>
                <a:latin typeface="HGPｺﾞｼｯｸM" panose="020B0600000000000000" pitchFamily="50" charset="-128"/>
                <a:ea typeface="HGPｺﾞｼｯｸM" panose="020B0600000000000000" pitchFamily="50" charset="-128"/>
              </a:rPr>
              <a:t>pool:Gap</a:t>
            </a:r>
            <a:r>
              <a:rPr lang="en-US" altLang="ja-JP" sz="1600" dirty="0">
                <a:solidFill>
                  <a:schemeClr val="tx1"/>
                </a:solidFill>
                <a:latin typeface="HGPｺﾞｼｯｸM" panose="020B0600000000000000" pitchFamily="50" charset="-128"/>
                <a:ea typeface="HGPｺﾞｼｯｸM" panose="020B0600000000000000" pitchFamily="50" charset="-128"/>
              </a:rPr>
              <a:t> winds, Thermocline Dome, and </a:t>
            </a:r>
            <a:r>
              <a:rPr lang="en-US" altLang="ja-JP" sz="1600" dirty="0" err="1">
                <a:solidFill>
                  <a:schemeClr val="tx1"/>
                </a:solidFill>
                <a:latin typeface="HGPｺﾞｼｯｸM" panose="020B0600000000000000" pitchFamily="50" charset="-128"/>
                <a:ea typeface="HGPｺﾞｼｯｸM" panose="020B0600000000000000" pitchFamily="50" charset="-128"/>
              </a:rPr>
              <a:t>Atomospheric</a:t>
            </a:r>
            <a:r>
              <a:rPr lang="en-US" altLang="ja-JP" sz="1600" dirty="0">
                <a:solidFill>
                  <a:schemeClr val="tx1"/>
                </a:solidFill>
                <a:latin typeface="HGPｺﾞｼｯｸM" panose="020B0600000000000000" pitchFamily="50" charset="-128"/>
                <a:ea typeface="HGPｺﾞｼｯｸM" panose="020B0600000000000000" pitchFamily="50" charset="-128"/>
              </a:rPr>
              <a:t> Convection,</a:t>
            </a:r>
            <a:r>
              <a:rPr lang="ja-JP" altLang="en-US" sz="1600" dirty="0">
                <a:solidFill>
                  <a:schemeClr val="tx1"/>
                </a:solidFill>
                <a:latin typeface="HGPｺﾞｼｯｸM" panose="020B0600000000000000" pitchFamily="50" charset="-128"/>
                <a:ea typeface="HGPｺﾞｼｯｸM" panose="020B0600000000000000" pitchFamily="50" charset="-128"/>
              </a:rPr>
              <a:t> </a:t>
            </a:r>
            <a:r>
              <a:rPr lang="en-US" altLang="ja-JP" sz="1600" i="1" dirty="0" err="1">
                <a:solidFill>
                  <a:schemeClr val="tx1"/>
                </a:solidFill>
                <a:latin typeface="HGPｺﾞｼｯｸM" panose="020B0600000000000000" pitchFamily="50" charset="-128"/>
                <a:ea typeface="HGPｺﾞｼｯｸM" panose="020B0600000000000000" pitchFamily="50" charset="-128"/>
              </a:rPr>
              <a:t>J,Climate</a:t>
            </a:r>
            <a:r>
              <a:rPr lang="en-US" altLang="ja-JP" sz="1600" dirty="0">
                <a:solidFill>
                  <a:schemeClr val="tx1"/>
                </a:solidFill>
                <a:latin typeface="HGPｺﾞｼｯｸM" panose="020B0600000000000000" pitchFamily="50" charset="-128"/>
                <a:ea typeface="HGPｺﾞｼｯｸM" panose="020B0600000000000000" pitchFamily="50" charset="-128"/>
              </a:rPr>
              <a:t>, </a:t>
            </a:r>
            <a:r>
              <a:rPr lang="en-US" altLang="ja-JP" sz="1600" b="1" dirty="0">
                <a:solidFill>
                  <a:schemeClr val="tx1"/>
                </a:solidFill>
                <a:latin typeface="HGPｺﾞｼｯｸM" panose="020B0600000000000000" pitchFamily="50" charset="-128"/>
                <a:ea typeface="HGPｺﾞｼｯｸM" panose="020B0600000000000000" pitchFamily="50" charset="-128"/>
              </a:rPr>
              <a:t>18</a:t>
            </a:r>
            <a:r>
              <a:rPr lang="en-US" altLang="ja-JP" sz="1600" dirty="0">
                <a:solidFill>
                  <a:schemeClr val="tx1"/>
                </a:solidFill>
                <a:latin typeface="HGPｺﾞｼｯｸM" panose="020B0600000000000000" pitchFamily="50" charset="-128"/>
                <a:ea typeface="HGPｺﾞｼｯｸM" panose="020B0600000000000000" pitchFamily="50" charset="-128"/>
              </a:rPr>
              <a:t>, DOI:10.1175/JCLI-</a:t>
            </a:r>
          </a:p>
          <a:p>
            <a:r>
              <a:rPr lang="en-US" altLang="ja-JP" sz="1600" dirty="0">
                <a:solidFill>
                  <a:schemeClr val="tx1"/>
                </a:solidFill>
                <a:latin typeface="HGPｺﾞｼｯｸM" panose="020B0600000000000000" pitchFamily="50" charset="-128"/>
                <a:ea typeface="HGPｺﾞｼｯｸM" panose="020B0600000000000000" pitchFamily="50" charset="-128"/>
              </a:rPr>
              <a:t>  3249.1, 2005</a:t>
            </a:r>
          </a:p>
          <a:p>
            <a:endParaRPr lang="en-US" altLang="ja-JP" sz="1000" dirty="0">
              <a:solidFill>
                <a:schemeClr val="tx1"/>
              </a:solidFill>
              <a:latin typeface="HGPｺﾞｼｯｸM" panose="020B0600000000000000" pitchFamily="50" charset="-128"/>
              <a:ea typeface="HGPｺﾞｼｯｸM" panose="020B0600000000000000" pitchFamily="50" charset="-128"/>
            </a:endParaRPr>
          </a:p>
          <a:p>
            <a:r>
              <a:rPr kumimoji="1" lang="ja-JP" altLang="en-US" sz="1600" dirty="0">
                <a:solidFill>
                  <a:schemeClr val="tx1"/>
                </a:solidFill>
                <a:latin typeface="HGPｺﾞｼｯｸM" panose="020B0600000000000000" pitchFamily="50" charset="-128"/>
                <a:ea typeface="HGPｺﾞｼｯｸM" panose="020B0600000000000000" pitchFamily="50" charset="-128"/>
              </a:rPr>
              <a:t>・</a:t>
            </a:r>
            <a:r>
              <a:rPr lang="en-US" altLang="ja-JP" sz="1600" dirty="0">
                <a:solidFill>
                  <a:schemeClr val="tx1"/>
                </a:solidFill>
                <a:latin typeface="HGPｺﾞｼｯｸM" panose="020B0600000000000000" pitchFamily="50" charset="-128"/>
                <a:ea typeface="HGPｺﾞｼｯｸM" panose="020B0600000000000000" pitchFamily="50" charset="-128"/>
              </a:rPr>
              <a:t>Google map : https://www.google.co.jp</a:t>
            </a:r>
          </a:p>
          <a:p>
            <a:endParaRPr lang="en-US" altLang="ja-JP" sz="1000" dirty="0">
              <a:solidFill>
                <a:schemeClr val="tx1"/>
              </a:solidFill>
              <a:latin typeface="HGPｺﾞｼｯｸM" panose="020B0600000000000000" pitchFamily="50" charset="-128"/>
              <a:ea typeface="HGPｺﾞｼｯｸM" panose="020B0600000000000000" pitchFamily="50" charset="-128"/>
            </a:endParaRPr>
          </a:p>
          <a:p>
            <a:r>
              <a:rPr lang="ja-JP" altLang="en-US" sz="1600" dirty="0">
                <a:solidFill>
                  <a:schemeClr val="tx1"/>
                </a:solidFill>
                <a:latin typeface="HGPｺﾞｼｯｸM" panose="020B0600000000000000" pitchFamily="50" charset="-128"/>
                <a:ea typeface="HGPｺﾞｼｯｸM" panose="020B0600000000000000" pitchFamily="50" charset="-128"/>
              </a:rPr>
              <a:t>・</a:t>
            </a:r>
            <a:r>
              <a:rPr lang="en-US" altLang="ja-JP" sz="1600" dirty="0" err="1">
                <a:solidFill>
                  <a:schemeClr val="tx1"/>
                </a:solidFill>
                <a:latin typeface="HGPｺﾞｼｯｸM" panose="020B0600000000000000" pitchFamily="50" charset="-128"/>
                <a:ea typeface="HGPｺﾞｼｯｸM" panose="020B0600000000000000" pitchFamily="50" charset="-128"/>
              </a:rPr>
              <a:t>Wikimapia</a:t>
            </a:r>
            <a:r>
              <a:rPr lang="en-US" altLang="ja-JP" sz="1600" dirty="0">
                <a:solidFill>
                  <a:schemeClr val="tx1"/>
                </a:solidFill>
                <a:latin typeface="HGPｺﾞｼｯｸM" panose="020B0600000000000000" pitchFamily="50" charset="-128"/>
                <a:ea typeface="HGPｺﾞｼｯｸM" panose="020B0600000000000000" pitchFamily="50" charset="-128"/>
              </a:rPr>
              <a:t> </a:t>
            </a:r>
            <a:r>
              <a:rPr lang="en-US" altLang="ja-JP" sz="1600" dirty="0" err="1">
                <a:solidFill>
                  <a:schemeClr val="tx1"/>
                </a:solidFill>
                <a:latin typeface="HGPｺﾞｼｯｸM" panose="020B0600000000000000" pitchFamily="50" charset="-128"/>
                <a:ea typeface="HGPｺﾞｼｯｸM" panose="020B0600000000000000" pitchFamily="50" charset="-128"/>
              </a:rPr>
              <a:t>Ayan</a:t>
            </a:r>
            <a:r>
              <a:rPr lang="en-US" altLang="ja-JP" sz="1600" dirty="0">
                <a:solidFill>
                  <a:schemeClr val="tx1"/>
                </a:solidFill>
                <a:latin typeface="HGPｺﾞｼｯｸM" panose="020B0600000000000000" pitchFamily="50" charset="-128"/>
                <a:ea typeface="HGPｺﾞｼｯｸM" panose="020B0600000000000000" pitchFamily="50" charset="-128"/>
              </a:rPr>
              <a:t> : http://wikimapia.org/6698092/Ayan</a:t>
            </a:r>
          </a:p>
          <a:p>
            <a:endParaRPr lang="en-US" altLang="ja-JP" sz="1000" dirty="0">
              <a:solidFill>
                <a:schemeClr val="tx1"/>
              </a:solidFill>
              <a:latin typeface="HGPｺﾞｼｯｸM" panose="020B0600000000000000" pitchFamily="50" charset="-128"/>
              <a:ea typeface="HGPｺﾞｼｯｸM" panose="020B0600000000000000" pitchFamily="50" charset="-128"/>
            </a:endParaRPr>
          </a:p>
          <a:p>
            <a:r>
              <a:rPr lang="ja-JP" altLang="en-US" sz="1600" dirty="0">
                <a:solidFill>
                  <a:schemeClr val="tx1"/>
                </a:solidFill>
                <a:latin typeface="HGPｺﾞｼｯｸM" panose="020B0600000000000000" pitchFamily="50" charset="-128"/>
                <a:ea typeface="HGPｺﾞｼｯｸM" panose="020B0600000000000000" pitchFamily="50" charset="-128"/>
              </a:rPr>
              <a:t>・</a:t>
            </a:r>
            <a:r>
              <a:rPr lang="en-US" altLang="ja-JP" sz="1600" dirty="0">
                <a:solidFill>
                  <a:schemeClr val="tx1"/>
                </a:solidFill>
                <a:latin typeface="HGPｺﾞｼｯｸM" panose="020B0600000000000000" pitchFamily="50" charset="-128"/>
                <a:ea typeface="HGPｺﾞｼｯｸM" panose="020B0600000000000000" pitchFamily="50" charset="-128"/>
              </a:rPr>
              <a:t>Ohshima.KI, </a:t>
            </a:r>
            <a:r>
              <a:rPr lang="en-US" altLang="ja-JP" sz="1600" dirty="0" err="1">
                <a:solidFill>
                  <a:schemeClr val="tx1"/>
                </a:solidFill>
                <a:latin typeface="HGPｺﾞｼｯｸM" panose="020B0600000000000000" pitchFamily="50" charset="-128"/>
                <a:ea typeface="HGPｺﾞｼｯｸM" panose="020B0600000000000000" pitchFamily="50" charset="-128"/>
              </a:rPr>
              <a:t>T.Watanabe</a:t>
            </a:r>
            <a:r>
              <a:rPr lang="en-US" altLang="ja-JP" sz="1600" dirty="0">
                <a:solidFill>
                  <a:schemeClr val="tx1"/>
                </a:solidFill>
                <a:latin typeface="HGPｺﾞｼｯｸM" panose="020B0600000000000000" pitchFamily="50" charset="-128"/>
                <a:ea typeface="HGPｺﾞｼｯｸM" panose="020B0600000000000000" pitchFamily="50" charset="-128"/>
              </a:rPr>
              <a:t>, </a:t>
            </a:r>
            <a:r>
              <a:rPr lang="en-US" altLang="ja-JP" sz="1600" dirty="0" err="1">
                <a:solidFill>
                  <a:schemeClr val="tx1"/>
                </a:solidFill>
                <a:latin typeface="HGPｺﾞｼｯｸM" panose="020B0600000000000000" pitchFamily="50" charset="-128"/>
                <a:ea typeface="HGPｺﾞｼｯｸM" panose="020B0600000000000000" pitchFamily="50" charset="-128"/>
              </a:rPr>
              <a:t>S.Nihashi</a:t>
            </a:r>
            <a:r>
              <a:rPr lang="en-US" altLang="ja-JP" sz="1600" dirty="0">
                <a:solidFill>
                  <a:schemeClr val="tx1"/>
                </a:solidFill>
                <a:latin typeface="HGPｺﾞｼｯｸM" panose="020B0600000000000000" pitchFamily="50" charset="-128"/>
                <a:ea typeface="HGPｺﾞｼｯｸM" panose="020B0600000000000000" pitchFamily="50" charset="-128"/>
              </a:rPr>
              <a:t>,; Surface Heat Budget of the Sea of Okhotsk during 1987-2001 </a:t>
            </a:r>
          </a:p>
          <a:p>
            <a:r>
              <a:rPr lang="ja-JP" altLang="en-US" sz="1600" dirty="0">
                <a:solidFill>
                  <a:schemeClr val="tx1"/>
                </a:solidFill>
                <a:latin typeface="HGPｺﾞｼｯｸM" panose="020B0600000000000000" pitchFamily="50" charset="-128"/>
                <a:ea typeface="HGPｺﾞｼｯｸM" panose="020B0600000000000000" pitchFamily="50" charset="-128"/>
              </a:rPr>
              <a:t>　</a:t>
            </a:r>
            <a:r>
              <a:rPr lang="en-US" altLang="ja-JP" sz="1600" dirty="0">
                <a:solidFill>
                  <a:schemeClr val="tx1"/>
                </a:solidFill>
                <a:latin typeface="HGPｺﾞｼｯｸM" panose="020B0600000000000000" pitchFamily="50" charset="-128"/>
                <a:ea typeface="HGPｺﾞｼｯｸM" panose="020B0600000000000000" pitchFamily="50" charset="-128"/>
              </a:rPr>
              <a:t>and the Role of Sea Ice on it, </a:t>
            </a:r>
            <a:r>
              <a:rPr lang="en-US" altLang="ja-JP" sz="1600" i="1" dirty="0">
                <a:solidFill>
                  <a:schemeClr val="tx1"/>
                </a:solidFill>
                <a:latin typeface="HGPｺﾞｼｯｸM" panose="020B0600000000000000" pitchFamily="50" charset="-128"/>
                <a:ea typeface="HGPｺﾞｼｯｸM" panose="020B0600000000000000" pitchFamily="50" charset="-128"/>
              </a:rPr>
              <a:t>J. </a:t>
            </a:r>
            <a:r>
              <a:rPr lang="en-US" altLang="ja-JP" sz="1600" i="1" dirty="0" err="1">
                <a:solidFill>
                  <a:schemeClr val="tx1"/>
                </a:solidFill>
                <a:latin typeface="HGPｺﾞｼｯｸM" panose="020B0600000000000000" pitchFamily="50" charset="-128"/>
                <a:ea typeface="HGPｺﾞｼｯｸM" panose="020B0600000000000000" pitchFamily="50" charset="-128"/>
              </a:rPr>
              <a:t>Meteorol</a:t>
            </a:r>
            <a:r>
              <a:rPr lang="en-US" altLang="ja-JP" sz="1600" i="1" dirty="0">
                <a:solidFill>
                  <a:schemeClr val="tx1"/>
                </a:solidFill>
                <a:latin typeface="HGPｺﾞｼｯｸM" panose="020B0600000000000000" pitchFamily="50" charset="-128"/>
                <a:ea typeface="HGPｺﾞｼｯｸM" panose="020B0600000000000000" pitchFamily="50" charset="-128"/>
              </a:rPr>
              <a:t>. Soc. </a:t>
            </a:r>
            <a:r>
              <a:rPr lang="en-US" altLang="ja-JP" sz="1600" i="1" dirty="0" err="1">
                <a:solidFill>
                  <a:schemeClr val="tx1"/>
                </a:solidFill>
                <a:latin typeface="HGPｺﾞｼｯｸM" panose="020B0600000000000000" pitchFamily="50" charset="-128"/>
                <a:ea typeface="HGPｺﾞｼｯｸM" panose="020B0600000000000000" pitchFamily="50" charset="-128"/>
              </a:rPr>
              <a:t>Jpn</a:t>
            </a:r>
            <a:r>
              <a:rPr lang="en-US" altLang="ja-JP" sz="1600" dirty="0">
                <a:solidFill>
                  <a:schemeClr val="tx1"/>
                </a:solidFill>
                <a:latin typeface="HGPｺﾞｼｯｸM" panose="020B0600000000000000" pitchFamily="50" charset="-128"/>
                <a:ea typeface="HGPｺﾞｼｯｸM" panose="020B0600000000000000" pitchFamily="50" charset="-128"/>
              </a:rPr>
              <a:t>, </a:t>
            </a:r>
            <a:r>
              <a:rPr lang="en-US" altLang="ja-JP" sz="1600" b="1" dirty="0">
                <a:solidFill>
                  <a:schemeClr val="tx1"/>
                </a:solidFill>
                <a:latin typeface="HGPｺﾞｼｯｸM" panose="020B0600000000000000" pitchFamily="50" charset="-128"/>
                <a:ea typeface="HGPｺﾞｼｯｸM" panose="020B0600000000000000" pitchFamily="50" charset="-128"/>
              </a:rPr>
              <a:t>81</a:t>
            </a:r>
            <a:r>
              <a:rPr lang="en-US" altLang="ja-JP" sz="1600" dirty="0">
                <a:solidFill>
                  <a:schemeClr val="tx1"/>
                </a:solidFill>
                <a:latin typeface="HGPｺﾞｼｯｸM" panose="020B0600000000000000" pitchFamily="50" charset="-128"/>
                <a:ea typeface="HGPｺﾞｼｯｸM" panose="020B0600000000000000" pitchFamily="50" charset="-128"/>
              </a:rPr>
              <a:t>, DOI:10.2151/jmsj.81.653, 2003</a:t>
            </a:r>
          </a:p>
          <a:p>
            <a:endParaRPr lang="en-US" altLang="ja-JP" sz="1000" dirty="0">
              <a:solidFill>
                <a:schemeClr val="tx1"/>
              </a:solidFill>
              <a:latin typeface="HGPｺﾞｼｯｸM" panose="020B0600000000000000" pitchFamily="50" charset="-128"/>
              <a:ea typeface="HGPｺﾞｼｯｸM" panose="020B0600000000000000" pitchFamily="50" charset="-128"/>
            </a:endParaRPr>
          </a:p>
          <a:p>
            <a:r>
              <a:rPr lang="ja-JP" altLang="en-US" sz="1600" dirty="0">
                <a:solidFill>
                  <a:schemeClr val="tx1"/>
                </a:solidFill>
                <a:latin typeface="HGPｺﾞｼｯｸM" panose="020B0600000000000000" pitchFamily="50" charset="-128"/>
                <a:ea typeface="HGPｺﾞｼｯｸM" panose="020B0600000000000000" pitchFamily="50" charset="-128"/>
              </a:rPr>
              <a:t>・</a:t>
            </a:r>
            <a:r>
              <a:rPr lang="en-US" altLang="ja-JP" sz="1600" dirty="0">
                <a:solidFill>
                  <a:schemeClr val="tx1"/>
                </a:solidFill>
                <a:latin typeface="HGPｺﾞｼｯｸM" panose="020B0600000000000000" pitchFamily="50" charset="-128"/>
                <a:ea typeface="HGPｺﾞｼｯｸM" panose="020B0600000000000000" pitchFamily="50" charset="-128"/>
              </a:rPr>
              <a:t>Ohshima.KI, </a:t>
            </a:r>
            <a:r>
              <a:rPr lang="en-US" altLang="ja-JP" sz="1600" dirty="0" err="1">
                <a:solidFill>
                  <a:schemeClr val="tx1"/>
                </a:solidFill>
                <a:latin typeface="HGPｺﾞｼｯｸM" panose="020B0600000000000000" pitchFamily="50" charset="-128"/>
                <a:ea typeface="HGPｺﾞｼｯｸM" panose="020B0600000000000000" pitchFamily="50" charset="-128"/>
              </a:rPr>
              <a:t>S.Nihashi</a:t>
            </a:r>
            <a:r>
              <a:rPr lang="en-US" altLang="ja-JP" sz="1600" dirty="0">
                <a:solidFill>
                  <a:schemeClr val="tx1"/>
                </a:solidFill>
                <a:latin typeface="HGPｺﾞｼｯｸM" panose="020B0600000000000000" pitchFamily="50" charset="-128"/>
                <a:ea typeface="HGPｺﾞｼｯｸM" panose="020B0600000000000000" pitchFamily="50" charset="-128"/>
              </a:rPr>
              <a:t>, </a:t>
            </a:r>
            <a:r>
              <a:rPr lang="en-US" altLang="ja-JP" sz="1600" dirty="0" err="1">
                <a:solidFill>
                  <a:schemeClr val="tx1"/>
                </a:solidFill>
                <a:latin typeface="HGPｺﾞｼｯｸM" panose="020B0600000000000000" pitchFamily="50" charset="-128"/>
                <a:ea typeface="HGPｺﾞｼｯｸM" panose="020B0600000000000000" pitchFamily="50" charset="-128"/>
              </a:rPr>
              <a:t>E.Hashiya</a:t>
            </a:r>
            <a:r>
              <a:rPr lang="en-US" altLang="ja-JP" sz="1600" dirty="0">
                <a:solidFill>
                  <a:schemeClr val="tx1"/>
                </a:solidFill>
                <a:latin typeface="HGPｺﾞｼｯｸM" panose="020B0600000000000000" pitchFamily="50" charset="-128"/>
                <a:ea typeface="HGPｺﾞｼｯｸM" panose="020B0600000000000000" pitchFamily="50" charset="-128"/>
              </a:rPr>
              <a:t>, </a:t>
            </a:r>
            <a:r>
              <a:rPr lang="en-US" altLang="ja-JP" sz="1600" dirty="0" err="1">
                <a:solidFill>
                  <a:schemeClr val="tx1"/>
                </a:solidFill>
                <a:latin typeface="HGPｺﾞｼｯｸM" panose="020B0600000000000000" pitchFamily="50" charset="-128"/>
                <a:ea typeface="HGPｺﾞｼｯｸM" panose="020B0600000000000000" pitchFamily="50" charset="-128"/>
              </a:rPr>
              <a:t>T.Watanabe</a:t>
            </a:r>
            <a:r>
              <a:rPr lang="en-US" altLang="ja-JP" sz="1600" dirty="0">
                <a:solidFill>
                  <a:schemeClr val="tx1"/>
                </a:solidFill>
                <a:latin typeface="HGPｺﾞｼｯｸM" panose="020B0600000000000000" pitchFamily="50" charset="-128"/>
                <a:ea typeface="HGPｺﾞｼｯｸM" panose="020B0600000000000000" pitchFamily="50" charset="-128"/>
              </a:rPr>
              <a:t>,: </a:t>
            </a:r>
            <a:r>
              <a:rPr lang="en-US" altLang="ja-JP" sz="1600" dirty="0" err="1">
                <a:solidFill>
                  <a:schemeClr val="tx1"/>
                </a:solidFill>
                <a:latin typeface="HGPｺﾞｼｯｸM" panose="020B0600000000000000" pitchFamily="50" charset="-128"/>
                <a:ea typeface="HGPｺﾞｼｯｸM" panose="020B0600000000000000" pitchFamily="50" charset="-128"/>
              </a:rPr>
              <a:t>Interannual</a:t>
            </a:r>
            <a:r>
              <a:rPr lang="en-US" altLang="ja-JP" sz="1600" dirty="0">
                <a:solidFill>
                  <a:schemeClr val="tx1"/>
                </a:solidFill>
                <a:latin typeface="HGPｺﾞｼｯｸM" panose="020B0600000000000000" pitchFamily="50" charset="-128"/>
                <a:ea typeface="HGPｺﾞｼｯｸM" panose="020B0600000000000000" pitchFamily="50" charset="-128"/>
              </a:rPr>
              <a:t> Variability of Sea Ice Area in the Sea of </a:t>
            </a:r>
          </a:p>
          <a:p>
            <a:r>
              <a:rPr lang="ja-JP" altLang="en-US" sz="1600" dirty="0">
                <a:solidFill>
                  <a:schemeClr val="tx1"/>
                </a:solidFill>
                <a:latin typeface="HGPｺﾞｼｯｸM" panose="020B0600000000000000" pitchFamily="50" charset="-128"/>
                <a:ea typeface="HGPｺﾞｼｯｸM" panose="020B0600000000000000" pitchFamily="50" charset="-128"/>
              </a:rPr>
              <a:t>　</a:t>
            </a:r>
            <a:r>
              <a:rPr lang="en-US" altLang="ja-JP" sz="1600" dirty="0">
                <a:solidFill>
                  <a:schemeClr val="tx1"/>
                </a:solidFill>
                <a:latin typeface="HGPｺﾞｼｯｸM" panose="020B0600000000000000" pitchFamily="50" charset="-128"/>
                <a:ea typeface="HGPｺﾞｼｯｸM" panose="020B0600000000000000" pitchFamily="50" charset="-128"/>
              </a:rPr>
              <a:t>Okhotsk:</a:t>
            </a:r>
            <a:r>
              <a:rPr lang="ja-JP" altLang="en-US" sz="1600" dirty="0">
                <a:solidFill>
                  <a:schemeClr val="tx1"/>
                </a:solidFill>
                <a:latin typeface="HGPｺﾞｼｯｸM" panose="020B0600000000000000" pitchFamily="50" charset="-128"/>
                <a:ea typeface="HGPｺﾞｼｯｸM" panose="020B0600000000000000" pitchFamily="50" charset="-128"/>
              </a:rPr>
              <a:t> </a:t>
            </a:r>
            <a:r>
              <a:rPr lang="en-US" altLang="ja-JP" sz="1600" dirty="0">
                <a:solidFill>
                  <a:schemeClr val="tx1"/>
                </a:solidFill>
                <a:latin typeface="HGPｺﾞｼｯｸM" panose="020B0600000000000000" pitchFamily="50" charset="-128"/>
                <a:ea typeface="HGPｺﾞｼｯｸM" panose="020B0600000000000000" pitchFamily="50" charset="-128"/>
              </a:rPr>
              <a:t>Importance of Surface Heat Flux in Fall, ,</a:t>
            </a:r>
            <a:r>
              <a:rPr lang="en-US" altLang="ja-JP" sz="1600" i="1" dirty="0">
                <a:solidFill>
                  <a:schemeClr val="tx1"/>
                </a:solidFill>
                <a:latin typeface="HGPｺﾞｼｯｸM" panose="020B0600000000000000" pitchFamily="50" charset="-128"/>
                <a:ea typeface="HGPｺﾞｼｯｸM" panose="020B0600000000000000" pitchFamily="50" charset="-128"/>
              </a:rPr>
              <a:t>J. </a:t>
            </a:r>
            <a:r>
              <a:rPr lang="en-US" altLang="ja-JP" sz="1600" i="1" dirty="0" err="1">
                <a:solidFill>
                  <a:schemeClr val="tx1"/>
                </a:solidFill>
                <a:latin typeface="HGPｺﾞｼｯｸM" panose="020B0600000000000000" pitchFamily="50" charset="-128"/>
                <a:ea typeface="HGPｺﾞｼｯｸM" panose="020B0600000000000000" pitchFamily="50" charset="-128"/>
              </a:rPr>
              <a:t>Meteorol</a:t>
            </a:r>
            <a:r>
              <a:rPr lang="en-US" altLang="ja-JP" sz="1600" i="1" dirty="0">
                <a:solidFill>
                  <a:schemeClr val="tx1"/>
                </a:solidFill>
                <a:latin typeface="HGPｺﾞｼｯｸM" panose="020B0600000000000000" pitchFamily="50" charset="-128"/>
                <a:ea typeface="HGPｺﾞｼｯｸM" panose="020B0600000000000000" pitchFamily="50" charset="-128"/>
              </a:rPr>
              <a:t>. Soc. </a:t>
            </a:r>
            <a:r>
              <a:rPr lang="en-US" altLang="ja-JP" sz="1600" i="1" dirty="0" err="1">
                <a:solidFill>
                  <a:schemeClr val="tx1"/>
                </a:solidFill>
                <a:latin typeface="HGPｺﾞｼｯｸM" panose="020B0600000000000000" pitchFamily="50" charset="-128"/>
                <a:ea typeface="HGPｺﾞｼｯｸM" panose="020B0600000000000000" pitchFamily="50" charset="-128"/>
              </a:rPr>
              <a:t>Jpn</a:t>
            </a:r>
            <a:r>
              <a:rPr lang="en-US" altLang="ja-JP" sz="1600" dirty="0">
                <a:solidFill>
                  <a:schemeClr val="tx1"/>
                </a:solidFill>
                <a:latin typeface="HGPｺﾞｼｯｸM" panose="020B0600000000000000" pitchFamily="50" charset="-128"/>
                <a:ea typeface="HGPｺﾞｼｯｸM" panose="020B0600000000000000" pitchFamily="50" charset="-128"/>
              </a:rPr>
              <a:t>, </a:t>
            </a:r>
            <a:r>
              <a:rPr lang="en-US" altLang="ja-JP" sz="1600" b="1" dirty="0">
                <a:solidFill>
                  <a:schemeClr val="tx1"/>
                </a:solidFill>
                <a:latin typeface="HGPｺﾞｼｯｸM" panose="020B0600000000000000" pitchFamily="50" charset="-128"/>
                <a:ea typeface="HGPｺﾞｼｯｸM" panose="020B0600000000000000" pitchFamily="50" charset="-128"/>
              </a:rPr>
              <a:t>84</a:t>
            </a:r>
            <a:r>
              <a:rPr lang="en-US" altLang="ja-JP" sz="1600" dirty="0">
                <a:solidFill>
                  <a:schemeClr val="tx1"/>
                </a:solidFill>
                <a:latin typeface="HGPｺﾞｼｯｸM" panose="020B0600000000000000" pitchFamily="50" charset="-128"/>
                <a:ea typeface="HGPｺﾞｼｯｸM" panose="020B0600000000000000" pitchFamily="50" charset="-128"/>
              </a:rPr>
              <a:t>,</a:t>
            </a:r>
            <a:r>
              <a:rPr lang="ja-JP" altLang="en-US" sz="1600" dirty="0">
                <a:solidFill>
                  <a:schemeClr val="tx1"/>
                </a:solidFill>
                <a:latin typeface="HGPｺﾞｼｯｸM" panose="020B0600000000000000" pitchFamily="50" charset="-128"/>
                <a:ea typeface="HGPｺﾞｼｯｸM" panose="020B0600000000000000" pitchFamily="50" charset="-128"/>
              </a:rPr>
              <a:t> </a:t>
            </a:r>
            <a:r>
              <a:rPr lang="en-US" altLang="ja-JP" sz="1600" dirty="0">
                <a:solidFill>
                  <a:schemeClr val="tx1"/>
                </a:solidFill>
                <a:latin typeface="HGPｺﾞｼｯｸM" panose="020B0600000000000000" pitchFamily="50" charset="-128"/>
                <a:ea typeface="HGPｺﾞｼｯｸM" panose="020B0600000000000000" pitchFamily="50" charset="-128"/>
              </a:rPr>
              <a:t>DOI:10.2151/jmsj.84.907, </a:t>
            </a:r>
          </a:p>
          <a:p>
            <a:r>
              <a:rPr lang="en-US" altLang="ja-JP" sz="1600" dirty="0">
                <a:solidFill>
                  <a:schemeClr val="tx1"/>
                </a:solidFill>
                <a:latin typeface="HGPｺﾞｼｯｸM" panose="020B0600000000000000" pitchFamily="50" charset="-128"/>
                <a:ea typeface="HGPｺﾞｼｯｸM" panose="020B0600000000000000" pitchFamily="50" charset="-128"/>
              </a:rPr>
              <a:t>  2006</a:t>
            </a:r>
          </a:p>
          <a:p>
            <a:endParaRPr lang="en-US" altLang="ja-JP" sz="1050" dirty="0">
              <a:solidFill>
                <a:schemeClr val="tx1"/>
              </a:solidFill>
              <a:latin typeface="HGPｺﾞｼｯｸM" panose="020B0600000000000000" pitchFamily="50" charset="-128"/>
              <a:ea typeface="HGPｺﾞｼｯｸM" panose="020B0600000000000000" pitchFamily="50" charset="-128"/>
            </a:endParaRPr>
          </a:p>
          <a:p>
            <a:r>
              <a:rPr lang="ja-JP" altLang="en-US" sz="1600" dirty="0">
                <a:solidFill>
                  <a:schemeClr val="tx1"/>
                </a:solidFill>
                <a:latin typeface="HGPｺﾞｼｯｸM" panose="020B0600000000000000" pitchFamily="50" charset="-128"/>
                <a:ea typeface="HGPｺﾞｼｯｸM" panose="020B0600000000000000" pitchFamily="50" charset="-128"/>
              </a:rPr>
              <a:t>・気象庁　海氷に関する診断表、データ</a:t>
            </a:r>
            <a:endParaRPr lang="en-US" altLang="ja-JP" sz="1600" dirty="0">
              <a:solidFill>
                <a:schemeClr val="tx1"/>
              </a:solidFill>
              <a:latin typeface="HGPｺﾞｼｯｸM" panose="020B0600000000000000" pitchFamily="50" charset="-128"/>
              <a:ea typeface="HGPｺﾞｼｯｸM" panose="020B0600000000000000" pitchFamily="50" charset="-128"/>
            </a:endParaRPr>
          </a:p>
          <a:p>
            <a:r>
              <a:rPr lang="ja-JP" altLang="en-US" sz="1600" dirty="0">
                <a:solidFill>
                  <a:schemeClr val="tx1"/>
                </a:solidFill>
                <a:latin typeface="HGPｺﾞｼｯｸM" panose="020B0600000000000000" pitchFamily="50" charset="-128"/>
                <a:ea typeface="HGPｺﾞｼｯｸM" panose="020B0600000000000000" pitchFamily="50" charset="-128"/>
              </a:rPr>
              <a:t>　</a:t>
            </a:r>
            <a:r>
              <a:rPr lang="en-US" altLang="ja-JP" sz="1600" dirty="0">
                <a:solidFill>
                  <a:schemeClr val="tx1"/>
                </a:solidFill>
                <a:latin typeface="HGPｺﾞｼｯｸM" panose="020B0600000000000000" pitchFamily="50" charset="-128"/>
                <a:ea typeface="HGPｺﾞｼｯｸM" panose="020B0600000000000000" pitchFamily="50" charset="-128"/>
              </a:rPr>
              <a:t>http://www.data.jma.go.jp/gmd/kaiyou/shindan/index_seaice.html</a:t>
            </a:r>
          </a:p>
          <a:p>
            <a:endParaRPr lang="en-US" altLang="ja-JP" sz="1050" dirty="0">
              <a:solidFill>
                <a:schemeClr val="tx1"/>
              </a:solidFill>
              <a:latin typeface="HGPｺﾞｼｯｸM" panose="020B0600000000000000" pitchFamily="50" charset="-128"/>
              <a:ea typeface="HGPｺﾞｼｯｸM" panose="020B0600000000000000" pitchFamily="50" charset="-128"/>
            </a:endParaRPr>
          </a:p>
          <a:p>
            <a:r>
              <a:rPr lang="ja-JP" altLang="en-US" sz="1600" dirty="0">
                <a:solidFill>
                  <a:schemeClr val="tx1"/>
                </a:solidFill>
                <a:latin typeface="HGPｺﾞｼｯｸM" panose="020B0600000000000000" pitchFamily="50" charset="-128"/>
                <a:ea typeface="HGPｺﾞｼｯｸM" panose="020B0600000000000000" pitchFamily="50" charset="-128"/>
              </a:rPr>
              <a:t>・</a:t>
            </a:r>
            <a:r>
              <a:rPr lang="en-US" altLang="ja-JP" sz="1600" dirty="0">
                <a:solidFill>
                  <a:schemeClr val="tx1"/>
                </a:solidFill>
                <a:latin typeface="HGPｺﾞｼｯｸM" panose="020B0600000000000000" pitchFamily="50" charset="-128"/>
                <a:ea typeface="HGPｺﾞｼｯｸM" panose="020B0600000000000000" pitchFamily="50" charset="-128"/>
              </a:rPr>
              <a:t>Craft MAP </a:t>
            </a:r>
            <a:r>
              <a:rPr lang="ja-JP" altLang="en-US" sz="1600" dirty="0">
                <a:solidFill>
                  <a:schemeClr val="tx1"/>
                </a:solidFill>
                <a:latin typeface="HGPｺﾞｼｯｸM" panose="020B0600000000000000" pitchFamily="50" charset="-128"/>
                <a:ea typeface="HGPｺﾞｼｯｸM" panose="020B0600000000000000" pitchFamily="50" charset="-128"/>
              </a:rPr>
              <a:t>　</a:t>
            </a:r>
            <a:r>
              <a:rPr lang="en-US" altLang="ja-JP" sz="1600" dirty="0">
                <a:solidFill>
                  <a:schemeClr val="tx1"/>
                </a:solidFill>
                <a:latin typeface="HGPｺﾞｼｯｸM" panose="020B0600000000000000" pitchFamily="50" charset="-128"/>
                <a:ea typeface="HGPｺﾞｼｯｸM" panose="020B0600000000000000" pitchFamily="50" charset="-128"/>
              </a:rPr>
              <a:t>http://www.craftmap.box-i.net/world.php</a:t>
            </a:r>
          </a:p>
          <a:p>
            <a:endParaRPr lang="en-US" altLang="ja-JP" sz="1050" dirty="0">
              <a:solidFill>
                <a:schemeClr val="tx1"/>
              </a:solidFill>
              <a:latin typeface="HGPｺﾞｼｯｸM" panose="020B0600000000000000" pitchFamily="50" charset="-128"/>
              <a:ea typeface="HGPｺﾞｼｯｸM" panose="020B0600000000000000" pitchFamily="50" charset="-128"/>
            </a:endParaRPr>
          </a:p>
          <a:p>
            <a:r>
              <a:rPr lang="ja-JP" altLang="en-US" sz="1600" dirty="0">
                <a:solidFill>
                  <a:schemeClr val="tx1"/>
                </a:solidFill>
                <a:latin typeface="HGPｺﾞｼｯｸM" panose="020B0600000000000000" pitchFamily="50" charset="-128"/>
                <a:ea typeface="HGPｺﾞｼｯｸM" panose="020B0600000000000000" pitchFamily="50" charset="-128"/>
              </a:rPr>
              <a:t>・</a:t>
            </a:r>
            <a:r>
              <a:rPr lang="en-US" altLang="ja-JP" sz="1600" dirty="0" err="1">
                <a:solidFill>
                  <a:schemeClr val="tx1"/>
                </a:solidFill>
                <a:latin typeface="HGPｺﾞｼｯｸM" panose="020B0600000000000000" pitchFamily="50" charset="-128"/>
                <a:ea typeface="HGPｺﾞｼｯｸM" panose="020B0600000000000000" pitchFamily="50" charset="-128"/>
              </a:rPr>
              <a:t>Honda.M</a:t>
            </a:r>
            <a:r>
              <a:rPr lang="en-US" altLang="ja-JP" sz="1600" dirty="0">
                <a:solidFill>
                  <a:schemeClr val="tx1"/>
                </a:solidFill>
                <a:latin typeface="HGPｺﾞｼｯｸM" panose="020B0600000000000000" pitchFamily="50" charset="-128"/>
                <a:ea typeface="HGPｺﾞｼｯｸM" panose="020B0600000000000000" pitchFamily="50" charset="-128"/>
              </a:rPr>
              <a:t>, </a:t>
            </a:r>
            <a:r>
              <a:rPr lang="en-US" altLang="ja-JP" sz="1600" dirty="0" err="1">
                <a:solidFill>
                  <a:schemeClr val="tx1"/>
                </a:solidFill>
                <a:latin typeface="HGPｺﾞｼｯｸM" panose="020B0600000000000000" pitchFamily="50" charset="-128"/>
                <a:ea typeface="HGPｺﾞｼｯｸM" panose="020B0600000000000000" pitchFamily="50" charset="-128"/>
              </a:rPr>
              <a:t>K.Yamazaki</a:t>
            </a:r>
            <a:r>
              <a:rPr lang="en-US" altLang="ja-JP" sz="1600" dirty="0">
                <a:solidFill>
                  <a:schemeClr val="tx1"/>
                </a:solidFill>
                <a:latin typeface="HGPｺﾞｼｯｸM" panose="020B0600000000000000" pitchFamily="50" charset="-128"/>
                <a:ea typeface="HGPｺﾞｼｯｸM" panose="020B0600000000000000" pitchFamily="50" charset="-128"/>
              </a:rPr>
              <a:t>, </a:t>
            </a:r>
            <a:r>
              <a:rPr lang="en-US" altLang="ja-JP" sz="1600" dirty="0" err="1">
                <a:solidFill>
                  <a:schemeClr val="tx1"/>
                </a:solidFill>
                <a:latin typeface="HGPｺﾞｼｯｸM" panose="020B0600000000000000" pitchFamily="50" charset="-128"/>
                <a:ea typeface="HGPｺﾞｼｯｸM" panose="020B0600000000000000" pitchFamily="50" charset="-128"/>
              </a:rPr>
              <a:t>Y.Tachibana</a:t>
            </a:r>
            <a:r>
              <a:rPr lang="en-US" altLang="ja-JP" sz="1600" dirty="0">
                <a:solidFill>
                  <a:schemeClr val="tx1"/>
                </a:solidFill>
                <a:latin typeface="HGPｺﾞｼｯｸM" panose="020B0600000000000000" pitchFamily="50" charset="-128"/>
                <a:ea typeface="HGPｺﾞｼｯｸM" panose="020B0600000000000000" pitchFamily="50" charset="-128"/>
              </a:rPr>
              <a:t>, </a:t>
            </a:r>
            <a:r>
              <a:rPr lang="en-US" altLang="ja-JP" sz="1600" dirty="0" err="1">
                <a:solidFill>
                  <a:schemeClr val="tx1"/>
                </a:solidFill>
                <a:latin typeface="HGPｺﾞｼｯｸM" panose="020B0600000000000000" pitchFamily="50" charset="-128"/>
                <a:ea typeface="HGPｺﾞｼｯｸM" panose="020B0600000000000000" pitchFamily="50" charset="-128"/>
              </a:rPr>
              <a:t>K.Takeuchi</a:t>
            </a:r>
            <a:r>
              <a:rPr lang="en-US" altLang="ja-JP" sz="1600" dirty="0">
                <a:solidFill>
                  <a:schemeClr val="tx1"/>
                </a:solidFill>
                <a:latin typeface="HGPｺﾞｼｯｸM" panose="020B0600000000000000" pitchFamily="50" charset="-128"/>
                <a:ea typeface="HGPｺﾞｼｯｸM" panose="020B0600000000000000" pitchFamily="50" charset="-128"/>
              </a:rPr>
              <a:t>: Influence of Okhotsk sea-ice extent on atmospheric </a:t>
            </a:r>
          </a:p>
          <a:p>
            <a:r>
              <a:rPr lang="ja-JP" altLang="en-US" sz="1600" dirty="0">
                <a:solidFill>
                  <a:schemeClr val="tx1"/>
                </a:solidFill>
                <a:latin typeface="HGPｺﾞｼｯｸM" panose="020B0600000000000000" pitchFamily="50" charset="-128"/>
                <a:ea typeface="HGPｺﾞｼｯｸM" panose="020B0600000000000000" pitchFamily="50" charset="-128"/>
              </a:rPr>
              <a:t>　</a:t>
            </a:r>
            <a:r>
              <a:rPr lang="en-US" altLang="ja-JP" sz="1600" dirty="0">
                <a:solidFill>
                  <a:schemeClr val="tx1"/>
                </a:solidFill>
                <a:latin typeface="HGPｺﾞｼｯｸM" panose="020B0600000000000000" pitchFamily="50" charset="-128"/>
                <a:ea typeface="HGPｺﾞｼｯｸM" panose="020B0600000000000000" pitchFamily="50" charset="-128"/>
              </a:rPr>
              <a:t>circulation, </a:t>
            </a:r>
            <a:r>
              <a:rPr lang="en-US" altLang="ja-JP" sz="1600" i="1" dirty="0" err="1">
                <a:solidFill>
                  <a:schemeClr val="tx1"/>
                </a:solidFill>
                <a:latin typeface="HGPｺﾞｼｯｸM" panose="020B0600000000000000" pitchFamily="50" charset="-128"/>
                <a:ea typeface="HGPｺﾞｼｯｸM" panose="020B0600000000000000" pitchFamily="50" charset="-128"/>
              </a:rPr>
              <a:t>Geophys</a:t>
            </a:r>
            <a:r>
              <a:rPr lang="en-US" altLang="ja-JP" sz="1600" i="1" dirty="0">
                <a:solidFill>
                  <a:schemeClr val="tx1"/>
                </a:solidFill>
                <a:latin typeface="HGPｺﾞｼｯｸM" panose="020B0600000000000000" pitchFamily="50" charset="-128"/>
                <a:ea typeface="HGPｺﾞｼｯｸM" panose="020B0600000000000000" pitchFamily="50" charset="-128"/>
              </a:rPr>
              <a:t>. Res. Lett</a:t>
            </a:r>
            <a:r>
              <a:rPr lang="en-US" altLang="ja-JP" sz="1600" dirty="0">
                <a:solidFill>
                  <a:schemeClr val="tx1"/>
                </a:solidFill>
                <a:latin typeface="HGPｺﾞｼｯｸM" panose="020B0600000000000000" pitchFamily="50" charset="-128"/>
                <a:ea typeface="HGPｺﾞｼｯｸM" panose="020B0600000000000000" pitchFamily="50" charset="-128"/>
              </a:rPr>
              <a:t>., </a:t>
            </a:r>
            <a:r>
              <a:rPr lang="en-US" altLang="ja-JP" sz="1600" b="1" dirty="0">
                <a:solidFill>
                  <a:schemeClr val="tx1"/>
                </a:solidFill>
                <a:latin typeface="HGPｺﾞｼｯｸM" panose="020B0600000000000000" pitchFamily="50" charset="-128"/>
                <a:ea typeface="HGPｺﾞｼｯｸM" panose="020B0600000000000000" pitchFamily="50" charset="-128"/>
              </a:rPr>
              <a:t>23</a:t>
            </a:r>
            <a:r>
              <a:rPr lang="en-US" altLang="ja-JP" sz="1600" dirty="0">
                <a:solidFill>
                  <a:schemeClr val="tx1"/>
                </a:solidFill>
                <a:latin typeface="HGPｺﾞｼｯｸM" panose="020B0600000000000000" pitchFamily="50" charset="-128"/>
                <a:ea typeface="HGPｺﾞｼｯｸM" panose="020B0600000000000000" pitchFamily="50" charset="-128"/>
              </a:rPr>
              <a:t>, 3595–3598, DOI:10.1029/96GL03474, 1996.</a:t>
            </a:r>
          </a:p>
          <a:p>
            <a:endParaRPr kumimoji="1" lang="en-US" altLang="ja-JP" sz="1050" dirty="0">
              <a:solidFill>
                <a:schemeClr val="tx1"/>
              </a:solidFill>
              <a:latin typeface="HGPｺﾞｼｯｸM" panose="020B0600000000000000" pitchFamily="50" charset="-128"/>
              <a:ea typeface="HGPｺﾞｼｯｸM" panose="020B0600000000000000" pitchFamily="50" charset="-128"/>
            </a:endParaRPr>
          </a:p>
          <a:p>
            <a:r>
              <a:rPr kumimoji="1" lang="ja-JP" altLang="en-US" sz="1600" dirty="0">
                <a:solidFill>
                  <a:schemeClr val="tx1"/>
                </a:solidFill>
                <a:latin typeface="HGPｺﾞｼｯｸM" panose="020B0600000000000000" pitchFamily="50" charset="-128"/>
                <a:ea typeface="HGPｺﾞｼｯｸM" panose="020B0600000000000000" pitchFamily="50" charset="-128"/>
              </a:rPr>
              <a:t>・</a:t>
            </a:r>
            <a:r>
              <a:rPr lang="en-US" altLang="ja-JP" sz="1600" dirty="0" err="1">
                <a:solidFill>
                  <a:schemeClr val="tx1"/>
                </a:solidFill>
                <a:latin typeface="HGPｺﾞｼｯｸM" panose="020B0600000000000000" pitchFamily="50" charset="-128"/>
                <a:ea typeface="HGPｺﾞｼｯｸM" panose="020B0600000000000000" pitchFamily="50" charset="-128"/>
              </a:rPr>
              <a:t>Alexander.M.A</a:t>
            </a:r>
            <a:r>
              <a:rPr lang="en-US" altLang="ja-JP" sz="1600" dirty="0">
                <a:solidFill>
                  <a:schemeClr val="tx1"/>
                </a:solidFill>
                <a:latin typeface="HGPｺﾞｼｯｸM" panose="020B0600000000000000" pitchFamily="50" charset="-128"/>
                <a:ea typeface="HGPｺﾞｼｯｸM" panose="020B0600000000000000" pitchFamily="50" charset="-128"/>
              </a:rPr>
              <a:t>, </a:t>
            </a:r>
            <a:r>
              <a:rPr lang="en-US" altLang="ja-JP" sz="1600" dirty="0" err="1">
                <a:solidFill>
                  <a:schemeClr val="tx1"/>
                </a:solidFill>
                <a:latin typeface="HGPｺﾞｼｯｸM" panose="020B0600000000000000" pitchFamily="50" charset="-128"/>
                <a:ea typeface="HGPｺﾞｼｯｸM" panose="020B0600000000000000" pitchFamily="50" charset="-128"/>
              </a:rPr>
              <a:t>U.S.Bhatt</a:t>
            </a:r>
            <a:r>
              <a:rPr lang="en-US" altLang="ja-JP" sz="1600" dirty="0">
                <a:solidFill>
                  <a:schemeClr val="tx1"/>
                </a:solidFill>
                <a:latin typeface="HGPｺﾞｼｯｸM" panose="020B0600000000000000" pitchFamily="50" charset="-128"/>
                <a:ea typeface="HGPｺﾞｼｯｸM" panose="020B0600000000000000" pitchFamily="50" charset="-128"/>
              </a:rPr>
              <a:t>, </a:t>
            </a:r>
            <a:r>
              <a:rPr lang="en-US" altLang="ja-JP" sz="1600" dirty="0" err="1">
                <a:solidFill>
                  <a:schemeClr val="tx1"/>
                </a:solidFill>
                <a:latin typeface="HGPｺﾞｼｯｸM" panose="020B0600000000000000" pitchFamily="50" charset="-128"/>
                <a:ea typeface="HGPｺﾞｼｯｸM" panose="020B0600000000000000" pitchFamily="50" charset="-128"/>
              </a:rPr>
              <a:t>J.E.Walsh</a:t>
            </a:r>
            <a:r>
              <a:rPr lang="en-US" altLang="ja-JP" sz="1600" dirty="0">
                <a:solidFill>
                  <a:schemeClr val="tx1"/>
                </a:solidFill>
                <a:latin typeface="HGPｺﾞｼｯｸM" panose="020B0600000000000000" pitchFamily="50" charset="-128"/>
                <a:ea typeface="HGPｺﾞｼｯｸM" panose="020B0600000000000000" pitchFamily="50" charset="-128"/>
              </a:rPr>
              <a:t>, </a:t>
            </a:r>
            <a:r>
              <a:rPr lang="en-US" altLang="ja-JP" sz="1600" dirty="0" err="1">
                <a:solidFill>
                  <a:schemeClr val="tx1"/>
                </a:solidFill>
                <a:latin typeface="HGPｺﾞｼｯｸM" panose="020B0600000000000000" pitchFamily="50" charset="-128"/>
                <a:ea typeface="HGPｺﾞｼｯｸM" panose="020B0600000000000000" pitchFamily="50" charset="-128"/>
              </a:rPr>
              <a:t>M.S.Timlin</a:t>
            </a:r>
            <a:r>
              <a:rPr lang="en-US" altLang="ja-JP" sz="1600" dirty="0">
                <a:solidFill>
                  <a:schemeClr val="tx1"/>
                </a:solidFill>
                <a:latin typeface="HGPｺﾞｼｯｸM" panose="020B0600000000000000" pitchFamily="50" charset="-128"/>
                <a:ea typeface="HGPｺﾞｼｯｸM" panose="020B0600000000000000" pitchFamily="50" charset="-128"/>
              </a:rPr>
              <a:t>, </a:t>
            </a:r>
            <a:r>
              <a:rPr lang="en-US" altLang="ja-JP" sz="1600" dirty="0" err="1">
                <a:solidFill>
                  <a:schemeClr val="tx1"/>
                </a:solidFill>
                <a:latin typeface="HGPｺﾞｼｯｸM" panose="020B0600000000000000" pitchFamily="50" charset="-128"/>
                <a:ea typeface="HGPｺﾞｼｯｸM" panose="020B0600000000000000" pitchFamily="50" charset="-128"/>
              </a:rPr>
              <a:t>J.S.Miller</a:t>
            </a:r>
            <a:r>
              <a:rPr lang="en-US" altLang="ja-JP" sz="1600" dirty="0">
                <a:solidFill>
                  <a:schemeClr val="tx1"/>
                </a:solidFill>
                <a:latin typeface="HGPｺﾞｼｯｸM" panose="020B0600000000000000" pitchFamily="50" charset="-128"/>
                <a:ea typeface="HGPｺﾞｼｯｸM" panose="020B0600000000000000" pitchFamily="50" charset="-128"/>
              </a:rPr>
              <a:t>, </a:t>
            </a:r>
            <a:r>
              <a:rPr lang="en-US" altLang="ja-JP" sz="1600" dirty="0" err="1">
                <a:solidFill>
                  <a:schemeClr val="tx1"/>
                </a:solidFill>
                <a:latin typeface="HGPｺﾞｼｯｸM" panose="020B0600000000000000" pitchFamily="50" charset="-128"/>
                <a:ea typeface="HGPｺﾞｼｯｸM" panose="020B0600000000000000" pitchFamily="50" charset="-128"/>
              </a:rPr>
              <a:t>J.D.Scott</a:t>
            </a:r>
            <a:r>
              <a:rPr lang="en-US" altLang="ja-JP" sz="1600" dirty="0">
                <a:solidFill>
                  <a:schemeClr val="tx1"/>
                </a:solidFill>
                <a:latin typeface="HGPｺﾞｼｯｸM" panose="020B0600000000000000" pitchFamily="50" charset="-128"/>
                <a:ea typeface="HGPｺﾞｼｯｸM" panose="020B0600000000000000" pitchFamily="50" charset="-128"/>
              </a:rPr>
              <a:t>: The </a:t>
            </a:r>
            <a:r>
              <a:rPr lang="en-US" altLang="ja-JP" sz="1600" dirty="0" err="1">
                <a:solidFill>
                  <a:schemeClr val="tx1"/>
                </a:solidFill>
                <a:latin typeface="HGPｺﾞｼｯｸM" panose="020B0600000000000000" pitchFamily="50" charset="-128"/>
                <a:ea typeface="HGPｺﾞｼｯｸM" panose="020B0600000000000000" pitchFamily="50" charset="-128"/>
              </a:rPr>
              <a:t>Atmoshperic</a:t>
            </a:r>
            <a:r>
              <a:rPr lang="en-US" altLang="ja-JP" sz="1600" dirty="0">
                <a:solidFill>
                  <a:schemeClr val="tx1"/>
                </a:solidFill>
                <a:latin typeface="HGPｺﾞｼｯｸM" panose="020B0600000000000000" pitchFamily="50" charset="-128"/>
                <a:ea typeface="HGPｺﾞｼｯｸM" panose="020B0600000000000000" pitchFamily="50" charset="-128"/>
              </a:rPr>
              <a:t> Response to </a:t>
            </a:r>
          </a:p>
          <a:p>
            <a:r>
              <a:rPr lang="ja-JP" altLang="en-US" sz="1600" dirty="0">
                <a:solidFill>
                  <a:schemeClr val="tx1"/>
                </a:solidFill>
                <a:latin typeface="HGPｺﾞｼｯｸM" panose="020B0600000000000000" pitchFamily="50" charset="-128"/>
                <a:ea typeface="HGPｺﾞｼｯｸM" panose="020B0600000000000000" pitchFamily="50" charset="-128"/>
              </a:rPr>
              <a:t>　</a:t>
            </a:r>
            <a:r>
              <a:rPr lang="en-US" altLang="ja-JP" sz="1600" dirty="0">
                <a:solidFill>
                  <a:schemeClr val="tx1"/>
                </a:solidFill>
                <a:latin typeface="HGPｺﾞｼｯｸM" panose="020B0600000000000000" pitchFamily="50" charset="-128"/>
                <a:ea typeface="HGPｺﾞｼｯｸM" panose="020B0600000000000000" pitchFamily="50" charset="-128"/>
              </a:rPr>
              <a:t>Realistic Arctic Sea Ice Anomalies in an AGCM during Winter, </a:t>
            </a:r>
            <a:r>
              <a:rPr lang="en-US" altLang="ja-JP" sz="1600" i="1" dirty="0" err="1">
                <a:solidFill>
                  <a:schemeClr val="tx1"/>
                </a:solidFill>
                <a:latin typeface="HGPｺﾞｼｯｸM" panose="020B0600000000000000" pitchFamily="50" charset="-128"/>
                <a:ea typeface="HGPｺﾞｼｯｸM" panose="020B0600000000000000" pitchFamily="50" charset="-128"/>
              </a:rPr>
              <a:t>J.Climate</a:t>
            </a:r>
            <a:r>
              <a:rPr lang="en-US" altLang="ja-JP" sz="1600" dirty="0">
                <a:solidFill>
                  <a:schemeClr val="tx1"/>
                </a:solidFill>
                <a:latin typeface="HGPｺﾞｼｯｸM" panose="020B0600000000000000" pitchFamily="50" charset="-128"/>
                <a:ea typeface="HGPｺﾞｼｯｸM" panose="020B0600000000000000" pitchFamily="50" charset="-128"/>
              </a:rPr>
              <a:t>, </a:t>
            </a:r>
            <a:r>
              <a:rPr lang="en-US" altLang="ja-JP" sz="1600" b="1" dirty="0">
                <a:solidFill>
                  <a:schemeClr val="tx1"/>
                </a:solidFill>
                <a:latin typeface="HGPｺﾞｼｯｸM" panose="020B0600000000000000" pitchFamily="50" charset="-128"/>
                <a:ea typeface="HGPｺﾞｼｯｸM" panose="020B0600000000000000" pitchFamily="50" charset="-128"/>
              </a:rPr>
              <a:t>17</a:t>
            </a:r>
            <a:r>
              <a:rPr lang="en-US" altLang="ja-JP" sz="1600" dirty="0">
                <a:solidFill>
                  <a:schemeClr val="tx1"/>
                </a:solidFill>
                <a:latin typeface="HGPｺﾞｼｯｸM" panose="020B0600000000000000" pitchFamily="50" charset="-128"/>
                <a:ea typeface="HGPｺﾞｼｯｸM" panose="020B0600000000000000" pitchFamily="50" charset="-128"/>
              </a:rPr>
              <a:t>, 890–905, DOI: </a:t>
            </a:r>
          </a:p>
          <a:p>
            <a:r>
              <a:rPr lang="ja-JP" altLang="en-US" sz="1600" dirty="0">
                <a:solidFill>
                  <a:schemeClr val="tx1"/>
                </a:solidFill>
                <a:latin typeface="HGPｺﾞｼｯｸM" panose="020B0600000000000000" pitchFamily="50" charset="-128"/>
                <a:ea typeface="HGPｺﾞｼｯｸM" panose="020B0600000000000000" pitchFamily="50" charset="-128"/>
              </a:rPr>
              <a:t>　</a:t>
            </a:r>
            <a:r>
              <a:rPr lang="en-US" altLang="ja-JP" sz="1600" dirty="0">
                <a:solidFill>
                  <a:schemeClr val="tx1"/>
                </a:solidFill>
                <a:latin typeface="HGPｺﾞｼｯｸM" panose="020B0600000000000000" pitchFamily="50" charset="-128"/>
                <a:ea typeface="HGPｺﾞｼｯｸM" panose="020B0600000000000000" pitchFamily="50" charset="-128"/>
              </a:rPr>
              <a:t>10.1175/1520-0442(2004)017&lt;0890:TARTRA&gt;2.0.CO;2, 2004.</a:t>
            </a:r>
            <a:endParaRPr kumimoji="1" lang="en-US" altLang="ja-JP" sz="1600" dirty="0">
              <a:solidFill>
                <a:schemeClr val="tx1"/>
              </a:solidFill>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607594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279370" y="274320"/>
            <a:ext cx="2585259" cy="432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HGPｺﾞｼｯｸM" panose="020B0600000000000000" pitchFamily="50" charset="-128"/>
                <a:ea typeface="HGPｺﾞｼｯｸM" panose="020B0600000000000000" pitchFamily="50" charset="-128"/>
              </a:rPr>
              <a:t>世界の主な局地風</a:t>
            </a:r>
          </a:p>
        </p:txBody>
      </p:sp>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l="5999" r="4728"/>
          <a:stretch/>
        </p:blipFill>
        <p:spPr>
          <a:xfrm>
            <a:off x="0" y="706583"/>
            <a:ext cx="9144000" cy="6151417"/>
          </a:xfrm>
          <a:prstGeom prst="rect">
            <a:avLst/>
          </a:prstGeom>
        </p:spPr>
      </p:pic>
      <p:sp>
        <p:nvSpPr>
          <p:cNvPr id="7" name="下矢印 6"/>
          <p:cNvSpPr/>
          <p:nvPr/>
        </p:nvSpPr>
        <p:spPr>
          <a:xfrm>
            <a:off x="1454728" y="3765666"/>
            <a:ext cx="157942" cy="2909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78970" y="3765666"/>
            <a:ext cx="1612669" cy="290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HGPｺﾞｼｯｸM" panose="020B0600000000000000" pitchFamily="50" charset="-128"/>
                <a:ea typeface="HGPｺﾞｼｯｸM" panose="020B0600000000000000" pitchFamily="50" charset="-128"/>
              </a:rPr>
              <a:t>テワンテペサー</a:t>
            </a:r>
          </a:p>
        </p:txBody>
      </p:sp>
      <p:sp>
        <p:nvSpPr>
          <p:cNvPr id="9" name="下矢印 8"/>
          <p:cNvSpPr/>
          <p:nvPr/>
        </p:nvSpPr>
        <p:spPr>
          <a:xfrm rot="2574500">
            <a:off x="1625490" y="3890077"/>
            <a:ext cx="161392" cy="3330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174568" y="157943"/>
            <a:ext cx="1005840" cy="54864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HGPｺﾞｼｯｸM" panose="020B0600000000000000" pitchFamily="50" charset="-128"/>
                <a:ea typeface="HGPｺﾞｼｯｸM" panose="020B0600000000000000" pitchFamily="50" charset="-128"/>
              </a:rPr>
              <a:t>導入</a:t>
            </a:r>
          </a:p>
        </p:txBody>
      </p:sp>
      <p:sp>
        <p:nvSpPr>
          <p:cNvPr id="10" name="正方形/長方形 9"/>
          <p:cNvSpPr/>
          <p:nvPr/>
        </p:nvSpPr>
        <p:spPr>
          <a:xfrm>
            <a:off x="889462" y="4170640"/>
            <a:ext cx="989212" cy="290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HGPｺﾞｼｯｸM" panose="020B0600000000000000" pitchFamily="50" charset="-128"/>
                <a:ea typeface="HGPｺﾞｼｯｸM" panose="020B0600000000000000" pitchFamily="50" charset="-128"/>
              </a:rPr>
              <a:t>パパガヨ</a:t>
            </a:r>
          </a:p>
        </p:txBody>
      </p:sp>
      <p:sp>
        <p:nvSpPr>
          <p:cNvPr id="11" name="下矢印 10"/>
          <p:cNvSpPr/>
          <p:nvPr/>
        </p:nvSpPr>
        <p:spPr>
          <a:xfrm rot="1672412">
            <a:off x="4663790" y="2495030"/>
            <a:ext cx="161392" cy="3330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4685357" y="2275909"/>
            <a:ext cx="574585" cy="290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HGPｺﾞｼｯｸM" panose="020B0600000000000000" pitchFamily="50" charset="-128"/>
                <a:ea typeface="HGPｺﾞｼｯｸM" panose="020B0600000000000000" pitchFamily="50" charset="-128"/>
              </a:rPr>
              <a:t>ボラ</a:t>
            </a:r>
            <a:endParaRPr kumimoji="1" lang="ja-JP" altLang="en-US" dirty="0">
              <a:solidFill>
                <a:schemeClr val="tx1"/>
              </a:solidFill>
              <a:latin typeface="HGPｺﾞｼｯｸM" panose="020B0600000000000000" pitchFamily="50" charset="-128"/>
              <a:ea typeface="HGPｺﾞｼｯｸM" panose="020B0600000000000000" pitchFamily="50" charset="-128"/>
            </a:endParaRPr>
          </a:p>
        </p:txBody>
      </p:sp>
      <p:sp>
        <p:nvSpPr>
          <p:cNvPr id="13" name="下矢印 12"/>
          <p:cNvSpPr/>
          <p:nvPr/>
        </p:nvSpPr>
        <p:spPr>
          <a:xfrm rot="9889579">
            <a:off x="4393123" y="2498120"/>
            <a:ext cx="161392" cy="33307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530224" y="2521829"/>
            <a:ext cx="975003" cy="279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HGPｺﾞｼｯｸM" panose="020B0600000000000000" pitchFamily="50" charset="-128"/>
                <a:ea typeface="HGPｺﾞｼｯｸM" panose="020B0600000000000000" pitchFamily="50" charset="-128"/>
              </a:rPr>
              <a:t>フェーン</a:t>
            </a:r>
            <a:endParaRPr kumimoji="1" lang="ja-JP" altLang="en-US" dirty="0">
              <a:solidFill>
                <a:schemeClr val="tx1"/>
              </a:solidFill>
              <a:latin typeface="HGPｺﾞｼｯｸM" panose="020B0600000000000000" pitchFamily="50" charset="-128"/>
              <a:ea typeface="HGPｺﾞｼｯｸM" panose="020B0600000000000000" pitchFamily="50" charset="-128"/>
            </a:endParaRPr>
          </a:p>
        </p:txBody>
      </p:sp>
      <p:sp>
        <p:nvSpPr>
          <p:cNvPr id="15" name="下矢印 14"/>
          <p:cNvSpPr/>
          <p:nvPr/>
        </p:nvSpPr>
        <p:spPr>
          <a:xfrm rot="18222865">
            <a:off x="993634" y="2394738"/>
            <a:ext cx="161392" cy="33307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479725" y="2147948"/>
            <a:ext cx="975003" cy="279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HGPｺﾞｼｯｸM" panose="020B0600000000000000" pitchFamily="50" charset="-128"/>
                <a:ea typeface="HGPｺﾞｼｯｸM" panose="020B0600000000000000" pitchFamily="50" charset="-128"/>
              </a:rPr>
              <a:t>シヌック</a:t>
            </a:r>
          </a:p>
        </p:txBody>
      </p:sp>
      <p:sp>
        <p:nvSpPr>
          <p:cNvPr id="17" name="下矢印 16"/>
          <p:cNvSpPr/>
          <p:nvPr/>
        </p:nvSpPr>
        <p:spPr>
          <a:xfrm rot="19088748">
            <a:off x="7234730" y="2109372"/>
            <a:ext cx="161392" cy="3330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6656698" y="1818547"/>
            <a:ext cx="975003" cy="279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HGPｺﾞｼｯｸM" panose="020B0600000000000000" pitchFamily="50" charset="-128"/>
                <a:ea typeface="HGPｺﾞｼｯｸM" panose="020B0600000000000000" pitchFamily="50" charset="-128"/>
              </a:rPr>
              <a:t>サルマ</a:t>
            </a:r>
            <a:endParaRPr kumimoji="1" lang="ja-JP" altLang="en-US" dirty="0">
              <a:solidFill>
                <a:schemeClr val="tx1"/>
              </a:solidFill>
              <a:latin typeface="HGPｺﾞｼｯｸM" panose="020B0600000000000000" pitchFamily="50" charset="-128"/>
              <a:ea typeface="HGPｺﾞｼｯｸM" panose="020B0600000000000000" pitchFamily="50" charset="-128"/>
            </a:endParaRPr>
          </a:p>
        </p:txBody>
      </p:sp>
      <p:sp>
        <p:nvSpPr>
          <p:cNvPr id="19" name="下矢印 18"/>
          <p:cNvSpPr/>
          <p:nvPr/>
        </p:nvSpPr>
        <p:spPr>
          <a:xfrm rot="17251829">
            <a:off x="8049739" y="2995905"/>
            <a:ext cx="161392" cy="3330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7834322" y="3230298"/>
            <a:ext cx="1290628" cy="11747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latin typeface="HGPｺﾞｼｯｸM" panose="020B0600000000000000" pitchFamily="50" charset="-128"/>
                <a:ea typeface="HGPｺﾞｼｯｸM" panose="020B0600000000000000" pitchFamily="50" charset="-128"/>
              </a:rPr>
              <a:t>鈴鹿おろし</a:t>
            </a:r>
            <a:endParaRPr kumimoji="1" lang="en-US" altLang="ja-JP" dirty="0">
              <a:solidFill>
                <a:schemeClr val="tx1"/>
              </a:solidFill>
              <a:latin typeface="HGPｺﾞｼｯｸM" panose="020B0600000000000000" pitchFamily="50" charset="-128"/>
              <a:ea typeface="HGPｺﾞｼｯｸM" panose="020B0600000000000000" pitchFamily="50" charset="-128"/>
            </a:endParaRPr>
          </a:p>
          <a:p>
            <a:pPr algn="ctr"/>
            <a:r>
              <a:rPr lang="ja-JP" altLang="en-US" dirty="0">
                <a:solidFill>
                  <a:schemeClr val="tx1"/>
                </a:solidFill>
                <a:latin typeface="HGPｺﾞｼｯｸM" panose="020B0600000000000000" pitchFamily="50" charset="-128"/>
                <a:ea typeface="HGPｺﾞｼｯｸM" panose="020B0600000000000000" pitchFamily="50" charset="-128"/>
              </a:rPr>
              <a:t>六甲おろし</a:t>
            </a:r>
            <a:endParaRPr lang="en-US" altLang="ja-JP" dirty="0">
              <a:solidFill>
                <a:schemeClr val="tx1"/>
              </a:solidFill>
              <a:latin typeface="HGPｺﾞｼｯｸM" panose="020B0600000000000000" pitchFamily="50" charset="-128"/>
              <a:ea typeface="HGPｺﾞｼｯｸM" panose="020B0600000000000000" pitchFamily="50" charset="-128"/>
            </a:endParaRPr>
          </a:p>
          <a:p>
            <a:pPr algn="ctr"/>
            <a:r>
              <a:rPr kumimoji="1" lang="ja-JP" altLang="en-US" dirty="0">
                <a:solidFill>
                  <a:schemeClr val="tx1"/>
                </a:solidFill>
                <a:latin typeface="HGPｺﾞｼｯｸM" panose="020B0600000000000000" pitchFamily="50" charset="-128"/>
                <a:ea typeface="HGPｺﾞｼｯｸM" panose="020B0600000000000000" pitchFamily="50" charset="-128"/>
              </a:rPr>
              <a:t>肱川あらし</a:t>
            </a:r>
            <a:endParaRPr kumimoji="1" lang="en-US" altLang="ja-JP" dirty="0">
              <a:solidFill>
                <a:schemeClr val="tx1"/>
              </a:solidFill>
              <a:latin typeface="HGPｺﾞｼｯｸM" panose="020B0600000000000000" pitchFamily="50" charset="-128"/>
              <a:ea typeface="HGPｺﾞｼｯｸM" panose="020B0600000000000000" pitchFamily="50" charset="-128"/>
            </a:endParaRPr>
          </a:p>
          <a:p>
            <a:pPr algn="ctr"/>
            <a:r>
              <a:rPr lang="ja-JP" altLang="en-US" dirty="0">
                <a:solidFill>
                  <a:schemeClr val="tx1"/>
                </a:solidFill>
                <a:latin typeface="HGPｺﾞｼｯｸM" panose="020B0600000000000000" pitchFamily="50" charset="-128"/>
                <a:ea typeface="HGPｺﾞｼｯｸM" panose="020B0600000000000000" pitchFamily="50" charset="-128"/>
              </a:rPr>
              <a:t>などなど</a:t>
            </a:r>
            <a:endParaRPr kumimoji="1" lang="ja-JP" altLang="en-US" dirty="0">
              <a:solidFill>
                <a:schemeClr val="tx1"/>
              </a:solidFill>
              <a:latin typeface="HGPｺﾞｼｯｸM" panose="020B0600000000000000" pitchFamily="50" charset="-128"/>
              <a:ea typeface="HGPｺﾞｼｯｸM" panose="020B0600000000000000" pitchFamily="50" charset="-128"/>
            </a:endParaRPr>
          </a:p>
        </p:txBody>
      </p:sp>
      <p:sp>
        <p:nvSpPr>
          <p:cNvPr id="21" name="下矢印 20"/>
          <p:cNvSpPr/>
          <p:nvPr/>
        </p:nvSpPr>
        <p:spPr>
          <a:xfrm rot="9889579">
            <a:off x="4603315" y="3130810"/>
            <a:ext cx="161392" cy="333073"/>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4235995" y="3468710"/>
            <a:ext cx="975003" cy="2794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HGPｺﾞｼｯｸM" panose="020B0600000000000000" pitchFamily="50" charset="-128"/>
                <a:ea typeface="HGPｺﾞｼｯｸM" panose="020B0600000000000000" pitchFamily="50" charset="-128"/>
              </a:rPr>
              <a:t>シロッコ</a:t>
            </a:r>
            <a:endParaRPr kumimoji="1" lang="ja-JP" altLang="en-US" dirty="0">
              <a:solidFill>
                <a:schemeClr val="tx1"/>
              </a:solidFill>
              <a:latin typeface="HGPｺﾞｼｯｸM" panose="020B0600000000000000" pitchFamily="50" charset="-128"/>
              <a:ea typeface="HGPｺﾞｼｯｸM" panose="020B0600000000000000" pitchFamily="50" charset="-128"/>
            </a:endParaRPr>
          </a:p>
        </p:txBody>
      </p:sp>
      <p:sp>
        <p:nvSpPr>
          <p:cNvPr id="4" name="角丸四角形 3"/>
          <p:cNvSpPr/>
          <p:nvPr/>
        </p:nvSpPr>
        <p:spPr>
          <a:xfrm>
            <a:off x="160077" y="4616549"/>
            <a:ext cx="7155349" cy="2104927"/>
          </a:xfrm>
          <a:prstGeom prst="roundRect">
            <a:avLst/>
          </a:prstGeom>
          <a:solidFill>
            <a:srgbClr val="CCFFCC">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dirty="0">
                <a:solidFill>
                  <a:schemeClr val="tx1"/>
                </a:solidFill>
                <a:latin typeface="HGPｺﾞｼｯｸM" panose="020B0600000000000000" pitchFamily="50" charset="-128"/>
                <a:ea typeface="HGPｺﾞｼｯｸM" panose="020B0600000000000000" pitchFamily="50" charset="-128"/>
              </a:rPr>
              <a:t>局地風</a:t>
            </a:r>
            <a:r>
              <a:rPr kumimoji="1" lang="en-US" altLang="ja-JP" sz="2400" dirty="0">
                <a:solidFill>
                  <a:schemeClr val="tx1"/>
                </a:solidFill>
                <a:latin typeface="HGPｺﾞｼｯｸM" panose="020B0600000000000000" pitchFamily="50" charset="-128"/>
                <a:ea typeface="HGPｺﾞｼｯｸM" panose="020B0600000000000000" pitchFamily="50" charset="-128"/>
              </a:rPr>
              <a:t>…</a:t>
            </a:r>
            <a:r>
              <a:rPr kumimoji="1" lang="ja-JP" altLang="en-US" sz="2400" dirty="0">
                <a:solidFill>
                  <a:schemeClr val="tx1"/>
                </a:solidFill>
                <a:latin typeface="HGPｺﾞｼｯｸM" panose="020B0600000000000000" pitchFamily="50" charset="-128"/>
                <a:ea typeface="HGPｺﾞｼｯｸM" panose="020B0600000000000000" pitchFamily="50" charset="-128"/>
              </a:rPr>
              <a:t>数十</a:t>
            </a:r>
            <a:r>
              <a:rPr kumimoji="1" lang="en-US" altLang="ja-JP" sz="2400" dirty="0">
                <a:solidFill>
                  <a:schemeClr val="tx1"/>
                </a:solidFill>
                <a:latin typeface="HGPｺﾞｼｯｸM" panose="020B0600000000000000" pitchFamily="50" charset="-128"/>
                <a:ea typeface="HGPｺﾞｼｯｸM" panose="020B0600000000000000" pitchFamily="50" charset="-128"/>
              </a:rPr>
              <a:t>km</a:t>
            </a:r>
            <a:r>
              <a:rPr kumimoji="1" lang="ja-JP" altLang="en-US" sz="2400" dirty="0">
                <a:solidFill>
                  <a:schemeClr val="tx1"/>
                </a:solidFill>
                <a:latin typeface="HGPｺﾞｼｯｸM" panose="020B0600000000000000" pitchFamily="50" charset="-128"/>
                <a:ea typeface="HGPｺﾞｼｯｸM" panose="020B0600000000000000" pitchFamily="50" charset="-128"/>
              </a:rPr>
              <a:t>～</a:t>
            </a:r>
            <a:r>
              <a:rPr kumimoji="1" lang="en-US" altLang="ja-JP" sz="2400" dirty="0">
                <a:solidFill>
                  <a:schemeClr val="tx1"/>
                </a:solidFill>
                <a:latin typeface="HGPｺﾞｼｯｸM" panose="020B0600000000000000" pitchFamily="50" charset="-128"/>
                <a:ea typeface="HGPｺﾞｼｯｸM" panose="020B0600000000000000" pitchFamily="50" charset="-128"/>
              </a:rPr>
              <a:t>100km</a:t>
            </a:r>
            <a:r>
              <a:rPr kumimoji="1" lang="ja-JP" altLang="en-US" sz="2400" dirty="0">
                <a:solidFill>
                  <a:schemeClr val="tx1"/>
                </a:solidFill>
                <a:latin typeface="HGPｺﾞｼｯｸM" panose="020B0600000000000000" pitchFamily="50" charset="-128"/>
                <a:ea typeface="HGPｺﾞｼｯｸM" panose="020B0600000000000000" pitchFamily="50" charset="-128"/>
              </a:rPr>
              <a:t>程度の限られた範囲で吹く</a:t>
            </a:r>
            <a:endParaRPr kumimoji="1" lang="en-US" altLang="ja-JP" sz="2400" dirty="0">
              <a:solidFill>
                <a:schemeClr val="tx1"/>
              </a:solidFill>
              <a:latin typeface="HGPｺﾞｼｯｸM" panose="020B0600000000000000" pitchFamily="50" charset="-128"/>
              <a:ea typeface="HGPｺﾞｼｯｸM" panose="020B0600000000000000" pitchFamily="50" charset="-128"/>
            </a:endParaRPr>
          </a:p>
          <a:p>
            <a:r>
              <a:rPr lang="ja-JP" altLang="en-US" sz="2400" dirty="0">
                <a:solidFill>
                  <a:schemeClr val="tx1"/>
                </a:solidFill>
                <a:latin typeface="HGPｺﾞｼｯｸM" panose="020B0600000000000000" pitchFamily="50" charset="-128"/>
                <a:ea typeface="HGPｺﾞｼｯｸM" panose="020B0600000000000000" pitchFamily="50" charset="-128"/>
              </a:rPr>
              <a:t>　　　　　　地域固有の風。災害を引き起こすほど、</a:t>
            </a:r>
            <a:r>
              <a:rPr kumimoji="1" lang="ja-JP" altLang="en-US" sz="2400" dirty="0">
                <a:solidFill>
                  <a:schemeClr val="tx1"/>
                </a:solidFill>
                <a:latin typeface="HGPｺﾞｼｯｸM" panose="020B0600000000000000" pitchFamily="50" charset="-128"/>
                <a:ea typeface="HGPｺﾞｼｯｸM" panose="020B0600000000000000" pitchFamily="50" charset="-128"/>
              </a:rPr>
              <a:t>強く</a:t>
            </a:r>
            <a:endParaRPr kumimoji="1" lang="en-US" altLang="ja-JP" sz="2400" dirty="0">
              <a:solidFill>
                <a:schemeClr val="tx1"/>
              </a:solidFill>
              <a:latin typeface="HGPｺﾞｼｯｸM" panose="020B0600000000000000" pitchFamily="50" charset="-128"/>
              <a:ea typeface="HGPｺﾞｼｯｸM" panose="020B0600000000000000" pitchFamily="50" charset="-128"/>
            </a:endParaRPr>
          </a:p>
          <a:p>
            <a:r>
              <a:rPr lang="ja-JP" altLang="en-US" sz="2400" dirty="0">
                <a:solidFill>
                  <a:schemeClr val="tx1"/>
                </a:solidFill>
                <a:latin typeface="HGPｺﾞｼｯｸM" panose="020B0600000000000000" pitchFamily="50" charset="-128"/>
                <a:ea typeface="HGPｺﾞｼｯｸM" panose="020B0600000000000000" pitchFamily="50" charset="-128"/>
              </a:rPr>
              <a:t>　　　　　　</a:t>
            </a:r>
            <a:r>
              <a:rPr kumimoji="1" lang="ja-JP" altLang="en-US" sz="2400" dirty="0">
                <a:solidFill>
                  <a:schemeClr val="tx1"/>
                </a:solidFill>
                <a:latin typeface="HGPｺﾞｼｯｸM" panose="020B0600000000000000" pitchFamily="50" charset="-128"/>
                <a:ea typeface="HGPｺﾞｼｯｸM" panose="020B0600000000000000" pitchFamily="50" charset="-128"/>
              </a:rPr>
              <a:t>吹くこともある</a:t>
            </a:r>
            <a:endParaRPr kumimoji="1" lang="en-US" altLang="ja-JP" sz="2400" dirty="0">
              <a:solidFill>
                <a:schemeClr val="tx1"/>
              </a:solidFill>
              <a:latin typeface="HGPｺﾞｼｯｸM" panose="020B0600000000000000" pitchFamily="50" charset="-128"/>
              <a:ea typeface="HGPｺﾞｼｯｸM" panose="020B0600000000000000" pitchFamily="50" charset="-128"/>
            </a:endParaRPr>
          </a:p>
          <a:p>
            <a:pPr algn="ctr"/>
            <a:r>
              <a:rPr lang="ja-JP" altLang="en-US" sz="2400" dirty="0">
                <a:solidFill>
                  <a:schemeClr val="tx1"/>
                </a:solidFill>
                <a:latin typeface="HGPｺﾞｼｯｸM" panose="020B0600000000000000" pitchFamily="50" charset="-128"/>
                <a:ea typeface="HGPｺﾞｼｯｸM" panose="020B0600000000000000" pitchFamily="50" charset="-128"/>
              </a:rPr>
              <a:t>⇒局地風の研究は重要であり、発生機構・強度に</a:t>
            </a:r>
            <a:endParaRPr lang="en-US" altLang="ja-JP" sz="2400" dirty="0">
              <a:solidFill>
                <a:schemeClr val="tx1"/>
              </a:solidFill>
              <a:latin typeface="HGPｺﾞｼｯｸM" panose="020B0600000000000000" pitchFamily="50" charset="-128"/>
              <a:ea typeface="HGPｺﾞｼｯｸM" panose="020B0600000000000000" pitchFamily="50" charset="-128"/>
            </a:endParaRPr>
          </a:p>
          <a:p>
            <a:pPr algn="ctr"/>
            <a:r>
              <a:rPr lang="ja-JP" altLang="en-US" sz="2400" dirty="0">
                <a:solidFill>
                  <a:schemeClr val="tx1"/>
                </a:solidFill>
                <a:latin typeface="HGPｺﾞｼｯｸM" panose="020B0600000000000000" pitchFamily="50" charset="-128"/>
                <a:ea typeface="HGPｺﾞｼｯｸM" panose="020B0600000000000000" pitchFamily="50" charset="-128"/>
              </a:rPr>
              <a:t>　 関する先行研究は数多く存在</a:t>
            </a:r>
            <a:endParaRPr kumimoji="1" lang="ja-JP" altLang="en-US" sz="2400" dirty="0">
              <a:solidFill>
                <a:schemeClr val="tx1"/>
              </a:solidFill>
              <a:latin typeface="HGPｺﾞｼｯｸM" panose="020B0600000000000000" pitchFamily="50" charset="-128"/>
              <a:ea typeface="HGPｺﾞｼｯｸM" panose="020B0600000000000000" pitchFamily="50" charset="-128"/>
            </a:endParaRPr>
          </a:p>
        </p:txBody>
      </p:sp>
      <p:sp>
        <p:nvSpPr>
          <p:cNvPr id="23" name="スライド番号プレースホルダー 22"/>
          <p:cNvSpPr>
            <a:spLocks noGrp="1"/>
          </p:cNvSpPr>
          <p:nvPr>
            <p:ph type="sldNum" sz="quarter" idx="12"/>
          </p:nvPr>
        </p:nvSpPr>
        <p:spPr/>
        <p:txBody>
          <a:bodyPr/>
          <a:lstStyle/>
          <a:p>
            <a:fld id="{5E2E1D7A-DA9D-404F-8087-6DF0A9072228}" type="slidenum">
              <a:rPr kumimoji="1" lang="ja-JP" altLang="en-US" smtClean="0"/>
              <a:t>2</a:t>
            </a:fld>
            <a:endParaRPr kumimoji="1" lang="ja-JP" altLang="en-US" dirty="0"/>
          </a:p>
        </p:txBody>
      </p:sp>
    </p:spTree>
    <p:extLst>
      <p:ext uri="{BB962C8B-B14F-4D97-AF65-F5344CB8AC3E}">
        <p14:creationId xmlns:p14="http://schemas.microsoft.com/office/powerpoint/2010/main" val="41419259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5E2E1D7A-DA9D-404F-8087-6DF0A9072228}" type="slidenum">
              <a:rPr kumimoji="1" lang="ja-JP" altLang="en-US" smtClean="0"/>
              <a:t>20</a:t>
            </a:fld>
            <a:endParaRPr kumimoji="1" lang="ja-JP" altLang="en-US"/>
          </a:p>
        </p:txBody>
      </p:sp>
    </p:spTree>
    <p:extLst>
      <p:ext uri="{BB962C8B-B14F-4D97-AF65-F5344CB8AC3E}">
        <p14:creationId xmlns:p14="http://schemas.microsoft.com/office/powerpoint/2010/main" val="2281743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87086" y="2592936"/>
            <a:ext cx="7886700" cy="1325563"/>
          </a:xfrm>
        </p:spPr>
        <p:txBody>
          <a:bodyPr/>
          <a:lstStyle/>
          <a:p>
            <a:pPr algn="ctr"/>
            <a:r>
              <a:rPr kumimoji="1" lang="ja-JP" altLang="en-US" b="1" dirty="0">
                <a:latin typeface="HGPｺﾞｼｯｸM" panose="020B0600000000000000" pitchFamily="50" charset="-128"/>
                <a:ea typeface="HGPｺﾞｼｯｸM" panose="020B0600000000000000" pitchFamily="50" charset="-128"/>
              </a:rPr>
              <a:t>予備スライド</a:t>
            </a:r>
          </a:p>
        </p:txBody>
      </p:sp>
      <p:sp>
        <p:nvSpPr>
          <p:cNvPr id="3" name="スライド番号プレースホルダー 2"/>
          <p:cNvSpPr>
            <a:spLocks noGrp="1"/>
          </p:cNvSpPr>
          <p:nvPr>
            <p:ph type="sldNum" sz="quarter" idx="12"/>
          </p:nvPr>
        </p:nvSpPr>
        <p:spPr/>
        <p:txBody>
          <a:bodyPr/>
          <a:lstStyle/>
          <a:p>
            <a:fld id="{5E2E1D7A-DA9D-404F-8087-6DF0A9072228}" type="slidenum">
              <a:rPr kumimoji="1" lang="ja-JP" altLang="en-US" smtClean="0"/>
              <a:t>21</a:t>
            </a:fld>
            <a:endParaRPr kumimoji="1" lang="ja-JP" altLang="en-US"/>
          </a:p>
        </p:txBody>
      </p:sp>
    </p:spTree>
    <p:extLst>
      <p:ext uri="{BB962C8B-B14F-4D97-AF65-F5344CB8AC3E}">
        <p14:creationId xmlns:p14="http://schemas.microsoft.com/office/powerpoint/2010/main" val="3612589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F210965A-35F6-4377-9087-08B3CAB4EE85}" type="slidenum">
              <a:rPr kumimoji="1" lang="ja-JP" altLang="en-US" smtClean="0"/>
              <a:t>22</a:t>
            </a:fld>
            <a:endParaRPr kumimoji="1" lang="ja-JP" altLang="en-US"/>
          </a:p>
        </p:txBody>
      </p:sp>
      <p:sp>
        <p:nvSpPr>
          <p:cNvPr id="3" name="正方形/長方形 2"/>
          <p:cNvSpPr/>
          <p:nvPr/>
        </p:nvSpPr>
        <p:spPr>
          <a:xfrm>
            <a:off x="174568" y="157943"/>
            <a:ext cx="1733363" cy="54864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HGPｺﾞｼｯｸM" panose="020B0600000000000000" pitchFamily="50" charset="-128"/>
                <a:ea typeface="HGPｺﾞｼｯｸM" panose="020B0600000000000000" pitchFamily="50" charset="-128"/>
              </a:rPr>
              <a:t>地形の状態</a:t>
            </a:r>
            <a:endParaRPr kumimoji="1" lang="ja-JP" altLang="en-US" sz="2400" dirty="0">
              <a:solidFill>
                <a:schemeClr val="tx1"/>
              </a:solidFill>
              <a:latin typeface="HGPｺﾞｼｯｸM" panose="020B0600000000000000" pitchFamily="50" charset="-128"/>
              <a:ea typeface="HGPｺﾞｼｯｸM" panose="020B0600000000000000" pitchFamily="50" charset="-128"/>
            </a:endParaRPr>
          </a:p>
        </p:txBody>
      </p:sp>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l="9182" t="92988" r="5010" b="-127"/>
          <a:stretch/>
        </p:blipFill>
        <p:spPr>
          <a:xfrm>
            <a:off x="2108679" y="4894327"/>
            <a:ext cx="4881104" cy="348651"/>
          </a:xfrm>
          <a:prstGeom prst="rect">
            <a:avLst/>
          </a:prstGeom>
        </p:spPr>
      </p:pic>
      <p:sp>
        <p:nvSpPr>
          <p:cNvPr id="6" name="正方形/長方形 5"/>
          <p:cNvSpPr/>
          <p:nvPr/>
        </p:nvSpPr>
        <p:spPr>
          <a:xfrm>
            <a:off x="3788696" y="5316037"/>
            <a:ext cx="1521070" cy="378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HGPｺﾞｼｯｸM" panose="020B0600000000000000" pitchFamily="50" charset="-128"/>
                <a:ea typeface="HGPｺﾞｼｯｸM" panose="020B0600000000000000" pitchFamily="50" charset="-128"/>
              </a:rPr>
              <a:t>色</a:t>
            </a:r>
            <a:r>
              <a:rPr lang="ja-JP" altLang="en-US" sz="2000" dirty="0">
                <a:solidFill>
                  <a:schemeClr val="tx1"/>
                </a:solidFill>
                <a:latin typeface="HGPｺﾞｼｯｸM" panose="020B0600000000000000" pitchFamily="50" charset="-128"/>
                <a:ea typeface="HGPｺﾞｼｯｸM" panose="020B0600000000000000" pitchFamily="50" charset="-128"/>
              </a:rPr>
              <a:t>：標高</a:t>
            </a:r>
            <a:r>
              <a:rPr lang="en-US" altLang="ja-JP" sz="2000" dirty="0">
                <a:solidFill>
                  <a:schemeClr val="tx1"/>
                </a:solidFill>
                <a:latin typeface="HGPｺﾞｼｯｸM" panose="020B0600000000000000" pitchFamily="50" charset="-128"/>
                <a:ea typeface="HGPｺﾞｼｯｸM" panose="020B0600000000000000" pitchFamily="50" charset="-128"/>
              </a:rPr>
              <a:t>[m]</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grpSp>
        <p:nvGrpSpPr>
          <p:cNvPr id="13" name="グループ化 12"/>
          <p:cNvGrpSpPr/>
          <p:nvPr/>
        </p:nvGrpSpPr>
        <p:grpSpPr>
          <a:xfrm>
            <a:off x="174568" y="1117434"/>
            <a:ext cx="4261107" cy="3217985"/>
            <a:chOff x="174568" y="808892"/>
            <a:chExt cx="4261107" cy="3217985"/>
          </a:xfrm>
        </p:grpSpPr>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b="22810"/>
            <a:stretch/>
          </p:blipFill>
          <p:spPr>
            <a:xfrm>
              <a:off x="174568" y="1203133"/>
              <a:ext cx="4261107" cy="2823744"/>
            </a:xfrm>
            <a:prstGeom prst="rect">
              <a:avLst/>
            </a:prstGeom>
          </p:spPr>
        </p:pic>
        <p:sp>
          <p:nvSpPr>
            <p:cNvPr id="8" name="正方形/長方形 7"/>
            <p:cNvSpPr/>
            <p:nvPr/>
          </p:nvSpPr>
          <p:spPr>
            <a:xfrm>
              <a:off x="1268549" y="808892"/>
              <a:ext cx="2013439" cy="3942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err="1">
                  <a:solidFill>
                    <a:schemeClr val="tx1"/>
                  </a:solidFill>
                  <a:latin typeface="HGPｺﾞｼｯｸM" panose="020B0600000000000000" pitchFamily="50" charset="-128"/>
                  <a:ea typeface="HGPｺﾞｼｯｸM" panose="020B0600000000000000" pitchFamily="50" charset="-128"/>
                </a:rPr>
                <a:t>ctl_run</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grpSp>
      <p:grpSp>
        <p:nvGrpSpPr>
          <p:cNvPr id="14" name="グループ化 13"/>
          <p:cNvGrpSpPr/>
          <p:nvPr/>
        </p:nvGrpSpPr>
        <p:grpSpPr>
          <a:xfrm>
            <a:off x="4718213" y="1119655"/>
            <a:ext cx="4244401" cy="3217985"/>
            <a:chOff x="4691837" y="808892"/>
            <a:chExt cx="4244401" cy="3217985"/>
          </a:xfrm>
        </p:grpSpPr>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b="22506"/>
            <a:stretch/>
          </p:blipFill>
          <p:spPr>
            <a:xfrm>
              <a:off x="4691837" y="1203133"/>
              <a:ext cx="4244401" cy="2823744"/>
            </a:xfrm>
            <a:prstGeom prst="rect">
              <a:avLst/>
            </a:prstGeom>
          </p:spPr>
        </p:pic>
        <p:sp>
          <p:nvSpPr>
            <p:cNvPr id="9" name="正方形/長方形 8"/>
            <p:cNvSpPr/>
            <p:nvPr/>
          </p:nvSpPr>
          <p:spPr>
            <a:xfrm>
              <a:off x="5703688" y="808892"/>
              <a:ext cx="2013439" cy="3942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err="1">
                  <a:solidFill>
                    <a:schemeClr val="tx1"/>
                  </a:solidFill>
                  <a:latin typeface="HGPｺﾞｼｯｸM" panose="020B0600000000000000" pitchFamily="50" charset="-128"/>
                  <a:ea typeface="HGPｺﾞｼｯｸM" panose="020B0600000000000000" pitchFamily="50" charset="-128"/>
                </a:rPr>
                <a:t>plane</a:t>
              </a:r>
              <a:r>
                <a:rPr kumimoji="1" lang="en-US" altLang="ja-JP" sz="2000" dirty="0" err="1">
                  <a:solidFill>
                    <a:schemeClr val="tx1"/>
                  </a:solidFill>
                  <a:latin typeface="HGPｺﾞｼｯｸM" panose="020B0600000000000000" pitchFamily="50" charset="-128"/>
                  <a:ea typeface="HGPｺﾞｼｯｸM" panose="020B0600000000000000" pitchFamily="50" charset="-128"/>
                </a:rPr>
                <a:t>_run</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grpSp>
    </p:spTree>
    <p:extLst>
      <p:ext uri="{BB962C8B-B14F-4D97-AF65-F5344CB8AC3E}">
        <p14:creationId xmlns:p14="http://schemas.microsoft.com/office/powerpoint/2010/main" val="32038203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a:srcRect l="22105" t="23677" r="50973" b="2519"/>
          <a:stretch/>
        </p:blipFill>
        <p:spPr>
          <a:xfrm>
            <a:off x="253218" y="416461"/>
            <a:ext cx="4065564" cy="5939890"/>
          </a:xfrm>
          <a:prstGeom prst="rect">
            <a:avLst/>
          </a:prstGeom>
        </p:spPr>
      </p:pic>
      <p:sp>
        <p:nvSpPr>
          <p:cNvPr id="4" name="正方形/長方形 3"/>
          <p:cNvSpPr/>
          <p:nvPr/>
        </p:nvSpPr>
        <p:spPr>
          <a:xfrm>
            <a:off x="4318782" y="2591581"/>
            <a:ext cx="4712677" cy="15896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chemeClr val="tx1"/>
                </a:solidFill>
                <a:latin typeface="HGPｺﾞｼｯｸM" panose="020B0600000000000000" pitchFamily="50" charset="-128"/>
                <a:ea typeface="HGPｺﾞｼｯｸM" panose="020B0600000000000000" pitchFamily="50" charset="-128"/>
              </a:rPr>
              <a:t>(Ohshima et al.2003 </a:t>
            </a:r>
            <a:r>
              <a:rPr kumimoji="1" lang="ja-JP" altLang="en-US" sz="2000" dirty="0">
                <a:solidFill>
                  <a:schemeClr val="tx1"/>
                </a:solidFill>
                <a:latin typeface="HGPｺﾞｼｯｸM" panose="020B0600000000000000" pitchFamily="50" charset="-128"/>
                <a:ea typeface="HGPｺﾞｼｯｸM" panose="020B0600000000000000" pitchFamily="50" charset="-128"/>
              </a:rPr>
              <a:t>より</a:t>
            </a:r>
            <a:r>
              <a:rPr kumimoji="1" lang="en-US" altLang="ja-JP" sz="2000" dirty="0">
                <a:solidFill>
                  <a:schemeClr val="tx1"/>
                </a:solidFill>
                <a:latin typeface="HGPｺﾞｼｯｸM" panose="020B0600000000000000" pitchFamily="50" charset="-128"/>
                <a:ea typeface="HGPｺﾞｼｯｸM" panose="020B0600000000000000" pitchFamily="50" charset="-128"/>
              </a:rPr>
              <a:t>)</a:t>
            </a:r>
          </a:p>
          <a:p>
            <a:r>
              <a:rPr kumimoji="1" lang="ja-JP" altLang="en-US" sz="2000" dirty="0">
                <a:solidFill>
                  <a:schemeClr val="tx1"/>
                </a:solidFill>
                <a:latin typeface="HGPｺﾞｼｯｸM" panose="020B0600000000000000" pitchFamily="50" charset="-128"/>
                <a:ea typeface="HGPｺﾞｼｯｸM" panose="020B0600000000000000" pitchFamily="50" charset="-128"/>
              </a:rPr>
              <a:t>年間の海氷生成量分布</a:t>
            </a:r>
            <a:r>
              <a:rPr kumimoji="1" lang="en-US" altLang="ja-JP" sz="2000" dirty="0">
                <a:solidFill>
                  <a:schemeClr val="tx1"/>
                </a:solidFill>
                <a:latin typeface="HGPｺﾞｼｯｸM" panose="020B0600000000000000" pitchFamily="50" charset="-128"/>
                <a:ea typeface="HGPｺﾞｼｯｸM" panose="020B0600000000000000" pitchFamily="50" charset="-128"/>
              </a:rPr>
              <a:t>[cm]</a:t>
            </a:r>
          </a:p>
          <a:p>
            <a:r>
              <a:rPr lang="ja-JP" altLang="en-US" sz="2000" dirty="0">
                <a:solidFill>
                  <a:schemeClr val="tx1"/>
                </a:solidFill>
                <a:latin typeface="HGPｺﾞｼｯｸM" panose="020B0600000000000000" pitchFamily="50" charset="-128"/>
                <a:ea typeface="HGPｺﾞｼｯｸM" panose="020B0600000000000000" pitchFamily="50" charset="-128"/>
              </a:rPr>
              <a:t>人工衛星のマイクロ波放射計の海氷情報と熱収支計算から見積もったもの</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sp>
        <p:nvSpPr>
          <p:cNvPr id="5" name="スライド番号プレースホルダー 4"/>
          <p:cNvSpPr>
            <a:spLocks noGrp="1"/>
          </p:cNvSpPr>
          <p:nvPr>
            <p:ph type="sldNum" sz="quarter" idx="12"/>
          </p:nvPr>
        </p:nvSpPr>
        <p:spPr/>
        <p:txBody>
          <a:bodyPr/>
          <a:lstStyle/>
          <a:p>
            <a:fld id="{5E2E1D7A-DA9D-404F-8087-6DF0A9072228}" type="slidenum">
              <a:rPr kumimoji="1" lang="ja-JP" altLang="en-US" smtClean="0"/>
              <a:t>23</a:t>
            </a:fld>
            <a:endParaRPr kumimoji="1" lang="ja-JP" altLang="en-US"/>
          </a:p>
        </p:txBody>
      </p:sp>
    </p:spTree>
    <p:extLst>
      <p:ext uri="{BB962C8B-B14F-4D97-AF65-F5344CB8AC3E}">
        <p14:creationId xmlns:p14="http://schemas.microsoft.com/office/powerpoint/2010/main" val="2308523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5E2E1D7A-DA9D-404F-8087-6DF0A9072228}" type="slidenum">
              <a:rPr kumimoji="1" lang="ja-JP" altLang="en-US" smtClean="0"/>
              <a:t>24</a:t>
            </a:fld>
            <a:endParaRPr kumimoji="1" lang="ja-JP" altLang="en-US"/>
          </a:p>
        </p:txBody>
      </p:sp>
      <p:sp>
        <p:nvSpPr>
          <p:cNvPr id="3" name="正方形/長方形 2"/>
          <p:cNvSpPr/>
          <p:nvPr/>
        </p:nvSpPr>
        <p:spPr>
          <a:xfrm>
            <a:off x="238540" y="197703"/>
            <a:ext cx="1827652" cy="550442"/>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noProof="0" dirty="0">
                <a:solidFill>
                  <a:prstClr val="black"/>
                </a:solidFill>
                <a:latin typeface="HGPｺﾞｼｯｸM" panose="020B0600000000000000" pitchFamily="50" charset="-128"/>
                <a:ea typeface="HGPｺﾞｼｯｸM" panose="020B0600000000000000" pitchFamily="50" charset="-128"/>
              </a:rPr>
              <a:t>結果</a:t>
            </a:r>
            <a:r>
              <a:rPr lang="en-US" altLang="ja-JP" sz="2400" noProof="0" dirty="0" smtClean="0">
                <a:solidFill>
                  <a:prstClr val="black"/>
                </a:solidFill>
                <a:latin typeface="HGPｺﾞｼｯｸM" panose="020B0600000000000000" pitchFamily="50" charset="-128"/>
                <a:ea typeface="HGPｺﾞｼｯｸM" panose="020B0600000000000000" pitchFamily="50" charset="-128"/>
              </a:rPr>
              <a:t>(</a:t>
            </a:r>
            <a:r>
              <a:rPr lang="ja-JP" altLang="en-US" sz="2400" dirty="0">
                <a:solidFill>
                  <a:prstClr val="black"/>
                </a:solidFill>
                <a:latin typeface="HGPｺﾞｼｯｸM" panose="020B0600000000000000" pitchFamily="50" charset="-128"/>
                <a:ea typeface="HGPｺﾞｼｯｸM" panose="020B0600000000000000" pitchFamily="50" charset="-128"/>
              </a:rPr>
              <a:t>ジオポ</a:t>
            </a:r>
            <a:r>
              <a:rPr lang="en-US" altLang="ja-JP" sz="2400" noProof="0" dirty="0" smtClean="0">
                <a:solidFill>
                  <a:prstClr val="black"/>
                </a:solidFill>
                <a:latin typeface="HGPｺﾞｼｯｸM" panose="020B0600000000000000" pitchFamily="50" charset="-128"/>
                <a:ea typeface="HGPｺﾞｼｯｸM" panose="020B06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4" name="正方形/長方形 3"/>
          <p:cNvSpPr/>
          <p:nvPr/>
        </p:nvSpPr>
        <p:spPr>
          <a:xfrm>
            <a:off x="2681978" y="-14349"/>
            <a:ext cx="5991957" cy="7945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chemeClr val="tx1"/>
                </a:solidFill>
                <a:latin typeface="HGPｺﾞｼｯｸM" panose="020B0600000000000000" pitchFamily="50" charset="-128"/>
                <a:ea typeface="HGPｺﾞｼｯｸM" panose="020B0600000000000000" pitchFamily="50" charset="-128"/>
              </a:rPr>
              <a:t>ジオポテンシャル</a:t>
            </a:r>
            <a:r>
              <a:rPr lang="ja-JP" altLang="en-US" sz="2000" dirty="0">
                <a:solidFill>
                  <a:schemeClr val="tx1"/>
                </a:solidFill>
                <a:latin typeface="HGPｺﾞｼｯｸM" panose="020B0600000000000000" pitchFamily="50" charset="-128"/>
                <a:ea typeface="HGPｺﾞｼｯｸM" panose="020B0600000000000000" pitchFamily="50" charset="-128"/>
              </a:rPr>
              <a:t>高度</a:t>
            </a:r>
            <a:r>
              <a:rPr kumimoji="1" lang="ja-JP" altLang="en-US" sz="2000" dirty="0" smtClean="0">
                <a:solidFill>
                  <a:schemeClr val="tx1"/>
                </a:solidFill>
                <a:latin typeface="HGPｺﾞｼｯｸM" panose="020B0600000000000000" pitchFamily="50" charset="-128"/>
                <a:ea typeface="HGPｺﾞｼｯｸM" panose="020B0600000000000000" pitchFamily="50" charset="-128"/>
              </a:rPr>
              <a:t>の</a:t>
            </a:r>
            <a:r>
              <a:rPr kumimoji="1" lang="en-US" altLang="ja-JP" sz="2000" dirty="0">
                <a:solidFill>
                  <a:schemeClr val="tx1"/>
                </a:solidFill>
                <a:latin typeface="HGPｺﾞｼｯｸM" panose="020B0600000000000000" pitchFamily="50" charset="-128"/>
                <a:ea typeface="HGPｺﾞｼｯｸM" panose="020B0600000000000000" pitchFamily="50" charset="-128"/>
              </a:rPr>
              <a:t>1</a:t>
            </a:r>
            <a:r>
              <a:rPr kumimoji="1" lang="ja-JP" altLang="en-US" sz="2000" dirty="0">
                <a:solidFill>
                  <a:schemeClr val="tx1"/>
                </a:solidFill>
                <a:latin typeface="HGPｺﾞｼｯｸM" panose="020B0600000000000000" pitchFamily="50" charset="-128"/>
                <a:ea typeface="HGPｺﾞｼｯｸM" panose="020B0600000000000000" pitchFamily="50" charset="-128"/>
              </a:rPr>
              <a:t>か月平均</a:t>
            </a:r>
            <a:r>
              <a:rPr lang="ja-JP" altLang="en-US" sz="2000" dirty="0" smtClean="0">
                <a:solidFill>
                  <a:schemeClr val="tx1"/>
                </a:solidFill>
                <a:latin typeface="HGPｺﾞｼｯｸM" panose="020B0600000000000000" pitchFamily="50" charset="-128"/>
                <a:ea typeface="HGPｺﾞｼｯｸM" panose="020B0600000000000000" pitchFamily="50" charset="-128"/>
              </a:rPr>
              <a:t>（</a:t>
            </a:r>
            <a:r>
              <a:rPr kumimoji="1" lang="en-US" altLang="ja-JP" sz="2000" dirty="0" err="1" smtClean="0">
                <a:solidFill>
                  <a:schemeClr val="tx1"/>
                </a:solidFill>
                <a:latin typeface="HGPｺﾞｼｯｸM" panose="020B0600000000000000" pitchFamily="50" charset="-128"/>
                <a:ea typeface="HGPｺﾞｼｯｸM" panose="020B0600000000000000" pitchFamily="50" charset="-128"/>
              </a:rPr>
              <a:t>ctl_run-plane_run</a:t>
            </a:r>
            <a:r>
              <a:rPr kumimoji="1" lang="ja-JP" altLang="en-US" sz="2000" dirty="0" smtClean="0">
                <a:solidFill>
                  <a:schemeClr val="tx1"/>
                </a:solidFill>
                <a:latin typeface="HGPｺﾞｼｯｸM" panose="020B0600000000000000" pitchFamily="50" charset="-128"/>
                <a:ea typeface="HGPｺﾞｼｯｸM" panose="020B0600000000000000" pitchFamily="50" charset="-128"/>
              </a:rPr>
              <a:t>）</a:t>
            </a:r>
            <a:endParaRPr kumimoji="1" lang="en-US" altLang="ja-JP" sz="2000" dirty="0" smtClean="0">
              <a:solidFill>
                <a:schemeClr val="tx1"/>
              </a:solidFill>
              <a:latin typeface="HGPｺﾞｼｯｸM" panose="020B0600000000000000" pitchFamily="50" charset="-128"/>
              <a:ea typeface="HGPｺﾞｼｯｸM" panose="020B0600000000000000" pitchFamily="50" charset="-128"/>
            </a:endParaRPr>
          </a:p>
          <a:p>
            <a:pPr algn="ctr"/>
            <a:r>
              <a:rPr lang="ja-JP" altLang="en-US" sz="2000" dirty="0" smtClean="0">
                <a:solidFill>
                  <a:schemeClr val="tx1"/>
                </a:solidFill>
                <a:latin typeface="HGPｺﾞｼｯｸM" panose="020B0600000000000000" pitchFamily="50" charset="-128"/>
                <a:ea typeface="HGPｺﾞｼｯｸM" panose="020B0600000000000000" pitchFamily="50" charset="-128"/>
              </a:rPr>
              <a:t>上段：</a:t>
            </a:r>
            <a:r>
              <a:rPr lang="en-US" altLang="ja-JP" sz="2000" dirty="0" smtClean="0">
                <a:solidFill>
                  <a:schemeClr val="tx1"/>
                </a:solidFill>
                <a:latin typeface="HGPｺﾞｼｯｸM" panose="020B0600000000000000" pitchFamily="50" charset="-128"/>
                <a:ea typeface="HGPｺﾞｼｯｸM" panose="020B0600000000000000" pitchFamily="50" charset="-128"/>
              </a:rPr>
              <a:t>850hPa</a:t>
            </a:r>
            <a:r>
              <a:rPr lang="ja-JP" altLang="en-US" sz="2000" dirty="0" err="1" smtClean="0">
                <a:solidFill>
                  <a:schemeClr val="tx1"/>
                </a:solidFill>
                <a:latin typeface="HGPｺﾞｼｯｸM" panose="020B0600000000000000" pitchFamily="50" charset="-128"/>
                <a:ea typeface="HGPｺﾞｼｯｸM" panose="020B0600000000000000" pitchFamily="50" charset="-128"/>
              </a:rPr>
              <a:t>、</a:t>
            </a:r>
            <a:r>
              <a:rPr lang="ja-JP" altLang="en-US" sz="2000" dirty="0" smtClean="0">
                <a:solidFill>
                  <a:schemeClr val="tx1"/>
                </a:solidFill>
                <a:latin typeface="HGPｺﾞｼｯｸM" panose="020B0600000000000000" pitchFamily="50" charset="-128"/>
                <a:ea typeface="HGPｺﾞｼｯｸM" panose="020B0600000000000000" pitchFamily="50" charset="-128"/>
              </a:rPr>
              <a:t>下段：</a:t>
            </a:r>
            <a:r>
              <a:rPr lang="en-US" altLang="ja-JP" sz="2000" dirty="0" smtClean="0">
                <a:solidFill>
                  <a:schemeClr val="tx1"/>
                </a:solidFill>
                <a:latin typeface="HGPｺﾞｼｯｸM" panose="020B0600000000000000" pitchFamily="50" charset="-128"/>
                <a:ea typeface="HGPｺﾞｼｯｸM" panose="020B0600000000000000" pitchFamily="50" charset="-128"/>
              </a:rPr>
              <a:t>500hPa</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sp>
        <p:nvSpPr>
          <p:cNvPr id="5" name="正方形/長方形 4"/>
          <p:cNvSpPr/>
          <p:nvPr/>
        </p:nvSpPr>
        <p:spPr>
          <a:xfrm>
            <a:off x="1307554" y="817318"/>
            <a:ext cx="1960685" cy="360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HGPｺﾞｼｯｸM" panose="020B0600000000000000" pitchFamily="50" charset="-128"/>
                <a:ea typeface="HGPｺﾞｼｯｸM" panose="020B0600000000000000" pitchFamily="50" charset="-128"/>
              </a:rPr>
              <a:t>11</a:t>
            </a:r>
            <a:r>
              <a:rPr kumimoji="1" lang="ja-JP" altLang="en-US" sz="2000" dirty="0">
                <a:solidFill>
                  <a:schemeClr val="tx1"/>
                </a:solidFill>
                <a:latin typeface="HGPｺﾞｼｯｸM" panose="020B0600000000000000" pitchFamily="50" charset="-128"/>
                <a:ea typeface="HGPｺﾞｼｯｸM" panose="020B0600000000000000" pitchFamily="50" charset="-128"/>
              </a:rPr>
              <a:t>月</a:t>
            </a:r>
          </a:p>
        </p:txBody>
      </p:sp>
      <p:sp>
        <p:nvSpPr>
          <p:cNvPr id="6" name="正方形/長方形 5"/>
          <p:cNvSpPr/>
          <p:nvPr/>
        </p:nvSpPr>
        <p:spPr>
          <a:xfrm>
            <a:off x="5677957" y="821175"/>
            <a:ext cx="1960685" cy="360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smtClean="0">
                <a:solidFill>
                  <a:schemeClr val="tx1"/>
                </a:solidFill>
                <a:latin typeface="HGPｺﾞｼｯｸM" panose="020B0600000000000000" pitchFamily="50" charset="-128"/>
                <a:ea typeface="HGPｺﾞｼｯｸM" panose="020B0600000000000000" pitchFamily="50" charset="-128"/>
              </a:rPr>
              <a:t>12</a:t>
            </a:r>
            <a:r>
              <a:rPr kumimoji="1" lang="ja-JP" altLang="en-US" sz="2000" dirty="0" smtClean="0">
                <a:solidFill>
                  <a:schemeClr val="tx1"/>
                </a:solidFill>
                <a:latin typeface="HGPｺﾞｼｯｸM" panose="020B0600000000000000" pitchFamily="50" charset="-128"/>
                <a:ea typeface="HGPｺﾞｼｯｸM" panose="020B0600000000000000" pitchFamily="50" charset="-128"/>
              </a:rPr>
              <a:t>月</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pic>
        <p:nvPicPr>
          <p:cNvPr id="7" name="図 6"/>
          <p:cNvPicPr>
            <a:picLocks noChangeAspect="1"/>
          </p:cNvPicPr>
          <p:nvPr/>
        </p:nvPicPr>
        <p:blipFill rotWithShape="1">
          <a:blip r:embed="rId2" cstate="print">
            <a:extLst>
              <a:ext uri="{28A0092B-C50C-407E-A947-70E740481C1C}">
                <a14:useLocalDpi xmlns:a14="http://schemas.microsoft.com/office/drawing/2010/main" val="0"/>
              </a:ext>
            </a:extLst>
          </a:blip>
          <a:srcRect b="22810"/>
          <a:stretch/>
        </p:blipFill>
        <p:spPr>
          <a:xfrm>
            <a:off x="428613" y="1173087"/>
            <a:ext cx="3718566" cy="2460876"/>
          </a:xfrm>
          <a:prstGeom prst="rect">
            <a:avLst/>
          </a:prstGeom>
        </p:spPr>
      </p:pic>
      <p:pic>
        <p:nvPicPr>
          <p:cNvPr id="8" name="図 7"/>
          <p:cNvPicPr>
            <a:picLocks noChangeAspect="1"/>
          </p:cNvPicPr>
          <p:nvPr/>
        </p:nvPicPr>
        <p:blipFill rotWithShape="1">
          <a:blip r:embed="rId2" cstate="print">
            <a:extLst>
              <a:ext uri="{28A0092B-C50C-407E-A947-70E740481C1C}">
                <a14:useLocalDpi xmlns:a14="http://schemas.microsoft.com/office/drawing/2010/main" val="0"/>
              </a:ext>
            </a:extLst>
          </a:blip>
          <a:srcRect l="8977" t="92684" r="4159" b="-736"/>
          <a:stretch/>
        </p:blipFill>
        <p:spPr>
          <a:xfrm>
            <a:off x="238540" y="6401475"/>
            <a:ext cx="4027177" cy="320001"/>
          </a:xfrm>
          <a:prstGeom prst="rect">
            <a:avLst/>
          </a:prstGeom>
        </p:spPr>
      </p:pic>
      <p:pic>
        <p:nvPicPr>
          <p:cNvPr id="9" name="図 8"/>
          <p:cNvPicPr>
            <a:picLocks noChangeAspect="1"/>
          </p:cNvPicPr>
          <p:nvPr/>
        </p:nvPicPr>
        <p:blipFill rotWithShape="1">
          <a:blip r:embed="rId3" cstate="print">
            <a:extLst>
              <a:ext uri="{28A0092B-C50C-407E-A947-70E740481C1C}">
                <a14:useLocalDpi xmlns:a14="http://schemas.microsoft.com/office/drawing/2010/main" val="0"/>
              </a:ext>
            </a:extLst>
          </a:blip>
          <a:srcRect b="22506"/>
          <a:stretch/>
        </p:blipFill>
        <p:spPr>
          <a:xfrm>
            <a:off x="4801249" y="1173087"/>
            <a:ext cx="3714099" cy="2467594"/>
          </a:xfrm>
          <a:prstGeom prst="rect">
            <a:avLst/>
          </a:prstGeom>
        </p:spPr>
      </p:pic>
      <p:pic>
        <p:nvPicPr>
          <p:cNvPr id="10" name="図 9"/>
          <p:cNvPicPr>
            <a:picLocks noChangeAspect="1"/>
          </p:cNvPicPr>
          <p:nvPr/>
        </p:nvPicPr>
        <p:blipFill rotWithShape="1">
          <a:blip r:embed="rId4" cstate="print">
            <a:extLst>
              <a:ext uri="{28A0092B-C50C-407E-A947-70E740481C1C}">
                <a14:useLocalDpi xmlns:a14="http://schemas.microsoft.com/office/drawing/2010/main" val="0"/>
              </a:ext>
            </a:extLst>
          </a:blip>
          <a:srcRect b="22658"/>
          <a:stretch/>
        </p:blipFill>
        <p:spPr>
          <a:xfrm>
            <a:off x="428613" y="3822579"/>
            <a:ext cx="3734886" cy="2476540"/>
          </a:xfrm>
          <a:prstGeom prst="rect">
            <a:avLst/>
          </a:prstGeom>
        </p:spPr>
      </p:pic>
      <p:pic>
        <p:nvPicPr>
          <p:cNvPr id="12" name="図 11"/>
          <p:cNvPicPr>
            <a:picLocks noChangeAspect="1"/>
          </p:cNvPicPr>
          <p:nvPr/>
        </p:nvPicPr>
        <p:blipFill rotWithShape="1">
          <a:blip r:embed="rId5" cstate="print">
            <a:extLst>
              <a:ext uri="{28A0092B-C50C-407E-A947-70E740481C1C}">
                <a14:useLocalDpi xmlns:a14="http://schemas.microsoft.com/office/drawing/2010/main" val="0"/>
              </a:ext>
            </a:extLst>
          </a:blip>
          <a:srcRect b="22202"/>
          <a:stretch/>
        </p:blipFill>
        <p:spPr>
          <a:xfrm>
            <a:off x="4809391" y="3830411"/>
            <a:ext cx="3705957" cy="2468708"/>
          </a:xfrm>
          <a:prstGeom prst="rect">
            <a:avLst/>
          </a:prstGeom>
        </p:spPr>
      </p:pic>
      <p:sp>
        <p:nvSpPr>
          <p:cNvPr id="13" name="正方形/長方形 12"/>
          <p:cNvSpPr/>
          <p:nvPr/>
        </p:nvSpPr>
        <p:spPr>
          <a:xfrm>
            <a:off x="4265717" y="6299119"/>
            <a:ext cx="4668715" cy="488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tx1"/>
                </a:solidFill>
                <a:latin typeface="HGPｺﾞｼｯｸM" panose="020B0600000000000000" pitchFamily="50" charset="-128"/>
                <a:ea typeface="HGPｺﾞｼｯｸM" panose="020B0600000000000000" pitchFamily="50" charset="-128"/>
              </a:rPr>
              <a:t>色：ジオポ偏差</a:t>
            </a:r>
            <a:r>
              <a:rPr kumimoji="1" lang="en-US" altLang="ja-JP" sz="2000" dirty="0" smtClean="0">
                <a:solidFill>
                  <a:schemeClr val="tx1"/>
                </a:solidFill>
                <a:latin typeface="HGPｺﾞｼｯｸM" panose="020B0600000000000000" pitchFamily="50" charset="-128"/>
                <a:ea typeface="HGPｺﾞｼｯｸM" panose="020B0600000000000000" pitchFamily="50" charset="-128"/>
              </a:rPr>
              <a:t>[m]</a:t>
            </a:r>
            <a:r>
              <a:rPr kumimoji="1" lang="ja-JP" altLang="en-US" sz="2000" dirty="0" err="1" smtClean="0">
                <a:solidFill>
                  <a:schemeClr val="tx1"/>
                </a:solidFill>
                <a:latin typeface="HGPｺﾞｼｯｸM" panose="020B0600000000000000" pitchFamily="50" charset="-128"/>
                <a:ea typeface="HGPｺﾞｼｯｸM" panose="020B0600000000000000" pitchFamily="50" charset="-128"/>
              </a:rPr>
              <a:t>、</a:t>
            </a:r>
            <a:r>
              <a:rPr kumimoji="1" lang="ja-JP" altLang="en-US" sz="2000" dirty="0" smtClean="0">
                <a:solidFill>
                  <a:schemeClr val="tx1"/>
                </a:solidFill>
                <a:latin typeface="HGPｺﾞｼｯｸM" panose="020B0600000000000000" pitchFamily="50" charset="-128"/>
                <a:ea typeface="HGPｺﾞｼｯｸM" panose="020B0600000000000000" pitchFamily="50" charset="-128"/>
              </a:rPr>
              <a:t>線：</a:t>
            </a:r>
            <a:r>
              <a:rPr kumimoji="1" lang="en-US" altLang="ja-JP" sz="2000" dirty="0" err="1" smtClean="0">
                <a:solidFill>
                  <a:schemeClr val="tx1"/>
                </a:solidFill>
                <a:latin typeface="HGPｺﾞｼｯｸM" panose="020B0600000000000000" pitchFamily="50" charset="-128"/>
                <a:ea typeface="HGPｺﾞｼｯｸM" panose="020B0600000000000000" pitchFamily="50" charset="-128"/>
              </a:rPr>
              <a:t>ctl_run</a:t>
            </a:r>
            <a:r>
              <a:rPr kumimoji="1" lang="ja-JP" altLang="en-US" sz="2000" dirty="0" smtClean="0">
                <a:solidFill>
                  <a:schemeClr val="tx1"/>
                </a:solidFill>
                <a:latin typeface="HGPｺﾞｼｯｸM" panose="020B0600000000000000" pitchFamily="50" charset="-128"/>
                <a:ea typeface="HGPｺﾞｼｯｸM" panose="020B0600000000000000" pitchFamily="50" charset="-128"/>
              </a:rPr>
              <a:t>のジオポ</a:t>
            </a:r>
            <a:r>
              <a:rPr kumimoji="1" lang="en-US" altLang="ja-JP" sz="2000" dirty="0" smtClean="0">
                <a:solidFill>
                  <a:schemeClr val="tx1"/>
                </a:solidFill>
                <a:latin typeface="HGPｺﾞｼｯｸM" panose="020B0600000000000000" pitchFamily="50" charset="-128"/>
                <a:ea typeface="HGPｺﾞｼｯｸM" panose="020B0600000000000000" pitchFamily="50" charset="-128"/>
              </a:rPr>
              <a:t>[m]</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1396648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5E2E1D7A-DA9D-404F-8087-6DF0A9072228}" type="slidenum">
              <a:rPr kumimoji="1" lang="ja-JP" altLang="en-US" smtClean="0"/>
              <a:t>25</a:t>
            </a:fld>
            <a:endParaRPr kumimoji="1" lang="ja-JP" altLang="en-US"/>
          </a:p>
        </p:txBody>
      </p:sp>
      <p:sp>
        <p:nvSpPr>
          <p:cNvPr id="3" name="正方形/長方形 2"/>
          <p:cNvSpPr/>
          <p:nvPr/>
        </p:nvSpPr>
        <p:spPr>
          <a:xfrm>
            <a:off x="238540" y="197703"/>
            <a:ext cx="1827652" cy="550442"/>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noProof="0" dirty="0">
                <a:solidFill>
                  <a:prstClr val="black"/>
                </a:solidFill>
                <a:latin typeface="HGPｺﾞｼｯｸM" panose="020B0600000000000000" pitchFamily="50" charset="-128"/>
                <a:ea typeface="HGPｺﾞｼｯｸM" panose="020B0600000000000000" pitchFamily="50" charset="-128"/>
              </a:rPr>
              <a:t>結果</a:t>
            </a:r>
            <a:r>
              <a:rPr lang="en-US" altLang="ja-JP" sz="2400" noProof="0" dirty="0" smtClean="0">
                <a:solidFill>
                  <a:prstClr val="black"/>
                </a:solidFill>
                <a:latin typeface="HGPｺﾞｼｯｸM" panose="020B0600000000000000" pitchFamily="50" charset="-128"/>
                <a:ea typeface="HGPｺﾞｼｯｸM" panose="020B0600000000000000" pitchFamily="50" charset="-128"/>
              </a:rPr>
              <a:t>(</a:t>
            </a:r>
            <a:r>
              <a:rPr lang="ja-JP" altLang="en-US" sz="2400" dirty="0">
                <a:solidFill>
                  <a:prstClr val="black"/>
                </a:solidFill>
                <a:latin typeface="HGPｺﾞｼｯｸM" panose="020B0600000000000000" pitchFamily="50" charset="-128"/>
                <a:ea typeface="HGPｺﾞｼｯｸM" panose="020B0600000000000000" pitchFamily="50" charset="-128"/>
              </a:rPr>
              <a:t>ジオポ</a:t>
            </a:r>
            <a:r>
              <a:rPr lang="en-US" altLang="ja-JP" sz="2400" noProof="0" dirty="0" smtClean="0">
                <a:solidFill>
                  <a:prstClr val="black"/>
                </a:solidFill>
                <a:latin typeface="HGPｺﾞｼｯｸM" panose="020B0600000000000000" pitchFamily="50" charset="-128"/>
                <a:ea typeface="HGPｺﾞｼｯｸM" panose="020B06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7" name="正方形/長方形 6"/>
          <p:cNvSpPr/>
          <p:nvPr/>
        </p:nvSpPr>
        <p:spPr>
          <a:xfrm>
            <a:off x="2681978" y="-14349"/>
            <a:ext cx="5991957" cy="7945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solidFill>
                  <a:schemeClr val="tx1"/>
                </a:solidFill>
                <a:latin typeface="HGPｺﾞｼｯｸM" panose="020B0600000000000000" pitchFamily="50" charset="-128"/>
                <a:ea typeface="HGPｺﾞｼｯｸM" panose="020B0600000000000000" pitchFamily="50" charset="-128"/>
              </a:rPr>
              <a:t>ジオポテンシャル</a:t>
            </a:r>
            <a:r>
              <a:rPr lang="ja-JP" altLang="en-US" sz="2000" dirty="0">
                <a:solidFill>
                  <a:schemeClr val="tx1"/>
                </a:solidFill>
                <a:latin typeface="HGPｺﾞｼｯｸM" panose="020B0600000000000000" pitchFamily="50" charset="-128"/>
                <a:ea typeface="HGPｺﾞｼｯｸM" panose="020B0600000000000000" pitchFamily="50" charset="-128"/>
              </a:rPr>
              <a:t>高度</a:t>
            </a:r>
            <a:r>
              <a:rPr kumimoji="1" lang="ja-JP" altLang="en-US" sz="2000" dirty="0" smtClean="0">
                <a:solidFill>
                  <a:schemeClr val="tx1"/>
                </a:solidFill>
                <a:latin typeface="HGPｺﾞｼｯｸM" panose="020B0600000000000000" pitchFamily="50" charset="-128"/>
                <a:ea typeface="HGPｺﾞｼｯｸM" panose="020B0600000000000000" pitchFamily="50" charset="-128"/>
              </a:rPr>
              <a:t>の</a:t>
            </a:r>
            <a:r>
              <a:rPr kumimoji="1" lang="en-US" altLang="ja-JP" sz="2000" dirty="0">
                <a:solidFill>
                  <a:schemeClr val="tx1"/>
                </a:solidFill>
                <a:latin typeface="HGPｺﾞｼｯｸM" panose="020B0600000000000000" pitchFamily="50" charset="-128"/>
                <a:ea typeface="HGPｺﾞｼｯｸM" panose="020B0600000000000000" pitchFamily="50" charset="-128"/>
              </a:rPr>
              <a:t>1</a:t>
            </a:r>
            <a:r>
              <a:rPr kumimoji="1" lang="ja-JP" altLang="en-US" sz="2000" dirty="0">
                <a:solidFill>
                  <a:schemeClr val="tx1"/>
                </a:solidFill>
                <a:latin typeface="HGPｺﾞｼｯｸM" panose="020B0600000000000000" pitchFamily="50" charset="-128"/>
                <a:ea typeface="HGPｺﾞｼｯｸM" panose="020B0600000000000000" pitchFamily="50" charset="-128"/>
              </a:rPr>
              <a:t>か月平均</a:t>
            </a:r>
            <a:r>
              <a:rPr lang="ja-JP" altLang="en-US" sz="2000" dirty="0" smtClean="0">
                <a:solidFill>
                  <a:schemeClr val="tx1"/>
                </a:solidFill>
                <a:latin typeface="HGPｺﾞｼｯｸM" panose="020B0600000000000000" pitchFamily="50" charset="-128"/>
                <a:ea typeface="HGPｺﾞｼｯｸM" panose="020B0600000000000000" pitchFamily="50" charset="-128"/>
              </a:rPr>
              <a:t>（</a:t>
            </a:r>
            <a:r>
              <a:rPr kumimoji="1" lang="en-US" altLang="ja-JP" sz="2000" dirty="0" err="1" smtClean="0">
                <a:solidFill>
                  <a:schemeClr val="tx1"/>
                </a:solidFill>
                <a:latin typeface="HGPｺﾞｼｯｸM" panose="020B0600000000000000" pitchFamily="50" charset="-128"/>
                <a:ea typeface="HGPｺﾞｼｯｸM" panose="020B0600000000000000" pitchFamily="50" charset="-128"/>
              </a:rPr>
              <a:t>ctl_run-plane_run</a:t>
            </a:r>
            <a:r>
              <a:rPr kumimoji="1" lang="ja-JP" altLang="en-US" sz="2000" dirty="0" smtClean="0">
                <a:solidFill>
                  <a:schemeClr val="tx1"/>
                </a:solidFill>
                <a:latin typeface="HGPｺﾞｼｯｸM" panose="020B0600000000000000" pitchFamily="50" charset="-128"/>
                <a:ea typeface="HGPｺﾞｼｯｸM" panose="020B0600000000000000" pitchFamily="50" charset="-128"/>
              </a:rPr>
              <a:t>）</a:t>
            </a:r>
            <a:endParaRPr kumimoji="1" lang="en-US" altLang="ja-JP" sz="2000" dirty="0" smtClean="0">
              <a:solidFill>
                <a:schemeClr val="tx1"/>
              </a:solidFill>
              <a:latin typeface="HGPｺﾞｼｯｸM" panose="020B0600000000000000" pitchFamily="50" charset="-128"/>
              <a:ea typeface="HGPｺﾞｼｯｸM" panose="020B0600000000000000" pitchFamily="50" charset="-128"/>
            </a:endParaRPr>
          </a:p>
          <a:p>
            <a:pPr algn="ctr"/>
            <a:r>
              <a:rPr lang="ja-JP" altLang="en-US" sz="2000" dirty="0" smtClean="0">
                <a:solidFill>
                  <a:schemeClr val="tx1"/>
                </a:solidFill>
                <a:latin typeface="HGPｺﾞｼｯｸM" panose="020B0600000000000000" pitchFamily="50" charset="-128"/>
                <a:ea typeface="HGPｺﾞｼｯｸM" panose="020B0600000000000000" pitchFamily="50" charset="-128"/>
              </a:rPr>
              <a:t>上段：</a:t>
            </a:r>
            <a:r>
              <a:rPr lang="en-US" altLang="ja-JP" sz="2000" dirty="0" smtClean="0">
                <a:solidFill>
                  <a:schemeClr val="tx1"/>
                </a:solidFill>
                <a:latin typeface="HGPｺﾞｼｯｸM" panose="020B0600000000000000" pitchFamily="50" charset="-128"/>
                <a:ea typeface="HGPｺﾞｼｯｸM" panose="020B0600000000000000" pitchFamily="50" charset="-128"/>
              </a:rPr>
              <a:t>850hPa</a:t>
            </a:r>
            <a:r>
              <a:rPr lang="ja-JP" altLang="en-US" sz="2000" dirty="0" err="1" smtClean="0">
                <a:solidFill>
                  <a:schemeClr val="tx1"/>
                </a:solidFill>
                <a:latin typeface="HGPｺﾞｼｯｸM" panose="020B0600000000000000" pitchFamily="50" charset="-128"/>
                <a:ea typeface="HGPｺﾞｼｯｸM" panose="020B0600000000000000" pitchFamily="50" charset="-128"/>
              </a:rPr>
              <a:t>、</a:t>
            </a:r>
            <a:r>
              <a:rPr lang="ja-JP" altLang="en-US" sz="2000" dirty="0" smtClean="0">
                <a:solidFill>
                  <a:schemeClr val="tx1"/>
                </a:solidFill>
                <a:latin typeface="HGPｺﾞｼｯｸM" panose="020B0600000000000000" pitchFamily="50" charset="-128"/>
                <a:ea typeface="HGPｺﾞｼｯｸM" panose="020B0600000000000000" pitchFamily="50" charset="-128"/>
              </a:rPr>
              <a:t>下段：</a:t>
            </a:r>
            <a:r>
              <a:rPr lang="en-US" altLang="ja-JP" sz="2000" dirty="0" smtClean="0">
                <a:solidFill>
                  <a:schemeClr val="tx1"/>
                </a:solidFill>
                <a:latin typeface="HGPｺﾞｼｯｸM" panose="020B0600000000000000" pitchFamily="50" charset="-128"/>
                <a:ea typeface="HGPｺﾞｼｯｸM" panose="020B0600000000000000" pitchFamily="50" charset="-128"/>
              </a:rPr>
              <a:t>500hPa</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pic>
        <p:nvPicPr>
          <p:cNvPr id="8" name="図 7"/>
          <p:cNvPicPr>
            <a:picLocks noChangeAspect="1"/>
          </p:cNvPicPr>
          <p:nvPr/>
        </p:nvPicPr>
        <p:blipFill rotWithShape="1">
          <a:blip r:embed="rId2" cstate="print">
            <a:extLst>
              <a:ext uri="{28A0092B-C50C-407E-A947-70E740481C1C}">
                <a14:useLocalDpi xmlns:a14="http://schemas.microsoft.com/office/drawing/2010/main" val="0"/>
              </a:ext>
            </a:extLst>
          </a:blip>
          <a:srcRect l="8977" t="92684" r="4159" b="-736"/>
          <a:stretch/>
        </p:blipFill>
        <p:spPr>
          <a:xfrm>
            <a:off x="238540" y="6401475"/>
            <a:ext cx="4027177" cy="320001"/>
          </a:xfrm>
          <a:prstGeom prst="rect">
            <a:avLst/>
          </a:prstGeom>
        </p:spPr>
      </p:pic>
      <p:sp>
        <p:nvSpPr>
          <p:cNvPr id="9" name="正方形/長方形 8"/>
          <p:cNvSpPr/>
          <p:nvPr/>
        </p:nvSpPr>
        <p:spPr>
          <a:xfrm>
            <a:off x="4265717" y="6299119"/>
            <a:ext cx="4668715" cy="488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smtClean="0">
                <a:solidFill>
                  <a:schemeClr val="tx1"/>
                </a:solidFill>
                <a:latin typeface="HGPｺﾞｼｯｸM" panose="020B0600000000000000" pitchFamily="50" charset="-128"/>
                <a:ea typeface="HGPｺﾞｼｯｸM" panose="020B0600000000000000" pitchFamily="50" charset="-128"/>
              </a:rPr>
              <a:t>色：ジオポ偏差</a:t>
            </a:r>
            <a:r>
              <a:rPr kumimoji="1" lang="en-US" altLang="ja-JP" sz="2000" dirty="0" smtClean="0">
                <a:solidFill>
                  <a:schemeClr val="tx1"/>
                </a:solidFill>
                <a:latin typeface="HGPｺﾞｼｯｸM" panose="020B0600000000000000" pitchFamily="50" charset="-128"/>
                <a:ea typeface="HGPｺﾞｼｯｸM" panose="020B0600000000000000" pitchFamily="50" charset="-128"/>
              </a:rPr>
              <a:t>[m]</a:t>
            </a:r>
            <a:r>
              <a:rPr kumimoji="1" lang="ja-JP" altLang="en-US" sz="2000" dirty="0" err="1" smtClean="0">
                <a:solidFill>
                  <a:schemeClr val="tx1"/>
                </a:solidFill>
                <a:latin typeface="HGPｺﾞｼｯｸM" panose="020B0600000000000000" pitchFamily="50" charset="-128"/>
                <a:ea typeface="HGPｺﾞｼｯｸM" panose="020B0600000000000000" pitchFamily="50" charset="-128"/>
              </a:rPr>
              <a:t>、</a:t>
            </a:r>
            <a:r>
              <a:rPr kumimoji="1" lang="ja-JP" altLang="en-US" sz="2000" dirty="0" smtClean="0">
                <a:solidFill>
                  <a:schemeClr val="tx1"/>
                </a:solidFill>
                <a:latin typeface="HGPｺﾞｼｯｸM" panose="020B0600000000000000" pitchFamily="50" charset="-128"/>
                <a:ea typeface="HGPｺﾞｼｯｸM" panose="020B0600000000000000" pitchFamily="50" charset="-128"/>
              </a:rPr>
              <a:t>線：</a:t>
            </a:r>
            <a:r>
              <a:rPr kumimoji="1" lang="en-US" altLang="ja-JP" sz="2000" dirty="0" err="1" smtClean="0">
                <a:solidFill>
                  <a:schemeClr val="tx1"/>
                </a:solidFill>
                <a:latin typeface="HGPｺﾞｼｯｸM" panose="020B0600000000000000" pitchFamily="50" charset="-128"/>
                <a:ea typeface="HGPｺﾞｼｯｸM" panose="020B0600000000000000" pitchFamily="50" charset="-128"/>
              </a:rPr>
              <a:t>ctl_run</a:t>
            </a:r>
            <a:r>
              <a:rPr kumimoji="1" lang="ja-JP" altLang="en-US" sz="2000" dirty="0" smtClean="0">
                <a:solidFill>
                  <a:schemeClr val="tx1"/>
                </a:solidFill>
                <a:latin typeface="HGPｺﾞｼｯｸM" panose="020B0600000000000000" pitchFamily="50" charset="-128"/>
                <a:ea typeface="HGPｺﾞｼｯｸM" panose="020B0600000000000000" pitchFamily="50" charset="-128"/>
              </a:rPr>
              <a:t>のジオポ</a:t>
            </a:r>
            <a:r>
              <a:rPr kumimoji="1" lang="en-US" altLang="ja-JP" sz="2000" dirty="0" smtClean="0">
                <a:solidFill>
                  <a:schemeClr val="tx1"/>
                </a:solidFill>
                <a:latin typeface="HGPｺﾞｼｯｸM" panose="020B0600000000000000" pitchFamily="50" charset="-128"/>
                <a:ea typeface="HGPｺﾞｼｯｸM" panose="020B0600000000000000" pitchFamily="50" charset="-128"/>
              </a:rPr>
              <a:t>[m]</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sp>
        <p:nvSpPr>
          <p:cNvPr id="10" name="正方形/長方形 9"/>
          <p:cNvSpPr/>
          <p:nvPr/>
        </p:nvSpPr>
        <p:spPr>
          <a:xfrm>
            <a:off x="1307554" y="817318"/>
            <a:ext cx="1960685" cy="360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smtClean="0">
                <a:solidFill>
                  <a:schemeClr val="tx1"/>
                </a:solidFill>
                <a:latin typeface="HGPｺﾞｼｯｸM" panose="020B0600000000000000" pitchFamily="50" charset="-128"/>
                <a:ea typeface="HGPｺﾞｼｯｸM" panose="020B0600000000000000" pitchFamily="50" charset="-128"/>
              </a:rPr>
              <a:t>1</a:t>
            </a:r>
            <a:r>
              <a:rPr kumimoji="1" lang="ja-JP" altLang="en-US" sz="2000" dirty="0" smtClean="0">
                <a:solidFill>
                  <a:schemeClr val="tx1"/>
                </a:solidFill>
                <a:latin typeface="HGPｺﾞｼｯｸM" panose="020B0600000000000000" pitchFamily="50" charset="-128"/>
                <a:ea typeface="HGPｺﾞｼｯｸM" panose="020B0600000000000000" pitchFamily="50" charset="-128"/>
              </a:rPr>
              <a:t>月</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sp>
        <p:nvSpPr>
          <p:cNvPr id="11" name="正方形/長方形 10"/>
          <p:cNvSpPr/>
          <p:nvPr/>
        </p:nvSpPr>
        <p:spPr>
          <a:xfrm>
            <a:off x="5677957" y="821175"/>
            <a:ext cx="1960685" cy="360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smtClean="0">
                <a:solidFill>
                  <a:schemeClr val="tx1"/>
                </a:solidFill>
                <a:latin typeface="HGPｺﾞｼｯｸM" panose="020B0600000000000000" pitchFamily="50" charset="-128"/>
                <a:ea typeface="HGPｺﾞｼｯｸM" panose="020B0600000000000000" pitchFamily="50" charset="-128"/>
              </a:rPr>
              <a:t>3</a:t>
            </a:r>
            <a:r>
              <a:rPr lang="ja-JP" altLang="en-US" sz="2000" dirty="0" smtClean="0">
                <a:solidFill>
                  <a:schemeClr val="tx1"/>
                </a:solidFill>
                <a:latin typeface="HGPｺﾞｼｯｸM" panose="020B0600000000000000" pitchFamily="50" charset="-128"/>
                <a:ea typeface="HGPｺﾞｼｯｸM" panose="020B0600000000000000" pitchFamily="50" charset="-128"/>
              </a:rPr>
              <a:t>か月</a:t>
            </a:r>
            <a:r>
              <a:rPr lang="ja-JP" altLang="en-US" sz="2000" dirty="0">
                <a:solidFill>
                  <a:schemeClr val="tx1"/>
                </a:solidFill>
                <a:latin typeface="HGPｺﾞｼｯｸM" panose="020B0600000000000000" pitchFamily="50" charset="-128"/>
                <a:ea typeface="HGPｺﾞｼｯｸM" panose="020B0600000000000000" pitchFamily="50" charset="-128"/>
              </a:rPr>
              <a:t>平均</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pic>
        <p:nvPicPr>
          <p:cNvPr id="12" name="図 11"/>
          <p:cNvPicPr>
            <a:picLocks noChangeAspect="1"/>
          </p:cNvPicPr>
          <p:nvPr/>
        </p:nvPicPr>
        <p:blipFill rotWithShape="1">
          <a:blip r:embed="rId3" cstate="print">
            <a:extLst>
              <a:ext uri="{28A0092B-C50C-407E-A947-70E740481C1C}">
                <a14:useLocalDpi xmlns:a14="http://schemas.microsoft.com/office/drawing/2010/main" val="0"/>
              </a:ext>
            </a:extLst>
          </a:blip>
          <a:srcRect b="22962"/>
          <a:stretch/>
        </p:blipFill>
        <p:spPr>
          <a:xfrm>
            <a:off x="428613" y="1173088"/>
            <a:ext cx="3736068" cy="2467594"/>
          </a:xfrm>
          <a:prstGeom prst="rect">
            <a:avLst/>
          </a:prstGeom>
        </p:spPr>
      </p:pic>
      <p:pic>
        <p:nvPicPr>
          <p:cNvPr id="13" name="図 12"/>
          <p:cNvPicPr>
            <a:picLocks noChangeAspect="1"/>
          </p:cNvPicPr>
          <p:nvPr/>
        </p:nvPicPr>
        <p:blipFill rotWithShape="1">
          <a:blip r:embed="rId4" cstate="print">
            <a:extLst>
              <a:ext uri="{28A0092B-C50C-407E-A947-70E740481C1C}">
                <a14:useLocalDpi xmlns:a14="http://schemas.microsoft.com/office/drawing/2010/main" val="0"/>
              </a:ext>
            </a:extLst>
          </a:blip>
          <a:srcRect b="22354"/>
          <a:stretch/>
        </p:blipFill>
        <p:spPr>
          <a:xfrm>
            <a:off x="4746657" y="1181316"/>
            <a:ext cx="3706833" cy="2467594"/>
          </a:xfrm>
          <a:prstGeom prst="rect">
            <a:avLst/>
          </a:prstGeom>
        </p:spPr>
      </p:pic>
      <p:pic>
        <p:nvPicPr>
          <p:cNvPr id="14" name="図 13"/>
          <p:cNvPicPr>
            <a:picLocks noChangeAspect="1"/>
          </p:cNvPicPr>
          <p:nvPr/>
        </p:nvPicPr>
        <p:blipFill rotWithShape="1">
          <a:blip r:embed="rId5" cstate="print">
            <a:extLst>
              <a:ext uri="{28A0092B-C50C-407E-A947-70E740481C1C}">
                <a14:useLocalDpi xmlns:a14="http://schemas.microsoft.com/office/drawing/2010/main" val="0"/>
              </a:ext>
            </a:extLst>
          </a:blip>
          <a:srcRect b="22354"/>
          <a:stretch/>
        </p:blipFill>
        <p:spPr>
          <a:xfrm>
            <a:off x="419862" y="3812063"/>
            <a:ext cx="3736068" cy="2487056"/>
          </a:xfrm>
          <a:prstGeom prst="rect">
            <a:avLst/>
          </a:prstGeom>
        </p:spPr>
      </p:pic>
      <p:pic>
        <p:nvPicPr>
          <p:cNvPr id="15" name="図 14"/>
          <p:cNvPicPr>
            <a:picLocks noChangeAspect="1"/>
          </p:cNvPicPr>
          <p:nvPr/>
        </p:nvPicPr>
        <p:blipFill rotWithShape="1">
          <a:blip r:embed="rId6" cstate="print">
            <a:extLst>
              <a:ext uri="{28A0092B-C50C-407E-A947-70E740481C1C}">
                <a14:useLocalDpi xmlns:a14="http://schemas.microsoft.com/office/drawing/2010/main" val="0"/>
              </a:ext>
            </a:extLst>
          </a:blip>
          <a:srcRect b="22354"/>
          <a:stretch/>
        </p:blipFill>
        <p:spPr>
          <a:xfrm>
            <a:off x="4726173" y="3817889"/>
            <a:ext cx="3727317" cy="2481230"/>
          </a:xfrm>
          <a:prstGeom prst="rect">
            <a:avLst/>
          </a:prstGeom>
        </p:spPr>
      </p:pic>
    </p:spTree>
    <p:extLst>
      <p:ext uri="{BB962C8B-B14F-4D97-AF65-F5344CB8AC3E}">
        <p14:creationId xmlns:p14="http://schemas.microsoft.com/office/powerpoint/2010/main" val="773783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5E2E1D7A-DA9D-404F-8087-6DF0A9072228}" type="slidenum">
              <a:rPr kumimoji="1" lang="ja-JP" altLang="en-US" smtClean="0"/>
              <a:t>26</a:t>
            </a:fld>
            <a:endParaRPr kumimoji="1" lang="ja-JP" altLang="en-US"/>
          </a:p>
        </p:txBody>
      </p:sp>
      <p:pic>
        <p:nvPicPr>
          <p:cNvPr id="3" name="図 2"/>
          <p:cNvPicPr>
            <a:picLocks noChangeAspect="1"/>
          </p:cNvPicPr>
          <p:nvPr/>
        </p:nvPicPr>
        <p:blipFill rotWithShape="1">
          <a:blip r:embed="rId2" cstate="print">
            <a:extLst>
              <a:ext uri="{28A0092B-C50C-407E-A947-70E740481C1C}">
                <a14:useLocalDpi xmlns:a14="http://schemas.microsoft.com/office/drawing/2010/main" val="0"/>
              </a:ext>
            </a:extLst>
          </a:blip>
          <a:srcRect b="19347"/>
          <a:stretch/>
        </p:blipFill>
        <p:spPr>
          <a:xfrm>
            <a:off x="1025176" y="1085410"/>
            <a:ext cx="6812294" cy="4946114"/>
          </a:xfrm>
          <a:prstGeom prst="rect">
            <a:avLst/>
          </a:prstGeom>
        </p:spPr>
      </p:pic>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l="10376" t="93585" r="7538" b="-753"/>
          <a:stretch/>
        </p:blipFill>
        <p:spPr>
          <a:xfrm>
            <a:off x="1872762" y="6101861"/>
            <a:ext cx="5591908" cy="439615"/>
          </a:xfrm>
          <a:prstGeom prst="rect">
            <a:avLst/>
          </a:prstGeom>
        </p:spPr>
      </p:pic>
      <p:sp>
        <p:nvSpPr>
          <p:cNvPr id="5" name="正方形/長方形 4"/>
          <p:cNvSpPr/>
          <p:nvPr/>
        </p:nvSpPr>
        <p:spPr>
          <a:xfrm>
            <a:off x="1661746" y="422031"/>
            <a:ext cx="5539153" cy="6633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latin typeface="HGPｺﾞｼｯｸM" panose="020B0600000000000000" pitchFamily="50" charset="-128"/>
                <a:ea typeface="HGPｺﾞｼｯｸM" panose="020B0600000000000000" pitchFamily="50" charset="-128"/>
              </a:rPr>
              <a:t>2000</a:t>
            </a:r>
            <a:r>
              <a:rPr kumimoji="1" lang="ja-JP" altLang="en-US" sz="2400" dirty="0">
                <a:solidFill>
                  <a:schemeClr val="tx1"/>
                </a:solidFill>
                <a:latin typeface="HGPｺﾞｼｯｸM" panose="020B0600000000000000" pitchFamily="50" charset="-128"/>
                <a:ea typeface="HGPｺﾞｼｯｸM" panose="020B0600000000000000" pitchFamily="50" charset="-128"/>
              </a:rPr>
              <a:t>年</a:t>
            </a:r>
            <a:r>
              <a:rPr kumimoji="1" lang="en-US" altLang="ja-JP" sz="2400" dirty="0">
                <a:solidFill>
                  <a:schemeClr val="tx1"/>
                </a:solidFill>
                <a:latin typeface="HGPｺﾞｼｯｸM" panose="020B0600000000000000" pitchFamily="50" charset="-128"/>
                <a:ea typeface="HGPｺﾞｼｯｸM" panose="020B0600000000000000" pitchFamily="50" charset="-128"/>
              </a:rPr>
              <a:t>11</a:t>
            </a:r>
            <a:r>
              <a:rPr kumimoji="1" lang="ja-JP" altLang="en-US" sz="2400" dirty="0">
                <a:solidFill>
                  <a:schemeClr val="tx1"/>
                </a:solidFill>
                <a:latin typeface="HGPｺﾞｼｯｸM" panose="020B0600000000000000" pitchFamily="50" charset="-128"/>
                <a:ea typeface="HGPｺﾞｼｯｸM" panose="020B0600000000000000" pitchFamily="50" charset="-128"/>
              </a:rPr>
              <a:t>月の平均海面温度</a:t>
            </a:r>
          </a:p>
        </p:txBody>
      </p:sp>
    </p:spTree>
    <p:extLst>
      <p:ext uri="{BB962C8B-B14F-4D97-AF65-F5344CB8AC3E}">
        <p14:creationId xmlns:p14="http://schemas.microsoft.com/office/powerpoint/2010/main" val="363360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38540" y="197703"/>
            <a:ext cx="3032198" cy="550442"/>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HGPｺﾞｼｯｸM" panose="020B0600000000000000" pitchFamily="50" charset="-128"/>
                <a:ea typeface="HGPｺﾞｼｯｸM" panose="020B0600000000000000" pitchFamily="50" charset="-128"/>
              </a:rPr>
              <a:t>結果</a:t>
            </a:r>
            <a:r>
              <a:rPr lang="en-US" altLang="ja-JP" sz="2400" dirty="0">
                <a:solidFill>
                  <a:prstClr val="black"/>
                </a:solidFill>
                <a:latin typeface="HGPｺﾞｼｯｸM" panose="020B0600000000000000" pitchFamily="50" charset="-128"/>
                <a:ea typeface="HGPｺﾞｼｯｸM" panose="020B0600000000000000" pitchFamily="50" charset="-128"/>
              </a:rPr>
              <a:t>(</a:t>
            </a:r>
            <a:r>
              <a:rPr lang="ja-JP" altLang="en-US" sz="2400" dirty="0">
                <a:solidFill>
                  <a:prstClr val="black"/>
                </a:solidFill>
                <a:latin typeface="HGPｺﾞｼｯｸM" panose="020B0600000000000000" pitchFamily="50" charset="-128"/>
                <a:ea typeface="HGPｺﾞｼｯｸM" panose="020B0600000000000000" pitchFamily="50" charset="-128"/>
              </a:rPr>
              <a:t>地峡風について</a:t>
            </a:r>
            <a:r>
              <a:rPr lang="en-US" altLang="ja-JP" sz="2400" dirty="0">
                <a:solidFill>
                  <a:prstClr val="black"/>
                </a:solidFill>
                <a:latin typeface="HGPｺﾞｼｯｸM" panose="020B0600000000000000" pitchFamily="50" charset="-128"/>
                <a:ea typeface="HGPｺﾞｼｯｸM" panose="020B06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grpSp>
        <p:nvGrpSpPr>
          <p:cNvPr id="10" name="グループ化 9"/>
          <p:cNvGrpSpPr/>
          <p:nvPr/>
        </p:nvGrpSpPr>
        <p:grpSpPr>
          <a:xfrm>
            <a:off x="187865" y="1051031"/>
            <a:ext cx="3916109" cy="3416750"/>
            <a:chOff x="187865" y="1051031"/>
            <a:chExt cx="3916109" cy="3416750"/>
          </a:xfrm>
        </p:grpSpPr>
        <p:grpSp>
          <p:nvGrpSpPr>
            <p:cNvPr id="3" name="グループ化 2"/>
            <p:cNvGrpSpPr/>
            <p:nvPr/>
          </p:nvGrpSpPr>
          <p:grpSpPr>
            <a:xfrm>
              <a:off x="187865" y="1051031"/>
              <a:ext cx="3916109" cy="3416750"/>
              <a:chOff x="187865" y="1051031"/>
              <a:chExt cx="3916109" cy="3416750"/>
            </a:xfrm>
          </p:grpSpPr>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b="20616"/>
              <a:stretch/>
            </p:blipFill>
            <p:spPr>
              <a:xfrm>
                <a:off x="187865" y="1400434"/>
                <a:ext cx="3916109" cy="2811082"/>
              </a:xfrm>
              <a:prstGeom prst="rect">
                <a:avLst/>
              </a:prstGeom>
            </p:spPr>
          </p:pic>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l="9419" t="93931" r="4138" b="-409"/>
              <a:stretch/>
            </p:blipFill>
            <p:spPr>
              <a:xfrm>
                <a:off x="340866" y="4211516"/>
                <a:ext cx="3763108" cy="256265"/>
              </a:xfrm>
              <a:prstGeom prst="rect">
                <a:avLst/>
              </a:prstGeom>
            </p:spPr>
          </p:pic>
          <p:sp>
            <p:nvSpPr>
              <p:cNvPr id="6" name="正方形/長方形 5"/>
              <p:cNvSpPr/>
              <p:nvPr/>
            </p:nvSpPr>
            <p:spPr>
              <a:xfrm>
                <a:off x="1821352" y="1051031"/>
                <a:ext cx="802134" cy="286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HGPｺﾞｼｯｸM" panose="020B0600000000000000" pitchFamily="50" charset="-128"/>
                    <a:ea typeface="HGPｺﾞｼｯｸM" panose="020B0600000000000000" pitchFamily="50" charset="-128"/>
                  </a:rPr>
                  <a:t>地形</a:t>
                </a:r>
              </a:p>
            </p:txBody>
          </p:sp>
        </p:grpSp>
        <p:sp>
          <p:nvSpPr>
            <p:cNvPr id="7" name="楕円 6"/>
            <p:cNvSpPr/>
            <p:nvPr/>
          </p:nvSpPr>
          <p:spPr>
            <a:xfrm rot="2346448">
              <a:off x="2557395" y="1722694"/>
              <a:ext cx="861646" cy="5532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p:cNvSpPr/>
            <p:nvPr/>
          </p:nvSpPr>
          <p:spPr>
            <a:xfrm rot="2837313">
              <a:off x="1753884" y="2321379"/>
              <a:ext cx="690193" cy="5228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p:cNvSpPr/>
            <p:nvPr/>
          </p:nvSpPr>
          <p:spPr>
            <a:xfrm rot="3339328">
              <a:off x="995240" y="3143252"/>
              <a:ext cx="619658" cy="4270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8" name="グループ化 17"/>
          <p:cNvGrpSpPr/>
          <p:nvPr/>
        </p:nvGrpSpPr>
        <p:grpSpPr>
          <a:xfrm>
            <a:off x="4740667" y="976582"/>
            <a:ext cx="3908946" cy="3489912"/>
            <a:chOff x="4740667" y="976582"/>
            <a:chExt cx="3908946" cy="3489912"/>
          </a:xfrm>
        </p:grpSpPr>
        <p:grpSp>
          <p:nvGrpSpPr>
            <p:cNvPr id="11" name="グループ化 10"/>
            <p:cNvGrpSpPr/>
            <p:nvPr/>
          </p:nvGrpSpPr>
          <p:grpSpPr>
            <a:xfrm>
              <a:off x="4740667" y="976582"/>
              <a:ext cx="3908946" cy="3489912"/>
              <a:chOff x="4740667" y="976582"/>
              <a:chExt cx="3908946" cy="3489912"/>
            </a:xfrm>
          </p:grpSpPr>
          <p:pic>
            <p:nvPicPr>
              <p:cNvPr id="12" name="図 11"/>
              <p:cNvPicPr>
                <a:picLocks noChangeAspect="1"/>
              </p:cNvPicPr>
              <p:nvPr/>
            </p:nvPicPr>
            <p:blipFill rotWithShape="1">
              <a:blip r:embed="rId3" cstate="print">
                <a:extLst>
                  <a:ext uri="{28A0092B-C50C-407E-A947-70E740481C1C}">
                    <a14:useLocalDpi xmlns:a14="http://schemas.microsoft.com/office/drawing/2010/main" val="0"/>
                  </a:ext>
                </a:extLst>
              </a:blip>
              <a:srcRect b="20471"/>
              <a:stretch/>
            </p:blipFill>
            <p:spPr>
              <a:xfrm>
                <a:off x="4740667" y="1400434"/>
                <a:ext cx="3908946" cy="2811082"/>
              </a:xfrm>
              <a:prstGeom prst="rect">
                <a:avLst/>
              </a:prstGeom>
            </p:spPr>
          </p:pic>
          <p:pic>
            <p:nvPicPr>
              <p:cNvPr id="13" name="図 12"/>
              <p:cNvPicPr>
                <a:picLocks noChangeAspect="1"/>
              </p:cNvPicPr>
              <p:nvPr/>
            </p:nvPicPr>
            <p:blipFill rotWithShape="1">
              <a:blip r:embed="rId3" cstate="print">
                <a:extLst>
                  <a:ext uri="{28A0092B-C50C-407E-A947-70E740481C1C}">
                    <a14:useLocalDpi xmlns:a14="http://schemas.microsoft.com/office/drawing/2010/main" val="0"/>
                  </a:ext>
                </a:extLst>
              </a:blip>
              <a:srcRect l="9749" t="93786" r="3962" b="-186"/>
              <a:stretch/>
            </p:blipFill>
            <p:spPr>
              <a:xfrm>
                <a:off x="4886505" y="4214090"/>
                <a:ext cx="3763108" cy="252404"/>
              </a:xfrm>
              <a:prstGeom prst="rect">
                <a:avLst/>
              </a:prstGeom>
            </p:spPr>
          </p:pic>
          <p:sp>
            <p:nvSpPr>
              <p:cNvPr id="14" name="正方形/長方形 13"/>
              <p:cNvSpPr/>
              <p:nvPr/>
            </p:nvSpPr>
            <p:spPr>
              <a:xfrm>
                <a:off x="5210026" y="976582"/>
                <a:ext cx="3140873" cy="3612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a:solidFill>
                      <a:schemeClr val="tx1"/>
                    </a:solidFill>
                    <a:latin typeface="HGPｺﾞｼｯｸM" panose="020B0600000000000000" pitchFamily="50" charset="-128"/>
                    <a:ea typeface="HGPｺﾞｼｯｸM" panose="020B0600000000000000" pitchFamily="50" charset="-128"/>
                  </a:rPr>
                  <a:t>11</a:t>
                </a:r>
                <a:r>
                  <a:rPr lang="ja-JP" altLang="en-US" sz="2000" dirty="0">
                    <a:solidFill>
                      <a:schemeClr val="tx1"/>
                    </a:solidFill>
                    <a:latin typeface="HGPｺﾞｼｯｸM" panose="020B0600000000000000" pitchFamily="50" charset="-128"/>
                    <a:ea typeface="HGPｺﾞｼｯｸM" panose="020B0600000000000000" pitchFamily="50" charset="-128"/>
                  </a:rPr>
                  <a:t>月の</a:t>
                </a:r>
                <a:r>
                  <a:rPr lang="en-US" altLang="ja-JP" sz="2000" dirty="0">
                    <a:solidFill>
                      <a:schemeClr val="tx1"/>
                    </a:solidFill>
                    <a:latin typeface="HGPｺﾞｼｯｸM" panose="020B0600000000000000" pitchFamily="50" charset="-128"/>
                    <a:ea typeface="HGPｺﾞｼｯｸM" panose="020B0600000000000000" pitchFamily="50" charset="-128"/>
                  </a:rPr>
                  <a:t>10m</a:t>
                </a:r>
                <a:r>
                  <a:rPr lang="ja-JP" altLang="en-US" sz="2000" dirty="0">
                    <a:solidFill>
                      <a:schemeClr val="tx1"/>
                    </a:solidFill>
                    <a:latin typeface="HGPｺﾞｼｯｸM" panose="020B0600000000000000" pitchFamily="50" charset="-128"/>
                    <a:ea typeface="HGPｺﾞｼｯｸM" panose="020B0600000000000000" pitchFamily="50" charset="-128"/>
                  </a:rPr>
                  <a:t>風の１か月平均</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grpSp>
        <p:sp>
          <p:nvSpPr>
            <p:cNvPr id="15" name="楕円 14"/>
            <p:cNvSpPr/>
            <p:nvPr/>
          </p:nvSpPr>
          <p:spPr>
            <a:xfrm rot="2346448">
              <a:off x="7192108" y="1767254"/>
              <a:ext cx="861646" cy="5802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p:cNvSpPr/>
            <p:nvPr/>
          </p:nvSpPr>
          <p:spPr>
            <a:xfrm rot="2837313">
              <a:off x="6385499" y="2501095"/>
              <a:ext cx="789929" cy="4511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p:cNvSpPr/>
            <p:nvPr/>
          </p:nvSpPr>
          <p:spPr>
            <a:xfrm rot="2837313">
              <a:off x="5562632" y="3215966"/>
              <a:ext cx="619658" cy="3837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正方形/長方形 18"/>
          <p:cNvSpPr/>
          <p:nvPr/>
        </p:nvSpPr>
        <p:spPr>
          <a:xfrm>
            <a:off x="1474274" y="4455093"/>
            <a:ext cx="1496291" cy="355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HGPｺﾞｼｯｸM" panose="020B0600000000000000" pitchFamily="50" charset="-128"/>
                <a:ea typeface="HGPｺﾞｼｯｸM" panose="020B0600000000000000" pitchFamily="50" charset="-128"/>
              </a:rPr>
              <a:t>色：標高</a:t>
            </a:r>
            <a:r>
              <a:rPr kumimoji="1" lang="en-US" altLang="ja-JP" sz="2000" dirty="0">
                <a:solidFill>
                  <a:schemeClr val="tx1"/>
                </a:solidFill>
                <a:latin typeface="HGPｺﾞｼｯｸM" panose="020B0600000000000000" pitchFamily="50" charset="-128"/>
                <a:ea typeface="HGPｺﾞｼｯｸM" panose="020B0600000000000000" pitchFamily="50" charset="-128"/>
              </a:rPr>
              <a:t>[m]</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sp>
        <p:nvSpPr>
          <p:cNvPr id="20" name="正方形/長方形 19"/>
          <p:cNvSpPr/>
          <p:nvPr/>
        </p:nvSpPr>
        <p:spPr>
          <a:xfrm>
            <a:off x="4992555" y="4466494"/>
            <a:ext cx="3551006" cy="36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HGPｺﾞｼｯｸM" panose="020B0600000000000000" pitchFamily="50" charset="-128"/>
                <a:ea typeface="HGPｺﾞｼｯｸM" panose="020B0600000000000000" pitchFamily="50" charset="-128"/>
              </a:rPr>
              <a:t>色：絶対風速</a:t>
            </a:r>
            <a:r>
              <a:rPr kumimoji="1" lang="en-US" altLang="ja-JP" sz="2000" dirty="0">
                <a:solidFill>
                  <a:schemeClr val="tx1"/>
                </a:solidFill>
                <a:latin typeface="HGPｺﾞｼｯｸM" panose="020B0600000000000000" pitchFamily="50" charset="-128"/>
                <a:ea typeface="HGPｺﾞｼｯｸM" panose="020B0600000000000000" pitchFamily="50" charset="-128"/>
              </a:rPr>
              <a:t>[m/s]</a:t>
            </a:r>
            <a:r>
              <a:rPr kumimoji="1" lang="ja-JP" altLang="en-US" sz="2000" dirty="0" err="1">
                <a:solidFill>
                  <a:schemeClr val="tx1"/>
                </a:solidFill>
                <a:latin typeface="HGPｺﾞｼｯｸM" panose="020B0600000000000000" pitchFamily="50" charset="-128"/>
                <a:ea typeface="HGPｺﾞｼｯｸM" panose="020B0600000000000000" pitchFamily="50" charset="-128"/>
              </a:rPr>
              <a:t>、</a:t>
            </a:r>
            <a:r>
              <a:rPr kumimoji="1" lang="ja-JP" altLang="en-US" sz="2000" dirty="0">
                <a:solidFill>
                  <a:schemeClr val="tx1"/>
                </a:solidFill>
                <a:latin typeface="HGPｺﾞｼｯｸM" panose="020B0600000000000000" pitchFamily="50" charset="-128"/>
                <a:ea typeface="HGPｺﾞｼｯｸM" panose="020B0600000000000000" pitchFamily="50" charset="-128"/>
              </a:rPr>
              <a:t>矢印：</a:t>
            </a:r>
            <a:r>
              <a:rPr lang="ja-JP" altLang="en-US" sz="2000" dirty="0">
                <a:solidFill>
                  <a:schemeClr val="tx1"/>
                </a:solidFill>
                <a:latin typeface="HGPｺﾞｼｯｸM" panose="020B0600000000000000" pitchFamily="50" charset="-128"/>
                <a:ea typeface="HGPｺﾞｼｯｸM" panose="020B0600000000000000" pitchFamily="50" charset="-128"/>
              </a:rPr>
              <a:t>風向</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sp>
        <p:nvSpPr>
          <p:cNvPr id="21" name="正方形/長方形 20"/>
          <p:cNvSpPr/>
          <p:nvPr/>
        </p:nvSpPr>
        <p:spPr>
          <a:xfrm>
            <a:off x="3383985" y="491983"/>
            <a:ext cx="2242829" cy="4220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err="1">
                <a:solidFill>
                  <a:schemeClr val="tx1"/>
                </a:solidFill>
                <a:latin typeface="HGPｺﾞｼｯｸM" panose="020B0600000000000000" pitchFamily="50" charset="-128"/>
                <a:ea typeface="HGPｺﾞｼｯｸM" panose="020B0600000000000000" pitchFamily="50" charset="-128"/>
              </a:rPr>
              <a:t>ctl_run</a:t>
            </a:r>
            <a:r>
              <a:rPr kumimoji="1" lang="ja-JP" altLang="en-US" sz="2400" dirty="0">
                <a:solidFill>
                  <a:schemeClr val="tx1"/>
                </a:solidFill>
                <a:latin typeface="HGPｺﾞｼｯｸM" panose="020B0600000000000000" pitchFamily="50" charset="-128"/>
                <a:ea typeface="HGPｺﾞｼｯｸM" panose="020B0600000000000000" pitchFamily="50" charset="-128"/>
              </a:rPr>
              <a:t>において</a:t>
            </a:r>
          </a:p>
        </p:txBody>
      </p:sp>
      <p:sp>
        <p:nvSpPr>
          <p:cNvPr id="22" name="角丸四角形 21"/>
          <p:cNvSpPr/>
          <p:nvPr/>
        </p:nvSpPr>
        <p:spPr>
          <a:xfrm>
            <a:off x="773064" y="5129865"/>
            <a:ext cx="7464669" cy="1323427"/>
          </a:xfrm>
          <a:prstGeom prst="roundRect">
            <a:avLst/>
          </a:prstGeom>
          <a:solidFill>
            <a:srgbClr val="CCFF9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HGPｺﾞｼｯｸM" panose="020B0600000000000000" pitchFamily="50" charset="-128"/>
                <a:ea typeface="HGPｺﾞｼｯｸM" panose="020B0600000000000000" pitchFamily="50" charset="-128"/>
              </a:rPr>
              <a:t>局所的に風が強い場所と地形の谷間がほぼ一致している</a:t>
            </a:r>
            <a:endParaRPr kumimoji="1" lang="en-US" altLang="ja-JP" sz="2400" dirty="0">
              <a:solidFill>
                <a:schemeClr val="tx1"/>
              </a:solidFill>
              <a:latin typeface="HGPｺﾞｼｯｸM" panose="020B0600000000000000" pitchFamily="50" charset="-128"/>
              <a:ea typeface="HGPｺﾞｼｯｸM" panose="020B0600000000000000" pitchFamily="50" charset="-128"/>
            </a:endParaRPr>
          </a:p>
          <a:p>
            <a:pPr algn="ctr"/>
            <a:r>
              <a:rPr lang="ja-JP" altLang="en-US" sz="2400" dirty="0">
                <a:solidFill>
                  <a:schemeClr val="tx1"/>
                </a:solidFill>
                <a:latin typeface="HGPｺﾞｼｯｸM" panose="020B0600000000000000" pitchFamily="50" charset="-128"/>
                <a:ea typeface="HGPｺﾞｼｯｸM" panose="020B0600000000000000" pitchFamily="50" charset="-128"/>
              </a:rPr>
              <a:t>⇒地峡風が吹いている？</a:t>
            </a:r>
            <a:endParaRPr kumimoji="1" lang="ja-JP" altLang="en-US" sz="2400" dirty="0">
              <a:solidFill>
                <a:schemeClr val="tx1"/>
              </a:solidFill>
              <a:latin typeface="HGPｺﾞｼｯｸM" panose="020B0600000000000000" pitchFamily="50" charset="-128"/>
              <a:ea typeface="HGPｺﾞｼｯｸM" panose="020B0600000000000000" pitchFamily="50" charset="-128"/>
            </a:endParaRPr>
          </a:p>
        </p:txBody>
      </p:sp>
      <p:sp>
        <p:nvSpPr>
          <p:cNvPr id="23" name="スライド番号プレースホルダー 22"/>
          <p:cNvSpPr>
            <a:spLocks noGrp="1"/>
          </p:cNvSpPr>
          <p:nvPr>
            <p:ph type="sldNum" sz="quarter" idx="12"/>
          </p:nvPr>
        </p:nvSpPr>
        <p:spPr/>
        <p:txBody>
          <a:bodyPr/>
          <a:lstStyle/>
          <a:p>
            <a:fld id="{16711A5D-8DAE-4853-A61F-F1EDB510B959}" type="slidenum">
              <a:rPr kumimoji="1" lang="ja-JP" altLang="en-US" sz="1600" smtClean="0">
                <a:latin typeface="HGPｺﾞｼｯｸM" panose="020B0600000000000000" pitchFamily="50" charset="-128"/>
                <a:ea typeface="HGPｺﾞｼｯｸM" panose="020B0600000000000000" pitchFamily="50" charset="-128"/>
              </a:rPr>
              <a:t>27</a:t>
            </a:fld>
            <a:endParaRPr kumimoji="1" lang="ja-JP" altLang="en-US" sz="1600" dirty="0">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4038855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p:cNvPicPr>
            <a:picLocks noChangeAspect="1"/>
          </p:cNvPicPr>
          <p:nvPr/>
        </p:nvPicPr>
        <p:blipFill rotWithShape="1">
          <a:blip r:embed="rId3" cstate="print">
            <a:extLst>
              <a:ext uri="{28A0092B-C50C-407E-A947-70E740481C1C}">
                <a14:useLocalDpi xmlns:a14="http://schemas.microsoft.com/office/drawing/2010/main" val="0"/>
              </a:ext>
            </a:extLst>
          </a:blip>
          <a:srcRect t="95128"/>
          <a:stretch/>
        </p:blipFill>
        <p:spPr>
          <a:xfrm>
            <a:off x="682188" y="6538913"/>
            <a:ext cx="3397443" cy="238716"/>
          </a:xfrm>
          <a:prstGeom prst="rect">
            <a:avLst/>
          </a:prstGeom>
        </p:spPr>
      </p:pic>
      <p:sp>
        <p:nvSpPr>
          <p:cNvPr id="26" name="正方形/長方形 25"/>
          <p:cNvSpPr/>
          <p:nvPr/>
        </p:nvSpPr>
        <p:spPr>
          <a:xfrm>
            <a:off x="4079631" y="6461702"/>
            <a:ext cx="2294792" cy="325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HGPｺﾞｼｯｸM" panose="020B0600000000000000" pitchFamily="50" charset="-128"/>
                <a:ea typeface="HGPｺﾞｼｯｸM" panose="020B0600000000000000" pitchFamily="50" charset="-128"/>
              </a:rPr>
              <a:t>色：絶対風速</a:t>
            </a:r>
            <a:r>
              <a:rPr kumimoji="1" lang="en-US" altLang="ja-JP" sz="2000" dirty="0">
                <a:solidFill>
                  <a:schemeClr val="tx1"/>
                </a:solidFill>
                <a:latin typeface="HGPｺﾞｼｯｸM" panose="020B0600000000000000" pitchFamily="50" charset="-128"/>
                <a:ea typeface="HGPｺﾞｼｯｸM" panose="020B0600000000000000" pitchFamily="50" charset="-128"/>
              </a:rPr>
              <a:t>[m/s]</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grpSp>
        <p:nvGrpSpPr>
          <p:cNvPr id="39" name="グループ化 38"/>
          <p:cNvGrpSpPr/>
          <p:nvPr/>
        </p:nvGrpSpPr>
        <p:grpSpPr>
          <a:xfrm>
            <a:off x="6858000" y="0"/>
            <a:ext cx="2286000" cy="1625741"/>
            <a:chOff x="6752492" y="0"/>
            <a:chExt cx="2391508" cy="1811215"/>
          </a:xfrm>
        </p:grpSpPr>
        <p:grpSp>
          <p:nvGrpSpPr>
            <p:cNvPr id="23" name="グループ化 22"/>
            <p:cNvGrpSpPr/>
            <p:nvPr/>
          </p:nvGrpSpPr>
          <p:grpSpPr>
            <a:xfrm>
              <a:off x="6752492" y="0"/>
              <a:ext cx="2391508" cy="1811215"/>
              <a:chOff x="0" y="0"/>
              <a:chExt cx="3916109" cy="2811082"/>
            </a:xfrm>
          </p:grpSpPr>
          <p:pic>
            <p:nvPicPr>
              <p:cNvPr id="7" name="図 6"/>
              <p:cNvPicPr>
                <a:picLocks noChangeAspect="1"/>
              </p:cNvPicPr>
              <p:nvPr/>
            </p:nvPicPr>
            <p:blipFill rotWithShape="1">
              <a:blip r:embed="rId4" cstate="print">
                <a:extLst>
                  <a:ext uri="{28A0092B-C50C-407E-A947-70E740481C1C}">
                    <a14:useLocalDpi xmlns:a14="http://schemas.microsoft.com/office/drawing/2010/main" val="0"/>
                  </a:ext>
                </a:extLst>
              </a:blip>
              <a:srcRect b="20616"/>
              <a:stretch/>
            </p:blipFill>
            <p:spPr>
              <a:xfrm>
                <a:off x="0" y="0"/>
                <a:ext cx="3916109" cy="2811082"/>
              </a:xfrm>
              <a:prstGeom prst="rect">
                <a:avLst/>
              </a:prstGeom>
            </p:spPr>
          </p:pic>
          <p:cxnSp>
            <p:nvCxnSpPr>
              <p:cNvPr id="11" name="直線コネクタ 10"/>
              <p:cNvCxnSpPr/>
              <p:nvPr/>
            </p:nvCxnSpPr>
            <p:spPr>
              <a:xfrm>
                <a:off x="2450423" y="263769"/>
                <a:ext cx="512585" cy="56270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1452496" y="697047"/>
                <a:ext cx="657658" cy="7800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712177" y="1380392"/>
                <a:ext cx="545123" cy="7385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7" name="正方形/長方形 26"/>
            <p:cNvSpPr/>
            <p:nvPr/>
          </p:nvSpPr>
          <p:spPr>
            <a:xfrm>
              <a:off x="8561956" y="454233"/>
              <a:ext cx="290146" cy="24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HGPｺﾞｼｯｸM" panose="020B0600000000000000" pitchFamily="50" charset="-128"/>
                  <a:ea typeface="HGPｺﾞｼｯｸM" panose="020B0600000000000000" pitchFamily="50" charset="-128"/>
                </a:rPr>
                <a:t>①</a:t>
              </a:r>
            </a:p>
          </p:txBody>
        </p:sp>
        <p:sp>
          <p:nvSpPr>
            <p:cNvPr id="28" name="正方形/長方形 27"/>
            <p:cNvSpPr/>
            <p:nvPr/>
          </p:nvSpPr>
          <p:spPr>
            <a:xfrm>
              <a:off x="8011397" y="889404"/>
              <a:ext cx="290146" cy="24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HGPｺﾞｼｯｸM" panose="020B0600000000000000" pitchFamily="50" charset="-128"/>
                  <a:ea typeface="HGPｺﾞｼｯｸM" panose="020B0600000000000000" pitchFamily="50" charset="-128"/>
                </a:rPr>
                <a:t>②</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sp>
          <p:nvSpPr>
            <p:cNvPr id="29" name="正方形/長方形 28"/>
            <p:cNvSpPr/>
            <p:nvPr/>
          </p:nvSpPr>
          <p:spPr>
            <a:xfrm>
              <a:off x="7494436" y="1258953"/>
              <a:ext cx="290146" cy="24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HGPｺﾞｼｯｸM" panose="020B0600000000000000" pitchFamily="50" charset="-128"/>
                  <a:ea typeface="HGPｺﾞｼｯｸM" panose="020B0600000000000000" pitchFamily="50" charset="-128"/>
                </a:rPr>
                <a:t>③</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grpSp>
      <p:grpSp>
        <p:nvGrpSpPr>
          <p:cNvPr id="40" name="グループ化 39"/>
          <p:cNvGrpSpPr/>
          <p:nvPr/>
        </p:nvGrpSpPr>
        <p:grpSpPr>
          <a:xfrm>
            <a:off x="36661" y="1625741"/>
            <a:ext cx="2878698" cy="4232266"/>
            <a:chOff x="0" y="2066770"/>
            <a:chExt cx="2878698" cy="4232266"/>
          </a:xfrm>
        </p:grpSpPr>
        <p:pic>
          <p:nvPicPr>
            <p:cNvPr id="24" name="図 23"/>
            <p:cNvPicPr>
              <a:picLocks noChangeAspect="1"/>
            </p:cNvPicPr>
            <p:nvPr/>
          </p:nvPicPr>
          <p:blipFill rotWithShape="1">
            <a:blip r:embed="rId3" cstate="print">
              <a:extLst>
                <a:ext uri="{28A0092B-C50C-407E-A947-70E740481C1C}">
                  <a14:useLocalDpi xmlns:a14="http://schemas.microsoft.com/office/drawing/2010/main" val="0"/>
                </a:ext>
              </a:extLst>
            </a:blip>
            <a:srcRect b="5898"/>
            <a:stretch/>
          </p:blipFill>
          <p:spPr>
            <a:xfrm>
              <a:off x="0" y="2392085"/>
              <a:ext cx="2878698" cy="3906951"/>
            </a:xfrm>
            <a:prstGeom prst="rect">
              <a:avLst/>
            </a:prstGeom>
          </p:spPr>
        </p:pic>
        <p:sp>
          <p:nvSpPr>
            <p:cNvPr id="32" name="正方形/長方形 31"/>
            <p:cNvSpPr/>
            <p:nvPr/>
          </p:nvSpPr>
          <p:spPr>
            <a:xfrm>
              <a:off x="1294276" y="2066770"/>
              <a:ext cx="290146" cy="24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HGPｺﾞｼｯｸM" panose="020B0600000000000000" pitchFamily="50" charset="-128"/>
                  <a:ea typeface="HGPｺﾞｼｯｸM" panose="020B0600000000000000" pitchFamily="50" charset="-128"/>
                </a:rPr>
                <a:t>①</a:t>
              </a:r>
            </a:p>
          </p:txBody>
        </p:sp>
      </p:grpSp>
      <p:grpSp>
        <p:nvGrpSpPr>
          <p:cNvPr id="42" name="グループ化 41"/>
          <p:cNvGrpSpPr/>
          <p:nvPr/>
        </p:nvGrpSpPr>
        <p:grpSpPr>
          <a:xfrm>
            <a:off x="6152591" y="1616446"/>
            <a:ext cx="2878698" cy="4230071"/>
            <a:chOff x="6200160" y="2068964"/>
            <a:chExt cx="2878698" cy="4230071"/>
          </a:xfrm>
        </p:grpSpPr>
        <p:pic>
          <p:nvPicPr>
            <p:cNvPr id="31" name="図 30"/>
            <p:cNvPicPr>
              <a:picLocks noChangeAspect="1"/>
            </p:cNvPicPr>
            <p:nvPr/>
          </p:nvPicPr>
          <p:blipFill rotWithShape="1">
            <a:blip r:embed="rId5" cstate="print">
              <a:extLst>
                <a:ext uri="{28A0092B-C50C-407E-A947-70E740481C1C}">
                  <a14:useLocalDpi xmlns:a14="http://schemas.microsoft.com/office/drawing/2010/main" val="0"/>
                </a:ext>
              </a:extLst>
            </a:blip>
            <a:srcRect b="5898"/>
            <a:stretch/>
          </p:blipFill>
          <p:spPr>
            <a:xfrm>
              <a:off x="6200160" y="2392084"/>
              <a:ext cx="2878698" cy="3906951"/>
            </a:xfrm>
            <a:prstGeom prst="rect">
              <a:avLst/>
            </a:prstGeom>
          </p:spPr>
        </p:pic>
        <p:sp>
          <p:nvSpPr>
            <p:cNvPr id="34" name="正方形/長方形 33"/>
            <p:cNvSpPr/>
            <p:nvPr/>
          </p:nvSpPr>
          <p:spPr>
            <a:xfrm>
              <a:off x="7658039" y="2068964"/>
              <a:ext cx="364561" cy="24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HGPｺﾞｼｯｸM" panose="020B0600000000000000" pitchFamily="50" charset="-128"/>
                  <a:ea typeface="HGPｺﾞｼｯｸM" panose="020B0600000000000000" pitchFamily="50" charset="-128"/>
                </a:rPr>
                <a:t>③</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grpSp>
      <p:sp>
        <p:nvSpPr>
          <p:cNvPr id="35" name="正方形/長方形 34"/>
          <p:cNvSpPr/>
          <p:nvPr/>
        </p:nvSpPr>
        <p:spPr>
          <a:xfrm>
            <a:off x="1972277" y="797774"/>
            <a:ext cx="4595747" cy="675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HGPｺﾞｼｯｸM" panose="020B0600000000000000" pitchFamily="50" charset="-128"/>
                <a:ea typeface="HGPｺﾞｼｯｸM" panose="020B0600000000000000" pitchFamily="50" charset="-128"/>
              </a:rPr>
              <a:t>地峡部における風速の鉛直断面図</a:t>
            </a:r>
            <a:endParaRPr kumimoji="1" lang="en-US" altLang="ja-JP" sz="2400" dirty="0">
              <a:solidFill>
                <a:schemeClr val="tx1"/>
              </a:solidFill>
              <a:latin typeface="HGPｺﾞｼｯｸM" panose="020B0600000000000000" pitchFamily="50" charset="-128"/>
              <a:ea typeface="HGPｺﾞｼｯｸM" panose="020B0600000000000000" pitchFamily="50" charset="-128"/>
            </a:endParaRPr>
          </a:p>
          <a:p>
            <a:pPr algn="ctr"/>
            <a:r>
              <a:rPr kumimoji="1" lang="en-US" altLang="ja-JP" sz="2400" dirty="0">
                <a:solidFill>
                  <a:schemeClr val="tx1"/>
                </a:solidFill>
                <a:latin typeface="HGPｺﾞｼｯｸM" panose="020B0600000000000000" pitchFamily="50" charset="-128"/>
                <a:ea typeface="HGPｺﾞｼｯｸM" panose="020B0600000000000000" pitchFamily="50" charset="-128"/>
              </a:rPr>
              <a:t>(</a:t>
            </a:r>
            <a:r>
              <a:rPr lang="en-US" altLang="ja-JP" sz="2400" dirty="0">
                <a:solidFill>
                  <a:schemeClr val="tx1"/>
                </a:solidFill>
                <a:latin typeface="HGPｺﾞｼｯｸM" panose="020B0600000000000000" pitchFamily="50" charset="-128"/>
                <a:ea typeface="HGPｺﾞｼｯｸM" panose="020B0600000000000000" pitchFamily="50" charset="-128"/>
              </a:rPr>
              <a:t>2000</a:t>
            </a:r>
            <a:r>
              <a:rPr kumimoji="1" lang="ja-JP" altLang="en-US" sz="2400" dirty="0">
                <a:solidFill>
                  <a:schemeClr val="tx1"/>
                </a:solidFill>
                <a:latin typeface="HGPｺﾞｼｯｸM" panose="020B0600000000000000" pitchFamily="50" charset="-128"/>
                <a:ea typeface="HGPｺﾞｼｯｸM" panose="020B0600000000000000" pitchFamily="50" charset="-128"/>
              </a:rPr>
              <a:t>年</a:t>
            </a:r>
            <a:r>
              <a:rPr kumimoji="1" lang="en-US" altLang="ja-JP" sz="2400" dirty="0">
                <a:solidFill>
                  <a:schemeClr val="tx1"/>
                </a:solidFill>
                <a:latin typeface="HGPｺﾞｼｯｸM" panose="020B0600000000000000" pitchFamily="50" charset="-128"/>
                <a:ea typeface="HGPｺﾞｼｯｸM" panose="020B0600000000000000" pitchFamily="50" charset="-128"/>
              </a:rPr>
              <a:t>11</a:t>
            </a:r>
            <a:r>
              <a:rPr kumimoji="1" lang="ja-JP" altLang="en-US" sz="2400" dirty="0">
                <a:solidFill>
                  <a:schemeClr val="tx1"/>
                </a:solidFill>
                <a:latin typeface="HGPｺﾞｼｯｸM" panose="020B0600000000000000" pitchFamily="50" charset="-128"/>
                <a:ea typeface="HGPｺﾞｼｯｸM" panose="020B0600000000000000" pitchFamily="50" charset="-128"/>
              </a:rPr>
              <a:t>月　</a:t>
            </a:r>
            <a:r>
              <a:rPr kumimoji="1" lang="en-US" altLang="ja-JP" sz="2400" dirty="0">
                <a:solidFill>
                  <a:schemeClr val="tx1"/>
                </a:solidFill>
                <a:latin typeface="HGPｺﾞｼｯｸM" panose="020B0600000000000000" pitchFamily="50" charset="-128"/>
                <a:ea typeface="HGPｺﾞｼｯｸM" panose="020B0600000000000000" pitchFamily="50" charset="-128"/>
              </a:rPr>
              <a:t>1</a:t>
            </a:r>
            <a:r>
              <a:rPr kumimoji="1" lang="ja-JP" altLang="en-US" sz="2400" dirty="0">
                <a:solidFill>
                  <a:schemeClr val="tx1"/>
                </a:solidFill>
                <a:latin typeface="HGPｺﾞｼｯｸM" panose="020B0600000000000000" pitchFamily="50" charset="-128"/>
                <a:ea typeface="HGPｺﾞｼｯｸM" panose="020B0600000000000000" pitchFamily="50" charset="-128"/>
              </a:rPr>
              <a:t>か月平均</a:t>
            </a:r>
            <a:r>
              <a:rPr kumimoji="1" lang="en-US" altLang="ja-JP" sz="2400" dirty="0">
                <a:solidFill>
                  <a:schemeClr val="tx1"/>
                </a:solidFill>
                <a:latin typeface="HGPｺﾞｼｯｸM" panose="020B0600000000000000" pitchFamily="50" charset="-128"/>
                <a:ea typeface="HGPｺﾞｼｯｸM" panose="020B0600000000000000" pitchFamily="50" charset="-128"/>
              </a:rPr>
              <a:t>)</a:t>
            </a:r>
            <a:endParaRPr kumimoji="1" lang="ja-JP" altLang="en-US" sz="2400" dirty="0">
              <a:solidFill>
                <a:schemeClr val="tx1"/>
              </a:solidFill>
              <a:latin typeface="HGPｺﾞｼｯｸM" panose="020B0600000000000000" pitchFamily="50" charset="-128"/>
              <a:ea typeface="HGPｺﾞｼｯｸM" panose="020B0600000000000000" pitchFamily="50" charset="-128"/>
            </a:endParaRPr>
          </a:p>
        </p:txBody>
      </p:sp>
      <p:sp>
        <p:nvSpPr>
          <p:cNvPr id="36" name="正方形/長方形 35"/>
          <p:cNvSpPr/>
          <p:nvPr/>
        </p:nvSpPr>
        <p:spPr>
          <a:xfrm>
            <a:off x="334108" y="6213307"/>
            <a:ext cx="2544590" cy="153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3434188" y="6213307"/>
            <a:ext cx="2544590" cy="153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6568024" y="6213306"/>
            <a:ext cx="2544590" cy="153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スライド番号プレースホルダー 42"/>
          <p:cNvSpPr>
            <a:spLocks noGrp="1"/>
          </p:cNvSpPr>
          <p:nvPr>
            <p:ph type="sldNum" sz="quarter" idx="12"/>
          </p:nvPr>
        </p:nvSpPr>
        <p:spPr/>
        <p:txBody>
          <a:bodyPr/>
          <a:lstStyle/>
          <a:p>
            <a:fld id="{16711A5D-8DAE-4853-A61F-F1EDB510B959}" type="slidenum">
              <a:rPr kumimoji="1" lang="ja-JP" altLang="en-US" sz="1600" smtClean="0">
                <a:latin typeface="HGPｺﾞｼｯｸM" panose="020B0600000000000000" pitchFamily="50" charset="-128"/>
                <a:ea typeface="HGPｺﾞｼｯｸM" panose="020B0600000000000000" pitchFamily="50" charset="-128"/>
              </a:rPr>
              <a:t>28</a:t>
            </a:fld>
            <a:endParaRPr kumimoji="1" lang="ja-JP" altLang="en-US" sz="1600" dirty="0">
              <a:latin typeface="HGPｺﾞｼｯｸM" panose="020B0600000000000000" pitchFamily="50" charset="-128"/>
              <a:ea typeface="HGPｺﾞｼｯｸM" panose="020B0600000000000000" pitchFamily="50" charset="-128"/>
            </a:endParaRPr>
          </a:p>
        </p:txBody>
      </p:sp>
      <p:pic>
        <p:nvPicPr>
          <p:cNvPr id="3" name="図 2"/>
          <p:cNvPicPr>
            <a:picLocks noChangeAspect="1"/>
          </p:cNvPicPr>
          <p:nvPr/>
        </p:nvPicPr>
        <p:blipFill rotWithShape="1">
          <a:blip r:embed="rId6" cstate="print">
            <a:extLst>
              <a:ext uri="{28A0092B-C50C-407E-A947-70E740481C1C}">
                <a14:useLocalDpi xmlns:a14="http://schemas.microsoft.com/office/drawing/2010/main" val="0"/>
              </a:ext>
            </a:extLst>
          </a:blip>
          <a:srcRect l="8938" t="6491" r="1242" b="12308"/>
          <a:stretch/>
        </p:blipFill>
        <p:spPr>
          <a:xfrm>
            <a:off x="268874" y="5758962"/>
            <a:ext cx="2646485" cy="698335"/>
          </a:xfrm>
          <a:prstGeom prst="rect">
            <a:avLst/>
          </a:prstGeom>
        </p:spPr>
      </p:pic>
      <p:pic>
        <p:nvPicPr>
          <p:cNvPr id="4" name="図 3"/>
          <p:cNvPicPr>
            <a:picLocks noChangeAspect="1"/>
          </p:cNvPicPr>
          <p:nvPr/>
        </p:nvPicPr>
        <p:blipFill rotWithShape="1">
          <a:blip r:embed="rId7" cstate="print">
            <a:extLst>
              <a:ext uri="{28A0092B-C50C-407E-A947-70E740481C1C}">
                <a14:useLocalDpi xmlns:a14="http://schemas.microsoft.com/office/drawing/2010/main" val="0"/>
              </a:ext>
            </a:extLst>
          </a:blip>
          <a:srcRect l="8108" t="11026" b="14358"/>
          <a:stretch/>
        </p:blipFill>
        <p:spPr>
          <a:xfrm>
            <a:off x="6374423" y="5758962"/>
            <a:ext cx="2651465" cy="697714"/>
          </a:xfrm>
          <a:prstGeom prst="rect">
            <a:avLst/>
          </a:prstGeom>
        </p:spPr>
      </p:pic>
      <p:cxnSp>
        <p:nvCxnSpPr>
          <p:cNvPr id="6" name="直線コネクタ 5"/>
          <p:cNvCxnSpPr/>
          <p:nvPr/>
        </p:nvCxnSpPr>
        <p:spPr>
          <a:xfrm flipH="1">
            <a:off x="268874" y="5829300"/>
            <a:ext cx="1489588" cy="8425"/>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grpSp>
        <p:nvGrpSpPr>
          <p:cNvPr id="5" name="グループ化 4"/>
          <p:cNvGrpSpPr/>
          <p:nvPr/>
        </p:nvGrpSpPr>
        <p:grpSpPr>
          <a:xfrm>
            <a:off x="3090905" y="1625741"/>
            <a:ext cx="2887873" cy="4260167"/>
            <a:chOff x="3090905" y="1625741"/>
            <a:chExt cx="2887873" cy="4260167"/>
          </a:xfrm>
        </p:grpSpPr>
        <p:sp>
          <p:nvSpPr>
            <p:cNvPr id="33" name="正方形/長方形 32"/>
            <p:cNvSpPr/>
            <p:nvPr/>
          </p:nvSpPr>
          <p:spPr>
            <a:xfrm>
              <a:off x="4394356" y="1625741"/>
              <a:ext cx="290146" cy="24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HGPｺﾞｼｯｸM" panose="020B0600000000000000" pitchFamily="50" charset="-128"/>
                  <a:ea typeface="HGPｺﾞｼｯｸM" panose="020B0600000000000000" pitchFamily="50" charset="-128"/>
                </a:rPr>
                <a:t>②</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pic>
          <p:nvPicPr>
            <p:cNvPr id="2" name="図 1"/>
            <p:cNvPicPr>
              <a:picLocks noChangeAspect="1"/>
            </p:cNvPicPr>
            <p:nvPr/>
          </p:nvPicPr>
          <p:blipFill rotWithShape="1">
            <a:blip r:embed="rId8" cstate="print">
              <a:extLst>
                <a:ext uri="{28A0092B-C50C-407E-A947-70E740481C1C}">
                  <a14:useLocalDpi xmlns:a14="http://schemas.microsoft.com/office/drawing/2010/main" val="0"/>
                </a:ext>
              </a:extLst>
            </a:blip>
            <a:srcRect b="5779"/>
            <a:stretch/>
          </p:blipFill>
          <p:spPr>
            <a:xfrm>
              <a:off x="3090905" y="1939566"/>
              <a:ext cx="2887873" cy="3946342"/>
            </a:xfrm>
            <a:prstGeom prst="rect">
              <a:avLst/>
            </a:prstGeom>
          </p:spPr>
        </p:pic>
      </p:grpSp>
      <p:pic>
        <p:nvPicPr>
          <p:cNvPr id="8" name="図 7"/>
          <p:cNvPicPr>
            <a:picLocks noChangeAspect="1"/>
          </p:cNvPicPr>
          <p:nvPr/>
        </p:nvPicPr>
        <p:blipFill rotWithShape="1">
          <a:blip r:embed="rId9" cstate="print">
            <a:extLst>
              <a:ext uri="{28A0092B-C50C-407E-A947-70E740481C1C}">
                <a14:useLocalDpi xmlns:a14="http://schemas.microsoft.com/office/drawing/2010/main" val="0"/>
              </a:ext>
            </a:extLst>
          </a:blip>
          <a:srcRect l="8570" t="11633" b="16025"/>
          <a:stretch/>
        </p:blipFill>
        <p:spPr>
          <a:xfrm>
            <a:off x="3311004" y="5774259"/>
            <a:ext cx="2682502" cy="694085"/>
          </a:xfrm>
          <a:prstGeom prst="rect">
            <a:avLst/>
          </a:prstGeom>
        </p:spPr>
      </p:pic>
      <p:cxnSp>
        <p:nvCxnSpPr>
          <p:cNvPr id="41" name="直線コネクタ 40"/>
          <p:cNvCxnSpPr/>
          <p:nvPr/>
        </p:nvCxnSpPr>
        <p:spPr>
          <a:xfrm flipV="1">
            <a:off x="4534841" y="5837725"/>
            <a:ext cx="810882" cy="4579"/>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7519738" y="5829301"/>
            <a:ext cx="320581" cy="8424"/>
          </a:xfrm>
          <a:prstGeom prst="line">
            <a:avLst/>
          </a:prstGeom>
          <a:ln w="38100">
            <a:solidFill>
              <a:srgbClr val="FF00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9786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7600940" y="0"/>
            <a:ext cx="1543060" cy="1169104"/>
          </a:xfrm>
          <a:prstGeom prst="rect">
            <a:avLst/>
          </a:prstGeom>
        </p:spPr>
      </p:pic>
      <p:sp>
        <p:nvSpPr>
          <p:cNvPr id="5" name="正方形/長方形 4"/>
          <p:cNvSpPr/>
          <p:nvPr/>
        </p:nvSpPr>
        <p:spPr>
          <a:xfrm>
            <a:off x="5389684" y="754718"/>
            <a:ext cx="2294792" cy="3259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HGPｺﾞｼｯｸM" panose="020B0600000000000000" pitchFamily="50" charset="-128"/>
                <a:ea typeface="HGPｺﾞｼｯｸM" panose="020B0600000000000000" pitchFamily="50" charset="-128"/>
              </a:rPr>
              <a:t>色：絶対風速</a:t>
            </a:r>
            <a:r>
              <a:rPr kumimoji="1" lang="en-US" altLang="ja-JP" sz="2000" dirty="0">
                <a:solidFill>
                  <a:schemeClr val="tx1"/>
                </a:solidFill>
                <a:latin typeface="HGPｺﾞｼｯｸM" panose="020B0600000000000000" pitchFamily="50" charset="-128"/>
                <a:ea typeface="HGPｺﾞｼｯｸM" panose="020B0600000000000000" pitchFamily="50" charset="-128"/>
              </a:rPr>
              <a:t>[m/s]</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sp>
        <p:nvSpPr>
          <p:cNvPr id="6" name="正方形/長方形 5"/>
          <p:cNvSpPr/>
          <p:nvPr/>
        </p:nvSpPr>
        <p:spPr>
          <a:xfrm>
            <a:off x="1057877" y="242080"/>
            <a:ext cx="4595747" cy="675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HGPｺﾞｼｯｸM" panose="020B0600000000000000" pitchFamily="50" charset="-128"/>
                <a:ea typeface="HGPｺﾞｼｯｸM" panose="020B0600000000000000" pitchFamily="50" charset="-128"/>
              </a:rPr>
              <a:t>地峡部における風速の鉛直断面図</a:t>
            </a:r>
            <a:endParaRPr kumimoji="1" lang="en-US" altLang="ja-JP" sz="2400" dirty="0">
              <a:solidFill>
                <a:schemeClr val="tx1"/>
              </a:solidFill>
              <a:latin typeface="HGPｺﾞｼｯｸM" panose="020B0600000000000000" pitchFamily="50" charset="-128"/>
              <a:ea typeface="HGPｺﾞｼｯｸM" panose="020B0600000000000000" pitchFamily="50" charset="-128"/>
            </a:endParaRPr>
          </a:p>
          <a:p>
            <a:pPr algn="ctr"/>
            <a:r>
              <a:rPr kumimoji="1" lang="en-US" altLang="ja-JP" sz="2400" dirty="0">
                <a:solidFill>
                  <a:schemeClr val="tx1"/>
                </a:solidFill>
                <a:latin typeface="HGPｺﾞｼｯｸM" panose="020B0600000000000000" pitchFamily="50" charset="-128"/>
                <a:ea typeface="HGPｺﾞｼｯｸM" panose="020B0600000000000000" pitchFamily="50" charset="-128"/>
              </a:rPr>
              <a:t>(</a:t>
            </a:r>
            <a:r>
              <a:rPr lang="en-US" altLang="ja-JP" sz="2400" dirty="0">
                <a:solidFill>
                  <a:schemeClr val="tx1"/>
                </a:solidFill>
                <a:latin typeface="HGPｺﾞｼｯｸM" panose="020B0600000000000000" pitchFamily="50" charset="-128"/>
                <a:ea typeface="HGPｺﾞｼｯｸM" panose="020B0600000000000000" pitchFamily="50" charset="-128"/>
              </a:rPr>
              <a:t>2000</a:t>
            </a:r>
            <a:r>
              <a:rPr kumimoji="1" lang="ja-JP" altLang="en-US" sz="2400" dirty="0">
                <a:solidFill>
                  <a:schemeClr val="tx1"/>
                </a:solidFill>
                <a:latin typeface="HGPｺﾞｼｯｸM" panose="020B0600000000000000" pitchFamily="50" charset="-128"/>
                <a:ea typeface="HGPｺﾞｼｯｸM" panose="020B0600000000000000" pitchFamily="50" charset="-128"/>
              </a:rPr>
              <a:t>年</a:t>
            </a:r>
            <a:r>
              <a:rPr kumimoji="1" lang="en-US" altLang="ja-JP" sz="2400" dirty="0">
                <a:solidFill>
                  <a:schemeClr val="tx1"/>
                </a:solidFill>
                <a:latin typeface="HGPｺﾞｼｯｸM" panose="020B0600000000000000" pitchFamily="50" charset="-128"/>
                <a:ea typeface="HGPｺﾞｼｯｸM" panose="020B0600000000000000" pitchFamily="50" charset="-128"/>
              </a:rPr>
              <a:t>12</a:t>
            </a:r>
            <a:r>
              <a:rPr kumimoji="1" lang="ja-JP" altLang="en-US" sz="2400" dirty="0">
                <a:solidFill>
                  <a:schemeClr val="tx1"/>
                </a:solidFill>
                <a:latin typeface="HGPｺﾞｼｯｸM" panose="020B0600000000000000" pitchFamily="50" charset="-128"/>
                <a:ea typeface="HGPｺﾞｼｯｸM" panose="020B0600000000000000" pitchFamily="50" charset="-128"/>
              </a:rPr>
              <a:t>月　</a:t>
            </a:r>
            <a:r>
              <a:rPr kumimoji="1" lang="en-US" altLang="ja-JP" sz="2400" dirty="0">
                <a:solidFill>
                  <a:schemeClr val="tx1"/>
                </a:solidFill>
                <a:latin typeface="HGPｺﾞｼｯｸM" panose="020B0600000000000000" pitchFamily="50" charset="-128"/>
                <a:ea typeface="HGPｺﾞｼｯｸM" panose="020B0600000000000000" pitchFamily="50" charset="-128"/>
              </a:rPr>
              <a:t>1</a:t>
            </a:r>
            <a:r>
              <a:rPr kumimoji="1" lang="ja-JP" altLang="en-US" sz="2400" dirty="0">
                <a:solidFill>
                  <a:schemeClr val="tx1"/>
                </a:solidFill>
                <a:latin typeface="HGPｺﾞｼｯｸM" panose="020B0600000000000000" pitchFamily="50" charset="-128"/>
                <a:ea typeface="HGPｺﾞｼｯｸM" panose="020B0600000000000000" pitchFamily="50" charset="-128"/>
              </a:rPr>
              <a:t>か月平均</a:t>
            </a:r>
            <a:r>
              <a:rPr kumimoji="1" lang="en-US" altLang="ja-JP" sz="2400" dirty="0">
                <a:solidFill>
                  <a:schemeClr val="tx1"/>
                </a:solidFill>
                <a:latin typeface="HGPｺﾞｼｯｸM" panose="020B0600000000000000" pitchFamily="50" charset="-128"/>
                <a:ea typeface="HGPｺﾞｼｯｸM" panose="020B0600000000000000" pitchFamily="50" charset="-128"/>
              </a:rPr>
              <a:t>)</a:t>
            </a:r>
            <a:endParaRPr kumimoji="1" lang="ja-JP" altLang="en-US" sz="2400" dirty="0">
              <a:solidFill>
                <a:schemeClr val="tx1"/>
              </a:solidFill>
              <a:latin typeface="HGPｺﾞｼｯｸM" panose="020B0600000000000000" pitchFamily="50" charset="-128"/>
              <a:ea typeface="HGPｺﾞｼｯｸM" panose="020B0600000000000000" pitchFamily="50" charset="-128"/>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164" y="1454588"/>
            <a:ext cx="2806947" cy="4048318"/>
          </a:xfrm>
          <a:prstGeom prst="rect">
            <a:avLst/>
          </a:prstGeom>
        </p:spPr>
      </p:pic>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7466" y="1454588"/>
            <a:ext cx="2806947" cy="4048318"/>
          </a:xfrm>
          <a:prstGeom prst="rect">
            <a:avLst/>
          </a:prstGeom>
        </p:spPr>
      </p:pic>
      <p:sp>
        <p:nvSpPr>
          <p:cNvPr id="10" name="正方形/長方形 9"/>
          <p:cNvSpPr/>
          <p:nvPr/>
        </p:nvSpPr>
        <p:spPr>
          <a:xfrm>
            <a:off x="1396563" y="1169104"/>
            <a:ext cx="290146" cy="24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HGPｺﾞｼｯｸM" panose="020B0600000000000000" pitchFamily="50" charset="-128"/>
                <a:ea typeface="HGPｺﾞｼｯｸM" panose="020B0600000000000000" pitchFamily="50" charset="-128"/>
              </a:rPr>
              <a:t>①</a:t>
            </a:r>
          </a:p>
        </p:txBody>
      </p:sp>
      <p:sp>
        <p:nvSpPr>
          <p:cNvPr id="11" name="正方形/長方形 10"/>
          <p:cNvSpPr/>
          <p:nvPr/>
        </p:nvSpPr>
        <p:spPr>
          <a:xfrm>
            <a:off x="4426215" y="1080696"/>
            <a:ext cx="290146" cy="3346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HGPｺﾞｼｯｸM" panose="020B0600000000000000" pitchFamily="50" charset="-128"/>
                <a:ea typeface="HGPｺﾞｼｯｸM" panose="020B0600000000000000" pitchFamily="50" charset="-128"/>
              </a:rPr>
              <a:t>②</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sp>
        <p:nvSpPr>
          <p:cNvPr id="12" name="正方形/長方形 11"/>
          <p:cNvSpPr/>
          <p:nvPr/>
        </p:nvSpPr>
        <p:spPr>
          <a:xfrm>
            <a:off x="7418658" y="1169104"/>
            <a:ext cx="364561" cy="24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HGPｺﾞｼｯｸM" panose="020B0600000000000000" pitchFamily="50" charset="-128"/>
                <a:ea typeface="HGPｺﾞｼｯｸM" panose="020B0600000000000000" pitchFamily="50" charset="-128"/>
              </a:rPr>
              <a:t>③</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sp>
        <p:nvSpPr>
          <p:cNvPr id="13" name="正方形/長方形 12"/>
          <p:cNvSpPr/>
          <p:nvPr/>
        </p:nvSpPr>
        <p:spPr>
          <a:xfrm>
            <a:off x="414414" y="5184608"/>
            <a:ext cx="2544590" cy="99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3444066" y="5184608"/>
            <a:ext cx="2544590" cy="99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6475704" y="5169993"/>
            <a:ext cx="2544590" cy="995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スライド番号プレースホルダー 15"/>
          <p:cNvSpPr>
            <a:spLocks noGrp="1"/>
          </p:cNvSpPr>
          <p:nvPr>
            <p:ph type="sldNum" sz="quarter" idx="12"/>
          </p:nvPr>
        </p:nvSpPr>
        <p:spPr/>
        <p:txBody>
          <a:bodyPr/>
          <a:lstStyle/>
          <a:p>
            <a:fld id="{16711A5D-8DAE-4853-A61F-F1EDB510B959}" type="slidenum">
              <a:rPr kumimoji="1" lang="ja-JP" altLang="en-US" sz="1600" smtClean="0">
                <a:latin typeface="HGPｺﾞｼｯｸM" panose="020B0600000000000000" pitchFamily="50" charset="-128"/>
                <a:ea typeface="HGPｺﾞｼｯｸM" panose="020B0600000000000000" pitchFamily="50" charset="-128"/>
              </a:rPr>
              <a:t>29</a:t>
            </a:fld>
            <a:endParaRPr kumimoji="1" lang="ja-JP" altLang="en-US" sz="1600" dirty="0">
              <a:latin typeface="HGPｺﾞｼｯｸM" panose="020B0600000000000000" pitchFamily="50" charset="-128"/>
              <a:ea typeface="HGPｺﾞｼｯｸM" panose="020B0600000000000000" pitchFamily="50" charset="-128"/>
            </a:endParaRPr>
          </a:p>
        </p:txBody>
      </p:sp>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0253" y="1434938"/>
            <a:ext cx="2818403" cy="4087618"/>
          </a:xfrm>
          <a:prstGeom prst="rect">
            <a:avLst/>
          </a:prstGeom>
        </p:spPr>
      </p:pic>
      <p:sp>
        <p:nvSpPr>
          <p:cNvPr id="4" name="角丸四角形 3"/>
          <p:cNvSpPr/>
          <p:nvPr/>
        </p:nvSpPr>
        <p:spPr>
          <a:xfrm>
            <a:off x="309490" y="5632626"/>
            <a:ext cx="8581292" cy="1009993"/>
          </a:xfrm>
          <a:prstGeom prst="roundRect">
            <a:avLst/>
          </a:prstGeom>
          <a:solidFill>
            <a:srgbClr val="CCFFCC">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HGPｺﾞｼｯｸM" panose="020B0600000000000000" pitchFamily="50" charset="-128"/>
                <a:ea typeface="HGPｺﾞｼｯｸM" panose="020B0600000000000000" pitchFamily="50" charset="-128"/>
              </a:rPr>
              <a:t>②は地峡風が吹いている可能性が高いが、①、③は</a:t>
            </a:r>
            <a:r>
              <a:rPr lang="ja-JP" altLang="en-US" sz="2400" dirty="0">
                <a:solidFill>
                  <a:schemeClr val="tx1"/>
                </a:solidFill>
                <a:latin typeface="HGPｺﾞｼｯｸM" panose="020B0600000000000000" pitchFamily="50" charset="-128"/>
                <a:ea typeface="HGPｺﾞｼｯｸM" panose="020B0600000000000000" pitchFamily="50" charset="-128"/>
              </a:rPr>
              <a:t>地峡風なのか山の斜面を降りる際に加速された風なのか判断しづらい</a:t>
            </a:r>
            <a:endParaRPr kumimoji="1" lang="ja-JP" altLang="en-US" sz="2400" dirty="0">
              <a:solidFill>
                <a:schemeClr val="tx1"/>
              </a:solidFill>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1114031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4730844" y="201823"/>
            <a:ext cx="4212859" cy="40334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400" dirty="0">
                <a:solidFill>
                  <a:schemeClr val="tx1"/>
                </a:solidFill>
                <a:latin typeface="HGPｺﾞｼｯｸM" panose="020B0600000000000000" pitchFamily="50" charset="-128"/>
                <a:ea typeface="HGPｺﾞｼｯｸM" panose="020B0600000000000000" pitchFamily="50" charset="-128"/>
              </a:rPr>
              <a:t>(</a:t>
            </a:r>
            <a:r>
              <a:rPr lang="ja-JP" altLang="en-US" sz="2400" dirty="0">
                <a:solidFill>
                  <a:schemeClr val="tx1"/>
                </a:solidFill>
                <a:latin typeface="HGPｺﾞｼｯｸM" panose="020B0600000000000000" pitchFamily="50" charset="-128"/>
                <a:ea typeface="HGPｺﾞｼｯｸM" panose="020B0600000000000000" pitchFamily="50" charset="-128"/>
              </a:rPr>
              <a:t>先行研究</a:t>
            </a:r>
            <a:r>
              <a:rPr kumimoji="1" lang="en-US" altLang="ja-JP" sz="2400" dirty="0">
                <a:solidFill>
                  <a:schemeClr val="tx1"/>
                </a:solidFill>
                <a:latin typeface="HGPｺﾞｼｯｸM" panose="020B0600000000000000" pitchFamily="50" charset="-128"/>
                <a:ea typeface="HGPｺﾞｼｯｸM" panose="020B0600000000000000" pitchFamily="50" charset="-128"/>
              </a:rPr>
              <a:t>)</a:t>
            </a:r>
          </a:p>
          <a:p>
            <a:r>
              <a:rPr kumimoji="1" lang="en-US" altLang="ja-JP" sz="2400" dirty="0" err="1">
                <a:solidFill>
                  <a:schemeClr val="tx1"/>
                </a:solidFill>
                <a:latin typeface="HGPｺﾞｼｯｸM" panose="020B0600000000000000" pitchFamily="50" charset="-128"/>
                <a:ea typeface="HGPｺﾞｼｯｸM" panose="020B0600000000000000" pitchFamily="50" charset="-128"/>
                <a:cs typeface="Times New Roman" panose="02020603050405020304" pitchFamily="18" charset="0"/>
              </a:rPr>
              <a:t>Xie</a:t>
            </a:r>
            <a:r>
              <a:rPr kumimoji="1" lang="en-US" altLang="ja-JP" sz="2400" dirty="0">
                <a:solidFill>
                  <a:schemeClr val="tx1"/>
                </a:solidFill>
                <a:latin typeface="HGPｺﾞｼｯｸM" panose="020B0600000000000000" pitchFamily="50" charset="-128"/>
                <a:ea typeface="HGPｺﾞｼｯｸM" panose="020B0600000000000000" pitchFamily="50" charset="-128"/>
              </a:rPr>
              <a:t> et</a:t>
            </a:r>
            <a:r>
              <a:rPr lang="ja-JP" altLang="en-US" sz="2400" dirty="0">
                <a:solidFill>
                  <a:schemeClr val="tx1"/>
                </a:solidFill>
                <a:latin typeface="HGPｺﾞｼｯｸM" panose="020B0600000000000000" pitchFamily="50" charset="-128"/>
                <a:ea typeface="HGPｺﾞｼｯｸM" panose="020B0600000000000000" pitchFamily="50" charset="-128"/>
              </a:rPr>
              <a:t> </a:t>
            </a:r>
            <a:r>
              <a:rPr kumimoji="1" lang="en-US" altLang="ja-JP" sz="2400" dirty="0">
                <a:solidFill>
                  <a:schemeClr val="tx1"/>
                </a:solidFill>
                <a:latin typeface="HGPｺﾞｼｯｸM" panose="020B0600000000000000" pitchFamily="50" charset="-128"/>
                <a:ea typeface="HGPｺﾞｼｯｸM" panose="020B0600000000000000" pitchFamily="50" charset="-128"/>
              </a:rPr>
              <a:t>al.(2005)</a:t>
            </a:r>
          </a:p>
          <a:p>
            <a:endParaRPr lang="en-US" altLang="ja-JP" sz="2400" dirty="0">
              <a:solidFill>
                <a:schemeClr val="tx1"/>
              </a:solidFill>
              <a:latin typeface="HGPｺﾞｼｯｸM" panose="020B0600000000000000" pitchFamily="50" charset="-128"/>
              <a:ea typeface="HGPｺﾞｼｯｸM" panose="020B0600000000000000" pitchFamily="50" charset="-128"/>
            </a:endParaRPr>
          </a:p>
          <a:p>
            <a:r>
              <a:rPr lang="ja-JP" altLang="en-US" sz="2400" dirty="0">
                <a:solidFill>
                  <a:schemeClr val="tx1"/>
                </a:solidFill>
                <a:latin typeface="HGPｺﾞｼｯｸM" panose="020B0600000000000000" pitchFamily="50" charset="-128"/>
                <a:ea typeface="HGPｺﾞｼｯｸM" panose="020B0600000000000000" pitchFamily="50" charset="-128"/>
              </a:rPr>
              <a:t>地峡風が吹いた先にある海の</a:t>
            </a:r>
            <a:endParaRPr lang="en-US" altLang="ja-JP" sz="2400" dirty="0">
              <a:solidFill>
                <a:schemeClr val="tx1"/>
              </a:solidFill>
              <a:latin typeface="HGPｺﾞｼｯｸM" panose="020B0600000000000000" pitchFamily="50" charset="-128"/>
              <a:ea typeface="HGPｺﾞｼｯｸM" panose="020B0600000000000000" pitchFamily="50" charset="-128"/>
            </a:endParaRPr>
          </a:p>
          <a:p>
            <a:r>
              <a:rPr lang="ja-JP" altLang="en-US" sz="2400" dirty="0">
                <a:solidFill>
                  <a:schemeClr val="tx1"/>
                </a:solidFill>
                <a:latin typeface="HGPｺﾞｼｯｸM" panose="020B0600000000000000" pitchFamily="50" charset="-128"/>
                <a:ea typeface="HGPｺﾞｼｯｸM" panose="020B0600000000000000" pitchFamily="50" charset="-128"/>
              </a:rPr>
              <a:t>水温を下げ，海からの蒸発量を減らすため，直上の降水量が</a:t>
            </a:r>
            <a:endParaRPr lang="en-US" altLang="ja-JP" sz="2400" dirty="0">
              <a:solidFill>
                <a:schemeClr val="tx1"/>
              </a:solidFill>
              <a:latin typeface="HGPｺﾞｼｯｸM" panose="020B0600000000000000" pitchFamily="50" charset="-128"/>
              <a:ea typeface="HGPｺﾞｼｯｸM" panose="020B0600000000000000" pitchFamily="50" charset="-128"/>
            </a:endParaRPr>
          </a:p>
          <a:p>
            <a:r>
              <a:rPr lang="ja-JP" altLang="en-US" sz="2400" dirty="0">
                <a:solidFill>
                  <a:schemeClr val="tx1"/>
                </a:solidFill>
                <a:latin typeface="HGPｺﾞｼｯｸM" panose="020B0600000000000000" pitchFamily="50" charset="-128"/>
                <a:ea typeface="HGPｺﾞｼｯｸM" panose="020B0600000000000000" pitchFamily="50" charset="-128"/>
              </a:rPr>
              <a:t>減少する</a:t>
            </a:r>
            <a:endParaRPr lang="en-US" altLang="ja-JP" sz="2400" dirty="0">
              <a:solidFill>
                <a:schemeClr val="tx1"/>
              </a:solidFill>
              <a:latin typeface="HGPｺﾞｼｯｸM" panose="020B0600000000000000" pitchFamily="50" charset="-128"/>
              <a:ea typeface="HGPｺﾞｼｯｸM" panose="020B0600000000000000" pitchFamily="50" charset="-128"/>
            </a:endParaRPr>
          </a:p>
          <a:p>
            <a:endParaRPr kumimoji="1" lang="en-US" altLang="ja-JP" sz="2400" dirty="0">
              <a:solidFill>
                <a:schemeClr val="tx1"/>
              </a:solidFill>
              <a:latin typeface="HGPｺﾞｼｯｸM" panose="020B0600000000000000" pitchFamily="50" charset="-128"/>
              <a:ea typeface="HGPｺﾞｼｯｸM" panose="020B0600000000000000" pitchFamily="50" charset="-128"/>
            </a:endParaRPr>
          </a:p>
          <a:p>
            <a:r>
              <a:rPr lang="ja-JP" altLang="en-US" sz="2400" dirty="0">
                <a:solidFill>
                  <a:schemeClr val="tx1"/>
                </a:solidFill>
                <a:latin typeface="HGPｺﾞｼｯｸM" panose="020B0600000000000000" pitchFamily="50" charset="-128"/>
                <a:ea typeface="HGPｺﾞｼｯｸM" panose="020B0600000000000000" pitchFamily="50" charset="-128"/>
              </a:rPr>
              <a:t>この研究では</a:t>
            </a:r>
            <a:endParaRPr lang="en-US" altLang="ja-JP" sz="2400" dirty="0">
              <a:solidFill>
                <a:schemeClr val="tx1"/>
              </a:solidFill>
              <a:latin typeface="HGPｺﾞｼｯｸM" panose="020B0600000000000000" pitchFamily="50" charset="-128"/>
              <a:ea typeface="HGPｺﾞｼｯｸM" panose="020B0600000000000000" pitchFamily="50" charset="-128"/>
            </a:endParaRPr>
          </a:p>
          <a:p>
            <a:r>
              <a:rPr kumimoji="1" lang="ja-JP" altLang="en-US" sz="2400" dirty="0">
                <a:solidFill>
                  <a:schemeClr val="tx1"/>
                </a:solidFill>
                <a:latin typeface="HGPｺﾞｼｯｸM" panose="020B0600000000000000" pitchFamily="50" charset="-128"/>
                <a:ea typeface="HGPｺﾞｼｯｸM" panose="020B0600000000000000" pitchFamily="50" charset="-128"/>
              </a:rPr>
              <a:t>地峡風→海→大気へと影響が</a:t>
            </a:r>
            <a:endParaRPr kumimoji="1" lang="en-US" altLang="ja-JP" sz="2400" dirty="0">
              <a:solidFill>
                <a:schemeClr val="tx1"/>
              </a:solidFill>
              <a:latin typeface="HGPｺﾞｼｯｸM" panose="020B0600000000000000" pitchFamily="50" charset="-128"/>
              <a:ea typeface="HGPｺﾞｼｯｸM" panose="020B0600000000000000" pitchFamily="50" charset="-128"/>
            </a:endParaRPr>
          </a:p>
          <a:p>
            <a:r>
              <a:rPr kumimoji="1" lang="ja-JP" altLang="en-US" sz="2400" dirty="0">
                <a:solidFill>
                  <a:schemeClr val="tx1"/>
                </a:solidFill>
                <a:latin typeface="HGPｺﾞｼｯｸM" panose="020B0600000000000000" pitchFamily="50" charset="-128"/>
                <a:ea typeface="HGPｺﾞｼｯｸM" panose="020B0600000000000000" pitchFamily="50" charset="-128"/>
              </a:rPr>
              <a:t>及んでいることを示した</a:t>
            </a:r>
          </a:p>
        </p:txBody>
      </p:sp>
      <p:sp>
        <p:nvSpPr>
          <p:cNvPr id="7" name="角丸四角形 6"/>
          <p:cNvSpPr/>
          <p:nvPr/>
        </p:nvSpPr>
        <p:spPr>
          <a:xfrm>
            <a:off x="4730844" y="4476514"/>
            <a:ext cx="4306956" cy="2035176"/>
          </a:xfrm>
          <a:prstGeom prst="roundRect">
            <a:avLst/>
          </a:prstGeom>
          <a:solidFill>
            <a:srgbClr val="FFCC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solidFill>
                  <a:schemeClr val="tx1"/>
                </a:solidFill>
                <a:latin typeface="HGPｺﾞｼｯｸM" panose="020B0600000000000000" pitchFamily="50" charset="-128"/>
                <a:ea typeface="HGPｺﾞｼｯｸM" panose="020B0600000000000000" pitchFamily="50" charset="-128"/>
              </a:rPr>
              <a:t>局地風が生み出した影響によって</a:t>
            </a:r>
            <a:r>
              <a:rPr lang="ja-JP" altLang="en-US" sz="2400" dirty="0">
                <a:solidFill>
                  <a:schemeClr val="tx1"/>
                </a:solidFill>
                <a:latin typeface="HGPｺﾞｼｯｸM" panose="020B0600000000000000" pitchFamily="50" charset="-128"/>
                <a:ea typeface="HGPｺﾞｼｯｸM" panose="020B0600000000000000" pitchFamily="50" charset="-128"/>
              </a:rPr>
              <a:t>、</a:t>
            </a:r>
            <a:r>
              <a:rPr kumimoji="1" lang="ja-JP" altLang="en-US" sz="2400" dirty="0">
                <a:solidFill>
                  <a:schemeClr val="tx1"/>
                </a:solidFill>
                <a:latin typeface="HGPｺﾞｼｯｸM" panose="020B0600000000000000" pitchFamily="50" charset="-128"/>
                <a:ea typeface="HGPｺﾞｼｯｸM" panose="020B0600000000000000" pitchFamily="50" charset="-128"/>
              </a:rPr>
              <a:t>局地風</a:t>
            </a:r>
            <a:r>
              <a:rPr lang="ja-JP" altLang="en-US" sz="2400" dirty="0">
                <a:solidFill>
                  <a:schemeClr val="tx1"/>
                </a:solidFill>
                <a:latin typeface="HGPｺﾞｼｯｸM" panose="020B0600000000000000" pitchFamily="50" charset="-128"/>
                <a:ea typeface="HGPｺﾞｼｯｸM" panose="020B0600000000000000" pitchFamily="50" charset="-128"/>
              </a:rPr>
              <a:t>が強められ</a:t>
            </a:r>
            <a:r>
              <a:rPr kumimoji="1" lang="ja-JP" altLang="en-US" sz="2400" dirty="0">
                <a:solidFill>
                  <a:schemeClr val="tx1"/>
                </a:solidFill>
                <a:latin typeface="HGPｺﾞｼｯｸM" panose="020B0600000000000000" pitchFamily="50" charset="-128"/>
                <a:ea typeface="HGPｺﾞｼｯｸM" panose="020B0600000000000000" pitchFamily="50" charset="-128"/>
              </a:rPr>
              <a:t>たり弱められたりする</a:t>
            </a:r>
            <a:r>
              <a:rPr lang="ja-JP" altLang="en-US" sz="2400" dirty="0">
                <a:solidFill>
                  <a:schemeClr val="tx1"/>
                </a:solidFill>
                <a:latin typeface="HGPｺﾞｼｯｸM" panose="020B0600000000000000" pitchFamily="50" charset="-128"/>
                <a:ea typeface="HGPｺﾞｼｯｸM" panose="020B0600000000000000" pitchFamily="50" charset="-128"/>
              </a:rPr>
              <a:t>現象が存在</a:t>
            </a:r>
            <a:endParaRPr lang="en-US" altLang="ja-JP" sz="2400" dirty="0">
              <a:solidFill>
                <a:schemeClr val="tx1"/>
              </a:solidFill>
              <a:latin typeface="HGPｺﾞｼｯｸM" panose="020B0600000000000000" pitchFamily="50" charset="-128"/>
              <a:ea typeface="HGPｺﾞｼｯｸM" panose="020B0600000000000000" pitchFamily="50" charset="-128"/>
            </a:endParaRPr>
          </a:p>
          <a:p>
            <a:pPr algn="ctr"/>
            <a:r>
              <a:rPr lang="ja-JP" altLang="en-US" sz="2400" dirty="0">
                <a:solidFill>
                  <a:schemeClr val="tx1"/>
                </a:solidFill>
                <a:latin typeface="HGPｺﾞｼｯｸM" panose="020B0600000000000000" pitchFamily="50" charset="-128"/>
                <a:ea typeface="HGPｺﾞｼｯｸM" panose="020B0600000000000000" pitchFamily="50" charset="-128"/>
              </a:rPr>
              <a:t>している</a:t>
            </a:r>
            <a:r>
              <a:rPr kumimoji="1" lang="ja-JP" altLang="en-US" sz="2400" dirty="0">
                <a:solidFill>
                  <a:schemeClr val="tx1"/>
                </a:solidFill>
                <a:latin typeface="HGPｺﾞｼｯｸM" panose="020B0600000000000000" pitchFamily="50" charset="-128"/>
                <a:ea typeface="HGPｺﾞｼｯｸM" panose="020B0600000000000000" pitchFamily="50" charset="-128"/>
              </a:rPr>
              <a:t>かもしれない</a:t>
            </a:r>
          </a:p>
        </p:txBody>
      </p:sp>
      <p:grpSp>
        <p:nvGrpSpPr>
          <p:cNvPr id="16" name="グループ化 15"/>
          <p:cNvGrpSpPr/>
          <p:nvPr/>
        </p:nvGrpSpPr>
        <p:grpSpPr>
          <a:xfrm>
            <a:off x="0" y="195558"/>
            <a:ext cx="4599618" cy="3284262"/>
            <a:chOff x="0" y="195558"/>
            <a:chExt cx="4599618" cy="3284262"/>
          </a:xfrm>
        </p:grpSpPr>
        <p:pic>
          <p:nvPicPr>
            <p:cNvPr id="4" name="図 3"/>
            <p:cNvPicPr>
              <a:picLocks noChangeAspect="1"/>
            </p:cNvPicPr>
            <p:nvPr/>
          </p:nvPicPr>
          <p:blipFill>
            <a:blip r:embed="rId2"/>
            <a:stretch>
              <a:fillRect/>
            </a:stretch>
          </p:blipFill>
          <p:spPr>
            <a:xfrm>
              <a:off x="79014" y="195558"/>
              <a:ext cx="4226230" cy="455297"/>
            </a:xfrm>
            <a:prstGeom prst="rect">
              <a:avLst/>
            </a:prstGeom>
          </p:spPr>
        </p:pic>
        <p:grpSp>
          <p:nvGrpSpPr>
            <p:cNvPr id="15" name="グループ化 14"/>
            <p:cNvGrpSpPr/>
            <p:nvPr/>
          </p:nvGrpSpPr>
          <p:grpSpPr>
            <a:xfrm>
              <a:off x="0" y="582306"/>
              <a:ext cx="4599618" cy="2897514"/>
              <a:chOff x="0" y="582306"/>
              <a:chExt cx="4599618" cy="2897514"/>
            </a:xfrm>
          </p:grpSpPr>
          <p:pic>
            <p:nvPicPr>
              <p:cNvPr id="3" name="図 2"/>
              <p:cNvPicPr>
                <a:picLocks noChangeAspect="1"/>
              </p:cNvPicPr>
              <p:nvPr/>
            </p:nvPicPr>
            <p:blipFill>
              <a:blip r:embed="rId3"/>
              <a:stretch>
                <a:fillRect/>
              </a:stretch>
            </p:blipFill>
            <p:spPr>
              <a:xfrm>
                <a:off x="0" y="582306"/>
                <a:ext cx="4599618" cy="2642671"/>
              </a:xfrm>
              <a:prstGeom prst="rect">
                <a:avLst/>
              </a:prstGeom>
            </p:spPr>
          </p:pic>
          <p:sp>
            <p:nvSpPr>
              <p:cNvPr id="10" name="正方形/長方形 9"/>
              <p:cNvSpPr/>
              <p:nvPr/>
            </p:nvSpPr>
            <p:spPr>
              <a:xfrm>
                <a:off x="79014" y="3163575"/>
                <a:ext cx="4226230" cy="3162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HGPｺﾞｼｯｸM" panose="020B0600000000000000" pitchFamily="50" charset="-128"/>
                    <a:ea typeface="HGPｺﾞｼｯｸM" panose="020B0600000000000000" pitchFamily="50" charset="-128"/>
                  </a:rPr>
                  <a:t>ベクトル：風応力、色：</a:t>
                </a:r>
                <a:r>
                  <a:rPr lang="en-US" altLang="ja-JP" sz="1600" dirty="0">
                    <a:solidFill>
                      <a:schemeClr val="tx1"/>
                    </a:solidFill>
                    <a:latin typeface="HGPｺﾞｼｯｸM" panose="020B0600000000000000" pitchFamily="50" charset="-128"/>
                    <a:ea typeface="HGPｺﾞｼｯｸM" panose="020B0600000000000000" pitchFamily="50" charset="-128"/>
                  </a:rPr>
                  <a:t>SST</a:t>
                </a:r>
                <a:endParaRPr kumimoji="1" lang="ja-JP" altLang="en-US" sz="1600" dirty="0">
                  <a:solidFill>
                    <a:schemeClr val="tx1"/>
                  </a:solidFill>
                  <a:latin typeface="HGPｺﾞｼｯｸM" panose="020B0600000000000000" pitchFamily="50" charset="-128"/>
                  <a:ea typeface="HGPｺﾞｼｯｸM" panose="020B0600000000000000" pitchFamily="50" charset="-128"/>
                </a:endParaRPr>
              </a:p>
            </p:txBody>
          </p:sp>
        </p:grpSp>
      </p:grpSp>
      <p:grpSp>
        <p:nvGrpSpPr>
          <p:cNvPr id="14" name="グループ化 13"/>
          <p:cNvGrpSpPr/>
          <p:nvPr/>
        </p:nvGrpSpPr>
        <p:grpSpPr>
          <a:xfrm>
            <a:off x="0" y="3632062"/>
            <a:ext cx="4599618" cy="2906851"/>
            <a:chOff x="0" y="3632062"/>
            <a:chExt cx="4599618" cy="2906851"/>
          </a:xfrm>
        </p:grpSpPr>
        <p:sp>
          <p:nvSpPr>
            <p:cNvPr id="11" name="正方形/長方形 10"/>
            <p:cNvSpPr/>
            <p:nvPr/>
          </p:nvSpPr>
          <p:spPr>
            <a:xfrm>
              <a:off x="475551" y="6228549"/>
              <a:ext cx="3433157" cy="3103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HGPｺﾞｼｯｸM" panose="020B0600000000000000" pitchFamily="50" charset="-128"/>
                  <a:ea typeface="HGPｺﾞｼｯｸM" panose="020B0600000000000000" pitchFamily="50" charset="-128"/>
                </a:rPr>
                <a:t>色：降水量、線：</a:t>
              </a:r>
              <a:r>
                <a:rPr lang="en-US" altLang="ja-JP" sz="1600" dirty="0">
                  <a:solidFill>
                    <a:schemeClr val="tx1"/>
                  </a:solidFill>
                  <a:latin typeface="HGPｺﾞｼｯｸM" panose="020B0600000000000000" pitchFamily="50" charset="-128"/>
                  <a:ea typeface="HGPｺﾞｼｯｸM" panose="020B0600000000000000" pitchFamily="50" charset="-128"/>
                </a:rPr>
                <a:t>SST</a:t>
              </a:r>
              <a:endParaRPr kumimoji="1" lang="ja-JP" altLang="en-US" sz="1600" dirty="0">
                <a:solidFill>
                  <a:schemeClr val="tx1"/>
                </a:solidFill>
                <a:latin typeface="HGPｺﾞｼｯｸM" panose="020B0600000000000000" pitchFamily="50" charset="-128"/>
                <a:ea typeface="HGPｺﾞｼｯｸM" panose="020B0600000000000000" pitchFamily="50" charset="-128"/>
              </a:endParaRPr>
            </a:p>
          </p:txBody>
        </p:sp>
        <p:grpSp>
          <p:nvGrpSpPr>
            <p:cNvPr id="13" name="グループ化 12"/>
            <p:cNvGrpSpPr/>
            <p:nvPr/>
          </p:nvGrpSpPr>
          <p:grpSpPr>
            <a:xfrm>
              <a:off x="0" y="3632062"/>
              <a:ext cx="4599618" cy="2596487"/>
              <a:chOff x="0" y="3632062"/>
              <a:chExt cx="4599618" cy="2596487"/>
            </a:xfrm>
          </p:grpSpPr>
          <p:pic>
            <p:nvPicPr>
              <p:cNvPr id="5" name="図 4"/>
              <p:cNvPicPr>
                <a:picLocks noChangeAspect="1"/>
              </p:cNvPicPr>
              <p:nvPr/>
            </p:nvPicPr>
            <p:blipFill rotWithShape="1">
              <a:blip r:embed="rId4"/>
              <a:srcRect r="-265" b="10436"/>
              <a:stretch/>
            </p:blipFill>
            <p:spPr>
              <a:xfrm>
                <a:off x="0" y="3632062"/>
                <a:ext cx="4599618" cy="2596487"/>
              </a:xfrm>
              <a:prstGeom prst="rect">
                <a:avLst/>
              </a:prstGeom>
            </p:spPr>
          </p:pic>
          <p:sp>
            <p:nvSpPr>
              <p:cNvPr id="12" name="正方形/長方形 11"/>
              <p:cNvSpPr/>
              <p:nvPr/>
            </p:nvSpPr>
            <p:spPr>
              <a:xfrm>
                <a:off x="3325091" y="5494102"/>
                <a:ext cx="689956" cy="41624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8" name="スライド番号プレースホルダー 7"/>
          <p:cNvSpPr>
            <a:spLocks noGrp="1"/>
          </p:cNvSpPr>
          <p:nvPr>
            <p:ph type="sldNum" sz="quarter" idx="12"/>
          </p:nvPr>
        </p:nvSpPr>
        <p:spPr/>
        <p:txBody>
          <a:bodyPr/>
          <a:lstStyle/>
          <a:p>
            <a:fld id="{5E2E1D7A-DA9D-404F-8087-6DF0A9072228}" type="slidenum">
              <a:rPr kumimoji="1" lang="ja-JP" altLang="en-US" smtClean="0"/>
              <a:t>3</a:t>
            </a:fld>
            <a:endParaRPr kumimoji="1" lang="ja-JP" altLang="en-US"/>
          </a:p>
        </p:txBody>
      </p:sp>
    </p:spTree>
    <p:extLst>
      <p:ext uri="{BB962C8B-B14F-4D97-AF65-F5344CB8AC3E}">
        <p14:creationId xmlns:p14="http://schemas.microsoft.com/office/powerpoint/2010/main" val="2100435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5E2E1D7A-DA9D-404F-8087-6DF0A9072228}" type="slidenum">
              <a:rPr kumimoji="1" lang="ja-JP" altLang="en-US" smtClean="0"/>
              <a:t>30</a:t>
            </a:fld>
            <a:endParaRPr kumimoji="1" lang="ja-JP" altLang="en-US"/>
          </a:p>
        </p:txBody>
      </p:sp>
      <p:sp>
        <p:nvSpPr>
          <p:cNvPr id="3" name="正方形/長方形 2"/>
          <p:cNvSpPr/>
          <p:nvPr/>
        </p:nvSpPr>
        <p:spPr>
          <a:xfrm>
            <a:off x="238540" y="197703"/>
            <a:ext cx="2021084" cy="550442"/>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noProof="0" dirty="0">
                <a:solidFill>
                  <a:prstClr val="black"/>
                </a:solidFill>
                <a:latin typeface="HGPｺﾞｼｯｸM" panose="020B0600000000000000" pitchFamily="50" charset="-128"/>
                <a:ea typeface="HGPｺﾞｼｯｸM" panose="020B0600000000000000" pitchFamily="50" charset="-128"/>
              </a:rPr>
              <a:t>結果</a:t>
            </a:r>
            <a:r>
              <a:rPr lang="en-US" altLang="ja-JP" sz="2400" noProof="0" dirty="0">
                <a:solidFill>
                  <a:prstClr val="black"/>
                </a:solidFill>
                <a:latin typeface="HGPｺﾞｼｯｸM" panose="020B0600000000000000" pitchFamily="50" charset="-128"/>
                <a:ea typeface="HGPｺﾞｼｯｸM" panose="020B0600000000000000" pitchFamily="50" charset="-128"/>
              </a:rPr>
              <a:t>(2m</a:t>
            </a:r>
            <a:r>
              <a:rPr lang="ja-JP" altLang="en-US" sz="2400" noProof="0" dirty="0">
                <a:solidFill>
                  <a:prstClr val="black"/>
                </a:solidFill>
                <a:latin typeface="HGPｺﾞｼｯｸM" panose="020B0600000000000000" pitchFamily="50" charset="-128"/>
                <a:ea typeface="HGPｺﾞｼｯｸM" panose="020B0600000000000000" pitchFamily="50" charset="-128"/>
              </a:rPr>
              <a:t>気温</a:t>
            </a:r>
            <a:r>
              <a:rPr lang="en-US" altLang="ja-JP" sz="2400" noProof="0" dirty="0">
                <a:solidFill>
                  <a:prstClr val="black"/>
                </a:solidFill>
                <a:latin typeface="HGPｺﾞｼｯｸM" panose="020B0600000000000000" pitchFamily="50" charset="-128"/>
                <a:ea typeface="HGPｺﾞｼｯｸM" panose="020B06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pic>
        <p:nvPicPr>
          <p:cNvPr id="9" name="図 8"/>
          <p:cNvPicPr>
            <a:picLocks noChangeAspect="1"/>
          </p:cNvPicPr>
          <p:nvPr/>
        </p:nvPicPr>
        <p:blipFill rotWithShape="1">
          <a:blip r:embed="rId2" cstate="print">
            <a:extLst>
              <a:ext uri="{28A0092B-C50C-407E-A947-70E740481C1C}">
                <a14:useLocalDpi xmlns:a14="http://schemas.microsoft.com/office/drawing/2010/main" val="0"/>
              </a:ext>
            </a:extLst>
          </a:blip>
          <a:srcRect b="22810"/>
          <a:stretch/>
        </p:blipFill>
        <p:spPr>
          <a:xfrm>
            <a:off x="106087" y="1282264"/>
            <a:ext cx="2964873" cy="1962097"/>
          </a:xfrm>
          <a:prstGeom prst="rect">
            <a:avLst/>
          </a:prstGeom>
        </p:spPr>
      </p:pic>
      <p:pic>
        <p:nvPicPr>
          <p:cNvPr id="10" name="図 9"/>
          <p:cNvPicPr>
            <a:picLocks noChangeAspect="1"/>
          </p:cNvPicPr>
          <p:nvPr/>
        </p:nvPicPr>
        <p:blipFill rotWithShape="1">
          <a:blip r:embed="rId2" cstate="print">
            <a:extLst>
              <a:ext uri="{28A0092B-C50C-407E-A947-70E740481C1C}">
                <a14:useLocalDpi xmlns:a14="http://schemas.microsoft.com/office/drawing/2010/main" val="0"/>
              </a:ext>
            </a:extLst>
          </a:blip>
          <a:srcRect l="8847" t="92988" r="4940" b="-735"/>
          <a:stretch/>
        </p:blipFill>
        <p:spPr>
          <a:xfrm>
            <a:off x="2522909" y="3360844"/>
            <a:ext cx="4222729" cy="325317"/>
          </a:xfrm>
          <a:prstGeom prst="rect">
            <a:avLst/>
          </a:prstGeom>
        </p:spPr>
      </p:pic>
      <p:pic>
        <p:nvPicPr>
          <p:cNvPr id="11" name="図 10"/>
          <p:cNvPicPr>
            <a:picLocks noChangeAspect="1"/>
          </p:cNvPicPr>
          <p:nvPr/>
        </p:nvPicPr>
        <p:blipFill rotWithShape="1">
          <a:blip r:embed="rId3" cstate="print">
            <a:extLst>
              <a:ext uri="{28A0092B-C50C-407E-A947-70E740481C1C}">
                <a14:useLocalDpi xmlns:a14="http://schemas.microsoft.com/office/drawing/2010/main" val="0"/>
              </a:ext>
            </a:extLst>
          </a:blip>
          <a:srcRect b="22506"/>
          <a:stretch/>
        </p:blipFill>
        <p:spPr>
          <a:xfrm>
            <a:off x="3157649" y="1282263"/>
            <a:ext cx="2953250" cy="1962097"/>
          </a:xfrm>
          <a:prstGeom prst="rect">
            <a:avLst/>
          </a:prstGeom>
        </p:spPr>
      </p:pic>
      <p:pic>
        <p:nvPicPr>
          <p:cNvPr id="12" name="図 11"/>
          <p:cNvPicPr>
            <a:picLocks noChangeAspect="1"/>
          </p:cNvPicPr>
          <p:nvPr/>
        </p:nvPicPr>
        <p:blipFill rotWithShape="1">
          <a:blip r:embed="rId4" cstate="print">
            <a:extLst>
              <a:ext uri="{28A0092B-C50C-407E-A947-70E740481C1C}">
                <a14:useLocalDpi xmlns:a14="http://schemas.microsoft.com/office/drawing/2010/main" val="0"/>
              </a:ext>
            </a:extLst>
          </a:blip>
          <a:srcRect b="22506"/>
          <a:stretch/>
        </p:blipFill>
        <p:spPr>
          <a:xfrm>
            <a:off x="6179127" y="1274541"/>
            <a:ext cx="2964873" cy="1969819"/>
          </a:xfrm>
          <a:prstGeom prst="rect">
            <a:avLst/>
          </a:prstGeom>
        </p:spPr>
      </p:pic>
      <p:sp>
        <p:nvSpPr>
          <p:cNvPr id="13" name="正方形/長方形 12"/>
          <p:cNvSpPr/>
          <p:nvPr/>
        </p:nvSpPr>
        <p:spPr>
          <a:xfrm>
            <a:off x="668215" y="914400"/>
            <a:ext cx="1960685" cy="360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HGPｺﾞｼｯｸM" panose="020B0600000000000000" pitchFamily="50" charset="-128"/>
                <a:ea typeface="HGPｺﾞｼｯｸM" panose="020B0600000000000000" pitchFamily="50" charset="-128"/>
              </a:rPr>
              <a:t>2000</a:t>
            </a:r>
            <a:r>
              <a:rPr kumimoji="1" lang="ja-JP" altLang="en-US" sz="2000" dirty="0">
                <a:solidFill>
                  <a:schemeClr val="tx1"/>
                </a:solidFill>
                <a:latin typeface="HGPｺﾞｼｯｸM" panose="020B0600000000000000" pitchFamily="50" charset="-128"/>
                <a:ea typeface="HGPｺﾞｼｯｸM" panose="020B0600000000000000" pitchFamily="50" charset="-128"/>
              </a:rPr>
              <a:t>年</a:t>
            </a:r>
            <a:r>
              <a:rPr kumimoji="1" lang="en-US" altLang="ja-JP" sz="2000" dirty="0">
                <a:solidFill>
                  <a:schemeClr val="tx1"/>
                </a:solidFill>
                <a:latin typeface="HGPｺﾞｼｯｸM" panose="020B0600000000000000" pitchFamily="50" charset="-128"/>
                <a:ea typeface="HGPｺﾞｼｯｸM" panose="020B0600000000000000" pitchFamily="50" charset="-128"/>
              </a:rPr>
              <a:t>11</a:t>
            </a:r>
            <a:r>
              <a:rPr kumimoji="1" lang="ja-JP" altLang="en-US" sz="2000" dirty="0">
                <a:solidFill>
                  <a:schemeClr val="tx1"/>
                </a:solidFill>
                <a:latin typeface="HGPｺﾞｼｯｸM" panose="020B0600000000000000" pitchFamily="50" charset="-128"/>
                <a:ea typeface="HGPｺﾞｼｯｸM" panose="020B0600000000000000" pitchFamily="50" charset="-128"/>
              </a:rPr>
              <a:t>月</a:t>
            </a:r>
          </a:p>
        </p:txBody>
      </p:sp>
      <p:sp>
        <p:nvSpPr>
          <p:cNvPr id="14" name="正方形/長方形 13"/>
          <p:cNvSpPr/>
          <p:nvPr/>
        </p:nvSpPr>
        <p:spPr>
          <a:xfrm>
            <a:off x="3653930" y="914399"/>
            <a:ext cx="1960685" cy="360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HGPｺﾞｼｯｸM" panose="020B0600000000000000" pitchFamily="50" charset="-128"/>
                <a:ea typeface="HGPｺﾞｼｯｸM" panose="020B0600000000000000" pitchFamily="50" charset="-128"/>
              </a:rPr>
              <a:t>2000</a:t>
            </a:r>
            <a:r>
              <a:rPr kumimoji="1" lang="ja-JP" altLang="en-US" sz="2000" dirty="0">
                <a:solidFill>
                  <a:schemeClr val="tx1"/>
                </a:solidFill>
                <a:latin typeface="HGPｺﾞｼｯｸM" panose="020B0600000000000000" pitchFamily="50" charset="-128"/>
                <a:ea typeface="HGPｺﾞｼｯｸM" panose="020B0600000000000000" pitchFamily="50" charset="-128"/>
              </a:rPr>
              <a:t>年</a:t>
            </a:r>
            <a:r>
              <a:rPr kumimoji="1" lang="en-US" altLang="ja-JP" sz="2000" dirty="0">
                <a:solidFill>
                  <a:schemeClr val="tx1"/>
                </a:solidFill>
                <a:latin typeface="HGPｺﾞｼｯｸM" panose="020B0600000000000000" pitchFamily="50" charset="-128"/>
                <a:ea typeface="HGPｺﾞｼｯｸM" panose="020B0600000000000000" pitchFamily="50" charset="-128"/>
              </a:rPr>
              <a:t>12</a:t>
            </a:r>
            <a:r>
              <a:rPr kumimoji="1" lang="ja-JP" altLang="en-US" sz="2000" dirty="0">
                <a:solidFill>
                  <a:schemeClr val="tx1"/>
                </a:solidFill>
                <a:latin typeface="HGPｺﾞｼｯｸM" panose="020B0600000000000000" pitchFamily="50" charset="-128"/>
                <a:ea typeface="HGPｺﾞｼｯｸM" panose="020B0600000000000000" pitchFamily="50" charset="-128"/>
              </a:rPr>
              <a:t>月</a:t>
            </a:r>
          </a:p>
        </p:txBody>
      </p:sp>
      <p:sp>
        <p:nvSpPr>
          <p:cNvPr id="15" name="正方形/長方形 14"/>
          <p:cNvSpPr/>
          <p:nvPr/>
        </p:nvSpPr>
        <p:spPr>
          <a:xfrm>
            <a:off x="6681220" y="922122"/>
            <a:ext cx="1960685" cy="360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HGPｺﾞｼｯｸM" panose="020B0600000000000000" pitchFamily="50" charset="-128"/>
                <a:ea typeface="HGPｺﾞｼｯｸM" panose="020B0600000000000000" pitchFamily="50" charset="-128"/>
              </a:rPr>
              <a:t>2001</a:t>
            </a:r>
            <a:r>
              <a:rPr kumimoji="1" lang="ja-JP" altLang="en-US" sz="2000" dirty="0">
                <a:solidFill>
                  <a:schemeClr val="tx1"/>
                </a:solidFill>
                <a:latin typeface="HGPｺﾞｼｯｸM" panose="020B0600000000000000" pitchFamily="50" charset="-128"/>
                <a:ea typeface="HGPｺﾞｼｯｸM" panose="020B0600000000000000" pitchFamily="50" charset="-128"/>
              </a:rPr>
              <a:t>年</a:t>
            </a:r>
            <a:r>
              <a:rPr kumimoji="1" lang="en-US" altLang="ja-JP" sz="2000" dirty="0">
                <a:solidFill>
                  <a:schemeClr val="tx1"/>
                </a:solidFill>
                <a:latin typeface="HGPｺﾞｼｯｸM" panose="020B0600000000000000" pitchFamily="50" charset="-128"/>
                <a:ea typeface="HGPｺﾞｼｯｸM" panose="020B0600000000000000" pitchFamily="50" charset="-128"/>
              </a:rPr>
              <a:t>1</a:t>
            </a:r>
            <a:r>
              <a:rPr kumimoji="1" lang="ja-JP" altLang="en-US" sz="2000" dirty="0">
                <a:solidFill>
                  <a:schemeClr val="tx1"/>
                </a:solidFill>
                <a:latin typeface="HGPｺﾞｼｯｸM" panose="020B0600000000000000" pitchFamily="50" charset="-128"/>
                <a:ea typeface="HGPｺﾞｼｯｸM" panose="020B0600000000000000" pitchFamily="50" charset="-128"/>
              </a:rPr>
              <a:t>月</a:t>
            </a:r>
          </a:p>
        </p:txBody>
      </p:sp>
      <p:sp>
        <p:nvSpPr>
          <p:cNvPr id="16" name="正方形/長方形 15"/>
          <p:cNvSpPr/>
          <p:nvPr/>
        </p:nvSpPr>
        <p:spPr>
          <a:xfrm>
            <a:off x="2747597" y="242953"/>
            <a:ext cx="5767753" cy="550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HGPｺﾞｼｯｸM" panose="020B0600000000000000" pitchFamily="50" charset="-128"/>
                <a:ea typeface="HGPｺﾞｼｯｸM" panose="020B0600000000000000" pitchFamily="50" charset="-128"/>
              </a:rPr>
              <a:t>2m</a:t>
            </a:r>
            <a:r>
              <a:rPr kumimoji="1" lang="ja-JP" altLang="en-US" sz="2000" dirty="0">
                <a:solidFill>
                  <a:schemeClr val="tx1"/>
                </a:solidFill>
                <a:latin typeface="HGPｺﾞｼｯｸM" panose="020B0600000000000000" pitchFamily="50" charset="-128"/>
                <a:ea typeface="HGPｺﾞｼｯｸM" panose="020B0600000000000000" pitchFamily="50" charset="-128"/>
              </a:rPr>
              <a:t>気温の</a:t>
            </a:r>
            <a:r>
              <a:rPr kumimoji="1" lang="en-US" altLang="ja-JP" sz="2000" dirty="0">
                <a:solidFill>
                  <a:schemeClr val="tx1"/>
                </a:solidFill>
                <a:latin typeface="HGPｺﾞｼｯｸM" panose="020B0600000000000000" pitchFamily="50" charset="-128"/>
                <a:ea typeface="HGPｺﾞｼｯｸM" panose="020B0600000000000000" pitchFamily="50" charset="-128"/>
              </a:rPr>
              <a:t>1</a:t>
            </a:r>
            <a:r>
              <a:rPr kumimoji="1" lang="ja-JP" altLang="en-US" sz="2000" dirty="0">
                <a:solidFill>
                  <a:schemeClr val="tx1"/>
                </a:solidFill>
                <a:latin typeface="HGPｺﾞｼｯｸM" panose="020B0600000000000000" pitchFamily="50" charset="-128"/>
                <a:ea typeface="HGPｺﾞｼｯｸM" panose="020B0600000000000000" pitchFamily="50" charset="-128"/>
              </a:rPr>
              <a:t>か月平均（上段：</a:t>
            </a:r>
            <a:r>
              <a:rPr kumimoji="1" lang="en-US" altLang="ja-JP" sz="2000" dirty="0" err="1">
                <a:solidFill>
                  <a:schemeClr val="tx1"/>
                </a:solidFill>
                <a:latin typeface="HGPｺﾞｼｯｸM" panose="020B0600000000000000" pitchFamily="50" charset="-128"/>
                <a:ea typeface="HGPｺﾞｼｯｸM" panose="020B0600000000000000" pitchFamily="50" charset="-128"/>
              </a:rPr>
              <a:t>ctl_run</a:t>
            </a:r>
            <a:r>
              <a:rPr kumimoji="1" lang="ja-JP" altLang="en-US" sz="2000" dirty="0" err="1">
                <a:solidFill>
                  <a:schemeClr val="tx1"/>
                </a:solidFill>
                <a:latin typeface="HGPｺﾞｼｯｸM" panose="020B0600000000000000" pitchFamily="50" charset="-128"/>
                <a:ea typeface="HGPｺﾞｼｯｸM" panose="020B0600000000000000" pitchFamily="50" charset="-128"/>
              </a:rPr>
              <a:t>、</a:t>
            </a:r>
            <a:r>
              <a:rPr kumimoji="1" lang="ja-JP" altLang="en-US" sz="2000" dirty="0">
                <a:solidFill>
                  <a:schemeClr val="tx1"/>
                </a:solidFill>
                <a:latin typeface="HGPｺﾞｼｯｸM" panose="020B0600000000000000" pitchFamily="50" charset="-128"/>
                <a:ea typeface="HGPｺﾞｼｯｸM" panose="020B0600000000000000" pitchFamily="50" charset="-128"/>
              </a:rPr>
              <a:t>下段：</a:t>
            </a:r>
            <a:r>
              <a:rPr kumimoji="1" lang="en-US" altLang="ja-JP" sz="2000" dirty="0" err="1">
                <a:solidFill>
                  <a:schemeClr val="tx1"/>
                </a:solidFill>
                <a:latin typeface="HGPｺﾞｼｯｸM" panose="020B0600000000000000" pitchFamily="50" charset="-128"/>
                <a:ea typeface="HGPｺﾞｼｯｸM" panose="020B0600000000000000" pitchFamily="50" charset="-128"/>
              </a:rPr>
              <a:t>ctl</a:t>
            </a:r>
            <a:r>
              <a:rPr kumimoji="1" lang="en-US" altLang="ja-JP" sz="2000" dirty="0">
                <a:solidFill>
                  <a:schemeClr val="tx1"/>
                </a:solidFill>
                <a:latin typeface="HGPｺﾞｼｯｸM" panose="020B0600000000000000" pitchFamily="50" charset="-128"/>
                <a:ea typeface="HGPｺﾞｼｯｸM" panose="020B0600000000000000" pitchFamily="50" charset="-128"/>
              </a:rPr>
              <a:t>-plane</a:t>
            </a:r>
            <a:r>
              <a:rPr kumimoji="1" lang="ja-JP" altLang="en-US" sz="2000" dirty="0">
                <a:solidFill>
                  <a:schemeClr val="tx1"/>
                </a:solidFill>
                <a:latin typeface="HGPｺﾞｼｯｸM" panose="020B0600000000000000" pitchFamily="50" charset="-128"/>
                <a:ea typeface="HGPｺﾞｼｯｸM" panose="020B0600000000000000" pitchFamily="50" charset="-128"/>
              </a:rPr>
              <a:t>）</a:t>
            </a:r>
          </a:p>
        </p:txBody>
      </p:sp>
      <p:pic>
        <p:nvPicPr>
          <p:cNvPr id="4" name="図 3"/>
          <p:cNvPicPr>
            <a:picLocks noChangeAspect="1"/>
          </p:cNvPicPr>
          <p:nvPr/>
        </p:nvPicPr>
        <p:blipFill rotWithShape="1">
          <a:blip r:embed="rId5" cstate="print">
            <a:extLst>
              <a:ext uri="{28A0092B-C50C-407E-A947-70E740481C1C}">
                <a14:useLocalDpi xmlns:a14="http://schemas.microsoft.com/office/drawing/2010/main" val="0"/>
              </a:ext>
            </a:extLst>
          </a:blip>
          <a:srcRect b="22658"/>
          <a:stretch/>
        </p:blipFill>
        <p:spPr>
          <a:xfrm>
            <a:off x="100262" y="4386531"/>
            <a:ext cx="2970698" cy="1969820"/>
          </a:xfrm>
          <a:prstGeom prst="rect">
            <a:avLst/>
          </a:prstGeom>
        </p:spPr>
      </p:pic>
      <p:pic>
        <p:nvPicPr>
          <p:cNvPr id="5" name="図 4"/>
          <p:cNvPicPr>
            <a:picLocks noChangeAspect="1"/>
          </p:cNvPicPr>
          <p:nvPr/>
        </p:nvPicPr>
        <p:blipFill rotWithShape="1">
          <a:blip r:embed="rId5" cstate="print">
            <a:extLst>
              <a:ext uri="{28A0092B-C50C-407E-A947-70E740481C1C}">
                <a14:useLocalDpi xmlns:a14="http://schemas.microsoft.com/office/drawing/2010/main" val="0"/>
              </a:ext>
            </a:extLst>
          </a:blip>
          <a:srcRect l="9107" t="92381" r="5070" b="-127"/>
          <a:stretch/>
        </p:blipFill>
        <p:spPr>
          <a:xfrm>
            <a:off x="2522909" y="6471355"/>
            <a:ext cx="4222729" cy="326797"/>
          </a:xfrm>
          <a:prstGeom prst="rect">
            <a:avLst/>
          </a:prstGeom>
        </p:spPr>
      </p:pic>
      <p:sp>
        <p:nvSpPr>
          <p:cNvPr id="17" name="正方形/長方形 16"/>
          <p:cNvSpPr/>
          <p:nvPr/>
        </p:nvSpPr>
        <p:spPr>
          <a:xfrm>
            <a:off x="605268" y="4028119"/>
            <a:ext cx="1960685" cy="360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HGPｺﾞｼｯｸM" panose="020B0600000000000000" pitchFamily="50" charset="-128"/>
                <a:ea typeface="HGPｺﾞｼｯｸM" panose="020B0600000000000000" pitchFamily="50" charset="-128"/>
              </a:rPr>
              <a:t>2000</a:t>
            </a:r>
            <a:r>
              <a:rPr kumimoji="1" lang="ja-JP" altLang="en-US" sz="2000" dirty="0">
                <a:solidFill>
                  <a:schemeClr val="tx1"/>
                </a:solidFill>
                <a:latin typeface="HGPｺﾞｼｯｸM" panose="020B0600000000000000" pitchFamily="50" charset="-128"/>
                <a:ea typeface="HGPｺﾞｼｯｸM" panose="020B0600000000000000" pitchFamily="50" charset="-128"/>
              </a:rPr>
              <a:t>年</a:t>
            </a:r>
            <a:r>
              <a:rPr kumimoji="1" lang="en-US" altLang="ja-JP" sz="2000" dirty="0">
                <a:solidFill>
                  <a:schemeClr val="tx1"/>
                </a:solidFill>
                <a:latin typeface="HGPｺﾞｼｯｸM" panose="020B0600000000000000" pitchFamily="50" charset="-128"/>
                <a:ea typeface="HGPｺﾞｼｯｸM" panose="020B0600000000000000" pitchFamily="50" charset="-128"/>
              </a:rPr>
              <a:t>11</a:t>
            </a:r>
            <a:r>
              <a:rPr kumimoji="1" lang="ja-JP" altLang="en-US" sz="2000" dirty="0">
                <a:solidFill>
                  <a:schemeClr val="tx1"/>
                </a:solidFill>
                <a:latin typeface="HGPｺﾞｼｯｸM" panose="020B0600000000000000" pitchFamily="50" charset="-128"/>
                <a:ea typeface="HGPｺﾞｼｯｸM" panose="020B0600000000000000" pitchFamily="50" charset="-128"/>
              </a:rPr>
              <a:t>月</a:t>
            </a:r>
          </a:p>
        </p:txBody>
      </p:sp>
      <p:pic>
        <p:nvPicPr>
          <p:cNvPr id="6" name="図 5"/>
          <p:cNvPicPr>
            <a:picLocks noChangeAspect="1"/>
          </p:cNvPicPr>
          <p:nvPr/>
        </p:nvPicPr>
        <p:blipFill rotWithShape="1">
          <a:blip r:embed="rId6" cstate="print">
            <a:extLst>
              <a:ext uri="{28A0092B-C50C-407E-A947-70E740481C1C}">
                <a14:useLocalDpi xmlns:a14="http://schemas.microsoft.com/office/drawing/2010/main" val="0"/>
              </a:ext>
            </a:extLst>
          </a:blip>
          <a:srcRect b="22354"/>
          <a:stretch/>
        </p:blipFill>
        <p:spPr>
          <a:xfrm>
            <a:off x="3163427" y="4386531"/>
            <a:ext cx="2947472" cy="1962097"/>
          </a:xfrm>
          <a:prstGeom prst="rect">
            <a:avLst/>
          </a:prstGeom>
        </p:spPr>
      </p:pic>
      <p:sp>
        <p:nvSpPr>
          <p:cNvPr id="18" name="正方形/長方形 17"/>
          <p:cNvSpPr/>
          <p:nvPr/>
        </p:nvSpPr>
        <p:spPr>
          <a:xfrm>
            <a:off x="3653929" y="4016203"/>
            <a:ext cx="1960685" cy="360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HGPｺﾞｼｯｸM" panose="020B0600000000000000" pitchFamily="50" charset="-128"/>
                <a:ea typeface="HGPｺﾞｼｯｸM" panose="020B0600000000000000" pitchFamily="50" charset="-128"/>
              </a:rPr>
              <a:t>2000</a:t>
            </a:r>
            <a:r>
              <a:rPr kumimoji="1" lang="ja-JP" altLang="en-US" sz="2000" dirty="0">
                <a:solidFill>
                  <a:schemeClr val="tx1"/>
                </a:solidFill>
                <a:latin typeface="HGPｺﾞｼｯｸM" panose="020B0600000000000000" pitchFamily="50" charset="-128"/>
                <a:ea typeface="HGPｺﾞｼｯｸM" panose="020B0600000000000000" pitchFamily="50" charset="-128"/>
              </a:rPr>
              <a:t>年</a:t>
            </a:r>
            <a:r>
              <a:rPr kumimoji="1" lang="en-US" altLang="ja-JP" sz="2000" dirty="0">
                <a:solidFill>
                  <a:schemeClr val="tx1"/>
                </a:solidFill>
                <a:latin typeface="HGPｺﾞｼｯｸM" panose="020B0600000000000000" pitchFamily="50" charset="-128"/>
                <a:ea typeface="HGPｺﾞｼｯｸM" panose="020B0600000000000000" pitchFamily="50" charset="-128"/>
              </a:rPr>
              <a:t>12</a:t>
            </a:r>
            <a:r>
              <a:rPr kumimoji="1" lang="ja-JP" altLang="en-US" sz="2000" dirty="0">
                <a:solidFill>
                  <a:schemeClr val="tx1"/>
                </a:solidFill>
                <a:latin typeface="HGPｺﾞｼｯｸM" panose="020B0600000000000000" pitchFamily="50" charset="-128"/>
                <a:ea typeface="HGPｺﾞｼｯｸM" panose="020B0600000000000000" pitchFamily="50" charset="-128"/>
              </a:rPr>
              <a:t>月</a:t>
            </a:r>
          </a:p>
        </p:txBody>
      </p:sp>
      <p:pic>
        <p:nvPicPr>
          <p:cNvPr id="7" name="図 6"/>
          <p:cNvPicPr>
            <a:picLocks noChangeAspect="1"/>
          </p:cNvPicPr>
          <p:nvPr/>
        </p:nvPicPr>
        <p:blipFill rotWithShape="1">
          <a:blip r:embed="rId7" cstate="print">
            <a:extLst>
              <a:ext uri="{28A0092B-C50C-407E-A947-70E740481C1C}">
                <a14:useLocalDpi xmlns:a14="http://schemas.microsoft.com/office/drawing/2010/main" val="0"/>
              </a:ext>
            </a:extLst>
          </a:blip>
          <a:srcRect b="22506"/>
          <a:stretch/>
        </p:blipFill>
        <p:spPr>
          <a:xfrm>
            <a:off x="6174377" y="4386531"/>
            <a:ext cx="2974369" cy="1976128"/>
          </a:xfrm>
          <a:prstGeom prst="rect">
            <a:avLst/>
          </a:prstGeom>
        </p:spPr>
      </p:pic>
      <p:sp>
        <p:nvSpPr>
          <p:cNvPr id="19" name="正方形/長方形 18"/>
          <p:cNvSpPr/>
          <p:nvPr/>
        </p:nvSpPr>
        <p:spPr>
          <a:xfrm>
            <a:off x="6681218" y="4028118"/>
            <a:ext cx="1960685" cy="360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HGPｺﾞｼｯｸM" panose="020B0600000000000000" pitchFamily="50" charset="-128"/>
                <a:ea typeface="HGPｺﾞｼｯｸM" panose="020B0600000000000000" pitchFamily="50" charset="-128"/>
              </a:rPr>
              <a:t>2001</a:t>
            </a:r>
            <a:r>
              <a:rPr kumimoji="1" lang="ja-JP" altLang="en-US" sz="2000" dirty="0">
                <a:solidFill>
                  <a:schemeClr val="tx1"/>
                </a:solidFill>
                <a:latin typeface="HGPｺﾞｼｯｸM" panose="020B0600000000000000" pitchFamily="50" charset="-128"/>
                <a:ea typeface="HGPｺﾞｼｯｸM" panose="020B0600000000000000" pitchFamily="50" charset="-128"/>
              </a:rPr>
              <a:t>年</a:t>
            </a:r>
            <a:r>
              <a:rPr kumimoji="1" lang="en-US" altLang="ja-JP" sz="2000" dirty="0">
                <a:solidFill>
                  <a:schemeClr val="tx1"/>
                </a:solidFill>
                <a:latin typeface="HGPｺﾞｼｯｸM" panose="020B0600000000000000" pitchFamily="50" charset="-128"/>
                <a:ea typeface="HGPｺﾞｼｯｸM" panose="020B0600000000000000" pitchFamily="50" charset="-128"/>
              </a:rPr>
              <a:t>1</a:t>
            </a:r>
            <a:r>
              <a:rPr kumimoji="1" lang="ja-JP" altLang="en-US" sz="2000" dirty="0">
                <a:solidFill>
                  <a:schemeClr val="tx1"/>
                </a:solidFill>
                <a:latin typeface="HGPｺﾞｼｯｸM" panose="020B0600000000000000" pitchFamily="50" charset="-128"/>
                <a:ea typeface="HGPｺﾞｼｯｸM" panose="020B0600000000000000" pitchFamily="50" charset="-128"/>
              </a:rPr>
              <a:t>月</a:t>
            </a:r>
          </a:p>
        </p:txBody>
      </p:sp>
    </p:spTree>
    <p:extLst>
      <p:ext uri="{BB962C8B-B14F-4D97-AF65-F5344CB8AC3E}">
        <p14:creationId xmlns:p14="http://schemas.microsoft.com/office/powerpoint/2010/main" val="178745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5E2E1D7A-DA9D-404F-8087-6DF0A9072228}" type="slidenum">
              <a:rPr kumimoji="1" lang="ja-JP" altLang="en-US" smtClean="0"/>
              <a:t>31</a:t>
            </a:fld>
            <a:endParaRPr kumimoji="1" lang="ja-JP" altLang="en-US"/>
          </a:p>
        </p:txBody>
      </p:sp>
      <p:sp>
        <p:nvSpPr>
          <p:cNvPr id="3" name="正方形/長方形 2"/>
          <p:cNvSpPr/>
          <p:nvPr/>
        </p:nvSpPr>
        <p:spPr>
          <a:xfrm>
            <a:off x="238540" y="197703"/>
            <a:ext cx="2021084" cy="550442"/>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noProof="0" dirty="0">
                <a:solidFill>
                  <a:prstClr val="black"/>
                </a:solidFill>
                <a:latin typeface="HGPｺﾞｼｯｸM" panose="020B0600000000000000" pitchFamily="50" charset="-128"/>
                <a:ea typeface="HGPｺﾞｼｯｸM" panose="020B0600000000000000" pitchFamily="50" charset="-128"/>
              </a:rPr>
              <a:t>結果</a:t>
            </a:r>
            <a:r>
              <a:rPr lang="en-US" altLang="ja-JP" sz="2400" noProof="0" dirty="0">
                <a:solidFill>
                  <a:prstClr val="black"/>
                </a:solidFill>
                <a:latin typeface="HGPｺﾞｼｯｸM" panose="020B0600000000000000" pitchFamily="50" charset="-128"/>
                <a:ea typeface="HGPｺﾞｼｯｸM" panose="020B0600000000000000" pitchFamily="50" charset="-128"/>
              </a:rPr>
              <a:t>(2m</a:t>
            </a:r>
            <a:r>
              <a:rPr lang="ja-JP" altLang="en-US" sz="2400" noProof="0" dirty="0">
                <a:solidFill>
                  <a:prstClr val="black"/>
                </a:solidFill>
                <a:latin typeface="HGPｺﾞｼｯｸM" panose="020B0600000000000000" pitchFamily="50" charset="-128"/>
                <a:ea typeface="HGPｺﾞｼｯｸM" panose="020B0600000000000000" pitchFamily="50" charset="-128"/>
              </a:rPr>
              <a:t>気温</a:t>
            </a:r>
            <a:r>
              <a:rPr lang="en-US" altLang="ja-JP" sz="2400" noProof="0" dirty="0">
                <a:solidFill>
                  <a:prstClr val="black"/>
                </a:solidFill>
                <a:latin typeface="HGPｺﾞｼｯｸM" panose="020B0600000000000000" pitchFamily="50" charset="-128"/>
                <a:ea typeface="HGPｺﾞｼｯｸM" panose="020B06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4" name="正方形/長方形 3"/>
          <p:cNvSpPr/>
          <p:nvPr/>
        </p:nvSpPr>
        <p:spPr>
          <a:xfrm>
            <a:off x="2747597" y="242953"/>
            <a:ext cx="5767753" cy="550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HGPｺﾞｼｯｸM" panose="020B0600000000000000" pitchFamily="50" charset="-128"/>
                <a:ea typeface="HGPｺﾞｼｯｸM" panose="020B0600000000000000" pitchFamily="50" charset="-128"/>
              </a:rPr>
              <a:t>2m</a:t>
            </a:r>
            <a:r>
              <a:rPr kumimoji="1" lang="ja-JP" altLang="en-US" sz="2000" dirty="0">
                <a:solidFill>
                  <a:schemeClr val="tx1"/>
                </a:solidFill>
                <a:latin typeface="HGPｺﾞｼｯｸM" panose="020B0600000000000000" pitchFamily="50" charset="-128"/>
                <a:ea typeface="HGPｺﾞｼｯｸM" panose="020B0600000000000000" pitchFamily="50" charset="-128"/>
              </a:rPr>
              <a:t>気温の</a:t>
            </a:r>
            <a:r>
              <a:rPr kumimoji="1" lang="en-US" altLang="ja-JP" sz="2000" dirty="0">
                <a:solidFill>
                  <a:schemeClr val="tx1"/>
                </a:solidFill>
                <a:latin typeface="HGPｺﾞｼｯｸM" panose="020B0600000000000000" pitchFamily="50" charset="-128"/>
                <a:ea typeface="HGPｺﾞｼｯｸM" panose="020B0600000000000000" pitchFamily="50" charset="-128"/>
              </a:rPr>
              <a:t>1</a:t>
            </a:r>
            <a:r>
              <a:rPr kumimoji="1" lang="ja-JP" altLang="en-US" sz="2000" dirty="0">
                <a:solidFill>
                  <a:schemeClr val="tx1"/>
                </a:solidFill>
                <a:latin typeface="HGPｺﾞｼｯｸM" panose="020B0600000000000000" pitchFamily="50" charset="-128"/>
                <a:ea typeface="HGPｺﾞｼｯｸM" panose="020B0600000000000000" pitchFamily="50" charset="-128"/>
              </a:rPr>
              <a:t>か月平均</a:t>
            </a:r>
            <a:r>
              <a:rPr lang="ja-JP" altLang="en-US" sz="2000" dirty="0">
                <a:solidFill>
                  <a:schemeClr val="tx1"/>
                </a:solidFill>
                <a:latin typeface="HGPｺﾞｼｯｸM" panose="020B0600000000000000" pitchFamily="50" charset="-128"/>
                <a:ea typeface="HGPｺﾞｼｯｸM" panose="020B0600000000000000" pitchFamily="50" charset="-128"/>
              </a:rPr>
              <a:t>（</a:t>
            </a:r>
            <a:r>
              <a:rPr lang="en-US" altLang="ja-JP" sz="2000" dirty="0">
                <a:solidFill>
                  <a:schemeClr val="tx1"/>
                </a:solidFill>
                <a:latin typeface="HGPｺﾞｼｯｸM" panose="020B0600000000000000" pitchFamily="50" charset="-128"/>
                <a:ea typeface="HGPｺﾞｼｯｸM" panose="020B0600000000000000" pitchFamily="50" charset="-128"/>
              </a:rPr>
              <a:t>2000(</a:t>
            </a:r>
            <a:r>
              <a:rPr kumimoji="1" lang="en-US" altLang="ja-JP" sz="2000" dirty="0" err="1">
                <a:solidFill>
                  <a:schemeClr val="tx1"/>
                </a:solidFill>
                <a:latin typeface="HGPｺﾞｼｯｸM" panose="020B0600000000000000" pitchFamily="50" charset="-128"/>
                <a:ea typeface="HGPｺﾞｼｯｸM" panose="020B0600000000000000" pitchFamily="50" charset="-128"/>
              </a:rPr>
              <a:t>ctl</a:t>
            </a:r>
            <a:r>
              <a:rPr kumimoji="1" lang="en-US" altLang="ja-JP" sz="2000" dirty="0">
                <a:solidFill>
                  <a:schemeClr val="tx1"/>
                </a:solidFill>
                <a:latin typeface="HGPｺﾞｼｯｸM" panose="020B0600000000000000" pitchFamily="50" charset="-128"/>
                <a:ea typeface="HGPｺﾞｼｯｸM" panose="020B0600000000000000" pitchFamily="50" charset="-128"/>
              </a:rPr>
              <a:t>)-2008</a:t>
            </a:r>
            <a:r>
              <a:rPr kumimoji="1" lang="ja-JP" altLang="en-US" sz="2000" dirty="0">
                <a:solidFill>
                  <a:schemeClr val="tx1"/>
                </a:solidFill>
                <a:latin typeface="HGPｺﾞｼｯｸM" panose="020B0600000000000000" pitchFamily="50" charset="-128"/>
                <a:ea typeface="HGPｺﾞｼｯｸM" panose="020B0600000000000000" pitchFamily="50" charset="-128"/>
              </a:rPr>
              <a:t>）</a:t>
            </a:r>
          </a:p>
        </p:txBody>
      </p:sp>
      <p:pic>
        <p:nvPicPr>
          <p:cNvPr id="6" name="図 5"/>
          <p:cNvPicPr>
            <a:picLocks noChangeAspect="1"/>
          </p:cNvPicPr>
          <p:nvPr/>
        </p:nvPicPr>
        <p:blipFill rotWithShape="1">
          <a:blip r:embed="rId2" cstate="print">
            <a:extLst>
              <a:ext uri="{28A0092B-C50C-407E-A947-70E740481C1C}">
                <a14:useLocalDpi xmlns:a14="http://schemas.microsoft.com/office/drawing/2010/main" val="0"/>
              </a:ext>
            </a:extLst>
          </a:blip>
          <a:srcRect b="21183"/>
          <a:stretch/>
        </p:blipFill>
        <p:spPr>
          <a:xfrm>
            <a:off x="73885" y="1402781"/>
            <a:ext cx="2970698" cy="2126841"/>
          </a:xfrm>
          <a:prstGeom prst="rect">
            <a:avLst/>
          </a:prstGeom>
        </p:spPr>
      </p:pic>
      <p:sp>
        <p:nvSpPr>
          <p:cNvPr id="7" name="正方形/長方形 6"/>
          <p:cNvSpPr/>
          <p:nvPr/>
        </p:nvSpPr>
        <p:spPr>
          <a:xfrm>
            <a:off x="668215" y="1177460"/>
            <a:ext cx="1960685" cy="360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HGPｺﾞｼｯｸM" panose="020B0600000000000000" pitchFamily="50" charset="-128"/>
                <a:ea typeface="HGPｺﾞｼｯｸM" panose="020B0600000000000000" pitchFamily="50" charset="-128"/>
              </a:rPr>
              <a:t>11</a:t>
            </a:r>
            <a:r>
              <a:rPr kumimoji="1" lang="ja-JP" altLang="en-US" sz="2000" dirty="0">
                <a:solidFill>
                  <a:schemeClr val="tx1"/>
                </a:solidFill>
                <a:latin typeface="HGPｺﾞｼｯｸM" panose="020B0600000000000000" pitchFamily="50" charset="-128"/>
                <a:ea typeface="HGPｺﾞｼｯｸM" panose="020B0600000000000000" pitchFamily="50" charset="-128"/>
              </a:rPr>
              <a:t>月</a:t>
            </a:r>
          </a:p>
        </p:txBody>
      </p:sp>
      <p:pic>
        <p:nvPicPr>
          <p:cNvPr id="8" name="図 7"/>
          <p:cNvPicPr>
            <a:picLocks noChangeAspect="1"/>
          </p:cNvPicPr>
          <p:nvPr/>
        </p:nvPicPr>
        <p:blipFill rotWithShape="1">
          <a:blip r:embed="rId3" cstate="print">
            <a:extLst>
              <a:ext uri="{28A0092B-C50C-407E-A947-70E740481C1C}">
                <a14:useLocalDpi xmlns:a14="http://schemas.microsoft.com/office/drawing/2010/main" val="0"/>
              </a:ext>
            </a:extLst>
          </a:blip>
          <a:srcRect b="21321"/>
          <a:stretch/>
        </p:blipFill>
        <p:spPr>
          <a:xfrm>
            <a:off x="3108930" y="1402779"/>
            <a:ext cx="2975901" cy="2126841"/>
          </a:xfrm>
          <a:prstGeom prst="rect">
            <a:avLst/>
          </a:prstGeom>
        </p:spPr>
      </p:pic>
      <p:pic>
        <p:nvPicPr>
          <p:cNvPr id="9" name="図 8"/>
          <p:cNvPicPr>
            <a:picLocks noChangeAspect="1"/>
          </p:cNvPicPr>
          <p:nvPr/>
        </p:nvPicPr>
        <p:blipFill rotWithShape="1">
          <a:blip r:embed="rId3" cstate="print">
            <a:extLst>
              <a:ext uri="{28A0092B-C50C-407E-A947-70E740481C1C}">
                <a14:useLocalDpi xmlns:a14="http://schemas.microsoft.com/office/drawing/2010/main" val="0"/>
              </a:ext>
            </a:extLst>
          </a:blip>
          <a:srcRect l="8977" t="93585" r="4809" b="-35"/>
          <a:stretch/>
        </p:blipFill>
        <p:spPr>
          <a:xfrm>
            <a:off x="2938705" y="3554055"/>
            <a:ext cx="3516923" cy="239066"/>
          </a:xfrm>
          <a:prstGeom prst="rect">
            <a:avLst/>
          </a:prstGeom>
        </p:spPr>
      </p:pic>
      <p:sp>
        <p:nvSpPr>
          <p:cNvPr id="10" name="正方形/長方形 9"/>
          <p:cNvSpPr/>
          <p:nvPr/>
        </p:nvSpPr>
        <p:spPr>
          <a:xfrm>
            <a:off x="3638913" y="1177460"/>
            <a:ext cx="1960685" cy="360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HGPｺﾞｼｯｸM" panose="020B0600000000000000" pitchFamily="50" charset="-128"/>
                <a:ea typeface="HGPｺﾞｼｯｸM" panose="020B0600000000000000" pitchFamily="50" charset="-128"/>
              </a:rPr>
              <a:t>12</a:t>
            </a:r>
            <a:r>
              <a:rPr kumimoji="1" lang="ja-JP" altLang="en-US" sz="2000" dirty="0">
                <a:solidFill>
                  <a:schemeClr val="tx1"/>
                </a:solidFill>
                <a:latin typeface="HGPｺﾞｼｯｸM" panose="020B0600000000000000" pitchFamily="50" charset="-128"/>
                <a:ea typeface="HGPｺﾞｼｯｸM" panose="020B0600000000000000" pitchFamily="50" charset="-128"/>
              </a:rPr>
              <a:t>月</a:t>
            </a:r>
          </a:p>
        </p:txBody>
      </p:sp>
      <p:pic>
        <p:nvPicPr>
          <p:cNvPr id="11" name="図 10"/>
          <p:cNvPicPr>
            <a:picLocks noChangeAspect="1"/>
          </p:cNvPicPr>
          <p:nvPr/>
        </p:nvPicPr>
        <p:blipFill rotWithShape="1">
          <a:blip r:embed="rId4" cstate="print">
            <a:extLst>
              <a:ext uri="{28A0092B-C50C-407E-A947-70E740481C1C}">
                <a14:useLocalDpi xmlns:a14="http://schemas.microsoft.com/office/drawing/2010/main" val="0"/>
              </a:ext>
            </a:extLst>
          </a:blip>
          <a:srcRect b="21326"/>
          <a:stretch/>
        </p:blipFill>
        <p:spPr>
          <a:xfrm>
            <a:off x="6149178" y="1402779"/>
            <a:ext cx="2976112" cy="2126841"/>
          </a:xfrm>
          <a:prstGeom prst="rect">
            <a:avLst/>
          </a:prstGeom>
        </p:spPr>
      </p:pic>
      <p:sp>
        <p:nvSpPr>
          <p:cNvPr id="12" name="正方形/長方形 11"/>
          <p:cNvSpPr/>
          <p:nvPr/>
        </p:nvSpPr>
        <p:spPr>
          <a:xfrm>
            <a:off x="6679161" y="1177459"/>
            <a:ext cx="1960685" cy="3601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HGPｺﾞｼｯｸM" panose="020B0600000000000000" pitchFamily="50" charset="-128"/>
                <a:ea typeface="HGPｺﾞｼｯｸM" panose="020B0600000000000000" pitchFamily="50" charset="-128"/>
              </a:rPr>
              <a:t>1</a:t>
            </a:r>
            <a:r>
              <a:rPr kumimoji="1" lang="ja-JP" altLang="en-US" sz="2000" dirty="0">
                <a:solidFill>
                  <a:schemeClr val="tx1"/>
                </a:solidFill>
                <a:latin typeface="HGPｺﾞｼｯｸM" panose="020B0600000000000000" pitchFamily="50" charset="-128"/>
                <a:ea typeface="HGPｺﾞｼｯｸM" panose="020B0600000000000000" pitchFamily="50" charset="-128"/>
              </a:rPr>
              <a:t>月</a:t>
            </a:r>
          </a:p>
        </p:txBody>
      </p:sp>
      <p:pic>
        <p:nvPicPr>
          <p:cNvPr id="5" name="図 4"/>
          <p:cNvPicPr>
            <a:picLocks noChangeAspect="1"/>
          </p:cNvPicPr>
          <p:nvPr/>
        </p:nvPicPr>
        <p:blipFill rotWithShape="1">
          <a:blip r:embed="rId5" cstate="print">
            <a:extLst>
              <a:ext uri="{28A0092B-C50C-407E-A947-70E740481C1C}">
                <a14:useLocalDpi xmlns:a14="http://schemas.microsoft.com/office/drawing/2010/main" val="0"/>
              </a:ext>
            </a:extLst>
          </a:blip>
          <a:srcRect b="18461"/>
          <a:stretch/>
        </p:blipFill>
        <p:spPr>
          <a:xfrm>
            <a:off x="177229" y="4316616"/>
            <a:ext cx="2867354" cy="2203694"/>
          </a:xfrm>
          <a:prstGeom prst="rect">
            <a:avLst/>
          </a:prstGeom>
        </p:spPr>
      </p:pic>
      <p:pic>
        <p:nvPicPr>
          <p:cNvPr id="13" name="図 12"/>
          <p:cNvPicPr>
            <a:picLocks noChangeAspect="1"/>
          </p:cNvPicPr>
          <p:nvPr/>
        </p:nvPicPr>
        <p:blipFill rotWithShape="1">
          <a:blip r:embed="rId5" cstate="print">
            <a:extLst>
              <a:ext uri="{28A0092B-C50C-407E-A947-70E740481C1C}">
                <a14:useLocalDpi xmlns:a14="http://schemas.microsoft.com/office/drawing/2010/main" val="0"/>
              </a:ext>
            </a:extLst>
          </a:blip>
          <a:srcRect l="10144" t="93541" r="3567" b="-659"/>
          <a:stretch/>
        </p:blipFill>
        <p:spPr>
          <a:xfrm>
            <a:off x="3107433" y="6547146"/>
            <a:ext cx="3244361" cy="252230"/>
          </a:xfrm>
          <a:prstGeom prst="rect">
            <a:avLst/>
          </a:prstGeom>
        </p:spPr>
      </p:pic>
      <p:sp>
        <p:nvSpPr>
          <p:cNvPr id="14" name="正方形/長方形 13"/>
          <p:cNvSpPr/>
          <p:nvPr/>
        </p:nvSpPr>
        <p:spPr>
          <a:xfrm>
            <a:off x="739391" y="3920962"/>
            <a:ext cx="1825364" cy="395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latin typeface="HGPｺﾞｼｯｸM" panose="020B0600000000000000" pitchFamily="50" charset="-128"/>
                <a:ea typeface="HGPｺﾞｼｯｸM" panose="020B0600000000000000" pitchFamily="50" charset="-128"/>
              </a:rPr>
              <a:t>11</a:t>
            </a:r>
            <a:r>
              <a:rPr kumimoji="1" lang="ja-JP" altLang="en-US" dirty="0">
                <a:solidFill>
                  <a:schemeClr val="tx1"/>
                </a:solidFill>
                <a:latin typeface="HGPｺﾞｼｯｸM" panose="020B0600000000000000" pitchFamily="50" charset="-128"/>
                <a:ea typeface="HGPｺﾞｼｯｸM" panose="020B0600000000000000" pitchFamily="50" charset="-128"/>
              </a:rPr>
              <a:t>月の海氷偏差</a:t>
            </a:r>
          </a:p>
        </p:txBody>
      </p:sp>
      <p:pic>
        <p:nvPicPr>
          <p:cNvPr id="15" name="図 14"/>
          <p:cNvPicPr>
            <a:picLocks noChangeAspect="1"/>
          </p:cNvPicPr>
          <p:nvPr/>
        </p:nvPicPr>
        <p:blipFill rotWithShape="1">
          <a:blip r:embed="rId6" cstate="print">
            <a:extLst>
              <a:ext uri="{28A0092B-C50C-407E-A947-70E740481C1C}">
                <a14:useLocalDpi xmlns:a14="http://schemas.microsoft.com/office/drawing/2010/main" val="0"/>
              </a:ext>
            </a:extLst>
          </a:blip>
          <a:srcRect b="17623"/>
          <a:stretch/>
        </p:blipFill>
        <p:spPr>
          <a:xfrm>
            <a:off x="3281823" y="4316616"/>
            <a:ext cx="2830688" cy="2197855"/>
          </a:xfrm>
          <a:prstGeom prst="rect">
            <a:avLst/>
          </a:prstGeom>
        </p:spPr>
      </p:pic>
      <p:pic>
        <p:nvPicPr>
          <p:cNvPr id="16" name="図 15"/>
          <p:cNvPicPr>
            <a:picLocks noChangeAspect="1"/>
          </p:cNvPicPr>
          <p:nvPr/>
        </p:nvPicPr>
        <p:blipFill rotWithShape="1">
          <a:blip r:embed="rId7" cstate="print">
            <a:extLst>
              <a:ext uri="{28A0092B-C50C-407E-A947-70E740481C1C}">
                <a14:useLocalDpi xmlns:a14="http://schemas.microsoft.com/office/drawing/2010/main" val="0"/>
              </a:ext>
            </a:extLst>
          </a:blip>
          <a:srcRect b="17902"/>
          <a:stretch/>
        </p:blipFill>
        <p:spPr>
          <a:xfrm>
            <a:off x="6225826" y="4306152"/>
            <a:ext cx="2867354" cy="2218781"/>
          </a:xfrm>
          <a:prstGeom prst="rect">
            <a:avLst/>
          </a:prstGeom>
        </p:spPr>
      </p:pic>
      <p:sp>
        <p:nvSpPr>
          <p:cNvPr id="17" name="正方形/長方形 16"/>
          <p:cNvSpPr/>
          <p:nvPr/>
        </p:nvSpPr>
        <p:spPr>
          <a:xfrm>
            <a:off x="3816931" y="3941177"/>
            <a:ext cx="1825364" cy="395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latin typeface="HGPｺﾞｼｯｸM" panose="020B0600000000000000" pitchFamily="50" charset="-128"/>
                <a:ea typeface="HGPｺﾞｼｯｸM" panose="020B0600000000000000" pitchFamily="50" charset="-128"/>
              </a:rPr>
              <a:t>12</a:t>
            </a:r>
            <a:r>
              <a:rPr kumimoji="1" lang="ja-JP" altLang="en-US" dirty="0">
                <a:solidFill>
                  <a:schemeClr val="tx1"/>
                </a:solidFill>
                <a:latin typeface="HGPｺﾞｼｯｸM" panose="020B0600000000000000" pitchFamily="50" charset="-128"/>
                <a:ea typeface="HGPｺﾞｼｯｸM" panose="020B0600000000000000" pitchFamily="50" charset="-128"/>
              </a:rPr>
              <a:t>月の海氷偏差</a:t>
            </a:r>
          </a:p>
        </p:txBody>
      </p:sp>
      <p:sp>
        <p:nvSpPr>
          <p:cNvPr id="18" name="正方形/長方形 17"/>
          <p:cNvSpPr/>
          <p:nvPr/>
        </p:nvSpPr>
        <p:spPr>
          <a:xfrm>
            <a:off x="6746821" y="3941177"/>
            <a:ext cx="1825364" cy="395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tx1"/>
                </a:solidFill>
                <a:latin typeface="HGPｺﾞｼｯｸM" panose="020B0600000000000000" pitchFamily="50" charset="-128"/>
                <a:ea typeface="HGPｺﾞｼｯｸM" panose="020B0600000000000000" pitchFamily="50" charset="-128"/>
              </a:rPr>
              <a:t>1</a:t>
            </a:r>
            <a:r>
              <a:rPr kumimoji="1" lang="ja-JP" altLang="en-US" dirty="0">
                <a:solidFill>
                  <a:schemeClr val="tx1"/>
                </a:solidFill>
                <a:latin typeface="HGPｺﾞｼｯｸM" panose="020B0600000000000000" pitchFamily="50" charset="-128"/>
                <a:ea typeface="HGPｺﾞｼｯｸM" panose="020B0600000000000000" pitchFamily="50" charset="-128"/>
              </a:rPr>
              <a:t>月の海氷偏差</a:t>
            </a:r>
          </a:p>
        </p:txBody>
      </p:sp>
    </p:spTree>
    <p:extLst>
      <p:ext uri="{BB962C8B-B14F-4D97-AF65-F5344CB8AC3E}">
        <p14:creationId xmlns:p14="http://schemas.microsoft.com/office/powerpoint/2010/main" val="1423519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3472962" y="6356351"/>
            <a:ext cx="5042388" cy="365125"/>
          </a:xfrm>
        </p:spPr>
        <p:txBody>
          <a:bodyPr/>
          <a:lstStyle/>
          <a:p>
            <a:r>
              <a:rPr lang="en-US" altLang="ja-JP" sz="1400" dirty="0">
                <a:solidFill>
                  <a:schemeClr val="tx1"/>
                </a:solidFill>
              </a:rPr>
              <a:t>http://snow.civil.kitami-it.ac.jp/dl/realtime.php</a:t>
            </a:r>
            <a:endParaRPr kumimoji="1" lang="ja-JP" altLang="en-US" sz="1400" dirty="0">
              <a:solidFill>
                <a:schemeClr val="tx1"/>
              </a:solidFill>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835" y="614974"/>
            <a:ext cx="3668102" cy="5741377"/>
          </a:xfrm>
          <a:prstGeom prst="rect">
            <a:avLst/>
          </a:prstGeom>
        </p:spPr>
      </p:pic>
      <p:pic>
        <p:nvPicPr>
          <p:cNvPr id="4" name="図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775322" y="553428"/>
            <a:ext cx="3588361" cy="5741377"/>
          </a:xfrm>
          <a:prstGeom prst="rect">
            <a:avLst/>
          </a:prstGeom>
        </p:spPr>
      </p:pic>
    </p:spTree>
    <p:extLst>
      <p:ext uri="{BB962C8B-B14F-4D97-AF65-F5344CB8AC3E}">
        <p14:creationId xmlns:p14="http://schemas.microsoft.com/office/powerpoint/2010/main" val="2653692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l="14046" t="16986" r="17714" b="5805"/>
          <a:stretch/>
        </p:blipFill>
        <p:spPr>
          <a:xfrm>
            <a:off x="0" y="-38368"/>
            <a:ext cx="10186354" cy="6896368"/>
          </a:xfrm>
          <a:prstGeom prst="rect">
            <a:avLst/>
          </a:prstGeom>
        </p:spPr>
      </p:pic>
      <p:sp>
        <p:nvSpPr>
          <p:cNvPr id="3" name="正方形/長方形 2"/>
          <p:cNvSpPr/>
          <p:nvPr/>
        </p:nvSpPr>
        <p:spPr>
          <a:xfrm>
            <a:off x="174568" y="157943"/>
            <a:ext cx="1707241" cy="548640"/>
          </a:xfrm>
          <a:prstGeom prst="rect">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HGPｺﾞｼｯｸM" panose="020B0600000000000000" pitchFamily="50" charset="-128"/>
                <a:ea typeface="HGPｺﾞｼｯｸM" panose="020B0600000000000000" pitchFamily="50" charset="-128"/>
              </a:rPr>
              <a:t>研究対象地</a:t>
            </a:r>
            <a:endParaRPr kumimoji="1" lang="ja-JP" altLang="en-US" sz="2400" dirty="0">
              <a:solidFill>
                <a:schemeClr val="tx1"/>
              </a:solidFill>
              <a:latin typeface="HGPｺﾞｼｯｸM" panose="020B0600000000000000" pitchFamily="50" charset="-128"/>
              <a:ea typeface="HGPｺﾞｼｯｸM" panose="020B0600000000000000" pitchFamily="50" charset="-128"/>
            </a:endParaRPr>
          </a:p>
        </p:txBody>
      </p:sp>
      <p:sp>
        <p:nvSpPr>
          <p:cNvPr id="5" name="楕円 4"/>
          <p:cNvSpPr/>
          <p:nvPr/>
        </p:nvSpPr>
        <p:spPr>
          <a:xfrm rot="2762251">
            <a:off x="3298032" y="2122034"/>
            <a:ext cx="440800" cy="230899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p:cNvCxnSpPr/>
          <p:nvPr/>
        </p:nvCxnSpPr>
        <p:spPr>
          <a:xfrm flipH="1" flipV="1">
            <a:off x="4107766" y="3227831"/>
            <a:ext cx="689317" cy="598582"/>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 name="角丸四角形 9"/>
          <p:cNvSpPr/>
          <p:nvPr/>
        </p:nvSpPr>
        <p:spPr>
          <a:xfrm>
            <a:off x="3617299" y="3826413"/>
            <a:ext cx="4640436" cy="1618423"/>
          </a:xfrm>
          <a:prstGeom prst="roundRect">
            <a:avLst/>
          </a:prstGeom>
          <a:solidFill>
            <a:srgbClr val="CCFF9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tx1"/>
                </a:solidFill>
                <a:latin typeface="HGPｺﾞｼｯｸM" panose="020B0600000000000000" pitchFamily="50" charset="-128"/>
                <a:ea typeface="HGPｺﾞｼｯｸM" panose="020B0600000000000000" pitchFamily="50" charset="-128"/>
              </a:rPr>
              <a:t>ジュグジュル山脈</a:t>
            </a:r>
            <a:endParaRPr kumimoji="1" lang="en-US" altLang="ja-JP" sz="2400" b="1" dirty="0">
              <a:solidFill>
                <a:schemeClr val="tx1"/>
              </a:solidFill>
              <a:latin typeface="HGPｺﾞｼｯｸM" panose="020B0600000000000000" pitchFamily="50" charset="-128"/>
              <a:ea typeface="HGPｺﾞｼｯｸM" panose="020B0600000000000000" pitchFamily="50" charset="-128"/>
            </a:endParaRPr>
          </a:p>
          <a:p>
            <a:r>
              <a:rPr kumimoji="1" lang="ja-JP" altLang="en-US" sz="2400" dirty="0">
                <a:solidFill>
                  <a:schemeClr val="tx1"/>
                </a:solidFill>
                <a:latin typeface="HGPｺﾞｼｯｸM" panose="020B0600000000000000" pitchFamily="50" charset="-128"/>
                <a:ea typeface="HGPｺﾞｼｯｸM" panose="020B0600000000000000" pitchFamily="50" charset="-128"/>
              </a:rPr>
              <a:t>標高</a:t>
            </a:r>
            <a:r>
              <a:rPr kumimoji="1" lang="en-US" altLang="ja-JP" sz="2400" dirty="0">
                <a:solidFill>
                  <a:schemeClr val="tx1"/>
                </a:solidFill>
                <a:latin typeface="HGPｺﾞｼｯｸM" panose="020B0600000000000000" pitchFamily="50" charset="-128"/>
                <a:ea typeface="HGPｺﾞｼｯｸM" panose="020B0600000000000000" pitchFamily="50" charset="-128"/>
              </a:rPr>
              <a:t>800m</a:t>
            </a:r>
            <a:r>
              <a:rPr kumimoji="1" lang="ja-JP" altLang="en-US" sz="2400" dirty="0">
                <a:solidFill>
                  <a:schemeClr val="tx1"/>
                </a:solidFill>
                <a:latin typeface="HGPｺﾞｼｯｸM" panose="020B0600000000000000" pitchFamily="50" charset="-128"/>
                <a:ea typeface="HGPｺﾞｼｯｸM" panose="020B0600000000000000" pitchFamily="50" charset="-128"/>
              </a:rPr>
              <a:t>～</a:t>
            </a:r>
            <a:r>
              <a:rPr kumimoji="1" lang="en-US" altLang="ja-JP" sz="2400" dirty="0">
                <a:solidFill>
                  <a:schemeClr val="tx1"/>
                </a:solidFill>
                <a:latin typeface="HGPｺﾞｼｯｸM" panose="020B0600000000000000" pitchFamily="50" charset="-128"/>
                <a:ea typeface="HGPｺﾞｼｯｸM" panose="020B0600000000000000" pitchFamily="50" charset="-128"/>
              </a:rPr>
              <a:t>1200m</a:t>
            </a:r>
            <a:r>
              <a:rPr kumimoji="1" lang="ja-JP" altLang="en-US" sz="2400" dirty="0">
                <a:solidFill>
                  <a:schemeClr val="tx1"/>
                </a:solidFill>
                <a:latin typeface="HGPｺﾞｼｯｸM" panose="020B0600000000000000" pitchFamily="50" charset="-128"/>
                <a:ea typeface="HGPｺﾞｼｯｸM" panose="020B0600000000000000" pitchFamily="50" charset="-128"/>
              </a:rPr>
              <a:t>程度の山脈</a:t>
            </a:r>
            <a:endParaRPr kumimoji="1" lang="en-US" altLang="ja-JP" sz="2400" dirty="0">
              <a:solidFill>
                <a:schemeClr val="tx1"/>
              </a:solidFill>
              <a:latin typeface="HGPｺﾞｼｯｸM" panose="020B0600000000000000" pitchFamily="50" charset="-128"/>
              <a:ea typeface="HGPｺﾞｼｯｸM" panose="020B0600000000000000" pitchFamily="50" charset="-128"/>
            </a:endParaRPr>
          </a:p>
        </p:txBody>
      </p:sp>
      <p:pic>
        <p:nvPicPr>
          <p:cNvPr id="11" name="図 10"/>
          <p:cNvPicPr>
            <a:picLocks noChangeAspect="1"/>
          </p:cNvPicPr>
          <p:nvPr/>
        </p:nvPicPr>
        <p:blipFill rotWithShape="1">
          <a:blip r:embed="rId3"/>
          <a:srcRect l="28160" t="23068" r="28051" b="15055"/>
          <a:stretch/>
        </p:blipFill>
        <p:spPr>
          <a:xfrm>
            <a:off x="4452425" y="20265"/>
            <a:ext cx="3481754" cy="2622062"/>
          </a:xfrm>
          <a:prstGeom prst="rect">
            <a:avLst/>
          </a:prstGeom>
        </p:spPr>
      </p:pic>
      <p:pic>
        <p:nvPicPr>
          <p:cNvPr id="12" name="図 11"/>
          <p:cNvPicPr>
            <a:picLocks noChangeAspect="1"/>
          </p:cNvPicPr>
          <p:nvPr/>
        </p:nvPicPr>
        <p:blipFill rotWithShape="1">
          <a:blip r:embed="rId4"/>
          <a:srcRect l="9564" t="8867" r="9131"/>
          <a:stretch/>
        </p:blipFill>
        <p:spPr>
          <a:xfrm>
            <a:off x="174568" y="4645554"/>
            <a:ext cx="3362178" cy="2008402"/>
          </a:xfrm>
          <a:prstGeom prst="rect">
            <a:avLst/>
          </a:prstGeom>
        </p:spPr>
      </p:pic>
      <p:sp>
        <p:nvSpPr>
          <p:cNvPr id="6" name="スライド番号プレースホルダー 5"/>
          <p:cNvSpPr>
            <a:spLocks noGrp="1"/>
          </p:cNvSpPr>
          <p:nvPr>
            <p:ph type="sldNum" sz="quarter" idx="12"/>
          </p:nvPr>
        </p:nvSpPr>
        <p:spPr/>
        <p:txBody>
          <a:bodyPr/>
          <a:lstStyle/>
          <a:p>
            <a:fld id="{5E2E1D7A-DA9D-404F-8087-6DF0A9072228}" type="slidenum">
              <a:rPr kumimoji="1" lang="ja-JP" altLang="en-US" smtClean="0"/>
              <a:t>4</a:t>
            </a:fld>
            <a:endParaRPr kumimoji="1" lang="ja-JP" altLang="en-US"/>
          </a:p>
        </p:txBody>
      </p:sp>
    </p:spTree>
    <p:extLst>
      <p:ext uri="{BB962C8B-B14F-4D97-AF65-F5344CB8AC3E}">
        <p14:creationId xmlns:p14="http://schemas.microsoft.com/office/powerpoint/2010/main" val="273911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childTnLst>
                          </p:cTn>
                        </p:par>
                        <p:par>
                          <p:cTn id="8" fill="hold">
                            <p:stCondLst>
                              <p:cond delay="250"/>
                            </p:stCondLst>
                            <p:childTnLst>
                              <p:par>
                                <p:cTn id="9" presetID="16" presetClass="entr" presetSubtype="2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34220" y="118377"/>
            <a:ext cx="1446414" cy="548640"/>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HGPｺﾞｼｯｸM" panose="020B0600000000000000" pitchFamily="50" charset="-128"/>
                <a:ea typeface="HGPｺﾞｼｯｸM" panose="020B0600000000000000" pitchFamily="50" charset="-128"/>
              </a:rPr>
              <a:t>先行研究</a:t>
            </a:r>
            <a:endParaRPr kumimoji="1" lang="ja-JP" altLang="en-US" sz="2400" dirty="0">
              <a:solidFill>
                <a:schemeClr val="tx1"/>
              </a:solidFill>
              <a:latin typeface="HGPｺﾞｼｯｸM" panose="020B0600000000000000" pitchFamily="50" charset="-128"/>
              <a:ea typeface="HGPｺﾞｼｯｸM" panose="020B0600000000000000" pitchFamily="50" charset="-128"/>
            </a:endParaRPr>
          </a:p>
        </p:txBody>
      </p:sp>
      <p:sp>
        <p:nvSpPr>
          <p:cNvPr id="4" name="正方形/長方形 3"/>
          <p:cNvSpPr/>
          <p:nvPr/>
        </p:nvSpPr>
        <p:spPr>
          <a:xfrm>
            <a:off x="4260387" y="390456"/>
            <a:ext cx="4771403" cy="3383064"/>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400" b="1" dirty="0">
                <a:solidFill>
                  <a:schemeClr val="tx1"/>
                </a:solidFill>
                <a:latin typeface="HGPｺﾞｼｯｸM" panose="020B0600000000000000" pitchFamily="50" charset="-128"/>
                <a:ea typeface="HGPｺﾞｼｯｸM" panose="020B0600000000000000" pitchFamily="50" charset="-128"/>
              </a:rPr>
              <a:t>先行研究より</a:t>
            </a:r>
            <a:endParaRPr kumimoji="1" lang="en-US" altLang="ja-JP" sz="2400" b="1" dirty="0">
              <a:solidFill>
                <a:schemeClr val="tx1"/>
              </a:solidFill>
              <a:latin typeface="HGPｺﾞｼｯｸM" panose="020B0600000000000000" pitchFamily="50" charset="-128"/>
              <a:ea typeface="HGPｺﾞｼｯｸM" panose="020B0600000000000000" pitchFamily="50" charset="-128"/>
            </a:endParaRPr>
          </a:p>
          <a:p>
            <a:r>
              <a:rPr kumimoji="1" lang="ja-JP" altLang="en-US" sz="2400" dirty="0">
                <a:solidFill>
                  <a:schemeClr val="tx1"/>
                </a:solidFill>
                <a:latin typeface="HGPｺﾞｼｯｸM" panose="020B0600000000000000" pitchFamily="50" charset="-128"/>
                <a:ea typeface="HGPｺﾞｼｯｸM" panose="020B0600000000000000" pitchFamily="50" charset="-128"/>
              </a:rPr>
              <a:t>・</a:t>
            </a:r>
            <a:r>
              <a:rPr kumimoji="1" lang="en-US" altLang="ja-JP" sz="2400" dirty="0">
                <a:solidFill>
                  <a:schemeClr val="tx1"/>
                </a:solidFill>
                <a:latin typeface="HGPｺﾞｼｯｸM" panose="020B0600000000000000" pitchFamily="50" charset="-128"/>
                <a:ea typeface="HGPｺﾞｼｯｸM" panose="020B0600000000000000" pitchFamily="50" charset="-128"/>
              </a:rPr>
              <a:t>Ohshima et al.(2003)</a:t>
            </a:r>
          </a:p>
          <a:p>
            <a:r>
              <a:rPr lang="ja-JP" altLang="en-US" sz="2400" dirty="0">
                <a:solidFill>
                  <a:schemeClr val="tx1"/>
                </a:solidFill>
                <a:latin typeface="HGPｺﾞｼｯｸM" panose="020B0600000000000000" pitchFamily="50" charset="-128"/>
                <a:ea typeface="HGPｺﾞｼｯｸM" panose="020B0600000000000000" pitchFamily="50" charset="-128"/>
              </a:rPr>
              <a:t>海氷の生成はオホーツク海の北西沿岸域で多く、海氷面積の年々変動には、熱収支が大きく影響している</a:t>
            </a:r>
            <a:endParaRPr lang="en-US" altLang="ja-JP" sz="2400" dirty="0">
              <a:solidFill>
                <a:schemeClr val="tx1"/>
              </a:solidFill>
              <a:latin typeface="HGPｺﾞｼｯｸM" panose="020B0600000000000000" pitchFamily="50" charset="-128"/>
              <a:ea typeface="HGPｺﾞｼｯｸM" panose="020B0600000000000000" pitchFamily="50" charset="-128"/>
            </a:endParaRPr>
          </a:p>
          <a:p>
            <a:endParaRPr lang="en-US" altLang="ja-JP" sz="2400" dirty="0">
              <a:solidFill>
                <a:schemeClr val="tx1"/>
              </a:solidFill>
              <a:latin typeface="HGPｺﾞｼｯｸM" panose="020B0600000000000000" pitchFamily="50" charset="-128"/>
              <a:ea typeface="HGPｺﾞｼｯｸM" panose="020B0600000000000000" pitchFamily="50" charset="-128"/>
            </a:endParaRPr>
          </a:p>
          <a:p>
            <a:r>
              <a:rPr lang="ja-JP" altLang="en-US" sz="2400" dirty="0">
                <a:solidFill>
                  <a:schemeClr val="tx1"/>
                </a:solidFill>
                <a:latin typeface="HGPｺﾞｼｯｸM" panose="020B0600000000000000" pitchFamily="50" charset="-128"/>
                <a:ea typeface="HGPｺﾞｼｯｸM" panose="020B0600000000000000" pitchFamily="50" charset="-128"/>
              </a:rPr>
              <a:t>・</a:t>
            </a:r>
            <a:r>
              <a:rPr lang="en-US" altLang="ja-JP" sz="2400" dirty="0">
                <a:solidFill>
                  <a:schemeClr val="tx1"/>
                </a:solidFill>
                <a:latin typeface="HGPｺﾞｼｯｸM" panose="020B0600000000000000" pitchFamily="50" charset="-128"/>
                <a:ea typeface="HGPｺﾞｼｯｸM" panose="020B0600000000000000" pitchFamily="50" charset="-128"/>
              </a:rPr>
              <a:t>Ohshima et al.(2006)</a:t>
            </a:r>
          </a:p>
          <a:p>
            <a:r>
              <a:rPr lang="ja-JP" altLang="en-US" sz="2400" dirty="0">
                <a:solidFill>
                  <a:schemeClr val="tx1"/>
                </a:solidFill>
                <a:latin typeface="HGPｺﾞｼｯｸM" panose="020B0600000000000000" pitchFamily="50" charset="-128"/>
                <a:ea typeface="HGPｺﾞｼｯｸM" panose="020B0600000000000000" pitchFamily="50" charset="-128"/>
              </a:rPr>
              <a:t>初冬</a:t>
            </a:r>
            <a:r>
              <a:rPr kumimoji="1" lang="ja-JP" altLang="en-US" sz="2400" dirty="0">
                <a:solidFill>
                  <a:schemeClr val="tx1"/>
                </a:solidFill>
                <a:latin typeface="HGPｺﾞｼｯｸM" panose="020B0600000000000000" pitchFamily="50" charset="-128"/>
                <a:ea typeface="HGPｺﾞｼｯｸM" panose="020B0600000000000000" pitchFamily="50" charset="-128"/>
              </a:rPr>
              <a:t>の海氷面積は北西沿岸域での秋の熱収支によりほぼ決まる</a:t>
            </a:r>
          </a:p>
        </p:txBody>
      </p:sp>
      <p:grpSp>
        <p:nvGrpSpPr>
          <p:cNvPr id="10" name="グループ化 9"/>
          <p:cNvGrpSpPr/>
          <p:nvPr/>
        </p:nvGrpSpPr>
        <p:grpSpPr>
          <a:xfrm>
            <a:off x="234220" y="3964128"/>
            <a:ext cx="3364920" cy="2574785"/>
            <a:chOff x="274192" y="3615000"/>
            <a:chExt cx="3364920" cy="2574785"/>
          </a:xfrm>
        </p:grpSpPr>
        <p:pic>
          <p:nvPicPr>
            <p:cNvPr id="7" name="図 6"/>
            <p:cNvPicPr>
              <a:picLocks noChangeAspect="1"/>
            </p:cNvPicPr>
            <p:nvPr/>
          </p:nvPicPr>
          <p:blipFill rotWithShape="1">
            <a:blip r:embed="rId3"/>
            <a:srcRect l="21923" t="18367" r="30832" b="6121"/>
            <a:stretch/>
          </p:blipFill>
          <p:spPr>
            <a:xfrm>
              <a:off x="274192" y="3615000"/>
              <a:ext cx="2974021" cy="2574785"/>
            </a:xfrm>
            <a:prstGeom prst="rect">
              <a:avLst/>
            </a:prstGeom>
          </p:spPr>
        </p:pic>
        <p:pic>
          <p:nvPicPr>
            <p:cNvPr id="9" name="図 8"/>
            <p:cNvPicPr>
              <a:picLocks noChangeAspect="1"/>
            </p:cNvPicPr>
            <p:nvPr/>
          </p:nvPicPr>
          <p:blipFill rotWithShape="1">
            <a:blip r:embed="rId3"/>
            <a:srcRect l="68752" t="14278" r="25752" b="5016"/>
            <a:stretch/>
          </p:blipFill>
          <p:spPr>
            <a:xfrm>
              <a:off x="3315425" y="3615000"/>
              <a:ext cx="323687" cy="2574785"/>
            </a:xfrm>
            <a:prstGeom prst="rect">
              <a:avLst/>
            </a:prstGeom>
          </p:spPr>
        </p:pic>
      </p:grpSp>
      <p:pic>
        <p:nvPicPr>
          <p:cNvPr id="11" name="図 10"/>
          <p:cNvPicPr>
            <a:picLocks noChangeAspect="1"/>
          </p:cNvPicPr>
          <p:nvPr/>
        </p:nvPicPr>
        <p:blipFill rotWithShape="1">
          <a:blip r:embed="rId4"/>
          <a:srcRect l="18145" t="17415" r="53789" b="3939"/>
          <a:stretch/>
        </p:blipFill>
        <p:spPr>
          <a:xfrm>
            <a:off x="235431" y="706582"/>
            <a:ext cx="1816763" cy="2757587"/>
          </a:xfrm>
          <a:prstGeom prst="rect">
            <a:avLst/>
          </a:prstGeom>
        </p:spPr>
      </p:pic>
      <p:sp>
        <p:nvSpPr>
          <p:cNvPr id="12" name="正方形/長方形 11"/>
          <p:cNvSpPr/>
          <p:nvPr/>
        </p:nvSpPr>
        <p:spPr>
          <a:xfrm>
            <a:off x="2016072" y="1159381"/>
            <a:ext cx="2318536" cy="2725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dirty="0">
                <a:solidFill>
                  <a:schemeClr val="tx1"/>
                </a:solidFill>
                <a:latin typeface="HGPｺﾞｼｯｸM" panose="020B0600000000000000" pitchFamily="50" charset="-128"/>
                <a:ea typeface="HGPｺﾞｼｯｸM" panose="020B0600000000000000" pitchFamily="50" charset="-128"/>
              </a:rPr>
              <a:t>上図：オホーツク海における年間の海氷生成分布</a:t>
            </a:r>
            <a:endParaRPr kumimoji="1" lang="en-US" altLang="ja-JP" sz="2000" dirty="0">
              <a:solidFill>
                <a:schemeClr val="tx1"/>
              </a:solidFill>
              <a:latin typeface="HGPｺﾞｼｯｸM" panose="020B0600000000000000" pitchFamily="50" charset="-128"/>
              <a:ea typeface="HGPｺﾞｼｯｸM" panose="020B0600000000000000" pitchFamily="50" charset="-128"/>
            </a:endParaRPr>
          </a:p>
          <a:p>
            <a:endParaRPr lang="en-US" altLang="ja-JP" sz="2000" dirty="0">
              <a:solidFill>
                <a:schemeClr val="tx1"/>
              </a:solidFill>
              <a:latin typeface="HGPｺﾞｼｯｸM" panose="020B0600000000000000" pitchFamily="50" charset="-128"/>
              <a:ea typeface="HGPｺﾞｼｯｸM" panose="020B0600000000000000" pitchFamily="50" charset="-128"/>
            </a:endParaRPr>
          </a:p>
          <a:p>
            <a:r>
              <a:rPr kumimoji="1" lang="ja-JP" altLang="en-US" sz="2000" dirty="0">
                <a:solidFill>
                  <a:schemeClr val="tx1"/>
                </a:solidFill>
                <a:latin typeface="HGPｺﾞｼｯｸM" panose="020B0600000000000000" pitchFamily="50" charset="-128"/>
                <a:ea typeface="HGPｺﾞｼｯｸM" panose="020B0600000000000000" pitchFamily="50" charset="-128"/>
              </a:rPr>
              <a:t>下図：</a:t>
            </a:r>
            <a:r>
              <a:rPr kumimoji="1" lang="en-US" altLang="ja-JP" sz="2000" dirty="0">
                <a:solidFill>
                  <a:schemeClr val="tx1"/>
                </a:solidFill>
                <a:latin typeface="HGPｺﾞｼｯｸM" panose="020B0600000000000000" pitchFamily="50" charset="-128"/>
                <a:ea typeface="HGPｺﾞｼｯｸM" panose="020B0600000000000000" pitchFamily="50" charset="-128"/>
              </a:rPr>
              <a:t>2</a:t>
            </a:r>
            <a:r>
              <a:rPr kumimoji="1" lang="ja-JP" altLang="en-US" sz="2000" dirty="0">
                <a:solidFill>
                  <a:schemeClr val="tx1"/>
                </a:solidFill>
                <a:latin typeface="HGPｺﾞｼｯｸM" panose="020B0600000000000000" pitchFamily="50" charset="-128"/>
                <a:ea typeface="HGPｺﾞｼｯｸM" panose="020B0600000000000000" pitchFamily="50" charset="-128"/>
              </a:rPr>
              <a:t>月における海氷分布図</a:t>
            </a:r>
            <a:endParaRPr kumimoji="1" lang="en-US" altLang="ja-JP" sz="2000" dirty="0">
              <a:solidFill>
                <a:schemeClr val="tx1"/>
              </a:solidFill>
              <a:latin typeface="HGPｺﾞｼｯｸM" panose="020B0600000000000000" pitchFamily="50" charset="-128"/>
              <a:ea typeface="HGPｺﾞｼｯｸM" panose="020B0600000000000000" pitchFamily="50" charset="-128"/>
            </a:endParaRPr>
          </a:p>
          <a:p>
            <a:r>
              <a:rPr lang="ja-JP" altLang="en-US" sz="2000" dirty="0">
                <a:solidFill>
                  <a:schemeClr val="tx1"/>
                </a:solidFill>
                <a:latin typeface="HGPｺﾞｼｯｸM" panose="020B0600000000000000" pitchFamily="50" charset="-128"/>
                <a:ea typeface="HGPｺﾞｼｯｸM" panose="020B0600000000000000" pitchFamily="50" charset="-128"/>
              </a:rPr>
              <a:t>（左：</a:t>
            </a:r>
            <a:r>
              <a:rPr lang="en-US" altLang="ja-JP" sz="2000" dirty="0">
                <a:solidFill>
                  <a:schemeClr val="tx1"/>
                </a:solidFill>
                <a:latin typeface="HGPｺﾞｼｯｸM" panose="020B0600000000000000" pitchFamily="50" charset="-128"/>
                <a:ea typeface="HGPｺﾞｼｯｸM" panose="020B0600000000000000" pitchFamily="50" charset="-128"/>
              </a:rPr>
              <a:t>2001</a:t>
            </a:r>
            <a:r>
              <a:rPr lang="ja-JP" altLang="en-US" sz="2000" dirty="0">
                <a:solidFill>
                  <a:schemeClr val="tx1"/>
                </a:solidFill>
                <a:latin typeface="HGPｺﾞｼｯｸM" panose="020B0600000000000000" pitchFamily="50" charset="-128"/>
                <a:ea typeface="HGPｺﾞｼｯｸM" panose="020B0600000000000000" pitchFamily="50" charset="-128"/>
              </a:rPr>
              <a:t>年、</a:t>
            </a:r>
            <a:endParaRPr lang="en-US" altLang="ja-JP" sz="2000" dirty="0">
              <a:solidFill>
                <a:schemeClr val="tx1"/>
              </a:solidFill>
              <a:latin typeface="HGPｺﾞｼｯｸM" panose="020B0600000000000000" pitchFamily="50" charset="-128"/>
              <a:ea typeface="HGPｺﾞｼｯｸM" panose="020B0600000000000000" pitchFamily="50" charset="-128"/>
            </a:endParaRPr>
          </a:p>
          <a:p>
            <a:r>
              <a:rPr lang="ja-JP" altLang="en-US" sz="2000" dirty="0">
                <a:solidFill>
                  <a:schemeClr val="tx1"/>
                </a:solidFill>
                <a:latin typeface="HGPｺﾞｼｯｸM" panose="020B0600000000000000" pitchFamily="50" charset="-128"/>
                <a:ea typeface="HGPｺﾞｼｯｸM" panose="020B0600000000000000" pitchFamily="50" charset="-128"/>
              </a:rPr>
              <a:t>  </a:t>
            </a:r>
            <a:r>
              <a:rPr kumimoji="1" lang="ja-JP" altLang="en-US" sz="2000" dirty="0">
                <a:solidFill>
                  <a:schemeClr val="tx1"/>
                </a:solidFill>
                <a:latin typeface="HGPｺﾞｼｯｸM" panose="020B0600000000000000" pitchFamily="50" charset="-128"/>
                <a:ea typeface="HGPｺﾞｼｯｸM" panose="020B0600000000000000" pitchFamily="50" charset="-128"/>
              </a:rPr>
              <a:t>右：</a:t>
            </a:r>
            <a:r>
              <a:rPr kumimoji="1" lang="en-US" altLang="ja-JP" sz="2000" dirty="0">
                <a:solidFill>
                  <a:schemeClr val="tx1"/>
                </a:solidFill>
                <a:latin typeface="HGPｺﾞｼｯｸM" panose="020B0600000000000000" pitchFamily="50" charset="-128"/>
                <a:ea typeface="HGPｺﾞｼｯｸM" panose="020B0600000000000000" pitchFamily="50" charset="-128"/>
              </a:rPr>
              <a:t>1991</a:t>
            </a:r>
            <a:r>
              <a:rPr kumimoji="1" lang="ja-JP" altLang="en-US" sz="2000" dirty="0">
                <a:solidFill>
                  <a:schemeClr val="tx1"/>
                </a:solidFill>
                <a:latin typeface="HGPｺﾞｼｯｸM" panose="020B0600000000000000" pitchFamily="50" charset="-128"/>
                <a:ea typeface="HGPｺﾞｼｯｸM" panose="020B0600000000000000" pitchFamily="50" charset="-128"/>
              </a:rPr>
              <a:t>年）</a:t>
            </a:r>
          </a:p>
        </p:txBody>
      </p:sp>
      <p:sp>
        <p:nvSpPr>
          <p:cNvPr id="5" name="スライド番号プレースホルダー 4"/>
          <p:cNvSpPr>
            <a:spLocks noGrp="1"/>
          </p:cNvSpPr>
          <p:nvPr>
            <p:ph type="sldNum" sz="quarter" idx="12"/>
          </p:nvPr>
        </p:nvSpPr>
        <p:spPr/>
        <p:txBody>
          <a:bodyPr/>
          <a:lstStyle/>
          <a:p>
            <a:fld id="{5E2E1D7A-DA9D-404F-8087-6DF0A9072228}" type="slidenum">
              <a:rPr kumimoji="1" lang="ja-JP" altLang="en-US" smtClean="0"/>
              <a:t>5</a:t>
            </a:fld>
            <a:endParaRPr kumimoji="1" lang="ja-JP" altLang="en-US"/>
          </a:p>
        </p:txBody>
      </p:sp>
      <p:sp>
        <p:nvSpPr>
          <p:cNvPr id="13" name="正方形/長方形 12"/>
          <p:cNvSpPr/>
          <p:nvPr/>
        </p:nvSpPr>
        <p:spPr>
          <a:xfrm>
            <a:off x="4093698" y="4227935"/>
            <a:ext cx="4938092" cy="204716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tx1"/>
                </a:solidFill>
                <a:latin typeface="HGPｺﾞｼｯｸM" panose="020B0600000000000000" pitchFamily="50" charset="-128"/>
                <a:ea typeface="HGPｺﾞｼｯｸM" panose="020B0600000000000000" pitchFamily="50" charset="-128"/>
              </a:rPr>
              <a:t>問題点</a:t>
            </a:r>
            <a:endParaRPr lang="en-US" altLang="ja-JP" sz="2400" b="1" dirty="0">
              <a:solidFill>
                <a:schemeClr val="tx1"/>
              </a:solidFill>
              <a:latin typeface="HGPｺﾞｼｯｸM" panose="020B0600000000000000" pitchFamily="50" charset="-128"/>
              <a:ea typeface="HGPｺﾞｼｯｸM" panose="020B0600000000000000" pitchFamily="50" charset="-128"/>
            </a:endParaRPr>
          </a:p>
          <a:p>
            <a:r>
              <a:rPr kumimoji="1" lang="ja-JP" altLang="en-US" sz="2400" dirty="0">
                <a:solidFill>
                  <a:schemeClr val="tx1"/>
                </a:solidFill>
                <a:latin typeface="HGPｺﾞｼｯｸM" panose="020B0600000000000000" pitchFamily="50" charset="-128"/>
                <a:ea typeface="HGPｺﾞｼｯｸM" panose="020B0600000000000000" pitchFamily="50" charset="-128"/>
              </a:rPr>
              <a:t>先行研究では、大規模の場のみに着目しており、メソスケールの現象である強い局地風の影響を</a:t>
            </a:r>
            <a:r>
              <a:rPr lang="ja-JP" altLang="en-US" sz="2400" dirty="0">
                <a:solidFill>
                  <a:schemeClr val="tx1"/>
                </a:solidFill>
                <a:latin typeface="HGPｺﾞｼｯｸM" panose="020B0600000000000000" pitchFamily="50" charset="-128"/>
                <a:ea typeface="HGPｺﾞｼｯｸM" panose="020B0600000000000000" pitchFamily="50" charset="-128"/>
              </a:rPr>
              <a:t>見ていない</a:t>
            </a:r>
            <a:endParaRPr kumimoji="1" lang="ja-JP" altLang="en-US" sz="2400" dirty="0">
              <a:solidFill>
                <a:schemeClr val="tx1"/>
              </a:solidFill>
              <a:latin typeface="HGPｺﾞｼｯｸM" panose="020B0600000000000000" pitchFamily="50" charset="-128"/>
              <a:ea typeface="HGPｺﾞｼｯｸM" panose="020B0600000000000000" pitchFamily="50" charset="-128"/>
            </a:endParaRPr>
          </a:p>
        </p:txBody>
      </p:sp>
      <p:sp>
        <p:nvSpPr>
          <p:cNvPr id="14" name="角丸四角形 13"/>
          <p:cNvSpPr/>
          <p:nvPr/>
        </p:nvSpPr>
        <p:spPr>
          <a:xfrm>
            <a:off x="851045" y="1637395"/>
            <a:ext cx="7561804" cy="3811810"/>
          </a:xfrm>
          <a:prstGeom prst="roundRect">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rPr>
              <a:t>研究目的</a:t>
            </a:r>
            <a:endParaRPr lang="en-US" altLang="ja-JP" sz="2800" b="1" dirty="0">
              <a:solidFill>
                <a:schemeClr val="tx1"/>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endParaRPr>
          </a:p>
          <a:p>
            <a:pPr algn="ctr"/>
            <a:r>
              <a:rPr kumimoji="1" lang="ja-JP" altLang="en-US" sz="2800" b="1" dirty="0">
                <a:solidFill>
                  <a:schemeClr val="tx1"/>
                </a:solidFill>
                <a:latin typeface="HGPｺﾞｼｯｸM" panose="020B0600000000000000" pitchFamily="50" charset="-128"/>
                <a:ea typeface="HGPｺﾞｼｯｸM" panose="020B0600000000000000" pitchFamily="50" charset="-128"/>
              </a:rPr>
              <a:t>ジュグジュル山脈で吹く局地的な</a:t>
            </a:r>
            <a:r>
              <a:rPr lang="ja-JP" altLang="en-US" sz="2800" b="1" dirty="0">
                <a:solidFill>
                  <a:schemeClr val="tx1"/>
                </a:solidFill>
                <a:latin typeface="HGPｺﾞｼｯｸM" panose="020B0600000000000000" pitchFamily="50" charset="-128"/>
                <a:ea typeface="HGPｺﾞｼｯｸM" panose="020B0600000000000000" pitchFamily="50" charset="-128"/>
              </a:rPr>
              <a:t>風が、</a:t>
            </a:r>
            <a:endParaRPr lang="en-US" altLang="ja-JP" sz="2800" b="1" dirty="0">
              <a:solidFill>
                <a:schemeClr val="tx1"/>
              </a:solidFill>
              <a:latin typeface="HGPｺﾞｼｯｸM" panose="020B0600000000000000" pitchFamily="50" charset="-128"/>
              <a:ea typeface="HGPｺﾞｼｯｸM" panose="020B0600000000000000" pitchFamily="50" charset="-128"/>
            </a:endParaRPr>
          </a:p>
          <a:p>
            <a:pPr algn="ctr"/>
            <a:r>
              <a:rPr lang="ja-JP" altLang="en-US" sz="2800" b="1" dirty="0">
                <a:solidFill>
                  <a:schemeClr val="tx1"/>
                </a:solidFill>
                <a:latin typeface="HGPｺﾞｼｯｸM" panose="020B0600000000000000" pitchFamily="50" charset="-128"/>
                <a:ea typeface="HGPｺﾞｼｯｸM" panose="020B0600000000000000" pitchFamily="50" charset="-128"/>
              </a:rPr>
              <a:t>初冬</a:t>
            </a:r>
            <a:r>
              <a:rPr kumimoji="1" lang="ja-JP" altLang="en-US" sz="2800" b="1" dirty="0">
                <a:solidFill>
                  <a:schemeClr val="tx1"/>
                </a:solidFill>
                <a:latin typeface="HGPｺﾞｼｯｸM" panose="020B0600000000000000" pitchFamily="50" charset="-128"/>
                <a:ea typeface="HGPｺﾞｼｯｸM" panose="020B0600000000000000" pitchFamily="50" charset="-128"/>
              </a:rPr>
              <a:t>の海氷の生成にどの程度の影響を及ぼして</a:t>
            </a:r>
            <a:endParaRPr kumimoji="1" lang="en-US" altLang="ja-JP" sz="2800" b="1" dirty="0">
              <a:solidFill>
                <a:schemeClr val="tx1"/>
              </a:solidFill>
              <a:latin typeface="HGPｺﾞｼｯｸM" panose="020B0600000000000000" pitchFamily="50" charset="-128"/>
              <a:ea typeface="HGPｺﾞｼｯｸM" panose="020B0600000000000000" pitchFamily="50" charset="-128"/>
            </a:endParaRPr>
          </a:p>
          <a:p>
            <a:pPr algn="ctr"/>
            <a:r>
              <a:rPr kumimoji="1" lang="ja-JP" altLang="en-US" sz="2800" b="1" dirty="0">
                <a:solidFill>
                  <a:schemeClr val="tx1"/>
                </a:solidFill>
                <a:latin typeface="HGPｺﾞｼｯｸM" panose="020B0600000000000000" pitchFamily="50" charset="-128"/>
                <a:ea typeface="HGPｺﾞｼｯｸM" panose="020B0600000000000000" pitchFamily="50" charset="-128"/>
              </a:rPr>
              <a:t>いるかを</a:t>
            </a:r>
            <a:r>
              <a:rPr lang="ja-JP" altLang="en-US" sz="2800" b="1" dirty="0">
                <a:solidFill>
                  <a:schemeClr val="tx1"/>
                </a:solidFill>
                <a:latin typeface="HGPｺﾞｼｯｸM" panose="020B0600000000000000" pitchFamily="50" charset="-128"/>
                <a:ea typeface="HGPｺﾞｼｯｸM" panose="020B0600000000000000" pitchFamily="50" charset="-128"/>
              </a:rPr>
              <a:t>検討する</a:t>
            </a:r>
            <a:endParaRPr lang="en-US" altLang="ja-JP" sz="2800" b="1" dirty="0">
              <a:solidFill>
                <a:schemeClr val="tx1"/>
              </a:solidFill>
              <a:latin typeface="HGPｺﾞｼｯｸM" panose="020B0600000000000000" pitchFamily="50" charset="-128"/>
              <a:ea typeface="HGPｺﾞｼｯｸM" panose="020B0600000000000000" pitchFamily="50" charset="-128"/>
            </a:endParaRPr>
          </a:p>
          <a:p>
            <a:pPr algn="ctr"/>
            <a:endParaRPr lang="en-US" altLang="ja-JP" sz="2800" b="1" dirty="0">
              <a:solidFill>
                <a:schemeClr val="tx1"/>
              </a:solidFill>
              <a:latin typeface="HGPｺﾞｼｯｸM" panose="020B0600000000000000" pitchFamily="50" charset="-128"/>
              <a:ea typeface="HGPｺﾞｼｯｸM" panose="020B0600000000000000" pitchFamily="50" charset="-128"/>
            </a:endParaRPr>
          </a:p>
          <a:p>
            <a:pPr algn="ctr"/>
            <a:r>
              <a:rPr kumimoji="1" lang="ja-JP" altLang="en-US" sz="2800" b="1" dirty="0">
                <a:solidFill>
                  <a:schemeClr val="tx1"/>
                </a:solidFill>
                <a:latin typeface="HGPｺﾞｼｯｸM" panose="020B0600000000000000" pitchFamily="50" charset="-128"/>
                <a:ea typeface="HGPｺﾞｼｯｸM" panose="020B0600000000000000" pitchFamily="50" charset="-128"/>
              </a:rPr>
              <a:t>また、海氷生成に局地風が影響することで、</a:t>
            </a:r>
            <a:endParaRPr kumimoji="1" lang="en-US" altLang="ja-JP" sz="2800" b="1" dirty="0">
              <a:solidFill>
                <a:schemeClr val="tx1"/>
              </a:solidFill>
              <a:latin typeface="HGPｺﾞｼｯｸM" panose="020B0600000000000000" pitchFamily="50" charset="-128"/>
              <a:ea typeface="HGPｺﾞｼｯｸM" panose="020B0600000000000000" pitchFamily="50" charset="-128"/>
            </a:endParaRPr>
          </a:p>
          <a:p>
            <a:pPr algn="ctr"/>
            <a:r>
              <a:rPr kumimoji="1" lang="ja-JP" altLang="en-US" sz="2800" b="1" dirty="0">
                <a:solidFill>
                  <a:schemeClr val="tx1"/>
                </a:solidFill>
                <a:latin typeface="HGPｺﾞｼｯｸM" panose="020B0600000000000000" pitchFamily="50" charset="-128"/>
                <a:ea typeface="HGPｺﾞｼｯｸM" panose="020B0600000000000000" pitchFamily="50" charset="-128"/>
              </a:rPr>
              <a:t>その後吹く局地風にも何らかの影響が</a:t>
            </a:r>
            <a:endParaRPr kumimoji="1" lang="en-US" altLang="ja-JP" sz="2800" b="1" dirty="0">
              <a:solidFill>
                <a:schemeClr val="tx1"/>
              </a:solidFill>
              <a:latin typeface="HGPｺﾞｼｯｸM" panose="020B0600000000000000" pitchFamily="50" charset="-128"/>
              <a:ea typeface="HGPｺﾞｼｯｸM" panose="020B0600000000000000" pitchFamily="50" charset="-128"/>
            </a:endParaRPr>
          </a:p>
          <a:p>
            <a:pPr algn="ctr"/>
            <a:r>
              <a:rPr kumimoji="1" lang="ja-JP" altLang="en-US" sz="2800" b="1" dirty="0">
                <a:solidFill>
                  <a:schemeClr val="tx1"/>
                </a:solidFill>
                <a:latin typeface="HGPｺﾞｼｯｸM" panose="020B0600000000000000" pitchFamily="50" charset="-128"/>
                <a:ea typeface="HGPｺﾞｼｯｸM" panose="020B0600000000000000" pitchFamily="50" charset="-128"/>
              </a:rPr>
              <a:t>生まれるかを検証する</a:t>
            </a:r>
            <a:endParaRPr kumimoji="1" lang="en-US" altLang="ja-JP" sz="2800" b="1" dirty="0">
              <a:solidFill>
                <a:schemeClr val="tx1"/>
              </a:solidFill>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51737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anim calcmode="lin" valueType="num">
                                      <p:cBhvr>
                                        <p:cTn id="8" dur="250" fill="hold"/>
                                        <p:tgtEl>
                                          <p:spTgt spid="14"/>
                                        </p:tgtEl>
                                        <p:attrNameLst>
                                          <p:attrName>ppt_x</p:attrName>
                                        </p:attrNameLst>
                                      </p:cBhvr>
                                      <p:tavLst>
                                        <p:tav tm="0">
                                          <p:val>
                                            <p:strVal val="#ppt_x"/>
                                          </p:val>
                                        </p:tav>
                                        <p:tav tm="100000">
                                          <p:val>
                                            <p:strVal val="#ppt_x"/>
                                          </p:val>
                                        </p:tav>
                                      </p:tavLst>
                                    </p:anim>
                                    <p:anim calcmode="lin" valueType="num">
                                      <p:cBhvr>
                                        <p:cTn id="9" dur="25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5E2E1D7A-DA9D-404F-8087-6DF0A9072228}" type="slidenum">
              <a:rPr kumimoji="1" lang="ja-JP" altLang="en-US" smtClean="0"/>
              <a:t>6</a:t>
            </a:fld>
            <a:endParaRPr kumimoji="1" lang="ja-JP" altLang="en-US"/>
          </a:p>
        </p:txBody>
      </p:sp>
      <p:sp>
        <p:nvSpPr>
          <p:cNvPr id="3" name="正方形/長方形 2"/>
          <p:cNvSpPr/>
          <p:nvPr/>
        </p:nvSpPr>
        <p:spPr>
          <a:xfrm>
            <a:off x="246185" y="202223"/>
            <a:ext cx="4932484" cy="580292"/>
          </a:xfrm>
          <a:prstGeom prst="rect">
            <a:avLst/>
          </a:prstGeom>
          <a:noFill/>
          <a:ln w="190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latin typeface="HGPｺﾞｼｯｸM" panose="020B0600000000000000" pitchFamily="50" charset="-128"/>
                <a:ea typeface="HGPｺﾞｼｯｸM" panose="020B0600000000000000" pitchFamily="50" charset="-128"/>
              </a:rPr>
              <a:t>2000-01</a:t>
            </a:r>
            <a:r>
              <a:rPr kumimoji="1" lang="ja-JP" altLang="en-US" sz="2400" dirty="0">
                <a:solidFill>
                  <a:schemeClr val="tx1"/>
                </a:solidFill>
                <a:latin typeface="HGPｺﾞｼｯｸM" panose="020B0600000000000000" pitchFamily="50" charset="-128"/>
                <a:ea typeface="HGPｺﾞｼｯｸM" panose="020B0600000000000000" pitchFamily="50" charset="-128"/>
              </a:rPr>
              <a:t>年</a:t>
            </a:r>
            <a:r>
              <a:rPr lang="ja-JP" altLang="en-US" sz="2400" dirty="0">
                <a:solidFill>
                  <a:schemeClr val="tx1"/>
                </a:solidFill>
                <a:latin typeface="HGPｺﾞｼｯｸM" panose="020B0600000000000000" pitchFamily="50" charset="-128"/>
                <a:ea typeface="HGPｺﾞｼｯｸM" panose="020B0600000000000000" pitchFamily="50" charset="-128"/>
              </a:rPr>
              <a:t>はどんな年だったのか？</a:t>
            </a:r>
            <a:endParaRPr kumimoji="1" lang="en-US" altLang="ja-JP" sz="2400" dirty="0">
              <a:solidFill>
                <a:schemeClr val="tx1"/>
              </a:solidFill>
              <a:latin typeface="HGPｺﾞｼｯｸM" panose="020B0600000000000000" pitchFamily="50" charset="-128"/>
              <a:ea typeface="HGPｺﾞｼｯｸM" panose="020B0600000000000000" pitchFamily="50" charset="-128"/>
            </a:endParaRPr>
          </a:p>
        </p:txBody>
      </p:sp>
      <p:grpSp>
        <p:nvGrpSpPr>
          <p:cNvPr id="8" name="グループ化 7"/>
          <p:cNvGrpSpPr/>
          <p:nvPr/>
        </p:nvGrpSpPr>
        <p:grpSpPr>
          <a:xfrm>
            <a:off x="233580" y="1125415"/>
            <a:ext cx="4957694" cy="3610982"/>
            <a:chOff x="233580" y="1125415"/>
            <a:chExt cx="4957694" cy="3610982"/>
          </a:xfrm>
        </p:grpSpPr>
        <p:grpSp>
          <p:nvGrpSpPr>
            <p:cNvPr id="6" name="グループ化 5"/>
            <p:cNvGrpSpPr/>
            <p:nvPr/>
          </p:nvGrpSpPr>
          <p:grpSpPr>
            <a:xfrm>
              <a:off x="233580" y="1303918"/>
              <a:ext cx="4957694" cy="3432479"/>
              <a:chOff x="889191" y="937298"/>
              <a:chExt cx="6908417" cy="4526204"/>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191" y="937298"/>
                <a:ext cx="6908417" cy="4526204"/>
              </a:xfrm>
              <a:prstGeom prst="rect">
                <a:avLst/>
              </a:prstGeom>
            </p:spPr>
          </p:pic>
          <p:sp>
            <p:nvSpPr>
              <p:cNvPr id="5" name="フローチャート: 結合子 4"/>
              <p:cNvSpPr/>
              <p:nvPr/>
            </p:nvSpPr>
            <p:spPr>
              <a:xfrm>
                <a:off x="5600700" y="1688122"/>
                <a:ext cx="114300" cy="96715"/>
              </a:xfrm>
              <a:prstGeom prst="flowChartConnector">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フローチャート: 処理 6"/>
            <p:cNvSpPr/>
            <p:nvPr/>
          </p:nvSpPr>
          <p:spPr>
            <a:xfrm>
              <a:off x="1274886" y="1125415"/>
              <a:ext cx="3253154" cy="357006"/>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chemeClr val="tx1"/>
                  </a:solidFill>
                  <a:latin typeface="HGPｺﾞｼｯｸM" panose="020B0600000000000000" pitchFamily="50" charset="-128"/>
                  <a:ea typeface="HGPｺﾞｼｯｸM" panose="020B0600000000000000" pitchFamily="50" charset="-128"/>
                </a:rPr>
                <a:t>最大海氷面積の年々変化</a:t>
              </a:r>
            </a:p>
          </p:txBody>
        </p:sp>
      </p:grpSp>
      <p:grpSp>
        <p:nvGrpSpPr>
          <p:cNvPr id="13" name="グループ化 12"/>
          <p:cNvGrpSpPr/>
          <p:nvPr/>
        </p:nvGrpSpPr>
        <p:grpSpPr>
          <a:xfrm>
            <a:off x="5345723" y="1125415"/>
            <a:ext cx="3698189" cy="3610982"/>
            <a:chOff x="5469258" y="1125415"/>
            <a:chExt cx="3574654" cy="3437792"/>
          </a:xfrm>
        </p:grpSpPr>
        <p:grpSp>
          <p:nvGrpSpPr>
            <p:cNvPr id="11" name="グループ化 10"/>
            <p:cNvGrpSpPr/>
            <p:nvPr/>
          </p:nvGrpSpPr>
          <p:grpSpPr>
            <a:xfrm>
              <a:off x="5469258" y="1125415"/>
              <a:ext cx="3574654" cy="3437792"/>
              <a:chOff x="5460465" y="1230923"/>
              <a:chExt cx="3574654" cy="3437792"/>
            </a:xfrm>
          </p:grpSpPr>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9654" y="1632438"/>
                <a:ext cx="3036277" cy="3036277"/>
              </a:xfrm>
              <a:prstGeom prst="rect">
                <a:avLst/>
              </a:prstGeom>
            </p:spPr>
          </p:pic>
          <p:sp>
            <p:nvSpPr>
              <p:cNvPr id="10" name="正方形/長方形 9"/>
              <p:cNvSpPr/>
              <p:nvPr/>
            </p:nvSpPr>
            <p:spPr>
              <a:xfrm>
                <a:off x="5460465" y="1230923"/>
                <a:ext cx="3574654" cy="4015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chemeClr val="tx1"/>
                    </a:solidFill>
                    <a:latin typeface="HGPｺﾞｼｯｸM" panose="020B0600000000000000" pitchFamily="50" charset="-128"/>
                    <a:ea typeface="HGPｺﾞｼｯｸM" panose="020B0600000000000000" pitchFamily="50" charset="-128"/>
                  </a:rPr>
                  <a:t>2001</a:t>
                </a:r>
                <a:r>
                  <a:rPr kumimoji="1" lang="ja-JP" altLang="en-US" sz="2000" dirty="0">
                    <a:solidFill>
                      <a:schemeClr val="tx1"/>
                    </a:solidFill>
                    <a:latin typeface="HGPｺﾞｼｯｸM" panose="020B0600000000000000" pitchFamily="50" charset="-128"/>
                    <a:ea typeface="HGPｺﾞｼｯｸM" panose="020B0600000000000000" pitchFamily="50" charset="-128"/>
                  </a:rPr>
                  <a:t>年</a:t>
                </a:r>
                <a:r>
                  <a:rPr kumimoji="1" lang="en-US" altLang="ja-JP" sz="2000" dirty="0">
                    <a:solidFill>
                      <a:schemeClr val="tx1"/>
                    </a:solidFill>
                    <a:latin typeface="HGPｺﾞｼｯｸM" panose="020B0600000000000000" pitchFamily="50" charset="-128"/>
                    <a:ea typeface="HGPｺﾞｼｯｸM" panose="020B0600000000000000" pitchFamily="50" charset="-128"/>
                  </a:rPr>
                  <a:t>3</a:t>
                </a:r>
                <a:r>
                  <a:rPr kumimoji="1" lang="ja-JP" altLang="en-US" sz="2000" dirty="0">
                    <a:solidFill>
                      <a:schemeClr val="tx1"/>
                    </a:solidFill>
                    <a:latin typeface="HGPｺﾞｼｯｸM" panose="020B0600000000000000" pitchFamily="50" charset="-128"/>
                    <a:ea typeface="HGPｺﾞｼｯｸM" panose="020B0600000000000000" pitchFamily="50" charset="-128"/>
                  </a:rPr>
                  <a:t>月</a:t>
                </a:r>
                <a:r>
                  <a:rPr kumimoji="1" lang="en-US" altLang="ja-JP" sz="2000" dirty="0">
                    <a:solidFill>
                      <a:schemeClr val="tx1"/>
                    </a:solidFill>
                    <a:latin typeface="HGPｺﾞｼｯｸM" panose="020B0600000000000000" pitchFamily="50" charset="-128"/>
                    <a:ea typeface="HGPｺﾞｼｯｸM" panose="020B0600000000000000" pitchFamily="50" charset="-128"/>
                  </a:rPr>
                  <a:t>5</a:t>
                </a:r>
                <a:r>
                  <a:rPr kumimoji="1" lang="ja-JP" altLang="en-US" sz="2000" dirty="0">
                    <a:solidFill>
                      <a:schemeClr val="tx1"/>
                    </a:solidFill>
                    <a:latin typeface="HGPｺﾞｼｯｸM" panose="020B0600000000000000" pitchFamily="50" charset="-128"/>
                    <a:ea typeface="HGPｺﾞｼｯｸM" panose="020B0600000000000000" pitchFamily="50" charset="-128"/>
                  </a:rPr>
                  <a:t>日の海氷の密接度</a:t>
                </a:r>
              </a:p>
            </p:txBody>
          </p:sp>
        </p:grpSp>
        <p:pic>
          <p:nvPicPr>
            <p:cNvPr id="12" name="図 11"/>
            <p:cNvPicPr>
              <a:picLocks noChangeAspect="1"/>
            </p:cNvPicPr>
            <p:nvPr/>
          </p:nvPicPr>
          <p:blipFill rotWithShape="1">
            <a:blip r:embed="rId5">
              <a:extLst>
                <a:ext uri="{28A0092B-C50C-407E-A947-70E740481C1C}">
                  <a14:useLocalDpi xmlns:a14="http://schemas.microsoft.com/office/drawing/2010/main" val="0"/>
                </a:ext>
              </a:extLst>
            </a:blip>
            <a:srcRect l="51960"/>
            <a:stretch/>
          </p:blipFill>
          <p:spPr>
            <a:xfrm>
              <a:off x="7394331" y="4204773"/>
              <a:ext cx="1380393" cy="358433"/>
            </a:xfrm>
            <a:prstGeom prst="rect">
              <a:avLst/>
            </a:prstGeom>
          </p:spPr>
        </p:pic>
      </p:grpSp>
      <p:sp>
        <p:nvSpPr>
          <p:cNvPr id="14" name="角丸四角形 13"/>
          <p:cNvSpPr/>
          <p:nvPr/>
        </p:nvSpPr>
        <p:spPr>
          <a:xfrm>
            <a:off x="764931" y="5037992"/>
            <a:ext cx="7838342" cy="1683484"/>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600" dirty="0">
                <a:solidFill>
                  <a:schemeClr val="tx1"/>
                </a:solidFill>
                <a:latin typeface="HGPｺﾞｼｯｸM" panose="020B0600000000000000" pitchFamily="50" charset="-128"/>
                <a:ea typeface="HGPｺﾞｼｯｸM" panose="020B0600000000000000" pitchFamily="50" charset="-128"/>
              </a:rPr>
              <a:t>2000-01</a:t>
            </a:r>
            <a:r>
              <a:rPr kumimoji="1" lang="ja-JP" altLang="en-US" sz="2600" dirty="0">
                <a:solidFill>
                  <a:schemeClr val="tx1"/>
                </a:solidFill>
                <a:latin typeface="HGPｺﾞｼｯｸM" panose="020B0600000000000000" pitchFamily="50" charset="-128"/>
                <a:ea typeface="HGPｺﾞｼｯｸM" panose="020B0600000000000000" pitchFamily="50" charset="-128"/>
              </a:rPr>
              <a:t>年は海氷面積が、</a:t>
            </a:r>
            <a:r>
              <a:rPr kumimoji="1" lang="en-US" altLang="ja-JP" sz="2600" dirty="0">
                <a:solidFill>
                  <a:schemeClr val="tx1"/>
                </a:solidFill>
                <a:latin typeface="HGPｺﾞｼｯｸM" panose="020B0600000000000000" pitchFamily="50" charset="-128"/>
                <a:ea typeface="HGPｺﾞｼｯｸM" panose="020B0600000000000000" pitchFamily="50" charset="-128"/>
              </a:rPr>
              <a:t>1970-71</a:t>
            </a:r>
            <a:r>
              <a:rPr kumimoji="1" lang="ja-JP" altLang="en-US" sz="2600" dirty="0">
                <a:solidFill>
                  <a:schemeClr val="tx1"/>
                </a:solidFill>
                <a:latin typeface="HGPｺﾞｼｯｸM" panose="020B0600000000000000" pitchFamily="50" charset="-128"/>
                <a:ea typeface="HGPｺﾞｼｯｸM" panose="020B0600000000000000" pitchFamily="50" charset="-128"/>
              </a:rPr>
              <a:t>年以降</a:t>
            </a:r>
            <a:endParaRPr kumimoji="1" lang="en-US" altLang="ja-JP" sz="2600" dirty="0">
              <a:solidFill>
                <a:schemeClr val="tx1"/>
              </a:solidFill>
              <a:latin typeface="HGPｺﾞｼｯｸM" panose="020B0600000000000000" pitchFamily="50" charset="-128"/>
              <a:ea typeface="HGPｺﾞｼｯｸM" panose="020B0600000000000000" pitchFamily="50" charset="-128"/>
            </a:endParaRPr>
          </a:p>
          <a:p>
            <a:pPr algn="ctr"/>
            <a:r>
              <a:rPr kumimoji="1" lang="ja-JP" altLang="en-US" sz="2600" dirty="0">
                <a:solidFill>
                  <a:schemeClr val="tx1"/>
                </a:solidFill>
                <a:latin typeface="HGPｺﾞｼｯｸM" panose="020B0600000000000000" pitchFamily="50" charset="-128"/>
                <a:ea typeface="HGPｺﾞｼｯｸM" panose="020B0600000000000000" pitchFamily="50" charset="-128"/>
              </a:rPr>
              <a:t>過去</a:t>
            </a:r>
            <a:r>
              <a:rPr kumimoji="1" lang="en-US" altLang="ja-JP" sz="2600" dirty="0">
                <a:solidFill>
                  <a:schemeClr val="tx1"/>
                </a:solidFill>
                <a:latin typeface="HGPｺﾞｼｯｸM" panose="020B0600000000000000" pitchFamily="50" charset="-128"/>
                <a:ea typeface="HGPｺﾞｼｯｸM" panose="020B0600000000000000" pitchFamily="50" charset="-128"/>
              </a:rPr>
              <a:t>2</a:t>
            </a:r>
            <a:r>
              <a:rPr kumimoji="1" lang="ja-JP" altLang="en-US" sz="2600" dirty="0">
                <a:solidFill>
                  <a:schemeClr val="tx1"/>
                </a:solidFill>
                <a:latin typeface="HGPｺﾞｼｯｸM" panose="020B0600000000000000" pitchFamily="50" charset="-128"/>
                <a:ea typeface="HGPｺﾞｼｯｸM" panose="020B0600000000000000" pitchFamily="50" charset="-128"/>
              </a:rPr>
              <a:t>番目の大きさ</a:t>
            </a:r>
            <a:endParaRPr kumimoji="1" lang="en-US" altLang="ja-JP" sz="2600" dirty="0">
              <a:solidFill>
                <a:schemeClr val="tx1"/>
              </a:solidFill>
              <a:latin typeface="HGPｺﾞｼｯｸM" panose="020B0600000000000000" pitchFamily="50" charset="-128"/>
              <a:ea typeface="HGPｺﾞｼｯｸM" panose="020B0600000000000000" pitchFamily="50" charset="-128"/>
            </a:endParaRPr>
          </a:p>
          <a:p>
            <a:pPr algn="ctr"/>
            <a:r>
              <a:rPr lang="ja-JP" altLang="en-US" sz="2600" dirty="0">
                <a:solidFill>
                  <a:schemeClr val="tx1"/>
                </a:solidFill>
                <a:latin typeface="HGPｺﾞｼｯｸM" panose="020B0600000000000000" pitchFamily="50" charset="-128"/>
                <a:ea typeface="HGPｺﾞｼｯｸM" panose="020B0600000000000000" pitchFamily="50" charset="-128"/>
              </a:rPr>
              <a:t>⇒風の影響も大きく受けていたのではないか？</a:t>
            </a:r>
            <a:endParaRPr kumimoji="1" lang="ja-JP" altLang="en-US" sz="2600" dirty="0">
              <a:solidFill>
                <a:schemeClr val="tx1"/>
              </a:solidFill>
              <a:latin typeface="HGPｺﾞｼｯｸM" panose="020B0600000000000000" pitchFamily="50" charset="-128"/>
              <a:ea typeface="HGPｺﾞｼｯｸM" panose="020B0600000000000000" pitchFamily="50" charset="-128"/>
            </a:endParaRPr>
          </a:p>
        </p:txBody>
      </p:sp>
      <p:pic>
        <p:nvPicPr>
          <p:cNvPr id="17" name="図 16"/>
          <p:cNvPicPr>
            <a:picLocks noChangeAspect="1"/>
          </p:cNvPicPr>
          <p:nvPr/>
        </p:nvPicPr>
        <p:blipFill rotWithShape="1">
          <a:blip r:embed="rId3">
            <a:extLst>
              <a:ext uri="{28A0092B-C50C-407E-A947-70E740481C1C}">
                <a14:useLocalDpi xmlns:a14="http://schemas.microsoft.com/office/drawing/2010/main" val="0"/>
              </a:ext>
            </a:extLst>
          </a:blip>
          <a:srcRect l="9045" t="77532" r="59965" b="8776"/>
          <a:stretch/>
        </p:blipFill>
        <p:spPr>
          <a:xfrm>
            <a:off x="677008" y="3893118"/>
            <a:ext cx="1776046" cy="543261"/>
          </a:xfrm>
          <a:prstGeom prst="rect">
            <a:avLst/>
          </a:prstGeom>
        </p:spPr>
      </p:pic>
    </p:spTree>
    <p:extLst>
      <p:ext uri="{BB962C8B-B14F-4D97-AF65-F5344CB8AC3E}">
        <p14:creationId xmlns:p14="http://schemas.microsoft.com/office/powerpoint/2010/main" val="51089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p:nvPr/>
        </p:nvGrpSpPr>
        <p:grpSpPr>
          <a:xfrm>
            <a:off x="79032" y="1093467"/>
            <a:ext cx="3401675" cy="3480583"/>
            <a:chOff x="212036" y="1009126"/>
            <a:chExt cx="4214191" cy="4251987"/>
          </a:xfrm>
        </p:grpSpPr>
        <p:grpSp>
          <p:nvGrpSpPr>
            <p:cNvPr id="5" name="グループ化 4"/>
            <p:cNvGrpSpPr/>
            <p:nvPr/>
          </p:nvGrpSpPr>
          <p:grpSpPr>
            <a:xfrm>
              <a:off x="212036" y="1510748"/>
              <a:ext cx="4214191" cy="3750365"/>
              <a:chOff x="0" y="0"/>
              <a:chExt cx="6692348" cy="6460913"/>
            </a:xfrm>
          </p:grpSpPr>
          <p:pic>
            <p:nvPicPr>
              <p:cNvPr id="2" name="図 1"/>
              <p:cNvPicPr>
                <a:picLocks noChangeAspect="1"/>
              </p:cNvPicPr>
              <p:nvPr/>
            </p:nvPicPr>
            <p:blipFill rotWithShape="1">
              <a:blip r:embed="rId2"/>
              <a:srcRect l="1824" t="9466" r="62833" b="29846"/>
              <a:stretch/>
            </p:blipFill>
            <p:spPr>
              <a:xfrm>
                <a:off x="0" y="0"/>
                <a:ext cx="6692348" cy="6460913"/>
              </a:xfrm>
              <a:prstGeom prst="rect">
                <a:avLst/>
              </a:prstGeom>
            </p:spPr>
          </p:pic>
          <p:sp>
            <p:nvSpPr>
              <p:cNvPr id="4" name="正方形/長方形 3"/>
              <p:cNvSpPr/>
              <p:nvPr/>
            </p:nvSpPr>
            <p:spPr>
              <a:xfrm>
                <a:off x="636104" y="1311965"/>
                <a:ext cx="463826" cy="251792"/>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636104" y="1311965"/>
                <a:ext cx="3498574" cy="314076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正方形/長方形 5"/>
            <p:cNvSpPr/>
            <p:nvPr/>
          </p:nvSpPr>
          <p:spPr>
            <a:xfrm>
              <a:off x="515761" y="1009126"/>
              <a:ext cx="3910466" cy="501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latin typeface="HGPｺﾞｼｯｸM" panose="020B0600000000000000" pitchFamily="50" charset="-128"/>
                  <a:ea typeface="HGPｺﾞｼｯｸM" panose="020B0600000000000000" pitchFamily="50" charset="-128"/>
                </a:rPr>
                <a:t>WRF</a:t>
              </a:r>
              <a:r>
                <a:rPr kumimoji="1" lang="ja-JP" altLang="en-US" sz="2400" dirty="0">
                  <a:solidFill>
                    <a:schemeClr val="tx1"/>
                  </a:solidFill>
                  <a:latin typeface="HGPｺﾞｼｯｸM" panose="020B0600000000000000" pitchFamily="50" charset="-128"/>
                  <a:ea typeface="HGPｺﾞｼｯｸM" panose="020B0600000000000000" pitchFamily="50" charset="-128"/>
                </a:rPr>
                <a:t>（数値予報モデル）</a:t>
              </a:r>
            </a:p>
          </p:txBody>
        </p:sp>
      </p:grpSp>
      <p:sp>
        <p:nvSpPr>
          <p:cNvPr id="8" name="正方形/長方形 7"/>
          <p:cNvSpPr/>
          <p:nvPr/>
        </p:nvSpPr>
        <p:spPr>
          <a:xfrm>
            <a:off x="238540" y="197703"/>
            <a:ext cx="1432318" cy="550442"/>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実験設定</a:t>
            </a:r>
          </a:p>
        </p:txBody>
      </p:sp>
      <p:sp>
        <p:nvSpPr>
          <p:cNvPr id="9" name="正方形/長方形 8"/>
          <p:cNvSpPr/>
          <p:nvPr/>
        </p:nvSpPr>
        <p:spPr>
          <a:xfrm>
            <a:off x="520239" y="4765431"/>
            <a:ext cx="8283472" cy="1866815"/>
          </a:xfrm>
          <a:prstGeom prst="rect">
            <a:avLst/>
          </a:prstGeom>
          <a:no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latin typeface="HGPｺﾞｼｯｸM" panose="020B0600000000000000" pitchFamily="50" charset="-128"/>
                <a:ea typeface="HGPｺﾞｼｯｸM" panose="020B0600000000000000" pitchFamily="50" charset="-128"/>
              </a:rPr>
              <a:t>・</a:t>
            </a:r>
            <a:r>
              <a:rPr kumimoji="1" lang="en-US" altLang="ja-JP" sz="2400" dirty="0" err="1">
                <a:solidFill>
                  <a:schemeClr val="tx1"/>
                </a:solidFill>
                <a:latin typeface="HGPｺﾞｼｯｸM" panose="020B0600000000000000" pitchFamily="50" charset="-128"/>
                <a:ea typeface="HGPｺﾞｼｯｸM" panose="020B0600000000000000" pitchFamily="50" charset="-128"/>
              </a:rPr>
              <a:t>plane_run</a:t>
            </a:r>
            <a:r>
              <a:rPr kumimoji="1" lang="ja-JP" altLang="en-US" sz="2400" dirty="0">
                <a:solidFill>
                  <a:schemeClr val="tx1"/>
                </a:solidFill>
                <a:latin typeface="HGPｺﾞｼｯｸM" panose="020B0600000000000000" pitchFamily="50" charset="-128"/>
                <a:ea typeface="HGPｺﾞｼｯｸM" panose="020B0600000000000000" pitchFamily="50" charset="-128"/>
              </a:rPr>
              <a:t>では、黄色枠内で標高が</a:t>
            </a:r>
            <a:r>
              <a:rPr kumimoji="1" lang="en-US" altLang="ja-JP" sz="2400" dirty="0">
                <a:solidFill>
                  <a:schemeClr val="tx1"/>
                </a:solidFill>
                <a:latin typeface="HGPｺﾞｼｯｸM" panose="020B0600000000000000" pitchFamily="50" charset="-128"/>
                <a:ea typeface="HGPｺﾞｼｯｸM" panose="020B0600000000000000" pitchFamily="50" charset="-128"/>
              </a:rPr>
              <a:t>300m</a:t>
            </a:r>
            <a:r>
              <a:rPr kumimoji="1" lang="ja-JP" altLang="en-US" sz="2400" dirty="0">
                <a:solidFill>
                  <a:schemeClr val="tx1"/>
                </a:solidFill>
                <a:latin typeface="HGPｺﾞｼｯｸM" panose="020B0600000000000000" pitchFamily="50" charset="-128"/>
                <a:ea typeface="HGPｺﾞｼｯｸM" panose="020B0600000000000000" pitchFamily="50" charset="-128"/>
              </a:rPr>
              <a:t>以上となる場所を</a:t>
            </a:r>
            <a:r>
              <a:rPr lang="ja-JP" altLang="en-US" sz="2400" dirty="0">
                <a:solidFill>
                  <a:schemeClr val="tx1"/>
                </a:solidFill>
                <a:latin typeface="HGPｺﾞｼｯｸM" panose="020B0600000000000000" pitchFamily="50" charset="-128"/>
                <a:ea typeface="HGPｺﾞｼｯｸM" panose="020B0600000000000000" pitchFamily="50" charset="-128"/>
              </a:rPr>
              <a:t>全て</a:t>
            </a:r>
            <a:endParaRPr lang="en-US" altLang="ja-JP" sz="2400" dirty="0">
              <a:solidFill>
                <a:schemeClr val="tx1"/>
              </a:solidFill>
              <a:latin typeface="HGPｺﾞｼｯｸM" panose="020B0600000000000000" pitchFamily="50" charset="-128"/>
              <a:ea typeface="HGPｺﾞｼｯｸM" panose="020B0600000000000000" pitchFamily="50" charset="-128"/>
            </a:endParaRPr>
          </a:p>
          <a:p>
            <a:r>
              <a:rPr lang="ja-JP" altLang="en-US" sz="2400" dirty="0">
                <a:solidFill>
                  <a:schemeClr val="bg1"/>
                </a:solidFill>
                <a:latin typeface="HGPｺﾞｼｯｸM" panose="020B0600000000000000" pitchFamily="50" charset="-128"/>
                <a:ea typeface="HGPｺﾞｼｯｸM" panose="020B0600000000000000" pitchFamily="50" charset="-128"/>
              </a:rPr>
              <a:t>・</a:t>
            </a:r>
            <a:r>
              <a:rPr lang="ja-JP" altLang="en-US" sz="2400" dirty="0">
                <a:solidFill>
                  <a:schemeClr val="tx1"/>
                </a:solidFill>
                <a:latin typeface="HGPｺﾞｼｯｸM" panose="020B0600000000000000" pitchFamily="50" charset="-128"/>
                <a:ea typeface="HGPｺﾞｼｯｸM" panose="020B0600000000000000" pitchFamily="50" charset="-128"/>
              </a:rPr>
              <a:t>標高</a:t>
            </a:r>
            <a:r>
              <a:rPr lang="en-US" altLang="ja-JP" sz="2400" dirty="0">
                <a:solidFill>
                  <a:schemeClr val="tx1"/>
                </a:solidFill>
                <a:latin typeface="HGPｺﾞｼｯｸM" panose="020B0600000000000000" pitchFamily="50" charset="-128"/>
                <a:ea typeface="HGPｺﾞｼｯｸM" panose="020B0600000000000000" pitchFamily="50" charset="-128"/>
              </a:rPr>
              <a:t>300m</a:t>
            </a:r>
            <a:r>
              <a:rPr lang="ja-JP" altLang="en-US" sz="2400" dirty="0">
                <a:solidFill>
                  <a:schemeClr val="tx1"/>
                </a:solidFill>
                <a:latin typeface="HGPｺﾞｼｯｸM" panose="020B0600000000000000" pitchFamily="50" charset="-128"/>
                <a:ea typeface="HGPｺﾞｼｯｸM" panose="020B0600000000000000" pitchFamily="50" charset="-128"/>
              </a:rPr>
              <a:t>としている</a:t>
            </a:r>
            <a:endParaRPr lang="en-US" altLang="ja-JP" sz="2400" dirty="0">
              <a:solidFill>
                <a:schemeClr val="tx1"/>
              </a:solidFill>
              <a:latin typeface="HGPｺﾞｼｯｸM" panose="020B0600000000000000" pitchFamily="50" charset="-128"/>
              <a:ea typeface="HGPｺﾞｼｯｸM" panose="020B0600000000000000" pitchFamily="50" charset="-128"/>
            </a:endParaRPr>
          </a:p>
          <a:p>
            <a:endParaRPr lang="en-US" altLang="ja-JP" sz="1000" dirty="0">
              <a:solidFill>
                <a:schemeClr val="tx1"/>
              </a:solidFill>
              <a:latin typeface="HGPｺﾞｼｯｸM" panose="020B0600000000000000" pitchFamily="50" charset="-128"/>
              <a:ea typeface="HGPｺﾞｼｯｸM" panose="020B0600000000000000" pitchFamily="50" charset="-128"/>
            </a:endParaRPr>
          </a:p>
          <a:p>
            <a:r>
              <a:rPr kumimoji="1" lang="ja-JP" altLang="en-US" sz="2400" dirty="0">
                <a:solidFill>
                  <a:schemeClr val="tx1"/>
                </a:solidFill>
                <a:latin typeface="HGPｺﾞｼｯｸM" panose="020B0600000000000000" pitchFamily="50" charset="-128"/>
                <a:ea typeface="HGPｺﾞｼｯｸM" panose="020B0600000000000000" pitchFamily="50" charset="-128"/>
              </a:rPr>
              <a:t>・</a:t>
            </a:r>
            <a:r>
              <a:rPr lang="ja-JP" altLang="en-US" sz="2400" dirty="0">
                <a:solidFill>
                  <a:schemeClr val="tx1"/>
                </a:solidFill>
                <a:latin typeface="HGPｺﾞｼｯｸM" panose="020B0600000000000000" pitchFamily="50" charset="-128"/>
                <a:ea typeface="HGPｺﾞｼｯｸM" panose="020B0600000000000000" pitchFamily="50" charset="-128"/>
              </a:rPr>
              <a:t>どちらの</a:t>
            </a:r>
            <a:r>
              <a:rPr kumimoji="1" lang="en-US" altLang="ja-JP" sz="2400" dirty="0">
                <a:solidFill>
                  <a:schemeClr val="tx1"/>
                </a:solidFill>
                <a:latin typeface="HGPｺﾞｼｯｸM" panose="020B0600000000000000" pitchFamily="50" charset="-128"/>
                <a:ea typeface="HGPｺﾞｼｯｸM" panose="020B0600000000000000" pitchFamily="50" charset="-128"/>
              </a:rPr>
              <a:t>run</a:t>
            </a:r>
            <a:r>
              <a:rPr lang="ja-JP" altLang="en-US" sz="2400" dirty="0">
                <a:solidFill>
                  <a:schemeClr val="tx1"/>
                </a:solidFill>
                <a:latin typeface="HGPｺﾞｼｯｸM" panose="020B0600000000000000" pitchFamily="50" charset="-128"/>
                <a:ea typeface="HGPｺﾞｼｯｸM" panose="020B0600000000000000" pitchFamily="50" charset="-128"/>
              </a:rPr>
              <a:t>で</a:t>
            </a:r>
            <a:r>
              <a:rPr kumimoji="1" lang="ja-JP" altLang="en-US" sz="2400" dirty="0">
                <a:solidFill>
                  <a:schemeClr val="tx1"/>
                </a:solidFill>
                <a:latin typeface="HGPｺﾞｼｯｸM" panose="020B0600000000000000" pitchFamily="50" charset="-128"/>
                <a:ea typeface="HGPｺﾞｼｯｸM" panose="020B0600000000000000" pitchFamily="50" charset="-128"/>
              </a:rPr>
              <a:t>も海氷を全て無くし、</a:t>
            </a:r>
            <a:r>
              <a:rPr kumimoji="1" lang="en-US" altLang="ja-JP" sz="2400" dirty="0">
                <a:solidFill>
                  <a:schemeClr val="tx1"/>
                </a:solidFill>
                <a:latin typeface="HGPｺﾞｼｯｸM" panose="020B0600000000000000" pitchFamily="50" charset="-128"/>
                <a:ea typeface="HGPｺﾞｼｯｸM" panose="020B0600000000000000" pitchFamily="50" charset="-128"/>
              </a:rPr>
              <a:t>SST</a:t>
            </a:r>
            <a:r>
              <a:rPr kumimoji="1" lang="ja-JP" altLang="en-US" sz="2400" dirty="0">
                <a:solidFill>
                  <a:schemeClr val="tx1"/>
                </a:solidFill>
                <a:latin typeface="HGPｺﾞｼｯｸM" panose="020B0600000000000000" pitchFamily="50" charset="-128"/>
                <a:ea typeface="HGPｺﾞｼｯｸM" panose="020B0600000000000000" pitchFamily="50" charset="-128"/>
              </a:rPr>
              <a:t>を全域で結氷温度</a:t>
            </a:r>
            <a:endParaRPr kumimoji="1" lang="en-US" altLang="ja-JP" sz="2400" dirty="0">
              <a:solidFill>
                <a:schemeClr val="tx1"/>
              </a:solidFill>
              <a:latin typeface="HGPｺﾞｼｯｸM" panose="020B0600000000000000" pitchFamily="50" charset="-128"/>
              <a:ea typeface="HGPｺﾞｼｯｸM" panose="020B0600000000000000" pitchFamily="50" charset="-128"/>
            </a:endParaRPr>
          </a:p>
          <a:p>
            <a:r>
              <a:rPr lang="ja-JP" altLang="en-US" sz="2400" dirty="0">
                <a:solidFill>
                  <a:schemeClr val="bg1"/>
                </a:solidFill>
                <a:latin typeface="HGPｺﾞｼｯｸM" panose="020B0600000000000000" pitchFamily="50" charset="-128"/>
                <a:ea typeface="HGPｺﾞｼｯｸM" panose="020B0600000000000000" pitchFamily="50" charset="-128"/>
              </a:rPr>
              <a:t>・</a:t>
            </a:r>
            <a:r>
              <a:rPr kumimoji="1" lang="en-US" altLang="ja-JP" sz="2400" dirty="0">
                <a:solidFill>
                  <a:schemeClr val="tx1"/>
                </a:solidFill>
                <a:latin typeface="HGPｺﾞｼｯｸM" panose="020B0600000000000000" pitchFamily="50" charset="-128"/>
                <a:ea typeface="HGPｺﾞｼｯｸM" panose="020B0600000000000000" pitchFamily="50" charset="-128"/>
              </a:rPr>
              <a:t>(-1.8</a:t>
            </a:r>
            <a:r>
              <a:rPr kumimoji="1" lang="ja-JP" altLang="en-US" sz="2400" dirty="0">
                <a:solidFill>
                  <a:schemeClr val="tx1"/>
                </a:solidFill>
                <a:latin typeface="HGPｺﾞｼｯｸM" panose="020B0600000000000000" pitchFamily="50" charset="-128"/>
                <a:ea typeface="HGPｺﾞｼｯｸM" panose="020B0600000000000000" pitchFamily="50" charset="-128"/>
              </a:rPr>
              <a:t>℃</a:t>
            </a:r>
            <a:r>
              <a:rPr kumimoji="1" lang="en-US" altLang="ja-JP" sz="2400" dirty="0">
                <a:solidFill>
                  <a:schemeClr val="tx1"/>
                </a:solidFill>
                <a:latin typeface="HGPｺﾞｼｯｸM" panose="020B0600000000000000" pitchFamily="50" charset="-128"/>
                <a:ea typeface="HGPｺﾞｼｯｸM" panose="020B0600000000000000" pitchFamily="50" charset="-128"/>
              </a:rPr>
              <a:t>)</a:t>
            </a:r>
            <a:r>
              <a:rPr kumimoji="1" lang="ja-JP" altLang="en-US" sz="2400" dirty="0">
                <a:solidFill>
                  <a:schemeClr val="tx1"/>
                </a:solidFill>
                <a:latin typeface="HGPｺﾞｼｯｸM" panose="020B0600000000000000" pitchFamily="50" charset="-128"/>
                <a:ea typeface="HGPｺﾞｼｯｸM" panose="020B0600000000000000" pitchFamily="50" charset="-128"/>
              </a:rPr>
              <a:t>としている</a:t>
            </a:r>
          </a:p>
        </p:txBody>
      </p:sp>
      <p:graphicFrame>
        <p:nvGraphicFramePr>
          <p:cNvPr id="11" name="表 10"/>
          <p:cNvGraphicFramePr>
            <a:graphicFrameLocks noGrp="1"/>
          </p:cNvGraphicFramePr>
          <p:nvPr>
            <p:extLst>
              <p:ext uri="{D42A27DB-BD31-4B8C-83A1-F6EECF244321}">
                <p14:modId xmlns:p14="http://schemas.microsoft.com/office/powerpoint/2010/main" val="2211829731"/>
              </p:ext>
            </p:extLst>
          </p:nvPr>
        </p:nvGraphicFramePr>
        <p:xfrm>
          <a:off x="3480707" y="1731697"/>
          <a:ext cx="5322471" cy="2550156"/>
        </p:xfrm>
        <a:graphic>
          <a:graphicData uri="http://schemas.openxmlformats.org/drawingml/2006/table">
            <a:tbl>
              <a:tblPr/>
              <a:tblGrid>
                <a:gridCol w="1946031">
                  <a:extLst>
                    <a:ext uri="{9D8B030D-6E8A-4147-A177-3AD203B41FA5}">
                      <a16:colId xmlns:a16="http://schemas.microsoft.com/office/drawing/2014/main" val="1264981268"/>
                    </a:ext>
                  </a:extLst>
                </a:gridCol>
                <a:gridCol w="1713895">
                  <a:extLst>
                    <a:ext uri="{9D8B030D-6E8A-4147-A177-3AD203B41FA5}">
                      <a16:colId xmlns:a16="http://schemas.microsoft.com/office/drawing/2014/main" val="2843962866"/>
                    </a:ext>
                  </a:extLst>
                </a:gridCol>
                <a:gridCol w="1662545">
                  <a:extLst>
                    <a:ext uri="{9D8B030D-6E8A-4147-A177-3AD203B41FA5}">
                      <a16:colId xmlns:a16="http://schemas.microsoft.com/office/drawing/2014/main" val="3396364578"/>
                    </a:ext>
                  </a:extLst>
                </a:gridCol>
              </a:tblGrid>
              <a:tr h="425026">
                <a:tc>
                  <a:txBody>
                    <a:bodyPr/>
                    <a:lstStyle/>
                    <a:p>
                      <a:pPr algn="ctr" fontAlgn="ctr"/>
                      <a:r>
                        <a:rPr lang="ja-JP" altLang="en-US" sz="2400" b="0"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0" err="1">
                          <a:solidFill>
                            <a:srgbClr val="000000"/>
                          </a:solidFill>
                          <a:effectLst/>
                          <a:latin typeface="HGPｺﾞｼｯｸM" panose="020B0600000000000000" pitchFamily="50" charset="-128"/>
                          <a:ea typeface="HGPｺﾞｼｯｸM" panose="020B0600000000000000" pitchFamily="50" charset="-128"/>
                        </a:rPr>
                        <a:t>ctl_run</a:t>
                      </a:r>
                      <a:endParaRPr lang="en-US" sz="24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2400" b="0" i="0" u="none" strike="noStrike" dirty="0" err="1">
                          <a:solidFill>
                            <a:srgbClr val="000000"/>
                          </a:solidFill>
                          <a:effectLst/>
                          <a:latin typeface="HGPｺﾞｼｯｸM" panose="020B0600000000000000" pitchFamily="50" charset="-128"/>
                          <a:ea typeface="HGPｺﾞｼｯｸM" panose="020B0600000000000000" pitchFamily="50" charset="-128"/>
                        </a:rPr>
                        <a:t>plane_run</a:t>
                      </a:r>
                      <a:endParaRPr lang="en-US" sz="24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513490"/>
                  </a:ext>
                </a:extLst>
              </a:tr>
              <a:tr h="425026">
                <a:tc>
                  <a:txBody>
                    <a:bodyPr/>
                    <a:lstStyle/>
                    <a:p>
                      <a:pPr algn="ctr" fontAlgn="ctr"/>
                      <a:r>
                        <a:rPr lang="zh-TW" altLang="en-US" sz="2200" b="0" i="0" u="none" strike="noStrike" dirty="0">
                          <a:solidFill>
                            <a:srgbClr val="000000"/>
                          </a:solidFill>
                          <a:effectLst/>
                          <a:latin typeface="HGPｺﾞｼｯｸM" panose="020B0600000000000000" pitchFamily="50" charset="-128"/>
                          <a:ea typeface="HGPｺﾞｼｯｸM" panose="020B0600000000000000" pitchFamily="50" charset="-128"/>
                        </a:rPr>
                        <a:t>水平格子間隔</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altLang="ja-JP" sz="2400" b="0" i="0" u="none" strike="noStrike" dirty="0">
                          <a:solidFill>
                            <a:srgbClr val="000000"/>
                          </a:solidFill>
                          <a:effectLst/>
                          <a:latin typeface="HGPｺﾞｼｯｸM" panose="020B0600000000000000" pitchFamily="50" charset="-128"/>
                          <a:ea typeface="HGPｺﾞｼｯｸM" panose="020B0600000000000000" pitchFamily="50" charset="-128"/>
                        </a:rPr>
                        <a:t>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2861636554"/>
                  </a:ext>
                </a:extLst>
              </a:tr>
              <a:tr h="425026">
                <a:tc>
                  <a:txBody>
                    <a:bodyPr/>
                    <a:lstStyle/>
                    <a:p>
                      <a:pPr algn="ctr" fontAlgn="ctr"/>
                      <a:r>
                        <a:rPr lang="ja-JP" altLang="en-US" sz="2200" b="0" i="0" u="none" strike="noStrike" dirty="0">
                          <a:solidFill>
                            <a:srgbClr val="000000"/>
                          </a:solidFill>
                          <a:effectLst/>
                          <a:latin typeface="HGPｺﾞｼｯｸM" panose="020B0600000000000000" pitchFamily="50" charset="-128"/>
                          <a:ea typeface="HGPｺﾞｼｯｸM" panose="020B0600000000000000" pitchFamily="50" charset="-128"/>
                        </a:rPr>
                        <a:t>初期値・境界値</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2400" b="0" i="0" u="none" strike="noStrike" dirty="0">
                          <a:solidFill>
                            <a:srgbClr val="000000"/>
                          </a:solidFill>
                          <a:effectLst/>
                          <a:latin typeface="HGPｺﾞｼｯｸM" panose="020B0600000000000000" pitchFamily="50" charset="-128"/>
                          <a:ea typeface="HGPｺﾞｼｯｸM" panose="020B0600000000000000" pitchFamily="50" charset="-128"/>
                        </a:rPr>
                        <a:t>ERA-interim</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2529755269"/>
                  </a:ext>
                </a:extLst>
              </a:tr>
              <a:tr h="425026">
                <a:tc rowSpan="2">
                  <a:txBody>
                    <a:bodyPr/>
                    <a:lstStyle/>
                    <a:p>
                      <a:pPr algn="ctr" fontAlgn="ctr"/>
                      <a:r>
                        <a:rPr lang="ja-JP" altLang="en-US" sz="2200" b="0" i="0" u="none" strike="noStrike" dirty="0">
                          <a:solidFill>
                            <a:srgbClr val="000000"/>
                          </a:solidFill>
                          <a:effectLst/>
                          <a:latin typeface="HGPｺﾞｼｯｸM" panose="020B0600000000000000" pitchFamily="50" charset="-128"/>
                          <a:ea typeface="HGPｺﾞｼｯｸM" panose="020B0600000000000000" pitchFamily="50" charset="-128"/>
                        </a:rPr>
                        <a:t>計算期間</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l" fontAlgn="ctr"/>
                      <a:r>
                        <a:rPr lang="en-US" sz="2400" b="0" i="0" u="none" strike="noStrike" dirty="0">
                          <a:solidFill>
                            <a:srgbClr val="000000"/>
                          </a:solidFill>
                          <a:effectLst/>
                          <a:latin typeface="HGPｺﾞｼｯｸM" panose="020B0600000000000000" pitchFamily="50" charset="-128"/>
                          <a:ea typeface="HGPｺﾞｼｯｸM" panose="020B0600000000000000" pitchFamily="50" charset="-128"/>
                        </a:rPr>
                        <a:t>2000/11/1 00UTC～</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kumimoji="1" lang="ja-JP" altLang="en-US"/>
                    </a:p>
                  </a:txBody>
                  <a:tcPr/>
                </a:tc>
                <a:extLst>
                  <a:ext uri="{0D108BD9-81ED-4DB2-BD59-A6C34878D82A}">
                    <a16:rowId xmlns:a16="http://schemas.microsoft.com/office/drawing/2014/main" val="3506770260"/>
                  </a:ext>
                </a:extLst>
              </a:tr>
              <a:tr h="425026">
                <a:tc vMerge="1">
                  <a:txBody>
                    <a:bodyPr/>
                    <a:lstStyle/>
                    <a:p>
                      <a:endParaRPr kumimoji="1" lang="ja-JP" altLang="en-US"/>
                    </a:p>
                  </a:txBody>
                  <a:tcPr/>
                </a:tc>
                <a:tc gridSpan="2">
                  <a:txBody>
                    <a:bodyPr/>
                    <a:lstStyle/>
                    <a:p>
                      <a:pPr algn="r" fontAlgn="ctr"/>
                      <a:r>
                        <a:rPr lang="en-US" sz="2400" b="0" i="0" u="none" strike="noStrike" dirty="0">
                          <a:solidFill>
                            <a:srgbClr val="000000"/>
                          </a:solidFill>
                          <a:effectLst/>
                          <a:latin typeface="HGPｺﾞｼｯｸM" panose="020B0600000000000000" pitchFamily="50" charset="-128"/>
                          <a:ea typeface="HGPｺﾞｼｯｸM" panose="020B0600000000000000" pitchFamily="50" charset="-128"/>
                        </a:rPr>
                        <a:t>2001/2/1 00UTC</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3514134725"/>
                  </a:ext>
                </a:extLst>
              </a:tr>
              <a:tr h="425026">
                <a:tc>
                  <a:txBody>
                    <a:bodyPr/>
                    <a:lstStyle/>
                    <a:p>
                      <a:pPr algn="ctr" fontAlgn="ctr"/>
                      <a:r>
                        <a:rPr lang="ja-JP" altLang="en-US" sz="2200" b="0" i="0" u="none" strike="noStrike" dirty="0">
                          <a:solidFill>
                            <a:srgbClr val="000000"/>
                          </a:solidFill>
                          <a:effectLst/>
                          <a:latin typeface="HGPｺﾞｼｯｸM" panose="020B0600000000000000" pitchFamily="50" charset="-128"/>
                          <a:ea typeface="HGPｺﾞｼｯｸM" panose="020B0600000000000000" pitchFamily="50" charset="-128"/>
                        </a:rPr>
                        <a:t>計算間隔</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fontAlgn="ctr"/>
                      <a:r>
                        <a:rPr lang="en-US" altLang="ja-JP" sz="2400" b="0" i="0" u="none" strike="noStrike" dirty="0">
                          <a:solidFill>
                            <a:srgbClr val="000000"/>
                          </a:solidFill>
                          <a:effectLst/>
                          <a:latin typeface="HGPｺﾞｼｯｸM" panose="020B0600000000000000" pitchFamily="50" charset="-128"/>
                          <a:ea typeface="HGPｺﾞｼｯｸM" panose="020B0600000000000000" pitchFamily="50" charset="-128"/>
                        </a:rPr>
                        <a:t>30</a:t>
                      </a:r>
                      <a:r>
                        <a:rPr lang="ja-JP" altLang="en-US" sz="2400" b="0" i="0" u="none" strike="noStrike" dirty="0">
                          <a:solidFill>
                            <a:srgbClr val="000000"/>
                          </a:solidFill>
                          <a:effectLst/>
                          <a:latin typeface="HGPｺﾞｼｯｸM" panose="020B0600000000000000" pitchFamily="50" charset="-128"/>
                          <a:ea typeface="HGPｺﾞｼｯｸM" panose="020B0600000000000000" pitchFamily="50" charset="-128"/>
                        </a:rPr>
                        <a:t>秒</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619962430"/>
                  </a:ext>
                </a:extLst>
              </a:tr>
            </a:tbl>
          </a:graphicData>
        </a:graphic>
      </p:graphicFrame>
      <p:sp>
        <p:nvSpPr>
          <p:cNvPr id="10" name="スライド番号プレースホルダー 9"/>
          <p:cNvSpPr>
            <a:spLocks noGrp="1"/>
          </p:cNvSpPr>
          <p:nvPr>
            <p:ph type="sldNum" sz="quarter" idx="12"/>
          </p:nvPr>
        </p:nvSpPr>
        <p:spPr/>
        <p:txBody>
          <a:bodyPr/>
          <a:lstStyle/>
          <a:p>
            <a:fld id="{5E2E1D7A-DA9D-404F-8087-6DF0A9072228}" type="slidenum">
              <a:rPr kumimoji="1" lang="ja-JP" altLang="en-US" smtClean="0"/>
              <a:t>7</a:t>
            </a:fld>
            <a:endParaRPr kumimoji="1" lang="ja-JP" altLang="en-US"/>
          </a:p>
        </p:txBody>
      </p:sp>
    </p:spTree>
    <p:extLst>
      <p:ext uri="{BB962C8B-B14F-4D97-AF65-F5344CB8AC3E}">
        <p14:creationId xmlns:p14="http://schemas.microsoft.com/office/powerpoint/2010/main" val="2170155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38540" y="197703"/>
            <a:ext cx="1941952" cy="550442"/>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HGPｺﾞｼｯｸM" panose="020B0600000000000000" pitchFamily="50" charset="-128"/>
                <a:ea typeface="HGPｺﾞｼｯｸM" panose="020B0600000000000000" pitchFamily="50" charset="-128"/>
              </a:rPr>
              <a:t>結果</a:t>
            </a:r>
            <a:r>
              <a:rPr lang="en-US" altLang="ja-JP" sz="2400" dirty="0">
                <a:solidFill>
                  <a:prstClr val="black"/>
                </a:solidFill>
                <a:latin typeface="HGPｺﾞｼｯｸM" panose="020B0600000000000000" pitchFamily="50" charset="-128"/>
                <a:ea typeface="HGPｺﾞｼｯｸM" panose="020B0600000000000000" pitchFamily="50" charset="-128"/>
              </a:rPr>
              <a:t>(10m</a:t>
            </a:r>
            <a:r>
              <a:rPr lang="ja-JP" altLang="en-US" sz="2400" dirty="0">
                <a:solidFill>
                  <a:prstClr val="black"/>
                </a:solidFill>
                <a:latin typeface="HGPｺﾞｼｯｸM" panose="020B0600000000000000" pitchFamily="50" charset="-128"/>
                <a:ea typeface="HGPｺﾞｼｯｸM" panose="020B0600000000000000" pitchFamily="50" charset="-128"/>
              </a:rPr>
              <a:t>風</a:t>
            </a:r>
            <a:r>
              <a:rPr lang="en-US" altLang="ja-JP" sz="2400" dirty="0">
                <a:solidFill>
                  <a:prstClr val="black"/>
                </a:solidFill>
                <a:latin typeface="HGPｺﾞｼｯｸM" panose="020B0600000000000000" pitchFamily="50" charset="-128"/>
                <a:ea typeface="HGPｺﾞｼｯｸM" panose="020B06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sp>
        <p:nvSpPr>
          <p:cNvPr id="4" name="正方形/長方形 3"/>
          <p:cNvSpPr/>
          <p:nvPr/>
        </p:nvSpPr>
        <p:spPr>
          <a:xfrm>
            <a:off x="2180492" y="323557"/>
            <a:ext cx="4914900" cy="769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latin typeface="HGPｺﾞｼｯｸM" panose="020B0600000000000000" pitchFamily="50" charset="-128"/>
                <a:ea typeface="HGPｺﾞｼｯｸM" panose="020B0600000000000000" pitchFamily="50" charset="-128"/>
              </a:rPr>
              <a:t>2000</a:t>
            </a:r>
            <a:r>
              <a:rPr kumimoji="1" lang="ja-JP" altLang="en-US" sz="2400" dirty="0">
                <a:solidFill>
                  <a:schemeClr val="tx1"/>
                </a:solidFill>
                <a:latin typeface="HGPｺﾞｼｯｸM" panose="020B0600000000000000" pitchFamily="50" charset="-128"/>
                <a:ea typeface="HGPｺﾞｼｯｸM" panose="020B0600000000000000" pitchFamily="50" charset="-128"/>
              </a:rPr>
              <a:t>年</a:t>
            </a:r>
            <a:r>
              <a:rPr kumimoji="1" lang="en-US" altLang="ja-JP" sz="2400" dirty="0">
                <a:solidFill>
                  <a:schemeClr val="tx1"/>
                </a:solidFill>
                <a:latin typeface="HGPｺﾞｼｯｸM" panose="020B0600000000000000" pitchFamily="50" charset="-128"/>
                <a:ea typeface="HGPｺﾞｼｯｸM" panose="020B0600000000000000" pitchFamily="50" charset="-128"/>
              </a:rPr>
              <a:t>11</a:t>
            </a:r>
            <a:r>
              <a:rPr kumimoji="1" lang="ja-JP" altLang="en-US" sz="2400" dirty="0">
                <a:solidFill>
                  <a:schemeClr val="tx1"/>
                </a:solidFill>
                <a:latin typeface="HGPｺﾞｼｯｸM" panose="020B0600000000000000" pitchFamily="50" charset="-128"/>
                <a:ea typeface="HGPｺﾞｼｯｸM" panose="020B0600000000000000" pitchFamily="50" charset="-128"/>
              </a:rPr>
              <a:t>月、</a:t>
            </a:r>
            <a:r>
              <a:rPr kumimoji="1" lang="en-US" altLang="ja-JP" sz="2400" dirty="0">
                <a:solidFill>
                  <a:schemeClr val="tx1"/>
                </a:solidFill>
                <a:latin typeface="HGPｺﾞｼｯｸM" panose="020B0600000000000000" pitchFamily="50" charset="-128"/>
                <a:ea typeface="HGPｺﾞｼｯｸM" panose="020B0600000000000000" pitchFamily="50" charset="-128"/>
              </a:rPr>
              <a:t>12</a:t>
            </a:r>
            <a:r>
              <a:rPr kumimoji="1" lang="ja-JP" altLang="en-US" sz="2400" dirty="0">
                <a:solidFill>
                  <a:schemeClr val="tx1"/>
                </a:solidFill>
                <a:latin typeface="HGPｺﾞｼｯｸM" panose="020B0600000000000000" pitchFamily="50" charset="-128"/>
                <a:ea typeface="HGPｺﾞｼｯｸM" panose="020B0600000000000000" pitchFamily="50" charset="-128"/>
              </a:rPr>
              <a:t>月の</a:t>
            </a:r>
            <a:r>
              <a:rPr kumimoji="1" lang="en-US" altLang="ja-JP" sz="2400" dirty="0">
                <a:solidFill>
                  <a:schemeClr val="tx1"/>
                </a:solidFill>
                <a:latin typeface="HGPｺﾞｼｯｸM" panose="020B0600000000000000" pitchFamily="50" charset="-128"/>
                <a:ea typeface="HGPｺﾞｼｯｸM" panose="020B0600000000000000" pitchFamily="50" charset="-128"/>
              </a:rPr>
              <a:t>10m</a:t>
            </a:r>
            <a:r>
              <a:rPr kumimoji="1" lang="ja-JP" altLang="en-US" sz="2400" dirty="0">
                <a:solidFill>
                  <a:schemeClr val="tx1"/>
                </a:solidFill>
                <a:latin typeface="HGPｺﾞｼｯｸM" panose="020B0600000000000000" pitchFamily="50" charset="-128"/>
                <a:ea typeface="HGPｺﾞｼｯｸM" panose="020B0600000000000000" pitchFamily="50" charset="-128"/>
              </a:rPr>
              <a:t>風の</a:t>
            </a:r>
            <a:endParaRPr kumimoji="1" lang="en-US" altLang="ja-JP" sz="2400" dirty="0">
              <a:solidFill>
                <a:schemeClr val="tx1"/>
              </a:solidFill>
              <a:latin typeface="HGPｺﾞｼｯｸM" panose="020B0600000000000000" pitchFamily="50" charset="-128"/>
              <a:ea typeface="HGPｺﾞｼｯｸM" panose="020B0600000000000000" pitchFamily="50" charset="-128"/>
            </a:endParaRPr>
          </a:p>
          <a:p>
            <a:pPr algn="ctr"/>
            <a:r>
              <a:rPr kumimoji="1" lang="en-US" altLang="ja-JP" sz="2400" dirty="0">
                <a:solidFill>
                  <a:schemeClr val="tx1"/>
                </a:solidFill>
                <a:latin typeface="HGPｺﾞｼｯｸM" panose="020B0600000000000000" pitchFamily="50" charset="-128"/>
                <a:ea typeface="HGPｺﾞｼｯｸM" panose="020B0600000000000000" pitchFamily="50" charset="-128"/>
              </a:rPr>
              <a:t>1</a:t>
            </a:r>
            <a:r>
              <a:rPr kumimoji="1" lang="ja-JP" altLang="en-US" sz="2400" dirty="0">
                <a:solidFill>
                  <a:schemeClr val="tx1"/>
                </a:solidFill>
                <a:latin typeface="HGPｺﾞｼｯｸM" panose="020B0600000000000000" pitchFamily="50" charset="-128"/>
                <a:ea typeface="HGPｺﾞｼｯｸM" panose="020B0600000000000000" pitchFamily="50" charset="-128"/>
              </a:rPr>
              <a:t>か月平均（上段：</a:t>
            </a:r>
            <a:r>
              <a:rPr kumimoji="1" lang="en-US" altLang="ja-JP" sz="2400" dirty="0">
                <a:solidFill>
                  <a:schemeClr val="tx1"/>
                </a:solidFill>
                <a:latin typeface="HGPｺﾞｼｯｸM" panose="020B0600000000000000" pitchFamily="50" charset="-128"/>
                <a:ea typeface="HGPｺﾞｼｯｸM" panose="020B0600000000000000" pitchFamily="50" charset="-128"/>
              </a:rPr>
              <a:t>11</a:t>
            </a:r>
            <a:r>
              <a:rPr kumimoji="1" lang="ja-JP" altLang="en-US" sz="2400" dirty="0">
                <a:solidFill>
                  <a:schemeClr val="tx1"/>
                </a:solidFill>
                <a:latin typeface="HGPｺﾞｼｯｸM" panose="020B0600000000000000" pitchFamily="50" charset="-128"/>
                <a:ea typeface="HGPｺﾞｼｯｸM" panose="020B0600000000000000" pitchFamily="50" charset="-128"/>
              </a:rPr>
              <a:t>月、下段：</a:t>
            </a:r>
            <a:r>
              <a:rPr kumimoji="1" lang="en-US" altLang="ja-JP" sz="2400" dirty="0">
                <a:solidFill>
                  <a:schemeClr val="tx1"/>
                </a:solidFill>
                <a:latin typeface="HGPｺﾞｼｯｸM" panose="020B0600000000000000" pitchFamily="50" charset="-128"/>
                <a:ea typeface="HGPｺﾞｼｯｸM" panose="020B0600000000000000" pitchFamily="50" charset="-128"/>
              </a:rPr>
              <a:t>12</a:t>
            </a:r>
            <a:r>
              <a:rPr kumimoji="1" lang="ja-JP" altLang="en-US" sz="2400" dirty="0">
                <a:solidFill>
                  <a:schemeClr val="tx1"/>
                </a:solidFill>
                <a:latin typeface="HGPｺﾞｼｯｸM" panose="020B0600000000000000" pitchFamily="50" charset="-128"/>
                <a:ea typeface="HGPｺﾞｼｯｸM" panose="020B0600000000000000" pitchFamily="50" charset="-128"/>
              </a:rPr>
              <a:t>月）</a:t>
            </a:r>
          </a:p>
        </p:txBody>
      </p:sp>
      <p:grpSp>
        <p:nvGrpSpPr>
          <p:cNvPr id="8" name="グループ化 7"/>
          <p:cNvGrpSpPr/>
          <p:nvPr/>
        </p:nvGrpSpPr>
        <p:grpSpPr>
          <a:xfrm>
            <a:off x="7095392" y="0"/>
            <a:ext cx="2048608" cy="1489967"/>
            <a:chOff x="576651" y="1313899"/>
            <a:chExt cx="6742190" cy="4476697"/>
          </a:xfrm>
        </p:grpSpPr>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b="22658"/>
            <a:stretch/>
          </p:blipFill>
          <p:spPr>
            <a:xfrm>
              <a:off x="576651" y="1313899"/>
              <a:ext cx="6742190" cy="4476697"/>
            </a:xfrm>
            <a:prstGeom prst="rect">
              <a:avLst/>
            </a:prstGeom>
          </p:spPr>
        </p:pic>
        <p:sp>
          <p:nvSpPr>
            <p:cNvPr id="6" name="楕円 5"/>
            <p:cNvSpPr/>
            <p:nvPr/>
          </p:nvSpPr>
          <p:spPr>
            <a:xfrm rot="2598626">
              <a:off x="3463382" y="2850364"/>
              <a:ext cx="350314" cy="18806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p:cNvSpPr/>
            <p:nvPr/>
          </p:nvSpPr>
          <p:spPr>
            <a:xfrm rot="3135981">
              <a:off x="3836897" y="2557475"/>
              <a:ext cx="350314" cy="18806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p:cNvGrpSpPr/>
          <p:nvPr/>
        </p:nvGrpSpPr>
        <p:grpSpPr>
          <a:xfrm>
            <a:off x="739485" y="3855909"/>
            <a:ext cx="4087112" cy="275543"/>
            <a:chOff x="764932" y="4103174"/>
            <a:chExt cx="3552091" cy="226070"/>
          </a:xfrm>
        </p:grpSpPr>
        <p:pic>
          <p:nvPicPr>
            <p:cNvPr id="12" name="図 11"/>
            <p:cNvPicPr>
              <a:picLocks noChangeAspect="1"/>
            </p:cNvPicPr>
            <p:nvPr/>
          </p:nvPicPr>
          <p:blipFill rotWithShape="1">
            <a:blip r:embed="rId3" cstate="print">
              <a:extLst>
                <a:ext uri="{28A0092B-C50C-407E-A947-70E740481C1C}">
                  <a14:useLocalDpi xmlns:a14="http://schemas.microsoft.com/office/drawing/2010/main" val="0"/>
                </a:ext>
              </a:extLst>
            </a:blip>
            <a:srcRect l="9107" t="93292" r="5070" b="-431"/>
            <a:stretch/>
          </p:blipFill>
          <p:spPr>
            <a:xfrm>
              <a:off x="764932" y="4106008"/>
              <a:ext cx="3130062" cy="223236"/>
            </a:xfrm>
            <a:prstGeom prst="rect">
              <a:avLst/>
            </a:prstGeom>
          </p:spPr>
        </p:pic>
        <p:pic>
          <p:nvPicPr>
            <p:cNvPr id="13" name="図 12"/>
            <p:cNvPicPr>
              <a:picLocks noChangeAspect="1"/>
            </p:cNvPicPr>
            <p:nvPr/>
          </p:nvPicPr>
          <p:blipFill rotWithShape="1">
            <a:blip r:embed="rId3" cstate="print">
              <a:extLst>
                <a:ext uri="{28A0092B-C50C-407E-A947-70E740481C1C}">
                  <a14:useLocalDpi xmlns:a14="http://schemas.microsoft.com/office/drawing/2010/main" val="0"/>
                </a:ext>
              </a:extLst>
            </a:blip>
            <a:srcRect l="72784" t="77942" r="21877" b="15678"/>
            <a:stretch/>
          </p:blipFill>
          <p:spPr>
            <a:xfrm>
              <a:off x="4096336" y="4103174"/>
              <a:ext cx="220687" cy="226070"/>
            </a:xfrm>
            <a:prstGeom prst="rect">
              <a:avLst/>
            </a:prstGeom>
          </p:spPr>
        </p:pic>
      </p:grpSp>
      <p:grpSp>
        <p:nvGrpSpPr>
          <p:cNvPr id="16" name="グループ化 15"/>
          <p:cNvGrpSpPr/>
          <p:nvPr/>
        </p:nvGrpSpPr>
        <p:grpSpPr>
          <a:xfrm>
            <a:off x="114200" y="1371597"/>
            <a:ext cx="2991446" cy="2454291"/>
            <a:chOff x="67855" y="1688123"/>
            <a:chExt cx="2991446" cy="2338755"/>
          </a:xfrm>
        </p:grpSpPr>
        <p:pic>
          <p:nvPicPr>
            <p:cNvPr id="11" name="図 10"/>
            <p:cNvPicPr>
              <a:picLocks noChangeAspect="1"/>
            </p:cNvPicPr>
            <p:nvPr/>
          </p:nvPicPr>
          <p:blipFill rotWithShape="1">
            <a:blip r:embed="rId3" cstate="print">
              <a:extLst>
                <a:ext uri="{28A0092B-C50C-407E-A947-70E740481C1C}">
                  <a14:useLocalDpi xmlns:a14="http://schemas.microsoft.com/office/drawing/2010/main" val="0"/>
                </a:ext>
              </a:extLst>
            </a:blip>
            <a:srcRect b="22810"/>
            <a:stretch/>
          </p:blipFill>
          <p:spPr>
            <a:xfrm>
              <a:off x="67855" y="2047196"/>
              <a:ext cx="2991446" cy="1979682"/>
            </a:xfrm>
            <a:prstGeom prst="rect">
              <a:avLst/>
            </a:prstGeom>
          </p:spPr>
        </p:pic>
        <p:sp>
          <p:nvSpPr>
            <p:cNvPr id="15" name="正方形/長方形 14"/>
            <p:cNvSpPr/>
            <p:nvPr/>
          </p:nvSpPr>
          <p:spPr>
            <a:xfrm>
              <a:off x="693139" y="1688123"/>
              <a:ext cx="1740877" cy="3590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err="1">
                  <a:solidFill>
                    <a:schemeClr val="tx1"/>
                  </a:solidFill>
                  <a:latin typeface="HGPｺﾞｼｯｸM" panose="020B0600000000000000" pitchFamily="50" charset="-128"/>
                  <a:ea typeface="HGPｺﾞｼｯｸM" panose="020B0600000000000000" pitchFamily="50" charset="-128"/>
                </a:rPr>
                <a:t>ctl_run</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grpSp>
      <p:sp>
        <p:nvSpPr>
          <p:cNvPr id="17" name="正方形/長方形 16"/>
          <p:cNvSpPr/>
          <p:nvPr/>
        </p:nvSpPr>
        <p:spPr>
          <a:xfrm>
            <a:off x="2702596" y="4112002"/>
            <a:ext cx="3556488" cy="307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HGPｺﾞｼｯｸM" panose="020B0600000000000000" pitchFamily="50" charset="-128"/>
                <a:ea typeface="HGPｺﾞｼｯｸM" panose="020B0600000000000000" pitchFamily="50" charset="-128"/>
              </a:rPr>
              <a:t>色：絶対風速</a:t>
            </a:r>
            <a:r>
              <a:rPr lang="en-US" altLang="ja-JP" sz="2000" dirty="0">
                <a:solidFill>
                  <a:schemeClr val="tx1"/>
                </a:solidFill>
                <a:latin typeface="HGPｺﾞｼｯｸM" panose="020B0600000000000000" pitchFamily="50" charset="-128"/>
                <a:ea typeface="HGPｺﾞｼｯｸM" panose="020B0600000000000000" pitchFamily="50" charset="-128"/>
              </a:rPr>
              <a:t>[m/s]</a:t>
            </a:r>
            <a:r>
              <a:rPr lang="ja-JP" altLang="en-US" sz="2000" dirty="0" err="1">
                <a:solidFill>
                  <a:schemeClr val="tx1"/>
                </a:solidFill>
                <a:latin typeface="HGPｺﾞｼｯｸM" panose="020B0600000000000000" pitchFamily="50" charset="-128"/>
                <a:ea typeface="HGPｺﾞｼｯｸM" panose="020B0600000000000000" pitchFamily="50" charset="-128"/>
              </a:rPr>
              <a:t>、</a:t>
            </a:r>
            <a:r>
              <a:rPr lang="ja-JP" altLang="en-US" sz="2000" dirty="0">
                <a:solidFill>
                  <a:schemeClr val="tx1"/>
                </a:solidFill>
                <a:latin typeface="HGPｺﾞｼｯｸM" panose="020B0600000000000000" pitchFamily="50" charset="-128"/>
                <a:ea typeface="HGPｺﾞｼｯｸM" panose="020B0600000000000000" pitchFamily="50" charset="-128"/>
              </a:rPr>
              <a:t>矢印：風向</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grpSp>
        <p:nvGrpSpPr>
          <p:cNvPr id="2" name="グループ化 1"/>
          <p:cNvGrpSpPr/>
          <p:nvPr/>
        </p:nvGrpSpPr>
        <p:grpSpPr>
          <a:xfrm>
            <a:off x="3127221" y="1371597"/>
            <a:ext cx="2991446" cy="2454291"/>
            <a:chOff x="3127221" y="1488366"/>
            <a:chExt cx="2991446" cy="2337522"/>
          </a:xfrm>
        </p:grpSpPr>
        <p:pic>
          <p:nvPicPr>
            <p:cNvPr id="20" name="図 19"/>
            <p:cNvPicPr>
              <a:picLocks noChangeAspect="1"/>
            </p:cNvPicPr>
            <p:nvPr/>
          </p:nvPicPr>
          <p:blipFill rotWithShape="1">
            <a:blip r:embed="rId4" cstate="print">
              <a:extLst>
                <a:ext uri="{28A0092B-C50C-407E-A947-70E740481C1C}">
                  <a14:useLocalDpi xmlns:a14="http://schemas.microsoft.com/office/drawing/2010/main" val="0"/>
                </a:ext>
              </a:extLst>
            </a:blip>
            <a:srcRect b="23114"/>
            <a:stretch/>
          </p:blipFill>
          <p:spPr>
            <a:xfrm>
              <a:off x="3127221" y="1846206"/>
              <a:ext cx="2991446" cy="1979682"/>
            </a:xfrm>
            <a:prstGeom prst="rect">
              <a:avLst/>
            </a:prstGeom>
          </p:spPr>
        </p:pic>
        <p:sp>
          <p:nvSpPr>
            <p:cNvPr id="21" name="正方形/長方形 20"/>
            <p:cNvSpPr/>
            <p:nvPr/>
          </p:nvSpPr>
          <p:spPr>
            <a:xfrm>
              <a:off x="3767504" y="1488366"/>
              <a:ext cx="1740877" cy="3590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err="1">
                  <a:solidFill>
                    <a:schemeClr val="tx1"/>
                  </a:solidFill>
                  <a:latin typeface="HGPｺﾞｼｯｸM" panose="020B0600000000000000" pitchFamily="50" charset="-128"/>
                  <a:ea typeface="HGPｺﾞｼｯｸM" panose="020B0600000000000000" pitchFamily="50" charset="-128"/>
                </a:rPr>
                <a:t>plane_run</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grpSp>
      <p:pic>
        <p:nvPicPr>
          <p:cNvPr id="24" name="図 23"/>
          <p:cNvPicPr>
            <a:picLocks noChangeAspect="1"/>
          </p:cNvPicPr>
          <p:nvPr/>
        </p:nvPicPr>
        <p:blipFill rotWithShape="1">
          <a:blip r:embed="rId5" cstate="print">
            <a:extLst>
              <a:ext uri="{28A0092B-C50C-407E-A947-70E740481C1C}">
                <a14:useLocalDpi xmlns:a14="http://schemas.microsoft.com/office/drawing/2010/main" val="0"/>
              </a:ext>
            </a:extLst>
          </a:blip>
          <a:srcRect l="9368" t="93292" r="4680" b="-278"/>
          <a:stretch/>
        </p:blipFill>
        <p:spPr>
          <a:xfrm>
            <a:off x="5723792" y="3874815"/>
            <a:ext cx="3154483" cy="219859"/>
          </a:xfrm>
          <a:prstGeom prst="rect">
            <a:avLst/>
          </a:prstGeom>
        </p:spPr>
      </p:pic>
      <p:pic>
        <p:nvPicPr>
          <p:cNvPr id="25" name="図 24"/>
          <p:cNvPicPr>
            <a:picLocks noChangeAspect="1"/>
          </p:cNvPicPr>
          <p:nvPr/>
        </p:nvPicPr>
        <p:blipFill rotWithShape="1">
          <a:blip r:embed="rId5" cstate="print">
            <a:extLst>
              <a:ext uri="{28A0092B-C50C-407E-A947-70E740481C1C}">
                <a14:useLocalDpi xmlns:a14="http://schemas.microsoft.com/office/drawing/2010/main" val="0"/>
              </a:ext>
            </a:extLst>
          </a:blip>
          <a:srcRect l="72400" t="77798" r="21349" b="16581"/>
          <a:stretch/>
        </p:blipFill>
        <p:spPr>
          <a:xfrm>
            <a:off x="8878275" y="3839342"/>
            <a:ext cx="265725" cy="204830"/>
          </a:xfrm>
          <a:prstGeom prst="rect">
            <a:avLst/>
          </a:prstGeom>
        </p:spPr>
      </p:pic>
      <p:grpSp>
        <p:nvGrpSpPr>
          <p:cNvPr id="29" name="グループ化 28"/>
          <p:cNvGrpSpPr/>
          <p:nvPr/>
        </p:nvGrpSpPr>
        <p:grpSpPr>
          <a:xfrm>
            <a:off x="6152554" y="1360963"/>
            <a:ext cx="2991446" cy="2464926"/>
            <a:chOff x="114199" y="4200158"/>
            <a:chExt cx="2991446" cy="2338755"/>
          </a:xfrm>
        </p:grpSpPr>
        <p:pic>
          <p:nvPicPr>
            <p:cNvPr id="23" name="図 22"/>
            <p:cNvPicPr>
              <a:picLocks noChangeAspect="1"/>
            </p:cNvPicPr>
            <p:nvPr/>
          </p:nvPicPr>
          <p:blipFill rotWithShape="1">
            <a:blip r:embed="rId5" cstate="print">
              <a:extLst>
                <a:ext uri="{28A0092B-C50C-407E-A947-70E740481C1C}">
                  <a14:useLocalDpi xmlns:a14="http://schemas.microsoft.com/office/drawing/2010/main" val="0"/>
                </a:ext>
              </a:extLst>
            </a:blip>
            <a:srcRect b="22810"/>
            <a:stretch/>
          </p:blipFill>
          <p:spPr>
            <a:xfrm>
              <a:off x="114199" y="4559231"/>
              <a:ext cx="2991446" cy="1979682"/>
            </a:xfrm>
            <a:prstGeom prst="rect">
              <a:avLst/>
            </a:prstGeom>
          </p:spPr>
        </p:pic>
        <p:sp>
          <p:nvSpPr>
            <p:cNvPr id="28" name="正方形/長方形 27"/>
            <p:cNvSpPr/>
            <p:nvPr/>
          </p:nvSpPr>
          <p:spPr>
            <a:xfrm>
              <a:off x="733820" y="4200158"/>
              <a:ext cx="1740877" cy="3590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err="1">
                  <a:solidFill>
                    <a:schemeClr val="tx1"/>
                  </a:solidFill>
                  <a:latin typeface="HGPｺﾞｼｯｸM" panose="020B0600000000000000" pitchFamily="50" charset="-128"/>
                  <a:ea typeface="HGPｺﾞｼｯｸM" panose="020B0600000000000000" pitchFamily="50" charset="-128"/>
                </a:rPr>
                <a:t>ctl</a:t>
              </a:r>
              <a:r>
                <a:rPr lang="en-US" altLang="ja-JP" sz="2000" dirty="0">
                  <a:solidFill>
                    <a:schemeClr val="tx1"/>
                  </a:solidFill>
                  <a:latin typeface="HGPｺﾞｼｯｸM" panose="020B0600000000000000" pitchFamily="50" charset="-128"/>
                  <a:ea typeface="HGPｺﾞｼｯｸM" panose="020B0600000000000000" pitchFamily="50" charset="-128"/>
                </a:rPr>
                <a:t>-plane</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grpSp>
      <p:grpSp>
        <p:nvGrpSpPr>
          <p:cNvPr id="32" name="グループ化 31"/>
          <p:cNvGrpSpPr/>
          <p:nvPr/>
        </p:nvGrpSpPr>
        <p:grpSpPr>
          <a:xfrm>
            <a:off x="107145" y="4353672"/>
            <a:ext cx="2991446" cy="2461259"/>
            <a:chOff x="238540" y="1489967"/>
            <a:chExt cx="2991446" cy="2345722"/>
          </a:xfrm>
        </p:grpSpPr>
        <p:sp>
          <p:nvSpPr>
            <p:cNvPr id="33" name="正方形/長方形 32"/>
            <p:cNvSpPr/>
            <p:nvPr/>
          </p:nvSpPr>
          <p:spPr>
            <a:xfrm>
              <a:off x="863824" y="1489967"/>
              <a:ext cx="1740877" cy="3590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err="1">
                  <a:solidFill>
                    <a:schemeClr val="tx1"/>
                  </a:solidFill>
                  <a:latin typeface="HGPｺﾞｼｯｸM" panose="020B0600000000000000" pitchFamily="50" charset="-128"/>
                  <a:ea typeface="HGPｺﾞｼｯｸM" panose="020B0600000000000000" pitchFamily="50" charset="-128"/>
                </a:rPr>
                <a:t>ctl_run</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pic>
          <p:nvPicPr>
            <p:cNvPr id="34" name="図 33"/>
            <p:cNvPicPr>
              <a:picLocks noChangeAspect="1"/>
            </p:cNvPicPr>
            <p:nvPr/>
          </p:nvPicPr>
          <p:blipFill rotWithShape="1">
            <a:blip r:embed="rId6" cstate="print">
              <a:extLst>
                <a:ext uri="{28A0092B-C50C-407E-A947-70E740481C1C}">
                  <a14:useLocalDpi xmlns:a14="http://schemas.microsoft.com/office/drawing/2010/main" val="0"/>
                </a:ext>
              </a:extLst>
            </a:blip>
            <a:srcRect b="22962"/>
            <a:stretch/>
          </p:blipFill>
          <p:spPr>
            <a:xfrm>
              <a:off x="238540" y="1844907"/>
              <a:ext cx="2991446" cy="1990782"/>
            </a:xfrm>
            <a:prstGeom prst="rect">
              <a:avLst/>
            </a:prstGeom>
          </p:spPr>
        </p:pic>
      </p:grpSp>
      <p:grpSp>
        <p:nvGrpSpPr>
          <p:cNvPr id="35" name="グループ化 34"/>
          <p:cNvGrpSpPr/>
          <p:nvPr/>
        </p:nvGrpSpPr>
        <p:grpSpPr>
          <a:xfrm>
            <a:off x="3121638" y="4353672"/>
            <a:ext cx="2997029" cy="2468192"/>
            <a:chOff x="3229985" y="1489967"/>
            <a:chExt cx="2997029" cy="2343656"/>
          </a:xfrm>
        </p:grpSpPr>
        <p:sp>
          <p:nvSpPr>
            <p:cNvPr id="36" name="正方形/長方形 35"/>
            <p:cNvSpPr/>
            <p:nvPr/>
          </p:nvSpPr>
          <p:spPr>
            <a:xfrm>
              <a:off x="3855269" y="1489967"/>
              <a:ext cx="1740877" cy="3590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err="1">
                  <a:solidFill>
                    <a:schemeClr val="tx1"/>
                  </a:solidFill>
                  <a:latin typeface="HGPｺﾞｼｯｸM" panose="020B0600000000000000" pitchFamily="50" charset="-128"/>
                  <a:ea typeface="HGPｺﾞｼｯｸM" panose="020B0600000000000000" pitchFamily="50" charset="-128"/>
                </a:rPr>
                <a:t>plane_run</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pic>
          <p:nvPicPr>
            <p:cNvPr id="37" name="図 36"/>
            <p:cNvPicPr>
              <a:picLocks noChangeAspect="1"/>
            </p:cNvPicPr>
            <p:nvPr/>
          </p:nvPicPr>
          <p:blipFill rotWithShape="1">
            <a:blip r:embed="rId7" cstate="print">
              <a:extLst>
                <a:ext uri="{28A0092B-C50C-407E-A947-70E740481C1C}">
                  <a14:useLocalDpi xmlns:a14="http://schemas.microsoft.com/office/drawing/2010/main" val="0"/>
                </a:ext>
              </a:extLst>
            </a:blip>
            <a:srcRect b="22658"/>
            <a:stretch/>
          </p:blipFill>
          <p:spPr>
            <a:xfrm>
              <a:off x="3229985" y="1842841"/>
              <a:ext cx="2997029" cy="1990782"/>
            </a:xfrm>
            <a:prstGeom prst="rect">
              <a:avLst/>
            </a:prstGeom>
          </p:spPr>
        </p:pic>
      </p:grpSp>
      <p:grpSp>
        <p:nvGrpSpPr>
          <p:cNvPr id="38" name="グループ化 37"/>
          <p:cNvGrpSpPr/>
          <p:nvPr/>
        </p:nvGrpSpPr>
        <p:grpSpPr>
          <a:xfrm>
            <a:off x="6123106" y="4353672"/>
            <a:ext cx="3017278" cy="2461259"/>
            <a:chOff x="105750" y="4200158"/>
            <a:chExt cx="3017278" cy="2351921"/>
          </a:xfrm>
        </p:grpSpPr>
        <p:sp>
          <p:nvSpPr>
            <p:cNvPr id="39" name="正方形/長方形 38"/>
            <p:cNvSpPr/>
            <p:nvPr/>
          </p:nvSpPr>
          <p:spPr>
            <a:xfrm>
              <a:off x="733820" y="4200158"/>
              <a:ext cx="1740877" cy="3590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err="1">
                  <a:solidFill>
                    <a:schemeClr val="tx1"/>
                  </a:solidFill>
                  <a:latin typeface="HGPｺﾞｼｯｸM" panose="020B0600000000000000" pitchFamily="50" charset="-128"/>
                  <a:ea typeface="HGPｺﾞｼｯｸM" panose="020B0600000000000000" pitchFamily="50" charset="-128"/>
                </a:rPr>
                <a:t>ctl</a:t>
              </a:r>
              <a:r>
                <a:rPr lang="en-US" altLang="ja-JP" sz="2000" dirty="0">
                  <a:solidFill>
                    <a:schemeClr val="tx1"/>
                  </a:solidFill>
                  <a:latin typeface="HGPｺﾞｼｯｸM" panose="020B0600000000000000" pitchFamily="50" charset="-128"/>
                  <a:ea typeface="HGPｺﾞｼｯｸM" panose="020B0600000000000000" pitchFamily="50" charset="-128"/>
                </a:rPr>
                <a:t>-plane</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pic>
          <p:nvPicPr>
            <p:cNvPr id="40" name="図 39"/>
            <p:cNvPicPr>
              <a:picLocks noChangeAspect="1"/>
            </p:cNvPicPr>
            <p:nvPr/>
          </p:nvPicPr>
          <p:blipFill rotWithShape="1">
            <a:blip r:embed="rId8" cstate="print">
              <a:extLst>
                <a:ext uri="{28A0092B-C50C-407E-A947-70E740481C1C}">
                  <a14:useLocalDpi xmlns:a14="http://schemas.microsoft.com/office/drawing/2010/main" val="0"/>
                </a:ext>
              </a:extLst>
            </a:blip>
            <a:srcRect b="22962"/>
            <a:stretch/>
          </p:blipFill>
          <p:spPr>
            <a:xfrm>
              <a:off x="105750" y="4559231"/>
              <a:ext cx="3017278" cy="1992848"/>
            </a:xfrm>
            <a:prstGeom prst="rect">
              <a:avLst/>
            </a:prstGeom>
          </p:spPr>
        </p:pic>
      </p:grpSp>
      <p:sp>
        <p:nvSpPr>
          <p:cNvPr id="22" name="スライド番号プレースホルダー 21"/>
          <p:cNvSpPr>
            <a:spLocks noGrp="1"/>
          </p:cNvSpPr>
          <p:nvPr>
            <p:ph type="sldNum" sz="quarter" idx="12"/>
          </p:nvPr>
        </p:nvSpPr>
        <p:spPr/>
        <p:txBody>
          <a:bodyPr/>
          <a:lstStyle/>
          <a:p>
            <a:fld id="{5E2E1D7A-DA9D-404F-8087-6DF0A9072228}" type="slidenum">
              <a:rPr kumimoji="1" lang="ja-JP" altLang="en-US" smtClean="0"/>
              <a:t>8</a:t>
            </a:fld>
            <a:endParaRPr kumimoji="1" lang="ja-JP" altLang="en-US"/>
          </a:p>
        </p:txBody>
      </p:sp>
    </p:spTree>
    <p:extLst>
      <p:ext uri="{BB962C8B-B14F-4D97-AF65-F5344CB8AC3E}">
        <p14:creationId xmlns:p14="http://schemas.microsoft.com/office/powerpoint/2010/main" val="233204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295905" y="323557"/>
            <a:ext cx="4583196" cy="4245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400" dirty="0">
                <a:solidFill>
                  <a:schemeClr val="tx1"/>
                </a:solidFill>
                <a:latin typeface="HGPｺﾞｼｯｸM" panose="020B0600000000000000" pitchFamily="50" charset="-128"/>
                <a:ea typeface="HGPｺﾞｼｯｸM" panose="020B0600000000000000" pitchFamily="50" charset="-128"/>
              </a:rPr>
              <a:t>2001</a:t>
            </a:r>
            <a:r>
              <a:rPr kumimoji="1" lang="ja-JP" altLang="en-US" sz="2400" dirty="0">
                <a:solidFill>
                  <a:schemeClr val="tx1"/>
                </a:solidFill>
                <a:latin typeface="HGPｺﾞｼｯｸM" panose="020B0600000000000000" pitchFamily="50" charset="-128"/>
                <a:ea typeface="HGPｺﾞｼｯｸM" panose="020B0600000000000000" pitchFamily="50" charset="-128"/>
              </a:rPr>
              <a:t>年</a:t>
            </a:r>
            <a:r>
              <a:rPr kumimoji="1" lang="en-US" altLang="ja-JP" sz="2400" dirty="0">
                <a:solidFill>
                  <a:schemeClr val="tx1"/>
                </a:solidFill>
                <a:latin typeface="HGPｺﾞｼｯｸM" panose="020B0600000000000000" pitchFamily="50" charset="-128"/>
                <a:ea typeface="HGPｺﾞｼｯｸM" panose="020B0600000000000000" pitchFamily="50" charset="-128"/>
              </a:rPr>
              <a:t>1</a:t>
            </a:r>
            <a:r>
              <a:rPr kumimoji="1" lang="ja-JP" altLang="en-US" sz="2400" dirty="0">
                <a:solidFill>
                  <a:schemeClr val="tx1"/>
                </a:solidFill>
                <a:latin typeface="HGPｺﾞｼｯｸM" panose="020B0600000000000000" pitchFamily="50" charset="-128"/>
                <a:ea typeface="HGPｺﾞｼｯｸM" panose="020B0600000000000000" pitchFamily="50" charset="-128"/>
              </a:rPr>
              <a:t>月の</a:t>
            </a:r>
            <a:r>
              <a:rPr kumimoji="1" lang="en-US" altLang="ja-JP" sz="2400" dirty="0">
                <a:solidFill>
                  <a:schemeClr val="tx1"/>
                </a:solidFill>
                <a:latin typeface="HGPｺﾞｼｯｸM" panose="020B0600000000000000" pitchFamily="50" charset="-128"/>
                <a:ea typeface="HGPｺﾞｼｯｸM" panose="020B0600000000000000" pitchFamily="50" charset="-128"/>
              </a:rPr>
              <a:t>10m</a:t>
            </a:r>
            <a:r>
              <a:rPr kumimoji="1" lang="ja-JP" altLang="en-US" sz="2400" dirty="0">
                <a:solidFill>
                  <a:schemeClr val="tx1"/>
                </a:solidFill>
                <a:latin typeface="HGPｺﾞｼｯｸM" panose="020B0600000000000000" pitchFamily="50" charset="-128"/>
                <a:ea typeface="HGPｺﾞｼｯｸM" panose="020B0600000000000000" pitchFamily="50" charset="-128"/>
              </a:rPr>
              <a:t>風の</a:t>
            </a:r>
            <a:r>
              <a:rPr kumimoji="1" lang="en-US" altLang="ja-JP" sz="2400" dirty="0">
                <a:solidFill>
                  <a:schemeClr val="tx1"/>
                </a:solidFill>
                <a:latin typeface="HGPｺﾞｼｯｸM" panose="020B0600000000000000" pitchFamily="50" charset="-128"/>
                <a:ea typeface="HGPｺﾞｼｯｸM" panose="020B0600000000000000" pitchFamily="50" charset="-128"/>
              </a:rPr>
              <a:t>1</a:t>
            </a:r>
            <a:r>
              <a:rPr kumimoji="1" lang="ja-JP" altLang="en-US" sz="2400" dirty="0">
                <a:solidFill>
                  <a:schemeClr val="tx1"/>
                </a:solidFill>
                <a:latin typeface="HGPｺﾞｼｯｸM" panose="020B0600000000000000" pitchFamily="50" charset="-128"/>
                <a:ea typeface="HGPｺﾞｼｯｸM" panose="020B0600000000000000" pitchFamily="50" charset="-128"/>
              </a:rPr>
              <a:t>か月平均</a:t>
            </a:r>
          </a:p>
        </p:txBody>
      </p:sp>
      <p:sp>
        <p:nvSpPr>
          <p:cNvPr id="7" name="正方形/長方形 6"/>
          <p:cNvSpPr/>
          <p:nvPr/>
        </p:nvSpPr>
        <p:spPr>
          <a:xfrm>
            <a:off x="238540" y="197703"/>
            <a:ext cx="1941952" cy="550442"/>
          </a:xfrm>
          <a:prstGeom prst="rect">
            <a:avLst/>
          </a:pr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HGPｺﾞｼｯｸM" panose="020B0600000000000000" pitchFamily="50" charset="-128"/>
                <a:ea typeface="HGPｺﾞｼｯｸM" panose="020B0600000000000000" pitchFamily="50" charset="-128"/>
              </a:rPr>
              <a:t>結果</a:t>
            </a:r>
            <a:r>
              <a:rPr lang="en-US" altLang="ja-JP" sz="2400" dirty="0">
                <a:solidFill>
                  <a:prstClr val="black"/>
                </a:solidFill>
                <a:latin typeface="HGPｺﾞｼｯｸM" panose="020B0600000000000000" pitchFamily="50" charset="-128"/>
                <a:ea typeface="HGPｺﾞｼｯｸM" panose="020B0600000000000000" pitchFamily="50" charset="-128"/>
              </a:rPr>
              <a:t>(10m</a:t>
            </a:r>
            <a:r>
              <a:rPr lang="ja-JP" altLang="en-US" sz="2400" dirty="0">
                <a:solidFill>
                  <a:prstClr val="black"/>
                </a:solidFill>
                <a:latin typeface="HGPｺﾞｼｯｸM" panose="020B0600000000000000" pitchFamily="50" charset="-128"/>
                <a:ea typeface="HGPｺﾞｼｯｸM" panose="020B0600000000000000" pitchFamily="50" charset="-128"/>
              </a:rPr>
              <a:t>風</a:t>
            </a:r>
            <a:r>
              <a:rPr lang="en-US" altLang="ja-JP" sz="2400" dirty="0">
                <a:solidFill>
                  <a:prstClr val="black"/>
                </a:solidFill>
                <a:latin typeface="HGPｺﾞｼｯｸM" panose="020B0600000000000000" pitchFamily="50" charset="-128"/>
                <a:ea typeface="HGPｺﾞｼｯｸM" panose="020B06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endParaRPr>
          </a:p>
        </p:txBody>
      </p:sp>
      <p:grpSp>
        <p:nvGrpSpPr>
          <p:cNvPr id="13" name="グループ化 12"/>
          <p:cNvGrpSpPr/>
          <p:nvPr/>
        </p:nvGrpSpPr>
        <p:grpSpPr>
          <a:xfrm>
            <a:off x="665285" y="4250987"/>
            <a:ext cx="4523067" cy="295845"/>
            <a:chOff x="764932" y="4103174"/>
            <a:chExt cx="3552091" cy="226070"/>
          </a:xfrm>
        </p:grpSpPr>
        <p:pic>
          <p:nvPicPr>
            <p:cNvPr id="14" name="図 13"/>
            <p:cNvPicPr>
              <a:picLocks noChangeAspect="1"/>
            </p:cNvPicPr>
            <p:nvPr/>
          </p:nvPicPr>
          <p:blipFill rotWithShape="1">
            <a:blip r:embed="rId2" cstate="print">
              <a:extLst>
                <a:ext uri="{28A0092B-C50C-407E-A947-70E740481C1C}">
                  <a14:useLocalDpi xmlns:a14="http://schemas.microsoft.com/office/drawing/2010/main" val="0"/>
                </a:ext>
              </a:extLst>
            </a:blip>
            <a:srcRect l="9107" t="93292" r="5070" b="-431"/>
            <a:stretch/>
          </p:blipFill>
          <p:spPr>
            <a:xfrm>
              <a:off x="764932" y="4106008"/>
              <a:ext cx="3130062" cy="223236"/>
            </a:xfrm>
            <a:prstGeom prst="rect">
              <a:avLst/>
            </a:prstGeom>
          </p:spPr>
        </p:pic>
        <p:pic>
          <p:nvPicPr>
            <p:cNvPr id="15" name="図 14"/>
            <p:cNvPicPr>
              <a:picLocks noChangeAspect="1"/>
            </p:cNvPicPr>
            <p:nvPr/>
          </p:nvPicPr>
          <p:blipFill rotWithShape="1">
            <a:blip r:embed="rId2" cstate="print">
              <a:extLst>
                <a:ext uri="{28A0092B-C50C-407E-A947-70E740481C1C}">
                  <a14:useLocalDpi xmlns:a14="http://schemas.microsoft.com/office/drawing/2010/main" val="0"/>
                </a:ext>
              </a:extLst>
            </a:blip>
            <a:srcRect l="72784" t="77942" r="21877" b="15678"/>
            <a:stretch/>
          </p:blipFill>
          <p:spPr>
            <a:xfrm>
              <a:off x="4096336" y="4103174"/>
              <a:ext cx="220687" cy="226070"/>
            </a:xfrm>
            <a:prstGeom prst="rect">
              <a:avLst/>
            </a:prstGeom>
          </p:spPr>
        </p:pic>
      </p:grpSp>
      <p:sp>
        <p:nvSpPr>
          <p:cNvPr id="16" name="正方形/長方形 15"/>
          <p:cNvSpPr/>
          <p:nvPr/>
        </p:nvSpPr>
        <p:spPr>
          <a:xfrm>
            <a:off x="2561651" y="4619100"/>
            <a:ext cx="3556488" cy="307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solidFill>
                <a:latin typeface="HGPｺﾞｼｯｸM" panose="020B0600000000000000" pitchFamily="50" charset="-128"/>
                <a:ea typeface="HGPｺﾞｼｯｸM" panose="020B0600000000000000" pitchFamily="50" charset="-128"/>
              </a:rPr>
              <a:t>色：絶対風速</a:t>
            </a:r>
            <a:r>
              <a:rPr lang="en-US" altLang="ja-JP" sz="2000" dirty="0">
                <a:solidFill>
                  <a:schemeClr val="tx1"/>
                </a:solidFill>
                <a:latin typeface="HGPｺﾞｼｯｸM" panose="020B0600000000000000" pitchFamily="50" charset="-128"/>
                <a:ea typeface="HGPｺﾞｼｯｸM" panose="020B0600000000000000" pitchFamily="50" charset="-128"/>
              </a:rPr>
              <a:t>[m/s]</a:t>
            </a:r>
            <a:r>
              <a:rPr lang="ja-JP" altLang="en-US" sz="2000" dirty="0" err="1">
                <a:solidFill>
                  <a:schemeClr val="tx1"/>
                </a:solidFill>
                <a:latin typeface="HGPｺﾞｼｯｸM" panose="020B0600000000000000" pitchFamily="50" charset="-128"/>
                <a:ea typeface="HGPｺﾞｼｯｸM" panose="020B0600000000000000" pitchFamily="50" charset="-128"/>
              </a:rPr>
              <a:t>、</a:t>
            </a:r>
            <a:r>
              <a:rPr lang="ja-JP" altLang="en-US" sz="2000" dirty="0">
                <a:solidFill>
                  <a:schemeClr val="tx1"/>
                </a:solidFill>
                <a:latin typeface="HGPｺﾞｼｯｸM" panose="020B0600000000000000" pitchFamily="50" charset="-128"/>
                <a:ea typeface="HGPｺﾞｼｯｸM" panose="020B0600000000000000" pitchFamily="50" charset="-128"/>
              </a:rPr>
              <a:t>矢印：風向</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grpSp>
        <p:nvGrpSpPr>
          <p:cNvPr id="17" name="グループ化 16"/>
          <p:cNvGrpSpPr/>
          <p:nvPr/>
        </p:nvGrpSpPr>
        <p:grpSpPr>
          <a:xfrm>
            <a:off x="7095392" y="0"/>
            <a:ext cx="2048608" cy="1489967"/>
            <a:chOff x="576651" y="1313899"/>
            <a:chExt cx="6742190" cy="4476697"/>
          </a:xfrm>
        </p:grpSpPr>
        <p:pic>
          <p:nvPicPr>
            <p:cNvPr id="18" name="図 17"/>
            <p:cNvPicPr>
              <a:picLocks noChangeAspect="1"/>
            </p:cNvPicPr>
            <p:nvPr/>
          </p:nvPicPr>
          <p:blipFill rotWithShape="1">
            <a:blip r:embed="rId3" cstate="print">
              <a:extLst>
                <a:ext uri="{28A0092B-C50C-407E-A947-70E740481C1C}">
                  <a14:useLocalDpi xmlns:a14="http://schemas.microsoft.com/office/drawing/2010/main" val="0"/>
                </a:ext>
              </a:extLst>
            </a:blip>
            <a:srcRect b="22658"/>
            <a:stretch/>
          </p:blipFill>
          <p:spPr>
            <a:xfrm>
              <a:off x="576651" y="1313899"/>
              <a:ext cx="6742190" cy="4476697"/>
            </a:xfrm>
            <a:prstGeom prst="rect">
              <a:avLst/>
            </a:prstGeom>
          </p:spPr>
        </p:pic>
        <p:sp>
          <p:nvSpPr>
            <p:cNvPr id="19" name="楕円 18"/>
            <p:cNvSpPr/>
            <p:nvPr/>
          </p:nvSpPr>
          <p:spPr>
            <a:xfrm rot="2598626">
              <a:off x="3463382" y="2850364"/>
              <a:ext cx="350314" cy="18806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p:cNvSpPr/>
            <p:nvPr/>
          </p:nvSpPr>
          <p:spPr>
            <a:xfrm rot="3135981">
              <a:off x="3836897" y="2557475"/>
              <a:ext cx="350314" cy="18806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 name="グループ化 3"/>
          <p:cNvGrpSpPr/>
          <p:nvPr/>
        </p:nvGrpSpPr>
        <p:grpSpPr>
          <a:xfrm>
            <a:off x="2954215" y="1339053"/>
            <a:ext cx="3163924" cy="2701933"/>
            <a:chOff x="3227788" y="1489967"/>
            <a:chExt cx="2995838" cy="2337338"/>
          </a:xfrm>
        </p:grpSpPr>
        <p:sp>
          <p:nvSpPr>
            <p:cNvPr id="22" name="正方形/長方形 21"/>
            <p:cNvSpPr/>
            <p:nvPr/>
          </p:nvSpPr>
          <p:spPr>
            <a:xfrm>
              <a:off x="3855269" y="1489967"/>
              <a:ext cx="1740877" cy="3590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err="1">
                  <a:solidFill>
                    <a:schemeClr val="tx1"/>
                  </a:solidFill>
                  <a:latin typeface="HGPｺﾞｼｯｸM" panose="020B0600000000000000" pitchFamily="50" charset="-128"/>
                  <a:ea typeface="HGPｺﾞｼｯｸM" panose="020B0600000000000000" pitchFamily="50" charset="-128"/>
                </a:rPr>
                <a:t>plane_run</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pic>
          <p:nvPicPr>
            <p:cNvPr id="2" name="図 1"/>
            <p:cNvPicPr>
              <a:picLocks noChangeAspect="1"/>
            </p:cNvPicPr>
            <p:nvPr/>
          </p:nvPicPr>
          <p:blipFill rotWithShape="1">
            <a:blip r:embed="rId4" cstate="print">
              <a:extLst>
                <a:ext uri="{28A0092B-C50C-407E-A947-70E740481C1C}">
                  <a14:useLocalDpi xmlns:a14="http://schemas.microsoft.com/office/drawing/2010/main" val="0"/>
                </a:ext>
              </a:extLst>
            </a:blip>
            <a:srcRect b="22810"/>
            <a:stretch/>
          </p:blipFill>
          <p:spPr>
            <a:xfrm>
              <a:off x="3227788" y="1844716"/>
              <a:ext cx="2995838" cy="1982589"/>
            </a:xfrm>
            <a:prstGeom prst="rect">
              <a:avLst/>
            </a:prstGeom>
          </p:spPr>
        </p:pic>
      </p:grpSp>
      <p:grpSp>
        <p:nvGrpSpPr>
          <p:cNvPr id="30" name="グループ化 29"/>
          <p:cNvGrpSpPr/>
          <p:nvPr/>
        </p:nvGrpSpPr>
        <p:grpSpPr>
          <a:xfrm>
            <a:off x="6118139" y="1455196"/>
            <a:ext cx="3001745" cy="2497013"/>
            <a:chOff x="121063" y="4200158"/>
            <a:chExt cx="3001745" cy="2338755"/>
          </a:xfrm>
        </p:grpSpPr>
        <p:sp>
          <p:nvSpPr>
            <p:cNvPr id="23" name="正方形/長方形 22"/>
            <p:cNvSpPr/>
            <p:nvPr/>
          </p:nvSpPr>
          <p:spPr>
            <a:xfrm>
              <a:off x="733820" y="4200158"/>
              <a:ext cx="1740877" cy="3590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err="1">
                  <a:solidFill>
                    <a:schemeClr val="tx1"/>
                  </a:solidFill>
                  <a:latin typeface="HGPｺﾞｼｯｸM" panose="020B0600000000000000" pitchFamily="50" charset="-128"/>
                  <a:ea typeface="HGPｺﾞｼｯｸM" panose="020B0600000000000000" pitchFamily="50" charset="-128"/>
                </a:rPr>
                <a:t>ctl</a:t>
              </a:r>
              <a:r>
                <a:rPr lang="en-US" altLang="ja-JP" sz="2000" dirty="0">
                  <a:solidFill>
                    <a:schemeClr val="tx1"/>
                  </a:solidFill>
                  <a:latin typeface="HGPｺﾞｼｯｸM" panose="020B0600000000000000" pitchFamily="50" charset="-128"/>
                  <a:ea typeface="HGPｺﾞｼｯｸM" panose="020B0600000000000000" pitchFamily="50" charset="-128"/>
                </a:rPr>
                <a:t>-plane</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pic>
          <p:nvPicPr>
            <p:cNvPr id="29" name="図 28"/>
            <p:cNvPicPr>
              <a:picLocks noChangeAspect="1"/>
            </p:cNvPicPr>
            <p:nvPr/>
          </p:nvPicPr>
          <p:blipFill rotWithShape="1">
            <a:blip r:embed="rId5" cstate="print">
              <a:extLst>
                <a:ext uri="{28A0092B-C50C-407E-A947-70E740481C1C}">
                  <a14:useLocalDpi xmlns:a14="http://schemas.microsoft.com/office/drawing/2010/main" val="0"/>
                </a:ext>
              </a:extLst>
            </a:blip>
            <a:srcRect b="22962"/>
            <a:stretch/>
          </p:blipFill>
          <p:spPr>
            <a:xfrm>
              <a:off x="121063" y="4556324"/>
              <a:ext cx="3001745" cy="1982589"/>
            </a:xfrm>
            <a:prstGeom prst="rect">
              <a:avLst/>
            </a:prstGeom>
          </p:spPr>
        </p:pic>
      </p:grpSp>
      <p:sp>
        <p:nvSpPr>
          <p:cNvPr id="8" name="角丸四角形 7"/>
          <p:cNvSpPr/>
          <p:nvPr/>
        </p:nvSpPr>
        <p:spPr>
          <a:xfrm>
            <a:off x="483693" y="4977687"/>
            <a:ext cx="8207619" cy="1814127"/>
          </a:xfrm>
          <a:prstGeom prst="roundRect">
            <a:avLst/>
          </a:prstGeom>
          <a:solidFill>
            <a:srgbClr val="FFCC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600" dirty="0">
                <a:solidFill>
                  <a:schemeClr val="tx1"/>
                </a:solidFill>
                <a:latin typeface="HGPｺﾞｼｯｸM" panose="020B0600000000000000" pitchFamily="50" charset="-128"/>
                <a:ea typeface="HGPｺﾞｼｯｸM" panose="020B0600000000000000" pitchFamily="50" charset="-128"/>
              </a:rPr>
              <a:t>山脈にある谷間を中心に、海へと局地的に強い風が</a:t>
            </a:r>
            <a:endParaRPr lang="en-US" altLang="ja-JP" sz="2600" dirty="0">
              <a:solidFill>
                <a:schemeClr val="tx1"/>
              </a:solidFill>
              <a:latin typeface="HGPｺﾞｼｯｸM" panose="020B0600000000000000" pitchFamily="50" charset="-128"/>
              <a:ea typeface="HGPｺﾞｼｯｸM" panose="020B0600000000000000" pitchFamily="50" charset="-128"/>
            </a:endParaRPr>
          </a:p>
          <a:p>
            <a:pPr algn="ctr"/>
            <a:r>
              <a:rPr lang="ja-JP" altLang="en-US" sz="2600" dirty="0">
                <a:solidFill>
                  <a:schemeClr val="tx1"/>
                </a:solidFill>
                <a:latin typeface="HGPｺﾞｼｯｸM" panose="020B0600000000000000" pitchFamily="50" charset="-128"/>
                <a:ea typeface="HGPｺﾞｼｯｸM" panose="020B0600000000000000" pitchFamily="50" charset="-128"/>
              </a:rPr>
              <a:t>吹きだしており、特に</a:t>
            </a:r>
            <a:r>
              <a:rPr lang="en-US" altLang="ja-JP" sz="2600" dirty="0">
                <a:solidFill>
                  <a:schemeClr val="tx1"/>
                </a:solidFill>
                <a:latin typeface="HGPｺﾞｼｯｸM" panose="020B0600000000000000" pitchFamily="50" charset="-128"/>
                <a:ea typeface="HGPｺﾞｼｯｸM" panose="020B0600000000000000" pitchFamily="50" charset="-128"/>
              </a:rPr>
              <a:t>12</a:t>
            </a:r>
            <a:r>
              <a:rPr lang="ja-JP" altLang="en-US" sz="2600" dirty="0">
                <a:solidFill>
                  <a:schemeClr val="tx1"/>
                </a:solidFill>
                <a:latin typeface="HGPｺﾞｼｯｸM" panose="020B0600000000000000" pitchFamily="50" charset="-128"/>
                <a:ea typeface="HGPｺﾞｼｯｸM" panose="020B0600000000000000" pitchFamily="50" charset="-128"/>
              </a:rPr>
              <a:t>月に顕著である</a:t>
            </a:r>
            <a:endParaRPr lang="en-US" altLang="ja-JP" sz="2600" dirty="0">
              <a:solidFill>
                <a:schemeClr val="tx1"/>
              </a:solidFill>
              <a:latin typeface="HGPｺﾞｼｯｸM" panose="020B0600000000000000" pitchFamily="50" charset="-128"/>
              <a:ea typeface="HGPｺﾞｼｯｸM" panose="020B0600000000000000" pitchFamily="50" charset="-128"/>
            </a:endParaRPr>
          </a:p>
          <a:p>
            <a:pPr algn="ctr"/>
            <a:r>
              <a:rPr lang="en-US" altLang="ja-JP" sz="2600" dirty="0">
                <a:solidFill>
                  <a:schemeClr val="tx1"/>
                </a:solidFill>
                <a:latin typeface="HGPｺﾞｼｯｸM" panose="020B0600000000000000" pitchFamily="50" charset="-128"/>
                <a:ea typeface="HGPｺﾞｼｯｸM" panose="020B0600000000000000" pitchFamily="50" charset="-128"/>
              </a:rPr>
              <a:t>※</a:t>
            </a:r>
            <a:r>
              <a:rPr lang="ja-JP" altLang="en-US" sz="2600" dirty="0">
                <a:solidFill>
                  <a:schemeClr val="tx1"/>
                </a:solidFill>
                <a:latin typeface="HGPｺﾞｼｯｸM" panose="020B0600000000000000" pitchFamily="50" charset="-128"/>
                <a:ea typeface="HGPｺﾞｼｯｸM" panose="020B0600000000000000" pitchFamily="50" charset="-128"/>
              </a:rPr>
              <a:t>以降、この局地的に強い風をジュグジュルジェットと呼ぶ</a:t>
            </a:r>
            <a:endParaRPr lang="en-US" altLang="ja-JP" sz="2600" dirty="0">
              <a:solidFill>
                <a:schemeClr val="tx1"/>
              </a:solidFill>
              <a:latin typeface="HGPｺﾞｼｯｸM" panose="020B0600000000000000" pitchFamily="50" charset="-128"/>
              <a:ea typeface="HGPｺﾞｼｯｸM" panose="020B0600000000000000" pitchFamily="50" charset="-128"/>
            </a:endParaRPr>
          </a:p>
        </p:txBody>
      </p:sp>
      <p:pic>
        <p:nvPicPr>
          <p:cNvPr id="32" name="図 31"/>
          <p:cNvPicPr>
            <a:picLocks noChangeAspect="1"/>
          </p:cNvPicPr>
          <p:nvPr/>
        </p:nvPicPr>
        <p:blipFill rotWithShape="1">
          <a:blip r:embed="rId6" cstate="print">
            <a:extLst>
              <a:ext uri="{28A0092B-C50C-407E-A947-70E740481C1C}">
                <a14:useLocalDpi xmlns:a14="http://schemas.microsoft.com/office/drawing/2010/main" val="0"/>
              </a:ext>
            </a:extLst>
          </a:blip>
          <a:srcRect l="9368" t="93292" r="4680" b="-278"/>
          <a:stretch/>
        </p:blipFill>
        <p:spPr>
          <a:xfrm>
            <a:off x="6127664" y="4250987"/>
            <a:ext cx="2753123" cy="191886"/>
          </a:xfrm>
          <a:prstGeom prst="rect">
            <a:avLst/>
          </a:prstGeom>
        </p:spPr>
      </p:pic>
      <p:pic>
        <p:nvPicPr>
          <p:cNvPr id="33" name="図 32"/>
          <p:cNvPicPr>
            <a:picLocks noChangeAspect="1"/>
          </p:cNvPicPr>
          <p:nvPr/>
        </p:nvPicPr>
        <p:blipFill rotWithShape="1">
          <a:blip r:embed="rId6" cstate="print">
            <a:extLst>
              <a:ext uri="{28A0092B-C50C-407E-A947-70E740481C1C}">
                <a14:useLocalDpi xmlns:a14="http://schemas.microsoft.com/office/drawing/2010/main" val="0"/>
              </a:ext>
            </a:extLst>
          </a:blip>
          <a:srcRect l="72400" t="77798" r="21349" b="16581"/>
          <a:stretch/>
        </p:blipFill>
        <p:spPr>
          <a:xfrm>
            <a:off x="8863684" y="4212494"/>
            <a:ext cx="265725" cy="204830"/>
          </a:xfrm>
          <a:prstGeom prst="rect">
            <a:avLst/>
          </a:prstGeom>
        </p:spPr>
      </p:pic>
      <p:sp>
        <p:nvSpPr>
          <p:cNvPr id="11" name="スライド番号プレースホルダー 10"/>
          <p:cNvSpPr>
            <a:spLocks noGrp="1"/>
          </p:cNvSpPr>
          <p:nvPr>
            <p:ph type="sldNum" sz="quarter" idx="12"/>
          </p:nvPr>
        </p:nvSpPr>
        <p:spPr/>
        <p:txBody>
          <a:bodyPr/>
          <a:lstStyle/>
          <a:p>
            <a:fld id="{5E2E1D7A-DA9D-404F-8087-6DF0A9072228}" type="slidenum">
              <a:rPr kumimoji="1" lang="ja-JP" altLang="en-US" smtClean="0"/>
              <a:t>9</a:t>
            </a:fld>
            <a:endParaRPr kumimoji="1" lang="ja-JP" altLang="en-US"/>
          </a:p>
        </p:txBody>
      </p:sp>
      <p:grpSp>
        <p:nvGrpSpPr>
          <p:cNvPr id="3" name="グループ化 2"/>
          <p:cNvGrpSpPr/>
          <p:nvPr/>
        </p:nvGrpSpPr>
        <p:grpSpPr>
          <a:xfrm>
            <a:off x="0" y="1336520"/>
            <a:ext cx="3182815" cy="2701933"/>
            <a:chOff x="238540" y="1489967"/>
            <a:chExt cx="2991446" cy="2338755"/>
          </a:xfrm>
        </p:grpSpPr>
        <p:sp>
          <p:nvSpPr>
            <p:cNvPr id="12" name="正方形/長方形 11"/>
            <p:cNvSpPr/>
            <p:nvPr/>
          </p:nvSpPr>
          <p:spPr>
            <a:xfrm>
              <a:off x="863824" y="1489967"/>
              <a:ext cx="1740877" cy="3590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000" dirty="0" err="1">
                  <a:solidFill>
                    <a:schemeClr val="tx1"/>
                  </a:solidFill>
                  <a:latin typeface="HGPｺﾞｼｯｸM" panose="020B0600000000000000" pitchFamily="50" charset="-128"/>
                  <a:ea typeface="HGPｺﾞｼｯｸM" panose="020B0600000000000000" pitchFamily="50" charset="-128"/>
                </a:rPr>
                <a:t>ctl_run</a:t>
              </a:r>
              <a:endParaRPr kumimoji="1" lang="ja-JP" altLang="en-US" sz="2000" dirty="0">
                <a:solidFill>
                  <a:schemeClr val="tx1"/>
                </a:solidFill>
                <a:latin typeface="HGPｺﾞｼｯｸM" panose="020B0600000000000000" pitchFamily="50" charset="-128"/>
                <a:ea typeface="HGPｺﾞｼｯｸM" panose="020B0600000000000000" pitchFamily="50" charset="-128"/>
              </a:endParaRPr>
            </a:p>
          </p:txBody>
        </p:sp>
        <p:pic>
          <p:nvPicPr>
            <p:cNvPr id="21" name="図 20"/>
            <p:cNvPicPr>
              <a:picLocks noChangeAspect="1"/>
            </p:cNvPicPr>
            <p:nvPr/>
          </p:nvPicPr>
          <p:blipFill rotWithShape="1">
            <a:blip r:embed="rId7" cstate="print">
              <a:extLst>
                <a:ext uri="{28A0092B-C50C-407E-A947-70E740481C1C}">
                  <a14:useLocalDpi xmlns:a14="http://schemas.microsoft.com/office/drawing/2010/main" val="0"/>
                </a:ext>
              </a:extLst>
            </a:blip>
            <a:srcRect b="23114"/>
            <a:stretch/>
          </p:blipFill>
          <p:spPr>
            <a:xfrm>
              <a:off x="238540" y="1849040"/>
              <a:ext cx="2991446" cy="1979682"/>
            </a:xfrm>
            <a:prstGeom prst="rect">
              <a:avLst/>
            </a:prstGeom>
          </p:spPr>
        </p:pic>
      </p:grpSp>
    </p:spTree>
    <p:extLst>
      <p:ext uri="{BB962C8B-B14F-4D97-AF65-F5344CB8AC3E}">
        <p14:creationId xmlns:p14="http://schemas.microsoft.com/office/powerpoint/2010/main" val="160503376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2154</TotalTime>
  <Words>1720</Words>
  <Application>Microsoft Office PowerPoint</Application>
  <PresentationFormat>画面に合わせる (4:3)</PresentationFormat>
  <Paragraphs>327</Paragraphs>
  <Slides>32</Slides>
  <Notes>6</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32</vt:i4>
      </vt:variant>
    </vt:vector>
  </HeadingPairs>
  <TitlesOfParts>
    <vt:vector size="41" baseType="lpstr">
      <vt:lpstr>HGPｺﾞｼｯｸM</vt:lpstr>
      <vt:lpstr>游ゴシック</vt:lpstr>
      <vt:lpstr>游ゴシック Light</vt:lpstr>
      <vt:lpstr>Arial</vt:lpstr>
      <vt:lpstr>Calibri</vt:lpstr>
      <vt:lpstr>Calibri Light</vt:lpstr>
      <vt:lpstr>Cambria Math</vt:lpstr>
      <vt:lpstr>Times New Roman</vt:lpstr>
      <vt:lpstr>Office テーマ</vt:lpstr>
      <vt:lpstr>ジュグジュル山脈が生み出すジェットが促進するオホーツク海氷拡大 ～海氷拡大はジュグジュルジェットを再強化する～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予備スライド</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海氷生成における 局地風の寄与</dc:title>
  <dc:creator>Kouno</dc:creator>
  <cp:lastModifiedBy>Kouno</cp:lastModifiedBy>
  <cp:revision>52</cp:revision>
  <dcterms:created xsi:type="dcterms:W3CDTF">2017-01-26T09:01:31Z</dcterms:created>
  <dcterms:modified xsi:type="dcterms:W3CDTF">2017-03-17T07:21:43Z</dcterms:modified>
</cp:coreProperties>
</file>