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8"/>
  </p:notesMasterIdLst>
  <p:sldIdLst>
    <p:sldId id="258" r:id="rId2"/>
    <p:sldId id="260" r:id="rId3"/>
    <p:sldId id="261" r:id="rId4"/>
    <p:sldId id="262" r:id="rId5"/>
    <p:sldId id="263" r:id="rId6"/>
    <p:sldId id="264" r:id="rId7"/>
    <p:sldId id="290" r:id="rId8"/>
    <p:sldId id="291" r:id="rId9"/>
    <p:sldId id="265" r:id="rId10"/>
    <p:sldId id="266" r:id="rId11"/>
    <p:sldId id="267" r:id="rId12"/>
    <p:sldId id="268" r:id="rId13"/>
    <p:sldId id="269" r:id="rId14"/>
    <p:sldId id="270" r:id="rId15"/>
    <p:sldId id="271" r:id="rId16"/>
    <p:sldId id="272" r:id="rId17"/>
    <p:sldId id="281" r:id="rId18"/>
    <p:sldId id="274" r:id="rId19"/>
    <p:sldId id="282" r:id="rId20"/>
    <p:sldId id="283" r:id="rId21"/>
    <p:sldId id="259" r:id="rId22"/>
    <p:sldId id="257" r:id="rId23"/>
    <p:sldId id="312" r:id="rId24"/>
    <p:sldId id="284" r:id="rId25"/>
    <p:sldId id="279" r:id="rId26"/>
    <p:sldId id="280" r:id="rId27"/>
    <p:sldId id="285" r:id="rId28"/>
    <p:sldId id="286" r:id="rId29"/>
    <p:sldId id="289" r:id="rId30"/>
    <p:sldId id="313" r:id="rId31"/>
    <p:sldId id="314" r:id="rId32"/>
    <p:sldId id="315" r:id="rId33"/>
    <p:sldId id="316"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287" r:id="rId50"/>
    <p:sldId id="288" r:id="rId51"/>
    <p:sldId id="277" r:id="rId52"/>
    <p:sldId id="307" r:id="rId53"/>
    <p:sldId id="308" r:id="rId54"/>
    <p:sldId id="309" r:id="rId55"/>
    <p:sldId id="310" r:id="rId56"/>
    <p:sldId id="311" r:id="rId57"/>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p:cViewPr varScale="1">
        <p:scale>
          <a:sx n="88" d="100"/>
          <a:sy n="88" d="100"/>
        </p:scale>
        <p:origin x="91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Yamauchi\Desktop\&#21454;&#31339;&#37327;\&#30456;&#38306;%20t&#26481;&#21271;%20vol.2.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Yamauchi\Desktop\&#21454;&#31339;&#37327;\&#30456;&#38306;%20t&#38306;&#26481;%20%20vol.2.xlsx" TargetMode="External"/><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oleObject" Target="file:///C:\Users\yamauchi\Desktop\&#30740;&#31350;&#29992;&#12501;&#12457;&#12523;&#12480;\&#30456;&#38306;.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Yamauchi\Desktop\&#21454;&#31339;&#37327;\&#30456;&#38306;%20t&#26481;&#21271;%20vol.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yamauchi\Desktop\&#30740;&#31350;&#29992;&#12501;&#12457;&#12523;&#12480;\&#22238;&#24112;&#35336;&#31639;.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Yamauchi\Desktop\&#21454;&#31339;&#37327;\&#30456;&#38306;%20t&#26481;&#21271;%20vol.2.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Yamauchi\Desktop\&#21454;&#31339;&#37327;\&#30456;&#38306;%20t&#26481;&#21271;%20vol.2.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Yamauchi\Desktop\&#21454;&#31339;&#37327;\&#30456;&#38306;%20t&#38306;&#26481;%20%20vol.2.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Yamauchi\Desktop\&#21454;&#31339;&#37327;\&#30456;&#38306;%20t&#38306;&#26481;%20%20vol.2.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Yamauchi\Desktop\&#21454;&#31339;&#37327;\&#30456;&#38306;%20t&#38306;&#26481;%20%20vol.2.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Sheet3!$B$1</c:f>
              <c:strCache>
                <c:ptCount val="1"/>
                <c:pt idx="0">
                  <c:v>東北</c:v>
                </c:pt>
              </c:strCache>
            </c:strRef>
          </c:tx>
          <c:spPr>
            <a:ln w="28575" cap="rnd">
              <a:solidFill>
                <a:schemeClr val="accent1"/>
              </a:solidFill>
              <a:round/>
            </a:ln>
            <a:effectLst/>
          </c:spPr>
          <c:marker>
            <c:symbol val="none"/>
          </c:marker>
          <c:cat>
            <c:numRef>
              <c:f>Sheet3!$A$22:$A$61</c:f>
              <c:numCache>
                <c:formatCode>General</c:formatCode>
                <c:ptCount val="40"/>
                <c:pt idx="0">
                  <c:v>1958</c:v>
                </c:pt>
                <c:pt idx="1">
                  <c:v>1959</c:v>
                </c:pt>
                <c:pt idx="2">
                  <c:v>1960</c:v>
                </c:pt>
                <c:pt idx="3">
                  <c:v>1961</c:v>
                </c:pt>
                <c:pt idx="4">
                  <c:v>1962</c:v>
                </c:pt>
                <c:pt idx="5">
                  <c:v>1963</c:v>
                </c:pt>
                <c:pt idx="6">
                  <c:v>1964</c:v>
                </c:pt>
                <c:pt idx="7">
                  <c:v>1965</c:v>
                </c:pt>
                <c:pt idx="8">
                  <c:v>1966</c:v>
                </c:pt>
                <c:pt idx="9">
                  <c:v>1967</c:v>
                </c:pt>
                <c:pt idx="10">
                  <c:v>1968</c:v>
                </c:pt>
                <c:pt idx="11">
                  <c:v>1969</c:v>
                </c:pt>
                <c:pt idx="12">
                  <c:v>1970</c:v>
                </c:pt>
                <c:pt idx="13">
                  <c:v>1971</c:v>
                </c:pt>
                <c:pt idx="14">
                  <c:v>1972</c:v>
                </c:pt>
                <c:pt idx="15">
                  <c:v>1973</c:v>
                </c:pt>
                <c:pt idx="16">
                  <c:v>1974</c:v>
                </c:pt>
                <c:pt idx="17">
                  <c:v>1975</c:v>
                </c:pt>
                <c:pt idx="18">
                  <c:v>1976</c:v>
                </c:pt>
                <c:pt idx="19">
                  <c:v>1977</c:v>
                </c:pt>
                <c:pt idx="20">
                  <c:v>1978</c:v>
                </c:pt>
                <c:pt idx="21">
                  <c:v>1979</c:v>
                </c:pt>
                <c:pt idx="22">
                  <c:v>1980</c:v>
                </c:pt>
                <c:pt idx="23">
                  <c:v>1981</c:v>
                </c:pt>
                <c:pt idx="24">
                  <c:v>1982</c:v>
                </c:pt>
                <c:pt idx="25">
                  <c:v>1983</c:v>
                </c:pt>
                <c:pt idx="26">
                  <c:v>1984</c:v>
                </c:pt>
                <c:pt idx="27">
                  <c:v>1985</c:v>
                </c:pt>
                <c:pt idx="28">
                  <c:v>1986</c:v>
                </c:pt>
                <c:pt idx="29">
                  <c:v>1987</c:v>
                </c:pt>
                <c:pt idx="30">
                  <c:v>1988</c:v>
                </c:pt>
                <c:pt idx="31">
                  <c:v>1989</c:v>
                </c:pt>
                <c:pt idx="32">
                  <c:v>1990</c:v>
                </c:pt>
                <c:pt idx="33">
                  <c:v>1991</c:v>
                </c:pt>
                <c:pt idx="34">
                  <c:v>1992</c:v>
                </c:pt>
                <c:pt idx="35">
                  <c:v>1993</c:v>
                </c:pt>
                <c:pt idx="36">
                  <c:v>1994</c:v>
                </c:pt>
                <c:pt idx="37">
                  <c:v>1995</c:v>
                </c:pt>
                <c:pt idx="38">
                  <c:v>1996</c:v>
                </c:pt>
                <c:pt idx="39">
                  <c:v>1997</c:v>
                </c:pt>
              </c:numCache>
            </c:numRef>
          </c:cat>
          <c:val>
            <c:numRef>
              <c:f>Sheet3!$B$22:$B$61</c:f>
              <c:numCache>
                <c:formatCode>General</c:formatCode>
                <c:ptCount val="40"/>
                <c:pt idx="0">
                  <c:v>2312000</c:v>
                </c:pt>
                <c:pt idx="1">
                  <c:v>2553000</c:v>
                </c:pt>
                <c:pt idx="2">
                  <c:v>2697000</c:v>
                </c:pt>
                <c:pt idx="3">
                  <c:v>2693000</c:v>
                </c:pt>
                <c:pt idx="4">
                  <c:v>2713000</c:v>
                </c:pt>
                <c:pt idx="5">
                  <c:v>2599000</c:v>
                </c:pt>
                <c:pt idx="6">
                  <c:v>2680000</c:v>
                </c:pt>
                <c:pt idx="7">
                  <c:v>2824000</c:v>
                </c:pt>
                <c:pt idx="8">
                  <c:v>2773000</c:v>
                </c:pt>
                <c:pt idx="9">
                  <c:v>3271000</c:v>
                </c:pt>
                <c:pt idx="10">
                  <c:v>3309000</c:v>
                </c:pt>
                <c:pt idx="11">
                  <c:v>3275000</c:v>
                </c:pt>
                <c:pt idx="12">
                  <c:v>3225000</c:v>
                </c:pt>
                <c:pt idx="13">
                  <c:v>2714000</c:v>
                </c:pt>
                <c:pt idx="14">
                  <c:v>2973000</c:v>
                </c:pt>
                <c:pt idx="15">
                  <c:v>3055000</c:v>
                </c:pt>
                <c:pt idx="16">
                  <c:v>3104000</c:v>
                </c:pt>
                <c:pt idx="17">
                  <c:v>3466000</c:v>
                </c:pt>
                <c:pt idx="18">
                  <c:v>2936000</c:v>
                </c:pt>
                <c:pt idx="19">
                  <c:v>3354000</c:v>
                </c:pt>
                <c:pt idx="20">
                  <c:v>3340000</c:v>
                </c:pt>
                <c:pt idx="21">
                  <c:v>3186000</c:v>
                </c:pt>
                <c:pt idx="22">
                  <c:v>2342000</c:v>
                </c:pt>
                <c:pt idx="23">
                  <c:v>2490000</c:v>
                </c:pt>
                <c:pt idx="24">
                  <c:v>2811000</c:v>
                </c:pt>
                <c:pt idx="25">
                  <c:v>2907000</c:v>
                </c:pt>
                <c:pt idx="26">
                  <c:v>3243000</c:v>
                </c:pt>
                <c:pt idx="27">
                  <c:v>3302000</c:v>
                </c:pt>
                <c:pt idx="28">
                  <c:v>3161000</c:v>
                </c:pt>
                <c:pt idx="29">
                  <c:v>2981000</c:v>
                </c:pt>
                <c:pt idx="30">
                  <c:v>2405000</c:v>
                </c:pt>
                <c:pt idx="31">
                  <c:v>2803000</c:v>
                </c:pt>
                <c:pt idx="32">
                  <c:v>2946000</c:v>
                </c:pt>
                <c:pt idx="33">
                  <c:v>2583000</c:v>
                </c:pt>
                <c:pt idx="34">
                  <c:v>2904000</c:v>
                </c:pt>
                <c:pt idx="35">
                  <c:v>1654000</c:v>
                </c:pt>
                <c:pt idx="36">
                  <c:v>3236000</c:v>
                </c:pt>
                <c:pt idx="37">
                  <c:v>2805000</c:v>
                </c:pt>
                <c:pt idx="38">
                  <c:v>2807000</c:v>
                </c:pt>
                <c:pt idx="39">
                  <c:v>2798000</c:v>
                </c:pt>
              </c:numCache>
            </c:numRef>
          </c:val>
          <c:smooth val="0"/>
        </c:ser>
        <c:ser>
          <c:idx val="1"/>
          <c:order val="1"/>
          <c:tx>
            <c:strRef>
              <c:f>Sheet3!$I$1</c:f>
              <c:strCache>
                <c:ptCount val="1"/>
                <c:pt idx="0">
                  <c:v>回帰</c:v>
                </c:pt>
              </c:strCache>
            </c:strRef>
          </c:tx>
          <c:spPr>
            <a:ln w="28575" cap="rnd">
              <a:solidFill>
                <a:schemeClr val="accent2"/>
              </a:solidFill>
              <a:round/>
            </a:ln>
            <a:effectLst/>
          </c:spPr>
          <c:marker>
            <c:symbol val="none"/>
          </c:marker>
          <c:cat>
            <c:numRef>
              <c:f>Sheet3!$A$22:$A$61</c:f>
              <c:numCache>
                <c:formatCode>General</c:formatCode>
                <c:ptCount val="40"/>
                <c:pt idx="0">
                  <c:v>1958</c:v>
                </c:pt>
                <c:pt idx="1">
                  <c:v>1959</c:v>
                </c:pt>
                <c:pt idx="2">
                  <c:v>1960</c:v>
                </c:pt>
                <c:pt idx="3">
                  <c:v>1961</c:v>
                </c:pt>
                <c:pt idx="4">
                  <c:v>1962</c:v>
                </c:pt>
                <c:pt idx="5">
                  <c:v>1963</c:v>
                </c:pt>
                <c:pt idx="6">
                  <c:v>1964</c:v>
                </c:pt>
                <c:pt idx="7">
                  <c:v>1965</c:v>
                </c:pt>
                <c:pt idx="8">
                  <c:v>1966</c:v>
                </c:pt>
                <c:pt idx="9">
                  <c:v>1967</c:v>
                </c:pt>
                <c:pt idx="10">
                  <c:v>1968</c:v>
                </c:pt>
                <c:pt idx="11">
                  <c:v>1969</c:v>
                </c:pt>
                <c:pt idx="12">
                  <c:v>1970</c:v>
                </c:pt>
                <c:pt idx="13">
                  <c:v>1971</c:v>
                </c:pt>
                <c:pt idx="14">
                  <c:v>1972</c:v>
                </c:pt>
                <c:pt idx="15">
                  <c:v>1973</c:v>
                </c:pt>
                <c:pt idx="16">
                  <c:v>1974</c:v>
                </c:pt>
                <c:pt idx="17">
                  <c:v>1975</c:v>
                </c:pt>
                <c:pt idx="18">
                  <c:v>1976</c:v>
                </c:pt>
                <c:pt idx="19">
                  <c:v>1977</c:v>
                </c:pt>
                <c:pt idx="20">
                  <c:v>1978</c:v>
                </c:pt>
                <c:pt idx="21">
                  <c:v>1979</c:v>
                </c:pt>
                <c:pt idx="22">
                  <c:v>1980</c:v>
                </c:pt>
                <c:pt idx="23">
                  <c:v>1981</c:v>
                </c:pt>
                <c:pt idx="24">
                  <c:v>1982</c:v>
                </c:pt>
                <c:pt idx="25">
                  <c:v>1983</c:v>
                </c:pt>
                <c:pt idx="26">
                  <c:v>1984</c:v>
                </c:pt>
                <c:pt idx="27">
                  <c:v>1985</c:v>
                </c:pt>
                <c:pt idx="28">
                  <c:v>1986</c:v>
                </c:pt>
                <c:pt idx="29">
                  <c:v>1987</c:v>
                </c:pt>
                <c:pt idx="30">
                  <c:v>1988</c:v>
                </c:pt>
                <c:pt idx="31">
                  <c:v>1989</c:v>
                </c:pt>
                <c:pt idx="32">
                  <c:v>1990</c:v>
                </c:pt>
                <c:pt idx="33">
                  <c:v>1991</c:v>
                </c:pt>
                <c:pt idx="34">
                  <c:v>1992</c:v>
                </c:pt>
                <c:pt idx="35">
                  <c:v>1993</c:v>
                </c:pt>
                <c:pt idx="36">
                  <c:v>1994</c:v>
                </c:pt>
                <c:pt idx="37">
                  <c:v>1995</c:v>
                </c:pt>
                <c:pt idx="38">
                  <c:v>1996</c:v>
                </c:pt>
                <c:pt idx="39">
                  <c:v>1997</c:v>
                </c:pt>
              </c:numCache>
            </c:numRef>
          </c:cat>
          <c:val>
            <c:numRef>
              <c:f>Sheet3!$I$22:$I$61</c:f>
              <c:numCache>
                <c:formatCode>General</c:formatCode>
                <c:ptCount val="40"/>
                <c:pt idx="0">
                  <c:v>2509534.4607981816</c:v>
                </c:pt>
                <c:pt idx="1">
                  <c:v>2604283.6729894206</c:v>
                </c:pt>
                <c:pt idx="2">
                  <c:v>2886493.1637205258</c:v>
                </c:pt>
                <c:pt idx="3">
                  <c:v>2773813.5211021975</c:v>
                </c:pt>
                <c:pt idx="4">
                  <c:v>2775488.5989233553</c:v>
                </c:pt>
                <c:pt idx="5">
                  <c:v>2623084.5719299167</c:v>
                </c:pt>
                <c:pt idx="6">
                  <c:v>2878871.5255406797</c:v>
                </c:pt>
                <c:pt idx="7">
                  <c:v>2758966.5348685607</c:v>
                </c:pt>
                <c:pt idx="8">
                  <c:v>2862869.2660163119</c:v>
                </c:pt>
                <c:pt idx="9">
                  <c:v>3007426.1187929809</c:v>
                </c:pt>
                <c:pt idx="10">
                  <c:v>3154313.827816166</c:v>
                </c:pt>
                <c:pt idx="11">
                  <c:v>2820054.4737285972</c:v>
                </c:pt>
                <c:pt idx="12">
                  <c:v>2836821.7753847763</c:v>
                </c:pt>
                <c:pt idx="13">
                  <c:v>2877165.6787865311</c:v>
                </c:pt>
                <c:pt idx="14">
                  <c:v>3068124.7414771616</c:v>
                </c:pt>
                <c:pt idx="15">
                  <c:v>2842395.044648774</c:v>
                </c:pt>
                <c:pt idx="16">
                  <c:v>3040102.4032095596</c:v>
                </c:pt>
                <c:pt idx="17">
                  <c:v>3371712.9497988597</c:v>
                </c:pt>
                <c:pt idx="18">
                  <c:v>3098404.5743865892</c:v>
                </c:pt>
                <c:pt idx="19">
                  <c:v>3118032.9451713115</c:v>
                </c:pt>
                <c:pt idx="20">
                  <c:v>3392743.7330329195</c:v>
                </c:pt>
                <c:pt idx="21">
                  <c:v>3285439.7344136983</c:v>
                </c:pt>
                <c:pt idx="22">
                  <c:v>2168859.3950419575</c:v>
                </c:pt>
                <c:pt idx="23">
                  <c:v>2949881.3805943802</c:v>
                </c:pt>
                <c:pt idx="24">
                  <c:v>2861948.9041128457</c:v>
                </c:pt>
                <c:pt idx="25">
                  <c:v>2701731.7749359459</c:v>
                </c:pt>
                <c:pt idx="26">
                  <c:v>3326378.4867444932</c:v>
                </c:pt>
                <c:pt idx="27">
                  <c:v>3051614.0283403993</c:v>
                </c:pt>
                <c:pt idx="28">
                  <c:v>3063350.5834688023</c:v>
                </c:pt>
                <c:pt idx="29">
                  <c:v>2758642.0455116704</c:v>
                </c:pt>
                <c:pt idx="30">
                  <c:v>2251107.2172399983</c:v>
                </c:pt>
                <c:pt idx="31">
                  <c:v>2865128.8367836773</c:v>
                </c:pt>
                <c:pt idx="32">
                  <c:v>3184060.7886090726</c:v>
                </c:pt>
                <c:pt idx="33">
                  <c:v>2479905.5420578346</c:v>
                </c:pt>
                <c:pt idx="34">
                  <c:v>2732015.3025414124</c:v>
                </c:pt>
                <c:pt idx="35">
                  <c:v>2279594.899452284</c:v>
                </c:pt>
                <c:pt idx="36">
                  <c:v>3323201.8740216866</c:v>
                </c:pt>
                <c:pt idx="37">
                  <c:v>2854488.1468838826</c:v>
                </c:pt>
                <c:pt idx="38">
                  <c:v>2789115.6032724828</c:v>
                </c:pt>
                <c:pt idx="39">
                  <c:v>3002831.8738515079</c:v>
                </c:pt>
              </c:numCache>
            </c:numRef>
          </c:val>
          <c:smooth val="0"/>
        </c:ser>
        <c:dLbls>
          <c:showLegendKey val="0"/>
          <c:showVal val="0"/>
          <c:showCatName val="0"/>
          <c:showSerName val="0"/>
          <c:showPercent val="0"/>
          <c:showBubbleSize val="0"/>
        </c:dLbls>
        <c:smooth val="0"/>
        <c:axId val="866871008"/>
        <c:axId val="866864480"/>
      </c:lineChart>
      <c:catAx>
        <c:axId val="866871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crossAx val="866864480"/>
        <c:crosses val="autoZero"/>
        <c:auto val="1"/>
        <c:lblAlgn val="ctr"/>
        <c:lblOffset val="100"/>
        <c:noMultiLvlLbl val="0"/>
      </c:catAx>
      <c:valAx>
        <c:axId val="866864480"/>
        <c:scaling>
          <c:orientation val="minMax"/>
          <c:min val="150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crossAx val="8668710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solidFill>
      <a:schemeClr val="bg1"/>
    </a:solidFill>
    <a:ln>
      <a:noFill/>
    </a:ln>
    <a:effectLst/>
  </c:spPr>
  <c:txPr>
    <a:bodyPr/>
    <a:lstStyle/>
    <a:p>
      <a:pPr>
        <a:defRPr/>
      </a:pPr>
      <a:endParaRPr lang="ja-JP"/>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Sheet4!$I$1</c:f>
              <c:strCache>
                <c:ptCount val="1"/>
                <c:pt idx="0">
                  <c:v>回帰</c:v>
                </c:pt>
              </c:strCache>
            </c:strRef>
          </c:tx>
          <c:spPr>
            <a:ln w="25400" cap="rnd">
              <a:noFill/>
              <a:round/>
            </a:ln>
            <a:effectLst/>
          </c:spPr>
          <c:marker>
            <c:symbol val="circle"/>
            <c:size val="5"/>
            <c:spPr>
              <a:solidFill>
                <a:schemeClr val="accent2"/>
              </a:solidFill>
              <a:ln w="9525">
                <a:solidFill>
                  <a:schemeClr val="accent2"/>
                </a:solidFill>
              </a:ln>
              <a:effectLst/>
            </c:spPr>
          </c:marker>
          <c:trendline>
            <c:spPr>
              <a:ln w="19050" cap="rnd">
                <a:solidFill>
                  <a:schemeClr val="accent2"/>
                </a:solidFill>
                <a:prstDash val="sysDot"/>
              </a:ln>
              <a:effectLst/>
            </c:spPr>
            <c:trendlineType val="linear"/>
            <c:dispRSqr val="1"/>
            <c:dispEq val="1"/>
            <c:trendlineLbl>
              <c:layout>
                <c:manualLayout>
                  <c:x val="0.40744641294838146"/>
                  <c:y val="-3.0614975211431906E-2"/>
                </c:manualLayout>
              </c:layout>
              <c:numFmt formatCode="General" sourceLinked="0"/>
              <c:spPr>
                <a:solidFill>
                  <a:schemeClr val="lt1"/>
                </a:solidFill>
                <a:ln w="12700" cap="flat" cmpd="sng" algn="ctr">
                  <a:solidFill>
                    <a:schemeClr val="accent2"/>
                  </a:solidFill>
                  <a:prstDash val="solid"/>
                  <a:miter lim="800000"/>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ja-JP"/>
                </a:p>
              </c:txPr>
            </c:trendlineLbl>
          </c:trendline>
          <c:xVal>
            <c:numRef>
              <c:f>Sheet4!$I$22:$I$32</c:f>
              <c:numCache>
                <c:formatCode>General</c:formatCode>
                <c:ptCount val="11"/>
                <c:pt idx="0">
                  <c:v>1875459.0264091752</c:v>
                </c:pt>
                <c:pt idx="1">
                  <c:v>1985537.2707155682</c:v>
                </c:pt>
                <c:pt idx="2">
                  <c:v>1983229.8524492271</c:v>
                </c:pt>
                <c:pt idx="3">
                  <c:v>2033533.3161383159</c:v>
                </c:pt>
                <c:pt idx="4">
                  <c:v>2164298.715284992</c:v>
                </c:pt>
                <c:pt idx="5">
                  <c:v>1973390.834727224</c:v>
                </c:pt>
                <c:pt idx="6">
                  <c:v>1975414.7825920358</c:v>
                </c:pt>
                <c:pt idx="7">
                  <c:v>2051923.2289995849</c:v>
                </c:pt>
                <c:pt idx="8">
                  <c:v>2038398.6927110814</c:v>
                </c:pt>
                <c:pt idx="9">
                  <c:v>2257561.7591581382</c:v>
                </c:pt>
                <c:pt idx="10">
                  <c:v>2284921.1381271072</c:v>
                </c:pt>
              </c:numCache>
            </c:numRef>
          </c:xVal>
          <c:yVal>
            <c:numRef>
              <c:f>Sheet4!$B$22:$B$32</c:f>
              <c:numCache>
                <c:formatCode>General</c:formatCode>
                <c:ptCount val="11"/>
                <c:pt idx="0">
                  <c:v>1835000</c:v>
                </c:pt>
                <c:pt idx="1">
                  <c:v>2014000</c:v>
                </c:pt>
                <c:pt idx="2">
                  <c:v>2151000</c:v>
                </c:pt>
                <c:pt idx="3">
                  <c:v>2130000</c:v>
                </c:pt>
                <c:pt idx="4">
                  <c:v>2224000</c:v>
                </c:pt>
                <c:pt idx="5">
                  <c:v>2122000</c:v>
                </c:pt>
                <c:pt idx="6">
                  <c:v>2101000</c:v>
                </c:pt>
                <c:pt idx="7">
                  <c:v>1991000</c:v>
                </c:pt>
                <c:pt idx="8">
                  <c:v>2037000</c:v>
                </c:pt>
                <c:pt idx="9">
                  <c:v>2257000</c:v>
                </c:pt>
                <c:pt idx="10">
                  <c:v>2302000</c:v>
                </c:pt>
              </c:numCache>
            </c:numRef>
          </c:yVal>
          <c:smooth val="0"/>
        </c:ser>
        <c:ser>
          <c:idx val="1"/>
          <c:order val="1"/>
          <c:tx>
            <c:strRef>
              <c:f>Sheet4!$J$1</c:f>
              <c:strCache>
                <c:ptCount val="1"/>
                <c:pt idx="0">
                  <c:v>修正</c:v>
                </c:pt>
              </c:strCache>
            </c:strRef>
          </c:tx>
          <c:spPr>
            <a:ln w="25400" cap="rnd">
              <a:noFill/>
              <a:round/>
            </a:ln>
            <a:effectLst/>
          </c:spPr>
          <c:marker>
            <c:symbol val="circle"/>
            <c:size val="5"/>
            <c:spPr>
              <a:solidFill>
                <a:schemeClr val="accent6"/>
              </a:solidFill>
              <a:ln w="9525">
                <a:solidFill>
                  <a:schemeClr val="accent6"/>
                </a:solidFill>
              </a:ln>
              <a:effectLst/>
            </c:spPr>
          </c:marker>
          <c:trendline>
            <c:spPr>
              <a:ln w="19050" cap="rnd">
                <a:solidFill>
                  <a:schemeClr val="accent6"/>
                </a:solidFill>
                <a:prstDash val="sysDot"/>
              </a:ln>
              <a:effectLst/>
            </c:spPr>
            <c:trendlineType val="linear"/>
            <c:dispRSqr val="1"/>
            <c:dispEq val="1"/>
            <c:trendlineLbl>
              <c:layout>
                <c:manualLayout>
                  <c:x val="0.38922419072615921"/>
                  <c:y val="0.58017315543890347"/>
                </c:manualLayout>
              </c:layout>
              <c:numFmt formatCode="General" sourceLinked="0"/>
              <c:spPr>
                <a:solidFill>
                  <a:schemeClr val="lt1"/>
                </a:solidFill>
                <a:ln w="12700" cap="flat" cmpd="sng" algn="ctr">
                  <a:solidFill>
                    <a:schemeClr val="accent6"/>
                  </a:solidFill>
                  <a:prstDash val="solid"/>
                  <a:miter lim="800000"/>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ja-JP"/>
                </a:p>
              </c:txPr>
            </c:trendlineLbl>
          </c:trendline>
          <c:xVal>
            <c:numRef>
              <c:f>Sheet4!$J$22:$J$32</c:f>
              <c:numCache>
                <c:formatCode>General</c:formatCode>
                <c:ptCount val="11"/>
                <c:pt idx="0">
                  <c:v>1928629.0264091752</c:v>
                </c:pt>
                <c:pt idx="1">
                  <c:v>2033390.2707155682</c:v>
                </c:pt>
                <c:pt idx="2">
                  <c:v>2025765.8524492271</c:v>
                </c:pt>
                <c:pt idx="3">
                  <c:v>2070752.3161383159</c:v>
                </c:pt>
                <c:pt idx="4">
                  <c:v>2196200.715284992</c:v>
                </c:pt>
                <c:pt idx="5">
                  <c:v>1999975.834727224</c:v>
                </c:pt>
                <c:pt idx="6">
                  <c:v>1996682.7825920358</c:v>
                </c:pt>
                <c:pt idx="7">
                  <c:v>2067874.2289995849</c:v>
                </c:pt>
                <c:pt idx="8">
                  <c:v>2049032.6927110814</c:v>
                </c:pt>
                <c:pt idx="9">
                  <c:v>2262878.7591581382</c:v>
                </c:pt>
                <c:pt idx="10">
                  <c:v>2284921.1381271072</c:v>
                </c:pt>
              </c:numCache>
            </c:numRef>
          </c:xVal>
          <c:yVal>
            <c:numRef>
              <c:f>Sheet4!$B$22:$B$32</c:f>
              <c:numCache>
                <c:formatCode>General</c:formatCode>
                <c:ptCount val="11"/>
                <c:pt idx="0">
                  <c:v>1835000</c:v>
                </c:pt>
                <c:pt idx="1">
                  <c:v>2014000</c:v>
                </c:pt>
                <c:pt idx="2">
                  <c:v>2151000</c:v>
                </c:pt>
                <c:pt idx="3">
                  <c:v>2130000</c:v>
                </c:pt>
                <c:pt idx="4">
                  <c:v>2224000</c:v>
                </c:pt>
                <c:pt idx="5">
                  <c:v>2122000</c:v>
                </c:pt>
                <c:pt idx="6">
                  <c:v>2101000</c:v>
                </c:pt>
                <c:pt idx="7">
                  <c:v>1991000</c:v>
                </c:pt>
                <c:pt idx="8">
                  <c:v>2037000</c:v>
                </c:pt>
                <c:pt idx="9">
                  <c:v>2257000</c:v>
                </c:pt>
                <c:pt idx="10">
                  <c:v>2302000</c:v>
                </c:pt>
              </c:numCache>
            </c:numRef>
          </c:yVal>
          <c:smooth val="0"/>
        </c:ser>
        <c:dLbls>
          <c:showLegendKey val="0"/>
          <c:showVal val="0"/>
          <c:showCatName val="0"/>
          <c:showSerName val="0"/>
          <c:showPercent val="0"/>
          <c:showBubbleSize val="0"/>
        </c:dLbls>
        <c:axId val="865330896"/>
        <c:axId val="865322736"/>
      </c:scatterChart>
      <c:valAx>
        <c:axId val="865330896"/>
        <c:scaling>
          <c:orientation val="minMax"/>
          <c:min val="1800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865322736"/>
        <c:crosses val="autoZero"/>
        <c:crossBetween val="midCat"/>
      </c:valAx>
      <c:valAx>
        <c:axId val="865322736"/>
        <c:scaling>
          <c:orientation val="minMax"/>
          <c:min val="180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865330896"/>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solidFill>
      <a:schemeClr val="bg1"/>
    </a:solid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0" i="0" u="none" strike="noStrike" kern="1200" spc="0" baseline="0">
                <a:solidFill>
                  <a:schemeClr val="tx1">
                    <a:lumMod val="65000"/>
                    <a:lumOff val="35000"/>
                  </a:schemeClr>
                </a:solidFill>
                <a:latin typeface="+mn-lt"/>
                <a:ea typeface="+mn-ea"/>
                <a:cs typeface="+mn-cs"/>
              </a:defRPr>
            </a:pPr>
            <a:r>
              <a:rPr lang="ja-JP" altLang="en-US" sz="3600" dirty="0" smtClean="0"/>
              <a:t>全国</a:t>
            </a:r>
            <a:endParaRPr lang="ja-JP" altLang="en-US" sz="3600" dirty="0"/>
          </a:p>
        </c:rich>
      </c:tx>
      <c:overlay val="0"/>
      <c:spPr>
        <a:noFill/>
        <a:ln>
          <a:noFill/>
        </a:ln>
        <a:effectLst/>
      </c:spPr>
      <c:txPr>
        <a:bodyPr rot="0" spcFirstLastPara="1" vertOverflow="ellipsis" vert="horz" wrap="square" anchor="ctr" anchorCtr="1"/>
        <a:lstStyle/>
        <a:p>
          <a:pPr>
            <a:defRPr sz="36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lineChart>
        <c:grouping val="standard"/>
        <c:varyColors val="0"/>
        <c:ser>
          <c:idx val="0"/>
          <c:order val="0"/>
          <c:spPr>
            <a:ln w="28575" cap="rnd">
              <a:solidFill>
                <a:schemeClr val="accent1"/>
              </a:solidFill>
              <a:round/>
            </a:ln>
            <a:effectLst/>
          </c:spPr>
          <c:marker>
            <c:symbol val="none"/>
          </c:marker>
          <c:cat>
            <c:numRef>
              <c:f>Sheet2!$G$34:$G$163</c:f>
              <c:numCache>
                <c:formatCode>General</c:formatCode>
                <c:ptCount val="130"/>
                <c:pt idx="0">
                  <c:v>1883</c:v>
                </c:pt>
                <c:pt idx="1">
                  <c:v>1884</c:v>
                </c:pt>
                <c:pt idx="2">
                  <c:v>1885</c:v>
                </c:pt>
                <c:pt idx="3">
                  <c:v>1886</c:v>
                </c:pt>
                <c:pt idx="4">
                  <c:v>1887</c:v>
                </c:pt>
                <c:pt idx="5">
                  <c:v>1888</c:v>
                </c:pt>
                <c:pt idx="6">
                  <c:v>1889</c:v>
                </c:pt>
                <c:pt idx="7">
                  <c:v>1890</c:v>
                </c:pt>
                <c:pt idx="8">
                  <c:v>1891</c:v>
                </c:pt>
                <c:pt idx="9">
                  <c:v>1892</c:v>
                </c:pt>
                <c:pt idx="10">
                  <c:v>1893</c:v>
                </c:pt>
                <c:pt idx="11">
                  <c:v>1894</c:v>
                </c:pt>
                <c:pt idx="12">
                  <c:v>1895</c:v>
                </c:pt>
                <c:pt idx="13">
                  <c:v>1896</c:v>
                </c:pt>
                <c:pt idx="14">
                  <c:v>1897</c:v>
                </c:pt>
                <c:pt idx="15">
                  <c:v>1898</c:v>
                </c:pt>
                <c:pt idx="16">
                  <c:v>1899</c:v>
                </c:pt>
                <c:pt idx="17">
                  <c:v>1900</c:v>
                </c:pt>
                <c:pt idx="18">
                  <c:v>1901</c:v>
                </c:pt>
                <c:pt idx="19">
                  <c:v>1902</c:v>
                </c:pt>
                <c:pt idx="20">
                  <c:v>1903</c:v>
                </c:pt>
                <c:pt idx="21">
                  <c:v>1904</c:v>
                </c:pt>
                <c:pt idx="22">
                  <c:v>1905</c:v>
                </c:pt>
                <c:pt idx="23">
                  <c:v>1906</c:v>
                </c:pt>
                <c:pt idx="24">
                  <c:v>1907</c:v>
                </c:pt>
                <c:pt idx="25">
                  <c:v>1908</c:v>
                </c:pt>
                <c:pt idx="26">
                  <c:v>1909</c:v>
                </c:pt>
                <c:pt idx="27">
                  <c:v>1910</c:v>
                </c:pt>
                <c:pt idx="28">
                  <c:v>1911</c:v>
                </c:pt>
                <c:pt idx="29">
                  <c:v>1912</c:v>
                </c:pt>
                <c:pt idx="30">
                  <c:v>1913</c:v>
                </c:pt>
                <c:pt idx="31">
                  <c:v>1914</c:v>
                </c:pt>
                <c:pt idx="32">
                  <c:v>1915</c:v>
                </c:pt>
                <c:pt idx="33">
                  <c:v>1916</c:v>
                </c:pt>
                <c:pt idx="34">
                  <c:v>1917</c:v>
                </c:pt>
                <c:pt idx="35">
                  <c:v>1918</c:v>
                </c:pt>
                <c:pt idx="36">
                  <c:v>1919</c:v>
                </c:pt>
                <c:pt idx="37">
                  <c:v>1920</c:v>
                </c:pt>
                <c:pt idx="38">
                  <c:v>1921</c:v>
                </c:pt>
                <c:pt idx="39">
                  <c:v>1922</c:v>
                </c:pt>
                <c:pt idx="40">
                  <c:v>1923</c:v>
                </c:pt>
                <c:pt idx="41">
                  <c:v>1924</c:v>
                </c:pt>
                <c:pt idx="42">
                  <c:v>1925</c:v>
                </c:pt>
                <c:pt idx="43">
                  <c:v>1926</c:v>
                </c:pt>
                <c:pt idx="44">
                  <c:v>1927</c:v>
                </c:pt>
                <c:pt idx="45">
                  <c:v>1928</c:v>
                </c:pt>
                <c:pt idx="46">
                  <c:v>1929</c:v>
                </c:pt>
                <c:pt idx="47">
                  <c:v>1930</c:v>
                </c:pt>
                <c:pt idx="48">
                  <c:v>1931</c:v>
                </c:pt>
                <c:pt idx="49">
                  <c:v>1932</c:v>
                </c:pt>
                <c:pt idx="50">
                  <c:v>1933</c:v>
                </c:pt>
                <c:pt idx="51">
                  <c:v>1934</c:v>
                </c:pt>
                <c:pt idx="52">
                  <c:v>1935</c:v>
                </c:pt>
                <c:pt idx="53">
                  <c:v>1936</c:v>
                </c:pt>
                <c:pt idx="54">
                  <c:v>1937</c:v>
                </c:pt>
                <c:pt idx="55">
                  <c:v>1938</c:v>
                </c:pt>
                <c:pt idx="56">
                  <c:v>1939</c:v>
                </c:pt>
                <c:pt idx="57">
                  <c:v>1940</c:v>
                </c:pt>
                <c:pt idx="58">
                  <c:v>1941</c:v>
                </c:pt>
                <c:pt idx="59">
                  <c:v>1942</c:v>
                </c:pt>
                <c:pt idx="60">
                  <c:v>1943</c:v>
                </c:pt>
                <c:pt idx="61">
                  <c:v>1944</c:v>
                </c:pt>
                <c:pt idx="62">
                  <c:v>1945</c:v>
                </c:pt>
                <c:pt idx="63">
                  <c:v>1946</c:v>
                </c:pt>
                <c:pt idx="64">
                  <c:v>1947</c:v>
                </c:pt>
                <c:pt idx="65">
                  <c:v>1948</c:v>
                </c:pt>
                <c:pt idx="66">
                  <c:v>1949</c:v>
                </c:pt>
                <c:pt idx="67">
                  <c:v>1950</c:v>
                </c:pt>
                <c:pt idx="68">
                  <c:v>1951</c:v>
                </c:pt>
                <c:pt idx="69">
                  <c:v>1952</c:v>
                </c:pt>
                <c:pt idx="70">
                  <c:v>1953</c:v>
                </c:pt>
                <c:pt idx="71">
                  <c:v>1954</c:v>
                </c:pt>
                <c:pt idx="72">
                  <c:v>1955</c:v>
                </c:pt>
                <c:pt idx="73">
                  <c:v>1956</c:v>
                </c:pt>
                <c:pt idx="74">
                  <c:v>1957</c:v>
                </c:pt>
                <c:pt idx="75">
                  <c:v>1958</c:v>
                </c:pt>
                <c:pt idx="76">
                  <c:v>1959</c:v>
                </c:pt>
                <c:pt idx="77">
                  <c:v>1960</c:v>
                </c:pt>
                <c:pt idx="78">
                  <c:v>1961</c:v>
                </c:pt>
                <c:pt idx="79">
                  <c:v>1962</c:v>
                </c:pt>
                <c:pt idx="80">
                  <c:v>1963</c:v>
                </c:pt>
                <c:pt idx="81">
                  <c:v>1964</c:v>
                </c:pt>
                <c:pt idx="82">
                  <c:v>1965</c:v>
                </c:pt>
                <c:pt idx="83">
                  <c:v>1966</c:v>
                </c:pt>
                <c:pt idx="84">
                  <c:v>1967</c:v>
                </c:pt>
                <c:pt idx="85">
                  <c:v>1968</c:v>
                </c:pt>
                <c:pt idx="86">
                  <c:v>1969</c:v>
                </c:pt>
                <c:pt idx="87">
                  <c:v>1970</c:v>
                </c:pt>
                <c:pt idx="88">
                  <c:v>1971</c:v>
                </c:pt>
                <c:pt idx="89">
                  <c:v>1972</c:v>
                </c:pt>
                <c:pt idx="90">
                  <c:v>1973</c:v>
                </c:pt>
                <c:pt idx="91">
                  <c:v>1974</c:v>
                </c:pt>
                <c:pt idx="92">
                  <c:v>1975</c:v>
                </c:pt>
                <c:pt idx="93">
                  <c:v>1976</c:v>
                </c:pt>
                <c:pt idx="94">
                  <c:v>1977</c:v>
                </c:pt>
                <c:pt idx="95">
                  <c:v>1978</c:v>
                </c:pt>
                <c:pt idx="96">
                  <c:v>1979</c:v>
                </c:pt>
                <c:pt idx="97">
                  <c:v>1980</c:v>
                </c:pt>
                <c:pt idx="98">
                  <c:v>1981</c:v>
                </c:pt>
                <c:pt idx="99">
                  <c:v>1982</c:v>
                </c:pt>
                <c:pt idx="100">
                  <c:v>1983</c:v>
                </c:pt>
                <c:pt idx="101">
                  <c:v>1984</c:v>
                </c:pt>
                <c:pt idx="102">
                  <c:v>1985</c:v>
                </c:pt>
                <c:pt idx="103">
                  <c:v>1986</c:v>
                </c:pt>
                <c:pt idx="104">
                  <c:v>1987</c:v>
                </c:pt>
                <c:pt idx="105">
                  <c:v>1988</c:v>
                </c:pt>
                <c:pt idx="106">
                  <c:v>1989</c:v>
                </c:pt>
                <c:pt idx="107">
                  <c:v>1990</c:v>
                </c:pt>
                <c:pt idx="108">
                  <c:v>1991</c:v>
                </c:pt>
                <c:pt idx="109">
                  <c:v>1992</c:v>
                </c:pt>
                <c:pt idx="110">
                  <c:v>1993</c:v>
                </c:pt>
                <c:pt idx="111">
                  <c:v>1994</c:v>
                </c:pt>
                <c:pt idx="112">
                  <c:v>1995</c:v>
                </c:pt>
                <c:pt idx="113">
                  <c:v>1996</c:v>
                </c:pt>
                <c:pt idx="114">
                  <c:v>1997</c:v>
                </c:pt>
                <c:pt idx="115">
                  <c:v>1998</c:v>
                </c:pt>
                <c:pt idx="116">
                  <c:v>1999</c:v>
                </c:pt>
                <c:pt idx="117">
                  <c:v>2000</c:v>
                </c:pt>
                <c:pt idx="118">
                  <c:v>2001</c:v>
                </c:pt>
                <c:pt idx="119">
                  <c:v>2002</c:v>
                </c:pt>
                <c:pt idx="120">
                  <c:v>2003</c:v>
                </c:pt>
                <c:pt idx="121">
                  <c:v>2004</c:v>
                </c:pt>
                <c:pt idx="122">
                  <c:v>2005</c:v>
                </c:pt>
                <c:pt idx="123">
                  <c:v>2006</c:v>
                </c:pt>
                <c:pt idx="124">
                  <c:v>2007</c:v>
                </c:pt>
                <c:pt idx="125">
                  <c:v>2008</c:v>
                </c:pt>
                <c:pt idx="126">
                  <c:v>2009</c:v>
                </c:pt>
                <c:pt idx="127">
                  <c:v>2010</c:v>
                </c:pt>
                <c:pt idx="128">
                  <c:v>2011</c:v>
                </c:pt>
                <c:pt idx="129">
                  <c:v>2012</c:v>
                </c:pt>
              </c:numCache>
            </c:numRef>
          </c:cat>
          <c:val>
            <c:numRef>
              <c:f>Sheet2!$H$34:$H$163</c:f>
              <c:numCache>
                <c:formatCode>General</c:formatCode>
                <c:ptCount val="130"/>
                <c:pt idx="0">
                  <c:v>4566000</c:v>
                </c:pt>
                <c:pt idx="1">
                  <c:v>4041000</c:v>
                </c:pt>
                <c:pt idx="2">
                  <c:v>5063000</c:v>
                </c:pt>
                <c:pt idx="3">
                  <c:v>5557000</c:v>
                </c:pt>
                <c:pt idx="4">
                  <c:v>5970000</c:v>
                </c:pt>
                <c:pt idx="5">
                  <c:v>5772000</c:v>
                </c:pt>
                <c:pt idx="6">
                  <c:v>4926000</c:v>
                </c:pt>
                <c:pt idx="7">
                  <c:v>6422000</c:v>
                </c:pt>
                <c:pt idx="8">
                  <c:v>5686000</c:v>
                </c:pt>
                <c:pt idx="9">
                  <c:v>6160000</c:v>
                </c:pt>
                <c:pt idx="10">
                  <c:v>5545000</c:v>
                </c:pt>
                <c:pt idx="11">
                  <c:v>6236000</c:v>
                </c:pt>
                <c:pt idx="12">
                  <c:v>5933000</c:v>
                </c:pt>
                <c:pt idx="13">
                  <c:v>5376000</c:v>
                </c:pt>
                <c:pt idx="14">
                  <c:v>4890000</c:v>
                </c:pt>
                <c:pt idx="15">
                  <c:v>7015000</c:v>
                </c:pt>
                <c:pt idx="16">
                  <c:v>5872000</c:v>
                </c:pt>
                <c:pt idx="17">
                  <c:v>6122000</c:v>
                </c:pt>
                <c:pt idx="18">
                  <c:v>6929000</c:v>
                </c:pt>
                <c:pt idx="19">
                  <c:v>5449000</c:v>
                </c:pt>
                <c:pt idx="20">
                  <c:v>6872000</c:v>
                </c:pt>
                <c:pt idx="21">
                  <c:v>7627000</c:v>
                </c:pt>
                <c:pt idx="22">
                  <c:v>5637000</c:v>
                </c:pt>
                <c:pt idx="23">
                  <c:v>6842000</c:v>
                </c:pt>
                <c:pt idx="24">
                  <c:v>7238000</c:v>
                </c:pt>
                <c:pt idx="25">
                  <c:v>7658000</c:v>
                </c:pt>
                <c:pt idx="26">
                  <c:v>7732000</c:v>
                </c:pt>
                <c:pt idx="27">
                  <c:v>6855000</c:v>
                </c:pt>
                <c:pt idx="28">
                  <c:v>7602000</c:v>
                </c:pt>
                <c:pt idx="29">
                  <c:v>7389000</c:v>
                </c:pt>
                <c:pt idx="30">
                  <c:v>7374000</c:v>
                </c:pt>
                <c:pt idx="31">
                  <c:v>8382000</c:v>
                </c:pt>
                <c:pt idx="32">
                  <c:v>8189000</c:v>
                </c:pt>
                <c:pt idx="33">
                  <c:v>8534000</c:v>
                </c:pt>
                <c:pt idx="34">
                  <c:v>8015000</c:v>
                </c:pt>
                <c:pt idx="35">
                  <c:v>8021000</c:v>
                </c:pt>
                <c:pt idx="36">
                  <c:v>8887000</c:v>
                </c:pt>
                <c:pt idx="37">
                  <c:v>9205000</c:v>
                </c:pt>
                <c:pt idx="38">
                  <c:v>8055000</c:v>
                </c:pt>
                <c:pt idx="39">
                  <c:v>8901000</c:v>
                </c:pt>
                <c:pt idx="40">
                  <c:v>8120000</c:v>
                </c:pt>
                <c:pt idx="41">
                  <c:v>8425000</c:v>
                </c:pt>
                <c:pt idx="42">
                  <c:v>8717000</c:v>
                </c:pt>
                <c:pt idx="43">
                  <c:v>8150000</c:v>
                </c:pt>
                <c:pt idx="44">
                  <c:v>9083000</c:v>
                </c:pt>
                <c:pt idx="45">
                  <c:v>8812000</c:v>
                </c:pt>
                <c:pt idx="46">
                  <c:v>8802000</c:v>
                </c:pt>
                <c:pt idx="47">
                  <c:v>9790000</c:v>
                </c:pt>
                <c:pt idx="48">
                  <c:v>8098000</c:v>
                </c:pt>
                <c:pt idx="49">
                  <c:v>8852000</c:v>
                </c:pt>
                <c:pt idx="50">
                  <c:v>10439000</c:v>
                </c:pt>
                <c:pt idx="51">
                  <c:v>7634000</c:v>
                </c:pt>
                <c:pt idx="52">
                  <c:v>8414000</c:v>
                </c:pt>
                <c:pt idx="53">
                  <c:v>9836000</c:v>
                </c:pt>
                <c:pt idx="54">
                  <c:v>9766000</c:v>
                </c:pt>
                <c:pt idx="55">
                  <c:v>9628000</c:v>
                </c:pt>
                <c:pt idx="56">
                  <c:v>10052000</c:v>
                </c:pt>
                <c:pt idx="57">
                  <c:v>8955000</c:v>
                </c:pt>
                <c:pt idx="58">
                  <c:v>8111000</c:v>
                </c:pt>
                <c:pt idx="59">
                  <c:v>9859000</c:v>
                </c:pt>
                <c:pt idx="60">
                  <c:v>9273000</c:v>
                </c:pt>
                <c:pt idx="61">
                  <c:v>8666000</c:v>
                </c:pt>
                <c:pt idx="62">
                  <c:v>5823000</c:v>
                </c:pt>
                <c:pt idx="63">
                  <c:v>9124000</c:v>
                </c:pt>
                <c:pt idx="64">
                  <c:v>8746000</c:v>
                </c:pt>
                <c:pt idx="65">
                  <c:v>9792000</c:v>
                </c:pt>
                <c:pt idx="66">
                  <c:v>9243000</c:v>
                </c:pt>
                <c:pt idx="67">
                  <c:v>9412000</c:v>
                </c:pt>
                <c:pt idx="68">
                  <c:v>8888000</c:v>
                </c:pt>
                <c:pt idx="69">
                  <c:v>9676000</c:v>
                </c:pt>
                <c:pt idx="70">
                  <c:v>8038000</c:v>
                </c:pt>
                <c:pt idx="71">
                  <c:v>8895000</c:v>
                </c:pt>
                <c:pt idx="72">
                  <c:v>12073000</c:v>
                </c:pt>
                <c:pt idx="73">
                  <c:v>10647000</c:v>
                </c:pt>
                <c:pt idx="74">
                  <c:v>11188000</c:v>
                </c:pt>
                <c:pt idx="75">
                  <c:v>11689000</c:v>
                </c:pt>
                <c:pt idx="76">
                  <c:v>12158000</c:v>
                </c:pt>
                <c:pt idx="77">
                  <c:v>12539000</c:v>
                </c:pt>
                <c:pt idx="78">
                  <c:v>12138000</c:v>
                </c:pt>
                <c:pt idx="79">
                  <c:v>12762000</c:v>
                </c:pt>
                <c:pt idx="80">
                  <c:v>12529000</c:v>
                </c:pt>
                <c:pt idx="81">
                  <c:v>12362000</c:v>
                </c:pt>
                <c:pt idx="82">
                  <c:v>12181000</c:v>
                </c:pt>
                <c:pt idx="83">
                  <c:v>12526000</c:v>
                </c:pt>
                <c:pt idx="84">
                  <c:v>14257000</c:v>
                </c:pt>
                <c:pt idx="85">
                  <c:v>14223000</c:v>
                </c:pt>
                <c:pt idx="86">
                  <c:v>13797000</c:v>
                </c:pt>
                <c:pt idx="87">
                  <c:v>12528000</c:v>
                </c:pt>
                <c:pt idx="88">
                  <c:v>10782000</c:v>
                </c:pt>
                <c:pt idx="89">
                  <c:v>11766000</c:v>
                </c:pt>
                <c:pt idx="90">
                  <c:v>12068000</c:v>
                </c:pt>
                <c:pt idx="91">
                  <c:v>12182000</c:v>
                </c:pt>
                <c:pt idx="92">
                  <c:v>13085000</c:v>
                </c:pt>
                <c:pt idx="93">
                  <c:v>11699000</c:v>
                </c:pt>
                <c:pt idx="94">
                  <c:v>13022000</c:v>
                </c:pt>
                <c:pt idx="95">
                  <c:v>12546000</c:v>
                </c:pt>
                <c:pt idx="96">
                  <c:v>11898000</c:v>
                </c:pt>
                <c:pt idx="97">
                  <c:v>9692000</c:v>
                </c:pt>
                <c:pt idx="98">
                  <c:v>10204000</c:v>
                </c:pt>
                <c:pt idx="99">
                  <c:v>10212000</c:v>
                </c:pt>
                <c:pt idx="100">
                  <c:v>10308000</c:v>
                </c:pt>
                <c:pt idx="101">
                  <c:v>11832000</c:v>
                </c:pt>
                <c:pt idx="102">
                  <c:v>11613000</c:v>
                </c:pt>
                <c:pt idx="103">
                  <c:v>11592000</c:v>
                </c:pt>
                <c:pt idx="104">
                  <c:v>10571000</c:v>
                </c:pt>
                <c:pt idx="105">
                  <c:v>9888000</c:v>
                </c:pt>
                <c:pt idx="106">
                  <c:v>10297000</c:v>
                </c:pt>
                <c:pt idx="107">
                  <c:v>10463000</c:v>
                </c:pt>
                <c:pt idx="108">
                  <c:v>9565000</c:v>
                </c:pt>
                <c:pt idx="109">
                  <c:v>10546000</c:v>
                </c:pt>
                <c:pt idx="110">
                  <c:v>7811000</c:v>
                </c:pt>
                <c:pt idx="111">
                  <c:v>11961000</c:v>
                </c:pt>
                <c:pt idx="112">
                  <c:v>10724000</c:v>
                </c:pt>
                <c:pt idx="113">
                  <c:v>10328000</c:v>
                </c:pt>
                <c:pt idx="114">
                  <c:v>10004000</c:v>
                </c:pt>
                <c:pt idx="115">
                  <c:v>8939000</c:v>
                </c:pt>
                <c:pt idx="116">
                  <c:v>9159000</c:v>
                </c:pt>
                <c:pt idx="117">
                  <c:v>9472000</c:v>
                </c:pt>
                <c:pt idx="118">
                  <c:v>9048000</c:v>
                </c:pt>
                <c:pt idx="119">
                  <c:v>8876000</c:v>
                </c:pt>
                <c:pt idx="120">
                  <c:v>7779000</c:v>
                </c:pt>
                <c:pt idx="121">
                  <c:v>8721000</c:v>
                </c:pt>
                <c:pt idx="122">
                  <c:v>9062000</c:v>
                </c:pt>
                <c:pt idx="123">
                  <c:v>8546000</c:v>
                </c:pt>
                <c:pt idx="124">
                  <c:v>8705000</c:v>
                </c:pt>
                <c:pt idx="125">
                  <c:v>8815000</c:v>
                </c:pt>
                <c:pt idx="126">
                  <c:v>8466000</c:v>
                </c:pt>
                <c:pt idx="127">
                  <c:v>8478000</c:v>
                </c:pt>
                <c:pt idx="128">
                  <c:v>8397000</c:v>
                </c:pt>
                <c:pt idx="129">
                  <c:v>8519000</c:v>
                </c:pt>
              </c:numCache>
            </c:numRef>
          </c:val>
          <c:smooth val="0"/>
        </c:ser>
        <c:dLbls>
          <c:showLegendKey val="0"/>
          <c:showVal val="0"/>
          <c:showCatName val="0"/>
          <c:showSerName val="0"/>
          <c:showPercent val="0"/>
          <c:showBubbleSize val="0"/>
        </c:dLbls>
        <c:smooth val="0"/>
        <c:axId val="866878080"/>
        <c:axId val="866872640"/>
      </c:lineChart>
      <c:catAx>
        <c:axId val="866878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crossAx val="866872640"/>
        <c:crosses val="autoZero"/>
        <c:auto val="1"/>
        <c:lblAlgn val="ctr"/>
        <c:lblOffset val="100"/>
        <c:noMultiLvlLbl val="0"/>
      </c:catAx>
      <c:valAx>
        <c:axId val="8668726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8668780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Sheet3!$B$1</c:f>
              <c:strCache>
                <c:ptCount val="1"/>
                <c:pt idx="0">
                  <c:v>東北</c:v>
                </c:pt>
              </c:strCache>
            </c:strRef>
          </c:tx>
          <c:spPr>
            <a:ln w="28575" cap="rnd">
              <a:solidFill>
                <a:schemeClr val="accent1"/>
              </a:solidFill>
              <a:round/>
            </a:ln>
            <a:effectLst/>
          </c:spPr>
          <c:marker>
            <c:symbol val="none"/>
          </c:marker>
          <c:trendline>
            <c:spPr>
              <a:ln w="19050" cap="rnd">
                <a:solidFill>
                  <a:schemeClr val="accent1"/>
                </a:solidFill>
                <a:prstDash val="sysDot"/>
              </a:ln>
              <a:effectLst/>
            </c:spPr>
            <c:trendlineType val="linear"/>
            <c:dispRSqr val="0"/>
            <c:dispEq val="1"/>
            <c:trendlineLbl>
              <c:layout>
                <c:manualLayout>
                  <c:x val="-0.10706714785651794"/>
                  <c:y val="-3.1884255388827346E-2"/>
                </c:manualLayout>
              </c:layout>
              <c:numFmt formatCode="General" sourceLinked="0"/>
              <c:spPr>
                <a:solidFill>
                  <a:schemeClr val="lt1"/>
                </a:solidFill>
                <a:ln w="12700" cap="flat" cmpd="sng" algn="ctr">
                  <a:solidFill>
                    <a:schemeClr val="accent1"/>
                  </a:solidFill>
                  <a:prstDash val="solid"/>
                  <a:miter lim="800000"/>
                </a:ln>
                <a:effectLst/>
              </c:spPr>
              <c:txPr>
                <a:bodyPr rot="0" spcFirstLastPara="1" vertOverflow="ellipsis" vert="horz" wrap="square" anchor="ctr" anchorCtr="1"/>
                <a:lstStyle/>
                <a:p>
                  <a:pPr>
                    <a:defRPr sz="1600" b="0" i="0" u="none" strike="noStrike" kern="1200" baseline="0">
                      <a:solidFill>
                        <a:schemeClr val="dk1"/>
                      </a:solidFill>
                      <a:latin typeface="+mn-lt"/>
                      <a:ea typeface="+mn-ea"/>
                      <a:cs typeface="+mn-cs"/>
                    </a:defRPr>
                  </a:pPr>
                  <a:endParaRPr lang="ja-JP"/>
                </a:p>
              </c:txPr>
            </c:trendlineLbl>
          </c:trendline>
          <c:cat>
            <c:numRef>
              <c:f>Sheet3!$A$22:$A$32</c:f>
              <c:numCache>
                <c:formatCode>General</c:formatCode>
                <c:ptCount val="11"/>
                <c:pt idx="0">
                  <c:v>1958</c:v>
                </c:pt>
                <c:pt idx="1">
                  <c:v>1959</c:v>
                </c:pt>
                <c:pt idx="2">
                  <c:v>1960</c:v>
                </c:pt>
                <c:pt idx="3">
                  <c:v>1961</c:v>
                </c:pt>
                <c:pt idx="4">
                  <c:v>1962</c:v>
                </c:pt>
                <c:pt idx="5">
                  <c:v>1963</c:v>
                </c:pt>
                <c:pt idx="6">
                  <c:v>1964</c:v>
                </c:pt>
                <c:pt idx="7">
                  <c:v>1965</c:v>
                </c:pt>
                <c:pt idx="8">
                  <c:v>1966</c:v>
                </c:pt>
                <c:pt idx="9">
                  <c:v>1967</c:v>
                </c:pt>
                <c:pt idx="10">
                  <c:v>1968</c:v>
                </c:pt>
              </c:numCache>
            </c:numRef>
          </c:cat>
          <c:val>
            <c:numRef>
              <c:f>Sheet3!$B$22:$B$32</c:f>
              <c:numCache>
                <c:formatCode>General</c:formatCode>
                <c:ptCount val="11"/>
                <c:pt idx="0">
                  <c:v>2312000</c:v>
                </c:pt>
                <c:pt idx="1">
                  <c:v>2553000</c:v>
                </c:pt>
                <c:pt idx="2">
                  <c:v>2697000</c:v>
                </c:pt>
                <c:pt idx="3">
                  <c:v>2693000</c:v>
                </c:pt>
                <c:pt idx="4">
                  <c:v>2713000</c:v>
                </c:pt>
                <c:pt idx="5">
                  <c:v>2599000</c:v>
                </c:pt>
                <c:pt idx="6">
                  <c:v>2680000</c:v>
                </c:pt>
                <c:pt idx="7">
                  <c:v>2824000</c:v>
                </c:pt>
                <c:pt idx="8">
                  <c:v>2773000</c:v>
                </c:pt>
                <c:pt idx="9">
                  <c:v>3271000</c:v>
                </c:pt>
                <c:pt idx="10">
                  <c:v>3309000</c:v>
                </c:pt>
              </c:numCache>
            </c:numRef>
          </c:val>
          <c:smooth val="0"/>
        </c:ser>
        <c:ser>
          <c:idx val="1"/>
          <c:order val="1"/>
          <c:tx>
            <c:strRef>
              <c:f>Sheet3!$I$1</c:f>
              <c:strCache>
                <c:ptCount val="1"/>
                <c:pt idx="0">
                  <c:v>回帰</c:v>
                </c:pt>
              </c:strCache>
            </c:strRef>
          </c:tx>
          <c:spPr>
            <a:ln w="28575" cap="rnd">
              <a:solidFill>
                <a:schemeClr val="accent2"/>
              </a:solidFill>
              <a:round/>
            </a:ln>
            <a:effectLst/>
          </c:spPr>
          <c:marker>
            <c:symbol val="none"/>
          </c:marker>
          <c:trendline>
            <c:spPr>
              <a:ln w="19050" cap="rnd">
                <a:solidFill>
                  <a:schemeClr val="accent2"/>
                </a:solidFill>
                <a:prstDash val="sysDot"/>
              </a:ln>
              <a:effectLst/>
            </c:spPr>
            <c:trendlineType val="linear"/>
            <c:dispRSqr val="0"/>
            <c:dispEq val="1"/>
            <c:trendlineLbl>
              <c:layout>
                <c:manualLayout>
                  <c:x val="2.6266185476815397E-2"/>
                  <c:y val="0.33435079456552541"/>
                </c:manualLayout>
              </c:layout>
              <c:numFmt formatCode="General" sourceLinked="0"/>
              <c:spPr>
                <a:solidFill>
                  <a:schemeClr val="lt1"/>
                </a:solidFill>
                <a:ln w="12700" cap="flat" cmpd="sng" algn="ctr">
                  <a:solidFill>
                    <a:schemeClr val="accent2"/>
                  </a:solidFill>
                  <a:prstDash val="solid"/>
                  <a:miter lim="800000"/>
                </a:ln>
                <a:effectLst/>
              </c:spPr>
              <c:txPr>
                <a:bodyPr rot="0" spcFirstLastPara="1" vertOverflow="ellipsis" vert="horz" wrap="square" anchor="ctr" anchorCtr="1"/>
                <a:lstStyle/>
                <a:p>
                  <a:pPr>
                    <a:defRPr sz="1600" b="0" i="0" u="none" strike="noStrike" kern="1200" baseline="0">
                      <a:solidFill>
                        <a:schemeClr val="dk1"/>
                      </a:solidFill>
                      <a:latin typeface="+mn-lt"/>
                      <a:ea typeface="+mn-ea"/>
                      <a:cs typeface="+mn-cs"/>
                    </a:defRPr>
                  </a:pPr>
                  <a:endParaRPr lang="ja-JP"/>
                </a:p>
              </c:txPr>
            </c:trendlineLbl>
          </c:trendline>
          <c:cat>
            <c:numRef>
              <c:f>Sheet3!$A$22:$A$32</c:f>
              <c:numCache>
                <c:formatCode>General</c:formatCode>
                <c:ptCount val="11"/>
                <c:pt idx="0">
                  <c:v>1958</c:v>
                </c:pt>
                <c:pt idx="1">
                  <c:v>1959</c:v>
                </c:pt>
                <c:pt idx="2">
                  <c:v>1960</c:v>
                </c:pt>
                <c:pt idx="3">
                  <c:v>1961</c:v>
                </c:pt>
                <c:pt idx="4">
                  <c:v>1962</c:v>
                </c:pt>
                <c:pt idx="5">
                  <c:v>1963</c:v>
                </c:pt>
                <c:pt idx="6">
                  <c:v>1964</c:v>
                </c:pt>
                <c:pt idx="7">
                  <c:v>1965</c:v>
                </c:pt>
                <c:pt idx="8">
                  <c:v>1966</c:v>
                </c:pt>
                <c:pt idx="9">
                  <c:v>1967</c:v>
                </c:pt>
                <c:pt idx="10">
                  <c:v>1968</c:v>
                </c:pt>
              </c:numCache>
            </c:numRef>
          </c:cat>
          <c:val>
            <c:numRef>
              <c:f>Sheet3!$I$22:$I$32</c:f>
              <c:numCache>
                <c:formatCode>General</c:formatCode>
                <c:ptCount val="11"/>
                <c:pt idx="0">
                  <c:v>2509534.4607981816</c:v>
                </c:pt>
                <c:pt idx="1">
                  <c:v>2604283.6729894206</c:v>
                </c:pt>
                <c:pt idx="2">
                  <c:v>2886493.1637205258</c:v>
                </c:pt>
                <c:pt idx="3">
                  <c:v>2773813.5211021975</c:v>
                </c:pt>
                <c:pt idx="4">
                  <c:v>2775488.5989233553</c:v>
                </c:pt>
                <c:pt idx="5">
                  <c:v>2623084.5719299167</c:v>
                </c:pt>
                <c:pt idx="6">
                  <c:v>2878871.5255406797</c:v>
                </c:pt>
                <c:pt idx="7">
                  <c:v>2758966.5348685607</c:v>
                </c:pt>
                <c:pt idx="8">
                  <c:v>2862869.2660163119</c:v>
                </c:pt>
                <c:pt idx="9">
                  <c:v>3007426.1187929809</c:v>
                </c:pt>
                <c:pt idx="10">
                  <c:v>3154313.827816166</c:v>
                </c:pt>
              </c:numCache>
            </c:numRef>
          </c:val>
          <c:smooth val="0"/>
        </c:ser>
        <c:dLbls>
          <c:showLegendKey val="0"/>
          <c:showVal val="0"/>
          <c:showCatName val="0"/>
          <c:showSerName val="0"/>
          <c:showPercent val="0"/>
          <c:showBubbleSize val="0"/>
        </c:dLbls>
        <c:smooth val="0"/>
        <c:axId val="737264080"/>
        <c:axId val="737278224"/>
      </c:lineChart>
      <c:catAx>
        <c:axId val="737264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crossAx val="737278224"/>
        <c:crosses val="autoZero"/>
        <c:auto val="1"/>
        <c:lblAlgn val="ctr"/>
        <c:lblOffset val="100"/>
        <c:noMultiLvlLbl val="0"/>
      </c:catAx>
      <c:valAx>
        <c:axId val="737278224"/>
        <c:scaling>
          <c:orientation val="minMax"/>
          <c:min val="220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crossAx val="7372640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solidFill>
      <a:schemeClr val="bg1"/>
    </a:solid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962098772133201E-2"/>
          <c:y val="1.8520904689729067E-2"/>
          <c:w val="0.90301131715562932"/>
          <c:h val="0.78080381201808846"/>
        </c:manualLayout>
      </c:layout>
      <c:lineChart>
        <c:grouping val="standard"/>
        <c:varyColors val="0"/>
        <c:ser>
          <c:idx val="1"/>
          <c:order val="0"/>
          <c:tx>
            <c:strRef>
              <c:f>Sheet3!$L$1</c:f>
              <c:strCache>
                <c:ptCount val="1"/>
                <c:pt idx="0">
                  <c:v>東北</c:v>
                </c:pt>
              </c:strCache>
            </c:strRef>
          </c:tx>
          <c:spPr>
            <a:ln w="28575" cap="rnd">
              <a:solidFill>
                <a:schemeClr val="accent1"/>
              </a:solidFill>
              <a:round/>
            </a:ln>
            <a:effectLst/>
          </c:spPr>
          <c:marker>
            <c:symbol val="none"/>
          </c:marker>
          <c:cat>
            <c:numRef>
              <c:f>Sheet3!$A$2:$A$61</c:f>
              <c:numCache>
                <c:formatCode>General</c:formatCode>
                <c:ptCount val="60"/>
                <c:pt idx="0">
                  <c:v>1938</c:v>
                </c:pt>
                <c:pt idx="1">
                  <c:v>1939</c:v>
                </c:pt>
                <c:pt idx="2">
                  <c:v>1940</c:v>
                </c:pt>
                <c:pt idx="3">
                  <c:v>1941</c:v>
                </c:pt>
                <c:pt idx="4">
                  <c:v>1942</c:v>
                </c:pt>
                <c:pt idx="5">
                  <c:v>1943</c:v>
                </c:pt>
                <c:pt idx="6">
                  <c:v>1944</c:v>
                </c:pt>
                <c:pt idx="7">
                  <c:v>1945</c:v>
                </c:pt>
                <c:pt idx="8">
                  <c:v>1946</c:v>
                </c:pt>
                <c:pt idx="9">
                  <c:v>1947</c:v>
                </c:pt>
                <c:pt idx="10">
                  <c:v>1948</c:v>
                </c:pt>
                <c:pt idx="11">
                  <c:v>1949</c:v>
                </c:pt>
                <c:pt idx="12">
                  <c:v>1950</c:v>
                </c:pt>
                <c:pt idx="13">
                  <c:v>1951</c:v>
                </c:pt>
                <c:pt idx="14">
                  <c:v>1952</c:v>
                </c:pt>
                <c:pt idx="15">
                  <c:v>1953</c:v>
                </c:pt>
                <c:pt idx="16">
                  <c:v>1954</c:v>
                </c:pt>
                <c:pt idx="17">
                  <c:v>1955</c:v>
                </c:pt>
                <c:pt idx="18">
                  <c:v>1956</c:v>
                </c:pt>
                <c:pt idx="19">
                  <c:v>1957</c:v>
                </c:pt>
                <c:pt idx="20">
                  <c:v>1958</c:v>
                </c:pt>
                <c:pt idx="21">
                  <c:v>1959</c:v>
                </c:pt>
                <c:pt idx="22">
                  <c:v>1960</c:v>
                </c:pt>
                <c:pt idx="23">
                  <c:v>1961</c:v>
                </c:pt>
                <c:pt idx="24">
                  <c:v>1962</c:v>
                </c:pt>
                <c:pt idx="25">
                  <c:v>1963</c:v>
                </c:pt>
                <c:pt idx="26">
                  <c:v>1964</c:v>
                </c:pt>
                <c:pt idx="27">
                  <c:v>1965</c:v>
                </c:pt>
                <c:pt idx="28">
                  <c:v>1966</c:v>
                </c:pt>
                <c:pt idx="29">
                  <c:v>1967</c:v>
                </c:pt>
                <c:pt idx="30">
                  <c:v>1968</c:v>
                </c:pt>
                <c:pt idx="31">
                  <c:v>1969</c:v>
                </c:pt>
                <c:pt idx="32">
                  <c:v>1970</c:v>
                </c:pt>
                <c:pt idx="33">
                  <c:v>1971</c:v>
                </c:pt>
                <c:pt idx="34">
                  <c:v>1972</c:v>
                </c:pt>
                <c:pt idx="35">
                  <c:v>1973</c:v>
                </c:pt>
                <c:pt idx="36">
                  <c:v>1974</c:v>
                </c:pt>
                <c:pt idx="37">
                  <c:v>1975</c:v>
                </c:pt>
                <c:pt idx="38">
                  <c:v>1976</c:v>
                </c:pt>
                <c:pt idx="39">
                  <c:v>1977</c:v>
                </c:pt>
                <c:pt idx="40">
                  <c:v>1978</c:v>
                </c:pt>
                <c:pt idx="41">
                  <c:v>1979</c:v>
                </c:pt>
                <c:pt idx="42">
                  <c:v>1980</c:v>
                </c:pt>
                <c:pt idx="43">
                  <c:v>1981</c:v>
                </c:pt>
                <c:pt idx="44">
                  <c:v>1982</c:v>
                </c:pt>
                <c:pt idx="45">
                  <c:v>1983</c:v>
                </c:pt>
                <c:pt idx="46">
                  <c:v>1984</c:v>
                </c:pt>
                <c:pt idx="47">
                  <c:v>1985</c:v>
                </c:pt>
                <c:pt idx="48">
                  <c:v>1986</c:v>
                </c:pt>
                <c:pt idx="49">
                  <c:v>1987</c:v>
                </c:pt>
                <c:pt idx="50">
                  <c:v>1988</c:v>
                </c:pt>
                <c:pt idx="51">
                  <c:v>1989</c:v>
                </c:pt>
                <c:pt idx="52">
                  <c:v>1990</c:v>
                </c:pt>
                <c:pt idx="53">
                  <c:v>1991</c:v>
                </c:pt>
                <c:pt idx="54">
                  <c:v>1992</c:v>
                </c:pt>
                <c:pt idx="55">
                  <c:v>1993</c:v>
                </c:pt>
                <c:pt idx="56">
                  <c:v>1994</c:v>
                </c:pt>
                <c:pt idx="57">
                  <c:v>1995</c:v>
                </c:pt>
                <c:pt idx="58">
                  <c:v>1996</c:v>
                </c:pt>
                <c:pt idx="59">
                  <c:v>1997</c:v>
                </c:pt>
              </c:numCache>
            </c:numRef>
          </c:cat>
          <c:val>
            <c:numRef>
              <c:f>Sheet3!$L$2:$L$61</c:f>
              <c:numCache>
                <c:formatCode>General</c:formatCode>
                <c:ptCount val="60"/>
                <c:pt idx="20">
                  <c:v>2312</c:v>
                </c:pt>
                <c:pt idx="21">
                  <c:v>2553</c:v>
                </c:pt>
                <c:pt idx="22">
                  <c:v>2697</c:v>
                </c:pt>
                <c:pt idx="23">
                  <c:v>2693</c:v>
                </c:pt>
                <c:pt idx="24">
                  <c:v>2713</c:v>
                </c:pt>
                <c:pt idx="25">
                  <c:v>2599</c:v>
                </c:pt>
                <c:pt idx="26">
                  <c:v>2680</c:v>
                </c:pt>
                <c:pt idx="27">
                  <c:v>2824</c:v>
                </c:pt>
                <c:pt idx="28">
                  <c:v>2773</c:v>
                </c:pt>
                <c:pt idx="29">
                  <c:v>3271</c:v>
                </c:pt>
                <c:pt idx="30">
                  <c:v>3309</c:v>
                </c:pt>
                <c:pt idx="31">
                  <c:v>3275</c:v>
                </c:pt>
                <c:pt idx="32">
                  <c:v>3225</c:v>
                </c:pt>
                <c:pt idx="33">
                  <c:v>2714</c:v>
                </c:pt>
                <c:pt idx="34">
                  <c:v>2973</c:v>
                </c:pt>
                <c:pt idx="35">
                  <c:v>3055</c:v>
                </c:pt>
                <c:pt idx="36">
                  <c:v>3104</c:v>
                </c:pt>
                <c:pt idx="37">
                  <c:v>3466</c:v>
                </c:pt>
                <c:pt idx="38">
                  <c:v>2936</c:v>
                </c:pt>
                <c:pt idx="39">
                  <c:v>3354</c:v>
                </c:pt>
                <c:pt idx="40">
                  <c:v>3340</c:v>
                </c:pt>
                <c:pt idx="41">
                  <c:v>3186</c:v>
                </c:pt>
                <c:pt idx="42">
                  <c:v>2342</c:v>
                </c:pt>
                <c:pt idx="43">
                  <c:v>2490</c:v>
                </c:pt>
                <c:pt idx="44">
                  <c:v>2811</c:v>
                </c:pt>
                <c:pt idx="45">
                  <c:v>2907</c:v>
                </c:pt>
                <c:pt idx="46">
                  <c:v>3243</c:v>
                </c:pt>
                <c:pt idx="47">
                  <c:v>3302</c:v>
                </c:pt>
                <c:pt idx="48">
                  <c:v>3161</c:v>
                </c:pt>
                <c:pt idx="49">
                  <c:v>2981</c:v>
                </c:pt>
                <c:pt idx="50">
                  <c:v>2405</c:v>
                </c:pt>
                <c:pt idx="51">
                  <c:v>2803</c:v>
                </c:pt>
                <c:pt idx="52">
                  <c:v>2946</c:v>
                </c:pt>
                <c:pt idx="53">
                  <c:v>2583</c:v>
                </c:pt>
                <c:pt idx="54">
                  <c:v>2904</c:v>
                </c:pt>
                <c:pt idx="55">
                  <c:v>1654</c:v>
                </c:pt>
                <c:pt idx="56">
                  <c:v>3236</c:v>
                </c:pt>
                <c:pt idx="57">
                  <c:v>2805</c:v>
                </c:pt>
                <c:pt idx="58">
                  <c:v>2807</c:v>
                </c:pt>
                <c:pt idx="59">
                  <c:v>2798</c:v>
                </c:pt>
              </c:numCache>
            </c:numRef>
          </c:val>
          <c:smooth val="0"/>
        </c:ser>
        <c:ser>
          <c:idx val="2"/>
          <c:order val="1"/>
          <c:tx>
            <c:strRef>
              <c:f>Sheet3!$M$1</c:f>
              <c:strCache>
                <c:ptCount val="1"/>
                <c:pt idx="0">
                  <c:v>全国/4</c:v>
                </c:pt>
              </c:strCache>
            </c:strRef>
          </c:tx>
          <c:spPr>
            <a:ln w="28575" cap="rnd">
              <a:solidFill>
                <a:schemeClr val="accent4"/>
              </a:solidFill>
              <a:round/>
            </a:ln>
            <a:effectLst/>
          </c:spPr>
          <c:marker>
            <c:symbol val="none"/>
          </c:marker>
          <c:cat>
            <c:numRef>
              <c:f>Sheet3!$A$2:$A$61</c:f>
              <c:numCache>
                <c:formatCode>General</c:formatCode>
                <c:ptCount val="60"/>
                <c:pt idx="0">
                  <c:v>1938</c:v>
                </c:pt>
                <c:pt idx="1">
                  <c:v>1939</c:v>
                </c:pt>
                <c:pt idx="2">
                  <c:v>1940</c:v>
                </c:pt>
                <c:pt idx="3">
                  <c:v>1941</c:v>
                </c:pt>
                <c:pt idx="4">
                  <c:v>1942</c:v>
                </c:pt>
                <c:pt idx="5">
                  <c:v>1943</c:v>
                </c:pt>
                <c:pt idx="6">
                  <c:v>1944</c:v>
                </c:pt>
                <c:pt idx="7">
                  <c:v>1945</c:v>
                </c:pt>
                <c:pt idx="8">
                  <c:v>1946</c:v>
                </c:pt>
                <c:pt idx="9">
                  <c:v>1947</c:v>
                </c:pt>
                <c:pt idx="10">
                  <c:v>1948</c:v>
                </c:pt>
                <c:pt idx="11">
                  <c:v>1949</c:v>
                </c:pt>
                <c:pt idx="12">
                  <c:v>1950</c:v>
                </c:pt>
                <c:pt idx="13">
                  <c:v>1951</c:v>
                </c:pt>
                <c:pt idx="14">
                  <c:v>1952</c:v>
                </c:pt>
                <c:pt idx="15">
                  <c:v>1953</c:v>
                </c:pt>
                <c:pt idx="16">
                  <c:v>1954</c:v>
                </c:pt>
                <c:pt idx="17">
                  <c:v>1955</c:v>
                </c:pt>
                <c:pt idx="18">
                  <c:v>1956</c:v>
                </c:pt>
                <c:pt idx="19">
                  <c:v>1957</c:v>
                </c:pt>
                <c:pt idx="20">
                  <c:v>1958</c:v>
                </c:pt>
                <c:pt idx="21">
                  <c:v>1959</c:v>
                </c:pt>
                <c:pt idx="22">
                  <c:v>1960</c:v>
                </c:pt>
                <c:pt idx="23">
                  <c:v>1961</c:v>
                </c:pt>
                <c:pt idx="24">
                  <c:v>1962</c:v>
                </c:pt>
                <c:pt idx="25">
                  <c:v>1963</c:v>
                </c:pt>
                <c:pt idx="26">
                  <c:v>1964</c:v>
                </c:pt>
                <c:pt idx="27">
                  <c:v>1965</c:v>
                </c:pt>
                <c:pt idx="28">
                  <c:v>1966</c:v>
                </c:pt>
                <c:pt idx="29">
                  <c:v>1967</c:v>
                </c:pt>
                <c:pt idx="30">
                  <c:v>1968</c:v>
                </c:pt>
                <c:pt idx="31">
                  <c:v>1969</c:v>
                </c:pt>
                <c:pt idx="32">
                  <c:v>1970</c:v>
                </c:pt>
                <c:pt idx="33">
                  <c:v>1971</c:v>
                </c:pt>
                <c:pt idx="34">
                  <c:v>1972</c:v>
                </c:pt>
                <c:pt idx="35">
                  <c:v>1973</c:v>
                </c:pt>
                <c:pt idx="36">
                  <c:v>1974</c:v>
                </c:pt>
                <c:pt idx="37">
                  <c:v>1975</c:v>
                </c:pt>
                <c:pt idx="38">
                  <c:v>1976</c:v>
                </c:pt>
                <c:pt idx="39">
                  <c:v>1977</c:v>
                </c:pt>
                <c:pt idx="40">
                  <c:v>1978</c:v>
                </c:pt>
                <c:pt idx="41">
                  <c:v>1979</c:v>
                </c:pt>
                <c:pt idx="42">
                  <c:v>1980</c:v>
                </c:pt>
                <c:pt idx="43">
                  <c:v>1981</c:v>
                </c:pt>
                <c:pt idx="44">
                  <c:v>1982</c:v>
                </c:pt>
                <c:pt idx="45">
                  <c:v>1983</c:v>
                </c:pt>
                <c:pt idx="46">
                  <c:v>1984</c:v>
                </c:pt>
                <c:pt idx="47">
                  <c:v>1985</c:v>
                </c:pt>
                <c:pt idx="48">
                  <c:v>1986</c:v>
                </c:pt>
                <c:pt idx="49">
                  <c:v>1987</c:v>
                </c:pt>
                <c:pt idx="50">
                  <c:v>1988</c:v>
                </c:pt>
                <c:pt idx="51">
                  <c:v>1989</c:v>
                </c:pt>
                <c:pt idx="52">
                  <c:v>1990</c:v>
                </c:pt>
                <c:pt idx="53">
                  <c:v>1991</c:v>
                </c:pt>
                <c:pt idx="54">
                  <c:v>1992</c:v>
                </c:pt>
                <c:pt idx="55">
                  <c:v>1993</c:v>
                </c:pt>
                <c:pt idx="56">
                  <c:v>1994</c:v>
                </c:pt>
                <c:pt idx="57">
                  <c:v>1995</c:v>
                </c:pt>
                <c:pt idx="58">
                  <c:v>1996</c:v>
                </c:pt>
                <c:pt idx="59">
                  <c:v>1997</c:v>
                </c:pt>
              </c:numCache>
            </c:numRef>
          </c:cat>
          <c:val>
            <c:numRef>
              <c:f>Sheet3!$M$2:$M$61</c:f>
              <c:numCache>
                <c:formatCode>General</c:formatCode>
                <c:ptCount val="60"/>
                <c:pt idx="0">
                  <c:v>2407</c:v>
                </c:pt>
                <c:pt idx="1">
                  <c:v>2513</c:v>
                </c:pt>
                <c:pt idx="2">
                  <c:v>2238.75</c:v>
                </c:pt>
                <c:pt idx="3">
                  <c:v>2027.75</c:v>
                </c:pt>
                <c:pt idx="4">
                  <c:v>2464.75</c:v>
                </c:pt>
                <c:pt idx="5">
                  <c:v>2318.25</c:v>
                </c:pt>
                <c:pt idx="6">
                  <c:v>2166.5</c:v>
                </c:pt>
                <c:pt idx="7">
                  <c:v>1455.75</c:v>
                </c:pt>
                <c:pt idx="8">
                  <c:v>2281</c:v>
                </c:pt>
                <c:pt idx="9">
                  <c:v>2186.5</c:v>
                </c:pt>
                <c:pt idx="10">
                  <c:v>2448</c:v>
                </c:pt>
                <c:pt idx="11">
                  <c:v>2310.75</c:v>
                </c:pt>
                <c:pt idx="12">
                  <c:v>2353</c:v>
                </c:pt>
                <c:pt idx="13">
                  <c:v>2222</c:v>
                </c:pt>
                <c:pt idx="14">
                  <c:v>2419</c:v>
                </c:pt>
                <c:pt idx="15">
                  <c:v>2009.5</c:v>
                </c:pt>
                <c:pt idx="16">
                  <c:v>2223.75</c:v>
                </c:pt>
                <c:pt idx="17">
                  <c:v>3018.25</c:v>
                </c:pt>
                <c:pt idx="18">
                  <c:v>2661.75</c:v>
                </c:pt>
                <c:pt idx="19">
                  <c:v>2797</c:v>
                </c:pt>
                <c:pt idx="20">
                  <c:v>2922.25</c:v>
                </c:pt>
                <c:pt idx="21">
                  <c:v>3039.5</c:v>
                </c:pt>
                <c:pt idx="22">
                  <c:v>3134.75</c:v>
                </c:pt>
                <c:pt idx="23">
                  <c:v>3034.5</c:v>
                </c:pt>
                <c:pt idx="24">
                  <c:v>3190.5</c:v>
                </c:pt>
                <c:pt idx="25">
                  <c:v>3132.25</c:v>
                </c:pt>
                <c:pt idx="26">
                  <c:v>3090.5</c:v>
                </c:pt>
                <c:pt idx="27">
                  <c:v>3045.25</c:v>
                </c:pt>
                <c:pt idx="28">
                  <c:v>3131.5</c:v>
                </c:pt>
                <c:pt idx="29">
                  <c:v>3564.25</c:v>
                </c:pt>
                <c:pt idx="30">
                  <c:v>3555.75</c:v>
                </c:pt>
                <c:pt idx="31">
                  <c:v>3449.25</c:v>
                </c:pt>
                <c:pt idx="32">
                  <c:v>3132</c:v>
                </c:pt>
                <c:pt idx="33">
                  <c:v>2695.5</c:v>
                </c:pt>
                <c:pt idx="34">
                  <c:v>2941.5</c:v>
                </c:pt>
                <c:pt idx="35">
                  <c:v>3017</c:v>
                </c:pt>
                <c:pt idx="36">
                  <c:v>3045.5</c:v>
                </c:pt>
                <c:pt idx="37">
                  <c:v>3271.25</c:v>
                </c:pt>
                <c:pt idx="38">
                  <c:v>2924.75</c:v>
                </c:pt>
                <c:pt idx="39">
                  <c:v>3255.5</c:v>
                </c:pt>
                <c:pt idx="40">
                  <c:v>3136.5</c:v>
                </c:pt>
                <c:pt idx="41">
                  <c:v>2974.5</c:v>
                </c:pt>
                <c:pt idx="42">
                  <c:v>2423</c:v>
                </c:pt>
                <c:pt idx="43">
                  <c:v>2551</c:v>
                </c:pt>
                <c:pt idx="44">
                  <c:v>2553</c:v>
                </c:pt>
                <c:pt idx="45">
                  <c:v>2577</c:v>
                </c:pt>
                <c:pt idx="46">
                  <c:v>2958</c:v>
                </c:pt>
                <c:pt idx="47">
                  <c:v>2903.25</c:v>
                </c:pt>
                <c:pt idx="48">
                  <c:v>2898</c:v>
                </c:pt>
                <c:pt idx="49">
                  <c:v>2642.75</c:v>
                </c:pt>
                <c:pt idx="50">
                  <c:v>2472</c:v>
                </c:pt>
                <c:pt idx="51">
                  <c:v>2574.25</c:v>
                </c:pt>
                <c:pt idx="52">
                  <c:v>2615.75</c:v>
                </c:pt>
                <c:pt idx="53">
                  <c:v>2391.25</c:v>
                </c:pt>
                <c:pt idx="54">
                  <c:v>2636.5</c:v>
                </c:pt>
                <c:pt idx="55">
                  <c:v>1952.75</c:v>
                </c:pt>
                <c:pt idx="56">
                  <c:v>2990.25</c:v>
                </c:pt>
                <c:pt idx="57">
                  <c:v>2681</c:v>
                </c:pt>
                <c:pt idx="58">
                  <c:v>2582</c:v>
                </c:pt>
                <c:pt idx="59">
                  <c:v>2501</c:v>
                </c:pt>
              </c:numCache>
            </c:numRef>
          </c:val>
          <c:smooth val="0"/>
        </c:ser>
        <c:dLbls>
          <c:showLegendKey val="0"/>
          <c:showVal val="0"/>
          <c:showCatName val="0"/>
          <c:showSerName val="0"/>
          <c:showPercent val="0"/>
          <c:showBubbleSize val="0"/>
        </c:dLbls>
        <c:smooth val="0"/>
        <c:axId val="737264624"/>
        <c:axId val="819316768"/>
      </c:lineChart>
      <c:catAx>
        <c:axId val="737264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819316768"/>
        <c:crosses val="autoZero"/>
        <c:auto val="1"/>
        <c:lblAlgn val="ctr"/>
        <c:lblOffset val="100"/>
        <c:noMultiLvlLbl val="0"/>
      </c:catAx>
      <c:valAx>
        <c:axId val="819316768"/>
        <c:scaling>
          <c:orientation val="minMax"/>
          <c:min val="1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crossAx val="737264624"/>
        <c:crosses val="autoZero"/>
        <c:crossBetween val="between"/>
      </c:valAx>
      <c:spPr>
        <a:noFill/>
        <a:ln>
          <a:noFill/>
        </a:ln>
        <a:effectLst/>
      </c:spPr>
    </c:plotArea>
    <c:legend>
      <c:legendPos val="b"/>
      <c:layout>
        <c:manualLayout>
          <c:xMode val="edge"/>
          <c:yMode val="edge"/>
          <c:x val="0.11903040341395818"/>
          <c:y val="0.90567990051688108"/>
          <c:w val="0.36152482374854755"/>
          <c:h val="7.3889381335332432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solidFill>
      <a:schemeClr val="bg1"/>
    </a:solid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Sheet3!$B$1</c:f>
              <c:strCache>
                <c:ptCount val="1"/>
                <c:pt idx="0">
                  <c:v>東北</c:v>
                </c:pt>
              </c:strCache>
            </c:strRef>
          </c:tx>
          <c:spPr>
            <a:ln w="28575" cap="rnd">
              <a:solidFill>
                <a:schemeClr val="accent1"/>
              </a:solidFill>
              <a:round/>
            </a:ln>
            <a:effectLst/>
          </c:spPr>
          <c:marker>
            <c:symbol val="none"/>
          </c:marker>
          <c:cat>
            <c:numRef>
              <c:f>Sheet3!$A$2:$A$32</c:f>
              <c:numCache>
                <c:formatCode>General</c:formatCode>
                <c:ptCount val="31"/>
                <c:pt idx="0">
                  <c:v>1938</c:v>
                </c:pt>
                <c:pt idx="1">
                  <c:v>1939</c:v>
                </c:pt>
                <c:pt idx="2">
                  <c:v>1940</c:v>
                </c:pt>
                <c:pt idx="3">
                  <c:v>1941</c:v>
                </c:pt>
                <c:pt idx="4">
                  <c:v>1942</c:v>
                </c:pt>
                <c:pt idx="5">
                  <c:v>1943</c:v>
                </c:pt>
                <c:pt idx="6">
                  <c:v>1944</c:v>
                </c:pt>
                <c:pt idx="7">
                  <c:v>1945</c:v>
                </c:pt>
                <c:pt idx="8">
                  <c:v>1946</c:v>
                </c:pt>
                <c:pt idx="9">
                  <c:v>1947</c:v>
                </c:pt>
                <c:pt idx="10">
                  <c:v>1948</c:v>
                </c:pt>
                <c:pt idx="11">
                  <c:v>1949</c:v>
                </c:pt>
                <c:pt idx="12">
                  <c:v>1950</c:v>
                </c:pt>
                <c:pt idx="13">
                  <c:v>1951</c:v>
                </c:pt>
                <c:pt idx="14">
                  <c:v>1952</c:v>
                </c:pt>
                <c:pt idx="15">
                  <c:v>1953</c:v>
                </c:pt>
                <c:pt idx="16">
                  <c:v>1954</c:v>
                </c:pt>
                <c:pt idx="17">
                  <c:v>1955</c:v>
                </c:pt>
                <c:pt idx="18">
                  <c:v>1956</c:v>
                </c:pt>
                <c:pt idx="19">
                  <c:v>1957</c:v>
                </c:pt>
                <c:pt idx="20">
                  <c:v>1958</c:v>
                </c:pt>
                <c:pt idx="21">
                  <c:v>1959</c:v>
                </c:pt>
                <c:pt idx="22">
                  <c:v>1960</c:v>
                </c:pt>
                <c:pt idx="23">
                  <c:v>1961</c:v>
                </c:pt>
                <c:pt idx="24">
                  <c:v>1962</c:v>
                </c:pt>
                <c:pt idx="25">
                  <c:v>1963</c:v>
                </c:pt>
                <c:pt idx="26">
                  <c:v>1964</c:v>
                </c:pt>
                <c:pt idx="27">
                  <c:v>1965</c:v>
                </c:pt>
                <c:pt idx="28">
                  <c:v>1966</c:v>
                </c:pt>
                <c:pt idx="29">
                  <c:v>1967</c:v>
                </c:pt>
                <c:pt idx="30">
                  <c:v>1968</c:v>
                </c:pt>
              </c:numCache>
            </c:numRef>
          </c:cat>
          <c:val>
            <c:numRef>
              <c:f>Sheet3!$B$2:$B$32</c:f>
              <c:numCache>
                <c:formatCode>General</c:formatCode>
                <c:ptCount val="31"/>
                <c:pt idx="20">
                  <c:v>2312000</c:v>
                </c:pt>
                <c:pt idx="21">
                  <c:v>2553000</c:v>
                </c:pt>
                <c:pt idx="22">
                  <c:v>2697000</c:v>
                </c:pt>
                <c:pt idx="23">
                  <c:v>2693000</c:v>
                </c:pt>
                <c:pt idx="24">
                  <c:v>2713000</c:v>
                </c:pt>
                <c:pt idx="25">
                  <c:v>2599000</c:v>
                </c:pt>
                <c:pt idx="26">
                  <c:v>2680000</c:v>
                </c:pt>
                <c:pt idx="27">
                  <c:v>2824000</c:v>
                </c:pt>
                <c:pt idx="28">
                  <c:v>2773000</c:v>
                </c:pt>
                <c:pt idx="29">
                  <c:v>3271000</c:v>
                </c:pt>
                <c:pt idx="30">
                  <c:v>3309000</c:v>
                </c:pt>
              </c:numCache>
            </c:numRef>
          </c:val>
          <c:smooth val="0"/>
        </c:ser>
        <c:ser>
          <c:idx val="1"/>
          <c:order val="1"/>
          <c:tx>
            <c:strRef>
              <c:f>Sheet3!$I$1</c:f>
              <c:strCache>
                <c:ptCount val="1"/>
                <c:pt idx="0">
                  <c:v>回帰</c:v>
                </c:pt>
              </c:strCache>
            </c:strRef>
          </c:tx>
          <c:spPr>
            <a:ln w="28575" cap="rnd">
              <a:solidFill>
                <a:schemeClr val="accent2"/>
              </a:solidFill>
              <a:round/>
            </a:ln>
            <a:effectLst/>
          </c:spPr>
          <c:marker>
            <c:symbol val="none"/>
          </c:marker>
          <c:cat>
            <c:numRef>
              <c:f>Sheet3!$A$2:$A$32</c:f>
              <c:numCache>
                <c:formatCode>General</c:formatCode>
                <c:ptCount val="31"/>
                <c:pt idx="0">
                  <c:v>1938</c:v>
                </c:pt>
                <c:pt idx="1">
                  <c:v>1939</c:v>
                </c:pt>
                <c:pt idx="2">
                  <c:v>1940</c:v>
                </c:pt>
                <c:pt idx="3">
                  <c:v>1941</c:v>
                </c:pt>
                <c:pt idx="4">
                  <c:v>1942</c:v>
                </c:pt>
                <c:pt idx="5">
                  <c:v>1943</c:v>
                </c:pt>
                <c:pt idx="6">
                  <c:v>1944</c:v>
                </c:pt>
                <c:pt idx="7">
                  <c:v>1945</c:v>
                </c:pt>
                <c:pt idx="8">
                  <c:v>1946</c:v>
                </c:pt>
                <c:pt idx="9">
                  <c:v>1947</c:v>
                </c:pt>
                <c:pt idx="10">
                  <c:v>1948</c:v>
                </c:pt>
                <c:pt idx="11">
                  <c:v>1949</c:v>
                </c:pt>
                <c:pt idx="12">
                  <c:v>1950</c:v>
                </c:pt>
                <c:pt idx="13">
                  <c:v>1951</c:v>
                </c:pt>
                <c:pt idx="14">
                  <c:v>1952</c:v>
                </c:pt>
                <c:pt idx="15">
                  <c:v>1953</c:v>
                </c:pt>
                <c:pt idx="16">
                  <c:v>1954</c:v>
                </c:pt>
                <c:pt idx="17">
                  <c:v>1955</c:v>
                </c:pt>
                <c:pt idx="18">
                  <c:v>1956</c:v>
                </c:pt>
                <c:pt idx="19">
                  <c:v>1957</c:v>
                </c:pt>
                <c:pt idx="20">
                  <c:v>1958</c:v>
                </c:pt>
                <c:pt idx="21">
                  <c:v>1959</c:v>
                </c:pt>
                <c:pt idx="22">
                  <c:v>1960</c:v>
                </c:pt>
                <c:pt idx="23">
                  <c:v>1961</c:v>
                </c:pt>
                <c:pt idx="24">
                  <c:v>1962</c:v>
                </c:pt>
                <c:pt idx="25">
                  <c:v>1963</c:v>
                </c:pt>
                <c:pt idx="26">
                  <c:v>1964</c:v>
                </c:pt>
                <c:pt idx="27">
                  <c:v>1965</c:v>
                </c:pt>
                <c:pt idx="28">
                  <c:v>1966</c:v>
                </c:pt>
                <c:pt idx="29">
                  <c:v>1967</c:v>
                </c:pt>
                <c:pt idx="30">
                  <c:v>1968</c:v>
                </c:pt>
              </c:numCache>
            </c:numRef>
          </c:cat>
          <c:val>
            <c:numRef>
              <c:f>Sheet3!$I$2:$I$32</c:f>
              <c:numCache>
                <c:formatCode>General</c:formatCode>
                <c:ptCount val="31"/>
                <c:pt idx="0">
                  <c:v>2723886.3694130182</c:v>
                </c:pt>
                <c:pt idx="1">
                  <c:v>3194828.1289760843</c:v>
                </c:pt>
                <c:pt idx="2">
                  <c:v>3049516.7683618143</c:v>
                </c:pt>
                <c:pt idx="3">
                  <c:v>2608166.6339874566</c:v>
                </c:pt>
                <c:pt idx="4">
                  <c:v>2960269.9815534353</c:v>
                </c:pt>
                <c:pt idx="5">
                  <c:v>2890058.102644287</c:v>
                </c:pt>
                <c:pt idx="6">
                  <c:v>2673763.0605574176</c:v>
                </c:pt>
                <c:pt idx="7">
                  <c:v>2364695.5386109576</c:v>
                </c:pt>
                <c:pt idx="8">
                  <c:v>2782029.9843895808</c:v>
                </c:pt>
                <c:pt idx="9">
                  <c:v>2860997.891045697</c:v>
                </c:pt>
                <c:pt idx="10">
                  <c:v>2898217.5150448531</c:v>
                </c:pt>
                <c:pt idx="11">
                  <c:v>2864354.9628774449</c:v>
                </c:pt>
                <c:pt idx="12">
                  <c:v>3516068.7657536864</c:v>
                </c:pt>
                <c:pt idx="13">
                  <c:v>2568984.286302425</c:v>
                </c:pt>
                <c:pt idx="14">
                  <c:v>2525105.8871073723</c:v>
                </c:pt>
                <c:pt idx="15">
                  <c:v>2713483.6960456967</c:v>
                </c:pt>
                <c:pt idx="16">
                  <c:v>2565336.5904517919</c:v>
                </c:pt>
                <c:pt idx="17">
                  <c:v>2980559.7965522557</c:v>
                </c:pt>
                <c:pt idx="18">
                  <c:v>2662822.4228843972</c:v>
                </c:pt>
                <c:pt idx="19">
                  <c:v>2520578.1605236381</c:v>
                </c:pt>
                <c:pt idx="20">
                  <c:v>2509534.4607981816</c:v>
                </c:pt>
                <c:pt idx="21">
                  <c:v>2604283.6729894206</c:v>
                </c:pt>
                <c:pt idx="22">
                  <c:v>2886493.1637205258</c:v>
                </c:pt>
                <c:pt idx="23">
                  <c:v>2773813.5211021975</c:v>
                </c:pt>
                <c:pt idx="24">
                  <c:v>2775488.5989233553</c:v>
                </c:pt>
                <c:pt idx="25">
                  <c:v>2623084.5719299167</c:v>
                </c:pt>
                <c:pt idx="26">
                  <c:v>2878871.5255406797</c:v>
                </c:pt>
                <c:pt idx="27">
                  <c:v>2758966.5348685607</c:v>
                </c:pt>
                <c:pt idx="28">
                  <c:v>2862869.2660163119</c:v>
                </c:pt>
                <c:pt idx="29">
                  <c:v>3007426.1187929809</c:v>
                </c:pt>
                <c:pt idx="30">
                  <c:v>3154313.827816166</c:v>
                </c:pt>
              </c:numCache>
            </c:numRef>
          </c:val>
          <c:smooth val="0"/>
        </c:ser>
        <c:ser>
          <c:idx val="2"/>
          <c:order val="2"/>
          <c:tx>
            <c:strRef>
              <c:f>Sheet3!$J$1</c:f>
              <c:strCache>
                <c:ptCount val="1"/>
                <c:pt idx="0">
                  <c:v>修正</c:v>
                </c:pt>
              </c:strCache>
            </c:strRef>
          </c:tx>
          <c:spPr>
            <a:ln w="28575" cap="rnd">
              <a:solidFill>
                <a:schemeClr val="accent6"/>
              </a:solidFill>
              <a:round/>
            </a:ln>
            <a:effectLst/>
          </c:spPr>
          <c:marker>
            <c:symbol val="none"/>
          </c:marker>
          <c:cat>
            <c:numRef>
              <c:f>Sheet3!$A$2:$A$32</c:f>
              <c:numCache>
                <c:formatCode>General</c:formatCode>
                <c:ptCount val="31"/>
                <c:pt idx="0">
                  <c:v>1938</c:v>
                </c:pt>
                <c:pt idx="1">
                  <c:v>1939</c:v>
                </c:pt>
                <c:pt idx="2">
                  <c:v>1940</c:v>
                </c:pt>
                <c:pt idx="3">
                  <c:v>1941</c:v>
                </c:pt>
                <c:pt idx="4">
                  <c:v>1942</c:v>
                </c:pt>
                <c:pt idx="5">
                  <c:v>1943</c:v>
                </c:pt>
                <c:pt idx="6">
                  <c:v>1944</c:v>
                </c:pt>
                <c:pt idx="7">
                  <c:v>1945</c:v>
                </c:pt>
                <c:pt idx="8">
                  <c:v>1946</c:v>
                </c:pt>
                <c:pt idx="9">
                  <c:v>1947</c:v>
                </c:pt>
                <c:pt idx="10">
                  <c:v>1948</c:v>
                </c:pt>
                <c:pt idx="11">
                  <c:v>1949</c:v>
                </c:pt>
                <c:pt idx="12">
                  <c:v>1950</c:v>
                </c:pt>
                <c:pt idx="13">
                  <c:v>1951</c:v>
                </c:pt>
                <c:pt idx="14">
                  <c:v>1952</c:v>
                </c:pt>
                <c:pt idx="15">
                  <c:v>1953</c:v>
                </c:pt>
                <c:pt idx="16">
                  <c:v>1954</c:v>
                </c:pt>
                <c:pt idx="17">
                  <c:v>1955</c:v>
                </c:pt>
                <c:pt idx="18">
                  <c:v>1956</c:v>
                </c:pt>
                <c:pt idx="19">
                  <c:v>1957</c:v>
                </c:pt>
                <c:pt idx="20">
                  <c:v>1958</c:v>
                </c:pt>
                <c:pt idx="21">
                  <c:v>1959</c:v>
                </c:pt>
                <c:pt idx="22">
                  <c:v>1960</c:v>
                </c:pt>
                <c:pt idx="23">
                  <c:v>1961</c:v>
                </c:pt>
                <c:pt idx="24">
                  <c:v>1962</c:v>
                </c:pt>
                <c:pt idx="25">
                  <c:v>1963</c:v>
                </c:pt>
                <c:pt idx="26">
                  <c:v>1964</c:v>
                </c:pt>
                <c:pt idx="27">
                  <c:v>1965</c:v>
                </c:pt>
                <c:pt idx="28">
                  <c:v>1966</c:v>
                </c:pt>
                <c:pt idx="29">
                  <c:v>1967</c:v>
                </c:pt>
                <c:pt idx="30">
                  <c:v>1968</c:v>
                </c:pt>
              </c:numCache>
            </c:numRef>
          </c:cat>
          <c:val>
            <c:numRef>
              <c:f>Sheet3!$J$2:$J$32</c:f>
              <c:numCache>
                <c:formatCode>General</c:formatCode>
                <c:ptCount val="31"/>
                <c:pt idx="0">
                  <c:v>1776216.3694130182</c:v>
                </c:pt>
                <c:pt idx="1">
                  <c:v>2278747.1289760843</c:v>
                </c:pt>
                <c:pt idx="2">
                  <c:v>2165024.7683618143</c:v>
                </c:pt>
                <c:pt idx="3">
                  <c:v>1755263.6339874566</c:v>
                </c:pt>
                <c:pt idx="4">
                  <c:v>2138955.9815534353</c:v>
                </c:pt>
                <c:pt idx="5">
                  <c:v>2100333.102644287</c:v>
                </c:pt>
                <c:pt idx="6">
                  <c:v>1915627.0605574176</c:v>
                </c:pt>
                <c:pt idx="7">
                  <c:v>1638148.5386109576</c:v>
                </c:pt>
                <c:pt idx="8">
                  <c:v>2087071.9843895808</c:v>
                </c:pt>
                <c:pt idx="9">
                  <c:v>2197628.891045697</c:v>
                </c:pt>
                <c:pt idx="10">
                  <c:v>2266437.5150448531</c:v>
                </c:pt>
                <c:pt idx="11">
                  <c:v>2264163.9628774449</c:v>
                </c:pt>
                <c:pt idx="12">
                  <c:v>2947466.7657536864</c:v>
                </c:pt>
                <c:pt idx="13">
                  <c:v>2031971.286302425</c:v>
                </c:pt>
                <c:pt idx="14">
                  <c:v>2019681.8871073723</c:v>
                </c:pt>
                <c:pt idx="15">
                  <c:v>2239648.6960456967</c:v>
                </c:pt>
                <c:pt idx="16">
                  <c:v>2123090.5904517919</c:v>
                </c:pt>
                <c:pt idx="17">
                  <c:v>2569902.7965522557</c:v>
                </c:pt>
                <c:pt idx="18">
                  <c:v>2283754.4228843972</c:v>
                </c:pt>
                <c:pt idx="19">
                  <c:v>2173099.1605236381</c:v>
                </c:pt>
                <c:pt idx="20">
                  <c:v>2193644.4607981816</c:v>
                </c:pt>
                <c:pt idx="21">
                  <c:v>2319982.6729894206</c:v>
                </c:pt>
                <c:pt idx="22">
                  <c:v>2633781.1637205258</c:v>
                </c:pt>
                <c:pt idx="23">
                  <c:v>2552690.5211021975</c:v>
                </c:pt>
                <c:pt idx="24">
                  <c:v>2585954.5989233553</c:v>
                </c:pt>
                <c:pt idx="25">
                  <c:v>2465139.5719299167</c:v>
                </c:pt>
                <c:pt idx="26">
                  <c:v>2752515.5255406797</c:v>
                </c:pt>
                <c:pt idx="27">
                  <c:v>2664199.5348685607</c:v>
                </c:pt>
                <c:pt idx="28">
                  <c:v>2799691.2660163119</c:v>
                </c:pt>
                <c:pt idx="29">
                  <c:v>2975837.1187929809</c:v>
                </c:pt>
                <c:pt idx="30">
                  <c:v>3154313.827816166</c:v>
                </c:pt>
              </c:numCache>
            </c:numRef>
          </c:val>
          <c:smooth val="0"/>
        </c:ser>
        <c:dLbls>
          <c:showLegendKey val="0"/>
          <c:showVal val="0"/>
          <c:showCatName val="0"/>
          <c:showSerName val="0"/>
          <c:showPercent val="0"/>
          <c:showBubbleSize val="0"/>
        </c:dLbls>
        <c:smooth val="0"/>
        <c:axId val="820384912"/>
        <c:axId val="865326000"/>
      </c:lineChart>
      <c:catAx>
        <c:axId val="820384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crossAx val="865326000"/>
        <c:crosses val="autoZero"/>
        <c:auto val="1"/>
        <c:lblAlgn val="ctr"/>
        <c:lblOffset val="100"/>
        <c:noMultiLvlLbl val="0"/>
      </c:catAx>
      <c:valAx>
        <c:axId val="865326000"/>
        <c:scaling>
          <c:orientation val="minMax"/>
          <c:min val="150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crossAx val="8203849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solidFill>
      <a:schemeClr val="bg1"/>
    </a:solidFill>
    <a:ln>
      <a:noFill/>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Sheet3!$I$1</c:f>
              <c:strCache>
                <c:ptCount val="1"/>
                <c:pt idx="0">
                  <c:v>回帰</c:v>
                </c:pt>
              </c:strCache>
            </c:strRef>
          </c:tx>
          <c:spPr>
            <a:ln w="25400" cap="rnd">
              <a:noFill/>
              <a:round/>
            </a:ln>
            <a:effectLst/>
          </c:spPr>
          <c:marker>
            <c:symbol val="circle"/>
            <c:size val="5"/>
            <c:spPr>
              <a:solidFill>
                <a:schemeClr val="accent2"/>
              </a:solidFill>
              <a:ln w="9525">
                <a:solidFill>
                  <a:schemeClr val="accent2"/>
                </a:solidFill>
              </a:ln>
              <a:effectLst/>
            </c:spPr>
          </c:marker>
          <c:trendline>
            <c:spPr>
              <a:ln w="19050" cap="rnd">
                <a:solidFill>
                  <a:schemeClr val="accent2"/>
                </a:solidFill>
                <a:prstDash val="sysDot"/>
              </a:ln>
              <a:effectLst/>
            </c:spPr>
            <c:trendlineType val="linear"/>
            <c:dispRSqr val="1"/>
            <c:dispEq val="1"/>
            <c:trendlineLbl>
              <c:layout>
                <c:manualLayout>
                  <c:x val="-0.16842534132774686"/>
                  <c:y val="0.10283687943262411"/>
                </c:manualLayout>
              </c:layout>
              <c:numFmt formatCode="General" sourceLinked="0"/>
              <c:spPr>
                <a:solidFill>
                  <a:schemeClr val="lt1"/>
                </a:solidFill>
                <a:ln w="12700" cap="flat" cmpd="sng" algn="ctr">
                  <a:solidFill>
                    <a:schemeClr val="accent2"/>
                  </a:solidFill>
                  <a:prstDash val="solid"/>
                  <a:miter lim="800000"/>
                </a:ln>
                <a:effectLst/>
              </c:spPr>
              <c:txPr>
                <a:bodyPr rot="0" spcFirstLastPara="1" vertOverflow="ellipsis" vert="horz" wrap="square" anchor="ctr" anchorCtr="1"/>
                <a:lstStyle/>
                <a:p>
                  <a:pPr>
                    <a:defRPr sz="1400" b="0" i="0" u="none" strike="noStrike" kern="1200" baseline="0">
                      <a:solidFill>
                        <a:schemeClr val="dk1"/>
                      </a:solidFill>
                      <a:latin typeface="+mn-lt"/>
                      <a:ea typeface="+mn-ea"/>
                      <a:cs typeface="+mn-cs"/>
                    </a:defRPr>
                  </a:pPr>
                  <a:endParaRPr lang="ja-JP"/>
                </a:p>
              </c:txPr>
            </c:trendlineLbl>
          </c:trendline>
          <c:xVal>
            <c:numRef>
              <c:f>Sheet3!$I$22:$I$32</c:f>
              <c:numCache>
                <c:formatCode>General</c:formatCode>
                <c:ptCount val="11"/>
                <c:pt idx="0">
                  <c:v>2509534.4607981816</c:v>
                </c:pt>
                <c:pt idx="1">
                  <c:v>2604283.6729894206</c:v>
                </c:pt>
                <c:pt idx="2">
                  <c:v>2886493.1637205258</c:v>
                </c:pt>
                <c:pt idx="3">
                  <c:v>2773813.5211021975</c:v>
                </c:pt>
                <c:pt idx="4">
                  <c:v>2775488.5989233553</c:v>
                </c:pt>
                <c:pt idx="5">
                  <c:v>2623084.5719299167</c:v>
                </c:pt>
                <c:pt idx="6">
                  <c:v>2878871.5255406797</c:v>
                </c:pt>
                <c:pt idx="7">
                  <c:v>2758966.5348685607</c:v>
                </c:pt>
                <c:pt idx="8">
                  <c:v>2862869.2660163119</c:v>
                </c:pt>
                <c:pt idx="9">
                  <c:v>3007426.1187929809</c:v>
                </c:pt>
                <c:pt idx="10">
                  <c:v>3154313.827816166</c:v>
                </c:pt>
              </c:numCache>
            </c:numRef>
          </c:xVal>
          <c:yVal>
            <c:numRef>
              <c:f>Sheet3!$B$22:$B$32</c:f>
              <c:numCache>
                <c:formatCode>General</c:formatCode>
                <c:ptCount val="11"/>
                <c:pt idx="0">
                  <c:v>2312000</c:v>
                </c:pt>
                <c:pt idx="1">
                  <c:v>2553000</c:v>
                </c:pt>
                <c:pt idx="2">
                  <c:v>2697000</c:v>
                </c:pt>
                <c:pt idx="3">
                  <c:v>2693000</c:v>
                </c:pt>
                <c:pt idx="4">
                  <c:v>2713000</c:v>
                </c:pt>
                <c:pt idx="5">
                  <c:v>2599000</c:v>
                </c:pt>
                <c:pt idx="6">
                  <c:v>2680000</c:v>
                </c:pt>
                <c:pt idx="7">
                  <c:v>2824000</c:v>
                </c:pt>
                <c:pt idx="8">
                  <c:v>2773000</c:v>
                </c:pt>
                <c:pt idx="9">
                  <c:v>3271000</c:v>
                </c:pt>
                <c:pt idx="10">
                  <c:v>3309000</c:v>
                </c:pt>
              </c:numCache>
            </c:numRef>
          </c:yVal>
          <c:smooth val="0"/>
        </c:ser>
        <c:ser>
          <c:idx val="1"/>
          <c:order val="1"/>
          <c:tx>
            <c:strRef>
              <c:f>Sheet3!$J$1</c:f>
              <c:strCache>
                <c:ptCount val="1"/>
                <c:pt idx="0">
                  <c:v>修正</c:v>
                </c:pt>
              </c:strCache>
            </c:strRef>
          </c:tx>
          <c:spPr>
            <a:ln w="25400" cap="rnd">
              <a:noFill/>
              <a:round/>
            </a:ln>
            <a:effectLst/>
          </c:spPr>
          <c:marker>
            <c:symbol val="circle"/>
            <c:size val="5"/>
            <c:spPr>
              <a:solidFill>
                <a:schemeClr val="accent6"/>
              </a:solidFill>
              <a:ln w="9525">
                <a:solidFill>
                  <a:schemeClr val="accent6"/>
                </a:solidFill>
              </a:ln>
              <a:effectLst/>
            </c:spPr>
          </c:marker>
          <c:trendline>
            <c:spPr>
              <a:ln w="19050" cap="rnd">
                <a:solidFill>
                  <a:schemeClr val="accent6"/>
                </a:solidFill>
                <a:prstDash val="sysDot"/>
              </a:ln>
              <a:effectLst/>
            </c:spPr>
            <c:trendlineType val="linear"/>
            <c:dispRSqr val="1"/>
            <c:dispEq val="1"/>
            <c:trendlineLbl>
              <c:layout>
                <c:manualLayout>
                  <c:x val="0.11821676418888007"/>
                  <c:y val="0.63120567375886527"/>
                </c:manualLayout>
              </c:layout>
              <c:numFmt formatCode="General" sourceLinked="0"/>
              <c:spPr>
                <a:solidFill>
                  <a:schemeClr val="lt1"/>
                </a:solidFill>
                <a:ln w="12700" cap="flat" cmpd="sng" algn="ctr">
                  <a:solidFill>
                    <a:schemeClr val="accent6"/>
                  </a:solidFill>
                  <a:prstDash val="solid"/>
                  <a:miter lim="800000"/>
                </a:ln>
                <a:effectLst/>
              </c:spPr>
              <c:txPr>
                <a:bodyPr rot="0" spcFirstLastPara="1" vertOverflow="ellipsis" vert="horz" wrap="square" anchor="ctr" anchorCtr="1"/>
                <a:lstStyle/>
                <a:p>
                  <a:pPr>
                    <a:defRPr sz="1400" b="0" i="0" u="none" strike="noStrike" kern="1200" baseline="0">
                      <a:solidFill>
                        <a:schemeClr val="dk1"/>
                      </a:solidFill>
                      <a:latin typeface="+mn-lt"/>
                      <a:ea typeface="+mn-ea"/>
                      <a:cs typeface="+mn-cs"/>
                    </a:defRPr>
                  </a:pPr>
                  <a:endParaRPr lang="ja-JP"/>
                </a:p>
              </c:txPr>
            </c:trendlineLbl>
          </c:trendline>
          <c:xVal>
            <c:numRef>
              <c:f>Sheet3!$J$22:$J$32</c:f>
              <c:numCache>
                <c:formatCode>General</c:formatCode>
                <c:ptCount val="11"/>
                <c:pt idx="0">
                  <c:v>2193644.4607981816</c:v>
                </c:pt>
                <c:pt idx="1">
                  <c:v>2319982.6729894206</c:v>
                </c:pt>
                <c:pt idx="2">
                  <c:v>2633781.1637205258</c:v>
                </c:pt>
                <c:pt idx="3">
                  <c:v>2552690.5211021975</c:v>
                </c:pt>
                <c:pt idx="4">
                  <c:v>2585954.5989233553</c:v>
                </c:pt>
                <c:pt idx="5">
                  <c:v>2465139.5719299167</c:v>
                </c:pt>
                <c:pt idx="6">
                  <c:v>2752515.5255406797</c:v>
                </c:pt>
                <c:pt idx="7">
                  <c:v>2664199.5348685607</c:v>
                </c:pt>
                <c:pt idx="8">
                  <c:v>2799691.2660163119</c:v>
                </c:pt>
                <c:pt idx="9">
                  <c:v>2975837.1187929809</c:v>
                </c:pt>
                <c:pt idx="10">
                  <c:v>3154313.827816166</c:v>
                </c:pt>
              </c:numCache>
            </c:numRef>
          </c:xVal>
          <c:yVal>
            <c:numRef>
              <c:f>Sheet3!$B$22:$B$32</c:f>
              <c:numCache>
                <c:formatCode>General</c:formatCode>
                <c:ptCount val="11"/>
                <c:pt idx="0">
                  <c:v>2312000</c:v>
                </c:pt>
                <c:pt idx="1">
                  <c:v>2553000</c:v>
                </c:pt>
                <c:pt idx="2">
                  <c:v>2697000</c:v>
                </c:pt>
                <c:pt idx="3">
                  <c:v>2693000</c:v>
                </c:pt>
                <c:pt idx="4">
                  <c:v>2713000</c:v>
                </c:pt>
                <c:pt idx="5">
                  <c:v>2599000</c:v>
                </c:pt>
                <c:pt idx="6">
                  <c:v>2680000</c:v>
                </c:pt>
                <c:pt idx="7">
                  <c:v>2824000</c:v>
                </c:pt>
                <c:pt idx="8">
                  <c:v>2773000</c:v>
                </c:pt>
                <c:pt idx="9">
                  <c:v>3271000</c:v>
                </c:pt>
                <c:pt idx="10">
                  <c:v>3309000</c:v>
                </c:pt>
              </c:numCache>
            </c:numRef>
          </c:yVal>
          <c:smooth val="0"/>
        </c:ser>
        <c:dLbls>
          <c:showLegendKey val="0"/>
          <c:showVal val="0"/>
          <c:showCatName val="0"/>
          <c:showSerName val="0"/>
          <c:showPercent val="0"/>
          <c:showBubbleSize val="0"/>
        </c:dLbls>
        <c:axId val="865328176"/>
        <c:axId val="865317296"/>
      </c:scatterChart>
      <c:valAx>
        <c:axId val="865328176"/>
        <c:scaling>
          <c:orientation val="minMax"/>
          <c:min val="2000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865317296"/>
        <c:crosses val="autoZero"/>
        <c:crossBetween val="midCat"/>
      </c:valAx>
      <c:valAx>
        <c:axId val="865317296"/>
        <c:scaling>
          <c:orientation val="minMax"/>
          <c:min val="200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865328176"/>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solidFill>
      <a:schemeClr val="bg1"/>
    </a:solidFill>
    <a:ln>
      <a:noFill/>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Sheet4!$B$1</c:f>
              <c:strCache>
                <c:ptCount val="1"/>
                <c:pt idx="0">
                  <c:v>関東・東山</c:v>
                </c:pt>
              </c:strCache>
            </c:strRef>
          </c:tx>
          <c:spPr>
            <a:ln w="28575" cap="rnd">
              <a:solidFill>
                <a:schemeClr val="accent1"/>
              </a:solidFill>
              <a:round/>
            </a:ln>
            <a:effectLst/>
          </c:spPr>
          <c:marker>
            <c:symbol val="none"/>
          </c:marker>
          <c:cat>
            <c:numRef>
              <c:f>Sheet4!$A$22:$A$61</c:f>
              <c:numCache>
                <c:formatCode>General</c:formatCode>
                <c:ptCount val="40"/>
                <c:pt idx="0">
                  <c:v>1958</c:v>
                </c:pt>
                <c:pt idx="1">
                  <c:v>1959</c:v>
                </c:pt>
                <c:pt idx="2">
                  <c:v>1960</c:v>
                </c:pt>
                <c:pt idx="3">
                  <c:v>1961</c:v>
                </c:pt>
                <c:pt idx="4">
                  <c:v>1962</c:v>
                </c:pt>
                <c:pt idx="5">
                  <c:v>1963</c:v>
                </c:pt>
                <c:pt idx="6">
                  <c:v>1964</c:v>
                </c:pt>
                <c:pt idx="7">
                  <c:v>1965</c:v>
                </c:pt>
                <c:pt idx="8">
                  <c:v>1966</c:v>
                </c:pt>
                <c:pt idx="9">
                  <c:v>1967</c:v>
                </c:pt>
                <c:pt idx="10">
                  <c:v>1968</c:v>
                </c:pt>
                <c:pt idx="11">
                  <c:v>1969</c:v>
                </c:pt>
                <c:pt idx="12">
                  <c:v>1970</c:v>
                </c:pt>
                <c:pt idx="13">
                  <c:v>1971</c:v>
                </c:pt>
                <c:pt idx="14">
                  <c:v>1972</c:v>
                </c:pt>
                <c:pt idx="15">
                  <c:v>1973</c:v>
                </c:pt>
                <c:pt idx="16">
                  <c:v>1974</c:v>
                </c:pt>
                <c:pt idx="17">
                  <c:v>1975</c:v>
                </c:pt>
                <c:pt idx="18">
                  <c:v>1976</c:v>
                </c:pt>
                <c:pt idx="19">
                  <c:v>1977</c:v>
                </c:pt>
                <c:pt idx="20">
                  <c:v>1978</c:v>
                </c:pt>
                <c:pt idx="21">
                  <c:v>1979</c:v>
                </c:pt>
                <c:pt idx="22">
                  <c:v>1980</c:v>
                </c:pt>
                <c:pt idx="23">
                  <c:v>1981</c:v>
                </c:pt>
                <c:pt idx="24">
                  <c:v>1982</c:v>
                </c:pt>
                <c:pt idx="25">
                  <c:v>1983</c:v>
                </c:pt>
                <c:pt idx="26">
                  <c:v>1984</c:v>
                </c:pt>
                <c:pt idx="27">
                  <c:v>1985</c:v>
                </c:pt>
                <c:pt idx="28">
                  <c:v>1986</c:v>
                </c:pt>
                <c:pt idx="29">
                  <c:v>1987</c:v>
                </c:pt>
                <c:pt idx="30">
                  <c:v>1988</c:v>
                </c:pt>
                <c:pt idx="31">
                  <c:v>1989</c:v>
                </c:pt>
                <c:pt idx="32">
                  <c:v>1990</c:v>
                </c:pt>
                <c:pt idx="33">
                  <c:v>1991</c:v>
                </c:pt>
                <c:pt idx="34">
                  <c:v>1992</c:v>
                </c:pt>
                <c:pt idx="35">
                  <c:v>1993</c:v>
                </c:pt>
                <c:pt idx="36">
                  <c:v>1994</c:v>
                </c:pt>
                <c:pt idx="37">
                  <c:v>1995</c:v>
                </c:pt>
                <c:pt idx="38">
                  <c:v>1996</c:v>
                </c:pt>
                <c:pt idx="39">
                  <c:v>1997</c:v>
                </c:pt>
              </c:numCache>
            </c:numRef>
          </c:cat>
          <c:val>
            <c:numRef>
              <c:f>Sheet4!$B$22:$B$61</c:f>
              <c:numCache>
                <c:formatCode>General</c:formatCode>
                <c:ptCount val="40"/>
                <c:pt idx="0">
                  <c:v>1835000</c:v>
                </c:pt>
                <c:pt idx="1">
                  <c:v>2014000</c:v>
                </c:pt>
                <c:pt idx="2">
                  <c:v>2151000</c:v>
                </c:pt>
                <c:pt idx="3">
                  <c:v>2130000</c:v>
                </c:pt>
                <c:pt idx="4">
                  <c:v>2224000</c:v>
                </c:pt>
                <c:pt idx="5">
                  <c:v>2122000</c:v>
                </c:pt>
                <c:pt idx="6">
                  <c:v>2101000</c:v>
                </c:pt>
                <c:pt idx="7">
                  <c:v>1991000</c:v>
                </c:pt>
                <c:pt idx="8">
                  <c:v>2037000</c:v>
                </c:pt>
                <c:pt idx="9">
                  <c:v>2257000</c:v>
                </c:pt>
                <c:pt idx="10">
                  <c:v>2302000</c:v>
                </c:pt>
                <c:pt idx="11">
                  <c:v>2186000</c:v>
                </c:pt>
                <c:pt idx="12">
                  <c:v>2106000</c:v>
                </c:pt>
                <c:pt idx="13">
                  <c:v>1866000</c:v>
                </c:pt>
                <c:pt idx="14">
                  <c:v>2003000</c:v>
                </c:pt>
                <c:pt idx="15">
                  <c:v>2037000</c:v>
                </c:pt>
                <c:pt idx="16">
                  <c:v>1929000</c:v>
                </c:pt>
                <c:pt idx="17">
                  <c:v>2201000</c:v>
                </c:pt>
                <c:pt idx="18">
                  <c:v>2023000</c:v>
                </c:pt>
                <c:pt idx="19">
                  <c:v>2111000</c:v>
                </c:pt>
                <c:pt idx="20">
                  <c:v>2044000</c:v>
                </c:pt>
                <c:pt idx="21">
                  <c:v>1943000</c:v>
                </c:pt>
                <c:pt idx="22">
                  <c:v>1746000</c:v>
                </c:pt>
                <c:pt idx="23">
                  <c:v>1723000</c:v>
                </c:pt>
                <c:pt idx="24">
                  <c:v>1526000</c:v>
                </c:pt>
                <c:pt idx="25">
                  <c:v>1653000</c:v>
                </c:pt>
                <c:pt idx="26">
                  <c:v>1971000</c:v>
                </c:pt>
                <c:pt idx="27">
                  <c:v>1949000</c:v>
                </c:pt>
                <c:pt idx="28">
                  <c:v>1892000</c:v>
                </c:pt>
                <c:pt idx="29">
                  <c:v>1833000</c:v>
                </c:pt>
                <c:pt idx="30">
                  <c:v>1611000</c:v>
                </c:pt>
                <c:pt idx="31">
                  <c:v>1721000</c:v>
                </c:pt>
                <c:pt idx="32">
                  <c:v>1809000</c:v>
                </c:pt>
                <c:pt idx="33">
                  <c:v>1749000</c:v>
                </c:pt>
                <c:pt idx="34">
                  <c:v>1807000</c:v>
                </c:pt>
                <c:pt idx="35">
                  <c:v>1495000</c:v>
                </c:pt>
                <c:pt idx="36">
                  <c:v>2018000</c:v>
                </c:pt>
                <c:pt idx="37">
                  <c:v>1857000</c:v>
                </c:pt>
                <c:pt idx="38">
                  <c:v>1836000</c:v>
                </c:pt>
                <c:pt idx="39">
                  <c:v>1799000</c:v>
                </c:pt>
              </c:numCache>
            </c:numRef>
          </c:val>
          <c:smooth val="0"/>
        </c:ser>
        <c:ser>
          <c:idx val="1"/>
          <c:order val="1"/>
          <c:tx>
            <c:strRef>
              <c:f>Sheet4!$I$1</c:f>
              <c:strCache>
                <c:ptCount val="1"/>
                <c:pt idx="0">
                  <c:v>回帰</c:v>
                </c:pt>
              </c:strCache>
            </c:strRef>
          </c:tx>
          <c:spPr>
            <a:ln w="28575" cap="rnd">
              <a:solidFill>
                <a:schemeClr val="accent2"/>
              </a:solidFill>
              <a:round/>
            </a:ln>
            <a:effectLst/>
          </c:spPr>
          <c:marker>
            <c:symbol val="none"/>
          </c:marker>
          <c:cat>
            <c:numRef>
              <c:f>Sheet4!$A$22:$A$61</c:f>
              <c:numCache>
                <c:formatCode>General</c:formatCode>
                <c:ptCount val="40"/>
                <c:pt idx="0">
                  <c:v>1958</c:v>
                </c:pt>
                <c:pt idx="1">
                  <c:v>1959</c:v>
                </c:pt>
                <c:pt idx="2">
                  <c:v>1960</c:v>
                </c:pt>
                <c:pt idx="3">
                  <c:v>1961</c:v>
                </c:pt>
                <c:pt idx="4">
                  <c:v>1962</c:v>
                </c:pt>
                <c:pt idx="5">
                  <c:v>1963</c:v>
                </c:pt>
                <c:pt idx="6">
                  <c:v>1964</c:v>
                </c:pt>
                <c:pt idx="7">
                  <c:v>1965</c:v>
                </c:pt>
                <c:pt idx="8">
                  <c:v>1966</c:v>
                </c:pt>
                <c:pt idx="9">
                  <c:v>1967</c:v>
                </c:pt>
                <c:pt idx="10">
                  <c:v>1968</c:v>
                </c:pt>
                <c:pt idx="11">
                  <c:v>1969</c:v>
                </c:pt>
                <c:pt idx="12">
                  <c:v>1970</c:v>
                </c:pt>
                <c:pt idx="13">
                  <c:v>1971</c:v>
                </c:pt>
                <c:pt idx="14">
                  <c:v>1972</c:v>
                </c:pt>
                <c:pt idx="15">
                  <c:v>1973</c:v>
                </c:pt>
                <c:pt idx="16">
                  <c:v>1974</c:v>
                </c:pt>
                <c:pt idx="17">
                  <c:v>1975</c:v>
                </c:pt>
                <c:pt idx="18">
                  <c:v>1976</c:v>
                </c:pt>
                <c:pt idx="19">
                  <c:v>1977</c:v>
                </c:pt>
                <c:pt idx="20">
                  <c:v>1978</c:v>
                </c:pt>
                <c:pt idx="21">
                  <c:v>1979</c:v>
                </c:pt>
                <c:pt idx="22">
                  <c:v>1980</c:v>
                </c:pt>
                <c:pt idx="23">
                  <c:v>1981</c:v>
                </c:pt>
                <c:pt idx="24">
                  <c:v>1982</c:v>
                </c:pt>
                <c:pt idx="25">
                  <c:v>1983</c:v>
                </c:pt>
                <c:pt idx="26">
                  <c:v>1984</c:v>
                </c:pt>
                <c:pt idx="27">
                  <c:v>1985</c:v>
                </c:pt>
                <c:pt idx="28">
                  <c:v>1986</c:v>
                </c:pt>
                <c:pt idx="29">
                  <c:v>1987</c:v>
                </c:pt>
                <c:pt idx="30">
                  <c:v>1988</c:v>
                </c:pt>
                <c:pt idx="31">
                  <c:v>1989</c:v>
                </c:pt>
                <c:pt idx="32">
                  <c:v>1990</c:v>
                </c:pt>
                <c:pt idx="33">
                  <c:v>1991</c:v>
                </c:pt>
                <c:pt idx="34">
                  <c:v>1992</c:v>
                </c:pt>
                <c:pt idx="35">
                  <c:v>1993</c:v>
                </c:pt>
                <c:pt idx="36">
                  <c:v>1994</c:v>
                </c:pt>
                <c:pt idx="37">
                  <c:v>1995</c:v>
                </c:pt>
                <c:pt idx="38">
                  <c:v>1996</c:v>
                </c:pt>
                <c:pt idx="39">
                  <c:v>1997</c:v>
                </c:pt>
              </c:numCache>
            </c:numRef>
          </c:cat>
          <c:val>
            <c:numRef>
              <c:f>Sheet4!$I$22:$I$61</c:f>
              <c:numCache>
                <c:formatCode>General</c:formatCode>
                <c:ptCount val="40"/>
                <c:pt idx="0">
                  <c:v>1875459.0264091752</c:v>
                </c:pt>
                <c:pt idx="1">
                  <c:v>1985537.2707155682</c:v>
                </c:pt>
                <c:pt idx="2">
                  <c:v>1983229.8524492271</c:v>
                </c:pt>
                <c:pt idx="3">
                  <c:v>2033533.3161383159</c:v>
                </c:pt>
                <c:pt idx="4">
                  <c:v>2164298.715284992</c:v>
                </c:pt>
                <c:pt idx="5">
                  <c:v>1973390.834727224</c:v>
                </c:pt>
                <c:pt idx="6">
                  <c:v>1975414.7825920358</c:v>
                </c:pt>
                <c:pt idx="7">
                  <c:v>2051923.2289995849</c:v>
                </c:pt>
                <c:pt idx="8">
                  <c:v>2038398.6927110814</c:v>
                </c:pt>
                <c:pt idx="9">
                  <c:v>2257561.7591581382</c:v>
                </c:pt>
                <c:pt idx="10">
                  <c:v>2284921.1381271072</c:v>
                </c:pt>
                <c:pt idx="11">
                  <c:v>2012913.5831951797</c:v>
                </c:pt>
                <c:pt idx="12">
                  <c:v>2029013.8320469074</c:v>
                </c:pt>
                <c:pt idx="13">
                  <c:v>1895720.8783348612</c:v>
                </c:pt>
                <c:pt idx="14">
                  <c:v>1969210.8330797106</c:v>
                </c:pt>
                <c:pt idx="15">
                  <c:v>2043885.8832644969</c:v>
                </c:pt>
                <c:pt idx="16">
                  <c:v>1939076.519719366</c:v>
                </c:pt>
                <c:pt idx="17">
                  <c:v>2078423.0223194771</c:v>
                </c:pt>
                <c:pt idx="18">
                  <c:v>1777176.9712281488</c:v>
                </c:pt>
                <c:pt idx="19">
                  <c:v>1951260.4510073476</c:v>
                </c:pt>
                <c:pt idx="20">
                  <c:v>2092234.8010337837</c:v>
                </c:pt>
                <c:pt idx="21">
                  <c:v>2049907.7751948051</c:v>
                </c:pt>
                <c:pt idx="22">
                  <c:v>1878547.3142346367</c:v>
                </c:pt>
                <c:pt idx="23">
                  <c:v>1931047.3445816226</c:v>
                </c:pt>
                <c:pt idx="24">
                  <c:v>1671160.5799378864</c:v>
                </c:pt>
                <c:pt idx="25">
                  <c:v>1703422.0333397426</c:v>
                </c:pt>
                <c:pt idx="26">
                  <c:v>1905790.9692728333</c:v>
                </c:pt>
                <c:pt idx="27">
                  <c:v>1925908.0148312561</c:v>
                </c:pt>
                <c:pt idx="28">
                  <c:v>1892028.2899938412</c:v>
                </c:pt>
                <c:pt idx="29">
                  <c:v>1748759.0202484392</c:v>
                </c:pt>
                <c:pt idx="30">
                  <c:v>1530590.3349308595</c:v>
                </c:pt>
                <c:pt idx="31">
                  <c:v>1771270.8646428213</c:v>
                </c:pt>
                <c:pt idx="32">
                  <c:v>1892603.0673279725</c:v>
                </c:pt>
                <c:pt idx="33">
                  <c:v>1800903.3646018803</c:v>
                </c:pt>
                <c:pt idx="34">
                  <c:v>1868418.2756412476</c:v>
                </c:pt>
                <c:pt idx="35">
                  <c:v>1519736.9576889277</c:v>
                </c:pt>
                <c:pt idx="36">
                  <c:v>2218715.7307998128</c:v>
                </c:pt>
                <c:pt idx="37">
                  <c:v>1954790.5933309458</c:v>
                </c:pt>
                <c:pt idx="38">
                  <c:v>1948863.8243475296</c:v>
                </c:pt>
                <c:pt idx="39">
                  <c:v>1982950.2525113896</c:v>
                </c:pt>
              </c:numCache>
            </c:numRef>
          </c:val>
          <c:smooth val="0"/>
        </c:ser>
        <c:dLbls>
          <c:showLegendKey val="0"/>
          <c:showVal val="0"/>
          <c:showCatName val="0"/>
          <c:showSerName val="0"/>
          <c:showPercent val="0"/>
          <c:showBubbleSize val="0"/>
        </c:dLbls>
        <c:smooth val="0"/>
        <c:axId val="865318384"/>
        <c:axId val="865320560"/>
      </c:lineChart>
      <c:catAx>
        <c:axId val="865318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865320560"/>
        <c:crosses val="autoZero"/>
        <c:auto val="1"/>
        <c:lblAlgn val="ctr"/>
        <c:lblOffset val="100"/>
        <c:noMultiLvlLbl val="0"/>
      </c:catAx>
      <c:valAx>
        <c:axId val="865320560"/>
        <c:scaling>
          <c:orientation val="minMax"/>
          <c:min val="140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8653183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solidFill>
      <a:schemeClr val="bg1"/>
    </a:solidFill>
    <a:ln>
      <a:noFill/>
    </a:ln>
    <a:effectLst/>
  </c:spPr>
  <c:txPr>
    <a:bodyPr/>
    <a:lstStyle/>
    <a:p>
      <a:pPr>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Sheet4!$B$1</c:f>
              <c:strCache>
                <c:ptCount val="1"/>
                <c:pt idx="0">
                  <c:v>関東・東山</c:v>
                </c:pt>
              </c:strCache>
            </c:strRef>
          </c:tx>
          <c:spPr>
            <a:ln w="28575" cap="rnd">
              <a:solidFill>
                <a:schemeClr val="accent1"/>
              </a:solidFill>
              <a:round/>
            </a:ln>
            <a:effectLst/>
          </c:spPr>
          <c:marker>
            <c:symbol val="none"/>
          </c:marker>
          <c:trendline>
            <c:spPr>
              <a:ln w="19050" cap="rnd">
                <a:solidFill>
                  <a:schemeClr val="accent1"/>
                </a:solidFill>
                <a:prstDash val="sysDot"/>
              </a:ln>
              <a:effectLst/>
            </c:spPr>
            <c:trendlineType val="linear"/>
            <c:dispRSqr val="0"/>
            <c:dispEq val="1"/>
            <c:trendlineLbl>
              <c:layout>
                <c:manualLayout>
                  <c:x val="-9.1200568678915142E-2"/>
                  <c:y val="-0.12064523184601925"/>
                </c:manualLayout>
              </c:layout>
              <c:numFmt formatCode="General" sourceLinked="0"/>
              <c:spPr>
                <a:noFill/>
                <a:ln>
                  <a:solidFill>
                    <a:schemeClr val="accent1"/>
                  </a:solid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trendlineLbl>
          </c:trendline>
          <c:cat>
            <c:numRef>
              <c:f>Sheet4!$A$22:$A$32</c:f>
              <c:numCache>
                <c:formatCode>General</c:formatCode>
                <c:ptCount val="11"/>
                <c:pt idx="0">
                  <c:v>1958</c:v>
                </c:pt>
                <c:pt idx="1">
                  <c:v>1959</c:v>
                </c:pt>
                <c:pt idx="2">
                  <c:v>1960</c:v>
                </c:pt>
                <c:pt idx="3">
                  <c:v>1961</c:v>
                </c:pt>
                <c:pt idx="4">
                  <c:v>1962</c:v>
                </c:pt>
                <c:pt idx="5">
                  <c:v>1963</c:v>
                </c:pt>
                <c:pt idx="6">
                  <c:v>1964</c:v>
                </c:pt>
                <c:pt idx="7">
                  <c:v>1965</c:v>
                </c:pt>
                <c:pt idx="8">
                  <c:v>1966</c:v>
                </c:pt>
                <c:pt idx="9">
                  <c:v>1967</c:v>
                </c:pt>
                <c:pt idx="10">
                  <c:v>1968</c:v>
                </c:pt>
              </c:numCache>
            </c:numRef>
          </c:cat>
          <c:val>
            <c:numRef>
              <c:f>Sheet4!$B$22:$B$32</c:f>
              <c:numCache>
                <c:formatCode>General</c:formatCode>
                <c:ptCount val="11"/>
                <c:pt idx="0">
                  <c:v>1835000</c:v>
                </c:pt>
                <c:pt idx="1">
                  <c:v>2014000</c:v>
                </c:pt>
                <c:pt idx="2">
                  <c:v>2151000</c:v>
                </c:pt>
                <c:pt idx="3">
                  <c:v>2130000</c:v>
                </c:pt>
                <c:pt idx="4">
                  <c:v>2224000</c:v>
                </c:pt>
                <c:pt idx="5">
                  <c:v>2122000</c:v>
                </c:pt>
                <c:pt idx="6">
                  <c:v>2101000</c:v>
                </c:pt>
                <c:pt idx="7">
                  <c:v>1991000</c:v>
                </c:pt>
                <c:pt idx="8">
                  <c:v>2037000</c:v>
                </c:pt>
                <c:pt idx="9">
                  <c:v>2257000</c:v>
                </c:pt>
                <c:pt idx="10">
                  <c:v>2302000</c:v>
                </c:pt>
              </c:numCache>
            </c:numRef>
          </c:val>
          <c:smooth val="0"/>
        </c:ser>
        <c:ser>
          <c:idx val="1"/>
          <c:order val="1"/>
          <c:tx>
            <c:strRef>
              <c:f>Sheet4!$I$1</c:f>
              <c:strCache>
                <c:ptCount val="1"/>
                <c:pt idx="0">
                  <c:v>回帰</c:v>
                </c:pt>
              </c:strCache>
            </c:strRef>
          </c:tx>
          <c:spPr>
            <a:ln w="28575" cap="rnd">
              <a:solidFill>
                <a:schemeClr val="accent2"/>
              </a:solidFill>
              <a:round/>
            </a:ln>
            <a:effectLst/>
          </c:spPr>
          <c:marker>
            <c:symbol val="none"/>
          </c:marker>
          <c:trendline>
            <c:spPr>
              <a:ln w="19050" cap="rnd">
                <a:solidFill>
                  <a:schemeClr val="accent2"/>
                </a:solidFill>
                <a:prstDash val="sysDot"/>
              </a:ln>
              <a:effectLst/>
            </c:spPr>
            <c:trendlineType val="linear"/>
            <c:dispRSqr val="0"/>
            <c:dispEq val="1"/>
            <c:trendlineLbl>
              <c:layout>
                <c:manualLayout>
                  <c:x val="4.4910542432195978E-2"/>
                  <c:y val="0.33782699037620295"/>
                </c:manualLayout>
              </c:layout>
              <c:numFmt formatCode="General" sourceLinked="0"/>
              <c:spPr>
                <a:noFill/>
                <a:ln>
                  <a:solidFill>
                    <a:schemeClr val="accent2"/>
                  </a:solid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trendlineLbl>
          </c:trendline>
          <c:cat>
            <c:numRef>
              <c:f>Sheet4!$A$22:$A$32</c:f>
              <c:numCache>
                <c:formatCode>General</c:formatCode>
                <c:ptCount val="11"/>
                <c:pt idx="0">
                  <c:v>1958</c:v>
                </c:pt>
                <c:pt idx="1">
                  <c:v>1959</c:v>
                </c:pt>
                <c:pt idx="2">
                  <c:v>1960</c:v>
                </c:pt>
                <c:pt idx="3">
                  <c:v>1961</c:v>
                </c:pt>
                <c:pt idx="4">
                  <c:v>1962</c:v>
                </c:pt>
                <c:pt idx="5">
                  <c:v>1963</c:v>
                </c:pt>
                <c:pt idx="6">
                  <c:v>1964</c:v>
                </c:pt>
                <c:pt idx="7">
                  <c:v>1965</c:v>
                </c:pt>
                <c:pt idx="8">
                  <c:v>1966</c:v>
                </c:pt>
                <c:pt idx="9">
                  <c:v>1967</c:v>
                </c:pt>
                <c:pt idx="10">
                  <c:v>1968</c:v>
                </c:pt>
              </c:numCache>
            </c:numRef>
          </c:cat>
          <c:val>
            <c:numRef>
              <c:f>Sheet4!$I$22:$I$32</c:f>
              <c:numCache>
                <c:formatCode>General</c:formatCode>
                <c:ptCount val="11"/>
                <c:pt idx="0">
                  <c:v>1875459.0264091752</c:v>
                </c:pt>
                <c:pt idx="1">
                  <c:v>1985537.2707155682</c:v>
                </c:pt>
                <c:pt idx="2">
                  <c:v>1983229.8524492271</c:v>
                </c:pt>
                <c:pt idx="3">
                  <c:v>2033533.3161383159</c:v>
                </c:pt>
                <c:pt idx="4">
                  <c:v>2164298.715284992</c:v>
                </c:pt>
                <c:pt idx="5">
                  <c:v>1973390.834727224</c:v>
                </c:pt>
                <c:pt idx="6">
                  <c:v>1975414.7825920358</c:v>
                </c:pt>
                <c:pt idx="7">
                  <c:v>2051923.2289995849</c:v>
                </c:pt>
                <c:pt idx="8">
                  <c:v>2038398.6927110814</c:v>
                </c:pt>
                <c:pt idx="9">
                  <c:v>2257561.7591581382</c:v>
                </c:pt>
                <c:pt idx="10">
                  <c:v>2284921.1381271072</c:v>
                </c:pt>
              </c:numCache>
            </c:numRef>
          </c:val>
          <c:smooth val="0"/>
        </c:ser>
        <c:dLbls>
          <c:showLegendKey val="0"/>
          <c:showVal val="0"/>
          <c:showCatName val="0"/>
          <c:showSerName val="0"/>
          <c:showPercent val="0"/>
          <c:showBubbleSize val="0"/>
        </c:dLbls>
        <c:smooth val="0"/>
        <c:axId val="865318928"/>
        <c:axId val="865328720"/>
      </c:lineChart>
      <c:catAx>
        <c:axId val="865318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865328720"/>
        <c:crosses val="autoZero"/>
        <c:auto val="1"/>
        <c:lblAlgn val="ctr"/>
        <c:lblOffset val="100"/>
        <c:noMultiLvlLbl val="0"/>
      </c:catAx>
      <c:valAx>
        <c:axId val="865328720"/>
        <c:scaling>
          <c:orientation val="minMax"/>
          <c:min val="180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865318928"/>
        <c:crosses val="autoZero"/>
        <c:crossBetween val="between"/>
      </c:valAx>
      <c:spPr>
        <a:solidFill>
          <a:schemeClr val="bg1"/>
        </a:solid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Sheet4!$B$1</c:f>
              <c:strCache>
                <c:ptCount val="1"/>
                <c:pt idx="0">
                  <c:v>関東・東山</c:v>
                </c:pt>
              </c:strCache>
            </c:strRef>
          </c:tx>
          <c:spPr>
            <a:ln w="28575" cap="rnd">
              <a:solidFill>
                <a:schemeClr val="accent1"/>
              </a:solidFill>
              <a:round/>
            </a:ln>
            <a:effectLst/>
          </c:spPr>
          <c:marker>
            <c:symbol val="none"/>
          </c:marker>
          <c:cat>
            <c:numRef>
              <c:f>Sheet4!$A$2:$A$32</c:f>
              <c:numCache>
                <c:formatCode>General</c:formatCode>
                <c:ptCount val="31"/>
                <c:pt idx="0">
                  <c:v>1938</c:v>
                </c:pt>
                <c:pt idx="1">
                  <c:v>1939</c:v>
                </c:pt>
                <c:pt idx="2">
                  <c:v>1940</c:v>
                </c:pt>
                <c:pt idx="3">
                  <c:v>1941</c:v>
                </c:pt>
                <c:pt idx="4">
                  <c:v>1942</c:v>
                </c:pt>
                <c:pt idx="5">
                  <c:v>1943</c:v>
                </c:pt>
                <c:pt idx="6">
                  <c:v>1944</c:v>
                </c:pt>
                <c:pt idx="7">
                  <c:v>1945</c:v>
                </c:pt>
                <c:pt idx="8">
                  <c:v>1946</c:v>
                </c:pt>
                <c:pt idx="9">
                  <c:v>1947</c:v>
                </c:pt>
                <c:pt idx="10">
                  <c:v>1948</c:v>
                </c:pt>
                <c:pt idx="11">
                  <c:v>1949</c:v>
                </c:pt>
                <c:pt idx="12">
                  <c:v>1950</c:v>
                </c:pt>
                <c:pt idx="13">
                  <c:v>1951</c:v>
                </c:pt>
                <c:pt idx="14">
                  <c:v>1952</c:v>
                </c:pt>
                <c:pt idx="15">
                  <c:v>1953</c:v>
                </c:pt>
                <c:pt idx="16">
                  <c:v>1954</c:v>
                </c:pt>
                <c:pt idx="17">
                  <c:v>1955</c:v>
                </c:pt>
                <c:pt idx="18">
                  <c:v>1956</c:v>
                </c:pt>
                <c:pt idx="19">
                  <c:v>1957</c:v>
                </c:pt>
                <c:pt idx="20">
                  <c:v>1958</c:v>
                </c:pt>
                <c:pt idx="21">
                  <c:v>1959</c:v>
                </c:pt>
                <c:pt idx="22">
                  <c:v>1960</c:v>
                </c:pt>
                <c:pt idx="23">
                  <c:v>1961</c:v>
                </c:pt>
                <c:pt idx="24">
                  <c:v>1962</c:v>
                </c:pt>
                <c:pt idx="25">
                  <c:v>1963</c:v>
                </c:pt>
                <c:pt idx="26">
                  <c:v>1964</c:v>
                </c:pt>
                <c:pt idx="27">
                  <c:v>1965</c:v>
                </c:pt>
                <c:pt idx="28">
                  <c:v>1966</c:v>
                </c:pt>
                <c:pt idx="29">
                  <c:v>1967</c:v>
                </c:pt>
                <c:pt idx="30">
                  <c:v>1968</c:v>
                </c:pt>
              </c:numCache>
            </c:numRef>
          </c:cat>
          <c:val>
            <c:numRef>
              <c:f>Sheet4!$B$2:$B$32</c:f>
              <c:numCache>
                <c:formatCode>General</c:formatCode>
                <c:ptCount val="31"/>
                <c:pt idx="20">
                  <c:v>1835000</c:v>
                </c:pt>
                <c:pt idx="21">
                  <c:v>2014000</c:v>
                </c:pt>
                <c:pt idx="22">
                  <c:v>2151000</c:v>
                </c:pt>
                <c:pt idx="23">
                  <c:v>2130000</c:v>
                </c:pt>
                <c:pt idx="24">
                  <c:v>2224000</c:v>
                </c:pt>
                <c:pt idx="25">
                  <c:v>2122000</c:v>
                </c:pt>
                <c:pt idx="26">
                  <c:v>2101000</c:v>
                </c:pt>
                <c:pt idx="27">
                  <c:v>1991000</c:v>
                </c:pt>
                <c:pt idx="28">
                  <c:v>2037000</c:v>
                </c:pt>
                <c:pt idx="29">
                  <c:v>2257000</c:v>
                </c:pt>
                <c:pt idx="30">
                  <c:v>2302000</c:v>
                </c:pt>
              </c:numCache>
            </c:numRef>
          </c:val>
          <c:smooth val="0"/>
        </c:ser>
        <c:ser>
          <c:idx val="1"/>
          <c:order val="1"/>
          <c:tx>
            <c:strRef>
              <c:f>Sheet4!$I$1</c:f>
              <c:strCache>
                <c:ptCount val="1"/>
                <c:pt idx="0">
                  <c:v>回帰</c:v>
                </c:pt>
              </c:strCache>
            </c:strRef>
          </c:tx>
          <c:spPr>
            <a:ln w="28575" cap="rnd">
              <a:solidFill>
                <a:schemeClr val="accent2"/>
              </a:solidFill>
              <a:round/>
            </a:ln>
            <a:effectLst/>
          </c:spPr>
          <c:marker>
            <c:symbol val="none"/>
          </c:marker>
          <c:cat>
            <c:numRef>
              <c:f>Sheet4!$A$2:$A$32</c:f>
              <c:numCache>
                <c:formatCode>General</c:formatCode>
                <c:ptCount val="31"/>
                <c:pt idx="0">
                  <c:v>1938</c:v>
                </c:pt>
                <c:pt idx="1">
                  <c:v>1939</c:v>
                </c:pt>
                <c:pt idx="2">
                  <c:v>1940</c:v>
                </c:pt>
                <c:pt idx="3">
                  <c:v>1941</c:v>
                </c:pt>
                <c:pt idx="4">
                  <c:v>1942</c:v>
                </c:pt>
                <c:pt idx="5">
                  <c:v>1943</c:v>
                </c:pt>
                <c:pt idx="6">
                  <c:v>1944</c:v>
                </c:pt>
                <c:pt idx="7">
                  <c:v>1945</c:v>
                </c:pt>
                <c:pt idx="8">
                  <c:v>1946</c:v>
                </c:pt>
                <c:pt idx="9">
                  <c:v>1947</c:v>
                </c:pt>
                <c:pt idx="10">
                  <c:v>1948</c:v>
                </c:pt>
                <c:pt idx="11">
                  <c:v>1949</c:v>
                </c:pt>
                <c:pt idx="12">
                  <c:v>1950</c:v>
                </c:pt>
                <c:pt idx="13">
                  <c:v>1951</c:v>
                </c:pt>
                <c:pt idx="14">
                  <c:v>1952</c:v>
                </c:pt>
                <c:pt idx="15">
                  <c:v>1953</c:v>
                </c:pt>
                <c:pt idx="16">
                  <c:v>1954</c:v>
                </c:pt>
                <c:pt idx="17">
                  <c:v>1955</c:v>
                </c:pt>
                <c:pt idx="18">
                  <c:v>1956</c:v>
                </c:pt>
                <c:pt idx="19">
                  <c:v>1957</c:v>
                </c:pt>
                <c:pt idx="20">
                  <c:v>1958</c:v>
                </c:pt>
                <c:pt idx="21">
                  <c:v>1959</c:v>
                </c:pt>
                <c:pt idx="22">
                  <c:v>1960</c:v>
                </c:pt>
                <c:pt idx="23">
                  <c:v>1961</c:v>
                </c:pt>
                <c:pt idx="24">
                  <c:v>1962</c:v>
                </c:pt>
                <c:pt idx="25">
                  <c:v>1963</c:v>
                </c:pt>
                <c:pt idx="26">
                  <c:v>1964</c:v>
                </c:pt>
                <c:pt idx="27">
                  <c:v>1965</c:v>
                </c:pt>
                <c:pt idx="28">
                  <c:v>1966</c:v>
                </c:pt>
                <c:pt idx="29">
                  <c:v>1967</c:v>
                </c:pt>
                <c:pt idx="30">
                  <c:v>1968</c:v>
                </c:pt>
              </c:numCache>
            </c:numRef>
          </c:cat>
          <c:val>
            <c:numRef>
              <c:f>Sheet4!$I$2:$I$32</c:f>
              <c:numCache>
                <c:formatCode>General</c:formatCode>
                <c:ptCount val="31"/>
                <c:pt idx="0">
                  <c:v>1891789.6497950628</c:v>
                </c:pt>
                <c:pt idx="1">
                  <c:v>2111241.0600535832</c:v>
                </c:pt>
                <c:pt idx="2">
                  <c:v>1809876.3311545551</c:v>
                </c:pt>
                <c:pt idx="3">
                  <c:v>1685377.6614801101</c:v>
                </c:pt>
                <c:pt idx="4">
                  <c:v>1830636.3585578986</c:v>
                </c:pt>
                <c:pt idx="5">
                  <c:v>1946243.2566758394</c:v>
                </c:pt>
                <c:pt idx="6">
                  <c:v>2018470.3288375027</c:v>
                </c:pt>
                <c:pt idx="7">
                  <c:v>1733557.6906170882</c:v>
                </c:pt>
                <c:pt idx="8">
                  <c:v>1925439.3780886792</c:v>
                </c:pt>
                <c:pt idx="9">
                  <c:v>1976369.0238147788</c:v>
                </c:pt>
                <c:pt idx="10">
                  <c:v>1891898.4729630612</c:v>
                </c:pt>
                <c:pt idx="11">
                  <c:v>2015507.4083611071</c:v>
                </c:pt>
                <c:pt idx="12">
                  <c:v>2198880.6706810817</c:v>
                </c:pt>
                <c:pt idx="13">
                  <c:v>2025404.1538373493</c:v>
                </c:pt>
                <c:pt idx="14">
                  <c:v>1879203.6054314896</c:v>
                </c:pt>
                <c:pt idx="15">
                  <c:v>1946891.6928300373</c:v>
                </c:pt>
                <c:pt idx="16">
                  <c:v>1741100.1115491763</c:v>
                </c:pt>
                <c:pt idx="17">
                  <c:v>2133555.1955194958</c:v>
                </c:pt>
                <c:pt idx="18">
                  <c:v>1864942.8633426726</c:v>
                </c:pt>
                <c:pt idx="19">
                  <c:v>2001514.1218678355</c:v>
                </c:pt>
                <c:pt idx="20">
                  <c:v>1875459.0264091752</c:v>
                </c:pt>
                <c:pt idx="21">
                  <c:v>1985537.2707155682</c:v>
                </c:pt>
                <c:pt idx="22">
                  <c:v>1983229.8524492271</c:v>
                </c:pt>
                <c:pt idx="23">
                  <c:v>2033533.3161383159</c:v>
                </c:pt>
                <c:pt idx="24">
                  <c:v>2164298.715284992</c:v>
                </c:pt>
                <c:pt idx="25">
                  <c:v>1973390.834727224</c:v>
                </c:pt>
                <c:pt idx="26">
                  <c:v>1975414.7825920358</c:v>
                </c:pt>
                <c:pt idx="27">
                  <c:v>2051923.2289995849</c:v>
                </c:pt>
                <c:pt idx="28">
                  <c:v>2038398.6927110814</c:v>
                </c:pt>
                <c:pt idx="29">
                  <c:v>2257561.7591581382</c:v>
                </c:pt>
                <c:pt idx="30">
                  <c:v>2284921.1381271072</c:v>
                </c:pt>
              </c:numCache>
            </c:numRef>
          </c:val>
          <c:smooth val="0"/>
        </c:ser>
        <c:ser>
          <c:idx val="2"/>
          <c:order val="2"/>
          <c:tx>
            <c:strRef>
              <c:f>Sheet4!$J$1</c:f>
              <c:strCache>
                <c:ptCount val="1"/>
                <c:pt idx="0">
                  <c:v>修正</c:v>
                </c:pt>
              </c:strCache>
            </c:strRef>
          </c:tx>
          <c:spPr>
            <a:ln w="28575" cap="rnd">
              <a:solidFill>
                <a:schemeClr val="accent6"/>
              </a:solidFill>
              <a:round/>
            </a:ln>
            <a:effectLst/>
          </c:spPr>
          <c:marker>
            <c:symbol val="none"/>
          </c:marker>
          <c:cat>
            <c:numRef>
              <c:f>Sheet4!$A$2:$A$32</c:f>
              <c:numCache>
                <c:formatCode>General</c:formatCode>
                <c:ptCount val="31"/>
                <c:pt idx="0">
                  <c:v>1938</c:v>
                </c:pt>
                <c:pt idx="1">
                  <c:v>1939</c:v>
                </c:pt>
                <c:pt idx="2">
                  <c:v>1940</c:v>
                </c:pt>
                <c:pt idx="3">
                  <c:v>1941</c:v>
                </c:pt>
                <c:pt idx="4">
                  <c:v>1942</c:v>
                </c:pt>
                <c:pt idx="5">
                  <c:v>1943</c:v>
                </c:pt>
                <c:pt idx="6">
                  <c:v>1944</c:v>
                </c:pt>
                <c:pt idx="7">
                  <c:v>1945</c:v>
                </c:pt>
                <c:pt idx="8">
                  <c:v>1946</c:v>
                </c:pt>
                <c:pt idx="9">
                  <c:v>1947</c:v>
                </c:pt>
                <c:pt idx="10">
                  <c:v>1948</c:v>
                </c:pt>
                <c:pt idx="11">
                  <c:v>1949</c:v>
                </c:pt>
                <c:pt idx="12">
                  <c:v>1950</c:v>
                </c:pt>
                <c:pt idx="13">
                  <c:v>1951</c:v>
                </c:pt>
                <c:pt idx="14">
                  <c:v>1952</c:v>
                </c:pt>
                <c:pt idx="15">
                  <c:v>1953</c:v>
                </c:pt>
                <c:pt idx="16">
                  <c:v>1954</c:v>
                </c:pt>
                <c:pt idx="17">
                  <c:v>1955</c:v>
                </c:pt>
                <c:pt idx="18">
                  <c:v>1956</c:v>
                </c:pt>
                <c:pt idx="19">
                  <c:v>1957</c:v>
                </c:pt>
                <c:pt idx="20">
                  <c:v>1958</c:v>
                </c:pt>
                <c:pt idx="21">
                  <c:v>1959</c:v>
                </c:pt>
                <c:pt idx="22">
                  <c:v>1960</c:v>
                </c:pt>
                <c:pt idx="23">
                  <c:v>1961</c:v>
                </c:pt>
                <c:pt idx="24">
                  <c:v>1962</c:v>
                </c:pt>
                <c:pt idx="25">
                  <c:v>1963</c:v>
                </c:pt>
                <c:pt idx="26">
                  <c:v>1964</c:v>
                </c:pt>
                <c:pt idx="27">
                  <c:v>1965</c:v>
                </c:pt>
                <c:pt idx="28">
                  <c:v>1966</c:v>
                </c:pt>
                <c:pt idx="29">
                  <c:v>1967</c:v>
                </c:pt>
                <c:pt idx="30">
                  <c:v>1968</c:v>
                </c:pt>
              </c:numCache>
            </c:numRef>
          </c:cat>
          <c:val>
            <c:numRef>
              <c:f>Sheet4!$J$2:$J$32</c:f>
              <c:numCache>
                <c:formatCode>General</c:formatCode>
                <c:ptCount val="31"/>
                <c:pt idx="0">
                  <c:v>2051299.6497950628</c:v>
                </c:pt>
                <c:pt idx="1">
                  <c:v>2265434.0600535832</c:v>
                </c:pt>
                <c:pt idx="2">
                  <c:v>1958752.3311545551</c:v>
                </c:pt>
                <c:pt idx="3">
                  <c:v>1828936.6614801101</c:v>
                </c:pt>
                <c:pt idx="4">
                  <c:v>1968878.3585578986</c:v>
                </c:pt>
                <c:pt idx="5">
                  <c:v>2079168.2566758394</c:v>
                </c:pt>
                <c:pt idx="6">
                  <c:v>2146078.3288375027</c:v>
                </c:pt>
                <c:pt idx="7">
                  <c:v>1855848.6906170882</c:v>
                </c:pt>
                <c:pt idx="8">
                  <c:v>2042413.3780886792</c:v>
                </c:pt>
                <c:pt idx="9">
                  <c:v>2088026.0238147788</c:v>
                </c:pt>
                <c:pt idx="10">
                  <c:v>1998238.4729630612</c:v>
                </c:pt>
                <c:pt idx="11">
                  <c:v>2116530.4083611071</c:v>
                </c:pt>
                <c:pt idx="12">
                  <c:v>2294586.6706810817</c:v>
                </c:pt>
                <c:pt idx="13">
                  <c:v>2115793.1538373493</c:v>
                </c:pt>
                <c:pt idx="14">
                  <c:v>1964275.6054314896</c:v>
                </c:pt>
                <c:pt idx="15">
                  <c:v>2026646.6928300373</c:v>
                </c:pt>
                <c:pt idx="16">
                  <c:v>1815538.1115491763</c:v>
                </c:pt>
                <c:pt idx="17">
                  <c:v>2202676.1955194958</c:v>
                </c:pt>
                <c:pt idx="18">
                  <c:v>1928746.8633426726</c:v>
                </c:pt>
                <c:pt idx="19">
                  <c:v>2060001.1218678355</c:v>
                </c:pt>
                <c:pt idx="20">
                  <c:v>1928629.0264091752</c:v>
                </c:pt>
                <c:pt idx="21">
                  <c:v>2033390.2707155682</c:v>
                </c:pt>
                <c:pt idx="22">
                  <c:v>2025765.8524492271</c:v>
                </c:pt>
                <c:pt idx="23">
                  <c:v>2070752.3161383159</c:v>
                </c:pt>
                <c:pt idx="24">
                  <c:v>2196200.715284992</c:v>
                </c:pt>
                <c:pt idx="25">
                  <c:v>1999975.834727224</c:v>
                </c:pt>
                <c:pt idx="26">
                  <c:v>1996682.7825920358</c:v>
                </c:pt>
                <c:pt idx="27">
                  <c:v>2067874.2289995849</c:v>
                </c:pt>
                <c:pt idx="28">
                  <c:v>2049032.6927110814</c:v>
                </c:pt>
                <c:pt idx="29">
                  <c:v>2262878.7591581382</c:v>
                </c:pt>
                <c:pt idx="30">
                  <c:v>2284921.1381271072</c:v>
                </c:pt>
              </c:numCache>
            </c:numRef>
          </c:val>
          <c:smooth val="0"/>
        </c:ser>
        <c:dLbls>
          <c:showLegendKey val="0"/>
          <c:showVal val="0"/>
          <c:showCatName val="0"/>
          <c:showSerName val="0"/>
          <c:showPercent val="0"/>
          <c:showBubbleSize val="0"/>
        </c:dLbls>
        <c:smooth val="0"/>
        <c:axId val="865325456"/>
        <c:axId val="865321648"/>
      </c:lineChart>
      <c:catAx>
        <c:axId val="865325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865321648"/>
        <c:crosses val="autoZero"/>
        <c:auto val="1"/>
        <c:lblAlgn val="ctr"/>
        <c:lblOffset val="100"/>
        <c:noMultiLvlLbl val="0"/>
      </c:catAx>
      <c:valAx>
        <c:axId val="865321648"/>
        <c:scaling>
          <c:orientation val="minMax"/>
          <c:min val="100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865325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solidFill>
      <a:schemeClr val="bg1"/>
    </a:solid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35BBC7-6FC1-42E7-AE5D-88625F347AEE}" type="datetimeFigureOut">
              <a:rPr kumimoji="1" lang="ja-JP" altLang="en-US" smtClean="0"/>
              <a:t>2017/2/28</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14B525-CCA1-459C-A347-73372460C29E}" type="slidenum">
              <a:rPr kumimoji="1" lang="ja-JP" altLang="en-US" smtClean="0"/>
              <a:t>‹#›</a:t>
            </a:fld>
            <a:endParaRPr kumimoji="1" lang="ja-JP" altLang="en-US"/>
          </a:p>
        </p:txBody>
      </p:sp>
    </p:spTree>
    <p:extLst>
      <p:ext uri="{BB962C8B-B14F-4D97-AF65-F5344CB8AC3E}">
        <p14:creationId xmlns:p14="http://schemas.microsoft.com/office/powerpoint/2010/main" val="115443379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B5021A6-D793-4C6C-BF20-012129AEAAD7}" type="slidenum">
              <a:rPr kumimoji="1" lang="ja-JP" altLang="en-US" smtClean="0"/>
              <a:t>1</a:t>
            </a:fld>
            <a:endParaRPr kumimoji="1" lang="ja-JP" altLang="en-US"/>
          </a:p>
        </p:txBody>
      </p:sp>
    </p:spTree>
    <p:extLst>
      <p:ext uri="{BB962C8B-B14F-4D97-AF65-F5344CB8AC3E}">
        <p14:creationId xmlns:p14="http://schemas.microsoft.com/office/powerpoint/2010/main" val="3059527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食糧も大丈夫也 </a:t>
            </a:r>
            <a:r>
              <a:rPr kumimoji="1" lang="en-US" altLang="ja-JP" dirty="0" smtClean="0"/>
              <a:t>P.2</a:t>
            </a:r>
            <a:endParaRPr kumimoji="1" lang="ja-JP" altLang="en-US" dirty="0" smtClean="0"/>
          </a:p>
        </p:txBody>
      </p:sp>
      <p:sp>
        <p:nvSpPr>
          <p:cNvPr id="4" name="スライド番号プレースホルダー 3"/>
          <p:cNvSpPr>
            <a:spLocks noGrp="1"/>
          </p:cNvSpPr>
          <p:nvPr>
            <p:ph type="sldNum" sz="quarter" idx="10"/>
          </p:nvPr>
        </p:nvSpPr>
        <p:spPr/>
        <p:txBody>
          <a:bodyPr/>
          <a:lstStyle/>
          <a:p>
            <a:fld id="{3D865A8D-8243-4B33-A84B-0C1F0EFD0C3D}" type="slidenum">
              <a:rPr kumimoji="1" lang="ja-JP" altLang="en-US" smtClean="0"/>
              <a:t>34</a:t>
            </a:fld>
            <a:endParaRPr kumimoji="1" lang="ja-JP" altLang="en-US"/>
          </a:p>
        </p:txBody>
      </p:sp>
    </p:spTree>
    <p:extLst>
      <p:ext uri="{BB962C8B-B14F-4D97-AF65-F5344CB8AC3E}">
        <p14:creationId xmlns:p14="http://schemas.microsoft.com/office/powerpoint/2010/main" val="3919976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食糧も大丈夫也 </a:t>
            </a:r>
            <a:r>
              <a:rPr kumimoji="1" lang="en-US" altLang="ja-JP" dirty="0" smtClean="0"/>
              <a:t>P.319</a:t>
            </a:r>
            <a:endParaRPr kumimoji="1" lang="ja-JP" altLang="en-US" dirty="0"/>
          </a:p>
        </p:txBody>
      </p:sp>
      <p:sp>
        <p:nvSpPr>
          <p:cNvPr id="4" name="スライド番号プレースホルダー 3"/>
          <p:cNvSpPr>
            <a:spLocks noGrp="1"/>
          </p:cNvSpPr>
          <p:nvPr>
            <p:ph type="sldNum" sz="quarter" idx="10"/>
          </p:nvPr>
        </p:nvSpPr>
        <p:spPr/>
        <p:txBody>
          <a:bodyPr/>
          <a:lstStyle/>
          <a:p>
            <a:fld id="{3D865A8D-8243-4B33-A84B-0C1F0EFD0C3D}" type="slidenum">
              <a:rPr kumimoji="1" lang="ja-JP" altLang="en-US" smtClean="0"/>
              <a:t>35</a:t>
            </a:fld>
            <a:endParaRPr kumimoji="1" lang="ja-JP" altLang="en-US"/>
          </a:p>
        </p:txBody>
      </p:sp>
    </p:spTree>
    <p:extLst>
      <p:ext uri="{BB962C8B-B14F-4D97-AF65-F5344CB8AC3E}">
        <p14:creationId xmlns:p14="http://schemas.microsoft.com/office/powerpoint/2010/main" val="890407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食糧も大丈夫也 </a:t>
            </a:r>
            <a:r>
              <a:rPr kumimoji="1" lang="en-US" altLang="ja-JP" dirty="0" smtClean="0"/>
              <a:t>P.398</a:t>
            </a:r>
            <a:endParaRPr kumimoji="1" lang="ja-JP" altLang="en-US" dirty="0"/>
          </a:p>
        </p:txBody>
      </p:sp>
      <p:sp>
        <p:nvSpPr>
          <p:cNvPr id="4" name="スライド番号プレースホルダー 3"/>
          <p:cNvSpPr>
            <a:spLocks noGrp="1"/>
          </p:cNvSpPr>
          <p:nvPr>
            <p:ph type="sldNum" sz="quarter" idx="10"/>
          </p:nvPr>
        </p:nvSpPr>
        <p:spPr/>
        <p:txBody>
          <a:bodyPr/>
          <a:lstStyle/>
          <a:p>
            <a:fld id="{FB5021A6-D793-4C6C-BF20-012129AEAAD7}" type="slidenum">
              <a:rPr kumimoji="1" lang="ja-JP" altLang="en-US" smtClean="0"/>
              <a:t>36</a:t>
            </a:fld>
            <a:endParaRPr kumimoji="1" lang="ja-JP" altLang="en-US"/>
          </a:p>
        </p:txBody>
      </p:sp>
    </p:spTree>
    <p:extLst>
      <p:ext uri="{BB962C8B-B14F-4D97-AF65-F5344CB8AC3E}">
        <p14:creationId xmlns:p14="http://schemas.microsoft.com/office/powerpoint/2010/main" val="1836405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食糧も大丈夫也 </a:t>
            </a:r>
            <a:r>
              <a:rPr kumimoji="1" lang="en-US" altLang="ja-JP" dirty="0" smtClean="0"/>
              <a:t>P.399</a:t>
            </a:r>
            <a:endParaRPr kumimoji="1" lang="ja-JP" altLang="en-US" dirty="0" smtClean="0"/>
          </a:p>
        </p:txBody>
      </p:sp>
      <p:sp>
        <p:nvSpPr>
          <p:cNvPr id="4" name="スライド番号プレースホルダー 3"/>
          <p:cNvSpPr>
            <a:spLocks noGrp="1"/>
          </p:cNvSpPr>
          <p:nvPr>
            <p:ph type="sldNum" sz="quarter" idx="10"/>
          </p:nvPr>
        </p:nvSpPr>
        <p:spPr/>
        <p:txBody>
          <a:bodyPr/>
          <a:lstStyle/>
          <a:p>
            <a:fld id="{3D865A8D-8243-4B33-A84B-0C1F0EFD0C3D}" type="slidenum">
              <a:rPr kumimoji="1" lang="ja-JP" altLang="en-US" smtClean="0"/>
              <a:t>37</a:t>
            </a:fld>
            <a:endParaRPr kumimoji="1" lang="ja-JP" altLang="en-US"/>
          </a:p>
        </p:txBody>
      </p:sp>
    </p:spTree>
    <p:extLst>
      <p:ext uri="{BB962C8B-B14F-4D97-AF65-F5344CB8AC3E}">
        <p14:creationId xmlns:p14="http://schemas.microsoft.com/office/powerpoint/2010/main" val="231591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標準偏差：分散の平方根</a:t>
            </a:r>
            <a:endParaRPr kumimoji="1" lang="en-US" altLang="ja-JP" dirty="0" smtClean="0"/>
          </a:p>
          <a:p>
            <a:r>
              <a:rPr kumimoji="1" lang="ja-JP" altLang="en-US" dirty="0" smtClean="0"/>
              <a:t>分散：二乗した</a:t>
            </a:r>
            <a:r>
              <a:rPr kumimoji="1" lang="en-US" altLang="ja-JP" dirty="0" smtClean="0"/>
              <a:t>	</a:t>
            </a:r>
            <a:r>
              <a:rPr kumimoji="1" lang="ja-JP" altLang="en-US" dirty="0" smtClean="0"/>
              <a:t>偏差の平均</a:t>
            </a:r>
            <a:endParaRPr kumimoji="1" lang="ja-JP" altLang="en-US" dirty="0"/>
          </a:p>
        </p:txBody>
      </p:sp>
      <p:sp>
        <p:nvSpPr>
          <p:cNvPr id="4" name="スライド番号プレースホルダー 3"/>
          <p:cNvSpPr>
            <a:spLocks noGrp="1"/>
          </p:cNvSpPr>
          <p:nvPr>
            <p:ph type="sldNum" sz="quarter" idx="10"/>
          </p:nvPr>
        </p:nvSpPr>
        <p:spPr/>
        <p:txBody>
          <a:bodyPr/>
          <a:lstStyle/>
          <a:p>
            <a:fld id="{8B166EBA-CB21-4E98-B469-2A23EE489AEE}" type="slidenum">
              <a:rPr kumimoji="1" lang="ja-JP" altLang="en-US" smtClean="0"/>
              <a:t>38</a:t>
            </a:fld>
            <a:endParaRPr kumimoji="1" lang="ja-JP" altLang="en-US"/>
          </a:p>
        </p:txBody>
      </p:sp>
    </p:spTree>
    <p:extLst>
      <p:ext uri="{BB962C8B-B14F-4D97-AF65-F5344CB8AC3E}">
        <p14:creationId xmlns:p14="http://schemas.microsoft.com/office/powerpoint/2010/main" val="2141587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CD7B7F4-6E2D-4A70-8A68-D3F4FAB4D822}" type="slidenum">
              <a:rPr kumimoji="1" lang="ja-JP" altLang="en-US" smtClean="0"/>
              <a:t>5</a:t>
            </a:fld>
            <a:endParaRPr kumimoji="1" lang="ja-JP" altLang="en-US"/>
          </a:p>
        </p:txBody>
      </p:sp>
    </p:spTree>
    <p:extLst>
      <p:ext uri="{BB962C8B-B14F-4D97-AF65-F5344CB8AC3E}">
        <p14:creationId xmlns:p14="http://schemas.microsoft.com/office/powerpoint/2010/main" val="981867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https://ja.wikipedia.org/wiki/%E9%A3%A2%E9%A4%93%E4%BD%9C%E6%88%A6</a:t>
            </a:r>
            <a:endParaRPr kumimoji="1" lang="ja-JP" altLang="en-US" dirty="0"/>
          </a:p>
        </p:txBody>
      </p:sp>
      <p:sp>
        <p:nvSpPr>
          <p:cNvPr id="4" name="スライド番号プレースホルダー 3"/>
          <p:cNvSpPr>
            <a:spLocks noGrp="1"/>
          </p:cNvSpPr>
          <p:nvPr>
            <p:ph type="sldNum" sz="quarter" idx="10"/>
          </p:nvPr>
        </p:nvSpPr>
        <p:spPr/>
        <p:txBody>
          <a:bodyPr/>
          <a:lstStyle/>
          <a:p>
            <a:fld id="{31A80728-E85D-40D9-ADD1-72FA9E325D36}" type="slidenum">
              <a:rPr kumimoji="1" lang="ja-JP" altLang="en-US" smtClean="0"/>
              <a:t>13</a:t>
            </a:fld>
            <a:endParaRPr kumimoji="1" lang="ja-JP" altLang="en-US" dirty="0"/>
          </a:p>
        </p:txBody>
      </p:sp>
    </p:spTree>
    <p:extLst>
      <p:ext uri="{BB962C8B-B14F-4D97-AF65-F5344CB8AC3E}">
        <p14:creationId xmlns:p14="http://schemas.microsoft.com/office/powerpoint/2010/main" val="3654582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B5021A6-D793-4C6C-BF20-012129AEAAD7}" type="slidenum">
              <a:rPr kumimoji="1" lang="ja-JP" altLang="en-US" smtClean="0"/>
              <a:t>19</a:t>
            </a:fld>
            <a:endParaRPr kumimoji="1" lang="ja-JP" altLang="en-US"/>
          </a:p>
        </p:txBody>
      </p:sp>
    </p:spTree>
    <p:extLst>
      <p:ext uri="{BB962C8B-B14F-4D97-AF65-F5344CB8AC3E}">
        <p14:creationId xmlns:p14="http://schemas.microsoft.com/office/powerpoint/2010/main" val="2782244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B5021A6-D793-4C6C-BF20-012129AEAAD7}" type="slidenum">
              <a:rPr kumimoji="1" lang="ja-JP" altLang="en-US" smtClean="0"/>
              <a:t>24</a:t>
            </a:fld>
            <a:endParaRPr kumimoji="1" lang="ja-JP" altLang="en-US"/>
          </a:p>
        </p:txBody>
      </p:sp>
    </p:spTree>
    <p:extLst>
      <p:ext uri="{BB962C8B-B14F-4D97-AF65-F5344CB8AC3E}">
        <p14:creationId xmlns:p14="http://schemas.microsoft.com/office/powerpoint/2010/main" val="3446634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CD7B7F4-6E2D-4A70-8A68-D3F4FAB4D822}" type="slidenum">
              <a:rPr kumimoji="1" lang="ja-JP" altLang="en-US" smtClean="0"/>
              <a:t>30</a:t>
            </a:fld>
            <a:endParaRPr kumimoji="1" lang="ja-JP" altLang="en-US"/>
          </a:p>
        </p:txBody>
      </p:sp>
    </p:spTree>
    <p:extLst>
      <p:ext uri="{BB962C8B-B14F-4D97-AF65-F5344CB8AC3E}">
        <p14:creationId xmlns:p14="http://schemas.microsoft.com/office/powerpoint/2010/main" val="3754328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CD7B7F4-6E2D-4A70-8A68-D3F4FAB4D822}" type="slidenum">
              <a:rPr kumimoji="1" lang="ja-JP" altLang="en-US" smtClean="0"/>
              <a:t>31</a:t>
            </a:fld>
            <a:endParaRPr kumimoji="1" lang="ja-JP" altLang="en-US"/>
          </a:p>
        </p:txBody>
      </p:sp>
    </p:spTree>
    <p:extLst>
      <p:ext uri="{BB962C8B-B14F-4D97-AF65-F5344CB8AC3E}">
        <p14:creationId xmlns:p14="http://schemas.microsoft.com/office/powerpoint/2010/main" val="321031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CD7B7F4-6E2D-4A70-8A68-D3F4FAB4D822}" type="slidenum">
              <a:rPr kumimoji="1" lang="ja-JP" altLang="en-US" smtClean="0"/>
              <a:t>32</a:t>
            </a:fld>
            <a:endParaRPr kumimoji="1" lang="ja-JP" altLang="en-US"/>
          </a:p>
        </p:txBody>
      </p:sp>
    </p:spTree>
    <p:extLst>
      <p:ext uri="{BB962C8B-B14F-4D97-AF65-F5344CB8AC3E}">
        <p14:creationId xmlns:p14="http://schemas.microsoft.com/office/powerpoint/2010/main" val="1832227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CD7B7F4-6E2D-4A70-8A68-D3F4FAB4D822}" type="slidenum">
              <a:rPr kumimoji="1" lang="ja-JP" altLang="en-US" smtClean="0"/>
              <a:t>33</a:t>
            </a:fld>
            <a:endParaRPr kumimoji="1" lang="ja-JP" altLang="en-US"/>
          </a:p>
        </p:txBody>
      </p:sp>
    </p:spTree>
    <p:extLst>
      <p:ext uri="{BB962C8B-B14F-4D97-AF65-F5344CB8AC3E}">
        <p14:creationId xmlns:p14="http://schemas.microsoft.com/office/powerpoint/2010/main" val="3338651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821F3517-15EE-4F84-85D3-9E8F464960C8}" type="datetimeFigureOut">
              <a:rPr kumimoji="1" lang="ja-JP" altLang="en-US" smtClean="0"/>
              <a:t>2017/2/28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9DAB280-C87A-4FBF-8F2F-DD4A581556E8}" type="slidenum">
              <a:rPr kumimoji="1" lang="ja-JP" altLang="en-US" smtClean="0"/>
              <a:t>‹#›</a:t>
            </a:fld>
            <a:endParaRPr kumimoji="1" lang="ja-JP" altLang="en-US"/>
          </a:p>
        </p:txBody>
      </p:sp>
    </p:spTree>
    <p:extLst>
      <p:ext uri="{BB962C8B-B14F-4D97-AF65-F5344CB8AC3E}">
        <p14:creationId xmlns:p14="http://schemas.microsoft.com/office/powerpoint/2010/main" val="3136722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821F3517-15EE-4F84-85D3-9E8F464960C8}" type="datetimeFigureOut">
              <a:rPr kumimoji="1" lang="ja-JP" altLang="en-US" smtClean="0"/>
              <a:t>2017/2/28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9DAB280-C87A-4FBF-8F2F-DD4A581556E8}" type="slidenum">
              <a:rPr kumimoji="1" lang="ja-JP" altLang="en-US" smtClean="0"/>
              <a:t>‹#›</a:t>
            </a:fld>
            <a:endParaRPr kumimoji="1" lang="ja-JP" altLang="en-US"/>
          </a:p>
        </p:txBody>
      </p:sp>
    </p:spTree>
    <p:extLst>
      <p:ext uri="{BB962C8B-B14F-4D97-AF65-F5344CB8AC3E}">
        <p14:creationId xmlns:p14="http://schemas.microsoft.com/office/powerpoint/2010/main" val="1241076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821F3517-15EE-4F84-85D3-9E8F464960C8}" type="datetimeFigureOut">
              <a:rPr kumimoji="1" lang="ja-JP" altLang="en-US" smtClean="0"/>
              <a:t>2017/2/28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9DAB280-C87A-4FBF-8F2F-DD4A581556E8}" type="slidenum">
              <a:rPr kumimoji="1" lang="ja-JP" altLang="en-US" smtClean="0"/>
              <a:t>‹#›</a:t>
            </a:fld>
            <a:endParaRPr kumimoji="1" lang="ja-JP" altLang="en-US"/>
          </a:p>
        </p:txBody>
      </p:sp>
    </p:spTree>
    <p:extLst>
      <p:ext uri="{BB962C8B-B14F-4D97-AF65-F5344CB8AC3E}">
        <p14:creationId xmlns:p14="http://schemas.microsoft.com/office/powerpoint/2010/main" val="3904239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821F3517-15EE-4F84-85D3-9E8F464960C8}" type="datetimeFigureOut">
              <a:rPr kumimoji="1" lang="ja-JP" altLang="en-US" smtClean="0"/>
              <a:t>2017/2/28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9DAB280-C87A-4FBF-8F2F-DD4A581556E8}" type="slidenum">
              <a:rPr kumimoji="1" lang="ja-JP" altLang="en-US" smtClean="0"/>
              <a:t>‹#›</a:t>
            </a:fld>
            <a:endParaRPr kumimoji="1" lang="ja-JP" altLang="en-US"/>
          </a:p>
        </p:txBody>
      </p:sp>
    </p:spTree>
    <p:extLst>
      <p:ext uri="{BB962C8B-B14F-4D97-AF65-F5344CB8AC3E}">
        <p14:creationId xmlns:p14="http://schemas.microsoft.com/office/powerpoint/2010/main" val="878259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821F3517-15EE-4F84-85D3-9E8F464960C8}" type="datetimeFigureOut">
              <a:rPr kumimoji="1" lang="ja-JP" altLang="en-US" smtClean="0"/>
              <a:t>2017/2/28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9DAB280-C87A-4FBF-8F2F-DD4A581556E8}" type="slidenum">
              <a:rPr kumimoji="1" lang="ja-JP" altLang="en-US" smtClean="0"/>
              <a:t>‹#›</a:t>
            </a:fld>
            <a:endParaRPr kumimoji="1" lang="ja-JP" altLang="en-US"/>
          </a:p>
        </p:txBody>
      </p:sp>
    </p:spTree>
    <p:extLst>
      <p:ext uri="{BB962C8B-B14F-4D97-AF65-F5344CB8AC3E}">
        <p14:creationId xmlns:p14="http://schemas.microsoft.com/office/powerpoint/2010/main" val="2016138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821F3517-15EE-4F84-85D3-9E8F464960C8}" type="datetimeFigureOut">
              <a:rPr kumimoji="1" lang="ja-JP" altLang="en-US" smtClean="0"/>
              <a:t>2017/2/28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9DAB280-C87A-4FBF-8F2F-DD4A581556E8}" type="slidenum">
              <a:rPr kumimoji="1" lang="ja-JP" altLang="en-US" smtClean="0"/>
              <a:t>‹#›</a:t>
            </a:fld>
            <a:endParaRPr kumimoji="1" lang="ja-JP" altLang="en-US"/>
          </a:p>
        </p:txBody>
      </p:sp>
    </p:spTree>
    <p:extLst>
      <p:ext uri="{BB962C8B-B14F-4D97-AF65-F5344CB8AC3E}">
        <p14:creationId xmlns:p14="http://schemas.microsoft.com/office/powerpoint/2010/main" val="1860472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821F3517-15EE-4F84-85D3-9E8F464960C8}" type="datetimeFigureOut">
              <a:rPr kumimoji="1" lang="ja-JP" altLang="en-US" smtClean="0"/>
              <a:t>2017/2/28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9DAB280-C87A-4FBF-8F2F-DD4A581556E8}" type="slidenum">
              <a:rPr kumimoji="1" lang="ja-JP" altLang="en-US" smtClean="0"/>
              <a:t>‹#›</a:t>
            </a:fld>
            <a:endParaRPr kumimoji="1" lang="ja-JP" altLang="en-US"/>
          </a:p>
        </p:txBody>
      </p:sp>
    </p:spTree>
    <p:extLst>
      <p:ext uri="{BB962C8B-B14F-4D97-AF65-F5344CB8AC3E}">
        <p14:creationId xmlns:p14="http://schemas.microsoft.com/office/powerpoint/2010/main" val="4115246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821F3517-15EE-4F84-85D3-9E8F464960C8}" type="datetimeFigureOut">
              <a:rPr kumimoji="1" lang="ja-JP" altLang="en-US" smtClean="0"/>
              <a:t>2017/2/28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9DAB280-C87A-4FBF-8F2F-DD4A581556E8}" type="slidenum">
              <a:rPr kumimoji="1" lang="ja-JP" altLang="en-US" smtClean="0"/>
              <a:t>‹#›</a:t>
            </a:fld>
            <a:endParaRPr kumimoji="1" lang="ja-JP" altLang="en-US"/>
          </a:p>
        </p:txBody>
      </p:sp>
    </p:spTree>
    <p:extLst>
      <p:ext uri="{BB962C8B-B14F-4D97-AF65-F5344CB8AC3E}">
        <p14:creationId xmlns:p14="http://schemas.microsoft.com/office/powerpoint/2010/main" val="2678890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1F3517-15EE-4F84-85D3-9E8F464960C8}" type="datetimeFigureOut">
              <a:rPr kumimoji="1" lang="ja-JP" altLang="en-US" smtClean="0"/>
              <a:t>2017/2/28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9DAB280-C87A-4FBF-8F2F-DD4A581556E8}" type="slidenum">
              <a:rPr kumimoji="1" lang="ja-JP" altLang="en-US" smtClean="0"/>
              <a:t>‹#›</a:t>
            </a:fld>
            <a:endParaRPr kumimoji="1" lang="ja-JP" altLang="en-US"/>
          </a:p>
        </p:txBody>
      </p:sp>
    </p:spTree>
    <p:extLst>
      <p:ext uri="{BB962C8B-B14F-4D97-AF65-F5344CB8AC3E}">
        <p14:creationId xmlns:p14="http://schemas.microsoft.com/office/powerpoint/2010/main" val="568375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821F3517-15EE-4F84-85D3-9E8F464960C8}" type="datetimeFigureOut">
              <a:rPr kumimoji="1" lang="ja-JP" altLang="en-US" smtClean="0"/>
              <a:t>2017/2/28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9DAB280-C87A-4FBF-8F2F-DD4A581556E8}" type="slidenum">
              <a:rPr kumimoji="1" lang="ja-JP" altLang="en-US" smtClean="0"/>
              <a:t>‹#›</a:t>
            </a:fld>
            <a:endParaRPr kumimoji="1" lang="ja-JP" altLang="en-US"/>
          </a:p>
        </p:txBody>
      </p:sp>
    </p:spTree>
    <p:extLst>
      <p:ext uri="{BB962C8B-B14F-4D97-AF65-F5344CB8AC3E}">
        <p14:creationId xmlns:p14="http://schemas.microsoft.com/office/powerpoint/2010/main" val="3300885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821F3517-15EE-4F84-85D3-9E8F464960C8}" type="datetimeFigureOut">
              <a:rPr kumimoji="1" lang="ja-JP" altLang="en-US" smtClean="0"/>
              <a:t>2017/2/28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9DAB280-C87A-4FBF-8F2F-DD4A581556E8}" type="slidenum">
              <a:rPr kumimoji="1" lang="ja-JP" altLang="en-US" smtClean="0"/>
              <a:t>‹#›</a:t>
            </a:fld>
            <a:endParaRPr kumimoji="1" lang="ja-JP" altLang="en-US"/>
          </a:p>
        </p:txBody>
      </p:sp>
    </p:spTree>
    <p:extLst>
      <p:ext uri="{BB962C8B-B14F-4D97-AF65-F5344CB8AC3E}">
        <p14:creationId xmlns:p14="http://schemas.microsoft.com/office/powerpoint/2010/main" val="2904335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1F3517-15EE-4F84-85D3-9E8F464960C8}" type="datetimeFigureOut">
              <a:rPr kumimoji="1" lang="ja-JP" altLang="en-US" smtClean="0"/>
              <a:t>2017/2/28</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DAB280-C87A-4FBF-8F2F-DD4A581556E8}" type="slidenum">
              <a:rPr kumimoji="1" lang="ja-JP" altLang="en-US" smtClean="0"/>
              <a:t>‹#›</a:t>
            </a:fld>
            <a:endParaRPr kumimoji="1" lang="ja-JP" altLang="en-US"/>
          </a:p>
        </p:txBody>
      </p:sp>
    </p:spTree>
    <p:extLst>
      <p:ext uri="{BB962C8B-B14F-4D97-AF65-F5344CB8AC3E}">
        <p14:creationId xmlns:p14="http://schemas.microsoft.com/office/powerpoint/2010/main" val="26862141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3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3.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7.xml"/><Relationship Id="rId4" Type="http://schemas.openxmlformats.org/officeDocument/2006/relationships/chart" Target="../charts/chart6.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6.png"/><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6.xml"/><Relationship Id="rId5" Type="http://schemas.openxmlformats.org/officeDocument/2006/relationships/chart" Target="../charts/chart10.xml"/><Relationship Id="rId4" Type="http://schemas.openxmlformats.org/officeDocument/2006/relationships/chart" Target="../charts/char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114" y="725136"/>
            <a:ext cx="10410566" cy="5569653"/>
          </a:xfrm>
          <a:prstGeom prst="rect">
            <a:avLst/>
          </a:prstGeom>
        </p:spPr>
      </p:pic>
      <p:sp>
        <p:nvSpPr>
          <p:cNvPr id="2" name="タイトル 1"/>
          <p:cNvSpPr>
            <a:spLocks noGrp="1"/>
          </p:cNvSpPr>
          <p:nvPr>
            <p:ph type="ctrTitle"/>
          </p:nvPr>
        </p:nvSpPr>
        <p:spPr>
          <a:solidFill>
            <a:schemeClr val="bg1">
              <a:alpha val="70000"/>
            </a:schemeClr>
          </a:solidFill>
        </p:spPr>
        <p:txBody>
          <a:bodyPr>
            <a:normAutofit/>
          </a:bodyPr>
          <a:lstStyle/>
          <a:p>
            <a:r>
              <a:rPr kumimoji="1" lang="ja-JP" altLang="en-US" dirty="0" smtClean="0"/>
              <a:t>終戦を促した異常気象</a:t>
            </a:r>
            <a:r>
              <a:rPr kumimoji="1" lang="en-US" altLang="ja-JP" dirty="0" smtClean="0"/>
              <a:t/>
            </a:r>
            <a:br>
              <a:rPr kumimoji="1" lang="en-US" altLang="ja-JP" dirty="0" smtClean="0"/>
            </a:br>
            <a:r>
              <a:rPr lang="ja-JP" altLang="en-US" sz="4400" dirty="0" smtClean="0"/>
              <a:t>～昭和</a:t>
            </a:r>
            <a:r>
              <a:rPr lang="en-US" altLang="ja-JP" sz="4400" dirty="0" smtClean="0"/>
              <a:t>20</a:t>
            </a:r>
            <a:r>
              <a:rPr lang="ja-JP" altLang="en-US" sz="4400" dirty="0" smtClean="0"/>
              <a:t>年大豪雪と大冷夏～</a:t>
            </a:r>
            <a:endParaRPr kumimoji="1" lang="ja-JP" altLang="en-US" sz="4400" dirty="0"/>
          </a:p>
        </p:txBody>
      </p:sp>
      <p:sp>
        <p:nvSpPr>
          <p:cNvPr id="3" name="サブタイトル 2"/>
          <p:cNvSpPr>
            <a:spLocks noGrp="1"/>
          </p:cNvSpPr>
          <p:nvPr>
            <p:ph type="subTitle" idx="1"/>
          </p:nvPr>
        </p:nvSpPr>
        <p:spPr>
          <a:xfrm>
            <a:off x="1025169" y="5391875"/>
            <a:ext cx="6858000" cy="1300141"/>
          </a:xfrm>
          <a:solidFill>
            <a:schemeClr val="bg1">
              <a:alpha val="70000"/>
            </a:schemeClr>
          </a:solidFill>
        </p:spPr>
        <p:txBody>
          <a:bodyPr>
            <a:normAutofit lnSpcReduction="10000"/>
          </a:bodyPr>
          <a:lstStyle/>
          <a:p>
            <a:r>
              <a:rPr lang="ja-JP" altLang="en-US" dirty="0"/>
              <a:t>気象・気候ダイナミクス研究室</a:t>
            </a:r>
            <a:endParaRPr lang="en-US" altLang="ja-JP" dirty="0"/>
          </a:p>
          <a:p>
            <a:r>
              <a:rPr lang="en-US" altLang="ja-JP" dirty="0"/>
              <a:t>B4</a:t>
            </a:r>
            <a:r>
              <a:rPr lang="ja-JP" altLang="en-US" dirty="0"/>
              <a:t>　</a:t>
            </a:r>
            <a:r>
              <a:rPr lang="en-US" altLang="ja-JP" dirty="0"/>
              <a:t>513389</a:t>
            </a:r>
            <a:r>
              <a:rPr lang="ja-JP" altLang="en-US" dirty="0"/>
              <a:t>　山内大輝</a:t>
            </a:r>
            <a:endParaRPr lang="en-US" altLang="ja-JP" dirty="0"/>
          </a:p>
          <a:p>
            <a:r>
              <a:rPr lang="ja-JP" altLang="en-US" dirty="0"/>
              <a:t>指導教員：</a:t>
            </a:r>
            <a:r>
              <a:rPr lang="ja-JP" altLang="ja-JP" dirty="0"/>
              <a:t>立花義裕</a:t>
            </a:r>
            <a:r>
              <a:rPr lang="ja-JP" altLang="en-US" dirty="0" smtClean="0"/>
              <a:t>教授</a:t>
            </a:r>
            <a:endParaRPr lang="ja-JP" altLang="en-US" dirty="0"/>
          </a:p>
        </p:txBody>
      </p:sp>
      <p:sp>
        <p:nvSpPr>
          <p:cNvPr id="5" name="テキスト ボックス 4"/>
          <p:cNvSpPr txBox="1"/>
          <p:nvPr/>
        </p:nvSpPr>
        <p:spPr>
          <a:xfrm>
            <a:off x="-43543" y="6507350"/>
            <a:ext cx="3465564" cy="369332"/>
          </a:xfrm>
          <a:prstGeom prst="rect">
            <a:avLst/>
          </a:prstGeom>
          <a:noFill/>
        </p:spPr>
        <p:txBody>
          <a:bodyPr wrap="none" rtlCol="0">
            <a:spAutoFit/>
          </a:bodyPr>
          <a:lstStyle/>
          <a:p>
            <a:r>
              <a:rPr kumimoji="1" lang="ja-JP" altLang="en-US" dirty="0" smtClean="0"/>
              <a:t>画像：</a:t>
            </a:r>
            <a:r>
              <a:rPr lang="en-US" altLang="ja-JP" dirty="0"/>
              <a:t>http://ironna.jp/article/1855</a:t>
            </a:r>
            <a:endParaRPr kumimoji="1" lang="ja-JP" altLang="en-US" dirty="0"/>
          </a:p>
        </p:txBody>
      </p:sp>
    </p:spTree>
    <p:extLst>
      <p:ext uri="{BB962C8B-B14F-4D97-AF65-F5344CB8AC3E}">
        <p14:creationId xmlns:p14="http://schemas.microsoft.com/office/powerpoint/2010/main" val="19863525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500118" y="550198"/>
            <a:ext cx="8266252" cy="175432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ja-JP" altLang="en-US" sz="3600" dirty="0" smtClean="0"/>
              <a:t>やませ</a:t>
            </a:r>
            <a:endParaRPr lang="en-US" altLang="ja-JP" sz="3600" dirty="0" smtClean="0"/>
          </a:p>
          <a:p>
            <a:pPr marL="342900" indent="-342900">
              <a:buFont typeface="Arial" panose="020B0604020202020204" pitchFamily="34" charset="0"/>
              <a:buChar char="•"/>
            </a:pPr>
            <a:r>
              <a:rPr lang="ja-JP" altLang="en-US" sz="2400" dirty="0" smtClean="0"/>
              <a:t>春</a:t>
            </a:r>
            <a:r>
              <a:rPr lang="ja-JP" altLang="en-US" sz="2400" dirty="0"/>
              <a:t>から秋に、</a:t>
            </a:r>
            <a:r>
              <a:rPr lang="ja-JP" altLang="en-US" sz="2400" dirty="0">
                <a:solidFill>
                  <a:srgbClr val="FF0000"/>
                </a:solidFill>
              </a:rPr>
              <a:t>オホーツク</a:t>
            </a:r>
            <a:r>
              <a:rPr lang="ja-JP" altLang="en-US" sz="2400" dirty="0" smtClean="0">
                <a:solidFill>
                  <a:srgbClr val="FF0000"/>
                </a:solidFill>
              </a:rPr>
              <a:t>海高気圧より</a:t>
            </a:r>
            <a:r>
              <a:rPr lang="ja-JP" altLang="en-US" sz="2400" dirty="0">
                <a:solidFill>
                  <a:srgbClr val="FF0000"/>
                </a:solidFill>
              </a:rPr>
              <a:t>吹く</a:t>
            </a:r>
            <a:r>
              <a:rPr lang="ja-JP" altLang="en-US" sz="2400" dirty="0"/>
              <a:t>冷たく湿った北東風または</a:t>
            </a:r>
            <a:r>
              <a:rPr lang="ja-JP" altLang="en-US" sz="2400" dirty="0" smtClean="0"/>
              <a:t>東風</a:t>
            </a:r>
            <a:endParaRPr lang="en-US" altLang="ja-JP" sz="2400" dirty="0" smtClean="0"/>
          </a:p>
          <a:p>
            <a:pPr marL="342900" indent="-342900">
              <a:buFont typeface="Arial" panose="020B0604020202020204" pitchFamily="34" charset="0"/>
              <a:buChar char="•"/>
            </a:pPr>
            <a:r>
              <a:rPr lang="ja-JP" altLang="en-US" sz="2400" dirty="0" smtClean="0"/>
              <a:t>やませ</a:t>
            </a:r>
            <a:r>
              <a:rPr lang="ja-JP" altLang="en-US" sz="2400" dirty="0"/>
              <a:t>が長く吹くと</a:t>
            </a:r>
            <a:r>
              <a:rPr lang="ja-JP" altLang="en-US" sz="2400" dirty="0">
                <a:solidFill>
                  <a:srgbClr val="FF0000"/>
                </a:solidFill>
              </a:rPr>
              <a:t>冷害の原因</a:t>
            </a:r>
            <a:r>
              <a:rPr lang="ja-JP" altLang="en-US" sz="2400" dirty="0"/>
              <a:t>と</a:t>
            </a:r>
            <a:r>
              <a:rPr lang="ja-JP" altLang="en-US" sz="2400" dirty="0" smtClean="0"/>
              <a:t>なる</a:t>
            </a:r>
            <a:endParaRPr kumimoji="1" lang="ja-JP" altLang="en-US" sz="2400" dirty="0"/>
          </a:p>
        </p:txBody>
      </p:sp>
      <p:sp>
        <p:nvSpPr>
          <p:cNvPr id="3" name="角丸四角形 2"/>
          <p:cNvSpPr/>
          <p:nvPr/>
        </p:nvSpPr>
        <p:spPr>
          <a:xfrm>
            <a:off x="337108" y="4232032"/>
            <a:ext cx="2419108" cy="1747777"/>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kumimoji="1" lang="ja-JP" altLang="en-US" sz="2800" dirty="0" smtClean="0"/>
              <a:t>オホーツク海高気圧 </a:t>
            </a:r>
            <a:r>
              <a:rPr lang="ja-JP" altLang="en-US" sz="2800" dirty="0" smtClean="0"/>
              <a:t>強</a:t>
            </a:r>
            <a:endParaRPr kumimoji="1" lang="ja-JP" altLang="en-US" sz="2800" dirty="0"/>
          </a:p>
        </p:txBody>
      </p:sp>
      <p:sp>
        <p:nvSpPr>
          <p:cNvPr id="4" name="角丸四角形 3"/>
          <p:cNvSpPr/>
          <p:nvPr/>
        </p:nvSpPr>
        <p:spPr>
          <a:xfrm>
            <a:off x="3423690" y="4232030"/>
            <a:ext cx="2419108" cy="174777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dirty="0" smtClean="0"/>
              <a:t>東北地方</a:t>
            </a:r>
            <a:endParaRPr lang="en-US" altLang="ja-JP" sz="3200" dirty="0" smtClean="0"/>
          </a:p>
          <a:p>
            <a:pPr algn="ctr"/>
            <a:r>
              <a:rPr lang="ja-JP" altLang="en-US" sz="3200" dirty="0" smtClean="0"/>
              <a:t>冷夏</a:t>
            </a:r>
            <a:endParaRPr kumimoji="1" lang="en-US" altLang="ja-JP" sz="3200" dirty="0" smtClean="0"/>
          </a:p>
        </p:txBody>
      </p:sp>
      <p:sp>
        <p:nvSpPr>
          <p:cNvPr id="5" name="角丸四角形 4"/>
          <p:cNvSpPr/>
          <p:nvPr/>
        </p:nvSpPr>
        <p:spPr>
          <a:xfrm>
            <a:off x="6510273" y="4232031"/>
            <a:ext cx="2419108" cy="1747777"/>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kumimoji="1" lang="ja-JP" altLang="en-US" sz="3200" dirty="0" smtClean="0"/>
              <a:t>東北地方</a:t>
            </a:r>
            <a:endParaRPr kumimoji="1" lang="en-US" altLang="ja-JP" sz="3200" dirty="0" smtClean="0"/>
          </a:p>
          <a:p>
            <a:pPr algn="ctr"/>
            <a:r>
              <a:rPr kumimoji="1" lang="ja-JP" altLang="en-US" sz="3200" dirty="0" smtClean="0"/>
              <a:t>凶作</a:t>
            </a:r>
            <a:endParaRPr kumimoji="1" lang="ja-JP" altLang="en-US" sz="3200" dirty="0"/>
          </a:p>
        </p:txBody>
      </p:sp>
      <p:sp>
        <p:nvSpPr>
          <p:cNvPr id="6" name="右矢印 5"/>
          <p:cNvSpPr/>
          <p:nvPr/>
        </p:nvSpPr>
        <p:spPr>
          <a:xfrm>
            <a:off x="2756216" y="4666080"/>
            <a:ext cx="667474" cy="879675"/>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kumimoji="1" lang="ja-JP" altLang="en-US"/>
          </a:p>
        </p:txBody>
      </p:sp>
      <p:sp>
        <p:nvSpPr>
          <p:cNvPr id="7" name="右矢印 6"/>
          <p:cNvSpPr/>
          <p:nvPr/>
        </p:nvSpPr>
        <p:spPr>
          <a:xfrm>
            <a:off x="5842798" y="4666079"/>
            <a:ext cx="667474" cy="879675"/>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337107" y="2561434"/>
            <a:ext cx="8592274"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kumimoji="1" lang="en-US" altLang="ja-JP" sz="3600" dirty="0" smtClean="0"/>
              <a:t>SLP</a:t>
            </a:r>
            <a:r>
              <a:rPr kumimoji="1" lang="ja-JP" altLang="en-US" sz="3600" dirty="0" smtClean="0"/>
              <a:t>がオホーツク海上で強い正偏差であった</a:t>
            </a:r>
            <a:r>
              <a:rPr lang="ja-JP" altLang="en-US" sz="3600" dirty="0" smtClean="0">
                <a:solidFill>
                  <a:srgbClr val="FF0000"/>
                </a:solidFill>
              </a:rPr>
              <a:t>昭和</a:t>
            </a:r>
            <a:r>
              <a:rPr lang="en-US" altLang="ja-JP" sz="3600" dirty="0" smtClean="0">
                <a:solidFill>
                  <a:srgbClr val="FF0000"/>
                </a:solidFill>
              </a:rPr>
              <a:t>20</a:t>
            </a:r>
            <a:r>
              <a:rPr lang="ja-JP" altLang="en-US" sz="3600" dirty="0" smtClean="0">
                <a:solidFill>
                  <a:srgbClr val="FF0000"/>
                </a:solidFill>
              </a:rPr>
              <a:t>年は大冷夏</a:t>
            </a:r>
            <a:endParaRPr kumimoji="1" lang="ja-JP" altLang="en-US" sz="3600" dirty="0">
              <a:solidFill>
                <a:srgbClr val="FF0000"/>
              </a:solidFill>
            </a:endParaRPr>
          </a:p>
        </p:txBody>
      </p:sp>
      <p:sp>
        <p:nvSpPr>
          <p:cNvPr id="9" name="スライド番号プレースホルダー 8"/>
          <p:cNvSpPr>
            <a:spLocks noGrp="1"/>
          </p:cNvSpPr>
          <p:nvPr>
            <p:ph type="sldNum" sz="quarter" idx="12"/>
          </p:nvPr>
        </p:nvSpPr>
        <p:spPr>
          <a:xfrm>
            <a:off x="7086600" y="6492875"/>
            <a:ext cx="2057400" cy="365125"/>
          </a:xfrm>
        </p:spPr>
        <p:txBody>
          <a:bodyPr/>
          <a:lstStyle/>
          <a:p>
            <a:fld id="{248D6746-23CA-43DB-8CFD-F95FDC7C97DE}" type="slidenum">
              <a:rPr kumimoji="1" lang="ja-JP" altLang="en-US" smtClean="0"/>
              <a:t>10</a:t>
            </a:fld>
            <a:endParaRPr kumimoji="1" lang="ja-JP" altLang="en-US"/>
          </a:p>
        </p:txBody>
      </p:sp>
    </p:spTree>
    <p:extLst>
      <p:ext uri="{BB962C8B-B14F-4D97-AF65-F5344CB8AC3E}">
        <p14:creationId xmlns:p14="http://schemas.microsoft.com/office/powerpoint/2010/main" val="3733982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250"/>
                                        <p:tgtEl>
                                          <p:spTgt spid="6"/>
                                        </p:tgtEl>
                                      </p:cBhvr>
                                    </p:animEffect>
                                  </p:childTnLst>
                                </p:cTn>
                              </p:par>
                            </p:childTnLst>
                          </p:cTn>
                        </p:par>
                        <p:par>
                          <p:cTn id="18" fill="hold">
                            <p:stCondLst>
                              <p:cond delay="250"/>
                            </p:stCondLst>
                            <p:childTnLst>
                              <p:par>
                                <p:cTn id="19" presetID="22" presetClass="entr" presetSubtype="8"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250"/>
                                        <p:tgtEl>
                                          <p:spTgt spid="7"/>
                                        </p:tgtEl>
                                      </p:cBhvr>
                                    </p:animEffect>
                                  </p:childTnLst>
                                </p:cTn>
                              </p:par>
                            </p:childTnLst>
                          </p:cTn>
                        </p:par>
                        <p:par>
                          <p:cTn id="27" fill="hold">
                            <p:stCondLst>
                              <p:cond delay="250"/>
                            </p:stCondLst>
                            <p:childTnLst>
                              <p:par>
                                <p:cTn id="28" presetID="22" presetClass="entr" presetSubtype="8"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3"/>
          <p:cNvSpPr>
            <a:spLocks noGrp="1"/>
          </p:cNvSpPr>
          <p:nvPr>
            <p:ph type="title"/>
          </p:nvPr>
        </p:nvSpPr>
        <p:spPr>
          <a:xfrm>
            <a:off x="0" y="0"/>
            <a:ext cx="9144000" cy="1099905"/>
          </a:xfrm>
          <a:solidFill>
            <a:srgbClr val="FFFF00"/>
          </a:solidFill>
        </p:spPr>
        <p:txBody>
          <a:bodyPr/>
          <a:lstStyle/>
          <a:p>
            <a:pPr algn="ctr"/>
            <a:r>
              <a:rPr kumimoji="1" lang="ja-JP" altLang="en-US" dirty="0" smtClean="0"/>
              <a:t>戦争と食糧</a:t>
            </a:r>
            <a:endParaRPr kumimoji="1" lang="ja-JP" altLang="en-US" dirty="0"/>
          </a:p>
        </p:txBody>
      </p:sp>
      <p:sp>
        <p:nvSpPr>
          <p:cNvPr id="4" name="スライド番号プレースホルダー 3"/>
          <p:cNvSpPr>
            <a:spLocks noGrp="1"/>
          </p:cNvSpPr>
          <p:nvPr>
            <p:ph type="sldNum" sz="quarter" idx="12"/>
          </p:nvPr>
        </p:nvSpPr>
        <p:spPr>
          <a:xfrm>
            <a:off x="7086600" y="6492875"/>
            <a:ext cx="2057400" cy="365125"/>
          </a:xfrm>
        </p:spPr>
        <p:txBody>
          <a:bodyPr/>
          <a:lstStyle/>
          <a:p>
            <a:fld id="{248D6746-23CA-43DB-8CFD-F95FDC7C97DE}" type="slidenum">
              <a:rPr kumimoji="1" lang="ja-JP" altLang="en-US" smtClean="0"/>
              <a:t>11</a:t>
            </a:fld>
            <a:endParaRPr kumimoji="1" lang="ja-JP" altLang="en-US"/>
          </a:p>
        </p:txBody>
      </p:sp>
      <p:sp>
        <p:nvSpPr>
          <p:cNvPr id="7" name="正方形/長方形 6"/>
          <p:cNvSpPr/>
          <p:nvPr/>
        </p:nvSpPr>
        <p:spPr>
          <a:xfrm>
            <a:off x="463480" y="4410358"/>
            <a:ext cx="8271087" cy="978729"/>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pPr>
            <a:r>
              <a:rPr lang="ja-JP" altLang="en-US" sz="3200" dirty="0">
                <a:solidFill>
                  <a:prstClr val="black"/>
                </a:solidFill>
              </a:rPr>
              <a:t>「戦力は人なり、人の基礎は食糧なり、之か解決を重視せよ」</a:t>
            </a:r>
          </a:p>
        </p:txBody>
      </p:sp>
      <p:sp>
        <p:nvSpPr>
          <p:cNvPr id="8" name="テキスト ボックス 7"/>
          <p:cNvSpPr txBox="1"/>
          <p:nvPr/>
        </p:nvSpPr>
        <p:spPr>
          <a:xfrm>
            <a:off x="0" y="6550223"/>
            <a:ext cx="3660361" cy="307777"/>
          </a:xfrm>
          <a:prstGeom prst="rect">
            <a:avLst/>
          </a:prstGeom>
          <a:noFill/>
        </p:spPr>
        <p:txBody>
          <a:bodyPr wrap="none" rtlCol="0">
            <a:spAutoFit/>
          </a:bodyPr>
          <a:lstStyle/>
          <a:p>
            <a:r>
              <a:rPr kumimoji="1" lang="ja-JP" altLang="en-US" sz="1400" dirty="0" smtClean="0"/>
              <a:t>引用：食糧も大丈夫也（</a:t>
            </a:r>
            <a:r>
              <a:rPr lang="ja-JP" altLang="ja-JP" sz="1400" dirty="0"/>
              <a:t>海野洋</a:t>
            </a:r>
            <a:r>
              <a:rPr lang="en-GB" altLang="ja-JP" sz="1400" dirty="0"/>
              <a:t>,</a:t>
            </a:r>
            <a:r>
              <a:rPr lang="en-GB" altLang="ja-JP" sz="1400" dirty="0" smtClean="0"/>
              <a:t>2016</a:t>
            </a:r>
            <a:r>
              <a:rPr lang="ja-JP" altLang="en-US" sz="1400" dirty="0" smtClean="0"/>
              <a:t>） </a:t>
            </a:r>
            <a:r>
              <a:rPr lang="en-US" altLang="ja-JP" sz="1400" dirty="0"/>
              <a:t>P,2 </a:t>
            </a:r>
            <a:r>
              <a:rPr lang="en-US" altLang="ja-JP" sz="1400" dirty="0" smtClean="0"/>
              <a:t>,</a:t>
            </a:r>
            <a:r>
              <a:rPr lang="en-US" altLang="ja-JP" sz="1400" dirty="0"/>
              <a:t>319</a:t>
            </a:r>
            <a:endParaRPr kumimoji="1" lang="ja-JP" altLang="en-US" sz="1400" dirty="0"/>
          </a:p>
        </p:txBody>
      </p:sp>
      <p:sp>
        <p:nvSpPr>
          <p:cNvPr id="10" name="正方形/長方形 9"/>
          <p:cNvSpPr/>
          <p:nvPr/>
        </p:nvSpPr>
        <p:spPr>
          <a:xfrm>
            <a:off x="463480" y="2345909"/>
            <a:ext cx="8271087" cy="978729"/>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pPr>
            <a:r>
              <a:rPr lang="ja-JP" altLang="en-US" sz="3200" dirty="0">
                <a:solidFill>
                  <a:prstClr val="black"/>
                </a:solidFill>
              </a:rPr>
              <a:t>第一次世界大戦の経験から、動員・国力の面からも食糧に大きな関心</a:t>
            </a:r>
            <a:endParaRPr lang="en-US" altLang="ja-JP" sz="3200" dirty="0">
              <a:solidFill>
                <a:prstClr val="black"/>
              </a:solidFill>
            </a:endParaRPr>
          </a:p>
        </p:txBody>
      </p:sp>
      <p:sp>
        <p:nvSpPr>
          <p:cNvPr id="11" name="角丸四角形 10"/>
          <p:cNvSpPr/>
          <p:nvPr/>
        </p:nvSpPr>
        <p:spPr>
          <a:xfrm>
            <a:off x="463479" y="3409232"/>
            <a:ext cx="5555184" cy="916531"/>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ja-JP" altLang="en-US" sz="2800" dirty="0"/>
              <a:t>昭和</a:t>
            </a:r>
            <a:r>
              <a:rPr lang="en-US" altLang="ja-JP" sz="2800" dirty="0"/>
              <a:t>20</a:t>
            </a:r>
            <a:r>
              <a:rPr lang="ja-JP" altLang="en-US" sz="2800" dirty="0"/>
              <a:t>年</a:t>
            </a:r>
            <a:r>
              <a:rPr lang="en-US" altLang="ja-JP" sz="2800" dirty="0"/>
              <a:t>2</a:t>
            </a:r>
            <a:r>
              <a:rPr lang="ja-JP" altLang="en-US" sz="2800" dirty="0" smtClean="0"/>
              <a:t>月 </a:t>
            </a:r>
            <a:r>
              <a:rPr lang="ja-JP" altLang="en-US" sz="2800" dirty="0"/>
              <a:t>省部の各種幹部会合</a:t>
            </a:r>
            <a:endParaRPr kumimoji="1" lang="ja-JP" altLang="en-US" sz="2800" dirty="0"/>
          </a:p>
        </p:txBody>
      </p:sp>
      <p:sp>
        <p:nvSpPr>
          <p:cNvPr id="12" name="角丸四角形 11"/>
          <p:cNvSpPr/>
          <p:nvPr/>
        </p:nvSpPr>
        <p:spPr>
          <a:xfrm>
            <a:off x="463480" y="1223811"/>
            <a:ext cx="4299590" cy="916531"/>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ja-JP" altLang="en-US" sz="2800"/>
              <a:t>食糧に関する基礎的事情</a:t>
            </a:r>
            <a:endParaRPr kumimoji="1" lang="ja-JP" altLang="en-US" sz="2800"/>
          </a:p>
        </p:txBody>
      </p:sp>
      <p:sp>
        <p:nvSpPr>
          <p:cNvPr id="15" name="角丸四角形 14"/>
          <p:cNvSpPr/>
          <p:nvPr/>
        </p:nvSpPr>
        <p:spPr>
          <a:xfrm>
            <a:off x="1268902" y="5341416"/>
            <a:ext cx="6606196" cy="1197497"/>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smtClean="0"/>
              <a:t>食糧問題は戦争継続に影響</a:t>
            </a:r>
            <a:endParaRPr kumimoji="1" lang="ja-JP" altLang="en-US" sz="4000" dirty="0"/>
          </a:p>
        </p:txBody>
      </p:sp>
    </p:spTree>
    <p:extLst>
      <p:ext uri="{BB962C8B-B14F-4D97-AF65-F5344CB8AC3E}">
        <p14:creationId xmlns:p14="http://schemas.microsoft.com/office/powerpoint/2010/main" val="1805014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362" y="0"/>
            <a:ext cx="9144000" cy="1325563"/>
          </a:xfrm>
          <a:solidFill>
            <a:srgbClr val="FFFF00"/>
          </a:solidFill>
        </p:spPr>
        <p:txBody>
          <a:bodyPr/>
          <a:lstStyle/>
          <a:p>
            <a:pPr algn="ctr"/>
            <a:r>
              <a:rPr kumimoji="1" lang="ja-JP" altLang="en-US" dirty="0" smtClean="0"/>
              <a:t>昭和天皇の「聖断」</a:t>
            </a:r>
            <a:endParaRPr kumimoji="1" lang="ja-JP" altLang="en-US" dirty="0"/>
          </a:p>
        </p:txBody>
      </p:sp>
      <p:sp>
        <p:nvSpPr>
          <p:cNvPr id="3" name="コンテンツ プレースホルダー 2"/>
          <p:cNvSpPr>
            <a:spLocks noGrp="1"/>
          </p:cNvSpPr>
          <p:nvPr>
            <p:ph idx="1"/>
          </p:nvPr>
        </p:nvSpPr>
        <p:spPr>
          <a:xfrm>
            <a:off x="420420" y="1490646"/>
            <a:ext cx="8316174" cy="4351338"/>
          </a:xfrm>
        </p:spPr>
        <p:txBody>
          <a:bodyPr>
            <a:normAutofit/>
          </a:bodyPr>
          <a:lstStyle/>
          <a:p>
            <a:r>
              <a:rPr lang="ja-JP" altLang="en-US" sz="3200" dirty="0"/>
              <a:t>ポツダム宣言受諾決定</a:t>
            </a:r>
            <a:endParaRPr lang="en-US" altLang="ja-JP" sz="3200" dirty="0"/>
          </a:p>
          <a:p>
            <a:r>
              <a:rPr kumimoji="1" lang="ja-JP" altLang="en-US" sz="3200" dirty="0" smtClean="0"/>
              <a:t>食糧問題に関し言及なし</a:t>
            </a:r>
            <a:endParaRPr kumimoji="1" lang="en-US" altLang="ja-JP" sz="3200" dirty="0" smtClean="0"/>
          </a:p>
          <a:p>
            <a:r>
              <a:rPr kumimoji="1" lang="ja-JP" altLang="en-US" sz="3200" dirty="0" smtClean="0"/>
              <a:t>昭和５０年 </a:t>
            </a:r>
            <a:r>
              <a:rPr kumimoji="1" lang="en-US" altLang="ja-JP" sz="3200" dirty="0" smtClean="0"/>
              <a:t>NBC</a:t>
            </a:r>
            <a:r>
              <a:rPr kumimoji="1" lang="ja-JP" altLang="en-US" sz="3200" dirty="0" smtClean="0"/>
              <a:t>放送インタビュー</a:t>
            </a:r>
            <a:endParaRPr kumimoji="1" lang="en-US" altLang="ja-JP" sz="3200" dirty="0" smtClean="0"/>
          </a:p>
          <a:p>
            <a:pPr marL="457200" lvl="1" indent="0">
              <a:buNone/>
            </a:pPr>
            <a:r>
              <a:rPr lang="ja-JP" altLang="en-US" sz="2800" dirty="0" smtClean="0"/>
              <a:t>「私は終戦を私の意思で決定しました。動機は、</a:t>
            </a:r>
            <a:r>
              <a:rPr lang="ja-JP" altLang="en-US" sz="2800" u="sng" dirty="0" smtClean="0">
                <a:solidFill>
                  <a:srgbClr val="FF0000"/>
                </a:solidFill>
              </a:rPr>
              <a:t>日本国民が戦争による食糧不足</a:t>
            </a:r>
            <a:r>
              <a:rPr lang="ja-JP" altLang="en-US" sz="2800" dirty="0" smtClean="0"/>
              <a:t>や多くの損失にあえいでいたという事実や、戦争の継続は国民に一層の悲惨さをもたらすだけだと考えたためでした。」</a:t>
            </a:r>
            <a:endParaRPr lang="en-US" altLang="ja-JP" sz="2800" dirty="0" smtClean="0"/>
          </a:p>
          <a:p>
            <a:endParaRPr kumimoji="1" lang="ja-JP" altLang="en-US" sz="3200" dirty="0"/>
          </a:p>
        </p:txBody>
      </p:sp>
      <p:sp>
        <p:nvSpPr>
          <p:cNvPr id="4" name="角丸四角形 3"/>
          <p:cNvSpPr/>
          <p:nvPr/>
        </p:nvSpPr>
        <p:spPr>
          <a:xfrm>
            <a:off x="1801793" y="4776431"/>
            <a:ext cx="2419108" cy="1747777"/>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ja-JP" altLang="en-US" sz="3200" dirty="0" smtClean="0">
                <a:solidFill>
                  <a:sysClr val="windowText" lastClr="000000"/>
                </a:solidFill>
              </a:rPr>
              <a:t>食糧不足</a:t>
            </a:r>
            <a:endParaRPr kumimoji="1" lang="en-US" altLang="ja-JP" sz="3200" dirty="0" smtClean="0">
              <a:solidFill>
                <a:sysClr val="windowText" lastClr="000000"/>
              </a:solidFill>
            </a:endParaRPr>
          </a:p>
        </p:txBody>
      </p:sp>
      <p:sp>
        <p:nvSpPr>
          <p:cNvPr id="5" name="角丸四角形 4"/>
          <p:cNvSpPr/>
          <p:nvPr/>
        </p:nvSpPr>
        <p:spPr>
          <a:xfrm>
            <a:off x="4888376" y="4776432"/>
            <a:ext cx="2419108" cy="1747777"/>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kumimoji="1" lang="ja-JP" altLang="en-US" sz="4000" dirty="0" smtClean="0"/>
              <a:t>終戦</a:t>
            </a:r>
            <a:endParaRPr kumimoji="1" lang="ja-JP" altLang="en-US" sz="4000" dirty="0"/>
          </a:p>
        </p:txBody>
      </p:sp>
      <p:sp>
        <p:nvSpPr>
          <p:cNvPr id="6" name="右矢印 5"/>
          <p:cNvSpPr/>
          <p:nvPr/>
        </p:nvSpPr>
        <p:spPr>
          <a:xfrm>
            <a:off x="4220901" y="5210481"/>
            <a:ext cx="667474" cy="879675"/>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0" y="6550223"/>
            <a:ext cx="3777188" cy="307777"/>
          </a:xfrm>
          <a:prstGeom prst="rect">
            <a:avLst/>
          </a:prstGeom>
          <a:noFill/>
        </p:spPr>
        <p:txBody>
          <a:bodyPr wrap="none" rtlCol="0">
            <a:spAutoFit/>
          </a:bodyPr>
          <a:lstStyle/>
          <a:p>
            <a:r>
              <a:rPr kumimoji="1" lang="ja-JP" altLang="en-US" sz="1400" dirty="0" smtClean="0"/>
              <a:t>引用：食糧も大丈夫也（</a:t>
            </a:r>
            <a:r>
              <a:rPr lang="ja-JP" altLang="ja-JP" sz="1400" dirty="0"/>
              <a:t>海野洋</a:t>
            </a:r>
            <a:r>
              <a:rPr lang="en-GB" altLang="ja-JP" sz="1400" dirty="0"/>
              <a:t>,</a:t>
            </a:r>
            <a:r>
              <a:rPr lang="en-GB" altLang="ja-JP" sz="1400" dirty="0" smtClean="0"/>
              <a:t>2016</a:t>
            </a:r>
            <a:r>
              <a:rPr lang="ja-JP" altLang="en-US" sz="1400" dirty="0" smtClean="0"/>
              <a:t>） </a:t>
            </a:r>
            <a:r>
              <a:rPr lang="en-US" altLang="ja-JP" sz="1400" dirty="0" smtClean="0"/>
              <a:t>P,402~403</a:t>
            </a:r>
            <a:endParaRPr kumimoji="1" lang="ja-JP" altLang="en-US" sz="1400" dirty="0"/>
          </a:p>
        </p:txBody>
      </p:sp>
      <p:sp>
        <p:nvSpPr>
          <p:cNvPr id="8" name="スライド番号プレースホルダー 7"/>
          <p:cNvSpPr>
            <a:spLocks noGrp="1"/>
          </p:cNvSpPr>
          <p:nvPr>
            <p:ph type="sldNum" sz="quarter" idx="12"/>
          </p:nvPr>
        </p:nvSpPr>
        <p:spPr>
          <a:xfrm>
            <a:off x="7069238" y="6492875"/>
            <a:ext cx="2057400" cy="365125"/>
          </a:xfrm>
        </p:spPr>
        <p:txBody>
          <a:bodyPr/>
          <a:lstStyle/>
          <a:p>
            <a:fld id="{248D6746-23CA-43DB-8CFD-F95FDC7C97DE}" type="slidenum">
              <a:rPr kumimoji="1" lang="ja-JP" altLang="en-US" smtClean="0"/>
              <a:t>12</a:t>
            </a:fld>
            <a:endParaRPr kumimoji="1" lang="ja-JP" altLang="en-US"/>
          </a:p>
        </p:txBody>
      </p:sp>
    </p:spTree>
    <p:extLst>
      <p:ext uri="{BB962C8B-B14F-4D97-AF65-F5344CB8AC3E}">
        <p14:creationId xmlns:p14="http://schemas.microsoft.com/office/powerpoint/2010/main" val="143177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250"/>
                                        <p:tgtEl>
                                          <p:spTgt spid="6"/>
                                        </p:tgtEl>
                                      </p:cBhvr>
                                    </p:animEffect>
                                  </p:childTnLst>
                                </p:cTn>
                              </p:par>
                            </p:childTnLst>
                          </p:cTn>
                        </p:par>
                        <p:par>
                          <p:cTn id="13" fill="hold">
                            <p:stCondLst>
                              <p:cond delay="250"/>
                            </p:stCondLst>
                            <p:childTnLst>
                              <p:par>
                                <p:cTn id="14" presetID="2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88190" y="1340613"/>
            <a:ext cx="8167620" cy="2286771"/>
          </a:xfrm>
        </p:spPr>
        <p:txBody>
          <a:bodyPr>
            <a:noAutofit/>
          </a:bodyPr>
          <a:lstStyle/>
          <a:p>
            <a:r>
              <a:rPr lang="ja-JP" altLang="en-US" dirty="0" smtClean="0"/>
              <a:t>太平洋</a:t>
            </a:r>
            <a:r>
              <a:rPr lang="ja-JP" altLang="en-US" dirty="0"/>
              <a:t>戦争末期にアメリカ軍が行った日本周辺の</a:t>
            </a:r>
            <a:r>
              <a:rPr lang="ja-JP" altLang="en-US" dirty="0">
                <a:solidFill>
                  <a:srgbClr val="FF0000"/>
                </a:solidFill>
              </a:rPr>
              <a:t>機雷封鎖作戦</a:t>
            </a:r>
            <a:r>
              <a:rPr lang="ja-JP" altLang="en-US" dirty="0"/>
              <a:t>の</a:t>
            </a:r>
            <a:r>
              <a:rPr lang="ja-JP" altLang="en-US" dirty="0" smtClean="0"/>
              <a:t>作戦名</a:t>
            </a:r>
            <a:endParaRPr lang="en-US" altLang="ja-JP" dirty="0" smtClean="0"/>
          </a:p>
          <a:p>
            <a:r>
              <a:rPr kumimoji="1" lang="ja-JP" altLang="en-US" dirty="0" smtClean="0"/>
              <a:t>潜水艦では攻撃の難しい沿岸の航路を塞ぎ、</a:t>
            </a:r>
            <a:r>
              <a:rPr kumimoji="1" lang="ja-JP" altLang="en-US" dirty="0" smtClean="0">
                <a:solidFill>
                  <a:srgbClr val="FF0000"/>
                </a:solidFill>
              </a:rPr>
              <a:t>食料や石炭、外地からの輸入品の輸送を阻害</a:t>
            </a:r>
            <a:endParaRPr kumimoji="1" lang="en-US" altLang="ja-JP" dirty="0" smtClean="0">
              <a:solidFill>
                <a:srgbClr val="FF0000"/>
              </a:solidFill>
            </a:endParaRPr>
          </a:p>
          <a:p>
            <a:r>
              <a:rPr lang="ja-JP" altLang="en-US" dirty="0" smtClean="0"/>
              <a:t>第１期作戦　</a:t>
            </a:r>
            <a:r>
              <a:rPr lang="en-US" altLang="ja-JP" dirty="0" smtClean="0"/>
              <a:t>1945</a:t>
            </a:r>
            <a:r>
              <a:rPr lang="ja-JP" altLang="en-US" dirty="0" smtClean="0"/>
              <a:t>年</a:t>
            </a:r>
            <a:r>
              <a:rPr lang="en-US" altLang="ja-JP" dirty="0" smtClean="0"/>
              <a:t>3</a:t>
            </a:r>
            <a:r>
              <a:rPr lang="ja-JP" altLang="en-US" dirty="0" smtClean="0"/>
              <a:t>月</a:t>
            </a:r>
            <a:r>
              <a:rPr lang="en-US" altLang="ja-JP" dirty="0" smtClean="0"/>
              <a:t>27</a:t>
            </a:r>
            <a:r>
              <a:rPr lang="ja-JP" altLang="en-US" dirty="0" smtClean="0"/>
              <a:t>日開始</a:t>
            </a:r>
            <a:endParaRPr kumimoji="1" lang="ja-JP" altLang="en-US" dirty="0"/>
          </a:p>
        </p:txBody>
      </p:sp>
      <p:sp>
        <p:nvSpPr>
          <p:cNvPr id="4" name="テキスト ボックス 3"/>
          <p:cNvSpPr txBox="1"/>
          <p:nvPr/>
        </p:nvSpPr>
        <p:spPr>
          <a:xfrm>
            <a:off x="489397" y="4430925"/>
            <a:ext cx="8167620" cy="2246769"/>
          </a:xfrm>
          <a:prstGeom prst="rect">
            <a:avLst/>
          </a:prstGeom>
          <a:noFill/>
        </p:spPr>
        <p:txBody>
          <a:bodyPr wrap="square" rtlCol="0">
            <a:spAutoFit/>
          </a:bodyPr>
          <a:lstStyle/>
          <a:p>
            <a:pPr marL="285750" indent="-285750">
              <a:buFont typeface="Arial" panose="020B0604020202020204" pitchFamily="34" charset="0"/>
              <a:buChar char="•"/>
            </a:pPr>
            <a:r>
              <a:rPr lang="ja-JP" altLang="en-US" sz="2800" dirty="0"/>
              <a:t>飢餓作戦は</a:t>
            </a:r>
            <a:r>
              <a:rPr lang="ja-JP" altLang="en-US" sz="2800" dirty="0">
                <a:solidFill>
                  <a:srgbClr val="FF0000"/>
                </a:solidFill>
              </a:rPr>
              <a:t>日本の最後の</a:t>
            </a:r>
            <a:r>
              <a:rPr lang="ja-JP" altLang="en-US" sz="2800" dirty="0" smtClean="0">
                <a:solidFill>
                  <a:srgbClr val="FF0000"/>
                </a:solidFill>
              </a:rPr>
              <a:t>シーレーンが麻痺</a:t>
            </a:r>
            <a:r>
              <a:rPr lang="ja-JP" altLang="en-US" sz="2800" dirty="0" smtClean="0"/>
              <a:t>、</a:t>
            </a:r>
            <a:r>
              <a:rPr lang="ja-JP" altLang="en-US" sz="2800" dirty="0"/>
              <a:t>瀬戸内海は機帆船などの小型船以外は</a:t>
            </a:r>
            <a:r>
              <a:rPr lang="ja-JP" altLang="en-US" sz="2800" dirty="0" smtClean="0"/>
              <a:t>航行不能</a:t>
            </a:r>
            <a:endParaRPr lang="en-US" altLang="ja-JP" sz="2800" dirty="0" smtClean="0"/>
          </a:p>
          <a:p>
            <a:pPr marL="285750" indent="-285750">
              <a:buFont typeface="Arial" panose="020B0604020202020204" pitchFamily="34" charset="0"/>
              <a:buChar char="•"/>
            </a:pPr>
            <a:r>
              <a:rPr lang="ja-JP" altLang="en-US" sz="2800" dirty="0"/>
              <a:t>朝鮮半島との日本海航路の遮断は満州方面からの雑穀や塩の輸送を妨げ、本土の</a:t>
            </a:r>
            <a:r>
              <a:rPr lang="ja-JP" altLang="en-US" sz="2800" dirty="0">
                <a:solidFill>
                  <a:srgbClr val="FF0000"/>
                </a:solidFill>
              </a:rPr>
              <a:t>日本国民を文字通り飢餓状態に</a:t>
            </a:r>
            <a:r>
              <a:rPr lang="ja-JP" altLang="en-US" sz="2800" dirty="0" smtClean="0">
                <a:solidFill>
                  <a:srgbClr val="FF0000"/>
                </a:solidFill>
              </a:rPr>
              <a:t>陥らせた</a:t>
            </a:r>
            <a:endParaRPr kumimoji="1" lang="ja-JP" altLang="en-US" sz="2800" dirty="0">
              <a:solidFill>
                <a:srgbClr val="FF0000"/>
              </a:solidFill>
            </a:endParaRPr>
          </a:p>
        </p:txBody>
      </p:sp>
      <p:sp>
        <p:nvSpPr>
          <p:cNvPr id="5" name="下矢印 4"/>
          <p:cNvSpPr/>
          <p:nvPr/>
        </p:nvSpPr>
        <p:spPr>
          <a:xfrm>
            <a:off x="3667125" y="3627385"/>
            <a:ext cx="1809750" cy="809625"/>
          </a:xfrm>
          <a:prstGeom prst="down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タイトル 1"/>
          <p:cNvSpPr>
            <a:spLocks noGrp="1"/>
          </p:cNvSpPr>
          <p:nvPr>
            <p:ph type="title"/>
          </p:nvPr>
        </p:nvSpPr>
        <p:spPr>
          <a:xfrm>
            <a:off x="-17362" y="1"/>
            <a:ext cx="9144000" cy="1210614"/>
          </a:xfrm>
          <a:solidFill>
            <a:srgbClr val="FFFF00"/>
          </a:solidFill>
        </p:spPr>
        <p:txBody>
          <a:bodyPr/>
          <a:lstStyle/>
          <a:p>
            <a:pPr algn="ctr"/>
            <a:r>
              <a:rPr kumimoji="1" lang="ja-JP" altLang="en-US" dirty="0" smtClean="0"/>
              <a:t>飢餓作戦</a:t>
            </a:r>
            <a:endParaRPr kumimoji="1" lang="ja-JP" altLang="en-US" dirty="0"/>
          </a:p>
        </p:txBody>
      </p:sp>
      <p:sp>
        <p:nvSpPr>
          <p:cNvPr id="2" name="スライド番号プレースホルダー 1"/>
          <p:cNvSpPr>
            <a:spLocks noGrp="1"/>
          </p:cNvSpPr>
          <p:nvPr>
            <p:ph type="sldNum" sz="quarter" idx="12"/>
          </p:nvPr>
        </p:nvSpPr>
        <p:spPr>
          <a:xfrm>
            <a:off x="7086600" y="6492875"/>
            <a:ext cx="2057400" cy="365125"/>
          </a:xfrm>
        </p:spPr>
        <p:txBody>
          <a:bodyPr/>
          <a:lstStyle/>
          <a:p>
            <a:fld id="{248D6746-23CA-43DB-8CFD-F95FDC7C97DE}" type="slidenum">
              <a:rPr kumimoji="1" lang="ja-JP" altLang="en-US" smtClean="0"/>
              <a:t>13</a:t>
            </a:fld>
            <a:endParaRPr kumimoji="1" lang="ja-JP" altLang="en-US" dirty="0"/>
          </a:p>
        </p:txBody>
      </p:sp>
    </p:spTree>
    <p:extLst>
      <p:ext uri="{BB962C8B-B14F-4D97-AF65-F5344CB8AC3E}">
        <p14:creationId xmlns:p14="http://schemas.microsoft.com/office/powerpoint/2010/main" val="103963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50"/>
                                        <p:tgtEl>
                                          <p:spTgt spid="5"/>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a:srcRect l="71804" t="10740" r="4637" b="25165"/>
          <a:stretch/>
        </p:blipFill>
        <p:spPr>
          <a:xfrm>
            <a:off x="834190" y="144378"/>
            <a:ext cx="7539790" cy="6593305"/>
          </a:xfrm>
          <a:prstGeom prst="rect">
            <a:avLst/>
          </a:prstGeom>
        </p:spPr>
      </p:pic>
      <p:pic>
        <p:nvPicPr>
          <p:cNvPr id="2050" name="Picture 2" descr="http://1.bp.blogspot.com/-izRvRJdp0qA/UV1JJoB8DEI/AAAAAAAAPUM/1slAQjCX5Uk/s1600/kome_fukur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7100" y="2565578"/>
            <a:ext cx="1454485" cy="13687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1.bp.blogspot.com/-izRvRJdp0qA/UV1JJoB8DEI/AAAAAAAAPUM/1slAQjCX5Uk/s1600/kome_fukur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8621" y="4397829"/>
            <a:ext cx="1454485" cy="1368765"/>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982639" y="368490"/>
            <a:ext cx="1719617" cy="707886"/>
          </a:xfrm>
          <a:prstGeom prst="rect">
            <a:avLst/>
          </a:prstGeom>
          <a:solidFill>
            <a:srgbClr val="92D050"/>
          </a:solidFill>
        </p:spPr>
        <p:txBody>
          <a:bodyPr wrap="square" rtlCol="0">
            <a:spAutoFit/>
          </a:bodyPr>
          <a:lstStyle/>
          <a:p>
            <a:r>
              <a:rPr lang="ja-JP" altLang="en-US" sz="4000" dirty="0"/>
              <a:t>戦時中</a:t>
            </a:r>
            <a:endParaRPr kumimoji="1" lang="ja-JP" altLang="en-US" sz="4000" dirty="0"/>
          </a:p>
        </p:txBody>
      </p:sp>
      <p:sp>
        <p:nvSpPr>
          <p:cNvPr id="2" name="スライド番号プレースホルダー 1"/>
          <p:cNvSpPr>
            <a:spLocks noGrp="1"/>
          </p:cNvSpPr>
          <p:nvPr>
            <p:ph type="sldNum" sz="quarter" idx="12"/>
          </p:nvPr>
        </p:nvSpPr>
        <p:spPr>
          <a:xfrm>
            <a:off x="7086600" y="6492875"/>
            <a:ext cx="2057400" cy="365125"/>
          </a:xfrm>
        </p:spPr>
        <p:txBody>
          <a:bodyPr/>
          <a:lstStyle/>
          <a:p>
            <a:fld id="{248D6746-23CA-43DB-8CFD-F95FDC7C97DE}" type="slidenum">
              <a:rPr kumimoji="1" lang="ja-JP" altLang="en-US" smtClean="0"/>
              <a:t>14</a:t>
            </a:fld>
            <a:endParaRPr kumimoji="1" lang="ja-JP" altLang="en-US"/>
          </a:p>
        </p:txBody>
      </p:sp>
    </p:spTree>
    <p:extLst>
      <p:ext uri="{BB962C8B-B14F-4D97-AF65-F5344CB8AC3E}">
        <p14:creationId xmlns:p14="http://schemas.microsoft.com/office/powerpoint/2010/main" val="68677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par>
                          <p:cTn id="7" fill="hold">
                            <p:stCondLst>
                              <p:cond delay="0"/>
                            </p:stCondLst>
                            <p:childTnLst>
                              <p:par>
                                <p:cTn id="8" presetID="49" presetClass="path" presetSubtype="0" accel="50000" decel="50000" fill="hold" nodeType="afterEffect">
                                  <p:stCondLst>
                                    <p:cond delay="0"/>
                                  </p:stCondLst>
                                  <p:childTnLst>
                                    <p:animMotion origin="layout" path="M -1.11111E-6 -2.59259E-6 L -0.05486 0.23611 " pathEditMode="relative" rAng="0" ptsTypes="AA">
                                      <p:cBhvr>
                                        <p:cTn id="9" dur="1000" fill="hold"/>
                                        <p:tgtEl>
                                          <p:spTgt spid="2050"/>
                                        </p:tgtEl>
                                        <p:attrNameLst>
                                          <p:attrName>ppt_x</p:attrName>
                                          <p:attrName>ppt_y</p:attrName>
                                        </p:attrNameLst>
                                      </p:cBhvr>
                                      <p:rCtr x="-2743" y="11806"/>
                                    </p:animMotion>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000"/>
                            </p:stCondLst>
                            <p:childTnLst>
                              <p:par>
                                <p:cTn id="14" presetID="49" presetClass="path" presetSubtype="0" accel="50000" decel="50000" fill="hold" nodeType="afterEffect">
                                  <p:stCondLst>
                                    <p:cond delay="0"/>
                                  </p:stCondLst>
                                  <p:childTnLst>
                                    <p:animMotion origin="layout" path="M 3.33333E-6 -2.22222E-6 L 0.30625 -0.01666 " pathEditMode="relative" rAng="0" ptsTypes="AA">
                                      <p:cBhvr>
                                        <p:cTn id="15" dur="1250" fill="hold"/>
                                        <p:tgtEl>
                                          <p:spTgt spid="8"/>
                                        </p:tgtEl>
                                        <p:attrNameLst>
                                          <p:attrName>ppt_x</p:attrName>
                                          <p:attrName>ppt_y</p:attrName>
                                        </p:attrNameLst>
                                      </p:cBhvr>
                                      <p:rCtr x="15313" y="-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a:srcRect l="71804" t="10740" r="4637" b="25165"/>
          <a:stretch/>
        </p:blipFill>
        <p:spPr>
          <a:xfrm>
            <a:off x="834190" y="144378"/>
            <a:ext cx="7539790" cy="6593305"/>
          </a:xfrm>
          <a:prstGeom prst="rect">
            <a:avLst/>
          </a:prstGeom>
        </p:spPr>
      </p:pic>
      <p:pic>
        <p:nvPicPr>
          <p:cNvPr id="10" name="Picture 2" descr="http://1.bp.blogspot.com/-izRvRJdp0qA/UV1JJoB8DEI/AAAAAAAAPUM/1slAQjCX5Uk/s1600/kome_fukur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0568" y="4397829"/>
            <a:ext cx="1454485" cy="13687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1.bp.blogspot.com/-izRvRJdp0qA/UV1JJoB8DEI/AAAAAAAAPUM/1slAQjCX5Uk/s1600/kome_fukur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9442" y="2628408"/>
            <a:ext cx="1454485" cy="1368765"/>
          </a:xfrm>
          <a:prstGeom prst="rect">
            <a:avLst/>
          </a:prstGeom>
          <a:noFill/>
          <a:extLst>
            <a:ext uri="{909E8E84-426E-40DD-AFC4-6F175D3DCCD1}">
              <a14:hiddenFill xmlns:a14="http://schemas.microsoft.com/office/drawing/2010/main">
                <a:solidFill>
                  <a:srgbClr val="FFFFFF"/>
                </a:solidFill>
              </a14:hiddenFill>
            </a:ext>
          </a:extLst>
        </p:spPr>
      </p:pic>
      <p:sp>
        <p:nvSpPr>
          <p:cNvPr id="12" name="乗算記号 11"/>
          <p:cNvSpPr/>
          <p:nvPr/>
        </p:nvSpPr>
        <p:spPr>
          <a:xfrm>
            <a:off x="1680567" y="4317786"/>
            <a:ext cx="1454485" cy="1368765"/>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角丸四角形 4"/>
          <p:cNvSpPr/>
          <p:nvPr/>
        </p:nvSpPr>
        <p:spPr>
          <a:xfrm>
            <a:off x="1123949" y="4397829"/>
            <a:ext cx="4524375" cy="2220685"/>
          </a:xfrm>
          <a:prstGeom prst="roundRect">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smtClean="0">
                <a:solidFill>
                  <a:schemeClr val="tx1"/>
                </a:solidFill>
              </a:rPr>
              <a:t>飢餓作戦</a:t>
            </a:r>
            <a:endParaRPr kumimoji="1" lang="en-US" altLang="ja-JP" sz="4800" dirty="0" smtClean="0">
              <a:solidFill>
                <a:schemeClr val="tx1"/>
              </a:solidFill>
            </a:endParaRPr>
          </a:p>
          <a:p>
            <a:pPr algn="ctr"/>
            <a:r>
              <a:rPr lang="ja-JP" altLang="en-US" sz="2800" dirty="0" smtClean="0">
                <a:solidFill>
                  <a:schemeClr val="tx1"/>
                </a:solidFill>
              </a:rPr>
              <a:t>輸入困難</a:t>
            </a:r>
            <a:endParaRPr kumimoji="1" lang="ja-JP" altLang="en-US" sz="2400" dirty="0">
              <a:solidFill>
                <a:schemeClr val="tx1"/>
              </a:solidFill>
            </a:endParaRPr>
          </a:p>
        </p:txBody>
      </p:sp>
      <p:sp>
        <p:nvSpPr>
          <p:cNvPr id="3" name="乗算記号 2"/>
          <p:cNvSpPr/>
          <p:nvPr/>
        </p:nvSpPr>
        <p:spPr>
          <a:xfrm>
            <a:off x="5129442" y="2628408"/>
            <a:ext cx="1454485" cy="1368765"/>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 5"/>
          <p:cNvSpPr/>
          <p:nvPr/>
        </p:nvSpPr>
        <p:spPr>
          <a:xfrm>
            <a:off x="4833257" y="909186"/>
            <a:ext cx="3031957" cy="3488643"/>
          </a:xfrm>
          <a:prstGeom prst="round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800" dirty="0" smtClean="0">
                <a:solidFill>
                  <a:schemeClr val="tx1"/>
                </a:solidFill>
              </a:rPr>
              <a:t>冷害</a:t>
            </a:r>
            <a:endParaRPr lang="en-US" altLang="ja-JP" sz="4800" dirty="0" smtClean="0">
              <a:solidFill>
                <a:schemeClr val="tx1"/>
              </a:solidFill>
            </a:endParaRPr>
          </a:p>
          <a:p>
            <a:pPr algn="ctr"/>
            <a:r>
              <a:rPr kumimoji="1" lang="ja-JP" altLang="en-US" sz="2800" dirty="0" smtClean="0">
                <a:solidFill>
                  <a:schemeClr val="tx1"/>
                </a:solidFill>
              </a:rPr>
              <a:t>収穫予測絶望的</a:t>
            </a:r>
            <a:endParaRPr kumimoji="1" lang="ja-JP" altLang="en-US" sz="2800" dirty="0">
              <a:solidFill>
                <a:schemeClr val="tx1"/>
              </a:solidFill>
            </a:endParaRPr>
          </a:p>
        </p:txBody>
      </p:sp>
      <p:sp>
        <p:nvSpPr>
          <p:cNvPr id="2" name="テキスト ボックス 1"/>
          <p:cNvSpPr txBox="1"/>
          <p:nvPr/>
        </p:nvSpPr>
        <p:spPr>
          <a:xfrm>
            <a:off x="4856289" y="4963276"/>
            <a:ext cx="4097341" cy="1446550"/>
          </a:xfrm>
          <a:prstGeom prst="rect">
            <a:avLst/>
          </a:prstGeom>
          <a:solidFill>
            <a:schemeClr val="accent2"/>
          </a:solidFill>
        </p:spPr>
        <p:txBody>
          <a:bodyPr wrap="square" rtlCol="0">
            <a:spAutoFit/>
          </a:bodyPr>
          <a:lstStyle/>
          <a:p>
            <a:r>
              <a:rPr kumimoji="1" lang="en-US" altLang="ja-JP" sz="4400" dirty="0" smtClean="0"/>
              <a:t>W</a:t>
            </a:r>
            <a:r>
              <a:rPr lang="ja-JP" altLang="en-US" sz="4400" dirty="0" smtClean="0"/>
              <a:t>の</a:t>
            </a:r>
            <a:r>
              <a:rPr kumimoji="1" lang="ja-JP" altLang="en-US" sz="4400" dirty="0" smtClean="0"/>
              <a:t>食糧問題</a:t>
            </a:r>
            <a:endParaRPr kumimoji="1" lang="en-US" altLang="ja-JP" sz="4400" dirty="0" smtClean="0"/>
          </a:p>
          <a:p>
            <a:r>
              <a:rPr lang="ja-JP" altLang="en-US" sz="4400" dirty="0" smtClean="0"/>
              <a:t>降伏決断の一因</a:t>
            </a:r>
            <a:endParaRPr kumimoji="1" lang="ja-JP" altLang="en-US" sz="4400" dirty="0"/>
          </a:p>
        </p:txBody>
      </p:sp>
      <p:sp>
        <p:nvSpPr>
          <p:cNvPr id="7" name="テキスト ボックス 6"/>
          <p:cNvSpPr txBox="1"/>
          <p:nvPr/>
        </p:nvSpPr>
        <p:spPr>
          <a:xfrm>
            <a:off x="982639" y="368490"/>
            <a:ext cx="1719617" cy="707886"/>
          </a:xfrm>
          <a:prstGeom prst="rect">
            <a:avLst/>
          </a:prstGeom>
          <a:solidFill>
            <a:srgbClr val="92D050"/>
          </a:solidFill>
        </p:spPr>
        <p:txBody>
          <a:bodyPr wrap="square" rtlCol="0">
            <a:spAutoFit/>
          </a:bodyPr>
          <a:lstStyle/>
          <a:p>
            <a:r>
              <a:rPr kumimoji="1" lang="en-US" altLang="ja-JP" sz="4000" dirty="0" smtClean="0"/>
              <a:t>1945</a:t>
            </a:r>
            <a:r>
              <a:rPr kumimoji="1" lang="ja-JP" altLang="en-US" sz="4000" dirty="0" smtClean="0"/>
              <a:t>年</a:t>
            </a:r>
            <a:endParaRPr kumimoji="1" lang="ja-JP" altLang="en-US" sz="4000" dirty="0"/>
          </a:p>
        </p:txBody>
      </p:sp>
      <p:sp>
        <p:nvSpPr>
          <p:cNvPr id="8" name="スライド番号プレースホルダー 7"/>
          <p:cNvSpPr>
            <a:spLocks noGrp="1"/>
          </p:cNvSpPr>
          <p:nvPr>
            <p:ph type="sldNum" sz="quarter" idx="12"/>
          </p:nvPr>
        </p:nvSpPr>
        <p:spPr>
          <a:xfrm>
            <a:off x="7086600" y="6471381"/>
            <a:ext cx="2057400" cy="365125"/>
          </a:xfrm>
        </p:spPr>
        <p:txBody>
          <a:bodyPr/>
          <a:lstStyle/>
          <a:p>
            <a:fld id="{248D6746-23CA-43DB-8CFD-F95FDC7C97DE}" type="slidenum">
              <a:rPr kumimoji="1" lang="ja-JP" altLang="en-US" smtClean="0"/>
              <a:t>15</a:t>
            </a:fld>
            <a:endParaRPr kumimoji="1" lang="ja-JP" altLang="en-US"/>
          </a:p>
        </p:txBody>
      </p:sp>
    </p:spTree>
    <p:extLst>
      <p:ext uri="{BB962C8B-B14F-4D97-AF65-F5344CB8AC3E}">
        <p14:creationId xmlns:p14="http://schemas.microsoft.com/office/powerpoint/2010/main" val="1576009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250"/>
                                        <p:tgtEl>
                                          <p:spTgt spid="5"/>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250"/>
                                        <p:tgtEl>
                                          <p:spTgt spid="6"/>
                                        </p:tgtEl>
                                      </p:cBhvr>
                                    </p:animEffect>
                                  </p:childTnLst>
                                </p:cTn>
                              </p:par>
                            </p:childTnLst>
                          </p:cTn>
                        </p:par>
                        <p:par>
                          <p:cTn id="17" fill="hold">
                            <p:stCondLst>
                              <p:cond delay="250"/>
                            </p:stCondLst>
                            <p:childTnLst>
                              <p:par>
                                <p:cTn id="18" presetID="10"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250"/>
                                        <p:tgtEl>
                                          <p:spTgt spid="2"/>
                                        </p:tgtEl>
                                      </p:cBhvr>
                                    </p:animEffect>
                                    <p:anim calcmode="lin" valueType="num">
                                      <p:cBhvr>
                                        <p:cTn id="26" dur="250" fill="hold"/>
                                        <p:tgtEl>
                                          <p:spTgt spid="2"/>
                                        </p:tgtEl>
                                        <p:attrNameLst>
                                          <p:attrName>ppt_x</p:attrName>
                                        </p:attrNameLst>
                                      </p:cBhvr>
                                      <p:tavLst>
                                        <p:tav tm="0">
                                          <p:val>
                                            <p:strVal val="#ppt_x"/>
                                          </p:val>
                                        </p:tav>
                                        <p:tav tm="100000">
                                          <p:val>
                                            <p:strVal val="#ppt_x"/>
                                          </p:val>
                                        </p:tav>
                                      </p:tavLst>
                                    </p:anim>
                                    <p:anim calcmode="lin" valueType="num">
                                      <p:cBhvr>
                                        <p:cTn id="27" dur="2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animBg="1"/>
      <p:bldP spid="3" grpId="0" animBg="1"/>
      <p:bldP spid="6"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0" y="-4233"/>
            <a:ext cx="9144000" cy="115082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dirty="0" smtClean="0">
                <a:solidFill>
                  <a:schemeClr val="tx1"/>
                </a:solidFill>
              </a:rPr>
              <a:t>大気大循環場と米の収穫量との相関</a:t>
            </a:r>
            <a:endParaRPr kumimoji="1" lang="ja-JP" altLang="en-US" sz="4400" dirty="0">
              <a:solidFill>
                <a:schemeClr val="tx1"/>
              </a:solidFill>
            </a:endParaRPr>
          </a:p>
        </p:txBody>
      </p:sp>
      <p:sp>
        <p:nvSpPr>
          <p:cNvPr id="6" name="テキスト ボックス 5"/>
          <p:cNvSpPr txBox="1"/>
          <p:nvPr/>
        </p:nvSpPr>
        <p:spPr>
          <a:xfrm>
            <a:off x="301304" y="1590802"/>
            <a:ext cx="8541388" cy="1015663"/>
          </a:xfrm>
          <a:prstGeom prst="rect">
            <a:avLst/>
          </a:prstGeom>
          <a:solidFill>
            <a:schemeClr val="accent5">
              <a:lumMod val="40000"/>
              <a:lumOff val="60000"/>
            </a:schemeClr>
          </a:solidFill>
        </p:spPr>
        <p:txBody>
          <a:bodyPr wrap="square" rtlCol="0">
            <a:spAutoFit/>
          </a:bodyPr>
          <a:lstStyle/>
          <a:p>
            <a:r>
              <a:rPr lang="ja-JP" altLang="en-US" sz="3200" dirty="0" smtClean="0"/>
              <a:t>米の収穫量</a:t>
            </a:r>
            <a:endParaRPr lang="en-US" altLang="ja-JP" sz="3200" dirty="0" smtClean="0"/>
          </a:p>
          <a:p>
            <a:pPr lvl="1"/>
            <a:r>
              <a:rPr lang="en-US" altLang="ja-JP" sz="2800" dirty="0" smtClean="0"/>
              <a:t>e-Stat </a:t>
            </a:r>
            <a:r>
              <a:rPr lang="ja-JP" altLang="en-US" sz="2800" dirty="0" smtClean="0"/>
              <a:t>収穫量累年統計　 水稲－東北　</a:t>
            </a:r>
            <a:r>
              <a:rPr lang="ja-JP" altLang="en-US" sz="2400" b="1" dirty="0">
                <a:solidFill>
                  <a:srgbClr val="FF0000"/>
                </a:solidFill>
              </a:rPr>
              <a:t> </a:t>
            </a:r>
            <a:r>
              <a:rPr lang="ja-JP" altLang="en-US" sz="2000" b="1" dirty="0">
                <a:solidFill>
                  <a:srgbClr val="FF0000"/>
                </a:solidFill>
              </a:rPr>
              <a:t>←</a:t>
            </a:r>
            <a:r>
              <a:rPr lang="en-US" altLang="ja-JP" sz="2000" b="1" dirty="0"/>
              <a:t>1958</a:t>
            </a:r>
            <a:r>
              <a:rPr lang="ja-JP" altLang="en-US" sz="2000" b="1" dirty="0"/>
              <a:t>年から</a:t>
            </a:r>
            <a:r>
              <a:rPr lang="ja-JP" altLang="en-US" sz="2000" b="1" dirty="0" smtClean="0"/>
              <a:t>存在</a:t>
            </a:r>
            <a:endParaRPr lang="en-US" altLang="ja-JP" sz="2000" dirty="0"/>
          </a:p>
        </p:txBody>
      </p:sp>
      <p:sp>
        <p:nvSpPr>
          <p:cNvPr id="7" name="正方形/長方形 6"/>
          <p:cNvSpPr/>
          <p:nvPr/>
        </p:nvSpPr>
        <p:spPr>
          <a:xfrm>
            <a:off x="836194" y="4337423"/>
            <a:ext cx="7279106" cy="122722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600" dirty="0" smtClean="0"/>
              <a:t>1945</a:t>
            </a:r>
            <a:r>
              <a:rPr kumimoji="1" lang="ja-JP" altLang="en-US" sz="3600" dirty="0" smtClean="0"/>
              <a:t>年の東北の米の収穫量を逆算</a:t>
            </a:r>
            <a:endParaRPr kumimoji="1" lang="ja-JP" altLang="en-US" sz="3600" dirty="0"/>
          </a:p>
        </p:txBody>
      </p:sp>
      <p:sp>
        <p:nvSpPr>
          <p:cNvPr id="3" name="スライド番号プレースホルダー 2"/>
          <p:cNvSpPr>
            <a:spLocks noGrp="1"/>
          </p:cNvSpPr>
          <p:nvPr>
            <p:ph type="sldNum" sz="quarter" idx="12"/>
          </p:nvPr>
        </p:nvSpPr>
        <p:spPr>
          <a:xfrm>
            <a:off x="7086600" y="6482104"/>
            <a:ext cx="2057400" cy="365125"/>
          </a:xfrm>
        </p:spPr>
        <p:txBody>
          <a:bodyPr/>
          <a:lstStyle/>
          <a:p>
            <a:fld id="{CFD970FD-CCDE-4288-8B3C-AE47C7001FB2}" type="slidenum">
              <a:rPr kumimoji="1" lang="ja-JP" altLang="en-US" smtClean="0"/>
              <a:t>16</a:t>
            </a:fld>
            <a:endParaRPr kumimoji="1" lang="ja-JP" altLang="en-US" dirty="0"/>
          </a:p>
        </p:txBody>
      </p:sp>
      <p:grpSp>
        <p:nvGrpSpPr>
          <p:cNvPr id="12" name="グループ化 11"/>
          <p:cNvGrpSpPr/>
          <p:nvPr/>
        </p:nvGrpSpPr>
        <p:grpSpPr>
          <a:xfrm>
            <a:off x="836194" y="2973640"/>
            <a:ext cx="7279106" cy="1200329"/>
            <a:chOff x="836194" y="2973640"/>
            <a:chExt cx="7279106" cy="1200329"/>
          </a:xfrm>
        </p:grpSpPr>
        <p:sp>
          <p:nvSpPr>
            <p:cNvPr id="11" name="正方形/長方形 10"/>
            <p:cNvSpPr/>
            <p:nvPr/>
          </p:nvSpPr>
          <p:spPr>
            <a:xfrm>
              <a:off x="836194" y="2973640"/>
              <a:ext cx="7279106" cy="12003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8" name="テキスト ボックス 7"/>
            <p:cNvSpPr txBox="1"/>
            <p:nvPr/>
          </p:nvSpPr>
          <p:spPr>
            <a:xfrm>
              <a:off x="2034862" y="2973640"/>
              <a:ext cx="6080438" cy="1200329"/>
            </a:xfrm>
            <a:prstGeom prst="rect">
              <a:avLst/>
            </a:prstGeom>
            <a:noFill/>
          </p:spPr>
          <p:txBody>
            <a:bodyPr wrap="square" rtlCol="0">
              <a:spAutoFit/>
            </a:bodyPr>
            <a:lstStyle/>
            <a:p>
              <a:pPr marL="342900" indent="-342900">
                <a:buFont typeface="Arial" panose="020B0604020202020204" pitchFamily="34" charset="0"/>
                <a:buChar char="•"/>
              </a:pPr>
              <a:r>
                <a:rPr lang="ja-JP" altLang="en-US" sz="3600" dirty="0" smtClean="0">
                  <a:solidFill>
                    <a:schemeClr val="bg1"/>
                  </a:solidFill>
                </a:rPr>
                <a:t>大気大循環場との相関</a:t>
              </a:r>
              <a:endParaRPr lang="en-US" altLang="ja-JP" sz="3200" dirty="0" smtClean="0">
                <a:solidFill>
                  <a:schemeClr val="bg1"/>
                </a:solidFill>
              </a:endParaRPr>
            </a:p>
            <a:p>
              <a:pPr marL="342900" indent="-342900">
                <a:buFont typeface="Arial" panose="020B0604020202020204" pitchFamily="34" charset="0"/>
                <a:buChar char="•"/>
              </a:pPr>
              <a:r>
                <a:rPr lang="ja-JP" altLang="en-US" sz="3600" dirty="0" smtClean="0">
                  <a:solidFill>
                    <a:schemeClr val="bg1"/>
                  </a:solidFill>
                </a:rPr>
                <a:t>重回帰分析</a:t>
              </a:r>
              <a:endParaRPr lang="en-US" altLang="ja-JP" sz="4000" dirty="0" smtClean="0">
                <a:solidFill>
                  <a:schemeClr val="bg1"/>
                </a:solidFill>
              </a:endParaRPr>
            </a:p>
          </p:txBody>
        </p:sp>
      </p:grpSp>
      <p:sp>
        <p:nvSpPr>
          <p:cNvPr id="9" name="正方形/長方形 8"/>
          <p:cNvSpPr/>
          <p:nvPr/>
        </p:nvSpPr>
        <p:spPr>
          <a:xfrm>
            <a:off x="1051381" y="5624462"/>
            <a:ext cx="4990563" cy="892552"/>
          </a:xfrm>
          <a:prstGeom prst="rect">
            <a:avLst/>
          </a:prstGeom>
        </p:spPr>
        <p:txBody>
          <a:bodyPr wrap="square">
            <a:spAutoFit/>
          </a:bodyPr>
          <a:lstStyle/>
          <a:p>
            <a:pPr lvl="0"/>
            <a:r>
              <a:rPr lang="ja-JP" altLang="en-US" sz="2400" dirty="0">
                <a:solidFill>
                  <a:prstClr val="black"/>
                </a:solidFill>
              </a:rPr>
              <a:t>期間</a:t>
            </a:r>
            <a:endParaRPr lang="en-US" altLang="ja-JP" sz="2400" dirty="0">
              <a:solidFill>
                <a:prstClr val="black"/>
              </a:solidFill>
            </a:endParaRPr>
          </a:p>
          <a:p>
            <a:pPr lvl="0"/>
            <a:r>
              <a:rPr lang="ja-JP" altLang="en-US" sz="2000" dirty="0">
                <a:solidFill>
                  <a:prstClr val="black"/>
                </a:solidFill>
              </a:rPr>
              <a:t>　　</a:t>
            </a:r>
            <a:r>
              <a:rPr lang="ja-JP" altLang="en-US" sz="2000" dirty="0">
                <a:solidFill>
                  <a:srgbClr val="FF0000"/>
                </a:solidFill>
              </a:rPr>
              <a:t>　</a:t>
            </a:r>
            <a:r>
              <a:rPr lang="en-US" altLang="ja-JP" sz="2800" u="sng" dirty="0">
                <a:solidFill>
                  <a:srgbClr val="FF0000"/>
                </a:solidFill>
              </a:rPr>
              <a:t>1958</a:t>
            </a:r>
            <a:r>
              <a:rPr lang="ja-JP" altLang="en-US" sz="2800" u="sng" dirty="0">
                <a:solidFill>
                  <a:srgbClr val="FF0000"/>
                </a:solidFill>
              </a:rPr>
              <a:t>年～</a:t>
            </a:r>
            <a:r>
              <a:rPr lang="en-US" altLang="ja-JP" sz="2800" u="sng" dirty="0">
                <a:solidFill>
                  <a:srgbClr val="FF0000"/>
                </a:solidFill>
              </a:rPr>
              <a:t>1997</a:t>
            </a:r>
            <a:r>
              <a:rPr lang="ja-JP" altLang="en-US" sz="2800" u="sng" dirty="0">
                <a:solidFill>
                  <a:srgbClr val="FF0000"/>
                </a:solidFill>
              </a:rPr>
              <a:t>年の</a:t>
            </a:r>
            <a:r>
              <a:rPr lang="en-US" altLang="ja-JP" sz="2800" u="sng" dirty="0">
                <a:solidFill>
                  <a:srgbClr val="FF0000"/>
                </a:solidFill>
              </a:rPr>
              <a:t>40</a:t>
            </a:r>
            <a:r>
              <a:rPr lang="ja-JP" altLang="en-US" sz="2800" u="sng" dirty="0" smtClean="0">
                <a:solidFill>
                  <a:srgbClr val="FF0000"/>
                </a:solidFill>
              </a:rPr>
              <a:t>年相関</a:t>
            </a:r>
            <a:endParaRPr lang="ja-JP" altLang="en-US" sz="3200" u="sng" dirty="0">
              <a:solidFill>
                <a:srgbClr val="FF0000"/>
              </a:solidFill>
            </a:endParaRPr>
          </a:p>
        </p:txBody>
      </p:sp>
    </p:spTree>
    <p:extLst>
      <p:ext uri="{BB962C8B-B14F-4D97-AF65-F5344CB8AC3E}">
        <p14:creationId xmlns:p14="http://schemas.microsoft.com/office/powerpoint/2010/main" val="181873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anim calcmode="lin" valueType="num">
                                      <p:cBhvr>
                                        <p:cTn id="8" dur="250" fill="hold"/>
                                        <p:tgtEl>
                                          <p:spTgt spid="12"/>
                                        </p:tgtEl>
                                        <p:attrNameLst>
                                          <p:attrName>ppt_x</p:attrName>
                                        </p:attrNameLst>
                                      </p:cBhvr>
                                      <p:tavLst>
                                        <p:tav tm="0">
                                          <p:val>
                                            <p:strVal val="#ppt_x"/>
                                          </p:val>
                                        </p:tav>
                                        <p:tav tm="100000">
                                          <p:val>
                                            <p:strVal val="#ppt_x"/>
                                          </p:val>
                                        </p:tav>
                                      </p:tavLst>
                                    </p:anim>
                                    <p:anim calcmode="lin" valueType="num">
                                      <p:cBhvr>
                                        <p:cTn id="9" dur="25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nvPr>
        </p:nvGraphicFramePr>
        <p:xfrm>
          <a:off x="216153" y="4890688"/>
          <a:ext cx="4174872" cy="1501140"/>
        </p:xfrm>
        <a:graphic>
          <a:graphicData uri="http://schemas.openxmlformats.org/drawingml/2006/table">
            <a:tbl>
              <a:tblPr>
                <a:tableStyleId>{69CF1AB2-1976-4502-BF36-3FF5EA218861}</a:tableStyleId>
              </a:tblPr>
              <a:tblGrid>
                <a:gridCol w="2037650"/>
                <a:gridCol w="1107583"/>
                <a:gridCol w="1029639"/>
              </a:tblGrid>
              <a:tr h="375162">
                <a:tc>
                  <a:txBody>
                    <a:bodyPr/>
                    <a:lstStyle/>
                    <a:p>
                      <a:pPr algn="ctr" fontAlgn="ctr"/>
                      <a:r>
                        <a:rPr lang="ja-JP" altLang="en-US" sz="2400" b="1" u="none" strike="noStrike" dirty="0">
                          <a:effectLst/>
                        </a:rPr>
                        <a:t>人口</a:t>
                      </a:r>
                      <a:r>
                        <a:rPr lang="en-US" altLang="ja-JP" sz="2400" b="1" u="none" strike="noStrike" dirty="0">
                          <a:effectLst/>
                        </a:rPr>
                        <a:t>(</a:t>
                      </a:r>
                      <a:r>
                        <a:rPr lang="ja-JP" altLang="en-US" sz="2400" b="1" u="none" strike="noStrike" dirty="0">
                          <a:effectLst/>
                        </a:rPr>
                        <a:t>千人</a:t>
                      </a:r>
                      <a:r>
                        <a:rPr lang="en-US" altLang="ja-JP" sz="2400" b="1" u="none" strike="noStrike" dirty="0">
                          <a:effectLst/>
                        </a:rPr>
                        <a:t>)</a:t>
                      </a:r>
                      <a:endParaRPr lang="en-US" altLang="ja-JP"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2400" b="1" u="none" strike="noStrike" dirty="0">
                          <a:effectLst/>
                        </a:rPr>
                        <a:t>1940</a:t>
                      </a:r>
                      <a:r>
                        <a:rPr lang="ja-JP" altLang="en-US" sz="2400" b="1" u="none" strike="noStrike" dirty="0">
                          <a:effectLst/>
                        </a:rPr>
                        <a:t>年</a:t>
                      </a:r>
                      <a:endParaRPr lang="ja-JP" altLang="en-US"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2400" b="1" u="none" strike="noStrike" dirty="0">
                          <a:effectLst/>
                        </a:rPr>
                        <a:t>1944</a:t>
                      </a:r>
                      <a:r>
                        <a:rPr lang="ja-JP" altLang="en-US" sz="2400" b="1" u="none" strike="noStrike" dirty="0">
                          <a:effectLst/>
                        </a:rPr>
                        <a:t>年</a:t>
                      </a:r>
                      <a:endParaRPr lang="ja-JP" altLang="en-US"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75162">
                <a:tc>
                  <a:txBody>
                    <a:bodyPr/>
                    <a:lstStyle/>
                    <a:p>
                      <a:pPr algn="ctr" fontAlgn="ctr"/>
                      <a:r>
                        <a:rPr lang="ja-JP" altLang="en-US" sz="2400" b="1" u="none" strike="noStrike" dirty="0">
                          <a:effectLst/>
                        </a:rPr>
                        <a:t>全国</a:t>
                      </a:r>
                      <a:endParaRPr lang="ja-JP" altLang="en-US"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b"/>
                      <a:r>
                        <a:rPr lang="en-US" altLang="ja-JP" sz="2400" b="1" u="none" strike="noStrike" dirty="0">
                          <a:effectLst/>
                        </a:rPr>
                        <a:t>71,933 </a:t>
                      </a:r>
                      <a:endParaRPr lang="en-US" altLang="ja-JP"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r" fontAlgn="b"/>
                      <a:r>
                        <a:rPr lang="en-US" altLang="ja-JP" sz="2400" b="1" u="none" strike="noStrike">
                          <a:effectLst/>
                        </a:rPr>
                        <a:t>73,064 </a:t>
                      </a:r>
                      <a:endParaRPr lang="en-US" altLang="ja-JP" sz="24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r>
              <a:tr h="375162">
                <a:tc>
                  <a:txBody>
                    <a:bodyPr/>
                    <a:lstStyle/>
                    <a:p>
                      <a:pPr algn="ctr" fontAlgn="ctr"/>
                      <a:r>
                        <a:rPr lang="ja-JP" altLang="en-US" sz="2400" b="1" u="none" strike="noStrike">
                          <a:effectLst/>
                        </a:rPr>
                        <a:t>東北</a:t>
                      </a:r>
                      <a:endParaRPr lang="ja-JP" altLang="en-US" sz="24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2400" b="1" u="none" strike="noStrike" dirty="0">
                          <a:effectLst/>
                        </a:rPr>
                        <a:t>7,040 </a:t>
                      </a:r>
                      <a:endParaRPr lang="en-US" altLang="ja-JP"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2400" b="1" u="none" strike="noStrike" dirty="0">
                          <a:effectLst/>
                        </a:rPr>
                        <a:t>7,121 </a:t>
                      </a:r>
                      <a:endParaRPr lang="en-US" altLang="ja-JP"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75162">
                <a:tc>
                  <a:txBody>
                    <a:bodyPr/>
                    <a:lstStyle/>
                    <a:p>
                      <a:pPr algn="ctr" fontAlgn="ctr"/>
                      <a:r>
                        <a:rPr lang="ja-JP" altLang="en-US" sz="2400" b="1" u="none" strike="noStrike" dirty="0">
                          <a:effectLst/>
                        </a:rPr>
                        <a:t>関東・東山</a:t>
                      </a:r>
                      <a:endParaRPr lang="ja-JP" altLang="en-US"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2400" b="1" u="none" strike="noStrike" dirty="0">
                          <a:effectLst/>
                        </a:rPr>
                        <a:t>18,982 </a:t>
                      </a:r>
                      <a:endParaRPr lang="en-US" altLang="ja-JP"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2400" b="1" u="none" strike="noStrike" dirty="0">
                          <a:effectLst/>
                        </a:rPr>
                        <a:t>19,519 </a:t>
                      </a:r>
                      <a:endParaRPr lang="en-US" altLang="ja-JP"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bl>
          </a:graphicData>
        </a:graphic>
      </p:graphicFrame>
      <p:graphicFrame>
        <p:nvGraphicFramePr>
          <p:cNvPr id="3" name="表 2"/>
          <p:cNvGraphicFramePr>
            <a:graphicFrameLocks noGrp="1"/>
          </p:cNvGraphicFramePr>
          <p:nvPr>
            <p:extLst/>
          </p:nvPr>
        </p:nvGraphicFramePr>
        <p:xfrm>
          <a:off x="216152" y="2006071"/>
          <a:ext cx="4174873" cy="1730784"/>
        </p:xfrm>
        <a:graphic>
          <a:graphicData uri="http://schemas.openxmlformats.org/drawingml/2006/table">
            <a:tbl>
              <a:tblPr>
                <a:tableStyleId>{16D9F66E-5EB9-4882-86FB-DCBF35E3C3E4}</a:tableStyleId>
              </a:tblPr>
              <a:tblGrid>
                <a:gridCol w="2037651"/>
                <a:gridCol w="1081825"/>
                <a:gridCol w="1055397"/>
              </a:tblGrid>
              <a:tr h="432696">
                <a:tc>
                  <a:txBody>
                    <a:bodyPr/>
                    <a:lstStyle/>
                    <a:p>
                      <a:pPr algn="ctr" fontAlgn="ctr"/>
                      <a:r>
                        <a:rPr lang="ja-JP" altLang="en-US" sz="2400" u="none" strike="noStrike" dirty="0">
                          <a:effectLst/>
                        </a:rPr>
                        <a:t>収穫量</a:t>
                      </a:r>
                      <a:r>
                        <a:rPr lang="en-US" altLang="ja-JP" sz="2400" u="none" strike="noStrike" dirty="0" smtClean="0">
                          <a:effectLst/>
                        </a:rPr>
                        <a:t>(</a:t>
                      </a:r>
                      <a:r>
                        <a:rPr lang="ja-JP" altLang="en-US" sz="2400" u="none" strike="noStrike" dirty="0" smtClean="0">
                          <a:effectLst/>
                        </a:rPr>
                        <a:t>千トン</a:t>
                      </a:r>
                      <a:r>
                        <a:rPr lang="en-US" altLang="ja-JP" sz="2400" u="none" strike="noStrike" dirty="0" smtClean="0">
                          <a:effectLst/>
                        </a:rPr>
                        <a:t>)</a:t>
                      </a:r>
                      <a:endParaRPr lang="en-US" altLang="ja-JP"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2400" u="none" strike="noStrike" dirty="0">
                          <a:effectLst/>
                        </a:rPr>
                        <a:t>1940</a:t>
                      </a:r>
                      <a:r>
                        <a:rPr lang="ja-JP" altLang="en-US" sz="2400" u="none" strike="noStrike" dirty="0">
                          <a:effectLst/>
                        </a:rPr>
                        <a:t>年</a:t>
                      </a:r>
                      <a:endParaRPr lang="ja-JP" altLang="en-US"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2400" u="none" strike="noStrike" dirty="0">
                          <a:effectLst/>
                        </a:rPr>
                        <a:t>1945</a:t>
                      </a:r>
                      <a:r>
                        <a:rPr lang="ja-JP" altLang="en-US" sz="2400" u="none" strike="noStrike" dirty="0">
                          <a:effectLst/>
                        </a:rPr>
                        <a:t>年</a:t>
                      </a:r>
                      <a:endParaRPr lang="ja-JP" altLang="en-US"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432696">
                <a:tc>
                  <a:txBody>
                    <a:bodyPr/>
                    <a:lstStyle/>
                    <a:p>
                      <a:pPr algn="ctr" fontAlgn="ctr"/>
                      <a:r>
                        <a:rPr lang="ja-JP" altLang="en-US" sz="2400" u="none" strike="noStrike" dirty="0">
                          <a:effectLst/>
                        </a:rPr>
                        <a:t>全国</a:t>
                      </a:r>
                      <a:endParaRPr lang="ja-JP" altLang="en-US"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2400" u="none" strike="noStrike" dirty="0" smtClean="0">
                          <a:effectLst/>
                        </a:rPr>
                        <a:t>8,955</a:t>
                      </a:r>
                      <a:endParaRPr lang="en-US" altLang="ja-JP"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2400" u="none" strike="noStrike" dirty="0" smtClean="0">
                          <a:effectLst/>
                        </a:rPr>
                        <a:t>5,823</a:t>
                      </a:r>
                      <a:endParaRPr lang="en-US" altLang="ja-JP"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432696">
                <a:tc>
                  <a:txBody>
                    <a:bodyPr/>
                    <a:lstStyle/>
                    <a:p>
                      <a:pPr algn="ctr" fontAlgn="ctr"/>
                      <a:r>
                        <a:rPr lang="ja-JP" altLang="en-US" sz="2400" u="none" strike="noStrike" dirty="0">
                          <a:effectLst/>
                        </a:rPr>
                        <a:t>東北</a:t>
                      </a:r>
                      <a:endParaRPr lang="ja-JP" altLang="en-US"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2400" u="none" strike="noStrike" dirty="0" smtClean="0">
                          <a:effectLst/>
                        </a:rPr>
                        <a:t>2,165</a:t>
                      </a:r>
                      <a:endParaRPr lang="en-US" altLang="ja-JP"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2400" u="none" strike="noStrike" dirty="0" smtClean="0">
                          <a:effectLst/>
                        </a:rPr>
                        <a:t>1,638</a:t>
                      </a:r>
                      <a:endParaRPr lang="en-US" altLang="ja-JP"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432696">
                <a:tc>
                  <a:txBody>
                    <a:bodyPr/>
                    <a:lstStyle/>
                    <a:p>
                      <a:pPr algn="ctr" fontAlgn="ctr"/>
                      <a:r>
                        <a:rPr lang="ja-JP" altLang="en-US" sz="2400" u="none" strike="noStrike" dirty="0">
                          <a:effectLst/>
                        </a:rPr>
                        <a:t>関東・東山</a:t>
                      </a:r>
                      <a:endParaRPr lang="ja-JP" altLang="en-US"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2400" u="none" strike="noStrike" dirty="0" smtClean="0">
                          <a:effectLst/>
                        </a:rPr>
                        <a:t>1,959</a:t>
                      </a:r>
                      <a:endParaRPr lang="en-US" altLang="ja-JP"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2400" u="none" strike="noStrike" dirty="0" smtClean="0">
                          <a:effectLst/>
                        </a:rPr>
                        <a:t>1,856</a:t>
                      </a:r>
                      <a:endParaRPr lang="en-US" altLang="ja-JP"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bl>
          </a:graphicData>
        </a:graphic>
      </p:graphicFrame>
      <p:graphicFrame>
        <p:nvGraphicFramePr>
          <p:cNvPr id="6" name="表 5"/>
          <p:cNvGraphicFramePr>
            <a:graphicFrameLocks noGrp="1"/>
          </p:cNvGraphicFramePr>
          <p:nvPr>
            <p:extLst/>
          </p:nvPr>
        </p:nvGraphicFramePr>
        <p:xfrm>
          <a:off x="216153" y="3984635"/>
          <a:ext cx="4174872" cy="781810"/>
        </p:xfrm>
        <a:graphic>
          <a:graphicData uri="http://schemas.openxmlformats.org/drawingml/2006/table">
            <a:tbl>
              <a:tblPr>
                <a:tableStyleId>{69CF1AB2-1976-4502-BF36-3FF5EA218861}</a:tableStyleId>
              </a:tblPr>
              <a:tblGrid>
                <a:gridCol w="2050529"/>
                <a:gridCol w="1081825"/>
                <a:gridCol w="1042518"/>
              </a:tblGrid>
              <a:tr h="390905">
                <a:tc>
                  <a:txBody>
                    <a:bodyPr/>
                    <a:lstStyle/>
                    <a:p>
                      <a:pPr algn="ctr" fontAlgn="ctr"/>
                      <a:r>
                        <a:rPr lang="ja-JP" altLang="en-US" sz="2400" b="1" u="none" strike="noStrike" dirty="0" smtClean="0">
                          <a:effectLst/>
                        </a:rPr>
                        <a:t>純輸入米</a:t>
                      </a:r>
                      <a:endParaRPr lang="ja-JP" altLang="en-US"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2400" b="1" u="none" strike="noStrike" dirty="0">
                          <a:effectLst/>
                        </a:rPr>
                        <a:t>1940</a:t>
                      </a:r>
                      <a:r>
                        <a:rPr lang="ja-JP" altLang="en-US" sz="2400" b="1" u="none" strike="noStrike" dirty="0">
                          <a:effectLst/>
                        </a:rPr>
                        <a:t>年</a:t>
                      </a:r>
                      <a:endParaRPr lang="ja-JP" altLang="en-US"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2400" b="1" u="none" strike="noStrike" dirty="0">
                          <a:effectLst/>
                        </a:rPr>
                        <a:t>1945</a:t>
                      </a:r>
                      <a:r>
                        <a:rPr lang="ja-JP" altLang="en-US" sz="2400" b="1" u="none" strike="noStrike" dirty="0">
                          <a:effectLst/>
                        </a:rPr>
                        <a:t>年</a:t>
                      </a:r>
                      <a:endParaRPr lang="ja-JP" altLang="en-US"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90905">
                <a:tc>
                  <a:txBody>
                    <a:bodyPr/>
                    <a:lstStyle/>
                    <a:p>
                      <a:pPr algn="r" fontAlgn="ctr"/>
                      <a:r>
                        <a:rPr lang="en-US" altLang="ja-JP" sz="2400" b="1" u="none" strike="noStrike" dirty="0" smtClean="0">
                          <a:effectLst/>
                        </a:rPr>
                        <a:t>(</a:t>
                      </a:r>
                      <a:r>
                        <a:rPr lang="ja-JP" altLang="en-US" sz="2400" b="1" u="none" strike="noStrike" dirty="0" smtClean="0">
                          <a:effectLst/>
                        </a:rPr>
                        <a:t>千トン</a:t>
                      </a:r>
                      <a:r>
                        <a:rPr lang="en-US" sz="2400" b="1" u="none" strike="noStrike" dirty="0" smtClean="0">
                          <a:effectLst/>
                        </a:rPr>
                        <a:t>)</a:t>
                      </a:r>
                      <a:endParaRPr lang="en-US"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2400" b="1" u="none" strike="noStrike" dirty="0" smtClean="0">
                          <a:effectLst/>
                        </a:rPr>
                        <a:t>1,533</a:t>
                      </a:r>
                      <a:endParaRPr lang="en-US" altLang="ja-JP"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2400" b="1" u="none" strike="noStrike" dirty="0" smtClean="0">
                          <a:effectLst/>
                        </a:rPr>
                        <a:t>201</a:t>
                      </a:r>
                      <a:endParaRPr lang="en-US" altLang="ja-JP"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bl>
          </a:graphicData>
        </a:graphic>
      </p:graphicFrame>
      <p:graphicFrame>
        <p:nvGraphicFramePr>
          <p:cNvPr id="8" name="表 7"/>
          <p:cNvGraphicFramePr>
            <a:graphicFrameLocks noGrp="1"/>
          </p:cNvGraphicFramePr>
          <p:nvPr>
            <p:extLst/>
          </p:nvPr>
        </p:nvGraphicFramePr>
        <p:xfrm>
          <a:off x="4534974" y="3907130"/>
          <a:ext cx="4448178" cy="1733704"/>
        </p:xfrm>
        <a:graphic>
          <a:graphicData uri="http://schemas.openxmlformats.org/drawingml/2006/table">
            <a:tbl>
              <a:tblPr>
                <a:tableStyleId>{8A107856-5554-42FB-B03E-39F5DBC370BA}</a:tableStyleId>
              </a:tblPr>
              <a:tblGrid>
                <a:gridCol w="2432497"/>
                <a:gridCol w="1004552"/>
                <a:gridCol w="1011129"/>
              </a:tblGrid>
              <a:tr h="554809">
                <a:tc>
                  <a:txBody>
                    <a:bodyPr/>
                    <a:lstStyle/>
                    <a:p>
                      <a:pPr algn="ctr" fontAlgn="ctr"/>
                      <a:r>
                        <a:rPr lang="en-US" altLang="ja-JP" sz="2400" b="1" u="none" strike="noStrike" dirty="0" smtClean="0">
                          <a:effectLst/>
                        </a:rPr>
                        <a:t>1</a:t>
                      </a:r>
                      <a:r>
                        <a:rPr lang="ja-JP" altLang="en-US" sz="2400" b="1" u="none" strike="noStrike" dirty="0" smtClean="0">
                          <a:effectLst/>
                        </a:rPr>
                        <a:t>人あたり</a:t>
                      </a:r>
                      <a:r>
                        <a:rPr lang="en-US" altLang="ja-JP" sz="2400" b="1" u="none" strike="noStrike" dirty="0" smtClean="0">
                          <a:effectLst/>
                        </a:rPr>
                        <a:t>(</a:t>
                      </a:r>
                      <a:r>
                        <a:rPr lang="en-US" sz="2400" b="1" u="none" strike="noStrike" dirty="0" smtClean="0">
                          <a:effectLst/>
                        </a:rPr>
                        <a:t>kg/</a:t>
                      </a:r>
                      <a:r>
                        <a:rPr lang="ja-JP" altLang="en-US" sz="2400" b="1" u="none" strike="noStrike" dirty="0" smtClean="0">
                          <a:effectLst/>
                        </a:rPr>
                        <a:t>人</a:t>
                      </a:r>
                      <a:r>
                        <a:rPr lang="en-US" altLang="ja-JP" sz="2400" b="1" u="none" strike="noStrike" dirty="0" smtClean="0">
                          <a:effectLst/>
                        </a:rPr>
                        <a:t>)</a:t>
                      </a:r>
                      <a:endParaRPr lang="en-US" altLang="ja-JP" sz="18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2400" b="1" u="none" strike="noStrike" dirty="0">
                          <a:effectLst/>
                        </a:rPr>
                        <a:t>1940</a:t>
                      </a:r>
                      <a:r>
                        <a:rPr lang="ja-JP" altLang="en-US" sz="2400" b="1" u="none" strike="noStrike" dirty="0">
                          <a:effectLst/>
                        </a:rPr>
                        <a:t>年</a:t>
                      </a:r>
                      <a:endParaRPr lang="ja-JP" altLang="en-US"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2400" b="1" u="none" strike="noStrike" dirty="0">
                          <a:effectLst/>
                        </a:rPr>
                        <a:t>1945</a:t>
                      </a:r>
                      <a:r>
                        <a:rPr lang="ja-JP" altLang="en-US" sz="2400" b="1" u="none" strike="noStrike" dirty="0">
                          <a:effectLst/>
                        </a:rPr>
                        <a:t>年</a:t>
                      </a:r>
                      <a:endParaRPr lang="ja-JP" altLang="en-US"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92965">
                <a:tc>
                  <a:txBody>
                    <a:bodyPr/>
                    <a:lstStyle/>
                    <a:p>
                      <a:pPr algn="ctr" fontAlgn="ctr"/>
                      <a:r>
                        <a:rPr lang="ja-JP" altLang="en-US" sz="2400" b="1" u="none" strike="noStrike" dirty="0">
                          <a:effectLst/>
                        </a:rPr>
                        <a:t>全国</a:t>
                      </a:r>
                      <a:endParaRPr lang="ja-JP" altLang="en-US"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2400" b="1" u="none" strike="noStrike" dirty="0" smtClean="0">
                          <a:effectLst/>
                        </a:rPr>
                        <a:t>145.8</a:t>
                      </a:r>
                      <a:endParaRPr lang="en-US" altLang="ja-JP"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2400" b="1" u="none" strike="noStrike" dirty="0" smtClean="0">
                          <a:effectLst/>
                        </a:rPr>
                        <a:t>82.4</a:t>
                      </a:r>
                      <a:endParaRPr lang="en-US" altLang="ja-JP"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92965">
                <a:tc>
                  <a:txBody>
                    <a:bodyPr/>
                    <a:lstStyle/>
                    <a:p>
                      <a:pPr algn="ctr" fontAlgn="ctr"/>
                      <a:r>
                        <a:rPr lang="ja-JP" altLang="en-US" sz="2400" b="1" u="none" strike="noStrike" dirty="0">
                          <a:effectLst/>
                        </a:rPr>
                        <a:t>東北</a:t>
                      </a:r>
                      <a:endParaRPr lang="ja-JP" altLang="en-US"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2400" b="1" u="none" strike="noStrike" dirty="0" smtClean="0">
                          <a:effectLst/>
                        </a:rPr>
                        <a:t>307.5</a:t>
                      </a:r>
                      <a:endParaRPr lang="en-US" altLang="ja-JP"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2400" b="1" u="none" strike="noStrike" dirty="0" smtClean="0">
                          <a:effectLst/>
                        </a:rPr>
                        <a:t>230</a:t>
                      </a:r>
                      <a:endParaRPr lang="en-US" altLang="ja-JP"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92965">
                <a:tc>
                  <a:txBody>
                    <a:bodyPr/>
                    <a:lstStyle/>
                    <a:p>
                      <a:pPr algn="ctr" fontAlgn="ctr"/>
                      <a:r>
                        <a:rPr lang="ja-JP" altLang="en-US" sz="2400" b="1" u="none" strike="noStrike" dirty="0">
                          <a:effectLst/>
                        </a:rPr>
                        <a:t>関東・東山</a:t>
                      </a:r>
                      <a:endParaRPr lang="ja-JP" altLang="en-US"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2400" b="1" u="none" strike="noStrike" dirty="0" smtClean="0">
                          <a:effectLst/>
                        </a:rPr>
                        <a:t>103.2</a:t>
                      </a:r>
                      <a:endParaRPr lang="en-US" altLang="ja-JP"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2400" b="1" u="none" strike="noStrike" dirty="0" smtClean="0">
                          <a:effectLst/>
                        </a:rPr>
                        <a:t>95.1</a:t>
                      </a:r>
                      <a:endParaRPr lang="en-US" altLang="ja-JP"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bl>
          </a:graphicData>
        </a:graphic>
      </p:graphicFrame>
      <p:sp>
        <p:nvSpPr>
          <p:cNvPr id="9" name="テキスト ボックス 8"/>
          <p:cNvSpPr txBox="1"/>
          <p:nvPr/>
        </p:nvSpPr>
        <p:spPr>
          <a:xfrm>
            <a:off x="4591050" y="1806518"/>
            <a:ext cx="4314828" cy="1446550"/>
          </a:xfrm>
          <a:prstGeom prst="rect">
            <a:avLst/>
          </a:prstGeom>
          <a:solidFill>
            <a:schemeClr val="accent4">
              <a:lumMod val="60000"/>
              <a:lumOff val="40000"/>
            </a:schemeClr>
          </a:solidFill>
        </p:spPr>
        <p:txBody>
          <a:bodyPr wrap="square" rtlCol="0">
            <a:spAutoFit/>
          </a:bodyPr>
          <a:lstStyle/>
          <a:p>
            <a:r>
              <a:rPr lang="en-US" altLang="ja-JP" sz="2400" b="1" dirty="0"/>
              <a:t>1</a:t>
            </a:r>
            <a:r>
              <a:rPr lang="ja-JP" altLang="en-US" sz="2400" b="1" dirty="0"/>
              <a:t>人</a:t>
            </a:r>
            <a:r>
              <a:rPr lang="ja-JP" altLang="en-US" sz="2400" b="1" dirty="0" smtClean="0"/>
              <a:t>あたりの米</a:t>
            </a:r>
            <a:endParaRPr lang="en-US" altLang="ja-JP" sz="2400" b="1" dirty="0" smtClean="0"/>
          </a:p>
          <a:p>
            <a:pPr algn="ctr"/>
            <a:r>
              <a:rPr kumimoji="1" lang="ja-JP" altLang="en-US" sz="2400" b="1" dirty="0" smtClean="0"/>
              <a:t>（収穫量）</a:t>
            </a:r>
            <a:r>
              <a:rPr kumimoji="1" lang="en-US" altLang="ja-JP" sz="2400" b="1" dirty="0" smtClean="0"/>
              <a:t>÷</a:t>
            </a:r>
            <a:r>
              <a:rPr kumimoji="1" lang="ja-JP" altLang="en-US" sz="2400" b="1" dirty="0" smtClean="0"/>
              <a:t>（人口）</a:t>
            </a:r>
            <a:endParaRPr kumimoji="1" lang="en-US" altLang="ja-JP" sz="2400" b="1" dirty="0" smtClean="0"/>
          </a:p>
          <a:p>
            <a:r>
              <a:rPr kumimoji="1" lang="en-US" altLang="ja-JP" sz="2000" b="1" dirty="0" smtClean="0"/>
              <a:t>※</a:t>
            </a:r>
            <a:r>
              <a:rPr kumimoji="1" lang="ja-JP" altLang="en-US" sz="2000" b="1" dirty="0" smtClean="0"/>
              <a:t>全国の場合は</a:t>
            </a:r>
            <a:endParaRPr kumimoji="1" lang="en-US" altLang="ja-JP" sz="2000" b="1" dirty="0" smtClean="0"/>
          </a:p>
          <a:p>
            <a:pPr algn="ctr"/>
            <a:r>
              <a:rPr kumimoji="1" lang="ja-JP" altLang="en-US" sz="2000" b="1" dirty="0" smtClean="0"/>
              <a:t>｛</a:t>
            </a:r>
            <a:r>
              <a:rPr lang="ja-JP" altLang="en-US" sz="2000" b="1" dirty="0"/>
              <a:t>（収穫量</a:t>
            </a:r>
            <a:r>
              <a:rPr lang="ja-JP" altLang="en-US" sz="2000" b="1" dirty="0" smtClean="0"/>
              <a:t>）＋（純輸入米）｝</a:t>
            </a:r>
            <a:r>
              <a:rPr lang="en-US" altLang="ja-JP" sz="2000" b="1" dirty="0" smtClean="0"/>
              <a:t>÷</a:t>
            </a:r>
            <a:r>
              <a:rPr lang="ja-JP" altLang="en-US" sz="2000" b="1" dirty="0"/>
              <a:t>（人口</a:t>
            </a:r>
            <a:r>
              <a:rPr lang="ja-JP" altLang="en-US" sz="2000" b="1" dirty="0" smtClean="0"/>
              <a:t>）</a:t>
            </a:r>
            <a:endParaRPr lang="en-US" altLang="ja-JP" sz="2000" b="1" dirty="0"/>
          </a:p>
        </p:txBody>
      </p:sp>
      <p:sp>
        <p:nvSpPr>
          <p:cNvPr id="7" name="タイトル 1"/>
          <p:cNvSpPr>
            <a:spLocks noGrp="1"/>
          </p:cNvSpPr>
          <p:nvPr>
            <p:ph type="title"/>
          </p:nvPr>
        </p:nvSpPr>
        <p:spPr>
          <a:xfrm>
            <a:off x="0" y="1"/>
            <a:ext cx="9144000" cy="1024618"/>
          </a:xfrm>
          <a:solidFill>
            <a:srgbClr val="FFFF00"/>
          </a:solidFill>
        </p:spPr>
        <p:txBody>
          <a:bodyPr/>
          <a:lstStyle/>
          <a:p>
            <a:pPr algn="ctr"/>
            <a:r>
              <a:rPr lang="ja-JP" altLang="en-US" dirty="0" smtClean="0"/>
              <a:t>収穫量・人口</a:t>
            </a:r>
            <a:endParaRPr kumimoji="1" lang="ja-JP" altLang="en-US" dirty="0"/>
          </a:p>
        </p:txBody>
      </p:sp>
      <p:sp>
        <p:nvSpPr>
          <p:cNvPr id="4" name="スライド番号プレースホルダー 3"/>
          <p:cNvSpPr>
            <a:spLocks noGrp="1"/>
          </p:cNvSpPr>
          <p:nvPr>
            <p:ph type="sldNum" sz="quarter" idx="12"/>
          </p:nvPr>
        </p:nvSpPr>
        <p:spPr>
          <a:xfrm>
            <a:off x="7086600" y="6479562"/>
            <a:ext cx="2057400" cy="365125"/>
          </a:xfrm>
        </p:spPr>
        <p:txBody>
          <a:bodyPr/>
          <a:lstStyle/>
          <a:p>
            <a:fld id="{248D6746-23CA-43DB-8CFD-F95FDC7C97DE}" type="slidenum">
              <a:rPr kumimoji="1" lang="ja-JP" altLang="en-US" smtClean="0"/>
              <a:t>17</a:t>
            </a:fld>
            <a:endParaRPr kumimoji="1" lang="ja-JP" altLang="en-US" dirty="0"/>
          </a:p>
        </p:txBody>
      </p:sp>
      <p:sp>
        <p:nvSpPr>
          <p:cNvPr id="5" name="正方形/長方形 4"/>
          <p:cNvSpPr/>
          <p:nvPr/>
        </p:nvSpPr>
        <p:spPr>
          <a:xfrm>
            <a:off x="0" y="6567587"/>
            <a:ext cx="6958871" cy="307777"/>
          </a:xfrm>
          <a:prstGeom prst="rect">
            <a:avLst/>
          </a:prstGeom>
        </p:spPr>
        <p:txBody>
          <a:bodyPr wrap="square">
            <a:spAutoFit/>
          </a:bodyPr>
          <a:lstStyle/>
          <a:p>
            <a:r>
              <a:rPr lang="ja-JP" altLang="en-US" sz="1400" dirty="0" smtClean="0"/>
              <a:t>純輸入米データ：日本</a:t>
            </a:r>
            <a:r>
              <a:rPr lang="ja-JP" altLang="en-US" sz="1400" dirty="0"/>
              <a:t>経済史 </a:t>
            </a:r>
            <a:r>
              <a:rPr lang="en-US" altLang="ja-JP" sz="1400" dirty="0"/>
              <a:t>4</a:t>
            </a:r>
            <a:r>
              <a:rPr lang="ja-JP" altLang="en-US" sz="1400" dirty="0"/>
              <a:t> 戦時・戦</a:t>
            </a:r>
            <a:r>
              <a:rPr lang="ja-JP" altLang="en-US" sz="1400" dirty="0" smtClean="0"/>
              <a:t>後期</a:t>
            </a:r>
            <a:r>
              <a:rPr lang="ja-JP" altLang="en-US" sz="1400" dirty="0"/>
              <a:t>（</a:t>
            </a:r>
            <a:r>
              <a:rPr lang="ja-JP" altLang="en-US" sz="1400" dirty="0" smtClean="0"/>
              <a:t>石井</a:t>
            </a:r>
            <a:r>
              <a:rPr lang="ja-JP" altLang="en-US" sz="1400" dirty="0"/>
              <a:t>寛</a:t>
            </a:r>
            <a:r>
              <a:rPr lang="ja-JP" altLang="en-US" sz="1400" dirty="0" smtClean="0"/>
              <a:t>治ら編</a:t>
            </a:r>
            <a:r>
              <a:rPr lang="en-US" altLang="ja-JP" sz="1400" dirty="0" smtClean="0"/>
              <a:t>,</a:t>
            </a:r>
            <a:r>
              <a:rPr lang="en-US" altLang="ja-JP" sz="1400" dirty="0"/>
              <a:t>2007</a:t>
            </a:r>
            <a:r>
              <a:rPr lang="ja-JP" altLang="en-US" sz="1400" dirty="0"/>
              <a:t>）</a:t>
            </a:r>
            <a:endParaRPr lang="ja-JP" altLang="ja-JP" sz="1400" dirty="0"/>
          </a:p>
        </p:txBody>
      </p:sp>
      <p:grpSp>
        <p:nvGrpSpPr>
          <p:cNvPr id="12" name="グループ化 11"/>
          <p:cNvGrpSpPr/>
          <p:nvPr/>
        </p:nvGrpSpPr>
        <p:grpSpPr>
          <a:xfrm>
            <a:off x="128789" y="1133340"/>
            <a:ext cx="4341790" cy="2722011"/>
            <a:chOff x="128789" y="1133340"/>
            <a:chExt cx="4341790" cy="2722011"/>
          </a:xfrm>
        </p:grpSpPr>
        <p:sp>
          <p:nvSpPr>
            <p:cNvPr id="11" name="正方形/長方形 10"/>
            <p:cNvSpPr/>
            <p:nvPr/>
          </p:nvSpPr>
          <p:spPr>
            <a:xfrm>
              <a:off x="128789" y="1521573"/>
              <a:ext cx="4341790" cy="2333778"/>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角丸四角形 9"/>
            <p:cNvSpPr/>
            <p:nvPr/>
          </p:nvSpPr>
          <p:spPr>
            <a:xfrm>
              <a:off x="216152" y="1133340"/>
              <a:ext cx="2797504" cy="772733"/>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kumimoji="1" lang="ja-JP" altLang="en-US" sz="2800" dirty="0" smtClean="0"/>
                <a:t>重回帰分析結果</a:t>
              </a:r>
              <a:endParaRPr kumimoji="1" lang="ja-JP" altLang="en-US" sz="2800" dirty="0"/>
            </a:p>
          </p:txBody>
        </p:sp>
      </p:grpSp>
      <p:sp>
        <p:nvSpPr>
          <p:cNvPr id="17" name="正方形/長方形 16"/>
          <p:cNvSpPr/>
          <p:nvPr/>
        </p:nvSpPr>
        <p:spPr>
          <a:xfrm>
            <a:off x="100119" y="2612812"/>
            <a:ext cx="6357831" cy="2677656"/>
          </a:xfrm>
          <a:prstGeom prst="rect">
            <a:avLst/>
          </a:prstGeom>
          <a:solidFill>
            <a:schemeClr val="bg1">
              <a:alpha val="95000"/>
            </a:schemeClr>
          </a:solidFill>
        </p:spPr>
        <p:txBody>
          <a:bodyPr wrap="none">
            <a:spAutoFit/>
          </a:bodyPr>
          <a:lstStyle/>
          <a:p>
            <a:r>
              <a:rPr lang="ja-JP" altLang="en-US" sz="2800" dirty="0" smtClean="0"/>
              <a:t>全員分</a:t>
            </a:r>
            <a:endParaRPr lang="en-US" altLang="ja-JP" sz="2800" dirty="0" smtClean="0"/>
          </a:p>
          <a:p>
            <a:pPr algn="ctr"/>
            <a:r>
              <a:rPr lang="ja-JP" altLang="en-US" sz="2800" dirty="0" smtClean="0"/>
              <a:t>（</a:t>
            </a:r>
            <a:r>
              <a:rPr lang="en-US" altLang="ja-JP" sz="2800" dirty="0"/>
              <a:t>1940</a:t>
            </a:r>
            <a:r>
              <a:rPr lang="ja-JP" altLang="en-US" sz="2800" dirty="0"/>
              <a:t>年全国</a:t>
            </a:r>
            <a:r>
              <a:rPr lang="en-US" altLang="ja-JP" sz="2800" dirty="0"/>
              <a:t>1</a:t>
            </a:r>
            <a:r>
              <a:rPr lang="ja-JP" altLang="en-US" sz="2800" dirty="0"/>
              <a:t>人あたり）</a:t>
            </a:r>
            <a:r>
              <a:rPr lang="en-US" altLang="ja-JP" sz="2800" dirty="0"/>
              <a:t>×</a:t>
            </a:r>
            <a:r>
              <a:rPr lang="ja-JP" altLang="en-US" sz="2800" dirty="0"/>
              <a:t>（</a:t>
            </a:r>
            <a:r>
              <a:rPr lang="en-US" altLang="ja-JP" sz="2800" dirty="0"/>
              <a:t>1944</a:t>
            </a:r>
            <a:r>
              <a:rPr lang="ja-JP" altLang="en-US" sz="2800" dirty="0" smtClean="0"/>
              <a:t>年人口）</a:t>
            </a:r>
            <a:endParaRPr lang="en-US" altLang="ja-JP" sz="2800" dirty="0" smtClean="0"/>
          </a:p>
          <a:p>
            <a:r>
              <a:rPr lang="ja-JP" altLang="en-US" sz="2800" dirty="0" smtClean="0"/>
              <a:t>余剰・不足</a:t>
            </a:r>
            <a:endParaRPr lang="en-US" altLang="ja-JP" sz="2800" dirty="0" smtClean="0"/>
          </a:p>
          <a:p>
            <a:pPr algn="ctr"/>
            <a:r>
              <a:rPr lang="ja-JP" altLang="en-US" sz="2800" dirty="0"/>
              <a:t>（</a:t>
            </a:r>
            <a:r>
              <a:rPr lang="en-US" altLang="ja-JP" sz="2800" dirty="0"/>
              <a:t>1945</a:t>
            </a:r>
            <a:r>
              <a:rPr lang="ja-JP" altLang="en-US" sz="2800" dirty="0" smtClean="0"/>
              <a:t>年収穫量</a:t>
            </a:r>
            <a:r>
              <a:rPr lang="ja-JP" altLang="en-US" sz="2800" dirty="0"/>
              <a:t>）－</a:t>
            </a:r>
            <a:r>
              <a:rPr lang="ja-JP" altLang="en-US" sz="2800" dirty="0" smtClean="0"/>
              <a:t>（全員分）</a:t>
            </a:r>
            <a:endParaRPr lang="en-US" altLang="ja-JP" sz="2800" dirty="0" smtClean="0"/>
          </a:p>
          <a:p>
            <a:r>
              <a:rPr lang="ja-JP" altLang="en-US" sz="2800" dirty="0" smtClean="0"/>
              <a:t>東北→関東</a:t>
            </a:r>
            <a:endParaRPr lang="en-US" altLang="ja-JP" sz="2800" dirty="0"/>
          </a:p>
          <a:p>
            <a:pPr algn="ctr"/>
            <a:r>
              <a:rPr lang="ja-JP" altLang="en-US" sz="2800" dirty="0" smtClean="0"/>
              <a:t>（東北余剰）－（関東不足）</a:t>
            </a:r>
            <a:endParaRPr lang="ja-JP" altLang="en-US" sz="2800" dirty="0"/>
          </a:p>
        </p:txBody>
      </p:sp>
      <p:sp>
        <p:nvSpPr>
          <p:cNvPr id="18" name="角丸四角形 17"/>
          <p:cNvSpPr/>
          <p:nvPr/>
        </p:nvSpPr>
        <p:spPr>
          <a:xfrm>
            <a:off x="4713668" y="5203065"/>
            <a:ext cx="4258885" cy="1106437"/>
          </a:xfrm>
          <a:prstGeom prst="round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600" dirty="0" smtClean="0">
                <a:solidFill>
                  <a:sysClr val="windowText" lastClr="000000"/>
                </a:solidFill>
              </a:rPr>
              <a:t>268</a:t>
            </a:r>
            <a:r>
              <a:rPr kumimoji="1" lang="ja-JP" altLang="en-US" sz="3600" dirty="0" smtClean="0">
                <a:solidFill>
                  <a:sysClr val="windowText" lastClr="000000"/>
                </a:solidFill>
              </a:rPr>
              <a:t>万人が食糧不足</a:t>
            </a:r>
            <a:endParaRPr kumimoji="1" lang="ja-JP" altLang="en-US" sz="3600" dirty="0">
              <a:solidFill>
                <a:sysClr val="windowText" lastClr="000000"/>
              </a:solidFill>
            </a:endParaRPr>
          </a:p>
        </p:txBody>
      </p:sp>
    </p:spTree>
    <p:extLst>
      <p:ext uri="{BB962C8B-B14F-4D97-AF65-F5344CB8AC3E}">
        <p14:creationId xmlns:p14="http://schemas.microsoft.com/office/powerpoint/2010/main" val="618573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25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0" y="0"/>
            <a:ext cx="1068946" cy="66995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solidFill>
                  <a:sysClr val="windowText" lastClr="000000"/>
                </a:solidFill>
              </a:rPr>
              <a:t>まとめ</a:t>
            </a:r>
            <a:endParaRPr kumimoji="1" lang="ja-JP" altLang="en-US" sz="2400" b="1" dirty="0">
              <a:solidFill>
                <a:sysClr val="windowText" lastClr="000000"/>
              </a:solidFill>
            </a:endParaRPr>
          </a:p>
        </p:txBody>
      </p:sp>
      <p:sp>
        <p:nvSpPr>
          <p:cNvPr id="4" name="角丸四角形 3"/>
          <p:cNvSpPr/>
          <p:nvPr/>
        </p:nvSpPr>
        <p:spPr>
          <a:xfrm>
            <a:off x="978569" y="330491"/>
            <a:ext cx="7074568" cy="878306"/>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kumimoji="1" lang="ja-JP" altLang="en-US" sz="3200" dirty="0" smtClean="0"/>
              <a:t>オホーツク海高気圧 強</a:t>
            </a:r>
            <a:endParaRPr kumimoji="1" lang="ja-JP" altLang="en-US" sz="3200" dirty="0"/>
          </a:p>
        </p:txBody>
      </p:sp>
      <p:sp>
        <p:nvSpPr>
          <p:cNvPr id="5" name="角丸四角形 4"/>
          <p:cNvSpPr/>
          <p:nvPr/>
        </p:nvSpPr>
        <p:spPr>
          <a:xfrm>
            <a:off x="978569" y="1657343"/>
            <a:ext cx="7074568" cy="87830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dirty="0" smtClean="0"/>
              <a:t>東北地方の冷夏</a:t>
            </a:r>
            <a:endParaRPr kumimoji="1" lang="ja-JP" altLang="en-US" sz="3600" dirty="0"/>
          </a:p>
        </p:txBody>
      </p:sp>
      <p:sp>
        <p:nvSpPr>
          <p:cNvPr id="6" name="角丸四角形 5"/>
          <p:cNvSpPr/>
          <p:nvPr/>
        </p:nvSpPr>
        <p:spPr>
          <a:xfrm>
            <a:off x="978569" y="2986413"/>
            <a:ext cx="7074568" cy="87830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kumimoji="1" lang="ja-JP" altLang="en-US" sz="3600" dirty="0" smtClean="0"/>
              <a:t>東北地方の凶作</a:t>
            </a:r>
            <a:endParaRPr kumimoji="1" lang="ja-JP" altLang="en-US" sz="3600" dirty="0"/>
          </a:p>
        </p:txBody>
      </p:sp>
      <p:sp>
        <p:nvSpPr>
          <p:cNvPr id="7" name="角丸四角形 6"/>
          <p:cNvSpPr/>
          <p:nvPr/>
        </p:nvSpPr>
        <p:spPr>
          <a:xfrm>
            <a:off x="978569" y="4315483"/>
            <a:ext cx="3340768" cy="878306"/>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kumimoji="1" lang="ja-JP" altLang="en-US" sz="2800" dirty="0" smtClean="0">
                <a:solidFill>
                  <a:sysClr val="windowText" lastClr="000000"/>
                </a:solidFill>
              </a:rPr>
              <a:t>食糧不足（予想）</a:t>
            </a:r>
            <a:endParaRPr kumimoji="1" lang="ja-JP" altLang="en-US" sz="2800" dirty="0">
              <a:solidFill>
                <a:sysClr val="windowText" lastClr="000000"/>
              </a:solidFill>
            </a:endParaRPr>
          </a:p>
        </p:txBody>
      </p:sp>
      <p:sp>
        <p:nvSpPr>
          <p:cNvPr id="8" name="角丸四角形 7"/>
          <p:cNvSpPr/>
          <p:nvPr/>
        </p:nvSpPr>
        <p:spPr>
          <a:xfrm>
            <a:off x="4712369" y="4315483"/>
            <a:ext cx="3340768" cy="878306"/>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kumimoji="1" lang="ja-JP" altLang="en-US" sz="2800" dirty="0" smtClean="0"/>
              <a:t>飢餓作戦（輸入</a:t>
            </a:r>
            <a:r>
              <a:rPr kumimoji="1" lang="en-US" altLang="ja-JP" sz="2800" dirty="0" smtClean="0">
                <a:solidFill>
                  <a:srgbClr val="FF0000"/>
                </a:solidFill>
              </a:rPr>
              <a:t>×</a:t>
            </a:r>
            <a:r>
              <a:rPr kumimoji="1" lang="ja-JP" altLang="en-US" sz="2800" dirty="0" smtClean="0"/>
              <a:t>）</a:t>
            </a:r>
            <a:endParaRPr kumimoji="1" lang="ja-JP" altLang="en-US" sz="2800" dirty="0"/>
          </a:p>
        </p:txBody>
      </p:sp>
      <p:sp>
        <p:nvSpPr>
          <p:cNvPr id="9" name="角丸四角形 8"/>
          <p:cNvSpPr/>
          <p:nvPr/>
        </p:nvSpPr>
        <p:spPr>
          <a:xfrm>
            <a:off x="978569" y="5640118"/>
            <a:ext cx="7074568" cy="878306"/>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kumimoji="1" lang="ja-JP" altLang="en-US" sz="4400" dirty="0" smtClean="0"/>
              <a:t>終戦の決断</a:t>
            </a:r>
            <a:endParaRPr kumimoji="1" lang="ja-JP" altLang="en-US" sz="4400" dirty="0"/>
          </a:p>
        </p:txBody>
      </p:sp>
      <p:sp>
        <p:nvSpPr>
          <p:cNvPr id="2" name="下矢印 1"/>
          <p:cNvSpPr/>
          <p:nvPr/>
        </p:nvSpPr>
        <p:spPr>
          <a:xfrm>
            <a:off x="3845896" y="1247194"/>
            <a:ext cx="1339913" cy="369534"/>
          </a:xfrm>
          <a:prstGeom prst="downArrow">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下矢印 9"/>
          <p:cNvSpPr/>
          <p:nvPr/>
        </p:nvSpPr>
        <p:spPr>
          <a:xfrm>
            <a:off x="3845896" y="2574046"/>
            <a:ext cx="1339913" cy="369534"/>
          </a:xfrm>
          <a:prstGeom prst="downArrow">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下矢印 10"/>
          <p:cNvSpPr/>
          <p:nvPr/>
        </p:nvSpPr>
        <p:spPr>
          <a:xfrm>
            <a:off x="1978996" y="3903116"/>
            <a:ext cx="1339913" cy="369534"/>
          </a:xfrm>
          <a:prstGeom prst="downArrow">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下矢印 11"/>
          <p:cNvSpPr/>
          <p:nvPr/>
        </p:nvSpPr>
        <p:spPr>
          <a:xfrm>
            <a:off x="5712796" y="5231600"/>
            <a:ext cx="1339913" cy="369534"/>
          </a:xfrm>
          <a:prstGeom prst="downArrow">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下矢印 12"/>
          <p:cNvSpPr/>
          <p:nvPr/>
        </p:nvSpPr>
        <p:spPr>
          <a:xfrm>
            <a:off x="1978996" y="5231600"/>
            <a:ext cx="1339913" cy="369534"/>
          </a:xfrm>
          <a:prstGeom prst="downArrow">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スライド番号プレースホルダー 13"/>
          <p:cNvSpPr>
            <a:spLocks noGrp="1"/>
          </p:cNvSpPr>
          <p:nvPr>
            <p:ph type="sldNum" sz="quarter" idx="12"/>
          </p:nvPr>
        </p:nvSpPr>
        <p:spPr>
          <a:xfrm>
            <a:off x="7086600" y="6492875"/>
            <a:ext cx="2057400" cy="365125"/>
          </a:xfrm>
        </p:spPr>
        <p:txBody>
          <a:bodyPr/>
          <a:lstStyle/>
          <a:p>
            <a:fld id="{248D6746-23CA-43DB-8CFD-F95FDC7C97DE}" type="slidenum">
              <a:rPr kumimoji="1" lang="ja-JP" altLang="en-US" smtClean="0"/>
              <a:t>18</a:t>
            </a:fld>
            <a:endParaRPr kumimoji="1" lang="ja-JP" altLang="en-US"/>
          </a:p>
        </p:txBody>
      </p:sp>
    </p:spTree>
    <p:extLst>
      <p:ext uri="{BB962C8B-B14F-4D97-AF65-F5344CB8AC3E}">
        <p14:creationId xmlns:p14="http://schemas.microsoft.com/office/powerpoint/2010/main" val="2886569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50"/>
                                        <p:tgtEl>
                                          <p:spTgt spid="2"/>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25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250"/>
                                        <p:tgtEl>
                                          <p:spTgt spid="10"/>
                                        </p:tgtEl>
                                      </p:cBhvr>
                                    </p:animEffect>
                                  </p:childTnLst>
                                </p:cTn>
                              </p:par>
                            </p:childTnLst>
                          </p:cTn>
                        </p:par>
                        <p:par>
                          <p:cTn id="17" fill="hold">
                            <p:stCondLst>
                              <p:cond delay="250"/>
                            </p:stCondLst>
                            <p:childTnLst>
                              <p:par>
                                <p:cTn id="18" presetID="22" presetClass="entr" presetSubtype="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25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up)">
                                      <p:cBhvr>
                                        <p:cTn id="25" dur="250"/>
                                        <p:tgtEl>
                                          <p:spTgt spid="11"/>
                                        </p:tgtEl>
                                      </p:cBhvr>
                                    </p:animEffect>
                                  </p:childTnLst>
                                </p:cTn>
                              </p:par>
                            </p:childTnLst>
                          </p:cTn>
                        </p:par>
                        <p:par>
                          <p:cTn id="26" fill="hold">
                            <p:stCondLst>
                              <p:cond delay="250"/>
                            </p:stCondLst>
                            <p:childTnLst>
                              <p:par>
                                <p:cTn id="27" presetID="22" presetClass="entr" presetSubtype="1"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up)">
                                      <p:cBhvr>
                                        <p:cTn id="29" dur="25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up)">
                                      <p:cBhvr>
                                        <p:cTn id="34" dur="25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up)">
                                      <p:cBhvr>
                                        <p:cTn id="39" dur="250"/>
                                        <p:tgtEl>
                                          <p:spTgt spid="13"/>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up)">
                                      <p:cBhvr>
                                        <p:cTn id="42" dur="250"/>
                                        <p:tgtEl>
                                          <p:spTgt spid="12"/>
                                        </p:tgtEl>
                                      </p:cBhvr>
                                    </p:animEffect>
                                  </p:childTnLst>
                                </p:cTn>
                              </p:par>
                            </p:childTnLst>
                          </p:cTn>
                        </p:par>
                        <p:par>
                          <p:cTn id="43" fill="hold">
                            <p:stCondLst>
                              <p:cond delay="250"/>
                            </p:stCondLst>
                            <p:childTnLst>
                              <p:par>
                                <p:cTn id="44" presetID="16" presetClass="entr" presetSubtype="21"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2" grpId="0" animBg="1"/>
      <p:bldP spid="10" grpId="0" animBg="1"/>
      <p:bldP spid="11" grpId="0" animBg="1"/>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7427950" y="1075265"/>
            <a:ext cx="1524000" cy="1104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t>1945.8.15</a:t>
            </a:r>
            <a:endParaRPr lang="en-US" altLang="ja-JP" sz="2400" dirty="0"/>
          </a:p>
          <a:p>
            <a:pPr algn="ctr"/>
            <a:r>
              <a:rPr kumimoji="1" lang="ja-JP" altLang="en-US" sz="2400" dirty="0" smtClean="0"/>
              <a:t>終戦</a:t>
            </a:r>
            <a:endParaRPr kumimoji="1" lang="ja-JP" altLang="en-US" sz="2400" dirty="0"/>
          </a:p>
        </p:txBody>
      </p:sp>
      <p:sp>
        <p:nvSpPr>
          <p:cNvPr id="3" name="右矢印 2"/>
          <p:cNvSpPr/>
          <p:nvPr/>
        </p:nvSpPr>
        <p:spPr>
          <a:xfrm>
            <a:off x="2480734" y="1193800"/>
            <a:ext cx="4792133" cy="753533"/>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角丸四角形 3"/>
          <p:cNvSpPr/>
          <p:nvPr/>
        </p:nvSpPr>
        <p:spPr>
          <a:xfrm>
            <a:off x="482599" y="1075265"/>
            <a:ext cx="1811867" cy="990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t>1941</a:t>
            </a:r>
            <a:r>
              <a:rPr kumimoji="1" lang="ja-JP" altLang="en-US" sz="2400" dirty="0" smtClean="0"/>
              <a:t>～</a:t>
            </a:r>
            <a:endParaRPr kumimoji="1" lang="en-US" altLang="ja-JP" sz="2400" dirty="0" smtClean="0"/>
          </a:p>
          <a:p>
            <a:pPr algn="ctr"/>
            <a:r>
              <a:rPr lang="ja-JP" altLang="en-US" sz="2400" dirty="0"/>
              <a:t>太平洋戦争</a:t>
            </a:r>
            <a:endParaRPr kumimoji="1" lang="ja-JP" altLang="en-US" sz="2400" dirty="0"/>
          </a:p>
        </p:txBody>
      </p:sp>
      <p:sp>
        <p:nvSpPr>
          <p:cNvPr id="5" name="正方形/長方形 4"/>
          <p:cNvSpPr/>
          <p:nvPr/>
        </p:nvSpPr>
        <p:spPr>
          <a:xfrm>
            <a:off x="5090616" y="685798"/>
            <a:ext cx="1706728" cy="1769533"/>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smtClean="0"/>
              <a:t>1945.6,7</a:t>
            </a:r>
          </a:p>
          <a:p>
            <a:pPr algn="ctr"/>
            <a:r>
              <a:rPr lang="ja-JP" altLang="en-US" sz="2800" dirty="0"/>
              <a:t>大</a:t>
            </a:r>
            <a:r>
              <a:rPr lang="ja-JP" altLang="en-US" sz="2800" dirty="0" smtClean="0"/>
              <a:t>冷夏</a:t>
            </a:r>
            <a:endParaRPr kumimoji="1" lang="ja-JP" altLang="en-US" sz="2800" dirty="0"/>
          </a:p>
        </p:txBody>
      </p:sp>
      <p:sp>
        <p:nvSpPr>
          <p:cNvPr id="6" name="テキスト ボックス 5"/>
          <p:cNvSpPr txBox="1"/>
          <p:nvPr/>
        </p:nvSpPr>
        <p:spPr>
          <a:xfrm>
            <a:off x="490245" y="4565424"/>
            <a:ext cx="8197367" cy="1338828"/>
          </a:xfrm>
          <a:prstGeom prst="rect">
            <a:avLst/>
          </a:prstGeom>
          <a:solidFill>
            <a:schemeClr val="accent5">
              <a:lumMod val="60000"/>
              <a:lumOff val="40000"/>
            </a:schemeClr>
          </a:solidFill>
        </p:spPr>
        <p:txBody>
          <a:bodyPr wrap="square" rtlCol="0">
            <a:spAutoFit/>
          </a:bodyPr>
          <a:lstStyle/>
          <a:p>
            <a:pPr>
              <a:lnSpc>
                <a:spcPct val="150000"/>
              </a:lnSpc>
            </a:pPr>
            <a:endParaRPr kumimoji="1" lang="en-US" altLang="ja-JP" sz="700" dirty="0" smtClean="0"/>
          </a:p>
          <a:p>
            <a:pPr algn="ctr">
              <a:lnSpc>
                <a:spcPct val="150000"/>
              </a:lnSpc>
            </a:pPr>
            <a:r>
              <a:rPr kumimoji="1" lang="en-US" altLang="ja-JP" sz="4000" dirty="0" smtClean="0"/>
              <a:t>1944-45</a:t>
            </a:r>
            <a:r>
              <a:rPr kumimoji="1" lang="ja-JP" altLang="en-US" sz="4000" dirty="0" smtClean="0"/>
              <a:t>年の冬も寒冷</a:t>
            </a:r>
            <a:endParaRPr kumimoji="1" lang="en-US" altLang="ja-JP" sz="4000" dirty="0" smtClean="0"/>
          </a:p>
          <a:p>
            <a:pPr>
              <a:lnSpc>
                <a:spcPct val="150000"/>
              </a:lnSpc>
            </a:pPr>
            <a:endParaRPr kumimoji="1" lang="ja-JP" altLang="en-US" sz="700" dirty="0"/>
          </a:p>
        </p:txBody>
      </p:sp>
      <p:sp>
        <p:nvSpPr>
          <p:cNvPr id="11" name="正方形/長方形 10"/>
          <p:cNvSpPr/>
          <p:nvPr/>
        </p:nvSpPr>
        <p:spPr>
          <a:xfrm>
            <a:off x="1354662" y="2910127"/>
            <a:ext cx="6468535" cy="117497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dirty="0" smtClean="0"/>
              <a:t>1945</a:t>
            </a:r>
            <a:r>
              <a:rPr kumimoji="1" lang="ja-JP" altLang="en-US" sz="3200" dirty="0" smtClean="0"/>
              <a:t>年の大</a:t>
            </a:r>
            <a:r>
              <a:rPr lang="ja-JP" altLang="en-US" sz="3200" dirty="0" smtClean="0"/>
              <a:t>冷夏</a:t>
            </a:r>
            <a:r>
              <a:rPr lang="ja-JP" altLang="en-US" sz="3200" dirty="0"/>
              <a:t>が</a:t>
            </a:r>
            <a:r>
              <a:rPr kumimoji="1" lang="ja-JP" altLang="en-US" sz="3200" dirty="0" smtClean="0"/>
              <a:t>終戦へ影響</a:t>
            </a:r>
            <a:endParaRPr kumimoji="1" lang="ja-JP" altLang="en-US" sz="3200" dirty="0"/>
          </a:p>
        </p:txBody>
      </p:sp>
      <p:sp>
        <p:nvSpPr>
          <p:cNvPr id="9" name="スライド番号プレースホルダー 8"/>
          <p:cNvSpPr>
            <a:spLocks noGrp="1"/>
          </p:cNvSpPr>
          <p:nvPr>
            <p:ph type="sldNum" sz="quarter" idx="12"/>
          </p:nvPr>
        </p:nvSpPr>
        <p:spPr>
          <a:xfrm>
            <a:off x="7086600" y="6470364"/>
            <a:ext cx="2057400" cy="365125"/>
          </a:xfrm>
        </p:spPr>
        <p:txBody>
          <a:bodyPr/>
          <a:lstStyle/>
          <a:p>
            <a:fld id="{248D6746-23CA-43DB-8CFD-F95FDC7C97DE}" type="slidenum">
              <a:rPr kumimoji="1" lang="ja-JP" altLang="en-US" smtClean="0"/>
              <a:t>19</a:t>
            </a:fld>
            <a:endParaRPr kumimoji="1" lang="ja-JP" altLang="en-US"/>
          </a:p>
        </p:txBody>
      </p:sp>
      <p:sp>
        <p:nvSpPr>
          <p:cNvPr id="7" name="正方形/長方形 6"/>
          <p:cNvSpPr/>
          <p:nvPr/>
        </p:nvSpPr>
        <p:spPr>
          <a:xfrm>
            <a:off x="2843728" y="685798"/>
            <a:ext cx="2060620" cy="1769533"/>
          </a:xfrm>
          <a:prstGeom prst="rect">
            <a:avLst/>
          </a:prstGeom>
          <a:solidFill>
            <a:schemeClr val="accent1">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smtClean="0"/>
              <a:t>寒冷</a:t>
            </a:r>
            <a:endParaRPr kumimoji="1" lang="ja-JP" altLang="en-US" sz="4000" dirty="0"/>
          </a:p>
        </p:txBody>
      </p:sp>
    </p:spTree>
    <p:extLst>
      <p:ext uri="{BB962C8B-B14F-4D97-AF65-F5344CB8AC3E}">
        <p14:creationId xmlns:p14="http://schemas.microsoft.com/office/powerpoint/2010/main" val="212279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50"/>
                                        <p:tgtEl>
                                          <p:spTgt spid="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50"/>
                                        <p:tgtEl>
                                          <p:spTgt spid="5"/>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5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11"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p:cNvSpPr/>
          <p:nvPr/>
        </p:nvSpPr>
        <p:spPr>
          <a:xfrm>
            <a:off x="-3" y="-6"/>
            <a:ext cx="9144001" cy="98912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a:solidFill>
                  <a:schemeClr val="tx1"/>
                </a:solidFill>
              </a:rPr>
              <a:t>気象と社会との関係性</a:t>
            </a:r>
            <a:endParaRPr lang="en-US" altLang="ja-JP" sz="4000" dirty="0">
              <a:solidFill>
                <a:schemeClr val="tx1"/>
              </a:solidFill>
            </a:endParaRPr>
          </a:p>
        </p:txBody>
      </p:sp>
      <p:sp>
        <p:nvSpPr>
          <p:cNvPr id="2" name="角丸四角形 1"/>
          <p:cNvSpPr/>
          <p:nvPr/>
        </p:nvSpPr>
        <p:spPr>
          <a:xfrm>
            <a:off x="0" y="0"/>
            <a:ext cx="1501254" cy="71437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smtClean="0"/>
              <a:t>導入</a:t>
            </a:r>
            <a:endParaRPr kumimoji="1" lang="ja-JP" altLang="en-US" sz="3600" dirty="0"/>
          </a:p>
        </p:txBody>
      </p:sp>
      <p:grpSp>
        <p:nvGrpSpPr>
          <p:cNvPr id="10" name="グループ化 9"/>
          <p:cNvGrpSpPr/>
          <p:nvPr/>
        </p:nvGrpSpPr>
        <p:grpSpPr>
          <a:xfrm>
            <a:off x="0" y="1517413"/>
            <a:ext cx="9144000" cy="2453054"/>
            <a:chOff x="0" y="3886769"/>
            <a:chExt cx="9144000" cy="2453054"/>
          </a:xfrm>
        </p:grpSpPr>
        <p:grpSp>
          <p:nvGrpSpPr>
            <p:cNvPr id="11" name="グループ化 10"/>
            <p:cNvGrpSpPr/>
            <p:nvPr/>
          </p:nvGrpSpPr>
          <p:grpSpPr>
            <a:xfrm>
              <a:off x="0" y="3886769"/>
              <a:ext cx="9144000" cy="2442725"/>
              <a:chOff x="0" y="1105469"/>
              <a:chExt cx="9144000" cy="2442725"/>
            </a:xfrm>
          </p:grpSpPr>
          <p:sp>
            <p:nvSpPr>
              <p:cNvPr id="13" name="1 つの角を切り取った四角形 12"/>
              <p:cNvSpPr/>
              <p:nvPr/>
            </p:nvSpPr>
            <p:spPr>
              <a:xfrm>
                <a:off x="0" y="1105469"/>
                <a:ext cx="9144000" cy="2442725"/>
              </a:xfrm>
              <a:prstGeom prst="snip1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p:cNvGrpSpPr/>
              <p:nvPr/>
            </p:nvGrpSpPr>
            <p:grpSpPr>
              <a:xfrm>
                <a:off x="70966" y="1145763"/>
                <a:ext cx="9073034" cy="2092881"/>
                <a:chOff x="70966" y="1145763"/>
                <a:chExt cx="9073034" cy="2092881"/>
              </a:xfrm>
            </p:grpSpPr>
            <p:pic>
              <p:nvPicPr>
                <p:cNvPr id="15" name="Picture 4" descr="渋井川（奥）の堤防が決壊し、浸水した住宅地からボートで救助される住民ら（11日午前、宮城県大崎市）"/>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66" y="1153456"/>
                  <a:ext cx="2452260" cy="1985163"/>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5"/>
                <p:cNvSpPr txBox="1"/>
                <p:nvPr/>
              </p:nvSpPr>
              <p:spPr>
                <a:xfrm>
                  <a:off x="2594192" y="1145763"/>
                  <a:ext cx="6549808" cy="2092881"/>
                </a:xfrm>
                <a:prstGeom prst="rect">
                  <a:avLst/>
                </a:prstGeom>
                <a:noFill/>
              </p:spPr>
              <p:txBody>
                <a:bodyPr wrap="square" rtlCol="0">
                  <a:spAutoFit/>
                </a:bodyPr>
                <a:lstStyle/>
                <a:p>
                  <a:pPr lvl="0">
                    <a:defRPr/>
                  </a:pPr>
                  <a:r>
                    <a:rPr lang="ja-JP" altLang="en-US" sz="2400" b="1" dirty="0"/>
                    <a:t>平成</a:t>
                  </a:r>
                  <a:r>
                    <a:rPr lang="en-US" altLang="ja-JP" sz="2400" b="1" dirty="0"/>
                    <a:t>27</a:t>
                  </a:r>
                  <a:r>
                    <a:rPr lang="ja-JP" altLang="en-US" sz="2400" b="1" dirty="0"/>
                    <a:t>年</a:t>
                  </a:r>
                  <a:r>
                    <a:rPr lang="en-US" altLang="ja-JP" sz="2400" b="1" dirty="0"/>
                    <a:t>9</a:t>
                  </a:r>
                  <a:r>
                    <a:rPr lang="ja-JP" altLang="en-US" sz="2400" b="1" dirty="0"/>
                    <a:t>月関東・東北</a:t>
                  </a:r>
                  <a:r>
                    <a:rPr lang="ja-JP" altLang="en-US" sz="2400" b="1" dirty="0" smtClean="0"/>
                    <a:t>豪雨</a:t>
                  </a:r>
                  <a:endParaRPr lang="en-US" altLang="ja-JP" sz="2400" b="1" dirty="0" smtClean="0"/>
                </a:p>
                <a:p>
                  <a:pPr lvl="0">
                    <a:defRPr/>
                  </a:pPr>
                  <a:endParaRPr lang="en-US" altLang="ja-JP" sz="1000" b="1" dirty="0" smtClean="0"/>
                </a:p>
                <a:p>
                  <a:pPr marL="285750" lvl="0" indent="-285750">
                    <a:buFont typeface="Arial" panose="020B0604020202020204" pitchFamily="34" charset="0"/>
                    <a:buChar char="•"/>
                    <a:defRPr/>
                  </a:pPr>
                  <a:r>
                    <a:rPr lang="ja-JP" altLang="en-US" sz="1600" dirty="0" smtClean="0"/>
                    <a:t>台風等の影響で発生した線状降水帯により、関東</a:t>
                  </a:r>
                  <a:r>
                    <a:rPr lang="ja-JP" altLang="en-US" sz="1600" dirty="0"/>
                    <a:t>地方北部から東北地方南部を中心として</a:t>
                  </a:r>
                  <a:r>
                    <a:rPr lang="en-US" altLang="ja-JP" sz="1600" dirty="0"/>
                    <a:t>24</a:t>
                  </a:r>
                  <a:r>
                    <a:rPr lang="ja-JP" altLang="en-US" sz="1600" dirty="0"/>
                    <a:t>時間雨量が</a:t>
                  </a:r>
                  <a:r>
                    <a:rPr lang="en-US" altLang="ja-JP" sz="1600" dirty="0"/>
                    <a:t>300</a:t>
                  </a:r>
                  <a:r>
                    <a:rPr lang="ja-JP" altLang="en-US" sz="1600" dirty="0"/>
                    <a:t>ミリ以上の豪雨とそれに伴う大規模な</a:t>
                  </a:r>
                  <a:r>
                    <a:rPr lang="ja-JP" altLang="en-US" sz="1600" dirty="0" smtClean="0"/>
                    <a:t>被害が発生</a:t>
                  </a:r>
                  <a:endParaRPr lang="en-US" altLang="ja-JP" sz="1600" dirty="0"/>
                </a:p>
                <a:p>
                  <a:pPr marL="285750" lvl="0" indent="-285750">
                    <a:buFont typeface="Arial" panose="020B0604020202020204" pitchFamily="34" charset="0"/>
                    <a:buChar char="•"/>
                    <a:defRPr/>
                  </a:pPr>
                  <a:r>
                    <a:rPr kumimoji="1" lang="ja-JP" altLang="en-US" sz="1600" dirty="0" smtClean="0"/>
                    <a:t>鬼怒川の決壊を始めとする</a:t>
                  </a:r>
                  <a:r>
                    <a:rPr lang="ja-JP" altLang="en-US" sz="1600" dirty="0"/>
                    <a:t>国管理の</a:t>
                  </a:r>
                  <a:r>
                    <a:rPr lang="en-US" altLang="ja-JP" sz="1600" dirty="0"/>
                    <a:t>5</a:t>
                  </a:r>
                  <a:r>
                    <a:rPr lang="ja-JP" altLang="en-US" sz="1600" dirty="0"/>
                    <a:t>河川と都道府県管理の</a:t>
                  </a:r>
                  <a:r>
                    <a:rPr lang="en-US" altLang="ja-JP" sz="1600" dirty="0"/>
                    <a:t>80</a:t>
                  </a:r>
                  <a:r>
                    <a:rPr lang="ja-JP" altLang="en-US" sz="1600" dirty="0"/>
                    <a:t>河川で堤防の決壊、越水や漏水、溢水、堤防法面の欠損・崩落</a:t>
                  </a:r>
                  <a:r>
                    <a:rPr lang="ja-JP" altLang="en-US" sz="1600" dirty="0" smtClean="0"/>
                    <a:t>などの発生が</a:t>
                  </a:r>
                  <a:r>
                    <a:rPr lang="ja-JP" altLang="en-US" sz="1600" dirty="0"/>
                    <a:t>確認</a:t>
                  </a:r>
                  <a:endParaRPr kumimoji="1" lang="ja-JP" altLang="en-US" sz="1600" dirty="0"/>
                </a:p>
              </p:txBody>
            </p:sp>
          </p:grpSp>
        </p:grpSp>
        <p:sp>
          <p:nvSpPr>
            <p:cNvPr id="12" name="テキスト ボックス 11"/>
            <p:cNvSpPr txBox="1"/>
            <p:nvPr/>
          </p:nvSpPr>
          <p:spPr>
            <a:xfrm>
              <a:off x="19334" y="5862769"/>
              <a:ext cx="4253087" cy="477054"/>
            </a:xfrm>
            <a:prstGeom prst="rect">
              <a:avLst/>
            </a:prstGeom>
            <a:noFill/>
          </p:spPr>
          <p:txBody>
            <a:bodyPr wrap="none" rtlCol="0">
              <a:spAutoFit/>
            </a:bodyPr>
            <a:lstStyle/>
            <a:p>
              <a:r>
                <a:rPr lang="ja-JP" altLang="en-US" sz="1400" b="1" dirty="0" smtClean="0"/>
                <a:t>（日本経済新聞</a:t>
              </a:r>
              <a:r>
                <a:rPr lang="en-US" altLang="ja-JP" sz="1400" b="1" dirty="0" smtClean="0"/>
                <a:t>,2015/9/11</a:t>
              </a:r>
              <a:r>
                <a:rPr lang="ja-JP" altLang="en-US" sz="1400" b="1" dirty="0" smtClean="0"/>
                <a:t>）</a:t>
              </a:r>
              <a:endParaRPr lang="en-US" altLang="ja-JP" sz="1400" dirty="0" smtClean="0"/>
            </a:p>
            <a:p>
              <a:r>
                <a:rPr lang="en-US" altLang="ja-JP" sz="1100" dirty="0" smtClean="0"/>
                <a:t>http</a:t>
              </a:r>
              <a:r>
                <a:rPr lang="en-US" altLang="ja-JP" sz="1100" dirty="0"/>
                <a:t>://www.nikkei.com/article/DGXLASDG11H3K_R10C15A9MM0000</a:t>
              </a:r>
              <a:r>
                <a:rPr lang="en-US" altLang="ja-JP" sz="1100" dirty="0" smtClean="0"/>
                <a:t>/</a:t>
              </a:r>
              <a:endParaRPr lang="en-US" altLang="ja-JP" sz="1100" b="1" dirty="0" smtClean="0"/>
            </a:p>
          </p:txBody>
        </p:sp>
      </p:grpSp>
      <p:sp>
        <p:nvSpPr>
          <p:cNvPr id="17" name="正方形/長方形 16"/>
          <p:cNvSpPr/>
          <p:nvPr/>
        </p:nvSpPr>
        <p:spPr>
          <a:xfrm>
            <a:off x="294375" y="994193"/>
            <a:ext cx="6763649" cy="523220"/>
          </a:xfrm>
          <a:prstGeom prst="rect">
            <a:avLst/>
          </a:prstGeom>
        </p:spPr>
        <p:txBody>
          <a:bodyPr wrap="square">
            <a:spAutoFit/>
          </a:bodyPr>
          <a:lstStyle/>
          <a:p>
            <a:pPr marL="571500" indent="-571500">
              <a:buFont typeface="Arial" panose="020B0604020202020204" pitchFamily="34" charset="0"/>
              <a:buChar char="•"/>
            </a:pPr>
            <a:r>
              <a:rPr lang="ja-JP" altLang="en-US" sz="2800" dirty="0"/>
              <a:t>気候変動・異常気象の社会への影響</a:t>
            </a:r>
            <a:endParaRPr lang="en-US" altLang="ja-JP" sz="2800" dirty="0"/>
          </a:p>
        </p:txBody>
      </p:sp>
      <p:sp>
        <p:nvSpPr>
          <p:cNvPr id="18" name="正方形/長方形 17"/>
          <p:cNvSpPr/>
          <p:nvPr/>
        </p:nvSpPr>
        <p:spPr>
          <a:xfrm>
            <a:off x="294375" y="4027617"/>
            <a:ext cx="6763649" cy="523220"/>
          </a:xfrm>
          <a:prstGeom prst="rect">
            <a:avLst/>
          </a:prstGeom>
        </p:spPr>
        <p:txBody>
          <a:bodyPr wrap="square">
            <a:spAutoFit/>
          </a:bodyPr>
          <a:lstStyle/>
          <a:p>
            <a:pPr marL="571500" indent="-571500">
              <a:buFont typeface="Arial" panose="020B0604020202020204" pitchFamily="34" charset="0"/>
              <a:buChar char="•"/>
            </a:pPr>
            <a:r>
              <a:rPr lang="ja-JP" altLang="en-US" sz="2800" dirty="0" smtClean="0"/>
              <a:t>歴史的事件へ</a:t>
            </a:r>
            <a:r>
              <a:rPr lang="ja-JP" altLang="en-US" sz="2800" dirty="0"/>
              <a:t>の影響</a:t>
            </a:r>
            <a:endParaRPr lang="en-US" altLang="ja-JP" sz="2800" dirty="0"/>
          </a:p>
        </p:txBody>
      </p:sp>
      <p:grpSp>
        <p:nvGrpSpPr>
          <p:cNvPr id="19" name="グループ化 18"/>
          <p:cNvGrpSpPr/>
          <p:nvPr/>
        </p:nvGrpSpPr>
        <p:grpSpPr>
          <a:xfrm>
            <a:off x="-1" y="4546747"/>
            <a:ext cx="9205156" cy="2338879"/>
            <a:chOff x="-1" y="1373227"/>
            <a:chExt cx="9205156" cy="2338879"/>
          </a:xfrm>
        </p:grpSpPr>
        <p:grpSp>
          <p:nvGrpSpPr>
            <p:cNvPr id="20" name="グループ化 19"/>
            <p:cNvGrpSpPr/>
            <p:nvPr/>
          </p:nvGrpSpPr>
          <p:grpSpPr>
            <a:xfrm>
              <a:off x="-1" y="1373227"/>
              <a:ext cx="9143999" cy="2338879"/>
              <a:chOff x="-2" y="4403115"/>
              <a:chExt cx="9143999" cy="2338879"/>
            </a:xfrm>
          </p:grpSpPr>
          <p:sp>
            <p:nvSpPr>
              <p:cNvPr id="24" name="1 つの角を切り取った四角形 23"/>
              <p:cNvSpPr/>
              <p:nvPr/>
            </p:nvSpPr>
            <p:spPr>
              <a:xfrm flipH="1">
                <a:off x="-2" y="4403115"/>
                <a:ext cx="9143999" cy="2338879"/>
              </a:xfrm>
              <a:prstGeom prst="snip1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テキスト ボックス 24"/>
              <p:cNvSpPr txBox="1"/>
              <p:nvPr/>
            </p:nvSpPr>
            <p:spPr>
              <a:xfrm>
                <a:off x="294374" y="4651807"/>
                <a:ext cx="5750967" cy="2000548"/>
              </a:xfrm>
              <a:prstGeom prst="rect">
                <a:avLst/>
              </a:prstGeom>
              <a:noFill/>
            </p:spPr>
            <p:txBody>
              <a:bodyPr wrap="square" rtlCol="0">
                <a:spAutoFit/>
              </a:bodyPr>
              <a:lstStyle/>
              <a:p>
                <a:r>
                  <a:rPr lang="ja-JP" altLang="en-US" sz="2400" b="1" dirty="0" smtClean="0"/>
                  <a:t>天保の大飢饉</a:t>
                </a:r>
                <a:endParaRPr lang="en-US" altLang="ja-JP" sz="2400" b="1" dirty="0" smtClean="0"/>
              </a:p>
              <a:p>
                <a:endParaRPr lang="en-US" altLang="ja-JP" sz="1000" b="1" dirty="0" smtClean="0"/>
              </a:p>
              <a:p>
                <a:pPr marL="285750" indent="-285750">
                  <a:buFont typeface="Arial" panose="020B0604020202020204" pitchFamily="34" charset="0"/>
                  <a:buChar char="•"/>
                </a:pPr>
                <a:r>
                  <a:rPr lang="en-US" altLang="ja-JP" dirty="0" smtClean="0"/>
                  <a:t>1833(</a:t>
                </a:r>
                <a:r>
                  <a:rPr lang="ja-JP" altLang="en-US" dirty="0" smtClean="0"/>
                  <a:t>天保</a:t>
                </a:r>
                <a:r>
                  <a:rPr lang="en-US" altLang="ja-JP" dirty="0" smtClean="0"/>
                  <a:t>4)</a:t>
                </a:r>
                <a:r>
                  <a:rPr lang="ja-JP" altLang="en-US" dirty="0" smtClean="0"/>
                  <a:t>年に始まり、</a:t>
                </a:r>
                <a:r>
                  <a:rPr lang="en-US" altLang="ja-JP" dirty="0" smtClean="0"/>
                  <a:t>1835</a:t>
                </a:r>
                <a:r>
                  <a:rPr lang="ja-JP" altLang="en-US" dirty="0" smtClean="0"/>
                  <a:t>年から</a:t>
                </a:r>
                <a:r>
                  <a:rPr lang="en-US" altLang="ja-JP" dirty="0" smtClean="0"/>
                  <a:t>1837</a:t>
                </a:r>
                <a:r>
                  <a:rPr lang="ja-JP" altLang="en-US" dirty="0" smtClean="0"/>
                  <a:t>年にかけて最大規模化した飢饉。江戸四大飢饉のひとつ</a:t>
                </a:r>
                <a:endParaRPr lang="en-US" altLang="ja-JP" dirty="0" smtClean="0"/>
              </a:p>
              <a:p>
                <a:pPr marL="285750" indent="-285750">
                  <a:buFont typeface="Arial" panose="020B0604020202020204" pitchFamily="34" charset="0"/>
                  <a:buChar char="•"/>
                </a:pPr>
                <a:r>
                  <a:rPr lang="ja-JP" altLang="en-US" dirty="0" smtClean="0"/>
                  <a:t>主な原因は</a:t>
                </a:r>
                <a:r>
                  <a:rPr lang="en-US" altLang="ja-JP" dirty="0" smtClean="0"/>
                  <a:t>1833</a:t>
                </a:r>
                <a:r>
                  <a:rPr lang="ja-JP" altLang="en-US" dirty="0" smtClean="0"/>
                  <a:t>（天保</a:t>
                </a:r>
                <a:r>
                  <a:rPr lang="en-US" altLang="ja-JP" dirty="0" smtClean="0"/>
                  <a:t>4</a:t>
                </a:r>
                <a:r>
                  <a:rPr lang="ja-JP" altLang="en-US" dirty="0" smtClean="0"/>
                  <a:t>）年の大雨による洪水や冷害による大凶作</a:t>
                </a:r>
                <a:endParaRPr lang="en-US" altLang="ja-JP" dirty="0" smtClean="0"/>
              </a:p>
              <a:p>
                <a:pPr marL="285750" indent="-285750">
                  <a:buFont typeface="Arial" panose="020B0604020202020204" pitchFamily="34" charset="0"/>
                  <a:buChar char="•"/>
                </a:pPr>
                <a:r>
                  <a:rPr lang="ja-JP" altLang="en-US" b="1" dirty="0" smtClean="0"/>
                  <a:t>大塩平八郎の乱の原因</a:t>
                </a:r>
                <a:r>
                  <a:rPr lang="ja-JP" altLang="en-US" dirty="0" smtClean="0"/>
                  <a:t>にも</a:t>
                </a:r>
                <a:endParaRPr lang="en-US" altLang="ja-JP" dirty="0" smtClean="0"/>
              </a:p>
            </p:txBody>
          </p:sp>
        </p:grpSp>
        <p:grpSp>
          <p:nvGrpSpPr>
            <p:cNvPr id="21" name="グループ化 20"/>
            <p:cNvGrpSpPr/>
            <p:nvPr/>
          </p:nvGrpSpPr>
          <p:grpSpPr>
            <a:xfrm>
              <a:off x="5701778" y="1457167"/>
              <a:ext cx="3503377" cy="2239050"/>
              <a:chOff x="5701778" y="1457167"/>
              <a:chExt cx="3503377" cy="2239050"/>
            </a:xfrm>
          </p:grpSpPr>
          <p:pic>
            <p:nvPicPr>
              <p:cNvPr id="22" name="Picture 2" descr="http://www.ikedaya.com/img/gokoshas/ikedatowns/bakumatsus/tenpofami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5189" y="1457167"/>
                <a:ext cx="2818962" cy="1837964"/>
              </a:xfrm>
              <a:prstGeom prst="rect">
                <a:avLst/>
              </a:prstGeom>
              <a:noFill/>
              <a:extLst>
                <a:ext uri="{909E8E84-426E-40DD-AFC4-6F175D3DCCD1}">
                  <a14:hiddenFill xmlns:a14="http://schemas.microsoft.com/office/drawing/2010/main">
                    <a:solidFill>
                      <a:srgbClr val="FFFFFF"/>
                    </a:solidFill>
                  </a14:hiddenFill>
                </a:ext>
              </a:extLst>
            </p:spPr>
          </p:pic>
          <p:sp>
            <p:nvSpPr>
              <p:cNvPr id="23" name="テキスト ボックス 22"/>
              <p:cNvSpPr txBox="1"/>
              <p:nvPr/>
            </p:nvSpPr>
            <p:spPr>
              <a:xfrm>
                <a:off x="5701778" y="3257635"/>
                <a:ext cx="3503377" cy="438582"/>
              </a:xfrm>
              <a:prstGeom prst="rect">
                <a:avLst/>
              </a:prstGeom>
              <a:noFill/>
            </p:spPr>
            <p:txBody>
              <a:bodyPr wrap="square" rtlCol="0">
                <a:spAutoFit/>
              </a:bodyPr>
              <a:lstStyle/>
              <a:p>
                <a:pPr algn="r"/>
                <a:r>
                  <a:rPr lang="ja-JP" altLang="en-US" sz="1200" b="1" dirty="0" smtClean="0"/>
                  <a:t>天保飢饉の様子</a:t>
                </a:r>
                <a:endParaRPr lang="en-US" altLang="ja-JP" sz="1200" b="1" dirty="0" smtClean="0"/>
              </a:p>
              <a:p>
                <a:r>
                  <a:rPr lang="en-US" altLang="ja-JP" sz="1050" dirty="0" smtClean="0"/>
                  <a:t>http</a:t>
                </a:r>
                <a:r>
                  <a:rPr lang="en-US" altLang="ja-JP" sz="1050" dirty="0"/>
                  <a:t>://www.ikedaya.com/ikedatown/edoend_pre/ed03.html</a:t>
                </a:r>
                <a:endParaRPr kumimoji="1" lang="ja-JP" altLang="en-US" sz="1050" dirty="0"/>
              </a:p>
            </p:txBody>
          </p:sp>
        </p:grpSp>
      </p:grpSp>
    </p:spTree>
    <p:extLst>
      <p:ext uri="{BB962C8B-B14F-4D97-AF65-F5344CB8AC3E}">
        <p14:creationId xmlns:p14="http://schemas.microsoft.com/office/powerpoint/2010/main" val="10662475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2">
            <a:extLst>
              <a:ext uri="{28A0092B-C50C-407E-A947-70E740481C1C}">
                <a14:useLocalDpi xmlns:a14="http://schemas.microsoft.com/office/drawing/2010/main" val="0"/>
              </a:ext>
            </a:extLst>
          </a:blip>
          <a:srcRect l="17375" t="3075" r="7001" b="7443"/>
          <a:stretch/>
        </p:blipFill>
        <p:spPr>
          <a:xfrm>
            <a:off x="1619249" y="447675"/>
            <a:ext cx="6544175" cy="5981699"/>
          </a:xfrm>
          <a:prstGeom prst="rect">
            <a:avLst/>
          </a:prstGeom>
        </p:spPr>
      </p:pic>
      <p:sp>
        <p:nvSpPr>
          <p:cNvPr id="5" name="正方形/長方形 4"/>
          <p:cNvSpPr/>
          <p:nvPr/>
        </p:nvSpPr>
        <p:spPr>
          <a:xfrm>
            <a:off x="0" y="0"/>
            <a:ext cx="9144000" cy="7810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smtClean="0">
                <a:solidFill>
                  <a:sysClr val="windowText" lastClr="000000"/>
                </a:solidFill>
              </a:rPr>
              <a:t>昭和</a:t>
            </a:r>
            <a:r>
              <a:rPr kumimoji="1" lang="en-US" altLang="ja-JP" sz="3200" dirty="0" smtClean="0">
                <a:solidFill>
                  <a:sysClr val="windowText" lastClr="000000"/>
                </a:solidFill>
              </a:rPr>
              <a:t>20</a:t>
            </a:r>
            <a:r>
              <a:rPr kumimoji="1" lang="ja-JP" altLang="en-US" sz="3200" dirty="0" smtClean="0">
                <a:solidFill>
                  <a:sysClr val="windowText" lastClr="000000"/>
                </a:solidFill>
              </a:rPr>
              <a:t>年</a:t>
            </a:r>
            <a:r>
              <a:rPr kumimoji="1" lang="en-US" altLang="ja-JP" sz="3200" dirty="0" smtClean="0">
                <a:solidFill>
                  <a:sysClr val="windowText" lastClr="000000"/>
                </a:solidFill>
              </a:rPr>
              <a:t>2</a:t>
            </a:r>
            <a:r>
              <a:rPr kumimoji="1" lang="ja-JP" altLang="en-US" sz="3200" dirty="0" smtClean="0">
                <a:solidFill>
                  <a:sysClr val="windowText" lastClr="000000"/>
                </a:solidFill>
              </a:rPr>
              <a:t>月 月平均気温</a:t>
            </a:r>
            <a:endParaRPr kumimoji="1" lang="ja-JP" altLang="en-US" sz="3200" dirty="0">
              <a:solidFill>
                <a:sysClr val="windowText" lastClr="000000"/>
              </a:solidFill>
            </a:endParaRPr>
          </a:p>
        </p:txBody>
      </p:sp>
      <p:sp>
        <p:nvSpPr>
          <p:cNvPr id="6" name="テキスト ボックス 5"/>
          <p:cNvSpPr txBox="1"/>
          <p:nvPr/>
        </p:nvSpPr>
        <p:spPr>
          <a:xfrm>
            <a:off x="7903577" y="6090820"/>
            <a:ext cx="519694" cy="338554"/>
          </a:xfrm>
          <a:prstGeom prst="rect">
            <a:avLst/>
          </a:prstGeom>
          <a:noFill/>
        </p:spPr>
        <p:txBody>
          <a:bodyPr wrap="none" rtlCol="0">
            <a:spAutoFit/>
          </a:bodyPr>
          <a:lstStyle/>
          <a:p>
            <a:r>
              <a:rPr kumimoji="1" lang="en-US" altLang="ja-JP" sz="1600" b="1" dirty="0" smtClean="0"/>
              <a:t>(</a:t>
            </a:r>
            <a:r>
              <a:rPr kumimoji="1" lang="ja-JP" altLang="en-US" sz="1600" b="1" dirty="0" smtClean="0"/>
              <a:t>℃</a:t>
            </a:r>
            <a:r>
              <a:rPr kumimoji="1" lang="en-US" altLang="ja-JP" sz="1600" b="1" dirty="0" smtClean="0"/>
              <a:t>)</a:t>
            </a:r>
            <a:endParaRPr kumimoji="1" lang="ja-JP" altLang="en-US" sz="1600" b="1" dirty="0"/>
          </a:p>
        </p:txBody>
      </p:sp>
      <p:sp>
        <p:nvSpPr>
          <p:cNvPr id="2" name="スライド番号プレースホルダー 1"/>
          <p:cNvSpPr>
            <a:spLocks noGrp="1"/>
          </p:cNvSpPr>
          <p:nvPr>
            <p:ph type="sldNum" sz="quarter" idx="12"/>
          </p:nvPr>
        </p:nvSpPr>
        <p:spPr>
          <a:xfrm>
            <a:off x="7086600" y="6511924"/>
            <a:ext cx="2057400" cy="365125"/>
          </a:xfrm>
        </p:spPr>
        <p:txBody>
          <a:bodyPr/>
          <a:lstStyle/>
          <a:p>
            <a:fld id="{248D6746-23CA-43DB-8CFD-F95FDC7C97DE}" type="slidenum">
              <a:rPr kumimoji="1" lang="ja-JP" altLang="en-US" smtClean="0"/>
              <a:t>20</a:t>
            </a:fld>
            <a:endParaRPr kumimoji="1" lang="ja-JP" altLang="en-US" dirty="0"/>
          </a:p>
        </p:txBody>
      </p:sp>
      <p:sp>
        <p:nvSpPr>
          <p:cNvPr id="11" name="正方形/長方形 10"/>
          <p:cNvSpPr/>
          <p:nvPr/>
        </p:nvSpPr>
        <p:spPr>
          <a:xfrm>
            <a:off x="0" y="781050"/>
            <a:ext cx="9143999" cy="5648323"/>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529043" y="867205"/>
            <a:ext cx="3305977" cy="1026732"/>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ja-JP" altLang="en-US" sz="3600" dirty="0" smtClean="0"/>
              <a:t>積雪深度記録</a:t>
            </a:r>
            <a:endParaRPr lang="ja-JP" altLang="en-US" sz="3600" dirty="0"/>
          </a:p>
        </p:txBody>
      </p:sp>
      <p:graphicFrame>
        <p:nvGraphicFramePr>
          <p:cNvPr id="8" name="表 7"/>
          <p:cNvGraphicFramePr>
            <a:graphicFrameLocks noGrp="1"/>
          </p:cNvGraphicFramePr>
          <p:nvPr>
            <p:extLst/>
          </p:nvPr>
        </p:nvGraphicFramePr>
        <p:xfrm>
          <a:off x="67697" y="1951035"/>
          <a:ext cx="4452789" cy="4096707"/>
        </p:xfrm>
        <a:graphic>
          <a:graphicData uri="http://schemas.openxmlformats.org/drawingml/2006/table">
            <a:tbl>
              <a:tblPr>
                <a:tableStyleId>{284E427A-3D55-4303-BF80-6455036E1DE7}</a:tableStyleId>
              </a:tblPr>
              <a:tblGrid>
                <a:gridCol w="2508078"/>
                <a:gridCol w="908968"/>
                <a:gridCol w="1035743"/>
              </a:tblGrid>
              <a:tr h="522067">
                <a:tc>
                  <a:txBody>
                    <a:bodyPr/>
                    <a:lstStyle/>
                    <a:p>
                      <a:pPr algn="ctr" fontAlgn="ctr"/>
                      <a:r>
                        <a:rPr lang="ja-JP" altLang="en-US" sz="2400" b="1" u="none" strike="noStrike" dirty="0">
                          <a:effectLst/>
                        </a:rPr>
                        <a:t>観測史上</a:t>
                      </a:r>
                      <a:r>
                        <a:rPr lang="en-US" altLang="ja-JP" sz="2400" b="1" u="none" strike="noStrike" dirty="0">
                          <a:effectLst/>
                        </a:rPr>
                        <a:t>1</a:t>
                      </a:r>
                      <a:r>
                        <a:rPr lang="ja-JP" altLang="en-US" sz="2400" b="1" u="none" strike="noStrike" dirty="0">
                          <a:effectLst/>
                        </a:rPr>
                        <a:t>位</a:t>
                      </a:r>
                      <a:endParaRPr lang="ja-JP" altLang="en-US"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sz="2400" b="1" u="none" strike="noStrike" dirty="0">
                          <a:effectLst/>
                        </a:rPr>
                        <a:t>(cm)</a:t>
                      </a:r>
                      <a:endParaRPr lang="en-US"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400" b="1" u="none" strike="noStrike" dirty="0" smtClean="0">
                          <a:effectLst/>
                        </a:rPr>
                        <a:t>月日</a:t>
                      </a:r>
                      <a:endParaRPr lang="ja-JP" altLang="en-US"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446830">
                <a:tc>
                  <a:txBody>
                    <a:bodyPr/>
                    <a:lstStyle/>
                    <a:p>
                      <a:pPr algn="ctr" fontAlgn="ctr"/>
                      <a:r>
                        <a:rPr lang="ja-JP" altLang="en-US" sz="2400" b="1" u="none" strike="noStrike" dirty="0">
                          <a:effectLst/>
                        </a:rPr>
                        <a:t>北海道 </a:t>
                      </a:r>
                      <a:r>
                        <a:rPr lang="ja-JP" altLang="en-US" sz="2400" b="1" u="none" strike="noStrike" dirty="0" smtClean="0">
                          <a:effectLst/>
                        </a:rPr>
                        <a:t>江差</a:t>
                      </a:r>
                      <a:endParaRPr lang="ja-JP" altLang="en-US"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2400" b="1" u="none" strike="noStrike" dirty="0">
                          <a:effectLst/>
                        </a:rPr>
                        <a:t>194</a:t>
                      </a:r>
                      <a:endParaRPr lang="en-US" altLang="ja-JP"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2400" b="1" u="none" strike="noStrike" dirty="0" smtClean="0">
                          <a:effectLst/>
                        </a:rPr>
                        <a:t>2/26</a:t>
                      </a:r>
                      <a:endParaRPr lang="en-US" altLang="ja-JP"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446830">
                <a:tc>
                  <a:txBody>
                    <a:bodyPr/>
                    <a:lstStyle/>
                    <a:p>
                      <a:pPr algn="ctr" fontAlgn="ctr"/>
                      <a:r>
                        <a:rPr lang="ja-JP" altLang="en-US" sz="2400" b="1" u="none" strike="noStrike" dirty="0" smtClean="0">
                          <a:effectLst/>
                        </a:rPr>
                        <a:t>青森県 青森</a:t>
                      </a:r>
                      <a:endParaRPr lang="ja-JP" altLang="en-US"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2400" b="1" u="none" strike="noStrike">
                          <a:effectLst/>
                        </a:rPr>
                        <a:t>209</a:t>
                      </a:r>
                      <a:endParaRPr lang="en-US" altLang="ja-JP" sz="24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2400" b="1" u="none" strike="noStrike" dirty="0" smtClean="0">
                          <a:effectLst/>
                        </a:rPr>
                        <a:t>2/21</a:t>
                      </a:r>
                      <a:endParaRPr lang="en-US" altLang="ja-JP"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446830">
                <a:tc>
                  <a:txBody>
                    <a:bodyPr/>
                    <a:lstStyle/>
                    <a:p>
                      <a:pPr algn="ctr" fontAlgn="ctr"/>
                      <a:r>
                        <a:rPr lang="ja-JP" altLang="en-US" sz="2400" b="1" u="none" strike="noStrike" dirty="0" smtClean="0">
                          <a:effectLst/>
                        </a:rPr>
                        <a:t>茨城県 水戸</a:t>
                      </a:r>
                      <a:endParaRPr lang="ja-JP" altLang="en-US"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2400" b="1" u="none" strike="noStrike" dirty="0">
                          <a:effectLst/>
                        </a:rPr>
                        <a:t>32</a:t>
                      </a:r>
                      <a:endParaRPr lang="en-US" altLang="ja-JP"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2400" b="1" u="none" strike="noStrike" dirty="0" smtClean="0">
                          <a:effectLst/>
                        </a:rPr>
                        <a:t>2/26</a:t>
                      </a:r>
                      <a:endParaRPr lang="en-US" altLang="ja-JP"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446830">
                <a:tc>
                  <a:txBody>
                    <a:bodyPr/>
                    <a:lstStyle/>
                    <a:p>
                      <a:pPr algn="ctr" fontAlgn="ctr"/>
                      <a:r>
                        <a:rPr lang="ja-JP" altLang="en-US" sz="2400" b="1" u="none" strike="noStrike" dirty="0" smtClean="0">
                          <a:effectLst/>
                        </a:rPr>
                        <a:t>神奈川県 横浜</a:t>
                      </a:r>
                      <a:endParaRPr lang="ja-JP" altLang="en-US"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2400" b="1" u="none" strike="noStrike" dirty="0">
                          <a:effectLst/>
                        </a:rPr>
                        <a:t>45</a:t>
                      </a:r>
                      <a:endParaRPr lang="en-US" altLang="ja-JP"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2400" b="1" u="none" strike="noStrike" dirty="0" smtClean="0">
                          <a:effectLst/>
                        </a:rPr>
                        <a:t>2/26</a:t>
                      </a:r>
                      <a:endParaRPr lang="en-US" altLang="ja-JP"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446830">
                <a:tc>
                  <a:txBody>
                    <a:bodyPr/>
                    <a:lstStyle/>
                    <a:p>
                      <a:pPr algn="ctr" fontAlgn="ctr"/>
                      <a:r>
                        <a:rPr lang="ja-JP" altLang="en-US" sz="2400" b="1" u="none" strike="noStrike" dirty="0" smtClean="0">
                          <a:effectLst/>
                        </a:rPr>
                        <a:t>新潟県 高田</a:t>
                      </a:r>
                      <a:endParaRPr lang="ja-JP" altLang="en-US"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2400" b="1" u="none" strike="noStrike">
                          <a:effectLst/>
                        </a:rPr>
                        <a:t>377</a:t>
                      </a:r>
                      <a:endParaRPr lang="en-US" altLang="ja-JP" sz="24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2400" b="1" u="none" strike="noStrike" dirty="0" smtClean="0">
                          <a:effectLst/>
                        </a:rPr>
                        <a:t>2/26</a:t>
                      </a:r>
                      <a:endParaRPr lang="en-US" altLang="ja-JP"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446830">
                <a:tc>
                  <a:txBody>
                    <a:bodyPr/>
                    <a:lstStyle/>
                    <a:p>
                      <a:pPr algn="ctr" fontAlgn="ctr"/>
                      <a:r>
                        <a:rPr lang="ja-JP" altLang="en-US" sz="2400" b="1" u="none" strike="noStrike" dirty="0" smtClean="0">
                          <a:effectLst/>
                        </a:rPr>
                        <a:t>兵庫県 神戸</a:t>
                      </a:r>
                      <a:endParaRPr lang="ja-JP" altLang="en-US"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2400" b="1" u="none" strike="noStrike" dirty="0">
                          <a:effectLst/>
                        </a:rPr>
                        <a:t>17</a:t>
                      </a:r>
                      <a:endParaRPr lang="en-US" altLang="ja-JP"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2400" b="1" u="none" strike="noStrike" dirty="0" smtClean="0">
                          <a:effectLst/>
                        </a:rPr>
                        <a:t>2/25</a:t>
                      </a:r>
                      <a:endParaRPr lang="en-US" altLang="ja-JP"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446830">
                <a:tc>
                  <a:txBody>
                    <a:bodyPr/>
                    <a:lstStyle/>
                    <a:p>
                      <a:pPr algn="ctr" fontAlgn="ctr"/>
                      <a:r>
                        <a:rPr lang="ja-JP" altLang="en-US" sz="2400" b="1" u="none" strike="noStrike" dirty="0" smtClean="0">
                          <a:effectLst/>
                        </a:rPr>
                        <a:t>岡山県 岡山</a:t>
                      </a:r>
                      <a:endParaRPr lang="ja-JP" altLang="en-US"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2400" b="1" u="none" strike="noStrike">
                          <a:effectLst/>
                        </a:rPr>
                        <a:t>26</a:t>
                      </a:r>
                      <a:endParaRPr lang="en-US" altLang="ja-JP" sz="24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2400" b="1" u="none" strike="noStrike" dirty="0" smtClean="0">
                          <a:effectLst/>
                        </a:rPr>
                        <a:t>2/25</a:t>
                      </a:r>
                      <a:endParaRPr lang="en-US" altLang="ja-JP"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446830">
                <a:tc>
                  <a:txBody>
                    <a:bodyPr/>
                    <a:lstStyle/>
                    <a:p>
                      <a:pPr algn="ctr" fontAlgn="ctr"/>
                      <a:r>
                        <a:rPr lang="ja-JP" altLang="en-US" sz="2400" b="1" u="none" strike="noStrike" dirty="0" smtClean="0">
                          <a:effectLst/>
                        </a:rPr>
                        <a:t>熊本県 熊本</a:t>
                      </a:r>
                      <a:endParaRPr lang="ja-JP" altLang="en-US"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2400" b="1" u="none" strike="noStrike">
                          <a:effectLst/>
                        </a:rPr>
                        <a:t>13</a:t>
                      </a:r>
                      <a:endParaRPr lang="en-US" altLang="ja-JP" sz="24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2400" b="1" u="none" strike="noStrike" dirty="0" smtClean="0">
                          <a:effectLst/>
                        </a:rPr>
                        <a:t>2/7</a:t>
                      </a:r>
                      <a:endParaRPr lang="en-US" altLang="ja-JP"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bl>
          </a:graphicData>
        </a:graphic>
      </p:graphicFrame>
      <p:graphicFrame>
        <p:nvGraphicFramePr>
          <p:cNvPr id="9" name="表 8"/>
          <p:cNvGraphicFramePr>
            <a:graphicFrameLocks noGrp="1"/>
          </p:cNvGraphicFramePr>
          <p:nvPr>
            <p:extLst/>
          </p:nvPr>
        </p:nvGraphicFramePr>
        <p:xfrm>
          <a:off x="4633119" y="1951294"/>
          <a:ext cx="4453665" cy="1425528"/>
        </p:xfrm>
        <a:graphic>
          <a:graphicData uri="http://schemas.openxmlformats.org/drawingml/2006/table">
            <a:tbl>
              <a:tblPr>
                <a:tableStyleId>{3C2FFA5D-87B4-456A-9821-1D502468CF0F}</a:tableStyleId>
              </a:tblPr>
              <a:tblGrid>
                <a:gridCol w="2579050"/>
                <a:gridCol w="844622"/>
                <a:gridCol w="1029993"/>
              </a:tblGrid>
              <a:tr h="475176">
                <a:tc>
                  <a:txBody>
                    <a:bodyPr/>
                    <a:lstStyle/>
                    <a:p>
                      <a:pPr algn="ctr" fontAlgn="ctr"/>
                      <a:r>
                        <a:rPr lang="en-US" altLang="ja-JP" sz="2400" b="1" u="none" strike="noStrike" dirty="0">
                          <a:effectLst/>
                        </a:rPr>
                        <a:t>2</a:t>
                      </a:r>
                      <a:r>
                        <a:rPr lang="ja-JP" altLang="en-US" sz="2400" b="1" u="none" strike="noStrike" dirty="0">
                          <a:effectLst/>
                        </a:rPr>
                        <a:t>月</a:t>
                      </a:r>
                      <a:r>
                        <a:rPr lang="en-US" altLang="ja-JP" sz="2400" b="1" u="none" strike="noStrike" dirty="0">
                          <a:effectLst/>
                        </a:rPr>
                        <a:t>1</a:t>
                      </a:r>
                      <a:r>
                        <a:rPr lang="ja-JP" altLang="en-US" sz="2400" b="1" u="none" strike="noStrike" dirty="0">
                          <a:effectLst/>
                        </a:rPr>
                        <a:t>位</a:t>
                      </a:r>
                      <a:endParaRPr lang="ja-JP" altLang="en-US"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sz="2400" b="1" u="none" strike="noStrike" dirty="0">
                          <a:effectLst/>
                        </a:rPr>
                        <a:t>(cm)</a:t>
                      </a:r>
                      <a:endParaRPr lang="en-US"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400" b="1" u="none" strike="noStrike" dirty="0" smtClean="0">
                          <a:effectLst/>
                        </a:rPr>
                        <a:t>月日</a:t>
                      </a:r>
                      <a:endParaRPr lang="ja-JP" altLang="en-US"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475176">
                <a:tc>
                  <a:txBody>
                    <a:bodyPr/>
                    <a:lstStyle/>
                    <a:p>
                      <a:pPr algn="ctr" fontAlgn="ctr"/>
                      <a:r>
                        <a:rPr lang="ja-JP" altLang="en-US" sz="2400" b="1" u="none" strike="noStrike" dirty="0" smtClean="0">
                          <a:effectLst/>
                        </a:rPr>
                        <a:t>長野県 長野</a:t>
                      </a:r>
                      <a:endParaRPr lang="ja-JP" altLang="en-US"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2400" b="1" u="none" strike="noStrike" dirty="0">
                          <a:effectLst/>
                        </a:rPr>
                        <a:t>71</a:t>
                      </a:r>
                      <a:endParaRPr lang="en-US" altLang="ja-JP"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2400" b="1" u="none" strike="noStrike" dirty="0" smtClean="0">
                          <a:effectLst/>
                        </a:rPr>
                        <a:t>2/26</a:t>
                      </a:r>
                      <a:endParaRPr lang="en-US" altLang="ja-JP"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475176">
                <a:tc>
                  <a:txBody>
                    <a:bodyPr/>
                    <a:lstStyle/>
                    <a:p>
                      <a:pPr algn="ctr" fontAlgn="ctr"/>
                      <a:r>
                        <a:rPr lang="ja-JP" altLang="en-US" sz="2400" b="1" u="none" strike="noStrike" dirty="0" smtClean="0">
                          <a:effectLst/>
                        </a:rPr>
                        <a:t>大分県 大分</a:t>
                      </a:r>
                      <a:endParaRPr lang="ja-JP" altLang="en-US"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2400" b="1" u="none" strike="noStrike">
                          <a:effectLst/>
                        </a:rPr>
                        <a:t>13</a:t>
                      </a:r>
                      <a:endParaRPr lang="en-US" altLang="ja-JP" sz="24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2400" b="1" u="none" strike="noStrike" dirty="0" smtClean="0">
                          <a:effectLst/>
                        </a:rPr>
                        <a:t>2/7</a:t>
                      </a:r>
                      <a:endParaRPr lang="en-US" altLang="ja-JP"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bl>
          </a:graphicData>
        </a:graphic>
      </p:graphicFrame>
      <p:graphicFrame>
        <p:nvGraphicFramePr>
          <p:cNvPr id="10" name="表 9"/>
          <p:cNvGraphicFramePr>
            <a:graphicFrameLocks noGrp="1"/>
          </p:cNvGraphicFramePr>
          <p:nvPr>
            <p:extLst/>
          </p:nvPr>
        </p:nvGraphicFramePr>
        <p:xfrm>
          <a:off x="4633119" y="4243541"/>
          <a:ext cx="4453664" cy="865969"/>
        </p:xfrm>
        <a:graphic>
          <a:graphicData uri="http://schemas.openxmlformats.org/drawingml/2006/table">
            <a:tbl>
              <a:tblPr>
                <a:tableStyleId>{35758FB7-9AC5-4552-8A53-C91805E547FA}</a:tableStyleId>
              </a:tblPr>
              <a:tblGrid>
                <a:gridCol w="2566171"/>
                <a:gridCol w="857500"/>
                <a:gridCol w="1029993"/>
              </a:tblGrid>
              <a:tr h="466607">
                <a:tc>
                  <a:txBody>
                    <a:bodyPr/>
                    <a:lstStyle/>
                    <a:p>
                      <a:pPr algn="ctr" fontAlgn="ctr"/>
                      <a:r>
                        <a:rPr lang="ja-JP" altLang="en-US" sz="2400" b="1" u="none" strike="noStrike" dirty="0">
                          <a:effectLst/>
                        </a:rPr>
                        <a:t>観測史上</a:t>
                      </a:r>
                      <a:r>
                        <a:rPr lang="en-US" altLang="ja-JP" sz="2400" b="1" u="none" strike="noStrike" dirty="0">
                          <a:effectLst/>
                        </a:rPr>
                        <a:t>1</a:t>
                      </a:r>
                      <a:r>
                        <a:rPr lang="ja-JP" altLang="en-US" sz="2400" b="1" u="none" strike="noStrike" dirty="0">
                          <a:effectLst/>
                        </a:rPr>
                        <a:t>位</a:t>
                      </a:r>
                      <a:endParaRPr lang="ja-JP" altLang="en-US"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sz="2400" b="1" u="none" strike="noStrike" dirty="0">
                          <a:effectLst/>
                        </a:rPr>
                        <a:t>(cm)</a:t>
                      </a:r>
                      <a:endParaRPr lang="en-US"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2400" b="1" u="none" strike="noStrike" dirty="0" smtClean="0">
                          <a:effectLst/>
                        </a:rPr>
                        <a:t>月日</a:t>
                      </a:r>
                      <a:endParaRPr lang="ja-JP" altLang="en-US"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99362">
                <a:tc>
                  <a:txBody>
                    <a:bodyPr/>
                    <a:lstStyle/>
                    <a:p>
                      <a:pPr algn="ctr" fontAlgn="ctr"/>
                      <a:r>
                        <a:rPr lang="ja-JP" altLang="en-US" sz="2400" b="1" u="none" strike="noStrike" dirty="0" smtClean="0">
                          <a:effectLst/>
                        </a:rPr>
                        <a:t>石川県 輪島</a:t>
                      </a:r>
                      <a:endParaRPr lang="ja-JP" altLang="en-US"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2400" b="1" u="none" strike="noStrike">
                          <a:effectLst/>
                        </a:rPr>
                        <a:t>110</a:t>
                      </a:r>
                      <a:endParaRPr lang="en-US" altLang="ja-JP" sz="24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2400" b="1" u="none" strike="noStrike" dirty="0" smtClean="0">
                          <a:effectLst/>
                        </a:rPr>
                        <a:t>1/18</a:t>
                      </a:r>
                      <a:endParaRPr lang="en-US" altLang="ja-JP" sz="2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bl>
          </a:graphicData>
        </a:graphic>
      </p:graphicFrame>
      <p:sp>
        <p:nvSpPr>
          <p:cNvPr id="12" name="テキスト ボックス 11"/>
          <p:cNvSpPr txBox="1"/>
          <p:nvPr/>
        </p:nvSpPr>
        <p:spPr>
          <a:xfrm>
            <a:off x="-70689" y="6515529"/>
            <a:ext cx="2969083" cy="369332"/>
          </a:xfrm>
          <a:prstGeom prst="rect">
            <a:avLst/>
          </a:prstGeom>
          <a:noFill/>
        </p:spPr>
        <p:txBody>
          <a:bodyPr wrap="none" rtlCol="0">
            <a:spAutoFit/>
          </a:bodyPr>
          <a:lstStyle/>
          <a:p>
            <a:r>
              <a:rPr lang="ja-JP" altLang="en-US" dirty="0" smtClean="0"/>
              <a:t>積雪深度記録</a:t>
            </a:r>
            <a:r>
              <a:rPr kumimoji="1" lang="ja-JP" altLang="en-US" dirty="0" smtClean="0"/>
              <a:t>：気象庁データ</a:t>
            </a:r>
            <a:endParaRPr kumimoji="1" lang="ja-JP" altLang="en-US" dirty="0"/>
          </a:p>
        </p:txBody>
      </p:sp>
    </p:spTree>
    <p:extLst>
      <p:ext uri="{BB962C8B-B14F-4D97-AF65-F5344CB8AC3E}">
        <p14:creationId xmlns:p14="http://schemas.microsoft.com/office/powerpoint/2010/main" val="148691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50"/>
                                        <p:tgtEl>
                                          <p:spTgt spid="7"/>
                                        </p:tgtEl>
                                      </p:cBhvr>
                                    </p:animEffect>
                                  </p:childTnLst>
                                </p:cTn>
                              </p:par>
                            </p:childTnLst>
                          </p:cTn>
                        </p:par>
                        <p:par>
                          <p:cTn id="12" fill="hold">
                            <p:stCondLst>
                              <p:cond delay="500"/>
                            </p:stCondLst>
                            <p:childTnLst>
                              <p:par>
                                <p:cTn id="13" presetID="42"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50"/>
                                        <p:tgtEl>
                                          <p:spTgt spid="8"/>
                                        </p:tgtEl>
                                      </p:cBhvr>
                                    </p:animEffect>
                                    <p:anim calcmode="lin" valueType="num">
                                      <p:cBhvr>
                                        <p:cTn id="16" dur="250" fill="hold"/>
                                        <p:tgtEl>
                                          <p:spTgt spid="8"/>
                                        </p:tgtEl>
                                        <p:attrNameLst>
                                          <p:attrName>ppt_x</p:attrName>
                                        </p:attrNameLst>
                                      </p:cBhvr>
                                      <p:tavLst>
                                        <p:tav tm="0">
                                          <p:val>
                                            <p:strVal val="#ppt_x"/>
                                          </p:val>
                                        </p:tav>
                                        <p:tav tm="100000">
                                          <p:val>
                                            <p:strVal val="#ppt_x"/>
                                          </p:val>
                                        </p:tav>
                                      </p:tavLst>
                                    </p:anim>
                                    <p:anim calcmode="lin" valueType="num">
                                      <p:cBhvr>
                                        <p:cTn id="17" dur="25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50"/>
                                        <p:tgtEl>
                                          <p:spTgt spid="9"/>
                                        </p:tgtEl>
                                      </p:cBhvr>
                                    </p:animEffect>
                                    <p:anim calcmode="lin" valueType="num">
                                      <p:cBhvr>
                                        <p:cTn id="21" dur="250" fill="hold"/>
                                        <p:tgtEl>
                                          <p:spTgt spid="9"/>
                                        </p:tgtEl>
                                        <p:attrNameLst>
                                          <p:attrName>ppt_x</p:attrName>
                                        </p:attrNameLst>
                                      </p:cBhvr>
                                      <p:tavLst>
                                        <p:tav tm="0">
                                          <p:val>
                                            <p:strVal val="#ppt_x"/>
                                          </p:val>
                                        </p:tav>
                                        <p:tav tm="100000">
                                          <p:val>
                                            <p:strVal val="#ppt_x"/>
                                          </p:val>
                                        </p:tav>
                                      </p:tavLst>
                                    </p:anim>
                                    <p:anim calcmode="lin" valueType="num">
                                      <p:cBhvr>
                                        <p:cTn id="22" dur="250" fill="hold"/>
                                        <p:tgtEl>
                                          <p:spTgt spid="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50"/>
                                        <p:tgtEl>
                                          <p:spTgt spid="10"/>
                                        </p:tgtEl>
                                      </p:cBhvr>
                                    </p:animEffect>
                                    <p:anim calcmode="lin" valueType="num">
                                      <p:cBhvr>
                                        <p:cTn id="26" dur="250" fill="hold"/>
                                        <p:tgtEl>
                                          <p:spTgt spid="10"/>
                                        </p:tgtEl>
                                        <p:attrNameLst>
                                          <p:attrName>ppt_x</p:attrName>
                                        </p:attrNameLst>
                                      </p:cBhvr>
                                      <p:tavLst>
                                        <p:tav tm="0">
                                          <p:val>
                                            <p:strVal val="#ppt_x"/>
                                          </p:val>
                                        </p:tav>
                                        <p:tav tm="100000">
                                          <p:val>
                                            <p:strVal val="#ppt_x"/>
                                          </p:val>
                                        </p:tav>
                                      </p:tavLst>
                                    </p:anim>
                                    <p:anim calcmode="lin" valueType="num">
                                      <p:cBhvr>
                                        <p:cTn id="27" dur="250" fill="hold"/>
                                        <p:tgtEl>
                                          <p:spTgt spid="10"/>
                                        </p:tgtEl>
                                        <p:attrNameLst>
                                          <p:attrName>ppt_y</p:attrName>
                                        </p:attrNameLst>
                                      </p:cBhvr>
                                      <p:tavLst>
                                        <p:tav tm="0">
                                          <p:val>
                                            <p:strVal val="#ppt_y+.1"/>
                                          </p:val>
                                        </p:tav>
                                        <p:tav tm="100000">
                                          <p:val>
                                            <p:strVal val="#ppt_y"/>
                                          </p:val>
                                        </p:tav>
                                      </p:tavLst>
                                    </p:anim>
                                  </p:childTnLst>
                                </p:cTn>
                              </p:par>
                              <p:par>
                                <p:cTn id="28" presetID="1"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a:srcRect l="1382" t="6160" r="85649" b="50322"/>
          <a:stretch/>
        </p:blipFill>
        <p:spPr>
          <a:xfrm>
            <a:off x="4993419" y="2200440"/>
            <a:ext cx="4150581" cy="4476585"/>
          </a:xfrm>
          <a:prstGeom prst="rect">
            <a:avLst/>
          </a:prstGeom>
        </p:spPr>
      </p:pic>
      <p:sp>
        <p:nvSpPr>
          <p:cNvPr id="7" name="テキスト ボックス 6"/>
          <p:cNvSpPr txBox="1"/>
          <p:nvPr/>
        </p:nvSpPr>
        <p:spPr>
          <a:xfrm>
            <a:off x="333374" y="2545906"/>
            <a:ext cx="4660045" cy="3785652"/>
          </a:xfrm>
          <a:prstGeom prst="rect">
            <a:avLst/>
          </a:prstGeom>
          <a:noFill/>
        </p:spPr>
        <p:txBody>
          <a:bodyPr wrap="square" rtlCol="0">
            <a:spAutoFit/>
          </a:bodyPr>
          <a:lstStyle/>
          <a:p>
            <a:r>
              <a:rPr lang="ja-JP" altLang="en-US" sz="2000" b="1" dirty="0" smtClean="0"/>
              <a:t>水平格子間隔</a:t>
            </a:r>
            <a:endParaRPr lang="en-US" altLang="ja-JP" sz="2000" b="1" dirty="0" smtClean="0"/>
          </a:p>
          <a:p>
            <a:pPr lvl="1"/>
            <a:r>
              <a:rPr lang="en-US" altLang="ja-JP" sz="2000" b="1" dirty="0" smtClean="0"/>
              <a:t>D01:15km</a:t>
            </a:r>
          </a:p>
          <a:p>
            <a:pPr lvl="1"/>
            <a:r>
              <a:rPr lang="en-US" altLang="ja-JP" sz="2000" b="1" dirty="0" smtClean="0"/>
              <a:t>D02:5km</a:t>
            </a:r>
          </a:p>
          <a:p>
            <a:r>
              <a:rPr lang="ja-JP" altLang="en-US" sz="2000" b="1" dirty="0" smtClean="0"/>
              <a:t>初期値・境界値</a:t>
            </a:r>
            <a:endParaRPr lang="en-US" altLang="ja-JP" sz="2000" b="1" dirty="0" smtClean="0"/>
          </a:p>
          <a:p>
            <a:pPr lvl="1"/>
            <a:r>
              <a:rPr lang="ja-JP" altLang="en-US" sz="2000" b="1" dirty="0" smtClean="0"/>
              <a:t>海面水温</a:t>
            </a:r>
            <a:r>
              <a:rPr lang="en-US" altLang="ja-JP" sz="2000" b="1" dirty="0" smtClean="0"/>
              <a:t>(SST)</a:t>
            </a:r>
            <a:r>
              <a:rPr lang="ja-JP" altLang="en-US" sz="2000" b="1" dirty="0" smtClean="0"/>
              <a:t>：</a:t>
            </a:r>
            <a:r>
              <a:rPr lang="en-US" altLang="ja-JP" sz="2000" b="1" dirty="0" err="1" smtClean="0"/>
              <a:t>HadISST</a:t>
            </a:r>
            <a:endParaRPr lang="en-US" altLang="ja-JP" sz="2000" b="1" dirty="0"/>
          </a:p>
          <a:p>
            <a:pPr lvl="1"/>
            <a:r>
              <a:rPr lang="ja-JP" altLang="en-US" sz="2000" b="1" dirty="0" smtClean="0"/>
              <a:t>その他：</a:t>
            </a:r>
            <a:r>
              <a:rPr lang="en-US" altLang="ja-JP" sz="2000" b="1" dirty="0" smtClean="0"/>
              <a:t>NOAA-CIRES </a:t>
            </a:r>
            <a:r>
              <a:rPr lang="en-US" altLang="ja-JP" sz="2000" b="1" dirty="0"/>
              <a:t>Twentieth </a:t>
            </a:r>
            <a:r>
              <a:rPr lang="en-US" altLang="ja-JP" sz="2000" b="1" dirty="0" smtClean="0"/>
              <a:t>Century Reanalysis </a:t>
            </a:r>
            <a:r>
              <a:rPr lang="en-US" altLang="ja-JP" sz="2000" b="1" dirty="0"/>
              <a:t>(V2c)</a:t>
            </a:r>
          </a:p>
          <a:p>
            <a:r>
              <a:rPr kumimoji="1" lang="ja-JP" altLang="en-US" sz="2000" b="1" dirty="0" smtClean="0"/>
              <a:t>計算期間</a:t>
            </a:r>
            <a:endParaRPr kumimoji="1" lang="en-US" altLang="ja-JP" sz="2000" b="1" dirty="0" smtClean="0"/>
          </a:p>
          <a:p>
            <a:pPr lvl="1"/>
            <a:r>
              <a:rPr lang="en-US" altLang="ja-JP" sz="2000" b="1" dirty="0" smtClean="0"/>
              <a:t>1945/2/1 00UTC </a:t>
            </a:r>
            <a:r>
              <a:rPr lang="ja-JP" altLang="en-US" sz="2000" b="1" dirty="0" smtClean="0"/>
              <a:t>～ </a:t>
            </a:r>
            <a:r>
              <a:rPr lang="en-US" altLang="ja-JP" sz="2000" b="1" dirty="0" smtClean="0"/>
              <a:t>1945/2/28 18UTC</a:t>
            </a:r>
            <a:endParaRPr kumimoji="1" lang="en-US" altLang="ja-JP" sz="2000" b="1" dirty="0" smtClean="0"/>
          </a:p>
          <a:p>
            <a:r>
              <a:rPr lang="ja-JP" altLang="en-US" sz="2000" b="1" dirty="0" smtClean="0"/>
              <a:t>計算間隔</a:t>
            </a:r>
            <a:endParaRPr lang="en-US" altLang="ja-JP" sz="2000" b="1" dirty="0" smtClean="0"/>
          </a:p>
          <a:p>
            <a:pPr lvl="1"/>
            <a:r>
              <a:rPr kumimoji="1" lang="en-US" altLang="ja-JP" sz="2000" b="1" dirty="0" smtClean="0"/>
              <a:t>D01:120</a:t>
            </a:r>
            <a:r>
              <a:rPr kumimoji="1" lang="ja-JP" altLang="en-US" sz="2000" b="1" dirty="0" smtClean="0"/>
              <a:t>秒</a:t>
            </a:r>
            <a:endParaRPr kumimoji="1" lang="en-US" altLang="ja-JP" sz="2000" b="1" dirty="0" smtClean="0"/>
          </a:p>
          <a:p>
            <a:pPr lvl="1"/>
            <a:r>
              <a:rPr lang="en-US" altLang="ja-JP" sz="2000" b="1" dirty="0" smtClean="0"/>
              <a:t>D02:40</a:t>
            </a:r>
            <a:r>
              <a:rPr lang="ja-JP" altLang="en-US" sz="2000" b="1" dirty="0" smtClean="0"/>
              <a:t>秒</a:t>
            </a:r>
            <a:endParaRPr kumimoji="1" lang="ja-JP" altLang="en-US" sz="2000" b="1" dirty="0"/>
          </a:p>
        </p:txBody>
      </p:sp>
      <p:sp>
        <p:nvSpPr>
          <p:cNvPr id="8" name="角丸四角形 7"/>
          <p:cNvSpPr/>
          <p:nvPr/>
        </p:nvSpPr>
        <p:spPr>
          <a:xfrm>
            <a:off x="333374" y="1398052"/>
            <a:ext cx="4156739" cy="973838"/>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kumimoji="1" lang="en-US" altLang="ja-JP" sz="3200" dirty="0" smtClean="0"/>
              <a:t>WRF(</a:t>
            </a:r>
            <a:r>
              <a:rPr kumimoji="1" lang="ja-JP" altLang="en-US" sz="3200" dirty="0" smtClean="0"/>
              <a:t>数値予報モデル</a:t>
            </a:r>
            <a:r>
              <a:rPr kumimoji="1" lang="en-US" altLang="ja-JP" sz="3200" dirty="0" smtClean="0"/>
              <a:t>)</a:t>
            </a:r>
            <a:endParaRPr kumimoji="1" lang="ja-JP" altLang="en-US" sz="3200" dirty="0"/>
          </a:p>
        </p:txBody>
      </p:sp>
      <p:sp>
        <p:nvSpPr>
          <p:cNvPr id="10" name="タイトル 1"/>
          <p:cNvSpPr txBox="1">
            <a:spLocks/>
          </p:cNvSpPr>
          <p:nvPr/>
        </p:nvSpPr>
        <p:spPr>
          <a:xfrm>
            <a:off x="0" y="1"/>
            <a:ext cx="9144000" cy="1323974"/>
          </a:xfrm>
          <a:prstGeom prst="rect">
            <a:avLst/>
          </a:prstGeom>
          <a:solidFill>
            <a:srgbClr val="FFFF00"/>
          </a:solidFill>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50000"/>
              </a:lnSpc>
            </a:pPr>
            <a:r>
              <a:rPr lang="ja-JP" altLang="en-US" dirty="0" smtClean="0"/>
              <a:t>積雪深度再現実験</a:t>
            </a:r>
            <a:endParaRPr lang="ja-JP" altLang="en-US" dirty="0"/>
          </a:p>
        </p:txBody>
      </p:sp>
      <p:sp>
        <p:nvSpPr>
          <p:cNvPr id="2" name="スライド番号プレースホルダー 1"/>
          <p:cNvSpPr>
            <a:spLocks noGrp="1"/>
          </p:cNvSpPr>
          <p:nvPr>
            <p:ph type="sldNum" sz="quarter" idx="12"/>
          </p:nvPr>
        </p:nvSpPr>
        <p:spPr>
          <a:xfrm>
            <a:off x="7086600" y="6578031"/>
            <a:ext cx="2057400" cy="365125"/>
          </a:xfrm>
        </p:spPr>
        <p:txBody>
          <a:bodyPr/>
          <a:lstStyle/>
          <a:p>
            <a:fld id="{248D6746-23CA-43DB-8CFD-F95FDC7C97DE}" type="slidenum">
              <a:rPr kumimoji="1" lang="ja-JP" altLang="en-US" smtClean="0"/>
              <a:t>21</a:t>
            </a:fld>
            <a:endParaRPr kumimoji="1" lang="ja-JP" altLang="en-US" dirty="0"/>
          </a:p>
        </p:txBody>
      </p:sp>
      <p:sp>
        <p:nvSpPr>
          <p:cNvPr id="3" name="正方形/長方形 2"/>
          <p:cNvSpPr/>
          <p:nvPr/>
        </p:nvSpPr>
        <p:spPr>
          <a:xfrm>
            <a:off x="5821251" y="3861202"/>
            <a:ext cx="1313644" cy="953036"/>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061042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ldfr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4841" t="2858" r="26447" b="4999"/>
          <a:stretch/>
        </p:blipFill>
        <p:spPr>
          <a:xfrm>
            <a:off x="87086" y="1378332"/>
            <a:ext cx="3766458" cy="4004450"/>
          </a:xfrm>
          <a:prstGeom prst="rect">
            <a:avLst/>
          </a:prstGeom>
        </p:spPr>
      </p:pic>
      <p:pic>
        <p:nvPicPr>
          <p:cNvPr id="8" name="nsnowh">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l="17748" t="3095" r="14001" b="4523"/>
          <a:stretch/>
        </p:blipFill>
        <p:spPr>
          <a:xfrm>
            <a:off x="3853544" y="1378332"/>
            <a:ext cx="5277180" cy="4014794"/>
          </a:xfrm>
          <a:prstGeom prst="rect">
            <a:avLst/>
          </a:prstGeom>
        </p:spPr>
      </p:pic>
      <p:sp>
        <p:nvSpPr>
          <p:cNvPr id="10" name="角丸四角形 9"/>
          <p:cNvSpPr/>
          <p:nvPr/>
        </p:nvSpPr>
        <p:spPr>
          <a:xfrm>
            <a:off x="928915" y="220132"/>
            <a:ext cx="2082800" cy="9228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t>雲</a:t>
            </a:r>
            <a:endParaRPr kumimoji="1" lang="ja-JP" altLang="en-US" sz="2800" dirty="0"/>
          </a:p>
        </p:txBody>
      </p:sp>
      <p:sp>
        <p:nvSpPr>
          <p:cNvPr id="11" name="角丸四角形 10"/>
          <p:cNvSpPr/>
          <p:nvPr/>
        </p:nvSpPr>
        <p:spPr>
          <a:xfrm>
            <a:off x="5450734" y="220132"/>
            <a:ext cx="2082800" cy="9228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t>積雪深度</a:t>
            </a:r>
            <a:endParaRPr kumimoji="1" lang="ja-JP" altLang="en-US" sz="2800" dirty="0"/>
          </a:p>
        </p:txBody>
      </p:sp>
    </p:spTree>
    <p:extLst>
      <p:ext uri="{BB962C8B-B14F-4D97-AF65-F5344CB8AC3E}">
        <p14:creationId xmlns:p14="http://schemas.microsoft.com/office/powerpoint/2010/main" val="155253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93" fill="hold"/>
                                        <p:tgtEl>
                                          <p:spTgt spid="7"/>
                                        </p:tgtEl>
                                      </p:cBhvr>
                                    </p:cmd>
                                  </p:childTnLst>
                                </p:cTn>
                              </p:par>
                              <p:par>
                                <p:cTn id="7" presetID="1" presetClass="mediacall" presetSubtype="0" fill="hold" nodeType="withEffect">
                                  <p:stCondLst>
                                    <p:cond delay="0"/>
                                  </p:stCondLst>
                                  <p:childTnLst>
                                    <p:cmd type="call" cmd="playFrom(0.0)">
                                      <p:cBhvr>
                                        <p:cTn id="8" dur="1109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9" repeatCount="indefinite" fill="hold" display="0">
                  <p:stCondLst>
                    <p:cond delay="indefinite"/>
                  </p:stCondLst>
                </p:cTn>
                <p:tgtEl>
                  <p:spTgt spid="7"/>
                </p:tgtEl>
              </p:cMediaNode>
            </p:video>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7"/>
                                        </p:tgtEl>
                                      </p:cBhvr>
                                    </p:cmd>
                                  </p:childTnLst>
                                </p:cTn>
                              </p:par>
                            </p:childTnLst>
                          </p:cTn>
                        </p:par>
                      </p:childTnLst>
                    </p:cTn>
                  </p:par>
                </p:childTnLst>
              </p:cTn>
              <p:nextCondLst>
                <p:cond evt="onClick" delay="0">
                  <p:tgtEl>
                    <p:spTgt spid="7"/>
                  </p:tgtEl>
                </p:cond>
              </p:nextCondLst>
            </p:seq>
            <p:video>
              <p:cMediaNode vol="0">
                <p:cTn id="15" repeatCount="indefinite" fill="hold" display="0">
                  <p:stCondLst>
                    <p:cond delay="indefinite"/>
                  </p:stCondLst>
                </p:cTn>
                <p:tgtEl>
                  <p:spTgt spid="8"/>
                </p:tgtEl>
              </p:cMediaNode>
            </p:video>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44000" cy="1325563"/>
          </a:xfrm>
          <a:solidFill>
            <a:srgbClr val="FFFF00"/>
          </a:solidFill>
        </p:spPr>
        <p:txBody>
          <a:bodyPr/>
          <a:lstStyle/>
          <a:p>
            <a:pPr algn="ctr"/>
            <a:r>
              <a:rPr kumimoji="1" lang="ja-JP" altLang="en-US" dirty="0" smtClean="0"/>
              <a:t>新潟港</a:t>
            </a:r>
            <a:endParaRPr kumimoji="1" lang="ja-JP" altLang="en-US" dirty="0"/>
          </a:p>
        </p:txBody>
      </p:sp>
      <p:sp>
        <p:nvSpPr>
          <p:cNvPr id="3" name="コンテンツ プレースホルダー 2"/>
          <p:cNvSpPr>
            <a:spLocks noGrp="1"/>
          </p:cNvSpPr>
          <p:nvPr>
            <p:ph idx="1"/>
          </p:nvPr>
        </p:nvSpPr>
        <p:spPr>
          <a:xfrm>
            <a:off x="280987" y="1601788"/>
            <a:ext cx="8582025" cy="2910598"/>
          </a:xfrm>
        </p:spPr>
        <p:txBody>
          <a:bodyPr>
            <a:normAutofit/>
          </a:bodyPr>
          <a:lstStyle/>
          <a:p>
            <a:r>
              <a:rPr lang="ja-JP" altLang="en-US" sz="4000" dirty="0"/>
              <a:t>太平洋戦争の戦局</a:t>
            </a:r>
            <a:r>
              <a:rPr lang="ja-JP" altLang="en-US" sz="4000" dirty="0" smtClean="0"/>
              <a:t>激化</a:t>
            </a:r>
            <a:endParaRPr lang="en-US" altLang="ja-JP" sz="4000" dirty="0" smtClean="0"/>
          </a:p>
          <a:p>
            <a:pPr marL="457200" lvl="1" indent="0">
              <a:buNone/>
            </a:pPr>
            <a:r>
              <a:rPr lang="ja-JP" altLang="en-US" sz="3600" dirty="0" smtClean="0">
                <a:solidFill>
                  <a:srgbClr val="FF0000"/>
                </a:solidFill>
              </a:rPr>
              <a:t>➡</a:t>
            </a:r>
            <a:r>
              <a:rPr lang="ja-JP" altLang="en-US" sz="3600" dirty="0" smtClean="0"/>
              <a:t>太平洋側</a:t>
            </a:r>
            <a:r>
              <a:rPr lang="ja-JP" altLang="en-US" sz="3600" dirty="0"/>
              <a:t>の</a:t>
            </a:r>
            <a:r>
              <a:rPr lang="ja-JP" altLang="en-US" sz="3600" dirty="0" smtClean="0"/>
              <a:t>航路 </a:t>
            </a:r>
            <a:r>
              <a:rPr lang="ja-JP" altLang="en-US" sz="3600" dirty="0" smtClean="0">
                <a:solidFill>
                  <a:srgbClr val="FF0000"/>
                </a:solidFill>
              </a:rPr>
              <a:t>維持不可能</a:t>
            </a:r>
            <a:endParaRPr lang="en-US" altLang="ja-JP" sz="3600" dirty="0" smtClean="0">
              <a:solidFill>
                <a:srgbClr val="FF0000"/>
              </a:solidFill>
            </a:endParaRPr>
          </a:p>
          <a:p>
            <a:r>
              <a:rPr lang="ja-JP" altLang="en-US" sz="4000" dirty="0" smtClean="0"/>
              <a:t>北海道産</a:t>
            </a:r>
            <a:r>
              <a:rPr lang="ja-JP" altLang="en-US" sz="4000" dirty="0"/>
              <a:t>石炭・満州産大豆などの緊急受け入れ港として</a:t>
            </a:r>
            <a:r>
              <a:rPr lang="ja-JP" altLang="en-US" sz="4000" dirty="0" smtClean="0">
                <a:solidFill>
                  <a:srgbClr val="FF0000"/>
                </a:solidFill>
              </a:rPr>
              <a:t>取扱量 激増</a:t>
            </a:r>
            <a:endParaRPr lang="en-US" altLang="ja-JP" sz="4000" dirty="0" smtClean="0">
              <a:solidFill>
                <a:srgbClr val="FF0000"/>
              </a:solidFill>
            </a:endParaRPr>
          </a:p>
        </p:txBody>
      </p:sp>
      <p:sp>
        <p:nvSpPr>
          <p:cNvPr id="4" name="角丸四角形 3"/>
          <p:cNvSpPr/>
          <p:nvPr/>
        </p:nvSpPr>
        <p:spPr>
          <a:xfrm>
            <a:off x="338136" y="4332080"/>
            <a:ext cx="8467725" cy="203835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smtClean="0"/>
              <a:t>豪雪が冬季の物資輸送を妨害</a:t>
            </a:r>
            <a:endParaRPr kumimoji="1" lang="en-US" altLang="ja-JP" sz="4000" dirty="0" smtClean="0"/>
          </a:p>
          <a:p>
            <a:pPr lvl="1" algn="ctr"/>
            <a:r>
              <a:rPr lang="ja-JP" altLang="en-US" sz="4000" dirty="0" smtClean="0"/>
              <a:t>➡飢餓作戦前から物資不足？</a:t>
            </a:r>
            <a:endParaRPr kumimoji="1" lang="ja-JP" altLang="en-US" sz="4000" dirty="0"/>
          </a:p>
        </p:txBody>
      </p:sp>
      <p:sp>
        <p:nvSpPr>
          <p:cNvPr id="5" name="スライド番号プレースホルダー 4"/>
          <p:cNvSpPr>
            <a:spLocks noGrp="1"/>
          </p:cNvSpPr>
          <p:nvPr>
            <p:ph type="sldNum" sz="quarter" idx="12"/>
          </p:nvPr>
        </p:nvSpPr>
        <p:spPr>
          <a:xfrm>
            <a:off x="7086600" y="6492875"/>
            <a:ext cx="2057400" cy="365125"/>
          </a:xfrm>
        </p:spPr>
        <p:txBody>
          <a:bodyPr/>
          <a:lstStyle/>
          <a:p>
            <a:fld id="{248D6746-23CA-43DB-8CFD-F95FDC7C97DE}" type="slidenum">
              <a:rPr kumimoji="1" lang="ja-JP" altLang="en-US" smtClean="0"/>
              <a:t>23</a:t>
            </a:fld>
            <a:endParaRPr kumimoji="1" lang="ja-JP" altLang="en-US" dirty="0"/>
          </a:p>
        </p:txBody>
      </p:sp>
    </p:spTree>
    <p:extLst>
      <p:ext uri="{BB962C8B-B14F-4D97-AF65-F5344CB8AC3E}">
        <p14:creationId xmlns:p14="http://schemas.microsoft.com/office/powerpoint/2010/main" val="328856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50"/>
                                        <p:tgtEl>
                                          <p:spTgt spid="4"/>
                                        </p:tgtEl>
                                      </p:cBhvr>
                                    </p:animEffect>
                                    <p:anim calcmode="lin" valueType="num">
                                      <p:cBhvr>
                                        <p:cTn id="13" dur="250" fill="hold"/>
                                        <p:tgtEl>
                                          <p:spTgt spid="4"/>
                                        </p:tgtEl>
                                        <p:attrNameLst>
                                          <p:attrName>ppt_x</p:attrName>
                                        </p:attrNameLst>
                                      </p:cBhvr>
                                      <p:tavLst>
                                        <p:tav tm="0">
                                          <p:val>
                                            <p:strVal val="#ppt_x"/>
                                          </p:val>
                                        </p:tav>
                                        <p:tav tm="100000">
                                          <p:val>
                                            <p:strVal val="#ppt_x"/>
                                          </p:val>
                                        </p:tav>
                                      </p:tavLst>
                                    </p:anim>
                                    <p:anim calcmode="lin" valueType="num">
                                      <p:cBhvr>
                                        <p:cTn id="14"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3">
            <a:extLst>
              <a:ext uri="{28A0092B-C50C-407E-A947-70E740481C1C}">
                <a14:useLocalDpi xmlns:a14="http://schemas.microsoft.com/office/drawing/2010/main" val="0"/>
              </a:ext>
            </a:extLst>
          </a:blip>
          <a:srcRect b="24479"/>
          <a:stretch/>
        </p:blipFill>
        <p:spPr>
          <a:xfrm>
            <a:off x="196770" y="0"/>
            <a:ext cx="8715122" cy="6724891"/>
          </a:xfrm>
          <a:prstGeom prst="rect">
            <a:avLst/>
          </a:prstGeom>
        </p:spPr>
      </p:pic>
      <p:sp>
        <p:nvSpPr>
          <p:cNvPr id="2" name="スライド番号プレースホルダー 1"/>
          <p:cNvSpPr>
            <a:spLocks noGrp="1"/>
          </p:cNvSpPr>
          <p:nvPr>
            <p:ph type="sldNum" sz="quarter" idx="12"/>
          </p:nvPr>
        </p:nvSpPr>
        <p:spPr>
          <a:xfrm>
            <a:off x="7087917" y="6498265"/>
            <a:ext cx="2057400" cy="365125"/>
          </a:xfrm>
        </p:spPr>
        <p:txBody>
          <a:bodyPr/>
          <a:lstStyle/>
          <a:p>
            <a:fld id="{248D6746-23CA-43DB-8CFD-F95FDC7C97DE}" type="slidenum">
              <a:rPr kumimoji="1" lang="ja-JP" altLang="en-US" smtClean="0"/>
              <a:t>24</a:t>
            </a:fld>
            <a:endParaRPr kumimoji="1" lang="ja-JP" altLang="en-US" dirty="0"/>
          </a:p>
        </p:txBody>
      </p:sp>
      <p:sp>
        <p:nvSpPr>
          <p:cNvPr id="6" name="テキスト ボックス 5"/>
          <p:cNvSpPr txBox="1"/>
          <p:nvPr/>
        </p:nvSpPr>
        <p:spPr>
          <a:xfrm>
            <a:off x="4120300" y="6625373"/>
            <a:ext cx="4549772" cy="276999"/>
          </a:xfrm>
          <a:prstGeom prst="rect">
            <a:avLst/>
          </a:prstGeom>
          <a:noFill/>
        </p:spPr>
        <p:txBody>
          <a:bodyPr wrap="none" rtlCol="0">
            <a:spAutoFit/>
          </a:bodyPr>
          <a:lstStyle/>
          <a:p>
            <a:r>
              <a:rPr kumimoji="1" lang="ja-JP" altLang="en-US" sz="1200" dirty="0" smtClean="0"/>
              <a:t>（引用）</a:t>
            </a:r>
            <a:r>
              <a:rPr lang="ja-JP" altLang="en-US" sz="1200" dirty="0" smtClean="0"/>
              <a:t>戦中</a:t>
            </a:r>
            <a:r>
              <a:rPr lang="ja-JP" altLang="en-US" sz="1200" dirty="0"/>
              <a:t>・戦後の鉄道 激動</a:t>
            </a:r>
            <a:r>
              <a:rPr lang="en-US" altLang="ja-JP" sz="1200" dirty="0"/>
              <a:t>15</a:t>
            </a:r>
            <a:r>
              <a:rPr lang="ja-JP" altLang="en-US" sz="1200" dirty="0"/>
              <a:t>年間のドラマ</a:t>
            </a:r>
            <a:r>
              <a:rPr lang="ja-JP" altLang="en-US" sz="1200" dirty="0" smtClean="0"/>
              <a:t>（</a:t>
            </a:r>
            <a:r>
              <a:rPr lang="ja-JP" altLang="en-US" sz="1200" dirty="0"/>
              <a:t>石井幸孝</a:t>
            </a:r>
            <a:r>
              <a:rPr lang="en-US" altLang="ja-JP" sz="1200" dirty="0" smtClean="0"/>
              <a:t>,</a:t>
            </a:r>
            <a:r>
              <a:rPr lang="en-US" altLang="ja-JP" sz="1200" dirty="0"/>
              <a:t>2011</a:t>
            </a:r>
            <a:r>
              <a:rPr lang="ja-JP" altLang="en-US" sz="1200" dirty="0" smtClean="0"/>
              <a:t>） </a:t>
            </a:r>
            <a:r>
              <a:rPr lang="en-US" altLang="ja-JP" sz="1200" dirty="0" smtClean="0"/>
              <a:t>P,38</a:t>
            </a:r>
            <a:endParaRPr lang="ja-JP" altLang="en-US" sz="1200" dirty="0"/>
          </a:p>
        </p:txBody>
      </p:sp>
      <p:sp>
        <p:nvSpPr>
          <p:cNvPr id="7" name="テキスト ボックス 6"/>
          <p:cNvSpPr txBox="1"/>
          <p:nvPr/>
        </p:nvSpPr>
        <p:spPr>
          <a:xfrm>
            <a:off x="6810905" y="5986227"/>
            <a:ext cx="2040943"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kumimoji="1" lang="ja-JP" altLang="en-US" sz="2400" b="1" dirty="0" smtClean="0"/>
              <a:t>日満支経路図</a:t>
            </a:r>
            <a:endParaRPr kumimoji="1" lang="ja-JP" altLang="en-US" sz="2400" b="1" dirty="0"/>
          </a:p>
        </p:txBody>
      </p:sp>
      <p:pic>
        <p:nvPicPr>
          <p:cNvPr id="9" name="図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8667" y="82668"/>
            <a:ext cx="4369937" cy="4083587"/>
          </a:xfrm>
          <a:prstGeom prst="rect">
            <a:avLst/>
          </a:prstGeom>
          <a:ln w="28575">
            <a:solidFill>
              <a:schemeClr val="tx1"/>
            </a:solidFill>
          </a:ln>
        </p:spPr>
      </p:pic>
      <p:sp>
        <p:nvSpPr>
          <p:cNvPr id="11" name="テキスト ボックス 10"/>
          <p:cNvSpPr txBox="1"/>
          <p:nvPr/>
        </p:nvSpPr>
        <p:spPr>
          <a:xfrm>
            <a:off x="6347718" y="4625169"/>
            <a:ext cx="2756385" cy="1292662"/>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kumimoji="1" lang="ja-JP" altLang="en-US" sz="2400" b="1" dirty="0" smtClean="0"/>
              <a:t>平年値</a:t>
            </a:r>
            <a:endParaRPr kumimoji="1" lang="en-US" altLang="ja-JP" sz="2400" b="1" dirty="0" smtClean="0"/>
          </a:p>
          <a:p>
            <a:pPr marL="285750" indent="-285750">
              <a:buFont typeface="Arial" panose="020B0604020202020204" pitchFamily="34" charset="0"/>
              <a:buChar char="•"/>
            </a:pPr>
            <a:r>
              <a:rPr lang="ja-JP" altLang="en-US" b="1" dirty="0" smtClean="0"/>
              <a:t>新津</a:t>
            </a:r>
            <a:r>
              <a:rPr lang="en-US" altLang="ja-JP" b="1" dirty="0" smtClean="0"/>
              <a:t>		</a:t>
            </a:r>
            <a:r>
              <a:rPr lang="ja-JP" altLang="en-US" b="1" dirty="0" smtClean="0"/>
              <a:t>：</a:t>
            </a:r>
            <a:r>
              <a:rPr lang="en-US" altLang="ja-JP" b="1" dirty="0" smtClean="0"/>
              <a:t>26cm</a:t>
            </a:r>
          </a:p>
          <a:p>
            <a:pPr marL="285750" indent="-285750">
              <a:buFont typeface="Arial" panose="020B0604020202020204" pitchFamily="34" charset="0"/>
              <a:buChar char="•"/>
            </a:pPr>
            <a:r>
              <a:rPr kumimoji="1" lang="ja-JP" altLang="en-US" b="1" dirty="0" smtClean="0"/>
              <a:t>高田（直江津）</a:t>
            </a:r>
            <a:r>
              <a:rPr kumimoji="1" lang="en-US" altLang="ja-JP" b="1" dirty="0" smtClean="0"/>
              <a:t>	</a:t>
            </a:r>
            <a:r>
              <a:rPr kumimoji="1" lang="ja-JP" altLang="en-US" b="1" dirty="0" smtClean="0"/>
              <a:t>：</a:t>
            </a:r>
            <a:r>
              <a:rPr kumimoji="1" lang="en-US" altLang="ja-JP" b="1" dirty="0" smtClean="0"/>
              <a:t>83cm</a:t>
            </a:r>
          </a:p>
          <a:p>
            <a:pPr marL="285750" indent="-285750">
              <a:buFont typeface="Arial" panose="020B0604020202020204" pitchFamily="34" charset="0"/>
              <a:buChar char="•"/>
            </a:pPr>
            <a:r>
              <a:rPr lang="ja-JP" altLang="en-US" b="1" dirty="0" smtClean="0"/>
              <a:t>長岡（宮内）</a:t>
            </a:r>
            <a:r>
              <a:rPr lang="en-US" altLang="ja-JP" b="1" dirty="0" smtClean="0"/>
              <a:t>	</a:t>
            </a:r>
            <a:r>
              <a:rPr lang="ja-JP" altLang="en-US" b="1" dirty="0" smtClean="0"/>
              <a:t>：</a:t>
            </a:r>
            <a:r>
              <a:rPr lang="en-US" altLang="ja-JP" b="1" dirty="0" smtClean="0"/>
              <a:t>61cm</a:t>
            </a:r>
            <a:endParaRPr kumimoji="1" lang="ja-JP" altLang="en-US" b="1" dirty="0"/>
          </a:p>
        </p:txBody>
      </p:sp>
      <p:sp>
        <p:nvSpPr>
          <p:cNvPr id="12" name="角丸四角形 11"/>
          <p:cNvSpPr/>
          <p:nvPr/>
        </p:nvSpPr>
        <p:spPr>
          <a:xfrm>
            <a:off x="76192" y="4920695"/>
            <a:ext cx="6173141" cy="129636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smtClean="0"/>
              <a:t>直江津・宮内より先の輸送困難？</a:t>
            </a:r>
            <a:endParaRPr kumimoji="1" lang="ja-JP" altLang="en-US" sz="3200" dirty="0"/>
          </a:p>
        </p:txBody>
      </p:sp>
      <p:grpSp>
        <p:nvGrpSpPr>
          <p:cNvPr id="22" name="グループ化 21"/>
          <p:cNvGrpSpPr/>
          <p:nvPr/>
        </p:nvGrpSpPr>
        <p:grpSpPr>
          <a:xfrm>
            <a:off x="77994" y="45909"/>
            <a:ext cx="4625286" cy="4228697"/>
            <a:chOff x="77994" y="45909"/>
            <a:chExt cx="4625286" cy="4228697"/>
          </a:xfrm>
        </p:grpSpPr>
        <p:grpSp>
          <p:nvGrpSpPr>
            <p:cNvPr id="21" name="グループ化 20"/>
            <p:cNvGrpSpPr/>
            <p:nvPr/>
          </p:nvGrpSpPr>
          <p:grpSpPr>
            <a:xfrm>
              <a:off x="77994" y="45909"/>
              <a:ext cx="4625286" cy="4161905"/>
              <a:chOff x="77994" y="45909"/>
              <a:chExt cx="4625286" cy="4161905"/>
            </a:xfrm>
          </p:grpSpPr>
          <p:sp>
            <p:nvSpPr>
              <p:cNvPr id="19" name="正方形/長方形 18"/>
              <p:cNvSpPr/>
              <p:nvPr/>
            </p:nvSpPr>
            <p:spPr>
              <a:xfrm>
                <a:off x="3729904" y="80838"/>
                <a:ext cx="880105" cy="4124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p:cNvGrpSpPr/>
              <p:nvPr/>
            </p:nvGrpSpPr>
            <p:grpSpPr>
              <a:xfrm>
                <a:off x="77994" y="45909"/>
                <a:ext cx="4625286" cy="4161905"/>
                <a:chOff x="77994" y="45909"/>
                <a:chExt cx="4625286" cy="4161905"/>
              </a:xfrm>
            </p:grpSpPr>
            <p:grpSp>
              <p:nvGrpSpPr>
                <p:cNvPr id="15" name="グループ化 14"/>
                <p:cNvGrpSpPr/>
                <p:nvPr/>
              </p:nvGrpSpPr>
              <p:grpSpPr>
                <a:xfrm>
                  <a:off x="77994" y="45909"/>
                  <a:ext cx="4236429" cy="4161905"/>
                  <a:chOff x="2539038" y="470884"/>
                  <a:chExt cx="4236429" cy="4161905"/>
                </a:xfrm>
              </p:grpSpPr>
              <p:pic>
                <p:nvPicPr>
                  <p:cNvPr id="13" name="図 12"/>
                  <p:cNvPicPr>
                    <a:picLocks noChangeAspect="1"/>
                  </p:cNvPicPr>
                  <p:nvPr/>
                </p:nvPicPr>
                <p:blipFill rotWithShape="1">
                  <a:blip r:embed="rId5">
                    <a:extLst>
                      <a:ext uri="{28A0092B-C50C-407E-A947-70E740481C1C}">
                        <a14:useLocalDpi xmlns:a14="http://schemas.microsoft.com/office/drawing/2010/main" val="0"/>
                      </a:ext>
                    </a:extLst>
                  </a:blip>
                  <a:srcRect l="23462" t="21062" r="23799" b="8917"/>
                  <a:stretch/>
                </p:blipFill>
                <p:spPr>
                  <a:xfrm>
                    <a:off x="2539038" y="511550"/>
                    <a:ext cx="4018209" cy="4121239"/>
                  </a:xfrm>
                  <a:prstGeom prst="rect">
                    <a:avLst/>
                  </a:prstGeom>
                  <a:ln w="28575">
                    <a:solidFill>
                      <a:schemeClr val="tx1"/>
                    </a:solidFill>
                  </a:ln>
                </p:spPr>
              </p:pic>
              <p:pic>
                <p:nvPicPr>
                  <p:cNvPr id="14" name="図 13"/>
                  <p:cNvPicPr>
                    <a:picLocks noChangeAspect="1"/>
                  </p:cNvPicPr>
                  <p:nvPr/>
                </p:nvPicPr>
                <p:blipFill rotWithShape="1">
                  <a:blip r:embed="rId6">
                    <a:extLst>
                      <a:ext uri="{28A0092B-C50C-407E-A947-70E740481C1C}">
                        <a14:useLocalDpi xmlns:a14="http://schemas.microsoft.com/office/drawing/2010/main" val="0"/>
                      </a:ext>
                    </a:extLst>
                  </a:blip>
                  <a:srcRect l="31860" r="43283"/>
                  <a:stretch/>
                </p:blipFill>
                <p:spPr>
                  <a:xfrm>
                    <a:off x="6581344" y="470884"/>
                    <a:ext cx="194123" cy="4161905"/>
                  </a:xfrm>
                  <a:prstGeom prst="rect">
                    <a:avLst/>
                  </a:prstGeom>
                </p:spPr>
              </p:pic>
              <p:sp>
                <p:nvSpPr>
                  <p:cNvPr id="10" name="角丸四角形 9"/>
                  <p:cNvSpPr/>
                  <p:nvPr/>
                </p:nvSpPr>
                <p:spPr>
                  <a:xfrm>
                    <a:off x="2713153" y="814441"/>
                    <a:ext cx="2594121" cy="590308"/>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kumimoji="1" lang="en-US" altLang="ja-JP" sz="2400" b="1" dirty="0" smtClean="0"/>
                      <a:t>2</a:t>
                    </a:r>
                    <a:r>
                      <a:rPr kumimoji="1" lang="ja-JP" altLang="en-US" sz="2400" b="1" dirty="0" smtClean="0"/>
                      <a:t>月平均積雪深度</a:t>
                    </a:r>
                    <a:endParaRPr kumimoji="1" lang="ja-JP" altLang="en-US" sz="2400" b="1" dirty="0"/>
                  </a:p>
                </p:txBody>
              </p:sp>
            </p:grpSp>
            <p:sp>
              <p:nvSpPr>
                <p:cNvPr id="44" name="テキスト ボックス 43"/>
                <p:cNvSpPr txBox="1"/>
                <p:nvPr/>
              </p:nvSpPr>
              <p:spPr>
                <a:xfrm>
                  <a:off x="4243557" y="1471205"/>
                  <a:ext cx="458780" cy="307777"/>
                </a:xfrm>
                <a:prstGeom prst="rect">
                  <a:avLst/>
                </a:prstGeom>
                <a:noFill/>
              </p:spPr>
              <p:txBody>
                <a:bodyPr wrap="none" rtlCol="0">
                  <a:spAutoFit/>
                </a:bodyPr>
                <a:lstStyle/>
                <a:p>
                  <a:r>
                    <a:rPr kumimoji="1" lang="en-US" altLang="ja-JP" sz="1400" b="1" dirty="0" smtClean="0"/>
                    <a:t>100</a:t>
                  </a:r>
                  <a:endParaRPr kumimoji="1" lang="ja-JP" altLang="en-US" sz="1400" b="1" dirty="0"/>
                </a:p>
              </p:txBody>
            </p:sp>
            <p:sp>
              <p:nvSpPr>
                <p:cNvPr id="55" name="テキスト ボックス 54"/>
                <p:cNvSpPr txBox="1"/>
                <p:nvPr/>
              </p:nvSpPr>
              <p:spPr>
                <a:xfrm>
                  <a:off x="4244500" y="455886"/>
                  <a:ext cx="458780" cy="307777"/>
                </a:xfrm>
                <a:prstGeom prst="rect">
                  <a:avLst/>
                </a:prstGeom>
                <a:noFill/>
              </p:spPr>
              <p:txBody>
                <a:bodyPr wrap="none" rtlCol="0">
                  <a:spAutoFit/>
                </a:bodyPr>
                <a:lstStyle/>
                <a:p>
                  <a:r>
                    <a:rPr kumimoji="1" lang="en-US" altLang="ja-JP" sz="1400" b="1" dirty="0" smtClean="0"/>
                    <a:t>250</a:t>
                  </a:r>
                  <a:endParaRPr kumimoji="1" lang="ja-JP" altLang="en-US" sz="1400" b="1" dirty="0"/>
                </a:p>
              </p:txBody>
            </p:sp>
            <p:sp>
              <p:nvSpPr>
                <p:cNvPr id="56" name="テキスト ボックス 55"/>
                <p:cNvSpPr txBox="1"/>
                <p:nvPr/>
              </p:nvSpPr>
              <p:spPr>
                <a:xfrm>
                  <a:off x="4244500" y="789028"/>
                  <a:ext cx="458780" cy="307777"/>
                </a:xfrm>
                <a:prstGeom prst="rect">
                  <a:avLst/>
                </a:prstGeom>
                <a:noFill/>
              </p:spPr>
              <p:txBody>
                <a:bodyPr wrap="none" rtlCol="0">
                  <a:spAutoFit/>
                </a:bodyPr>
                <a:lstStyle/>
                <a:p>
                  <a:r>
                    <a:rPr kumimoji="1" lang="en-US" altLang="ja-JP" sz="1400" b="1" dirty="0" smtClean="0"/>
                    <a:t>200</a:t>
                  </a:r>
                  <a:endParaRPr kumimoji="1" lang="ja-JP" altLang="en-US" sz="1400" b="1" dirty="0"/>
                </a:p>
              </p:txBody>
            </p:sp>
            <p:sp>
              <p:nvSpPr>
                <p:cNvPr id="57" name="テキスト ボックス 56"/>
                <p:cNvSpPr txBox="1"/>
                <p:nvPr/>
              </p:nvSpPr>
              <p:spPr>
                <a:xfrm>
                  <a:off x="4244500" y="1135613"/>
                  <a:ext cx="458780" cy="307777"/>
                </a:xfrm>
                <a:prstGeom prst="rect">
                  <a:avLst/>
                </a:prstGeom>
                <a:noFill/>
              </p:spPr>
              <p:txBody>
                <a:bodyPr wrap="none" rtlCol="0">
                  <a:spAutoFit/>
                </a:bodyPr>
                <a:lstStyle/>
                <a:p>
                  <a:r>
                    <a:rPr kumimoji="1" lang="en-US" altLang="ja-JP" sz="1400" b="1" dirty="0" smtClean="0"/>
                    <a:t>150</a:t>
                  </a:r>
                  <a:endParaRPr kumimoji="1" lang="ja-JP" altLang="en-US" sz="1400" b="1" dirty="0"/>
                </a:p>
              </p:txBody>
            </p:sp>
            <p:sp>
              <p:nvSpPr>
                <p:cNvPr id="58" name="テキスト ボックス 57"/>
                <p:cNvSpPr txBox="1"/>
                <p:nvPr/>
              </p:nvSpPr>
              <p:spPr>
                <a:xfrm>
                  <a:off x="4244500" y="1829367"/>
                  <a:ext cx="367408" cy="307777"/>
                </a:xfrm>
                <a:prstGeom prst="rect">
                  <a:avLst/>
                </a:prstGeom>
                <a:noFill/>
              </p:spPr>
              <p:txBody>
                <a:bodyPr wrap="none" rtlCol="0">
                  <a:spAutoFit/>
                </a:bodyPr>
                <a:lstStyle/>
                <a:p>
                  <a:r>
                    <a:rPr kumimoji="1" lang="en-US" altLang="ja-JP" sz="1400" b="1" dirty="0" smtClean="0"/>
                    <a:t>50</a:t>
                  </a:r>
                  <a:endParaRPr kumimoji="1" lang="ja-JP" altLang="en-US" sz="1400" b="1" dirty="0"/>
                </a:p>
              </p:txBody>
            </p:sp>
            <p:sp>
              <p:nvSpPr>
                <p:cNvPr id="59" name="テキスト ボックス 58"/>
                <p:cNvSpPr txBox="1"/>
                <p:nvPr/>
              </p:nvSpPr>
              <p:spPr>
                <a:xfrm>
                  <a:off x="4244500" y="2162262"/>
                  <a:ext cx="367408" cy="307777"/>
                </a:xfrm>
                <a:prstGeom prst="rect">
                  <a:avLst/>
                </a:prstGeom>
                <a:noFill/>
              </p:spPr>
              <p:txBody>
                <a:bodyPr wrap="none" rtlCol="0">
                  <a:spAutoFit/>
                </a:bodyPr>
                <a:lstStyle/>
                <a:p>
                  <a:r>
                    <a:rPr kumimoji="1" lang="en-US" altLang="ja-JP" sz="1400" b="1" dirty="0" smtClean="0"/>
                    <a:t>40</a:t>
                  </a:r>
                  <a:endParaRPr kumimoji="1" lang="ja-JP" altLang="en-US" sz="1400" b="1" dirty="0"/>
                </a:p>
              </p:txBody>
            </p:sp>
            <p:sp>
              <p:nvSpPr>
                <p:cNvPr id="60" name="テキスト ボックス 59"/>
                <p:cNvSpPr txBox="1"/>
                <p:nvPr/>
              </p:nvSpPr>
              <p:spPr>
                <a:xfrm>
                  <a:off x="4243557" y="2524940"/>
                  <a:ext cx="367408" cy="307777"/>
                </a:xfrm>
                <a:prstGeom prst="rect">
                  <a:avLst/>
                </a:prstGeom>
                <a:noFill/>
              </p:spPr>
              <p:txBody>
                <a:bodyPr wrap="none" rtlCol="0">
                  <a:spAutoFit/>
                </a:bodyPr>
                <a:lstStyle/>
                <a:p>
                  <a:r>
                    <a:rPr lang="en-US" altLang="ja-JP" sz="1400" b="1" dirty="0"/>
                    <a:t>3</a:t>
                  </a:r>
                  <a:r>
                    <a:rPr kumimoji="1" lang="en-US" altLang="ja-JP" sz="1400" b="1" dirty="0" smtClean="0"/>
                    <a:t>0</a:t>
                  </a:r>
                  <a:endParaRPr kumimoji="1" lang="ja-JP" altLang="en-US" sz="1400" b="1" dirty="0"/>
                </a:p>
              </p:txBody>
            </p:sp>
            <p:sp>
              <p:nvSpPr>
                <p:cNvPr id="61" name="テキスト ボックス 60"/>
                <p:cNvSpPr txBox="1"/>
                <p:nvPr/>
              </p:nvSpPr>
              <p:spPr>
                <a:xfrm>
                  <a:off x="4243557" y="2857835"/>
                  <a:ext cx="367408" cy="307777"/>
                </a:xfrm>
                <a:prstGeom prst="rect">
                  <a:avLst/>
                </a:prstGeom>
                <a:noFill/>
              </p:spPr>
              <p:txBody>
                <a:bodyPr wrap="none" rtlCol="0">
                  <a:spAutoFit/>
                </a:bodyPr>
                <a:lstStyle/>
                <a:p>
                  <a:r>
                    <a:rPr lang="en-US" altLang="ja-JP" sz="1400" b="1" dirty="0"/>
                    <a:t>2</a:t>
                  </a:r>
                  <a:r>
                    <a:rPr kumimoji="1" lang="en-US" altLang="ja-JP" sz="1400" b="1" dirty="0" smtClean="0"/>
                    <a:t>0</a:t>
                  </a:r>
                  <a:endParaRPr kumimoji="1" lang="ja-JP" altLang="en-US" sz="1400" b="1" dirty="0"/>
                </a:p>
              </p:txBody>
            </p:sp>
            <p:sp>
              <p:nvSpPr>
                <p:cNvPr id="62" name="テキスト ボックス 61"/>
                <p:cNvSpPr txBox="1"/>
                <p:nvPr/>
              </p:nvSpPr>
              <p:spPr>
                <a:xfrm>
                  <a:off x="4260031" y="3217979"/>
                  <a:ext cx="367408" cy="307777"/>
                </a:xfrm>
                <a:prstGeom prst="rect">
                  <a:avLst/>
                </a:prstGeom>
                <a:noFill/>
              </p:spPr>
              <p:txBody>
                <a:bodyPr wrap="none" rtlCol="0">
                  <a:spAutoFit/>
                </a:bodyPr>
                <a:lstStyle/>
                <a:p>
                  <a:r>
                    <a:rPr kumimoji="1" lang="en-US" altLang="ja-JP" sz="1400" b="1" dirty="0" smtClean="0"/>
                    <a:t>10</a:t>
                  </a:r>
                  <a:endParaRPr kumimoji="1" lang="ja-JP" altLang="en-US" sz="1400" b="1" dirty="0"/>
                </a:p>
              </p:txBody>
            </p:sp>
            <p:sp>
              <p:nvSpPr>
                <p:cNvPr id="63" name="テキスト ボックス 62"/>
                <p:cNvSpPr txBox="1"/>
                <p:nvPr/>
              </p:nvSpPr>
              <p:spPr>
                <a:xfrm>
                  <a:off x="4260031" y="3550874"/>
                  <a:ext cx="276038" cy="307777"/>
                </a:xfrm>
                <a:prstGeom prst="rect">
                  <a:avLst/>
                </a:prstGeom>
                <a:noFill/>
              </p:spPr>
              <p:txBody>
                <a:bodyPr wrap="none" rtlCol="0">
                  <a:spAutoFit/>
                </a:bodyPr>
                <a:lstStyle/>
                <a:p>
                  <a:r>
                    <a:rPr kumimoji="1" lang="en-US" altLang="ja-JP" sz="1400" b="1" dirty="0" smtClean="0"/>
                    <a:t>0</a:t>
                  </a:r>
                  <a:endParaRPr kumimoji="1" lang="ja-JP" altLang="en-US" sz="1400" b="1" dirty="0"/>
                </a:p>
              </p:txBody>
            </p:sp>
          </p:grpSp>
        </p:grpSp>
        <p:sp>
          <p:nvSpPr>
            <p:cNvPr id="65" name="テキスト ボックス 64"/>
            <p:cNvSpPr txBox="1"/>
            <p:nvPr/>
          </p:nvSpPr>
          <p:spPr>
            <a:xfrm>
              <a:off x="4119058" y="3936052"/>
              <a:ext cx="566181" cy="338554"/>
            </a:xfrm>
            <a:prstGeom prst="rect">
              <a:avLst/>
            </a:prstGeom>
            <a:noFill/>
          </p:spPr>
          <p:txBody>
            <a:bodyPr wrap="none" rtlCol="0">
              <a:spAutoFit/>
            </a:bodyPr>
            <a:lstStyle/>
            <a:p>
              <a:r>
                <a:rPr kumimoji="1" lang="en-US" altLang="ja-JP" sz="1600" b="1" dirty="0" smtClean="0"/>
                <a:t>(cm)</a:t>
              </a:r>
              <a:endParaRPr kumimoji="1" lang="ja-JP" altLang="en-US" sz="1600" b="1" dirty="0"/>
            </a:p>
          </p:txBody>
        </p:sp>
      </p:grpSp>
      <p:grpSp>
        <p:nvGrpSpPr>
          <p:cNvPr id="80" name="グループ化 79"/>
          <p:cNvGrpSpPr/>
          <p:nvPr/>
        </p:nvGrpSpPr>
        <p:grpSpPr>
          <a:xfrm>
            <a:off x="309093" y="684623"/>
            <a:ext cx="3797086" cy="3552526"/>
            <a:chOff x="309093" y="684623"/>
            <a:chExt cx="3797086" cy="3552526"/>
          </a:xfrm>
        </p:grpSpPr>
        <p:sp>
          <p:nvSpPr>
            <p:cNvPr id="47" name="円/楕円 46"/>
            <p:cNvSpPr/>
            <p:nvPr/>
          </p:nvSpPr>
          <p:spPr>
            <a:xfrm>
              <a:off x="1764406" y="3713658"/>
              <a:ext cx="128788" cy="14166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9" name="グループ化 78"/>
            <p:cNvGrpSpPr/>
            <p:nvPr/>
          </p:nvGrpSpPr>
          <p:grpSpPr>
            <a:xfrm>
              <a:off x="309093" y="684623"/>
              <a:ext cx="3797086" cy="3552526"/>
              <a:chOff x="309093" y="684623"/>
              <a:chExt cx="3797086" cy="3552526"/>
            </a:xfrm>
          </p:grpSpPr>
          <p:grpSp>
            <p:nvGrpSpPr>
              <p:cNvPr id="25" name="グループ化 24"/>
              <p:cNvGrpSpPr/>
              <p:nvPr/>
            </p:nvGrpSpPr>
            <p:grpSpPr>
              <a:xfrm>
                <a:off x="1854558" y="2005527"/>
                <a:ext cx="1372598" cy="1136917"/>
                <a:chOff x="1854558" y="2005527"/>
                <a:chExt cx="1372598" cy="1136917"/>
              </a:xfrm>
            </p:grpSpPr>
            <p:sp>
              <p:nvSpPr>
                <p:cNvPr id="16" name="円/楕円 15"/>
                <p:cNvSpPr/>
                <p:nvPr/>
              </p:nvSpPr>
              <p:spPr>
                <a:xfrm>
                  <a:off x="2653048" y="2665926"/>
                  <a:ext cx="128788" cy="14166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p:cNvSpPr/>
                <p:nvPr/>
              </p:nvSpPr>
              <p:spPr>
                <a:xfrm>
                  <a:off x="2910626" y="2005527"/>
                  <a:ext cx="128788" cy="14166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p:cNvSpPr/>
                <p:nvPr/>
              </p:nvSpPr>
              <p:spPr>
                <a:xfrm>
                  <a:off x="3098368" y="2239995"/>
                  <a:ext cx="128788" cy="14166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23"/>
                <p:cNvSpPr/>
                <p:nvPr/>
              </p:nvSpPr>
              <p:spPr>
                <a:xfrm>
                  <a:off x="1854558" y="3000777"/>
                  <a:ext cx="128788" cy="14166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27" name="直線コネクタ 26"/>
              <p:cNvCxnSpPr>
                <a:stCxn id="20" idx="5"/>
                <a:endCxn id="23" idx="1"/>
              </p:cNvCxnSpPr>
              <p:nvPr/>
            </p:nvCxnSpPr>
            <p:spPr>
              <a:xfrm>
                <a:off x="3020553" y="2126447"/>
                <a:ext cx="96676" cy="1342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a:stCxn id="16" idx="7"/>
                <a:endCxn id="23" idx="3"/>
              </p:cNvCxnSpPr>
              <p:nvPr/>
            </p:nvCxnSpPr>
            <p:spPr>
              <a:xfrm flipV="1">
                <a:off x="2762975" y="2360915"/>
                <a:ext cx="354254" cy="3257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a:stCxn id="24" idx="7"/>
              </p:cNvCxnSpPr>
              <p:nvPr/>
            </p:nvCxnSpPr>
            <p:spPr>
              <a:xfrm flipV="1">
                <a:off x="1964485" y="2777752"/>
                <a:ext cx="700809" cy="2437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a:stCxn id="23" idx="7"/>
              </p:cNvCxnSpPr>
              <p:nvPr/>
            </p:nvCxnSpPr>
            <p:spPr>
              <a:xfrm flipV="1">
                <a:off x="3208295" y="684623"/>
                <a:ext cx="887908" cy="15761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a:stCxn id="46" idx="0"/>
                <a:endCxn id="16" idx="4"/>
              </p:cNvCxnSpPr>
              <p:nvPr/>
            </p:nvCxnSpPr>
            <p:spPr>
              <a:xfrm flipV="1">
                <a:off x="2675270" y="2807593"/>
                <a:ext cx="42172" cy="9133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円/楕円 45"/>
              <p:cNvSpPr/>
              <p:nvPr/>
            </p:nvSpPr>
            <p:spPr>
              <a:xfrm>
                <a:off x="2610876" y="3720900"/>
                <a:ext cx="128788" cy="14166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円/楕円 47"/>
              <p:cNvSpPr/>
              <p:nvPr/>
            </p:nvSpPr>
            <p:spPr>
              <a:xfrm>
                <a:off x="3484824" y="2873515"/>
                <a:ext cx="128788" cy="14166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円/楕円 48"/>
              <p:cNvSpPr/>
              <p:nvPr/>
            </p:nvSpPr>
            <p:spPr>
              <a:xfrm>
                <a:off x="2943822" y="4052088"/>
                <a:ext cx="128788" cy="14166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0" name="直線コネクタ 49"/>
              <p:cNvCxnSpPr>
                <a:endCxn id="48" idx="7"/>
              </p:cNvCxnSpPr>
              <p:nvPr/>
            </p:nvCxnSpPr>
            <p:spPr>
              <a:xfrm flipH="1">
                <a:off x="3594751" y="1736253"/>
                <a:ext cx="475759" cy="11580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a:stCxn id="24" idx="4"/>
                <a:endCxn id="47" idx="0"/>
              </p:cNvCxnSpPr>
              <p:nvPr/>
            </p:nvCxnSpPr>
            <p:spPr>
              <a:xfrm flipH="1">
                <a:off x="1828800" y="3142444"/>
                <a:ext cx="90152" cy="57121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a:stCxn id="46" idx="3"/>
                <a:endCxn id="47" idx="6"/>
              </p:cNvCxnSpPr>
              <p:nvPr/>
            </p:nvCxnSpPr>
            <p:spPr>
              <a:xfrm flipH="1" flipV="1">
                <a:off x="1893194" y="3784492"/>
                <a:ext cx="736543" cy="573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a:stCxn id="48" idx="4"/>
                <a:endCxn id="49" idx="7"/>
              </p:cNvCxnSpPr>
              <p:nvPr/>
            </p:nvCxnSpPr>
            <p:spPr>
              <a:xfrm flipH="1">
                <a:off x="3053749" y="3015182"/>
                <a:ext cx="495469" cy="1057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線コネクタ 66"/>
              <p:cNvCxnSpPr>
                <a:stCxn id="49" idx="1"/>
                <a:endCxn id="46" idx="5"/>
              </p:cNvCxnSpPr>
              <p:nvPr/>
            </p:nvCxnSpPr>
            <p:spPr>
              <a:xfrm flipH="1" flipV="1">
                <a:off x="2720803" y="3841820"/>
                <a:ext cx="241880" cy="23101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a:endCxn id="48" idx="6"/>
              </p:cNvCxnSpPr>
              <p:nvPr/>
            </p:nvCxnSpPr>
            <p:spPr>
              <a:xfrm flipH="1">
                <a:off x="3613612" y="2621179"/>
                <a:ext cx="492567" cy="3231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a:endCxn id="47" idx="4"/>
              </p:cNvCxnSpPr>
              <p:nvPr/>
            </p:nvCxnSpPr>
            <p:spPr>
              <a:xfrm flipV="1">
                <a:off x="1697210" y="3855325"/>
                <a:ext cx="131590" cy="3505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フリーフォーム 77"/>
              <p:cNvSpPr/>
              <p:nvPr/>
            </p:nvSpPr>
            <p:spPr>
              <a:xfrm>
                <a:off x="309093" y="3078051"/>
                <a:ext cx="1558344" cy="1159098"/>
              </a:xfrm>
              <a:custGeom>
                <a:avLst/>
                <a:gdLst>
                  <a:gd name="connsiteX0" fmla="*/ 1558344 w 1558344"/>
                  <a:gd name="connsiteY0" fmla="*/ 0 h 1159098"/>
                  <a:gd name="connsiteX1" fmla="*/ 502276 w 1558344"/>
                  <a:gd name="connsiteY1" fmla="*/ 463639 h 1159098"/>
                  <a:gd name="connsiteX2" fmla="*/ 0 w 1558344"/>
                  <a:gd name="connsiteY2" fmla="*/ 1120462 h 1159098"/>
                  <a:gd name="connsiteX3" fmla="*/ 0 w 1558344"/>
                  <a:gd name="connsiteY3" fmla="*/ 1120462 h 1159098"/>
                  <a:gd name="connsiteX4" fmla="*/ 12879 w 1558344"/>
                  <a:gd name="connsiteY4" fmla="*/ 1159098 h 1159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8344" h="1159098">
                    <a:moveTo>
                      <a:pt x="1558344" y="0"/>
                    </a:moveTo>
                    <a:cubicBezTo>
                      <a:pt x="1160172" y="138447"/>
                      <a:pt x="762000" y="276895"/>
                      <a:pt x="502276" y="463639"/>
                    </a:cubicBezTo>
                    <a:cubicBezTo>
                      <a:pt x="242552" y="650383"/>
                      <a:pt x="0" y="1120462"/>
                      <a:pt x="0" y="1120462"/>
                    </a:cubicBezTo>
                    <a:lnTo>
                      <a:pt x="0" y="1120462"/>
                    </a:lnTo>
                    <a:lnTo>
                      <a:pt x="12879" y="1159098"/>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8" name="グループ化 7"/>
          <p:cNvGrpSpPr/>
          <p:nvPr/>
        </p:nvGrpSpPr>
        <p:grpSpPr>
          <a:xfrm>
            <a:off x="1440169" y="2988311"/>
            <a:ext cx="1801754" cy="626735"/>
            <a:chOff x="1440169" y="2988311"/>
            <a:chExt cx="1801754" cy="626735"/>
          </a:xfrm>
        </p:grpSpPr>
        <p:sp>
          <p:nvSpPr>
            <p:cNvPr id="4" name="円/楕円 3"/>
            <p:cNvSpPr/>
            <p:nvPr/>
          </p:nvSpPr>
          <p:spPr>
            <a:xfrm rot="20632388">
              <a:off x="1440169" y="3002120"/>
              <a:ext cx="1801754" cy="612926"/>
            </a:xfrm>
            <a:prstGeom prst="ellipse">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p:cNvSpPr txBox="1"/>
            <p:nvPr/>
          </p:nvSpPr>
          <p:spPr>
            <a:xfrm>
              <a:off x="1866724" y="2988311"/>
              <a:ext cx="1043902" cy="584775"/>
            </a:xfrm>
            <a:prstGeom prst="rect">
              <a:avLst/>
            </a:prstGeom>
            <a:noFill/>
          </p:spPr>
          <p:txBody>
            <a:bodyPr wrap="square" rtlCol="0">
              <a:spAutoFit/>
            </a:bodyPr>
            <a:lstStyle/>
            <a:p>
              <a:r>
                <a:rPr kumimoji="1" lang="ja-JP" altLang="en-US" sz="3200" dirty="0" smtClean="0"/>
                <a:t>積雪</a:t>
              </a:r>
              <a:endParaRPr kumimoji="1" lang="ja-JP" altLang="en-US" sz="3200" dirty="0"/>
            </a:p>
          </p:txBody>
        </p:sp>
      </p:grpSp>
      <p:sp>
        <p:nvSpPr>
          <p:cNvPr id="17" name="テキスト ボックス 16"/>
          <p:cNvSpPr txBox="1"/>
          <p:nvPr/>
        </p:nvSpPr>
        <p:spPr>
          <a:xfrm rot="2644623">
            <a:off x="1236528" y="2229508"/>
            <a:ext cx="954107" cy="400110"/>
          </a:xfrm>
          <a:prstGeom prst="rect">
            <a:avLst/>
          </a:prstGeom>
          <a:noFill/>
        </p:spPr>
        <p:txBody>
          <a:bodyPr wrap="none" rtlCol="0">
            <a:spAutoFit/>
          </a:bodyPr>
          <a:lstStyle/>
          <a:p>
            <a:r>
              <a:rPr kumimoji="1" lang="ja-JP" altLang="en-US" sz="2000" b="1" dirty="0" smtClean="0"/>
              <a:t>直江津</a:t>
            </a:r>
            <a:endParaRPr kumimoji="1" lang="ja-JP" altLang="en-US" sz="2000" b="1" dirty="0"/>
          </a:p>
        </p:txBody>
      </p:sp>
      <p:sp>
        <p:nvSpPr>
          <p:cNvPr id="41" name="テキスト ボックス 40"/>
          <p:cNvSpPr txBox="1"/>
          <p:nvPr/>
        </p:nvSpPr>
        <p:spPr>
          <a:xfrm rot="2644623">
            <a:off x="1941153" y="2135339"/>
            <a:ext cx="700833" cy="400110"/>
          </a:xfrm>
          <a:prstGeom prst="rect">
            <a:avLst/>
          </a:prstGeom>
          <a:noFill/>
        </p:spPr>
        <p:txBody>
          <a:bodyPr wrap="none" rtlCol="0">
            <a:spAutoFit/>
          </a:bodyPr>
          <a:lstStyle/>
          <a:p>
            <a:r>
              <a:rPr lang="ja-JP" altLang="en-US" sz="2000" b="1" dirty="0" smtClean="0"/>
              <a:t>宮内</a:t>
            </a:r>
            <a:endParaRPr kumimoji="1" lang="ja-JP" altLang="en-US" sz="2000" b="1" dirty="0"/>
          </a:p>
        </p:txBody>
      </p:sp>
      <p:cxnSp>
        <p:nvCxnSpPr>
          <p:cNvPr id="45" name="直線コネクタ 44"/>
          <p:cNvCxnSpPr/>
          <p:nvPr/>
        </p:nvCxnSpPr>
        <p:spPr>
          <a:xfrm>
            <a:off x="2482202" y="2488445"/>
            <a:ext cx="246470" cy="25997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a:off x="1915373" y="2746143"/>
            <a:ext cx="10360" cy="3225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2260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5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250" fill="hold"/>
                                        <p:tgtEl>
                                          <p:spTgt spid="9"/>
                                        </p:tgtEl>
                                        <p:attrNameLst>
                                          <p:attrName>ppt_w</p:attrName>
                                        </p:attrNameLst>
                                      </p:cBhvr>
                                      <p:tavLst>
                                        <p:tav tm="0">
                                          <p:val>
                                            <p:fltVal val="0"/>
                                          </p:val>
                                        </p:tav>
                                        <p:tav tm="100000">
                                          <p:val>
                                            <p:strVal val="#ppt_w"/>
                                          </p:val>
                                        </p:tav>
                                      </p:tavLst>
                                    </p:anim>
                                    <p:anim calcmode="lin" valueType="num">
                                      <p:cBhvr>
                                        <p:cTn id="13" dur="250" fill="hold"/>
                                        <p:tgtEl>
                                          <p:spTgt spid="9"/>
                                        </p:tgtEl>
                                        <p:attrNameLst>
                                          <p:attrName>ppt_h</p:attrName>
                                        </p:attrNameLst>
                                      </p:cBhvr>
                                      <p:tavLst>
                                        <p:tav tm="0">
                                          <p:val>
                                            <p:fltVal val="0"/>
                                          </p:val>
                                        </p:tav>
                                        <p:tav tm="100000">
                                          <p:val>
                                            <p:strVal val="#ppt_h"/>
                                          </p:val>
                                        </p:tav>
                                      </p:tavLst>
                                    </p:anim>
                                    <p:animEffect transition="in" filter="fade">
                                      <p:cBhvr>
                                        <p:cTn id="14" dur="250"/>
                                        <p:tgtEl>
                                          <p:spTgt spid="9"/>
                                        </p:tgtEl>
                                      </p:cBhvr>
                                    </p:animEffect>
                                  </p:childTnLst>
                                </p:cTn>
                              </p:par>
                            </p:childTnLst>
                          </p:cTn>
                        </p:par>
                        <p:par>
                          <p:cTn id="15" fill="hold">
                            <p:stCondLst>
                              <p:cond delay="250"/>
                            </p:stCondLst>
                            <p:childTnLst>
                              <p:par>
                                <p:cTn id="16" presetID="1"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par>
                          <p:cTn id="18" fill="hold">
                            <p:stCondLst>
                              <p:cond delay="250"/>
                            </p:stCondLst>
                            <p:childTnLst>
                              <p:par>
                                <p:cTn id="19" presetID="10" presetClass="entr" presetSubtype="0" fill="hold" nodeType="afterEffect">
                                  <p:stCondLst>
                                    <p:cond delay="0"/>
                                  </p:stCondLst>
                                  <p:childTnLst>
                                    <p:set>
                                      <p:cBhvr>
                                        <p:cTn id="20" dur="1" fill="hold">
                                          <p:stCondLst>
                                            <p:cond delay="0"/>
                                          </p:stCondLst>
                                        </p:cTn>
                                        <p:tgtEl>
                                          <p:spTgt spid="80"/>
                                        </p:tgtEl>
                                        <p:attrNameLst>
                                          <p:attrName>style.visibility</p:attrName>
                                        </p:attrNameLst>
                                      </p:cBhvr>
                                      <p:to>
                                        <p:strVal val="visible"/>
                                      </p:to>
                                    </p:set>
                                    <p:animEffect transition="in" filter="fade">
                                      <p:cBhvr>
                                        <p:cTn id="21" dur="250"/>
                                        <p:tgtEl>
                                          <p:spTgt spid="80"/>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250"/>
                                        <p:tgtEl>
                                          <p:spTgt spid="4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250"/>
                                        <p:tgtEl>
                                          <p:spTgt spid="17"/>
                                        </p:tgtEl>
                                      </p:cBhvr>
                                    </p:animEffect>
                                  </p:childTnLst>
                                </p:cTn>
                              </p:par>
                              <p:par>
                                <p:cTn id="29" presetID="10" presetClass="entr" presetSubtype="0" fill="hold" nodeType="with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250"/>
                                        <p:tgtEl>
                                          <p:spTgt spid="51"/>
                                        </p:tgtEl>
                                      </p:cBhvr>
                                    </p:animEffect>
                                  </p:childTnLst>
                                </p:cTn>
                              </p:par>
                              <p:par>
                                <p:cTn id="32" presetID="10" presetClass="entr" presetSubtype="0" fill="hold" nodeType="with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fade">
                                      <p:cBhvr>
                                        <p:cTn id="34" dur="250"/>
                                        <p:tgtEl>
                                          <p:spTgt spid="4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42"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outHorizontal)">
                                      <p:cBhvr>
                                        <p:cTn id="39" dur="250"/>
                                        <p:tgtEl>
                                          <p:spTgt spid="8"/>
                                        </p:tgtEl>
                                      </p:cBhvr>
                                    </p:animEffect>
                                  </p:childTnLst>
                                </p:cTn>
                              </p:par>
                            </p:childTnLst>
                          </p:cTn>
                        </p:par>
                        <p:par>
                          <p:cTn id="40" fill="hold">
                            <p:stCondLst>
                              <p:cond delay="250"/>
                            </p:stCondLst>
                            <p:childTnLst>
                              <p:par>
                                <p:cTn id="41" presetID="42" presetClass="entr" presetSubtype="0"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250"/>
                                        <p:tgtEl>
                                          <p:spTgt spid="12"/>
                                        </p:tgtEl>
                                      </p:cBhvr>
                                    </p:animEffect>
                                    <p:anim calcmode="lin" valueType="num">
                                      <p:cBhvr>
                                        <p:cTn id="44" dur="250" fill="hold"/>
                                        <p:tgtEl>
                                          <p:spTgt spid="12"/>
                                        </p:tgtEl>
                                        <p:attrNameLst>
                                          <p:attrName>ppt_x</p:attrName>
                                        </p:attrNameLst>
                                      </p:cBhvr>
                                      <p:tavLst>
                                        <p:tav tm="0">
                                          <p:val>
                                            <p:strVal val="#ppt_x"/>
                                          </p:val>
                                        </p:tav>
                                        <p:tav tm="100000">
                                          <p:val>
                                            <p:strVal val="#ppt_x"/>
                                          </p:val>
                                        </p:tav>
                                      </p:tavLst>
                                    </p:anim>
                                    <p:anim calcmode="lin" valueType="num">
                                      <p:cBhvr>
                                        <p:cTn id="45" dur="25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7" grpId="0"/>
      <p:bldP spid="4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1"/>
            <a:ext cx="9144000" cy="1143000"/>
          </a:xfrm>
          <a:solidFill>
            <a:srgbClr val="FFFF00"/>
          </a:solidFill>
        </p:spPr>
        <p:txBody>
          <a:bodyPr/>
          <a:lstStyle/>
          <a:p>
            <a:pPr algn="ctr"/>
            <a:r>
              <a:rPr kumimoji="1" lang="ja-JP" altLang="en-US" dirty="0" smtClean="0"/>
              <a:t>まとめ</a:t>
            </a:r>
            <a:endParaRPr kumimoji="1" lang="ja-JP" altLang="en-US" dirty="0"/>
          </a:p>
        </p:txBody>
      </p:sp>
      <p:sp>
        <p:nvSpPr>
          <p:cNvPr id="5" name="角丸四角形 4"/>
          <p:cNvSpPr/>
          <p:nvPr/>
        </p:nvSpPr>
        <p:spPr>
          <a:xfrm>
            <a:off x="276225" y="1933574"/>
            <a:ext cx="3905250" cy="2476502"/>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ja-JP" altLang="en-US" sz="3600" dirty="0" smtClean="0"/>
              <a:t>大豪雪</a:t>
            </a:r>
            <a:endParaRPr kumimoji="1" lang="en-US" altLang="ja-JP" sz="3600" dirty="0" smtClean="0"/>
          </a:p>
          <a:p>
            <a:pPr marL="285750" indent="-285750">
              <a:buFont typeface="Arial" panose="020B0604020202020204" pitchFamily="34" charset="0"/>
              <a:buChar char="•"/>
            </a:pPr>
            <a:r>
              <a:rPr lang="ja-JP" altLang="en-US" sz="2800" dirty="0" smtClean="0"/>
              <a:t>日本海側で大積雪</a:t>
            </a:r>
            <a:endParaRPr lang="en-US" altLang="ja-JP" sz="2800" dirty="0" smtClean="0"/>
          </a:p>
          <a:p>
            <a:pPr marL="285750" indent="-285750">
              <a:buFont typeface="Arial" panose="020B0604020202020204" pitchFamily="34" charset="0"/>
              <a:buChar char="•"/>
            </a:pPr>
            <a:r>
              <a:rPr kumimoji="1" lang="ja-JP" altLang="en-US" sz="2800" dirty="0" smtClean="0"/>
              <a:t>北海道や朝鮮半島との物資輸送に影響</a:t>
            </a:r>
            <a:endParaRPr kumimoji="1" lang="ja-JP" altLang="en-US" sz="2800" dirty="0"/>
          </a:p>
        </p:txBody>
      </p:sp>
      <p:sp>
        <p:nvSpPr>
          <p:cNvPr id="6" name="角丸四角形 5"/>
          <p:cNvSpPr/>
          <p:nvPr/>
        </p:nvSpPr>
        <p:spPr>
          <a:xfrm>
            <a:off x="4829175" y="1933574"/>
            <a:ext cx="3905250" cy="247650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smtClean="0"/>
              <a:t>大冷夏</a:t>
            </a:r>
            <a:endParaRPr kumimoji="1" lang="en-US" altLang="ja-JP" sz="3600" dirty="0" smtClean="0"/>
          </a:p>
          <a:p>
            <a:pPr marL="285750" indent="-285750">
              <a:buFont typeface="Arial" panose="020B0604020202020204" pitchFamily="34" charset="0"/>
              <a:buChar char="•"/>
            </a:pPr>
            <a:r>
              <a:rPr lang="ja-JP" altLang="en-US" sz="2400" dirty="0"/>
              <a:t>東北</a:t>
            </a:r>
            <a:r>
              <a:rPr lang="ja-JP" altLang="en-US" sz="2400" dirty="0" smtClean="0"/>
              <a:t>地方大凶作</a:t>
            </a:r>
            <a:endParaRPr lang="en-US" altLang="ja-JP" sz="2400" dirty="0" smtClean="0"/>
          </a:p>
          <a:p>
            <a:pPr marL="285750" indent="-285750">
              <a:buFont typeface="Arial" panose="020B0604020202020204" pitchFamily="34" charset="0"/>
              <a:buChar char="•"/>
            </a:pPr>
            <a:r>
              <a:rPr kumimoji="1" lang="ja-JP" altLang="en-US" sz="2400" dirty="0" smtClean="0"/>
              <a:t>米軍の作戦により食糧輸入</a:t>
            </a:r>
            <a:r>
              <a:rPr kumimoji="1" lang="en-US" altLang="ja-JP" sz="2400" dirty="0" smtClean="0"/>
              <a:t>STOP</a:t>
            </a:r>
          </a:p>
          <a:p>
            <a:pPr marL="285750" indent="-285750">
              <a:buFont typeface="Arial" panose="020B0604020202020204" pitchFamily="34" charset="0"/>
              <a:buChar char="•"/>
            </a:pPr>
            <a:r>
              <a:rPr lang="ja-JP" altLang="en-US" sz="2400" dirty="0" smtClean="0"/>
              <a:t>国内での収穫量予測は絶望的</a:t>
            </a:r>
            <a:endParaRPr kumimoji="1" lang="ja-JP" altLang="en-US" sz="2400" dirty="0"/>
          </a:p>
        </p:txBody>
      </p:sp>
      <p:sp>
        <p:nvSpPr>
          <p:cNvPr id="7" name="正方形/長方形 6"/>
          <p:cNvSpPr/>
          <p:nvPr/>
        </p:nvSpPr>
        <p:spPr>
          <a:xfrm>
            <a:off x="152400" y="5133975"/>
            <a:ext cx="8829675" cy="15716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600" dirty="0" smtClean="0"/>
              <a:t>終戦決断の一因</a:t>
            </a:r>
            <a:endParaRPr kumimoji="1" lang="ja-JP" altLang="en-US" sz="6600" dirty="0"/>
          </a:p>
        </p:txBody>
      </p:sp>
      <p:sp>
        <p:nvSpPr>
          <p:cNvPr id="8" name="右矢印 7"/>
          <p:cNvSpPr/>
          <p:nvPr/>
        </p:nvSpPr>
        <p:spPr>
          <a:xfrm>
            <a:off x="4233862" y="2647950"/>
            <a:ext cx="542925" cy="981075"/>
          </a:xfrm>
          <a:prstGeom prst="rightArrow">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右矢印 8"/>
          <p:cNvSpPr/>
          <p:nvPr/>
        </p:nvSpPr>
        <p:spPr>
          <a:xfrm rot="5400000">
            <a:off x="6498431" y="3955256"/>
            <a:ext cx="566737" cy="1633538"/>
          </a:xfrm>
          <a:prstGeom prst="rightArrow">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276225" y="1209674"/>
            <a:ext cx="1819275" cy="645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t>昭和</a:t>
            </a:r>
            <a:r>
              <a:rPr kumimoji="1" lang="en-US" altLang="ja-JP" sz="2800" dirty="0" smtClean="0"/>
              <a:t>20</a:t>
            </a:r>
            <a:r>
              <a:rPr kumimoji="1" lang="ja-JP" altLang="en-US" sz="2800" dirty="0" smtClean="0"/>
              <a:t>年</a:t>
            </a:r>
            <a:endParaRPr kumimoji="1" lang="ja-JP" altLang="en-US" sz="2800" dirty="0"/>
          </a:p>
        </p:txBody>
      </p:sp>
      <p:sp>
        <p:nvSpPr>
          <p:cNvPr id="2" name="スライド番号プレースホルダー 1"/>
          <p:cNvSpPr>
            <a:spLocks noGrp="1"/>
          </p:cNvSpPr>
          <p:nvPr>
            <p:ph type="sldNum" sz="quarter" idx="12"/>
          </p:nvPr>
        </p:nvSpPr>
        <p:spPr>
          <a:xfrm>
            <a:off x="7141192" y="6592959"/>
            <a:ext cx="2057400" cy="365125"/>
          </a:xfrm>
        </p:spPr>
        <p:txBody>
          <a:bodyPr/>
          <a:lstStyle/>
          <a:p>
            <a:fld id="{248D6746-23CA-43DB-8CFD-F95FDC7C97DE}" type="slidenum">
              <a:rPr kumimoji="1" lang="ja-JP" altLang="en-US" smtClean="0"/>
              <a:t>25</a:t>
            </a:fld>
            <a:endParaRPr kumimoji="1" lang="ja-JP" altLang="en-US" dirty="0"/>
          </a:p>
        </p:txBody>
      </p:sp>
    </p:spTree>
    <p:extLst>
      <p:ext uri="{BB962C8B-B14F-4D97-AF65-F5344CB8AC3E}">
        <p14:creationId xmlns:p14="http://schemas.microsoft.com/office/powerpoint/2010/main" val="4183224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250"/>
                                        <p:tgtEl>
                                          <p:spTgt spid="9"/>
                                        </p:tgtEl>
                                      </p:cBhvr>
                                    </p:animEffect>
                                  </p:childTnLst>
                                </p:cTn>
                              </p:par>
                            </p:childTnLst>
                          </p:cTn>
                        </p:par>
                        <p:par>
                          <p:cTn id="13" fill="hold">
                            <p:stCondLst>
                              <p:cond delay="250"/>
                            </p:stCondLst>
                            <p:childTnLst>
                              <p:par>
                                <p:cTn id="14" presetID="22" presetClass="entr" presetSubtype="1"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
            <a:ext cx="9144000" cy="1009650"/>
          </a:xfrm>
          <a:solidFill>
            <a:srgbClr val="FFFF00"/>
          </a:solidFill>
        </p:spPr>
        <p:txBody>
          <a:bodyPr/>
          <a:lstStyle/>
          <a:p>
            <a:pPr algn="ctr"/>
            <a:r>
              <a:rPr kumimoji="1" lang="ja-JP" altLang="en-US" dirty="0" smtClean="0"/>
              <a:t>参考引用文献</a:t>
            </a:r>
            <a:endParaRPr kumimoji="1" lang="ja-JP" altLang="en-US" dirty="0"/>
          </a:p>
        </p:txBody>
      </p:sp>
      <p:sp>
        <p:nvSpPr>
          <p:cNvPr id="3" name="コンテンツ プレースホルダー 2"/>
          <p:cNvSpPr>
            <a:spLocks noGrp="1"/>
          </p:cNvSpPr>
          <p:nvPr>
            <p:ph idx="1"/>
          </p:nvPr>
        </p:nvSpPr>
        <p:spPr>
          <a:xfrm>
            <a:off x="363453" y="1321796"/>
            <a:ext cx="8417093" cy="4722409"/>
          </a:xfrm>
        </p:spPr>
        <p:txBody>
          <a:bodyPr>
            <a:normAutofit/>
          </a:bodyPr>
          <a:lstStyle/>
          <a:p>
            <a:r>
              <a:rPr lang="ja-JP" altLang="ja-JP" sz="2000" dirty="0" smtClean="0"/>
              <a:t>中塚武：</a:t>
            </a:r>
            <a:r>
              <a:rPr lang="ja-JP" altLang="ja-JP" sz="2000" dirty="0"/>
              <a:t>平家はなぜ滅んだのか－気候変動という</a:t>
            </a:r>
            <a:r>
              <a:rPr lang="ja-JP" altLang="ja-JP" sz="2000" dirty="0" smtClean="0"/>
              <a:t>視点</a:t>
            </a:r>
            <a:r>
              <a:rPr lang="en-GB" altLang="ja-JP" sz="2000" dirty="0" smtClean="0"/>
              <a:t> </a:t>
            </a:r>
            <a:r>
              <a:rPr lang="ja-JP" altLang="en-US" sz="2000" dirty="0" smtClean="0"/>
              <a:t>（</a:t>
            </a:r>
            <a:r>
              <a:rPr lang="en-GB" altLang="ja-JP" sz="2000" i="1" dirty="0" smtClean="0"/>
              <a:t>HUMAN</a:t>
            </a:r>
            <a:r>
              <a:rPr lang="en-GB" altLang="ja-JP" sz="2000" dirty="0" smtClean="0"/>
              <a:t> </a:t>
            </a:r>
            <a:r>
              <a:rPr lang="en-GB" altLang="ja-JP" sz="2000" b="1" dirty="0"/>
              <a:t>7</a:t>
            </a:r>
            <a:r>
              <a:rPr lang="en-GB" altLang="ja-JP" sz="2000" dirty="0"/>
              <a:t> :132-141</a:t>
            </a:r>
            <a:r>
              <a:rPr lang="en-GB" altLang="ja-JP" sz="2000" dirty="0" smtClean="0"/>
              <a:t>.</a:t>
            </a:r>
            <a:r>
              <a:rPr lang="en-GB" altLang="ja-JP" sz="2000" dirty="0"/>
              <a:t> ,</a:t>
            </a:r>
            <a:r>
              <a:rPr lang="en-GB" altLang="ja-JP" sz="2000" dirty="0" smtClean="0"/>
              <a:t>2014</a:t>
            </a:r>
            <a:r>
              <a:rPr lang="ja-JP" altLang="en-US" sz="2000" dirty="0" smtClean="0"/>
              <a:t>）</a:t>
            </a:r>
            <a:endParaRPr lang="ja-JP" altLang="ja-JP" sz="2000" dirty="0"/>
          </a:p>
          <a:p>
            <a:r>
              <a:rPr lang="ja-JP" altLang="ja-JP" sz="2000" dirty="0" smtClean="0"/>
              <a:t>近藤純正：</a:t>
            </a:r>
            <a:r>
              <a:rPr lang="ja-JP" altLang="ja-JP" sz="2000" dirty="0"/>
              <a:t>地表面に近い大気の科学 理解と</a:t>
            </a:r>
            <a:r>
              <a:rPr lang="ja-JP" altLang="ja-JP" sz="2000" dirty="0" smtClean="0"/>
              <a:t>応用</a:t>
            </a:r>
            <a:r>
              <a:rPr lang="ja-JP" altLang="en-US" sz="2000" dirty="0"/>
              <a:t>（</a:t>
            </a:r>
            <a:r>
              <a:rPr lang="ja-JP" altLang="ja-JP" sz="2000" dirty="0" smtClean="0"/>
              <a:t>東京</a:t>
            </a:r>
            <a:r>
              <a:rPr lang="ja-JP" altLang="ja-JP" sz="2000" dirty="0"/>
              <a:t>大学</a:t>
            </a:r>
            <a:r>
              <a:rPr lang="ja-JP" altLang="ja-JP" sz="2000" dirty="0" smtClean="0"/>
              <a:t>出版会</a:t>
            </a:r>
            <a:r>
              <a:rPr lang="en-GB" altLang="ja-JP" sz="2000" dirty="0"/>
              <a:t>, </a:t>
            </a:r>
            <a:r>
              <a:rPr lang="en-GB" altLang="ja-JP" sz="2000" dirty="0" smtClean="0"/>
              <a:t>2000</a:t>
            </a:r>
            <a:r>
              <a:rPr lang="ja-JP" altLang="en-US" sz="2000" dirty="0" smtClean="0"/>
              <a:t>）</a:t>
            </a:r>
            <a:endParaRPr lang="ja-JP" altLang="ja-JP" sz="2000" dirty="0"/>
          </a:p>
          <a:p>
            <a:r>
              <a:rPr lang="en-GB" altLang="ja-JP" sz="2000" dirty="0" smtClean="0"/>
              <a:t>Compo </a:t>
            </a:r>
            <a:r>
              <a:rPr lang="en-GB" altLang="ja-JP" sz="2000" dirty="0"/>
              <a:t>G. P. et al. </a:t>
            </a:r>
            <a:r>
              <a:rPr lang="ja-JP" altLang="ja-JP" sz="2000" dirty="0" smtClean="0"/>
              <a:t>：</a:t>
            </a:r>
            <a:r>
              <a:rPr lang="en-GB" altLang="ja-JP" sz="2000" dirty="0"/>
              <a:t>The Twentieth Century Reanalysis </a:t>
            </a:r>
            <a:r>
              <a:rPr lang="en-GB" altLang="ja-JP" sz="2000" dirty="0" smtClean="0"/>
              <a:t>Project </a:t>
            </a:r>
            <a:r>
              <a:rPr lang="ja-JP" altLang="en-US" sz="2000" dirty="0" smtClean="0"/>
              <a:t>（</a:t>
            </a:r>
            <a:r>
              <a:rPr lang="en-GB" altLang="ja-JP" sz="2000" i="1" dirty="0" smtClean="0"/>
              <a:t>Quarterly </a:t>
            </a:r>
            <a:r>
              <a:rPr lang="en-GB" altLang="ja-JP" sz="2000" i="1" dirty="0"/>
              <a:t>Journal of the Royal Meteorological Society</a:t>
            </a:r>
            <a:r>
              <a:rPr lang="en-GB" altLang="ja-JP" sz="2000" dirty="0"/>
              <a:t> </a:t>
            </a:r>
            <a:r>
              <a:rPr lang="en-US" altLang="ja-JP" sz="2000" b="1" dirty="0"/>
              <a:t>137</a:t>
            </a:r>
            <a:r>
              <a:rPr lang="en-US" altLang="ja-JP" sz="2000" dirty="0"/>
              <a:t>, </a:t>
            </a:r>
            <a:r>
              <a:rPr lang="en-US" altLang="ja-JP" sz="2000" dirty="0" smtClean="0"/>
              <a:t>654,1–28</a:t>
            </a:r>
            <a:r>
              <a:rPr lang="en-GB" altLang="ja-JP" sz="2000" dirty="0" smtClean="0"/>
              <a:t>,2011</a:t>
            </a:r>
            <a:r>
              <a:rPr lang="ja-JP" altLang="en-US" sz="2000" dirty="0" smtClean="0"/>
              <a:t>）</a:t>
            </a:r>
            <a:endParaRPr lang="ja-JP" altLang="ja-JP" sz="2000" dirty="0"/>
          </a:p>
          <a:p>
            <a:r>
              <a:rPr lang="en-US" altLang="ja-JP" sz="2000" dirty="0" smtClean="0"/>
              <a:t> </a:t>
            </a:r>
            <a:r>
              <a:rPr lang="en-US" altLang="ja-JP" sz="2000" dirty="0"/>
              <a:t>Rayner, N.A. et al.: </a:t>
            </a:r>
            <a:r>
              <a:rPr lang="en-US" altLang="ja-JP" sz="2000" dirty="0" smtClean="0"/>
              <a:t>Global </a:t>
            </a:r>
            <a:r>
              <a:rPr lang="en-US" altLang="ja-JP" sz="2000" dirty="0"/>
              <a:t>Analyses of Sea Surface Temperature, Sea Ice, and Night Marine Air Temperature since the Late Nineteenth </a:t>
            </a:r>
            <a:r>
              <a:rPr lang="en-US" altLang="ja-JP" sz="2000" dirty="0" smtClean="0"/>
              <a:t>Century </a:t>
            </a:r>
            <a:r>
              <a:rPr lang="en-US" altLang="ja-JP" sz="2000" dirty="0"/>
              <a:t>(</a:t>
            </a:r>
            <a:r>
              <a:rPr lang="en-US" altLang="ja-JP" sz="2000" b="1" dirty="0" smtClean="0"/>
              <a:t> </a:t>
            </a:r>
            <a:r>
              <a:rPr lang="en-US" altLang="ja-JP" sz="2000" b="1" i="1" dirty="0"/>
              <a:t>J. </a:t>
            </a:r>
            <a:r>
              <a:rPr lang="en-US" altLang="ja-JP" sz="2000" b="1" i="1" dirty="0" err="1"/>
              <a:t>Geophys</a:t>
            </a:r>
            <a:r>
              <a:rPr lang="en-US" altLang="ja-JP" sz="2000" b="1" i="1" dirty="0"/>
              <a:t>. Res.,</a:t>
            </a:r>
            <a:r>
              <a:rPr lang="en-US" altLang="ja-JP" sz="2000" b="1" dirty="0"/>
              <a:t> 108, </a:t>
            </a:r>
            <a:r>
              <a:rPr lang="en-US" altLang="ja-JP" sz="2000" dirty="0"/>
              <a:t>4407-4410</a:t>
            </a:r>
            <a:r>
              <a:rPr lang="en-US" altLang="ja-JP" sz="2000" dirty="0" smtClean="0"/>
              <a:t>.</a:t>
            </a:r>
            <a:r>
              <a:rPr lang="en-US" altLang="ja-JP" sz="2000" dirty="0"/>
              <a:t> </a:t>
            </a:r>
            <a:r>
              <a:rPr lang="en-US" altLang="ja-JP" sz="2000" dirty="0" smtClean="0"/>
              <a:t>,2003</a:t>
            </a:r>
            <a:r>
              <a:rPr lang="en-US" altLang="ja-JP" sz="2000" dirty="0"/>
              <a:t>) </a:t>
            </a:r>
            <a:endParaRPr lang="ja-JP" altLang="ja-JP" sz="2000" dirty="0"/>
          </a:p>
          <a:p>
            <a:r>
              <a:rPr lang="ja-JP" altLang="ja-JP" sz="2000" dirty="0" smtClean="0"/>
              <a:t>海野洋：</a:t>
            </a:r>
            <a:r>
              <a:rPr lang="ja-JP" altLang="ja-JP" sz="2000" dirty="0"/>
              <a:t>食糧も大丈夫也 開戦・終戦の決断と</a:t>
            </a:r>
            <a:r>
              <a:rPr lang="ja-JP" altLang="ja-JP" sz="2000" dirty="0" smtClean="0"/>
              <a:t>食糧</a:t>
            </a:r>
            <a:r>
              <a:rPr lang="ja-JP" altLang="en-US" sz="2000" dirty="0"/>
              <a:t>（</a:t>
            </a:r>
            <a:r>
              <a:rPr lang="ja-JP" altLang="ja-JP" sz="2000" dirty="0" smtClean="0"/>
              <a:t>農林</a:t>
            </a:r>
            <a:r>
              <a:rPr lang="ja-JP" altLang="ja-JP" sz="2000" dirty="0"/>
              <a:t>統計</a:t>
            </a:r>
            <a:r>
              <a:rPr lang="ja-JP" altLang="ja-JP" sz="2000" dirty="0" smtClean="0"/>
              <a:t>出版</a:t>
            </a:r>
            <a:r>
              <a:rPr lang="en-GB" altLang="ja-JP" sz="2000" dirty="0"/>
              <a:t>,</a:t>
            </a:r>
            <a:r>
              <a:rPr lang="en-GB" altLang="ja-JP" sz="2000" dirty="0" smtClean="0"/>
              <a:t>2016</a:t>
            </a:r>
            <a:r>
              <a:rPr lang="ja-JP" altLang="en-US" sz="2000" dirty="0" smtClean="0"/>
              <a:t>）</a:t>
            </a:r>
            <a:endParaRPr lang="en-US" altLang="ja-JP" sz="2000" dirty="0" smtClean="0"/>
          </a:p>
          <a:p>
            <a:r>
              <a:rPr lang="ja-JP" altLang="en-US" sz="2000" dirty="0" smtClean="0"/>
              <a:t>石井寛治編</a:t>
            </a:r>
            <a:r>
              <a:rPr lang="en-US" altLang="ja-JP" sz="2000" dirty="0" smtClean="0"/>
              <a:t>, </a:t>
            </a:r>
            <a:r>
              <a:rPr lang="ja-JP" altLang="en-US" sz="2000" dirty="0" smtClean="0"/>
              <a:t>原朗編</a:t>
            </a:r>
            <a:r>
              <a:rPr lang="en-US" altLang="ja-JP" sz="2000" dirty="0" smtClean="0"/>
              <a:t>, </a:t>
            </a:r>
            <a:r>
              <a:rPr lang="ja-JP" altLang="en-US" sz="2000" dirty="0" smtClean="0"/>
              <a:t>武田晴人編：日本経済史 </a:t>
            </a:r>
            <a:r>
              <a:rPr lang="en-US" altLang="ja-JP" sz="2000" dirty="0" smtClean="0"/>
              <a:t>4</a:t>
            </a:r>
            <a:r>
              <a:rPr lang="ja-JP" altLang="en-US" sz="2000" dirty="0" smtClean="0"/>
              <a:t> 戦時・戦後期（東京大学出版会</a:t>
            </a:r>
            <a:r>
              <a:rPr lang="en-US" altLang="ja-JP" sz="2000" dirty="0" smtClean="0"/>
              <a:t>,2007</a:t>
            </a:r>
            <a:r>
              <a:rPr lang="ja-JP" altLang="en-US" sz="2000" dirty="0" smtClean="0"/>
              <a:t>）</a:t>
            </a:r>
            <a:endParaRPr lang="ja-JP" altLang="ja-JP" sz="2000" dirty="0" smtClean="0"/>
          </a:p>
          <a:p>
            <a:r>
              <a:rPr kumimoji="1" lang="ja-JP" altLang="en-US" sz="2000" dirty="0" smtClean="0"/>
              <a:t>石井幸孝：戦中・戦後の鉄道 激動</a:t>
            </a:r>
            <a:r>
              <a:rPr kumimoji="1" lang="en-US" altLang="ja-JP" sz="2000" dirty="0" smtClean="0"/>
              <a:t>15</a:t>
            </a:r>
            <a:r>
              <a:rPr kumimoji="1" lang="ja-JP" altLang="en-US" sz="2000" dirty="0" smtClean="0"/>
              <a:t>年間のドラマ（</a:t>
            </a:r>
            <a:r>
              <a:rPr kumimoji="1" lang="en-US" altLang="ja-JP" sz="2000" dirty="0" smtClean="0"/>
              <a:t>JTB</a:t>
            </a:r>
            <a:r>
              <a:rPr kumimoji="1" lang="ja-JP" altLang="en-US" sz="2000" dirty="0" smtClean="0"/>
              <a:t>パブリッシング</a:t>
            </a:r>
            <a:r>
              <a:rPr kumimoji="1" lang="en-US" altLang="ja-JP" sz="2000" dirty="0" smtClean="0"/>
              <a:t>,2011</a:t>
            </a:r>
            <a:r>
              <a:rPr kumimoji="1" lang="ja-JP" altLang="en-US" sz="2000" dirty="0" smtClean="0"/>
              <a:t>）</a:t>
            </a:r>
            <a:endParaRPr kumimoji="1" lang="en-US" altLang="ja-JP" sz="2000" dirty="0" smtClean="0"/>
          </a:p>
          <a:p>
            <a:r>
              <a:rPr lang="ja-JP" altLang="en-US" sz="2000" dirty="0" smtClean="0"/>
              <a:t>気象庁</a:t>
            </a:r>
            <a:r>
              <a:rPr lang="en-US" altLang="ja-JP" sz="2000" dirty="0" smtClean="0"/>
              <a:t>HP</a:t>
            </a:r>
            <a:r>
              <a:rPr lang="ja-JP" altLang="en-US" sz="2000" dirty="0" smtClean="0"/>
              <a:t>：</a:t>
            </a:r>
            <a:r>
              <a:rPr lang="en-US" altLang="ja-JP" sz="2000" dirty="0"/>
              <a:t>http://www.data.jma.go.jp/obd/stats/etrn/index.php</a:t>
            </a:r>
          </a:p>
        </p:txBody>
      </p:sp>
      <p:sp>
        <p:nvSpPr>
          <p:cNvPr id="4" name="スライド番号プレースホルダー 3"/>
          <p:cNvSpPr>
            <a:spLocks noGrp="1"/>
          </p:cNvSpPr>
          <p:nvPr>
            <p:ph type="sldNum" sz="quarter" idx="12"/>
          </p:nvPr>
        </p:nvSpPr>
        <p:spPr>
          <a:xfrm>
            <a:off x="7086600" y="6492875"/>
            <a:ext cx="2057400" cy="365125"/>
          </a:xfrm>
        </p:spPr>
        <p:txBody>
          <a:bodyPr/>
          <a:lstStyle/>
          <a:p>
            <a:fld id="{248D6746-23CA-43DB-8CFD-F95FDC7C97DE}" type="slidenum">
              <a:rPr kumimoji="1" lang="ja-JP" altLang="en-US" smtClean="0"/>
              <a:t>26</a:t>
            </a:fld>
            <a:endParaRPr kumimoji="1" lang="ja-JP" altLang="en-US"/>
          </a:p>
        </p:txBody>
      </p:sp>
    </p:spTree>
    <p:extLst>
      <p:ext uri="{BB962C8B-B14F-4D97-AF65-F5344CB8AC3E}">
        <p14:creationId xmlns:p14="http://schemas.microsoft.com/office/powerpoint/2010/main" val="12148021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5061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a:extLst>
              <a:ext uri="{28A0092B-C50C-407E-A947-70E740481C1C}">
                <a14:useLocalDpi xmlns:a14="http://schemas.microsoft.com/office/drawing/2010/main" val="0"/>
              </a:ext>
            </a:extLst>
          </a:blip>
          <a:srcRect l="15778" t="3399" r="17778" b="5412"/>
          <a:stretch/>
        </p:blipFill>
        <p:spPr>
          <a:xfrm>
            <a:off x="0" y="1291761"/>
            <a:ext cx="3742267" cy="3967554"/>
          </a:xfrm>
          <a:prstGeom prst="rect">
            <a:avLst/>
          </a:prstGeom>
        </p:spPr>
      </p:pic>
      <p:sp>
        <p:nvSpPr>
          <p:cNvPr id="4" name="角丸四角形 3"/>
          <p:cNvSpPr/>
          <p:nvPr/>
        </p:nvSpPr>
        <p:spPr>
          <a:xfrm>
            <a:off x="928915" y="220132"/>
            <a:ext cx="2082800" cy="9228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t>雲</a:t>
            </a:r>
            <a:endParaRPr kumimoji="1" lang="ja-JP" altLang="en-US" sz="2800" dirty="0"/>
          </a:p>
        </p:txBody>
      </p:sp>
      <p:sp>
        <p:nvSpPr>
          <p:cNvPr id="5" name="角丸四角形 4"/>
          <p:cNvSpPr/>
          <p:nvPr/>
        </p:nvSpPr>
        <p:spPr>
          <a:xfrm>
            <a:off x="5450734" y="220132"/>
            <a:ext cx="2082800" cy="9228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t>積雪深度</a:t>
            </a:r>
            <a:endParaRPr kumimoji="1" lang="ja-JP" altLang="en-US" sz="2800" dirty="0"/>
          </a:p>
        </p:txBody>
      </p:sp>
      <p:pic>
        <p:nvPicPr>
          <p:cNvPr id="6" name="図 5"/>
          <p:cNvPicPr>
            <a:picLocks noChangeAspect="1"/>
          </p:cNvPicPr>
          <p:nvPr/>
        </p:nvPicPr>
        <p:blipFill rotWithShape="1">
          <a:blip r:embed="rId3">
            <a:extLst>
              <a:ext uri="{28A0092B-C50C-407E-A947-70E740481C1C}">
                <a14:useLocalDpi xmlns:a14="http://schemas.microsoft.com/office/drawing/2010/main" val="0"/>
              </a:ext>
            </a:extLst>
          </a:blip>
          <a:srcRect l="5879" t="3333" r="787" b="5622"/>
          <a:stretch/>
        </p:blipFill>
        <p:spPr>
          <a:xfrm>
            <a:off x="3742267" y="1285503"/>
            <a:ext cx="5273305" cy="3973812"/>
          </a:xfrm>
          <a:prstGeom prst="rect">
            <a:avLst/>
          </a:prstGeom>
        </p:spPr>
      </p:pic>
    </p:spTree>
    <p:extLst>
      <p:ext uri="{BB962C8B-B14F-4D97-AF65-F5344CB8AC3E}">
        <p14:creationId xmlns:p14="http://schemas.microsoft.com/office/powerpoint/2010/main" val="33835219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639928" y="1119354"/>
            <a:ext cx="7864144" cy="2369880"/>
          </a:xfrm>
          <a:prstGeom prst="rect">
            <a:avLst/>
          </a:prstGeom>
          <a:noFill/>
          <a:ln>
            <a:solidFill>
              <a:srgbClr val="0070C0"/>
            </a:solidFill>
          </a:ln>
        </p:spPr>
        <p:txBody>
          <a:bodyPr wrap="square" rtlCol="0">
            <a:spAutoFit/>
          </a:bodyPr>
          <a:lstStyle/>
          <a:p>
            <a:r>
              <a:rPr lang="ja-JP" altLang="en-US" sz="2400" dirty="0" smtClean="0"/>
              <a:t>使用</a:t>
            </a:r>
            <a:r>
              <a:rPr lang="ja-JP" altLang="en-US" sz="2400" dirty="0"/>
              <a:t>データ</a:t>
            </a:r>
            <a:endParaRPr lang="en-US" altLang="ja-JP" sz="2400" dirty="0"/>
          </a:p>
          <a:p>
            <a:r>
              <a:rPr lang="ja-JP" altLang="en-US" sz="2400" dirty="0"/>
              <a:t>　</a:t>
            </a:r>
            <a:r>
              <a:rPr lang="en-US" altLang="ja-JP" sz="2400" dirty="0" smtClean="0"/>
              <a:t>NOAA-CIRES </a:t>
            </a:r>
            <a:r>
              <a:rPr lang="en-US" altLang="ja-JP" sz="2400" dirty="0"/>
              <a:t>Twentieth Century Reanalysis (V2c</a:t>
            </a:r>
            <a:r>
              <a:rPr lang="en-US" altLang="ja-JP" sz="2400" dirty="0" smtClean="0"/>
              <a:t>)</a:t>
            </a:r>
          </a:p>
          <a:p>
            <a:r>
              <a:rPr lang="ja-JP" altLang="en-US" sz="2000" dirty="0" smtClean="0"/>
              <a:t>　格子間隔</a:t>
            </a:r>
            <a:endParaRPr lang="en-US" altLang="ja-JP" sz="2000" dirty="0" smtClean="0"/>
          </a:p>
          <a:p>
            <a:pPr marL="800100" lvl="1" indent="-342900">
              <a:buFont typeface="Arial" panose="020B0604020202020204" pitchFamily="34" charset="0"/>
              <a:buChar char="•"/>
            </a:pPr>
            <a:r>
              <a:rPr lang="pt-BR" altLang="ja-JP" sz="2000" dirty="0"/>
              <a:t>2.0 degree latitude x 2.0 degree longitude global grid (180x91</a:t>
            </a:r>
            <a:r>
              <a:rPr lang="pt-BR" altLang="ja-JP" sz="2000" dirty="0" smtClean="0"/>
              <a:t>)</a:t>
            </a:r>
            <a:endParaRPr lang="pt-BR" altLang="ja-JP" sz="2000" dirty="0"/>
          </a:p>
          <a:p>
            <a:pPr marL="800100" lvl="1" indent="-342900">
              <a:buFont typeface="Arial" panose="020B0604020202020204" pitchFamily="34" charset="0"/>
              <a:buChar char="•"/>
            </a:pPr>
            <a:r>
              <a:rPr lang="pt-BR" altLang="ja-JP" sz="2000" dirty="0"/>
              <a:t>90N - 90.0S, 0.0E - </a:t>
            </a:r>
            <a:r>
              <a:rPr lang="pt-BR" altLang="ja-JP" sz="2000" dirty="0" smtClean="0"/>
              <a:t>358.E</a:t>
            </a:r>
          </a:p>
          <a:p>
            <a:r>
              <a:rPr lang="ja-JP" altLang="en-US" sz="2000" dirty="0" smtClean="0"/>
              <a:t>　期間</a:t>
            </a:r>
            <a:endParaRPr lang="en-US" altLang="ja-JP" sz="2000" dirty="0"/>
          </a:p>
          <a:p>
            <a:r>
              <a:rPr lang="ja-JP" altLang="en-US" sz="2000" dirty="0"/>
              <a:t>　</a:t>
            </a:r>
            <a:r>
              <a:rPr lang="ja-JP" altLang="en-US" sz="2000" dirty="0" smtClean="0"/>
              <a:t>　　　</a:t>
            </a:r>
            <a:r>
              <a:rPr lang="en-US" altLang="ja-JP" sz="2000" dirty="0" smtClean="0"/>
              <a:t>1851</a:t>
            </a:r>
            <a:r>
              <a:rPr lang="ja-JP" altLang="en-US" sz="2000" dirty="0" smtClean="0"/>
              <a:t>年～</a:t>
            </a:r>
            <a:r>
              <a:rPr lang="en-US" altLang="ja-JP" sz="2000" dirty="0" smtClean="0"/>
              <a:t>2014</a:t>
            </a:r>
            <a:r>
              <a:rPr lang="ja-JP" altLang="en-US" sz="2000" dirty="0" smtClean="0"/>
              <a:t>年</a:t>
            </a:r>
            <a:endParaRPr kumimoji="1" lang="ja-JP" altLang="en-US" sz="2400" dirty="0"/>
          </a:p>
        </p:txBody>
      </p:sp>
      <p:sp>
        <p:nvSpPr>
          <p:cNvPr id="8" name="1 つの角を丸めた四角形 7"/>
          <p:cNvSpPr/>
          <p:nvPr/>
        </p:nvSpPr>
        <p:spPr>
          <a:xfrm>
            <a:off x="203635" y="5669573"/>
            <a:ext cx="5675084" cy="871306"/>
          </a:xfrm>
          <a:prstGeom prst="snip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400" dirty="0" smtClean="0">
                <a:solidFill>
                  <a:schemeClr val="tx1"/>
                </a:solidFill>
              </a:rPr>
              <a:t>1000hPa</a:t>
            </a:r>
            <a:r>
              <a:rPr kumimoji="1" lang="ja-JP" altLang="en-US" sz="2400" dirty="0" smtClean="0">
                <a:solidFill>
                  <a:schemeClr val="tx1"/>
                </a:solidFill>
              </a:rPr>
              <a:t>気温の偏差（＝生の値ー平均値）のグラフを作成</a:t>
            </a:r>
            <a:endParaRPr kumimoji="1" lang="ja-JP" altLang="en-US" sz="2400" dirty="0">
              <a:solidFill>
                <a:schemeClr val="tx1"/>
              </a:solidFill>
            </a:endParaRPr>
          </a:p>
        </p:txBody>
      </p:sp>
      <p:pic>
        <p:nvPicPr>
          <p:cNvPr id="9" name="図 8"/>
          <p:cNvPicPr>
            <a:picLocks noChangeAspect="1"/>
          </p:cNvPicPr>
          <p:nvPr/>
        </p:nvPicPr>
        <p:blipFill rotWithShape="1">
          <a:blip r:embed="rId2">
            <a:extLst>
              <a:ext uri="{28A0092B-C50C-407E-A947-70E740481C1C}">
                <a14:useLocalDpi xmlns:a14="http://schemas.microsoft.com/office/drawing/2010/main" val="0"/>
              </a:ext>
            </a:extLst>
          </a:blip>
          <a:srcRect r="19013"/>
          <a:stretch/>
        </p:blipFill>
        <p:spPr>
          <a:xfrm>
            <a:off x="6100002" y="3572310"/>
            <a:ext cx="2969970" cy="3070710"/>
          </a:xfrm>
          <a:prstGeom prst="rect">
            <a:avLst/>
          </a:prstGeom>
        </p:spPr>
      </p:pic>
      <p:sp>
        <p:nvSpPr>
          <p:cNvPr id="11" name="正方形/長方形 10"/>
          <p:cNvSpPr/>
          <p:nvPr/>
        </p:nvSpPr>
        <p:spPr>
          <a:xfrm>
            <a:off x="0" y="0"/>
            <a:ext cx="9144000" cy="105727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dirty="0" smtClean="0">
                <a:solidFill>
                  <a:sysClr val="windowText" lastClr="000000"/>
                </a:solidFill>
              </a:rPr>
              <a:t>東北地方の気温の領域平均</a:t>
            </a:r>
            <a:endParaRPr kumimoji="1" lang="ja-JP" altLang="en-US" sz="4000" dirty="0">
              <a:solidFill>
                <a:sysClr val="windowText" lastClr="000000"/>
              </a:solidFill>
            </a:endParaRPr>
          </a:p>
        </p:txBody>
      </p:sp>
      <p:sp>
        <p:nvSpPr>
          <p:cNvPr id="12" name="テキスト ボックス 11"/>
          <p:cNvSpPr txBox="1"/>
          <p:nvPr/>
        </p:nvSpPr>
        <p:spPr>
          <a:xfrm>
            <a:off x="639928" y="3610410"/>
            <a:ext cx="3360215" cy="1938992"/>
          </a:xfrm>
          <a:prstGeom prst="rect">
            <a:avLst/>
          </a:prstGeom>
          <a:noFill/>
          <a:ln>
            <a:solidFill>
              <a:schemeClr val="accent2"/>
            </a:solidFill>
          </a:ln>
        </p:spPr>
        <p:txBody>
          <a:bodyPr wrap="none" rtlCol="0">
            <a:spAutoFit/>
          </a:bodyPr>
          <a:lstStyle/>
          <a:p>
            <a:r>
              <a:rPr kumimoji="1" lang="ja-JP" altLang="en-US" sz="2400" dirty="0" smtClean="0"/>
              <a:t>計算領域</a:t>
            </a:r>
            <a:endParaRPr kumimoji="1" lang="en-US" altLang="ja-JP" sz="2400" dirty="0" smtClean="0"/>
          </a:p>
          <a:p>
            <a:pPr lvl="1"/>
            <a:r>
              <a:rPr lang="ja-JP" altLang="en-US" sz="2400" dirty="0"/>
              <a:t>緯度：</a:t>
            </a:r>
            <a:r>
              <a:rPr lang="en-US" altLang="ja-JP" sz="2400" dirty="0" smtClean="0"/>
              <a:t>36N</a:t>
            </a:r>
            <a:r>
              <a:rPr lang="en-US" altLang="ja-JP" sz="2400" dirty="0"/>
              <a:t>°-40N°</a:t>
            </a:r>
          </a:p>
          <a:p>
            <a:pPr lvl="1"/>
            <a:r>
              <a:rPr lang="ja-JP" altLang="en-US" sz="2400" dirty="0"/>
              <a:t>経度：</a:t>
            </a:r>
            <a:r>
              <a:rPr lang="en-US" altLang="ja-JP" sz="2400" dirty="0"/>
              <a:t>140E°-142E°</a:t>
            </a:r>
          </a:p>
          <a:p>
            <a:r>
              <a:rPr kumimoji="1" lang="ja-JP" altLang="en-US" sz="2400" dirty="0" smtClean="0"/>
              <a:t>計算期間</a:t>
            </a:r>
            <a:endParaRPr kumimoji="1" lang="en-US" altLang="ja-JP" sz="2400" dirty="0" smtClean="0"/>
          </a:p>
          <a:p>
            <a:pPr lvl="1"/>
            <a:r>
              <a:rPr lang="en-US" altLang="ja-JP" sz="2400" dirty="0"/>
              <a:t>1851</a:t>
            </a:r>
            <a:r>
              <a:rPr lang="ja-JP" altLang="en-US" sz="2400" dirty="0"/>
              <a:t>～</a:t>
            </a:r>
            <a:r>
              <a:rPr lang="en-US" altLang="ja-JP" sz="2400" dirty="0"/>
              <a:t>2014</a:t>
            </a:r>
            <a:r>
              <a:rPr lang="ja-JP" altLang="en-US" sz="2400" dirty="0" smtClean="0"/>
              <a:t>年</a:t>
            </a:r>
            <a:endParaRPr lang="en-US" altLang="ja-JP" sz="2400" dirty="0"/>
          </a:p>
        </p:txBody>
      </p:sp>
      <p:sp>
        <p:nvSpPr>
          <p:cNvPr id="3" name="スライド番号プレースホルダー 2"/>
          <p:cNvSpPr>
            <a:spLocks noGrp="1"/>
          </p:cNvSpPr>
          <p:nvPr>
            <p:ph type="sldNum" sz="quarter" idx="12"/>
          </p:nvPr>
        </p:nvSpPr>
        <p:spPr>
          <a:xfrm>
            <a:off x="7060821" y="6543533"/>
            <a:ext cx="2057400" cy="365125"/>
          </a:xfrm>
        </p:spPr>
        <p:txBody>
          <a:bodyPr/>
          <a:lstStyle/>
          <a:p>
            <a:fld id="{248D6746-23CA-43DB-8CFD-F95FDC7C97DE}" type="slidenum">
              <a:rPr kumimoji="1" lang="ja-JP" altLang="en-US" smtClean="0"/>
              <a:t>29</a:t>
            </a:fld>
            <a:endParaRPr kumimoji="1" lang="ja-JP" altLang="en-US" dirty="0"/>
          </a:p>
        </p:txBody>
      </p:sp>
    </p:spTree>
    <p:extLst>
      <p:ext uri="{BB962C8B-B14F-4D97-AF65-F5344CB8AC3E}">
        <p14:creationId xmlns:p14="http://schemas.microsoft.com/office/powerpoint/2010/main" val="2318787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anim calcmode="lin" valueType="num">
                                      <p:cBhvr>
                                        <p:cTn id="8" dur="250" fill="hold"/>
                                        <p:tgtEl>
                                          <p:spTgt spid="8"/>
                                        </p:tgtEl>
                                        <p:attrNameLst>
                                          <p:attrName>ppt_x</p:attrName>
                                        </p:attrNameLst>
                                      </p:cBhvr>
                                      <p:tavLst>
                                        <p:tav tm="0">
                                          <p:val>
                                            <p:strVal val="#ppt_x"/>
                                          </p:val>
                                        </p:tav>
                                        <p:tav tm="100000">
                                          <p:val>
                                            <p:strVal val="#ppt_x"/>
                                          </p:val>
                                        </p:tav>
                                      </p:tavLst>
                                    </p:anim>
                                    <p:anim calcmode="lin" valueType="num">
                                      <p:cBhvr>
                                        <p:cTn id="9" dur="2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3"/>
          <p:cNvSpPr>
            <a:spLocks noGrp="1"/>
          </p:cNvSpPr>
          <p:nvPr>
            <p:ph type="title"/>
          </p:nvPr>
        </p:nvSpPr>
        <p:spPr>
          <a:xfrm>
            <a:off x="0" y="0"/>
            <a:ext cx="9144000" cy="1270483"/>
          </a:xfrm>
          <a:solidFill>
            <a:srgbClr val="FFFF00"/>
          </a:solidFill>
        </p:spPr>
        <p:txBody>
          <a:bodyPr/>
          <a:lstStyle/>
          <a:p>
            <a:pPr algn="ctr"/>
            <a:r>
              <a:rPr kumimoji="1" lang="ja-JP" altLang="en-US" dirty="0" smtClean="0"/>
              <a:t>歴史時代の気象データ</a:t>
            </a:r>
            <a:endParaRPr kumimoji="1" lang="ja-JP" altLang="en-US" dirty="0"/>
          </a:p>
        </p:txBody>
      </p:sp>
      <p:grpSp>
        <p:nvGrpSpPr>
          <p:cNvPr id="8" name="グループ化 7"/>
          <p:cNvGrpSpPr/>
          <p:nvPr/>
        </p:nvGrpSpPr>
        <p:grpSpPr>
          <a:xfrm>
            <a:off x="706170" y="1327956"/>
            <a:ext cx="3562539" cy="2223906"/>
            <a:chOff x="491319" y="1569493"/>
            <a:chExt cx="3562539" cy="2203661"/>
          </a:xfrm>
          <a:solidFill>
            <a:schemeClr val="accent4">
              <a:lumMod val="40000"/>
              <a:lumOff val="60000"/>
            </a:schemeClr>
          </a:solidFill>
        </p:grpSpPr>
        <p:sp>
          <p:nvSpPr>
            <p:cNvPr id="9" name="正方形/長方形 8"/>
            <p:cNvSpPr/>
            <p:nvPr/>
          </p:nvSpPr>
          <p:spPr>
            <a:xfrm>
              <a:off x="491319" y="1880039"/>
              <a:ext cx="3562539" cy="18931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kumimoji="1" lang="ja-JP" altLang="en-US"/>
            </a:p>
          </p:txBody>
        </p:sp>
        <p:sp>
          <p:nvSpPr>
            <p:cNvPr id="10" name="角丸四角形 9"/>
            <p:cNvSpPr/>
            <p:nvPr/>
          </p:nvSpPr>
          <p:spPr>
            <a:xfrm>
              <a:off x="675564" y="1569493"/>
              <a:ext cx="2176819" cy="504967"/>
            </a:xfrm>
            <a:prstGeom prst="round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solidFill>
                    <a:sysClr val="windowText" lastClr="000000"/>
                  </a:solidFill>
                </a:rPr>
                <a:t>古気候復元</a:t>
              </a:r>
              <a:endParaRPr kumimoji="1" lang="ja-JP" altLang="en-US" sz="2800" dirty="0">
                <a:solidFill>
                  <a:sysClr val="windowText" lastClr="000000"/>
                </a:solidFill>
              </a:endParaRPr>
            </a:p>
          </p:txBody>
        </p:sp>
        <p:sp>
          <p:nvSpPr>
            <p:cNvPr id="11" name="正方形/長方形 10"/>
            <p:cNvSpPr/>
            <p:nvPr/>
          </p:nvSpPr>
          <p:spPr>
            <a:xfrm>
              <a:off x="491320" y="2074460"/>
              <a:ext cx="3114392" cy="1616366"/>
            </a:xfrm>
            <a:prstGeom prst="rect">
              <a:avLst/>
            </a:prstGeom>
            <a:noFill/>
          </p:spPr>
          <p:txBody>
            <a:bodyPr wrap="square">
              <a:spAutoFit/>
            </a:bodyPr>
            <a:lstStyle/>
            <a:p>
              <a:pPr marL="342900" indent="-342900">
                <a:buFont typeface="Arial" panose="020B0604020202020204" pitchFamily="34" charset="0"/>
                <a:buChar char="•"/>
              </a:pPr>
              <a:r>
                <a:rPr lang="ja-JP" altLang="en-US" sz="2000" b="1" dirty="0" smtClean="0">
                  <a:latin typeface="+mn-ea"/>
                </a:rPr>
                <a:t>年輪（樹木・珊瑚等）</a:t>
              </a:r>
              <a:endParaRPr lang="en-US" altLang="ja-JP" sz="2000" b="1" dirty="0" smtClean="0">
                <a:latin typeface="+mn-ea"/>
              </a:endParaRPr>
            </a:p>
            <a:p>
              <a:pPr marL="342900" indent="-342900">
                <a:buFont typeface="Arial" panose="020B0604020202020204" pitchFamily="34" charset="0"/>
                <a:buChar char="•"/>
              </a:pPr>
              <a:r>
                <a:rPr lang="ja-JP" altLang="en-US" sz="2000" b="1" dirty="0" smtClean="0">
                  <a:latin typeface="+mn-ea"/>
                </a:rPr>
                <a:t>酸素同位体比</a:t>
              </a:r>
              <a:endParaRPr lang="en-US" altLang="ja-JP" sz="2000" b="1" dirty="0" smtClean="0">
                <a:latin typeface="+mn-ea"/>
              </a:endParaRPr>
            </a:p>
            <a:p>
              <a:pPr marL="342900" indent="-342900">
                <a:buFont typeface="Arial" panose="020B0604020202020204" pitchFamily="34" charset="0"/>
                <a:buChar char="•"/>
              </a:pPr>
              <a:r>
                <a:rPr lang="ja-JP" altLang="en-US" sz="2000" b="1" dirty="0" smtClean="0">
                  <a:latin typeface="+mn-ea"/>
                </a:rPr>
                <a:t>文書記録</a:t>
              </a:r>
              <a:endParaRPr lang="en-US" altLang="ja-JP" sz="2000" b="1" dirty="0" smtClean="0">
                <a:latin typeface="+mn-ea"/>
              </a:endParaRPr>
            </a:p>
            <a:p>
              <a:pPr marL="342900" indent="-342900">
                <a:buFont typeface="Arial" panose="020B0604020202020204" pitchFamily="34" charset="0"/>
                <a:buChar char="•"/>
              </a:pPr>
              <a:r>
                <a:rPr lang="ja-JP" altLang="en-US" sz="2000" b="1" dirty="0" smtClean="0">
                  <a:solidFill>
                    <a:prstClr val="black"/>
                  </a:solidFill>
                  <a:latin typeface="HG明朝B" panose="02020809000000000000" pitchFamily="17" charset="-128"/>
                </a:rPr>
                <a:t>氷</a:t>
              </a:r>
              <a:r>
                <a:rPr lang="ja-JP" altLang="en-US" sz="2000" b="1" dirty="0">
                  <a:solidFill>
                    <a:prstClr val="black"/>
                  </a:solidFill>
                  <a:latin typeface="HG明朝B" panose="02020809000000000000" pitchFamily="17" charset="-128"/>
                </a:rPr>
                <a:t>床</a:t>
              </a:r>
              <a:r>
                <a:rPr lang="ja-JP" altLang="en-US" sz="2000" b="1" dirty="0" smtClean="0">
                  <a:solidFill>
                    <a:prstClr val="black"/>
                  </a:solidFill>
                  <a:latin typeface="HG明朝B" panose="02020809000000000000" pitchFamily="17" charset="-128"/>
                </a:rPr>
                <a:t>コア</a:t>
              </a:r>
              <a:endParaRPr lang="en-US" altLang="ja-JP" sz="2000" b="1" dirty="0" smtClean="0">
                <a:solidFill>
                  <a:prstClr val="black"/>
                </a:solidFill>
                <a:latin typeface="HG明朝B" panose="02020809000000000000" pitchFamily="17" charset="-128"/>
              </a:endParaRPr>
            </a:p>
            <a:p>
              <a:pPr marL="342900" indent="-342900">
                <a:buFont typeface="Arial" panose="020B0604020202020204" pitchFamily="34" charset="0"/>
                <a:buChar char="•"/>
              </a:pPr>
              <a:r>
                <a:rPr lang="ja-JP" altLang="en-US" sz="2000" b="1" dirty="0" smtClean="0">
                  <a:solidFill>
                    <a:prstClr val="black"/>
                  </a:solidFill>
                  <a:latin typeface="HG明朝B" panose="02020809000000000000" pitchFamily="17" charset="-128"/>
                </a:rPr>
                <a:t>泥炭堆積物</a:t>
              </a:r>
              <a:endParaRPr lang="ja-JP" altLang="en-US" sz="2000" b="1" dirty="0">
                <a:latin typeface="+mn-ea"/>
              </a:endParaRPr>
            </a:p>
          </p:txBody>
        </p:sp>
      </p:grpSp>
      <p:grpSp>
        <p:nvGrpSpPr>
          <p:cNvPr id="12" name="グループ化 11"/>
          <p:cNvGrpSpPr/>
          <p:nvPr/>
        </p:nvGrpSpPr>
        <p:grpSpPr>
          <a:xfrm>
            <a:off x="4689694" y="1325740"/>
            <a:ext cx="4093698" cy="2316344"/>
            <a:chOff x="4689694" y="1630540"/>
            <a:chExt cx="4093698" cy="2316344"/>
          </a:xfrm>
        </p:grpSpPr>
        <p:sp>
          <p:nvSpPr>
            <p:cNvPr id="13" name="正方形/長方形 12"/>
            <p:cNvSpPr/>
            <p:nvPr/>
          </p:nvSpPr>
          <p:spPr>
            <a:xfrm>
              <a:off x="4689694" y="1944821"/>
              <a:ext cx="4093698" cy="2002063"/>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角丸四角形 13"/>
            <p:cNvSpPr/>
            <p:nvPr/>
          </p:nvSpPr>
          <p:spPr>
            <a:xfrm>
              <a:off x="4775703" y="1630540"/>
              <a:ext cx="3672838" cy="805503"/>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ja-JP" sz="2400" b="1" dirty="0">
                  <a:latin typeface="+mj-ea"/>
                  <a:cs typeface="Times New Roman" panose="02020603050405020304" pitchFamily="18" charset="0"/>
                </a:rPr>
                <a:t>20</a:t>
              </a:r>
              <a:r>
                <a:rPr lang="ja-JP" altLang="ja-JP" sz="2400" b="1" dirty="0">
                  <a:latin typeface="+mj-ea"/>
                  <a:cs typeface="Times New Roman" panose="02020603050405020304" pitchFamily="18" charset="0"/>
                </a:rPr>
                <a:t>世紀再解析</a:t>
              </a:r>
              <a:r>
                <a:rPr lang="ja-JP" altLang="ja-JP" sz="2400" b="1" dirty="0" smtClean="0">
                  <a:latin typeface="+mj-ea"/>
                  <a:cs typeface="Times New Roman" panose="02020603050405020304" pitchFamily="18" charset="0"/>
                </a:rPr>
                <a:t>プロジェクト</a:t>
              </a:r>
              <a:endParaRPr lang="en-US" altLang="ja-JP" sz="2400" b="1" dirty="0" smtClean="0">
                <a:latin typeface="+mj-ea"/>
                <a:cs typeface="Times New Roman" panose="02020603050405020304" pitchFamily="18" charset="0"/>
              </a:endParaRPr>
            </a:p>
            <a:p>
              <a:r>
                <a:rPr lang="ja-JP" altLang="en-US" sz="2400" b="1" dirty="0" smtClean="0">
                  <a:latin typeface="+mj-ea"/>
                  <a:cs typeface="Times New Roman" panose="02020603050405020304" pitchFamily="18" charset="0"/>
                </a:rPr>
                <a:t> </a:t>
              </a:r>
              <a:r>
                <a:rPr lang="en-US" altLang="ja-JP" sz="1400" b="1" dirty="0">
                  <a:latin typeface="+mj-ea"/>
                  <a:cs typeface="Times New Roman" panose="02020603050405020304" pitchFamily="18" charset="0"/>
                </a:rPr>
                <a:t>〔</a:t>
              </a:r>
              <a:r>
                <a:rPr lang="en-GB" altLang="ja-JP" sz="1400" dirty="0"/>
                <a:t>G. P. Compo et al. (2011)</a:t>
              </a:r>
              <a:r>
                <a:rPr lang="en-US" altLang="ja-JP" sz="1400" dirty="0">
                  <a:latin typeface="+mn-ea"/>
                </a:rPr>
                <a:t>〕</a:t>
              </a:r>
              <a:endParaRPr lang="en-US" altLang="ja-JP" sz="1400" b="1" dirty="0">
                <a:latin typeface="+mn-ea"/>
                <a:cs typeface="Times New Roman" panose="02020603050405020304" pitchFamily="18" charset="0"/>
              </a:endParaRPr>
            </a:p>
          </p:txBody>
        </p:sp>
      </p:grpSp>
      <p:sp>
        <p:nvSpPr>
          <p:cNvPr id="15" name="正方形/長方形 14"/>
          <p:cNvSpPr/>
          <p:nvPr/>
        </p:nvSpPr>
        <p:spPr>
          <a:xfrm>
            <a:off x="4775703" y="2072424"/>
            <a:ext cx="4007689" cy="1569660"/>
          </a:xfrm>
          <a:prstGeom prst="rect">
            <a:avLst/>
          </a:prstGeom>
        </p:spPr>
        <p:txBody>
          <a:bodyPr wrap="square">
            <a:spAutoFit/>
          </a:bodyPr>
          <a:lstStyle/>
          <a:p>
            <a:r>
              <a:rPr lang="en-GB" altLang="ja-JP" sz="2400" dirty="0" smtClean="0"/>
              <a:t>1851</a:t>
            </a:r>
            <a:r>
              <a:rPr lang="ja-JP" altLang="ja-JP" sz="2400" dirty="0" smtClean="0"/>
              <a:t>年以降における全球の</a:t>
            </a:r>
            <a:r>
              <a:rPr lang="ja-JP" altLang="en-US" sz="2400" dirty="0" smtClean="0"/>
              <a:t>気象</a:t>
            </a:r>
            <a:r>
              <a:rPr lang="ja-JP" altLang="ja-JP" sz="2400" dirty="0" smtClean="0"/>
              <a:t>再解析</a:t>
            </a:r>
            <a:r>
              <a:rPr lang="ja-JP" altLang="en-US" sz="2400" dirty="0" smtClean="0"/>
              <a:t>プロダクトを</a:t>
            </a:r>
            <a:r>
              <a:rPr lang="ja-JP" altLang="ja-JP" sz="2400" dirty="0" smtClean="0"/>
              <a:t>公開</a:t>
            </a:r>
            <a:endParaRPr lang="en-US" altLang="ja-JP" sz="2400" dirty="0" smtClean="0"/>
          </a:p>
          <a:p>
            <a:r>
              <a:rPr lang="ja-JP" altLang="en-US" sz="2400" dirty="0" smtClean="0">
                <a:latin typeface="+mj-ea"/>
                <a:ea typeface="+mj-ea"/>
              </a:rPr>
              <a:t>➡今まで見れなかった過去の気象場を見ることが可能</a:t>
            </a:r>
            <a:endParaRPr lang="ja-JP" altLang="en-US" sz="2400" dirty="0">
              <a:latin typeface="+mj-ea"/>
              <a:ea typeface="+mj-ea"/>
            </a:endParaRPr>
          </a:p>
        </p:txBody>
      </p:sp>
      <p:sp>
        <p:nvSpPr>
          <p:cNvPr id="2" name="スライド番号プレースホルダー 1"/>
          <p:cNvSpPr>
            <a:spLocks noGrp="1"/>
          </p:cNvSpPr>
          <p:nvPr>
            <p:ph type="sldNum" sz="quarter" idx="12"/>
          </p:nvPr>
        </p:nvSpPr>
        <p:spPr>
          <a:xfrm>
            <a:off x="7086600" y="6510755"/>
            <a:ext cx="2057400" cy="365125"/>
          </a:xfrm>
        </p:spPr>
        <p:txBody>
          <a:bodyPr/>
          <a:lstStyle/>
          <a:p>
            <a:fld id="{248D6746-23CA-43DB-8CFD-F95FDC7C97DE}" type="slidenum">
              <a:rPr kumimoji="1" lang="ja-JP" altLang="en-US" smtClean="0"/>
              <a:t>3</a:t>
            </a:fld>
            <a:endParaRPr kumimoji="1" lang="ja-JP" altLang="en-US"/>
          </a:p>
        </p:txBody>
      </p:sp>
      <p:grpSp>
        <p:nvGrpSpPr>
          <p:cNvPr id="18" name="グループ化 17"/>
          <p:cNvGrpSpPr/>
          <p:nvPr/>
        </p:nvGrpSpPr>
        <p:grpSpPr>
          <a:xfrm>
            <a:off x="587920" y="3600717"/>
            <a:ext cx="8103407" cy="3133615"/>
            <a:chOff x="723999" y="3618929"/>
            <a:chExt cx="8103407" cy="3133615"/>
          </a:xfrm>
        </p:grpSpPr>
        <p:grpSp>
          <p:nvGrpSpPr>
            <p:cNvPr id="17" name="グループ化 16"/>
            <p:cNvGrpSpPr/>
            <p:nvPr/>
          </p:nvGrpSpPr>
          <p:grpSpPr>
            <a:xfrm>
              <a:off x="723999" y="3618929"/>
              <a:ext cx="8103407" cy="3133615"/>
              <a:chOff x="723999" y="3498330"/>
              <a:chExt cx="8103407" cy="3133615"/>
            </a:xfrm>
          </p:grpSpPr>
          <p:sp>
            <p:nvSpPr>
              <p:cNvPr id="4" name="正方形/長方形 3"/>
              <p:cNvSpPr/>
              <p:nvPr/>
            </p:nvSpPr>
            <p:spPr>
              <a:xfrm>
                <a:off x="723999" y="3629919"/>
                <a:ext cx="8103407" cy="3002026"/>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sz="2000" dirty="0"/>
              </a:p>
            </p:txBody>
          </p:sp>
          <p:sp>
            <p:nvSpPr>
              <p:cNvPr id="16" name="角丸四角形 15"/>
              <p:cNvSpPr/>
              <p:nvPr/>
            </p:nvSpPr>
            <p:spPr>
              <a:xfrm>
                <a:off x="890415" y="3498330"/>
                <a:ext cx="1798464" cy="63674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2400" dirty="0" smtClean="0"/>
                  <a:t>先行研究</a:t>
                </a:r>
                <a:endParaRPr kumimoji="1" lang="ja-JP" altLang="en-US" sz="2400" dirty="0"/>
              </a:p>
            </p:txBody>
          </p:sp>
        </p:grpSp>
        <p:pic>
          <p:nvPicPr>
            <p:cNvPr id="3" name="図 2"/>
            <p:cNvPicPr>
              <a:picLocks noChangeAspect="1"/>
            </p:cNvPicPr>
            <p:nvPr/>
          </p:nvPicPr>
          <p:blipFill rotWithShape="1">
            <a:blip r:embed="rId2" cstate="print">
              <a:extLst>
                <a:ext uri="{28A0092B-C50C-407E-A947-70E740481C1C}">
                  <a14:useLocalDpi xmlns:a14="http://schemas.microsoft.com/office/drawing/2010/main" val="0"/>
                </a:ext>
              </a:extLst>
            </a:blip>
            <a:srcRect t="2091" b="-205"/>
            <a:stretch/>
          </p:blipFill>
          <p:spPr>
            <a:xfrm>
              <a:off x="4670356" y="3782040"/>
              <a:ext cx="4039737" cy="2929559"/>
            </a:xfrm>
            <a:prstGeom prst="rect">
              <a:avLst/>
            </a:prstGeom>
          </p:spPr>
        </p:pic>
        <p:sp>
          <p:nvSpPr>
            <p:cNvPr id="5" name="テキスト ボックス 4"/>
            <p:cNvSpPr txBox="1"/>
            <p:nvPr/>
          </p:nvSpPr>
          <p:spPr>
            <a:xfrm>
              <a:off x="723999" y="4658027"/>
              <a:ext cx="3875836" cy="1200329"/>
            </a:xfrm>
            <a:prstGeom prst="rect">
              <a:avLst/>
            </a:prstGeom>
            <a:noFill/>
          </p:spPr>
          <p:txBody>
            <a:bodyPr wrap="square" rtlCol="0">
              <a:spAutoFit/>
            </a:bodyPr>
            <a:lstStyle/>
            <a:p>
              <a:pPr algn="ctr"/>
              <a:r>
                <a:rPr lang="ja-JP" altLang="ja-JP" sz="2400" dirty="0">
                  <a:solidFill>
                    <a:schemeClr val="bg1"/>
                  </a:solidFill>
                </a:rPr>
                <a:t>復元された古気候データと日本の歴史変遷との関係</a:t>
              </a:r>
              <a:endParaRPr lang="en-US" altLang="ja-JP" sz="2400" dirty="0">
                <a:solidFill>
                  <a:schemeClr val="bg1"/>
                </a:solidFill>
              </a:endParaRPr>
            </a:p>
            <a:p>
              <a:pPr algn="ctr"/>
              <a:r>
                <a:rPr lang="en-US" altLang="ja-JP" sz="2400" dirty="0">
                  <a:solidFill>
                    <a:schemeClr val="bg1"/>
                  </a:solidFill>
                </a:rPr>
                <a:t>〔</a:t>
              </a:r>
              <a:r>
                <a:rPr lang="ja-JP" altLang="en-US" sz="2400" dirty="0">
                  <a:solidFill>
                    <a:schemeClr val="bg1"/>
                  </a:solidFill>
                </a:rPr>
                <a:t>中塚（</a:t>
              </a:r>
              <a:r>
                <a:rPr lang="en-US" altLang="ja-JP" sz="2400" dirty="0">
                  <a:solidFill>
                    <a:schemeClr val="bg1"/>
                  </a:solidFill>
                </a:rPr>
                <a:t>2014</a:t>
              </a:r>
              <a:r>
                <a:rPr lang="ja-JP" altLang="en-US" sz="2400" dirty="0">
                  <a:solidFill>
                    <a:schemeClr val="bg1"/>
                  </a:solidFill>
                </a:rPr>
                <a:t>）</a:t>
              </a:r>
              <a:r>
                <a:rPr lang="en-US" altLang="ja-JP" sz="2400" dirty="0">
                  <a:solidFill>
                    <a:schemeClr val="bg1"/>
                  </a:solidFill>
                </a:rPr>
                <a:t>〕</a:t>
              </a:r>
              <a:endParaRPr lang="ja-JP" altLang="en-US" sz="2400" dirty="0">
                <a:solidFill>
                  <a:schemeClr val="bg1"/>
                </a:solidFill>
              </a:endParaRPr>
            </a:p>
          </p:txBody>
        </p:sp>
        <p:pic>
          <p:nvPicPr>
            <p:cNvPr id="22" name="図 21"/>
            <p:cNvPicPr>
              <a:picLocks noChangeAspect="1"/>
            </p:cNvPicPr>
            <p:nvPr/>
          </p:nvPicPr>
          <p:blipFill rotWithShape="1">
            <a:blip r:embed="rId3" cstate="print">
              <a:extLst>
                <a:ext uri="{28A0092B-C50C-407E-A947-70E740481C1C}">
                  <a14:useLocalDpi xmlns:a14="http://schemas.microsoft.com/office/drawing/2010/main" val="0"/>
                </a:ext>
              </a:extLst>
            </a:blip>
            <a:srcRect l="15534" t="95717" r="30637" b="280"/>
            <a:stretch/>
          </p:blipFill>
          <p:spPr>
            <a:xfrm>
              <a:off x="4775702" y="6500414"/>
              <a:ext cx="3693800" cy="203042"/>
            </a:xfrm>
            <a:prstGeom prst="rect">
              <a:avLst/>
            </a:prstGeom>
          </p:spPr>
        </p:pic>
      </p:grpSp>
      <p:sp>
        <p:nvSpPr>
          <p:cNvPr id="24" name="正方形/長方形 23"/>
          <p:cNvSpPr/>
          <p:nvPr/>
        </p:nvSpPr>
        <p:spPr>
          <a:xfrm>
            <a:off x="425003" y="1004551"/>
            <a:ext cx="8402403" cy="5177307"/>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991229" y="3864668"/>
            <a:ext cx="7459262" cy="1781112"/>
          </a:xfrm>
          <a:prstGeom prst="rect">
            <a:avLst/>
          </a:prstGeom>
          <a:solidFill>
            <a:srgbClr val="FFFF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ja-JP" sz="2800" dirty="0"/>
              <a:t>歴史時代における大気大循環場と歴史的事件との関係について論じられている研究</a:t>
            </a:r>
            <a:r>
              <a:rPr lang="ja-JP" altLang="ja-JP" sz="2800" dirty="0" smtClean="0"/>
              <a:t>は</a:t>
            </a:r>
            <a:r>
              <a:rPr lang="ja-JP" altLang="en-US" sz="3600" dirty="0" smtClean="0">
                <a:solidFill>
                  <a:srgbClr val="FF0000"/>
                </a:solidFill>
              </a:rPr>
              <a:t>ない</a:t>
            </a:r>
            <a:endParaRPr kumimoji="1" lang="ja-JP" altLang="en-US" sz="2800" dirty="0">
              <a:solidFill>
                <a:srgbClr val="FF0000"/>
              </a:solidFill>
            </a:endParaRPr>
          </a:p>
        </p:txBody>
      </p:sp>
      <p:sp>
        <p:nvSpPr>
          <p:cNvPr id="26" name="角丸四角形 25"/>
          <p:cNvSpPr/>
          <p:nvPr/>
        </p:nvSpPr>
        <p:spPr>
          <a:xfrm>
            <a:off x="5458251" y="1413209"/>
            <a:ext cx="3153486" cy="2088108"/>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kumimoji="1" lang="ja-JP" altLang="en-US" sz="3200" dirty="0" smtClean="0"/>
              <a:t>ある歴史的事件</a:t>
            </a:r>
            <a:endParaRPr kumimoji="1" lang="ja-JP" altLang="en-US" sz="3200" dirty="0"/>
          </a:p>
        </p:txBody>
      </p:sp>
      <p:sp>
        <p:nvSpPr>
          <p:cNvPr id="27" name="角丸四角形 26"/>
          <p:cNvSpPr/>
          <p:nvPr/>
        </p:nvSpPr>
        <p:spPr>
          <a:xfrm>
            <a:off x="722809" y="1413209"/>
            <a:ext cx="3057099" cy="2088108"/>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ja-JP" altLang="en-US" sz="3200" dirty="0" smtClean="0"/>
              <a:t>当時の</a:t>
            </a:r>
            <a:endParaRPr lang="en-US" altLang="ja-JP" sz="3200" dirty="0" smtClean="0"/>
          </a:p>
          <a:p>
            <a:pPr algn="ctr"/>
            <a:r>
              <a:rPr kumimoji="1" lang="ja-JP" altLang="en-US" sz="3200" dirty="0" smtClean="0"/>
              <a:t>大気大循環場</a:t>
            </a:r>
            <a:endParaRPr kumimoji="1" lang="ja-JP" altLang="en-US" sz="3200" dirty="0"/>
          </a:p>
        </p:txBody>
      </p:sp>
      <p:sp>
        <p:nvSpPr>
          <p:cNvPr id="28" name="右矢印 27"/>
          <p:cNvSpPr/>
          <p:nvPr/>
        </p:nvSpPr>
        <p:spPr>
          <a:xfrm>
            <a:off x="3827936" y="1740755"/>
            <a:ext cx="1582287" cy="1433015"/>
          </a:xfrm>
          <a:prstGeom prst="righ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smtClean="0">
                <a:solidFill>
                  <a:schemeClr val="tx1"/>
                </a:solidFill>
              </a:rPr>
              <a:t>影響</a:t>
            </a:r>
            <a:endParaRPr kumimoji="1" lang="ja-JP" altLang="en-US" sz="3200" dirty="0">
              <a:solidFill>
                <a:schemeClr val="tx1"/>
              </a:solidFill>
            </a:endParaRPr>
          </a:p>
        </p:txBody>
      </p:sp>
    </p:spTree>
    <p:extLst>
      <p:ext uri="{BB962C8B-B14F-4D97-AF65-F5344CB8AC3E}">
        <p14:creationId xmlns:p14="http://schemas.microsoft.com/office/powerpoint/2010/main" val="157204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50"/>
                                        <p:tgtEl>
                                          <p:spTgt spid="24"/>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25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left)">
                                      <p:cBhvr>
                                        <p:cTn id="20" dur="250"/>
                                        <p:tgtEl>
                                          <p:spTgt spid="28"/>
                                        </p:tgtEl>
                                      </p:cBhvr>
                                    </p:animEffect>
                                  </p:childTnLst>
                                </p:cTn>
                              </p:par>
                            </p:childTnLst>
                          </p:cTn>
                        </p:par>
                        <p:par>
                          <p:cTn id="21" fill="hold">
                            <p:stCondLst>
                              <p:cond delay="750"/>
                            </p:stCondLst>
                            <p:childTnLst>
                              <p:par>
                                <p:cTn id="22" presetID="10" presetClass="entr" presetSubtype="0"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1660462" y="3973916"/>
            <a:ext cx="7561392" cy="2372904"/>
            <a:chOff x="1660462" y="3985868"/>
            <a:chExt cx="7561392" cy="2372904"/>
          </a:xfrm>
        </p:grpSpPr>
        <p:grpSp>
          <p:nvGrpSpPr>
            <p:cNvPr id="3" name="グループ化 2"/>
            <p:cNvGrpSpPr/>
            <p:nvPr/>
          </p:nvGrpSpPr>
          <p:grpSpPr>
            <a:xfrm>
              <a:off x="1660462" y="3985868"/>
              <a:ext cx="7361210" cy="2321775"/>
              <a:chOff x="1660462" y="3985868"/>
              <a:chExt cx="7361210" cy="2321775"/>
            </a:xfrm>
          </p:grpSpPr>
          <p:pic>
            <p:nvPicPr>
              <p:cNvPr id="6" name="図 5"/>
              <p:cNvPicPr>
                <a:picLocks noChangeAspect="1"/>
              </p:cNvPicPr>
              <p:nvPr/>
            </p:nvPicPr>
            <p:blipFill rotWithShape="1">
              <a:blip r:embed="rId3">
                <a:extLst>
                  <a:ext uri="{28A0092B-C50C-407E-A947-70E740481C1C}">
                    <a14:useLocalDpi xmlns:a14="http://schemas.microsoft.com/office/drawing/2010/main" val="0"/>
                  </a:ext>
                </a:extLst>
              </a:blip>
              <a:srcRect l="8007" t="7653" r="926" b="6193"/>
              <a:stretch/>
            </p:blipFill>
            <p:spPr>
              <a:xfrm>
                <a:off x="1962150" y="4080681"/>
                <a:ext cx="7059522" cy="2116919"/>
              </a:xfrm>
              <a:prstGeom prst="rect">
                <a:avLst/>
              </a:prstGeom>
            </p:spPr>
          </p:pic>
          <p:cxnSp>
            <p:nvCxnSpPr>
              <p:cNvPr id="15" name="直線コネクタ 14"/>
              <p:cNvCxnSpPr/>
              <p:nvPr/>
            </p:nvCxnSpPr>
            <p:spPr>
              <a:xfrm>
                <a:off x="1995777" y="4866198"/>
                <a:ext cx="6937253" cy="17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1786227" y="3985868"/>
                <a:ext cx="209550" cy="246221"/>
              </a:xfrm>
              <a:prstGeom prst="rect">
                <a:avLst/>
              </a:prstGeom>
              <a:noFill/>
            </p:spPr>
            <p:txBody>
              <a:bodyPr wrap="square" rtlCol="0">
                <a:spAutoFit/>
              </a:bodyPr>
              <a:lstStyle/>
              <a:p>
                <a:r>
                  <a:rPr kumimoji="1" lang="en-US" altLang="ja-JP" sz="1000" b="1" dirty="0" smtClean="0"/>
                  <a:t>2</a:t>
                </a:r>
                <a:endParaRPr kumimoji="1" lang="ja-JP" altLang="en-US" sz="1000" b="1" dirty="0"/>
              </a:p>
            </p:txBody>
          </p:sp>
          <p:sp>
            <p:nvSpPr>
              <p:cNvPr id="29" name="テキスト ボックス 28"/>
              <p:cNvSpPr txBox="1"/>
              <p:nvPr/>
            </p:nvSpPr>
            <p:spPr>
              <a:xfrm>
                <a:off x="1706852" y="4181239"/>
                <a:ext cx="368300" cy="246221"/>
              </a:xfrm>
              <a:prstGeom prst="rect">
                <a:avLst/>
              </a:prstGeom>
              <a:noFill/>
            </p:spPr>
            <p:txBody>
              <a:bodyPr wrap="square" rtlCol="0">
                <a:spAutoFit/>
              </a:bodyPr>
              <a:lstStyle/>
              <a:p>
                <a:r>
                  <a:rPr lang="en-US" altLang="ja-JP" sz="1000" b="1" dirty="0" smtClean="0"/>
                  <a:t>1.5</a:t>
                </a:r>
                <a:endParaRPr kumimoji="1" lang="ja-JP" altLang="en-US" sz="1000" b="1" dirty="0"/>
              </a:p>
            </p:txBody>
          </p:sp>
          <p:sp>
            <p:nvSpPr>
              <p:cNvPr id="30" name="テキスト ボックス 29"/>
              <p:cNvSpPr txBox="1"/>
              <p:nvPr/>
            </p:nvSpPr>
            <p:spPr>
              <a:xfrm>
                <a:off x="1786227" y="4357780"/>
                <a:ext cx="209550" cy="246221"/>
              </a:xfrm>
              <a:prstGeom prst="rect">
                <a:avLst/>
              </a:prstGeom>
              <a:noFill/>
            </p:spPr>
            <p:txBody>
              <a:bodyPr wrap="square" rtlCol="0">
                <a:spAutoFit/>
              </a:bodyPr>
              <a:lstStyle/>
              <a:p>
                <a:r>
                  <a:rPr lang="en-US" altLang="ja-JP" sz="1000" b="1" dirty="0"/>
                  <a:t>1</a:t>
                </a:r>
                <a:endParaRPr kumimoji="1" lang="ja-JP" altLang="en-US" sz="1000" b="1" dirty="0"/>
              </a:p>
            </p:txBody>
          </p:sp>
          <p:sp>
            <p:nvSpPr>
              <p:cNvPr id="31" name="テキスト ボックス 30"/>
              <p:cNvSpPr txBox="1"/>
              <p:nvPr/>
            </p:nvSpPr>
            <p:spPr>
              <a:xfrm>
                <a:off x="1782468" y="4736042"/>
                <a:ext cx="209550" cy="246221"/>
              </a:xfrm>
              <a:prstGeom prst="rect">
                <a:avLst/>
              </a:prstGeom>
              <a:noFill/>
            </p:spPr>
            <p:txBody>
              <a:bodyPr wrap="square" rtlCol="0">
                <a:spAutoFit/>
              </a:bodyPr>
              <a:lstStyle/>
              <a:p>
                <a:r>
                  <a:rPr lang="en-US" altLang="ja-JP" sz="1000" b="1" dirty="0"/>
                  <a:t>0</a:t>
                </a:r>
                <a:endParaRPr kumimoji="1" lang="ja-JP" altLang="en-US" sz="1000" b="1" dirty="0"/>
              </a:p>
            </p:txBody>
          </p:sp>
          <p:sp>
            <p:nvSpPr>
              <p:cNvPr id="33" name="テキスト ボックス 32"/>
              <p:cNvSpPr txBox="1"/>
              <p:nvPr/>
            </p:nvSpPr>
            <p:spPr>
              <a:xfrm>
                <a:off x="1706852" y="4550875"/>
                <a:ext cx="368300" cy="246221"/>
              </a:xfrm>
              <a:prstGeom prst="rect">
                <a:avLst/>
              </a:prstGeom>
              <a:noFill/>
            </p:spPr>
            <p:txBody>
              <a:bodyPr wrap="square" rtlCol="0">
                <a:spAutoFit/>
              </a:bodyPr>
              <a:lstStyle/>
              <a:p>
                <a:r>
                  <a:rPr lang="en-US" altLang="ja-JP" sz="1000" b="1" dirty="0"/>
                  <a:t>0</a:t>
                </a:r>
                <a:r>
                  <a:rPr lang="en-US" altLang="ja-JP" sz="1000" b="1" dirty="0" smtClean="0"/>
                  <a:t>.5</a:t>
                </a:r>
                <a:endParaRPr kumimoji="1" lang="ja-JP" altLang="en-US" sz="1000" b="1" dirty="0"/>
              </a:p>
            </p:txBody>
          </p:sp>
          <p:sp>
            <p:nvSpPr>
              <p:cNvPr id="34" name="テキスト ボックス 33"/>
              <p:cNvSpPr txBox="1"/>
              <p:nvPr/>
            </p:nvSpPr>
            <p:spPr>
              <a:xfrm>
                <a:off x="1749768" y="5114304"/>
                <a:ext cx="319320" cy="246221"/>
              </a:xfrm>
              <a:prstGeom prst="rect">
                <a:avLst/>
              </a:prstGeom>
              <a:noFill/>
            </p:spPr>
            <p:txBody>
              <a:bodyPr wrap="square" rtlCol="0">
                <a:spAutoFit/>
              </a:bodyPr>
              <a:lstStyle/>
              <a:p>
                <a:r>
                  <a:rPr lang="en-US" altLang="ja-JP" sz="1000" b="1" dirty="0" smtClean="0"/>
                  <a:t>-1</a:t>
                </a:r>
                <a:endParaRPr kumimoji="1" lang="ja-JP" altLang="en-US" sz="1000" b="1" dirty="0"/>
              </a:p>
            </p:txBody>
          </p:sp>
          <p:sp>
            <p:nvSpPr>
              <p:cNvPr id="35" name="テキスト ボックス 34"/>
              <p:cNvSpPr txBox="1"/>
              <p:nvPr/>
            </p:nvSpPr>
            <p:spPr>
              <a:xfrm>
                <a:off x="1747050" y="5489125"/>
                <a:ext cx="319320" cy="246221"/>
              </a:xfrm>
              <a:prstGeom prst="rect">
                <a:avLst/>
              </a:prstGeom>
              <a:noFill/>
            </p:spPr>
            <p:txBody>
              <a:bodyPr wrap="square" rtlCol="0">
                <a:spAutoFit/>
              </a:bodyPr>
              <a:lstStyle/>
              <a:p>
                <a:r>
                  <a:rPr lang="en-US" altLang="ja-JP" sz="1000" b="1" dirty="0" smtClean="0"/>
                  <a:t>-2</a:t>
                </a:r>
                <a:endParaRPr kumimoji="1" lang="ja-JP" altLang="en-US" sz="1000" b="1" dirty="0"/>
              </a:p>
            </p:txBody>
          </p:sp>
          <p:sp>
            <p:nvSpPr>
              <p:cNvPr id="36" name="テキスト ボックス 35"/>
              <p:cNvSpPr txBox="1"/>
              <p:nvPr/>
            </p:nvSpPr>
            <p:spPr>
              <a:xfrm>
                <a:off x="1755832" y="5863622"/>
                <a:ext cx="319320" cy="246221"/>
              </a:xfrm>
              <a:prstGeom prst="rect">
                <a:avLst/>
              </a:prstGeom>
              <a:noFill/>
            </p:spPr>
            <p:txBody>
              <a:bodyPr wrap="square" rtlCol="0">
                <a:spAutoFit/>
              </a:bodyPr>
              <a:lstStyle/>
              <a:p>
                <a:r>
                  <a:rPr lang="en-US" altLang="ja-JP" sz="1000" b="1" dirty="0" smtClean="0"/>
                  <a:t>-3</a:t>
                </a:r>
                <a:endParaRPr kumimoji="1" lang="ja-JP" altLang="en-US" sz="1000" b="1" dirty="0"/>
              </a:p>
            </p:txBody>
          </p:sp>
          <p:sp>
            <p:nvSpPr>
              <p:cNvPr id="37" name="テキスト ボックス 36"/>
              <p:cNvSpPr txBox="1"/>
              <p:nvPr/>
            </p:nvSpPr>
            <p:spPr>
              <a:xfrm>
                <a:off x="1660463" y="4925173"/>
                <a:ext cx="420627" cy="246221"/>
              </a:xfrm>
              <a:prstGeom prst="rect">
                <a:avLst/>
              </a:prstGeom>
              <a:noFill/>
            </p:spPr>
            <p:txBody>
              <a:bodyPr wrap="square" rtlCol="0">
                <a:spAutoFit/>
              </a:bodyPr>
              <a:lstStyle/>
              <a:p>
                <a:r>
                  <a:rPr lang="en-US" altLang="ja-JP" sz="1000" b="1" dirty="0" smtClean="0"/>
                  <a:t>-0.5</a:t>
                </a:r>
                <a:endParaRPr kumimoji="1" lang="ja-JP" altLang="en-US" sz="1000" b="1" dirty="0"/>
              </a:p>
            </p:txBody>
          </p:sp>
          <p:sp>
            <p:nvSpPr>
              <p:cNvPr id="38" name="テキスト ボックス 37"/>
              <p:cNvSpPr txBox="1"/>
              <p:nvPr/>
            </p:nvSpPr>
            <p:spPr>
              <a:xfrm>
                <a:off x="1660462" y="5306090"/>
                <a:ext cx="420627" cy="246221"/>
              </a:xfrm>
              <a:prstGeom prst="rect">
                <a:avLst/>
              </a:prstGeom>
              <a:noFill/>
            </p:spPr>
            <p:txBody>
              <a:bodyPr wrap="square" rtlCol="0">
                <a:spAutoFit/>
              </a:bodyPr>
              <a:lstStyle/>
              <a:p>
                <a:r>
                  <a:rPr lang="en-US" altLang="ja-JP" sz="1000" b="1" dirty="0" smtClean="0"/>
                  <a:t>-1.5</a:t>
                </a:r>
                <a:endParaRPr kumimoji="1" lang="ja-JP" altLang="en-US" sz="1000" b="1" dirty="0"/>
              </a:p>
            </p:txBody>
          </p:sp>
          <p:sp>
            <p:nvSpPr>
              <p:cNvPr id="39" name="テキスト ボックス 38"/>
              <p:cNvSpPr txBox="1"/>
              <p:nvPr/>
            </p:nvSpPr>
            <p:spPr>
              <a:xfrm>
                <a:off x="1662975" y="5672679"/>
                <a:ext cx="420627" cy="246221"/>
              </a:xfrm>
              <a:prstGeom prst="rect">
                <a:avLst/>
              </a:prstGeom>
              <a:noFill/>
            </p:spPr>
            <p:txBody>
              <a:bodyPr wrap="square" rtlCol="0">
                <a:spAutoFit/>
              </a:bodyPr>
              <a:lstStyle/>
              <a:p>
                <a:r>
                  <a:rPr lang="en-US" altLang="ja-JP" sz="1000" b="1" dirty="0" smtClean="0"/>
                  <a:t>-2.5</a:t>
                </a:r>
                <a:endParaRPr kumimoji="1" lang="ja-JP" altLang="en-US" sz="1000" b="1" dirty="0"/>
              </a:p>
            </p:txBody>
          </p:sp>
          <p:sp>
            <p:nvSpPr>
              <p:cNvPr id="40" name="テキスト ボックス 39"/>
              <p:cNvSpPr txBox="1"/>
              <p:nvPr/>
            </p:nvSpPr>
            <p:spPr>
              <a:xfrm>
                <a:off x="1666205" y="6061422"/>
                <a:ext cx="420627" cy="246221"/>
              </a:xfrm>
              <a:prstGeom prst="rect">
                <a:avLst/>
              </a:prstGeom>
              <a:noFill/>
            </p:spPr>
            <p:txBody>
              <a:bodyPr wrap="square" rtlCol="0">
                <a:spAutoFit/>
              </a:bodyPr>
              <a:lstStyle/>
              <a:p>
                <a:r>
                  <a:rPr lang="en-US" altLang="ja-JP" sz="1000" b="1" dirty="0" smtClean="0"/>
                  <a:t>-3.5</a:t>
                </a:r>
                <a:endParaRPr kumimoji="1" lang="ja-JP" altLang="en-US" sz="1000" b="1" dirty="0"/>
              </a:p>
            </p:txBody>
          </p:sp>
        </p:grpSp>
        <p:sp>
          <p:nvSpPr>
            <p:cNvPr id="56" name="テキスト ボックス 55"/>
            <p:cNvSpPr txBox="1"/>
            <p:nvPr/>
          </p:nvSpPr>
          <p:spPr>
            <a:xfrm>
              <a:off x="4030541" y="6101722"/>
              <a:ext cx="483603" cy="246221"/>
            </a:xfrm>
            <a:prstGeom prst="rect">
              <a:avLst/>
            </a:prstGeom>
            <a:noFill/>
          </p:spPr>
          <p:txBody>
            <a:bodyPr wrap="square" rtlCol="0">
              <a:spAutoFit/>
            </a:bodyPr>
            <a:lstStyle/>
            <a:p>
              <a:r>
                <a:rPr lang="en-US" altLang="ja-JP" sz="1000" b="1" dirty="0" smtClean="0"/>
                <a:t>1900</a:t>
              </a:r>
              <a:endParaRPr kumimoji="1" lang="ja-JP" altLang="en-US" sz="1000" b="1" dirty="0"/>
            </a:p>
          </p:txBody>
        </p:sp>
        <p:sp>
          <p:nvSpPr>
            <p:cNvPr id="57" name="テキスト ボックス 56"/>
            <p:cNvSpPr txBox="1"/>
            <p:nvPr/>
          </p:nvSpPr>
          <p:spPr>
            <a:xfrm>
              <a:off x="4492858" y="6098367"/>
              <a:ext cx="483603" cy="246221"/>
            </a:xfrm>
            <a:prstGeom prst="rect">
              <a:avLst/>
            </a:prstGeom>
            <a:noFill/>
          </p:spPr>
          <p:txBody>
            <a:bodyPr wrap="square" rtlCol="0">
              <a:spAutoFit/>
            </a:bodyPr>
            <a:lstStyle/>
            <a:p>
              <a:r>
                <a:rPr lang="en-US" altLang="ja-JP" sz="1000" b="1" dirty="0" smtClean="0"/>
                <a:t>1910</a:t>
              </a:r>
              <a:endParaRPr kumimoji="1" lang="ja-JP" altLang="en-US" sz="1000" b="1" dirty="0"/>
            </a:p>
          </p:txBody>
        </p:sp>
        <p:sp>
          <p:nvSpPr>
            <p:cNvPr id="58" name="テキスト ボックス 57"/>
            <p:cNvSpPr txBox="1"/>
            <p:nvPr/>
          </p:nvSpPr>
          <p:spPr>
            <a:xfrm>
              <a:off x="4977006" y="6106701"/>
              <a:ext cx="483603" cy="246221"/>
            </a:xfrm>
            <a:prstGeom prst="rect">
              <a:avLst/>
            </a:prstGeom>
            <a:noFill/>
          </p:spPr>
          <p:txBody>
            <a:bodyPr wrap="square" rtlCol="0">
              <a:spAutoFit/>
            </a:bodyPr>
            <a:lstStyle/>
            <a:p>
              <a:r>
                <a:rPr lang="en-US" altLang="ja-JP" sz="1000" b="1" dirty="0" smtClean="0"/>
                <a:t>1920</a:t>
              </a:r>
              <a:endParaRPr kumimoji="1" lang="ja-JP" altLang="en-US" sz="1000" b="1" dirty="0"/>
            </a:p>
          </p:txBody>
        </p:sp>
        <p:sp>
          <p:nvSpPr>
            <p:cNvPr id="59" name="テキスト ボックス 58"/>
            <p:cNvSpPr txBox="1"/>
            <p:nvPr/>
          </p:nvSpPr>
          <p:spPr>
            <a:xfrm>
              <a:off x="5438778" y="6098564"/>
              <a:ext cx="483603" cy="246221"/>
            </a:xfrm>
            <a:prstGeom prst="rect">
              <a:avLst/>
            </a:prstGeom>
            <a:noFill/>
          </p:spPr>
          <p:txBody>
            <a:bodyPr wrap="square" rtlCol="0">
              <a:spAutoFit/>
            </a:bodyPr>
            <a:lstStyle/>
            <a:p>
              <a:r>
                <a:rPr lang="en-US" altLang="ja-JP" sz="1000" b="1" dirty="0" smtClean="0"/>
                <a:t>1930</a:t>
              </a:r>
              <a:endParaRPr kumimoji="1" lang="ja-JP" altLang="en-US" sz="1000" b="1" dirty="0"/>
            </a:p>
          </p:txBody>
        </p:sp>
        <p:sp>
          <p:nvSpPr>
            <p:cNvPr id="60" name="テキスト ボックス 59"/>
            <p:cNvSpPr txBox="1"/>
            <p:nvPr/>
          </p:nvSpPr>
          <p:spPr>
            <a:xfrm>
              <a:off x="5921950" y="6106843"/>
              <a:ext cx="483603" cy="246221"/>
            </a:xfrm>
            <a:prstGeom prst="rect">
              <a:avLst/>
            </a:prstGeom>
            <a:noFill/>
          </p:spPr>
          <p:txBody>
            <a:bodyPr wrap="square" rtlCol="0">
              <a:spAutoFit/>
            </a:bodyPr>
            <a:lstStyle/>
            <a:p>
              <a:r>
                <a:rPr lang="en-US" altLang="ja-JP" sz="1000" b="1" dirty="0" smtClean="0"/>
                <a:t>1940</a:t>
              </a:r>
              <a:endParaRPr kumimoji="1" lang="ja-JP" altLang="en-US" sz="1000" b="1" dirty="0"/>
            </a:p>
          </p:txBody>
        </p:sp>
        <p:sp>
          <p:nvSpPr>
            <p:cNvPr id="61" name="テキスト ボックス 60"/>
            <p:cNvSpPr txBox="1"/>
            <p:nvPr/>
          </p:nvSpPr>
          <p:spPr>
            <a:xfrm>
              <a:off x="6395224" y="6106700"/>
              <a:ext cx="483603" cy="246221"/>
            </a:xfrm>
            <a:prstGeom prst="rect">
              <a:avLst/>
            </a:prstGeom>
            <a:noFill/>
          </p:spPr>
          <p:txBody>
            <a:bodyPr wrap="square" rtlCol="0">
              <a:spAutoFit/>
            </a:bodyPr>
            <a:lstStyle/>
            <a:p>
              <a:r>
                <a:rPr lang="en-US" altLang="ja-JP" sz="1000" b="1" dirty="0" smtClean="0"/>
                <a:t>1950</a:t>
              </a:r>
              <a:endParaRPr kumimoji="1" lang="ja-JP" altLang="en-US" sz="1000" b="1" dirty="0"/>
            </a:p>
          </p:txBody>
        </p:sp>
        <p:sp>
          <p:nvSpPr>
            <p:cNvPr id="62" name="テキスト ボックス 61"/>
            <p:cNvSpPr txBox="1"/>
            <p:nvPr/>
          </p:nvSpPr>
          <p:spPr>
            <a:xfrm>
              <a:off x="6854341" y="6105466"/>
              <a:ext cx="483603" cy="246221"/>
            </a:xfrm>
            <a:prstGeom prst="rect">
              <a:avLst/>
            </a:prstGeom>
            <a:noFill/>
          </p:spPr>
          <p:txBody>
            <a:bodyPr wrap="square" rtlCol="0">
              <a:spAutoFit/>
            </a:bodyPr>
            <a:lstStyle/>
            <a:p>
              <a:r>
                <a:rPr lang="en-US" altLang="ja-JP" sz="1000" b="1" dirty="0" smtClean="0"/>
                <a:t>1960</a:t>
              </a:r>
              <a:endParaRPr kumimoji="1" lang="ja-JP" altLang="en-US" sz="1000" b="1" dirty="0"/>
            </a:p>
          </p:txBody>
        </p:sp>
        <p:sp>
          <p:nvSpPr>
            <p:cNvPr id="63" name="テキスト ボックス 62"/>
            <p:cNvSpPr txBox="1"/>
            <p:nvPr/>
          </p:nvSpPr>
          <p:spPr>
            <a:xfrm>
              <a:off x="7326850" y="6104165"/>
              <a:ext cx="483603" cy="246221"/>
            </a:xfrm>
            <a:prstGeom prst="rect">
              <a:avLst/>
            </a:prstGeom>
            <a:noFill/>
          </p:spPr>
          <p:txBody>
            <a:bodyPr wrap="square" rtlCol="0">
              <a:spAutoFit/>
            </a:bodyPr>
            <a:lstStyle/>
            <a:p>
              <a:r>
                <a:rPr lang="en-US" altLang="ja-JP" sz="1000" b="1" dirty="0" smtClean="0"/>
                <a:t>1970</a:t>
              </a:r>
              <a:endParaRPr kumimoji="1" lang="ja-JP" altLang="en-US" sz="1000" b="1" dirty="0"/>
            </a:p>
          </p:txBody>
        </p:sp>
        <p:sp>
          <p:nvSpPr>
            <p:cNvPr id="64" name="テキスト ボックス 63"/>
            <p:cNvSpPr txBox="1"/>
            <p:nvPr/>
          </p:nvSpPr>
          <p:spPr>
            <a:xfrm>
              <a:off x="7796296" y="6104164"/>
              <a:ext cx="483603" cy="246221"/>
            </a:xfrm>
            <a:prstGeom prst="rect">
              <a:avLst/>
            </a:prstGeom>
            <a:noFill/>
          </p:spPr>
          <p:txBody>
            <a:bodyPr wrap="square" rtlCol="0">
              <a:spAutoFit/>
            </a:bodyPr>
            <a:lstStyle/>
            <a:p>
              <a:r>
                <a:rPr lang="en-US" altLang="ja-JP" sz="1000" b="1" dirty="0" smtClean="0"/>
                <a:t>1980</a:t>
              </a:r>
              <a:endParaRPr kumimoji="1" lang="ja-JP" altLang="en-US" sz="1000" b="1" dirty="0"/>
            </a:p>
          </p:txBody>
        </p:sp>
        <p:sp>
          <p:nvSpPr>
            <p:cNvPr id="65" name="テキスト ボックス 64"/>
            <p:cNvSpPr txBox="1"/>
            <p:nvPr/>
          </p:nvSpPr>
          <p:spPr>
            <a:xfrm>
              <a:off x="8268805" y="6112551"/>
              <a:ext cx="483603" cy="246221"/>
            </a:xfrm>
            <a:prstGeom prst="rect">
              <a:avLst/>
            </a:prstGeom>
            <a:noFill/>
          </p:spPr>
          <p:txBody>
            <a:bodyPr wrap="square" rtlCol="0">
              <a:spAutoFit/>
            </a:bodyPr>
            <a:lstStyle/>
            <a:p>
              <a:r>
                <a:rPr lang="en-US" altLang="ja-JP" sz="1000" b="1" dirty="0" smtClean="0"/>
                <a:t>1990</a:t>
              </a:r>
              <a:endParaRPr kumimoji="1" lang="ja-JP" altLang="en-US" sz="1000" b="1" dirty="0"/>
            </a:p>
          </p:txBody>
        </p:sp>
        <p:sp>
          <p:nvSpPr>
            <p:cNvPr id="66" name="テキスト ボックス 65"/>
            <p:cNvSpPr txBox="1"/>
            <p:nvPr/>
          </p:nvSpPr>
          <p:spPr>
            <a:xfrm>
              <a:off x="8738251" y="6098366"/>
              <a:ext cx="483603" cy="246221"/>
            </a:xfrm>
            <a:prstGeom prst="rect">
              <a:avLst/>
            </a:prstGeom>
            <a:noFill/>
          </p:spPr>
          <p:txBody>
            <a:bodyPr wrap="square" rtlCol="0">
              <a:spAutoFit/>
            </a:bodyPr>
            <a:lstStyle/>
            <a:p>
              <a:r>
                <a:rPr lang="en-US" altLang="ja-JP" sz="1000" b="1" dirty="0" smtClean="0"/>
                <a:t>2000</a:t>
              </a:r>
              <a:endParaRPr kumimoji="1" lang="ja-JP" altLang="en-US" sz="1000" b="1" dirty="0"/>
            </a:p>
          </p:txBody>
        </p:sp>
        <p:sp>
          <p:nvSpPr>
            <p:cNvPr id="67" name="テキスト ボックス 66"/>
            <p:cNvSpPr txBox="1"/>
            <p:nvPr/>
          </p:nvSpPr>
          <p:spPr>
            <a:xfrm>
              <a:off x="2143642" y="6105465"/>
              <a:ext cx="483603" cy="246221"/>
            </a:xfrm>
            <a:prstGeom prst="rect">
              <a:avLst/>
            </a:prstGeom>
            <a:noFill/>
          </p:spPr>
          <p:txBody>
            <a:bodyPr wrap="square" rtlCol="0">
              <a:spAutoFit/>
            </a:bodyPr>
            <a:lstStyle/>
            <a:p>
              <a:r>
                <a:rPr lang="en-US" altLang="ja-JP" sz="1000" b="1" dirty="0" smtClean="0"/>
                <a:t>1860</a:t>
              </a:r>
              <a:endParaRPr kumimoji="1" lang="ja-JP" altLang="en-US" sz="1000" b="1" dirty="0"/>
            </a:p>
          </p:txBody>
        </p:sp>
        <p:sp>
          <p:nvSpPr>
            <p:cNvPr id="68" name="テキスト ボックス 67"/>
            <p:cNvSpPr txBox="1"/>
            <p:nvPr/>
          </p:nvSpPr>
          <p:spPr>
            <a:xfrm>
              <a:off x="2624682" y="6095843"/>
              <a:ext cx="483603" cy="246221"/>
            </a:xfrm>
            <a:prstGeom prst="rect">
              <a:avLst/>
            </a:prstGeom>
            <a:noFill/>
          </p:spPr>
          <p:txBody>
            <a:bodyPr wrap="square" rtlCol="0">
              <a:spAutoFit/>
            </a:bodyPr>
            <a:lstStyle/>
            <a:p>
              <a:r>
                <a:rPr lang="en-US" altLang="ja-JP" sz="1000" b="1" dirty="0" smtClean="0"/>
                <a:t>1870</a:t>
              </a:r>
              <a:endParaRPr kumimoji="1" lang="ja-JP" altLang="en-US" sz="1000" b="1" dirty="0"/>
            </a:p>
          </p:txBody>
        </p:sp>
        <p:sp>
          <p:nvSpPr>
            <p:cNvPr id="69" name="テキスト ボックス 68"/>
            <p:cNvSpPr txBox="1"/>
            <p:nvPr/>
          </p:nvSpPr>
          <p:spPr>
            <a:xfrm>
              <a:off x="3088203" y="6105465"/>
              <a:ext cx="483603" cy="246221"/>
            </a:xfrm>
            <a:prstGeom prst="rect">
              <a:avLst/>
            </a:prstGeom>
            <a:noFill/>
          </p:spPr>
          <p:txBody>
            <a:bodyPr wrap="square" rtlCol="0">
              <a:spAutoFit/>
            </a:bodyPr>
            <a:lstStyle/>
            <a:p>
              <a:r>
                <a:rPr lang="en-US" altLang="ja-JP" sz="1000" b="1" dirty="0" smtClean="0"/>
                <a:t>1880</a:t>
              </a:r>
              <a:endParaRPr kumimoji="1" lang="ja-JP" altLang="en-US" sz="1000" b="1" dirty="0"/>
            </a:p>
          </p:txBody>
        </p:sp>
        <p:sp>
          <p:nvSpPr>
            <p:cNvPr id="70" name="テキスト ボックス 69"/>
            <p:cNvSpPr txBox="1"/>
            <p:nvPr/>
          </p:nvSpPr>
          <p:spPr>
            <a:xfrm>
              <a:off x="3563198" y="6106575"/>
              <a:ext cx="483603" cy="246221"/>
            </a:xfrm>
            <a:prstGeom prst="rect">
              <a:avLst/>
            </a:prstGeom>
            <a:noFill/>
          </p:spPr>
          <p:txBody>
            <a:bodyPr wrap="square" rtlCol="0">
              <a:spAutoFit/>
            </a:bodyPr>
            <a:lstStyle/>
            <a:p>
              <a:r>
                <a:rPr lang="en-US" altLang="ja-JP" sz="1000" b="1" dirty="0" smtClean="0"/>
                <a:t>1890</a:t>
              </a:r>
              <a:endParaRPr kumimoji="1" lang="ja-JP" altLang="en-US" sz="1000" b="1" dirty="0"/>
            </a:p>
          </p:txBody>
        </p:sp>
      </p:grpSp>
      <p:pic>
        <p:nvPicPr>
          <p:cNvPr id="9" name="図 8"/>
          <p:cNvPicPr>
            <a:picLocks noChangeAspect="1"/>
          </p:cNvPicPr>
          <p:nvPr/>
        </p:nvPicPr>
        <p:blipFill rotWithShape="1">
          <a:blip r:embed="rId4" cstate="print">
            <a:extLst>
              <a:ext uri="{28A0092B-C50C-407E-A947-70E740481C1C}">
                <a14:useLocalDpi xmlns:a14="http://schemas.microsoft.com/office/drawing/2010/main" val="0"/>
              </a:ext>
            </a:extLst>
          </a:blip>
          <a:srcRect l="3187" t="189" r="2675" b="25929"/>
          <a:stretch/>
        </p:blipFill>
        <p:spPr>
          <a:xfrm>
            <a:off x="0" y="846161"/>
            <a:ext cx="9144000" cy="3002508"/>
          </a:xfrm>
          <a:prstGeom prst="rect">
            <a:avLst/>
          </a:prstGeom>
        </p:spPr>
      </p:pic>
      <p:sp>
        <p:nvSpPr>
          <p:cNvPr id="18" name="正方形/長方形 17"/>
          <p:cNvSpPr/>
          <p:nvPr/>
        </p:nvSpPr>
        <p:spPr>
          <a:xfrm>
            <a:off x="2821359" y="1194172"/>
            <a:ext cx="713412" cy="4960968"/>
          </a:xfrm>
          <a:prstGeom prst="rect">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4360353" y="1194172"/>
            <a:ext cx="536112" cy="4960968"/>
          </a:xfrm>
          <a:prstGeom prst="rect">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5722047" y="1181846"/>
            <a:ext cx="670953" cy="4973294"/>
          </a:xfrm>
          <a:prstGeom prst="rect">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5" name="グループ化 24"/>
          <p:cNvGrpSpPr/>
          <p:nvPr/>
        </p:nvGrpSpPr>
        <p:grpSpPr>
          <a:xfrm>
            <a:off x="8051683" y="1154550"/>
            <a:ext cx="605620" cy="5011651"/>
            <a:chOff x="8051683" y="1154550"/>
            <a:chExt cx="605620" cy="5011651"/>
          </a:xfrm>
        </p:grpSpPr>
        <p:sp>
          <p:nvSpPr>
            <p:cNvPr id="21" name="正方形/長方形 20"/>
            <p:cNvSpPr/>
            <p:nvPr/>
          </p:nvSpPr>
          <p:spPr>
            <a:xfrm>
              <a:off x="8096081" y="1154550"/>
              <a:ext cx="561222" cy="2941033"/>
            </a:xfrm>
            <a:prstGeom prst="rect">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8051683" y="4095583"/>
              <a:ext cx="561222" cy="2070618"/>
            </a:xfrm>
            <a:prstGeom prst="rect">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6" name="角丸四角形 25"/>
          <p:cNvSpPr/>
          <p:nvPr/>
        </p:nvSpPr>
        <p:spPr>
          <a:xfrm>
            <a:off x="419100" y="4660900"/>
            <a:ext cx="1206500" cy="787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smtClean="0"/>
              <a:t>６月</a:t>
            </a:r>
            <a:endParaRPr kumimoji="1" lang="ja-JP" altLang="en-US" sz="3600" dirty="0"/>
          </a:p>
        </p:txBody>
      </p:sp>
      <p:sp>
        <p:nvSpPr>
          <p:cNvPr id="12" name="円/楕円 11"/>
          <p:cNvSpPr/>
          <p:nvPr/>
        </p:nvSpPr>
        <p:spPr>
          <a:xfrm>
            <a:off x="4329958" y="5436310"/>
            <a:ext cx="81433" cy="8143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a:off x="4517632" y="5735530"/>
            <a:ext cx="81433" cy="8143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a:off x="4476916" y="4971547"/>
            <a:ext cx="81433" cy="8143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4849205" y="5154942"/>
            <a:ext cx="81433" cy="8143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a:off x="6352283" y="5816963"/>
            <a:ext cx="81433" cy="8143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p:cNvSpPr/>
          <p:nvPr/>
        </p:nvSpPr>
        <p:spPr>
          <a:xfrm>
            <a:off x="5685653" y="5269391"/>
            <a:ext cx="81433" cy="8143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p:cNvSpPr/>
          <p:nvPr/>
        </p:nvSpPr>
        <p:spPr>
          <a:xfrm>
            <a:off x="5884160" y="5131732"/>
            <a:ext cx="81433" cy="8143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6"/>
          <p:cNvSpPr/>
          <p:nvPr/>
        </p:nvSpPr>
        <p:spPr>
          <a:xfrm>
            <a:off x="5843443" y="4918382"/>
            <a:ext cx="81433" cy="8143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p:cNvSpPr/>
          <p:nvPr/>
        </p:nvSpPr>
        <p:spPr>
          <a:xfrm>
            <a:off x="6165535" y="5136777"/>
            <a:ext cx="81433" cy="8143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p:cNvSpPr>
            <a:spLocks noGrp="1"/>
          </p:cNvSpPr>
          <p:nvPr>
            <p:ph type="sldNum" sz="quarter" idx="12"/>
          </p:nvPr>
        </p:nvSpPr>
        <p:spPr>
          <a:xfrm>
            <a:off x="7096142" y="6508508"/>
            <a:ext cx="2057400" cy="365125"/>
          </a:xfrm>
        </p:spPr>
        <p:txBody>
          <a:bodyPr/>
          <a:lstStyle/>
          <a:p>
            <a:fld id="{078EF197-B28D-4608-8A03-6AB77B2678B0}" type="slidenum">
              <a:rPr kumimoji="1" lang="ja-JP" altLang="en-US" smtClean="0"/>
              <a:t>30</a:t>
            </a:fld>
            <a:endParaRPr kumimoji="1" lang="ja-JP" altLang="en-US"/>
          </a:p>
        </p:txBody>
      </p:sp>
      <p:sp>
        <p:nvSpPr>
          <p:cNvPr id="51" name="テキスト ボックス 50"/>
          <p:cNvSpPr txBox="1"/>
          <p:nvPr/>
        </p:nvSpPr>
        <p:spPr>
          <a:xfrm>
            <a:off x="8727922" y="6260395"/>
            <a:ext cx="492443" cy="276999"/>
          </a:xfrm>
          <a:prstGeom prst="rect">
            <a:avLst/>
          </a:prstGeom>
          <a:noFill/>
        </p:spPr>
        <p:txBody>
          <a:bodyPr wrap="none" rtlCol="0">
            <a:spAutoFit/>
          </a:bodyPr>
          <a:lstStyle/>
          <a:p>
            <a:r>
              <a:rPr kumimoji="1" lang="ja-JP" altLang="en-US" sz="1200" b="1" dirty="0" smtClean="0"/>
              <a:t>（</a:t>
            </a:r>
            <a:r>
              <a:rPr lang="ja-JP" altLang="en-US" sz="1200" b="1" dirty="0"/>
              <a:t>年</a:t>
            </a:r>
            <a:r>
              <a:rPr kumimoji="1" lang="ja-JP" altLang="en-US" sz="1200" b="1" dirty="0" smtClean="0"/>
              <a:t>）</a:t>
            </a:r>
            <a:endParaRPr kumimoji="1" lang="ja-JP" altLang="en-US" sz="1200" b="1" dirty="0"/>
          </a:p>
        </p:txBody>
      </p:sp>
      <p:sp>
        <p:nvSpPr>
          <p:cNvPr id="52" name="テキスト ボックス 51"/>
          <p:cNvSpPr txBox="1"/>
          <p:nvPr/>
        </p:nvSpPr>
        <p:spPr>
          <a:xfrm>
            <a:off x="1427785" y="3872782"/>
            <a:ext cx="492443" cy="276999"/>
          </a:xfrm>
          <a:prstGeom prst="rect">
            <a:avLst/>
          </a:prstGeom>
          <a:noFill/>
        </p:spPr>
        <p:txBody>
          <a:bodyPr wrap="none" rtlCol="0">
            <a:spAutoFit/>
          </a:bodyPr>
          <a:lstStyle/>
          <a:p>
            <a:r>
              <a:rPr kumimoji="1" lang="ja-JP" altLang="en-US" sz="1200" b="1" dirty="0" smtClean="0"/>
              <a:t>（</a:t>
            </a:r>
            <a:r>
              <a:rPr lang="ja-JP" altLang="en-US" sz="1200" b="1" dirty="0" smtClean="0"/>
              <a:t>℃</a:t>
            </a:r>
            <a:r>
              <a:rPr kumimoji="1" lang="ja-JP" altLang="en-US" sz="1200" b="1" dirty="0" smtClean="0"/>
              <a:t>）</a:t>
            </a:r>
            <a:endParaRPr kumimoji="1" lang="ja-JP" altLang="en-US" sz="1200" b="1" dirty="0"/>
          </a:p>
        </p:txBody>
      </p:sp>
    </p:spTree>
    <p:extLst>
      <p:ext uri="{BB962C8B-B14F-4D97-AF65-F5344CB8AC3E}">
        <p14:creationId xmlns:p14="http://schemas.microsoft.com/office/powerpoint/2010/main" val="992543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グループ化 64"/>
          <p:cNvGrpSpPr/>
          <p:nvPr/>
        </p:nvGrpSpPr>
        <p:grpSpPr>
          <a:xfrm>
            <a:off x="1666051" y="3984478"/>
            <a:ext cx="7555803" cy="2368318"/>
            <a:chOff x="1666051" y="3990454"/>
            <a:chExt cx="7555803" cy="2368318"/>
          </a:xfrm>
        </p:grpSpPr>
        <p:grpSp>
          <p:nvGrpSpPr>
            <p:cNvPr id="49" name="グループ化 48"/>
            <p:cNvGrpSpPr/>
            <p:nvPr/>
          </p:nvGrpSpPr>
          <p:grpSpPr>
            <a:xfrm>
              <a:off x="1666051" y="3990454"/>
              <a:ext cx="7355621" cy="2304453"/>
              <a:chOff x="1666051" y="3990454"/>
              <a:chExt cx="7355621" cy="2304453"/>
            </a:xfrm>
          </p:grpSpPr>
          <p:grpSp>
            <p:nvGrpSpPr>
              <p:cNvPr id="5" name="グループ化 4"/>
              <p:cNvGrpSpPr/>
              <p:nvPr/>
            </p:nvGrpSpPr>
            <p:grpSpPr>
              <a:xfrm>
                <a:off x="1666051" y="3990454"/>
                <a:ext cx="7355621" cy="2304453"/>
                <a:chOff x="1666051" y="3990454"/>
                <a:chExt cx="7355621" cy="2304453"/>
              </a:xfrm>
            </p:grpSpPr>
            <p:grpSp>
              <p:nvGrpSpPr>
                <p:cNvPr id="3" name="グループ化 2"/>
                <p:cNvGrpSpPr/>
                <p:nvPr/>
              </p:nvGrpSpPr>
              <p:grpSpPr>
                <a:xfrm>
                  <a:off x="1666051" y="3990454"/>
                  <a:ext cx="7355621" cy="2213123"/>
                  <a:chOff x="1666051" y="3990454"/>
                  <a:chExt cx="7355621" cy="2213123"/>
                </a:xfrm>
              </p:grpSpPr>
              <p:pic>
                <p:nvPicPr>
                  <p:cNvPr id="2" name="図 1"/>
                  <p:cNvPicPr>
                    <a:picLocks noChangeAspect="1"/>
                  </p:cNvPicPr>
                  <p:nvPr/>
                </p:nvPicPr>
                <p:blipFill rotWithShape="1">
                  <a:blip r:embed="rId3">
                    <a:extLst>
                      <a:ext uri="{28A0092B-C50C-407E-A947-70E740481C1C}">
                        <a14:useLocalDpi xmlns:a14="http://schemas.microsoft.com/office/drawing/2010/main" val="0"/>
                      </a:ext>
                    </a:extLst>
                  </a:blip>
                  <a:srcRect l="7862" t="7538" r="2686" b="9729"/>
                  <a:stretch/>
                </p:blipFill>
                <p:spPr>
                  <a:xfrm>
                    <a:off x="1960282" y="4080681"/>
                    <a:ext cx="7061390" cy="2122896"/>
                  </a:xfrm>
                  <a:prstGeom prst="rect">
                    <a:avLst/>
                  </a:prstGeom>
                </p:spPr>
              </p:pic>
              <p:cxnSp>
                <p:nvCxnSpPr>
                  <p:cNvPr id="6" name="直線コネクタ 5"/>
                  <p:cNvCxnSpPr/>
                  <p:nvPr/>
                </p:nvCxnSpPr>
                <p:spPr>
                  <a:xfrm>
                    <a:off x="1995777" y="4850296"/>
                    <a:ext cx="6937253" cy="17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テキスト ボックス 33"/>
                  <p:cNvSpPr txBox="1"/>
                  <p:nvPr/>
                </p:nvSpPr>
                <p:spPr>
                  <a:xfrm>
                    <a:off x="1798115" y="4123274"/>
                    <a:ext cx="209550" cy="246221"/>
                  </a:xfrm>
                  <a:prstGeom prst="rect">
                    <a:avLst/>
                  </a:prstGeom>
                  <a:noFill/>
                </p:spPr>
                <p:txBody>
                  <a:bodyPr wrap="square" rtlCol="0">
                    <a:spAutoFit/>
                  </a:bodyPr>
                  <a:lstStyle/>
                  <a:p>
                    <a:r>
                      <a:rPr kumimoji="1" lang="en-US" altLang="ja-JP" sz="1000" b="1" dirty="0" smtClean="0"/>
                      <a:t>2</a:t>
                    </a:r>
                    <a:endParaRPr kumimoji="1" lang="ja-JP" altLang="en-US" sz="1000" b="1" dirty="0"/>
                  </a:p>
                </p:txBody>
              </p:sp>
              <p:sp>
                <p:nvSpPr>
                  <p:cNvPr id="35" name="テキスト ボックス 34"/>
                  <p:cNvSpPr txBox="1"/>
                  <p:nvPr/>
                </p:nvSpPr>
                <p:spPr>
                  <a:xfrm>
                    <a:off x="1706788" y="4282789"/>
                    <a:ext cx="368300" cy="246221"/>
                  </a:xfrm>
                  <a:prstGeom prst="rect">
                    <a:avLst/>
                  </a:prstGeom>
                  <a:noFill/>
                </p:spPr>
                <p:txBody>
                  <a:bodyPr wrap="square" rtlCol="0">
                    <a:spAutoFit/>
                  </a:bodyPr>
                  <a:lstStyle/>
                  <a:p>
                    <a:r>
                      <a:rPr lang="en-US" altLang="ja-JP" sz="1000" b="1" dirty="0" smtClean="0"/>
                      <a:t>1.5</a:t>
                    </a:r>
                    <a:endParaRPr kumimoji="1" lang="ja-JP" altLang="en-US" sz="1000" b="1" dirty="0"/>
                  </a:p>
                </p:txBody>
              </p:sp>
              <p:sp>
                <p:nvSpPr>
                  <p:cNvPr id="36" name="テキスト ボックス 35"/>
                  <p:cNvSpPr txBox="1"/>
                  <p:nvPr/>
                </p:nvSpPr>
                <p:spPr>
                  <a:xfrm>
                    <a:off x="1798115" y="4429450"/>
                    <a:ext cx="209550" cy="246221"/>
                  </a:xfrm>
                  <a:prstGeom prst="rect">
                    <a:avLst/>
                  </a:prstGeom>
                  <a:noFill/>
                </p:spPr>
                <p:txBody>
                  <a:bodyPr wrap="square" rtlCol="0">
                    <a:spAutoFit/>
                  </a:bodyPr>
                  <a:lstStyle/>
                  <a:p>
                    <a:r>
                      <a:rPr lang="en-US" altLang="ja-JP" sz="1000" b="1" dirty="0"/>
                      <a:t>1</a:t>
                    </a:r>
                    <a:endParaRPr kumimoji="1" lang="ja-JP" altLang="en-US" sz="1000" b="1" dirty="0"/>
                  </a:p>
                </p:txBody>
              </p:sp>
              <p:sp>
                <p:nvSpPr>
                  <p:cNvPr id="37" name="テキスト ボックス 36"/>
                  <p:cNvSpPr txBox="1"/>
                  <p:nvPr/>
                </p:nvSpPr>
                <p:spPr>
                  <a:xfrm>
                    <a:off x="1802360" y="4724662"/>
                    <a:ext cx="209550" cy="246221"/>
                  </a:xfrm>
                  <a:prstGeom prst="rect">
                    <a:avLst/>
                  </a:prstGeom>
                  <a:noFill/>
                </p:spPr>
                <p:txBody>
                  <a:bodyPr wrap="square" rtlCol="0">
                    <a:spAutoFit/>
                  </a:bodyPr>
                  <a:lstStyle/>
                  <a:p>
                    <a:r>
                      <a:rPr lang="en-US" altLang="ja-JP" sz="1000" b="1" dirty="0"/>
                      <a:t>0</a:t>
                    </a:r>
                    <a:endParaRPr kumimoji="1" lang="ja-JP" altLang="en-US" sz="1000" b="1" dirty="0"/>
                  </a:p>
                </p:txBody>
              </p:sp>
              <p:sp>
                <p:nvSpPr>
                  <p:cNvPr id="38" name="テキスト ボックス 37"/>
                  <p:cNvSpPr txBox="1"/>
                  <p:nvPr/>
                </p:nvSpPr>
                <p:spPr>
                  <a:xfrm>
                    <a:off x="1706788" y="4574737"/>
                    <a:ext cx="368300" cy="246221"/>
                  </a:xfrm>
                  <a:prstGeom prst="rect">
                    <a:avLst/>
                  </a:prstGeom>
                  <a:noFill/>
                </p:spPr>
                <p:txBody>
                  <a:bodyPr wrap="square" rtlCol="0">
                    <a:spAutoFit/>
                  </a:bodyPr>
                  <a:lstStyle/>
                  <a:p>
                    <a:r>
                      <a:rPr lang="en-US" altLang="ja-JP" sz="1000" b="1" dirty="0"/>
                      <a:t>0</a:t>
                    </a:r>
                    <a:r>
                      <a:rPr lang="en-US" altLang="ja-JP" sz="1000" b="1" dirty="0" smtClean="0"/>
                      <a:t>.5</a:t>
                    </a:r>
                    <a:endParaRPr kumimoji="1" lang="ja-JP" altLang="en-US" sz="1000" b="1" dirty="0"/>
                  </a:p>
                </p:txBody>
              </p:sp>
              <p:sp>
                <p:nvSpPr>
                  <p:cNvPr id="42" name="テキスト ボックス 41"/>
                  <p:cNvSpPr txBox="1"/>
                  <p:nvPr/>
                </p:nvSpPr>
                <p:spPr>
                  <a:xfrm>
                    <a:off x="1666051" y="4865594"/>
                    <a:ext cx="420627" cy="246221"/>
                  </a:xfrm>
                  <a:prstGeom prst="rect">
                    <a:avLst/>
                  </a:prstGeom>
                  <a:noFill/>
                </p:spPr>
                <p:txBody>
                  <a:bodyPr wrap="square" rtlCol="0">
                    <a:spAutoFit/>
                  </a:bodyPr>
                  <a:lstStyle/>
                  <a:p>
                    <a:r>
                      <a:rPr lang="en-US" altLang="ja-JP" sz="1000" b="1" dirty="0" smtClean="0"/>
                      <a:t>-0.5</a:t>
                    </a:r>
                    <a:endParaRPr kumimoji="1" lang="ja-JP" altLang="en-US" sz="1000" b="1" dirty="0"/>
                  </a:p>
                </p:txBody>
              </p:sp>
              <p:sp>
                <p:nvSpPr>
                  <p:cNvPr id="45" name="テキスト ボックス 44"/>
                  <p:cNvSpPr txBox="1"/>
                  <p:nvPr/>
                </p:nvSpPr>
                <p:spPr>
                  <a:xfrm>
                    <a:off x="1712335" y="3990454"/>
                    <a:ext cx="368300" cy="246221"/>
                  </a:xfrm>
                  <a:prstGeom prst="rect">
                    <a:avLst/>
                  </a:prstGeom>
                  <a:noFill/>
                </p:spPr>
                <p:txBody>
                  <a:bodyPr wrap="square" rtlCol="0">
                    <a:spAutoFit/>
                  </a:bodyPr>
                  <a:lstStyle/>
                  <a:p>
                    <a:r>
                      <a:rPr lang="en-US" altLang="ja-JP" sz="1000" b="1" dirty="0"/>
                      <a:t>2</a:t>
                    </a:r>
                    <a:r>
                      <a:rPr lang="en-US" altLang="ja-JP" sz="1000" b="1" dirty="0" smtClean="0"/>
                      <a:t>.5</a:t>
                    </a:r>
                    <a:endParaRPr kumimoji="1" lang="ja-JP" altLang="en-US" sz="1000" b="1" dirty="0"/>
                  </a:p>
                </p:txBody>
              </p:sp>
            </p:grpSp>
            <p:sp>
              <p:nvSpPr>
                <p:cNvPr id="39" name="テキスト ボックス 38"/>
                <p:cNvSpPr txBox="1"/>
                <p:nvPr/>
              </p:nvSpPr>
              <p:spPr>
                <a:xfrm>
                  <a:off x="1774701" y="5007922"/>
                  <a:ext cx="319320" cy="246221"/>
                </a:xfrm>
                <a:prstGeom prst="rect">
                  <a:avLst/>
                </a:prstGeom>
                <a:noFill/>
              </p:spPr>
              <p:txBody>
                <a:bodyPr wrap="square" rtlCol="0">
                  <a:spAutoFit/>
                </a:bodyPr>
                <a:lstStyle/>
                <a:p>
                  <a:r>
                    <a:rPr lang="en-US" altLang="ja-JP" sz="1000" b="1" dirty="0" smtClean="0"/>
                    <a:t>-1</a:t>
                  </a:r>
                  <a:endParaRPr kumimoji="1" lang="ja-JP" altLang="en-US" sz="1000" b="1" dirty="0"/>
                </a:p>
              </p:txBody>
            </p:sp>
            <p:sp>
              <p:nvSpPr>
                <p:cNvPr id="43" name="テキスト ボックス 42"/>
                <p:cNvSpPr txBox="1"/>
                <p:nvPr/>
              </p:nvSpPr>
              <p:spPr>
                <a:xfrm>
                  <a:off x="1678404" y="5156580"/>
                  <a:ext cx="420627" cy="246221"/>
                </a:xfrm>
                <a:prstGeom prst="rect">
                  <a:avLst/>
                </a:prstGeom>
                <a:noFill/>
              </p:spPr>
              <p:txBody>
                <a:bodyPr wrap="square" rtlCol="0">
                  <a:spAutoFit/>
                </a:bodyPr>
                <a:lstStyle/>
                <a:p>
                  <a:r>
                    <a:rPr lang="en-US" altLang="ja-JP" sz="1000" b="1" dirty="0" smtClean="0"/>
                    <a:t>-1.5</a:t>
                  </a:r>
                  <a:endParaRPr kumimoji="1" lang="ja-JP" altLang="en-US" sz="1000" b="1" dirty="0"/>
                </a:p>
              </p:txBody>
            </p:sp>
            <p:sp>
              <p:nvSpPr>
                <p:cNvPr id="44" name="テキスト ボックス 43"/>
                <p:cNvSpPr txBox="1"/>
                <p:nvPr/>
              </p:nvSpPr>
              <p:spPr>
                <a:xfrm>
                  <a:off x="1673394" y="5463672"/>
                  <a:ext cx="420627" cy="246221"/>
                </a:xfrm>
                <a:prstGeom prst="rect">
                  <a:avLst/>
                </a:prstGeom>
                <a:noFill/>
              </p:spPr>
              <p:txBody>
                <a:bodyPr wrap="square" rtlCol="0">
                  <a:spAutoFit/>
                </a:bodyPr>
                <a:lstStyle/>
                <a:p>
                  <a:r>
                    <a:rPr lang="en-US" altLang="ja-JP" sz="1000" b="1" dirty="0" smtClean="0"/>
                    <a:t>-2.5</a:t>
                  </a:r>
                  <a:endParaRPr kumimoji="1" lang="ja-JP" altLang="en-US" sz="1000" b="1" dirty="0"/>
                </a:p>
              </p:txBody>
            </p:sp>
            <p:sp>
              <p:nvSpPr>
                <p:cNvPr id="46" name="テキスト ボックス 45"/>
                <p:cNvSpPr txBox="1"/>
                <p:nvPr/>
              </p:nvSpPr>
              <p:spPr>
                <a:xfrm>
                  <a:off x="1670772" y="5754658"/>
                  <a:ext cx="420627" cy="246221"/>
                </a:xfrm>
                <a:prstGeom prst="rect">
                  <a:avLst/>
                </a:prstGeom>
                <a:noFill/>
              </p:spPr>
              <p:txBody>
                <a:bodyPr wrap="square" rtlCol="0">
                  <a:spAutoFit/>
                </a:bodyPr>
                <a:lstStyle/>
                <a:p>
                  <a:r>
                    <a:rPr lang="en-US" altLang="ja-JP" sz="1000" b="1" dirty="0" smtClean="0"/>
                    <a:t>-3.5</a:t>
                  </a:r>
                  <a:endParaRPr kumimoji="1" lang="ja-JP" altLang="en-US" sz="1000" b="1" dirty="0"/>
                </a:p>
              </p:txBody>
            </p:sp>
            <p:sp>
              <p:nvSpPr>
                <p:cNvPr id="47" name="テキスト ボックス 46"/>
                <p:cNvSpPr txBox="1"/>
                <p:nvPr/>
              </p:nvSpPr>
              <p:spPr>
                <a:xfrm>
                  <a:off x="1679370" y="6048686"/>
                  <a:ext cx="420627" cy="246221"/>
                </a:xfrm>
                <a:prstGeom prst="rect">
                  <a:avLst/>
                </a:prstGeom>
                <a:noFill/>
              </p:spPr>
              <p:txBody>
                <a:bodyPr wrap="square" rtlCol="0">
                  <a:spAutoFit/>
                </a:bodyPr>
                <a:lstStyle/>
                <a:p>
                  <a:r>
                    <a:rPr lang="en-US" altLang="ja-JP" sz="1000" b="1" dirty="0" smtClean="0"/>
                    <a:t>-4.5</a:t>
                  </a:r>
                  <a:endParaRPr kumimoji="1" lang="ja-JP" altLang="en-US" sz="1000" b="1" dirty="0"/>
                </a:p>
              </p:txBody>
            </p:sp>
            <p:sp>
              <p:nvSpPr>
                <p:cNvPr id="48" name="テキスト ボックス 47"/>
                <p:cNvSpPr txBox="1"/>
                <p:nvPr/>
              </p:nvSpPr>
              <p:spPr>
                <a:xfrm>
                  <a:off x="1763006" y="5897697"/>
                  <a:ext cx="319320" cy="246221"/>
                </a:xfrm>
                <a:prstGeom prst="rect">
                  <a:avLst/>
                </a:prstGeom>
                <a:noFill/>
              </p:spPr>
              <p:txBody>
                <a:bodyPr wrap="square" rtlCol="0">
                  <a:spAutoFit/>
                </a:bodyPr>
                <a:lstStyle/>
                <a:p>
                  <a:r>
                    <a:rPr lang="en-US" altLang="ja-JP" sz="1000" b="1" dirty="0" smtClean="0"/>
                    <a:t>-4</a:t>
                  </a:r>
                  <a:endParaRPr kumimoji="1" lang="ja-JP" altLang="en-US" sz="1000" b="1" dirty="0"/>
                </a:p>
              </p:txBody>
            </p:sp>
          </p:grpSp>
          <p:sp>
            <p:nvSpPr>
              <p:cNvPr id="40" name="テキスト ボックス 39"/>
              <p:cNvSpPr txBox="1"/>
              <p:nvPr/>
            </p:nvSpPr>
            <p:spPr>
              <a:xfrm>
                <a:off x="1767358" y="5315629"/>
                <a:ext cx="319320" cy="246221"/>
              </a:xfrm>
              <a:prstGeom prst="rect">
                <a:avLst/>
              </a:prstGeom>
              <a:noFill/>
            </p:spPr>
            <p:txBody>
              <a:bodyPr wrap="square" rtlCol="0">
                <a:spAutoFit/>
              </a:bodyPr>
              <a:lstStyle/>
              <a:p>
                <a:r>
                  <a:rPr lang="en-US" altLang="ja-JP" sz="1000" b="1" dirty="0" smtClean="0"/>
                  <a:t>-2</a:t>
                </a:r>
                <a:endParaRPr kumimoji="1" lang="ja-JP" altLang="en-US" sz="1000" b="1" dirty="0"/>
              </a:p>
            </p:txBody>
          </p:sp>
          <p:sp>
            <p:nvSpPr>
              <p:cNvPr id="41" name="テキスト ボックス 40"/>
              <p:cNvSpPr txBox="1"/>
              <p:nvPr/>
            </p:nvSpPr>
            <p:spPr>
              <a:xfrm>
                <a:off x="1755768" y="5606711"/>
                <a:ext cx="319320" cy="246221"/>
              </a:xfrm>
              <a:prstGeom prst="rect">
                <a:avLst/>
              </a:prstGeom>
              <a:noFill/>
            </p:spPr>
            <p:txBody>
              <a:bodyPr wrap="square" rtlCol="0">
                <a:spAutoFit/>
              </a:bodyPr>
              <a:lstStyle/>
              <a:p>
                <a:r>
                  <a:rPr lang="en-US" altLang="ja-JP" sz="1000" b="1" dirty="0" smtClean="0"/>
                  <a:t>-3</a:t>
                </a:r>
                <a:endParaRPr kumimoji="1" lang="ja-JP" altLang="en-US" sz="1000" b="1" dirty="0"/>
              </a:p>
            </p:txBody>
          </p:sp>
        </p:grpSp>
        <p:sp>
          <p:nvSpPr>
            <p:cNvPr id="50" name="テキスト ボックス 49"/>
            <p:cNvSpPr txBox="1"/>
            <p:nvPr/>
          </p:nvSpPr>
          <p:spPr>
            <a:xfrm>
              <a:off x="4030541" y="6101722"/>
              <a:ext cx="483603" cy="246221"/>
            </a:xfrm>
            <a:prstGeom prst="rect">
              <a:avLst/>
            </a:prstGeom>
            <a:noFill/>
          </p:spPr>
          <p:txBody>
            <a:bodyPr wrap="square" rtlCol="0">
              <a:spAutoFit/>
            </a:bodyPr>
            <a:lstStyle/>
            <a:p>
              <a:r>
                <a:rPr lang="en-US" altLang="ja-JP" sz="1000" b="1" dirty="0" smtClean="0"/>
                <a:t>1900</a:t>
              </a:r>
              <a:endParaRPr kumimoji="1" lang="ja-JP" altLang="en-US" sz="1000" b="1" dirty="0"/>
            </a:p>
          </p:txBody>
        </p:sp>
        <p:sp>
          <p:nvSpPr>
            <p:cNvPr id="51" name="テキスト ボックス 50"/>
            <p:cNvSpPr txBox="1"/>
            <p:nvPr/>
          </p:nvSpPr>
          <p:spPr>
            <a:xfrm>
              <a:off x="4492858" y="6098367"/>
              <a:ext cx="483603" cy="246221"/>
            </a:xfrm>
            <a:prstGeom prst="rect">
              <a:avLst/>
            </a:prstGeom>
            <a:noFill/>
          </p:spPr>
          <p:txBody>
            <a:bodyPr wrap="square" rtlCol="0">
              <a:spAutoFit/>
            </a:bodyPr>
            <a:lstStyle/>
            <a:p>
              <a:r>
                <a:rPr lang="en-US" altLang="ja-JP" sz="1000" b="1" dirty="0" smtClean="0"/>
                <a:t>1910</a:t>
              </a:r>
              <a:endParaRPr kumimoji="1" lang="ja-JP" altLang="en-US" sz="1000" b="1" dirty="0"/>
            </a:p>
          </p:txBody>
        </p:sp>
        <p:sp>
          <p:nvSpPr>
            <p:cNvPr id="52" name="テキスト ボックス 51"/>
            <p:cNvSpPr txBox="1"/>
            <p:nvPr/>
          </p:nvSpPr>
          <p:spPr>
            <a:xfrm>
              <a:off x="4977006" y="6106701"/>
              <a:ext cx="483603" cy="246221"/>
            </a:xfrm>
            <a:prstGeom prst="rect">
              <a:avLst/>
            </a:prstGeom>
            <a:noFill/>
          </p:spPr>
          <p:txBody>
            <a:bodyPr wrap="square" rtlCol="0">
              <a:spAutoFit/>
            </a:bodyPr>
            <a:lstStyle/>
            <a:p>
              <a:r>
                <a:rPr lang="en-US" altLang="ja-JP" sz="1000" b="1" dirty="0" smtClean="0"/>
                <a:t>1920</a:t>
              </a:r>
              <a:endParaRPr kumimoji="1" lang="ja-JP" altLang="en-US" sz="1000" b="1" dirty="0"/>
            </a:p>
          </p:txBody>
        </p:sp>
        <p:sp>
          <p:nvSpPr>
            <p:cNvPr id="53" name="テキスト ボックス 52"/>
            <p:cNvSpPr txBox="1"/>
            <p:nvPr/>
          </p:nvSpPr>
          <p:spPr>
            <a:xfrm>
              <a:off x="5438778" y="6098564"/>
              <a:ext cx="483603" cy="246221"/>
            </a:xfrm>
            <a:prstGeom prst="rect">
              <a:avLst/>
            </a:prstGeom>
            <a:noFill/>
          </p:spPr>
          <p:txBody>
            <a:bodyPr wrap="square" rtlCol="0">
              <a:spAutoFit/>
            </a:bodyPr>
            <a:lstStyle/>
            <a:p>
              <a:r>
                <a:rPr lang="en-US" altLang="ja-JP" sz="1000" b="1" dirty="0" smtClean="0"/>
                <a:t>1930</a:t>
              </a:r>
              <a:endParaRPr kumimoji="1" lang="ja-JP" altLang="en-US" sz="1000" b="1" dirty="0"/>
            </a:p>
          </p:txBody>
        </p:sp>
        <p:sp>
          <p:nvSpPr>
            <p:cNvPr id="54" name="テキスト ボックス 53"/>
            <p:cNvSpPr txBox="1"/>
            <p:nvPr/>
          </p:nvSpPr>
          <p:spPr>
            <a:xfrm>
              <a:off x="5921950" y="6106843"/>
              <a:ext cx="483603" cy="246221"/>
            </a:xfrm>
            <a:prstGeom prst="rect">
              <a:avLst/>
            </a:prstGeom>
            <a:noFill/>
          </p:spPr>
          <p:txBody>
            <a:bodyPr wrap="square" rtlCol="0">
              <a:spAutoFit/>
            </a:bodyPr>
            <a:lstStyle/>
            <a:p>
              <a:r>
                <a:rPr lang="en-US" altLang="ja-JP" sz="1000" b="1" dirty="0" smtClean="0"/>
                <a:t>1940</a:t>
              </a:r>
              <a:endParaRPr kumimoji="1" lang="ja-JP" altLang="en-US" sz="1000" b="1" dirty="0"/>
            </a:p>
          </p:txBody>
        </p:sp>
        <p:sp>
          <p:nvSpPr>
            <p:cNvPr id="55" name="テキスト ボックス 54"/>
            <p:cNvSpPr txBox="1"/>
            <p:nvPr/>
          </p:nvSpPr>
          <p:spPr>
            <a:xfrm>
              <a:off x="6395224" y="6106700"/>
              <a:ext cx="483603" cy="246221"/>
            </a:xfrm>
            <a:prstGeom prst="rect">
              <a:avLst/>
            </a:prstGeom>
            <a:noFill/>
          </p:spPr>
          <p:txBody>
            <a:bodyPr wrap="square" rtlCol="0">
              <a:spAutoFit/>
            </a:bodyPr>
            <a:lstStyle/>
            <a:p>
              <a:r>
                <a:rPr lang="en-US" altLang="ja-JP" sz="1000" b="1" dirty="0" smtClean="0"/>
                <a:t>1950</a:t>
              </a:r>
              <a:endParaRPr kumimoji="1" lang="ja-JP" altLang="en-US" sz="1000" b="1" dirty="0"/>
            </a:p>
          </p:txBody>
        </p:sp>
        <p:sp>
          <p:nvSpPr>
            <p:cNvPr id="56" name="テキスト ボックス 55"/>
            <p:cNvSpPr txBox="1"/>
            <p:nvPr/>
          </p:nvSpPr>
          <p:spPr>
            <a:xfrm>
              <a:off x="6854341" y="6105466"/>
              <a:ext cx="483603" cy="246221"/>
            </a:xfrm>
            <a:prstGeom prst="rect">
              <a:avLst/>
            </a:prstGeom>
            <a:noFill/>
          </p:spPr>
          <p:txBody>
            <a:bodyPr wrap="square" rtlCol="0">
              <a:spAutoFit/>
            </a:bodyPr>
            <a:lstStyle/>
            <a:p>
              <a:r>
                <a:rPr lang="en-US" altLang="ja-JP" sz="1000" b="1" dirty="0" smtClean="0"/>
                <a:t>1960</a:t>
              </a:r>
              <a:endParaRPr kumimoji="1" lang="ja-JP" altLang="en-US" sz="1000" b="1" dirty="0"/>
            </a:p>
          </p:txBody>
        </p:sp>
        <p:sp>
          <p:nvSpPr>
            <p:cNvPr id="57" name="テキスト ボックス 56"/>
            <p:cNvSpPr txBox="1"/>
            <p:nvPr/>
          </p:nvSpPr>
          <p:spPr>
            <a:xfrm>
              <a:off x="7326850" y="6104165"/>
              <a:ext cx="483603" cy="246221"/>
            </a:xfrm>
            <a:prstGeom prst="rect">
              <a:avLst/>
            </a:prstGeom>
            <a:noFill/>
          </p:spPr>
          <p:txBody>
            <a:bodyPr wrap="square" rtlCol="0">
              <a:spAutoFit/>
            </a:bodyPr>
            <a:lstStyle/>
            <a:p>
              <a:r>
                <a:rPr lang="en-US" altLang="ja-JP" sz="1000" b="1" dirty="0" smtClean="0"/>
                <a:t>1970</a:t>
              </a:r>
              <a:endParaRPr kumimoji="1" lang="ja-JP" altLang="en-US" sz="1000" b="1" dirty="0"/>
            </a:p>
          </p:txBody>
        </p:sp>
        <p:sp>
          <p:nvSpPr>
            <p:cNvPr id="58" name="テキスト ボックス 57"/>
            <p:cNvSpPr txBox="1"/>
            <p:nvPr/>
          </p:nvSpPr>
          <p:spPr>
            <a:xfrm>
              <a:off x="7796296" y="6104164"/>
              <a:ext cx="483603" cy="246221"/>
            </a:xfrm>
            <a:prstGeom prst="rect">
              <a:avLst/>
            </a:prstGeom>
            <a:noFill/>
          </p:spPr>
          <p:txBody>
            <a:bodyPr wrap="square" rtlCol="0">
              <a:spAutoFit/>
            </a:bodyPr>
            <a:lstStyle/>
            <a:p>
              <a:r>
                <a:rPr lang="en-US" altLang="ja-JP" sz="1000" b="1" dirty="0" smtClean="0"/>
                <a:t>1980</a:t>
              </a:r>
              <a:endParaRPr kumimoji="1" lang="ja-JP" altLang="en-US" sz="1000" b="1" dirty="0"/>
            </a:p>
          </p:txBody>
        </p:sp>
        <p:sp>
          <p:nvSpPr>
            <p:cNvPr id="59" name="テキスト ボックス 58"/>
            <p:cNvSpPr txBox="1"/>
            <p:nvPr/>
          </p:nvSpPr>
          <p:spPr>
            <a:xfrm>
              <a:off x="8268805" y="6112551"/>
              <a:ext cx="483603" cy="246221"/>
            </a:xfrm>
            <a:prstGeom prst="rect">
              <a:avLst/>
            </a:prstGeom>
            <a:noFill/>
          </p:spPr>
          <p:txBody>
            <a:bodyPr wrap="square" rtlCol="0">
              <a:spAutoFit/>
            </a:bodyPr>
            <a:lstStyle/>
            <a:p>
              <a:r>
                <a:rPr lang="en-US" altLang="ja-JP" sz="1000" b="1" dirty="0" smtClean="0"/>
                <a:t>1990</a:t>
              </a:r>
              <a:endParaRPr kumimoji="1" lang="ja-JP" altLang="en-US" sz="1000" b="1" dirty="0"/>
            </a:p>
          </p:txBody>
        </p:sp>
        <p:sp>
          <p:nvSpPr>
            <p:cNvPr id="60" name="テキスト ボックス 59"/>
            <p:cNvSpPr txBox="1"/>
            <p:nvPr/>
          </p:nvSpPr>
          <p:spPr>
            <a:xfrm>
              <a:off x="8738251" y="6098366"/>
              <a:ext cx="483603" cy="246221"/>
            </a:xfrm>
            <a:prstGeom prst="rect">
              <a:avLst/>
            </a:prstGeom>
            <a:noFill/>
          </p:spPr>
          <p:txBody>
            <a:bodyPr wrap="square" rtlCol="0">
              <a:spAutoFit/>
            </a:bodyPr>
            <a:lstStyle/>
            <a:p>
              <a:r>
                <a:rPr lang="en-US" altLang="ja-JP" sz="1000" b="1" dirty="0" smtClean="0"/>
                <a:t>2000</a:t>
              </a:r>
              <a:endParaRPr kumimoji="1" lang="ja-JP" altLang="en-US" sz="1000" b="1" dirty="0"/>
            </a:p>
          </p:txBody>
        </p:sp>
        <p:sp>
          <p:nvSpPr>
            <p:cNvPr id="61" name="テキスト ボックス 60"/>
            <p:cNvSpPr txBox="1"/>
            <p:nvPr/>
          </p:nvSpPr>
          <p:spPr>
            <a:xfrm>
              <a:off x="2143642" y="6105465"/>
              <a:ext cx="483603" cy="246221"/>
            </a:xfrm>
            <a:prstGeom prst="rect">
              <a:avLst/>
            </a:prstGeom>
            <a:noFill/>
          </p:spPr>
          <p:txBody>
            <a:bodyPr wrap="square" rtlCol="0">
              <a:spAutoFit/>
            </a:bodyPr>
            <a:lstStyle/>
            <a:p>
              <a:r>
                <a:rPr lang="en-US" altLang="ja-JP" sz="1000" b="1" dirty="0" smtClean="0"/>
                <a:t>1860</a:t>
              </a:r>
              <a:endParaRPr kumimoji="1" lang="ja-JP" altLang="en-US" sz="1000" b="1" dirty="0"/>
            </a:p>
          </p:txBody>
        </p:sp>
        <p:sp>
          <p:nvSpPr>
            <p:cNvPr id="62" name="テキスト ボックス 61"/>
            <p:cNvSpPr txBox="1"/>
            <p:nvPr/>
          </p:nvSpPr>
          <p:spPr>
            <a:xfrm>
              <a:off x="2624682" y="6095843"/>
              <a:ext cx="483603" cy="246221"/>
            </a:xfrm>
            <a:prstGeom prst="rect">
              <a:avLst/>
            </a:prstGeom>
            <a:noFill/>
          </p:spPr>
          <p:txBody>
            <a:bodyPr wrap="square" rtlCol="0">
              <a:spAutoFit/>
            </a:bodyPr>
            <a:lstStyle/>
            <a:p>
              <a:r>
                <a:rPr lang="en-US" altLang="ja-JP" sz="1000" b="1" dirty="0" smtClean="0"/>
                <a:t>1870</a:t>
              </a:r>
              <a:endParaRPr kumimoji="1" lang="ja-JP" altLang="en-US" sz="1000" b="1" dirty="0"/>
            </a:p>
          </p:txBody>
        </p:sp>
        <p:sp>
          <p:nvSpPr>
            <p:cNvPr id="63" name="テキスト ボックス 62"/>
            <p:cNvSpPr txBox="1"/>
            <p:nvPr/>
          </p:nvSpPr>
          <p:spPr>
            <a:xfrm>
              <a:off x="3088203" y="6105465"/>
              <a:ext cx="483603" cy="246221"/>
            </a:xfrm>
            <a:prstGeom prst="rect">
              <a:avLst/>
            </a:prstGeom>
            <a:noFill/>
          </p:spPr>
          <p:txBody>
            <a:bodyPr wrap="square" rtlCol="0">
              <a:spAutoFit/>
            </a:bodyPr>
            <a:lstStyle/>
            <a:p>
              <a:r>
                <a:rPr lang="en-US" altLang="ja-JP" sz="1000" b="1" dirty="0" smtClean="0"/>
                <a:t>1880</a:t>
              </a:r>
              <a:endParaRPr kumimoji="1" lang="ja-JP" altLang="en-US" sz="1000" b="1" dirty="0"/>
            </a:p>
          </p:txBody>
        </p:sp>
        <p:sp>
          <p:nvSpPr>
            <p:cNvPr id="64" name="テキスト ボックス 63"/>
            <p:cNvSpPr txBox="1"/>
            <p:nvPr/>
          </p:nvSpPr>
          <p:spPr>
            <a:xfrm>
              <a:off x="3563198" y="6106575"/>
              <a:ext cx="483603" cy="246221"/>
            </a:xfrm>
            <a:prstGeom prst="rect">
              <a:avLst/>
            </a:prstGeom>
            <a:noFill/>
          </p:spPr>
          <p:txBody>
            <a:bodyPr wrap="square" rtlCol="0">
              <a:spAutoFit/>
            </a:bodyPr>
            <a:lstStyle/>
            <a:p>
              <a:r>
                <a:rPr lang="en-US" altLang="ja-JP" sz="1000" b="1" dirty="0" smtClean="0"/>
                <a:t>1890</a:t>
              </a:r>
              <a:endParaRPr kumimoji="1" lang="ja-JP" altLang="en-US" sz="1000" b="1" dirty="0"/>
            </a:p>
          </p:txBody>
        </p:sp>
      </p:grpSp>
      <p:pic>
        <p:nvPicPr>
          <p:cNvPr id="4" name="図 3"/>
          <p:cNvPicPr>
            <a:picLocks noChangeAspect="1"/>
          </p:cNvPicPr>
          <p:nvPr/>
        </p:nvPicPr>
        <p:blipFill rotWithShape="1">
          <a:blip r:embed="rId4" cstate="print">
            <a:extLst>
              <a:ext uri="{28A0092B-C50C-407E-A947-70E740481C1C}">
                <a14:useLocalDpi xmlns:a14="http://schemas.microsoft.com/office/drawing/2010/main" val="0"/>
              </a:ext>
            </a:extLst>
          </a:blip>
          <a:srcRect l="3187" t="189" r="2675" b="25929"/>
          <a:stretch/>
        </p:blipFill>
        <p:spPr>
          <a:xfrm>
            <a:off x="0" y="846161"/>
            <a:ext cx="9144000" cy="3002508"/>
          </a:xfrm>
          <a:prstGeom prst="rect">
            <a:avLst/>
          </a:prstGeom>
        </p:spPr>
      </p:pic>
      <p:grpSp>
        <p:nvGrpSpPr>
          <p:cNvPr id="7" name="グループ化 6"/>
          <p:cNvGrpSpPr/>
          <p:nvPr/>
        </p:nvGrpSpPr>
        <p:grpSpPr>
          <a:xfrm>
            <a:off x="8051683" y="1166876"/>
            <a:ext cx="605620" cy="4999325"/>
            <a:chOff x="8051683" y="1166876"/>
            <a:chExt cx="605620" cy="4999325"/>
          </a:xfrm>
        </p:grpSpPr>
        <p:sp>
          <p:nvSpPr>
            <p:cNvPr id="8" name="正方形/長方形 7"/>
            <p:cNvSpPr/>
            <p:nvPr/>
          </p:nvSpPr>
          <p:spPr>
            <a:xfrm>
              <a:off x="8096081" y="1166876"/>
              <a:ext cx="561222" cy="2941100"/>
            </a:xfrm>
            <a:prstGeom prst="rect">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8051683" y="4095583"/>
              <a:ext cx="561222" cy="2070618"/>
            </a:xfrm>
            <a:prstGeom prst="rect">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正方形/長方形 9"/>
          <p:cNvSpPr/>
          <p:nvPr/>
        </p:nvSpPr>
        <p:spPr>
          <a:xfrm>
            <a:off x="5722047" y="1181846"/>
            <a:ext cx="670953" cy="4973294"/>
          </a:xfrm>
          <a:prstGeom prst="rect">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2821359" y="1194172"/>
            <a:ext cx="713412" cy="4960968"/>
          </a:xfrm>
          <a:prstGeom prst="rect">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4360353" y="1194172"/>
            <a:ext cx="536112" cy="4960968"/>
          </a:xfrm>
          <a:prstGeom prst="rect">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12"/>
          <p:cNvSpPr/>
          <p:nvPr/>
        </p:nvSpPr>
        <p:spPr>
          <a:xfrm>
            <a:off x="419100" y="4660900"/>
            <a:ext cx="1206500" cy="787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t>７</a:t>
            </a:r>
            <a:r>
              <a:rPr lang="ja-JP" altLang="en-US" sz="3600" dirty="0" smtClean="0"/>
              <a:t>月</a:t>
            </a:r>
            <a:endParaRPr kumimoji="1" lang="ja-JP" altLang="en-US" sz="3600" dirty="0"/>
          </a:p>
        </p:txBody>
      </p:sp>
      <p:sp>
        <p:nvSpPr>
          <p:cNvPr id="14" name="円/楕円 13"/>
          <p:cNvSpPr/>
          <p:nvPr/>
        </p:nvSpPr>
        <p:spPr>
          <a:xfrm>
            <a:off x="4328845" y="5576598"/>
            <a:ext cx="81433" cy="8143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a:off x="4517633" y="5442897"/>
            <a:ext cx="81433" cy="8143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4476916" y="5039941"/>
            <a:ext cx="81433" cy="8143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a:off x="4851989" y="5402725"/>
            <a:ext cx="81433" cy="8143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p:nvSpPr>
        <p:spPr>
          <a:xfrm>
            <a:off x="6333766" y="5841907"/>
            <a:ext cx="81433" cy="8143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楕円 18"/>
          <p:cNvSpPr/>
          <p:nvPr/>
        </p:nvSpPr>
        <p:spPr>
          <a:xfrm>
            <a:off x="5685090" y="5535881"/>
            <a:ext cx="81433" cy="8143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p:cNvSpPr/>
          <p:nvPr/>
        </p:nvSpPr>
        <p:spPr>
          <a:xfrm>
            <a:off x="5919790" y="5121374"/>
            <a:ext cx="81433" cy="8143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p:cNvSpPr/>
          <p:nvPr/>
        </p:nvSpPr>
        <p:spPr>
          <a:xfrm>
            <a:off x="5861466" y="5018069"/>
            <a:ext cx="81433" cy="8143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p:cNvSpPr/>
          <p:nvPr/>
        </p:nvSpPr>
        <p:spPr>
          <a:xfrm>
            <a:off x="6163752" y="5099502"/>
            <a:ext cx="81433" cy="8143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スライド番号プレースホルダー 22"/>
          <p:cNvSpPr>
            <a:spLocks noGrp="1"/>
          </p:cNvSpPr>
          <p:nvPr>
            <p:ph type="sldNum" sz="quarter" idx="12"/>
          </p:nvPr>
        </p:nvSpPr>
        <p:spPr>
          <a:xfrm>
            <a:off x="7067381" y="6512981"/>
            <a:ext cx="2057400" cy="365125"/>
          </a:xfrm>
        </p:spPr>
        <p:txBody>
          <a:bodyPr/>
          <a:lstStyle/>
          <a:p>
            <a:fld id="{078EF197-B28D-4608-8A03-6AB77B2678B0}" type="slidenum">
              <a:rPr kumimoji="1" lang="ja-JP" altLang="en-US" smtClean="0"/>
              <a:t>31</a:t>
            </a:fld>
            <a:endParaRPr kumimoji="1" lang="ja-JP" altLang="en-US"/>
          </a:p>
        </p:txBody>
      </p:sp>
      <p:sp>
        <p:nvSpPr>
          <p:cNvPr id="66" name="テキスト ボックス 65"/>
          <p:cNvSpPr txBox="1"/>
          <p:nvPr/>
        </p:nvSpPr>
        <p:spPr>
          <a:xfrm>
            <a:off x="8727922" y="6260395"/>
            <a:ext cx="492443" cy="276999"/>
          </a:xfrm>
          <a:prstGeom prst="rect">
            <a:avLst/>
          </a:prstGeom>
          <a:noFill/>
        </p:spPr>
        <p:txBody>
          <a:bodyPr wrap="none" rtlCol="0">
            <a:spAutoFit/>
          </a:bodyPr>
          <a:lstStyle/>
          <a:p>
            <a:r>
              <a:rPr kumimoji="1" lang="ja-JP" altLang="en-US" sz="1200" b="1" dirty="0" smtClean="0"/>
              <a:t>（</a:t>
            </a:r>
            <a:r>
              <a:rPr lang="ja-JP" altLang="en-US" sz="1200" b="1" dirty="0"/>
              <a:t>年</a:t>
            </a:r>
            <a:r>
              <a:rPr kumimoji="1" lang="ja-JP" altLang="en-US" sz="1200" b="1" dirty="0" smtClean="0"/>
              <a:t>）</a:t>
            </a:r>
            <a:endParaRPr kumimoji="1" lang="ja-JP" altLang="en-US" sz="1200" b="1" dirty="0"/>
          </a:p>
        </p:txBody>
      </p:sp>
      <p:sp>
        <p:nvSpPr>
          <p:cNvPr id="67" name="テキスト ボックス 66"/>
          <p:cNvSpPr txBox="1"/>
          <p:nvPr/>
        </p:nvSpPr>
        <p:spPr>
          <a:xfrm>
            <a:off x="1427785" y="3872782"/>
            <a:ext cx="492443" cy="276999"/>
          </a:xfrm>
          <a:prstGeom prst="rect">
            <a:avLst/>
          </a:prstGeom>
          <a:noFill/>
        </p:spPr>
        <p:txBody>
          <a:bodyPr wrap="none" rtlCol="0">
            <a:spAutoFit/>
          </a:bodyPr>
          <a:lstStyle/>
          <a:p>
            <a:r>
              <a:rPr kumimoji="1" lang="ja-JP" altLang="en-US" sz="1200" b="1" dirty="0" smtClean="0"/>
              <a:t>（</a:t>
            </a:r>
            <a:r>
              <a:rPr lang="ja-JP" altLang="en-US" sz="1200" b="1" dirty="0" smtClean="0"/>
              <a:t>℃</a:t>
            </a:r>
            <a:r>
              <a:rPr kumimoji="1" lang="ja-JP" altLang="en-US" sz="1200" b="1" dirty="0" smtClean="0"/>
              <a:t>）</a:t>
            </a:r>
            <a:endParaRPr kumimoji="1" lang="ja-JP" altLang="en-US" sz="1200" b="1" dirty="0"/>
          </a:p>
        </p:txBody>
      </p:sp>
    </p:spTree>
    <p:extLst>
      <p:ext uri="{BB962C8B-B14F-4D97-AF65-F5344CB8AC3E}">
        <p14:creationId xmlns:p14="http://schemas.microsoft.com/office/powerpoint/2010/main" val="6474190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1680885" y="3978201"/>
            <a:ext cx="7540969" cy="2380571"/>
            <a:chOff x="1680885" y="3978201"/>
            <a:chExt cx="7540969" cy="2380571"/>
          </a:xfrm>
        </p:grpSpPr>
        <p:grpSp>
          <p:nvGrpSpPr>
            <p:cNvPr id="3" name="グループ化 2"/>
            <p:cNvGrpSpPr/>
            <p:nvPr/>
          </p:nvGrpSpPr>
          <p:grpSpPr>
            <a:xfrm>
              <a:off x="1680885" y="3978201"/>
              <a:ext cx="7340786" cy="2317085"/>
              <a:chOff x="1680885" y="3978201"/>
              <a:chExt cx="7340786" cy="2317085"/>
            </a:xfrm>
          </p:grpSpPr>
          <p:pic>
            <p:nvPicPr>
              <p:cNvPr id="2" name="図 1"/>
              <p:cNvPicPr>
                <a:picLocks noChangeAspect="1"/>
              </p:cNvPicPr>
              <p:nvPr/>
            </p:nvPicPr>
            <p:blipFill rotWithShape="1">
              <a:blip r:embed="rId3">
                <a:extLst>
                  <a:ext uri="{28A0092B-C50C-407E-A947-70E740481C1C}">
                    <a14:useLocalDpi xmlns:a14="http://schemas.microsoft.com/office/drawing/2010/main" val="0"/>
                  </a:ext>
                </a:extLst>
              </a:blip>
              <a:srcRect l="7847" t="7502" r="2500" b="7723"/>
              <a:stretch/>
            </p:blipFill>
            <p:spPr>
              <a:xfrm>
                <a:off x="1966258" y="4067032"/>
                <a:ext cx="7055413" cy="2142521"/>
              </a:xfrm>
              <a:prstGeom prst="rect">
                <a:avLst/>
              </a:prstGeom>
            </p:spPr>
          </p:pic>
          <p:cxnSp>
            <p:nvCxnSpPr>
              <p:cNvPr id="6" name="直線コネクタ 5"/>
              <p:cNvCxnSpPr/>
              <p:nvPr/>
            </p:nvCxnSpPr>
            <p:spPr>
              <a:xfrm>
                <a:off x="1995777" y="4977517"/>
                <a:ext cx="6937253" cy="17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テキスト ボックス 33"/>
              <p:cNvSpPr txBox="1"/>
              <p:nvPr/>
            </p:nvSpPr>
            <p:spPr>
              <a:xfrm>
                <a:off x="1816089" y="4156378"/>
                <a:ext cx="209550" cy="246221"/>
              </a:xfrm>
              <a:prstGeom prst="rect">
                <a:avLst/>
              </a:prstGeom>
              <a:noFill/>
            </p:spPr>
            <p:txBody>
              <a:bodyPr wrap="square" rtlCol="0">
                <a:spAutoFit/>
              </a:bodyPr>
              <a:lstStyle/>
              <a:p>
                <a:r>
                  <a:rPr kumimoji="1" lang="en-US" altLang="ja-JP" sz="1000" b="1" dirty="0" smtClean="0"/>
                  <a:t>2</a:t>
                </a:r>
                <a:endParaRPr kumimoji="1" lang="ja-JP" altLang="en-US" sz="1000" b="1" dirty="0"/>
              </a:p>
            </p:txBody>
          </p:sp>
          <p:sp>
            <p:nvSpPr>
              <p:cNvPr id="35" name="テキスト ボックス 34"/>
              <p:cNvSpPr txBox="1"/>
              <p:nvPr/>
            </p:nvSpPr>
            <p:spPr>
              <a:xfrm>
                <a:off x="1724762" y="4327845"/>
                <a:ext cx="368300" cy="246221"/>
              </a:xfrm>
              <a:prstGeom prst="rect">
                <a:avLst/>
              </a:prstGeom>
              <a:noFill/>
            </p:spPr>
            <p:txBody>
              <a:bodyPr wrap="square" rtlCol="0">
                <a:spAutoFit/>
              </a:bodyPr>
              <a:lstStyle/>
              <a:p>
                <a:r>
                  <a:rPr lang="en-US" altLang="ja-JP" sz="1000" b="1" dirty="0" smtClean="0"/>
                  <a:t>1.5</a:t>
                </a:r>
                <a:endParaRPr kumimoji="1" lang="ja-JP" altLang="en-US" sz="1000" b="1" dirty="0"/>
              </a:p>
            </p:txBody>
          </p:sp>
          <p:sp>
            <p:nvSpPr>
              <p:cNvPr id="36" name="テキスト ボックス 35"/>
              <p:cNvSpPr txBox="1"/>
              <p:nvPr/>
            </p:nvSpPr>
            <p:spPr>
              <a:xfrm>
                <a:off x="1822065" y="4504386"/>
                <a:ext cx="209550" cy="246221"/>
              </a:xfrm>
              <a:prstGeom prst="rect">
                <a:avLst/>
              </a:prstGeom>
              <a:noFill/>
            </p:spPr>
            <p:txBody>
              <a:bodyPr wrap="square" rtlCol="0">
                <a:spAutoFit/>
              </a:bodyPr>
              <a:lstStyle/>
              <a:p>
                <a:r>
                  <a:rPr lang="en-US" altLang="ja-JP" sz="1000" b="1" dirty="0"/>
                  <a:t>1</a:t>
                </a:r>
                <a:endParaRPr kumimoji="1" lang="ja-JP" altLang="en-US" sz="1000" b="1" dirty="0"/>
              </a:p>
            </p:txBody>
          </p:sp>
          <p:sp>
            <p:nvSpPr>
              <p:cNvPr id="37" name="テキスト ボックス 36"/>
              <p:cNvSpPr txBox="1"/>
              <p:nvPr/>
            </p:nvSpPr>
            <p:spPr>
              <a:xfrm>
                <a:off x="1813988" y="4840824"/>
                <a:ext cx="209550" cy="246221"/>
              </a:xfrm>
              <a:prstGeom prst="rect">
                <a:avLst/>
              </a:prstGeom>
              <a:noFill/>
            </p:spPr>
            <p:txBody>
              <a:bodyPr wrap="square" rtlCol="0">
                <a:spAutoFit/>
              </a:bodyPr>
              <a:lstStyle/>
              <a:p>
                <a:r>
                  <a:rPr lang="en-US" altLang="ja-JP" sz="1000" b="1" dirty="0"/>
                  <a:t>0</a:t>
                </a:r>
                <a:endParaRPr kumimoji="1" lang="ja-JP" altLang="en-US" sz="1000" b="1" dirty="0"/>
              </a:p>
            </p:txBody>
          </p:sp>
          <p:sp>
            <p:nvSpPr>
              <p:cNvPr id="38" name="テキスト ボックス 37"/>
              <p:cNvSpPr txBox="1"/>
              <p:nvPr/>
            </p:nvSpPr>
            <p:spPr>
              <a:xfrm>
                <a:off x="1724762" y="4667591"/>
                <a:ext cx="368300" cy="246221"/>
              </a:xfrm>
              <a:prstGeom prst="rect">
                <a:avLst/>
              </a:prstGeom>
              <a:noFill/>
            </p:spPr>
            <p:txBody>
              <a:bodyPr wrap="square" rtlCol="0">
                <a:spAutoFit/>
              </a:bodyPr>
              <a:lstStyle/>
              <a:p>
                <a:r>
                  <a:rPr lang="en-US" altLang="ja-JP" sz="1000" b="1" dirty="0"/>
                  <a:t>0</a:t>
                </a:r>
                <a:r>
                  <a:rPr lang="en-US" altLang="ja-JP" sz="1000" b="1" dirty="0" smtClean="0"/>
                  <a:t>.5</a:t>
                </a:r>
                <a:endParaRPr kumimoji="1" lang="ja-JP" altLang="en-US" sz="1000" b="1" dirty="0"/>
              </a:p>
            </p:txBody>
          </p:sp>
          <p:sp>
            <p:nvSpPr>
              <p:cNvPr id="39" name="テキスト ボックス 38"/>
              <p:cNvSpPr txBox="1"/>
              <p:nvPr/>
            </p:nvSpPr>
            <p:spPr>
              <a:xfrm>
                <a:off x="1779630" y="5189188"/>
                <a:ext cx="319320" cy="246221"/>
              </a:xfrm>
              <a:prstGeom prst="rect">
                <a:avLst/>
              </a:prstGeom>
              <a:noFill/>
            </p:spPr>
            <p:txBody>
              <a:bodyPr wrap="square" rtlCol="0">
                <a:spAutoFit/>
              </a:bodyPr>
              <a:lstStyle/>
              <a:p>
                <a:r>
                  <a:rPr lang="en-US" altLang="ja-JP" sz="1000" b="1" dirty="0" smtClean="0"/>
                  <a:t>-1</a:t>
                </a:r>
                <a:endParaRPr kumimoji="1" lang="ja-JP" altLang="en-US" sz="1000" b="1" dirty="0"/>
              </a:p>
            </p:txBody>
          </p:sp>
          <p:sp>
            <p:nvSpPr>
              <p:cNvPr id="40" name="テキスト ボックス 39"/>
              <p:cNvSpPr txBox="1"/>
              <p:nvPr/>
            </p:nvSpPr>
            <p:spPr>
              <a:xfrm>
                <a:off x="1776912" y="5534129"/>
                <a:ext cx="319320" cy="246221"/>
              </a:xfrm>
              <a:prstGeom prst="rect">
                <a:avLst/>
              </a:prstGeom>
              <a:noFill/>
            </p:spPr>
            <p:txBody>
              <a:bodyPr wrap="square" rtlCol="0">
                <a:spAutoFit/>
              </a:bodyPr>
              <a:lstStyle/>
              <a:p>
                <a:r>
                  <a:rPr lang="en-US" altLang="ja-JP" sz="1000" b="1" dirty="0" smtClean="0"/>
                  <a:t>-2</a:t>
                </a:r>
                <a:endParaRPr kumimoji="1" lang="ja-JP" altLang="en-US" sz="1000" b="1" dirty="0"/>
              </a:p>
            </p:txBody>
          </p:sp>
          <p:sp>
            <p:nvSpPr>
              <p:cNvPr id="41" name="テキスト ボックス 40"/>
              <p:cNvSpPr txBox="1"/>
              <p:nvPr/>
            </p:nvSpPr>
            <p:spPr>
              <a:xfrm>
                <a:off x="1779718" y="5884722"/>
                <a:ext cx="319320" cy="246221"/>
              </a:xfrm>
              <a:prstGeom prst="rect">
                <a:avLst/>
              </a:prstGeom>
              <a:noFill/>
            </p:spPr>
            <p:txBody>
              <a:bodyPr wrap="square" rtlCol="0">
                <a:spAutoFit/>
              </a:bodyPr>
              <a:lstStyle/>
              <a:p>
                <a:r>
                  <a:rPr lang="en-US" altLang="ja-JP" sz="1000" b="1" dirty="0" smtClean="0"/>
                  <a:t>-3</a:t>
                </a:r>
                <a:endParaRPr kumimoji="1" lang="ja-JP" altLang="en-US" sz="1000" b="1" dirty="0"/>
              </a:p>
            </p:txBody>
          </p:sp>
          <p:sp>
            <p:nvSpPr>
              <p:cNvPr id="42" name="テキスト ボックス 41"/>
              <p:cNvSpPr txBox="1"/>
              <p:nvPr/>
            </p:nvSpPr>
            <p:spPr>
              <a:xfrm>
                <a:off x="1690325" y="5017985"/>
                <a:ext cx="420627" cy="246221"/>
              </a:xfrm>
              <a:prstGeom prst="rect">
                <a:avLst/>
              </a:prstGeom>
              <a:noFill/>
            </p:spPr>
            <p:txBody>
              <a:bodyPr wrap="square" rtlCol="0">
                <a:spAutoFit/>
              </a:bodyPr>
              <a:lstStyle/>
              <a:p>
                <a:r>
                  <a:rPr lang="en-US" altLang="ja-JP" sz="1000" b="1" dirty="0" smtClean="0"/>
                  <a:t>-0.5</a:t>
                </a:r>
                <a:endParaRPr kumimoji="1" lang="ja-JP" altLang="en-US" sz="1000" b="1" dirty="0"/>
              </a:p>
            </p:txBody>
          </p:sp>
          <p:sp>
            <p:nvSpPr>
              <p:cNvPr id="43" name="テキスト ボックス 42"/>
              <p:cNvSpPr txBox="1"/>
              <p:nvPr/>
            </p:nvSpPr>
            <p:spPr>
              <a:xfrm>
                <a:off x="1690324" y="5357070"/>
                <a:ext cx="420627" cy="246221"/>
              </a:xfrm>
              <a:prstGeom prst="rect">
                <a:avLst/>
              </a:prstGeom>
              <a:noFill/>
            </p:spPr>
            <p:txBody>
              <a:bodyPr wrap="square" rtlCol="0">
                <a:spAutoFit/>
              </a:bodyPr>
              <a:lstStyle/>
              <a:p>
                <a:r>
                  <a:rPr lang="en-US" altLang="ja-JP" sz="1000" b="1" dirty="0" smtClean="0"/>
                  <a:t>-1.5</a:t>
                </a:r>
                <a:endParaRPr kumimoji="1" lang="ja-JP" altLang="en-US" sz="1000" b="1" dirty="0"/>
              </a:p>
            </p:txBody>
          </p:sp>
          <p:sp>
            <p:nvSpPr>
              <p:cNvPr id="44" name="テキスト ボックス 43"/>
              <p:cNvSpPr txBox="1"/>
              <p:nvPr/>
            </p:nvSpPr>
            <p:spPr>
              <a:xfrm>
                <a:off x="1680885" y="5711707"/>
                <a:ext cx="420627" cy="246221"/>
              </a:xfrm>
              <a:prstGeom prst="rect">
                <a:avLst/>
              </a:prstGeom>
              <a:noFill/>
            </p:spPr>
            <p:txBody>
              <a:bodyPr wrap="square" rtlCol="0">
                <a:spAutoFit/>
              </a:bodyPr>
              <a:lstStyle/>
              <a:p>
                <a:r>
                  <a:rPr lang="en-US" altLang="ja-JP" sz="1000" b="1" dirty="0" smtClean="0"/>
                  <a:t>-2.5</a:t>
                </a:r>
                <a:endParaRPr kumimoji="1" lang="ja-JP" altLang="en-US" sz="1000" b="1" dirty="0"/>
              </a:p>
            </p:txBody>
          </p:sp>
          <p:sp>
            <p:nvSpPr>
              <p:cNvPr id="45" name="テキスト ボックス 44"/>
              <p:cNvSpPr txBox="1"/>
              <p:nvPr/>
            </p:nvSpPr>
            <p:spPr>
              <a:xfrm>
                <a:off x="1686646" y="6049065"/>
                <a:ext cx="420627" cy="246221"/>
              </a:xfrm>
              <a:prstGeom prst="rect">
                <a:avLst/>
              </a:prstGeom>
              <a:noFill/>
            </p:spPr>
            <p:txBody>
              <a:bodyPr wrap="square" rtlCol="0">
                <a:spAutoFit/>
              </a:bodyPr>
              <a:lstStyle/>
              <a:p>
                <a:r>
                  <a:rPr lang="en-US" altLang="ja-JP" sz="1000" b="1" dirty="0" smtClean="0"/>
                  <a:t>-3.5</a:t>
                </a:r>
                <a:endParaRPr kumimoji="1" lang="ja-JP" altLang="en-US" sz="1000" b="1" dirty="0"/>
              </a:p>
            </p:txBody>
          </p:sp>
          <p:sp>
            <p:nvSpPr>
              <p:cNvPr id="46" name="テキスト ボックス 45"/>
              <p:cNvSpPr txBox="1"/>
              <p:nvPr/>
            </p:nvSpPr>
            <p:spPr>
              <a:xfrm>
                <a:off x="1722463" y="3978201"/>
                <a:ext cx="368300" cy="246221"/>
              </a:xfrm>
              <a:prstGeom prst="rect">
                <a:avLst/>
              </a:prstGeom>
              <a:noFill/>
            </p:spPr>
            <p:txBody>
              <a:bodyPr wrap="square" rtlCol="0">
                <a:spAutoFit/>
              </a:bodyPr>
              <a:lstStyle/>
              <a:p>
                <a:r>
                  <a:rPr lang="en-US" altLang="ja-JP" sz="1000" b="1" dirty="0"/>
                  <a:t>2</a:t>
                </a:r>
                <a:r>
                  <a:rPr lang="en-US" altLang="ja-JP" sz="1000" b="1" dirty="0" smtClean="0"/>
                  <a:t>.5</a:t>
                </a:r>
                <a:endParaRPr kumimoji="1" lang="ja-JP" altLang="en-US" sz="1000" b="1" dirty="0"/>
              </a:p>
            </p:txBody>
          </p:sp>
        </p:grpSp>
        <p:sp>
          <p:nvSpPr>
            <p:cNvPr id="47" name="テキスト ボックス 46"/>
            <p:cNvSpPr txBox="1"/>
            <p:nvPr/>
          </p:nvSpPr>
          <p:spPr>
            <a:xfrm>
              <a:off x="4030541" y="6101722"/>
              <a:ext cx="483603" cy="246221"/>
            </a:xfrm>
            <a:prstGeom prst="rect">
              <a:avLst/>
            </a:prstGeom>
            <a:noFill/>
          </p:spPr>
          <p:txBody>
            <a:bodyPr wrap="square" rtlCol="0">
              <a:spAutoFit/>
            </a:bodyPr>
            <a:lstStyle/>
            <a:p>
              <a:r>
                <a:rPr lang="en-US" altLang="ja-JP" sz="1000" b="1" dirty="0" smtClean="0"/>
                <a:t>1900</a:t>
              </a:r>
              <a:endParaRPr kumimoji="1" lang="ja-JP" altLang="en-US" sz="1000" b="1" dirty="0"/>
            </a:p>
          </p:txBody>
        </p:sp>
        <p:sp>
          <p:nvSpPr>
            <p:cNvPr id="48" name="テキスト ボックス 47"/>
            <p:cNvSpPr txBox="1"/>
            <p:nvPr/>
          </p:nvSpPr>
          <p:spPr>
            <a:xfrm>
              <a:off x="4492858" y="6098367"/>
              <a:ext cx="483603" cy="246221"/>
            </a:xfrm>
            <a:prstGeom prst="rect">
              <a:avLst/>
            </a:prstGeom>
            <a:noFill/>
          </p:spPr>
          <p:txBody>
            <a:bodyPr wrap="square" rtlCol="0">
              <a:spAutoFit/>
            </a:bodyPr>
            <a:lstStyle/>
            <a:p>
              <a:r>
                <a:rPr lang="en-US" altLang="ja-JP" sz="1000" b="1" dirty="0" smtClean="0"/>
                <a:t>1910</a:t>
              </a:r>
              <a:endParaRPr kumimoji="1" lang="ja-JP" altLang="en-US" sz="1000" b="1" dirty="0"/>
            </a:p>
          </p:txBody>
        </p:sp>
        <p:sp>
          <p:nvSpPr>
            <p:cNvPr id="49" name="テキスト ボックス 48"/>
            <p:cNvSpPr txBox="1"/>
            <p:nvPr/>
          </p:nvSpPr>
          <p:spPr>
            <a:xfrm>
              <a:off x="4977006" y="6106701"/>
              <a:ext cx="483603" cy="246221"/>
            </a:xfrm>
            <a:prstGeom prst="rect">
              <a:avLst/>
            </a:prstGeom>
            <a:noFill/>
          </p:spPr>
          <p:txBody>
            <a:bodyPr wrap="square" rtlCol="0">
              <a:spAutoFit/>
            </a:bodyPr>
            <a:lstStyle/>
            <a:p>
              <a:r>
                <a:rPr lang="en-US" altLang="ja-JP" sz="1000" b="1" dirty="0" smtClean="0"/>
                <a:t>1920</a:t>
              </a:r>
              <a:endParaRPr kumimoji="1" lang="ja-JP" altLang="en-US" sz="1000" b="1" dirty="0"/>
            </a:p>
          </p:txBody>
        </p:sp>
        <p:sp>
          <p:nvSpPr>
            <p:cNvPr id="50" name="テキスト ボックス 49"/>
            <p:cNvSpPr txBox="1"/>
            <p:nvPr/>
          </p:nvSpPr>
          <p:spPr>
            <a:xfrm>
              <a:off x="5438778" y="6098564"/>
              <a:ext cx="483603" cy="246221"/>
            </a:xfrm>
            <a:prstGeom prst="rect">
              <a:avLst/>
            </a:prstGeom>
            <a:noFill/>
          </p:spPr>
          <p:txBody>
            <a:bodyPr wrap="square" rtlCol="0">
              <a:spAutoFit/>
            </a:bodyPr>
            <a:lstStyle/>
            <a:p>
              <a:r>
                <a:rPr lang="en-US" altLang="ja-JP" sz="1000" b="1" dirty="0" smtClean="0"/>
                <a:t>1930</a:t>
              </a:r>
              <a:endParaRPr kumimoji="1" lang="ja-JP" altLang="en-US" sz="1000" b="1" dirty="0"/>
            </a:p>
          </p:txBody>
        </p:sp>
        <p:sp>
          <p:nvSpPr>
            <p:cNvPr id="51" name="テキスト ボックス 50"/>
            <p:cNvSpPr txBox="1"/>
            <p:nvPr/>
          </p:nvSpPr>
          <p:spPr>
            <a:xfrm>
              <a:off x="5921950" y="6106843"/>
              <a:ext cx="483603" cy="246221"/>
            </a:xfrm>
            <a:prstGeom prst="rect">
              <a:avLst/>
            </a:prstGeom>
            <a:noFill/>
          </p:spPr>
          <p:txBody>
            <a:bodyPr wrap="square" rtlCol="0">
              <a:spAutoFit/>
            </a:bodyPr>
            <a:lstStyle/>
            <a:p>
              <a:r>
                <a:rPr lang="en-US" altLang="ja-JP" sz="1000" b="1" dirty="0" smtClean="0"/>
                <a:t>1940</a:t>
              </a:r>
              <a:endParaRPr kumimoji="1" lang="ja-JP" altLang="en-US" sz="1000" b="1" dirty="0"/>
            </a:p>
          </p:txBody>
        </p:sp>
        <p:sp>
          <p:nvSpPr>
            <p:cNvPr id="52" name="テキスト ボックス 51"/>
            <p:cNvSpPr txBox="1"/>
            <p:nvPr/>
          </p:nvSpPr>
          <p:spPr>
            <a:xfrm>
              <a:off x="6395224" y="6106700"/>
              <a:ext cx="483603" cy="246221"/>
            </a:xfrm>
            <a:prstGeom prst="rect">
              <a:avLst/>
            </a:prstGeom>
            <a:noFill/>
          </p:spPr>
          <p:txBody>
            <a:bodyPr wrap="square" rtlCol="0">
              <a:spAutoFit/>
            </a:bodyPr>
            <a:lstStyle/>
            <a:p>
              <a:r>
                <a:rPr lang="en-US" altLang="ja-JP" sz="1000" b="1" dirty="0" smtClean="0"/>
                <a:t>1950</a:t>
              </a:r>
              <a:endParaRPr kumimoji="1" lang="ja-JP" altLang="en-US" sz="1000" b="1" dirty="0"/>
            </a:p>
          </p:txBody>
        </p:sp>
        <p:sp>
          <p:nvSpPr>
            <p:cNvPr id="53" name="テキスト ボックス 52"/>
            <p:cNvSpPr txBox="1"/>
            <p:nvPr/>
          </p:nvSpPr>
          <p:spPr>
            <a:xfrm>
              <a:off x="6854341" y="6105466"/>
              <a:ext cx="483603" cy="246221"/>
            </a:xfrm>
            <a:prstGeom prst="rect">
              <a:avLst/>
            </a:prstGeom>
            <a:noFill/>
          </p:spPr>
          <p:txBody>
            <a:bodyPr wrap="square" rtlCol="0">
              <a:spAutoFit/>
            </a:bodyPr>
            <a:lstStyle/>
            <a:p>
              <a:r>
                <a:rPr lang="en-US" altLang="ja-JP" sz="1000" b="1" dirty="0" smtClean="0"/>
                <a:t>1960</a:t>
              </a:r>
              <a:endParaRPr kumimoji="1" lang="ja-JP" altLang="en-US" sz="1000" b="1" dirty="0"/>
            </a:p>
          </p:txBody>
        </p:sp>
        <p:sp>
          <p:nvSpPr>
            <p:cNvPr id="54" name="テキスト ボックス 53"/>
            <p:cNvSpPr txBox="1"/>
            <p:nvPr/>
          </p:nvSpPr>
          <p:spPr>
            <a:xfrm>
              <a:off x="7326850" y="6104165"/>
              <a:ext cx="483603" cy="246221"/>
            </a:xfrm>
            <a:prstGeom prst="rect">
              <a:avLst/>
            </a:prstGeom>
            <a:noFill/>
          </p:spPr>
          <p:txBody>
            <a:bodyPr wrap="square" rtlCol="0">
              <a:spAutoFit/>
            </a:bodyPr>
            <a:lstStyle/>
            <a:p>
              <a:r>
                <a:rPr lang="en-US" altLang="ja-JP" sz="1000" b="1" dirty="0" smtClean="0"/>
                <a:t>1970</a:t>
              </a:r>
              <a:endParaRPr kumimoji="1" lang="ja-JP" altLang="en-US" sz="1000" b="1" dirty="0"/>
            </a:p>
          </p:txBody>
        </p:sp>
        <p:sp>
          <p:nvSpPr>
            <p:cNvPr id="55" name="テキスト ボックス 54"/>
            <p:cNvSpPr txBox="1"/>
            <p:nvPr/>
          </p:nvSpPr>
          <p:spPr>
            <a:xfrm>
              <a:off x="7796296" y="6104164"/>
              <a:ext cx="483603" cy="246221"/>
            </a:xfrm>
            <a:prstGeom prst="rect">
              <a:avLst/>
            </a:prstGeom>
            <a:noFill/>
          </p:spPr>
          <p:txBody>
            <a:bodyPr wrap="square" rtlCol="0">
              <a:spAutoFit/>
            </a:bodyPr>
            <a:lstStyle/>
            <a:p>
              <a:r>
                <a:rPr lang="en-US" altLang="ja-JP" sz="1000" b="1" dirty="0" smtClean="0"/>
                <a:t>1980</a:t>
              </a:r>
              <a:endParaRPr kumimoji="1" lang="ja-JP" altLang="en-US" sz="1000" b="1" dirty="0"/>
            </a:p>
          </p:txBody>
        </p:sp>
        <p:sp>
          <p:nvSpPr>
            <p:cNvPr id="56" name="テキスト ボックス 55"/>
            <p:cNvSpPr txBox="1"/>
            <p:nvPr/>
          </p:nvSpPr>
          <p:spPr>
            <a:xfrm>
              <a:off x="8268805" y="6112551"/>
              <a:ext cx="483603" cy="246221"/>
            </a:xfrm>
            <a:prstGeom prst="rect">
              <a:avLst/>
            </a:prstGeom>
            <a:noFill/>
          </p:spPr>
          <p:txBody>
            <a:bodyPr wrap="square" rtlCol="0">
              <a:spAutoFit/>
            </a:bodyPr>
            <a:lstStyle/>
            <a:p>
              <a:r>
                <a:rPr lang="en-US" altLang="ja-JP" sz="1000" b="1" dirty="0" smtClean="0"/>
                <a:t>1990</a:t>
              </a:r>
              <a:endParaRPr kumimoji="1" lang="ja-JP" altLang="en-US" sz="1000" b="1" dirty="0"/>
            </a:p>
          </p:txBody>
        </p:sp>
        <p:sp>
          <p:nvSpPr>
            <p:cNvPr id="57" name="テキスト ボックス 56"/>
            <p:cNvSpPr txBox="1"/>
            <p:nvPr/>
          </p:nvSpPr>
          <p:spPr>
            <a:xfrm>
              <a:off x="8738251" y="6098366"/>
              <a:ext cx="483603" cy="246221"/>
            </a:xfrm>
            <a:prstGeom prst="rect">
              <a:avLst/>
            </a:prstGeom>
            <a:noFill/>
          </p:spPr>
          <p:txBody>
            <a:bodyPr wrap="square" rtlCol="0">
              <a:spAutoFit/>
            </a:bodyPr>
            <a:lstStyle/>
            <a:p>
              <a:r>
                <a:rPr lang="en-US" altLang="ja-JP" sz="1000" b="1" dirty="0" smtClean="0"/>
                <a:t>2000</a:t>
              </a:r>
              <a:endParaRPr kumimoji="1" lang="ja-JP" altLang="en-US" sz="1000" b="1" dirty="0"/>
            </a:p>
          </p:txBody>
        </p:sp>
        <p:sp>
          <p:nvSpPr>
            <p:cNvPr id="58" name="テキスト ボックス 57"/>
            <p:cNvSpPr txBox="1"/>
            <p:nvPr/>
          </p:nvSpPr>
          <p:spPr>
            <a:xfrm>
              <a:off x="2143642" y="6105465"/>
              <a:ext cx="483603" cy="246221"/>
            </a:xfrm>
            <a:prstGeom prst="rect">
              <a:avLst/>
            </a:prstGeom>
            <a:noFill/>
          </p:spPr>
          <p:txBody>
            <a:bodyPr wrap="square" rtlCol="0">
              <a:spAutoFit/>
            </a:bodyPr>
            <a:lstStyle/>
            <a:p>
              <a:r>
                <a:rPr lang="en-US" altLang="ja-JP" sz="1000" b="1" dirty="0" smtClean="0"/>
                <a:t>1860</a:t>
              </a:r>
              <a:endParaRPr kumimoji="1" lang="ja-JP" altLang="en-US" sz="1000" b="1" dirty="0"/>
            </a:p>
          </p:txBody>
        </p:sp>
        <p:sp>
          <p:nvSpPr>
            <p:cNvPr id="59" name="テキスト ボックス 58"/>
            <p:cNvSpPr txBox="1"/>
            <p:nvPr/>
          </p:nvSpPr>
          <p:spPr>
            <a:xfrm>
              <a:off x="2624682" y="6095843"/>
              <a:ext cx="483603" cy="246221"/>
            </a:xfrm>
            <a:prstGeom prst="rect">
              <a:avLst/>
            </a:prstGeom>
            <a:noFill/>
          </p:spPr>
          <p:txBody>
            <a:bodyPr wrap="square" rtlCol="0">
              <a:spAutoFit/>
            </a:bodyPr>
            <a:lstStyle/>
            <a:p>
              <a:r>
                <a:rPr lang="en-US" altLang="ja-JP" sz="1000" b="1" dirty="0" smtClean="0"/>
                <a:t>1870</a:t>
              </a:r>
              <a:endParaRPr kumimoji="1" lang="ja-JP" altLang="en-US" sz="1000" b="1" dirty="0"/>
            </a:p>
          </p:txBody>
        </p:sp>
        <p:sp>
          <p:nvSpPr>
            <p:cNvPr id="60" name="テキスト ボックス 59"/>
            <p:cNvSpPr txBox="1"/>
            <p:nvPr/>
          </p:nvSpPr>
          <p:spPr>
            <a:xfrm>
              <a:off x="3088203" y="6105465"/>
              <a:ext cx="483603" cy="246221"/>
            </a:xfrm>
            <a:prstGeom prst="rect">
              <a:avLst/>
            </a:prstGeom>
            <a:noFill/>
          </p:spPr>
          <p:txBody>
            <a:bodyPr wrap="square" rtlCol="0">
              <a:spAutoFit/>
            </a:bodyPr>
            <a:lstStyle/>
            <a:p>
              <a:r>
                <a:rPr lang="en-US" altLang="ja-JP" sz="1000" b="1" dirty="0" smtClean="0"/>
                <a:t>1880</a:t>
              </a:r>
              <a:endParaRPr kumimoji="1" lang="ja-JP" altLang="en-US" sz="1000" b="1" dirty="0"/>
            </a:p>
          </p:txBody>
        </p:sp>
        <p:sp>
          <p:nvSpPr>
            <p:cNvPr id="61" name="テキスト ボックス 60"/>
            <p:cNvSpPr txBox="1"/>
            <p:nvPr/>
          </p:nvSpPr>
          <p:spPr>
            <a:xfrm>
              <a:off x="3563198" y="6106575"/>
              <a:ext cx="483603" cy="246221"/>
            </a:xfrm>
            <a:prstGeom prst="rect">
              <a:avLst/>
            </a:prstGeom>
            <a:noFill/>
          </p:spPr>
          <p:txBody>
            <a:bodyPr wrap="square" rtlCol="0">
              <a:spAutoFit/>
            </a:bodyPr>
            <a:lstStyle/>
            <a:p>
              <a:r>
                <a:rPr lang="en-US" altLang="ja-JP" sz="1000" b="1" dirty="0" smtClean="0"/>
                <a:t>1890</a:t>
              </a:r>
              <a:endParaRPr kumimoji="1" lang="ja-JP" altLang="en-US" sz="1000" b="1" dirty="0"/>
            </a:p>
          </p:txBody>
        </p:sp>
      </p:grpSp>
      <p:pic>
        <p:nvPicPr>
          <p:cNvPr id="5" name="図 4"/>
          <p:cNvPicPr>
            <a:picLocks noChangeAspect="1"/>
          </p:cNvPicPr>
          <p:nvPr/>
        </p:nvPicPr>
        <p:blipFill rotWithShape="1">
          <a:blip r:embed="rId4" cstate="print">
            <a:extLst>
              <a:ext uri="{28A0092B-C50C-407E-A947-70E740481C1C}">
                <a14:useLocalDpi xmlns:a14="http://schemas.microsoft.com/office/drawing/2010/main" val="0"/>
              </a:ext>
            </a:extLst>
          </a:blip>
          <a:srcRect l="3187" t="189" r="2675" b="25929"/>
          <a:stretch/>
        </p:blipFill>
        <p:spPr>
          <a:xfrm>
            <a:off x="0" y="846161"/>
            <a:ext cx="9144000" cy="3002508"/>
          </a:xfrm>
          <a:prstGeom prst="rect">
            <a:avLst/>
          </a:prstGeom>
        </p:spPr>
      </p:pic>
      <p:grpSp>
        <p:nvGrpSpPr>
          <p:cNvPr id="7" name="グループ化 6"/>
          <p:cNvGrpSpPr/>
          <p:nvPr/>
        </p:nvGrpSpPr>
        <p:grpSpPr>
          <a:xfrm>
            <a:off x="8007439" y="1154550"/>
            <a:ext cx="649864" cy="5011651"/>
            <a:chOff x="8007439" y="1154550"/>
            <a:chExt cx="649864" cy="5011651"/>
          </a:xfrm>
        </p:grpSpPr>
        <p:sp>
          <p:nvSpPr>
            <p:cNvPr id="8" name="正方形/長方形 7"/>
            <p:cNvSpPr/>
            <p:nvPr/>
          </p:nvSpPr>
          <p:spPr>
            <a:xfrm>
              <a:off x="8096081" y="1154550"/>
              <a:ext cx="561222" cy="2941033"/>
            </a:xfrm>
            <a:prstGeom prst="rect">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8007439" y="4095583"/>
              <a:ext cx="622884" cy="2070618"/>
            </a:xfrm>
            <a:prstGeom prst="rect">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正方形/長方形 9"/>
          <p:cNvSpPr/>
          <p:nvPr/>
        </p:nvSpPr>
        <p:spPr>
          <a:xfrm>
            <a:off x="5722047" y="1181846"/>
            <a:ext cx="670953" cy="4984354"/>
          </a:xfrm>
          <a:prstGeom prst="rect">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2821359" y="1194171"/>
            <a:ext cx="713412" cy="4972029"/>
          </a:xfrm>
          <a:prstGeom prst="rect">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4360353" y="1194172"/>
            <a:ext cx="536112" cy="4972028"/>
          </a:xfrm>
          <a:prstGeom prst="rect">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12"/>
          <p:cNvSpPr/>
          <p:nvPr/>
        </p:nvSpPr>
        <p:spPr>
          <a:xfrm>
            <a:off x="419100" y="4660900"/>
            <a:ext cx="1206500" cy="787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t>８</a:t>
            </a:r>
            <a:r>
              <a:rPr lang="ja-JP" altLang="en-US" sz="3600" dirty="0" smtClean="0"/>
              <a:t>月</a:t>
            </a:r>
            <a:endParaRPr kumimoji="1" lang="ja-JP" altLang="en-US" sz="3600" dirty="0"/>
          </a:p>
        </p:txBody>
      </p:sp>
      <p:sp>
        <p:nvSpPr>
          <p:cNvPr id="14" name="円/楕円 13"/>
          <p:cNvSpPr/>
          <p:nvPr/>
        </p:nvSpPr>
        <p:spPr>
          <a:xfrm>
            <a:off x="4338568" y="5815241"/>
            <a:ext cx="81433" cy="8143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a:off x="4517633" y="5442897"/>
            <a:ext cx="81433" cy="8143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4499828" y="5697140"/>
            <a:ext cx="81433" cy="8143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a:off x="4855303" y="5485017"/>
            <a:ext cx="81433" cy="8143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p:nvSpPr>
        <p:spPr>
          <a:xfrm>
            <a:off x="6355384" y="4859966"/>
            <a:ext cx="81433" cy="8143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楕円 18"/>
          <p:cNvSpPr/>
          <p:nvPr/>
        </p:nvSpPr>
        <p:spPr>
          <a:xfrm>
            <a:off x="5689672" y="4900682"/>
            <a:ext cx="81433" cy="8143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p:cNvSpPr/>
          <p:nvPr/>
        </p:nvSpPr>
        <p:spPr>
          <a:xfrm>
            <a:off x="5899937" y="5352722"/>
            <a:ext cx="81433" cy="8143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p:cNvSpPr/>
          <p:nvPr/>
        </p:nvSpPr>
        <p:spPr>
          <a:xfrm>
            <a:off x="5827045" y="5352722"/>
            <a:ext cx="81433" cy="8143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p:cNvSpPr/>
          <p:nvPr/>
        </p:nvSpPr>
        <p:spPr>
          <a:xfrm>
            <a:off x="6168881" y="5163778"/>
            <a:ext cx="81433" cy="8143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スライド番号プレースホルダー 22"/>
          <p:cNvSpPr>
            <a:spLocks noGrp="1"/>
          </p:cNvSpPr>
          <p:nvPr>
            <p:ph type="sldNum" sz="quarter" idx="12"/>
          </p:nvPr>
        </p:nvSpPr>
        <p:spPr>
          <a:xfrm>
            <a:off x="7067381" y="6492875"/>
            <a:ext cx="2057400" cy="365125"/>
          </a:xfrm>
        </p:spPr>
        <p:txBody>
          <a:bodyPr/>
          <a:lstStyle/>
          <a:p>
            <a:fld id="{078EF197-B28D-4608-8A03-6AB77B2678B0}" type="slidenum">
              <a:rPr kumimoji="1" lang="ja-JP" altLang="en-US" smtClean="0"/>
              <a:t>32</a:t>
            </a:fld>
            <a:endParaRPr kumimoji="1" lang="ja-JP" altLang="en-US"/>
          </a:p>
        </p:txBody>
      </p:sp>
      <p:sp>
        <p:nvSpPr>
          <p:cNvPr id="62" name="テキスト ボックス 61"/>
          <p:cNvSpPr txBox="1"/>
          <p:nvPr/>
        </p:nvSpPr>
        <p:spPr>
          <a:xfrm>
            <a:off x="8727922" y="6260395"/>
            <a:ext cx="492443" cy="276999"/>
          </a:xfrm>
          <a:prstGeom prst="rect">
            <a:avLst/>
          </a:prstGeom>
          <a:noFill/>
        </p:spPr>
        <p:txBody>
          <a:bodyPr wrap="none" rtlCol="0">
            <a:spAutoFit/>
          </a:bodyPr>
          <a:lstStyle/>
          <a:p>
            <a:r>
              <a:rPr kumimoji="1" lang="ja-JP" altLang="en-US" sz="1200" b="1" dirty="0" smtClean="0"/>
              <a:t>（</a:t>
            </a:r>
            <a:r>
              <a:rPr lang="ja-JP" altLang="en-US" sz="1200" b="1" dirty="0"/>
              <a:t>年</a:t>
            </a:r>
            <a:r>
              <a:rPr kumimoji="1" lang="ja-JP" altLang="en-US" sz="1200" b="1" dirty="0" smtClean="0"/>
              <a:t>）</a:t>
            </a:r>
            <a:endParaRPr kumimoji="1" lang="ja-JP" altLang="en-US" sz="1200" b="1" dirty="0"/>
          </a:p>
        </p:txBody>
      </p:sp>
      <p:sp>
        <p:nvSpPr>
          <p:cNvPr id="63" name="テキスト ボックス 62"/>
          <p:cNvSpPr txBox="1"/>
          <p:nvPr/>
        </p:nvSpPr>
        <p:spPr>
          <a:xfrm>
            <a:off x="1427785" y="3872782"/>
            <a:ext cx="492443" cy="276999"/>
          </a:xfrm>
          <a:prstGeom prst="rect">
            <a:avLst/>
          </a:prstGeom>
          <a:noFill/>
        </p:spPr>
        <p:txBody>
          <a:bodyPr wrap="none" rtlCol="0">
            <a:spAutoFit/>
          </a:bodyPr>
          <a:lstStyle/>
          <a:p>
            <a:r>
              <a:rPr kumimoji="1" lang="ja-JP" altLang="en-US" sz="1200" b="1" dirty="0" smtClean="0"/>
              <a:t>（</a:t>
            </a:r>
            <a:r>
              <a:rPr lang="ja-JP" altLang="en-US" sz="1200" b="1" dirty="0" smtClean="0"/>
              <a:t>℃</a:t>
            </a:r>
            <a:r>
              <a:rPr kumimoji="1" lang="ja-JP" altLang="en-US" sz="1200" b="1" dirty="0" smtClean="0"/>
              <a:t>）</a:t>
            </a:r>
            <a:endParaRPr kumimoji="1" lang="ja-JP" altLang="en-US" sz="1200" b="1" dirty="0"/>
          </a:p>
        </p:txBody>
      </p:sp>
    </p:spTree>
    <p:extLst>
      <p:ext uri="{BB962C8B-B14F-4D97-AF65-F5344CB8AC3E}">
        <p14:creationId xmlns:p14="http://schemas.microsoft.com/office/powerpoint/2010/main" val="27873054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グループ化 15"/>
          <p:cNvGrpSpPr/>
          <p:nvPr/>
        </p:nvGrpSpPr>
        <p:grpSpPr>
          <a:xfrm>
            <a:off x="1645960" y="3853128"/>
            <a:ext cx="7575894" cy="2505644"/>
            <a:chOff x="1645960" y="3853128"/>
            <a:chExt cx="7575894" cy="2505644"/>
          </a:xfrm>
        </p:grpSpPr>
        <p:grpSp>
          <p:nvGrpSpPr>
            <p:cNvPr id="2" name="グループ化 1"/>
            <p:cNvGrpSpPr/>
            <p:nvPr/>
          </p:nvGrpSpPr>
          <p:grpSpPr>
            <a:xfrm>
              <a:off x="1645960" y="3853128"/>
              <a:ext cx="7407505" cy="2436182"/>
              <a:chOff x="1645960" y="3853128"/>
              <a:chExt cx="7407505" cy="2436182"/>
            </a:xfrm>
          </p:grpSpPr>
          <p:grpSp>
            <p:nvGrpSpPr>
              <p:cNvPr id="3" name="グループ化 2"/>
              <p:cNvGrpSpPr/>
              <p:nvPr/>
            </p:nvGrpSpPr>
            <p:grpSpPr>
              <a:xfrm>
                <a:off x="1936376" y="3944203"/>
                <a:ext cx="7117089" cy="2247422"/>
                <a:chOff x="181082" y="3693536"/>
                <a:chExt cx="8962918" cy="2957236"/>
              </a:xfrm>
            </p:grpSpPr>
            <p:pic>
              <p:nvPicPr>
                <p:cNvPr id="4" name="図 3"/>
                <p:cNvPicPr>
                  <a:picLocks noChangeAspect="1"/>
                </p:cNvPicPr>
                <p:nvPr/>
              </p:nvPicPr>
              <p:blipFill rotWithShape="1">
                <a:blip r:embed="rId3">
                  <a:extLst>
                    <a:ext uri="{28A0092B-C50C-407E-A947-70E740481C1C}">
                      <a14:useLocalDpi xmlns:a14="http://schemas.microsoft.com/office/drawing/2010/main" val="0"/>
                    </a:ext>
                  </a:extLst>
                </a:blip>
                <a:srcRect l="1980" t="7951" b="3167"/>
                <a:stretch/>
              </p:blipFill>
              <p:spPr>
                <a:xfrm>
                  <a:off x="181082" y="3693536"/>
                  <a:ext cx="8962918" cy="2957236"/>
                </a:xfrm>
                <a:prstGeom prst="rect">
                  <a:avLst/>
                </a:prstGeom>
              </p:spPr>
            </p:pic>
            <p:cxnSp>
              <p:nvCxnSpPr>
                <p:cNvPr id="5" name="直線コネクタ 4"/>
                <p:cNvCxnSpPr/>
                <p:nvPr/>
              </p:nvCxnSpPr>
              <p:spPr>
                <a:xfrm>
                  <a:off x="235390" y="5186126"/>
                  <a:ext cx="8781861" cy="15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3" name="テキスト ボックス 22"/>
              <p:cNvSpPr txBox="1"/>
              <p:nvPr/>
            </p:nvSpPr>
            <p:spPr>
              <a:xfrm>
                <a:off x="1771725" y="4219119"/>
                <a:ext cx="209550" cy="246221"/>
              </a:xfrm>
              <a:prstGeom prst="rect">
                <a:avLst/>
              </a:prstGeom>
              <a:noFill/>
            </p:spPr>
            <p:txBody>
              <a:bodyPr wrap="square" rtlCol="0">
                <a:spAutoFit/>
              </a:bodyPr>
              <a:lstStyle/>
              <a:p>
                <a:r>
                  <a:rPr kumimoji="1" lang="en-US" altLang="ja-JP" sz="1000" b="1" dirty="0" smtClean="0"/>
                  <a:t>2</a:t>
                </a:r>
                <a:endParaRPr kumimoji="1" lang="ja-JP" altLang="en-US" sz="1000" b="1" dirty="0"/>
              </a:p>
            </p:txBody>
          </p:sp>
          <p:sp>
            <p:nvSpPr>
              <p:cNvPr id="24" name="テキスト ボックス 23"/>
              <p:cNvSpPr txBox="1"/>
              <p:nvPr/>
            </p:nvSpPr>
            <p:spPr>
              <a:xfrm>
                <a:off x="1692350" y="4390586"/>
                <a:ext cx="368300" cy="246221"/>
              </a:xfrm>
              <a:prstGeom prst="rect">
                <a:avLst/>
              </a:prstGeom>
              <a:noFill/>
            </p:spPr>
            <p:txBody>
              <a:bodyPr wrap="square" rtlCol="0">
                <a:spAutoFit/>
              </a:bodyPr>
              <a:lstStyle/>
              <a:p>
                <a:r>
                  <a:rPr lang="en-US" altLang="ja-JP" sz="1000" b="1" dirty="0" smtClean="0"/>
                  <a:t>1.5</a:t>
                </a:r>
                <a:endParaRPr kumimoji="1" lang="ja-JP" altLang="en-US" sz="1000" b="1" dirty="0"/>
              </a:p>
            </p:txBody>
          </p:sp>
          <p:sp>
            <p:nvSpPr>
              <p:cNvPr id="26" name="テキスト ボックス 25"/>
              <p:cNvSpPr txBox="1"/>
              <p:nvPr/>
            </p:nvSpPr>
            <p:spPr>
              <a:xfrm>
                <a:off x="1771725" y="4585055"/>
                <a:ext cx="209550" cy="246221"/>
              </a:xfrm>
              <a:prstGeom prst="rect">
                <a:avLst/>
              </a:prstGeom>
              <a:noFill/>
            </p:spPr>
            <p:txBody>
              <a:bodyPr wrap="square" rtlCol="0">
                <a:spAutoFit/>
              </a:bodyPr>
              <a:lstStyle/>
              <a:p>
                <a:r>
                  <a:rPr lang="en-US" altLang="ja-JP" sz="1000" b="1" dirty="0"/>
                  <a:t>1</a:t>
                </a:r>
                <a:endParaRPr kumimoji="1" lang="ja-JP" altLang="en-US" sz="1000" b="1" dirty="0"/>
              </a:p>
            </p:txBody>
          </p:sp>
          <p:sp>
            <p:nvSpPr>
              <p:cNvPr id="27" name="テキスト ボックス 26"/>
              <p:cNvSpPr txBox="1"/>
              <p:nvPr/>
            </p:nvSpPr>
            <p:spPr>
              <a:xfrm>
                <a:off x="1767966" y="4945389"/>
                <a:ext cx="209550" cy="246221"/>
              </a:xfrm>
              <a:prstGeom prst="rect">
                <a:avLst/>
              </a:prstGeom>
              <a:noFill/>
            </p:spPr>
            <p:txBody>
              <a:bodyPr wrap="square" rtlCol="0">
                <a:spAutoFit/>
              </a:bodyPr>
              <a:lstStyle/>
              <a:p>
                <a:r>
                  <a:rPr lang="en-US" altLang="ja-JP" sz="1000" b="1" dirty="0"/>
                  <a:t>0</a:t>
                </a:r>
                <a:endParaRPr kumimoji="1" lang="ja-JP" altLang="en-US" sz="1000" b="1" dirty="0"/>
              </a:p>
            </p:txBody>
          </p:sp>
          <p:sp>
            <p:nvSpPr>
              <p:cNvPr id="28" name="テキスト ボックス 27"/>
              <p:cNvSpPr txBox="1"/>
              <p:nvPr/>
            </p:nvSpPr>
            <p:spPr>
              <a:xfrm>
                <a:off x="1680398" y="4766198"/>
                <a:ext cx="368300" cy="246221"/>
              </a:xfrm>
              <a:prstGeom prst="rect">
                <a:avLst/>
              </a:prstGeom>
              <a:noFill/>
            </p:spPr>
            <p:txBody>
              <a:bodyPr wrap="square" rtlCol="0">
                <a:spAutoFit/>
              </a:bodyPr>
              <a:lstStyle/>
              <a:p>
                <a:r>
                  <a:rPr lang="en-US" altLang="ja-JP" sz="1000" b="1" dirty="0"/>
                  <a:t>0</a:t>
                </a:r>
                <a:r>
                  <a:rPr lang="en-US" altLang="ja-JP" sz="1000" b="1" dirty="0" smtClean="0"/>
                  <a:t>.5</a:t>
                </a:r>
                <a:endParaRPr kumimoji="1" lang="ja-JP" altLang="en-US" sz="1000" b="1" dirty="0"/>
              </a:p>
            </p:txBody>
          </p:sp>
          <p:sp>
            <p:nvSpPr>
              <p:cNvPr id="29" name="テキスト ボックス 28"/>
              <p:cNvSpPr txBox="1"/>
              <p:nvPr/>
            </p:nvSpPr>
            <p:spPr>
              <a:xfrm>
                <a:off x="1735266" y="5311699"/>
                <a:ext cx="319320" cy="246221"/>
              </a:xfrm>
              <a:prstGeom prst="rect">
                <a:avLst/>
              </a:prstGeom>
              <a:noFill/>
            </p:spPr>
            <p:txBody>
              <a:bodyPr wrap="square" rtlCol="0">
                <a:spAutoFit/>
              </a:bodyPr>
              <a:lstStyle/>
              <a:p>
                <a:r>
                  <a:rPr lang="en-US" altLang="ja-JP" sz="1000" b="1" dirty="0" smtClean="0"/>
                  <a:t>-1</a:t>
                </a:r>
                <a:endParaRPr kumimoji="1" lang="ja-JP" altLang="en-US" sz="1000" b="1" dirty="0"/>
              </a:p>
            </p:txBody>
          </p:sp>
          <p:sp>
            <p:nvSpPr>
              <p:cNvPr id="30" name="テキスト ボックス 29"/>
              <p:cNvSpPr txBox="1"/>
              <p:nvPr/>
            </p:nvSpPr>
            <p:spPr>
              <a:xfrm>
                <a:off x="1738524" y="5674568"/>
                <a:ext cx="319320" cy="246221"/>
              </a:xfrm>
              <a:prstGeom prst="rect">
                <a:avLst/>
              </a:prstGeom>
              <a:noFill/>
            </p:spPr>
            <p:txBody>
              <a:bodyPr wrap="square" rtlCol="0">
                <a:spAutoFit/>
              </a:bodyPr>
              <a:lstStyle/>
              <a:p>
                <a:r>
                  <a:rPr lang="en-US" altLang="ja-JP" sz="1000" b="1" dirty="0" smtClean="0"/>
                  <a:t>-2</a:t>
                </a:r>
                <a:endParaRPr kumimoji="1" lang="ja-JP" altLang="en-US" sz="1000" b="1" dirty="0"/>
              </a:p>
            </p:txBody>
          </p:sp>
          <p:sp>
            <p:nvSpPr>
              <p:cNvPr id="31" name="テキスト ボックス 30"/>
              <p:cNvSpPr txBox="1"/>
              <p:nvPr/>
            </p:nvSpPr>
            <p:spPr>
              <a:xfrm>
                <a:off x="1741330" y="6043089"/>
                <a:ext cx="319320" cy="246221"/>
              </a:xfrm>
              <a:prstGeom prst="rect">
                <a:avLst/>
              </a:prstGeom>
              <a:noFill/>
            </p:spPr>
            <p:txBody>
              <a:bodyPr wrap="square" rtlCol="0">
                <a:spAutoFit/>
              </a:bodyPr>
              <a:lstStyle/>
              <a:p>
                <a:r>
                  <a:rPr lang="en-US" altLang="ja-JP" sz="1000" b="1" dirty="0" smtClean="0"/>
                  <a:t>-3</a:t>
                </a:r>
                <a:endParaRPr kumimoji="1" lang="ja-JP" altLang="en-US" sz="1000" b="1" dirty="0"/>
              </a:p>
            </p:txBody>
          </p:sp>
          <p:sp>
            <p:nvSpPr>
              <p:cNvPr id="32" name="テキスト ボックス 31"/>
              <p:cNvSpPr txBox="1"/>
              <p:nvPr/>
            </p:nvSpPr>
            <p:spPr>
              <a:xfrm>
                <a:off x="1645961" y="5128544"/>
                <a:ext cx="420627" cy="246221"/>
              </a:xfrm>
              <a:prstGeom prst="rect">
                <a:avLst/>
              </a:prstGeom>
              <a:noFill/>
            </p:spPr>
            <p:txBody>
              <a:bodyPr wrap="square" rtlCol="0">
                <a:spAutoFit/>
              </a:bodyPr>
              <a:lstStyle/>
              <a:p>
                <a:r>
                  <a:rPr lang="en-US" altLang="ja-JP" sz="1000" b="1" dirty="0" smtClean="0"/>
                  <a:t>-0.5</a:t>
                </a:r>
                <a:endParaRPr kumimoji="1" lang="ja-JP" altLang="en-US" sz="1000" b="1" dirty="0"/>
              </a:p>
            </p:txBody>
          </p:sp>
          <p:sp>
            <p:nvSpPr>
              <p:cNvPr id="33" name="テキスト ボックス 32"/>
              <p:cNvSpPr txBox="1"/>
              <p:nvPr/>
            </p:nvSpPr>
            <p:spPr>
              <a:xfrm>
                <a:off x="1645960" y="5479581"/>
                <a:ext cx="420627" cy="246221"/>
              </a:xfrm>
              <a:prstGeom prst="rect">
                <a:avLst/>
              </a:prstGeom>
              <a:noFill/>
            </p:spPr>
            <p:txBody>
              <a:bodyPr wrap="square" rtlCol="0">
                <a:spAutoFit/>
              </a:bodyPr>
              <a:lstStyle/>
              <a:p>
                <a:r>
                  <a:rPr lang="en-US" altLang="ja-JP" sz="1000" b="1" dirty="0" smtClean="0"/>
                  <a:t>-1.5</a:t>
                </a:r>
                <a:endParaRPr kumimoji="1" lang="ja-JP" altLang="en-US" sz="1000" b="1" dirty="0"/>
              </a:p>
            </p:txBody>
          </p:sp>
          <p:sp>
            <p:nvSpPr>
              <p:cNvPr id="34" name="テキスト ボックス 33"/>
              <p:cNvSpPr txBox="1"/>
              <p:nvPr/>
            </p:nvSpPr>
            <p:spPr>
              <a:xfrm>
                <a:off x="1648473" y="5852146"/>
                <a:ext cx="420627" cy="246221"/>
              </a:xfrm>
              <a:prstGeom prst="rect">
                <a:avLst/>
              </a:prstGeom>
              <a:noFill/>
            </p:spPr>
            <p:txBody>
              <a:bodyPr wrap="square" rtlCol="0">
                <a:spAutoFit/>
              </a:bodyPr>
              <a:lstStyle/>
              <a:p>
                <a:r>
                  <a:rPr lang="en-US" altLang="ja-JP" sz="1000" b="1" dirty="0" smtClean="0"/>
                  <a:t>-2.5</a:t>
                </a:r>
                <a:endParaRPr kumimoji="1" lang="ja-JP" altLang="en-US" sz="1000" b="1" dirty="0"/>
              </a:p>
            </p:txBody>
          </p:sp>
          <p:sp>
            <p:nvSpPr>
              <p:cNvPr id="35" name="テキスト ボックス 34"/>
              <p:cNvSpPr txBox="1"/>
              <p:nvPr/>
            </p:nvSpPr>
            <p:spPr>
              <a:xfrm>
                <a:off x="1767966" y="3853128"/>
                <a:ext cx="209550" cy="246221"/>
              </a:xfrm>
              <a:prstGeom prst="rect">
                <a:avLst/>
              </a:prstGeom>
              <a:noFill/>
            </p:spPr>
            <p:txBody>
              <a:bodyPr wrap="square" rtlCol="0">
                <a:spAutoFit/>
              </a:bodyPr>
              <a:lstStyle/>
              <a:p>
                <a:r>
                  <a:rPr lang="en-US" altLang="ja-JP" sz="1000" b="1" dirty="0" smtClean="0"/>
                  <a:t>3</a:t>
                </a:r>
                <a:endParaRPr kumimoji="1" lang="ja-JP" altLang="en-US" sz="1000" b="1" dirty="0"/>
              </a:p>
            </p:txBody>
          </p:sp>
          <p:sp>
            <p:nvSpPr>
              <p:cNvPr id="36" name="テキスト ボックス 35"/>
              <p:cNvSpPr txBox="1"/>
              <p:nvPr/>
            </p:nvSpPr>
            <p:spPr>
              <a:xfrm>
                <a:off x="1672123" y="4034736"/>
                <a:ext cx="368300" cy="246221"/>
              </a:xfrm>
              <a:prstGeom prst="rect">
                <a:avLst/>
              </a:prstGeom>
              <a:noFill/>
            </p:spPr>
            <p:txBody>
              <a:bodyPr wrap="square" rtlCol="0">
                <a:spAutoFit/>
              </a:bodyPr>
              <a:lstStyle/>
              <a:p>
                <a:r>
                  <a:rPr lang="en-US" altLang="ja-JP" sz="1000" b="1" dirty="0" smtClean="0"/>
                  <a:t>2.5</a:t>
                </a:r>
                <a:endParaRPr kumimoji="1" lang="ja-JP" altLang="en-US" sz="1000" b="1" dirty="0"/>
              </a:p>
            </p:txBody>
          </p:sp>
        </p:grpSp>
        <p:sp>
          <p:nvSpPr>
            <p:cNvPr id="37" name="テキスト ボックス 36"/>
            <p:cNvSpPr txBox="1"/>
            <p:nvPr/>
          </p:nvSpPr>
          <p:spPr>
            <a:xfrm>
              <a:off x="4030541" y="6101722"/>
              <a:ext cx="483603" cy="246221"/>
            </a:xfrm>
            <a:prstGeom prst="rect">
              <a:avLst/>
            </a:prstGeom>
            <a:noFill/>
          </p:spPr>
          <p:txBody>
            <a:bodyPr wrap="square" rtlCol="0">
              <a:spAutoFit/>
            </a:bodyPr>
            <a:lstStyle/>
            <a:p>
              <a:r>
                <a:rPr lang="en-US" altLang="ja-JP" sz="1000" b="1" dirty="0" smtClean="0"/>
                <a:t>1900</a:t>
              </a:r>
              <a:endParaRPr kumimoji="1" lang="ja-JP" altLang="en-US" sz="1000" b="1" dirty="0"/>
            </a:p>
          </p:txBody>
        </p:sp>
        <p:sp>
          <p:nvSpPr>
            <p:cNvPr id="38" name="テキスト ボックス 37"/>
            <p:cNvSpPr txBox="1"/>
            <p:nvPr/>
          </p:nvSpPr>
          <p:spPr>
            <a:xfrm>
              <a:off x="4492858" y="6098367"/>
              <a:ext cx="483603" cy="246221"/>
            </a:xfrm>
            <a:prstGeom prst="rect">
              <a:avLst/>
            </a:prstGeom>
            <a:noFill/>
          </p:spPr>
          <p:txBody>
            <a:bodyPr wrap="square" rtlCol="0">
              <a:spAutoFit/>
            </a:bodyPr>
            <a:lstStyle/>
            <a:p>
              <a:r>
                <a:rPr lang="en-US" altLang="ja-JP" sz="1000" b="1" dirty="0" smtClean="0"/>
                <a:t>1910</a:t>
              </a:r>
              <a:endParaRPr kumimoji="1" lang="ja-JP" altLang="en-US" sz="1000" b="1" dirty="0"/>
            </a:p>
          </p:txBody>
        </p:sp>
        <p:sp>
          <p:nvSpPr>
            <p:cNvPr id="39" name="テキスト ボックス 38"/>
            <p:cNvSpPr txBox="1"/>
            <p:nvPr/>
          </p:nvSpPr>
          <p:spPr>
            <a:xfrm>
              <a:off x="4977006" y="6106701"/>
              <a:ext cx="483603" cy="246221"/>
            </a:xfrm>
            <a:prstGeom prst="rect">
              <a:avLst/>
            </a:prstGeom>
            <a:noFill/>
          </p:spPr>
          <p:txBody>
            <a:bodyPr wrap="square" rtlCol="0">
              <a:spAutoFit/>
            </a:bodyPr>
            <a:lstStyle/>
            <a:p>
              <a:r>
                <a:rPr lang="en-US" altLang="ja-JP" sz="1000" b="1" dirty="0" smtClean="0"/>
                <a:t>1920</a:t>
              </a:r>
              <a:endParaRPr kumimoji="1" lang="ja-JP" altLang="en-US" sz="1000" b="1" dirty="0"/>
            </a:p>
          </p:txBody>
        </p:sp>
        <p:sp>
          <p:nvSpPr>
            <p:cNvPr id="40" name="テキスト ボックス 39"/>
            <p:cNvSpPr txBox="1"/>
            <p:nvPr/>
          </p:nvSpPr>
          <p:spPr>
            <a:xfrm>
              <a:off x="5438778" y="6098564"/>
              <a:ext cx="483603" cy="246221"/>
            </a:xfrm>
            <a:prstGeom prst="rect">
              <a:avLst/>
            </a:prstGeom>
            <a:noFill/>
          </p:spPr>
          <p:txBody>
            <a:bodyPr wrap="square" rtlCol="0">
              <a:spAutoFit/>
            </a:bodyPr>
            <a:lstStyle/>
            <a:p>
              <a:r>
                <a:rPr lang="en-US" altLang="ja-JP" sz="1000" b="1" dirty="0" smtClean="0"/>
                <a:t>1930</a:t>
              </a:r>
              <a:endParaRPr kumimoji="1" lang="ja-JP" altLang="en-US" sz="1000" b="1" dirty="0"/>
            </a:p>
          </p:txBody>
        </p:sp>
        <p:sp>
          <p:nvSpPr>
            <p:cNvPr id="41" name="テキスト ボックス 40"/>
            <p:cNvSpPr txBox="1"/>
            <p:nvPr/>
          </p:nvSpPr>
          <p:spPr>
            <a:xfrm>
              <a:off x="5921950" y="6106843"/>
              <a:ext cx="483603" cy="246221"/>
            </a:xfrm>
            <a:prstGeom prst="rect">
              <a:avLst/>
            </a:prstGeom>
            <a:noFill/>
          </p:spPr>
          <p:txBody>
            <a:bodyPr wrap="square" rtlCol="0">
              <a:spAutoFit/>
            </a:bodyPr>
            <a:lstStyle/>
            <a:p>
              <a:r>
                <a:rPr lang="en-US" altLang="ja-JP" sz="1000" b="1" dirty="0" smtClean="0"/>
                <a:t>1940</a:t>
              </a:r>
              <a:endParaRPr kumimoji="1" lang="ja-JP" altLang="en-US" sz="1000" b="1" dirty="0"/>
            </a:p>
          </p:txBody>
        </p:sp>
        <p:sp>
          <p:nvSpPr>
            <p:cNvPr id="42" name="テキスト ボックス 41"/>
            <p:cNvSpPr txBox="1"/>
            <p:nvPr/>
          </p:nvSpPr>
          <p:spPr>
            <a:xfrm>
              <a:off x="6395224" y="6106700"/>
              <a:ext cx="483603" cy="246221"/>
            </a:xfrm>
            <a:prstGeom prst="rect">
              <a:avLst/>
            </a:prstGeom>
            <a:noFill/>
          </p:spPr>
          <p:txBody>
            <a:bodyPr wrap="square" rtlCol="0">
              <a:spAutoFit/>
            </a:bodyPr>
            <a:lstStyle/>
            <a:p>
              <a:r>
                <a:rPr lang="en-US" altLang="ja-JP" sz="1000" b="1" dirty="0" smtClean="0"/>
                <a:t>1950</a:t>
              </a:r>
              <a:endParaRPr kumimoji="1" lang="ja-JP" altLang="en-US" sz="1000" b="1" dirty="0"/>
            </a:p>
          </p:txBody>
        </p:sp>
        <p:sp>
          <p:nvSpPr>
            <p:cNvPr id="43" name="テキスト ボックス 42"/>
            <p:cNvSpPr txBox="1"/>
            <p:nvPr/>
          </p:nvSpPr>
          <p:spPr>
            <a:xfrm>
              <a:off x="6854341" y="6105466"/>
              <a:ext cx="483603" cy="246221"/>
            </a:xfrm>
            <a:prstGeom prst="rect">
              <a:avLst/>
            </a:prstGeom>
            <a:noFill/>
          </p:spPr>
          <p:txBody>
            <a:bodyPr wrap="square" rtlCol="0">
              <a:spAutoFit/>
            </a:bodyPr>
            <a:lstStyle/>
            <a:p>
              <a:r>
                <a:rPr lang="en-US" altLang="ja-JP" sz="1000" b="1" dirty="0" smtClean="0"/>
                <a:t>1960</a:t>
              </a:r>
              <a:endParaRPr kumimoji="1" lang="ja-JP" altLang="en-US" sz="1000" b="1" dirty="0"/>
            </a:p>
          </p:txBody>
        </p:sp>
        <p:sp>
          <p:nvSpPr>
            <p:cNvPr id="44" name="テキスト ボックス 43"/>
            <p:cNvSpPr txBox="1"/>
            <p:nvPr/>
          </p:nvSpPr>
          <p:spPr>
            <a:xfrm>
              <a:off x="7326850" y="6104165"/>
              <a:ext cx="483603" cy="246221"/>
            </a:xfrm>
            <a:prstGeom prst="rect">
              <a:avLst/>
            </a:prstGeom>
            <a:noFill/>
          </p:spPr>
          <p:txBody>
            <a:bodyPr wrap="square" rtlCol="0">
              <a:spAutoFit/>
            </a:bodyPr>
            <a:lstStyle/>
            <a:p>
              <a:r>
                <a:rPr lang="en-US" altLang="ja-JP" sz="1000" b="1" dirty="0" smtClean="0"/>
                <a:t>1970</a:t>
              </a:r>
              <a:endParaRPr kumimoji="1" lang="ja-JP" altLang="en-US" sz="1000" b="1" dirty="0"/>
            </a:p>
          </p:txBody>
        </p:sp>
        <p:sp>
          <p:nvSpPr>
            <p:cNvPr id="45" name="テキスト ボックス 44"/>
            <p:cNvSpPr txBox="1"/>
            <p:nvPr/>
          </p:nvSpPr>
          <p:spPr>
            <a:xfrm>
              <a:off x="7796296" y="6104164"/>
              <a:ext cx="483603" cy="246221"/>
            </a:xfrm>
            <a:prstGeom prst="rect">
              <a:avLst/>
            </a:prstGeom>
            <a:noFill/>
          </p:spPr>
          <p:txBody>
            <a:bodyPr wrap="square" rtlCol="0">
              <a:spAutoFit/>
            </a:bodyPr>
            <a:lstStyle/>
            <a:p>
              <a:r>
                <a:rPr lang="en-US" altLang="ja-JP" sz="1000" b="1" dirty="0" smtClean="0"/>
                <a:t>1980</a:t>
              </a:r>
              <a:endParaRPr kumimoji="1" lang="ja-JP" altLang="en-US" sz="1000" b="1" dirty="0"/>
            </a:p>
          </p:txBody>
        </p:sp>
        <p:sp>
          <p:nvSpPr>
            <p:cNvPr id="46" name="テキスト ボックス 45"/>
            <p:cNvSpPr txBox="1"/>
            <p:nvPr/>
          </p:nvSpPr>
          <p:spPr>
            <a:xfrm>
              <a:off x="8268805" y="6112551"/>
              <a:ext cx="483603" cy="246221"/>
            </a:xfrm>
            <a:prstGeom prst="rect">
              <a:avLst/>
            </a:prstGeom>
            <a:noFill/>
          </p:spPr>
          <p:txBody>
            <a:bodyPr wrap="square" rtlCol="0">
              <a:spAutoFit/>
            </a:bodyPr>
            <a:lstStyle/>
            <a:p>
              <a:r>
                <a:rPr lang="en-US" altLang="ja-JP" sz="1000" b="1" dirty="0" smtClean="0"/>
                <a:t>1990</a:t>
              </a:r>
              <a:endParaRPr kumimoji="1" lang="ja-JP" altLang="en-US" sz="1000" b="1" dirty="0"/>
            </a:p>
          </p:txBody>
        </p:sp>
        <p:sp>
          <p:nvSpPr>
            <p:cNvPr id="47" name="テキスト ボックス 46"/>
            <p:cNvSpPr txBox="1"/>
            <p:nvPr/>
          </p:nvSpPr>
          <p:spPr>
            <a:xfrm>
              <a:off x="8738251" y="6098366"/>
              <a:ext cx="483603" cy="246221"/>
            </a:xfrm>
            <a:prstGeom prst="rect">
              <a:avLst/>
            </a:prstGeom>
            <a:noFill/>
          </p:spPr>
          <p:txBody>
            <a:bodyPr wrap="square" rtlCol="0">
              <a:spAutoFit/>
            </a:bodyPr>
            <a:lstStyle/>
            <a:p>
              <a:r>
                <a:rPr lang="en-US" altLang="ja-JP" sz="1000" b="1" dirty="0" smtClean="0"/>
                <a:t>2000</a:t>
              </a:r>
              <a:endParaRPr kumimoji="1" lang="ja-JP" altLang="en-US" sz="1000" b="1" dirty="0"/>
            </a:p>
          </p:txBody>
        </p:sp>
        <p:sp>
          <p:nvSpPr>
            <p:cNvPr id="48" name="テキスト ボックス 47"/>
            <p:cNvSpPr txBox="1"/>
            <p:nvPr/>
          </p:nvSpPr>
          <p:spPr>
            <a:xfrm>
              <a:off x="2143642" y="6105465"/>
              <a:ext cx="483603" cy="246221"/>
            </a:xfrm>
            <a:prstGeom prst="rect">
              <a:avLst/>
            </a:prstGeom>
            <a:noFill/>
          </p:spPr>
          <p:txBody>
            <a:bodyPr wrap="square" rtlCol="0">
              <a:spAutoFit/>
            </a:bodyPr>
            <a:lstStyle/>
            <a:p>
              <a:r>
                <a:rPr lang="en-US" altLang="ja-JP" sz="1000" b="1" dirty="0" smtClean="0"/>
                <a:t>1860</a:t>
              </a:r>
              <a:endParaRPr kumimoji="1" lang="ja-JP" altLang="en-US" sz="1000" b="1" dirty="0"/>
            </a:p>
          </p:txBody>
        </p:sp>
        <p:sp>
          <p:nvSpPr>
            <p:cNvPr id="49" name="テキスト ボックス 48"/>
            <p:cNvSpPr txBox="1"/>
            <p:nvPr/>
          </p:nvSpPr>
          <p:spPr>
            <a:xfrm>
              <a:off x="2624682" y="6095843"/>
              <a:ext cx="483603" cy="246221"/>
            </a:xfrm>
            <a:prstGeom prst="rect">
              <a:avLst/>
            </a:prstGeom>
            <a:noFill/>
          </p:spPr>
          <p:txBody>
            <a:bodyPr wrap="square" rtlCol="0">
              <a:spAutoFit/>
            </a:bodyPr>
            <a:lstStyle/>
            <a:p>
              <a:r>
                <a:rPr lang="en-US" altLang="ja-JP" sz="1000" b="1" dirty="0" smtClean="0"/>
                <a:t>1870</a:t>
              </a:r>
              <a:endParaRPr kumimoji="1" lang="ja-JP" altLang="en-US" sz="1000" b="1" dirty="0"/>
            </a:p>
          </p:txBody>
        </p:sp>
        <p:sp>
          <p:nvSpPr>
            <p:cNvPr id="50" name="テキスト ボックス 49"/>
            <p:cNvSpPr txBox="1"/>
            <p:nvPr/>
          </p:nvSpPr>
          <p:spPr>
            <a:xfrm>
              <a:off x="3088203" y="6105465"/>
              <a:ext cx="483603" cy="246221"/>
            </a:xfrm>
            <a:prstGeom prst="rect">
              <a:avLst/>
            </a:prstGeom>
            <a:noFill/>
          </p:spPr>
          <p:txBody>
            <a:bodyPr wrap="square" rtlCol="0">
              <a:spAutoFit/>
            </a:bodyPr>
            <a:lstStyle/>
            <a:p>
              <a:r>
                <a:rPr lang="en-US" altLang="ja-JP" sz="1000" b="1" dirty="0" smtClean="0"/>
                <a:t>1880</a:t>
              </a:r>
              <a:endParaRPr kumimoji="1" lang="ja-JP" altLang="en-US" sz="1000" b="1" dirty="0"/>
            </a:p>
          </p:txBody>
        </p:sp>
        <p:sp>
          <p:nvSpPr>
            <p:cNvPr id="51" name="テキスト ボックス 50"/>
            <p:cNvSpPr txBox="1"/>
            <p:nvPr/>
          </p:nvSpPr>
          <p:spPr>
            <a:xfrm>
              <a:off x="3563198" y="6106575"/>
              <a:ext cx="483603" cy="246221"/>
            </a:xfrm>
            <a:prstGeom prst="rect">
              <a:avLst/>
            </a:prstGeom>
            <a:noFill/>
          </p:spPr>
          <p:txBody>
            <a:bodyPr wrap="square" rtlCol="0">
              <a:spAutoFit/>
            </a:bodyPr>
            <a:lstStyle/>
            <a:p>
              <a:r>
                <a:rPr lang="en-US" altLang="ja-JP" sz="1000" b="1" dirty="0" smtClean="0"/>
                <a:t>1890</a:t>
              </a:r>
              <a:endParaRPr kumimoji="1" lang="ja-JP" altLang="en-US" sz="1000" b="1" dirty="0"/>
            </a:p>
          </p:txBody>
        </p:sp>
      </p:grpSp>
      <p:pic>
        <p:nvPicPr>
          <p:cNvPr id="6" name="図 5"/>
          <p:cNvPicPr>
            <a:picLocks noChangeAspect="1"/>
          </p:cNvPicPr>
          <p:nvPr/>
        </p:nvPicPr>
        <p:blipFill rotWithShape="1">
          <a:blip r:embed="rId4" cstate="print">
            <a:extLst>
              <a:ext uri="{28A0092B-C50C-407E-A947-70E740481C1C}">
                <a14:useLocalDpi xmlns:a14="http://schemas.microsoft.com/office/drawing/2010/main" val="0"/>
              </a:ext>
            </a:extLst>
          </a:blip>
          <a:srcRect l="3187" t="189" r="2675" b="25929"/>
          <a:stretch/>
        </p:blipFill>
        <p:spPr>
          <a:xfrm>
            <a:off x="0" y="846161"/>
            <a:ext cx="9144000" cy="3002508"/>
          </a:xfrm>
          <a:prstGeom prst="rect">
            <a:avLst/>
          </a:prstGeom>
        </p:spPr>
      </p:pic>
      <p:grpSp>
        <p:nvGrpSpPr>
          <p:cNvPr id="7" name="グループ化 6"/>
          <p:cNvGrpSpPr/>
          <p:nvPr/>
        </p:nvGrpSpPr>
        <p:grpSpPr>
          <a:xfrm>
            <a:off x="8025545" y="1154550"/>
            <a:ext cx="631758" cy="5011651"/>
            <a:chOff x="8025545" y="1154550"/>
            <a:chExt cx="631758" cy="5011651"/>
          </a:xfrm>
        </p:grpSpPr>
        <p:sp>
          <p:nvSpPr>
            <p:cNvPr id="8" name="正方形/長方形 7"/>
            <p:cNvSpPr/>
            <p:nvPr/>
          </p:nvSpPr>
          <p:spPr>
            <a:xfrm>
              <a:off x="8096081" y="1154550"/>
              <a:ext cx="561222" cy="2820403"/>
            </a:xfrm>
            <a:prstGeom prst="rect">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8025545" y="3974953"/>
              <a:ext cx="622884" cy="2191248"/>
            </a:xfrm>
            <a:prstGeom prst="rect">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正方形/長方形 9"/>
          <p:cNvSpPr/>
          <p:nvPr/>
        </p:nvSpPr>
        <p:spPr>
          <a:xfrm>
            <a:off x="5722047" y="1181846"/>
            <a:ext cx="670953" cy="4984354"/>
          </a:xfrm>
          <a:prstGeom prst="rect">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2821359" y="1194171"/>
            <a:ext cx="713412" cy="4972029"/>
          </a:xfrm>
          <a:prstGeom prst="rect">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4360353" y="1194172"/>
            <a:ext cx="536112" cy="4972028"/>
          </a:xfrm>
          <a:prstGeom prst="rect">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a:off x="4328845" y="5576598"/>
            <a:ext cx="81433" cy="8143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a:off x="4517633" y="5442897"/>
            <a:ext cx="81433" cy="8143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a:off x="4471914" y="5177451"/>
            <a:ext cx="81433" cy="8143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a:off x="4854698" y="5321538"/>
            <a:ext cx="81433" cy="8143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p:nvSpPr>
        <p:spPr>
          <a:xfrm>
            <a:off x="6352283" y="5488616"/>
            <a:ext cx="81433" cy="8143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楕円 18"/>
          <p:cNvSpPr/>
          <p:nvPr/>
        </p:nvSpPr>
        <p:spPr>
          <a:xfrm>
            <a:off x="5700799" y="5200310"/>
            <a:ext cx="81433" cy="8143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p:cNvSpPr/>
          <p:nvPr/>
        </p:nvSpPr>
        <p:spPr>
          <a:xfrm>
            <a:off x="5884160" y="5131732"/>
            <a:ext cx="81433" cy="8143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p:cNvSpPr/>
          <p:nvPr/>
        </p:nvSpPr>
        <p:spPr>
          <a:xfrm>
            <a:off x="5838441" y="5002296"/>
            <a:ext cx="81433" cy="8143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p:cNvSpPr/>
          <p:nvPr/>
        </p:nvSpPr>
        <p:spPr>
          <a:xfrm>
            <a:off x="6163752" y="5099502"/>
            <a:ext cx="81433" cy="8143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角丸四角形 24"/>
          <p:cNvSpPr/>
          <p:nvPr/>
        </p:nvSpPr>
        <p:spPr>
          <a:xfrm>
            <a:off x="16248" y="4583006"/>
            <a:ext cx="1672343" cy="111442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smtClean="0"/>
              <a:t>６～８月</a:t>
            </a:r>
            <a:endParaRPr lang="en-US" altLang="ja-JP" sz="3200" dirty="0" smtClean="0"/>
          </a:p>
          <a:p>
            <a:pPr algn="ctr"/>
            <a:r>
              <a:rPr kumimoji="1" lang="ja-JP" altLang="en-US" sz="3200" dirty="0"/>
              <a:t>平均</a:t>
            </a:r>
          </a:p>
        </p:txBody>
      </p:sp>
      <p:sp>
        <p:nvSpPr>
          <p:cNvPr id="52" name="スライド番号プレースホルダー 51"/>
          <p:cNvSpPr>
            <a:spLocks noGrp="1"/>
          </p:cNvSpPr>
          <p:nvPr>
            <p:ph type="sldNum" sz="quarter" idx="12"/>
          </p:nvPr>
        </p:nvSpPr>
        <p:spPr>
          <a:xfrm>
            <a:off x="7067381" y="6492875"/>
            <a:ext cx="2057400" cy="365125"/>
          </a:xfrm>
        </p:spPr>
        <p:txBody>
          <a:bodyPr/>
          <a:lstStyle/>
          <a:p>
            <a:fld id="{078EF197-B28D-4608-8A03-6AB77B2678B0}" type="slidenum">
              <a:rPr kumimoji="1" lang="ja-JP" altLang="en-US" smtClean="0"/>
              <a:t>33</a:t>
            </a:fld>
            <a:endParaRPr kumimoji="1" lang="ja-JP" altLang="en-US"/>
          </a:p>
        </p:txBody>
      </p:sp>
      <p:sp>
        <p:nvSpPr>
          <p:cNvPr id="53" name="テキスト ボックス 52"/>
          <p:cNvSpPr txBox="1"/>
          <p:nvPr/>
        </p:nvSpPr>
        <p:spPr>
          <a:xfrm>
            <a:off x="8727922" y="6260395"/>
            <a:ext cx="492443" cy="276999"/>
          </a:xfrm>
          <a:prstGeom prst="rect">
            <a:avLst/>
          </a:prstGeom>
          <a:noFill/>
        </p:spPr>
        <p:txBody>
          <a:bodyPr wrap="none" rtlCol="0">
            <a:spAutoFit/>
          </a:bodyPr>
          <a:lstStyle/>
          <a:p>
            <a:r>
              <a:rPr kumimoji="1" lang="ja-JP" altLang="en-US" sz="1200" b="1" dirty="0" smtClean="0"/>
              <a:t>（</a:t>
            </a:r>
            <a:r>
              <a:rPr lang="ja-JP" altLang="en-US" sz="1200" b="1" dirty="0"/>
              <a:t>年</a:t>
            </a:r>
            <a:r>
              <a:rPr kumimoji="1" lang="ja-JP" altLang="en-US" sz="1200" b="1" dirty="0" smtClean="0"/>
              <a:t>）</a:t>
            </a:r>
            <a:endParaRPr kumimoji="1" lang="ja-JP" altLang="en-US" sz="1200" b="1" dirty="0"/>
          </a:p>
        </p:txBody>
      </p:sp>
      <p:sp>
        <p:nvSpPr>
          <p:cNvPr id="54" name="テキスト ボックス 53"/>
          <p:cNvSpPr txBox="1"/>
          <p:nvPr/>
        </p:nvSpPr>
        <p:spPr>
          <a:xfrm>
            <a:off x="1359728" y="3763159"/>
            <a:ext cx="492443" cy="276999"/>
          </a:xfrm>
          <a:prstGeom prst="rect">
            <a:avLst/>
          </a:prstGeom>
          <a:noFill/>
        </p:spPr>
        <p:txBody>
          <a:bodyPr wrap="none" rtlCol="0">
            <a:spAutoFit/>
          </a:bodyPr>
          <a:lstStyle/>
          <a:p>
            <a:r>
              <a:rPr kumimoji="1" lang="ja-JP" altLang="en-US" sz="1200" b="1" dirty="0" smtClean="0"/>
              <a:t>（</a:t>
            </a:r>
            <a:r>
              <a:rPr lang="ja-JP" altLang="en-US" sz="1200" b="1" dirty="0" smtClean="0"/>
              <a:t>℃</a:t>
            </a:r>
            <a:r>
              <a:rPr kumimoji="1" lang="ja-JP" altLang="en-US" sz="1200" b="1" dirty="0" smtClean="0"/>
              <a:t>）</a:t>
            </a:r>
            <a:endParaRPr kumimoji="1" lang="ja-JP" altLang="en-US" sz="1200" b="1" dirty="0"/>
          </a:p>
        </p:txBody>
      </p:sp>
    </p:spTree>
    <p:extLst>
      <p:ext uri="{BB962C8B-B14F-4D97-AF65-F5344CB8AC3E}">
        <p14:creationId xmlns:p14="http://schemas.microsoft.com/office/powerpoint/2010/main" val="36274582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0"/>
            <a:ext cx="9144000" cy="1325563"/>
          </a:xfrm>
          <a:solidFill>
            <a:srgbClr val="FFFF00"/>
          </a:solidFill>
        </p:spPr>
        <p:txBody>
          <a:bodyPr/>
          <a:lstStyle/>
          <a:p>
            <a:pPr algn="ctr"/>
            <a:r>
              <a:rPr kumimoji="1" lang="ja-JP" altLang="en-US" dirty="0" smtClean="0"/>
              <a:t>食糧に関する基礎的事情</a:t>
            </a:r>
            <a:endParaRPr kumimoji="1" lang="ja-JP" altLang="en-US" dirty="0"/>
          </a:p>
        </p:txBody>
      </p:sp>
      <p:sp>
        <p:nvSpPr>
          <p:cNvPr id="5" name="コンテンツ プレースホルダー 4"/>
          <p:cNvSpPr>
            <a:spLocks noGrp="1"/>
          </p:cNvSpPr>
          <p:nvPr>
            <p:ph idx="1"/>
          </p:nvPr>
        </p:nvSpPr>
        <p:spPr>
          <a:xfrm>
            <a:off x="366099" y="1544968"/>
            <a:ext cx="8560617" cy="5036901"/>
          </a:xfrm>
        </p:spPr>
        <p:txBody>
          <a:bodyPr>
            <a:normAutofit/>
          </a:bodyPr>
          <a:lstStyle/>
          <a:p>
            <a:r>
              <a:rPr lang="ja-JP" altLang="en-US" sz="3200" dirty="0"/>
              <a:t>第一次</a:t>
            </a:r>
            <a:r>
              <a:rPr lang="ja-JP" altLang="en-US" sz="3200" dirty="0" smtClean="0"/>
              <a:t>世界大戦の経験から、動員・国力の面からも食糧に大きな関心</a:t>
            </a:r>
            <a:endParaRPr lang="en-US" altLang="ja-JP" sz="3200" dirty="0" smtClean="0"/>
          </a:p>
          <a:p>
            <a:r>
              <a:rPr lang="ja-JP" altLang="en-US" sz="3200" dirty="0" smtClean="0"/>
              <a:t>国家総動員法による統制：需給逼迫下</a:t>
            </a:r>
            <a:endParaRPr lang="en-US" altLang="ja-JP" sz="3200" dirty="0" smtClean="0"/>
          </a:p>
          <a:p>
            <a:r>
              <a:rPr lang="ja-JP" altLang="en-US" sz="3200" dirty="0" smtClean="0"/>
              <a:t>食糧：国際交渉において確保すべき対象品目であり有利に進めるための武器</a:t>
            </a:r>
            <a:endParaRPr lang="en-US" altLang="ja-JP" sz="3200" dirty="0" smtClean="0"/>
          </a:p>
          <a:p>
            <a:r>
              <a:rPr kumimoji="1" lang="ja-JP" altLang="en-US" sz="3200" dirty="0" smtClean="0"/>
              <a:t>戦争終結の目途が立たない状況下：生産・出荷の推奨・消費の規制が継戦の基盤→厭戦気分の蔓延を助長する可能性</a:t>
            </a:r>
            <a:endParaRPr kumimoji="1" lang="en-US" altLang="ja-JP" sz="3200" dirty="0" smtClean="0"/>
          </a:p>
          <a:p>
            <a:r>
              <a:rPr lang="ja-JP" altLang="en-US" sz="3200" dirty="0" smtClean="0"/>
              <a:t>軍需・民需間で深刻な競合が発生する可能性</a:t>
            </a:r>
            <a:endParaRPr kumimoji="1" lang="ja-JP" altLang="en-US" sz="3200" dirty="0"/>
          </a:p>
        </p:txBody>
      </p:sp>
      <p:sp>
        <p:nvSpPr>
          <p:cNvPr id="2" name="テキスト ボックス 1"/>
          <p:cNvSpPr txBox="1"/>
          <p:nvPr/>
        </p:nvSpPr>
        <p:spPr>
          <a:xfrm>
            <a:off x="0" y="6550223"/>
            <a:ext cx="3230564" cy="307777"/>
          </a:xfrm>
          <a:prstGeom prst="rect">
            <a:avLst/>
          </a:prstGeom>
          <a:noFill/>
        </p:spPr>
        <p:txBody>
          <a:bodyPr wrap="none" rtlCol="0">
            <a:spAutoFit/>
          </a:bodyPr>
          <a:lstStyle/>
          <a:p>
            <a:r>
              <a:rPr kumimoji="1" lang="ja-JP" altLang="en-US" sz="1400" dirty="0" smtClean="0"/>
              <a:t>引用：食糧も大丈夫也（</a:t>
            </a:r>
            <a:r>
              <a:rPr lang="ja-JP" altLang="ja-JP" sz="1400" dirty="0"/>
              <a:t>海野洋</a:t>
            </a:r>
            <a:r>
              <a:rPr lang="en-GB" altLang="ja-JP" sz="1400" dirty="0"/>
              <a:t>,</a:t>
            </a:r>
            <a:r>
              <a:rPr lang="en-GB" altLang="ja-JP" sz="1400" dirty="0" smtClean="0"/>
              <a:t>2016</a:t>
            </a:r>
            <a:r>
              <a:rPr lang="ja-JP" altLang="en-US" sz="1400" dirty="0" smtClean="0"/>
              <a:t>） </a:t>
            </a:r>
            <a:r>
              <a:rPr lang="en-US" altLang="ja-JP" sz="1400" dirty="0" smtClean="0"/>
              <a:t>P,2</a:t>
            </a:r>
            <a:endParaRPr kumimoji="1" lang="ja-JP" altLang="en-US" sz="1400" dirty="0"/>
          </a:p>
        </p:txBody>
      </p:sp>
      <p:sp>
        <p:nvSpPr>
          <p:cNvPr id="3" name="スライド番号プレースホルダー 2"/>
          <p:cNvSpPr>
            <a:spLocks noGrp="1"/>
          </p:cNvSpPr>
          <p:nvPr>
            <p:ph type="sldNum" sz="quarter" idx="12"/>
          </p:nvPr>
        </p:nvSpPr>
        <p:spPr/>
        <p:txBody>
          <a:bodyPr/>
          <a:lstStyle/>
          <a:p>
            <a:fld id="{248D6746-23CA-43DB-8CFD-F95FDC7C97DE}" type="slidenum">
              <a:rPr kumimoji="1" lang="ja-JP" altLang="en-US" smtClean="0"/>
              <a:t>34</a:t>
            </a:fld>
            <a:endParaRPr kumimoji="1" lang="ja-JP" altLang="en-US"/>
          </a:p>
        </p:txBody>
      </p:sp>
    </p:spTree>
    <p:extLst>
      <p:ext uri="{BB962C8B-B14F-4D97-AF65-F5344CB8AC3E}">
        <p14:creationId xmlns:p14="http://schemas.microsoft.com/office/powerpoint/2010/main" val="2756354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43999" cy="1325563"/>
          </a:xfrm>
          <a:solidFill>
            <a:srgbClr val="FFFF00"/>
          </a:solidFill>
        </p:spPr>
        <p:txBody>
          <a:bodyPr>
            <a:normAutofit/>
          </a:bodyPr>
          <a:lstStyle/>
          <a:p>
            <a:pPr algn="ctr"/>
            <a:r>
              <a:rPr kumimoji="1" lang="ja-JP" altLang="en-US" sz="4000" dirty="0" smtClean="0"/>
              <a:t>昭和</a:t>
            </a:r>
            <a:r>
              <a:rPr kumimoji="1" lang="en-US" altLang="ja-JP" sz="4000" dirty="0" smtClean="0"/>
              <a:t>20</a:t>
            </a:r>
            <a:r>
              <a:rPr kumimoji="1" lang="ja-JP" altLang="en-US" sz="4000" dirty="0" smtClean="0"/>
              <a:t>年</a:t>
            </a:r>
            <a:r>
              <a:rPr kumimoji="1" lang="en-US" altLang="ja-JP" sz="4000" dirty="0" smtClean="0"/>
              <a:t>2</a:t>
            </a:r>
            <a:r>
              <a:rPr kumimoji="1" lang="ja-JP" altLang="en-US" sz="4000" dirty="0" smtClean="0"/>
              <a:t>月開催 省部の各種幹部会合</a:t>
            </a:r>
            <a:endParaRPr kumimoji="1" lang="ja-JP" altLang="en-US" sz="4000" dirty="0"/>
          </a:p>
        </p:txBody>
      </p:sp>
      <p:sp>
        <p:nvSpPr>
          <p:cNvPr id="3" name="コンテンツ プレースホルダー 2"/>
          <p:cNvSpPr>
            <a:spLocks noGrp="1"/>
          </p:cNvSpPr>
          <p:nvPr>
            <p:ph idx="1"/>
          </p:nvPr>
        </p:nvSpPr>
        <p:spPr>
          <a:xfrm>
            <a:off x="413912" y="1617395"/>
            <a:ext cx="8594286" cy="4792458"/>
          </a:xfrm>
        </p:spPr>
        <p:txBody>
          <a:bodyPr>
            <a:noAutofit/>
          </a:bodyPr>
          <a:lstStyle/>
          <a:p>
            <a:r>
              <a:rPr kumimoji="1" lang="ja-JP" altLang="en-US" sz="3200" dirty="0" smtClean="0"/>
              <a:t>食糧の本土に於ける自給率</a:t>
            </a:r>
            <a:endParaRPr kumimoji="1" lang="en-US" altLang="ja-JP" sz="3200" dirty="0" smtClean="0"/>
          </a:p>
          <a:p>
            <a:pPr lvl="1"/>
            <a:r>
              <a:rPr lang="ja-JP" altLang="en-US" sz="2800" dirty="0" smtClean="0"/>
              <a:t>北部</a:t>
            </a:r>
            <a:r>
              <a:rPr lang="en-US" altLang="ja-JP" sz="2800" dirty="0" smtClean="0"/>
              <a:t>90</a:t>
            </a:r>
            <a:r>
              <a:rPr lang="ja-JP" altLang="en-US" sz="2800" dirty="0" smtClean="0"/>
              <a:t>％</a:t>
            </a:r>
            <a:endParaRPr lang="en-US" altLang="ja-JP" sz="2800" dirty="0" smtClean="0"/>
          </a:p>
          <a:p>
            <a:pPr lvl="1"/>
            <a:r>
              <a:rPr kumimoji="1" lang="ja-JP" altLang="en-US" sz="2800" dirty="0" smtClean="0"/>
              <a:t>東北</a:t>
            </a:r>
            <a:r>
              <a:rPr kumimoji="1" lang="en-US" altLang="ja-JP" sz="2800" dirty="0" smtClean="0"/>
              <a:t>130</a:t>
            </a:r>
            <a:r>
              <a:rPr kumimoji="1" lang="ja-JP" altLang="en-US" sz="2800" dirty="0" smtClean="0"/>
              <a:t>％</a:t>
            </a:r>
            <a:endParaRPr kumimoji="1" lang="en-US" altLang="ja-JP" sz="2800" dirty="0" smtClean="0"/>
          </a:p>
          <a:p>
            <a:pPr lvl="1"/>
            <a:r>
              <a:rPr lang="ja-JP" altLang="en-US" sz="2800" dirty="0" smtClean="0"/>
              <a:t>東部</a:t>
            </a:r>
            <a:r>
              <a:rPr lang="en-US" altLang="ja-JP" sz="2800" dirty="0" smtClean="0"/>
              <a:t>80</a:t>
            </a:r>
            <a:r>
              <a:rPr lang="ja-JP" altLang="en-US" sz="2800" dirty="0" smtClean="0"/>
              <a:t>％</a:t>
            </a:r>
            <a:endParaRPr lang="en-US" altLang="ja-JP" sz="2800" dirty="0" smtClean="0"/>
          </a:p>
          <a:p>
            <a:pPr lvl="1"/>
            <a:r>
              <a:rPr kumimoji="1" lang="ja-JP" altLang="en-US" sz="2800" dirty="0" smtClean="0"/>
              <a:t>東海</a:t>
            </a:r>
            <a:r>
              <a:rPr kumimoji="1" lang="en-US" altLang="ja-JP" sz="2800" dirty="0" smtClean="0"/>
              <a:t>85</a:t>
            </a:r>
            <a:r>
              <a:rPr lang="ja-JP" altLang="en-US" sz="2800" dirty="0" smtClean="0"/>
              <a:t>％</a:t>
            </a:r>
            <a:endParaRPr lang="en-US" altLang="ja-JP" sz="2800" dirty="0" smtClean="0"/>
          </a:p>
          <a:p>
            <a:pPr lvl="1"/>
            <a:r>
              <a:rPr kumimoji="1" lang="ja-JP" altLang="en-US" sz="2800" dirty="0" smtClean="0"/>
              <a:t>中部</a:t>
            </a:r>
            <a:r>
              <a:rPr kumimoji="1" lang="en-US" altLang="ja-JP" sz="2800" dirty="0" smtClean="0"/>
              <a:t>75</a:t>
            </a:r>
            <a:r>
              <a:rPr kumimoji="1" lang="ja-JP" altLang="en-US" sz="2800" dirty="0" smtClean="0"/>
              <a:t>％</a:t>
            </a:r>
            <a:endParaRPr kumimoji="1" lang="en-US" altLang="ja-JP" sz="2800" dirty="0" smtClean="0"/>
          </a:p>
          <a:p>
            <a:pPr lvl="1"/>
            <a:r>
              <a:rPr lang="ja-JP" altLang="en-US" sz="2800" dirty="0" smtClean="0"/>
              <a:t>西部</a:t>
            </a:r>
            <a:r>
              <a:rPr lang="en-US" altLang="ja-JP" sz="2800" dirty="0" smtClean="0"/>
              <a:t>90</a:t>
            </a:r>
            <a:r>
              <a:rPr lang="ja-JP" altLang="en-US" sz="2800" dirty="0" smtClean="0"/>
              <a:t>％</a:t>
            </a:r>
            <a:endParaRPr lang="en-US" altLang="ja-JP" sz="2800" dirty="0" smtClean="0"/>
          </a:p>
          <a:p>
            <a:pPr lvl="1"/>
            <a:r>
              <a:rPr lang="ja-JP" altLang="en-US" sz="2800" dirty="0" smtClean="0"/>
              <a:t>朝鮮</a:t>
            </a:r>
            <a:r>
              <a:rPr lang="en-US" altLang="ja-JP" sz="2800" dirty="0" smtClean="0"/>
              <a:t>160</a:t>
            </a:r>
            <a:r>
              <a:rPr lang="ja-JP" altLang="en-US" sz="2800" dirty="0" smtClean="0"/>
              <a:t>％</a:t>
            </a:r>
            <a:endParaRPr kumimoji="1" lang="en-US" altLang="ja-JP" sz="2800" dirty="0" smtClean="0"/>
          </a:p>
          <a:p>
            <a:r>
              <a:rPr lang="ja-JP" altLang="en-US" sz="3200" dirty="0" smtClean="0"/>
              <a:t>「戦力は人なり、人の基礎は食糧なり、之か解決を重視せよ」</a:t>
            </a:r>
            <a:endParaRPr kumimoji="1" lang="ja-JP" altLang="en-US" sz="3200" dirty="0"/>
          </a:p>
        </p:txBody>
      </p:sp>
      <p:sp>
        <p:nvSpPr>
          <p:cNvPr id="4" name="テキスト ボックス 3"/>
          <p:cNvSpPr txBox="1"/>
          <p:nvPr/>
        </p:nvSpPr>
        <p:spPr>
          <a:xfrm>
            <a:off x="0" y="6550223"/>
            <a:ext cx="3413307" cy="307777"/>
          </a:xfrm>
          <a:prstGeom prst="rect">
            <a:avLst/>
          </a:prstGeom>
          <a:noFill/>
        </p:spPr>
        <p:txBody>
          <a:bodyPr wrap="none" rtlCol="0">
            <a:spAutoFit/>
          </a:bodyPr>
          <a:lstStyle/>
          <a:p>
            <a:r>
              <a:rPr kumimoji="1" lang="ja-JP" altLang="en-US" sz="1400" dirty="0" smtClean="0"/>
              <a:t>引用：食糧も大丈夫也（</a:t>
            </a:r>
            <a:r>
              <a:rPr lang="ja-JP" altLang="ja-JP" sz="1400" dirty="0"/>
              <a:t>海野洋</a:t>
            </a:r>
            <a:r>
              <a:rPr lang="en-GB" altLang="ja-JP" sz="1400" dirty="0"/>
              <a:t>,</a:t>
            </a:r>
            <a:r>
              <a:rPr lang="en-GB" altLang="ja-JP" sz="1400" dirty="0" smtClean="0"/>
              <a:t>2016</a:t>
            </a:r>
            <a:r>
              <a:rPr lang="ja-JP" altLang="en-US" sz="1400" dirty="0" smtClean="0"/>
              <a:t>） </a:t>
            </a:r>
            <a:r>
              <a:rPr lang="en-US" altLang="ja-JP" sz="1400" dirty="0" smtClean="0"/>
              <a:t>P,319</a:t>
            </a:r>
            <a:endParaRPr kumimoji="1" lang="ja-JP" altLang="en-US" sz="1400" dirty="0"/>
          </a:p>
        </p:txBody>
      </p:sp>
      <p:sp>
        <p:nvSpPr>
          <p:cNvPr id="5" name="スライド番号プレースホルダー 4"/>
          <p:cNvSpPr>
            <a:spLocks noGrp="1"/>
          </p:cNvSpPr>
          <p:nvPr>
            <p:ph type="sldNum" sz="quarter" idx="12"/>
          </p:nvPr>
        </p:nvSpPr>
        <p:spPr/>
        <p:txBody>
          <a:bodyPr/>
          <a:lstStyle/>
          <a:p>
            <a:fld id="{248D6746-23CA-43DB-8CFD-F95FDC7C97DE}" type="slidenum">
              <a:rPr kumimoji="1" lang="ja-JP" altLang="en-US" smtClean="0"/>
              <a:t>35</a:t>
            </a:fld>
            <a:endParaRPr kumimoji="1" lang="ja-JP" altLang="en-US"/>
          </a:p>
        </p:txBody>
      </p:sp>
    </p:spTree>
    <p:extLst>
      <p:ext uri="{BB962C8B-B14F-4D97-AF65-F5344CB8AC3E}">
        <p14:creationId xmlns:p14="http://schemas.microsoft.com/office/powerpoint/2010/main" val="38276946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44000" cy="1325563"/>
          </a:xfrm>
          <a:solidFill>
            <a:srgbClr val="FFFF00"/>
          </a:solidFill>
        </p:spPr>
        <p:txBody>
          <a:bodyPr/>
          <a:lstStyle/>
          <a:p>
            <a:pPr algn="ctr"/>
            <a:r>
              <a:rPr kumimoji="1" lang="ja-JP" altLang="en-US" dirty="0" smtClean="0"/>
              <a:t>終戦までの流れ</a:t>
            </a:r>
            <a:endParaRPr kumimoji="1" lang="ja-JP" altLang="en-US" dirty="0"/>
          </a:p>
        </p:txBody>
      </p:sp>
      <p:sp>
        <p:nvSpPr>
          <p:cNvPr id="3" name="コンテンツ プレースホルダー 2"/>
          <p:cNvSpPr>
            <a:spLocks noGrp="1"/>
          </p:cNvSpPr>
          <p:nvPr>
            <p:ph idx="1"/>
          </p:nvPr>
        </p:nvSpPr>
        <p:spPr>
          <a:xfrm>
            <a:off x="565275" y="1508753"/>
            <a:ext cx="8289013" cy="5032376"/>
          </a:xfrm>
        </p:spPr>
        <p:txBody>
          <a:bodyPr>
            <a:noAutofit/>
          </a:bodyPr>
          <a:lstStyle/>
          <a:p>
            <a:r>
              <a:rPr kumimoji="1" lang="en-US" altLang="ja-JP" sz="3200" dirty="0" smtClean="0"/>
              <a:t>8/6	</a:t>
            </a:r>
            <a:r>
              <a:rPr kumimoji="1" lang="ja-JP" altLang="en-US" sz="3200" dirty="0" smtClean="0"/>
              <a:t>広島に原爆投下</a:t>
            </a:r>
            <a:endParaRPr kumimoji="1" lang="en-US" altLang="ja-JP" sz="3200" dirty="0" smtClean="0"/>
          </a:p>
          <a:p>
            <a:r>
              <a:rPr lang="en-US" altLang="ja-JP" sz="3200" dirty="0" smtClean="0"/>
              <a:t>8/8	</a:t>
            </a:r>
            <a:r>
              <a:rPr lang="ja-JP" altLang="en-US" sz="3200" dirty="0" smtClean="0"/>
              <a:t>ソ連 対日参戦通告</a:t>
            </a:r>
            <a:endParaRPr lang="en-US" altLang="ja-JP" sz="3200" dirty="0" smtClean="0"/>
          </a:p>
          <a:p>
            <a:r>
              <a:rPr lang="en-US" altLang="ja-JP" sz="3200" dirty="0"/>
              <a:t>8/9	</a:t>
            </a:r>
            <a:r>
              <a:rPr lang="ja-JP" altLang="en-US" sz="3200" dirty="0"/>
              <a:t>午前</a:t>
            </a:r>
            <a:r>
              <a:rPr lang="en-US" altLang="ja-JP" sz="3200" dirty="0"/>
              <a:t>11</a:t>
            </a:r>
            <a:r>
              <a:rPr lang="ja-JP" altLang="en-US" sz="3200" dirty="0" smtClean="0"/>
              <a:t>時 最高</a:t>
            </a:r>
            <a:r>
              <a:rPr lang="ja-JP" altLang="en-US" sz="3200" dirty="0"/>
              <a:t>戦争指導者会議</a:t>
            </a:r>
            <a:endParaRPr lang="en-US" altLang="ja-JP" sz="3200" dirty="0" smtClean="0"/>
          </a:p>
          <a:p>
            <a:r>
              <a:rPr kumimoji="1" lang="en-US" altLang="ja-JP" sz="3200" dirty="0" smtClean="0"/>
              <a:t>8/9	</a:t>
            </a:r>
            <a:r>
              <a:rPr kumimoji="1" lang="ja-JP" altLang="en-US" sz="3200" dirty="0" smtClean="0"/>
              <a:t>午前</a:t>
            </a:r>
            <a:r>
              <a:rPr kumimoji="1" lang="en-US" altLang="ja-JP" sz="3200" dirty="0" smtClean="0"/>
              <a:t>11</a:t>
            </a:r>
            <a:r>
              <a:rPr kumimoji="1" lang="ja-JP" altLang="en-US" sz="3200" dirty="0" smtClean="0"/>
              <a:t>時 長崎に原爆投下</a:t>
            </a:r>
            <a:endParaRPr kumimoji="1" lang="en-US" altLang="ja-JP" sz="3200" dirty="0" smtClean="0"/>
          </a:p>
          <a:p>
            <a:r>
              <a:rPr kumimoji="1" lang="en-US" altLang="ja-JP" sz="3200" dirty="0" smtClean="0"/>
              <a:t>8/9</a:t>
            </a:r>
            <a:r>
              <a:rPr lang="en-US" altLang="ja-JP" sz="3200" dirty="0" smtClean="0"/>
              <a:t>	</a:t>
            </a:r>
            <a:r>
              <a:rPr lang="ja-JP" altLang="en-US" sz="3200" dirty="0" smtClean="0"/>
              <a:t>午後</a:t>
            </a:r>
            <a:r>
              <a:rPr lang="en-US" altLang="ja-JP" sz="3200" dirty="0" smtClean="0"/>
              <a:t>2</a:t>
            </a:r>
            <a:r>
              <a:rPr lang="ja-JP" altLang="en-US" sz="3200" dirty="0" smtClean="0"/>
              <a:t>時 第</a:t>
            </a:r>
            <a:r>
              <a:rPr lang="en-US" altLang="ja-JP" sz="3200" dirty="0" smtClean="0"/>
              <a:t>1</a:t>
            </a:r>
            <a:r>
              <a:rPr lang="ja-JP" altLang="en-US" sz="3200" dirty="0" smtClean="0"/>
              <a:t>回臨時閣議</a:t>
            </a:r>
            <a:endParaRPr lang="en-US" altLang="ja-JP" sz="3200" dirty="0" smtClean="0"/>
          </a:p>
          <a:p>
            <a:r>
              <a:rPr lang="en-US" altLang="ja-JP" sz="3200" dirty="0"/>
              <a:t>8/9	</a:t>
            </a:r>
            <a:r>
              <a:rPr lang="ja-JP" altLang="en-US" sz="3200" dirty="0" smtClean="0"/>
              <a:t>午後</a:t>
            </a:r>
            <a:r>
              <a:rPr lang="en-US" altLang="ja-JP" sz="3200" dirty="0" smtClean="0"/>
              <a:t>6</a:t>
            </a:r>
            <a:r>
              <a:rPr lang="ja-JP" altLang="en-US" sz="3200" dirty="0" smtClean="0"/>
              <a:t>時 第</a:t>
            </a:r>
            <a:r>
              <a:rPr lang="en-US" altLang="ja-JP" sz="3200" dirty="0" smtClean="0"/>
              <a:t>2</a:t>
            </a:r>
            <a:r>
              <a:rPr lang="ja-JP" altLang="en-US" sz="3200" dirty="0" smtClean="0"/>
              <a:t>回</a:t>
            </a:r>
            <a:r>
              <a:rPr lang="ja-JP" altLang="en-US" sz="3200" dirty="0"/>
              <a:t>臨時閣議</a:t>
            </a:r>
            <a:endParaRPr lang="en-US" altLang="ja-JP" sz="3200" dirty="0"/>
          </a:p>
          <a:p>
            <a:r>
              <a:rPr lang="en-US" altLang="ja-JP" sz="3200" dirty="0"/>
              <a:t>8/9	</a:t>
            </a:r>
            <a:r>
              <a:rPr lang="ja-JP" altLang="en-US" sz="3200" dirty="0" smtClean="0"/>
              <a:t>午</a:t>
            </a:r>
            <a:r>
              <a:rPr lang="ja-JP" altLang="en-US" sz="3200" dirty="0"/>
              <a:t>後</a:t>
            </a:r>
            <a:r>
              <a:rPr lang="en-US" altLang="ja-JP" sz="3200" dirty="0" smtClean="0"/>
              <a:t>11</a:t>
            </a:r>
            <a:r>
              <a:rPr lang="ja-JP" altLang="en-US" sz="3200" dirty="0" smtClean="0"/>
              <a:t>時 御前会議</a:t>
            </a:r>
            <a:r>
              <a:rPr lang="en-US" altLang="ja-JP" sz="3200" dirty="0"/>
              <a:t> </a:t>
            </a:r>
            <a:r>
              <a:rPr lang="en-US" altLang="ja-JP" sz="3200" dirty="0" smtClean="0"/>
              <a:t> </a:t>
            </a:r>
            <a:r>
              <a:rPr lang="ja-JP" altLang="en-US" sz="3200" dirty="0" smtClean="0"/>
              <a:t>（天皇の「聖断」）</a:t>
            </a:r>
            <a:endParaRPr lang="en-US" altLang="ja-JP" sz="3200" dirty="0" smtClean="0"/>
          </a:p>
          <a:p>
            <a:pPr marL="0" indent="0" algn="ctr">
              <a:buNone/>
            </a:pPr>
            <a:r>
              <a:rPr lang="ja-JP" altLang="en-US" sz="3200" dirty="0"/>
              <a:t>ポツダム</a:t>
            </a:r>
            <a:r>
              <a:rPr lang="ja-JP" altLang="en-US" sz="3200" dirty="0" smtClean="0"/>
              <a:t>宣言受諾決定</a:t>
            </a:r>
            <a:endParaRPr lang="en-US" altLang="ja-JP" sz="3200" dirty="0" smtClean="0"/>
          </a:p>
          <a:p>
            <a:r>
              <a:rPr lang="en-US" altLang="ja-JP" sz="3200" dirty="0" smtClean="0"/>
              <a:t>8/15	</a:t>
            </a:r>
            <a:r>
              <a:rPr lang="ja-JP" altLang="en-US" sz="3200" dirty="0" smtClean="0"/>
              <a:t> 玉音放送</a:t>
            </a:r>
            <a:endParaRPr lang="en-US" altLang="ja-JP" sz="3200" dirty="0"/>
          </a:p>
        </p:txBody>
      </p:sp>
      <p:sp>
        <p:nvSpPr>
          <p:cNvPr id="4" name="テキスト ボックス 3"/>
          <p:cNvSpPr txBox="1"/>
          <p:nvPr/>
        </p:nvSpPr>
        <p:spPr>
          <a:xfrm>
            <a:off x="0" y="6550223"/>
            <a:ext cx="3413307" cy="307777"/>
          </a:xfrm>
          <a:prstGeom prst="rect">
            <a:avLst/>
          </a:prstGeom>
          <a:noFill/>
        </p:spPr>
        <p:txBody>
          <a:bodyPr wrap="none" rtlCol="0">
            <a:spAutoFit/>
          </a:bodyPr>
          <a:lstStyle/>
          <a:p>
            <a:r>
              <a:rPr kumimoji="1" lang="ja-JP" altLang="en-US" sz="1400" dirty="0" smtClean="0"/>
              <a:t>引用：食糧も大丈夫也（</a:t>
            </a:r>
            <a:r>
              <a:rPr lang="ja-JP" altLang="ja-JP" sz="1400" dirty="0"/>
              <a:t>海野洋</a:t>
            </a:r>
            <a:r>
              <a:rPr lang="en-GB" altLang="ja-JP" sz="1400" dirty="0"/>
              <a:t>,</a:t>
            </a:r>
            <a:r>
              <a:rPr lang="en-GB" altLang="ja-JP" sz="1400" dirty="0" smtClean="0"/>
              <a:t>2016</a:t>
            </a:r>
            <a:r>
              <a:rPr lang="ja-JP" altLang="en-US" sz="1400" dirty="0" smtClean="0"/>
              <a:t>） </a:t>
            </a:r>
            <a:r>
              <a:rPr lang="en-US" altLang="ja-JP" sz="1400" dirty="0" smtClean="0"/>
              <a:t>P,398</a:t>
            </a:r>
            <a:endParaRPr kumimoji="1" lang="ja-JP" altLang="en-US" sz="1400" dirty="0"/>
          </a:p>
        </p:txBody>
      </p:sp>
      <p:sp>
        <p:nvSpPr>
          <p:cNvPr id="5" name="スライド番号プレースホルダー 4"/>
          <p:cNvSpPr>
            <a:spLocks noGrp="1"/>
          </p:cNvSpPr>
          <p:nvPr>
            <p:ph type="sldNum" sz="quarter" idx="12"/>
          </p:nvPr>
        </p:nvSpPr>
        <p:spPr>
          <a:xfrm>
            <a:off x="7083491" y="6516806"/>
            <a:ext cx="2057400" cy="365125"/>
          </a:xfrm>
        </p:spPr>
        <p:txBody>
          <a:bodyPr/>
          <a:lstStyle/>
          <a:p>
            <a:fld id="{248D6746-23CA-43DB-8CFD-F95FDC7C97DE}" type="slidenum">
              <a:rPr kumimoji="1" lang="ja-JP" altLang="en-US" smtClean="0"/>
              <a:t>36</a:t>
            </a:fld>
            <a:endParaRPr kumimoji="1" lang="ja-JP" altLang="en-US" dirty="0"/>
          </a:p>
        </p:txBody>
      </p:sp>
      <p:cxnSp>
        <p:nvCxnSpPr>
          <p:cNvPr id="7" name="直線コネクタ 6"/>
          <p:cNvCxnSpPr/>
          <p:nvPr/>
        </p:nvCxnSpPr>
        <p:spPr>
          <a:xfrm>
            <a:off x="1583140" y="4230806"/>
            <a:ext cx="4162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1569492" y="5377218"/>
            <a:ext cx="631891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2786702" y="5936776"/>
            <a:ext cx="3818814" cy="136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2682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5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250"/>
                                        <p:tgtEl>
                                          <p:spTgt spid="10"/>
                                        </p:tgtEl>
                                      </p:cBhvr>
                                    </p:animEffect>
                                  </p:childTnLst>
                                </p:cTn>
                              </p:par>
                              <p:par>
                                <p:cTn id="11" presetID="22" presetClass="entr" presetSubtype="8"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44000" cy="1325563"/>
          </a:xfrm>
          <a:solidFill>
            <a:srgbClr val="FFFF00"/>
          </a:solidFill>
        </p:spPr>
        <p:txBody>
          <a:bodyPr/>
          <a:lstStyle/>
          <a:p>
            <a:pPr algn="ctr"/>
            <a:r>
              <a:rPr lang="ja-JP" altLang="en-US" dirty="0" smtClean="0"/>
              <a:t>第１回臨時閣議 </a:t>
            </a:r>
            <a:r>
              <a:rPr lang="en-US" altLang="ja-JP" dirty="0" smtClean="0"/>
              <a:t>(1945/8/9)</a:t>
            </a:r>
            <a:endParaRPr kumimoji="1" lang="ja-JP" altLang="en-US" dirty="0"/>
          </a:p>
        </p:txBody>
      </p:sp>
      <p:sp>
        <p:nvSpPr>
          <p:cNvPr id="3" name="コンテンツ プレースホルダー 2"/>
          <p:cNvSpPr>
            <a:spLocks noGrp="1"/>
          </p:cNvSpPr>
          <p:nvPr>
            <p:ph idx="1"/>
          </p:nvPr>
        </p:nvSpPr>
        <p:spPr>
          <a:xfrm>
            <a:off x="127782" y="1476594"/>
            <a:ext cx="8879740" cy="3709556"/>
          </a:xfrm>
        </p:spPr>
        <p:txBody>
          <a:bodyPr>
            <a:normAutofit/>
          </a:bodyPr>
          <a:lstStyle/>
          <a:p>
            <a:r>
              <a:rPr lang="ja-JP" altLang="en-US" dirty="0" smtClean="0"/>
              <a:t>「</a:t>
            </a:r>
            <a:r>
              <a:rPr lang="en-US" altLang="ja-JP" dirty="0" smtClean="0"/>
              <a:t>21</a:t>
            </a:r>
            <a:r>
              <a:rPr lang="ja-JP" altLang="en-US" dirty="0" smtClean="0"/>
              <a:t>年度</a:t>
            </a:r>
            <a:r>
              <a:rPr lang="en-US" altLang="ja-JP" dirty="0" smtClean="0"/>
              <a:t>【</a:t>
            </a:r>
            <a:r>
              <a:rPr lang="ja-JP" altLang="en-US" dirty="0" smtClean="0"/>
              <a:t>に向けては</a:t>
            </a:r>
            <a:r>
              <a:rPr lang="en-US" altLang="ja-JP" dirty="0" smtClean="0"/>
              <a:t>】</a:t>
            </a:r>
            <a:r>
              <a:rPr lang="ja-JP" altLang="en-US" dirty="0"/>
              <a:t> </a:t>
            </a:r>
            <a:r>
              <a:rPr lang="en-US" altLang="ja-JP" dirty="0" smtClean="0"/>
              <a:t>―</a:t>
            </a:r>
            <a:r>
              <a:rPr lang="ja-JP" altLang="en-US" dirty="0" smtClean="0"/>
              <a:t> 天候極めて不良 東北岩手県に霜あり、稲ヒエも２分の１全滅、野草</a:t>
            </a:r>
            <a:r>
              <a:rPr lang="en-US" altLang="ja-JP" dirty="0" smtClean="0"/>
              <a:t>【</a:t>
            </a:r>
            <a:r>
              <a:rPr lang="ja-JP" altLang="en-US" dirty="0" smtClean="0"/>
              <a:t>萩</a:t>
            </a:r>
            <a:r>
              <a:rPr lang="en-US" altLang="ja-JP" dirty="0" smtClean="0"/>
              <a:t>】</a:t>
            </a:r>
            <a:r>
              <a:rPr lang="ja-JP" altLang="en-US" dirty="0" smtClean="0"/>
              <a:t>も枯れたり」</a:t>
            </a:r>
            <a:endParaRPr lang="en-US" altLang="ja-JP" dirty="0" smtClean="0"/>
          </a:p>
          <a:p>
            <a:r>
              <a:rPr lang="ja-JP" altLang="en-US" dirty="0" smtClean="0"/>
              <a:t>「青森の上北、下北両郡も同様の模様」</a:t>
            </a:r>
            <a:endParaRPr lang="en-US" altLang="ja-JP" dirty="0" smtClean="0"/>
          </a:p>
          <a:p>
            <a:r>
              <a:rPr lang="ja-JP" altLang="en-US" dirty="0" smtClean="0"/>
              <a:t>「恐らく昭和６年の凶作に匹敵するものであらう。いま一時の応急策として収穫中の馬鈴薯をもう</a:t>
            </a:r>
            <a:r>
              <a:rPr lang="ja-JP" altLang="en-US" dirty="0" err="1" smtClean="0"/>
              <a:t>一度植ゑ</a:t>
            </a:r>
            <a:r>
              <a:rPr lang="ja-JP" altLang="en-US" dirty="0" smtClean="0"/>
              <a:t>つける手配中である」</a:t>
            </a:r>
            <a:endParaRPr lang="en-US" altLang="ja-JP" dirty="0" smtClean="0"/>
          </a:p>
          <a:p>
            <a:r>
              <a:rPr lang="ja-JP" altLang="en-US" dirty="0" smtClean="0"/>
              <a:t>「此の後の天候は回復</a:t>
            </a:r>
            <a:r>
              <a:rPr lang="en-US" altLang="ja-JP" dirty="0" smtClean="0"/>
              <a:t>【</a:t>
            </a:r>
            <a:r>
              <a:rPr lang="ja-JP" altLang="en-US" dirty="0" smtClean="0"/>
              <a:t>の見込みだが</a:t>
            </a:r>
            <a:r>
              <a:rPr lang="en-US" altLang="ja-JP" dirty="0" smtClean="0"/>
              <a:t>】</a:t>
            </a:r>
            <a:r>
              <a:rPr lang="ja-JP" altLang="en-US" dirty="0" err="1" smtClean="0"/>
              <a:t>、</a:t>
            </a:r>
            <a:r>
              <a:rPr lang="ja-JP" altLang="en-US" dirty="0" smtClean="0"/>
              <a:t>平年作以上</a:t>
            </a:r>
            <a:r>
              <a:rPr lang="en-US" altLang="ja-JP" dirty="0" smtClean="0"/>
              <a:t>【</a:t>
            </a:r>
            <a:r>
              <a:rPr lang="ja-JP" altLang="en-US" dirty="0" smtClean="0"/>
              <a:t>に</a:t>
            </a:r>
            <a:r>
              <a:rPr lang="en-US" altLang="ja-JP" dirty="0" smtClean="0"/>
              <a:t>】</a:t>
            </a:r>
            <a:r>
              <a:rPr lang="ja-JP" altLang="en-US" dirty="0" smtClean="0"/>
              <a:t>ならず、～（省略）」</a:t>
            </a:r>
            <a:endParaRPr lang="en-US" altLang="ja-JP" dirty="0" smtClean="0"/>
          </a:p>
        </p:txBody>
      </p:sp>
      <p:sp>
        <p:nvSpPr>
          <p:cNvPr id="4" name="テキスト ボックス 3"/>
          <p:cNvSpPr txBox="1"/>
          <p:nvPr/>
        </p:nvSpPr>
        <p:spPr>
          <a:xfrm>
            <a:off x="0" y="6550223"/>
            <a:ext cx="3413307" cy="307777"/>
          </a:xfrm>
          <a:prstGeom prst="rect">
            <a:avLst/>
          </a:prstGeom>
          <a:noFill/>
        </p:spPr>
        <p:txBody>
          <a:bodyPr wrap="none" rtlCol="0">
            <a:spAutoFit/>
          </a:bodyPr>
          <a:lstStyle/>
          <a:p>
            <a:r>
              <a:rPr kumimoji="1" lang="ja-JP" altLang="en-US" sz="1400" dirty="0" smtClean="0"/>
              <a:t>引用：食糧も大丈夫也（</a:t>
            </a:r>
            <a:r>
              <a:rPr lang="ja-JP" altLang="ja-JP" sz="1400" dirty="0"/>
              <a:t>海野洋</a:t>
            </a:r>
            <a:r>
              <a:rPr lang="en-GB" altLang="ja-JP" sz="1400" dirty="0"/>
              <a:t>,</a:t>
            </a:r>
            <a:r>
              <a:rPr lang="en-GB" altLang="ja-JP" sz="1400" dirty="0" smtClean="0"/>
              <a:t>2016</a:t>
            </a:r>
            <a:r>
              <a:rPr lang="ja-JP" altLang="en-US" sz="1400" dirty="0" smtClean="0"/>
              <a:t>） </a:t>
            </a:r>
            <a:r>
              <a:rPr lang="en-US" altLang="ja-JP" sz="1400" dirty="0" smtClean="0"/>
              <a:t>P,399</a:t>
            </a:r>
            <a:endParaRPr kumimoji="1" lang="ja-JP" altLang="en-US" sz="1400" dirty="0"/>
          </a:p>
        </p:txBody>
      </p:sp>
      <p:sp>
        <p:nvSpPr>
          <p:cNvPr id="5" name="スライド番号プレースホルダー 4"/>
          <p:cNvSpPr>
            <a:spLocks noGrp="1"/>
          </p:cNvSpPr>
          <p:nvPr>
            <p:ph type="sldNum" sz="quarter" idx="12"/>
          </p:nvPr>
        </p:nvSpPr>
        <p:spPr>
          <a:xfrm>
            <a:off x="7086600" y="6492875"/>
            <a:ext cx="2057400" cy="365125"/>
          </a:xfrm>
        </p:spPr>
        <p:txBody>
          <a:bodyPr/>
          <a:lstStyle/>
          <a:p>
            <a:fld id="{248D6746-23CA-43DB-8CFD-F95FDC7C97DE}" type="slidenum">
              <a:rPr kumimoji="1" lang="ja-JP" altLang="en-US" smtClean="0"/>
              <a:t>37</a:t>
            </a:fld>
            <a:endParaRPr kumimoji="1" lang="ja-JP" altLang="en-US"/>
          </a:p>
        </p:txBody>
      </p:sp>
      <p:sp>
        <p:nvSpPr>
          <p:cNvPr id="6" name="角丸四角形 5"/>
          <p:cNvSpPr/>
          <p:nvPr/>
        </p:nvSpPr>
        <p:spPr>
          <a:xfrm>
            <a:off x="1264554" y="4980032"/>
            <a:ext cx="6606196" cy="119749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smtClean="0"/>
              <a:t>気象・食糧の観点からも</a:t>
            </a:r>
            <a:r>
              <a:rPr lang="ja-JP" altLang="en-US" sz="4000" dirty="0" smtClean="0"/>
              <a:t>議</a:t>
            </a:r>
            <a:r>
              <a:rPr kumimoji="1" lang="ja-JP" altLang="en-US" sz="4000" dirty="0" smtClean="0"/>
              <a:t>論</a:t>
            </a:r>
            <a:endParaRPr kumimoji="1" lang="ja-JP" altLang="en-US" sz="4000" dirty="0"/>
          </a:p>
        </p:txBody>
      </p:sp>
    </p:spTree>
    <p:extLst>
      <p:ext uri="{BB962C8B-B14F-4D97-AF65-F5344CB8AC3E}">
        <p14:creationId xmlns:p14="http://schemas.microsoft.com/office/powerpoint/2010/main" val="439296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p:cNvGrpSpPr/>
          <p:nvPr/>
        </p:nvGrpSpPr>
        <p:grpSpPr>
          <a:xfrm>
            <a:off x="596454" y="503626"/>
            <a:ext cx="6138100" cy="1898277"/>
            <a:chOff x="381001" y="391886"/>
            <a:chExt cx="6138100" cy="1898277"/>
          </a:xfrm>
        </p:grpSpPr>
        <mc:AlternateContent xmlns:mc="http://schemas.openxmlformats.org/markup-compatibility/2006" xmlns:a14="http://schemas.microsoft.com/office/drawing/2010/main">
          <mc:Choice Requires="a14">
            <p:sp>
              <p:nvSpPr>
                <p:cNvPr id="3" name="テキスト ボックス 2"/>
                <p:cNvSpPr txBox="1"/>
                <p:nvPr/>
              </p:nvSpPr>
              <p:spPr>
                <a:xfrm>
                  <a:off x="381001" y="768336"/>
                  <a:ext cx="6138100" cy="1521827"/>
                </a:xfrm>
                <a:prstGeom prst="rect">
                  <a:avLst/>
                </a:prstGeom>
                <a:solidFill>
                  <a:schemeClr val="accent1">
                    <a:lumMod val="40000"/>
                    <a:lumOff val="60000"/>
                  </a:schemeClr>
                </a:solidFill>
              </p:spPr>
              <p:txBody>
                <a:bodyPr wrap="square" rtlCol="0">
                  <a:spAutoFit/>
                </a:bodyPr>
                <a:lstStyle/>
                <a:p>
                  <a:r>
                    <a:rPr kumimoji="1" lang="ja-JP" altLang="en-US" sz="2800" dirty="0" smtClean="0"/>
                    <a:t>相関係数＝</a:t>
                  </a:r>
                  <a14:m>
                    <m:oMath xmlns:m="http://schemas.openxmlformats.org/officeDocument/2006/math">
                      <m:f>
                        <m:fPr>
                          <m:ctrlPr>
                            <a:rPr kumimoji="1" lang="en-US" altLang="ja-JP" sz="2800" i="1" smtClean="0">
                              <a:latin typeface="Cambria Math" panose="02040503050406030204" pitchFamily="18" charset="0"/>
                            </a:rPr>
                          </m:ctrlPr>
                        </m:fPr>
                        <m:num>
                          <m:r>
                            <a:rPr lang="ja-JP" altLang="en-US" sz="2800" i="1">
                              <a:latin typeface="Cambria Math" panose="02040503050406030204" pitchFamily="18" charset="0"/>
                            </a:rPr>
                            <m:t>共分散</m:t>
                          </m:r>
                        </m:num>
                        <m:den>
                          <m:r>
                            <m:rPr>
                              <m:sty m:val="p"/>
                            </m:rPr>
                            <a:rPr lang="en-US" altLang="ja-JP" sz="2800" i="0">
                              <a:latin typeface="Cambria Math" panose="02040503050406030204" pitchFamily="18" charset="0"/>
                            </a:rPr>
                            <m:t>A</m:t>
                          </m:r>
                          <m:r>
                            <a:rPr lang="ja-JP" altLang="en-US" sz="2800" i="1" smtClean="0">
                              <a:latin typeface="Cambria Math" panose="02040503050406030204" pitchFamily="18" charset="0"/>
                            </a:rPr>
                            <m:t>の</m:t>
                          </m:r>
                          <m:r>
                            <a:rPr lang="ja-JP" altLang="en-US" sz="2800" i="1">
                              <a:latin typeface="Cambria Math" panose="02040503050406030204" pitchFamily="18" charset="0"/>
                            </a:rPr>
                            <m:t>標準偏差</m:t>
                          </m:r>
                          <m:r>
                            <a:rPr lang="en-US" altLang="ja-JP" sz="2800" i="1" smtClean="0">
                              <a:latin typeface="Cambria Math" panose="02040503050406030204" pitchFamily="18" charset="0"/>
                              <a:ea typeface="Cambria Math" panose="02040503050406030204" pitchFamily="18" charset="0"/>
                            </a:rPr>
                            <m:t>×</m:t>
                          </m:r>
                          <m:r>
                            <m:rPr>
                              <m:sty m:val="p"/>
                            </m:rPr>
                            <a:rPr lang="en-US" altLang="ja-JP" sz="2800" b="0" i="0">
                              <a:latin typeface="Cambria Math" panose="02040503050406030204" pitchFamily="18" charset="0"/>
                            </a:rPr>
                            <m:t>B</m:t>
                          </m:r>
                          <m:r>
                            <a:rPr lang="ja-JP" altLang="en-US" sz="2800" i="1" smtClean="0">
                              <a:latin typeface="Cambria Math" panose="02040503050406030204" pitchFamily="18" charset="0"/>
                            </a:rPr>
                            <m:t>の</m:t>
                          </m:r>
                          <m:r>
                            <a:rPr lang="ja-JP" altLang="en-US" sz="2800" i="1">
                              <a:latin typeface="Cambria Math" panose="02040503050406030204" pitchFamily="18" charset="0"/>
                            </a:rPr>
                            <m:t>標準偏差</m:t>
                          </m:r>
                        </m:den>
                      </m:f>
                    </m:oMath>
                  </a14:m>
                  <a:endParaRPr kumimoji="1" lang="en-US" altLang="ja-JP" sz="2800" dirty="0" smtClean="0"/>
                </a:p>
                <a:p>
                  <a:pPr lvl="0"/>
                  <a:endParaRPr lang="en-US" altLang="ja-JP" sz="2000" dirty="0" smtClean="0">
                    <a:solidFill>
                      <a:prstClr val="black"/>
                    </a:solidFill>
                  </a:endParaRPr>
                </a:p>
                <a:p>
                  <a:pPr lvl="0"/>
                  <a:r>
                    <a:rPr lang="ja-JP" altLang="en-US" sz="2000" dirty="0" smtClean="0">
                      <a:solidFill>
                        <a:prstClr val="black"/>
                      </a:solidFill>
                    </a:rPr>
                    <a:t>共</a:t>
                  </a:r>
                  <a:r>
                    <a:rPr lang="ja-JP" altLang="en-US" sz="2000" dirty="0">
                      <a:solidFill>
                        <a:prstClr val="black"/>
                      </a:solidFill>
                    </a:rPr>
                    <a:t>分散＝</a:t>
                  </a:r>
                  <a:r>
                    <a:rPr lang="en-US" altLang="ja-JP" sz="2000" dirty="0">
                      <a:solidFill>
                        <a:prstClr val="black"/>
                      </a:solidFill>
                    </a:rPr>
                    <a:t>A</a:t>
                  </a:r>
                  <a:r>
                    <a:rPr lang="ja-JP" altLang="en-US" sz="2000" dirty="0">
                      <a:solidFill>
                        <a:prstClr val="black"/>
                      </a:solidFill>
                    </a:rPr>
                    <a:t>の偏差</a:t>
                  </a:r>
                  <a:r>
                    <a:rPr lang="en-US" altLang="ja-JP" sz="2000" dirty="0">
                      <a:solidFill>
                        <a:prstClr val="black"/>
                      </a:solidFill>
                    </a:rPr>
                    <a:t>×B</a:t>
                  </a:r>
                  <a:r>
                    <a:rPr lang="ja-JP" altLang="en-US" sz="2000" dirty="0">
                      <a:solidFill>
                        <a:prstClr val="black"/>
                      </a:solidFill>
                    </a:rPr>
                    <a:t>の</a:t>
                  </a:r>
                  <a:r>
                    <a:rPr lang="ja-JP" altLang="en-US" sz="2000" dirty="0" smtClean="0">
                      <a:solidFill>
                        <a:prstClr val="black"/>
                      </a:solidFill>
                    </a:rPr>
                    <a:t>偏差</a:t>
                  </a:r>
                  <a:endParaRPr lang="ja-JP" altLang="en-US" sz="2000" dirty="0">
                    <a:solidFill>
                      <a:prstClr val="black"/>
                    </a:solidFill>
                  </a:endParaRPr>
                </a:p>
              </p:txBody>
            </p:sp>
          </mc:Choice>
          <mc:Fallback xmlns="">
            <p:sp>
              <p:nvSpPr>
                <p:cNvPr id="3" name="テキスト ボックス 2"/>
                <p:cNvSpPr txBox="1">
                  <a:spLocks noRot="1" noChangeAspect="1" noMove="1" noResize="1" noEditPoints="1" noAdjustHandles="1" noChangeArrowheads="1" noChangeShapeType="1" noTextEdit="1"/>
                </p:cNvSpPr>
                <p:nvPr/>
              </p:nvSpPr>
              <p:spPr>
                <a:xfrm>
                  <a:off x="381001" y="768336"/>
                  <a:ext cx="6138100" cy="1521827"/>
                </a:xfrm>
                <a:prstGeom prst="rect">
                  <a:avLst/>
                </a:prstGeom>
                <a:blipFill rotWithShape="0">
                  <a:blip r:embed="rId3"/>
                  <a:stretch>
                    <a:fillRect l="-2085" b="-6400"/>
                  </a:stretch>
                </a:blipFill>
              </p:spPr>
              <p:txBody>
                <a:bodyPr/>
                <a:lstStyle/>
                <a:p>
                  <a:r>
                    <a:rPr lang="ja-JP" altLang="en-US">
                      <a:noFill/>
                    </a:rPr>
                    <a:t> </a:t>
                  </a:r>
                </a:p>
              </p:txBody>
            </p:sp>
          </mc:Fallback>
        </mc:AlternateContent>
        <p:sp>
          <p:nvSpPr>
            <p:cNvPr id="2" name="角丸四角形 1"/>
            <p:cNvSpPr/>
            <p:nvPr/>
          </p:nvSpPr>
          <p:spPr>
            <a:xfrm>
              <a:off x="609600" y="391886"/>
              <a:ext cx="1297577" cy="58347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t>相関</a:t>
              </a:r>
              <a:endParaRPr kumimoji="1" lang="ja-JP" altLang="en-US" sz="2800" dirty="0"/>
            </a:p>
          </p:txBody>
        </p:sp>
      </p:grpSp>
      <p:grpSp>
        <p:nvGrpSpPr>
          <p:cNvPr id="10" name="グループ化 9"/>
          <p:cNvGrpSpPr/>
          <p:nvPr/>
        </p:nvGrpSpPr>
        <p:grpSpPr>
          <a:xfrm>
            <a:off x="642753" y="3986592"/>
            <a:ext cx="8177156" cy="1989178"/>
            <a:chOff x="1258388" y="3742148"/>
            <a:chExt cx="8177156" cy="1989178"/>
          </a:xfrm>
        </p:grpSpPr>
        <p:sp>
          <p:nvSpPr>
            <p:cNvPr id="7" name="テキスト ボックス 6"/>
            <p:cNvSpPr txBox="1"/>
            <p:nvPr/>
          </p:nvSpPr>
          <p:spPr>
            <a:xfrm>
              <a:off x="1258388" y="4130888"/>
              <a:ext cx="8177156" cy="1600438"/>
            </a:xfrm>
            <a:prstGeom prst="rect">
              <a:avLst/>
            </a:prstGeom>
            <a:solidFill>
              <a:schemeClr val="accent1">
                <a:lumMod val="40000"/>
                <a:lumOff val="60000"/>
              </a:schemeClr>
            </a:solidFill>
          </p:spPr>
          <p:txBody>
            <a:bodyPr wrap="square" rtlCol="0">
              <a:spAutoFit/>
            </a:bodyPr>
            <a:lstStyle/>
            <a:p>
              <a:pPr marL="457200" indent="-457200">
                <a:buFont typeface="Arial" panose="020B0604020202020204" pitchFamily="34" charset="0"/>
                <a:buChar char="•"/>
              </a:pPr>
              <a:endParaRPr kumimoji="1" lang="en-US" altLang="ja-JP" sz="1100" dirty="0" smtClean="0"/>
            </a:p>
            <a:p>
              <a:pPr marL="457200" indent="-457200">
                <a:buFont typeface="Arial" panose="020B0604020202020204" pitchFamily="34" charset="0"/>
                <a:buChar char="•"/>
              </a:pPr>
              <a:r>
                <a:rPr kumimoji="1" lang="en-US" altLang="ja-JP" sz="2800" dirty="0" smtClean="0"/>
                <a:t>Excel</a:t>
              </a:r>
              <a:r>
                <a:rPr kumimoji="1" lang="ja-JP" altLang="en-US" sz="2800" dirty="0" smtClean="0"/>
                <a:t>を用いて計算</a:t>
              </a:r>
              <a:endParaRPr kumimoji="1" lang="en-US" altLang="ja-JP" sz="2800" dirty="0" smtClean="0"/>
            </a:p>
            <a:p>
              <a:pPr marL="457200" indent="-457200">
                <a:buFont typeface="Arial" panose="020B0604020202020204" pitchFamily="34" charset="0"/>
                <a:buChar char="•"/>
              </a:pPr>
              <a:r>
                <a:rPr lang="ja-JP" altLang="en-US" sz="2800" dirty="0" smtClean="0">
                  <a:solidFill>
                    <a:prstClr val="black"/>
                  </a:solidFill>
                </a:rPr>
                <a:t>説明変数：求めたそれぞれの相関の有意水準が高い地域を領域平均した値を使用</a:t>
              </a:r>
              <a:endParaRPr lang="ja-JP" altLang="en-US" sz="2800" dirty="0">
                <a:solidFill>
                  <a:prstClr val="black"/>
                </a:solidFill>
              </a:endParaRPr>
            </a:p>
          </p:txBody>
        </p:sp>
        <p:sp>
          <p:nvSpPr>
            <p:cNvPr id="6" name="角丸四角形 5"/>
            <p:cNvSpPr/>
            <p:nvPr/>
          </p:nvSpPr>
          <p:spPr>
            <a:xfrm>
              <a:off x="1486987" y="3742148"/>
              <a:ext cx="2172789" cy="58347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t>重回帰分析</a:t>
              </a:r>
              <a:endParaRPr kumimoji="1" lang="ja-JP" altLang="en-US" sz="2800" dirty="0"/>
            </a:p>
          </p:txBody>
        </p:sp>
      </p:grpSp>
      <p:sp>
        <p:nvSpPr>
          <p:cNvPr id="11" name="テキスト ボックス 10"/>
          <p:cNvSpPr txBox="1"/>
          <p:nvPr/>
        </p:nvSpPr>
        <p:spPr>
          <a:xfrm>
            <a:off x="6780854" y="1206600"/>
            <a:ext cx="2363146" cy="830997"/>
          </a:xfrm>
          <a:prstGeom prst="rect">
            <a:avLst/>
          </a:prstGeom>
          <a:solidFill>
            <a:schemeClr val="accent2">
              <a:lumMod val="40000"/>
              <a:lumOff val="60000"/>
            </a:schemeClr>
          </a:solidFill>
        </p:spPr>
        <p:txBody>
          <a:bodyPr wrap="square" rtlCol="0">
            <a:spAutoFit/>
          </a:bodyPr>
          <a:lstStyle/>
          <a:p>
            <a:r>
              <a:rPr kumimoji="1" lang="en-US" altLang="ja-JP" sz="2400" dirty="0" smtClean="0"/>
              <a:t>A</a:t>
            </a:r>
            <a:r>
              <a:rPr kumimoji="1" lang="ja-JP" altLang="en-US" sz="2400" dirty="0" smtClean="0"/>
              <a:t>：大気大循環場</a:t>
            </a:r>
            <a:endParaRPr kumimoji="1" lang="en-US" altLang="ja-JP" sz="2400" dirty="0" smtClean="0"/>
          </a:p>
          <a:p>
            <a:r>
              <a:rPr lang="en-US" altLang="ja-JP" sz="2400" dirty="0" smtClean="0"/>
              <a:t>B</a:t>
            </a:r>
            <a:r>
              <a:rPr lang="ja-JP" altLang="en-US" sz="2400" dirty="0" smtClean="0"/>
              <a:t>：収穫量</a:t>
            </a:r>
            <a:endParaRPr kumimoji="1" lang="ja-JP" altLang="en-US" sz="2400" dirty="0"/>
          </a:p>
        </p:txBody>
      </p:sp>
      <p:grpSp>
        <p:nvGrpSpPr>
          <p:cNvPr id="13" name="グループ化 12"/>
          <p:cNvGrpSpPr/>
          <p:nvPr/>
        </p:nvGrpSpPr>
        <p:grpSpPr>
          <a:xfrm>
            <a:off x="277656" y="2540983"/>
            <a:ext cx="8432964" cy="1200329"/>
            <a:chOff x="538043" y="2497593"/>
            <a:chExt cx="8432964" cy="1200329"/>
          </a:xfrm>
        </p:grpSpPr>
        <p:sp>
          <p:nvSpPr>
            <p:cNvPr id="5" name="テキスト ボックス 4"/>
            <p:cNvSpPr txBox="1"/>
            <p:nvPr/>
          </p:nvSpPr>
          <p:spPr>
            <a:xfrm>
              <a:off x="538043" y="2497593"/>
              <a:ext cx="4019049" cy="1200329"/>
            </a:xfrm>
            <a:prstGeom prst="rect">
              <a:avLst/>
            </a:prstGeom>
            <a:solidFill>
              <a:schemeClr val="accent4">
                <a:lumMod val="40000"/>
                <a:lumOff val="60000"/>
              </a:schemeClr>
            </a:solidFill>
          </p:spPr>
          <p:txBody>
            <a:bodyPr wrap="none" rtlCol="0">
              <a:spAutoFit/>
            </a:bodyPr>
            <a:lstStyle/>
            <a:p>
              <a:r>
                <a:rPr kumimoji="1" lang="ja-JP" altLang="en-US" sz="2400" dirty="0" smtClean="0"/>
                <a:t>格子点ごとに相関係数を計算</a:t>
              </a:r>
              <a:endParaRPr kumimoji="1" lang="en-US" altLang="ja-JP" sz="2400" dirty="0" smtClean="0"/>
            </a:p>
            <a:p>
              <a:pPr lvl="1"/>
              <a:r>
                <a:rPr lang="ja-JP" altLang="en-US" sz="2400" dirty="0" smtClean="0"/>
                <a:t>→相関場の図を作成</a:t>
              </a:r>
              <a:endParaRPr lang="en-US" altLang="ja-JP" sz="2400" dirty="0" smtClean="0"/>
            </a:p>
            <a:p>
              <a:pPr lvl="1"/>
              <a:endParaRPr lang="en-US" altLang="ja-JP" sz="2400" dirty="0" smtClean="0"/>
            </a:p>
          </p:txBody>
        </p:sp>
        <p:sp>
          <p:nvSpPr>
            <p:cNvPr id="12" name="コンテンツ プレースホルダー 2"/>
            <p:cNvSpPr txBox="1">
              <a:spLocks/>
            </p:cNvSpPr>
            <p:nvPr/>
          </p:nvSpPr>
          <p:spPr>
            <a:xfrm>
              <a:off x="4557092" y="2497593"/>
              <a:ext cx="4413915" cy="1200329"/>
            </a:xfrm>
            <a:prstGeom prst="rect">
              <a:avLst/>
            </a:prstGeom>
            <a:solidFill>
              <a:schemeClr val="accent4">
                <a:lumMod val="40000"/>
                <a:lumOff val="60000"/>
              </a:scheme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smtClean="0"/>
                <a:t>950hPa</a:t>
              </a:r>
              <a:r>
                <a:rPr lang="ja-JP" altLang="en-US" sz="2000" dirty="0" smtClean="0"/>
                <a:t>気温</a:t>
              </a:r>
              <a:r>
                <a:rPr lang="en-US" altLang="ja-JP" sz="2000" dirty="0" smtClean="0"/>
                <a:t>(T950)</a:t>
              </a:r>
            </a:p>
            <a:p>
              <a:r>
                <a:rPr lang="en-GB" altLang="ja-JP" sz="2000" dirty="0" smtClean="0"/>
                <a:t>500hPa</a:t>
              </a:r>
              <a:r>
                <a:rPr lang="ja-JP" altLang="ja-JP" sz="2000" dirty="0" smtClean="0"/>
                <a:t>ジオポテンシャル高度（</a:t>
              </a:r>
              <a:r>
                <a:rPr lang="en-GB" altLang="ja-JP" sz="2000" dirty="0" smtClean="0"/>
                <a:t>Z500</a:t>
              </a:r>
              <a:r>
                <a:rPr lang="ja-JP" altLang="ja-JP" sz="2000" dirty="0" smtClean="0"/>
                <a:t>）</a:t>
              </a:r>
              <a:endParaRPr lang="en-US" altLang="ja-JP" sz="2000" dirty="0" smtClean="0"/>
            </a:p>
            <a:p>
              <a:r>
                <a:rPr lang="ja-JP" altLang="ja-JP" sz="2000" dirty="0" smtClean="0"/>
                <a:t>海面</a:t>
              </a:r>
              <a:r>
                <a:rPr lang="ja-JP" altLang="en-US" sz="2000" dirty="0" smtClean="0"/>
                <a:t>更正</a:t>
              </a:r>
              <a:r>
                <a:rPr lang="ja-JP" altLang="ja-JP" sz="2000" dirty="0" smtClean="0"/>
                <a:t>気圧（</a:t>
              </a:r>
              <a:r>
                <a:rPr lang="en-GB" altLang="ja-JP" sz="2000" dirty="0" smtClean="0"/>
                <a:t>SLP</a:t>
              </a:r>
              <a:r>
                <a:rPr lang="ja-JP" altLang="ja-JP" sz="2000" dirty="0" smtClean="0"/>
                <a:t>）</a:t>
              </a:r>
              <a:endParaRPr lang="ja-JP" altLang="en-US" sz="2000" dirty="0"/>
            </a:p>
          </p:txBody>
        </p:sp>
      </p:grpSp>
      <p:sp>
        <p:nvSpPr>
          <p:cNvPr id="14" name="テキスト ボックス 13"/>
          <p:cNvSpPr txBox="1"/>
          <p:nvPr/>
        </p:nvSpPr>
        <p:spPr>
          <a:xfrm>
            <a:off x="1731402" y="6193975"/>
            <a:ext cx="5753498" cy="461665"/>
          </a:xfrm>
          <a:prstGeom prst="rect">
            <a:avLst/>
          </a:prstGeom>
          <a:solidFill>
            <a:schemeClr val="accent4">
              <a:lumMod val="40000"/>
              <a:lumOff val="60000"/>
            </a:schemeClr>
          </a:solidFill>
        </p:spPr>
        <p:txBody>
          <a:bodyPr wrap="none" rtlCol="0">
            <a:spAutoFit/>
          </a:bodyPr>
          <a:lstStyle/>
          <a:p>
            <a:r>
              <a:rPr lang="ja-JP" altLang="en-US" sz="2400" dirty="0" smtClean="0"/>
              <a:t>重回帰分析により、</a:t>
            </a:r>
            <a:r>
              <a:rPr lang="en-US" altLang="ja-JP" sz="2400" dirty="0" smtClean="0"/>
              <a:t>1945</a:t>
            </a:r>
            <a:r>
              <a:rPr lang="ja-JP" altLang="en-US" sz="2400" dirty="0" smtClean="0"/>
              <a:t>年の収穫量を逆算</a:t>
            </a:r>
            <a:endParaRPr kumimoji="1" lang="ja-JP" altLang="en-US" sz="2400" dirty="0"/>
          </a:p>
        </p:txBody>
      </p:sp>
      <p:sp>
        <p:nvSpPr>
          <p:cNvPr id="4" name="スライド番号プレースホルダー 3"/>
          <p:cNvSpPr>
            <a:spLocks noGrp="1"/>
          </p:cNvSpPr>
          <p:nvPr>
            <p:ph type="sldNum" sz="quarter" idx="12"/>
          </p:nvPr>
        </p:nvSpPr>
        <p:spPr>
          <a:xfrm>
            <a:off x="7086600" y="6492875"/>
            <a:ext cx="2057400" cy="365125"/>
          </a:xfrm>
        </p:spPr>
        <p:txBody>
          <a:bodyPr/>
          <a:lstStyle/>
          <a:p>
            <a:fld id="{CFD970FD-CCDE-4288-8B3C-AE47C7001FB2}" type="slidenum">
              <a:rPr kumimoji="1" lang="ja-JP" altLang="en-US" smtClean="0"/>
              <a:t>38</a:t>
            </a:fld>
            <a:endParaRPr kumimoji="1" lang="ja-JP" altLang="en-US" dirty="0"/>
          </a:p>
        </p:txBody>
      </p:sp>
    </p:spTree>
    <p:extLst>
      <p:ext uri="{BB962C8B-B14F-4D97-AF65-F5344CB8AC3E}">
        <p14:creationId xmlns:p14="http://schemas.microsoft.com/office/powerpoint/2010/main" val="213802137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a:srcRect l="61020" t="21109" r="13679" b="30324"/>
          <a:stretch/>
        </p:blipFill>
        <p:spPr>
          <a:xfrm>
            <a:off x="683886" y="1219200"/>
            <a:ext cx="8097079" cy="4996070"/>
          </a:xfrm>
          <a:prstGeom prst="rect">
            <a:avLst/>
          </a:prstGeom>
        </p:spPr>
      </p:pic>
      <p:sp>
        <p:nvSpPr>
          <p:cNvPr id="3" name="角丸四角形 2"/>
          <p:cNvSpPr/>
          <p:nvPr/>
        </p:nvSpPr>
        <p:spPr>
          <a:xfrm>
            <a:off x="0" y="0"/>
            <a:ext cx="1068164" cy="7083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t>東北</a:t>
            </a:r>
            <a:endParaRPr kumimoji="1" lang="ja-JP" altLang="en-US" sz="2800" dirty="0"/>
          </a:p>
        </p:txBody>
      </p:sp>
      <p:sp>
        <p:nvSpPr>
          <p:cNvPr id="4" name="スライド番号プレースホルダー 3"/>
          <p:cNvSpPr>
            <a:spLocks noGrp="1"/>
          </p:cNvSpPr>
          <p:nvPr>
            <p:ph type="sldNum" sz="quarter" idx="12"/>
          </p:nvPr>
        </p:nvSpPr>
        <p:spPr/>
        <p:txBody>
          <a:bodyPr/>
          <a:lstStyle/>
          <a:p>
            <a:fld id="{248D6746-23CA-43DB-8CFD-F95FDC7C97DE}" type="slidenum">
              <a:rPr kumimoji="1" lang="ja-JP" altLang="en-US" smtClean="0"/>
              <a:t>39</a:t>
            </a:fld>
            <a:endParaRPr kumimoji="1" lang="ja-JP" altLang="en-US"/>
          </a:p>
        </p:txBody>
      </p:sp>
    </p:spTree>
    <p:extLst>
      <p:ext uri="{BB962C8B-B14F-4D97-AF65-F5344CB8AC3E}">
        <p14:creationId xmlns:p14="http://schemas.microsoft.com/office/powerpoint/2010/main" val="33382564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rotWithShape="1">
          <a:blip r:embed="rId2" cstate="print">
            <a:extLst>
              <a:ext uri="{28A0092B-C50C-407E-A947-70E740481C1C}">
                <a14:useLocalDpi xmlns:a14="http://schemas.microsoft.com/office/drawing/2010/main" val="0"/>
              </a:ext>
            </a:extLst>
          </a:blip>
          <a:srcRect l="3187" t="189" r="2675" b="1238"/>
          <a:stretch/>
        </p:blipFill>
        <p:spPr>
          <a:xfrm>
            <a:off x="0" y="-1"/>
            <a:ext cx="9144000" cy="4005943"/>
          </a:xfrm>
          <a:prstGeom prst="rect">
            <a:avLst/>
          </a:prstGeom>
        </p:spPr>
      </p:pic>
      <p:sp>
        <p:nvSpPr>
          <p:cNvPr id="11" name="テキスト ボックス 10"/>
          <p:cNvSpPr txBox="1"/>
          <p:nvPr/>
        </p:nvSpPr>
        <p:spPr>
          <a:xfrm>
            <a:off x="5075696" y="0"/>
            <a:ext cx="4021807" cy="307777"/>
          </a:xfrm>
          <a:prstGeom prst="rect">
            <a:avLst/>
          </a:prstGeom>
          <a:noFill/>
        </p:spPr>
        <p:txBody>
          <a:bodyPr wrap="none" rtlCol="0">
            <a:spAutoFit/>
          </a:bodyPr>
          <a:lstStyle/>
          <a:p>
            <a:r>
              <a:rPr kumimoji="1" lang="ja-JP" altLang="en-US" sz="1400" dirty="0" smtClean="0"/>
              <a:t>（引用）地表面に近い大気の科学　近藤純正　</a:t>
            </a:r>
            <a:r>
              <a:rPr kumimoji="1" lang="en-US" altLang="ja-JP" sz="1400" dirty="0" smtClean="0"/>
              <a:t>P.290</a:t>
            </a:r>
            <a:endParaRPr kumimoji="1" lang="ja-JP" altLang="en-US" sz="1400" dirty="0"/>
          </a:p>
        </p:txBody>
      </p:sp>
      <p:sp>
        <p:nvSpPr>
          <p:cNvPr id="12" name="円/楕円 11"/>
          <p:cNvSpPr/>
          <p:nvPr/>
        </p:nvSpPr>
        <p:spPr>
          <a:xfrm>
            <a:off x="3961791" y="239486"/>
            <a:ext cx="2700265" cy="225986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a:xfrm>
            <a:off x="7086600" y="6492875"/>
            <a:ext cx="2057400" cy="365125"/>
          </a:xfrm>
        </p:spPr>
        <p:txBody>
          <a:bodyPr/>
          <a:lstStyle/>
          <a:p>
            <a:fld id="{248D6746-23CA-43DB-8CFD-F95FDC7C97DE}" type="slidenum">
              <a:rPr kumimoji="1" lang="ja-JP" altLang="en-US" smtClean="0"/>
              <a:t>4</a:t>
            </a:fld>
            <a:endParaRPr kumimoji="1" lang="ja-JP" altLang="en-US" dirty="0"/>
          </a:p>
        </p:txBody>
      </p:sp>
      <p:sp>
        <p:nvSpPr>
          <p:cNvPr id="18" name="テキスト ボックス 17"/>
          <p:cNvSpPr txBox="1"/>
          <p:nvPr/>
        </p:nvSpPr>
        <p:spPr>
          <a:xfrm>
            <a:off x="1553814" y="5742346"/>
            <a:ext cx="6499226" cy="830997"/>
          </a:xfrm>
          <a:prstGeom prst="rect">
            <a:avLst/>
          </a:prstGeom>
          <a:solidFill>
            <a:schemeClr val="accent1">
              <a:lumMod val="50000"/>
            </a:schemeClr>
          </a:solidFill>
        </p:spPr>
        <p:txBody>
          <a:bodyPr wrap="square" rtlCol="0">
            <a:spAutoFit/>
          </a:bodyPr>
          <a:lstStyle/>
          <a:p>
            <a:r>
              <a:rPr kumimoji="1" lang="ja-JP" altLang="en-US" sz="2400" dirty="0" smtClean="0">
                <a:solidFill>
                  <a:schemeClr val="bg1"/>
                </a:solidFill>
              </a:rPr>
              <a:t>大凶作年</a:t>
            </a:r>
            <a:endParaRPr kumimoji="1" lang="en-US" altLang="ja-JP" sz="2400" dirty="0" smtClean="0">
              <a:solidFill>
                <a:schemeClr val="bg1"/>
              </a:solidFill>
            </a:endParaRPr>
          </a:p>
          <a:p>
            <a:r>
              <a:rPr kumimoji="1" lang="en-US" altLang="ja-JP" sz="2400" dirty="0" smtClean="0">
                <a:solidFill>
                  <a:schemeClr val="bg1"/>
                </a:solidFill>
              </a:rPr>
              <a:t>1902,1905,1906,1913,1931,1934,1935,1941,1945</a:t>
            </a:r>
            <a:endParaRPr kumimoji="1" lang="ja-JP" altLang="en-US" sz="2400" dirty="0">
              <a:solidFill>
                <a:schemeClr val="bg1"/>
              </a:solidFill>
            </a:endParaRPr>
          </a:p>
        </p:txBody>
      </p:sp>
      <p:sp>
        <p:nvSpPr>
          <p:cNvPr id="3" name="テキスト ボックス 2"/>
          <p:cNvSpPr txBox="1"/>
          <p:nvPr/>
        </p:nvSpPr>
        <p:spPr>
          <a:xfrm>
            <a:off x="1553814" y="4089314"/>
            <a:ext cx="6398411" cy="1569660"/>
          </a:xfrm>
          <a:prstGeom prst="rect">
            <a:avLst/>
          </a:prstGeom>
          <a:solidFill>
            <a:schemeClr val="accent2"/>
          </a:solidFill>
        </p:spPr>
        <p:txBody>
          <a:bodyPr wrap="square" rtlCol="0">
            <a:spAutoFit/>
          </a:bodyPr>
          <a:lstStyle/>
          <a:p>
            <a:r>
              <a:rPr kumimoji="1" lang="en-US" altLang="ja-JP" sz="2400" dirty="0" smtClean="0">
                <a:solidFill>
                  <a:schemeClr val="bg1"/>
                </a:solidFill>
              </a:rPr>
              <a:t>20</a:t>
            </a:r>
            <a:r>
              <a:rPr kumimoji="1" lang="ja-JP" altLang="en-US" sz="2400" dirty="0" smtClean="0">
                <a:solidFill>
                  <a:schemeClr val="bg1"/>
                </a:solidFill>
              </a:rPr>
              <a:t>世紀：</a:t>
            </a:r>
            <a:r>
              <a:rPr kumimoji="1" lang="en-US" altLang="ja-JP" sz="2400" dirty="0" smtClean="0">
                <a:solidFill>
                  <a:schemeClr val="bg1"/>
                </a:solidFill>
              </a:rPr>
              <a:t>2</a:t>
            </a:r>
            <a:r>
              <a:rPr kumimoji="1" lang="ja-JP" altLang="en-US" sz="2400" dirty="0" smtClean="0">
                <a:solidFill>
                  <a:schemeClr val="bg1"/>
                </a:solidFill>
              </a:rPr>
              <a:t>度の大凶作期間</a:t>
            </a:r>
            <a:endParaRPr kumimoji="1" lang="en-US" altLang="ja-JP" sz="2400" dirty="0" smtClean="0">
              <a:solidFill>
                <a:schemeClr val="bg1"/>
              </a:solidFill>
            </a:endParaRPr>
          </a:p>
          <a:p>
            <a:pPr marL="285750" indent="-285750">
              <a:buFont typeface="Arial" panose="020B0604020202020204" pitchFamily="34" charset="0"/>
              <a:buChar char="•"/>
            </a:pPr>
            <a:r>
              <a:rPr lang="en-US" altLang="ja-JP" sz="2400" dirty="0" smtClean="0">
                <a:solidFill>
                  <a:schemeClr val="bg1"/>
                </a:solidFill>
              </a:rPr>
              <a:t>1902</a:t>
            </a:r>
            <a:r>
              <a:rPr lang="ja-JP" altLang="en-US" sz="2400" dirty="0" smtClean="0">
                <a:solidFill>
                  <a:schemeClr val="bg1"/>
                </a:solidFill>
              </a:rPr>
              <a:t>年～</a:t>
            </a:r>
            <a:r>
              <a:rPr lang="en-US" altLang="ja-JP" sz="2400" dirty="0" smtClean="0">
                <a:solidFill>
                  <a:schemeClr val="bg1"/>
                </a:solidFill>
              </a:rPr>
              <a:t>1913</a:t>
            </a:r>
            <a:r>
              <a:rPr lang="ja-JP" altLang="en-US" sz="2400" dirty="0" smtClean="0">
                <a:solidFill>
                  <a:schemeClr val="bg1"/>
                </a:solidFill>
              </a:rPr>
              <a:t>年</a:t>
            </a:r>
            <a:endParaRPr lang="en-US" altLang="ja-JP" sz="2400" dirty="0" smtClean="0">
              <a:solidFill>
                <a:schemeClr val="bg1"/>
              </a:solidFill>
            </a:endParaRPr>
          </a:p>
          <a:p>
            <a:pPr marL="285750" indent="-285750">
              <a:buFont typeface="Arial" panose="020B0604020202020204" pitchFamily="34" charset="0"/>
              <a:buChar char="•"/>
            </a:pPr>
            <a:r>
              <a:rPr kumimoji="1" lang="en-US" altLang="ja-JP" sz="2400" dirty="0" smtClean="0">
                <a:solidFill>
                  <a:schemeClr val="bg1"/>
                </a:solidFill>
              </a:rPr>
              <a:t>1931</a:t>
            </a:r>
            <a:r>
              <a:rPr kumimoji="1" lang="ja-JP" altLang="en-US" sz="2400" dirty="0" smtClean="0">
                <a:solidFill>
                  <a:schemeClr val="bg1"/>
                </a:solidFill>
              </a:rPr>
              <a:t>年～</a:t>
            </a:r>
            <a:r>
              <a:rPr kumimoji="1" lang="en-US" altLang="ja-JP" sz="2400" dirty="0" smtClean="0">
                <a:solidFill>
                  <a:schemeClr val="bg1"/>
                </a:solidFill>
              </a:rPr>
              <a:t>1945</a:t>
            </a:r>
            <a:r>
              <a:rPr kumimoji="1" lang="ja-JP" altLang="en-US" sz="2400" dirty="0" smtClean="0">
                <a:solidFill>
                  <a:schemeClr val="bg1"/>
                </a:solidFill>
              </a:rPr>
              <a:t>年</a:t>
            </a:r>
            <a:endParaRPr kumimoji="1" lang="en-US" altLang="ja-JP" sz="2400" dirty="0" smtClean="0">
              <a:solidFill>
                <a:schemeClr val="bg1"/>
              </a:solidFill>
            </a:endParaRPr>
          </a:p>
          <a:p>
            <a:r>
              <a:rPr kumimoji="1" lang="ja-JP" altLang="en-US" sz="2400" dirty="0" smtClean="0">
                <a:solidFill>
                  <a:schemeClr val="bg1"/>
                </a:solidFill>
              </a:rPr>
              <a:t>昭和初期大凶作は太平洋戦争と重なる</a:t>
            </a:r>
            <a:endParaRPr kumimoji="1" lang="ja-JP" altLang="en-US" sz="2400" dirty="0">
              <a:solidFill>
                <a:schemeClr val="bg1"/>
              </a:solidFill>
            </a:endParaRPr>
          </a:p>
        </p:txBody>
      </p:sp>
    </p:spTree>
    <p:extLst>
      <p:ext uri="{BB962C8B-B14F-4D97-AF65-F5344CB8AC3E}">
        <p14:creationId xmlns:p14="http://schemas.microsoft.com/office/powerpoint/2010/main" val="317568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25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animBg="1"/>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0" y="0"/>
            <a:ext cx="1068164" cy="8886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t>関東東山</a:t>
            </a:r>
            <a:endParaRPr kumimoji="1" lang="ja-JP" altLang="en-US" sz="2800" dirty="0"/>
          </a:p>
        </p:txBody>
      </p:sp>
      <p:pic>
        <p:nvPicPr>
          <p:cNvPr id="4" name="図 3"/>
          <p:cNvPicPr>
            <a:picLocks noChangeAspect="1"/>
          </p:cNvPicPr>
          <p:nvPr/>
        </p:nvPicPr>
        <p:blipFill rotWithShape="1">
          <a:blip r:embed="rId2"/>
          <a:srcRect l="65797" t="20985" r="10967" b="33153"/>
          <a:stretch/>
        </p:blipFill>
        <p:spPr>
          <a:xfrm>
            <a:off x="728871" y="1166191"/>
            <a:ext cx="7436336" cy="4717774"/>
          </a:xfrm>
          <a:prstGeom prst="rect">
            <a:avLst/>
          </a:prstGeom>
        </p:spPr>
      </p:pic>
      <p:sp>
        <p:nvSpPr>
          <p:cNvPr id="2" name="スライド番号プレースホルダー 1"/>
          <p:cNvSpPr>
            <a:spLocks noGrp="1"/>
          </p:cNvSpPr>
          <p:nvPr>
            <p:ph type="sldNum" sz="quarter" idx="12"/>
          </p:nvPr>
        </p:nvSpPr>
        <p:spPr/>
        <p:txBody>
          <a:bodyPr/>
          <a:lstStyle/>
          <a:p>
            <a:fld id="{248D6746-23CA-43DB-8CFD-F95FDC7C97DE}" type="slidenum">
              <a:rPr kumimoji="1" lang="ja-JP" altLang="en-US" smtClean="0"/>
              <a:t>40</a:t>
            </a:fld>
            <a:endParaRPr kumimoji="1" lang="ja-JP" altLang="en-US"/>
          </a:p>
        </p:txBody>
      </p:sp>
    </p:spTree>
    <p:extLst>
      <p:ext uri="{BB962C8B-B14F-4D97-AF65-F5344CB8AC3E}">
        <p14:creationId xmlns:p14="http://schemas.microsoft.com/office/powerpoint/2010/main" val="40069886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グループ化 41"/>
          <p:cNvGrpSpPr/>
          <p:nvPr/>
        </p:nvGrpSpPr>
        <p:grpSpPr>
          <a:xfrm>
            <a:off x="0" y="0"/>
            <a:ext cx="8944109" cy="6888916"/>
            <a:chOff x="0" y="0"/>
            <a:chExt cx="8944109" cy="6888916"/>
          </a:xfrm>
        </p:grpSpPr>
        <p:grpSp>
          <p:nvGrpSpPr>
            <p:cNvPr id="24" name="グループ化 23"/>
            <p:cNvGrpSpPr/>
            <p:nvPr/>
          </p:nvGrpSpPr>
          <p:grpSpPr>
            <a:xfrm>
              <a:off x="1320829" y="0"/>
              <a:ext cx="3283061" cy="3438963"/>
              <a:chOff x="1320829" y="0"/>
              <a:chExt cx="3283061" cy="3438963"/>
            </a:xfrm>
          </p:grpSpPr>
          <p:grpSp>
            <p:nvGrpSpPr>
              <p:cNvPr id="17" name="グループ化 16"/>
              <p:cNvGrpSpPr/>
              <p:nvPr/>
            </p:nvGrpSpPr>
            <p:grpSpPr>
              <a:xfrm>
                <a:off x="1320829" y="0"/>
                <a:ext cx="3283061" cy="3438963"/>
                <a:chOff x="1320829" y="0"/>
                <a:chExt cx="3283061" cy="3438963"/>
              </a:xfrm>
            </p:grpSpPr>
            <p:grpSp>
              <p:nvGrpSpPr>
                <p:cNvPr id="8" name="グループ化 7"/>
                <p:cNvGrpSpPr/>
                <p:nvPr/>
              </p:nvGrpSpPr>
              <p:grpSpPr>
                <a:xfrm>
                  <a:off x="1320829" y="0"/>
                  <a:ext cx="3251328" cy="3438963"/>
                  <a:chOff x="1320829" y="0"/>
                  <a:chExt cx="3251328" cy="3438963"/>
                </a:xfrm>
              </p:grpSpPr>
              <p:pic>
                <p:nvPicPr>
                  <p:cNvPr id="2" name="図 1"/>
                  <p:cNvPicPr>
                    <a:picLocks noChangeAspect="1"/>
                  </p:cNvPicPr>
                  <p:nvPr/>
                </p:nvPicPr>
                <p:blipFill rotWithShape="1">
                  <a:blip r:embed="rId2">
                    <a:extLst>
                      <a:ext uri="{28A0092B-C50C-407E-A947-70E740481C1C}">
                        <a14:useLocalDpi xmlns:a14="http://schemas.microsoft.com/office/drawing/2010/main" val="0"/>
                      </a:ext>
                    </a:extLst>
                  </a:blip>
                  <a:srcRect l="17875" t="3398" r="17750" b="8252"/>
                  <a:stretch/>
                </p:blipFill>
                <p:spPr>
                  <a:xfrm>
                    <a:off x="1343026" y="0"/>
                    <a:ext cx="3229131" cy="3423505"/>
                  </a:xfrm>
                  <a:prstGeom prst="rect">
                    <a:avLst/>
                  </a:prstGeom>
                </p:spPr>
              </p:pic>
              <p:sp>
                <p:nvSpPr>
                  <p:cNvPr id="7" name="テキスト ボックス 6"/>
                  <p:cNvSpPr txBox="1"/>
                  <p:nvPr/>
                </p:nvSpPr>
                <p:spPr>
                  <a:xfrm>
                    <a:off x="1320829" y="2977298"/>
                    <a:ext cx="795411" cy="461665"/>
                  </a:xfrm>
                  <a:prstGeom prst="rect">
                    <a:avLst/>
                  </a:prstGeom>
                  <a:noFill/>
                </p:spPr>
                <p:txBody>
                  <a:bodyPr wrap="none" rtlCol="0">
                    <a:spAutoFit/>
                  </a:bodyPr>
                  <a:lstStyle/>
                  <a:p>
                    <a:r>
                      <a:rPr lang="en-US" altLang="ja-JP" sz="2400" dirty="0" smtClean="0"/>
                      <a:t>Z500</a:t>
                    </a:r>
                    <a:endParaRPr kumimoji="1" lang="ja-JP" altLang="en-US" sz="2400" dirty="0"/>
                  </a:p>
                </p:txBody>
              </p:sp>
            </p:grpSp>
            <p:sp>
              <p:nvSpPr>
                <p:cNvPr id="16" name="テキスト ボックス 15"/>
                <p:cNvSpPr txBox="1"/>
                <p:nvPr/>
              </p:nvSpPr>
              <p:spPr>
                <a:xfrm>
                  <a:off x="3901454" y="2976456"/>
                  <a:ext cx="702436" cy="461665"/>
                </a:xfrm>
                <a:prstGeom prst="rect">
                  <a:avLst/>
                </a:prstGeom>
                <a:noFill/>
              </p:spPr>
              <p:txBody>
                <a:bodyPr wrap="none" rtlCol="0">
                  <a:spAutoFit/>
                </a:bodyPr>
                <a:lstStyle/>
                <a:p>
                  <a:r>
                    <a:rPr lang="ja-JP" altLang="en-US" sz="2400" dirty="0" smtClean="0"/>
                    <a:t>６月</a:t>
                  </a:r>
                  <a:endParaRPr kumimoji="1" lang="ja-JP" altLang="en-US" sz="2400" dirty="0"/>
                </a:p>
              </p:txBody>
            </p:sp>
          </p:grpSp>
          <p:sp>
            <p:nvSpPr>
              <p:cNvPr id="23" name="円/楕円 22"/>
              <p:cNvSpPr/>
              <p:nvPr/>
            </p:nvSpPr>
            <p:spPr>
              <a:xfrm>
                <a:off x="1495425" y="1933575"/>
                <a:ext cx="314325"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6" name="グループ化 25"/>
            <p:cNvGrpSpPr/>
            <p:nvPr/>
          </p:nvGrpSpPr>
          <p:grpSpPr>
            <a:xfrm>
              <a:off x="4594353" y="1"/>
              <a:ext cx="3270401" cy="3423506"/>
              <a:chOff x="4594353" y="1"/>
              <a:chExt cx="3270401" cy="3423506"/>
            </a:xfrm>
          </p:grpSpPr>
          <p:grpSp>
            <p:nvGrpSpPr>
              <p:cNvPr id="18" name="グループ化 17"/>
              <p:cNvGrpSpPr/>
              <p:nvPr/>
            </p:nvGrpSpPr>
            <p:grpSpPr>
              <a:xfrm>
                <a:off x="4594353" y="1"/>
                <a:ext cx="3270401" cy="3423506"/>
                <a:chOff x="4594353" y="1"/>
                <a:chExt cx="3270401" cy="3423506"/>
              </a:xfrm>
            </p:grpSpPr>
            <p:grpSp>
              <p:nvGrpSpPr>
                <p:cNvPr id="13" name="グループ化 12"/>
                <p:cNvGrpSpPr/>
                <p:nvPr/>
              </p:nvGrpSpPr>
              <p:grpSpPr>
                <a:xfrm>
                  <a:off x="4594353" y="1"/>
                  <a:ext cx="3216590" cy="3423506"/>
                  <a:chOff x="4594353" y="1"/>
                  <a:chExt cx="3216590" cy="3423506"/>
                </a:xfrm>
              </p:grpSpPr>
              <p:pic>
                <p:nvPicPr>
                  <p:cNvPr id="3" name="図 2"/>
                  <p:cNvPicPr>
                    <a:picLocks noChangeAspect="1"/>
                  </p:cNvPicPr>
                  <p:nvPr/>
                </p:nvPicPr>
                <p:blipFill rotWithShape="1">
                  <a:blip r:embed="rId3">
                    <a:extLst>
                      <a:ext uri="{28A0092B-C50C-407E-A947-70E740481C1C}">
                        <a14:useLocalDpi xmlns:a14="http://schemas.microsoft.com/office/drawing/2010/main" val="0"/>
                      </a:ext>
                    </a:extLst>
                  </a:blip>
                  <a:srcRect l="17750" t="3398" r="18125" b="8252"/>
                  <a:stretch/>
                </p:blipFill>
                <p:spPr>
                  <a:xfrm>
                    <a:off x="4594353" y="1"/>
                    <a:ext cx="3216590" cy="3423506"/>
                  </a:xfrm>
                  <a:prstGeom prst="rect">
                    <a:avLst/>
                  </a:prstGeom>
                </p:spPr>
              </p:pic>
              <p:sp>
                <p:nvSpPr>
                  <p:cNvPr id="11" name="テキスト ボックス 10"/>
                  <p:cNvSpPr txBox="1"/>
                  <p:nvPr/>
                </p:nvSpPr>
                <p:spPr>
                  <a:xfrm>
                    <a:off x="4594353" y="2961840"/>
                    <a:ext cx="614271" cy="461665"/>
                  </a:xfrm>
                  <a:prstGeom prst="rect">
                    <a:avLst/>
                  </a:prstGeom>
                  <a:noFill/>
                </p:spPr>
                <p:txBody>
                  <a:bodyPr wrap="none" rtlCol="0">
                    <a:spAutoFit/>
                  </a:bodyPr>
                  <a:lstStyle/>
                  <a:p>
                    <a:r>
                      <a:rPr lang="en-US" altLang="ja-JP" sz="2400" dirty="0" smtClean="0"/>
                      <a:t>SLP</a:t>
                    </a:r>
                    <a:endParaRPr kumimoji="1" lang="ja-JP" altLang="en-US" sz="2400" dirty="0"/>
                  </a:p>
                </p:txBody>
              </p:sp>
            </p:grpSp>
            <p:sp>
              <p:nvSpPr>
                <p:cNvPr id="15" name="テキスト ボックス 14"/>
                <p:cNvSpPr txBox="1"/>
                <p:nvPr/>
              </p:nvSpPr>
              <p:spPr>
                <a:xfrm>
                  <a:off x="7162318" y="2961839"/>
                  <a:ext cx="702436" cy="461665"/>
                </a:xfrm>
                <a:prstGeom prst="rect">
                  <a:avLst/>
                </a:prstGeom>
                <a:noFill/>
              </p:spPr>
              <p:txBody>
                <a:bodyPr wrap="none" rtlCol="0">
                  <a:spAutoFit/>
                </a:bodyPr>
                <a:lstStyle/>
                <a:p>
                  <a:r>
                    <a:rPr lang="ja-JP" altLang="en-US" sz="2400" dirty="0" smtClean="0"/>
                    <a:t>６月</a:t>
                  </a:r>
                  <a:endParaRPr kumimoji="1" lang="ja-JP" altLang="en-US" sz="2400" dirty="0"/>
                </a:p>
              </p:txBody>
            </p:sp>
          </p:grpSp>
          <p:sp>
            <p:nvSpPr>
              <p:cNvPr id="25" name="円/楕円 24"/>
              <p:cNvSpPr/>
              <p:nvPr/>
            </p:nvSpPr>
            <p:spPr>
              <a:xfrm>
                <a:off x="5591870" y="2724149"/>
                <a:ext cx="290603" cy="24721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1" name="グループ化 30"/>
            <p:cNvGrpSpPr/>
            <p:nvPr/>
          </p:nvGrpSpPr>
          <p:grpSpPr>
            <a:xfrm>
              <a:off x="4594353" y="3447036"/>
              <a:ext cx="3311025" cy="3434044"/>
              <a:chOff x="4594353" y="3447036"/>
              <a:chExt cx="3311025" cy="3434044"/>
            </a:xfrm>
          </p:grpSpPr>
          <p:grpSp>
            <p:nvGrpSpPr>
              <p:cNvPr id="22" name="グループ化 21"/>
              <p:cNvGrpSpPr/>
              <p:nvPr/>
            </p:nvGrpSpPr>
            <p:grpSpPr>
              <a:xfrm>
                <a:off x="4594353" y="3447036"/>
                <a:ext cx="3311025" cy="3434044"/>
                <a:chOff x="4594353" y="3447036"/>
                <a:chExt cx="3311025" cy="3434044"/>
              </a:xfrm>
            </p:grpSpPr>
            <p:grpSp>
              <p:nvGrpSpPr>
                <p:cNvPr id="12" name="グループ化 11"/>
                <p:cNvGrpSpPr/>
                <p:nvPr/>
              </p:nvGrpSpPr>
              <p:grpSpPr>
                <a:xfrm>
                  <a:off x="4594353" y="3447036"/>
                  <a:ext cx="3232288" cy="3434044"/>
                  <a:chOff x="4594353" y="3447036"/>
                  <a:chExt cx="3232288" cy="3434044"/>
                </a:xfrm>
              </p:grpSpPr>
              <p:pic>
                <p:nvPicPr>
                  <p:cNvPr id="5" name="図 4"/>
                  <p:cNvPicPr>
                    <a:picLocks noChangeAspect="1"/>
                  </p:cNvPicPr>
                  <p:nvPr/>
                </p:nvPicPr>
                <p:blipFill rotWithShape="1">
                  <a:blip r:embed="rId4">
                    <a:extLst>
                      <a:ext uri="{28A0092B-C50C-407E-A947-70E740481C1C}">
                        <a14:useLocalDpi xmlns:a14="http://schemas.microsoft.com/office/drawing/2010/main" val="0"/>
                      </a:ext>
                    </a:extLst>
                  </a:blip>
                  <a:srcRect l="17875" t="3722" r="17750" b="8252"/>
                  <a:stretch/>
                </p:blipFill>
                <p:spPr>
                  <a:xfrm>
                    <a:off x="4597511" y="3447036"/>
                    <a:ext cx="3229130" cy="3410964"/>
                  </a:xfrm>
                  <a:prstGeom prst="rect">
                    <a:avLst/>
                  </a:prstGeom>
                </p:spPr>
              </p:pic>
              <p:sp>
                <p:nvSpPr>
                  <p:cNvPr id="9" name="テキスト ボックス 8"/>
                  <p:cNvSpPr txBox="1"/>
                  <p:nvPr/>
                </p:nvSpPr>
                <p:spPr>
                  <a:xfrm>
                    <a:off x="4594353" y="6419415"/>
                    <a:ext cx="614271" cy="461665"/>
                  </a:xfrm>
                  <a:prstGeom prst="rect">
                    <a:avLst/>
                  </a:prstGeom>
                  <a:noFill/>
                </p:spPr>
                <p:txBody>
                  <a:bodyPr wrap="none" rtlCol="0">
                    <a:spAutoFit/>
                  </a:bodyPr>
                  <a:lstStyle/>
                  <a:p>
                    <a:r>
                      <a:rPr lang="en-US" altLang="ja-JP" sz="2400" dirty="0" smtClean="0"/>
                      <a:t>SLP</a:t>
                    </a:r>
                    <a:endParaRPr kumimoji="1" lang="ja-JP" altLang="en-US" sz="2400" dirty="0"/>
                  </a:p>
                </p:txBody>
              </p:sp>
            </p:grpSp>
            <p:sp>
              <p:nvSpPr>
                <p:cNvPr id="19" name="テキスト ボックス 18"/>
                <p:cNvSpPr txBox="1"/>
                <p:nvPr/>
              </p:nvSpPr>
              <p:spPr>
                <a:xfrm>
                  <a:off x="7202942" y="6414543"/>
                  <a:ext cx="702436" cy="461665"/>
                </a:xfrm>
                <a:prstGeom prst="rect">
                  <a:avLst/>
                </a:prstGeom>
                <a:noFill/>
              </p:spPr>
              <p:txBody>
                <a:bodyPr wrap="none" rtlCol="0">
                  <a:spAutoFit/>
                </a:bodyPr>
                <a:lstStyle/>
                <a:p>
                  <a:r>
                    <a:rPr lang="ja-JP" altLang="en-US" sz="2400" dirty="0"/>
                    <a:t>８</a:t>
                  </a:r>
                  <a:r>
                    <a:rPr lang="ja-JP" altLang="en-US" sz="2400" dirty="0" smtClean="0"/>
                    <a:t>月</a:t>
                  </a:r>
                  <a:endParaRPr kumimoji="1" lang="ja-JP" altLang="en-US" sz="2400" dirty="0"/>
                </a:p>
              </p:txBody>
            </p:sp>
          </p:grpSp>
          <p:sp>
            <p:nvSpPr>
              <p:cNvPr id="27" name="円/楕円 26"/>
              <p:cNvSpPr/>
              <p:nvPr/>
            </p:nvSpPr>
            <p:spPr>
              <a:xfrm>
                <a:off x="5665787" y="5543111"/>
                <a:ext cx="421473" cy="52431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0" name="グループ化 29"/>
            <p:cNvGrpSpPr/>
            <p:nvPr/>
          </p:nvGrpSpPr>
          <p:grpSpPr>
            <a:xfrm>
              <a:off x="1343025" y="3454421"/>
              <a:ext cx="3254308" cy="3434495"/>
              <a:chOff x="1343025" y="3454421"/>
              <a:chExt cx="3254308" cy="3434495"/>
            </a:xfrm>
          </p:grpSpPr>
          <p:grpSp>
            <p:nvGrpSpPr>
              <p:cNvPr id="21" name="グループ化 20"/>
              <p:cNvGrpSpPr/>
              <p:nvPr/>
            </p:nvGrpSpPr>
            <p:grpSpPr>
              <a:xfrm>
                <a:off x="1343025" y="3454421"/>
                <a:ext cx="3254308" cy="3434495"/>
                <a:chOff x="1343025" y="3454421"/>
                <a:chExt cx="3254308" cy="3434495"/>
              </a:xfrm>
            </p:grpSpPr>
            <p:grpSp>
              <p:nvGrpSpPr>
                <p:cNvPr id="14" name="グループ化 13"/>
                <p:cNvGrpSpPr/>
                <p:nvPr/>
              </p:nvGrpSpPr>
              <p:grpSpPr>
                <a:xfrm>
                  <a:off x="1343025" y="3454421"/>
                  <a:ext cx="3222860" cy="3434495"/>
                  <a:chOff x="1343025" y="3454421"/>
                  <a:chExt cx="3222860" cy="3434495"/>
                </a:xfrm>
              </p:grpSpPr>
              <p:pic>
                <p:nvPicPr>
                  <p:cNvPr id="4" name="図 3"/>
                  <p:cNvPicPr>
                    <a:picLocks noChangeAspect="1"/>
                  </p:cNvPicPr>
                  <p:nvPr/>
                </p:nvPicPr>
                <p:blipFill rotWithShape="1">
                  <a:blip r:embed="rId5">
                    <a:extLst>
                      <a:ext uri="{28A0092B-C50C-407E-A947-70E740481C1C}">
                        <a14:useLocalDpi xmlns:a14="http://schemas.microsoft.com/office/drawing/2010/main" val="0"/>
                      </a:ext>
                    </a:extLst>
                  </a:blip>
                  <a:srcRect l="17875" t="3752" r="17875" b="8413"/>
                  <a:stretch/>
                </p:blipFill>
                <p:spPr>
                  <a:xfrm>
                    <a:off x="1343025" y="3454421"/>
                    <a:ext cx="3222860" cy="3403579"/>
                  </a:xfrm>
                  <a:prstGeom prst="rect">
                    <a:avLst/>
                  </a:prstGeom>
                </p:spPr>
              </p:pic>
              <p:sp>
                <p:nvSpPr>
                  <p:cNvPr id="10" name="テキスト ボックス 9"/>
                  <p:cNvSpPr txBox="1"/>
                  <p:nvPr/>
                </p:nvSpPr>
                <p:spPr>
                  <a:xfrm>
                    <a:off x="1343025" y="6427251"/>
                    <a:ext cx="614271" cy="461665"/>
                  </a:xfrm>
                  <a:prstGeom prst="rect">
                    <a:avLst/>
                  </a:prstGeom>
                  <a:noFill/>
                </p:spPr>
                <p:txBody>
                  <a:bodyPr wrap="none" rtlCol="0">
                    <a:spAutoFit/>
                  </a:bodyPr>
                  <a:lstStyle/>
                  <a:p>
                    <a:r>
                      <a:rPr lang="en-US" altLang="ja-JP" sz="2400" dirty="0" smtClean="0"/>
                      <a:t>SLP</a:t>
                    </a:r>
                    <a:endParaRPr kumimoji="1" lang="ja-JP" altLang="en-US" sz="2400" dirty="0"/>
                  </a:p>
                </p:txBody>
              </p:sp>
            </p:grpSp>
            <p:sp>
              <p:nvSpPr>
                <p:cNvPr id="20" name="テキスト ボックス 19"/>
                <p:cNvSpPr txBox="1"/>
                <p:nvPr/>
              </p:nvSpPr>
              <p:spPr>
                <a:xfrm>
                  <a:off x="3894897" y="6404799"/>
                  <a:ext cx="702436" cy="461665"/>
                </a:xfrm>
                <a:prstGeom prst="rect">
                  <a:avLst/>
                </a:prstGeom>
                <a:noFill/>
              </p:spPr>
              <p:txBody>
                <a:bodyPr wrap="none" rtlCol="0">
                  <a:spAutoFit/>
                </a:bodyPr>
                <a:lstStyle/>
                <a:p>
                  <a:r>
                    <a:rPr lang="ja-JP" altLang="en-US" sz="2400" dirty="0" smtClean="0"/>
                    <a:t>７月</a:t>
                  </a:r>
                  <a:endParaRPr kumimoji="1" lang="ja-JP" altLang="en-US" sz="2400" dirty="0"/>
                </a:p>
              </p:txBody>
            </p:sp>
          </p:grpSp>
          <p:sp>
            <p:nvSpPr>
              <p:cNvPr id="28" name="円/楕円 27"/>
              <p:cNvSpPr/>
              <p:nvPr/>
            </p:nvSpPr>
            <p:spPr>
              <a:xfrm>
                <a:off x="2023864" y="6372228"/>
                <a:ext cx="414573" cy="2476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28"/>
              <p:cNvSpPr/>
              <p:nvPr/>
            </p:nvSpPr>
            <p:spPr>
              <a:xfrm>
                <a:off x="2395302" y="5733612"/>
                <a:ext cx="347898" cy="26713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3" name="角丸四角形 32"/>
            <p:cNvSpPr/>
            <p:nvPr/>
          </p:nvSpPr>
          <p:spPr>
            <a:xfrm>
              <a:off x="0" y="0"/>
              <a:ext cx="1320829" cy="90487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smtClean="0"/>
                <a:t>東北</a:t>
              </a:r>
              <a:endParaRPr kumimoji="1" lang="ja-JP" altLang="en-US" sz="4000" dirty="0"/>
            </a:p>
          </p:txBody>
        </p:sp>
        <p:grpSp>
          <p:nvGrpSpPr>
            <p:cNvPr id="34" name="グループ化 33"/>
            <p:cNvGrpSpPr/>
            <p:nvPr/>
          </p:nvGrpSpPr>
          <p:grpSpPr>
            <a:xfrm>
              <a:off x="7861761" y="1817592"/>
              <a:ext cx="942711" cy="3411633"/>
              <a:chOff x="7861761" y="1817592"/>
              <a:chExt cx="942711" cy="3411633"/>
            </a:xfrm>
          </p:grpSpPr>
          <p:pic>
            <p:nvPicPr>
              <p:cNvPr id="35" name="図 34"/>
              <p:cNvPicPr>
                <a:picLocks noChangeAspect="1"/>
              </p:cNvPicPr>
              <p:nvPr/>
            </p:nvPicPr>
            <p:blipFill rotWithShape="1">
              <a:blip r:embed="rId6">
                <a:extLst>
                  <a:ext uri="{28A0092B-C50C-407E-A947-70E740481C1C}">
                    <a14:useLocalDpi xmlns:a14="http://schemas.microsoft.com/office/drawing/2010/main" val="0"/>
                  </a:ext>
                </a:extLst>
              </a:blip>
              <a:srcRect l="86375" t="28965" r="10440" b="28641"/>
              <a:stretch/>
            </p:blipFill>
            <p:spPr>
              <a:xfrm>
                <a:off x="7861761" y="1817592"/>
                <a:ext cx="331744" cy="3411633"/>
              </a:xfrm>
              <a:prstGeom prst="rect">
                <a:avLst/>
              </a:prstGeom>
            </p:spPr>
          </p:pic>
          <p:sp>
            <p:nvSpPr>
              <p:cNvPr id="36" name="テキスト ボックス 35"/>
              <p:cNvSpPr txBox="1"/>
              <p:nvPr/>
            </p:nvSpPr>
            <p:spPr>
              <a:xfrm>
                <a:off x="8140508" y="2129349"/>
                <a:ext cx="593432" cy="369332"/>
              </a:xfrm>
              <a:prstGeom prst="rect">
                <a:avLst/>
              </a:prstGeom>
              <a:noFill/>
            </p:spPr>
            <p:txBody>
              <a:bodyPr wrap="none" rtlCol="0">
                <a:spAutoFit/>
              </a:bodyPr>
              <a:lstStyle/>
              <a:p>
                <a:r>
                  <a:rPr kumimoji="1" lang="en-US" altLang="ja-JP" dirty="0" smtClean="0"/>
                  <a:t>0.01</a:t>
                </a:r>
                <a:endParaRPr kumimoji="1" lang="ja-JP" altLang="en-US" dirty="0"/>
              </a:p>
            </p:txBody>
          </p:sp>
          <p:sp>
            <p:nvSpPr>
              <p:cNvPr id="37" name="テキスト ボックス 36"/>
              <p:cNvSpPr txBox="1"/>
              <p:nvPr/>
            </p:nvSpPr>
            <p:spPr>
              <a:xfrm>
                <a:off x="8140508" y="4490560"/>
                <a:ext cx="663964" cy="369332"/>
              </a:xfrm>
              <a:prstGeom prst="rect">
                <a:avLst/>
              </a:prstGeom>
              <a:noFill/>
            </p:spPr>
            <p:txBody>
              <a:bodyPr wrap="none" rtlCol="0">
                <a:spAutoFit/>
              </a:bodyPr>
              <a:lstStyle/>
              <a:p>
                <a:r>
                  <a:rPr kumimoji="1" lang="en-US" altLang="ja-JP" dirty="0" smtClean="0"/>
                  <a:t>-0.01</a:t>
                </a:r>
                <a:endParaRPr kumimoji="1" lang="ja-JP" altLang="en-US" dirty="0"/>
              </a:p>
            </p:txBody>
          </p:sp>
          <p:sp>
            <p:nvSpPr>
              <p:cNvPr id="38" name="テキスト ボックス 37"/>
              <p:cNvSpPr txBox="1"/>
              <p:nvPr/>
            </p:nvSpPr>
            <p:spPr>
              <a:xfrm>
                <a:off x="8140508" y="2629852"/>
                <a:ext cx="593432" cy="369332"/>
              </a:xfrm>
              <a:prstGeom prst="rect">
                <a:avLst/>
              </a:prstGeom>
              <a:noFill/>
            </p:spPr>
            <p:txBody>
              <a:bodyPr wrap="none" rtlCol="0">
                <a:spAutoFit/>
              </a:bodyPr>
              <a:lstStyle/>
              <a:p>
                <a:r>
                  <a:rPr kumimoji="1" lang="en-US" altLang="ja-JP" dirty="0" smtClean="0"/>
                  <a:t>0.05</a:t>
                </a:r>
                <a:endParaRPr kumimoji="1" lang="ja-JP" altLang="en-US" dirty="0"/>
              </a:p>
            </p:txBody>
          </p:sp>
          <p:sp>
            <p:nvSpPr>
              <p:cNvPr id="39" name="テキスト ボックス 38"/>
              <p:cNvSpPr txBox="1"/>
              <p:nvPr/>
            </p:nvSpPr>
            <p:spPr>
              <a:xfrm>
                <a:off x="8140508" y="3109702"/>
                <a:ext cx="593432" cy="369332"/>
              </a:xfrm>
              <a:prstGeom prst="rect">
                <a:avLst/>
              </a:prstGeom>
              <a:noFill/>
            </p:spPr>
            <p:txBody>
              <a:bodyPr wrap="none" rtlCol="0">
                <a:spAutoFit/>
              </a:bodyPr>
              <a:lstStyle/>
              <a:p>
                <a:r>
                  <a:rPr kumimoji="1" lang="en-US" altLang="ja-JP" dirty="0" smtClean="0"/>
                  <a:t>0.10</a:t>
                </a:r>
                <a:endParaRPr kumimoji="1" lang="ja-JP" altLang="en-US" dirty="0"/>
              </a:p>
            </p:txBody>
          </p:sp>
          <p:sp>
            <p:nvSpPr>
              <p:cNvPr id="40" name="テキスト ボックス 39"/>
              <p:cNvSpPr txBox="1"/>
              <p:nvPr/>
            </p:nvSpPr>
            <p:spPr>
              <a:xfrm>
                <a:off x="8140508" y="3578800"/>
                <a:ext cx="663964" cy="369332"/>
              </a:xfrm>
              <a:prstGeom prst="rect">
                <a:avLst/>
              </a:prstGeom>
              <a:noFill/>
            </p:spPr>
            <p:txBody>
              <a:bodyPr wrap="none" rtlCol="0">
                <a:spAutoFit/>
              </a:bodyPr>
              <a:lstStyle/>
              <a:p>
                <a:r>
                  <a:rPr kumimoji="1" lang="en-US" altLang="ja-JP" dirty="0" smtClean="0"/>
                  <a:t>-0.10</a:t>
                </a:r>
                <a:endParaRPr kumimoji="1" lang="ja-JP" altLang="en-US" dirty="0"/>
              </a:p>
            </p:txBody>
          </p:sp>
          <p:sp>
            <p:nvSpPr>
              <p:cNvPr id="41" name="テキスト ボックス 40"/>
              <p:cNvSpPr txBox="1"/>
              <p:nvPr/>
            </p:nvSpPr>
            <p:spPr>
              <a:xfrm>
                <a:off x="8140508" y="4034680"/>
                <a:ext cx="663964" cy="369332"/>
              </a:xfrm>
              <a:prstGeom prst="rect">
                <a:avLst/>
              </a:prstGeom>
              <a:noFill/>
            </p:spPr>
            <p:txBody>
              <a:bodyPr wrap="none" rtlCol="0">
                <a:spAutoFit/>
              </a:bodyPr>
              <a:lstStyle/>
              <a:p>
                <a:r>
                  <a:rPr kumimoji="1" lang="en-US" altLang="ja-JP" dirty="0" smtClean="0"/>
                  <a:t>-0.05</a:t>
                </a:r>
                <a:endParaRPr kumimoji="1" lang="ja-JP" altLang="en-US" dirty="0"/>
              </a:p>
            </p:txBody>
          </p:sp>
        </p:grpSp>
        <p:sp>
          <p:nvSpPr>
            <p:cNvPr id="32" name="テキスト ボックス 31"/>
            <p:cNvSpPr txBox="1"/>
            <p:nvPr/>
          </p:nvSpPr>
          <p:spPr>
            <a:xfrm>
              <a:off x="7861761" y="1466154"/>
              <a:ext cx="1082348" cy="307777"/>
            </a:xfrm>
            <a:prstGeom prst="rect">
              <a:avLst/>
            </a:prstGeom>
            <a:noFill/>
          </p:spPr>
          <p:txBody>
            <a:bodyPr wrap="none" rtlCol="0">
              <a:spAutoFit/>
            </a:bodyPr>
            <a:lstStyle/>
            <a:p>
              <a:r>
                <a:rPr lang="ja-JP" altLang="en-US" sz="1400" b="1" dirty="0" smtClean="0"/>
                <a:t>（有意水準）</a:t>
              </a:r>
              <a:endParaRPr kumimoji="1" lang="ja-JP" altLang="en-US" sz="1400" b="1" dirty="0"/>
            </a:p>
          </p:txBody>
        </p:sp>
      </p:grpSp>
      <p:sp>
        <p:nvSpPr>
          <p:cNvPr id="6" name="スライド番号プレースホルダー 5"/>
          <p:cNvSpPr>
            <a:spLocks noGrp="1"/>
          </p:cNvSpPr>
          <p:nvPr>
            <p:ph type="sldNum" sz="quarter" idx="12"/>
          </p:nvPr>
        </p:nvSpPr>
        <p:spPr/>
        <p:txBody>
          <a:bodyPr/>
          <a:lstStyle/>
          <a:p>
            <a:fld id="{248D6746-23CA-43DB-8CFD-F95FDC7C97DE}" type="slidenum">
              <a:rPr kumimoji="1" lang="ja-JP" altLang="en-US" smtClean="0"/>
              <a:t>41</a:t>
            </a:fld>
            <a:endParaRPr kumimoji="1" lang="ja-JP" altLang="en-US"/>
          </a:p>
        </p:txBody>
      </p:sp>
    </p:spTree>
    <p:extLst>
      <p:ext uri="{BB962C8B-B14F-4D97-AF65-F5344CB8AC3E}">
        <p14:creationId xmlns:p14="http://schemas.microsoft.com/office/powerpoint/2010/main" val="25611139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グラフ 1"/>
          <p:cNvGraphicFramePr>
            <a:graphicFrameLocks/>
          </p:cNvGraphicFramePr>
          <p:nvPr>
            <p:extLst/>
          </p:nvPr>
        </p:nvGraphicFramePr>
        <p:xfrm>
          <a:off x="0" y="542925"/>
          <a:ext cx="9143999" cy="5791200"/>
        </p:xfrm>
        <a:graphic>
          <a:graphicData uri="http://schemas.openxmlformats.org/drawingml/2006/chart">
            <c:chart xmlns:c="http://schemas.openxmlformats.org/drawingml/2006/chart" xmlns:r="http://schemas.openxmlformats.org/officeDocument/2006/relationships" r:id="rId2"/>
          </a:graphicData>
        </a:graphic>
      </p:graphicFrame>
      <p:sp>
        <p:nvSpPr>
          <p:cNvPr id="3" name="テキスト ボックス 2"/>
          <p:cNvSpPr txBox="1"/>
          <p:nvPr/>
        </p:nvSpPr>
        <p:spPr>
          <a:xfrm>
            <a:off x="0" y="254260"/>
            <a:ext cx="388248" cy="369332"/>
          </a:xfrm>
          <a:prstGeom prst="rect">
            <a:avLst/>
          </a:prstGeom>
          <a:noFill/>
        </p:spPr>
        <p:txBody>
          <a:bodyPr wrap="none" rtlCol="0">
            <a:spAutoFit/>
          </a:bodyPr>
          <a:lstStyle/>
          <a:p>
            <a:r>
              <a:rPr kumimoji="1" lang="en-US" altLang="ja-JP" sz="1600" dirty="0" smtClean="0"/>
              <a:t>(</a:t>
            </a:r>
            <a:r>
              <a:rPr lang="ja-JP" altLang="en-US" b="1" dirty="0"/>
              <a:t>ｔ</a:t>
            </a:r>
            <a:r>
              <a:rPr kumimoji="1" lang="en-US" altLang="ja-JP" sz="1600" dirty="0" smtClean="0"/>
              <a:t>)</a:t>
            </a:r>
            <a:endParaRPr kumimoji="1" lang="ja-JP" altLang="en-US" sz="1600" dirty="0"/>
          </a:p>
        </p:txBody>
      </p:sp>
      <p:sp>
        <p:nvSpPr>
          <p:cNvPr id="4" name="テキスト ボックス 3"/>
          <p:cNvSpPr txBox="1"/>
          <p:nvPr/>
        </p:nvSpPr>
        <p:spPr>
          <a:xfrm>
            <a:off x="8629114" y="5625762"/>
            <a:ext cx="514885" cy="338554"/>
          </a:xfrm>
          <a:prstGeom prst="rect">
            <a:avLst/>
          </a:prstGeom>
          <a:noFill/>
        </p:spPr>
        <p:txBody>
          <a:bodyPr wrap="none" rtlCol="0">
            <a:spAutoFit/>
          </a:bodyPr>
          <a:lstStyle/>
          <a:p>
            <a:r>
              <a:rPr kumimoji="1" lang="en-US" altLang="ja-JP" sz="1600" dirty="0" smtClean="0"/>
              <a:t>(</a:t>
            </a:r>
            <a:r>
              <a:rPr kumimoji="1" lang="ja-JP" altLang="en-US" sz="1600" dirty="0" smtClean="0"/>
              <a:t>年</a:t>
            </a:r>
            <a:r>
              <a:rPr kumimoji="1" lang="en-US" altLang="ja-JP" sz="1600" dirty="0" smtClean="0"/>
              <a:t>)</a:t>
            </a:r>
            <a:endParaRPr kumimoji="1" lang="ja-JP" altLang="en-US" sz="1600" dirty="0"/>
          </a:p>
        </p:txBody>
      </p:sp>
      <p:sp>
        <p:nvSpPr>
          <p:cNvPr id="5" name="スライド番号プレースホルダー 4"/>
          <p:cNvSpPr>
            <a:spLocks noGrp="1"/>
          </p:cNvSpPr>
          <p:nvPr>
            <p:ph type="sldNum" sz="quarter" idx="12"/>
          </p:nvPr>
        </p:nvSpPr>
        <p:spPr/>
        <p:txBody>
          <a:bodyPr/>
          <a:lstStyle/>
          <a:p>
            <a:fld id="{248D6746-23CA-43DB-8CFD-F95FDC7C97DE}" type="slidenum">
              <a:rPr kumimoji="1" lang="ja-JP" altLang="en-US" smtClean="0"/>
              <a:t>42</a:t>
            </a:fld>
            <a:endParaRPr kumimoji="1" lang="ja-JP" altLang="en-US"/>
          </a:p>
        </p:txBody>
      </p:sp>
    </p:spTree>
    <p:extLst>
      <p:ext uri="{BB962C8B-B14F-4D97-AF65-F5344CB8AC3E}">
        <p14:creationId xmlns:p14="http://schemas.microsoft.com/office/powerpoint/2010/main" val="6752865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グラフ 1"/>
          <p:cNvGraphicFramePr>
            <a:graphicFrameLocks/>
          </p:cNvGraphicFramePr>
          <p:nvPr>
            <p:extLst/>
          </p:nvPr>
        </p:nvGraphicFramePr>
        <p:xfrm>
          <a:off x="0" y="90153"/>
          <a:ext cx="9007521" cy="6457362"/>
        </p:xfrm>
        <a:graphic>
          <a:graphicData uri="http://schemas.openxmlformats.org/drawingml/2006/chart">
            <c:chart xmlns:c="http://schemas.openxmlformats.org/drawingml/2006/chart" xmlns:r="http://schemas.openxmlformats.org/officeDocument/2006/relationships" r:id="rId2"/>
          </a:graphicData>
        </a:graphic>
      </p:graphicFrame>
      <p:cxnSp>
        <p:nvCxnSpPr>
          <p:cNvPr id="4" name="直線コネクタ 3"/>
          <p:cNvCxnSpPr/>
          <p:nvPr/>
        </p:nvCxnSpPr>
        <p:spPr>
          <a:xfrm flipV="1">
            <a:off x="930750" y="1543050"/>
            <a:ext cx="5165250" cy="2947064"/>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 name="直線コネクタ 5"/>
          <p:cNvCxnSpPr/>
          <p:nvPr/>
        </p:nvCxnSpPr>
        <p:spPr>
          <a:xfrm>
            <a:off x="6186576" y="1543050"/>
            <a:ext cx="2670820" cy="171450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9" name="テキスト ボックス 8"/>
          <p:cNvSpPr txBox="1"/>
          <p:nvPr/>
        </p:nvSpPr>
        <p:spPr>
          <a:xfrm>
            <a:off x="0" y="540010"/>
            <a:ext cx="388248" cy="369332"/>
          </a:xfrm>
          <a:prstGeom prst="rect">
            <a:avLst/>
          </a:prstGeom>
          <a:noFill/>
        </p:spPr>
        <p:txBody>
          <a:bodyPr wrap="none" rtlCol="0">
            <a:spAutoFit/>
          </a:bodyPr>
          <a:lstStyle/>
          <a:p>
            <a:r>
              <a:rPr kumimoji="1" lang="en-US" altLang="ja-JP" sz="1600" dirty="0" smtClean="0"/>
              <a:t>(</a:t>
            </a:r>
            <a:r>
              <a:rPr lang="ja-JP" altLang="en-US" b="1" dirty="0"/>
              <a:t>ｔ</a:t>
            </a:r>
            <a:r>
              <a:rPr kumimoji="1" lang="en-US" altLang="ja-JP" sz="1600" dirty="0" smtClean="0"/>
              <a:t>)</a:t>
            </a:r>
            <a:endParaRPr kumimoji="1" lang="ja-JP" altLang="en-US" sz="1600" dirty="0"/>
          </a:p>
        </p:txBody>
      </p:sp>
      <p:sp>
        <p:nvSpPr>
          <p:cNvPr id="10" name="テキスト ボックス 9"/>
          <p:cNvSpPr txBox="1"/>
          <p:nvPr/>
        </p:nvSpPr>
        <p:spPr>
          <a:xfrm>
            <a:off x="8599954" y="6378237"/>
            <a:ext cx="514885" cy="338554"/>
          </a:xfrm>
          <a:prstGeom prst="rect">
            <a:avLst/>
          </a:prstGeom>
          <a:noFill/>
        </p:spPr>
        <p:txBody>
          <a:bodyPr wrap="none" rtlCol="0">
            <a:spAutoFit/>
          </a:bodyPr>
          <a:lstStyle/>
          <a:p>
            <a:r>
              <a:rPr kumimoji="1" lang="en-US" altLang="ja-JP" sz="1600" dirty="0" smtClean="0"/>
              <a:t>(</a:t>
            </a:r>
            <a:r>
              <a:rPr kumimoji="1" lang="ja-JP" altLang="en-US" sz="1600" dirty="0" smtClean="0"/>
              <a:t>年</a:t>
            </a:r>
            <a:r>
              <a:rPr kumimoji="1" lang="en-US" altLang="ja-JP" sz="1600" dirty="0" smtClean="0"/>
              <a:t>)</a:t>
            </a:r>
            <a:endParaRPr kumimoji="1" lang="ja-JP" altLang="en-US" sz="1600" dirty="0"/>
          </a:p>
        </p:txBody>
      </p:sp>
      <p:sp>
        <p:nvSpPr>
          <p:cNvPr id="3" name="テキスト ボックス 2"/>
          <p:cNvSpPr txBox="1"/>
          <p:nvPr/>
        </p:nvSpPr>
        <p:spPr>
          <a:xfrm>
            <a:off x="1054133" y="1127551"/>
            <a:ext cx="3981506" cy="830997"/>
          </a:xfrm>
          <a:prstGeom prst="rect">
            <a:avLst/>
          </a:prstGeom>
          <a:solidFill>
            <a:schemeClr val="accent1"/>
          </a:solidFill>
        </p:spPr>
        <p:txBody>
          <a:bodyPr wrap="square" rtlCol="0">
            <a:spAutoFit/>
          </a:bodyPr>
          <a:lstStyle/>
          <a:p>
            <a:r>
              <a:rPr kumimoji="1" lang="ja-JP" altLang="en-US" sz="2400" dirty="0" smtClean="0"/>
              <a:t>技術革新・品種改良・作付面積等による収穫量トレンド</a:t>
            </a:r>
            <a:endParaRPr kumimoji="1" lang="ja-JP" altLang="en-US" sz="2400" dirty="0"/>
          </a:p>
        </p:txBody>
      </p:sp>
      <p:sp>
        <p:nvSpPr>
          <p:cNvPr id="7" name="正方形/長方形 6"/>
          <p:cNvSpPr/>
          <p:nvPr/>
        </p:nvSpPr>
        <p:spPr>
          <a:xfrm>
            <a:off x="885462" y="978704"/>
            <a:ext cx="5255826" cy="4996158"/>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5035639" y="4540626"/>
            <a:ext cx="3641637" cy="1077218"/>
          </a:xfrm>
          <a:prstGeom prst="rect">
            <a:avLst/>
          </a:prstGeom>
          <a:solidFill>
            <a:schemeClr val="accent2"/>
          </a:solidFill>
        </p:spPr>
        <p:txBody>
          <a:bodyPr wrap="square" rtlCol="0">
            <a:spAutoFit/>
          </a:bodyPr>
          <a:lstStyle/>
          <a:p>
            <a:r>
              <a:rPr kumimoji="1" lang="en-US" altLang="ja-JP" sz="3200" dirty="0" smtClean="0"/>
              <a:t>1968</a:t>
            </a:r>
            <a:r>
              <a:rPr kumimoji="1" lang="ja-JP" altLang="en-US" sz="3200" dirty="0" smtClean="0"/>
              <a:t>年以前の範囲でトレンドを除去</a:t>
            </a:r>
            <a:endParaRPr kumimoji="1" lang="ja-JP" altLang="en-US" sz="3200" dirty="0"/>
          </a:p>
        </p:txBody>
      </p:sp>
      <p:sp>
        <p:nvSpPr>
          <p:cNvPr id="5" name="スライド番号プレースホルダー 4"/>
          <p:cNvSpPr>
            <a:spLocks noGrp="1"/>
          </p:cNvSpPr>
          <p:nvPr>
            <p:ph type="sldNum" sz="quarter" idx="12"/>
          </p:nvPr>
        </p:nvSpPr>
        <p:spPr>
          <a:xfrm>
            <a:off x="7086600" y="6586498"/>
            <a:ext cx="2057400" cy="365125"/>
          </a:xfrm>
        </p:spPr>
        <p:txBody>
          <a:bodyPr/>
          <a:lstStyle/>
          <a:p>
            <a:fld id="{248D6746-23CA-43DB-8CFD-F95FDC7C97DE}" type="slidenum">
              <a:rPr kumimoji="1" lang="ja-JP" altLang="en-US" smtClean="0"/>
              <a:t>43</a:t>
            </a:fld>
            <a:endParaRPr kumimoji="1" lang="ja-JP" altLang="en-US"/>
          </a:p>
        </p:txBody>
      </p:sp>
    </p:spTree>
    <p:extLst>
      <p:ext uri="{BB962C8B-B14F-4D97-AF65-F5344CB8AC3E}">
        <p14:creationId xmlns:p14="http://schemas.microsoft.com/office/powerpoint/2010/main" val="355645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グラフ 1"/>
          <p:cNvGraphicFramePr>
            <a:graphicFrameLocks/>
          </p:cNvGraphicFramePr>
          <p:nvPr>
            <p:extLst/>
          </p:nvPr>
        </p:nvGraphicFramePr>
        <p:xfrm>
          <a:off x="1" y="685801"/>
          <a:ext cx="9144000" cy="5667374"/>
        </p:xfrm>
        <a:graphic>
          <a:graphicData uri="http://schemas.openxmlformats.org/drawingml/2006/chart">
            <c:chart xmlns:c="http://schemas.openxmlformats.org/drawingml/2006/chart" xmlns:r="http://schemas.openxmlformats.org/officeDocument/2006/relationships" r:id="rId2"/>
          </a:graphicData>
        </a:graphic>
      </p:graphicFrame>
      <p:sp>
        <p:nvSpPr>
          <p:cNvPr id="4" name="テキスト ボックス 3"/>
          <p:cNvSpPr txBox="1"/>
          <p:nvPr/>
        </p:nvSpPr>
        <p:spPr>
          <a:xfrm>
            <a:off x="1152525" y="971550"/>
            <a:ext cx="4359634" cy="1200329"/>
          </a:xfrm>
          <a:prstGeom prst="rect">
            <a:avLst/>
          </a:prstGeom>
          <a:solidFill>
            <a:schemeClr val="accent1"/>
          </a:solidFill>
        </p:spPr>
        <p:txBody>
          <a:bodyPr wrap="square" rtlCol="0">
            <a:spAutoFit/>
          </a:bodyPr>
          <a:lstStyle/>
          <a:p>
            <a:r>
              <a:rPr kumimoji="1" lang="ja-JP" altLang="en-US" sz="2400" dirty="0" smtClean="0">
                <a:solidFill>
                  <a:schemeClr val="bg1"/>
                </a:solidFill>
              </a:rPr>
              <a:t>傾きの差：</a:t>
            </a:r>
            <a:r>
              <a:rPr kumimoji="1" lang="en-US" altLang="ja-JP" sz="2400" dirty="0" smtClean="0">
                <a:solidFill>
                  <a:schemeClr val="bg1"/>
                </a:solidFill>
              </a:rPr>
              <a:t>75582-43993=31589</a:t>
            </a:r>
          </a:p>
          <a:p>
            <a:r>
              <a:rPr lang="ja-JP" altLang="en-US" sz="2400" dirty="0" smtClean="0">
                <a:solidFill>
                  <a:schemeClr val="bg1"/>
                </a:solidFill>
              </a:rPr>
              <a:t>１年遡るごとに</a:t>
            </a:r>
            <a:r>
              <a:rPr lang="en-US" altLang="ja-JP" sz="2400" dirty="0" smtClean="0">
                <a:solidFill>
                  <a:schemeClr val="bg1"/>
                </a:solidFill>
              </a:rPr>
              <a:t>-31589</a:t>
            </a:r>
            <a:r>
              <a:rPr lang="ja-JP" altLang="en-US" sz="2400" dirty="0" smtClean="0">
                <a:solidFill>
                  <a:schemeClr val="bg1"/>
                </a:solidFill>
              </a:rPr>
              <a:t>し、傾きを合わせることで回帰結果を修正</a:t>
            </a:r>
            <a:endParaRPr kumimoji="1" lang="en-US" altLang="ja-JP" sz="2400" dirty="0" smtClean="0">
              <a:solidFill>
                <a:schemeClr val="bg1"/>
              </a:solidFill>
            </a:endParaRPr>
          </a:p>
        </p:txBody>
      </p:sp>
      <p:sp>
        <p:nvSpPr>
          <p:cNvPr id="5" name="テキスト ボックス 4"/>
          <p:cNvSpPr txBox="1"/>
          <p:nvPr/>
        </p:nvSpPr>
        <p:spPr>
          <a:xfrm>
            <a:off x="0" y="463810"/>
            <a:ext cx="388248" cy="369332"/>
          </a:xfrm>
          <a:prstGeom prst="rect">
            <a:avLst/>
          </a:prstGeom>
          <a:noFill/>
        </p:spPr>
        <p:txBody>
          <a:bodyPr wrap="none" rtlCol="0">
            <a:spAutoFit/>
          </a:bodyPr>
          <a:lstStyle/>
          <a:p>
            <a:r>
              <a:rPr kumimoji="1" lang="en-US" altLang="ja-JP" sz="1600" dirty="0" smtClean="0"/>
              <a:t>(</a:t>
            </a:r>
            <a:r>
              <a:rPr lang="ja-JP" altLang="en-US" b="1" dirty="0"/>
              <a:t>ｔ</a:t>
            </a:r>
            <a:r>
              <a:rPr kumimoji="1" lang="en-US" altLang="ja-JP" sz="1600" dirty="0" smtClean="0"/>
              <a:t>)</a:t>
            </a:r>
            <a:endParaRPr kumimoji="1" lang="ja-JP" altLang="en-US" sz="1600" dirty="0"/>
          </a:p>
        </p:txBody>
      </p:sp>
      <p:sp>
        <p:nvSpPr>
          <p:cNvPr id="6" name="テキスト ボックス 5"/>
          <p:cNvSpPr txBox="1"/>
          <p:nvPr/>
        </p:nvSpPr>
        <p:spPr>
          <a:xfrm>
            <a:off x="8629114" y="5835312"/>
            <a:ext cx="514885" cy="338554"/>
          </a:xfrm>
          <a:prstGeom prst="rect">
            <a:avLst/>
          </a:prstGeom>
          <a:noFill/>
        </p:spPr>
        <p:txBody>
          <a:bodyPr wrap="none" rtlCol="0">
            <a:spAutoFit/>
          </a:bodyPr>
          <a:lstStyle/>
          <a:p>
            <a:r>
              <a:rPr kumimoji="1" lang="en-US" altLang="ja-JP" sz="1600" dirty="0" smtClean="0"/>
              <a:t>(</a:t>
            </a:r>
            <a:r>
              <a:rPr kumimoji="1" lang="ja-JP" altLang="en-US" sz="1600" dirty="0" smtClean="0"/>
              <a:t>年</a:t>
            </a:r>
            <a:r>
              <a:rPr kumimoji="1" lang="en-US" altLang="ja-JP" sz="1600" dirty="0" smtClean="0"/>
              <a:t>)</a:t>
            </a:r>
            <a:endParaRPr kumimoji="1" lang="ja-JP" altLang="en-US" sz="1600" dirty="0"/>
          </a:p>
        </p:txBody>
      </p:sp>
      <p:sp>
        <p:nvSpPr>
          <p:cNvPr id="3" name="スライド番号プレースホルダー 2"/>
          <p:cNvSpPr>
            <a:spLocks noGrp="1"/>
          </p:cNvSpPr>
          <p:nvPr>
            <p:ph type="sldNum" sz="quarter" idx="12"/>
          </p:nvPr>
        </p:nvSpPr>
        <p:spPr/>
        <p:txBody>
          <a:bodyPr/>
          <a:lstStyle/>
          <a:p>
            <a:fld id="{248D6746-23CA-43DB-8CFD-F95FDC7C97DE}" type="slidenum">
              <a:rPr kumimoji="1" lang="ja-JP" altLang="en-US" smtClean="0"/>
              <a:t>44</a:t>
            </a:fld>
            <a:endParaRPr kumimoji="1" lang="ja-JP" altLang="en-US"/>
          </a:p>
        </p:txBody>
      </p:sp>
    </p:spTree>
    <p:extLst>
      <p:ext uri="{BB962C8B-B14F-4D97-AF65-F5344CB8AC3E}">
        <p14:creationId xmlns:p14="http://schemas.microsoft.com/office/powerpoint/2010/main" val="3136987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p:cNvGrpSpPr/>
          <p:nvPr/>
        </p:nvGrpSpPr>
        <p:grpSpPr>
          <a:xfrm>
            <a:off x="472381" y="3352800"/>
            <a:ext cx="4880669" cy="3371850"/>
            <a:chOff x="91381" y="3381375"/>
            <a:chExt cx="4880669" cy="3371850"/>
          </a:xfrm>
        </p:grpSpPr>
        <p:graphicFrame>
          <p:nvGraphicFramePr>
            <p:cNvPr id="8" name="グラフ 7"/>
            <p:cNvGraphicFramePr>
              <a:graphicFrameLocks/>
            </p:cNvGraphicFramePr>
            <p:nvPr>
              <p:extLst/>
            </p:nvPr>
          </p:nvGraphicFramePr>
          <p:xfrm>
            <a:off x="91381" y="3592056"/>
            <a:ext cx="4880669" cy="3108065"/>
          </p:xfrm>
          <a:graphic>
            <a:graphicData uri="http://schemas.openxmlformats.org/drawingml/2006/chart">
              <c:chart xmlns:c="http://schemas.openxmlformats.org/drawingml/2006/chart" xmlns:r="http://schemas.openxmlformats.org/officeDocument/2006/relationships" r:id="rId2"/>
            </a:graphicData>
          </a:graphic>
        </p:graphicFrame>
        <p:sp>
          <p:nvSpPr>
            <p:cNvPr id="9" name="正方形/長方形 8"/>
            <p:cNvSpPr/>
            <p:nvPr/>
          </p:nvSpPr>
          <p:spPr>
            <a:xfrm>
              <a:off x="2822462" y="3381375"/>
              <a:ext cx="2149588" cy="3371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aphicFrame>
        <p:nvGraphicFramePr>
          <p:cNvPr id="2" name="グラフ 1"/>
          <p:cNvGraphicFramePr>
            <a:graphicFrameLocks/>
          </p:cNvGraphicFramePr>
          <p:nvPr>
            <p:extLst/>
          </p:nvPr>
        </p:nvGraphicFramePr>
        <p:xfrm>
          <a:off x="0" y="0"/>
          <a:ext cx="5457826" cy="3419475"/>
        </p:xfrm>
        <a:graphic>
          <a:graphicData uri="http://schemas.openxmlformats.org/drawingml/2006/chart">
            <c:chart xmlns:c="http://schemas.openxmlformats.org/drawingml/2006/chart" xmlns:r="http://schemas.openxmlformats.org/officeDocument/2006/relationships" r:id="rId3"/>
          </a:graphicData>
        </a:graphic>
      </p:graphicFrame>
      <p:sp>
        <p:nvSpPr>
          <p:cNvPr id="3" name="テキスト ボックス 2"/>
          <p:cNvSpPr txBox="1"/>
          <p:nvPr/>
        </p:nvSpPr>
        <p:spPr>
          <a:xfrm>
            <a:off x="-66675" y="168535"/>
            <a:ext cx="316112" cy="261610"/>
          </a:xfrm>
          <a:prstGeom prst="rect">
            <a:avLst/>
          </a:prstGeom>
          <a:noFill/>
        </p:spPr>
        <p:txBody>
          <a:bodyPr wrap="none" rtlCol="0">
            <a:spAutoFit/>
          </a:bodyPr>
          <a:lstStyle/>
          <a:p>
            <a:r>
              <a:rPr kumimoji="1" lang="en-US" altLang="ja-JP" sz="1050" dirty="0" smtClean="0"/>
              <a:t>(</a:t>
            </a:r>
            <a:r>
              <a:rPr lang="ja-JP" altLang="en-US" sz="1100" b="1" dirty="0"/>
              <a:t>ｔ</a:t>
            </a:r>
            <a:r>
              <a:rPr kumimoji="1" lang="en-US" altLang="ja-JP" sz="1050" dirty="0" smtClean="0"/>
              <a:t>)</a:t>
            </a:r>
            <a:endParaRPr kumimoji="1" lang="ja-JP" altLang="en-US" sz="1050" dirty="0"/>
          </a:p>
        </p:txBody>
      </p:sp>
      <p:sp>
        <p:nvSpPr>
          <p:cNvPr id="4" name="テキスト ボックス 3"/>
          <p:cNvSpPr txBox="1"/>
          <p:nvPr/>
        </p:nvSpPr>
        <p:spPr>
          <a:xfrm>
            <a:off x="5251680" y="2842409"/>
            <a:ext cx="412292" cy="261610"/>
          </a:xfrm>
          <a:prstGeom prst="rect">
            <a:avLst/>
          </a:prstGeom>
          <a:noFill/>
        </p:spPr>
        <p:txBody>
          <a:bodyPr wrap="none" rtlCol="0">
            <a:spAutoFit/>
          </a:bodyPr>
          <a:lstStyle/>
          <a:p>
            <a:r>
              <a:rPr kumimoji="1" lang="en-US" altLang="ja-JP" sz="1100" dirty="0" smtClean="0"/>
              <a:t>(</a:t>
            </a:r>
            <a:r>
              <a:rPr kumimoji="1" lang="ja-JP" altLang="en-US" sz="1100" dirty="0" smtClean="0"/>
              <a:t>年</a:t>
            </a:r>
            <a:r>
              <a:rPr kumimoji="1" lang="en-US" altLang="ja-JP" sz="1100" dirty="0" smtClean="0"/>
              <a:t>)</a:t>
            </a:r>
            <a:endParaRPr kumimoji="1" lang="ja-JP" altLang="en-US" sz="1100" dirty="0"/>
          </a:p>
        </p:txBody>
      </p:sp>
      <p:graphicFrame>
        <p:nvGraphicFramePr>
          <p:cNvPr id="5" name="グラフ 4"/>
          <p:cNvGraphicFramePr>
            <a:graphicFrameLocks/>
          </p:cNvGraphicFramePr>
          <p:nvPr>
            <p:extLst/>
          </p:nvPr>
        </p:nvGraphicFramePr>
        <p:xfrm>
          <a:off x="3695701" y="3276600"/>
          <a:ext cx="5448300" cy="3581400"/>
        </p:xfrm>
        <a:graphic>
          <a:graphicData uri="http://schemas.openxmlformats.org/drawingml/2006/chart">
            <c:chart xmlns:c="http://schemas.openxmlformats.org/drawingml/2006/chart" xmlns:r="http://schemas.openxmlformats.org/officeDocument/2006/relationships" r:id="rId4"/>
          </a:graphicData>
        </a:graphic>
      </p:graphicFrame>
      <p:sp>
        <p:nvSpPr>
          <p:cNvPr id="6" name="テキスト ボックス 5"/>
          <p:cNvSpPr txBox="1"/>
          <p:nvPr/>
        </p:nvSpPr>
        <p:spPr>
          <a:xfrm>
            <a:off x="1179263" y="2215649"/>
            <a:ext cx="1273105" cy="461665"/>
          </a:xfrm>
          <a:prstGeom prst="rect">
            <a:avLst/>
          </a:prstGeom>
          <a:solidFill>
            <a:srgbClr val="FFFF00"/>
          </a:solidFill>
        </p:spPr>
        <p:txBody>
          <a:bodyPr wrap="none" rtlCol="0">
            <a:spAutoFit/>
          </a:bodyPr>
          <a:lstStyle/>
          <a:p>
            <a:r>
              <a:rPr kumimoji="1" lang="en-US" altLang="ja-JP" sz="2400" dirty="0" smtClean="0"/>
              <a:t>1638149</a:t>
            </a:r>
            <a:endParaRPr kumimoji="1" lang="ja-JP" altLang="en-US" sz="2400" dirty="0"/>
          </a:p>
        </p:txBody>
      </p:sp>
      <p:sp>
        <p:nvSpPr>
          <p:cNvPr id="7" name="テキスト ボックス 6"/>
          <p:cNvSpPr txBox="1"/>
          <p:nvPr/>
        </p:nvSpPr>
        <p:spPr>
          <a:xfrm>
            <a:off x="1179263" y="1473488"/>
            <a:ext cx="1273105" cy="461665"/>
          </a:xfrm>
          <a:prstGeom prst="rect">
            <a:avLst/>
          </a:prstGeom>
          <a:solidFill>
            <a:srgbClr val="FFFF00"/>
          </a:solidFill>
        </p:spPr>
        <p:txBody>
          <a:bodyPr wrap="none" rtlCol="0">
            <a:spAutoFit/>
          </a:bodyPr>
          <a:lstStyle/>
          <a:p>
            <a:r>
              <a:rPr lang="en-US" altLang="ja-JP" sz="2400" dirty="0" smtClean="0"/>
              <a:t>2364696</a:t>
            </a:r>
            <a:endParaRPr kumimoji="1" lang="ja-JP" altLang="en-US" sz="2400" dirty="0"/>
          </a:p>
        </p:txBody>
      </p:sp>
      <p:sp>
        <p:nvSpPr>
          <p:cNvPr id="11" name="テキスト ボックス 10"/>
          <p:cNvSpPr txBox="1"/>
          <p:nvPr/>
        </p:nvSpPr>
        <p:spPr>
          <a:xfrm>
            <a:off x="472381" y="3352800"/>
            <a:ext cx="447558" cy="261610"/>
          </a:xfrm>
          <a:prstGeom prst="rect">
            <a:avLst/>
          </a:prstGeom>
          <a:noFill/>
        </p:spPr>
        <p:txBody>
          <a:bodyPr wrap="none" rtlCol="0">
            <a:spAutoFit/>
          </a:bodyPr>
          <a:lstStyle/>
          <a:p>
            <a:r>
              <a:rPr kumimoji="1" lang="en-US" altLang="ja-JP" sz="1050" dirty="0" smtClean="0"/>
              <a:t>(</a:t>
            </a:r>
            <a:r>
              <a:rPr kumimoji="1" lang="ja-JP" altLang="en-US" sz="1050" dirty="0" smtClean="0"/>
              <a:t>千</a:t>
            </a:r>
            <a:r>
              <a:rPr lang="ja-JP" altLang="en-US" sz="1100" b="1" dirty="0" smtClean="0"/>
              <a:t>ｔ</a:t>
            </a:r>
            <a:r>
              <a:rPr kumimoji="1" lang="en-US" altLang="ja-JP" sz="1050" dirty="0" smtClean="0"/>
              <a:t>)</a:t>
            </a:r>
            <a:endParaRPr kumimoji="1" lang="ja-JP" altLang="en-US" sz="1050" dirty="0"/>
          </a:p>
        </p:txBody>
      </p:sp>
      <p:sp>
        <p:nvSpPr>
          <p:cNvPr id="12" name="テキスト ボックス 11"/>
          <p:cNvSpPr txBox="1"/>
          <p:nvPr/>
        </p:nvSpPr>
        <p:spPr>
          <a:xfrm>
            <a:off x="3037290" y="6345806"/>
            <a:ext cx="412292" cy="261610"/>
          </a:xfrm>
          <a:prstGeom prst="rect">
            <a:avLst/>
          </a:prstGeom>
          <a:noFill/>
        </p:spPr>
        <p:txBody>
          <a:bodyPr wrap="none" rtlCol="0">
            <a:spAutoFit/>
          </a:bodyPr>
          <a:lstStyle/>
          <a:p>
            <a:r>
              <a:rPr kumimoji="1" lang="en-US" altLang="ja-JP" sz="1100" dirty="0" smtClean="0"/>
              <a:t>(</a:t>
            </a:r>
            <a:r>
              <a:rPr kumimoji="1" lang="ja-JP" altLang="en-US" sz="1100" dirty="0" smtClean="0"/>
              <a:t>年</a:t>
            </a:r>
            <a:r>
              <a:rPr kumimoji="1" lang="en-US" altLang="ja-JP" sz="1100" dirty="0" smtClean="0"/>
              <a:t>)</a:t>
            </a:r>
            <a:endParaRPr kumimoji="1" lang="ja-JP" altLang="en-US" sz="1100" dirty="0"/>
          </a:p>
        </p:txBody>
      </p:sp>
      <p:sp>
        <p:nvSpPr>
          <p:cNvPr id="13" name="正方形/長方形 12"/>
          <p:cNvSpPr/>
          <p:nvPr/>
        </p:nvSpPr>
        <p:spPr>
          <a:xfrm>
            <a:off x="371475" y="3352800"/>
            <a:ext cx="3200400" cy="334327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1559800" y="5558924"/>
            <a:ext cx="1003801" cy="369332"/>
          </a:xfrm>
          <a:prstGeom prst="rect">
            <a:avLst/>
          </a:prstGeom>
          <a:solidFill>
            <a:srgbClr val="FFFF00"/>
          </a:solidFill>
        </p:spPr>
        <p:txBody>
          <a:bodyPr wrap="none" rtlCol="0">
            <a:spAutoFit/>
          </a:bodyPr>
          <a:lstStyle/>
          <a:p>
            <a:r>
              <a:rPr kumimoji="1" lang="en-US" altLang="ja-JP" dirty="0" smtClean="0"/>
              <a:t>1455750</a:t>
            </a:r>
            <a:endParaRPr kumimoji="1" lang="ja-JP" altLang="en-US" dirty="0"/>
          </a:p>
        </p:txBody>
      </p:sp>
      <p:sp>
        <p:nvSpPr>
          <p:cNvPr id="15" name="スライド番号プレースホルダー 14"/>
          <p:cNvSpPr>
            <a:spLocks noGrp="1"/>
          </p:cNvSpPr>
          <p:nvPr>
            <p:ph type="sldNum" sz="quarter" idx="12"/>
          </p:nvPr>
        </p:nvSpPr>
        <p:spPr/>
        <p:txBody>
          <a:bodyPr/>
          <a:lstStyle/>
          <a:p>
            <a:fld id="{248D6746-23CA-43DB-8CFD-F95FDC7C97DE}" type="slidenum">
              <a:rPr kumimoji="1" lang="ja-JP" altLang="en-US" smtClean="0"/>
              <a:t>45</a:t>
            </a:fld>
            <a:endParaRPr kumimoji="1" lang="ja-JP" altLang="en-US"/>
          </a:p>
        </p:txBody>
      </p:sp>
    </p:spTree>
    <p:extLst>
      <p:ext uri="{BB962C8B-B14F-4D97-AF65-F5344CB8AC3E}">
        <p14:creationId xmlns:p14="http://schemas.microsoft.com/office/powerpoint/2010/main" val="4132022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Effect transition="in" filter="fade">
                                      <p:cBhvr>
                                        <p:cTn id="14" dur="1000"/>
                                        <p:tgtEl>
                                          <p:spTgt spid="6"/>
                                        </p:tgtEl>
                                      </p:cBhvr>
                                    </p:animEffect>
                                  </p:childTnLst>
                                </p:cTn>
                              </p:par>
                              <p:par>
                                <p:cTn id="15" presetID="42" presetClass="path" presetSubtype="0" accel="50000" decel="50000" fill="hold" grpId="1" nodeType="withEffect">
                                  <p:stCondLst>
                                    <p:cond delay="0"/>
                                  </p:stCondLst>
                                  <p:childTnLst>
                                    <p:animMotion origin="layout" path="M -1.11111E-6 3.7037E-7 L 0.60764 -0.04838 " pathEditMode="relative" rAng="0" ptsTypes="AA">
                                      <p:cBhvr>
                                        <p:cTn id="16" dur="1000" fill="hold"/>
                                        <p:tgtEl>
                                          <p:spTgt spid="7"/>
                                        </p:tgtEl>
                                        <p:attrNameLst>
                                          <p:attrName>ppt_x</p:attrName>
                                          <p:attrName>ppt_y</p:attrName>
                                        </p:attrNameLst>
                                      </p:cBhvr>
                                      <p:rCtr x="30382" y="-2431"/>
                                    </p:animMotion>
                                  </p:childTnLst>
                                </p:cTn>
                              </p:par>
                              <p:par>
                                <p:cTn id="17" presetID="42" presetClass="path" presetSubtype="0" accel="50000" decel="50000" fill="hold" grpId="1" nodeType="withEffect">
                                  <p:stCondLst>
                                    <p:cond delay="0"/>
                                  </p:stCondLst>
                                  <p:childTnLst>
                                    <p:animMotion origin="layout" path="M -1.11111E-6 -2.96296E-6 L 0.60452 -0.00393 " pathEditMode="relative" rAng="0" ptsTypes="AA">
                                      <p:cBhvr>
                                        <p:cTn id="18" dur="1000" fill="hold"/>
                                        <p:tgtEl>
                                          <p:spTgt spid="6"/>
                                        </p:tgtEl>
                                        <p:attrNameLst>
                                          <p:attrName>ppt_x</p:attrName>
                                          <p:attrName>ppt_y</p:attrName>
                                        </p:attrNameLst>
                                      </p:cBhvr>
                                      <p:rCtr x="30226" y="-208"/>
                                    </p:animMotion>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par>
                          <p:cTn id="33" fill="hold">
                            <p:stCondLst>
                              <p:cond delay="500"/>
                            </p:stCondLst>
                            <p:childTnLst>
                              <p:par>
                                <p:cTn id="34" presetID="42" presetClass="entr" presetSubtype="0"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11" grpId="0"/>
      <p:bldP spid="12" grpId="0"/>
      <p:bldP spid="13" grpId="0" animBg="1"/>
      <p:bldP spid="1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グループ化 41"/>
          <p:cNvGrpSpPr/>
          <p:nvPr/>
        </p:nvGrpSpPr>
        <p:grpSpPr>
          <a:xfrm>
            <a:off x="0" y="0"/>
            <a:ext cx="8944109" cy="6890390"/>
            <a:chOff x="0" y="0"/>
            <a:chExt cx="8944109" cy="6890390"/>
          </a:xfrm>
        </p:grpSpPr>
        <p:sp>
          <p:nvSpPr>
            <p:cNvPr id="8" name="角丸四角形 7"/>
            <p:cNvSpPr/>
            <p:nvPr/>
          </p:nvSpPr>
          <p:spPr>
            <a:xfrm>
              <a:off x="0" y="0"/>
              <a:ext cx="1320829" cy="12001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smtClean="0"/>
                <a:t>関東東山</a:t>
              </a:r>
              <a:endParaRPr kumimoji="1" lang="ja-JP" altLang="en-US" sz="4000" dirty="0"/>
            </a:p>
          </p:txBody>
        </p:sp>
        <p:grpSp>
          <p:nvGrpSpPr>
            <p:cNvPr id="29" name="グループ化 28"/>
            <p:cNvGrpSpPr/>
            <p:nvPr/>
          </p:nvGrpSpPr>
          <p:grpSpPr>
            <a:xfrm>
              <a:off x="1320829" y="0"/>
              <a:ext cx="3353625" cy="3466307"/>
              <a:chOff x="1320829" y="0"/>
              <a:chExt cx="3353625" cy="3466307"/>
            </a:xfrm>
          </p:grpSpPr>
          <p:grpSp>
            <p:nvGrpSpPr>
              <p:cNvPr id="24" name="グループ化 23"/>
              <p:cNvGrpSpPr/>
              <p:nvPr/>
            </p:nvGrpSpPr>
            <p:grpSpPr>
              <a:xfrm>
                <a:off x="1320829" y="0"/>
                <a:ext cx="3267933" cy="3438963"/>
                <a:chOff x="1320829" y="0"/>
                <a:chExt cx="3267933" cy="3438963"/>
              </a:xfrm>
            </p:grpSpPr>
            <p:grpSp>
              <p:nvGrpSpPr>
                <p:cNvPr id="17" name="グループ化 16"/>
                <p:cNvGrpSpPr/>
                <p:nvPr/>
              </p:nvGrpSpPr>
              <p:grpSpPr>
                <a:xfrm>
                  <a:off x="1352550" y="0"/>
                  <a:ext cx="3236212" cy="3431013"/>
                  <a:chOff x="1352550" y="0"/>
                  <a:chExt cx="3236212" cy="3431013"/>
                </a:xfrm>
              </p:grpSpPr>
              <p:pic>
                <p:nvPicPr>
                  <p:cNvPr id="2" name="図 1"/>
                  <p:cNvPicPr>
                    <a:picLocks noChangeAspect="1"/>
                  </p:cNvPicPr>
                  <p:nvPr/>
                </p:nvPicPr>
                <p:blipFill rotWithShape="1">
                  <a:blip r:embed="rId2">
                    <a:extLst>
                      <a:ext uri="{28A0092B-C50C-407E-A947-70E740481C1C}">
                        <a14:useLocalDpi xmlns:a14="http://schemas.microsoft.com/office/drawing/2010/main" val="0"/>
                      </a:ext>
                    </a:extLst>
                  </a:blip>
                  <a:srcRect l="17750" t="3398" r="17875" b="8252"/>
                  <a:stretch/>
                </p:blipFill>
                <p:spPr>
                  <a:xfrm>
                    <a:off x="1352550" y="0"/>
                    <a:ext cx="3236212" cy="3431013"/>
                  </a:xfrm>
                  <a:prstGeom prst="rect">
                    <a:avLst/>
                  </a:prstGeom>
                </p:spPr>
              </p:pic>
              <p:sp>
                <p:nvSpPr>
                  <p:cNvPr id="7" name="円/楕円 6"/>
                  <p:cNvSpPr/>
                  <p:nvPr/>
                </p:nvSpPr>
                <p:spPr>
                  <a:xfrm>
                    <a:off x="2085975" y="2581274"/>
                    <a:ext cx="400050" cy="190501"/>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8" name="テキスト ボックス 17"/>
                <p:cNvSpPr txBox="1"/>
                <p:nvPr/>
              </p:nvSpPr>
              <p:spPr>
                <a:xfrm>
                  <a:off x="1320829" y="2977298"/>
                  <a:ext cx="801823" cy="461665"/>
                </a:xfrm>
                <a:prstGeom prst="rect">
                  <a:avLst/>
                </a:prstGeom>
                <a:noFill/>
              </p:spPr>
              <p:txBody>
                <a:bodyPr wrap="none" rtlCol="0">
                  <a:spAutoFit/>
                </a:bodyPr>
                <a:lstStyle/>
                <a:p>
                  <a:r>
                    <a:rPr lang="en-US" altLang="ja-JP" sz="2400" dirty="0" smtClean="0"/>
                    <a:t>T950</a:t>
                  </a:r>
                  <a:endParaRPr kumimoji="1" lang="ja-JP" altLang="en-US" sz="2400" dirty="0"/>
                </a:p>
              </p:txBody>
            </p:sp>
          </p:grpSp>
          <p:sp>
            <p:nvSpPr>
              <p:cNvPr id="26" name="テキスト ボックス 25"/>
              <p:cNvSpPr txBox="1"/>
              <p:nvPr/>
            </p:nvSpPr>
            <p:spPr>
              <a:xfrm>
                <a:off x="3972018" y="3004642"/>
                <a:ext cx="702436" cy="461665"/>
              </a:xfrm>
              <a:prstGeom prst="rect">
                <a:avLst/>
              </a:prstGeom>
              <a:noFill/>
            </p:spPr>
            <p:txBody>
              <a:bodyPr wrap="none" rtlCol="0">
                <a:spAutoFit/>
              </a:bodyPr>
              <a:lstStyle/>
              <a:p>
                <a:r>
                  <a:rPr lang="ja-JP" altLang="en-US" sz="2400" dirty="0" smtClean="0"/>
                  <a:t>７月</a:t>
                </a:r>
                <a:endParaRPr kumimoji="1" lang="ja-JP" altLang="en-US" sz="2400" dirty="0"/>
              </a:p>
            </p:txBody>
          </p:sp>
        </p:grpSp>
        <p:grpSp>
          <p:nvGrpSpPr>
            <p:cNvPr id="28" name="グループ化 27"/>
            <p:cNvGrpSpPr/>
            <p:nvPr/>
          </p:nvGrpSpPr>
          <p:grpSpPr>
            <a:xfrm>
              <a:off x="4620578" y="3439556"/>
              <a:ext cx="3282012" cy="3450834"/>
              <a:chOff x="4620578" y="3439556"/>
              <a:chExt cx="3282012" cy="3450834"/>
            </a:xfrm>
          </p:grpSpPr>
          <p:grpSp>
            <p:nvGrpSpPr>
              <p:cNvPr id="22" name="グループ化 21"/>
              <p:cNvGrpSpPr/>
              <p:nvPr/>
            </p:nvGrpSpPr>
            <p:grpSpPr>
              <a:xfrm>
                <a:off x="4620578" y="3439556"/>
                <a:ext cx="3243912" cy="3450834"/>
                <a:chOff x="4620578" y="3439556"/>
                <a:chExt cx="3243912" cy="3450834"/>
              </a:xfrm>
            </p:grpSpPr>
            <p:grpSp>
              <p:nvGrpSpPr>
                <p:cNvPr id="15" name="グループ化 14"/>
                <p:cNvGrpSpPr/>
                <p:nvPr/>
              </p:nvGrpSpPr>
              <p:grpSpPr>
                <a:xfrm>
                  <a:off x="4620578" y="3439556"/>
                  <a:ext cx="3243912" cy="3439556"/>
                  <a:chOff x="4620578" y="3439556"/>
                  <a:chExt cx="3243912" cy="3439556"/>
                </a:xfrm>
              </p:grpSpPr>
              <p:pic>
                <p:nvPicPr>
                  <p:cNvPr id="13" name="図 12"/>
                  <p:cNvPicPr>
                    <a:picLocks noChangeAspect="1"/>
                  </p:cNvPicPr>
                  <p:nvPr/>
                </p:nvPicPr>
                <p:blipFill rotWithShape="1">
                  <a:blip r:embed="rId3">
                    <a:extLst>
                      <a:ext uri="{28A0092B-C50C-407E-A947-70E740481C1C}">
                        <a14:useLocalDpi xmlns:a14="http://schemas.microsoft.com/office/drawing/2010/main" val="0"/>
                      </a:ext>
                    </a:extLst>
                  </a:blip>
                  <a:srcRect l="17875" t="3560" r="17875" b="8252"/>
                  <a:stretch/>
                </p:blipFill>
                <p:spPr>
                  <a:xfrm>
                    <a:off x="4620578" y="3439556"/>
                    <a:ext cx="3243912" cy="3439556"/>
                  </a:xfrm>
                  <a:prstGeom prst="rect">
                    <a:avLst/>
                  </a:prstGeom>
                </p:spPr>
              </p:pic>
              <p:sp>
                <p:nvSpPr>
                  <p:cNvPr id="10" name="円/楕円 9"/>
                  <p:cNvSpPr/>
                  <p:nvPr/>
                </p:nvSpPr>
                <p:spPr>
                  <a:xfrm>
                    <a:off x="5754807" y="5819775"/>
                    <a:ext cx="314325"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p:cNvSpPr/>
                  <p:nvPr/>
                </p:nvSpPr>
                <p:spPr>
                  <a:xfrm>
                    <a:off x="6167781" y="6124575"/>
                    <a:ext cx="271120" cy="2667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 name="テキスト ボックス 20"/>
                <p:cNvSpPr txBox="1"/>
                <p:nvPr/>
              </p:nvSpPr>
              <p:spPr>
                <a:xfrm>
                  <a:off x="4620578" y="6428725"/>
                  <a:ext cx="614271" cy="461665"/>
                </a:xfrm>
                <a:prstGeom prst="rect">
                  <a:avLst/>
                </a:prstGeom>
                <a:noFill/>
              </p:spPr>
              <p:txBody>
                <a:bodyPr wrap="none" rtlCol="0">
                  <a:spAutoFit/>
                </a:bodyPr>
                <a:lstStyle/>
                <a:p>
                  <a:r>
                    <a:rPr lang="en-US" altLang="ja-JP" sz="2400" dirty="0" smtClean="0"/>
                    <a:t>SLP</a:t>
                  </a:r>
                  <a:endParaRPr kumimoji="1" lang="ja-JP" altLang="en-US" sz="2400" dirty="0"/>
                </a:p>
              </p:txBody>
            </p:sp>
          </p:grpSp>
          <p:sp>
            <p:nvSpPr>
              <p:cNvPr id="27" name="テキスト ボックス 26"/>
              <p:cNvSpPr txBox="1"/>
              <p:nvPr/>
            </p:nvSpPr>
            <p:spPr>
              <a:xfrm>
                <a:off x="7200154" y="6417446"/>
                <a:ext cx="702436" cy="461665"/>
              </a:xfrm>
              <a:prstGeom prst="rect">
                <a:avLst/>
              </a:prstGeom>
              <a:noFill/>
            </p:spPr>
            <p:txBody>
              <a:bodyPr wrap="none" rtlCol="0">
                <a:spAutoFit/>
              </a:bodyPr>
              <a:lstStyle/>
              <a:p>
                <a:r>
                  <a:rPr lang="ja-JP" altLang="en-US" sz="2400" dirty="0" smtClean="0"/>
                  <a:t>７月</a:t>
                </a:r>
                <a:endParaRPr kumimoji="1" lang="ja-JP" altLang="en-US" sz="2400" dirty="0"/>
              </a:p>
            </p:txBody>
          </p:sp>
        </p:grpSp>
        <p:grpSp>
          <p:nvGrpSpPr>
            <p:cNvPr id="33" name="グループ化 32"/>
            <p:cNvGrpSpPr/>
            <p:nvPr/>
          </p:nvGrpSpPr>
          <p:grpSpPr>
            <a:xfrm>
              <a:off x="1333500" y="3439556"/>
              <a:ext cx="3263833" cy="3439556"/>
              <a:chOff x="1333500" y="3439556"/>
              <a:chExt cx="3263833" cy="3439556"/>
            </a:xfrm>
          </p:grpSpPr>
          <p:grpSp>
            <p:nvGrpSpPr>
              <p:cNvPr id="25" name="グループ化 24"/>
              <p:cNvGrpSpPr/>
              <p:nvPr/>
            </p:nvGrpSpPr>
            <p:grpSpPr>
              <a:xfrm>
                <a:off x="1333500" y="3439556"/>
                <a:ext cx="3248978" cy="3439556"/>
                <a:chOff x="1333500" y="3439556"/>
                <a:chExt cx="3248978" cy="3439556"/>
              </a:xfrm>
            </p:grpSpPr>
            <p:grpSp>
              <p:nvGrpSpPr>
                <p:cNvPr id="16" name="グループ化 15"/>
                <p:cNvGrpSpPr/>
                <p:nvPr/>
              </p:nvGrpSpPr>
              <p:grpSpPr>
                <a:xfrm>
                  <a:off x="1352550" y="3439556"/>
                  <a:ext cx="3229928" cy="3418444"/>
                  <a:chOff x="1352550" y="3439556"/>
                  <a:chExt cx="3229928" cy="3418444"/>
                </a:xfrm>
              </p:grpSpPr>
              <p:pic>
                <p:nvPicPr>
                  <p:cNvPr id="4" name="図 3"/>
                  <p:cNvPicPr>
                    <a:picLocks noChangeAspect="1"/>
                  </p:cNvPicPr>
                  <p:nvPr/>
                </p:nvPicPr>
                <p:blipFill rotWithShape="1">
                  <a:blip r:embed="rId4">
                    <a:extLst>
                      <a:ext uri="{28A0092B-C50C-407E-A947-70E740481C1C}">
                        <a14:useLocalDpi xmlns:a14="http://schemas.microsoft.com/office/drawing/2010/main" val="0"/>
                      </a:ext>
                    </a:extLst>
                  </a:blip>
                  <a:srcRect l="17875" t="3560" r="17875" b="8414"/>
                  <a:stretch/>
                </p:blipFill>
                <p:spPr>
                  <a:xfrm>
                    <a:off x="1352550" y="3439556"/>
                    <a:ext cx="3229928" cy="3418444"/>
                  </a:xfrm>
                  <a:prstGeom prst="rect">
                    <a:avLst/>
                  </a:prstGeom>
                </p:spPr>
              </p:pic>
              <p:sp>
                <p:nvSpPr>
                  <p:cNvPr id="12" name="円/楕円 11"/>
                  <p:cNvSpPr/>
                  <p:nvPr/>
                </p:nvSpPr>
                <p:spPr>
                  <a:xfrm>
                    <a:off x="2009775" y="5295900"/>
                    <a:ext cx="390525" cy="43815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 name="テキスト ボックス 18"/>
                <p:cNvSpPr txBox="1"/>
                <p:nvPr/>
              </p:nvSpPr>
              <p:spPr>
                <a:xfrm>
                  <a:off x="1333500" y="6417447"/>
                  <a:ext cx="795411" cy="461665"/>
                </a:xfrm>
                <a:prstGeom prst="rect">
                  <a:avLst/>
                </a:prstGeom>
                <a:noFill/>
              </p:spPr>
              <p:txBody>
                <a:bodyPr wrap="none" rtlCol="0">
                  <a:spAutoFit/>
                </a:bodyPr>
                <a:lstStyle/>
                <a:p>
                  <a:r>
                    <a:rPr lang="en-US" altLang="ja-JP" sz="2400" dirty="0" smtClean="0"/>
                    <a:t>Z500</a:t>
                  </a:r>
                  <a:endParaRPr kumimoji="1" lang="ja-JP" altLang="en-US" sz="2400" dirty="0"/>
                </a:p>
              </p:txBody>
            </p:sp>
          </p:grpSp>
          <p:sp>
            <p:nvSpPr>
              <p:cNvPr id="30" name="テキスト ボックス 29"/>
              <p:cNvSpPr txBox="1"/>
              <p:nvPr/>
            </p:nvSpPr>
            <p:spPr>
              <a:xfrm>
                <a:off x="3894897" y="6404799"/>
                <a:ext cx="702436" cy="461665"/>
              </a:xfrm>
              <a:prstGeom prst="rect">
                <a:avLst/>
              </a:prstGeom>
              <a:noFill/>
            </p:spPr>
            <p:txBody>
              <a:bodyPr wrap="none" rtlCol="0">
                <a:spAutoFit/>
              </a:bodyPr>
              <a:lstStyle/>
              <a:p>
                <a:r>
                  <a:rPr lang="ja-JP" altLang="en-US" sz="2400" dirty="0" smtClean="0"/>
                  <a:t>６月</a:t>
                </a:r>
                <a:endParaRPr kumimoji="1" lang="ja-JP" altLang="en-US" sz="2400" dirty="0"/>
              </a:p>
            </p:txBody>
          </p:sp>
        </p:grpSp>
        <p:grpSp>
          <p:nvGrpSpPr>
            <p:cNvPr id="32" name="グループ化 31"/>
            <p:cNvGrpSpPr/>
            <p:nvPr/>
          </p:nvGrpSpPr>
          <p:grpSpPr>
            <a:xfrm>
              <a:off x="4571537" y="0"/>
              <a:ext cx="3312003" cy="3445195"/>
              <a:chOff x="4571537" y="0"/>
              <a:chExt cx="3312003" cy="3445195"/>
            </a:xfrm>
          </p:grpSpPr>
          <p:grpSp>
            <p:nvGrpSpPr>
              <p:cNvPr id="23" name="グループ化 22"/>
              <p:cNvGrpSpPr/>
              <p:nvPr/>
            </p:nvGrpSpPr>
            <p:grpSpPr>
              <a:xfrm>
                <a:off x="4571537" y="0"/>
                <a:ext cx="3278969" cy="3445195"/>
                <a:chOff x="4571537" y="0"/>
                <a:chExt cx="3278969" cy="3445195"/>
              </a:xfrm>
            </p:grpSpPr>
            <p:grpSp>
              <p:nvGrpSpPr>
                <p:cNvPr id="14" name="グループ化 13"/>
                <p:cNvGrpSpPr/>
                <p:nvPr/>
              </p:nvGrpSpPr>
              <p:grpSpPr>
                <a:xfrm>
                  <a:off x="4620578" y="0"/>
                  <a:ext cx="3229928" cy="3418444"/>
                  <a:chOff x="4620578" y="0"/>
                  <a:chExt cx="3229928" cy="3418444"/>
                </a:xfrm>
              </p:grpSpPr>
              <p:pic>
                <p:nvPicPr>
                  <p:cNvPr id="3" name="図 2"/>
                  <p:cNvPicPr>
                    <a:picLocks noChangeAspect="1"/>
                  </p:cNvPicPr>
                  <p:nvPr/>
                </p:nvPicPr>
                <p:blipFill rotWithShape="1">
                  <a:blip r:embed="rId5">
                    <a:extLst>
                      <a:ext uri="{28A0092B-C50C-407E-A947-70E740481C1C}">
                        <a14:useLocalDpi xmlns:a14="http://schemas.microsoft.com/office/drawing/2010/main" val="0"/>
                      </a:ext>
                    </a:extLst>
                  </a:blip>
                  <a:srcRect l="17875" t="3560" r="17875" b="8414"/>
                  <a:stretch/>
                </p:blipFill>
                <p:spPr>
                  <a:xfrm>
                    <a:off x="4620578" y="0"/>
                    <a:ext cx="3229928" cy="3418444"/>
                  </a:xfrm>
                  <a:prstGeom prst="rect">
                    <a:avLst/>
                  </a:prstGeom>
                </p:spPr>
              </p:pic>
              <p:sp>
                <p:nvSpPr>
                  <p:cNvPr id="9" name="円/楕円 8"/>
                  <p:cNvSpPr/>
                  <p:nvPr/>
                </p:nvSpPr>
                <p:spPr>
                  <a:xfrm>
                    <a:off x="5569069" y="2895600"/>
                    <a:ext cx="314325" cy="171449"/>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 name="テキスト ボックス 19"/>
                <p:cNvSpPr txBox="1"/>
                <p:nvPr/>
              </p:nvSpPr>
              <p:spPr>
                <a:xfrm>
                  <a:off x="4571537" y="2983530"/>
                  <a:ext cx="801823" cy="461665"/>
                </a:xfrm>
                <a:prstGeom prst="rect">
                  <a:avLst/>
                </a:prstGeom>
                <a:noFill/>
              </p:spPr>
              <p:txBody>
                <a:bodyPr wrap="none" rtlCol="0">
                  <a:spAutoFit/>
                </a:bodyPr>
                <a:lstStyle/>
                <a:p>
                  <a:r>
                    <a:rPr lang="en-US" altLang="ja-JP" sz="2400" dirty="0" smtClean="0"/>
                    <a:t>T950</a:t>
                  </a:r>
                  <a:endParaRPr kumimoji="1" lang="ja-JP" altLang="en-US" sz="2400" dirty="0"/>
                </a:p>
              </p:txBody>
            </p:sp>
          </p:grpSp>
          <p:sp>
            <p:nvSpPr>
              <p:cNvPr id="31" name="テキスト ボックス 30"/>
              <p:cNvSpPr txBox="1"/>
              <p:nvPr/>
            </p:nvSpPr>
            <p:spPr>
              <a:xfrm>
                <a:off x="7181104" y="2977297"/>
                <a:ext cx="702436" cy="461665"/>
              </a:xfrm>
              <a:prstGeom prst="rect">
                <a:avLst/>
              </a:prstGeom>
              <a:noFill/>
            </p:spPr>
            <p:txBody>
              <a:bodyPr wrap="none" rtlCol="0">
                <a:spAutoFit/>
              </a:bodyPr>
              <a:lstStyle/>
              <a:p>
                <a:r>
                  <a:rPr lang="ja-JP" altLang="en-US" sz="2400" dirty="0" smtClean="0"/>
                  <a:t>８月</a:t>
                </a:r>
                <a:endParaRPr kumimoji="1" lang="ja-JP" altLang="en-US" sz="2400" dirty="0"/>
              </a:p>
            </p:txBody>
          </p:sp>
        </p:grpSp>
        <p:grpSp>
          <p:nvGrpSpPr>
            <p:cNvPr id="39" name="グループ化 38"/>
            <p:cNvGrpSpPr/>
            <p:nvPr/>
          </p:nvGrpSpPr>
          <p:grpSpPr>
            <a:xfrm>
              <a:off x="7861761" y="1817592"/>
              <a:ext cx="942711" cy="3411633"/>
              <a:chOff x="7861761" y="1817592"/>
              <a:chExt cx="942711" cy="3411633"/>
            </a:xfrm>
          </p:grpSpPr>
          <p:pic>
            <p:nvPicPr>
              <p:cNvPr id="6" name="図 5"/>
              <p:cNvPicPr>
                <a:picLocks noChangeAspect="1"/>
              </p:cNvPicPr>
              <p:nvPr/>
            </p:nvPicPr>
            <p:blipFill rotWithShape="1">
              <a:blip r:embed="rId6">
                <a:extLst>
                  <a:ext uri="{28A0092B-C50C-407E-A947-70E740481C1C}">
                    <a14:useLocalDpi xmlns:a14="http://schemas.microsoft.com/office/drawing/2010/main" val="0"/>
                  </a:ext>
                </a:extLst>
              </a:blip>
              <a:srcRect l="86375" t="28965" r="10440" b="28641"/>
              <a:stretch/>
            </p:blipFill>
            <p:spPr>
              <a:xfrm>
                <a:off x="7861761" y="1817592"/>
                <a:ext cx="331744" cy="3411633"/>
              </a:xfrm>
              <a:prstGeom prst="rect">
                <a:avLst/>
              </a:prstGeom>
            </p:spPr>
          </p:pic>
          <p:sp>
            <p:nvSpPr>
              <p:cNvPr id="5" name="テキスト ボックス 4"/>
              <p:cNvSpPr txBox="1"/>
              <p:nvPr/>
            </p:nvSpPr>
            <p:spPr>
              <a:xfrm>
                <a:off x="8140508" y="2129349"/>
                <a:ext cx="593432" cy="369332"/>
              </a:xfrm>
              <a:prstGeom prst="rect">
                <a:avLst/>
              </a:prstGeom>
              <a:noFill/>
            </p:spPr>
            <p:txBody>
              <a:bodyPr wrap="none" rtlCol="0">
                <a:spAutoFit/>
              </a:bodyPr>
              <a:lstStyle/>
              <a:p>
                <a:r>
                  <a:rPr kumimoji="1" lang="en-US" altLang="ja-JP" dirty="0" smtClean="0"/>
                  <a:t>0.01</a:t>
                </a:r>
                <a:endParaRPr kumimoji="1" lang="ja-JP" altLang="en-US" dirty="0"/>
              </a:p>
            </p:txBody>
          </p:sp>
          <p:sp>
            <p:nvSpPr>
              <p:cNvPr id="34" name="テキスト ボックス 33"/>
              <p:cNvSpPr txBox="1"/>
              <p:nvPr/>
            </p:nvSpPr>
            <p:spPr>
              <a:xfrm>
                <a:off x="8140508" y="4490560"/>
                <a:ext cx="663964" cy="369332"/>
              </a:xfrm>
              <a:prstGeom prst="rect">
                <a:avLst/>
              </a:prstGeom>
              <a:noFill/>
            </p:spPr>
            <p:txBody>
              <a:bodyPr wrap="none" rtlCol="0">
                <a:spAutoFit/>
              </a:bodyPr>
              <a:lstStyle/>
              <a:p>
                <a:r>
                  <a:rPr kumimoji="1" lang="en-US" altLang="ja-JP" dirty="0" smtClean="0"/>
                  <a:t>-0.01</a:t>
                </a:r>
                <a:endParaRPr kumimoji="1" lang="ja-JP" altLang="en-US" dirty="0"/>
              </a:p>
            </p:txBody>
          </p:sp>
          <p:sp>
            <p:nvSpPr>
              <p:cNvPr id="35" name="テキスト ボックス 34"/>
              <p:cNvSpPr txBox="1"/>
              <p:nvPr/>
            </p:nvSpPr>
            <p:spPr>
              <a:xfrm>
                <a:off x="8140508" y="2629852"/>
                <a:ext cx="593432" cy="369332"/>
              </a:xfrm>
              <a:prstGeom prst="rect">
                <a:avLst/>
              </a:prstGeom>
              <a:noFill/>
            </p:spPr>
            <p:txBody>
              <a:bodyPr wrap="none" rtlCol="0">
                <a:spAutoFit/>
              </a:bodyPr>
              <a:lstStyle/>
              <a:p>
                <a:r>
                  <a:rPr kumimoji="1" lang="en-US" altLang="ja-JP" dirty="0" smtClean="0"/>
                  <a:t>0.05</a:t>
                </a:r>
                <a:endParaRPr kumimoji="1" lang="ja-JP" altLang="en-US" dirty="0"/>
              </a:p>
            </p:txBody>
          </p:sp>
          <p:sp>
            <p:nvSpPr>
              <p:cNvPr id="36" name="テキスト ボックス 35"/>
              <p:cNvSpPr txBox="1"/>
              <p:nvPr/>
            </p:nvSpPr>
            <p:spPr>
              <a:xfrm>
                <a:off x="8140508" y="3109702"/>
                <a:ext cx="593432" cy="369332"/>
              </a:xfrm>
              <a:prstGeom prst="rect">
                <a:avLst/>
              </a:prstGeom>
              <a:noFill/>
            </p:spPr>
            <p:txBody>
              <a:bodyPr wrap="none" rtlCol="0">
                <a:spAutoFit/>
              </a:bodyPr>
              <a:lstStyle/>
              <a:p>
                <a:r>
                  <a:rPr kumimoji="1" lang="en-US" altLang="ja-JP" dirty="0" smtClean="0"/>
                  <a:t>0.10</a:t>
                </a:r>
                <a:endParaRPr kumimoji="1" lang="ja-JP" altLang="en-US" dirty="0"/>
              </a:p>
            </p:txBody>
          </p:sp>
          <p:sp>
            <p:nvSpPr>
              <p:cNvPr id="37" name="テキスト ボックス 36"/>
              <p:cNvSpPr txBox="1"/>
              <p:nvPr/>
            </p:nvSpPr>
            <p:spPr>
              <a:xfrm>
                <a:off x="8140508" y="3578800"/>
                <a:ext cx="663964" cy="369332"/>
              </a:xfrm>
              <a:prstGeom prst="rect">
                <a:avLst/>
              </a:prstGeom>
              <a:noFill/>
            </p:spPr>
            <p:txBody>
              <a:bodyPr wrap="none" rtlCol="0">
                <a:spAutoFit/>
              </a:bodyPr>
              <a:lstStyle/>
              <a:p>
                <a:r>
                  <a:rPr kumimoji="1" lang="en-US" altLang="ja-JP" dirty="0" smtClean="0"/>
                  <a:t>-0.10</a:t>
                </a:r>
                <a:endParaRPr kumimoji="1" lang="ja-JP" altLang="en-US" dirty="0"/>
              </a:p>
            </p:txBody>
          </p:sp>
          <p:sp>
            <p:nvSpPr>
              <p:cNvPr id="38" name="テキスト ボックス 37"/>
              <p:cNvSpPr txBox="1"/>
              <p:nvPr/>
            </p:nvSpPr>
            <p:spPr>
              <a:xfrm>
                <a:off x="8140508" y="4034680"/>
                <a:ext cx="663964" cy="369332"/>
              </a:xfrm>
              <a:prstGeom prst="rect">
                <a:avLst/>
              </a:prstGeom>
              <a:noFill/>
            </p:spPr>
            <p:txBody>
              <a:bodyPr wrap="none" rtlCol="0">
                <a:spAutoFit/>
              </a:bodyPr>
              <a:lstStyle/>
              <a:p>
                <a:r>
                  <a:rPr kumimoji="1" lang="en-US" altLang="ja-JP" dirty="0" smtClean="0"/>
                  <a:t>-0.05</a:t>
                </a:r>
                <a:endParaRPr kumimoji="1" lang="ja-JP" altLang="en-US" dirty="0"/>
              </a:p>
            </p:txBody>
          </p:sp>
        </p:grpSp>
        <p:sp>
          <p:nvSpPr>
            <p:cNvPr id="40" name="テキスト ボックス 39"/>
            <p:cNvSpPr txBox="1"/>
            <p:nvPr/>
          </p:nvSpPr>
          <p:spPr>
            <a:xfrm>
              <a:off x="7861761" y="1466154"/>
              <a:ext cx="1082348" cy="307777"/>
            </a:xfrm>
            <a:prstGeom prst="rect">
              <a:avLst/>
            </a:prstGeom>
            <a:noFill/>
          </p:spPr>
          <p:txBody>
            <a:bodyPr wrap="none" rtlCol="0">
              <a:spAutoFit/>
            </a:bodyPr>
            <a:lstStyle/>
            <a:p>
              <a:r>
                <a:rPr lang="ja-JP" altLang="en-US" sz="1400" b="1" dirty="0" smtClean="0"/>
                <a:t>（有意水準）</a:t>
              </a:r>
              <a:endParaRPr kumimoji="1" lang="ja-JP" altLang="en-US" sz="1400" b="1" dirty="0"/>
            </a:p>
          </p:txBody>
        </p:sp>
      </p:grpSp>
      <p:sp>
        <p:nvSpPr>
          <p:cNvPr id="41" name="スライド番号プレースホルダー 40"/>
          <p:cNvSpPr>
            <a:spLocks noGrp="1"/>
          </p:cNvSpPr>
          <p:nvPr>
            <p:ph type="sldNum" sz="quarter" idx="12"/>
          </p:nvPr>
        </p:nvSpPr>
        <p:spPr/>
        <p:txBody>
          <a:bodyPr/>
          <a:lstStyle/>
          <a:p>
            <a:fld id="{248D6746-23CA-43DB-8CFD-F95FDC7C97DE}" type="slidenum">
              <a:rPr kumimoji="1" lang="ja-JP" altLang="en-US" smtClean="0"/>
              <a:t>46</a:t>
            </a:fld>
            <a:endParaRPr kumimoji="1" lang="ja-JP" altLang="en-US"/>
          </a:p>
        </p:txBody>
      </p:sp>
    </p:spTree>
    <p:extLst>
      <p:ext uri="{BB962C8B-B14F-4D97-AF65-F5344CB8AC3E}">
        <p14:creationId xmlns:p14="http://schemas.microsoft.com/office/powerpoint/2010/main" val="225979373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グラフ 2"/>
          <p:cNvGraphicFramePr>
            <a:graphicFrameLocks/>
          </p:cNvGraphicFramePr>
          <p:nvPr>
            <p:extLst/>
          </p:nvPr>
        </p:nvGraphicFramePr>
        <p:xfrm>
          <a:off x="0" y="1163562"/>
          <a:ext cx="4539343" cy="283028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グラフ 3"/>
          <p:cNvGraphicFramePr>
            <a:graphicFrameLocks/>
          </p:cNvGraphicFramePr>
          <p:nvPr>
            <p:extLst/>
          </p:nvPr>
        </p:nvGraphicFramePr>
        <p:xfrm>
          <a:off x="4617357" y="1250648"/>
          <a:ext cx="4526643" cy="28641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グラフ 4"/>
          <p:cNvGraphicFramePr>
            <a:graphicFrameLocks/>
          </p:cNvGraphicFramePr>
          <p:nvPr>
            <p:extLst/>
          </p:nvPr>
        </p:nvGraphicFramePr>
        <p:xfrm>
          <a:off x="-10962" y="3993848"/>
          <a:ext cx="4526643" cy="286415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グラフ 5"/>
          <p:cNvGraphicFramePr>
            <a:graphicFrameLocks/>
          </p:cNvGraphicFramePr>
          <p:nvPr>
            <p:extLst/>
          </p:nvPr>
        </p:nvGraphicFramePr>
        <p:xfrm>
          <a:off x="4572000" y="4114800"/>
          <a:ext cx="457200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8" name="タイトル 1"/>
          <p:cNvSpPr>
            <a:spLocks noGrp="1"/>
          </p:cNvSpPr>
          <p:nvPr>
            <p:ph type="title"/>
          </p:nvPr>
        </p:nvSpPr>
        <p:spPr>
          <a:xfrm>
            <a:off x="0" y="1"/>
            <a:ext cx="9144000" cy="1024618"/>
          </a:xfrm>
          <a:solidFill>
            <a:srgbClr val="FFFF00"/>
          </a:solidFill>
        </p:spPr>
        <p:txBody>
          <a:bodyPr/>
          <a:lstStyle/>
          <a:p>
            <a:pPr algn="ctr"/>
            <a:r>
              <a:rPr lang="ja-JP" altLang="en-US" dirty="0" smtClean="0"/>
              <a:t>関東・東山</a:t>
            </a:r>
            <a:endParaRPr kumimoji="1" lang="ja-JP" altLang="en-US" dirty="0"/>
          </a:p>
        </p:txBody>
      </p:sp>
      <p:sp>
        <p:nvSpPr>
          <p:cNvPr id="2" name="スライド番号プレースホルダー 1"/>
          <p:cNvSpPr>
            <a:spLocks noGrp="1"/>
          </p:cNvSpPr>
          <p:nvPr>
            <p:ph type="sldNum" sz="quarter" idx="12"/>
          </p:nvPr>
        </p:nvSpPr>
        <p:spPr/>
        <p:txBody>
          <a:bodyPr/>
          <a:lstStyle/>
          <a:p>
            <a:fld id="{248D6746-23CA-43DB-8CFD-F95FDC7C97DE}" type="slidenum">
              <a:rPr kumimoji="1" lang="ja-JP" altLang="en-US" smtClean="0"/>
              <a:t>47</a:t>
            </a:fld>
            <a:endParaRPr kumimoji="1" lang="ja-JP" altLang="en-US"/>
          </a:p>
        </p:txBody>
      </p:sp>
    </p:spTree>
    <p:extLst>
      <p:ext uri="{BB962C8B-B14F-4D97-AF65-F5344CB8AC3E}">
        <p14:creationId xmlns:p14="http://schemas.microsoft.com/office/powerpoint/2010/main" val="244283673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0" y="234527"/>
            <a:ext cx="9230412" cy="6070893"/>
          </a:xfrm>
          <a:prstGeom prst="rect">
            <a:avLst/>
          </a:prstGeom>
          <a:noFill/>
        </p:spPr>
        <p:txBody>
          <a:bodyPr wrap="none" rtlCol="0">
            <a:spAutoFit/>
          </a:bodyPr>
          <a:lstStyle/>
          <a:p>
            <a:r>
              <a:rPr kumimoji="1" lang="ja-JP" altLang="en-US" sz="2800" dirty="0" smtClean="0"/>
              <a:t>・東北全員分</a:t>
            </a:r>
            <a:r>
              <a:rPr lang="ja-JP" altLang="en-US" sz="2800" dirty="0" smtClean="0"/>
              <a:t>：</a:t>
            </a:r>
            <a:r>
              <a:rPr kumimoji="1" lang="ja-JP" altLang="en-US" sz="2800" dirty="0" smtClean="0"/>
              <a:t>（</a:t>
            </a:r>
            <a:r>
              <a:rPr kumimoji="1" lang="en-US" altLang="ja-JP" sz="2800" dirty="0" smtClean="0"/>
              <a:t>1940</a:t>
            </a:r>
            <a:r>
              <a:rPr kumimoji="1" lang="ja-JP" altLang="en-US" sz="2800" dirty="0" smtClean="0"/>
              <a:t>年全国</a:t>
            </a:r>
            <a:r>
              <a:rPr kumimoji="1" lang="en-US" altLang="ja-JP" sz="2800" dirty="0" smtClean="0"/>
              <a:t>1</a:t>
            </a:r>
            <a:r>
              <a:rPr kumimoji="1" lang="ja-JP" altLang="en-US" sz="2800" dirty="0" smtClean="0"/>
              <a:t>人あたり）</a:t>
            </a:r>
            <a:r>
              <a:rPr kumimoji="1" lang="en-US" altLang="ja-JP" sz="2800" dirty="0" smtClean="0"/>
              <a:t>×</a:t>
            </a:r>
            <a:r>
              <a:rPr kumimoji="1" lang="ja-JP" altLang="en-US" sz="2800" dirty="0" smtClean="0"/>
              <a:t>（</a:t>
            </a:r>
            <a:r>
              <a:rPr kumimoji="1" lang="en-US" altLang="ja-JP" sz="2800" dirty="0" smtClean="0"/>
              <a:t>1944</a:t>
            </a:r>
            <a:r>
              <a:rPr kumimoji="1" lang="ja-JP" altLang="en-US" sz="2800" dirty="0" smtClean="0"/>
              <a:t>年東北人口）</a:t>
            </a:r>
            <a:endParaRPr kumimoji="1" lang="en-US" altLang="ja-JP" sz="2800" dirty="0" smtClean="0"/>
          </a:p>
          <a:p>
            <a:pPr algn="ctr"/>
            <a:r>
              <a:rPr lang="en-US" altLang="ja-JP" sz="2800" dirty="0" smtClean="0"/>
              <a:t>145.8023×</a:t>
            </a:r>
            <a:r>
              <a:rPr lang="en-US" altLang="ja-JP" sz="2800" dirty="0"/>
              <a:t>7,121</a:t>
            </a:r>
            <a:r>
              <a:rPr kumimoji="1" lang="ja-JP" altLang="en-US" sz="2800" dirty="0" smtClean="0"/>
              <a:t>＝</a:t>
            </a:r>
            <a:r>
              <a:rPr kumimoji="1" lang="en-US" altLang="ja-JP" sz="2800" dirty="0" smtClean="0"/>
              <a:t>1038258(t)</a:t>
            </a:r>
          </a:p>
          <a:p>
            <a:endParaRPr kumimoji="1" lang="en-US" altLang="ja-JP" sz="1050" dirty="0" smtClean="0"/>
          </a:p>
          <a:p>
            <a:r>
              <a:rPr lang="ja-JP" altLang="en-US" sz="2800" dirty="0" smtClean="0"/>
              <a:t>・東北余剰：（</a:t>
            </a:r>
            <a:r>
              <a:rPr lang="en-US" altLang="ja-JP" sz="2800" dirty="0" smtClean="0"/>
              <a:t>1945</a:t>
            </a:r>
            <a:r>
              <a:rPr lang="ja-JP" altLang="en-US" sz="2800" dirty="0" smtClean="0"/>
              <a:t>年東北収穫量）－（東北全員分）</a:t>
            </a:r>
            <a:endParaRPr lang="en-US" altLang="ja-JP" sz="2800" dirty="0" smtClean="0"/>
          </a:p>
          <a:p>
            <a:pPr algn="ctr"/>
            <a:r>
              <a:rPr lang="en-US" altLang="ja-JP" sz="2800" dirty="0" smtClean="0"/>
              <a:t>1638149</a:t>
            </a:r>
            <a:r>
              <a:rPr lang="ja-JP" altLang="en-US" sz="2800" dirty="0" smtClean="0"/>
              <a:t>－</a:t>
            </a:r>
            <a:r>
              <a:rPr lang="en-US" altLang="ja-JP" sz="2800" dirty="0" smtClean="0"/>
              <a:t>1038258</a:t>
            </a:r>
            <a:r>
              <a:rPr lang="ja-JP" altLang="en-US" sz="2800" dirty="0" smtClean="0"/>
              <a:t>＝</a:t>
            </a:r>
            <a:r>
              <a:rPr lang="en-US" altLang="ja-JP" sz="2800" dirty="0" smtClean="0"/>
              <a:t>599891</a:t>
            </a:r>
            <a:r>
              <a:rPr lang="en-US" altLang="ja-JP" sz="2800" dirty="0"/>
              <a:t>(t)</a:t>
            </a:r>
            <a:endParaRPr lang="en-US" altLang="ja-JP" sz="2800" dirty="0" smtClean="0"/>
          </a:p>
          <a:p>
            <a:endParaRPr lang="en-US" altLang="ja-JP" sz="1050" dirty="0" smtClean="0"/>
          </a:p>
          <a:p>
            <a:r>
              <a:rPr kumimoji="1" lang="ja-JP" altLang="en-US" sz="2800" dirty="0" smtClean="0"/>
              <a:t>・関東全員分：</a:t>
            </a:r>
            <a:r>
              <a:rPr lang="ja-JP" altLang="en-US" sz="2800" dirty="0" smtClean="0"/>
              <a:t>（</a:t>
            </a:r>
            <a:r>
              <a:rPr lang="en-US" altLang="ja-JP" sz="2800" dirty="0"/>
              <a:t>1940</a:t>
            </a:r>
            <a:r>
              <a:rPr lang="ja-JP" altLang="en-US" sz="2800" dirty="0"/>
              <a:t>年全国</a:t>
            </a:r>
            <a:r>
              <a:rPr lang="en-US" altLang="ja-JP" sz="2800" dirty="0"/>
              <a:t>1</a:t>
            </a:r>
            <a:r>
              <a:rPr lang="ja-JP" altLang="en-US" sz="2800" dirty="0"/>
              <a:t>人あたり）</a:t>
            </a:r>
            <a:r>
              <a:rPr lang="en-US" altLang="ja-JP" sz="2800" dirty="0"/>
              <a:t>×</a:t>
            </a:r>
            <a:r>
              <a:rPr lang="ja-JP" altLang="en-US" sz="2800" dirty="0"/>
              <a:t>（</a:t>
            </a:r>
            <a:r>
              <a:rPr lang="en-US" altLang="ja-JP" sz="2800" dirty="0"/>
              <a:t>1944</a:t>
            </a:r>
            <a:r>
              <a:rPr lang="ja-JP" altLang="en-US" sz="2800" dirty="0" smtClean="0"/>
              <a:t>年関東人口）</a:t>
            </a:r>
            <a:endParaRPr lang="en-US" altLang="ja-JP" sz="2800" dirty="0" smtClean="0"/>
          </a:p>
          <a:p>
            <a:pPr algn="ctr"/>
            <a:r>
              <a:rPr lang="en-US" altLang="ja-JP" sz="2800" dirty="0" smtClean="0"/>
              <a:t>145.8023×</a:t>
            </a:r>
            <a:r>
              <a:rPr lang="en-US" altLang="ja-JP" sz="2800" dirty="0"/>
              <a:t>19,519</a:t>
            </a:r>
            <a:r>
              <a:rPr lang="ja-JP" altLang="en-US" sz="2800" dirty="0" smtClean="0"/>
              <a:t>＝</a:t>
            </a:r>
            <a:r>
              <a:rPr lang="en-US" altLang="ja-JP" sz="2800" dirty="0"/>
              <a:t>2845915(t)</a:t>
            </a:r>
            <a:endParaRPr kumimoji="1" lang="en-US" altLang="ja-JP" sz="2800" dirty="0" smtClean="0"/>
          </a:p>
          <a:p>
            <a:endParaRPr kumimoji="1" lang="en-US" altLang="ja-JP" sz="1050" dirty="0" smtClean="0"/>
          </a:p>
          <a:p>
            <a:r>
              <a:rPr lang="ja-JP" altLang="en-US" sz="2800" dirty="0" smtClean="0"/>
              <a:t>・関東余剰：（</a:t>
            </a:r>
            <a:r>
              <a:rPr lang="en-US" altLang="ja-JP" sz="2800" dirty="0"/>
              <a:t>1945</a:t>
            </a:r>
            <a:r>
              <a:rPr lang="ja-JP" altLang="en-US" sz="2800" dirty="0" smtClean="0"/>
              <a:t>年関東収穫量</a:t>
            </a:r>
            <a:r>
              <a:rPr lang="ja-JP" altLang="en-US" sz="2800" dirty="0"/>
              <a:t>）－</a:t>
            </a:r>
            <a:r>
              <a:rPr lang="ja-JP" altLang="en-US" sz="2800" dirty="0" smtClean="0"/>
              <a:t>（関東全員分）</a:t>
            </a:r>
            <a:endParaRPr lang="en-US" altLang="ja-JP" sz="2800" dirty="0"/>
          </a:p>
          <a:p>
            <a:pPr algn="ctr"/>
            <a:r>
              <a:rPr lang="en-US" altLang="ja-JP" sz="2800" dirty="0" smtClean="0"/>
              <a:t>1855879</a:t>
            </a:r>
            <a:r>
              <a:rPr lang="ja-JP" altLang="en-US" sz="2800" dirty="0" smtClean="0"/>
              <a:t>－</a:t>
            </a:r>
            <a:r>
              <a:rPr lang="en-US" altLang="ja-JP" sz="2800" dirty="0"/>
              <a:t> 2845915 </a:t>
            </a:r>
            <a:r>
              <a:rPr lang="ja-JP" altLang="en-US" sz="2800" dirty="0" smtClean="0"/>
              <a:t>＝</a:t>
            </a:r>
            <a:r>
              <a:rPr lang="en-US" altLang="ja-JP" sz="2800" dirty="0" smtClean="0"/>
              <a:t>-990036</a:t>
            </a:r>
            <a:r>
              <a:rPr lang="en-US" altLang="ja-JP" sz="2800" dirty="0"/>
              <a:t>(t)</a:t>
            </a:r>
            <a:endParaRPr lang="en-US" altLang="ja-JP" sz="2800" dirty="0" smtClean="0"/>
          </a:p>
          <a:p>
            <a:endParaRPr lang="en-US" altLang="ja-JP" sz="1050" dirty="0" smtClean="0"/>
          </a:p>
          <a:p>
            <a:r>
              <a:rPr lang="ja-JP" altLang="en-US" sz="2800" dirty="0" smtClean="0"/>
              <a:t>・東北→関東 米移送</a:t>
            </a:r>
            <a:endParaRPr lang="en-US" altLang="ja-JP" sz="2800" dirty="0" smtClean="0"/>
          </a:p>
          <a:p>
            <a:pPr algn="ctr"/>
            <a:r>
              <a:rPr lang="en-US" altLang="ja-JP" sz="2800" dirty="0" smtClean="0"/>
              <a:t>-990036+599891=-390145</a:t>
            </a:r>
            <a:r>
              <a:rPr lang="en-US" altLang="ja-JP" sz="2800" dirty="0"/>
              <a:t>(t</a:t>
            </a:r>
            <a:r>
              <a:rPr lang="en-US" altLang="ja-JP" sz="2800" dirty="0" smtClean="0"/>
              <a:t>)</a:t>
            </a:r>
          </a:p>
          <a:p>
            <a:endParaRPr lang="en-US" altLang="ja-JP" sz="1050" dirty="0"/>
          </a:p>
          <a:p>
            <a:r>
              <a:rPr lang="ja-JP" altLang="en-US" sz="2800" dirty="0" smtClean="0"/>
              <a:t>・不足人数</a:t>
            </a:r>
            <a:endParaRPr lang="en-US" altLang="ja-JP" sz="2800" dirty="0" smtClean="0"/>
          </a:p>
          <a:p>
            <a:pPr algn="ctr"/>
            <a:r>
              <a:rPr lang="en-US" altLang="ja-JP" sz="2800" dirty="0" smtClean="0"/>
              <a:t>390145÷145.8023=2675.85(</a:t>
            </a:r>
            <a:r>
              <a:rPr lang="ja-JP" altLang="en-US" sz="2800" dirty="0" smtClean="0"/>
              <a:t>千人</a:t>
            </a:r>
            <a:r>
              <a:rPr lang="en-US" altLang="ja-JP" sz="2800" dirty="0" smtClean="0"/>
              <a:t>)</a:t>
            </a:r>
            <a:endParaRPr lang="en-US" altLang="ja-JP" sz="2800" dirty="0"/>
          </a:p>
        </p:txBody>
      </p:sp>
      <p:sp>
        <p:nvSpPr>
          <p:cNvPr id="2" name="角丸四角形 1"/>
          <p:cNvSpPr/>
          <p:nvPr/>
        </p:nvSpPr>
        <p:spPr>
          <a:xfrm>
            <a:off x="5254580" y="5447763"/>
            <a:ext cx="3773510" cy="1094705"/>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dirty="0" smtClean="0">
                <a:solidFill>
                  <a:sysClr val="windowText" lastClr="000000"/>
                </a:solidFill>
              </a:rPr>
              <a:t>268</a:t>
            </a:r>
            <a:r>
              <a:rPr kumimoji="1" lang="ja-JP" altLang="en-US" sz="3200" dirty="0" smtClean="0">
                <a:solidFill>
                  <a:sysClr val="windowText" lastClr="000000"/>
                </a:solidFill>
              </a:rPr>
              <a:t>万人が食糧不足</a:t>
            </a:r>
            <a:endParaRPr kumimoji="1" lang="ja-JP" altLang="en-US" sz="3200" dirty="0">
              <a:solidFill>
                <a:sysClr val="windowText" lastClr="000000"/>
              </a:solidFill>
            </a:endParaRPr>
          </a:p>
        </p:txBody>
      </p:sp>
      <p:sp>
        <p:nvSpPr>
          <p:cNvPr id="4" name="スライド番号プレースホルダー 3"/>
          <p:cNvSpPr>
            <a:spLocks noGrp="1"/>
          </p:cNvSpPr>
          <p:nvPr>
            <p:ph type="sldNum" sz="quarter" idx="12"/>
          </p:nvPr>
        </p:nvSpPr>
        <p:spPr>
          <a:xfrm>
            <a:off x="7071851" y="6492875"/>
            <a:ext cx="2057400" cy="365125"/>
          </a:xfrm>
        </p:spPr>
        <p:txBody>
          <a:bodyPr/>
          <a:lstStyle/>
          <a:p>
            <a:fld id="{248D6746-23CA-43DB-8CFD-F95FDC7C97DE}" type="slidenum">
              <a:rPr kumimoji="1" lang="ja-JP" altLang="en-US" smtClean="0"/>
              <a:t>48</a:t>
            </a:fld>
            <a:endParaRPr kumimoji="1" lang="ja-JP" altLang="en-US"/>
          </a:p>
        </p:txBody>
      </p:sp>
    </p:spTree>
    <p:extLst>
      <p:ext uri="{BB962C8B-B14F-4D97-AF65-F5344CB8AC3E}">
        <p14:creationId xmlns:p14="http://schemas.microsoft.com/office/powerpoint/2010/main" val="397061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p:cNvPicPr>
            <a:picLocks noChangeAspect="1"/>
          </p:cNvPicPr>
          <p:nvPr/>
        </p:nvPicPr>
        <p:blipFill rotWithShape="1">
          <a:blip r:embed="rId2">
            <a:extLst>
              <a:ext uri="{28A0092B-C50C-407E-A947-70E740481C1C}">
                <a14:useLocalDpi xmlns:a14="http://schemas.microsoft.com/office/drawing/2010/main" val="0"/>
              </a:ext>
            </a:extLst>
          </a:blip>
          <a:srcRect l="15996" t="7450" r="18139" b="5427"/>
          <a:stretch/>
        </p:blipFill>
        <p:spPr>
          <a:xfrm>
            <a:off x="4327718" y="1429555"/>
            <a:ext cx="4166456" cy="4257414"/>
          </a:xfrm>
          <a:prstGeom prst="rect">
            <a:avLst/>
          </a:prstGeom>
        </p:spPr>
      </p:pic>
      <p:pic>
        <p:nvPicPr>
          <p:cNvPr id="20" name="図 19"/>
          <p:cNvPicPr>
            <a:picLocks noChangeAspect="1"/>
          </p:cNvPicPr>
          <p:nvPr/>
        </p:nvPicPr>
        <p:blipFill rotWithShape="1">
          <a:blip r:embed="rId3">
            <a:extLst>
              <a:ext uri="{28A0092B-C50C-407E-A947-70E740481C1C}">
                <a14:useLocalDpi xmlns:a14="http://schemas.microsoft.com/office/drawing/2010/main" val="0"/>
              </a:ext>
            </a:extLst>
          </a:blip>
          <a:srcRect l="15853" t="8055" r="18139" b="5426"/>
          <a:stretch/>
        </p:blipFill>
        <p:spPr>
          <a:xfrm>
            <a:off x="122078" y="1429555"/>
            <a:ext cx="4194754" cy="4247344"/>
          </a:xfrm>
          <a:prstGeom prst="rect">
            <a:avLst/>
          </a:prstGeom>
        </p:spPr>
      </p:pic>
      <p:sp>
        <p:nvSpPr>
          <p:cNvPr id="6" name="テキスト ボックス 5"/>
          <p:cNvSpPr txBox="1"/>
          <p:nvPr/>
        </p:nvSpPr>
        <p:spPr>
          <a:xfrm>
            <a:off x="7284503" y="1071093"/>
            <a:ext cx="1399742" cy="400110"/>
          </a:xfrm>
          <a:prstGeom prst="rect">
            <a:avLst/>
          </a:prstGeom>
          <a:noFill/>
        </p:spPr>
        <p:txBody>
          <a:bodyPr wrap="none" rtlCol="0">
            <a:spAutoFit/>
          </a:bodyPr>
          <a:lstStyle/>
          <a:p>
            <a:r>
              <a:rPr lang="ja-JP" altLang="en-US" sz="2000" b="1" dirty="0" smtClean="0"/>
              <a:t>山形：</a:t>
            </a:r>
            <a:r>
              <a:rPr lang="en-US" altLang="ja-JP" sz="2000" b="1" dirty="0" smtClean="0"/>
              <a:t>94cm</a:t>
            </a:r>
            <a:endParaRPr kumimoji="1" lang="ja-JP" altLang="en-US" sz="2000" b="1" dirty="0"/>
          </a:p>
        </p:txBody>
      </p:sp>
      <p:sp>
        <p:nvSpPr>
          <p:cNvPr id="7" name="テキスト ボックス 6"/>
          <p:cNvSpPr txBox="1"/>
          <p:nvPr/>
        </p:nvSpPr>
        <p:spPr>
          <a:xfrm>
            <a:off x="5766247" y="1051477"/>
            <a:ext cx="1529586" cy="400110"/>
          </a:xfrm>
          <a:prstGeom prst="rect">
            <a:avLst/>
          </a:prstGeom>
          <a:noFill/>
        </p:spPr>
        <p:txBody>
          <a:bodyPr wrap="none" rtlCol="0">
            <a:spAutoFit/>
          </a:bodyPr>
          <a:lstStyle/>
          <a:p>
            <a:r>
              <a:rPr lang="ja-JP" altLang="en-US" sz="2000" b="1" dirty="0"/>
              <a:t>高田</a:t>
            </a:r>
            <a:r>
              <a:rPr lang="ja-JP" altLang="en-US" sz="2000" b="1" dirty="0" smtClean="0"/>
              <a:t>：</a:t>
            </a:r>
            <a:r>
              <a:rPr lang="en-US" altLang="ja-JP" sz="2000" b="1" dirty="0" smtClean="0"/>
              <a:t>337cm</a:t>
            </a:r>
            <a:endParaRPr kumimoji="1" lang="ja-JP" altLang="en-US" sz="2000" b="1" dirty="0"/>
          </a:p>
        </p:txBody>
      </p:sp>
      <p:sp>
        <p:nvSpPr>
          <p:cNvPr id="8" name="テキスト ボックス 7"/>
          <p:cNvSpPr txBox="1"/>
          <p:nvPr/>
        </p:nvSpPr>
        <p:spPr>
          <a:xfrm>
            <a:off x="4744696" y="3058741"/>
            <a:ext cx="1529586" cy="400110"/>
          </a:xfrm>
          <a:prstGeom prst="rect">
            <a:avLst/>
          </a:prstGeom>
          <a:solidFill>
            <a:schemeClr val="bg1"/>
          </a:solidFill>
        </p:spPr>
        <p:txBody>
          <a:bodyPr wrap="none" rtlCol="0">
            <a:spAutoFit/>
          </a:bodyPr>
          <a:lstStyle/>
          <a:p>
            <a:r>
              <a:rPr lang="ja-JP" altLang="en-US" sz="2000" b="1" dirty="0"/>
              <a:t>金沢</a:t>
            </a:r>
            <a:r>
              <a:rPr lang="ja-JP" altLang="en-US" sz="2000" b="1" dirty="0" smtClean="0"/>
              <a:t>：</a:t>
            </a:r>
            <a:r>
              <a:rPr lang="en-US" altLang="ja-JP" sz="2000" b="1" dirty="0" smtClean="0"/>
              <a:t>130cm</a:t>
            </a:r>
            <a:endParaRPr kumimoji="1" lang="ja-JP" altLang="en-US" sz="2000" b="1" dirty="0"/>
          </a:p>
        </p:txBody>
      </p:sp>
      <p:sp>
        <p:nvSpPr>
          <p:cNvPr id="9" name="テキスト ボックス 8"/>
          <p:cNvSpPr txBox="1"/>
          <p:nvPr/>
        </p:nvSpPr>
        <p:spPr>
          <a:xfrm>
            <a:off x="5244632" y="2419358"/>
            <a:ext cx="1529586" cy="400110"/>
          </a:xfrm>
          <a:prstGeom prst="rect">
            <a:avLst/>
          </a:prstGeom>
          <a:noFill/>
        </p:spPr>
        <p:txBody>
          <a:bodyPr wrap="none" rtlCol="0">
            <a:spAutoFit/>
          </a:bodyPr>
          <a:lstStyle/>
          <a:p>
            <a:r>
              <a:rPr lang="ja-JP" altLang="en-US" sz="2000" b="1" dirty="0" smtClean="0"/>
              <a:t>富山：</a:t>
            </a:r>
            <a:r>
              <a:rPr lang="en-US" altLang="ja-JP" sz="2000" b="1" dirty="0" smtClean="0"/>
              <a:t>165cm</a:t>
            </a:r>
            <a:endParaRPr kumimoji="1" lang="ja-JP" altLang="en-US" sz="2000" b="1" dirty="0"/>
          </a:p>
        </p:txBody>
      </p:sp>
      <p:sp>
        <p:nvSpPr>
          <p:cNvPr id="10" name="テキスト ボックス 9"/>
          <p:cNvSpPr txBox="1"/>
          <p:nvPr/>
        </p:nvSpPr>
        <p:spPr>
          <a:xfrm>
            <a:off x="6942674" y="4405371"/>
            <a:ext cx="1393895" cy="400110"/>
          </a:xfrm>
          <a:prstGeom prst="rect">
            <a:avLst/>
          </a:prstGeom>
          <a:solidFill>
            <a:schemeClr val="bg1"/>
          </a:solidFill>
        </p:spPr>
        <p:txBody>
          <a:bodyPr wrap="square" rtlCol="0">
            <a:spAutoFit/>
          </a:bodyPr>
          <a:lstStyle/>
          <a:p>
            <a:r>
              <a:rPr lang="ja-JP" altLang="en-US" sz="2000" b="1" dirty="0" smtClean="0"/>
              <a:t>長野：</a:t>
            </a:r>
            <a:r>
              <a:rPr lang="en-US" altLang="ja-JP" sz="2000" b="1" dirty="0" smtClean="0"/>
              <a:t>71cm</a:t>
            </a:r>
            <a:endParaRPr kumimoji="1" lang="ja-JP" altLang="en-US" sz="2000" b="1" dirty="0"/>
          </a:p>
        </p:txBody>
      </p:sp>
      <p:sp>
        <p:nvSpPr>
          <p:cNvPr id="11" name="テキスト ボックス 10"/>
          <p:cNvSpPr txBox="1"/>
          <p:nvPr/>
        </p:nvSpPr>
        <p:spPr>
          <a:xfrm>
            <a:off x="6578407" y="5807281"/>
            <a:ext cx="1399742" cy="400110"/>
          </a:xfrm>
          <a:prstGeom prst="rect">
            <a:avLst/>
          </a:prstGeom>
          <a:solidFill>
            <a:schemeClr val="bg1"/>
          </a:solidFill>
          <a:ln>
            <a:noFill/>
          </a:ln>
        </p:spPr>
        <p:txBody>
          <a:bodyPr wrap="none" rtlCol="0">
            <a:spAutoFit/>
          </a:bodyPr>
          <a:lstStyle/>
          <a:p>
            <a:r>
              <a:rPr lang="ja-JP" altLang="en-US" sz="2000" b="1" dirty="0" smtClean="0"/>
              <a:t>諏訪：</a:t>
            </a:r>
            <a:r>
              <a:rPr lang="en-US" altLang="ja-JP" sz="2000" b="1" dirty="0" smtClean="0"/>
              <a:t>35cm</a:t>
            </a:r>
            <a:endParaRPr kumimoji="1" lang="ja-JP" altLang="en-US" sz="2000" b="1" dirty="0"/>
          </a:p>
        </p:txBody>
      </p:sp>
      <p:sp>
        <p:nvSpPr>
          <p:cNvPr id="12" name="テキスト ボックス 11"/>
          <p:cNvSpPr txBox="1"/>
          <p:nvPr/>
        </p:nvSpPr>
        <p:spPr>
          <a:xfrm>
            <a:off x="5745973" y="6190563"/>
            <a:ext cx="1399742" cy="400110"/>
          </a:xfrm>
          <a:prstGeom prst="rect">
            <a:avLst/>
          </a:prstGeom>
          <a:noFill/>
        </p:spPr>
        <p:txBody>
          <a:bodyPr wrap="none" rtlCol="0">
            <a:spAutoFit/>
          </a:bodyPr>
          <a:lstStyle/>
          <a:p>
            <a:r>
              <a:rPr lang="ja-JP" altLang="en-US" sz="2000" b="1" dirty="0" smtClean="0"/>
              <a:t>飯田：</a:t>
            </a:r>
            <a:r>
              <a:rPr lang="en-US" altLang="ja-JP" sz="2000" b="1" dirty="0" smtClean="0"/>
              <a:t>45cm</a:t>
            </a:r>
            <a:endParaRPr kumimoji="1" lang="ja-JP" altLang="en-US" sz="2000" b="1" dirty="0"/>
          </a:p>
        </p:txBody>
      </p:sp>
      <p:sp>
        <p:nvSpPr>
          <p:cNvPr id="14" name="テキスト ボックス 13"/>
          <p:cNvSpPr txBox="1"/>
          <p:nvPr/>
        </p:nvSpPr>
        <p:spPr>
          <a:xfrm>
            <a:off x="4640998" y="5807281"/>
            <a:ext cx="1399742" cy="400110"/>
          </a:xfrm>
          <a:prstGeom prst="rect">
            <a:avLst/>
          </a:prstGeom>
          <a:noFill/>
        </p:spPr>
        <p:txBody>
          <a:bodyPr wrap="none" rtlCol="0">
            <a:spAutoFit/>
          </a:bodyPr>
          <a:lstStyle/>
          <a:p>
            <a:r>
              <a:rPr lang="ja-JP" altLang="en-US" sz="2000" b="1" dirty="0" smtClean="0"/>
              <a:t>高山：</a:t>
            </a:r>
            <a:r>
              <a:rPr lang="en-US" altLang="ja-JP" sz="2000" b="1" dirty="0" smtClean="0"/>
              <a:t>88cm</a:t>
            </a:r>
            <a:endParaRPr kumimoji="1" lang="ja-JP" altLang="en-US" sz="2000" b="1" dirty="0"/>
          </a:p>
        </p:txBody>
      </p:sp>
      <p:sp>
        <p:nvSpPr>
          <p:cNvPr id="15" name="テキスト ボックス 14"/>
          <p:cNvSpPr txBox="1"/>
          <p:nvPr/>
        </p:nvSpPr>
        <p:spPr>
          <a:xfrm>
            <a:off x="730602" y="2940046"/>
            <a:ext cx="1399742" cy="400110"/>
          </a:xfrm>
          <a:prstGeom prst="rect">
            <a:avLst/>
          </a:prstGeom>
          <a:solidFill>
            <a:schemeClr val="bg1"/>
          </a:solidFill>
        </p:spPr>
        <p:txBody>
          <a:bodyPr wrap="none" rtlCol="0">
            <a:spAutoFit/>
          </a:bodyPr>
          <a:lstStyle/>
          <a:p>
            <a:r>
              <a:rPr lang="ja-JP" altLang="en-US" sz="2000" b="1" dirty="0"/>
              <a:t>鳥取</a:t>
            </a:r>
            <a:r>
              <a:rPr lang="ja-JP" altLang="en-US" sz="2000" b="1" dirty="0" smtClean="0"/>
              <a:t>：</a:t>
            </a:r>
            <a:r>
              <a:rPr lang="en-US" altLang="ja-JP" sz="2000" b="1" dirty="0" smtClean="0"/>
              <a:t>94cm</a:t>
            </a:r>
            <a:endParaRPr kumimoji="1" lang="ja-JP" altLang="en-US" sz="2000" b="1" dirty="0"/>
          </a:p>
        </p:txBody>
      </p:sp>
      <p:sp>
        <p:nvSpPr>
          <p:cNvPr id="16" name="テキスト ボックス 15"/>
          <p:cNvSpPr txBox="1"/>
          <p:nvPr/>
        </p:nvSpPr>
        <p:spPr>
          <a:xfrm>
            <a:off x="2641355" y="4840468"/>
            <a:ext cx="1399742" cy="400110"/>
          </a:xfrm>
          <a:prstGeom prst="rect">
            <a:avLst/>
          </a:prstGeom>
          <a:solidFill>
            <a:schemeClr val="bg1"/>
          </a:solidFill>
        </p:spPr>
        <p:txBody>
          <a:bodyPr wrap="none" rtlCol="0">
            <a:spAutoFit/>
          </a:bodyPr>
          <a:lstStyle/>
          <a:p>
            <a:r>
              <a:rPr lang="ja-JP" altLang="en-US" sz="2000" b="1" dirty="0" smtClean="0"/>
              <a:t>津山：</a:t>
            </a:r>
            <a:r>
              <a:rPr lang="en-US" altLang="ja-JP" sz="2000" b="1" dirty="0" smtClean="0"/>
              <a:t>29cm</a:t>
            </a:r>
            <a:endParaRPr kumimoji="1" lang="ja-JP" altLang="en-US" sz="2000" b="1" dirty="0"/>
          </a:p>
        </p:txBody>
      </p:sp>
      <p:sp>
        <p:nvSpPr>
          <p:cNvPr id="17" name="テキスト ボックス 16"/>
          <p:cNvSpPr txBox="1"/>
          <p:nvPr/>
        </p:nvSpPr>
        <p:spPr>
          <a:xfrm>
            <a:off x="1798116" y="5799062"/>
            <a:ext cx="1399742" cy="400110"/>
          </a:xfrm>
          <a:prstGeom prst="rect">
            <a:avLst/>
          </a:prstGeom>
          <a:noFill/>
        </p:spPr>
        <p:txBody>
          <a:bodyPr wrap="none" rtlCol="0">
            <a:spAutoFit/>
          </a:bodyPr>
          <a:lstStyle/>
          <a:p>
            <a:r>
              <a:rPr lang="ja-JP" altLang="en-US" sz="2000" b="1" dirty="0" smtClean="0"/>
              <a:t>岡山：</a:t>
            </a:r>
            <a:r>
              <a:rPr lang="en-US" altLang="ja-JP" sz="2000" b="1" dirty="0" smtClean="0"/>
              <a:t>26cm</a:t>
            </a:r>
            <a:endParaRPr kumimoji="1" lang="ja-JP" altLang="en-US" sz="2000" b="1" dirty="0"/>
          </a:p>
        </p:txBody>
      </p:sp>
      <p:sp>
        <p:nvSpPr>
          <p:cNvPr id="18" name="テキスト ボックス 17"/>
          <p:cNvSpPr txBox="1"/>
          <p:nvPr/>
        </p:nvSpPr>
        <p:spPr>
          <a:xfrm>
            <a:off x="188734" y="5790453"/>
            <a:ext cx="1399742" cy="400110"/>
          </a:xfrm>
          <a:prstGeom prst="rect">
            <a:avLst/>
          </a:prstGeom>
          <a:noFill/>
        </p:spPr>
        <p:txBody>
          <a:bodyPr wrap="none" rtlCol="0">
            <a:spAutoFit/>
          </a:bodyPr>
          <a:lstStyle/>
          <a:p>
            <a:r>
              <a:rPr lang="ja-JP" altLang="en-US" sz="2000" b="1" dirty="0" smtClean="0"/>
              <a:t>広島：</a:t>
            </a:r>
            <a:r>
              <a:rPr lang="en-US" altLang="ja-JP" sz="2000" b="1" dirty="0" smtClean="0"/>
              <a:t>29cm</a:t>
            </a:r>
            <a:endParaRPr kumimoji="1" lang="ja-JP" altLang="en-US" sz="2000" b="1" dirty="0"/>
          </a:p>
        </p:txBody>
      </p:sp>
      <p:cxnSp>
        <p:nvCxnSpPr>
          <p:cNvPr id="21" name="直線コネクタ 20"/>
          <p:cNvCxnSpPr>
            <a:endCxn id="6" idx="2"/>
          </p:cNvCxnSpPr>
          <p:nvPr/>
        </p:nvCxnSpPr>
        <p:spPr>
          <a:xfrm flipV="1">
            <a:off x="7121595" y="1471203"/>
            <a:ext cx="862779" cy="198590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flipV="1">
            <a:off x="6693666" y="1412727"/>
            <a:ext cx="66597" cy="235555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a:endCxn id="9" idx="2"/>
          </p:cNvCxnSpPr>
          <p:nvPr/>
        </p:nvCxnSpPr>
        <p:spPr>
          <a:xfrm flipH="1" flipV="1">
            <a:off x="6009425" y="2819468"/>
            <a:ext cx="521616" cy="100917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a:endCxn id="8" idx="2"/>
          </p:cNvCxnSpPr>
          <p:nvPr/>
        </p:nvCxnSpPr>
        <p:spPr>
          <a:xfrm flipH="1" flipV="1">
            <a:off x="5509489" y="3458851"/>
            <a:ext cx="886837" cy="41181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a:endCxn id="14" idx="0"/>
          </p:cNvCxnSpPr>
          <p:nvPr/>
        </p:nvCxnSpPr>
        <p:spPr>
          <a:xfrm flipH="1">
            <a:off x="5340869" y="3948949"/>
            <a:ext cx="1285602" cy="185833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a:endCxn id="11" idx="0"/>
          </p:cNvCxnSpPr>
          <p:nvPr/>
        </p:nvCxnSpPr>
        <p:spPr>
          <a:xfrm>
            <a:off x="6737629" y="3990975"/>
            <a:ext cx="540649" cy="18163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a:endCxn id="10" idx="0"/>
          </p:cNvCxnSpPr>
          <p:nvPr/>
        </p:nvCxnSpPr>
        <p:spPr>
          <a:xfrm>
            <a:off x="6748515" y="3870663"/>
            <a:ext cx="891107" cy="53470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a:endCxn id="12" idx="0"/>
          </p:cNvCxnSpPr>
          <p:nvPr/>
        </p:nvCxnSpPr>
        <p:spPr>
          <a:xfrm flipH="1">
            <a:off x="6445844" y="4151561"/>
            <a:ext cx="232965" cy="203900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a:endCxn id="15" idx="2"/>
          </p:cNvCxnSpPr>
          <p:nvPr/>
        </p:nvCxnSpPr>
        <p:spPr>
          <a:xfrm flipH="1" flipV="1">
            <a:off x="1430473" y="3340156"/>
            <a:ext cx="319790" cy="81274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a:endCxn id="18" idx="0"/>
          </p:cNvCxnSpPr>
          <p:nvPr/>
        </p:nvCxnSpPr>
        <p:spPr>
          <a:xfrm flipH="1">
            <a:off x="888605" y="4384703"/>
            <a:ext cx="436623" cy="14057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a:endCxn id="17" idx="0"/>
          </p:cNvCxnSpPr>
          <p:nvPr/>
        </p:nvCxnSpPr>
        <p:spPr>
          <a:xfrm>
            <a:off x="1643862" y="4309587"/>
            <a:ext cx="854125" cy="14894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a:endCxn id="16" idx="0"/>
          </p:cNvCxnSpPr>
          <p:nvPr/>
        </p:nvCxnSpPr>
        <p:spPr>
          <a:xfrm>
            <a:off x="1654748" y="4207955"/>
            <a:ext cx="1686478" cy="63251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69" name="テキスト ボックス 68"/>
          <p:cNvSpPr txBox="1"/>
          <p:nvPr/>
        </p:nvSpPr>
        <p:spPr>
          <a:xfrm>
            <a:off x="-70689" y="6515529"/>
            <a:ext cx="3063659" cy="369332"/>
          </a:xfrm>
          <a:prstGeom prst="rect">
            <a:avLst/>
          </a:prstGeom>
          <a:noFill/>
        </p:spPr>
        <p:txBody>
          <a:bodyPr wrap="none" rtlCol="0">
            <a:spAutoFit/>
          </a:bodyPr>
          <a:lstStyle/>
          <a:p>
            <a:r>
              <a:rPr kumimoji="1" lang="ja-JP" altLang="en-US" dirty="0" smtClean="0"/>
              <a:t>最深積雪記録：気象庁データ</a:t>
            </a:r>
            <a:endParaRPr kumimoji="1" lang="ja-JP" altLang="en-US" dirty="0"/>
          </a:p>
        </p:txBody>
      </p:sp>
      <p:sp>
        <p:nvSpPr>
          <p:cNvPr id="70" name="正方形/長方形 69"/>
          <p:cNvSpPr/>
          <p:nvPr/>
        </p:nvSpPr>
        <p:spPr>
          <a:xfrm>
            <a:off x="0" y="0"/>
            <a:ext cx="9144000" cy="7810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dirty="0" smtClean="0">
                <a:solidFill>
                  <a:sysClr val="windowText" lastClr="000000"/>
                </a:solidFill>
              </a:rPr>
              <a:t>1945/2/25,26 AM6</a:t>
            </a:r>
            <a:r>
              <a:rPr kumimoji="1" lang="ja-JP" altLang="en-US" sz="3200" dirty="0" smtClean="0">
                <a:solidFill>
                  <a:sysClr val="windowText" lastClr="000000"/>
                </a:solidFill>
              </a:rPr>
              <a:t>時の積雪深度</a:t>
            </a:r>
            <a:endParaRPr kumimoji="1" lang="ja-JP" altLang="en-US" sz="3200" dirty="0">
              <a:solidFill>
                <a:sysClr val="windowText" lastClr="000000"/>
              </a:solidFill>
            </a:endParaRPr>
          </a:p>
        </p:txBody>
      </p:sp>
      <p:sp>
        <p:nvSpPr>
          <p:cNvPr id="13" name="スライド番号プレースホルダー 12"/>
          <p:cNvSpPr>
            <a:spLocks noGrp="1"/>
          </p:cNvSpPr>
          <p:nvPr>
            <p:ph type="sldNum" sz="quarter" idx="12"/>
          </p:nvPr>
        </p:nvSpPr>
        <p:spPr>
          <a:xfrm>
            <a:off x="7054709" y="6487180"/>
            <a:ext cx="2057400" cy="365125"/>
          </a:xfrm>
        </p:spPr>
        <p:txBody>
          <a:bodyPr/>
          <a:lstStyle/>
          <a:p>
            <a:fld id="{248D6746-23CA-43DB-8CFD-F95FDC7C97DE}" type="slidenum">
              <a:rPr kumimoji="1" lang="ja-JP" altLang="en-US" smtClean="0"/>
              <a:t>49</a:t>
            </a:fld>
            <a:endParaRPr kumimoji="1" lang="ja-JP" altLang="en-US"/>
          </a:p>
        </p:txBody>
      </p:sp>
      <p:sp>
        <p:nvSpPr>
          <p:cNvPr id="2" name="角丸四角形 1"/>
          <p:cNvSpPr/>
          <p:nvPr/>
        </p:nvSpPr>
        <p:spPr>
          <a:xfrm>
            <a:off x="424643" y="1514571"/>
            <a:ext cx="2063382" cy="579549"/>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kumimoji="1" lang="en-US" altLang="ja-JP" sz="2400" b="1" dirty="0" smtClean="0"/>
              <a:t>1945/2/25,06</a:t>
            </a:r>
            <a:endParaRPr kumimoji="1" lang="ja-JP" altLang="en-US" sz="2400" b="1" dirty="0"/>
          </a:p>
        </p:txBody>
      </p:sp>
      <p:sp>
        <p:nvSpPr>
          <p:cNvPr id="37" name="角丸四角形 36"/>
          <p:cNvSpPr/>
          <p:nvPr/>
        </p:nvSpPr>
        <p:spPr>
          <a:xfrm>
            <a:off x="4619397" y="1524432"/>
            <a:ext cx="2063382" cy="579549"/>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kumimoji="1" lang="en-US" altLang="ja-JP" sz="2400" b="1" dirty="0" smtClean="0"/>
              <a:t>1945/2/26,06</a:t>
            </a:r>
            <a:endParaRPr kumimoji="1" lang="ja-JP" altLang="en-US" sz="2400" b="1" dirty="0"/>
          </a:p>
        </p:txBody>
      </p:sp>
      <p:grpSp>
        <p:nvGrpSpPr>
          <p:cNvPr id="3" name="グループ化 2"/>
          <p:cNvGrpSpPr/>
          <p:nvPr/>
        </p:nvGrpSpPr>
        <p:grpSpPr>
          <a:xfrm>
            <a:off x="8563880" y="1173711"/>
            <a:ext cx="648851" cy="4878687"/>
            <a:chOff x="8563880" y="1173711"/>
            <a:chExt cx="648851" cy="4878687"/>
          </a:xfrm>
        </p:grpSpPr>
        <p:grpSp>
          <p:nvGrpSpPr>
            <p:cNvPr id="25" name="グループ化 24"/>
            <p:cNvGrpSpPr/>
            <p:nvPr/>
          </p:nvGrpSpPr>
          <p:grpSpPr>
            <a:xfrm>
              <a:off x="8563880" y="1173711"/>
              <a:ext cx="648851" cy="4676190"/>
              <a:chOff x="8563880" y="1173711"/>
              <a:chExt cx="648851" cy="4676190"/>
            </a:xfrm>
          </p:grpSpPr>
          <p:pic>
            <p:nvPicPr>
              <p:cNvPr id="38" name="図 37"/>
              <p:cNvPicPr>
                <a:picLocks noChangeAspect="1"/>
              </p:cNvPicPr>
              <p:nvPr/>
            </p:nvPicPr>
            <p:blipFill rotWithShape="1">
              <a:blip r:embed="rId4">
                <a:extLst>
                  <a:ext uri="{28A0092B-C50C-407E-A947-70E740481C1C}">
                    <a14:useLocalDpi xmlns:a14="http://schemas.microsoft.com/office/drawing/2010/main" val="0"/>
                  </a:ext>
                </a:extLst>
              </a:blip>
              <a:srcRect r="48857"/>
              <a:stretch/>
            </p:blipFill>
            <p:spPr>
              <a:xfrm>
                <a:off x="8563880" y="1173711"/>
                <a:ext cx="258148" cy="4676190"/>
              </a:xfrm>
              <a:prstGeom prst="rect">
                <a:avLst/>
              </a:prstGeom>
            </p:spPr>
          </p:pic>
          <p:sp>
            <p:nvSpPr>
              <p:cNvPr id="24" name="テキスト ボックス 23"/>
              <p:cNvSpPr txBox="1"/>
              <p:nvPr/>
            </p:nvSpPr>
            <p:spPr>
              <a:xfrm>
                <a:off x="8753951" y="1471203"/>
                <a:ext cx="458780" cy="307777"/>
              </a:xfrm>
              <a:prstGeom prst="rect">
                <a:avLst/>
              </a:prstGeom>
              <a:noFill/>
            </p:spPr>
            <p:txBody>
              <a:bodyPr wrap="none" rtlCol="0">
                <a:spAutoFit/>
              </a:bodyPr>
              <a:lstStyle/>
              <a:p>
                <a:r>
                  <a:rPr kumimoji="1" lang="en-US" altLang="ja-JP" sz="1400" b="1" dirty="0" smtClean="0"/>
                  <a:t>400</a:t>
                </a:r>
                <a:endParaRPr kumimoji="1" lang="ja-JP" altLang="en-US" sz="1400" b="1" dirty="0"/>
              </a:p>
            </p:txBody>
          </p:sp>
          <p:sp>
            <p:nvSpPr>
              <p:cNvPr id="40" name="テキスト ボックス 39"/>
              <p:cNvSpPr txBox="1"/>
              <p:nvPr/>
            </p:nvSpPr>
            <p:spPr>
              <a:xfrm>
                <a:off x="8753951" y="1804345"/>
                <a:ext cx="458780" cy="307777"/>
              </a:xfrm>
              <a:prstGeom prst="rect">
                <a:avLst/>
              </a:prstGeom>
              <a:noFill/>
            </p:spPr>
            <p:txBody>
              <a:bodyPr wrap="none" rtlCol="0">
                <a:spAutoFit/>
              </a:bodyPr>
              <a:lstStyle/>
              <a:p>
                <a:r>
                  <a:rPr kumimoji="1" lang="en-US" altLang="ja-JP" sz="1400" b="1" dirty="0" smtClean="0"/>
                  <a:t>350</a:t>
                </a:r>
                <a:endParaRPr kumimoji="1" lang="ja-JP" altLang="en-US" sz="1400" b="1" dirty="0"/>
              </a:p>
            </p:txBody>
          </p:sp>
          <p:sp>
            <p:nvSpPr>
              <p:cNvPr id="41" name="テキスト ボックス 40"/>
              <p:cNvSpPr txBox="1"/>
              <p:nvPr/>
            </p:nvSpPr>
            <p:spPr>
              <a:xfrm>
                <a:off x="8753951" y="2137487"/>
                <a:ext cx="458780" cy="307777"/>
              </a:xfrm>
              <a:prstGeom prst="rect">
                <a:avLst/>
              </a:prstGeom>
              <a:noFill/>
            </p:spPr>
            <p:txBody>
              <a:bodyPr wrap="none" rtlCol="0">
                <a:spAutoFit/>
              </a:bodyPr>
              <a:lstStyle/>
              <a:p>
                <a:r>
                  <a:rPr kumimoji="1" lang="en-US" altLang="ja-JP" sz="1400" b="1" dirty="0" smtClean="0"/>
                  <a:t>300</a:t>
                </a:r>
                <a:endParaRPr kumimoji="1" lang="ja-JP" altLang="en-US" sz="1400" b="1" dirty="0"/>
              </a:p>
            </p:txBody>
          </p:sp>
        </p:grpSp>
        <p:sp>
          <p:nvSpPr>
            <p:cNvPr id="39" name="テキスト ボックス 38"/>
            <p:cNvSpPr txBox="1"/>
            <p:nvPr/>
          </p:nvSpPr>
          <p:spPr>
            <a:xfrm>
              <a:off x="8753951" y="2540005"/>
              <a:ext cx="458780" cy="307777"/>
            </a:xfrm>
            <a:prstGeom prst="rect">
              <a:avLst/>
            </a:prstGeom>
            <a:noFill/>
          </p:spPr>
          <p:txBody>
            <a:bodyPr wrap="none" rtlCol="0">
              <a:spAutoFit/>
            </a:bodyPr>
            <a:lstStyle/>
            <a:p>
              <a:r>
                <a:rPr kumimoji="1" lang="en-US" altLang="ja-JP" sz="1400" b="1" dirty="0" smtClean="0"/>
                <a:t>250</a:t>
              </a:r>
              <a:endParaRPr kumimoji="1" lang="ja-JP" altLang="en-US" sz="1400" b="1" dirty="0"/>
            </a:p>
          </p:txBody>
        </p:sp>
        <p:sp>
          <p:nvSpPr>
            <p:cNvPr id="42" name="テキスト ボックス 41"/>
            <p:cNvSpPr txBox="1"/>
            <p:nvPr/>
          </p:nvSpPr>
          <p:spPr>
            <a:xfrm>
              <a:off x="8753951" y="2873147"/>
              <a:ext cx="458780" cy="307777"/>
            </a:xfrm>
            <a:prstGeom prst="rect">
              <a:avLst/>
            </a:prstGeom>
            <a:noFill/>
          </p:spPr>
          <p:txBody>
            <a:bodyPr wrap="none" rtlCol="0">
              <a:spAutoFit/>
            </a:bodyPr>
            <a:lstStyle/>
            <a:p>
              <a:r>
                <a:rPr kumimoji="1" lang="en-US" altLang="ja-JP" sz="1400" b="1" dirty="0" smtClean="0"/>
                <a:t>200</a:t>
              </a:r>
              <a:endParaRPr kumimoji="1" lang="ja-JP" altLang="en-US" sz="1400" b="1" dirty="0"/>
            </a:p>
          </p:txBody>
        </p:sp>
        <p:sp>
          <p:nvSpPr>
            <p:cNvPr id="43" name="テキスト ボックス 42"/>
            <p:cNvSpPr txBox="1"/>
            <p:nvPr/>
          </p:nvSpPr>
          <p:spPr>
            <a:xfrm>
              <a:off x="8753951" y="3219732"/>
              <a:ext cx="458780" cy="307777"/>
            </a:xfrm>
            <a:prstGeom prst="rect">
              <a:avLst/>
            </a:prstGeom>
            <a:noFill/>
          </p:spPr>
          <p:txBody>
            <a:bodyPr wrap="none" rtlCol="0">
              <a:spAutoFit/>
            </a:bodyPr>
            <a:lstStyle/>
            <a:p>
              <a:r>
                <a:rPr kumimoji="1" lang="en-US" altLang="ja-JP" sz="1400" b="1" dirty="0" smtClean="0"/>
                <a:t>150</a:t>
              </a:r>
              <a:endParaRPr kumimoji="1" lang="ja-JP" altLang="en-US" sz="1400" b="1" dirty="0"/>
            </a:p>
          </p:txBody>
        </p:sp>
        <p:sp>
          <p:nvSpPr>
            <p:cNvPr id="44" name="テキスト ボックス 43"/>
            <p:cNvSpPr txBox="1"/>
            <p:nvPr/>
          </p:nvSpPr>
          <p:spPr>
            <a:xfrm>
              <a:off x="8753951" y="3552874"/>
              <a:ext cx="367408" cy="307777"/>
            </a:xfrm>
            <a:prstGeom prst="rect">
              <a:avLst/>
            </a:prstGeom>
            <a:noFill/>
          </p:spPr>
          <p:txBody>
            <a:bodyPr wrap="none" rtlCol="0">
              <a:spAutoFit/>
            </a:bodyPr>
            <a:lstStyle/>
            <a:p>
              <a:r>
                <a:rPr kumimoji="1" lang="en-US" altLang="ja-JP" sz="1400" b="1" dirty="0" smtClean="0"/>
                <a:t>50</a:t>
              </a:r>
              <a:endParaRPr kumimoji="1" lang="ja-JP" altLang="en-US" sz="1400" b="1" dirty="0"/>
            </a:p>
          </p:txBody>
        </p:sp>
        <p:sp>
          <p:nvSpPr>
            <p:cNvPr id="46" name="テキスト ボックス 45"/>
            <p:cNvSpPr txBox="1"/>
            <p:nvPr/>
          </p:nvSpPr>
          <p:spPr>
            <a:xfrm>
              <a:off x="8753951" y="3885769"/>
              <a:ext cx="367408" cy="307777"/>
            </a:xfrm>
            <a:prstGeom prst="rect">
              <a:avLst/>
            </a:prstGeom>
            <a:noFill/>
          </p:spPr>
          <p:txBody>
            <a:bodyPr wrap="none" rtlCol="0">
              <a:spAutoFit/>
            </a:bodyPr>
            <a:lstStyle/>
            <a:p>
              <a:r>
                <a:rPr kumimoji="1" lang="en-US" altLang="ja-JP" sz="1400" b="1" dirty="0" smtClean="0"/>
                <a:t>40</a:t>
              </a:r>
              <a:endParaRPr kumimoji="1" lang="ja-JP" altLang="en-US" sz="1400" b="1" dirty="0"/>
            </a:p>
          </p:txBody>
        </p:sp>
        <p:sp>
          <p:nvSpPr>
            <p:cNvPr id="47" name="テキスト ボックス 46"/>
            <p:cNvSpPr txBox="1"/>
            <p:nvPr/>
          </p:nvSpPr>
          <p:spPr>
            <a:xfrm>
              <a:off x="8753008" y="4248447"/>
              <a:ext cx="367408" cy="307777"/>
            </a:xfrm>
            <a:prstGeom prst="rect">
              <a:avLst/>
            </a:prstGeom>
            <a:noFill/>
          </p:spPr>
          <p:txBody>
            <a:bodyPr wrap="none" rtlCol="0">
              <a:spAutoFit/>
            </a:bodyPr>
            <a:lstStyle/>
            <a:p>
              <a:r>
                <a:rPr lang="en-US" altLang="ja-JP" sz="1400" b="1" dirty="0"/>
                <a:t>3</a:t>
              </a:r>
              <a:r>
                <a:rPr kumimoji="1" lang="en-US" altLang="ja-JP" sz="1400" b="1" dirty="0" smtClean="0"/>
                <a:t>0</a:t>
              </a:r>
              <a:endParaRPr kumimoji="1" lang="ja-JP" altLang="en-US" sz="1400" b="1" dirty="0"/>
            </a:p>
          </p:txBody>
        </p:sp>
        <p:sp>
          <p:nvSpPr>
            <p:cNvPr id="48" name="テキスト ボックス 47"/>
            <p:cNvSpPr txBox="1"/>
            <p:nvPr/>
          </p:nvSpPr>
          <p:spPr>
            <a:xfrm>
              <a:off x="8753008" y="4581342"/>
              <a:ext cx="367408" cy="307777"/>
            </a:xfrm>
            <a:prstGeom prst="rect">
              <a:avLst/>
            </a:prstGeom>
            <a:noFill/>
          </p:spPr>
          <p:txBody>
            <a:bodyPr wrap="none" rtlCol="0">
              <a:spAutoFit/>
            </a:bodyPr>
            <a:lstStyle/>
            <a:p>
              <a:r>
                <a:rPr lang="en-US" altLang="ja-JP" sz="1400" b="1" dirty="0"/>
                <a:t>2</a:t>
              </a:r>
              <a:r>
                <a:rPr kumimoji="1" lang="en-US" altLang="ja-JP" sz="1400" b="1" dirty="0" smtClean="0"/>
                <a:t>0</a:t>
              </a:r>
              <a:endParaRPr kumimoji="1" lang="ja-JP" altLang="en-US" sz="1400" b="1" dirty="0"/>
            </a:p>
          </p:txBody>
        </p:sp>
        <p:sp>
          <p:nvSpPr>
            <p:cNvPr id="49" name="テキスト ボックス 48"/>
            <p:cNvSpPr txBox="1"/>
            <p:nvPr/>
          </p:nvSpPr>
          <p:spPr>
            <a:xfrm>
              <a:off x="8769482" y="4941486"/>
              <a:ext cx="367408" cy="307777"/>
            </a:xfrm>
            <a:prstGeom prst="rect">
              <a:avLst/>
            </a:prstGeom>
            <a:noFill/>
          </p:spPr>
          <p:txBody>
            <a:bodyPr wrap="none" rtlCol="0">
              <a:spAutoFit/>
            </a:bodyPr>
            <a:lstStyle/>
            <a:p>
              <a:r>
                <a:rPr kumimoji="1" lang="en-US" altLang="ja-JP" sz="1400" b="1" dirty="0" smtClean="0"/>
                <a:t>10</a:t>
              </a:r>
              <a:endParaRPr kumimoji="1" lang="ja-JP" altLang="en-US" sz="1400" b="1" dirty="0"/>
            </a:p>
          </p:txBody>
        </p:sp>
        <p:sp>
          <p:nvSpPr>
            <p:cNvPr id="50" name="テキスト ボックス 49"/>
            <p:cNvSpPr txBox="1"/>
            <p:nvPr/>
          </p:nvSpPr>
          <p:spPr>
            <a:xfrm>
              <a:off x="8769482" y="5274381"/>
              <a:ext cx="276038" cy="307777"/>
            </a:xfrm>
            <a:prstGeom prst="rect">
              <a:avLst/>
            </a:prstGeom>
            <a:noFill/>
          </p:spPr>
          <p:txBody>
            <a:bodyPr wrap="none" rtlCol="0">
              <a:spAutoFit/>
            </a:bodyPr>
            <a:lstStyle/>
            <a:p>
              <a:r>
                <a:rPr kumimoji="1" lang="en-US" altLang="ja-JP" sz="1400" b="1" dirty="0" smtClean="0"/>
                <a:t>0</a:t>
              </a:r>
              <a:endParaRPr kumimoji="1" lang="ja-JP" altLang="en-US" sz="1400" b="1" dirty="0"/>
            </a:p>
          </p:txBody>
        </p:sp>
        <p:sp>
          <p:nvSpPr>
            <p:cNvPr id="5" name="テキスト ボックス 4"/>
            <p:cNvSpPr txBox="1"/>
            <p:nvPr/>
          </p:nvSpPr>
          <p:spPr>
            <a:xfrm>
              <a:off x="8637512" y="5713844"/>
              <a:ext cx="566181" cy="338554"/>
            </a:xfrm>
            <a:prstGeom prst="rect">
              <a:avLst/>
            </a:prstGeom>
            <a:noFill/>
          </p:spPr>
          <p:txBody>
            <a:bodyPr wrap="none" rtlCol="0">
              <a:spAutoFit/>
            </a:bodyPr>
            <a:lstStyle/>
            <a:p>
              <a:r>
                <a:rPr kumimoji="1" lang="en-US" altLang="ja-JP" sz="1600" b="1" dirty="0" smtClean="0"/>
                <a:t>(cm)</a:t>
              </a:r>
              <a:endParaRPr kumimoji="1" lang="ja-JP" altLang="en-US" sz="1600" b="1" dirty="0"/>
            </a:p>
          </p:txBody>
        </p:sp>
      </p:grpSp>
    </p:spTree>
    <p:extLst>
      <p:ext uri="{BB962C8B-B14F-4D97-AF65-F5344CB8AC3E}">
        <p14:creationId xmlns:p14="http://schemas.microsoft.com/office/powerpoint/2010/main" val="906425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250"/>
                                        <p:tgtEl>
                                          <p:spTgt spid="45"/>
                                        </p:tgtEl>
                                      </p:cBhvr>
                                    </p:animEffect>
                                  </p:childTnLst>
                                </p:cTn>
                              </p:par>
                              <p:par>
                                <p:cTn id="11" presetID="10"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fade">
                                      <p:cBhvr>
                                        <p:cTn id="13" dur="250"/>
                                        <p:tgtEl>
                                          <p:spTgt spid="51"/>
                                        </p:tgtEl>
                                      </p:cBhvr>
                                    </p:animEffect>
                                  </p:childTnLst>
                                </p:cTn>
                              </p:par>
                              <p:par>
                                <p:cTn id="14" presetID="10" presetClass="entr" presetSubtype="0" fill="hold"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250"/>
                                        <p:tgtEl>
                                          <p:spTgt spid="55"/>
                                        </p:tgtEl>
                                      </p:cBhvr>
                                    </p:animEffect>
                                  </p:childTnLst>
                                </p:cTn>
                              </p:par>
                              <p:par>
                                <p:cTn id="17" presetID="10" presetClass="entr" presetSubtype="0" fill="hold" nodeType="with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250"/>
                                        <p:tgtEl>
                                          <p:spTgt spid="5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25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25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25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250"/>
                                        <p:tgtEl>
                                          <p:spTgt spid="14"/>
                                        </p:tgtEl>
                                      </p:cBhvr>
                                    </p:animEffect>
                                  </p:childTnLst>
                                </p:cTn>
                              </p:par>
                              <p:par>
                                <p:cTn id="32" presetID="10" presetClass="entr" presetSubtype="0"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250"/>
                                        <p:tgtEl>
                                          <p:spTgt spid="36"/>
                                        </p:tgtEl>
                                      </p:cBhvr>
                                    </p:animEffect>
                                  </p:childTnLst>
                                </p:cTn>
                              </p:par>
                              <p:par>
                                <p:cTn id="35" presetID="10" presetClass="entr" presetSubtype="0"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250"/>
                                        <p:tgtEl>
                                          <p:spTgt spid="32"/>
                                        </p:tgtEl>
                                      </p:cBhvr>
                                    </p:animEffect>
                                  </p:childTnLst>
                                </p:cTn>
                              </p:par>
                              <p:par>
                                <p:cTn id="38" presetID="10" presetClass="entr" presetSubtype="0" fill="hold"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250"/>
                                        <p:tgtEl>
                                          <p:spTgt spid="3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250"/>
                                        <p:tgtEl>
                                          <p:spTgt spid="1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250"/>
                                        <p:tgtEl>
                                          <p:spTgt spid="1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250"/>
                                        <p:tgtEl>
                                          <p:spTgt spid="12"/>
                                        </p:tgtEl>
                                      </p:cBhvr>
                                    </p:animEffect>
                                  </p:childTnLst>
                                </p:cTn>
                              </p:par>
                              <p:par>
                                <p:cTn id="50" presetID="10" presetClass="entr" presetSubtype="0"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250"/>
                                        <p:tgtEl>
                                          <p:spTgt spid="30"/>
                                        </p:tgtEl>
                                      </p:cBhvr>
                                    </p:animEffect>
                                  </p:childTnLst>
                                </p:cTn>
                              </p:par>
                              <p:par>
                                <p:cTn id="53" presetID="10" presetClass="entr" presetSubtype="0"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250"/>
                                        <p:tgtEl>
                                          <p:spTgt spid="28"/>
                                        </p:tgtEl>
                                      </p:cBhvr>
                                    </p:animEffect>
                                  </p:childTnLst>
                                </p:cTn>
                              </p:par>
                              <p:par>
                                <p:cTn id="56" presetID="10" presetClass="entr" presetSubtype="0"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250"/>
                                        <p:tgtEl>
                                          <p:spTgt spid="26"/>
                                        </p:tgtEl>
                                      </p:cBhvr>
                                    </p:animEffect>
                                  </p:childTnLst>
                                </p:cTn>
                              </p:par>
                              <p:par>
                                <p:cTn id="59" presetID="10" presetClass="entr" presetSubtype="0"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250"/>
                                        <p:tgtEl>
                                          <p:spTgt spid="23"/>
                                        </p:tgtEl>
                                      </p:cBhvr>
                                    </p:animEffect>
                                  </p:childTnLst>
                                </p:cTn>
                              </p:par>
                              <p:par>
                                <p:cTn id="62" presetID="10" presetClass="entr" presetSubtype="0" fill="hold" nodeType="with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250"/>
                                        <p:tgtEl>
                                          <p:spTgt spid="2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250"/>
                                        <p:tgtEl>
                                          <p:spTgt spid="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fade">
                                      <p:cBhvr>
                                        <p:cTn id="70" dur="250"/>
                                        <p:tgtEl>
                                          <p:spTgt spid="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fade">
                                      <p:cBhvr>
                                        <p:cTn id="73" dur="250"/>
                                        <p:tgtEl>
                                          <p:spTgt spid="7"/>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6"/>
                                        </p:tgtEl>
                                        <p:attrNameLst>
                                          <p:attrName>style.visibility</p:attrName>
                                        </p:attrNameLst>
                                      </p:cBhvr>
                                      <p:to>
                                        <p:strVal val="visible"/>
                                      </p:to>
                                    </p:set>
                                    <p:animEffect transition="in" filter="fade">
                                      <p:cBhvr>
                                        <p:cTn id="76" dur="250"/>
                                        <p:tgtEl>
                                          <p:spTgt spid="6"/>
                                        </p:tgtEl>
                                      </p:cBhvr>
                                    </p:animEffect>
                                  </p:childTnLst>
                                </p:cTn>
                              </p:par>
                              <p:par>
                                <p:cTn id="77" presetID="1" presetClass="entr" presetSubtype="0" fill="hold" grpId="0" nodeType="withEffect">
                                  <p:stCondLst>
                                    <p:cond delay="0"/>
                                  </p:stCondLst>
                                  <p:childTnLst>
                                    <p:set>
                                      <p:cBhvr>
                                        <p:cTn id="78"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p:bldP spid="10" grpId="0" animBg="1"/>
      <p:bldP spid="11" grpId="0" animBg="1"/>
      <p:bldP spid="12" grpId="0"/>
      <p:bldP spid="14" grpId="0"/>
      <p:bldP spid="15" grpId="0" animBg="1"/>
      <p:bldP spid="16" grpId="0" animBg="1"/>
      <p:bldP spid="17" grpId="0"/>
      <p:bldP spid="18" grpId="0"/>
      <p:bldP spid="6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スライド番号プレースホルダー 51"/>
          <p:cNvSpPr>
            <a:spLocks noGrp="1"/>
          </p:cNvSpPr>
          <p:nvPr>
            <p:ph type="sldNum" sz="quarter" idx="12"/>
          </p:nvPr>
        </p:nvSpPr>
        <p:spPr>
          <a:xfrm>
            <a:off x="7067381" y="6492875"/>
            <a:ext cx="2057400" cy="365125"/>
          </a:xfrm>
        </p:spPr>
        <p:txBody>
          <a:bodyPr/>
          <a:lstStyle/>
          <a:p>
            <a:fld id="{078EF197-B28D-4608-8A03-6AB77B2678B0}" type="slidenum">
              <a:rPr kumimoji="1" lang="ja-JP" altLang="en-US" smtClean="0"/>
              <a:t>5</a:t>
            </a:fld>
            <a:endParaRPr kumimoji="1" lang="ja-JP" altLang="en-US"/>
          </a:p>
        </p:txBody>
      </p:sp>
      <p:grpSp>
        <p:nvGrpSpPr>
          <p:cNvPr id="58" name="グループ化 57"/>
          <p:cNvGrpSpPr/>
          <p:nvPr/>
        </p:nvGrpSpPr>
        <p:grpSpPr>
          <a:xfrm>
            <a:off x="0" y="0"/>
            <a:ext cx="9259967" cy="5876295"/>
            <a:chOff x="0" y="0"/>
            <a:chExt cx="9259967" cy="5876295"/>
          </a:xfrm>
        </p:grpSpPr>
        <p:pic>
          <p:nvPicPr>
            <p:cNvPr id="57" name="図 56"/>
            <p:cNvPicPr>
              <a:picLocks noChangeAspect="1"/>
            </p:cNvPicPr>
            <p:nvPr/>
          </p:nvPicPr>
          <p:blipFill rotWithShape="1">
            <a:blip r:embed="rId3">
              <a:extLst>
                <a:ext uri="{28A0092B-C50C-407E-A947-70E740481C1C}">
                  <a14:useLocalDpi xmlns:a14="http://schemas.microsoft.com/office/drawing/2010/main" val="0"/>
                </a:ext>
              </a:extLst>
            </a:blip>
            <a:srcRect l="2056" t="8477" b="3174"/>
            <a:stretch/>
          </p:blipFill>
          <p:spPr>
            <a:xfrm>
              <a:off x="1928813" y="3204486"/>
              <a:ext cx="7164541" cy="2347913"/>
            </a:xfrm>
            <a:prstGeom prst="rect">
              <a:avLst/>
            </a:prstGeom>
          </p:spPr>
        </p:pic>
        <p:grpSp>
          <p:nvGrpSpPr>
            <p:cNvPr id="56" name="グループ化 55"/>
            <p:cNvGrpSpPr/>
            <p:nvPr/>
          </p:nvGrpSpPr>
          <p:grpSpPr>
            <a:xfrm>
              <a:off x="0" y="0"/>
              <a:ext cx="9259967" cy="5876295"/>
              <a:chOff x="0" y="846161"/>
              <a:chExt cx="9259967" cy="5876295"/>
            </a:xfrm>
          </p:grpSpPr>
          <p:grpSp>
            <p:nvGrpSpPr>
              <p:cNvPr id="55" name="グループ化 54"/>
              <p:cNvGrpSpPr/>
              <p:nvPr/>
            </p:nvGrpSpPr>
            <p:grpSpPr>
              <a:xfrm>
                <a:off x="0" y="846161"/>
                <a:ext cx="9259967" cy="5707249"/>
                <a:chOff x="0" y="846161"/>
                <a:chExt cx="9259967" cy="5707249"/>
              </a:xfrm>
            </p:grpSpPr>
            <p:grpSp>
              <p:nvGrpSpPr>
                <p:cNvPr id="16" name="グループ化 15"/>
                <p:cNvGrpSpPr/>
                <p:nvPr/>
              </p:nvGrpSpPr>
              <p:grpSpPr>
                <a:xfrm>
                  <a:off x="1645960" y="3960398"/>
                  <a:ext cx="7614007" cy="2593012"/>
                  <a:chOff x="1645960" y="3960398"/>
                  <a:chExt cx="7614007" cy="2593012"/>
                </a:xfrm>
              </p:grpSpPr>
              <p:grpSp>
                <p:nvGrpSpPr>
                  <p:cNvPr id="2" name="グループ化 1"/>
                  <p:cNvGrpSpPr/>
                  <p:nvPr/>
                </p:nvGrpSpPr>
                <p:grpSpPr>
                  <a:xfrm>
                    <a:off x="1645960" y="3960398"/>
                    <a:ext cx="7306859" cy="2523595"/>
                    <a:chOff x="1645960" y="3960398"/>
                    <a:chExt cx="7306859" cy="2523595"/>
                  </a:xfrm>
                </p:grpSpPr>
                <p:cxnSp>
                  <p:nvCxnSpPr>
                    <p:cNvPr id="5" name="直線コネクタ 4"/>
                    <p:cNvCxnSpPr/>
                    <p:nvPr/>
                  </p:nvCxnSpPr>
                  <p:spPr>
                    <a:xfrm>
                      <a:off x="1979500" y="5217479"/>
                      <a:ext cx="6973319" cy="11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1771725" y="4332736"/>
                      <a:ext cx="209550" cy="246221"/>
                    </a:xfrm>
                    <a:prstGeom prst="rect">
                      <a:avLst/>
                    </a:prstGeom>
                    <a:noFill/>
                  </p:spPr>
                  <p:txBody>
                    <a:bodyPr wrap="square" rtlCol="0">
                      <a:spAutoFit/>
                    </a:bodyPr>
                    <a:lstStyle/>
                    <a:p>
                      <a:r>
                        <a:rPr kumimoji="1" lang="en-US" altLang="ja-JP" sz="1000" b="1" dirty="0" smtClean="0"/>
                        <a:t>2</a:t>
                      </a:r>
                      <a:endParaRPr kumimoji="1" lang="ja-JP" altLang="en-US" sz="1000" b="1" dirty="0"/>
                    </a:p>
                  </p:txBody>
                </p:sp>
                <p:sp>
                  <p:nvSpPr>
                    <p:cNvPr id="24" name="テキスト ボックス 23"/>
                    <p:cNvSpPr txBox="1"/>
                    <p:nvPr/>
                  </p:nvSpPr>
                  <p:spPr>
                    <a:xfrm>
                      <a:off x="1692350" y="4523255"/>
                      <a:ext cx="368300" cy="246221"/>
                    </a:xfrm>
                    <a:prstGeom prst="rect">
                      <a:avLst/>
                    </a:prstGeom>
                    <a:noFill/>
                  </p:spPr>
                  <p:txBody>
                    <a:bodyPr wrap="square" rtlCol="0">
                      <a:spAutoFit/>
                    </a:bodyPr>
                    <a:lstStyle/>
                    <a:p>
                      <a:r>
                        <a:rPr lang="en-US" altLang="ja-JP" sz="1000" b="1" dirty="0" smtClean="0"/>
                        <a:t>1.5</a:t>
                      </a:r>
                      <a:endParaRPr kumimoji="1" lang="ja-JP" altLang="en-US" sz="1000" b="1" dirty="0"/>
                    </a:p>
                  </p:txBody>
                </p:sp>
                <p:sp>
                  <p:nvSpPr>
                    <p:cNvPr id="26" name="テキスト ボックス 25"/>
                    <p:cNvSpPr txBox="1"/>
                    <p:nvPr/>
                  </p:nvSpPr>
                  <p:spPr>
                    <a:xfrm>
                      <a:off x="1771725" y="4712961"/>
                      <a:ext cx="209550" cy="246221"/>
                    </a:xfrm>
                    <a:prstGeom prst="rect">
                      <a:avLst/>
                    </a:prstGeom>
                    <a:noFill/>
                  </p:spPr>
                  <p:txBody>
                    <a:bodyPr wrap="square" rtlCol="0">
                      <a:spAutoFit/>
                    </a:bodyPr>
                    <a:lstStyle/>
                    <a:p>
                      <a:r>
                        <a:rPr lang="en-US" altLang="ja-JP" sz="1000" b="1" dirty="0"/>
                        <a:t>1</a:t>
                      </a:r>
                      <a:endParaRPr kumimoji="1" lang="ja-JP" altLang="en-US" sz="1000" b="1" dirty="0"/>
                    </a:p>
                  </p:txBody>
                </p:sp>
                <p:sp>
                  <p:nvSpPr>
                    <p:cNvPr id="27" name="テキスト ボックス 26"/>
                    <p:cNvSpPr txBox="1"/>
                    <p:nvPr/>
                  </p:nvSpPr>
                  <p:spPr>
                    <a:xfrm>
                      <a:off x="1774654" y="5097597"/>
                      <a:ext cx="209550" cy="246221"/>
                    </a:xfrm>
                    <a:prstGeom prst="rect">
                      <a:avLst/>
                    </a:prstGeom>
                    <a:noFill/>
                  </p:spPr>
                  <p:txBody>
                    <a:bodyPr wrap="square" rtlCol="0">
                      <a:spAutoFit/>
                    </a:bodyPr>
                    <a:lstStyle/>
                    <a:p>
                      <a:r>
                        <a:rPr lang="en-US" altLang="ja-JP" sz="1000" b="1" dirty="0"/>
                        <a:t>0</a:t>
                      </a:r>
                      <a:endParaRPr kumimoji="1" lang="ja-JP" altLang="en-US" sz="1000" b="1" dirty="0"/>
                    </a:p>
                  </p:txBody>
                </p:sp>
                <p:sp>
                  <p:nvSpPr>
                    <p:cNvPr id="28" name="テキスト ボックス 27"/>
                    <p:cNvSpPr txBox="1"/>
                    <p:nvPr/>
                  </p:nvSpPr>
                  <p:spPr>
                    <a:xfrm>
                      <a:off x="1680398" y="4908393"/>
                      <a:ext cx="368300" cy="246221"/>
                    </a:xfrm>
                    <a:prstGeom prst="rect">
                      <a:avLst/>
                    </a:prstGeom>
                    <a:noFill/>
                  </p:spPr>
                  <p:txBody>
                    <a:bodyPr wrap="square" rtlCol="0">
                      <a:spAutoFit/>
                    </a:bodyPr>
                    <a:lstStyle/>
                    <a:p>
                      <a:r>
                        <a:rPr lang="en-US" altLang="ja-JP" sz="1000" b="1" dirty="0"/>
                        <a:t>0</a:t>
                      </a:r>
                      <a:r>
                        <a:rPr lang="en-US" altLang="ja-JP" sz="1000" b="1" dirty="0" smtClean="0"/>
                        <a:t>.5</a:t>
                      </a:r>
                      <a:endParaRPr kumimoji="1" lang="ja-JP" altLang="en-US" sz="1000" b="1" dirty="0"/>
                    </a:p>
                  </p:txBody>
                </p:sp>
                <p:sp>
                  <p:nvSpPr>
                    <p:cNvPr id="29" name="テキスト ボックス 28"/>
                    <p:cNvSpPr txBox="1"/>
                    <p:nvPr/>
                  </p:nvSpPr>
                  <p:spPr>
                    <a:xfrm>
                      <a:off x="1735266" y="5477709"/>
                      <a:ext cx="319320" cy="246221"/>
                    </a:xfrm>
                    <a:prstGeom prst="rect">
                      <a:avLst/>
                    </a:prstGeom>
                    <a:noFill/>
                  </p:spPr>
                  <p:txBody>
                    <a:bodyPr wrap="square" rtlCol="0">
                      <a:spAutoFit/>
                    </a:bodyPr>
                    <a:lstStyle/>
                    <a:p>
                      <a:r>
                        <a:rPr lang="en-US" altLang="ja-JP" sz="1000" b="1" dirty="0" smtClean="0"/>
                        <a:t>-1</a:t>
                      </a:r>
                      <a:endParaRPr kumimoji="1" lang="ja-JP" altLang="en-US" sz="1000" b="1" dirty="0"/>
                    </a:p>
                  </p:txBody>
                </p:sp>
                <p:sp>
                  <p:nvSpPr>
                    <p:cNvPr id="30" name="テキスト ボックス 29"/>
                    <p:cNvSpPr txBox="1"/>
                    <p:nvPr/>
                  </p:nvSpPr>
                  <p:spPr>
                    <a:xfrm>
                      <a:off x="1738524" y="5859630"/>
                      <a:ext cx="319320" cy="246221"/>
                    </a:xfrm>
                    <a:prstGeom prst="rect">
                      <a:avLst/>
                    </a:prstGeom>
                    <a:noFill/>
                  </p:spPr>
                  <p:txBody>
                    <a:bodyPr wrap="square" rtlCol="0">
                      <a:spAutoFit/>
                    </a:bodyPr>
                    <a:lstStyle/>
                    <a:p>
                      <a:r>
                        <a:rPr lang="en-US" altLang="ja-JP" sz="1000" b="1" dirty="0" smtClean="0"/>
                        <a:t>-2</a:t>
                      </a:r>
                      <a:endParaRPr kumimoji="1" lang="ja-JP" altLang="en-US" sz="1000" b="1" dirty="0"/>
                    </a:p>
                  </p:txBody>
                </p:sp>
                <p:sp>
                  <p:nvSpPr>
                    <p:cNvPr id="31" name="テキスト ボックス 30"/>
                    <p:cNvSpPr txBox="1"/>
                    <p:nvPr/>
                  </p:nvSpPr>
                  <p:spPr>
                    <a:xfrm>
                      <a:off x="1737571" y="6237772"/>
                      <a:ext cx="319320" cy="246221"/>
                    </a:xfrm>
                    <a:prstGeom prst="rect">
                      <a:avLst/>
                    </a:prstGeom>
                    <a:noFill/>
                  </p:spPr>
                  <p:txBody>
                    <a:bodyPr wrap="square" rtlCol="0">
                      <a:spAutoFit/>
                    </a:bodyPr>
                    <a:lstStyle/>
                    <a:p>
                      <a:r>
                        <a:rPr lang="en-US" altLang="ja-JP" sz="1000" b="1" dirty="0" smtClean="0"/>
                        <a:t>-3</a:t>
                      </a:r>
                      <a:endParaRPr kumimoji="1" lang="ja-JP" altLang="en-US" sz="1000" b="1" dirty="0"/>
                    </a:p>
                  </p:txBody>
                </p:sp>
                <p:sp>
                  <p:nvSpPr>
                    <p:cNvPr id="32" name="テキスト ボックス 31"/>
                    <p:cNvSpPr txBox="1"/>
                    <p:nvPr/>
                  </p:nvSpPr>
                  <p:spPr>
                    <a:xfrm>
                      <a:off x="1645960" y="5294529"/>
                      <a:ext cx="420627" cy="246221"/>
                    </a:xfrm>
                    <a:prstGeom prst="rect">
                      <a:avLst/>
                    </a:prstGeom>
                    <a:noFill/>
                  </p:spPr>
                  <p:txBody>
                    <a:bodyPr wrap="square" rtlCol="0">
                      <a:spAutoFit/>
                    </a:bodyPr>
                    <a:lstStyle/>
                    <a:p>
                      <a:r>
                        <a:rPr lang="en-US" altLang="ja-JP" sz="1000" b="1" dirty="0" smtClean="0"/>
                        <a:t>-0.5</a:t>
                      </a:r>
                      <a:endParaRPr kumimoji="1" lang="ja-JP" altLang="en-US" sz="1000" b="1" dirty="0"/>
                    </a:p>
                  </p:txBody>
                </p:sp>
                <p:sp>
                  <p:nvSpPr>
                    <p:cNvPr id="33" name="テキスト ボックス 32"/>
                    <p:cNvSpPr txBox="1"/>
                    <p:nvPr/>
                  </p:nvSpPr>
                  <p:spPr>
                    <a:xfrm>
                      <a:off x="1645960" y="5664643"/>
                      <a:ext cx="420627" cy="246221"/>
                    </a:xfrm>
                    <a:prstGeom prst="rect">
                      <a:avLst/>
                    </a:prstGeom>
                    <a:noFill/>
                  </p:spPr>
                  <p:txBody>
                    <a:bodyPr wrap="square" rtlCol="0">
                      <a:spAutoFit/>
                    </a:bodyPr>
                    <a:lstStyle/>
                    <a:p>
                      <a:r>
                        <a:rPr lang="en-US" altLang="ja-JP" sz="1000" b="1" dirty="0" smtClean="0"/>
                        <a:t>-1.5</a:t>
                      </a:r>
                      <a:endParaRPr kumimoji="1" lang="ja-JP" altLang="en-US" sz="1000" b="1" dirty="0"/>
                    </a:p>
                  </p:txBody>
                </p:sp>
                <p:sp>
                  <p:nvSpPr>
                    <p:cNvPr id="34" name="テキスト ボックス 33"/>
                    <p:cNvSpPr txBox="1"/>
                    <p:nvPr/>
                  </p:nvSpPr>
                  <p:spPr>
                    <a:xfrm>
                      <a:off x="1646249" y="6054617"/>
                      <a:ext cx="420627" cy="246221"/>
                    </a:xfrm>
                    <a:prstGeom prst="rect">
                      <a:avLst/>
                    </a:prstGeom>
                    <a:noFill/>
                  </p:spPr>
                  <p:txBody>
                    <a:bodyPr wrap="square" rtlCol="0">
                      <a:spAutoFit/>
                    </a:bodyPr>
                    <a:lstStyle/>
                    <a:p>
                      <a:r>
                        <a:rPr lang="en-US" altLang="ja-JP" sz="1000" b="1" dirty="0" smtClean="0"/>
                        <a:t>-2.5</a:t>
                      </a:r>
                      <a:endParaRPr kumimoji="1" lang="ja-JP" altLang="en-US" sz="1000" b="1" dirty="0"/>
                    </a:p>
                  </p:txBody>
                </p:sp>
                <p:sp>
                  <p:nvSpPr>
                    <p:cNvPr id="35" name="テキスト ボックス 34"/>
                    <p:cNvSpPr txBox="1"/>
                    <p:nvPr/>
                  </p:nvSpPr>
                  <p:spPr>
                    <a:xfrm>
                      <a:off x="1767966" y="3960398"/>
                      <a:ext cx="209550" cy="246221"/>
                    </a:xfrm>
                    <a:prstGeom prst="rect">
                      <a:avLst/>
                    </a:prstGeom>
                    <a:noFill/>
                  </p:spPr>
                  <p:txBody>
                    <a:bodyPr wrap="square" rtlCol="0">
                      <a:spAutoFit/>
                    </a:bodyPr>
                    <a:lstStyle/>
                    <a:p>
                      <a:r>
                        <a:rPr lang="en-US" altLang="ja-JP" sz="1000" b="1" dirty="0" smtClean="0"/>
                        <a:t>3</a:t>
                      </a:r>
                      <a:endParaRPr kumimoji="1" lang="ja-JP" altLang="en-US" sz="1000" b="1" dirty="0"/>
                    </a:p>
                  </p:txBody>
                </p:sp>
                <p:sp>
                  <p:nvSpPr>
                    <p:cNvPr id="36" name="テキスト ボックス 35"/>
                    <p:cNvSpPr txBox="1"/>
                    <p:nvPr/>
                  </p:nvSpPr>
                  <p:spPr>
                    <a:xfrm>
                      <a:off x="1672123" y="4143593"/>
                      <a:ext cx="368300" cy="246221"/>
                    </a:xfrm>
                    <a:prstGeom prst="rect">
                      <a:avLst/>
                    </a:prstGeom>
                    <a:noFill/>
                  </p:spPr>
                  <p:txBody>
                    <a:bodyPr wrap="square" rtlCol="0">
                      <a:spAutoFit/>
                    </a:bodyPr>
                    <a:lstStyle/>
                    <a:p>
                      <a:r>
                        <a:rPr lang="en-US" altLang="ja-JP" sz="1000" b="1" dirty="0" smtClean="0"/>
                        <a:t>2.5</a:t>
                      </a:r>
                      <a:endParaRPr kumimoji="1" lang="ja-JP" altLang="en-US" sz="1000" b="1" dirty="0"/>
                    </a:p>
                  </p:txBody>
                </p:sp>
              </p:grpSp>
              <p:sp>
                <p:nvSpPr>
                  <p:cNvPr id="37" name="テキスト ボックス 36"/>
                  <p:cNvSpPr txBox="1"/>
                  <p:nvPr/>
                </p:nvSpPr>
                <p:spPr>
                  <a:xfrm>
                    <a:off x="4055596" y="6296540"/>
                    <a:ext cx="483603" cy="246221"/>
                  </a:xfrm>
                  <a:prstGeom prst="rect">
                    <a:avLst/>
                  </a:prstGeom>
                  <a:noFill/>
                </p:spPr>
                <p:txBody>
                  <a:bodyPr wrap="square" rtlCol="0">
                    <a:spAutoFit/>
                  </a:bodyPr>
                  <a:lstStyle/>
                  <a:p>
                    <a:r>
                      <a:rPr lang="en-US" altLang="ja-JP" sz="1000" b="1" dirty="0" smtClean="0"/>
                      <a:t>1900</a:t>
                    </a:r>
                    <a:endParaRPr kumimoji="1" lang="ja-JP" altLang="en-US" sz="1000" b="1" dirty="0"/>
                  </a:p>
                </p:txBody>
              </p:sp>
              <p:sp>
                <p:nvSpPr>
                  <p:cNvPr id="38" name="テキスト ボックス 37"/>
                  <p:cNvSpPr txBox="1"/>
                  <p:nvPr/>
                </p:nvSpPr>
                <p:spPr>
                  <a:xfrm>
                    <a:off x="4525769" y="6302191"/>
                    <a:ext cx="483603" cy="246221"/>
                  </a:xfrm>
                  <a:prstGeom prst="rect">
                    <a:avLst/>
                  </a:prstGeom>
                  <a:noFill/>
                </p:spPr>
                <p:txBody>
                  <a:bodyPr wrap="square" rtlCol="0">
                    <a:spAutoFit/>
                  </a:bodyPr>
                  <a:lstStyle/>
                  <a:p>
                    <a:r>
                      <a:rPr lang="en-US" altLang="ja-JP" sz="1000" b="1" dirty="0" smtClean="0"/>
                      <a:t>1910</a:t>
                    </a:r>
                    <a:endParaRPr kumimoji="1" lang="ja-JP" altLang="en-US" sz="1000" b="1" dirty="0"/>
                  </a:p>
                </p:txBody>
              </p:sp>
              <p:sp>
                <p:nvSpPr>
                  <p:cNvPr id="39" name="テキスト ボックス 38"/>
                  <p:cNvSpPr txBox="1"/>
                  <p:nvPr/>
                </p:nvSpPr>
                <p:spPr>
                  <a:xfrm>
                    <a:off x="5005610" y="6302191"/>
                    <a:ext cx="483603" cy="246221"/>
                  </a:xfrm>
                  <a:prstGeom prst="rect">
                    <a:avLst/>
                  </a:prstGeom>
                  <a:noFill/>
                </p:spPr>
                <p:txBody>
                  <a:bodyPr wrap="square" rtlCol="0">
                    <a:spAutoFit/>
                  </a:bodyPr>
                  <a:lstStyle/>
                  <a:p>
                    <a:r>
                      <a:rPr lang="en-US" altLang="ja-JP" sz="1000" b="1" dirty="0" smtClean="0"/>
                      <a:t>1920</a:t>
                    </a:r>
                    <a:endParaRPr kumimoji="1" lang="ja-JP" altLang="en-US" sz="1000" b="1" dirty="0"/>
                  </a:p>
                </p:txBody>
              </p:sp>
              <p:sp>
                <p:nvSpPr>
                  <p:cNvPr id="40" name="テキスト ボックス 39"/>
                  <p:cNvSpPr txBox="1"/>
                  <p:nvPr/>
                </p:nvSpPr>
                <p:spPr>
                  <a:xfrm>
                    <a:off x="5472107" y="6302192"/>
                    <a:ext cx="483603" cy="246221"/>
                  </a:xfrm>
                  <a:prstGeom prst="rect">
                    <a:avLst/>
                  </a:prstGeom>
                  <a:noFill/>
                </p:spPr>
                <p:txBody>
                  <a:bodyPr wrap="square" rtlCol="0">
                    <a:spAutoFit/>
                  </a:bodyPr>
                  <a:lstStyle/>
                  <a:p>
                    <a:r>
                      <a:rPr lang="en-US" altLang="ja-JP" sz="1000" b="1" dirty="0" smtClean="0"/>
                      <a:t>1930</a:t>
                    </a:r>
                    <a:endParaRPr kumimoji="1" lang="ja-JP" altLang="en-US" sz="1000" b="1" dirty="0"/>
                  </a:p>
                </p:txBody>
              </p:sp>
              <p:sp>
                <p:nvSpPr>
                  <p:cNvPr id="41" name="テキスト ボックス 40"/>
                  <p:cNvSpPr txBox="1"/>
                  <p:nvPr/>
                </p:nvSpPr>
                <p:spPr>
                  <a:xfrm>
                    <a:off x="5940357" y="6297543"/>
                    <a:ext cx="483603" cy="246221"/>
                  </a:xfrm>
                  <a:prstGeom prst="rect">
                    <a:avLst/>
                  </a:prstGeom>
                  <a:noFill/>
                </p:spPr>
                <p:txBody>
                  <a:bodyPr wrap="square" rtlCol="0">
                    <a:spAutoFit/>
                  </a:bodyPr>
                  <a:lstStyle/>
                  <a:p>
                    <a:r>
                      <a:rPr lang="en-US" altLang="ja-JP" sz="1000" b="1" dirty="0" smtClean="0"/>
                      <a:t>1940</a:t>
                    </a:r>
                    <a:endParaRPr kumimoji="1" lang="ja-JP" altLang="en-US" sz="1000" b="1" dirty="0"/>
                  </a:p>
                </p:txBody>
              </p:sp>
              <p:sp>
                <p:nvSpPr>
                  <p:cNvPr id="42" name="テキスト ボックス 41"/>
                  <p:cNvSpPr txBox="1"/>
                  <p:nvPr/>
                </p:nvSpPr>
                <p:spPr>
                  <a:xfrm>
                    <a:off x="6413588" y="6297543"/>
                    <a:ext cx="483603" cy="246221"/>
                  </a:xfrm>
                  <a:prstGeom prst="rect">
                    <a:avLst/>
                  </a:prstGeom>
                  <a:noFill/>
                </p:spPr>
                <p:txBody>
                  <a:bodyPr wrap="square" rtlCol="0">
                    <a:spAutoFit/>
                  </a:bodyPr>
                  <a:lstStyle/>
                  <a:p>
                    <a:r>
                      <a:rPr lang="en-US" altLang="ja-JP" sz="1000" b="1" dirty="0" smtClean="0"/>
                      <a:t>1950</a:t>
                    </a:r>
                    <a:endParaRPr kumimoji="1" lang="ja-JP" altLang="en-US" sz="1000" b="1" dirty="0"/>
                  </a:p>
                </p:txBody>
              </p:sp>
              <p:sp>
                <p:nvSpPr>
                  <p:cNvPr id="43" name="テキスト ボックス 42"/>
                  <p:cNvSpPr txBox="1"/>
                  <p:nvPr/>
                </p:nvSpPr>
                <p:spPr>
                  <a:xfrm>
                    <a:off x="6886818" y="6294660"/>
                    <a:ext cx="483603" cy="246221"/>
                  </a:xfrm>
                  <a:prstGeom prst="rect">
                    <a:avLst/>
                  </a:prstGeom>
                  <a:noFill/>
                </p:spPr>
                <p:txBody>
                  <a:bodyPr wrap="square" rtlCol="0">
                    <a:spAutoFit/>
                  </a:bodyPr>
                  <a:lstStyle/>
                  <a:p>
                    <a:r>
                      <a:rPr lang="en-US" altLang="ja-JP" sz="1000" b="1" dirty="0" smtClean="0"/>
                      <a:t>1960</a:t>
                    </a:r>
                    <a:endParaRPr kumimoji="1" lang="ja-JP" altLang="en-US" sz="1000" b="1" dirty="0"/>
                  </a:p>
                </p:txBody>
              </p:sp>
              <p:sp>
                <p:nvSpPr>
                  <p:cNvPr id="44" name="テキスト ボックス 43"/>
                  <p:cNvSpPr txBox="1"/>
                  <p:nvPr/>
                </p:nvSpPr>
                <p:spPr>
                  <a:xfrm>
                    <a:off x="7365441" y="6293419"/>
                    <a:ext cx="483603" cy="246221"/>
                  </a:xfrm>
                  <a:prstGeom prst="rect">
                    <a:avLst/>
                  </a:prstGeom>
                  <a:noFill/>
                </p:spPr>
                <p:txBody>
                  <a:bodyPr wrap="square" rtlCol="0">
                    <a:spAutoFit/>
                  </a:bodyPr>
                  <a:lstStyle/>
                  <a:p>
                    <a:r>
                      <a:rPr lang="en-US" altLang="ja-JP" sz="1000" b="1" dirty="0" smtClean="0"/>
                      <a:t>1970</a:t>
                    </a:r>
                    <a:endParaRPr kumimoji="1" lang="ja-JP" altLang="en-US" sz="1000" b="1" dirty="0"/>
                  </a:p>
                </p:txBody>
              </p:sp>
              <p:sp>
                <p:nvSpPr>
                  <p:cNvPr id="45" name="テキスト ボックス 44"/>
                  <p:cNvSpPr txBox="1"/>
                  <p:nvPr/>
                </p:nvSpPr>
                <p:spPr>
                  <a:xfrm>
                    <a:off x="7834883" y="6293418"/>
                    <a:ext cx="483603" cy="246221"/>
                  </a:xfrm>
                  <a:prstGeom prst="rect">
                    <a:avLst/>
                  </a:prstGeom>
                  <a:noFill/>
                </p:spPr>
                <p:txBody>
                  <a:bodyPr wrap="square" rtlCol="0">
                    <a:spAutoFit/>
                  </a:bodyPr>
                  <a:lstStyle/>
                  <a:p>
                    <a:r>
                      <a:rPr lang="en-US" altLang="ja-JP" sz="1000" b="1" dirty="0" smtClean="0"/>
                      <a:t>1980</a:t>
                    </a:r>
                    <a:endParaRPr kumimoji="1" lang="ja-JP" altLang="en-US" sz="1000" b="1" dirty="0"/>
                  </a:p>
                </p:txBody>
              </p:sp>
              <p:sp>
                <p:nvSpPr>
                  <p:cNvPr id="46" name="テキスト ボックス 45"/>
                  <p:cNvSpPr txBox="1"/>
                  <p:nvPr/>
                </p:nvSpPr>
                <p:spPr>
                  <a:xfrm>
                    <a:off x="8303845" y="6297543"/>
                    <a:ext cx="483603" cy="246221"/>
                  </a:xfrm>
                  <a:prstGeom prst="rect">
                    <a:avLst/>
                  </a:prstGeom>
                  <a:noFill/>
                </p:spPr>
                <p:txBody>
                  <a:bodyPr wrap="square" rtlCol="0">
                    <a:spAutoFit/>
                  </a:bodyPr>
                  <a:lstStyle/>
                  <a:p>
                    <a:r>
                      <a:rPr lang="en-US" altLang="ja-JP" sz="1000" b="1" dirty="0" smtClean="0"/>
                      <a:t>1990</a:t>
                    </a:r>
                    <a:endParaRPr kumimoji="1" lang="ja-JP" altLang="en-US" sz="1000" b="1" dirty="0"/>
                  </a:p>
                </p:txBody>
              </p:sp>
              <p:sp>
                <p:nvSpPr>
                  <p:cNvPr id="47" name="テキスト ボックス 46"/>
                  <p:cNvSpPr txBox="1"/>
                  <p:nvPr/>
                </p:nvSpPr>
                <p:spPr>
                  <a:xfrm>
                    <a:off x="8776364" y="6297543"/>
                    <a:ext cx="483603" cy="246221"/>
                  </a:xfrm>
                  <a:prstGeom prst="rect">
                    <a:avLst/>
                  </a:prstGeom>
                  <a:noFill/>
                </p:spPr>
                <p:txBody>
                  <a:bodyPr wrap="square" rtlCol="0">
                    <a:spAutoFit/>
                  </a:bodyPr>
                  <a:lstStyle/>
                  <a:p>
                    <a:r>
                      <a:rPr lang="en-US" altLang="ja-JP" sz="1000" b="1" dirty="0" smtClean="0"/>
                      <a:t>2000</a:t>
                    </a:r>
                    <a:endParaRPr kumimoji="1" lang="ja-JP" altLang="en-US" sz="1000" b="1" dirty="0"/>
                  </a:p>
                </p:txBody>
              </p:sp>
              <p:sp>
                <p:nvSpPr>
                  <p:cNvPr id="48" name="テキスト ボックス 47"/>
                  <p:cNvSpPr txBox="1"/>
                  <p:nvPr/>
                </p:nvSpPr>
                <p:spPr>
                  <a:xfrm>
                    <a:off x="2162993" y="6307189"/>
                    <a:ext cx="483603" cy="246221"/>
                  </a:xfrm>
                  <a:prstGeom prst="rect">
                    <a:avLst/>
                  </a:prstGeom>
                  <a:noFill/>
                </p:spPr>
                <p:txBody>
                  <a:bodyPr wrap="square" rtlCol="0">
                    <a:spAutoFit/>
                  </a:bodyPr>
                  <a:lstStyle/>
                  <a:p>
                    <a:r>
                      <a:rPr lang="en-US" altLang="ja-JP" sz="1000" b="1" dirty="0" smtClean="0"/>
                      <a:t>1860</a:t>
                    </a:r>
                    <a:endParaRPr kumimoji="1" lang="ja-JP" altLang="en-US" sz="1000" b="1" dirty="0"/>
                  </a:p>
                </p:txBody>
              </p:sp>
              <p:sp>
                <p:nvSpPr>
                  <p:cNvPr id="49" name="テキスト ボックス 48"/>
                  <p:cNvSpPr txBox="1"/>
                  <p:nvPr/>
                </p:nvSpPr>
                <p:spPr>
                  <a:xfrm>
                    <a:off x="2639473" y="6298347"/>
                    <a:ext cx="483603" cy="246221"/>
                  </a:xfrm>
                  <a:prstGeom prst="rect">
                    <a:avLst/>
                  </a:prstGeom>
                  <a:noFill/>
                </p:spPr>
                <p:txBody>
                  <a:bodyPr wrap="square" rtlCol="0">
                    <a:spAutoFit/>
                  </a:bodyPr>
                  <a:lstStyle/>
                  <a:p>
                    <a:r>
                      <a:rPr lang="en-US" altLang="ja-JP" sz="1000" b="1" dirty="0" smtClean="0"/>
                      <a:t>1870</a:t>
                    </a:r>
                    <a:endParaRPr kumimoji="1" lang="ja-JP" altLang="en-US" sz="1000" b="1" dirty="0"/>
                  </a:p>
                </p:txBody>
              </p:sp>
              <p:sp>
                <p:nvSpPr>
                  <p:cNvPr id="50" name="テキスト ボックス 49"/>
                  <p:cNvSpPr txBox="1"/>
                  <p:nvPr/>
                </p:nvSpPr>
                <p:spPr>
                  <a:xfrm>
                    <a:off x="3111858" y="6302191"/>
                    <a:ext cx="483603" cy="246221"/>
                  </a:xfrm>
                  <a:prstGeom prst="rect">
                    <a:avLst/>
                  </a:prstGeom>
                  <a:noFill/>
                </p:spPr>
                <p:txBody>
                  <a:bodyPr wrap="square" rtlCol="0">
                    <a:spAutoFit/>
                  </a:bodyPr>
                  <a:lstStyle/>
                  <a:p>
                    <a:r>
                      <a:rPr lang="en-US" altLang="ja-JP" sz="1000" b="1" dirty="0" smtClean="0"/>
                      <a:t>1880</a:t>
                    </a:r>
                    <a:endParaRPr kumimoji="1" lang="ja-JP" altLang="en-US" sz="1000" b="1" dirty="0"/>
                  </a:p>
                </p:txBody>
              </p:sp>
              <p:sp>
                <p:nvSpPr>
                  <p:cNvPr id="51" name="テキスト ボックス 50"/>
                  <p:cNvSpPr txBox="1"/>
                  <p:nvPr/>
                </p:nvSpPr>
                <p:spPr>
                  <a:xfrm>
                    <a:off x="3586908" y="6297542"/>
                    <a:ext cx="483603" cy="246221"/>
                  </a:xfrm>
                  <a:prstGeom prst="rect">
                    <a:avLst/>
                  </a:prstGeom>
                  <a:noFill/>
                </p:spPr>
                <p:txBody>
                  <a:bodyPr wrap="square" rtlCol="0">
                    <a:spAutoFit/>
                  </a:bodyPr>
                  <a:lstStyle/>
                  <a:p>
                    <a:r>
                      <a:rPr lang="en-US" altLang="ja-JP" sz="1000" b="1" dirty="0" smtClean="0"/>
                      <a:t>1890</a:t>
                    </a:r>
                    <a:endParaRPr kumimoji="1" lang="ja-JP" altLang="en-US" sz="1000" b="1" dirty="0"/>
                  </a:p>
                </p:txBody>
              </p:sp>
            </p:grpSp>
            <p:pic>
              <p:nvPicPr>
                <p:cNvPr id="6" name="図 5"/>
                <p:cNvPicPr>
                  <a:picLocks noChangeAspect="1"/>
                </p:cNvPicPr>
                <p:nvPr/>
              </p:nvPicPr>
              <p:blipFill rotWithShape="1">
                <a:blip r:embed="rId4" cstate="print">
                  <a:extLst>
                    <a:ext uri="{28A0092B-C50C-407E-A947-70E740481C1C}">
                      <a14:useLocalDpi xmlns:a14="http://schemas.microsoft.com/office/drawing/2010/main" val="0"/>
                    </a:ext>
                  </a:extLst>
                </a:blip>
                <a:srcRect l="3187" t="189" r="2675" b="25929"/>
                <a:stretch/>
              </p:blipFill>
              <p:spPr>
                <a:xfrm>
                  <a:off x="0" y="846161"/>
                  <a:ext cx="9144000" cy="3002508"/>
                </a:xfrm>
                <a:prstGeom prst="rect">
                  <a:avLst/>
                </a:prstGeom>
              </p:spPr>
            </p:pic>
            <p:grpSp>
              <p:nvGrpSpPr>
                <p:cNvPr id="7" name="グループ化 6"/>
                <p:cNvGrpSpPr/>
                <p:nvPr/>
              </p:nvGrpSpPr>
              <p:grpSpPr>
                <a:xfrm>
                  <a:off x="8044595" y="1154550"/>
                  <a:ext cx="622884" cy="5196713"/>
                  <a:chOff x="8044595" y="1154550"/>
                  <a:chExt cx="622884" cy="5196713"/>
                </a:xfrm>
              </p:grpSpPr>
              <p:sp>
                <p:nvSpPr>
                  <p:cNvPr id="8" name="正方形/長方形 7"/>
                  <p:cNvSpPr/>
                  <p:nvPr/>
                </p:nvSpPr>
                <p:spPr>
                  <a:xfrm>
                    <a:off x="8096081" y="1154550"/>
                    <a:ext cx="561222" cy="2909441"/>
                  </a:xfrm>
                  <a:prstGeom prst="rect">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8044595" y="4070236"/>
                    <a:ext cx="622884" cy="2281027"/>
                  </a:xfrm>
                  <a:prstGeom prst="rect">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正方形/長方形 9"/>
                <p:cNvSpPr/>
                <p:nvPr/>
              </p:nvSpPr>
              <p:spPr>
                <a:xfrm>
                  <a:off x="5722047" y="1181845"/>
                  <a:ext cx="670953" cy="5169417"/>
                </a:xfrm>
                <a:prstGeom prst="rect">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2821359" y="1194171"/>
                  <a:ext cx="713412" cy="5157091"/>
                </a:xfrm>
                <a:prstGeom prst="rect">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4360353" y="1194172"/>
                  <a:ext cx="536112" cy="5157090"/>
                </a:xfrm>
                <a:prstGeom prst="rect">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a:off x="4271993" y="5663899"/>
                  <a:ext cx="177304" cy="187431"/>
                </a:xfrm>
                <a:prstGeom prst="ellipse">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a:off x="4460781" y="5711173"/>
                  <a:ext cx="177304" cy="187431"/>
                </a:xfrm>
                <a:prstGeom prst="ellipse">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a:off x="4415062" y="5074252"/>
                  <a:ext cx="177304" cy="187431"/>
                </a:xfrm>
                <a:prstGeom prst="ellipse">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a:off x="4797846" y="5437414"/>
                  <a:ext cx="177304" cy="187431"/>
                </a:xfrm>
                <a:prstGeom prst="ellipse">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p:nvSpPr>
              <p:spPr>
                <a:xfrm>
                  <a:off x="6304956" y="6023592"/>
                  <a:ext cx="177304" cy="187431"/>
                </a:xfrm>
                <a:prstGeom prst="ellipse">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楕円 18"/>
                <p:cNvSpPr/>
                <p:nvPr/>
              </p:nvSpPr>
              <p:spPr>
                <a:xfrm>
                  <a:off x="5643947" y="5554311"/>
                  <a:ext cx="177304" cy="187431"/>
                </a:xfrm>
                <a:prstGeom prst="ellipse">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p:cNvSpPr/>
                <p:nvPr/>
              </p:nvSpPr>
              <p:spPr>
                <a:xfrm>
                  <a:off x="5828383" y="5151182"/>
                  <a:ext cx="177304" cy="187431"/>
                </a:xfrm>
                <a:prstGeom prst="ellipse">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p:cNvSpPr/>
                <p:nvPr/>
              </p:nvSpPr>
              <p:spPr>
                <a:xfrm>
                  <a:off x="5783665" y="4967244"/>
                  <a:ext cx="177304" cy="187431"/>
                </a:xfrm>
                <a:prstGeom prst="ellipse">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p:cNvSpPr/>
                <p:nvPr/>
              </p:nvSpPr>
              <p:spPr>
                <a:xfrm>
                  <a:off x="6116323" y="5197020"/>
                  <a:ext cx="177304" cy="187431"/>
                </a:xfrm>
                <a:prstGeom prst="ellipse">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角丸四角形 24"/>
                <p:cNvSpPr/>
                <p:nvPr/>
              </p:nvSpPr>
              <p:spPr>
                <a:xfrm>
                  <a:off x="16248" y="4768068"/>
                  <a:ext cx="1672343" cy="111442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smtClean="0"/>
                    <a:t>６～７月</a:t>
                  </a:r>
                  <a:endParaRPr lang="en-US" altLang="ja-JP" sz="3200" dirty="0" smtClean="0"/>
                </a:p>
                <a:p>
                  <a:pPr algn="ctr"/>
                  <a:r>
                    <a:rPr kumimoji="1" lang="ja-JP" altLang="en-US" sz="3200" dirty="0"/>
                    <a:t>平均</a:t>
                  </a:r>
                </a:p>
              </p:txBody>
            </p:sp>
          </p:grpSp>
          <p:sp>
            <p:nvSpPr>
              <p:cNvPr id="53" name="テキスト ボックス 52"/>
              <p:cNvSpPr txBox="1"/>
              <p:nvPr/>
            </p:nvSpPr>
            <p:spPr>
              <a:xfrm>
                <a:off x="8727922" y="6445457"/>
                <a:ext cx="492443" cy="276999"/>
              </a:xfrm>
              <a:prstGeom prst="rect">
                <a:avLst/>
              </a:prstGeom>
              <a:noFill/>
            </p:spPr>
            <p:txBody>
              <a:bodyPr wrap="none" rtlCol="0">
                <a:spAutoFit/>
              </a:bodyPr>
              <a:lstStyle/>
              <a:p>
                <a:r>
                  <a:rPr kumimoji="1" lang="ja-JP" altLang="en-US" sz="1200" b="1" dirty="0" smtClean="0"/>
                  <a:t>（</a:t>
                </a:r>
                <a:r>
                  <a:rPr lang="ja-JP" altLang="en-US" sz="1200" b="1" dirty="0"/>
                  <a:t>年</a:t>
                </a:r>
                <a:r>
                  <a:rPr kumimoji="1" lang="ja-JP" altLang="en-US" sz="1200" b="1" dirty="0" smtClean="0"/>
                  <a:t>）</a:t>
                </a:r>
                <a:endParaRPr kumimoji="1" lang="ja-JP" altLang="en-US" sz="1200" b="1" dirty="0"/>
              </a:p>
            </p:txBody>
          </p:sp>
          <p:sp>
            <p:nvSpPr>
              <p:cNvPr id="54" name="テキスト ボックス 53"/>
              <p:cNvSpPr txBox="1"/>
              <p:nvPr/>
            </p:nvSpPr>
            <p:spPr>
              <a:xfrm>
                <a:off x="1359728" y="4013537"/>
                <a:ext cx="492443" cy="276999"/>
              </a:xfrm>
              <a:prstGeom prst="rect">
                <a:avLst/>
              </a:prstGeom>
              <a:noFill/>
            </p:spPr>
            <p:txBody>
              <a:bodyPr wrap="none" rtlCol="0">
                <a:spAutoFit/>
              </a:bodyPr>
              <a:lstStyle/>
              <a:p>
                <a:r>
                  <a:rPr kumimoji="1" lang="ja-JP" altLang="en-US" sz="1200" b="1" dirty="0" smtClean="0"/>
                  <a:t>（</a:t>
                </a:r>
                <a:r>
                  <a:rPr lang="ja-JP" altLang="en-US" sz="1200" b="1" dirty="0" smtClean="0"/>
                  <a:t>℃</a:t>
                </a:r>
                <a:r>
                  <a:rPr kumimoji="1" lang="ja-JP" altLang="en-US" sz="1200" b="1" dirty="0" smtClean="0"/>
                  <a:t>）</a:t>
                </a:r>
                <a:endParaRPr kumimoji="1" lang="ja-JP" altLang="en-US" sz="1200" b="1" dirty="0"/>
              </a:p>
            </p:txBody>
          </p:sp>
        </p:grpSp>
      </p:grpSp>
      <p:sp>
        <p:nvSpPr>
          <p:cNvPr id="3" name="テキスト ボックス 2"/>
          <p:cNvSpPr txBox="1"/>
          <p:nvPr/>
        </p:nvSpPr>
        <p:spPr>
          <a:xfrm>
            <a:off x="1713370" y="2926459"/>
            <a:ext cx="2518638" cy="307777"/>
          </a:xfrm>
          <a:prstGeom prst="rect">
            <a:avLst/>
          </a:prstGeom>
          <a:noFill/>
        </p:spPr>
        <p:txBody>
          <a:bodyPr wrap="none" rtlCol="0">
            <a:spAutoFit/>
          </a:bodyPr>
          <a:lstStyle/>
          <a:p>
            <a:r>
              <a:rPr kumimoji="1" lang="ja-JP" altLang="en-US" sz="1400" b="1" dirty="0" smtClean="0"/>
              <a:t>東北地方の領域平均</a:t>
            </a:r>
            <a:r>
              <a:rPr lang="ja-JP" altLang="en-US" sz="1400" b="1" dirty="0" smtClean="0"/>
              <a:t>気温偏差</a:t>
            </a:r>
            <a:endParaRPr kumimoji="1" lang="ja-JP" altLang="en-US" sz="1400" b="1" dirty="0"/>
          </a:p>
        </p:txBody>
      </p:sp>
      <p:sp>
        <p:nvSpPr>
          <p:cNvPr id="4" name="正方形/長方形 3"/>
          <p:cNvSpPr/>
          <p:nvPr/>
        </p:nvSpPr>
        <p:spPr>
          <a:xfrm>
            <a:off x="1546029" y="2855032"/>
            <a:ext cx="340158" cy="461665"/>
          </a:xfrm>
          <a:prstGeom prst="rect">
            <a:avLst/>
          </a:prstGeom>
        </p:spPr>
        <p:txBody>
          <a:bodyPr wrap="none">
            <a:spAutoFit/>
          </a:bodyPr>
          <a:lstStyle/>
          <a:p>
            <a:r>
              <a:rPr lang="ja-JP" altLang="en-US" sz="2400" b="1" dirty="0"/>
              <a:t>◉</a:t>
            </a:r>
            <a:endParaRPr lang="ja-JP" altLang="en-US" sz="2400" dirty="0"/>
          </a:p>
        </p:txBody>
      </p:sp>
      <p:sp>
        <p:nvSpPr>
          <p:cNvPr id="96" name="テキスト ボックス 95"/>
          <p:cNvSpPr txBox="1"/>
          <p:nvPr/>
        </p:nvSpPr>
        <p:spPr>
          <a:xfrm>
            <a:off x="1553814" y="5742346"/>
            <a:ext cx="6499226" cy="830997"/>
          </a:xfrm>
          <a:prstGeom prst="rect">
            <a:avLst/>
          </a:prstGeom>
          <a:solidFill>
            <a:schemeClr val="accent1">
              <a:lumMod val="50000"/>
            </a:schemeClr>
          </a:solidFill>
        </p:spPr>
        <p:txBody>
          <a:bodyPr wrap="square" rtlCol="0">
            <a:spAutoFit/>
          </a:bodyPr>
          <a:lstStyle/>
          <a:p>
            <a:r>
              <a:rPr kumimoji="1" lang="ja-JP" altLang="en-US" sz="2400" dirty="0" smtClean="0">
                <a:solidFill>
                  <a:schemeClr val="bg1"/>
                </a:solidFill>
              </a:rPr>
              <a:t>大凶作年</a:t>
            </a:r>
            <a:endParaRPr kumimoji="1" lang="en-US" altLang="ja-JP" sz="2400" dirty="0" smtClean="0">
              <a:solidFill>
                <a:schemeClr val="bg1"/>
              </a:solidFill>
            </a:endParaRPr>
          </a:p>
          <a:p>
            <a:r>
              <a:rPr kumimoji="1" lang="en-US" altLang="ja-JP" sz="2400" dirty="0" smtClean="0">
                <a:solidFill>
                  <a:schemeClr val="bg1"/>
                </a:solidFill>
              </a:rPr>
              <a:t>1902,1905,1906,1913,1931,1934,1935,1941,1945</a:t>
            </a:r>
            <a:endParaRPr kumimoji="1" lang="ja-JP" altLang="en-US" sz="2400" dirty="0">
              <a:solidFill>
                <a:schemeClr val="bg1"/>
              </a:solidFill>
            </a:endParaRPr>
          </a:p>
        </p:txBody>
      </p:sp>
      <p:grpSp>
        <p:nvGrpSpPr>
          <p:cNvPr id="90" name="グループ化 89"/>
          <p:cNvGrpSpPr/>
          <p:nvPr/>
        </p:nvGrpSpPr>
        <p:grpSpPr>
          <a:xfrm>
            <a:off x="6464400" y="4820901"/>
            <a:ext cx="2309033" cy="954506"/>
            <a:chOff x="6504002" y="4632990"/>
            <a:chExt cx="2309033" cy="954506"/>
          </a:xfrm>
        </p:grpSpPr>
        <p:sp>
          <p:nvSpPr>
            <p:cNvPr id="91" name="下矢印 90"/>
            <p:cNvSpPr/>
            <p:nvPr/>
          </p:nvSpPr>
          <p:spPr>
            <a:xfrm rot="5400000">
              <a:off x="6414304" y="4830157"/>
              <a:ext cx="700919" cy="521523"/>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角丸四角形 91"/>
            <p:cNvSpPr/>
            <p:nvPr/>
          </p:nvSpPr>
          <p:spPr>
            <a:xfrm>
              <a:off x="7045124" y="4632990"/>
              <a:ext cx="1767911" cy="954506"/>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smtClean="0"/>
                <a:t>1945</a:t>
              </a:r>
              <a:r>
                <a:rPr kumimoji="1" lang="ja-JP" altLang="en-US" sz="2800" b="1" dirty="0" smtClean="0"/>
                <a:t>年に着目</a:t>
              </a:r>
              <a:endParaRPr kumimoji="1" lang="ja-JP" altLang="en-US" sz="2800" b="1" dirty="0"/>
            </a:p>
          </p:txBody>
        </p:sp>
      </p:grpSp>
      <p:grpSp>
        <p:nvGrpSpPr>
          <p:cNvPr id="97" name="グループ化 96"/>
          <p:cNvGrpSpPr/>
          <p:nvPr/>
        </p:nvGrpSpPr>
        <p:grpSpPr>
          <a:xfrm>
            <a:off x="703646" y="5134280"/>
            <a:ext cx="7978466" cy="1550421"/>
            <a:chOff x="557247" y="5231277"/>
            <a:chExt cx="7978466" cy="1550421"/>
          </a:xfrm>
        </p:grpSpPr>
        <p:sp>
          <p:nvSpPr>
            <p:cNvPr id="98" name="角丸四角形 97"/>
            <p:cNvSpPr/>
            <p:nvPr/>
          </p:nvSpPr>
          <p:spPr>
            <a:xfrm>
              <a:off x="557247" y="5553400"/>
              <a:ext cx="7978466" cy="122829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smtClean="0"/>
                <a:t>終戦</a:t>
              </a:r>
              <a:r>
                <a:rPr lang="ja-JP" altLang="ja-JP" sz="3200" dirty="0" smtClean="0"/>
                <a:t>と</a:t>
              </a:r>
              <a:r>
                <a:rPr lang="ja-JP" altLang="en-US" sz="3200" dirty="0" smtClean="0"/>
                <a:t>昭和</a:t>
              </a:r>
              <a:r>
                <a:rPr lang="en-US" altLang="ja-JP" sz="3200" dirty="0" smtClean="0"/>
                <a:t>20</a:t>
              </a:r>
              <a:r>
                <a:rPr lang="ja-JP" altLang="en-US" sz="3200" dirty="0" smtClean="0"/>
                <a:t>年大気大循環場</a:t>
              </a:r>
              <a:r>
                <a:rPr lang="ja-JP" altLang="ja-JP" sz="3200" dirty="0" smtClean="0"/>
                <a:t>との関係性</a:t>
              </a:r>
              <a:endParaRPr kumimoji="1" lang="ja-JP" altLang="en-US" sz="3200" dirty="0"/>
            </a:p>
          </p:txBody>
        </p:sp>
        <p:sp>
          <p:nvSpPr>
            <p:cNvPr id="99" name="角丸四角形 98"/>
            <p:cNvSpPr/>
            <p:nvPr/>
          </p:nvSpPr>
          <p:spPr>
            <a:xfrm>
              <a:off x="859636" y="5231277"/>
              <a:ext cx="1319320" cy="594849"/>
            </a:xfrm>
            <a:prstGeom prst="roundRect">
              <a:avLst/>
            </a:prstGeom>
            <a:ln w="38100">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sz="3600" dirty="0" smtClean="0"/>
                <a:t>目的</a:t>
              </a:r>
              <a:endParaRPr kumimoji="1" lang="ja-JP" altLang="en-US" sz="3600" dirty="0"/>
            </a:p>
          </p:txBody>
        </p:sp>
      </p:grpSp>
      <p:sp>
        <p:nvSpPr>
          <p:cNvPr id="66" name="テキスト ボックス 65"/>
          <p:cNvSpPr txBox="1"/>
          <p:nvPr/>
        </p:nvSpPr>
        <p:spPr>
          <a:xfrm>
            <a:off x="5075696" y="0"/>
            <a:ext cx="4021807" cy="307777"/>
          </a:xfrm>
          <a:prstGeom prst="rect">
            <a:avLst/>
          </a:prstGeom>
          <a:noFill/>
        </p:spPr>
        <p:txBody>
          <a:bodyPr wrap="none" rtlCol="0">
            <a:spAutoFit/>
          </a:bodyPr>
          <a:lstStyle/>
          <a:p>
            <a:r>
              <a:rPr kumimoji="1" lang="ja-JP" altLang="en-US" sz="1400" dirty="0" smtClean="0"/>
              <a:t>（引用）地表面に近い大気の科学　近藤純正　</a:t>
            </a:r>
            <a:r>
              <a:rPr kumimoji="1" lang="en-US" altLang="ja-JP" sz="1400" dirty="0" smtClean="0"/>
              <a:t>P.290</a:t>
            </a:r>
            <a:endParaRPr kumimoji="1" lang="ja-JP" altLang="en-US" sz="1400" dirty="0"/>
          </a:p>
        </p:txBody>
      </p:sp>
    </p:spTree>
    <p:extLst>
      <p:ext uri="{BB962C8B-B14F-4D97-AF65-F5344CB8AC3E}">
        <p14:creationId xmlns:p14="http://schemas.microsoft.com/office/powerpoint/2010/main" val="1676662975"/>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250"/>
                                        <p:tgtEl>
                                          <p:spTgt spid="90"/>
                                        </p:tgtEl>
                                      </p:cBhvr>
                                    </p:animEffect>
                                    <p:anim calcmode="lin" valueType="num">
                                      <p:cBhvr>
                                        <p:cTn id="8" dur="250" fill="hold"/>
                                        <p:tgtEl>
                                          <p:spTgt spid="90"/>
                                        </p:tgtEl>
                                        <p:attrNameLst>
                                          <p:attrName>ppt_x</p:attrName>
                                        </p:attrNameLst>
                                      </p:cBhvr>
                                      <p:tavLst>
                                        <p:tav tm="0">
                                          <p:val>
                                            <p:strVal val="#ppt_x"/>
                                          </p:val>
                                        </p:tav>
                                        <p:tav tm="100000">
                                          <p:val>
                                            <p:strVal val="#ppt_x"/>
                                          </p:val>
                                        </p:tav>
                                      </p:tavLst>
                                    </p:anim>
                                    <p:anim calcmode="lin" valueType="num">
                                      <p:cBhvr>
                                        <p:cTn id="9" dur="250" fill="hold"/>
                                        <p:tgtEl>
                                          <p:spTgt spid="9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7"/>
                                        </p:tgtEl>
                                        <p:attrNameLst>
                                          <p:attrName>style.visibility</p:attrName>
                                        </p:attrNameLst>
                                      </p:cBhvr>
                                      <p:to>
                                        <p:strVal val="visible"/>
                                      </p:to>
                                    </p:set>
                                    <p:animEffect transition="in" filter="fade">
                                      <p:cBhvr>
                                        <p:cTn id="14" dur="250"/>
                                        <p:tgtEl>
                                          <p:spTgt spid="97"/>
                                        </p:tgtEl>
                                      </p:cBhvr>
                                    </p:animEffect>
                                    <p:anim calcmode="lin" valueType="num">
                                      <p:cBhvr>
                                        <p:cTn id="15" dur="250" fill="hold"/>
                                        <p:tgtEl>
                                          <p:spTgt spid="97"/>
                                        </p:tgtEl>
                                        <p:attrNameLst>
                                          <p:attrName>ppt_x</p:attrName>
                                        </p:attrNameLst>
                                      </p:cBhvr>
                                      <p:tavLst>
                                        <p:tav tm="0">
                                          <p:val>
                                            <p:strVal val="#ppt_x"/>
                                          </p:val>
                                        </p:tav>
                                        <p:tav tm="100000">
                                          <p:val>
                                            <p:strVal val="#ppt_x"/>
                                          </p:val>
                                        </p:tav>
                                      </p:tavLst>
                                    </p:anim>
                                    <p:anim calcmode="lin" valueType="num">
                                      <p:cBhvr>
                                        <p:cTn id="16" dur="250" fill="hold"/>
                                        <p:tgtEl>
                                          <p:spTgt spid="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p:cNvPicPr>
            <a:picLocks noChangeAspect="1"/>
          </p:cNvPicPr>
          <p:nvPr/>
        </p:nvPicPr>
        <p:blipFill rotWithShape="1">
          <a:blip r:embed="rId2">
            <a:extLst>
              <a:ext uri="{28A0092B-C50C-407E-A947-70E740481C1C}">
                <a14:useLocalDpi xmlns:a14="http://schemas.microsoft.com/office/drawing/2010/main" val="0"/>
              </a:ext>
            </a:extLst>
          </a:blip>
          <a:srcRect l="15996" t="7450" r="18139" b="5427"/>
          <a:stretch/>
        </p:blipFill>
        <p:spPr>
          <a:xfrm>
            <a:off x="4327718" y="1429555"/>
            <a:ext cx="4166456" cy="4257414"/>
          </a:xfrm>
          <a:prstGeom prst="rect">
            <a:avLst/>
          </a:prstGeom>
        </p:spPr>
      </p:pic>
      <p:pic>
        <p:nvPicPr>
          <p:cNvPr id="20" name="図 19"/>
          <p:cNvPicPr>
            <a:picLocks noChangeAspect="1"/>
          </p:cNvPicPr>
          <p:nvPr/>
        </p:nvPicPr>
        <p:blipFill rotWithShape="1">
          <a:blip r:embed="rId3">
            <a:extLst>
              <a:ext uri="{28A0092B-C50C-407E-A947-70E740481C1C}">
                <a14:useLocalDpi xmlns:a14="http://schemas.microsoft.com/office/drawing/2010/main" val="0"/>
              </a:ext>
            </a:extLst>
          </a:blip>
          <a:srcRect l="15853" t="8055" r="18139" b="5426"/>
          <a:stretch/>
        </p:blipFill>
        <p:spPr>
          <a:xfrm>
            <a:off x="122078" y="1429555"/>
            <a:ext cx="4194754" cy="4247344"/>
          </a:xfrm>
          <a:prstGeom prst="rect">
            <a:avLst/>
          </a:prstGeom>
        </p:spPr>
      </p:pic>
      <p:sp>
        <p:nvSpPr>
          <p:cNvPr id="6" name="テキスト ボックス 5"/>
          <p:cNvSpPr txBox="1"/>
          <p:nvPr/>
        </p:nvSpPr>
        <p:spPr>
          <a:xfrm>
            <a:off x="7284503" y="1071093"/>
            <a:ext cx="1534394" cy="400110"/>
          </a:xfrm>
          <a:prstGeom prst="rect">
            <a:avLst/>
          </a:prstGeom>
          <a:noFill/>
        </p:spPr>
        <p:txBody>
          <a:bodyPr wrap="none" rtlCol="0">
            <a:spAutoFit/>
          </a:bodyPr>
          <a:lstStyle/>
          <a:p>
            <a:r>
              <a:rPr lang="ja-JP" altLang="en-US" sz="2000" b="1" dirty="0" smtClean="0"/>
              <a:t>山形：</a:t>
            </a:r>
            <a:r>
              <a:rPr lang="en-US" altLang="ja-JP" sz="2000" b="1" dirty="0" smtClean="0">
                <a:solidFill>
                  <a:srgbClr val="FF0000"/>
                </a:solidFill>
              </a:rPr>
              <a:t>+66cm</a:t>
            </a:r>
            <a:endParaRPr kumimoji="1" lang="ja-JP" altLang="en-US" sz="2000" b="1" dirty="0">
              <a:solidFill>
                <a:srgbClr val="FF0000"/>
              </a:solidFill>
            </a:endParaRPr>
          </a:p>
        </p:txBody>
      </p:sp>
      <p:sp>
        <p:nvSpPr>
          <p:cNvPr id="7" name="テキスト ボックス 6"/>
          <p:cNvSpPr txBox="1"/>
          <p:nvPr/>
        </p:nvSpPr>
        <p:spPr>
          <a:xfrm>
            <a:off x="5766247" y="1051477"/>
            <a:ext cx="1664238" cy="400110"/>
          </a:xfrm>
          <a:prstGeom prst="rect">
            <a:avLst/>
          </a:prstGeom>
          <a:noFill/>
        </p:spPr>
        <p:txBody>
          <a:bodyPr wrap="none" rtlCol="0">
            <a:spAutoFit/>
          </a:bodyPr>
          <a:lstStyle/>
          <a:p>
            <a:r>
              <a:rPr lang="ja-JP" altLang="en-US" sz="2000" b="1" dirty="0"/>
              <a:t>高田</a:t>
            </a:r>
            <a:r>
              <a:rPr lang="ja-JP" altLang="en-US" sz="2000" b="1" dirty="0" smtClean="0"/>
              <a:t>：</a:t>
            </a:r>
            <a:r>
              <a:rPr lang="en-US" altLang="ja-JP" sz="2000" b="1" dirty="0" smtClean="0">
                <a:solidFill>
                  <a:srgbClr val="FF0000"/>
                </a:solidFill>
              </a:rPr>
              <a:t>+254cm</a:t>
            </a:r>
            <a:endParaRPr kumimoji="1" lang="ja-JP" altLang="en-US" sz="2000" b="1" dirty="0">
              <a:solidFill>
                <a:srgbClr val="FF0000"/>
              </a:solidFill>
            </a:endParaRPr>
          </a:p>
        </p:txBody>
      </p:sp>
      <p:sp>
        <p:nvSpPr>
          <p:cNvPr id="8" name="テキスト ボックス 7"/>
          <p:cNvSpPr txBox="1"/>
          <p:nvPr/>
        </p:nvSpPr>
        <p:spPr>
          <a:xfrm>
            <a:off x="4744696" y="3058741"/>
            <a:ext cx="1664238" cy="400110"/>
          </a:xfrm>
          <a:prstGeom prst="rect">
            <a:avLst/>
          </a:prstGeom>
          <a:solidFill>
            <a:schemeClr val="bg1"/>
          </a:solidFill>
        </p:spPr>
        <p:txBody>
          <a:bodyPr wrap="none" rtlCol="0">
            <a:spAutoFit/>
          </a:bodyPr>
          <a:lstStyle/>
          <a:p>
            <a:r>
              <a:rPr lang="ja-JP" altLang="en-US" sz="2000" b="1" dirty="0"/>
              <a:t>金沢</a:t>
            </a:r>
            <a:r>
              <a:rPr lang="ja-JP" altLang="en-US" sz="2000" b="1" dirty="0" smtClean="0"/>
              <a:t>：</a:t>
            </a:r>
            <a:r>
              <a:rPr lang="en-US" altLang="ja-JP" sz="2000" b="1" dirty="0" smtClean="0">
                <a:solidFill>
                  <a:srgbClr val="FF0000"/>
                </a:solidFill>
              </a:rPr>
              <a:t>+116cm</a:t>
            </a:r>
            <a:endParaRPr kumimoji="1" lang="ja-JP" altLang="en-US" sz="2000" b="1" dirty="0">
              <a:solidFill>
                <a:srgbClr val="FF0000"/>
              </a:solidFill>
            </a:endParaRPr>
          </a:p>
        </p:txBody>
      </p:sp>
      <p:sp>
        <p:nvSpPr>
          <p:cNvPr id="9" name="テキスト ボックス 8"/>
          <p:cNvSpPr txBox="1"/>
          <p:nvPr/>
        </p:nvSpPr>
        <p:spPr>
          <a:xfrm>
            <a:off x="5244632" y="2419358"/>
            <a:ext cx="1664238" cy="400110"/>
          </a:xfrm>
          <a:prstGeom prst="rect">
            <a:avLst/>
          </a:prstGeom>
          <a:noFill/>
        </p:spPr>
        <p:txBody>
          <a:bodyPr wrap="none" rtlCol="0">
            <a:spAutoFit/>
          </a:bodyPr>
          <a:lstStyle/>
          <a:p>
            <a:r>
              <a:rPr lang="ja-JP" altLang="en-US" sz="2000" b="1" dirty="0" smtClean="0"/>
              <a:t>富山：</a:t>
            </a:r>
            <a:r>
              <a:rPr lang="en-US" altLang="ja-JP" sz="2000" b="1" dirty="0" smtClean="0">
                <a:solidFill>
                  <a:srgbClr val="FF0000"/>
                </a:solidFill>
              </a:rPr>
              <a:t>+141cm</a:t>
            </a:r>
            <a:endParaRPr kumimoji="1" lang="ja-JP" altLang="en-US" sz="2000" b="1" dirty="0">
              <a:solidFill>
                <a:srgbClr val="FF0000"/>
              </a:solidFill>
            </a:endParaRPr>
          </a:p>
        </p:txBody>
      </p:sp>
      <p:sp>
        <p:nvSpPr>
          <p:cNvPr id="10" name="テキスト ボックス 9"/>
          <p:cNvSpPr txBox="1"/>
          <p:nvPr/>
        </p:nvSpPr>
        <p:spPr>
          <a:xfrm>
            <a:off x="6942674" y="4405371"/>
            <a:ext cx="1541101" cy="400110"/>
          </a:xfrm>
          <a:prstGeom prst="rect">
            <a:avLst/>
          </a:prstGeom>
          <a:solidFill>
            <a:schemeClr val="bg1"/>
          </a:solidFill>
        </p:spPr>
        <p:txBody>
          <a:bodyPr wrap="square" rtlCol="0">
            <a:spAutoFit/>
          </a:bodyPr>
          <a:lstStyle/>
          <a:p>
            <a:r>
              <a:rPr lang="ja-JP" altLang="en-US" sz="2000" b="1" dirty="0" smtClean="0"/>
              <a:t>長野：</a:t>
            </a:r>
            <a:r>
              <a:rPr lang="en-US" altLang="ja-JP" sz="2000" b="1" dirty="0" smtClean="0">
                <a:solidFill>
                  <a:srgbClr val="FF0000"/>
                </a:solidFill>
              </a:rPr>
              <a:t>+61cm</a:t>
            </a:r>
            <a:endParaRPr kumimoji="1" lang="ja-JP" altLang="en-US" sz="2000" b="1" dirty="0">
              <a:solidFill>
                <a:srgbClr val="FF0000"/>
              </a:solidFill>
            </a:endParaRPr>
          </a:p>
        </p:txBody>
      </p:sp>
      <p:sp>
        <p:nvSpPr>
          <p:cNvPr id="11" name="テキスト ボックス 10"/>
          <p:cNvSpPr txBox="1"/>
          <p:nvPr/>
        </p:nvSpPr>
        <p:spPr>
          <a:xfrm>
            <a:off x="6578407" y="5807281"/>
            <a:ext cx="1532792" cy="400110"/>
          </a:xfrm>
          <a:prstGeom prst="rect">
            <a:avLst/>
          </a:prstGeom>
          <a:solidFill>
            <a:schemeClr val="bg1"/>
          </a:solidFill>
          <a:ln>
            <a:noFill/>
          </a:ln>
        </p:spPr>
        <p:txBody>
          <a:bodyPr wrap="none" rtlCol="0">
            <a:spAutoFit/>
          </a:bodyPr>
          <a:lstStyle/>
          <a:p>
            <a:r>
              <a:rPr lang="ja-JP" altLang="en-US" sz="2000" b="1" dirty="0" smtClean="0"/>
              <a:t>諏訪：</a:t>
            </a:r>
            <a:r>
              <a:rPr lang="en-US" altLang="ja-JP" sz="2000" b="1" dirty="0">
                <a:solidFill>
                  <a:srgbClr val="FF0000"/>
                </a:solidFill>
              </a:rPr>
              <a:t>+30cm</a:t>
            </a:r>
            <a:endParaRPr lang="ja-JP" altLang="en-US" sz="2000" b="1" dirty="0">
              <a:solidFill>
                <a:srgbClr val="FF0000"/>
              </a:solidFill>
            </a:endParaRPr>
          </a:p>
        </p:txBody>
      </p:sp>
      <p:sp>
        <p:nvSpPr>
          <p:cNvPr id="12" name="テキスト ボックス 11"/>
          <p:cNvSpPr txBox="1"/>
          <p:nvPr/>
        </p:nvSpPr>
        <p:spPr>
          <a:xfrm>
            <a:off x="5745973" y="6190563"/>
            <a:ext cx="1534394" cy="400110"/>
          </a:xfrm>
          <a:prstGeom prst="rect">
            <a:avLst/>
          </a:prstGeom>
          <a:noFill/>
        </p:spPr>
        <p:txBody>
          <a:bodyPr wrap="none" rtlCol="0">
            <a:spAutoFit/>
          </a:bodyPr>
          <a:lstStyle/>
          <a:p>
            <a:r>
              <a:rPr lang="ja-JP" altLang="en-US" sz="2000" b="1" dirty="0" smtClean="0"/>
              <a:t>飯田：</a:t>
            </a:r>
            <a:r>
              <a:rPr lang="en-US" altLang="ja-JP" sz="2000" b="1" dirty="0" smtClean="0">
                <a:solidFill>
                  <a:srgbClr val="FF0000"/>
                </a:solidFill>
              </a:rPr>
              <a:t>+43cm</a:t>
            </a:r>
            <a:endParaRPr kumimoji="1" lang="ja-JP" altLang="en-US" sz="2000" b="1" dirty="0">
              <a:solidFill>
                <a:srgbClr val="FF0000"/>
              </a:solidFill>
            </a:endParaRPr>
          </a:p>
        </p:txBody>
      </p:sp>
      <p:sp>
        <p:nvSpPr>
          <p:cNvPr id="14" name="テキスト ボックス 13"/>
          <p:cNvSpPr txBox="1"/>
          <p:nvPr/>
        </p:nvSpPr>
        <p:spPr>
          <a:xfrm>
            <a:off x="4640998" y="5807281"/>
            <a:ext cx="1534394" cy="400110"/>
          </a:xfrm>
          <a:prstGeom prst="rect">
            <a:avLst/>
          </a:prstGeom>
          <a:noFill/>
        </p:spPr>
        <p:txBody>
          <a:bodyPr wrap="none" rtlCol="0">
            <a:spAutoFit/>
          </a:bodyPr>
          <a:lstStyle/>
          <a:p>
            <a:r>
              <a:rPr lang="ja-JP" altLang="en-US" sz="2000" b="1" dirty="0" smtClean="0"/>
              <a:t>高山：</a:t>
            </a:r>
            <a:r>
              <a:rPr lang="en-US" altLang="ja-JP" sz="2000" b="1" dirty="0" smtClean="0">
                <a:solidFill>
                  <a:srgbClr val="FF0000"/>
                </a:solidFill>
              </a:rPr>
              <a:t>+63cm</a:t>
            </a:r>
            <a:endParaRPr kumimoji="1" lang="ja-JP" altLang="en-US" sz="2000" b="1" dirty="0">
              <a:solidFill>
                <a:srgbClr val="FF0000"/>
              </a:solidFill>
            </a:endParaRPr>
          </a:p>
        </p:txBody>
      </p:sp>
      <p:sp>
        <p:nvSpPr>
          <p:cNvPr id="15" name="テキスト ボックス 14"/>
          <p:cNvSpPr txBox="1"/>
          <p:nvPr/>
        </p:nvSpPr>
        <p:spPr>
          <a:xfrm>
            <a:off x="730602" y="2940046"/>
            <a:ext cx="1534394" cy="400110"/>
          </a:xfrm>
          <a:prstGeom prst="rect">
            <a:avLst/>
          </a:prstGeom>
          <a:solidFill>
            <a:schemeClr val="bg1"/>
          </a:solidFill>
        </p:spPr>
        <p:txBody>
          <a:bodyPr wrap="none" rtlCol="0">
            <a:spAutoFit/>
          </a:bodyPr>
          <a:lstStyle/>
          <a:p>
            <a:r>
              <a:rPr lang="ja-JP" altLang="en-US" sz="2000" b="1" dirty="0"/>
              <a:t>鳥取</a:t>
            </a:r>
            <a:r>
              <a:rPr lang="ja-JP" altLang="en-US" sz="2000" b="1" dirty="0" smtClean="0"/>
              <a:t>：</a:t>
            </a:r>
            <a:r>
              <a:rPr lang="en-US" altLang="ja-JP" sz="2000" b="1" dirty="0" smtClean="0">
                <a:solidFill>
                  <a:srgbClr val="FF0000"/>
                </a:solidFill>
              </a:rPr>
              <a:t>+84cm</a:t>
            </a:r>
            <a:endParaRPr kumimoji="1" lang="ja-JP" altLang="en-US" sz="2000" b="1" dirty="0">
              <a:solidFill>
                <a:srgbClr val="FF0000"/>
              </a:solidFill>
            </a:endParaRPr>
          </a:p>
        </p:txBody>
      </p:sp>
      <p:sp>
        <p:nvSpPr>
          <p:cNvPr id="16" name="テキスト ボックス 15"/>
          <p:cNvSpPr txBox="1"/>
          <p:nvPr/>
        </p:nvSpPr>
        <p:spPr>
          <a:xfrm>
            <a:off x="2641355" y="4840468"/>
            <a:ext cx="1534394" cy="400110"/>
          </a:xfrm>
          <a:prstGeom prst="rect">
            <a:avLst/>
          </a:prstGeom>
          <a:solidFill>
            <a:schemeClr val="bg1"/>
          </a:solidFill>
        </p:spPr>
        <p:txBody>
          <a:bodyPr wrap="none" rtlCol="0">
            <a:spAutoFit/>
          </a:bodyPr>
          <a:lstStyle/>
          <a:p>
            <a:r>
              <a:rPr lang="ja-JP" altLang="en-US" sz="2000" b="1" dirty="0" smtClean="0"/>
              <a:t>津山：</a:t>
            </a:r>
            <a:r>
              <a:rPr lang="en-US" altLang="ja-JP" sz="2000" b="1" dirty="0" smtClean="0">
                <a:solidFill>
                  <a:srgbClr val="FF0000"/>
                </a:solidFill>
              </a:rPr>
              <a:t>+28cm</a:t>
            </a:r>
            <a:endParaRPr kumimoji="1" lang="ja-JP" altLang="en-US" sz="2000" b="1" dirty="0">
              <a:solidFill>
                <a:srgbClr val="FF0000"/>
              </a:solidFill>
            </a:endParaRPr>
          </a:p>
        </p:txBody>
      </p:sp>
      <p:sp>
        <p:nvSpPr>
          <p:cNvPr id="17" name="テキスト ボックス 16"/>
          <p:cNvSpPr txBox="1"/>
          <p:nvPr/>
        </p:nvSpPr>
        <p:spPr>
          <a:xfrm>
            <a:off x="1834285" y="5790453"/>
            <a:ext cx="1534394" cy="400110"/>
          </a:xfrm>
          <a:prstGeom prst="rect">
            <a:avLst/>
          </a:prstGeom>
          <a:noFill/>
        </p:spPr>
        <p:txBody>
          <a:bodyPr wrap="none" rtlCol="0">
            <a:spAutoFit/>
          </a:bodyPr>
          <a:lstStyle/>
          <a:p>
            <a:r>
              <a:rPr lang="ja-JP" altLang="en-US" sz="2000" b="1" dirty="0" smtClean="0"/>
              <a:t>岡山：</a:t>
            </a:r>
            <a:r>
              <a:rPr lang="en-US" altLang="ja-JP" sz="2000" b="1" dirty="0" smtClean="0">
                <a:solidFill>
                  <a:srgbClr val="FF0000"/>
                </a:solidFill>
              </a:rPr>
              <a:t>+26cm</a:t>
            </a:r>
            <a:endParaRPr kumimoji="1" lang="ja-JP" altLang="en-US" sz="2000" b="1" dirty="0">
              <a:solidFill>
                <a:srgbClr val="FF0000"/>
              </a:solidFill>
            </a:endParaRPr>
          </a:p>
        </p:txBody>
      </p:sp>
      <p:sp>
        <p:nvSpPr>
          <p:cNvPr id="18" name="テキスト ボックス 17"/>
          <p:cNvSpPr txBox="1"/>
          <p:nvPr/>
        </p:nvSpPr>
        <p:spPr>
          <a:xfrm>
            <a:off x="188734" y="5790453"/>
            <a:ext cx="1534394" cy="400110"/>
          </a:xfrm>
          <a:prstGeom prst="rect">
            <a:avLst/>
          </a:prstGeom>
          <a:noFill/>
        </p:spPr>
        <p:txBody>
          <a:bodyPr wrap="none" rtlCol="0">
            <a:spAutoFit/>
          </a:bodyPr>
          <a:lstStyle/>
          <a:p>
            <a:r>
              <a:rPr lang="ja-JP" altLang="en-US" sz="2000" b="1" dirty="0" smtClean="0"/>
              <a:t>広島：</a:t>
            </a:r>
            <a:r>
              <a:rPr lang="en-US" altLang="ja-JP" sz="2000" b="1" dirty="0" smtClean="0">
                <a:solidFill>
                  <a:srgbClr val="FF0000"/>
                </a:solidFill>
              </a:rPr>
              <a:t>+29cm</a:t>
            </a:r>
            <a:endParaRPr kumimoji="1" lang="ja-JP" altLang="en-US" sz="2000" b="1" dirty="0">
              <a:solidFill>
                <a:srgbClr val="FF0000"/>
              </a:solidFill>
            </a:endParaRPr>
          </a:p>
        </p:txBody>
      </p:sp>
      <p:cxnSp>
        <p:nvCxnSpPr>
          <p:cNvPr id="21" name="直線コネクタ 20"/>
          <p:cNvCxnSpPr>
            <a:endCxn id="6" idx="2"/>
          </p:cNvCxnSpPr>
          <p:nvPr/>
        </p:nvCxnSpPr>
        <p:spPr>
          <a:xfrm flipV="1">
            <a:off x="7121595" y="1471203"/>
            <a:ext cx="930105" cy="198590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flipV="1">
            <a:off x="6693666" y="1412727"/>
            <a:ext cx="66597" cy="235555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a:endCxn id="9" idx="2"/>
          </p:cNvCxnSpPr>
          <p:nvPr/>
        </p:nvCxnSpPr>
        <p:spPr>
          <a:xfrm flipH="1" flipV="1">
            <a:off x="6076751" y="2819468"/>
            <a:ext cx="454290" cy="100917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a:endCxn id="8" idx="2"/>
          </p:cNvCxnSpPr>
          <p:nvPr/>
        </p:nvCxnSpPr>
        <p:spPr>
          <a:xfrm flipH="1" flipV="1">
            <a:off x="5576815" y="3458851"/>
            <a:ext cx="819514" cy="41181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a:endCxn id="14" idx="0"/>
          </p:cNvCxnSpPr>
          <p:nvPr/>
        </p:nvCxnSpPr>
        <p:spPr>
          <a:xfrm flipH="1">
            <a:off x="5408195" y="3948949"/>
            <a:ext cx="1218277" cy="185833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a:endCxn id="11" idx="0"/>
          </p:cNvCxnSpPr>
          <p:nvPr/>
        </p:nvCxnSpPr>
        <p:spPr>
          <a:xfrm>
            <a:off x="6737629" y="3990975"/>
            <a:ext cx="607174" cy="18163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a:endCxn id="10" idx="0"/>
          </p:cNvCxnSpPr>
          <p:nvPr/>
        </p:nvCxnSpPr>
        <p:spPr>
          <a:xfrm>
            <a:off x="6748515" y="3870663"/>
            <a:ext cx="964710" cy="53470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a:endCxn id="12" idx="0"/>
          </p:cNvCxnSpPr>
          <p:nvPr/>
        </p:nvCxnSpPr>
        <p:spPr>
          <a:xfrm flipH="1">
            <a:off x="6513170" y="4151561"/>
            <a:ext cx="165640" cy="203900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a:endCxn id="15" idx="2"/>
          </p:cNvCxnSpPr>
          <p:nvPr/>
        </p:nvCxnSpPr>
        <p:spPr>
          <a:xfrm flipH="1" flipV="1">
            <a:off x="1497799" y="3340156"/>
            <a:ext cx="252465" cy="81274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a:endCxn id="18" idx="0"/>
          </p:cNvCxnSpPr>
          <p:nvPr/>
        </p:nvCxnSpPr>
        <p:spPr>
          <a:xfrm flipH="1">
            <a:off x="955931" y="4384703"/>
            <a:ext cx="369298" cy="14057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a:endCxn id="16" idx="0"/>
          </p:cNvCxnSpPr>
          <p:nvPr/>
        </p:nvCxnSpPr>
        <p:spPr>
          <a:xfrm>
            <a:off x="1654748" y="4207955"/>
            <a:ext cx="1753804" cy="63251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69" name="テキスト ボックス 68"/>
          <p:cNvSpPr txBox="1"/>
          <p:nvPr/>
        </p:nvSpPr>
        <p:spPr>
          <a:xfrm>
            <a:off x="-70689" y="6515529"/>
            <a:ext cx="3063659" cy="369332"/>
          </a:xfrm>
          <a:prstGeom prst="rect">
            <a:avLst/>
          </a:prstGeom>
          <a:noFill/>
        </p:spPr>
        <p:txBody>
          <a:bodyPr wrap="none" rtlCol="0">
            <a:spAutoFit/>
          </a:bodyPr>
          <a:lstStyle/>
          <a:p>
            <a:r>
              <a:rPr kumimoji="1" lang="ja-JP" altLang="en-US" dirty="0" smtClean="0"/>
              <a:t>最深積雪記録：気象庁データ</a:t>
            </a:r>
            <a:endParaRPr kumimoji="1" lang="ja-JP" altLang="en-US" dirty="0"/>
          </a:p>
        </p:txBody>
      </p:sp>
      <p:sp>
        <p:nvSpPr>
          <p:cNvPr id="70" name="正方形/長方形 69"/>
          <p:cNvSpPr/>
          <p:nvPr/>
        </p:nvSpPr>
        <p:spPr>
          <a:xfrm>
            <a:off x="0" y="0"/>
            <a:ext cx="9144000" cy="7810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dirty="0" smtClean="0">
                <a:solidFill>
                  <a:sysClr val="windowText" lastClr="000000"/>
                </a:solidFill>
              </a:rPr>
              <a:t>1945/2/25,26 AM6</a:t>
            </a:r>
            <a:r>
              <a:rPr kumimoji="1" lang="ja-JP" altLang="en-US" sz="3200" dirty="0" smtClean="0">
                <a:solidFill>
                  <a:sysClr val="windowText" lastClr="000000"/>
                </a:solidFill>
              </a:rPr>
              <a:t>時の積雪深度</a:t>
            </a:r>
            <a:endParaRPr kumimoji="1" lang="ja-JP" altLang="en-US" sz="3200" dirty="0">
              <a:solidFill>
                <a:sysClr val="windowText" lastClr="000000"/>
              </a:solidFill>
            </a:endParaRPr>
          </a:p>
        </p:txBody>
      </p:sp>
      <p:sp>
        <p:nvSpPr>
          <p:cNvPr id="13" name="スライド番号プレースホルダー 12"/>
          <p:cNvSpPr>
            <a:spLocks noGrp="1"/>
          </p:cNvSpPr>
          <p:nvPr>
            <p:ph type="sldNum" sz="quarter" idx="12"/>
          </p:nvPr>
        </p:nvSpPr>
        <p:spPr>
          <a:xfrm>
            <a:off x="7054709" y="6487180"/>
            <a:ext cx="2057400" cy="365125"/>
          </a:xfrm>
        </p:spPr>
        <p:txBody>
          <a:bodyPr/>
          <a:lstStyle/>
          <a:p>
            <a:fld id="{248D6746-23CA-43DB-8CFD-F95FDC7C97DE}" type="slidenum">
              <a:rPr kumimoji="1" lang="ja-JP" altLang="en-US" smtClean="0"/>
              <a:t>50</a:t>
            </a:fld>
            <a:endParaRPr kumimoji="1" lang="ja-JP" altLang="en-US"/>
          </a:p>
        </p:txBody>
      </p:sp>
      <p:sp>
        <p:nvSpPr>
          <p:cNvPr id="2" name="角丸四角形 1"/>
          <p:cNvSpPr/>
          <p:nvPr/>
        </p:nvSpPr>
        <p:spPr>
          <a:xfrm>
            <a:off x="424643" y="1514571"/>
            <a:ext cx="2063382" cy="579549"/>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kumimoji="1" lang="en-US" altLang="ja-JP" sz="2400" b="1" dirty="0" smtClean="0"/>
              <a:t>1945/2/25,06</a:t>
            </a:r>
            <a:endParaRPr kumimoji="1" lang="ja-JP" altLang="en-US" sz="2400" b="1" dirty="0"/>
          </a:p>
        </p:txBody>
      </p:sp>
      <p:sp>
        <p:nvSpPr>
          <p:cNvPr id="37" name="角丸四角形 36"/>
          <p:cNvSpPr/>
          <p:nvPr/>
        </p:nvSpPr>
        <p:spPr>
          <a:xfrm>
            <a:off x="4619397" y="1524432"/>
            <a:ext cx="2063382" cy="579549"/>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kumimoji="1" lang="en-US" altLang="ja-JP" sz="2400" b="1" dirty="0" smtClean="0"/>
              <a:t>1945/2/26,06</a:t>
            </a:r>
            <a:endParaRPr kumimoji="1" lang="ja-JP" altLang="en-US" sz="2400" b="1" dirty="0"/>
          </a:p>
        </p:txBody>
      </p:sp>
      <p:cxnSp>
        <p:nvCxnSpPr>
          <p:cNvPr id="39" name="直線コネクタ 38"/>
          <p:cNvCxnSpPr>
            <a:endCxn id="17" idx="0"/>
          </p:cNvCxnSpPr>
          <p:nvPr/>
        </p:nvCxnSpPr>
        <p:spPr>
          <a:xfrm>
            <a:off x="1643862" y="4309587"/>
            <a:ext cx="957620" cy="148086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5" name="グループ化 34"/>
          <p:cNvGrpSpPr/>
          <p:nvPr/>
        </p:nvGrpSpPr>
        <p:grpSpPr>
          <a:xfrm>
            <a:off x="8563880" y="1173711"/>
            <a:ext cx="648851" cy="4878687"/>
            <a:chOff x="8563880" y="1173711"/>
            <a:chExt cx="648851" cy="4878687"/>
          </a:xfrm>
        </p:grpSpPr>
        <p:grpSp>
          <p:nvGrpSpPr>
            <p:cNvPr id="40" name="グループ化 39"/>
            <p:cNvGrpSpPr/>
            <p:nvPr/>
          </p:nvGrpSpPr>
          <p:grpSpPr>
            <a:xfrm>
              <a:off x="8563880" y="1173711"/>
              <a:ext cx="648851" cy="4676190"/>
              <a:chOff x="8563880" y="1173711"/>
              <a:chExt cx="648851" cy="4676190"/>
            </a:xfrm>
          </p:grpSpPr>
          <p:pic>
            <p:nvPicPr>
              <p:cNvPr id="53" name="図 52"/>
              <p:cNvPicPr>
                <a:picLocks noChangeAspect="1"/>
              </p:cNvPicPr>
              <p:nvPr/>
            </p:nvPicPr>
            <p:blipFill rotWithShape="1">
              <a:blip r:embed="rId4">
                <a:extLst>
                  <a:ext uri="{28A0092B-C50C-407E-A947-70E740481C1C}">
                    <a14:useLocalDpi xmlns:a14="http://schemas.microsoft.com/office/drawing/2010/main" val="0"/>
                  </a:ext>
                </a:extLst>
              </a:blip>
              <a:srcRect r="48857"/>
              <a:stretch/>
            </p:blipFill>
            <p:spPr>
              <a:xfrm>
                <a:off x="8563880" y="1173711"/>
                <a:ext cx="258148" cy="4676190"/>
              </a:xfrm>
              <a:prstGeom prst="rect">
                <a:avLst/>
              </a:prstGeom>
            </p:spPr>
          </p:pic>
          <p:sp>
            <p:nvSpPr>
              <p:cNvPr id="54" name="テキスト ボックス 53"/>
              <p:cNvSpPr txBox="1"/>
              <p:nvPr/>
            </p:nvSpPr>
            <p:spPr>
              <a:xfrm>
                <a:off x="8753951" y="1471203"/>
                <a:ext cx="458780" cy="307777"/>
              </a:xfrm>
              <a:prstGeom prst="rect">
                <a:avLst/>
              </a:prstGeom>
              <a:noFill/>
            </p:spPr>
            <p:txBody>
              <a:bodyPr wrap="none" rtlCol="0">
                <a:spAutoFit/>
              </a:bodyPr>
              <a:lstStyle/>
              <a:p>
                <a:r>
                  <a:rPr kumimoji="1" lang="en-US" altLang="ja-JP" sz="1400" b="1" dirty="0" smtClean="0"/>
                  <a:t>400</a:t>
                </a:r>
                <a:endParaRPr kumimoji="1" lang="ja-JP" altLang="en-US" sz="1400" b="1" dirty="0"/>
              </a:p>
            </p:txBody>
          </p:sp>
          <p:sp>
            <p:nvSpPr>
              <p:cNvPr id="55" name="テキスト ボックス 54"/>
              <p:cNvSpPr txBox="1"/>
              <p:nvPr/>
            </p:nvSpPr>
            <p:spPr>
              <a:xfrm>
                <a:off x="8753951" y="1804345"/>
                <a:ext cx="458780" cy="307777"/>
              </a:xfrm>
              <a:prstGeom prst="rect">
                <a:avLst/>
              </a:prstGeom>
              <a:noFill/>
            </p:spPr>
            <p:txBody>
              <a:bodyPr wrap="none" rtlCol="0">
                <a:spAutoFit/>
              </a:bodyPr>
              <a:lstStyle/>
              <a:p>
                <a:r>
                  <a:rPr kumimoji="1" lang="en-US" altLang="ja-JP" sz="1400" b="1" dirty="0" smtClean="0"/>
                  <a:t>350</a:t>
                </a:r>
                <a:endParaRPr kumimoji="1" lang="ja-JP" altLang="en-US" sz="1400" b="1" dirty="0"/>
              </a:p>
            </p:txBody>
          </p:sp>
          <p:sp>
            <p:nvSpPr>
              <p:cNvPr id="56" name="テキスト ボックス 55"/>
              <p:cNvSpPr txBox="1"/>
              <p:nvPr/>
            </p:nvSpPr>
            <p:spPr>
              <a:xfrm>
                <a:off x="8753951" y="2137487"/>
                <a:ext cx="458780" cy="307777"/>
              </a:xfrm>
              <a:prstGeom prst="rect">
                <a:avLst/>
              </a:prstGeom>
              <a:noFill/>
            </p:spPr>
            <p:txBody>
              <a:bodyPr wrap="none" rtlCol="0">
                <a:spAutoFit/>
              </a:bodyPr>
              <a:lstStyle/>
              <a:p>
                <a:r>
                  <a:rPr kumimoji="1" lang="en-US" altLang="ja-JP" sz="1400" b="1" dirty="0" smtClean="0"/>
                  <a:t>300</a:t>
                </a:r>
                <a:endParaRPr kumimoji="1" lang="ja-JP" altLang="en-US" sz="1400" b="1" dirty="0"/>
              </a:p>
            </p:txBody>
          </p:sp>
        </p:grpSp>
        <p:sp>
          <p:nvSpPr>
            <p:cNvPr id="41" name="テキスト ボックス 40"/>
            <p:cNvSpPr txBox="1"/>
            <p:nvPr/>
          </p:nvSpPr>
          <p:spPr>
            <a:xfrm>
              <a:off x="8753951" y="2540005"/>
              <a:ext cx="458780" cy="307777"/>
            </a:xfrm>
            <a:prstGeom prst="rect">
              <a:avLst/>
            </a:prstGeom>
            <a:noFill/>
          </p:spPr>
          <p:txBody>
            <a:bodyPr wrap="none" rtlCol="0">
              <a:spAutoFit/>
            </a:bodyPr>
            <a:lstStyle/>
            <a:p>
              <a:r>
                <a:rPr kumimoji="1" lang="en-US" altLang="ja-JP" sz="1400" b="1" dirty="0" smtClean="0"/>
                <a:t>250</a:t>
              </a:r>
              <a:endParaRPr kumimoji="1" lang="ja-JP" altLang="en-US" sz="1400" b="1" dirty="0"/>
            </a:p>
          </p:txBody>
        </p:sp>
        <p:sp>
          <p:nvSpPr>
            <p:cNvPr id="42" name="テキスト ボックス 41"/>
            <p:cNvSpPr txBox="1"/>
            <p:nvPr/>
          </p:nvSpPr>
          <p:spPr>
            <a:xfrm>
              <a:off x="8753951" y="2873147"/>
              <a:ext cx="458780" cy="307777"/>
            </a:xfrm>
            <a:prstGeom prst="rect">
              <a:avLst/>
            </a:prstGeom>
            <a:noFill/>
          </p:spPr>
          <p:txBody>
            <a:bodyPr wrap="none" rtlCol="0">
              <a:spAutoFit/>
            </a:bodyPr>
            <a:lstStyle/>
            <a:p>
              <a:r>
                <a:rPr kumimoji="1" lang="en-US" altLang="ja-JP" sz="1400" b="1" dirty="0" smtClean="0"/>
                <a:t>200</a:t>
              </a:r>
              <a:endParaRPr kumimoji="1" lang="ja-JP" altLang="en-US" sz="1400" b="1" dirty="0"/>
            </a:p>
          </p:txBody>
        </p:sp>
        <p:sp>
          <p:nvSpPr>
            <p:cNvPr id="43" name="テキスト ボックス 42"/>
            <p:cNvSpPr txBox="1"/>
            <p:nvPr/>
          </p:nvSpPr>
          <p:spPr>
            <a:xfrm>
              <a:off x="8753951" y="3219732"/>
              <a:ext cx="458780" cy="307777"/>
            </a:xfrm>
            <a:prstGeom prst="rect">
              <a:avLst/>
            </a:prstGeom>
            <a:noFill/>
          </p:spPr>
          <p:txBody>
            <a:bodyPr wrap="none" rtlCol="0">
              <a:spAutoFit/>
            </a:bodyPr>
            <a:lstStyle/>
            <a:p>
              <a:r>
                <a:rPr kumimoji="1" lang="en-US" altLang="ja-JP" sz="1400" b="1" dirty="0" smtClean="0"/>
                <a:t>150</a:t>
              </a:r>
              <a:endParaRPr kumimoji="1" lang="ja-JP" altLang="en-US" sz="1400" b="1" dirty="0"/>
            </a:p>
          </p:txBody>
        </p:sp>
        <p:sp>
          <p:nvSpPr>
            <p:cNvPr id="44" name="テキスト ボックス 43"/>
            <p:cNvSpPr txBox="1"/>
            <p:nvPr/>
          </p:nvSpPr>
          <p:spPr>
            <a:xfrm>
              <a:off x="8753951" y="3552874"/>
              <a:ext cx="367408" cy="307777"/>
            </a:xfrm>
            <a:prstGeom prst="rect">
              <a:avLst/>
            </a:prstGeom>
            <a:noFill/>
          </p:spPr>
          <p:txBody>
            <a:bodyPr wrap="none" rtlCol="0">
              <a:spAutoFit/>
            </a:bodyPr>
            <a:lstStyle/>
            <a:p>
              <a:r>
                <a:rPr kumimoji="1" lang="en-US" altLang="ja-JP" sz="1400" b="1" dirty="0" smtClean="0"/>
                <a:t>50</a:t>
              </a:r>
              <a:endParaRPr kumimoji="1" lang="ja-JP" altLang="en-US" sz="1400" b="1" dirty="0"/>
            </a:p>
          </p:txBody>
        </p:sp>
        <p:sp>
          <p:nvSpPr>
            <p:cNvPr id="46" name="テキスト ボックス 45"/>
            <p:cNvSpPr txBox="1"/>
            <p:nvPr/>
          </p:nvSpPr>
          <p:spPr>
            <a:xfrm>
              <a:off x="8753951" y="3885769"/>
              <a:ext cx="367408" cy="307777"/>
            </a:xfrm>
            <a:prstGeom prst="rect">
              <a:avLst/>
            </a:prstGeom>
            <a:noFill/>
          </p:spPr>
          <p:txBody>
            <a:bodyPr wrap="none" rtlCol="0">
              <a:spAutoFit/>
            </a:bodyPr>
            <a:lstStyle/>
            <a:p>
              <a:r>
                <a:rPr kumimoji="1" lang="en-US" altLang="ja-JP" sz="1400" b="1" dirty="0" smtClean="0"/>
                <a:t>40</a:t>
              </a:r>
              <a:endParaRPr kumimoji="1" lang="ja-JP" altLang="en-US" sz="1400" b="1" dirty="0"/>
            </a:p>
          </p:txBody>
        </p:sp>
        <p:sp>
          <p:nvSpPr>
            <p:cNvPr id="47" name="テキスト ボックス 46"/>
            <p:cNvSpPr txBox="1"/>
            <p:nvPr/>
          </p:nvSpPr>
          <p:spPr>
            <a:xfrm>
              <a:off x="8753008" y="4248447"/>
              <a:ext cx="367408" cy="307777"/>
            </a:xfrm>
            <a:prstGeom prst="rect">
              <a:avLst/>
            </a:prstGeom>
            <a:noFill/>
          </p:spPr>
          <p:txBody>
            <a:bodyPr wrap="none" rtlCol="0">
              <a:spAutoFit/>
            </a:bodyPr>
            <a:lstStyle/>
            <a:p>
              <a:r>
                <a:rPr lang="en-US" altLang="ja-JP" sz="1400" b="1" dirty="0"/>
                <a:t>3</a:t>
              </a:r>
              <a:r>
                <a:rPr kumimoji="1" lang="en-US" altLang="ja-JP" sz="1400" b="1" dirty="0" smtClean="0"/>
                <a:t>0</a:t>
              </a:r>
              <a:endParaRPr kumimoji="1" lang="ja-JP" altLang="en-US" sz="1400" b="1" dirty="0"/>
            </a:p>
          </p:txBody>
        </p:sp>
        <p:sp>
          <p:nvSpPr>
            <p:cNvPr id="48" name="テキスト ボックス 47"/>
            <p:cNvSpPr txBox="1"/>
            <p:nvPr/>
          </p:nvSpPr>
          <p:spPr>
            <a:xfrm>
              <a:off x="8753008" y="4581342"/>
              <a:ext cx="367408" cy="307777"/>
            </a:xfrm>
            <a:prstGeom prst="rect">
              <a:avLst/>
            </a:prstGeom>
            <a:noFill/>
          </p:spPr>
          <p:txBody>
            <a:bodyPr wrap="none" rtlCol="0">
              <a:spAutoFit/>
            </a:bodyPr>
            <a:lstStyle/>
            <a:p>
              <a:r>
                <a:rPr lang="en-US" altLang="ja-JP" sz="1400" b="1" dirty="0"/>
                <a:t>2</a:t>
              </a:r>
              <a:r>
                <a:rPr kumimoji="1" lang="en-US" altLang="ja-JP" sz="1400" b="1" dirty="0" smtClean="0"/>
                <a:t>0</a:t>
              </a:r>
              <a:endParaRPr kumimoji="1" lang="ja-JP" altLang="en-US" sz="1400" b="1" dirty="0"/>
            </a:p>
          </p:txBody>
        </p:sp>
        <p:sp>
          <p:nvSpPr>
            <p:cNvPr id="49" name="テキスト ボックス 48"/>
            <p:cNvSpPr txBox="1"/>
            <p:nvPr/>
          </p:nvSpPr>
          <p:spPr>
            <a:xfrm>
              <a:off x="8769482" y="4941486"/>
              <a:ext cx="367408" cy="307777"/>
            </a:xfrm>
            <a:prstGeom prst="rect">
              <a:avLst/>
            </a:prstGeom>
            <a:noFill/>
          </p:spPr>
          <p:txBody>
            <a:bodyPr wrap="none" rtlCol="0">
              <a:spAutoFit/>
            </a:bodyPr>
            <a:lstStyle/>
            <a:p>
              <a:r>
                <a:rPr kumimoji="1" lang="en-US" altLang="ja-JP" sz="1400" b="1" dirty="0" smtClean="0"/>
                <a:t>10</a:t>
              </a:r>
              <a:endParaRPr kumimoji="1" lang="ja-JP" altLang="en-US" sz="1400" b="1" dirty="0"/>
            </a:p>
          </p:txBody>
        </p:sp>
        <p:sp>
          <p:nvSpPr>
            <p:cNvPr id="50" name="テキスト ボックス 49"/>
            <p:cNvSpPr txBox="1"/>
            <p:nvPr/>
          </p:nvSpPr>
          <p:spPr>
            <a:xfrm>
              <a:off x="8769482" y="5274381"/>
              <a:ext cx="276038" cy="307777"/>
            </a:xfrm>
            <a:prstGeom prst="rect">
              <a:avLst/>
            </a:prstGeom>
            <a:noFill/>
          </p:spPr>
          <p:txBody>
            <a:bodyPr wrap="none" rtlCol="0">
              <a:spAutoFit/>
            </a:bodyPr>
            <a:lstStyle/>
            <a:p>
              <a:r>
                <a:rPr kumimoji="1" lang="en-US" altLang="ja-JP" sz="1400" b="1" dirty="0" smtClean="0"/>
                <a:t>0</a:t>
              </a:r>
              <a:endParaRPr kumimoji="1" lang="ja-JP" altLang="en-US" sz="1400" b="1" dirty="0"/>
            </a:p>
          </p:txBody>
        </p:sp>
        <p:sp>
          <p:nvSpPr>
            <p:cNvPr id="52" name="テキスト ボックス 51"/>
            <p:cNvSpPr txBox="1"/>
            <p:nvPr/>
          </p:nvSpPr>
          <p:spPr>
            <a:xfrm>
              <a:off x="8637512" y="5713844"/>
              <a:ext cx="566181" cy="338554"/>
            </a:xfrm>
            <a:prstGeom prst="rect">
              <a:avLst/>
            </a:prstGeom>
            <a:noFill/>
          </p:spPr>
          <p:txBody>
            <a:bodyPr wrap="none" rtlCol="0">
              <a:spAutoFit/>
            </a:bodyPr>
            <a:lstStyle/>
            <a:p>
              <a:r>
                <a:rPr kumimoji="1" lang="en-US" altLang="ja-JP" sz="1600" b="1" dirty="0" smtClean="0"/>
                <a:t>(cm)</a:t>
              </a:r>
              <a:endParaRPr kumimoji="1" lang="ja-JP" altLang="en-US" sz="1600" b="1" dirty="0"/>
            </a:p>
          </p:txBody>
        </p:sp>
      </p:grpSp>
    </p:spTree>
    <p:extLst>
      <p:ext uri="{BB962C8B-B14F-4D97-AF65-F5344CB8AC3E}">
        <p14:creationId xmlns:p14="http://schemas.microsoft.com/office/powerpoint/2010/main" val="379729608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44000" cy="1325563"/>
          </a:xfrm>
          <a:solidFill>
            <a:srgbClr val="FFFF00"/>
          </a:solidFill>
        </p:spPr>
        <p:txBody>
          <a:bodyPr/>
          <a:lstStyle/>
          <a:p>
            <a:pPr algn="ctr"/>
            <a:r>
              <a:rPr kumimoji="1" lang="ja-JP" altLang="en-US" dirty="0" smtClean="0"/>
              <a:t>新潟港</a:t>
            </a:r>
            <a:endParaRPr kumimoji="1" lang="ja-JP" altLang="en-US" dirty="0"/>
          </a:p>
        </p:txBody>
      </p:sp>
      <p:sp>
        <p:nvSpPr>
          <p:cNvPr id="3" name="コンテンツ プレースホルダー 2"/>
          <p:cNvSpPr>
            <a:spLocks noGrp="1"/>
          </p:cNvSpPr>
          <p:nvPr>
            <p:ph idx="1"/>
          </p:nvPr>
        </p:nvSpPr>
        <p:spPr>
          <a:xfrm>
            <a:off x="280987" y="1601788"/>
            <a:ext cx="8582025" cy="4799012"/>
          </a:xfrm>
        </p:spPr>
        <p:txBody>
          <a:bodyPr>
            <a:normAutofit/>
          </a:bodyPr>
          <a:lstStyle/>
          <a:p>
            <a:r>
              <a:rPr lang="ja-JP" altLang="en-US" sz="3600" dirty="0"/>
              <a:t>太平洋戦争の戦局激化に伴って</a:t>
            </a:r>
            <a:r>
              <a:rPr lang="ja-JP" altLang="en-US" sz="3600" dirty="0">
                <a:solidFill>
                  <a:srgbClr val="FF0000"/>
                </a:solidFill>
              </a:rPr>
              <a:t>太平洋側の航路が維持できなくなった</a:t>
            </a:r>
            <a:r>
              <a:rPr lang="ja-JP" altLang="en-US" sz="3600" dirty="0"/>
              <a:t>ことから、北海道産石炭・満州産大豆などの</a:t>
            </a:r>
            <a:r>
              <a:rPr lang="ja-JP" altLang="en-US" sz="3600" dirty="0">
                <a:solidFill>
                  <a:srgbClr val="FF0000"/>
                </a:solidFill>
              </a:rPr>
              <a:t>緊急受け入れ港として取扱量が</a:t>
            </a:r>
            <a:r>
              <a:rPr lang="ja-JP" altLang="en-US" sz="3600" dirty="0" smtClean="0">
                <a:solidFill>
                  <a:srgbClr val="FF0000"/>
                </a:solidFill>
              </a:rPr>
              <a:t>激増</a:t>
            </a:r>
            <a:endParaRPr lang="en-US" altLang="ja-JP" sz="3600" dirty="0" smtClean="0">
              <a:solidFill>
                <a:srgbClr val="FF0000"/>
              </a:solidFill>
            </a:endParaRPr>
          </a:p>
          <a:p>
            <a:r>
              <a:rPr kumimoji="1" lang="ja-JP" altLang="en-US" sz="3600" dirty="0" smtClean="0"/>
              <a:t>新潟 </a:t>
            </a:r>
            <a:r>
              <a:rPr kumimoji="1" lang="en-US" altLang="ja-JP" sz="3600" dirty="0" smtClean="0"/>
              <a:t>―</a:t>
            </a:r>
            <a:r>
              <a:rPr kumimoji="1" lang="ja-JP" altLang="en-US" sz="3600" dirty="0" smtClean="0"/>
              <a:t> 満州航路</a:t>
            </a:r>
            <a:endParaRPr kumimoji="1" lang="en-US" altLang="ja-JP" sz="3600" dirty="0" smtClean="0"/>
          </a:p>
          <a:p>
            <a:pPr lvl="1"/>
            <a:r>
              <a:rPr kumimoji="1" lang="ja-JP" altLang="en-US" sz="3200" dirty="0" smtClean="0"/>
              <a:t>昭和１９年１２月１８日～昭和２０年１月２５日</a:t>
            </a:r>
            <a:endParaRPr kumimoji="1" lang="en-US" altLang="ja-JP" sz="3200" dirty="0" smtClean="0"/>
          </a:p>
          <a:p>
            <a:pPr marL="914400" lvl="2" indent="0">
              <a:buNone/>
            </a:pPr>
            <a:r>
              <a:rPr kumimoji="1" lang="ja-JP" altLang="en-US" sz="2800" dirty="0" smtClean="0"/>
              <a:t>白山丸 新潟</a:t>
            </a:r>
            <a:r>
              <a:rPr kumimoji="1" lang="en-US" altLang="ja-JP" sz="2800" dirty="0" smtClean="0"/>
              <a:t>―</a:t>
            </a:r>
            <a:r>
              <a:rPr kumimoji="1" lang="ja-JP" altLang="en-US" sz="2800" dirty="0" smtClean="0"/>
              <a:t>羅津、新潟</a:t>
            </a:r>
            <a:r>
              <a:rPr kumimoji="1" lang="en-US" altLang="ja-JP" sz="2800" dirty="0" smtClean="0"/>
              <a:t>―</a:t>
            </a:r>
            <a:r>
              <a:rPr kumimoji="1" lang="ja-JP" altLang="en-US" sz="2800" dirty="0" smtClean="0"/>
              <a:t>新津 ３往復</a:t>
            </a:r>
            <a:endParaRPr kumimoji="1" lang="en-US" altLang="ja-JP" sz="2800" dirty="0" smtClean="0"/>
          </a:p>
          <a:p>
            <a:pPr lvl="1"/>
            <a:r>
              <a:rPr lang="ja-JP" altLang="en-US" sz="3200" dirty="0"/>
              <a:t>昭和２０年</a:t>
            </a:r>
            <a:r>
              <a:rPr lang="ja-JP" altLang="en-US" sz="3200" dirty="0" smtClean="0"/>
              <a:t>２月１日～４月１２日</a:t>
            </a:r>
            <a:endParaRPr lang="en-US" altLang="ja-JP" sz="3200" dirty="0" smtClean="0"/>
          </a:p>
          <a:p>
            <a:pPr marL="914400" lvl="2" indent="0">
              <a:buNone/>
            </a:pPr>
            <a:r>
              <a:rPr kumimoji="1" lang="ja-JP" altLang="en-US" sz="2800" dirty="0" smtClean="0"/>
              <a:t>筑前丸 新潟</a:t>
            </a:r>
            <a:r>
              <a:rPr kumimoji="1" lang="en-US" altLang="ja-JP" sz="2800" dirty="0" smtClean="0"/>
              <a:t>―</a:t>
            </a:r>
            <a:r>
              <a:rPr kumimoji="1" lang="ja-JP" altLang="en-US" sz="2800" dirty="0" smtClean="0"/>
              <a:t>羅津</a:t>
            </a:r>
            <a:r>
              <a:rPr kumimoji="1" lang="en-US" altLang="ja-JP" sz="2800" dirty="0" smtClean="0"/>
              <a:t>―</a:t>
            </a:r>
            <a:r>
              <a:rPr kumimoji="1" lang="ja-JP" altLang="en-US" sz="2800" dirty="0" smtClean="0"/>
              <a:t>新津 ７往復</a:t>
            </a:r>
            <a:endParaRPr kumimoji="1" lang="ja-JP" altLang="en-US" sz="2800" dirty="0"/>
          </a:p>
        </p:txBody>
      </p:sp>
      <p:sp>
        <p:nvSpPr>
          <p:cNvPr id="5" name="スライド番号プレースホルダー 4"/>
          <p:cNvSpPr>
            <a:spLocks noGrp="1"/>
          </p:cNvSpPr>
          <p:nvPr>
            <p:ph type="sldNum" sz="quarter" idx="12"/>
          </p:nvPr>
        </p:nvSpPr>
        <p:spPr>
          <a:xfrm>
            <a:off x="7086600" y="6492875"/>
            <a:ext cx="2057400" cy="365125"/>
          </a:xfrm>
        </p:spPr>
        <p:txBody>
          <a:bodyPr/>
          <a:lstStyle/>
          <a:p>
            <a:fld id="{248D6746-23CA-43DB-8CFD-F95FDC7C97DE}" type="slidenum">
              <a:rPr kumimoji="1" lang="ja-JP" altLang="en-US" smtClean="0"/>
              <a:t>51</a:t>
            </a:fld>
            <a:endParaRPr kumimoji="1" lang="ja-JP" altLang="en-US" dirty="0"/>
          </a:p>
        </p:txBody>
      </p:sp>
    </p:spTree>
    <p:extLst>
      <p:ext uri="{BB962C8B-B14F-4D97-AF65-F5344CB8AC3E}">
        <p14:creationId xmlns:p14="http://schemas.microsoft.com/office/powerpoint/2010/main" val="235959775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485775"/>
            <a:ext cx="7620000" cy="5886450"/>
          </a:xfrm>
          <a:prstGeom prst="rect">
            <a:avLst/>
          </a:prstGeom>
        </p:spPr>
      </p:pic>
      <p:sp>
        <p:nvSpPr>
          <p:cNvPr id="3" name="スライド番号プレースホルダー 2"/>
          <p:cNvSpPr>
            <a:spLocks noGrp="1"/>
          </p:cNvSpPr>
          <p:nvPr>
            <p:ph type="sldNum" sz="quarter" idx="12"/>
          </p:nvPr>
        </p:nvSpPr>
        <p:spPr/>
        <p:txBody>
          <a:bodyPr/>
          <a:lstStyle/>
          <a:p>
            <a:fld id="{248D6746-23CA-43DB-8CFD-F95FDC7C97DE}" type="slidenum">
              <a:rPr kumimoji="1" lang="ja-JP" altLang="en-US" smtClean="0"/>
              <a:t>52</a:t>
            </a:fld>
            <a:endParaRPr kumimoji="1" lang="ja-JP" altLang="en-US"/>
          </a:p>
        </p:txBody>
      </p:sp>
    </p:spTree>
    <p:extLst>
      <p:ext uri="{BB962C8B-B14F-4D97-AF65-F5344CB8AC3E}">
        <p14:creationId xmlns:p14="http://schemas.microsoft.com/office/powerpoint/2010/main" val="25090680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485775"/>
            <a:ext cx="7620000" cy="5886450"/>
          </a:xfrm>
          <a:prstGeom prst="rect">
            <a:avLst/>
          </a:prstGeom>
        </p:spPr>
      </p:pic>
      <p:sp>
        <p:nvSpPr>
          <p:cNvPr id="3" name="スライド番号プレースホルダー 2"/>
          <p:cNvSpPr>
            <a:spLocks noGrp="1"/>
          </p:cNvSpPr>
          <p:nvPr>
            <p:ph type="sldNum" sz="quarter" idx="12"/>
          </p:nvPr>
        </p:nvSpPr>
        <p:spPr/>
        <p:txBody>
          <a:bodyPr/>
          <a:lstStyle/>
          <a:p>
            <a:fld id="{248D6746-23CA-43DB-8CFD-F95FDC7C97DE}" type="slidenum">
              <a:rPr kumimoji="1" lang="ja-JP" altLang="en-US" smtClean="0"/>
              <a:t>53</a:t>
            </a:fld>
            <a:endParaRPr kumimoji="1" lang="ja-JP" altLang="en-US"/>
          </a:p>
        </p:txBody>
      </p:sp>
    </p:spTree>
    <p:extLst>
      <p:ext uri="{BB962C8B-B14F-4D97-AF65-F5344CB8AC3E}">
        <p14:creationId xmlns:p14="http://schemas.microsoft.com/office/powerpoint/2010/main" val="28986025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485775"/>
            <a:ext cx="7620000" cy="5886450"/>
          </a:xfrm>
          <a:prstGeom prst="rect">
            <a:avLst/>
          </a:prstGeom>
        </p:spPr>
      </p:pic>
      <p:sp>
        <p:nvSpPr>
          <p:cNvPr id="3" name="スライド番号プレースホルダー 2"/>
          <p:cNvSpPr>
            <a:spLocks noGrp="1"/>
          </p:cNvSpPr>
          <p:nvPr>
            <p:ph type="sldNum" sz="quarter" idx="12"/>
          </p:nvPr>
        </p:nvSpPr>
        <p:spPr/>
        <p:txBody>
          <a:bodyPr/>
          <a:lstStyle/>
          <a:p>
            <a:fld id="{248D6746-23CA-43DB-8CFD-F95FDC7C97DE}" type="slidenum">
              <a:rPr kumimoji="1" lang="ja-JP" altLang="en-US" smtClean="0"/>
              <a:t>54</a:t>
            </a:fld>
            <a:endParaRPr kumimoji="1" lang="ja-JP" altLang="en-US"/>
          </a:p>
        </p:txBody>
      </p:sp>
    </p:spTree>
    <p:extLst>
      <p:ext uri="{BB962C8B-B14F-4D97-AF65-F5344CB8AC3E}">
        <p14:creationId xmlns:p14="http://schemas.microsoft.com/office/powerpoint/2010/main" val="1560833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485775"/>
            <a:ext cx="7620000" cy="5886450"/>
          </a:xfrm>
          <a:prstGeom prst="rect">
            <a:avLst/>
          </a:prstGeom>
        </p:spPr>
      </p:pic>
      <p:sp>
        <p:nvSpPr>
          <p:cNvPr id="3" name="スライド番号プレースホルダー 2"/>
          <p:cNvSpPr>
            <a:spLocks noGrp="1"/>
          </p:cNvSpPr>
          <p:nvPr>
            <p:ph type="sldNum" sz="quarter" idx="12"/>
          </p:nvPr>
        </p:nvSpPr>
        <p:spPr/>
        <p:txBody>
          <a:bodyPr/>
          <a:lstStyle/>
          <a:p>
            <a:fld id="{248D6746-23CA-43DB-8CFD-F95FDC7C97DE}" type="slidenum">
              <a:rPr kumimoji="1" lang="ja-JP" altLang="en-US" smtClean="0"/>
              <a:t>55</a:t>
            </a:fld>
            <a:endParaRPr kumimoji="1" lang="ja-JP" altLang="en-US"/>
          </a:p>
        </p:txBody>
      </p:sp>
    </p:spTree>
    <p:extLst>
      <p:ext uri="{BB962C8B-B14F-4D97-AF65-F5344CB8AC3E}">
        <p14:creationId xmlns:p14="http://schemas.microsoft.com/office/powerpoint/2010/main" val="3621531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485775"/>
            <a:ext cx="7620000" cy="5886450"/>
          </a:xfrm>
          <a:prstGeom prst="rect">
            <a:avLst/>
          </a:prstGeom>
        </p:spPr>
      </p:pic>
      <p:sp>
        <p:nvSpPr>
          <p:cNvPr id="3" name="スライド番号プレースホルダー 2"/>
          <p:cNvSpPr>
            <a:spLocks noGrp="1"/>
          </p:cNvSpPr>
          <p:nvPr>
            <p:ph type="sldNum" sz="quarter" idx="12"/>
          </p:nvPr>
        </p:nvSpPr>
        <p:spPr/>
        <p:txBody>
          <a:bodyPr/>
          <a:lstStyle/>
          <a:p>
            <a:fld id="{248D6746-23CA-43DB-8CFD-F95FDC7C97DE}" type="slidenum">
              <a:rPr kumimoji="1" lang="ja-JP" altLang="en-US" smtClean="0"/>
              <a:t>56</a:t>
            </a:fld>
            <a:endParaRPr kumimoji="1" lang="ja-JP" altLang="en-US"/>
          </a:p>
        </p:txBody>
      </p:sp>
    </p:spTree>
    <p:extLst>
      <p:ext uri="{BB962C8B-B14F-4D97-AF65-F5344CB8AC3E}">
        <p14:creationId xmlns:p14="http://schemas.microsoft.com/office/powerpoint/2010/main" val="1526868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44000" cy="1325563"/>
          </a:xfrm>
          <a:solidFill>
            <a:srgbClr val="FFFF00"/>
          </a:solidFill>
        </p:spPr>
        <p:txBody>
          <a:bodyPr/>
          <a:lstStyle/>
          <a:p>
            <a:pPr algn="ctr"/>
            <a:r>
              <a:rPr kumimoji="1" lang="ja-JP" altLang="en-US" dirty="0" smtClean="0"/>
              <a:t>昭和</a:t>
            </a:r>
            <a:r>
              <a:rPr kumimoji="1" lang="en-US" altLang="ja-JP" dirty="0" smtClean="0"/>
              <a:t>20</a:t>
            </a:r>
            <a:r>
              <a:rPr kumimoji="1" lang="ja-JP" altLang="en-US" dirty="0" smtClean="0"/>
              <a:t>年の大気大循環場</a:t>
            </a:r>
            <a:endParaRPr kumimoji="1" lang="ja-JP" altLang="en-US" dirty="0"/>
          </a:p>
        </p:txBody>
      </p:sp>
      <p:sp>
        <p:nvSpPr>
          <p:cNvPr id="3" name="コンテンツ プレースホルダー 2"/>
          <p:cNvSpPr>
            <a:spLocks noGrp="1"/>
          </p:cNvSpPr>
          <p:nvPr>
            <p:ph idx="1"/>
          </p:nvPr>
        </p:nvSpPr>
        <p:spPr/>
        <p:txBody>
          <a:bodyPr>
            <a:normAutofit/>
          </a:bodyPr>
          <a:lstStyle/>
          <a:p>
            <a:r>
              <a:rPr kumimoji="1" lang="ja-JP" altLang="en-US" sz="3600" dirty="0" smtClean="0"/>
              <a:t>大気大循環場の偏差図を作成</a:t>
            </a:r>
            <a:endParaRPr lang="en-US" altLang="ja-JP" sz="3600" dirty="0"/>
          </a:p>
          <a:p>
            <a:pPr marL="457200" lvl="1" indent="0">
              <a:buNone/>
            </a:pPr>
            <a:r>
              <a:rPr lang="ja-JP" altLang="en-US" sz="3200" dirty="0" smtClean="0"/>
              <a:t>冷害が発生する</a:t>
            </a:r>
            <a:r>
              <a:rPr lang="en-US" altLang="ja-JP" sz="3200" dirty="0" smtClean="0"/>
              <a:t>6</a:t>
            </a:r>
            <a:r>
              <a:rPr lang="ja-JP" altLang="en-US" sz="3200" dirty="0">
                <a:latin typeface="+mn-ea"/>
              </a:rPr>
              <a:t>～</a:t>
            </a:r>
            <a:r>
              <a:rPr lang="en-US" altLang="ja-JP" sz="3200" dirty="0" smtClean="0"/>
              <a:t>8</a:t>
            </a:r>
            <a:r>
              <a:rPr lang="ja-JP" altLang="en-US" sz="3200" dirty="0" smtClean="0"/>
              <a:t>月</a:t>
            </a:r>
            <a:endParaRPr kumimoji="1" lang="en-US" altLang="ja-JP" sz="3200" dirty="0" smtClean="0"/>
          </a:p>
          <a:p>
            <a:pPr lvl="1">
              <a:buFont typeface="Wingdings" panose="05000000000000000000" pitchFamily="2" charset="2"/>
              <a:buChar char="Ø"/>
            </a:pPr>
            <a:r>
              <a:rPr lang="en-US" altLang="ja-JP" sz="2800" dirty="0"/>
              <a:t>1000hPa</a:t>
            </a:r>
            <a:r>
              <a:rPr lang="ja-JP" altLang="en-US" sz="2800" dirty="0"/>
              <a:t>気温（</a:t>
            </a:r>
            <a:r>
              <a:rPr lang="en-US" altLang="ja-JP" sz="2800" dirty="0"/>
              <a:t>T1000</a:t>
            </a:r>
            <a:r>
              <a:rPr lang="ja-JP" altLang="en-US" sz="2800" dirty="0"/>
              <a:t>）</a:t>
            </a:r>
            <a:endParaRPr lang="en-US" altLang="ja-JP" sz="2800" dirty="0"/>
          </a:p>
          <a:p>
            <a:pPr lvl="1">
              <a:buFont typeface="Wingdings" panose="05000000000000000000" pitchFamily="2" charset="2"/>
              <a:buChar char="Ø"/>
            </a:pPr>
            <a:r>
              <a:rPr lang="en-GB" altLang="ja-JP" sz="2800" dirty="0"/>
              <a:t>500hPa</a:t>
            </a:r>
            <a:r>
              <a:rPr lang="ja-JP" altLang="ja-JP" sz="2800" dirty="0"/>
              <a:t>ジオポテンシャル高度（</a:t>
            </a:r>
            <a:r>
              <a:rPr lang="en-GB" altLang="ja-JP" sz="2800" dirty="0"/>
              <a:t>Z500</a:t>
            </a:r>
            <a:r>
              <a:rPr lang="ja-JP" altLang="ja-JP" sz="2800" dirty="0"/>
              <a:t>）</a:t>
            </a:r>
            <a:endParaRPr lang="en-US" altLang="ja-JP" sz="2800" dirty="0"/>
          </a:p>
          <a:p>
            <a:pPr lvl="1">
              <a:buFont typeface="Wingdings" panose="05000000000000000000" pitchFamily="2" charset="2"/>
              <a:buChar char="Ø"/>
            </a:pPr>
            <a:r>
              <a:rPr lang="ja-JP" altLang="ja-JP" sz="2800" dirty="0"/>
              <a:t>海面</a:t>
            </a:r>
            <a:r>
              <a:rPr lang="ja-JP" altLang="en-US" sz="2800" dirty="0"/>
              <a:t>更正</a:t>
            </a:r>
            <a:r>
              <a:rPr lang="ja-JP" altLang="ja-JP" sz="2800" dirty="0"/>
              <a:t>気圧（</a:t>
            </a:r>
            <a:r>
              <a:rPr lang="en-GB" altLang="ja-JP" sz="2800" dirty="0"/>
              <a:t>SLP</a:t>
            </a:r>
            <a:r>
              <a:rPr lang="ja-JP" altLang="ja-JP" sz="2800" dirty="0" smtClean="0"/>
              <a:t>）</a:t>
            </a:r>
            <a:endParaRPr lang="en-US" altLang="ja-JP" sz="2800" dirty="0" smtClean="0"/>
          </a:p>
          <a:p>
            <a:pPr marL="457200" lvl="1" indent="0">
              <a:buNone/>
            </a:pPr>
            <a:endParaRPr lang="ja-JP" altLang="en-US" sz="2800" dirty="0"/>
          </a:p>
          <a:p>
            <a:r>
              <a:rPr lang="ja-JP" altLang="en-US" sz="3600" dirty="0"/>
              <a:t>大凶作</a:t>
            </a:r>
            <a:r>
              <a:rPr lang="ja-JP" altLang="en-US" sz="3600" dirty="0" smtClean="0"/>
              <a:t>年</a:t>
            </a:r>
            <a:r>
              <a:rPr lang="en-US" altLang="ja-JP" sz="3600" dirty="0" smtClean="0"/>
              <a:t>9</a:t>
            </a:r>
            <a:r>
              <a:rPr lang="ja-JP" altLang="en-US" sz="3600" dirty="0" smtClean="0"/>
              <a:t>年分の平均偏差図も作成</a:t>
            </a:r>
            <a:endParaRPr lang="en-US" altLang="ja-JP" sz="3600" dirty="0" smtClean="0"/>
          </a:p>
          <a:p>
            <a:pPr marL="0" indent="0" algn="ctr">
              <a:buNone/>
            </a:pPr>
            <a:r>
              <a:rPr kumimoji="1" lang="ja-JP" altLang="en-US" sz="3200" dirty="0" smtClean="0"/>
              <a:t>昭和</a:t>
            </a:r>
            <a:r>
              <a:rPr kumimoji="1" lang="en-US" altLang="ja-JP" sz="3200" dirty="0" smtClean="0"/>
              <a:t>20</a:t>
            </a:r>
            <a:r>
              <a:rPr kumimoji="1" lang="ja-JP" altLang="en-US" sz="3200" dirty="0" smtClean="0"/>
              <a:t>年と大凶作平均とを比較</a:t>
            </a:r>
            <a:endParaRPr kumimoji="1" lang="ja-JP" altLang="en-US" sz="3200" dirty="0"/>
          </a:p>
        </p:txBody>
      </p:sp>
      <p:sp>
        <p:nvSpPr>
          <p:cNvPr id="4" name="スライド番号プレースホルダー 3"/>
          <p:cNvSpPr>
            <a:spLocks noGrp="1"/>
          </p:cNvSpPr>
          <p:nvPr>
            <p:ph type="sldNum" sz="quarter" idx="12"/>
          </p:nvPr>
        </p:nvSpPr>
        <p:spPr>
          <a:xfrm>
            <a:off x="7086600" y="6494462"/>
            <a:ext cx="2057400" cy="365125"/>
          </a:xfrm>
        </p:spPr>
        <p:txBody>
          <a:bodyPr/>
          <a:lstStyle/>
          <a:p>
            <a:fld id="{248D6746-23CA-43DB-8CFD-F95FDC7C97DE}" type="slidenum">
              <a:rPr kumimoji="1" lang="ja-JP" altLang="en-US" smtClean="0"/>
              <a:t>6</a:t>
            </a:fld>
            <a:endParaRPr kumimoji="1" lang="ja-JP" altLang="en-US"/>
          </a:p>
        </p:txBody>
      </p:sp>
    </p:spTree>
    <p:extLst>
      <p:ext uri="{BB962C8B-B14F-4D97-AF65-F5344CB8AC3E}">
        <p14:creationId xmlns:p14="http://schemas.microsoft.com/office/powerpoint/2010/main" val="6455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7" end="7"/>
                                            </p:txEl>
                                          </p:spTgt>
                                        </p:tgtEl>
                                        <p:attrNameLst>
                                          <p:attrName>style.visibility</p:attrName>
                                        </p:attrNameLst>
                                      </p:cBhvr>
                                      <p:to>
                                        <p:strVal val="visible"/>
                                      </p:to>
                                    </p:set>
                                    <p:animEffect transition="in" filter="fade">
                                      <p:cBhvr>
                                        <p:cTn id="1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081054" y="6506519"/>
            <a:ext cx="2057400" cy="365125"/>
          </a:xfrm>
        </p:spPr>
        <p:txBody>
          <a:bodyPr/>
          <a:lstStyle/>
          <a:p>
            <a:fld id="{078EF197-B28D-4608-8A03-6AB77B2678B0}" type="slidenum">
              <a:rPr kumimoji="1" lang="ja-JP" altLang="en-US" smtClean="0"/>
              <a:t>7</a:t>
            </a:fld>
            <a:endParaRPr kumimoji="1" lang="ja-JP" altLang="en-US" dirty="0"/>
          </a:p>
        </p:txBody>
      </p:sp>
      <p:grpSp>
        <p:nvGrpSpPr>
          <p:cNvPr id="3" name="グループ化 2"/>
          <p:cNvGrpSpPr/>
          <p:nvPr/>
        </p:nvGrpSpPr>
        <p:grpSpPr>
          <a:xfrm>
            <a:off x="-1" y="13599"/>
            <a:ext cx="9147533" cy="6858048"/>
            <a:chOff x="-1" y="13599"/>
            <a:chExt cx="9147533" cy="6858048"/>
          </a:xfrm>
        </p:grpSpPr>
        <p:sp>
          <p:nvSpPr>
            <p:cNvPr id="30" name="正方形/長方形 29"/>
            <p:cNvSpPr/>
            <p:nvPr/>
          </p:nvSpPr>
          <p:spPr>
            <a:xfrm>
              <a:off x="-1" y="455159"/>
              <a:ext cx="8499729" cy="350064"/>
            </a:xfrm>
            <a:prstGeom prst="rect">
              <a:avLst/>
            </a:prstGeom>
            <a:solidFill>
              <a:srgbClr val="FFE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8048091" y="13599"/>
              <a:ext cx="1090363" cy="523220"/>
            </a:xfrm>
            <a:prstGeom prst="rect">
              <a:avLst/>
            </a:prstGeom>
            <a:solidFill>
              <a:srgbClr val="FFFF00"/>
            </a:solidFill>
          </p:spPr>
          <p:txBody>
            <a:bodyPr wrap="none" rtlCol="0">
              <a:spAutoFit/>
            </a:bodyPr>
            <a:lstStyle/>
            <a:p>
              <a:r>
                <a:rPr lang="en-US" altLang="ja-JP" sz="2800" dirty="0" smtClean="0"/>
                <a:t>T1000</a:t>
              </a:r>
              <a:endParaRPr kumimoji="1" lang="ja-JP" altLang="en-US" sz="2800" dirty="0"/>
            </a:p>
          </p:txBody>
        </p:sp>
        <p:sp>
          <p:nvSpPr>
            <p:cNvPr id="29" name="正方形/長方形 28"/>
            <p:cNvSpPr/>
            <p:nvPr/>
          </p:nvSpPr>
          <p:spPr>
            <a:xfrm>
              <a:off x="0" y="3640668"/>
              <a:ext cx="8499729" cy="385422"/>
            </a:xfrm>
            <a:prstGeom prst="rect">
              <a:avLst/>
            </a:prstGeom>
            <a:solidFill>
              <a:srgbClr val="FFE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9" name="グループ化 18"/>
            <p:cNvGrpSpPr/>
            <p:nvPr/>
          </p:nvGrpSpPr>
          <p:grpSpPr>
            <a:xfrm>
              <a:off x="13648" y="805222"/>
              <a:ext cx="8492976" cy="6066425"/>
              <a:chOff x="13648" y="805222"/>
              <a:chExt cx="8492976" cy="6066425"/>
            </a:xfrm>
          </p:grpSpPr>
          <p:pic>
            <p:nvPicPr>
              <p:cNvPr id="13" name="図 12"/>
              <p:cNvPicPr>
                <a:picLocks noChangeAspect="1"/>
              </p:cNvPicPr>
              <p:nvPr/>
            </p:nvPicPr>
            <p:blipFill rotWithShape="1">
              <a:blip r:embed="rId2" cstate="print">
                <a:extLst>
                  <a:ext uri="{28A0092B-C50C-407E-A947-70E740481C1C}">
                    <a14:useLocalDpi xmlns:a14="http://schemas.microsoft.com/office/drawing/2010/main" val="0"/>
                  </a:ext>
                </a:extLst>
              </a:blip>
              <a:srcRect l="17974" t="4972" r="15663" b="8817"/>
              <a:stretch/>
            </p:blipFill>
            <p:spPr>
              <a:xfrm>
                <a:off x="5662380" y="805222"/>
                <a:ext cx="2837349" cy="2835446"/>
              </a:xfrm>
              <a:prstGeom prst="rect">
                <a:avLst/>
              </a:prstGeom>
            </p:spPr>
          </p:pic>
          <p:pic>
            <p:nvPicPr>
              <p:cNvPr id="18" name="図 17"/>
              <p:cNvPicPr>
                <a:picLocks noChangeAspect="1"/>
              </p:cNvPicPr>
              <p:nvPr/>
            </p:nvPicPr>
            <p:blipFill rotWithShape="1">
              <a:blip r:embed="rId3" cstate="print">
                <a:extLst>
                  <a:ext uri="{28A0092B-C50C-407E-A947-70E740481C1C}">
                    <a14:useLocalDpi xmlns:a14="http://schemas.microsoft.com/office/drawing/2010/main" val="0"/>
                  </a:ext>
                </a:extLst>
              </a:blip>
              <a:srcRect l="18040" t="4878" r="15734" b="8817"/>
              <a:stretch/>
            </p:blipFill>
            <p:spPr>
              <a:xfrm>
                <a:off x="13648" y="4039736"/>
                <a:ext cx="2818136" cy="2819297"/>
              </a:xfrm>
              <a:prstGeom prst="rect">
                <a:avLst/>
              </a:prstGeom>
            </p:spPr>
          </p:pic>
          <p:pic>
            <p:nvPicPr>
              <p:cNvPr id="17" name="図 16"/>
              <p:cNvPicPr>
                <a:picLocks noChangeAspect="1"/>
              </p:cNvPicPr>
              <p:nvPr/>
            </p:nvPicPr>
            <p:blipFill rotWithShape="1">
              <a:blip r:embed="rId4" cstate="print">
                <a:extLst>
                  <a:ext uri="{28A0092B-C50C-407E-A947-70E740481C1C}">
                    <a14:useLocalDpi xmlns:a14="http://schemas.microsoft.com/office/drawing/2010/main" val="0"/>
                  </a:ext>
                </a:extLst>
              </a:blip>
              <a:srcRect l="18051" t="4978" r="15746" b="8817"/>
              <a:stretch/>
            </p:blipFill>
            <p:spPr>
              <a:xfrm>
                <a:off x="13648" y="805222"/>
                <a:ext cx="2823870" cy="2821798"/>
              </a:xfrm>
              <a:prstGeom prst="rect">
                <a:avLst/>
              </a:prstGeom>
            </p:spPr>
          </p:pic>
          <p:pic>
            <p:nvPicPr>
              <p:cNvPr id="16" name="図 15"/>
              <p:cNvPicPr>
                <a:picLocks noChangeAspect="1"/>
              </p:cNvPicPr>
              <p:nvPr/>
            </p:nvPicPr>
            <p:blipFill rotWithShape="1">
              <a:blip r:embed="rId5" cstate="print">
                <a:extLst>
                  <a:ext uri="{28A0092B-C50C-407E-A947-70E740481C1C}">
                    <a14:useLocalDpi xmlns:a14="http://schemas.microsoft.com/office/drawing/2010/main" val="0"/>
                  </a:ext>
                </a:extLst>
              </a:blip>
              <a:srcRect l="18051" t="4868" r="15746" b="8618"/>
              <a:stretch/>
            </p:blipFill>
            <p:spPr>
              <a:xfrm>
                <a:off x="2838509" y="4039736"/>
                <a:ext cx="2823871" cy="2831911"/>
              </a:xfrm>
              <a:prstGeom prst="rect">
                <a:avLst/>
              </a:prstGeom>
            </p:spPr>
          </p:pic>
          <p:pic>
            <p:nvPicPr>
              <p:cNvPr id="15" name="図 14"/>
              <p:cNvPicPr>
                <a:picLocks noChangeAspect="1"/>
              </p:cNvPicPr>
              <p:nvPr/>
            </p:nvPicPr>
            <p:blipFill rotWithShape="1">
              <a:blip r:embed="rId6" cstate="print">
                <a:extLst>
                  <a:ext uri="{28A0092B-C50C-407E-A947-70E740481C1C}">
                    <a14:useLocalDpi xmlns:a14="http://schemas.microsoft.com/office/drawing/2010/main" val="0"/>
                  </a:ext>
                </a:extLst>
              </a:blip>
              <a:srcRect l="18051" t="4978" r="15746" b="8817"/>
              <a:stretch/>
            </p:blipFill>
            <p:spPr>
              <a:xfrm>
                <a:off x="2845262" y="805222"/>
                <a:ext cx="2823871" cy="2821798"/>
              </a:xfrm>
              <a:prstGeom prst="rect">
                <a:avLst/>
              </a:prstGeom>
            </p:spPr>
          </p:pic>
          <p:pic>
            <p:nvPicPr>
              <p:cNvPr id="14" name="図 13"/>
              <p:cNvPicPr>
                <a:picLocks noChangeAspect="1"/>
              </p:cNvPicPr>
              <p:nvPr/>
            </p:nvPicPr>
            <p:blipFill rotWithShape="1">
              <a:blip r:embed="rId7" cstate="print">
                <a:extLst>
                  <a:ext uri="{28A0092B-C50C-407E-A947-70E740481C1C}">
                    <a14:useLocalDpi xmlns:a14="http://schemas.microsoft.com/office/drawing/2010/main" val="0"/>
                  </a:ext>
                </a:extLst>
              </a:blip>
              <a:srcRect l="18050" t="4664" r="15900" b="8817"/>
              <a:stretch/>
            </p:blipFill>
            <p:spPr>
              <a:xfrm>
                <a:off x="5675859" y="4026090"/>
                <a:ext cx="2830765" cy="2845554"/>
              </a:xfrm>
              <a:prstGeom prst="rect">
                <a:avLst/>
              </a:prstGeom>
            </p:spPr>
          </p:pic>
        </p:grpSp>
        <p:pic>
          <p:nvPicPr>
            <p:cNvPr id="20" name="図 19"/>
            <p:cNvPicPr>
              <a:picLocks noChangeAspect="1"/>
            </p:cNvPicPr>
            <p:nvPr/>
          </p:nvPicPr>
          <p:blipFill rotWithShape="1">
            <a:blip r:embed="rId8" cstate="print">
              <a:extLst>
                <a:ext uri="{28A0092B-C50C-407E-A947-70E740481C1C}">
                  <a14:useLocalDpi xmlns:a14="http://schemas.microsoft.com/office/drawing/2010/main" val="0"/>
                </a:ext>
              </a:extLst>
            </a:blip>
            <a:srcRect l="89572" t="10518" r="3499" b="14622"/>
            <a:stretch/>
          </p:blipFill>
          <p:spPr>
            <a:xfrm>
              <a:off x="8499729" y="1088536"/>
              <a:ext cx="614149" cy="5104263"/>
            </a:xfrm>
            <a:prstGeom prst="rect">
              <a:avLst/>
            </a:prstGeom>
          </p:spPr>
        </p:pic>
        <p:sp>
          <p:nvSpPr>
            <p:cNvPr id="24" name="テキスト ボックス 23"/>
            <p:cNvSpPr txBox="1"/>
            <p:nvPr/>
          </p:nvSpPr>
          <p:spPr>
            <a:xfrm>
              <a:off x="3321154" y="3602546"/>
              <a:ext cx="1872083" cy="461665"/>
            </a:xfrm>
            <a:prstGeom prst="rect">
              <a:avLst/>
            </a:prstGeom>
            <a:noFill/>
          </p:spPr>
          <p:txBody>
            <a:bodyPr wrap="square" rtlCol="0">
              <a:spAutoFit/>
            </a:bodyPr>
            <a:lstStyle/>
            <a:p>
              <a:pPr algn="ctr"/>
              <a:r>
                <a:rPr kumimoji="1" lang="ja-JP" altLang="en-US" sz="2400" b="1" dirty="0" smtClean="0"/>
                <a:t>凶作年平均</a:t>
              </a:r>
              <a:endParaRPr kumimoji="1" lang="ja-JP" altLang="en-US" sz="2400" b="1" dirty="0"/>
            </a:p>
          </p:txBody>
        </p:sp>
        <p:sp>
          <p:nvSpPr>
            <p:cNvPr id="25" name="テキスト ボックス 24"/>
            <p:cNvSpPr txBox="1"/>
            <p:nvPr/>
          </p:nvSpPr>
          <p:spPr>
            <a:xfrm>
              <a:off x="3512041" y="392506"/>
              <a:ext cx="1490311" cy="461665"/>
            </a:xfrm>
            <a:prstGeom prst="rect">
              <a:avLst/>
            </a:prstGeom>
            <a:noFill/>
          </p:spPr>
          <p:txBody>
            <a:bodyPr wrap="square" rtlCol="0">
              <a:spAutoFit/>
            </a:bodyPr>
            <a:lstStyle/>
            <a:p>
              <a:pPr algn="ctr"/>
              <a:r>
                <a:rPr kumimoji="1" lang="en-US" altLang="ja-JP" sz="2400" b="1" dirty="0" smtClean="0"/>
                <a:t>1945</a:t>
              </a:r>
              <a:r>
                <a:rPr kumimoji="1" lang="ja-JP" altLang="en-US" sz="2400" b="1" dirty="0" smtClean="0"/>
                <a:t>年</a:t>
              </a:r>
              <a:endParaRPr kumimoji="1" lang="ja-JP" altLang="en-US" sz="2400" b="1" dirty="0"/>
            </a:p>
          </p:txBody>
        </p:sp>
        <p:sp>
          <p:nvSpPr>
            <p:cNvPr id="26" name="角丸四角形 25"/>
            <p:cNvSpPr/>
            <p:nvPr/>
          </p:nvSpPr>
          <p:spPr>
            <a:xfrm>
              <a:off x="990153" y="109175"/>
              <a:ext cx="865126" cy="33233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t>６月</a:t>
              </a:r>
              <a:endParaRPr kumimoji="1" lang="ja-JP" altLang="en-US" sz="2800" dirty="0"/>
            </a:p>
          </p:txBody>
        </p:sp>
        <p:sp>
          <p:nvSpPr>
            <p:cNvPr id="27" name="角丸四角形 26"/>
            <p:cNvSpPr/>
            <p:nvPr/>
          </p:nvSpPr>
          <p:spPr>
            <a:xfrm>
              <a:off x="6637776" y="109175"/>
              <a:ext cx="906930" cy="33260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t>８月</a:t>
              </a:r>
              <a:endParaRPr kumimoji="1" lang="ja-JP" altLang="en-US" sz="2800" dirty="0"/>
            </a:p>
          </p:txBody>
        </p:sp>
        <p:sp>
          <p:nvSpPr>
            <p:cNvPr id="28" name="角丸四角形 27"/>
            <p:cNvSpPr/>
            <p:nvPr/>
          </p:nvSpPr>
          <p:spPr>
            <a:xfrm>
              <a:off x="3791280" y="108905"/>
              <a:ext cx="931834" cy="33260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t>７月</a:t>
              </a:r>
              <a:endParaRPr kumimoji="1" lang="ja-JP" altLang="en-US" sz="2800" dirty="0"/>
            </a:p>
          </p:txBody>
        </p:sp>
        <p:sp>
          <p:nvSpPr>
            <p:cNvPr id="21" name="テキスト ボックス 20"/>
            <p:cNvSpPr txBox="1"/>
            <p:nvPr/>
          </p:nvSpPr>
          <p:spPr>
            <a:xfrm>
              <a:off x="8603793" y="6168335"/>
              <a:ext cx="543739" cy="307777"/>
            </a:xfrm>
            <a:prstGeom prst="rect">
              <a:avLst/>
            </a:prstGeom>
            <a:noFill/>
          </p:spPr>
          <p:txBody>
            <a:bodyPr wrap="none" rtlCol="0">
              <a:spAutoFit/>
            </a:bodyPr>
            <a:lstStyle/>
            <a:p>
              <a:r>
                <a:rPr kumimoji="1" lang="ja-JP" altLang="en-US" sz="1400" b="1" dirty="0" smtClean="0"/>
                <a:t>（℃）</a:t>
              </a:r>
              <a:endParaRPr kumimoji="1" lang="ja-JP" altLang="en-US" sz="1400" b="1" dirty="0"/>
            </a:p>
          </p:txBody>
        </p:sp>
      </p:grpSp>
    </p:spTree>
    <p:extLst>
      <p:ext uri="{BB962C8B-B14F-4D97-AF65-F5344CB8AC3E}">
        <p14:creationId xmlns:p14="http://schemas.microsoft.com/office/powerpoint/2010/main" val="6407928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a:xfrm>
            <a:off x="7077227" y="6518040"/>
            <a:ext cx="2057400" cy="365125"/>
          </a:xfrm>
        </p:spPr>
        <p:txBody>
          <a:bodyPr/>
          <a:lstStyle/>
          <a:p>
            <a:fld id="{078EF197-B28D-4608-8A03-6AB77B2678B0}" type="slidenum">
              <a:rPr kumimoji="1" lang="ja-JP" altLang="en-US" smtClean="0"/>
              <a:t>8</a:t>
            </a:fld>
            <a:endParaRPr kumimoji="1" lang="ja-JP" altLang="en-US" dirty="0"/>
          </a:p>
        </p:txBody>
      </p:sp>
      <p:grpSp>
        <p:nvGrpSpPr>
          <p:cNvPr id="4" name="グループ化 3"/>
          <p:cNvGrpSpPr/>
          <p:nvPr/>
        </p:nvGrpSpPr>
        <p:grpSpPr>
          <a:xfrm>
            <a:off x="-1" y="-4067"/>
            <a:ext cx="9213951" cy="6862067"/>
            <a:chOff x="-1" y="-4067"/>
            <a:chExt cx="9213951" cy="6862067"/>
          </a:xfrm>
        </p:grpSpPr>
        <p:sp>
          <p:nvSpPr>
            <p:cNvPr id="33" name="正方形/長方形 32"/>
            <p:cNvSpPr/>
            <p:nvPr/>
          </p:nvSpPr>
          <p:spPr>
            <a:xfrm>
              <a:off x="-1" y="455159"/>
              <a:ext cx="8499729" cy="350064"/>
            </a:xfrm>
            <a:prstGeom prst="rect">
              <a:avLst/>
            </a:prstGeom>
            <a:solidFill>
              <a:srgbClr val="FFE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p:cNvSpPr/>
            <p:nvPr/>
          </p:nvSpPr>
          <p:spPr>
            <a:xfrm>
              <a:off x="0" y="3602546"/>
              <a:ext cx="8499729" cy="423544"/>
            </a:xfrm>
            <a:prstGeom prst="rect">
              <a:avLst/>
            </a:prstGeom>
            <a:solidFill>
              <a:srgbClr val="FFE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8242791" y="-4067"/>
              <a:ext cx="901209" cy="523220"/>
            </a:xfrm>
            <a:prstGeom prst="rect">
              <a:avLst/>
            </a:prstGeom>
            <a:solidFill>
              <a:srgbClr val="FFFF00"/>
            </a:solidFill>
          </p:spPr>
          <p:txBody>
            <a:bodyPr wrap="none" rtlCol="0">
              <a:spAutoFit/>
            </a:bodyPr>
            <a:lstStyle/>
            <a:p>
              <a:r>
                <a:rPr kumimoji="1" lang="en-US" altLang="ja-JP" sz="2800" dirty="0" smtClean="0"/>
                <a:t>Z500</a:t>
              </a:r>
              <a:endParaRPr kumimoji="1" lang="ja-JP" altLang="en-US" sz="2800" dirty="0"/>
            </a:p>
          </p:txBody>
        </p:sp>
        <p:grpSp>
          <p:nvGrpSpPr>
            <p:cNvPr id="19" name="グループ化 18"/>
            <p:cNvGrpSpPr/>
            <p:nvPr/>
          </p:nvGrpSpPr>
          <p:grpSpPr>
            <a:xfrm>
              <a:off x="0" y="777926"/>
              <a:ext cx="8492673" cy="6080074"/>
              <a:chOff x="125136" y="787755"/>
              <a:chExt cx="8492673" cy="6080074"/>
            </a:xfrm>
          </p:grpSpPr>
          <p:pic>
            <p:nvPicPr>
              <p:cNvPr id="14" name="図 13"/>
              <p:cNvPicPr>
                <a:picLocks noChangeAspect="1"/>
              </p:cNvPicPr>
              <p:nvPr/>
            </p:nvPicPr>
            <p:blipFill rotWithShape="1">
              <a:blip r:embed="rId2" cstate="print">
                <a:extLst>
                  <a:ext uri="{28A0092B-C50C-407E-A947-70E740481C1C}">
                    <a14:useLocalDpi xmlns:a14="http://schemas.microsoft.com/office/drawing/2010/main" val="0"/>
                  </a:ext>
                </a:extLst>
              </a:blip>
              <a:srcRect l="18050" t="4606" r="15900" b="8761"/>
              <a:stretch/>
            </p:blipFill>
            <p:spPr>
              <a:xfrm>
                <a:off x="5786918" y="4022271"/>
                <a:ext cx="2830891" cy="2845558"/>
              </a:xfrm>
              <a:prstGeom prst="rect">
                <a:avLst/>
              </a:prstGeom>
            </p:spPr>
          </p:pic>
          <p:pic>
            <p:nvPicPr>
              <p:cNvPr id="2" name="図 1"/>
              <p:cNvPicPr>
                <a:picLocks noChangeAspect="1"/>
              </p:cNvPicPr>
              <p:nvPr/>
            </p:nvPicPr>
            <p:blipFill rotWithShape="1">
              <a:blip r:embed="rId3" cstate="print">
                <a:extLst>
                  <a:ext uri="{28A0092B-C50C-407E-A947-70E740481C1C}">
                    <a14:useLocalDpi xmlns:a14="http://schemas.microsoft.com/office/drawing/2010/main" val="0"/>
                  </a:ext>
                </a:extLst>
              </a:blip>
              <a:srcRect l="18051" t="5014" r="15746" b="8760"/>
              <a:stretch/>
            </p:blipFill>
            <p:spPr>
              <a:xfrm>
                <a:off x="5786918" y="801399"/>
                <a:ext cx="2830891" cy="2825640"/>
              </a:xfrm>
              <a:prstGeom prst="rect">
                <a:avLst/>
              </a:prstGeom>
            </p:spPr>
          </p:pic>
          <p:pic>
            <p:nvPicPr>
              <p:cNvPr id="15" name="図 14"/>
              <p:cNvPicPr>
                <a:picLocks noChangeAspect="1"/>
              </p:cNvPicPr>
              <p:nvPr/>
            </p:nvPicPr>
            <p:blipFill rotWithShape="1">
              <a:blip r:embed="rId4" cstate="print">
                <a:extLst>
                  <a:ext uri="{28A0092B-C50C-407E-A947-70E740481C1C}">
                    <a14:useLocalDpi xmlns:a14="http://schemas.microsoft.com/office/drawing/2010/main" val="0"/>
                  </a:ext>
                </a:extLst>
              </a:blip>
              <a:srcRect l="18051" t="4604" r="15746" b="8617"/>
              <a:stretch/>
            </p:blipFill>
            <p:spPr>
              <a:xfrm>
                <a:off x="2968845" y="787755"/>
                <a:ext cx="2822613" cy="2839283"/>
              </a:xfrm>
              <a:prstGeom prst="rect">
                <a:avLst/>
              </a:prstGeom>
            </p:spPr>
          </p:pic>
          <p:pic>
            <p:nvPicPr>
              <p:cNvPr id="16" name="図 15"/>
              <p:cNvPicPr>
                <a:picLocks noChangeAspect="1"/>
              </p:cNvPicPr>
              <p:nvPr/>
            </p:nvPicPr>
            <p:blipFill rotWithShape="1">
              <a:blip r:embed="rId5" cstate="print">
                <a:extLst>
                  <a:ext uri="{28A0092B-C50C-407E-A947-70E740481C1C}">
                    <a14:useLocalDpi xmlns:a14="http://schemas.microsoft.com/office/drawing/2010/main" val="0"/>
                  </a:ext>
                </a:extLst>
              </a:blip>
              <a:srcRect l="18039" t="5083" r="15734" b="8617"/>
              <a:stretch/>
            </p:blipFill>
            <p:spPr>
              <a:xfrm>
                <a:off x="2965965" y="4035919"/>
                <a:ext cx="2830891" cy="2831910"/>
              </a:xfrm>
              <a:prstGeom prst="rect">
                <a:avLst/>
              </a:prstGeom>
            </p:spPr>
          </p:pic>
          <p:pic>
            <p:nvPicPr>
              <p:cNvPr id="17" name="図 16"/>
              <p:cNvPicPr>
                <a:picLocks noChangeAspect="1"/>
              </p:cNvPicPr>
              <p:nvPr/>
            </p:nvPicPr>
            <p:blipFill rotWithShape="1">
              <a:blip r:embed="rId6" cstate="print">
                <a:extLst>
                  <a:ext uri="{28A0092B-C50C-407E-A947-70E740481C1C}">
                    <a14:useLocalDpi xmlns:a14="http://schemas.microsoft.com/office/drawing/2010/main" val="0"/>
                  </a:ext>
                </a:extLst>
              </a:blip>
              <a:srcRect l="17974" t="4471" r="15663" b="8817"/>
              <a:stretch/>
            </p:blipFill>
            <p:spPr>
              <a:xfrm>
                <a:off x="130671" y="787756"/>
                <a:ext cx="2830891" cy="2845420"/>
              </a:xfrm>
              <a:prstGeom prst="rect">
                <a:avLst/>
              </a:prstGeom>
            </p:spPr>
          </p:pic>
          <p:pic>
            <p:nvPicPr>
              <p:cNvPr id="18" name="図 17"/>
              <p:cNvPicPr>
                <a:picLocks noChangeAspect="1"/>
              </p:cNvPicPr>
              <p:nvPr/>
            </p:nvPicPr>
            <p:blipFill rotWithShape="1">
              <a:blip r:embed="rId7" cstate="print">
                <a:extLst>
                  <a:ext uri="{28A0092B-C50C-407E-A947-70E740481C1C}">
                    <a14:useLocalDpi xmlns:a14="http://schemas.microsoft.com/office/drawing/2010/main" val="0"/>
                  </a:ext>
                </a:extLst>
              </a:blip>
              <a:srcRect l="18050" t="4770" r="15746" b="8818"/>
              <a:stretch/>
            </p:blipFill>
            <p:spPr>
              <a:xfrm>
                <a:off x="125136" y="4022271"/>
                <a:ext cx="2840829" cy="2845558"/>
              </a:xfrm>
              <a:prstGeom prst="rect">
                <a:avLst/>
              </a:prstGeom>
            </p:spPr>
          </p:pic>
        </p:grpSp>
        <p:pic>
          <p:nvPicPr>
            <p:cNvPr id="20" name="図 19"/>
            <p:cNvPicPr>
              <a:picLocks noChangeAspect="1"/>
            </p:cNvPicPr>
            <p:nvPr/>
          </p:nvPicPr>
          <p:blipFill rotWithShape="1">
            <a:blip r:embed="rId8" cstate="print">
              <a:extLst>
                <a:ext uri="{28A0092B-C50C-407E-A947-70E740481C1C}">
                  <a14:useLocalDpi xmlns:a14="http://schemas.microsoft.com/office/drawing/2010/main" val="0"/>
                </a:ext>
              </a:extLst>
            </a:blip>
            <a:srcRect l="89323" t="5856" r="4225" b="9764"/>
            <a:stretch/>
          </p:blipFill>
          <p:spPr>
            <a:xfrm>
              <a:off x="8512549" y="777926"/>
              <a:ext cx="573206" cy="5745707"/>
            </a:xfrm>
            <a:prstGeom prst="rect">
              <a:avLst/>
            </a:prstGeom>
          </p:spPr>
        </p:pic>
        <p:sp>
          <p:nvSpPr>
            <p:cNvPr id="28" name="テキスト ボックス 27"/>
            <p:cNvSpPr txBox="1"/>
            <p:nvPr/>
          </p:nvSpPr>
          <p:spPr>
            <a:xfrm>
              <a:off x="3512041" y="392506"/>
              <a:ext cx="1490311" cy="461665"/>
            </a:xfrm>
            <a:prstGeom prst="rect">
              <a:avLst/>
            </a:prstGeom>
            <a:noFill/>
          </p:spPr>
          <p:txBody>
            <a:bodyPr wrap="square" rtlCol="0">
              <a:spAutoFit/>
            </a:bodyPr>
            <a:lstStyle/>
            <a:p>
              <a:pPr algn="ctr"/>
              <a:r>
                <a:rPr kumimoji="1" lang="en-US" altLang="ja-JP" sz="2400" b="1" dirty="0" smtClean="0"/>
                <a:t>1945</a:t>
              </a:r>
              <a:r>
                <a:rPr kumimoji="1" lang="ja-JP" altLang="en-US" sz="2400" b="1" dirty="0" smtClean="0"/>
                <a:t>年</a:t>
              </a:r>
              <a:endParaRPr kumimoji="1" lang="ja-JP" altLang="en-US" sz="2400" b="1" dirty="0"/>
            </a:p>
          </p:txBody>
        </p:sp>
        <p:sp>
          <p:nvSpPr>
            <p:cNvPr id="27" name="テキスト ボックス 26"/>
            <p:cNvSpPr txBox="1"/>
            <p:nvPr/>
          </p:nvSpPr>
          <p:spPr>
            <a:xfrm>
              <a:off x="3321154" y="3602546"/>
              <a:ext cx="1872083" cy="461665"/>
            </a:xfrm>
            <a:prstGeom prst="rect">
              <a:avLst/>
            </a:prstGeom>
            <a:noFill/>
          </p:spPr>
          <p:txBody>
            <a:bodyPr wrap="square" rtlCol="0">
              <a:spAutoFit/>
            </a:bodyPr>
            <a:lstStyle/>
            <a:p>
              <a:pPr algn="ctr"/>
              <a:r>
                <a:rPr kumimoji="1" lang="ja-JP" altLang="en-US" sz="2400" b="1" dirty="0" smtClean="0"/>
                <a:t>凶作年平均</a:t>
              </a:r>
              <a:endParaRPr kumimoji="1" lang="ja-JP" altLang="en-US" sz="2400" b="1" dirty="0"/>
            </a:p>
          </p:txBody>
        </p:sp>
        <p:sp>
          <p:nvSpPr>
            <p:cNvPr id="29" name="角丸四角形 28"/>
            <p:cNvSpPr/>
            <p:nvPr/>
          </p:nvSpPr>
          <p:spPr>
            <a:xfrm>
              <a:off x="990153" y="109175"/>
              <a:ext cx="865126" cy="33233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t>６月</a:t>
              </a:r>
              <a:endParaRPr kumimoji="1" lang="ja-JP" altLang="en-US" sz="2800" dirty="0"/>
            </a:p>
          </p:txBody>
        </p:sp>
        <p:sp>
          <p:nvSpPr>
            <p:cNvPr id="30" name="角丸四角形 29"/>
            <p:cNvSpPr/>
            <p:nvPr/>
          </p:nvSpPr>
          <p:spPr>
            <a:xfrm>
              <a:off x="6637776" y="109175"/>
              <a:ext cx="906930" cy="33260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t>８月</a:t>
              </a:r>
              <a:endParaRPr kumimoji="1" lang="ja-JP" altLang="en-US" sz="2800" dirty="0"/>
            </a:p>
          </p:txBody>
        </p:sp>
        <p:sp>
          <p:nvSpPr>
            <p:cNvPr id="31" name="角丸四角形 30"/>
            <p:cNvSpPr/>
            <p:nvPr/>
          </p:nvSpPr>
          <p:spPr>
            <a:xfrm>
              <a:off x="3791280" y="108905"/>
              <a:ext cx="931834" cy="33260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t>７月</a:t>
              </a:r>
              <a:endParaRPr kumimoji="1" lang="ja-JP" altLang="en-US" sz="2800" dirty="0"/>
            </a:p>
          </p:txBody>
        </p:sp>
        <p:sp>
          <p:nvSpPr>
            <p:cNvPr id="21" name="テキスト ボックス 20"/>
            <p:cNvSpPr txBox="1"/>
            <p:nvPr/>
          </p:nvSpPr>
          <p:spPr>
            <a:xfrm>
              <a:off x="8703874" y="6353374"/>
              <a:ext cx="510076" cy="307777"/>
            </a:xfrm>
            <a:prstGeom prst="rect">
              <a:avLst/>
            </a:prstGeom>
            <a:noFill/>
          </p:spPr>
          <p:txBody>
            <a:bodyPr wrap="none" rtlCol="0">
              <a:spAutoFit/>
            </a:bodyPr>
            <a:lstStyle/>
            <a:p>
              <a:r>
                <a:rPr kumimoji="1" lang="ja-JP" altLang="en-US" sz="1400" b="1" dirty="0" smtClean="0"/>
                <a:t>（</a:t>
              </a:r>
              <a:r>
                <a:rPr kumimoji="1" lang="en-US" altLang="ja-JP" sz="1400" b="1" dirty="0" smtClean="0"/>
                <a:t>m</a:t>
              </a:r>
              <a:r>
                <a:rPr kumimoji="1" lang="ja-JP" altLang="en-US" sz="1400" b="1" dirty="0" smtClean="0"/>
                <a:t>）</a:t>
              </a:r>
              <a:endParaRPr kumimoji="1" lang="ja-JP" altLang="en-US" sz="1400" b="1" dirty="0"/>
            </a:p>
          </p:txBody>
        </p:sp>
      </p:grpSp>
    </p:spTree>
    <p:extLst>
      <p:ext uri="{BB962C8B-B14F-4D97-AF65-F5344CB8AC3E}">
        <p14:creationId xmlns:p14="http://schemas.microsoft.com/office/powerpoint/2010/main" val="36084853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a:xfrm>
            <a:off x="7084490" y="6460475"/>
            <a:ext cx="2057400" cy="365125"/>
          </a:xfrm>
        </p:spPr>
        <p:txBody>
          <a:bodyPr/>
          <a:lstStyle/>
          <a:p>
            <a:fld id="{078EF197-B28D-4608-8A03-6AB77B2678B0}" type="slidenum">
              <a:rPr kumimoji="1" lang="ja-JP" altLang="en-US" smtClean="0"/>
              <a:t>9</a:t>
            </a:fld>
            <a:endParaRPr kumimoji="1" lang="ja-JP" altLang="en-US" dirty="0"/>
          </a:p>
        </p:txBody>
      </p:sp>
      <p:grpSp>
        <p:nvGrpSpPr>
          <p:cNvPr id="5" name="グループ化 4"/>
          <p:cNvGrpSpPr/>
          <p:nvPr/>
        </p:nvGrpSpPr>
        <p:grpSpPr>
          <a:xfrm>
            <a:off x="-1" y="-157"/>
            <a:ext cx="9170073" cy="6858161"/>
            <a:chOff x="-1" y="-157"/>
            <a:chExt cx="9170073" cy="6858161"/>
          </a:xfrm>
        </p:grpSpPr>
        <p:sp>
          <p:nvSpPr>
            <p:cNvPr id="26" name="正方形/長方形 25"/>
            <p:cNvSpPr/>
            <p:nvPr/>
          </p:nvSpPr>
          <p:spPr>
            <a:xfrm>
              <a:off x="-1" y="455159"/>
              <a:ext cx="8499729" cy="350064"/>
            </a:xfrm>
            <a:prstGeom prst="rect">
              <a:avLst/>
            </a:prstGeom>
            <a:solidFill>
              <a:srgbClr val="FFE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0" y="3640668"/>
              <a:ext cx="8499729" cy="385422"/>
            </a:xfrm>
            <a:prstGeom prst="rect">
              <a:avLst/>
            </a:prstGeom>
            <a:solidFill>
              <a:srgbClr val="FFE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8483666" y="-157"/>
              <a:ext cx="686406" cy="523220"/>
            </a:xfrm>
            <a:prstGeom prst="rect">
              <a:avLst/>
            </a:prstGeom>
            <a:solidFill>
              <a:srgbClr val="FFFF00"/>
            </a:solidFill>
          </p:spPr>
          <p:txBody>
            <a:bodyPr wrap="none" rtlCol="0">
              <a:spAutoFit/>
            </a:bodyPr>
            <a:lstStyle/>
            <a:p>
              <a:r>
                <a:rPr lang="en-US" altLang="ja-JP" sz="2800" dirty="0" smtClean="0"/>
                <a:t>SLP</a:t>
              </a:r>
              <a:endParaRPr kumimoji="1" lang="ja-JP" altLang="en-US" sz="2800" dirty="0"/>
            </a:p>
          </p:txBody>
        </p:sp>
        <p:pic>
          <p:nvPicPr>
            <p:cNvPr id="2" name="図 1"/>
            <p:cNvPicPr>
              <a:picLocks noChangeAspect="1"/>
            </p:cNvPicPr>
            <p:nvPr/>
          </p:nvPicPr>
          <p:blipFill rotWithShape="1">
            <a:blip r:embed="rId2" cstate="print">
              <a:extLst>
                <a:ext uri="{28A0092B-C50C-407E-A947-70E740481C1C}">
                  <a14:useLocalDpi xmlns:a14="http://schemas.microsoft.com/office/drawing/2010/main" val="0"/>
                </a:ext>
              </a:extLst>
            </a:blip>
            <a:srcRect l="18051" t="4665" r="15746" b="8817"/>
            <a:stretch/>
          </p:blipFill>
          <p:spPr>
            <a:xfrm>
              <a:off x="2583" y="4012442"/>
              <a:ext cx="2837364" cy="2845562"/>
            </a:xfrm>
            <a:prstGeom prst="rect">
              <a:avLst/>
            </a:prstGeom>
          </p:spPr>
        </p:pic>
        <p:pic>
          <p:nvPicPr>
            <p:cNvPr id="14" name="図 13"/>
            <p:cNvPicPr>
              <a:picLocks noChangeAspect="1"/>
            </p:cNvPicPr>
            <p:nvPr/>
          </p:nvPicPr>
          <p:blipFill rotWithShape="1">
            <a:blip r:embed="rId3" cstate="print">
              <a:extLst>
                <a:ext uri="{28A0092B-C50C-407E-A947-70E740481C1C}">
                  <a14:useLocalDpi xmlns:a14="http://schemas.microsoft.com/office/drawing/2010/main" val="0"/>
                </a:ext>
              </a:extLst>
            </a:blip>
            <a:srcRect l="18050" t="4557" r="15746" b="8817"/>
            <a:stretch/>
          </p:blipFill>
          <p:spPr>
            <a:xfrm>
              <a:off x="0" y="777925"/>
              <a:ext cx="2837364" cy="2849098"/>
            </a:xfrm>
            <a:prstGeom prst="rect">
              <a:avLst/>
            </a:prstGeom>
          </p:spPr>
        </p:pic>
        <p:pic>
          <p:nvPicPr>
            <p:cNvPr id="15" name="図 14"/>
            <p:cNvPicPr>
              <a:picLocks noChangeAspect="1"/>
            </p:cNvPicPr>
            <p:nvPr/>
          </p:nvPicPr>
          <p:blipFill rotWithShape="1">
            <a:blip r:embed="rId4" cstate="print">
              <a:extLst>
                <a:ext uri="{28A0092B-C50C-407E-A947-70E740481C1C}">
                  <a14:useLocalDpi xmlns:a14="http://schemas.microsoft.com/office/drawing/2010/main" val="0"/>
                </a:ext>
              </a:extLst>
            </a:blip>
            <a:srcRect l="18050" t="4732" r="15900" b="8617"/>
            <a:stretch/>
          </p:blipFill>
          <p:spPr>
            <a:xfrm>
              <a:off x="2837364" y="4012442"/>
              <a:ext cx="2826457" cy="2845562"/>
            </a:xfrm>
            <a:prstGeom prst="rect">
              <a:avLst/>
            </a:prstGeom>
          </p:spPr>
        </p:pic>
        <p:pic>
          <p:nvPicPr>
            <p:cNvPr id="16" name="図 15"/>
            <p:cNvPicPr>
              <a:picLocks noChangeAspect="1"/>
            </p:cNvPicPr>
            <p:nvPr/>
          </p:nvPicPr>
          <p:blipFill rotWithShape="1">
            <a:blip r:embed="rId5" cstate="print">
              <a:extLst>
                <a:ext uri="{28A0092B-C50C-407E-A947-70E740481C1C}">
                  <a14:useLocalDpi xmlns:a14="http://schemas.microsoft.com/office/drawing/2010/main" val="0"/>
                </a:ext>
              </a:extLst>
            </a:blip>
            <a:srcRect l="18051" t="4725" r="15746" b="8761"/>
            <a:stretch/>
          </p:blipFill>
          <p:spPr>
            <a:xfrm>
              <a:off x="5663821" y="4012442"/>
              <a:ext cx="2841339" cy="2845562"/>
            </a:xfrm>
            <a:prstGeom prst="rect">
              <a:avLst/>
            </a:prstGeom>
          </p:spPr>
        </p:pic>
        <p:pic>
          <p:nvPicPr>
            <p:cNvPr id="17" name="図 16"/>
            <p:cNvPicPr>
              <a:picLocks noChangeAspect="1"/>
            </p:cNvPicPr>
            <p:nvPr/>
          </p:nvPicPr>
          <p:blipFill rotWithShape="1">
            <a:blip r:embed="rId6" cstate="print">
              <a:extLst>
                <a:ext uri="{28A0092B-C50C-407E-A947-70E740481C1C}">
                  <a14:useLocalDpi xmlns:a14="http://schemas.microsoft.com/office/drawing/2010/main" val="0"/>
                </a:ext>
              </a:extLst>
            </a:blip>
            <a:srcRect l="18050" t="5010" r="15746" b="8617"/>
            <a:stretch/>
          </p:blipFill>
          <p:spPr>
            <a:xfrm>
              <a:off x="2841697" y="791573"/>
              <a:ext cx="2833031" cy="2836446"/>
            </a:xfrm>
            <a:prstGeom prst="rect">
              <a:avLst/>
            </a:prstGeom>
          </p:spPr>
        </p:pic>
        <p:pic>
          <p:nvPicPr>
            <p:cNvPr id="18" name="図 17"/>
            <p:cNvPicPr>
              <a:picLocks noChangeAspect="1"/>
            </p:cNvPicPr>
            <p:nvPr/>
          </p:nvPicPr>
          <p:blipFill rotWithShape="1">
            <a:blip r:embed="rId7" cstate="print">
              <a:extLst>
                <a:ext uri="{28A0092B-C50C-407E-A947-70E740481C1C}">
                  <a14:useLocalDpi xmlns:a14="http://schemas.microsoft.com/office/drawing/2010/main" val="0"/>
                </a:ext>
              </a:extLst>
            </a:blip>
            <a:srcRect l="18051" t="4677" r="15746" b="8761"/>
            <a:stretch/>
          </p:blipFill>
          <p:spPr>
            <a:xfrm>
              <a:off x="5679061" y="777922"/>
              <a:ext cx="2841339" cy="2847108"/>
            </a:xfrm>
            <a:prstGeom prst="rect">
              <a:avLst/>
            </a:prstGeom>
          </p:spPr>
        </p:pic>
        <p:pic>
          <p:nvPicPr>
            <p:cNvPr id="19" name="図 18"/>
            <p:cNvPicPr>
              <a:picLocks noChangeAspect="1"/>
            </p:cNvPicPr>
            <p:nvPr/>
          </p:nvPicPr>
          <p:blipFill rotWithShape="1">
            <a:blip r:embed="rId8" cstate="print">
              <a:extLst>
                <a:ext uri="{28A0092B-C50C-407E-A947-70E740481C1C}">
                  <a14:useLocalDpi xmlns:a14="http://schemas.microsoft.com/office/drawing/2010/main" val="0"/>
                </a:ext>
              </a:extLst>
            </a:blip>
            <a:srcRect l="89323" t="6056" r="3150" b="9763"/>
            <a:stretch/>
          </p:blipFill>
          <p:spPr>
            <a:xfrm>
              <a:off x="8524733" y="758999"/>
              <a:ext cx="619267" cy="5732061"/>
            </a:xfrm>
            <a:prstGeom prst="rect">
              <a:avLst/>
            </a:prstGeom>
          </p:spPr>
        </p:pic>
        <p:sp>
          <p:nvSpPr>
            <p:cNvPr id="20" name="角丸四角形 19"/>
            <p:cNvSpPr/>
            <p:nvPr/>
          </p:nvSpPr>
          <p:spPr>
            <a:xfrm>
              <a:off x="990153" y="109175"/>
              <a:ext cx="865126" cy="33233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t>６月</a:t>
              </a:r>
              <a:endParaRPr kumimoji="1" lang="ja-JP" altLang="en-US" sz="2800" dirty="0"/>
            </a:p>
          </p:txBody>
        </p:sp>
        <p:sp>
          <p:nvSpPr>
            <p:cNvPr id="21" name="角丸四角形 20"/>
            <p:cNvSpPr/>
            <p:nvPr/>
          </p:nvSpPr>
          <p:spPr>
            <a:xfrm>
              <a:off x="6637776" y="109175"/>
              <a:ext cx="906930" cy="33260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t>８月</a:t>
              </a:r>
              <a:endParaRPr kumimoji="1" lang="ja-JP" altLang="en-US" sz="2800" dirty="0"/>
            </a:p>
          </p:txBody>
        </p:sp>
        <p:sp>
          <p:nvSpPr>
            <p:cNvPr id="22" name="角丸四角形 21"/>
            <p:cNvSpPr/>
            <p:nvPr/>
          </p:nvSpPr>
          <p:spPr>
            <a:xfrm>
              <a:off x="3791280" y="108905"/>
              <a:ext cx="931834" cy="33260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t>７月</a:t>
              </a:r>
              <a:endParaRPr kumimoji="1" lang="ja-JP" altLang="en-US" sz="2800" dirty="0"/>
            </a:p>
          </p:txBody>
        </p:sp>
        <p:sp>
          <p:nvSpPr>
            <p:cNvPr id="23" name="テキスト ボックス 22"/>
            <p:cNvSpPr txBox="1"/>
            <p:nvPr/>
          </p:nvSpPr>
          <p:spPr>
            <a:xfrm>
              <a:off x="3321154" y="3602546"/>
              <a:ext cx="1872083" cy="461665"/>
            </a:xfrm>
            <a:prstGeom prst="rect">
              <a:avLst/>
            </a:prstGeom>
            <a:noFill/>
          </p:spPr>
          <p:txBody>
            <a:bodyPr wrap="square" rtlCol="0">
              <a:spAutoFit/>
            </a:bodyPr>
            <a:lstStyle/>
            <a:p>
              <a:pPr algn="ctr"/>
              <a:r>
                <a:rPr kumimoji="1" lang="ja-JP" altLang="en-US" sz="2400" b="1" dirty="0" smtClean="0"/>
                <a:t>凶作年平均</a:t>
              </a:r>
              <a:endParaRPr kumimoji="1" lang="ja-JP" altLang="en-US" sz="2400" b="1" dirty="0"/>
            </a:p>
          </p:txBody>
        </p:sp>
        <p:sp>
          <p:nvSpPr>
            <p:cNvPr id="24" name="テキスト ボックス 23"/>
            <p:cNvSpPr txBox="1"/>
            <p:nvPr/>
          </p:nvSpPr>
          <p:spPr>
            <a:xfrm>
              <a:off x="3512041" y="392506"/>
              <a:ext cx="1490311" cy="461665"/>
            </a:xfrm>
            <a:prstGeom prst="rect">
              <a:avLst/>
            </a:prstGeom>
            <a:noFill/>
          </p:spPr>
          <p:txBody>
            <a:bodyPr wrap="square" rtlCol="0">
              <a:spAutoFit/>
            </a:bodyPr>
            <a:lstStyle/>
            <a:p>
              <a:pPr algn="ctr"/>
              <a:r>
                <a:rPr kumimoji="1" lang="en-US" altLang="ja-JP" sz="2400" b="1" dirty="0" smtClean="0"/>
                <a:t>1945</a:t>
              </a:r>
              <a:r>
                <a:rPr kumimoji="1" lang="ja-JP" altLang="en-US" sz="2400" b="1" dirty="0" smtClean="0"/>
                <a:t>年</a:t>
              </a:r>
              <a:endParaRPr kumimoji="1" lang="ja-JP" altLang="en-US" sz="2400" b="1" dirty="0"/>
            </a:p>
          </p:txBody>
        </p:sp>
        <p:sp>
          <p:nvSpPr>
            <p:cNvPr id="28" name="テキスト ボックス 27"/>
            <p:cNvSpPr txBox="1"/>
            <p:nvPr/>
          </p:nvSpPr>
          <p:spPr>
            <a:xfrm>
              <a:off x="8614199" y="6320234"/>
              <a:ext cx="545021" cy="307777"/>
            </a:xfrm>
            <a:prstGeom prst="rect">
              <a:avLst/>
            </a:prstGeom>
            <a:noFill/>
          </p:spPr>
          <p:txBody>
            <a:bodyPr wrap="none" rtlCol="0">
              <a:spAutoFit/>
            </a:bodyPr>
            <a:lstStyle/>
            <a:p>
              <a:r>
                <a:rPr kumimoji="1" lang="ja-JP" altLang="en-US" sz="1400" b="1" dirty="0" smtClean="0"/>
                <a:t>（</a:t>
              </a:r>
              <a:r>
                <a:rPr kumimoji="1" lang="en-US" altLang="ja-JP" sz="1400" b="1" dirty="0" smtClean="0"/>
                <a:t>Pa</a:t>
              </a:r>
              <a:r>
                <a:rPr kumimoji="1" lang="ja-JP" altLang="en-US" sz="1400" b="1" dirty="0" smtClean="0"/>
                <a:t>）</a:t>
              </a:r>
              <a:endParaRPr kumimoji="1" lang="ja-JP" altLang="en-US" sz="1400" b="1" dirty="0"/>
            </a:p>
          </p:txBody>
        </p:sp>
      </p:grpSp>
    </p:spTree>
    <p:extLst>
      <p:ext uri="{BB962C8B-B14F-4D97-AF65-F5344CB8AC3E}">
        <p14:creationId xmlns:p14="http://schemas.microsoft.com/office/powerpoint/2010/main" val="6937905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415</TotalTime>
  <Words>2750</Words>
  <Application>Microsoft Office PowerPoint</Application>
  <PresentationFormat>画面に合わせる (4:3)</PresentationFormat>
  <Paragraphs>747</Paragraphs>
  <Slides>56</Slides>
  <Notes>14</Notes>
  <HiddenSlides>0</HiddenSlides>
  <MMClips>2</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56</vt:i4>
      </vt:variant>
    </vt:vector>
  </HeadingPairs>
  <TitlesOfParts>
    <vt:vector size="65" baseType="lpstr">
      <vt:lpstr>HG明朝B</vt:lpstr>
      <vt:lpstr>ＭＳ Ｐゴシック</vt:lpstr>
      <vt:lpstr>Arial</vt:lpstr>
      <vt:lpstr>Calibri</vt:lpstr>
      <vt:lpstr>Calibri Light</vt:lpstr>
      <vt:lpstr>Cambria Math</vt:lpstr>
      <vt:lpstr>Times New Roman</vt:lpstr>
      <vt:lpstr>Wingdings</vt:lpstr>
      <vt:lpstr>Office テーマ</vt:lpstr>
      <vt:lpstr>終戦を促した異常気象 ～昭和20年大豪雪と大冷夏～</vt:lpstr>
      <vt:lpstr>PowerPoint プレゼンテーション</vt:lpstr>
      <vt:lpstr>歴史時代の気象データ</vt:lpstr>
      <vt:lpstr>PowerPoint プレゼンテーション</vt:lpstr>
      <vt:lpstr>PowerPoint プレゼンテーション</vt:lpstr>
      <vt:lpstr>昭和20年の大気大循環場</vt:lpstr>
      <vt:lpstr>PowerPoint プレゼンテーション</vt:lpstr>
      <vt:lpstr>PowerPoint プレゼンテーション</vt:lpstr>
      <vt:lpstr>PowerPoint プレゼンテーション</vt:lpstr>
      <vt:lpstr>PowerPoint プレゼンテーション</vt:lpstr>
      <vt:lpstr>戦争と食糧</vt:lpstr>
      <vt:lpstr>昭和天皇の「聖断」</vt:lpstr>
      <vt:lpstr>飢餓作戦</vt:lpstr>
      <vt:lpstr>PowerPoint プレゼンテーション</vt:lpstr>
      <vt:lpstr>PowerPoint プレゼンテーション</vt:lpstr>
      <vt:lpstr>PowerPoint プレゼンテーション</vt:lpstr>
      <vt:lpstr>収穫量・人口</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新潟港</vt:lpstr>
      <vt:lpstr>PowerPoint プレゼンテーション</vt:lpstr>
      <vt:lpstr>まとめ</vt:lpstr>
      <vt:lpstr>参考引用文献</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食糧に関する基礎的事情</vt:lpstr>
      <vt:lpstr>昭和20年2月開催 省部の各種幹部会合</vt:lpstr>
      <vt:lpstr>終戦までの流れ</vt:lpstr>
      <vt:lpstr>第１回臨時閣議 (1945/8/9)</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関東・東山</vt:lpstr>
      <vt:lpstr>PowerPoint プレゼンテーション</vt:lpstr>
      <vt:lpstr>PowerPoint プレゼンテーション</vt:lpstr>
      <vt:lpstr>PowerPoint プレゼンテーション</vt:lpstr>
      <vt:lpstr>新潟港</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Yamauchi</dc:creator>
  <cp:lastModifiedBy>Yamauchi</cp:lastModifiedBy>
  <cp:revision>12</cp:revision>
  <dcterms:created xsi:type="dcterms:W3CDTF">2017-02-23T05:45:16Z</dcterms:created>
  <dcterms:modified xsi:type="dcterms:W3CDTF">2017-02-28T04:56:50Z</dcterms:modified>
</cp:coreProperties>
</file>