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4"/>
  </p:notesMasterIdLst>
  <p:handoutMasterIdLst>
    <p:handoutMasterId r:id="rId55"/>
  </p:handoutMasterIdLst>
  <p:sldIdLst>
    <p:sldId id="257" r:id="rId2"/>
    <p:sldId id="258" r:id="rId3"/>
    <p:sldId id="259" r:id="rId4"/>
    <p:sldId id="260" r:id="rId5"/>
    <p:sldId id="317" r:id="rId6"/>
    <p:sldId id="319" r:id="rId7"/>
    <p:sldId id="264" r:id="rId8"/>
    <p:sldId id="279" r:id="rId9"/>
    <p:sldId id="295" r:id="rId10"/>
    <p:sldId id="308" r:id="rId11"/>
    <p:sldId id="309" r:id="rId12"/>
    <p:sldId id="320" r:id="rId13"/>
    <p:sldId id="297" r:id="rId14"/>
    <p:sldId id="307" r:id="rId15"/>
    <p:sldId id="298" r:id="rId16"/>
    <p:sldId id="273" r:id="rId17"/>
    <p:sldId id="274" r:id="rId18"/>
    <p:sldId id="275" r:id="rId19"/>
    <p:sldId id="313" r:id="rId20"/>
    <p:sldId id="276" r:id="rId21"/>
    <p:sldId id="277" r:id="rId22"/>
    <p:sldId id="318" r:id="rId23"/>
    <p:sldId id="280" r:id="rId24"/>
    <p:sldId id="296" r:id="rId25"/>
    <p:sldId id="266" r:id="rId26"/>
    <p:sldId id="314" r:id="rId27"/>
    <p:sldId id="305" r:id="rId28"/>
    <p:sldId id="267" r:id="rId29"/>
    <p:sldId id="268" r:id="rId30"/>
    <p:sldId id="282" r:id="rId31"/>
    <p:sldId id="315" r:id="rId32"/>
    <p:sldId id="316" r:id="rId33"/>
    <p:sldId id="306" r:id="rId34"/>
    <p:sldId id="299" r:id="rId35"/>
    <p:sldId id="300" r:id="rId36"/>
    <p:sldId id="301" r:id="rId37"/>
    <p:sldId id="302" r:id="rId38"/>
    <p:sldId id="303" r:id="rId39"/>
    <p:sldId id="263" r:id="rId40"/>
    <p:sldId id="272" r:id="rId41"/>
    <p:sldId id="283" r:id="rId42"/>
    <p:sldId id="284" r:id="rId43"/>
    <p:sldId id="285" r:id="rId44"/>
    <p:sldId id="286" r:id="rId45"/>
    <p:sldId id="287" r:id="rId46"/>
    <p:sldId id="288" r:id="rId47"/>
    <p:sldId id="289" r:id="rId48"/>
    <p:sldId id="290" r:id="rId49"/>
    <p:sldId id="291" r:id="rId50"/>
    <p:sldId id="292" r:id="rId51"/>
    <p:sldId id="293" r:id="rId52"/>
    <p:sldId id="278" r:id="rId53"/>
  </p:sldIdLst>
  <p:sldSz cx="9144000" cy="6858000" type="screen4x3"/>
  <p:notesSz cx="9926638" cy="67976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中間スタイル 2 - アクセント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581" autoAdjust="0"/>
    <p:restoredTop sz="94660"/>
  </p:normalViewPr>
  <p:slideViewPr>
    <p:cSldViewPr snapToGrid="0">
      <p:cViewPr varScale="1">
        <p:scale>
          <a:sx n="119" d="100"/>
          <a:sy n="119" d="100"/>
        </p:scale>
        <p:origin x="1386" y="84"/>
      </p:cViewPr>
      <p:guideLst/>
    </p:cSldViewPr>
  </p:slideViewPr>
  <p:notesTextViewPr>
    <p:cViewPr>
      <p:scale>
        <a:sx n="3" d="2"/>
        <a:sy n="3" d="2"/>
      </p:scale>
      <p:origin x="0" y="0"/>
    </p:cViewPr>
  </p:notesTextViewPr>
  <p:sorterViewPr>
    <p:cViewPr>
      <p:scale>
        <a:sx n="110" d="100"/>
        <a:sy n="110" d="100"/>
      </p:scale>
      <p:origin x="0" y="-4044"/>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a:extLst>
              <a:ext uri="{FF2B5EF4-FFF2-40B4-BE49-F238E27FC236}">
                <a16:creationId xmlns:a16="http://schemas.microsoft.com/office/drawing/2014/main" id="{242AF88D-9DD5-4125-A962-FD8D1CAD3DBB}"/>
              </a:ext>
            </a:extLst>
          </p:cNvPr>
          <p:cNvSpPr>
            <a:spLocks noGrp="1"/>
          </p:cNvSpPr>
          <p:nvPr>
            <p:ph type="hdr" sz="quarter"/>
          </p:nvPr>
        </p:nvSpPr>
        <p:spPr>
          <a:xfrm>
            <a:off x="0" y="1"/>
            <a:ext cx="4301543" cy="341064"/>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a:extLst>
              <a:ext uri="{FF2B5EF4-FFF2-40B4-BE49-F238E27FC236}">
                <a16:creationId xmlns:a16="http://schemas.microsoft.com/office/drawing/2014/main" id="{D9E2223C-9374-44DA-9277-AB9DED4422E2}"/>
              </a:ext>
            </a:extLst>
          </p:cNvPr>
          <p:cNvSpPr>
            <a:spLocks noGrp="1"/>
          </p:cNvSpPr>
          <p:nvPr>
            <p:ph type="dt" sz="quarter" idx="1"/>
          </p:nvPr>
        </p:nvSpPr>
        <p:spPr>
          <a:xfrm>
            <a:off x="5622798" y="1"/>
            <a:ext cx="4301543" cy="341064"/>
          </a:xfrm>
          <a:prstGeom prst="rect">
            <a:avLst/>
          </a:prstGeom>
        </p:spPr>
        <p:txBody>
          <a:bodyPr vert="horz" lIns="91440" tIns="45720" rIns="91440" bIns="45720" rtlCol="0"/>
          <a:lstStyle>
            <a:lvl1pPr algn="r">
              <a:defRPr sz="1200"/>
            </a:lvl1pPr>
          </a:lstStyle>
          <a:p>
            <a:fld id="{C106C975-C357-4CEA-9842-EE04D77235A7}" type="datetimeFigureOut">
              <a:rPr kumimoji="1" lang="ja-JP" altLang="en-US" smtClean="0"/>
              <a:t>2018/2/16</a:t>
            </a:fld>
            <a:endParaRPr kumimoji="1" lang="ja-JP" altLang="en-US"/>
          </a:p>
        </p:txBody>
      </p:sp>
      <p:sp>
        <p:nvSpPr>
          <p:cNvPr id="4" name="フッター プレースホルダー 3">
            <a:extLst>
              <a:ext uri="{FF2B5EF4-FFF2-40B4-BE49-F238E27FC236}">
                <a16:creationId xmlns:a16="http://schemas.microsoft.com/office/drawing/2014/main" id="{28841201-1F76-4268-B0CB-53765B19DFFC}"/>
              </a:ext>
            </a:extLst>
          </p:cNvPr>
          <p:cNvSpPr>
            <a:spLocks noGrp="1"/>
          </p:cNvSpPr>
          <p:nvPr>
            <p:ph type="ftr" sz="quarter" idx="2"/>
          </p:nvPr>
        </p:nvSpPr>
        <p:spPr>
          <a:xfrm>
            <a:off x="0" y="6456612"/>
            <a:ext cx="4301543" cy="341063"/>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a:extLst>
              <a:ext uri="{FF2B5EF4-FFF2-40B4-BE49-F238E27FC236}">
                <a16:creationId xmlns:a16="http://schemas.microsoft.com/office/drawing/2014/main" id="{35982E5B-AF08-4E7B-B9AB-DDFB4549901B}"/>
              </a:ext>
            </a:extLst>
          </p:cNvPr>
          <p:cNvSpPr>
            <a:spLocks noGrp="1"/>
          </p:cNvSpPr>
          <p:nvPr>
            <p:ph type="sldNum" sz="quarter" idx="3"/>
          </p:nvPr>
        </p:nvSpPr>
        <p:spPr>
          <a:xfrm>
            <a:off x="5622798" y="6456612"/>
            <a:ext cx="4301543" cy="341063"/>
          </a:xfrm>
          <a:prstGeom prst="rect">
            <a:avLst/>
          </a:prstGeom>
        </p:spPr>
        <p:txBody>
          <a:bodyPr vert="horz" lIns="91440" tIns="45720" rIns="91440" bIns="45720" rtlCol="0" anchor="b"/>
          <a:lstStyle>
            <a:lvl1pPr algn="r">
              <a:defRPr sz="1200"/>
            </a:lvl1pPr>
          </a:lstStyle>
          <a:p>
            <a:fld id="{8A245148-67E3-45EA-B47C-EDD50121FDE8}" type="slidenum">
              <a:rPr kumimoji="1" lang="ja-JP" altLang="en-US" smtClean="0"/>
              <a:t>‹#›</a:t>
            </a:fld>
            <a:endParaRPr kumimoji="1" lang="ja-JP" altLang="en-US"/>
          </a:p>
        </p:txBody>
      </p:sp>
    </p:spTree>
    <p:extLst>
      <p:ext uri="{BB962C8B-B14F-4D97-AF65-F5344CB8AC3E}">
        <p14:creationId xmlns:p14="http://schemas.microsoft.com/office/powerpoint/2010/main" val="300428487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1"/>
            <a:ext cx="4301543" cy="341064"/>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5622798" y="1"/>
            <a:ext cx="4301543" cy="341064"/>
          </a:xfrm>
          <a:prstGeom prst="rect">
            <a:avLst/>
          </a:prstGeom>
        </p:spPr>
        <p:txBody>
          <a:bodyPr vert="horz" lIns="91440" tIns="45720" rIns="91440" bIns="45720" rtlCol="0"/>
          <a:lstStyle>
            <a:lvl1pPr algn="r">
              <a:defRPr sz="1200"/>
            </a:lvl1pPr>
          </a:lstStyle>
          <a:p>
            <a:fld id="{30E31ED9-B5FF-40AE-84D4-87EDB53C213C}" type="datetimeFigureOut">
              <a:rPr kumimoji="1" lang="ja-JP" altLang="en-US" smtClean="0"/>
              <a:t>2018/2/16</a:t>
            </a:fld>
            <a:endParaRPr kumimoji="1" lang="ja-JP" altLang="en-US"/>
          </a:p>
        </p:txBody>
      </p:sp>
      <p:sp>
        <p:nvSpPr>
          <p:cNvPr id="4" name="スライド イメージ プレースホルダー 3"/>
          <p:cNvSpPr>
            <a:spLocks noGrp="1" noRot="1" noChangeAspect="1"/>
          </p:cNvSpPr>
          <p:nvPr>
            <p:ph type="sldImg" idx="2"/>
          </p:nvPr>
        </p:nvSpPr>
        <p:spPr>
          <a:xfrm>
            <a:off x="3433763" y="849313"/>
            <a:ext cx="3059112" cy="2293937"/>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992664" y="3271381"/>
            <a:ext cx="7941310" cy="2676585"/>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6456612"/>
            <a:ext cx="4301543" cy="341063"/>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5622798" y="6456612"/>
            <a:ext cx="4301543" cy="341063"/>
          </a:xfrm>
          <a:prstGeom prst="rect">
            <a:avLst/>
          </a:prstGeom>
        </p:spPr>
        <p:txBody>
          <a:bodyPr vert="horz" lIns="91440" tIns="45720" rIns="91440" bIns="45720" rtlCol="0" anchor="b"/>
          <a:lstStyle>
            <a:lvl1pPr algn="r">
              <a:defRPr sz="1200"/>
            </a:lvl1pPr>
          </a:lstStyle>
          <a:p>
            <a:fld id="{BED8632E-54F3-4B7D-A8B8-38F75960A0B5}" type="slidenum">
              <a:rPr kumimoji="1" lang="ja-JP" altLang="en-US" smtClean="0"/>
              <a:t>‹#›</a:t>
            </a:fld>
            <a:endParaRPr kumimoji="1" lang="ja-JP" altLang="en-US"/>
          </a:p>
        </p:txBody>
      </p:sp>
    </p:spTree>
    <p:extLst>
      <p:ext uri="{BB962C8B-B14F-4D97-AF65-F5344CB8AC3E}">
        <p14:creationId xmlns:p14="http://schemas.microsoft.com/office/powerpoint/2010/main" val="2163678538"/>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050" dirty="0"/>
              <a:t>小低気圧があるときの偏差局地風が強い</a:t>
            </a:r>
            <a:endParaRPr kumimoji="1" lang="en-US" altLang="ja-JP" sz="1050" dirty="0"/>
          </a:p>
          <a:p>
            <a:r>
              <a:rPr kumimoji="1" lang="ja-JP" altLang="en-US" sz="1050" dirty="0"/>
              <a:t>大規模の風が同じと仮定するならば、局地の風が強い方が現実場は北風傾向！</a:t>
            </a:r>
          </a:p>
        </p:txBody>
      </p:sp>
      <p:sp>
        <p:nvSpPr>
          <p:cNvPr id="4" name="スライド番号プレースホルダー 3"/>
          <p:cNvSpPr>
            <a:spLocks noGrp="1"/>
          </p:cNvSpPr>
          <p:nvPr>
            <p:ph type="sldNum" sz="quarter" idx="10"/>
          </p:nvPr>
        </p:nvSpPr>
        <p:spPr/>
        <p:txBody>
          <a:bodyPr/>
          <a:lstStyle/>
          <a:p>
            <a:fld id="{BED8632E-54F3-4B7D-A8B8-38F75960A0B5}" type="slidenum">
              <a:rPr kumimoji="1" lang="ja-JP" altLang="en-US" smtClean="0"/>
              <a:t>17</a:t>
            </a:fld>
            <a:endParaRPr kumimoji="1" lang="ja-JP" altLang="en-US"/>
          </a:p>
        </p:txBody>
      </p:sp>
    </p:spTree>
    <p:extLst>
      <p:ext uri="{BB962C8B-B14F-4D97-AF65-F5344CB8AC3E}">
        <p14:creationId xmlns:p14="http://schemas.microsoft.com/office/powerpoint/2010/main" val="16320104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B124575C-D3C5-445D-921B-9D7DC37D6EEB}" type="datetimeFigureOut">
              <a:rPr kumimoji="1" lang="ja-JP" altLang="en-US" smtClean="0"/>
              <a:t>2018/2/16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32000B9B-A600-4688-A22C-A1879D41E8C7}" type="slidenum">
              <a:rPr kumimoji="1" lang="ja-JP" altLang="en-US" smtClean="0"/>
              <a:t>‹#›</a:t>
            </a:fld>
            <a:endParaRPr kumimoji="1" lang="ja-JP" altLang="en-US"/>
          </a:p>
        </p:txBody>
      </p:sp>
    </p:spTree>
    <p:extLst>
      <p:ext uri="{BB962C8B-B14F-4D97-AF65-F5344CB8AC3E}">
        <p14:creationId xmlns:p14="http://schemas.microsoft.com/office/powerpoint/2010/main" val="18706464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B124575C-D3C5-445D-921B-9D7DC37D6EEB}" type="datetimeFigureOut">
              <a:rPr kumimoji="1" lang="ja-JP" altLang="en-US" smtClean="0"/>
              <a:t>2018/2/16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32000B9B-A600-4688-A22C-A1879D41E8C7}" type="slidenum">
              <a:rPr kumimoji="1" lang="ja-JP" altLang="en-US" smtClean="0"/>
              <a:t>‹#›</a:t>
            </a:fld>
            <a:endParaRPr kumimoji="1" lang="ja-JP" altLang="en-US"/>
          </a:p>
        </p:txBody>
      </p:sp>
    </p:spTree>
    <p:extLst>
      <p:ext uri="{BB962C8B-B14F-4D97-AF65-F5344CB8AC3E}">
        <p14:creationId xmlns:p14="http://schemas.microsoft.com/office/powerpoint/2010/main" val="21672199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B124575C-D3C5-445D-921B-9D7DC37D6EEB}" type="datetimeFigureOut">
              <a:rPr kumimoji="1" lang="ja-JP" altLang="en-US" smtClean="0"/>
              <a:t>2018/2/16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32000B9B-A600-4688-A22C-A1879D41E8C7}" type="slidenum">
              <a:rPr kumimoji="1" lang="ja-JP" altLang="en-US" smtClean="0"/>
              <a:t>‹#›</a:t>
            </a:fld>
            <a:endParaRPr kumimoji="1" lang="ja-JP" altLang="en-US"/>
          </a:p>
        </p:txBody>
      </p:sp>
    </p:spTree>
    <p:extLst>
      <p:ext uri="{BB962C8B-B14F-4D97-AF65-F5344CB8AC3E}">
        <p14:creationId xmlns:p14="http://schemas.microsoft.com/office/powerpoint/2010/main" val="39210744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B124575C-D3C5-445D-921B-9D7DC37D6EEB}" type="datetimeFigureOut">
              <a:rPr kumimoji="1" lang="ja-JP" altLang="en-US" smtClean="0"/>
              <a:t>2018/2/16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32000B9B-A600-4688-A22C-A1879D41E8C7}" type="slidenum">
              <a:rPr kumimoji="1" lang="ja-JP" altLang="en-US" smtClean="0"/>
              <a:t>‹#›</a:t>
            </a:fld>
            <a:endParaRPr kumimoji="1" lang="ja-JP" altLang="en-US"/>
          </a:p>
        </p:txBody>
      </p:sp>
    </p:spTree>
    <p:extLst>
      <p:ext uri="{BB962C8B-B14F-4D97-AF65-F5344CB8AC3E}">
        <p14:creationId xmlns:p14="http://schemas.microsoft.com/office/powerpoint/2010/main" val="41152263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B124575C-D3C5-445D-921B-9D7DC37D6EEB}" type="datetimeFigureOut">
              <a:rPr kumimoji="1" lang="ja-JP" altLang="en-US" smtClean="0"/>
              <a:t>2018/2/16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32000B9B-A600-4688-A22C-A1879D41E8C7}" type="slidenum">
              <a:rPr kumimoji="1" lang="ja-JP" altLang="en-US" smtClean="0"/>
              <a:t>‹#›</a:t>
            </a:fld>
            <a:endParaRPr kumimoji="1" lang="ja-JP" altLang="en-US"/>
          </a:p>
        </p:txBody>
      </p:sp>
    </p:spTree>
    <p:extLst>
      <p:ext uri="{BB962C8B-B14F-4D97-AF65-F5344CB8AC3E}">
        <p14:creationId xmlns:p14="http://schemas.microsoft.com/office/powerpoint/2010/main" val="42623045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B124575C-D3C5-445D-921B-9D7DC37D6EEB}" type="datetimeFigureOut">
              <a:rPr kumimoji="1" lang="ja-JP" altLang="en-US" smtClean="0"/>
              <a:t>2018/2/16</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32000B9B-A600-4688-A22C-A1879D41E8C7}" type="slidenum">
              <a:rPr kumimoji="1" lang="ja-JP" altLang="en-US" smtClean="0"/>
              <a:t>‹#›</a:t>
            </a:fld>
            <a:endParaRPr kumimoji="1" lang="ja-JP" altLang="en-US"/>
          </a:p>
        </p:txBody>
      </p:sp>
    </p:spTree>
    <p:extLst>
      <p:ext uri="{BB962C8B-B14F-4D97-AF65-F5344CB8AC3E}">
        <p14:creationId xmlns:p14="http://schemas.microsoft.com/office/powerpoint/2010/main" val="28436382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B124575C-D3C5-445D-921B-9D7DC37D6EEB}" type="datetimeFigureOut">
              <a:rPr kumimoji="1" lang="ja-JP" altLang="en-US" smtClean="0"/>
              <a:t>2018/2/16</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32000B9B-A600-4688-A22C-A1879D41E8C7}" type="slidenum">
              <a:rPr kumimoji="1" lang="ja-JP" altLang="en-US" smtClean="0"/>
              <a:t>‹#›</a:t>
            </a:fld>
            <a:endParaRPr kumimoji="1" lang="ja-JP" altLang="en-US"/>
          </a:p>
        </p:txBody>
      </p:sp>
    </p:spTree>
    <p:extLst>
      <p:ext uri="{BB962C8B-B14F-4D97-AF65-F5344CB8AC3E}">
        <p14:creationId xmlns:p14="http://schemas.microsoft.com/office/powerpoint/2010/main" val="34463505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B124575C-D3C5-445D-921B-9D7DC37D6EEB}" type="datetimeFigureOut">
              <a:rPr kumimoji="1" lang="ja-JP" altLang="en-US" smtClean="0"/>
              <a:t>2018/2/16</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32000B9B-A600-4688-A22C-A1879D41E8C7}" type="slidenum">
              <a:rPr kumimoji="1" lang="ja-JP" altLang="en-US" smtClean="0"/>
              <a:t>‹#›</a:t>
            </a:fld>
            <a:endParaRPr kumimoji="1" lang="ja-JP" altLang="en-US"/>
          </a:p>
        </p:txBody>
      </p:sp>
    </p:spTree>
    <p:extLst>
      <p:ext uri="{BB962C8B-B14F-4D97-AF65-F5344CB8AC3E}">
        <p14:creationId xmlns:p14="http://schemas.microsoft.com/office/powerpoint/2010/main" val="9127768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124575C-D3C5-445D-921B-9D7DC37D6EEB}" type="datetimeFigureOut">
              <a:rPr kumimoji="1" lang="ja-JP" altLang="en-US" smtClean="0"/>
              <a:t>2018/2/16</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32000B9B-A600-4688-A22C-A1879D41E8C7}" type="slidenum">
              <a:rPr kumimoji="1" lang="ja-JP" altLang="en-US" smtClean="0"/>
              <a:t>‹#›</a:t>
            </a:fld>
            <a:endParaRPr kumimoji="1" lang="ja-JP" altLang="en-US"/>
          </a:p>
        </p:txBody>
      </p:sp>
    </p:spTree>
    <p:extLst>
      <p:ext uri="{BB962C8B-B14F-4D97-AF65-F5344CB8AC3E}">
        <p14:creationId xmlns:p14="http://schemas.microsoft.com/office/powerpoint/2010/main" val="20854889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B124575C-D3C5-445D-921B-9D7DC37D6EEB}" type="datetimeFigureOut">
              <a:rPr kumimoji="1" lang="ja-JP" altLang="en-US" smtClean="0"/>
              <a:t>2018/2/16</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32000B9B-A600-4688-A22C-A1879D41E8C7}" type="slidenum">
              <a:rPr kumimoji="1" lang="ja-JP" altLang="en-US" smtClean="0"/>
              <a:t>‹#›</a:t>
            </a:fld>
            <a:endParaRPr kumimoji="1" lang="ja-JP" altLang="en-US"/>
          </a:p>
        </p:txBody>
      </p:sp>
    </p:spTree>
    <p:extLst>
      <p:ext uri="{BB962C8B-B14F-4D97-AF65-F5344CB8AC3E}">
        <p14:creationId xmlns:p14="http://schemas.microsoft.com/office/powerpoint/2010/main" val="34183527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B124575C-D3C5-445D-921B-9D7DC37D6EEB}" type="datetimeFigureOut">
              <a:rPr kumimoji="1" lang="ja-JP" altLang="en-US" smtClean="0"/>
              <a:t>2018/2/16</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32000B9B-A600-4688-A22C-A1879D41E8C7}" type="slidenum">
              <a:rPr kumimoji="1" lang="ja-JP" altLang="en-US" smtClean="0"/>
              <a:t>‹#›</a:t>
            </a:fld>
            <a:endParaRPr kumimoji="1" lang="ja-JP" altLang="en-US"/>
          </a:p>
        </p:txBody>
      </p:sp>
    </p:spTree>
    <p:extLst>
      <p:ext uri="{BB962C8B-B14F-4D97-AF65-F5344CB8AC3E}">
        <p14:creationId xmlns:p14="http://schemas.microsoft.com/office/powerpoint/2010/main" val="8806166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124575C-D3C5-445D-921B-9D7DC37D6EEB}" type="datetimeFigureOut">
              <a:rPr kumimoji="1" lang="ja-JP" altLang="en-US" smtClean="0"/>
              <a:t>2018/2/16</a:t>
            </a:fld>
            <a:endParaRPr kumimoji="1" lang="ja-JP"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2000B9B-A600-4688-A22C-A1879D41E8C7}" type="slidenum">
              <a:rPr kumimoji="1" lang="ja-JP" altLang="en-US" smtClean="0"/>
              <a:t>‹#›</a:t>
            </a:fld>
            <a:endParaRPr kumimoji="1" lang="ja-JP" altLang="en-US"/>
          </a:p>
        </p:txBody>
      </p:sp>
    </p:spTree>
    <p:extLst>
      <p:ext uri="{BB962C8B-B14F-4D97-AF65-F5344CB8AC3E}">
        <p14:creationId xmlns:p14="http://schemas.microsoft.com/office/powerpoint/2010/main" val="332570885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2.xml"/><Relationship Id="rId1" Type="http://schemas.openxmlformats.org/officeDocument/2006/relationships/tags" Target="../tags/tag1.xml"/><Relationship Id="rId5" Type="http://schemas.openxmlformats.org/officeDocument/2006/relationships/image" Target="../media/image8.png"/><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4.gif"/><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image" Target="../media/image24.gif"/><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2.xml"/><Relationship Id="rId1" Type="http://schemas.openxmlformats.org/officeDocument/2006/relationships/tags" Target="../tags/tag2.xml"/><Relationship Id="rId4" Type="http://schemas.openxmlformats.org/officeDocument/2006/relationships/image" Target="../media/image29.png"/></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slideLayout" Target="../slideLayouts/slideLayout2.xml"/><Relationship Id="rId1" Type="http://schemas.openxmlformats.org/officeDocument/2006/relationships/tags" Target="../tags/tag3.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slideLayout" Target="../slideLayouts/slideLayout2.xml"/><Relationship Id="rId1" Type="http://schemas.openxmlformats.org/officeDocument/2006/relationships/tags" Target="../tags/tag4.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29.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7.png"/><Relationship Id="rId3" Type="http://schemas.openxmlformats.org/officeDocument/2006/relationships/image" Target="../media/image38.png"/><Relationship Id="rId7" Type="http://schemas.openxmlformats.org/officeDocument/2006/relationships/image" Target="../media/image42.png"/><Relationship Id="rId12" Type="http://schemas.openxmlformats.org/officeDocument/2006/relationships/image" Target="../media/image46.png"/><Relationship Id="rId2" Type="http://schemas.openxmlformats.org/officeDocument/2006/relationships/slideLayout" Target="../slideLayouts/slideLayout2.xml"/><Relationship Id="rId1" Type="http://schemas.openxmlformats.org/officeDocument/2006/relationships/tags" Target="../tags/tag5.xml"/><Relationship Id="rId6" Type="http://schemas.openxmlformats.org/officeDocument/2006/relationships/image" Target="../media/image41.png"/><Relationship Id="rId11" Type="http://schemas.openxmlformats.org/officeDocument/2006/relationships/image" Target="../media/image45.png"/><Relationship Id="rId5" Type="http://schemas.openxmlformats.org/officeDocument/2006/relationships/image" Target="../media/image40.png"/><Relationship Id="rId10" Type="http://schemas.openxmlformats.org/officeDocument/2006/relationships/image" Target="../media/image44.png"/><Relationship Id="rId4" Type="http://schemas.openxmlformats.org/officeDocument/2006/relationships/image" Target="../media/image39.png"/><Relationship Id="rId9" Type="http://schemas.openxmlformats.org/officeDocument/2006/relationships/image" Target="../media/image10.png"/><Relationship Id="rId14" Type="http://schemas.openxmlformats.org/officeDocument/2006/relationships/image" Target="../media/image48.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2.gif"/><Relationship Id="rId2" Type="http://schemas.openxmlformats.org/officeDocument/2006/relationships/image" Target="../media/image51.gif"/><Relationship Id="rId1" Type="http://schemas.openxmlformats.org/officeDocument/2006/relationships/slideLayout" Target="../slideLayouts/slideLayout1.xml"/><Relationship Id="rId4" Type="http://schemas.openxmlformats.org/officeDocument/2006/relationships/image" Target="../media/image25.gif"/></Relationships>
</file>

<file path=ppt/slides/_rels/slide3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xml"/><Relationship Id="rId5" Type="http://schemas.openxmlformats.org/officeDocument/2006/relationships/image" Target="../media/image18.png"/><Relationship Id="rId4" Type="http://schemas.openxmlformats.org/officeDocument/2006/relationships/image" Target="../media/image17.png"/></Relationships>
</file>

<file path=ppt/slides/_rels/slide4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 Id="rId5" Type="http://schemas.openxmlformats.org/officeDocument/2006/relationships/image" Target="../media/image64.png"/><Relationship Id="rId4" Type="http://schemas.openxmlformats.org/officeDocument/2006/relationships/image" Target="../media/image63.png"/></Relationships>
</file>

<file path=ppt/slides/_rels/slide4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 Id="rId5" Type="http://schemas.openxmlformats.org/officeDocument/2006/relationships/image" Target="../media/image70.png"/><Relationship Id="rId4" Type="http://schemas.openxmlformats.org/officeDocument/2006/relationships/image" Target="../media/image69.png"/></Relationships>
</file>

<file path=ppt/slides/_rels/slide4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17.png"/><Relationship Id="rId1" Type="http://schemas.openxmlformats.org/officeDocument/2006/relationships/slideLayout" Target="../slideLayouts/slideLayout2.xml"/><Relationship Id="rId5" Type="http://schemas.openxmlformats.org/officeDocument/2006/relationships/image" Target="../media/image72.png"/><Relationship Id="rId4" Type="http://schemas.openxmlformats.org/officeDocument/2006/relationships/image" Target="../media/image18.png"/></Relationships>
</file>

<file path=ppt/slides/_rels/slide4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2.xml"/><Relationship Id="rId5" Type="http://schemas.openxmlformats.org/officeDocument/2006/relationships/image" Target="../media/image76.png"/><Relationship Id="rId4" Type="http://schemas.openxmlformats.org/officeDocument/2006/relationships/image" Target="../media/image75.png"/></Relationships>
</file>

<file path=ppt/slides/_rels/slide4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2.xml"/><Relationship Id="rId5" Type="http://schemas.openxmlformats.org/officeDocument/2006/relationships/image" Target="../media/image82.png"/><Relationship Id="rId4" Type="http://schemas.openxmlformats.org/officeDocument/2006/relationships/image" Target="../media/image81.png"/></Relationships>
</file>

<file path=ppt/slides/_rels/slide48.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50.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51.xml.rels><?xml version="1.0" encoding="UTF-8" standalone="yes"?>
<Relationships xmlns="http://schemas.openxmlformats.org/package/2006/relationships"><Relationship Id="rId2" Type="http://schemas.openxmlformats.org/officeDocument/2006/relationships/image" Target="../media/image87.gif"/><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rotWithShape="1">
          <a:blip r:embed="rId2" cstate="print">
            <a:extLst>
              <a:ext uri="{28A0092B-C50C-407E-A947-70E740481C1C}">
                <a14:useLocalDpi xmlns:a14="http://schemas.microsoft.com/office/drawing/2010/main" val="0"/>
              </a:ext>
            </a:extLst>
          </a:blip>
          <a:srcRect t="16942"/>
          <a:stretch/>
        </p:blipFill>
        <p:spPr>
          <a:xfrm rot="10800000">
            <a:off x="0" y="0"/>
            <a:ext cx="9144000" cy="5696125"/>
          </a:xfrm>
          <a:prstGeom prst="rect">
            <a:avLst/>
          </a:prstGeom>
        </p:spPr>
      </p:pic>
      <p:sp>
        <p:nvSpPr>
          <p:cNvPr id="5" name="テキスト ボックス 4"/>
          <p:cNvSpPr txBox="1"/>
          <p:nvPr/>
        </p:nvSpPr>
        <p:spPr>
          <a:xfrm>
            <a:off x="253713" y="432575"/>
            <a:ext cx="8636572" cy="1446550"/>
          </a:xfrm>
          <a:prstGeom prst="rect">
            <a:avLst/>
          </a:prstGeom>
          <a:noFill/>
        </p:spPr>
        <p:txBody>
          <a:bodyPr wrap="square" rtlCol="0">
            <a:spAutoFit/>
          </a:bodyPr>
          <a:lstStyle/>
          <a:p>
            <a:pPr algn="ctr"/>
            <a:r>
              <a:rPr lang="ja-JP" altLang="en-US" sz="4400" b="1" u="sng" dirty="0"/>
              <a:t>三重県北部の降雪変動に寄与する北日本小低気圧の存在</a:t>
            </a:r>
          </a:p>
        </p:txBody>
      </p:sp>
      <p:sp>
        <p:nvSpPr>
          <p:cNvPr id="7" name="テキスト ボックス 6">
            <a:extLst>
              <a:ext uri="{FF2B5EF4-FFF2-40B4-BE49-F238E27FC236}">
                <a16:creationId xmlns:a16="http://schemas.microsoft.com/office/drawing/2014/main" id="{E464A579-D99D-47CB-8B2B-FD074DAB8597}"/>
              </a:ext>
            </a:extLst>
          </p:cNvPr>
          <p:cNvSpPr txBox="1"/>
          <p:nvPr/>
        </p:nvSpPr>
        <p:spPr>
          <a:xfrm>
            <a:off x="-520119" y="6538913"/>
            <a:ext cx="3057893" cy="338554"/>
          </a:xfrm>
          <a:prstGeom prst="rect">
            <a:avLst/>
          </a:prstGeom>
          <a:noFill/>
        </p:spPr>
        <p:txBody>
          <a:bodyPr wrap="square" rtlCol="0">
            <a:spAutoFit/>
          </a:bodyPr>
          <a:lstStyle/>
          <a:p>
            <a:pPr algn="ctr"/>
            <a:r>
              <a:rPr lang="en-US" altLang="ja-JP" sz="1600" b="1" dirty="0">
                <a:latin typeface="ＭＳ Ｐゴシック" panose="020B0600070205080204" pitchFamily="50" charset="-128"/>
                <a:ea typeface="ＭＳ Ｐゴシック" panose="020B0600070205080204" pitchFamily="50" charset="-128"/>
              </a:rPr>
              <a:t>2</a:t>
            </a:r>
            <a:r>
              <a:rPr lang="ja-JP" altLang="en-US" sz="1600" b="1" dirty="0">
                <a:latin typeface="ＭＳ Ｐゴシック" panose="020B0600070205080204" pitchFamily="50" charset="-128"/>
                <a:ea typeface="ＭＳ Ｐゴシック" panose="020B0600070205080204" pitchFamily="50" charset="-128"/>
              </a:rPr>
              <a:t>月</a:t>
            </a:r>
            <a:r>
              <a:rPr lang="en-US" altLang="ja-JP" sz="1600" b="1" dirty="0">
                <a:latin typeface="ＭＳ Ｐゴシック" panose="020B0600070205080204" pitchFamily="50" charset="-128"/>
                <a:ea typeface="ＭＳ Ｐゴシック" panose="020B0600070205080204" pitchFamily="50" charset="-128"/>
              </a:rPr>
              <a:t>16</a:t>
            </a:r>
            <a:r>
              <a:rPr lang="ja-JP" altLang="en-US" sz="1600" b="1" dirty="0">
                <a:latin typeface="ＭＳ Ｐゴシック" panose="020B0600070205080204" pitchFamily="50" charset="-128"/>
                <a:ea typeface="ＭＳ Ｐゴシック" panose="020B0600070205080204" pitchFamily="50" charset="-128"/>
              </a:rPr>
              <a:t>日卒論発表会</a:t>
            </a:r>
            <a:endParaRPr lang="en-US" altLang="ja-JP" sz="1600" b="1" dirty="0">
              <a:latin typeface="ＭＳ Ｐゴシック" panose="020B0600070205080204" pitchFamily="50" charset="-128"/>
              <a:ea typeface="ＭＳ Ｐゴシック" panose="020B0600070205080204" pitchFamily="50" charset="-128"/>
            </a:endParaRPr>
          </a:p>
        </p:txBody>
      </p:sp>
      <p:sp>
        <p:nvSpPr>
          <p:cNvPr id="8" name="テキスト ボックス 7">
            <a:extLst>
              <a:ext uri="{FF2B5EF4-FFF2-40B4-BE49-F238E27FC236}">
                <a16:creationId xmlns:a16="http://schemas.microsoft.com/office/drawing/2014/main" id="{CA1CDA72-9EA1-4BC0-893F-368ACA1DF81A}"/>
              </a:ext>
            </a:extLst>
          </p:cNvPr>
          <p:cNvSpPr txBox="1"/>
          <p:nvPr/>
        </p:nvSpPr>
        <p:spPr>
          <a:xfrm>
            <a:off x="-130135" y="4823807"/>
            <a:ext cx="2546165" cy="584775"/>
          </a:xfrm>
          <a:prstGeom prst="rect">
            <a:avLst/>
          </a:prstGeom>
          <a:noFill/>
        </p:spPr>
        <p:txBody>
          <a:bodyPr wrap="square" rtlCol="0">
            <a:spAutoFit/>
          </a:bodyPr>
          <a:lstStyle/>
          <a:p>
            <a:pPr algn="ctr"/>
            <a:r>
              <a:rPr lang="en-US" altLang="ja-JP" sz="1600" b="1" dirty="0">
                <a:latin typeface="ＭＳ Ｐゴシック" panose="020B0600070205080204" pitchFamily="50" charset="-128"/>
                <a:ea typeface="ＭＳ Ｐゴシック" panose="020B0600070205080204" pitchFamily="50" charset="-128"/>
              </a:rPr>
              <a:t>2017</a:t>
            </a:r>
            <a:r>
              <a:rPr lang="ja-JP" altLang="en-US" sz="1600" b="1" dirty="0">
                <a:latin typeface="ＭＳ Ｐゴシック" panose="020B0600070205080204" pitchFamily="50" charset="-128"/>
                <a:ea typeface="ＭＳ Ｐゴシック" panose="020B0600070205080204" pitchFamily="50" charset="-128"/>
              </a:rPr>
              <a:t>年</a:t>
            </a:r>
            <a:r>
              <a:rPr lang="en-US" altLang="ja-JP" sz="1600" b="1" dirty="0">
                <a:latin typeface="ＭＳ Ｐゴシック" panose="020B0600070205080204" pitchFamily="50" charset="-128"/>
                <a:ea typeface="ＭＳ Ｐゴシック" panose="020B0600070205080204" pitchFamily="50" charset="-128"/>
              </a:rPr>
              <a:t>1</a:t>
            </a:r>
            <a:r>
              <a:rPr lang="ja-JP" altLang="en-US" sz="1600" b="1" dirty="0">
                <a:latin typeface="ＭＳ Ｐゴシック" panose="020B0600070205080204" pitchFamily="50" charset="-128"/>
                <a:ea typeface="ＭＳ Ｐゴシック" panose="020B0600070205080204" pitchFamily="50" charset="-128"/>
              </a:rPr>
              <a:t>月</a:t>
            </a:r>
            <a:r>
              <a:rPr lang="en-US" altLang="ja-JP" sz="1600" b="1" dirty="0">
                <a:latin typeface="ＭＳ Ｐゴシック" panose="020B0600070205080204" pitchFamily="50" charset="-128"/>
                <a:ea typeface="ＭＳ Ｐゴシック" panose="020B0600070205080204" pitchFamily="50" charset="-128"/>
              </a:rPr>
              <a:t>15</a:t>
            </a:r>
            <a:r>
              <a:rPr lang="ja-JP" altLang="en-US" sz="1600" b="1" dirty="0">
                <a:latin typeface="ＭＳ Ｐゴシック" panose="020B0600070205080204" pitchFamily="50" charset="-128"/>
                <a:ea typeface="ＭＳ Ｐゴシック" panose="020B0600070205080204" pitchFamily="50" charset="-128"/>
              </a:rPr>
              <a:t>日松岡撮影</a:t>
            </a:r>
            <a:r>
              <a:rPr lang="en-US" altLang="ja-JP" sz="1600" b="1" dirty="0">
                <a:latin typeface="ＭＳ Ｐゴシック" panose="020B0600070205080204" pitchFamily="50" charset="-128"/>
                <a:ea typeface="ＭＳ Ｐゴシック" panose="020B0600070205080204" pitchFamily="50" charset="-128"/>
              </a:rPr>
              <a:t>(</a:t>
            </a:r>
            <a:r>
              <a:rPr lang="ja-JP" altLang="en-US" sz="1600" b="1" dirty="0">
                <a:latin typeface="ＭＳ Ｐゴシック" panose="020B0600070205080204" pitchFamily="50" charset="-128"/>
                <a:ea typeface="ＭＳ Ｐゴシック" panose="020B0600070205080204" pitchFamily="50" charset="-128"/>
              </a:rPr>
              <a:t>四日市の自宅周辺</a:t>
            </a:r>
            <a:r>
              <a:rPr lang="en-US" altLang="ja-JP" sz="1600" b="1" dirty="0">
                <a:latin typeface="ＭＳ Ｐゴシック" panose="020B0600070205080204" pitchFamily="50" charset="-128"/>
                <a:ea typeface="ＭＳ Ｐゴシック" panose="020B0600070205080204" pitchFamily="50" charset="-128"/>
              </a:rPr>
              <a:t>)</a:t>
            </a:r>
          </a:p>
        </p:txBody>
      </p:sp>
      <p:sp>
        <p:nvSpPr>
          <p:cNvPr id="4" name="スライド番号プレースホルダー 3">
            <a:extLst>
              <a:ext uri="{FF2B5EF4-FFF2-40B4-BE49-F238E27FC236}">
                <a16:creationId xmlns:a16="http://schemas.microsoft.com/office/drawing/2014/main" id="{75C7E73D-F5FE-4F17-9B57-CE91B7D0FD62}"/>
              </a:ext>
            </a:extLst>
          </p:cNvPr>
          <p:cNvSpPr>
            <a:spLocks noGrp="1"/>
          </p:cNvSpPr>
          <p:nvPr>
            <p:ph type="sldNum" sz="quarter" idx="12"/>
          </p:nvPr>
        </p:nvSpPr>
        <p:spPr/>
        <p:txBody>
          <a:bodyPr/>
          <a:lstStyle/>
          <a:p>
            <a:fld id="{DBDD4F3C-EC1F-4C85-9014-28B9076F3E62}" type="slidenum">
              <a:rPr kumimoji="1" lang="ja-JP" altLang="en-US" smtClean="0"/>
              <a:t>1</a:t>
            </a:fld>
            <a:endParaRPr kumimoji="1" lang="ja-JP" altLang="en-US" dirty="0"/>
          </a:p>
        </p:txBody>
      </p:sp>
      <p:sp>
        <p:nvSpPr>
          <p:cNvPr id="9" name="テキスト ボックス 8">
            <a:extLst>
              <a:ext uri="{FF2B5EF4-FFF2-40B4-BE49-F238E27FC236}">
                <a16:creationId xmlns:a16="http://schemas.microsoft.com/office/drawing/2014/main" id="{0AA94434-8242-48E2-9DE6-33FF64694BFC}"/>
              </a:ext>
            </a:extLst>
          </p:cNvPr>
          <p:cNvSpPr txBox="1"/>
          <p:nvPr/>
        </p:nvSpPr>
        <p:spPr>
          <a:xfrm>
            <a:off x="2537774" y="5705813"/>
            <a:ext cx="4068451" cy="1015663"/>
          </a:xfrm>
          <a:prstGeom prst="rect">
            <a:avLst/>
          </a:prstGeom>
          <a:noFill/>
        </p:spPr>
        <p:txBody>
          <a:bodyPr wrap="square" rtlCol="0">
            <a:spAutoFit/>
          </a:bodyPr>
          <a:lstStyle/>
          <a:p>
            <a:pPr algn="ctr"/>
            <a:r>
              <a:rPr lang="ja-JP" altLang="en-US" sz="2000" b="1" dirty="0">
                <a:latin typeface="ＭＳ Ｐゴシック" panose="020B0600070205080204" pitchFamily="50" charset="-128"/>
                <a:ea typeface="ＭＳ Ｐゴシック" panose="020B0600070205080204" pitchFamily="50" charset="-128"/>
              </a:rPr>
              <a:t>気象・気候ダイナミクス研究室</a:t>
            </a:r>
            <a:endParaRPr lang="en-US" altLang="ja-JP" sz="2000" b="1" dirty="0">
              <a:latin typeface="ＭＳ Ｐゴシック" panose="020B0600070205080204" pitchFamily="50" charset="-128"/>
              <a:ea typeface="ＭＳ Ｐゴシック" panose="020B0600070205080204" pitchFamily="50" charset="-128"/>
            </a:endParaRPr>
          </a:p>
          <a:p>
            <a:pPr algn="ctr"/>
            <a:r>
              <a:rPr lang="en-US" altLang="ja-JP" sz="2000" b="1" dirty="0">
                <a:latin typeface="ＭＳ Ｐゴシック" panose="020B0600070205080204" pitchFamily="50" charset="-128"/>
                <a:ea typeface="ＭＳ Ｐゴシック" panose="020B0600070205080204" pitchFamily="50" charset="-128"/>
              </a:rPr>
              <a:t>B4</a:t>
            </a:r>
            <a:r>
              <a:rPr lang="ja-JP" altLang="en-US" sz="2000" b="1" dirty="0">
                <a:latin typeface="ＭＳ Ｐゴシック" panose="020B0600070205080204" pitchFamily="50" charset="-128"/>
                <a:ea typeface="ＭＳ Ｐゴシック" panose="020B0600070205080204" pitchFamily="50" charset="-128"/>
              </a:rPr>
              <a:t>　松岡優輝</a:t>
            </a:r>
            <a:endParaRPr lang="en-US" altLang="ja-JP" sz="2000" b="1" dirty="0">
              <a:latin typeface="ＭＳ Ｐゴシック" panose="020B0600070205080204" pitchFamily="50" charset="-128"/>
              <a:ea typeface="ＭＳ Ｐゴシック" panose="020B0600070205080204" pitchFamily="50" charset="-128"/>
            </a:endParaRPr>
          </a:p>
          <a:p>
            <a:pPr algn="ctr"/>
            <a:r>
              <a:rPr lang="ja-JP" altLang="en-US" sz="2000" b="1" dirty="0">
                <a:latin typeface="ＭＳ Ｐゴシック" panose="020B0600070205080204" pitchFamily="50" charset="-128"/>
                <a:ea typeface="ＭＳ Ｐゴシック" panose="020B0600070205080204" pitchFamily="50" charset="-128"/>
              </a:rPr>
              <a:t>指導教員　立花義裕 教授</a:t>
            </a:r>
            <a:endParaRPr lang="en-US" altLang="ja-JP" sz="2000" b="1" dirty="0">
              <a:latin typeface="ＭＳ Ｐゴシック" panose="020B0600070205080204" pitchFamily="50" charset="-128"/>
              <a:ea typeface="ＭＳ Ｐゴシック" panose="020B0600070205080204" pitchFamily="50" charset="-128"/>
            </a:endParaRPr>
          </a:p>
        </p:txBody>
      </p:sp>
      <p:sp>
        <p:nvSpPr>
          <p:cNvPr id="3" name="テキスト ボックス 2"/>
          <p:cNvSpPr txBox="1"/>
          <p:nvPr/>
        </p:nvSpPr>
        <p:spPr>
          <a:xfrm>
            <a:off x="866011" y="1879125"/>
            <a:ext cx="7411975" cy="830997"/>
          </a:xfrm>
          <a:prstGeom prst="rect">
            <a:avLst/>
          </a:prstGeom>
          <a:noFill/>
        </p:spPr>
        <p:txBody>
          <a:bodyPr wrap="square" rtlCol="0">
            <a:spAutoFit/>
          </a:bodyPr>
          <a:lstStyle/>
          <a:p>
            <a:pPr algn="ctr"/>
            <a:r>
              <a:rPr lang="en-US" altLang="ja-JP" sz="2400" b="1" u="sng" dirty="0"/>
              <a:t>Existence of north Japan small cyclone contribute snowfall fluctuation in northern Mie prefecture</a:t>
            </a:r>
            <a:endParaRPr kumimoji="1" lang="ja-JP" altLang="en-US" sz="2400" u="sng" dirty="0"/>
          </a:p>
        </p:txBody>
      </p:sp>
    </p:spTree>
    <p:extLst>
      <p:ext uri="{BB962C8B-B14F-4D97-AF65-F5344CB8AC3E}">
        <p14:creationId xmlns:p14="http://schemas.microsoft.com/office/powerpoint/2010/main" val="4074064090"/>
      </p:ext>
    </p:extLst>
  </p:cSld>
  <p:clrMapOvr>
    <a:masterClrMapping/>
  </p:clrMapOvr>
  <mc:AlternateContent xmlns:mc="http://schemas.openxmlformats.org/markup-compatibility/2006" xmlns:p14="http://schemas.microsoft.com/office/powerpoint/2010/main">
    <mc:Choice Requires="p14">
      <p:transition spd="slow" p14:dur="2000" advTm="3904"/>
    </mc:Choice>
    <mc:Fallback xmlns="">
      <p:transition spd="slow" advTm="3904"/>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四角形: 角を丸くする 3">
            <a:extLst>
              <a:ext uri="{FF2B5EF4-FFF2-40B4-BE49-F238E27FC236}">
                <a16:creationId xmlns:a16="http://schemas.microsoft.com/office/drawing/2014/main" id="{EBE383CE-3552-46C8-A504-CF19A44BCDFF}"/>
              </a:ext>
            </a:extLst>
          </p:cNvPr>
          <p:cNvSpPr/>
          <p:nvPr/>
        </p:nvSpPr>
        <p:spPr>
          <a:xfrm>
            <a:off x="0" y="-25854"/>
            <a:ext cx="9144000" cy="450420"/>
          </a:xfrm>
          <a:prstGeom prst="roundRect">
            <a:avLst>
              <a:gd name="adj" fmla="val 0"/>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2400" b="1" dirty="0">
                <a:ln>
                  <a:solidFill>
                    <a:schemeClr val="tx1"/>
                  </a:solidFill>
                </a:ln>
                <a:solidFill>
                  <a:schemeClr val="bg1"/>
                </a:solidFill>
              </a:rPr>
              <a:t>4.</a:t>
            </a:r>
            <a:r>
              <a:rPr lang="ja-JP" altLang="en-US" sz="2400" b="1" dirty="0">
                <a:ln>
                  <a:solidFill>
                    <a:schemeClr val="tx1"/>
                  </a:solidFill>
                </a:ln>
                <a:solidFill>
                  <a:schemeClr val="bg1"/>
                </a:solidFill>
              </a:rPr>
              <a:t>使用データ・解析手法</a:t>
            </a:r>
          </a:p>
        </p:txBody>
      </p:sp>
      <p:sp>
        <p:nvSpPr>
          <p:cNvPr id="15" name="スライド番号プレースホルダー 14">
            <a:extLst>
              <a:ext uri="{FF2B5EF4-FFF2-40B4-BE49-F238E27FC236}">
                <a16:creationId xmlns:a16="http://schemas.microsoft.com/office/drawing/2014/main" id="{14762FDB-1E9E-47D2-8540-97679F733F26}"/>
              </a:ext>
            </a:extLst>
          </p:cNvPr>
          <p:cNvSpPr>
            <a:spLocks noGrp="1"/>
          </p:cNvSpPr>
          <p:nvPr>
            <p:ph type="sldNum" sz="quarter" idx="12"/>
          </p:nvPr>
        </p:nvSpPr>
        <p:spPr/>
        <p:txBody>
          <a:bodyPr/>
          <a:lstStyle/>
          <a:p>
            <a:fld id="{DBDD4F3C-EC1F-4C85-9014-28B9076F3E62}" type="slidenum">
              <a:rPr kumimoji="1" lang="ja-JP" altLang="en-US" smtClean="0"/>
              <a:t>10</a:t>
            </a:fld>
            <a:endParaRPr kumimoji="1" lang="ja-JP" altLang="en-US" dirty="0"/>
          </a:p>
        </p:txBody>
      </p:sp>
      <p:grpSp>
        <p:nvGrpSpPr>
          <p:cNvPr id="21" name="グループ化 20">
            <a:extLst>
              <a:ext uri="{FF2B5EF4-FFF2-40B4-BE49-F238E27FC236}">
                <a16:creationId xmlns:a16="http://schemas.microsoft.com/office/drawing/2014/main" id="{4BBD7F52-5A2E-4BD0-8D30-FBF7DEFA4713}"/>
              </a:ext>
            </a:extLst>
          </p:cNvPr>
          <p:cNvGrpSpPr/>
          <p:nvPr/>
        </p:nvGrpSpPr>
        <p:grpSpPr>
          <a:xfrm>
            <a:off x="4965860" y="7557"/>
            <a:ext cx="4354272" cy="376465"/>
            <a:chOff x="1697243" y="511933"/>
            <a:chExt cx="4354272" cy="376465"/>
          </a:xfrm>
        </p:grpSpPr>
        <p:grpSp>
          <p:nvGrpSpPr>
            <p:cNvPr id="23" name="グループ化 22">
              <a:extLst>
                <a:ext uri="{FF2B5EF4-FFF2-40B4-BE49-F238E27FC236}">
                  <a16:creationId xmlns:a16="http://schemas.microsoft.com/office/drawing/2014/main" id="{9ED75A5C-383F-4D21-AA25-08ED681ACEFC}"/>
                </a:ext>
              </a:extLst>
            </p:cNvPr>
            <p:cNvGrpSpPr/>
            <p:nvPr/>
          </p:nvGrpSpPr>
          <p:grpSpPr>
            <a:xfrm>
              <a:off x="1697243" y="511933"/>
              <a:ext cx="4354272" cy="376465"/>
              <a:chOff x="7380117" y="-12519"/>
              <a:chExt cx="4354272" cy="376465"/>
            </a:xfrm>
          </p:grpSpPr>
          <p:grpSp>
            <p:nvGrpSpPr>
              <p:cNvPr id="26" name="グループ化 25">
                <a:extLst>
                  <a:ext uri="{FF2B5EF4-FFF2-40B4-BE49-F238E27FC236}">
                    <a16:creationId xmlns:a16="http://schemas.microsoft.com/office/drawing/2014/main" id="{43F86ACC-29AA-4959-8FD7-52152AF42B98}"/>
                  </a:ext>
                </a:extLst>
              </p:cNvPr>
              <p:cNvGrpSpPr/>
              <p:nvPr/>
            </p:nvGrpSpPr>
            <p:grpSpPr>
              <a:xfrm>
                <a:off x="7380117" y="-12519"/>
                <a:ext cx="3963455" cy="330998"/>
                <a:chOff x="-334449" y="3388664"/>
                <a:chExt cx="10892933" cy="909693"/>
              </a:xfrm>
            </p:grpSpPr>
            <p:sp>
              <p:nvSpPr>
                <p:cNvPr id="28" name="四角形: 角を丸くする 27">
                  <a:extLst>
                    <a:ext uri="{FF2B5EF4-FFF2-40B4-BE49-F238E27FC236}">
                      <a16:creationId xmlns:a16="http://schemas.microsoft.com/office/drawing/2014/main" id="{3A9B9925-46FB-46F9-B96B-D1B55064C796}"/>
                    </a:ext>
                  </a:extLst>
                </p:cNvPr>
                <p:cNvSpPr/>
                <p:nvPr/>
              </p:nvSpPr>
              <p:spPr>
                <a:xfrm>
                  <a:off x="-334449" y="3432725"/>
                  <a:ext cx="4399583" cy="865632"/>
                </a:xfrm>
                <a:prstGeom prst="roundRect">
                  <a:avLst/>
                </a:prstGeom>
                <a:solidFill>
                  <a:schemeClr val="accent6">
                    <a:lumMod val="20000"/>
                    <a:lumOff val="8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a:solidFill>
                        <a:schemeClr val="tx1"/>
                      </a:solidFill>
                    </a:rPr>
                    <a:t>現実</a:t>
                  </a:r>
                </a:p>
              </p:txBody>
            </p:sp>
            <p:sp>
              <p:nvSpPr>
                <p:cNvPr id="29" name="四角形: 角を丸くする 28">
                  <a:extLst>
                    <a:ext uri="{FF2B5EF4-FFF2-40B4-BE49-F238E27FC236}">
                      <a16:creationId xmlns:a16="http://schemas.microsoft.com/office/drawing/2014/main" id="{D2C55BEA-0DEB-4B66-AA3C-EAC733DC704A}"/>
                    </a:ext>
                  </a:extLst>
                </p:cNvPr>
                <p:cNvSpPr/>
                <p:nvPr/>
              </p:nvSpPr>
              <p:spPr>
                <a:xfrm>
                  <a:off x="5300514" y="3388664"/>
                  <a:ext cx="3441585" cy="909693"/>
                </a:xfrm>
                <a:prstGeom prst="roundRect">
                  <a:avLst/>
                </a:prstGeom>
                <a:solidFill>
                  <a:schemeClr val="accent1">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tx1"/>
                      </a:solidFill>
                    </a:rPr>
                    <a:t>大規模</a:t>
                  </a:r>
                </a:p>
              </p:txBody>
            </p:sp>
            <p:sp>
              <p:nvSpPr>
                <p:cNvPr id="30" name="四角形: 角を丸くする 29">
                  <a:extLst>
                    <a:ext uri="{FF2B5EF4-FFF2-40B4-BE49-F238E27FC236}">
                      <a16:creationId xmlns:a16="http://schemas.microsoft.com/office/drawing/2014/main" id="{721EE60B-BBF3-4169-973E-857797406E16}"/>
                    </a:ext>
                  </a:extLst>
                </p:cNvPr>
                <p:cNvSpPr/>
                <p:nvPr/>
              </p:nvSpPr>
              <p:spPr>
                <a:xfrm>
                  <a:off x="9546470" y="3432725"/>
                  <a:ext cx="1012014" cy="800804"/>
                </a:xfrm>
                <a:prstGeom prst="roundRect">
                  <a:avLst/>
                </a:prstGeom>
                <a:solidFill>
                  <a:schemeClr val="accent2">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b="1" dirty="0">
                    <a:solidFill>
                      <a:schemeClr val="tx1"/>
                    </a:solidFill>
                  </a:endParaRPr>
                </a:p>
              </p:txBody>
            </p:sp>
          </p:grpSp>
          <p:sp>
            <p:nvSpPr>
              <p:cNvPr id="27" name="テキスト ボックス 26">
                <a:extLst>
                  <a:ext uri="{FF2B5EF4-FFF2-40B4-BE49-F238E27FC236}">
                    <a16:creationId xmlns:a16="http://schemas.microsoft.com/office/drawing/2014/main" id="{85EF5002-69AA-4A55-BD55-DEF95BE2892D}"/>
                  </a:ext>
                </a:extLst>
              </p:cNvPr>
              <p:cNvSpPr txBox="1"/>
              <p:nvPr/>
            </p:nvSpPr>
            <p:spPr>
              <a:xfrm>
                <a:off x="10858894" y="-5386"/>
                <a:ext cx="875495" cy="369332"/>
              </a:xfrm>
              <a:prstGeom prst="rect">
                <a:avLst/>
              </a:prstGeom>
              <a:noFill/>
            </p:spPr>
            <p:txBody>
              <a:bodyPr wrap="square" rtlCol="0">
                <a:spAutoFit/>
              </a:bodyPr>
              <a:lstStyle/>
              <a:p>
                <a:r>
                  <a:rPr lang="ja-JP" altLang="en-US" b="1" dirty="0"/>
                  <a:t>局地</a:t>
                </a:r>
                <a:endParaRPr lang="en-US" altLang="ja-JP" b="1" dirty="0"/>
              </a:p>
            </p:txBody>
          </p:sp>
        </p:grpSp>
        <p:sp>
          <p:nvSpPr>
            <p:cNvPr id="24" name="次の値と等しい 23">
              <a:extLst>
                <a:ext uri="{FF2B5EF4-FFF2-40B4-BE49-F238E27FC236}">
                  <a16:creationId xmlns:a16="http://schemas.microsoft.com/office/drawing/2014/main" id="{4876C2D4-9486-4B8D-B7A0-CCC796FC88E1}"/>
                </a:ext>
              </a:extLst>
            </p:cNvPr>
            <p:cNvSpPr/>
            <p:nvPr/>
          </p:nvSpPr>
          <p:spPr>
            <a:xfrm>
              <a:off x="3332988" y="557841"/>
              <a:ext cx="348573" cy="232248"/>
            </a:xfrm>
            <a:prstGeom prst="mathEqual">
              <a:avLst/>
            </a:prstGeom>
            <a:solidFill>
              <a:schemeClr val="tx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25" name="十字形 24">
              <a:extLst>
                <a:ext uri="{FF2B5EF4-FFF2-40B4-BE49-F238E27FC236}">
                  <a16:creationId xmlns:a16="http://schemas.microsoft.com/office/drawing/2014/main" id="{F97C529A-87E7-4BF6-83C8-D51385D64A99}"/>
                </a:ext>
              </a:extLst>
            </p:cNvPr>
            <p:cNvSpPr/>
            <p:nvPr/>
          </p:nvSpPr>
          <p:spPr>
            <a:xfrm>
              <a:off x="5054910" y="574314"/>
              <a:ext cx="191823" cy="191823"/>
            </a:xfrm>
            <a:prstGeom prst="plus">
              <a:avLst>
                <a:gd name="adj" fmla="val 3743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31" name="テキスト ボックス 30">
            <a:extLst>
              <a:ext uri="{FF2B5EF4-FFF2-40B4-BE49-F238E27FC236}">
                <a16:creationId xmlns:a16="http://schemas.microsoft.com/office/drawing/2014/main" id="{2D44AAF7-9E2C-4101-8F47-4075E7F68DCC}"/>
              </a:ext>
            </a:extLst>
          </p:cNvPr>
          <p:cNvSpPr txBox="1"/>
          <p:nvPr/>
        </p:nvSpPr>
        <p:spPr>
          <a:xfrm>
            <a:off x="122275" y="575685"/>
            <a:ext cx="2035456" cy="400110"/>
          </a:xfrm>
          <a:prstGeom prst="rect">
            <a:avLst/>
          </a:prstGeom>
          <a:noFill/>
        </p:spPr>
        <p:txBody>
          <a:bodyPr wrap="square" rtlCol="0">
            <a:spAutoFit/>
          </a:bodyPr>
          <a:lstStyle/>
          <a:p>
            <a:r>
              <a:rPr lang="ja-JP" altLang="en-US" sz="2000" b="1" u="sng" dirty="0"/>
              <a:t>解析の流れ</a:t>
            </a:r>
            <a:endParaRPr lang="en-US" altLang="ja-JP" sz="2000" b="1" u="sng" dirty="0"/>
          </a:p>
        </p:txBody>
      </p:sp>
      <p:sp>
        <p:nvSpPr>
          <p:cNvPr id="32" name="テキスト ボックス 31">
            <a:extLst>
              <a:ext uri="{FF2B5EF4-FFF2-40B4-BE49-F238E27FC236}">
                <a16:creationId xmlns:a16="http://schemas.microsoft.com/office/drawing/2014/main" id="{149B0E75-078A-4637-9C19-CEE1C7EDDDE2}"/>
              </a:ext>
            </a:extLst>
          </p:cNvPr>
          <p:cNvSpPr txBox="1"/>
          <p:nvPr/>
        </p:nvSpPr>
        <p:spPr>
          <a:xfrm>
            <a:off x="635622" y="1329664"/>
            <a:ext cx="8508378" cy="523220"/>
          </a:xfrm>
          <a:prstGeom prst="rect">
            <a:avLst/>
          </a:prstGeom>
          <a:noFill/>
        </p:spPr>
        <p:txBody>
          <a:bodyPr wrap="square" rtlCol="0">
            <a:spAutoFit/>
          </a:bodyPr>
          <a:lstStyle/>
          <a:p>
            <a:r>
              <a:rPr lang="ja-JP" altLang="en-US" sz="2800" b="1" dirty="0"/>
              <a:t>・現実場で四日市型に降雪をもたらしやすい場</a:t>
            </a:r>
            <a:endParaRPr lang="en-US" altLang="ja-JP" sz="2800" b="1" dirty="0"/>
          </a:p>
        </p:txBody>
      </p:sp>
      <p:sp>
        <p:nvSpPr>
          <p:cNvPr id="33" name="テキスト ボックス 32">
            <a:extLst>
              <a:ext uri="{FF2B5EF4-FFF2-40B4-BE49-F238E27FC236}">
                <a16:creationId xmlns:a16="http://schemas.microsoft.com/office/drawing/2014/main" id="{40ECB7CC-B27E-4F07-9751-D27523073583}"/>
              </a:ext>
            </a:extLst>
          </p:cNvPr>
          <p:cNvSpPr txBox="1"/>
          <p:nvPr/>
        </p:nvSpPr>
        <p:spPr>
          <a:xfrm>
            <a:off x="635622" y="2634872"/>
            <a:ext cx="8508378" cy="523220"/>
          </a:xfrm>
          <a:prstGeom prst="rect">
            <a:avLst/>
          </a:prstGeom>
          <a:noFill/>
        </p:spPr>
        <p:txBody>
          <a:bodyPr wrap="square" rtlCol="0">
            <a:spAutoFit/>
          </a:bodyPr>
          <a:lstStyle/>
          <a:p>
            <a:r>
              <a:rPr lang="ja-JP" altLang="en-US" sz="2800" b="1" dirty="0"/>
              <a:t>・小低気圧と降雪の関係</a:t>
            </a:r>
            <a:endParaRPr lang="en-US" altLang="ja-JP" sz="2800" b="1" dirty="0"/>
          </a:p>
        </p:txBody>
      </p:sp>
      <p:sp>
        <p:nvSpPr>
          <p:cNvPr id="34" name="テキスト ボックス 33">
            <a:extLst>
              <a:ext uri="{FF2B5EF4-FFF2-40B4-BE49-F238E27FC236}">
                <a16:creationId xmlns:a16="http://schemas.microsoft.com/office/drawing/2014/main" id="{D0CE9D4D-FDFD-4F68-9947-D6803A483014}"/>
              </a:ext>
            </a:extLst>
          </p:cNvPr>
          <p:cNvSpPr txBox="1"/>
          <p:nvPr/>
        </p:nvSpPr>
        <p:spPr>
          <a:xfrm>
            <a:off x="635622" y="3304044"/>
            <a:ext cx="8508378" cy="523220"/>
          </a:xfrm>
          <a:prstGeom prst="rect">
            <a:avLst/>
          </a:prstGeom>
          <a:noFill/>
        </p:spPr>
        <p:txBody>
          <a:bodyPr wrap="square" rtlCol="0">
            <a:spAutoFit/>
          </a:bodyPr>
          <a:lstStyle/>
          <a:p>
            <a:r>
              <a:rPr lang="ja-JP" altLang="en-US" sz="2800" b="1" dirty="0"/>
              <a:t>・小低気圧の有無による大気場の比較</a:t>
            </a:r>
            <a:endParaRPr lang="en-US" altLang="ja-JP" sz="2800" b="1" dirty="0"/>
          </a:p>
        </p:txBody>
      </p:sp>
      <p:sp>
        <p:nvSpPr>
          <p:cNvPr id="35" name="テキスト ボックス 34">
            <a:extLst>
              <a:ext uri="{FF2B5EF4-FFF2-40B4-BE49-F238E27FC236}">
                <a16:creationId xmlns:a16="http://schemas.microsoft.com/office/drawing/2014/main" id="{C43116DF-D667-4A81-AD79-78DF5773ED46}"/>
              </a:ext>
            </a:extLst>
          </p:cNvPr>
          <p:cNvSpPr txBox="1"/>
          <p:nvPr/>
        </p:nvSpPr>
        <p:spPr>
          <a:xfrm>
            <a:off x="1229180" y="3738658"/>
            <a:ext cx="8508378" cy="523220"/>
          </a:xfrm>
          <a:prstGeom prst="rect">
            <a:avLst/>
          </a:prstGeom>
          <a:noFill/>
        </p:spPr>
        <p:txBody>
          <a:bodyPr wrap="square" rtlCol="0">
            <a:spAutoFit/>
          </a:bodyPr>
          <a:lstStyle/>
          <a:p>
            <a:r>
              <a:rPr lang="ja-JP" altLang="en-US" sz="2800" b="1" dirty="0"/>
              <a:t>・大規模場</a:t>
            </a:r>
            <a:endParaRPr lang="en-US" altLang="ja-JP" sz="2800" b="1" dirty="0"/>
          </a:p>
        </p:txBody>
      </p:sp>
      <p:sp>
        <p:nvSpPr>
          <p:cNvPr id="36" name="テキスト ボックス 35">
            <a:extLst>
              <a:ext uri="{FF2B5EF4-FFF2-40B4-BE49-F238E27FC236}">
                <a16:creationId xmlns:a16="http://schemas.microsoft.com/office/drawing/2014/main" id="{5B41C720-234F-49FD-BE31-36736FC01DBE}"/>
              </a:ext>
            </a:extLst>
          </p:cNvPr>
          <p:cNvSpPr txBox="1"/>
          <p:nvPr/>
        </p:nvSpPr>
        <p:spPr>
          <a:xfrm>
            <a:off x="1229180" y="4173271"/>
            <a:ext cx="8508378" cy="523220"/>
          </a:xfrm>
          <a:prstGeom prst="rect">
            <a:avLst/>
          </a:prstGeom>
          <a:noFill/>
        </p:spPr>
        <p:txBody>
          <a:bodyPr wrap="square" rtlCol="0">
            <a:spAutoFit/>
          </a:bodyPr>
          <a:lstStyle/>
          <a:p>
            <a:r>
              <a:rPr lang="ja-JP" altLang="en-US" sz="2800" b="1" dirty="0"/>
              <a:t>・局地場</a:t>
            </a:r>
            <a:endParaRPr lang="en-US" altLang="ja-JP" sz="2800" b="1" dirty="0"/>
          </a:p>
        </p:txBody>
      </p:sp>
    </p:spTree>
    <p:extLst>
      <p:ext uri="{BB962C8B-B14F-4D97-AF65-F5344CB8AC3E}">
        <p14:creationId xmlns:p14="http://schemas.microsoft.com/office/powerpoint/2010/main" val="3741097403"/>
      </p:ext>
    </p:extLst>
  </p:cSld>
  <p:clrMapOvr>
    <a:masterClrMapping/>
  </p:clrMapOvr>
  <mc:AlternateContent xmlns:mc="http://schemas.openxmlformats.org/markup-compatibility/2006" xmlns:p14="http://schemas.microsoft.com/office/powerpoint/2010/main">
    <mc:Choice Requires="p14">
      <p:transition spd="slow" p14:dur="2000" advTm="52962"/>
    </mc:Choice>
    <mc:Fallback xmlns="">
      <p:transition spd="slow" advTm="52962"/>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四角形: 角を丸くする 3">
            <a:extLst>
              <a:ext uri="{FF2B5EF4-FFF2-40B4-BE49-F238E27FC236}">
                <a16:creationId xmlns:a16="http://schemas.microsoft.com/office/drawing/2014/main" id="{EBE383CE-3552-46C8-A504-CF19A44BCDFF}"/>
              </a:ext>
            </a:extLst>
          </p:cNvPr>
          <p:cNvSpPr/>
          <p:nvPr/>
        </p:nvSpPr>
        <p:spPr>
          <a:xfrm>
            <a:off x="0" y="-25854"/>
            <a:ext cx="9144000" cy="450420"/>
          </a:xfrm>
          <a:prstGeom prst="roundRect">
            <a:avLst>
              <a:gd name="adj" fmla="val 0"/>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2400" b="1" dirty="0">
                <a:ln>
                  <a:solidFill>
                    <a:sysClr val="windowText" lastClr="000000"/>
                  </a:solidFill>
                </a:ln>
                <a:solidFill>
                  <a:schemeClr val="bg1"/>
                </a:solidFill>
              </a:rPr>
              <a:t>6.</a:t>
            </a:r>
            <a:r>
              <a:rPr lang="ja-JP" altLang="en-US" sz="2400" b="1" dirty="0">
                <a:ln>
                  <a:solidFill>
                    <a:sysClr val="windowText" lastClr="000000"/>
                  </a:solidFill>
                </a:ln>
                <a:solidFill>
                  <a:schemeClr val="bg1"/>
                </a:solidFill>
              </a:rPr>
              <a:t>現実場で降雪が起きやすいのは？</a:t>
            </a:r>
            <a:endParaRPr lang="ja-JP" altLang="en-US" sz="2400" b="1" dirty="0">
              <a:solidFill>
                <a:schemeClr val="bg1"/>
              </a:solidFill>
            </a:endParaRPr>
          </a:p>
        </p:txBody>
      </p:sp>
      <p:sp>
        <p:nvSpPr>
          <p:cNvPr id="11" name="スライド番号プレースホルダー 10">
            <a:extLst>
              <a:ext uri="{FF2B5EF4-FFF2-40B4-BE49-F238E27FC236}">
                <a16:creationId xmlns:a16="http://schemas.microsoft.com/office/drawing/2014/main" id="{7211298D-5C92-4B2A-9375-D688D98E95E3}"/>
              </a:ext>
            </a:extLst>
          </p:cNvPr>
          <p:cNvSpPr>
            <a:spLocks noGrp="1"/>
          </p:cNvSpPr>
          <p:nvPr>
            <p:ph type="sldNum" sz="quarter" idx="12"/>
          </p:nvPr>
        </p:nvSpPr>
        <p:spPr/>
        <p:txBody>
          <a:bodyPr/>
          <a:lstStyle/>
          <a:p>
            <a:fld id="{DBDD4F3C-EC1F-4C85-9014-28B9076F3E62}" type="slidenum">
              <a:rPr kumimoji="1" lang="ja-JP" altLang="en-US" smtClean="0"/>
              <a:t>11</a:t>
            </a:fld>
            <a:endParaRPr kumimoji="1" lang="ja-JP" altLang="en-US" dirty="0"/>
          </a:p>
        </p:txBody>
      </p:sp>
      <p:sp>
        <p:nvSpPr>
          <p:cNvPr id="32" name="四角形: 角を丸くする 23">
            <a:extLst>
              <a:ext uri="{FF2B5EF4-FFF2-40B4-BE49-F238E27FC236}">
                <a16:creationId xmlns:a16="http://schemas.microsoft.com/office/drawing/2014/main" id="{7687381D-8B95-4089-9665-B87C6A76D907}"/>
              </a:ext>
            </a:extLst>
          </p:cNvPr>
          <p:cNvSpPr/>
          <p:nvPr/>
        </p:nvSpPr>
        <p:spPr>
          <a:xfrm>
            <a:off x="4620863" y="5423593"/>
            <a:ext cx="4485758" cy="1210486"/>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b="1" dirty="0">
                <a:solidFill>
                  <a:sysClr val="windowText" lastClr="000000"/>
                </a:solidFill>
              </a:rPr>
              <a:t>統計的にも四日市型の方が</a:t>
            </a:r>
            <a:endParaRPr lang="en-US" altLang="ja-JP" sz="2800" b="1" dirty="0">
              <a:solidFill>
                <a:sysClr val="windowText" lastClr="000000"/>
              </a:solidFill>
            </a:endParaRPr>
          </a:p>
          <a:p>
            <a:pPr algn="ctr"/>
            <a:r>
              <a:rPr lang="ja-JP" altLang="en-US" sz="3200" b="1" dirty="0">
                <a:solidFill>
                  <a:srgbClr val="C00000"/>
                </a:solidFill>
              </a:rPr>
              <a:t>北寄りの北西風</a:t>
            </a:r>
            <a:endParaRPr lang="en-US" altLang="ja-JP" sz="3200" b="1" dirty="0">
              <a:solidFill>
                <a:srgbClr val="C00000"/>
              </a:solidFill>
            </a:endParaRPr>
          </a:p>
        </p:txBody>
      </p:sp>
      <p:grpSp>
        <p:nvGrpSpPr>
          <p:cNvPr id="7" name="グループ化 6">
            <a:extLst>
              <a:ext uri="{FF2B5EF4-FFF2-40B4-BE49-F238E27FC236}">
                <a16:creationId xmlns:a16="http://schemas.microsoft.com/office/drawing/2014/main" id="{A3218C85-04F6-444C-9C26-838D203815B2}"/>
              </a:ext>
            </a:extLst>
          </p:cNvPr>
          <p:cNvGrpSpPr/>
          <p:nvPr/>
        </p:nvGrpSpPr>
        <p:grpSpPr>
          <a:xfrm>
            <a:off x="4965860" y="-8813"/>
            <a:ext cx="4205140" cy="393876"/>
            <a:chOff x="1697243" y="495563"/>
            <a:chExt cx="4205140" cy="393876"/>
          </a:xfrm>
        </p:grpSpPr>
        <p:grpSp>
          <p:nvGrpSpPr>
            <p:cNvPr id="6" name="グループ化 5">
              <a:extLst>
                <a:ext uri="{FF2B5EF4-FFF2-40B4-BE49-F238E27FC236}">
                  <a16:creationId xmlns:a16="http://schemas.microsoft.com/office/drawing/2014/main" id="{C8E9D27E-835E-42E2-AF92-F3C3F6529030}"/>
                </a:ext>
              </a:extLst>
            </p:cNvPr>
            <p:cNvGrpSpPr/>
            <p:nvPr/>
          </p:nvGrpSpPr>
          <p:grpSpPr>
            <a:xfrm>
              <a:off x="1697243" y="495563"/>
              <a:ext cx="4205140" cy="369332"/>
              <a:chOff x="1697243" y="495563"/>
              <a:chExt cx="4205140" cy="369332"/>
            </a:xfrm>
          </p:grpSpPr>
          <p:grpSp>
            <p:nvGrpSpPr>
              <p:cNvPr id="55" name="グループ化 54">
                <a:extLst>
                  <a:ext uri="{FF2B5EF4-FFF2-40B4-BE49-F238E27FC236}">
                    <a16:creationId xmlns:a16="http://schemas.microsoft.com/office/drawing/2014/main" id="{8F1C36F4-11FA-4D7F-A24A-71949ADD62EE}"/>
                  </a:ext>
                </a:extLst>
              </p:cNvPr>
              <p:cNvGrpSpPr/>
              <p:nvPr/>
            </p:nvGrpSpPr>
            <p:grpSpPr>
              <a:xfrm>
                <a:off x="1697243" y="495563"/>
                <a:ext cx="4205140" cy="369332"/>
                <a:chOff x="7380117" y="-28889"/>
                <a:chExt cx="4205140" cy="369332"/>
              </a:xfrm>
            </p:grpSpPr>
            <p:grpSp>
              <p:nvGrpSpPr>
                <p:cNvPr id="56" name="グループ化 55">
                  <a:extLst>
                    <a:ext uri="{FF2B5EF4-FFF2-40B4-BE49-F238E27FC236}">
                      <a16:creationId xmlns:a16="http://schemas.microsoft.com/office/drawing/2014/main" id="{2ADEB037-3832-4F83-82B0-A511DA4C2BEA}"/>
                    </a:ext>
                  </a:extLst>
                </p:cNvPr>
                <p:cNvGrpSpPr/>
                <p:nvPr/>
              </p:nvGrpSpPr>
              <p:grpSpPr>
                <a:xfrm>
                  <a:off x="7380117" y="-12519"/>
                  <a:ext cx="3955893" cy="330998"/>
                  <a:chOff x="-334449" y="3388664"/>
                  <a:chExt cx="10872150" cy="909693"/>
                </a:xfrm>
              </p:grpSpPr>
              <p:sp>
                <p:nvSpPr>
                  <p:cNvPr id="58" name="四角形: 角を丸くする 57">
                    <a:extLst>
                      <a:ext uri="{FF2B5EF4-FFF2-40B4-BE49-F238E27FC236}">
                        <a16:creationId xmlns:a16="http://schemas.microsoft.com/office/drawing/2014/main" id="{C7234AFB-B776-4614-858E-CF41A051634B}"/>
                      </a:ext>
                    </a:extLst>
                  </p:cNvPr>
                  <p:cNvSpPr/>
                  <p:nvPr/>
                </p:nvSpPr>
                <p:spPr>
                  <a:xfrm>
                    <a:off x="-334449" y="3432725"/>
                    <a:ext cx="4399583" cy="865632"/>
                  </a:xfrm>
                  <a:prstGeom prst="roundRect">
                    <a:avLst/>
                  </a:prstGeom>
                  <a:solidFill>
                    <a:schemeClr val="accent6">
                      <a:lumMod val="20000"/>
                      <a:lumOff val="8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b="1" dirty="0">
                        <a:solidFill>
                          <a:schemeClr val="tx1"/>
                        </a:solidFill>
                      </a:rPr>
                      <a:t>現実</a:t>
                    </a:r>
                  </a:p>
                </p:txBody>
              </p:sp>
              <p:sp>
                <p:nvSpPr>
                  <p:cNvPr id="59" name="四角形: 角を丸くする 58">
                    <a:extLst>
                      <a:ext uri="{FF2B5EF4-FFF2-40B4-BE49-F238E27FC236}">
                        <a16:creationId xmlns:a16="http://schemas.microsoft.com/office/drawing/2014/main" id="{6A67A54A-6161-4D16-AFB7-6B35CD52F921}"/>
                      </a:ext>
                    </a:extLst>
                  </p:cNvPr>
                  <p:cNvSpPr/>
                  <p:nvPr/>
                </p:nvSpPr>
                <p:spPr>
                  <a:xfrm>
                    <a:off x="5300514" y="3388664"/>
                    <a:ext cx="3441585" cy="909693"/>
                  </a:xfrm>
                  <a:prstGeom prst="roundRect">
                    <a:avLst/>
                  </a:prstGeom>
                  <a:solidFill>
                    <a:schemeClr val="accent1">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tx1"/>
                        </a:solidFill>
                      </a:rPr>
                      <a:t>大規模</a:t>
                    </a:r>
                  </a:p>
                </p:txBody>
              </p:sp>
              <p:sp>
                <p:nvSpPr>
                  <p:cNvPr id="60" name="四角形: 角を丸くする 59">
                    <a:extLst>
                      <a:ext uri="{FF2B5EF4-FFF2-40B4-BE49-F238E27FC236}">
                        <a16:creationId xmlns:a16="http://schemas.microsoft.com/office/drawing/2014/main" id="{E66DB189-79CB-42B2-A6C7-337A25A10188}"/>
                      </a:ext>
                    </a:extLst>
                  </p:cNvPr>
                  <p:cNvSpPr/>
                  <p:nvPr/>
                </p:nvSpPr>
                <p:spPr>
                  <a:xfrm>
                    <a:off x="9546470" y="3432725"/>
                    <a:ext cx="991231" cy="800804"/>
                  </a:xfrm>
                  <a:prstGeom prst="roundRect">
                    <a:avLst/>
                  </a:prstGeom>
                  <a:solidFill>
                    <a:schemeClr val="accent2">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b="1" dirty="0">
                      <a:solidFill>
                        <a:schemeClr val="tx1"/>
                      </a:solidFill>
                    </a:endParaRPr>
                  </a:p>
                </p:txBody>
              </p:sp>
            </p:grpSp>
            <p:sp>
              <p:nvSpPr>
                <p:cNvPr id="57" name="テキスト ボックス 56">
                  <a:extLst>
                    <a:ext uri="{FF2B5EF4-FFF2-40B4-BE49-F238E27FC236}">
                      <a16:creationId xmlns:a16="http://schemas.microsoft.com/office/drawing/2014/main" id="{FBAFF6A7-C14F-4F84-B1EA-EDDCC3339A46}"/>
                    </a:ext>
                  </a:extLst>
                </p:cNvPr>
                <p:cNvSpPr txBox="1"/>
                <p:nvPr/>
              </p:nvSpPr>
              <p:spPr>
                <a:xfrm>
                  <a:off x="10855094" y="-28889"/>
                  <a:ext cx="730163" cy="369332"/>
                </a:xfrm>
                <a:prstGeom prst="rect">
                  <a:avLst/>
                </a:prstGeom>
                <a:noFill/>
              </p:spPr>
              <p:txBody>
                <a:bodyPr wrap="square" rtlCol="0">
                  <a:spAutoFit/>
                </a:bodyPr>
                <a:lstStyle/>
                <a:p>
                  <a:r>
                    <a:rPr lang="ja-JP" altLang="en-US" b="1" dirty="0"/>
                    <a:t>局地</a:t>
                  </a:r>
                  <a:endParaRPr lang="en-US" altLang="ja-JP" b="1" dirty="0"/>
                </a:p>
              </p:txBody>
            </p:sp>
          </p:grpSp>
          <p:sp>
            <p:nvSpPr>
              <p:cNvPr id="3" name="次の値と等しい 2">
                <a:extLst>
                  <a:ext uri="{FF2B5EF4-FFF2-40B4-BE49-F238E27FC236}">
                    <a16:creationId xmlns:a16="http://schemas.microsoft.com/office/drawing/2014/main" id="{953E5A86-C1D5-4513-8E2C-76E4AC6F4D6A}"/>
                  </a:ext>
                </a:extLst>
              </p:cNvPr>
              <p:cNvSpPr/>
              <p:nvPr/>
            </p:nvSpPr>
            <p:spPr>
              <a:xfrm>
                <a:off x="3332988" y="557841"/>
                <a:ext cx="348573" cy="232248"/>
              </a:xfrm>
              <a:prstGeom prst="mathEqual">
                <a:avLst/>
              </a:prstGeom>
              <a:solidFill>
                <a:schemeClr val="tx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5" name="十字形 4">
                <a:extLst>
                  <a:ext uri="{FF2B5EF4-FFF2-40B4-BE49-F238E27FC236}">
                    <a16:creationId xmlns:a16="http://schemas.microsoft.com/office/drawing/2014/main" id="{D3D00DF5-156A-4CF1-8BCF-0F3842FF0D1B}"/>
                  </a:ext>
                </a:extLst>
              </p:cNvPr>
              <p:cNvSpPr/>
              <p:nvPr/>
            </p:nvSpPr>
            <p:spPr>
              <a:xfrm>
                <a:off x="5047857" y="574314"/>
                <a:ext cx="191823" cy="191823"/>
              </a:xfrm>
              <a:prstGeom prst="plus">
                <a:avLst>
                  <a:gd name="adj" fmla="val 3743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63" name="正方形/長方形 62">
              <a:extLst>
                <a:ext uri="{FF2B5EF4-FFF2-40B4-BE49-F238E27FC236}">
                  <a16:creationId xmlns:a16="http://schemas.microsoft.com/office/drawing/2014/main" id="{F6E42F93-3314-4E57-9DA6-390CC31D3A85}"/>
                </a:ext>
              </a:extLst>
            </p:cNvPr>
            <p:cNvSpPr/>
            <p:nvPr/>
          </p:nvSpPr>
          <p:spPr>
            <a:xfrm>
              <a:off x="3298057" y="495563"/>
              <a:ext cx="2577326" cy="393876"/>
            </a:xfrm>
            <a:prstGeom prst="rect">
              <a:avLst/>
            </a:prstGeom>
            <a:solidFill>
              <a:schemeClr val="accent5">
                <a:lumMod val="40000"/>
                <a:lumOff val="6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grpSp>
        <p:nvGrpSpPr>
          <p:cNvPr id="8" name="グループ化 7">
            <a:extLst>
              <a:ext uri="{FF2B5EF4-FFF2-40B4-BE49-F238E27FC236}">
                <a16:creationId xmlns:a16="http://schemas.microsoft.com/office/drawing/2014/main" id="{BC92BDA6-EBE2-4E41-9CFD-247CAB6DB7D1}"/>
              </a:ext>
            </a:extLst>
          </p:cNvPr>
          <p:cNvGrpSpPr/>
          <p:nvPr/>
        </p:nvGrpSpPr>
        <p:grpSpPr>
          <a:xfrm>
            <a:off x="4635838" y="735458"/>
            <a:ext cx="4285915" cy="4276953"/>
            <a:chOff x="-27012" y="966192"/>
            <a:chExt cx="4285915" cy="4276953"/>
          </a:xfrm>
        </p:grpSpPr>
        <p:sp>
          <p:nvSpPr>
            <p:cNvPr id="48" name="テキスト ボックス 47">
              <a:extLst>
                <a:ext uri="{FF2B5EF4-FFF2-40B4-BE49-F238E27FC236}">
                  <a16:creationId xmlns:a16="http://schemas.microsoft.com/office/drawing/2014/main" id="{D213B9D0-FB6B-499B-9B11-204D52B9C100}"/>
                </a:ext>
              </a:extLst>
            </p:cNvPr>
            <p:cNvSpPr txBox="1"/>
            <p:nvPr/>
          </p:nvSpPr>
          <p:spPr>
            <a:xfrm>
              <a:off x="1280273" y="966192"/>
              <a:ext cx="2978630" cy="400110"/>
            </a:xfrm>
            <a:prstGeom prst="rect">
              <a:avLst/>
            </a:prstGeom>
            <a:noFill/>
          </p:spPr>
          <p:txBody>
            <a:bodyPr wrap="square" rtlCol="0">
              <a:spAutoFit/>
            </a:bodyPr>
            <a:lstStyle/>
            <a:p>
              <a:r>
                <a:rPr lang="ja-JP" altLang="en-US" sz="2000" b="1" dirty="0"/>
                <a:t>四日市型・名古屋型</a:t>
              </a:r>
              <a:endParaRPr lang="en-US" altLang="ja-JP" sz="2000" b="1" dirty="0"/>
            </a:p>
          </p:txBody>
        </p:sp>
        <p:pic>
          <p:nvPicPr>
            <p:cNvPr id="33" name="図 32">
              <a:extLst>
                <a:ext uri="{FF2B5EF4-FFF2-40B4-BE49-F238E27FC236}">
                  <a16:creationId xmlns:a16="http://schemas.microsoft.com/office/drawing/2014/main" id="{893DD8D0-455C-4407-99F4-D34B61C60B5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054"/>
            <a:stretch/>
          </p:blipFill>
          <p:spPr>
            <a:xfrm>
              <a:off x="516762" y="1338738"/>
              <a:ext cx="3456418" cy="3904407"/>
            </a:xfrm>
            <a:prstGeom prst="rect">
              <a:avLst/>
            </a:prstGeom>
          </p:spPr>
        </p:pic>
        <p:sp>
          <p:nvSpPr>
            <p:cNvPr id="2" name="テキスト ボックス 1">
              <a:extLst>
                <a:ext uri="{FF2B5EF4-FFF2-40B4-BE49-F238E27FC236}">
                  <a16:creationId xmlns:a16="http://schemas.microsoft.com/office/drawing/2014/main" id="{0C9D95D0-089D-4C0B-9996-DC65B74935E7}"/>
                </a:ext>
              </a:extLst>
            </p:cNvPr>
            <p:cNvSpPr txBox="1"/>
            <p:nvPr/>
          </p:nvSpPr>
          <p:spPr>
            <a:xfrm>
              <a:off x="-27012" y="2589393"/>
              <a:ext cx="492443" cy="2279553"/>
            </a:xfrm>
            <a:prstGeom prst="rect">
              <a:avLst/>
            </a:prstGeom>
            <a:noFill/>
          </p:spPr>
          <p:txBody>
            <a:bodyPr vert="eaVert" wrap="square" rtlCol="0">
              <a:spAutoFit/>
            </a:bodyPr>
            <a:lstStyle/>
            <a:p>
              <a:r>
                <a:rPr kumimoji="1" lang="ja-JP" altLang="en-US" sz="2000" b="1" dirty="0"/>
                <a:t>風向風速</a:t>
              </a:r>
            </a:p>
          </p:txBody>
        </p:sp>
      </p:grpSp>
      <p:sp>
        <p:nvSpPr>
          <p:cNvPr id="51" name="テキスト ボックス 50">
            <a:extLst>
              <a:ext uri="{FF2B5EF4-FFF2-40B4-BE49-F238E27FC236}">
                <a16:creationId xmlns:a16="http://schemas.microsoft.com/office/drawing/2014/main" id="{52D36E5D-D224-424C-8219-ECB9A2C731D8}"/>
              </a:ext>
            </a:extLst>
          </p:cNvPr>
          <p:cNvSpPr txBox="1"/>
          <p:nvPr/>
        </p:nvSpPr>
        <p:spPr>
          <a:xfrm>
            <a:off x="7939220" y="4775187"/>
            <a:ext cx="1152259" cy="584775"/>
          </a:xfrm>
          <a:prstGeom prst="rect">
            <a:avLst/>
          </a:prstGeom>
          <a:solidFill>
            <a:schemeClr val="bg1"/>
          </a:solidFill>
          <a:ln>
            <a:solidFill>
              <a:schemeClr val="tx1"/>
            </a:solidFill>
          </a:ln>
        </p:spPr>
        <p:txBody>
          <a:bodyPr wrap="square" rtlCol="0">
            <a:spAutoFit/>
          </a:bodyPr>
          <a:lstStyle/>
          <a:p>
            <a:r>
              <a:rPr lang="ja-JP" altLang="en-US" sz="1600" b="1" dirty="0">
                <a:solidFill>
                  <a:srgbClr val="C00000"/>
                </a:solidFill>
              </a:rPr>
              <a:t>赤</a:t>
            </a:r>
            <a:r>
              <a:rPr lang="en-US" altLang="ja-JP" sz="1600" b="1" dirty="0"/>
              <a:t>:</a:t>
            </a:r>
            <a:r>
              <a:rPr lang="ja-JP" altLang="en-US" sz="1600" b="1" dirty="0"/>
              <a:t>四日市</a:t>
            </a:r>
            <a:endParaRPr lang="en-US" altLang="ja-JP" sz="1600" b="1" dirty="0"/>
          </a:p>
          <a:p>
            <a:r>
              <a:rPr lang="ja-JP" altLang="en-US" sz="1600" b="1" dirty="0">
                <a:solidFill>
                  <a:schemeClr val="accent1"/>
                </a:solidFill>
              </a:rPr>
              <a:t>青</a:t>
            </a:r>
            <a:r>
              <a:rPr lang="en-US" altLang="ja-JP" sz="1600" b="1" dirty="0"/>
              <a:t>:</a:t>
            </a:r>
            <a:r>
              <a:rPr lang="ja-JP" altLang="en-US" sz="1600" b="1" dirty="0"/>
              <a:t>名古屋</a:t>
            </a:r>
          </a:p>
        </p:txBody>
      </p:sp>
      <p:sp>
        <p:nvSpPr>
          <p:cNvPr id="10" name="テキスト ボックス 9">
            <a:extLst>
              <a:ext uri="{FF2B5EF4-FFF2-40B4-BE49-F238E27FC236}">
                <a16:creationId xmlns:a16="http://schemas.microsoft.com/office/drawing/2014/main" id="{73306EAE-5739-439E-8B3A-D5A973BC025E}"/>
              </a:ext>
            </a:extLst>
          </p:cNvPr>
          <p:cNvSpPr txBox="1"/>
          <p:nvPr/>
        </p:nvSpPr>
        <p:spPr>
          <a:xfrm>
            <a:off x="107268" y="504075"/>
            <a:ext cx="1127974" cy="369332"/>
          </a:xfrm>
          <a:prstGeom prst="rect">
            <a:avLst/>
          </a:prstGeom>
          <a:solidFill>
            <a:schemeClr val="accent2"/>
          </a:solidFill>
        </p:spPr>
        <p:txBody>
          <a:bodyPr wrap="square" rtlCol="0">
            <a:spAutoFit/>
          </a:bodyPr>
          <a:lstStyle/>
          <a:p>
            <a:r>
              <a:rPr kumimoji="1" lang="ja-JP" altLang="en-US" b="1" dirty="0"/>
              <a:t>ある事例</a:t>
            </a:r>
          </a:p>
        </p:txBody>
      </p:sp>
      <p:grpSp>
        <p:nvGrpSpPr>
          <p:cNvPr id="9" name="グループ化 8">
            <a:extLst>
              <a:ext uri="{FF2B5EF4-FFF2-40B4-BE49-F238E27FC236}">
                <a16:creationId xmlns:a16="http://schemas.microsoft.com/office/drawing/2014/main" id="{0E9558EE-6E45-44E6-B2C4-C739DE20BD02}"/>
              </a:ext>
            </a:extLst>
          </p:cNvPr>
          <p:cNvGrpSpPr/>
          <p:nvPr/>
        </p:nvGrpSpPr>
        <p:grpSpPr>
          <a:xfrm>
            <a:off x="4790047" y="434506"/>
            <a:ext cx="2783140" cy="873553"/>
            <a:chOff x="4790047" y="434506"/>
            <a:chExt cx="2783140" cy="873553"/>
          </a:xfrm>
          <a:solidFill>
            <a:schemeClr val="bg1"/>
          </a:solidFill>
        </p:grpSpPr>
        <p:sp>
          <p:nvSpPr>
            <p:cNvPr id="39" name="テキスト ボックス 38">
              <a:extLst>
                <a:ext uri="{FF2B5EF4-FFF2-40B4-BE49-F238E27FC236}">
                  <a16:creationId xmlns:a16="http://schemas.microsoft.com/office/drawing/2014/main" id="{4ECB08C3-5625-4490-87D2-51D44374DD93}"/>
                </a:ext>
              </a:extLst>
            </p:cNvPr>
            <p:cNvSpPr txBox="1"/>
            <p:nvPr/>
          </p:nvSpPr>
          <p:spPr>
            <a:xfrm>
              <a:off x="6566673" y="434506"/>
              <a:ext cx="1006514" cy="400110"/>
            </a:xfrm>
            <a:prstGeom prst="rect">
              <a:avLst/>
            </a:prstGeom>
            <a:noFill/>
            <a:ln w="28575">
              <a:noFill/>
            </a:ln>
          </p:spPr>
          <p:txBody>
            <a:bodyPr wrap="square" rtlCol="0">
              <a:spAutoFit/>
            </a:bodyPr>
            <a:lstStyle/>
            <a:p>
              <a:r>
                <a:rPr lang="en-US" altLang="ja-JP" sz="2000" b="1" dirty="0"/>
                <a:t>850hPa </a:t>
              </a:r>
              <a:r>
                <a:rPr kumimoji="1" lang="ja-JP" altLang="en-US" sz="2000" b="1" dirty="0"/>
                <a:t>　</a:t>
              </a:r>
              <a:endParaRPr kumimoji="1" lang="ja-JP" altLang="en-US" sz="1600" b="1" dirty="0"/>
            </a:p>
          </p:txBody>
        </p:sp>
        <p:sp>
          <p:nvSpPr>
            <p:cNvPr id="50" name="正方形/長方形 49">
              <a:extLst>
                <a:ext uri="{FF2B5EF4-FFF2-40B4-BE49-F238E27FC236}">
                  <a16:creationId xmlns:a16="http://schemas.microsoft.com/office/drawing/2014/main" id="{42DF10A1-0CC9-4866-9FA9-57C96D2C093B}"/>
                </a:ext>
              </a:extLst>
            </p:cNvPr>
            <p:cNvSpPr/>
            <p:nvPr/>
          </p:nvSpPr>
          <p:spPr>
            <a:xfrm>
              <a:off x="4790047" y="907949"/>
              <a:ext cx="697627" cy="400110"/>
            </a:xfrm>
            <a:prstGeom prst="rect">
              <a:avLst/>
            </a:prstGeom>
            <a:grpFill/>
            <a:ln w="38100">
              <a:solidFill>
                <a:schemeClr val="accent6">
                  <a:lumMod val="60000"/>
                  <a:lumOff val="40000"/>
                </a:schemeClr>
              </a:solidFill>
            </a:ln>
          </p:spPr>
          <p:txBody>
            <a:bodyPr wrap="none">
              <a:spAutoFit/>
            </a:bodyPr>
            <a:lstStyle/>
            <a:p>
              <a:r>
                <a:rPr lang="ja-JP" altLang="en-US" sz="2000" b="1" dirty="0"/>
                <a:t>現実</a:t>
              </a:r>
            </a:p>
          </p:txBody>
        </p:sp>
      </p:grpSp>
      <p:sp>
        <p:nvSpPr>
          <p:cNvPr id="41" name="テキスト ボックス 40">
            <a:extLst>
              <a:ext uri="{FF2B5EF4-FFF2-40B4-BE49-F238E27FC236}">
                <a16:creationId xmlns:a16="http://schemas.microsoft.com/office/drawing/2014/main" id="{9FDF220A-8344-41A4-9798-57022FC9C0CC}"/>
              </a:ext>
            </a:extLst>
          </p:cNvPr>
          <p:cNvSpPr txBox="1"/>
          <p:nvPr/>
        </p:nvSpPr>
        <p:spPr>
          <a:xfrm>
            <a:off x="4618620" y="504075"/>
            <a:ext cx="972296" cy="369332"/>
          </a:xfrm>
          <a:prstGeom prst="rect">
            <a:avLst/>
          </a:prstGeom>
          <a:solidFill>
            <a:schemeClr val="accent2"/>
          </a:solidFill>
        </p:spPr>
        <p:txBody>
          <a:bodyPr wrap="square" rtlCol="0">
            <a:spAutoFit/>
          </a:bodyPr>
          <a:lstStyle/>
          <a:p>
            <a:r>
              <a:rPr kumimoji="1" lang="ja-JP" altLang="en-US" b="1" dirty="0"/>
              <a:t>合成図</a:t>
            </a:r>
          </a:p>
        </p:txBody>
      </p:sp>
      <p:cxnSp>
        <p:nvCxnSpPr>
          <p:cNvPr id="13" name="直線コネクタ 12">
            <a:extLst>
              <a:ext uri="{FF2B5EF4-FFF2-40B4-BE49-F238E27FC236}">
                <a16:creationId xmlns:a16="http://schemas.microsoft.com/office/drawing/2014/main" id="{D9DFD50C-9C1D-4B45-9EF1-B4D0712B914F}"/>
              </a:ext>
            </a:extLst>
          </p:cNvPr>
          <p:cNvCxnSpPr>
            <a:stCxn id="4" idx="2"/>
          </p:cNvCxnSpPr>
          <p:nvPr/>
        </p:nvCxnSpPr>
        <p:spPr>
          <a:xfrm flipH="1">
            <a:off x="4566705" y="424566"/>
            <a:ext cx="5295" cy="643343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42" name="グループ化 41">
            <a:extLst>
              <a:ext uri="{FF2B5EF4-FFF2-40B4-BE49-F238E27FC236}">
                <a16:creationId xmlns:a16="http://schemas.microsoft.com/office/drawing/2014/main" id="{58D32077-41A8-48A3-94BC-467FF9CCA45C}"/>
              </a:ext>
            </a:extLst>
          </p:cNvPr>
          <p:cNvGrpSpPr/>
          <p:nvPr/>
        </p:nvGrpSpPr>
        <p:grpSpPr>
          <a:xfrm>
            <a:off x="68876" y="770235"/>
            <a:ext cx="4277792" cy="3867977"/>
            <a:chOff x="68876" y="770235"/>
            <a:chExt cx="4277792" cy="3867977"/>
          </a:xfrm>
        </p:grpSpPr>
        <p:sp>
          <p:nvSpPr>
            <p:cNvPr id="43" name="テキスト ボックス 42">
              <a:extLst>
                <a:ext uri="{FF2B5EF4-FFF2-40B4-BE49-F238E27FC236}">
                  <a16:creationId xmlns:a16="http://schemas.microsoft.com/office/drawing/2014/main" id="{5325292B-EC4E-4CAA-AFBC-7E4DC92B3172}"/>
                </a:ext>
              </a:extLst>
            </p:cNvPr>
            <p:cNvSpPr txBox="1"/>
            <p:nvPr/>
          </p:nvSpPr>
          <p:spPr>
            <a:xfrm>
              <a:off x="1344577" y="770235"/>
              <a:ext cx="2934815" cy="400110"/>
            </a:xfrm>
            <a:prstGeom prst="rect">
              <a:avLst/>
            </a:prstGeom>
            <a:noFill/>
          </p:spPr>
          <p:txBody>
            <a:bodyPr wrap="square" rtlCol="0">
              <a:spAutoFit/>
            </a:bodyPr>
            <a:lstStyle/>
            <a:p>
              <a:r>
                <a:rPr lang="ja-JP" altLang="en-US" sz="2000" b="1" u="sng" dirty="0"/>
                <a:t>藤吉ら</a:t>
              </a:r>
              <a:r>
                <a:rPr lang="en-US" altLang="ja-JP" sz="2000" b="1" u="sng" dirty="0"/>
                <a:t>(1991</a:t>
              </a:r>
              <a:r>
                <a:rPr lang="en-US" altLang="ja-JP" sz="1600" b="1" u="sng" dirty="0"/>
                <a:t>)</a:t>
              </a:r>
              <a:endParaRPr lang="ja-JP" altLang="en-US" sz="1200" b="1" u="sng" dirty="0"/>
            </a:p>
          </p:txBody>
        </p:sp>
        <p:grpSp>
          <p:nvGrpSpPr>
            <p:cNvPr id="44" name="グループ化 43">
              <a:extLst>
                <a:ext uri="{FF2B5EF4-FFF2-40B4-BE49-F238E27FC236}">
                  <a16:creationId xmlns:a16="http://schemas.microsoft.com/office/drawing/2014/main" id="{F62DC752-ED0C-4C97-AAD6-AFFD1CF55666}"/>
                </a:ext>
              </a:extLst>
            </p:cNvPr>
            <p:cNvGrpSpPr/>
            <p:nvPr/>
          </p:nvGrpSpPr>
          <p:grpSpPr>
            <a:xfrm>
              <a:off x="68876" y="1410504"/>
              <a:ext cx="4277792" cy="3227708"/>
              <a:chOff x="68876" y="1410504"/>
              <a:chExt cx="4277792" cy="3227708"/>
            </a:xfrm>
          </p:grpSpPr>
          <p:grpSp>
            <p:nvGrpSpPr>
              <p:cNvPr id="45" name="グループ化 44">
                <a:extLst>
                  <a:ext uri="{FF2B5EF4-FFF2-40B4-BE49-F238E27FC236}">
                    <a16:creationId xmlns:a16="http://schemas.microsoft.com/office/drawing/2014/main" id="{600B1034-D46F-443D-9B08-B8B07235D4E7}"/>
                  </a:ext>
                </a:extLst>
              </p:cNvPr>
              <p:cNvGrpSpPr/>
              <p:nvPr/>
            </p:nvGrpSpPr>
            <p:grpSpPr>
              <a:xfrm>
                <a:off x="68876" y="1410504"/>
                <a:ext cx="4248908" cy="3227708"/>
                <a:chOff x="68876" y="1410504"/>
                <a:chExt cx="4248908" cy="3227708"/>
              </a:xfrm>
            </p:grpSpPr>
            <p:sp>
              <p:nvSpPr>
                <p:cNvPr id="61" name="テキスト ボックス 60">
                  <a:extLst>
                    <a:ext uri="{FF2B5EF4-FFF2-40B4-BE49-F238E27FC236}">
                      <a16:creationId xmlns:a16="http://schemas.microsoft.com/office/drawing/2014/main" id="{FFF32892-1B9C-4401-8194-458AD4270A69}"/>
                    </a:ext>
                  </a:extLst>
                </p:cNvPr>
                <p:cNvSpPr txBox="1"/>
                <p:nvPr/>
              </p:nvSpPr>
              <p:spPr>
                <a:xfrm>
                  <a:off x="139860" y="3684105"/>
                  <a:ext cx="4177924" cy="954107"/>
                </a:xfrm>
                <a:prstGeom prst="rect">
                  <a:avLst/>
                </a:prstGeom>
                <a:ln w="38100">
                  <a:solidFill>
                    <a:srgbClr val="C00000"/>
                  </a:solidFill>
                </a:ln>
              </p:spPr>
              <p:style>
                <a:lnRef idx="2">
                  <a:schemeClr val="accent5"/>
                </a:lnRef>
                <a:fillRef idx="1">
                  <a:schemeClr val="lt1"/>
                </a:fillRef>
                <a:effectRef idx="0">
                  <a:schemeClr val="accent5"/>
                </a:effectRef>
                <a:fontRef idx="minor">
                  <a:schemeClr val="dk1"/>
                </a:fontRef>
              </p:style>
              <p:txBody>
                <a:bodyPr wrap="square" rtlCol="0">
                  <a:spAutoFit/>
                </a:bodyPr>
                <a:lstStyle/>
                <a:p>
                  <a:r>
                    <a:rPr lang="ja-JP" altLang="en-US" sz="2400" b="1" dirty="0"/>
                    <a:t>三重県北部に降雪をもたらす</a:t>
                  </a:r>
                  <a:endParaRPr lang="en-US" altLang="ja-JP" sz="2400" b="1" dirty="0"/>
                </a:p>
                <a:p>
                  <a:r>
                    <a:rPr lang="ja-JP" altLang="en-US" sz="3200" b="1" dirty="0">
                      <a:solidFill>
                        <a:srgbClr val="C00000"/>
                      </a:solidFill>
                    </a:rPr>
                    <a:t>北寄りの北西風</a:t>
                  </a:r>
                  <a:r>
                    <a:rPr lang="ja-JP" altLang="en-US" sz="2400" b="1" dirty="0"/>
                    <a:t>が大事</a:t>
                  </a:r>
                </a:p>
              </p:txBody>
            </p:sp>
            <p:pic>
              <p:nvPicPr>
                <p:cNvPr id="62" name="図 61">
                  <a:extLst>
                    <a:ext uri="{FF2B5EF4-FFF2-40B4-BE49-F238E27FC236}">
                      <a16:creationId xmlns:a16="http://schemas.microsoft.com/office/drawing/2014/main" id="{C31F62FC-7886-4950-9B82-4443D046EAC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995" t="1019" r="1811" b="2883"/>
                <a:stretch/>
              </p:blipFill>
              <p:spPr>
                <a:xfrm>
                  <a:off x="68876" y="1412234"/>
                  <a:ext cx="2124454" cy="1464914"/>
                </a:xfrm>
                <a:prstGeom prst="rect">
                  <a:avLst/>
                </a:prstGeom>
                <a:ln>
                  <a:solidFill>
                    <a:schemeClr val="tx1"/>
                  </a:solidFill>
                </a:ln>
              </p:spPr>
            </p:pic>
            <p:pic>
              <p:nvPicPr>
                <p:cNvPr id="64" name="図 63">
                  <a:extLst>
                    <a:ext uri="{FF2B5EF4-FFF2-40B4-BE49-F238E27FC236}">
                      <a16:creationId xmlns:a16="http://schemas.microsoft.com/office/drawing/2014/main" id="{085ED5E6-D8D1-4231-95E8-6D4E1DD4630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761" t="2614" r="1857" b="3200"/>
                <a:stretch/>
              </p:blipFill>
              <p:spPr>
                <a:xfrm>
                  <a:off x="2193330" y="1410504"/>
                  <a:ext cx="2124454" cy="1466644"/>
                </a:xfrm>
                <a:prstGeom prst="rect">
                  <a:avLst/>
                </a:prstGeom>
                <a:ln>
                  <a:solidFill>
                    <a:schemeClr val="tx1"/>
                  </a:solidFill>
                </a:ln>
              </p:spPr>
            </p:pic>
          </p:grpSp>
          <p:grpSp>
            <p:nvGrpSpPr>
              <p:cNvPr id="46" name="グループ化 45">
                <a:extLst>
                  <a:ext uri="{FF2B5EF4-FFF2-40B4-BE49-F238E27FC236}">
                    <a16:creationId xmlns:a16="http://schemas.microsoft.com/office/drawing/2014/main" id="{0E2E8099-C65A-4319-83AF-42E06F5D9AA7}"/>
                  </a:ext>
                </a:extLst>
              </p:cNvPr>
              <p:cNvGrpSpPr/>
              <p:nvPr/>
            </p:nvGrpSpPr>
            <p:grpSpPr>
              <a:xfrm>
                <a:off x="215034" y="2891759"/>
                <a:ext cx="4131634" cy="584775"/>
                <a:chOff x="215034" y="2891759"/>
                <a:chExt cx="4131634" cy="584775"/>
              </a:xfrm>
            </p:grpSpPr>
            <p:sp>
              <p:nvSpPr>
                <p:cNvPr id="47" name="テキスト ボックス 46">
                  <a:extLst>
                    <a:ext uri="{FF2B5EF4-FFF2-40B4-BE49-F238E27FC236}">
                      <a16:creationId xmlns:a16="http://schemas.microsoft.com/office/drawing/2014/main" id="{70738D3D-5513-443C-AB8D-FCADA511094E}"/>
                    </a:ext>
                  </a:extLst>
                </p:cNvPr>
                <p:cNvSpPr txBox="1"/>
                <p:nvPr/>
              </p:nvSpPr>
              <p:spPr>
                <a:xfrm>
                  <a:off x="2322109" y="2891759"/>
                  <a:ext cx="2024559" cy="584775"/>
                </a:xfrm>
                <a:prstGeom prst="rect">
                  <a:avLst/>
                </a:prstGeom>
                <a:noFill/>
              </p:spPr>
              <p:txBody>
                <a:bodyPr wrap="square" rtlCol="0">
                  <a:spAutoFit/>
                </a:bodyPr>
                <a:lstStyle/>
                <a:p>
                  <a:pPr algn="ctr"/>
                  <a:r>
                    <a:rPr lang="ja-JP" altLang="en-US" sz="1600" b="1" dirty="0"/>
                    <a:t>愛知県西部への</a:t>
                  </a:r>
                  <a:endParaRPr lang="en-US" altLang="ja-JP" sz="1600" b="1" dirty="0"/>
                </a:p>
                <a:p>
                  <a:pPr algn="ctr"/>
                  <a:r>
                    <a:rPr lang="ja-JP" altLang="en-US" sz="1600" b="1" dirty="0"/>
                    <a:t>降雪事例</a:t>
                  </a:r>
                </a:p>
              </p:txBody>
            </p:sp>
            <p:sp>
              <p:nvSpPr>
                <p:cNvPr id="53" name="テキスト ボックス 52">
                  <a:extLst>
                    <a:ext uri="{FF2B5EF4-FFF2-40B4-BE49-F238E27FC236}">
                      <a16:creationId xmlns:a16="http://schemas.microsoft.com/office/drawing/2014/main" id="{D6B4DE5B-4BB7-486B-8255-73C3B2FF7C5A}"/>
                    </a:ext>
                  </a:extLst>
                </p:cNvPr>
                <p:cNvSpPr txBox="1"/>
                <p:nvPr/>
              </p:nvSpPr>
              <p:spPr>
                <a:xfrm>
                  <a:off x="215034" y="2891759"/>
                  <a:ext cx="1881743" cy="584775"/>
                </a:xfrm>
                <a:prstGeom prst="rect">
                  <a:avLst/>
                </a:prstGeom>
                <a:noFill/>
              </p:spPr>
              <p:txBody>
                <a:bodyPr wrap="square" rtlCol="0">
                  <a:spAutoFit/>
                </a:bodyPr>
                <a:lstStyle/>
                <a:p>
                  <a:pPr algn="ctr"/>
                  <a:r>
                    <a:rPr lang="ja-JP" altLang="en-US" sz="1600" b="1" dirty="0"/>
                    <a:t>三重県北部への</a:t>
                  </a:r>
                  <a:endParaRPr lang="en-US" altLang="ja-JP" sz="1600" b="1" dirty="0"/>
                </a:p>
                <a:p>
                  <a:pPr algn="ctr"/>
                  <a:r>
                    <a:rPr lang="ja-JP" altLang="en-US" sz="1600" b="1" dirty="0"/>
                    <a:t>降雪事例</a:t>
                  </a:r>
                </a:p>
              </p:txBody>
            </p:sp>
          </p:grpSp>
        </p:grpSp>
      </p:grpSp>
    </p:spTree>
    <p:custDataLst>
      <p:tags r:id="rId1"/>
    </p:custDataLst>
    <p:extLst>
      <p:ext uri="{BB962C8B-B14F-4D97-AF65-F5344CB8AC3E}">
        <p14:creationId xmlns:p14="http://schemas.microsoft.com/office/powerpoint/2010/main" val="1061318121"/>
      </p:ext>
    </p:extLst>
  </p:cSld>
  <p:clrMapOvr>
    <a:masterClrMapping/>
  </p:clrMapOvr>
  <mc:AlternateContent xmlns:mc="http://schemas.openxmlformats.org/markup-compatibility/2006" xmlns:p14="http://schemas.microsoft.com/office/powerpoint/2010/main">
    <mc:Choice Requires="p14">
      <p:transition spd="slow" p14:dur="2000" advTm="40752"/>
    </mc:Choice>
    <mc:Fallback xmlns="">
      <p:transition spd="slow" advTm="40752"/>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0" y="0"/>
            <a:ext cx="9144000" cy="6858000"/>
          </a:xfrm>
          <a:prstGeom prst="rect">
            <a:avLst/>
          </a:prstGeom>
          <a:solidFill>
            <a:schemeClr val="accent4">
              <a:lumMod val="20000"/>
              <a:lumOff val="8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p:cNvSpPr txBox="1"/>
          <p:nvPr/>
        </p:nvSpPr>
        <p:spPr>
          <a:xfrm>
            <a:off x="1060704" y="1755648"/>
            <a:ext cx="7449312" cy="1938992"/>
          </a:xfrm>
          <a:prstGeom prst="rect">
            <a:avLst/>
          </a:prstGeom>
          <a:noFill/>
        </p:spPr>
        <p:txBody>
          <a:bodyPr wrap="square" rtlCol="0">
            <a:spAutoFit/>
          </a:bodyPr>
          <a:lstStyle/>
          <a:p>
            <a:r>
              <a:rPr kumimoji="1" lang="ja-JP" altLang="en-US" sz="6000" b="1" dirty="0"/>
              <a:t>小低気圧との関係を探る</a:t>
            </a:r>
            <a:r>
              <a:rPr kumimoji="1" lang="en-US" altLang="ja-JP" sz="6000" b="1" dirty="0"/>
              <a:t>…</a:t>
            </a:r>
            <a:endParaRPr kumimoji="1" lang="ja-JP" altLang="en-US" sz="6000" b="1" dirty="0"/>
          </a:p>
        </p:txBody>
      </p:sp>
    </p:spTree>
    <p:extLst>
      <p:ext uri="{BB962C8B-B14F-4D97-AF65-F5344CB8AC3E}">
        <p14:creationId xmlns:p14="http://schemas.microsoft.com/office/powerpoint/2010/main" val="32239395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四角形: 角を丸くする 5">
            <a:extLst>
              <a:ext uri="{FF2B5EF4-FFF2-40B4-BE49-F238E27FC236}">
                <a16:creationId xmlns:a16="http://schemas.microsoft.com/office/drawing/2014/main" id="{5CC0F67D-50D6-4FE5-9B38-5785067C372E}"/>
              </a:ext>
            </a:extLst>
          </p:cNvPr>
          <p:cNvSpPr/>
          <p:nvPr/>
        </p:nvSpPr>
        <p:spPr>
          <a:xfrm>
            <a:off x="0" y="-25854"/>
            <a:ext cx="9144000" cy="450420"/>
          </a:xfrm>
          <a:prstGeom prst="roundRect">
            <a:avLst>
              <a:gd name="adj" fmla="val 0"/>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2400" b="1" dirty="0">
                <a:ln>
                  <a:solidFill>
                    <a:sysClr val="windowText" lastClr="000000"/>
                  </a:solidFill>
                </a:ln>
                <a:solidFill>
                  <a:schemeClr val="bg1"/>
                </a:solidFill>
              </a:rPr>
              <a:t>7.</a:t>
            </a:r>
            <a:r>
              <a:rPr lang="ja-JP" altLang="en-US" sz="2400" b="1" dirty="0">
                <a:ln>
                  <a:solidFill>
                    <a:sysClr val="windowText" lastClr="000000"/>
                  </a:solidFill>
                </a:ln>
                <a:solidFill>
                  <a:schemeClr val="bg1"/>
                </a:solidFill>
              </a:rPr>
              <a:t>小低気圧と降雪の関係　</a:t>
            </a:r>
          </a:p>
        </p:txBody>
      </p:sp>
      <p:grpSp>
        <p:nvGrpSpPr>
          <p:cNvPr id="2" name="グループ化 1">
            <a:extLst>
              <a:ext uri="{FF2B5EF4-FFF2-40B4-BE49-F238E27FC236}">
                <a16:creationId xmlns:a16="http://schemas.microsoft.com/office/drawing/2014/main" id="{F07E5086-4B7E-4044-8CAC-3508D6E00D2F}"/>
              </a:ext>
            </a:extLst>
          </p:cNvPr>
          <p:cNvGrpSpPr/>
          <p:nvPr/>
        </p:nvGrpSpPr>
        <p:grpSpPr>
          <a:xfrm>
            <a:off x="243586" y="969881"/>
            <a:ext cx="8283413" cy="1437115"/>
            <a:chOff x="243587" y="3434912"/>
            <a:chExt cx="6611625" cy="1437115"/>
          </a:xfrm>
        </p:grpSpPr>
        <p:sp>
          <p:nvSpPr>
            <p:cNvPr id="11" name="テキスト ボックス 10">
              <a:extLst>
                <a:ext uri="{FF2B5EF4-FFF2-40B4-BE49-F238E27FC236}">
                  <a16:creationId xmlns:a16="http://schemas.microsoft.com/office/drawing/2014/main" id="{C8282842-36F1-4561-B8C6-B0442DA42D43}"/>
                </a:ext>
              </a:extLst>
            </p:cNvPr>
            <p:cNvSpPr txBox="1"/>
            <p:nvPr/>
          </p:nvSpPr>
          <p:spPr>
            <a:xfrm>
              <a:off x="698468" y="4041030"/>
              <a:ext cx="6156744" cy="830997"/>
            </a:xfrm>
            <a:prstGeom prst="rect">
              <a:avLst/>
            </a:prstGeom>
            <a:noFill/>
          </p:spPr>
          <p:txBody>
            <a:bodyPr wrap="square" rtlCol="0">
              <a:spAutoFit/>
            </a:bodyPr>
            <a:lstStyle/>
            <a:p>
              <a:r>
                <a:rPr lang="ja-JP" altLang="en-US" sz="2400" b="1" dirty="0"/>
                <a:t>降水降雪のある時間帯に小低気圧が</a:t>
              </a:r>
              <a:endParaRPr lang="en-US" altLang="ja-JP" sz="2400" b="1" dirty="0"/>
            </a:p>
            <a:p>
              <a:r>
                <a:rPr lang="ja-JP" altLang="en-US" sz="2400" b="1" dirty="0"/>
                <a:t>存在するか確認する</a:t>
              </a:r>
              <a:endParaRPr lang="en-US" altLang="ja-JP" sz="2400" b="1" dirty="0"/>
            </a:p>
          </p:txBody>
        </p:sp>
        <p:sp>
          <p:nvSpPr>
            <p:cNvPr id="12" name="テキスト ボックス 11">
              <a:extLst>
                <a:ext uri="{FF2B5EF4-FFF2-40B4-BE49-F238E27FC236}">
                  <a16:creationId xmlns:a16="http://schemas.microsoft.com/office/drawing/2014/main" id="{9BC70370-2578-4C74-9AF4-A7AF9CCC71B7}"/>
                </a:ext>
              </a:extLst>
            </p:cNvPr>
            <p:cNvSpPr txBox="1"/>
            <p:nvPr/>
          </p:nvSpPr>
          <p:spPr>
            <a:xfrm>
              <a:off x="243587" y="3434912"/>
              <a:ext cx="809792" cy="461665"/>
            </a:xfrm>
            <a:prstGeom prst="rect">
              <a:avLst/>
            </a:prstGeom>
            <a:solidFill>
              <a:schemeClr val="bg1"/>
            </a:solidFill>
            <a:ln w="28575">
              <a:solidFill>
                <a:schemeClr val="tx1"/>
              </a:solidFill>
            </a:ln>
          </p:spPr>
          <p:txBody>
            <a:bodyPr wrap="square" rtlCol="0">
              <a:spAutoFit/>
            </a:bodyPr>
            <a:lstStyle/>
            <a:p>
              <a:pPr algn="ctr"/>
              <a:r>
                <a:rPr kumimoji="1" lang="ja-JP" altLang="en-US" sz="2400" b="1" dirty="0"/>
                <a:t>方法</a:t>
              </a:r>
            </a:p>
          </p:txBody>
        </p:sp>
      </p:grpSp>
      <p:grpSp>
        <p:nvGrpSpPr>
          <p:cNvPr id="30" name="グループ化 29">
            <a:extLst>
              <a:ext uri="{FF2B5EF4-FFF2-40B4-BE49-F238E27FC236}">
                <a16:creationId xmlns:a16="http://schemas.microsoft.com/office/drawing/2014/main" id="{B744F9C5-41C3-4171-A159-227EB9D57BC9}"/>
              </a:ext>
            </a:extLst>
          </p:cNvPr>
          <p:cNvGrpSpPr/>
          <p:nvPr/>
        </p:nvGrpSpPr>
        <p:grpSpPr>
          <a:xfrm>
            <a:off x="243586" y="2996569"/>
            <a:ext cx="8820203" cy="3430656"/>
            <a:chOff x="243586" y="2996569"/>
            <a:chExt cx="8820203" cy="3430656"/>
          </a:xfrm>
        </p:grpSpPr>
        <p:grpSp>
          <p:nvGrpSpPr>
            <p:cNvPr id="10" name="グループ化 9"/>
            <p:cNvGrpSpPr/>
            <p:nvPr/>
          </p:nvGrpSpPr>
          <p:grpSpPr>
            <a:xfrm>
              <a:off x="243586" y="2996569"/>
              <a:ext cx="8820203" cy="3430656"/>
              <a:chOff x="243586" y="3593977"/>
              <a:chExt cx="8820203" cy="3430656"/>
            </a:xfrm>
          </p:grpSpPr>
          <p:sp>
            <p:nvSpPr>
              <p:cNvPr id="13" name="テキスト ボックス 12">
                <a:extLst>
                  <a:ext uri="{FF2B5EF4-FFF2-40B4-BE49-F238E27FC236}">
                    <a16:creationId xmlns:a16="http://schemas.microsoft.com/office/drawing/2014/main" id="{8598857F-BDAC-4A73-AE1B-A556065479D4}"/>
                  </a:ext>
                </a:extLst>
              </p:cNvPr>
              <p:cNvSpPr txBox="1"/>
              <p:nvPr/>
            </p:nvSpPr>
            <p:spPr>
              <a:xfrm>
                <a:off x="243586" y="3593977"/>
                <a:ext cx="2365875" cy="461665"/>
              </a:xfrm>
              <a:prstGeom prst="rect">
                <a:avLst/>
              </a:prstGeom>
              <a:solidFill>
                <a:schemeClr val="bg1"/>
              </a:solidFill>
              <a:ln w="28575">
                <a:solidFill>
                  <a:schemeClr val="tx1"/>
                </a:solidFill>
              </a:ln>
            </p:spPr>
            <p:txBody>
              <a:bodyPr wrap="square" rtlCol="0">
                <a:spAutoFit/>
              </a:bodyPr>
              <a:lstStyle/>
              <a:p>
                <a:pPr algn="ctr"/>
                <a:r>
                  <a:rPr kumimoji="1" lang="ja-JP" altLang="en-US" sz="2400" b="1" dirty="0"/>
                  <a:t>小低気圧の定義</a:t>
                </a:r>
              </a:p>
            </p:txBody>
          </p:sp>
          <p:sp>
            <p:nvSpPr>
              <p:cNvPr id="14" name="テキスト ボックス 13">
                <a:extLst>
                  <a:ext uri="{FF2B5EF4-FFF2-40B4-BE49-F238E27FC236}">
                    <a16:creationId xmlns:a16="http://schemas.microsoft.com/office/drawing/2014/main" id="{94BD8166-2CE8-457B-8C20-24C4E30C72E1}"/>
                  </a:ext>
                </a:extLst>
              </p:cNvPr>
              <p:cNvSpPr txBox="1"/>
              <p:nvPr/>
            </p:nvSpPr>
            <p:spPr>
              <a:xfrm>
                <a:off x="4477756" y="4795364"/>
                <a:ext cx="4586033" cy="1569660"/>
              </a:xfrm>
              <a:prstGeom prst="rect">
                <a:avLst/>
              </a:prstGeom>
              <a:noFill/>
            </p:spPr>
            <p:txBody>
              <a:bodyPr wrap="square" rtlCol="0">
                <a:spAutoFit/>
              </a:bodyPr>
              <a:lstStyle/>
              <a:p>
                <a:r>
                  <a:rPr lang="ja-JP" altLang="en-US" sz="2400" b="1" dirty="0"/>
                  <a:t>①特定の領域内にある</a:t>
                </a:r>
                <a:endParaRPr lang="en-US" altLang="ja-JP" sz="2400" b="1" dirty="0"/>
              </a:p>
              <a:p>
                <a:r>
                  <a:rPr lang="ja-JP" altLang="en-US" sz="2400" b="1" dirty="0"/>
                  <a:t>②局地場の風と対応している</a:t>
                </a:r>
                <a:endParaRPr lang="en-US" altLang="ja-JP" sz="2400" b="1" dirty="0"/>
              </a:p>
              <a:p>
                <a:r>
                  <a:rPr lang="ja-JP" altLang="en-US" sz="2400" b="1" dirty="0"/>
                  <a:t>③現実場の低気圧の</a:t>
                </a:r>
                <a:endParaRPr lang="en-US" altLang="ja-JP" sz="2400" b="1" dirty="0"/>
              </a:p>
              <a:p>
                <a:r>
                  <a:rPr lang="ja-JP" altLang="en-US" sz="2400" b="1" dirty="0"/>
                  <a:t>　中心部分ではない</a:t>
                </a:r>
                <a:endParaRPr lang="en-US" altLang="ja-JP" sz="2400" b="1" dirty="0"/>
              </a:p>
            </p:txBody>
          </p:sp>
          <p:sp>
            <p:nvSpPr>
              <p:cNvPr id="16" name="テキスト ボックス 15">
                <a:extLst>
                  <a:ext uri="{FF2B5EF4-FFF2-40B4-BE49-F238E27FC236}">
                    <a16:creationId xmlns:a16="http://schemas.microsoft.com/office/drawing/2014/main" id="{AF8EF0AD-659B-43C8-9535-8F67C1399167}"/>
                  </a:ext>
                </a:extLst>
              </p:cNvPr>
              <p:cNvSpPr txBox="1"/>
              <p:nvPr/>
            </p:nvSpPr>
            <p:spPr>
              <a:xfrm>
                <a:off x="492671" y="6562968"/>
                <a:ext cx="2116790" cy="461665"/>
              </a:xfrm>
              <a:prstGeom prst="rect">
                <a:avLst/>
              </a:prstGeom>
              <a:solidFill>
                <a:schemeClr val="bg1"/>
              </a:solidFill>
              <a:ln w="19050">
                <a:solidFill>
                  <a:schemeClr val="tx1"/>
                </a:solidFill>
              </a:ln>
            </p:spPr>
            <p:txBody>
              <a:bodyPr wrap="square" rtlCol="0">
                <a:spAutoFit/>
              </a:bodyPr>
              <a:lstStyle/>
              <a:p>
                <a:r>
                  <a:rPr kumimoji="1" lang="ja-JP" altLang="en-US" sz="1200" b="1" dirty="0"/>
                  <a:t>色：ジオポテンシャル高度</a:t>
                </a:r>
                <a:endParaRPr kumimoji="1" lang="en-US" altLang="ja-JP" sz="1200" b="1" dirty="0"/>
              </a:p>
              <a:p>
                <a:r>
                  <a:rPr kumimoji="1" lang="ja-JP" altLang="en-US" sz="1200" b="1" dirty="0"/>
                  <a:t>ベクトル：風向風速</a:t>
                </a:r>
              </a:p>
            </p:txBody>
          </p:sp>
          <p:sp>
            <p:nvSpPr>
              <p:cNvPr id="25" name="正方形/長方形 24">
                <a:extLst>
                  <a:ext uri="{FF2B5EF4-FFF2-40B4-BE49-F238E27FC236}">
                    <a16:creationId xmlns:a16="http://schemas.microsoft.com/office/drawing/2014/main" id="{FFDD7BF3-BB6A-4543-AD1D-65E252029D7E}"/>
                  </a:ext>
                </a:extLst>
              </p:cNvPr>
              <p:cNvSpPr/>
              <p:nvPr/>
            </p:nvSpPr>
            <p:spPr>
              <a:xfrm>
                <a:off x="1128520" y="4117784"/>
                <a:ext cx="596006" cy="338554"/>
              </a:xfrm>
              <a:prstGeom prst="rect">
                <a:avLst/>
              </a:prstGeom>
              <a:ln w="38100">
                <a:solidFill>
                  <a:srgbClr val="C00000"/>
                </a:solidFill>
              </a:ln>
            </p:spPr>
            <p:txBody>
              <a:bodyPr wrap="square">
                <a:spAutoFit/>
              </a:bodyPr>
              <a:lstStyle/>
              <a:p>
                <a:pPr algn="ctr"/>
                <a:r>
                  <a:rPr lang="ja-JP" altLang="en-US" sz="1600" b="1" dirty="0">
                    <a:solidFill>
                      <a:sysClr val="windowText" lastClr="000000"/>
                    </a:solidFill>
                  </a:rPr>
                  <a:t>局地</a:t>
                </a:r>
                <a:endParaRPr lang="ja-JP" altLang="en-US" sz="1600" dirty="0"/>
              </a:p>
            </p:txBody>
          </p:sp>
          <p:sp>
            <p:nvSpPr>
              <p:cNvPr id="26" name="正方形/長方形 25">
                <a:extLst>
                  <a:ext uri="{FF2B5EF4-FFF2-40B4-BE49-F238E27FC236}">
                    <a16:creationId xmlns:a16="http://schemas.microsoft.com/office/drawing/2014/main" id="{3BA564EA-8F5D-4886-932D-6972C0312EF2}"/>
                  </a:ext>
                </a:extLst>
              </p:cNvPr>
              <p:cNvSpPr/>
              <p:nvPr/>
            </p:nvSpPr>
            <p:spPr>
              <a:xfrm>
                <a:off x="2877927" y="4117784"/>
                <a:ext cx="646331" cy="369332"/>
              </a:xfrm>
              <a:prstGeom prst="rect">
                <a:avLst/>
              </a:prstGeom>
              <a:ln w="38100">
                <a:solidFill>
                  <a:schemeClr val="accent6">
                    <a:lumMod val="60000"/>
                    <a:lumOff val="40000"/>
                  </a:schemeClr>
                </a:solidFill>
              </a:ln>
            </p:spPr>
            <p:txBody>
              <a:bodyPr wrap="none">
                <a:spAutoFit/>
              </a:bodyPr>
              <a:lstStyle/>
              <a:p>
                <a:r>
                  <a:rPr lang="ja-JP" altLang="en-US" b="1" dirty="0"/>
                  <a:t>現実</a:t>
                </a:r>
              </a:p>
            </p:txBody>
          </p:sp>
        </p:grpSp>
        <p:pic>
          <p:nvPicPr>
            <p:cNvPr id="29" name="図 28">
              <a:extLst>
                <a:ext uri="{FF2B5EF4-FFF2-40B4-BE49-F238E27FC236}">
                  <a16:creationId xmlns:a16="http://schemas.microsoft.com/office/drawing/2014/main" id="{4BAFEF45-948F-44E6-B337-125ABB3A81B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986" t="16833" b="4752"/>
            <a:stretch/>
          </p:blipFill>
          <p:spPr>
            <a:xfrm rot="5400000">
              <a:off x="2325399" y="3997620"/>
              <a:ext cx="2020936" cy="1879600"/>
            </a:xfrm>
            <a:prstGeom prst="rect">
              <a:avLst/>
            </a:prstGeom>
          </p:spPr>
        </p:pic>
        <p:pic>
          <p:nvPicPr>
            <p:cNvPr id="15" name="図 14">
              <a:extLst>
                <a:ext uri="{FF2B5EF4-FFF2-40B4-BE49-F238E27FC236}">
                  <a16:creationId xmlns:a16="http://schemas.microsoft.com/office/drawing/2014/main" id="{0BB33A13-1A26-470A-944D-00301E45271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754" b="8395"/>
            <a:stretch/>
          </p:blipFill>
          <p:spPr>
            <a:xfrm>
              <a:off x="442473" y="3926952"/>
              <a:ext cx="1927380" cy="2020936"/>
            </a:xfrm>
            <a:prstGeom prst="rect">
              <a:avLst/>
            </a:prstGeom>
          </p:spPr>
        </p:pic>
      </p:grpSp>
      <p:grpSp>
        <p:nvGrpSpPr>
          <p:cNvPr id="49" name="グループ化 48">
            <a:extLst>
              <a:ext uri="{FF2B5EF4-FFF2-40B4-BE49-F238E27FC236}">
                <a16:creationId xmlns:a16="http://schemas.microsoft.com/office/drawing/2014/main" id="{3CED61F3-889B-4472-983B-96E2D482268B}"/>
              </a:ext>
            </a:extLst>
          </p:cNvPr>
          <p:cNvGrpSpPr/>
          <p:nvPr/>
        </p:nvGrpSpPr>
        <p:grpSpPr>
          <a:xfrm>
            <a:off x="4965860" y="-8813"/>
            <a:ext cx="4205140" cy="369332"/>
            <a:chOff x="1697243" y="495563"/>
            <a:chExt cx="4205140" cy="369332"/>
          </a:xfrm>
        </p:grpSpPr>
        <p:grpSp>
          <p:nvGrpSpPr>
            <p:cNvPr id="51" name="グループ化 50">
              <a:extLst>
                <a:ext uri="{FF2B5EF4-FFF2-40B4-BE49-F238E27FC236}">
                  <a16:creationId xmlns:a16="http://schemas.microsoft.com/office/drawing/2014/main" id="{F1A92070-6DB1-41F8-9475-8593EBCE28FE}"/>
                </a:ext>
              </a:extLst>
            </p:cNvPr>
            <p:cNvGrpSpPr/>
            <p:nvPr/>
          </p:nvGrpSpPr>
          <p:grpSpPr>
            <a:xfrm>
              <a:off x="1697243" y="495563"/>
              <a:ext cx="4205140" cy="369332"/>
              <a:chOff x="7380117" y="-28889"/>
              <a:chExt cx="4205140" cy="369332"/>
            </a:xfrm>
          </p:grpSpPr>
          <p:grpSp>
            <p:nvGrpSpPr>
              <p:cNvPr id="54" name="グループ化 53">
                <a:extLst>
                  <a:ext uri="{FF2B5EF4-FFF2-40B4-BE49-F238E27FC236}">
                    <a16:creationId xmlns:a16="http://schemas.microsoft.com/office/drawing/2014/main" id="{A3497176-24CE-41D7-899C-68AEA4A4F174}"/>
                  </a:ext>
                </a:extLst>
              </p:cNvPr>
              <p:cNvGrpSpPr/>
              <p:nvPr/>
            </p:nvGrpSpPr>
            <p:grpSpPr>
              <a:xfrm>
                <a:off x="7380117" y="-12519"/>
                <a:ext cx="3955893" cy="330998"/>
                <a:chOff x="-334449" y="3388664"/>
                <a:chExt cx="10872150" cy="909693"/>
              </a:xfrm>
            </p:grpSpPr>
            <p:sp>
              <p:nvSpPr>
                <p:cNvPr id="56" name="四角形: 角を丸くする 55">
                  <a:extLst>
                    <a:ext uri="{FF2B5EF4-FFF2-40B4-BE49-F238E27FC236}">
                      <a16:creationId xmlns:a16="http://schemas.microsoft.com/office/drawing/2014/main" id="{9231AD1D-1AF0-4346-98FD-C16C382FDC4C}"/>
                    </a:ext>
                  </a:extLst>
                </p:cNvPr>
                <p:cNvSpPr/>
                <p:nvPr/>
              </p:nvSpPr>
              <p:spPr>
                <a:xfrm>
                  <a:off x="-334449" y="3432725"/>
                  <a:ext cx="4399583" cy="865632"/>
                </a:xfrm>
                <a:prstGeom prst="roundRect">
                  <a:avLst/>
                </a:prstGeom>
                <a:solidFill>
                  <a:schemeClr val="accent6">
                    <a:lumMod val="20000"/>
                    <a:lumOff val="8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a:solidFill>
                        <a:schemeClr val="tx1"/>
                      </a:solidFill>
                    </a:rPr>
                    <a:t>現実</a:t>
                  </a:r>
                </a:p>
              </p:txBody>
            </p:sp>
            <p:sp>
              <p:nvSpPr>
                <p:cNvPr id="57" name="四角形: 角を丸くする 56">
                  <a:extLst>
                    <a:ext uri="{FF2B5EF4-FFF2-40B4-BE49-F238E27FC236}">
                      <a16:creationId xmlns:a16="http://schemas.microsoft.com/office/drawing/2014/main" id="{96CD0A25-298F-4676-BB39-A24D8460163C}"/>
                    </a:ext>
                  </a:extLst>
                </p:cNvPr>
                <p:cNvSpPr/>
                <p:nvPr/>
              </p:nvSpPr>
              <p:spPr>
                <a:xfrm>
                  <a:off x="5300514" y="3388664"/>
                  <a:ext cx="3441585" cy="909693"/>
                </a:xfrm>
                <a:prstGeom prst="roundRect">
                  <a:avLst/>
                </a:prstGeom>
                <a:solidFill>
                  <a:schemeClr val="accent1">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tx1"/>
                      </a:solidFill>
                    </a:rPr>
                    <a:t>大規模</a:t>
                  </a:r>
                </a:p>
              </p:txBody>
            </p:sp>
            <p:sp>
              <p:nvSpPr>
                <p:cNvPr id="58" name="四角形: 角を丸くする 57">
                  <a:extLst>
                    <a:ext uri="{FF2B5EF4-FFF2-40B4-BE49-F238E27FC236}">
                      <a16:creationId xmlns:a16="http://schemas.microsoft.com/office/drawing/2014/main" id="{C60AF88F-C6F0-4EB4-AB1E-0005CCE768BB}"/>
                    </a:ext>
                  </a:extLst>
                </p:cNvPr>
                <p:cNvSpPr/>
                <p:nvPr/>
              </p:nvSpPr>
              <p:spPr>
                <a:xfrm>
                  <a:off x="9546470" y="3432725"/>
                  <a:ext cx="991231" cy="800804"/>
                </a:xfrm>
                <a:prstGeom prst="roundRect">
                  <a:avLst/>
                </a:prstGeom>
                <a:solidFill>
                  <a:schemeClr val="accent2">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b="1" dirty="0">
                    <a:solidFill>
                      <a:schemeClr val="tx1"/>
                    </a:solidFill>
                  </a:endParaRPr>
                </a:p>
              </p:txBody>
            </p:sp>
          </p:grpSp>
          <p:sp>
            <p:nvSpPr>
              <p:cNvPr id="55" name="テキスト ボックス 54">
                <a:extLst>
                  <a:ext uri="{FF2B5EF4-FFF2-40B4-BE49-F238E27FC236}">
                    <a16:creationId xmlns:a16="http://schemas.microsoft.com/office/drawing/2014/main" id="{3AB8DE08-4431-4AB1-BC93-F4CF7DE4EB14}"/>
                  </a:ext>
                </a:extLst>
              </p:cNvPr>
              <p:cNvSpPr txBox="1"/>
              <p:nvPr/>
            </p:nvSpPr>
            <p:spPr>
              <a:xfrm>
                <a:off x="10855094" y="-28889"/>
                <a:ext cx="730163" cy="369332"/>
              </a:xfrm>
              <a:prstGeom prst="rect">
                <a:avLst/>
              </a:prstGeom>
              <a:noFill/>
            </p:spPr>
            <p:txBody>
              <a:bodyPr wrap="square" rtlCol="0">
                <a:spAutoFit/>
              </a:bodyPr>
              <a:lstStyle/>
              <a:p>
                <a:r>
                  <a:rPr lang="ja-JP" altLang="en-US" b="1" dirty="0"/>
                  <a:t>局地</a:t>
                </a:r>
                <a:endParaRPr lang="en-US" altLang="ja-JP" b="1" dirty="0"/>
              </a:p>
            </p:txBody>
          </p:sp>
        </p:grpSp>
        <p:sp>
          <p:nvSpPr>
            <p:cNvPr id="52" name="次の値と等しい 51">
              <a:extLst>
                <a:ext uri="{FF2B5EF4-FFF2-40B4-BE49-F238E27FC236}">
                  <a16:creationId xmlns:a16="http://schemas.microsoft.com/office/drawing/2014/main" id="{352481F0-0C22-4268-8260-ED7C78578E97}"/>
                </a:ext>
              </a:extLst>
            </p:cNvPr>
            <p:cNvSpPr/>
            <p:nvPr/>
          </p:nvSpPr>
          <p:spPr>
            <a:xfrm>
              <a:off x="3332988" y="557841"/>
              <a:ext cx="348573" cy="232248"/>
            </a:xfrm>
            <a:prstGeom prst="mathEqual">
              <a:avLst/>
            </a:prstGeom>
            <a:solidFill>
              <a:schemeClr val="tx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53" name="十字形 52">
              <a:extLst>
                <a:ext uri="{FF2B5EF4-FFF2-40B4-BE49-F238E27FC236}">
                  <a16:creationId xmlns:a16="http://schemas.microsoft.com/office/drawing/2014/main" id="{2D015B28-1C77-49DD-9186-A57BEA159C4D}"/>
                </a:ext>
              </a:extLst>
            </p:cNvPr>
            <p:cNvSpPr/>
            <p:nvPr/>
          </p:nvSpPr>
          <p:spPr>
            <a:xfrm>
              <a:off x="5047857" y="574314"/>
              <a:ext cx="191823" cy="191823"/>
            </a:xfrm>
            <a:prstGeom prst="plus">
              <a:avLst>
                <a:gd name="adj" fmla="val 3743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8" name="正方形/長方形 27">
            <a:extLst>
              <a:ext uri="{FF2B5EF4-FFF2-40B4-BE49-F238E27FC236}">
                <a16:creationId xmlns:a16="http://schemas.microsoft.com/office/drawing/2014/main" id="{040245FC-A5C2-40DA-A5ED-9B8AF6D8D3D6}"/>
              </a:ext>
            </a:extLst>
          </p:cNvPr>
          <p:cNvSpPr/>
          <p:nvPr/>
        </p:nvSpPr>
        <p:spPr>
          <a:xfrm>
            <a:off x="7158209" y="392921"/>
            <a:ext cx="1905580" cy="369332"/>
          </a:xfrm>
          <a:prstGeom prst="rect">
            <a:avLst/>
          </a:prstGeom>
          <a:ln w="38100">
            <a:solidFill>
              <a:srgbClr val="C00000"/>
            </a:solidFill>
          </a:ln>
        </p:spPr>
        <p:txBody>
          <a:bodyPr wrap="square">
            <a:spAutoFit/>
          </a:bodyPr>
          <a:lstStyle/>
          <a:p>
            <a:r>
              <a:rPr lang="ja-JP" altLang="en-US" b="1" dirty="0"/>
              <a:t>北寄りの北西風</a:t>
            </a:r>
          </a:p>
        </p:txBody>
      </p:sp>
    </p:spTree>
    <p:extLst>
      <p:ext uri="{BB962C8B-B14F-4D97-AF65-F5344CB8AC3E}">
        <p14:creationId xmlns:p14="http://schemas.microsoft.com/office/powerpoint/2010/main" val="5749665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四角形: 角を丸くする 5">
            <a:extLst>
              <a:ext uri="{FF2B5EF4-FFF2-40B4-BE49-F238E27FC236}">
                <a16:creationId xmlns:a16="http://schemas.microsoft.com/office/drawing/2014/main" id="{5CC0F67D-50D6-4FE5-9B38-5785067C372E}"/>
              </a:ext>
            </a:extLst>
          </p:cNvPr>
          <p:cNvSpPr/>
          <p:nvPr/>
        </p:nvSpPr>
        <p:spPr>
          <a:xfrm>
            <a:off x="0" y="-25854"/>
            <a:ext cx="9144000" cy="450420"/>
          </a:xfrm>
          <a:prstGeom prst="roundRect">
            <a:avLst>
              <a:gd name="adj" fmla="val 0"/>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2400" b="1" dirty="0">
                <a:ln>
                  <a:solidFill>
                    <a:sysClr val="windowText" lastClr="000000"/>
                  </a:solidFill>
                </a:ln>
                <a:solidFill>
                  <a:schemeClr val="bg1"/>
                </a:solidFill>
              </a:rPr>
              <a:t>7.</a:t>
            </a:r>
            <a:r>
              <a:rPr lang="ja-JP" altLang="en-US" sz="2400" b="1" dirty="0">
                <a:ln>
                  <a:solidFill>
                    <a:sysClr val="windowText" lastClr="000000"/>
                  </a:solidFill>
                </a:ln>
                <a:solidFill>
                  <a:schemeClr val="bg1"/>
                </a:solidFill>
              </a:rPr>
              <a:t>小低気圧と降雪の関係　</a:t>
            </a:r>
          </a:p>
        </p:txBody>
      </p:sp>
      <p:graphicFrame>
        <p:nvGraphicFramePr>
          <p:cNvPr id="17" name="表 16">
            <a:extLst>
              <a:ext uri="{FF2B5EF4-FFF2-40B4-BE49-F238E27FC236}">
                <a16:creationId xmlns:a16="http://schemas.microsoft.com/office/drawing/2014/main" id="{A2C208A4-56E5-4659-B2B4-AA38F649DDE3}"/>
              </a:ext>
            </a:extLst>
          </p:cNvPr>
          <p:cNvGraphicFramePr>
            <a:graphicFrameLocks noGrp="1"/>
          </p:cNvGraphicFramePr>
          <p:nvPr>
            <p:extLst/>
          </p:nvPr>
        </p:nvGraphicFramePr>
        <p:xfrm>
          <a:off x="205680" y="1005462"/>
          <a:ext cx="4270066" cy="2544680"/>
        </p:xfrm>
        <a:graphic>
          <a:graphicData uri="http://schemas.openxmlformats.org/drawingml/2006/table">
            <a:tbl>
              <a:tblPr firstRow="1" firstCol="1" bandRow="1">
                <a:tableStyleId>{5C22544A-7EE6-4342-B048-85BDC9FD1C3A}</a:tableStyleId>
              </a:tblPr>
              <a:tblGrid>
                <a:gridCol w="1190612">
                  <a:extLst>
                    <a:ext uri="{9D8B030D-6E8A-4147-A177-3AD203B41FA5}">
                      <a16:colId xmlns:a16="http://schemas.microsoft.com/office/drawing/2014/main" val="1494472341"/>
                    </a:ext>
                  </a:extLst>
                </a:gridCol>
                <a:gridCol w="1471142">
                  <a:extLst>
                    <a:ext uri="{9D8B030D-6E8A-4147-A177-3AD203B41FA5}">
                      <a16:colId xmlns:a16="http://schemas.microsoft.com/office/drawing/2014/main" val="522128986"/>
                    </a:ext>
                  </a:extLst>
                </a:gridCol>
                <a:gridCol w="1608312">
                  <a:extLst>
                    <a:ext uri="{9D8B030D-6E8A-4147-A177-3AD203B41FA5}">
                      <a16:colId xmlns:a16="http://schemas.microsoft.com/office/drawing/2014/main" val="6808737"/>
                    </a:ext>
                  </a:extLst>
                </a:gridCol>
              </a:tblGrid>
              <a:tr h="636170">
                <a:tc>
                  <a:txBody>
                    <a:bodyPr/>
                    <a:lstStyle/>
                    <a:p>
                      <a:endParaRPr kumimoji="1" lang="en-US" altLang="ja-JP" sz="1400" dirty="0"/>
                    </a:p>
                  </a:txBody>
                  <a:tcPr marL="68580" marR="68580" marT="34290" marB="34290">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38100" cap="flat" cmpd="sng" algn="ctr">
                      <a:solidFill>
                        <a:schemeClr val="tx1"/>
                      </a:solidFill>
                      <a:prstDash val="solid"/>
                      <a:round/>
                      <a:headEnd type="none" w="med" len="med"/>
                      <a:tailEnd type="none" w="med" len="med"/>
                    </a:lnTlToBr>
                    <a:solidFill>
                      <a:schemeClr val="bg1"/>
                    </a:solidFill>
                  </a:tcPr>
                </a:tc>
                <a:tc>
                  <a:txBody>
                    <a:bodyPr/>
                    <a:lstStyle/>
                    <a:p>
                      <a:r>
                        <a:rPr kumimoji="1" lang="ja-JP" altLang="en-US" sz="1400" dirty="0">
                          <a:solidFill>
                            <a:schemeClr val="tx1"/>
                          </a:solidFill>
                        </a:rPr>
                        <a:t>小低気圧</a:t>
                      </a:r>
                      <a:r>
                        <a:rPr kumimoji="1" lang="ja-JP" altLang="en-US" sz="1400" dirty="0">
                          <a:solidFill>
                            <a:srgbClr val="C00000"/>
                          </a:solidFill>
                        </a:rPr>
                        <a:t>有り</a:t>
                      </a:r>
                      <a:r>
                        <a:rPr kumimoji="1" lang="ja-JP" altLang="en-US" sz="1400" dirty="0">
                          <a:solidFill>
                            <a:schemeClr val="tx1"/>
                          </a:solidFill>
                        </a:rPr>
                        <a:t>事例／全事例数</a:t>
                      </a:r>
                    </a:p>
                  </a:txBody>
                  <a:tcPr marL="68580" marR="68580" marT="34290" marB="34290">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endParaRPr kumimoji="1" lang="en-US" altLang="ja-JP" sz="1400" dirty="0">
                        <a:solidFill>
                          <a:schemeClr val="tx1"/>
                        </a:solidFill>
                      </a:endParaRPr>
                    </a:p>
                    <a:p>
                      <a:r>
                        <a:rPr kumimoji="1" lang="ja-JP" altLang="en-US" sz="1400" dirty="0">
                          <a:solidFill>
                            <a:schemeClr val="tx1"/>
                          </a:solidFill>
                        </a:rPr>
                        <a:t>存在確率</a:t>
                      </a:r>
                      <a:endParaRPr kumimoji="1" lang="en-US" altLang="ja-JP" sz="1400" dirty="0">
                        <a:solidFill>
                          <a:schemeClr val="tx1"/>
                        </a:solidFill>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308602878"/>
                  </a:ext>
                </a:extLst>
              </a:tr>
              <a:tr h="636170">
                <a:tc>
                  <a:txBody>
                    <a:bodyPr/>
                    <a:lstStyle/>
                    <a:p>
                      <a:r>
                        <a:rPr kumimoji="1" lang="ja-JP" altLang="en-US" sz="2000" dirty="0">
                          <a:solidFill>
                            <a:schemeClr val="tx1"/>
                          </a:solidFill>
                        </a:rPr>
                        <a:t>四日市</a:t>
                      </a:r>
                    </a:p>
                  </a:txBody>
                  <a:tcPr marL="68580" marR="68580" marT="34290" marB="34290">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r>
                        <a:rPr kumimoji="1" lang="en-US" altLang="ja-JP" sz="2800" dirty="0"/>
                        <a:t>8/11</a:t>
                      </a:r>
                      <a:endParaRPr kumimoji="1" lang="ja-JP" altLang="en-US" sz="2800" dirty="0"/>
                    </a:p>
                  </a:txBody>
                  <a:tcPr marL="68580" marR="68580" marT="34290" marB="34290">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r>
                        <a:rPr kumimoji="1" lang="en-US" altLang="ja-JP" sz="2800" dirty="0"/>
                        <a:t>72.7%</a:t>
                      </a:r>
                      <a:endParaRPr kumimoji="1" lang="ja-JP" altLang="en-US" sz="28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587712192"/>
                  </a:ext>
                </a:extLst>
              </a:tr>
              <a:tr h="636170">
                <a:tc>
                  <a:txBody>
                    <a:bodyPr/>
                    <a:lstStyle/>
                    <a:p>
                      <a:r>
                        <a:rPr kumimoji="1" lang="ja-JP" altLang="en-US" sz="2000" dirty="0">
                          <a:solidFill>
                            <a:schemeClr val="tx1"/>
                          </a:solidFill>
                        </a:rPr>
                        <a:t>名古屋</a:t>
                      </a:r>
                    </a:p>
                  </a:txBody>
                  <a:tcPr marL="68580" marR="68580" marT="34290" marB="34290">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en-US" altLang="ja-JP" sz="2800" dirty="0"/>
                        <a:t>2/13</a:t>
                      </a:r>
                      <a:endParaRPr kumimoji="1" lang="ja-JP" altLang="en-US" sz="2800" dirty="0"/>
                    </a:p>
                  </a:txBody>
                  <a:tcPr marL="68580" marR="68580" marT="34290" marB="34290">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en-US" altLang="ja-JP" sz="2800" dirty="0"/>
                        <a:t>15.4%</a:t>
                      </a:r>
                      <a:endParaRPr kumimoji="1" lang="ja-JP" altLang="en-US" sz="28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8999627"/>
                  </a:ext>
                </a:extLst>
              </a:tr>
              <a:tr h="636170">
                <a:tc>
                  <a:txBody>
                    <a:bodyPr/>
                    <a:lstStyle/>
                    <a:p>
                      <a:r>
                        <a:rPr kumimoji="1" lang="ja-JP" altLang="en-US" sz="2000" dirty="0">
                          <a:solidFill>
                            <a:schemeClr val="tx1"/>
                          </a:solidFill>
                        </a:rPr>
                        <a:t>岐阜</a:t>
                      </a:r>
                    </a:p>
                  </a:txBody>
                  <a:tcPr marL="68580" marR="68580" marT="34290" marB="34290">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r>
                        <a:rPr kumimoji="1" lang="en-US" altLang="ja-JP" sz="2800" dirty="0"/>
                        <a:t>16/24</a:t>
                      </a:r>
                      <a:endParaRPr kumimoji="1" lang="ja-JP" altLang="en-US" sz="2800" dirty="0"/>
                    </a:p>
                  </a:txBody>
                  <a:tcPr marL="68580" marR="68580" marT="34290" marB="34290">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r>
                        <a:rPr kumimoji="1" lang="en-US" altLang="ja-JP" sz="2800" dirty="0"/>
                        <a:t>66.7%</a:t>
                      </a:r>
                      <a:endParaRPr kumimoji="1" lang="ja-JP" altLang="en-US" sz="28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2284088790"/>
                  </a:ext>
                </a:extLst>
              </a:tr>
            </a:tbl>
          </a:graphicData>
        </a:graphic>
      </p:graphicFrame>
      <p:sp>
        <p:nvSpPr>
          <p:cNvPr id="10" name="テキスト ボックス 9">
            <a:extLst>
              <a:ext uri="{FF2B5EF4-FFF2-40B4-BE49-F238E27FC236}">
                <a16:creationId xmlns:a16="http://schemas.microsoft.com/office/drawing/2014/main" id="{D0C5FF2F-7D1A-4C93-B9BD-4EE7417BE2BC}"/>
              </a:ext>
            </a:extLst>
          </p:cNvPr>
          <p:cNvSpPr txBox="1"/>
          <p:nvPr/>
        </p:nvSpPr>
        <p:spPr>
          <a:xfrm>
            <a:off x="314679" y="514959"/>
            <a:ext cx="4052067" cy="400110"/>
          </a:xfrm>
          <a:prstGeom prst="rect">
            <a:avLst/>
          </a:prstGeom>
          <a:noFill/>
        </p:spPr>
        <p:txBody>
          <a:bodyPr wrap="square" rtlCol="0">
            <a:spAutoFit/>
          </a:bodyPr>
          <a:lstStyle/>
          <a:p>
            <a:r>
              <a:rPr kumimoji="1" lang="ja-JP" altLang="en-US" sz="2000" b="1" dirty="0"/>
              <a:t>表</a:t>
            </a:r>
            <a:r>
              <a:rPr kumimoji="1" lang="en-US" altLang="ja-JP" sz="2000" b="1" dirty="0"/>
              <a:t>1</a:t>
            </a:r>
            <a:r>
              <a:rPr kumimoji="1" lang="ja-JP" altLang="en-US" sz="2000" b="1" dirty="0"/>
              <a:t>  小低気圧の有無と存在確率</a:t>
            </a:r>
          </a:p>
        </p:txBody>
      </p:sp>
      <p:graphicFrame>
        <p:nvGraphicFramePr>
          <p:cNvPr id="18" name="表 17">
            <a:extLst>
              <a:ext uri="{FF2B5EF4-FFF2-40B4-BE49-F238E27FC236}">
                <a16:creationId xmlns:a16="http://schemas.microsoft.com/office/drawing/2014/main" id="{1B6C4F28-1FA4-4998-9A4B-D2D759F66D5D}"/>
              </a:ext>
            </a:extLst>
          </p:cNvPr>
          <p:cNvGraphicFramePr>
            <a:graphicFrameLocks noGrp="1"/>
          </p:cNvGraphicFramePr>
          <p:nvPr>
            <p:extLst/>
          </p:nvPr>
        </p:nvGraphicFramePr>
        <p:xfrm>
          <a:off x="4697470" y="1005462"/>
          <a:ext cx="4270066" cy="2544680"/>
        </p:xfrm>
        <a:graphic>
          <a:graphicData uri="http://schemas.openxmlformats.org/drawingml/2006/table">
            <a:tbl>
              <a:tblPr firstRow="1" firstCol="1" bandRow="1">
                <a:tableStyleId>{5C22544A-7EE6-4342-B048-85BDC9FD1C3A}</a:tableStyleId>
              </a:tblPr>
              <a:tblGrid>
                <a:gridCol w="1190612">
                  <a:extLst>
                    <a:ext uri="{9D8B030D-6E8A-4147-A177-3AD203B41FA5}">
                      <a16:colId xmlns:a16="http://schemas.microsoft.com/office/drawing/2014/main" val="1494472341"/>
                    </a:ext>
                  </a:extLst>
                </a:gridCol>
                <a:gridCol w="1471142">
                  <a:extLst>
                    <a:ext uri="{9D8B030D-6E8A-4147-A177-3AD203B41FA5}">
                      <a16:colId xmlns:a16="http://schemas.microsoft.com/office/drawing/2014/main" val="522128986"/>
                    </a:ext>
                  </a:extLst>
                </a:gridCol>
                <a:gridCol w="1608312">
                  <a:extLst>
                    <a:ext uri="{9D8B030D-6E8A-4147-A177-3AD203B41FA5}">
                      <a16:colId xmlns:a16="http://schemas.microsoft.com/office/drawing/2014/main" val="6808737"/>
                    </a:ext>
                  </a:extLst>
                </a:gridCol>
              </a:tblGrid>
              <a:tr h="636170">
                <a:tc>
                  <a:txBody>
                    <a:bodyPr/>
                    <a:lstStyle/>
                    <a:p>
                      <a:endParaRPr kumimoji="1" lang="en-US" altLang="ja-JP" sz="1400" dirty="0"/>
                    </a:p>
                  </a:txBody>
                  <a:tcPr marL="68580" marR="68580" marT="34290" marB="34290">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38100" cap="flat" cmpd="sng" algn="ctr">
                      <a:solidFill>
                        <a:schemeClr val="tx1"/>
                      </a:solidFill>
                      <a:prstDash val="solid"/>
                      <a:round/>
                      <a:headEnd type="none" w="med" len="med"/>
                      <a:tailEnd type="none" w="med" len="med"/>
                    </a:lnTlToBr>
                    <a:solidFill>
                      <a:schemeClr val="bg1"/>
                    </a:solidFill>
                  </a:tcPr>
                </a:tc>
                <a:tc>
                  <a:txBody>
                    <a:bodyPr/>
                    <a:lstStyle/>
                    <a:p>
                      <a:pPr algn="ctr"/>
                      <a:endParaRPr kumimoji="1" lang="en-US" altLang="ja-JP" sz="1600" dirty="0">
                        <a:solidFill>
                          <a:schemeClr val="tx1"/>
                        </a:solidFill>
                      </a:endParaRPr>
                    </a:p>
                    <a:p>
                      <a:pPr algn="ctr"/>
                      <a:r>
                        <a:rPr kumimoji="1" lang="ja-JP" altLang="en-US" sz="1600" dirty="0">
                          <a:solidFill>
                            <a:schemeClr val="tx1"/>
                          </a:solidFill>
                        </a:rPr>
                        <a:t>小低気圧</a:t>
                      </a:r>
                      <a:r>
                        <a:rPr kumimoji="1" lang="ja-JP" altLang="en-US" sz="1600" dirty="0">
                          <a:solidFill>
                            <a:srgbClr val="C00000"/>
                          </a:solidFill>
                        </a:rPr>
                        <a:t>有り</a:t>
                      </a:r>
                      <a:endParaRPr kumimoji="1" lang="ja-JP" altLang="en-US" sz="1600" dirty="0">
                        <a:solidFill>
                          <a:schemeClr val="tx1"/>
                        </a:solidFill>
                      </a:endParaRPr>
                    </a:p>
                  </a:txBody>
                  <a:tcPr marL="68580" marR="68580" marT="34290" marB="34290">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endParaRPr kumimoji="1" lang="en-US" altLang="ja-JP" sz="1600" dirty="0">
                        <a:solidFill>
                          <a:schemeClr val="tx1"/>
                        </a:solidFill>
                      </a:endParaRPr>
                    </a:p>
                    <a:p>
                      <a:r>
                        <a:rPr kumimoji="1" lang="ja-JP" altLang="en-US" sz="1600" dirty="0">
                          <a:solidFill>
                            <a:schemeClr val="tx1"/>
                          </a:solidFill>
                        </a:rPr>
                        <a:t>小低気圧</a:t>
                      </a:r>
                      <a:r>
                        <a:rPr kumimoji="1" lang="ja-JP" altLang="en-US" sz="1600" dirty="0">
                          <a:solidFill>
                            <a:srgbClr val="002060"/>
                          </a:solidFill>
                        </a:rPr>
                        <a:t>無し</a:t>
                      </a:r>
                      <a:endParaRPr kumimoji="1" lang="en-US" altLang="ja-JP" sz="1600" dirty="0">
                        <a:solidFill>
                          <a:srgbClr val="002060"/>
                        </a:solidFill>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308602878"/>
                  </a:ext>
                </a:extLst>
              </a:tr>
              <a:tr h="636170">
                <a:tc>
                  <a:txBody>
                    <a:bodyPr/>
                    <a:lstStyle/>
                    <a:p>
                      <a:r>
                        <a:rPr kumimoji="1" lang="ja-JP" altLang="en-US" sz="2000" dirty="0">
                          <a:solidFill>
                            <a:schemeClr val="tx1"/>
                          </a:solidFill>
                        </a:rPr>
                        <a:t>四日市</a:t>
                      </a:r>
                    </a:p>
                  </a:txBody>
                  <a:tcPr marL="68580" marR="68580" marT="34290" marB="34290">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r>
                        <a:rPr kumimoji="1" lang="en-US" altLang="ja-JP" sz="2800" dirty="0"/>
                        <a:t>17.6</a:t>
                      </a:r>
                      <a:endParaRPr kumimoji="1" lang="ja-JP" altLang="en-US" sz="2800" dirty="0"/>
                    </a:p>
                  </a:txBody>
                  <a:tcPr marL="68580" marR="68580" marT="34290" marB="34290">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r>
                        <a:rPr kumimoji="1" lang="en-US" altLang="ja-JP" sz="2800" dirty="0"/>
                        <a:t>5.3</a:t>
                      </a:r>
                      <a:endParaRPr kumimoji="1" lang="ja-JP" altLang="en-US" sz="28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587712192"/>
                  </a:ext>
                </a:extLst>
              </a:tr>
              <a:tr h="636170">
                <a:tc>
                  <a:txBody>
                    <a:bodyPr/>
                    <a:lstStyle/>
                    <a:p>
                      <a:r>
                        <a:rPr kumimoji="1" lang="ja-JP" altLang="en-US" sz="2000" dirty="0">
                          <a:solidFill>
                            <a:schemeClr val="tx1"/>
                          </a:solidFill>
                        </a:rPr>
                        <a:t>名古屋</a:t>
                      </a:r>
                    </a:p>
                  </a:txBody>
                  <a:tcPr marL="68580" marR="68580" marT="34290" marB="34290">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r>
                        <a:rPr kumimoji="1" lang="en-US" altLang="ja-JP" sz="2800" dirty="0"/>
                        <a:t>20.0</a:t>
                      </a:r>
                      <a:endParaRPr kumimoji="1" lang="ja-JP" altLang="en-US" sz="2800" dirty="0"/>
                    </a:p>
                  </a:txBody>
                  <a:tcPr marL="68580" marR="68580" marT="34290" marB="34290">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r>
                        <a:rPr kumimoji="1" lang="en-US" altLang="ja-JP" sz="2800" dirty="0"/>
                        <a:t>10.6</a:t>
                      </a:r>
                      <a:endParaRPr kumimoji="1" lang="ja-JP" altLang="en-US" sz="28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78999627"/>
                  </a:ext>
                </a:extLst>
              </a:tr>
              <a:tr h="636170">
                <a:tc>
                  <a:txBody>
                    <a:bodyPr/>
                    <a:lstStyle/>
                    <a:p>
                      <a:r>
                        <a:rPr kumimoji="1" lang="ja-JP" altLang="en-US" sz="2000" dirty="0">
                          <a:solidFill>
                            <a:schemeClr val="tx1"/>
                          </a:solidFill>
                        </a:rPr>
                        <a:t>岐阜</a:t>
                      </a:r>
                    </a:p>
                  </a:txBody>
                  <a:tcPr marL="68580" marR="68580" marT="34290" marB="34290">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en-US" altLang="ja-JP" sz="2800" dirty="0"/>
                        <a:t>19.6</a:t>
                      </a:r>
                      <a:endParaRPr kumimoji="1" lang="ja-JP" altLang="en-US" sz="2800" dirty="0"/>
                    </a:p>
                  </a:txBody>
                  <a:tcPr marL="68580" marR="68580" marT="34290" marB="34290">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en-US" altLang="ja-JP" sz="2800" dirty="0"/>
                        <a:t>20.3</a:t>
                      </a:r>
                      <a:endParaRPr kumimoji="1" lang="ja-JP" altLang="en-US" sz="28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284088790"/>
                  </a:ext>
                </a:extLst>
              </a:tr>
            </a:tbl>
          </a:graphicData>
        </a:graphic>
      </p:graphicFrame>
      <p:sp>
        <p:nvSpPr>
          <p:cNvPr id="19" name="テキスト ボックス 18">
            <a:extLst>
              <a:ext uri="{FF2B5EF4-FFF2-40B4-BE49-F238E27FC236}">
                <a16:creationId xmlns:a16="http://schemas.microsoft.com/office/drawing/2014/main" id="{FC4050C2-3C0A-4EF8-A70C-18CBE89DDA7C}"/>
              </a:ext>
            </a:extLst>
          </p:cNvPr>
          <p:cNvSpPr txBox="1"/>
          <p:nvPr/>
        </p:nvSpPr>
        <p:spPr>
          <a:xfrm>
            <a:off x="4697470" y="514959"/>
            <a:ext cx="4684295" cy="400110"/>
          </a:xfrm>
          <a:prstGeom prst="rect">
            <a:avLst/>
          </a:prstGeom>
          <a:noFill/>
        </p:spPr>
        <p:txBody>
          <a:bodyPr wrap="square" rtlCol="0">
            <a:spAutoFit/>
          </a:bodyPr>
          <a:lstStyle/>
          <a:p>
            <a:r>
              <a:rPr kumimoji="1" lang="ja-JP" altLang="en-US" sz="2000" b="1" dirty="0"/>
              <a:t>表</a:t>
            </a:r>
            <a:r>
              <a:rPr kumimoji="1" lang="en-US" altLang="ja-JP" sz="2000" b="1" dirty="0"/>
              <a:t>2</a:t>
            </a:r>
            <a:r>
              <a:rPr kumimoji="1" lang="ja-JP" altLang="en-US" sz="2000" b="1" dirty="0"/>
              <a:t>  小低気圧の有無と平均降雪量</a:t>
            </a:r>
            <a:r>
              <a:rPr kumimoji="1" lang="en-US" altLang="ja-JP" sz="2000" b="1" dirty="0"/>
              <a:t>(cm) </a:t>
            </a:r>
          </a:p>
        </p:txBody>
      </p:sp>
      <p:sp>
        <p:nvSpPr>
          <p:cNvPr id="20" name="四角形: 角を丸くする 23">
            <a:extLst>
              <a:ext uri="{FF2B5EF4-FFF2-40B4-BE49-F238E27FC236}">
                <a16:creationId xmlns:a16="http://schemas.microsoft.com/office/drawing/2014/main" id="{FBFD8314-CE96-4F0B-819E-4716B8B378C5}"/>
              </a:ext>
            </a:extLst>
          </p:cNvPr>
          <p:cNvSpPr/>
          <p:nvPr/>
        </p:nvSpPr>
        <p:spPr>
          <a:xfrm>
            <a:off x="205680" y="3644622"/>
            <a:ext cx="5465204" cy="1459037"/>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000" b="1" u="sng" dirty="0">
                <a:solidFill>
                  <a:sysClr val="windowText" lastClr="000000"/>
                </a:solidFill>
              </a:rPr>
              <a:t>四日市型は平均以上の降雪のあるとき</a:t>
            </a:r>
            <a:r>
              <a:rPr lang="en-US" altLang="ja-JP" sz="2000" b="1" u="sng" dirty="0">
                <a:solidFill>
                  <a:sysClr val="windowText" lastClr="000000"/>
                </a:solidFill>
              </a:rPr>
              <a:t>､</a:t>
            </a:r>
          </a:p>
          <a:p>
            <a:r>
              <a:rPr lang="ja-JP" altLang="en-US" sz="2800" b="1" dirty="0">
                <a:solidFill>
                  <a:sysClr val="windowText" lastClr="000000"/>
                </a:solidFill>
              </a:rPr>
              <a:t>・</a:t>
            </a:r>
            <a:r>
              <a:rPr lang="ja-JP" altLang="en-US" sz="2800" b="1" dirty="0">
                <a:solidFill>
                  <a:srgbClr val="C00000"/>
                </a:solidFill>
              </a:rPr>
              <a:t>約</a:t>
            </a:r>
            <a:r>
              <a:rPr lang="en-US" altLang="ja-JP" sz="2800" b="1" dirty="0">
                <a:solidFill>
                  <a:srgbClr val="C00000"/>
                </a:solidFill>
              </a:rPr>
              <a:t>70%</a:t>
            </a:r>
            <a:r>
              <a:rPr lang="ja-JP" altLang="en-US" sz="2800" b="1" dirty="0">
                <a:solidFill>
                  <a:sysClr val="windowText" lastClr="000000"/>
                </a:solidFill>
              </a:rPr>
              <a:t>の確率で小低気圧が存在</a:t>
            </a:r>
            <a:endParaRPr lang="en-US" altLang="ja-JP" sz="2800" b="1" dirty="0">
              <a:solidFill>
                <a:sysClr val="windowText" lastClr="000000"/>
              </a:solidFill>
            </a:endParaRPr>
          </a:p>
          <a:p>
            <a:r>
              <a:rPr lang="ja-JP" altLang="en-US" sz="2800" b="1" dirty="0">
                <a:solidFill>
                  <a:sysClr val="windowText" lastClr="000000"/>
                </a:solidFill>
              </a:rPr>
              <a:t>・存在する事例の</a:t>
            </a:r>
            <a:r>
              <a:rPr lang="ja-JP" altLang="en-US" sz="2800" b="1" dirty="0">
                <a:solidFill>
                  <a:srgbClr val="C00000"/>
                </a:solidFill>
              </a:rPr>
              <a:t>降雪量が多い</a:t>
            </a:r>
            <a:endParaRPr lang="en-US" altLang="ja-JP" sz="2800" b="1" dirty="0">
              <a:solidFill>
                <a:srgbClr val="C00000"/>
              </a:solidFill>
            </a:endParaRPr>
          </a:p>
        </p:txBody>
      </p:sp>
      <p:grpSp>
        <p:nvGrpSpPr>
          <p:cNvPr id="128" name="グループ化 127">
            <a:extLst>
              <a:ext uri="{FF2B5EF4-FFF2-40B4-BE49-F238E27FC236}">
                <a16:creationId xmlns:a16="http://schemas.microsoft.com/office/drawing/2014/main" id="{BCB92B68-5AAA-4E52-9AA9-A2D98466C695}"/>
              </a:ext>
            </a:extLst>
          </p:cNvPr>
          <p:cNvGrpSpPr/>
          <p:nvPr/>
        </p:nvGrpSpPr>
        <p:grpSpPr>
          <a:xfrm>
            <a:off x="4793528" y="-37099"/>
            <a:ext cx="4522804" cy="461665"/>
            <a:chOff x="1524911" y="467277"/>
            <a:chExt cx="4522804" cy="461665"/>
          </a:xfrm>
        </p:grpSpPr>
        <p:grpSp>
          <p:nvGrpSpPr>
            <p:cNvPr id="129" name="グループ化 128">
              <a:extLst>
                <a:ext uri="{FF2B5EF4-FFF2-40B4-BE49-F238E27FC236}">
                  <a16:creationId xmlns:a16="http://schemas.microsoft.com/office/drawing/2014/main" id="{61F0D803-5C70-4326-AB77-3550ED0529C2}"/>
                </a:ext>
              </a:extLst>
            </p:cNvPr>
            <p:cNvGrpSpPr/>
            <p:nvPr/>
          </p:nvGrpSpPr>
          <p:grpSpPr>
            <a:xfrm>
              <a:off x="1697243" y="467277"/>
              <a:ext cx="4350472" cy="461665"/>
              <a:chOff x="1697243" y="467277"/>
              <a:chExt cx="4350472" cy="461665"/>
            </a:xfrm>
          </p:grpSpPr>
          <p:grpSp>
            <p:nvGrpSpPr>
              <p:cNvPr id="133" name="グループ化 132">
                <a:extLst>
                  <a:ext uri="{FF2B5EF4-FFF2-40B4-BE49-F238E27FC236}">
                    <a16:creationId xmlns:a16="http://schemas.microsoft.com/office/drawing/2014/main" id="{A131646D-5629-49DB-B7B0-DE9A36D262DC}"/>
                  </a:ext>
                </a:extLst>
              </p:cNvPr>
              <p:cNvGrpSpPr/>
              <p:nvPr/>
            </p:nvGrpSpPr>
            <p:grpSpPr>
              <a:xfrm>
                <a:off x="1697243" y="467277"/>
                <a:ext cx="4350472" cy="461665"/>
                <a:chOff x="7380117" y="-57175"/>
                <a:chExt cx="4350472" cy="461665"/>
              </a:xfrm>
            </p:grpSpPr>
            <p:grpSp>
              <p:nvGrpSpPr>
                <p:cNvPr id="141" name="グループ化 140">
                  <a:extLst>
                    <a:ext uri="{FF2B5EF4-FFF2-40B4-BE49-F238E27FC236}">
                      <a16:creationId xmlns:a16="http://schemas.microsoft.com/office/drawing/2014/main" id="{5B0714D1-4467-437E-8AA0-8FCE783204E9}"/>
                    </a:ext>
                  </a:extLst>
                </p:cNvPr>
                <p:cNvGrpSpPr/>
                <p:nvPr/>
              </p:nvGrpSpPr>
              <p:grpSpPr>
                <a:xfrm>
                  <a:off x="7380117" y="-12519"/>
                  <a:ext cx="4178140" cy="330998"/>
                  <a:chOff x="-334449" y="3388664"/>
                  <a:chExt cx="11482961" cy="909693"/>
                </a:xfrm>
              </p:grpSpPr>
              <p:sp>
                <p:nvSpPr>
                  <p:cNvPr id="147" name="四角形: 角を丸くする 146">
                    <a:extLst>
                      <a:ext uri="{FF2B5EF4-FFF2-40B4-BE49-F238E27FC236}">
                        <a16:creationId xmlns:a16="http://schemas.microsoft.com/office/drawing/2014/main" id="{B8D70FCF-3E3E-4DD7-8B0D-B26093A6B39B}"/>
                      </a:ext>
                    </a:extLst>
                  </p:cNvPr>
                  <p:cNvSpPr/>
                  <p:nvPr/>
                </p:nvSpPr>
                <p:spPr>
                  <a:xfrm>
                    <a:off x="-334449" y="3432725"/>
                    <a:ext cx="4399583" cy="865632"/>
                  </a:xfrm>
                  <a:prstGeom prst="roundRect">
                    <a:avLst/>
                  </a:prstGeom>
                  <a:solidFill>
                    <a:schemeClr val="accent6">
                      <a:lumMod val="20000"/>
                      <a:lumOff val="8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a:solidFill>
                          <a:schemeClr val="tx1"/>
                        </a:solidFill>
                      </a:rPr>
                      <a:t>現実</a:t>
                    </a:r>
                  </a:p>
                </p:txBody>
              </p:sp>
              <p:sp>
                <p:nvSpPr>
                  <p:cNvPr id="150" name="四角形: 角を丸くする 149">
                    <a:extLst>
                      <a:ext uri="{FF2B5EF4-FFF2-40B4-BE49-F238E27FC236}">
                        <a16:creationId xmlns:a16="http://schemas.microsoft.com/office/drawing/2014/main" id="{E33D12C8-0E96-42DC-9160-585C10B29BAB}"/>
                      </a:ext>
                    </a:extLst>
                  </p:cNvPr>
                  <p:cNvSpPr/>
                  <p:nvPr/>
                </p:nvSpPr>
                <p:spPr>
                  <a:xfrm>
                    <a:off x="5300514" y="3388664"/>
                    <a:ext cx="3441585" cy="909693"/>
                  </a:xfrm>
                  <a:prstGeom prst="roundRect">
                    <a:avLst/>
                  </a:prstGeom>
                  <a:solidFill>
                    <a:schemeClr val="accent1">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tx1"/>
                        </a:solidFill>
                      </a:rPr>
                      <a:t>大規模</a:t>
                    </a:r>
                  </a:p>
                </p:txBody>
              </p:sp>
              <p:sp>
                <p:nvSpPr>
                  <p:cNvPr id="153" name="四角形: 角を丸くする 152">
                    <a:extLst>
                      <a:ext uri="{FF2B5EF4-FFF2-40B4-BE49-F238E27FC236}">
                        <a16:creationId xmlns:a16="http://schemas.microsoft.com/office/drawing/2014/main" id="{AACEF85D-9D1A-46F7-BE2E-00F1857A0E28}"/>
                      </a:ext>
                    </a:extLst>
                  </p:cNvPr>
                  <p:cNvSpPr/>
                  <p:nvPr/>
                </p:nvSpPr>
                <p:spPr>
                  <a:xfrm>
                    <a:off x="9546470" y="3432725"/>
                    <a:ext cx="1602042" cy="800804"/>
                  </a:xfrm>
                  <a:prstGeom prst="roundRect">
                    <a:avLst/>
                  </a:prstGeom>
                  <a:solidFill>
                    <a:schemeClr val="accent2">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b="1" dirty="0">
                      <a:solidFill>
                        <a:schemeClr val="tx1"/>
                      </a:solidFill>
                    </a:endParaRPr>
                  </a:p>
                </p:txBody>
              </p:sp>
            </p:grpSp>
            <p:sp>
              <p:nvSpPr>
                <p:cNvPr id="144" name="テキスト ボックス 143">
                  <a:extLst>
                    <a:ext uri="{FF2B5EF4-FFF2-40B4-BE49-F238E27FC236}">
                      <a16:creationId xmlns:a16="http://schemas.microsoft.com/office/drawing/2014/main" id="{14AFAEAE-9B52-47DB-8FD4-59A17FA8B1F1}"/>
                    </a:ext>
                  </a:extLst>
                </p:cNvPr>
                <p:cNvSpPr txBox="1"/>
                <p:nvPr/>
              </p:nvSpPr>
              <p:spPr>
                <a:xfrm>
                  <a:off x="10855094" y="-57175"/>
                  <a:ext cx="875495" cy="461665"/>
                </a:xfrm>
                <a:prstGeom prst="rect">
                  <a:avLst/>
                </a:prstGeom>
                <a:noFill/>
              </p:spPr>
              <p:txBody>
                <a:bodyPr wrap="square" rtlCol="0">
                  <a:spAutoFit/>
                </a:bodyPr>
                <a:lstStyle/>
                <a:p>
                  <a:r>
                    <a:rPr lang="ja-JP" altLang="en-US" sz="2400" b="1" dirty="0"/>
                    <a:t>局地</a:t>
                  </a:r>
                  <a:endParaRPr lang="en-US" altLang="ja-JP" sz="2400" b="1" dirty="0"/>
                </a:p>
              </p:txBody>
            </p:sp>
          </p:grpSp>
          <p:sp>
            <p:nvSpPr>
              <p:cNvPr id="136" name="次の値と等しい 135">
                <a:extLst>
                  <a:ext uri="{FF2B5EF4-FFF2-40B4-BE49-F238E27FC236}">
                    <a16:creationId xmlns:a16="http://schemas.microsoft.com/office/drawing/2014/main" id="{324F9538-30D5-4187-9C1E-FDE8F29182F4}"/>
                  </a:ext>
                </a:extLst>
              </p:cNvPr>
              <p:cNvSpPr/>
              <p:nvPr/>
            </p:nvSpPr>
            <p:spPr>
              <a:xfrm>
                <a:off x="3332988" y="557841"/>
                <a:ext cx="348573" cy="232248"/>
              </a:xfrm>
              <a:prstGeom prst="mathEqual">
                <a:avLst/>
              </a:prstGeom>
              <a:solidFill>
                <a:schemeClr val="tx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38" name="十字形 137">
                <a:extLst>
                  <a:ext uri="{FF2B5EF4-FFF2-40B4-BE49-F238E27FC236}">
                    <a16:creationId xmlns:a16="http://schemas.microsoft.com/office/drawing/2014/main" id="{8247994C-E0C6-4840-BA9C-28EFA378B372}"/>
                  </a:ext>
                </a:extLst>
              </p:cNvPr>
              <p:cNvSpPr/>
              <p:nvPr/>
            </p:nvSpPr>
            <p:spPr>
              <a:xfrm>
                <a:off x="5047857" y="574314"/>
                <a:ext cx="191823" cy="191823"/>
              </a:xfrm>
              <a:prstGeom prst="plus">
                <a:avLst>
                  <a:gd name="adj" fmla="val 3743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32" name="正方形/長方形 131">
              <a:extLst>
                <a:ext uri="{FF2B5EF4-FFF2-40B4-BE49-F238E27FC236}">
                  <a16:creationId xmlns:a16="http://schemas.microsoft.com/office/drawing/2014/main" id="{1386BF81-9F9F-4BE8-BDC4-14B3061A6D55}"/>
                </a:ext>
              </a:extLst>
            </p:cNvPr>
            <p:cNvSpPr/>
            <p:nvPr/>
          </p:nvSpPr>
          <p:spPr>
            <a:xfrm>
              <a:off x="1524911" y="488060"/>
              <a:ext cx="3495946" cy="393876"/>
            </a:xfrm>
            <a:prstGeom prst="rect">
              <a:avLst/>
            </a:prstGeom>
            <a:solidFill>
              <a:schemeClr val="accent5">
                <a:lumMod val="40000"/>
                <a:lumOff val="6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pic>
        <p:nvPicPr>
          <p:cNvPr id="103" name="図 102">
            <a:extLst>
              <a:ext uri="{FF2B5EF4-FFF2-40B4-BE49-F238E27FC236}">
                <a16:creationId xmlns:a16="http://schemas.microsoft.com/office/drawing/2014/main" id="{3A26A01F-D3A4-4045-BEC3-C64419BD98A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4754" b="8395"/>
          <a:stretch/>
        </p:blipFill>
        <p:spPr>
          <a:xfrm>
            <a:off x="5966791" y="3640535"/>
            <a:ext cx="3000745" cy="3146403"/>
          </a:xfrm>
          <a:prstGeom prst="rect">
            <a:avLst/>
          </a:prstGeom>
        </p:spPr>
      </p:pic>
      <p:sp>
        <p:nvSpPr>
          <p:cNvPr id="105" name="テキスト ボックス 104">
            <a:extLst>
              <a:ext uri="{FF2B5EF4-FFF2-40B4-BE49-F238E27FC236}">
                <a16:creationId xmlns:a16="http://schemas.microsoft.com/office/drawing/2014/main" id="{A8BDF39B-4E66-4E75-A449-2B8F784A7E35}"/>
              </a:ext>
            </a:extLst>
          </p:cNvPr>
          <p:cNvSpPr txBox="1"/>
          <p:nvPr/>
        </p:nvSpPr>
        <p:spPr>
          <a:xfrm>
            <a:off x="4342248" y="6279695"/>
            <a:ext cx="2433643" cy="276999"/>
          </a:xfrm>
          <a:prstGeom prst="rect">
            <a:avLst/>
          </a:prstGeom>
          <a:noFill/>
        </p:spPr>
        <p:txBody>
          <a:bodyPr wrap="square" rtlCol="0">
            <a:spAutoFit/>
          </a:bodyPr>
          <a:lstStyle/>
          <a:p>
            <a:r>
              <a:rPr kumimoji="1" lang="ja-JP" altLang="en-US" sz="1200" b="1" dirty="0"/>
              <a:t>小低気圧の一例</a:t>
            </a:r>
            <a:r>
              <a:rPr kumimoji="1" lang="en-US" altLang="ja-JP" sz="1200" b="1" dirty="0"/>
              <a:t>(</a:t>
            </a:r>
            <a:r>
              <a:rPr kumimoji="1" lang="ja-JP" altLang="en-US" sz="1200" b="1" dirty="0"/>
              <a:t>黒丸内</a:t>
            </a:r>
            <a:r>
              <a:rPr kumimoji="1" lang="en-US" altLang="ja-JP" sz="1200" b="1" dirty="0"/>
              <a:t>)</a:t>
            </a:r>
            <a:endParaRPr kumimoji="1" lang="ja-JP" altLang="en-US" sz="1200" b="1" dirty="0"/>
          </a:p>
        </p:txBody>
      </p:sp>
      <p:sp>
        <p:nvSpPr>
          <p:cNvPr id="4" name="楕円 3">
            <a:extLst>
              <a:ext uri="{FF2B5EF4-FFF2-40B4-BE49-F238E27FC236}">
                <a16:creationId xmlns:a16="http://schemas.microsoft.com/office/drawing/2014/main" id="{3C0D2A7C-7CDF-416B-96B7-A5BDD797F9F1}"/>
              </a:ext>
            </a:extLst>
          </p:cNvPr>
          <p:cNvSpPr/>
          <p:nvPr/>
        </p:nvSpPr>
        <p:spPr>
          <a:xfrm>
            <a:off x="6663595" y="5496017"/>
            <a:ext cx="1060677" cy="1060677"/>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4057312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正方形/長方形 37">
            <a:extLst>
              <a:ext uri="{FF2B5EF4-FFF2-40B4-BE49-F238E27FC236}">
                <a16:creationId xmlns:a16="http://schemas.microsoft.com/office/drawing/2014/main" id="{D155D84F-41B4-4001-B562-03DEAC062F34}"/>
              </a:ext>
            </a:extLst>
          </p:cNvPr>
          <p:cNvSpPr/>
          <p:nvPr/>
        </p:nvSpPr>
        <p:spPr>
          <a:xfrm>
            <a:off x="0" y="488261"/>
            <a:ext cx="1230594" cy="400110"/>
          </a:xfrm>
          <a:prstGeom prst="rect">
            <a:avLst/>
          </a:prstGeom>
          <a:ln w="38100">
            <a:solidFill>
              <a:schemeClr val="accent1">
                <a:lumMod val="60000"/>
                <a:lumOff val="40000"/>
              </a:schemeClr>
            </a:solidFill>
          </a:ln>
        </p:spPr>
        <p:txBody>
          <a:bodyPr wrap="square">
            <a:spAutoFit/>
          </a:bodyPr>
          <a:lstStyle/>
          <a:p>
            <a:pPr algn="ctr"/>
            <a:r>
              <a:rPr lang="ja-JP" altLang="en-US" sz="2000" b="1" dirty="0">
                <a:solidFill>
                  <a:sysClr val="windowText" lastClr="000000"/>
                </a:solidFill>
              </a:rPr>
              <a:t>大規模</a:t>
            </a:r>
          </a:p>
        </p:txBody>
      </p:sp>
      <p:sp>
        <p:nvSpPr>
          <p:cNvPr id="6" name="四角形: 角を丸くする 5">
            <a:extLst>
              <a:ext uri="{FF2B5EF4-FFF2-40B4-BE49-F238E27FC236}">
                <a16:creationId xmlns:a16="http://schemas.microsoft.com/office/drawing/2014/main" id="{5CC0F67D-50D6-4FE5-9B38-5785067C372E}"/>
              </a:ext>
            </a:extLst>
          </p:cNvPr>
          <p:cNvSpPr/>
          <p:nvPr/>
        </p:nvSpPr>
        <p:spPr>
          <a:xfrm>
            <a:off x="0" y="-25854"/>
            <a:ext cx="9144000" cy="450420"/>
          </a:xfrm>
          <a:prstGeom prst="roundRect">
            <a:avLst>
              <a:gd name="adj" fmla="val 0"/>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2400" b="1" dirty="0">
                <a:ln>
                  <a:solidFill>
                    <a:sysClr val="windowText" lastClr="000000"/>
                  </a:solidFill>
                </a:ln>
                <a:solidFill>
                  <a:schemeClr val="bg1"/>
                </a:solidFill>
              </a:rPr>
              <a:t>7.</a:t>
            </a:r>
            <a:r>
              <a:rPr lang="ja-JP" altLang="en-US" sz="2400" b="1" dirty="0">
                <a:ln>
                  <a:solidFill>
                    <a:sysClr val="windowText" lastClr="000000"/>
                  </a:solidFill>
                </a:ln>
                <a:solidFill>
                  <a:schemeClr val="bg1"/>
                </a:solidFill>
              </a:rPr>
              <a:t>小低気圧の有無と大気場の比較　</a:t>
            </a:r>
          </a:p>
        </p:txBody>
      </p:sp>
      <p:grpSp>
        <p:nvGrpSpPr>
          <p:cNvPr id="2" name="グループ化 1">
            <a:extLst>
              <a:ext uri="{FF2B5EF4-FFF2-40B4-BE49-F238E27FC236}">
                <a16:creationId xmlns:a16="http://schemas.microsoft.com/office/drawing/2014/main" id="{2F0B7B3E-D21B-4D6E-B331-77C55656EE76}"/>
              </a:ext>
            </a:extLst>
          </p:cNvPr>
          <p:cNvGrpSpPr/>
          <p:nvPr/>
        </p:nvGrpSpPr>
        <p:grpSpPr>
          <a:xfrm>
            <a:off x="1080384" y="446724"/>
            <a:ext cx="4480178" cy="5705620"/>
            <a:chOff x="751537" y="149289"/>
            <a:chExt cx="6601388" cy="8407035"/>
          </a:xfrm>
        </p:grpSpPr>
        <p:grpSp>
          <p:nvGrpSpPr>
            <p:cNvPr id="9" name="グループ化 8">
              <a:extLst>
                <a:ext uri="{FF2B5EF4-FFF2-40B4-BE49-F238E27FC236}">
                  <a16:creationId xmlns:a16="http://schemas.microsoft.com/office/drawing/2014/main" id="{C08105B3-D326-4EFE-BF61-9881997A0AC4}"/>
                </a:ext>
              </a:extLst>
            </p:cNvPr>
            <p:cNvGrpSpPr/>
            <p:nvPr/>
          </p:nvGrpSpPr>
          <p:grpSpPr>
            <a:xfrm>
              <a:off x="791661" y="1136649"/>
              <a:ext cx="3781736" cy="7419675"/>
              <a:chOff x="51206" y="-1"/>
              <a:chExt cx="1505136" cy="2953489"/>
            </a:xfrm>
          </p:grpSpPr>
          <p:pic>
            <p:nvPicPr>
              <p:cNvPr id="14" name="図 13">
                <a:extLst>
                  <a:ext uri="{FF2B5EF4-FFF2-40B4-BE49-F238E27FC236}">
                    <a16:creationId xmlns:a16="http://schemas.microsoft.com/office/drawing/2014/main" id="{A1CAD2D2-CA70-4FA5-8AF7-499751DE8DC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 t="4279" r="12" b="7390"/>
              <a:stretch/>
            </p:blipFill>
            <p:spPr bwMode="auto">
              <a:xfrm>
                <a:off x="54022" y="1567959"/>
                <a:ext cx="1502320" cy="1385529"/>
              </a:xfrm>
              <a:prstGeom prst="rect">
                <a:avLst/>
              </a:prstGeom>
              <a:ln>
                <a:noFill/>
              </a:ln>
              <a:extLst>
                <a:ext uri="{53640926-AAD7-44D8-BBD7-CCE9431645EC}">
                  <a14:shadowObscured xmlns:a14="http://schemas.microsoft.com/office/drawing/2010/main"/>
                </a:ext>
              </a:extLst>
            </p:spPr>
          </p:pic>
          <p:pic>
            <p:nvPicPr>
              <p:cNvPr id="15" name="図 14">
                <a:extLst>
                  <a:ext uri="{FF2B5EF4-FFF2-40B4-BE49-F238E27FC236}">
                    <a16:creationId xmlns:a16="http://schemas.microsoft.com/office/drawing/2014/main" id="{27FA2B0F-2414-47DD-8A5D-5096375C5AE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816" r="6" b="6841"/>
              <a:stretch/>
            </p:blipFill>
            <p:spPr bwMode="auto">
              <a:xfrm>
                <a:off x="51206" y="-1"/>
                <a:ext cx="1502320" cy="1385530"/>
              </a:xfrm>
              <a:prstGeom prst="rect">
                <a:avLst/>
              </a:prstGeom>
              <a:ln>
                <a:noFill/>
              </a:ln>
              <a:extLst>
                <a:ext uri="{53640926-AAD7-44D8-BBD7-CCE9431645EC}">
                  <a14:shadowObscured xmlns:a14="http://schemas.microsoft.com/office/drawing/2010/main"/>
                </a:ext>
              </a:extLst>
            </p:spPr>
          </p:pic>
        </p:grpSp>
        <p:sp>
          <p:nvSpPr>
            <p:cNvPr id="21" name="テキスト ボックス 20">
              <a:extLst>
                <a:ext uri="{FF2B5EF4-FFF2-40B4-BE49-F238E27FC236}">
                  <a16:creationId xmlns:a16="http://schemas.microsoft.com/office/drawing/2014/main" id="{D3CE3EF7-8254-4B2D-B082-3D77F99424BB}"/>
                </a:ext>
              </a:extLst>
            </p:cNvPr>
            <p:cNvSpPr txBox="1"/>
            <p:nvPr/>
          </p:nvSpPr>
          <p:spPr>
            <a:xfrm>
              <a:off x="5210727" y="149289"/>
              <a:ext cx="2142198" cy="1043046"/>
            </a:xfrm>
            <a:prstGeom prst="rect">
              <a:avLst/>
            </a:prstGeom>
            <a:noFill/>
          </p:spPr>
          <p:txBody>
            <a:bodyPr wrap="square" rtlCol="0">
              <a:spAutoFit/>
            </a:bodyPr>
            <a:lstStyle/>
            <a:p>
              <a:pPr algn="ctr"/>
              <a:r>
                <a:rPr kumimoji="1" lang="en-US" altLang="ja-JP" sz="2000" b="1" dirty="0"/>
                <a:t>850hPa</a:t>
              </a:r>
            </a:p>
            <a:p>
              <a:pPr algn="ctr"/>
              <a:r>
                <a:rPr kumimoji="1" lang="ja-JP" altLang="en-US" sz="2000" b="1" dirty="0"/>
                <a:t> 気温</a:t>
              </a:r>
              <a:endParaRPr kumimoji="1" lang="en-US" altLang="ja-JP" sz="2000" b="1" dirty="0">
                <a:solidFill>
                  <a:srgbClr val="002060"/>
                </a:solidFill>
              </a:endParaRPr>
            </a:p>
          </p:txBody>
        </p:sp>
        <p:sp>
          <p:nvSpPr>
            <p:cNvPr id="16" name="テキスト ボックス 15">
              <a:extLst>
                <a:ext uri="{FF2B5EF4-FFF2-40B4-BE49-F238E27FC236}">
                  <a16:creationId xmlns:a16="http://schemas.microsoft.com/office/drawing/2014/main" id="{A1A82103-0DA1-41EB-AFAC-3F10D06B15B3}"/>
                </a:ext>
              </a:extLst>
            </p:cNvPr>
            <p:cNvSpPr txBox="1"/>
            <p:nvPr/>
          </p:nvSpPr>
          <p:spPr>
            <a:xfrm>
              <a:off x="751537" y="207519"/>
              <a:ext cx="4052067" cy="1043046"/>
            </a:xfrm>
            <a:prstGeom prst="rect">
              <a:avLst/>
            </a:prstGeom>
            <a:noFill/>
          </p:spPr>
          <p:txBody>
            <a:bodyPr wrap="square" rtlCol="0">
              <a:spAutoFit/>
            </a:bodyPr>
            <a:lstStyle/>
            <a:p>
              <a:pPr algn="ctr"/>
              <a:r>
                <a:rPr kumimoji="1" lang="en-US" altLang="ja-JP" sz="2000" b="1" dirty="0"/>
                <a:t>850hPa</a:t>
              </a:r>
            </a:p>
            <a:p>
              <a:r>
                <a:rPr kumimoji="1" lang="ja-JP" altLang="en-US" sz="2000" b="1" dirty="0"/>
                <a:t>ジオポテンシャル高度</a:t>
              </a:r>
              <a:endParaRPr kumimoji="1" lang="ja-JP" altLang="en-US" sz="2000" b="1" dirty="0">
                <a:solidFill>
                  <a:srgbClr val="C00000"/>
                </a:solidFill>
              </a:endParaRPr>
            </a:p>
          </p:txBody>
        </p:sp>
      </p:grpSp>
      <p:sp>
        <p:nvSpPr>
          <p:cNvPr id="23" name="テキスト ボックス 22">
            <a:extLst>
              <a:ext uri="{FF2B5EF4-FFF2-40B4-BE49-F238E27FC236}">
                <a16:creationId xmlns:a16="http://schemas.microsoft.com/office/drawing/2014/main" id="{1893A195-0E4A-44DB-9BCF-A5A6AEB8449C}"/>
              </a:ext>
            </a:extLst>
          </p:cNvPr>
          <p:cNvSpPr txBox="1"/>
          <p:nvPr/>
        </p:nvSpPr>
        <p:spPr>
          <a:xfrm>
            <a:off x="379781" y="1352176"/>
            <a:ext cx="492443" cy="2672250"/>
          </a:xfrm>
          <a:prstGeom prst="rect">
            <a:avLst/>
          </a:prstGeom>
          <a:noFill/>
        </p:spPr>
        <p:txBody>
          <a:bodyPr vert="eaVert" wrap="square" rtlCol="0">
            <a:spAutoFit/>
          </a:bodyPr>
          <a:lstStyle/>
          <a:p>
            <a:r>
              <a:rPr kumimoji="1" lang="ja-JP" altLang="en-US" sz="2000" b="1" dirty="0"/>
              <a:t>小低気圧</a:t>
            </a:r>
            <a:r>
              <a:rPr kumimoji="1" lang="ja-JP" altLang="en-US" sz="2000" b="1" dirty="0">
                <a:solidFill>
                  <a:srgbClr val="C00000"/>
                </a:solidFill>
              </a:rPr>
              <a:t>有り</a:t>
            </a:r>
          </a:p>
        </p:txBody>
      </p:sp>
      <p:sp>
        <p:nvSpPr>
          <p:cNvPr id="27" name="テキスト ボックス 26">
            <a:extLst>
              <a:ext uri="{FF2B5EF4-FFF2-40B4-BE49-F238E27FC236}">
                <a16:creationId xmlns:a16="http://schemas.microsoft.com/office/drawing/2014/main" id="{1893A195-0E4A-44DB-9BCF-A5A6AEB8449C}"/>
              </a:ext>
            </a:extLst>
          </p:cNvPr>
          <p:cNvSpPr txBox="1"/>
          <p:nvPr/>
        </p:nvSpPr>
        <p:spPr>
          <a:xfrm>
            <a:off x="410559" y="4010216"/>
            <a:ext cx="461665" cy="1720024"/>
          </a:xfrm>
          <a:prstGeom prst="rect">
            <a:avLst/>
          </a:prstGeom>
          <a:noFill/>
        </p:spPr>
        <p:txBody>
          <a:bodyPr vert="eaVert" wrap="square" rtlCol="0">
            <a:spAutoFit/>
          </a:bodyPr>
          <a:lstStyle/>
          <a:p>
            <a:r>
              <a:rPr kumimoji="1" lang="ja-JP" altLang="en-US" b="1" dirty="0"/>
              <a:t>小低気圧</a:t>
            </a:r>
            <a:r>
              <a:rPr kumimoji="1" lang="ja-JP" altLang="en-US" b="1" dirty="0">
                <a:solidFill>
                  <a:srgbClr val="002060"/>
                </a:solidFill>
              </a:rPr>
              <a:t>無し</a:t>
            </a:r>
          </a:p>
        </p:txBody>
      </p:sp>
      <p:pic>
        <p:nvPicPr>
          <p:cNvPr id="28" name="図 27">
            <a:extLst>
              <a:ext uri="{FF2B5EF4-FFF2-40B4-BE49-F238E27FC236}">
                <a16:creationId xmlns:a16="http://schemas.microsoft.com/office/drawing/2014/main" id="{A1CAD2D2-CA70-4FA5-8AF7-499751DE8DC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9749" t="95304" r="5637" b="-835"/>
          <a:stretch/>
        </p:blipFill>
        <p:spPr bwMode="auto">
          <a:xfrm>
            <a:off x="872224" y="3491968"/>
            <a:ext cx="2891066" cy="197261"/>
          </a:xfrm>
          <a:prstGeom prst="rect">
            <a:avLst/>
          </a:prstGeom>
          <a:ln>
            <a:noFill/>
          </a:ln>
          <a:extLst>
            <a:ext uri="{53640926-AAD7-44D8-BBD7-CCE9431645EC}">
              <a14:shadowObscured xmlns:a14="http://schemas.microsoft.com/office/drawing/2010/main"/>
            </a:ext>
          </a:extLst>
        </p:spPr>
      </p:pic>
      <p:grpSp>
        <p:nvGrpSpPr>
          <p:cNvPr id="3" name="グループ化 2"/>
          <p:cNvGrpSpPr/>
          <p:nvPr/>
        </p:nvGrpSpPr>
        <p:grpSpPr>
          <a:xfrm>
            <a:off x="3632075" y="1115090"/>
            <a:ext cx="2577854" cy="4901062"/>
            <a:chOff x="1338648" y="3415193"/>
            <a:chExt cx="2813071" cy="5348260"/>
          </a:xfrm>
        </p:grpSpPr>
        <p:pic>
          <p:nvPicPr>
            <p:cNvPr id="25" name="図 24"/>
            <p:cNvPicPr>
              <a:picLocks noChangeAspect="1"/>
            </p:cNvPicPr>
            <p:nvPr/>
          </p:nvPicPr>
          <p:blipFill rotWithShape="1">
            <a:blip r:embed="rId4" cstate="print">
              <a:extLst>
                <a:ext uri="{28A0092B-C50C-407E-A947-70E740481C1C}">
                  <a14:useLocalDpi xmlns:a14="http://schemas.microsoft.com/office/drawing/2010/main" val="0"/>
                </a:ext>
              </a:extLst>
            </a:blip>
            <a:srcRect t="5236" b="11674"/>
            <a:stretch/>
          </p:blipFill>
          <p:spPr>
            <a:xfrm>
              <a:off x="1338648" y="6334798"/>
              <a:ext cx="2813071" cy="2428655"/>
            </a:xfrm>
            <a:prstGeom prst="rect">
              <a:avLst/>
            </a:prstGeom>
          </p:spPr>
        </p:pic>
        <p:pic>
          <p:nvPicPr>
            <p:cNvPr id="26" name="図 25"/>
            <p:cNvPicPr>
              <a:picLocks noChangeAspect="1"/>
            </p:cNvPicPr>
            <p:nvPr/>
          </p:nvPicPr>
          <p:blipFill rotWithShape="1">
            <a:blip r:embed="rId5" cstate="print">
              <a:extLst>
                <a:ext uri="{28A0092B-C50C-407E-A947-70E740481C1C}">
                  <a14:useLocalDpi xmlns:a14="http://schemas.microsoft.com/office/drawing/2010/main" val="0"/>
                </a:ext>
              </a:extLst>
            </a:blip>
            <a:srcRect t="4214" b="12118"/>
            <a:stretch/>
          </p:blipFill>
          <p:spPr>
            <a:xfrm>
              <a:off x="1351041" y="3415193"/>
              <a:ext cx="2788284" cy="2423996"/>
            </a:xfrm>
            <a:prstGeom prst="rect">
              <a:avLst/>
            </a:prstGeom>
          </p:spPr>
        </p:pic>
        <p:pic>
          <p:nvPicPr>
            <p:cNvPr id="37" name="図 36"/>
            <p:cNvPicPr>
              <a:picLocks noChangeAspect="1"/>
            </p:cNvPicPr>
            <p:nvPr/>
          </p:nvPicPr>
          <p:blipFill rotWithShape="1">
            <a:blip r:embed="rId4" cstate="print">
              <a:extLst>
                <a:ext uri="{28A0092B-C50C-407E-A947-70E740481C1C}">
                  <a14:useLocalDpi xmlns:a14="http://schemas.microsoft.com/office/drawing/2010/main" val="0"/>
                </a:ext>
              </a:extLst>
            </a:blip>
            <a:srcRect l="30683" t="94164" r="27787" b="-1125"/>
            <a:stretch/>
          </p:blipFill>
          <p:spPr>
            <a:xfrm>
              <a:off x="1605427" y="5956588"/>
              <a:ext cx="2170176" cy="377952"/>
            </a:xfrm>
            <a:prstGeom prst="rect">
              <a:avLst/>
            </a:prstGeom>
          </p:spPr>
        </p:pic>
      </p:grpSp>
      <p:pic>
        <p:nvPicPr>
          <p:cNvPr id="39" name="図 38">
            <a:extLst>
              <a:ext uri="{FF2B5EF4-FFF2-40B4-BE49-F238E27FC236}">
                <a16:creationId xmlns:a16="http://schemas.microsoft.com/office/drawing/2014/main" id="{1C2B6C67-8EFC-4AC2-B59A-D619D3557E3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4218" b="7256"/>
          <a:stretch/>
        </p:blipFill>
        <p:spPr>
          <a:xfrm>
            <a:off x="6205189" y="1086396"/>
            <a:ext cx="2587898" cy="2392670"/>
          </a:xfrm>
          <a:prstGeom prst="rect">
            <a:avLst/>
          </a:prstGeom>
        </p:spPr>
      </p:pic>
      <p:pic>
        <p:nvPicPr>
          <p:cNvPr id="40" name="図 39">
            <a:extLst>
              <a:ext uri="{FF2B5EF4-FFF2-40B4-BE49-F238E27FC236}">
                <a16:creationId xmlns:a16="http://schemas.microsoft.com/office/drawing/2014/main" id="{F068FB5A-7988-43C0-96DE-7DF88C02607A}"/>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4218" b="7672"/>
          <a:stretch/>
        </p:blipFill>
        <p:spPr>
          <a:xfrm>
            <a:off x="6205190" y="3754415"/>
            <a:ext cx="2571770" cy="2366596"/>
          </a:xfrm>
          <a:prstGeom prst="rect">
            <a:avLst/>
          </a:prstGeom>
        </p:spPr>
      </p:pic>
      <p:pic>
        <p:nvPicPr>
          <p:cNvPr id="41" name="図 40">
            <a:extLst>
              <a:ext uri="{FF2B5EF4-FFF2-40B4-BE49-F238E27FC236}">
                <a16:creationId xmlns:a16="http://schemas.microsoft.com/office/drawing/2014/main" id="{1C2B6C67-8EFC-4AC2-B59A-D619D3557E3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631" t="92744" r="4521" b="-652"/>
          <a:stretch/>
        </p:blipFill>
        <p:spPr>
          <a:xfrm>
            <a:off x="6198572" y="3396613"/>
            <a:ext cx="2823700" cy="262481"/>
          </a:xfrm>
          <a:prstGeom prst="rect">
            <a:avLst/>
          </a:prstGeom>
        </p:spPr>
      </p:pic>
      <p:sp>
        <p:nvSpPr>
          <p:cNvPr id="42" name="テキスト ボックス 41">
            <a:extLst>
              <a:ext uri="{FF2B5EF4-FFF2-40B4-BE49-F238E27FC236}">
                <a16:creationId xmlns:a16="http://schemas.microsoft.com/office/drawing/2014/main" id="{D3CE3EF7-8254-4B2D-B082-3D77F99424BB}"/>
              </a:ext>
            </a:extLst>
          </p:cNvPr>
          <p:cNvSpPr txBox="1"/>
          <p:nvPr/>
        </p:nvSpPr>
        <p:spPr>
          <a:xfrm>
            <a:off x="6162961" y="417310"/>
            <a:ext cx="2924113" cy="707886"/>
          </a:xfrm>
          <a:prstGeom prst="rect">
            <a:avLst/>
          </a:prstGeom>
          <a:noFill/>
        </p:spPr>
        <p:txBody>
          <a:bodyPr wrap="square" rtlCol="0">
            <a:spAutoFit/>
          </a:bodyPr>
          <a:lstStyle/>
          <a:p>
            <a:r>
              <a:rPr kumimoji="1" lang="ja-JP" altLang="en-US" sz="2000" b="1" dirty="0"/>
              <a:t>　　</a:t>
            </a:r>
            <a:r>
              <a:rPr kumimoji="1" lang="en-US" altLang="ja-JP" sz="2000" b="1" dirty="0"/>
              <a:t>500hPa</a:t>
            </a:r>
            <a:r>
              <a:rPr kumimoji="1" lang="ja-JP" altLang="en-US" sz="2000" b="1" dirty="0"/>
              <a:t> </a:t>
            </a:r>
            <a:endParaRPr kumimoji="1" lang="en-US" altLang="ja-JP" sz="2000" b="1" dirty="0"/>
          </a:p>
          <a:p>
            <a:r>
              <a:rPr kumimoji="1" lang="ja-JP" altLang="en-US" sz="2000" b="1" dirty="0"/>
              <a:t>ジオポテンシャル高度</a:t>
            </a:r>
            <a:endParaRPr kumimoji="1" lang="en-US" altLang="ja-JP" sz="2000" b="1" dirty="0">
              <a:solidFill>
                <a:srgbClr val="002060"/>
              </a:solidFill>
            </a:endParaRPr>
          </a:p>
        </p:txBody>
      </p:sp>
      <p:sp>
        <p:nvSpPr>
          <p:cNvPr id="24" name="四角形: 角を丸くする 23">
            <a:extLst>
              <a:ext uri="{FF2B5EF4-FFF2-40B4-BE49-F238E27FC236}">
                <a16:creationId xmlns:a16="http://schemas.microsoft.com/office/drawing/2014/main" id="{5B26C35C-F603-401C-B1D1-CF637AA4F18C}"/>
              </a:ext>
            </a:extLst>
          </p:cNvPr>
          <p:cNvSpPr/>
          <p:nvPr/>
        </p:nvSpPr>
        <p:spPr>
          <a:xfrm>
            <a:off x="1737646" y="5992152"/>
            <a:ext cx="5668708" cy="786827"/>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b="1" dirty="0">
                <a:solidFill>
                  <a:sysClr val="windowText" lastClr="000000"/>
                </a:solidFill>
              </a:rPr>
              <a:t>大規模場は似た場を表している</a:t>
            </a:r>
            <a:endParaRPr lang="en-US" altLang="ja-JP" sz="2800" b="1" dirty="0">
              <a:solidFill>
                <a:sysClr val="windowText" lastClr="000000"/>
              </a:solidFill>
            </a:endParaRPr>
          </a:p>
        </p:txBody>
      </p:sp>
      <p:grpSp>
        <p:nvGrpSpPr>
          <p:cNvPr id="4" name="グループ化 3">
            <a:extLst>
              <a:ext uri="{FF2B5EF4-FFF2-40B4-BE49-F238E27FC236}">
                <a16:creationId xmlns:a16="http://schemas.microsoft.com/office/drawing/2014/main" id="{58A13233-448E-4F4A-9F8F-1CED3ADEE67A}"/>
              </a:ext>
            </a:extLst>
          </p:cNvPr>
          <p:cNvGrpSpPr/>
          <p:nvPr/>
        </p:nvGrpSpPr>
        <p:grpSpPr>
          <a:xfrm>
            <a:off x="4793528" y="-16316"/>
            <a:ext cx="4377472" cy="393876"/>
            <a:chOff x="4793528" y="-16316"/>
            <a:chExt cx="4377472" cy="393876"/>
          </a:xfrm>
        </p:grpSpPr>
        <p:grpSp>
          <p:nvGrpSpPr>
            <p:cNvPr id="51" name="グループ化 50">
              <a:extLst>
                <a:ext uri="{FF2B5EF4-FFF2-40B4-BE49-F238E27FC236}">
                  <a16:creationId xmlns:a16="http://schemas.microsoft.com/office/drawing/2014/main" id="{239901F0-E010-4858-BFBB-BB53F3AB1F6A}"/>
                </a:ext>
              </a:extLst>
            </p:cNvPr>
            <p:cNvGrpSpPr/>
            <p:nvPr/>
          </p:nvGrpSpPr>
          <p:grpSpPr>
            <a:xfrm>
              <a:off x="4793528" y="-16316"/>
              <a:ext cx="4377472" cy="393876"/>
              <a:chOff x="1524911" y="488060"/>
              <a:chExt cx="4377472" cy="393876"/>
            </a:xfrm>
          </p:grpSpPr>
          <p:grpSp>
            <p:nvGrpSpPr>
              <p:cNvPr id="52" name="グループ化 51">
                <a:extLst>
                  <a:ext uri="{FF2B5EF4-FFF2-40B4-BE49-F238E27FC236}">
                    <a16:creationId xmlns:a16="http://schemas.microsoft.com/office/drawing/2014/main" id="{D16D20FD-0F04-47D6-BB68-C4FE99BB1330}"/>
                  </a:ext>
                </a:extLst>
              </p:cNvPr>
              <p:cNvGrpSpPr/>
              <p:nvPr/>
            </p:nvGrpSpPr>
            <p:grpSpPr>
              <a:xfrm>
                <a:off x="1697243" y="495563"/>
                <a:ext cx="4205140" cy="369332"/>
                <a:chOff x="1697243" y="495563"/>
                <a:chExt cx="4205140" cy="369332"/>
              </a:xfrm>
            </p:grpSpPr>
            <p:grpSp>
              <p:nvGrpSpPr>
                <p:cNvPr id="54" name="グループ化 53">
                  <a:extLst>
                    <a:ext uri="{FF2B5EF4-FFF2-40B4-BE49-F238E27FC236}">
                      <a16:creationId xmlns:a16="http://schemas.microsoft.com/office/drawing/2014/main" id="{113D6E7A-CCEC-4BD1-BAF8-6F9EA0078A7A}"/>
                    </a:ext>
                  </a:extLst>
                </p:cNvPr>
                <p:cNvGrpSpPr/>
                <p:nvPr/>
              </p:nvGrpSpPr>
              <p:grpSpPr>
                <a:xfrm>
                  <a:off x="1697243" y="495563"/>
                  <a:ext cx="4205140" cy="369332"/>
                  <a:chOff x="7380117" y="-28889"/>
                  <a:chExt cx="4205140" cy="369332"/>
                </a:xfrm>
              </p:grpSpPr>
              <p:grpSp>
                <p:nvGrpSpPr>
                  <p:cNvPr id="57" name="グループ化 56">
                    <a:extLst>
                      <a:ext uri="{FF2B5EF4-FFF2-40B4-BE49-F238E27FC236}">
                        <a16:creationId xmlns:a16="http://schemas.microsoft.com/office/drawing/2014/main" id="{0E4EEE20-48C9-44D7-8B9B-36C2101781E7}"/>
                      </a:ext>
                    </a:extLst>
                  </p:cNvPr>
                  <p:cNvGrpSpPr/>
                  <p:nvPr/>
                </p:nvGrpSpPr>
                <p:grpSpPr>
                  <a:xfrm>
                    <a:off x="7380117" y="-12519"/>
                    <a:ext cx="3955893" cy="330998"/>
                    <a:chOff x="-334449" y="3388664"/>
                    <a:chExt cx="10872150" cy="909693"/>
                  </a:xfrm>
                </p:grpSpPr>
                <p:sp>
                  <p:nvSpPr>
                    <p:cNvPr id="59" name="四角形: 角を丸くする 58">
                      <a:extLst>
                        <a:ext uri="{FF2B5EF4-FFF2-40B4-BE49-F238E27FC236}">
                          <a16:creationId xmlns:a16="http://schemas.microsoft.com/office/drawing/2014/main" id="{85E63B3C-15B5-45EE-ABA1-DF6F5A881CFE}"/>
                        </a:ext>
                      </a:extLst>
                    </p:cNvPr>
                    <p:cNvSpPr/>
                    <p:nvPr/>
                  </p:nvSpPr>
                  <p:spPr>
                    <a:xfrm>
                      <a:off x="-334449" y="3432725"/>
                      <a:ext cx="4399583" cy="865632"/>
                    </a:xfrm>
                    <a:prstGeom prst="roundRect">
                      <a:avLst/>
                    </a:prstGeom>
                    <a:solidFill>
                      <a:schemeClr val="accent6">
                        <a:lumMod val="20000"/>
                        <a:lumOff val="8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a:solidFill>
                            <a:schemeClr val="tx1"/>
                          </a:solidFill>
                        </a:rPr>
                        <a:t>現実</a:t>
                      </a:r>
                    </a:p>
                  </p:txBody>
                </p:sp>
                <p:sp>
                  <p:nvSpPr>
                    <p:cNvPr id="60" name="四角形: 角を丸くする 59">
                      <a:extLst>
                        <a:ext uri="{FF2B5EF4-FFF2-40B4-BE49-F238E27FC236}">
                          <a16:creationId xmlns:a16="http://schemas.microsoft.com/office/drawing/2014/main" id="{53744983-6E68-47D9-BC6E-18547338F2F3}"/>
                        </a:ext>
                      </a:extLst>
                    </p:cNvPr>
                    <p:cNvSpPr/>
                    <p:nvPr/>
                  </p:nvSpPr>
                  <p:spPr>
                    <a:xfrm>
                      <a:off x="5300514" y="3388664"/>
                      <a:ext cx="3441585" cy="909693"/>
                    </a:xfrm>
                    <a:prstGeom prst="roundRect">
                      <a:avLst/>
                    </a:prstGeom>
                    <a:solidFill>
                      <a:schemeClr val="accent1">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solidFill>
                            <a:schemeClr val="tx1"/>
                          </a:solidFill>
                        </a:rPr>
                        <a:t>大規模</a:t>
                      </a:r>
                    </a:p>
                  </p:txBody>
                </p:sp>
                <p:sp>
                  <p:nvSpPr>
                    <p:cNvPr id="61" name="四角形: 角を丸くする 60">
                      <a:extLst>
                        <a:ext uri="{FF2B5EF4-FFF2-40B4-BE49-F238E27FC236}">
                          <a16:creationId xmlns:a16="http://schemas.microsoft.com/office/drawing/2014/main" id="{3F3D82B8-D9D8-445F-8A9D-549B5DDE5B26}"/>
                        </a:ext>
                      </a:extLst>
                    </p:cNvPr>
                    <p:cNvSpPr/>
                    <p:nvPr/>
                  </p:nvSpPr>
                  <p:spPr>
                    <a:xfrm>
                      <a:off x="9546470" y="3432725"/>
                      <a:ext cx="991231" cy="800804"/>
                    </a:xfrm>
                    <a:prstGeom prst="roundRect">
                      <a:avLst/>
                    </a:prstGeom>
                    <a:solidFill>
                      <a:schemeClr val="accent2">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b="1" dirty="0">
                        <a:solidFill>
                          <a:schemeClr val="tx1"/>
                        </a:solidFill>
                      </a:endParaRPr>
                    </a:p>
                  </p:txBody>
                </p:sp>
              </p:grpSp>
              <p:sp>
                <p:nvSpPr>
                  <p:cNvPr id="58" name="テキスト ボックス 57">
                    <a:extLst>
                      <a:ext uri="{FF2B5EF4-FFF2-40B4-BE49-F238E27FC236}">
                        <a16:creationId xmlns:a16="http://schemas.microsoft.com/office/drawing/2014/main" id="{834767F6-EC16-4039-9B56-097F1884F086}"/>
                      </a:ext>
                    </a:extLst>
                  </p:cNvPr>
                  <p:cNvSpPr txBox="1"/>
                  <p:nvPr/>
                </p:nvSpPr>
                <p:spPr>
                  <a:xfrm>
                    <a:off x="10855094" y="-28889"/>
                    <a:ext cx="730163" cy="369332"/>
                  </a:xfrm>
                  <a:prstGeom prst="rect">
                    <a:avLst/>
                  </a:prstGeom>
                  <a:noFill/>
                </p:spPr>
                <p:txBody>
                  <a:bodyPr wrap="square" rtlCol="0">
                    <a:spAutoFit/>
                  </a:bodyPr>
                  <a:lstStyle/>
                  <a:p>
                    <a:r>
                      <a:rPr lang="ja-JP" altLang="en-US" b="1" dirty="0"/>
                      <a:t>局地</a:t>
                    </a:r>
                    <a:endParaRPr lang="en-US" altLang="ja-JP" b="1" dirty="0"/>
                  </a:p>
                </p:txBody>
              </p:sp>
            </p:grpSp>
            <p:sp>
              <p:nvSpPr>
                <p:cNvPr id="55" name="次の値と等しい 54">
                  <a:extLst>
                    <a:ext uri="{FF2B5EF4-FFF2-40B4-BE49-F238E27FC236}">
                      <a16:creationId xmlns:a16="http://schemas.microsoft.com/office/drawing/2014/main" id="{19375672-C9FB-46EA-8686-C250C2CD9ECD}"/>
                    </a:ext>
                  </a:extLst>
                </p:cNvPr>
                <p:cNvSpPr/>
                <p:nvPr/>
              </p:nvSpPr>
              <p:spPr>
                <a:xfrm>
                  <a:off x="3332988" y="557841"/>
                  <a:ext cx="348573" cy="232248"/>
                </a:xfrm>
                <a:prstGeom prst="mathEqual">
                  <a:avLst/>
                </a:prstGeom>
                <a:solidFill>
                  <a:schemeClr val="tx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56" name="十字形 55">
                  <a:extLst>
                    <a:ext uri="{FF2B5EF4-FFF2-40B4-BE49-F238E27FC236}">
                      <a16:creationId xmlns:a16="http://schemas.microsoft.com/office/drawing/2014/main" id="{5A59773B-03B9-4EA1-A4C1-56B6EF78691D}"/>
                    </a:ext>
                  </a:extLst>
                </p:cNvPr>
                <p:cNvSpPr/>
                <p:nvPr/>
              </p:nvSpPr>
              <p:spPr>
                <a:xfrm>
                  <a:off x="5047857" y="574314"/>
                  <a:ext cx="191823" cy="191823"/>
                </a:xfrm>
                <a:prstGeom prst="plus">
                  <a:avLst>
                    <a:gd name="adj" fmla="val 3743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53" name="正方形/長方形 52">
                <a:extLst>
                  <a:ext uri="{FF2B5EF4-FFF2-40B4-BE49-F238E27FC236}">
                    <a16:creationId xmlns:a16="http://schemas.microsoft.com/office/drawing/2014/main" id="{6D00EA01-FBE0-4955-95CA-90B3108ED663}"/>
                  </a:ext>
                </a:extLst>
              </p:cNvPr>
              <p:cNvSpPr/>
              <p:nvPr/>
            </p:nvSpPr>
            <p:spPr>
              <a:xfrm>
                <a:off x="1524911" y="488060"/>
                <a:ext cx="2156650" cy="393876"/>
              </a:xfrm>
              <a:prstGeom prst="rect">
                <a:avLst/>
              </a:prstGeom>
              <a:solidFill>
                <a:schemeClr val="accent5">
                  <a:lumMod val="40000"/>
                  <a:lumOff val="6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sp>
          <p:nvSpPr>
            <p:cNvPr id="62" name="正方形/長方形 61">
              <a:extLst>
                <a:ext uri="{FF2B5EF4-FFF2-40B4-BE49-F238E27FC236}">
                  <a16:creationId xmlns:a16="http://schemas.microsoft.com/office/drawing/2014/main" id="{CDA80438-1B9A-4B7C-A9D5-966D82B3BF3D}"/>
                </a:ext>
              </a:extLst>
            </p:cNvPr>
            <p:cNvSpPr/>
            <p:nvPr/>
          </p:nvSpPr>
          <p:spPr>
            <a:xfrm>
              <a:off x="8268413" y="-16316"/>
              <a:ext cx="838415" cy="393876"/>
            </a:xfrm>
            <a:prstGeom prst="rect">
              <a:avLst/>
            </a:prstGeom>
            <a:solidFill>
              <a:schemeClr val="accent5">
                <a:lumMod val="40000"/>
                <a:lumOff val="6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spTree>
    <p:extLst>
      <p:ext uri="{BB962C8B-B14F-4D97-AF65-F5344CB8AC3E}">
        <p14:creationId xmlns:p14="http://schemas.microsoft.com/office/powerpoint/2010/main" val="21744916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四角形: 角を丸くする 5">
            <a:extLst>
              <a:ext uri="{FF2B5EF4-FFF2-40B4-BE49-F238E27FC236}">
                <a16:creationId xmlns:a16="http://schemas.microsoft.com/office/drawing/2014/main" id="{5CC0F67D-50D6-4FE5-9B38-5785067C372E}"/>
              </a:ext>
            </a:extLst>
          </p:cNvPr>
          <p:cNvSpPr/>
          <p:nvPr/>
        </p:nvSpPr>
        <p:spPr>
          <a:xfrm>
            <a:off x="0" y="-25854"/>
            <a:ext cx="9144000" cy="450420"/>
          </a:xfrm>
          <a:prstGeom prst="roundRect">
            <a:avLst>
              <a:gd name="adj" fmla="val 0"/>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2400" b="1" dirty="0">
                <a:ln>
                  <a:solidFill>
                    <a:sysClr val="windowText" lastClr="000000"/>
                  </a:solidFill>
                </a:ln>
                <a:solidFill>
                  <a:schemeClr val="bg1"/>
                </a:solidFill>
              </a:rPr>
              <a:t>7.</a:t>
            </a:r>
            <a:r>
              <a:rPr lang="ja-JP" altLang="en-US" sz="2400" b="1" dirty="0">
                <a:ln>
                  <a:solidFill>
                    <a:sysClr val="windowText" lastClr="000000"/>
                  </a:solidFill>
                </a:ln>
                <a:solidFill>
                  <a:schemeClr val="bg1"/>
                </a:solidFill>
              </a:rPr>
              <a:t>小低気圧の有無と大気場の比較</a:t>
            </a:r>
            <a:r>
              <a:rPr lang="ja-JP" altLang="en-US" sz="2400" b="1" dirty="0">
                <a:solidFill>
                  <a:schemeClr val="bg1"/>
                </a:solidFill>
              </a:rPr>
              <a:t>　</a:t>
            </a:r>
          </a:p>
        </p:txBody>
      </p:sp>
      <p:pic>
        <p:nvPicPr>
          <p:cNvPr id="18" name="図 17">
            <a:extLst>
              <a:ext uri="{FF2B5EF4-FFF2-40B4-BE49-F238E27FC236}">
                <a16:creationId xmlns:a16="http://schemas.microsoft.com/office/drawing/2014/main" id="{B67F1875-E5AD-4743-8AE7-22E45AFFE021}"/>
              </a:ext>
            </a:extLst>
          </p:cNvPr>
          <p:cNvPicPr/>
          <p:nvPr/>
        </p:nvPicPr>
        <p:blipFill rotWithShape="1">
          <a:blip r:embed="rId2" cstate="print">
            <a:extLst>
              <a:ext uri="{28A0092B-C50C-407E-A947-70E740481C1C}">
                <a14:useLocalDpi xmlns:a14="http://schemas.microsoft.com/office/drawing/2010/main" val="0"/>
              </a:ext>
            </a:extLst>
          </a:blip>
          <a:srcRect t="5323"/>
          <a:stretch/>
        </p:blipFill>
        <p:spPr bwMode="auto">
          <a:xfrm>
            <a:off x="639260" y="1478150"/>
            <a:ext cx="3774661" cy="3400395"/>
          </a:xfrm>
          <a:prstGeom prst="rect">
            <a:avLst/>
          </a:prstGeom>
          <a:ln>
            <a:noFill/>
          </a:ln>
          <a:extLst>
            <a:ext uri="{53640926-AAD7-44D8-BBD7-CCE9431645EC}">
              <a14:shadowObscured xmlns:a14="http://schemas.microsoft.com/office/drawing/2010/main"/>
            </a:ext>
          </a:extLst>
        </p:spPr>
      </p:pic>
      <p:pic>
        <p:nvPicPr>
          <p:cNvPr id="19" name="図 18">
            <a:extLst>
              <a:ext uri="{FF2B5EF4-FFF2-40B4-BE49-F238E27FC236}">
                <a16:creationId xmlns:a16="http://schemas.microsoft.com/office/drawing/2014/main" id="{B0C721CB-3C44-4C0D-B586-EE4027B20A90}"/>
              </a:ext>
            </a:extLst>
          </p:cNvPr>
          <p:cNvPicPr/>
          <p:nvPr/>
        </p:nvPicPr>
        <p:blipFill rotWithShape="1">
          <a:blip r:embed="rId3" cstate="print">
            <a:extLst>
              <a:ext uri="{28A0092B-C50C-407E-A947-70E740481C1C}">
                <a14:useLocalDpi xmlns:a14="http://schemas.microsoft.com/office/drawing/2010/main" val="0"/>
              </a:ext>
            </a:extLst>
          </a:blip>
          <a:srcRect t="5323"/>
          <a:stretch/>
        </p:blipFill>
        <p:spPr bwMode="auto">
          <a:xfrm>
            <a:off x="4425277" y="1505137"/>
            <a:ext cx="3774661" cy="3399595"/>
          </a:xfrm>
          <a:prstGeom prst="rect">
            <a:avLst/>
          </a:prstGeom>
          <a:ln>
            <a:noFill/>
          </a:ln>
          <a:extLst>
            <a:ext uri="{53640926-AAD7-44D8-BBD7-CCE9431645EC}">
              <a14:shadowObscured xmlns:a14="http://schemas.microsoft.com/office/drawing/2010/main"/>
            </a:ext>
          </a:extLst>
        </p:spPr>
      </p:pic>
      <p:sp>
        <p:nvSpPr>
          <p:cNvPr id="20" name="テキスト ボックス 19">
            <a:extLst>
              <a:ext uri="{FF2B5EF4-FFF2-40B4-BE49-F238E27FC236}">
                <a16:creationId xmlns:a16="http://schemas.microsoft.com/office/drawing/2014/main" id="{854EE2A4-9240-4436-BCE2-8762D11C7D40}"/>
              </a:ext>
            </a:extLst>
          </p:cNvPr>
          <p:cNvSpPr txBox="1"/>
          <p:nvPr/>
        </p:nvSpPr>
        <p:spPr>
          <a:xfrm>
            <a:off x="1622109" y="1078040"/>
            <a:ext cx="4052067" cy="400110"/>
          </a:xfrm>
          <a:prstGeom prst="rect">
            <a:avLst/>
          </a:prstGeom>
          <a:noFill/>
        </p:spPr>
        <p:txBody>
          <a:bodyPr wrap="square" rtlCol="0">
            <a:spAutoFit/>
          </a:bodyPr>
          <a:lstStyle/>
          <a:p>
            <a:r>
              <a:rPr kumimoji="1" lang="ja-JP" altLang="en-US" sz="2000" b="1" dirty="0"/>
              <a:t>小低気圧</a:t>
            </a:r>
            <a:r>
              <a:rPr kumimoji="1" lang="ja-JP" altLang="en-US" sz="2000" b="1" dirty="0">
                <a:solidFill>
                  <a:srgbClr val="C00000"/>
                </a:solidFill>
              </a:rPr>
              <a:t>有り</a:t>
            </a:r>
          </a:p>
        </p:txBody>
      </p:sp>
      <p:sp>
        <p:nvSpPr>
          <p:cNvPr id="26" name="テキスト ボックス 25">
            <a:extLst>
              <a:ext uri="{FF2B5EF4-FFF2-40B4-BE49-F238E27FC236}">
                <a16:creationId xmlns:a16="http://schemas.microsoft.com/office/drawing/2014/main" id="{F4C93D37-4F8A-4BBE-A6C6-318634B71171}"/>
              </a:ext>
            </a:extLst>
          </p:cNvPr>
          <p:cNvSpPr txBox="1"/>
          <p:nvPr/>
        </p:nvSpPr>
        <p:spPr>
          <a:xfrm>
            <a:off x="67277" y="495324"/>
            <a:ext cx="1006514" cy="400110"/>
          </a:xfrm>
          <a:prstGeom prst="rect">
            <a:avLst/>
          </a:prstGeom>
          <a:noFill/>
          <a:ln w="28575">
            <a:solidFill>
              <a:schemeClr val="accent4">
                <a:lumMod val="60000"/>
                <a:lumOff val="40000"/>
              </a:schemeClr>
            </a:solidFill>
          </a:ln>
        </p:spPr>
        <p:txBody>
          <a:bodyPr wrap="square" rtlCol="0">
            <a:spAutoFit/>
          </a:bodyPr>
          <a:lstStyle/>
          <a:p>
            <a:r>
              <a:rPr lang="en-US" altLang="ja-JP" sz="2000" b="1" dirty="0"/>
              <a:t>850hPa </a:t>
            </a:r>
            <a:r>
              <a:rPr kumimoji="1" lang="ja-JP" altLang="en-US" sz="2000" b="1" dirty="0"/>
              <a:t>　</a:t>
            </a:r>
            <a:endParaRPr kumimoji="1" lang="ja-JP" altLang="en-US" sz="1600" b="1" dirty="0"/>
          </a:p>
        </p:txBody>
      </p:sp>
      <p:sp>
        <p:nvSpPr>
          <p:cNvPr id="27" name="テキスト ボックス 26">
            <a:extLst>
              <a:ext uri="{FF2B5EF4-FFF2-40B4-BE49-F238E27FC236}">
                <a16:creationId xmlns:a16="http://schemas.microsoft.com/office/drawing/2014/main" id="{512581F7-5424-40F0-87DF-1752B3B69B15}"/>
              </a:ext>
            </a:extLst>
          </p:cNvPr>
          <p:cNvSpPr txBox="1"/>
          <p:nvPr/>
        </p:nvSpPr>
        <p:spPr>
          <a:xfrm>
            <a:off x="108869" y="1910152"/>
            <a:ext cx="461665" cy="4071029"/>
          </a:xfrm>
          <a:prstGeom prst="rect">
            <a:avLst/>
          </a:prstGeom>
          <a:noFill/>
        </p:spPr>
        <p:txBody>
          <a:bodyPr vert="eaVert" wrap="square" rtlCol="0">
            <a:spAutoFit/>
          </a:bodyPr>
          <a:lstStyle/>
          <a:p>
            <a:r>
              <a:rPr kumimoji="1" lang="ja-JP" altLang="en-US" b="1" dirty="0"/>
              <a:t> </a:t>
            </a:r>
            <a:r>
              <a:rPr lang="ja-JP" altLang="en-US" b="1" dirty="0"/>
              <a:t>風向風速</a:t>
            </a:r>
            <a:endParaRPr kumimoji="1" lang="ja-JP" altLang="en-US" b="1" dirty="0"/>
          </a:p>
        </p:txBody>
      </p:sp>
      <p:sp>
        <p:nvSpPr>
          <p:cNvPr id="37" name="正方形/長方形 36">
            <a:extLst>
              <a:ext uri="{FF2B5EF4-FFF2-40B4-BE49-F238E27FC236}">
                <a16:creationId xmlns:a16="http://schemas.microsoft.com/office/drawing/2014/main" id="{6F89B7AC-7E32-482D-9BC2-B650D90007FB}"/>
              </a:ext>
            </a:extLst>
          </p:cNvPr>
          <p:cNvSpPr/>
          <p:nvPr/>
        </p:nvSpPr>
        <p:spPr>
          <a:xfrm>
            <a:off x="12972" y="967304"/>
            <a:ext cx="697627" cy="400110"/>
          </a:xfrm>
          <a:prstGeom prst="rect">
            <a:avLst/>
          </a:prstGeom>
          <a:ln w="38100">
            <a:solidFill>
              <a:srgbClr val="C00000"/>
            </a:solidFill>
          </a:ln>
        </p:spPr>
        <p:txBody>
          <a:bodyPr wrap="none">
            <a:spAutoFit/>
          </a:bodyPr>
          <a:lstStyle/>
          <a:p>
            <a:r>
              <a:rPr lang="ja-JP" altLang="en-US" sz="2000" b="1" dirty="0">
                <a:solidFill>
                  <a:sysClr val="windowText" lastClr="000000"/>
                </a:solidFill>
              </a:rPr>
              <a:t>局地</a:t>
            </a:r>
            <a:endParaRPr lang="ja-JP" altLang="en-US" sz="2000" dirty="0"/>
          </a:p>
        </p:txBody>
      </p:sp>
      <p:grpSp>
        <p:nvGrpSpPr>
          <p:cNvPr id="55" name="グループ化 54">
            <a:extLst>
              <a:ext uri="{FF2B5EF4-FFF2-40B4-BE49-F238E27FC236}">
                <a16:creationId xmlns:a16="http://schemas.microsoft.com/office/drawing/2014/main" id="{FA60E55A-D50B-405F-A3F9-9CB29E9D62B1}"/>
              </a:ext>
            </a:extLst>
          </p:cNvPr>
          <p:cNvGrpSpPr/>
          <p:nvPr/>
        </p:nvGrpSpPr>
        <p:grpSpPr>
          <a:xfrm>
            <a:off x="4793528" y="-37099"/>
            <a:ext cx="4522804" cy="461665"/>
            <a:chOff x="1524911" y="467277"/>
            <a:chExt cx="4522804" cy="461665"/>
          </a:xfrm>
        </p:grpSpPr>
        <p:grpSp>
          <p:nvGrpSpPr>
            <p:cNvPr id="57" name="グループ化 56">
              <a:extLst>
                <a:ext uri="{FF2B5EF4-FFF2-40B4-BE49-F238E27FC236}">
                  <a16:creationId xmlns:a16="http://schemas.microsoft.com/office/drawing/2014/main" id="{396E93D1-EBA1-4C4D-9EFB-A155873F221D}"/>
                </a:ext>
              </a:extLst>
            </p:cNvPr>
            <p:cNvGrpSpPr/>
            <p:nvPr/>
          </p:nvGrpSpPr>
          <p:grpSpPr>
            <a:xfrm>
              <a:off x="1697243" y="467277"/>
              <a:ext cx="4350472" cy="461665"/>
              <a:chOff x="1697243" y="467277"/>
              <a:chExt cx="4350472" cy="461665"/>
            </a:xfrm>
          </p:grpSpPr>
          <p:grpSp>
            <p:nvGrpSpPr>
              <p:cNvPr id="59" name="グループ化 58">
                <a:extLst>
                  <a:ext uri="{FF2B5EF4-FFF2-40B4-BE49-F238E27FC236}">
                    <a16:creationId xmlns:a16="http://schemas.microsoft.com/office/drawing/2014/main" id="{9B258AE6-0045-4BA0-B37F-AE95C7FC83D1}"/>
                  </a:ext>
                </a:extLst>
              </p:cNvPr>
              <p:cNvGrpSpPr/>
              <p:nvPr/>
            </p:nvGrpSpPr>
            <p:grpSpPr>
              <a:xfrm>
                <a:off x="1697243" y="467277"/>
                <a:ext cx="4350472" cy="461665"/>
                <a:chOff x="7380117" y="-57175"/>
                <a:chExt cx="4350472" cy="461665"/>
              </a:xfrm>
            </p:grpSpPr>
            <p:grpSp>
              <p:nvGrpSpPr>
                <p:cNvPr id="62" name="グループ化 61">
                  <a:extLst>
                    <a:ext uri="{FF2B5EF4-FFF2-40B4-BE49-F238E27FC236}">
                      <a16:creationId xmlns:a16="http://schemas.microsoft.com/office/drawing/2014/main" id="{1A5535E0-436D-4025-9A87-B9645FF2FFFB}"/>
                    </a:ext>
                  </a:extLst>
                </p:cNvPr>
                <p:cNvGrpSpPr/>
                <p:nvPr/>
              </p:nvGrpSpPr>
              <p:grpSpPr>
                <a:xfrm>
                  <a:off x="7380117" y="-12519"/>
                  <a:ext cx="4178140" cy="330998"/>
                  <a:chOff x="-334449" y="3388664"/>
                  <a:chExt cx="11482961" cy="909693"/>
                </a:xfrm>
              </p:grpSpPr>
              <p:sp>
                <p:nvSpPr>
                  <p:cNvPr id="64" name="四角形: 角を丸くする 63">
                    <a:extLst>
                      <a:ext uri="{FF2B5EF4-FFF2-40B4-BE49-F238E27FC236}">
                        <a16:creationId xmlns:a16="http://schemas.microsoft.com/office/drawing/2014/main" id="{D773AD56-29DC-43AB-9BD1-2BE33DE57808}"/>
                      </a:ext>
                    </a:extLst>
                  </p:cNvPr>
                  <p:cNvSpPr/>
                  <p:nvPr/>
                </p:nvSpPr>
                <p:spPr>
                  <a:xfrm>
                    <a:off x="-334449" y="3432725"/>
                    <a:ext cx="4399583" cy="865632"/>
                  </a:xfrm>
                  <a:prstGeom prst="roundRect">
                    <a:avLst/>
                  </a:prstGeom>
                  <a:solidFill>
                    <a:schemeClr val="accent6">
                      <a:lumMod val="20000"/>
                      <a:lumOff val="8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a:solidFill>
                          <a:schemeClr val="tx1"/>
                        </a:solidFill>
                      </a:rPr>
                      <a:t>現実</a:t>
                    </a:r>
                  </a:p>
                </p:txBody>
              </p:sp>
              <p:sp>
                <p:nvSpPr>
                  <p:cNvPr id="65" name="四角形: 角を丸くする 64">
                    <a:extLst>
                      <a:ext uri="{FF2B5EF4-FFF2-40B4-BE49-F238E27FC236}">
                        <a16:creationId xmlns:a16="http://schemas.microsoft.com/office/drawing/2014/main" id="{79B8E3EF-E317-4854-B863-F323D636A654}"/>
                      </a:ext>
                    </a:extLst>
                  </p:cNvPr>
                  <p:cNvSpPr/>
                  <p:nvPr/>
                </p:nvSpPr>
                <p:spPr>
                  <a:xfrm>
                    <a:off x="5300514" y="3388664"/>
                    <a:ext cx="3441585" cy="909693"/>
                  </a:xfrm>
                  <a:prstGeom prst="roundRect">
                    <a:avLst/>
                  </a:prstGeom>
                  <a:solidFill>
                    <a:schemeClr val="accent1">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tx1"/>
                        </a:solidFill>
                      </a:rPr>
                      <a:t>大規模</a:t>
                    </a:r>
                  </a:p>
                </p:txBody>
              </p:sp>
              <p:sp>
                <p:nvSpPr>
                  <p:cNvPr id="66" name="四角形: 角を丸くする 65">
                    <a:extLst>
                      <a:ext uri="{FF2B5EF4-FFF2-40B4-BE49-F238E27FC236}">
                        <a16:creationId xmlns:a16="http://schemas.microsoft.com/office/drawing/2014/main" id="{9E92ED9D-27A2-4BFD-B5EA-E6B2735D2AC4}"/>
                      </a:ext>
                    </a:extLst>
                  </p:cNvPr>
                  <p:cNvSpPr/>
                  <p:nvPr/>
                </p:nvSpPr>
                <p:spPr>
                  <a:xfrm>
                    <a:off x="9546470" y="3432725"/>
                    <a:ext cx="1602042" cy="800804"/>
                  </a:xfrm>
                  <a:prstGeom prst="roundRect">
                    <a:avLst/>
                  </a:prstGeom>
                  <a:solidFill>
                    <a:schemeClr val="accent2">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b="1" dirty="0">
                      <a:solidFill>
                        <a:schemeClr val="tx1"/>
                      </a:solidFill>
                    </a:endParaRPr>
                  </a:p>
                </p:txBody>
              </p:sp>
            </p:grpSp>
            <p:sp>
              <p:nvSpPr>
                <p:cNvPr id="63" name="テキスト ボックス 62">
                  <a:extLst>
                    <a:ext uri="{FF2B5EF4-FFF2-40B4-BE49-F238E27FC236}">
                      <a16:creationId xmlns:a16="http://schemas.microsoft.com/office/drawing/2014/main" id="{35898834-B29D-479B-AB44-6758C58D4110}"/>
                    </a:ext>
                  </a:extLst>
                </p:cNvPr>
                <p:cNvSpPr txBox="1"/>
                <p:nvPr/>
              </p:nvSpPr>
              <p:spPr>
                <a:xfrm>
                  <a:off x="10855094" y="-57175"/>
                  <a:ext cx="875495" cy="461665"/>
                </a:xfrm>
                <a:prstGeom prst="rect">
                  <a:avLst/>
                </a:prstGeom>
                <a:noFill/>
              </p:spPr>
              <p:txBody>
                <a:bodyPr wrap="square" rtlCol="0">
                  <a:spAutoFit/>
                </a:bodyPr>
                <a:lstStyle/>
                <a:p>
                  <a:r>
                    <a:rPr lang="ja-JP" altLang="en-US" sz="2400" b="1" dirty="0"/>
                    <a:t>局地</a:t>
                  </a:r>
                  <a:endParaRPr lang="en-US" altLang="ja-JP" sz="2400" b="1" dirty="0"/>
                </a:p>
              </p:txBody>
            </p:sp>
          </p:grpSp>
          <p:sp>
            <p:nvSpPr>
              <p:cNvPr id="60" name="次の値と等しい 59">
                <a:extLst>
                  <a:ext uri="{FF2B5EF4-FFF2-40B4-BE49-F238E27FC236}">
                    <a16:creationId xmlns:a16="http://schemas.microsoft.com/office/drawing/2014/main" id="{D76422ED-AD18-4FA5-A8B2-6562BD154102}"/>
                  </a:ext>
                </a:extLst>
              </p:cNvPr>
              <p:cNvSpPr/>
              <p:nvPr/>
            </p:nvSpPr>
            <p:spPr>
              <a:xfrm>
                <a:off x="3332988" y="557841"/>
                <a:ext cx="348573" cy="232248"/>
              </a:xfrm>
              <a:prstGeom prst="mathEqual">
                <a:avLst/>
              </a:prstGeom>
              <a:solidFill>
                <a:schemeClr val="tx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61" name="十字形 60">
                <a:extLst>
                  <a:ext uri="{FF2B5EF4-FFF2-40B4-BE49-F238E27FC236}">
                    <a16:creationId xmlns:a16="http://schemas.microsoft.com/office/drawing/2014/main" id="{519EBDBC-66E3-4E75-A784-52B3F94A8254}"/>
                  </a:ext>
                </a:extLst>
              </p:cNvPr>
              <p:cNvSpPr/>
              <p:nvPr/>
            </p:nvSpPr>
            <p:spPr>
              <a:xfrm>
                <a:off x="5047857" y="574314"/>
                <a:ext cx="191823" cy="191823"/>
              </a:xfrm>
              <a:prstGeom prst="plus">
                <a:avLst>
                  <a:gd name="adj" fmla="val 3743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58" name="正方形/長方形 57">
              <a:extLst>
                <a:ext uri="{FF2B5EF4-FFF2-40B4-BE49-F238E27FC236}">
                  <a16:creationId xmlns:a16="http://schemas.microsoft.com/office/drawing/2014/main" id="{1089CB42-A716-451D-80DC-0CE07898D822}"/>
                </a:ext>
              </a:extLst>
            </p:cNvPr>
            <p:cNvSpPr/>
            <p:nvPr/>
          </p:nvSpPr>
          <p:spPr>
            <a:xfrm>
              <a:off x="1524911" y="488060"/>
              <a:ext cx="3495946" cy="393876"/>
            </a:xfrm>
            <a:prstGeom prst="rect">
              <a:avLst/>
            </a:prstGeom>
            <a:solidFill>
              <a:schemeClr val="accent5">
                <a:lumMod val="40000"/>
                <a:lumOff val="6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sp>
        <p:nvSpPr>
          <p:cNvPr id="21" name="テキスト ボックス 20">
            <a:extLst>
              <a:ext uri="{FF2B5EF4-FFF2-40B4-BE49-F238E27FC236}">
                <a16:creationId xmlns:a16="http://schemas.microsoft.com/office/drawing/2014/main" id="{307B2CE3-CF1B-4A52-9CB7-BF4ED3A3A8B8}"/>
              </a:ext>
            </a:extLst>
          </p:cNvPr>
          <p:cNvSpPr txBox="1"/>
          <p:nvPr/>
        </p:nvSpPr>
        <p:spPr>
          <a:xfrm>
            <a:off x="5396770" y="1078040"/>
            <a:ext cx="4052067" cy="400110"/>
          </a:xfrm>
          <a:prstGeom prst="rect">
            <a:avLst/>
          </a:prstGeom>
          <a:noFill/>
        </p:spPr>
        <p:txBody>
          <a:bodyPr wrap="square" rtlCol="0">
            <a:spAutoFit/>
          </a:bodyPr>
          <a:lstStyle/>
          <a:p>
            <a:r>
              <a:rPr kumimoji="1" lang="ja-JP" altLang="en-US" sz="2000" b="1" dirty="0"/>
              <a:t>小低気圧</a:t>
            </a:r>
            <a:r>
              <a:rPr kumimoji="1" lang="ja-JP" altLang="en-US" sz="2000" b="1" dirty="0">
                <a:solidFill>
                  <a:srgbClr val="002060"/>
                </a:solidFill>
              </a:rPr>
              <a:t>無し</a:t>
            </a:r>
          </a:p>
        </p:txBody>
      </p:sp>
    </p:spTree>
    <p:extLst>
      <p:ext uri="{BB962C8B-B14F-4D97-AF65-F5344CB8AC3E}">
        <p14:creationId xmlns:p14="http://schemas.microsoft.com/office/powerpoint/2010/main" val="17926663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四角形: 角を丸くする 5">
            <a:extLst>
              <a:ext uri="{FF2B5EF4-FFF2-40B4-BE49-F238E27FC236}">
                <a16:creationId xmlns:a16="http://schemas.microsoft.com/office/drawing/2014/main" id="{5CC0F67D-50D6-4FE5-9B38-5785067C372E}"/>
              </a:ext>
            </a:extLst>
          </p:cNvPr>
          <p:cNvSpPr/>
          <p:nvPr/>
        </p:nvSpPr>
        <p:spPr>
          <a:xfrm>
            <a:off x="0" y="-25854"/>
            <a:ext cx="9144000" cy="450420"/>
          </a:xfrm>
          <a:prstGeom prst="roundRect">
            <a:avLst>
              <a:gd name="adj" fmla="val 0"/>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2400" b="1" dirty="0">
                <a:ln>
                  <a:solidFill>
                    <a:sysClr val="windowText" lastClr="000000"/>
                  </a:solidFill>
                </a:ln>
                <a:solidFill>
                  <a:schemeClr val="bg1"/>
                </a:solidFill>
              </a:rPr>
              <a:t>7.</a:t>
            </a:r>
            <a:r>
              <a:rPr lang="ja-JP" altLang="en-US" sz="2400" b="1" dirty="0">
                <a:ln>
                  <a:solidFill>
                    <a:sysClr val="windowText" lastClr="000000"/>
                  </a:solidFill>
                </a:ln>
                <a:solidFill>
                  <a:schemeClr val="bg1"/>
                </a:solidFill>
              </a:rPr>
              <a:t>小低気圧の有無と大気場の比較　</a:t>
            </a:r>
          </a:p>
        </p:txBody>
      </p:sp>
      <p:sp>
        <p:nvSpPr>
          <p:cNvPr id="20" name="テキスト ボックス 19">
            <a:extLst>
              <a:ext uri="{FF2B5EF4-FFF2-40B4-BE49-F238E27FC236}">
                <a16:creationId xmlns:a16="http://schemas.microsoft.com/office/drawing/2014/main" id="{854EE2A4-9240-4436-BCE2-8762D11C7D40}"/>
              </a:ext>
            </a:extLst>
          </p:cNvPr>
          <p:cNvSpPr txBox="1"/>
          <p:nvPr/>
        </p:nvSpPr>
        <p:spPr>
          <a:xfrm>
            <a:off x="1539169" y="824676"/>
            <a:ext cx="4052067" cy="400110"/>
          </a:xfrm>
          <a:prstGeom prst="rect">
            <a:avLst/>
          </a:prstGeom>
          <a:noFill/>
        </p:spPr>
        <p:txBody>
          <a:bodyPr wrap="square" rtlCol="0">
            <a:spAutoFit/>
          </a:bodyPr>
          <a:lstStyle/>
          <a:p>
            <a:r>
              <a:rPr kumimoji="1" lang="ja-JP" altLang="en-US" sz="2000" b="1" dirty="0"/>
              <a:t>小低気圧</a:t>
            </a:r>
            <a:r>
              <a:rPr kumimoji="1" lang="ja-JP" altLang="en-US" sz="2000" b="1" dirty="0">
                <a:solidFill>
                  <a:srgbClr val="C00000"/>
                </a:solidFill>
              </a:rPr>
              <a:t>有り</a:t>
            </a:r>
            <a:r>
              <a:rPr kumimoji="1" lang="en-US" altLang="ja-JP" sz="2000" b="1" dirty="0"/>
              <a:t>‐</a:t>
            </a:r>
            <a:r>
              <a:rPr kumimoji="1" lang="ja-JP" altLang="en-US" sz="2000" b="1" dirty="0">
                <a:solidFill>
                  <a:srgbClr val="002060"/>
                </a:solidFill>
              </a:rPr>
              <a:t>無し</a:t>
            </a:r>
          </a:p>
        </p:txBody>
      </p:sp>
      <p:sp>
        <p:nvSpPr>
          <p:cNvPr id="26" name="テキスト ボックス 25">
            <a:extLst>
              <a:ext uri="{FF2B5EF4-FFF2-40B4-BE49-F238E27FC236}">
                <a16:creationId xmlns:a16="http://schemas.microsoft.com/office/drawing/2014/main" id="{F4C93D37-4F8A-4BBE-A6C6-318634B71171}"/>
              </a:ext>
            </a:extLst>
          </p:cNvPr>
          <p:cNvSpPr txBox="1"/>
          <p:nvPr/>
        </p:nvSpPr>
        <p:spPr>
          <a:xfrm>
            <a:off x="66380" y="424566"/>
            <a:ext cx="1006514" cy="400110"/>
          </a:xfrm>
          <a:prstGeom prst="rect">
            <a:avLst/>
          </a:prstGeom>
          <a:noFill/>
          <a:ln w="28575">
            <a:solidFill>
              <a:schemeClr val="accent4">
                <a:lumMod val="60000"/>
                <a:lumOff val="40000"/>
              </a:schemeClr>
            </a:solidFill>
          </a:ln>
        </p:spPr>
        <p:txBody>
          <a:bodyPr wrap="square" rtlCol="0">
            <a:spAutoFit/>
          </a:bodyPr>
          <a:lstStyle/>
          <a:p>
            <a:r>
              <a:rPr lang="en-US" altLang="ja-JP" sz="2000" b="1" dirty="0"/>
              <a:t>850hPa </a:t>
            </a:r>
            <a:r>
              <a:rPr kumimoji="1" lang="ja-JP" altLang="en-US" sz="2000" b="1" dirty="0"/>
              <a:t>　</a:t>
            </a:r>
            <a:endParaRPr kumimoji="1" lang="ja-JP" altLang="en-US" sz="1600" b="1" dirty="0"/>
          </a:p>
        </p:txBody>
      </p:sp>
      <p:sp>
        <p:nvSpPr>
          <p:cNvPr id="27" name="テキスト ボックス 26">
            <a:extLst>
              <a:ext uri="{FF2B5EF4-FFF2-40B4-BE49-F238E27FC236}">
                <a16:creationId xmlns:a16="http://schemas.microsoft.com/office/drawing/2014/main" id="{512581F7-5424-40F0-87DF-1752B3B69B15}"/>
              </a:ext>
            </a:extLst>
          </p:cNvPr>
          <p:cNvSpPr txBox="1"/>
          <p:nvPr/>
        </p:nvSpPr>
        <p:spPr>
          <a:xfrm>
            <a:off x="66380" y="2094495"/>
            <a:ext cx="461665" cy="1226221"/>
          </a:xfrm>
          <a:prstGeom prst="rect">
            <a:avLst/>
          </a:prstGeom>
          <a:noFill/>
        </p:spPr>
        <p:txBody>
          <a:bodyPr vert="eaVert" wrap="square" rtlCol="0">
            <a:spAutoFit/>
          </a:bodyPr>
          <a:lstStyle/>
          <a:p>
            <a:r>
              <a:rPr lang="ja-JP" altLang="en-US" b="1" dirty="0"/>
              <a:t>風向風速</a:t>
            </a:r>
            <a:endParaRPr kumimoji="1" lang="ja-JP" altLang="en-US" b="1" dirty="0"/>
          </a:p>
        </p:txBody>
      </p:sp>
      <p:sp>
        <p:nvSpPr>
          <p:cNvPr id="12" name="四角形: 角を丸くする 23">
            <a:extLst>
              <a:ext uri="{FF2B5EF4-FFF2-40B4-BE49-F238E27FC236}">
                <a16:creationId xmlns:a16="http://schemas.microsoft.com/office/drawing/2014/main" id="{608CADD4-E997-4455-95D3-7CB1393A9CB3}"/>
              </a:ext>
            </a:extLst>
          </p:cNvPr>
          <p:cNvSpPr/>
          <p:nvPr/>
        </p:nvSpPr>
        <p:spPr>
          <a:xfrm>
            <a:off x="5202741" y="972888"/>
            <a:ext cx="3588332" cy="786827"/>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b="1" dirty="0">
                <a:solidFill>
                  <a:sysClr val="windowText" lastClr="000000"/>
                </a:solidFill>
              </a:rPr>
              <a:t>東風偏差が示された</a:t>
            </a:r>
            <a:endParaRPr lang="en-US" altLang="ja-JP" sz="2800" b="1" dirty="0">
              <a:solidFill>
                <a:sysClr val="windowText" lastClr="000000"/>
              </a:solidFill>
            </a:endParaRPr>
          </a:p>
        </p:txBody>
      </p:sp>
      <p:grpSp>
        <p:nvGrpSpPr>
          <p:cNvPr id="13" name="グループ化 12">
            <a:extLst>
              <a:ext uri="{FF2B5EF4-FFF2-40B4-BE49-F238E27FC236}">
                <a16:creationId xmlns:a16="http://schemas.microsoft.com/office/drawing/2014/main" id="{7C6260EF-246F-4E7B-969F-8EFD8C55F1E9}"/>
              </a:ext>
            </a:extLst>
          </p:cNvPr>
          <p:cNvGrpSpPr/>
          <p:nvPr/>
        </p:nvGrpSpPr>
        <p:grpSpPr>
          <a:xfrm>
            <a:off x="5130259" y="1982405"/>
            <a:ext cx="3929661" cy="2625280"/>
            <a:chOff x="508937" y="0"/>
            <a:chExt cx="3929705" cy="2625614"/>
          </a:xfrm>
        </p:grpSpPr>
        <p:sp>
          <p:nvSpPr>
            <p:cNvPr id="14" name="正方形/長方形 13">
              <a:extLst>
                <a:ext uri="{FF2B5EF4-FFF2-40B4-BE49-F238E27FC236}">
                  <a16:creationId xmlns:a16="http://schemas.microsoft.com/office/drawing/2014/main" id="{9C4D62C1-8D9D-415A-8B7B-C46BF75D815C}"/>
                </a:ext>
              </a:extLst>
            </p:cNvPr>
            <p:cNvSpPr/>
            <p:nvPr/>
          </p:nvSpPr>
          <p:spPr>
            <a:xfrm>
              <a:off x="508937" y="0"/>
              <a:ext cx="3761972" cy="2625614"/>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grpSp>
          <p:nvGrpSpPr>
            <p:cNvPr id="15" name="グループ化 14">
              <a:extLst>
                <a:ext uri="{FF2B5EF4-FFF2-40B4-BE49-F238E27FC236}">
                  <a16:creationId xmlns:a16="http://schemas.microsoft.com/office/drawing/2014/main" id="{9EBA64F6-EBD5-46BD-8079-96420F3ADFC6}"/>
                </a:ext>
              </a:extLst>
            </p:cNvPr>
            <p:cNvGrpSpPr/>
            <p:nvPr/>
          </p:nvGrpSpPr>
          <p:grpSpPr>
            <a:xfrm>
              <a:off x="657415" y="98854"/>
              <a:ext cx="3781227" cy="2364993"/>
              <a:chOff x="657415" y="0"/>
              <a:chExt cx="3781227" cy="2364993"/>
            </a:xfrm>
          </p:grpSpPr>
          <p:cxnSp>
            <p:nvCxnSpPr>
              <p:cNvPr id="16" name="直線矢印コネクタ 15">
                <a:extLst>
                  <a:ext uri="{FF2B5EF4-FFF2-40B4-BE49-F238E27FC236}">
                    <a16:creationId xmlns:a16="http://schemas.microsoft.com/office/drawing/2014/main" id="{E2CF4D9B-8C39-4146-A4E0-E0459D4809A3}"/>
                  </a:ext>
                </a:extLst>
              </p:cNvPr>
              <p:cNvCxnSpPr>
                <a:cxnSpLocks/>
              </p:cNvCxnSpPr>
              <p:nvPr/>
            </p:nvCxnSpPr>
            <p:spPr>
              <a:xfrm>
                <a:off x="3196281" y="724930"/>
                <a:ext cx="708323" cy="1107932"/>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grpSp>
            <p:nvGrpSpPr>
              <p:cNvPr id="17" name="グループ化 16">
                <a:extLst>
                  <a:ext uri="{FF2B5EF4-FFF2-40B4-BE49-F238E27FC236}">
                    <a16:creationId xmlns:a16="http://schemas.microsoft.com/office/drawing/2014/main" id="{CD4B25A7-539D-4943-A325-30B4E04BE62A}"/>
                  </a:ext>
                </a:extLst>
              </p:cNvPr>
              <p:cNvGrpSpPr/>
              <p:nvPr/>
            </p:nvGrpSpPr>
            <p:grpSpPr>
              <a:xfrm>
                <a:off x="657415" y="0"/>
                <a:ext cx="3781227" cy="2364993"/>
                <a:chOff x="657415" y="0"/>
                <a:chExt cx="3781227" cy="2364993"/>
              </a:xfrm>
            </p:grpSpPr>
            <p:grpSp>
              <p:nvGrpSpPr>
                <p:cNvPr id="23" name="グループ化 22">
                  <a:extLst>
                    <a:ext uri="{FF2B5EF4-FFF2-40B4-BE49-F238E27FC236}">
                      <a16:creationId xmlns:a16="http://schemas.microsoft.com/office/drawing/2014/main" id="{E6760602-F34D-4A8A-9E5F-7270F5B0AEC8}"/>
                    </a:ext>
                  </a:extLst>
                </p:cNvPr>
                <p:cNvGrpSpPr/>
                <p:nvPr/>
              </p:nvGrpSpPr>
              <p:grpSpPr>
                <a:xfrm>
                  <a:off x="657415" y="0"/>
                  <a:ext cx="3781227" cy="2364993"/>
                  <a:chOff x="-6261" y="-228862"/>
                  <a:chExt cx="2192071" cy="1578469"/>
                </a:xfrm>
              </p:grpSpPr>
              <p:sp>
                <p:nvSpPr>
                  <p:cNvPr id="28" name="正方形/長方形 27">
                    <a:extLst>
                      <a:ext uri="{FF2B5EF4-FFF2-40B4-BE49-F238E27FC236}">
                        <a16:creationId xmlns:a16="http://schemas.microsoft.com/office/drawing/2014/main" id="{CE4484BD-67A4-422D-A967-4B232F28C5E9}"/>
                      </a:ext>
                    </a:extLst>
                  </p:cNvPr>
                  <p:cNvSpPr/>
                  <p:nvPr/>
                </p:nvSpPr>
                <p:spPr>
                  <a:xfrm>
                    <a:off x="119269" y="-228862"/>
                    <a:ext cx="288500" cy="343293"/>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0"/>
                      </a:spcAft>
                    </a:pPr>
                    <a:r>
                      <a:rPr lang="ja-JP" sz="1600" b="1" kern="1200">
                        <a:solidFill>
                          <a:srgbClr val="000000"/>
                        </a:solidFill>
                        <a:effectLst/>
                        <a:ea typeface="游明朝" panose="02020400000000000000" pitchFamily="18" charset="-128"/>
                        <a:cs typeface="Times New Roman" panose="02020603050405020304" pitchFamily="18" charset="0"/>
                      </a:rPr>
                      <a:t>有</a:t>
                    </a:r>
                    <a:endParaRPr lang="ja-JP" sz="1050" kern="100">
                      <a:effectLst/>
                      <a:ea typeface="游明朝" panose="02020400000000000000" pitchFamily="18" charset="-128"/>
                      <a:cs typeface="Times New Roman" panose="02020603050405020304" pitchFamily="18" charset="0"/>
                    </a:endParaRPr>
                  </a:p>
                </p:txBody>
              </p:sp>
              <p:grpSp>
                <p:nvGrpSpPr>
                  <p:cNvPr id="29" name="グループ化 28">
                    <a:extLst>
                      <a:ext uri="{FF2B5EF4-FFF2-40B4-BE49-F238E27FC236}">
                        <a16:creationId xmlns:a16="http://schemas.microsoft.com/office/drawing/2014/main" id="{8F9E8709-5552-48B2-81E8-63A1ACA03EA6}"/>
                      </a:ext>
                    </a:extLst>
                  </p:cNvPr>
                  <p:cNvGrpSpPr/>
                  <p:nvPr/>
                </p:nvGrpSpPr>
                <p:grpSpPr>
                  <a:xfrm>
                    <a:off x="-6261" y="254442"/>
                    <a:ext cx="2192071" cy="1095165"/>
                    <a:chOff x="-6262" y="446460"/>
                    <a:chExt cx="2192366" cy="1095409"/>
                  </a:xfrm>
                </p:grpSpPr>
                <p:grpSp>
                  <p:nvGrpSpPr>
                    <p:cNvPr id="30" name="グループ化 29">
                      <a:extLst>
                        <a:ext uri="{FF2B5EF4-FFF2-40B4-BE49-F238E27FC236}">
                          <a16:creationId xmlns:a16="http://schemas.microsoft.com/office/drawing/2014/main" id="{27657A2F-CBB0-4B1C-B3AF-753D68E9F9F8}"/>
                        </a:ext>
                      </a:extLst>
                    </p:cNvPr>
                    <p:cNvGrpSpPr/>
                    <p:nvPr/>
                  </p:nvGrpSpPr>
                  <p:grpSpPr>
                    <a:xfrm>
                      <a:off x="174929" y="446460"/>
                      <a:ext cx="2011175" cy="1094686"/>
                      <a:chOff x="197098" y="512235"/>
                      <a:chExt cx="2360539" cy="1285208"/>
                    </a:xfrm>
                  </p:grpSpPr>
                  <p:cxnSp>
                    <p:nvCxnSpPr>
                      <p:cNvPr id="36" name="直線矢印コネクタ 35">
                        <a:extLst>
                          <a:ext uri="{FF2B5EF4-FFF2-40B4-BE49-F238E27FC236}">
                            <a16:creationId xmlns:a16="http://schemas.microsoft.com/office/drawing/2014/main" id="{D27E0FD7-B7FD-464F-B00C-7700925A96FD}"/>
                          </a:ext>
                        </a:extLst>
                      </p:cNvPr>
                      <p:cNvCxnSpPr>
                        <a:cxnSpLocks/>
                      </p:cNvCxnSpPr>
                      <p:nvPr/>
                    </p:nvCxnSpPr>
                    <p:spPr>
                      <a:xfrm>
                        <a:off x="262635" y="512235"/>
                        <a:ext cx="482028" cy="868361"/>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grpSp>
                    <p:nvGrpSpPr>
                      <p:cNvPr id="37" name="グループ化 36">
                        <a:extLst>
                          <a:ext uri="{FF2B5EF4-FFF2-40B4-BE49-F238E27FC236}">
                            <a16:creationId xmlns:a16="http://schemas.microsoft.com/office/drawing/2014/main" id="{AD916E06-D613-443C-8518-62054062AB06}"/>
                          </a:ext>
                        </a:extLst>
                      </p:cNvPr>
                      <p:cNvGrpSpPr/>
                      <p:nvPr/>
                    </p:nvGrpSpPr>
                    <p:grpSpPr>
                      <a:xfrm>
                        <a:off x="197098" y="512235"/>
                        <a:ext cx="2360539" cy="1285208"/>
                        <a:chOff x="197098" y="512235"/>
                        <a:chExt cx="2360539" cy="1285208"/>
                      </a:xfrm>
                    </p:grpSpPr>
                    <p:grpSp>
                      <p:nvGrpSpPr>
                        <p:cNvPr id="38" name="グループ化 37">
                          <a:extLst>
                            <a:ext uri="{FF2B5EF4-FFF2-40B4-BE49-F238E27FC236}">
                              <a16:creationId xmlns:a16="http://schemas.microsoft.com/office/drawing/2014/main" id="{4568B696-BD95-4549-8AEC-F506E8814CEC}"/>
                            </a:ext>
                          </a:extLst>
                        </p:cNvPr>
                        <p:cNvGrpSpPr/>
                        <p:nvPr/>
                      </p:nvGrpSpPr>
                      <p:grpSpPr>
                        <a:xfrm>
                          <a:off x="197098" y="512235"/>
                          <a:ext cx="1996908" cy="912704"/>
                          <a:chOff x="197098" y="512235"/>
                          <a:chExt cx="1996908" cy="912704"/>
                        </a:xfrm>
                      </p:grpSpPr>
                      <p:cxnSp>
                        <p:nvCxnSpPr>
                          <p:cNvPr id="40" name="直線矢印コネクタ 39">
                            <a:extLst>
                              <a:ext uri="{FF2B5EF4-FFF2-40B4-BE49-F238E27FC236}">
                                <a16:creationId xmlns:a16="http://schemas.microsoft.com/office/drawing/2014/main" id="{B426F35E-096D-42C2-8BB8-141E97D397EA}"/>
                              </a:ext>
                            </a:extLst>
                          </p:cNvPr>
                          <p:cNvCxnSpPr>
                            <a:cxnSpLocks/>
                          </p:cNvCxnSpPr>
                          <p:nvPr/>
                        </p:nvCxnSpPr>
                        <p:spPr>
                          <a:xfrm flipH="1">
                            <a:off x="251996" y="537029"/>
                            <a:ext cx="13056" cy="843567"/>
                          </a:xfrm>
                          <a:prstGeom prst="straightConnector1">
                            <a:avLst/>
                          </a:prstGeom>
                          <a:ln w="76200">
                            <a:solidFill>
                              <a:srgbClr val="92D050"/>
                            </a:solidFill>
                            <a:tailEnd type="triangle"/>
                          </a:ln>
                        </p:spPr>
                        <p:style>
                          <a:lnRef idx="1">
                            <a:schemeClr val="accent1"/>
                          </a:lnRef>
                          <a:fillRef idx="0">
                            <a:schemeClr val="accent1"/>
                          </a:fillRef>
                          <a:effectRef idx="0">
                            <a:schemeClr val="accent1"/>
                          </a:effectRef>
                          <a:fontRef idx="minor">
                            <a:schemeClr val="tx1"/>
                          </a:fontRef>
                        </p:style>
                      </p:cxnSp>
                      <p:cxnSp>
                        <p:nvCxnSpPr>
                          <p:cNvPr id="41" name="直線矢印コネクタ 40">
                            <a:extLst>
                              <a:ext uri="{FF2B5EF4-FFF2-40B4-BE49-F238E27FC236}">
                                <a16:creationId xmlns:a16="http://schemas.microsoft.com/office/drawing/2014/main" id="{B32A83C2-A58E-401C-8951-A161DB24B000}"/>
                              </a:ext>
                            </a:extLst>
                          </p:cNvPr>
                          <p:cNvCxnSpPr>
                            <a:cxnSpLocks/>
                          </p:cNvCxnSpPr>
                          <p:nvPr/>
                        </p:nvCxnSpPr>
                        <p:spPr>
                          <a:xfrm flipH="1">
                            <a:off x="197098" y="1424939"/>
                            <a:ext cx="547565" cy="0"/>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42" name="直線矢印コネクタ 41">
                            <a:extLst>
                              <a:ext uri="{FF2B5EF4-FFF2-40B4-BE49-F238E27FC236}">
                                <a16:creationId xmlns:a16="http://schemas.microsoft.com/office/drawing/2014/main" id="{74C692A5-7697-483C-A089-1887E4163490}"/>
                              </a:ext>
                            </a:extLst>
                          </p:cNvPr>
                          <p:cNvCxnSpPr>
                            <a:cxnSpLocks/>
                            <a:endCxn id="39" idx="0"/>
                          </p:cNvCxnSpPr>
                          <p:nvPr/>
                        </p:nvCxnSpPr>
                        <p:spPr>
                          <a:xfrm>
                            <a:off x="1710486" y="512235"/>
                            <a:ext cx="208046" cy="912704"/>
                          </a:xfrm>
                          <a:prstGeom prst="straightConnector1">
                            <a:avLst/>
                          </a:prstGeom>
                          <a:ln w="76200">
                            <a:solidFill>
                              <a:srgbClr val="92D050"/>
                            </a:solidFill>
                            <a:tailEnd type="triangle"/>
                          </a:ln>
                        </p:spPr>
                        <p:style>
                          <a:lnRef idx="1">
                            <a:schemeClr val="accent1"/>
                          </a:lnRef>
                          <a:fillRef idx="0">
                            <a:schemeClr val="accent1"/>
                          </a:fillRef>
                          <a:effectRef idx="0">
                            <a:schemeClr val="accent1"/>
                          </a:effectRef>
                          <a:fontRef idx="minor">
                            <a:schemeClr val="tx1"/>
                          </a:fontRef>
                        </p:style>
                      </p:cxnSp>
                      <p:cxnSp>
                        <p:nvCxnSpPr>
                          <p:cNvPr id="43" name="直線矢印コネクタ 42">
                            <a:extLst>
                              <a:ext uri="{FF2B5EF4-FFF2-40B4-BE49-F238E27FC236}">
                                <a16:creationId xmlns:a16="http://schemas.microsoft.com/office/drawing/2014/main" id="{CECF9334-F01F-4749-9130-3DBA420A127A}"/>
                              </a:ext>
                            </a:extLst>
                          </p:cNvPr>
                          <p:cNvCxnSpPr>
                            <a:cxnSpLocks/>
                          </p:cNvCxnSpPr>
                          <p:nvPr/>
                        </p:nvCxnSpPr>
                        <p:spPr>
                          <a:xfrm flipH="1">
                            <a:off x="1918532" y="1417659"/>
                            <a:ext cx="275474" cy="0"/>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sp>
                      <p:nvSpPr>
                        <p:cNvPr id="39" name="テキスト ボックス 34">
                          <a:extLst>
                            <a:ext uri="{FF2B5EF4-FFF2-40B4-BE49-F238E27FC236}">
                              <a16:creationId xmlns:a16="http://schemas.microsoft.com/office/drawing/2014/main" id="{2CE049EE-F04E-4A6F-9090-2518E8C08B48}"/>
                            </a:ext>
                          </a:extLst>
                        </p:cNvPr>
                        <p:cNvSpPr txBox="1"/>
                        <p:nvPr/>
                      </p:nvSpPr>
                      <p:spPr>
                        <a:xfrm>
                          <a:off x="1279428" y="1424939"/>
                          <a:ext cx="1278209" cy="372504"/>
                        </a:xfrm>
                        <a:prstGeom prst="rect">
                          <a:avLst/>
                        </a:prstGeom>
                        <a:noFill/>
                      </p:spPr>
                      <p:txBody>
                        <a:bodyPr wrap="square" rtlCol="0">
                          <a:noAutofit/>
                        </a:bodyPr>
                        <a:lstStyle/>
                        <a:p>
                          <a:pPr algn="just">
                            <a:spcAft>
                              <a:spcPts val="0"/>
                            </a:spcAft>
                          </a:pPr>
                          <a:r>
                            <a:rPr lang="ja-JP" sz="1600" b="1" kern="1200">
                              <a:solidFill>
                                <a:srgbClr val="000000"/>
                              </a:solidFill>
                              <a:effectLst/>
                              <a:latin typeface="游明朝" panose="02020400000000000000" pitchFamily="18" charset="-128"/>
                              <a:ea typeface="游明朝" panose="02020400000000000000" pitchFamily="18" charset="-128"/>
                              <a:cs typeface="Times New Roman" panose="02020603050405020304" pitchFamily="18" charset="0"/>
                            </a:rPr>
                            <a:t>局地</a:t>
                          </a:r>
                          <a:r>
                            <a:rPr lang="en-US" sz="1600" b="1" kern="1200">
                              <a:solidFill>
                                <a:srgbClr val="000000"/>
                              </a:solidFill>
                              <a:effectLst/>
                              <a:latin typeface="Times New Roman" panose="02020603050405020304" pitchFamily="18" charset="0"/>
                              <a:ea typeface="游明朝" panose="02020400000000000000" pitchFamily="18" charset="-128"/>
                              <a:cs typeface="Times New Roman" panose="02020603050405020304" pitchFamily="18" charset="0"/>
                            </a:rPr>
                            <a:t>(</a:t>
                          </a:r>
                          <a:r>
                            <a:rPr lang="ja-JP" sz="1600" b="1" kern="1200">
                              <a:solidFill>
                                <a:srgbClr val="000000"/>
                              </a:solidFill>
                              <a:effectLst/>
                              <a:latin typeface="Times New Roman" panose="02020603050405020304" pitchFamily="18" charset="0"/>
                              <a:ea typeface="游明朝" panose="02020400000000000000" pitchFamily="18" charset="-128"/>
                              <a:cs typeface="Times New Roman" panose="02020603050405020304" pitchFamily="18" charset="0"/>
                            </a:rPr>
                            <a:t>東風</a:t>
                          </a:r>
                          <a:r>
                            <a:rPr lang="en-US" sz="1600" b="1" kern="1200">
                              <a:solidFill>
                                <a:srgbClr val="000000"/>
                              </a:solidFill>
                              <a:effectLst/>
                              <a:latin typeface="Times New Roman" panose="02020603050405020304" pitchFamily="18" charset="0"/>
                              <a:ea typeface="游明朝" panose="02020400000000000000" pitchFamily="18" charset="-128"/>
                              <a:cs typeface="Times New Roman" panose="02020603050405020304" pitchFamily="18" charset="0"/>
                            </a:rPr>
                            <a:t>2)</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p:txBody>
                    </p:sp>
                  </p:grpSp>
                </p:grpSp>
                <p:sp>
                  <p:nvSpPr>
                    <p:cNvPr id="31" name="テキスト ボックス 34">
                      <a:extLst>
                        <a:ext uri="{FF2B5EF4-FFF2-40B4-BE49-F238E27FC236}">
                          <a16:creationId xmlns:a16="http://schemas.microsoft.com/office/drawing/2014/main" id="{BE921456-E3E6-4185-A105-89E48151CA70}"/>
                        </a:ext>
                      </a:extLst>
                    </p:cNvPr>
                    <p:cNvSpPr txBox="1"/>
                    <p:nvPr/>
                  </p:nvSpPr>
                  <p:spPr>
                    <a:xfrm>
                      <a:off x="-6262" y="1224501"/>
                      <a:ext cx="985963" cy="317368"/>
                    </a:xfrm>
                    <a:prstGeom prst="rect">
                      <a:avLst/>
                    </a:prstGeom>
                    <a:noFill/>
                  </p:spPr>
                  <p:txBody>
                    <a:bodyPr wrap="square" rtlCol="0">
                      <a:noAutofit/>
                    </a:bodyPr>
                    <a:lstStyle/>
                    <a:p>
                      <a:pPr algn="just">
                        <a:spcAft>
                          <a:spcPts val="0"/>
                        </a:spcAft>
                      </a:pPr>
                      <a:r>
                        <a:rPr lang="ja-JP" sz="1600" b="1" kern="1200">
                          <a:solidFill>
                            <a:srgbClr val="000000"/>
                          </a:solidFill>
                          <a:effectLst/>
                          <a:latin typeface="游明朝" panose="02020400000000000000" pitchFamily="18" charset="-128"/>
                          <a:ea typeface="游明朝" panose="02020400000000000000" pitchFamily="18" charset="-128"/>
                          <a:cs typeface="Times New Roman" panose="02020603050405020304" pitchFamily="18" charset="0"/>
                        </a:rPr>
                        <a:t>局地</a:t>
                      </a:r>
                      <a:r>
                        <a:rPr lang="en-US" sz="1600" b="1" kern="1200">
                          <a:solidFill>
                            <a:srgbClr val="000000"/>
                          </a:solidFill>
                          <a:effectLst/>
                          <a:latin typeface="Times New Roman" panose="02020603050405020304" pitchFamily="18" charset="0"/>
                          <a:ea typeface="游明朝" panose="02020400000000000000" pitchFamily="18" charset="-128"/>
                          <a:cs typeface="Times New Roman" panose="02020603050405020304" pitchFamily="18" charset="0"/>
                        </a:rPr>
                        <a:t>(</a:t>
                      </a:r>
                      <a:r>
                        <a:rPr lang="ja-JP" sz="1600" b="1" kern="1200">
                          <a:solidFill>
                            <a:srgbClr val="000000"/>
                          </a:solidFill>
                          <a:effectLst/>
                          <a:latin typeface="Times New Roman" panose="02020603050405020304" pitchFamily="18" charset="0"/>
                          <a:ea typeface="游明朝" panose="02020400000000000000" pitchFamily="18" charset="-128"/>
                          <a:cs typeface="Times New Roman" panose="02020603050405020304" pitchFamily="18" charset="0"/>
                        </a:rPr>
                        <a:t>東風</a:t>
                      </a:r>
                      <a:r>
                        <a:rPr lang="en-US" sz="1600" b="1" kern="1200">
                          <a:solidFill>
                            <a:srgbClr val="000000"/>
                          </a:solidFill>
                          <a:effectLst/>
                          <a:latin typeface="Times New Roman" panose="02020603050405020304" pitchFamily="18" charset="0"/>
                          <a:ea typeface="游明朝" panose="02020400000000000000" pitchFamily="18" charset="-128"/>
                          <a:cs typeface="Times New Roman" panose="02020603050405020304" pitchFamily="18" charset="0"/>
                        </a:rPr>
                        <a:t>1)</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p:txBody>
                </p:sp>
                <p:sp>
                  <p:nvSpPr>
                    <p:cNvPr id="32" name="テキスト ボックス 34">
                      <a:extLst>
                        <a:ext uri="{FF2B5EF4-FFF2-40B4-BE49-F238E27FC236}">
                          <a16:creationId xmlns:a16="http://schemas.microsoft.com/office/drawing/2014/main" id="{F8A97917-A671-4BFE-86FB-CA826CC47987}"/>
                        </a:ext>
                      </a:extLst>
                    </p:cNvPr>
                    <p:cNvSpPr txBox="1"/>
                    <p:nvPr/>
                  </p:nvSpPr>
                  <p:spPr>
                    <a:xfrm>
                      <a:off x="1183840" y="726522"/>
                      <a:ext cx="472937" cy="317368"/>
                    </a:xfrm>
                    <a:prstGeom prst="rect">
                      <a:avLst/>
                    </a:prstGeom>
                    <a:noFill/>
                  </p:spPr>
                  <p:txBody>
                    <a:bodyPr wrap="square" rtlCol="0">
                      <a:noAutofit/>
                    </a:bodyPr>
                    <a:lstStyle/>
                    <a:p>
                      <a:pPr algn="just">
                        <a:spcAft>
                          <a:spcPts val="0"/>
                        </a:spcAft>
                      </a:pPr>
                      <a:r>
                        <a:rPr lang="ja-JP" sz="1600" b="1" kern="1200">
                          <a:solidFill>
                            <a:srgbClr val="000000"/>
                          </a:solidFill>
                          <a:effectLst/>
                          <a:latin typeface="游明朝" panose="02020400000000000000" pitchFamily="18" charset="-128"/>
                          <a:ea typeface="游明朝" panose="02020400000000000000" pitchFamily="18" charset="-128"/>
                          <a:cs typeface="Times New Roman" panose="02020603050405020304" pitchFamily="18" charset="0"/>
                        </a:rPr>
                        <a:t>現実</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p:txBody>
                </p:sp>
                <p:sp>
                  <p:nvSpPr>
                    <p:cNvPr id="33" name="テキスト ボックス 34">
                      <a:extLst>
                        <a:ext uri="{FF2B5EF4-FFF2-40B4-BE49-F238E27FC236}">
                          <a16:creationId xmlns:a16="http://schemas.microsoft.com/office/drawing/2014/main" id="{D21ABF50-DA93-4AAF-BF45-EDC3805C0288}"/>
                        </a:ext>
                      </a:extLst>
                    </p:cNvPr>
                    <p:cNvSpPr txBox="1"/>
                    <p:nvPr/>
                  </p:nvSpPr>
                  <p:spPr>
                    <a:xfrm>
                      <a:off x="333955" y="739471"/>
                      <a:ext cx="618997" cy="317368"/>
                    </a:xfrm>
                    <a:prstGeom prst="rect">
                      <a:avLst/>
                    </a:prstGeom>
                    <a:noFill/>
                  </p:spPr>
                  <p:txBody>
                    <a:bodyPr wrap="square" rtlCol="0">
                      <a:noAutofit/>
                    </a:bodyPr>
                    <a:lstStyle/>
                    <a:p>
                      <a:pPr algn="just">
                        <a:spcAft>
                          <a:spcPts val="0"/>
                        </a:spcAft>
                      </a:pPr>
                      <a:r>
                        <a:rPr lang="ja-JP" sz="1600" b="1" kern="1200">
                          <a:solidFill>
                            <a:srgbClr val="000000"/>
                          </a:solidFill>
                          <a:effectLst/>
                          <a:latin typeface="游明朝" panose="02020400000000000000" pitchFamily="18" charset="-128"/>
                          <a:ea typeface="游明朝" panose="02020400000000000000" pitchFamily="18" charset="-128"/>
                          <a:cs typeface="Times New Roman" panose="02020603050405020304" pitchFamily="18" charset="0"/>
                        </a:rPr>
                        <a:t>大規模</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p:txBody>
                </p:sp>
                <p:sp>
                  <p:nvSpPr>
                    <p:cNvPr id="34" name="テキスト ボックス 34">
                      <a:extLst>
                        <a:ext uri="{FF2B5EF4-FFF2-40B4-BE49-F238E27FC236}">
                          <a16:creationId xmlns:a16="http://schemas.microsoft.com/office/drawing/2014/main" id="{0BB3D847-A09E-43ED-8CCC-DDC30B25034A}"/>
                        </a:ext>
                      </a:extLst>
                    </p:cNvPr>
                    <p:cNvSpPr txBox="1"/>
                    <p:nvPr/>
                  </p:nvSpPr>
                  <p:spPr>
                    <a:xfrm>
                      <a:off x="0" y="739471"/>
                      <a:ext cx="472937" cy="317368"/>
                    </a:xfrm>
                    <a:prstGeom prst="rect">
                      <a:avLst/>
                    </a:prstGeom>
                    <a:noFill/>
                  </p:spPr>
                  <p:txBody>
                    <a:bodyPr wrap="square" rtlCol="0">
                      <a:noAutofit/>
                    </a:bodyPr>
                    <a:lstStyle/>
                    <a:p>
                      <a:pPr algn="just">
                        <a:spcAft>
                          <a:spcPts val="0"/>
                        </a:spcAft>
                      </a:pPr>
                      <a:r>
                        <a:rPr lang="ja-JP" sz="1600" b="1" kern="1200">
                          <a:solidFill>
                            <a:srgbClr val="000000"/>
                          </a:solidFill>
                          <a:effectLst/>
                          <a:latin typeface="游明朝" panose="02020400000000000000" pitchFamily="18" charset="-128"/>
                          <a:ea typeface="游明朝" panose="02020400000000000000" pitchFamily="18" charset="-128"/>
                          <a:cs typeface="Times New Roman" panose="02020603050405020304" pitchFamily="18" charset="0"/>
                        </a:rPr>
                        <a:t>現実</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p:txBody>
                </p:sp>
                <p:sp>
                  <p:nvSpPr>
                    <p:cNvPr id="35" name="テキスト ボックス 34">
                      <a:extLst>
                        <a:ext uri="{FF2B5EF4-FFF2-40B4-BE49-F238E27FC236}">
                          <a16:creationId xmlns:a16="http://schemas.microsoft.com/office/drawing/2014/main" id="{F9CC23E2-1AA3-43DF-8B5D-79C9C42AA4B0}"/>
                        </a:ext>
                      </a:extLst>
                    </p:cNvPr>
                    <p:cNvSpPr txBox="1"/>
                    <p:nvPr/>
                  </p:nvSpPr>
                  <p:spPr>
                    <a:xfrm>
                      <a:off x="1519397" y="726522"/>
                      <a:ext cx="618997" cy="317368"/>
                    </a:xfrm>
                    <a:prstGeom prst="rect">
                      <a:avLst/>
                    </a:prstGeom>
                    <a:noFill/>
                  </p:spPr>
                  <p:txBody>
                    <a:bodyPr wrap="square" rtlCol="0">
                      <a:noAutofit/>
                    </a:bodyPr>
                    <a:lstStyle/>
                    <a:p>
                      <a:pPr algn="just">
                        <a:spcAft>
                          <a:spcPts val="0"/>
                        </a:spcAft>
                      </a:pPr>
                      <a:r>
                        <a:rPr lang="ja-JP" sz="1600" b="1" kern="1200">
                          <a:solidFill>
                            <a:srgbClr val="000000"/>
                          </a:solidFill>
                          <a:effectLst/>
                          <a:latin typeface="游明朝" panose="02020400000000000000" pitchFamily="18" charset="-128"/>
                          <a:ea typeface="游明朝" panose="02020400000000000000" pitchFamily="18" charset="-128"/>
                          <a:cs typeface="Times New Roman" panose="02020603050405020304" pitchFamily="18" charset="0"/>
                        </a:rPr>
                        <a:t>大規模</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p:txBody>
                </p:sp>
              </p:grpSp>
            </p:grpSp>
            <p:sp>
              <p:nvSpPr>
                <p:cNvPr id="22" name="正方形/長方形 21">
                  <a:extLst>
                    <a:ext uri="{FF2B5EF4-FFF2-40B4-BE49-F238E27FC236}">
                      <a16:creationId xmlns:a16="http://schemas.microsoft.com/office/drawing/2014/main" id="{45CB9346-AE51-4C15-8A7B-20852D324766}"/>
                    </a:ext>
                  </a:extLst>
                </p:cNvPr>
                <p:cNvSpPr/>
                <p:nvPr/>
              </p:nvSpPr>
              <p:spPr>
                <a:xfrm>
                  <a:off x="2962275" y="0"/>
                  <a:ext cx="497651" cy="514350"/>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0"/>
                    </a:spcAft>
                  </a:pPr>
                  <a:r>
                    <a:rPr lang="ja-JP" sz="1600" b="1" kern="1200">
                      <a:solidFill>
                        <a:srgbClr val="000000"/>
                      </a:solidFill>
                      <a:effectLst/>
                      <a:ea typeface="游明朝" panose="02020400000000000000" pitchFamily="18" charset="-128"/>
                      <a:cs typeface="Times New Roman" panose="02020603050405020304" pitchFamily="18" charset="0"/>
                    </a:rPr>
                    <a:t>無</a:t>
                  </a:r>
                  <a:endParaRPr lang="ja-JP" sz="1050" kern="100">
                    <a:effectLst/>
                    <a:ea typeface="游明朝" panose="02020400000000000000" pitchFamily="18" charset="-128"/>
                    <a:cs typeface="Times New Roman" panose="02020603050405020304" pitchFamily="18" charset="0"/>
                  </a:endParaRPr>
                </a:p>
              </p:txBody>
            </p:sp>
          </p:grpSp>
        </p:grpSp>
      </p:grpSp>
      <p:sp>
        <p:nvSpPr>
          <p:cNvPr id="44" name="四角形: 角を丸くする 23">
            <a:extLst>
              <a:ext uri="{FF2B5EF4-FFF2-40B4-BE49-F238E27FC236}">
                <a16:creationId xmlns:a16="http://schemas.microsoft.com/office/drawing/2014/main" id="{F2582FD3-D3AF-4ECF-89B1-518C22B99456}"/>
              </a:ext>
            </a:extLst>
          </p:cNvPr>
          <p:cNvSpPr/>
          <p:nvPr/>
        </p:nvSpPr>
        <p:spPr>
          <a:xfrm>
            <a:off x="5130259" y="5101187"/>
            <a:ext cx="3761930" cy="1064337"/>
          </a:xfrm>
          <a:prstGeom prst="rect">
            <a:avLst/>
          </a:prstGeom>
          <a:solidFill>
            <a:schemeClr val="bg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b="1" dirty="0">
                <a:solidFill>
                  <a:srgbClr val="C00000"/>
                </a:solidFill>
              </a:rPr>
              <a:t>局地場が北風傾向に</a:t>
            </a:r>
            <a:endParaRPr lang="en-US" altLang="ja-JP" sz="2800" b="1" dirty="0">
              <a:solidFill>
                <a:srgbClr val="C00000"/>
              </a:solidFill>
            </a:endParaRPr>
          </a:p>
          <a:p>
            <a:pPr algn="ctr"/>
            <a:r>
              <a:rPr lang="ja-JP" altLang="en-US" sz="2800" b="1" dirty="0">
                <a:solidFill>
                  <a:srgbClr val="C00000"/>
                </a:solidFill>
              </a:rPr>
              <a:t>することを示唆</a:t>
            </a:r>
            <a:endParaRPr lang="en-US" altLang="ja-JP" sz="2800" b="1" dirty="0">
              <a:solidFill>
                <a:srgbClr val="C00000"/>
              </a:solidFill>
            </a:endParaRPr>
          </a:p>
        </p:txBody>
      </p:sp>
      <p:grpSp>
        <p:nvGrpSpPr>
          <p:cNvPr id="65" name="グループ化 64">
            <a:extLst>
              <a:ext uri="{FF2B5EF4-FFF2-40B4-BE49-F238E27FC236}">
                <a16:creationId xmlns:a16="http://schemas.microsoft.com/office/drawing/2014/main" id="{BE8E5F19-1AD9-4A7C-8988-968009F7E965}"/>
              </a:ext>
            </a:extLst>
          </p:cNvPr>
          <p:cNvGrpSpPr/>
          <p:nvPr/>
        </p:nvGrpSpPr>
        <p:grpSpPr>
          <a:xfrm>
            <a:off x="4793528" y="-37099"/>
            <a:ext cx="4522804" cy="461665"/>
            <a:chOff x="1524911" y="467277"/>
            <a:chExt cx="4522804" cy="461665"/>
          </a:xfrm>
        </p:grpSpPr>
        <p:grpSp>
          <p:nvGrpSpPr>
            <p:cNvPr id="66" name="グループ化 65">
              <a:extLst>
                <a:ext uri="{FF2B5EF4-FFF2-40B4-BE49-F238E27FC236}">
                  <a16:creationId xmlns:a16="http://schemas.microsoft.com/office/drawing/2014/main" id="{204B7860-AC59-40EE-B416-E603C44DE435}"/>
                </a:ext>
              </a:extLst>
            </p:cNvPr>
            <p:cNvGrpSpPr/>
            <p:nvPr/>
          </p:nvGrpSpPr>
          <p:grpSpPr>
            <a:xfrm>
              <a:off x="1697243" y="467277"/>
              <a:ext cx="4350472" cy="461665"/>
              <a:chOff x="1697243" y="467277"/>
              <a:chExt cx="4350472" cy="461665"/>
            </a:xfrm>
          </p:grpSpPr>
          <p:grpSp>
            <p:nvGrpSpPr>
              <p:cNvPr id="68" name="グループ化 67">
                <a:extLst>
                  <a:ext uri="{FF2B5EF4-FFF2-40B4-BE49-F238E27FC236}">
                    <a16:creationId xmlns:a16="http://schemas.microsoft.com/office/drawing/2014/main" id="{7820EC42-5470-4FB5-B9B2-76BA6C1E80CD}"/>
                  </a:ext>
                </a:extLst>
              </p:cNvPr>
              <p:cNvGrpSpPr/>
              <p:nvPr/>
            </p:nvGrpSpPr>
            <p:grpSpPr>
              <a:xfrm>
                <a:off x="1697243" y="467277"/>
                <a:ext cx="4350472" cy="461665"/>
                <a:chOff x="7380117" y="-57175"/>
                <a:chExt cx="4350472" cy="461665"/>
              </a:xfrm>
            </p:grpSpPr>
            <p:grpSp>
              <p:nvGrpSpPr>
                <p:cNvPr id="71" name="グループ化 70">
                  <a:extLst>
                    <a:ext uri="{FF2B5EF4-FFF2-40B4-BE49-F238E27FC236}">
                      <a16:creationId xmlns:a16="http://schemas.microsoft.com/office/drawing/2014/main" id="{A83EAFEE-3A3D-4EA1-862B-465A0EE782FE}"/>
                    </a:ext>
                  </a:extLst>
                </p:cNvPr>
                <p:cNvGrpSpPr/>
                <p:nvPr/>
              </p:nvGrpSpPr>
              <p:grpSpPr>
                <a:xfrm>
                  <a:off x="7380117" y="-12519"/>
                  <a:ext cx="4178140" cy="330998"/>
                  <a:chOff x="-334449" y="3388664"/>
                  <a:chExt cx="11482961" cy="909693"/>
                </a:xfrm>
              </p:grpSpPr>
              <p:sp>
                <p:nvSpPr>
                  <p:cNvPr id="73" name="四角形: 角を丸くする 72">
                    <a:extLst>
                      <a:ext uri="{FF2B5EF4-FFF2-40B4-BE49-F238E27FC236}">
                        <a16:creationId xmlns:a16="http://schemas.microsoft.com/office/drawing/2014/main" id="{37DA63DC-005C-47CA-A35D-DEB0AB85A239}"/>
                      </a:ext>
                    </a:extLst>
                  </p:cNvPr>
                  <p:cNvSpPr/>
                  <p:nvPr/>
                </p:nvSpPr>
                <p:spPr>
                  <a:xfrm>
                    <a:off x="-334449" y="3432725"/>
                    <a:ext cx="4399583" cy="865632"/>
                  </a:xfrm>
                  <a:prstGeom prst="roundRect">
                    <a:avLst/>
                  </a:prstGeom>
                  <a:solidFill>
                    <a:schemeClr val="accent6">
                      <a:lumMod val="20000"/>
                      <a:lumOff val="8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a:solidFill>
                          <a:schemeClr val="tx1"/>
                        </a:solidFill>
                      </a:rPr>
                      <a:t>現実</a:t>
                    </a:r>
                  </a:p>
                </p:txBody>
              </p:sp>
              <p:sp>
                <p:nvSpPr>
                  <p:cNvPr id="74" name="四角形: 角を丸くする 73">
                    <a:extLst>
                      <a:ext uri="{FF2B5EF4-FFF2-40B4-BE49-F238E27FC236}">
                        <a16:creationId xmlns:a16="http://schemas.microsoft.com/office/drawing/2014/main" id="{57F50185-28AD-4411-881C-DE07DC9B0854}"/>
                      </a:ext>
                    </a:extLst>
                  </p:cNvPr>
                  <p:cNvSpPr/>
                  <p:nvPr/>
                </p:nvSpPr>
                <p:spPr>
                  <a:xfrm>
                    <a:off x="5300514" y="3388664"/>
                    <a:ext cx="3441585" cy="909693"/>
                  </a:xfrm>
                  <a:prstGeom prst="roundRect">
                    <a:avLst/>
                  </a:prstGeom>
                  <a:solidFill>
                    <a:schemeClr val="accent1">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tx1"/>
                        </a:solidFill>
                      </a:rPr>
                      <a:t>大規模</a:t>
                    </a:r>
                  </a:p>
                </p:txBody>
              </p:sp>
              <p:sp>
                <p:nvSpPr>
                  <p:cNvPr id="75" name="四角形: 角を丸くする 74">
                    <a:extLst>
                      <a:ext uri="{FF2B5EF4-FFF2-40B4-BE49-F238E27FC236}">
                        <a16:creationId xmlns:a16="http://schemas.microsoft.com/office/drawing/2014/main" id="{02CFD630-256A-4843-B09A-89F572376BAE}"/>
                      </a:ext>
                    </a:extLst>
                  </p:cNvPr>
                  <p:cNvSpPr/>
                  <p:nvPr/>
                </p:nvSpPr>
                <p:spPr>
                  <a:xfrm>
                    <a:off x="9546470" y="3432725"/>
                    <a:ext cx="1602042" cy="800804"/>
                  </a:xfrm>
                  <a:prstGeom prst="roundRect">
                    <a:avLst/>
                  </a:prstGeom>
                  <a:solidFill>
                    <a:schemeClr val="accent2">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b="1" dirty="0">
                      <a:solidFill>
                        <a:schemeClr val="tx1"/>
                      </a:solidFill>
                    </a:endParaRPr>
                  </a:p>
                </p:txBody>
              </p:sp>
            </p:grpSp>
            <p:sp>
              <p:nvSpPr>
                <p:cNvPr id="72" name="テキスト ボックス 71">
                  <a:extLst>
                    <a:ext uri="{FF2B5EF4-FFF2-40B4-BE49-F238E27FC236}">
                      <a16:creationId xmlns:a16="http://schemas.microsoft.com/office/drawing/2014/main" id="{BEAFAACD-5D39-4DAB-9DA4-F3483330422F}"/>
                    </a:ext>
                  </a:extLst>
                </p:cNvPr>
                <p:cNvSpPr txBox="1"/>
                <p:nvPr/>
              </p:nvSpPr>
              <p:spPr>
                <a:xfrm>
                  <a:off x="10855094" y="-57175"/>
                  <a:ext cx="875495" cy="461665"/>
                </a:xfrm>
                <a:prstGeom prst="rect">
                  <a:avLst/>
                </a:prstGeom>
                <a:noFill/>
              </p:spPr>
              <p:txBody>
                <a:bodyPr wrap="square" rtlCol="0">
                  <a:spAutoFit/>
                </a:bodyPr>
                <a:lstStyle/>
                <a:p>
                  <a:r>
                    <a:rPr lang="ja-JP" altLang="en-US" sz="2400" b="1" dirty="0"/>
                    <a:t>局地</a:t>
                  </a:r>
                  <a:endParaRPr lang="en-US" altLang="ja-JP" sz="2400" b="1" dirty="0"/>
                </a:p>
              </p:txBody>
            </p:sp>
          </p:grpSp>
          <p:sp>
            <p:nvSpPr>
              <p:cNvPr id="69" name="次の値と等しい 68">
                <a:extLst>
                  <a:ext uri="{FF2B5EF4-FFF2-40B4-BE49-F238E27FC236}">
                    <a16:creationId xmlns:a16="http://schemas.microsoft.com/office/drawing/2014/main" id="{CAF9A8F6-A17C-474D-8A61-86D9DF41D46D}"/>
                  </a:ext>
                </a:extLst>
              </p:cNvPr>
              <p:cNvSpPr/>
              <p:nvPr/>
            </p:nvSpPr>
            <p:spPr>
              <a:xfrm>
                <a:off x="3332988" y="557841"/>
                <a:ext cx="348573" cy="232248"/>
              </a:xfrm>
              <a:prstGeom prst="mathEqual">
                <a:avLst/>
              </a:prstGeom>
              <a:solidFill>
                <a:schemeClr val="tx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70" name="十字形 69">
                <a:extLst>
                  <a:ext uri="{FF2B5EF4-FFF2-40B4-BE49-F238E27FC236}">
                    <a16:creationId xmlns:a16="http://schemas.microsoft.com/office/drawing/2014/main" id="{42CC4F4D-2696-4952-9445-7C0D899C40D8}"/>
                  </a:ext>
                </a:extLst>
              </p:cNvPr>
              <p:cNvSpPr/>
              <p:nvPr/>
            </p:nvSpPr>
            <p:spPr>
              <a:xfrm>
                <a:off x="5047857" y="574314"/>
                <a:ext cx="191823" cy="191823"/>
              </a:xfrm>
              <a:prstGeom prst="plus">
                <a:avLst>
                  <a:gd name="adj" fmla="val 3743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67" name="正方形/長方形 66">
              <a:extLst>
                <a:ext uri="{FF2B5EF4-FFF2-40B4-BE49-F238E27FC236}">
                  <a16:creationId xmlns:a16="http://schemas.microsoft.com/office/drawing/2014/main" id="{0F5A0CBE-16A0-4F11-AE09-566911A2945A}"/>
                </a:ext>
              </a:extLst>
            </p:cNvPr>
            <p:cNvSpPr/>
            <p:nvPr/>
          </p:nvSpPr>
          <p:spPr>
            <a:xfrm>
              <a:off x="1524911" y="488060"/>
              <a:ext cx="3495946" cy="393876"/>
            </a:xfrm>
            <a:prstGeom prst="rect">
              <a:avLst/>
            </a:prstGeom>
            <a:solidFill>
              <a:schemeClr val="accent5">
                <a:lumMod val="40000"/>
                <a:lumOff val="6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pic>
        <p:nvPicPr>
          <p:cNvPr id="46" name="図 45">
            <a:extLst>
              <a:ext uri="{FF2B5EF4-FFF2-40B4-BE49-F238E27FC236}">
                <a16:creationId xmlns:a16="http://schemas.microsoft.com/office/drawing/2014/main" id="{477AFABA-1CFE-4DA7-BEC1-F57A0DCB65C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172" b="4577"/>
          <a:stretch/>
        </p:blipFill>
        <p:spPr>
          <a:xfrm>
            <a:off x="837324" y="1183534"/>
            <a:ext cx="4062510" cy="4271465"/>
          </a:xfrm>
          <a:prstGeom prst="rect">
            <a:avLst/>
          </a:prstGeom>
        </p:spPr>
      </p:pic>
      <p:sp>
        <p:nvSpPr>
          <p:cNvPr id="53" name="正方形/長方形 52">
            <a:extLst>
              <a:ext uri="{FF2B5EF4-FFF2-40B4-BE49-F238E27FC236}">
                <a16:creationId xmlns:a16="http://schemas.microsoft.com/office/drawing/2014/main" id="{932E5FF0-461F-46D7-9639-9F50D9715AD9}"/>
              </a:ext>
            </a:extLst>
          </p:cNvPr>
          <p:cNvSpPr/>
          <p:nvPr/>
        </p:nvSpPr>
        <p:spPr>
          <a:xfrm>
            <a:off x="66380" y="843598"/>
            <a:ext cx="711662" cy="400110"/>
          </a:xfrm>
          <a:prstGeom prst="rect">
            <a:avLst/>
          </a:prstGeom>
          <a:ln w="38100">
            <a:solidFill>
              <a:srgbClr val="C00000"/>
            </a:solidFill>
          </a:ln>
        </p:spPr>
        <p:txBody>
          <a:bodyPr wrap="square">
            <a:spAutoFit/>
          </a:bodyPr>
          <a:lstStyle/>
          <a:p>
            <a:r>
              <a:rPr lang="ja-JP" altLang="en-US" sz="2000" b="1" dirty="0">
                <a:solidFill>
                  <a:sysClr val="windowText" lastClr="000000"/>
                </a:solidFill>
              </a:rPr>
              <a:t>局地</a:t>
            </a:r>
            <a:endParaRPr lang="ja-JP" altLang="en-US" sz="2000" dirty="0"/>
          </a:p>
        </p:txBody>
      </p:sp>
      <p:sp>
        <p:nvSpPr>
          <p:cNvPr id="2" name="矢印: 右 1">
            <a:extLst>
              <a:ext uri="{FF2B5EF4-FFF2-40B4-BE49-F238E27FC236}">
                <a16:creationId xmlns:a16="http://schemas.microsoft.com/office/drawing/2014/main" id="{7975781C-5CB9-4248-A35C-A61C29BB9582}"/>
              </a:ext>
            </a:extLst>
          </p:cNvPr>
          <p:cNvSpPr/>
          <p:nvPr/>
        </p:nvSpPr>
        <p:spPr>
          <a:xfrm rot="8864140">
            <a:off x="1732548" y="3404095"/>
            <a:ext cx="1195136" cy="591983"/>
          </a:xfrm>
          <a:prstGeom prst="rightArrow">
            <a:avLst/>
          </a:prstGeom>
          <a:solidFill>
            <a:schemeClr val="accent2">
              <a:lumMod val="60000"/>
              <a:lumOff val="4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364938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四角形: 角を丸くする 5">
            <a:extLst>
              <a:ext uri="{FF2B5EF4-FFF2-40B4-BE49-F238E27FC236}">
                <a16:creationId xmlns:a16="http://schemas.microsoft.com/office/drawing/2014/main" id="{5CC0F67D-50D6-4FE5-9B38-5785067C372E}"/>
              </a:ext>
            </a:extLst>
          </p:cNvPr>
          <p:cNvSpPr/>
          <p:nvPr/>
        </p:nvSpPr>
        <p:spPr>
          <a:xfrm>
            <a:off x="0" y="-25854"/>
            <a:ext cx="9144000" cy="450420"/>
          </a:xfrm>
          <a:prstGeom prst="roundRect">
            <a:avLst>
              <a:gd name="adj" fmla="val 0"/>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2400" b="1" dirty="0">
                <a:ln>
                  <a:solidFill>
                    <a:sysClr val="windowText" lastClr="000000"/>
                  </a:solidFill>
                </a:ln>
                <a:solidFill>
                  <a:schemeClr val="bg1"/>
                </a:solidFill>
              </a:rPr>
              <a:t>7.</a:t>
            </a:r>
            <a:r>
              <a:rPr lang="ja-JP" altLang="en-US" sz="2400" b="1" dirty="0">
                <a:ln>
                  <a:solidFill>
                    <a:sysClr val="windowText" lastClr="000000"/>
                  </a:solidFill>
                </a:ln>
                <a:solidFill>
                  <a:schemeClr val="bg1"/>
                </a:solidFill>
              </a:rPr>
              <a:t>小低気圧の有無と大気場の比較　</a:t>
            </a:r>
          </a:p>
        </p:txBody>
      </p:sp>
      <p:sp>
        <p:nvSpPr>
          <p:cNvPr id="12" name="四角形: 角を丸くする 23">
            <a:extLst>
              <a:ext uri="{FF2B5EF4-FFF2-40B4-BE49-F238E27FC236}">
                <a16:creationId xmlns:a16="http://schemas.microsoft.com/office/drawing/2014/main" id="{608CADD4-E997-4455-95D3-7CB1393A9CB3}"/>
              </a:ext>
            </a:extLst>
          </p:cNvPr>
          <p:cNvSpPr/>
          <p:nvPr/>
        </p:nvSpPr>
        <p:spPr>
          <a:xfrm>
            <a:off x="5202741" y="972888"/>
            <a:ext cx="3588332" cy="786827"/>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b="1" dirty="0">
                <a:solidFill>
                  <a:sysClr val="windowText" lastClr="000000"/>
                </a:solidFill>
              </a:rPr>
              <a:t>東風偏差が示された</a:t>
            </a:r>
            <a:endParaRPr lang="en-US" altLang="ja-JP" sz="2800" b="1" dirty="0">
              <a:solidFill>
                <a:sysClr val="windowText" lastClr="000000"/>
              </a:solidFill>
            </a:endParaRPr>
          </a:p>
        </p:txBody>
      </p:sp>
      <p:grpSp>
        <p:nvGrpSpPr>
          <p:cNvPr id="13" name="グループ化 12">
            <a:extLst>
              <a:ext uri="{FF2B5EF4-FFF2-40B4-BE49-F238E27FC236}">
                <a16:creationId xmlns:a16="http://schemas.microsoft.com/office/drawing/2014/main" id="{7C6260EF-246F-4E7B-969F-8EFD8C55F1E9}"/>
              </a:ext>
            </a:extLst>
          </p:cNvPr>
          <p:cNvGrpSpPr/>
          <p:nvPr/>
        </p:nvGrpSpPr>
        <p:grpSpPr>
          <a:xfrm>
            <a:off x="5130259" y="1982405"/>
            <a:ext cx="3929661" cy="2625280"/>
            <a:chOff x="508937" y="0"/>
            <a:chExt cx="3929705" cy="2625614"/>
          </a:xfrm>
        </p:grpSpPr>
        <p:sp>
          <p:nvSpPr>
            <p:cNvPr id="14" name="正方形/長方形 13">
              <a:extLst>
                <a:ext uri="{FF2B5EF4-FFF2-40B4-BE49-F238E27FC236}">
                  <a16:creationId xmlns:a16="http://schemas.microsoft.com/office/drawing/2014/main" id="{9C4D62C1-8D9D-415A-8B7B-C46BF75D815C}"/>
                </a:ext>
              </a:extLst>
            </p:cNvPr>
            <p:cNvSpPr/>
            <p:nvPr/>
          </p:nvSpPr>
          <p:spPr>
            <a:xfrm>
              <a:off x="508937" y="0"/>
              <a:ext cx="3761972" cy="2625614"/>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grpSp>
          <p:nvGrpSpPr>
            <p:cNvPr id="15" name="グループ化 14">
              <a:extLst>
                <a:ext uri="{FF2B5EF4-FFF2-40B4-BE49-F238E27FC236}">
                  <a16:creationId xmlns:a16="http://schemas.microsoft.com/office/drawing/2014/main" id="{9EBA64F6-EBD5-46BD-8079-96420F3ADFC6}"/>
                </a:ext>
              </a:extLst>
            </p:cNvPr>
            <p:cNvGrpSpPr/>
            <p:nvPr/>
          </p:nvGrpSpPr>
          <p:grpSpPr>
            <a:xfrm>
              <a:off x="657415" y="98854"/>
              <a:ext cx="3781227" cy="2364993"/>
              <a:chOff x="657415" y="0"/>
              <a:chExt cx="3781227" cy="2364993"/>
            </a:xfrm>
          </p:grpSpPr>
          <p:cxnSp>
            <p:nvCxnSpPr>
              <p:cNvPr id="16" name="直線矢印コネクタ 15">
                <a:extLst>
                  <a:ext uri="{FF2B5EF4-FFF2-40B4-BE49-F238E27FC236}">
                    <a16:creationId xmlns:a16="http://schemas.microsoft.com/office/drawing/2014/main" id="{E2CF4D9B-8C39-4146-A4E0-E0459D4809A3}"/>
                  </a:ext>
                </a:extLst>
              </p:cNvPr>
              <p:cNvCxnSpPr>
                <a:cxnSpLocks/>
              </p:cNvCxnSpPr>
              <p:nvPr/>
            </p:nvCxnSpPr>
            <p:spPr>
              <a:xfrm>
                <a:off x="3196281" y="724930"/>
                <a:ext cx="708323" cy="1107932"/>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grpSp>
            <p:nvGrpSpPr>
              <p:cNvPr id="17" name="グループ化 16">
                <a:extLst>
                  <a:ext uri="{FF2B5EF4-FFF2-40B4-BE49-F238E27FC236}">
                    <a16:creationId xmlns:a16="http://schemas.microsoft.com/office/drawing/2014/main" id="{CD4B25A7-539D-4943-A325-30B4E04BE62A}"/>
                  </a:ext>
                </a:extLst>
              </p:cNvPr>
              <p:cNvGrpSpPr/>
              <p:nvPr/>
            </p:nvGrpSpPr>
            <p:grpSpPr>
              <a:xfrm>
                <a:off x="657415" y="0"/>
                <a:ext cx="3781227" cy="2364993"/>
                <a:chOff x="657415" y="0"/>
                <a:chExt cx="3781227" cy="2364993"/>
              </a:xfrm>
            </p:grpSpPr>
            <p:grpSp>
              <p:nvGrpSpPr>
                <p:cNvPr id="23" name="グループ化 22">
                  <a:extLst>
                    <a:ext uri="{FF2B5EF4-FFF2-40B4-BE49-F238E27FC236}">
                      <a16:creationId xmlns:a16="http://schemas.microsoft.com/office/drawing/2014/main" id="{E6760602-F34D-4A8A-9E5F-7270F5B0AEC8}"/>
                    </a:ext>
                  </a:extLst>
                </p:cNvPr>
                <p:cNvGrpSpPr/>
                <p:nvPr/>
              </p:nvGrpSpPr>
              <p:grpSpPr>
                <a:xfrm>
                  <a:off x="657415" y="0"/>
                  <a:ext cx="3781227" cy="2364993"/>
                  <a:chOff x="-6261" y="-228862"/>
                  <a:chExt cx="2192071" cy="1578469"/>
                </a:xfrm>
              </p:grpSpPr>
              <p:sp>
                <p:nvSpPr>
                  <p:cNvPr id="28" name="正方形/長方形 27">
                    <a:extLst>
                      <a:ext uri="{FF2B5EF4-FFF2-40B4-BE49-F238E27FC236}">
                        <a16:creationId xmlns:a16="http://schemas.microsoft.com/office/drawing/2014/main" id="{CE4484BD-67A4-422D-A967-4B232F28C5E9}"/>
                      </a:ext>
                    </a:extLst>
                  </p:cNvPr>
                  <p:cNvSpPr/>
                  <p:nvPr/>
                </p:nvSpPr>
                <p:spPr>
                  <a:xfrm>
                    <a:off x="119269" y="-228862"/>
                    <a:ext cx="288500" cy="343293"/>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0"/>
                      </a:spcAft>
                    </a:pPr>
                    <a:r>
                      <a:rPr lang="ja-JP" sz="1600" b="1" kern="1200">
                        <a:solidFill>
                          <a:srgbClr val="000000"/>
                        </a:solidFill>
                        <a:effectLst/>
                        <a:ea typeface="游明朝" panose="02020400000000000000" pitchFamily="18" charset="-128"/>
                        <a:cs typeface="Times New Roman" panose="02020603050405020304" pitchFamily="18" charset="0"/>
                      </a:rPr>
                      <a:t>有</a:t>
                    </a:r>
                    <a:endParaRPr lang="ja-JP" sz="1050" kern="100">
                      <a:effectLst/>
                      <a:ea typeface="游明朝" panose="02020400000000000000" pitchFamily="18" charset="-128"/>
                      <a:cs typeface="Times New Roman" panose="02020603050405020304" pitchFamily="18" charset="0"/>
                    </a:endParaRPr>
                  </a:p>
                </p:txBody>
              </p:sp>
              <p:grpSp>
                <p:nvGrpSpPr>
                  <p:cNvPr id="29" name="グループ化 28">
                    <a:extLst>
                      <a:ext uri="{FF2B5EF4-FFF2-40B4-BE49-F238E27FC236}">
                        <a16:creationId xmlns:a16="http://schemas.microsoft.com/office/drawing/2014/main" id="{8F9E8709-5552-48B2-81E8-63A1ACA03EA6}"/>
                      </a:ext>
                    </a:extLst>
                  </p:cNvPr>
                  <p:cNvGrpSpPr/>
                  <p:nvPr/>
                </p:nvGrpSpPr>
                <p:grpSpPr>
                  <a:xfrm>
                    <a:off x="-6261" y="254442"/>
                    <a:ext cx="2192071" cy="1095165"/>
                    <a:chOff x="-6262" y="446460"/>
                    <a:chExt cx="2192366" cy="1095409"/>
                  </a:xfrm>
                </p:grpSpPr>
                <p:grpSp>
                  <p:nvGrpSpPr>
                    <p:cNvPr id="30" name="グループ化 29">
                      <a:extLst>
                        <a:ext uri="{FF2B5EF4-FFF2-40B4-BE49-F238E27FC236}">
                          <a16:creationId xmlns:a16="http://schemas.microsoft.com/office/drawing/2014/main" id="{27657A2F-CBB0-4B1C-B3AF-753D68E9F9F8}"/>
                        </a:ext>
                      </a:extLst>
                    </p:cNvPr>
                    <p:cNvGrpSpPr/>
                    <p:nvPr/>
                  </p:nvGrpSpPr>
                  <p:grpSpPr>
                    <a:xfrm>
                      <a:off x="174929" y="446460"/>
                      <a:ext cx="2011175" cy="1094686"/>
                      <a:chOff x="197098" y="512235"/>
                      <a:chExt cx="2360539" cy="1285208"/>
                    </a:xfrm>
                  </p:grpSpPr>
                  <p:cxnSp>
                    <p:nvCxnSpPr>
                      <p:cNvPr id="36" name="直線矢印コネクタ 35">
                        <a:extLst>
                          <a:ext uri="{FF2B5EF4-FFF2-40B4-BE49-F238E27FC236}">
                            <a16:creationId xmlns:a16="http://schemas.microsoft.com/office/drawing/2014/main" id="{D27E0FD7-B7FD-464F-B00C-7700925A96FD}"/>
                          </a:ext>
                        </a:extLst>
                      </p:cNvPr>
                      <p:cNvCxnSpPr>
                        <a:cxnSpLocks/>
                      </p:cNvCxnSpPr>
                      <p:nvPr/>
                    </p:nvCxnSpPr>
                    <p:spPr>
                      <a:xfrm>
                        <a:off x="262635" y="512235"/>
                        <a:ext cx="482028" cy="868361"/>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grpSp>
                    <p:nvGrpSpPr>
                      <p:cNvPr id="37" name="グループ化 36">
                        <a:extLst>
                          <a:ext uri="{FF2B5EF4-FFF2-40B4-BE49-F238E27FC236}">
                            <a16:creationId xmlns:a16="http://schemas.microsoft.com/office/drawing/2014/main" id="{AD916E06-D613-443C-8518-62054062AB06}"/>
                          </a:ext>
                        </a:extLst>
                      </p:cNvPr>
                      <p:cNvGrpSpPr/>
                      <p:nvPr/>
                    </p:nvGrpSpPr>
                    <p:grpSpPr>
                      <a:xfrm>
                        <a:off x="197098" y="512235"/>
                        <a:ext cx="2360539" cy="1285208"/>
                        <a:chOff x="197098" y="512235"/>
                        <a:chExt cx="2360539" cy="1285208"/>
                      </a:xfrm>
                    </p:grpSpPr>
                    <p:grpSp>
                      <p:nvGrpSpPr>
                        <p:cNvPr id="38" name="グループ化 37">
                          <a:extLst>
                            <a:ext uri="{FF2B5EF4-FFF2-40B4-BE49-F238E27FC236}">
                              <a16:creationId xmlns:a16="http://schemas.microsoft.com/office/drawing/2014/main" id="{4568B696-BD95-4549-8AEC-F506E8814CEC}"/>
                            </a:ext>
                          </a:extLst>
                        </p:cNvPr>
                        <p:cNvGrpSpPr/>
                        <p:nvPr/>
                      </p:nvGrpSpPr>
                      <p:grpSpPr>
                        <a:xfrm>
                          <a:off x="197098" y="512235"/>
                          <a:ext cx="1996908" cy="912704"/>
                          <a:chOff x="197098" y="512235"/>
                          <a:chExt cx="1996908" cy="912704"/>
                        </a:xfrm>
                      </p:grpSpPr>
                      <p:cxnSp>
                        <p:nvCxnSpPr>
                          <p:cNvPr id="40" name="直線矢印コネクタ 39">
                            <a:extLst>
                              <a:ext uri="{FF2B5EF4-FFF2-40B4-BE49-F238E27FC236}">
                                <a16:creationId xmlns:a16="http://schemas.microsoft.com/office/drawing/2014/main" id="{B426F35E-096D-42C2-8BB8-141E97D397EA}"/>
                              </a:ext>
                            </a:extLst>
                          </p:cNvPr>
                          <p:cNvCxnSpPr>
                            <a:cxnSpLocks/>
                          </p:cNvCxnSpPr>
                          <p:nvPr/>
                        </p:nvCxnSpPr>
                        <p:spPr>
                          <a:xfrm flipH="1">
                            <a:off x="251996" y="537029"/>
                            <a:ext cx="13056" cy="843567"/>
                          </a:xfrm>
                          <a:prstGeom prst="straightConnector1">
                            <a:avLst/>
                          </a:prstGeom>
                          <a:ln w="76200">
                            <a:solidFill>
                              <a:srgbClr val="92D050"/>
                            </a:solidFill>
                            <a:tailEnd type="triangle"/>
                          </a:ln>
                        </p:spPr>
                        <p:style>
                          <a:lnRef idx="1">
                            <a:schemeClr val="accent1"/>
                          </a:lnRef>
                          <a:fillRef idx="0">
                            <a:schemeClr val="accent1"/>
                          </a:fillRef>
                          <a:effectRef idx="0">
                            <a:schemeClr val="accent1"/>
                          </a:effectRef>
                          <a:fontRef idx="minor">
                            <a:schemeClr val="tx1"/>
                          </a:fontRef>
                        </p:style>
                      </p:cxnSp>
                      <p:cxnSp>
                        <p:nvCxnSpPr>
                          <p:cNvPr id="41" name="直線矢印コネクタ 40">
                            <a:extLst>
                              <a:ext uri="{FF2B5EF4-FFF2-40B4-BE49-F238E27FC236}">
                                <a16:creationId xmlns:a16="http://schemas.microsoft.com/office/drawing/2014/main" id="{B32A83C2-A58E-401C-8951-A161DB24B000}"/>
                              </a:ext>
                            </a:extLst>
                          </p:cNvPr>
                          <p:cNvCxnSpPr>
                            <a:cxnSpLocks/>
                          </p:cNvCxnSpPr>
                          <p:nvPr/>
                        </p:nvCxnSpPr>
                        <p:spPr>
                          <a:xfrm flipH="1">
                            <a:off x="197098" y="1424939"/>
                            <a:ext cx="547565" cy="0"/>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42" name="直線矢印コネクタ 41">
                            <a:extLst>
                              <a:ext uri="{FF2B5EF4-FFF2-40B4-BE49-F238E27FC236}">
                                <a16:creationId xmlns:a16="http://schemas.microsoft.com/office/drawing/2014/main" id="{74C692A5-7697-483C-A089-1887E4163490}"/>
                              </a:ext>
                            </a:extLst>
                          </p:cNvPr>
                          <p:cNvCxnSpPr>
                            <a:cxnSpLocks/>
                            <a:endCxn id="39" idx="0"/>
                          </p:cNvCxnSpPr>
                          <p:nvPr/>
                        </p:nvCxnSpPr>
                        <p:spPr>
                          <a:xfrm>
                            <a:off x="1710486" y="512235"/>
                            <a:ext cx="208046" cy="912704"/>
                          </a:xfrm>
                          <a:prstGeom prst="straightConnector1">
                            <a:avLst/>
                          </a:prstGeom>
                          <a:ln w="76200">
                            <a:solidFill>
                              <a:srgbClr val="92D050"/>
                            </a:solidFill>
                            <a:tailEnd type="triangle"/>
                          </a:ln>
                        </p:spPr>
                        <p:style>
                          <a:lnRef idx="1">
                            <a:schemeClr val="accent1"/>
                          </a:lnRef>
                          <a:fillRef idx="0">
                            <a:schemeClr val="accent1"/>
                          </a:fillRef>
                          <a:effectRef idx="0">
                            <a:schemeClr val="accent1"/>
                          </a:effectRef>
                          <a:fontRef idx="minor">
                            <a:schemeClr val="tx1"/>
                          </a:fontRef>
                        </p:style>
                      </p:cxnSp>
                      <p:cxnSp>
                        <p:nvCxnSpPr>
                          <p:cNvPr id="43" name="直線矢印コネクタ 42">
                            <a:extLst>
                              <a:ext uri="{FF2B5EF4-FFF2-40B4-BE49-F238E27FC236}">
                                <a16:creationId xmlns:a16="http://schemas.microsoft.com/office/drawing/2014/main" id="{CECF9334-F01F-4749-9130-3DBA420A127A}"/>
                              </a:ext>
                            </a:extLst>
                          </p:cNvPr>
                          <p:cNvCxnSpPr>
                            <a:cxnSpLocks/>
                          </p:cNvCxnSpPr>
                          <p:nvPr/>
                        </p:nvCxnSpPr>
                        <p:spPr>
                          <a:xfrm flipH="1">
                            <a:off x="1918532" y="1417659"/>
                            <a:ext cx="275474" cy="0"/>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sp>
                      <p:nvSpPr>
                        <p:cNvPr id="39" name="テキスト ボックス 34">
                          <a:extLst>
                            <a:ext uri="{FF2B5EF4-FFF2-40B4-BE49-F238E27FC236}">
                              <a16:creationId xmlns:a16="http://schemas.microsoft.com/office/drawing/2014/main" id="{2CE049EE-F04E-4A6F-9090-2518E8C08B48}"/>
                            </a:ext>
                          </a:extLst>
                        </p:cNvPr>
                        <p:cNvSpPr txBox="1"/>
                        <p:nvPr/>
                      </p:nvSpPr>
                      <p:spPr>
                        <a:xfrm>
                          <a:off x="1279428" y="1424939"/>
                          <a:ext cx="1278209" cy="372504"/>
                        </a:xfrm>
                        <a:prstGeom prst="rect">
                          <a:avLst/>
                        </a:prstGeom>
                        <a:noFill/>
                      </p:spPr>
                      <p:txBody>
                        <a:bodyPr wrap="square" rtlCol="0">
                          <a:noAutofit/>
                        </a:bodyPr>
                        <a:lstStyle/>
                        <a:p>
                          <a:pPr algn="just">
                            <a:spcAft>
                              <a:spcPts val="0"/>
                            </a:spcAft>
                          </a:pPr>
                          <a:r>
                            <a:rPr lang="ja-JP" sz="1600" b="1" kern="1200">
                              <a:solidFill>
                                <a:srgbClr val="000000"/>
                              </a:solidFill>
                              <a:effectLst/>
                              <a:latin typeface="游明朝" panose="02020400000000000000" pitchFamily="18" charset="-128"/>
                              <a:ea typeface="游明朝" panose="02020400000000000000" pitchFamily="18" charset="-128"/>
                              <a:cs typeface="Times New Roman" panose="02020603050405020304" pitchFamily="18" charset="0"/>
                            </a:rPr>
                            <a:t>局地</a:t>
                          </a:r>
                          <a:r>
                            <a:rPr lang="en-US" sz="1600" b="1" kern="1200">
                              <a:solidFill>
                                <a:srgbClr val="000000"/>
                              </a:solidFill>
                              <a:effectLst/>
                              <a:latin typeface="Times New Roman" panose="02020603050405020304" pitchFamily="18" charset="0"/>
                              <a:ea typeface="游明朝" panose="02020400000000000000" pitchFamily="18" charset="-128"/>
                              <a:cs typeface="Times New Roman" panose="02020603050405020304" pitchFamily="18" charset="0"/>
                            </a:rPr>
                            <a:t>(</a:t>
                          </a:r>
                          <a:r>
                            <a:rPr lang="ja-JP" sz="1600" b="1" kern="1200">
                              <a:solidFill>
                                <a:srgbClr val="000000"/>
                              </a:solidFill>
                              <a:effectLst/>
                              <a:latin typeface="Times New Roman" panose="02020603050405020304" pitchFamily="18" charset="0"/>
                              <a:ea typeface="游明朝" panose="02020400000000000000" pitchFamily="18" charset="-128"/>
                              <a:cs typeface="Times New Roman" panose="02020603050405020304" pitchFamily="18" charset="0"/>
                            </a:rPr>
                            <a:t>東風</a:t>
                          </a:r>
                          <a:r>
                            <a:rPr lang="en-US" sz="1600" b="1" kern="1200">
                              <a:solidFill>
                                <a:srgbClr val="000000"/>
                              </a:solidFill>
                              <a:effectLst/>
                              <a:latin typeface="Times New Roman" panose="02020603050405020304" pitchFamily="18" charset="0"/>
                              <a:ea typeface="游明朝" panose="02020400000000000000" pitchFamily="18" charset="-128"/>
                              <a:cs typeface="Times New Roman" panose="02020603050405020304" pitchFamily="18" charset="0"/>
                            </a:rPr>
                            <a:t>2)</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p:txBody>
                    </p:sp>
                  </p:grpSp>
                </p:grpSp>
                <p:sp>
                  <p:nvSpPr>
                    <p:cNvPr id="31" name="テキスト ボックス 34">
                      <a:extLst>
                        <a:ext uri="{FF2B5EF4-FFF2-40B4-BE49-F238E27FC236}">
                          <a16:creationId xmlns:a16="http://schemas.microsoft.com/office/drawing/2014/main" id="{BE921456-E3E6-4185-A105-89E48151CA70}"/>
                        </a:ext>
                      </a:extLst>
                    </p:cNvPr>
                    <p:cNvSpPr txBox="1"/>
                    <p:nvPr/>
                  </p:nvSpPr>
                  <p:spPr>
                    <a:xfrm>
                      <a:off x="-6262" y="1224501"/>
                      <a:ext cx="985963" cy="317368"/>
                    </a:xfrm>
                    <a:prstGeom prst="rect">
                      <a:avLst/>
                    </a:prstGeom>
                    <a:noFill/>
                  </p:spPr>
                  <p:txBody>
                    <a:bodyPr wrap="square" rtlCol="0">
                      <a:noAutofit/>
                    </a:bodyPr>
                    <a:lstStyle/>
                    <a:p>
                      <a:pPr algn="just">
                        <a:spcAft>
                          <a:spcPts val="0"/>
                        </a:spcAft>
                      </a:pPr>
                      <a:r>
                        <a:rPr lang="ja-JP" sz="1600" b="1" kern="1200">
                          <a:solidFill>
                            <a:srgbClr val="000000"/>
                          </a:solidFill>
                          <a:effectLst/>
                          <a:latin typeface="游明朝" panose="02020400000000000000" pitchFamily="18" charset="-128"/>
                          <a:ea typeface="游明朝" panose="02020400000000000000" pitchFamily="18" charset="-128"/>
                          <a:cs typeface="Times New Roman" panose="02020603050405020304" pitchFamily="18" charset="0"/>
                        </a:rPr>
                        <a:t>局地</a:t>
                      </a:r>
                      <a:r>
                        <a:rPr lang="en-US" sz="1600" b="1" kern="1200">
                          <a:solidFill>
                            <a:srgbClr val="000000"/>
                          </a:solidFill>
                          <a:effectLst/>
                          <a:latin typeface="Times New Roman" panose="02020603050405020304" pitchFamily="18" charset="0"/>
                          <a:ea typeface="游明朝" panose="02020400000000000000" pitchFamily="18" charset="-128"/>
                          <a:cs typeface="Times New Roman" panose="02020603050405020304" pitchFamily="18" charset="0"/>
                        </a:rPr>
                        <a:t>(</a:t>
                      </a:r>
                      <a:r>
                        <a:rPr lang="ja-JP" sz="1600" b="1" kern="1200">
                          <a:solidFill>
                            <a:srgbClr val="000000"/>
                          </a:solidFill>
                          <a:effectLst/>
                          <a:latin typeface="Times New Roman" panose="02020603050405020304" pitchFamily="18" charset="0"/>
                          <a:ea typeface="游明朝" panose="02020400000000000000" pitchFamily="18" charset="-128"/>
                          <a:cs typeface="Times New Roman" panose="02020603050405020304" pitchFamily="18" charset="0"/>
                        </a:rPr>
                        <a:t>東風</a:t>
                      </a:r>
                      <a:r>
                        <a:rPr lang="en-US" sz="1600" b="1" kern="1200">
                          <a:solidFill>
                            <a:srgbClr val="000000"/>
                          </a:solidFill>
                          <a:effectLst/>
                          <a:latin typeface="Times New Roman" panose="02020603050405020304" pitchFamily="18" charset="0"/>
                          <a:ea typeface="游明朝" panose="02020400000000000000" pitchFamily="18" charset="-128"/>
                          <a:cs typeface="Times New Roman" panose="02020603050405020304" pitchFamily="18" charset="0"/>
                        </a:rPr>
                        <a:t>1)</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p:txBody>
                </p:sp>
                <p:sp>
                  <p:nvSpPr>
                    <p:cNvPr id="32" name="テキスト ボックス 34">
                      <a:extLst>
                        <a:ext uri="{FF2B5EF4-FFF2-40B4-BE49-F238E27FC236}">
                          <a16:creationId xmlns:a16="http://schemas.microsoft.com/office/drawing/2014/main" id="{F8A97917-A671-4BFE-86FB-CA826CC47987}"/>
                        </a:ext>
                      </a:extLst>
                    </p:cNvPr>
                    <p:cNvSpPr txBox="1"/>
                    <p:nvPr/>
                  </p:nvSpPr>
                  <p:spPr>
                    <a:xfrm>
                      <a:off x="1183840" y="726522"/>
                      <a:ext cx="472937" cy="317368"/>
                    </a:xfrm>
                    <a:prstGeom prst="rect">
                      <a:avLst/>
                    </a:prstGeom>
                    <a:noFill/>
                  </p:spPr>
                  <p:txBody>
                    <a:bodyPr wrap="square" rtlCol="0">
                      <a:noAutofit/>
                    </a:bodyPr>
                    <a:lstStyle/>
                    <a:p>
                      <a:pPr algn="just">
                        <a:spcAft>
                          <a:spcPts val="0"/>
                        </a:spcAft>
                      </a:pPr>
                      <a:r>
                        <a:rPr lang="ja-JP" sz="1600" b="1" kern="1200">
                          <a:solidFill>
                            <a:srgbClr val="000000"/>
                          </a:solidFill>
                          <a:effectLst/>
                          <a:latin typeface="游明朝" panose="02020400000000000000" pitchFamily="18" charset="-128"/>
                          <a:ea typeface="游明朝" panose="02020400000000000000" pitchFamily="18" charset="-128"/>
                          <a:cs typeface="Times New Roman" panose="02020603050405020304" pitchFamily="18" charset="0"/>
                        </a:rPr>
                        <a:t>現実</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p:txBody>
                </p:sp>
                <p:sp>
                  <p:nvSpPr>
                    <p:cNvPr id="33" name="テキスト ボックス 34">
                      <a:extLst>
                        <a:ext uri="{FF2B5EF4-FFF2-40B4-BE49-F238E27FC236}">
                          <a16:creationId xmlns:a16="http://schemas.microsoft.com/office/drawing/2014/main" id="{D21ABF50-DA93-4AAF-BF45-EDC3805C0288}"/>
                        </a:ext>
                      </a:extLst>
                    </p:cNvPr>
                    <p:cNvSpPr txBox="1"/>
                    <p:nvPr/>
                  </p:nvSpPr>
                  <p:spPr>
                    <a:xfrm>
                      <a:off x="333955" y="739471"/>
                      <a:ext cx="618997" cy="317368"/>
                    </a:xfrm>
                    <a:prstGeom prst="rect">
                      <a:avLst/>
                    </a:prstGeom>
                    <a:noFill/>
                  </p:spPr>
                  <p:txBody>
                    <a:bodyPr wrap="square" rtlCol="0">
                      <a:noAutofit/>
                    </a:bodyPr>
                    <a:lstStyle/>
                    <a:p>
                      <a:pPr algn="just">
                        <a:spcAft>
                          <a:spcPts val="0"/>
                        </a:spcAft>
                      </a:pPr>
                      <a:r>
                        <a:rPr lang="ja-JP" sz="1600" b="1" kern="1200">
                          <a:solidFill>
                            <a:srgbClr val="000000"/>
                          </a:solidFill>
                          <a:effectLst/>
                          <a:latin typeface="游明朝" panose="02020400000000000000" pitchFamily="18" charset="-128"/>
                          <a:ea typeface="游明朝" panose="02020400000000000000" pitchFamily="18" charset="-128"/>
                          <a:cs typeface="Times New Roman" panose="02020603050405020304" pitchFamily="18" charset="0"/>
                        </a:rPr>
                        <a:t>大規模</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p:txBody>
                </p:sp>
                <p:sp>
                  <p:nvSpPr>
                    <p:cNvPr id="34" name="テキスト ボックス 34">
                      <a:extLst>
                        <a:ext uri="{FF2B5EF4-FFF2-40B4-BE49-F238E27FC236}">
                          <a16:creationId xmlns:a16="http://schemas.microsoft.com/office/drawing/2014/main" id="{0BB3D847-A09E-43ED-8CCC-DDC30B25034A}"/>
                        </a:ext>
                      </a:extLst>
                    </p:cNvPr>
                    <p:cNvSpPr txBox="1"/>
                    <p:nvPr/>
                  </p:nvSpPr>
                  <p:spPr>
                    <a:xfrm>
                      <a:off x="0" y="739471"/>
                      <a:ext cx="472937" cy="317368"/>
                    </a:xfrm>
                    <a:prstGeom prst="rect">
                      <a:avLst/>
                    </a:prstGeom>
                    <a:noFill/>
                  </p:spPr>
                  <p:txBody>
                    <a:bodyPr wrap="square" rtlCol="0">
                      <a:noAutofit/>
                    </a:bodyPr>
                    <a:lstStyle/>
                    <a:p>
                      <a:pPr algn="just">
                        <a:spcAft>
                          <a:spcPts val="0"/>
                        </a:spcAft>
                      </a:pPr>
                      <a:r>
                        <a:rPr lang="ja-JP" sz="1600" b="1" kern="1200">
                          <a:solidFill>
                            <a:srgbClr val="000000"/>
                          </a:solidFill>
                          <a:effectLst/>
                          <a:latin typeface="游明朝" panose="02020400000000000000" pitchFamily="18" charset="-128"/>
                          <a:ea typeface="游明朝" panose="02020400000000000000" pitchFamily="18" charset="-128"/>
                          <a:cs typeface="Times New Roman" panose="02020603050405020304" pitchFamily="18" charset="0"/>
                        </a:rPr>
                        <a:t>現実</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p:txBody>
                </p:sp>
                <p:sp>
                  <p:nvSpPr>
                    <p:cNvPr id="35" name="テキスト ボックス 34">
                      <a:extLst>
                        <a:ext uri="{FF2B5EF4-FFF2-40B4-BE49-F238E27FC236}">
                          <a16:creationId xmlns:a16="http://schemas.microsoft.com/office/drawing/2014/main" id="{F9CC23E2-1AA3-43DF-8B5D-79C9C42AA4B0}"/>
                        </a:ext>
                      </a:extLst>
                    </p:cNvPr>
                    <p:cNvSpPr txBox="1"/>
                    <p:nvPr/>
                  </p:nvSpPr>
                  <p:spPr>
                    <a:xfrm>
                      <a:off x="1519397" y="726522"/>
                      <a:ext cx="618997" cy="317368"/>
                    </a:xfrm>
                    <a:prstGeom prst="rect">
                      <a:avLst/>
                    </a:prstGeom>
                    <a:noFill/>
                  </p:spPr>
                  <p:txBody>
                    <a:bodyPr wrap="square" rtlCol="0">
                      <a:noAutofit/>
                    </a:bodyPr>
                    <a:lstStyle/>
                    <a:p>
                      <a:pPr algn="just">
                        <a:spcAft>
                          <a:spcPts val="0"/>
                        </a:spcAft>
                      </a:pPr>
                      <a:r>
                        <a:rPr lang="ja-JP" sz="1600" b="1" kern="1200">
                          <a:solidFill>
                            <a:srgbClr val="000000"/>
                          </a:solidFill>
                          <a:effectLst/>
                          <a:latin typeface="游明朝" panose="02020400000000000000" pitchFamily="18" charset="-128"/>
                          <a:ea typeface="游明朝" panose="02020400000000000000" pitchFamily="18" charset="-128"/>
                          <a:cs typeface="Times New Roman" panose="02020603050405020304" pitchFamily="18" charset="0"/>
                        </a:rPr>
                        <a:t>大規模</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p:txBody>
                </p:sp>
              </p:grpSp>
            </p:grpSp>
            <p:sp>
              <p:nvSpPr>
                <p:cNvPr id="22" name="正方形/長方形 21">
                  <a:extLst>
                    <a:ext uri="{FF2B5EF4-FFF2-40B4-BE49-F238E27FC236}">
                      <a16:creationId xmlns:a16="http://schemas.microsoft.com/office/drawing/2014/main" id="{45CB9346-AE51-4C15-8A7B-20852D324766}"/>
                    </a:ext>
                  </a:extLst>
                </p:cNvPr>
                <p:cNvSpPr/>
                <p:nvPr/>
              </p:nvSpPr>
              <p:spPr>
                <a:xfrm>
                  <a:off x="2962275" y="0"/>
                  <a:ext cx="497651" cy="514350"/>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0"/>
                    </a:spcAft>
                  </a:pPr>
                  <a:r>
                    <a:rPr lang="ja-JP" sz="1600" b="1" kern="1200">
                      <a:solidFill>
                        <a:srgbClr val="000000"/>
                      </a:solidFill>
                      <a:effectLst/>
                      <a:ea typeface="游明朝" panose="02020400000000000000" pitchFamily="18" charset="-128"/>
                      <a:cs typeface="Times New Roman" panose="02020603050405020304" pitchFamily="18" charset="0"/>
                    </a:rPr>
                    <a:t>無</a:t>
                  </a:r>
                  <a:endParaRPr lang="ja-JP" sz="1050" kern="100">
                    <a:effectLst/>
                    <a:ea typeface="游明朝" panose="02020400000000000000" pitchFamily="18" charset="-128"/>
                    <a:cs typeface="Times New Roman" panose="02020603050405020304" pitchFamily="18" charset="0"/>
                  </a:endParaRPr>
                </a:p>
              </p:txBody>
            </p:sp>
          </p:grpSp>
        </p:grpSp>
      </p:grpSp>
      <p:sp>
        <p:nvSpPr>
          <p:cNvPr id="44" name="四角形: 角を丸くする 23">
            <a:extLst>
              <a:ext uri="{FF2B5EF4-FFF2-40B4-BE49-F238E27FC236}">
                <a16:creationId xmlns:a16="http://schemas.microsoft.com/office/drawing/2014/main" id="{F2582FD3-D3AF-4ECF-89B1-518C22B99456}"/>
              </a:ext>
            </a:extLst>
          </p:cNvPr>
          <p:cNvSpPr/>
          <p:nvPr/>
        </p:nvSpPr>
        <p:spPr>
          <a:xfrm>
            <a:off x="5130259" y="5101187"/>
            <a:ext cx="3761930" cy="1064337"/>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b="1" dirty="0">
                <a:solidFill>
                  <a:schemeClr val="tx1"/>
                </a:solidFill>
              </a:rPr>
              <a:t>局地場が北風傾向に</a:t>
            </a:r>
            <a:endParaRPr lang="en-US" altLang="ja-JP" sz="2800" b="1" dirty="0">
              <a:solidFill>
                <a:schemeClr val="tx1"/>
              </a:solidFill>
            </a:endParaRPr>
          </a:p>
          <a:p>
            <a:pPr algn="ctr"/>
            <a:r>
              <a:rPr lang="ja-JP" altLang="en-US" sz="2800" b="1" dirty="0">
                <a:solidFill>
                  <a:schemeClr val="tx1"/>
                </a:solidFill>
              </a:rPr>
              <a:t>することを示唆</a:t>
            </a:r>
            <a:endParaRPr lang="en-US" altLang="ja-JP" sz="2800" b="1" dirty="0">
              <a:solidFill>
                <a:schemeClr val="tx1"/>
              </a:solidFill>
            </a:endParaRPr>
          </a:p>
        </p:txBody>
      </p:sp>
      <p:sp>
        <p:nvSpPr>
          <p:cNvPr id="2" name="矢印: 下 1">
            <a:extLst>
              <a:ext uri="{FF2B5EF4-FFF2-40B4-BE49-F238E27FC236}">
                <a16:creationId xmlns:a16="http://schemas.microsoft.com/office/drawing/2014/main" id="{3CF652A5-EC6B-4F1D-9174-C94A9F2AB941}"/>
              </a:ext>
            </a:extLst>
          </p:cNvPr>
          <p:cNvSpPr/>
          <p:nvPr/>
        </p:nvSpPr>
        <p:spPr>
          <a:xfrm rot="4786448">
            <a:off x="4459705" y="5863389"/>
            <a:ext cx="457143" cy="457200"/>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45" name="四角形: 角を丸くする 23">
            <a:extLst>
              <a:ext uri="{FF2B5EF4-FFF2-40B4-BE49-F238E27FC236}">
                <a16:creationId xmlns:a16="http://schemas.microsoft.com/office/drawing/2014/main" id="{A80D0296-4D09-41FB-9783-F0AAEB9F49F6}"/>
              </a:ext>
            </a:extLst>
          </p:cNvPr>
          <p:cNvSpPr/>
          <p:nvPr/>
        </p:nvSpPr>
        <p:spPr>
          <a:xfrm>
            <a:off x="1224970" y="5620106"/>
            <a:ext cx="3109542" cy="1064337"/>
          </a:xfrm>
          <a:prstGeom prst="rect">
            <a:avLst/>
          </a:prstGeom>
          <a:solidFill>
            <a:schemeClr val="bg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b="1" dirty="0">
                <a:solidFill>
                  <a:srgbClr val="C00000"/>
                </a:solidFill>
              </a:rPr>
              <a:t>三重県北部への</a:t>
            </a:r>
            <a:endParaRPr lang="en-US" altLang="ja-JP" sz="2800" b="1" dirty="0">
              <a:solidFill>
                <a:srgbClr val="C00000"/>
              </a:solidFill>
            </a:endParaRPr>
          </a:p>
          <a:p>
            <a:pPr algn="ctr"/>
            <a:r>
              <a:rPr lang="ja-JP" altLang="en-US" sz="2800" b="1" dirty="0">
                <a:solidFill>
                  <a:srgbClr val="C00000"/>
                </a:solidFill>
              </a:rPr>
              <a:t>降雪を強化</a:t>
            </a:r>
            <a:endParaRPr lang="en-US" altLang="ja-JP" sz="2800" b="1" dirty="0">
              <a:solidFill>
                <a:srgbClr val="C00000"/>
              </a:solidFill>
            </a:endParaRPr>
          </a:p>
        </p:txBody>
      </p:sp>
      <p:grpSp>
        <p:nvGrpSpPr>
          <p:cNvPr id="66" name="グループ化 65">
            <a:extLst>
              <a:ext uri="{FF2B5EF4-FFF2-40B4-BE49-F238E27FC236}">
                <a16:creationId xmlns:a16="http://schemas.microsoft.com/office/drawing/2014/main" id="{EB2457E6-BCA3-4DE7-A78B-B370768FD054}"/>
              </a:ext>
            </a:extLst>
          </p:cNvPr>
          <p:cNvGrpSpPr/>
          <p:nvPr/>
        </p:nvGrpSpPr>
        <p:grpSpPr>
          <a:xfrm>
            <a:off x="4793528" y="-37099"/>
            <a:ext cx="4522804" cy="461665"/>
            <a:chOff x="1524911" y="467277"/>
            <a:chExt cx="4522804" cy="461665"/>
          </a:xfrm>
        </p:grpSpPr>
        <p:grpSp>
          <p:nvGrpSpPr>
            <p:cNvPr id="67" name="グループ化 66">
              <a:extLst>
                <a:ext uri="{FF2B5EF4-FFF2-40B4-BE49-F238E27FC236}">
                  <a16:creationId xmlns:a16="http://schemas.microsoft.com/office/drawing/2014/main" id="{11B63D91-E42B-4CA0-A4F3-960DCC6A6371}"/>
                </a:ext>
              </a:extLst>
            </p:cNvPr>
            <p:cNvGrpSpPr/>
            <p:nvPr/>
          </p:nvGrpSpPr>
          <p:grpSpPr>
            <a:xfrm>
              <a:off x="1697243" y="467277"/>
              <a:ext cx="4350472" cy="461665"/>
              <a:chOff x="1697243" y="467277"/>
              <a:chExt cx="4350472" cy="461665"/>
            </a:xfrm>
          </p:grpSpPr>
          <p:grpSp>
            <p:nvGrpSpPr>
              <p:cNvPr id="69" name="グループ化 68">
                <a:extLst>
                  <a:ext uri="{FF2B5EF4-FFF2-40B4-BE49-F238E27FC236}">
                    <a16:creationId xmlns:a16="http://schemas.microsoft.com/office/drawing/2014/main" id="{3B6E0C74-46A9-4E38-A295-BC62559EC7AF}"/>
                  </a:ext>
                </a:extLst>
              </p:cNvPr>
              <p:cNvGrpSpPr/>
              <p:nvPr/>
            </p:nvGrpSpPr>
            <p:grpSpPr>
              <a:xfrm>
                <a:off x="1697243" y="467277"/>
                <a:ext cx="4350472" cy="461665"/>
                <a:chOff x="7380117" y="-57175"/>
                <a:chExt cx="4350472" cy="461665"/>
              </a:xfrm>
            </p:grpSpPr>
            <p:grpSp>
              <p:nvGrpSpPr>
                <p:cNvPr id="72" name="グループ化 71">
                  <a:extLst>
                    <a:ext uri="{FF2B5EF4-FFF2-40B4-BE49-F238E27FC236}">
                      <a16:creationId xmlns:a16="http://schemas.microsoft.com/office/drawing/2014/main" id="{0FE44F48-3027-44D9-A0EF-72F75E0B85BA}"/>
                    </a:ext>
                  </a:extLst>
                </p:cNvPr>
                <p:cNvGrpSpPr/>
                <p:nvPr/>
              </p:nvGrpSpPr>
              <p:grpSpPr>
                <a:xfrm>
                  <a:off x="7380117" y="-12519"/>
                  <a:ext cx="4178140" cy="330998"/>
                  <a:chOff x="-334449" y="3388664"/>
                  <a:chExt cx="11482961" cy="909693"/>
                </a:xfrm>
              </p:grpSpPr>
              <p:sp>
                <p:nvSpPr>
                  <p:cNvPr id="74" name="四角形: 角を丸くする 73">
                    <a:extLst>
                      <a:ext uri="{FF2B5EF4-FFF2-40B4-BE49-F238E27FC236}">
                        <a16:creationId xmlns:a16="http://schemas.microsoft.com/office/drawing/2014/main" id="{8BFA301F-D064-4996-A86C-0C63E5502969}"/>
                      </a:ext>
                    </a:extLst>
                  </p:cNvPr>
                  <p:cNvSpPr/>
                  <p:nvPr/>
                </p:nvSpPr>
                <p:spPr>
                  <a:xfrm>
                    <a:off x="-334449" y="3432725"/>
                    <a:ext cx="4399583" cy="865632"/>
                  </a:xfrm>
                  <a:prstGeom prst="roundRect">
                    <a:avLst/>
                  </a:prstGeom>
                  <a:solidFill>
                    <a:schemeClr val="accent6">
                      <a:lumMod val="20000"/>
                      <a:lumOff val="8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a:solidFill>
                          <a:schemeClr val="tx1"/>
                        </a:solidFill>
                      </a:rPr>
                      <a:t>現実</a:t>
                    </a:r>
                  </a:p>
                </p:txBody>
              </p:sp>
              <p:sp>
                <p:nvSpPr>
                  <p:cNvPr id="75" name="四角形: 角を丸くする 74">
                    <a:extLst>
                      <a:ext uri="{FF2B5EF4-FFF2-40B4-BE49-F238E27FC236}">
                        <a16:creationId xmlns:a16="http://schemas.microsoft.com/office/drawing/2014/main" id="{6D5CB1DD-46F0-44E5-80F1-0B64066DFBEF}"/>
                      </a:ext>
                    </a:extLst>
                  </p:cNvPr>
                  <p:cNvSpPr/>
                  <p:nvPr/>
                </p:nvSpPr>
                <p:spPr>
                  <a:xfrm>
                    <a:off x="5300514" y="3388664"/>
                    <a:ext cx="3441585" cy="909693"/>
                  </a:xfrm>
                  <a:prstGeom prst="roundRect">
                    <a:avLst/>
                  </a:prstGeom>
                  <a:solidFill>
                    <a:schemeClr val="accent1">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tx1"/>
                        </a:solidFill>
                      </a:rPr>
                      <a:t>大規模</a:t>
                    </a:r>
                  </a:p>
                </p:txBody>
              </p:sp>
              <p:sp>
                <p:nvSpPr>
                  <p:cNvPr id="76" name="四角形: 角を丸くする 75">
                    <a:extLst>
                      <a:ext uri="{FF2B5EF4-FFF2-40B4-BE49-F238E27FC236}">
                        <a16:creationId xmlns:a16="http://schemas.microsoft.com/office/drawing/2014/main" id="{ED34E94A-4A3E-45BF-931C-DA46DB0E7F5E}"/>
                      </a:ext>
                    </a:extLst>
                  </p:cNvPr>
                  <p:cNvSpPr/>
                  <p:nvPr/>
                </p:nvSpPr>
                <p:spPr>
                  <a:xfrm>
                    <a:off x="9546470" y="3432725"/>
                    <a:ext cx="1602042" cy="800804"/>
                  </a:xfrm>
                  <a:prstGeom prst="roundRect">
                    <a:avLst/>
                  </a:prstGeom>
                  <a:solidFill>
                    <a:schemeClr val="accent2">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b="1" dirty="0">
                      <a:solidFill>
                        <a:schemeClr val="tx1"/>
                      </a:solidFill>
                    </a:endParaRPr>
                  </a:p>
                </p:txBody>
              </p:sp>
            </p:grpSp>
            <p:sp>
              <p:nvSpPr>
                <p:cNvPr id="73" name="テキスト ボックス 72">
                  <a:extLst>
                    <a:ext uri="{FF2B5EF4-FFF2-40B4-BE49-F238E27FC236}">
                      <a16:creationId xmlns:a16="http://schemas.microsoft.com/office/drawing/2014/main" id="{F4518AA5-D2CD-4D3D-AC8E-73A8DBE5E62B}"/>
                    </a:ext>
                  </a:extLst>
                </p:cNvPr>
                <p:cNvSpPr txBox="1"/>
                <p:nvPr/>
              </p:nvSpPr>
              <p:spPr>
                <a:xfrm>
                  <a:off x="10855094" y="-57175"/>
                  <a:ext cx="875495" cy="461665"/>
                </a:xfrm>
                <a:prstGeom prst="rect">
                  <a:avLst/>
                </a:prstGeom>
                <a:noFill/>
              </p:spPr>
              <p:txBody>
                <a:bodyPr wrap="square" rtlCol="0">
                  <a:spAutoFit/>
                </a:bodyPr>
                <a:lstStyle/>
                <a:p>
                  <a:r>
                    <a:rPr lang="ja-JP" altLang="en-US" sz="2400" b="1" dirty="0"/>
                    <a:t>局地</a:t>
                  </a:r>
                  <a:endParaRPr lang="en-US" altLang="ja-JP" sz="2400" b="1" dirty="0"/>
                </a:p>
              </p:txBody>
            </p:sp>
          </p:grpSp>
          <p:sp>
            <p:nvSpPr>
              <p:cNvPr id="70" name="次の値と等しい 69">
                <a:extLst>
                  <a:ext uri="{FF2B5EF4-FFF2-40B4-BE49-F238E27FC236}">
                    <a16:creationId xmlns:a16="http://schemas.microsoft.com/office/drawing/2014/main" id="{7B6280EE-B792-458F-A5BC-4E3F5676082A}"/>
                  </a:ext>
                </a:extLst>
              </p:cNvPr>
              <p:cNvSpPr/>
              <p:nvPr/>
            </p:nvSpPr>
            <p:spPr>
              <a:xfrm>
                <a:off x="3332988" y="557841"/>
                <a:ext cx="348573" cy="232248"/>
              </a:xfrm>
              <a:prstGeom prst="mathEqual">
                <a:avLst/>
              </a:prstGeom>
              <a:solidFill>
                <a:schemeClr val="tx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71" name="十字形 70">
                <a:extLst>
                  <a:ext uri="{FF2B5EF4-FFF2-40B4-BE49-F238E27FC236}">
                    <a16:creationId xmlns:a16="http://schemas.microsoft.com/office/drawing/2014/main" id="{C50D8228-5676-43A7-81AB-5EF81CE4B62B}"/>
                  </a:ext>
                </a:extLst>
              </p:cNvPr>
              <p:cNvSpPr/>
              <p:nvPr/>
            </p:nvSpPr>
            <p:spPr>
              <a:xfrm>
                <a:off x="5047857" y="574314"/>
                <a:ext cx="191823" cy="191823"/>
              </a:xfrm>
              <a:prstGeom prst="plus">
                <a:avLst>
                  <a:gd name="adj" fmla="val 3743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68" name="正方形/長方形 67">
              <a:extLst>
                <a:ext uri="{FF2B5EF4-FFF2-40B4-BE49-F238E27FC236}">
                  <a16:creationId xmlns:a16="http://schemas.microsoft.com/office/drawing/2014/main" id="{CC40A6EC-796F-4717-8040-E6DF192FFD29}"/>
                </a:ext>
              </a:extLst>
            </p:cNvPr>
            <p:cNvSpPr/>
            <p:nvPr/>
          </p:nvSpPr>
          <p:spPr>
            <a:xfrm>
              <a:off x="1524911" y="488060"/>
              <a:ext cx="3495946" cy="393876"/>
            </a:xfrm>
            <a:prstGeom prst="rect">
              <a:avLst/>
            </a:prstGeom>
            <a:solidFill>
              <a:schemeClr val="accent5">
                <a:lumMod val="40000"/>
                <a:lumOff val="6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sp>
        <p:nvSpPr>
          <p:cNvPr id="46" name="テキスト ボックス 45">
            <a:extLst>
              <a:ext uri="{FF2B5EF4-FFF2-40B4-BE49-F238E27FC236}">
                <a16:creationId xmlns:a16="http://schemas.microsoft.com/office/drawing/2014/main" id="{F012689A-1D7D-4F3A-84BA-79C9F50F3A19}"/>
              </a:ext>
            </a:extLst>
          </p:cNvPr>
          <p:cNvSpPr txBox="1"/>
          <p:nvPr/>
        </p:nvSpPr>
        <p:spPr>
          <a:xfrm>
            <a:off x="1539169" y="824676"/>
            <a:ext cx="4052067" cy="400110"/>
          </a:xfrm>
          <a:prstGeom prst="rect">
            <a:avLst/>
          </a:prstGeom>
          <a:noFill/>
        </p:spPr>
        <p:txBody>
          <a:bodyPr wrap="square" rtlCol="0">
            <a:spAutoFit/>
          </a:bodyPr>
          <a:lstStyle/>
          <a:p>
            <a:r>
              <a:rPr kumimoji="1" lang="ja-JP" altLang="en-US" sz="2000" b="1" dirty="0"/>
              <a:t>小低気圧</a:t>
            </a:r>
            <a:r>
              <a:rPr kumimoji="1" lang="ja-JP" altLang="en-US" sz="2000" b="1" dirty="0">
                <a:solidFill>
                  <a:srgbClr val="C00000"/>
                </a:solidFill>
              </a:rPr>
              <a:t>有り</a:t>
            </a:r>
            <a:r>
              <a:rPr kumimoji="1" lang="en-US" altLang="ja-JP" sz="2000" b="1" dirty="0"/>
              <a:t>‐</a:t>
            </a:r>
            <a:r>
              <a:rPr kumimoji="1" lang="ja-JP" altLang="en-US" sz="2000" b="1" dirty="0">
                <a:solidFill>
                  <a:srgbClr val="002060"/>
                </a:solidFill>
              </a:rPr>
              <a:t>無し</a:t>
            </a:r>
          </a:p>
        </p:txBody>
      </p:sp>
      <p:sp>
        <p:nvSpPr>
          <p:cNvPr id="47" name="テキスト ボックス 46">
            <a:extLst>
              <a:ext uri="{FF2B5EF4-FFF2-40B4-BE49-F238E27FC236}">
                <a16:creationId xmlns:a16="http://schemas.microsoft.com/office/drawing/2014/main" id="{79348C1F-C0AD-4F04-85E1-DEDE4C48A411}"/>
              </a:ext>
            </a:extLst>
          </p:cNvPr>
          <p:cNvSpPr txBox="1"/>
          <p:nvPr/>
        </p:nvSpPr>
        <p:spPr>
          <a:xfrm>
            <a:off x="66380" y="424566"/>
            <a:ext cx="1006514" cy="400110"/>
          </a:xfrm>
          <a:prstGeom prst="rect">
            <a:avLst/>
          </a:prstGeom>
          <a:noFill/>
          <a:ln w="28575">
            <a:solidFill>
              <a:schemeClr val="accent4">
                <a:lumMod val="60000"/>
                <a:lumOff val="40000"/>
              </a:schemeClr>
            </a:solidFill>
          </a:ln>
        </p:spPr>
        <p:txBody>
          <a:bodyPr wrap="square" rtlCol="0">
            <a:spAutoFit/>
          </a:bodyPr>
          <a:lstStyle/>
          <a:p>
            <a:r>
              <a:rPr lang="en-US" altLang="ja-JP" sz="2000" b="1" dirty="0"/>
              <a:t>850hPa </a:t>
            </a:r>
            <a:r>
              <a:rPr kumimoji="1" lang="ja-JP" altLang="en-US" sz="2000" b="1" dirty="0"/>
              <a:t>　</a:t>
            </a:r>
            <a:endParaRPr kumimoji="1" lang="ja-JP" altLang="en-US" sz="1600" b="1" dirty="0"/>
          </a:p>
        </p:txBody>
      </p:sp>
      <p:pic>
        <p:nvPicPr>
          <p:cNvPr id="49" name="図 48">
            <a:extLst>
              <a:ext uri="{FF2B5EF4-FFF2-40B4-BE49-F238E27FC236}">
                <a16:creationId xmlns:a16="http://schemas.microsoft.com/office/drawing/2014/main" id="{F3F9D632-8D69-4618-9E16-CF922A30A17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4172" b="4577"/>
          <a:stretch/>
        </p:blipFill>
        <p:spPr>
          <a:xfrm>
            <a:off x="837324" y="1183534"/>
            <a:ext cx="4062510" cy="4271465"/>
          </a:xfrm>
          <a:prstGeom prst="rect">
            <a:avLst/>
          </a:prstGeom>
        </p:spPr>
      </p:pic>
      <p:sp>
        <p:nvSpPr>
          <p:cNvPr id="48" name="正方形/長方形 47">
            <a:extLst>
              <a:ext uri="{FF2B5EF4-FFF2-40B4-BE49-F238E27FC236}">
                <a16:creationId xmlns:a16="http://schemas.microsoft.com/office/drawing/2014/main" id="{B9E2FD1F-6369-4B20-8E19-CBA9930FF83D}"/>
              </a:ext>
            </a:extLst>
          </p:cNvPr>
          <p:cNvSpPr/>
          <p:nvPr/>
        </p:nvSpPr>
        <p:spPr>
          <a:xfrm>
            <a:off x="66380" y="843598"/>
            <a:ext cx="703641" cy="400110"/>
          </a:xfrm>
          <a:prstGeom prst="rect">
            <a:avLst/>
          </a:prstGeom>
          <a:ln w="38100">
            <a:solidFill>
              <a:srgbClr val="C00000"/>
            </a:solidFill>
          </a:ln>
        </p:spPr>
        <p:txBody>
          <a:bodyPr wrap="square">
            <a:spAutoFit/>
          </a:bodyPr>
          <a:lstStyle/>
          <a:p>
            <a:r>
              <a:rPr lang="ja-JP" altLang="en-US" sz="2000" b="1" dirty="0">
                <a:solidFill>
                  <a:sysClr val="windowText" lastClr="000000"/>
                </a:solidFill>
              </a:rPr>
              <a:t>局地</a:t>
            </a:r>
            <a:endParaRPr lang="ja-JP" altLang="en-US" sz="2000" dirty="0"/>
          </a:p>
        </p:txBody>
      </p:sp>
      <p:sp>
        <p:nvSpPr>
          <p:cNvPr id="50" name="テキスト ボックス 49">
            <a:extLst>
              <a:ext uri="{FF2B5EF4-FFF2-40B4-BE49-F238E27FC236}">
                <a16:creationId xmlns:a16="http://schemas.microsoft.com/office/drawing/2014/main" id="{4436CDBD-3FB0-4776-A0F7-E1237DEABFF5}"/>
              </a:ext>
            </a:extLst>
          </p:cNvPr>
          <p:cNvSpPr txBox="1"/>
          <p:nvPr/>
        </p:nvSpPr>
        <p:spPr>
          <a:xfrm>
            <a:off x="66380" y="2094495"/>
            <a:ext cx="461665" cy="1226221"/>
          </a:xfrm>
          <a:prstGeom prst="rect">
            <a:avLst/>
          </a:prstGeom>
          <a:noFill/>
        </p:spPr>
        <p:txBody>
          <a:bodyPr vert="eaVert" wrap="square" rtlCol="0">
            <a:spAutoFit/>
          </a:bodyPr>
          <a:lstStyle/>
          <a:p>
            <a:r>
              <a:rPr lang="ja-JP" altLang="en-US" b="1" dirty="0"/>
              <a:t>風向風速</a:t>
            </a:r>
            <a:endParaRPr kumimoji="1" lang="ja-JP" altLang="en-US" b="1" dirty="0"/>
          </a:p>
        </p:txBody>
      </p:sp>
      <p:sp>
        <p:nvSpPr>
          <p:cNvPr id="51" name="正方形/長方形 50">
            <a:extLst>
              <a:ext uri="{FF2B5EF4-FFF2-40B4-BE49-F238E27FC236}">
                <a16:creationId xmlns:a16="http://schemas.microsoft.com/office/drawing/2014/main" id="{D79D12F8-9A6F-487A-99F3-EDD3B642304A}"/>
              </a:ext>
            </a:extLst>
          </p:cNvPr>
          <p:cNvSpPr/>
          <p:nvPr/>
        </p:nvSpPr>
        <p:spPr>
          <a:xfrm>
            <a:off x="7158209" y="392921"/>
            <a:ext cx="1905580" cy="369332"/>
          </a:xfrm>
          <a:prstGeom prst="rect">
            <a:avLst/>
          </a:prstGeom>
          <a:ln w="38100">
            <a:solidFill>
              <a:srgbClr val="C00000"/>
            </a:solidFill>
          </a:ln>
        </p:spPr>
        <p:txBody>
          <a:bodyPr wrap="square">
            <a:spAutoFit/>
          </a:bodyPr>
          <a:lstStyle/>
          <a:p>
            <a:r>
              <a:rPr lang="ja-JP" altLang="en-US" b="1" dirty="0"/>
              <a:t>北寄りの北西風</a:t>
            </a:r>
          </a:p>
        </p:txBody>
      </p:sp>
    </p:spTree>
    <p:extLst>
      <p:ext uri="{BB962C8B-B14F-4D97-AF65-F5344CB8AC3E}">
        <p14:creationId xmlns:p14="http://schemas.microsoft.com/office/powerpoint/2010/main" val="41784784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四角形: 角を丸くする 5">
            <a:extLst>
              <a:ext uri="{FF2B5EF4-FFF2-40B4-BE49-F238E27FC236}">
                <a16:creationId xmlns:a16="http://schemas.microsoft.com/office/drawing/2014/main" id="{5CC0F67D-50D6-4FE5-9B38-5785067C372E}"/>
              </a:ext>
            </a:extLst>
          </p:cNvPr>
          <p:cNvSpPr/>
          <p:nvPr/>
        </p:nvSpPr>
        <p:spPr>
          <a:xfrm>
            <a:off x="0" y="-25854"/>
            <a:ext cx="9144000" cy="450420"/>
          </a:xfrm>
          <a:prstGeom prst="roundRect">
            <a:avLst>
              <a:gd name="adj" fmla="val 0"/>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2400" b="1" dirty="0">
                <a:ln>
                  <a:solidFill>
                    <a:sysClr val="windowText" lastClr="000000"/>
                  </a:solidFill>
                </a:ln>
                <a:solidFill>
                  <a:schemeClr val="bg1"/>
                </a:solidFill>
              </a:rPr>
              <a:t>7.</a:t>
            </a:r>
            <a:r>
              <a:rPr lang="ja-JP" altLang="en-US" sz="2400" b="1" dirty="0">
                <a:ln>
                  <a:solidFill>
                    <a:sysClr val="windowText" lastClr="000000"/>
                  </a:solidFill>
                </a:ln>
                <a:solidFill>
                  <a:schemeClr val="bg1"/>
                </a:solidFill>
              </a:rPr>
              <a:t>実際の事例で確認　</a:t>
            </a:r>
          </a:p>
        </p:txBody>
      </p:sp>
      <p:sp>
        <p:nvSpPr>
          <p:cNvPr id="44" name="四角形: 角を丸くする 23">
            <a:extLst>
              <a:ext uri="{FF2B5EF4-FFF2-40B4-BE49-F238E27FC236}">
                <a16:creationId xmlns:a16="http://schemas.microsoft.com/office/drawing/2014/main" id="{F2582FD3-D3AF-4ECF-89B1-518C22B99456}"/>
              </a:ext>
            </a:extLst>
          </p:cNvPr>
          <p:cNvSpPr/>
          <p:nvPr/>
        </p:nvSpPr>
        <p:spPr>
          <a:xfrm>
            <a:off x="1252733" y="5136529"/>
            <a:ext cx="6743998" cy="1476913"/>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b="1" dirty="0">
                <a:solidFill>
                  <a:schemeClr val="tx1"/>
                </a:solidFill>
              </a:rPr>
              <a:t>小低気圧が顕著になるにつれて北風傾向</a:t>
            </a:r>
            <a:endParaRPr lang="en-US" altLang="ja-JP" sz="2800" b="1" dirty="0">
              <a:solidFill>
                <a:schemeClr val="tx1"/>
              </a:solidFill>
            </a:endParaRPr>
          </a:p>
          <a:p>
            <a:pPr algn="ctr"/>
            <a:r>
              <a:rPr lang="ja-JP" altLang="en-US" sz="2800" b="1" dirty="0">
                <a:solidFill>
                  <a:schemeClr val="tx1"/>
                </a:solidFill>
              </a:rPr>
              <a:t>になることがわかる</a:t>
            </a:r>
            <a:endParaRPr lang="en-US" altLang="ja-JP" sz="2800" b="1" dirty="0">
              <a:solidFill>
                <a:schemeClr val="tx1"/>
              </a:solidFill>
            </a:endParaRPr>
          </a:p>
        </p:txBody>
      </p:sp>
      <p:grpSp>
        <p:nvGrpSpPr>
          <p:cNvPr id="56" name="グループ化 55">
            <a:extLst>
              <a:ext uri="{FF2B5EF4-FFF2-40B4-BE49-F238E27FC236}">
                <a16:creationId xmlns:a16="http://schemas.microsoft.com/office/drawing/2014/main" id="{66DB44AB-D6BB-47BB-B5E7-31D40E78029C}"/>
              </a:ext>
            </a:extLst>
          </p:cNvPr>
          <p:cNvGrpSpPr/>
          <p:nvPr/>
        </p:nvGrpSpPr>
        <p:grpSpPr>
          <a:xfrm>
            <a:off x="4965860" y="-18983"/>
            <a:ext cx="4402890" cy="400110"/>
            <a:chOff x="1697243" y="485393"/>
            <a:chExt cx="4402890" cy="400110"/>
          </a:xfrm>
        </p:grpSpPr>
        <p:grpSp>
          <p:nvGrpSpPr>
            <p:cNvPr id="58" name="グループ化 57">
              <a:extLst>
                <a:ext uri="{FF2B5EF4-FFF2-40B4-BE49-F238E27FC236}">
                  <a16:creationId xmlns:a16="http://schemas.microsoft.com/office/drawing/2014/main" id="{C5734E77-BF9D-43E8-A201-3FE039BCADB8}"/>
                </a:ext>
              </a:extLst>
            </p:cNvPr>
            <p:cNvGrpSpPr/>
            <p:nvPr/>
          </p:nvGrpSpPr>
          <p:grpSpPr>
            <a:xfrm>
              <a:off x="1697243" y="485393"/>
              <a:ext cx="4402890" cy="400110"/>
              <a:chOff x="7380117" y="-39059"/>
              <a:chExt cx="4402890" cy="400110"/>
            </a:xfrm>
          </p:grpSpPr>
          <p:grpSp>
            <p:nvGrpSpPr>
              <p:cNvPr id="61" name="グループ化 60">
                <a:extLst>
                  <a:ext uri="{FF2B5EF4-FFF2-40B4-BE49-F238E27FC236}">
                    <a16:creationId xmlns:a16="http://schemas.microsoft.com/office/drawing/2014/main" id="{7847F4AD-00DE-4913-AFC4-0D1B6C4E8FA7}"/>
                  </a:ext>
                </a:extLst>
              </p:cNvPr>
              <p:cNvGrpSpPr/>
              <p:nvPr/>
            </p:nvGrpSpPr>
            <p:grpSpPr>
              <a:xfrm>
                <a:off x="7380117" y="-12519"/>
                <a:ext cx="4178140" cy="330998"/>
                <a:chOff x="-334449" y="3388664"/>
                <a:chExt cx="11482961" cy="909693"/>
              </a:xfrm>
            </p:grpSpPr>
            <p:sp>
              <p:nvSpPr>
                <p:cNvPr id="63" name="四角形: 角を丸くする 62">
                  <a:extLst>
                    <a:ext uri="{FF2B5EF4-FFF2-40B4-BE49-F238E27FC236}">
                      <a16:creationId xmlns:a16="http://schemas.microsoft.com/office/drawing/2014/main" id="{BBF8B456-2107-4CD2-9988-B7D39C353305}"/>
                    </a:ext>
                  </a:extLst>
                </p:cNvPr>
                <p:cNvSpPr/>
                <p:nvPr/>
              </p:nvSpPr>
              <p:spPr>
                <a:xfrm>
                  <a:off x="-334449" y="3432725"/>
                  <a:ext cx="4399583" cy="865632"/>
                </a:xfrm>
                <a:prstGeom prst="roundRect">
                  <a:avLst/>
                </a:prstGeom>
                <a:solidFill>
                  <a:schemeClr val="accent6">
                    <a:lumMod val="20000"/>
                    <a:lumOff val="8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a:solidFill>
                        <a:schemeClr val="tx1"/>
                      </a:solidFill>
                    </a:rPr>
                    <a:t>現実</a:t>
                  </a:r>
                </a:p>
              </p:txBody>
            </p:sp>
            <p:sp>
              <p:nvSpPr>
                <p:cNvPr id="64" name="四角形: 角を丸くする 63">
                  <a:extLst>
                    <a:ext uri="{FF2B5EF4-FFF2-40B4-BE49-F238E27FC236}">
                      <a16:creationId xmlns:a16="http://schemas.microsoft.com/office/drawing/2014/main" id="{DC75CC73-FFAB-4E89-AE05-419AEF532F41}"/>
                    </a:ext>
                  </a:extLst>
                </p:cNvPr>
                <p:cNvSpPr/>
                <p:nvPr/>
              </p:nvSpPr>
              <p:spPr>
                <a:xfrm>
                  <a:off x="5300514" y="3388664"/>
                  <a:ext cx="3441585" cy="909693"/>
                </a:xfrm>
                <a:prstGeom prst="roundRect">
                  <a:avLst/>
                </a:prstGeom>
                <a:solidFill>
                  <a:schemeClr val="accent1">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a:solidFill>
                        <a:schemeClr val="tx1"/>
                      </a:solidFill>
                    </a:rPr>
                    <a:t>大規模</a:t>
                  </a:r>
                </a:p>
              </p:txBody>
            </p:sp>
            <p:sp>
              <p:nvSpPr>
                <p:cNvPr id="65" name="四角形: 角を丸くする 64">
                  <a:extLst>
                    <a:ext uri="{FF2B5EF4-FFF2-40B4-BE49-F238E27FC236}">
                      <a16:creationId xmlns:a16="http://schemas.microsoft.com/office/drawing/2014/main" id="{69418082-6F46-4E01-B717-C96AA44052B3}"/>
                    </a:ext>
                  </a:extLst>
                </p:cNvPr>
                <p:cNvSpPr/>
                <p:nvPr/>
              </p:nvSpPr>
              <p:spPr>
                <a:xfrm>
                  <a:off x="9546470" y="3432725"/>
                  <a:ext cx="1602042" cy="800804"/>
                </a:xfrm>
                <a:prstGeom prst="roundRect">
                  <a:avLst/>
                </a:prstGeom>
                <a:solidFill>
                  <a:schemeClr val="accent2">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b="1" dirty="0">
                    <a:solidFill>
                      <a:schemeClr val="tx1"/>
                    </a:solidFill>
                  </a:endParaRPr>
                </a:p>
              </p:txBody>
            </p:sp>
          </p:grpSp>
          <p:sp>
            <p:nvSpPr>
              <p:cNvPr id="62" name="テキスト ボックス 61">
                <a:extLst>
                  <a:ext uri="{FF2B5EF4-FFF2-40B4-BE49-F238E27FC236}">
                    <a16:creationId xmlns:a16="http://schemas.microsoft.com/office/drawing/2014/main" id="{B117169E-58CE-4800-890C-48BF27717B77}"/>
                  </a:ext>
                </a:extLst>
              </p:cNvPr>
              <p:cNvSpPr txBox="1"/>
              <p:nvPr/>
            </p:nvSpPr>
            <p:spPr>
              <a:xfrm>
                <a:off x="10907512" y="-39059"/>
                <a:ext cx="875495" cy="400110"/>
              </a:xfrm>
              <a:prstGeom prst="rect">
                <a:avLst/>
              </a:prstGeom>
              <a:noFill/>
            </p:spPr>
            <p:txBody>
              <a:bodyPr wrap="square" rtlCol="0">
                <a:spAutoFit/>
              </a:bodyPr>
              <a:lstStyle/>
              <a:p>
                <a:r>
                  <a:rPr lang="ja-JP" altLang="en-US" sz="2000" b="1" dirty="0"/>
                  <a:t>局地</a:t>
                </a:r>
                <a:endParaRPr lang="en-US" altLang="ja-JP" sz="2000" b="1" dirty="0"/>
              </a:p>
            </p:txBody>
          </p:sp>
        </p:grpSp>
        <p:sp>
          <p:nvSpPr>
            <p:cNvPr id="59" name="次の値と等しい 58">
              <a:extLst>
                <a:ext uri="{FF2B5EF4-FFF2-40B4-BE49-F238E27FC236}">
                  <a16:creationId xmlns:a16="http://schemas.microsoft.com/office/drawing/2014/main" id="{C9A682F7-66A0-4E02-927D-DB87E6B32FA6}"/>
                </a:ext>
              </a:extLst>
            </p:cNvPr>
            <p:cNvSpPr/>
            <p:nvPr/>
          </p:nvSpPr>
          <p:spPr>
            <a:xfrm>
              <a:off x="3332988" y="557841"/>
              <a:ext cx="348573" cy="232248"/>
            </a:xfrm>
            <a:prstGeom prst="mathEqual">
              <a:avLst/>
            </a:prstGeom>
            <a:solidFill>
              <a:schemeClr val="tx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60" name="十字形 59">
              <a:extLst>
                <a:ext uri="{FF2B5EF4-FFF2-40B4-BE49-F238E27FC236}">
                  <a16:creationId xmlns:a16="http://schemas.microsoft.com/office/drawing/2014/main" id="{8DACB817-E8E0-448E-BC1C-FE1AFE914F5A}"/>
                </a:ext>
              </a:extLst>
            </p:cNvPr>
            <p:cNvSpPr/>
            <p:nvPr/>
          </p:nvSpPr>
          <p:spPr>
            <a:xfrm>
              <a:off x="5047857" y="574314"/>
              <a:ext cx="191823" cy="191823"/>
            </a:xfrm>
            <a:prstGeom prst="plus">
              <a:avLst>
                <a:gd name="adj" fmla="val 3743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36" name="正方形/長方形 35">
            <a:extLst>
              <a:ext uri="{FF2B5EF4-FFF2-40B4-BE49-F238E27FC236}">
                <a16:creationId xmlns:a16="http://schemas.microsoft.com/office/drawing/2014/main" id="{E1119842-7742-44A6-A578-6270E8FF8439}"/>
              </a:ext>
            </a:extLst>
          </p:cNvPr>
          <p:cNvSpPr/>
          <p:nvPr/>
        </p:nvSpPr>
        <p:spPr>
          <a:xfrm>
            <a:off x="6566673" y="3970945"/>
            <a:ext cx="2455581" cy="1910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2" name="グループ化 21">
            <a:extLst>
              <a:ext uri="{FF2B5EF4-FFF2-40B4-BE49-F238E27FC236}">
                <a16:creationId xmlns:a16="http://schemas.microsoft.com/office/drawing/2014/main" id="{C5016EC8-A57F-4B36-80FD-61AA9A90A396}"/>
              </a:ext>
            </a:extLst>
          </p:cNvPr>
          <p:cNvGrpSpPr/>
          <p:nvPr/>
        </p:nvGrpSpPr>
        <p:grpSpPr>
          <a:xfrm>
            <a:off x="155141" y="899152"/>
            <a:ext cx="5724352" cy="4212981"/>
            <a:chOff x="1213920" y="824239"/>
            <a:chExt cx="5724352" cy="4212981"/>
          </a:xfrm>
        </p:grpSpPr>
        <p:sp>
          <p:nvSpPr>
            <p:cNvPr id="34" name="テキスト ボックス 33">
              <a:extLst>
                <a:ext uri="{FF2B5EF4-FFF2-40B4-BE49-F238E27FC236}">
                  <a16:creationId xmlns:a16="http://schemas.microsoft.com/office/drawing/2014/main" id="{7078E6C1-892B-4C29-8E0C-F5C4D3E87EC2}"/>
                </a:ext>
              </a:extLst>
            </p:cNvPr>
            <p:cNvSpPr txBox="1"/>
            <p:nvPr/>
          </p:nvSpPr>
          <p:spPr>
            <a:xfrm>
              <a:off x="1490922" y="1840842"/>
              <a:ext cx="461665" cy="1226221"/>
            </a:xfrm>
            <a:prstGeom prst="rect">
              <a:avLst/>
            </a:prstGeom>
            <a:noFill/>
          </p:spPr>
          <p:txBody>
            <a:bodyPr vert="eaVert" wrap="square" rtlCol="0">
              <a:spAutoFit/>
            </a:bodyPr>
            <a:lstStyle/>
            <a:p>
              <a:r>
                <a:rPr kumimoji="1" lang="ja-JP" altLang="en-US" b="1" dirty="0"/>
                <a:t>気温</a:t>
              </a:r>
              <a:r>
                <a:rPr kumimoji="1" lang="en-US" altLang="ja-JP" b="1" dirty="0"/>
                <a:t>(</a:t>
              </a:r>
              <a:r>
                <a:rPr kumimoji="1" lang="ja-JP" altLang="en-US" b="1" dirty="0"/>
                <a:t>色</a:t>
              </a:r>
              <a:r>
                <a:rPr kumimoji="1" lang="en-US" altLang="ja-JP" b="1" dirty="0"/>
                <a:t>)</a:t>
              </a:r>
              <a:endParaRPr kumimoji="1" lang="ja-JP" altLang="en-US" b="1" dirty="0"/>
            </a:p>
          </p:txBody>
        </p:sp>
        <p:sp>
          <p:nvSpPr>
            <p:cNvPr id="55" name="正方形/長方形 54">
              <a:extLst>
                <a:ext uri="{FF2B5EF4-FFF2-40B4-BE49-F238E27FC236}">
                  <a16:creationId xmlns:a16="http://schemas.microsoft.com/office/drawing/2014/main" id="{16BC67F1-315F-4C3C-85A7-07D27271C880}"/>
                </a:ext>
              </a:extLst>
            </p:cNvPr>
            <p:cNvSpPr/>
            <p:nvPr/>
          </p:nvSpPr>
          <p:spPr>
            <a:xfrm>
              <a:off x="1372940" y="1381812"/>
              <a:ext cx="697627" cy="400110"/>
            </a:xfrm>
            <a:prstGeom prst="rect">
              <a:avLst/>
            </a:prstGeom>
            <a:ln w="38100">
              <a:solidFill>
                <a:srgbClr val="C00000"/>
              </a:solidFill>
            </a:ln>
          </p:spPr>
          <p:txBody>
            <a:bodyPr wrap="none">
              <a:spAutoFit/>
            </a:bodyPr>
            <a:lstStyle/>
            <a:p>
              <a:r>
                <a:rPr lang="ja-JP" altLang="en-US" sz="2000" b="1" dirty="0">
                  <a:solidFill>
                    <a:sysClr val="windowText" lastClr="000000"/>
                  </a:solidFill>
                </a:rPr>
                <a:t>局地</a:t>
              </a:r>
              <a:endParaRPr lang="ja-JP" altLang="en-US" sz="2000" dirty="0"/>
            </a:p>
          </p:txBody>
        </p:sp>
        <p:pic>
          <p:nvPicPr>
            <p:cNvPr id="4" name="図 3">
              <a:extLst>
                <a:ext uri="{FF2B5EF4-FFF2-40B4-BE49-F238E27FC236}">
                  <a16:creationId xmlns:a16="http://schemas.microsoft.com/office/drawing/2014/main" id="{9ACEB75C-8B23-41A4-B972-C24FAEABF1A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2465509" y="564458"/>
              <a:ext cx="4212981" cy="4732544"/>
            </a:xfrm>
            <a:prstGeom prst="rect">
              <a:avLst/>
            </a:prstGeom>
          </p:spPr>
        </p:pic>
        <p:sp>
          <p:nvSpPr>
            <p:cNvPr id="42" name="正方形/長方形 41">
              <a:extLst>
                <a:ext uri="{FF2B5EF4-FFF2-40B4-BE49-F238E27FC236}">
                  <a16:creationId xmlns:a16="http://schemas.microsoft.com/office/drawing/2014/main" id="{A3D10E7A-C66B-4500-B4BA-3C9F777E46D4}"/>
                </a:ext>
              </a:extLst>
            </p:cNvPr>
            <p:cNvSpPr/>
            <p:nvPr/>
          </p:nvSpPr>
          <p:spPr>
            <a:xfrm>
              <a:off x="1372939" y="2815231"/>
              <a:ext cx="697627" cy="400110"/>
            </a:xfrm>
            <a:prstGeom prst="rect">
              <a:avLst/>
            </a:prstGeom>
            <a:ln w="38100">
              <a:solidFill>
                <a:schemeClr val="accent6">
                  <a:lumMod val="60000"/>
                  <a:lumOff val="40000"/>
                </a:schemeClr>
              </a:solidFill>
            </a:ln>
          </p:spPr>
          <p:txBody>
            <a:bodyPr wrap="none">
              <a:spAutoFit/>
            </a:bodyPr>
            <a:lstStyle/>
            <a:p>
              <a:r>
                <a:rPr lang="ja-JP" altLang="en-US" sz="2000" b="1" dirty="0"/>
                <a:t>現実</a:t>
              </a:r>
            </a:p>
          </p:txBody>
        </p:sp>
        <p:sp>
          <p:nvSpPr>
            <p:cNvPr id="43" name="テキスト ボックス 42">
              <a:extLst>
                <a:ext uri="{FF2B5EF4-FFF2-40B4-BE49-F238E27FC236}">
                  <a16:creationId xmlns:a16="http://schemas.microsoft.com/office/drawing/2014/main" id="{579D2DC9-FD21-40D7-A125-EE1400553859}"/>
                </a:ext>
              </a:extLst>
            </p:cNvPr>
            <p:cNvSpPr txBox="1"/>
            <p:nvPr/>
          </p:nvSpPr>
          <p:spPr>
            <a:xfrm>
              <a:off x="1213920" y="3317725"/>
              <a:ext cx="738664" cy="1226221"/>
            </a:xfrm>
            <a:prstGeom prst="rect">
              <a:avLst/>
            </a:prstGeom>
            <a:noFill/>
          </p:spPr>
          <p:txBody>
            <a:bodyPr vert="eaVert" wrap="square" rtlCol="0">
              <a:spAutoFit/>
            </a:bodyPr>
            <a:lstStyle/>
            <a:p>
              <a:r>
                <a:rPr kumimoji="1" lang="ja-JP" altLang="en-US" b="1" dirty="0"/>
                <a:t>風向風速</a:t>
              </a:r>
              <a:r>
                <a:rPr kumimoji="1" lang="en-US" altLang="ja-JP" b="1" dirty="0"/>
                <a:t>(</a:t>
              </a:r>
              <a:r>
                <a:rPr kumimoji="1" lang="ja-JP" altLang="en-US" b="1" dirty="0"/>
                <a:t>ベクトル</a:t>
              </a:r>
              <a:r>
                <a:rPr kumimoji="1" lang="en-US" altLang="ja-JP" b="1" dirty="0"/>
                <a:t>)</a:t>
              </a:r>
              <a:endParaRPr kumimoji="1" lang="ja-JP" altLang="en-US" b="1" dirty="0"/>
            </a:p>
          </p:txBody>
        </p:sp>
      </p:grpSp>
      <p:cxnSp>
        <p:nvCxnSpPr>
          <p:cNvPr id="9" name="直線矢印コネクタ 8">
            <a:extLst>
              <a:ext uri="{FF2B5EF4-FFF2-40B4-BE49-F238E27FC236}">
                <a16:creationId xmlns:a16="http://schemas.microsoft.com/office/drawing/2014/main" id="{DC20E5ED-7CD1-4CE8-9066-238D4F43B082}"/>
              </a:ext>
            </a:extLst>
          </p:cNvPr>
          <p:cNvCxnSpPr>
            <a:cxnSpLocks/>
          </p:cNvCxnSpPr>
          <p:nvPr/>
        </p:nvCxnSpPr>
        <p:spPr>
          <a:xfrm>
            <a:off x="2703768" y="3184178"/>
            <a:ext cx="288572" cy="314210"/>
          </a:xfrm>
          <a:prstGeom prst="straightConnector1">
            <a:avLst/>
          </a:prstGeom>
          <a:ln w="76200">
            <a:solidFill>
              <a:schemeClr val="bg2">
                <a:lumMod val="10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20" name="グループ化 19">
            <a:extLst>
              <a:ext uri="{FF2B5EF4-FFF2-40B4-BE49-F238E27FC236}">
                <a16:creationId xmlns:a16="http://schemas.microsoft.com/office/drawing/2014/main" id="{60331031-7225-4B6D-B9DA-43C36CC4499B}"/>
              </a:ext>
            </a:extLst>
          </p:cNvPr>
          <p:cNvGrpSpPr/>
          <p:nvPr/>
        </p:nvGrpSpPr>
        <p:grpSpPr>
          <a:xfrm>
            <a:off x="2669998" y="3176968"/>
            <a:ext cx="234293" cy="501899"/>
            <a:chOff x="3720086" y="2995280"/>
            <a:chExt cx="234293" cy="501899"/>
          </a:xfrm>
        </p:grpSpPr>
        <p:cxnSp>
          <p:nvCxnSpPr>
            <p:cNvPr id="33" name="直線矢印コネクタ 32">
              <a:extLst>
                <a:ext uri="{FF2B5EF4-FFF2-40B4-BE49-F238E27FC236}">
                  <a16:creationId xmlns:a16="http://schemas.microsoft.com/office/drawing/2014/main" id="{C1D9E2F0-EFFB-43A3-B70D-620AD2A6250C}"/>
                </a:ext>
              </a:extLst>
            </p:cNvPr>
            <p:cNvCxnSpPr>
              <a:cxnSpLocks/>
            </p:cNvCxnSpPr>
            <p:nvPr/>
          </p:nvCxnSpPr>
          <p:spPr>
            <a:xfrm>
              <a:off x="3728501" y="3000101"/>
              <a:ext cx="225878" cy="497078"/>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5" name="直線矢印コネクタ 34">
              <a:extLst>
                <a:ext uri="{FF2B5EF4-FFF2-40B4-BE49-F238E27FC236}">
                  <a16:creationId xmlns:a16="http://schemas.microsoft.com/office/drawing/2014/main" id="{C664B870-8FC4-45BD-A1EE-ADD692F57790}"/>
                </a:ext>
              </a:extLst>
            </p:cNvPr>
            <p:cNvCxnSpPr>
              <a:cxnSpLocks/>
            </p:cNvCxnSpPr>
            <p:nvPr/>
          </p:nvCxnSpPr>
          <p:spPr>
            <a:xfrm>
              <a:off x="3720086" y="2995280"/>
              <a:ext cx="217857" cy="479426"/>
            </a:xfrm>
            <a:prstGeom prst="straightConnector1">
              <a:avLst/>
            </a:prstGeom>
            <a:ln w="57150">
              <a:solidFill>
                <a:srgbClr val="FFFF00"/>
              </a:solidFill>
              <a:tailEnd type="triangle"/>
            </a:ln>
          </p:spPr>
          <p:style>
            <a:lnRef idx="1">
              <a:schemeClr val="accent1"/>
            </a:lnRef>
            <a:fillRef idx="0">
              <a:schemeClr val="accent1"/>
            </a:fillRef>
            <a:effectRef idx="0">
              <a:schemeClr val="accent1"/>
            </a:effectRef>
            <a:fontRef idx="minor">
              <a:schemeClr val="tx1"/>
            </a:fontRef>
          </p:style>
        </p:cxnSp>
      </p:grpSp>
      <p:pic>
        <p:nvPicPr>
          <p:cNvPr id="45" name="図 44">
            <a:extLst>
              <a:ext uri="{FF2B5EF4-FFF2-40B4-BE49-F238E27FC236}">
                <a16:creationId xmlns:a16="http://schemas.microsoft.com/office/drawing/2014/main" id="{AAB10609-215D-4FDC-AFD6-3E41CAEC1D6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14653" y="1865419"/>
            <a:ext cx="2779697" cy="3144414"/>
          </a:xfrm>
          <a:prstGeom prst="rect">
            <a:avLst/>
          </a:prstGeom>
        </p:spPr>
      </p:pic>
      <p:sp>
        <p:nvSpPr>
          <p:cNvPr id="27" name="正方形/長方形 26">
            <a:extLst>
              <a:ext uri="{FF2B5EF4-FFF2-40B4-BE49-F238E27FC236}">
                <a16:creationId xmlns:a16="http://schemas.microsoft.com/office/drawing/2014/main" id="{A6B12F82-43D5-44EE-9018-226F234589CA}"/>
              </a:ext>
            </a:extLst>
          </p:cNvPr>
          <p:cNvSpPr/>
          <p:nvPr/>
        </p:nvSpPr>
        <p:spPr>
          <a:xfrm>
            <a:off x="1011787" y="872300"/>
            <a:ext cx="4372312" cy="23636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テキスト ボックス 25">
            <a:extLst>
              <a:ext uri="{FF2B5EF4-FFF2-40B4-BE49-F238E27FC236}">
                <a16:creationId xmlns:a16="http://schemas.microsoft.com/office/drawing/2014/main" id="{F4C93D37-4F8A-4BBE-A6C6-318634B71171}"/>
              </a:ext>
            </a:extLst>
          </p:cNvPr>
          <p:cNvSpPr txBox="1"/>
          <p:nvPr/>
        </p:nvSpPr>
        <p:spPr>
          <a:xfrm>
            <a:off x="16476" y="763234"/>
            <a:ext cx="1524782" cy="400110"/>
          </a:xfrm>
          <a:prstGeom prst="rect">
            <a:avLst/>
          </a:prstGeom>
          <a:noFill/>
          <a:ln w="28575">
            <a:solidFill>
              <a:schemeClr val="accent4">
                <a:lumMod val="60000"/>
                <a:lumOff val="40000"/>
              </a:schemeClr>
            </a:solidFill>
          </a:ln>
        </p:spPr>
        <p:txBody>
          <a:bodyPr wrap="square" rtlCol="0">
            <a:spAutoFit/>
          </a:bodyPr>
          <a:lstStyle/>
          <a:p>
            <a:r>
              <a:rPr lang="en-US" altLang="ja-JP" sz="2000" b="1" dirty="0"/>
              <a:t>975~700hPa </a:t>
            </a:r>
            <a:r>
              <a:rPr kumimoji="1" lang="ja-JP" altLang="en-US" sz="2000" b="1" dirty="0"/>
              <a:t>　</a:t>
            </a:r>
            <a:endParaRPr kumimoji="1" lang="ja-JP" altLang="en-US" sz="1600" b="1" dirty="0"/>
          </a:p>
        </p:txBody>
      </p:sp>
      <p:sp>
        <p:nvSpPr>
          <p:cNvPr id="24" name="テキスト ボックス 23">
            <a:extLst>
              <a:ext uri="{FF2B5EF4-FFF2-40B4-BE49-F238E27FC236}">
                <a16:creationId xmlns:a16="http://schemas.microsoft.com/office/drawing/2014/main" id="{08F8B233-A034-453B-A11B-92E26B435BF2}"/>
              </a:ext>
            </a:extLst>
          </p:cNvPr>
          <p:cNvSpPr txBox="1"/>
          <p:nvPr/>
        </p:nvSpPr>
        <p:spPr>
          <a:xfrm>
            <a:off x="1992811" y="695379"/>
            <a:ext cx="2709366" cy="461665"/>
          </a:xfrm>
          <a:prstGeom prst="rect">
            <a:avLst/>
          </a:prstGeom>
          <a:noFill/>
        </p:spPr>
        <p:txBody>
          <a:bodyPr wrap="square" rtlCol="0">
            <a:spAutoFit/>
          </a:bodyPr>
          <a:lstStyle/>
          <a:p>
            <a:r>
              <a:rPr kumimoji="1" lang="en-US" altLang="ja-JP" sz="2400" b="1" dirty="0"/>
              <a:t>1995</a:t>
            </a:r>
            <a:r>
              <a:rPr kumimoji="1" lang="ja-JP" altLang="en-US" sz="2400" b="1" dirty="0"/>
              <a:t>年</a:t>
            </a:r>
            <a:r>
              <a:rPr kumimoji="1" lang="en-US" altLang="ja-JP" sz="2400" b="1" dirty="0"/>
              <a:t>12</a:t>
            </a:r>
            <a:r>
              <a:rPr kumimoji="1" lang="ja-JP" altLang="en-US" sz="2400" b="1" dirty="0"/>
              <a:t>月</a:t>
            </a:r>
            <a:r>
              <a:rPr kumimoji="1" lang="en-US" altLang="ja-JP" sz="2400" b="1" dirty="0"/>
              <a:t>25</a:t>
            </a:r>
            <a:r>
              <a:rPr kumimoji="1" lang="ja-JP" altLang="en-US" sz="2400" b="1" dirty="0"/>
              <a:t>日</a:t>
            </a:r>
          </a:p>
        </p:txBody>
      </p:sp>
      <p:sp>
        <p:nvSpPr>
          <p:cNvPr id="47" name="正方形/長方形 46">
            <a:extLst>
              <a:ext uri="{FF2B5EF4-FFF2-40B4-BE49-F238E27FC236}">
                <a16:creationId xmlns:a16="http://schemas.microsoft.com/office/drawing/2014/main" id="{9B07AA0E-1EA4-4892-8CB9-A86C200FD48F}"/>
              </a:ext>
            </a:extLst>
          </p:cNvPr>
          <p:cNvSpPr/>
          <p:nvPr/>
        </p:nvSpPr>
        <p:spPr>
          <a:xfrm>
            <a:off x="5506817" y="4825721"/>
            <a:ext cx="4032751" cy="25768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8" name="正方形/長方形 47">
            <a:extLst>
              <a:ext uri="{FF2B5EF4-FFF2-40B4-BE49-F238E27FC236}">
                <a16:creationId xmlns:a16="http://schemas.microsoft.com/office/drawing/2014/main" id="{F42988C0-40E2-41D2-AED5-950E7AB78AD6}"/>
              </a:ext>
            </a:extLst>
          </p:cNvPr>
          <p:cNvSpPr/>
          <p:nvPr/>
        </p:nvSpPr>
        <p:spPr>
          <a:xfrm>
            <a:off x="6252037" y="1739002"/>
            <a:ext cx="2542313" cy="25768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0" name="正方形/長方形 49">
            <a:extLst>
              <a:ext uri="{FF2B5EF4-FFF2-40B4-BE49-F238E27FC236}">
                <a16:creationId xmlns:a16="http://schemas.microsoft.com/office/drawing/2014/main" id="{D9721EA8-82EB-447E-B87E-5508477A2C94}"/>
              </a:ext>
            </a:extLst>
          </p:cNvPr>
          <p:cNvSpPr/>
          <p:nvPr/>
        </p:nvSpPr>
        <p:spPr>
          <a:xfrm>
            <a:off x="6129523" y="1309543"/>
            <a:ext cx="697627" cy="400110"/>
          </a:xfrm>
          <a:prstGeom prst="rect">
            <a:avLst/>
          </a:prstGeom>
          <a:ln w="38100">
            <a:solidFill>
              <a:srgbClr val="C00000"/>
            </a:solidFill>
          </a:ln>
        </p:spPr>
        <p:txBody>
          <a:bodyPr wrap="none">
            <a:spAutoFit/>
          </a:bodyPr>
          <a:lstStyle/>
          <a:p>
            <a:r>
              <a:rPr lang="ja-JP" altLang="en-US" sz="2000" b="1" dirty="0">
                <a:solidFill>
                  <a:sysClr val="windowText" lastClr="000000"/>
                </a:solidFill>
              </a:rPr>
              <a:t>局地</a:t>
            </a:r>
            <a:endParaRPr lang="ja-JP" altLang="en-US" sz="2000" dirty="0"/>
          </a:p>
        </p:txBody>
      </p:sp>
      <p:sp>
        <p:nvSpPr>
          <p:cNvPr id="28" name="テキスト ボックス 27">
            <a:extLst>
              <a:ext uri="{FF2B5EF4-FFF2-40B4-BE49-F238E27FC236}">
                <a16:creationId xmlns:a16="http://schemas.microsoft.com/office/drawing/2014/main" id="{0F0E3B68-53EE-413C-9FBB-5AD05D59CB72}"/>
              </a:ext>
            </a:extLst>
          </p:cNvPr>
          <p:cNvSpPr txBox="1"/>
          <p:nvPr/>
        </p:nvSpPr>
        <p:spPr>
          <a:xfrm>
            <a:off x="6099075" y="1410816"/>
            <a:ext cx="2753469" cy="646331"/>
          </a:xfrm>
          <a:prstGeom prst="rect">
            <a:avLst/>
          </a:prstGeom>
          <a:noFill/>
        </p:spPr>
        <p:txBody>
          <a:bodyPr wrap="square" rtlCol="0">
            <a:spAutoFit/>
          </a:bodyPr>
          <a:lstStyle/>
          <a:p>
            <a:pPr algn="ctr"/>
            <a:r>
              <a:rPr kumimoji="1" lang="en-US" altLang="ja-JP" b="1" dirty="0"/>
              <a:t>850hPa</a:t>
            </a:r>
            <a:r>
              <a:rPr kumimoji="1" lang="ja-JP" altLang="en-US" b="1" dirty="0"/>
              <a:t>面</a:t>
            </a:r>
            <a:endParaRPr kumimoji="1" lang="en-US" altLang="ja-JP" b="1" dirty="0"/>
          </a:p>
          <a:p>
            <a:pPr algn="ctr"/>
            <a:r>
              <a:rPr kumimoji="1" lang="ja-JP" altLang="en-US" b="1" dirty="0"/>
              <a:t>ジオポテンシャル高度</a:t>
            </a:r>
          </a:p>
        </p:txBody>
      </p:sp>
    </p:spTree>
    <p:extLst>
      <p:ext uri="{BB962C8B-B14F-4D97-AF65-F5344CB8AC3E}">
        <p14:creationId xmlns:p14="http://schemas.microsoft.com/office/powerpoint/2010/main" val="29806755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四角形: 角を丸くする 3">
            <a:extLst>
              <a:ext uri="{FF2B5EF4-FFF2-40B4-BE49-F238E27FC236}">
                <a16:creationId xmlns:a16="http://schemas.microsoft.com/office/drawing/2014/main" id="{9715C734-714D-4197-95B3-A3427889FAA0}"/>
              </a:ext>
            </a:extLst>
          </p:cNvPr>
          <p:cNvSpPr/>
          <p:nvPr/>
        </p:nvSpPr>
        <p:spPr>
          <a:xfrm>
            <a:off x="0" y="-25854"/>
            <a:ext cx="9144000" cy="450420"/>
          </a:xfrm>
          <a:prstGeom prst="roundRect">
            <a:avLst>
              <a:gd name="adj" fmla="val 0"/>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2400" b="1" dirty="0">
                <a:ln>
                  <a:solidFill>
                    <a:sysClr val="windowText" lastClr="000000"/>
                  </a:solidFill>
                </a:ln>
                <a:solidFill>
                  <a:schemeClr val="bg1"/>
                </a:solidFill>
              </a:rPr>
              <a:t>1.</a:t>
            </a:r>
            <a:r>
              <a:rPr lang="ja-JP" altLang="en-US" sz="2400" b="1" dirty="0">
                <a:ln>
                  <a:solidFill>
                    <a:sysClr val="windowText" lastClr="000000"/>
                  </a:solidFill>
                </a:ln>
                <a:solidFill>
                  <a:schemeClr val="bg1"/>
                </a:solidFill>
              </a:rPr>
              <a:t>研究背景</a:t>
            </a:r>
          </a:p>
        </p:txBody>
      </p:sp>
      <p:sp>
        <p:nvSpPr>
          <p:cNvPr id="17" name="スライド番号プレースホルダー 16">
            <a:extLst>
              <a:ext uri="{FF2B5EF4-FFF2-40B4-BE49-F238E27FC236}">
                <a16:creationId xmlns:a16="http://schemas.microsoft.com/office/drawing/2014/main" id="{B525279A-FFE2-48DC-BD7E-452518EAB169}"/>
              </a:ext>
            </a:extLst>
          </p:cNvPr>
          <p:cNvSpPr>
            <a:spLocks noGrp="1"/>
          </p:cNvSpPr>
          <p:nvPr>
            <p:ph type="sldNum" sz="quarter" idx="12"/>
          </p:nvPr>
        </p:nvSpPr>
        <p:spPr/>
        <p:txBody>
          <a:bodyPr/>
          <a:lstStyle/>
          <a:p>
            <a:fld id="{DBDD4F3C-EC1F-4C85-9014-28B9076F3E62}" type="slidenum">
              <a:rPr kumimoji="1" lang="ja-JP" altLang="en-US" smtClean="0"/>
              <a:t>2</a:t>
            </a:fld>
            <a:endParaRPr kumimoji="1" lang="ja-JP" altLang="en-US" dirty="0"/>
          </a:p>
        </p:txBody>
      </p:sp>
      <p:grpSp>
        <p:nvGrpSpPr>
          <p:cNvPr id="26" name="グループ化 25">
            <a:extLst>
              <a:ext uri="{FF2B5EF4-FFF2-40B4-BE49-F238E27FC236}">
                <a16:creationId xmlns:a16="http://schemas.microsoft.com/office/drawing/2014/main" id="{F5AC000D-56F2-4AAB-98CB-337781BA36C7}"/>
              </a:ext>
            </a:extLst>
          </p:cNvPr>
          <p:cNvGrpSpPr/>
          <p:nvPr/>
        </p:nvGrpSpPr>
        <p:grpSpPr>
          <a:xfrm>
            <a:off x="103204" y="542522"/>
            <a:ext cx="3894597" cy="4165836"/>
            <a:chOff x="103204" y="542522"/>
            <a:chExt cx="4773597" cy="5106054"/>
          </a:xfrm>
        </p:grpSpPr>
        <p:grpSp>
          <p:nvGrpSpPr>
            <p:cNvPr id="6" name="グループ化 5"/>
            <p:cNvGrpSpPr/>
            <p:nvPr/>
          </p:nvGrpSpPr>
          <p:grpSpPr>
            <a:xfrm>
              <a:off x="103204" y="542522"/>
              <a:ext cx="4773597" cy="5106054"/>
              <a:chOff x="71717" y="3691552"/>
              <a:chExt cx="2693894" cy="2881511"/>
            </a:xfrm>
          </p:grpSpPr>
          <p:sp>
            <p:nvSpPr>
              <p:cNvPr id="7" name="正方形/長方形 6"/>
              <p:cNvSpPr/>
              <p:nvPr/>
            </p:nvSpPr>
            <p:spPr>
              <a:xfrm>
                <a:off x="102963" y="6474501"/>
                <a:ext cx="2561390" cy="98562"/>
              </a:xfrm>
              <a:prstGeom prst="rect">
                <a:avLst/>
              </a:prstGeom>
            </p:spPr>
            <p:txBody>
              <a:bodyPr wrap="square">
                <a:spAutoFit/>
              </a:bodyPr>
              <a:lstStyle/>
              <a:p>
                <a:r>
                  <a:rPr lang="ja-JP" altLang="en-US" sz="800" dirty="0"/>
                  <a:t>http://www.sankei.com/life/news/170115/lif1701150039-n1.html</a:t>
                </a:r>
              </a:p>
            </p:txBody>
          </p:sp>
          <p:grpSp>
            <p:nvGrpSpPr>
              <p:cNvPr id="8" name="グループ化 7"/>
              <p:cNvGrpSpPr/>
              <p:nvPr/>
            </p:nvGrpSpPr>
            <p:grpSpPr>
              <a:xfrm>
                <a:off x="71717" y="3691552"/>
                <a:ext cx="2693894" cy="2782949"/>
                <a:chOff x="152400" y="598359"/>
                <a:chExt cx="5387788" cy="5565898"/>
              </a:xfrm>
            </p:grpSpPr>
            <p:pic>
              <p:nvPicPr>
                <p:cNvPr id="9" name="図 8"/>
                <p:cNvPicPr>
                  <a:picLocks noChangeAspect="1"/>
                </p:cNvPicPr>
                <p:nvPr/>
              </p:nvPicPr>
              <p:blipFill rotWithShape="1">
                <a:blip r:embed="rId2"/>
                <a:srcRect l="11691" t="14575" r="70515" b="20065"/>
                <a:stretch/>
              </p:blipFill>
              <p:spPr>
                <a:xfrm>
                  <a:off x="152400" y="598359"/>
                  <a:ext cx="5387788" cy="556589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 name="図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4892" y="1510159"/>
                  <a:ext cx="2453095" cy="2065875"/>
                </a:xfrm>
                <a:prstGeom prst="rect">
                  <a:avLst/>
                </a:prstGeom>
              </p:spPr>
            </p:pic>
          </p:grpSp>
        </p:grpSp>
        <p:cxnSp>
          <p:nvCxnSpPr>
            <p:cNvPr id="18" name="直線コネクタ 17">
              <a:extLst>
                <a:ext uri="{FF2B5EF4-FFF2-40B4-BE49-F238E27FC236}">
                  <a16:creationId xmlns:a16="http://schemas.microsoft.com/office/drawing/2014/main" id="{D6986B6E-8FD1-4F9A-9166-BF717D43380E}"/>
                </a:ext>
              </a:extLst>
            </p:cNvPr>
            <p:cNvCxnSpPr/>
            <p:nvPr/>
          </p:nvCxnSpPr>
          <p:spPr>
            <a:xfrm>
              <a:off x="1245297" y="737937"/>
              <a:ext cx="356733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4" name="直線コネクタ 23">
              <a:extLst>
                <a:ext uri="{FF2B5EF4-FFF2-40B4-BE49-F238E27FC236}">
                  <a16:creationId xmlns:a16="http://schemas.microsoft.com/office/drawing/2014/main" id="{E3A012EB-D61D-44A5-B16B-CFF4CAFF0AA7}"/>
                </a:ext>
              </a:extLst>
            </p:cNvPr>
            <p:cNvCxnSpPr>
              <a:cxnSpLocks/>
            </p:cNvCxnSpPr>
            <p:nvPr/>
          </p:nvCxnSpPr>
          <p:spPr>
            <a:xfrm>
              <a:off x="158572" y="930442"/>
              <a:ext cx="186333"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27" name="矢印: 右 26">
            <a:extLst>
              <a:ext uri="{FF2B5EF4-FFF2-40B4-BE49-F238E27FC236}">
                <a16:creationId xmlns:a16="http://schemas.microsoft.com/office/drawing/2014/main" id="{6F53B4BE-58B5-4B15-910B-F6958068A247}"/>
              </a:ext>
            </a:extLst>
          </p:cNvPr>
          <p:cNvSpPr/>
          <p:nvPr/>
        </p:nvSpPr>
        <p:spPr>
          <a:xfrm rot="2346385">
            <a:off x="3841341" y="735241"/>
            <a:ext cx="465221" cy="401053"/>
          </a:xfrm>
          <a:prstGeom prst="rightArrow">
            <a:avLst/>
          </a:prstGeom>
          <a:solidFill>
            <a:schemeClr val="tx1">
              <a:lumMod val="75000"/>
              <a:lumOff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正方形/長方形 27">
            <a:extLst>
              <a:ext uri="{FF2B5EF4-FFF2-40B4-BE49-F238E27FC236}">
                <a16:creationId xmlns:a16="http://schemas.microsoft.com/office/drawing/2014/main" id="{09C298EE-FBE6-4F9A-827C-C4F87BA9A2F5}"/>
              </a:ext>
            </a:extLst>
          </p:cNvPr>
          <p:cNvSpPr/>
          <p:nvPr/>
        </p:nvSpPr>
        <p:spPr>
          <a:xfrm>
            <a:off x="4361100" y="973701"/>
            <a:ext cx="4712659" cy="1165962"/>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200" b="1" dirty="0">
                <a:solidFill>
                  <a:sysClr val="windowText" lastClr="000000"/>
                </a:solidFill>
              </a:rPr>
              <a:t>三重大学などで試験時間</a:t>
            </a:r>
            <a:endParaRPr kumimoji="1" lang="en-US" altLang="ja-JP" sz="3200" b="1" dirty="0">
              <a:solidFill>
                <a:sysClr val="windowText" lastClr="000000"/>
              </a:solidFill>
            </a:endParaRPr>
          </a:p>
          <a:p>
            <a:pPr algn="ctr"/>
            <a:r>
              <a:rPr kumimoji="1" lang="en-US" altLang="ja-JP" sz="3200" b="1" dirty="0">
                <a:solidFill>
                  <a:sysClr val="windowText" lastClr="000000"/>
                </a:solidFill>
              </a:rPr>
              <a:t>1</a:t>
            </a:r>
            <a:r>
              <a:rPr kumimoji="1" lang="ja-JP" altLang="en-US" sz="3200" b="1" dirty="0">
                <a:solidFill>
                  <a:sysClr val="windowText" lastClr="000000"/>
                </a:solidFill>
              </a:rPr>
              <a:t>時間繰り下げ</a:t>
            </a:r>
          </a:p>
        </p:txBody>
      </p:sp>
      <p:sp>
        <p:nvSpPr>
          <p:cNvPr id="29" name="テキスト ボックス 28">
            <a:extLst>
              <a:ext uri="{FF2B5EF4-FFF2-40B4-BE49-F238E27FC236}">
                <a16:creationId xmlns:a16="http://schemas.microsoft.com/office/drawing/2014/main" id="{4E8A35D8-F0A0-45EA-B76B-86EDC6D10A4F}"/>
              </a:ext>
            </a:extLst>
          </p:cNvPr>
          <p:cNvSpPr txBox="1"/>
          <p:nvPr/>
        </p:nvSpPr>
        <p:spPr>
          <a:xfrm>
            <a:off x="4361100" y="2462534"/>
            <a:ext cx="4823005" cy="1200329"/>
          </a:xfrm>
          <a:prstGeom prst="rect">
            <a:avLst/>
          </a:prstGeom>
          <a:noFill/>
        </p:spPr>
        <p:txBody>
          <a:bodyPr wrap="square" rtlCol="0">
            <a:spAutoFit/>
          </a:bodyPr>
          <a:lstStyle/>
          <a:p>
            <a:r>
              <a:rPr kumimoji="1" lang="ja-JP" altLang="en-US" sz="3600" b="1" dirty="0"/>
              <a:t>どのような要因が</a:t>
            </a:r>
            <a:endParaRPr kumimoji="1" lang="en-US" altLang="ja-JP" sz="3600" b="1" dirty="0"/>
          </a:p>
          <a:p>
            <a:r>
              <a:rPr kumimoji="1" lang="ja-JP" altLang="en-US" sz="3600" b="1" dirty="0"/>
              <a:t>重なると大雪になる？</a:t>
            </a:r>
          </a:p>
        </p:txBody>
      </p:sp>
      <p:sp>
        <p:nvSpPr>
          <p:cNvPr id="30" name="正方形/長方形 29">
            <a:extLst>
              <a:ext uri="{FF2B5EF4-FFF2-40B4-BE49-F238E27FC236}">
                <a16:creationId xmlns:a16="http://schemas.microsoft.com/office/drawing/2014/main" id="{918A230E-6E59-41FF-B170-99307337D8B7}"/>
              </a:ext>
            </a:extLst>
          </p:cNvPr>
          <p:cNvSpPr/>
          <p:nvPr/>
        </p:nvSpPr>
        <p:spPr>
          <a:xfrm>
            <a:off x="148377" y="5182613"/>
            <a:ext cx="8755727" cy="1036435"/>
          </a:xfrm>
          <a:prstGeom prst="rect">
            <a:avLst/>
          </a:prstGeom>
          <a:solidFill>
            <a:schemeClr val="accent2">
              <a:lumMod val="40000"/>
              <a:lumOff val="6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200" b="1" dirty="0">
                <a:solidFill>
                  <a:sysClr val="windowText" lastClr="000000"/>
                </a:solidFill>
              </a:rPr>
              <a:t>より正確な予測に繋がり、社会的にも役に立つ</a:t>
            </a:r>
          </a:p>
        </p:txBody>
      </p:sp>
      <p:sp>
        <p:nvSpPr>
          <p:cNvPr id="31" name="矢印: 右 30">
            <a:extLst>
              <a:ext uri="{FF2B5EF4-FFF2-40B4-BE49-F238E27FC236}">
                <a16:creationId xmlns:a16="http://schemas.microsoft.com/office/drawing/2014/main" id="{409FD86B-29EB-4E64-AD3E-AF24DE2ED071}"/>
              </a:ext>
            </a:extLst>
          </p:cNvPr>
          <p:cNvSpPr/>
          <p:nvPr/>
        </p:nvSpPr>
        <p:spPr>
          <a:xfrm rot="5400000">
            <a:off x="5066216" y="3974142"/>
            <a:ext cx="465221" cy="401053"/>
          </a:xfrm>
          <a:prstGeom prst="rightArrow">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テキスト ボックス 31">
            <a:extLst>
              <a:ext uri="{FF2B5EF4-FFF2-40B4-BE49-F238E27FC236}">
                <a16:creationId xmlns:a16="http://schemas.microsoft.com/office/drawing/2014/main" id="{B7B751E0-4532-4B7C-B2AA-79EFD8BDED65}"/>
              </a:ext>
            </a:extLst>
          </p:cNvPr>
          <p:cNvSpPr txBox="1"/>
          <p:nvPr/>
        </p:nvSpPr>
        <p:spPr>
          <a:xfrm>
            <a:off x="5568019" y="3942058"/>
            <a:ext cx="2298819" cy="461665"/>
          </a:xfrm>
          <a:prstGeom prst="rect">
            <a:avLst/>
          </a:prstGeom>
          <a:noFill/>
        </p:spPr>
        <p:txBody>
          <a:bodyPr wrap="square" rtlCol="0">
            <a:spAutoFit/>
          </a:bodyPr>
          <a:lstStyle/>
          <a:p>
            <a:r>
              <a:rPr kumimoji="1" lang="ja-JP" altLang="en-US" sz="2400" b="1" dirty="0"/>
              <a:t>解明されると</a:t>
            </a:r>
            <a:r>
              <a:rPr kumimoji="1" lang="en-US" altLang="ja-JP" sz="2400" b="1" dirty="0"/>
              <a:t>…</a:t>
            </a:r>
            <a:endParaRPr kumimoji="1" lang="ja-JP" altLang="en-US" sz="2400" b="1" dirty="0"/>
          </a:p>
        </p:txBody>
      </p:sp>
    </p:spTree>
    <p:extLst>
      <p:ext uri="{BB962C8B-B14F-4D97-AF65-F5344CB8AC3E}">
        <p14:creationId xmlns:p14="http://schemas.microsoft.com/office/powerpoint/2010/main" val="2676792463"/>
      </p:ext>
    </p:extLst>
  </p:cSld>
  <p:clrMapOvr>
    <a:masterClrMapping/>
  </p:clrMapOvr>
  <mc:AlternateContent xmlns:mc="http://schemas.openxmlformats.org/markup-compatibility/2006" xmlns:p14="http://schemas.microsoft.com/office/powerpoint/2010/main">
    <mc:Choice Requires="p14">
      <p:transition spd="slow" p14:dur="2000" advTm="42816"/>
    </mc:Choice>
    <mc:Fallback xmlns="">
      <p:transition spd="slow" advTm="42816"/>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四角形: 角を丸くする 5">
            <a:extLst>
              <a:ext uri="{FF2B5EF4-FFF2-40B4-BE49-F238E27FC236}">
                <a16:creationId xmlns:a16="http://schemas.microsoft.com/office/drawing/2014/main" id="{5CC0F67D-50D6-4FE5-9B38-5785067C372E}"/>
              </a:ext>
            </a:extLst>
          </p:cNvPr>
          <p:cNvSpPr/>
          <p:nvPr/>
        </p:nvSpPr>
        <p:spPr>
          <a:xfrm>
            <a:off x="0" y="-25854"/>
            <a:ext cx="9144000" cy="450420"/>
          </a:xfrm>
          <a:prstGeom prst="roundRect">
            <a:avLst>
              <a:gd name="adj" fmla="val 0"/>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2400" b="1" dirty="0">
                <a:ln>
                  <a:solidFill>
                    <a:sysClr val="windowText" lastClr="000000"/>
                  </a:solidFill>
                </a:ln>
                <a:solidFill>
                  <a:schemeClr val="bg1"/>
                </a:solidFill>
              </a:rPr>
              <a:t>7.</a:t>
            </a:r>
            <a:r>
              <a:rPr lang="ja-JP" altLang="en-US" sz="2400" b="1" dirty="0">
                <a:ln>
                  <a:solidFill>
                    <a:sysClr val="windowText" lastClr="000000"/>
                  </a:solidFill>
                </a:ln>
                <a:solidFill>
                  <a:schemeClr val="bg1"/>
                </a:solidFill>
              </a:rPr>
              <a:t>まとめ</a:t>
            </a:r>
          </a:p>
        </p:txBody>
      </p:sp>
      <p:sp>
        <p:nvSpPr>
          <p:cNvPr id="46" name="四角形: 角を丸くする 23">
            <a:extLst>
              <a:ext uri="{FF2B5EF4-FFF2-40B4-BE49-F238E27FC236}">
                <a16:creationId xmlns:a16="http://schemas.microsoft.com/office/drawing/2014/main" id="{8BBF385B-9BB4-4043-A9AF-520DE6699588}"/>
              </a:ext>
            </a:extLst>
          </p:cNvPr>
          <p:cNvSpPr/>
          <p:nvPr/>
        </p:nvSpPr>
        <p:spPr>
          <a:xfrm>
            <a:off x="660275" y="942809"/>
            <a:ext cx="7823449" cy="1609891"/>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b="1" dirty="0">
                <a:solidFill>
                  <a:sysClr val="windowText" lastClr="000000"/>
                </a:solidFill>
              </a:rPr>
              <a:t>平均以上降雪があった中で</a:t>
            </a:r>
            <a:endParaRPr lang="en-US" altLang="ja-JP" sz="2800" b="1" dirty="0">
              <a:solidFill>
                <a:sysClr val="windowText" lastClr="000000"/>
              </a:solidFill>
            </a:endParaRPr>
          </a:p>
          <a:p>
            <a:r>
              <a:rPr lang="ja-JP" altLang="en-US" sz="2800" b="1" dirty="0">
                <a:solidFill>
                  <a:srgbClr val="C00000"/>
                </a:solidFill>
              </a:rPr>
              <a:t>・約</a:t>
            </a:r>
            <a:r>
              <a:rPr lang="en-US" altLang="ja-JP" sz="2800" b="1" dirty="0">
                <a:solidFill>
                  <a:srgbClr val="C00000"/>
                </a:solidFill>
              </a:rPr>
              <a:t>70%</a:t>
            </a:r>
            <a:r>
              <a:rPr lang="ja-JP" altLang="en-US" sz="2800" b="1" dirty="0">
                <a:solidFill>
                  <a:srgbClr val="C00000"/>
                </a:solidFill>
              </a:rPr>
              <a:t>で小低気圧が存在</a:t>
            </a:r>
            <a:endParaRPr lang="en-US" altLang="ja-JP" sz="2800" b="1" dirty="0">
              <a:solidFill>
                <a:srgbClr val="C00000"/>
              </a:solidFill>
            </a:endParaRPr>
          </a:p>
          <a:p>
            <a:r>
              <a:rPr lang="ja-JP" altLang="en-US" sz="2800" b="1" dirty="0">
                <a:solidFill>
                  <a:srgbClr val="C00000"/>
                </a:solidFill>
              </a:rPr>
              <a:t>・小低気圧が存在する方が多くの降雪</a:t>
            </a:r>
            <a:endParaRPr lang="en-US" altLang="ja-JP" sz="2800" b="1" dirty="0">
              <a:solidFill>
                <a:srgbClr val="C00000"/>
              </a:solidFill>
            </a:endParaRPr>
          </a:p>
        </p:txBody>
      </p:sp>
      <p:sp>
        <p:nvSpPr>
          <p:cNvPr id="47" name="四角形: 角を丸くする 23">
            <a:extLst>
              <a:ext uri="{FF2B5EF4-FFF2-40B4-BE49-F238E27FC236}">
                <a16:creationId xmlns:a16="http://schemas.microsoft.com/office/drawing/2014/main" id="{FFAF0F82-4AD5-4A54-A7CD-FC412689BC03}"/>
              </a:ext>
            </a:extLst>
          </p:cNvPr>
          <p:cNvSpPr/>
          <p:nvPr/>
        </p:nvSpPr>
        <p:spPr>
          <a:xfrm>
            <a:off x="660275" y="2739525"/>
            <a:ext cx="7823449" cy="1609891"/>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b="1" dirty="0">
                <a:solidFill>
                  <a:schemeClr val="tx1"/>
                </a:solidFill>
              </a:rPr>
              <a:t>小低気圧がある時に局地風が東風偏差を示す</a:t>
            </a:r>
            <a:endParaRPr lang="en-US" altLang="ja-JP" sz="2800" b="1" dirty="0">
              <a:solidFill>
                <a:schemeClr val="tx1"/>
              </a:solidFill>
            </a:endParaRPr>
          </a:p>
          <a:p>
            <a:pPr algn="ctr"/>
            <a:r>
              <a:rPr lang="ja-JP" altLang="en-US" sz="2800" b="1" dirty="0">
                <a:solidFill>
                  <a:schemeClr val="tx1"/>
                </a:solidFill>
              </a:rPr>
              <a:t>↓</a:t>
            </a:r>
            <a:endParaRPr lang="en-US" altLang="ja-JP" sz="2800" b="1" dirty="0">
              <a:solidFill>
                <a:schemeClr val="tx1"/>
              </a:solidFill>
            </a:endParaRPr>
          </a:p>
          <a:p>
            <a:pPr algn="ctr"/>
            <a:r>
              <a:rPr lang="ja-JP" altLang="en-US" sz="2800" b="1" dirty="0">
                <a:solidFill>
                  <a:srgbClr val="C00000"/>
                </a:solidFill>
              </a:rPr>
              <a:t>小低気圧が北風傾向にしている</a:t>
            </a:r>
            <a:r>
              <a:rPr lang="ja-JP" altLang="en-US" sz="2800" b="1" dirty="0">
                <a:solidFill>
                  <a:schemeClr val="tx1"/>
                </a:solidFill>
              </a:rPr>
              <a:t>ことを示唆</a:t>
            </a:r>
            <a:endParaRPr lang="en-US" altLang="ja-JP" sz="2800" b="1" dirty="0">
              <a:solidFill>
                <a:schemeClr val="tx1"/>
              </a:solidFill>
            </a:endParaRPr>
          </a:p>
        </p:txBody>
      </p:sp>
      <p:sp>
        <p:nvSpPr>
          <p:cNvPr id="2" name="正方形/長方形 1"/>
          <p:cNvSpPr/>
          <p:nvPr/>
        </p:nvSpPr>
        <p:spPr>
          <a:xfrm>
            <a:off x="1011936" y="4686300"/>
            <a:ext cx="7095744" cy="1731264"/>
          </a:xfrm>
          <a:prstGeom prst="rect">
            <a:avLst/>
          </a:prstGeom>
          <a:solidFill>
            <a:schemeClr val="accent2">
              <a:lumMod val="40000"/>
              <a:lumOff val="6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200" b="1" dirty="0">
                <a:solidFill>
                  <a:srgbClr val="C00000"/>
                </a:solidFill>
              </a:rPr>
              <a:t>小低気圧の存在が三重県北部への降雪を強めることを示唆</a:t>
            </a:r>
          </a:p>
        </p:txBody>
      </p:sp>
      <p:sp>
        <p:nvSpPr>
          <p:cNvPr id="3" name="円/楕円 2"/>
          <p:cNvSpPr/>
          <p:nvPr/>
        </p:nvSpPr>
        <p:spPr>
          <a:xfrm>
            <a:off x="133225" y="577517"/>
            <a:ext cx="1054100" cy="730584"/>
          </a:xfrm>
          <a:prstGeom prst="ellipse">
            <a:avLst/>
          </a:prstGeom>
          <a:solidFill>
            <a:schemeClr val="accent4">
              <a:lumMod val="20000"/>
              <a:lumOff val="8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000" b="1" dirty="0">
                <a:solidFill>
                  <a:schemeClr val="tx1"/>
                </a:solidFill>
              </a:rPr>
              <a:t>NEW</a:t>
            </a:r>
            <a:endParaRPr kumimoji="1" lang="ja-JP" altLang="en-US" sz="2000" b="1" dirty="0">
              <a:solidFill>
                <a:schemeClr val="tx1"/>
              </a:solidFill>
            </a:endParaRPr>
          </a:p>
        </p:txBody>
      </p:sp>
    </p:spTree>
    <p:extLst>
      <p:ext uri="{BB962C8B-B14F-4D97-AF65-F5344CB8AC3E}">
        <p14:creationId xmlns:p14="http://schemas.microsoft.com/office/powerpoint/2010/main" val="11095594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四角形: 角を丸くする 5">
            <a:extLst>
              <a:ext uri="{FF2B5EF4-FFF2-40B4-BE49-F238E27FC236}">
                <a16:creationId xmlns:a16="http://schemas.microsoft.com/office/drawing/2014/main" id="{5CC0F67D-50D6-4FE5-9B38-5785067C372E}"/>
              </a:ext>
            </a:extLst>
          </p:cNvPr>
          <p:cNvSpPr/>
          <p:nvPr/>
        </p:nvSpPr>
        <p:spPr>
          <a:xfrm>
            <a:off x="0" y="-25854"/>
            <a:ext cx="9144000" cy="450420"/>
          </a:xfrm>
          <a:prstGeom prst="roundRect">
            <a:avLst>
              <a:gd name="adj" fmla="val 0"/>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2400" b="1" dirty="0">
                <a:ln>
                  <a:solidFill>
                    <a:sysClr val="windowText" lastClr="000000"/>
                  </a:solidFill>
                </a:ln>
                <a:solidFill>
                  <a:schemeClr val="bg1"/>
                </a:solidFill>
              </a:rPr>
              <a:t>7.</a:t>
            </a:r>
            <a:r>
              <a:rPr lang="ja-JP" altLang="en-US" sz="2400" b="1" dirty="0">
                <a:ln>
                  <a:solidFill>
                    <a:sysClr val="windowText" lastClr="000000"/>
                  </a:solidFill>
                </a:ln>
                <a:solidFill>
                  <a:schemeClr val="bg1"/>
                </a:solidFill>
              </a:rPr>
              <a:t>参考・引用文献</a:t>
            </a:r>
          </a:p>
        </p:txBody>
      </p:sp>
      <p:sp>
        <p:nvSpPr>
          <p:cNvPr id="2" name="正方形/長方形 1">
            <a:extLst>
              <a:ext uri="{FF2B5EF4-FFF2-40B4-BE49-F238E27FC236}">
                <a16:creationId xmlns:a16="http://schemas.microsoft.com/office/drawing/2014/main" id="{1351D46A-3B8D-40F7-BDF5-68E1C343F45B}"/>
              </a:ext>
            </a:extLst>
          </p:cNvPr>
          <p:cNvSpPr/>
          <p:nvPr/>
        </p:nvSpPr>
        <p:spPr>
          <a:xfrm>
            <a:off x="0" y="937913"/>
            <a:ext cx="8807115" cy="3416320"/>
          </a:xfrm>
          <a:prstGeom prst="rect">
            <a:avLst/>
          </a:prstGeom>
        </p:spPr>
        <p:txBody>
          <a:bodyPr wrap="square">
            <a:spAutoFit/>
          </a:bodyPr>
          <a:lstStyle/>
          <a:p>
            <a:pPr marL="302260"/>
            <a:r>
              <a:rPr lang="ja-JP" altLang="ja-JP" sz="1400" kern="100" dirty="0">
                <a:latin typeface="Times New Roman" panose="02020603050405020304" pitchFamily="18" charset="0"/>
                <a:ea typeface="游明朝" panose="02020400000000000000" pitchFamily="18" charset="-128"/>
                <a:cs typeface="Times New Roman" panose="02020603050405020304" pitchFamily="18" charset="0"/>
              </a:rPr>
              <a:t>浅井冨雄，</a:t>
            </a:r>
            <a:r>
              <a:rPr lang="en-US" altLang="ja-JP" sz="1400" kern="100" dirty="0">
                <a:latin typeface="Times New Roman" panose="02020603050405020304" pitchFamily="18" charset="0"/>
                <a:ea typeface="游明朝" panose="02020400000000000000" pitchFamily="18" charset="-128"/>
                <a:cs typeface="Times New Roman" panose="02020603050405020304" pitchFamily="18" charset="0"/>
              </a:rPr>
              <a:t>1993:1992</a:t>
            </a:r>
            <a:r>
              <a:rPr lang="ja-JP" altLang="ja-JP" sz="1400" kern="100" dirty="0">
                <a:latin typeface="Times New Roman" panose="02020603050405020304" pitchFamily="18" charset="0"/>
                <a:ea typeface="游明朝" panose="02020400000000000000" pitchFamily="18" charset="-128"/>
                <a:cs typeface="Times New Roman" panose="02020603050405020304" pitchFamily="18" charset="0"/>
              </a:rPr>
              <a:t>年度日本気象学会秋季大会シンポジウム「</a:t>
            </a:r>
            <a:r>
              <a:rPr lang="en-US" altLang="ja-JP" sz="1400" kern="100" dirty="0">
                <a:latin typeface="Times New Roman" panose="02020603050405020304" pitchFamily="18" charset="0"/>
                <a:ea typeface="游明朝" panose="02020400000000000000" pitchFamily="18" charset="-128"/>
                <a:cs typeface="Times New Roman" panose="02020603050405020304" pitchFamily="18" charset="0"/>
              </a:rPr>
              <a:t>“</a:t>
            </a:r>
            <a:r>
              <a:rPr lang="ja-JP" altLang="ja-JP" sz="1400" kern="100" dirty="0">
                <a:latin typeface="Times New Roman" panose="02020603050405020304" pitchFamily="18" charset="0"/>
                <a:ea typeface="游明朝" panose="02020400000000000000" pitchFamily="18" charset="-128"/>
                <a:cs typeface="Times New Roman" panose="02020603050405020304" pitchFamily="18" charset="0"/>
              </a:rPr>
              <a:t>都市の豪雪</a:t>
            </a:r>
            <a:r>
              <a:rPr lang="en-US" altLang="ja-JP" sz="1400" kern="100" dirty="0">
                <a:latin typeface="Times New Roman" panose="02020603050405020304" pitchFamily="18" charset="0"/>
                <a:ea typeface="游明朝" panose="02020400000000000000" pitchFamily="18" charset="-128"/>
                <a:cs typeface="Times New Roman" panose="02020603050405020304" pitchFamily="18" charset="0"/>
              </a:rPr>
              <a:t>”-</a:t>
            </a:r>
            <a:r>
              <a:rPr lang="ja-JP" altLang="ja-JP" sz="1400" kern="100" dirty="0">
                <a:latin typeface="Times New Roman" panose="02020603050405020304" pitchFamily="18" charset="0"/>
                <a:ea typeface="游明朝" panose="02020400000000000000" pitchFamily="18" charset="-128"/>
                <a:cs typeface="Times New Roman" panose="02020603050405020304" pitchFamily="18" charset="0"/>
              </a:rPr>
              <a:t>ここまできた降雪の観測と予測」の報告　</a:t>
            </a:r>
            <a:r>
              <a:rPr lang="en-US" altLang="ja-JP" sz="1400" kern="100" dirty="0">
                <a:latin typeface="Times New Roman" panose="02020603050405020304" pitchFamily="18" charset="0"/>
                <a:ea typeface="游明朝" panose="02020400000000000000" pitchFamily="18" charset="-128"/>
                <a:cs typeface="Times New Roman" panose="02020603050405020304" pitchFamily="18" charset="0"/>
              </a:rPr>
              <a:t>4</a:t>
            </a:r>
            <a:r>
              <a:rPr lang="ja-JP" altLang="ja-JP" sz="1400" kern="100" dirty="0" err="1">
                <a:latin typeface="Times New Roman" panose="02020603050405020304" pitchFamily="18" charset="0"/>
                <a:ea typeface="游明朝" panose="02020400000000000000" pitchFamily="18" charset="-128"/>
                <a:cs typeface="Times New Roman" panose="02020603050405020304" pitchFamily="18" charset="0"/>
              </a:rPr>
              <a:t>．</a:t>
            </a:r>
            <a:r>
              <a:rPr lang="ja-JP" altLang="ja-JP" sz="1400" kern="100" dirty="0">
                <a:latin typeface="Times New Roman" panose="02020603050405020304" pitchFamily="18" charset="0"/>
                <a:ea typeface="游明朝" panose="02020400000000000000" pitchFamily="18" charset="-128"/>
                <a:cs typeface="Times New Roman" panose="02020603050405020304" pitchFamily="18" charset="0"/>
              </a:rPr>
              <a:t>冬季日本海上に発生する帯状雲と小低気圧の数値実験，</a:t>
            </a:r>
            <a:r>
              <a:rPr lang="ja-JP" altLang="ja-JP" sz="1400" b="1" i="1" kern="100" dirty="0">
                <a:latin typeface="Times New Roman" panose="02020603050405020304" pitchFamily="18" charset="0"/>
                <a:ea typeface="游明朝" panose="02020400000000000000" pitchFamily="18" charset="-128"/>
                <a:cs typeface="Times New Roman" panose="02020603050405020304" pitchFamily="18" charset="0"/>
              </a:rPr>
              <a:t>天気</a:t>
            </a:r>
            <a:r>
              <a:rPr lang="ja-JP" altLang="ja-JP" sz="1400" b="1" kern="100" dirty="0">
                <a:latin typeface="Times New Roman" panose="02020603050405020304" pitchFamily="18" charset="0"/>
                <a:ea typeface="游明朝" panose="02020400000000000000" pitchFamily="18" charset="-128"/>
                <a:cs typeface="Times New Roman" panose="02020603050405020304" pitchFamily="18" charset="0"/>
              </a:rPr>
              <a:t>，</a:t>
            </a:r>
            <a:r>
              <a:rPr lang="en-US" altLang="ja-JP" sz="1400" b="1" kern="100" dirty="0">
                <a:latin typeface="Times New Roman" panose="02020603050405020304" pitchFamily="18" charset="0"/>
                <a:ea typeface="游明朝" panose="02020400000000000000" pitchFamily="18" charset="-128"/>
                <a:cs typeface="Times New Roman" panose="02020603050405020304" pitchFamily="18" charset="0"/>
              </a:rPr>
              <a:t>40</a:t>
            </a:r>
            <a:r>
              <a:rPr lang="ja-JP" altLang="ja-JP" sz="1400" kern="100" dirty="0" err="1">
                <a:latin typeface="Times New Roman" panose="02020603050405020304" pitchFamily="18" charset="0"/>
                <a:ea typeface="游明朝" panose="02020400000000000000" pitchFamily="18" charset="-128"/>
                <a:cs typeface="Times New Roman" panose="02020603050405020304" pitchFamily="18" charset="0"/>
              </a:rPr>
              <a:t>，</a:t>
            </a:r>
            <a:r>
              <a:rPr lang="en-US" altLang="ja-JP" sz="1400" kern="100" dirty="0">
                <a:latin typeface="Times New Roman" panose="02020603050405020304" pitchFamily="18" charset="0"/>
                <a:ea typeface="游明朝" panose="02020400000000000000" pitchFamily="18" charset="-128"/>
                <a:cs typeface="Times New Roman" panose="02020603050405020304" pitchFamily="18" charset="0"/>
              </a:rPr>
              <a:t>388-392</a:t>
            </a:r>
            <a:endParaRPr lang="ja-JP" altLang="ja-JP" sz="1400" kern="100" dirty="0">
              <a:latin typeface="游明朝" panose="02020400000000000000" pitchFamily="18" charset="-128"/>
              <a:ea typeface="游明朝" panose="02020400000000000000" pitchFamily="18" charset="-128"/>
              <a:cs typeface="Times New Roman" panose="02020603050405020304" pitchFamily="18" charset="0"/>
            </a:endParaRPr>
          </a:p>
          <a:p>
            <a:pPr marL="302260"/>
            <a:r>
              <a:rPr lang="en-US" altLang="ja-JP" sz="1400" kern="100" dirty="0">
                <a:latin typeface="Times New Roman" panose="02020603050405020304" pitchFamily="18" charset="0"/>
                <a:ea typeface="游明朝" panose="02020400000000000000" pitchFamily="18" charset="-128"/>
                <a:cs typeface="Times New Roman" panose="02020603050405020304" pitchFamily="18" charset="0"/>
              </a:rPr>
              <a:t> </a:t>
            </a:r>
            <a:endParaRPr lang="ja-JP" altLang="ja-JP" sz="1400" kern="100" dirty="0">
              <a:latin typeface="游明朝" panose="02020400000000000000" pitchFamily="18" charset="-128"/>
              <a:ea typeface="游明朝" panose="02020400000000000000" pitchFamily="18" charset="-128"/>
              <a:cs typeface="Times New Roman" panose="02020603050405020304" pitchFamily="18" charset="0"/>
            </a:endParaRPr>
          </a:p>
          <a:p>
            <a:pPr marL="302260"/>
            <a:r>
              <a:rPr lang="ja-JP" altLang="ja-JP" sz="1400" kern="100" dirty="0">
                <a:latin typeface="Times New Roman" panose="02020603050405020304" pitchFamily="18" charset="0"/>
                <a:ea typeface="游明朝" panose="02020400000000000000" pitchFamily="18" charset="-128"/>
                <a:cs typeface="Times New Roman" panose="02020603050405020304" pitchFamily="18" charset="0"/>
              </a:rPr>
              <a:t>二宮洸三，</a:t>
            </a:r>
            <a:r>
              <a:rPr lang="en-US" altLang="ja-JP" sz="1400" kern="100" dirty="0">
                <a:latin typeface="Times New Roman" panose="02020603050405020304" pitchFamily="18" charset="0"/>
                <a:ea typeface="游明朝" panose="02020400000000000000" pitchFamily="18" charset="-128"/>
                <a:cs typeface="Times New Roman" panose="02020603050405020304" pitchFamily="18" charset="0"/>
              </a:rPr>
              <a:t>1993:1992</a:t>
            </a:r>
            <a:r>
              <a:rPr lang="ja-JP" altLang="ja-JP" sz="1400" kern="100" dirty="0">
                <a:latin typeface="Times New Roman" panose="02020603050405020304" pitchFamily="18" charset="0"/>
                <a:ea typeface="游明朝" panose="02020400000000000000" pitchFamily="18" charset="-128"/>
                <a:cs typeface="Times New Roman" panose="02020603050405020304" pitchFamily="18" charset="0"/>
              </a:rPr>
              <a:t>年度日本気象学会秋季大会シンポジウム「</a:t>
            </a:r>
            <a:r>
              <a:rPr lang="en-US" altLang="ja-JP" sz="1400" kern="100" dirty="0">
                <a:latin typeface="Times New Roman" panose="02020603050405020304" pitchFamily="18" charset="0"/>
                <a:ea typeface="游明朝" panose="02020400000000000000" pitchFamily="18" charset="-128"/>
                <a:cs typeface="Times New Roman" panose="02020603050405020304" pitchFamily="18" charset="0"/>
              </a:rPr>
              <a:t>“</a:t>
            </a:r>
            <a:r>
              <a:rPr lang="ja-JP" altLang="ja-JP" sz="1400" kern="100" dirty="0">
                <a:latin typeface="Times New Roman" panose="02020603050405020304" pitchFamily="18" charset="0"/>
                <a:ea typeface="游明朝" panose="02020400000000000000" pitchFamily="18" charset="-128"/>
                <a:cs typeface="Times New Roman" panose="02020603050405020304" pitchFamily="18" charset="0"/>
              </a:rPr>
              <a:t>都市の豪雪</a:t>
            </a:r>
            <a:r>
              <a:rPr lang="en-US" altLang="ja-JP" sz="1400" kern="100" dirty="0">
                <a:latin typeface="Times New Roman" panose="02020603050405020304" pitchFamily="18" charset="0"/>
                <a:ea typeface="游明朝" panose="02020400000000000000" pitchFamily="18" charset="-128"/>
                <a:cs typeface="Times New Roman" panose="02020603050405020304" pitchFamily="18" charset="0"/>
              </a:rPr>
              <a:t>”-</a:t>
            </a:r>
            <a:r>
              <a:rPr lang="ja-JP" altLang="ja-JP" sz="1400" kern="100" dirty="0">
                <a:latin typeface="Times New Roman" panose="02020603050405020304" pitchFamily="18" charset="0"/>
                <a:ea typeface="游明朝" panose="02020400000000000000" pitchFamily="18" charset="-128"/>
                <a:cs typeface="Times New Roman" panose="02020603050405020304" pitchFamily="18" charset="0"/>
              </a:rPr>
              <a:t>ここまできた降雪の観測と予測」の報告　</a:t>
            </a:r>
            <a:r>
              <a:rPr lang="en-US" altLang="ja-JP" sz="1400" kern="100" dirty="0">
                <a:latin typeface="Times New Roman" panose="02020603050405020304" pitchFamily="18" charset="0"/>
                <a:ea typeface="游明朝" panose="02020400000000000000" pitchFamily="18" charset="-128"/>
                <a:cs typeface="Times New Roman" panose="02020603050405020304" pitchFamily="18" charset="0"/>
              </a:rPr>
              <a:t>5</a:t>
            </a:r>
            <a:r>
              <a:rPr lang="ja-JP" altLang="ja-JP" sz="1400" kern="100" dirty="0" err="1">
                <a:latin typeface="Times New Roman" panose="02020603050405020304" pitchFamily="18" charset="0"/>
                <a:ea typeface="游明朝" panose="02020400000000000000" pitchFamily="18" charset="-128"/>
                <a:cs typeface="Times New Roman" panose="02020603050405020304" pitchFamily="18" charset="0"/>
              </a:rPr>
              <a:t>．</a:t>
            </a:r>
            <a:r>
              <a:rPr lang="ja-JP" altLang="ja-JP" sz="1400" kern="100" dirty="0">
                <a:latin typeface="Times New Roman" panose="02020603050405020304" pitchFamily="18" charset="0"/>
                <a:ea typeface="游明朝" panose="02020400000000000000" pitchFamily="18" charset="-128"/>
                <a:cs typeface="Times New Roman" panose="02020603050405020304" pitchFamily="18" charset="0"/>
              </a:rPr>
              <a:t>降雪をもたらす</a:t>
            </a:r>
            <a:r>
              <a:rPr lang="en-US" altLang="ja-JP" sz="1400" kern="100" dirty="0" err="1">
                <a:latin typeface="Times New Roman" panose="02020603050405020304" pitchFamily="18" charset="0"/>
                <a:ea typeface="游明朝" panose="02020400000000000000" pitchFamily="18" charset="-128"/>
                <a:cs typeface="Times New Roman" panose="02020603050405020304" pitchFamily="18" charset="0"/>
              </a:rPr>
              <a:t>meso</a:t>
            </a:r>
            <a:r>
              <a:rPr lang="en-US" altLang="ja-JP" sz="1400" kern="100" dirty="0">
                <a:latin typeface="Times New Roman" panose="02020603050405020304" pitchFamily="18" charset="0"/>
                <a:ea typeface="游明朝" panose="02020400000000000000" pitchFamily="18" charset="-128"/>
                <a:cs typeface="Times New Roman" panose="02020603050405020304" pitchFamily="18" charset="0"/>
              </a:rPr>
              <a:t>-αscale low</a:t>
            </a:r>
            <a:r>
              <a:rPr lang="ja-JP" altLang="ja-JP" sz="1400" kern="100" dirty="0">
                <a:latin typeface="Times New Roman" panose="02020603050405020304" pitchFamily="18" charset="0"/>
                <a:ea typeface="游明朝" panose="02020400000000000000" pitchFamily="18" charset="-128"/>
                <a:cs typeface="Times New Roman" panose="02020603050405020304" pitchFamily="18" charset="0"/>
              </a:rPr>
              <a:t>を含む</a:t>
            </a:r>
            <a:r>
              <a:rPr lang="en-US" altLang="ja-JP" sz="1400" kern="100" dirty="0">
                <a:latin typeface="Times New Roman" panose="02020603050405020304" pitchFamily="18" charset="0"/>
                <a:ea typeface="游明朝" panose="02020400000000000000" pitchFamily="18" charset="-128"/>
                <a:cs typeface="Times New Roman" panose="02020603050405020304" pitchFamily="18" charset="0"/>
              </a:rPr>
              <a:t>multi-scale process</a:t>
            </a:r>
            <a:r>
              <a:rPr lang="ja-JP" altLang="ja-JP" sz="1400" kern="100" dirty="0" err="1">
                <a:latin typeface="Times New Roman" panose="02020603050405020304" pitchFamily="18" charset="0"/>
                <a:ea typeface="游明朝" panose="02020400000000000000" pitchFamily="18" charset="-128"/>
                <a:cs typeface="Times New Roman" panose="02020603050405020304" pitchFamily="18" charset="0"/>
              </a:rPr>
              <a:t>，</a:t>
            </a:r>
            <a:r>
              <a:rPr lang="ja-JP" altLang="ja-JP" sz="1400" b="1" i="1" kern="100" dirty="0">
                <a:latin typeface="Times New Roman" panose="02020603050405020304" pitchFamily="18" charset="0"/>
                <a:ea typeface="游明朝" panose="02020400000000000000" pitchFamily="18" charset="-128"/>
                <a:cs typeface="Times New Roman" panose="02020603050405020304" pitchFamily="18" charset="0"/>
              </a:rPr>
              <a:t>天気</a:t>
            </a:r>
            <a:r>
              <a:rPr lang="ja-JP" altLang="ja-JP" sz="1400" b="1" kern="100" dirty="0">
                <a:latin typeface="Times New Roman" panose="02020603050405020304" pitchFamily="18" charset="0"/>
                <a:ea typeface="游明朝" panose="02020400000000000000" pitchFamily="18" charset="-128"/>
                <a:cs typeface="Times New Roman" panose="02020603050405020304" pitchFamily="18" charset="0"/>
              </a:rPr>
              <a:t>，</a:t>
            </a:r>
            <a:r>
              <a:rPr lang="en-US" altLang="ja-JP" sz="1400" b="1" kern="100" dirty="0">
                <a:latin typeface="Times New Roman" panose="02020603050405020304" pitchFamily="18" charset="0"/>
                <a:ea typeface="游明朝" panose="02020400000000000000" pitchFamily="18" charset="-128"/>
                <a:cs typeface="Times New Roman" panose="02020603050405020304" pitchFamily="18" charset="0"/>
              </a:rPr>
              <a:t>40</a:t>
            </a:r>
            <a:r>
              <a:rPr lang="ja-JP" altLang="ja-JP" sz="1400" kern="100" dirty="0" err="1">
                <a:latin typeface="Times New Roman" panose="02020603050405020304" pitchFamily="18" charset="0"/>
                <a:ea typeface="游明朝" panose="02020400000000000000" pitchFamily="18" charset="-128"/>
                <a:cs typeface="Times New Roman" panose="02020603050405020304" pitchFamily="18" charset="0"/>
              </a:rPr>
              <a:t>，</a:t>
            </a:r>
            <a:r>
              <a:rPr lang="en-US" altLang="ja-JP" sz="1400" kern="100" dirty="0">
                <a:latin typeface="Times New Roman" panose="02020603050405020304" pitchFamily="18" charset="0"/>
                <a:ea typeface="游明朝" panose="02020400000000000000" pitchFamily="18" charset="-128"/>
                <a:cs typeface="Times New Roman" panose="02020603050405020304" pitchFamily="18" charset="0"/>
              </a:rPr>
              <a:t>392-400</a:t>
            </a:r>
            <a:endParaRPr lang="ja-JP" altLang="ja-JP" sz="1400" kern="100" dirty="0">
              <a:latin typeface="游明朝" panose="02020400000000000000" pitchFamily="18" charset="-128"/>
              <a:ea typeface="游明朝" panose="02020400000000000000" pitchFamily="18" charset="-128"/>
              <a:cs typeface="Times New Roman" panose="02020603050405020304" pitchFamily="18" charset="0"/>
            </a:endParaRPr>
          </a:p>
          <a:p>
            <a:pPr marL="302260"/>
            <a:r>
              <a:rPr lang="en-US" altLang="ja-JP" sz="1400" kern="100" dirty="0">
                <a:latin typeface="Times New Roman" panose="02020603050405020304" pitchFamily="18" charset="0"/>
                <a:ea typeface="游明朝" panose="02020400000000000000" pitchFamily="18" charset="-128"/>
                <a:cs typeface="Times New Roman" panose="02020603050405020304" pitchFamily="18" charset="0"/>
              </a:rPr>
              <a:t> </a:t>
            </a:r>
            <a:endParaRPr lang="ja-JP" altLang="ja-JP" sz="1400" kern="100" dirty="0">
              <a:latin typeface="游明朝" panose="02020400000000000000" pitchFamily="18" charset="-128"/>
              <a:ea typeface="游明朝" panose="02020400000000000000" pitchFamily="18" charset="-128"/>
              <a:cs typeface="Times New Roman" panose="02020603050405020304" pitchFamily="18" charset="0"/>
            </a:endParaRPr>
          </a:p>
          <a:p>
            <a:pPr marL="302260"/>
            <a:r>
              <a:rPr lang="ja-JP" altLang="ja-JP" sz="1400" kern="100" dirty="0">
                <a:latin typeface="Times New Roman" panose="02020603050405020304" pitchFamily="18" charset="0"/>
                <a:ea typeface="游明朝" panose="02020400000000000000" pitchFamily="18" charset="-128"/>
                <a:cs typeface="Times New Roman" panose="02020603050405020304" pitchFamily="18" charset="0"/>
              </a:rPr>
              <a:t>藤吉康志，藤田岳人，小尻利治，寳馨，武田喬男，池田繁樹，</a:t>
            </a:r>
            <a:r>
              <a:rPr lang="en-US" altLang="ja-JP" sz="1400" kern="100" dirty="0">
                <a:latin typeface="Times New Roman" panose="02020603050405020304" pitchFamily="18" charset="0"/>
                <a:ea typeface="游明朝" panose="02020400000000000000" pitchFamily="18" charset="-128"/>
                <a:cs typeface="Times New Roman" panose="02020603050405020304" pitchFamily="18" charset="0"/>
              </a:rPr>
              <a:t>1991</a:t>
            </a:r>
            <a:r>
              <a:rPr lang="ja-JP" altLang="ja-JP" sz="1400" kern="100" dirty="0">
                <a:latin typeface="Times New Roman" panose="02020603050405020304" pitchFamily="18" charset="0"/>
                <a:ea typeface="游明朝" panose="02020400000000000000" pitchFamily="18" charset="-128"/>
                <a:cs typeface="Times New Roman" panose="02020603050405020304" pitchFamily="18" charset="0"/>
              </a:rPr>
              <a:t>：複雑山岳地形が風下の降雪分布に及ぼす効果</a:t>
            </a:r>
            <a:r>
              <a:rPr lang="ja-JP" altLang="ja-JP" sz="1400" kern="100" dirty="0" err="1">
                <a:latin typeface="Times New Roman" panose="02020603050405020304" pitchFamily="18" charset="0"/>
                <a:ea typeface="游明朝" panose="02020400000000000000" pitchFamily="18" charset="-128"/>
                <a:cs typeface="Times New Roman" panose="02020603050405020304" pitchFamily="18" charset="0"/>
              </a:rPr>
              <a:t>ｰ</a:t>
            </a:r>
            <a:r>
              <a:rPr lang="ja-JP" altLang="ja-JP" sz="1400" kern="100" dirty="0">
                <a:latin typeface="Times New Roman" panose="02020603050405020304" pitchFamily="18" charset="0"/>
                <a:ea typeface="游明朝" panose="02020400000000000000" pitchFamily="18" charset="-128"/>
                <a:cs typeface="Times New Roman" panose="02020603050405020304" pitchFamily="18" charset="0"/>
              </a:rPr>
              <a:t>濃尾平野を例としてｰ</a:t>
            </a:r>
            <a:r>
              <a:rPr lang="ja-JP" altLang="ja-JP" sz="1400" b="1" i="1" kern="100" dirty="0">
                <a:latin typeface="Times New Roman" panose="02020603050405020304" pitchFamily="18" charset="0"/>
                <a:ea typeface="游明朝" panose="02020400000000000000" pitchFamily="18" charset="-128"/>
                <a:cs typeface="Times New Roman" panose="02020603050405020304" pitchFamily="18" charset="0"/>
              </a:rPr>
              <a:t>天気</a:t>
            </a:r>
            <a:r>
              <a:rPr lang="en-US" altLang="ja-JP" sz="1400" b="1" i="1" kern="100" dirty="0">
                <a:latin typeface="Times New Roman" panose="02020603050405020304" pitchFamily="18" charset="0"/>
                <a:ea typeface="游明朝" panose="02020400000000000000" pitchFamily="18" charset="-128"/>
                <a:cs typeface="Times New Roman" panose="02020603050405020304" pitchFamily="18" charset="0"/>
              </a:rPr>
              <a:t>, </a:t>
            </a:r>
            <a:r>
              <a:rPr lang="en-US" altLang="ja-JP" sz="1400" b="1" kern="100" dirty="0">
                <a:latin typeface="Times New Roman" panose="02020603050405020304" pitchFamily="18" charset="0"/>
                <a:ea typeface="游明朝" panose="02020400000000000000" pitchFamily="18" charset="-128"/>
                <a:cs typeface="Times New Roman" panose="02020603050405020304" pitchFamily="18" charset="0"/>
              </a:rPr>
              <a:t>43</a:t>
            </a:r>
            <a:r>
              <a:rPr lang="en-US" altLang="ja-JP" sz="1400" kern="100" dirty="0">
                <a:latin typeface="Times New Roman" panose="02020603050405020304" pitchFamily="18" charset="0"/>
                <a:ea typeface="游明朝" panose="02020400000000000000" pitchFamily="18" charset="-128"/>
                <a:cs typeface="Times New Roman" panose="02020603050405020304" pitchFamily="18" charset="0"/>
              </a:rPr>
              <a:t>, 391-408</a:t>
            </a:r>
            <a:endParaRPr lang="ja-JP" altLang="ja-JP" sz="1400" kern="100" dirty="0">
              <a:latin typeface="游明朝" panose="02020400000000000000" pitchFamily="18" charset="-128"/>
              <a:ea typeface="游明朝" panose="02020400000000000000" pitchFamily="18" charset="-128"/>
              <a:cs typeface="Times New Roman" panose="02020603050405020304" pitchFamily="18" charset="0"/>
            </a:endParaRPr>
          </a:p>
          <a:p>
            <a:pPr marL="302260"/>
            <a:r>
              <a:rPr lang="en-US" altLang="ja-JP" sz="1400" kern="100" dirty="0">
                <a:latin typeface="Times New Roman" panose="02020603050405020304" pitchFamily="18" charset="0"/>
                <a:ea typeface="游明朝" panose="02020400000000000000" pitchFamily="18" charset="-128"/>
                <a:cs typeface="Times New Roman" panose="02020603050405020304" pitchFamily="18" charset="0"/>
              </a:rPr>
              <a:t> </a:t>
            </a:r>
            <a:endParaRPr lang="ja-JP" altLang="ja-JP" sz="1400" kern="100" dirty="0">
              <a:latin typeface="游明朝" panose="02020400000000000000" pitchFamily="18" charset="-128"/>
              <a:ea typeface="游明朝" panose="02020400000000000000" pitchFamily="18" charset="-128"/>
              <a:cs typeface="Times New Roman" panose="02020603050405020304" pitchFamily="18" charset="0"/>
            </a:endParaRPr>
          </a:p>
          <a:p>
            <a:pPr marL="302260"/>
            <a:r>
              <a:rPr lang="en-US" altLang="ja-JP" sz="1400" kern="100" dirty="0">
                <a:latin typeface="Times New Roman" panose="02020603050405020304" pitchFamily="18" charset="0"/>
                <a:ea typeface="游明朝" panose="02020400000000000000" pitchFamily="18" charset="-128"/>
                <a:cs typeface="Times New Roman" panose="02020603050405020304" pitchFamily="18" charset="0"/>
              </a:rPr>
              <a:t>Kayaba</a:t>
            </a:r>
            <a:r>
              <a:rPr lang="ja-JP" altLang="ja-JP" sz="1400" kern="100" dirty="0" err="1">
                <a:latin typeface="Times New Roman" panose="02020603050405020304" pitchFamily="18" charset="0"/>
                <a:ea typeface="游明朝" panose="02020400000000000000" pitchFamily="18" charset="-128"/>
                <a:cs typeface="Times New Roman" panose="02020603050405020304" pitchFamily="18" charset="0"/>
              </a:rPr>
              <a:t>．</a:t>
            </a:r>
            <a:r>
              <a:rPr lang="en-US" altLang="ja-JP" sz="1400" kern="100" dirty="0">
                <a:latin typeface="Times New Roman" panose="02020603050405020304" pitchFamily="18" charset="0"/>
                <a:ea typeface="游明朝" panose="02020400000000000000" pitchFamily="18" charset="-128"/>
                <a:cs typeface="Times New Roman" panose="02020603050405020304" pitchFamily="18" charset="0"/>
              </a:rPr>
              <a:t>N.</a:t>
            </a:r>
            <a:r>
              <a:rPr lang="ja-JP" altLang="ja-JP" sz="1400" kern="100" dirty="0" err="1">
                <a:latin typeface="Times New Roman" panose="02020603050405020304" pitchFamily="18" charset="0"/>
                <a:ea typeface="游明朝" panose="02020400000000000000" pitchFamily="18" charset="-128"/>
                <a:cs typeface="Times New Roman" panose="02020603050405020304" pitchFamily="18" charset="0"/>
              </a:rPr>
              <a:t>，</a:t>
            </a:r>
            <a:r>
              <a:rPr lang="en-US" altLang="ja-JP" sz="1400" kern="100" dirty="0">
                <a:latin typeface="Times New Roman" panose="02020603050405020304" pitchFamily="18" charset="0"/>
                <a:ea typeface="游明朝" panose="02020400000000000000" pitchFamily="18" charset="-128"/>
                <a:cs typeface="Times New Roman" panose="02020603050405020304" pitchFamily="18" charset="0"/>
              </a:rPr>
              <a:t>T</a:t>
            </a:r>
            <a:r>
              <a:rPr lang="ja-JP" altLang="ja-JP" sz="1400" kern="100" dirty="0" err="1">
                <a:latin typeface="Times New Roman" panose="02020603050405020304" pitchFamily="18" charset="0"/>
                <a:ea typeface="游明朝" panose="02020400000000000000" pitchFamily="18" charset="-128"/>
                <a:cs typeface="Times New Roman" panose="02020603050405020304" pitchFamily="18" charset="0"/>
              </a:rPr>
              <a:t>．</a:t>
            </a:r>
            <a:r>
              <a:rPr lang="en-US" altLang="ja-JP" sz="1400" kern="100" dirty="0">
                <a:latin typeface="Times New Roman" panose="02020603050405020304" pitchFamily="18" charset="0"/>
                <a:ea typeface="游明朝" panose="02020400000000000000" pitchFamily="18" charset="-128"/>
                <a:cs typeface="Times New Roman" panose="02020603050405020304" pitchFamily="18" charset="0"/>
              </a:rPr>
              <a:t>Yamada</a:t>
            </a:r>
            <a:r>
              <a:rPr lang="ja-JP" altLang="ja-JP" sz="1400" kern="100" dirty="0" err="1">
                <a:latin typeface="Times New Roman" panose="02020603050405020304" pitchFamily="18" charset="0"/>
                <a:ea typeface="游明朝" panose="02020400000000000000" pitchFamily="18" charset="-128"/>
                <a:cs typeface="Times New Roman" panose="02020603050405020304" pitchFamily="18" charset="0"/>
              </a:rPr>
              <a:t>，</a:t>
            </a:r>
            <a:r>
              <a:rPr lang="en-US" altLang="ja-JP" sz="1400" kern="100" dirty="0">
                <a:latin typeface="Times New Roman" panose="02020603050405020304" pitchFamily="18" charset="0"/>
                <a:ea typeface="游明朝" panose="02020400000000000000" pitchFamily="18" charset="-128"/>
                <a:cs typeface="Times New Roman" panose="02020603050405020304" pitchFamily="18" charset="0"/>
              </a:rPr>
              <a:t>S</a:t>
            </a:r>
            <a:r>
              <a:rPr lang="ja-JP" altLang="ja-JP" sz="1400" kern="100" dirty="0" err="1">
                <a:latin typeface="Times New Roman" panose="02020603050405020304" pitchFamily="18" charset="0"/>
                <a:ea typeface="游明朝" panose="02020400000000000000" pitchFamily="18" charset="-128"/>
                <a:cs typeface="Times New Roman" panose="02020603050405020304" pitchFamily="18" charset="0"/>
              </a:rPr>
              <a:t>．</a:t>
            </a:r>
            <a:r>
              <a:rPr lang="en-US" altLang="ja-JP" sz="1400" kern="100" dirty="0">
                <a:latin typeface="Times New Roman" panose="02020603050405020304" pitchFamily="18" charset="0"/>
                <a:ea typeface="游明朝" panose="02020400000000000000" pitchFamily="18" charset="-128"/>
                <a:cs typeface="Times New Roman" panose="02020603050405020304" pitchFamily="18" charset="0"/>
              </a:rPr>
              <a:t>Hayashi</a:t>
            </a:r>
            <a:r>
              <a:rPr lang="ja-JP" altLang="ja-JP" sz="1400" kern="100" dirty="0" err="1">
                <a:latin typeface="Times New Roman" panose="02020603050405020304" pitchFamily="18" charset="0"/>
                <a:ea typeface="游明朝" panose="02020400000000000000" pitchFamily="18" charset="-128"/>
                <a:cs typeface="Times New Roman" panose="02020603050405020304" pitchFamily="18" charset="0"/>
              </a:rPr>
              <a:t>，</a:t>
            </a:r>
            <a:r>
              <a:rPr lang="en-US" altLang="ja-JP" sz="1400" kern="100" dirty="0">
                <a:latin typeface="Times New Roman" panose="02020603050405020304" pitchFamily="18" charset="0"/>
                <a:ea typeface="游明朝" panose="02020400000000000000" pitchFamily="18" charset="-128"/>
                <a:cs typeface="Times New Roman" panose="02020603050405020304" pitchFamily="18" charset="0"/>
              </a:rPr>
              <a:t>K</a:t>
            </a:r>
            <a:r>
              <a:rPr lang="ja-JP" altLang="ja-JP" sz="1400" kern="100" dirty="0" err="1">
                <a:latin typeface="Times New Roman" panose="02020603050405020304" pitchFamily="18" charset="0"/>
                <a:ea typeface="游明朝" panose="02020400000000000000" pitchFamily="18" charset="-128"/>
                <a:cs typeface="Times New Roman" panose="02020603050405020304" pitchFamily="18" charset="0"/>
              </a:rPr>
              <a:t>．</a:t>
            </a:r>
            <a:r>
              <a:rPr lang="en-US" altLang="ja-JP" sz="1400" kern="100" dirty="0" err="1">
                <a:latin typeface="Times New Roman" panose="02020603050405020304" pitchFamily="18" charset="0"/>
                <a:ea typeface="游明朝" panose="02020400000000000000" pitchFamily="18" charset="-128"/>
                <a:cs typeface="Times New Roman" panose="02020603050405020304" pitchFamily="18" charset="0"/>
              </a:rPr>
              <a:t>Onogi</a:t>
            </a:r>
            <a:r>
              <a:rPr lang="ja-JP" altLang="ja-JP" sz="1400" kern="100" dirty="0" err="1">
                <a:latin typeface="Times New Roman" panose="02020603050405020304" pitchFamily="18" charset="0"/>
                <a:ea typeface="游明朝" panose="02020400000000000000" pitchFamily="18" charset="-128"/>
                <a:cs typeface="Times New Roman" panose="02020603050405020304" pitchFamily="18" charset="0"/>
              </a:rPr>
              <a:t>，</a:t>
            </a:r>
            <a:r>
              <a:rPr lang="en-US" altLang="ja-JP" sz="1400" kern="100" dirty="0">
                <a:latin typeface="Times New Roman" panose="02020603050405020304" pitchFamily="18" charset="0"/>
                <a:ea typeface="游明朝" panose="02020400000000000000" pitchFamily="18" charset="-128"/>
                <a:cs typeface="Times New Roman" panose="02020603050405020304" pitchFamily="18" charset="0"/>
              </a:rPr>
              <a:t>S</a:t>
            </a:r>
            <a:r>
              <a:rPr lang="ja-JP" altLang="ja-JP" sz="1400" kern="100" dirty="0" err="1">
                <a:latin typeface="Times New Roman" panose="02020603050405020304" pitchFamily="18" charset="0"/>
                <a:ea typeface="游明朝" panose="02020400000000000000" pitchFamily="18" charset="-128"/>
                <a:cs typeface="Times New Roman" panose="02020603050405020304" pitchFamily="18" charset="0"/>
              </a:rPr>
              <a:t>．</a:t>
            </a:r>
            <a:r>
              <a:rPr lang="en-US" altLang="ja-JP" sz="1400" kern="100" dirty="0">
                <a:latin typeface="Times New Roman" panose="02020603050405020304" pitchFamily="18" charset="0"/>
                <a:ea typeface="游明朝" panose="02020400000000000000" pitchFamily="18" charset="-128"/>
                <a:cs typeface="Times New Roman" panose="02020603050405020304" pitchFamily="18" charset="0"/>
              </a:rPr>
              <a:t>Kobayashi</a:t>
            </a:r>
            <a:r>
              <a:rPr lang="ja-JP" altLang="ja-JP" sz="1400" kern="100" dirty="0" err="1">
                <a:latin typeface="Times New Roman" panose="02020603050405020304" pitchFamily="18" charset="0"/>
                <a:ea typeface="游明朝" panose="02020400000000000000" pitchFamily="18" charset="-128"/>
                <a:cs typeface="Times New Roman" panose="02020603050405020304" pitchFamily="18" charset="0"/>
              </a:rPr>
              <a:t>，</a:t>
            </a:r>
            <a:r>
              <a:rPr lang="en-US" altLang="ja-JP" sz="1400" kern="100" dirty="0">
                <a:latin typeface="Times New Roman" panose="02020603050405020304" pitchFamily="18" charset="0"/>
                <a:ea typeface="游明朝" panose="02020400000000000000" pitchFamily="18" charset="-128"/>
                <a:cs typeface="Times New Roman" panose="02020603050405020304" pitchFamily="18" charset="0"/>
              </a:rPr>
              <a:t>K</a:t>
            </a:r>
            <a:r>
              <a:rPr lang="ja-JP" altLang="ja-JP" sz="1400" kern="100" dirty="0" err="1">
                <a:latin typeface="Times New Roman" panose="02020603050405020304" pitchFamily="18" charset="0"/>
                <a:ea typeface="游明朝" panose="02020400000000000000" pitchFamily="18" charset="-128"/>
                <a:cs typeface="Times New Roman" panose="02020603050405020304" pitchFamily="18" charset="0"/>
              </a:rPr>
              <a:t>．</a:t>
            </a:r>
            <a:r>
              <a:rPr lang="en-US" altLang="ja-JP" sz="1400" kern="100" dirty="0">
                <a:latin typeface="Times New Roman" panose="02020603050405020304" pitchFamily="18" charset="0"/>
                <a:ea typeface="游明朝" panose="02020400000000000000" pitchFamily="18" charset="-128"/>
                <a:cs typeface="Times New Roman" panose="02020603050405020304" pitchFamily="18" charset="0"/>
              </a:rPr>
              <a:t>Yoshimoto</a:t>
            </a:r>
            <a:r>
              <a:rPr lang="ja-JP" altLang="ja-JP" sz="1400" kern="100" dirty="0" err="1">
                <a:latin typeface="Times New Roman" panose="02020603050405020304" pitchFamily="18" charset="0"/>
                <a:ea typeface="游明朝" panose="02020400000000000000" pitchFamily="18" charset="-128"/>
                <a:cs typeface="Times New Roman" panose="02020603050405020304" pitchFamily="18" charset="0"/>
              </a:rPr>
              <a:t>，</a:t>
            </a:r>
            <a:r>
              <a:rPr lang="en-US" altLang="ja-JP" sz="1400" kern="100" dirty="0">
                <a:latin typeface="Times New Roman" panose="02020603050405020304" pitchFamily="18" charset="0"/>
                <a:ea typeface="游明朝" panose="02020400000000000000" pitchFamily="18" charset="-128"/>
                <a:cs typeface="Times New Roman" panose="02020603050405020304" pitchFamily="18" charset="0"/>
              </a:rPr>
              <a:t>K</a:t>
            </a:r>
            <a:r>
              <a:rPr lang="ja-JP" altLang="ja-JP" sz="1400" kern="100" dirty="0" err="1">
                <a:latin typeface="Times New Roman" panose="02020603050405020304" pitchFamily="18" charset="0"/>
                <a:ea typeface="游明朝" panose="02020400000000000000" pitchFamily="18" charset="-128"/>
                <a:cs typeface="Times New Roman" panose="02020603050405020304" pitchFamily="18" charset="0"/>
              </a:rPr>
              <a:t>．</a:t>
            </a:r>
            <a:r>
              <a:rPr lang="en-US" altLang="ja-JP" sz="1400" kern="100" dirty="0" err="1">
                <a:latin typeface="Times New Roman" panose="02020603050405020304" pitchFamily="18" charset="0"/>
                <a:ea typeface="游明朝" panose="02020400000000000000" pitchFamily="18" charset="-128"/>
                <a:cs typeface="Times New Roman" panose="02020603050405020304" pitchFamily="18" charset="0"/>
              </a:rPr>
              <a:t>Kamiguchi</a:t>
            </a:r>
            <a:r>
              <a:rPr lang="ja-JP" altLang="ja-JP" sz="1400" kern="100" dirty="0" err="1">
                <a:latin typeface="Times New Roman" panose="02020603050405020304" pitchFamily="18" charset="0"/>
                <a:ea typeface="游明朝" panose="02020400000000000000" pitchFamily="18" charset="-128"/>
                <a:cs typeface="Times New Roman" panose="02020603050405020304" pitchFamily="18" charset="0"/>
              </a:rPr>
              <a:t>，</a:t>
            </a:r>
            <a:r>
              <a:rPr lang="en-US" altLang="ja-JP" sz="1400" kern="100" dirty="0">
                <a:latin typeface="Times New Roman" panose="02020603050405020304" pitchFamily="18" charset="0"/>
                <a:ea typeface="游明朝" panose="02020400000000000000" pitchFamily="18" charset="-128"/>
                <a:cs typeface="Times New Roman" panose="02020603050405020304" pitchFamily="18" charset="0"/>
              </a:rPr>
              <a:t>and K</a:t>
            </a:r>
            <a:r>
              <a:rPr lang="ja-JP" altLang="ja-JP" sz="1400" kern="100" dirty="0" err="1">
                <a:latin typeface="Times New Roman" panose="02020603050405020304" pitchFamily="18" charset="0"/>
                <a:ea typeface="游明朝" panose="02020400000000000000" pitchFamily="18" charset="-128"/>
                <a:cs typeface="Times New Roman" panose="02020603050405020304" pitchFamily="18" charset="0"/>
              </a:rPr>
              <a:t>．</a:t>
            </a:r>
            <a:r>
              <a:rPr lang="en-US" altLang="ja-JP" sz="1400" kern="100" dirty="0">
                <a:latin typeface="Times New Roman" panose="02020603050405020304" pitchFamily="18" charset="0"/>
                <a:ea typeface="游明朝" panose="02020400000000000000" pitchFamily="18" charset="-128"/>
                <a:cs typeface="Times New Roman" panose="02020603050405020304" pitchFamily="18" charset="0"/>
              </a:rPr>
              <a:t>Yamashita</a:t>
            </a:r>
            <a:r>
              <a:rPr lang="ja-JP" altLang="ja-JP" sz="1400" kern="100" dirty="0" err="1">
                <a:latin typeface="Times New Roman" panose="02020603050405020304" pitchFamily="18" charset="0"/>
                <a:ea typeface="游明朝" panose="02020400000000000000" pitchFamily="18" charset="-128"/>
                <a:cs typeface="Times New Roman" panose="02020603050405020304" pitchFamily="18" charset="0"/>
              </a:rPr>
              <a:t>，</a:t>
            </a:r>
            <a:r>
              <a:rPr lang="en-US" altLang="ja-JP" sz="1400" kern="100" dirty="0">
                <a:latin typeface="Times New Roman" panose="02020603050405020304" pitchFamily="18" charset="0"/>
                <a:ea typeface="游明朝" panose="02020400000000000000" pitchFamily="18" charset="-128"/>
                <a:cs typeface="Times New Roman" panose="02020603050405020304" pitchFamily="18" charset="0"/>
              </a:rPr>
              <a:t>2016</a:t>
            </a:r>
            <a:r>
              <a:rPr lang="ja-JP" altLang="ja-JP" sz="1400" kern="100" dirty="0">
                <a:latin typeface="Times New Roman" panose="02020603050405020304" pitchFamily="18" charset="0"/>
                <a:ea typeface="游明朝" panose="02020400000000000000" pitchFamily="18" charset="-128"/>
                <a:cs typeface="Times New Roman" panose="02020603050405020304" pitchFamily="18" charset="0"/>
              </a:rPr>
              <a:t>：</a:t>
            </a:r>
            <a:r>
              <a:rPr lang="en-US" altLang="ja-JP" sz="1400" kern="100" dirty="0">
                <a:latin typeface="Times New Roman" panose="02020603050405020304" pitchFamily="18" charset="0"/>
                <a:ea typeface="游明朝" panose="02020400000000000000" pitchFamily="18" charset="-128"/>
                <a:cs typeface="Times New Roman" panose="02020603050405020304" pitchFamily="18" charset="0"/>
              </a:rPr>
              <a:t>Dynamical Regional Downscaling Using the JRA-55 Reanalysis</a:t>
            </a:r>
            <a:r>
              <a:rPr lang="ja-JP" altLang="ja-JP" sz="1400" kern="100" dirty="0">
                <a:latin typeface="Times New Roman" panose="02020603050405020304" pitchFamily="18" charset="0"/>
                <a:ea typeface="游明朝" panose="02020400000000000000" pitchFamily="18" charset="-128"/>
                <a:cs typeface="Times New Roman" panose="02020603050405020304" pitchFamily="18" charset="0"/>
              </a:rPr>
              <a:t>（</a:t>
            </a:r>
            <a:r>
              <a:rPr lang="en-US" altLang="ja-JP" sz="1400" kern="100" dirty="0">
                <a:latin typeface="Times New Roman" panose="02020603050405020304" pitchFamily="18" charset="0"/>
                <a:ea typeface="游明朝" panose="02020400000000000000" pitchFamily="18" charset="-128"/>
                <a:cs typeface="Times New Roman" panose="02020603050405020304" pitchFamily="18" charset="0"/>
              </a:rPr>
              <a:t>DSJRA-55</a:t>
            </a:r>
            <a:r>
              <a:rPr lang="ja-JP" altLang="ja-JP" sz="1400" kern="100" dirty="0">
                <a:latin typeface="Times New Roman" panose="02020603050405020304" pitchFamily="18" charset="0"/>
                <a:ea typeface="游明朝" panose="02020400000000000000" pitchFamily="18" charset="-128"/>
                <a:cs typeface="Times New Roman" panose="02020603050405020304" pitchFamily="18" charset="0"/>
              </a:rPr>
              <a:t>）．</a:t>
            </a:r>
            <a:r>
              <a:rPr lang="en-US" altLang="ja-JP" sz="1400" b="1" i="1" kern="100" dirty="0">
                <a:latin typeface="Times New Roman" panose="02020603050405020304" pitchFamily="18" charset="0"/>
                <a:ea typeface="游明朝" panose="02020400000000000000" pitchFamily="18" charset="-128"/>
                <a:cs typeface="Times New Roman" panose="02020603050405020304" pitchFamily="18" charset="0"/>
              </a:rPr>
              <a:t>SOLA</a:t>
            </a:r>
            <a:r>
              <a:rPr lang="ja-JP" altLang="ja-JP" sz="1400" kern="100" dirty="0" err="1">
                <a:latin typeface="Times New Roman" panose="02020603050405020304" pitchFamily="18" charset="0"/>
                <a:ea typeface="游明朝" panose="02020400000000000000" pitchFamily="18" charset="-128"/>
                <a:cs typeface="Times New Roman" panose="02020603050405020304" pitchFamily="18" charset="0"/>
              </a:rPr>
              <a:t>，</a:t>
            </a:r>
            <a:r>
              <a:rPr lang="en-US" altLang="ja-JP" sz="1400" b="1" kern="100" dirty="0">
                <a:latin typeface="Times New Roman" panose="02020603050405020304" pitchFamily="18" charset="0"/>
                <a:ea typeface="游明朝" panose="02020400000000000000" pitchFamily="18" charset="-128"/>
                <a:cs typeface="Times New Roman" panose="02020603050405020304" pitchFamily="18" charset="0"/>
              </a:rPr>
              <a:t>12</a:t>
            </a:r>
            <a:r>
              <a:rPr lang="ja-JP" altLang="ja-JP" sz="1400" kern="100" dirty="0" err="1">
                <a:latin typeface="Times New Roman" panose="02020603050405020304" pitchFamily="18" charset="0"/>
                <a:ea typeface="游明朝" panose="02020400000000000000" pitchFamily="18" charset="-128"/>
                <a:cs typeface="Times New Roman" panose="02020603050405020304" pitchFamily="18" charset="0"/>
              </a:rPr>
              <a:t>，</a:t>
            </a:r>
            <a:r>
              <a:rPr lang="en-US" altLang="ja-JP" sz="1400" kern="100" dirty="0">
                <a:latin typeface="Times New Roman" panose="02020603050405020304" pitchFamily="18" charset="0"/>
                <a:ea typeface="游明朝" panose="02020400000000000000" pitchFamily="18" charset="-128"/>
                <a:cs typeface="Times New Roman" panose="02020603050405020304" pitchFamily="18" charset="0"/>
              </a:rPr>
              <a:t>1-5</a:t>
            </a:r>
            <a:endParaRPr lang="ja-JP" altLang="ja-JP" sz="1400" kern="100" dirty="0">
              <a:latin typeface="游明朝" panose="02020400000000000000" pitchFamily="18" charset="-128"/>
              <a:ea typeface="游明朝" panose="02020400000000000000" pitchFamily="18" charset="-128"/>
              <a:cs typeface="Times New Roman" panose="02020603050405020304" pitchFamily="18" charset="0"/>
            </a:endParaRPr>
          </a:p>
          <a:p>
            <a:pPr marL="302260"/>
            <a:r>
              <a:rPr lang="en-US" altLang="ja-JP" sz="1400" kern="100" dirty="0">
                <a:latin typeface="Times New Roman" panose="02020603050405020304" pitchFamily="18" charset="0"/>
                <a:ea typeface="游明朝" panose="02020400000000000000" pitchFamily="18" charset="-128"/>
                <a:cs typeface="Times New Roman" panose="02020603050405020304" pitchFamily="18" charset="0"/>
              </a:rPr>
              <a:t> </a:t>
            </a:r>
            <a:endParaRPr lang="ja-JP" altLang="ja-JP" sz="1400" kern="100" dirty="0">
              <a:latin typeface="游明朝" panose="02020400000000000000" pitchFamily="18" charset="-128"/>
              <a:ea typeface="游明朝" panose="02020400000000000000" pitchFamily="18" charset="-128"/>
              <a:cs typeface="Times New Roman" panose="02020603050405020304" pitchFamily="18" charset="0"/>
            </a:endParaRPr>
          </a:p>
          <a:p>
            <a:pPr marL="302260"/>
            <a:r>
              <a:rPr lang="ja-JP" altLang="ja-JP" sz="1400" kern="100" dirty="0">
                <a:latin typeface="Times New Roman" panose="02020603050405020304" pitchFamily="18" charset="0"/>
                <a:ea typeface="游明朝" panose="02020400000000000000" pitchFamily="18" charset="-128"/>
                <a:cs typeface="Times New Roman" panose="02020603050405020304" pitchFamily="18" charset="0"/>
              </a:rPr>
              <a:t>出典：地域気象観測システム（アメダス）</a:t>
            </a:r>
            <a:r>
              <a:rPr lang="en-US" altLang="ja-JP" sz="1400" kern="100" dirty="0">
                <a:latin typeface="Times New Roman" panose="02020603050405020304" pitchFamily="18" charset="0"/>
                <a:ea typeface="游明朝" panose="02020400000000000000" pitchFamily="18" charset="-128"/>
                <a:cs typeface="Times New Roman" panose="02020603050405020304" pitchFamily="18" charset="0"/>
              </a:rPr>
              <a:t>http://www.jma.go.jp/jma/kishou/know/amedas/kaisetsu.html</a:t>
            </a:r>
            <a:endParaRPr lang="ja-JP" altLang="ja-JP" sz="1400" kern="100" dirty="0">
              <a:latin typeface="游明朝" panose="02020400000000000000" pitchFamily="18" charset="-128"/>
              <a:ea typeface="游明朝" panose="02020400000000000000" pitchFamily="18" charset="-128"/>
              <a:cs typeface="Times New Roman" panose="02020603050405020304" pitchFamily="18" charset="0"/>
            </a:endParaRPr>
          </a:p>
          <a:p>
            <a:r>
              <a:rPr lang="en-US" altLang="ja-JP" kern="100" dirty="0">
                <a:latin typeface="游明朝" panose="02020400000000000000" pitchFamily="18" charset="-128"/>
                <a:ea typeface="游明朝" panose="02020400000000000000" pitchFamily="18" charset="-128"/>
                <a:cs typeface="Times New Roman" panose="02020603050405020304" pitchFamily="18" charset="0"/>
              </a:rPr>
              <a:t> </a:t>
            </a:r>
            <a:endParaRPr lang="ja-JP" altLang="ja-JP" sz="1400" kern="100" dirty="0">
              <a:latin typeface="游明朝" panose="02020400000000000000" pitchFamily="18" charset="-128"/>
              <a:ea typeface="游明朝" panose="02020400000000000000" pitchFamily="18" charset="-128"/>
              <a:cs typeface="Times New Roman" panose="02020603050405020304" pitchFamily="18" charset="0"/>
            </a:endParaRPr>
          </a:p>
        </p:txBody>
      </p:sp>
    </p:spTree>
    <p:extLst>
      <p:ext uri="{BB962C8B-B14F-4D97-AF65-F5344CB8AC3E}">
        <p14:creationId xmlns:p14="http://schemas.microsoft.com/office/powerpoint/2010/main" val="30935707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57412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5FC7FB2F-C983-4566-9A0A-575F912EC7C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5081"/>
          <a:stretch/>
        </p:blipFill>
        <p:spPr>
          <a:xfrm>
            <a:off x="231184" y="1431815"/>
            <a:ext cx="3050925" cy="2320013"/>
          </a:xfrm>
          <a:prstGeom prst="rect">
            <a:avLst/>
          </a:prstGeom>
        </p:spPr>
      </p:pic>
      <p:pic>
        <p:nvPicPr>
          <p:cNvPr id="3" name="図 2">
            <a:extLst>
              <a:ext uri="{FF2B5EF4-FFF2-40B4-BE49-F238E27FC236}">
                <a16:creationId xmlns:a16="http://schemas.microsoft.com/office/drawing/2014/main" id="{90683ED8-7B90-4565-8264-3D9465F2B01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854"/>
          <a:stretch/>
        </p:blipFill>
        <p:spPr>
          <a:xfrm>
            <a:off x="3030531" y="1431815"/>
            <a:ext cx="3050925" cy="2325554"/>
          </a:xfrm>
          <a:prstGeom prst="rect">
            <a:avLst/>
          </a:prstGeom>
        </p:spPr>
      </p:pic>
      <p:pic>
        <p:nvPicPr>
          <p:cNvPr id="4" name="図 3">
            <a:extLst>
              <a:ext uri="{FF2B5EF4-FFF2-40B4-BE49-F238E27FC236}">
                <a16:creationId xmlns:a16="http://schemas.microsoft.com/office/drawing/2014/main" id="{B14247E1-BE80-41D8-AE4B-74958DC0BA6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4860"/>
          <a:stretch/>
        </p:blipFill>
        <p:spPr>
          <a:xfrm>
            <a:off x="5721532" y="1431815"/>
            <a:ext cx="3159271" cy="2398919"/>
          </a:xfrm>
          <a:prstGeom prst="rect">
            <a:avLst/>
          </a:prstGeom>
        </p:spPr>
      </p:pic>
      <p:grpSp>
        <p:nvGrpSpPr>
          <p:cNvPr id="5" name="グループ化 4">
            <a:extLst>
              <a:ext uri="{FF2B5EF4-FFF2-40B4-BE49-F238E27FC236}">
                <a16:creationId xmlns:a16="http://schemas.microsoft.com/office/drawing/2014/main" id="{76A7A97A-DFD2-4101-B96D-BF4EE7F90852}"/>
              </a:ext>
            </a:extLst>
          </p:cNvPr>
          <p:cNvGrpSpPr/>
          <p:nvPr/>
        </p:nvGrpSpPr>
        <p:grpSpPr>
          <a:xfrm>
            <a:off x="799868" y="537039"/>
            <a:ext cx="7002536" cy="569429"/>
            <a:chOff x="1782409" y="391710"/>
            <a:chExt cx="7002536" cy="569429"/>
          </a:xfrm>
        </p:grpSpPr>
        <p:grpSp>
          <p:nvGrpSpPr>
            <p:cNvPr id="6" name="グループ化 5">
              <a:extLst>
                <a:ext uri="{FF2B5EF4-FFF2-40B4-BE49-F238E27FC236}">
                  <a16:creationId xmlns:a16="http://schemas.microsoft.com/office/drawing/2014/main" id="{F86FABCF-2F4D-4978-9C2D-ACFF981FBA0C}"/>
                </a:ext>
              </a:extLst>
            </p:cNvPr>
            <p:cNvGrpSpPr/>
            <p:nvPr/>
          </p:nvGrpSpPr>
          <p:grpSpPr>
            <a:xfrm>
              <a:off x="1782409" y="391710"/>
              <a:ext cx="7002536" cy="569429"/>
              <a:chOff x="7465283" y="-132742"/>
              <a:chExt cx="7002536" cy="569429"/>
            </a:xfrm>
          </p:grpSpPr>
          <p:grpSp>
            <p:nvGrpSpPr>
              <p:cNvPr id="9" name="グループ化 8">
                <a:extLst>
                  <a:ext uri="{FF2B5EF4-FFF2-40B4-BE49-F238E27FC236}">
                    <a16:creationId xmlns:a16="http://schemas.microsoft.com/office/drawing/2014/main" id="{91892D7C-822E-4371-A83F-FE2B5C0F07AA}"/>
                  </a:ext>
                </a:extLst>
              </p:cNvPr>
              <p:cNvGrpSpPr/>
              <p:nvPr/>
            </p:nvGrpSpPr>
            <p:grpSpPr>
              <a:xfrm>
                <a:off x="7465283" y="-132742"/>
                <a:ext cx="7002536" cy="569429"/>
                <a:chOff x="-100383" y="3058251"/>
                <a:chExt cx="19245370" cy="1564981"/>
              </a:xfrm>
            </p:grpSpPr>
            <p:sp>
              <p:nvSpPr>
                <p:cNvPr id="11" name="四角形: 角を丸くする 10">
                  <a:extLst>
                    <a:ext uri="{FF2B5EF4-FFF2-40B4-BE49-F238E27FC236}">
                      <a16:creationId xmlns:a16="http://schemas.microsoft.com/office/drawing/2014/main" id="{DFE46A58-74EF-4159-BAEB-10A9A913BB59}"/>
                    </a:ext>
                  </a:extLst>
                </p:cNvPr>
                <p:cNvSpPr/>
                <p:nvPr/>
              </p:nvSpPr>
              <p:spPr>
                <a:xfrm>
                  <a:off x="-100383" y="3123079"/>
                  <a:ext cx="4855965" cy="1484925"/>
                </a:xfrm>
                <a:prstGeom prst="roundRect">
                  <a:avLst/>
                </a:prstGeom>
                <a:solidFill>
                  <a:schemeClr val="accent6">
                    <a:lumMod val="20000"/>
                    <a:lumOff val="8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b="1" dirty="0">
                      <a:solidFill>
                        <a:schemeClr val="tx1"/>
                      </a:solidFill>
                    </a:rPr>
                    <a:t>現実</a:t>
                  </a:r>
                </a:p>
              </p:txBody>
            </p:sp>
            <p:sp>
              <p:nvSpPr>
                <p:cNvPr id="12" name="四角形: 角を丸くする 11">
                  <a:extLst>
                    <a:ext uri="{FF2B5EF4-FFF2-40B4-BE49-F238E27FC236}">
                      <a16:creationId xmlns:a16="http://schemas.microsoft.com/office/drawing/2014/main" id="{D31EFD71-9581-4F86-8449-D49BE5C7C6CC}"/>
                    </a:ext>
                  </a:extLst>
                </p:cNvPr>
                <p:cNvSpPr/>
                <p:nvPr/>
              </p:nvSpPr>
              <p:spPr>
                <a:xfrm>
                  <a:off x="7791821" y="3063789"/>
                  <a:ext cx="3885761" cy="1559443"/>
                </a:xfrm>
                <a:prstGeom prst="roundRect">
                  <a:avLst/>
                </a:prstGeom>
                <a:solidFill>
                  <a:schemeClr val="accent1">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solidFill>
                        <a:schemeClr val="tx1"/>
                      </a:solidFill>
                    </a:rPr>
                    <a:t>大規模</a:t>
                  </a:r>
                </a:p>
              </p:txBody>
            </p:sp>
            <p:sp>
              <p:nvSpPr>
                <p:cNvPr id="13" name="四角形: 角を丸くする 12">
                  <a:extLst>
                    <a:ext uri="{FF2B5EF4-FFF2-40B4-BE49-F238E27FC236}">
                      <a16:creationId xmlns:a16="http://schemas.microsoft.com/office/drawing/2014/main" id="{C666C307-B05A-4F25-9AEF-4AC96998A29A}"/>
                    </a:ext>
                  </a:extLst>
                </p:cNvPr>
                <p:cNvSpPr/>
                <p:nvPr/>
              </p:nvSpPr>
              <p:spPr>
                <a:xfrm>
                  <a:off x="16373085" y="3058251"/>
                  <a:ext cx="2771902" cy="1549752"/>
                </a:xfrm>
                <a:prstGeom prst="roundRect">
                  <a:avLst/>
                </a:prstGeom>
                <a:solidFill>
                  <a:schemeClr val="accent2">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b="1" dirty="0">
                    <a:solidFill>
                      <a:schemeClr val="tx1"/>
                    </a:solidFill>
                  </a:endParaRPr>
                </a:p>
              </p:txBody>
            </p:sp>
          </p:grpSp>
          <p:sp>
            <p:nvSpPr>
              <p:cNvPr id="10" name="テキスト ボックス 9">
                <a:extLst>
                  <a:ext uri="{FF2B5EF4-FFF2-40B4-BE49-F238E27FC236}">
                    <a16:creationId xmlns:a16="http://schemas.microsoft.com/office/drawing/2014/main" id="{B45C6318-A0CB-43AD-87C4-D3807157D3E1}"/>
                  </a:ext>
                </a:extLst>
              </p:cNvPr>
              <p:cNvSpPr txBox="1"/>
              <p:nvPr/>
            </p:nvSpPr>
            <p:spPr>
              <a:xfrm>
                <a:off x="13549477" y="-82574"/>
                <a:ext cx="900483" cy="461665"/>
              </a:xfrm>
              <a:prstGeom prst="rect">
                <a:avLst/>
              </a:prstGeom>
              <a:noFill/>
            </p:spPr>
            <p:txBody>
              <a:bodyPr wrap="square" rtlCol="0">
                <a:spAutoFit/>
              </a:bodyPr>
              <a:lstStyle/>
              <a:p>
                <a:r>
                  <a:rPr lang="ja-JP" altLang="en-US" sz="2400" b="1" dirty="0"/>
                  <a:t>局地</a:t>
                </a:r>
                <a:endParaRPr lang="en-US" altLang="ja-JP" sz="2400" b="1" dirty="0"/>
              </a:p>
            </p:txBody>
          </p:sp>
        </p:grpSp>
        <p:sp>
          <p:nvSpPr>
            <p:cNvPr id="7" name="次の値と等しい 6">
              <a:extLst>
                <a:ext uri="{FF2B5EF4-FFF2-40B4-BE49-F238E27FC236}">
                  <a16:creationId xmlns:a16="http://schemas.microsoft.com/office/drawing/2014/main" id="{8B97FAE3-AA3A-4F7E-BC0C-B70487C6CFBC}"/>
                </a:ext>
              </a:extLst>
            </p:cNvPr>
            <p:cNvSpPr/>
            <p:nvPr/>
          </p:nvSpPr>
          <p:spPr>
            <a:xfrm>
              <a:off x="3853484" y="557841"/>
              <a:ext cx="348573" cy="232248"/>
            </a:xfrm>
            <a:prstGeom prst="mathEqual">
              <a:avLst/>
            </a:prstGeom>
            <a:solidFill>
              <a:schemeClr val="tx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8" name="十字形 7">
              <a:extLst>
                <a:ext uri="{FF2B5EF4-FFF2-40B4-BE49-F238E27FC236}">
                  <a16:creationId xmlns:a16="http://schemas.microsoft.com/office/drawing/2014/main" id="{AEBAD195-9C40-4D38-AEE4-2BC5F12104F5}"/>
                </a:ext>
              </a:extLst>
            </p:cNvPr>
            <p:cNvSpPr/>
            <p:nvPr/>
          </p:nvSpPr>
          <p:spPr>
            <a:xfrm>
              <a:off x="6704073" y="574314"/>
              <a:ext cx="191823" cy="191823"/>
            </a:xfrm>
            <a:prstGeom prst="plus">
              <a:avLst>
                <a:gd name="adj" fmla="val 3743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4" name="テキスト ボックス 13">
            <a:extLst>
              <a:ext uri="{FF2B5EF4-FFF2-40B4-BE49-F238E27FC236}">
                <a16:creationId xmlns:a16="http://schemas.microsoft.com/office/drawing/2014/main" id="{57C3E123-A674-443B-8713-51AB469A7F07}"/>
              </a:ext>
            </a:extLst>
          </p:cNvPr>
          <p:cNvSpPr txBox="1"/>
          <p:nvPr/>
        </p:nvSpPr>
        <p:spPr>
          <a:xfrm>
            <a:off x="2909161" y="4082716"/>
            <a:ext cx="2908282" cy="830997"/>
          </a:xfrm>
          <a:prstGeom prst="rect">
            <a:avLst/>
          </a:prstGeom>
          <a:noFill/>
        </p:spPr>
        <p:txBody>
          <a:bodyPr wrap="square" rtlCol="0">
            <a:spAutoFit/>
          </a:bodyPr>
          <a:lstStyle/>
          <a:p>
            <a:pPr algn="ctr"/>
            <a:r>
              <a:rPr kumimoji="1" lang="ja-JP" altLang="en-US" sz="2400" b="1" dirty="0"/>
              <a:t>現実場を平滑化</a:t>
            </a:r>
            <a:endParaRPr kumimoji="1" lang="en-US" altLang="ja-JP" sz="2400" b="1" dirty="0"/>
          </a:p>
          <a:p>
            <a:pPr algn="ctr"/>
            <a:r>
              <a:rPr kumimoji="1" lang="en-US" altLang="ja-JP" sz="2400" b="1" dirty="0"/>
              <a:t>(</a:t>
            </a:r>
            <a:r>
              <a:rPr kumimoji="1" lang="ja-JP" altLang="en-US" sz="2400" b="1" dirty="0"/>
              <a:t>滑らかに</a:t>
            </a:r>
            <a:r>
              <a:rPr kumimoji="1" lang="en-US" altLang="ja-JP" sz="2400" b="1" dirty="0"/>
              <a:t>)</a:t>
            </a:r>
            <a:r>
              <a:rPr kumimoji="1" lang="ja-JP" altLang="en-US" sz="2400" b="1" dirty="0"/>
              <a:t>する</a:t>
            </a:r>
          </a:p>
        </p:txBody>
      </p:sp>
      <p:sp>
        <p:nvSpPr>
          <p:cNvPr id="15" name="テキスト ボックス 14">
            <a:extLst>
              <a:ext uri="{FF2B5EF4-FFF2-40B4-BE49-F238E27FC236}">
                <a16:creationId xmlns:a16="http://schemas.microsoft.com/office/drawing/2014/main" id="{D52C305A-FA77-48B7-AB46-A3F2EAC0FDC9}"/>
              </a:ext>
            </a:extLst>
          </p:cNvPr>
          <p:cNvSpPr txBox="1"/>
          <p:nvPr/>
        </p:nvSpPr>
        <p:spPr>
          <a:xfrm>
            <a:off x="5721532" y="4082715"/>
            <a:ext cx="2908282" cy="830997"/>
          </a:xfrm>
          <a:prstGeom prst="rect">
            <a:avLst/>
          </a:prstGeom>
          <a:noFill/>
        </p:spPr>
        <p:txBody>
          <a:bodyPr wrap="square" rtlCol="0">
            <a:spAutoFit/>
          </a:bodyPr>
          <a:lstStyle/>
          <a:p>
            <a:pPr algn="ctr"/>
            <a:r>
              <a:rPr kumimoji="1" lang="ja-JP" altLang="en-US" sz="2400" b="1" dirty="0"/>
              <a:t>現実場と大規模場の差をとる</a:t>
            </a:r>
          </a:p>
        </p:txBody>
      </p:sp>
      <p:grpSp>
        <p:nvGrpSpPr>
          <p:cNvPr id="16" name="グループ化 15">
            <a:extLst>
              <a:ext uri="{FF2B5EF4-FFF2-40B4-BE49-F238E27FC236}">
                <a16:creationId xmlns:a16="http://schemas.microsoft.com/office/drawing/2014/main" id="{0DDC849D-B216-4C20-B9C5-FD2E6ECB60D0}"/>
              </a:ext>
            </a:extLst>
          </p:cNvPr>
          <p:cNvGrpSpPr/>
          <p:nvPr/>
        </p:nvGrpSpPr>
        <p:grpSpPr>
          <a:xfrm>
            <a:off x="799868" y="5395893"/>
            <a:ext cx="7002536" cy="569429"/>
            <a:chOff x="1782409" y="391710"/>
            <a:chExt cx="7002536" cy="569429"/>
          </a:xfrm>
        </p:grpSpPr>
        <p:grpSp>
          <p:nvGrpSpPr>
            <p:cNvPr id="17" name="グループ化 16">
              <a:extLst>
                <a:ext uri="{FF2B5EF4-FFF2-40B4-BE49-F238E27FC236}">
                  <a16:creationId xmlns:a16="http://schemas.microsoft.com/office/drawing/2014/main" id="{01D6AEE6-0C34-49B7-80A8-F7F8D508552A}"/>
                </a:ext>
              </a:extLst>
            </p:cNvPr>
            <p:cNvGrpSpPr/>
            <p:nvPr/>
          </p:nvGrpSpPr>
          <p:grpSpPr>
            <a:xfrm>
              <a:off x="1782409" y="391710"/>
              <a:ext cx="7002536" cy="569429"/>
              <a:chOff x="7465283" y="-132742"/>
              <a:chExt cx="7002536" cy="569429"/>
            </a:xfrm>
          </p:grpSpPr>
          <p:grpSp>
            <p:nvGrpSpPr>
              <p:cNvPr id="20" name="グループ化 19">
                <a:extLst>
                  <a:ext uri="{FF2B5EF4-FFF2-40B4-BE49-F238E27FC236}">
                    <a16:creationId xmlns:a16="http://schemas.microsoft.com/office/drawing/2014/main" id="{901DF69F-A0FE-422C-8CBD-134DFEF5620B}"/>
                  </a:ext>
                </a:extLst>
              </p:cNvPr>
              <p:cNvGrpSpPr/>
              <p:nvPr/>
            </p:nvGrpSpPr>
            <p:grpSpPr>
              <a:xfrm>
                <a:off x="7465283" y="-132742"/>
                <a:ext cx="7002536" cy="569429"/>
                <a:chOff x="-100383" y="3058251"/>
                <a:chExt cx="19245370" cy="1564981"/>
              </a:xfrm>
            </p:grpSpPr>
            <p:sp>
              <p:nvSpPr>
                <p:cNvPr id="22" name="四角形: 角を丸くする 21">
                  <a:extLst>
                    <a:ext uri="{FF2B5EF4-FFF2-40B4-BE49-F238E27FC236}">
                      <a16:creationId xmlns:a16="http://schemas.microsoft.com/office/drawing/2014/main" id="{3C9934FA-F3A2-4790-9C59-AC3AF8EB3D7B}"/>
                    </a:ext>
                  </a:extLst>
                </p:cNvPr>
                <p:cNvSpPr/>
                <p:nvPr/>
              </p:nvSpPr>
              <p:spPr>
                <a:xfrm>
                  <a:off x="-100383" y="3123079"/>
                  <a:ext cx="4855965" cy="1484925"/>
                </a:xfrm>
                <a:prstGeom prst="roundRect">
                  <a:avLst/>
                </a:prstGeom>
                <a:solidFill>
                  <a:schemeClr val="accent6">
                    <a:lumMod val="20000"/>
                    <a:lumOff val="8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b="1" dirty="0">
                      <a:solidFill>
                        <a:schemeClr val="tx1"/>
                      </a:solidFill>
                    </a:rPr>
                    <a:t>現実</a:t>
                  </a:r>
                </a:p>
              </p:txBody>
            </p:sp>
            <p:sp>
              <p:nvSpPr>
                <p:cNvPr id="23" name="四角形: 角を丸くする 22">
                  <a:extLst>
                    <a:ext uri="{FF2B5EF4-FFF2-40B4-BE49-F238E27FC236}">
                      <a16:creationId xmlns:a16="http://schemas.microsoft.com/office/drawing/2014/main" id="{294577B6-4C6E-412D-87B3-391597D2D69D}"/>
                    </a:ext>
                  </a:extLst>
                </p:cNvPr>
                <p:cNvSpPr/>
                <p:nvPr/>
              </p:nvSpPr>
              <p:spPr>
                <a:xfrm>
                  <a:off x="7791821" y="3063789"/>
                  <a:ext cx="3885761" cy="1559443"/>
                </a:xfrm>
                <a:prstGeom prst="roundRect">
                  <a:avLst/>
                </a:prstGeom>
                <a:solidFill>
                  <a:schemeClr val="accent1">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solidFill>
                        <a:schemeClr val="tx1"/>
                      </a:solidFill>
                    </a:rPr>
                    <a:t>大規模</a:t>
                  </a:r>
                </a:p>
              </p:txBody>
            </p:sp>
            <p:sp>
              <p:nvSpPr>
                <p:cNvPr id="24" name="四角形: 角を丸くする 23">
                  <a:extLst>
                    <a:ext uri="{FF2B5EF4-FFF2-40B4-BE49-F238E27FC236}">
                      <a16:creationId xmlns:a16="http://schemas.microsoft.com/office/drawing/2014/main" id="{6B16BFBB-CAF5-4797-8E68-BD8CDC639E37}"/>
                    </a:ext>
                  </a:extLst>
                </p:cNvPr>
                <p:cNvSpPr/>
                <p:nvPr/>
              </p:nvSpPr>
              <p:spPr>
                <a:xfrm>
                  <a:off x="16373085" y="3058251"/>
                  <a:ext cx="2771902" cy="1549752"/>
                </a:xfrm>
                <a:prstGeom prst="roundRect">
                  <a:avLst/>
                </a:prstGeom>
                <a:solidFill>
                  <a:schemeClr val="accent2">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b="1" dirty="0">
                    <a:solidFill>
                      <a:schemeClr val="tx1"/>
                    </a:solidFill>
                  </a:endParaRPr>
                </a:p>
              </p:txBody>
            </p:sp>
          </p:grpSp>
          <p:sp>
            <p:nvSpPr>
              <p:cNvPr id="21" name="テキスト ボックス 20">
                <a:extLst>
                  <a:ext uri="{FF2B5EF4-FFF2-40B4-BE49-F238E27FC236}">
                    <a16:creationId xmlns:a16="http://schemas.microsoft.com/office/drawing/2014/main" id="{100806DF-6037-4D19-9054-E4B1FB431A35}"/>
                  </a:ext>
                </a:extLst>
              </p:cNvPr>
              <p:cNvSpPr txBox="1"/>
              <p:nvPr/>
            </p:nvSpPr>
            <p:spPr>
              <a:xfrm>
                <a:off x="13549477" y="-82574"/>
                <a:ext cx="900483" cy="461665"/>
              </a:xfrm>
              <a:prstGeom prst="rect">
                <a:avLst/>
              </a:prstGeom>
              <a:noFill/>
            </p:spPr>
            <p:txBody>
              <a:bodyPr wrap="square" rtlCol="0">
                <a:spAutoFit/>
              </a:bodyPr>
              <a:lstStyle/>
              <a:p>
                <a:r>
                  <a:rPr lang="ja-JP" altLang="en-US" sz="2400" b="1" dirty="0"/>
                  <a:t>局地</a:t>
                </a:r>
                <a:endParaRPr lang="en-US" altLang="ja-JP" sz="2400" b="1" dirty="0"/>
              </a:p>
            </p:txBody>
          </p:sp>
        </p:grpSp>
        <p:sp>
          <p:nvSpPr>
            <p:cNvPr id="18" name="次の値と等しい 17">
              <a:extLst>
                <a:ext uri="{FF2B5EF4-FFF2-40B4-BE49-F238E27FC236}">
                  <a16:creationId xmlns:a16="http://schemas.microsoft.com/office/drawing/2014/main" id="{83B4D68A-ADDB-45F6-BCCB-B45F0C2E4BA3}"/>
                </a:ext>
              </a:extLst>
            </p:cNvPr>
            <p:cNvSpPr/>
            <p:nvPr/>
          </p:nvSpPr>
          <p:spPr>
            <a:xfrm>
              <a:off x="6625697" y="557841"/>
              <a:ext cx="348573" cy="232248"/>
            </a:xfrm>
            <a:prstGeom prst="mathEqual">
              <a:avLst/>
            </a:prstGeom>
            <a:solidFill>
              <a:schemeClr val="tx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grpSp>
      <p:sp>
        <p:nvSpPr>
          <p:cNvPr id="25" name="正方形/長方形 24">
            <a:extLst>
              <a:ext uri="{FF2B5EF4-FFF2-40B4-BE49-F238E27FC236}">
                <a16:creationId xmlns:a16="http://schemas.microsoft.com/office/drawing/2014/main" id="{2727A509-62CB-489C-89D3-F2A4C25F1309}"/>
              </a:ext>
            </a:extLst>
          </p:cNvPr>
          <p:cNvSpPr/>
          <p:nvPr/>
        </p:nvSpPr>
        <p:spPr>
          <a:xfrm>
            <a:off x="2919440" y="5676893"/>
            <a:ext cx="251578" cy="4571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5643862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四角形: 角を丸くする 3">
            <a:extLst>
              <a:ext uri="{FF2B5EF4-FFF2-40B4-BE49-F238E27FC236}">
                <a16:creationId xmlns:a16="http://schemas.microsoft.com/office/drawing/2014/main" id="{EBE383CE-3552-46C8-A504-CF19A44BCDFF}"/>
              </a:ext>
            </a:extLst>
          </p:cNvPr>
          <p:cNvSpPr/>
          <p:nvPr/>
        </p:nvSpPr>
        <p:spPr>
          <a:xfrm>
            <a:off x="0" y="-25854"/>
            <a:ext cx="9144000" cy="450420"/>
          </a:xfrm>
          <a:prstGeom prst="roundRect">
            <a:avLst>
              <a:gd name="adj" fmla="val 0"/>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2400" b="1" dirty="0">
                <a:ln>
                  <a:solidFill>
                    <a:sysClr val="windowText" lastClr="000000"/>
                  </a:solidFill>
                </a:ln>
                <a:solidFill>
                  <a:schemeClr val="bg1"/>
                </a:solidFill>
              </a:rPr>
              <a:t>6.</a:t>
            </a:r>
            <a:r>
              <a:rPr lang="ja-JP" altLang="en-US" sz="2400" b="1" dirty="0">
                <a:ln>
                  <a:solidFill>
                    <a:sysClr val="windowText" lastClr="000000"/>
                  </a:solidFill>
                </a:ln>
                <a:solidFill>
                  <a:schemeClr val="bg1"/>
                </a:solidFill>
              </a:rPr>
              <a:t>現実場で降雪が起きやすいのは？</a:t>
            </a:r>
            <a:endParaRPr lang="ja-JP" altLang="en-US" sz="2400" b="1" dirty="0">
              <a:solidFill>
                <a:schemeClr val="bg1"/>
              </a:solidFill>
            </a:endParaRPr>
          </a:p>
        </p:txBody>
      </p:sp>
      <p:sp>
        <p:nvSpPr>
          <p:cNvPr id="39" name="テキスト ボックス 38">
            <a:extLst>
              <a:ext uri="{FF2B5EF4-FFF2-40B4-BE49-F238E27FC236}">
                <a16:creationId xmlns:a16="http://schemas.microsoft.com/office/drawing/2014/main" id="{4ECB08C3-5625-4490-87D2-51D44374DD93}"/>
              </a:ext>
            </a:extLst>
          </p:cNvPr>
          <p:cNvSpPr txBox="1"/>
          <p:nvPr/>
        </p:nvSpPr>
        <p:spPr>
          <a:xfrm>
            <a:off x="67277" y="495324"/>
            <a:ext cx="1006514" cy="400110"/>
          </a:xfrm>
          <a:prstGeom prst="rect">
            <a:avLst/>
          </a:prstGeom>
          <a:noFill/>
          <a:ln w="28575">
            <a:solidFill>
              <a:schemeClr val="accent4">
                <a:lumMod val="60000"/>
                <a:lumOff val="40000"/>
              </a:schemeClr>
            </a:solidFill>
          </a:ln>
        </p:spPr>
        <p:txBody>
          <a:bodyPr wrap="square" rtlCol="0">
            <a:spAutoFit/>
          </a:bodyPr>
          <a:lstStyle/>
          <a:p>
            <a:r>
              <a:rPr lang="en-US" altLang="ja-JP" sz="2000" b="1" dirty="0"/>
              <a:t>850hPa </a:t>
            </a:r>
            <a:r>
              <a:rPr kumimoji="1" lang="ja-JP" altLang="en-US" sz="2000" b="1" dirty="0"/>
              <a:t>　</a:t>
            </a:r>
            <a:endParaRPr kumimoji="1" lang="ja-JP" altLang="en-US" sz="1600" b="1" dirty="0"/>
          </a:p>
        </p:txBody>
      </p:sp>
      <p:sp>
        <p:nvSpPr>
          <p:cNvPr id="40" name="テキスト ボックス 39">
            <a:extLst>
              <a:ext uri="{FF2B5EF4-FFF2-40B4-BE49-F238E27FC236}">
                <a16:creationId xmlns:a16="http://schemas.microsoft.com/office/drawing/2014/main" id="{02718D14-FC0F-4EF8-9651-84B6517EE60B}"/>
              </a:ext>
            </a:extLst>
          </p:cNvPr>
          <p:cNvSpPr txBox="1"/>
          <p:nvPr/>
        </p:nvSpPr>
        <p:spPr>
          <a:xfrm>
            <a:off x="-32705" y="1707286"/>
            <a:ext cx="461665" cy="2855736"/>
          </a:xfrm>
          <a:prstGeom prst="rect">
            <a:avLst/>
          </a:prstGeom>
          <a:noFill/>
        </p:spPr>
        <p:txBody>
          <a:bodyPr vert="eaVert" wrap="square" rtlCol="0">
            <a:spAutoFit/>
          </a:bodyPr>
          <a:lstStyle/>
          <a:p>
            <a:r>
              <a:rPr kumimoji="1" lang="ja-JP" altLang="en-US" b="1" dirty="0"/>
              <a:t> </a:t>
            </a:r>
            <a:r>
              <a:rPr lang="ja-JP" altLang="en-US" b="1" dirty="0"/>
              <a:t>ジオポテンシャル高度</a:t>
            </a:r>
            <a:endParaRPr kumimoji="1" lang="ja-JP" altLang="en-US" b="1" dirty="0"/>
          </a:p>
        </p:txBody>
      </p:sp>
      <p:sp>
        <p:nvSpPr>
          <p:cNvPr id="11" name="スライド番号プレースホルダー 10">
            <a:extLst>
              <a:ext uri="{FF2B5EF4-FFF2-40B4-BE49-F238E27FC236}">
                <a16:creationId xmlns:a16="http://schemas.microsoft.com/office/drawing/2014/main" id="{7211298D-5C92-4B2A-9375-D688D98E95E3}"/>
              </a:ext>
            </a:extLst>
          </p:cNvPr>
          <p:cNvSpPr>
            <a:spLocks noGrp="1"/>
          </p:cNvSpPr>
          <p:nvPr>
            <p:ph type="sldNum" sz="quarter" idx="12"/>
          </p:nvPr>
        </p:nvSpPr>
        <p:spPr/>
        <p:txBody>
          <a:bodyPr/>
          <a:lstStyle/>
          <a:p>
            <a:fld id="{DBDD4F3C-EC1F-4C85-9014-28B9076F3E62}" type="slidenum">
              <a:rPr kumimoji="1" lang="ja-JP" altLang="en-US" smtClean="0"/>
              <a:t>24</a:t>
            </a:fld>
            <a:endParaRPr kumimoji="1" lang="ja-JP" altLang="en-US" dirty="0"/>
          </a:p>
        </p:txBody>
      </p:sp>
      <p:sp>
        <p:nvSpPr>
          <p:cNvPr id="27" name="四角形: 角を丸くする 23">
            <a:extLst>
              <a:ext uri="{FF2B5EF4-FFF2-40B4-BE49-F238E27FC236}">
                <a16:creationId xmlns:a16="http://schemas.microsoft.com/office/drawing/2014/main" id="{7687381D-8B95-4089-9665-B87C6A76D907}"/>
              </a:ext>
            </a:extLst>
          </p:cNvPr>
          <p:cNvSpPr/>
          <p:nvPr/>
        </p:nvSpPr>
        <p:spPr>
          <a:xfrm>
            <a:off x="794662" y="5145865"/>
            <a:ext cx="3050945" cy="1210486"/>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b="1" dirty="0">
                <a:solidFill>
                  <a:sysClr val="windowText" lastClr="000000"/>
                </a:solidFill>
              </a:rPr>
              <a:t>四日市型の方が</a:t>
            </a:r>
            <a:endParaRPr lang="en-US" altLang="ja-JP" sz="2800" b="1" dirty="0">
              <a:solidFill>
                <a:sysClr val="windowText" lastClr="000000"/>
              </a:solidFill>
            </a:endParaRPr>
          </a:p>
          <a:p>
            <a:pPr algn="ctr"/>
            <a:r>
              <a:rPr lang="ja-JP" altLang="en-US" sz="2800" b="1" dirty="0">
                <a:solidFill>
                  <a:sysClr val="windowText" lastClr="000000"/>
                </a:solidFill>
              </a:rPr>
              <a:t>南に低気圧</a:t>
            </a:r>
            <a:endParaRPr lang="en-US" altLang="ja-JP" sz="2800" b="1" dirty="0">
              <a:solidFill>
                <a:sysClr val="windowText" lastClr="000000"/>
              </a:solidFill>
            </a:endParaRPr>
          </a:p>
        </p:txBody>
      </p:sp>
      <p:sp>
        <p:nvSpPr>
          <p:cNvPr id="48" name="テキスト ボックス 47">
            <a:extLst>
              <a:ext uri="{FF2B5EF4-FFF2-40B4-BE49-F238E27FC236}">
                <a16:creationId xmlns:a16="http://schemas.microsoft.com/office/drawing/2014/main" id="{D213B9D0-FB6B-499B-9B11-204D52B9C100}"/>
              </a:ext>
            </a:extLst>
          </p:cNvPr>
          <p:cNvSpPr txBox="1"/>
          <p:nvPr/>
        </p:nvSpPr>
        <p:spPr>
          <a:xfrm>
            <a:off x="1122360" y="1012068"/>
            <a:ext cx="2978630" cy="449729"/>
          </a:xfrm>
          <a:prstGeom prst="rect">
            <a:avLst/>
          </a:prstGeom>
          <a:noFill/>
        </p:spPr>
        <p:txBody>
          <a:bodyPr wrap="square" rtlCol="0">
            <a:spAutoFit/>
          </a:bodyPr>
          <a:lstStyle/>
          <a:p>
            <a:r>
              <a:rPr lang="ja-JP" altLang="en-US" sz="2000" b="1" dirty="0"/>
              <a:t>四日市型</a:t>
            </a:r>
            <a:r>
              <a:rPr lang="ja-JP" altLang="en-US" sz="2000" b="1" dirty="0" err="1"/>
              <a:t>ｰ</a:t>
            </a:r>
            <a:r>
              <a:rPr lang="ja-JP" altLang="en-US" sz="2000" b="1" dirty="0"/>
              <a:t>名古屋型</a:t>
            </a:r>
            <a:endParaRPr lang="en-US" altLang="ja-JP" sz="2000" b="1" dirty="0"/>
          </a:p>
        </p:txBody>
      </p:sp>
      <p:sp>
        <p:nvSpPr>
          <p:cNvPr id="49" name="テキスト ボックス 48">
            <a:extLst>
              <a:ext uri="{FF2B5EF4-FFF2-40B4-BE49-F238E27FC236}">
                <a16:creationId xmlns:a16="http://schemas.microsoft.com/office/drawing/2014/main" id="{21BD7A79-402C-45EC-8531-0FA46D3E4BAB}"/>
              </a:ext>
            </a:extLst>
          </p:cNvPr>
          <p:cNvSpPr txBox="1"/>
          <p:nvPr/>
        </p:nvSpPr>
        <p:spPr>
          <a:xfrm>
            <a:off x="67277" y="4690242"/>
            <a:ext cx="3572196" cy="369332"/>
          </a:xfrm>
          <a:prstGeom prst="rect">
            <a:avLst/>
          </a:prstGeom>
          <a:noFill/>
        </p:spPr>
        <p:txBody>
          <a:bodyPr wrap="square" rtlCol="0">
            <a:spAutoFit/>
          </a:bodyPr>
          <a:lstStyle/>
          <a:p>
            <a:r>
              <a:rPr lang="ja-JP" altLang="en-US" b="1" dirty="0"/>
              <a:t>色・線</a:t>
            </a:r>
            <a:r>
              <a:rPr lang="en-US" altLang="ja-JP" b="1" dirty="0"/>
              <a:t>:</a:t>
            </a:r>
            <a:r>
              <a:rPr lang="ja-JP" altLang="en-US" b="1" dirty="0"/>
              <a:t>偏差</a:t>
            </a:r>
            <a:endParaRPr lang="en-US" altLang="ja-JP" b="1" dirty="0"/>
          </a:p>
        </p:txBody>
      </p:sp>
      <p:sp>
        <p:nvSpPr>
          <p:cNvPr id="32" name="四角形: 角を丸くする 23">
            <a:extLst>
              <a:ext uri="{FF2B5EF4-FFF2-40B4-BE49-F238E27FC236}">
                <a16:creationId xmlns:a16="http://schemas.microsoft.com/office/drawing/2014/main" id="{7687381D-8B95-4089-9665-B87C6A76D907}"/>
              </a:ext>
            </a:extLst>
          </p:cNvPr>
          <p:cNvSpPr/>
          <p:nvPr/>
        </p:nvSpPr>
        <p:spPr>
          <a:xfrm>
            <a:off x="4764885" y="5145865"/>
            <a:ext cx="3050945" cy="1210486"/>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b="1" dirty="0">
                <a:solidFill>
                  <a:sysClr val="windowText" lastClr="000000"/>
                </a:solidFill>
              </a:rPr>
              <a:t>四日市型の方が</a:t>
            </a:r>
            <a:endParaRPr lang="en-US" altLang="ja-JP" sz="2800" b="1" dirty="0">
              <a:solidFill>
                <a:sysClr val="windowText" lastClr="000000"/>
              </a:solidFill>
            </a:endParaRPr>
          </a:p>
          <a:p>
            <a:pPr algn="ctr"/>
            <a:r>
              <a:rPr lang="ja-JP" altLang="en-US" sz="2800" b="1" dirty="0">
                <a:solidFill>
                  <a:srgbClr val="FF0000"/>
                </a:solidFill>
              </a:rPr>
              <a:t>北よりの北西風</a:t>
            </a:r>
            <a:endParaRPr lang="en-US" altLang="ja-JP" sz="2800" b="1" dirty="0">
              <a:solidFill>
                <a:srgbClr val="FF0000"/>
              </a:solidFill>
            </a:endParaRPr>
          </a:p>
        </p:txBody>
      </p:sp>
      <p:pic>
        <p:nvPicPr>
          <p:cNvPr id="33" name="図 32">
            <a:extLst>
              <a:ext uri="{FF2B5EF4-FFF2-40B4-BE49-F238E27FC236}">
                <a16:creationId xmlns:a16="http://schemas.microsoft.com/office/drawing/2014/main" id="{893DD8D0-455C-4407-99F4-D34B61C60B5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696"/>
          <a:stretch/>
        </p:blipFill>
        <p:spPr>
          <a:xfrm>
            <a:off x="4739747" y="1061615"/>
            <a:ext cx="3456418" cy="3960239"/>
          </a:xfrm>
          <a:prstGeom prst="rect">
            <a:avLst/>
          </a:prstGeom>
        </p:spPr>
      </p:pic>
      <p:sp>
        <p:nvSpPr>
          <p:cNvPr id="51" name="テキスト ボックス 50">
            <a:extLst>
              <a:ext uri="{FF2B5EF4-FFF2-40B4-BE49-F238E27FC236}">
                <a16:creationId xmlns:a16="http://schemas.microsoft.com/office/drawing/2014/main" id="{52D36E5D-D224-424C-8219-ECB9A2C731D8}"/>
              </a:ext>
            </a:extLst>
          </p:cNvPr>
          <p:cNvSpPr txBox="1"/>
          <p:nvPr/>
        </p:nvSpPr>
        <p:spPr>
          <a:xfrm>
            <a:off x="7939220" y="5023669"/>
            <a:ext cx="1152259" cy="584775"/>
          </a:xfrm>
          <a:prstGeom prst="rect">
            <a:avLst/>
          </a:prstGeom>
          <a:solidFill>
            <a:schemeClr val="bg1"/>
          </a:solidFill>
          <a:ln>
            <a:solidFill>
              <a:schemeClr val="tx1"/>
            </a:solidFill>
          </a:ln>
        </p:spPr>
        <p:txBody>
          <a:bodyPr wrap="square" rtlCol="0">
            <a:spAutoFit/>
          </a:bodyPr>
          <a:lstStyle/>
          <a:p>
            <a:r>
              <a:rPr lang="ja-JP" altLang="en-US" sz="1600" b="1" dirty="0">
                <a:solidFill>
                  <a:srgbClr val="C00000"/>
                </a:solidFill>
              </a:rPr>
              <a:t>赤</a:t>
            </a:r>
            <a:r>
              <a:rPr lang="en-US" altLang="ja-JP" sz="1600" b="1" dirty="0"/>
              <a:t>:</a:t>
            </a:r>
            <a:r>
              <a:rPr lang="ja-JP" altLang="en-US" sz="1600" b="1" dirty="0"/>
              <a:t>四日市</a:t>
            </a:r>
            <a:endParaRPr lang="en-US" altLang="ja-JP" sz="1600" b="1" dirty="0"/>
          </a:p>
          <a:p>
            <a:r>
              <a:rPr lang="ja-JP" altLang="en-US" sz="1600" b="1" dirty="0">
                <a:solidFill>
                  <a:schemeClr val="accent1"/>
                </a:solidFill>
              </a:rPr>
              <a:t>青</a:t>
            </a:r>
            <a:r>
              <a:rPr lang="en-US" altLang="ja-JP" sz="1600" b="1" dirty="0"/>
              <a:t>:</a:t>
            </a:r>
            <a:r>
              <a:rPr lang="ja-JP" altLang="en-US" sz="1600" b="1" dirty="0"/>
              <a:t>名古屋</a:t>
            </a:r>
          </a:p>
        </p:txBody>
      </p:sp>
      <p:sp>
        <p:nvSpPr>
          <p:cNvPr id="52" name="テキスト ボックス 51">
            <a:extLst>
              <a:ext uri="{FF2B5EF4-FFF2-40B4-BE49-F238E27FC236}">
                <a16:creationId xmlns:a16="http://schemas.microsoft.com/office/drawing/2014/main" id="{FF292077-53D1-4BD7-AD9A-58581060E596}"/>
              </a:ext>
            </a:extLst>
          </p:cNvPr>
          <p:cNvSpPr txBox="1"/>
          <p:nvPr/>
        </p:nvSpPr>
        <p:spPr>
          <a:xfrm>
            <a:off x="6001709" y="566082"/>
            <a:ext cx="775598" cy="400110"/>
          </a:xfrm>
          <a:prstGeom prst="rect">
            <a:avLst/>
          </a:prstGeom>
          <a:solidFill>
            <a:schemeClr val="bg1"/>
          </a:solidFill>
          <a:ln w="12700">
            <a:solidFill>
              <a:schemeClr val="tx1"/>
            </a:solidFill>
          </a:ln>
        </p:spPr>
        <p:txBody>
          <a:bodyPr wrap="square" rtlCol="0">
            <a:spAutoFit/>
          </a:bodyPr>
          <a:lstStyle/>
          <a:p>
            <a:r>
              <a:rPr lang="ja-JP" altLang="en-US" sz="2000" b="1" dirty="0"/>
              <a:t> 風向</a:t>
            </a:r>
            <a:endParaRPr lang="en-US" altLang="ja-JP" sz="2000" b="1" dirty="0"/>
          </a:p>
        </p:txBody>
      </p:sp>
      <p:pic>
        <p:nvPicPr>
          <p:cNvPr id="25" name="図 24">
            <a:extLst>
              <a:ext uri="{FF2B5EF4-FFF2-40B4-BE49-F238E27FC236}">
                <a16:creationId xmlns:a16="http://schemas.microsoft.com/office/drawing/2014/main" id="{3A550568-4C46-427D-B8E4-E9A85440806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873" t="9558"/>
          <a:stretch/>
        </p:blipFill>
        <p:spPr>
          <a:xfrm rot="5400000">
            <a:off x="722673" y="1026585"/>
            <a:ext cx="3365260" cy="4008885"/>
          </a:xfrm>
          <a:prstGeom prst="rect">
            <a:avLst/>
          </a:prstGeom>
        </p:spPr>
      </p:pic>
      <p:pic>
        <p:nvPicPr>
          <p:cNvPr id="26" name="図 25">
            <a:extLst>
              <a:ext uri="{FF2B5EF4-FFF2-40B4-BE49-F238E27FC236}">
                <a16:creationId xmlns:a16="http://schemas.microsoft.com/office/drawing/2014/main" id="{5CCFC22A-5B22-4629-8B8A-8D4A358DFA0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975" t="-344" r="3552" b="92652"/>
          <a:stretch/>
        </p:blipFill>
        <p:spPr>
          <a:xfrm rot="5400000">
            <a:off x="2808985" y="2795766"/>
            <a:ext cx="3309712" cy="352568"/>
          </a:xfrm>
          <a:prstGeom prst="rect">
            <a:avLst/>
          </a:prstGeom>
        </p:spPr>
      </p:pic>
      <p:sp>
        <p:nvSpPr>
          <p:cNvPr id="50" name="正方形/長方形 49">
            <a:extLst>
              <a:ext uri="{FF2B5EF4-FFF2-40B4-BE49-F238E27FC236}">
                <a16:creationId xmlns:a16="http://schemas.microsoft.com/office/drawing/2014/main" id="{42DF10A1-0CC9-4866-9FA9-57C96D2C093B}"/>
              </a:ext>
            </a:extLst>
          </p:cNvPr>
          <p:cNvSpPr/>
          <p:nvPr/>
        </p:nvSpPr>
        <p:spPr>
          <a:xfrm>
            <a:off x="16536" y="966192"/>
            <a:ext cx="697627" cy="400110"/>
          </a:xfrm>
          <a:prstGeom prst="rect">
            <a:avLst/>
          </a:prstGeom>
          <a:ln w="38100">
            <a:solidFill>
              <a:schemeClr val="accent6">
                <a:lumMod val="60000"/>
                <a:lumOff val="40000"/>
              </a:schemeClr>
            </a:solidFill>
          </a:ln>
        </p:spPr>
        <p:txBody>
          <a:bodyPr wrap="none">
            <a:spAutoFit/>
          </a:bodyPr>
          <a:lstStyle/>
          <a:p>
            <a:r>
              <a:rPr lang="ja-JP" altLang="en-US" sz="2000" b="1" dirty="0"/>
              <a:t>現実</a:t>
            </a:r>
          </a:p>
        </p:txBody>
      </p:sp>
      <p:grpSp>
        <p:nvGrpSpPr>
          <p:cNvPr id="7" name="グループ化 6">
            <a:extLst>
              <a:ext uri="{FF2B5EF4-FFF2-40B4-BE49-F238E27FC236}">
                <a16:creationId xmlns:a16="http://schemas.microsoft.com/office/drawing/2014/main" id="{A3218C85-04F6-444C-9C26-838D203815B2}"/>
              </a:ext>
            </a:extLst>
          </p:cNvPr>
          <p:cNvGrpSpPr/>
          <p:nvPr/>
        </p:nvGrpSpPr>
        <p:grpSpPr>
          <a:xfrm>
            <a:off x="4965860" y="-8813"/>
            <a:ext cx="4205140" cy="393876"/>
            <a:chOff x="1697243" y="495563"/>
            <a:chExt cx="4205140" cy="393876"/>
          </a:xfrm>
        </p:grpSpPr>
        <p:grpSp>
          <p:nvGrpSpPr>
            <p:cNvPr id="6" name="グループ化 5">
              <a:extLst>
                <a:ext uri="{FF2B5EF4-FFF2-40B4-BE49-F238E27FC236}">
                  <a16:creationId xmlns:a16="http://schemas.microsoft.com/office/drawing/2014/main" id="{C8E9D27E-835E-42E2-AF92-F3C3F6529030}"/>
                </a:ext>
              </a:extLst>
            </p:cNvPr>
            <p:cNvGrpSpPr/>
            <p:nvPr/>
          </p:nvGrpSpPr>
          <p:grpSpPr>
            <a:xfrm>
              <a:off x="1697243" y="495563"/>
              <a:ext cx="4205140" cy="369332"/>
              <a:chOff x="1697243" y="495563"/>
              <a:chExt cx="4205140" cy="369332"/>
            </a:xfrm>
          </p:grpSpPr>
          <p:grpSp>
            <p:nvGrpSpPr>
              <p:cNvPr id="55" name="グループ化 54">
                <a:extLst>
                  <a:ext uri="{FF2B5EF4-FFF2-40B4-BE49-F238E27FC236}">
                    <a16:creationId xmlns:a16="http://schemas.microsoft.com/office/drawing/2014/main" id="{8F1C36F4-11FA-4D7F-A24A-71949ADD62EE}"/>
                  </a:ext>
                </a:extLst>
              </p:cNvPr>
              <p:cNvGrpSpPr/>
              <p:nvPr/>
            </p:nvGrpSpPr>
            <p:grpSpPr>
              <a:xfrm>
                <a:off x="1697243" y="495563"/>
                <a:ext cx="4205140" cy="369332"/>
                <a:chOff x="7380117" y="-28889"/>
                <a:chExt cx="4205140" cy="369332"/>
              </a:xfrm>
            </p:grpSpPr>
            <p:grpSp>
              <p:nvGrpSpPr>
                <p:cNvPr id="56" name="グループ化 55">
                  <a:extLst>
                    <a:ext uri="{FF2B5EF4-FFF2-40B4-BE49-F238E27FC236}">
                      <a16:creationId xmlns:a16="http://schemas.microsoft.com/office/drawing/2014/main" id="{2ADEB037-3832-4F83-82B0-A511DA4C2BEA}"/>
                    </a:ext>
                  </a:extLst>
                </p:cNvPr>
                <p:cNvGrpSpPr/>
                <p:nvPr/>
              </p:nvGrpSpPr>
              <p:grpSpPr>
                <a:xfrm>
                  <a:off x="7380117" y="-12519"/>
                  <a:ext cx="3955893" cy="330998"/>
                  <a:chOff x="-334449" y="3388664"/>
                  <a:chExt cx="10872150" cy="909693"/>
                </a:xfrm>
              </p:grpSpPr>
              <p:sp>
                <p:nvSpPr>
                  <p:cNvPr id="58" name="四角形: 角を丸くする 57">
                    <a:extLst>
                      <a:ext uri="{FF2B5EF4-FFF2-40B4-BE49-F238E27FC236}">
                        <a16:creationId xmlns:a16="http://schemas.microsoft.com/office/drawing/2014/main" id="{C7234AFB-B776-4614-858E-CF41A051634B}"/>
                      </a:ext>
                    </a:extLst>
                  </p:cNvPr>
                  <p:cNvSpPr/>
                  <p:nvPr/>
                </p:nvSpPr>
                <p:spPr>
                  <a:xfrm>
                    <a:off x="-334449" y="3432725"/>
                    <a:ext cx="4399583" cy="865632"/>
                  </a:xfrm>
                  <a:prstGeom prst="roundRect">
                    <a:avLst/>
                  </a:prstGeom>
                  <a:solidFill>
                    <a:schemeClr val="accent6">
                      <a:lumMod val="20000"/>
                      <a:lumOff val="8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b="1" dirty="0">
                        <a:solidFill>
                          <a:schemeClr val="tx1"/>
                        </a:solidFill>
                      </a:rPr>
                      <a:t>現実</a:t>
                    </a:r>
                  </a:p>
                </p:txBody>
              </p:sp>
              <p:sp>
                <p:nvSpPr>
                  <p:cNvPr id="59" name="四角形: 角を丸くする 58">
                    <a:extLst>
                      <a:ext uri="{FF2B5EF4-FFF2-40B4-BE49-F238E27FC236}">
                        <a16:creationId xmlns:a16="http://schemas.microsoft.com/office/drawing/2014/main" id="{6A67A54A-6161-4D16-AFB7-6B35CD52F921}"/>
                      </a:ext>
                    </a:extLst>
                  </p:cNvPr>
                  <p:cNvSpPr/>
                  <p:nvPr/>
                </p:nvSpPr>
                <p:spPr>
                  <a:xfrm>
                    <a:off x="5300514" y="3388664"/>
                    <a:ext cx="3441585" cy="909693"/>
                  </a:xfrm>
                  <a:prstGeom prst="roundRect">
                    <a:avLst/>
                  </a:prstGeom>
                  <a:solidFill>
                    <a:schemeClr val="accent1">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tx1"/>
                        </a:solidFill>
                      </a:rPr>
                      <a:t>大規模</a:t>
                    </a:r>
                  </a:p>
                </p:txBody>
              </p:sp>
              <p:sp>
                <p:nvSpPr>
                  <p:cNvPr id="60" name="四角形: 角を丸くする 59">
                    <a:extLst>
                      <a:ext uri="{FF2B5EF4-FFF2-40B4-BE49-F238E27FC236}">
                        <a16:creationId xmlns:a16="http://schemas.microsoft.com/office/drawing/2014/main" id="{E66DB189-79CB-42B2-A6C7-337A25A10188}"/>
                      </a:ext>
                    </a:extLst>
                  </p:cNvPr>
                  <p:cNvSpPr/>
                  <p:nvPr/>
                </p:nvSpPr>
                <p:spPr>
                  <a:xfrm>
                    <a:off x="9546470" y="3432725"/>
                    <a:ext cx="991231" cy="800804"/>
                  </a:xfrm>
                  <a:prstGeom prst="roundRect">
                    <a:avLst/>
                  </a:prstGeom>
                  <a:solidFill>
                    <a:schemeClr val="accent2">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b="1" dirty="0">
                      <a:solidFill>
                        <a:schemeClr val="tx1"/>
                      </a:solidFill>
                    </a:endParaRPr>
                  </a:p>
                </p:txBody>
              </p:sp>
            </p:grpSp>
            <p:sp>
              <p:nvSpPr>
                <p:cNvPr id="57" name="テキスト ボックス 56">
                  <a:extLst>
                    <a:ext uri="{FF2B5EF4-FFF2-40B4-BE49-F238E27FC236}">
                      <a16:creationId xmlns:a16="http://schemas.microsoft.com/office/drawing/2014/main" id="{FBAFF6A7-C14F-4F84-B1EA-EDDCC3339A46}"/>
                    </a:ext>
                  </a:extLst>
                </p:cNvPr>
                <p:cNvSpPr txBox="1"/>
                <p:nvPr/>
              </p:nvSpPr>
              <p:spPr>
                <a:xfrm>
                  <a:off x="10855094" y="-28889"/>
                  <a:ext cx="730163" cy="369332"/>
                </a:xfrm>
                <a:prstGeom prst="rect">
                  <a:avLst/>
                </a:prstGeom>
                <a:noFill/>
              </p:spPr>
              <p:txBody>
                <a:bodyPr wrap="square" rtlCol="0">
                  <a:spAutoFit/>
                </a:bodyPr>
                <a:lstStyle/>
                <a:p>
                  <a:r>
                    <a:rPr lang="ja-JP" altLang="en-US" b="1" dirty="0"/>
                    <a:t>局地</a:t>
                  </a:r>
                  <a:endParaRPr lang="en-US" altLang="ja-JP" b="1" dirty="0"/>
                </a:p>
              </p:txBody>
            </p:sp>
          </p:grpSp>
          <p:sp>
            <p:nvSpPr>
              <p:cNvPr id="3" name="次の値と等しい 2">
                <a:extLst>
                  <a:ext uri="{FF2B5EF4-FFF2-40B4-BE49-F238E27FC236}">
                    <a16:creationId xmlns:a16="http://schemas.microsoft.com/office/drawing/2014/main" id="{953E5A86-C1D5-4513-8E2C-76E4AC6F4D6A}"/>
                  </a:ext>
                </a:extLst>
              </p:cNvPr>
              <p:cNvSpPr/>
              <p:nvPr/>
            </p:nvSpPr>
            <p:spPr>
              <a:xfrm>
                <a:off x="3332988" y="557841"/>
                <a:ext cx="348573" cy="232248"/>
              </a:xfrm>
              <a:prstGeom prst="mathEqual">
                <a:avLst/>
              </a:prstGeom>
              <a:solidFill>
                <a:schemeClr val="tx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5" name="十字形 4">
                <a:extLst>
                  <a:ext uri="{FF2B5EF4-FFF2-40B4-BE49-F238E27FC236}">
                    <a16:creationId xmlns:a16="http://schemas.microsoft.com/office/drawing/2014/main" id="{D3D00DF5-156A-4CF1-8BCF-0F3842FF0D1B}"/>
                  </a:ext>
                </a:extLst>
              </p:cNvPr>
              <p:cNvSpPr/>
              <p:nvPr/>
            </p:nvSpPr>
            <p:spPr>
              <a:xfrm>
                <a:off x="5047857" y="574314"/>
                <a:ext cx="191823" cy="191823"/>
              </a:xfrm>
              <a:prstGeom prst="plus">
                <a:avLst>
                  <a:gd name="adj" fmla="val 3743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63" name="正方形/長方形 62">
              <a:extLst>
                <a:ext uri="{FF2B5EF4-FFF2-40B4-BE49-F238E27FC236}">
                  <a16:creationId xmlns:a16="http://schemas.microsoft.com/office/drawing/2014/main" id="{F6E42F93-3314-4E57-9DA6-390CC31D3A85}"/>
                </a:ext>
              </a:extLst>
            </p:cNvPr>
            <p:cNvSpPr/>
            <p:nvPr/>
          </p:nvSpPr>
          <p:spPr>
            <a:xfrm>
              <a:off x="3298057" y="495563"/>
              <a:ext cx="2577326" cy="393876"/>
            </a:xfrm>
            <a:prstGeom prst="rect">
              <a:avLst/>
            </a:prstGeom>
            <a:solidFill>
              <a:schemeClr val="accent5">
                <a:lumMod val="40000"/>
                <a:lumOff val="6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spTree>
    <p:custDataLst>
      <p:tags r:id="rId1"/>
    </p:custDataLst>
    <p:extLst>
      <p:ext uri="{BB962C8B-B14F-4D97-AF65-F5344CB8AC3E}">
        <p14:creationId xmlns:p14="http://schemas.microsoft.com/office/powerpoint/2010/main" val="1345182773"/>
      </p:ext>
    </p:extLst>
  </p:cSld>
  <p:clrMapOvr>
    <a:masterClrMapping/>
  </p:clrMapOvr>
  <mc:AlternateContent xmlns:mc="http://schemas.openxmlformats.org/markup-compatibility/2006" xmlns:p14="http://schemas.microsoft.com/office/powerpoint/2010/main">
    <mc:Choice Requires="p14">
      <p:transition spd="slow" p14:dur="2000" advTm="40752"/>
    </mc:Choice>
    <mc:Fallback xmlns="">
      <p:transition spd="slow" advTm="40752"/>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四角形: 角を丸くする 3">
            <a:extLst>
              <a:ext uri="{FF2B5EF4-FFF2-40B4-BE49-F238E27FC236}">
                <a16:creationId xmlns:a16="http://schemas.microsoft.com/office/drawing/2014/main" id="{EBE383CE-3552-46C8-A504-CF19A44BCDFF}"/>
              </a:ext>
            </a:extLst>
          </p:cNvPr>
          <p:cNvSpPr/>
          <p:nvPr/>
        </p:nvSpPr>
        <p:spPr>
          <a:xfrm>
            <a:off x="0" y="-25854"/>
            <a:ext cx="9144000" cy="450420"/>
          </a:xfrm>
          <a:prstGeom prst="roundRect">
            <a:avLst>
              <a:gd name="adj" fmla="val 0"/>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2400" b="1" dirty="0">
                <a:ln>
                  <a:solidFill>
                    <a:sysClr val="windowText" lastClr="000000"/>
                  </a:solidFill>
                </a:ln>
                <a:solidFill>
                  <a:schemeClr val="bg1"/>
                </a:solidFill>
              </a:rPr>
              <a:t>6.</a:t>
            </a:r>
            <a:r>
              <a:rPr lang="ja-JP" altLang="en-US" sz="2400" b="1" dirty="0">
                <a:ln>
                  <a:solidFill>
                    <a:sysClr val="windowText" lastClr="000000"/>
                  </a:solidFill>
                </a:ln>
                <a:solidFill>
                  <a:schemeClr val="bg1"/>
                </a:solidFill>
              </a:rPr>
              <a:t>どんな</a:t>
            </a:r>
            <a:r>
              <a:rPr lang="ja-JP" altLang="en-US" sz="2400" b="1" dirty="0">
                <a:ln>
                  <a:solidFill>
                    <a:srgbClr val="002060"/>
                  </a:solidFill>
                </a:ln>
                <a:solidFill>
                  <a:schemeClr val="bg1"/>
                </a:solidFill>
              </a:rPr>
              <a:t>大規模場</a:t>
            </a:r>
            <a:r>
              <a:rPr lang="ja-JP" altLang="en-US" sz="2400" b="1" dirty="0">
                <a:ln>
                  <a:solidFill>
                    <a:sysClr val="windowText" lastClr="000000"/>
                  </a:solidFill>
                </a:ln>
                <a:solidFill>
                  <a:schemeClr val="bg1"/>
                </a:solidFill>
              </a:rPr>
              <a:t>で降雪が起こりやすいか　</a:t>
            </a:r>
          </a:p>
        </p:txBody>
      </p:sp>
      <p:sp>
        <p:nvSpPr>
          <p:cNvPr id="39" name="テキスト ボックス 38">
            <a:extLst>
              <a:ext uri="{FF2B5EF4-FFF2-40B4-BE49-F238E27FC236}">
                <a16:creationId xmlns:a16="http://schemas.microsoft.com/office/drawing/2014/main" id="{4ECB08C3-5625-4490-87D2-51D44374DD93}"/>
              </a:ext>
            </a:extLst>
          </p:cNvPr>
          <p:cNvSpPr txBox="1"/>
          <p:nvPr/>
        </p:nvSpPr>
        <p:spPr>
          <a:xfrm>
            <a:off x="67277" y="495324"/>
            <a:ext cx="1006514" cy="400110"/>
          </a:xfrm>
          <a:prstGeom prst="rect">
            <a:avLst/>
          </a:prstGeom>
          <a:noFill/>
          <a:ln w="28575">
            <a:solidFill>
              <a:schemeClr val="accent4">
                <a:lumMod val="60000"/>
                <a:lumOff val="40000"/>
              </a:schemeClr>
            </a:solidFill>
          </a:ln>
        </p:spPr>
        <p:txBody>
          <a:bodyPr wrap="square" rtlCol="0">
            <a:spAutoFit/>
          </a:bodyPr>
          <a:lstStyle/>
          <a:p>
            <a:r>
              <a:rPr lang="en-US" altLang="ja-JP" sz="2000" b="1" dirty="0"/>
              <a:t>850hPa </a:t>
            </a:r>
            <a:r>
              <a:rPr kumimoji="1" lang="ja-JP" altLang="en-US" sz="2000" b="1" dirty="0"/>
              <a:t>　</a:t>
            </a:r>
            <a:endParaRPr kumimoji="1" lang="ja-JP" altLang="en-US" sz="1600" b="1" dirty="0"/>
          </a:p>
        </p:txBody>
      </p:sp>
      <p:sp>
        <p:nvSpPr>
          <p:cNvPr id="40" name="テキスト ボックス 39">
            <a:extLst>
              <a:ext uri="{FF2B5EF4-FFF2-40B4-BE49-F238E27FC236}">
                <a16:creationId xmlns:a16="http://schemas.microsoft.com/office/drawing/2014/main" id="{02718D14-FC0F-4EF8-9651-84B6517EE60B}"/>
              </a:ext>
            </a:extLst>
          </p:cNvPr>
          <p:cNvSpPr txBox="1"/>
          <p:nvPr/>
        </p:nvSpPr>
        <p:spPr>
          <a:xfrm>
            <a:off x="-32705" y="2246178"/>
            <a:ext cx="461665" cy="2855736"/>
          </a:xfrm>
          <a:prstGeom prst="rect">
            <a:avLst/>
          </a:prstGeom>
          <a:noFill/>
        </p:spPr>
        <p:txBody>
          <a:bodyPr vert="eaVert" wrap="square" rtlCol="0">
            <a:spAutoFit/>
          </a:bodyPr>
          <a:lstStyle/>
          <a:p>
            <a:r>
              <a:rPr kumimoji="1" lang="ja-JP" altLang="en-US" b="1" dirty="0"/>
              <a:t> </a:t>
            </a:r>
            <a:r>
              <a:rPr lang="ja-JP" altLang="en-US" b="1" dirty="0"/>
              <a:t>ジオポテンシャル高度</a:t>
            </a:r>
            <a:endParaRPr kumimoji="1" lang="ja-JP" altLang="en-US" b="1" dirty="0"/>
          </a:p>
        </p:txBody>
      </p:sp>
      <p:sp>
        <p:nvSpPr>
          <p:cNvPr id="25" name="四角形: 角を丸くする 23">
            <a:extLst>
              <a:ext uri="{FF2B5EF4-FFF2-40B4-BE49-F238E27FC236}">
                <a16:creationId xmlns:a16="http://schemas.microsoft.com/office/drawing/2014/main" id="{2AEB7ABF-2AB0-429F-A4E6-14F10E9794B2}"/>
              </a:ext>
            </a:extLst>
          </p:cNvPr>
          <p:cNvSpPr/>
          <p:nvPr/>
        </p:nvSpPr>
        <p:spPr>
          <a:xfrm>
            <a:off x="4420876" y="4435582"/>
            <a:ext cx="4697040" cy="786427"/>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b="1" dirty="0">
                <a:solidFill>
                  <a:sysClr val="windowText" lastClr="000000"/>
                </a:solidFill>
              </a:rPr>
              <a:t>四日市型の方が南に低気圧</a:t>
            </a:r>
            <a:endParaRPr lang="en-US" altLang="ja-JP" sz="2800" b="1" dirty="0">
              <a:solidFill>
                <a:sysClr val="windowText" lastClr="000000"/>
              </a:solidFill>
            </a:endParaRPr>
          </a:p>
        </p:txBody>
      </p:sp>
      <p:grpSp>
        <p:nvGrpSpPr>
          <p:cNvPr id="10" name="グループ化 9">
            <a:extLst>
              <a:ext uri="{FF2B5EF4-FFF2-40B4-BE49-F238E27FC236}">
                <a16:creationId xmlns:a16="http://schemas.microsoft.com/office/drawing/2014/main" id="{8BE6781E-0A8E-4C1E-9508-3105E08E4B4C}"/>
              </a:ext>
            </a:extLst>
          </p:cNvPr>
          <p:cNvGrpSpPr/>
          <p:nvPr/>
        </p:nvGrpSpPr>
        <p:grpSpPr>
          <a:xfrm>
            <a:off x="358634" y="3364081"/>
            <a:ext cx="4062242" cy="3286361"/>
            <a:chOff x="6156247" y="1418108"/>
            <a:chExt cx="3195243" cy="2593705"/>
          </a:xfrm>
        </p:grpSpPr>
        <p:pic>
          <p:nvPicPr>
            <p:cNvPr id="27" name="図 26" descr="C:\Users\優輝\Documents\研究\保存用\y-n_850hPa_p.png">
              <a:extLst>
                <a:ext uri="{FF2B5EF4-FFF2-40B4-BE49-F238E27FC236}">
                  <a16:creationId xmlns:a16="http://schemas.microsoft.com/office/drawing/2014/main" id="{2B7CADC8-022D-4F61-983E-D8CCA7B1F41A}"/>
                </a:ext>
              </a:extLst>
            </p:cNvPr>
            <p:cNvPicPr/>
            <p:nvPr/>
          </p:nvPicPr>
          <p:blipFill rotWithShape="1">
            <a:blip r:embed="rId3">
              <a:extLst>
                <a:ext uri="{28A0092B-C50C-407E-A947-70E740481C1C}">
                  <a14:useLocalDpi xmlns:a14="http://schemas.microsoft.com/office/drawing/2010/main" val="0"/>
                </a:ext>
              </a:extLst>
            </a:blip>
            <a:srcRect l="92474" t="25669" r="409" b="24719"/>
            <a:stretch/>
          </p:blipFill>
          <p:spPr bwMode="auto">
            <a:xfrm>
              <a:off x="8916948" y="1669473"/>
              <a:ext cx="434542" cy="2342340"/>
            </a:xfrm>
            <a:prstGeom prst="rect">
              <a:avLst/>
            </a:prstGeom>
            <a:noFill/>
            <a:ln>
              <a:noFill/>
            </a:ln>
            <a:extLst>
              <a:ext uri="{53640926-AAD7-44D8-BBD7-CCE9431645EC}">
                <a14:shadowObscured xmlns:a14="http://schemas.microsoft.com/office/drawing/2010/main"/>
              </a:ext>
            </a:extLst>
          </p:spPr>
        </p:pic>
        <p:pic>
          <p:nvPicPr>
            <p:cNvPr id="3" name="図 2">
              <a:extLst>
                <a:ext uri="{FF2B5EF4-FFF2-40B4-BE49-F238E27FC236}">
                  <a16:creationId xmlns:a16="http://schemas.microsoft.com/office/drawing/2014/main" id="{ED6638AF-B909-4E2C-B1A6-2EE66600C32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8978"/>
            <a:stretch/>
          </p:blipFill>
          <p:spPr>
            <a:xfrm>
              <a:off x="6156247" y="1623669"/>
              <a:ext cx="2785341" cy="2307159"/>
            </a:xfrm>
            <a:prstGeom prst="rect">
              <a:avLst/>
            </a:prstGeom>
          </p:spPr>
        </p:pic>
        <p:sp>
          <p:nvSpPr>
            <p:cNvPr id="20" name="テキスト ボックス 19">
              <a:extLst>
                <a:ext uri="{FF2B5EF4-FFF2-40B4-BE49-F238E27FC236}">
                  <a16:creationId xmlns:a16="http://schemas.microsoft.com/office/drawing/2014/main" id="{B7AD28B9-2D6C-4124-9885-37C6F130661D}"/>
                </a:ext>
              </a:extLst>
            </p:cNvPr>
            <p:cNvSpPr txBox="1"/>
            <p:nvPr/>
          </p:nvSpPr>
          <p:spPr>
            <a:xfrm>
              <a:off x="6805326" y="1418108"/>
              <a:ext cx="2147824" cy="325387"/>
            </a:xfrm>
            <a:prstGeom prst="rect">
              <a:avLst/>
            </a:prstGeom>
            <a:solidFill>
              <a:schemeClr val="bg1"/>
            </a:solidFill>
          </p:spPr>
          <p:txBody>
            <a:bodyPr wrap="square" rtlCol="0">
              <a:spAutoFit/>
            </a:bodyPr>
            <a:lstStyle/>
            <a:p>
              <a:r>
                <a:rPr lang="ja-JP" altLang="en-US" sz="2000" b="1" dirty="0"/>
                <a:t>四日市型</a:t>
              </a:r>
              <a:r>
                <a:rPr lang="ja-JP" altLang="en-US" sz="2000" b="1" dirty="0" err="1"/>
                <a:t>ｰ</a:t>
              </a:r>
              <a:r>
                <a:rPr lang="ja-JP" altLang="en-US" sz="2000" b="1" dirty="0"/>
                <a:t>名古屋型</a:t>
              </a:r>
              <a:endParaRPr lang="en-US" altLang="ja-JP" sz="2000" b="1" dirty="0"/>
            </a:p>
          </p:txBody>
        </p:sp>
      </p:grpSp>
      <p:pic>
        <p:nvPicPr>
          <p:cNvPr id="7" name="図 6">
            <a:extLst>
              <a:ext uri="{FF2B5EF4-FFF2-40B4-BE49-F238E27FC236}">
                <a16:creationId xmlns:a16="http://schemas.microsoft.com/office/drawing/2014/main" id="{9A837F3A-E3E0-4080-A6C7-1D7147CA246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9251"/>
          <a:stretch/>
        </p:blipFill>
        <p:spPr>
          <a:xfrm>
            <a:off x="4488813" y="704964"/>
            <a:ext cx="3220671" cy="2661419"/>
          </a:xfrm>
          <a:prstGeom prst="rect">
            <a:avLst/>
          </a:prstGeom>
        </p:spPr>
      </p:pic>
      <p:pic>
        <p:nvPicPr>
          <p:cNvPr id="9" name="図 8">
            <a:extLst>
              <a:ext uri="{FF2B5EF4-FFF2-40B4-BE49-F238E27FC236}">
                <a16:creationId xmlns:a16="http://schemas.microsoft.com/office/drawing/2014/main" id="{B289D205-FBFE-4C72-9918-84DD13E9718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9643"/>
          <a:stretch/>
        </p:blipFill>
        <p:spPr>
          <a:xfrm>
            <a:off x="1091549" y="725324"/>
            <a:ext cx="3179427" cy="2638757"/>
          </a:xfrm>
          <a:prstGeom prst="rect">
            <a:avLst/>
          </a:prstGeom>
        </p:spPr>
      </p:pic>
      <p:sp>
        <p:nvSpPr>
          <p:cNvPr id="21" name="テキスト ボックス 20">
            <a:extLst>
              <a:ext uri="{FF2B5EF4-FFF2-40B4-BE49-F238E27FC236}">
                <a16:creationId xmlns:a16="http://schemas.microsoft.com/office/drawing/2014/main" id="{A8F225B2-8907-40BC-8B73-179FEE51EEED}"/>
              </a:ext>
            </a:extLst>
          </p:cNvPr>
          <p:cNvSpPr txBox="1"/>
          <p:nvPr/>
        </p:nvSpPr>
        <p:spPr>
          <a:xfrm>
            <a:off x="1463957" y="445343"/>
            <a:ext cx="2696982" cy="400110"/>
          </a:xfrm>
          <a:prstGeom prst="rect">
            <a:avLst/>
          </a:prstGeom>
          <a:solidFill>
            <a:schemeClr val="bg1"/>
          </a:solidFill>
        </p:spPr>
        <p:txBody>
          <a:bodyPr wrap="square" rtlCol="0">
            <a:spAutoFit/>
          </a:bodyPr>
          <a:lstStyle/>
          <a:p>
            <a:r>
              <a:rPr lang="ja-JP" altLang="en-US" sz="2000" b="1" dirty="0"/>
              <a:t>　四日市型</a:t>
            </a:r>
            <a:r>
              <a:rPr lang="ja-JP" altLang="en-US" sz="2000" b="1" dirty="0" err="1"/>
              <a:t>ｰ</a:t>
            </a:r>
            <a:r>
              <a:rPr lang="ja-JP" altLang="en-US" sz="2000" b="1" dirty="0"/>
              <a:t>気候値</a:t>
            </a:r>
            <a:endParaRPr lang="en-US" altLang="ja-JP" sz="2000" b="1" dirty="0"/>
          </a:p>
        </p:txBody>
      </p:sp>
      <p:sp>
        <p:nvSpPr>
          <p:cNvPr id="22" name="テキスト ボックス 21">
            <a:extLst>
              <a:ext uri="{FF2B5EF4-FFF2-40B4-BE49-F238E27FC236}">
                <a16:creationId xmlns:a16="http://schemas.microsoft.com/office/drawing/2014/main" id="{284CD414-6AEA-42FC-9236-5CD01C98B22E}"/>
              </a:ext>
            </a:extLst>
          </p:cNvPr>
          <p:cNvSpPr txBox="1"/>
          <p:nvPr/>
        </p:nvSpPr>
        <p:spPr>
          <a:xfrm>
            <a:off x="4940140" y="433930"/>
            <a:ext cx="2565830" cy="400110"/>
          </a:xfrm>
          <a:prstGeom prst="rect">
            <a:avLst/>
          </a:prstGeom>
          <a:solidFill>
            <a:schemeClr val="bg1"/>
          </a:solidFill>
        </p:spPr>
        <p:txBody>
          <a:bodyPr wrap="square" rtlCol="0">
            <a:spAutoFit/>
          </a:bodyPr>
          <a:lstStyle/>
          <a:p>
            <a:r>
              <a:rPr lang="ja-JP" altLang="en-US" sz="2000" b="1" dirty="0"/>
              <a:t>　名古屋型</a:t>
            </a:r>
            <a:r>
              <a:rPr lang="ja-JP" altLang="en-US" sz="2000" b="1" dirty="0" err="1"/>
              <a:t>ｰ</a:t>
            </a:r>
            <a:r>
              <a:rPr lang="ja-JP" altLang="en-US" sz="2000" b="1" dirty="0"/>
              <a:t>気候値</a:t>
            </a:r>
            <a:endParaRPr lang="en-US" altLang="ja-JP" sz="2000" b="1" dirty="0"/>
          </a:p>
        </p:txBody>
      </p:sp>
      <p:pic>
        <p:nvPicPr>
          <p:cNvPr id="41" name="図 40">
            <a:extLst>
              <a:ext uri="{FF2B5EF4-FFF2-40B4-BE49-F238E27FC236}">
                <a16:creationId xmlns:a16="http://schemas.microsoft.com/office/drawing/2014/main" id="{BCE02AEC-9636-4003-B3A9-95682690CF5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91869" t="11392" b="8663"/>
          <a:stretch/>
        </p:blipFill>
        <p:spPr>
          <a:xfrm>
            <a:off x="7765907" y="452194"/>
            <a:ext cx="451534" cy="3329457"/>
          </a:xfrm>
          <a:prstGeom prst="rect">
            <a:avLst/>
          </a:prstGeom>
        </p:spPr>
      </p:pic>
      <p:sp>
        <p:nvSpPr>
          <p:cNvPr id="11" name="スライド番号プレースホルダー 10">
            <a:extLst>
              <a:ext uri="{FF2B5EF4-FFF2-40B4-BE49-F238E27FC236}">
                <a16:creationId xmlns:a16="http://schemas.microsoft.com/office/drawing/2014/main" id="{7211298D-5C92-4B2A-9375-D688D98E95E3}"/>
              </a:ext>
            </a:extLst>
          </p:cNvPr>
          <p:cNvSpPr>
            <a:spLocks noGrp="1"/>
          </p:cNvSpPr>
          <p:nvPr>
            <p:ph type="sldNum" sz="quarter" idx="12"/>
          </p:nvPr>
        </p:nvSpPr>
        <p:spPr/>
        <p:txBody>
          <a:bodyPr/>
          <a:lstStyle/>
          <a:p>
            <a:fld id="{DBDD4F3C-EC1F-4C85-9014-28B9076F3E62}" type="slidenum">
              <a:rPr kumimoji="1" lang="ja-JP" altLang="en-US" smtClean="0"/>
              <a:t>25</a:t>
            </a:fld>
            <a:endParaRPr kumimoji="1" lang="ja-JP" altLang="en-US" dirty="0"/>
          </a:p>
        </p:txBody>
      </p:sp>
      <p:sp>
        <p:nvSpPr>
          <p:cNvPr id="23" name="テキスト ボックス 22">
            <a:extLst>
              <a:ext uri="{FF2B5EF4-FFF2-40B4-BE49-F238E27FC236}">
                <a16:creationId xmlns:a16="http://schemas.microsoft.com/office/drawing/2014/main" id="{409773E9-E71E-41B3-8791-2984998B5754}"/>
              </a:ext>
            </a:extLst>
          </p:cNvPr>
          <p:cNvSpPr txBox="1"/>
          <p:nvPr/>
        </p:nvSpPr>
        <p:spPr>
          <a:xfrm>
            <a:off x="1870" y="6558867"/>
            <a:ext cx="3572196" cy="369332"/>
          </a:xfrm>
          <a:prstGeom prst="rect">
            <a:avLst/>
          </a:prstGeom>
          <a:noFill/>
        </p:spPr>
        <p:txBody>
          <a:bodyPr wrap="square" rtlCol="0">
            <a:spAutoFit/>
          </a:bodyPr>
          <a:lstStyle/>
          <a:p>
            <a:r>
              <a:rPr lang="ja-JP" altLang="en-US" b="1" dirty="0"/>
              <a:t>色</a:t>
            </a:r>
            <a:r>
              <a:rPr lang="en-US" altLang="ja-JP" b="1" dirty="0"/>
              <a:t>:</a:t>
            </a:r>
            <a:r>
              <a:rPr lang="ja-JP" altLang="en-US" b="1" dirty="0"/>
              <a:t>偏差，コンター</a:t>
            </a:r>
            <a:r>
              <a:rPr lang="en-US" altLang="ja-JP" b="1" dirty="0"/>
              <a:t>:</a:t>
            </a:r>
            <a:r>
              <a:rPr lang="ja-JP" altLang="en-US" b="1" dirty="0"/>
              <a:t>平年値</a:t>
            </a:r>
            <a:endParaRPr lang="en-US" altLang="ja-JP" b="1" dirty="0"/>
          </a:p>
        </p:txBody>
      </p:sp>
      <p:grpSp>
        <p:nvGrpSpPr>
          <p:cNvPr id="17" name="グループ化 16">
            <a:extLst>
              <a:ext uri="{FF2B5EF4-FFF2-40B4-BE49-F238E27FC236}">
                <a16:creationId xmlns:a16="http://schemas.microsoft.com/office/drawing/2014/main" id="{C7E5617B-9358-4EAD-ADAC-CAF8590FFE94}"/>
              </a:ext>
            </a:extLst>
          </p:cNvPr>
          <p:cNvGrpSpPr/>
          <p:nvPr/>
        </p:nvGrpSpPr>
        <p:grpSpPr>
          <a:xfrm>
            <a:off x="7067372" y="-16637"/>
            <a:ext cx="2466794" cy="742785"/>
            <a:chOff x="4151933" y="808308"/>
            <a:chExt cx="2951225" cy="1051623"/>
          </a:xfrm>
        </p:grpSpPr>
        <p:grpSp>
          <p:nvGrpSpPr>
            <p:cNvPr id="18" name="グループ化 17">
              <a:extLst>
                <a:ext uri="{FF2B5EF4-FFF2-40B4-BE49-F238E27FC236}">
                  <a16:creationId xmlns:a16="http://schemas.microsoft.com/office/drawing/2014/main" id="{51CF7578-F6FE-4DBF-BB41-13A2A10DDA94}"/>
                </a:ext>
              </a:extLst>
            </p:cNvPr>
            <p:cNvGrpSpPr/>
            <p:nvPr/>
          </p:nvGrpSpPr>
          <p:grpSpPr>
            <a:xfrm>
              <a:off x="4151933" y="808308"/>
              <a:ext cx="2457489" cy="883759"/>
              <a:chOff x="113722" y="3549727"/>
              <a:chExt cx="4399584" cy="1582173"/>
            </a:xfrm>
          </p:grpSpPr>
          <p:sp>
            <p:nvSpPr>
              <p:cNvPr id="24" name="四角形: 角を丸くする 23">
                <a:extLst>
                  <a:ext uri="{FF2B5EF4-FFF2-40B4-BE49-F238E27FC236}">
                    <a16:creationId xmlns:a16="http://schemas.microsoft.com/office/drawing/2014/main" id="{94B52550-97CD-4BA6-B193-59FB8CC887C6}"/>
                  </a:ext>
                </a:extLst>
              </p:cNvPr>
              <p:cNvSpPr/>
              <p:nvPr/>
            </p:nvSpPr>
            <p:spPr>
              <a:xfrm>
                <a:off x="113722" y="3549727"/>
                <a:ext cx="4399583" cy="631627"/>
              </a:xfrm>
              <a:prstGeom prst="roundRect">
                <a:avLst/>
              </a:prstGeom>
              <a:solidFill>
                <a:schemeClr val="accent6">
                  <a:lumMod val="40000"/>
                  <a:lumOff val="6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a:solidFill>
                      <a:schemeClr val="tx1"/>
                    </a:solidFill>
                  </a:rPr>
                  <a:t>現実</a:t>
                </a:r>
              </a:p>
            </p:txBody>
          </p:sp>
          <p:sp>
            <p:nvSpPr>
              <p:cNvPr id="26" name="四角形: 角を丸くする 25">
                <a:extLst>
                  <a:ext uri="{FF2B5EF4-FFF2-40B4-BE49-F238E27FC236}">
                    <a16:creationId xmlns:a16="http://schemas.microsoft.com/office/drawing/2014/main" id="{609BFBE8-1F77-4309-BEC8-97E05053A6FD}"/>
                  </a:ext>
                </a:extLst>
              </p:cNvPr>
              <p:cNvSpPr/>
              <p:nvPr/>
            </p:nvSpPr>
            <p:spPr>
              <a:xfrm>
                <a:off x="113724" y="4565098"/>
                <a:ext cx="3441584" cy="566802"/>
              </a:xfrm>
              <a:prstGeom prst="roundRect">
                <a:avLst/>
              </a:prstGeom>
              <a:solidFill>
                <a:schemeClr val="accent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a:solidFill>
                      <a:schemeClr val="tx1"/>
                    </a:solidFill>
                  </a:rPr>
                  <a:t>大規模</a:t>
                </a:r>
                <a:endParaRPr kumimoji="1" lang="ja-JP" altLang="en-US" sz="1600" b="1" dirty="0">
                  <a:solidFill>
                    <a:schemeClr val="tx1"/>
                  </a:solidFill>
                </a:endParaRPr>
              </a:p>
            </p:txBody>
          </p:sp>
          <p:sp>
            <p:nvSpPr>
              <p:cNvPr id="28" name="四角形: 角を丸くする 27">
                <a:extLst>
                  <a:ext uri="{FF2B5EF4-FFF2-40B4-BE49-F238E27FC236}">
                    <a16:creationId xmlns:a16="http://schemas.microsoft.com/office/drawing/2014/main" id="{C35DFD7B-E4C6-4297-8E4D-A92D59FC126F}"/>
                  </a:ext>
                </a:extLst>
              </p:cNvPr>
              <p:cNvSpPr/>
              <p:nvPr/>
            </p:nvSpPr>
            <p:spPr>
              <a:xfrm>
                <a:off x="3522074" y="4565097"/>
                <a:ext cx="991232" cy="566802"/>
              </a:xfrm>
              <a:prstGeom prst="roundRect">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solidFill>
                    <a:schemeClr val="tx1"/>
                  </a:solidFill>
                </a:endParaRPr>
              </a:p>
            </p:txBody>
          </p:sp>
          <p:sp>
            <p:nvSpPr>
              <p:cNvPr id="29" name="矢印: 下 28">
                <a:extLst>
                  <a:ext uri="{FF2B5EF4-FFF2-40B4-BE49-F238E27FC236}">
                    <a16:creationId xmlns:a16="http://schemas.microsoft.com/office/drawing/2014/main" id="{7BC97789-AB93-4B38-BF14-121E978B307C}"/>
                  </a:ext>
                </a:extLst>
              </p:cNvPr>
              <p:cNvSpPr/>
              <p:nvPr/>
            </p:nvSpPr>
            <p:spPr>
              <a:xfrm rot="10800000">
                <a:off x="1675189" y="4221069"/>
                <a:ext cx="322278" cy="304314"/>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矢印: 下 29">
                <a:extLst>
                  <a:ext uri="{FF2B5EF4-FFF2-40B4-BE49-F238E27FC236}">
                    <a16:creationId xmlns:a16="http://schemas.microsoft.com/office/drawing/2014/main" id="{C55AF7E5-7AF0-4113-A3D5-21E2F1AFD053}"/>
                  </a:ext>
                </a:extLst>
              </p:cNvPr>
              <p:cNvSpPr/>
              <p:nvPr/>
            </p:nvSpPr>
            <p:spPr>
              <a:xfrm rot="10800000">
                <a:off x="3852224" y="4216983"/>
                <a:ext cx="330931" cy="312485"/>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sp>
          <p:nvSpPr>
            <p:cNvPr id="19" name="テキスト ボックス 18">
              <a:extLst>
                <a:ext uri="{FF2B5EF4-FFF2-40B4-BE49-F238E27FC236}">
                  <a16:creationId xmlns:a16="http://schemas.microsoft.com/office/drawing/2014/main" id="{5FD1B543-6E16-4D36-8797-38138B5DBA70}"/>
                </a:ext>
              </a:extLst>
            </p:cNvPr>
            <p:cNvSpPr txBox="1"/>
            <p:nvPr/>
          </p:nvSpPr>
          <p:spPr>
            <a:xfrm>
              <a:off x="5898202" y="1293462"/>
              <a:ext cx="1204956" cy="566469"/>
            </a:xfrm>
            <a:prstGeom prst="rect">
              <a:avLst/>
            </a:prstGeom>
            <a:noFill/>
          </p:spPr>
          <p:txBody>
            <a:bodyPr wrap="square" rtlCol="0">
              <a:spAutoFit/>
            </a:bodyPr>
            <a:lstStyle/>
            <a:p>
              <a:r>
                <a:rPr kumimoji="1" lang="ja-JP" altLang="en-US" sz="2000" b="1" dirty="0"/>
                <a:t>局地</a:t>
              </a:r>
            </a:p>
          </p:txBody>
        </p:sp>
      </p:grpSp>
      <p:sp>
        <p:nvSpPr>
          <p:cNvPr id="31" name="正方形/長方形 30">
            <a:extLst>
              <a:ext uri="{FF2B5EF4-FFF2-40B4-BE49-F238E27FC236}">
                <a16:creationId xmlns:a16="http://schemas.microsoft.com/office/drawing/2014/main" id="{29542D6B-5E9A-4C12-8463-73575BBA3E5D}"/>
              </a:ext>
            </a:extLst>
          </p:cNvPr>
          <p:cNvSpPr/>
          <p:nvPr/>
        </p:nvSpPr>
        <p:spPr>
          <a:xfrm>
            <a:off x="16536" y="966192"/>
            <a:ext cx="954107" cy="400110"/>
          </a:xfrm>
          <a:prstGeom prst="rect">
            <a:avLst/>
          </a:prstGeom>
          <a:ln w="38100">
            <a:solidFill>
              <a:schemeClr val="accent6">
                <a:lumMod val="60000"/>
                <a:lumOff val="40000"/>
              </a:schemeClr>
            </a:solidFill>
          </a:ln>
        </p:spPr>
        <p:txBody>
          <a:bodyPr wrap="none">
            <a:spAutoFit/>
          </a:bodyPr>
          <a:lstStyle/>
          <a:p>
            <a:r>
              <a:rPr lang="ja-JP" altLang="en-US" sz="2000" b="1" dirty="0"/>
              <a:t>①現実</a:t>
            </a:r>
          </a:p>
        </p:txBody>
      </p:sp>
    </p:spTree>
    <p:custDataLst>
      <p:tags r:id="rId1"/>
    </p:custDataLst>
    <p:extLst>
      <p:ext uri="{BB962C8B-B14F-4D97-AF65-F5344CB8AC3E}">
        <p14:creationId xmlns:p14="http://schemas.microsoft.com/office/powerpoint/2010/main" val="1965361966"/>
      </p:ext>
    </p:extLst>
  </p:cSld>
  <p:clrMapOvr>
    <a:masterClrMapping/>
  </p:clrMapOvr>
  <mc:AlternateContent xmlns:mc="http://schemas.openxmlformats.org/markup-compatibility/2006" xmlns:p14="http://schemas.microsoft.com/office/powerpoint/2010/main">
    <mc:Choice Requires="p14">
      <p:transition spd="slow" p14:dur="2000" advTm="40752"/>
    </mc:Choice>
    <mc:Fallback xmlns="">
      <p:transition spd="slow" advTm="40752"/>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15877E82-DFD9-4317-B05F-99163DE58B31}"/>
              </a:ext>
            </a:extLst>
          </p:cNvPr>
          <p:cNvSpPr>
            <a:spLocks noGrp="1"/>
          </p:cNvSpPr>
          <p:nvPr>
            <p:ph type="sldNum" sz="quarter" idx="12"/>
          </p:nvPr>
        </p:nvSpPr>
        <p:spPr/>
        <p:txBody>
          <a:bodyPr/>
          <a:lstStyle/>
          <a:p>
            <a:fld id="{DBDD4F3C-EC1F-4C85-9014-28B9076F3E62}" type="slidenum">
              <a:rPr kumimoji="1" lang="ja-JP" altLang="en-US" smtClean="0"/>
              <a:t>26</a:t>
            </a:fld>
            <a:endParaRPr kumimoji="1" lang="ja-JP" altLang="en-US" dirty="0"/>
          </a:p>
        </p:txBody>
      </p:sp>
      <p:sp>
        <p:nvSpPr>
          <p:cNvPr id="5" name="四角形: 角を丸くする 4">
            <a:extLst>
              <a:ext uri="{FF2B5EF4-FFF2-40B4-BE49-F238E27FC236}">
                <a16:creationId xmlns:a16="http://schemas.microsoft.com/office/drawing/2014/main" id="{1084BBB8-9A30-45E5-B995-9043E6E65E4B}"/>
              </a:ext>
            </a:extLst>
          </p:cNvPr>
          <p:cNvSpPr/>
          <p:nvPr/>
        </p:nvSpPr>
        <p:spPr>
          <a:xfrm>
            <a:off x="0" y="-25854"/>
            <a:ext cx="9144000" cy="450420"/>
          </a:xfrm>
          <a:prstGeom prst="roundRect">
            <a:avLst>
              <a:gd name="adj" fmla="val 0"/>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2400" b="1" dirty="0">
                <a:solidFill>
                  <a:schemeClr val="bg1"/>
                </a:solidFill>
              </a:rPr>
              <a:t>5.</a:t>
            </a:r>
            <a:r>
              <a:rPr lang="ja-JP" altLang="en-US" sz="2400" b="1" dirty="0">
                <a:solidFill>
                  <a:schemeClr val="bg1"/>
                </a:solidFill>
              </a:rPr>
              <a:t>予備スライド　</a:t>
            </a:r>
          </a:p>
        </p:txBody>
      </p:sp>
      <p:sp>
        <p:nvSpPr>
          <p:cNvPr id="16" name="テキスト ボックス 15">
            <a:extLst>
              <a:ext uri="{FF2B5EF4-FFF2-40B4-BE49-F238E27FC236}">
                <a16:creationId xmlns:a16="http://schemas.microsoft.com/office/drawing/2014/main" id="{10A571BC-15F2-4AF7-A961-3F4093BB89F7}"/>
              </a:ext>
            </a:extLst>
          </p:cNvPr>
          <p:cNvSpPr txBox="1"/>
          <p:nvPr/>
        </p:nvSpPr>
        <p:spPr>
          <a:xfrm>
            <a:off x="893494" y="614164"/>
            <a:ext cx="1724897" cy="400110"/>
          </a:xfrm>
          <a:prstGeom prst="rect">
            <a:avLst/>
          </a:prstGeom>
          <a:noFill/>
        </p:spPr>
        <p:txBody>
          <a:bodyPr wrap="square" rtlCol="0">
            <a:spAutoFit/>
          </a:bodyPr>
          <a:lstStyle/>
          <a:p>
            <a:pPr algn="ctr"/>
            <a:r>
              <a:rPr lang="ja-JP" altLang="en-US" sz="2000" b="1" dirty="0"/>
              <a:t>現実</a:t>
            </a:r>
            <a:endParaRPr lang="en-US" altLang="ja-JP" sz="2000" b="1" dirty="0"/>
          </a:p>
        </p:txBody>
      </p:sp>
      <p:sp>
        <p:nvSpPr>
          <p:cNvPr id="17" name="テキスト ボックス 16">
            <a:extLst>
              <a:ext uri="{FF2B5EF4-FFF2-40B4-BE49-F238E27FC236}">
                <a16:creationId xmlns:a16="http://schemas.microsoft.com/office/drawing/2014/main" id="{A1DE3F74-76C1-4805-88CC-49C14C4496BA}"/>
              </a:ext>
            </a:extLst>
          </p:cNvPr>
          <p:cNvSpPr txBox="1"/>
          <p:nvPr/>
        </p:nvSpPr>
        <p:spPr>
          <a:xfrm>
            <a:off x="5887541" y="614164"/>
            <a:ext cx="1724897" cy="400110"/>
          </a:xfrm>
          <a:prstGeom prst="rect">
            <a:avLst/>
          </a:prstGeom>
          <a:noFill/>
        </p:spPr>
        <p:txBody>
          <a:bodyPr wrap="square" rtlCol="0">
            <a:spAutoFit/>
          </a:bodyPr>
          <a:lstStyle/>
          <a:p>
            <a:r>
              <a:rPr lang="ja-JP" altLang="en-US" sz="2000" b="1" dirty="0"/>
              <a:t>　大規模</a:t>
            </a:r>
            <a:endParaRPr lang="en-US" altLang="ja-JP" sz="2000" b="1" dirty="0"/>
          </a:p>
        </p:txBody>
      </p:sp>
      <p:graphicFrame>
        <p:nvGraphicFramePr>
          <p:cNvPr id="2" name="表 1"/>
          <p:cNvGraphicFramePr>
            <a:graphicFrameLocks noGrp="1"/>
          </p:cNvGraphicFramePr>
          <p:nvPr>
            <p:extLst/>
          </p:nvPr>
        </p:nvGraphicFramePr>
        <p:xfrm>
          <a:off x="406857" y="1164150"/>
          <a:ext cx="2698170" cy="2490485"/>
        </p:xfrm>
        <a:graphic>
          <a:graphicData uri="http://schemas.openxmlformats.org/drawingml/2006/table">
            <a:tbl>
              <a:tblPr>
                <a:tableStyleId>{5C22544A-7EE6-4342-B048-85BDC9FD1C3A}</a:tableStyleId>
              </a:tblPr>
              <a:tblGrid>
                <a:gridCol w="539634">
                  <a:extLst>
                    <a:ext uri="{9D8B030D-6E8A-4147-A177-3AD203B41FA5}">
                      <a16:colId xmlns:a16="http://schemas.microsoft.com/office/drawing/2014/main" val="20000"/>
                    </a:ext>
                  </a:extLst>
                </a:gridCol>
                <a:gridCol w="539634">
                  <a:extLst>
                    <a:ext uri="{9D8B030D-6E8A-4147-A177-3AD203B41FA5}">
                      <a16:colId xmlns:a16="http://schemas.microsoft.com/office/drawing/2014/main" val="20001"/>
                    </a:ext>
                  </a:extLst>
                </a:gridCol>
                <a:gridCol w="532934">
                  <a:extLst>
                    <a:ext uri="{9D8B030D-6E8A-4147-A177-3AD203B41FA5}">
                      <a16:colId xmlns:a16="http://schemas.microsoft.com/office/drawing/2014/main" val="20002"/>
                    </a:ext>
                  </a:extLst>
                </a:gridCol>
                <a:gridCol w="546334">
                  <a:extLst>
                    <a:ext uri="{9D8B030D-6E8A-4147-A177-3AD203B41FA5}">
                      <a16:colId xmlns:a16="http://schemas.microsoft.com/office/drawing/2014/main" val="20003"/>
                    </a:ext>
                  </a:extLst>
                </a:gridCol>
                <a:gridCol w="539634">
                  <a:extLst>
                    <a:ext uri="{9D8B030D-6E8A-4147-A177-3AD203B41FA5}">
                      <a16:colId xmlns:a16="http://schemas.microsoft.com/office/drawing/2014/main" val="20004"/>
                    </a:ext>
                  </a:extLst>
                </a:gridCol>
              </a:tblGrid>
              <a:tr h="498097">
                <a:tc>
                  <a:txBody>
                    <a:bodyPr/>
                    <a:lstStyle/>
                    <a:p>
                      <a:r>
                        <a:rPr kumimoji="1" lang="en-US" altLang="ja-JP" sz="2400" b="1" dirty="0"/>
                        <a:t>7</a:t>
                      </a:r>
                      <a:endParaRPr kumimoji="1" lang="ja-JP" altLang="en-US" sz="2400" b="1" dirty="0"/>
                    </a:p>
                  </a:txBody>
                  <a:tcPr marL="91929" marR="91929" marT="45964" marB="459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en-US" altLang="ja-JP" sz="2400" b="1" dirty="0"/>
                        <a:t>3</a:t>
                      </a:r>
                      <a:endParaRPr kumimoji="1" lang="ja-JP" altLang="en-US" sz="2400" b="1" dirty="0"/>
                    </a:p>
                  </a:txBody>
                  <a:tcPr marL="91929" marR="91929" marT="45964" marB="459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en-US" altLang="ja-JP" sz="2400" b="1" dirty="0"/>
                        <a:t>5</a:t>
                      </a:r>
                      <a:endParaRPr kumimoji="1" lang="ja-JP" altLang="en-US" sz="2400" b="1" dirty="0"/>
                    </a:p>
                  </a:txBody>
                  <a:tcPr marL="91929" marR="91929" marT="45964" marB="459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en-US" altLang="ja-JP" sz="2400" b="1" dirty="0"/>
                        <a:t>3</a:t>
                      </a:r>
                      <a:endParaRPr kumimoji="1" lang="ja-JP" altLang="en-US" sz="2400" b="1" dirty="0"/>
                    </a:p>
                  </a:txBody>
                  <a:tcPr marL="91929" marR="91929" marT="45964" marB="459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en-US" altLang="ja-JP" sz="2400" b="1" dirty="0"/>
                        <a:t>1</a:t>
                      </a:r>
                      <a:endParaRPr kumimoji="1" lang="ja-JP" altLang="en-US" sz="2400" b="1" dirty="0"/>
                    </a:p>
                  </a:txBody>
                  <a:tcPr marL="91929" marR="91929" marT="45964" marB="459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498097">
                <a:tc>
                  <a:txBody>
                    <a:bodyPr/>
                    <a:lstStyle/>
                    <a:p>
                      <a:r>
                        <a:rPr kumimoji="1" lang="en-US" altLang="ja-JP" sz="2400" b="1" dirty="0"/>
                        <a:t>3</a:t>
                      </a:r>
                      <a:endParaRPr kumimoji="1" lang="ja-JP" altLang="en-US" sz="2400" b="1" dirty="0"/>
                    </a:p>
                  </a:txBody>
                  <a:tcPr marL="91929" marR="91929" marT="45964" marB="459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en-US" altLang="ja-JP" sz="2400" b="1" dirty="0"/>
                        <a:t>1</a:t>
                      </a:r>
                      <a:endParaRPr kumimoji="1" lang="ja-JP" altLang="en-US" sz="2400" b="1" dirty="0"/>
                    </a:p>
                  </a:txBody>
                  <a:tcPr marL="91929" marR="91929" marT="45964" marB="459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en-US" altLang="ja-JP" sz="2400" b="1" dirty="0"/>
                        <a:t>9</a:t>
                      </a:r>
                      <a:endParaRPr kumimoji="1" lang="ja-JP" altLang="en-US" sz="2400" b="1" dirty="0"/>
                    </a:p>
                  </a:txBody>
                  <a:tcPr marL="91929" marR="91929" marT="45964" marB="459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en-US" altLang="ja-JP" sz="2400" b="1" dirty="0"/>
                        <a:t>4</a:t>
                      </a:r>
                      <a:endParaRPr kumimoji="1" lang="ja-JP" altLang="en-US" sz="2400" b="1" dirty="0"/>
                    </a:p>
                  </a:txBody>
                  <a:tcPr marL="91929" marR="91929" marT="45964" marB="459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en-US" altLang="ja-JP" sz="2400" b="1" dirty="0"/>
                        <a:t>8</a:t>
                      </a:r>
                      <a:endParaRPr kumimoji="1" lang="ja-JP" altLang="en-US" sz="2400" b="1" dirty="0"/>
                    </a:p>
                  </a:txBody>
                  <a:tcPr marL="91929" marR="91929" marT="45964" marB="459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498097">
                <a:tc>
                  <a:txBody>
                    <a:bodyPr/>
                    <a:lstStyle/>
                    <a:p>
                      <a:r>
                        <a:rPr kumimoji="1" lang="en-US" altLang="ja-JP" sz="2400" b="1" dirty="0"/>
                        <a:t>5</a:t>
                      </a:r>
                      <a:endParaRPr kumimoji="1" lang="ja-JP" altLang="en-US" sz="2400" b="1" dirty="0"/>
                    </a:p>
                  </a:txBody>
                  <a:tcPr marL="91929" marR="91929" marT="45964" marB="459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en-US" altLang="ja-JP" sz="2400" b="1" dirty="0"/>
                        <a:t>3</a:t>
                      </a:r>
                      <a:endParaRPr kumimoji="1" lang="ja-JP" altLang="en-US" sz="2400" b="1" dirty="0"/>
                    </a:p>
                  </a:txBody>
                  <a:tcPr marL="91929" marR="91929" marT="45964" marB="459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en-US" altLang="ja-JP" sz="2400" b="1" dirty="0"/>
                        <a:t>11</a:t>
                      </a:r>
                      <a:endParaRPr kumimoji="1" lang="ja-JP" altLang="en-US" sz="2400" b="1" dirty="0"/>
                    </a:p>
                  </a:txBody>
                  <a:tcPr marL="91929" marR="91929" marT="45964" marB="459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r>
                        <a:rPr kumimoji="1" lang="en-US" altLang="ja-JP" sz="2400" b="1" dirty="0"/>
                        <a:t>5</a:t>
                      </a:r>
                      <a:endParaRPr kumimoji="1" lang="ja-JP" altLang="en-US" sz="2400" b="1" dirty="0"/>
                    </a:p>
                  </a:txBody>
                  <a:tcPr marL="91929" marR="91929" marT="45964" marB="459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en-US" altLang="ja-JP" sz="2400" b="1" dirty="0"/>
                        <a:t>3</a:t>
                      </a:r>
                      <a:endParaRPr kumimoji="1" lang="ja-JP" altLang="en-US" sz="2400" b="1" dirty="0"/>
                    </a:p>
                  </a:txBody>
                  <a:tcPr marL="91929" marR="91929" marT="45964" marB="459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498097">
                <a:tc>
                  <a:txBody>
                    <a:bodyPr/>
                    <a:lstStyle/>
                    <a:p>
                      <a:r>
                        <a:rPr kumimoji="1" lang="en-US" altLang="ja-JP" sz="2400" b="1" dirty="0"/>
                        <a:t>5</a:t>
                      </a:r>
                      <a:endParaRPr kumimoji="1" lang="ja-JP" altLang="en-US" sz="2400" b="1" dirty="0"/>
                    </a:p>
                  </a:txBody>
                  <a:tcPr marL="91929" marR="91929" marT="45964" marB="459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en-US" altLang="ja-JP" sz="2400" b="1" dirty="0"/>
                        <a:t>1</a:t>
                      </a:r>
                      <a:endParaRPr kumimoji="1" lang="ja-JP" altLang="en-US" sz="2400" b="1" dirty="0"/>
                    </a:p>
                  </a:txBody>
                  <a:tcPr marL="91929" marR="91929" marT="45964" marB="459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en-US" altLang="ja-JP" sz="2400" b="1" dirty="0"/>
                        <a:t>2</a:t>
                      </a:r>
                      <a:endParaRPr kumimoji="1" lang="ja-JP" altLang="en-US" sz="2400" b="1" dirty="0"/>
                    </a:p>
                  </a:txBody>
                  <a:tcPr marL="91929" marR="91929" marT="45964" marB="459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en-US" altLang="ja-JP" sz="2400" b="1" dirty="0"/>
                        <a:t>9</a:t>
                      </a:r>
                      <a:endParaRPr kumimoji="1" lang="ja-JP" altLang="en-US" sz="2400" b="1" dirty="0"/>
                    </a:p>
                  </a:txBody>
                  <a:tcPr marL="91929" marR="91929" marT="45964" marB="459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en-US" altLang="ja-JP" sz="2400" b="1" dirty="0"/>
                        <a:t>2</a:t>
                      </a:r>
                      <a:endParaRPr kumimoji="1" lang="ja-JP" altLang="en-US" sz="2400" b="1" dirty="0"/>
                    </a:p>
                  </a:txBody>
                  <a:tcPr marL="91929" marR="91929" marT="45964" marB="459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498097">
                <a:tc>
                  <a:txBody>
                    <a:bodyPr/>
                    <a:lstStyle/>
                    <a:p>
                      <a:r>
                        <a:rPr kumimoji="1" lang="en-US" altLang="ja-JP" sz="2400" b="1" dirty="0"/>
                        <a:t>8</a:t>
                      </a:r>
                      <a:endParaRPr kumimoji="1" lang="ja-JP" altLang="en-US" sz="2400" b="1" dirty="0"/>
                    </a:p>
                  </a:txBody>
                  <a:tcPr marL="91929" marR="91929" marT="45964" marB="459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en-US" altLang="ja-JP" sz="2400" b="1" dirty="0"/>
                        <a:t>7</a:t>
                      </a:r>
                      <a:endParaRPr kumimoji="1" lang="ja-JP" altLang="en-US" sz="2400" b="1" dirty="0"/>
                    </a:p>
                  </a:txBody>
                  <a:tcPr marL="91929" marR="91929" marT="45964" marB="459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en-US" altLang="ja-JP" sz="2400" b="1" dirty="0"/>
                        <a:t>2</a:t>
                      </a:r>
                      <a:endParaRPr kumimoji="1" lang="ja-JP" altLang="en-US" sz="2400" b="1" dirty="0"/>
                    </a:p>
                  </a:txBody>
                  <a:tcPr marL="91929" marR="91929" marT="45964" marB="459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en-US" altLang="ja-JP" sz="2400" b="1" dirty="0"/>
                        <a:t>3</a:t>
                      </a:r>
                      <a:endParaRPr kumimoji="1" lang="ja-JP" altLang="en-US" sz="2400" b="1" dirty="0"/>
                    </a:p>
                  </a:txBody>
                  <a:tcPr marL="91929" marR="91929" marT="45964" marB="459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en-US" altLang="ja-JP" sz="2400" b="1" dirty="0"/>
                        <a:t>6</a:t>
                      </a:r>
                      <a:endParaRPr kumimoji="1" lang="ja-JP" altLang="en-US" sz="2400" b="1" dirty="0"/>
                    </a:p>
                  </a:txBody>
                  <a:tcPr marL="91929" marR="91929" marT="45964" marB="459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16069191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15877E82-DFD9-4317-B05F-99163DE58B31}"/>
              </a:ext>
            </a:extLst>
          </p:cNvPr>
          <p:cNvSpPr>
            <a:spLocks noGrp="1"/>
          </p:cNvSpPr>
          <p:nvPr>
            <p:ph type="sldNum" sz="quarter" idx="12"/>
          </p:nvPr>
        </p:nvSpPr>
        <p:spPr/>
        <p:txBody>
          <a:bodyPr/>
          <a:lstStyle/>
          <a:p>
            <a:fld id="{DBDD4F3C-EC1F-4C85-9014-28B9076F3E62}" type="slidenum">
              <a:rPr kumimoji="1" lang="ja-JP" altLang="en-US" smtClean="0"/>
              <a:t>27</a:t>
            </a:fld>
            <a:endParaRPr kumimoji="1" lang="ja-JP" altLang="en-US" dirty="0"/>
          </a:p>
        </p:txBody>
      </p:sp>
      <p:sp>
        <p:nvSpPr>
          <p:cNvPr id="5" name="四角形: 角を丸くする 4">
            <a:extLst>
              <a:ext uri="{FF2B5EF4-FFF2-40B4-BE49-F238E27FC236}">
                <a16:creationId xmlns:a16="http://schemas.microsoft.com/office/drawing/2014/main" id="{1084BBB8-9A30-45E5-B995-9043E6E65E4B}"/>
              </a:ext>
            </a:extLst>
          </p:cNvPr>
          <p:cNvSpPr/>
          <p:nvPr/>
        </p:nvSpPr>
        <p:spPr>
          <a:xfrm>
            <a:off x="0" y="-25854"/>
            <a:ext cx="9144000" cy="450420"/>
          </a:xfrm>
          <a:prstGeom prst="roundRect">
            <a:avLst>
              <a:gd name="adj" fmla="val 0"/>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2400" b="1" dirty="0">
                <a:solidFill>
                  <a:schemeClr val="bg1"/>
                </a:solidFill>
              </a:rPr>
              <a:t>5.</a:t>
            </a:r>
            <a:r>
              <a:rPr lang="ja-JP" altLang="en-US" sz="2400" b="1" dirty="0">
                <a:solidFill>
                  <a:schemeClr val="bg1"/>
                </a:solidFill>
              </a:rPr>
              <a:t>予備スライド　</a:t>
            </a:r>
          </a:p>
        </p:txBody>
      </p:sp>
      <p:sp>
        <p:nvSpPr>
          <p:cNvPr id="8" name="矢印: 右 7">
            <a:extLst>
              <a:ext uri="{FF2B5EF4-FFF2-40B4-BE49-F238E27FC236}">
                <a16:creationId xmlns:a16="http://schemas.microsoft.com/office/drawing/2014/main" id="{00DD4190-ED15-4FB0-9740-321098440DC2}"/>
              </a:ext>
            </a:extLst>
          </p:cNvPr>
          <p:cNvSpPr/>
          <p:nvPr/>
        </p:nvSpPr>
        <p:spPr>
          <a:xfrm>
            <a:off x="3893131" y="2128361"/>
            <a:ext cx="520118" cy="562062"/>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テキスト ボックス 15">
            <a:extLst>
              <a:ext uri="{FF2B5EF4-FFF2-40B4-BE49-F238E27FC236}">
                <a16:creationId xmlns:a16="http://schemas.microsoft.com/office/drawing/2014/main" id="{10A571BC-15F2-4AF7-A961-3F4093BB89F7}"/>
              </a:ext>
            </a:extLst>
          </p:cNvPr>
          <p:cNvSpPr txBox="1"/>
          <p:nvPr/>
        </p:nvSpPr>
        <p:spPr>
          <a:xfrm>
            <a:off x="893494" y="614164"/>
            <a:ext cx="1724897" cy="400110"/>
          </a:xfrm>
          <a:prstGeom prst="rect">
            <a:avLst/>
          </a:prstGeom>
          <a:noFill/>
        </p:spPr>
        <p:txBody>
          <a:bodyPr wrap="square" rtlCol="0">
            <a:spAutoFit/>
          </a:bodyPr>
          <a:lstStyle/>
          <a:p>
            <a:pPr algn="ctr"/>
            <a:r>
              <a:rPr lang="ja-JP" altLang="en-US" sz="2000" b="1" dirty="0"/>
              <a:t>現実</a:t>
            </a:r>
            <a:endParaRPr lang="en-US" altLang="ja-JP" sz="2000" b="1" dirty="0"/>
          </a:p>
        </p:txBody>
      </p:sp>
      <p:sp>
        <p:nvSpPr>
          <p:cNvPr id="17" name="テキスト ボックス 16">
            <a:extLst>
              <a:ext uri="{FF2B5EF4-FFF2-40B4-BE49-F238E27FC236}">
                <a16:creationId xmlns:a16="http://schemas.microsoft.com/office/drawing/2014/main" id="{A1DE3F74-76C1-4805-88CC-49C14C4496BA}"/>
              </a:ext>
            </a:extLst>
          </p:cNvPr>
          <p:cNvSpPr txBox="1"/>
          <p:nvPr/>
        </p:nvSpPr>
        <p:spPr>
          <a:xfrm>
            <a:off x="5887541" y="614164"/>
            <a:ext cx="1724897" cy="400110"/>
          </a:xfrm>
          <a:prstGeom prst="rect">
            <a:avLst/>
          </a:prstGeom>
          <a:noFill/>
        </p:spPr>
        <p:txBody>
          <a:bodyPr wrap="square" rtlCol="0">
            <a:spAutoFit/>
          </a:bodyPr>
          <a:lstStyle/>
          <a:p>
            <a:r>
              <a:rPr lang="ja-JP" altLang="en-US" sz="2000" b="1" dirty="0"/>
              <a:t>　大規模</a:t>
            </a:r>
            <a:endParaRPr lang="en-US" altLang="ja-JP" sz="2000" b="1" dirty="0"/>
          </a:p>
        </p:txBody>
      </p:sp>
      <p:graphicFrame>
        <p:nvGraphicFramePr>
          <p:cNvPr id="2" name="表 1"/>
          <p:cNvGraphicFramePr>
            <a:graphicFrameLocks noGrp="1"/>
          </p:cNvGraphicFramePr>
          <p:nvPr>
            <p:extLst>
              <p:ext uri="{D42A27DB-BD31-4B8C-83A1-F6EECF244321}">
                <p14:modId xmlns:p14="http://schemas.microsoft.com/office/powerpoint/2010/main" val="2279276347"/>
              </p:ext>
            </p:extLst>
          </p:nvPr>
        </p:nvGraphicFramePr>
        <p:xfrm>
          <a:off x="406857" y="1164150"/>
          <a:ext cx="2698170" cy="2490485"/>
        </p:xfrm>
        <a:graphic>
          <a:graphicData uri="http://schemas.openxmlformats.org/drawingml/2006/table">
            <a:tbl>
              <a:tblPr>
                <a:tableStyleId>{5C22544A-7EE6-4342-B048-85BDC9FD1C3A}</a:tableStyleId>
              </a:tblPr>
              <a:tblGrid>
                <a:gridCol w="539634">
                  <a:extLst>
                    <a:ext uri="{9D8B030D-6E8A-4147-A177-3AD203B41FA5}">
                      <a16:colId xmlns:a16="http://schemas.microsoft.com/office/drawing/2014/main" val="20000"/>
                    </a:ext>
                  </a:extLst>
                </a:gridCol>
                <a:gridCol w="539634">
                  <a:extLst>
                    <a:ext uri="{9D8B030D-6E8A-4147-A177-3AD203B41FA5}">
                      <a16:colId xmlns:a16="http://schemas.microsoft.com/office/drawing/2014/main" val="20001"/>
                    </a:ext>
                  </a:extLst>
                </a:gridCol>
                <a:gridCol w="532934">
                  <a:extLst>
                    <a:ext uri="{9D8B030D-6E8A-4147-A177-3AD203B41FA5}">
                      <a16:colId xmlns:a16="http://schemas.microsoft.com/office/drawing/2014/main" val="20002"/>
                    </a:ext>
                  </a:extLst>
                </a:gridCol>
                <a:gridCol w="546334">
                  <a:extLst>
                    <a:ext uri="{9D8B030D-6E8A-4147-A177-3AD203B41FA5}">
                      <a16:colId xmlns:a16="http://schemas.microsoft.com/office/drawing/2014/main" val="20003"/>
                    </a:ext>
                  </a:extLst>
                </a:gridCol>
                <a:gridCol w="539634">
                  <a:extLst>
                    <a:ext uri="{9D8B030D-6E8A-4147-A177-3AD203B41FA5}">
                      <a16:colId xmlns:a16="http://schemas.microsoft.com/office/drawing/2014/main" val="20004"/>
                    </a:ext>
                  </a:extLst>
                </a:gridCol>
              </a:tblGrid>
              <a:tr h="498097">
                <a:tc>
                  <a:txBody>
                    <a:bodyPr/>
                    <a:lstStyle/>
                    <a:p>
                      <a:r>
                        <a:rPr kumimoji="1" lang="en-US" altLang="ja-JP" sz="2400" b="1" dirty="0"/>
                        <a:t>7</a:t>
                      </a:r>
                      <a:endParaRPr kumimoji="1" lang="ja-JP" altLang="en-US" sz="2400" b="1" dirty="0"/>
                    </a:p>
                  </a:txBody>
                  <a:tcPr marL="91929" marR="91929" marT="45964" marB="459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en-US" altLang="ja-JP" sz="2400" b="1" dirty="0"/>
                        <a:t>3</a:t>
                      </a:r>
                      <a:endParaRPr kumimoji="1" lang="ja-JP" altLang="en-US" sz="2400" b="1" dirty="0"/>
                    </a:p>
                  </a:txBody>
                  <a:tcPr marL="91929" marR="91929" marT="45964" marB="459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rgbClr val="C00000"/>
                      </a:solidFill>
                      <a:prstDash val="solid"/>
                      <a:round/>
                      <a:headEnd type="none" w="med" len="med"/>
                      <a:tailEnd type="none" w="med" len="med"/>
                    </a:lnB>
                  </a:tcPr>
                </a:tc>
                <a:tc>
                  <a:txBody>
                    <a:bodyPr/>
                    <a:lstStyle/>
                    <a:p>
                      <a:r>
                        <a:rPr kumimoji="1" lang="en-US" altLang="ja-JP" sz="2400" b="1" dirty="0"/>
                        <a:t>5</a:t>
                      </a:r>
                      <a:endParaRPr kumimoji="1" lang="ja-JP" altLang="en-US" sz="2400" b="1" dirty="0"/>
                    </a:p>
                  </a:txBody>
                  <a:tcPr marL="91929" marR="91929" marT="45964" marB="459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rgbClr val="C00000"/>
                      </a:solidFill>
                      <a:prstDash val="solid"/>
                      <a:round/>
                      <a:headEnd type="none" w="med" len="med"/>
                      <a:tailEnd type="none" w="med" len="med"/>
                    </a:lnB>
                  </a:tcPr>
                </a:tc>
                <a:tc>
                  <a:txBody>
                    <a:bodyPr/>
                    <a:lstStyle/>
                    <a:p>
                      <a:r>
                        <a:rPr kumimoji="1" lang="en-US" altLang="ja-JP" sz="2400" b="1" dirty="0"/>
                        <a:t>3</a:t>
                      </a:r>
                      <a:endParaRPr kumimoji="1" lang="ja-JP" altLang="en-US" sz="2400" b="1" dirty="0"/>
                    </a:p>
                  </a:txBody>
                  <a:tcPr marL="91929" marR="91929" marT="45964" marB="459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rgbClr val="C00000"/>
                      </a:solidFill>
                      <a:prstDash val="solid"/>
                      <a:round/>
                      <a:headEnd type="none" w="med" len="med"/>
                      <a:tailEnd type="none" w="med" len="med"/>
                    </a:lnB>
                  </a:tcPr>
                </a:tc>
                <a:tc>
                  <a:txBody>
                    <a:bodyPr/>
                    <a:lstStyle/>
                    <a:p>
                      <a:r>
                        <a:rPr kumimoji="1" lang="en-US" altLang="ja-JP" sz="2400" b="1" dirty="0"/>
                        <a:t>1</a:t>
                      </a:r>
                      <a:endParaRPr kumimoji="1" lang="ja-JP" altLang="en-US" sz="2400" b="1" dirty="0"/>
                    </a:p>
                  </a:txBody>
                  <a:tcPr marL="91929" marR="91929" marT="45964" marB="459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498097">
                <a:tc>
                  <a:txBody>
                    <a:bodyPr/>
                    <a:lstStyle/>
                    <a:p>
                      <a:r>
                        <a:rPr kumimoji="1" lang="en-US" altLang="ja-JP" sz="2400" b="1" dirty="0"/>
                        <a:t>3</a:t>
                      </a:r>
                      <a:endParaRPr kumimoji="1" lang="ja-JP" altLang="en-US" sz="2400" b="1" dirty="0"/>
                    </a:p>
                  </a:txBody>
                  <a:tcPr marL="91929" marR="91929" marT="45964" marB="45964">
                    <a:lnL w="12700" cap="flat" cmpd="sng" algn="ctr">
                      <a:solidFill>
                        <a:schemeClr val="tx1"/>
                      </a:solidFill>
                      <a:prstDash val="solid"/>
                      <a:round/>
                      <a:headEnd type="none" w="med" len="med"/>
                      <a:tailEnd type="none" w="med" len="med"/>
                    </a:lnL>
                    <a:lnR w="28575" cap="flat" cmpd="sng" algn="ctr">
                      <a:solidFill>
                        <a:srgbClr val="C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en-US" altLang="ja-JP" sz="2400" b="1" dirty="0"/>
                        <a:t>1</a:t>
                      </a:r>
                      <a:endParaRPr kumimoji="1" lang="ja-JP" altLang="en-US" sz="2400" b="1" dirty="0"/>
                    </a:p>
                  </a:txBody>
                  <a:tcPr marL="91929" marR="91929" marT="45964" marB="45964">
                    <a:lnL w="28575" cap="flat" cmpd="sng" algn="ctr">
                      <a:solidFill>
                        <a:srgbClr val="C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rgbClr val="C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en-US" altLang="ja-JP" sz="2400" b="1" dirty="0"/>
                        <a:t>9</a:t>
                      </a:r>
                      <a:endParaRPr kumimoji="1" lang="ja-JP" altLang="en-US" sz="2400" b="1" dirty="0"/>
                    </a:p>
                  </a:txBody>
                  <a:tcPr marL="91929" marR="91929" marT="45964" marB="459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rgbClr val="C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en-US" altLang="ja-JP" sz="2400" b="1" dirty="0"/>
                        <a:t>4</a:t>
                      </a:r>
                      <a:endParaRPr kumimoji="1" lang="ja-JP" altLang="en-US" sz="2400" b="1" dirty="0"/>
                    </a:p>
                  </a:txBody>
                  <a:tcPr marL="91929" marR="91929" marT="45964" marB="45964">
                    <a:lnL w="12700" cap="flat" cmpd="sng" algn="ctr">
                      <a:solidFill>
                        <a:schemeClr val="tx1"/>
                      </a:solidFill>
                      <a:prstDash val="solid"/>
                      <a:round/>
                      <a:headEnd type="none" w="med" len="med"/>
                      <a:tailEnd type="none" w="med" len="med"/>
                    </a:lnL>
                    <a:lnR w="28575" cap="flat" cmpd="sng" algn="ctr">
                      <a:solidFill>
                        <a:srgbClr val="C00000"/>
                      </a:solidFill>
                      <a:prstDash val="solid"/>
                      <a:round/>
                      <a:headEnd type="none" w="med" len="med"/>
                      <a:tailEnd type="none" w="med" len="med"/>
                    </a:lnR>
                    <a:lnT w="28575" cap="flat" cmpd="sng" algn="ctr">
                      <a:solidFill>
                        <a:srgbClr val="C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en-US" altLang="ja-JP" sz="2400" b="1" dirty="0"/>
                        <a:t>8</a:t>
                      </a:r>
                      <a:endParaRPr kumimoji="1" lang="ja-JP" altLang="en-US" sz="2400" b="1" dirty="0"/>
                    </a:p>
                  </a:txBody>
                  <a:tcPr marL="91929" marR="91929" marT="45964" marB="45964">
                    <a:lnL w="28575" cap="flat" cmpd="sng" algn="ctr">
                      <a:solidFill>
                        <a:srgbClr val="C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498097">
                <a:tc>
                  <a:txBody>
                    <a:bodyPr/>
                    <a:lstStyle/>
                    <a:p>
                      <a:r>
                        <a:rPr kumimoji="1" lang="en-US" altLang="ja-JP" sz="2400" b="1" dirty="0"/>
                        <a:t>5</a:t>
                      </a:r>
                      <a:endParaRPr kumimoji="1" lang="ja-JP" altLang="en-US" sz="2400" b="1" dirty="0"/>
                    </a:p>
                  </a:txBody>
                  <a:tcPr marL="91929" marR="91929" marT="45964" marB="45964">
                    <a:lnL w="12700" cap="flat" cmpd="sng" algn="ctr">
                      <a:solidFill>
                        <a:schemeClr val="tx1"/>
                      </a:solidFill>
                      <a:prstDash val="solid"/>
                      <a:round/>
                      <a:headEnd type="none" w="med" len="med"/>
                      <a:tailEnd type="none" w="med" len="med"/>
                    </a:lnL>
                    <a:lnR w="28575" cap="flat" cmpd="sng" algn="ctr">
                      <a:solidFill>
                        <a:srgbClr val="C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en-US" altLang="ja-JP" sz="2400" b="1" dirty="0"/>
                        <a:t>3</a:t>
                      </a:r>
                      <a:endParaRPr kumimoji="1" lang="ja-JP" altLang="en-US" sz="2400" b="1" dirty="0"/>
                    </a:p>
                  </a:txBody>
                  <a:tcPr marL="91929" marR="91929" marT="45964" marB="45964">
                    <a:lnL w="28575" cap="flat" cmpd="sng" algn="ctr">
                      <a:solidFill>
                        <a:srgbClr val="C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en-US" altLang="ja-JP" sz="2400" b="1" dirty="0"/>
                        <a:t>11</a:t>
                      </a:r>
                      <a:endParaRPr kumimoji="1" lang="ja-JP" altLang="en-US" sz="2400" b="1" dirty="0"/>
                    </a:p>
                  </a:txBody>
                  <a:tcPr marL="91929" marR="91929" marT="45964" marB="459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r>
                        <a:rPr kumimoji="1" lang="en-US" altLang="ja-JP" sz="2400" b="1" dirty="0"/>
                        <a:t>5</a:t>
                      </a:r>
                      <a:endParaRPr kumimoji="1" lang="ja-JP" altLang="en-US" sz="2400" b="1" dirty="0"/>
                    </a:p>
                  </a:txBody>
                  <a:tcPr marL="91929" marR="91929" marT="45964" marB="45964">
                    <a:lnL w="12700" cap="flat" cmpd="sng" algn="ctr">
                      <a:solidFill>
                        <a:schemeClr val="tx1"/>
                      </a:solidFill>
                      <a:prstDash val="solid"/>
                      <a:round/>
                      <a:headEnd type="none" w="med" len="med"/>
                      <a:tailEnd type="none" w="med" len="med"/>
                    </a:lnL>
                    <a:lnR w="28575" cap="flat" cmpd="sng" algn="ctr">
                      <a:solidFill>
                        <a:srgbClr val="C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en-US" altLang="ja-JP" sz="2400" b="1" dirty="0"/>
                        <a:t>3</a:t>
                      </a:r>
                      <a:endParaRPr kumimoji="1" lang="ja-JP" altLang="en-US" sz="2400" b="1" dirty="0"/>
                    </a:p>
                  </a:txBody>
                  <a:tcPr marL="91929" marR="91929" marT="45964" marB="45964">
                    <a:lnL w="28575" cap="flat" cmpd="sng" algn="ctr">
                      <a:solidFill>
                        <a:srgbClr val="C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498097">
                <a:tc>
                  <a:txBody>
                    <a:bodyPr/>
                    <a:lstStyle/>
                    <a:p>
                      <a:r>
                        <a:rPr kumimoji="1" lang="en-US" altLang="ja-JP" sz="2400" b="1" dirty="0"/>
                        <a:t>5</a:t>
                      </a:r>
                      <a:endParaRPr kumimoji="1" lang="ja-JP" altLang="en-US" sz="2400" b="1" dirty="0"/>
                    </a:p>
                  </a:txBody>
                  <a:tcPr marL="91929" marR="91929" marT="45964" marB="45964">
                    <a:lnL w="12700" cap="flat" cmpd="sng" algn="ctr">
                      <a:solidFill>
                        <a:schemeClr val="tx1"/>
                      </a:solidFill>
                      <a:prstDash val="solid"/>
                      <a:round/>
                      <a:headEnd type="none" w="med" len="med"/>
                      <a:tailEnd type="none" w="med" len="med"/>
                    </a:lnL>
                    <a:lnR w="28575" cap="flat" cmpd="sng" algn="ctr">
                      <a:solidFill>
                        <a:srgbClr val="C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en-US" altLang="ja-JP" sz="2400" b="1" dirty="0"/>
                        <a:t>1</a:t>
                      </a:r>
                      <a:endParaRPr kumimoji="1" lang="ja-JP" altLang="en-US" sz="2400" b="1" dirty="0"/>
                    </a:p>
                  </a:txBody>
                  <a:tcPr marL="91929" marR="91929" marT="45964" marB="45964">
                    <a:lnL w="28575" cap="flat" cmpd="sng" algn="ctr">
                      <a:solidFill>
                        <a:srgbClr val="C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rgbClr val="C00000"/>
                      </a:solidFill>
                      <a:prstDash val="solid"/>
                      <a:round/>
                      <a:headEnd type="none" w="med" len="med"/>
                      <a:tailEnd type="none" w="med" len="med"/>
                    </a:lnB>
                  </a:tcPr>
                </a:tc>
                <a:tc>
                  <a:txBody>
                    <a:bodyPr/>
                    <a:lstStyle/>
                    <a:p>
                      <a:r>
                        <a:rPr kumimoji="1" lang="en-US" altLang="ja-JP" sz="2400" b="1" dirty="0"/>
                        <a:t>2</a:t>
                      </a:r>
                      <a:endParaRPr kumimoji="1" lang="ja-JP" altLang="en-US" sz="2400" b="1" dirty="0"/>
                    </a:p>
                  </a:txBody>
                  <a:tcPr marL="91929" marR="91929" marT="45964" marB="459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rgbClr val="C00000"/>
                      </a:solidFill>
                      <a:prstDash val="solid"/>
                      <a:round/>
                      <a:headEnd type="none" w="med" len="med"/>
                      <a:tailEnd type="none" w="med" len="med"/>
                    </a:lnB>
                  </a:tcPr>
                </a:tc>
                <a:tc>
                  <a:txBody>
                    <a:bodyPr/>
                    <a:lstStyle/>
                    <a:p>
                      <a:r>
                        <a:rPr kumimoji="1" lang="en-US" altLang="ja-JP" sz="2400" b="1" dirty="0"/>
                        <a:t>9</a:t>
                      </a:r>
                      <a:endParaRPr kumimoji="1" lang="ja-JP" altLang="en-US" sz="2400" b="1" dirty="0"/>
                    </a:p>
                  </a:txBody>
                  <a:tcPr marL="91929" marR="91929" marT="45964" marB="45964">
                    <a:lnL w="12700" cap="flat" cmpd="sng" algn="ctr">
                      <a:solidFill>
                        <a:schemeClr val="tx1"/>
                      </a:solidFill>
                      <a:prstDash val="solid"/>
                      <a:round/>
                      <a:headEnd type="none" w="med" len="med"/>
                      <a:tailEnd type="none" w="med" len="med"/>
                    </a:lnL>
                    <a:lnR w="28575" cap="flat" cmpd="sng" algn="ctr">
                      <a:solidFill>
                        <a:srgbClr val="C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rgbClr val="C00000"/>
                      </a:solidFill>
                      <a:prstDash val="solid"/>
                      <a:round/>
                      <a:headEnd type="none" w="med" len="med"/>
                      <a:tailEnd type="none" w="med" len="med"/>
                    </a:lnB>
                  </a:tcPr>
                </a:tc>
                <a:tc>
                  <a:txBody>
                    <a:bodyPr/>
                    <a:lstStyle/>
                    <a:p>
                      <a:r>
                        <a:rPr kumimoji="1" lang="en-US" altLang="ja-JP" sz="2400" b="1" dirty="0"/>
                        <a:t>2</a:t>
                      </a:r>
                      <a:endParaRPr kumimoji="1" lang="ja-JP" altLang="en-US" sz="2400" b="1" dirty="0"/>
                    </a:p>
                  </a:txBody>
                  <a:tcPr marL="91929" marR="91929" marT="45964" marB="45964">
                    <a:lnL w="28575" cap="flat" cmpd="sng" algn="ctr">
                      <a:solidFill>
                        <a:srgbClr val="C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498097">
                <a:tc>
                  <a:txBody>
                    <a:bodyPr/>
                    <a:lstStyle/>
                    <a:p>
                      <a:r>
                        <a:rPr kumimoji="1" lang="en-US" altLang="ja-JP" sz="2400" b="1" dirty="0"/>
                        <a:t>8</a:t>
                      </a:r>
                      <a:endParaRPr kumimoji="1" lang="ja-JP" altLang="en-US" sz="2400" b="1" dirty="0"/>
                    </a:p>
                  </a:txBody>
                  <a:tcPr marL="91929" marR="91929" marT="45964" marB="459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en-US" altLang="ja-JP" sz="2400" b="1" dirty="0"/>
                        <a:t>7</a:t>
                      </a:r>
                      <a:endParaRPr kumimoji="1" lang="ja-JP" altLang="en-US" sz="2400" b="1" dirty="0"/>
                    </a:p>
                  </a:txBody>
                  <a:tcPr marL="91929" marR="91929" marT="45964" marB="459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rgbClr val="C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en-US" altLang="ja-JP" sz="2400" b="1" dirty="0"/>
                        <a:t>2</a:t>
                      </a:r>
                      <a:endParaRPr kumimoji="1" lang="ja-JP" altLang="en-US" sz="2400" b="1" dirty="0"/>
                    </a:p>
                  </a:txBody>
                  <a:tcPr marL="91929" marR="91929" marT="45964" marB="459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rgbClr val="C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en-US" altLang="ja-JP" sz="2400" b="1" dirty="0"/>
                        <a:t>3</a:t>
                      </a:r>
                      <a:endParaRPr kumimoji="1" lang="ja-JP" altLang="en-US" sz="2400" b="1" dirty="0"/>
                    </a:p>
                  </a:txBody>
                  <a:tcPr marL="91929" marR="91929" marT="45964" marB="459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rgbClr val="C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en-US" altLang="ja-JP" sz="2400" b="1" dirty="0"/>
                        <a:t>6</a:t>
                      </a:r>
                      <a:endParaRPr kumimoji="1" lang="ja-JP" altLang="en-US" sz="2400" b="1" dirty="0"/>
                    </a:p>
                  </a:txBody>
                  <a:tcPr marL="91929" marR="91929" marT="45964" marB="459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graphicFrame>
        <p:nvGraphicFramePr>
          <p:cNvPr id="9" name="表 8"/>
          <p:cNvGraphicFramePr>
            <a:graphicFrameLocks noGrp="1"/>
          </p:cNvGraphicFramePr>
          <p:nvPr>
            <p:extLst>
              <p:ext uri="{D42A27DB-BD31-4B8C-83A1-F6EECF244321}">
                <p14:modId xmlns:p14="http://schemas.microsoft.com/office/powerpoint/2010/main" val="719992529"/>
              </p:ext>
            </p:extLst>
          </p:nvPr>
        </p:nvGraphicFramePr>
        <p:xfrm>
          <a:off x="5108865" y="1164149"/>
          <a:ext cx="2698170" cy="2511036"/>
        </p:xfrm>
        <a:graphic>
          <a:graphicData uri="http://schemas.openxmlformats.org/drawingml/2006/table">
            <a:tbl>
              <a:tblPr>
                <a:tableStyleId>{5C22544A-7EE6-4342-B048-85BDC9FD1C3A}</a:tableStyleId>
              </a:tblPr>
              <a:tblGrid>
                <a:gridCol w="539634">
                  <a:extLst>
                    <a:ext uri="{9D8B030D-6E8A-4147-A177-3AD203B41FA5}">
                      <a16:colId xmlns:a16="http://schemas.microsoft.com/office/drawing/2014/main" val="20000"/>
                    </a:ext>
                  </a:extLst>
                </a:gridCol>
                <a:gridCol w="539634">
                  <a:extLst>
                    <a:ext uri="{9D8B030D-6E8A-4147-A177-3AD203B41FA5}">
                      <a16:colId xmlns:a16="http://schemas.microsoft.com/office/drawing/2014/main" val="20001"/>
                    </a:ext>
                  </a:extLst>
                </a:gridCol>
                <a:gridCol w="532934">
                  <a:extLst>
                    <a:ext uri="{9D8B030D-6E8A-4147-A177-3AD203B41FA5}">
                      <a16:colId xmlns:a16="http://schemas.microsoft.com/office/drawing/2014/main" val="20002"/>
                    </a:ext>
                  </a:extLst>
                </a:gridCol>
                <a:gridCol w="546334">
                  <a:extLst>
                    <a:ext uri="{9D8B030D-6E8A-4147-A177-3AD203B41FA5}">
                      <a16:colId xmlns:a16="http://schemas.microsoft.com/office/drawing/2014/main" val="20003"/>
                    </a:ext>
                  </a:extLst>
                </a:gridCol>
                <a:gridCol w="539634">
                  <a:extLst>
                    <a:ext uri="{9D8B030D-6E8A-4147-A177-3AD203B41FA5}">
                      <a16:colId xmlns:a16="http://schemas.microsoft.com/office/drawing/2014/main" val="20004"/>
                    </a:ext>
                  </a:extLst>
                </a:gridCol>
              </a:tblGrid>
              <a:tr h="498097">
                <a:tc>
                  <a:txBody>
                    <a:bodyPr/>
                    <a:lstStyle/>
                    <a:p>
                      <a:r>
                        <a:rPr kumimoji="1" lang="en-US" altLang="ja-JP" sz="2400" b="1" dirty="0"/>
                        <a:t>7</a:t>
                      </a:r>
                      <a:endParaRPr kumimoji="1" lang="ja-JP" altLang="en-US" sz="2400" b="1" dirty="0"/>
                    </a:p>
                  </a:txBody>
                  <a:tcPr marL="91929" marR="91929" marT="45964" marB="459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en-US" altLang="ja-JP" sz="2400" b="1" dirty="0"/>
                        <a:t>3</a:t>
                      </a:r>
                      <a:endParaRPr kumimoji="1" lang="ja-JP" altLang="en-US" sz="2400" b="1" dirty="0"/>
                    </a:p>
                  </a:txBody>
                  <a:tcPr marL="91929" marR="91929" marT="45964" marB="459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rgbClr val="C00000"/>
                      </a:solidFill>
                      <a:prstDash val="solid"/>
                      <a:round/>
                      <a:headEnd type="none" w="med" len="med"/>
                      <a:tailEnd type="none" w="med" len="med"/>
                    </a:lnB>
                  </a:tcPr>
                </a:tc>
                <a:tc>
                  <a:txBody>
                    <a:bodyPr/>
                    <a:lstStyle/>
                    <a:p>
                      <a:r>
                        <a:rPr kumimoji="1" lang="en-US" altLang="ja-JP" sz="2400" b="1" dirty="0"/>
                        <a:t>5</a:t>
                      </a:r>
                      <a:endParaRPr kumimoji="1" lang="ja-JP" altLang="en-US" sz="2400" b="1" dirty="0"/>
                    </a:p>
                  </a:txBody>
                  <a:tcPr marL="91929" marR="91929" marT="45964" marB="459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rgbClr val="C00000"/>
                      </a:solidFill>
                      <a:prstDash val="solid"/>
                      <a:round/>
                      <a:headEnd type="none" w="med" len="med"/>
                      <a:tailEnd type="none" w="med" len="med"/>
                    </a:lnB>
                  </a:tcPr>
                </a:tc>
                <a:tc>
                  <a:txBody>
                    <a:bodyPr/>
                    <a:lstStyle/>
                    <a:p>
                      <a:r>
                        <a:rPr kumimoji="1" lang="en-US" altLang="ja-JP" sz="2400" b="1" dirty="0"/>
                        <a:t>3</a:t>
                      </a:r>
                      <a:endParaRPr kumimoji="1" lang="ja-JP" altLang="en-US" sz="2400" b="1" dirty="0"/>
                    </a:p>
                  </a:txBody>
                  <a:tcPr marL="91929" marR="91929" marT="45964" marB="459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rgbClr val="C00000"/>
                      </a:solidFill>
                      <a:prstDash val="solid"/>
                      <a:round/>
                      <a:headEnd type="none" w="med" len="med"/>
                      <a:tailEnd type="none" w="med" len="med"/>
                    </a:lnB>
                  </a:tcPr>
                </a:tc>
                <a:tc>
                  <a:txBody>
                    <a:bodyPr/>
                    <a:lstStyle/>
                    <a:p>
                      <a:r>
                        <a:rPr kumimoji="1" lang="en-US" altLang="ja-JP" sz="2400" b="1" dirty="0"/>
                        <a:t>1</a:t>
                      </a:r>
                      <a:endParaRPr kumimoji="1" lang="ja-JP" altLang="en-US" sz="2400" b="1" dirty="0"/>
                    </a:p>
                  </a:txBody>
                  <a:tcPr marL="91929" marR="91929" marT="45964" marB="459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498097">
                <a:tc>
                  <a:txBody>
                    <a:bodyPr/>
                    <a:lstStyle/>
                    <a:p>
                      <a:r>
                        <a:rPr kumimoji="1" lang="en-US" altLang="ja-JP" sz="2400" b="1" dirty="0"/>
                        <a:t>3</a:t>
                      </a:r>
                      <a:endParaRPr kumimoji="1" lang="ja-JP" altLang="en-US" sz="2400" b="1" dirty="0"/>
                    </a:p>
                  </a:txBody>
                  <a:tcPr marL="91929" marR="91929" marT="45964" marB="45964">
                    <a:lnL w="12700" cap="flat" cmpd="sng" algn="ctr">
                      <a:solidFill>
                        <a:schemeClr val="tx1"/>
                      </a:solidFill>
                      <a:prstDash val="solid"/>
                      <a:round/>
                      <a:headEnd type="none" w="med" len="med"/>
                      <a:tailEnd type="none" w="med" len="med"/>
                    </a:lnL>
                    <a:lnR w="28575" cap="flat" cmpd="sng" algn="ctr">
                      <a:solidFill>
                        <a:srgbClr val="C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en-US" altLang="ja-JP" sz="2400" b="1" dirty="0"/>
                        <a:t>1</a:t>
                      </a:r>
                      <a:endParaRPr kumimoji="1" lang="ja-JP" altLang="en-US" sz="2400" b="1" dirty="0"/>
                    </a:p>
                  </a:txBody>
                  <a:tcPr marL="91929" marR="91929" marT="45964" marB="45964">
                    <a:lnL w="28575" cap="flat" cmpd="sng" algn="ctr">
                      <a:solidFill>
                        <a:srgbClr val="C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rgbClr val="C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en-US" altLang="ja-JP" sz="2400" b="1" dirty="0"/>
                        <a:t>9</a:t>
                      </a:r>
                      <a:endParaRPr kumimoji="1" lang="ja-JP" altLang="en-US" sz="2400" b="1" dirty="0"/>
                    </a:p>
                  </a:txBody>
                  <a:tcPr marL="91929" marR="91929" marT="45964" marB="459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rgbClr val="C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en-US" altLang="ja-JP" sz="2400" b="1" dirty="0"/>
                        <a:t>4</a:t>
                      </a:r>
                      <a:endParaRPr kumimoji="1" lang="ja-JP" altLang="en-US" sz="2400" b="1" dirty="0"/>
                    </a:p>
                  </a:txBody>
                  <a:tcPr marL="91929" marR="91929" marT="45964" marB="45964">
                    <a:lnL w="12700" cap="flat" cmpd="sng" algn="ctr">
                      <a:solidFill>
                        <a:schemeClr val="tx1"/>
                      </a:solidFill>
                      <a:prstDash val="solid"/>
                      <a:round/>
                      <a:headEnd type="none" w="med" len="med"/>
                      <a:tailEnd type="none" w="med" len="med"/>
                    </a:lnL>
                    <a:lnR w="28575" cap="flat" cmpd="sng" algn="ctr">
                      <a:solidFill>
                        <a:srgbClr val="C00000"/>
                      </a:solidFill>
                      <a:prstDash val="solid"/>
                      <a:round/>
                      <a:headEnd type="none" w="med" len="med"/>
                      <a:tailEnd type="none" w="med" len="med"/>
                    </a:lnR>
                    <a:lnT w="28575" cap="flat" cmpd="sng" algn="ctr">
                      <a:solidFill>
                        <a:srgbClr val="C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en-US" altLang="ja-JP" sz="2400" b="1" dirty="0"/>
                        <a:t>8</a:t>
                      </a:r>
                      <a:endParaRPr kumimoji="1" lang="ja-JP" altLang="en-US" sz="2400" b="1" dirty="0"/>
                    </a:p>
                  </a:txBody>
                  <a:tcPr marL="91929" marR="91929" marT="45964" marB="45964">
                    <a:lnL w="28575" cap="flat" cmpd="sng" algn="ctr">
                      <a:solidFill>
                        <a:srgbClr val="C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498097">
                <a:tc>
                  <a:txBody>
                    <a:bodyPr/>
                    <a:lstStyle/>
                    <a:p>
                      <a:r>
                        <a:rPr kumimoji="1" lang="en-US" altLang="ja-JP" sz="2400" b="1" dirty="0"/>
                        <a:t>5</a:t>
                      </a:r>
                      <a:endParaRPr kumimoji="1" lang="ja-JP" altLang="en-US" sz="2400" b="1" dirty="0"/>
                    </a:p>
                  </a:txBody>
                  <a:tcPr marL="91929" marR="91929" marT="45964" marB="45964">
                    <a:lnL w="12700" cap="flat" cmpd="sng" algn="ctr">
                      <a:solidFill>
                        <a:schemeClr val="tx1"/>
                      </a:solidFill>
                      <a:prstDash val="solid"/>
                      <a:round/>
                      <a:headEnd type="none" w="med" len="med"/>
                      <a:tailEnd type="none" w="med" len="med"/>
                    </a:lnL>
                    <a:lnR w="28575" cap="flat" cmpd="sng" algn="ctr">
                      <a:solidFill>
                        <a:srgbClr val="C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en-US" altLang="ja-JP" sz="2400" b="1" dirty="0"/>
                        <a:t>3</a:t>
                      </a:r>
                      <a:endParaRPr kumimoji="1" lang="ja-JP" altLang="en-US" sz="2400" b="1" dirty="0"/>
                    </a:p>
                  </a:txBody>
                  <a:tcPr marL="91929" marR="91929" marT="45964" marB="45964">
                    <a:lnL w="28575" cap="flat" cmpd="sng" algn="ctr">
                      <a:solidFill>
                        <a:srgbClr val="C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en-US" altLang="ja-JP" sz="2800" b="1" dirty="0"/>
                        <a:t>5</a:t>
                      </a:r>
                      <a:endParaRPr kumimoji="1" lang="ja-JP" altLang="en-US" sz="2800" b="1" dirty="0"/>
                    </a:p>
                  </a:txBody>
                  <a:tcPr marL="91929" marR="91929" marT="45964" marB="459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r>
                        <a:rPr kumimoji="1" lang="en-US" altLang="ja-JP" sz="2400" b="1" dirty="0"/>
                        <a:t>5</a:t>
                      </a:r>
                      <a:endParaRPr kumimoji="1" lang="ja-JP" altLang="en-US" sz="2400" b="1" dirty="0"/>
                    </a:p>
                  </a:txBody>
                  <a:tcPr marL="91929" marR="91929" marT="45964" marB="45964">
                    <a:lnL w="12700" cap="flat" cmpd="sng" algn="ctr">
                      <a:solidFill>
                        <a:schemeClr val="tx1"/>
                      </a:solidFill>
                      <a:prstDash val="solid"/>
                      <a:round/>
                      <a:headEnd type="none" w="med" len="med"/>
                      <a:tailEnd type="none" w="med" len="med"/>
                    </a:lnL>
                    <a:lnR w="28575" cap="flat" cmpd="sng" algn="ctr">
                      <a:solidFill>
                        <a:srgbClr val="C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en-US" altLang="ja-JP" sz="2400" b="1" dirty="0"/>
                        <a:t>3</a:t>
                      </a:r>
                      <a:endParaRPr kumimoji="1" lang="ja-JP" altLang="en-US" sz="2400" b="1" dirty="0"/>
                    </a:p>
                  </a:txBody>
                  <a:tcPr marL="91929" marR="91929" marT="45964" marB="45964">
                    <a:lnL w="28575" cap="flat" cmpd="sng" algn="ctr">
                      <a:solidFill>
                        <a:srgbClr val="C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498097">
                <a:tc>
                  <a:txBody>
                    <a:bodyPr/>
                    <a:lstStyle/>
                    <a:p>
                      <a:r>
                        <a:rPr kumimoji="1" lang="en-US" altLang="ja-JP" sz="2400" b="1" dirty="0"/>
                        <a:t>5</a:t>
                      </a:r>
                      <a:endParaRPr kumimoji="1" lang="ja-JP" altLang="en-US" sz="2400" b="1" dirty="0"/>
                    </a:p>
                  </a:txBody>
                  <a:tcPr marL="91929" marR="91929" marT="45964" marB="45964">
                    <a:lnL w="12700" cap="flat" cmpd="sng" algn="ctr">
                      <a:solidFill>
                        <a:schemeClr val="tx1"/>
                      </a:solidFill>
                      <a:prstDash val="solid"/>
                      <a:round/>
                      <a:headEnd type="none" w="med" len="med"/>
                      <a:tailEnd type="none" w="med" len="med"/>
                    </a:lnL>
                    <a:lnR w="28575" cap="flat" cmpd="sng" algn="ctr">
                      <a:solidFill>
                        <a:srgbClr val="C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en-US" altLang="ja-JP" sz="2400" b="1" dirty="0"/>
                        <a:t>1</a:t>
                      </a:r>
                      <a:endParaRPr kumimoji="1" lang="ja-JP" altLang="en-US" sz="2400" b="1" dirty="0"/>
                    </a:p>
                  </a:txBody>
                  <a:tcPr marL="91929" marR="91929" marT="45964" marB="45964">
                    <a:lnL w="28575" cap="flat" cmpd="sng" algn="ctr">
                      <a:solidFill>
                        <a:srgbClr val="C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rgbClr val="C00000"/>
                      </a:solidFill>
                      <a:prstDash val="solid"/>
                      <a:round/>
                      <a:headEnd type="none" w="med" len="med"/>
                      <a:tailEnd type="none" w="med" len="med"/>
                    </a:lnB>
                  </a:tcPr>
                </a:tc>
                <a:tc>
                  <a:txBody>
                    <a:bodyPr/>
                    <a:lstStyle/>
                    <a:p>
                      <a:r>
                        <a:rPr kumimoji="1" lang="en-US" altLang="ja-JP" sz="2400" b="1" dirty="0"/>
                        <a:t>2</a:t>
                      </a:r>
                      <a:endParaRPr kumimoji="1" lang="ja-JP" altLang="en-US" sz="2400" b="1" dirty="0"/>
                    </a:p>
                  </a:txBody>
                  <a:tcPr marL="91929" marR="91929" marT="45964" marB="459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rgbClr val="C00000"/>
                      </a:solidFill>
                      <a:prstDash val="solid"/>
                      <a:round/>
                      <a:headEnd type="none" w="med" len="med"/>
                      <a:tailEnd type="none" w="med" len="med"/>
                    </a:lnB>
                  </a:tcPr>
                </a:tc>
                <a:tc>
                  <a:txBody>
                    <a:bodyPr/>
                    <a:lstStyle/>
                    <a:p>
                      <a:r>
                        <a:rPr kumimoji="1" lang="en-US" altLang="ja-JP" sz="2400" b="1" dirty="0"/>
                        <a:t>9</a:t>
                      </a:r>
                      <a:endParaRPr kumimoji="1" lang="ja-JP" altLang="en-US" sz="2400" b="1" dirty="0"/>
                    </a:p>
                  </a:txBody>
                  <a:tcPr marL="91929" marR="91929" marT="45964" marB="45964">
                    <a:lnL w="12700" cap="flat" cmpd="sng" algn="ctr">
                      <a:solidFill>
                        <a:schemeClr val="tx1"/>
                      </a:solidFill>
                      <a:prstDash val="solid"/>
                      <a:round/>
                      <a:headEnd type="none" w="med" len="med"/>
                      <a:tailEnd type="none" w="med" len="med"/>
                    </a:lnL>
                    <a:lnR w="28575" cap="flat" cmpd="sng" algn="ctr">
                      <a:solidFill>
                        <a:srgbClr val="C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rgbClr val="C00000"/>
                      </a:solidFill>
                      <a:prstDash val="solid"/>
                      <a:round/>
                      <a:headEnd type="none" w="med" len="med"/>
                      <a:tailEnd type="none" w="med" len="med"/>
                    </a:lnB>
                  </a:tcPr>
                </a:tc>
                <a:tc>
                  <a:txBody>
                    <a:bodyPr/>
                    <a:lstStyle/>
                    <a:p>
                      <a:r>
                        <a:rPr kumimoji="1" lang="en-US" altLang="ja-JP" sz="2400" b="1" dirty="0"/>
                        <a:t>2</a:t>
                      </a:r>
                      <a:endParaRPr kumimoji="1" lang="ja-JP" altLang="en-US" sz="2400" b="1" dirty="0"/>
                    </a:p>
                  </a:txBody>
                  <a:tcPr marL="91929" marR="91929" marT="45964" marB="45964">
                    <a:lnL w="28575" cap="flat" cmpd="sng" algn="ctr">
                      <a:solidFill>
                        <a:srgbClr val="C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498097">
                <a:tc>
                  <a:txBody>
                    <a:bodyPr/>
                    <a:lstStyle/>
                    <a:p>
                      <a:r>
                        <a:rPr kumimoji="1" lang="en-US" altLang="ja-JP" sz="2400" b="1" dirty="0"/>
                        <a:t>8</a:t>
                      </a:r>
                      <a:endParaRPr kumimoji="1" lang="ja-JP" altLang="en-US" sz="2400" b="1" dirty="0"/>
                    </a:p>
                  </a:txBody>
                  <a:tcPr marL="91929" marR="91929" marT="45964" marB="459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en-US" altLang="ja-JP" sz="2400" b="1" dirty="0"/>
                        <a:t>7</a:t>
                      </a:r>
                      <a:endParaRPr kumimoji="1" lang="ja-JP" altLang="en-US" sz="2400" b="1" dirty="0"/>
                    </a:p>
                  </a:txBody>
                  <a:tcPr marL="91929" marR="91929" marT="45964" marB="459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rgbClr val="C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en-US" altLang="ja-JP" sz="2400" b="1" dirty="0"/>
                        <a:t>2</a:t>
                      </a:r>
                      <a:endParaRPr kumimoji="1" lang="ja-JP" altLang="en-US" sz="2400" b="1" dirty="0"/>
                    </a:p>
                  </a:txBody>
                  <a:tcPr marL="91929" marR="91929" marT="45964" marB="459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rgbClr val="C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en-US" altLang="ja-JP" sz="2400" b="1" dirty="0"/>
                        <a:t>3</a:t>
                      </a:r>
                      <a:endParaRPr kumimoji="1" lang="ja-JP" altLang="en-US" sz="2400" b="1" dirty="0"/>
                    </a:p>
                  </a:txBody>
                  <a:tcPr marL="91929" marR="91929" marT="45964" marB="459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rgbClr val="C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en-US" altLang="ja-JP" sz="2400" b="1" dirty="0"/>
                        <a:t>6</a:t>
                      </a:r>
                      <a:endParaRPr kumimoji="1" lang="ja-JP" altLang="en-US" sz="2400" b="1" dirty="0"/>
                    </a:p>
                  </a:txBody>
                  <a:tcPr marL="91929" marR="91929" marT="45964" marB="459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152814059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四角形: 角を丸くする 3">
            <a:extLst>
              <a:ext uri="{FF2B5EF4-FFF2-40B4-BE49-F238E27FC236}">
                <a16:creationId xmlns:a16="http://schemas.microsoft.com/office/drawing/2014/main" id="{EBE383CE-3552-46C8-A504-CF19A44BCDFF}"/>
              </a:ext>
            </a:extLst>
          </p:cNvPr>
          <p:cNvSpPr/>
          <p:nvPr/>
        </p:nvSpPr>
        <p:spPr>
          <a:xfrm>
            <a:off x="0" y="-25854"/>
            <a:ext cx="9144000" cy="450420"/>
          </a:xfrm>
          <a:prstGeom prst="roundRect">
            <a:avLst>
              <a:gd name="adj" fmla="val 0"/>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2400" b="1" dirty="0">
                <a:ln>
                  <a:solidFill>
                    <a:sysClr val="windowText" lastClr="000000"/>
                  </a:solidFill>
                </a:ln>
                <a:solidFill>
                  <a:schemeClr val="bg1"/>
                </a:solidFill>
              </a:rPr>
              <a:t>6.</a:t>
            </a:r>
            <a:r>
              <a:rPr lang="ja-JP" altLang="en-US" sz="2400" b="1" dirty="0">
                <a:ln>
                  <a:solidFill>
                    <a:sysClr val="windowText" lastClr="000000"/>
                  </a:solidFill>
                </a:ln>
                <a:solidFill>
                  <a:schemeClr val="bg1"/>
                </a:solidFill>
              </a:rPr>
              <a:t>どんな</a:t>
            </a:r>
            <a:r>
              <a:rPr lang="ja-JP" altLang="en-US" sz="2400" b="1" dirty="0">
                <a:ln>
                  <a:solidFill>
                    <a:srgbClr val="C00000"/>
                  </a:solidFill>
                </a:ln>
                <a:solidFill>
                  <a:schemeClr val="bg1"/>
                </a:solidFill>
              </a:rPr>
              <a:t>局地場</a:t>
            </a:r>
            <a:r>
              <a:rPr lang="ja-JP" altLang="en-US" sz="2400" b="1" dirty="0">
                <a:ln>
                  <a:solidFill>
                    <a:sysClr val="windowText" lastClr="000000"/>
                  </a:solidFill>
                </a:ln>
                <a:solidFill>
                  <a:schemeClr val="bg1"/>
                </a:solidFill>
              </a:rPr>
              <a:t>で降雪が起こりやすいか</a:t>
            </a:r>
            <a:r>
              <a:rPr lang="ja-JP" altLang="en-US" sz="2400" b="1" dirty="0">
                <a:solidFill>
                  <a:schemeClr val="bg1"/>
                </a:solidFill>
              </a:rPr>
              <a:t>　</a:t>
            </a:r>
          </a:p>
        </p:txBody>
      </p:sp>
      <p:sp>
        <p:nvSpPr>
          <p:cNvPr id="39" name="テキスト ボックス 38">
            <a:extLst>
              <a:ext uri="{FF2B5EF4-FFF2-40B4-BE49-F238E27FC236}">
                <a16:creationId xmlns:a16="http://schemas.microsoft.com/office/drawing/2014/main" id="{4ECB08C3-5625-4490-87D2-51D44374DD93}"/>
              </a:ext>
            </a:extLst>
          </p:cNvPr>
          <p:cNvSpPr txBox="1"/>
          <p:nvPr/>
        </p:nvSpPr>
        <p:spPr>
          <a:xfrm>
            <a:off x="67277" y="495324"/>
            <a:ext cx="1006514" cy="400110"/>
          </a:xfrm>
          <a:prstGeom prst="rect">
            <a:avLst/>
          </a:prstGeom>
          <a:noFill/>
          <a:ln w="28575">
            <a:solidFill>
              <a:schemeClr val="accent4">
                <a:lumMod val="60000"/>
                <a:lumOff val="40000"/>
              </a:schemeClr>
            </a:solidFill>
          </a:ln>
        </p:spPr>
        <p:txBody>
          <a:bodyPr wrap="square" rtlCol="0">
            <a:spAutoFit/>
          </a:bodyPr>
          <a:lstStyle/>
          <a:p>
            <a:r>
              <a:rPr lang="en-US" altLang="ja-JP" sz="2000" b="1" dirty="0"/>
              <a:t>850hPa </a:t>
            </a:r>
            <a:r>
              <a:rPr kumimoji="1" lang="ja-JP" altLang="en-US" sz="2000" b="1" dirty="0"/>
              <a:t>　</a:t>
            </a:r>
            <a:endParaRPr kumimoji="1" lang="ja-JP" altLang="en-US" sz="1600" b="1" dirty="0"/>
          </a:p>
        </p:txBody>
      </p:sp>
      <p:sp>
        <p:nvSpPr>
          <p:cNvPr id="40" name="テキスト ボックス 39">
            <a:extLst>
              <a:ext uri="{FF2B5EF4-FFF2-40B4-BE49-F238E27FC236}">
                <a16:creationId xmlns:a16="http://schemas.microsoft.com/office/drawing/2014/main" id="{02718D14-FC0F-4EF8-9651-84B6517EE60B}"/>
              </a:ext>
            </a:extLst>
          </p:cNvPr>
          <p:cNvSpPr txBox="1"/>
          <p:nvPr/>
        </p:nvSpPr>
        <p:spPr>
          <a:xfrm>
            <a:off x="-32705" y="2246178"/>
            <a:ext cx="461665" cy="2855736"/>
          </a:xfrm>
          <a:prstGeom prst="rect">
            <a:avLst/>
          </a:prstGeom>
          <a:noFill/>
        </p:spPr>
        <p:txBody>
          <a:bodyPr vert="eaVert" wrap="square" rtlCol="0">
            <a:spAutoFit/>
          </a:bodyPr>
          <a:lstStyle/>
          <a:p>
            <a:r>
              <a:rPr kumimoji="1" lang="ja-JP" altLang="en-US" b="1" dirty="0"/>
              <a:t> </a:t>
            </a:r>
            <a:r>
              <a:rPr lang="ja-JP" altLang="en-US" b="1" dirty="0"/>
              <a:t>ジオポテンシャル高度</a:t>
            </a:r>
            <a:endParaRPr kumimoji="1" lang="ja-JP" altLang="en-US" b="1" dirty="0"/>
          </a:p>
        </p:txBody>
      </p:sp>
      <p:sp>
        <p:nvSpPr>
          <p:cNvPr id="11" name="スライド番号プレースホルダー 10">
            <a:extLst>
              <a:ext uri="{FF2B5EF4-FFF2-40B4-BE49-F238E27FC236}">
                <a16:creationId xmlns:a16="http://schemas.microsoft.com/office/drawing/2014/main" id="{7211298D-5C92-4B2A-9375-D688D98E95E3}"/>
              </a:ext>
            </a:extLst>
          </p:cNvPr>
          <p:cNvSpPr>
            <a:spLocks noGrp="1"/>
          </p:cNvSpPr>
          <p:nvPr>
            <p:ph type="sldNum" sz="quarter" idx="12"/>
          </p:nvPr>
        </p:nvSpPr>
        <p:spPr/>
        <p:txBody>
          <a:bodyPr/>
          <a:lstStyle/>
          <a:p>
            <a:fld id="{DBDD4F3C-EC1F-4C85-9014-28B9076F3E62}" type="slidenum">
              <a:rPr kumimoji="1" lang="ja-JP" altLang="en-US" smtClean="0"/>
              <a:t>28</a:t>
            </a:fld>
            <a:endParaRPr kumimoji="1" lang="ja-JP" altLang="en-US" dirty="0"/>
          </a:p>
        </p:txBody>
      </p:sp>
      <p:pic>
        <p:nvPicPr>
          <p:cNvPr id="17" name="図 16">
            <a:extLst>
              <a:ext uri="{FF2B5EF4-FFF2-40B4-BE49-F238E27FC236}">
                <a16:creationId xmlns:a16="http://schemas.microsoft.com/office/drawing/2014/main" id="{D940CC71-F147-4436-8C80-F9BA65A0663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905" r="9198"/>
          <a:stretch/>
        </p:blipFill>
        <p:spPr>
          <a:xfrm>
            <a:off x="1244577" y="902133"/>
            <a:ext cx="2145191" cy="1796546"/>
          </a:xfrm>
          <a:prstGeom prst="rect">
            <a:avLst/>
          </a:prstGeom>
        </p:spPr>
      </p:pic>
      <p:pic>
        <p:nvPicPr>
          <p:cNvPr id="18" name="図 17">
            <a:extLst>
              <a:ext uri="{FF2B5EF4-FFF2-40B4-BE49-F238E27FC236}">
                <a16:creationId xmlns:a16="http://schemas.microsoft.com/office/drawing/2014/main" id="{44F1CD85-EA04-4078-878A-90896CE06CB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5862" r="8278"/>
          <a:stretch/>
        </p:blipFill>
        <p:spPr>
          <a:xfrm>
            <a:off x="1222433" y="2767426"/>
            <a:ext cx="2167335" cy="1797703"/>
          </a:xfrm>
          <a:prstGeom prst="rect">
            <a:avLst/>
          </a:prstGeom>
        </p:spPr>
      </p:pic>
      <p:pic>
        <p:nvPicPr>
          <p:cNvPr id="19" name="図 18">
            <a:extLst>
              <a:ext uri="{FF2B5EF4-FFF2-40B4-BE49-F238E27FC236}">
                <a16:creationId xmlns:a16="http://schemas.microsoft.com/office/drawing/2014/main" id="{BCD1E547-57C7-445F-99BB-AACA0433AD0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294" r="9075"/>
          <a:stretch/>
        </p:blipFill>
        <p:spPr>
          <a:xfrm>
            <a:off x="1244577" y="4633876"/>
            <a:ext cx="2145192" cy="1805740"/>
          </a:xfrm>
          <a:prstGeom prst="rect">
            <a:avLst/>
          </a:prstGeom>
        </p:spPr>
      </p:pic>
      <p:pic>
        <p:nvPicPr>
          <p:cNvPr id="26" name="図 25">
            <a:extLst>
              <a:ext uri="{FF2B5EF4-FFF2-40B4-BE49-F238E27FC236}">
                <a16:creationId xmlns:a16="http://schemas.microsoft.com/office/drawing/2014/main" id="{20A1B401-E468-4032-BC63-AF74BF703B4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92959" t="27859" r="-1497" b="24859"/>
          <a:stretch/>
        </p:blipFill>
        <p:spPr>
          <a:xfrm>
            <a:off x="3374490" y="2078039"/>
            <a:ext cx="675357" cy="3360820"/>
          </a:xfrm>
          <a:prstGeom prst="rect">
            <a:avLst/>
          </a:prstGeom>
        </p:spPr>
      </p:pic>
      <p:grpSp>
        <p:nvGrpSpPr>
          <p:cNvPr id="2" name="グループ化 1">
            <a:extLst>
              <a:ext uri="{FF2B5EF4-FFF2-40B4-BE49-F238E27FC236}">
                <a16:creationId xmlns:a16="http://schemas.microsoft.com/office/drawing/2014/main" id="{7FD00F32-4AE5-4149-8504-295A0A0CA75C}"/>
              </a:ext>
            </a:extLst>
          </p:cNvPr>
          <p:cNvGrpSpPr/>
          <p:nvPr/>
        </p:nvGrpSpPr>
        <p:grpSpPr>
          <a:xfrm>
            <a:off x="4453572" y="598967"/>
            <a:ext cx="4407306" cy="3608559"/>
            <a:chOff x="4270280" y="3826394"/>
            <a:chExt cx="3702645" cy="3031606"/>
          </a:xfrm>
        </p:grpSpPr>
        <p:pic>
          <p:nvPicPr>
            <p:cNvPr id="28" name="図 27">
              <a:extLst>
                <a:ext uri="{FF2B5EF4-FFF2-40B4-BE49-F238E27FC236}">
                  <a16:creationId xmlns:a16="http://schemas.microsoft.com/office/drawing/2014/main" id="{3F4A5F0D-68A3-49C8-BCC8-A23DC6DBC6C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5590" r="10494"/>
            <a:stretch/>
          </p:blipFill>
          <p:spPr>
            <a:xfrm>
              <a:off x="4270280" y="4122245"/>
              <a:ext cx="3249711" cy="2735755"/>
            </a:xfrm>
            <a:prstGeom prst="rect">
              <a:avLst/>
            </a:prstGeom>
          </p:spPr>
        </p:pic>
        <p:pic>
          <p:nvPicPr>
            <p:cNvPr id="29" name="図 28">
              <a:extLst>
                <a:ext uri="{FF2B5EF4-FFF2-40B4-BE49-F238E27FC236}">
                  <a16:creationId xmlns:a16="http://schemas.microsoft.com/office/drawing/2014/main" id="{AF28D3B0-F2D1-4A8D-873D-F8D5A2A319D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92357" t="27984" r="-766" b="24612"/>
            <a:stretch/>
          </p:blipFill>
          <p:spPr>
            <a:xfrm>
              <a:off x="7499684" y="4431440"/>
              <a:ext cx="473241" cy="2129202"/>
            </a:xfrm>
            <a:prstGeom prst="rect">
              <a:avLst/>
            </a:prstGeom>
          </p:spPr>
        </p:pic>
        <p:sp>
          <p:nvSpPr>
            <p:cNvPr id="30" name="テキスト ボックス 29">
              <a:extLst>
                <a:ext uri="{FF2B5EF4-FFF2-40B4-BE49-F238E27FC236}">
                  <a16:creationId xmlns:a16="http://schemas.microsoft.com/office/drawing/2014/main" id="{A10FF854-87B4-4EC3-8737-B164A3FFB118}"/>
                </a:ext>
              </a:extLst>
            </p:cNvPr>
            <p:cNvSpPr txBox="1"/>
            <p:nvPr/>
          </p:nvSpPr>
          <p:spPr>
            <a:xfrm>
              <a:off x="4772046" y="3826394"/>
              <a:ext cx="2565830" cy="400110"/>
            </a:xfrm>
            <a:prstGeom prst="rect">
              <a:avLst/>
            </a:prstGeom>
            <a:noFill/>
          </p:spPr>
          <p:txBody>
            <a:bodyPr wrap="square" rtlCol="0">
              <a:spAutoFit/>
            </a:bodyPr>
            <a:lstStyle/>
            <a:p>
              <a:r>
                <a:rPr lang="ja-JP" altLang="en-US" sz="2000" b="1" dirty="0"/>
                <a:t>　四日市型</a:t>
              </a:r>
              <a:r>
                <a:rPr lang="en-US" altLang="ja-JP" sz="2000" b="1" dirty="0"/>
                <a:t>-</a:t>
              </a:r>
              <a:r>
                <a:rPr lang="ja-JP" altLang="en-US" sz="2000" b="1" dirty="0"/>
                <a:t>名古屋型</a:t>
              </a:r>
              <a:endParaRPr lang="en-US" altLang="ja-JP" sz="2000" b="1" dirty="0"/>
            </a:p>
          </p:txBody>
        </p:sp>
      </p:grpSp>
      <p:sp>
        <p:nvSpPr>
          <p:cNvPr id="31" name="四角形: 角を丸くする 23">
            <a:extLst>
              <a:ext uri="{FF2B5EF4-FFF2-40B4-BE49-F238E27FC236}">
                <a16:creationId xmlns:a16="http://schemas.microsoft.com/office/drawing/2014/main" id="{BE96BB15-C69A-45C6-AEE4-0A38E8AA6564}"/>
              </a:ext>
            </a:extLst>
          </p:cNvPr>
          <p:cNvSpPr/>
          <p:nvPr/>
        </p:nvSpPr>
        <p:spPr>
          <a:xfrm>
            <a:off x="4420876" y="4435582"/>
            <a:ext cx="4314050" cy="2189807"/>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b="1" u="sng" dirty="0">
                <a:solidFill>
                  <a:sysClr val="windowText" lastClr="000000"/>
                </a:solidFill>
              </a:rPr>
              <a:t>有意な低気圧偏差</a:t>
            </a:r>
            <a:endParaRPr lang="en-US" altLang="ja-JP" sz="2800" b="1" u="sng" dirty="0">
              <a:solidFill>
                <a:sysClr val="windowText" lastClr="000000"/>
              </a:solidFill>
            </a:endParaRPr>
          </a:p>
          <a:p>
            <a:r>
              <a:rPr lang="ja-JP" altLang="en-US" sz="2800" b="1" dirty="0">
                <a:solidFill>
                  <a:sysClr val="windowText" lastClr="000000"/>
                </a:solidFill>
              </a:rPr>
              <a:t>・北海道北部</a:t>
            </a:r>
            <a:endParaRPr lang="en-US" altLang="ja-JP" sz="2800" b="1" dirty="0">
              <a:solidFill>
                <a:sysClr val="windowText" lastClr="000000"/>
              </a:solidFill>
            </a:endParaRPr>
          </a:p>
          <a:p>
            <a:r>
              <a:rPr lang="ja-JP" altLang="en-US" sz="2800" b="1" dirty="0">
                <a:solidFill>
                  <a:sysClr val="windowText" lastClr="000000"/>
                </a:solidFill>
              </a:rPr>
              <a:t>・北陸以北の日本海側</a:t>
            </a:r>
            <a:endParaRPr lang="en-US" altLang="ja-JP" sz="2800" b="1" dirty="0">
              <a:solidFill>
                <a:sysClr val="windowText" lastClr="000000"/>
              </a:solidFill>
            </a:endParaRPr>
          </a:p>
          <a:p>
            <a:r>
              <a:rPr lang="ja-JP" altLang="en-US" sz="2800" b="1" dirty="0">
                <a:solidFill>
                  <a:sysClr val="windowText" lastClr="000000"/>
                </a:solidFill>
              </a:rPr>
              <a:t>・東北の東の太平洋上</a:t>
            </a:r>
            <a:endParaRPr lang="en-US" altLang="ja-JP" sz="2800" b="1" dirty="0">
              <a:solidFill>
                <a:sysClr val="windowText" lastClr="000000"/>
              </a:solidFill>
            </a:endParaRPr>
          </a:p>
        </p:txBody>
      </p:sp>
      <p:sp>
        <p:nvSpPr>
          <p:cNvPr id="5" name="テキスト ボックス 4">
            <a:extLst>
              <a:ext uri="{FF2B5EF4-FFF2-40B4-BE49-F238E27FC236}">
                <a16:creationId xmlns:a16="http://schemas.microsoft.com/office/drawing/2014/main" id="{9D92B539-67C4-4D2A-8398-DCB325A08181}"/>
              </a:ext>
            </a:extLst>
          </p:cNvPr>
          <p:cNvSpPr txBox="1"/>
          <p:nvPr/>
        </p:nvSpPr>
        <p:spPr>
          <a:xfrm>
            <a:off x="612126" y="1427683"/>
            <a:ext cx="461665" cy="1263617"/>
          </a:xfrm>
          <a:prstGeom prst="rect">
            <a:avLst/>
          </a:prstGeom>
          <a:noFill/>
        </p:spPr>
        <p:txBody>
          <a:bodyPr vert="eaVert" wrap="square" rtlCol="0">
            <a:spAutoFit/>
          </a:bodyPr>
          <a:lstStyle/>
          <a:p>
            <a:r>
              <a:rPr kumimoji="1" lang="ja-JP" altLang="en-US" b="1" dirty="0"/>
              <a:t>気候値</a:t>
            </a:r>
          </a:p>
        </p:txBody>
      </p:sp>
      <p:sp>
        <p:nvSpPr>
          <p:cNvPr id="32" name="テキスト ボックス 31">
            <a:extLst>
              <a:ext uri="{FF2B5EF4-FFF2-40B4-BE49-F238E27FC236}">
                <a16:creationId xmlns:a16="http://schemas.microsoft.com/office/drawing/2014/main" id="{98B44140-D1C0-4D81-8B8B-26571FCF94FA}"/>
              </a:ext>
            </a:extLst>
          </p:cNvPr>
          <p:cNvSpPr txBox="1"/>
          <p:nvPr/>
        </p:nvSpPr>
        <p:spPr>
          <a:xfrm>
            <a:off x="605936" y="2767426"/>
            <a:ext cx="461665" cy="1263617"/>
          </a:xfrm>
          <a:prstGeom prst="rect">
            <a:avLst/>
          </a:prstGeom>
          <a:noFill/>
        </p:spPr>
        <p:txBody>
          <a:bodyPr vert="eaVert" wrap="square" rtlCol="0">
            <a:spAutoFit/>
          </a:bodyPr>
          <a:lstStyle/>
          <a:p>
            <a:r>
              <a:rPr kumimoji="1" lang="ja-JP" altLang="en-US" b="1" dirty="0"/>
              <a:t>四日市型</a:t>
            </a:r>
          </a:p>
        </p:txBody>
      </p:sp>
      <p:sp>
        <p:nvSpPr>
          <p:cNvPr id="33" name="テキスト ボックス 32">
            <a:extLst>
              <a:ext uri="{FF2B5EF4-FFF2-40B4-BE49-F238E27FC236}">
                <a16:creationId xmlns:a16="http://schemas.microsoft.com/office/drawing/2014/main" id="{ACBF2ADF-870A-4414-A281-CC9C193AE250}"/>
              </a:ext>
            </a:extLst>
          </p:cNvPr>
          <p:cNvSpPr txBox="1"/>
          <p:nvPr/>
        </p:nvSpPr>
        <p:spPr>
          <a:xfrm>
            <a:off x="610336" y="4633876"/>
            <a:ext cx="461665" cy="1263617"/>
          </a:xfrm>
          <a:prstGeom prst="rect">
            <a:avLst/>
          </a:prstGeom>
          <a:noFill/>
        </p:spPr>
        <p:txBody>
          <a:bodyPr vert="eaVert" wrap="square" rtlCol="0">
            <a:spAutoFit/>
          </a:bodyPr>
          <a:lstStyle/>
          <a:p>
            <a:r>
              <a:rPr kumimoji="1" lang="ja-JP" altLang="en-US" b="1" dirty="0"/>
              <a:t>名古屋型</a:t>
            </a:r>
          </a:p>
        </p:txBody>
      </p:sp>
      <p:grpSp>
        <p:nvGrpSpPr>
          <p:cNvPr id="36" name="グループ化 35">
            <a:extLst>
              <a:ext uri="{FF2B5EF4-FFF2-40B4-BE49-F238E27FC236}">
                <a16:creationId xmlns:a16="http://schemas.microsoft.com/office/drawing/2014/main" id="{691B2E07-4F91-4025-AD15-F2AC2ECB297C}"/>
              </a:ext>
            </a:extLst>
          </p:cNvPr>
          <p:cNvGrpSpPr/>
          <p:nvPr/>
        </p:nvGrpSpPr>
        <p:grpSpPr>
          <a:xfrm>
            <a:off x="7067372" y="-16637"/>
            <a:ext cx="2466794" cy="742785"/>
            <a:chOff x="4151933" y="808308"/>
            <a:chExt cx="2951225" cy="1051623"/>
          </a:xfrm>
        </p:grpSpPr>
        <p:grpSp>
          <p:nvGrpSpPr>
            <p:cNvPr id="37" name="グループ化 36">
              <a:extLst>
                <a:ext uri="{FF2B5EF4-FFF2-40B4-BE49-F238E27FC236}">
                  <a16:creationId xmlns:a16="http://schemas.microsoft.com/office/drawing/2014/main" id="{45A2CC6C-851F-46E2-8DEF-4A152539B308}"/>
                </a:ext>
              </a:extLst>
            </p:cNvPr>
            <p:cNvGrpSpPr/>
            <p:nvPr/>
          </p:nvGrpSpPr>
          <p:grpSpPr>
            <a:xfrm>
              <a:off x="4151933" y="808308"/>
              <a:ext cx="2457489" cy="883759"/>
              <a:chOff x="113722" y="3549727"/>
              <a:chExt cx="4399584" cy="1582173"/>
            </a:xfrm>
          </p:grpSpPr>
          <p:sp>
            <p:nvSpPr>
              <p:cNvPr id="42" name="四角形: 角を丸くする 41">
                <a:extLst>
                  <a:ext uri="{FF2B5EF4-FFF2-40B4-BE49-F238E27FC236}">
                    <a16:creationId xmlns:a16="http://schemas.microsoft.com/office/drawing/2014/main" id="{7ECBDC32-4B98-4E00-91D3-088C757EBBE6}"/>
                  </a:ext>
                </a:extLst>
              </p:cNvPr>
              <p:cNvSpPr/>
              <p:nvPr/>
            </p:nvSpPr>
            <p:spPr>
              <a:xfrm>
                <a:off x="113722" y="3549727"/>
                <a:ext cx="4399583" cy="631627"/>
              </a:xfrm>
              <a:prstGeom prst="roundRect">
                <a:avLst/>
              </a:prstGeom>
              <a:solidFill>
                <a:schemeClr val="accent6">
                  <a:lumMod val="40000"/>
                  <a:lumOff val="6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a:solidFill>
                      <a:schemeClr val="tx1"/>
                    </a:solidFill>
                  </a:rPr>
                  <a:t>現実</a:t>
                </a:r>
              </a:p>
            </p:txBody>
          </p:sp>
          <p:sp>
            <p:nvSpPr>
              <p:cNvPr id="43" name="四角形: 角を丸くする 42">
                <a:extLst>
                  <a:ext uri="{FF2B5EF4-FFF2-40B4-BE49-F238E27FC236}">
                    <a16:creationId xmlns:a16="http://schemas.microsoft.com/office/drawing/2014/main" id="{D412FA22-F7DD-449C-9ADA-6C14A687D526}"/>
                  </a:ext>
                </a:extLst>
              </p:cNvPr>
              <p:cNvSpPr/>
              <p:nvPr/>
            </p:nvSpPr>
            <p:spPr>
              <a:xfrm>
                <a:off x="113724" y="4565098"/>
                <a:ext cx="3441584" cy="566802"/>
              </a:xfrm>
              <a:prstGeom prst="roundRect">
                <a:avLst/>
              </a:prstGeom>
              <a:solidFill>
                <a:schemeClr val="accent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a:solidFill>
                      <a:schemeClr val="tx1"/>
                    </a:solidFill>
                  </a:rPr>
                  <a:t>大規模</a:t>
                </a:r>
                <a:endParaRPr kumimoji="1" lang="ja-JP" altLang="en-US" sz="1600" b="1" dirty="0">
                  <a:solidFill>
                    <a:schemeClr val="tx1"/>
                  </a:solidFill>
                </a:endParaRPr>
              </a:p>
            </p:txBody>
          </p:sp>
          <p:sp>
            <p:nvSpPr>
              <p:cNvPr id="44" name="四角形: 角を丸くする 43">
                <a:extLst>
                  <a:ext uri="{FF2B5EF4-FFF2-40B4-BE49-F238E27FC236}">
                    <a16:creationId xmlns:a16="http://schemas.microsoft.com/office/drawing/2014/main" id="{9667DB25-7C1C-4E0E-8EA0-223F598476F8}"/>
                  </a:ext>
                </a:extLst>
              </p:cNvPr>
              <p:cNvSpPr/>
              <p:nvPr/>
            </p:nvSpPr>
            <p:spPr>
              <a:xfrm>
                <a:off x="3522074" y="4565097"/>
                <a:ext cx="991232" cy="566802"/>
              </a:xfrm>
              <a:prstGeom prst="roundRect">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solidFill>
                    <a:schemeClr val="tx1"/>
                  </a:solidFill>
                </a:endParaRPr>
              </a:p>
            </p:txBody>
          </p:sp>
          <p:sp>
            <p:nvSpPr>
              <p:cNvPr id="45" name="矢印: 下 44">
                <a:extLst>
                  <a:ext uri="{FF2B5EF4-FFF2-40B4-BE49-F238E27FC236}">
                    <a16:creationId xmlns:a16="http://schemas.microsoft.com/office/drawing/2014/main" id="{DE017090-1B4B-484F-A98F-B5E0120E1D5E}"/>
                  </a:ext>
                </a:extLst>
              </p:cNvPr>
              <p:cNvSpPr/>
              <p:nvPr/>
            </p:nvSpPr>
            <p:spPr>
              <a:xfrm rot="10800000">
                <a:off x="1675189" y="4221069"/>
                <a:ext cx="322278" cy="304314"/>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6" name="矢印: 下 45">
                <a:extLst>
                  <a:ext uri="{FF2B5EF4-FFF2-40B4-BE49-F238E27FC236}">
                    <a16:creationId xmlns:a16="http://schemas.microsoft.com/office/drawing/2014/main" id="{2543F913-14F2-4FBD-9892-D00562CD7571}"/>
                  </a:ext>
                </a:extLst>
              </p:cNvPr>
              <p:cNvSpPr/>
              <p:nvPr/>
            </p:nvSpPr>
            <p:spPr>
              <a:xfrm rot="10800000">
                <a:off x="3852224" y="4216983"/>
                <a:ext cx="330931" cy="312485"/>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sp>
          <p:nvSpPr>
            <p:cNvPr id="38" name="テキスト ボックス 37">
              <a:extLst>
                <a:ext uri="{FF2B5EF4-FFF2-40B4-BE49-F238E27FC236}">
                  <a16:creationId xmlns:a16="http://schemas.microsoft.com/office/drawing/2014/main" id="{AC4D9080-C73F-493E-B5DB-20FB131AFC62}"/>
                </a:ext>
              </a:extLst>
            </p:cNvPr>
            <p:cNvSpPr txBox="1"/>
            <p:nvPr/>
          </p:nvSpPr>
          <p:spPr>
            <a:xfrm>
              <a:off x="5898202" y="1293462"/>
              <a:ext cx="1204956" cy="566469"/>
            </a:xfrm>
            <a:prstGeom prst="rect">
              <a:avLst/>
            </a:prstGeom>
            <a:noFill/>
          </p:spPr>
          <p:txBody>
            <a:bodyPr wrap="square" rtlCol="0">
              <a:spAutoFit/>
            </a:bodyPr>
            <a:lstStyle/>
            <a:p>
              <a:r>
                <a:rPr kumimoji="1" lang="ja-JP" altLang="en-US" sz="2000" b="1" dirty="0"/>
                <a:t>局地</a:t>
              </a:r>
            </a:p>
          </p:txBody>
        </p:sp>
      </p:grpSp>
      <p:sp>
        <p:nvSpPr>
          <p:cNvPr id="47" name="正方形/長方形 46">
            <a:extLst>
              <a:ext uri="{FF2B5EF4-FFF2-40B4-BE49-F238E27FC236}">
                <a16:creationId xmlns:a16="http://schemas.microsoft.com/office/drawing/2014/main" id="{F75CEC7A-5207-43A0-A9E6-1F156DCA2B6F}"/>
              </a:ext>
            </a:extLst>
          </p:cNvPr>
          <p:cNvSpPr/>
          <p:nvPr/>
        </p:nvSpPr>
        <p:spPr>
          <a:xfrm>
            <a:off x="30500" y="966018"/>
            <a:ext cx="954107" cy="400110"/>
          </a:xfrm>
          <a:prstGeom prst="rect">
            <a:avLst/>
          </a:prstGeom>
          <a:ln w="38100">
            <a:solidFill>
              <a:srgbClr val="C00000"/>
            </a:solidFill>
          </a:ln>
        </p:spPr>
        <p:txBody>
          <a:bodyPr wrap="none">
            <a:spAutoFit/>
          </a:bodyPr>
          <a:lstStyle/>
          <a:p>
            <a:r>
              <a:rPr lang="ja-JP" altLang="en-US" sz="2000" b="1" dirty="0">
                <a:solidFill>
                  <a:sysClr val="windowText" lastClr="000000"/>
                </a:solidFill>
              </a:rPr>
              <a:t>③局地</a:t>
            </a:r>
            <a:endParaRPr lang="ja-JP" altLang="en-US" sz="2000" dirty="0"/>
          </a:p>
        </p:txBody>
      </p:sp>
    </p:spTree>
    <p:custDataLst>
      <p:tags r:id="rId1"/>
    </p:custDataLst>
    <p:extLst>
      <p:ext uri="{BB962C8B-B14F-4D97-AF65-F5344CB8AC3E}">
        <p14:creationId xmlns:p14="http://schemas.microsoft.com/office/powerpoint/2010/main" val="2990639921"/>
      </p:ext>
    </p:extLst>
  </p:cSld>
  <p:clrMapOvr>
    <a:masterClrMapping/>
  </p:clrMapOvr>
  <mc:AlternateContent xmlns:mc="http://schemas.openxmlformats.org/markup-compatibility/2006" xmlns:p14="http://schemas.microsoft.com/office/powerpoint/2010/main">
    <mc:Choice Requires="p14">
      <p:transition spd="slow" p14:dur="2000" advTm="40752"/>
    </mc:Choice>
    <mc:Fallback xmlns="">
      <p:transition spd="slow" advTm="40752"/>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四角形: 角を丸くする 3">
            <a:extLst>
              <a:ext uri="{FF2B5EF4-FFF2-40B4-BE49-F238E27FC236}">
                <a16:creationId xmlns:a16="http://schemas.microsoft.com/office/drawing/2014/main" id="{EBE383CE-3552-46C8-A504-CF19A44BCDFF}"/>
              </a:ext>
            </a:extLst>
          </p:cNvPr>
          <p:cNvSpPr/>
          <p:nvPr/>
        </p:nvSpPr>
        <p:spPr>
          <a:xfrm>
            <a:off x="0" y="-25854"/>
            <a:ext cx="9144000" cy="450420"/>
          </a:xfrm>
          <a:prstGeom prst="roundRect">
            <a:avLst>
              <a:gd name="adj" fmla="val 0"/>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2400" b="1" dirty="0">
                <a:ln>
                  <a:solidFill>
                    <a:sysClr val="windowText" lastClr="000000"/>
                  </a:solidFill>
                </a:ln>
                <a:solidFill>
                  <a:schemeClr val="bg1"/>
                </a:solidFill>
              </a:rPr>
              <a:t>6.</a:t>
            </a:r>
            <a:r>
              <a:rPr lang="ja-JP" altLang="en-US" sz="2400" b="1" dirty="0">
                <a:ln>
                  <a:solidFill>
                    <a:sysClr val="windowText" lastClr="000000"/>
                  </a:solidFill>
                </a:ln>
                <a:solidFill>
                  <a:schemeClr val="bg1"/>
                </a:solidFill>
              </a:rPr>
              <a:t>事例別で見る局地場の解析　</a:t>
            </a:r>
          </a:p>
        </p:txBody>
      </p:sp>
      <p:sp>
        <p:nvSpPr>
          <p:cNvPr id="39" name="テキスト ボックス 38">
            <a:extLst>
              <a:ext uri="{FF2B5EF4-FFF2-40B4-BE49-F238E27FC236}">
                <a16:creationId xmlns:a16="http://schemas.microsoft.com/office/drawing/2014/main" id="{4ECB08C3-5625-4490-87D2-51D44374DD93}"/>
              </a:ext>
            </a:extLst>
          </p:cNvPr>
          <p:cNvSpPr txBox="1"/>
          <p:nvPr/>
        </p:nvSpPr>
        <p:spPr>
          <a:xfrm>
            <a:off x="67277" y="495324"/>
            <a:ext cx="1006514" cy="400110"/>
          </a:xfrm>
          <a:prstGeom prst="rect">
            <a:avLst/>
          </a:prstGeom>
          <a:noFill/>
          <a:ln w="28575">
            <a:solidFill>
              <a:schemeClr val="accent4">
                <a:lumMod val="60000"/>
                <a:lumOff val="40000"/>
              </a:schemeClr>
            </a:solidFill>
          </a:ln>
        </p:spPr>
        <p:txBody>
          <a:bodyPr wrap="square" rtlCol="0">
            <a:spAutoFit/>
          </a:bodyPr>
          <a:lstStyle/>
          <a:p>
            <a:r>
              <a:rPr lang="en-US" altLang="ja-JP" sz="2000" b="1" dirty="0"/>
              <a:t>850hPa </a:t>
            </a:r>
            <a:r>
              <a:rPr kumimoji="1" lang="ja-JP" altLang="en-US" sz="2000" b="1" dirty="0"/>
              <a:t>　</a:t>
            </a:r>
            <a:endParaRPr kumimoji="1" lang="ja-JP" altLang="en-US" sz="1600" b="1" dirty="0"/>
          </a:p>
        </p:txBody>
      </p:sp>
      <p:sp>
        <p:nvSpPr>
          <p:cNvPr id="40" name="テキスト ボックス 39">
            <a:extLst>
              <a:ext uri="{FF2B5EF4-FFF2-40B4-BE49-F238E27FC236}">
                <a16:creationId xmlns:a16="http://schemas.microsoft.com/office/drawing/2014/main" id="{02718D14-FC0F-4EF8-9651-84B6517EE60B}"/>
              </a:ext>
            </a:extLst>
          </p:cNvPr>
          <p:cNvSpPr txBox="1"/>
          <p:nvPr/>
        </p:nvSpPr>
        <p:spPr>
          <a:xfrm>
            <a:off x="-32705" y="2246178"/>
            <a:ext cx="461665" cy="2855736"/>
          </a:xfrm>
          <a:prstGeom prst="rect">
            <a:avLst/>
          </a:prstGeom>
          <a:noFill/>
        </p:spPr>
        <p:txBody>
          <a:bodyPr vert="eaVert" wrap="square" rtlCol="0">
            <a:spAutoFit/>
          </a:bodyPr>
          <a:lstStyle/>
          <a:p>
            <a:r>
              <a:rPr kumimoji="1" lang="ja-JP" altLang="en-US" b="1" dirty="0"/>
              <a:t> </a:t>
            </a:r>
            <a:r>
              <a:rPr lang="ja-JP" altLang="en-US" b="1" dirty="0"/>
              <a:t>ジオポテンシャル高度</a:t>
            </a:r>
            <a:endParaRPr kumimoji="1" lang="ja-JP" altLang="en-US" b="1" dirty="0"/>
          </a:p>
        </p:txBody>
      </p:sp>
      <p:sp>
        <p:nvSpPr>
          <p:cNvPr id="11" name="スライド番号プレースホルダー 10">
            <a:extLst>
              <a:ext uri="{FF2B5EF4-FFF2-40B4-BE49-F238E27FC236}">
                <a16:creationId xmlns:a16="http://schemas.microsoft.com/office/drawing/2014/main" id="{7211298D-5C92-4B2A-9375-D688D98E95E3}"/>
              </a:ext>
            </a:extLst>
          </p:cNvPr>
          <p:cNvSpPr>
            <a:spLocks noGrp="1"/>
          </p:cNvSpPr>
          <p:nvPr>
            <p:ph type="sldNum" sz="quarter" idx="12"/>
          </p:nvPr>
        </p:nvSpPr>
        <p:spPr/>
        <p:txBody>
          <a:bodyPr/>
          <a:lstStyle/>
          <a:p>
            <a:fld id="{DBDD4F3C-EC1F-4C85-9014-28B9076F3E62}" type="slidenum">
              <a:rPr kumimoji="1" lang="ja-JP" altLang="en-US" smtClean="0"/>
              <a:t>29</a:t>
            </a:fld>
            <a:endParaRPr kumimoji="1" lang="ja-JP" altLang="en-US" dirty="0"/>
          </a:p>
        </p:txBody>
      </p:sp>
      <p:grpSp>
        <p:nvGrpSpPr>
          <p:cNvPr id="16" name="グループ化 15">
            <a:extLst>
              <a:ext uri="{FF2B5EF4-FFF2-40B4-BE49-F238E27FC236}">
                <a16:creationId xmlns:a16="http://schemas.microsoft.com/office/drawing/2014/main" id="{901DCC4A-CC19-4121-9F04-10FB15A45174}"/>
              </a:ext>
            </a:extLst>
          </p:cNvPr>
          <p:cNvGrpSpPr/>
          <p:nvPr/>
        </p:nvGrpSpPr>
        <p:grpSpPr>
          <a:xfrm>
            <a:off x="1167013" y="424566"/>
            <a:ext cx="6809974" cy="4983301"/>
            <a:chOff x="0" y="0"/>
            <a:chExt cx="9155492" cy="6700059"/>
          </a:xfrm>
        </p:grpSpPr>
        <p:grpSp>
          <p:nvGrpSpPr>
            <p:cNvPr id="20" name="グループ化 19">
              <a:extLst>
                <a:ext uri="{FF2B5EF4-FFF2-40B4-BE49-F238E27FC236}">
                  <a16:creationId xmlns:a16="http://schemas.microsoft.com/office/drawing/2014/main" id="{A2EDB0DC-F4E7-4B91-8FF7-DBE7AF595305}"/>
                </a:ext>
              </a:extLst>
            </p:cNvPr>
            <p:cNvGrpSpPr/>
            <p:nvPr/>
          </p:nvGrpSpPr>
          <p:grpSpPr>
            <a:xfrm>
              <a:off x="0" y="0"/>
              <a:ext cx="9155492" cy="6700059"/>
              <a:chOff x="0" y="0"/>
              <a:chExt cx="4866184" cy="3561110"/>
            </a:xfrm>
          </p:grpSpPr>
          <p:pic>
            <p:nvPicPr>
              <p:cNvPr id="43" name="図 42">
                <a:extLst>
                  <a:ext uri="{FF2B5EF4-FFF2-40B4-BE49-F238E27FC236}">
                    <a16:creationId xmlns:a16="http://schemas.microsoft.com/office/drawing/2014/main" id="{AD78C217-3DF8-4BF9-8914-CF58E7B6351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209" t="4192" r="50104" b="14074"/>
              <a:stretch/>
            </p:blipFill>
            <p:spPr>
              <a:xfrm>
                <a:off x="3655523" y="1233075"/>
                <a:ext cx="1202214" cy="1183675"/>
              </a:xfrm>
              <a:prstGeom prst="rect">
                <a:avLst/>
              </a:prstGeom>
              <a:noFill/>
              <a:ln>
                <a:noFill/>
              </a:ln>
            </p:spPr>
          </p:pic>
          <p:pic>
            <p:nvPicPr>
              <p:cNvPr id="44" name="図 43">
                <a:extLst>
                  <a:ext uri="{FF2B5EF4-FFF2-40B4-BE49-F238E27FC236}">
                    <a16:creationId xmlns:a16="http://schemas.microsoft.com/office/drawing/2014/main" id="{CF4A385F-37A4-4BD2-8261-C09923CE33E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952" t="4631" r="51139" b="14227"/>
              <a:stretch/>
            </p:blipFill>
            <p:spPr>
              <a:xfrm>
                <a:off x="2453309" y="1216324"/>
                <a:ext cx="1202214" cy="1146076"/>
              </a:xfrm>
              <a:prstGeom prst="rect">
                <a:avLst/>
              </a:prstGeom>
              <a:noFill/>
              <a:ln>
                <a:noFill/>
              </a:ln>
            </p:spPr>
          </p:pic>
          <p:pic>
            <p:nvPicPr>
              <p:cNvPr id="45" name="図 44">
                <a:extLst>
                  <a:ext uri="{FF2B5EF4-FFF2-40B4-BE49-F238E27FC236}">
                    <a16:creationId xmlns:a16="http://schemas.microsoft.com/office/drawing/2014/main" id="{08741D32-EDCD-476C-A57B-CDFCCCE8BC7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397" t="4287" r="50526" b="14620"/>
              <a:stretch/>
            </p:blipFill>
            <p:spPr>
              <a:xfrm>
                <a:off x="1238080" y="2542"/>
                <a:ext cx="1226571" cy="1213782"/>
              </a:xfrm>
              <a:prstGeom prst="rect">
                <a:avLst/>
              </a:prstGeom>
              <a:noFill/>
              <a:ln>
                <a:noFill/>
              </a:ln>
            </p:spPr>
          </p:pic>
          <p:pic>
            <p:nvPicPr>
              <p:cNvPr id="46" name="図 45">
                <a:extLst>
                  <a:ext uri="{FF2B5EF4-FFF2-40B4-BE49-F238E27FC236}">
                    <a16:creationId xmlns:a16="http://schemas.microsoft.com/office/drawing/2014/main" id="{9954DB7F-C778-477C-97F3-FE36ADA573C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657" t="4573" r="50526" b="15149"/>
              <a:stretch/>
            </p:blipFill>
            <p:spPr>
              <a:xfrm>
                <a:off x="2453309" y="2375415"/>
                <a:ext cx="1202214" cy="1156972"/>
              </a:xfrm>
              <a:prstGeom prst="rect">
                <a:avLst/>
              </a:prstGeom>
              <a:noFill/>
              <a:ln>
                <a:noFill/>
              </a:ln>
            </p:spPr>
          </p:pic>
          <p:pic>
            <p:nvPicPr>
              <p:cNvPr id="47" name="図 46">
                <a:extLst>
                  <a:ext uri="{FF2B5EF4-FFF2-40B4-BE49-F238E27FC236}">
                    <a16:creationId xmlns:a16="http://schemas.microsoft.com/office/drawing/2014/main" id="{8ACC7B51-3D76-4E8A-BDDE-14E4FF1623A9}"/>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057" t="4761" r="49211" b="14006"/>
              <a:stretch/>
            </p:blipFill>
            <p:spPr>
              <a:xfrm>
                <a:off x="2441849" y="2"/>
                <a:ext cx="1272424" cy="1216321"/>
              </a:xfrm>
              <a:prstGeom prst="rect">
                <a:avLst/>
              </a:prstGeom>
              <a:noFill/>
              <a:ln>
                <a:noFill/>
              </a:ln>
            </p:spPr>
          </p:pic>
          <p:pic>
            <p:nvPicPr>
              <p:cNvPr id="48" name="図 47">
                <a:extLst>
                  <a:ext uri="{FF2B5EF4-FFF2-40B4-BE49-F238E27FC236}">
                    <a16:creationId xmlns:a16="http://schemas.microsoft.com/office/drawing/2014/main" id="{EC608E4F-65A7-492C-A1D8-EBA43B209F5A}"/>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53273" t="4345" b="14818"/>
              <a:stretch/>
            </p:blipFill>
            <p:spPr>
              <a:xfrm>
                <a:off x="3626814" y="0"/>
                <a:ext cx="1239370" cy="1203307"/>
              </a:xfrm>
              <a:prstGeom prst="rect">
                <a:avLst/>
              </a:prstGeom>
              <a:noFill/>
              <a:ln>
                <a:noFill/>
              </a:ln>
            </p:spPr>
          </p:pic>
          <p:pic>
            <p:nvPicPr>
              <p:cNvPr id="49" name="図 48">
                <a:extLst>
                  <a:ext uri="{FF2B5EF4-FFF2-40B4-BE49-F238E27FC236}">
                    <a16:creationId xmlns:a16="http://schemas.microsoft.com/office/drawing/2014/main" id="{BBB1DDCC-6992-4055-8A6D-D6039229D1B0}"/>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4696" t="4651" r="13646" b="2765"/>
              <a:stretch/>
            </p:blipFill>
            <p:spPr>
              <a:xfrm>
                <a:off x="3655523" y="2375415"/>
                <a:ext cx="1210661" cy="1156972"/>
              </a:xfrm>
              <a:prstGeom prst="rect">
                <a:avLst/>
              </a:prstGeom>
              <a:noFill/>
              <a:ln>
                <a:noFill/>
              </a:ln>
            </p:spPr>
          </p:pic>
          <p:pic>
            <p:nvPicPr>
              <p:cNvPr id="50" name="図 49">
                <a:extLst>
                  <a:ext uri="{FF2B5EF4-FFF2-40B4-BE49-F238E27FC236}">
                    <a16:creationId xmlns:a16="http://schemas.microsoft.com/office/drawing/2014/main" id="{331CE574-4475-4F3B-8385-CB1E8608CF3B}"/>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2732" t="4782" r="49912" b="14366"/>
              <a:stretch/>
            </p:blipFill>
            <p:spPr>
              <a:xfrm>
                <a:off x="1238081" y="1216324"/>
                <a:ext cx="1203768" cy="1159092"/>
              </a:xfrm>
              <a:prstGeom prst="rect">
                <a:avLst/>
              </a:prstGeom>
              <a:noFill/>
              <a:ln>
                <a:noFill/>
              </a:ln>
            </p:spPr>
          </p:pic>
          <p:pic>
            <p:nvPicPr>
              <p:cNvPr id="51" name="図 50">
                <a:extLst>
                  <a:ext uri="{FF2B5EF4-FFF2-40B4-BE49-F238E27FC236}">
                    <a16:creationId xmlns:a16="http://schemas.microsoft.com/office/drawing/2014/main" id="{F9B9A03B-8604-47BA-A167-ADC2B35D48B1}"/>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2861" t="4156" r="50000" b="14003"/>
              <a:stretch/>
            </p:blipFill>
            <p:spPr>
              <a:xfrm>
                <a:off x="807" y="1203307"/>
                <a:ext cx="1236467" cy="1203552"/>
              </a:xfrm>
              <a:prstGeom prst="rect">
                <a:avLst/>
              </a:prstGeom>
            </p:spPr>
          </p:pic>
          <p:pic>
            <p:nvPicPr>
              <p:cNvPr id="52" name="図 51">
                <a:extLst>
                  <a:ext uri="{FF2B5EF4-FFF2-40B4-BE49-F238E27FC236}">
                    <a16:creationId xmlns:a16="http://schemas.microsoft.com/office/drawing/2014/main" id="{86BDE51A-33B4-4357-B004-DBC79072878F}"/>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2710" t="4818" r="50000" b="14109"/>
              <a:stretch/>
            </p:blipFill>
            <p:spPr>
              <a:xfrm>
                <a:off x="0" y="2357558"/>
                <a:ext cx="1237271" cy="1192688"/>
              </a:xfrm>
              <a:prstGeom prst="rect">
                <a:avLst/>
              </a:prstGeom>
            </p:spPr>
          </p:pic>
          <p:pic>
            <p:nvPicPr>
              <p:cNvPr id="53" name="図 52">
                <a:extLst>
                  <a:ext uri="{FF2B5EF4-FFF2-40B4-BE49-F238E27FC236}">
                    <a16:creationId xmlns:a16="http://schemas.microsoft.com/office/drawing/2014/main" id="{0C3E7E49-640E-48E3-8136-34F46574D95A}"/>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3326" t="4235" r="49738" b="14279"/>
              <a:stretch/>
            </p:blipFill>
            <p:spPr>
              <a:xfrm>
                <a:off x="1219595" y="2357803"/>
                <a:ext cx="1237566" cy="1203307"/>
              </a:xfrm>
              <a:prstGeom prst="rect">
                <a:avLst/>
              </a:prstGeom>
            </p:spPr>
          </p:pic>
          <p:pic>
            <p:nvPicPr>
              <p:cNvPr id="54" name="図 53">
                <a:extLst>
                  <a:ext uri="{FF2B5EF4-FFF2-40B4-BE49-F238E27FC236}">
                    <a16:creationId xmlns:a16="http://schemas.microsoft.com/office/drawing/2014/main" id="{68EECEA6-B840-4982-9592-3D82E97462B8}"/>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l="5393" t="3987" r="1498" b="14405"/>
              <a:stretch/>
            </p:blipFill>
            <p:spPr>
              <a:xfrm>
                <a:off x="808" y="0"/>
                <a:ext cx="1237271" cy="1203307"/>
              </a:xfrm>
              <a:prstGeom prst="rect">
                <a:avLst/>
              </a:prstGeom>
            </p:spPr>
          </p:pic>
        </p:grpSp>
        <p:sp>
          <p:nvSpPr>
            <p:cNvPr id="23" name="楕円 22">
              <a:extLst>
                <a:ext uri="{FF2B5EF4-FFF2-40B4-BE49-F238E27FC236}">
                  <a16:creationId xmlns:a16="http://schemas.microsoft.com/office/drawing/2014/main" id="{474DF802-2898-43B3-89E6-D2AF1654F424}"/>
                </a:ext>
              </a:extLst>
            </p:cNvPr>
            <p:cNvSpPr/>
            <p:nvPr/>
          </p:nvSpPr>
          <p:spPr>
            <a:xfrm>
              <a:off x="1205346" y="839585"/>
              <a:ext cx="349134" cy="349134"/>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25" name="楕円 24">
              <a:extLst>
                <a:ext uri="{FF2B5EF4-FFF2-40B4-BE49-F238E27FC236}">
                  <a16:creationId xmlns:a16="http://schemas.microsoft.com/office/drawing/2014/main" id="{E6F16B30-02CF-4A1A-BD1B-612B55B3EE85}"/>
                </a:ext>
              </a:extLst>
            </p:cNvPr>
            <p:cNvSpPr/>
            <p:nvPr/>
          </p:nvSpPr>
          <p:spPr>
            <a:xfrm>
              <a:off x="4069763" y="865502"/>
              <a:ext cx="349134" cy="349134"/>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27" name="楕円 26">
              <a:extLst>
                <a:ext uri="{FF2B5EF4-FFF2-40B4-BE49-F238E27FC236}">
                  <a16:creationId xmlns:a16="http://schemas.microsoft.com/office/drawing/2014/main" id="{5D5DA076-35A6-428A-8740-14FCE556C31A}"/>
                </a:ext>
              </a:extLst>
            </p:cNvPr>
            <p:cNvSpPr/>
            <p:nvPr/>
          </p:nvSpPr>
          <p:spPr>
            <a:xfrm>
              <a:off x="1398669" y="2319972"/>
              <a:ext cx="349134" cy="349134"/>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31" name="楕円 30">
              <a:extLst>
                <a:ext uri="{FF2B5EF4-FFF2-40B4-BE49-F238E27FC236}">
                  <a16:creationId xmlns:a16="http://schemas.microsoft.com/office/drawing/2014/main" id="{8BE65318-8252-41C1-B000-850CC748E83C}"/>
                </a:ext>
              </a:extLst>
            </p:cNvPr>
            <p:cNvSpPr/>
            <p:nvPr/>
          </p:nvSpPr>
          <p:spPr>
            <a:xfrm>
              <a:off x="1276749" y="4759072"/>
              <a:ext cx="349134" cy="349134"/>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32" name="楕円 31">
              <a:extLst>
                <a:ext uri="{FF2B5EF4-FFF2-40B4-BE49-F238E27FC236}">
                  <a16:creationId xmlns:a16="http://schemas.microsoft.com/office/drawing/2014/main" id="{4537B719-5B1A-443D-8F6B-3C0957EF4753}"/>
                </a:ext>
              </a:extLst>
            </p:cNvPr>
            <p:cNvSpPr/>
            <p:nvPr/>
          </p:nvSpPr>
          <p:spPr>
            <a:xfrm>
              <a:off x="3720629" y="4502215"/>
              <a:ext cx="349134" cy="349134"/>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33" name="楕円 32">
              <a:extLst>
                <a:ext uri="{FF2B5EF4-FFF2-40B4-BE49-F238E27FC236}">
                  <a16:creationId xmlns:a16="http://schemas.microsoft.com/office/drawing/2014/main" id="{95BE2825-4242-4E4E-8EF1-38340DCE0DC2}"/>
                </a:ext>
              </a:extLst>
            </p:cNvPr>
            <p:cNvSpPr/>
            <p:nvPr/>
          </p:nvSpPr>
          <p:spPr>
            <a:xfrm>
              <a:off x="3720629" y="2412817"/>
              <a:ext cx="349134" cy="349134"/>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34" name="楕円 33">
              <a:extLst>
                <a:ext uri="{FF2B5EF4-FFF2-40B4-BE49-F238E27FC236}">
                  <a16:creationId xmlns:a16="http://schemas.microsoft.com/office/drawing/2014/main" id="{C194D608-469A-46D2-A789-CD9B0C261551}"/>
                </a:ext>
              </a:extLst>
            </p:cNvPr>
            <p:cNvSpPr/>
            <p:nvPr/>
          </p:nvSpPr>
          <p:spPr>
            <a:xfrm>
              <a:off x="3468092" y="2927817"/>
              <a:ext cx="349134" cy="349134"/>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35" name="楕円 34">
              <a:extLst>
                <a:ext uri="{FF2B5EF4-FFF2-40B4-BE49-F238E27FC236}">
                  <a16:creationId xmlns:a16="http://schemas.microsoft.com/office/drawing/2014/main" id="{A76B905D-031C-41E8-A530-85BAC6B20293}"/>
                </a:ext>
              </a:extLst>
            </p:cNvPr>
            <p:cNvSpPr/>
            <p:nvPr/>
          </p:nvSpPr>
          <p:spPr>
            <a:xfrm>
              <a:off x="6386881" y="795816"/>
              <a:ext cx="349134" cy="349134"/>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36" name="楕円 35">
              <a:extLst>
                <a:ext uri="{FF2B5EF4-FFF2-40B4-BE49-F238E27FC236}">
                  <a16:creationId xmlns:a16="http://schemas.microsoft.com/office/drawing/2014/main" id="{BB1F0F15-271F-41DA-BD40-E5B7A254135E}"/>
                </a:ext>
              </a:extLst>
            </p:cNvPr>
            <p:cNvSpPr/>
            <p:nvPr/>
          </p:nvSpPr>
          <p:spPr>
            <a:xfrm>
              <a:off x="5963294" y="2414943"/>
              <a:ext cx="349134" cy="349134"/>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37" name="楕円 36">
              <a:extLst>
                <a:ext uri="{FF2B5EF4-FFF2-40B4-BE49-F238E27FC236}">
                  <a16:creationId xmlns:a16="http://schemas.microsoft.com/office/drawing/2014/main" id="{93CD3F20-787B-4AE7-A49B-08C7AF34ADB9}"/>
                </a:ext>
              </a:extLst>
            </p:cNvPr>
            <p:cNvSpPr/>
            <p:nvPr/>
          </p:nvSpPr>
          <p:spPr>
            <a:xfrm>
              <a:off x="8738621" y="956941"/>
              <a:ext cx="349134" cy="349134"/>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38" name="楕円 37">
              <a:extLst>
                <a:ext uri="{FF2B5EF4-FFF2-40B4-BE49-F238E27FC236}">
                  <a16:creationId xmlns:a16="http://schemas.microsoft.com/office/drawing/2014/main" id="{ED33B778-F84E-4BEB-9506-B6B21DD5987F}"/>
                </a:ext>
              </a:extLst>
            </p:cNvPr>
            <p:cNvSpPr/>
            <p:nvPr/>
          </p:nvSpPr>
          <p:spPr>
            <a:xfrm>
              <a:off x="8225202" y="2494539"/>
              <a:ext cx="349134" cy="349134"/>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41" name="楕円 40">
              <a:extLst>
                <a:ext uri="{FF2B5EF4-FFF2-40B4-BE49-F238E27FC236}">
                  <a16:creationId xmlns:a16="http://schemas.microsoft.com/office/drawing/2014/main" id="{D73B07C7-A7D7-4EAF-AF97-40E06738079A}"/>
                </a:ext>
              </a:extLst>
            </p:cNvPr>
            <p:cNvSpPr/>
            <p:nvPr/>
          </p:nvSpPr>
          <p:spPr>
            <a:xfrm>
              <a:off x="8050635" y="5218941"/>
              <a:ext cx="349134" cy="349134"/>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42" name="楕円 41">
              <a:extLst>
                <a:ext uri="{FF2B5EF4-FFF2-40B4-BE49-F238E27FC236}">
                  <a16:creationId xmlns:a16="http://schemas.microsoft.com/office/drawing/2014/main" id="{C7FA842B-847C-47AB-8ADF-2BF46F7A4444}"/>
                </a:ext>
              </a:extLst>
            </p:cNvPr>
            <p:cNvSpPr/>
            <p:nvPr/>
          </p:nvSpPr>
          <p:spPr>
            <a:xfrm>
              <a:off x="5836702" y="5218941"/>
              <a:ext cx="349134" cy="349134"/>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grpSp>
      <p:sp>
        <p:nvSpPr>
          <p:cNvPr id="55" name="四角形: 角を丸くする 23">
            <a:extLst>
              <a:ext uri="{FF2B5EF4-FFF2-40B4-BE49-F238E27FC236}">
                <a16:creationId xmlns:a16="http://schemas.microsoft.com/office/drawing/2014/main" id="{69B1FB04-C639-47C2-87C7-034F73FA8241}"/>
              </a:ext>
            </a:extLst>
          </p:cNvPr>
          <p:cNvSpPr/>
          <p:nvPr/>
        </p:nvSpPr>
        <p:spPr>
          <a:xfrm>
            <a:off x="1455679" y="5777911"/>
            <a:ext cx="6470924" cy="847478"/>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b="1" dirty="0">
                <a:solidFill>
                  <a:sysClr val="windowText" lastClr="000000"/>
                </a:solidFill>
              </a:rPr>
              <a:t>小低気圧が含まれていることを示唆</a:t>
            </a:r>
            <a:endParaRPr lang="en-US" altLang="ja-JP" sz="2800" b="1" dirty="0">
              <a:solidFill>
                <a:sysClr val="windowText" lastClr="000000"/>
              </a:solidFill>
            </a:endParaRPr>
          </a:p>
        </p:txBody>
      </p:sp>
      <p:grpSp>
        <p:nvGrpSpPr>
          <p:cNvPr id="56" name="グループ化 55">
            <a:extLst>
              <a:ext uri="{FF2B5EF4-FFF2-40B4-BE49-F238E27FC236}">
                <a16:creationId xmlns:a16="http://schemas.microsoft.com/office/drawing/2014/main" id="{F17ED665-F836-4246-A7BC-977E112C6782}"/>
              </a:ext>
            </a:extLst>
          </p:cNvPr>
          <p:cNvGrpSpPr/>
          <p:nvPr/>
        </p:nvGrpSpPr>
        <p:grpSpPr>
          <a:xfrm>
            <a:off x="7067372" y="-16637"/>
            <a:ext cx="2466794" cy="742785"/>
            <a:chOff x="4151933" y="808308"/>
            <a:chExt cx="2951225" cy="1051623"/>
          </a:xfrm>
        </p:grpSpPr>
        <p:grpSp>
          <p:nvGrpSpPr>
            <p:cNvPr id="57" name="グループ化 56">
              <a:extLst>
                <a:ext uri="{FF2B5EF4-FFF2-40B4-BE49-F238E27FC236}">
                  <a16:creationId xmlns:a16="http://schemas.microsoft.com/office/drawing/2014/main" id="{FB68DFCC-4F2B-495E-8E46-5367F5E4CBF1}"/>
                </a:ext>
              </a:extLst>
            </p:cNvPr>
            <p:cNvGrpSpPr/>
            <p:nvPr/>
          </p:nvGrpSpPr>
          <p:grpSpPr>
            <a:xfrm>
              <a:off x="4151933" y="808308"/>
              <a:ext cx="2457489" cy="883759"/>
              <a:chOff x="113722" y="3549727"/>
              <a:chExt cx="4399584" cy="1582173"/>
            </a:xfrm>
          </p:grpSpPr>
          <p:sp>
            <p:nvSpPr>
              <p:cNvPr id="59" name="四角形: 角を丸くする 58">
                <a:extLst>
                  <a:ext uri="{FF2B5EF4-FFF2-40B4-BE49-F238E27FC236}">
                    <a16:creationId xmlns:a16="http://schemas.microsoft.com/office/drawing/2014/main" id="{CA5C68CB-6523-4D71-9CE3-CDEBF163215D}"/>
                  </a:ext>
                </a:extLst>
              </p:cNvPr>
              <p:cNvSpPr/>
              <p:nvPr/>
            </p:nvSpPr>
            <p:spPr>
              <a:xfrm>
                <a:off x="113722" y="3549727"/>
                <a:ext cx="4399583" cy="631627"/>
              </a:xfrm>
              <a:prstGeom prst="roundRect">
                <a:avLst/>
              </a:prstGeom>
              <a:solidFill>
                <a:schemeClr val="accent6">
                  <a:lumMod val="40000"/>
                  <a:lumOff val="6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a:solidFill>
                      <a:schemeClr val="tx1"/>
                    </a:solidFill>
                  </a:rPr>
                  <a:t>現実</a:t>
                </a:r>
              </a:p>
            </p:txBody>
          </p:sp>
          <p:sp>
            <p:nvSpPr>
              <p:cNvPr id="60" name="四角形: 角を丸くする 59">
                <a:extLst>
                  <a:ext uri="{FF2B5EF4-FFF2-40B4-BE49-F238E27FC236}">
                    <a16:creationId xmlns:a16="http://schemas.microsoft.com/office/drawing/2014/main" id="{20982C55-ED51-49A3-A9F6-49F1099CC84D}"/>
                  </a:ext>
                </a:extLst>
              </p:cNvPr>
              <p:cNvSpPr/>
              <p:nvPr/>
            </p:nvSpPr>
            <p:spPr>
              <a:xfrm>
                <a:off x="113724" y="4565098"/>
                <a:ext cx="3441584" cy="566802"/>
              </a:xfrm>
              <a:prstGeom prst="roundRect">
                <a:avLst/>
              </a:prstGeom>
              <a:solidFill>
                <a:schemeClr val="accent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a:solidFill>
                      <a:schemeClr val="tx1"/>
                    </a:solidFill>
                  </a:rPr>
                  <a:t>大規模</a:t>
                </a:r>
                <a:endParaRPr kumimoji="1" lang="ja-JP" altLang="en-US" sz="1600" b="1" dirty="0">
                  <a:solidFill>
                    <a:schemeClr val="tx1"/>
                  </a:solidFill>
                </a:endParaRPr>
              </a:p>
            </p:txBody>
          </p:sp>
          <p:sp>
            <p:nvSpPr>
              <p:cNvPr id="61" name="四角形: 角を丸くする 60">
                <a:extLst>
                  <a:ext uri="{FF2B5EF4-FFF2-40B4-BE49-F238E27FC236}">
                    <a16:creationId xmlns:a16="http://schemas.microsoft.com/office/drawing/2014/main" id="{7FEA11D7-F8D4-4757-BA38-0E99E1F9FF26}"/>
                  </a:ext>
                </a:extLst>
              </p:cNvPr>
              <p:cNvSpPr/>
              <p:nvPr/>
            </p:nvSpPr>
            <p:spPr>
              <a:xfrm>
                <a:off x="3522074" y="4565097"/>
                <a:ext cx="991232" cy="566802"/>
              </a:xfrm>
              <a:prstGeom prst="roundRect">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solidFill>
                    <a:schemeClr val="tx1"/>
                  </a:solidFill>
                </a:endParaRPr>
              </a:p>
            </p:txBody>
          </p:sp>
          <p:sp>
            <p:nvSpPr>
              <p:cNvPr id="62" name="矢印: 下 61">
                <a:extLst>
                  <a:ext uri="{FF2B5EF4-FFF2-40B4-BE49-F238E27FC236}">
                    <a16:creationId xmlns:a16="http://schemas.microsoft.com/office/drawing/2014/main" id="{68B333C9-6E10-467F-8C5C-63F5C9B62E47}"/>
                  </a:ext>
                </a:extLst>
              </p:cNvPr>
              <p:cNvSpPr/>
              <p:nvPr/>
            </p:nvSpPr>
            <p:spPr>
              <a:xfrm rot="10800000">
                <a:off x="1675189" y="4221069"/>
                <a:ext cx="322278" cy="304314"/>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3" name="矢印: 下 62">
                <a:extLst>
                  <a:ext uri="{FF2B5EF4-FFF2-40B4-BE49-F238E27FC236}">
                    <a16:creationId xmlns:a16="http://schemas.microsoft.com/office/drawing/2014/main" id="{76EEDB44-3630-4A85-B28D-A5CE5D916C83}"/>
                  </a:ext>
                </a:extLst>
              </p:cNvPr>
              <p:cNvSpPr/>
              <p:nvPr/>
            </p:nvSpPr>
            <p:spPr>
              <a:xfrm rot="10800000">
                <a:off x="3852224" y="4216983"/>
                <a:ext cx="330931" cy="312485"/>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sp>
          <p:nvSpPr>
            <p:cNvPr id="58" name="テキスト ボックス 57">
              <a:extLst>
                <a:ext uri="{FF2B5EF4-FFF2-40B4-BE49-F238E27FC236}">
                  <a16:creationId xmlns:a16="http://schemas.microsoft.com/office/drawing/2014/main" id="{2D9B68CD-5B52-4EB8-8EF8-099E871A9552}"/>
                </a:ext>
              </a:extLst>
            </p:cNvPr>
            <p:cNvSpPr txBox="1"/>
            <p:nvPr/>
          </p:nvSpPr>
          <p:spPr>
            <a:xfrm>
              <a:off x="5898202" y="1293462"/>
              <a:ext cx="1204956" cy="566469"/>
            </a:xfrm>
            <a:prstGeom prst="rect">
              <a:avLst/>
            </a:prstGeom>
            <a:noFill/>
          </p:spPr>
          <p:txBody>
            <a:bodyPr wrap="square" rtlCol="0">
              <a:spAutoFit/>
            </a:bodyPr>
            <a:lstStyle/>
            <a:p>
              <a:r>
                <a:rPr kumimoji="1" lang="ja-JP" altLang="en-US" sz="2000" b="1" dirty="0"/>
                <a:t>局地</a:t>
              </a:r>
            </a:p>
          </p:txBody>
        </p:sp>
      </p:grpSp>
      <p:sp>
        <p:nvSpPr>
          <p:cNvPr id="64" name="正方形/長方形 63">
            <a:extLst>
              <a:ext uri="{FF2B5EF4-FFF2-40B4-BE49-F238E27FC236}">
                <a16:creationId xmlns:a16="http://schemas.microsoft.com/office/drawing/2014/main" id="{E478BC67-32DF-4478-B408-C582DAB766A8}"/>
              </a:ext>
            </a:extLst>
          </p:cNvPr>
          <p:cNvSpPr/>
          <p:nvPr/>
        </p:nvSpPr>
        <p:spPr>
          <a:xfrm>
            <a:off x="12972" y="967304"/>
            <a:ext cx="954107" cy="400110"/>
          </a:xfrm>
          <a:prstGeom prst="rect">
            <a:avLst/>
          </a:prstGeom>
          <a:ln w="38100">
            <a:solidFill>
              <a:srgbClr val="C00000"/>
            </a:solidFill>
          </a:ln>
        </p:spPr>
        <p:txBody>
          <a:bodyPr wrap="none">
            <a:spAutoFit/>
          </a:bodyPr>
          <a:lstStyle/>
          <a:p>
            <a:r>
              <a:rPr lang="ja-JP" altLang="en-US" sz="2000" b="1" dirty="0">
                <a:solidFill>
                  <a:sysClr val="windowText" lastClr="000000"/>
                </a:solidFill>
              </a:rPr>
              <a:t>③局地</a:t>
            </a:r>
            <a:endParaRPr lang="ja-JP" altLang="en-US" sz="2000" dirty="0"/>
          </a:p>
        </p:txBody>
      </p:sp>
    </p:spTree>
    <p:custDataLst>
      <p:tags r:id="rId1"/>
    </p:custDataLst>
    <p:extLst>
      <p:ext uri="{BB962C8B-B14F-4D97-AF65-F5344CB8AC3E}">
        <p14:creationId xmlns:p14="http://schemas.microsoft.com/office/powerpoint/2010/main" val="3016247791"/>
      </p:ext>
    </p:extLst>
  </p:cSld>
  <p:clrMapOvr>
    <a:masterClrMapping/>
  </p:clrMapOvr>
  <mc:AlternateContent xmlns:mc="http://schemas.openxmlformats.org/markup-compatibility/2006" xmlns:p14="http://schemas.microsoft.com/office/powerpoint/2010/main">
    <mc:Choice Requires="p14">
      <p:transition spd="slow" p14:dur="2000" advTm="40752"/>
    </mc:Choice>
    <mc:Fallback xmlns="">
      <p:transition spd="slow" advTm="40752"/>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四角形: 角を丸くする 3">
            <a:extLst>
              <a:ext uri="{FF2B5EF4-FFF2-40B4-BE49-F238E27FC236}">
                <a16:creationId xmlns:a16="http://schemas.microsoft.com/office/drawing/2014/main" id="{9715C734-714D-4197-95B3-A3427889FAA0}"/>
              </a:ext>
            </a:extLst>
          </p:cNvPr>
          <p:cNvSpPr/>
          <p:nvPr/>
        </p:nvSpPr>
        <p:spPr>
          <a:xfrm>
            <a:off x="0" y="-25854"/>
            <a:ext cx="9144000" cy="450420"/>
          </a:xfrm>
          <a:prstGeom prst="roundRect">
            <a:avLst>
              <a:gd name="adj" fmla="val 0"/>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2400" b="1" dirty="0">
                <a:ln>
                  <a:solidFill>
                    <a:sysClr val="windowText" lastClr="000000"/>
                  </a:solidFill>
                </a:ln>
                <a:solidFill>
                  <a:schemeClr val="bg1"/>
                </a:solidFill>
              </a:rPr>
              <a:t>1.</a:t>
            </a:r>
            <a:r>
              <a:rPr lang="ja-JP" altLang="en-US" sz="2400" b="1" dirty="0">
                <a:ln>
                  <a:solidFill>
                    <a:sysClr val="windowText" lastClr="000000"/>
                  </a:solidFill>
                </a:ln>
                <a:solidFill>
                  <a:schemeClr val="bg1"/>
                </a:solidFill>
              </a:rPr>
              <a:t>研究背景</a:t>
            </a:r>
          </a:p>
        </p:txBody>
      </p:sp>
      <p:sp>
        <p:nvSpPr>
          <p:cNvPr id="17" name="スライド番号プレースホルダー 16">
            <a:extLst>
              <a:ext uri="{FF2B5EF4-FFF2-40B4-BE49-F238E27FC236}">
                <a16:creationId xmlns:a16="http://schemas.microsoft.com/office/drawing/2014/main" id="{B525279A-FFE2-48DC-BD7E-452518EAB169}"/>
              </a:ext>
            </a:extLst>
          </p:cNvPr>
          <p:cNvSpPr>
            <a:spLocks noGrp="1"/>
          </p:cNvSpPr>
          <p:nvPr>
            <p:ph type="sldNum" sz="quarter" idx="12"/>
          </p:nvPr>
        </p:nvSpPr>
        <p:spPr/>
        <p:txBody>
          <a:bodyPr/>
          <a:lstStyle/>
          <a:p>
            <a:fld id="{DBDD4F3C-EC1F-4C85-9014-28B9076F3E62}" type="slidenum">
              <a:rPr kumimoji="1" lang="ja-JP" altLang="en-US" smtClean="0"/>
              <a:t>3</a:t>
            </a:fld>
            <a:endParaRPr kumimoji="1" lang="ja-JP" altLang="en-US" dirty="0"/>
          </a:p>
        </p:txBody>
      </p:sp>
      <p:grpSp>
        <p:nvGrpSpPr>
          <p:cNvPr id="5" name="グループ化 4">
            <a:extLst>
              <a:ext uri="{FF2B5EF4-FFF2-40B4-BE49-F238E27FC236}">
                <a16:creationId xmlns:a16="http://schemas.microsoft.com/office/drawing/2014/main" id="{DEA52905-2583-4AC2-8B5C-C677A35AFC21}"/>
              </a:ext>
            </a:extLst>
          </p:cNvPr>
          <p:cNvGrpSpPr/>
          <p:nvPr/>
        </p:nvGrpSpPr>
        <p:grpSpPr>
          <a:xfrm>
            <a:off x="48126" y="1050208"/>
            <a:ext cx="8850963" cy="3752675"/>
            <a:chOff x="1" y="424566"/>
            <a:chExt cx="8850963" cy="3752675"/>
          </a:xfrm>
        </p:grpSpPr>
        <p:pic>
          <p:nvPicPr>
            <p:cNvPr id="3" name="図 2">
              <a:extLst>
                <a:ext uri="{FF2B5EF4-FFF2-40B4-BE49-F238E27FC236}">
                  <a16:creationId xmlns:a16="http://schemas.microsoft.com/office/drawing/2014/main" id="{4D6AD065-78D3-419B-ADD5-37ECE2AAF14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4544" r="11873"/>
            <a:stretch/>
          </p:blipFill>
          <p:spPr>
            <a:xfrm>
              <a:off x="1" y="424567"/>
              <a:ext cx="4168078" cy="3752674"/>
            </a:xfrm>
            <a:prstGeom prst="rect">
              <a:avLst/>
            </a:prstGeom>
          </p:spPr>
        </p:pic>
        <p:pic>
          <p:nvPicPr>
            <p:cNvPr id="19" name="図 18">
              <a:extLst>
                <a:ext uri="{FF2B5EF4-FFF2-40B4-BE49-F238E27FC236}">
                  <a16:creationId xmlns:a16="http://schemas.microsoft.com/office/drawing/2014/main" id="{E1E5F3FD-1296-42CD-8B94-109F2EE668A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91886" t="7750" r="-1147" b="10710"/>
            <a:stretch/>
          </p:blipFill>
          <p:spPr>
            <a:xfrm>
              <a:off x="4087867" y="424566"/>
              <a:ext cx="481238" cy="3521792"/>
            </a:xfrm>
            <a:prstGeom prst="rect">
              <a:avLst/>
            </a:prstGeom>
          </p:spPr>
        </p:pic>
        <p:pic>
          <p:nvPicPr>
            <p:cNvPr id="21" name="図 20">
              <a:extLst>
                <a:ext uri="{FF2B5EF4-FFF2-40B4-BE49-F238E27FC236}">
                  <a16:creationId xmlns:a16="http://schemas.microsoft.com/office/drawing/2014/main" id="{330CD376-2570-45C8-8DBC-31CCD2FE16A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962" t="4778" r="15369"/>
            <a:stretch/>
          </p:blipFill>
          <p:spPr>
            <a:xfrm>
              <a:off x="4613221" y="424567"/>
              <a:ext cx="3784822" cy="3649560"/>
            </a:xfrm>
            <a:prstGeom prst="rect">
              <a:avLst/>
            </a:prstGeom>
          </p:spPr>
        </p:pic>
        <p:pic>
          <p:nvPicPr>
            <p:cNvPr id="22" name="図 21">
              <a:extLst>
                <a:ext uri="{FF2B5EF4-FFF2-40B4-BE49-F238E27FC236}">
                  <a16:creationId xmlns:a16="http://schemas.microsoft.com/office/drawing/2014/main" id="{AA0B1C62-210B-4938-92D1-0B56D54D14C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91680" t="10237" r="729" b="10831"/>
            <a:stretch/>
          </p:blipFill>
          <p:spPr>
            <a:xfrm>
              <a:off x="8420352" y="424566"/>
              <a:ext cx="430612" cy="3521792"/>
            </a:xfrm>
            <a:prstGeom prst="rect">
              <a:avLst/>
            </a:prstGeom>
          </p:spPr>
        </p:pic>
      </p:grpSp>
      <p:sp>
        <p:nvSpPr>
          <p:cNvPr id="23" name="正方形/長方形 22">
            <a:extLst>
              <a:ext uri="{FF2B5EF4-FFF2-40B4-BE49-F238E27FC236}">
                <a16:creationId xmlns:a16="http://schemas.microsoft.com/office/drawing/2014/main" id="{64FB8EAD-5436-4798-8884-F6DF8DCBA896}"/>
              </a:ext>
            </a:extLst>
          </p:cNvPr>
          <p:cNvSpPr/>
          <p:nvPr/>
        </p:nvSpPr>
        <p:spPr>
          <a:xfrm>
            <a:off x="3666869" y="509957"/>
            <a:ext cx="1683173" cy="454860"/>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b="1" dirty="0">
                <a:solidFill>
                  <a:schemeClr val="tx1"/>
                </a:solidFill>
              </a:rPr>
              <a:t>2017</a:t>
            </a:r>
            <a:r>
              <a:rPr kumimoji="1" lang="ja-JP" altLang="en-US" b="1" dirty="0">
                <a:solidFill>
                  <a:schemeClr val="tx1"/>
                </a:solidFill>
              </a:rPr>
              <a:t>年</a:t>
            </a:r>
            <a:r>
              <a:rPr kumimoji="1" lang="en-US" altLang="ja-JP" b="1" dirty="0">
                <a:solidFill>
                  <a:schemeClr val="tx1"/>
                </a:solidFill>
              </a:rPr>
              <a:t>1</a:t>
            </a:r>
            <a:r>
              <a:rPr kumimoji="1" lang="ja-JP" altLang="en-US" b="1" dirty="0">
                <a:solidFill>
                  <a:schemeClr val="tx1"/>
                </a:solidFill>
              </a:rPr>
              <a:t>月</a:t>
            </a:r>
            <a:r>
              <a:rPr kumimoji="1" lang="en-US" altLang="ja-JP" b="1" dirty="0">
                <a:solidFill>
                  <a:schemeClr val="tx1"/>
                </a:solidFill>
              </a:rPr>
              <a:t>15</a:t>
            </a:r>
            <a:r>
              <a:rPr kumimoji="1" lang="ja-JP" altLang="en-US" b="1" dirty="0">
                <a:solidFill>
                  <a:schemeClr val="tx1"/>
                </a:solidFill>
              </a:rPr>
              <a:t>日</a:t>
            </a:r>
          </a:p>
        </p:txBody>
      </p:sp>
      <p:sp>
        <p:nvSpPr>
          <p:cNvPr id="25" name="正方形/長方形 24">
            <a:extLst>
              <a:ext uri="{FF2B5EF4-FFF2-40B4-BE49-F238E27FC236}">
                <a16:creationId xmlns:a16="http://schemas.microsoft.com/office/drawing/2014/main" id="{F65FA414-1763-4F5E-921C-D23FC29BA330}"/>
              </a:ext>
            </a:extLst>
          </p:cNvPr>
          <p:cNvSpPr/>
          <p:nvPr/>
        </p:nvSpPr>
        <p:spPr>
          <a:xfrm>
            <a:off x="3164256" y="4835079"/>
            <a:ext cx="2424710" cy="1250455"/>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3200" b="1" dirty="0">
                <a:solidFill>
                  <a:sysClr val="windowText" lastClr="000000"/>
                </a:solidFill>
              </a:rPr>
              <a:t>・北西風</a:t>
            </a:r>
            <a:endParaRPr kumimoji="1" lang="en-US" altLang="ja-JP" sz="3200" b="1" dirty="0">
              <a:solidFill>
                <a:sysClr val="windowText" lastClr="000000"/>
              </a:solidFill>
            </a:endParaRPr>
          </a:p>
          <a:p>
            <a:r>
              <a:rPr kumimoji="1" lang="ja-JP" altLang="en-US" sz="3200" b="1" dirty="0">
                <a:solidFill>
                  <a:sysClr val="windowText" lastClr="000000"/>
                </a:solidFill>
              </a:rPr>
              <a:t>・小低気圧</a:t>
            </a:r>
          </a:p>
        </p:txBody>
      </p:sp>
      <p:sp>
        <p:nvSpPr>
          <p:cNvPr id="31" name="正方形/長方形 30">
            <a:extLst>
              <a:ext uri="{FF2B5EF4-FFF2-40B4-BE49-F238E27FC236}">
                <a16:creationId xmlns:a16="http://schemas.microsoft.com/office/drawing/2014/main" id="{21C27E06-0E1F-4A62-B281-821C0A478D88}"/>
              </a:ext>
            </a:extLst>
          </p:cNvPr>
          <p:cNvSpPr/>
          <p:nvPr/>
        </p:nvSpPr>
        <p:spPr>
          <a:xfrm>
            <a:off x="258809" y="6158843"/>
            <a:ext cx="2316417" cy="562633"/>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200" b="1" dirty="0">
                <a:solidFill>
                  <a:schemeClr val="tx1"/>
                </a:solidFill>
              </a:rPr>
              <a:t>色</a:t>
            </a:r>
            <a:r>
              <a:rPr kumimoji="1" lang="en-US" altLang="ja-JP" sz="1200" b="1" dirty="0">
                <a:solidFill>
                  <a:schemeClr val="tx1"/>
                </a:solidFill>
              </a:rPr>
              <a:t>､</a:t>
            </a:r>
            <a:r>
              <a:rPr kumimoji="1" lang="ja-JP" altLang="en-US" sz="1200" b="1" dirty="0">
                <a:solidFill>
                  <a:schemeClr val="tx1"/>
                </a:solidFill>
              </a:rPr>
              <a:t>線→ジオポテンシャル高度</a:t>
            </a:r>
            <a:endParaRPr kumimoji="1" lang="en-US" altLang="ja-JP" sz="1200" b="1" dirty="0">
              <a:solidFill>
                <a:schemeClr val="tx1"/>
              </a:solidFill>
            </a:endParaRPr>
          </a:p>
          <a:p>
            <a:r>
              <a:rPr kumimoji="1" lang="ja-JP" altLang="en-US" sz="1200" b="1" dirty="0">
                <a:solidFill>
                  <a:schemeClr val="tx1"/>
                </a:solidFill>
              </a:rPr>
              <a:t>ベクトル→風向風速</a:t>
            </a:r>
            <a:endParaRPr kumimoji="1" lang="en-US" altLang="ja-JP" sz="1200" b="1" dirty="0">
              <a:solidFill>
                <a:schemeClr val="tx1"/>
              </a:solidFill>
            </a:endParaRPr>
          </a:p>
        </p:txBody>
      </p:sp>
      <p:sp>
        <p:nvSpPr>
          <p:cNvPr id="33" name="正方形/長方形 32">
            <a:extLst>
              <a:ext uri="{FF2B5EF4-FFF2-40B4-BE49-F238E27FC236}">
                <a16:creationId xmlns:a16="http://schemas.microsoft.com/office/drawing/2014/main" id="{9704CC1B-C9CC-4799-B66E-AEBE2BB9DC05}"/>
              </a:ext>
            </a:extLst>
          </p:cNvPr>
          <p:cNvSpPr/>
          <p:nvPr/>
        </p:nvSpPr>
        <p:spPr>
          <a:xfrm>
            <a:off x="258809" y="656097"/>
            <a:ext cx="936327" cy="344952"/>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400" b="1" dirty="0">
                <a:solidFill>
                  <a:schemeClr val="tx1"/>
                </a:solidFill>
              </a:rPr>
              <a:t>850hPa</a:t>
            </a:r>
            <a:r>
              <a:rPr kumimoji="1" lang="ja-JP" altLang="en-US" sz="1400" b="1" dirty="0">
                <a:solidFill>
                  <a:schemeClr val="tx1"/>
                </a:solidFill>
              </a:rPr>
              <a:t>面</a:t>
            </a:r>
            <a:endParaRPr kumimoji="1" lang="en-US" altLang="ja-JP" sz="1200" b="1" dirty="0">
              <a:solidFill>
                <a:schemeClr val="tx1"/>
              </a:solidFill>
            </a:endParaRPr>
          </a:p>
        </p:txBody>
      </p:sp>
      <p:sp>
        <p:nvSpPr>
          <p:cNvPr id="34" name="正方形/長方形 33">
            <a:extLst>
              <a:ext uri="{FF2B5EF4-FFF2-40B4-BE49-F238E27FC236}">
                <a16:creationId xmlns:a16="http://schemas.microsoft.com/office/drawing/2014/main" id="{AB29B4A5-CE70-463B-959C-4230B567F569}"/>
              </a:ext>
            </a:extLst>
          </p:cNvPr>
          <p:cNvSpPr/>
          <p:nvPr/>
        </p:nvSpPr>
        <p:spPr>
          <a:xfrm>
            <a:off x="7500065" y="705256"/>
            <a:ext cx="936327" cy="344952"/>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400" b="1" dirty="0">
                <a:solidFill>
                  <a:schemeClr val="tx1"/>
                </a:solidFill>
              </a:rPr>
              <a:t>850hPa</a:t>
            </a:r>
            <a:r>
              <a:rPr kumimoji="1" lang="ja-JP" altLang="en-US" sz="1400" b="1" dirty="0">
                <a:solidFill>
                  <a:schemeClr val="tx1"/>
                </a:solidFill>
              </a:rPr>
              <a:t>面</a:t>
            </a:r>
            <a:endParaRPr kumimoji="1" lang="en-US" altLang="ja-JP" sz="1200" b="1" dirty="0">
              <a:solidFill>
                <a:schemeClr val="tx1"/>
              </a:solidFill>
            </a:endParaRPr>
          </a:p>
        </p:txBody>
      </p:sp>
      <p:sp>
        <p:nvSpPr>
          <p:cNvPr id="35" name="テキスト ボックス 34">
            <a:extLst>
              <a:ext uri="{FF2B5EF4-FFF2-40B4-BE49-F238E27FC236}">
                <a16:creationId xmlns:a16="http://schemas.microsoft.com/office/drawing/2014/main" id="{FBD8413D-9DDB-4720-BFA2-5293AD91DF6C}"/>
              </a:ext>
            </a:extLst>
          </p:cNvPr>
          <p:cNvSpPr txBox="1"/>
          <p:nvPr/>
        </p:nvSpPr>
        <p:spPr>
          <a:xfrm>
            <a:off x="5954537" y="5558090"/>
            <a:ext cx="2560813" cy="830997"/>
          </a:xfrm>
          <a:prstGeom prst="rect">
            <a:avLst/>
          </a:prstGeom>
          <a:noFill/>
        </p:spPr>
        <p:txBody>
          <a:bodyPr wrap="square" rtlCol="0">
            <a:spAutoFit/>
          </a:bodyPr>
          <a:lstStyle/>
          <a:p>
            <a:r>
              <a:rPr kumimoji="1" lang="en-US" altLang="ja-JP" sz="2400" b="1" dirty="0"/>
              <a:t>2</a:t>
            </a:r>
            <a:r>
              <a:rPr kumimoji="1" lang="ja-JP" altLang="en-US" sz="2400" b="1" dirty="0" err="1"/>
              <a:t>つの</a:t>
            </a:r>
            <a:r>
              <a:rPr kumimoji="1" lang="ja-JP" altLang="en-US" sz="2400" b="1" dirty="0"/>
              <a:t>特徴を持つ大気場であった</a:t>
            </a:r>
          </a:p>
        </p:txBody>
      </p:sp>
    </p:spTree>
    <p:extLst>
      <p:ext uri="{BB962C8B-B14F-4D97-AF65-F5344CB8AC3E}">
        <p14:creationId xmlns:p14="http://schemas.microsoft.com/office/powerpoint/2010/main" val="28425679"/>
      </p:ext>
    </p:extLst>
  </p:cSld>
  <p:clrMapOvr>
    <a:masterClrMapping/>
  </p:clrMapOvr>
  <mc:AlternateContent xmlns:mc="http://schemas.openxmlformats.org/markup-compatibility/2006" xmlns:p14="http://schemas.microsoft.com/office/powerpoint/2010/main">
    <mc:Choice Requires="p14">
      <p:transition spd="slow" p14:dur="2000" advTm="42816"/>
    </mc:Choice>
    <mc:Fallback xmlns="">
      <p:transition spd="slow" advTm="42816"/>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四角形: 角を丸くする 5">
            <a:extLst>
              <a:ext uri="{FF2B5EF4-FFF2-40B4-BE49-F238E27FC236}">
                <a16:creationId xmlns:a16="http://schemas.microsoft.com/office/drawing/2014/main" id="{5CC0F67D-50D6-4FE5-9B38-5785067C372E}"/>
              </a:ext>
            </a:extLst>
          </p:cNvPr>
          <p:cNvSpPr/>
          <p:nvPr/>
        </p:nvSpPr>
        <p:spPr>
          <a:xfrm>
            <a:off x="0" y="-25854"/>
            <a:ext cx="9144000" cy="450420"/>
          </a:xfrm>
          <a:prstGeom prst="roundRect">
            <a:avLst>
              <a:gd name="adj" fmla="val 0"/>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2400" b="1" dirty="0">
                <a:ln>
                  <a:solidFill>
                    <a:sysClr val="windowText" lastClr="000000"/>
                  </a:solidFill>
                </a:ln>
                <a:solidFill>
                  <a:schemeClr val="bg1"/>
                </a:solidFill>
              </a:rPr>
              <a:t>7.</a:t>
            </a:r>
            <a:r>
              <a:rPr lang="ja-JP" altLang="en-US" sz="2400" b="1" dirty="0">
                <a:ln>
                  <a:solidFill>
                    <a:sysClr val="windowText" lastClr="000000"/>
                  </a:solidFill>
                </a:ln>
                <a:solidFill>
                  <a:schemeClr val="bg1"/>
                </a:solidFill>
              </a:rPr>
              <a:t>小低気圧の有無と大気場の比較</a:t>
            </a:r>
            <a:r>
              <a:rPr lang="ja-JP" altLang="en-US" sz="2400" b="1" dirty="0">
                <a:solidFill>
                  <a:schemeClr val="bg1"/>
                </a:solidFill>
              </a:rPr>
              <a:t>　</a:t>
            </a:r>
          </a:p>
        </p:txBody>
      </p:sp>
      <p:sp>
        <p:nvSpPr>
          <p:cNvPr id="20" name="テキスト ボックス 19">
            <a:extLst>
              <a:ext uri="{FF2B5EF4-FFF2-40B4-BE49-F238E27FC236}">
                <a16:creationId xmlns:a16="http://schemas.microsoft.com/office/drawing/2014/main" id="{854EE2A4-9240-4436-BCE2-8762D11C7D40}"/>
              </a:ext>
            </a:extLst>
          </p:cNvPr>
          <p:cNvSpPr txBox="1"/>
          <p:nvPr/>
        </p:nvSpPr>
        <p:spPr>
          <a:xfrm>
            <a:off x="6057529" y="721926"/>
            <a:ext cx="4052067" cy="400110"/>
          </a:xfrm>
          <a:prstGeom prst="rect">
            <a:avLst/>
          </a:prstGeom>
          <a:noFill/>
        </p:spPr>
        <p:txBody>
          <a:bodyPr wrap="square" rtlCol="0">
            <a:spAutoFit/>
          </a:bodyPr>
          <a:lstStyle/>
          <a:p>
            <a:r>
              <a:rPr kumimoji="1" lang="ja-JP" altLang="en-US" sz="2000" b="1" dirty="0"/>
              <a:t>小低気圧</a:t>
            </a:r>
            <a:r>
              <a:rPr kumimoji="1" lang="ja-JP" altLang="en-US" sz="2000" b="1" dirty="0">
                <a:solidFill>
                  <a:srgbClr val="C00000"/>
                </a:solidFill>
              </a:rPr>
              <a:t>有り</a:t>
            </a:r>
            <a:r>
              <a:rPr kumimoji="1" lang="en-US" altLang="ja-JP" sz="2000" b="1" dirty="0">
                <a:ln>
                  <a:solidFill>
                    <a:sysClr val="windowText" lastClr="000000"/>
                  </a:solidFill>
                </a:ln>
              </a:rPr>
              <a:t>‐</a:t>
            </a:r>
            <a:r>
              <a:rPr kumimoji="1" lang="ja-JP" altLang="en-US" sz="2000" b="1" dirty="0">
                <a:solidFill>
                  <a:srgbClr val="002060"/>
                </a:solidFill>
              </a:rPr>
              <a:t>なし</a:t>
            </a:r>
          </a:p>
        </p:txBody>
      </p:sp>
      <p:sp>
        <p:nvSpPr>
          <p:cNvPr id="26" name="テキスト ボックス 25">
            <a:extLst>
              <a:ext uri="{FF2B5EF4-FFF2-40B4-BE49-F238E27FC236}">
                <a16:creationId xmlns:a16="http://schemas.microsoft.com/office/drawing/2014/main" id="{F4C93D37-4F8A-4BBE-A6C6-318634B71171}"/>
              </a:ext>
            </a:extLst>
          </p:cNvPr>
          <p:cNvSpPr txBox="1"/>
          <p:nvPr/>
        </p:nvSpPr>
        <p:spPr>
          <a:xfrm>
            <a:off x="5051015" y="710212"/>
            <a:ext cx="1006514" cy="400110"/>
          </a:xfrm>
          <a:prstGeom prst="rect">
            <a:avLst/>
          </a:prstGeom>
          <a:noFill/>
          <a:ln w="28575">
            <a:solidFill>
              <a:schemeClr val="accent4">
                <a:lumMod val="60000"/>
                <a:lumOff val="40000"/>
              </a:schemeClr>
            </a:solidFill>
          </a:ln>
        </p:spPr>
        <p:txBody>
          <a:bodyPr wrap="square" rtlCol="0">
            <a:spAutoFit/>
          </a:bodyPr>
          <a:lstStyle/>
          <a:p>
            <a:r>
              <a:rPr lang="en-US" altLang="ja-JP" sz="2000" b="1" dirty="0"/>
              <a:t>500hPa </a:t>
            </a:r>
            <a:r>
              <a:rPr kumimoji="1" lang="ja-JP" altLang="en-US" sz="2000" b="1" dirty="0"/>
              <a:t>　</a:t>
            </a:r>
            <a:endParaRPr kumimoji="1" lang="ja-JP" altLang="en-US" sz="1600" b="1" dirty="0"/>
          </a:p>
        </p:txBody>
      </p:sp>
      <p:sp>
        <p:nvSpPr>
          <p:cNvPr id="27" name="テキスト ボックス 26">
            <a:extLst>
              <a:ext uri="{FF2B5EF4-FFF2-40B4-BE49-F238E27FC236}">
                <a16:creationId xmlns:a16="http://schemas.microsoft.com/office/drawing/2014/main" id="{512581F7-5424-40F0-87DF-1752B3B69B15}"/>
              </a:ext>
            </a:extLst>
          </p:cNvPr>
          <p:cNvSpPr txBox="1"/>
          <p:nvPr/>
        </p:nvSpPr>
        <p:spPr>
          <a:xfrm>
            <a:off x="67277" y="972323"/>
            <a:ext cx="461665" cy="4071029"/>
          </a:xfrm>
          <a:prstGeom prst="rect">
            <a:avLst/>
          </a:prstGeom>
          <a:noFill/>
        </p:spPr>
        <p:txBody>
          <a:bodyPr vert="eaVert" wrap="square" rtlCol="0">
            <a:spAutoFit/>
          </a:bodyPr>
          <a:lstStyle/>
          <a:p>
            <a:r>
              <a:rPr kumimoji="1" lang="ja-JP" altLang="en-US" b="1" dirty="0"/>
              <a:t> </a:t>
            </a:r>
            <a:r>
              <a:rPr lang="ja-JP" altLang="en-US" b="1" dirty="0"/>
              <a:t>ジオポテンシャル高度・風向風速</a:t>
            </a:r>
            <a:endParaRPr kumimoji="1" lang="ja-JP" altLang="en-US" b="1" dirty="0"/>
          </a:p>
        </p:txBody>
      </p:sp>
      <p:sp>
        <p:nvSpPr>
          <p:cNvPr id="11" name="正方形/長方形 10">
            <a:extLst>
              <a:ext uri="{FF2B5EF4-FFF2-40B4-BE49-F238E27FC236}">
                <a16:creationId xmlns:a16="http://schemas.microsoft.com/office/drawing/2014/main" id="{36D8FB7B-632E-44DC-8FD8-719C0E986E6F}"/>
              </a:ext>
            </a:extLst>
          </p:cNvPr>
          <p:cNvSpPr/>
          <p:nvPr/>
        </p:nvSpPr>
        <p:spPr>
          <a:xfrm>
            <a:off x="3562524" y="464546"/>
            <a:ext cx="1107996" cy="461665"/>
          </a:xfrm>
          <a:prstGeom prst="rect">
            <a:avLst/>
          </a:prstGeom>
          <a:ln w="38100">
            <a:solidFill>
              <a:schemeClr val="accent6">
                <a:lumMod val="60000"/>
                <a:lumOff val="40000"/>
              </a:schemeClr>
            </a:solidFill>
          </a:ln>
        </p:spPr>
        <p:txBody>
          <a:bodyPr wrap="none">
            <a:spAutoFit/>
          </a:bodyPr>
          <a:lstStyle/>
          <a:p>
            <a:r>
              <a:rPr lang="ja-JP" altLang="en-US" sz="2400" b="1" dirty="0"/>
              <a:t>①現実</a:t>
            </a:r>
          </a:p>
        </p:txBody>
      </p:sp>
      <p:pic>
        <p:nvPicPr>
          <p:cNvPr id="12" name="図 11">
            <a:extLst>
              <a:ext uri="{FF2B5EF4-FFF2-40B4-BE49-F238E27FC236}">
                <a16:creationId xmlns:a16="http://schemas.microsoft.com/office/drawing/2014/main" id="{61607625-B4A6-490E-A868-D8CB3632EEB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9122" y="1095489"/>
            <a:ext cx="3286792" cy="3432677"/>
          </a:xfrm>
          <a:prstGeom prst="rect">
            <a:avLst/>
          </a:prstGeom>
        </p:spPr>
      </p:pic>
      <p:pic>
        <p:nvPicPr>
          <p:cNvPr id="13" name="図 12">
            <a:extLst>
              <a:ext uri="{FF2B5EF4-FFF2-40B4-BE49-F238E27FC236}">
                <a16:creationId xmlns:a16="http://schemas.microsoft.com/office/drawing/2014/main" id="{9F39B492-FD09-4DCE-B958-D6C4210100F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51015" y="1110322"/>
            <a:ext cx="3272589" cy="3417844"/>
          </a:xfrm>
          <a:prstGeom prst="rect">
            <a:avLst/>
          </a:prstGeom>
        </p:spPr>
      </p:pic>
      <p:sp>
        <p:nvSpPr>
          <p:cNvPr id="14" name="テキスト ボックス 13">
            <a:extLst>
              <a:ext uri="{FF2B5EF4-FFF2-40B4-BE49-F238E27FC236}">
                <a16:creationId xmlns:a16="http://schemas.microsoft.com/office/drawing/2014/main" id="{A838F538-5F5F-460A-9E15-0C77FB8F7213}"/>
              </a:ext>
            </a:extLst>
          </p:cNvPr>
          <p:cNvSpPr txBox="1"/>
          <p:nvPr/>
        </p:nvSpPr>
        <p:spPr>
          <a:xfrm>
            <a:off x="556945" y="710212"/>
            <a:ext cx="1006514" cy="400110"/>
          </a:xfrm>
          <a:prstGeom prst="rect">
            <a:avLst/>
          </a:prstGeom>
          <a:noFill/>
          <a:ln w="28575">
            <a:solidFill>
              <a:schemeClr val="accent4">
                <a:lumMod val="60000"/>
                <a:lumOff val="40000"/>
              </a:schemeClr>
            </a:solidFill>
          </a:ln>
        </p:spPr>
        <p:txBody>
          <a:bodyPr wrap="square" rtlCol="0">
            <a:spAutoFit/>
          </a:bodyPr>
          <a:lstStyle/>
          <a:p>
            <a:r>
              <a:rPr lang="en-US" altLang="ja-JP" sz="2000" b="1" dirty="0"/>
              <a:t>850hPa </a:t>
            </a:r>
            <a:r>
              <a:rPr kumimoji="1" lang="ja-JP" altLang="en-US" sz="2000" b="1" dirty="0"/>
              <a:t>　</a:t>
            </a:r>
            <a:endParaRPr kumimoji="1" lang="ja-JP" altLang="en-US" sz="1600" b="1" dirty="0"/>
          </a:p>
        </p:txBody>
      </p:sp>
      <p:sp>
        <p:nvSpPr>
          <p:cNvPr id="15" name="テキスト ボックス 14">
            <a:extLst>
              <a:ext uri="{FF2B5EF4-FFF2-40B4-BE49-F238E27FC236}">
                <a16:creationId xmlns:a16="http://schemas.microsoft.com/office/drawing/2014/main" id="{295E04A3-897D-4C4D-AE42-8658458195C7}"/>
              </a:ext>
            </a:extLst>
          </p:cNvPr>
          <p:cNvSpPr txBox="1"/>
          <p:nvPr/>
        </p:nvSpPr>
        <p:spPr>
          <a:xfrm>
            <a:off x="1502205" y="720385"/>
            <a:ext cx="4052067" cy="400110"/>
          </a:xfrm>
          <a:prstGeom prst="rect">
            <a:avLst/>
          </a:prstGeom>
          <a:noFill/>
        </p:spPr>
        <p:txBody>
          <a:bodyPr wrap="square" rtlCol="0">
            <a:spAutoFit/>
          </a:bodyPr>
          <a:lstStyle/>
          <a:p>
            <a:r>
              <a:rPr kumimoji="1" lang="ja-JP" altLang="en-US" sz="2000" b="1" dirty="0"/>
              <a:t>小低気圧</a:t>
            </a:r>
            <a:r>
              <a:rPr kumimoji="1" lang="ja-JP" altLang="en-US" sz="2000" b="1" dirty="0">
                <a:solidFill>
                  <a:srgbClr val="C00000"/>
                </a:solidFill>
              </a:rPr>
              <a:t>有り</a:t>
            </a:r>
            <a:r>
              <a:rPr kumimoji="1" lang="en-US" altLang="ja-JP" sz="2000" b="1" dirty="0">
                <a:ln>
                  <a:solidFill>
                    <a:sysClr val="windowText" lastClr="000000"/>
                  </a:solidFill>
                </a:ln>
              </a:rPr>
              <a:t>‐</a:t>
            </a:r>
            <a:r>
              <a:rPr kumimoji="1" lang="ja-JP" altLang="en-US" sz="2000" b="1" dirty="0">
                <a:solidFill>
                  <a:srgbClr val="002060"/>
                </a:solidFill>
              </a:rPr>
              <a:t>なし</a:t>
            </a:r>
          </a:p>
        </p:txBody>
      </p:sp>
    </p:spTree>
    <p:extLst>
      <p:ext uri="{BB962C8B-B14F-4D97-AF65-F5344CB8AC3E}">
        <p14:creationId xmlns:p14="http://schemas.microsoft.com/office/powerpoint/2010/main" val="268257795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15877E82-DFD9-4317-B05F-99163DE58B31}"/>
              </a:ext>
            </a:extLst>
          </p:cNvPr>
          <p:cNvSpPr>
            <a:spLocks noGrp="1"/>
          </p:cNvSpPr>
          <p:nvPr>
            <p:ph type="sldNum" sz="quarter" idx="12"/>
          </p:nvPr>
        </p:nvSpPr>
        <p:spPr/>
        <p:txBody>
          <a:bodyPr/>
          <a:lstStyle/>
          <a:p>
            <a:fld id="{DBDD4F3C-EC1F-4C85-9014-28B9076F3E62}" type="slidenum">
              <a:rPr kumimoji="1" lang="ja-JP" altLang="en-US" smtClean="0"/>
              <a:t>31</a:t>
            </a:fld>
            <a:endParaRPr kumimoji="1" lang="ja-JP" altLang="en-US" dirty="0"/>
          </a:p>
        </p:txBody>
      </p:sp>
      <p:sp>
        <p:nvSpPr>
          <p:cNvPr id="5" name="四角形: 角を丸くする 4">
            <a:extLst>
              <a:ext uri="{FF2B5EF4-FFF2-40B4-BE49-F238E27FC236}">
                <a16:creationId xmlns:a16="http://schemas.microsoft.com/office/drawing/2014/main" id="{1084BBB8-9A30-45E5-B995-9043E6E65E4B}"/>
              </a:ext>
            </a:extLst>
          </p:cNvPr>
          <p:cNvSpPr/>
          <p:nvPr/>
        </p:nvSpPr>
        <p:spPr>
          <a:xfrm>
            <a:off x="0" y="-25854"/>
            <a:ext cx="9144000" cy="450420"/>
          </a:xfrm>
          <a:prstGeom prst="roundRect">
            <a:avLst>
              <a:gd name="adj" fmla="val 0"/>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2400" b="1" dirty="0">
                <a:solidFill>
                  <a:schemeClr val="bg1"/>
                </a:solidFill>
              </a:rPr>
              <a:t>5.</a:t>
            </a:r>
            <a:r>
              <a:rPr lang="ja-JP" altLang="en-US" sz="2400" b="1" dirty="0">
                <a:solidFill>
                  <a:schemeClr val="bg1"/>
                </a:solidFill>
              </a:rPr>
              <a:t>予備スライド　</a:t>
            </a:r>
          </a:p>
        </p:txBody>
      </p:sp>
      <p:sp>
        <p:nvSpPr>
          <p:cNvPr id="16" name="テキスト ボックス 15">
            <a:extLst>
              <a:ext uri="{FF2B5EF4-FFF2-40B4-BE49-F238E27FC236}">
                <a16:creationId xmlns:a16="http://schemas.microsoft.com/office/drawing/2014/main" id="{10A571BC-15F2-4AF7-A961-3F4093BB89F7}"/>
              </a:ext>
            </a:extLst>
          </p:cNvPr>
          <p:cNvSpPr txBox="1"/>
          <p:nvPr/>
        </p:nvSpPr>
        <p:spPr>
          <a:xfrm>
            <a:off x="-365811" y="729326"/>
            <a:ext cx="4937811" cy="400110"/>
          </a:xfrm>
          <a:prstGeom prst="rect">
            <a:avLst/>
          </a:prstGeom>
          <a:noFill/>
        </p:spPr>
        <p:txBody>
          <a:bodyPr wrap="square" rtlCol="0">
            <a:spAutoFit/>
          </a:bodyPr>
          <a:lstStyle/>
          <a:p>
            <a:pPr algn="ctr"/>
            <a:r>
              <a:rPr lang="ja-JP" altLang="en-US" sz="2000" b="1" dirty="0"/>
              <a:t>現状予報出来ていないの</a:t>
            </a:r>
            <a:r>
              <a:rPr lang="en-US" altLang="ja-JP" sz="2000" b="1" dirty="0"/>
              <a:t>?</a:t>
            </a:r>
          </a:p>
        </p:txBody>
      </p:sp>
      <p:sp>
        <p:nvSpPr>
          <p:cNvPr id="17" name="テキスト ボックス 16">
            <a:extLst>
              <a:ext uri="{FF2B5EF4-FFF2-40B4-BE49-F238E27FC236}">
                <a16:creationId xmlns:a16="http://schemas.microsoft.com/office/drawing/2014/main" id="{A1DE3F74-76C1-4805-88CC-49C14C4496BA}"/>
              </a:ext>
            </a:extLst>
          </p:cNvPr>
          <p:cNvSpPr txBox="1"/>
          <p:nvPr/>
        </p:nvSpPr>
        <p:spPr>
          <a:xfrm>
            <a:off x="850318" y="1608774"/>
            <a:ext cx="7162713" cy="2246769"/>
          </a:xfrm>
          <a:prstGeom prst="rect">
            <a:avLst/>
          </a:prstGeom>
          <a:noFill/>
        </p:spPr>
        <p:txBody>
          <a:bodyPr wrap="square" rtlCol="0">
            <a:spAutoFit/>
          </a:bodyPr>
          <a:lstStyle/>
          <a:p>
            <a:r>
              <a:rPr lang="ja-JP" altLang="en-US" sz="2000" b="1" dirty="0"/>
              <a:t>・小低気圧の予報は難しい→</a:t>
            </a:r>
            <a:endParaRPr lang="en-US" altLang="ja-JP" sz="2000" b="1" dirty="0"/>
          </a:p>
          <a:p>
            <a:endParaRPr lang="en-US" altLang="ja-JP" sz="2000" b="1" dirty="0"/>
          </a:p>
          <a:p>
            <a:r>
              <a:rPr lang="ja-JP" altLang="en-US" sz="2000" b="1" dirty="0"/>
              <a:t>・</a:t>
            </a:r>
            <a:r>
              <a:rPr lang="en-US" altLang="ja-JP" sz="2000" b="1" dirty="0"/>
              <a:t>2017</a:t>
            </a:r>
            <a:r>
              <a:rPr lang="ja-JP" altLang="en-US" sz="2000" b="1" dirty="0"/>
              <a:t>年の事例は</a:t>
            </a:r>
            <a:r>
              <a:rPr lang="en-US" altLang="ja-JP" sz="2000" b="1" dirty="0"/>
              <a:t>20</a:t>
            </a:r>
            <a:r>
              <a:rPr lang="ja-JP" altLang="en-US" sz="2000" b="1" dirty="0"/>
              <a:t>年に</a:t>
            </a:r>
            <a:r>
              <a:rPr lang="en-US" altLang="ja-JP" sz="2000" b="1" dirty="0"/>
              <a:t>1</a:t>
            </a:r>
            <a:r>
              <a:rPr lang="ja-JP" altLang="en-US" sz="2000" b="1" dirty="0"/>
              <a:t>度と言われるほどの大雪になるとは予想されていなかった。大雪警報も出なかった。</a:t>
            </a:r>
            <a:endParaRPr lang="en-US" altLang="ja-JP" sz="2000" b="1" dirty="0"/>
          </a:p>
          <a:p>
            <a:endParaRPr lang="en-US" altLang="ja-JP" sz="2000" b="1" dirty="0"/>
          </a:p>
          <a:p>
            <a:r>
              <a:rPr lang="ja-JP" altLang="en-US" sz="2000" b="1" dirty="0"/>
              <a:t>・</a:t>
            </a:r>
            <a:r>
              <a:rPr lang="en-US" altLang="ja-JP" sz="2000" b="1" dirty="0"/>
              <a:t>2018</a:t>
            </a:r>
            <a:r>
              <a:rPr lang="ja-JP" altLang="en-US" sz="2000" b="1" dirty="0"/>
              <a:t>年</a:t>
            </a:r>
            <a:r>
              <a:rPr lang="en-US" altLang="ja-JP" sz="2000" b="1" dirty="0"/>
              <a:t>1</a:t>
            </a:r>
            <a:r>
              <a:rPr lang="ja-JP" altLang="en-US" sz="2000" b="1" dirty="0"/>
              <a:t>月</a:t>
            </a:r>
            <a:r>
              <a:rPr lang="en-US" altLang="ja-JP" sz="2000" b="1" dirty="0"/>
              <a:t>25</a:t>
            </a:r>
            <a:r>
              <a:rPr lang="ja-JP" altLang="en-US" sz="2000" b="1" dirty="0"/>
              <a:t>日の降雪事例に関しても気象庁の予報と民間気象会社の予報が異なっていた。</a:t>
            </a:r>
            <a:endParaRPr lang="en-US" altLang="ja-JP" sz="2000" b="1" dirty="0"/>
          </a:p>
        </p:txBody>
      </p:sp>
    </p:spTree>
    <p:extLst>
      <p:ext uri="{BB962C8B-B14F-4D97-AF65-F5344CB8AC3E}">
        <p14:creationId xmlns:p14="http://schemas.microsoft.com/office/powerpoint/2010/main" val="25945425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15877E82-DFD9-4317-B05F-99163DE58B31}"/>
              </a:ext>
            </a:extLst>
          </p:cNvPr>
          <p:cNvSpPr>
            <a:spLocks noGrp="1"/>
          </p:cNvSpPr>
          <p:nvPr>
            <p:ph type="sldNum" sz="quarter" idx="12"/>
          </p:nvPr>
        </p:nvSpPr>
        <p:spPr/>
        <p:txBody>
          <a:bodyPr/>
          <a:lstStyle/>
          <a:p>
            <a:fld id="{DBDD4F3C-EC1F-4C85-9014-28B9076F3E62}" type="slidenum">
              <a:rPr kumimoji="1" lang="ja-JP" altLang="en-US" smtClean="0"/>
              <a:t>32</a:t>
            </a:fld>
            <a:endParaRPr kumimoji="1" lang="ja-JP" altLang="en-US" dirty="0"/>
          </a:p>
        </p:txBody>
      </p:sp>
      <p:sp>
        <p:nvSpPr>
          <p:cNvPr id="5" name="四角形: 角を丸くする 4">
            <a:extLst>
              <a:ext uri="{FF2B5EF4-FFF2-40B4-BE49-F238E27FC236}">
                <a16:creationId xmlns:a16="http://schemas.microsoft.com/office/drawing/2014/main" id="{1084BBB8-9A30-45E5-B995-9043E6E65E4B}"/>
              </a:ext>
            </a:extLst>
          </p:cNvPr>
          <p:cNvSpPr/>
          <p:nvPr/>
        </p:nvSpPr>
        <p:spPr>
          <a:xfrm>
            <a:off x="0" y="-25854"/>
            <a:ext cx="9144000" cy="450420"/>
          </a:xfrm>
          <a:prstGeom prst="roundRect">
            <a:avLst>
              <a:gd name="adj" fmla="val 0"/>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2400" b="1" dirty="0">
                <a:solidFill>
                  <a:schemeClr val="bg1"/>
                </a:solidFill>
              </a:rPr>
              <a:t>5.</a:t>
            </a:r>
            <a:r>
              <a:rPr lang="ja-JP" altLang="en-US" sz="2400" b="1" dirty="0">
                <a:solidFill>
                  <a:schemeClr val="bg1"/>
                </a:solidFill>
              </a:rPr>
              <a:t>予備スライド　</a:t>
            </a:r>
          </a:p>
        </p:txBody>
      </p:sp>
      <p:sp>
        <p:nvSpPr>
          <p:cNvPr id="16" name="テキスト ボックス 15">
            <a:extLst>
              <a:ext uri="{FF2B5EF4-FFF2-40B4-BE49-F238E27FC236}">
                <a16:creationId xmlns:a16="http://schemas.microsoft.com/office/drawing/2014/main" id="{10A571BC-15F2-4AF7-A961-3F4093BB89F7}"/>
              </a:ext>
            </a:extLst>
          </p:cNvPr>
          <p:cNvSpPr txBox="1"/>
          <p:nvPr/>
        </p:nvSpPr>
        <p:spPr>
          <a:xfrm>
            <a:off x="356084" y="729326"/>
            <a:ext cx="4937811" cy="400110"/>
          </a:xfrm>
          <a:prstGeom prst="rect">
            <a:avLst/>
          </a:prstGeom>
          <a:noFill/>
        </p:spPr>
        <p:txBody>
          <a:bodyPr wrap="square" rtlCol="0">
            <a:spAutoFit/>
          </a:bodyPr>
          <a:lstStyle/>
          <a:p>
            <a:pPr algn="ctr"/>
            <a:r>
              <a:rPr lang="ja-JP" altLang="en-US" sz="2000" b="1" dirty="0"/>
              <a:t>小低気圧の形成メカニズム</a:t>
            </a:r>
            <a:r>
              <a:rPr lang="en-US" altLang="ja-JP" sz="2000" b="1" dirty="0"/>
              <a:t>(</a:t>
            </a:r>
            <a:r>
              <a:rPr lang="en-US" altLang="ja-JP" sz="2000" b="1" dirty="0" err="1"/>
              <a:t>meso</a:t>
            </a:r>
            <a:r>
              <a:rPr lang="en-US" altLang="ja-JP" sz="2000" b="1" dirty="0"/>
              <a:t>-α-scale)</a:t>
            </a:r>
          </a:p>
        </p:txBody>
      </p:sp>
      <p:sp>
        <p:nvSpPr>
          <p:cNvPr id="17" name="テキスト ボックス 16">
            <a:extLst>
              <a:ext uri="{FF2B5EF4-FFF2-40B4-BE49-F238E27FC236}">
                <a16:creationId xmlns:a16="http://schemas.microsoft.com/office/drawing/2014/main" id="{A1DE3F74-76C1-4805-88CC-49C14C4496BA}"/>
              </a:ext>
            </a:extLst>
          </p:cNvPr>
          <p:cNvSpPr txBox="1"/>
          <p:nvPr/>
        </p:nvSpPr>
        <p:spPr>
          <a:xfrm>
            <a:off x="850318" y="1608774"/>
            <a:ext cx="7162713" cy="1938992"/>
          </a:xfrm>
          <a:prstGeom prst="rect">
            <a:avLst/>
          </a:prstGeom>
          <a:noFill/>
        </p:spPr>
        <p:txBody>
          <a:bodyPr wrap="square" rtlCol="0">
            <a:spAutoFit/>
          </a:bodyPr>
          <a:lstStyle/>
          <a:p>
            <a:r>
              <a:rPr lang="ja-JP" altLang="en-US" sz="2000" b="1" dirty="0"/>
              <a:t>・大陸海洋間の温度コントラスト（∇</a:t>
            </a:r>
            <a:r>
              <a:rPr lang="en-US" altLang="ja-JP" sz="2000" b="1" dirty="0"/>
              <a:t>T</a:t>
            </a:r>
            <a:r>
              <a:rPr lang="ja-JP" altLang="en-US" sz="2000" b="1" dirty="0"/>
              <a:t>≈</a:t>
            </a:r>
            <a:r>
              <a:rPr lang="en-US" altLang="ja-JP" sz="2000" b="1" dirty="0"/>
              <a:t>10-20</a:t>
            </a:r>
            <a:r>
              <a:rPr lang="ja-JP" altLang="en-US" sz="2000" b="1" dirty="0"/>
              <a:t>℃</a:t>
            </a:r>
            <a:r>
              <a:rPr lang="en-US" altLang="ja-JP" sz="2000" b="1" dirty="0"/>
              <a:t>/1000km</a:t>
            </a:r>
            <a:r>
              <a:rPr lang="ja-JP" altLang="en-US" sz="2000" b="1" dirty="0"/>
              <a:t>）の大きいところに形成されやすい</a:t>
            </a:r>
            <a:endParaRPr lang="en-US" altLang="ja-JP" sz="2000" b="1" dirty="0"/>
          </a:p>
          <a:p>
            <a:r>
              <a:rPr lang="ja-JP" altLang="en-US" sz="2000" b="1" dirty="0"/>
              <a:t>・日本東方海上に発達した大規模低気圧の西から北西象限で発生しやすい</a:t>
            </a:r>
            <a:endParaRPr lang="en-US" altLang="ja-JP" sz="2000" b="1" dirty="0"/>
          </a:p>
          <a:p>
            <a:r>
              <a:rPr lang="ja-JP" altLang="en-US" sz="2000" b="1" dirty="0"/>
              <a:t>・上層のトラフ内の寒冷渦の直下で発生発達</a:t>
            </a:r>
            <a:endParaRPr lang="en-US" altLang="ja-JP" sz="2000" b="1" dirty="0"/>
          </a:p>
          <a:p>
            <a:endParaRPr lang="en-US" altLang="ja-JP" sz="2000" b="1" dirty="0"/>
          </a:p>
        </p:txBody>
      </p:sp>
    </p:spTree>
    <p:extLst>
      <p:ext uri="{BB962C8B-B14F-4D97-AF65-F5344CB8AC3E}">
        <p14:creationId xmlns:p14="http://schemas.microsoft.com/office/powerpoint/2010/main" val="49686797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四角形: 角を丸くする 5">
            <a:extLst>
              <a:ext uri="{FF2B5EF4-FFF2-40B4-BE49-F238E27FC236}">
                <a16:creationId xmlns:a16="http://schemas.microsoft.com/office/drawing/2014/main" id="{5CC0F67D-50D6-4FE5-9B38-5785067C372E}"/>
              </a:ext>
            </a:extLst>
          </p:cNvPr>
          <p:cNvSpPr/>
          <p:nvPr/>
        </p:nvSpPr>
        <p:spPr>
          <a:xfrm>
            <a:off x="0" y="-25854"/>
            <a:ext cx="9144000" cy="450420"/>
          </a:xfrm>
          <a:prstGeom prst="roundRect">
            <a:avLst>
              <a:gd name="adj" fmla="val 0"/>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2400" b="1" dirty="0">
                <a:ln>
                  <a:solidFill>
                    <a:sysClr val="windowText" lastClr="000000"/>
                  </a:solidFill>
                </a:ln>
                <a:solidFill>
                  <a:schemeClr val="bg1"/>
                </a:solidFill>
              </a:rPr>
              <a:t>7.</a:t>
            </a:r>
            <a:r>
              <a:rPr lang="ja-JP" altLang="en-US" sz="2400" b="1" dirty="0">
                <a:ln>
                  <a:solidFill>
                    <a:sysClr val="windowText" lastClr="000000"/>
                  </a:solidFill>
                </a:ln>
                <a:solidFill>
                  <a:schemeClr val="bg1"/>
                </a:solidFill>
              </a:rPr>
              <a:t>実際の事例で確認　</a:t>
            </a:r>
          </a:p>
        </p:txBody>
      </p:sp>
      <p:sp>
        <p:nvSpPr>
          <p:cNvPr id="26" name="テキスト ボックス 25">
            <a:extLst>
              <a:ext uri="{FF2B5EF4-FFF2-40B4-BE49-F238E27FC236}">
                <a16:creationId xmlns:a16="http://schemas.microsoft.com/office/drawing/2014/main" id="{F4C93D37-4F8A-4BBE-A6C6-318634B71171}"/>
              </a:ext>
            </a:extLst>
          </p:cNvPr>
          <p:cNvSpPr txBox="1"/>
          <p:nvPr/>
        </p:nvSpPr>
        <p:spPr>
          <a:xfrm>
            <a:off x="67277" y="495324"/>
            <a:ext cx="1524782" cy="400110"/>
          </a:xfrm>
          <a:prstGeom prst="rect">
            <a:avLst/>
          </a:prstGeom>
          <a:noFill/>
          <a:ln w="28575">
            <a:solidFill>
              <a:schemeClr val="accent4">
                <a:lumMod val="60000"/>
                <a:lumOff val="40000"/>
              </a:schemeClr>
            </a:solidFill>
          </a:ln>
        </p:spPr>
        <p:txBody>
          <a:bodyPr wrap="square" rtlCol="0">
            <a:spAutoFit/>
          </a:bodyPr>
          <a:lstStyle/>
          <a:p>
            <a:r>
              <a:rPr lang="en-US" altLang="ja-JP" sz="2000" b="1" dirty="0"/>
              <a:t>975~700hPa </a:t>
            </a:r>
            <a:r>
              <a:rPr kumimoji="1" lang="ja-JP" altLang="en-US" sz="2000" b="1" dirty="0"/>
              <a:t>　</a:t>
            </a:r>
            <a:endParaRPr kumimoji="1" lang="ja-JP" altLang="en-US" sz="1600" b="1" dirty="0"/>
          </a:p>
        </p:txBody>
      </p:sp>
      <p:sp>
        <p:nvSpPr>
          <p:cNvPr id="44" name="四角形: 角を丸くする 23">
            <a:extLst>
              <a:ext uri="{FF2B5EF4-FFF2-40B4-BE49-F238E27FC236}">
                <a16:creationId xmlns:a16="http://schemas.microsoft.com/office/drawing/2014/main" id="{F2582FD3-D3AF-4ECF-89B1-518C22B99456}"/>
              </a:ext>
            </a:extLst>
          </p:cNvPr>
          <p:cNvSpPr/>
          <p:nvPr/>
        </p:nvSpPr>
        <p:spPr>
          <a:xfrm>
            <a:off x="230832" y="4955121"/>
            <a:ext cx="5605533" cy="1476913"/>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b="1" dirty="0">
                <a:solidFill>
                  <a:schemeClr val="tx1"/>
                </a:solidFill>
              </a:rPr>
              <a:t>小低気圧は風を北風にするのみならず、寒気を引き寄せている事が示される</a:t>
            </a:r>
            <a:endParaRPr lang="en-US" altLang="ja-JP" sz="2800" b="1" dirty="0">
              <a:solidFill>
                <a:schemeClr val="tx1"/>
              </a:solidFill>
            </a:endParaRPr>
          </a:p>
        </p:txBody>
      </p:sp>
      <p:grpSp>
        <p:nvGrpSpPr>
          <p:cNvPr id="56" name="グループ化 55">
            <a:extLst>
              <a:ext uri="{FF2B5EF4-FFF2-40B4-BE49-F238E27FC236}">
                <a16:creationId xmlns:a16="http://schemas.microsoft.com/office/drawing/2014/main" id="{66DB44AB-D6BB-47BB-B5E7-31D40E78029C}"/>
              </a:ext>
            </a:extLst>
          </p:cNvPr>
          <p:cNvGrpSpPr/>
          <p:nvPr/>
        </p:nvGrpSpPr>
        <p:grpSpPr>
          <a:xfrm>
            <a:off x="4965860" y="-18983"/>
            <a:ext cx="4402890" cy="400110"/>
            <a:chOff x="1697243" y="485393"/>
            <a:chExt cx="4402890" cy="400110"/>
          </a:xfrm>
        </p:grpSpPr>
        <p:grpSp>
          <p:nvGrpSpPr>
            <p:cNvPr id="58" name="グループ化 57">
              <a:extLst>
                <a:ext uri="{FF2B5EF4-FFF2-40B4-BE49-F238E27FC236}">
                  <a16:creationId xmlns:a16="http://schemas.microsoft.com/office/drawing/2014/main" id="{C5734E77-BF9D-43E8-A201-3FE039BCADB8}"/>
                </a:ext>
              </a:extLst>
            </p:cNvPr>
            <p:cNvGrpSpPr/>
            <p:nvPr/>
          </p:nvGrpSpPr>
          <p:grpSpPr>
            <a:xfrm>
              <a:off x="1697243" y="485393"/>
              <a:ext cx="4402890" cy="400110"/>
              <a:chOff x="7380117" y="-39059"/>
              <a:chExt cx="4402890" cy="400110"/>
            </a:xfrm>
          </p:grpSpPr>
          <p:grpSp>
            <p:nvGrpSpPr>
              <p:cNvPr id="61" name="グループ化 60">
                <a:extLst>
                  <a:ext uri="{FF2B5EF4-FFF2-40B4-BE49-F238E27FC236}">
                    <a16:creationId xmlns:a16="http://schemas.microsoft.com/office/drawing/2014/main" id="{7847F4AD-00DE-4913-AFC4-0D1B6C4E8FA7}"/>
                  </a:ext>
                </a:extLst>
              </p:cNvPr>
              <p:cNvGrpSpPr/>
              <p:nvPr/>
            </p:nvGrpSpPr>
            <p:grpSpPr>
              <a:xfrm>
                <a:off x="7380117" y="-12519"/>
                <a:ext cx="4178140" cy="330998"/>
                <a:chOff x="-334449" y="3388664"/>
                <a:chExt cx="11482961" cy="909693"/>
              </a:xfrm>
            </p:grpSpPr>
            <p:sp>
              <p:nvSpPr>
                <p:cNvPr id="63" name="四角形: 角を丸くする 62">
                  <a:extLst>
                    <a:ext uri="{FF2B5EF4-FFF2-40B4-BE49-F238E27FC236}">
                      <a16:creationId xmlns:a16="http://schemas.microsoft.com/office/drawing/2014/main" id="{BBF8B456-2107-4CD2-9988-B7D39C353305}"/>
                    </a:ext>
                  </a:extLst>
                </p:cNvPr>
                <p:cNvSpPr/>
                <p:nvPr/>
              </p:nvSpPr>
              <p:spPr>
                <a:xfrm>
                  <a:off x="-334449" y="3432725"/>
                  <a:ext cx="4399583" cy="865632"/>
                </a:xfrm>
                <a:prstGeom prst="roundRect">
                  <a:avLst/>
                </a:prstGeom>
                <a:solidFill>
                  <a:schemeClr val="accent6">
                    <a:lumMod val="20000"/>
                    <a:lumOff val="8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a:solidFill>
                        <a:schemeClr val="tx1"/>
                      </a:solidFill>
                    </a:rPr>
                    <a:t>現実</a:t>
                  </a:r>
                </a:p>
              </p:txBody>
            </p:sp>
            <p:sp>
              <p:nvSpPr>
                <p:cNvPr id="64" name="四角形: 角を丸くする 63">
                  <a:extLst>
                    <a:ext uri="{FF2B5EF4-FFF2-40B4-BE49-F238E27FC236}">
                      <a16:creationId xmlns:a16="http://schemas.microsoft.com/office/drawing/2014/main" id="{DC75CC73-FFAB-4E89-AE05-419AEF532F41}"/>
                    </a:ext>
                  </a:extLst>
                </p:cNvPr>
                <p:cNvSpPr/>
                <p:nvPr/>
              </p:nvSpPr>
              <p:spPr>
                <a:xfrm>
                  <a:off x="5300514" y="3388664"/>
                  <a:ext cx="3441585" cy="909693"/>
                </a:xfrm>
                <a:prstGeom prst="roundRect">
                  <a:avLst/>
                </a:prstGeom>
                <a:solidFill>
                  <a:schemeClr val="accent1">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a:solidFill>
                        <a:schemeClr val="tx1"/>
                      </a:solidFill>
                    </a:rPr>
                    <a:t>大規模</a:t>
                  </a:r>
                </a:p>
              </p:txBody>
            </p:sp>
            <p:sp>
              <p:nvSpPr>
                <p:cNvPr id="65" name="四角形: 角を丸くする 64">
                  <a:extLst>
                    <a:ext uri="{FF2B5EF4-FFF2-40B4-BE49-F238E27FC236}">
                      <a16:creationId xmlns:a16="http://schemas.microsoft.com/office/drawing/2014/main" id="{69418082-6F46-4E01-B717-C96AA44052B3}"/>
                    </a:ext>
                  </a:extLst>
                </p:cNvPr>
                <p:cNvSpPr/>
                <p:nvPr/>
              </p:nvSpPr>
              <p:spPr>
                <a:xfrm>
                  <a:off x="9546470" y="3432725"/>
                  <a:ext cx="1602042" cy="800804"/>
                </a:xfrm>
                <a:prstGeom prst="roundRect">
                  <a:avLst/>
                </a:prstGeom>
                <a:solidFill>
                  <a:schemeClr val="accent2">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b="1" dirty="0">
                    <a:solidFill>
                      <a:schemeClr val="tx1"/>
                    </a:solidFill>
                  </a:endParaRPr>
                </a:p>
              </p:txBody>
            </p:sp>
          </p:grpSp>
          <p:sp>
            <p:nvSpPr>
              <p:cNvPr id="62" name="テキスト ボックス 61">
                <a:extLst>
                  <a:ext uri="{FF2B5EF4-FFF2-40B4-BE49-F238E27FC236}">
                    <a16:creationId xmlns:a16="http://schemas.microsoft.com/office/drawing/2014/main" id="{B117169E-58CE-4800-890C-48BF27717B77}"/>
                  </a:ext>
                </a:extLst>
              </p:cNvPr>
              <p:cNvSpPr txBox="1"/>
              <p:nvPr/>
            </p:nvSpPr>
            <p:spPr>
              <a:xfrm>
                <a:off x="10907512" y="-39059"/>
                <a:ext cx="875495" cy="400110"/>
              </a:xfrm>
              <a:prstGeom prst="rect">
                <a:avLst/>
              </a:prstGeom>
              <a:noFill/>
            </p:spPr>
            <p:txBody>
              <a:bodyPr wrap="square" rtlCol="0">
                <a:spAutoFit/>
              </a:bodyPr>
              <a:lstStyle/>
              <a:p>
                <a:r>
                  <a:rPr lang="ja-JP" altLang="en-US" sz="2000" b="1" dirty="0"/>
                  <a:t>局地</a:t>
                </a:r>
                <a:endParaRPr lang="en-US" altLang="ja-JP" sz="2000" b="1" dirty="0"/>
              </a:p>
            </p:txBody>
          </p:sp>
        </p:grpSp>
        <p:sp>
          <p:nvSpPr>
            <p:cNvPr id="59" name="次の値と等しい 58">
              <a:extLst>
                <a:ext uri="{FF2B5EF4-FFF2-40B4-BE49-F238E27FC236}">
                  <a16:creationId xmlns:a16="http://schemas.microsoft.com/office/drawing/2014/main" id="{C9A682F7-66A0-4E02-927D-DB87E6B32FA6}"/>
                </a:ext>
              </a:extLst>
            </p:cNvPr>
            <p:cNvSpPr/>
            <p:nvPr/>
          </p:nvSpPr>
          <p:spPr>
            <a:xfrm>
              <a:off x="3332988" y="557841"/>
              <a:ext cx="348573" cy="232248"/>
            </a:xfrm>
            <a:prstGeom prst="mathEqual">
              <a:avLst/>
            </a:prstGeom>
            <a:solidFill>
              <a:schemeClr val="tx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60" name="十字形 59">
              <a:extLst>
                <a:ext uri="{FF2B5EF4-FFF2-40B4-BE49-F238E27FC236}">
                  <a16:creationId xmlns:a16="http://schemas.microsoft.com/office/drawing/2014/main" id="{8DACB817-E8E0-448E-BC1C-FE1AFE914F5A}"/>
                </a:ext>
              </a:extLst>
            </p:cNvPr>
            <p:cNvSpPr/>
            <p:nvPr/>
          </p:nvSpPr>
          <p:spPr>
            <a:xfrm>
              <a:off x="5047857" y="574314"/>
              <a:ext cx="191823" cy="191823"/>
            </a:xfrm>
            <a:prstGeom prst="plus">
              <a:avLst>
                <a:gd name="adj" fmla="val 3743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5" name="正方形/長方形 24">
            <a:extLst>
              <a:ext uri="{FF2B5EF4-FFF2-40B4-BE49-F238E27FC236}">
                <a16:creationId xmlns:a16="http://schemas.microsoft.com/office/drawing/2014/main" id="{66B1E318-16A2-485F-B8F9-E5FB7D4A70A1}"/>
              </a:ext>
            </a:extLst>
          </p:cNvPr>
          <p:cNvSpPr/>
          <p:nvPr/>
        </p:nvSpPr>
        <p:spPr>
          <a:xfrm>
            <a:off x="3890743" y="881602"/>
            <a:ext cx="3531501" cy="16910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テキスト ボックス 33">
            <a:extLst>
              <a:ext uri="{FF2B5EF4-FFF2-40B4-BE49-F238E27FC236}">
                <a16:creationId xmlns:a16="http://schemas.microsoft.com/office/drawing/2014/main" id="{7078E6C1-892B-4C29-8E0C-F5C4D3E87EC2}"/>
              </a:ext>
            </a:extLst>
          </p:cNvPr>
          <p:cNvSpPr txBox="1"/>
          <p:nvPr/>
        </p:nvSpPr>
        <p:spPr>
          <a:xfrm>
            <a:off x="4376" y="1518440"/>
            <a:ext cx="461665" cy="1226221"/>
          </a:xfrm>
          <a:prstGeom prst="rect">
            <a:avLst/>
          </a:prstGeom>
          <a:noFill/>
        </p:spPr>
        <p:txBody>
          <a:bodyPr vert="eaVert" wrap="square" rtlCol="0">
            <a:spAutoFit/>
          </a:bodyPr>
          <a:lstStyle/>
          <a:p>
            <a:r>
              <a:rPr kumimoji="1" lang="ja-JP" altLang="en-US" b="1" dirty="0"/>
              <a:t>気温</a:t>
            </a:r>
          </a:p>
        </p:txBody>
      </p:sp>
      <p:sp>
        <p:nvSpPr>
          <p:cNvPr id="55" name="正方形/長方形 54">
            <a:extLst>
              <a:ext uri="{FF2B5EF4-FFF2-40B4-BE49-F238E27FC236}">
                <a16:creationId xmlns:a16="http://schemas.microsoft.com/office/drawing/2014/main" id="{16BC67F1-315F-4C3C-85A7-07D27271C880}"/>
              </a:ext>
            </a:extLst>
          </p:cNvPr>
          <p:cNvSpPr/>
          <p:nvPr/>
        </p:nvSpPr>
        <p:spPr>
          <a:xfrm>
            <a:off x="3688959" y="423313"/>
            <a:ext cx="697627" cy="400110"/>
          </a:xfrm>
          <a:prstGeom prst="rect">
            <a:avLst/>
          </a:prstGeom>
          <a:ln w="38100">
            <a:solidFill>
              <a:srgbClr val="C00000"/>
            </a:solidFill>
          </a:ln>
        </p:spPr>
        <p:txBody>
          <a:bodyPr wrap="none">
            <a:spAutoFit/>
          </a:bodyPr>
          <a:lstStyle/>
          <a:p>
            <a:r>
              <a:rPr lang="ja-JP" altLang="en-US" sz="2000" b="1" dirty="0">
                <a:solidFill>
                  <a:sysClr val="windowText" lastClr="000000"/>
                </a:solidFill>
              </a:rPr>
              <a:t>局地</a:t>
            </a:r>
            <a:endParaRPr lang="ja-JP" altLang="en-US" sz="2000" dirty="0"/>
          </a:p>
        </p:txBody>
      </p:sp>
      <p:grpSp>
        <p:nvGrpSpPr>
          <p:cNvPr id="15" name="グループ化 14">
            <a:extLst>
              <a:ext uri="{FF2B5EF4-FFF2-40B4-BE49-F238E27FC236}">
                <a16:creationId xmlns:a16="http://schemas.microsoft.com/office/drawing/2014/main" id="{E94A5ACB-CB06-482B-9BEC-B3E5CB501BCF}"/>
              </a:ext>
            </a:extLst>
          </p:cNvPr>
          <p:cNvGrpSpPr/>
          <p:nvPr/>
        </p:nvGrpSpPr>
        <p:grpSpPr>
          <a:xfrm>
            <a:off x="4527174" y="489153"/>
            <a:ext cx="4016060" cy="3448887"/>
            <a:chOff x="410312" y="1267003"/>
            <a:chExt cx="3516132" cy="3019562"/>
          </a:xfrm>
        </p:grpSpPr>
        <p:pic>
          <p:nvPicPr>
            <p:cNvPr id="14" name="図 13">
              <a:extLst>
                <a:ext uri="{FF2B5EF4-FFF2-40B4-BE49-F238E27FC236}">
                  <a16:creationId xmlns:a16="http://schemas.microsoft.com/office/drawing/2014/main" id="{9A11529E-2394-4D5F-AAC4-138B672B623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686539" y="1046661"/>
              <a:ext cx="2963677" cy="3516132"/>
            </a:xfrm>
            <a:prstGeom prst="rect">
              <a:avLst/>
            </a:prstGeom>
          </p:spPr>
        </p:pic>
        <p:sp>
          <p:nvSpPr>
            <p:cNvPr id="27" name="正方形/長方形 26">
              <a:extLst>
                <a:ext uri="{FF2B5EF4-FFF2-40B4-BE49-F238E27FC236}">
                  <a16:creationId xmlns:a16="http://schemas.microsoft.com/office/drawing/2014/main" id="{A6B12F82-43D5-44EE-9018-226F234589CA}"/>
                </a:ext>
              </a:extLst>
            </p:cNvPr>
            <p:cNvSpPr/>
            <p:nvPr/>
          </p:nvSpPr>
          <p:spPr>
            <a:xfrm>
              <a:off x="564936" y="1267003"/>
              <a:ext cx="2900159" cy="22561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8" name="グループ化 17">
            <a:extLst>
              <a:ext uri="{FF2B5EF4-FFF2-40B4-BE49-F238E27FC236}">
                <a16:creationId xmlns:a16="http://schemas.microsoft.com/office/drawing/2014/main" id="{33B7A68B-C7FE-4E76-9154-F0739B86813D}"/>
              </a:ext>
            </a:extLst>
          </p:cNvPr>
          <p:cNvGrpSpPr/>
          <p:nvPr/>
        </p:nvGrpSpPr>
        <p:grpSpPr>
          <a:xfrm>
            <a:off x="409933" y="1156464"/>
            <a:ext cx="4000799" cy="3432708"/>
            <a:chOff x="380672" y="1261383"/>
            <a:chExt cx="4000799" cy="3432708"/>
          </a:xfrm>
        </p:grpSpPr>
        <p:pic>
          <p:nvPicPr>
            <p:cNvPr id="17" name="図 16">
              <a:extLst>
                <a:ext uri="{FF2B5EF4-FFF2-40B4-BE49-F238E27FC236}">
                  <a16:creationId xmlns:a16="http://schemas.microsoft.com/office/drawing/2014/main" id="{D9B5F2BB-5033-4E5D-9BA5-D12B29524E0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710261" y="1022881"/>
              <a:ext cx="3341621" cy="4000799"/>
            </a:xfrm>
            <a:prstGeom prst="rect">
              <a:avLst/>
            </a:prstGeom>
          </p:spPr>
        </p:pic>
        <p:sp>
          <p:nvSpPr>
            <p:cNvPr id="3" name="正方形/長方形 2">
              <a:extLst>
                <a:ext uri="{FF2B5EF4-FFF2-40B4-BE49-F238E27FC236}">
                  <a16:creationId xmlns:a16="http://schemas.microsoft.com/office/drawing/2014/main" id="{8AE2180A-2FE0-4B71-B917-63103BA3BBA8}"/>
                </a:ext>
              </a:extLst>
            </p:cNvPr>
            <p:cNvSpPr/>
            <p:nvPr/>
          </p:nvSpPr>
          <p:spPr>
            <a:xfrm>
              <a:off x="515264" y="1261383"/>
              <a:ext cx="3251325" cy="28010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37" name="テキスト ボックス 36">
            <a:extLst>
              <a:ext uri="{FF2B5EF4-FFF2-40B4-BE49-F238E27FC236}">
                <a16:creationId xmlns:a16="http://schemas.microsoft.com/office/drawing/2014/main" id="{0B7EC1C1-3051-4841-A01A-A92939373DDC}"/>
              </a:ext>
            </a:extLst>
          </p:cNvPr>
          <p:cNvSpPr txBox="1"/>
          <p:nvPr/>
        </p:nvSpPr>
        <p:spPr>
          <a:xfrm>
            <a:off x="752027" y="976104"/>
            <a:ext cx="2433643" cy="461665"/>
          </a:xfrm>
          <a:prstGeom prst="rect">
            <a:avLst/>
          </a:prstGeom>
          <a:noFill/>
        </p:spPr>
        <p:txBody>
          <a:bodyPr wrap="square" rtlCol="0">
            <a:spAutoFit/>
          </a:bodyPr>
          <a:lstStyle/>
          <a:p>
            <a:r>
              <a:rPr kumimoji="1" lang="ja-JP" altLang="en-US" sz="1200" b="1" dirty="0"/>
              <a:t>色：現実</a:t>
            </a:r>
            <a:endParaRPr kumimoji="1" lang="en-US" altLang="ja-JP" sz="1200" b="1" dirty="0"/>
          </a:p>
          <a:p>
            <a:r>
              <a:rPr kumimoji="1" lang="ja-JP" altLang="en-US" sz="1200" b="1" dirty="0"/>
              <a:t>線：大規模</a:t>
            </a:r>
          </a:p>
        </p:txBody>
      </p:sp>
      <p:pic>
        <p:nvPicPr>
          <p:cNvPr id="23" name="図 22">
            <a:extLst>
              <a:ext uri="{FF2B5EF4-FFF2-40B4-BE49-F238E27FC236}">
                <a16:creationId xmlns:a16="http://schemas.microsoft.com/office/drawing/2014/main" id="{CC8AD7A6-A0A5-4D22-9BFB-044CB083078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66674" y="4066458"/>
            <a:ext cx="2467753" cy="2791541"/>
          </a:xfrm>
          <a:prstGeom prst="rect">
            <a:avLst/>
          </a:prstGeom>
        </p:spPr>
      </p:pic>
      <p:sp>
        <p:nvSpPr>
          <p:cNvPr id="36" name="正方形/長方形 35">
            <a:extLst>
              <a:ext uri="{FF2B5EF4-FFF2-40B4-BE49-F238E27FC236}">
                <a16:creationId xmlns:a16="http://schemas.microsoft.com/office/drawing/2014/main" id="{E1119842-7742-44A6-A578-6270E8FF8439}"/>
              </a:ext>
            </a:extLst>
          </p:cNvPr>
          <p:cNvSpPr/>
          <p:nvPr/>
        </p:nvSpPr>
        <p:spPr>
          <a:xfrm>
            <a:off x="6566673" y="3970945"/>
            <a:ext cx="2455581" cy="1910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98629926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a:extLst>
              <a:ext uri="{FF2B5EF4-FFF2-40B4-BE49-F238E27FC236}">
                <a16:creationId xmlns:a16="http://schemas.microsoft.com/office/drawing/2014/main" id="{BF4DDCE8-5958-4EA0-843D-5519D28393A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241049" y="2458872"/>
            <a:ext cx="4141860" cy="4367645"/>
          </a:xfrm>
          <a:prstGeom prst="rect">
            <a:avLst/>
          </a:prstGeom>
        </p:spPr>
      </p:pic>
      <p:pic>
        <p:nvPicPr>
          <p:cNvPr id="11" name="図 10">
            <a:extLst>
              <a:ext uri="{FF2B5EF4-FFF2-40B4-BE49-F238E27FC236}">
                <a16:creationId xmlns:a16="http://schemas.microsoft.com/office/drawing/2014/main" id="{9821A94D-5E6E-4800-B0D1-D200EE5635B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4857164" y="2458874"/>
            <a:ext cx="4141859" cy="4367644"/>
          </a:xfrm>
          <a:prstGeom prst="rect">
            <a:avLst/>
          </a:prstGeom>
        </p:spPr>
      </p:pic>
      <p:sp>
        <p:nvSpPr>
          <p:cNvPr id="13" name="正方形/長方形 12">
            <a:extLst>
              <a:ext uri="{FF2B5EF4-FFF2-40B4-BE49-F238E27FC236}">
                <a16:creationId xmlns:a16="http://schemas.microsoft.com/office/drawing/2014/main" id="{8520CEE7-4FCD-45F7-B549-66BC2AEA594D}"/>
              </a:ext>
            </a:extLst>
          </p:cNvPr>
          <p:cNvSpPr/>
          <p:nvPr/>
        </p:nvSpPr>
        <p:spPr>
          <a:xfrm>
            <a:off x="182830" y="165100"/>
            <a:ext cx="3803633" cy="977900"/>
          </a:xfrm>
          <a:prstGeom prst="rect">
            <a:avLst/>
          </a:prstGeom>
          <a:solidFill>
            <a:schemeClr val="bg1"/>
          </a:solidFill>
          <a:ln w="3810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400" b="1" dirty="0" err="1">
                <a:solidFill>
                  <a:sysClr val="windowText" lastClr="000000"/>
                </a:solidFill>
              </a:rPr>
              <a:t>overave_composit</a:t>
            </a:r>
            <a:endParaRPr kumimoji="1" lang="en-US" altLang="ja-JP" sz="2400" b="1" dirty="0">
              <a:solidFill>
                <a:sysClr val="windowText" lastClr="000000"/>
              </a:solidFill>
            </a:endParaRPr>
          </a:p>
          <a:p>
            <a:pPr algn="ctr"/>
            <a:r>
              <a:rPr kumimoji="1" lang="ja-JP" altLang="en-US" sz="2400" b="1" dirty="0">
                <a:solidFill>
                  <a:sysClr val="windowText" lastClr="000000"/>
                </a:solidFill>
              </a:rPr>
              <a:t>総観規模・生</a:t>
            </a:r>
            <a:r>
              <a:rPr kumimoji="1" lang="en-US" altLang="ja-JP" sz="2400" b="1" dirty="0">
                <a:solidFill>
                  <a:sysClr val="windowText" lastClr="000000"/>
                </a:solidFill>
              </a:rPr>
              <a:t>(</a:t>
            </a:r>
            <a:r>
              <a:rPr kumimoji="1" lang="ja-JP" altLang="en-US" sz="2400" b="1" dirty="0">
                <a:solidFill>
                  <a:sysClr val="windowText" lastClr="000000"/>
                </a:solidFill>
              </a:rPr>
              <a:t>四</a:t>
            </a:r>
            <a:r>
              <a:rPr kumimoji="1" lang="en-US" altLang="ja-JP" sz="2400" b="1" dirty="0">
                <a:solidFill>
                  <a:sysClr val="windowText" lastClr="000000"/>
                </a:solidFill>
              </a:rPr>
              <a:t>)850hPa</a:t>
            </a:r>
            <a:endParaRPr kumimoji="1" lang="ja-JP" altLang="en-US" sz="2400" b="1" dirty="0">
              <a:solidFill>
                <a:sysClr val="windowText" lastClr="000000"/>
              </a:solidFill>
            </a:endParaRPr>
          </a:p>
        </p:txBody>
      </p:sp>
      <p:sp>
        <p:nvSpPr>
          <p:cNvPr id="14" name="正方形/長方形 13">
            <a:extLst>
              <a:ext uri="{FF2B5EF4-FFF2-40B4-BE49-F238E27FC236}">
                <a16:creationId xmlns:a16="http://schemas.microsoft.com/office/drawing/2014/main" id="{1DDA0DAE-43FF-4B8A-B1EC-762C0DA25666}"/>
              </a:ext>
            </a:extLst>
          </p:cNvPr>
          <p:cNvSpPr/>
          <p:nvPr/>
        </p:nvSpPr>
        <p:spPr>
          <a:xfrm>
            <a:off x="6055227" y="305802"/>
            <a:ext cx="1509295" cy="734595"/>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b="1" dirty="0">
                <a:solidFill>
                  <a:sysClr val="windowText" lastClr="000000"/>
                </a:solidFill>
              </a:rPr>
              <a:t>赤：生値</a:t>
            </a:r>
            <a:endParaRPr kumimoji="1" lang="en-US" altLang="ja-JP" b="1" dirty="0">
              <a:solidFill>
                <a:sysClr val="windowText" lastClr="000000"/>
              </a:solidFill>
            </a:endParaRPr>
          </a:p>
          <a:p>
            <a:r>
              <a:rPr kumimoji="1" lang="ja-JP" altLang="en-US" b="1" dirty="0">
                <a:solidFill>
                  <a:sysClr val="windowText" lastClr="000000"/>
                </a:solidFill>
              </a:rPr>
              <a:t>青：</a:t>
            </a:r>
            <a:r>
              <a:rPr kumimoji="1" lang="en-US" altLang="ja-JP" b="1" dirty="0" err="1">
                <a:solidFill>
                  <a:sysClr val="windowText" lastClr="000000"/>
                </a:solidFill>
              </a:rPr>
              <a:t>smthing</a:t>
            </a:r>
            <a:endParaRPr kumimoji="1" lang="ja-JP" altLang="en-US" b="1" dirty="0">
              <a:solidFill>
                <a:sysClr val="windowText" lastClr="000000"/>
              </a:solidFill>
            </a:endParaRPr>
          </a:p>
        </p:txBody>
      </p:sp>
      <p:sp>
        <p:nvSpPr>
          <p:cNvPr id="15" name="正方形/長方形 14">
            <a:extLst>
              <a:ext uri="{FF2B5EF4-FFF2-40B4-BE49-F238E27FC236}">
                <a16:creationId xmlns:a16="http://schemas.microsoft.com/office/drawing/2014/main" id="{4CAC5B6C-F030-49D9-BDE3-A07A2419DF50}"/>
              </a:ext>
            </a:extLst>
          </p:cNvPr>
          <p:cNvSpPr/>
          <p:nvPr/>
        </p:nvSpPr>
        <p:spPr>
          <a:xfrm>
            <a:off x="1990469" y="1788695"/>
            <a:ext cx="688564" cy="454860"/>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b="1" dirty="0">
                <a:solidFill>
                  <a:srgbClr val="C00000"/>
                </a:solidFill>
              </a:rPr>
              <a:t>あり</a:t>
            </a:r>
          </a:p>
        </p:txBody>
      </p:sp>
      <p:sp>
        <p:nvSpPr>
          <p:cNvPr id="16" name="正方形/長方形 15">
            <a:extLst>
              <a:ext uri="{FF2B5EF4-FFF2-40B4-BE49-F238E27FC236}">
                <a16:creationId xmlns:a16="http://schemas.microsoft.com/office/drawing/2014/main" id="{64739AB2-510A-4832-AA0A-4A23826A54DB}"/>
              </a:ext>
            </a:extLst>
          </p:cNvPr>
          <p:cNvSpPr/>
          <p:nvPr/>
        </p:nvSpPr>
        <p:spPr>
          <a:xfrm>
            <a:off x="6583811" y="1788695"/>
            <a:ext cx="688564" cy="454860"/>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b="1" dirty="0">
                <a:solidFill>
                  <a:srgbClr val="002060"/>
                </a:solidFill>
              </a:rPr>
              <a:t>なし</a:t>
            </a:r>
          </a:p>
        </p:txBody>
      </p:sp>
    </p:spTree>
    <p:extLst>
      <p:ext uri="{BB962C8B-B14F-4D97-AF65-F5344CB8AC3E}">
        <p14:creationId xmlns:p14="http://schemas.microsoft.com/office/powerpoint/2010/main" val="204109579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正方形/長方形 12">
            <a:extLst>
              <a:ext uri="{FF2B5EF4-FFF2-40B4-BE49-F238E27FC236}">
                <a16:creationId xmlns:a16="http://schemas.microsoft.com/office/drawing/2014/main" id="{8520CEE7-4FCD-45F7-B549-66BC2AEA594D}"/>
              </a:ext>
            </a:extLst>
          </p:cNvPr>
          <p:cNvSpPr/>
          <p:nvPr/>
        </p:nvSpPr>
        <p:spPr>
          <a:xfrm>
            <a:off x="182830" y="165100"/>
            <a:ext cx="3803633" cy="977900"/>
          </a:xfrm>
          <a:prstGeom prst="rect">
            <a:avLst/>
          </a:prstGeom>
          <a:solidFill>
            <a:schemeClr val="bg1"/>
          </a:solidFill>
          <a:ln w="3810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400" b="1" dirty="0" err="1">
                <a:solidFill>
                  <a:sysClr val="windowText" lastClr="000000"/>
                </a:solidFill>
              </a:rPr>
              <a:t>overave_composit</a:t>
            </a:r>
            <a:endParaRPr kumimoji="1" lang="en-US" altLang="ja-JP" sz="2400" b="1" dirty="0">
              <a:solidFill>
                <a:sysClr val="windowText" lastClr="000000"/>
              </a:solidFill>
            </a:endParaRPr>
          </a:p>
          <a:p>
            <a:pPr algn="ctr"/>
            <a:r>
              <a:rPr kumimoji="1" lang="ja-JP" altLang="en-US" sz="2400" b="1" dirty="0">
                <a:solidFill>
                  <a:sysClr val="windowText" lastClr="000000"/>
                </a:solidFill>
              </a:rPr>
              <a:t>総観規模</a:t>
            </a:r>
            <a:r>
              <a:rPr kumimoji="1" lang="en-US" altLang="ja-JP" sz="2400" b="1" dirty="0">
                <a:solidFill>
                  <a:sysClr val="windowText" lastClr="000000"/>
                </a:solidFill>
              </a:rPr>
              <a:t>- </a:t>
            </a:r>
            <a:r>
              <a:rPr kumimoji="1" lang="ja-JP" altLang="en-US" sz="2400" b="1" dirty="0">
                <a:solidFill>
                  <a:sysClr val="windowText" lastClr="000000"/>
                </a:solidFill>
              </a:rPr>
              <a:t>生</a:t>
            </a:r>
            <a:r>
              <a:rPr kumimoji="1" lang="en-US" altLang="ja-JP" sz="2400" b="1" dirty="0">
                <a:solidFill>
                  <a:sysClr val="windowText" lastClr="000000"/>
                </a:solidFill>
              </a:rPr>
              <a:t>(</a:t>
            </a:r>
            <a:r>
              <a:rPr kumimoji="1" lang="ja-JP" altLang="en-US" sz="2400" b="1" dirty="0">
                <a:solidFill>
                  <a:sysClr val="windowText" lastClr="000000"/>
                </a:solidFill>
              </a:rPr>
              <a:t>四</a:t>
            </a:r>
            <a:r>
              <a:rPr kumimoji="1" lang="en-US" altLang="ja-JP" sz="2400" b="1" dirty="0">
                <a:solidFill>
                  <a:sysClr val="windowText" lastClr="000000"/>
                </a:solidFill>
              </a:rPr>
              <a:t>)850hPa</a:t>
            </a:r>
            <a:endParaRPr kumimoji="1" lang="ja-JP" altLang="en-US" sz="2400" b="1" dirty="0">
              <a:solidFill>
                <a:sysClr val="windowText" lastClr="000000"/>
              </a:solidFill>
            </a:endParaRPr>
          </a:p>
        </p:txBody>
      </p:sp>
      <p:sp>
        <p:nvSpPr>
          <p:cNvPr id="14" name="正方形/長方形 13">
            <a:extLst>
              <a:ext uri="{FF2B5EF4-FFF2-40B4-BE49-F238E27FC236}">
                <a16:creationId xmlns:a16="http://schemas.microsoft.com/office/drawing/2014/main" id="{1DDA0DAE-43FF-4B8A-B1EC-762C0DA25666}"/>
              </a:ext>
            </a:extLst>
          </p:cNvPr>
          <p:cNvSpPr/>
          <p:nvPr/>
        </p:nvSpPr>
        <p:spPr>
          <a:xfrm>
            <a:off x="6055227" y="305802"/>
            <a:ext cx="1509295" cy="734595"/>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b="1" dirty="0">
                <a:solidFill>
                  <a:sysClr val="windowText" lastClr="000000"/>
                </a:solidFill>
              </a:rPr>
              <a:t>赤：生値</a:t>
            </a:r>
            <a:endParaRPr kumimoji="1" lang="en-US" altLang="ja-JP" b="1" dirty="0">
              <a:solidFill>
                <a:sysClr val="windowText" lastClr="000000"/>
              </a:solidFill>
            </a:endParaRPr>
          </a:p>
          <a:p>
            <a:r>
              <a:rPr kumimoji="1" lang="ja-JP" altLang="en-US" b="1" dirty="0">
                <a:solidFill>
                  <a:sysClr val="windowText" lastClr="000000"/>
                </a:solidFill>
              </a:rPr>
              <a:t>青：</a:t>
            </a:r>
            <a:r>
              <a:rPr kumimoji="1" lang="en-US" altLang="ja-JP" b="1" dirty="0" err="1">
                <a:solidFill>
                  <a:sysClr val="windowText" lastClr="000000"/>
                </a:solidFill>
              </a:rPr>
              <a:t>smthing</a:t>
            </a:r>
            <a:endParaRPr kumimoji="1" lang="ja-JP" altLang="en-US" b="1" dirty="0">
              <a:solidFill>
                <a:sysClr val="windowText" lastClr="000000"/>
              </a:solidFill>
            </a:endParaRPr>
          </a:p>
        </p:txBody>
      </p:sp>
      <p:sp>
        <p:nvSpPr>
          <p:cNvPr id="15" name="正方形/長方形 14">
            <a:extLst>
              <a:ext uri="{FF2B5EF4-FFF2-40B4-BE49-F238E27FC236}">
                <a16:creationId xmlns:a16="http://schemas.microsoft.com/office/drawing/2014/main" id="{4CAC5B6C-F030-49D9-BDE3-A07A2419DF50}"/>
              </a:ext>
            </a:extLst>
          </p:cNvPr>
          <p:cNvSpPr/>
          <p:nvPr/>
        </p:nvSpPr>
        <p:spPr>
          <a:xfrm>
            <a:off x="1990469" y="1788695"/>
            <a:ext cx="688564" cy="454860"/>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b="1" dirty="0">
                <a:solidFill>
                  <a:srgbClr val="C00000"/>
                </a:solidFill>
              </a:rPr>
              <a:t>あり</a:t>
            </a:r>
          </a:p>
        </p:txBody>
      </p:sp>
      <p:sp>
        <p:nvSpPr>
          <p:cNvPr id="16" name="正方形/長方形 15">
            <a:extLst>
              <a:ext uri="{FF2B5EF4-FFF2-40B4-BE49-F238E27FC236}">
                <a16:creationId xmlns:a16="http://schemas.microsoft.com/office/drawing/2014/main" id="{64739AB2-510A-4832-AA0A-4A23826A54DB}"/>
              </a:ext>
            </a:extLst>
          </p:cNvPr>
          <p:cNvSpPr/>
          <p:nvPr/>
        </p:nvSpPr>
        <p:spPr>
          <a:xfrm>
            <a:off x="6583811" y="1788695"/>
            <a:ext cx="688564" cy="454860"/>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b="1" dirty="0">
                <a:solidFill>
                  <a:srgbClr val="002060"/>
                </a:solidFill>
              </a:rPr>
              <a:t>なし</a:t>
            </a:r>
          </a:p>
        </p:txBody>
      </p:sp>
      <p:pic>
        <p:nvPicPr>
          <p:cNvPr id="2" name="図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73896" y="2243555"/>
            <a:ext cx="4308394" cy="4098042"/>
          </a:xfrm>
          <a:prstGeom prst="rect">
            <a:avLst/>
          </a:prstGeom>
        </p:spPr>
      </p:pic>
      <p:pic>
        <p:nvPicPr>
          <p:cNvPr id="4" name="図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2830" y="2243555"/>
            <a:ext cx="4308394" cy="4098042"/>
          </a:xfrm>
          <a:prstGeom prst="rect">
            <a:avLst/>
          </a:prstGeom>
        </p:spPr>
      </p:pic>
    </p:spTree>
    <p:extLst>
      <p:ext uri="{BB962C8B-B14F-4D97-AF65-F5344CB8AC3E}">
        <p14:creationId xmlns:p14="http://schemas.microsoft.com/office/powerpoint/2010/main" val="310172234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B4AC1AD8-F5D5-4E30-9C5E-5C25A4C9D06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5018348" y="2159256"/>
            <a:ext cx="4016183" cy="4235117"/>
          </a:xfrm>
          <a:prstGeom prst="rect">
            <a:avLst/>
          </a:prstGeom>
        </p:spPr>
      </p:pic>
      <p:pic>
        <p:nvPicPr>
          <p:cNvPr id="7" name="図 6">
            <a:extLst>
              <a:ext uri="{FF2B5EF4-FFF2-40B4-BE49-F238E27FC236}">
                <a16:creationId xmlns:a16="http://schemas.microsoft.com/office/drawing/2014/main" id="{0947248F-2794-4A9B-A78B-D15E5627A14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109466" y="2159257"/>
            <a:ext cx="4016182" cy="4235116"/>
          </a:xfrm>
          <a:prstGeom prst="rect">
            <a:avLst/>
          </a:prstGeom>
        </p:spPr>
      </p:pic>
      <p:sp>
        <p:nvSpPr>
          <p:cNvPr id="8" name="正方形/長方形 7">
            <a:extLst>
              <a:ext uri="{FF2B5EF4-FFF2-40B4-BE49-F238E27FC236}">
                <a16:creationId xmlns:a16="http://schemas.microsoft.com/office/drawing/2014/main" id="{521F6846-4759-403A-BDF4-D83EC9976563}"/>
              </a:ext>
            </a:extLst>
          </p:cNvPr>
          <p:cNvSpPr/>
          <p:nvPr/>
        </p:nvSpPr>
        <p:spPr>
          <a:xfrm>
            <a:off x="182830" y="165100"/>
            <a:ext cx="3771550" cy="977900"/>
          </a:xfrm>
          <a:prstGeom prst="rect">
            <a:avLst/>
          </a:prstGeom>
          <a:solidFill>
            <a:schemeClr val="bg1"/>
          </a:solidFill>
          <a:ln w="3810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400" b="1" dirty="0" err="1">
                <a:solidFill>
                  <a:sysClr val="windowText" lastClr="000000"/>
                </a:solidFill>
              </a:rPr>
              <a:t>overave_composit</a:t>
            </a:r>
            <a:endParaRPr kumimoji="1" lang="en-US" altLang="ja-JP" sz="2400" b="1" dirty="0">
              <a:solidFill>
                <a:sysClr val="windowText" lastClr="000000"/>
              </a:solidFill>
            </a:endParaRPr>
          </a:p>
          <a:p>
            <a:pPr algn="ctr"/>
            <a:r>
              <a:rPr kumimoji="1" lang="ja-JP" altLang="en-US" sz="2400" b="1" dirty="0">
                <a:solidFill>
                  <a:sysClr val="windowText" lastClr="000000"/>
                </a:solidFill>
              </a:rPr>
              <a:t>総観規模・生</a:t>
            </a:r>
            <a:r>
              <a:rPr kumimoji="1" lang="en-US" altLang="ja-JP" sz="2400" b="1" dirty="0">
                <a:solidFill>
                  <a:sysClr val="windowText" lastClr="000000"/>
                </a:solidFill>
              </a:rPr>
              <a:t>(</a:t>
            </a:r>
            <a:r>
              <a:rPr kumimoji="1" lang="ja-JP" altLang="en-US" sz="2400" b="1" dirty="0">
                <a:solidFill>
                  <a:sysClr val="windowText" lastClr="000000"/>
                </a:solidFill>
              </a:rPr>
              <a:t>四</a:t>
            </a:r>
            <a:r>
              <a:rPr kumimoji="1" lang="en-US" altLang="ja-JP" sz="2400" b="1" dirty="0">
                <a:solidFill>
                  <a:sysClr val="windowText" lastClr="000000"/>
                </a:solidFill>
              </a:rPr>
              <a:t>)500hPa</a:t>
            </a:r>
            <a:endParaRPr kumimoji="1" lang="ja-JP" altLang="en-US" sz="2400" b="1" dirty="0">
              <a:solidFill>
                <a:sysClr val="windowText" lastClr="000000"/>
              </a:solidFill>
            </a:endParaRPr>
          </a:p>
        </p:txBody>
      </p:sp>
      <p:sp>
        <p:nvSpPr>
          <p:cNvPr id="9" name="正方形/長方形 8">
            <a:extLst>
              <a:ext uri="{FF2B5EF4-FFF2-40B4-BE49-F238E27FC236}">
                <a16:creationId xmlns:a16="http://schemas.microsoft.com/office/drawing/2014/main" id="{554DB73B-9290-414A-BB50-DB3289F5CC78}"/>
              </a:ext>
            </a:extLst>
          </p:cNvPr>
          <p:cNvSpPr/>
          <p:nvPr/>
        </p:nvSpPr>
        <p:spPr>
          <a:xfrm>
            <a:off x="6055227" y="305802"/>
            <a:ext cx="1509295" cy="734595"/>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b="1" dirty="0">
                <a:solidFill>
                  <a:sysClr val="windowText" lastClr="000000"/>
                </a:solidFill>
              </a:rPr>
              <a:t>赤：生値</a:t>
            </a:r>
            <a:endParaRPr kumimoji="1" lang="en-US" altLang="ja-JP" b="1" dirty="0">
              <a:solidFill>
                <a:sysClr val="windowText" lastClr="000000"/>
              </a:solidFill>
            </a:endParaRPr>
          </a:p>
          <a:p>
            <a:r>
              <a:rPr kumimoji="1" lang="ja-JP" altLang="en-US" b="1" dirty="0">
                <a:solidFill>
                  <a:sysClr val="windowText" lastClr="000000"/>
                </a:solidFill>
              </a:rPr>
              <a:t>青：</a:t>
            </a:r>
            <a:r>
              <a:rPr kumimoji="1" lang="en-US" altLang="ja-JP" b="1" dirty="0" err="1">
                <a:solidFill>
                  <a:sysClr val="windowText" lastClr="000000"/>
                </a:solidFill>
              </a:rPr>
              <a:t>smthing</a:t>
            </a:r>
            <a:endParaRPr kumimoji="1" lang="ja-JP" altLang="en-US" b="1" dirty="0">
              <a:solidFill>
                <a:sysClr val="windowText" lastClr="000000"/>
              </a:solidFill>
            </a:endParaRPr>
          </a:p>
        </p:txBody>
      </p:sp>
      <p:sp>
        <p:nvSpPr>
          <p:cNvPr id="10" name="正方形/長方形 9">
            <a:extLst>
              <a:ext uri="{FF2B5EF4-FFF2-40B4-BE49-F238E27FC236}">
                <a16:creationId xmlns:a16="http://schemas.microsoft.com/office/drawing/2014/main" id="{36F2B9D9-419B-47AD-A90B-873D02DF855E}"/>
              </a:ext>
            </a:extLst>
          </p:cNvPr>
          <p:cNvSpPr/>
          <p:nvPr/>
        </p:nvSpPr>
        <p:spPr>
          <a:xfrm>
            <a:off x="1990469" y="1788695"/>
            <a:ext cx="688564" cy="454860"/>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b="1" dirty="0">
                <a:solidFill>
                  <a:srgbClr val="C00000"/>
                </a:solidFill>
              </a:rPr>
              <a:t>あり</a:t>
            </a:r>
          </a:p>
        </p:txBody>
      </p:sp>
      <p:sp>
        <p:nvSpPr>
          <p:cNvPr id="11" name="正方形/長方形 10">
            <a:extLst>
              <a:ext uri="{FF2B5EF4-FFF2-40B4-BE49-F238E27FC236}">
                <a16:creationId xmlns:a16="http://schemas.microsoft.com/office/drawing/2014/main" id="{353E5581-0541-4A36-A803-6F1A2FFA5729}"/>
              </a:ext>
            </a:extLst>
          </p:cNvPr>
          <p:cNvSpPr/>
          <p:nvPr/>
        </p:nvSpPr>
        <p:spPr>
          <a:xfrm>
            <a:off x="6583811" y="1788695"/>
            <a:ext cx="688564" cy="454860"/>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b="1" dirty="0">
                <a:solidFill>
                  <a:srgbClr val="002060"/>
                </a:solidFill>
              </a:rPr>
              <a:t>なし</a:t>
            </a:r>
          </a:p>
        </p:txBody>
      </p:sp>
    </p:spTree>
    <p:extLst>
      <p:ext uri="{BB962C8B-B14F-4D97-AF65-F5344CB8AC3E}">
        <p14:creationId xmlns:p14="http://schemas.microsoft.com/office/powerpoint/2010/main" val="243445102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a:extLst>
              <a:ext uri="{FF2B5EF4-FFF2-40B4-BE49-F238E27FC236}">
                <a16:creationId xmlns:a16="http://schemas.microsoft.com/office/drawing/2014/main" id="{521F6846-4759-403A-BDF4-D83EC9976563}"/>
              </a:ext>
            </a:extLst>
          </p:cNvPr>
          <p:cNvSpPr/>
          <p:nvPr/>
        </p:nvSpPr>
        <p:spPr>
          <a:xfrm>
            <a:off x="182830" y="165100"/>
            <a:ext cx="3771550" cy="977900"/>
          </a:xfrm>
          <a:prstGeom prst="rect">
            <a:avLst/>
          </a:prstGeom>
          <a:solidFill>
            <a:schemeClr val="bg1"/>
          </a:solidFill>
          <a:ln w="3810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400" b="1" dirty="0" err="1">
                <a:solidFill>
                  <a:sysClr val="windowText" lastClr="000000"/>
                </a:solidFill>
              </a:rPr>
              <a:t>overave_composit</a:t>
            </a:r>
            <a:endParaRPr kumimoji="1" lang="en-US" altLang="ja-JP" sz="2400" b="1" dirty="0">
              <a:solidFill>
                <a:sysClr val="windowText" lastClr="000000"/>
              </a:solidFill>
            </a:endParaRPr>
          </a:p>
          <a:p>
            <a:pPr algn="ctr"/>
            <a:r>
              <a:rPr kumimoji="1" lang="ja-JP" altLang="en-US" sz="2400" b="1" dirty="0">
                <a:solidFill>
                  <a:sysClr val="windowText" lastClr="000000"/>
                </a:solidFill>
              </a:rPr>
              <a:t>局地</a:t>
            </a:r>
            <a:r>
              <a:rPr kumimoji="1" lang="en-US" altLang="ja-JP" sz="2400" b="1" dirty="0">
                <a:solidFill>
                  <a:sysClr val="windowText" lastClr="000000"/>
                </a:solidFill>
              </a:rPr>
              <a:t>(</a:t>
            </a:r>
            <a:r>
              <a:rPr kumimoji="1" lang="ja-JP" altLang="en-US" sz="2400" b="1" dirty="0">
                <a:solidFill>
                  <a:sysClr val="windowText" lastClr="000000"/>
                </a:solidFill>
              </a:rPr>
              <a:t>四</a:t>
            </a:r>
            <a:r>
              <a:rPr kumimoji="1" lang="en-US" altLang="ja-JP" sz="2400" b="1" dirty="0">
                <a:solidFill>
                  <a:sysClr val="windowText" lastClr="000000"/>
                </a:solidFill>
              </a:rPr>
              <a:t>)500hPa</a:t>
            </a:r>
            <a:endParaRPr kumimoji="1" lang="ja-JP" altLang="en-US" sz="2400" b="1" dirty="0">
              <a:solidFill>
                <a:sysClr val="windowText" lastClr="000000"/>
              </a:solidFill>
            </a:endParaRPr>
          </a:p>
        </p:txBody>
      </p:sp>
      <p:sp>
        <p:nvSpPr>
          <p:cNvPr id="9" name="正方形/長方形 8">
            <a:extLst>
              <a:ext uri="{FF2B5EF4-FFF2-40B4-BE49-F238E27FC236}">
                <a16:creationId xmlns:a16="http://schemas.microsoft.com/office/drawing/2014/main" id="{554DB73B-9290-414A-BB50-DB3289F5CC78}"/>
              </a:ext>
            </a:extLst>
          </p:cNvPr>
          <p:cNvSpPr/>
          <p:nvPr/>
        </p:nvSpPr>
        <p:spPr>
          <a:xfrm>
            <a:off x="6055227" y="305802"/>
            <a:ext cx="1509295" cy="734595"/>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b="1" dirty="0">
                <a:solidFill>
                  <a:sysClr val="windowText" lastClr="000000"/>
                </a:solidFill>
              </a:rPr>
              <a:t>赤：生値</a:t>
            </a:r>
            <a:endParaRPr kumimoji="1" lang="en-US" altLang="ja-JP" b="1" dirty="0">
              <a:solidFill>
                <a:sysClr val="windowText" lastClr="000000"/>
              </a:solidFill>
            </a:endParaRPr>
          </a:p>
          <a:p>
            <a:r>
              <a:rPr kumimoji="1" lang="ja-JP" altLang="en-US" b="1" dirty="0">
                <a:solidFill>
                  <a:sysClr val="windowText" lastClr="000000"/>
                </a:solidFill>
              </a:rPr>
              <a:t>青：</a:t>
            </a:r>
            <a:r>
              <a:rPr kumimoji="1" lang="en-US" altLang="ja-JP" b="1" dirty="0" err="1">
                <a:solidFill>
                  <a:sysClr val="windowText" lastClr="000000"/>
                </a:solidFill>
              </a:rPr>
              <a:t>smthing</a:t>
            </a:r>
            <a:endParaRPr kumimoji="1" lang="ja-JP" altLang="en-US" b="1" dirty="0">
              <a:solidFill>
                <a:sysClr val="windowText" lastClr="000000"/>
              </a:solidFill>
            </a:endParaRPr>
          </a:p>
        </p:txBody>
      </p:sp>
      <p:sp>
        <p:nvSpPr>
          <p:cNvPr id="10" name="正方形/長方形 9">
            <a:extLst>
              <a:ext uri="{FF2B5EF4-FFF2-40B4-BE49-F238E27FC236}">
                <a16:creationId xmlns:a16="http://schemas.microsoft.com/office/drawing/2014/main" id="{36F2B9D9-419B-47AD-A90B-873D02DF855E}"/>
              </a:ext>
            </a:extLst>
          </p:cNvPr>
          <p:cNvSpPr/>
          <p:nvPr/>
        </p:nvSpPr>
        <p:spPr>
          <a:xfrm>
            <a:off x="1990469" y="1788695"/>
            <a:ext cx="688564" cy="454860"/>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b="1" dirty="0">
                <a:solidFill>
                  <a:srgbClr val="C00000"/>
                </a:solidFill>
              </a:rPr>
              <a:t>あり</a:t>
            </a:r>
          </a:p>
        </p:txBody>
      </p:sp>
      <p:sp>
        <p:nvSpPr>
          <p:cNvPr id="11" name="正方形/長方形 10">
            <a:extLst>
              <a:ext uri="{FF2B5EF4-FFF2-40B4-BE49-F238E27FC236}">
                <a16:creationId xmlns:a16="http://schemas.microsoft.com/office/drawing/2014/main" id="{353E5581-0541-4A36-A803-6F1A2FFA5729}"/>
              </a:ext>
            </a:extLst>
          </p:cNvPr>
          <p:cNvSpPr/>
          <p:nvPr/>
        </p:nvSpPr>
        <p:spPr>
          <a:xfrm>
            <a:off x="6583811" y="1788695"/>
            <a:ext cx="688564" cy="454860"/>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b="1" dirty="0">
                <a:solidFill>
                  <a:srgbClr val="002060"/>
                </a:solidFill>
              </a:rPr>
              <a:t>なし</a:t>
            </a:r>
          </a:p>
        </p:txBody>
      </p:sp>
      <p:pic>
        <p:nvPicPr>
          <p:cNvPr id="2" name="図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19450" y="2371570"/>
            <a:ext cx="4180320" cy="3974365"/>
          </a:xfrm>
          <a:prstGeom prst="rect">
            <a:avLst/>
          </a:prstGeom>
        </p:spPr>
      </p:pic>
      <p:pic>
        <p:nvPicPr>
          <p:cNvPr id="3" name="図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243555"/>
            <a:ext cx="4314969" cy="4102380"/>
          </a:xfrm>
          <a:prstGeom prst="rect">
            <a:avLst/>
          </a:prstGeom>
        </p:spPr>
      </p:pic>
    </p:spTree>
    <p:extLst>
      <p:ext uri="{BB962C8B-B14F-4D97-AF65-F5344CB8AC3E}">
        <p14:creationId xmlns:p14="http://schemas.microsoft.com/office/powerpoint/2010/main" val="263260682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a:extLst>
              <a:ext uri="{FF2B5EF4-FFF2-40B4-BE49-F238E27FC236}">
                <a16:creationId xmlns:a16="http://schemas.microsoft.com/office/drawing/2014/main" id="{521F6846-4759-403A-BDF4-D83EC9976563}"/>
              </a:ext>
            </a:extLst>
          </p:cNvPr>
          <p:cNvSpPr/>
          <p:nvPr/>
        </p:nvSpPr>
        <p:spPr>
          <a:xfrm>
            <a:off x="182830" y="165100"/>
            <a:ext cx="3771550" cy="977900"/>
          </a:xfrm>
          <a:prstGeom prst="rect">
            <a:avLst/>
          </a:prstGeom>
          <a:solidFill>
            <a:schemeClr val="bg1"/>
          </a:solidFill>
          <a:ln w="3810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400" b="1" dirty="0" err="1">
                <a:solidFill>
                  <a:sysClr val="windowText" lastClr="000000"/>
                </a:solidFill>
              </a:rPr>
              <a:t>overave_composit</a:t>
            </a:r>
            <a:endParaRPr kumimoji="1" lang="en-US" altLang="ja-JP" sz="2400" b="1" dirty="0">
              <a:solidFill>
                <a:sysClr val="windowText" lastClr="000000"/>
              </a:solidFill>
            </a:endParaRPr>
          </a:p>
          <a:p>
            <a:pPr algn="ctr"/>
            <a:r>
              <a:rPr kumimoji="1" lang="ja-JP" altLang="en-US" sz="2400" b="1" dirty="0">
                <a:solidFill>
                  <a:sysClr val="windowText" lastClr="000000"/>
                </a:solidFill>
              </a:rPr>
              <a:t>ありーなし</a:t>
            </a:r>
            <a:r>
              <a:rPr kumimoji="1" lang="en-US" altLang="ja-JP" sz="2400" b="1" dirty="0">
                <a:solidFill>
                  <a:sysClr val="windowText" lastClr="000000"/>
                </a:solidFill>
              </a:rPr>
              <a:t>(</a:t>
            </a:r>
            <a:r>
              <a:rPr kumimoji="1" lang="ja-JP" altLang="en-US" sz="2400" b="1" dirty="0">
                <a:solidFill>
                  <a:sysClr val="windowText" lastClr="000000"/>
                </a:solidFill>
              </a:rPr>
              <a:t>四</a:t>
            </a:r>
            <a:r>
              <a:rPr kumimoji="1" lang="en-US" altLang="ja-JP" sz="2400" b="1" dirty="0">
                <a:solidFill>
                  <a:sysClr val="windowText" lastClr="000000"/>
                </a:solidFill>
              </a:rPr>
              <a:t>)</a:t>
            </a:r>
          </a:p>
          <a:p>
            <a:pPr algn="ctr"/>
            <a:r>
              <a:rPr kumimoji="1" lang="ja-JP" altLang="en-US" sz="2400" b="1" dirty="0">
                <a:solidFill>
                  <a:sysClr val="windowText" lastClr="000000"/>
                </a:solidFill>
              </a:rPr>
              <a:t>局地</a:t>
            </a:r>
          </a:p>
        </p:txBody>
      </p:sp>
      <p:sp>
        <p:nvSpPr>
          <p:cNvPr id="9" name="正方形/長方形 8">
            <a:extLst>
              <a:ext uri="{FF2B5EF4-FFF2-40B4-BE49-F238E27FC236}">
                <a16:creationId xmlns:a16="http://schemas.microsoft.com/office/drawing/2014/main" id="{554DB73B-9290-414A-BB50-DB3289F5CC78}"/>
              </a:ext>
            </a:extLst>
          </p:cNvPr>
          <p:cNvSpPr/>
          <p:nvPr/>
        </p:nvSpPr>
        <p:spPr>
          <a:xfrm>
            <a:off x="6055227" y="305802"/>
            <a:ext cx="1509295" cy="734595"/>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b="1" dirty="0">
                <a:solidFill>
                  <a:sysClr val="windowText" lastClr="000000"/>
                </a:solidFill>
              </a:rPr>
              <a:t>赤：生値</a:t>
            </a:r>
            <a:endParaRPr kumimoji="1" lang="en-US" altLang="ja-JP" b="1" dirty="0">
              <a:solidFill>
                <a:sysClr val="windowText" lastClr="000000"/>
              </a:solidFill>
            </a:endParaRPr>
          </a:p>
          <a:p>
            <a:r>
              <a:rPr kumimoji="1" lang="ja-JP" altLang="en-US" b="1" dirty="0">
                <a:solidFill>
                  <a:sysClr val="windowText" lastClr="000000"/>
                </a:solidFill>
              </a:rPr>
              <a:t>青：</a:t>
            </a:r>
            <a:r>
              <a:rPr kumimoji="1" lang="en-US" altLang="ja-JP" b="1" dirty="0" err="1">
                <a:solidFill>
                  <a:sysClr val="windowText" lastClr="000000"/>
                </a:solidFill>
              </a:rPr>
              <a:t>smthing</a:t>
            </a:r>
            <a:endParaRPr kumimoji="1" lang="ja-JP" altLang="en-US" b="1" dirty="0">
              <a:solidFill>
                <a:sysClr val="windowText" lastClr="000000"/>
              </a:solidFill>
            </a:endParaRPr>
          </a:p>
        </p:txBody>
      </p:sp>
      <p:pic>
        <p:nvPicPr>
          <p:cNvPr id="12" name="図 11">
            <a:extLst>
              <a:ext uri="{FF2B5EF4-FFF2-40B4-BE49-F238E27FC236}">
                <a16:creationId xmlns:a16="http://schemas.microsoft.com/office/drawing/2014/main" id="{3CA96062-BDDD-4168-8F01-A86A55DB9C6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294724" y="1509388"/>
            <a:ext cx="4105245" cy="4329034"/>
          </a:xfrm>
          <a:prstGeom prst="rect">
            <a:avLst/>
          </a:prstGeom>
        </p:spPr>
      </p:pic>
      <p:pic>
        <p:nvPicPr>
          <p:cNvPr id="5" name="図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05089" y="1621281"/>
            <a:ext cx="4315968" cy="4105246"/>
          </a:xfrm>
          <a:prstGeom prst="rect">
            <a:avLst/>
          </a:prstGeom>
        </p:spPr>
      </p:pic>
      <p:sp>
        <p:nvSpPr>
          <p:cNvPr id="13" name="テキスト ボックス 12">
            <a:extLst>
              <a:ext uri="{FF2B5EF4-FFF2-40B4-BE49-F238E27FC236}">
                <a16:creationId xmlns:a16="http://schemas.microsoft.com/office/drawing/2014/main" id="{4ECB08C3-5625-4490-87D2-51D44374DD93}"/>
              </a:ext>
            </a:extLst>
          </p:cNvPr>
          <p:cNvSpPr txBox="1"/>
          <p:nvPr/>
        </p:nvSpPr>
        <p:spPr>
          <a:xfrm>
            <a:off x="1701005" y="1221171"/>
            <a:ext cx="1006514" cy="400110"/>
          </a:xfrm>
          <a:prstGeom prst="rect">
            <a:avLst/>
          </a:prstGeom>
          <a:noFill/>
          <a:ln w="28575">
            <a:solidFill>
              <a:schemeClr val="accent4">
                <a:lumMod val="60000"/>
                <a:lumOff val="40000"/>
              </a:schemeClr>
            </a:solidFill>
          </a:ln>
        </p:spPr>
        <p:txBody>
          <a:bodyPr wrap="square" rtlCol="0">
            <a:spAutoFit/>
          </a:bodyPr>
          <a:lstStyle/>
          <a:p>
            <a:r>
              <a:rPr lang="en-US" altLang="ja-JP" sz="2000" b="1" dirty="0"/>
              <a:t>850hPa </a:t>
            </a:r>
            <a:r>
              <a:rPr kumimoji="1" lang="ja-JP" altLang="en-US" sz="2000" b="1" dirty="0"/>
              <a:t>　</a:t>
            </a:r>
            <a:endParaRPr kumimoji="1" lang="ja-JP" altLang="en-US" sz="1600" b="1" dirty="0"/>
          </a:p>
        </p:txBody>
      </p:sp>
      <p:sp>
        <p:nvSpPr>
          <p:cNvPr id="14" name="テキスト ボックス 13">
            <a:extLst>
              <a:ext uri="{FF2B5EF4-FFF2-40B4-BE49-F238E27FC236}">
                <a16:creationId xmlns:a16="http://schemas.microsoft.com/office/drawing/2014/main" id="{4ECB08C3-5625-4490-87D2-51D44374DD93}"/>
              </a:ext>
            </a:extLst>
          </p:cNvPr>
          <p:cNvSpPr txBox="1"/>
          <p:nvPr/>
        </p:nvSpPr>
        <p:spPr>
          <a:xfrm>
            <a:off x="6359816" y="1240317"/>
            <a:ext cx="1006514" cy="400110"/>
          </a:xfrm>
          <a:prstGeom prst="rect">
            <a:avLst/>
          </a:prstGeom>
          <a:noFill/>
          <a:ln w="28575">
            <a:solidFill>
              <a:schemeClr val="accent4">
                <a:lumMod val="60000"/>
                <a:lumOff val="40000"/>
              </a:schemeClr>
            </a:solidFill>
          </a:ln>
        </p:spPr>
        <p:txBody>
          <a:bodyPr wrap="square" rtlCol="0">
            <a:spAutoFit/>
          </a:bodyPr>
          <a:lstStyle/>
          <a:p>
            <a:r>
              <a:rPr lang="en-US" altLang="ja-JP" sz="2000" b="1" dirty="0"/>
              <a:t>500hPa </a:t>
            </a:r>
            <a:r>
              <a:rPr kumimoji="1" lang="ja-JP" altLang="en-US" sz="2000" b="1" dirty="0"/>
              <a:t>　</a:t>
            </a:r>
            <a:endParaRPr kumimoji="1" lang="ja-JP" altLang="en-US" sz="1600" b="1" dirty="0"/>
          </a:p>
        </p:txBody>
      </p:sp>
    </p:spTree>
    <p:extLst>
      <p:ext uri="{BB962C8B-B14F-4D97-AF65-F5344CB8AC3E}">
        <p14:creationId xmlns:p14="http://schemas.microsoft.com/office/powerpoint/2010/main" val="323094522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四角形: 角を丸くする 3">
            <a:extLst>
              <a:ext uri="{FF2B5EF4-FFF2-40B4-BE49-F238E27FC236}">
                <a16:creationId xmlns:a16="http://schemas.microsoft.com/office/drawing/2014/main" id="{EBE383CE-3552-46C8-A504-CF19A44BCDFF}"/>
              </a:ext>
            </a:extLst>
          </p:cNvPr>
          <p:cNvSpPr/>
          <p:nvPr/>
        </p:nvSpPr>
        <p:spPr>
          <a:xfrm>
            <a:off x="0" y="-25854"/>
            <a:ext cx="9144000" cy="450420"/>
          </a:xfrm>
          <a:prstGeom prst="roundRect">
            <a:avLst>
              <a:gd name="adj" fmla="val 0"/>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2400" b="1" dirty="0">
                <a:solidFill>
                  <a:schemeClr val="bg1"/>
                </a:solidFill>
              </a:rPr>
              <a:t>4.</a:t>
            </a:r>
            <a:r>
              <a:rPr lang="ja-JP" altLang="en-US" sz="2400" b="1" dirty="0">
                <a:solidFill>
                  <a:schemeClr val="bg1"/>
                </a:solidFill>
              </a:rPr>
              <a:t>使用データ・解析手法</a:t>
            </a:r>
          </a:p>
        </p:txBody>
      </p:sp>
      <p:sp>
        <p:nvSpPr>
          <p:cNvPr id="6" name="テキスト ボックス 5">
            <a:extLst>
              <a:ext uri="{FF2B5EF4-FFF2-40B4-BE49-F238E27FC236}">
                <a16:creationId xmlns:a16="http://schemas.microsoft.com/office/drawing/2014/main" id="{36D93142-FD02-4ED5-AF4D-93902D36E642}"/>
              </a:ext>
            </a:extLst>
          </p:cNvPr>
          <p:cNvSpPr txBox="1"/>
          <p:nvPr/>
        </p:nvSpPr>
        <p:spPr>
          <a:xfrm>
            <a:off x="4572000" y="2791578"/>
            <a:ext cx="4413504" cy="584775"/>
          </a:xfrm>
          <a:prstGeom prst="rect">
            <a:avLst/>
          </a:prstGeom>
          <a:noFill/>
        </p:spPr>
        <p:txBody>
          <a:bodyPr wrap="square" rtlCol="0">
            <a:spAutoFit/>
          </a:bodyPr>
          <a:lstStyle/>
          <a:p>
            <a:r>
              <a:rPr lang="en-US" altLang="ja-JP" sz="1600" b="1" dirty="0"/>
              <a:t>※</a:t>
            </a:r>
            <a:r>
              <a:rPr lang="ja-JP" altLang="en-US" sz="1600" b="1" dirty="0"/>
              <a:t>四日市のアメダスが降雪量を観測している</a:t>
            </a:r>
            <a:endParaRPr lang="en-US" altLang="ja-JP" sz="1600" b="1" dirty="0"/>
          </a:p>
          <a:p>
            <a:r>
              <a:rPr lang="ja-JP" altLang="en-US" sz="1600" b="1" dirty="0"/>
              <a:t>　のが</a:t>
            </a:r>
            <a:r>
              <a:rPr lang="en-US" altLang="ja-JP" sz="1600" b="1" dirty="0"/>
              <a:t>1995</a:t>
            </a:r>
            <a:r>
              <a:rPr lang="ja-JP" altLang="en-US" sz="1600" b="1" dirty="0"/>
              <a:t>年</a:t>
            </a:r>
            <a:r>
              <a:rPr lang="en-US" altLang="ja-JP" sz="1600" b="1" dirty="0"/>
              <a:t>12</a:t>
            </a:r>
            <a:r>
              <a:rPr lang="ja-JP" altLang="en-US" sz="1600" b="1" dirty="0"/>
              <a:t>月までのため</a:t>
            </a:r>
          </a:p>
        </p:txBody>
      </p:sp>
      <p:sp>
        <p:nvSpPr>
          <p:cNvPr id="7" name="テキスト ボックス 6">
            <a:extLst>
              <a:ext uri="{FF2B5EF4-FFF2-40B4-BE49-F238E27FC236}">
                <a16:creationId xmlns:a16="http://schemas.microsoft.com/office/drawing/2014/main" id="{13CD0714-2136-4997-8412-2B98A90726FB}"/>
              </a:ext>
            </a:extLst>
          </p:cNvPr>
          <p:cNvSpPr txBox="1"/>
          <p:nvPr/>
        </p:nvSpPr>
        <p:spPr>
          <a:xfrm>
            <a:off x="585430" y="3785244"/>
            <a:ext cx="9192463" cy="707886"/>
          </a:xfrm>
          <a:prstGeom prst="rect">
            <a:avLst/>
          </a:prstGeom>
          <a:noFill/>
        </p:spPr>
        <p:txBody>
          <a:bodyPr wrap="square" rtlCol="0">
            <a:spAutoFit/>
          </a:bodyPr>
          <a:lstStyle/>
          <a:p>
            <a:r>
              <a:rPr lang="ja-JP" altLang="en-US" sz="2000" b="1" u="sng" dirty="0"/>
              <a:t>事例抽出定義</a:t>
            </a:r>
            <a:endParaRPr lang="en-US" altLang="ja-JP" sz="2000" b="1" u="sng" dirty="0"/>
          </a:p>
          <a:p>
            <a:r>
              <a:rPr lang="ja-JP" altLang="en-US" sz="2000" b="1" dirty="0"/>
              <a:t>　アメダスの四日市、名古屋、岐阜、津の</a:t>
            </a:r>
            <a:r>
              <a:rPr lang="en-US" altLang="ja-JP" sz="2000" b="1" dirty="0"/>
              <a:t>4</a:t>
            </a:r>
            <a:r>
              <a:rPr lang="ja-JP" altLang="en-US" sz="2000" b="1" dirty="0"/>
              <a:t>地点の中で</a:t>
            </a:r>
            <a:r>
              <a:rPr lang="en-US" altLang="ja-JP" sz="2000" b="1" dirty="0"/>
              <a:t>…</a:t>
            </a:r>
          </a:p>
        </p:txBody>
      </p:sp>
      <p:sp>
        <p:nvSpPr>
          <p:cNvPr id="8" name="テキスト ボックス 7">
            <a:extLst>
              <a:ext uri="{FF2B5EF4-FFF2-40B4-BE49-F238E27FC236}">
                <a16:creationId xmlns:a16="http://schemas.microsoft.com/office/drawing/2014/main" id="{A00DAC61-1B86-49CB-AE61-887AFC2F2386}"/>
              </a:ext>
            </a:extLst>
          </p:cNvPr>
          <p:cNvSpPr txBox="1"/>
          <p:nvPr/>
        </p:nvSpPr>
        <p:spPr>
          <a:xfrm>
            <a:off x="122275" y="1130233"/>
            <a:ext cx="8674220" cy="1200329"/>
          </a:xfrm>
          <a:prstGeom prst="rect">
            <a:avLst/>
          </a:prstGeom>
          <a:noFill/>
          <a:ln w="38100">
            <a:solidFill>
              <a:srgbClr val="0070C0"/>
            </a:solidFill>
          </a:ln>
        </p:spPr>
        <p:txBody>
          <a:bodyPr wrap="square" rtlCol="0">
            <a:spAutoFit/>
          </a:bodyPr>
          <a:lstStyle/>
          <a:p>
            <a:r>
              <a:rPr lang="ja-JP" altLang="en-US" sz="2400" b="1" dirty="0"/>
              <a:t>・</a:t>
            </a:r>
            <a:r>
              <a:rPr lang="en-US" altLang="ja-JP" sz="2400" b="1" dirty="0"/>
              <a:t>JRA-55</a:t>
            </a:r>
            <a:r>
              <a:rPr lang="ja-JP" altLang="en-US" sz="2400" b="1" dirty="0"/>
              <a:t>ダウンスケーリング再解析データ</a:t>
            </a:r>
            <a:r>
              <a:rPr lang="en-US" altLang="ja-JP" sz="2400" b="1" dirty="0"/>
              <a:t>(</a:t>
            </a:r>
            <a:r>
              <a:rPr lang="en-US" altLang="ja-JP" sz="2400" b="1" dirty="0">
                <a:solidFill>
                  <a:srgbClr val="C00000"/>
                </a:solidFill>
              </a:rPr>
              <a:t>5km</a:t>
            </a:r>
            <a:r>
              <a:rPr lang="en-US" altLang="ja-JP" sz="2400" b="1" dirty="0"/>
              <a:t>×</a:t>
            </a:r>
            <a:r>
              <a:rPr lang="en-US" altLang="ja-JP" sz="2400" b="1" dirty="0">
                <a:solidFill>
                  <a:srgbClr val="C00000"/>
                </a:solidFill>
              </a:rPr>
              <a:t>5km</a:t>
            </a:r>
            <a:r>
              <a:rPr lang="en-US" altLang="ja-JP" sz="2400" b="1" dirty="0"/>
              <a:t>)</a:t>
            </a:r>
          </a:p>
          <a:p>
            <a:r>
              <a:rPr lang="ja-JP" altLang="en-US" sz="2400" b="1" dirty="0"/>
              <a:t>・</a:t>
            </a:r>
            <a:r>
              <a:rPr lang="en-US" altLang="ja-JP" sz="2400" b="1" dirty="0"/>
              <a:t>JRA-55</a:t>
            </a:r>
            <a:r>
              <a:rPr lang="ja-JP" altLang="en-US" sz="2400" b="1" dirty="0"/>
              <a:t>再解析データ</a:t>
            </a:r>
            <a:r>
              <a:rPr lang="en-US" altLang="ja-JP" sz="2400" b="1" dirty="0"/>
              <a:t>(125km×125km)</a:t>
            </a:r>
          </a:p>
          <a:p>
            <a:r>
              <a:rPr lang="ja-JP" altLang="en-US" sz="2400" b="1" dirty="0"/>
              <a:t>・アメダスデータ</a:t>
            </a:r>
            <a:r>
              <a:rPr lang="en-US" altLang="ja-JP" sz="2400" b="1" dirty="0"/>
              <a:t>(</a:t>
            </a:r>
            <a:r>
              <a:rPr lang="ja-JP" altLang="en-US" sz="2400" b="1" dirty="0"/>
              <a:t>四日市、名古屋、津、岐阜の</a:t>
            </a:r>
            <a:r>
              <a:rPr lang="en-US" altLang="ja-JP" sz="2400" b="1" dirty="0"/>
              <a:t>4</a:t>
            </a:r>
            <a:r>
              <a:rPr lang="ja-JP" altLang="en-US" sz="2400" b="1" dirty="0"/>
              <a:t>地点</a:t>
            </a:r>
            <a:r>
              <a:rPr lang="en-US" altLang="ja-JP" sz="2400" b="1" dirty="0"/>
              <a:t>)</a:t>
            </a:r>
          </a:p>
        </p:txBody>
      </p:sp>
      <p:sp>
        <p:nvSpPr>
          <p:cNvPr id="9" name="テキスト ボックス 8">
            <a:extLst>
              <a:ext uri="{FF2B5EF4-FFF2-40B4-BE49-F238E27FC236}">
                <a16:creationId xmlns:a16="http://schemas.microsoft.com/office/drawing/2014/main" id="{9AA9DB86-6E22-4D0A-B289-C8A9A89DE7D0}"/>
              </a:ext>
            </a:extLst>
          </p:cNvPr>
          <p:cNvSpPr txBox="1"/>
          <p:nvPr/>
        </p:nvSpPr>
        <p:spPr>
          <a:xfrm>
            <a:off x="585430" y="2373312"/>
            <a:ext cx="7224720" cy="461665"/>
          </a:xfrm>
          <a:prstGeom prst="rect">
            <a:avLst/>
          </a:prstGeom>
          <a:noFill/>
        </p:spPr>
        <p:txBody>
          <a:bodyPr wrap="square" rtlCol="0">
            <a:spAutoFit/>
          </a:bodyPr>
          <a:lstStyle/>
          <a:p>
            <a:r>
              <a:rPr lang="ja-JP" altLang="en-US" sz="2400" b="1" dirty="0"/>
              <a:t>解析期間は、</a:t>
            </a:r>
            <a:r>
              <a:rPr lang="en-US" altLang="ja-JP" sz="2400" b="1" dirty="0"/>
              <a:t>1980</a:t>
            </a:r>
            <a:r>
              <a:rPr lang="ja-JP" altLang="en-US" sz="2400" b="1" dirty="0"/>
              <a:t>年～</a:t>
            </a:r>
            <a:r>
              <a:rPr lang="en-US" altLang="ja-JP" sz="2400" b="1" dirty="0"/>
              <a:t>1995</a:t>
            </a:r>
            <a:r>
              <a:rPr lang="ja-JP" altLang="en-US" sz="2400" b="1" dirty="0"/>
              <a:t>年の</a:t>
            </a:r>
            <a:r>
              <a:rPr lang="en-US" altLang="ja-JP" sz="2400" b="1" dirty="0"/>
              <a:t>12</a:t>
            </a:r>
            <a:r>
              <a:rPr lang="ja-JP" altLang="en-US" sz="2400" b="1" dirty="0"/>
              <a:t>月，</a:t>
            </a:r>
            <a:r>
              <a:rPr lang="en-US" altLang="ja-JP" sz="2400" b="1" dirty="0"/>
              <a:t>1</a:t>
            </a:r>
            <a:r>
              <a:rPr lang="ja-JP" altLang="en-US" sz="2400" b="1" dirty="0"/>
              <a:t>月，</a:t>
            </a:r>
            <a:r>
              <a:rPr lang="en-US" altLang="ja-JP" sz="2400" b="1" dirty="0"/>
              <a:t>2</a:t>
            </a:r>
            <a:r>
              <a:rPr lang="ja-JP" altLang="en-US" sz="2400" b="1" dirty="0"/>
              <a:t>月</a:t>
            </a:r>
            <a:endParaRPr kumimoji="1" lang="ja-JP" altLang="en-US" sz="2400" b="1" dirty="0"/>
          </a:p>
        </p:txBody>
      </p:sp>
      <p:sp>
        <p:nvSpPr>
          <p:cNvPr id="14" name="テキスト ボックス 13">
            <a:extLst>
              <a:ext uri="{FF2B5EF4-FFF2-40B4-BE49-F238E27FC236}">
                <a16:creationId xmlns:a16="http://schemas.microsoft.com/office/drawing/2014/main" id="{26AB1535-E7ED-4D6F-ADA1-BB0F1F580C85}"/>
              </a:ext>
            </a:extLst>
          </p:cNvPr>
          <p:cNvSpPr txBox="1"/>
          <p:nvPr/>
        </p:nvSpPr>
        <p:spPr>
          <a:xfrm>
            <a:off x="192944" y="3294973"/>
            <a:ext cx="2035456" cy="400110"/>
          </a:xfrm>
          <a:prstGeom prst="rect">
            <a:avLst/>
          </a:prstGeom>
          <a:noFill/>
        </p:spPr>
        <p:txBody>
          <a:bodyPr wrap="square" rtlCol="0">
            <a:spAutoFit/>
          </a:bodyPr>
          <a:lstStyle/>
          <a:p>
            <a:r>
              <a:rPr lang="ja-JP" altLang="en-US" sz="2000" b="1" dirty="0"/>
              <a:t>・合成図解析</a:t>
            </a:r>
            <a:endParaRPr lang="en-US" altLang="ja-JP" sz="2000" b="1" dirty="0"/>
          </a:p>
        </p:txBody>
      </p:sp>
      <p:sp>
        <p:nvSpPr>
          <p:cNvPr id="2" name="吹き出し: 角を丸めた四角形 1">
            <a:extLst>
              <a:ext uri="{FF2B5EF4-FFF2-40B4-BE49-F238E27FC236}">
                <a16:creationId xmlns:a16="http://schemas.microsoft.com/office/drawing/2014/main" id="{31C69662-73B2-40FA-A681-2B219069C21A}"/>
              </a:ext>
            </a:extLst>
          </p:cNvPr>
          <p:cNvSpPr/>
          <p:nvPr/>
        </p:nvSpPr>
        <p:spPr>
          <a:xfrm>
            <a:off x="7742939" y="1093909"/>
            <a:ext cx="1459684" cy="782588"/>
          </a:xfrm>
          <a:prstGeom prst="wedgeRoundRectCallout">
            <a:avLst>
              <a:gd name="adj1" fmla="val -60467"/>
              <a:gd name="adj2" fmla="val -17371"/>
              <a:gd name="adj3" fmla="val 16667"/>
            </a:avLst>
          </a:prstGeom>
          <a:solidFill>
            <a:schemeClr val="bg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tx1"/>
                </a:solidFill>
              </a:rPr>
              <a:t>局地の解析に最適！</a:t>
            </a:r>
          </a:p>
        </p:txBody>
      </p:sp>
      <p:sp>
        <p:nvSpPr>
          <p:cNvPr id="11" name="テキスト ボックス 10">
            <a:extLst>
              <a:ext uri="{FF2B5EF4-FFF2-40B4-BE49-F238E27FC236}">
                <a16:creationId xmlns:a16="http://schemas.microsoft.com/office/drawing/2014/main" id="{26AB1535-E7ED-4D6F-ADA1-BB0F1F580C85}"/>
              </a:ext>
            </a:extLst>
          </p:cNvPr>
          <p:cNvSpPr txBox="1"/>
          <p:nvPr/>
        </p:nvSpPr>
        <p:spPr>
          <a:xfrm>
            <a:off x="122275" y="2939629"/>
            <a:ext cx="2035456" cy="400110"/>
          </a:xfrm>
          <a:prstGeom prst="rect">
            <a:avLst/>
          </a:prstGeom>
          <a:noFill/>
        </p:spPr>
        <p:txBody>
          <a:bodyPr wrap="square" rtlCol="0">
            <a:spAutoFit/>
          </a:bodyPr>
          <a:lstStyle/>
          <a:p>
            <a:r>
              <a:rPr lang="ja-JP" altLang="en-US" sz="2000" b="1" u="sng" dirty="0"/>
              <a:t>解析手法</a:t>
            </a:r>
            <a:endParaRPr lang="en-US" altLang="ja-JP" sz="2000" b="1" u="sng" dirty="0"/>
          </a:p>
        </p:txBody>
      </p:sp>
      <p:sp>
        <p:nvSpPr>
          <p:cNvPr id="12" name="テキスト ボックス 11">
            <a:extLst>
              <a:ext uri="{FF2B5EF4-FFF2-40B4-BE49-F238E27FC236}">
                <a16:creationId xmlns:a16="http://schemas.microsoft.com/office/drawing/2014/main" id="{26AB1535-E7ED-4D6F-ADA1-BB0F1F580C85}"/>
              </a:ext>
            </a:extLst>
          </p:cNvPr>
          <p:cNvSpPr txBox="1"/>
          <p:nvPr/>
        </p:nvSpPr>
        <p:spPr>
          <a:xfrm>
            <a:off x="122275" y="575685"/>
            <a:ext cx="2035456" cy="400110"/>
          </a:xfrm>
          <a:prstGeom prst="rect">
            <a:avLst/>
          </a:prstGeom>
          <a:noFill/>
        </p:spPr>
        <p:txBody>
          <a:bodyPr wrap="square" rtlCol="0">
            <a:spAutoFit/>
          </a:bodyPr>
          <a:lstStyle/>
          <a:p>
            <a:r>
              <a:rPr lang="ja-JP" altLang="en-US" sz="2000" b="1" u="sng" dirty="0"/>
              <a:t>使用データ</a:t>
            </a:r>
            <a:endParaRPr lang="en-US" altLang="ja-JP" sz="2000" b="1" u="sng" dirty="0"/>
          </a:p>
        </p:txBody>
      </p:sp>
      <p:sp>
        <p:nvSpPr>
          <p:cNvPr id="3" name="正方形/長方形 2">
            <a:extLst>
              <a:ext uri="{FF2B5EF4-FFF2-40B4-BE49-F238E27FC236}">
                <a16:creationId xmlns:a16="http://schemas.microsoft.com/office/drawing/2014/main" id="{982E9ED4-520C-4E09-A582-BEDFE1947002}"/>
              </a:ext>
            </a:extLst>
          </p:cNvPr>
          <p:cNvSpPr/>
          <p:nvPr/>
        </p:nvSpPr>
        <p:spPr>
          <a:xfrm>
            <a:off x="3393346" y="6308410"/>
            <a:ext cx="5122004" cy="369332"/>
          </a:xfrm>
          <a:prstGeom prst="rect">
            <a:avLst/>
          </a:prstGeom>
        </p:spPr>
        <p:txBody>
          <a:bodyPr wrap="square">
            <a:spAutoFit/>
          </a:bodyPr>
          <a:lstStyle/>
          <a:p>
            <a:r>
              <a:rPr lang="en-US" altLang="ja-JP" b="1" dirty="0"/>
              <a:t>※</a:t>
            </a:r>
            <a:r>
              <a:rPr lang="ja-JP" altLang="en-US" b="1" dirty="0"/>
              <a:t>南岸低気圧での事例、特殊な場の事例を除く</a:t>
            </a:r>
          </a:p>
        </p:txBody>
      </p:sp>
      <p:sp>
        <p:nvSpPr>
          <p:cNvPr id="13" name="正方形/長方形 12">
            <a:extLst>
              <a:ext uri="{FF2B5EF4-FFF2-40B4-BE49-F238E27FC236}">
                <a16:creationId xmlns:a16="http://schemas.microsoft.com/office/drawing/2014/main" id="{F616F16D-A8C9-4F42-939C-CC78D47E29AE}"/>
              </a:ext>
            </a:extLst>
          </p:cNvPr>
          <p:cNvSpPr/>
          <p:nvPr/>
        </p:nvSpPr>
        <p:spPr>
          <a:xfrm>
            <a:off x="349877" y="4489761"/>
            <a:ext cx="8219015" cy="1569660"/>
          </a:xfrm>
          <a:prstGeom prst="rect">
            <a:avLst/>
          </a:prstGeom>
          <a:ln w="38100">
            <a:solidFill>
              <a:schemeClr val="accent5">
                <a:lumMod val="75000"/>
              </a:schemeClr>
            </a:solidFill>
          </a:ln>
        </p:spPr>
        <p:style>
          <a:lnRef idx="2">
            <a:schemeClr val="accent5"/>
          </a:lnRef>
          <a:fillRef idx="1">
            <a:schemeClr val="lt1"/>
          </a:fillRef>
          <a:effectRef idx="0">
            <a:schemeClr val="accent5"/>
          </a:effectRef>
          <a:fontRef idx="minor">
            <a:schemeClr val="dk1"/>
          </a:fontRef>
        </p:style>
        <p:txBody>
          <a:bodyPr wrap="square">
            <a:spAutoFit/>
          </a:bodyPr>
          <a:lstStyle/>
          <a:p>
            <a:r>
              <a:rPr lang="ja-JP" altLang="en-US" sz="2400" b="1" u="sng" dirty="0"/>
              <a:t>・四日市の日降雪量が</a:t>
            </a:r>
            <a:r>
              <a:rPr lang="en-US" altLang="ja-JP" sz="2400" b="1" u="sng" dirty="0"/>
              <a:t>1</a:t>
            </a:r>
            <a:r>
              <a:rPr lang="ja-JP" altLang="en-US" sz="2400" b="1" u="sng" dirty="0"/>
              <a:t>番多い日を抽出</a:t>
            </a:r>
            <a:endParaRPr lang="en-US" altLang="ja-JP" sz="2400" b="1" u="sng" dirty="0"/>
          </a:p>
          <a:p>
            <a:r>
              <a:rPr lang="ja-JP" altLang="en-US" sz="2400" b="1" dirty="0"/>
              <a:t>　　　　　　　　　　　　→四日市型</a:t>
            </a:r>
            <a:r>
              <a:rPr lang="en-US" altLang="ja-JP" sz="2400" b="1" dirty="0"/>
              <a:t>(26</a:t>
            </a:r>
            <a:r>
              <a:rPr lang="ja-JP" altLang="en-US" sz="2400" b="1" dirty="0"/>
              <a:t>事例／</a:t>
            </a:r>
            <a:r>
              <a:rPr lang="en-US" altLang="ja-JP" sz="2400" b="1" dirty="0"/>
              <a:t>265</a:t>
            </a:r>
            <a:r>
              <a:rPr lang="ja-JP" altLang="en-US" sz="2400" b="1" dirty="0"/>
              <a:t>降雪日</a:t>
            </a:r>
            <a:r>
              <a:rPr lang="en-US" altLang="ja-JP" sz="2400" b="1" dirty="0"/>
              <a:t>)</a:t>
            </a:r>
          </a:p>
          <a:p>
            <a:r>
              <a:rPr lang="ja-JP" altLang="en-US" sz="2400" b="1" u="sng" dirty="0"/>
              <a:t>・名古屋の日降雪量が</a:t>
            </a:r>
            <a:r>
              <a:rPr lang="en-US" altLang="ja-JP" sz="2400" b="1" u="sng" dirty="0"/>
              <a:t>1</a:t>
            </a:r>
            <a:r>
              <a:rPr lang="ja-JP" altLang="en-US" sz="2400" b="1" u="sng" dirty="0"/>
              <a:t>番多い日を抽出</a:t>
            </a:r>
            <a:endParaRPr lang="en-US" altLang="ja-JP" sz="2400" b="1" u="sng" dirty="0"/>
          </a:p>
          <a:p>
            <a:r>
              <a:rPr lang="ja-JP" altLang="en-US" sz="2400" b="1" dirty="0"/>
              <a:t>　　　　　　　　　　　　→名古屋型</a:t>
            </a:r>
            <a:r>
              <a:rPr lang="en-US" altLang="ja-JP" sz="2400" b="1" dirty="0"/>
              <a:t>(10</a:t>
            </a:r>
            <a:r>
              <a:rPr lang="ja-JP" altLang="en-US" sz="2400" b="1" dirty="0"/>
              <a:t>事例／</a:t>
            </a:r>
            <a:r>
              <a:rPr lang="en-US" altLang="ja-JP" sz="2400" b="1" dirty="0"/>
              <a:t>253</a:t>
            </a:r>
            <a:r>
              <a:rPr lang="ja-JP" altLang="en-US" sz="2400" b="1" dirty="0"/>
              <a:t>降雪日</a:t>
            </a:r>
            <a:r>
              <a:rPr lang="en-US" altLang="ja-JP" sz="2400" b="1" dirty="0"/>
              <a:t>)</a:t>
            </a:r>
            <a:endParaRPr lang="ja-JP" altLang="en-US" sz="2400" dirty="0"/>
          </a:p>
        </p:txBody>
      </p:sp>
      <p:sp>
        <p:nvSpPr>
          <p:cNvPr id="15" name="スライド番号プレースホルダー 14">
            <a:extLst>
              <a:ext uri="{FF2B5EF4-FFF2-40B4-BE49-F238E27FC236}">
                <a16:creationId xmlns:a16="http://schemas.microsoft.com/office/drawing/2014/main" id="{14762FDB-1E9E-47D2-8540-97679F733F26}"/>
              </a:ext>
            </a:extLst>
          </p:cNvPr>
          <p:cNvSpPr>
            <a:spLocks noGrp="1"/>
          </p:cNvSpPr>
          <p:nvPr>
            <p:ph type="sldNum" sz="quarter" idx="12"/>
          </p:nvPr>
        </p:nvSpPr>
        <p:spPr/>
        <p:txBody>
          <a:bodyPr/>
          <a:lstStyle/>
          <a:p>
            <a:fld id="{DBDD4F3C-EC1F-4C85-9014-28B9076F3E62}" type="slidenum">
              <a:rPr kumimoji="1" lang="ja-JP" altLang="en-US" smtClean="0"/>
              <a:t>39</a:t>
            </a:fld>
            <a:endParaRPr kumimoji="1" lang="ja-JP" altLang="en-US" dirty="0"/>
          </a:p>
        </p:txBody>
      </p:sp>
    </p:spTree>
    <p:extLst>
      <p:ext uri="{BB962C8B-B14F-4D97-AF65-F5344CB8AC3E}">
        <p14:creationId xmlns:p14="http://schemas.microsoft.com/office/powerpoint/2010/main" val="1579769395"/>
      </p:ext>
    </p:extLst>
  </p:cSld>
  <p:clrMapOvr>
    <a:masterClrMapping/>
  </p:clrMapOvr>
  <mc:AlternateContent xmlns:mc="http://schemas.openxmlformats.org/markup-compatibility/2006" xmlns:p14="http://schemas.microsoft.com/office/powerpoint/2010/main">
    <mc:Choice Requires="p14">
      <p:transition spd="slow" p14:dur="2000" advTm="52962"/>
    </mc:Choice>
    <mc:Fallback xmlns="">
      <p:transition spd="slow" advTm="52962"/>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四角形: 角を丸くする 3">
            <a:extLst>
              <a:ext uri="{FF2B5EF4-FFF2-40B4-BE49-F238E27FC236}">
                <a16:creationId xmlns:a16="http://schemas.microsoft.com/office/drawing/2014/main" id="{9715C734-714D-4197-95B3-A3427889FAA0}"/>
              </a:ext>
            </a:extLst>
          </p:cNvPr>
          <p:cNvSpPr/>
          <p:nvPr/>
        </p:nvSpPr>
        <p:spPr>
          <a:xfrm>
            <a:off x="0" y="-25854"/>
            <a:ext cx="9144000" cy="450420"/>
          </a:xfrm>
          <a:prstGeom prst="roundRect">
            <a:avLst>
              <a:gd name="adj" fmla="val 0"/>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2400" b="1" dirty="0">
                <a:ln>
                  <a:solidFill>
                    <a:sysClr val="windowText" lastClr="000000"/>
                  </a:solidFill>
                </a:ln>
                <a:solidFill>
                  <a:schemeClr val="bg1"/>
                </a:solidFill>
              </a:rPr>
              <a:t>1.</a:t>
            </a:r>
            <a:r>
              <a:rPr lang="ja-JP" altLang="en-US" sz="2400" b="1" dirty="0">
                <a:ln>
                  <a:solidFill>
                    <a:sysClr val="windowText" lastClr="000000"/>
                  </a:solidFill>
                </a:ln>
                <a:solidFill>
                  <a:schemeClr val="bg1"/>
                </a:solidFill>
              </a:rPr>
              <a:t>研究背景</a:t>
            </a:r>
          </a:p>
        </p:txBody>
      </p:sp>
      <p:sp>
        <p:nvSpPr>
          <p:cNvPr id="17" name="スライド番号プレースホルダー 16">
            <a:extLst>
              <a:ext uri="{FF2B5EF4-FFF2-40B4-BE49-F238E27FC236}">
                <a16:creationId xmlns:a16="http://schemas.microsoft.com/office/drawing/2014/main" id="{B525279A-FFE2-48DC-BD7E-452518EAB169}"/>
              </a:ext>
            </a:extLst>
          </p:cNvPr>
          <p:cNvSpPr>
            <a:spLocks noGrp="1"/>
          </p:cNvSpPr>
          <p:nvPr>
            <p:ph type="sldNum" sz="quarter" idx="12"/>
          </p:nvPr>
        </p:nvSpPr>
        <p:spPr/>
        <p:txBody>
          <a:bodyPr/>
          <a:lstStyle/>
          <a:p>
            <a:fld id="{DBDD4F3C-EC1F-4C85-9014-28B9076F3E62}" type="slidenum">
              <a:rPr kumimoji="1" lang="ja-JP" altLang="en-US" smtClean="0"/>
              <a:t>4</a:t>
            </a:fld>
            <a:endParaRPr kumimoji="1" lang="ja-JP" altLang="en-US" dirty="0"/>
          </a:p>
        </p:txBody>
      </p:sp>
      <p:cxnSp>
        <p:nvCxnSpPr>
          <p:cNvPr id="21" name="直線コネクタ 20">
            <a:extLst>
              <a:ext uri="{FF2B5EF4-FFF2-40B4-BE49-F238E27FC236}">
                <a16:creationId xmlns:a16="http://schemas.microsoft.com/office/drawing/2014/main" id="{C9273BDB-EB19-43DB-ADDA-E3EAD27A5CE7}"/>
              </a:ext>
            </a:extLst>
          </p:cNvPr>
          <p:cNvCxnSpPr>
            <a:cxnSpLocks/>
            <a:stCxn id="4" idx="2"/>
          </p:cNvCxnSpPr>
          <p:nvPr/>
        </p:nvCxnSpPr>
        <p:spPr>
          <a:xfrm>
            <a:off x="4572000" y="424566"/>
            <a:ext cx="0" cy="643343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41" name="正方形/長方形 40">
            <a:extLst>
              <a:ext uri="{FF2B5EF4-FFF2-40B4-BE49-F238E27FC236}">
                <a16:creationId xmlns:a16="http://schemas.microsoft.com/office/drawing/2014/main" id="{D3C257F3-0608-47F5-9FE0-5B25F89A60EE}"/>
              </a:ext>
            </a:extLst>
          </p:cNvPr>
          <p:cNvSpPr/>
          <p:nvPr/>
        </p:nvSpPr>
        <p:spPr>
          <a:xfrm>
            <a:off x="6116187" y="-3046"/>
            <a:ext cx="2939632" cy="444818"/>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400" b="1" dirty="0">
                <a:solidFill>
                  <a:sysClr val="windowText" lastClr="000000"/>
                </a:solidFill>
              </a:rPr>
              <a:t>・北西風・小低気圧</a:t>
            </a:r>
          </a:p>
        </p:txBody>
      </p:sp>
      <p:grpSp>
        <p:nvGrpSpPr>
          <p:cNvPr id="11" name="グループ化 10">
            <a:extLst>
              <a:ext uri="{FF2B5EF4-FFF2-40B4-BE49-F238E27FC236}">
                <a16:creationId xmlns:a16="http://schemas.microsoft.com/office/drawing/2014/main" id="{D9ED75A3-0C58-4DA2-A377-09EB6403B42C}"/>
              </a:ext>
            </a:extLst>
          </p:cNvPr>
          <p:cNvGrpSpPr/>
          <p:nvPr/>
        </p:nvGrpSpPr>
        <p:grpSpPr>
          <a:xfrm>
            <a:off x="4797333" y="643960"/>
            <a:ext cx="4172124" cy="5738820"/>
            <a:chOff x="4797333" y="643960"/>
            <a:chExt cx="4172124" cy="5738820"/>
          </a:xfrm>
        </p:grpSpPr>
        <p:sp>
          <p:nvSpPr>
            <p:cNvPr id="23" name="テキスト ボックス 22">
              <a:extLst>
                <a:ext uri="{FF2B5EF4-FFF2-40B4-BE49-F238E27FC236}">
                  <a16:creationId xmlns:a16="http://schemas.microsoft.com/office/drawing/2014/main" id="{E7009F5C-42EC-4227-A093-4390FBC69E5A}"/>
                </a:ext>
              </a:extLst>
            </p:cNvPr>
            <p:cNvSpPr txBox="1"/>
            <p:nvPr/>
          </p:nvSpPr>
          <p:spPr>
            <a:xfrm>
              <a:off x="6116187" y="643960"/>
              <a:ext cx="2080413" cy="400110"/>
            </a:xfrm>
            <a:prstGeom prst="rect">
              <a:avLst/>
            </a:prstGeom>
            <a:noFill/>
          </p:spPr>
          <p:txBody>
            <a:bodyPr wrap="square" rtlCol="0">
              <a:spAutoFit/>
            </a:bodyPr>
            <a:lstStyle/>
            <a:p>
              <a:r>
                <a:rPr lang="ja-JP" altLang="en-US" sz="2000" b="1" u="sng" dirty="0"/>
                <a:t>二宮</a:t>
              </a:r>
              <a:r>
                <a:rPr lang="en-US" altLang="ja-JP" sz="2000" b="1" u="sng" dirty="0"/>
                <a:t>(1993)</a:t>
              </a:r>
              <a:endParaRPr lang="ja-JP" altLang="en-US" sz="1600" b="1" u="sng" dirty="0"/>
            </a:p>
          </p:txBody>
        </p:sp>
        <p:pic>
          <p:nvPicPr>
            <p:cNvPr id="24" name="図 23">
              <a:extLst>
                <a:ext uri="{FF2B5EF4-FFF2-40B4-BE49-F238E27FC236}">
                  <a16:creationId xmlns:a16="http://schemas.microsoft.com/office/drawing/2014/main" id="{8212A6E7-7DD3-4036-A769-7A761316CB5C}"/>
                </a:ext>
              </a:extLst>
            </p:cNvPr>
            <p:cNvPicPr>
              <a:picLocks noChangeAspect="1"/>
            </p:cNvPicPr>
            <p:nvPr/>
          </p:nvPicPr>
          <p:blipFill rotWithShape="1">
            <a:blip r:embed="rId2"/>
            <a:srcRect l="62996" t="32620" r="24206" b="24951"/>
            <a:stretch/>
          </p:blipFill>
          <p:spPr>
            <a:xfrm>
              <a:off x="5402045" y="1059521"/>
              <a:ext cx="2962700" cy="2946751"/>
            </a:xfrm>
            <a:prstGeom prst="rect">
              <a:avLst/>
            </a:prstGeom>
          </p:spPr>
        </p:pic>
        <p:sp>
          <p:nvSpPr>
            <p:cNvPr id="25" name="テキスト ボックス 24">
              <a:extLst>
                <a:ext uri="{FF2B5EF4-FFF2-40B4-BE49-F238E27FC236}">
                  <a16:creationId xmlns:a16="http://schemas.microsoft.com/office/drawing/2014/main" id="{B09B7106-3CD6-478B-AE60-603D2AA65668}"/>
                </a:ext>
              </a:extLst>
            </p:cNvPr>
            <p:cNvSpPr txBox="1"/>
            <p:nvPr/>
          </p:nvSpPr>
          <p:spPr>
            <a:xfrm>
              <a:off x="4797333" y="5551783"/>
              <a:ext cx="4172124" cy="830997"/>
            </a:xfrm>
            <a:prstGeom prst="rect">
              <a:avLst/>
            </a:prstGeom>
            <a:solidFill>
              <a:schemeClr val="bg1"/>
            </a:solidFill>
            <a:ln w="38100">
              <a:solidFill>
                <a:srgbClr val="C00000"/>
              </a:solidFill>
            </a:ln>
          </p:spPr>
          <p:style>
            <a:lnRef idx="2">
              <a:schemeClr val="accent5"/>
            </a:lnRef>
            <a:fillRef idx="1">
              <a:schemeClr val="lt1"/>
            </a:fillRef>
            <a:effectRef idx="0">
              <a:schemeClr val="accent5"/>
            </a:effectRef>
            <a:fontRef idx="minor">
              <a:schemeClr val="dk1"/>
            </a:fontRef>
          </p:style>
          <p:txBody>
            <a:bodyPr wrap="square" rtlCol="0">
              <a:spAutoFit/>
            </a:bodyPr>
            <a:lstStyle/>
            <a:p>
              <a:r>
                <a:rPr lang="ja-JP" altLang="en-US" sz="2400" b="1" dirty="0"/>
                <a:t>小低気圧は日本海沿岸に豪雪をもたらすものとして注目</a:t>
              </a:r>
              <a:endParaRPr lang="en-US" altLang="ja-JP" sz="2400" b="1" dirty="0"/>
            </a:p>
          </p:txBody>
        </p:sp>
        <p:sp>
          <p:nvSpPr>
            <p:cNvPr id="40" name="矢印: 下 39">
              <a:extLst>
                <a:ext uri="{FF2B5EF4-FFF2-40B4-BE49-F238E27FC236}">
                  <a16:creationId xmlns:a16="http://schemas.microsoft.com/office/drawing/2014/main" id="{F91C2275-E012-4DE8-9D85-F73912E411F2}"/>
                </a:ext>
              </a:extLst>
            </p:cNvPr>
            <p:cNvSpPr/>
            <p:nvPr/>
          </p:nvSpPr>
          <p:spPr>
            <a:xfrm>
              <a:off x="6352220" y="4609035"/>
              <a:ext cx="1062350" cy="362466"/>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nvGrpSpPr>
            <p:cNvPr id="8" name="グループ化 7"/>
            <p:cNvGrpSpPr/>
            <p:nvPr/>
          </p:nvGrpSpPr>
          <p:grpSpPr>
            <a:xfrm>
              <a:off x="4797333" y="4262974"/>
              <a:ext cx="2307287" cy="584909"/>
              <a:chOff x="7532475" y="4314580"/>
              <a:chExt cx="2307287" cy="584909"/>
            </a:xfrm>
          </p:grpSpPr>
          <p:grpSp>
            <p:nvGrpSpPr>
              <p:cNvPr id="7" name="グループ化 6"/>
              <p:cNvGrpSpPr/>
              <p:nvPr/>
            </p:nvGrpSpPr>
            <p:grpSpPr>
              <a:xfrm>
                <a:off x="7599751" y="4642464"/>
                <a:ext cx="245049" cy="180946"/>
                <a:chOff x="8123670" y="1825578"/>
                <a:chExt cx="336395" cy="248397"/>
              </a:xfrm>
              <a:solidFill>
                <a:schemeClr val="tx1"/>
              </a:solidFill>
            </p:grpSpPr>
            <p:sp>
              <p:nvSpPr>
                <p:cNvPr id="3" name="円/楕円 2"/>
                <p:cNvSpPr/>
                <p:nvPr/>
              </p:nvSpPr>
              <p:spPr>
                <a:xfrm>
                  <a:off x="8123670" y="1894893"/>
                  <a:ext cx="179082" cy="179082"/>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月 5"/>
                <p:cNvSpPr/>
                <p:nvPr/>
              </p:nvSpPr>
              <p:spPr>
                <a:xfrm rot="5400000">
                  <a:off x="8210358" y="1763627"/>
                  <a:ext cx="187756" cy="311658"/>
                </a:xfrm>
                <a:prstGeom prst="mo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6" name="テキスト ボックス 25">
                <a:extLst>
                  <a:ext uri="{FF2B5EF4-FFF2-40B4-BE49-F238E27FC236}">
                    <a16:creationId xmlns:a16="http://schemas.microsoft.com/office/drawing/2014/main" id="{E7009F5C-42EC-4227-A093-4390FBC69E5A}"/>
                  </a:ext>
                </a:extLst>
              </p:cNvPr>
              <p:cNvSpPr txBox="1"/>
              <p:nvPr/>
            </p:nvSpPr>
            <p:spPr>
              <a:xfrm>
                <a:off x="7759349" y="4622490"/>
                <a:ext cx="2080413" cy="276999"/>
              </a:xfrm>
              <a:prstGeom prst="rect">
                <a:avLst/>
              </a:prstGeom>
              <a:noFill/>
            </p:spPr>
            <p:txBody>
              <a:bodyPr wrap="square" rtlCol="0">
                <a:spAutoFit/>
              </a:bodyPr>
              <a:lstStyle/>
              <a:p>
                <a:r>
                  <a:rPr lang="ja-JP" altLang="en-US" sz="1200" b="1" dirty="0"/>
                  <a:t>小低気圧の進路</a:t>
                </a:r>
              </a:p>
            </p:txBody>
          </p:sp>
          <p:sp>
            <p:nvSpPr>
              <p:cNvPr id="27" name="テキスト ボックス 26">
                <a:extLst>
                  <a:ext uri="{FF2B5EF4-FFF2-40B4-BE49-F238E27FC236}">
                    <a16:creationId xmlns:a16="http://schemas.microsoft.com/office/drawing/2014/main" id="{E7009F5C-42EC-4227-A093-4390FBC69E5A}"/>
                  </a:ext>
                </a:extLst>
              </p:cNvPr>
              <p:cNvSpPr txBox="1"/>
              <p:nvPr/>
            </p:nvSpPr>
            <p:spPr>
              <a:xfrm>
                <a:off x="7532475" y="4314580"/>
                <a:ext cx="2080413" cy="276999"/>
              </a:xfrm>
              <a:prstGeom prst="rect">
                <a:avLst/>
              </a:prstGeom>
              <a:noFill/>
            </p:spPr>
            <p:txBody>
              <a:bodyPr wrap="square" rtlCol="0">
                <a:spAutoFit/>
              </a:bodyPr>
              <a:lstStyle/>
              <a:p>
                <a:r>
                  <a:rPr lang="ja-JP" altLang="en-US" sz="1200" b="1" dirty="0"/>
                  <a:t>線：海面更生気圧</a:t>
                </a:r>
              </a:p>
            </p:txBody>
          </p:sp>
        </p:grpSp>
      </p:grpSp>
      <p:grpSp>
        <p:nvGrpSpPr>
          <p:cNvPr id="10" name="グループ化 9">
            <a:extLst>
              <a:ext uri="{FF2B5EF4-FFF2-40B4-BE49-F238E27FC236}">
                <a16:creationId xmlns:a16="http://schemas.microsoft.com/office/drawing/2014/main" id="{65E4D1C3-875B-40D9-9E9B-41941C527310}"/>
              </a:ext>
            </a:extLst>
          </p:cNvPr>
          <p:cNvGrpSpPr/>
          <p:nvPr/>
        </p:nvGrpSpPr>
        <p:grpSpPr>
          <a:xfrm>
            <a:off x="68876" y="608997"/>
            <a:ext cx="4342704" cy="5896893"/>
            <a:chOff x="68876" y="608997"/>
            <a:chExt cx="4342704" cy="5896893"/>
          </a:xfrm>
        </p:grpSpPr>
        <p:sp>
          <p:nvSpPr>
            <p:cNvPr id="12" name="テキスト ボックス 11">
              <a:extLst>
                <a:ext uri="{FF2B5EF4-FFF2-40B4-BE49-F238E27FC236}">
                  <a16:creationId xmlns:a16="http://schemas.microsoft.com/office/drawing/2014/main" id="{8A784EC9-2FDB-49DC-BF8E-B76978AA010B}"/>
                </a:ext>
              </a:extLst>
            </p:cNvPr>
            <p:cNvSpPr txBox="1"/>
            <p:nvPr/>
          </p:nvSpPr>
          <p:spPr>
            <a:xfrm>
              <a:off x="1344577" y="608997"/>
              <a:ext cx="2934815" cy="400110"/>
            </a:xfrm>
            <a:prstGeom prst="rect">
              <a:avLst/>
            </a:prstGeom>
            <a:noFill/>
          </p:spPr>
          <p:txBody>
            <a:bodyPr wrap="square" rtlCol="0">
              <a:spAutoFit/>
            </a:bodyPr>
            <a:lstStyle/>
            <a:p>
              <a:r>
                <a:rPr lang="ja-JP" altLang="en-US" sz="2000" b="1" u="sng" dirty="0"/>
                <a:t>藤吉ら</a:t>
              </a:r>
              <a:r>
                <a:rPr lang="en-US" altLang="ja-JP" sz="2000" b="1" u="sng" dirty="0"/>
                <a:t>(1991</a:t>
              </a:r>
              <a:r>
                <a:rPr lang="en-US" altLang="ja-JP" sz="1600" b="1" u="sng" dirty="0"/>
                <a:t>)</a:t>
              </a:r>
              <a:endParaRPr lang="ja-JP" altLang="en-US" sz="1200" b="1" u="sng" dirty="0"/>
            </a:p>
          </p:txBody>
        </p:sp>
        <p:grpSp>
          <p:nvGrpSpPr>
            <p:cNvPr id="9" name="グループ化 8">
              <a:extLst>
                <a:ext uri="{FF2B5EF4-FFF2-40B4-BE49-F238E27FC236}">
                  <a16:creationId xmlns:a16="http://schemas.microsoft.com/office/drawing/2014/main" id="{1ADE7B2A-02F6-4B1B-9DF9-4A1F9A95CCE9}"/>
                </a:ext>
              </a:extLst>
            </p:cNvPr>
            <p:cNvGrpSpPr/>
            <p:nvPr/>
          </p:nvGrpSpPr>
          <p:grpSpPr>
            <a:xfrm>
              <a:off x="68876" y="1242062"/>
              <a:ext cx="4342704" cy="5263828"/>
              <a:chOff x="68876" y="1242062"/>
              <a:chExt cx="4342704" cy="5263828"/>
            </a:xfrm>
          </p:grpSpPr>
          <p:grpSp>
            <p:nvGrpSpPr>
              <p:cNvPr id="5" name="グループ化 4">
                <a:extLst>
                  <a:ext uri="{FF2B5EF4-FFF2-40B4-BE49-F238E27FC236}">
                    <a16:creationId xmlns:a16="http://schemas.microsoft.com/office/drawing/2014/main" id="{E50D8484-CBCB-4C08-B078-C8C9B35EA611}"/>
                  </a:ext>
                </a:extLst>
              </p:cNvPr>
              <p:cNvGrpSpPr/>
              <p:nvPr/>
            </p:nvGrpSpPr>
            <p:grpSpPr>
              <a:xfrm>
                <a:off x="68876" y="1242062"/>
                <a:ext cx="4342704" cy="5263828"/>
                <a:chOff x="68876" y="1242062"/>
                <a:chExt cx="4342704" cy="5263828"/>
              </a:xfrm>
            </p:grpSpPr>
            <p:sp>
              <p:nvSpPr>
                <p:cNvPr id="13" name="テキスト ボックス 12">
                  <a:extLst>
                    <a:ext uri="{FF2B5EF4-FFF2-40B4-BE49-F238E27FC236}">
                      <a16:creationId xmlns:a16="http://schemas.microsoft.com/office/drawing/2014/main" id="{B54688A4-08C3-495F-B1D7-E48B36B09D16}"/>
                    </a:ext>
                  </a:extLst>
                </p:cNvPr>
                <p:cNvSpPr txBox="1"/>
                <p:nvPr/>
              </p:nvSpPr>
              <p:spPr>
                <a:xfrm>
                  <a:off x="107268" y="3985976"/>
                  <a:ext cx="4172124" cy="830997"/>
                </a:xfrm>
                <a:prstGeom prst="rect">
                  <a:avLst/>
                </a:prstGeom>
                <a:solidFill>
                  <a:schemeClr val="bg1"/>
                </a:solidFill>
                <a:ln w="38100">
                  <a:solidFill>
                    <a:schemeClr val="tx1"/>
                  </a:solidFill>
                </a:ln>
              </p:spPr>
              <p:style>
                <a:lnRef idx="2">
                  <a:schemeClr val="accent5"/>
                </a:lnRef>
                <a:fillRef idx="1">
                  <a:schemeClr val="lt1"/>
                </a:fillRef>
                <a:effectRef idx="0">
                  <a:schemeClr val="accent5"/>
                </a:effectRef>
                <a:fontRef idx="minor">
                  <a:schemeClr val="dk1"/>
                </a:fontRef>
              </p:style>
              <p:txBody>
                <a:bodyPr wrap="square" rtlCol="0">
                  <a:spAutoFit/>
                </a:bodyPr>
                <a:lstStyle/>
                <a:p>
                  <a:r>
                    <a:rPr lang="ja-JP" altLang="en-US" sz="2400" b="1" dirty="0"/>
                    <a:t>観測値から</a:t>
                  </a:r>
                  <a:r>
                    <a:rPr lang="en-US" altLang="ja-JP" sz="2400" b="1" dirty="0">
                      <a:solidFill>
                        <a:srgbClr val="C00000"/>
                      </a:solidFill>
                    </a:rPr>
                    <a:t>850hPa</a:t>
                  </a:r>
                  <a:r>
                    <a:rPr lang="ja-JP" altLang="en-US" sz="2400" b="1" dirty="0">
                      <a:solidFill>
                        <a:srgbClr val="C00000"/>
                      </a:solidFill>
                    </a:rPr>
                    <a:t>付近の風向</a:t>
                  </a:r>
                  <a:r>
                    <a:rPr lang="ja-JP" altLang="en-US" sz="2400" b="1" dirty="0"/>
                    <a:t>と降雪分布の関連を示す</a:t>
                  </a:r>
                  <a:endParaRPr lang="en-US" altLang="ja-JP" sz="2400" b="1" dirty="0"/>
                </a:p>
              </p:txBody>
            </p:sp>
            <p:sp>
              <p:nvSpPr>
                <p:cNvPr id="14" name="テキスト ボックス 13">
                  <a:extLst>
                    <a:ext uri="{FF2B5EF4-FFF2-40B4-BE49-F238E27FC236}">
                      <a16:creationId xmlns:a16="http://schemas.microsoft.com/office/drawing/2014/main" id="{84EF5FD0-0D1F-4FFC-B08A-ED5746D9422A}"/>
                    </a:ext>
                  </a:extLst>
                </p:cNvPr>
                <p:cNvSpPr txBox="1"/>
                <p:nvPr/>
              </p:nvSpPr>
              <p:spPr>
                <a:xfrm>
                  <a:off x="139860" y="5551783"/>
                  <a:ext cx="4177924" cy="954107"/>
                </a:xfrm>
                <a:prstGeom prst="rect">
                  <a:avLst/>
                </a:prstGeom>
                <a:ln w="38100">
                  <a:solidFill>
                    <a:srgbClr val="C00000"/>
                  </a:solidFill>
                </a:ln>
              </p:spPr>
              <p:style>
                <a:lnRef idx="2">
                  <a:schemeClr val="accent5"/>
                </a:lnRef>
                <a:fillRef idx="1">
                  <a:schemeClr val="lt1"/>
                </a:fillRef>
                <a:effectRef idx="0">
                  <a:schemeClr val="accent5"/>
                </a:effectRef>
                <a:fontRef idx="minor">
                  <a:schemeClr val="dk1"/>
                </a:fontRef>
              </p:style>
              <p:txBody>
                <a:bodyPr wrap="square" rtlCol="0">
                  <a:spAutoFit/>
                </a:bodyPr>
                <a:lstStyle/>
                <a:p>
                  <a:r>
                    <a:rPr lang="ja-JP" altLang="en-US" sz="2400" b="1" dirty="0"/>
                    <a:t>三重県北部に降雪をもたらす</a:t>
                  </a:r>
                  <a:endParaRPr lang="en-US" altLang="ja-JP" sz="2400" b="1" dirty="0"/>
                </a:p>
                <a:p>
                  <a:r>
                    <a:rPr lang="ja-JP" altLang="en-US" sz="3200" b="1" dirty="0">
                      <a:solidFill>
                        <a:srgbClr val="C00000"/>
                      </a:solidFill>
                    </a:rPr>
                    <a:t>北寄りの北西風</a:t>
                  </a:r>
                  <a:r>
                    <a:rPr lang="ja-JP" altLang="en-US" sz="2400" b="1" dirty="0"/>
                    <a:t>が大事</a:t>
                  </a:r>
                </a:p>
              </p:txBody>
            </p:sp>
            <p:pic>
              <p:nvPicPr>
                <p:cNvPr id="15" name="図 14">
                  <a:extLst>
                    <a:ext uri="{FF2B5EF4-FFF2-40B4-BE49-F238E27FC236}">
                      <a16:creationId xmlns:a16="http://schemas.microsoft.com/office/drawing/2014/main" id="{000E62A2-B68F-4A1A-974F-85D8B9A86C3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995" t="1019" r="1811" b="2883"/>
                <a:stretch/>
              </p:blipFill>
              <p:spPr>
                <a:xfrm>
                  <a:off x="68876" y="1243792"/>
                  <a:ext cx="2124454" cy="1464914"/>
                </a:xfrm>
                <a:prstGeom prst="rect">
                  <a:avLst/>
                </a:prstGeom>
                <a:ln>
                  <a:solidFill>
                    <a:schemeClr val="tx1"/>
                  </a:solidFill>
                </a:ln>
              </p:spPr>
            </p:pic>
            <p:pic>
              <p:nvPicPr>
                <p:cNvPr id="16" name="図 15">
                  <a:extLst>
                    <a:ext uri="{FF2B5EF4-FFF2-40B4-BE49-F238E27FC236}">
                      <a16:creationId xmlns:a16="http://schemas.microsoft.com/office/drawing/2014/main" id="{FA955B9A-C2BC-4961-AA64-D76E0B0CE5F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761" t="2614" r="1857" b="3200"/>
                <a:stretch/>
              </p:blipFill>
              <p:spPr>
                <a:xfrm>
                  <a:off x="2193330" y="1242062"/>
                  <a:ext cx="2124454" cy="1466644"/>
                </a:xfrm>
                <a:prstGeom prst="rect">
                  <a:avLst/>
                </a:prstGeom>
                <a:ln>
                  <a:solidFill>
                    <a:schemeClr val="tx1"/>
                  </a:solidFill>
                </a:ln>
              </p:spPr>
            </p:pic>
            <p:sp>
              <p:nvSpPr>
                <p:cNvPr id="18" name="テキスト ボックス 17">
                  <a:extLst>
                    <a:ext uri="{FF2B5EF4-FFF2-40B4-BE49-F238E27FC236}">
                      <a16:creationId xmlns:a16="http://schemas.microsoft.com/office/drawing/2014/main" id="{401BC2D9-70E6-49E4-99A5-7F794F1F1D48}"/>
                    </a:ext>
                  </a:extLst>
                </p:cNvPr>
                <p:cNvSpPr txBox="1"/>
                <p:nvPr/>
              </p:nvSpPr>
              <p:spPr>
                <a:xfrm>
                  <a:off x="2096778" y="3480392"/>
                  <a:ext cx="2314802" cy="430887"/>
                </a:xfrm>
                <a:prstGeom prst="rect">
                  <a:avLst/>
                </a:prstGeom>
                <a:noFill/>
              </p:spPr>
              <p:txBody>
                <a:bodyPr wrap="square" rtlCol="0">
                  <a:spAutoFit/>
                </a:bodyPr>
                <a:lstStyle/>
                <a:p>
                  <a:r>
                    <a:rPr lang="ja-JP" altLang="en-US" sz="1100" b="1" dirty="0"/>
                    <a:t>実線</a:t>
                  </a:r>
                  <a:r>
                    <a:rPr lang="en-US" altLang="ja-JP" sz="1100" b="1" dirty="0"/>
                    <a:t>:</a:t>
                  </a:r>
                  <a:r>
                    <a:rPr lang="ja-JP" altLang="en-US" sz="1100" b="1" dirty="0"/>
                    <a:t>エコー域</a:t>
                  </a:r>
                  <a:endParaRPr lang="en-US" altLang="ja-JP" sz="1100" b="1" dirty="0"/>
                </a:p>
                <a:p>
                  <a:r>
                    <a:rPr lang="ja-JP" altLang="en-US" sz="1100" b="1" dirty="0"/>
                    <a:t>破線</a:t>
                  </a:r>
                  <a:r>
                    <a:rPr lang="en-US" altLang="ja-JP" sz="1100" b="1" dirty="0"/>
                    <a:t>:</a:t>
                  </a:r>
                  <a:r>
                    <a:rPr lang="ja-JP" altLang="en-US" sz="1100" b="1" dirty="0"/>
                    <a:t>風向に直交する若狭湾の幅</a:t>
                  </a:r>
                </a:p>
              </p:txBody>
            </p:sp>
            <p:sp>
              <p:nvSpPr>
                <p:cNvPr id="20" name="矢印: 下 19">
                  <a:extLst>
                    <a:ext uri="{FF2B5EF4-FFF2-40B4-BE49-F238E27FC236}">
                      <a16:creationId xmlns:a16="http://schemas.microsoft.com/office/drawing/2014/main" id="{F3FFE626-BBA6-412F-9B38-422386598CC8}"/>
                    </a:ext>
                  </a:extLst>
                </p:cNvPr>
                <p:cNvSpPr/>
                <p:nvPr/>
              </p:nvSpPr>
              <p:spPr>
                <a:xfrm>
                  <a:off x="1623701" y="4971501"/>
                  <a:ext cx="1062350" cy="362466"/>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grpSp>
            <p:nvGrpSpPr>
              <p:cNvPr id="2" name="グループ化 1">
                <a:extLst>
                  <a:ext uri="{FF2B5EF4-FFF2-40B4-BE49-F238E27FC236}">
                    <a16:creationId xmlns:a16="http://schemas.microsoft.com/office/drawing/2014/main" id="{530746D0-F6A6-4816-93BA-BCF28052BA09}"/>
                  </a:ext>
                </a:extLst>
              </p:cNvPr>
              <p:cNvGrpSpPr/>
              <p:nvPr/>
            </p:nvGrpSpPr>
            <p:grpSpPr>
              <a:xfrm>
                <a:off x="215034" y="2723317"/>
                <a:ext cx="4131634" cy="584775"/>
                <a:chOff x="215034" y="2723317"/>
                <a:chExt cx="4131634" cy="584775"/>
              </a:xfrm>
            </p:grpSpPr>
            <p:sp>
              <p:nvSpPr>
                <p:cNvPr id="34" name="テキスト ボックス 33">
                  <a:extLst>
                    <a:ext uri="{FF2B5EF4-FFF2-40B4-BE49-F238E27FC236}">
                      <a16:creationId xmlns:a16="http://schemas.microsoft.com/office/drawing/2014/main" id="{42B3D51D-E06F-49F1-8B2F-86922A86F85D}"/>
                    </a:ext>
                  </a:extLst>
                </p:cNvPr>
                <p:cNvSpPr txBox="1"/>
                <p:nvPr/>
              </p:nvSpPr>
              <p:spPr>
                <a:xfrm>
                  <a:off x="2322109" y="2723317"/>
                  <a:ext cx="2024559" cy="584775"/>
                </a:xfrm>
                <a:prstGeom prst="rect">
                  <a:avLst/>
                </a:prstGeom>
                <a:noFill/>
              </p:spPr>
              <p:txBody>
                <a:bodyPr wrap="square" rtlCol="0">
                  <a:spAutoFit/>
                </a:bodyPr>
                <a:lstStyle/>
                <a:p>
                  <a:pPr algn="ctr"/>
                  <a:r>
                    <a:rPr lang="ja-JP" altLang="en-US" sz="1600" b="1" dirty="0"/>
                    <a:t>愛知県西部への</a:t>
                  </a:r>
                  <a:endParaRPr lang="en-US" altLang="ja-JP" sz="1600" b="1" dirty="0"/>
                </a:p>
                <a:p>
                  <a:pPr algn="ctr"/>
                  <a:r>
                    <a:rPr lang="ja-JP" altLang="en-US" sz="1600" b="1" dirty="0"/>
                    <a:t>降雪事例</a:t>
                  </a:r>
                </a:p>
              </p:txBody>
            </p:sp>
            <p:sp>
              <p:nvSpPr>
                <p:cNvPr id="35" name="テキスト ボックス 34">
                  <a:extLst>
                    <a:ext uri="{FF2B5EF4-FFF2-40B4-BE49-F238E27FC236}">
                      <a16:creationId xmlns:a16="http://schemas.microsoft.com/office/drawing/2014/main" id="{DAFC788D-14A1-4380-B6A7-CFEA1BAD046D}"/>
                    </a:ext>
                  </a:extLst>
                </p:cNvPr>
                <p:cNvSpPr txBox="1"/>
                <p:nvPr/>
              </p:nvSpPr>
              <p:spPr>
                <a:xfrm>
                  <a:off x="215034" y="2723317"/>
                  <a:ext cx="1881743" cy="584775"/>
                </a:xfrm>
                <a:prstGeom prst="rect">
                  <a:avLst/>
                </a:prstGeom>
                <a:noFill/>
              </p:spPr>
              <p:txBody>
                <a:bodyPr wrap="square" rtlCol="0">
                  <a:spAutoFit/>
                </a:bodyPr>
                <a:lstStyle/>
                <a:p>
                  <a:pPr algn="ctr"/>
                  <a:r>
                    <a:rPr lang="ja-JP" altLang="en-US" sz="1600" b="1" dirty="0"/>
                    <a:t>三重県北部への</a:t>
                  </a:r>
                  <a:endParaRPr lang="en-US" altLang="ja-JP" sz="1600" b="1" dirty="0"/>
                </a:p>
                <a:p>
                  <a:pPr algn="ctr"/>
                  <a:r>
                    <a:rPr lang="ja-JP" altLang="en-US" sz="1600" b="1" dirty="0"/>
                    <a:t>降雪事例</a:t>
                  </a:r>
                </a:p>
              </p:txBody>
            </p:sp>
          </p:grpSp>
        </p:grpSp>
      </p:grpSp>
    </p:spTree>
    <p:extLst>
      <p:ext uri="{BB962C8B-B14F-4D97-AF65-F5344CB8AC3E}">
        <p14:creationId xmlns:p14="http://schemas.microsoft.com/office/powerpoint/2010/main" val="620885841"/>
      </p:ext>
    </p:extLst>
  </p:cSld>
  <p:clrMapOvr>
    <a:masterClrMapping/>
  </p:clrMapOvr>
  <mc:AlternateContent xmlns:mc="http://schemas.openxmlformats.org/markup-compatibility/2006" xmlns:p14="http://schemas.microsoft.com/office/powerpoint/2010/main">
    <mc:Choice Requires="p14">
      <p:transition spd="slow" p14:dur="2000" advTm="42816"/>
    </mc:Choice>
    <mc:Fallback xmlns="">
      <p:transition spd="slow" advTm="42816"/>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四角形: 角を丸くする 5">
            <a:extLst>
              <a:ext uri="{FF2B5EF4-FFF2-40B4-BE49-F238E27FC236}">
                <a16:creationId xmlns:a16="http://schemas.microsoft.com/office/drawing/2014/main" id="{5CC0F67D-50D6-4FE5-9B38-5785067C372E}"/>
              </a:ext>
            </a:extLst>
          </p:cNvPr>
          <p:cNvSpPr/>
          <p:nvPr/>
        </p:nvSpPr>
        <p:spPr>
          <a:xfrm>
            <a:off x="0" y="-25854"/>
            <a:ext cx="9144000" cy="450420"/>
          </a:xfrm>
          <a:prstGeom prst="roundRect">
            <a:avLst>
              <a:gd name="adj" fmla="val 0"/>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2400" b="1" dirty="0">
                <a:ln>
                  <a:solidFill>
                    <a:sysClr val="windowText" lastClr="000000"/>
                  </a:solidFill>
                </a:ln>
                <a:solidFill>
                  <a:schemeClr val="bg1"/>
                </a:solidFill>
              </a:rPr>
              <a:t>7.</a:t>
            </a:r>
            <a:r>
              <a:rPr lang="ja-JP" altLang="en-US" sz="2400" b="1" dirty="0">
                <a:ln>
                  <a:solidFill>
                    <a:sysClr val="windowText" lastClr="000000"/>
                  </a:solidFill>
                </a:ln>
                <a:solidFill>
                  <a:schemeClr val="bg1"/>
                </a:solidFill>
              </a:rPr>
              <a:t>小低気圧の有無と大気場の比較　</a:t>
            </a:r>
          </a:p>
        </p:txBody>
      </p:sp>
      <p:grpSp>
        <p:nvGrpSpPr>
          <p:cNvPr id="2" name="グループ化 1">
            <a:extLst>
              <a:ext uri="{FF2B5EF4-FFF2-40B4-BE49-F238E27FC236}">
                <a16:creationId xmlns:a16="http://schemas.microsoft.com/office/drawing/2014/main" id="{2F0B7B3E-D21B-4D6E-B331-77C55656EE76}"/>
              </a:ext>
            </a:extLst>
          </p:cNvPr>
          <p:cNvGrpSpPr/>
          <p:nvPr/>
        </p:nvGrpSpPr>
        <p:grpSpPr>
          <a:xfrm>
            <a:off x="1313861" y="383959"/>
            <a:ext cx="6883204" cy="2883496"/>
            <a:chOff x="791661" y="736539"/>
            <a:chExt cx="9263873" cy="3880801"/>
          </a:xfrm>
        </p:grpSpPr>
        <p:grpSp>
          <p:nvGrpSpPr>
            <p:cNvPr id="9" name="グループ化 8">
              <a:extLst>
                <a:ext uri="{FF2B5EF4-FFF2-40B4-BE49-F238E27FC236}">
                  <a16:creationId xmlns:a16="http://schemas.microsoft.com/office/drawing/2014/main" id="{C08105B3-D326-4EFE-BF61-9881997A0AC4}"/>
                </a:ext>
              </a:extLst>
            </p:cNvPr>
            <p:cNvGrpSpPr/>
            <p:nvPr/>
          </p:nvGrpSpPr>
          <p:grpSpPr>
            <a:xfrm>
              <a:off x="791661" y="1136649"/>
              <a:ext cx="7560678" cy="3480691"/>
              <a:chOff x="51206" y="-1"/>
              <a:chExt cx="3009160" cy="1385530"/>
            </a:xfrm>
          </p:grpSpPr>
          <p:pic>
            <p:nvPicPr>
              <p:cNvPr id="14" name="図 13">
                <a:extLst>
                  <a:ext uri="{FF2B5EF4-FFF2-40B4-BE49-F238E27FC236}">
                    <a16:creationId xmlns:a16="http://schemas.microsoft.com/office/drawing/2014/main" id="{A1CAD2D2-CA70-4FA5-8AF7-499751DE8DC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 t="4279" r="12" b="7390"/>
              <a:stretch/>
            </p:blipFill>
            <p:spPr bwMode="auto">
              <a:xfrm>
                <a:off x="1558046" y="0"/>
                <a:ext cx="1502320" cy="1385529"/>
              </a:xfrm>
              <a:prstGeom prst="rect">
                <a:avLst/>
              </a:prstGeom>
              <a:ln>
                <a:noFill/>
              </a:ln>
              <a:extLst>
                <a:ext uri="{53640926-AAD7-44D8-BBD7-CCE9431645EC}">
                  <a14:shadowObscured xmlns:a14="http://schemas.microsoft.com/office/drawing/2010/main"/>
                </a:ext>
              </a:extLst>
            </p:spPr>
          </p:pic>
          <p:pic>
            <p:nvPicPr>
              <p:cNvPr id="15" name="図 14">
                <a:extLst>
                  <a:ext uri="{FF2B5EF4-FFF2-40B4-BE49-F238E27FC236}">
                    <a16:creationId xmlns:a16="http://schemas.microsoft.com/office/drawing/2014/main" id="{27FA2B0F-2414-47DD-8A5D-5096375C5AE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816" r="6" b="6841"/>
              <a:stretch/>
            </p:blipFill>
            <p:spPr bwMode="auto">
              <a:xfrm>
                <a:off x="51206" y="-1"/>
                <a:ext cx="1502320" cy="1385530"/>
              </a:xfrm>
              <a:prstGeom prst="rect">
                <a:avLst/>
              </a:prstGeom>
              <a:ln>
                <a:noFill/>
              </a:ln>
              <a:extLst>
                <a:ext uri="{53640926-AAD7-44D8-BBD7-CCE9431645EC}">
                  <a14:shadowObscured xmlns:a14="http://schemas.microsoft.com/office/drawing/2010/main"/>
                </a:ext>
              </a:extLst>
            </p:spPr>
          </p:pic>
        </p:grpSp>
        <p:sp>
          <p:nvSpPr>
            <p:cNvPr id="16" name="テキスト ボックス 15">
              <a:extLst>
                <a:ext uri="{FF2B5EF4-FFF2-40B4-BE49-F238E27FC236}">
                  <a16:creationId xmlns:a16="http://schemas.microsoft.com/office/drawing/2014/main" id="{A1A82103-0DA1-41EB-AFAC-3F10D06B15B3}"/>
                </a:ext>
              </a:extLst>
            </p:cNvPr>
            <p:cNvSpPr txBox="1"/>
            <p:nvPr/>
          </p:nvSpPr>
          <p:spPr>
            <a:xfrm>
              <a:off x="1774510" y="736539"/>
              <a:ext cx="4052067" cy="400110"/>
            </a:xfrm>
            <a:prstGeom prst="rect">
              <a:avLst/>
            </a:prstGeom>
            <a:noFill/>
          </p:spPr>
          <p:txBody>
            <a:bodyPr wrap="square" rtlCol="0">
              <a:spAutoFit/>
            </a:bodyPr>
            <a:lstStyle/>
            <a:p>
              <a:r>
                <a:rPr kumimoji="1" lang="ja-JP" altLang="en-US" sz="2000" b="1" dirty="0"/>
                <a:t>小低気圧</a:t>
              </a:r>
              <a:r>
                <a:rPr kumimoji="1" lang="ja-JP" altLang="en-US" sz="2000" b="1" dirty="0">
                  <a:solidFill>
                    <a:srgbClr val="C00000"/>
                  </a:solidFill>
                </a:rPr>
                <a:t>有り</a:t>
              </a:r>
            </a:p>
          </p:txBody>
        </p:sp>
        <p:sp>
          <p:nvSpPr>
            <p:cNvPr id="21" name="テキスト ボックス 20">
              <a:extLst>
                <a:ext uri="{FF2B5EF4-FFF2-40B4-BE49-F238E27FC236}">
                  <a16:creationId xmlns:a16="http://schemas.microsoft.com/office/drawing/2014/main" id="{D3CE3EF7-8254-4B2D-B082-3D77F99424BB}"/>
                </a:ext>
              </a:extLst>
            </p:cNvPr>
            <p:cNvSpPr txBox="1"/>
            <p:nvPr/>
          </p:nvSpPr>
          <p:spPr>
            <a:xfrm>
              <a:off x="5371239" y="736539"/>
              <a:ext cx="4684295" cy="400110"/>
            </a:xfrm>
            <a:prstGeom prst="rect">
              <a:avLst/>
            </a:prstGeom>
            <a:noFill/>
          </p:spPr>
          <p:txBody>
            <a:bodyPr wrap="square" rtlCol="0">
              <a:spAutoFit/>
            </a:bodyPr>
            <a:lstStyle/>
            <a:p>
              <a:r>
                <a:rPr kumimoji="1" lang="ja-JP" altLang="en-US" sz="2000" b="1" dirty="0"/>
                <a:t>  小低気圧</a:t>
              </a:r>
              <a:r>
                <a:rPr kumimoji="1" lang="ja-JP" altLang="en-US" sz="2000" b="1" dirty="0">
                  <a:solidFill>
                    <a:srgbClr val="002060"/>
                  </a:solidFill>
                </a:rPr>
                <a:t>無し</a:t>
              </a:r>
              <a:endParaRPr kumimoji="1" lang="en-US" altLang="ja-JP" sz="2000" b="1" dirty="0">
                <a:solidFill>
                  <a:srgbClr val="002060"/>
                </a:solidFill>
              </a:endParaRPr>
            </a:p>
          </p:txBody>
        </p:sp>
      </p:grpSp>
      <p:sp>
        <p:nvSpPr>
          <p:cNvPr id="22" name="テキスト ボックス 21">
            <a:extLst>
              <a:ext uri="{FF2B5EF4-FFF2-40B4-BE49-F238E27FC236}">
                <a16:creationId xmlns:a16="http://schemas.microsoft.com/office/drawing/2014/main" id="{219DC90D-CC8F-40FE-899C-B71F45F814D2}"/>
              </a:ext>
            </a:extLst>
          </p:cNvPr>
          <p:cNvSpPr txBox="1"/>
          <p:nvPr/>
        </p:nvSpPr>
        <p:spPr>
          <a:xfrm>
            <a:off x="67277" y="495324"/>
            <a:ext cx="1006514" cy="400110"/>
          </a:xfrm>
          <a:prstGeom prst="rect">
            <a:avLst/>
          </a:prstGeom>
          <a:noFill/>
          <a:ln w="28575">
            <a:solidFill>
              <a:schemeClr val="accent4">
                <a:lumMod val="60000"/>
                <a:lumOff val="40000"/>
              </a:schemeClr>
            </a:solidFill>
          </a:ln>
        </p:spPr>
        <p:txBody>
          <a:bodyPr wrap="square" rtlCol="0">
            <a:spAutoFit/>
          </a:bodyPr>
          <a:lstStyle/>
          <a:p>
            <a:r>
              <a:rPr lang="en-US" altLang="ja-JP" sz="2000" b="1" dirty="0"/>
              <a:t>850hPa </a:t>
            </a:r>
            <a:r>
              <a:rPr kumimoji="1" lang="ja-JP" altLang="en-US" sz="2000" b="1" dirty="0"/>
              <a:t>　</a:t>
            </a:r>
            <a:endParaRPr kumimoji="1" lang="ja-JP" altLang="en-US" sz="1600" b="1" dirty="0"/>
          </a:p>
        </p:txBody>
      </p:sp>
      <p:sp>
        <p:nvSpPr>
          <p:cNvPr id="23" name="テキスト ボックス 22">
            <a:extLst>
              <a:ext uri="{FF2B5EF4-FFF2-40B4-BE49-F238E27FC236}">
                <a16:creationId xmlns:a16="http://schemas.microsoft.com/office/drawing/2014/main" id="{1893A195-0E4A-44DB-9BCF-A5A6AEB8449C}"/>
              </a:ext>
            </a:extLst>
          </p:cNvPr>
          <p:cNvSpPr txBox="1"/>
          <p:nvPr/>
        </p:nvSpPr>
        <p:spPr>
          <a:xfrm>
            <a:off x="402750" y="1290151"/>
            <a:ext cx="738664" cy="2672250"/>
          </a:xfrm>
          <a:prstGeom prst="rect">
            <a:avLst/>
          </a:prstGeom>
          <a:noFill/>
        </p:spPr>
        <p:txBody>
          <a:bodyPr vert="eaVert" wrap="square" rtlCol="0">
            <a:spAutoFit/>
          </a:bodyPr>
          <a:lstStyle/>
          <a:p>
            <a:r>
              <a:rPr kumimoji="1" lang="ja-JP" altLang="en-US" b="1" dirty="0"/>
              <a:t> </a:t>
            </a:r>
            <a:r>
              <a:rPr lang="ja-JP" altLang="en-US" b="1" dirty="0"/>
              <a:t>ジオポテンシャル高度</a:t>
            </a:r>
            <a:endParaRPr lang="en-US" altLang="ja-JP" b="1" dirty="0"/>
          </a:p>
          <a:p>
            <a:r>
              <a:rPr lang="ja-JP" altLang="en-US" b="1" dirty="0"/>
              <a:t>風向風速</a:t>
            </a:r>
            <a:endParaRPr kumimoji="1" lang="ja-JP" altLang="en-US" b="1" dirty="0"/>
          </a:p>
        </p:txBody>
      </p:sp>
      <p:sp>
        <p:nvSpPr>
          <p:cNvPr id="24" name="四角形: 角を丸くする 23">
            <a:extLst>
              <a:ext uri="{FF2B5EF4-FFF2-40B4-BE49-F238E27FC236}">
                <a16:creationId xmlns:a16="http://schemas.microsoft.com/office/drawing/2014/main" id="{5B26C35C-F603-401C-B1D1-CF637AA4F18C}"/>
              </a:ext>
            </a:extLst>
          </p:cNvPr>
          <p:cNvSpPr/>
          <p:nvPr/>
        </p:nvSpPr>
        <p:spPr>
          <a:xfrm>
            <a:off x="1737646" y="6071173"/>
            <a:ext cx="5668708" cy="786827"/>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b="1" dirty="0">
                <a:solidFill>
                  <a:sysClr val="windowText" lastClr="000000"/>
                </a:solidFill>
              </a:rPr>
              <a:t>大規模場は似た場を表している</a:t>
            </a:r>
            <a:endParaRPr lang="en-US" altLang="ja-JP" sz="2800" b="1" dirty="0">
              <a:solidFill>
                <a:sysClr val="windowText" lastClr="000000"/>
              </a:solidFill>
            </a:endParaRPr>
          </a:p>
        </p:txBody>
      </p:sp>
      <p:grpSp>
        <p:nvGrpSpPr>
          <p:cNvPr id="29" name="グループ化 28">
            <a:extLst>
              <a:ext uri="{FF2B5EF4-FFF2-40B4-BE49-F238E27FC236}">
                <a16:creationId xmlns:a16="http://schemas.microsoft.com/office/drawing/2014/main" id="{DD0CE1B6-2500-4234-91B3-3639DE89DC66}"/>
              </a:ext>
            </a:extLst>
          </p:cNvPr>
          <p:cNvGrpSpPr/>
          <p:nvPr/>
        </p:nvGrpSpPr>
        <p:grpSpPr>
          <a:xfrm>
            <a:off x="7067372" y="-16637"/>
            <a:ext cx="2466794" cy="742785"/>
            <a:chOff x="4151933" y="808308"/>
            <a:chExt cx="2951225" cy="1051623"/>
          </a:xfrm>
        </p:grpSpPr>
        <p:grpSp>
          <p:nvGrpSpPr>
            <p:cNvPr id="30" name="グループ化 29">
              <a:extLst>
                <a:ext uri="{FF2B5EF4-FFF2-40B4-BE49-F238E27FC236}">
                  <a16:creationId xmlns:a16="http://schemas.microsoft.com/office/drawing/2014/main" id="{16287863-037A-4418-80D8-2EBB1C8D85B4}"/>
                </a:ext>
              </a:extLst>
            </p:cNvPr>
            <p:cNvGrpSpPr/>
            <p:nvPr/>
          </p:nvGrpSpPr>
          <p:grpSpPr>
            <a:xfrm>
              <a:off x="4151933" y="808308"/>
              <a:ext cx="2457489" cy="883759"/>
              <a:chOff x="113722" y="3549727"/>
              <a:chExt cx="4399584" cy="1582173"/>
            </a:xfrm>
          </p:grpSpPr>
          <p:sp>
            <p:nvSpPr>
              <p:cNvPr id="32" name="四角形: 角を丸くする 31">
                <a:extLst>
                  <a:ext uri="{FF2B5EF4-FFF2-40B4-BE49-F238E27FC236}">
                    <a16:creationId xmlns:a16="http://schemas.microsoft.com/office/drawing/2014/main" id="{C5278E5B-4B27-4AE4-8012-FEB2BE9854C0}"/>
                  </a:ext>
                </a:extLst>
              </p:cNvPr>
              <p:cNvSpPr/>
              <p:nvPr/>
            </p:nvSpPr>
            <p:spPr>
              <a:xfrm>
                <a:off x="113722" y="3549727"/>
                <a:ext cx="4399583" cy="631627"/>
              </a:xfrm>
              <a:prstGeom prst="roundRect">
                <a:avLst/>
              </a:prstGeom>
              <a:solidFill>
                <a:schemeClr val="accent6">
                  <a:lumMod val="40000"/>
                  <a:lumOff val="6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a:solidFill>
                      <a:schemeClr val="tx1"/>
                    </a:solidFill>
                  </a:rPr>
                  <a:t>現実</a:t>
                </a:r>
              </a:p>
            </p:txBody>
          </p:sp>
          <p:sp>
            <p:nvSpPr>
              <p:cNvPr id="33" name="四角形: 角を丸くする 32">
                <a:extLst>
                  <a:ext uri="{FF2B5EF4-FFF2-40B4-BE49-F238E27FC236}">
                    <a16:creationId xmlns:a16="http://schemas.microsoft.com/office/drawing/2014/main" id="{7EFDFC0D-5090-4FB6-A84E-2AB0FA9C1551}"/>
                  </a:ext>
                </a:extLst>
              </p:cNvPr>
              <p:cNvSpPr/>
              <p:nvPr/>
            </p:nvSpPr>
            <p:spPr>
              <a:xfrm>
                <a:off x="113724" y="4565098"/>
                <a:ext cx="3441584" cy="566802"/>
              </a:xfrm>
              <a:prstGeom prst="roundRect">
                <a:avLst/>
              </a:prstGeom>
              <a:solidFill>
                <a:schemeClr val="accent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a:solidFill>
                      <a:schemeClr val="tx1"/>
                    </a:solidFill>
                  </a:rPr>
                  <a:t>大規模</a:t>
                </a:r>
                <a:endParaRPr kumimoji="1" lang="ja-JP" altLang="en-US" sz="1600" b="1" dirty="0">
                  <a:solidFill>
                    <a:schemeClr val="tx1"/>
                  </a:solidFill>
                </a:endParaRPr>
              </a:p>
            </p:txBody>
          </p:sp>
          <p:sp>
            <p:nvSpPr>
              <p:cNvPr id="34" name="四角形: 角を丸くする 33">
                <a:extLst>
                  <a:ext uri="{FF2B5EF4-FFF2-40B4-BE49-F238E27FC236}">
                    <a16:creationId xmlns:a16="http://schemas.microsoft.com/office/drawing/2014/main" id="{4F7FDFE2-6268-4E98-8DDD-24E1C4756FB1}"/>
                  </a:ext>
                </a:extLst>
              </p:cNvPr>
              <p:cNvSpPr/>
              <p:nvPr/>
            </p:nvSpPr>
            <p:spPr>
              <a:xfrm>
                <a:off x="3522074" y="4565097"/>
                <a:ext cx="991232" cy="566802"/>
              </a:xfrm>
              <a:prstGeom prst="roundRect">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solidFill>
                    <a:schemeClr val="tx1"/>
                  </a:solidFill>
                </a:endParaRPr>
              </a:p>
            </p:txBody>
          </p:sp>
          <p:sp>
            <p:nvSpPr>
              <p:cNvPr id="35" name="矢印: 下 34">
                <a:extLst>
                  <a:ext uri="{FF2B5EF4-FFF2-40B4-BE49-F238E27FC236}">
                    <a16:creationId xmlns:a16="http://schemas.microsoft.com/office/drawing/2014/main" id="{25EBF54E-4120-47C9-A578-EDF7D5ED33DF}"/>
                  </a:ext>
                </a:extLst>
              </p:cNvPr>
              <p:cNvSpPr/>
              <p:nvPr/>
            </p:nvSpPr>
            <p:spPr>
              <a:xfrm rot="10800000">
                <a:off x="1675189" y="4221069"/>
                <a:ext cx="322278" cy="304314"/>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矢印: 下 35">
                <a:extLst>
                  <a:ext uri="{FF2B5EF4-FFF2-40B4-BE49-F238E27FC236}">
                    <a16:creationId xmlns:a16="http://schemas.microsoft.com/office/drawing/2014/main" id="{976CE881-EFC9-4EF1-AD78-EA7F18430F36}"/>
                  </a:ext>
                </a:extLst>
              </p:cNvPr>
              <p:cNvSpPr/>
              <p:nvPr/>
            </p:nvSpPr>
            <p:spPr>
              <a:xfrm rot="10800000">
                <a:off x="3852224" y="4216983"/>
                <a:ext cx="330931" cy="312485"/>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sp>
          <p:nvSpPr>
            <p:cNvPr id="31" name="テキスト ボックス 30">
              <a:extLst>
                <a:ext uri="{FF2B5EF4-FFF2-40B4-BE49-F238E27FC236}">
                  <a16:creationId xmlns:a16="http://schemas.microsoft.com/office/drawing/2014/main" id="{93D50480-103D-4E82-BD19-98F19D52BBC2}"/>
                </a:ext>
              </a:extLst>
            </p:cNvPr>
            <p:cNvSpPr txBox="1"/>
            <p:nvPr/>
          </p:nvSpPr>
          <p:spPr>
            <a:xfrm>
              <a:off x="5898202" y="1293462"/>
              <a:ext cx="1204956" cy="566469"/>
            </a:xfrm>
            <a:prstGeom prst="rect">
              <a:avLst/>
            </a:prstGeom>
            <a:noFill/>
          </p:spPr>
          <p:txBody>
            <a:bodyPr wrap="square" rtlCol="0">
              <a:spAutoFit/>
            </a:bodyPr>
            <a:lstStyle/>
            <a:p>
              <a:r>
                <a:rPr kumimoji="1" lang="ja-JP" altLang="en-US" sz="2000" b="1" dirty="0"/>
                <a:t>局地</a:t>
              </a:r>
            </a:p>
          </p:txBody>
        </p:sp>
      </p:grpSp>
      <p:sp>
        <p:nvSpPr>
          <p:cNvPr id="38" name="正方形/長方形 37">
            <a:extLst>
              <a:ext uri="{FF2B5EF4-FFF2-40B4-BE49-F238E27FC236}">
                <a16:creationId xmlns:a16="http://schemas.microsoft.com/office/drawing/2014/main" id="{D155D84F-41B4-4001-B562-03DEAC062F34}"/>
              </a:ext>
            </a:extLst>
          </p:cNvPr>
          <p:cNvSpPr/>
          <p:nvPr/>
        </p:nvSpPr>
        <p:spPr>
          <a:xfrm>
            <a:off x="0" y="890040"/>
            <a:ext cx="1230594" cy="400110"/>
          </a:xfrm>
          <a:prstGeom prst="rect">
            <a:avLst/>
          </a:prstGeom>
          <a:ln w="38100">
            <a:solidFill>
              <a:schemeClr val="accent1">
                <a:lumMod val="60000"/>
                <a:lumOff val="40000"/>
              </a:schemeClr>
            </a:solidFill>
          </a:ln>
        </p:spPr>
        <p:txBody>
          <a:bodyPr wrap="square">
            <a:spAutoFit/>
          </a:bodyPr>
          <a:lstStyle/>
          <a:p>
            <a:pPr algn="ctr"/>
            <a:r>
              <a:rPr lang="ja-JP" altLang="en-US" sz="2000" b="1" dirty="0">
                <a:solidFill>
                  <a:sysClr val="windowText" lastClr="000000"/>
                </a:solidFill>
              </a:rPr>
              <a:t>②大規模</a:t>
            </a:r>
          </a:p>
        </p:txBody>
      </p:sp>
      <p:pic>
        <p:nvPicPr>
          <p:cNvPr id="25" name="図 24"/>
          <p:cNvPicPr>
            <a:picLocks noChangeAspect="1"/>
          </p:cNvPicPr>
          <p:nvPr/>
        </p:nvPicPr>
        <p:blipFill rotWithShape="1">
          <a:blip r:embed="rId4" cstate="print">
            <a:extLst>
              <a:ext uri="{28A0092B-C50C-407E-A947-70E740481C1C}">
                <a14:useLocalDpi xmlns:a14="http://schemas.microsoft.com/office/drawing/2010/main" val="0"/>
              </a:ext>
            </a:extLst>
          </a:blip>
          <a:srcRect t="5236" b="11674"/>
          <a:stretch/>
        </p:blipFill>
        <p:spPr>
          <a:xfrm>
            <a:off x="4131088" y="3417833"/>
            <a:ext cx="2813071" cy="2428655"/>
          </a:xfrm>
          <a:prstGeom prst="rect">
            <a:avLst/>
          </a:prstGeom>
        </p:spPr>
      </p:pic>
      <p:pic>
        <p:nvPicPr>
          <p:cNvPr id="26" name="図 25"/>
          <p:cNvPicPr>
            <a:picLocks noChangeAspect="1"/>
          </p:cNvPicPr>
          <p:nvPr/>
        </p:nvPicPr>
        <p:blipFill rotWithShape="1">
          <a:blip r:embed="rId5" cstate="print">
            <a:extLst>
              <a:ext uri="{28A0092B-C50C-407E-A947-70E740481C1C}">
                <a14:useLocalDpi xmlns:a14="http://schemas.microsoft.com/office/drawing/2010/main" val="0"/>
              </a:ext>
            </a:extLst>
          </a:blip>
          <a:srcRect t="4214" b="12118"/>
          <a:stretch/>
        </p:blipFill>
        <p:spPr>
          <a:xfrm>
            <a:off x="1338648" y="3390496"/>
            <a:ext cx="2788284" cy="2423996"/>
          </a:xfrm>
          <a:prstGeom prst="rect">
            <a:avLst/>
          </a:prstGeom>
        </p:spPr>
      </p:pic>
      <p:sp>
        <p:nvSpPr>
          <p:cNvPr id="27" name="テキスト ボックス 26">
            <a:extLst>
              <a:ext uri="{FF2B5EF4-FFF2-40B4-BE49-F238E27FC236}">
                <a16:creationId xmlns:a16="http://schemas.microsoft.com/office/drawing/2014/main" id="{1893A195-0E4A-44DB-9BCF-A5A6AEB8449C}"/>
              </a:ext>
            </a:extLst>
          </p:cNvPr>
          <p:cNvSpPr txBox="1"/>
          <p:nvPr/>
        </p:nvSpPr>
        <p:spPr>
          <a:xfrm>
            <a:off x="683945" y="4197142"/>
            <a:ext cx="461665" cy="1228298"/>
          </a:xfrm>
          <a:prstGeom prst="rect">
            <a:avLst/>
          </a:prstGeom>
          <a:noFill/>
        </p:spPr>
        <p:txBody>
          <a:bodyPr vert="eaVert" wrap="square" rtlCol="0">
            <a:spAutoFit/>
          </a:bodyPr>
          <a:lstStyle/>
          <a:p>
            <a:r>
              <a:rPr kumimoji="1" lang="ja-JP" altLang="en-US" b="1" dirty="0"/>
              <a:t>気温</a:t>
            </a:r>
          </a:p>
        </p:txBody>
      </p:sp>
      <p:pic>
        <p:nvPicPr>
          <p:cNvPr id="28" name="図 27">
            <a:extLst>
              <a:ext uri="{FF2B5EF4-FFF2-40B4-BE49-F238E27FC236}">
                <a16:creationId xmlns:a16="http://schemas.microsoft.com/office/drawing/2014/main" id="{A1CAD2D2-CA70-4FA5-8AF7-499751DE8DC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9749" t="95304" r="5637" b="-835"/>
          <a:stretch/>
        </p:blipFill>
        <p:spPr bwMode="auto">
          <a:xfrm>
            <a:off x="2102476" y="3090762"/>
            <a:ext cx="4035552" cy="275350"/>
          </a:xfrm>
          <a:prstGeom prst="rect">
            <a:avLst/>
          </a:prstGeom>
          <a:ln>
            <a:noFill/>
          </a:ln>
          <a:extLst>
            <a:ext uri="{53640926-AAD7-44D8-BBD7-CCE9431645EC}">
              <a14:shadowObscured xmlns:a14="http://schemas.microsoft.com/office/drawing/2010/main"/>
            </a:ext>
          </a:extLst>
        </p:spPr>
      </p:pic>
      <p:pic>
        <p:nvPicPr>
          <p:cNvPr id="37" name="図 36"/>
          <p:cNvPicPr>
            <a:picLocks noChangeAspect="1"/>
          </p:cNvPicPr>
          <p:nvPr/>
        </p:nvPicPr>
        <p:blipFill rotWithShape="1">
          <a:blip r:embed="rId4" cstate="print">
            <a:extLst>
              <a:ext uri="{28A0092B-C50C-407E-A947-70E740481C1C}">
                <a14:useLocalDpi xmlns:a14="http://schemas.microsoft.com/office/drawing/2010/main" val="0"/>
              </a:ext>
            </a:extLst>
          </a:blip>
          <a:srcRect l="30683" t="94164" r="27787" b="-1125"/>
          <a:stretch/>
        </p:blipFill>
        <p:spPr>
          <a:xfrm>
            <a:off x="3234882" y="5737859"/>
            <a:ext cx="2170176" cy="377952"/>
          </a:xfrm>
          <a:prstGeom prst="rect">
            <a:avLst/>
          </a:prstGeom>
        </p:spPr>
      </p:pic>
    </p:spTree>
    <p:extLst>
      <p:ext uri="{BB962C8B-B14F-4D97-AF65-F5344CB8AC3E}">
        <p14:creationId xmlns:p14="http://schemas.microsoft.com/office/powerpoint/2010/main" val="390865390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正方形/長方形 11">
            <a:extLst>
              <a:ext uri="{FF2B5EF4-FFF2-40B4-BE49-F238E27FC236}">
                <a16:creationId xmlns:a16="http://schemas.microsoft.com/office/drawing/2014/main" id="{0C65281C-456C-434C-A2CF-0A7A602C05D9}"/>
              </a:ext>
            </a:extLst>
          </p:cNvPr>
          <p:cNvSpPr/>
          <p:nvPr/>
        </p:nvSpPr>
        <p:spPr>
          <a:xfrm>
            <a:off x="3356247" y="1352215"/>
            <a:ext cx="2363028" cy="1278689"/>
          </a:xfrm>
          <a:prstGeom prst="rect">
            <a:avLst/>
          </a:prstGeom>
          <a:solidFill>
            <a:schemeClr val="bg1"/>
          </a:solidFill>
          <a:ln w="3810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solidFill>
                  <a:sysClr val="windowText" lastClr="000000"/>
                </a:solidFill>
              </a:rPr>
              <a:t>小低気圧有</a:t>
            </a:r>
            <a:endParaRPr kumimoji="1" lang="en-US" altLang="ja-JP" sz="2400" b="1" dirty="0">
              <a:solidFill>
                <a:sysClr val="windowText" lastClr="000000"/>
              </a:solidFill>
            </a:endParaRPr>
          </a:p>
          <a:p>
            <a:pPr algn="ctr"/>
            <a:r>
              <a:rPr kumimoji="1" lang="ja-JP" altLang="en-US" sz="2400" b="1" dirty="0">
                <a:solidFill>
                  <a:sysClr val="windowText" lastClr="000000"/>
                </a:solidFill>
              </a:rPr>
              <a:t>生値</a:t>
            </a:r>
            <a:endParaRPr kumimoji="1" lang="en-US" altLang="ja-JP" sz="2400" b="1" dirty="0">
              <a:solidFill>
                <a:sysClr val="windowText" lastClr="000000"/>
              </a:solidFill>
            </a:endParaRPr>
          </a:p>
          <a:p>
            <a:pPr algn="ctr"/>
            <a:r>
              <a:rPr kumimoji="1" lang="en-US" altLang="ja-JP" sz="2400" b="1" dirty="0">
                <a:solidFill>
                  <a:sysClr val="windowText" lastClr="000000"/>
                </a:solidFill>
              </a:rPr>
              <a:t>850hPa</a:t>
            </a:r>
            <a:r>
              <a:rPr kumimoji="1" lang="ja-JP" altLang="en-US" sz="2400" b="1" dirty="0">
                <a:solidFill>
                  <a:sysClr val="windowText" lastClr="000000"/>
                </a:solidFill>
              </a:rPr>
              <a:t>⇔</a:t>
            </a:r>
            <a:r>
              <a:rPr kumimoji="1" lang="en-US" altLang="ja-JP" sz="2400" b="1" dirty="0">
                <a:solidFill>
                  <a:sysClr val="windowText" lastClr="000000"/>
                </a:solidFill>
              </a:rPr>
              <a:t>500hPa</a:t>
            </a:r>
            <a:endParaRPr kumimoji="1" lang="ja-JP" altLang="en-US" sz="2400" b="1" dirty="0">
              <a:solidFill>
                <a:sysClr val="windowText" lastClr="000000"/>
              </a:solidFill>
            </a:endParaRPr>
          </a:p>
        </p:txBody>
      </p:sp>
      <p:sp>
        <p:nvSpPr>
          <p:cNvPr id="13" name="正方形/長方形 12">
            <a:extLst>
              <a:ext uri="{FF2B5EF4-FFF2-40B4-BE49-F238E27FC236}">
                <a16:creationId xmlns:a16="http://schemas.microsoft.com/office/drawing/2014/main" id="{AF008292-4C7E-4BF6-8C7A-1A40995FBA3B}"/>
              </a:ext>
            </a:extLst>
          </p:cNvPr>
          <p:cNvSpPr/>
          <p:nvPr/>
        </p:nvSpPr>
        <p:spPr>
          <a:xfrm>
            <a:off x="3356247" y="4066675"/>
            <a:ext cx="2363028" cy="1215190"/>
          </a:xfrm>
          <a:prstGeom prst="rect">
            <a:avLst/>
          </a:prstGeom>
          <a:solidFill>
            <a:schemeClr val="bg1"/>
          </a:solidFill>
          <a:ln w="3810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solidFill>
                  <a:sysClr val="windowText" lastClr="000000"/>
                </a:solidFill>
              </a:rPr>
              <a:t>小低気圧なし</a:t>
            </a:r>
            <a:endParaRPr kumimoji="1" lang="en-US" altLang="ja-JP" sz="2400" b="1" dirty="0">
              <a:solidFill>
                <a:sysClr val="windowText" lastClr="000000"/>
              </a:solidFill>
            </a:endParaRPr>
          </a:p>
          <a:p>
            <a:pPr algn="ctr"/>
            <a:r>
              <a:rPr kumimoji="1" lang="ja-JP" altLang="en-US" sz="2400" b="1" dirty="0">
                <a:solidFill>
                  <a:sysClr val="windowText" lastClr="000000"/>
                </a:solidFill>
              </a:rPr>
              <a:t>生値</a:t>
            </a:r>
            <a:endParaRPr kumimoji="1" lang="en-US" altLang="ja-JP" sz="2400" b="1" dirty="0">
              <a:solidFill>
                <a:sysClr val="windowText" lastClr="000000"/>
              </a:solidFill>
            </a:endParaRPr>
          </a:p>
          <a:p>
            <a:pPr algn="ctr"/>
            <a:r>
              <a:rPr kumimoji="1" lang="en-US" altLang="ja-JP" sz="2400" b="1" dirty="0">
                <a:solidFill>
                  <a:sysClr val="windowText" lastClr="000000"/>
                </a:solidFill>
              </a:rPr>
              <a:t>850hPa</a:t>
            </a:r>
            <a:r>
              <a:rPr kumimoji="1" lang="ja-JP" altLang="en-US" sz="2400" b="1" dirty="0">
                <a:solidFill>
                  <a:sysClr val="windowText" lastClr="000000"/>
                </a:solidFill>
              </a:rPr>
              <a:t>⇔</a:t>
            </a:r>
            <a:r>
              <a:rPr kumimoji="1" lang="en-US" altLang="ja-JP" sz="2400" b="1" dirty="0">
                <a:solidFill>
                  <a:sysClr val="windowText" lastClr="000000"/>
                </a:solidFill>
              </a:rPr>
              <a:t>500hPa</a:t>
            </a:r>
            <a:endParaRPr kumimoji="1" lang="ja-JP" altLang="en-US" sz="2400" b="1" dirty="0">
              <a:solidFill>
                <a:sysClr val="windowText" lastClr="000000"/>
              </a:solidFill>
            </a:endParaRPr>
          </a:p>
        </p:txBody>
      </p:sp>
      <p:pic>
        <p:nvPicPr>
          <p:cNvPr id="10" name="図 9">
            <a:extLst>
              <a:ext uri="{FF2B5EF4-FFF2-40B4-BE49-F238E27FC236}">
                <a16:creationId xmlns:a16="http://schemas.microsoft.com/office/drawing/2014/main" id="{5FF47BFF-5D8C-4007-BAB8-5F647D3E1B4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1"/>
            <a:ext cx="3356249" cy="3487341"/>
          </a:xfrm>
          <a:prstGeom prst="rect">
            <a:avLst/>
          </a:prstGeom>
        </p:spPr>
      </p:pic>
      <p:pic>
        <p:nvPicPr>
          <p:cNvPr id="15" name="図 14">
            <a:extLst>
              <a:ext uri="{FF2B5EF4-FFF2-40B4-BE49-F238E27FC236}">
                <a16:creationId xmlns:a16="http://schemas.microsoft.com/office/drawing/2014/main" id="{30DB566B-A931-4CCF-A1C3-2270EE5AB00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87751" y="-2"/>
            <a:ext cx="3356249" cy="3487341"/>
          </a:xfrm>
          <a:prstGeom prst="rect">
            <a:avLst/>
          </a:prstGeom>
        </p:spPr>
      </p:pic>
      <p:pic>
        <p:nvPicPr>
          <p:cNvPr id="3" name="図 2">
            <a:extLst>
              <a:ext uri="{FF2B5EF4-FFF2-40B4-BE49-F238E27FC236}">
                <a16:creationId xmlns:a16="http://schemas.microsoft.com/office/drawing/2014/main" id="{5F48B312-4D3B-4FD7-A85F-278C091580A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 y="3370659"/>
            <a:ext cx="3356249" cy="3487341"/>
          </a:xfrm>
          <a:prstGeom prst="rect">
            <a:avLst/>
          </a:prstGeom>
        </p:spPr>
      </p:pic>
      <p:pic>
        <p:nvPicPr>
          <p:cNvPr id="6" name="図 5">
            <a:extLst>
              <a:ext uri="{FF2B5EF4-FFF2-40B4-BE49-F238E27FC236}">
                <a16:creationId xmlns:a16="http://schemas.microsoft.com/office/drawing/2014/main" id="{8ABB2C1D-348F-48ED-B804-41D82D0E6DB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87750" y="3370659"/>
            <a:ext cx="3356249" cy="3487341"/>
          </a:xfrm>
          <a:prstGeom prst="rect">
            <a:avLst/>
          </a:prstGeom>
        </p:spPr>
      </p:pic>
      <p:sp>
        <p:nvSpPr>
          <p:cNvPr id="16" name="正方形/長方形 15">
            <a:extLst>
              <a:ext uri="{FF2B5EF4-FFF2-40B4-BE49-F238E27FC236}">
                <a16:creationId xmlns:a16="http://schemas.microsoft.com/office/drawing/2014/main" id="{B02F3DF5-E58E-4B00-A0A3-3E4F64207C04}"/>
              </a:ext>
            </a:extLst>
          </p:cNvPr>
          <p:cNvSpPr/>
          <p:nvPr/>
        </p:nvSpPr>
        <p:spPr>
          <a:xfrm>
            <a:off x="3529263" y="2903621"/>
            <a:ext cx="2085474" cy="962526"/>
          </a:xfrm>
          <a:prstGeom prst="rect">
            <a:avLst/>
          </a:prstGeom>
          <a:solidFill>
            <a:schemeClr val="accent6">
              <a:lumMod val="60000"/>
              <a:lumOff val="4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8000" b="1" dirty="0" err="1">
                <a:solidFill>
                  <a:sysClr val="windowText" lastClr="000000"/>
                </a:solidFill>
              </a:rPr>
              <a:t>tmp</a:t>
            </a:r>
            <a:endParaRPr kumimoji="1" lang="ja-JP" altLang="en-US" sz="8000" b="1" dirty="0">
              <a:solidFill>
                <a:sysClr val="windowText" lastClr="000000"/>
              </a:solidFill>
            </a:endParaRPr>
          </a:p>
        </p:txBody>
      </p:sp>
    </p:spTree>
    <p:extLst>
      <p:ext uri="{BB962C8B-B14F-4D97-AF65-F5344CB8AC3E}">
        <p14:creationId xmlns:p14="http://schemas.microsoft.com/office/powerpoint/2010/main" val="322192830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正方形/長方形 11">
            <a:extLst>
              <a:ext uri="{FF2B5EF4-FFF2-40B4-BE49-F238E27FC236}">
                <a16:creationId xmlns:a16="http://schemas.microsoft.com/office/drawing/2014/main" id="{0C65281C-456C-434C-A2CF-0A7A602C05D9}"/>
              </a:ext>
            </a:extLst>
          </p:cNvPr>
          <p:cNvSpPr/>
          <p:nvPr/>
        </p:nvSpPr>
        <p:spPr>
          <a:xfrm>
            <a:off x="3379273" y="1921710"/>
            <a:ext cx="2371969" cy="2072774"/>
          </a:xfrm>
          <a:prstGeom prst="rect">
            <a:avLst/>
          </a:prstGeom>
          <a:solidFill>
            <a:schemeClr val="bg1"/>
          </a:solidFill>
          <a:ln w="3810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solidFill>
                  <a:sysClr val="windowText" lastClr="000000"/>
                </a:solidFill>
              </a:rPr>
              <a:t>小低気圧</a:t>
            </a:r>
            <a:endParaRPr kumimoji="1" lang="en-US" altLang="ja-JP" sz="2400" b="1" dirty="0">
              <a:solidFill>
                <a:sysClr val="windowText" lastClr="000000"/>
              </a:solidFill>
            </a:endParaRPr>
          </a:p>
          <a:p>
            <a:pPr algn="ctr"/>
            <a:r>
              <a:rPr kumimoji="1" lang="ja-JP" altLang="en-US" sz="2400" b="1" dirty="0">
                <a:solidFill>
                  <a:srgbClr val="FF0000"/>
                </a:solidFill>
              </a:rPr>
              <a:t>有</a:t>
            </a:r>
            <a:r>
              <a:rPr kumimoji="1" lang="en-US" altLang="ja-JP" sz="2400" b="1" dirty="0">
                <a:solidFill>
                  <a:sysClr val="windowText" lastClr="000000"/>
                </a:solidFill>
              </a:rPr>
              <a:t>-</a:t>
            </a:r>
            <a:r>
              <a:rPr kumimoji="1" lang="ja-JP" altLang="en-US" sz="2400" b="1" dirty="0">
                <a:solidFill>
                  <a:srgbClr val="002060"/>
                </a:solidFill>
              </a:rPr>
              <a:t>無</a:t>
            </a:r>
            <a:endParaRPr kumimoji="1" lang="en-US" altLang="ja-JP" sz="2400" b="1" dirty="0">
              <a:solidFill>
                <a:srgbClr val="002060"/>
              </a:solidFill>
            </a:endParaRPr>
          </a:p>
          <a:p>
            <a:pPr algn="ctr"/>
            <a:r>
              <a:rPr kumimoji="1" lang="ja-JP" altLang="en-US" sz="2400" b="1" dirty="0">
                <a:solidFill>
                  <a:sysClr val="windowText" lastClr="000000"/>
                </a:solidFill>
              </a:rPr>
              <a:t>生値</a:t>
            </a:r>
            <a:endParaRPr kumimoji="1" lang="en-US" altLang="ja-JP" sz="2400" b="1" dirty="0">
              <a:solidFill>
                <a:sysClr val="windowText" lastClr="000000"/>
              </a:solidFill>
            </a:endParaRPr>
          </a:p>
          <a:p>
            <a:pPr algn="ctr"/>
            <a:r>
              <a:rPr kumimoji="1" lang="en-US" altLang="ja-JP" sz="2400" b="1" dirty="0">
                <a:solidFill>
                  <a:sysClr val="windowText" lastClr="000000"/>
                </a:solidFill>
              </a:rPr>
              <a:t>850hPa</a:t>
            </a:r>
            <a:r>
              <a:rPr kumimoji="1" lang="ja-JP" altLang="en-US" sz="2400" b="1" dirty="0">
                <a:solidFill>
                  <a:sysClr val="windowText" lastClr="000000"/>
                </a:solidFill>
              </a:rPr>
              <a:t>⇔</a:t>
            </a:r>
            <a:r>
              <a:rPr kumimoji="1" lang="en-US" altLang="ja-JP" sz="2400" b="1" dirty="0">
                <a:solidFill>
                  <a:sysClr val="windowText" lastClr="000000"/>
                </a:solidFill>
              </a:rPr>
              <a:t>500hPa</a:t>
            </a:r>
            <a:endParaRPr kumimoji="1" lang="ja-JP" altLang="en-US" sz="2400" b="1" dirty="0">
              <a:solidFill>
                <a:sysClr val="windowText" lastClr="000000"/>
              </a:solidFill>
            </a:endParaRPr>
          </a:p>
        </p:txBody>
      </p:sp>
      <p:sp>
        <p:nvSpPr>
          <p:cNvPr id="5" name="正方形/長方形 4">
            <a:extLst>
              <a:ext uri="{FF2B5EF4-FFF2-40B4-BE49-F238E27FC236}">
                <a16:creationId xmlns:a16="http://schemas.microsoft.com/office/drawing/2014/main" id="{021B72FF-4CC3-4AB5-A468-36CAB5A06EC1}"/>
              </a:ext>
            </a:extLst>
          </p:cNvPr>
          <p:cNvSpPr/>
          <p:nvPr/>
        </p:nvSpPr>
        <p:spPr>
          <a:xfrm>
            <a:off x="3536364" y="568285"/>
            <a:ext cx="2085474" cy="962526"/>
          </a:xfrm>
          <a:prstGeom prst="rect">
            <a:avLst/>
          </a:prstGeom>
          <a:solidFill>
            <a:schemeClr val="accent6">
              <a:lumMod val="60000"/>
              <a:lumOff val="4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8000" b="1" dirty="0" err="1">
                <a:solidFill>
                  <a:sysClr val="windowText" lastClr="000000"/>
                </a:solidFill>
              </a:rPr>
              <a:t>tmp</a:t>
            </a:r>
            <a:endParaRPr kumimoji="1" lang="ja-JP" altLang="en-US" sz="8000" b="1" dirty="0">
              <a:solidFill>
                <a:sysClr val="windowText" lastClr="000000"/>
              </a:solidFill>
            </a:endParaRPr>
          </a:p>
        </p:txBody>
      </p:sp>
      <p:pic>
        <p:nvPicPr>
          <p:cNvPr id="4" name="図 3">
            <a:extLst>
              <a:ext uri="{FF2B5EF4-FFF2-40B4-BE49-F238E27FC236}">
                <a16:creationId xmlns:a16="http://schemas.microsoft.com/office/drawing/2014/main" id="{DFEC7E60-53B9-4C28-9160-0C7F68ABF22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321911"/>
            <a:ext cx="3342369" cy="3490721"/>
          </a:xfrm>
          <a:prstGeom prst="rect">
            <a:avLst/>
          </a:prstGeom>
        </p:spPr>
      </p:pic>
      <p:pic>
        <p:nvPicPr>
          <p:cNvPr id="8" name="図 7">
            <a:extLst>
              <a:ext uri="{FF2B5EF4-FFF2-40B4-BE49-F238E27FC236}">
                <a16:creationId xmlns:a16="http://schemas.microsoft.com/office/drawing/2014/main" id="{19F588CB-9343-4C8C-9F5C-0A83F505F82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64727" y="1321911"/>
            <a:ext cx="3342369" cy="3490721"/>
          </a:xfrm>
          <a:prstGeom prst="rect">
            <a:avLst/>
          </a:prstGeom>
        </p:spPr>
      </p:pic>
    </p:spTree>
    <p:extLst>
      <p:ext uri="{BB962C8B-B14F-4D97-AF65-F5344CB8AC3E}">
        <p14:creationId xmlns:p14="http://schemas.microsoft.com/office/powerpoint/2010/main" val="5475293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a:extLst>
              <a:ext uri="{FF2B5EF4-FFF2-40B4-BE49-F238E27FC236}">
                <a16:creationId xmlns:a16="http://schemas.microsoft.com/office/drawing/2014/main" id="{021B72FF-4CC3-4AB5-A468-36CAB5A06EC1}"/>
              </a:ext>
            </a:extLst>
          </p:cNvPr>
          <p:cNvSpPr/>
          <p:nvPr/>
        </p:nvSpPr>
        <p:spPr>
          <a:xfrm>
            <a:off x="3550383" y="115735"/>
            <a:ext cx="2085474" cy="962526"/>
          </a:xfrm>
          <a:prstGeom prst="rect">
            <a:avLst/>
          </a:prstGeom>
          <a:solidFill>
            <a:schemeClr val="accent6">
              <a:lumMod val="60000"/>
              <a:lumOff val="4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8000" b="1" dirty="0" err="1">
                <a:solidFill>
                  <a:sysClr val="windowText" lastClr="000000"/>
                </a:solidFill>
              </a:rPr>
              <a:t>tmp</a:t>
            </a:r>
            <a:endParaRPr kumimoji="1" lang="ja-JP" altLang="en-US" sz="8000" b="1" dirty="0">
              <a:solidFill>
                <a:sysClr val="windowText" lastClr="000000"/>
              </a:solidFill>
            </a:endParaRPr>
          </a:p>
        </p:txBody>
      </p:sp>
      <p:pic>
        <p:nvPicPr>
          <p:cNvPr id="3" name="図 2">
            <a:extLst>
              <a:ext uri="{FF2B5EF4-FFF2-40B4-BE49-F238E27FC236}">
                <a16:creationId xmlns:a16="http://schemas.microsoft.com/office/drawing/2014/main" id="{E365E7CC-84A3-472F-918A-1FB1B45AE83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121" y="0"/>
            <a:ext cx="3283271" cy="3429000"/>
          </a:xfrm>
          <a:prstGeom prst="rect">
            <a:avLst/>
          </a:prstGeom>
        </p:spPr>
      </p:pic>
      <p:pic>
        <p:nvPicPr>
          <p:cNvPr id="7" name="図 6">
            <a:extLst>
              <a:ext uri="{FF2B5EF4-FFF2-40B4-BE49-F238E27FC236}">
                <a16:creationId xmlns:a16="http://schemas.microsoft.com/office/drawing/2014/main" id="{3B80F83C-0815-49D2-8CBB-C8DA956C310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33848" y="0"/>
            <a:ext cx="3310152" cy="3457074"/>
          </a:xfrm>
          <a:prstGeom prst="rect">
            <a:avLst/>
          </a:prstGeom>
        </p:spPr>
      </p:pic>
      <p:pic>
        <p:nvPicPr>
          <p:cNvPr id="10" name="図 9">
            <a:extLst>
              <a:ext uri="{FF2B5EF4-FFF2-40B4-BE49-F238E27FC236}">
                <a16:creationId xmlns:a16="http://schemas.microsoft.com/office/drawing/2014/main" id="{CD303D34-EF1B-4B75-8588-DBE2E2BD709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3119049"/>
            <a:ext cx="3580050" cy="3738952"/>
          </a:xfrm>
          <a:prstGeom prst="rect">
            <a:avLst/>
          </a:prstGeom>
        </p:spPr>
      </p:pic>
      <p:pic>
        <p:nvPicPr>
          <p:cNvPr id="13" name="図 12">
            <a:extLst>
              <a:ext uri="{FF2B5EF4-FFF2-40B4-BE49-F238E27FC236}">
                <a16:creationId xmlns:a16="http://schemas.microsoft.com/office/drawing/2014/main" id="{81FCA73F-E302-4555-8F2B-8AB245E1FAE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94829" y="3119048"/>
            <a:ext cx="3580050" cy="3738952"/>
          </a:xfrm>
          <a:prstGeom prst="rect">
            <a:avLst/>
          </a:prstGeom>
        </p:spPr>
      </p:pic>
      <p:sp>
        <p:nvSpPr>
          <p:cNvPr id="12" name="正方形/長方形 11">
            <a:extLst>
              <a:ext uri="{FF2B5EF4-FFF2-40B4-BE49-F238E27FC236}">
                <a16:creationId xmlns:a16="http://schemas.microsoft.com/office/drawing/2014/main" id="{0C65281C-456C-434C-A2CF-0A7A602C05D9}"/>
              </a:ext>
            </a:extLst>
          </p:cNvPr>
          <p:cNvSpPr/>
          <p:nvPr/>
        </p:nvSpPr>
        <p:spPr>
          <a:xfrm>
            <a:off x="3362883" y="1692442"/>
            <a:ext cx="2371969" cy="1668378"/>
          </a:xfrm>
          <a:prstGeom prst="rect">
            <a:avLst/>
          </a:prstGeom>
          <a:solidFill>
            <a:schemeClr val="bg1"/>
          </a:solidFill>
          <a:ln w="3810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solidFill>
                  <a:sysClr val="windowText" lastClr="000000"/>
                </a:solidFill>
              </a:rPr>
              <a:t>上段</a:t>
            </a:r>
            <a:r>
              <a:rPr kumimoji="1" lang="en-US" altLang="ja-JP" sz="2400" b="1" dirty="0">
                <a:solidFill>
                  <a:sysClr val="windowText" lastClr="000000"/>
                </a:solidFill>
              </a:rPr>
              <a:t>:</a:t>
            </a:r>
            <a:r>
              <a:rPr kumimoji="1" lang="ja-JP" altLang="en-US" sz="2400" b="1" dirty="0">
                <a:solidFill>
                  <a:srgbClr val="C00000"/>
                </a:solidFill>
              </a:rPr>
              <a:t>あり</a:t>
            </a:r>
            <a:r>
              <a:rPr kumimoji="1" lang="en-US" altLang="ja-JP" sz="2400" b="1" dirty="0">
                <a:solidFill>
                  <a:srgbClr val="C00000"/>
                </a:solidFill>
              </a:rPr>
              <a:t>-</a:t>
            </a:r>
            <a:r>
              <a:rPr kumimoji="1" lang="en-US" altLang="ja-JP" sz="2400" b="1" dirty="0" err="1">
                <a:solidFill>
                  <a:schemeClr val="tx1"/>
                </a:solidFill>
              </a:rPr>
              <a:t>clim</a:t>
            </a:r>
            <a:endParaRPr kumimoji="1" lang="en-US" altLang="ja-JP" sz="2400" b="1" dirty="0">
              <a:solidFill>
                <a:schemeClr val="tx1"/>
              </a:solidFill>
            </a:endParaRPr>
          </a:p>
          <a:p>
            <a:pPr algn="ctr"/>
            <a:r>
              <a:rPr kumimoji="1" lang="ja-JP" altLang="en-US" sz="2400" b="1" dirty="0">
                <a:solidFill>
                  <a:sysClr val="windowText" lastClr="000000"/>
                </a:solidFill>
              </a:rPr>
              <a:t>下段</a:t>
            </a:r>
            <a:r>
              <a:rPr kumimoji="1" lang="en-US" altLang="ja-JP" sz="2400" b="1" dirty="0">
                <a:solidFill>
                  <a:sysClr val="windowText" lastClr="000000"/>
                </a:solidFill>
              </a:rPr>
              <a:t>:</a:t>
            </a:r>
            <a:r>
              <a:rPr kumimoji="1" lang="ja-JP" altLang="en-US" sz="2400" b="1" dirty="0">
                <a:solidFill>
                  <a:srgbClr val="002060"/>
                </a:solidFill>
              </a:rPr>
              <a:t>なし</a:t>
            </a:r>
            <a:r>
              <a:rPr kumimoji="1" lang="en-US" altLang="ja-JP" sz="2400" b="1" dirty="0">
                <a:solidFill>
                  <a:srgbClr val="002060"/>
                </a:solidFill>
              </a:rPr>
              <a:t>‐</a:t>
            </a:r>
            <a:r>
              <a:rPr kumimoji="1" lang="en-US" altLang="ja-JP" sz="2400" b="1" dirty="0" err="1">
                <a:solidFill>
                  <a:schemeClr val="tx1"/>
                </a:solidFill>
              </a:rPr>
              <a:t>clim</a:t>
            </a:r>
            <a:endParaRPr kumimoji="1" lang="en-US" altLang="ja-JP" sz="2400" b="1" dirty="0">
              <a:solidFill>
                <a:schemeClr val="tx1"/>
              </a:solidFill>
            </a:endParaRPr>
          </a:p>
          <a:p>
            <a:pPr algn="ctr"/>
            <a:r>
              <a:rPr kumimoji="1" lang="ja-JP" altLang="en-US" sz="2400" b="1" dirty="0">
                <a:solidFill>
                  <a:sysClr val="windowText" lastClr="000000"/>
                </a:solidFill>
              </a:rPr>
              <a:t>生値</a:t>
            </a:r>
            <a:endParaRPr kumimoji="1" lang="en-US" altLang="ja-JP" sz="2400" b="1" dirty="0">
              <a:solidFill>
                <a:sysClr val="windowText" lastClr="000000"/>
              </a:solidFill>
            </a:endParaRPr>
          </a:p>
          <a:p>
            <a:pPr algn="ctr"/>
            <a:r>
              <a:rPr kumimoji="1" lang="en-US" altLang="ja-JP" sz="2400" b="1" dirty="0">
                <a:solidFill>
                  <a:sysClr val="windowText" lastClr="000000"/>
                </a:solidFill>
              </a:rPr>
              <a:t>850hPa</a:t>
            </a:r>
            <a:r>
              <a:rPr kumimoji="1" lang="ja-JP" altLang="en-US" sz="2400" b="1" dirty="0">
                <a:solidFill>
                  <a:sysClr val="windowText" lastClr="000000"/>
                </a:solidFill>
              </a:rPr>
              <a:t>⇔</a:t>
            </a:r>
            <a:r>
              <a:rPr kumimoji="1" lang="en-US" altLang="ja-JP" sz="2400" b="1" dirty="0">
                <a:solidFill>
                  <a:sysClr val="windowText" lastClr="000000"/>
                </a:solidFill>
              </a:rPr>
              <a:t>500hPa</a:t>
            </a:r>
            <a:endParaRPr kumimoji="1" lang="ja-JP" altLang="en-US" sz="2400" b="1" dirty="0">
              <a:solidFill>
                <a:sysClr val="windowText" lastClr="000000"/>
              </a:solidFill>
            </a:endParaRPr>
          </a:p>
        </p:txBody>
      </p:sp>
    </p:spTree>
    <p:extLst>
      <p:ext uri="{BB962C8B-B14F-4D97-AF65-F5344CB8AC3E}">
        <p14:creationId xmlns:p14="http://schemas.microsoft.com/office/powerpoint/2010/main" val="181268521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正方形/長方形 11">
            <a:extLst>
              <a:ext uri="{FF2B5EF4-FFF2-40B4-BE49-F238E27FC236}">
                <a16:creationId xmlns:a16="http://schemas.microsoft.com/office/drawing/2014/main" id="{0C65281C-456C-434C-A2CF-0A7A602C05D9}"/>
              </a:ext>
            </a:extLst>
          </p:cNvPr>
          <p:cNvSpPr/>
          <p:nvPr/>
        </p:nvSpPr>
        <p:spPr>
          <a:xfrm>
            <a:off x="3356247" y="1352215"/>
            <a:ext cx="2363028" cy="1278689"/>
          </a:xfrm>
          <a:prstGeom prst="rect">
            <a:avLst/>
          </a:prstGeom>
          <a:solidFill>
            <a:schemeClr val="bg1"/>
          </a:solidFill>
          <a:ln w="3810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solidFill>
                  <a:sysClr val="windowText" lastClr="000000"/>
                </a:solidFill>
              </a:rPr>
              <a:t>小低気圧有</a:t>
            </a:r>
            <a:endParaRPr kumimoji="1" lang="en-US" altLang="ja-JP" sz="2400" b="1" dirty="0">
              <a:solidFill>
                <a:sysClr val="windowText" lastClr="000000"/>
              </a:solidFill>
            </a:endParaRPr>
          </a:p>
          <a:p>
            <a:pPr algn="ctr"/>
            <a:r>
              <a:rPr kumimoji="1" lang="ja-JP" altLang="en-US" sz="2400" b="1" dirty="0">
                <a:solidFill>
                  <a:sysClr val="windowText" lastClr="000000"/>
                </a:solidFill>
              </a:rPr>
              <a:t>生値</a:t>
            </a:r>
            <a:endParaRPr kumimoji="1" lang="en-US" altLang="ja-JP" sz="2400" b="1" dirty="0">
              <a:solidFill>
                <a:sysClr val="windowText" lastClr="000000"/>
              </a:solidFill>
            </a:endParaRPr>
          </a:p>
          <a:p>
            <a:pPr algn="ctr"/>
            <a:r>
              <a:rPr kumimoji="1" lang="en-US" altLang="ja-JP" sz="2400" b="1" dirty="0">
                <a:solidFill>
                  <a:sysClr val="windowText" lastClr="000000"/>
                </a:solidFill>
              </a:rPr>
              <a:t>850hPa</a:t>
            </a:r>
            <a:r>
              <a:rPr kumimoji="1" lang="ja-JP" altLang="en-US" sz="2400" b="1" dirty="0">
                <a:solidFill>
                  <a:sysClr val="windowText" lastClr="000000"/>
                </a:solidFill>
              </a:rPr>
              <a:t>⇔</a:t>
            </a:r>
            <a:r>
              <a:rPr kumimoji="1" lang="en-US" altLang="ja-JP" sz="2400" b="1" dirty="0">
                <a:solidFill>
                  <a:sysClr val="windowText" lastClr="000000"/>
                </a:solidFill>
              </a:rPr>
              <a:t>500hPa</a:t>
            </a:r>
            <a:endParaRPr kumimoji="1" lang="ja-JP" altLang="en-US" sz="2400" b="1" dirty="0">
              <a:solidFill>
                <a:sysClr val="windowText" lastClr="000000"/>
              </a:solidFill>
            </a:endParaRPr>
          </a:p>
        </p:txBody>
      </p:sp>
      <p:sp>
        <p:nvSpPr>
          <p:cNvPr id="13" name="正方形/長方形 12">
            <a:extLst>
              <a:ext uri="{FF2B5EF4-FFF2-40B4-BE49-F238E27FC236}">
                <a16:creationId xmlns:a16="http://schemas.microsoft.com/office/drawing/2014/main" id="{AF008292-4C7E-4BF6-8C7A-1A40995FBA3B}"/>
              </a:ext>
            </a:extLst>
          </p:cNvPr>
          <p:cNvSpPr/>
          <p:nvPr/>
        </p:nvSpPr>
        <p:spPr>
          <a:xfrm>
            <a:off x="3356247" y="4066675"/>
            <a:ext cx="2363028" cy="1215190"/>
          </a:xfrm>
          <a:prstGeom prst="rect">
            <a:avLst/>
          </a:prstGeom>
          <a:solidFill>
            <a:schemeClr val="bg1"/>
          </a:solidFill>
          <a:ln w="3810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solidFill>
                  <a:sysClr val="windowText" lastClr="000000"/>
                </a:solidFill>
              </a:rPr>
              <a:t>小低気圧なし</a:t>
            </a:r>
            <a:endParaRPr kumimoji="1" lang="en-US" altLang="ja-JP" sz="2400" b="1" dirty="0">
              <a:solidFill>
                <a:sysClr val="windowText" lastClr="000000"/>
              </a:solidFill>
            </a:endParaRPr>
          </a:p>
          <a:p>
            <a:pPr algn="ctr"/>
            <a:r>
              <a:rPr kumimoji="1" lang="ja-JP" altLang="en-US" sz="2400" b="1" dirty="0">
                <a:solidFill>
                  <a:sysClr val="windowText" lastClr="000000"/>
                </a:solidFill>
              </a:rPr>
              <a:t>生値</a:t>
            </a:r>
            <a:endParaRPr kumimoji="1" lang="en-US" altLang="ja-JP" sz="2400" b="1" dirty="0">
              <a:solidFill>
                <a:sysClr val="windowText" lastClr="000000"/>
              </a:solidFill>
            </a:endParaRPr>
          </a:p>
          <a:p>
            <a:pPr algn="ctr"/>
            <a:r>
              <a:rPr kumimoji="1" lang="en-US" altLang="ja-JP" sz="2400" b="1" dirty="0">
                <a:solidFill>
                  <a:sysClr val="windowText" lastClr="000000"/>
                </a:solidFill>
              </a:rPr>
              <a:t>850hPa</a:t>
            </a:r>
            <a:r>
              <a:rPr kumimoji="1" lang="ja-JP" altLang="en-US" sz="2400" b="1" dirty="0">
                <a:solidFill>
                  <a:sysClr val="windowText" lastClr="000000"/>
                </a:solidFill>
              </a:rPr>
              <a:t>⇔</a:t>
            </a:r>
            <a:r>
              <a:rPr kumimoji="1" lang="en-US" altLang="ja-JP" sz="2400" b="1" dirty="0">
                <a:solidFill>
                  <a:sysClr val="windowText" lastClr="000000"/>
                </a:solidFill>
              </a:rPr>
              <a:t>500hPa</a:t>
            </a:r>
            <a:endParaRPr kumimoji="1" lang="ja-JP" altLang="en-US" sz="2400" b="1" dirty="0">
              <a:solidFill>
                <a:sysClr val="windowText" lastClr="000000"/>
              </a:solidFill>
            </a:endParaRPr>
          </a:p>
        </p:txBody>
      </p:sp>
      <p:sp>
        <p:nvSpPr>
          <p:cNvPr id="16" name="正方形/長方形 15">
            <a:extLst>
              <a:ext uri="{FF2B5EF4-FFF2-40B4-BE49-F238E27FC236}">
                <a16:creationId xmlns:a16="http://schemas.microsoft.com/office/drawing/2014/main" id="{B02F3DF5-E58E-4B00-A0A3-3E4F64207C04}"/>
              </a:ext>
            </a:extLst>
          </p:cNvPr>
          <p:cNvSpPr/>
          <p:nvPr/>
        </p:nvSpPr>
        <p:spPr>
          <a:xfrm>
            <a:off x="3529263" y="2903621"/>
            <a:ext cx="2085474" cy="962526"/>
          </a:xfrm>
          <a:prstGeom prst="rect">
            <a:avLst/>
          </a:prstGeom>
          <a:solidFill>
            <a:schemeClr val="accent6">
              <a:lumMod val="60000"/>
              <a:lumOff val="4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8000" b="1" dirty="0" err="1">
                <a:solidFill>
                  <a:sysClr val="windowText" lastClr="000000"/>
                </a:solidFill>
              </a:rPr>
              <a:t>tmp</a:t>
            </a:r>
            <a:endParaRPr kumimoji="1" lang="ja-JP" altLang="en-US" sz="8000" b="1" dirty="0">
              <a:solidFill>
                <a:sysClr val="windowText" lastClr="000000"/>
              </a:solidFill>
            </a:endParaRPr>
          </a:p>
        </p:txBody>
      </p:sp>
      <p:pic>
        <p:nvPicPr>
          <p:cNvPr id="2" name="図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75" y="3424428"/>
            <a:ext cx="3304500" cy="3433571"/>
          </a:xfrm>
          <a:prstGeom prst="rect">
            <a:avLst/>
          </a:prstGeom>
        </p:spPr>
      </p:pic>
      <p:pic>
        <p:nvPicPr>
          <p:cNvPr id="4" name="図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65247" y="3340608"/>
            <a:ext cx="3385170" cy="3517392"/>
          </a:xfrm>
          <a:prstGeom prst="rect">
            <a:avLst/>
          </a:prstGeom>
        </p:spPr>
      </p:pic>
      <p:pic>
        <p:nvPicPr>
          <p:cNvPr id="5" name="図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74" y="0"/>
            <a:ext cx="3295701" cy="3424428"/>
          </a:xfrm>
          <a:prstGeom prst="rect">
            <a:avLst/>
          </a:prstGeom>
        </p:spPr>
      </p:pic>
      <p:pic>
        <p:nvPicPr>
          <p:cNvPr id="7" name="図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42524" y="0"/>
            <a:ext cx="3295701" cy="3424428"/>
          </a:xfrm>
          <a:prstGeom prst="rect">
            <a:avLst/>
          </a:prstGeom>
        </p:spPr>
      </p:pic>
    </p:spTree>
    <p:extLst>
      <p:ext uri="{BB962C8B-B14F-4D97-AF65-F5344CB8AC3E}">
        <p14:creationId xmlns:p14="http://schemas.microsoft.com/office/powerpoint/2010/main" val="407890504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正方形/長方形 11">
            <a:extLst>
              <a:ext uri="{FF2B5EF4-FFF2-40B4-BE49-F238E27FC236}">
                <a16:creationId xmlns:a16="http://schemas.microsoft.com/office/drawing/2014/main" id="{0C65281C-456C-434C-A2CF-0A7A602C05D9}"/>
              </a:ext>
            </a:extLst>
          </p:cNvPr>
          <p:cNvSpPr/>
          <p:nvPr/>
        </p:nvSpPr>
        <p:spPr>
          <a:xfrm>
            <a:off x="3356247" y="1352215"/>
            <a:ext cx="2363028" cy="1278689"/>
          </a:xfrm>
          <a:prstGeom prst="rect">
            <a:avLst/>
          </a:prstGeom>
          <a:solidFill>
            <a:schemeClr val="bg1"/>
          </a:solidFill>
          <a:ln w="3810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solidFill>
                  <a:sysClr val="windowText" lastClr="000000"/>
                </a:solidFill>
              </a:rPr>
              <a:t>小低気圧有</a:t>
            </a:r>
            <a:endParaRPr kumimoji="1" lang="en-US" altLang="ja-JP" sz="2400" b="1" dirty="0">
              <a:solidFill>
                <a:sysClr val="windowText" lastClr="000000"/>
              </a:solidFill>
            </a:endParaRPr>
          </a:p>
          <a:p>
            <a:pPr algn="ctr"/>
            <a:r>
              <a:rPr kumimoji="1" lang="ja-JP" altLang="en-US" sz="2400" b="1" dirty="0">
                <a:solidFill>
                  <a:sysClr val="windowText" lastClr="000000"/>
                </a:solidFill>
              </a:rPr>
              <a:t>生値</a:t>
            </a:r>
            <a:endParaRPr kumimoji="1" lang="en-US" altLang="ja-JP" sz="2400" b="1" dirty="0">
              <a:solidFill>
                <a:sysClr val="windowText" lastClr="000000"/>
              </a:solidFill>
            </a:endParaRPr>
          </a:p>
          <a:p>
            <a:pPr algn="ctr"/>
            <a:r>
              <a:rPr kumimoji="1" lang="en-US" altLang="ja-JP" sz="2400" b="1" dirty="0">
                <a:solidFill>
                  <a:sysClr val="windowText" lastClr="000000"/>
                </a:solidFill>
              </a:rPr>
              <a:t>850hPa</a:t>
            </a:r>
            <a:r>
              <a:rPr kumimoji="1" lang="ja-JP" altLang="en-US" sz="2400" b="1" dirty="0">
                <a:solidFill>
                  <a:sysClr val="windowText" lastClr="000000"/>
                </a:solidFill>
              </a:rPr>
              <a:t>⇔</a:t>
            </a:r>
            <a:r>
              <a:rPr kumimoji="1" lang="en-US" altLang="ja-JP" sz="2400" b="1" dirty="0">
                <a:solidFill>
                  <a:sysClr val="windowText" lastClr="000000"/>
                </a:solidFill>
              </a:rPr>
              <a:t>500hPa</a:t>
            </a:r>
            <a:endParaRPr kumimoji="1" lang="ja-JP" altLang="en-US" sz="2400" b="1" dirty="0">
              <a:solidFill>
                <a:sysClr val="windowText" lastClr="000000"/>
              </a:solidFill>
            </a:endParaRPr>
          </a:p>
        </p:txBody>
      </p:sp>
      <p:sp>
        <p:nvSpPr>
          <p:cNvPr id="13" name="正方形/長方形 12">
            <a:extLst>
              <a:ext uri="{FF2B5EF4-FFF2-40B4-BE49-F238E27FC236}">
                <a16:creationId xmlns:a16="http://schemas.microsoft.com/office/drawing/2014/main" id="{AF008292-4C7E-4BF6-8C7A-1A40995FBA3B}"/>
              </a:ext>
            </a:extLst>
          </p:cNvPr>
          <p:cNvSpPr/>
          <p:nvPr/>
        </p:nvSpPr>
        <p:spPr>
          <a:xfrm>
            <a:off x="3356247" y="4066675"/>
            <a:ext cx="2363028" cy="1215190"/>
          </a:xfrm>
          <a:prstGeom prst="rect">
            <a:avLst/>
          </a:prstGeom>
          <a:solidFill>
            <a:schemeClr val="bg1"/>
          </a:solidFill>
          <a:ln w="3810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solidFill>
                  <a:sysClr val="windowText" lastClr="000000"/>
                </a:solidFill>
              </a:rPr>
              <a:t>小低気圧なし</a:t>
            </a:r>
            <a:endParaRPr kumimoji="1" lang="en-US" altLang="ja-JP" sz="2400" b="1" dirty="0">
              <a:solidFill>
                <a:sysClr val="windowText" lastClr="000000"/>
              </a:solidFill>
            </a:endParaRPr>
          </a:p>
          <a:p>
            <a:pPr algn="ctr"/>
            <a:r>
              <a:rPr kumimoji="1" lang="ja-JP" altLang="en-US" sz="2400" b="1" dirty="0">
                <a:solidFill>
                  <a:sysClr val="windowText" lastClr="000000"/>
                </a:solidFill>
              </a:rPr>
              <a:t>生値</a:t>
            </a:r>
            <a:endParaRPr kumimoji="1" lang="en-US" altLang="ja-JP" sz="2400" b="1" dirty="0">
              <a:solidFill>
                <a:sysClr val="windowText" lastClr="000000"/>
              </a:solidFill>
            </a:endParaRPr>
          </a:p>
          <a:p>
            <a:pPr algn="ctr"/>
            <a:r>
              <a:rPr kumimoji="1" lang="en-US" altLang="ja-JP" sz="2400" b="1" dirty="0">
                <a:solidFill>
                  <a:sysClr val="windowText" lastClr="000000"/>
                </a:solidFill>
              </a:rPr>
              <a:t>850hPa</a:t>
            </a:r>
            <a:r>
              <a:rPr kumimoji="1" lang="ja-JP" altLang="en-US" sz="2400" b="1" dirty="0">
                <a:solidFill>
                  <a:sysClr val="windowText" lastClr="000000"/>
                </a:solidFill>
              </a:rPr>
              <a:t>⇔</a:t>
            </a:r>
            <a:r>
              <a:rPr kumimoji="1" lang="en-US" altLang="ja-JP" sz="2400" b="1" dirty="0">
                <a:solidFill>
                  <a:sysClr val="windowText" lastClr="000000"/>
                </a:solidFill>
              </a:rPr>
              <a:t>500hPa</a:t>
            </a:r>
            <a:endParaRPr kumimoji="1" lang="ja-JP" altLang="en-US" sz="2400" b="1" dirty="0">
              <a:solidFill>
                <a:sysClr val="windowText" lastClr="000000"/>
              </a:solidFill>
            </a:endParaRPr>
          </a:p>
        </p:txBody>
      </p:sp>
      <p:sp>
        <p:nvSpPr>
          <p:cNvPr id="16" name="正方形/長方形 15">
            <a:extLst>
              <a:ext uri="{FF2B5EF4-FFF2-40B4-BE49-F238E27FC236}">
                <a16:creationId xmlns:a16="http://schemas.microsoft.com/office/drawing/2014/main" id="{B02F3DF5-E58E-4B00-A0A3-3E4F64207C04}"/>
              </a:ext>
            </a:extLst>
          </p:cNvPr>
          <p:cNvSpPr/>
          <p:nvPr/>
        </p:nvSpPr>
        <p:spPr>
          <a:xfrm>
            <a:off x="3529263" y="2903621"/>
            <a:ext cx="2085474" cy="962526"/>
          </a:xfrm>
          <a:prstGeom prst="rect">
            <a:avLst/>
          </a:prstGeom>
          <a:solidFill>
            <a:schemeClr val="accent6">
              <a:lumMod val="60000"/>
              <a:lumOff val="4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600" b="1" dirty="0">
                <a:solidFill>
                  <a:sysClr val="windowText" lastClr="000000"/>
                </a:solidFill>
              </a:rPr>
              <a:t>絶対湿度</a:t>
            </a:r>
          </a:p>
        </p:txBody>
      </p:sp>
      <p:pic>
        <p:nvPicPr>
          <p:cNvPr id="4" name="図 3">
            <a:extLst>
              <a:ext uri="{FF2B5EF4-FFF2-40B4-BE49-F238E27FC236}">
                <a16:creationId xmlns:a16="http://schemas.microsoft.com/office/drawing/2014/main" id="{7FD9C5AF-0329-4348-9756-4DF894E1A01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65" y="3455728"/>
            <a:ext cx="3257679" cy="3402272"/>
          </a:xfrm>
          <a:prstGeom prst="rect">
            <a:avLst/>
          </a:prstGeom>
        </p:spPr>
      </p:pic>
      <p:pic>
        <p:nvPicPr>
          <p:cNvPr id="7" name="図 6">
            <a:extLst>
              <a:ext uri="{FF2B5EF4-FFF2-40B4-BE49-F238E27FC236}">
                <a16:creationId xmlns:a16="http://schemas.microsoft.com/office/drawing/2014/main" id="{475EF784-438A-4423-B408-5FEA1D1BA2C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35139" y="3402273"/>
            <a:ext cx="3308862" cy="3455727"/>
          </a:xfrm>
          <a:prstGeom prst="rect">
            <a:avLst/>
          </a:prstGeom>
        </p:spPr>
      </p:pic>
      <p:pic>
        <p:nvPicPr>
          <p:cNvPr id="9" name="図 8">
            <a:extLst>
              <a:ext uri="{FF2B5EF4-FFF2-40B4-BE49-F238E27FC236}">
                <a16:creationId xmlns:a16="http://schemas.microsoft.com/office/drawing/2014/main" id="{012D807A-B9EF-40D0-AAF9-E61458EC754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
            <a:ext cx="3264069" cy="3408946"/>
          </a:xfrm>
          <a:prstGeom prst="rect">
            <a:avLst/>
          </a:prstGeom>
        </p:spPr>
      </p:pic>
      <p:pic>
        <p:nvPicPr>
          <p:cNvPr id="14" name="図 13">
            <a:extLst>
              <a:ext uri="{FF2B5EF4-FFF2-40B4-BE49-F238E27FC236}">
                <a16:creationId xmlns:a16="http://schemas.microsoft.com/office/drawing/2014/main" id="{18F512D2-04D1-41E3-8D65-A9BA4DB2AFA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35138" y="1"/>
            <a:ext cx="3308862" cy="3455727"/>
          </a:xfrm>
          <a:prstGeom prst="rect">
            <a:avLst/>
          </a:prstGeom>
        </p:spPr>
      </p:pic>
    </p:spTree>
    <p:extLst>
      <p:ext uri="{BB962C8B-B14F-4D97-AF65-F5344CB8AC3E}">
        <p14:creationId xmlns:p14="http://schemas.microsoft.com/office/powerpoint/2010/main" val="118973161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正方形/長方形 11">
            <a:extLst>
              <a:ext uri="{FF2B5EF4-FFF2-40B4-BE49-F238E27FC236}">
                <a16:creationId xmlns:a16="http://schemas.microsoft.com/office/drawing/2014/main" id="{0C65281C-456C-434C-A2CF-0A7A602C05D9}"/>
              </a:ext>
            </a:extLst>
          </p:cNvPr>
          <p:cNvSpPr/>
          <p:nvPr/>
        </p:nvSpPr>
        <p:spPr>
          <a:xfrm>
            <a:off x="3379273" y="1921710"/>
            <a:ext cx="2371969" cy="2072774"/>
          </a:xfrm>
          <a:prstGeom prst="rect">
            <a:avLst/>
          </a:prstGeom>
          <a:solidFill>
            <a:schemeClr val="bg1"/>
          </a:solidFill>
          <a:ln w="3810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solidFill>
                  <a:sysClr val="windowText" lastClr="000000"/>
                </a:solidFill>
              </a:rPr>
              <a:t>小低気圧</a:t>
            </a:r>
            <a:endParaRPr kumimoji="1" lang="en-US" altLang="ja-JP" sz="2400" b="1" dirty="0">
              <a:solidFill>
                <a:sysClr val="windowText" lastClr="000000"/>
              </a:solidFill>
            </a:endParaRPr>
          </a:p>
          <a:p>
            <a:pPr algn="ctr"/>
            <a:r>
              <a:rPr kumimoji="1" lang="ja-JP" altLang="en-US" sz="2400" b="1" dirty="0">
                <a:solidFill>
                  <a:srgbClr val="FF0000"/>
                </a:solidFill>
              </a:rPr>
              <a:t>有</a:t>
            </a:r>
            <a:r>
              <a:rPr kumimoji="1" lang="en-US" altLang="ja-JP" sz="2400" b="1" dirty="0">
                <a:solidFill>
                  <a:sysClr val="windowText" lastClr="000000"/>
                </a:solidFill>
              </a:rPr>
              <a:t>-</a:t>
            </a:r>
            <a:r>
              <a:rPr kumimoji="1" lang="ja-JP" altLang="en-US" sz="2400" b="1" dirty="0">
                <a:solidFill>
                  <a:srgbClr val="002060"/>
                </a:solidFill>
              </a:rPr>
              <a:t>無</a:t>
            </a:r>
            <a:endParaRPr kumimoji="1" lang="en-US" altLang="ja-JP" sz="2400" b="1" dirty="0">
              <a:solidFill>
                <a:srgbClr val="002060"/>
              </a:solidFill>
            </a:endParaRPr>
          </a:p>
          <a:p>
            <a:pPr algn="ctr"/>
            <a:r>
              <a:rPr kumimoji="1" lang="ja-JP" altLang="en-US" sz="2400" b="1" dirty="0">
                <a:solidFill>
                  <a:sysClr val="windowText" lastClr="000000"/>
                </a:solidFill>
              </a:rPr>
              <a:t>生値</a:t>
            </a:r>
            <a:endParaRPr kumimoji="1" lang="en-US" altLang="ja-JP" sz="2400" b="1" dirty="0">
              <a:solidFill>
                <a:sysClr val="windowText" lastClr="000000"/>
              </a:solidFill>
            </a:endParaRPr>
          </a:p>
          <a:p>
            <a:pPr algn="ctr"/>
            <a:r>
              <a:rPr kumimoji="1" lang="en-US" altLang="ja-JP" sz="2400" b="1" dirty="0">
                <a:solidFill>
                  <a:sysClr val="windowText" lastClr="000000"/>
                </a:solidFill>
              </a:rPr>
              <a:t>850hPa</a:t>
            </a:r>
            <a:r>
              <a:rPr kumimoji="1" lang="ja-JP" altLang="en-US" sz="2400" b="1" dirty="0">
                <a:solidFill>
                  <a:sysClr val="windowText" lastClr="000000"/>
                </a:solidFill>
              </a:rPr>
              <a:t>⇔</a:t>
            </a:r>
            <a:r>
              <a:rPr kumimoji="1" lang="en-US" altLang="ja-JP" sz="2400" b="1" dirty="0">
                <a:solidFill>
                  <a:sysClr val="windowText" lastClr="000000"/>
                </a:solidFill>
              </a:rPr>
              <a:t>500hPa</a:t>
            </a:r>
            <a:endParaRPr kumimoji="1" lang="ja-JP" altLang="en-US" sz="2400" b="1" dirty="0">
              <a:solidFill>
                <a:sysClr val="windowText" lastClr="000000"/>
              </a:solidFill>
            </a:endParaRPr>
          </a:p>
        </p:txBody>
      </p:sp>
      <p:sp>
        <p:nvSpPr>
          <p:cNvPr id="6" name="正方形/長方形 5">
            <a:extLst>
              <a:ext uri="{FF2B5EF4-FFF2-40B4-BE49-F238E27FC236}">
                <a16:creationId xmlns:a16="http://schemas.microsoft.com/office/drawing/2014/main" id="{7BC738D0-CB75-4F81-B724-07368DC85DD1}"/>
              </a:ext>
            </a:extLst>
          </p:cNvPr>
          <p:cNvSpPr/>
          <p:nvPr/>
        </p:nvSpPr>
        <p:spPr>
          <a:xfrm>
            <a:off x="3522520" y="617621"/>
            <a:ext cx="2085474" cy="962526"/>
          </a:xfrm>
          <a:prstGeom prst="rect">
            <a:avLst/>
          </a:prstGeom>
          <a:solidFill>
            <a:schemeClr val="accent6">
              <a:lumMod val="60000"/>
              <a:lumOff val="4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600" b="1" dirty="0">
                <a:solidFill>
                  <a:sysClr val="windowText" lastClr="000000"/>
                </a:solidFill>
              </a:rPr>
              <a:t>絶対湿度</a:t>
            </a:r>
          </a:p>
        </p:txBody>
      </p:sp>
      <p:pic>
        <p:nvPicPr>
          <p:cNvPr id="3" name="図 2">
            <a:extLst>
              <a:ext uri="{FF2B5EF4-FFF2-40B4-BE49-F238E27FC236}">
                <a16:creationId xmlns:a16="http://schemas.microsoft.com/office/drawing/2014/main" id="{E906DEC4-3E95-42E1-977A-31A20F2DAD2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1256196"/>
            <a:ext cx="3379273" cy="3529263"/>
          </a:xfrm>
          <a:prstGeom prst="rect">
            <a:avLst/>
          </a:prstGeom>
        </p:spPr>
      </p:pic>
      <p:pic>
        <p:nvPicPr>
          <p:cNvPr id="9" name="図 8">
            <a:extLst>
              <a:ext uri="{FF2B5EF4-FFF2-40B4-BE49-F238E27FC236}">
                <a16:creationId xmlns:a16="http://schemas.microsoft.com/office/drawing/2014/main" id="{1F6671D9-C792-4D54-B8D9-0DAECA71581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64727" y="1256196"/>
            <a:ext cx="3379273" cy="3529263"/>
          </a:xfrm>
          <a:prstGeom prst="rect">
            <a:avLst/>
          </a:prstGeom>
        </p:spPr>
      </p:pic>
    </p:spTree>
    <p:extLst>
      <p:ext uri="{BB962C8B-B14F-4D97-AF65-F5344CB8AC3E}">
        <p14:creationId xmlns:p14="http://schemas.microsoft.com/office/powerpoint/2010/main" val="213378772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正方形/長方形 11">
            <a:extLst>
              <a:ext uri="{FF2B5EF4-FFF2-40B4-BE49-F238E27FC236}">
                <a16:creationId xmlns:a16="http://schemas.microsoft.com/office/drawing/2014/main" id="{0C65281C-456C-434C-A2CF-0A7A602C05D9}"/>
              </a:ext>
            </a:extLst>
          </p:cNvPr>
          <p:cNvSpPr/>
          <p:nvPr/>
        </p:nvSpPr>
        <p:spPr>
          <a:xfrm>
            <a:off x="3362883" y="1692442"/>
            <a:ext cx="2371969" cy="1668378"/>
          </a:xfrm>
          <a:prstGeom prst="rect">
            <a:avLst/>
          </a:prstGeom>
          <a:solidFill>
            <a:schemeClr val="bg1"/>
          </a:solidFill>
          <a:ln w="3810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solidFill>
                  <a:sysClr val="windowText" lastClr="000000"/>
                </a:solidFill>
              </a:rPr>
              <a:t>上段</a:t>
            </a:r>
            <a:r>
              <a:rPr kumimoji="1" lang="en-US" altLang="ja-JP" sz="2400" b="1" dirty="0">
                <a:solidFill>
                  <a:sysClr val="windowText" lastClr="000000"/>
                </a:solidFill>
              </a:rPr>
              <a:t>:</a:t>
            </a:r>
            <a:r>
              <a:rPr kumimoji="1" lang="ja-JP" altLang="en-US" sz="2400" b="1" dirty="0">
                <a:solidFill>
                  <a:srgbClr val="C00000"/>
                </a:solidFill>
              </a:rPr>
              <a:t>あり</a:t>
            </a:r>
            <a:r>
              <a:rPr kumimoji="1" lang="en-US" altLang="ja-JP" sz="2400" b="1" dirty="0">
                <a:solidFill>
                  <a:srgbClr val="C00000"/>
                </a:solidFill>
              </a:rPr>
              <a:t>-</a:t>
            </a:r>
            <a:r>
              <a:rPr kumimoji="1" lang="en-US" altLang="ja-JP" sz="2400" b="1" dirty="0" err="1">
                <a:solidFill>
                  <a:schemeClr val="tx1"/>
                </a:solidFill>
              </a:rPr>
              <a:t>clim</a:t>
            </a:r>
            <a:endParaRPr kumimoji="1" lang="en-US" altLang="ja-JP" sz="2400" b="1" dirty="0">
              <a:solidFill>
                <a:schemeClr val="tx1"/>
              </a:solidFill>
            </a:endParaRPr>
          </a:p>
          <a:p>
            <a:pPr algn="ctr"/>
            <a:r>
              <a:rPr kumimoji="1" lang="ja-JP" altLang="en-US" sz="2400" b="1" dirty="0">
                <a:solidFill>
                  <a:sysClr val="windowText" lastClr="000000"/>
                </a:solidFill>
              </a:rPr>
              <a:t>下段</a:t>
            </a:r>
            <a:r>
              <a:rPr kumimoji="1" lang="en-US" altLang="ja-JP" sz="2400" b="1" dirty="0">
                <a:solidFill>
                  <a:sysClr val="windowText" lastClr="000000"/>
                </a:solidFill>
              </a:rPr>
              <a:t>:</a:t>
            </a:r>
            <a:r>
              <a:rPr kumimoji="1" lang="ja-JP" altLang="en-US" sz="2400" b="1" dirty="0">
                <a:solidFill>
                  <a:srgbClr val="002060"/>
                </a:solidFill>
              </a:rPr>
              <a:t>なし</a:t>
            </a:r>
            <a:r>
              <a:rPr kumimoji="1" lang="en-US" altLang="ja-JP" sz="2400" b="1" dirty="0">
                <a:solidFill>
                  <a:srgbClr val="002060"/>
                </a:solidFill>
              </a:rPr>
              <a:t>‐</a:t>
            </a:r>
            <a:r>
              <a:rPr kumimoji="1" lang="en-US" altLang="ja-JP" sz="2400" b="1" dirty="0" err="1">
                <a:solidFill>
                  <a:schemeClr val="tx1"/>
                </a:solidFill>
              </a:rPr>
              <a:t>clim</a:t>
            </a:r>
            <a:endParaRPr kumimoji="1" lang="en-US" altLang="ja-JP" sz="2400" b="1" dirty="0">
              <a:solidFill>
                <a:schemeClr val="tx1"/>
              </a:solidFill>
            </a:endParaRPr>
          </a:p>
          <a:p>
            <a:pPr algn="ctr"/>
            <a:r>
              <a:rPr kumimoji="1" lang="ja-JP" altLang="en-US" sz="2400" b="1" dirty="0">
                <a:solidFill>
                  <a:sysClr val="windowText" lastClr="000000"/>
                </a:solidFill>
              </a:rPr>
              <a:t>生値</a:t>
            </a:r>
            <a:endParaRPr kumimoji="1" lang="en-US" altLang="ja-JP" sz="2400" b="1" dirty="0">
              <a:solidFill>
                <a:sysClr val="windowText" lastClr="000000"/>
              </a:solidFill>
            </a:endParaRPr>
          </a:p>
          <a:p>
            <a:pPr algn="ctr"/>
            <a:r>
              <a:rPr kumimoji="1" lang="en-US" altLang="ja-JP" sz="2400" b="1" dirty="0">
                <a:solidFill>
                  <a:sysClr val="windowText" lastClr="000000"/>
                </a:solidFill>
              </a:rPr>
              <a:t>850hPa</a:t>
            </a:r>
            <a:r>
              <a:rPr kumimoji="1" lang="ja-JP" altLang="en-US" sz="2400" b="1" dirty="0">
                <a:solidFill>
                  <a:sysClr val="windowText" lastClr="000000"/>
                </a:solidFill>
              </a:rPr>
              <a:t>⇔</a:t>
            </a:r>
            <a:r>
              <a:rPr kumimoji="1" lang="en-US" altLang="ja-JP" sz="2400" b="1" dirty="0">
                <a:solidFill>
                  <a:sysClr val="windowText" lastClr="000000"/>
                </a:solidFill>
              </a:rPr>
              <a:t>500hPa</a:t>
            </a:r>
            <a:endParaRPr kumimoji="1" lang="ja-JP" altLang="en-US" sz="2400" b="1" dirty="0">
              <a:solidFill>
                <a:sysClr val="windowText" lastClr="000000"/>
              </a:solidFill>
            </a:endParaRPr>
          </a:p>
        </p:txBody>
      </p:sp>
      <p:sp>
        <p:nvSpPr>
          <p:cNvPr id="8" name="正方形/長方形 7">
            <a:extLst>
              <a:ext uri="{FF2B5EF4-FFF2-40B4-BE49-F238E27FC236}">
                <a16:creationId xmlns:a16="http://schemas.microsoft.com/office/drawing/2014/main" id="{93B20642-5A3D-4944-8985-81519549EEC9}"/>
              </a:ext>
            </a:extLst>
          </p:cNvPr>
          <p:cNvSpPr/>
          <p:nvPr/>
        </p:nvSpPr>
        <p:spPr>
          <a:xfrm>
            <a:off x="3529263" y="497876"/>
            <a:ext cx="2085474" cy="962526"/>
          </a:xfrm>
          <a:prstGeom prst="rect">
            <a:avLst/>
          </a:prstGeom>
          <a:solidFill>
            <a:schemeClr val="accent6">
              <a:lumMod val="60000"/>
              <a:lumOff val="4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600" b="1" dirty="0">
                <a:solidFill>
                  <a:sysClr val="windowText" lastClr="000000"/>
                </a:solidFill>
              </a:rPr>
              <a:t>絶対湿度</a:t>
            </a:r>
          </a:p>
        </p:txBody>
      </p:sp>
      <p:pic>
        <p:nvPicPr>
          <p:cNvPr id="4" name="図 3">
            <a:extLst>
              <a:ext uri="{FF2B5EF4-FFF2-40B4-BE49-F238E27FC236}">
                <a16:creationId xmlns:a16="http://schemas.microsoft.com/office/drawing/2014/main" id="{E1B5D799-14E1-4E2F-BDE4-DA5B203E77C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87452" y="3561347"/>
            <a:ext cx="3156548" cy="3296653"/>
          </a:xfrm>
          <a:prstGeom prst="rect">
            <a:avLst/>
          </a:prstGeom>
        </p:spPr>
      </p:pic>
      <p:pic>
        <p:nvPicPr>
          <p:cNvPr id="9" name="図 8">
            <a:extLst>
              <a:ext uri="{FF2B5EF4-FFF2-40B4-BE49-F238E27FC236}">
                <a16:creationId xmlns:a16="http://schemas.microsoft.com/office/drawing/2014/main" id="{65B4DB3E-03C1-4458-9F9D-8CB29104675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561347"/>
            <a:ext cx="3156548" cy="3296653"/>
          </a:xfrm>
          <a:prstGeom prst="rect">
            <a:avLst/>
          </a:prstGeom>
        </p:spPr>
      </p:pic>
      <p:pic>
        <p:nvPicPr>
          <p:cNvPr id="14" name="図 13">
            <a:extLst>
              <a:ext uri="{FF2B5EF4-FFF2-40B4-BE49-F238E27FC236}">
                <a16:creationId xmlns:a16="http://schemas.microsoft.com/office/drawing/2014/main" id="{49455665-71B3-4A57-A15E-0048B610FE6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
            <a:ext cx="3156548" cy="3296653"/>
          </a:xfrm>
          <a:prstGeom prst="rect">
            <a:avLst/>
          </a:prstGeom>
        </p:spPr>
      </p:pic>
      <p:pic>
        <p:nvPicPr>
          <p:cNvPr id="16" name="図 15">
            <a:extLst>
              <a:ext uri="{FF2B5EF4-FFF2-40B4-BE49-F238E27FC236}">
                <a16:creationId xmlns:a16="http://schemas.microsoft.com/office/drawing/2014/main" id="{F1E0389E-914E-4CB6-95D4-D55D848BD9B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87453" y="0"/>
            <a:ext cx="3156547" cy="3296652"/>
          </a:xfrm>
          <a:prstGeom prst="rect">
            <a:avLst/>
          </a:prstGeom>
        </p:spPr>
      </p:pic>
    </p:spTree>
    <p:extLst>
      <p:ext uri="{BB962C8B-B14F-4D97-AF65-F5344CB8AC3E}">
        <p14:creationId xmlns:p14="http://schemas.microsoft.com/office/powerpoint/2010/main" val="416656348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正方形/長方形 11">
            <a:extLst>
              <a:ext uri="{FF2B5EF4-FFF2-40B4-BE49-F238E27FC236}">
                <a16:creationId xmlns:a16="http://schemas.microsoft.com/office/drawing/2014/main" id="{0C65281C-456C-434C-A2CF-0A7A602C05D9}"/>
              </a:ext>
            </a:extLst>
          </p:cNvPr>
          <p:cNvSpPr/>
          <p:nvPr/>
        </p:nvSpPr>
        <p:spPr>
          <a:xfrm>
            <a:off x="5055106" y="1352215"/>
            <a:ext cx="2363028" cy="1278689"/>
          </a:xfrm>
          <a:prstGeom prst="rect">
            <a:avLst/>
          </a:prstGeom>
          <a:solidFill>
            <a:schemeClr val="bg1"/>
          </a:solidFill>
          <a:ln w="3810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solidFill>
                  <a:sysClr val="windowText" lastClr="000000"/>
                </a:solidFill>
              </a:rPr>
              <a:t>小低気圧有</a:t>
            </a:r>
            <a:endParaRPr kumimoji="1" lang="en-US" altLang="ja-JP" sz="2400" b="1" dirty="0">
              <a:solidFill>
                <a:sysClr val="windowText" lastClr="000000"/>
              </a:solidFill>
            </a:endParaRPr>
          </a:p>
          <a:p>
            <a:pPr algn="ctr"/>
            <a:r>
              <a:rPr kumimoji="1" lang="ja-JP" altLang="en-US" sz="2400" b="1" dirty="0">
                <a:solidFill>
                  <a:sysClr val="windowText" lastClr="000000"/>
                </a:solidFill>
              </a:rPr>
              <a:t>生値</a:t>
            </a:r>
            <a:endParaRPr kumimoji="1" lang="en-US" altLang="ja-JP" sz="2400" b="1" dirty="0">
              <a:solidFill>
                <a:sysClr val="windowText" lastClr="000000"/>
              </a:solidFill>
            </a:endParaRPr>
          </a:p>
        </p:txBody>
      </p:sp>
      <p:sp>
        <p:nvSpPr>
          <p:cNvPr id="13" name="正方形/長方形 12">
            <a:extLst>
              <a:ext uri="{FF2B5EF4-FFF2-40B4-BE49-F238E27FC236}">
                <a16:creationId xmlns:a16="http://schemas.microsoft.com/office/drawing/2014/main" id="{AF008292-4C7E-4BF6-8C7A-1A40995FBA3B}"/>
              </a:ext>
            </a:extLst>
          </p:cNvPr>
          <p:cNvSpPr/>
          <p:nvPr/>
        </p:nvSpPr>
        <p:spPr>
          <a:xfrm>
            <a:off x="5055106" y="4066675"/>
            <a:ext cx="2363028" cy="1215190"/>
          </a:xfrm>
          <a:prstGeom prst="rect">
            <a:avLst/>
          </a:prstGeom>
          <a:solidFill>
            <a:schemeClr val="bg1"/>
          </a:solidFill>
          <a:ln w="3810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solidFill>
                  <a:sysClr val="windowText" lastClr="000000"/>
                </a:solidFill>
              </a:rPr>
              <a:t>小低気圧なし</a:t>
            </a:r>
            <a:endParaRPr kumimoji="1" lang="en-US" altLang="ja-JP" sz="2400" b="1" dirty="0">
              <a:solidFill>
                <a:sysClr val="windowText" lastClr="000000"/>
              </a:solidFill>
            </a:endParaRPr>
          </a:p>
          <a:p>
            <a:pPr algn="ctr"/>
            <a:r>
              <a:rPr kumimoji="1" lang="ja-JP" altLang="en-US" sz="2400" b="1" dirty="0">
                <a:solidFill>
                  <a:sysClr val="windowText" lastClr="000000"/>
                </a:solidFill>
              </a:rPr>
              <a:t>生値</a:t>
            </a:r>
            <a:endParaRPr kumimoji="1" lang="en-US" altLang="ja-JP" sz="2400" b="1" dirty="0">
              <a:solidFill>
                <a:sysClr val="windowText" lastClr="000000"/>
              </a:solidFill>
            </a:endParaRPr>
          </a:p>
        </p:txBody>
      </p:sp>
      <p:sp>
        <p:nvSpPr>
          <p:cNvPr id="16" name="正方形/長方形 15">
            <a:extLst>
              <a:ext uri="{FF2B5EF4-FFF2-40B4-BE49-F238E27FC236}">
                <a16:creationId xmlns:a16="http://schemas.microsoft.com/office/drawing/2014/main" id="{B02F3DF5-E58E-4B00-A0A3-3E4F64207C04}"/>
              </a:ext>
            </a:extLst>
          </p:cNvPr>
          <p:cNvSpPr/>
          <p:nvPr/>
        </p:nvSpPr>
        <p:spPr>
          <a:xfrm>
            <a:off x="5228122" y="2903621"/>
            <a:ext cx="2085474" cy="962526"/>
          </a:xfrm>
          <a:prstGeom prst="rect">
            <a:avLst/>
          </a:prstGeom>
          <a:solidFill>
            <a:schemeClr val="accent6">
              <a:lumMod val="60000"/>
              <a:lumOff val="4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600" b="1" dirty="0">
                <a:solidFill>
                  <a:sysClr val="windowText" lastClr="000000"/>
                </a:solidFill>
              </a:rPr>
              <a:t>海面水温</a:t>
            </a:r>
          </a:p>
        </p:txBody>
      </p:sp>
      <p:pic>
        <p:nvPicPr>
          <p:cNvPr id="3" name="図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6379" y="0"/>
            <a:ext cx="3584448" cy="3724453"/>
          </a:xfrm>
          <a:prstGeom prst="rect">
            <a:avLst/>
          </a:prstGeom>
        </p:spPr>
      </p:pic>
      <p:pic>
        <p:nvPicPr>
          <p:cNvPr id="2" name="図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6379" y="3133547"/>
            <a:ext cx="3584448" cy="3724453"/>
          </a:xfrm>
          <a:prstGeom prst="rect">
            <a:avLst/>
          </a:prstGeom>
        </p:spPr>
      </p:pic>
    </p:spTree>
    <p:extLst>
      <p:ext uri="{BB962C8B-B14F-4D97-AF65-F5344CB8AC3E}">
        <p14:creationId xmlns:p14="http://schemas.microsoft.com/office/powerpoint/2010/main" val="148569705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正方形/長方形 11">
            <a:extLst>
              <a:ext uri="{FF2B5EF4-FFF2-40B4-BE49-F238E27FC236}">
                <a16:creationId xmlns:a16="http://schemas.microsoft.com/office/drawing/2014/main" id="{0C65281C-456C-434C-A2CF-0A7A602C05D9}"/>
              </a:ext>
            </a:extLst>
          </p:cNvPr>
          <p:cNvSpPr/>
          <p:nvPr/>
        </p:nvSpPr>
        <p:spPr>
          <a:xfrm>
            <a:off x="6354121" y="1921710"/>
            <a:ext cx="2371969" cy="2072774"/>
          </a:xfrm>
          <a:prstGeom prst="rect">
            <a:avLst/>
          </a:prstGeom>
          <a:solidFill>
            <a:schemeClr val="bg1"/>
          </a:solidFill>
          <a:ln w="3810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solidFill>
                  <a:sysClr val="windowText" lastClr="000000"/>
                </a:solidFill>
              </a:rPr>
              <a:t>小低気圧</a:t>
            </a:r>
            <a:endParaRPr kumimoji="1" lang="en-US" altLang="ja-JP" sz="2400" b="1" dirty="0">
              <a:solidFill>
                <a:sysClr val="windowText" lastClr="000000"/>
              </a:solidFill>
            </a:endParaRPr>
          </a:p>
          <a:p>
            <a:pPr algn="ctr"/>
            <a:r>
              <a:rPr kumimoji="1" lang="ja-JP" altLang="en-US" sz="2400" b="1" dirty="0">
                <a:solidFill>
                  <a:srgbClr val="FF0000"/>
                </a:solidFill>
              </a:rPr>
              <a:t>有</a:t>
            </a:r>
            <a:r>
              <a:rPr kumimoji="1" lang="en-US" altLang="ja-JP" sz="2400" b="1" dirty="0">
                <a:solidFill>
                  <a:sysClr val="windowText" lastClr="000000"/>
                </a:solidFill>
              </a:rPr>
              <a:t>-</a:t>
            </a:r>
            <a:r>
              <a:rPr kumimoji="1" lang="ja-JP" altLang="en-US" sz="2400" b="1" dirty="0">
                <a:solidFill>
                  <a:srgbClr val="002060"/>
                </a:solidFill>
              </a:rPr>
              <a:t>無</a:t>
            </a:r>
            <a:endParaRPr kumimoji="1" lang="en-US" altLang="ja-JP" sz="2400" b="1" dirty="0">
              <a:solidFill>
                <a:srgbClr val="002060"/>
              </a:solidFill>
            </a:endParaRPr>
          </a:p>
          <a:p>
            <a:pPr algn="ctr"/>
            <a:r>
              <a:rPr kumimoji="1" lang="ja-JP" altLang="en-US" sz="2400" b="1" dirty="0">
                <a:solidFill>
                  <a:sysClr val="windowText" lastClr="000000"/>
                </a:solidFill>
              </a:rPr>
              <a:t>生値</a:t>
            </a:r>
            <a:endParaRPr kumimoji="1" lang="en-US" altLang="ja-JP" sz="2400" b="1" dirty="0">
              <a:solidFill>
                <a:sysClr val="windowText" lastClr="000000"/>
              </a:solidFill>
            </a:endParaRPr>
          </a:p>
          <a:p>
            <a:pPr algn="ctr"/>
            <a:r>
              <a:rPr kumimoji="1" lang="en-US" altLang="ja-JP" sz="2400" b="1" dirty="0">
                <a:solidFill>
                  <a:sysClr val="windowText" lastClr="000000"/>
                </a:solidFill>
              </a:rPr>
              <a:t>850hPa</a:t>
            </a:r>
            <a:r>
              <a:rPr kumimoji="1" lang="ja-JP" altLang="en-US" sz="2400" b="1" dirty="0">
                <a:solidFill>
                  <a:sysClr val="windowText" lastClr="000000"/>
                </a:solidFill>
              </a:rPr>
              <a:t>⇔</a:t>
            </a:r>
            <a:r>
              <a:rPr kumimoji="1" lang="en-US" altLang="ja-JP" sz="2400" b="1" dirty="0">
                <a:solidFill>
                  <a:sysClr val="windowText" lastClr="000000"/>
                </a:solidFill>
              </a:rPr>
              <a:t>500hPa</a:t>
            </a:r>
            <a:endParaRPr kumimoji="1" lang="ja-JP" altLang="en-US" sz="2400" b="1" dirty="0">
              <a:solidFill>
                <a:sysClr val="windowText" lastClr="000000"/>
              </a:solidFill>
            </a:endParaRPr>
          </a:p>
        </p:txBody>
      </p:sp>
      <p:sp>
        <p:nvSpPr>
          <p:cNvPr id="6" name="正方形/長方形 5">
            <a:extLst>
              <a:ext uri="{FF2B5EF4-FFF2-40B4-BE49-F238E27FC236}">
                <a16:creationId xmlns:a16="http://schemas.microsoft.com/office/drawing/2014/main" id="{7BC738D0-CB75-4F81-B724-07368DC85DD1}"/>
              </a:ext>
            </a:extLst>
          </p:cNvPr>
          <p:cNvSpPr/>
          <p:nvPr/>
        </p:nvSpPr>
        <p:spPr>
          <a:xfrm>
            <a:off x="3522520" y="617621"/>
            <a:ext cx="2085474" cy="962526"/>
          </a:xfrm>
          <a:prstGeom prst="rect">
            <a:avLst/>
          </a:prstGeom>
          <a:solidFill>
            <a:schemeClr val="accent6">
              <a:lumMod val="60000"/>
              <a:lumOff val="4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600" b="1" dirty="0">
                <a:solidFill>
                  <a:sysClr val="windowText" lastClr="000000"/>
                </a:solidFill>
              </a:rPr>
              <a:t>海面水温</a:t>
            </a:r>
          </a:p>
        </p:txBody>
      </p:sp>
      <p:pic>
        <p:nvPicPr>
          <p:cNvPr id="2" name="図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2299" y="1780032"/>
            <a:ext cx="4441203" cy="4614672"/>
          </a:xfrm>
          <a:prstGeom prst="rect">
            <a:avLst/>
          </a:prstGeom>
        </p:spPr>
      </p:pic>
    </p:spTree>
    <p:extLst>
      <p:ext uri="{BB962C8B-B14F-4D97-AF65-F5344CB8AC3E}">
        <p14:creationId xmlns:p14="http://schemas.microsoft.com/office/powerpoint/2010/main" val="1867488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四角形: 角を丸くする 3">
            <a:extLst>
              <a:ext uri="{FF2B5EF4-FFF2-40B4-BE49-F238E27FC236}">
                <a16:creationId xmlns:a16="http://schemas.microsoft.com/office/drawing/2014/main" id="{9715C734-714D-4197-95B3-A3427889FAA0}"/>
              </a:ext>
            </a:extLst>
          </p:cNvPr>
          <p:cNvSpPr/>
          <p:nvPr/>
        </p:nvSpPr>
        <p:spPr>
          <a:xfrm>
            <a:off x="0" y="-25854"/>
            <a:ext cx="9144000" cy="450420"/>
          </a:xfrm>
          <a:prstGeom prst="roundRect">
            <a:avLst>
              <a:gd name="adj" fmla="val 0"/>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2400" b="1" dirty="0">
                <a:ln>
                  <a:solidFill>
                    <a:sysClr val="windowText" lastClr="000000"/>
                  </a:solidFill>
                </a:ln>
                <a:solidFill>
                  <a:schemeClr val="bg1"/>
                </a:solidFill>
              </a:rPr>
              <a:t>1.</a:t>
            </a:r>
            <a:r>
              <a:rPr lang="ja-JP" altLang="en-US" sz="2400" b="1" dirty="0">
                <a:ln>
                  <a:solidFill>
                    <a:sysClr val="windowText" lastClr="000000"/>
                  </a:solidFill>
                </a:ln>
                <a:solidFill>
                  <a:schemeClr val="bg1"/>
                </a:solidFill>
              </a:rPr>
              <a:t>研究背景</a:t>
            </a:r>
          </a:p>
        </p:txBody>
      </p:sp>
      <p:sp>
        <p:nvSpPr>
          <p:cNvPr id="17" name="スライド番号プレースホルダー 16">
            <a:extLst>
              <a:ext uri="{FF2B5EF4-FFF2-40B4-BE49-F238E27FC236}">
                <a16:creationId xmlns:a16="http://schemas.microsoft.com/office/drawing/2014/main" id="{B525279A-FFE2-48DC-BD7E-452518EAB169}"/>
              </a:ext>
            </a:extLst>
          </p:cNvPr>
          <p:cNvSpPr>
            <a:spLocks noGrp="1"/>
          </p:cNvSpPr>
          <p:nvPr>
            <p:ph type="sldNum" sz="quarter" idx="12"/>
          </p:nvPr>
        </p:nvSpPr>
        <p:spPr/>
        <p:txBody>
          <a:bodyPr/>
          <a:lstStyle/>
          <a:p>
            <a:fld id="{DBDD4F3C-EC1F-4C85-9014-28B9076F3E62}" type="slidenum">
              <a:rPr kumimoji="1" lang="ja-JP" altLang="en-US" smtClean="0"/>
              <a:t>5</a:t>
            </a:fld>
            <a:endParaRPr kumimoji="1" lang="ja-JP" altLang="en-US" dirty="0"/>
          </a:p>
        </p:txBody>
      </p:sp>
      <p:cxnSp>
        <p:nvCxnSpPr>
          <p:cNvPr id="21" name="直線コネクタ 20">
            <a:extLst>
              <a:ext uri="{FF2B5EF4-FFF2-40B4-BE49-F238E27FC236}">
                <a16:creationId xmlns:a16="http://schemas.microsoft.com/office/drawing/2014/main" id="{C9273BDB-EB19-43DB-ADDA-E3EAD27A5CE7}"/>
              </a:ext>
            </a:extLst>
          </p:cNvPr>
          <p:cNvCxnSpPr>
            <a:cxnSpLocks/>
            <a:stCxn id="4" idx="2"/>
          </p:cNvCxnSpPr>
          <p:nvPr/>
        </p:nvCxnSpPr>
        <p:spPr>
          <a:xfrm>
            <a:off x="4572000" y="424566"/>
            <a:ext cx="0" cy="643343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41" name="正方形/長方形 40">
            <a:extLst>
              <a:ext uri="{FF2B5EF4-FFF2-40B4-BE49-F238E27FC236}">
                <a16:creationId xmlns:a16="http://schemas.microsoft.com/office/drawing/2014/main" id="{D3C257F3-0608-47F5-9FE0-5B25F89A60EE}"/>
              </a:ext>
            </a:extLst>
          </p:cNvPr>
          <p:cNvSpPr/>
          <p:nvPr/>
        </p:nvSpPr>
        <p:spPr>
          <a:xfrm>
            <a:off x="6116187" y="-3046"/>
            <a:ext cx="2939632" cy="444818"/>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400" b="1" dirty="0">
                <a:solidFill>
                  <a:sysClr val="windowText" lastClr="000000"/>
                </a:solidFill>
              </a:rPr>
              <a:t>・北西風・小低気圧</a:t>
            </a:r>
          </a:p>
        </p:txBody>
      </p:sp>
      <p:grpSp>
        <p:nvGrpSpPr>
          <p:cNvPr id="11" name="グループ化 10">
            <a:extLst>
              <a:ext uri="{FF2B5EF4-FFF2-40B4-BE49-F238E27FC236}">
                <a16:creationId xmlns:a16="http://schemas.microsoft.com/office/drawing/2014/main" id="{D9ED75A3-0C58-4DA2-A377-09EB6403B42C}"/>
              </a:ext>
            </a:extLst>
          </p:cNvPr>
          <p:cNvGrpSpPr/>
          <p:nvPr/>
        </p:nvGrpSpPr>
        <p:grpSpPr>
          <a:xfrm>
            <a:off x="4797333" y="643960"/>
            <a:ext cx="4172124" cy="5738820"/>
            <a:chOff x="4797333" y="643960"/>
            <a:chExt cx="4172124" cy="5738820"/>
          </a:xfrm>
        </p:grpSpPr>
        <p:sp>
          <p:nvSpPr>
            <p:cNvPr id="23" name="テキスト ボックス 22">
              <a:extLst>
                <a:ext uri="{FF2B5EF4-FFF2-40B4-BE49-F238E27FC236}">
                  <a16:creationId xmlns:a16="http://schemas.microsoft.com/office/drawing/2014/main" id="{E7009F5C-42EC-4227-A093-4390FBC69E5A}"/>
                </a:ext>
              </a:extLst>
            </p:cNvPr>
            <p:cNvSpPr txBox="1"/>
            <p:nvPr/>
          </p:nvSpPr>
          <p:spPr>
            <a:xfrm>
              <a:off x="6116187" y="643960"/>
              <a:ext cx="2080413" cy="400110"/>
            </a:xfrm>
            <a:prstGeom prst="rect">
              <a:avLst/>
            </a:prstGeom>
            <a:noFill/>
          </p:spPr>
          <p:txBody>
            <a:bodyPr wrap="square" rtlCol="0">
              <a:spAutoFit/>
            </a:bodyPr>
            <a:lstStyle/>
            <a:p>
              <a:r>
                <a:rPr lang="ja-JP" altLang="en-US" sz="2000" b="1" u="sng" dirty="0"/>
                <a:t>二宮</a:t>
              </a:r>
              <a:r>
                <a:rPr lang="en-US" altLang="ja-JP" sz="2000" b="1" u="sng" dirty="0"/>
                <a:t>(1993)</a:t>
              </a:r>
              <a:endParaRPr lang="ja-JP" altLang="en-US" sz="1600" b="1" u="sng" dirty="0"/>
            </a:p>
          </p:txBody>
        </p:sp>
        <p:pic>
          <p:nvPicPr>
            <p:cNvPr id="24" name="図 23">
              <a:extLst>
                <a:ext uri="{FF2B5EF4-FFF2-40B4-BE49-F238E27FC236}">
                  <a16:creationId xmlns:a16="http://schemas.microsoft.com/office/drawing/2014/main" id="{8212A6E7-7DD3-4036-A769-7A761316CB5C}"/>
                </a:ext>
              </a:extLst>
            </p:cNvPr>
            <p:cNvPicPr>
              <a:picLocks noChangeAspect="1"/>
            </p:cNvPicPr>
            <p:nvPr/>
          </p:nvPicPr>
          <p:blipFill rotWithShape="1">
            <a:blip r:embed="rId2"/>
            <a:srcRect l="62996" t="32620" r="24206" b="24951"/>
            <a:stretch/>
          </p:blipFill>
          <p:spPr>
            <a:xfrm>
              <a:off x="5402045" y="1059521"/>
              <a:ext cx="2962700" cy="2946751"/>
            </a:xfrm>
            <a:prstGeom prst="rect">
              <a:avLst/>
            </a:prstGeom>
          </p:spPr>
        </p:pic>
        <p:sp>
          <p:nvSpPr>
            <p:cNvPr id="25" name="テキスト ボックス 24">
              <a:extLst>
                <a:ext uri="{FF2B5EF4-FFF2-40B4-BE49-F238E27FC236}">
                  <a16:creationId xmlns:a16="http://schemas.microsoft.com/office/drawing/2014/main" id="{B09B7106-3CD6-478B-AE60-603D2AA65668}"/>
                </a:ext>
              </a:extLst>
            </p:cNvPr>
            <p:cNvSpPr txBox="1"/>
            <p:nvPr/>
          </p:nvSpPr>
          <p:spPr>
            <a:xfrm>
              <a:off x="4797333" y="5551783"/>
              <a:ext cx="4172124" cy="830997"/>
            </a:xfrm>
            <a:prstGeom prst="rect">
              <a:avLst/>
            </a:prstGeom>
            <a:solidFill>
              <a:schemeClr val="bg1"/>
            </a:solidFill>
            <a:ln w="38100">
              <a:solidFill>
                <a:srgbClr val="C00000"/>
              </a:solidFill>
            </a:ln>
          </p:spPr>
          <p:style>
            <a:lnRef idx="2">
              <a:schemeClr val="accent5"/>
            </a:lnRef>
            <a:fillRef idx="1">
              <a:schemeClr val="lt1"/>
            </a:fillRef>
            <a:effectRef idx="0">
              <a:schemeClr val="accent5"/>
            </a:effectRef>
            <a:fontRef idx="minor">
              <a:schemeClr val="dk1"/>
            </a:fontRef>
          </p:style>
          <p:txBody>
            <a:bodyPr wrap="square" rtlCol="0">
              <a:spAutoFit/>
            </a:bodyPr>
            <a:lstStyle/>
            <a:p>
              <a:r>
                <a:rPr lang="ja-JP" altLang="en-US" sz="2400" b="1" dirty="0"/>
                <a:t>小低気圧は日本海沿岸に豪雪をもたらすものとして注目</a:t>
              </a:r>
              <a:endParaRPr lang="en-US" altLang="ja-JP" sz="2400" b="1" dirty="0"/>
            </a:p>
          </p:txBody>
        </p:sp>
        <p:sp>
          <p:nvSpPr>
            <p:cNvPr id="40" name="矢印: 下 39">
              <a:extLst>
                <a:ext uri="{FF2B5EF4-FFF2-40B4-BE49-F238E27FC236}">
                  <a16:creationId xmlns:a16="http://schemas.microsoft.com/office/drawing/2014/main" id="{F91C2275-E012-4DE8-9D85-F73912E411F2}"/>
                </a:ext>
              </a:extLst>
            </p:cNvPr>
            <p:cNvSpPr/>
            <p:nvPr/>
          </p:nvSpPr>
          <p:spPr>
            <a:xfrm>
              <a:off x="6352220" y="4609035"/>
              <a:ext cx="1062350" cy="362466"/>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nvGrpSpPr>
            <p:cNvPr id="8" name="グループ化 7"/>
            <p:cNvGrpSpPr/>
            <p:nvPr/>
          </p:nvGrpSpPr>
          <p:grpSpPr>
            <a:xfrm>
              <a:off x="4797333" y="4262974"/>
              <a:ext cx="2307287" cy="584909"/>
              <a:chOff x="7532475" y="4314580"/>
              <a:chExt cx="2307287" cy="584909"/>
            </a:xfrm>
          </p:grpSpPr>
          <p:grpSp>
            <p:nvGrpSpPr>
              <p:cNvPr id="7" name="グループ化 6"/>
              <p:cNvGrpSpPr/>
              <p:nvPr/>
            </p:nvGrpSpPr>
            <p:grpSpPr>
              <a:xfrm>
                <a:off x="7599751" y="4642464"/>
                <a:ext cx="245049" cy="180946"/>
                <a:chOff x="8123670" y="1825578"/>
                <a:chExt cx="336395" cy="248397"/>
              </a:xfrm>
              <a:solidFill>
                <a:schemeClr val="tx1"/>
              </a:solidFill>
            </p:grpSpPr>
            <p:sp>
              <p:nvSpPr>
                <p:cNvPr id="3" name="円/楕円 2"/>
                <p:cNvSpPr/>
                <p:nvPr/>
              </p:nvSpPr>
              <p:spPr>
                <a:xfrm>
                  <a:off x="8123670" y="1894893"/>
                  <a:ext cx="179082" cy="179082"/>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月 5"/>
                <p:cNvSpPr/>
                <p:nvPr/>
              </p:nvSpPr>
              <p:spPr>
                <a:xfrm rot="5400000">
                  <a:off x="8210358" y="1763627"/>
                  <a:ext cx="187756" cy="311658"/>
                </a:xfrm>
                <a:prstGeom prst="mo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6" name="テキスト ボックス 25">
                <a:extLst>
                  <a:ext uri="{FF2B5EF4-FFF2-40B4-BE49-F238E27FC236}">
                    <a16:creationId xmlns:a16="http://schemas.microsoft.com/office/drawing/2014/main" id="{E7009F5C-42EC-4227-A093-4390FBC69E5A}"/>
                  </a:ext>
                </a:extLst>
              </p:cNvPr>
              <p:cNvSpPr txBox="1"/>
              <p:nvPr/>
            </p:nvSpPr>
            <p:spPr>
              <a:xfrm>
                <a:off x="7759349" y="4622490"/>
                <a:ext cx="2080413" cy="276999"/>
              </a:xfrm>
              <a:prstGeom prst="rect">
                <a:avLst/>
              </a:prstGeom>
              <a:noFill/>
            </p:spPr>
            <p:txBody>
              <a:bodyPr wrap="square" rtlCol="0">
                <a:spAutoFit/>
              </a:bodyPr>
              <a:lstStyle/>
              <a:p>
                <a:r>
                  <a:rPr lang="ja-JP" altLang="en-US" sz="1200" b="1" dirty="0"/>
                  <a:t>小低気圧の進路</a:t>
                </a:r>
              </a:p>
            </p:txBody>
          </p:sp>
          <p:sp>
            <p:nvSpPr>
              <p:cNvPr id="27" name="テキスト ボックス 26">
                <a:extLst>
                  <a:ext uri="{FF2B5EF4-FFF2-40B4-BE49-F238E27FC236}">
                    <a16:creationId xmlns:a16="http://schemas.microsoft.com/office/drawing/2014/main" id="{E7009F5C-42EC-4227-A093-4390FBC69E5A}"/>
                  </a:ext>
                </a:extLst>
              </p:cNvPr>
              <p:cNvSpPr txBox="1"/>
              <p:nvPr/>
            </p:nvSpPr>
            <p:spPr>
              <a:xfrm>
                <a:off x="7532475" y="4314580"/>
                <a:ext cx="2080413" cy="276999"/>
              </a:xfrm>
              <a:prstGeom prst="rect">
                <a:avLst/>
              </a:prstGeom>
              <a:noFill/>
            </p:spPr>
            <p:txBody>
              <a:bodyPr wrap="square" rtlCol="0">
                <a:spAutoFit/>
              </a:bodyPr>
              <a:lstStyle/>
              <a:p>
                <a:r>
                  <a:rPr lang="ja-JP" altLang="en-US" sz="1200" b="1" dirty="0"/>
                  <a:t>線：海面更生気圧</a:t>
                </a:r>
              </a:p>
            </p:txBody>
          </p:sp>
        </p:grpSp>
      </p:grpSp>
      <p:grpSp>
        <p:nvGrpSpPr>
          <p:cNvPr id="10" name="グループ化 9">
            <a:extLst>
              <a:ext uri="{FF2B5EF4-FFF2-40B4-BE49-F238E27FC236}">
                <a16:creationId xmlns:a16="http://schemas.microsoft.com/office/drawing/2014/main" id="{65E4D1C3-875B-40D9-9E9B-41941C527310}"/>
              </a:ext>
            </a:extLst>
          </p:cNvPr>
          <p:cNvGrpSpPr/>
          <p:nvPr/>
        </p:nvGrpSpPr>
        <p:grpSpPr>
          <a:xfrm>
            <a:off x="68876" y="608997"/>
            <a:ext cx="4342704" cy="5896893"/>
            <a:chOff x="68876" y="608997"/>
            <a:chExt cx="4342704" cy="5896893"/>
          </a:xfrm>
        </p:grpSpPr>
        <p:sp>
          <p:nvSpPr>
            <p:cNvPr id="12" name="テキスト ボックス 11">
              <a:extLst>
                <a:ext uri="{FF2B5EF4-FFF2-40B4-BE49-F238E27FC236}">
                  <a16:creationId xmlns:a16="http://schemas.microsoft.com/office/drawing/2014/main" id="{8A784EC9-2FDB-49DC-BF8E-B76978AA010B}"/>
                </a:ext>
              </a:extLst>
            </p:cNvPr>
            <p:cNvSpPr txBox="1"/>
            <p:nvPr/>
          </p:nvSpPr>
          <p:spPr>
            <a:xfrm>
              <a:off x="1344577" y="608997"/>
              <a:ext cx="2934815" cy="400110"/>
            </a:xfrm>
            <a:prstGeom prst="rect">
              <a:avLst/>
            </a:prstGeom>
            <a:noFill/>
          </p:spPr>
          <p:txBody>
            <a:bodyPr wrap="square" rtlCol="0">
              <a:spAutoFit/>
            </a:bodyPr>
            <a:lstStyle/>
            <a:p>
              <a:r>
                <a:rPr lang="ja-JP" altLang="en-US" sz="2000" b="1" u="sng" dirty="0"/>
                <a:t>藤吉ら</a:t>
              </a:r>
              <a:r>
                <a:rPr lang="en-US" altLang="ja-JP" sz="2000" b="1" u="sng" dirty="0"/>
                <a:t>(1991</a:t>
              </a:r>
              <a:r>
                <a:rPr lang="en-US" altLang="ja-JP" sz="1600" b="1" u="sng" dirty="0"/>
                <a:t>)</a:t>
              </a:r>
              <a:endParaRPr lang="ja-JP" altLang="en-US" sz="1200" b="1" u="sng" dirty="0"/>
            </a:p>
          </p:txBody>
        </p:sp>
        <p:grpSp>
          <p:nvGrpSpPr>
            <p:cNvPr id="9" name="グループ化 8">
              <a:extLst>
                <a:ext uri="{FF2B5EF4-FFF2-40B4-BE49-F238E27FC236}">
                  <a16:creationId xmlns:a16="http://schemas.microsoft.com/office/drawing/2014/main" id="{1ADE7B2A-02F6-4B1B-9DF9-4A1F9A95CCE9}"/>
                </a:ext>
              </a:extLst>
            </p:cNvPr>
            <p:cNvGrpSpPr/>
            <p:nvPr/>
          </p:nvGrpSpPr>
          <p:grpSpPr>
            <a:xfrm>
              <a:off x="68876" y="1242062"/>
              <a:ext cx="4342704" cy="5263828"/>
              <a:chOff x="68876" y="1242062"/>
              <a:chExt cx="4342704" cy="5263828"/>
            </a:xfrm>
          </p:grpSpPr>
          <p:grpSp>
            <p:nvGrpSpPr>
              <p:cNvPr id="5" name="グループ化 4">
                <a:extLst>
                  <a:ext uri="{FF2B5EF4-FFF2-40B4-BE49-F238E27FC236}">
                    <a16:creationId xmlns:a16="http://schemas.microsoft.com/office/drawing/2014/main" id="{E50D8484-CBCB-4C08-B078-C8C9B35EA611}"/>
                  </a:ext>
                </a:extLst>
              </p:cNvPr>
              <p:cNvGrpSpPr/>
              <p:nvPr/>
            </p:nvGrpSpPr>
            <p:grpSpPr>
              <a:xfrm>
                <a:off x="68876" y="1242062"/>
                <a:ext cx="4342704" cy="5263828"/>
                <a:chOff x="68876" y="1242062"/>
                <a:chExt cx="4342704" cy="5263828"/>
              </a:xfrm>
            </p:grpSpPr>
            <p:sp>
              <p:nvSpPr>
                <p:cNvPr id="13" name="テキスト ボックス 12">
                  <a:extLst>
                    <a:ext uri="{FF2B5EF4-FFF2-40B4-BE49-F238E27FC236}">
                      <a16:creationId xmlns:a16="http://schemas.microsoft.com/office/drawing/2014/main" id="{B54688A4-08C3-495F-B1D7-E48B36B09D16}"/>
                    </a:ext>
                  </a:extLst>
                </p:cNvPr>
                <p:cNvSpPr txBox="1"/>
                <p:nvPr/>
              </p:nvSpPr>
              <p:spPr>
                <a:xfrm>
                  <a:off x="107268" y="3985976"/>
                  <a:ext cx="4172124" cy="830997"/>
                </a:xfrm>
                <a:prstGeom prst="rect">
                  <a:avLst/>
                </a:prstGeom>
                <a:solidFill>
                  <a:schemeClr val="bg1"/>
                </a:solidFill>
                <a:ln w="38100">
                  <a:solidFill>
                    <a:schemeClr val="tx1"/>
                  </a:solidFill>
                </a:ln>
              </p:spPr>
              <p:style>
                <a:lnRef idx="2">
                  <a:schemeClr val="accent5"/>
                </a:lnRef>
                <a:fillRef idx="1">
                  <a:schemeClr val="lt1"/>
                </a:fillRef>
                <a:effectRef idx="0">
                  <a:schemeClr val="accent5"/>
                </a:effectRef>
                <a:fontRef idx="minor">
                  <a:schemeClr val="dk1"/>
                </a:fontRef>
              </p:style>
              <p:txBody>
                <a:bodyPr wrap="square" rtlCol="0">
                  <a:spAutoFit/>
                </a:bodyPr>
                <a:lstStyle/>
                <a:p>
                  <a:r>
                    <a:rPr lang="ja-JP" altLang="en-US" sz="2400" b="1" dirty="0"/>
                    <a:t>観測値から</a:t>
                  </a:r>
                  <a:r>
                    <a:rPr lang="en-US" altLang="ja-JP" sz="2400" b="1" dirty="0">
                      <a:solidFill>
                        <a:srgbClr val="C00000"/>
                      </a:solidFill>
                    </a:rPr>
                    <a:t>850hPa</a:t>
                  </a:r>
                  <a:r>
                    <a:rPr lang="ja-JP" altLang="en-US" sz="2400" b="1" dirty="0">
                      <a:solidFill>
                        <a:srgbClr val="C00000"/>
                      </a:solidFill>
                    </a:rPr>
                    <a:t>付近の風向</a:t>
                  </a:r>
                  <a:r>
                    <a:rPr lang="ja-JP" altLang="en-US" sz="2400" b="1" dirty="0"/>
                    <a:t>と降雪分布の関連を示す</a:t>
                  </a:r>
                  <a:endParaRPr lang="en-US" altLang="ja-JP" sz="2400" b="1" dirty="0"/>
                </a:p>
              </p:txBody>
            </p:sp>
            <p:sp>
              <p:nvSpPr>
                <p:cNvPr id="14" name="テキスト ボックス 13">
                  <a:extLst>
                    <a:ext uri="{FF2B5EF4-FFF2-40B4-BE49-F238E27FC236}">
                      <a16:creationId xmlns:a16="http://schemas.microsoft.com/office/drawing/2014/main" id="{84EF5FD0-0D1F-4FFC-B08A-ED5746D9422A}"/>
                    </a:ext>
                  </a:extLst>
                </p:cNvPr>
                <p:cNvSpPr txBox="1"/>
                <p:nvPr/>
              </p:nvSpPr>
              <p:spPr>
                <a:xfrm>
                  <a:off x="139860" y="5551783"/>
                  <a:ext cx="4177924" cy="954107"/>
                </a:xfrm>
                <a:prstGeom prst="rect">
                  <a:avLst/>
                </a:prstGeom>
                <a:ln w="38100">
                  <a:solidFill>
                    <a:srgbClr val="C00000"/>
                  </a:solidFill>
                </a:ln>
              </p:spPr>
              <p:style>
                <a:lnRef idx="2">
                  <a:schemeClr val="accent5"/>
                </a:lnRef>
                <a:fillRef idx="1">
                  <a:schemeClr val="lt1"/>
                </a:fillRef>
                <a:effectRef idx="0">
                  <a:schemeClr val="accent5"/>
                </a:effectRef>
                <a:fontRef idx="minor">
                  <a:schemeClr val="dk1"/>
                </a:fontRef>
              </p:style>
              <p:txBody>
                <a:bodyPr wrap="square" rtlCol="0">
                  <a:spAutoFit/>
                </a:bodyPr>
                <a:lstStyle/>
                <a:p>
                  <a:r>
                    <a:rPr lang="ja-JP" altLang="en-US" sz="2400" b="1" dirty="0"/>
                    <a:t>三重県北部に降雪をもたらす</a:t>
                  </a:r>
                  <a:endParaRPr lang="en-US" altLang="ja-JP" sz="2400" b="1" dirty="0"/>
                </a:p>
                <a:p>
                  <a:r>
                    <a:rPr lang="ja-JP" altLang="en-US" sz="3200" b="1" dirty="0">
                      <a:solidFill>
                        <a:srgbClr val="C00000"/>
                      </a:solidFill>
                    </a:rPr>
                    <a:t>北寄りの北西風</a:t>
                  </a:r>
                  <a:r>
                    <a:rPr lang="ja-JP" altLang="en-US" sz="2400" b="1" dirty="0"/>
                    <a:t>が大事</a:t>
                  </a:r>
                </a:p>
              </p:txBody>
            </p:sp>
            <p:pic>
              <p:nvPicPr>
                <p:cNvPr id="15" name="図 14">
                  <a:extLst>
                    <a:ext uri="{FF2B5EF4-FFF2-40B4-BE49-F238E27FC236}">
                      <a16:creationId xmlns:a16="http://schemas.microsoft.com/office/drawing/2014/main" id="{000E62A2-B68F-4A1A-974F-85D8B9A86C3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995" t="1019" r="1811" b="2883"/>
                <a:stretch/>
              </p:blipFill>
              <p:spPr>
                <a:xfrm>
                  <a:off x="68876" y="1243792"/>
                  <a:ext cx="2124454" cy="1464914"/>
                </a:xfrm>
                <a:prstGeom prst="rect">
                  <a:avLst/>
                </a:prstGeom>
                <a:ln>
                  <a:solidFill>
                    <a:schemeClr val="tx1"/>
                  </a:solidFill>
                </a:ln>
              </p:spPr>
            </p:pic>
            <p:pic>
              <p:nvPicPr>
                <p:cNvPr id="16" name="図 15">
                  <a:extLst>
                    <a:ext uri="{FF2B5EF4-FFF2-40B4-BE49-F238E27FC236}">
                      <a16:creationId xmlns:a16="http://schemas.microsoft.com/office/drawing/2014/main" id="{FA955B9A-C2BC-4961-AA64-D76E0B0CE5F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761" t="2614" r="1857" b="3200"/>
                <a:stretch/>
              </p:blipFill>
              <p:spPr>
                <a:xfrm>
                  <a:off x="2193330" y="1242062"/>
                  <a:ext cx="2124454" cy="1466644"/>
                </a:xfrm>
                <a:prstGeom prst="rect">
                  <a:avLst/>
                </a:prstGeom>
                <a:ln>
                  <a:solidFill>
                    <a:schemeClr val="tx1"/>
                  </a:solidFill>
                </a:ln>
              </p:spPr>
            </p:pic>
            <p:sp>
              <p:nvSpPr>
                <p:cNvPr id="18" name="テキスト ボックス 17">
                  <a:extLst>
                    <a:ext uri="{FF2B5EF4-FFF2-40B4-BE49-F238E27FC236}">
                      <a16:creationId xmlns:a16="http://schemas.microsoft.com/office/drawing/2014/main" id="{401BC2D9-70E6-49E4-99A5-7F794F1F1D48}"/>
                    </a:ext>
                  </a:extLst>
                </p:cNvPr>
                <p:cNvSpPr txBox="1"/>
                <p:nvPr/>
              </p:nvSpPr>
              <p:spPr>
                <a:xfrm>
                  <a:off x="2096778" y="3480392"/>
                  <a:ext cx="2314802" cy="430887"/>
                </a:xfrm>
                <a:prstGeom prst="rect">
                  <a:avLst/>
                </a:prstGeom>
                <a:noFill/>
              </p:spPr>
              <p:txBody>
                <a:bodyPr wrap="square" rtlCol="0">
                  <a:spAutoFit/>
                </a:bodyPr>
                <a:lstStyle/>
                <a:p>
                  <a:r>
                    <a:rPr lang="ja-JP" altLang="en-US" sz="1100" b="1" dirty="0"/>
                    <a:t>実線</a:t>
                  </a:r>
                  <a:r>
                    <a:rPr lang="en-US" altLang="ja-JP" sz="1100" b="1" dirty="0"/>
                    <a:t>:</a:t>
                  </a:r>
                  <a:r>
                    <a:rPr lang="ja-JP" altLang="en-US" sz="1100" b="1" dirty="0"/>
                    <a:t>エコー域</a:t>
                  </a:r>
                  <a:endParaRPr lang="en-US" altLang="ja-JP" sz="1100" b="1" dirty="0"/>
                </a:p>
                <a:p>
                  <a:r>
                    <a:rPr lang="ja-JP" altLang="en-US" sz="1100" b="1" dirty="0"/>
                    <a:t>破線</a:t>
                  </a:r>
                  <a:r>
                    <a:rPr lang="en-US" altLang="ja-JP" sz="1100" b="1" dirty="0"/>
                    <a:t>:</a:t>
                  </a:r>
                  <a:r>
                    <a:rPr lang="ja-JP" altLang="en-US" sz="1100" b="1" dirty="0"/>
                    <a:t>風向に直交する若狭湾の幅</a:t>
                  </a:r>
                </a:p>
              </p:txBody>
            </p:sp>
            <p:sp>
              <p:nvSpPr>
                <p:cNvPr id="20" name="矢印: 下 19">
                  <a:extLst>
                    <a:ext uri="{FF2B5EF4-FFF2-40B4-BE49-F238E27FC236}">
                      <a16:creationId xmlns:a16="http://schemas.microsoft.com/office/drawing/2014/main" id="{F3FFE626-BBA6-412F-9B38-422386598CC8}"/>
                    </a:ext>
                  </a:extLst>
                </p:cNvPr>
                <p:cNvSpPr/>
                <p:nvPr/>
              </p:nvSpPr>
              <p:spPr>
                <a:xfrm>
                  <a:off x="1623701" y="4971501"/>
                  <a:ext cx="1062350" cy="362466"/>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grpSp>
            <p:nvGrpSpPr>
              <p:cNvPr id="2" name="グループ化 1">
                <a:extLst>
                  <a:ext uri="{FF2B5EF4-FFF2-40B4-BE49-F238E27FC236}">
                    <a16:creationId xmlns:a16="http://schemas.microsoft.com/office/drawing/2014/main" id="{530746D0-F6A6-4816-93BA-BCF28052BA09}"/>
                  </a:ext>
                </a:extLst>
              </p:cNvPr>
              <p:cNvGrpSpPr/>
              <p:nvPr/>
            </p:nvGrpSpPr>
            <p:grpSpPr>
              <a:xfrm>
                <a:off x="215034" y="2723317"/>
                <a:ext cx="4131634" cy="584775"/>
                <a:chOff x="215034" y="2723317"/>
                <a:chExt cx="4131634" cy="584775"/>
              </a:xfrm>
            </p:grpSpPr>
            <p:sp>
              <p:nvSpPr>
                <p:cNvPr id="34" name="テキスト ボックス 33">
                  <a:extLst>
                    <a:ext uri="{FF2B5EF4-FFF2-40B4-BE49-F238E27FC236}">
                      <a16:creationId xmlns:a16="http://schemas.microsoft.com/office/drawing/2014/main" id="{42B3D51D-E06F-49F1-8B2F-86922A86F85D}"/>
                    </a:ext>
                  </a:extLst>
                </p:cNvPr>
                <p:cNvSpPr txBox="1"/>
                <p:nvPr/>
              </p:nvSpPr>
              <p:spPr>
                <a:xfrm>
                  <a:off x="2322109" y="2723317"/>
                  <a:ext cx="2024559" cy="584775"/>
                </a:xfrm>
                <a:prstGeom prst="rect">
                  <a:avLst/>
                </a:prstGeom>
                <a:noFill/>
              </p:spPr>
              <p:txBody>
                <a:bodyPr wrap="square" rtlCol="0">
                  <a:spAutoFit/>
                </a:bodyPr>
                <a:lstStyle/>
                <a:p>
                  <a:pPr algn="ctr"/>
                  <a:r>
                    <a:rPr lang="ja-JP" altLang="en-US" sz="1600" b="1" dirty="0"/>
                    <a:t>愛知県西部への</a:t>
                  </a:r>
                  <a:endParaRPr lang="en-US" altLang="ja-JP" sz="1600" b="1" dirty="0"/>
                </a:p>
                <a:p>
                  <a:pPr algn="ctr"/>
                  <a:r>
                    <a:rPr lang="ja-JP" altLang="en-US" sz="1600" b="1" dirty="0"/>
                    <a:t>降雪事例</a:t>
                  </a:r>
                </a:p>
              </p:txBody>
            </p:sp>
            <p:sp>
              <p:nvSpPr>
                <p:cNvPr id="35" name="テキスト ボックス 34">
                  <a:extLst>
                    <a:ext uri="{FF2B5EF4-FFF2-40B4-BE49-F238E27FC236}">
                      <a16:creationId xmlns:a16="http://schemas.microsoft.com/office/drawing/2014/main" id="{DAFC788D-14A1-4380-B6A7-CFEA1BAD046D}"/>
                    </a:ext>
                  </a:extLst>
                </p:cNvPr>
                <p:cNvSpPr txBox="1"/>
                <p:nvPr/>
              </p:nvSpPr>
              <p:spPr>
                <a:xfrm>
                  <a:off x="215034" y="2723317"/>
                  <a:ext cx="1881743" cy="584775"/>
                </a:xfrm>
                <a:prstGeom prst="rect">
                  <a:avLst/>
                </a:prstGeom>
                <a:noFill/>
              </p:spPr>
              <p:txBody>
                <a:bodyPr wrap="square" rtlCol="0">
                  <a:spAutoFit/>
                </a:bodyPr>
                <a:lstStyle/>
                <a:p>
                  <a:pPr algn="ctr"/>
                  <a:r>
                    <a:rPr lang="ja-JP" altLang="en-US" sz="1600" b="1" dirty="0"/>
                    <a:t>三重県北部への</a:t>
                  </a:r>
                  <a:endParaRPr lang="en-US" altLang="ja-JP" sz="1600" b="1" dirty="0"/>
                </a:p>
                <a:p>
                  <a:pPr algn="ctr"/>
                  <a:r>
                    <a:rPr lang="ja-JP" altLang="en-US" sz="1600" b="1" dirty="0"/>
                    <a:t>降雪事例</a:t>
                  </a:r>
                </a:p>
              </p:txBody>
            </p:sp>
          </p:grpSp>
        </p:grpSp>
      </p:grpSp>
      <p:sp>
        <p:nvSpPr>
          <p:cNvPr id="30" name="正方形/長方形 29">
            <a:extLst>
              <a:ext uri="{FF2B5EF4-FFF2-40B4-BE49-F238E27FC236}">
                <a16:creationId xmlns:a16="http://schemas.microsoft.com/office/drawing/2014/main" id="{0E414041-D875-4B26-B13D-FF454BE7FD58}"/>
              </a:ext>
            </a:extLst>
          </p:cNvPr>
          <p:cNvSpPr/>
          <p:nvPr/>
        </p:nvSpPr>
        <p:spPr>
          <a:xfrm>
            <a:off x="-8709" y="433275"/>
            <a:ext cx="9144000" cy="6474587"/>
          </a:xfrm>
          <a:prstGeom prst="rect">
            <a:avLst/>
          </a:prstGeom>
          <a:solidFill>
            <a:schemeClr val="bg1">
              <a:lumMod val="9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9" name="テキスト ボックス 38">
            <a:extLst>
              <a:ext uri="{FF2B5EF4-FFF2-40B4-BE49-F238E27FC236}">
                <a16:creationId xmlns:a16="http://schemas.microsoft.com/office/drawing/2014/main" id="{190A8BA9-576F-4710-85F8-CCE8CDBD1835}"/>
              </a:ext>
            </a:extLst>
          </p:cNvPr>
          <p:cNvSpPr txBox="1"/>
          <p:nvPr/>
        </p:nvSpPr>
        <p:spPr>
          <a:xfrm>
            <a:off x="947982" y="440017"/>
            <a:ext cx="6927196" cy="954107"/>
          </a:xfrm>
          <a:prstGeom prst="rect">
            <a:avLst/>
          </a:prstGeom>
          <a:solidFill>
            <a:schemeClr val="bg1"/>
          </a:solidFill>
          <a:ln w="28575">
            <a:solidFill>
              <a:schemeClr val="tx1"/>
            </a:solidFill>
          </a:ln>
        </p:spPr>
        <p:txBody>
          <a:bodyPr wrap="square" rtlCol="0">
            <a:spAutoFit/>
          </a:bodyPr>
          <a:lstStyle/>
          <a:p>
            <a:pPr algn="ctr"/>
            <a:r>
              <a:rPr kumimoji="1" lang="ja-JP" altLang="en-US" sz="2800" b="1" dirty="0"/>
              <a:t>これらは個々の現象の研究</a:t>
            </a:r>
            <a:endParaRPr kumimoji="1" lang="en-US" altLang="ja-JP" sz="2800" b="1" dirty="0"/>
          </a:p>
          <a:p>
            <a:pPr algn="ctr"/>
            <a:r>
              <a:rPr kumimoji="1" lang="ja-JP" altLang="en-US" sz="2800" b="1" dirty="0"/>
              <a:t>今年はこの</a:t>
            </a:r>
            <a:r>
              <a:rPr kumimoji="1" lang="en-US" altLang="ja-JP" sz="2800" b="1" dirty="0"/>
              <a:t>2</a:t>
            </a:r>
            <a:r>
              <a:rPr kumimoji="1" lang="ja-JP" altLang="en-US" sz="2800" b="1" dirty="0" err="1"/>
              <a:t>つの</a:t>
            </a:r>
            <a:r>
              <a:rPr kumimoji="1" lang="ja-JP" altLang="en-US" sz="2800" b="1" dirty="0"/>
              <a:t>特徴で大雪となった</a:t>
            </a:r>
          </a:p>
        </p:txBody>
      </p:sp>
      <p:sp>
        <p:nvSpPr>
          <p:cNvPr id="37" name="テキスト ボックス 36">
            <a:extLst>
              <a:ext uri="{FF2B5EF4-FFF2-40B4-BE49-F238E27FC236}">
                <a16:creationId xmlns:a16="http://schemas.microsoft.com/office/drawing/2014/main" id="{190A8BA9-576F-4710-85F8-CCE8CDBD1835}"/>
              </a:ext>
            </a:extLst>
          </p:cNvPr>
          <p:cNvSpPr txBox="1"/>
          <p:nvPr/>
        </p:nvSpPr>
        <p:spPr>
          <a:xfrm>
            <a:off x="229197" y="1832692"/>
            <a:ext cx="4182383" cy="523220"/>
          </a:xfrm>
          <a:prstGeom prst="rect">
            <a:avLst/>
          </a:prstGeom>
          <a:solidFill>
            <a:schemeClr val="bg1"/>
          </a:solidFill>
          <a:ln w="28575">
            <a:solidFill>
              <a:schemeClr val="tx1"/>
            </a:solidFill>
          </a:ln>
        </p:spPr>
        <p:txBody>
          <a:bodyPr wrap="square" rtlCol="0">
            <a:spAutoFit/>
          </a:bodyPr>
          <a:lstStyle/>
          <a:p>
            <a:pPr algn="ctr"/>
            <a:r>
              <a:rPr kumimoji="1" lang="ja-JP" altLang="en-US" sz="2800" b="1" dirty="0"/>
              <a:t>他の事例はどうなのか？</a:t>
            </a:r>
          </a:p>
        </p:txBody>
      </p:sp>
      <p:sp>
        <p:nvSpPr>
          <p:cNvPr id="38" name="テキスト ボックス 37">
            <a:extLst>
              <a:ext uri="{FF2B5EF4-FFF2-40B4-BE49-F238E27FC236}">
                <a16:creationId xmlns:a16="http://schemas.microsoft.com/office/drawing/2014/main" id="{190A8BA9-576F-4710-85F8-CCE8CDBD1835}"/>
              </a:ext>
            </a:extLst>
          </p:cNvPr>
          <p:cNvSpPr txBox="1"/>
          <p:nvPr/>
        </p:nvSpPr>
        <p:spPr>
          <a:xfrm>
            <a:off x="4795611" y="1832692"/>
            <a:ext cx="4182383" cy="954107"/>
          </a:xfrm>
          <a:prstGeom prst="rect">
            <a:avLst/>
          </a:prstGeom>
          <a:solidFill>
            <a:schemeClr val="bg1"/>
          </a:solidFill>
          <a:ln w="28575">
            <a:solidFill>
              <a:schemeClr val="tx1"/>
            </a:solidFill>
          </a:ln>
        </p:spPr>
        <p:txBody>
          <a:bodyPr wrap="square" rtlCol="0">
            <a:spAutoFit/>
          </a:bodyPr>
          <a:lstStyle/>
          <a:p>
            <a:pPr algn="ctr"/>
            <a:r>
              <a:rPr kumimoji="1" lang="ja-JP" altLang="en-US" sz="2800" b="1" dirty="0"/>
              <a:t>小低気圧が遠隔影響をして関与している？</a:t>
            </a:r>
          </a:p>
        </p:txBody>
      </p:sp>
      <p:sp>
        <p:nvSpPr>
          <p:cNvPr id="19" name="右矢印 18"/>
          <p:cNvSpPr/>
          <p:nvPr/>
        </p:nvSpPr>
        <p:spPr>
          <a:xfrm rot="5400000">
            <a:off x="6582355" y="1282213"/>
            <a:ext cx="365948" cy="627209"/>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5" name="右矢印 44"/>
          <p:cNvSpPr/>
          <p:nvPr/>
        </p:nvSpPr>
        <p:spPr>
          <a:xfrm rot="5400000">
            <a:off x="2549292" y="1300735"/>
            <a:ext cx="365948" cy="627209"/>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4258803465"/>
      </p:ext>
    </p:extLst>
  </p:cSld>
  <p:clrMapOvr>
    <a:masterClrMapping/>
  </p:clrMapOvr>
  <mc:AlternateContent xmlns:mc="http://schemas.openxmlformats.org/markup-compatibility/2006" xmlns:p14="http://schemas.microsoft.com/office/powerpoint/2010/main">
    <mc:Choice Requires="p14">
      <p:transition spd="slow" p14:dur="2000" advTm="42816"/>
    </mc:Choice>
    <mc:Fallback xmlns="">
      <p:transition spd="slow" advTm="4281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5"/>
                                        </p:tgtEl>
                                        <p:attrNameLst>
                                          <p:attrName>style.visibility</p:attrName>
                                        </p:attrNameLst>
                                      </p:cBhvr>
                                      <p:to>
                                        <p:strVal val="visible"/>
                                      </p:to>
                                    </p:set>
                                    <p:animEffect transition="in" filter="fade">
                                      <p:cBhvr>
                                        <p:cTn id="10" dur="500"/>
                                        <p:tgtEl>
                                          <p:spTgt spid="4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500"/>
                                        <p:tgtEl>
                                          <p:spTgt spid="1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8"/>
                                        </p:tgtEl>
                                        <p:attrNameLst>
                                          <p:attrName>style.visibility</p:attrName>
                                        </p:attrNameLst>
                                      </p:cBhvr>
                                      <p:to>
                                        <p:strVal val="visible"/>
                                      </p:to>
                                    </p:set>
                                    <p:animEffect transition="in" filter="fade">
                                      <p:cBhvr>
                                        <p:cTn id="16"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8" grpId="0" animBg="1"/>
      <p:bldP spid="19" grpId="0" animBg="1"/>
      <p:bldP spid="45"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正方形/長方形 11">
            <a:extLst>
              <a:ext uri="{FF2B5EF4-FFF2-40B4-BE49-F238E27FC236}">
                <a16:creationId xmlns:a16="http://schemas.microsoft.com/office/drawing/2014/main" id="{0C65281C-456C-434C-A2CF-0A7A602C05D9}"/>
              </a:ext>
            </a:extLst>
          </p:cNvPr>
          <p:cNvSpPr/>
          <p:nvPr/>
        </p:nvSpPr>
        <p:spPr>
          <a:xfrm>
            <a:off x="3382004" y="0"/>
            <a:ext cx="2684790" cy="906379"/>
          </a:xfrm>
          <a:prstGeom prst="rect">
            <a:avLst/>
          </a:prstGeom>
          <a:solidFill>
            <a:schemeClr val="bg1"/>
          </a:solidFill>
          <a:ln w="3810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400" b="1" dirty="0">
                <a:solidFill>
                  <a:sysClr val="windowText" lastClr="000000"/>
                </a:solidFill>
              </a:rPr>
              <a:t>2017</a:t>
            </a:r>
            <a:r>
              <a:rPr kumimoji="1" lang="ja-JP" altLang="en-US" sz="2400" b="1" dirty="0">
                <a:solidFill>
                  <a:sysClr val="windowText" lastClr="000000"/>
                </a:solidFill>
              </a:rPr>
              <a:t>年</a:t>
            </a:r>
            <a:r>
              <a:rPr kumimoji="1" lang="en-US" altLang="ja-JP" sz="2400" b="1" dirty="0">
                <a:solidFill>
                  <a:sysClr val="windowText" lastClr="000000"/>
                </a:solidFill>
              </a:rPr>
              <a:t>1</a:t>
            </a:r>
            <a:r>
              <a:rPr kumimoji="1" lang="ja-JP" altLang="en-US" sz="2400" b="1" dirty="0">
                <a:solidFill>
                  <a:sysClr val="windowText" lastClr="000000"/>
                </a:solidFill>
              </a:rPr>
              <a:t>月</a:t>
            </a:r>
            <a:r>
              <a:rPr kumimoji="1" lang="en-US" altLang="ja-JP" sz="2400" b="1" dirty="0">
                <a:solidFill>
                  <a:sysClr val="windowText" lastClr="000000"/>
                </a:solidFill>
              </a:rPr>
              <a:t>15</a:t>
            </a:r>
            <a:r>
              <a:rPr kumimoji="1" lang="ja-JP" altLang="en-US" sz="2400" b="1" dirty="0">
                <a:solidFill>
                  <a:sysClr val="windowText" lastClr="000000"/>
                </a:solidFill>
              </a:rPr>
              <a:t>日</a:t>
            </a:r>
            <a:endParaRPr kumimoji="1" lang="en-US" altLang="ja-JP" sz="2400" b="1" dirty="0">
              <a:solidFill>
                <a:sysClr val="windowText" lastClr="000000"/>
              </a:solidFill>
            </a:endParaRPr>
          </a:p>
          <a:p>
            <a:pPr algn="ctr"/>
            <a:r>
              <a:rPr kumimoji="1" lang="ja-JP" altLang="en-US" sz="2400" b="1" dirty="0">
                <a:solidFill>
                  <a:sysClr val="windowText" lastClr="000000"/>
                </a:solidFill>
              </a:rPr>
              <a:t>基本場</a:t>
            </a:r>
            <a:endParaRPr kumimoji="1" lang="en-US" altLang="ja-JP" sz="2400" b="1" dirty="0">
              <a:solidFill>
                <a:sysClr val="windowText" lastClr="000000"/>
              </a:solidFill>
            </a:endParaRPr>
          </a:p>
        </p:txBody>
      </p:sp>
      <p:pic>
        <p:nvPicPr>
          <p:cNvPr id="4" name="図 3">
            <a:extLst>
              <a:ext uri="{FF2B5EF4-FFF2-40B4-BE49-F238E27FC236}">
                <a16:creationId xmlns:a16="http://schemas.microsoft.com/office/drawing/2014/main" id="{98EB5902-7027-4473-A7E9-FF230A00573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989931"/>
            <a:ext cx="4282613" cy="3559783"/>
          </a:xfrm>
          <a:prstGeom prst="rect">
            <a:avLst/>
          </a:prstGeom>
        </p:spPr>
      </p:pic>
      <p:pic>
        <p:nvPicPr>
          <p:cNvPr id="7" name="図 6">
            <a:extLst>
              <a:ext uri="{FF2B5EF4-FFF2-40B4-BE49-F238E27FC236}">
                <a16:creationId xmlns:a16="http://schemas.microsoft.com/office/drawing/2014/main" id="{7BB481F2-98A7-4116-83BF-33DEBE97BB1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24399" y="989932"/>
            <a:ext cx="4281806" cy="3559112"/>
          </a:xfrm>
          <a:prstGeom prst="rect">
            <a:avLst/>
          </a:prstGeom>
        </p:spPr>
      </p:pic>
      <p:pic>
        <p:nvPicPr>
          <p:cNvPr id="14" name="図 13">
            <a:extLst>
              <a:ext uri="{FF2B5EF4-FFF2-40B4-BE49-F238E27FC236}">
                <a16:creationId xmlns:a16="http://schemas.microsoft.com/office/drawing/2014/main" id="{D6B2A079-BEEB-404B-AF66-B8E15135859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4778"/>
          <a:stretch/>
        </p:blipFill>
        <p:spPr>
          <a:xfrm>
            <a:off x="3099898" y="4728234"/>
            <a:ext cx="2843702" cy="2129766"/>
          </a:xfrm>
          <a:prstGeom prst="rect">
            <a:avLst/>
          </a:prstGeom>
        </p:spPr>
      </p:pic>
      <p:sp>
        <p:nvSpPr>
          <p:cNvPr id="17" name="正方形/長方形 16">
            <a:extLst>
              <a:ext uri="{FF2B5EF4-FFF2-40B4-BE49-F238E27FC236}">
                <a16:creationId xmlns:a16="http://schemas.microsoft.com/office/drawing/2014/main" id="{7E5459CC-C38F-46A1-B24F-9A1C6EB7CC55}"/>
              </a:ext>
            </a:extLst>
          </p:cNvPr>
          <p:cNvSpPr/>
          <p:nvPr/>
        </p:nvSpPr>
        <p:spPr>
          <a:xfrm>
            <a:off x="1292637" y="420050"/>
            <a:ext cx="897109" cy="454860"/>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b="1" dirty="0">
                <a:solidFill>
                  <a:schemeClr val="tx1"/>
                </a:solidFill>
              </a:rPr>
              <a:t>850hPa</a:t>
            </a:r>
            <a:endParaRPr kumimoji="1" lang="ja-JP" altLang="en-US" b="1" dirty="0">
              <a:solidFill>
                <a:schemeClr val="tx1"/>
              </a:solidFill>
            </a:endParaRPr>
          </a:p>
        </p:txBody>
      </p:sp>
      <p:sp>
        <p:nvSpPr>
          <p:cNvPr id="18" name="正方形/長方形 17">
            <a:extLst>
              <a:ext uri="{FF2B5EF4-FFF2-40B4-BE49-F238E27FC236}">
                <a16:creationId xmlns:a16="http://schemas.microsoft.com/office/drawing/2014/main" id="{E604DD2C-C82F-4A6B-897A-7CE2BAC3BA79}"/>
              </a:ext>
            </a:extLst>
          </p:cNvPr>
          <p:cNvSpPr/>
          <p:nvPr/>
        </p:nvSpPr>
        <p:spPr>
          <a:xfrm>
            <a:off x="6680063" y="420050"/>
            <a:ext cx="996083" cy="454860"/>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b="1" dirty="0">
                <a:solidFill>
                  <a:schemeClr val="tx1"/>
                </a:solidFill>
              </a:rPr>
              <a:t>500hPa</a:t>
            </a:r>
            <a:endParaRPr kumimoji="1" lang="ja-JP" altLang="en-US" b="1" dirty="0">
              <a:solidFill>
                <a:schemeClr val="tx1"/>
              </a:solidFill>
            </a:endParaRPr>
          </a:p>
        </p:txBody>
      </p:sp>
    </p:spTree>
    <p:extLst>
      <p:ext uri="{BB962C8B-B14F-4D97-AF65-F5344CB8AC3E}">
        <p14:creationId xmlns:p14="http://schemas.microsoft.com/office/powerpoint/2010/main" val="294001684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正方形/長方形 11">
            <a:extLst>
              <a:ext uri="{FF2B5EF4-FFF2-40B4-BE49-F238E27FC236}">
                <a16:creationId xmlns:a16="http://schemas.microsoft.com/office/drawing/2014/main" id="{0C65281C-456C-434C-A2CF-0A7A602C05D9}"/>
              </a:ext>
            </a:extLst>
          </p:cNvPr>
          <p:cNvSpPr/>
          <p:nvPr/>
        </p:nvSpPr>
        <p:spPr>
          <a:xfrm>
            <a:off x="3387147" y="68367"/>
            <a:ext cx="2684790" cy="1246605"/>
          </a:xfrm>
          <a:prstGeom prst="rect">
            <a:avLst/>
          </a:prstGeom>
          <a:solidFill>
            <a:schemeClr val="bg1"/>
          </a:solidFill>
          <a:ln w="3810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400" b="1" dirty="0">
                <a:solidFill>
                  <a:sysClr val="windowText" lastClr="000000"/>
                </a:solidFill>
              </a:rPr>
              <a:t>2017</a:t>
            </a:r>
            <a:r>
              <a:rPr kumimoji="1" lang="ja-JP" altLang="en-US" sz="2400" b="1" dirty="0">
                <a:solidFill>
                  <a:sysClr val="windowText" lastClr="000000"/>
                </a:solidFill>
              </a:rPr>
              <a:t>年</a:t>
            </a:r>
            <a:r>
              <a:rPr kumimoji="1" lang="en-US" altLang="ja-JP" sz="2400" b="1" dirty="0">
                <a:solidFill>
                  <a:sysClr val="windowText" lastClr="000000"/>
                </a:solidFill>
              </a:rPr>
              <a:t>1</a:t>
            </a:r>
            <a:r>
              <a:rPr kumimoji="1" lang="ja-JP" altLang="en-US" sz="2400" b="1" dirty="0">
                <a:solidFill>
                  <a:sysClr val="windowText" lastClr="000000"/>
                </a:solidFill>
              </a:rPr>
              <a:t>月</a:t>
            </a:r>
            <a:r>
              <a:rPr kumimoji="1" lang="en-US" altLang="ja-JP" sz="2400" b="1" dirty="0">
                <a:solidFill>
                  <a:sysClr val="windowText" lastClr="000000"/>
                </a:solidFill>
              </a:rPr>
              <a:t>15</a:t>
            </a:r>
            <a:r>
              <a:rPr kumimoji="1" lang="ja-JP" altLang="en-US" sz="2400" b="1" dirty="0">
                <a:solidFill>
                  <a:sysClr val="windowText" lastClr="000000"/>
                </a:solidFill>
              </a:rPr>
              <a:t>日</a:t>
            </a:r>
            <a:endParaRPr kumimoji="1" lang="en-US" altLang="ja-JP" sz="2400" b="1" dirty="0">
              <a:solidFill>
                <a:sysClr val="windowText" lastClr="000000"/>
              </a:solidFill>
            </a:endParaRPr>
          </a:p>
          <a:p>
            <a:pPr algn="ctr"/>
            <a:r>
              <a:rPr kumimoji="1" lang="ja-JP" altLang="en-US" sz="2400" b="1" dirty="0">
                <a:solidFill>
                  <a:sysClr val="windowText" lastClr="000000"/>
                </a:solidFill>
              </a:rPr>
              <a:t>局地場</a:t>
            </a:r>
            <a:r>
              <a:rPr kumimoji="1" lang="en-US" altLang="ja-JP" sz="2400" b="1" dirty="0">
                <a:solidFill>
                  <a:sysClr val="windowText" lastClr="000000"/>
                </a:solidFill>
              </a:rPr>
              <a:t>(gif</a:t>
            </a:r>
            <a:r>
              <a:rPr kumimoji="1" lang="ja-JP" altLang="en-US" sz="2400" b="1" dirty="0">
                <a:solidFill>
                  <a:sysClr val="windowText" lastClr="000000"/>
                </a:solidFill>
              </a:rPr>
              <a:t>画像</a:t>
            </a:r>
            <a:r>
              <a:rPr kumimoji="1" lang="en-US" altLang="ja-JP" sz="2400" b="1" dirty="0">
                <a:solidFill>
                  <a:sysClr val="windowText" lastClr="000000"/>
                </a:solidFill>
              </a:rPr>
              <a:t>)</a:t>
            </a:r>
          </a:p>
        </p:txBody>
      </p:sp>
      <p:pic>
        <p:nvPicPr>
          <p:cNvPr id="3" name="図 2">
            <a:extLst>
              <a:ext uri="{FF2B5EF4-FFF2-40B4-BE49-F238E27FC236}">
                <a16:creationId xmlns:a16="http://schemas.microsoft.com/office/drawing/2014/main" id="{CD5AB192-9CFD-4ED2-BE40-393A0C89A61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21307" y="1425648"/>
            <a:ext cx="4801634" cy="3742009"/>
          </a:xfrm>
          <a:prstGeom prst="rect">
            <a:avLst/>
          </a:prstGeom>
        </p:spPr>
      </p:pic>
    </p:spTree>
    <p:extLst>
      <p:ext uri="{BB962C8B-B14F-4D97-AF65-F5344CB8AC3E}">
        <p14:creationId xmlns:p14="http://schemas.microsoft.com/office/powerpoint/2010/main" val="21530290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四角形: 角を丸くする 3">
            <a:extLst>
              <a:ext uri="{FF2B5EF4-FFF2-40B4-BE49-F238E27FC236}">
                <a16:creationId xmlns:a16="http://schemas.microsoft.com/office/drawing/2014/main" id="{EBE383CE-3552-46C8-A504-CF19A44BCDFF}"/>
              </a:ext>
            </a:extLst>
          </p:cNvPr>
          <p:cNvSpPr/>
          <p:nvPr/>
        </p:nvSpPr>
        <p:spPr>
          <a:xfrm>
            <a:off x="0" y="-25854"/>
            <a:ext cx="9144000" cy="450420"/>
          </a:xfrm>
          <a:prstGeom prst="roundRect">
            <a:avLst>
              <a:gd name="adj" fmla="val 0"/>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2400" b="1" dirty="0">
                <a:solidFill>
                  <a:schemeClr val="bg1"/>
                </a:solidFill>
              </a:rPr>
              <a:t>4.</a:t>
            </a:r>
            <a:r>
              <a:rPr lang="ja-JP" altLang="en-US" sz="2400" b="1" dirty="0">
                <a:solidFill>
                  <a:schemeClr val="bg1"/>
                </a:solidFill>
              </a:rPr>
              <a:t>小低気圧を見つけるために</a:t>
            </a:r>
            <a:r>
              <a:rPr lang="en-US" altLang="ja-JP" sz="2400" b="1" dirty="0">
                <a:solidFill>
                  <a:schemeClr val="bg1"/>
                </a:solidFill>
              </a:rPr>
              <a:t>…</a:t>
            </a:r>
            <a:endParaRPr lang="ja-JP" altLang="en-US" sz="2400" b="1" dirty="0">
              <a:solidFill>
                <a:schemeClr val="bg1"/>
              </a:solidFill>
            </a:endParaRPr>
          </a:p>
        </p:txBody>
      </p:sp>
      <p:sp>
        <p:nvSpPr>
          <p:cNvPr id="15" name="スライド番号プレースホルダー 14">
            <a:extLst>
              <a:ext uri="{FF2B5EF4-FFF2-40B4-BE49-F238E27FC236}">
                <a16:creationId xmlns:a16="http://schemas.microsoft.com/office/drawing/2014/main" id="{14762FDB-1E9E-47D2-8540-97679F733F26}"/>
              </a:ext>
            </a:extLst>
          </p:cNvPr>
          <p:cNvSpPr>
            <a:spLocks noGrp="1"/>
          </p:cNvSpPr>
          <p:nvPr>
            <p:ph type="sldNum" sz="quarter" idx="12"/>
          </p:nvPr>
        </p:nvSpPr>
        <p:spPr/>
        <p:txBody>
          <a:bodyPr/>
          <a:lstStyle/>
          <a:p>
            <a:fld id="{DBDD4F3C-EC1F-4C85-9014-28B9076F3E62}" type="slidenum">
              <a:rPr kumimoji="1" lang="ja-JP" altLang="en-US" smtClean="0"/>
              <a:t>52</a:t>
            </a:fld>
            <a:endParaRPr kumimoji="1" lang="ja-JP" altLang="en-US" dirty="0"/>
          </a:p>
        </p:txBody>
      </p:sp>
      <p:sp>
        <p:nvSpPr>
          <p:cNvPr id="18" name="正方形/長方形 17">
            <a:extLst>
              <a:ext uri="{FF2B5EF4-FFF2-40B4-BE49-F238E27FC236}">
                <a16:creationId xmlns:a16="http://schemas.microsoft.com/office/drawing/2014/main" id="{622C863E-1652-446D-BB86-E2904B66FC6C}"/>
              </a:ext>
            </a:extLst>
          </p:cNvPr>
          <p:cNvSpPr/>
          <p:nvPr/>
        </p:nvSpPr>
        <p:spPr>
          <a:xfrm>
            <a:off x="6429370" y="1206049"/>
            <a:ext cx="1107996" cy="461665"/>
          </a:xfrm>
          <a:prstGeom prst="rect">
            <a:avLst/>
          </a:prstGeom>
          <a:ln w="38100">
            <a:solidFill>
              <a:srgbClr val="C00000"/>
            </a:solidFill>
          </a:ln>
        </p:spPr>
        <p:txBody>
          <a:bodyPr wrap="none">
            <a:spAutoFit/>
          </a:bodyPr>
          <a:lstStyle/>
          <a:p>
            <a:r>
              <a:rPr lang="ja-JP" altLang="en-US" sz="2400" b="1" dirty="0">
                <a:solidFill>
                  <a:sysClr val="windowText" lastClr="000000"/>
                </a:solidFill>
              </a:rPr>
              <a:t>③局地</a:t>
            </a:r>
            <a:endParaRPr lang="ja-JP" altLang="en-US" sz="2400" dirty="0"/>
          </a:p>
        </p:txBody>
      </p:sp>
      <p:sp>
        <p:nvSpPr>
          <p:cNvPr id="20" name="正方形/長方形 19">
            <a:extLst>
              <a:ext uri="{FF2B5EF4-FFF2-40B4-BE49-F238E27FC236}">
                <a16:creationId xmlns:a16="http://schemas.microsoft.com/office/drawing/2014/main" id="{DE2F9190-B16C-4C3A-BBC7-DACA7945E18D}"/>
              </a:ext>
            </a:extLst>
          </p:cNvPr>
          <p:cNvSpPr/>
          <p:nvPr/>
        </p:nvSpPr>
        <p:spPr>
          <a:xfrm>
            <a:off x="265176" y="5683653"/>
            <a:ext cx="7101299" cy="1077218"/>
          </a:xfrm>
          <a:prstGeom prst="rect">
            <a:avLst/>
          </a:prstGeom>
          <a:ln w="28575">
            <a:solidFill>
              <a:schemeClr val="tx1"/>
            </a:solidFill>
          </a:ln>
        </p:spPr>
        <p:txBody>
          <a:bodyPr wrap="square">
            <a:spAutoFit/>
          </a:bodyPr>
          <a:lstStyle/>
          <a:p>
            <a:r>
              <a:rPr lang="en-US" altLang="ja-JP" sz="1600" b="1" dirty="0">
                <a:solidFill>
                  <a:sysClr val="windowText" lastClr="000000"/>
                </a:solidFill>
              </a:rPr>
              <a:t>3</a:t>
            </a:r>
            <a:r>
              <a:rPr lang="ja-JP" altLang="en-US" sz="1600" b="1" dirty="0" err="1">
                <a:solidFill>
                  <a:sysClr val="windowText" lastClr="000000"/>
                </a:solidFill>
              </a:rPr>
              <a:t>つの</a:t>
            </a:r>
            <a:r>
              <a:rPr lang="ja-JP" altLang="en-US" sz="1600" b="1" dirty="0">
                <a:solidFill>
                  <a:sysClr val="windowText" lastClr="000000"/>
                </a:solidFill>
              </a:rPr>
              <a:t>手順</a:t>
            </a:r>
            <a:endParaRPr lang="en-US" altLang="ja-JP" sz="1600" b="1" dirty="0">
              <a:solidFill>
                <a:sysClr val="windowText" lastClr="000000"/>
              </a:solidFill>
            </a:endParaRPr>
          </a:p>
          <a:p>
            <a:r>
              <a:rPr lang="ja-JP" altLang="en-US" sz="1600" b="1" dirty="0">
                <a:solidFill>
                  <a:sysClr val="windowText" lastClr="000000"/>
                </a:solidFill>
              </a:rPr>
              <a:t>①．何も手を加えない現実のデータを用意</a:t>
            </a:r>
            <a:r>
              <a:rPr lang="en-US" altLang="ja-JP" sz="1600" b="1" dirty="0">
                <a:solidFill>
                  <a:sysClr val="windowText" lastClr="000000"/>
                </a:solidFill>
              </a:rPr>
              <a:t>(</a:t>
            </a:r>
            <a:r>
              <a:rPr lang="ja-JP" altLang="en-US" sz="1600" b="1" dirty="0">
                <a:solidFill>
                  <a:sysClr val="windowText" lastClr="000000"/>
                </a:solidFill>
              </a:rPr>
              <a:t>現実場</a:t>
            </a:r>
            <a:r>
              <a:rPr lang="en-US" altLang="ja-JP" sz="1600" b="1" dirty="0">
                <a:solidFill>
                  <a:sysClr val="windowText" lastClr="000000"/>
                </a:solidFill>
              </a:rPr>
              <a:t>)</a:t>
            </a:r>
          </a:p>
          <a:p>
            <a:r>
              <a:rPr lang="ja-JP" altLang="en-US" sz="1600" b="1" dirty="0">
                <a:solidFill>
                  <a:sysClr val="windowText" lastClr="000000"/>
                </a:solidFill>
              </a:rPr>
              <a:t>②．①を</a:t>
            </a:r>
            <a:r>
              <a:rPr lang="en-US" altLang="ja-JP" sz="1600" b="1" dirty="0">
                <a:solidFill>
                  <a:sysClr val="windowText" lastClr="000000"/>
                </a:solidFill>
              </a:rPr>
              <a:t>500km</a:t>
            </a:r>
            <a:r>
              <a:rPr lang="ja-JP" altLang="en-US" sz="1600" b="1" dirty="0">
                <a:solidFill>
                  <a:sysClr val="windowText" lastClr="000000"/>
                </a:solidFill>
              </a:rPr>
              <a:t>四方で空間平均をしたデータを用意</a:t>
            </a:r>
            <a:r>
              <a:rPr lang="en-US" altLang="ja-JP" sz="1600" b="1" dirty="0">
                <a:solidFill>
                  <a:sysClr val="windowText" lastClr="000000"/>
                </a:solidFill>
              </a:rPr>
              <a:t>(</a:t>
            </a:r>
            <a:r>
              <a:rPr lang="ja-JP" altLang="en-US" sz="1600" b="1" dirty="0">
                <a:solidFill>
                  <a:sysClr val="windowText" lastClr="000000"/>
                </a:solidFill>
              </a:rPr>
              <a:t>大規模場</a:t>
            </a:r>
            <a:r>
              <a:rPr lang="en-US" altLang="ja-JP" sz="1600" b="1" dirty="0">
                <a:solidFill>
                  <a:sysClr val="windowText" lastClr="000000"/>
                </a:solidFill>
              </a:rPr>
              <a:t>)</a:t>
            </a:r>
          </a:p>
          <a:p>
            <a:r>
              <a:rPr lang="ja-JP" altLang="en-US" sz="1600" b="1" dirty="0">
                <a:solidFill>
                  <a:sysClr val="windowText" lastClr="000000"/>
                </a:solidFill>
              </a:rPr>
              <a:t>③．①から②の差を取り、大規模場の現象を除去したデータを用意</a:t>
            </a:r>
            <a:r>
              <a:rPr lang="en-US" altLang="ja-JP" sz="1600" b="1" dirty="0">
                <a:solidFill>
                  <a:sysClr val="windowText" lastClr="000000"/>
                </a:solidFill>
              </a:rPr>
              <a:t>(</a:t>
            </a:r>
            <a:r>
              <a:rPr lang="ja-JP" altLang="en-US" sz="1600" b="1" dirty="0">
                <a:solidFill>
                  <a:sysClr val="windowText" lastClr="000000"/>
                </a:solidFill>
              </a:rPr>
              <a:t>局地場</a:t>
            </a:r>
            <a:r>
              <a:rPr lang="en-US" altLang="ja-JP" sz="1600" b="1" dirty="0">
                <a:solidFill>
                  <a:sysClr val="windowText" lastClr="000000"/>
                </a:solidFill>
              </a:rPr>
              <a:t>)</a:t>
            </a:r>
          </a:p>
        </p:txBody>
      </p:sp>
      <p:sp>
        <p:nvSpPr>
          <p:cNvPr id="24" name="正方形/長方形 23">
            <a:extLst>
              <a:ext uri="{FF2B5EF4-FFF2-40B4-BE49-F238E27FC236}">
                <a16:creationId xmlns:a16="http://schemas.microsoft.com/office/drawing/2014/main" id="{3D037EA4-0898-4D41-B315-248F7819F081}"/>
              </a:ext>
            </a:extLst>
          </p:cNvPr>
          <p:cNvSpPr/>
          <p:nvPr/>
        </p:nvSpPr>
        <p:spPr>
          <a:xfrm>
            <a:off x="736208" y="1206049"/>
            <a:ext cx="1107996" cy="461665"/>
          </a:xfrm>
          <a:prstGeom prst="rect">
            <a:avLst/>
          </a:prstGeom>
          <a:ln w="38100">
            <a:solidFill>
              <a:schemeClr val="accent6">
                <a:lumMod val="60000"/>
                <a:lumOff val="40000"/>
              </a:schemeClr>
            </a:solidFill>
          </a:ln>
        </p:spPr>
        <p:txBody>
          <a:bodyPr wrap="none">
            <a:spAutoFit/>
          </a:bodyPr>
          <a:lstStyle/>
          <a:p>
            <a:r>
              <a:rPr lang="ja-JP" altLang="en-US" sz="2400" b="1" dirty="0"/>
              <a:t>①現実</a:t>
            </a:r>
          </a:p>
        </p:txBody>
      </p:sp>
      <p:sp>
        <p:nvSpPr>
          <p:cNvPr id="25" name="正方形/長方形 24">
            <a:extLst>
              <a:ext uri="{FF2B5EF4-FFF2-40B4-BE49-F238E27FC236}">
                <a16:creationId xmlns:a16="http://schemas.microsoft.com/office/drawing/2014/main" id="{FC2D8BE7-E0A2-49E7-A0FD-D002C2A1C372}"/>
              </a:ext>
            </a:extLst>
          </p:cNvPr>
          <p:cNvSpPr/>
          <p:nvPr/>
        </p:nvSpPr>
        <p:spPr>
          <a:xfrm>
            <a:off x="3360798" y="1228227"/>
            <a:ext cx="1530026" cy="461665"/>
          </a:xfrm>
          <a:prstGeom prst="rect">
            <a:avLst/>
          </a:prstGeom>
          <a:ln w="38100">
            <a:solidFill>
              <a:schemeClr val="accent1">
                <a:lumMod val="60000"/>
                <a:lumOff val="40000"/>
              </a:schemeClr>
            </a:solidFill>
          </a:ln>
        </p:spPr>
        <p:txBody>
          <a:bodyPr wrap="square">
            <a:spAutoFit/>
          </a:bodyPr>
          <a:lstStyle/>
          <a:p>
            <a:pPr algn="ctr"/>
            <a:r>
              <a:rPr lang="ja-JP" altLang="en-US" sz="2400" b="1" dirty="0">
                <a:solidFill>
                  <a:sysClr val="windowText" lastClr="000000"/>
                </a:solidFill>
              </a:rPr>
              <a:t>②大規模</a:t>
            </a:r>
          </a:p>
        </p:txBody>
      </p:sp>
      <p:pic>
        <p:nvPicPr>
          <p:cNvPr id="44" name="図 43">
            <a:extLst>
              <a:ext uri="{FF2B5EF4-FFF2-40B4-BE49-F238E27FC236}">
                <a16:creationId xmlns:a16="http://schemas.microsoft.com/office/drawing/2014/main" id="{4ECA31A0-4BFC-4E97-948E-6A694452F1D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16" t="5453" r="14938" b="-1439"/>
          <a:stretch/>
        </p:blipFill>
        <p:spPr>
          <a:xfrm>
            <a:off x="5622682" y="1777407"/>
            <a:ext cx="2606184" cy="2472228"/>
          </a:xfrm>
          <a:prstGeom prst="rect">
            <a:avLst/>
          </a:prstGeom>
        </p:spPr>
      </p:pic>
      <p:pic>
        <p:nvPicPr>
          <p:cNvPr id="45" name="図 44" descr="C:\Users\優輝\Documents\研究\nam.png">
            <a:extLst>
              <a:ext uri="{FF2B5EF4-FFF2-40B4-BE49-F238E27FC236}">
                <a16:creationId xmlns:a16="http://schemas.microsoft.com/office/drawing/2014/main" id="{AF23EDDB-1F7D-4854-BE5E-41C297CC662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47" t="15650" r="147" b="-113"/>
          <a:stretch/>
        </p:blipFill>
        <p:spPr bwMode="auto">
          <a:xfrm rot="5400000">
            <a:off x="96694" y="1690761"/>
            <a:ext cx="2387025" cy="2560319"/>
          </a:xfrm>
          <a:prstGeom prst="rect">
            <a:avLst/>
          </a:prstGeom>
          <a:noFill/>
          <a:ln>
            <a:noFill/>
          </a:ln>
          <a:extLst>
            <a:ext uri="{53640926-AAD7-44D8-BBD7-CCE9431645EC}">
              <a14:shadowObscured xmlns:a14="http://schemas.microsoft.com/office/drawing/2010/main"/>
            </a:ext>
          </a:extLst>
        </p:spPr>
      </p:pic>
      <p:pic>
        <p:nvPicPr>
          <p:cNvPr id="46" name="図 45" descr="C:\Users\優輝\Documents\研究\sm.png">
            <a:extLst>
              <a:ext uri="{FF2B5EF4-FFF2-40B4-BE49-F238E27FC236}">
                <a16:creationId xmlns:a16="http://schemas.microsoft.com/office/drawing/2014/main" id="{3363B30A-A910-44E8-8B4C-58D77E5BA69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12" t="16006" r="-112" b="-347"/>
          <a:stretch/>
        </p:blipFill>
        <p:spPr bwMode="auto">
          <a:xfrm rot="5400000">
            <a:off x="2844099" y="1693204"/>
            <a:ext cx="2385481" cy="2553887"/>
          </a:xfrm>
          <a:prstGeom prst="rect">
            <a:avLst/>
          </a:prstGeom>
          <a:noFill/>
          <a:ln>
            <a:noFill/>
          </a:ln>
          <a:extLst>
            <a:ext uri="{53640926-AAD7-44D8-BBD7-CCE9431645EC}">
              <a14:shadowObscured xmlns:a14="http://schemas.microsoft.com/office/drawing/2010/main"/>
            </a:ext>
          </a:extLst>
        </p:spPr>
      </p:pic>
      <p:sp>
        <p:nvSpPr>
          <p:cNvPr id="47" name="テキスト ボックス 46">
            <a:extLst>
              <a:ext uri="{FF2B5EF4-FFF2-40B4-BE49-F238E27FC236}">
                <a16:creationId xmlns:a16="http://schemas.microsoft.com/office/drawing/2014/main" id="{5AECB868-9AAC-4327-A2C8-A88F88C11E69}"/>
              </a:ext>
            </a:extLst>
          </p:cNvPr>
          <p:cNvSpPr txBox="1"/>
          <p:nvPr/>
        </p:nvSpPr>
        <p:spPr>
          <a:xfrm>
            <a:off x="3215261" y="4276939"/>
            <a:ext cx="1821100" cy="646331"/>
          </a:xfrm>
          <a:prstGeom prst="rect">
            <a:avLst/>
          </a:prstGeom>
          <a:noFill/>
        </p:spPr>
        <p:txBody>
          <a:bodyPr wrap="square" rtlCol="0">
            <a:spAutoFit/>
          </a:bodyPr>
          <a:lstStyle/>
          <a:p>
            <a:r>
              <a:rPr kumimoji="1" lang="ja-JP" altLang="en-US" b="1" dirty="0"/>
              <a:t>・総観規模の</a:t>
            </a:r>
            <a:endParaRPr kumimoji="1" lang="en-US" altLang="ja-JP" b="1" dirty="0"/>
          </a:p>
          <a:p>
            <a:r>
              <a:rPr kumimoji="1" lang="ja-JP" altLang="en-US" b="1" dirty="0"/>
              <a:t>　高低気圧</a:t>
            </a:r>
            <a:endParaRPr kumimoji="1" lang="en-US" altLang="ja-JP" b="1" dirty="0"/>
          </a:p>
        </p:txBody>
      </p:sp>
      <p:sp>
        <p:nvSpPr>
          <p:cNvPr id="48" name="テキスト ボックス 47">
            <a:extLst>
              <a:ext uri="{FF2B5EF4-FFF2-40B4-BE49-F238E27FC236}">
                <a16:creationId xmlns:a16="http://schemas.microsoft.com/office/drawing/2014/main" id="{E3716FC5-8996-461B-94BD-A682A2627021}"/>
              </a:ext>
            </a:extLst>
          </p:cNvPr>
          <p:cNvSpPr txBox="1"/>
          <p:nvPr/>
        </p:nvSpPr>
        <p:spPr>
          <a:xfrm>
            <a:off x="6133625" y="4377808"/>
            <a:ext cx="2306281" cy="646331"/>
          </a:xfrm>
          <a:prstGeom prst="rect">
            <a:avLst/>
          </a:prstGeom>
          <a:noFill/>
        </p:spPr>
        <p:txBody>
          <a:bodyPr wrap="square" rtlCol="0">
            <a:spAutoFit/>
          </a:bodyPr>
          <a:lstStyle/>
          <a:p>
            <a:r>
              <a:rPr kumimoji="1" lang="ja-JP" altLang="en-US" b="1" dirty="0"/>
              <a:t>・海や地形</a:t>
            </a:r>
            <a:endParaRPr kumimoji="1" lang="en-US" altLang="ja-JP" b="1" dirty="0"/>
          </a:p>
          <a:p>
            <a:r>
              <a:rPr kumimoji="1" lang="ja-JP" altLang="en-US" b="1" dirty="0"/>
              <a:t>・小さな高低気圧　</a:t>
            </a:r>
            <a:endParaRPr kumimoji="1" lang="en-US" altLang="ja-JP" b="1" dirty="0"/>
          </a:p>
        </p:txBody>
      </p:sp>
    </p:spTree>
    <p:extLst>
      <p:ext uri="{BB962C8B-B14F-4D97-AF65-F5344CB8AC3E}">
        <p14:creationId xmlns:p14="http://schemas.microsoft.com/office/powerpoint/2010/main" val="3306459072"/>
      </p:ext>
    </p:extLst>
  </p:cSld>
  <p:clrMapOvr>
    <a:masterClrMapping/>
  </p:clrMapOvr>
  <mc:AlternateContent xmlns:mc="http://schemas.openxmlformats.org/markup-compatibility/2006" xmlns:p14="http://schemas.microsoft.com/office/powerpoint/2010/main">
    <mc:Choice Requires="p14">
      <p:transition spd="slow" p14:dur="2000" advTm="52962"/>
    </mc:Choice>
    <mc:Fallback xmlns="">
      <p:transition spd="slow" advTm="52962"/>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四角形: 角を丸くする 3">
            <a:extLst>
              <a:ext uri="{FF2B5EF4-FFF2-40B4-BE49-F238E27FC236}">
                <a16:creationId xmlns:a16="http://schemas.microsoft.com/office/drawing/2014/main" id="{9715C734-714D-4197-95B3-A3427889FAA0}"/>
              </a:ext>
            </a:extLst>
          </p:cNvPr>
          <p:cNvSpPr/>
          <p:nvPr/>
        </p:nvSpPr>
        <p:spPr>
          <a:xfrm>
            <a:off x="0" y="-25854"/>
            <a:ext cx="9144000" cy="450420"/>
          </a:xfrm>
          <a:prstGeom prst="roundRect">
            <a:avLst>
              <a:gd name="adj" fmla="val 0"/>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2400" b="1" dirty="0">
                <a:ln>
                  <a:solidFill>
                    <a:sysClr val="windowText" lastClr="000000"/>
                  </a:solidFill>
                </a:ln>
                <a:solidFill>
                  <a:schemeClr val="bg1"/>
                </a:solidFill>
              </a:rPr>
              <a:t>1.</a:t>
            </a:r>
            <a:r>
              <a:rPr lang="ja-JP" altLang="en-US" sz="2400" b="1" dirty="0">
                <a:ln>
                  <a:solidFill>
                    <a:sysClr val="windowText" lastClr="000000"/>
                  </a:solidFill>
                </a:ln>
                <a:solidFill>
                  <a:schemeClr val="bg1"/>
                </a:solidFill>
              </a:rPr>
              <a:t>研究背景</a:t>
            </a:r>
          </a:p>
        </p:txBody>
      </p:sp>
      <p:sp>
        <p:nvSpPr>
          <p:cNvPr id="17" name="スライド番号プレースホルダー 16">
            <a:extLst>
              <a:ext uri="{FF2B5EF4-FFF2-40B4-BE49-F238E27FC236}">
                <a16:creationId xmlns:a16="http://schemas.microsoft.com/office/drawing/2014/main" id="{B525279A-FFE2-48DC-BD7E-452518EAB169}"/>
              </a:ext>
            </a:extLst>
          </p:cNvPr>
          <p:cNvSpPr>
            <a:spLocks noGrp="1"/>
          </p:cNvSpPr>
          <p:nvPr>
            <p:ph type="sldNum" sz="quarter" idx="12"/>
          </p:nvPr>
        </p:nvSpPr>
        <p:spPr/>
        <p:txBody>
          <a:bodyPr/>
          <a:lstStyle/>
          <a:p>
            <a:fld id="{DBDD4F3C-EC1F-4C85-9014-28B9076F3E62}" type="slidenum">
              <a:rPr kumimoji="1" lang="ja-JP" altLang="en-US" smtClean="0"/>
              <a:t>6</a:t>
            </a:fld>
            <a:endParaRPr kumimoji="1" lang="ja-JP" altLang="en-US" dirty="0"/>
          </a:p>
        </p:txBody>
      </p:sp>
      <p:cxnSp>
        <p:nvCxnSpPr>
          <p:cNvPr id="21" name="直線コネクタ 20">
            <a:extLst>
              <a:ext uri="{FF2B5EF4-FFF2-40B4-BE49-F238E27FC236}">
                <a16:creationId xmlns:a16="http://schemas.microsoft.com/office/drawing/2014/main" id="{C9273BDB-EB19-43DB-ADDA-E3EAD27A5CE7}"/>
              </a:ext>
            </a:extLst>
          </p:cNvPr>
          <p:cNvCxnSpPr>
            <a:cxnSpLocks/>
            <a:stCxn id="4" idx="2"/>
          </p:cNvCxnSpPr>
          <p:nvPr/>
        </p:nvCxnSpPr>
        <p:spPr>
          <a:xfrm>
            <a:off x="4572000" y="424566"/>
            <a:ext cx="0" cy="643343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41" name="正方形/長方形 40">
            <a:extLst>
              <a:ext uri="{FF2B5EF4-FFF2-40B4-BE49-F238E27FC236}">
                <a16:creationId xmlns:a16="http://schemas.microsoft.com/office/drawing/2014/main" id="{D3C257F3-0608-47F5-9FE0-5B25F89A60EE}"/>
              </a:ext>
            </a:extLst>
          </p:cNvPr>
          <p:cNvSpPr/>
          <p:nvPr/>
        </p:nvSpPr>
        <p:spPr>
          <a:xfrm>
            <a:off x="6116187" y="-3046"/>
            <a:ext cx="2939632" cy="444818"/>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400" b="1" dirty="0">
                <a:solidFill>
                  <a:sysClr val="windowText" lastClr="000000"/>
                </a:solidFill>
              </a:rPr>
              <a:t>・北西風・小低気圧</a:t>
            </a:r>
          </a:p>
        </p:txBody>
      </p:sp>
      <p:grpSp>
        <p:nvGrpSpPr>
          <p:cNvPr id="11" name="グループ化 10">
            <a:extLst>
              <a:ext uri="{FF2B5EF4-FFF2-40B4-BE49-F238E27FC236}">
                <a16:creationId xmlns:a16="http://schemas.microsoft.com/office/drawing/2014/main" id="{D9ED75A3-0C58-4DA2-A377-09EB6403B42C}"/>
              </a:ext>
            </a:extLst>
          </p:cNvPr>
          <p:cNvGrpSpPr/>
          <p:nvPr/>
        </p:nvGrpSpPr>
        <p:grpSpPr>
          <a:xfrm>
            <a:off x="4797333" y="643960"/>
            <a:ext cx="4172124" cy="5738820"/>
            <a:chOff x="4797333" y="643960"/>
            <a:chExt cx="4172124" cy="5738820"/>
          </a:xfrm>
        </p:grpSpPr>
        <p:sp>
          <p:nvSpPr>
            <p:cNvPr id="23" name="テキスト ボックス 22">
              <a:extLst>
                <a:ext uri="{FF2B5EF4-FFF2-40B4-BE49-F238E27FC236}">
                  <a16:creationId xmlns:a16="http://schemas.microsoft.com/office/drawing/2014/main" id="{E7009F5C-42EC-4227-A093-4390FBC69E5A}"/>
                </a:ext>
              </a:extLst>
            </p:cNvPr>
            <p:cNvSpPr txBox="1"/>
            <p:nvPr/>
          </p:nvSpPr>
          <p:spPr>
            <a:xfrm>
              <a:off x="6116187" y="643960"/>
              <a:ext cx="2080413" cy="400110"/>
            </a:xfrm>
            <a:prstGeom prst="rect">
              <a:avLst/>
            </a:prstGeom>
            <a:noFill/>
          </p:spPr>
          <p:txBody>
            <a:bodyPr wrap="square" rtlCol="0">
              <a:spAutoFit/>
            </a:bodyPr>
            <a:lstStyle/>
            <a:p>
              <a:r>
                <a:rPr lang="ja-JP" altLang="en-US" sz="2000" b="1" u="sng" dirty="0"/>
                <a:t>二宮</a:t>
              </a:r>
              <a:r>
                <a:rPr lang="en-US" altLang="ja-JP" sz="2000" b="1" u="sng" dirty="0"/>
                <a:t>(1993)</a:t>
              </a:r>
              <a:endParaRPr lang="ja-JP" altLang="en-US" sz="1600" b="1" u="sng" dirty="0"/>
            </a:p>
          </p:txBody>
        </p:sp>
        <p:pic>
          <p:nvPicPr>
            <p:cNvPr id="24" name="図 23">
              <a:extLst>
                <a:ext uri="{FF2B5EF4-FFF2-40B4-BE49-F238E27FC236}">
                  <a16:creationId xmlns:a16="http://schemas.microsoft.com/office/drawing/2014/main" id="{8212A6E7-7DD3-4036-A769-7A761316CB5C}"/>
                </a:ext>
              </a:extLst>
            </p:cNvPr>
            <p:cNvPicPr>
              <a:picLocks noChangeAspect="1"/>
            </p:cNvPicPr>
            <p:nvPr/>
          </p:nvPicPr>
          <p:blipFill rotWithShape="1">
            <a:blip r:embed="rId2"/>
            <a:srcRect l="62996" t="32620" r="24206" b="24951"/>
            <a:stretch/>
          </p:blipFill>
          <p:spPr>
            <a:xfrm>
              <a:off x="5402045" y="1059521"/>
              <a:ext cx="2962700" cy="2946751"/>
            </a:xfrm>
            <a:prstGeom prst="rect">
              <a:avLst/>
            </a:prstGeom>
          </p:spPr>
        </p:pic>
        <p:sp>
          <p:nvSpPr>
            <p:cNvPr id="25" name="テキスト ボックス 24">
              <a:extLst>
                <a:ext uri="{FF2B5EF4-FFF2-40B4-BE49-F238E27FC236}">
                  <a16:creationId xmlns:a16="http://schemas.microsoft.com/office/drawing/2014/main" id="{B09B7106-3CD6-478B-AE60-603D2AA65668}"/>
                </a:ext>
              </a:extLst>
            </p:cNvPr>
            <p:cNvSpPr txBox="1"/>
            <p:nvPr/>
          </p:nvSpPr>
          <p:spPr>
            <a:xfrm>
              <a:off x="4797333" y="5551783"/>
              <a:ext cx="4172124" cy="830997"/>
            </a:xfrm>
            <a:prstGeom prst="rect">
              <a:avLst/>
            </a:prstGeom>
            <a:solidFill>
              <a:schemeClr val="bg1"/>
            </a:solidFill>
            <a:ln w="38100">
              <a:solidFill>
                <a:srgbClr val="C00000"/>
              </a:solidFill>
            </a:ln>
          </p:spPr>
          <p:style>
            <a:lnRef idx="2">
              <a:schemeClr val="accent5"/>
            </a:lnRef>
            <a:fillRef idx="1">
              <a:schemeClr val="lt1"/>
            </a:fillRef>
            <a:effectRef idx="0">
              <a:schemeClr val="accent5"/>
            </a:effectRef>
            <a:fontRef idx="minor">
              <a:schemeClr val="dk1"/>
            </a:fontRef>
          </p:style>
          <p:txBody>
            <a:bodyPr wrap="square" rtlCol="0">
              <a:spAutoFit/>
            </a:bodyPr>
            <a:lstStyle/>
            <a:p>
              <a:r>
                <a:rPr lang="ja-JP" altLang="en-US" sz="2400" b="1" dirty="0"/>
                <a:t>小低気圧は日本海沿岸に豪雪をもたらすものとして注目</a:t>
              </a:r>
              <a:endParaRPr lang="en-US" altLang="ja-JP" sz="2400" b="1" dirty="0"/>
            </a:p>
          </p:txBody>
        </p:sp>
        <p:sp>
          <p:nvSpPr>
            <p:cNvPr id="40" name="矢印: 下 39">
              <a:extLst>
                <a:ext uri="{FF2B5EF4-FFF2-40B4-BE49-F238E27FC236}">
                  <a16:creationId xmlns:a16="http://schemas.microsoft.com/office/drawing/2014/main" id="{F91C2275-E012-4DE8-9D85-F73912E411F2}"/>
                </a:ext>
              </a:extLst>
            </p:cNvPr>
            <p:cNvSpPr/>
            <p:nvPr/>
          </p:nvSpPr>
          <p:spPr>
            <a:xfrm>
              <a:off x="6352220" y="4609035"/>
              <a:ext cx="1062350" cy="362466"/>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nvGrpSpPr>
            <p:cNvPr id="8" name="グループ化 7"/>
            <p:cNvGrpSpPr/>
            <p:nvPr/>
          </p:nvGrpSpPr>
          <p:grpSpPr>
            <a:xfrm>
              <a:off x="4797333" y="4262974"/>
              <a:ext cx="2307287" cy="584909"/>
              <a:chOff x="7532475" y="4314580"/>
              <a:chExt cx="2307287" cy="584909"/>
            </a:xfrm>
          </p:grpSpPr>
          <p:grpSp>
            <p:nvGrpSpPr>
              <p:cNvPr id="7" name="グループ化 6"/>
              <p:cNvGrpSpPr/>
              <p:nvPr/>
            </p:nvGrpSpPr>
            <p:grpSpPr>
              <a:xfrm>
                <a:off x="7599751" y="4642464"/>
                <a:ext cx="245049" cy="180946"/>
                <a:chOff x="8123670" y="1825578"/>
                <a:chExt cx="336395" cy="248397"/>
              </a:xfrm>
              <a:solidFill>
                <a:schemeClr val="tx1"/>
              </a:solidFill>
            </p:grpSpPr>
            <p:sp>
              <p:nvSpPr>
                <p:cNvPr id="3" name="円/楕円 2"/>
                <p:cNvSpPr/>
                <p:nvPr/>
              </p:nvSpPr>
              <p:spPr>
                <a:xfrm>
                  <a:off x="8123670" y="1894893"/>
                  <a:ext cx="179082" cy="179082"/>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月 5"/>
                <p:cNvSpPr/>
                <p:nvPr/>
              </p:nvSpPr>
              <p:spPr>
                <a:xfrm rot="5400000">
                  <a:off x="8210358" y="1763627"/>
                  <a:ext cx="187756" cy="311658"/>
                </a:xfrm>
                <a:prstGeom prst="mo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6" name="テキスト ボックス 25">
                <a:extLst>
                  <a:ext uri="{FF2B5EF4-FFF2-40B4-BE49-F238E27FC236}">
                    <a16:creationId xmlns:a16="http://schemas.microsoft.com/office/drawing/2014/main" id="{E7009F5C-42EC-4227-A093-4390FBC69E5A}"/>
                  </a:ext>
                </a:extLst>
              </p:cNvPr>
              <p:cNvSpPr txBox="1"/>
              <p:nvPr/>
            </p:nvSpPr>
            <p:spPr>
              <a:xfrm>
                <a:off x="7759349" y="4622490"/>
                <a:ext cx="2080413" cy="276999"/>
              </a:xfrm>
              <a:prstGeom prst="rect">
                <a:avLst/>
              </a:prstGeom>
              <a:noFill/>
            </p:spPr>
            <p:txBody>
              <a:bodyPr wrap="square" rtlCol="0">
                <a:spAutoFit/>
              </a:bodyPr>
              <a:lstStyle/>
              <a:p>
                <a:r>
                  <a:rPr lang="ja-JP" altLang="en-US" sz="1200" b="1" dirty="0"/>
                  <a:t>小低気圧の進路</a:t>
                </a:r>
              </a:p>
            </p:txBody>
          </p:sp>
          <p:sp>
            <p:nvSpPr>
              <p:cNvPr id="27" name="テキスト ボックス 26">
                <a:extLst>
                  <a:ext uri="{FF2B5EF4-FFF2-40B4-BE49-F238E27FC236}">
                    <a16:creationId xmlns:a16="http://schemas.microsoft.com/office/drawing/2014/main" id="{E7009F5C-42EC-4227-A093-4390FBC69E5A}"/>
                  </a:ext>
                </a:extLst>
              </p:cNvPr>
              <p:cNvSpPr txBox="1"/>
              <p:nvPr/>
            </p:nvSpPr>
            <p:spPr>
              <a:xfrm>
                <a:off x="7532475" y="4314580"/>
                <a:ext cx="2080413" cy="276999"/>
              </a:xfrm>
              <a:prstGeom prst="rect">
                <a:avLst/>
              </a:prstGeom>
              <a:noFill/>
            </p:spPr>
            <p:txBody>
              <a:bodyPr wrap="square" rtlCol="0">
                <a:spAutoFit/>
              </a:bodyPr>
              <a:lstStyle/>
              <a:p>
                <a:r>
                  <a:rPr lang="ja-JP" altLang="en-US" sz="1200" b="1" dirty="0"/>
                  <a:t>線：海面更生気圧</a:t>
                </a:r>
              </a:p>
            </p:txBody>
          </p:sp>
        </p:grpSp>
      </p:grpSp>
      <p:grpSp>
        <p:nvGrpSpPr>
          <p:cNvPr id="10" name="グループ化 9">
            <a:extLst>
              <a:ext uri="{FF2B5EF4-FFF2-40B4-BE49-F238E27FC236}">
                <a16:creationId xmlns:a16="http://schemas.microsoft.com/office/drawing/2014/main" id="{65E4D1C3-875B-40D9-9E9B-41941C527310}"/>
              </a:ext>
            </a:extLst>
          </p:cNvPr>
          <p:cNvGrpSpPr/>
          <p:nvPr/>
        </p:nvGrpSpPr>
        <p:grpSpPr>
          <a:xfrm>
            <a:off x="68876" y="608997"/>
            <a:ext cx="4342704" cy="5896893"/>
            <a:chOff x="68876" y="608997"/>
            <a:chExt cx="4342704" cy="5896893"/>
          </a:xfrm>
        </p:grpSpPr>
        <p:sp>
          <p:nvSpPr>
            <p:cNvPr id="12" name="テキスト ボックス 11">
              <a:extLst>
                <a:ext uri="{FF2B5EF4-FFF2-40B4-BE49-F238E27FC236}">
                  <a16:creationId xmlns:a16="http://schemas.microsoft.com/office/drawing/2014/main" id="{8A784EC9-2FDB-49DC-BF8E-B76978AA010B}"/>
                </a:ext>
              </a:extLst>
            </p:cNvPr>
            <p:cNvSpPr txBox="1"/>
            <p:nvPr/>
          </p:nvSpPr>
          <p:spPr>
            <a:xfrm>
              <a:off x="1344577" y="608997"/>
              <a:ext cx="2934815" cy="400110"/>
            </a:xfrm>
            <a:prstGeom prst="rect">
              <a:avLst/>
            </a:prstGeom>
            <a:noFill/>
          </p:spPr>
          <p:txBody>
            <a:bodyPr wrap="square" rtlCol="0">
              <a:spAutoFit/>
            </a:bodyPr>
            <a:lstStyle/>
            <a:p>
              <a:r>
                <a:rPr lang="ja-JP" altLang="en-US" sz="2000" b="1" u="sng" dirty="0"/>
                <a:t>藤吉ら</a:t>
              </a:r>
              <a:r>
                <a:rPr lang="en-US" altLang="ja-JP" sz="2000" b="1" u="sng" dirty="0"/>
                <a:t>(1991</a:t>
              </a:r>
              <a:r>
                <a:rPr lang="en-US" altLang="ja-JP" sz="1600" b="1" u="sng" dirty="0"/>
                <a:t>)</a:t>
              </a:r>
              <a:endParaRPr lang="ja-JP" altLang="en-US" sz="1200" b="1" u="sng" dirty="0"/>
            </a:p>
          </p:txBody>
        </p:sp>
        <p:grpSp>
          <p:nvGrpSpPr>
            <p:cNvPr id="9" name="グループ化 8">
              <a:extLst>
                <a:ext uri="{FF2B5EF4-FFF2-40B4-BE49-F238E27FC236}">
                  <a16:creationId xmlns:a16="http://schemas.microsoft.com/office/drawing/2014/main" id="{1ADE7B2A-02F6-4B1B-9DF9-4A1F9A95CCE9}"/>
                </a:ext>
              </a:extLst>
            </p:cNvPr>
            <p:cNvGrpSpPr/>
            <p:nvPr/>
          </p:nvGrpSpPr>
          <p:grpSpPr>
            <a:xfrm>
              <a:off x="68876" y="1242062"/>
              <a:ext cx="4342704" cy="5263828"/>
              <a:chOff x="68876" y="1242062"/>
              <a:chExt cx="4342704" cy="5263828"/>
            </a:xfrm>
          </p:grpSpPr>
          <p:grpSp>
            <p:nvGrpSpPr>
              <p:cNvPr id="5" name="グループ化 4">
                <a:extLst>
                  <a:ext uri="{FF2B5EF4-FFF2-40B4-BE49-F238E27FC236}">
                    <a16:creationId xmlns:a16="http://schemas.microsoft.com/office/drawing/2014/main" id="{E50D8484-CBCB-4C08-B078-C8C9B35EA611}"/>
                  </a:ext>
                </a:extLst>
              </p:cNvPr>
              <p:cNvGrpSpPr/>
              <p:nvPr/>
            </p:nvGrpSpPr>
            <p:grpSpPr>
              <a:xfrm>
                <a:off x="68876" y="1242062"/>
                <a:ext cx="4342704" cy="5263828"/>
                <a:chOff x="68876" y="1242062"/>
                <a:chExt cx="4342704" cy="5263828"/>
              </a:xfrm>
            </p:grpSpPr>
            <p:sp>
              <p:nvSpPr>
                <p:cNvPr id="13" name="テキスト ボックス 12">
                  <a:extLst>
                    <a:ext uri="{FF2B5EF4-FFF2-40B4-BE49-F238E27FC236}">
                      <a16:creationId xmlns:a16="http://schemas.microsoft.com/office/drawing/2014/main" id="{B54688A4-08C3-495F-B1D7-E48B36B09D16}"/>
                    </a:ext>
                  </a:extLst>
                </p:cNvPr>
                <p:cNvSpPr txBox="1"/>
                <p:nvPr/>
              </p:nvSpPr>
              <p:spPr>
                <a:xfrm>
                  <a:off x="107268" y="3985976"/>
                  <a:ext cx="4172124" cy="830997"/>
                </a:xfrm>
                <a:prstGeom prst="rect">
                  <a:avLst/>
                </a:prstGeom>
                <a:solidFill>
                  <a:schemeClr val="bg1"/>
                </a:solidFill>
                <a:ln w="38100">
                  <a:solidFill>
                    <a:schemeClr val="tx1"/>
                  </a:solidFill>
                </a:ln>
              </p:spPr>
              <p:style>
                <a:lnRef idx="2">
                  <a:schemeClr val="accent5"/>
                </a:lnRef>
                <a:fillRef idx="1">
                  <a:schemeClr val="lt1"/>
                </a:fillRef>
                <a:effectRef idx="0">
                  <a:schemeClr val="accent5"/>
                </a:effectRef>
                <a:fontRef idx="minor">
                  <a:schemeClr val="dk1"/>
                </a:fontRef>
              </p:style>
              <p:txBody>
                <a:bodyPr wrap="square" rtlCol="0">
                  <a:spAutoFit/>
                </a:bodyPr>
                <a:lstStyle/>
                <a:p>
                  <a:r>
                    <a:rPr lang="ja-JP" altLang="en-US" sz="2400" b="1" dirty="0"/>
                    <a:t>観測値から</a:t>
                  </a:r>
                  <a:r>
                    <a:rPr lang="en-US" altLang="ja-JP" sz="2400" b="1" dirty="0">
                      <a:solidFill>
                        <a:srgbClr val="C00000"/>
                      </a:solidFill>
                    </a:rPr>
                    <a:t>850hPa</a:t>
                  </a:r>
                  <a:r>
                    <a:rPr lang="ja-JP" altLang="en-US" sz="2400" b="1" dirty="0">
                      <a:solidFill>
                        <a:srgbClr val="C00000"/>
                      </a:solidFill>
                    </a:rPr>
                    <a:t>付近の風向</a:t>
                  </a:r>
                  <a:r>
                    <a:rPr lang="ja-JP" altLang="en-US" sz="2400" b="1" dirty="0"/>
                    <a:t>と降雪分布の関連を示す</a:t>
                  </a:r>
                  <a:endParaRPr lang="en-US" altLang="ja-JP" sz="2400" b="1" dirty="0"/>
                </a:p>
              </p:txBody>
            </p:sp>
            <p:sp>
              <p:nvSpPr>
                <p:cNvPr id="14" name="テキスト ボックス 13">
                  <a:extLst>
                    <a:ext uri="{FF2B5EF4-FFF2-40B4-BE49-F238E27FC236}">
                      <a16:creationId xmlns:a16="http://schemas.microsoft.com/office/drawing/2014/main" id="{84EF5FD0-0D1F-4FFC-B08A-ED5746D9422A}"/>
                    </a:ext>
                  </a:extLst>
                </p:cNvPr>
                <p:cNvSpPr txBox="1"/>
                <p:nvPr/>
              </p:nvSpPr>
              <p:spPr>
                <a:xfrm>
                  <a:off x="139860" y="5551783"/>
                  <a:ext cx="4177924" cy="954107"/>
                </a:xfrm>
                <a:prstGeom prst="rect">
                  <a:avLst/>
                </a:prstGeom>
                <a:ln w="38100">
                  <a:solidFill>
                    <a:srgbClr val="C00000"/>
                  </a:solidFill>
                </a:ln>
              </p:spPr>
              <p:style>
                <a:lnRef idx="2">
                  <a:schemeClr val="accent5"/>
                </a:lnRef>
                <a:fillRef idx="1">
                  <a:schemeClr val="lt1"/>
                </a:fillRef>
                <a:effectRef idx="0">
                  <a:schemeClr val="accent5"/>
                </a:effectRef>
                <a:fontRef idx="minor">
                  <a:schemeClr val="dk1"/>
                </a:fontRef>
              </p:style>
              <p:txBody>
                <a:bodyPr wrap="square" rtlCol="0">
                  <a:spAutoFit/>
                </a:bodyPr>
                <a:lstStyle/>
                <a:p>
                  <a:r>
                    <a:rPr lang="ja-JP" altLang="en-US" sz="2400" b="1" dirty="0"/>
                    <a:t>三重県北部に降雪をもたらす</a:t>
                  </a:r>
                  <a:endParaRPr lang="en-US" altLang="ja-JP" sz="2400" b="1" dirty="0"/>
                </a:p>
                <a:p>
                  <a:r>
                    <a:rPr lang="ja-JP" altLang="en-US" sz="3200" b="1" dirty="0">
                      <a:solidFill>
                        <a:srgbClr val="C00000"/>
                      </a:solidFill>
                    </a:rPr>
                    <a:t>北寄りの北西風</a:t>
                  </a:r>
                  <a:r>
                    <a:rPr lang="ja-JP" altLang="en-US" sz="2400" b="1" dirty="0"/>
                    <a:t>が大事</a:t>
                  </a:r>
                </a:p>
              </p:txBody>
            </p:sp>
            <p:pic>
              <p:nvPicPr>
                <p:cNvPr id="15" name="図 14">
                  <a:extLst>
                    <a:ext uri="{FF2B5EF4-FFF2-40B4-BE49-F238E27FC236}">
                      <a16:creationId xmlns:a16="http://schemas.microsoft.com/office/drawing/2014/main" id="{000E62A2-B68F-4A1A-974F-85D8B9A86C3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995" t="1019" r="1811" b="2883"/>
                <a:stretch/>
              </p:blipFill>
              <p:spPr>
                <a:xfrm>
                  <a:off x="68876" y="1243792"/>
                  <a:ext cx="2124454" cy="1464914"/>
                </a:xfrm>
                <a:prstGeom prst="rect">
                  <a:avLst/>
                </a:prstGeom>
                <a:ln>
                  <a:solidFill>
                    <a:schemeClr val="tx1"/>
                  </a:solidFill>
                </a:ln>
              </p:spPr>
            </p:pic>
            <p:pic>
              <p:nvPicPr>
                <p:cNvPr id="16" name="図 15">
                  <a:extLst>
                    <a:ext uri="{FF2B5EF4-FFF2-40B4-BE49-F238E27FC236}">
                      <a16:creationId xmlns:a16="http://schemas.microsoft.com/office/drawing/2014/main" id="{FA955B9A-C2BC-4961-AA64-D76E0B0CE5F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761" t="2614" r="1857" b="3200"/>
                <a:stretch/>
              </p:blipFill>
              <p:spPr>
                <a:xfrm>
                  <a:off x="2193330" y="1242062"/>
                  <a:ext cx="2124454" cy="1466644"/>
                </a:xfrm>
                <a:prstGeom prst="rect">
                  <a:avLst/>
                </a:prstGeom>
                <a:ln>
                  <a:solidFill>
                    <a:schemeClr val="tx1"/>
                  </a:solidFill>
                </a:ln>
              </p:spPr>
            </p:pic>
            <p:sp>
              <p:nvSpPr>
                <p:cNvPr id="18" name="テキスト ボックス 17">
                  <a:extLst>
                    <a:ext uri="{FF2B5EF4-FFF2-40B4-BE49-F238E27FC236}">
                      <a16:creationId xmlns:a16="http://schemas.microsoft.com/office/drawing/2014/main" id="{401BC2D9-70E6-49E4-99A5-7F794F1F1D48}"/>
                    </a:ext>
                  </a:extLst>
                </p:cNvPr>
                <p:cNvSpPr txBox="1"/>
                <p:nvPr/>
              </p:nvSpPr>
              <p:spPr>
                <a:xfrm>
                  <a:off x="2096778" y="3480392"/>
                  <a:ext cx="2314802" cy="430887"/>
                </a:xfrm>
                <a:prstGeom prst="rect">
                  <a:avLst/>
                </a:prstGeom>
                <a:noFill/>
              </p:spPr>
              <p:txBody>
                <a:bodyPr wrap="square" rtlCol="0">
                  <a:spAutoFit/>
                </a:bodyPr>
                <a:lstStyle/>
                <a:p>
                  <a:r>
                    <a:rPr lang="ja-JP" altLang="en-US" sz="1100" b="1" dirty="0"/>
                    <a:t>実線</a:t>
                  </a:r>
                  <a:r>
                    <a:rPr lang="en-US" altLang="ja-JP" sz="1100" b="1" dirty="0"/>
                    <a:t>:</a:t>
                  </a:r>
                  <a:r>
                    <a:rPr lang="ja-JP" altLang="en-US" sz="1100" b="1" dirty="0"/>
                    <a:t>エコー域</a:t>
                  </a:r>
                  <a:endParaRPr lang="en-US" altLang="ja-JP" sz="1100" b="1" dirty="0"/>
                </a:p>
                <a:p>
                  <a:r>
                    <a:rPr lang="ja-JP" altLang="en-US" sz="1100" b="1" dirty="0"/>
                    <a:t>破線</a:t>
                  </a:r>
                  <a:r>
                    <a:rPr lang="en-US" altLang="ja-JP" sz="1100" b="1" dirty="0"/>
                    <a:t>:</a:t>
                  </a:r>
                  <a:r>
                    <a:rPr lang="ja-JP" altLang="en-US" sz="1100" b="1" dirty="0"/>
                    <a:t>風向に直交する若狭湾の幅</a:t>
                  </a:r>
                </a:p>
              </p:txBody>
            </p:sp>
            <p:sp>
              <p:nvSpPr>
                <p:cNvPr id="20" name="矢印: 下 19">
                  <a:extLst>
                    <a:ext uri="{FF2B5EF4-FFF2-40B4-BE49-F238E27FC236}">
                      <a16:creationId xmlns:a16="http://schemas.microsoft.com/office/drawing/2014/main" id="{F3FFE626-BBA6-412F-9B38-422386598CC8}"/>
                    </a:ext>
                  </a:extLst>
                </p:cNvPr>
                <p:cNvSpPr/>
                <p:nvPr/>
              </p:nvSpPr>
              <p:spPr>
                <a:xfrm>
                  <a:off x="1623701" y="4971501"/>
                  <a:ext cx="1062350" cy="362466"/>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grpSp>
            <p:nvGrpSpPr>
              <p:cNvPr id="2" name="グループ化 1">
                <a:extLst>
                  <a:ext uri="{FF2B5EF4-FFF2-40B4-BE49-F238E27FC236}">
                    <a16:creationId xmlns:a16="http://schemas.microsoft.com/office/drawing/2014/main" id="{530746D0-F6A6-4816-93BA-BCF28052BA09}"/>
                  </a:ext>
                </a:extLst>
              </p:cNvPr>
              <p:cNvGrpSpPr/>
              <p:nvPr/>
            </p:nvGrpSpPr>
            <p:grpSpPr>
              <a:xfrm>
                <a:off x="215034" y="2723317"/>
                <a:ext cx="4131634" cy="584775"/>
                <a:chOff x="215034" y="2723317"/>
                <a:chExt cx="4131634" cy="584775"/>
              </a:xfrm>
            </p:grpSpPr>
            <p:sp>
              <p:nvSpPr>
                <p:cNvPr id="34" name="テキスト ボックス 33">
                  <a:extLst>
                    <a:ext uri="{FF2B5EF4-FFF2-40B4-BE49-F238E27FC236}">
                      <a16:creationId xmlns:a16="http://schemas.microsoft.com/office/drawing/2014/main" id="{42B3D51D-E06F-49F1-8B2F-86922A86F85D}"/>
                    </a:ext>
                  </a:extLst>
                </p:cNvPr>
                <p:cNvSpPr txBox="1"/>
                <p:nvPr/>
              </p:nvSpPr>
              <p:spPr>
                <a:xfrm>
                  <a:off x="2322109" y="2723317"/>
                  <a:ext cx="2024559" cy="584775"/>
                </a:xfrm>
                <a:prstGeom prst="rect">
                  <a:avLst/>
                </a:prstGeom>
                <a:noFill/>
              </p:spPr>
              <p:txBody>
                <a:bodyPr wrap="square" rtlCol="0">
                  <a:spAutoFit/>
                </a:bodyPr>
                <a:lstStyle/>
                <a:p>
                  <a:pPr algn="ctr"/>
                  <a:r>
                    <a:rPr lang="ja-JP" altLang="en-US" sz="1600" b="1" dirty="0"/>
                    <a:t>愛知県西部への</a:t>
                  </a:r>
                  <a:endParaRPr lang="en-US" altLang="ja-JP" sz="1600" b="1" dirty="0"/>
                </a:p>
                <a:p>
                  <a:pPr algn="ctr"/>
                  <a:r>
                    <a:rPr lang="ja-JP" altLang="en-US" sz="1600" b="1" dirty="0"/>
                    <a:t>降雪事例</a:t>
                  </a:r>
                </a:p>
              </p:txBody>
            </p:sp>
            <p:sp>
              <p:nvSpPr>
                <p:cNvPr id="35" name="テキスト ボックス 34">
                  <a:extLst>
                    <a:ext uri="{FF2B5EF4-FFF2-40B4-BE49-F238E27FC236}">
                      <a16:creationId xmlns:a16="http://schemas.microsoft.com/office/drawing/2014/main" id="{DAFC788D-14A1-4380-B6A7-CFEA1BAD046D}"/>
                    </a:ext>
                  </a:extLst>
                </p:cNvPr>
                <p:cNvSpPr txBox="1"/>
                <p:nvPr/>
              </p:nvSpPr>
              <p:spPr>
                <a:xfrm>
                  <a:off x="215034" y="2723317"/>
                  <a:ext cx="1881743" cy="584775"/>
                </a:xfrm>
                <a:prstGeom prst="rect">
                  <a:avLst/>
                </a:prstGeom>
                <a:noFill/>
              </p:spPr>
              <p:txBody>
                <a:bodyPr wrap="square" rtlCol="0">
                  <a:spAutoFit/>
                </a:bodyPr>
                <a:lstStyle/>
                <a:p>
                  <a:pPr algn="ctr"/>
                  <a:r>
                    <a:rPr lang="ja-JP" altLang="en-US" sz="1600" b="1" dirty="0"/>
                    <a:t>三重県北部への</a:t>
                  </a:r>
                  <a:endParaRPr lang="en-US" altLang="ja-JP" sz="1600" b="1" dirty="0"/>
                </a:p>
                <a:p>
                  <a:pPr algn="ctr"/>
                  <a:r>
                    <a:rPr lang="ja-JP" altLang="en-US" sz="1600" b="1" dirty="0"/>
                    <a:t>降雪事例</a:t>
                  </a:r>
                </a:p>
              </p:txBody>
            </p:sp>
          </p:grpSp>
        </p:grpSp>
      </p:grpSp>
      <p:sp>
        <p:nvSpPr>
          <p:cNvPr id="30" name="正方形/長方形 29">
            <a:extLst>
              <a:ext uri="{FF2B5EF4-FFF2-40B4-BE49-F238E27FC236}">
                <a16:creationId xmlns:a16="http://schemas.microsoft.com/office/drawing/2014/main" id="{0E414041-D875-4B26-B13D-FF454BE7FD58}"/>
              </a:ext>
            </a:extLst>
          </p:cNvPr>
          <p:cNvSpPr/>
          <p:nvPr/>
        </p:nvSpPr>
        <p:spPr>
          <a:xfrm>
            <a:off x="-8709" y="433275"/>
            <a:ext cx="9144000" cy="6474587"/>
          </a:xfrm>
          <a:prstGeom prst="rect">
            <a:avLst/>
          </a:prstGeom>
          <a:solidFill>
            <a:schemeClr val="bg1">
              <a:lumMod val="9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3" name="四角形: 角を丸くする 32">
            <a:extLst>
              <a:ext uri="{FF2B5EF4-FFF2-40B4-BE49-F238E27FC236}">
                <a16:creationId xmlns:a16="http://schemas.microsoft.com/office/drawing/2014/main" id="{D056BAD7-8DD4-4BF3-A4E4-E500F54EDE47}"/>
              </a:ext>
            </a:extLst>
          </p:cNvPr>
          <p:cNvSpPr/>
          <p:nvPr/>
        </p:nvSpPr>
        <p:spPr>
          <a:xfrm>
            <a:off x="183932" y="3911279"/>
            <a:ext cx="8718368" cy="2516516"/>
          </a:xfrm>
          <a:prstGeom prst="roundRect">
            <a:avLst/>
          </a:prstGeom>
          <a:solidFill>
            <a:schemeClr val="accent2">
              <a:lumMod val="40000"/>
              <a:lumOff val="6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sp3d extrusionH="57150">
              <a:bevelT w="38100" h="38100"/>
            </a:sp3d>
          </a:bodyPr>
          <a:lstStyle/>
          <a:p>
            <a:pPr algn="ctr"/>
            <a:r>
              <a:rPr lang="ja-JP" altLang="en-US" sz="4000" b="1" dirty="0">
                <a:solidFill>
                  <a:schemeClr val="tx1"/>
                </a:solidFill>
                <a:effectLst>
                  <a:outerShdw blurRad="50800" dist="38100" dir="8100000" algn="tr" rotWithShape="0">
                    <a:prstClr val="black">
                      <a:alpha val="40000"/>
                    </a:prstClr>
                  </a:outerShdw>
                </a:effectLst>
              </a:rPr>
              <a:t>研究目的</a:t>
            </a:r>
            <a:endParaRPr lang="en-US" altLang="ja-JP" sz="4000" b="1" dirty="0">
              <a:solidFill>
                <a:schemeClr val="tx1"/>
              </a:solidFill>
              <a:effectLst>
                <a:outerShdw blurRad="50800" dist="38100" dir="8100000" algn="tr" rotWithShape="0">
                  <a:prstClr val="black">
                    <a:alpha val="40000"/>
                  </a:prstClr>
                </a:outerShdw>
              </a:effectLst>
            </a:endParaRPr>
          </a:p>
          <a:p>
            <a:pPr algn="ctr"/>
            <a:endParaRPr lang="en-US" altLang="ja-JP" b="1" dirty="0">
              <a:solidFill>
                <a:schemeClr val="tx1"/>
              </a:solidFill>
              <a:effectLst>
                <a:outerShdw blurRad="50800" dist="38100" dir="8100000" algn="tr" rotWithShape="0">
                  <a:prstClr val="black">
                    <a:alpha val="40000"/>
                  </a:prstClr>
                </a:outerShdw>
              </a:effectLst>
            </a:endParaRPr>
          </a:p>
          <a:p>
            <a:pPr algn="ctr"/>
            <a:r>
              <a:rPr lang="ja-JP" altLang="en-US" sz="4000" b="1" u="sng" dirty="0">
                <a:solidFill>
                  <a:schemeClr val="tx1"/>
                </a:solidFill>
                <a:effectLst>
                  <a:outerShdw blurRad="50800" dist="38100" dir="8100000" algn="tr" rotWithShape="0">
                    <a:prstClr val="black">
                      <a:alpha val="40000"/>
                    </a:prstClr>
                  </a:outerShdw>
                </a:effectLst>
              </a:rPr>
              <a:t>三重県北部への降雪と</a:t>
            </a:r>
            <a:endParaRPr lang="en-US" altLang="ja-JP" sz="4000" b="1" u="sng" dirty="0">
              <a:solidFill>
                <a:schemeClr val="tx1"/>
              </a:solidFill>
              <a:effectLst>
                <a:outerShdw blurRad="50800" dist="38100" dir="8100000" algn="tr" rotWithShape="0">
                  <a:prstClr val="black">
                    <a:alpha val="40000"/>
                  </a:prstClr>
                </a:outerShdw>
              </a:effectLst>
            </a:endParaRPr>
          </a:p>
          <a:p>
            <a:pPr algn="ctr"/>
            <a:r>
              <a:rPr lang="ja-JP" altLang="en-US" sz="4000" b="1" u="sng" dirty="0">
                <a:solidFill>
                  <a:schemeClr val="tx1"/>
                </a:solidFill>
                <a:effectLst>
                  <a:outerShdw blurRad="50800" dist="38100" dir="8100000" algn="tr" rotWithShape="0">
                    <a:prstClr val="black">
                      <a:alpha val="40000"/>
                    </a:prstClr>
                  </a:outerShdw>
                </a:effectLst>
              </a:rPr>
              <a:t>小低気圧の関係を統計的に探る</a:t>
            </a:r>
          </a:p>
        </p:txBody>
      </p:sp>
      <p:sp>
        <p:nvSpPr>
          <p:cNvPr id="39" name="テキスト ボックス 38">
            <a:extLst>
              <a:ext uri="{FF2B5EF4-FFF2-40B4-BE49-F238E27FC236}">
                <a16:creationId xmlns:a16="http://schemas.microsoft.com/office/drawing/2014/main" id="{190A8BA9-576F-4710-85F8-CCE8CDBD1835}"/>
              </a:ext>
            </a:extLst>
          </p:cNvPr>
          <p:cNvSpPr txBox="1"/>
          <p:nvPr/>
        </p:nvSpPr>
        <p:spPr>
          <a:xfrm>
            <a:off x="947982" y="440017"/>
            <a:ext cx="6927196" cy="954107"/>
          </a:xfrm>
          <a:prstGeom prst="rect">
            <a:avLst/>
          </a:prstGeom>
          <a:solidFill>
            <a:schemeClr val="bg1"/>
          </a:solidFill>
          <a:ln w="28575">
            <a:solidFill>
              <a:schemeClr val="tx1"/>
            </a:solidFill>
          </a:ln>
        </p:spPr>
        <p:txBody>
          <a:bodyPr wrap="square" rtlCol="0">
            <a:spAutoFit/>
          </a:bodyPr>
          <a:lstStyle/>
          <a:p>
            <a:pPr algn="ctr"/>
            <a:r>
              <a:rPr kumimoji="1" lang="ja-JP" altLang="en-US" sz="2800" b="1" dirty="0"/>
              <a:t>これらは個々の現象の研究</a:t>
            </a:r>
            <a:endParaRPr kumimoji="1" lang="en-US" altLang="ja-JP" sz="2800" b="1" dirty="0"/>
          </a:p>
          <a:p>
            <a:pPr algn="ctr"/>
            <a:r>
              <a:rPr kumimoji="1" lang="ja-JP" altLang="en-US" sz="2800" b="1" dirty="0"/>
              <a:t>今年はこの</a:t>
            </a:r>
            <a:r>
              <a:rPr kumimoji="1" lang="en-US" altLang="ja-JP" sz="2800" b="1" dirty="0"/>
              <a:t>2</a:t>
            </a:r>
            <a:r>
              <a:rPr kumimoji="1" lang="ja-JP" altLang="en-US" sz="2800" b="1" dirty="0" err="1"/>
              <a:t>つの</a:t>
            </a:r>
            <a:r>
              <a:rPr kumimoji="1" lang="ja-JP" altLang="en-US" sz="2800" b="1" dirty="0"/>
              <a:t>特徴で大雪となった</a:t>
            </a:r>
          </a:p>
        </p:txBody>
      </p:sp>
      <p:sp>
        <p:nvSpPr>
          <p:cNvPr id="37" name="テキスト ボックス 36">
            <a:extLst>
              <a:ext uri="{FF2B5EF4-FFF2-40B4-BE49-F238E27FC236}">
                <a16:creationId xmlns:a16="http://schemas.microsoft.com/office/drawing/2014/main" id="{190A8BA9-576F-4710-85F8-CCE8CDBD1835}"/>
              </a:ext>
            </a:extLst>
          </p:cNvPr>
          <p:cNvSpPr txBox="1"/>
          <p:nvPr/>
        </p:nvSpPr>
        <p:spPr>
          <a:xfrm>
            <a:off x="229197" y="1832692"/>
            <a:ext cx="4182383" cy="523220"/>
          </a:xfrm>
          <a:prstGeom prst="rect">
            <a:avLst/>
          </a:prstGeom>
          <a:solidFill>
            <a:schemeClr val="bg1"/>
          </a:solidFill>
          <a:ln w="28575">
            <a:solidFill>
              <a:schemeClr val="tx1"/>
            </a:solidFill>
          </a:ln>
        </p:spPr>
        <p:txBody>
          <a:bodyPr wrap="square" rtlCol="0">
            <a:spAutoFit/>
          </a:bodyPr>
          <a:lstStyle/>
          <a:p>
            <a:pPr algn="ctr"/>
            <a:r>
              <a:rPr kumimoji="1" lang="ja-JP" altLang="en-US" sz="2800" b="1" dirty="0"/>
              <a:t>他の事例はどうなのか？</a:t>
            </a:r>
          </a:p>
        </p:txBody>
      </p:sp>
      <p:sp>
        <p:nvSpPr>
          <p:cNvPr id="38" name="テキスト ボックス 37">
            <a:extLst>
              <a:ext uri="{FF2B5EF4-FFF2-40B4-BE49-F238E27FC236}">
                <a16:creationId xmlns:a16="http://schemas.microsoft.com/office/drawing/2014/main" id="{190A8BA9-576F-4710-85F8-CCE8CDBD1835}"/>
              </a:ext>
            </a:extLst>
          </p:cNvPr>
          <p:cNvSpPr txBox="1"/>
          <p:nvPr/>
        </p:nvSpPr>
        <p:spPr>
          <a:xfrm>
            <a:off x="4795611" y="1832692"/>
            <a:ext cx="4182383" cy="954107"/>
          </a:xfrm>
          <a:prstGeom prst="rect">
            <a:avLst/>
          </a:prstGeom>
          <a:solidFill>
            <a:schemeClr val="bg1"/>
          </a:solidFill>
          <a:ln w="28575">
            <a:solidFill>
              <a:schemeClr val="tx1"/>
            </a:solidFill>
          </a:ln>
        </p:spPr>
        <p:txBody>
          <a:bodyPr wrap="square" rtlCol="0">
            <a:spAutoFit/>
          </a:bodyPr>
          <a:lstStyle/>
          <a:p>
            <a:pPr algn="ctr"/>
            <a:r>
              <a:rPr kumimoji="1" lang="ja-JP" altLang="en-US" sz="2800" b="1" dirty="0"/>
              <a:t>小低気圧が遠隔影響をして関与している？</a:t>
            </a:r>
          </a:p>
        </p:txBody>
      </p:sp>
      <p:sp>
        <p:nvSpPr>
          <p:cNvPr id="43" name="テキスト ボックス 42">
            <a:extLst>
              <a:ext uri="{FF2B5EF4-FFF2-40B4-BE49-F238E27FC236}">
                <a16:creationId xmlns:a16="http://schemas.microsoft.com/office/drawing/2014/main" id="{190A8BA9-576F-4710-85F8-CCE8CDBD1835}"/>
              </a:ext>
            </a:extLst>
          </p:cNvPr>
          <p:cNvSpPr txBox="1"/>
          <p:nvPr/>
        </p:nvSpPr>
        <p:spPr>
          <a:xfrm>
            <a:off x="232245" y="3339003"/>
            <a:ext cx="4182383" cy="523220"/>
          </a:xfrm>
          <a:prstGeom prst="rect">
            <a:avLst/>
          </a:prstGeom>
          <a:solidFill>
            <a:schemeClr val="bg1"/>
          </a:solidFill>
          <a:ln w="28575">
            <a:solidFill>
              <a:schemeClr val="tx1"/>
            </a:solidFill>
          </a:ln>
        </p:spPr>
        <p:txBody>
          <a:bodyPr wrap="square" rtlCol="0">
            <a:spAutoFit/>
          </a:bodyPr>
          <a:lstStyle/>
          <a:p>
            <a:pPr algn="ctr"/>
            <a:r>
              <a:rPr kumimoji="1" lang="ja-JP" altLang="en-US" sz="2800" b="1" dirty="0"/>
              <a:t>統計的な研究はない</a:t>
            </a:r>
          </a:p>
        </p:txBody>
      </p:sp>
      <p:sp>
        <p:nvSpPr>
          <p:cNvPr id="44" name="テキスト ボックス 43">
            <a:extLst>
              <a:ext uri="{FF2B5EF4-FFF2-40B4-BE49-F238E27FC236}">
                <a16:creationId xmlns:a16="http://schemas.microsoft.com/office/drawing/2014/main" id="{190A8BA9-576F-4710-85F8-CCE8CDBD1835}"/>
              </a:ext>
            </a:extLst>
          </p:cNvPr>
          <p:cNvSpPr txBox="1"/>
          <p:nvPr/>
        </p:nvSpPr>
        <p:spPr>
          <a:xfrm>
            <a:off x="4795611" y="3339003"/>
            <a:ext cx="4182383" cy="523220"/>
          </a:xfrm>
          <a:prstGeom prst="rect">
            <a:avLst/>
          </a:prstGeom>
          <a:solidFill>
            <a:schemeClr val="bg1"/>
          </a:solidFill>
          <a:ln w="28575">
            <a:solidFill>
              <a:schemeClr val="tx1"/>
            </a:solidFill>
          </a:ln>
        </p:spPr>
        <p:txBody>
          <a:bodyPr wrap="square" rtlCol="0">
            <a:spAutoFit/>
          </a:bodyPr>
          <a:lstStyle/>
          <a:p>
            <a:pPr algn="ctr"/>
            <a:r>
              <a:rPr kumimoji="1" lang="ja-JP" altLang="en-US" sz="2800" b="1" dirty="0"/>
              <a:t>そのような研究はない</a:t>
            </a:r>
          </a:p>
        </p:txBody>
      </p:sp>
      <p:sp>
        <p:nvSpPr>
          <p:cNvPr id="19" name="右矢印 18"/>
          <p:cNvSpPr/>
          <p:nvPr/>
        </p:nvSpPr>
        <p:spPr>
          <a:xfrm rot="5400000">
            <a:off x="6582355" y="1282213"/>
            <a:ext cx="365948" cy="627209"/>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5" name="右矢印 44"/>
          <p:cNvSpPr/>
          <p:nvPr/>
        </p:nvSpPr>
        <p:spPr>
          <a:xfrm rot="5400000">
            <a:off x="2549292" y="1300735"/>
            <a:ext cx="365948" cy="627209"/>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6" name="右矢印 45"/>
          <p:cNvSpPr/>
          <p:nvPr/>
        </p:nvSpPr>
        <p:spPr>
          <a:xfrm rot="5400000">
            <a:off x="6582354" y="2727112"/>
            <a:ext cx="365948" cy="627209"/>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7" name="右矢印 46"/>
          <p:cNvSpPr/>
          <p:nvPr/>
        </p:nvSpPr>
        <p:spPr>
          <a:xfrm rot="5400000">
            <a:off x="2549291" y="2745634"/>
            <a:ext cx="365948" cy="627209"/>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4227811906"/>
      </p:ext>
    </p:extLst>
  </p:cSld>
  <p:clrMapOvr>
    <a:masterClrMapping/>
  </p:clrMapOvr>
  <mc:AlternateContent xmlns:mc="http://schemas.openxmlformats.org/markup-compatibility/2006" xmlns:p14="http://schemas.microsoft.com/office/powerpoint/2010/main">
    <mc:Choice Requires="p14">
      <p:transition spd="slow" p14:dur="2000" advTm="42816"/>
    </mc:Choice>
    <mc:Fallback xmlns="">
      <p:transition spd="slow" advTm="4281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四角形: 角を丸くする 3">
            <a:extLst>
              <a:ext uri="{FF2B5EF4-FFF2-40B4-BE49-F238E27FC236}">
                <a16:creationId xmlns:a16="http://schemas.microsoft.com/office/drawing/2014/main" id="{EBE383CE-3552-46C8-A504-CF19A44BCDFF}"/>
              </a:ext>
            </a:extLst>
          </p:cNvPr>
          <p:cNvSpPr/>
          <p:nvPr/>
        </p:nvSpPr>
        <p:spPr>
          <a:xfrm>
            <a:off x="0" y="-25854"/>
            <a:ext cx="9144000" cy="450420"/>
          </a:xfrm>
          <a:prstGeom prst="roundRect">
            <a:avLst>
              <a:gd name="adj" fmla="val 0"/>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2400" b="1" dirty="0">
                <a:ln>
                  <a:solidFill>
                    <a:sysClr val="windowText" lastClr="000000"/>
                  </a:solidFill>
                </a:ln>
                <a:solidFill>
                  <a:schemeClr val="bg1"/>
                </a:solidFill>
              </a:rPr>
              <a:t>4.</a:t>
            </a:r>
            <a:r>
              <a:rPr lang="ja-JP" altLang="en-US" sz="2400" b="1" dirty="0">
                <a:ln>
                  <a:solidFill>
                    <a:sysClr val="windowText" lastClr="000000"/>
                  </a:solidFill>
                </a:ln>
                <a:solidFill>
                  <a:schemeClr val="bg1"/>
                </a:solidFill>
              </a:rPr>
              <a:t>小低気圧を見つけるために</a:t>
            </a:r>
            <a:r>
              <a:rPr lang="en-US" altLang="ja-JP" sz="2400" b="1" dirty="0">
                <a:ln>
                  <a:solidFill>
                    <a:sysClr val="windowText" lastClr="000000"/>
                  </a:solidFill>
                </a:ln>
                <a:solidFill>
                  <a:schemeClr val="bg1"/>
                </a:solidFill>
              </a:rPr>
              <a:t>…</a:t>
            </a:r>
            <a:endParaRPr lang="ja-JP" altLang="en-US" sz="2400" b="1" dirty="0">
              <a:ln>
                <a:solidFill>
                  <a:sysClr val="windowText" lastClr="000000"/>
                </a:solidFill>
              </a:ln>
              <a:solidFill>
                <a:schemeClr val="bg1"/>
              </a:solidFill>
            </a:endParaRPr>
          </a:p>
        </p:txBody>
      </p:sp>
      <p:sp>
        <p:nvSpPr>
          <p:cNvPr id="15" name="スライド番号プレースホルダー 14">
            <a:extLst>
              <a:ext uri="{FF2B5EF4-FFF2-40B4-BE49-F238E27FC236}">
                <a16:creationId xmlns:a16="http://schemas.microsoft.com/office/drawing/2014/main" id="{14762FDB-1E9E-47D2-8540-97679F733F26}"/>
              </a:ext>
            </a:extLst>
          </p:cNvPr>
          <p:cNvSpPr>
            <a:spLocks noGrp="1"/>
          </p:cNvSpPr>
          <p:nvPr>
            <p:ph type="sldNum" sz="quarter" idx="12"/>
          </p:nvPr>
        </p:nvSpPr>
        <p:spPr/>
        <p:txBody>
          <a:bodyPr/>
          <a:lstStyle/>
          <a:p>
            <a:fld id="{DBDD4F3C-EC1F-4C85-9014-28B9076F3E62}" type="slidenum">
              <a:rPr kumimoji="1" lang="ja-JP" altLang="en-US" smtClean="0"/>
              <a:t>7</a:t>
            </a:fld>
            <a:endParaRPr kumimoji="1" lang="ja-JP" altLang="en-US" dirty="0"/>
          </a:p>
        </p:txBody>
      </p:sp>
      <p:sp>
        <p:nvSpPr>
          <p:cNvPr id="24" name="正方形/長方形 23">
            <a:extLst>
              <a:ext uri="{FF2B5EF4-FFF2-40B4-BE49-F238E27FC236}">
                <a16:creationId xmlns:a16="http://schemas.microsoft.com/office/drawing/2014/main" id="{3D037EA4-0898-4D41-B315-248F7819F081}"/>
              </a:ext>
            </a:extLst>
          </p:cNvPr>
          <p:cNvSpPr/>
          <p:nvPr/>
        </p:nvSpPr>
        <p:spPr>
          <a:xfrm>
            <a:off x="736208" y="539639"/>
            <a:ext cx="1107996" cy="461665"/>
          </a:xfrm>
          <a:prstGeom prst="rect">
            <a:avLst/>
          </a:prstGeom>
          <a:ln w="38100">
            <a:solidFill>
              <a:schemeClr val="accent6">
                <a:lumMod val="60000"/>
                <a:lumOff val="40000"/>
              </a:schemeClr>
            </a:solidFill>
          </a:ln>
        </p:spPr>
        <p:txBody>
          <a:bodyPr wrap="none">
            <a:spAutoFit/>
          </a:bodyPr>
          <a:lstStyle/>
          <a:p>
            <a:r>
              <a:rPr lang="ja-JP" altLang="en-US" sz="2400" b="1" dirty="0"/>
              <a:t>①現実</a:t>
            </a:r>
          </a:p>
        </p:txBody>
      </p:sp>
      <p:pic>
        <p:nvPicPr>
          <p:cNvPr id="45" name="図 44" descr="C:\Users\優輝\Documents\研究\nam.png">
            <a:extLst>
              <a:ext uri="{FF2B5EF4-FFF2-40B4-BE49-F238E27FC236}">
                <a16:creationId xmlns:a16="http://schemas.microsoft.com/office/drawing/2014/main" id="{AF23EDDB-1F7D-4854-BE5E-41C297CC662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47" t="15650" r="147" b="-113"/>
          <a:stretch/>
        </p:blipFill>
        <p:spPr bwMode="auto">
          <a:xfrm rot="5400000">
            <a:off x="96694" y="1024351"/>
            <a:ext cx="2387025" cy="2560319"/>
          </a:xfrm>
          <a:prstGeom prst="rect">
            <a:avLst/>
          </a:prstGeom>
          <a:noFill/>
          <a:ln>
            <a:noFill/>
          </a:ln>
          <a:extLst>
            <a:ext uri="{53640926-AAD7-44D8-BBD7-CCE9431645EC}">
              <a14:shadowObscured xmlns:a14="http://schemas.microsoft.com/office/drawing/2010/main"/>
            </a:ext>
          </a:extLst>
        </p:spPr>
      </p:pic>
      <p:grpSp>
        <p:nvGrpSpPr>
          <p:cNvPr id="65" name="グループ化 64">
            <a:extLst>
              <a:ext uri="{FF2B5EF4-FFF2-40B4-BE49-F238E27FC236}">
                <a16:creationId xmlns:a16="http://schemas.microsoft.com/office/drawing/2014/main" id="{9A1A2675-DD9F-4A66-82FA-CE6E31D09BD6}"/>
              </a:ext>
            </a:extLst>
          </p:cNvPr>
          <p:cNvGrpSpPr/>
          <p:nvPr/>
        </p:nvGrpSpPr>
        <p:grpSpPr>
          <a:xfrm>
            <a:off x="10047" y="3607716"/>
            <a:ext cx="5339620" cy="2166946"/>
            <a:chOff x="10047" y="3922520"/>
            <a:chExt cx="5339620" cy="2166946"/>
          </a:xfrm>
        </p:grpSpPr>
        <p:grpSp>
          <p:nvGrpSpPr>
            <p:cNvPr id="62" name="グループ化 61">
              <a:extLst>
                <a:ext uri="{FF2B5EF4-FFF2-40B4-BE49-F238E27FC236}">
                  <a16:creationId xmlns:a16="http://schemas.microsoft.com/office/drawing/2014/main" id="{D0F891E3-4938-47BA-A97C-4C3511AECA90}"/>
                </a:ext>
              </a:extLst>
            </p:cNvPr>
            <p:cNvGrpSpPr/>
            <p:nvPr/>
          </p:nvGrpSpPr>
          <p:grpSpPr>
            <a:xfrm>
              <a:off x="10047" y="3922520"/>
              <a:ext cx="4399583" cy="1582173"/>
              <a:chOff x="113723" y="3549727"/>
              <a:chExt cx="4399583" cy="1582173"/>
            </a:xfrm>
          </p:grpSpPr>
          <p:sp>
            <p:nvSpPr>
              <p:cNvPr id="57" name="四角形: 角を丸くする 56">
                <a:extLst>
                  <a:ext uri="{FF2B5EF4-FFF2-40B4-BE49-F238E27FC236}">
                    <a16:creationId xmlns:a16="http://schemas.microsoft.com/office/drawing/2014/main" id="{5A1E8D0B-C1B7-4207-B974-A94E50AFE982}"/>
                  </a:ext>
                </a:extLst>
              </p:cNvPr>
              <p:cNvSpPr/>
              <p:nvPr/>
            </p:nvSpPr>
            <p:spPr>
              <a:xfrm>
                <a:off x="113723" y="3549727"/>
                <a:ext cx="4399583" cy="631628"/>
              </a:xfrm>
              <a:prstGeom prst="roundRect">
                <a:avLst/>
              </a:prstGeom>
              <a:solidFill>
                <a:schemeClr val="accent6">
                  <a:lumMod val="40000"/>
                  <a:lumOff val="6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b="1" dirty="0">
                    <a:solidFill>
                      <a:schemeClr val="tx1"/>
                    </a:solidFill>
                  </a:rPr>
                  <a:t>現実</a:t>
                </a:r>
              </a:p>
            </p:txBody>
          </p:sp>
          <p:sp>
            <p:nvSpPr>
              <p:cNvPr id="58" name="四角形: 角を丸くする 57">
                <a:extLst>
                  <a:ext uri="{FF2B5EF4-FFF2-40B4-BE49-F238E27FC236}">
                    <a16:creationId xmlns:a16="http://schemas.microsoft.com/office/drawing/2014/main" id="{24D03FFC-B449-4EFF-B5B1-A3D192EC24FA}"/>
                  </a:ext>
                </a:extLst>
              </p:cNvPr>
              <p:cNvSpPr/>
              <p:nvPr/>
            </p:nvSpPr>
            <p:spPr>
              <a:xfrm>
                <a:off x="113724" y="4565098"/>
                <a:ext cx="3441584" cy="566802"/>
              </a:xfrm>
              <a:prstGeom prst="roundRect">
                <a:avLst/>
              </a:prstGeom>
              <a:solidFill>
                <a:schemeClr val="accent1">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b="1" dirty="0">
                    <a:solidFill>
                      <a:schemeClr val="tx1"/>
                    </a:solidFill>
                  </a:rPr>
                  <a:t>大規模</a:t>
                </a:r>
                <a:endParaRPr kumimoji="1" lang="ja-JP" altLang="en-US" sz="2000" b="1" dirty="0">
                  <a:solidFill>
                    <a:schemeClr val="tx1"/>
                  </a:solidFill>
                </a:endParaRPr>
              </a:p>
            </p:txBody>
          </p:sp>
          <p:sp>
            <p:nvSpPr>
              <p:cNvPr id="59" name="四角形: 角を丸くする 58">
                <a:extLst>
                  <a:ext uri="{FF2B5EF4-FFF2-40B4-BE49-F238E27FC236}">
                    <a16:creationId xmlns:a16="http://schemas.microsoft.com/office/drawing/2014/main" id="{D4FAE9F9-A62B-4C9E-93D8-8F6BCF7C0173}"/>
                  </a:ext>
                </a:extLst>
              </p:cNvPr>
              <p:cNvSpPr/>
              <p:nvPr/>
            </p:nvSpPr>
            <p:spPr>
              <a:xfrm>
                <a:off x="3522074" y="4565097"/>
                <a:ext cx="991232" cy="566802"/>
              </a:xfrm>
              <a:prstGeom prst="roundRect">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b="1" dirty="0">
                    <a:solidFill>
                      <a:schemeClr val="tx1"/>
                    </a:solidFill>
                  </a:rPr>
                  <a:t>局地</a:t>
                </a:r>
              </a:p>
            </p:txBody>
          </p:sp>
          <p:sp>
            <p:nvSpPr>
              <p:cNvPr id="60" name="矢印: 下 59">
                <a:extLst>
                  <a:ext uri="{FF2B5EF4-FFF2-40B4-BE49-F238E27FC236}">
                    <a16:creationId xmlns:a16="http://schemas.microsoft.com/office/drawing/2014/main" id="{47AE01D2-DB1A-4D20-8F7B-C62A3CC54E66}"/>
                  </a:ext>
                </a:extLst>
              </p:cNvPr>
              <p:cNvSpPr/>
              <p:nvPr/>
            </p:nvSpPr>
            <p:spPr>
              <a:xfrm rot="10800000">
                <a:off x="1675189" y="4221069"/>
                <a:ext cx="322278" cy="304314"/>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1" name="矢印: 下 60">
                <a:extLst>
                  <a:ext uri="{FF2B5EF4-FFF2-40B4-BE49-F238E27FC236}">
                    <a16:creationId xmlns:a16="http://schemas.microsoft.com/office/drawing/2014/main" id="{16B2BFC6-1394-4336-B645-EC143CC9256C}"/>
                  </a:ext>
                </a:extLst>
              </p:cNvPr>
              <p:cNvSpPr/>
              <p:nvPr/>
            </p:nvSpPr>
            <p:spPr>
              <a:xfrm rot="10800000">
                <a:off x="3852224" y="4216983"/>
                <a:ext cx="330931" cy="312485"/>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sp>
          <p:nvSpPr>
            <p:cNvPr id="63" name="テキスト ボックス 62">
              <a:extLst>
                <a:ext uri="{FF2B5EF4-FFF2-40B4-BE49-F238E27FC236}">
                  <a16:creationId xmlns:a16="http://schemas.microsoft.com/office/drawing/2014/main" id="{10FF8FC1-3E38-4A97-B9E7-FA6D20777DC7}"/>
                </a:ext>
              </a:extLst>
            </p:cNvPr>
            <p:cNvSpPr txBox="1"/>
            <p:nvPr/>
          </p:nvSpPr>
          <p:spPr>
            <a:xfrm>
              <a:off x="443586" y="5504692"/>
              <a:ext cx="3465691" cy="338554"/>
            </a:xfrm>
            <a:prstGeom prst="rect">
              <a:avLst/>
            </a:prstGeom>
            <a:noFill/>
          </p:spPr>
          <p:txBody>
            <a:bodyPr wrap="square" rtlCol="0">
              <a:spAutoFit/>
            </a:bodyPr>
            <a:lstStyle/>
            <a:p>
              <a:r>
                <a:rPr kumimoji="1" lang="ja-JP" altLang="en-US" sz="1600" b="1" dirty="0"/>
                <a:t>・総観規模の高低気圧</a:t>
              </a:r>
              <a:endParaRPr kumimoji="1" lang="en-US" altLang="ja-JP" sz="1600" b="1" dirty="0"/>
            </a:p>
          </p:txBody>
        </p:sp>
        <p:sp>
          <p:nvSpPr>
            <p:cNvPr id="64" name="テキスト ボックス 63">
              <a:extLst>
                <a:ext uri="{FF2B5EF4-FFF2-40B4-BE49-F238E27FC236}">
                  <a16:creationId xmlns:a16="http://schemas.microsoft.com/office/drawing/2014/main" id="{B3F9BEB4-ACC7-4CB7-9099-BC4815FE05F9}"/>
                </a:ext>
              </a:extLst>
            </p:cNvPr>
            <p:cNvSpPr txBox="1"/>
            <p:nvPr/>
          </p:nvSpPr>
          <p:spPr>
            <a:xfrm>
              <a:off x="3306772" y="5504691"/>
              <a:ext cx="2042895" cy="584775"/>
            </a:xfrm>
            <a:prstGeom prst="rect">
              <a:avLst/>
            </a:prstGeom>
            <a:noFill/>
          </p:spPr>
          <p:txBody>
            <a:bodyPr wrap="square" rtlCol="0">
              <a:spAutoFit/>
            </a:bodyPr>
            <a:lstStyle/>
            <a:p>
              <a:r>
                <a:rPr kumimoji="1" lang="ja-JP" altLang="en-US" sz="1600" b="1" dirty="0"/>
                <a:t>・海や地形</a:t>
              </a:r>
              <a:endParaRPr kumimoji="1" lang="en-US" altLang="ja-JP" sz="1600" b="1" dirty="0"/>
            </a:p>
            <a:p>
              <a:r>
                <a:rPr kumimoji="1" lang="ja-JP" altLang="en-US" sz="1600" b="1" dirty="0"/>
                <a:t>・小さな高低気圧　</a:t>
              </a:r>
              <a:endParaRPr kumimoji="1" lang="en-US" altLang="ja-JP" sz="1600" b="1" dirty="0"/>
            </a:p>
          </p:txBody>
        </p:sp>
      </p:grpSp>
    </p:spTree>
    <p:extLst>
      <p:ext uri="{BB962C8B-B14F-4D97-AF65-F5344CB8AC3E}">
        <p14:creationId xmlns:p14="http://schemas.microsoft.com/office/powerpoint/2010/main" val="4020997851"/>
      </p:ext>
    </p:extLst>
  </p:cSld>
  <p:clrMapOvr>
    <a:masterClrMapping/>
  </p:clrMapOvr>
  <mc:AlternateContent xmlns:mc="http://schemas.openxmlformats.org/markup-compatibility/2006" xmlns:p14="http://schemas.microsoft.com/office/powerpoint/2010/main">
    <mc:Choice Requires="p14">
      <p:transition spd="slow" p14:dur="2000" advTm="52962"/>
    </mc:Choice>
    <mc:Fallback xmlns="">
      <p:transition spd="slow" advTm="52962"/>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四角形: 角を丸くする 3">
            <a:extLst>
              <a:ext uri="{FF2B5EF4-FFF2-40B4-BE49-F238E27FC236}">
                <a16:creationId xmlns:a16="http://schemas.microsoft.com/office/drawing/2014/main" id="{EBE383CE-3552-46C8-A504-CF19A44BCDFF}"/>
              </a:ext>
            </a:extLst>
          </p:cNvPr>
          <p:cNvSpPr/>
          <p:nvPr/>
        </p:nvSpPr>
        <p:spPr>
          <a:xfrm>
            <a:off x="0" y="-25854"/>
            <a:ext cx="9144000" cy="450420"/>
          </a:xfrm>
          <a:prstGeom prst="roundRect">
            <a:avLst>
              <a:gd name="adj" fmla="val 0"/>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2400" b="1" dirty="0">
                <a:ln>
                  <a:solidFill>
                    <a:sysClr val="windowText" lastClr="000000"/>
                  </a:solidFill>
                </a:ln>
                <a:solidFill>
                  <a:schemeClr val="bg1"/>
                </a:solidFill>
              </a:rPr>
              <a:t>4.</a:t>
            </a:r>
            <a:r>
              <a:rPr lang="ja-JP" altLang="en-US" sz="2400" b="1" dirty="0">
                <a:ln>
                  <a:solidFill>
                    <a:sysClr val="windowText" lastClr="000000"/>
                  </a:solidFill>
                </a:ln>
                <a:solidFill>
                  <a:schemeClr val="bg1"/>
                </a:solidFill>
              </a:rPr>
              <a:t>小低気圧を見つけるために</a:t>
            </a:r>
            <a:r>
              <a:rPr lang="en-US" altLang="ja-JP" sz="2400" b="1" dirty="0">
                <a:ln>
                  <a:solidFill>
                    <a:sysClr val="windowText" lastClr="000000"/>
                  </a:solidFill>
                </a:ln>
                <a:solidFill>
                  <a:schemeClr val="bg1"/>
                </a:solidFill>
              </a:rPr>
              <a:t>…</a:t>
            </a:r>
            <a:endParaRPr lang="ja-JP" altLang="en-US" sz="2400" b="1" dirty="0">
              <a:ln>
                <a:solidFill>
                  <a:sysClr val="windowText" lastClr="000000"/>
                </a:solidFill>
              </a:ln>
              <a:solidFill>
                <a:schemeClr val="bg1"/>
              </a:solidFill>
            </a:endParaRPr>
          </a:p>
        </p:txBody>
      </p:sp>
      <p:sp>
        <p:nvSpPr>
          <p:cNvPr id="15" name="スライド番号プレースホルダー 14">
            <a:extLst>
              <a:ext uri="{FF2B5EF4-FFF2-40B4-BE49-F238E27FC236}">
                <a16:creationId xmlns:a16="http://schemas.microsoft.com/office/drawing/2014/main" id="{14762FDB-1E9E-47D2-8540-97679F733F26}"/>
              </a:ext>
            </a:extLst>
          </p:cNvPr>
          <p:cNvSpPr>
            <a:spLocks noGrp="1"/>
          </p:cNvSpPr>
          <p:nvPr>
            <p:ph type="sldNum" sz="quarter" idx="12"/>
          </p:nvPr>
        </p:nvSpPr>
        <p:spPr/>
        <p:txBody>
          <a:bodyPr/>
          <a:lstStyle/>
          <a:p>
            <a:fld id="{DBDD4F3C-EC1F-4C85-9014-28B9076F3E62}" type="slidenum">
              <a:rPr kumimoji="1" lang="ja-JP" altLang="en-US" smtClean="0"/>
              <a:t>8</a:t>
            </a:fld>
            <a:endParaRPr kumimoji="1" lang="ja-JP" altLang="en-US" dirty="0"/>
          </a:p>
        </p:txBody>
      </p:sp>
      <p:sp>
        <p:nvSpPr>
          <p:cNvPr id="18" name="正方形/長方形 17">
            <a:extLst>
              <a:ext uri="{FF2B5EF4-FFF2-40B4-BE49-F238E27FC236}">
                <a16:creationId xmlns:a16="http://schemas.microsoft.com/office/drawing/2014/main" id="{622C863E-1652-446D-BB86-E2904B66FC6C}"/>
              </a:ext>
            </a:extLst>
          </p:cNvPr>
          <p:cNvSpPr/>
          <p:nvPr/>
        </p:nvSpPr>
        <p:spPr>
          <a:xfrm>
            <a:off x="7274772" y="3229338"/>
            <a:ext cx="1107996" cy="461665"/>
          </a:xfrm>
          <a:prstGeom prst="rect">
            <a:avLst/>
          </a:prstGeom>
          <a:ln w="38100">
            <a:solidFill>
              <a:srgbClr val="C00000"/>
            </a:solidFill>
          </a:ln>
        </p:spPr>
        <p:txBody>
          <a:bodyPr wrap="none">
            <a:spAutoFit/>
          </a:bodyPr>
          <a:lstStyle/>
          <a:p>
            <a:r>
              <a:rPr lang="ja-JP" altLang="en-US" sz="2400" b="1" dirty="0">
                <a:solidFill>
                  <a:sysClr val="windowText" lastClr="000000"/>
                </a:solidFill>
              </a:rPr>
              <a:t>③局地</a:t>
            </a:r>
            <a:endParaRPr lang="ja-JP" altLang="en-US" sz="2400" dirty="0"/>
          </a:p>
        </p:txBody>
      </p:sp>
      <p:sp>
        <p:nvSpPr>
          <p:cNvPr id="20" name="正方形/長方形 19">
            <a:extLst>
              <a:ext uri="{FF2B5EF4-FFF2-40B4-BE49-F238E27FC236}">
                <a16:creationId xmlns:a16="http://schemas.microsoft.com/office/drawing/2014/main" id="{DE2F9190-B16C-4C3A-BBC7-DACA7945E18D}"/>
              </a:ext>
            </a:extLst>
          </p:cNvPr>
          <p:cNvSpPr/>
          <p:nvPr/>
        </p:nvSpPr>
        <p:spPr>
          <a:xfrm>
            <a:off x="265176" y="5767369"/>
            <a:ext cx="8630996" cy="954107"/>
          </a:xfrm>
          <a:prstGeom prst="rect">
            <a:avLst/>
          </a:prstGeom>
          <a:ln w="28575">
            <a:solidFill>
              <a:schemeClr val="tx1"/>
            </a:solidFill>
          </a:ln>
        </p:spPr>
        <p:txBody>
          <a:bodyPr wrap="square">
            <a:spAutoFit/>
          </a:bodyPr>
          <a:lstStyle/>
          <a:p>
            <a:r>
              <a:rPr lang="en-US" altLang="ja-JP" sz="1400" b="1" dirty="0">
                <a:solidFill>
                  <a:sysClr val="windowText" lastClr="000000"/>
                </a:solidFill>
              </a:rPr>
              <a:t>3</a:t>
            </a:r>
            <a:r>
              <a:rPr lang="ja-JP" altLang="en-US" sz="1400" b="1" dirty="0" err="1">
                <a:solidFill>
                  <a:sysClr val="windowText" lastClr="000000"/>
                </a:solidFill>
              </a:rPr>
              <a:t>つの</a:t>
            </a:r>
            <a:r>
              <a:rPr lang="ja-JP" altLang="en-US" sz="1400" b="1" dirty="0">
                <a:solidFill>
                  <a:sysClr val="windowText" lastClr="000000"/>
                </a:solidFill>
              </a:rPr>
              <a:t>手順（　凹凸のある状態のものから平滑化した状態のものの差をとる　）</a:t>
            </a:r>
            <a:endParaRPr lang="en-US" altLang="ja-JP" sz="1400" b="1" dirty="0">
              <a:solidFill>
                <a:sysClr val="windowText" lastClr="000000"/>
              </a:solidFill>
            </a:endParaRPr>
          </a:p>
          <a:p>
            <a:r>
              <a:rPr lang="ja-JP" altLang="en-US" sz="1400" b="1" dirty="0">
                <a:solidFill>
                  <a:sysClr val="windowText" lastClr="000000"/>
                </a:solidFill>
              </a:rPr>
              <a:t>①．何も手を加えない現実のデータを用意</a:t>
            </a:r>
            <a:r>
              <a:rPr lang="en-US" altLang="ja-JP" sz="1400" b="1" dirty="0">
                <a:solidFill>
                  <a:sysClr val="windowText" lastClr="000000"/>
                </a:solidFill>
              </a:rPr>
              <a:t>(</a:t>
            </a:r>
            <a:r>
              <a:rPr lang="ja-JP" altLang="en-US" sz="1400" b="1" dirty="0">
                <a:solidFill>
                  <a:sysClr val="windowText" lastClr="000000"/>
                </a:solidFill>
              </a:rPr>
              <a:t>現実場</a:t>
            </a:r>
            <a:r>
              <a:rPr lang="en-US" altLang="ja-JP" sz="1400" b="1" dirty="0">
                <a:solidFill>
                  <a:sysClr val="windowText" lastClr="000000"/>
                </a:solidFill>
              </a:rPr>
              <a:t>)</a:t>
            </a:r>
          </a:p>
          <a:p>
            <a:r>
              <a:rPr lang="ja-JP" altLang="en-US" sz="1400" b="1" dirty="0">
                <a:solidFill>
                  <a:sysClr val="windowText" lastClr="000000"/>
                </a:solidFill>
              </a:rPr>
              <a:t>②．①を</a:t>
            </a:r>
            <a:r>
              <a:rPr lang="en-US" altLang="ja-JP" sz="1400" b="1" dirty="0">
                <a:solidFill>
                  <a:sysClr val="windowText" lastClr="000000"/>
                </a:solidFill>
              </a:rPr>
              <a:t>500km</a:t>
            </a:r>
            <a:r>
              <a:rPr lang="ja-JP" altLang="en-US" sz="1400" b="1" dirty="0">
                <a:solidFill>
                  <a:sysClr val="windowText" lastClr="000000"/>
                </a:solidFill>
              </a:rPr>
              <a:t>四方で空間平均をしたデータを用意</a:t>
            </a:r>
            <a:r>
              <a:rPr lang="en-US" altLang="ja-JP" sz="1400" b="1" dirty="0">
                <a:solidFill>
                  <a:sysClr val="windowText" lastClr="000000"/>
                </a:solidFill>
              </a:rPr>
              <a:t>(</a:t>
            </a:r>
            <a:r>
              <a:rPr lang="ja-JP" altLang="en-US" sz="1400" b="1" dirty="0">
                <a:solidFill>
                  <a:sysClr val="windowText" lastClr="000000"/>
                </a:solidFill>
              </a:rPr>
              <a:t>大規模場</a:t>
            </a:r>
            <a:r>
              <a:rPr lang="en-US" altLang="ja-JP" sz="1400" b="1" dirty="0">
                <a:solidFill>
                  <a:sysClr val="windowText" lastClr="000000"/>
                </a:solidFill>
              </a:rPr>
              <a:t>)</a:t>
            </a:r>
          </a:p>
          <a:p>
            <a:r>
              <a:rPr lang="ja-JP" altLang="en-US" sz="1400" b="1" dirty="0">
                <a:solidFill>
                  <a:sysClr val="windowText" lastClr="000000"/>
                </a:solidFill>
              </a:rPr>
              <a:t>③．①から②の差を取り、大規模場の現象を除去したデータを用意</a:t>
            </a:r>
            <a:r>
              <a:rPr lang="en-US" altLang="ja-JP" sz="1400" b="1" dirty="0">
                <a:solidFill>
                  <a:sysClr val="windowText" lastClr="000000"/>
                </a:solidFill>
              </a:rPr>
              <a:t>(</a:t>
            </a:r>
            <a:r>
              <a:rPr lang="ja-JP" altLang="en-US" sz="1400" b="1" dirty="0">
                <a:solidFill>
                  <a:sysClr val="windowText" lastClr="000000"/>
                </a:solidFill>
              </a:rPr>
              <a:t>局地場</a:t>
            </a:r>
            <a:r>
              <a:rPr lang="en-US" altLang="ja-JP" sz="1400" b="1" dirty="0">
                <a:solidFill>
                  <a:sysClr val="windowText" lastClr="000000"/>
                </a:solidFill>
              </a:rPr>
              <a:t>)</a:t>
            </a:r>
          </a:p>
        </p:txBody>
      </p:sp>
      <p:sp>
        <p:nvSpPr>
          <p:cNvPr id="24" name="正方形/長方形 23">
            <a:extLst>
              <a:ext uri="{FF2B5EF4-FFF2-40B4-BE49-F238E27FC236}">
                <a16:creationId xmlns:a16="http://schemas.microsoft.com/office/drawing/2014/main" id="{3D037EA4-0898-4D41-B315-248F7819F081}"/>
              </a:ext>
            </a:extLst>
          </p:cNvPr>
          <p:cNvSpPr/>
          <p:nvPr/>
        </p:nvSpPr>
        <p:spPr>
          <a:xfrm>
            <a:off x="736208" y="539639"/>
            <a:ext cx="1107996" cy="461665"/>
          </a:xfrm>
          <a:prstGeom prst="rect">
            <a:avLst/>
          </a:prstGeom>
          <a:ln w="38100">
            <a:solidFill>
              <a:schemeClr val="accent6">
                <a:lumMod val="60000"/>
                <a:lumOff val="40000"/>
              </a:schemeClr>
            </a:solidFill>
          </a:ln>
        </p:spPr>
        <p:txBody>
          <a:bodyPr wrap="none">
            <a:spAutoFit/>
          </a:bodyPr>
          <a:lstStyle/>
          <a:p>
            <a:r>
              <a:rPr lang="ja-JP" altLang="en-US" sz="2400" b="1" dirty="0"/>
              <a:t>①現実</a:t>
            </a:r>
          </a:p>
        </p:txBody>
      </p:sp>
      <p:sp>
        <p:nvSpPr>
          <p:cNvPr id="25" name="正方形/長方形 24">
            <a:extLst>
              <a:ext uri="{FF2B5EF4-FFF2-40B4-BE49-F238E27FC236}">
                <a16:creationId xmlns:a16="http://schemas.microsoft.com/office/drawing/2014/main" id="{FC2D8BE7-E0A2-49E7-A0FD-D002C2A1C372}"/>
              </a:ext>
            </a:extLst>
          </p:cNvPr>
          <p:cNvSpPr/>
          <p:nvPr/>
        </p:nvSpPr>
        <p:spPr>
          <a:xfrm>
            <a:off x="7274772" y="649333"/>
            <a:ext cx="1530026" cy="461665"/>
          </a:xfrm>
          <a:prstGeom prst="rect">
            <a:avLst/>
          </a:prstGeom>
          <a:ln w="38100">
            <a:solidFill>
              <a:schemeClr val="accent1">
                <a:lumMod val="60000"/>
                <a:lumOff val="40000"/>
              </a:schemeClr>
            </a:solidFill>
          </a:ln>
        </p:spPr>
        <p:txBody>
          <a:bodyPr wrap="square">
            <a:spAutoFit/>
          </a:bodyPr>
          <a:lstStyle/>
          <a:p>
            <a:pPr algn="ctr"/>
            <a:r>
              <a:rPr lang="ja-JP" altLang="en-US" sz="2400" b="1" dirty="0">
                <a:solidFill>
                  <a:sysClr val="windowText" lastClr="000000"/>
                </a:solidFill>
              </a:rPr>
              <a:t>②大規模</a:t>
            </a:r>
          </a:p>
        </p:txBody>
      </p:sp>
      <p:pic>
        <p:nvPicPr>
          <p:cNvPr id="44" name="図 43">
            <a:extLst>
              <a:ext uri="{FF2B5EF4-FFF2-40B4-BE49-F238E27FC236}">
                <a16:creationId xmlns:a16="http://schemas.microsoft.com/office/drawing/2014/main" id="{4ECA31A0-4BFC-4E97-948E-6A694452F1D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16" t="5453" r="14938" b="-1439"/>
          <a:stretch/>
        </p:blipFill>
        <p:spPr>
          <a:xfrm>
            <a:off x="4536208" y="3229337"/>
            <a:ext cx="2440560" cy="2315117"/>
          </a:xfrm>
          <a:prstGeom prst="rect">
            <a:avLst/>
          </a:prstGeom>
        </p:spPr>
      </p:pic>
      <p:pic>
        <p:nvPicPr>
          <p:cNvPr id="45" name="図 44" descr="C:\Users\優輝\Documents\研究\nam.png">
            <a:extLst>
              <a:ext uri="{FF2B5EF4-FFF2-40B4-BE49-F238E27FC236}">
                <a16:creationId xmlns:a16="http://schemas.microsoft.com/office/drawing/2014/main" id="{AF23EDDB-1F7D-4854-BE5E-41C297CC662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47" t="15650" r="147" b="-113"/>
          <a:stretch/>
        </p:blipFill>
        <p:spPr bwMode="auto">
          <a:xfrm rot="5400000">
            <a:off x="96694" y="1024351"/>
            <a:ext cx="2387025" cy="2560319"/>
          </a:xfrm>
          <a:prstGeom prst="rect">
            <a:avLst/>
          </a:prstGeom>
          <a:noFill/>
          <a:ln>
            <a:noFill/>
          </a:ln>
          <a:extLst>
            <a:ext uri="{53640926-AAD7-44D8-BBD7-CCE9431645EC}">
              <a14:shadowObscured xmlns:a14="http://schemas.microsoft.com/office/drawing/2010/main"/>
            </a:ext>
          </a:extLst>
        </p:spPr>
      </p:pic>
      <p:pic>
        <p:nvPicPr>
          <p:cNvPr id="46" name="図 45" descr="C:\Users\優輝\Documents\研究\sm.png">
            <a:extLst>
              <a:ext uri="{FF2B5EF4-FFF2-40B4-BE49-F238E27FC236}">
                <a16:creationId xmlns:a16="http://schemas.microsoft.com/office/drawing/2014/main" id="{3363B30A-A910-44E8-8B4C-58D77E5BA69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12" t="16006" r="-112" b="-347"/>
          <a:stretch/>
        </p:blipFill>
        <p:spPr bwMode="auto">
          <a:xfrm rot="5400000">
            <a:off x="4641207" y="377097"/>
            <a:ext cx="2233883" cy="2391587"/>
          </a:xfrm>
          <a:prstGeom prst="rect">
            <a:avLst/>
          </a:prstGeom>
          <a:noFill/>
          <a:ln>
            <a:noFill/>
          </a:ln>
          <a:extLst>
            <a:ext uri="{53640926-AAD7-44D8-BBD7-CCE9431645EC}">
              <a14:shadowObscured xmlns:a14="http://schemas.microsoft.com/office/drawing/2010/main"/>
            </a:ext>
          </a:extLst>
        </p:spPr>
      </p:pic>
      <p:sp>
        <p:nvSpPr>
          <p:cNvPr id="47" name="テキスト ボックス 46">
            <a:extLst>
              <a:ext uri="{FF2B5EF4-FFF2-40B4-BE49-F238E27FC236}">
                <a16:creationId xmlns:a16="http://schemas.microsoft.com/office/drawing/2014/main" id="{5AECB868-9AAC-4327-A2C8-A88F88C11E69}"/>
              </a:ext>
            </a:extLst>
          </p:cNvPr>
          <p:cNvSpPr txBox="1"/>
          <p:nvPr/>
        </p:nvSpPr>
        <p:spPr>
          <a:xfrm>
            <a:off x="7194713" y="1200452"/>
            <a:ext cx="1821100" cy="646331"/>
          </a:xfrm>
          <a:prstGeom prst="rect">
            <a:avLst/>
          </a:prstGeom>
          <a:noFill/>
        </p:spPr>
        <p:txBody>
          <a:bodyPr wrap="square" rtlCol="0">
            <a:spAutoFit/>
          </a:bodyPr>
          <a:lstStyle/>
          <a:p>
            <a:r>
              <a:rPr kumimoji="1" lang="ja-JP" altLang="en-US" b="1" dirty="0"/>
              <a:t>・総観規模の</a:t>
            </a:r>
            <a:endParaRPr kumimoji="1" lang="en-US" altLang="ja-JP" b="1" dirty="0"/>
          </a:p>
          <a:p>
            <a:r>
              <a:rPr kumimoji="1" lang="ja-JP" altLang="en-US" b="1" dirty="0"/>
              <a:t>　高低気圧</a:t>
            </a:r>
            <a:endParaRPr kumimoji="1" lang="en-US" altLang="ja-JP" b="1" dirty="0"/>
          </a:p>
        </p:txBody>
      </p:sp>
      <p:sp>
        <p:nvSpPr>
          <p:cNvPr id="48" name="テキスト ボックス 47">
            <a:extLst>
              <a:ext uri="{FF2B5EF4-FFF2-40B4-BE49-F238E27FC236}">
                <a16:creationId xmlns:a16="http://schemas.microsoft.com/office/drawing/2014/main" id="{E3716FC5-8996-461B-94BD-A682A2627021}"/>
              </a:ext>
            </a:extLst>
          </p:cNvPr>
          <p:cNvSpPr txBox="1"/>
          <p:nvPr/>
        </p:nvSpPr>
        <p:spPr>
          <a:xfrm>
            <a:off x="7142392" y="3848113"/>
            <a:ext cx="2306281" cy="646331"/>
          </a:xfrm>
          <a:prstGeom prst="rect">
            <a:avLst/>
          </a:prstGeom>
          <a:noFill/>
        </p:spPr>
        <p:txBody>
          <a:bodyPr wrap="square" rtlCol="0">
            <a:spAutoFit/>
          </a:bodyPr>
          <a:lstStyle/>
          <a:p>
            <a:r>
              <a:rPr kumimoji="1" lang="ja-JP" altLang="en-US" b="1" dirty="0"/>
              <a:t>・海や地形</a:t>
            </a:r>
            <a:endParaRPr kumimoji="1" lang="en-US" altLang="ja-JP" b="1" dirty="0"/>
          </a:p>
          <a:p>
            <a:r>
              <a:rPr kumimoji="1" lang="ja-JP" altLang="en-US" b="1" dirty="0"/>
              <a:t>・</a:t>
            </a:r>
            <a:r>
              <a:rPr kumimoji="1" lang="ja-JP" altLang="en-US" b="1" u="sng" dirty="0"/>
              <a:t>小さな高低気圧</a:t>
            </a:r>
            <a:r>
              <a:rPr kumimoji="1" lang="ja-JP" altLang="en-US" b="1" dirty="0"/>
              <a:t>　</a:t>
            </a:r>
            <a:endParaRPr kumimoji="1" lang="en-US" altLang="ja-JP" b="1" dirty="0"/>
          </a:p>
        </p:txBody>
      </p:sp>
      <p:grpSp>
        <p:nvGrpSpPr>
          <p:cNvPr id="38" name="グループ化 37">
            <a:extLst>
              <a:ext uri="{FF2B5EF4-FFF2-40B4-BE49-F238E27FC236}">
                <a16:creationId xmlns:a16="http://schemas.microsoft.com/office/drawing/2014/main" id="{8CCBAAE9-2B71-4742-A276-03E325106275}"/>
              </a:ext>
            </a:extLst>
          </p:cNvPr>
          <p:cNvGrpSpPr/>
          <p:nvPr/>
        </p:nvGrpSpPr>
        <p:grpSpPr>
          <a:xfrm>
            <a:off x="10047" y="3607716"/>
            <a:ext cx="5339620" cy="2166946"/>
            <a:chOff x="10047" y="3922520"/>
            <a:chExt cx="5339620" cy="2166946"/>
          </a:xfrm>
        </p:grpSpPr>
        <p:grpSp>
          <p:nvGrpSpPr>
            <p:cNvPr id="39" name="グループ化 38">
              <a:extLst>
                <a:ext uri="{FF2B5EF4-FFF2-40B4-BE49-F238E27FC236}">
                  <a16:creationId xmlns:a16="http://schemas.microsoft.com/office/drawing/2014/main" id="{D788BD35-B40C-41C7-83FC-56E8F1A19DF5}"/>
                </a:ext>
              </a:extLst>
            </p:cNvPr>
            <p:cNvGrpSpPr/>
            <p:nvPr/>
          </p:nvGrpSpPr>
          <p:grpSpPr>
            <a:xfrm>
              <a:off x="10047" y="3922520"/>
              <a:ext cx="4399583" cy="1582173"/>
              <a:chOff x="113723" y="3549727"/>
              <a:chExt cx="4399583" cy="1582173"/>
            </a:xfrm>
          </p:grpSpPr>
          <p:sp>
            <p:nvSpPr>
              <p:cNvPr id="42" name="四角形: 角を丸くする 41">
                <a:extLst>
                  <a:ext uri="{FF2B5EF4-FFF2-40B4-BE49-F238E27FC236}">
                    <a16:creationId xmlns:a16="http://schemas.microsoft.com/office/drawing/2014/main" id="{6CC3A60B-0A8B-4A1F-895D-09B3AF42E8EE}"/>
                  </a:ext>
                </a:extLst>
              </p:cNvPr>
              <p:cNvSpPr/>
              <p:nvPr/>
            </p:nvSpPr>
            <p:spPr>
              <a:xfrm>
                <a:off x="113723" y="3549727"/>
                <a:ext cx="4399583" cy="631628"/>
              </a:xfrm>
              <a:prstGeom prst="roundRect">
                <a:avLst/>
              </a:prstGeom>
              <a:solidFill>
                <a:schemeClr val="accent6">
                  <a:lumMod val="40000"/>
                  <a:lumOff val="6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b="1" dirty="0">
                    <a:solidFill>
                      <a:schemeClr val="tx1"/>
                    </a:solidFill>
                  </a:rPr>
                  <a:t>現実</a:t>
                </a:r>
              </a:p>
            </p:txBody>
          </p:sp>
          <p:sp>
            <p:nvSpPr>
              <p:cNvPr id="43" name="四角形: 角を丸くする 42">
                <a:extLst>
                  <a:ext uri="{FF2B5EF4-FFF2-40B4-BE49-F238E27FC236}">
                    <a16:creationId xmlns:a16="http://schemas.microsoft.com/office/drawing/2014/main" id="{B80A7AF5-0C28-4536-A667-3E5CD5755A66}"/>
                  </a:ext>
                </a:extLst>
              </p:cNvPr>
              <p:cNvSpPr/>
              <p:nvPr/>
            </p:nvSpPr>
            <p:spPr>
              <a:xfrm>
                <a:off x="113724" y="4565098"/>
                <a:ext cx="3441584" cy="566802"/>
              </a:xfrm>
              <a:prstGeom prst="roundRect">
                <a:avLst/>
              </a:prstGeom>
              <a:solidFill>
                <a:schemeClr val="accent1">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b="1" dirty="0">
                    <a:solidFill>
                      <a:schemeClr val="tx1"/>
                    </a:solidFill>
                  </a:rPr>
                  <a:t>大規模</a:t>
                </a:r>
                <a:endParaRPr kumimoji="1" lang="ja-JP" altLang="en-US" sz="2000" b="1" dirty="0">
                  <a:solidFill>
                    <a:schemeClr val="tx1"/>
                  </a:solidFill>
                </a:endParaRPr>
              </a:p>
            </p:txBody>
          </p:sp>
          <p:sp>
            <p:nvSpPr>
              <p:cNvPr id="49" name="四角形: 角を丸くする 48">
                <a:extLst>
                  <a:ext uri="{FF2B5EF4-FFF2-40B4-BE49-F238E27FC236}">
                    <a16:creationId xmlns:a16="http://schemas.microsoft.com/office/drawing/2014/main" id="{0C62BCD7-88D5-4BE2-B630-D485AC5DBE47}"/>
                  </a:ext>
                </a:extLst>
              </p:cNvPr>
              <p:cNvSpPr/>
              <p:nvPr/>
            </p:nvSpPr>
            <p:spPr>
              <a:xfrm>
                <a:off x="3522074" y="4565097"/>
                <a:ext cx="991232" cy="566802"/>
              </a:xfrm>
              <a:prstGeom prst="roundRect">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b="1" dirty="0">
                    <a:solidFill>
                      <a:schemeClr val="tx1"/>
                    </a:solidFill>
                  </a:rPr>
                  <a:t>局地</a:t>
                </a:r>
              </a:p>
            </p:txBody>
          </p:sp>
          <p:sp>
            <p:nvSpPr>
              <p:cNvPr id="50" name="矢印: 下 49">
                <a:extLst>
                  <a:ext uri="{FF2B5EF4-FFF2-40B4-BE49-F238E27FC236}">
                    <a16:creationId xmlns:a16="http://schemas.microsoft.com/office/drawing/2014/main" id="{FE70149E-D0E5-45A5-B130-5E8BD2A24009}"/>
                  </a:ext>
                </a:extLst>
              </p:cNvPr>
              <p:cNvSpPr/>
              <p:nvPr/>
            </p:nvSpPr>
            <p:spPr>
              <a:xfrm rot="10800000">
                <a:off x="1675189" y="4221069"/>
                <a:ext cx="322278" cy="304314"/>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1" name="矢印: 下 50">
                <a:extLst>
                  <a:ext uri="{FF2B5EF4-FFF2-40B4-BE49-F238E27FC236}">
                    <a16:creationId xmlns:a16="http://schemas.microsoft.com/office/drawing/2014/main" id="{7C002DEB-8982-43B7-87C0-EEA229E53DBF}"/>
                  </a:ext>
                </a:extLst>
              </p:cNvPr>
              <p:cNvSpPr/>
              <p:nvPr/>
            </p:nvSpPr>
            <p:spPr>
              <a:xfrm rot="10800000">
                <a:off x="3852224" y="4216983"/>
                <a:ext cx="330931" cy="312485"/>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sp>
          <p:nvSpPr>
            <p:cNvPr id="40" name="テキスト ボックス 39">
              <a:extLst>
                <a:ext uri="{FF2B5EF4-FFF2-40B4-BE49-F238E27FC236}">
                  <a16:creationId xmlns:a16="http://schemas.microsoft.com/office/drawing/2014/main" id="{7BE64F89-0570-48FA-83D3-20CB592DD547}"/>
                </a:ext>
              </a:extLst>
            </p:cNvPr>
            <p:cNvSpPr txBox="1"/>
            <p:nvPr/>
          </p:nvSpPr>
          <p:spPr>
            <a:xfrm>
              <a:off x="443586" y="5504692"/>
              <a:ext cx="3465691" cy="338554"/>
            </a:xfrm>
            <a:prstGeom prst="rect">
              <a:avLst/>
            </a:prstGeom>
            <a:noFill/>
          </p:spPr>
          <p:txBody>
            <a:bodyPr wrap="square" rtlCol="0">
              <a:spAutoFit/>
            </a:bodyPr>
            <a:lstStyle/>
            <a:p>
              <a:r>
                <a:rPr kumimoji="1" lang="ja-JP" altLang="en-US" sz="1600" b="1" dirty="0"/>
                <a:t>・総観規模の高低気圧</a:t>
              </a:r>
              <a:endParaRPr kumimoji="1" lang="en-US" altLang="ja-JP" sz="1600" b="1" dirty="0"/>
            </a:p>
          </p:txBody>
        </p:sp>
        <p:sp>
          <p:nvSpPr>
            <p:cNvPr id="41" name="テキスト ボックス 40">
              <a:extLst>
                <a:ext uri="{FF2B5EF4-FFF2-40B4-BE49-F238E27FC236}">
                  <a16:creationId xmlns:a16="http://schemas.microsoft.com/office/drawing/2014/main" id="{816D5405-7B2D-4B49-8ECD-067553363606}"/>
                </a:ext>
              </a:extLst>
            </p:cNvPr>
            <p:cNvSpPr txBox="1"/>
            <p:nvPr/>
          </p:nvSpPr>
          <p:spPr>
            <a:xfrm>
              <a:off x="3306772" y="5504691"/>
              <a:ext cx="2042895" cy="584775"/>
            </a:xfrm>
            <a:prstGeom prst="rect">
              <a:avLst/>
            </a:prstGeom>
            <a:noFill/>
          </p:spPr>
          <p:txBody>
            <a:bodyPr wrap="square" rtlCol="0">
              <a:spAutoFit/>
            </a:bodyPr>
            <a:lstStyle/>
            <a:p>
              <a:r>
                <a:rPr kumimoji="1" lang="ja-JP" altLang="en-US" sz="1600" b="1" dirty="0"/>
                <a:t>・海や地形</a:t>
              </a:r>
              <a:endParaRPr kumimoji="1" lang="en-US" altLang="ja-JP" sz="1600" b="1" dirty="0"/>
            </a:p>
            <a:p>
              <a:r>
                <a:rPr kumimoji="1" lang="ja-JP" altLang="en-US" sz="1600" b="1" dirty="0"/>
                <a:t>・小さな高低気圧　</a:t>
              </a:r>
              <a:endParaRPr kumimoji="1" lang="en-US" altLang="ja-JP" sz="1600" b="1" dirty="0"/>
            </a:p>
          </p:txBody>
        </p:sp>
      </p:grpSp>
      <p:sp>
        <p:nvSpPr>
          <p:cNvPr id="26" name="次の値と等しい 25">
            <a:extLst>
              <a:ext uri="{FF2B5EF4-FFF2-40B4-BE49-F238E27FC236}">
                <a16:creationId xmlns:a16="http://schemas.microsoft.com/office/drawing/2014/main" id="{21D50A44-7E4F-4279-ACAD-00078E57DBA6}"/>
              </a:ext>
            </a:extLst>
          </p:cNvPr>
          <p:cNvSpPr/>
          <p:nvPr/>
        </p:nvSpPr>
        <p:spPr>
          <a:xfrm>
            <a:off x="2956239" y="1864348"/>
            <a:ext cx="1106905" cy="1106905"/>
          </a:xfrm>
          <a:prstGeom prst="mathEqual">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27" name="十字形 26">
            <a:extLst>
              <a:ext uri="{FF2B5EF4-FFF2-40B4-BE49-F238E27FC236}">
                <a16:creationId xmlns:a16="http://schemas.microsoft.com/office/drawing/2014/main" id="{A3AC6AD9-255D-4C3A-8838-35C10FC95C35}"/>
              </a:ext>
            </a:extLst>
          </p:cNvPr>
          <p:cNvSpPr/>
          <p:nvPr/>
        </p:nvSpPr>
        <p:spPr>
          <a:xfrm>
            <a:off x="5593631" y="2740593"/>
            <a:ext cx="368276" cy="368276"/>
          </a:xfrm>
          <a:prstGeom prst="plus">
            <a:avLst>
              <a:gd name="adj" fmla="val 35988"/>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8" name="グループ化 27">
            <a:extLst>
              <a:ext uri="{FF2B5EF4-FFF2-40B4-BE49-F238E27FC236}">
                <a16:creationId xmlns:a16="http://schemas.microsoft.com/office/drawing/2014/main" id="{E59247C9-EC06-40A0-958E-213056ED9C70}"/>
              </a:ext>
            </a:extLst>
          </p:cNvPr>
          <p:cNvGrpSpPr/>
          <p:nvPr/>
        </p:nvGrpSpPr>
        <p:grpSpPr>
          <a:xfrm>
            <a:off x="4965860" y="7557"/>
            <a:ext cx="4354272" cy="376465"/>
            <a:chOff x="1697243" y="511933"/>
            <a:chExt cx="4354272" cy="376465"/>
          </a:xfrm>
        </p:grpSpPr>
        <p:grpSp>
          <p:nvGrpSpPr>
            <p:cNvPr id="29" name="グループ化 28">
              <a:extLst>
                <a:ext uri="{FF2B5EF4-FFF2-40B4-BE49-F238E27FC236}">
                  <a16:creationId xmlns:a16="http://schemas.microsoft.com/office/drawing/2014/main" id="{07B716B3-CFA7-4C8D-9712-F3E78CBFEBAF}"/>
                </a:ext>
              </a:extLst>
            </p:cNvPr>
            <p:cNvGrpSpPr/>
            <p:nvPr/>
          </p:nvGrpSpPr>
          <p:grpSpPr>
            <a:xfrm>
              <a:off x="1697243" y="511933"/>
              <a:ext cx="4354272" cy="376465"/>
              <a:chOff x="7380117" y="-12519"/>
              <a:chExt cx="4354272" cy="376465"/>
            </a:xfrm>
          </p:grpSpPr>
          <p:grpSp>
            <p:nvGrpSpPr>
              <p:cNvPr id="32" name="グループ化 31">
                <a:extLst>
                  <a:ext uri="{FF2B5EF4-FFF2-40B4-BE49-F238E27FC236}">
                    <a16:creationId xmlns:a16="http://schemas.microsoft.com/office/drawing/2014/main" id="{967C9A7E-3E36-4A85-88F9-4C5D97DCCDC7}"/>
                  </a:ext>
                </a:extLst>
              </p:cNvPr>
              <p:cNvGrpSpPr/>
              <p:nvPr/>
            </p:nvGrpSpPr>
            <p:grpSpPr>
              <a:xfrm>
                <a:off x="7380117" y="-12519"/>
                <a:ext cx="3963455" cy="330998"/>
                <a:chOff x="-334449" y="3388664"/>
                <a:chExt cx="10892933" cy="909693"/>
              </a:xfrm>
            </p:grpSpPr>
            <p:sp>
              <p:nvSpPr>
                <p:cNvPr id="34" name="四角形: 角を丸くする 33">
                  <a:extLst>
                    <a:ext uri="{FF2B5EF4-FFF2-40B4-BE49-F238E27FC236}">
                      <a16:creationId xmlns:a16="http://schemas.microsoft.com/office/drawing/2014/main" id="{64E9F12E-6FFF-4BC1-9CA9-1586D6BBAA86}"/>
                    </a:ext>
                  </a:extLst>
                </p:cNvPr>
                <p:cNvSpPr/>
                <p:nvPr/>
              </p:nvSpPr>
              <p:spPr>
                <a:xfrm>
                  <a:off x="-334449" y="3432725"/>
                  <a:ext cx="4399583" cy="865632"/>
                </a:xfrm>
                <a:prstGeom prst="roundRect">
                  <a:avLst/>
                </a:prstGeom>
                <a:solidFill>
                  <a:schemeClr val="accent6">
                    <a:lumMod val="20000"/>
                    <a:lumOff val="8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a:solidFill>
                        <a:schemeClr val="tx1"/>
                      </a:solidFill>
                    </a:rPr>
                    <a:t>現実</a:t>
                  </a:r>
                </a:p>
              </p:txBody>
            </p:sp>
            <p:sp>
              <p:nvSpPr>
                <p:cNvPr id="35" name="四角形: 角を丸くする 34">
                  <a:extLst>
                    <a:ext uri="{FF2B5EF4-FFF2-40B4-BE49-F238E27FC236}">
                      <a16:creationId xmlns:a16="http://schemas.microsoft.com/office/drawing/2014/main" id="{2EECF796-BA69-46B1-927B-BFAFBC4AB0D1}"/>
                    </a:ext>
                  </a:extLst>
                </p:cNvPr>
                <p:cNvSpPr/>
                <p:nvPr/>
              </p:nvSpPr>
              <p:spPr>
                <a:xfrm>
                  <a:off x="5300514" y="3388664"/>
                  <a:ext cx="3441585" cy="909693"/>
                </a:xfrm>
                <a:prstGeom prst="roundRect">
                  <a:avLst/>
                </a:prstGeom>
                <a:solidFill>
                  <a:schemeClr val="accent1">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tx1"/>
                      </a:solidFill>
                    </a:rPr>
                    <a:t>大規模</a:t>
                  </a:r>
                </a:p>
              </p:txBody>
            </p:sp>
            <p:sp>
              <p:nvSpPr>
                <p:cNvPr id="36" name="四角形: 角を丸くする 35">
                  <a:extLst>
                    <a:ext uri="{FF2B5EF4-FFF2-40B4-BE49-F238E27FC236}">
                      <a16:creationId xmlns:a16="http://schemas.microsoft.com/office/drawing/2014/main" id="{65F6213E-71A0-46C2-BFF2-E13994027D22}"/>
                    </a:ext>
                  </a:extLst>
                </p:cNvPr>
                <p:cNvSpPr/>
                <p:nvPr/>
              </p:nvSpPr>
              <p:spPr>
                <a:xfrm>
                  <a:off x="9546470" y="3432725"/>
                  <a:ext cx="1012014" cy="800804"/>
                </a:xfrm>
                <a:prstGeom prst="roundRect">
                  <a:avLst/>
                </a:prstGeom>
                <a:solidFill>
                  <a:schemeClr val="accent2">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b="1" dirty="0">
                    <a:solidFill>
                      <a:schemeClr val="tx1"/>
                    </a:solidFill>
                  </a:endParaRPr>
                </a:p>
              </p:txBody>
            </p:sp>
          </p:grpSp>
          <p:sp>
            <p:nvSpPr>
              <p:cNvPr id="33" name="テキスト ボックス 32">
                <a:extLst>
                  <a:ext uri="{FF2B5EF4-FFF2-40B4-BE49-F238E27FC236}">
                    <a16:creationId xmlns:a16="http://schemas.microsoft.com/office/drawing/2014/main" id="{DDF976EA-7E40-425F-BE3A-6A65E9DF8B29}"/>
                  </a:ext>
                </a:extLst>
              </p:cNvPr>
              <p:cNvSpPr txBox="1"/>
              <p:nvPr/>
            </p:nvSpPr>
            <p:spPr>
              <a:xfrm>
                <a:off x="10858894" y="-5386"/>
                <a:ext cx="875495" cy="369332"/>
              </a:xfrm>
              <a:prstGeom prst="rect">
                <a:avLst/>
              </a:prstGeom>
              <a:noFill/>
            </p:spPr>
            <p:txBody>
              <a:bodyPr wrap="square" rtlCol="0">
                <a:spAutoFit/>
              </a:bodyPr>
              <a:lstStyle/>
              <a:p>
                <a:r>
                  <a:rPr lang="ja-JP" altLang="en-US" b="1" dirty="0"/>
                  <a:t>局地</a:t>
                </a:r>
                <a:endParaRPr lang="en-US" altLang="ja-JP" b="1" dirty="0"/>
              </a:p>
            </p:txBody>
          </p:sp>
        </p:grpSp>
        <p:sp>
          <p:nvSpPr>
            <p:cNvPr id="30" name="次の値と等しい 29">
              <a:extLst>
                <a:ext uri="{FF2B5EF4-FFF2-40B4-BE49-F238E27FC236}">
                  <a16:creationId xmlns:a16="http://schemas.microsoft.com/office/drawing/2014/main" id="{3AE4080F-4657-46D9-808E-F0929F070A2B}"/>
                </a:ext>
              </a:extLst>
            </p:cNvPr>
            <p:cNvSpPr/>
            <p:nvPr/>
          </p:nvSpPr>
          <p:spPr>
            <a:xfrm>
              <a:off x="3332988" y="557841"/>
              <a:ext cx="348573" cy="232248"/>
            </a:xfrm>
            <a:prstGeom prst="mathEqual">
              <a:avLst/>
            </a:prstGeom>
            <a:solidFill>
              <a:schemeClr val="tx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31" name="十字形 30">
              <a:extLst>
                <a:ext uri="{FF2B5EF4-FFF2-40B4-BE49-F238E27FC236}">
                  <a16:creationId xmlns:a16="http://schemas.microsoft.com/office/drawing/2014/main" id="{2F29A858-5A8F-4616-96D0-BFE134A55571}"/>
                </a:ext>
              </a:extLst>
            </p:cNvPr>
            <p:cNvSpPr/>
            <p:nvPr/>
          </p:nvSpPr>
          <p:spPr>
            <a:xfrm>
              <a:off x="5054910" y="574314"/>
              <a:ext cx="191823" cy="191823"/>
            </a:xfrm>
            <a:prstGeom prst="plus">
              <a:avLst>
                <a:gd name="adj" fmla="val 3743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922795388"/>
      </p:ext>
    </p:extLst>
  </p:cSld>
  <p:clrMapOvr>
    <a:masterClrMapping/>
  </p:clrMapOvr>
  <mc:AlternateContent xmlns:mc="http://schemas.openxmlformats.org/markup-compatibility/2006" xmlns:p14="http://schemas.microsoft.com/office/powerpoint/2010/main">
    <mc:Choice Requires="p14">
      <p:transition spd="slow" p14:dur="2000" advTm="52962"/>
    </mc:Choice>
    <mc:Fallback xmlns="">
      <p:transition spd="slow" advTm="52962"/>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四角形: 角を丸くする 3">
            <a:extLst>
              <a:ext uri="{FF2B5EF4-FFF2-40B4-BE49-F238E27FC236}">
                <a16:creationId xmlns:a16="http://schemas.microsoft.com/office/drawing/2014/main" id="{EBE383CE-3552-46C8-A504-CF19A44BCDFF}"/>
              </a:ext>
            </a:extLst>
          </p:cNvPr>
          <p:cNvSpPr/>
          <p:nvPr/>
        </p:nvSpPr>
        <p:spPr>
          <a:xfrm>
            <a:off x="0" y="0"/>
            <a:ext cx="9144000" cy="450420"/>
          </a:xfrm>
          <a:prstGeom prst="roundRect">
            <a:avLst>
              <a:gd name="adj" fmla="val 0"/>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2400" b="1" dirty="0">
                <a:ln>
                  <a:solidFill>
                    <a:schemeClr val="tx1"/>
                  </a:solidFill>
                </a:ln>
                <a:solidFill>
                  <a:schemeClr val="bg1"/>
                </a:solidFill>
              </a:rPr>
              <a:t>4.</a:t>
            </a:r>
            <a:r>
              <a:rPr lang="ja-JP" altLang="en-US" sz="2400" b="1" dirty="0">
                <a:ln>
                  <a:solidFill>
                    <a:schemeClr val="tx1"/>
                  </a:solidFill>
                </a:ln>
                <a:solidFill>
                  <a:schemeClr val="bg1"/>
                </a:solidFill>
              </a:rPr>
              <a:t>使用データ・解析手法</a:t>
            </a:r>
          </a:p>
        </p:txBody>
      </p:sp>
      <p:sp>
        <p:nvSpPr>
          <p:cNvPr id="6" name="テキスト ボックス 5">
            <a:extLst>
              <a:ext uri="{FF2B5EF4-FFF2-40B4-BE49-F238E27FC236}">
                <a16:creationId xmlns:a16="http://schemas.microsoft.com/office/drawing/2014/main" id="{36D93142-FD02-4ED5-AF4D-93902D36E642}"/>
              </a:ext>
            </a:extLst>
          </p:cNvPr>
          <p:cNvSpPr txBox="1"/>
          <p:nvPr/>
        </p:nvSpPr>
        <p:spPr>
          <a:xfrm>
            <a:off x="4572000" y="2791578"/>
            <a:ext cx="4413504" cy="584775"/>
          </a:xfrm>
          <a:prstGeom prst="rect">
            <a:avLst/>
          </a:prstGeom>
          <a:noFill/>
        </p:spPr>
        <p:txBody>
          <a:bodyPr wrap="square" rtlCol="0">
            <a:spAutoFit/>
          </a:bodyPr>
          <a:lstStyle/>
          <a:p>
            <a:r>
              <a:rPr lang="en-US" altLang="ja-JP" sz="1600" b="1" dirty="0"/>
              <a:t>※</a:t>
            </a:r>
            <a:r>
              <a:rPr lang="ja-JP" altLang="en-US" sz="1600" b="1" dirty="0"/>
              <a:t>四日市のアメダスが降雪量を観測している</a:t>
            </a:r>
            <a:endParaRPr lang="en-US" altLang="ja-JP" sz="1600" b="1" dirty="0"/>
          </a:p>
          <a:p>
            <a:r>
              <a:rPr lang="ja-JP" altLang="en-US" sz="1600" b="1" dirty="0"/>
              <a:t>　のが</a:t>
            </a:r>
            <a:r>
              <a:rPr lang="en-US" altLang="ja-JP" sz="1600" b="1" dirty="0"/>
              <a:t>1995</a:t>
            </a:r>
            <a:r>
              <a:rPr lang="ja-JP" altLang="en-US" sz="1600" b="1" dirty="0"/>
              <a:t>年</a:t>
            </a:r>
            <a:r>
              <a:rPr lang="en-US" altLang="ja-JP" sz="1600" b="1" dirty="0"/>
              <a:t>12</a:t>
            </a:r>
            <a:r>
              <a:rPr lang="ja-JP" altLang="en-US" sz="1600" b="1" dirty="0"/>
              <a:t>月までのため</a:t>
            </a:r>
          </a:p>
        </p:txBody>
      </p:sp>
      <p:sp>
        <p:nvSpPr>
          <p:cNvPr id="8" name="テキスト ボックス 7">
            <a:extLst>
              <a:ext uri="{FF2B5EF4-FFF2-40B4-BE49-F238E27FC236}">
                <a16:creationId xmlns:a16="http://schemas.microsoft.com/office/drawing/2014/main" id="{A00DAC61-1B86-49CB-AE61-887AFC2F2386}"/>
              </a:ext>
            </a:extLst>
          </p:cNvPr>
          <p:cNvSpPr txBox="1"/>
          <p:nvPr/>
        </p:nvSpPr>
        <p:spPr>
          <a:xfrm>
            <a:off x="122275" y="1130233"/>
            <a:ext cx="8674220" cy="1200329"/>
          </a:xfrm>
          <a:prstGeom prst="rect">
            <a:avLst/>
          </a:prstGeom>
          <a:noFill/>
          <a:ln w="38100">
            <a:solidFill>
              <a:srgbClr val="0070C0"/>
            </a:solidFill>
          </a:ln>
        </p:spPr>
        <p:txBody>
          <a:bodyPr wrap="square" rtlCol="0">
            <a:spAutoFit/>
          </a:bodyPr>
          <a:lstStyle/>
          <a:p>
            <a:r>
              <a:rPr lang="ja-JP" altLang="en-US" sz="2400" b="1" dirty="0"/>
              <a:t>・</a:t>
            </a:r>
            <a:r>
              <a:rPr lang="en-US" altLang="ja-JP" sz="2400" b="1" dirty="0"/>
              <a:t>JRA-55</a:t>
            </a:r>
            <a:r>
              <a:rPr lang="ja-JP" altLang="en-US" sz="2400" b="1" dirty="0"/>
              <a:t>ダウンスケーリング再解析データ</a:t>
            </a:r>
            <a:r>
              <a:rPr lang="en-US" altLang="ja-JP" sz="2400" b="1" dirty="0"/>
              <a:t>(</a:t>
            </a:r>
            <a:r>
              <a:rPr lang="en-US" altLang="ja-JP" sz="2400" b="1" dirty="0">
                <a:solidFill>
                  <a:srgbClr val="C00000"/>
                </a:solidFill>
              </a:rPr>
              <a:t>5km</a:t>
            </a:r>
            <a:r>
              <a:rPr lang="en-US" altLang="ja-JP" sz="2400" b="1" dirty="0"/>
              <a:t>×</a:t>
            </a:r>
            <a:r>
              <a:rPr lang="en-US" altLang="ja-JP" sz="2400" b="1" dirty="0">
                <a:solidFill>
                  <a:srgbClr val="C00000"/>
                </a:solidFill>
              </a:rPr>
              <a:t>5km</a:t>
            </a:r>
            <a:r>
              <a:rPr lang="en-US" altLang="ja-JP" sz="2400" b="1" dirty="0"/>
              <a:t>)</a:t>
            </a:r>
          </a:p>
          <a:p>
            <a:r>
              <a:rPr lang="ja-JP" altLang="en-US" sz="2400" b="1" dirty="0"/>
              <a:t>・</a:t>
            </a:r>
            <a:r>
              <a:rPr lang="en-US" altLang="ja-JP" sz="2400" b="1" dirty="0"/>
              <a:t>JRA-55</a:t>
            </a:r>
            <a:r>
              <a:rPr lang="ja-JP" altLang="en-US" sz="2400" b="1" dirty="0"/>
              <a:t>再解析データ</a:t>
            </a:r>
            <a:r>
              <a:rPr lang="en-US" altLang="ja-JP" sz="2400" b="1" dirty="0"/>
              <a:t>(125km×125km)</a:t>
            </a:r>
          </a:p>
          <a:p>
            <a:r>
              <a:rPr lang="ja-JP" altLang="en-US" sz="2400" b="1" dirty="0"/>
              <a:t>・アメダスデータ</a:t>
            </a:r>
            <a:r>
              <a:rPr lang="en-US" altLang="ja-JP" sz="2400" b="1" dirty="0"/>
              <a:t>(</a:t>
            </a:r>
            <a:r>
              <a:rPr lang="ja-JP" altLang="en-US" sz="2400" b="1" dirty="0"/>
              <a:t>四日市、名古屋、岐阜の</a:t>
            </a:r>
            <a:r>
              <a:rPr lang="en-US" altLang="ja-JP" sz="2400" b="1" dirty="0"/>
              <a:t>4</a:t>
            </a:r>
            <a:r>
              <a:rPr lang="ja-JP" altLang="en-US" sz="2400" b="1" dirty="0"/>
              <a:t>地点</a:t>
            </a:r>
            <a:r>
              <a:rPr lang="en-US" altLang="ja-JP" sz="2400" b="1" dirty="0"/>
              <a:t>)</a:t>
            </a:r>
          </a:p>
        </p:txBody>
      </p:sp>
      <p:sp>
        <p:nvSpPr>
          <p:cNvPr id="9" name="テキスト ボックス 8">
            <a:extLst>
              <a:ext uri="{FF2B5EF4-FFF2-40B4-BE49-F238E27FC236}">
                <a16:creationId xmlns:a16="http://schemas.microsoft.com/office/drawing/2014/main" id="{9AA9DB86-6E22-4D0A-B289-C8A9A89DE7D0}"/>
              </a:ext>
            </a:extLst>
          </p:cNvPr>
          <p:cNvSpPr txBox="1"/>
          <p:nvPr/>
        </p:nvSpPr>
        <p:spPr>
          <a:xfrm>
            <a:off x="585430" y="2373312"/>
            <a:ext cx="7224720" cy="461665"/>
          </a:xfrm>
          <a:prstGeom prst="rect">
            <a:avLst/>
          </a:prstGeom>
          <a:noFill/>
        </p:spPr>
        <p:txBody>
          <a:bodyPr wrap="square" rtlCol="0">
            <a:spAutoFit/>
          </a:bodyPr>
          <a:lstStyle/>
          <a:p>
            <a:r>
              <a:rPr lang="ja-JP" altLang="en-US" sz="2400" b="1" dirty="0"/>
              <a:t>解析期間は、</a:t>
            </a:r>
            <a:r>
              <a:rPr lang="en-US" altLang="ja-JP" sz="2400" b="1" dirty="0"/>
              <a:t>1980</a:t>
            </a:r>
            <a:r>
              <a:rPr lang="ja-JP" altLang="en-US" sz="2400" b="1" dirty="0"/>
              <a:t>年～</a:t>
            </a:r>
            <a:r>
              <a:rPr lang="en-US" altLang="ja-JP" sz="2400" b="1" dirty="0"/>
              <a:t>1995</a:t>
            </a:r>
            <a:r>
              <a:rPr lang="ja-JP" altLang="en-US" sz="2400" b="1" dirty="0"/>
              <a:t>年の</a:t>
            </a:r>
            <a:r>
              <a:rPr lang="en-US" altLang="ja-JP" sz="2400" b="1" dirty="0"/>
              <a:t>12</a:t>
            </a:r>
            <a:r>
              <a:rPr lang="ja-JP" altLang="en-US" sz="2400" b="1" dirty="0"/>
              <a:t>月，</a:t>
            </a:r>
            <a:r>
              <a:rPr lang="en-US" altLang="ja-JP" sz="2400" b="1" dirty="0"/>
              <a:t>1</a:t>
            </a:r>
            <a:r>
              <a:rPr lang="ja-JP" altLang="en-US" sz="2400" b="1" dirty="0"/>
              <a:t>月，</a:t>
            </a:r>
            <a:r>
              <a:rPr lang="en-US" altLang="ja-JP" sz="2400" b="1" dirty="0"/>
              <a:t>2</a:t>
            </a:r>
            <a:r>
              <a:rPr lang="ja-JP" altLang="en-US" sz="2400" b="1" dirty="0"/>
              <a:t>月</a:t>
            </a:r>
            <a:endParaRPr kumimoji="1" lang="ja-JP" altLang="en-US" sz="2400" b="1" dirty="0"/>
          </a:p>
        </p:txBody>
      </p:sp>
      <p:sp>
        <p:nvSpPr>
          <p:cNvPr id="14" name="テキスト ボックス 13">
            <a:extLst>
              <a:ext uri="{FF2B5EF4-FFF2-40B4-BE49-F238E27FC236}">
                <a16:creationId xmlns:a16="http://schemas.microsoft.com/office/drawing/2014/main" id="{26AB1535-E7ED-4D6F-ADA1-BB0F1F580C85}"/>
              </a:ext>
            </a:extLst>
          </p:cNvPr>
          <p:cNvSpPr txBox="1"/>
          <p:nvPr/>
        </p:nvSpPr>
        <p:spPr>
          <a:xfrm>
            <a:off x="192944" y="3294973"/>
            <a:ext cx="2035456" cy="400110"/>
          </a:xfrm>
          <a:prstGeom prst="rect">
            <a:avLst/>
          </a:prstGeom>
          <a:noFill/>
        </p:spPr>
        <p:txBody>
          <a:bodyPr wrap="square" rtlCol="0">
            <a:spAutoFit/>
          </a:bodyPr>
          <a:lstStyle/>
          <a:p>
            <a:r>
              <a:rPr lang="ja-JP" altLang="en-US" sz="2000" b="1" dirty="0"/>
              <a:t>・合成図解析</a:t>
            </a:r>
            <a:endParaRPr lang="en-US" altLang="ja-JP" sz="2000" b="1" dirty="0"/>
          </a:p>
        </p:txBody>
      </p:sp>
      <p:sp>
        <p:nvSpPr>
          <p:cNvPr id="2" name="吹き出し: 角を丸めた四角形 1">
            <a:extLst>
              <a:ext uri="{FF2B5EF4-FFF2-40B4-BE49-F238E27FC236}">
                <a16:creationId xmlns:a16="http://schemas.microsoft.com/office/drawing/2014/main" id="{31C69662-73B2-40FA-A681-2B219069C21A}"/>
              </a:ext>
            </a:extLst>
          </p:cNvPr>
          <p:cNvSpPr/>
          <p:nvPr/>
        </p:nvSpPr>
        <p:spPr>
          <a:xfrm>
            <a:off x="7742939" y="1093909"/>
            <a:ext cx="1459684" cy="782588"/>
          </a:xfrm>
          <a:prstGeom prst="wedgeRoundRectCallout">
            <a:avLst>
              <a:gd name="adj1" fmla="val -60467"/>
              <a:gd name="adj2" fmla="val -17371"/>
              <a:gd name="adj3" fmla="val 16667"/>
            </a:avLst>
          </a:prstGeom>
          <a:solidFill>
            <a:schemeClr val="bg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tx1"/>
                </a:solidFill>
              </a:rPr>
              <a:t>局地の解析に最適！</a:t>
            </a:r>
          </a:p>
        </p:txBody>
      </p:sp>
      <p:sp>
        <p:nvSpPr>
          <p:cNvPr id="11" name="テキスト ボックス 10">
            <a:extLst>
              <a:ext uri="{FF2B5EF4-FFF2-40B4-BE49-F238E27FC236}">
                <a16:creationId xmlns:a16="http://schemas.microsoft.com/office/drawing/2014/main" id="{26AB1535-E7ED-4D6F-ADA1-BB0F1F580C85}"/>
              </a:ext>
            </a:extLst>
          </p:cNvPr>
          <p:cNvSpPr txBox="1"/>
          <p:nvPr/>
        </p:nvSpPr>
        <p:spPr>
          <a:xfrm>
            <a:off x="122275" y="2939629"/>
            <a:ext cx="2035456" cy="400110"/>
          </a:xfrm>
          <a:prstGeom prst="rect">
            <a:avLst/>
          </a:prstGeom>
          <a:noFill/>
        </p:spPr>
        <p:txBody>
          <a:bodyPr wrap="square" rtlCol="0">
            <a:spAutoFit/>
          </a:bodyPr>
          <a:lstStyle/>
          <a:p>
            <a:r>
              <a:rPr lang="ja-JP" altLang="en-US" sz="2000" b="1" u="sng" dirty="0"/>
              <a:t>解析手法</a:t>
            </a:r>
            <a:endParaRPr lang="en-US" altLang="ja-JP" sz="2000" b="1" u="sng" dirty="0"/>
          </a:p>
        </p:txBody>
      </p:sp>
      <p:sp>
        <p:nvSpPr>
          <p:cNvPr id="12" name="テキスト ボックス 11">
            <a:extLst>
              <a:ext uri="{FF2B5EF4-FFF2-40B4-BE49-F238E27FC236}">
                <a16:creationId xmlns:a16="http://schemas.microsoft.com/office/drawing/2014/main" id="{26AB1535-E7ED-4D6F-ADA1-BB0F1F580C85}"/>
              </a:ext>
            </a:extLst>
          </p:cNvPr>
          <p:cNvSpPr txBox="1"/>
          <p:nvPr/>
        </p:nvSpPr>
        <p:spPr>
          <a:xfrm>
            <a:off x="122275" y="575685"/>
            <a:ext cx="2035456" cy="400110"/>
          </a:xfrm>
          <a:prstGeom prst="rect">
            <a:avLst/>
          </a:prstGeom>
          <a:noFill/>
        </p:spPr>
        <p:txBody>
          <a:bodyPr wrap="square" rtlCol="0">
            <a:spAutoFit/>
          </a:bodyPr>
          <a:lstStyle/>
          <a:p>
            <a:r>
              <a:rPr lang="ja-JP" altLang="en-US" sz="2000" b="1" u="sng" dirty="0"/>
              <a:t>使用データ</a:t>
            </a:r>
            <a:endParaRPr lang="en-US" altLang="ja-JP" sz="2000" b="1" u="sng" dirty="0"/>
          </a:p>
        </p:txBody>
      </p:sp>
      <p:sp>
        <p:nvSpPr>
          <p:cNvPr id="15" name="スライド番号プレースホルダー 14">
            <a:extLst>
              <a:ext uri="{FF2B5EF4-FFF2-40B4-BE49-F238E27FC236}">
                <a16:creationId xmlns:a16="http://schemas.microsoft.com/office/drawing/2014/main" id="{14762FDB-1E9E-47D2-8540-97679F733F26}"/>
              </a:ext>
            </a:extLst>
          </p:cNvPr>
          <p:cNvSpPr>
            <a:spLocks noGrp="1"/>
          </p:cNvSpPr>
          <p:nvPr>
            <p:ph type="sldNum" sz="quarter" idx="12"/>
          </p:nvPr>
        </p:nvSpPr>
        <p:spPr/>
        <p:txBody>
          <a:bodyPr/>
          <a:lstStyle/>
          <a:p>
            <a:fld id="{DBDD4F3C-EC1F-4C85-9014-28B9076F3E62}" type="slidenum">
              <a:rPr kumimoji="1" lang="ja-JP" altLang="en-US" smtClean="0"/>
              <a:t>9</a:t>
            </a:fld>
            <a:endParaRPr kumimoji="1" lang="ja-JP" altLang="en-US" dirty="0"/>
          </a:p>
        </p:txBody>
      </p:sp>
      <p:sp>
        <p:nvSpPr>
          <p:cNvPr id="16" name="テキスト ボックス 15">
            <a:extLst>
              <a:ext uri="{FF2B5EF4-FFF2-40B4-BE49-F238E27FC236}">
                <a16:creationId xmlns:a16="http://schemas.microsoft.com/office/drawing/2014/main" id="{2E89E2B4-4DBE-4414-94BD-38C741ED11A2}"/>
              </a:ext>
            </a:extLst>
          </p:cNvPr>
          <p:cNvSpPr txBox="1"/>
          <p:nvPr/>
        </p:nvSpPr>
        <p:spPr>
          <a:xfrm>
            <a:off x="243586" y="3836349"/>
            <a:ext cx="2365875" cy="461665"/>
          </a:xfrm>
          <a:prstGeom prst="rect">
            <a:avLst/>
          </a:prstGeom>
          <a:solidFill>
            <a:schemeClr val="bg1"/>
          </a:solidFill>
          <a:ln w="28575">
            <a:solidFill>
              <a:schemeClr val="tx1"/>
            </a:solidFill>
          </a:ln>
        </p:spPr>
        <p:txBody>
          <a:bodyPr wrap="square" rtlCol="0">
            <a:spAutoFit/>
          </a:bodyPr>
          <a:lstStyle/>
          <a:p>
            <a:r>
              <a:rPr lang="ja-JP" altLang="en-US" sz="2400" b="1" dirty="0"/>
              <a:t>事例の抽出定義</a:t>
            </a:r>
            <a:endParaRPr kumimoji="1" lang="ja-JP" altLang="en-US" sz="2400" b="1" dirty="0"/>
          </a:p>
        </p:txBody>
      </p:sp>
      <p:grpSp>
        <p:nvGrpSpPr>
          <p:cNvPr id="17" name="グループ化 16">
            <a:extLst>
              <a:ext uri="{FF2B5EF4-FFF2-40B4-BE49-F238E27FC236}">
                <a16:creationId xmlns:a16="http://schemas.microsoft.com/office/drawing/2014/main" id="{A4AA5C99-8112-46C5-B31E-75283F43AAE6}"/>
              </a:ext>
            </a:extLst>
          </p:cNvPr>
          <p:cNvGrpSpPr/>
          <p:nvPr/>
        </p:nvGrpSpPr>
        <p:grpSpPr>
          <a:xfrm>
            <a:off x="808677" y="4343291"/>
            <a:ext cx="7242211" cy="1754326"/>
            <a:chOff x="833921" y="1089295"/>
            <a:chExt cx="7592795" cy="1754326"/>
          </a:xfrm>
        </p:grpSpPr>
        <p:sp>
          <p:nvSpPr>
            <p:cNvPr id="18" name="テキスト ボックス 17">
              <a:extLst>
                <a:ext uri="{FF2B5EF4-FFF2-40B4-BE49-F238E27FC236}">
                  <a16:creationId xmlns:a16="http://schemas.microsoft.com/office/drawing/2014/main" id="{F8F842F4-7E5B-4B90-9718-3142EB885DB2}"/>
                </a:ext>
              </a:extLst>
            </p:cNvPr>
            <p:cNvSpPr txBox="1"/>
            <p:nvPr/>
          </p:nvSpPr>
          <p:spPr>
            <a:xfrm>
              <a:off x="833921" y="1089295"/>
              <a:ext cx="7592794" cy="1754326"/>
            </a:xfrm>
            <a:prstGeom prst="rect">
              <a:avLst/>
            </a:prstGeom>
            <a:noFill/>
            <a:ln w="28575">
              <a:solidFill>
                <a:schemeClr val="accent1"/>
              </a:solidFill>
            </a:ln>
          </p:spPr>
          <p:txBody>
            <a:bodyPr wrap="square" rtlCol="0">
              <a:spAutoFit/>
            </a:bodyPr>
            <a:lstStyle/>
            <a:p>
              <a:r>
                <a:rPr kumimoji="1" lang="ja-JP" altLang="en-US" sz="2400" b="1" dirty="0"/>
                <a:t>・各地点の平均日降雪量以上の日を抽出</a:t>
              </a:r>
              <a:endParaRPr kumimoji="1" lang="en-US" altLang="ja-JP" sz="2400" b="1" dirty="0"/>
            </a:p>
            <a:p>
              <a:endParaRPr lang="en-US" altLang="ja-JP" sz="1200" b="1" dirty="0"/>
            </a:p>
            <a:p>
              <a:r>
                <a:rPr kumimoji="1" lang="ja-JP" altLang="en-US" sz="2400" b="1" dirty="0"/>
                <a:t>四日市→</a:t>
              </a:r>
              <a:r>
                <a:rPr kumimoji="1" lang="en-US" altLang="ja-JP" sz="2400" b="1" dirty="0">
                  <a:solidFill>
                    <a:schemeClr val="accent1"/>
                  </a:solidFill>
                </a:rPr>
                <a:t>11</a:t>
              </a:r>
              <a:r>
                <a:rPr kumimoji="1" lang="ja-JP" altLang="en-US" sz="2400" b="1" dirty="0">
                  <a:solidFill>
                    <a:schemeClr val="accent1"/>
                  </a:solidFill>
                </a:rPr>
                <a:t>事例</a:t>
              </a:r>
              <a:r>
                <a:rPr kumimoji="1" lang="en-US" altLang="ja-JP" sz="2400" b="1" dirty="0"/>
                <a:t>(5.25</a:t>
              </a:r>
              <a:r>
                <a:rPr kumimoji="1" lang="ja-JP" altLang="en-US" sz="2400" b="1" dirty="0"/>
                <a:t>≒</a:t>
              </a:r>
              <a:r>
                <a:rPr kumimoji="1" lang="en-US" altLang="ja-JP" sz="2400" b="1" dirty="0"/>
                <a:t>5cm</a:t>
              </a:r>
              <a:r>
                <a:rPr kumimoji="1" lang="ja-JP" altLang="en-US" sz="2400" b="1" dirty="0"/>
                <a:t>以上</a:t>
              </a:r>
              <a:r>
                <a:rPr kumimoji="1" lang="en-US" altLang="ja-JP" sz="2400" b="1" dirty="0"/>
                <a:t>)</a:t>
              </a:r>
            </a:p>
            <a:p>
              <a:r>
                <a:rPr lang="ja-JP" altLang="en-US" sz="2400" b="1" dirty="0"/>
                <a:t>名古屋→</a:t>
              </a:r>
              <a:r>
                <a:rPr lang="en-US" altLang="ja-JP" sz="2400" b="1" dirty="0">
                  <a:solidFill>
                    <a:schemeClr val="accent1"/>
                  </a:solidFill>
                </a:rPr>
                <a:t>13</a:t>
              </a:r>
              <a:r>
                <a:rPr lang="ja-JP" altLang="en-US" sz="2400" b="1" dirty="0">
                  <a:solidFill>
                    <a:schemeClr val="accent1"/>
                  </a:solidFill>
                </a:rPr>
                <a:t>事例</a:t>
              </a:r>
              <a:r>
                <a:rPr lang="en-US" altLang="ja-JP" sz="2400" b="1" dirty="0"/>
                <a:t>(4.54</a:t>
              </a:r>
              <a:r>
                <a:rPr lang="ja-JP" altLang="en-US" sz="2400" b="1" dirty="0"/>
                <a:t>≒</a:t>
              </a:r>
              <a:r>
                <a:rPr lang="en-US" altLang="ja-JP" sz="2400" b="1" dirty="0"/>
                <a:t>5cm</a:t>
              </a:r>
              <a:r>
                <a:rPr lang="ja-JP" altLang="en-US" sz="2400" b="1" dirty="0"/>
                <a:t>以上</a:t>
              </a:r>
              <a:r>
                <a:rPr lang="en-US" altLang="ja-JP" sz="2400" b="1" dirty="0"/>
                <a:t>)</a:t>
              </a:r>
            </a:p>
            <a:p>
              <a:r>
                <a:rPr kumimoji="1" lang="ja-JP" altLang="en-US" sz="2400" b="1" dirty="0"/>
                <a:t>岐阜　→</a:t>
              </a:r>
              <a:r>
                <a:rPr lang="en-US" altLang="ja-JP" sz="2400" b="1" dirty="0">
                  <a:solidFill>
                    <a:schemeClr val="accent1"/>
                  </a:solidFill>
                </a:rPr>
                <a:t>24</a:t>
              </a:r>
              <a:r>
                <a:rPr lang="ja-JP" altLang="en-US" sz="2400" b="1" dirty="0">
                  <a:solidFill>
                    <a:schemeClr val="accent1"/>
                  </a:solidFill>
                </a:rPr>
                <a:t>事例</a:t>
              </a:r>
              <a:r>
                <a:rPr kumimoji="1" lang="en-US" altLang="ja-JP" sz="2400" b="1" dirty="0"/>
                <a:t>(5.99</a:t>
              </a:r>
              <a:r>
                <a:rPr kumimoji="1" lang="ja-JP" altLang="en-US" sz="2400" b="1" dirty="0"/>
                <a:t>≒</a:t>
              </a:r>
              <a:r>
                <a:rPr kumimoji="1" lang="en-US" altLang="ja-JP" sz="2400" b="1" dirty="0"/>
                <a:t>6cm</a:t>
              </a:r>
              <a:r>
                <a:rPr kumimoji="1" lang="ja-JP" altLang="en-US" sz="2400" b="1" dirty="0"/>
                <a:t>以上</a:t>
              </a:r>
              <a:r>
                <a:rPr kumimoji="1" lang="en-US" altLang="ja-JP" sz="2400" b="1" dirty="0"/>
                <a:t>)</a:t>
              </a:r>
            </a:p>
          </p:txBody>
        </p:sp>
        <p:sp>
          <p:nvSpPr>
            <p:cNvPr id="19" name="テキスト ボックス 18">
              <a:extLst>
                <a:ext uri="{FF2B5EF4-FFF2-40B4-BE49-F238E27FC236}">
                  <a16:creationId xmlns:a16="http://schemas.microsoft.com/office/drawing/2014/main" id="{798BD339-D11A-46FD-A6E0-55ED427B63C7}"/>
                </a:ext>
              </a:extLst>
            </p:cNvPr>
            <p:cNvSpPr txBox="1"/>
            <p:nvPr/>
          </p:nvSpPr>
          <p:spPr>
            <a:xfrm>
              <a:off x="5370880" y="1426960"/>
              <a:ext cx="3055836" cy="338554"/>
            </a:xfrm>
            <a:prstGeom prst="rect">
              <a:avLst/>
            </a:prstGeom>
            <a:noFill/>
            <a:ln w="28575">
              <a:noFill/>
            </a:ln>
          </p:spPr>
          <p:txBody>
            <a:bodyPr wrap="square" rtlCol="0">
              <a:spAutoFit/>
            </a:bodyPr>
            <a:lstStyle/>
            <a:p>
              <a:r>
                <a:rPr kumimoji="1" lang="en-US" altLang="ja-JP" sz="1600" b="1" dirty="0"/>
                <a:t>※</a:t>
              </a:r>
              <a:r>
                <a:rPr kumimoji="1" lang="ja-JP" altLang="en-US" sz="1600" b="1" dirty="0"/>
                <a:t>南岸低気圧での事例は除く</a:t>
              </a:r>
            </a:p>
          </p:txBody>
        </p:sp>
      </p:grpSp>
      <p:grpSp>
        <p:nvGrpSpPr>
          <p:cNvPr id="21" name="グループ化 20">
            <a:extLst>
              <a:ext uri="{FF2B5EF4-FFF2-40B4-BE49-F238E27FC236}">
                <a16:creationId xmlns:a16="http://schemas.microsoft.com/office/drawing/2014/main" id="{4BBD7F52-5A2E-4BD0-8D30-FBF7DEFA4713}"/>
              </a:ext>
            </a:extLst>
          </p:cNvPr>
          <p:cNvGrpSpPr/>
          <p:nvPr/>
        </p:nvGrpSpPr>
        <p:grpSpPr>
          <a:xfrm>
            <a:off x="4965860" y="7557"/>
            <a:ext cx="4354272" cy="376465"/>
            <a:chOff x="1697243" y="511933"/>
            <a:chExt cx="4354272" cy="376465"/>
          </a:xfrm>
        </p:grpSpPr>
        <p:grpSp>
          <p:nvGrpSpPr>
            <p:cNvPr id="23" name="グループ化 22">
              <a:extLst>
                <a:ext uri="{FF2B5EF4-FFF2-40B4-BE49-F238E27FC236}">
                  <a16:creationId xmlns:a16="http://schemas.microsoft.com/office/drawing/2014/main" id="{9ED75A5C-383F-4D21-AA25-08ED681ACEFC}"/>
                </a:ext>
              </a:extLst>
            </p:cNvPr>
            <p:cNvGrpSpPr/>
            <p:nvPr/>
          </p:nvGrpSpPr>
          <p:grpSpPr>
            <a:xfrm>
              <a:off x="1697243" y="511933"/>
              <a:ext cx="4354272" cy="376465"/>
              <a:chOff x="7380117" y="-12519"/>
              <a:chExt cx="4354272" cy="376465"/>
            </a:xfrm>
          </p:grpSpPr>
          <p:grpSp>
            <p:nvGrpSpPr>
              <p:cNvPr id="26" name="グループ化 25">
                <a:extLst>
                  <a:ext uri="{FF2B5EF4-FFF2-40B4-BE49-F238E27FC236}">
                    <a16:creationId xmlns:a16="http://schemas.microsoft.com/office/drawing/2014/main" id="{43F86ACC-29AA-4959-8FD7-52152AF42B98}"/>
                  </a:ext>
                </a:extLst>
              </p:cNvPr>
              <p:cNvGrpSpPr/>
              <p:nvPr/>
            </p:nvGrpSpPr>
            <p:grpSpPr>
              <a:xfrm>
                <a:off x="7380117" y="-12519"/>
                <a:ext cx="3963455" cy="330998"/>
                <a:chOff x="-334449" y="3388664"/>
                <a:chExt cx="10892933" cy="909693"/>
              </a:xfrm>
            </p:grpSpPr>
            <p:sp>
              <p:nvSpPr>
                <p:cNvPr id="28" name="四角形: 角を丸くする 27">
                  <a:extLst>
                    <a:ext uri="{FF2B5EF4-FFF2-40B4-BE49-F238E27FC236}">
                      <a16:creationId xmlns:a16="http://schemas.microsoft.com/office/drawing/2014/main" id="{3A9B9925-46FB-46F9-B96B-D1B55064C796}"/>
                    </a:ext>
                  </a:extLst>
                </p:cNvPr>
                <p:cNvSpPr/>
                <p:nvPr/>
              </p:nvSpPr>
              <p:spPr>
                <a:xfrm>
                  <a:off x="-334449" y="3432725"/>
                  <a:ext cx="4399583" cy="865632"/>
                </a:xfrm>
                <a:prstGeom prst="roundRect">
                  <a:avLst/>
                </a:prstGeom>
                <a:solidFill>
                  <a:schemeClr val="accent6">
                    <a:lumMod val="20000"/>
                    <a:lumOff val="8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a:solidFill>
                        <a:schemeClr val="tx1"/>
                      </a:solidFill>
                    </a:rPr>
                    <a:t>現実</a:t>
                  </a:r>
                </a:p>
              </p:txBody>
            </p:sp>
            <p:sp>
              <p:nvSpPr>
                <p:cNvPr id="29" name="四角形: 角を丸くする 28">
                  <a:extLst>
                    <a:ext uri="{FF2B5EF4-FFF2-40B4-BE49-F238E27FC236}">
                      <a16:creationId xmlns:a16="http://schemas.microsoft.com/office/drawing/2014/main" id="{D2C55BEA-0DEB-4B66-AA3C-EAC733DC704A}"/>
                    </a:ext>
                  </a:extLst>
                </p:cNvPr>
                <p:cNvSpPr/>
                <p:nvPr/>
              </p:nvSpPr>
              <p:spPr>
                <a:xfrm>
                  <a:off x="5300514" y="3388664"/>
                  <a:ext cx="3441585" cy="909693"/>
                </a:xfrm>
                <a:prstGeom prst="roundRect">
                  <a:avLst/>
                </a:prstGeom>
                <a:solidFill>
                  <a:schemeClr val="accent1">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tx1"/>
                      </a:solidFill>
                    </a:rPr>
                    <a:t>大規模</a:t>
                  </a:r>
                </a:p>
              </p:txBody>
            </p:sp>
            <p:sp>
              <p:nvSpPr>
                <p:cNvPr id="30" name="四角形: 角を丸くする 29">
                  <a:extLst>
                    <a:ext uri="{FF2B5EF4-FFF2-40B4-BE49-F238E27FC236}">
                      <a16:creationId xmlns:a16="http://schemas.microsoft.com/office/drawing/2014/main" id="{721EE60B-BBF3-4169-973E-857797406E16}"/>
                    </a:ext>
                  </a:extLst>
                </p:cNvPr>
                <p:cNvSpPr/>
                <p:nvPr/>
              </p:nvSpPr>
              <p:spPr>
                <a:xfrm>
                  <a:off x="9546470" y="3432725"/>
                  <a:ext cx="1012014" cy="800804"/>
                </a:xfrm>
                <a:prstGeom prst="roundRect">
                  <a:avLst/>
                </a:prstGeom>
                <a:solidFill>
                  <a:schemeClr val="accent2">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b="1" dirty="0">
                    <a:solidFill>
                      <a:schemeClr val="tx1"/>
                    </a:solidFill>
                  </a:endParaRPr>
                </a:p>
              </p:txBody>
            </p:sp>
          </p:grpSp>
          <p:sp>
            <p:nvSpPr>
              <p:cNvPr id="27" name="テキスト ボックス 26">
                <a:extLst>
                  <a:ext uri="{FF2B5EF4-FFF2-40B4-BE49-F238E27FC236}">
                    <a16:creationId xmlns:a16="http://schemas.microsoft.com/office/drawing/2014/main" id="{85EF5002-69AA-4A55-BD55-DEF95BE2892D}"/>
                  </a:ext>
                </a:extLst>
              </p:cNvPr>
              <p:cNvSpPr txBox="1"/>
              <p:nvPr/>
            </p:nvSpPr>
            <p:spPr>
              <a:xfrm>
                <a:off x="10858894" y="-5386"/>
                <a:ext cx="875495" cy="369332"/>
              </a:xfrm>
              <a:prstGeom prst="rect">
                <a:avLst/>
              </a:prstGeom>
              <a:noFill/>
            </p:spPr>
            <p:txBody>
              <a:bodyPr wrap="square" rtlCol="0">
                <a:spAutoFit/>
              </a:bodyPr>
              <a:lstStyle/>
              <a:p>
                <a:r>
                  <a:rPr lang="ja-JP" altLang="en-US" b="1" dirty="0"/>
                  <a:t>局地</a:t>
                </a:r>
                <a:endParaRPr lang="en-US" altLang="ja-JP" b="1" dirty="0"/>
              </a:p>
            </p:txBody>
          </p:sp>
        </p:grpSp>
        <p:sp>
          <p:nvSpPr>
            <p:cNvPr id="24" name="次の値と等しい 23">
              <a:extLst>
                <a:ext uri="{FF2B5EF4-FFF2-40B4-BE49-F238E27FC236}">
                  <a16:creationId xmlns:a16="http://schemas.microsoft.com/office/drawing/2014/main" id="{4876C2D4-9486-4B8D-B7A0-CCC796FC88E1}"/>
                </a:ext>
              </a:extLst>
            </p:cNvPr>
            <p:cNvSpPr/>
            <p:nvPr/>
          </p:nvSpPr>
          <p:spPr>
            <a:xfrm>
              <a:off x="3332988" y="557841"/>
              <a:ext cx="348573" cy="232248"/>
            </a:xfrm>
            <a:prstGeom prst="mathEqual">
              <a:avLst/>
            </a:prstGeom>
            <a:solidFill>
              <a:schemeClr val="tx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25" name="十字形 24">
              <a:extLst>
                <a:ext uri="{FF2B5EF4-FFF2-40B4-BE49-F238E27FC236}">
                  <a16:creationId xmlns:a16="http://schemas.microsoft.com/office/drawing/2014/main" id="{F97C529A-87E7-4BF6-83C8-D51385D64A99}"/>
                </a:ext>
              </a:extLst>
            </p:cNvPr>
            <p:cNvSpPr/>
            <p:nvPr/>
          </p:nvSpPr>
          <p:spPr>
            <a:xfrm>
              <a:off x="5054910" y="574314"/>
              <a:ext cx="191823" cy="191823"/>
            </a:xfrm>
            <a:prstGeom prst="plus">
              <a:avLst>
                <a:gd name="adj" fmla="val 3743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2474195426"/>
      </p:ext>
    </p:extLst>
  </p:cSld>
  <p:clrMapOvr>
    <a:masterClrMapping/>
  </p:clrMapOvr>
  <mc:AlternateContent xmlns:mc="http://schemas.openxmlformats.org/markup-compatibility/2006" xmlns:p14="http://schemas.microsoft.com/office/powerpoint/2010/main">
    <mc:Choice Requires="p14">
      <p:transition spd="slow" p14:dur="2000" advTm="52962"/>
    </mc:Choice>
    <mc:Fallback xmlns="">
      <p:transition spd="slow" advTm="52962"/>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IMING" val="|31.7"/>
</p:tagLst>
</file>

<file path=ppt/tags/tag2.xml><?xml version="1.0" encoding="utf-8"?>
<p:tagLst xmlns:a="http://schemas.openxmlformats.org/drawingml/2006/main" xmlns:r="http://schemas.openxmlformats.org/officeDocument/2006/relationships" xmlns:p="http://schemas.openxmlformats.org/presentationml/2006/main">
  <p:tag name="TIMING" val="|31.7"/>
</p:tagLst>
</file>

<file path=ppt/tags/tag3.xml><?xml version="1.0" encoding="utf-8"?>
<p:tagLst xmlns:a="http://schemas.openxmlformats.org/drawingml/2006/main" xmlns:r="http://schemas.openxmlformats.org/officeDocument/2006/relationships" xmlns:p="http://schemas.openxmlformats.org/presentationml/2006/main">
  <p:tag name="TIMING" val="|31.7"/>
</p:tagLst>
</file>

<file path=ppt/tags/tag4.xml><?xml version="1.0" encoding="utf-8"?>
<p:tagLst xmlns:a="http://schemas.openxmlformats.org/drawingml/2006/main" xmlns:r="http://schemas.openxmlformats.org/officeDocument/2006/relationships" xmlns:p="http://schemas.openxmlformats.org/presentationml/2006/main">
  <p:tag name="TIMING" val="|31.7"/>
</p:tagLst>
</file>

<file path=ppt/tags/tag5.xml><?xml version="1.0" encoding="utf-8"?>
<p:tagLst xmlns:a="http://schemas.openxmlformats.org/drawingml/2006/main" xmlns:r="http://schemas.openxmlformats.org/officeDocument/2006/relationships" xmlns:p="http://schemas.openxmlformats.org/presentationml/2006/main">
  <p:tag name="TIMING" val="|31.7"/>
</p:tagLst>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2481</TotalTime>
  <Words>2246</Words>
  <Application>Microsoft Office PowerPoint</Application>
  <PresentationFormat>画面に合わせる (4:3)</PresentationFormat>
  <Paragraphs>643</Paragraphs>
  <Slides>52</Slides>
  <Notes>1</Notes>
  <HiddenSlides>0</HiddenSlides>
  <MMClips>0</MMClips>
  <ScaleCrop>false</ScaleCrop>
  <HeadingPairs>
    <vt:vector size="6" baseType="variant">
      <vt:variant>
        <vt:lpstr>使用されているフォント</vt:lpstr>
      </vt:variant>
      <vt:variant>
        <vt:i4>8</vt:i4>
      </vt:variant>
      <vt:variant>
        <vt:lpstr>テーマ</vt:lpstr>
      </vt:variant>
      <vt:variant>
        <vt:i4>1</vt:i4>
      </vt:variant>
      <vt:variant>
        <vt:lpstr>スライド タイトル</vt:lpstr>
      </vt:variant>
      <vt:variant>
        <vt:i4>52</vt:i4>
      </vt:variant>
    </vt:vector>
  </HeadingPairs>
  <TitlesOfParts>
    <vt:vector size="61" baseType="lpstr">
      <vt:lpstr>ＭＳ Ｐゴシック</vt:lpstr>
      <vt:lpstr>游ゴシック</vt:lpstr>
      <vt:lpstr>游ゴシック Light</vt:lpstr>
      <vt:lpstr>游明朝</vt:lpstr>
      <vt:lpstr>Arial</vt:lpstr>
      <vt:lpstr>Calibri</vt:lpstr>
      <vt:lpstr>Calibri Light</vt:lpstr>
      <vt:lpstr>Times New Roman</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松岡優輝</dc:creator>
  <cp:lastModifiedBy>松岡優輝</cp:lastModifiedBy>
  <cp:revision>180</cp:revision>
  <cp:lastPrinted>2018-02-16T00:01:20Z</cp:lastPrinted>
  <dcterms:created xsi:type="dcterms:W3CDTF">2018-02-12T05:55:19Z</dcterms:created>
  <dcterms:modified xsi:type="dcterms:W3CDTF">2018-02-16T07:42:57Z</dcterms:modified>
</cp:coreProperties>
</file>