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9"/>
  </p:notesMasterIdLst>
  <p:sldIdLst>
    <p:sldId id="257" r:id="rId2"/>
    <p:sldId id="258" r:id="rId3"/>
    <p:sldId id="259" r:id="rId4"/>
    <p:sldId id="260" r:id="rId5"/>
    <p:sldId id="261" r:id="rId6"/>
    <p:sldId id="263" r:id="rId7"/>
    <p:sldId id="264" r:id="rId8"/>
    <p:sldId id="265" r:id="rId9"/>
    <p:sldId id="304" r:id="rId10"/>
    <p:sldId id="262" r:id="rId11"/>
    <p:sldId id="267" r:id="rId12"/>
    <p:sldId id="266" r:id="rId13"/>
    <p:sldId id="269" r:id="rId14"/>
    <p:sldId id="270" r:id="rId15"/>
    <p:sldId id="271" r:id="rId16"/>
    <p:sldId id="302" r:id="rId17"/>
    <p:sldId id="272" r:id="rId18"/>
    <p:sldId id="273" r:id="rId19"/>
    <p:sldId id="274" r:id="rId20"/>
    <p:sldId id="275" r:id="rId21"/>
    <p:sldId id="276" r:id="rId22"/>
    <p:sldId id="303" r:id="rId23"/>
    <p:sldId id="277" r:id="rId24"/>
    <p:sldId id="280" r:id="rId25"/>
    <p:sldId id="305" r:id="rId26"/>
    <p:sldId id="281" r:id="rId27"/>
    <p:sldId id="279" r:id="rId28"/>
    <p:sldId id="278" r:id="rId29"/>
    <p:sldId id="282" r:id="rId30"/>
    <p:sldId id="283" r:id="rId31"/>
    <p:sldId id="284" r:id="rId32"/>
    <p:sldId id="285" r:id="rId33"/>
    <p:sldId id="286" r:id="rId34"/>
    <p:sldId id="287" r:id="rId35"/>
    <p:sldId id="288"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Lst>
  <p:sldSz cx="9144000" cy="6858000" type="screen4x3"/>
  <p:notesSz cx="6797675" cy="9926638"/>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006" autoAdjust="0"/>
    <p:restoredTop sz="94660"/>
  </p:normalViewPr>
  <p:slideViewPr>
    <p:cSldViewPr snapToGrid="0" showGuides="1">
      <p:cViewPr varScale="1">
        <p:scale>
          <a:sx n="111" d="100"/>
          <a:sy n="111" d="100"/>
        </p:scale>
        <p:origin x="840" y="108"/>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74.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DDEB44D8-F770-4110-95FE-53081A5546BE}" type="datetimeFigureOut">
              <a:rPr kumimoji="1" lang="ja-JP" altLang="en-US" smtClean="0"/>
              <a:t>2018/2/14</a:t>
            </a:fld>
            <a:endParaRPr kumimoji="1" lang="ja-JP" altLang="en-US"/>
          </a:p>
        </p:txBody>
      </p:sp>
      <p:sp>
        <p:nvSpPr>
          <p:cNvPr id="4" name="スライド イメージ プレースホルダー 3"/>
          <p:cNvSpPr>
            <a:spLocks noGrp="1" noRot="1" noChangeAspect="1"/>
          </p:cNvSpPr>
          <p:nvPr>
            <p:ph type="sldImg" idx="2"/>
          </p:nvPr>
        </p:nvSpPr>
        <p:spPr>
          <a:xfrm>
            <a:off x="1166813" y="1241425"/>
            <a:ext cx="4464050" cy="3349625"/>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C7424E11-8812-4476-8B39-DBB9E1E46561}" type="slidenum">
              <a:rPr kumimoji="1" lang="ja-JP" altLang="en-US" smtClean="0"/>
              <a:t>‹#›</a:t>
            </a:fld>
            <a:endParaRPr kumimoji="1" lang="ja-JP" altLang="en-US"/>
          </a:p>
        </p:txBody>
      </p:sp>
    </p:spTree>
    <p:extLst>
      <p:ext uri="{BB962C8B-B14F-4D97-AF65-F5344CB8AC3E}">
        <p14:creationId xmlns:p14="http://schemas.microsoft.com/office/powerpoint/2010/main" val="3692233908"/>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E64CDF5F-477D-4B71-872E-2D70F5B202CA}" type="slidenum">
              <a:rPr kumimoji="1" lang="ja-JP" altLang="en-US" smtClean="0"/>
              <a:t>6</a:t>
            </a:fld>
            <a:endParaRPr kumimoji="1" lang="ja-JP" altLang="en-US"/>
          </a:p>
        </p:txBody>
      </p:sp>
    </p:spTree>
    <p:extLst>
      <p:ext uri="{BB962C8B-B14F-4D97-AF65-F5344CB8AC3E}">
        <p14:creationId xmlns:p14="http://schemas.microsoft.com/office/powerpoint/2010/main" val="40237535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E64CDF5F-477D-4B71-872E-2D70F5B202CA}" type="slidenum">
              <a:rPr kumimoji="1" lang="ja-JP" altLang="en-US" smtClean="0"/>
              <a:t>14</a:t>
            </a:fld>
            <a:endParaRPr kumimoji="1" lang="ja-JP" altLang="en-US"/>
          </a:p>
        </p:txBody>
      </p:sp>
    </p:spTree>
    <p:extLst>
      <p:ext uri="{BB962C8B-B14F-4D97-AF65-F5344CB8AC3E}">
        <p14:creationId xmlns:p14="http://schemas.microsoft.com/office/powerpoint/2010/main" val="2501406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smtClean="0"/>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smtClean="0"/>
              <a:t>マスター サブタイトルの書式設定</a:t>
            </a:r>
            <a:endParaRPr lang="en-US" dirty="0"/>
          </a:p>
        </p:txBody>
      </p:sp>
      <p:sp>
        <p:nvSpPr>
          <p:cNvPr id="4" name="Date Placeholder 3"/>
          <p:cNvSpPr>
            <a:spLocks noGrp="1"/>
          </p:cNvSpPr>
          <p:nvPr>
            <p:ph type="dt" sz="half" idx="10"/>
          </p:nvPr>
        </p:nvSpPr>
        <p:spPr/>
        <p:txBody>
          <a:bodyPr/>
          <a:lstStyle/>
          <a:p>
            <a:fld id="{85CE3818-553B-4113-92B4-FF3E81D104B0}" type="datetimeFigureOut">
              <a:rPr kumimoji="1" lang="ja-JP" altLang="en-US" smtClean="0"/>
              <a:t>2018/2/14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F848E00B-590A-4442-AE2E-A638922CA691}" type="slidenum">
              <a:rPr kumimoji="1" lang="ja-JP" altLang="en-US" smtClean="0"/>
              <a:t>‹#›</a:t>
            </a:fld>
            <a:endParaRPr kumimoji="1" lang="ja-JP" altLang="en-US"/>
          </a:p>
        </p:txBody>
      </p:sp>
    </p:spTree>
    <p:extLst>
      <p:ext uri="{BB962C8B-B14F-4D97-AF65-F5344CB8AC3E}">
        <p14:creationId xmlns:p14="http://schemas.microsoft.com/office/powerpoint/2010/main" val="41895785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85CE3818-553B-4113-92B4-FF3E81D104B0}" type="datetimeFigureOut">
              <a:rPr kumimoji="1" lang="ja-JP" altLang="en-US" smtClean="0"/>
              <a:t>2018/2/14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F848E00B-590A-4442-AE2E-A638922CA691}" type="slidenum">
              <a:rPr kumimoji="1" lang="ja-JP" altLang="en-US" smtClean="0"/>
              <a:t>‹#›</a:t>
            </a:fld>
            <a:endParaRPr kumimoji="1" lang="ja-JP" altLang="en-US"/>
          </a:p>
        </p:txBody>
      </p:sp>
    </p:spTree>
    <p:extLst>
      <p:ext uri="{BB962C8B-B14F-4D97-AF65-F5344CB8AC3E}">
        <p14:creationId xmlns:p14="http://schemas.microsoft.com/office/powerpoint/2010/main" val="15434787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smtClean="0"/>
              <a:t>マスター タイトルの書式設定</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85CE3818-553B-4113-92B4-FF3E81D104B0}" type="datetimeFigureOut">
              <a:rPr kumimoji="1" lang="ja-JP" altLang="en-US" smtClean="0"/>
              <a:t>2018/2/14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F848E00B-590A-4442-AE2E-A638922CA691}" type="slidenum">
              <a:rPr kumimoji="1" lang="ja-JP" altLang="en-US" smtClean="0"/>
              <a:t>‹#›</a:t>
            </a:fld>
            <a:endParaRPr kumimoji="1" lang="ja-JP" altLang="en-US"/>
          </a:p>
        </p:txBody>
      </p:sp>
    </p:spTree>
    <p:extLst>
      <p:ext uri="{BB962C8B-B14F-4D97-AF65-F5344CB8AC3E}">
        <p14:creationId xmlns:p14="http://schemas.microsoft.com/office/powerpoint/2010/main" val="1524520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Content Placeholder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85CE3818-553B-4113-92B4-FF3E81D104B0}" type="datetimeFigureOut">
              <a:rPr kumimoji="1" lang="ja-JP" altLang="en-US" smtClean="0"/>
              <a:t>2018/2/14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F848E00B-590A-4442-AE2E-A638922CA691}" type="slidenum">
              <a:rPr kumimoji="1" lang="ja-JP" altLang="en-US" smtClean="0"/>
              <a:t>‹#›</a:t>
            </a:fld>
            <a:endParaRPr kumimoji="1" lang="ja-JP" altLang="en-US"/>
          </a:p>
        </p:txBody>
      </p:sp>
    </p:spTree>
    <p:extLst>
      <p:ext uri="{BB962C8B-B14F-4D97-AF65-F5344CB8AC3E}">
        <p14:creationId xmlns:p14="http://schemas.microsoft.com/office/powerpoint/2010/main" val="5493285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smtClean="0"/>
              <a:t>マスター テキストの書式設定</a:t>
            </a:r>
          </a:p>
        </p:txBody>
      </p:sp>
      <p:sp>
        <p:nvSpPr>
          <p:cNvPr id="4" name="Date Placeholder 3"/>
          <p:cNvSpPr>
            <a:spLocks noGrp="1"/>
          </p:cNvSpPr>
          <p:nvPr>
            <p:ph type="dt" sz="half" idx="10"/>
          </p:nvPr>
        </p:nvSpPr>
        <p:spPr/>
        <p:txBody>
          <a:bodyPr/>
          <a:lstStyle/>
          <a:p>
            <a:fld id="{85CE3818-553B-4113-92B4-FF3E81D104B0}" type="datetimeFigureOut">
              <a:rPr kumimoji="1" lang="ja-JP" altLang="en-US" smtClean="0"/>
              <a:t>2018/2/14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F848E00B-590A-4442-AE2E-A638922CA691}" type="slidenum">
              <a:rPr kumimoji="1" lang="ja-JP" altLang="en-US" smtClean="0"/>
              <a:t>‹#›</a:t>
            </a:fld>
            <a:endParaRPr kumimoji="1" lang="ja-JP" altLang="en-US"/>
          </a:p>
        </p:txBody>
      </p:sp>
    </p:spTree>
    <p:extLst>
      <p:ext uri="{BB962C8B-B14F-4D97-AF65-F5344CB8AC3E}">
        <p14:creationId xmlns:p14="http://schemas.microsoft.com/office/powerpoint/2010/main" val="19460478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5" name="Date Placeholder 4"/>
          <p:cNvSpPr>
            <a:spLocks noGrp="1"/>
          </p:cNvSpPr>
          <p:nvPr>
            <p:ph type="dt" sz="half" idx="10"/>
          </p:nvPr>
        </p:nvSpPr>
        <p:spPr/>
        <p:txBody>
          <a:bodyPr/>
          <a:lstStyle/>
          <a:p>
            <a:fld id="{85CE3818-553B-4113-92B4-FF3E81D104B0}" type="datetimeFigureOut">
              <a:rPr kumimoji="1" lang="ja-JP" altLang="en-US" smtClean="0"/>
              <a:t>2018/2/14</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F848E00B-590A-4442-AE2E-A638922CA691}" type="slidenum">
              <a:rPr kumimoji="1" lang="ja-JP" altLang="en-US" smtClean="0"/>
              <a:t>‹#›</a:t>
            </a:fld>
            <a:endParaRPr kumimoji="1" lang="ja-JP" altLang="en-US"/>
          </a:p>
        </p:txBody>
      </p:sp>
    </p:spTree>
    <p:extLst>
      <p:ext uri="{BB962C8B-B14F-4D97-AF65-F5344CB8AC3E}">
        <p14:creationId xmlns:p14="http://schemas.microsoft.com/office/powerpoint/2010/main" val="35239386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7" name="Date Placeholder 6"/>
          <p:cNvSpPr>
            <a:spLocks noGrp="1"/>
          </p:cNvSpPr>
          <p:nvPr>
            <p:ph type="dt" sz="half" idx="10"/>
          </p:nvPr>
        </p:nvSpPr>
        <p:spPr/>
        <p:txBody>
          <a:bodyPr/>
          <a:lstStyle/>
          <a:p>
            <a:fld id="{85CE3818-553B-4113-92B4-FF3E81D104B0}" type="datetimeFigureOut">
              <a:rPr kumimoji="1" lang="ja-JP" altLang="en-US" smtClean="0"/>
              <a:t>2018/2/14</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F848E00B-590A-4442-AE2E-A638922CA691}" type="slidenum">
              <a:rPr kumimoji="1" lang="ja-JP" altLang="en-US" smtClean="0"/>
              <a:t>‹#›</a:t>
            </a:fld>
            <a:endParaRPr kumimoji="1" lang="ja-JP" altLang="en-US"/>
          </a:p>
        </p:txBody>
      </p:sp>
    </p:spTree>
    <p:extLst>
      <p:ext uri="{BB962C8B-B14F-4D97-AF65-F5344CB8AC3E}">
        <p14:creationId xmlns:p14="http://schemas.microsoft.com/office/powerpoint/2010/main" val="40109710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Date Placeholder 2"/>
          <p:cNvSpPr>
            <a:spLocks noGrp="1"/>
          </p:cNvSpPr>
          <p:nvPr>
            <p:ph type="dt" sz="half" idx="10"/>
          </p:nvPr>
        </p:nvSpPr>
        <p:spPr/>
        <p:txBody>
          <a:bodyPr/>
          <a:lstStyle/>
          <a:p>
            <a:fld id="{85CE3818-553B-4113-92B4-FF3E81D104B0}" type="datetimeFigureOut">
              <a:rPr kumimoji="1" lang="ja-JP" altLang="en-US" smtClean="0"/>
              <a:t>2018/2/14</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F848E00B-590A-4442-AE2E-A638922CA691}" type="slidenum">
              <a:rPr kumimoji="1" lang="ja-JP" altLang="en-US" smtClean="0"/>
              <a:t>‹#›</a:t>
            </a:fld>
            <a:endParaRPr kumimoji="1" lang="ja-JP" altLang="en-US"/>
          </a:p>
        </p:txBody>
      </p:sp>
    </p:spTree>
    <p:extLst>
      <p:ext uri="{BB962C8B-B14F-4D97-AF65-F5344CB8AC3E}">
        <p14:creationId xmlns:p14="http://schemas.microsoft.com/office/powerpoint/2010/main" val="13272908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5CE3818-553B-4113-92B4-FF3E81D104B0}" type="datetimeFigureOut">
              <a:rPr kumimoji="1" lang="ja-JP" altLang="en-US" smtClean="0"/>
              <a:t>2018/2/14</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F848E00B-590A-4442-AE2E-A638922CA691}" type="slidenum">
              <a:rPr kumimoji="1" lang="ja-JP" altLang="en-US" smtClean="0"/>
              <a:t>‹#›</a:t>
            </a:fld>
            <a:endParaRPr kumimoji="1" lang="ja-JP" altLang="en-US"/>
          </a:p>
        </p:txBody>
      </p:sp>
    </p:spTree>
    <p:extLst>
      <p:ext uri="{BB962C8B-B14F-4D97-AF65-F5344CB8AC3E}">
        <p14:creationId xmlns:p14="http://schemas.microsoft.com/office/powerpoint/2010/main" val="7118956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smtClean="0"/>
              <a:t>マスター タイトルの書式設定</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smtClean="0"/>
              <a:t>マスター テキストの書式設定</a:t>
            </a:r>
          </a:p>
        </p:txBody>
      </p:sp>
      <p:sp>
        <p:nvSpPr>
          <p:cNvPr id="5" name="Date Placeholder 4"/>
          <p:cNvSpPr>
            <a:spLocks noGrp="1"/>
          </p:cNvSpPr>
          <p:nvPr>
            <p:ph type="dt" sz="half" idx="10"/>
          </p:nvPr>
        </p:nvSpPr>
        <p:spPr/>
        <p:txBody>
          <a:bodyPr/>
          <a:lstStyle/>
          <a:p>
            <a:fld id="{85CE3818-553B-4113-92B4-FF3E81D104B0}" type="datetimeFigureOut">
              <a:rPr kumimoji="1" lang="ja-JP" altLang="en-US" smtClean="0"/>
              <a:t>2018/2/14</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F848E00B-590A-4442-AE2E-A638922CA691}" type="slidenum">
              <a:rPr kumimoji="1" lang="ja-JP" altLang="en-US" smtClean="0"/>
              <a:t>‹#›</a:t>
            </a:fld>
            <a:endParaRPr kumimoji="1" lang="ja-JP" altLang="en-US"/>
          </a:p>
        </p:txBody>
      </p:sp>
    </p:spTree>
    <p:extLst>
      <p:ext uri="{BB962C8B-B14F-4D97-AF65-F5344CB8AC3E}">
        <p14:creationId xmlns:p14="http://schemas.microsoft.com/office/powerpoint/2010/main" val="29973973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smtClean="0"/>
              <a:t>マスター タイトルの書式設定</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smtClean="0"/>
              <a:t>図を追加</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smtClean="0"/>
              <a:t>マスター テキストの書式設定</a:t>
            </a:r>
          </a:p>
        </p:txBody>
      </p:sp>
      <p:sp>
        <p:nvSpPr>
          <p:cNvPr id="5" name="Date Placeholder 4"/>
          <p:cNvSpPr>
            <a:spLocks noGrp="1"/>
          </p:cNvSpPr>
          <p:nvPr>
            <p:ph type="dt" sz="half" idx="10"/>
          </p:nvPr>
        </p:nvSpPr>
        <p:spPr/>
        <p:txBody>
          <a:bodyPr/>
          <a:lstStyle/>
          <a:p>
            <a:fld id="{85CE3818-553B-4113-92B4-FF3E81D104B0}" type="datetimeFigureOut">
              <a:rPr kumimoji="1" lang="ja-JP" altLang="en-US" smtClean="0"/>
              <a:t>2018/2/14</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F848E00B-590A-4442-AE2E-A638922CA691}" type="slidenum">
              <a:rPr kumimoji="1" lang="ja-JP" altLang="en-US" smtClean="0"/>
              <a:t>‹#›</a:t>
            </a:fld>
            <a:endParaRPr kumimoji="1" lang="ja-JP" altLang="en-US"/>
          </a:p>
        </p:txBody>
      </p:sp>
    </p:spTree>
    <p:extLst>
      <p:ext uri="{BB962C8B-B14F-4D97-AF65-F5344CB8AC3E}">
        <p14:creationId xmlns:p14="http://schemas.microsoft.com/office/powerpoint/2010/main" val="24664572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5CE3818-553B-4113-92B4-FF3E81D104B0}" type="datetimeFigureOut">
              <a:rPr kumimoji="1" lang="ja-JP" altLang="en-US" smtClean="0"/>
              <a:t>2018/2/14</a:t>
            </a:fld>
            <a:endParaRPr kumimoji="1" lang="ja-JP"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848E00B-590A-4442-AE2E-A638922CA691}" type="slidenum">
              <a:rPr kumimoji="1" lang="ja-JP" altLang="en-US" smtClean="0"/>
              <a:t>‹#›</a:t>
            </a:fld>
            <a:endParaRPr kumimoji="1" lang="ja-JP" altLang="en-US"/>
          </a:p>
        </p:txBody>
      </p:sp>
    </p:spTree>
    <p:extLst>
      <p:ext uri="{BB962C8B-B14F-4D97-AF65-F5344CB8AC3E}">
        <p14:creationId xmlns:p14="http://schemas.microsoft.com/office/powerpoint/2010/main" val="115606102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ds.data.jma.go.jp/gmd/jra/atlas/jp/surface_basic.html" TargetMode="External"/><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2" Type="http://schemas.openxmlformats.org/officeDocument/2006/relationships/image" Target="../media/image270.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hyperlink" Target="https://ja.wikipedia.org/w/index.php?title=%E6%83%91%E6%98%9F%E5%A4%A7%E6%B0%97&amp;action=edit&amp;redlink=1" TargetMode="External"/><Relationship Id="rId3" Type="http://schemas.openxmlformats.org/officeDocument/2006/relationships/hyperlink" Target="https://ja.wikipedia.org/wiki/%E6%B5%B7%E6%B4%8B" TargetMode="External"/><Relationship Id="rId7" Type="http://schemas.openxmlformats.org/officeDocument/2006/relationships/hyperlink" Target="https://ja.wikipedia.org/wiki/%E5%9C%B0%E7%90%83%E3%81%AE%E5%A4%A7%E6%B0%97" TargetMode="External"/><Relationship Id="rId2" Type="http://schemas.openxmlformats.org/officeDocument/2006/relationships/hyperlink" Target="https://ja.wikipedia.org/wiki/%E5%A4%A7%E9%99%B8" TargetMode="External"/><Relationship Id="rId1" Type="http://schemas.openxmlformats.org/officeDocument/2006/relationships/slideLayout" Target="../slideLayouts/slideLayout7.xml"/><Relationship Id="rId6" Type="http://schemas.openxmlformats.org/officeDocument/2006/relationships/hyperlink" Target="https://ja.wikipedia.org/wiki/%E6%B3%A2%E5%8B%95" TargetMode="External"/><Relationship Id="rId11" Type="http://schemas.openxmlformats.org/officeDocument/2006/relationships/hyperlink" Target="https://ja.wikipedia.org/w/index.php?title=%E5%BE%A9%E5%85%83%E5%8A%9B&amp;action=edit&amp;redlink=1" TargetMode="External"/><Relationship Id="rId5" Type="http://schemas.openxmlformats.org/officeDocument/2006/relationships/hyperlink" Target="https://ja.wikipedia.org/wiki/%E8%87%AA%E7%94%B1%E6%8C%AF%E5%8B%95" TargetMode="External"/><Relationship Id="rId10" Type="http://schemas.openxmlformats.org/officeDocument/2006/relationships/hyperlink" Target="https://ja.wikipedia.org/w/index.php?title=%E3%83%99%E3%83%BC%E3%82%BF%E5%8A%B9%E6%9E%9C&amp;action=edit&amp;redlink=1" TargetMode="External"/><Relationship Id="rId4" Type="http://schemas.openxmlformats.org/officeDocument/2006/relationships/hyperlink" Target="https://ja.wikipedia.org/wiki/%E5%9C%B0%E5%BD%A2" TargetMode="External"/><Relationship Id="rId9" Type="http://schemas.openxmlformats.org/officeDocument/2006/relationships/hyperlink" Target="https://ja.wikipedia.org/wiki/%E5%A4%A7%E6%B0%97%E6%B3%A2"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2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28.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image" Target="../media/image45.png"/><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2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7.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3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7.xml"/><Relationship Id="rId5" Type="http://schemas.openxmlformats.org/officeDocument/2006/relationships/image" Target="../media/image61.png"/><Relationship Id="rId4" Type="http://schemas.openxmlformats.org/officeDocument/2006/relationships/image" Target="../media/image60.png"/></Relationships>
</file>

<file path=ppt/slides/_rels/slide3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7.xml"/><Relationship Id="rId5" Type="http://schemas.openxmlformats.org/officeDocument/2006/relationships/image" Target="../media/image65.png"/><Relationship Id="rId4" Type="http://schemas.openxmlformats.org/officeDocument/2006/relationships/image" Target="../media/image64.png"/></Relationships>
</file>

<file path=ppt/slides/_rels/slide3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69.png"/><Relationship Id="rId7" Type="http://schemas.openxmlformats.org/officeDocument/2006/relationships/image" Target="../media/image73.png"/><Relationship Id="rId2" Type="http://schemas.openxmlformats.org/officeDocument/2006/relationships/image" Target="../media/image68.png"/><Relationship Id="rId1" Type="http://schemas.openxmlformats.org/officeDocument/2006/relationships/slideLayout" Target="../slideLayouts/slideLayout7.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3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57.png"/><Relationship Id="rId5" Type="http://schemas.openxmlformats.org/officeDocument/2006/relationships/image" Target="../media/image74.emf"/><Relationship Id="rId4" Type="http://schemas.openxmlformats.org/officeDocument/2006/relationships/oleObject" Target="../embeddings/oleObject1.bin"/></Relationships>
</file>

<file path=ppt/slides/_rels/slide3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7.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s>
</file>

<file path=ppt/slides/_rels/slide37.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87.png"/><Relationship Id="rId7" Type="http://schemas.openxmlformats.org/officeDocument/2006/relationships/image" Target="../media/image91.png"/><Relationship Id="rId2" Type="http://schemas.openxmlformats.org/officeDocument/2006/relationships/image" Target="../media/image86.png"/><Relationship Id="rId1" Type="http://schemas.openxmlformats.org/officeDocument/2006/relationships/slideLayout" Target="../slideLayouts/slideLayout7.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png"/></Relationships>
</file>

<file path=ppt/slides/_rels/slide41.xml.rels><?xml version="1.0" encoding="UTF-8" standalone="yes"?>
<Relationships xmlns="http://schemas.openxmlformats.org/package/2006/relationships"><Relationship Id="rId3" Type="http://schemas.openxmlformats.org/officeDocument/2006/relationships/image" Target="../media/image93.png"/><Relationship Id="rId7" Type="http://schemas.openxmlformats.org/officeDocument/2006/relationships/image" Target="../media/image97.png"/><Relationship Id="rId2" Type="http://schemas.openxmlformats.org/officeDocument/2006/relationships/image" Target="../media/image92.png"/><Relationship Id="rId1" Type="http://schemas.openxmlformats.org/officeDocument/2006/relationships/slideLayout" Target="../slideLayouts/slideLayout7.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94.png"/></Relationships>
</file>

<file path=ppt/slides/_rels/slide42.xml.rels><?xml version="1.0" encoding="UTF-8" standalone="yes"?>
<Relationships xmlns="http://schemas.openxmlformats.org/package/2006/relationships"><Relationship Id="rId8" Type="http://schemas.openxmlformats.org/officeDocument/2006/relationships/image" Target="../media/image104.png"/><Relationship Id="rId3" Type="http://schemas.openxmlformats.org/officeDocument/2006/relationships/image" Target="../media/image99.png"/><Relationship Id="rId7" Type="http://schemas.openxmlformats.org/officeDocument/2006/relationships/image" Target="../media/image103.png"/><Relationship Id="rId2" Type="http://schemas.openxmlformats.org/officeDocument/2006/relationships/image" Target="../media/image98.png"/><Relationship Id="rId1" Type="http://schemas.openxmlformats.org/officeDocument/2006/relationships/slideLayout" Target="../slideLayouts/slideLayout7.xml"/><Relationship Id="rId6" Type="http://schemas.openxmlformats.org/officeDocument/2006/relationships/image" Target="../media/image102.png"/><Relationship Id="rId5" Type="http://schemas.openxmlformats.org/officeDocument/2006/relationships/image" Target="../media/image101.png"/><Relationship Id="rId4" Type="http://schemas.openxmlformats.org/officeDocument/2006/relationships/image" Target="../media/image100.png"/></Relationships>
</file>

<file path=ppt/slides/_rels/slide43.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7.xml"/><Relationship Id="rId5" Type="http://schemas.openxmlformats.org/officeDocument/2006/relationships/image" Target="../media/image110.png"/><Relationship Id="rId4" Type="http://schemas.openxmlformats.org/officeDocument/2006/relationships/image" Target="../media/image109.png"/></Relationships>
</file>

<file path=ppt/slides/_rels/slide45.xml.rels><?xml version="1.0" encoding="UTF-8" standalone="yes"?>
<Relationships xmlns="http://schemas.openxmlformats.org/package/2006/relationships"><Relationship Id="rId3" Type="http://schemas.openxmlformats.org/officeDocument/2006/relationships/image" Target="../media/image112.png"/><Relationship Id="rId7" Type="http://schemas.openxmlformats.org/officeDocument/2006/relationships/image" Target="../media/image116.png"/><Relationship Id="rId2" Type="http://schemas.openxmlformats.org/officeDocument/2006/relationships/image" Target="../media/image111.png"/><Relationship Id="rId1" Type="http://schemas.openxmlformats.org/officeDocument/2006/relationships/slideLayout" Target="../slideLayouts/slideLayout7.xml"/><Relationship Id="rId6" Type="http://schemas.openxmlformats.org/officeDocument/2006/relationships/image" Target="../media/image115.png"/><Relationship Id="rId5" Type="http://schemas.openxmlformats.org/officeDocument/2006/relationships/image" Target="../media/image114.png"/><Relationship Id="rId4" Type="http://schemas.openxmlformats.org/officeDocument/2006/relationships/image" Target="../media/image113.png"/></Relationships>
</file>

<file path=ppt/slides/_rels/slide46.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png"/><Relationship Id="rId1" Type="http://schemas.openxmlformats.org/officeDocument/2006/relationships/slideLayout" Target="../slideLayouts/slideLayout7.xml"/><Relationship Id="rId5" Type="http://schemas.openxmlformats.org/officeDocument/2006/relationships/image" Target="../media/image120.png"/><Relationship Id="rId4" Type="http://schemas.openxmlformats.org/officeDocument/2006/relationships/image" Target="../media/image119.png"/></Relationships>
</file>

<file path=ppt/slides/_rels/slide47.xml.rels><?xml version="1.0" encoding="UTF-8" standalone="yes"?>
<Relationships xmlns="http://schemas.openxmlformats.org/package/2006/relationships"><Relationship Id="rId3" Type="http://schemas.openxmlformats.org/officeDocument/2006/relationships/image" Target="../media/image122.png"/><Relationship Id="rId7" Type="http://schemas.openxmlformats.org/officeDocument/2006/relationships/image" Target="../media/image22.png"/><Relationship Id="rId2" Type="http://schemas.openxmlformats.org/officeDocument/2006/relationships/image" Target="../media/image121.png"/><Relationship Id="rId1" Type="http://schemas.openxmlformats.org/officeDocument/2006/relationships/slideLayout" Target="../slideLayouts/slideLayout7.xml"/><Relationship Id="rId6" Type="http://schemas.openxmlformats.org/officeDocument/2006/relationships/image" Target="../media/image125.png"/><Relationship Id="rId5" Type="http://schemas.openxmlformats.org/officeDocument/2006/relationships/image" Target="../media/image124.png"/><Relationship Id="rId4" Type="http://schemas.openxmlformats.org/officeDocument/2006/relationships/image" Target="../media/image123.png"/></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rotWithShape="1">
          <a:blip r:embed="rId2">
            <a:extLst>
              <a:ext uri="{28A0092B-C50C-407E-A947-70E740481C1C}">
                <a14:useLocalDpi xmlns:a14="http://schemas.microsoft.com/office/drawing/2010/main" val="0"/>
              </a:ext>
            </a:extLst>
          </a:blip>
          <a:srcRect l="5182" t="18086" r="8363" b="7913"/>
          <a:stretch/>
        </p:blipFill>
        <p:spPr>
          <a:xfrm>
            <a:off x="498763" y="-13961"/>
            <a:ext cx="8146474" cy="5297935"/>
          </a:xfrm>
          <a:prstGeom prst="ellipse">
            <a:avLst/>
          </a:prstGeom>
          <a:ln>
            <a:noFill/>
          </a:ln>
          <a:effectLst>
            <a:softEdge rad="112500"/>
          </a:effectLst>
        </p:spPr>
      </p:pic>
      <p:sp>
        <p:nvSpPr>
          <p:cNvPr id="5" name="テキスト ボックス 4"/>
          <p:cNvSpPr txBox="1"/>
          <p:nvPr/>
        </p:nvSpPr>
        <p:spPr>
          <a:xfrm>
            <a:off x="709404" y="5399212"/>
            <a:ext cx="7725192" cy="1200329"/>
          </a:xfrm>
          <a:prstGeom prst="rect">
            <a:avLst/>
          </a:prstGeom>
          <a:solidFill>
            <a:schemeClr val="lt1">
              <a:alpha val="70000"/>
            </a:schemeClr>
          </a:solidFill>
          <a:ln>
            <a:noFill/>
          </a:ln>
          <a:effectLst>
            <a:softEdge rad="63500"/>
          </a:effectLst>
        </p:spPr>
        <p:style>
          <a:lnRef idx="2">
            <a:schemeClr val="dk1"/>
          </a:lnRef>
          <a:fillRef idx="1">
            <a:schemeClr val="lt1"/>
          </a:fillRef>
          <a:effectRef idx="0">
            <a:schemeClr val="dk1"/>
          </a:effectRef>
          <a:fontRef idx="minor">
            <a:schemeClr val="dk1"/>
          </a:fontRef>
        </p:style>
        <p:txBody>
          <a:bodyPr wrap="none" rtlCol="0">
            <a:spAutoFit/>
          </a:bodyPr>
          <a:lstStyle/>
          <a:p>
            <a:pPr algn="ctr"/>
            <a:r>
              <a:rPr lang="ja-JP" altLang="en-US" sz="2400" b="1" dirty="0"/>
              <a:t>三重大学・生物資源学部気象･気候ダイナミクス研究室</a:t>
            </a:r>
            <a:endParaRPr lang="en-US" altLang="ja-JP" sz="2400" b="1" dirty="0"/>
          </a:p>
          <a:p>
            <a:pPr algn="ctr"/>
            <a:r>
              <a:rPr lang="ja-JP" altLang="en-US" sz="2400" b="1" dirty="0"/>
              <a:t>　</a:t>
            </a:r>
            <a:r>
              <a:rPr lang="ja-JP" altLang="en-US" sz="2400" b="1" dirty="0" smtClean="0"/>
              <a:t>・</a:t>
            </a:r>
            <a:r>
              <a:rPr lang="en-US" altLang="ja-JP" sz="2400" b="1" dirty="0" smtClean="0"/>
              <a:t>514341</a:t>
            </a:r>
            <a:r>
              <a:rPr lang="ja-JP" altLang="en-US" sz="2400" b="1" dirty="0" smtClean="0"/>
              <a:t>　杉原</a:t>
            </a:r>
            <a:r>
              <a:rPr lang="ja-JP" altLang="en-US" sz="2400" b="1" dirty="0"/>
              <a:t>直樹　</a:t>
            </a:r>
            <a:endParaRPr lang="en-US" altLang="ja-JP" sz="2400" b="1" dirty="0" smtClean="0"/>
          </a:p>
          <a:p>
            <a:pPr algn="ctr"/>
            <a:r>
              <a:rPr lang="ja-JP" altLang="en-US" sz="2400" b="1" dirty="0" smtClean="0"/>
              <a:t>・担当教員　立花</a:t>
            </a:r>
            <a:r>
              <a:rPr lang="ja-JP" altLang="en-US" sz="2400" b="1" dirty="0"/>
              <a:t>義裕　教授　</a:t>
            </a:r>
          </a:p>
        </p:txBody>
      </p:sp>
      <p:sp>
        <p:nvSpPr>
          <p:cNvPr id="6" name="テキスト ボックス 5"/>
          <p:cNvSpPr txBox="1"/>
          <p:nvPr/>
        </p:nvSpPr>
        <p:spPr>
          <a:xfrm>
            <a:off x="-24692" y="3334022"/>
            <a:ext cx="9168692" cy="1569660"/>
          </a:xfrm>
          <a:prstGeom prst="rect">
            <a:avLst/>
          </a:prstGeom>
          <a:solidFill>
            <a:schemeClr val="accent4">
              <a:lumMod val="40000"/>
              <a:lumOff val="60000"/>
            </a:schemeClr>
          </a:solidFill>
          <a:ln/>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ja-JP" altLang="en-US" sz="3200" b="1" dirty="0"/>
              <a:t>南極</a:t>
            </a:r>
            <a:r>
              <a:rPr lang="ja-JP" altLang="en-US" sz="3200" b="1" dirty="0" smtClean="0"/>
              <a:t>振動由来のソマリジェットは</a:t>
            </a:r>
            <a:endParaRPr lang="en-US" altLang="ja-JP" sz="3200" b="1" dirty="0" smtClean="0"/>
          </a:p>
          <a:p>
            <a:pPr algn="ctr"/>
            <a:r>
              <a:rPr lang="ja-JP" altLang="en-US" sz="3200" b="1" dirty="0" smtClean="0"/>
              <a:t>北半球亜熱帯ジェットを変える</a:t>
            </a:r>
            <a:endParaRPr lang="en-US" altLang="ja-JP" sz="3200" b="1" dirty="0" smtClean="0"/>
          </a:p>
          <a:p>
            <a:pPr algn="ctr"/>
            <a:r>
              <a:rPr lang="ja-JP" altLang="en-US" sz="3200" b="1" dirty="0" smtClean="0"/>
              <a:t>～ソマリジェットは両半球をつなぐ～</a:t>
            </a:r>
            <a:endParaRPr lang="en-US" altLang="ja-JP" sz="3200" b="1" dirty="0" smtClean="0"/>
          </a:p>
        </p:txBody>
      </p:sp>
      <p:sp>
        <p:nvSpPr>
          <p:cNvPr id="2" name="テキスト ボックス 1"/>
          <p:cNvSpPr txBox="1"/>
          <p:nvPr/>
        </p:nvSpPr>
        <p:spPr>
          <a:xfrm>
            <a:off x="-24692" y="6599541"/>
            <a:ext cx="7357081" cy="261610"/>
          </a:xfrm>
          <a:prstGeom prst="rect">
            <a:avLst/>
          </a:prstGeom>
          <a:noFill/>
        </p:spPr>
        <p:txBody>
          <a:bodyPr wrap="square" rtlCol="0">
            <a:spAutoFit/>
          </a:bodyPr>
          <a:lstStyle/>
          <a:p>
            <a:r>
              <a:rPr lang="ja-JP" altLang="en-US" sz="1100" dirty="0" smtClean="0"/>
              <a:t>図：</a:t>
            </a:r>
            <a:r>
              <a:rPr lang="ja-JP" altLang="ja-JP" sz="1100" dirty="0" smtClean="0"/>
              <a:t>気象庁</a:t>
            </a:r>
            <a:r>
              <a:rPr lang="en-US" altLang="ja-JP" sz="1100" u="sng" dirty="0">
                <a:hlinkClick r:id="rId3"/>
              </a:rPr>
              <a:t>http://ds.data.jma.go.jp/gmd/jra/atlas/jp/surface_basic.html</a:t>
            </a:r>
            <a:r>
              <a:rPr lang="ja-JP" altLang="ja-JP" sz="1100" dirty="0"/>
              <a:t>　</a:t>
            </a:r>
            <a:r>
              <a:rPr lang="ja-JP" altLang="ja-JP" sz="1100" dirty="0" smtClean="0"/>
              <a:t>参照</a:t>
            </a:r>
            <a:endParaRPr lang="ja-JP" altLang="ja-JP" sz="1100" dirty="0"/>
          </a:p>
        </p:txBody>
      </p:sp>
      <p:sp>
        <p:nvSpPr>
          <p:cNvPr id="3" name="テキスト ボックス 2"/>
          <p:cNvSpPr txBox="1"/>
          <p:nvPr/>
        </p:nvSpPr>
        <p:spPr>
          <a:xfrm>
            <a:off x="-1" y="0"/>
            <a:ext cx="1947463" cy="64633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kumimoji="1" lang="ja-JP" altLang="en-US" dirty="0" smtClean="0"/>
              <a:t>夏の</a:t>
            </a:r>
            <a:r>
              <a:rPr kumimoji="1" lang="en-US" altLang="ja-JP" dirty="0" smtClean="0"/>
              <a:t>850hPa</a:t>
            </a:r>
            <a:r>
              <a:rPr kumimoji="1" lang="ja-JP" altLang="en-US" dirty="0" smtClean="0"/>
              <a:t>面</a:t>
            </a:r>
            <a:endParaRPr kumimoji="1" lang="en-US" altLang="ja-JP" dirty="0" smtClean="0"/>
          </a:p>
          <a:p>
            <a:r>
              <a:rPr lang="ja-JP" altLang="en-US" dirty="0" smtClean="0"/>
              <a:t>風</a:t>
            </a:r>
            <a:r>
              <a:rPr lang="en-US" altLang="ja-JP" dirty="0" smtClean="0"/>
              <a:t>(m/s)</a:t>
            </a:r>
            <a:r>
              <a:rPr lang="ja-JP" altLang="en-US" dirty="0" smtClean="0"/>
              <a:t>の気候値</a:t>
            </a:r>
            <a:endParaRPr kumimoji="1" lang="ja-JP" altLang="en-US" dirty="0"/>
          </a:p>
        </p:txBody>
      </p:sp>
    </p:spTree>
    <p:extLst>
      <p:ext uri="{BB962C8B-B14F-4D97-AF65-F5344CB8AC3E}">
        <p14:creationId xmlns:p14="http://schemas.microsoft.com/office/powerpoint/2010/main" val="185838348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図 39"/>
          <p:cNvPicPr>
            <a:picLocks noChangeAspect="1"/>
          </p:cNvPicPr>
          <p:nvPr/>
        </p:nvPicPr>
        <p:blipFill rotWithShape="1">
          <a:blip r:embed="rId2">
            <a:extLst>
              <a:ext uri="{28A0092B-C50C-407E-A947-70E740481C1C}">
                <a14:useLocalDpi xmlns:a14="http://schemas.microsoft.com/office/drawing/2010/main" val="0"/>
              </a:ext>
            </a:extLst>
          </a:blip>
          <a:srcRect t="17268" r="1899" b="11147"/>
          <a:stretch/>
        </p:blipFill>
        <p:spPr>
          <a:xfrm>
            <a:off x="2479527" y="4272204"/>
            <a:ext cx="3748886" cy="2464569"/>
          </a:xfrm>
          <a:prstGeom prst="rect">
            <a:avLst/>
          </a:prstGeom>
        </p:spPr>
      </p:pic>
      <p:sp>
        <p:nvSpPr>
          <p:cNvPr id="3" name="テキスト ボックス 2"/>
          <p:cNvSpPr txBox="1"/>
          <p:nvPr/>
        </p:nvSpPr>
        <p:spPr>
          <a:xfrm>
            <a:off x="0" y="-21388"/>
            <a:ext cx="2856582" cy="369332"/>
          </a:xfrm>
          <a:prstGeom prst="rect">
            <a:avLst/>
          </a:prstGeom>
          <a:solidFill>
            <a:schemeClr val="accent3">
              <a:alpha val="50000"/>
            </a:schemeClr>
          </a:solidFill>
          <a:ln>
            <a:solidFill>
              <a:schemeClr val="tx1"/>
            </a:solid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ja-JP" altLang="en-US" b="1" dirty="0">
                <a:solidFill>
                  <a:schemeClr val="accent5">
                    <a:lumMod val="50000"/>
                  </a:schemeClr>
                </a:solidFill>
                <a:latin typeface="HGP創英角ﾎﾟｯﾌﾟ体" panose="040B0A00000000000000" pitchFamily="50" charset="-128"/>
                <a:ea typeface="HGP創英角ﾎﾟｯﾌﾟ体" panose="040B0A00000000000000" pitchFamily="50" charset="-128"/>
              </a:rPr>
              <a:t>マスカリン</a:t>
            </a:r>
            <a:r>
              <a:rPr lang="ja-JP" altLang="en-US" b="1" dirty="0" smtClean="0">
                <a:solidFill>
                  <a:schemeClr val="accent5">
                    <a:lumMod val="50000"/>
                  </a:schemeClr>
                </a:solidFill>
                <a:latin typeface="HGP創英角ﾎﾟｯﾌﾟ体" panose="040B0A00000000000000" pitchFamily="50" charset="-128"/>
                <a:ea typeface="HGP創英角ﾎﾟｯﾌﾟ体" panose="040B0A00000000000000" pitchFamily="50" charset="-128"/>
              </a:rPr>
              <a:t>高気圧の影響</a:t>
            </a:r>
            <a:endParaRPr kumimoji="1" lang="ja-JP" altLang="en-US" b="1" dirty="0">
              <a:solidFill>
                <a:schemeClr val="accent5">
                  <a:lumMod val="50000"/>
                </a:schemeClr>
              </a:solidFill>
              <a:latin typeface="HGP創英角ﾎﾟｯﾌﾟ体" panose="040B0A00000000000000" pitchFamily="50" charset="-128"/>
              <a:ea typeface="HGP創英角ﾎﾟｯﾌﾟ体" panose="040B0A00000000000000" pitchFamily="50" charset="-128"/>
            </a:endParaRPr>
          </a:p>
        </p:txBody>
      </p:sp>
      <p:grpSp>
        <p:nvGrpSpPr>
          <p:cNvPr id="44" name="グループ化 43"/>
          <p:cNvGrpSpPr/>
          <p:nvPr/>
        </p:nvGrpSpPr>
        <p:grpSpPr>
          <a:xfrm>
            <a:off x="-4436" y="344751"/>
            <a:ext cx="9126994" cy="192113"/>
            <a:chOff x="-1" y="224146"/>
            <a:chExt cx="9126994" cy="192113"/>
          </a:xfrm>
        </p:grpSpPr>
        <p:sp>
          <p:nvSpPr>
            <p:cNvPr id="4" name="正方形/長方形 3"/>
            <p:cNvSpPr/>
            <p:nvPr/>
          </p:nvSpPr>
          <p:spPr>
            <a:xfrm>
              <a:off x="-1" y="228736"/>
              <a:ext cx="778151" cy="179475"/>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5" name="正方形/長方形 4"/>
            <p:cNvSpPr/>
            <p:nvPr/>
          </p:nvSpPr>
          <p:spPr>
            <a:xfrm>
              <a:off x="766265" y="237712"/>
              <a:ext cx="1492301" cy="170499"/>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b="1" dirty="0" smtClean="0">
                  <a:solidFill>
                    <a:schemeClr val="accent5">
                      <a:lumMod val="60000"/>
                      <a:lumOff val="40000"/>
                    </a:schemeClr>
                  </a:solidFill>
                </a:rPr>
                <a:t>導入</a:t>
              </a:r>
              <a:r>
                <a:rPr lang="en-US" altLang="ja-JP" sz="1400" b="1" dirty="0" smtClean="0">
                  <a:solidFill>
                    <a:schemeClr val="accent5">
                      <a:lumMod val="60000"/>
                      <a:lumOff val="40000"/>
                    </a:schemeClr>
                  </a:solidFill>
                </a:rPr>
                <a:t>/</a:t>
              </a:r>
              <a:r>
                <a:rPr lang="ja-JP" altLang="en-US" sz="1400" b="1" dirty="0" smtClean="0">
                  <a:solidFill>
                    <a:schemeClr val="accent5">
                      <a:lumMod val="60000"/>
                      <a:lumOff val="40000"/>
                    </a:schemeClr>
                  </a:solidFill>
                </a:rPr>
                <a:t>背景</a:t>
              </a:r>
              <a:endParaRPr kumimoji="1" lang="en-US" altLang="ja-JP" sz="1400" b="1" dirty="0" smtClean="0">
                <a:solidFill>
                  <a:schemeClr val="accent5">
                    <a:lumMod val="60000"/>
                    <a:lumOff val="40000"/>
                  </a:schemeClr>
                </a:solidFill>
              </a:endParaRPr>
            </a:p>
          </p:txBody>
        </p:sp>
        <p:sp>
          <p:nvSpPr>
            <p:cNvPr id="6" name="正方形/長方形 5"/>
            <p:cNvSpPr/>
            <p:nvPr/>
          </p:nvSpPr>
          <p:spPr>
            <a:xfrm>
              <a:off x="2257710" y="230553"/>
              <a:ext cx="910743" cy="185089"/>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7" name="正方形/長方形 6"/>
            <p:cNvSpPr/>
            <p:nvPr/>
          </p:nvSpPr>
          <p:spPr>
            <a:xfrm>
              <a:off x="3148918" y="230553"/>
              <a:ext cx="1331368" cy="185089"/>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b="1" dirty="0" smtClean="0">
                  <a:solidFill>
                    <a:schemeClr val="accent5">
                      <a:lumMod val="40000"/>
                      <a:lumOff val="60000"/>
                    </a:schemeClr>
                  </a:solidFill>
                </a:rPr>
                <a:t>解析</a:t>
              </a:r>
              <a:r>
                <a:rPr lang="ja-JP" altLang="en-US" sz="1400" b="1" dirty="0">
                  <a:solidFill>
                    <a:schemeClr val="accent5">
                      <a:lumMod val="40000"/>
                      <a:lumOff val="60000"/>
                    </a:schemeClr>
                  </a:solidFill>
                </a:rPr>
                <a:t>方法</a:t>
              </a:r>
              <a:endParaRPr lang="en-US" altLang="ja-JP" sz="1400" b="1" dirty="0" smtClean="0">
                <a:solidFill>
                  <a:schemeClr val="accent5">
                    <a:lumMod val="40000"/>
                    <a:lumOff val="60000"/>
                  </a:schemeClr>
                </a:solidFill>
              </a:endParaRPr>
            </a:p>
          </p:txBody>
        </p:sp>
        <p:sp>
          <p:nvSpPr>
            <p:cNvPr id="8" name="正方形/長方形 7"/>
            <p:cNvSpPr/>
            <p:nvPr/>
          </p:nvSpPr>
          <p:spPr>
            <a:xfrm>
              <a:off x="4489155" y="230552"/>
              <a:ext cx="881483" cy="185089"/>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9" name="正方形/長方形 8"/>
            <p:cNvSpPr/>
            <p:nvPr/>
          </p:nvSpPr>
          <p:spPr>
            <a:xfrm>
              <a:off x="5359666" y="231170"/>
              <a:ext cx="1382572" cy="185089"/>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b="1" dirty="0">
                  <a:solidFill>
                    <a:srgbClr val="002060"/>
                  </a:solidFill>
                </a:rPr>
                <a:t>結果</a:t>
              </a:r>
              <a:endParaRPr kumimoji="1" lang="ja-JP" altLang="en-US" sz="1400" b="1" dirty="0">
                <a:solidFill>
                  <a:srgbClr val="002060"/>
                </a:solidFill>
              </a:endParaRPr>
            </a:p>
          </p:txBody>
        </p:sp>
        <p:sp>
          <p:nvSpPr>
            <p:cNvPr id="10" name="正方形/長方形 9"/>
            <p:cNvSpPr/>
            <p:nvPr/>
          </p:nvSpPr>
          <p:spPr>
            <a:xfrm>
              <a:off x="6742238" y="224146"/>
              <a:ext cx="1002183" cy="185089"/>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1" name="正方形/長方形 10"/>
            <p:cNvSpPr/>
            <p:nvPr/>
          </p:nvSpPr>
          <p:spPr>
            <a:xfrm>
              <a:off x="7744421" y="224146"/>
              <a:ext cx="1382572" cy="185089"/>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smtClean="0">
                  <a:solidFill>
                    <a:schemeClr val="accent5">
                      <a:lumMod val="60000"/>
                      <a:lumOff val="40000"/>
                    </a:schemeClr>
                  </a:solidFill>
                </a:rPr>
                <a:t>まとめ</a:t>
              </a:r>
              <a:endParaRPr kumimoji="1" lang="ja-JP" altLang="en-US" sz="1400" b="1" dirty="0">
                <a:solidFill>
                  <a:schemeClr val="accent5">
                    <a:lumMod val="60000"/>
                    <a:lumOff val="40000"/>
                  </a:schemeClr>
                </a:solidFill>
              </a:endParaRPr>
            </a:p>
          </p:txBody>
        </p:sp>
      </p:grpSp>
      <p:sp>
        <p:nvSpPr>
          <p:cNvPr id="25" name="テキスト ボックス 24"/>
          <p:cNvSpPr txBox="1"/>
          <p:nvPr/>
        </p:nvSpPr>
        <p:spPr>
          <a:xfrm>
            <a:off x="0" y="3656820"/>
            <a:ext cx="4626142" cy="64633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kumimoji="1" lang="ja-JP" altLang="en-US" dirty="0" smtClean="0"/>
              <a:t>インドモンスーンを除いたインデックスを</a:t>
            </a:r>
            <a:endParaRPr kumimoji="1" lang="en-US" altLang="ja-JP" dirty="0" smtClean="0"/>
          </a:p>
          <a:p>
            <a:pPr algn="ctr"/>
            <a:r>
              <a:rPr kumimoji="1" lang="ja-JP" altLang="en-US" dirty="0" smtClean="0"/>
              <a:t>風に回帰した図</a:t>
            </a:r>
            <a:endParaRPr kumimoji="1" lang="ja-JP" altLang="en-US" dirty="0"/>
          </a:p>
        </p:txBody>
      </p:sp>
      <p:sp>
        <p:nvSpPr>
          <p:cNvPr id="28" name="テキスト ボックス 27"/>
          <p:cNvSpPr txBox="1"/>
          <p:nvPr/>
        </p:nvSpPr>
        <p:spPr>
          <a:xfrm>
            <a:off x="96217" y="5569691"/>
            <a:ext cx="2505875" cy="923330"/>
          </a:xfrm>
          <a:prstGeom prst="rect">
            <a:avLst/>
          </a:prstGeom>
          <a:gradFill>
            <a:gsLst>
              <a:gs pos="0">
                <a:schemeClr val="accent1">
                  <a:lumMod val="110000"/>
                  <a:satMod val="105000"/>
                  <a:tint val="67000"/>
                  <a:alpha val="48000"/>
                </a:schemeClr>
              </a:gs>
              <a:gs pos="50000">
                <a:schemeClr val="accent1">
                  <a:lumMod val="105000"/>
                  <a:satMod val="103000"/>
                  <a:tint val="73000"/>
                </a:schemeClr>
              </a:gs>
              <a:gs pos="100000">
                <a:schemeClr val="accent1">
                  <a:lumMod val="105000"/>
                  <a:satMod val="109000"/>
                  <a:tint val="81000"/>
                </a:schemeClr>
              </a:gs>
            </a:gsLst>
          </a:gradFill>
          <a:ln w="38100">
            <a:solidFill>
              <a:schemeClr val="bg2">
                <a:lumMod val="75000"/>
              </a:schemeClr>
            </a:solidFill>
          </a:ln>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kumimoji="1" lang="ja-JP" altLang="en-US" b="1" dirty="0" smtClean="0"/>
              <a:t>マスカリン高気圧から</a:t>
            </a:r>
            <a:endParaRPr kumimoji="1" lang="en-US" altLang="ja-JP" b="1" dirty="0" smtClean="0"/>
          </a:p>
          <a:p>
            <a:pPr algn="ctr"/>
            <a:r>
              <a:rPr lang="ja-JP" altLang="en-US" b="1" dirty="0" smtClean="0"/>
              <a:t>押し</a:t>
            </a:r>
            <a:r>
              <a:rPr kumimoji="1" lang="ja-JP" altLang="en-US" b="1" dirty="0" smtClean="0"/>
              <a:t>出すように</a:t>
            </a:r>
            <a:endParaRPr kumimoji="1" lang="en-US" altLang="ja-JP" b="1" dirty="0" smtClean="0"/>
          </a:p>
          <a:p>
            <a:pPr algn="ctr"/>
            <a:r>
              <a:rPr kumimoji="1" lang="en-US" altLang="ja-JP" b="1" dirty="0" smtClean="0"/>
              <a:t>SMJ</a:t>
            </a:r>
            <a:r>
              <a:rPr kumimoji="1" lang="ja-JP" altLang="en-US" b="1" dirty="0" smtClean="0"/>
              <a:t>を強化している</a:t>
            </a:r>
            <a:endParaRPr kumimoji="1" lang="ja-JP" altLang="en-US" b="1" dirty="0"/>
          </a:p>
        </p:txBody>
      </p:sp>
      <p:sp>
        <p:nvSpPr>
          <p:cNvPr id="29" name="テキスト ボックス 28"/>
          <p:cNvSpPr txBox="1"/>
          <p:nvPr/>
        </p:nvSpPr>
        <p:spPr>
          <a:xfrm>
            <a:off x="5407958" y="6183212"/>
            <a:ext cx="3670741" cy="646331"/>
          </a:xfrm>
          <a:prstGeom prst="rect">
            <a:avLst/>
          </a:prstGeom>
          <a:ln w="38100"/>
        </p:spPr>
        <p:style>
          <a:lnRef idx="2">
            <a:schemeClr val="accent4"/>
          </a:lnRef>
          <a:fillRef idx="1">
            <a:schemeClr val="lt1"/>
          </a:fillRef>
          <a:effectRef idx="0">
            <a:schemeClr val="accent4"/>
          </a:effectRef>
          <a:fontRef idx="minor">
            <a:schemeClr val="dk1"/>
          </a:fontRef>
        </p:style>
        <p:txBody>
          <a:bodyPr wrap="square" rtlCol="0">
            <a:spAutoFit/>
          </a:bodyPr>
          <a:lstStyle/>
          <a:p>
            <a:r>
              <a:rPr kumimoji="1" lang="ja-JP" altLang="en-US" b="1" dirty="0" smtClean="0"/>
              <a:t>以後この残差インデックスで回帰を行い大気場との関係を</a:t>
            </a:r>
            <a:r>
              <a:rPr kumimoji="1" lang="ja-JP" altLang="en-US" b="1" dirty="0" smtClean="0"/>
              <a:t>見ていく</a:t>
            </a:r>
            <a:endParaRPr kumimoji="1" lang="ja-JP" altLang="en-US" b="1" dirty="0"/>
          </a:p>
        </p:txBody>
      </p:sp>
      <p:sp>
        <p:nvSpPr>
          <p:cNvPr id="23" name="四角形吹き出し 22"/>
          <p:cNvSpPr/>
          <p:nvPr/>
        </p:nvSpPr>
        <p:spPr>
          <a:xfrm>
            <a:off x="5816581" y="5301337"/>
            <a:ext cx="2911791" cy="578278"/>
          </a:xfrm>
          <a:prstGeom prst="wedgeRectCallout">
            <a:avLst>
              <a:gd name="adj1" fmla="val -91031"/>
              <a:gd name="adj2" fmla="val -77110"/>
            </a:avLst>
          </a:prstGeom>
          <a:gradFill>
            <a:gsLst>
              <a:gs pos="0">
                <a:schemeClr val="accent2">
                  <a:lumMod val="110000"/>
                  <a:satMod val="105000"/>
                  <a:tint val="67000"/>
                  <a:alpha val="3000"/>
                </a:schemeClr>
              </a:gs>
              <a:gs pos="50000">
                <a:schemeClr val="accent2">
                  <a:lumMod val="105000"/>
                  <a:satMod val="103000"/>
                  <a:tint val="73000"/>
                </a:schemeClr>
              </a:gs>
              <a:gs pos="100000">
                <a:schemeClr val="accent2">
                  <a:lumMod val="105000"/>
                  <a:satMod val="109000"/>
                  <a:tint val="81000"/>
                </a:schemeClr>
              </a:gs>
            </a:gsLst>
          </a:gradFill>
        </p:spPr>
        <p:style>
          <a:lnRef idx="1">
            <a:schemeClr val="accent2"/>
          </a:lnRef>
          <a:fillRef idx="2">
            <a:schemeClr val="accent2"/>
          </a:fillRef>
          <a:effectRef idx="1">
            <a:schemeClr val="accent2"/>
          </a:effectRef>
          <a:fontRef idx="minor">
            <a:schemeClr val="dk1"/>
          </a:fontRef>
        </p:style>
        <p:txBody>
          <a:bodyPr rtlCol="0" anchor="ctr"/>
          <a:lstStyle/>
          <a:p>
            <a:pPr algn="ctr"/>
            <a:r>
              <a:rPr lang="ja-JP" altLang="en-US" b="1" dirty="0"/>
              <a:t>北半球にまで影響</a:t>
            </a:r>
            <a:r>
              <a:rPr lang="ja-JP" altLang="en-US" b="1" dirty="0" smtClean="0"/>
              <a:t>が</a:t>
            </a:r>
            <a:endParaRPr lang="en-US" altLang="ja-JP" b="1" dirty="0" smtClean="0"/>
          </a:p>
          <a:p>
            <a:pPr algn="ctr"/>
            <a:r>
              <a:rPr lang="ja-JP" altLang="en-US" b="1" dirty="0" smtClean="0"/>
              <a:t>伸びていそうである</a:t>
            </a:r>
            <a:endParaRPr lang="ja-JP" altLang="en-US" b="1" dirty="0"/>
          </a:p>
        </p:txBody>
      </p:sp>
      <p:sp>
        <p:nvSpPr>
          <p:cNvPr id="34" name="右矢印 33"/>
          <p:cNvSpPr/>
          <p:nvPr/>
        </p:nvSpPr>
        <p:spPr>
          <a:xfrm>
            <a:off x="4384452" y="3885881"/>
            <a:ext cx="918802" cy="38632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正方形/長方形 34"/>
          <p:cNvSpPr/>
          <p:nvPr/>
        </p:nvSpPr>
        <p:spPr>
          <a:xfrm>
            <a:off x="5407958" y="3662336"/>
            <a:ext cx="3670741" cy="664608"/>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ja-JP" altLang="en-US" b="1" dirty="0"/>
              <a:t>マスカリン</a:t>
            </a:r>
            <a:r>
              <a:rPr lang="ja-JP" altLang="en-US" b="1" dirty="0" smtClean="0"/>
              <a:t>高気圧由来</a:t>
            </a:r>
            <a:r>
              <a:rPr kumimoji="1" lang="ja-JP" altLang="en-US" b="1" dirty="0" smtClean="0"/>
              <a:t>のソマリジェットの影響を見ている</a:t>
            </a:r>
            <a:endParaRPr kumimoji="1" lang="ja-JP" altLang="en-US" b="1" dirty="0"/>
          </a:p>
        </p:txBody>
      </p:sp>
      <p:sp>
        <p:nvSpPr>
          <p:cNvPr id="37" name="テキスト ボックス 36"/>
          <p:cNvSpPr txBox="1"/>
          <p:nvPr/>
        </p:nvSpPr>
        <p:spPr>
          <a:xfrm>
            <a:off x="-20432" y="6598131"/>
            <a:ext cx="5521876" cy="276999"/>
          </a:xfrm>
          <a:prstGeom prst="rect">
            <a:avLst/>
          </a:prstGeom>
          <a:noFill/>
        </p:spPr>
        <p:txBody>
          <a:bodyPr wrap="square" rtlCol="0">
            <a:spAutoFit/>
          </a:bodyPr>
          <a:lstStyle/>
          <a:p>
            <a:r>
              <a:rPr lang="ja-JP" altLang="en-US" sz="1200" dirty="0" smtClean="0"/>
              <a:t>線</a:t>
            </a:r>
            <a:r>
              <a:rPr lang="ja-JP" altLang="en-US" sz="1200" dirty="0" smtClean="0"/>
              <a:t>：</a:t>
            </a:r>
            <a:r>
              <a:rPr lang="en-US" altLang="ja-JP" sz="1200" dirty="0" smtClean="0"/>
              <a:t>t2</a:t>
            </a:r>
            <a:r>
              <a:rPr lang="en-US" altLang="ja-JP" sz="1200" dirty="0"/>
              <a:t>m</a:t>
            </a:r>
            <a:r>
              <a:rPr lang="ja-JP" altLang="en-US" sz="1200" dirty="0" smtClean="0"/>
              <a:t>回帰</a:t>
            </a:r>
            <a:r>
              <a:rPr lang="ja-JP" altLang="en-US" sz="1200" dirty="0"/>
              <a:t>係数</a:t>
            </a:r>
            <a:r>
              <a:rPr lang="en-US" altLang="ja-JP" sz="1200" dirty="0" smtClean="0"/>
              <a:t>(m)</a:t>
            </a:r>
            <a:r>
              <a:rPr lang="ja-JP" altLang="en-US" sz="1200" dirty="0" smtClean="0"/>
              <a:t>　</a:t>
            </a:r>
            <a:r>
              <a:rPr lang="ja-JP" altLang="en-US" sz="1200" dirty="0"/>
              <a:t>色</a:t>
            </a:r>
            <a:r>
              <a:rPr lang="ja-JP" altLang="en-US" sz="1200" dirty="0" smtClean="0"/>
              <a:t>：有意水準９０％以上　矢印：風回帰係数（</a:t>
            </a:r>
            <a:r>
              <a:rPr lang="en-US" altLang="ja-JP" sz="1200" dirty="0" smtClean="0"/>
              <a:t>m/s</a:t>
            </a:r>
            <a:r>
              <a:rPr lang="ja-JP" altLang="en-US" sz="1200" dirty="0" smtClean="0"/>
              <a:t>）</a:t>
            </a:r>
            <a:endParaRPr kumimoji="1" lang="ja-JP" altLang="en-US" sz="1200" dirty="0"/>
          </a:p>
        </p:txBody>
      </p:sp>
      <p:grpSp>
        <p:nvGrpSpPr>
          <p:cNvPr id="45" name="グループ化 44"/>
          <p:cNvGrpSpPr/>
          <p:nvPr/>
        </p:nvGrpSpPr>
        <p:grpSpPr>
          <a:xfrm>
            <a:off x="54683" y="660429"/>
            <a:ext cx="9085585" cy="2963032"/>
            <a:chOff x="34244" y="509708"/>
            <a:chExt cx="9085585" cy="2963032"/>
          </a:xfrm>
        </p:grpSpPr>
        <p:pic>
          <p:nvPicPr>
            <p:cNvPr id="41" name="図 40"/>
            <p:cNvPicPr>
              <a:picLocks noChangeAspect="1"/>
            </p:cNvPicPr>
            <p:nvPr/>
          </p:nvPicPr>
          <p:blipFill rotWithShape="1">
            <a:blip r:embed="rId3" cstate="print">
              <a:extLst>
                <a:ext uri="{28A0092B-C50C-407E-A947-70E740481C1C}">
                  <a14:useLocalDpi xmlns:a14="http://schemas.microsoft.com/office/drawing/2010/main" val="0"/>
                </a:ext>
              </a:extLst>
            </a:blip>
            <a:srcRect t="16502" r="2747" b="14207"/>
            <a:stretch/>
          </p:blipFill>
          <p:spPr>
            <a:xfrm>
              <a:off x="6847288" y="1379556"/>
              <a:ext cx="2272541" cy="2049444"/>
            </a:xfrm>
            <a:prstGeom prst="rect">
              <a:avLst/>
            </a:prstGeom>
          </p:spPr>
        </p:pic>
        <p:sp>
          <p:nvSpPr>
            <p:cNvPr id="36" name="正方形/長方形 35"/>
            <p:cNvSpPr/>
            <p:nvPr/>
          </p:nvSpPr>
          <p:spPr>
            <a:xfrm>
              <a:off x="34244" y="693884"/>
              <a:ext cx="9067875" cy="2778856"/>
            </a:xfrm>
            <a:prstGeom prst="rect">
              <a:avLst/>
            </a:prstGeom>
            <a:noFill/>
            <a:ln w="3810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kumimoji="1" lang="ja-JP" altLang="en-US"/>
            </a:p>
          </p:txBody>
        </p:sp>
        <p:sp>
          <p:nvSpPr>
            <p:cNvPr id="12" name="テキスト ボックス 11"/>
            <p:cNvSpPr txBox="1"/>
            <p:nvPr/>
          </p:nvSpPr>
          <p:spPr>
            <a:xfrm>
              <a:off x="1600059" y="509708"/>
              <a:ext cx="5936244"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ja-JP" altLang="en-US" dirty="0" smtClean="0"/>
                <a:t>どのようにして南半球からの影響の</a:t>
              </a:r>
              <a:r>
                <a:rPr lang="ja-JP" altLang="en-US" dirty="0"/>
                <a:t>み</a:t>
              </a:r>
              <a:r>
                <a:rPr lang="ja-JP" altLang="en-US" dirty="0" smtClean="0"/>
                <a:t>を見るのか？</a:t>
              </a:r>
              <a:endParaRPr kumimoji="1" lang="en-US" altLang="ja-JP" dirty="0" smtClean="0"/>
            </a:p>
          </p:txBody>
        </p:sp>
        <p:sp>
          <p:nvSpPr>
            <p:cNvPr id="24" name="テキスト ボックス 23"/>
            <p:cNvSpPr txBox="1"/>
            <p:nvPr/>
          </p:nvSpPr>
          <p:spPr>
            <a:xfrm>
              <a:off x="4056490" y="1428103"/>
              <a:ext cx="2730314" cy="1477328"/>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kumimoji="1" lang="ja-JP" altLang="en-US" dirty="0" smtClean="0"/>
                <a:t>インドモンスーンを作る</a:t>
              </a:r>
              <a:endParaRPr kumimoji="1" lang="en-US" altLang="ja-JP" dirty="0" smtClean="0"/>
            </a:p>
            <a:p>
              <a:pPr algn="ctr"/>
              <a:r>
                <a:rPr kumimoji="1" lang="ja-JP" altLang="en-US" dirty="0" smtClean="0"/>
                <a:t>主要原因の</a:t>
              </a:r>
              <a:endParaRPr kumimoji="1" lang="en-US" altLang="ja-JP" dirty="0" smtClean="0"/>
            </a:p>
            <a:p>
              <a:pPr algn="ctr"/>
              <a:r>
                <a:rPr kumimoji="1" lang="ja-JP" altLang="en-US" b="1" dirty="0" smtClean="0">
                  <a:solidFill>
                    <a:srgbClr val="FF0000"/>
                  </a:solidFill>
                </a:rPr>
                <a:t>海陸の熱</a:t>
              </a:r>
              <a:r>
                <a:rPr kumimoji="1" lang="ja-JP" altLang="en-US" b="1" dirty="0" smtClean="0">
                  <a:solidFill>
                    <a:srgbClr val="FF0000"/>
                  </a:solidFill>
                </a:rPr>
                <a:t>コントラスト</a:t>
              </a:r>
              <a:r>
                <a:rPr lang="ja-JP" altLang="en-US" dirty="0"/>
                <a:t>で</a:t>
              </a:r>
              <a:endParaRPr lang="en-US" altLang="ja-JP" dirty="0" smtClean="0"/>
            </a:p>
            <a:p>
              <a:pPr algn="ctr"/>
              <a:r>
                <a:rPr kumimoji="1" lang="ja-JP" altLang="en-US" dirty="0" smtClean="0"/>
                <a:t>インドモンスーン</a:t>
              </a:r>
              <a:endParaRPr kumimoji="1" lang="en-US" altLang="ja-JP" dirty="0" smtClean="0"/>
            </a:p>
            <a:p>
              <a:pPr algn="ctr"/>
              <a:r>
                <a:rPr kumimoji="1" lang="ja-JP" altLang="en-US" dirty="0" smtClean="0"/>
                <a:t>インデックスを定義</a:t>
              </a:r>
              <a:endParaRPr kumimoji="1" lang="en-US" altLang="ja-JP" dirty="0" smtClean="0"/>
            </a:p>
          </p:txBody>
        </p:sp>
        <p:sp>
          <p:nvSpPr>
            <p:cNvPr id="31" name="屈折矢印 30"/>
            <p:cNvSpPr/>
            <p:nvPr/>
          </p:nvSpPr>
          <p:spPr>
            <a:xfrm rot="5400000">
              <a:off x="6036501" y="2757058"/>
              <a:ext cx="557364" cy="854110"/>
            </a:xfrm>
            <a:prstGeom prst="bentUpArrow">
              <a:avLst>
                <a:gd name="adj1" fmla="val 25000"/>
                <a:gd name="adj2" fmla="val 38115"/>
                <a:gd name="adj3" fmla="val 36242"/>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a:p>
          </p:txBody>
        </p:sp>
        <p:sp>
          <p:nvSpPr>
            <p:cNvPr id="32" name="テキスト ボックス 31"/>
            <p:cNvSpPr txBox="1"/>
            <p:nvPr/>
          </p:nvSpPr>
          <p:spPr>
            <a:xfrm>
              <a:off x="164409" y="1072600"/>
              <a:ext cx="3733034" cy="2308324"/>
            </a:xfrm>
            <a:prstGeom prst="rect">
              <a:avLst/>
            </a:prstGeom>
            <a:ln w="57150">
              <a:solidFill>
                <a:srgbClr val="FF0000"/>
              </a:solidFill>
            </a:ln>
          </p:spPr>
          <p:style>
            <a:lnRef idx="2">
              <a:schemeClr val="accent4"/>
            </a:lnRef>
            <a:fillRef idx="1">
              <a:schemeClr val="lt1"/>
            </a:fillRef>
            <a:effectRef idx="0">
              <a:schemeClr val="accent4"/>
            </a:effectRef>
            <a:fontRef idx="minor">
              <a:schemeClr val="dk1"/>
            </a:fontRef>
          </p:style>
          <p:txBody>
            <a:bodyPr wrap="square" rtlCol="0">
              <a:spAutoFit/>
            </a:bodyPr>
            <a:lstStyle/>
            <a:p>
              <a:pPr algn="ctr"/>
              <a:endParaRPr kumimoji="1" lang="en-US" altLang="ja-JP" b="1" dirty="0" smtClean="0"/>
            </a:p>
            <a:p>
              <a:pPr algn="ctr"/>
              <a:r>
                <a:rPr kumimoji="1" lang="ja-JP" altLang="en-US" b="1" dirty="0" smtClean="0"/>
                <a:t>ソマリジェットインデックス</a:t>
              </a:r>
              <a:endParaRPr lang="en-US" altLang="ja-JP" b="1" dirty="0"/>
            </a:p>
            <a:p>
              <a:pPr algn="ctr"/>
              <a:r>
                <a:rPr lang="ja-JP" altLang="en-US" b="1" dirty="0" smtClean="0"/>
                <a:t>から</a:t>
              </a:r>
              <a:endParaRPr lang="en-US" altLang="ja-JP" b="1" dirty="0" smtClean="0"/>
            </a:p>
            <a:p>
              <a:pPr algn="ctr"/>
              <a:r>
                <a:rPr kumimoji="1" lang="ja-JP" altLang="en-US" b="1" dirty="0" smtClean="0">
                  <a:solidFill>
                    <a:srgbClr val="FF0000"/>
                  </a:solidFill>
                </a:rPr>
                <a:t>インドモンスーンインデックスの変動成分を除き</a:t>
              </a:r>
              <a:endParaRPr kumimoji="1" lang="en-US" altLang="ja-JP" b="1" dirty="0" smtClean="0">
                <a:solidFill>
                  <a:srgbClr val="FF0000"/>
                </a:solidFill>
              </a:endParaRPr>
            </a:p>
            <a:p>
              <a:pPr algn="ctr"/>
              <a:r>
                <a:rPr lang="ja-JP" altLang="en-US" b="1" dirty="0" smtClean="0"/>
                <a:t>↓</a:t>
              </a:r>
              <a:endParaRPr lang="en-US" altLang="ja-JP" b="1" dirty="0" smtClean="0"/>
            </a:p>
            <a:p>
              <a:pPr algn="ctr"/>
              <a:r>
                <a:rPr kumimoji="1" lang="ja-JP" altLang="en-US" b="1" dirty="0" smtClean="0"/>
                <a:t>インドモンスーンの影響を除いた</a:t>
              </a:r>
              <a:endParaRPr kumimoji="1" lang="en-US" altLang="ja-JP" b="1" dirty="0" smtClean="0"/>
            </a:p>
            <a:p>
              <a:pPr algn="ctr"/>
              <a:r>
                <a:rPr lang="ja-JP" altLang="en-US" b="1" dirty="0" smtClean="0">
                  <a:solidFill>
                    <a:srgbClr val="FF0000"/>
                  </a:solidFill>
                </a:rPr>
                <a:t>残差インデックス作成</a:t>
              </a:r>
              <a:endParaRPr kumimoji="1" lang="en-US" altLang="ja-JP" b="1" dirty="0" smtClean="0">
                <a:solidFill>
                  <a:srgbClr val="FF0000"/>
                </a:solidFill>
              </a:endParaRPr>
            </a:p>
          </p:txBody>
        </p:sp>
        <p:sp>
          <p:nvSpPr>
            <p:cNvPr id="33" name="楕円 32"/>
            <p:cNvSpPr/>
            <p:nvPr/>
          </p:nvSpPr>
          <p:spPr>
            <a:xfrm>
              <a:off x="47772" y="774627"/>
              <a:ext cx="1460756" cy="48575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smtClean="0"/>
                <a:t>POINT</a:t>
              </a:r>
              <a:r>
                <a:rPr kumimoji="1" lang="ja-JP" altLang="en-US" dirty="0" smtClean="0"/>
                <a:t>！</a:t>
              </a:r>
              <a:endParaRPr kumimoji="1" lang="ja-JP" altLang="en-US" dirty="0"/>
            </a:p>
          </p:txBody>
        </p:sp>
        <p:sp>
          <p:nvSpPr>
            <p:cNvPr id="38" name="テキスト ボックス 37"/>
            <p:cNvSpPr txBox="1"/>
            <p:nvPr/>
          </p:nvSpPr>
          <p:spPr>
            <a:xfrm>
              <a:off x="6580623" y="997971"/>
              <a:ext cx="2456538"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altLang="ja-JP" dirty="0" smtClean="0"/>
                <a:t>2m</a:t>
              </a:r>
              <a:r>
                <a:rPr lang="ja-JP" altLang="en-US" dirty="0" smtClean="0"/>
                <a:t>気温に回帰した図</a:t>
              </a:r>
              <a:endParaRPr kumimoji="1" lang="ja-JP" altLang="en-US" dirty="0"/>
            </a:p>
          </p:txBody>
        </p:sp>
      </p:grpSp>
      <p:sp>
        <p:nvSpPr>
          <p:cNvPr id="42" name="正方形/長方形 41"/>
          <p:cNvSpPr/>
          <p:nvPr/>
        </p:nvSpPr>
        <p:spPr>
          <a:xfrm>
            <a:off x="8003997" y="1788158"/>
            <a:ext cx="127379" cy="108474"/>
          </a:xfrm>
          <a:prstGeom prst="rect">
            <a:avLst/>
          </a:prstGeom>
          <a:noFill/>
          <a:ln w="28575" cap="flat" cmpd="sng" algn="ctr">
            <a:solidFill>
              <a:srgbClr val="FFFF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rtlCol="0" anchor="ctr"/>
          <a:lstStyle/>
          <a:p>
            <a:pPr algn="ctr"/>
            <a:endParaRPr kumimoji="1" lang="ja-JP" altLang="en-US"/>
          </a:p>
        </p:txBody>
      </p:sp>
      <p:sp>
        <p:nvSpPr>
          <p:cNvPr id="43" name="正方形/長方形 42"/>
          <p:cNvSpPr/>
          <p:nvPr/>
        </p:nvSpPr>
        <p:spPr>
          <a:xfrm>
            <a:off x="7919344" y="2302806"/>
            <a:ext cx="127903" cy="143351"/>
          </a:xfrm>
          <a:prstGeom prst="rect">
            <a:avLst/>
          </a:prstGeom>
          <a:noFill/>
          <a:ln w="28575" cap="flat" cmpd="sng" algn="ctr">
            <a:solidFill>
              <a:srgbClr val="FFFF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rtlCol="0" anchor="ctr"/>
          <a:lstStyle/>
          <a:p>
            <a:pPr algn="ctr"/>
            <a:endParaRPr kumimoji="1" lang="ja-JP" altLang="en-US"/>
          </a:p>
        </p:txBody>
      </p:sp>
      <p:sp>
        <p:nvSpPr>
          <p:cNvPr id="46" name="楕円 45"/>
          <p:cNvSpPr/>
          <p:nvPr/>
        </p:nvSpPr>
        <p:spPr>
          <a:xfrm>
            <a:off x="2979018" y="6186152"/>
            <a:ext cx="820212" cy="473497"/>
          </a:xfrm>
          <a:prstGeom prst="ellipse">
            <a:avLst/>
          </a:prstGeom>
          <a:solidFill>
            <a:srgbClr val="FF0000">
              <a:alpha val="50000"/>
            </a:srgbClr>
          </a:solidFill>
          <a:ln w="38100">
            <a:solidFill>
              <a:srgbClr val="FFC000"/>
            </a:solidFill>
          </a:ln>
        </p:spPr>
        <p:style>
          <a:lnRef idx="0">
            <a:scrgbClr r="0" g="0" b="0"/>
          </a:lnRef>
          <a:fillRef idx="0">
            <a:scrgbClr r="0" g="0" b="0"/>
          </a:fillRef>
          <a:effectRef idx="0">
            <a:scrgbClr r="0" g="0" b="0"/>
          </a:effectRef>
          <a:fontRef idx="minor">
            <a:schemeClr val="lt1"/>
          </a:fontRef>
        </p:style>
        <p:txBody>
          <a:bodyPr rtlCol="0" anchor="ctr"/>
          <a:lstStyle/>
          <a:p>
            <a:pPr algn="ctr"/>
            <a:r>
              <a:rPr kumimoji="1" lang="en-US" altLang="ja-JP" b="1" dirty="0" smtClean="0"/>
              <a:t>MH</a:t>
            </a:r>
            <a:endParaRPr kumimoji="1" lang="ja-JP" altLang="en-US" b="1" dirty="0"/>
          </a:p>
        </p:txBody>
      </p:sp>
    </p:spTree>
    <p:extLst>
      <p:ext uri="{BB962C8B-B14F-4D97-AF65-F5344CB8AC3E}">
        <p14:creationId xmlns:p14="http://schemas.microsoft.com/office/powerpoint/2010/main" val="426853689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テキスト ボックス 20"/>
          <p:cNvSpPr txBox="1"/>
          <p:nvPr/>
        </p:nvSpPr>
        <p:spPr>
          <a:xfrm>
            <a:off x="693662" y="515770"/>
            <a:ext cx="4337914" cy="369332"/>
          </a:xfrm>
          <a:prstGeom prst="rect">
            <a:avLst/>
          </a:prstGeom>
          <a:noFill/>
        </p:spPr>
        <p:txBody>
          <a:bodyPr wrap="square" rtlCol="0">
            <a:spAutoFit/>
          </a:bodyPr>
          <a:lstStyle/>
          <a:p>
            <a:r>
              <a:rPr lang="ja-JP" altLang="en-US" b="1" dirty="0"/>
              <a:t>６</a:t>
            </a:r>
            <a:r>
              <a:rPr kumimoji="1" lang="ja-JP" altLang="en-US" b="1" dirty="0" smtClean="0"/>
              <a:t>月　</a:t>
            </a:r>
            <a:r>
              <a:rPr kumimoji="1" lang="en-US" altLang="ja-JP" b="1" dirty="0" smtClean="0"/>
              <a:t>850</a:t>
            </a:r>
            <a:r>
              <a:rPr lang="ja-JP" altLang="en-US" b="1" dirty="0"/>
              <a:t>㍱</a:t>
            </a:r>
            <a:r>
              <a:rPr lang="ja-JP" altLang="en-US" b="1" dirty="0" smtClean="0"/>
              <a:t>面のジオポテンシャル高度</a:t>
            </a:r>
            <a:endParaRPr kumimoji="1" lang="ja-JP" altLang="en-US" b="1" dirty="0"/>
          </a:p>
        </p:txBody>
      </p:sp>
      <p:sp>
        <p:nvSpPr>
          <p:cNvPr id="22" name="テキスト ボックス 21"/>
          <p:cNvSpPr txBox="1"/>
          <p:nvPr/>
        </p:nvSpPr>
        <p:spPr>
          <a:xfrm>
            <a:off x="2235111" y="6584097"/>
            <a:ext cx="9600030" cy="276999"/>
          </a:xfrm>
          <a:prstGeom prst="rect">
            <a:avLst/>
          </a:prstGeom>
          <a:noFill/>
        </p:spPr>
        <p:txBody>
          <a:bodyPr wrap="square" rtlCol="0">
            <a:spAutoFit/>
          </a:bodyPr>
          <a:lstStyle/>
          <a:p>
            <a:r>
              <a:rPr lang="ja-JP" altLang="en-US" sz="1200" dirty="0" smtClean="0"/>
              <a:t>線：ジオポ回帰</a:t>
            </a:r>
            <a:r>
              <a:rPr lang="ja-JP" altLang="en-US" sz="1200" dirty="0"/>
              <a:t>係数</a:t>
            </a:r>
            <a:r>
              <a:rPr lang="en-US" altLang="ja-JP" sz="1200" dirty="0" smtClean="0"/>
              <a:t>(m),</a:t>
            </a:r>
            <a:r>
              <a:rPr lang="ja-JP" altLang="en-US" sz="1200" dirty="0" smtClean="0"/>
              <a:t>降水量回帰係数</a:t>
            </a:r>
            <a:r>
              <a:rPr lang="en-US" altLang="ja-JP" sz="1200" dirty="0" smtClean="0"/>
              <a:t>(mm/day</a:t>
            </a:r>
            <a:r>
              <a:rPr lang="en-US" altLang="ja-JP" sz="1200" dirty="0" smtClean="0"/>
              <a:t>)</a:t>
            </a:r>
            <a:r>
              <a:rPr lang="ja-JP" altLang="en-US" sz="1200" dirty="0" err="1" smtClean="0"/>
              <a:t>，</a:t>
            </a:r>
            <a:r>
              <a:rPr lang="ja-JP" altLang="en-US" sz="1200" dirty="0" smtClean="0"/>
              <a:t>非断熱加熱（</a:t>
            </a:r>
            <a:r>
              <a:rPr lang="en-US" altLang="ja-JP" sz="1200" dirty="0" smtClean="0"/>
              <a:t>K/day)</a:t>
            </a:r>
            <a:r>
              <a:rPr lang="ja-JP" altLang="en-US" sz="1200" dirty="0" smtClean="0"/>
              <a:t>　　</a:t>
            </a:r>
            <a:r>
              <a:rPr lang="ja-JP" altLang="en-US" sz="1200" dirty="0"/>
              <a:t>色</a:t>
            </a:r>
            <a:r>
              <a:rPr lang="ja-JP" altLang="en-US" sz="1200" dirty="0" smtClean="0"/>
              <a:t>：有意水準９０％以上</a:t>
            </a:r>
            <a:endParaRPr kumimoji="1" lang="ja-JP" altLang="en-US" sz="1200" dirty="0"/>
          </a:p>
        </p:txBody>
      </p:sp>
      <p:sp>
        <p:nvSpPr>
          <p:cNvPr id="23" name="テキスト ボックス 22"/>
          <p:cNvSpPr txBox="1"/>
          <p:nvPr/>
        </p:nvSpPr>
        <p:spPr>
          <a:xfrm>
            <a:off x="6028310" y="499295"/>
            <a:ext cx="3432221" cy="369332"/>
          </a:xfrm>
          <a:prstGeom prst="rect">
            <a:avLst/>
          </a:prstGeom>
          <a:noFill/>
        </p:spPr>
        <p:txBody>
          <a:bodyPr wrap="square" rtlCol="0">
            <a:spAutoFit/>
          </a:bodyPr>
          <a:lstStyle/>
          <a:p>
            <a:r>
              <a:rPr lang="ja-JP" altLang="en-US" b="1" dirty="0"/>
              <a:t>６</a:t>
            </a:r>
            <a:r>
              <a:rPr kumimoji="1" lang="ja-JP" altLang="en-US" b="1" dirty="0" smtClean="0"/>
              <a:t>月　降水量</a:t>
            </a:r>
            <a:r>
              <a:rPr lang="en-US" altLang="ja-JP" b="1" dirty="0" smtClean="0"/>
              <a:t>(mm/day)</a:t>
            </a:r>
            <a:endParaRPr kumimoji="1" lang="en-US" altLang="ja-JP" b="1" dirty="0" smtClean="0"/>
          </a:p>
        </p:txBody>
      </p:sp>
      <p:sp>
        <p:nvSpPr>
          <p:cNvPr id="32" name="テキスト ボックス 31"/>
          <p:cNvSpPr txBox="1"/>
          <p:nvPr/>
        </p:nvSpPr>
        <p:spPr>
          <a:xfrm>
            <a:off x="4089119" y="4462041"/>
            <a:ext cx="4518802" cy="1938992"/>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kumimoji="1" lang="ja-JP" altLang="en-US" sz="2000" b="1" u="sng" dirty="0" smtClean="0"/>
              <a:t>ソマリジェットによりインド半島西部で</a:t>
            </a:r>
            <a:r>
              <a:rPr kumimoji="1" lang="ja-JP" altLang="en-US" sz="2000" b="1" u="sng" dirty="0" smtClean="0">
                <a:solidFill>
                  <a:srgbClr val="FF0000"/>
                </a:solidFill>
              </a:rPr>
              <a:t>対流が活発化</a:t>
            </a:r>
            <a:r>
              <a:rPr kumimoji="1" lang="ja-JP" altLang="en-US" sz="2000" b="1" u="sng" dirty="0" smtClean="0"/>
              <a:t>し、</a:t>
            </a:r>
            <a:endParaRPr kumimoji="1" lang="en-US" altLang="ja-JP" sz="2000" b="1" u="sng" dirty="0" smtClean="0"/>
          </a:p>
          <a:p>
            <a:pPr algn="ctr"/>
            <a:r>
              <a:rPr lang="ja-JP" altLang="en-US" sz="2000" b="1" u="sng" dirty="0"/>
              <a:t>下層</a:t>
            </a:r>
            <a:r>
              <a:rPr lang="ja-JP" altLang="en-US" sz="2000" b="1" u="sng" dirty="0" smtClean="0"/>
              <a:t>で低気圧化、降水が増加</a:t>
            </a:r>
            <a:endParaRPr lang="en-US" altLang="ja-JP" sz="2000" b="1" u="sng" dirty="0" smtClean="0"/>
          </a:p>
          <a:p>
            <a:pPr algn="ctr"/>
            <a:endParaRPr kumimoji="1" lang="en-US" altLang="ja-JP" sz="2000" b="1" u="sng" dirty="0" smtClean="0"/>
          </a:p>
          <a:p>
            <a:pPr algn="ctr"/>
            <a:r>
              <a:rPr lang="ja-JP" altLang="en-US" sz="2000" b="1" u="sng" dirty="0">
                <a:solidFill>
                  <a:srgbClr val="FF0000"/>
                </a:solidFill>
              </a:rPr>
              <a:t>対流による非断熱</a:t>
            </a:r>
            <a:r>
              <a:rPr lang="ja-JP" altLang="en-US" sz="2000" b="1" u="sng" dirty="0" smtClean="0">
                <a:solidFill>
                  <a:srgbClr val="FF0000"/>
                </a:solidFill>
              </a:rPr>
              <a:t>加熱</a:t>
            </a:r>
            <a:r>
              <a:rPr lang="ja-JP" altLang="en-US" sz="2000" b="1" u="sng" dirty="0" smtClean="0"/>
              <a:t>で</a:t>
            </a:r>
            <a:r>
              <a:rPr kumimoji="1" lang="ja-JP" altLang="en-US" sz="2000" b="1" u="sng" dirty="0" smtClean="0"/>
              <a:t>、上層に影響を与えている可能性が考えられる！</a:t>
            </a:r>
            <a:endParaRPr kumimoji="1" lang="ja-JP" altLang="en-US" sz="2000" b="1" u="sng" dirty="0"/>
          </a:p>
        </p:txBody>
      </p:sp>
      <p:grpSp>
        <p:nvGrpSpPr>
          <p:cNvPr id="6" name="グループ化 5"/>
          <p:cNvGrpSpPr/>
          <p:nvPr/>
        </p:nvGrpSpPr>
        <p:grpSpPr>
          <a:xfrm>
            <a:off x="5841530" y="875266"/>
            <a:ext cx="3002086" cy="2699362"/>
            <a:chOff x="433711" y="858994"/>
            <a:chExt cx="3002086" cy="2699362"/>
          </a:xfrm>
        </p:grpSpPr>
        <p:pic>
          <p:nvPicPr>
            <p:cNvPr id="5" name="図 4"/>
            <p:cNvPicPr>
              <a:picLocks noChangeAspect="1"/>
            </p:cNvPicPr>
            <p:nvPr/>
          </p:nvPicPr>
          <p:blipFill rotWithShape="1">
            <a:blip r:embed="rId2">
              <a:extLst>
                <a:ext uri="{28A0092B-C50C-407E-A947-70E740481C1C}">
                  <a14:useLocalDpi xmlns:a14="http://schemas.microsoft.com/office/drawing/2010/main" val="0"/>
                </a:ext>
              </a:extLst>
            </a:blip>
            <a:srcRect t="17377" r="2606" b="14973"/>
            <a:stretch/>
          </p:blipFill>
          <p:spPr>
            <a:xfrm>
              <a:off x="433711" y="858994"/>
              <a:ext cx="3002086" cy="2699362"/>
            </a:xfrm>
            <a:prstGeom prst="rect">
              <a:avLst/>
            </a:prstGeom>
          </p:spPr>
        </p:pic>
        <p:sp>
          <p:nvSpPr>
            <p:cNvPr id="19" name="楕円 18"/>
            <p:cNvSpPr/>
            <p:nvPr/>
          </p:nvSpPr>
          <p:spPr>
            <a:xfrm>
              <a:off x="1313762" y="1188075"/>
              <a:ext cx="1107281" cy="10206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4" name="テキスト ボックス 23"/>
          <p:cNvSpPr txBox="1"/>
          <p:nvPr/>
        </p:nvSpPr>
        <p:spPr>
          <a:xfrm>
            <a:off x="6037" y="11989"/>
            <a:ext cx="2856582" cy="369332"/>
          </a:xfrm>
          <a:prstGeom prst="rect">
            <a:avLst/>
          </a:prstGeom>
          <a:solidFill>
            <a:schemeClr val="accent3">
              <a:alpha val="50000"/>
            </a:schemeClr>
          </a:solidFill>
          <a:ln>
            <a:solidFill>
              <a:schemeClr val="tx1"/>
            </a:solid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kumimoji="1" lang="ja-JP" altLang="en-US" b="1" dirty="0" smtClean="0">
                <a:solidFill>
                  <a:schemeClr val="accent5">
                    <a:lumMod val="50000"/>
                  </a:schemeClr>
                </a:solidFill>
                <a:latin typeface="HGP創英角ﾎﾟｯﾌﾟ体" panose="040B0A00000000000000" pitchFamily="50" charset="-128"/>
                <a:ea typeface="HGP創英角ﾎﾟｯﾌﾟ体" panose="040B0A00000000000000" pitchFamily="50" charset="-128"/>
              </a:rPr>
              <a:t>インド周辺への影響</a:t>
            </a:r>
            <a:endParaRPr kumimoji="1" lang="ja-JP" altLang="en-US" b="1" dirty="0">
              <a:solidFill>
                <a:schemeClr val="accent5">
                  <a:lumMod val="50000"/>
                </a:schemeClr>
              </a:solidFill>
              <a:latin typeface="HGP創英角ﾎﾟｯﾌﾟ体" panose="040B0A00000000000000" pitchFamily="50" charset="-128"/>
              <a:ea typeface="HGP創英角ﾎﾟｯﾌﾟ体" panose="040B0A00000000000000" pitchFamily="50" charset="-128"/>
            </a:endParaRPr>
          </a:p>
        </p:txBody>
      </p:sp>
      <p:grpSp>
        <p:nvGrpSpPr>
          <p:cNvPr id="7" name="グループ化 6"/>
          <p:cNvGrpSpPr/>
          <p:nvPr/>
        </p:nvGrpSpPr>
        <p:grpSpPr>
          <a:xfrm>
            <a:off x="8503" y="365038"/>
            <a:ext cx="9126994" cy="192113"/>
            <a:chOff x="17006" y="236127"/>
            <a:chExt cx="9126994" cy="192113"/>
          </a:xfrm>
        </p:grpSpPr>
        <p:sp>
          <p:nvSpPr>
            <p:cNvPr id="27" name="正方形/長方形 26"/>
            <p:cNvSpPr/>
            <p:nvPr/>
          </p:nvSpPr>
          <p:spPr>
            <a:xfrm>
              <a:off x="17006" y="240717"/>
              <a:ext cx="778151" cy="179475"/>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8" name="正方形/長方形 27"/>
            <p:cNvSpPr/>
            <p:nvPr/>
          </p:nvSpPr>
          <p:spPr>
            <a:xfrm>
              <a:off x="783272" y="249693"/>
              <a:ext cx="1492301" cy="170499"/>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b="1" dirty="0" smtClean="0">
                  <a:solidFill>
                    <a:schemeClr val="accent5">
                      <a:lumMod val="60000"/>
                      <a:lumOff val="40000"/>
                    </a:schemeClr>
                  </a:solidFill>
                </a:rPr>
                <a:t>導入</a:t>
              </a:r>
              <a:r>
                <a:rPr lang="en-US" altLang="ja-JP" sz="1400" b="1" dirty="0" smtClean="0">
                  <a:solidFill>
                    <a:schemeClr val="accent5">
                      <a:lumMod val="60000"/>
                      <a:lumOff val="40000"/>
                    </a:schemeClr>
                  </a:solidFill>
                </a:rPr>
                <a:t>/</a:t>
              </a:r>
              <a:r>
                <a:rPr lang="ja-JP" altLang="en-US" sz="1400" b="1" dirty="0" smtClean="0">
                  <a:solidFill>
                    <a:schemeClr val="accent5">
                      <a:lumMod val="60000"/>
                      <a:lumOff val="40000"/>
                    </a:schemeClr>
                  </a:solidFill>
                </a:rPr>
                <a:t>背景</a:t>
              </a:r>
              <a:endParaRPr kumimoji="1" lang="en-US" altLang="ja-JP" sz="1400" b="1" dirty="0" smtClean="0">
                <a:solidFill>
                  <a:schemeClr val="accent5">
                    <a:lumMod val="60000"/>
                    <a:lumOff val="40000"/>
                  </a:schemeClr>
                </a:solidFill>
              </a:endParaRPr>
            </a:p>
          </p:txBody>
        </p:sp>
        <p:sp>
          <p:nvSpPr>
            <p:cNvPr id="29" name="正方形/長方形 28"/>
            <p:cNvSpPr/>
            <p:nvPr/>
          </p:nvSpPr>
          <p:spPr>
            <a:xfrm>
              <a:off x="2274717" y="242534"/>
              <a:ext cx="910743" cy="185089"/>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30" name="正方形/長方形 29"/>
            <p:cNvSpPr/>
            <p:nvPr/>
          </p:nvSpPr>
          <p:spPr>
            <a:xfrm>
              <a:off x="3165925" y="242534"/>
              <a:ext cx="1331368" cy="185089"/>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b="1" dirty="0" smtClean="0">
                  <a:solidFill>
                    <a:schemeClr val="accent5">
                      <a:lumMod val="40000"/>
                      <a:lumOff val="60000"/>
                    </a:schemeClr>
                  </a:solidFill>
                </a:rPr>
                <a:t>解析</a:t>
              </a:r>
              <a:r>
                <a:rPr lang="ja-JP" altLang="en-US" sz="1400" b="1" dirty="0">
                  <a:solidFill>
                    <a:schemeClr val="accent5">
                      <a:lumMod val="40000"/>
                      <a:lumOff val="60000"/>
                    </a:schemeClr>
                  </a:solidFill>
                </a:rPr>
                <a:t>方法</a:t>
              </a:r>
              <a:endParaRPr lang="en-US" altLang="ja-JP" sz="1400" b="1" dirty="0" smtClean="0">
                <a:solidFill>
                  <a:schemeClr val="accent5">
                    <a:lumMod val="40000"/>
                    <a:lumOff val="60000"/>
                  </a:schemeClr>
                </a:solidFill>
              </a:endParaRPr>
            </a:p>
          </p:txBody>
        </p:sp>
        <p:sp>
          <p:nvSpPr>
            <p:cNvPr id="31" name="正方形/長方形 30"/>
            <p:cNvSpPr/>
            <p:nvPr/>
          </p:nvSpPr>
          <p:spPr>
            <a:xfrm>
              <a:off x="4506162" y="242533"/>
              <a:ext cx="881483" cy="185089"/>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33" name="正方形/長方形 32"/>
            <p:cNvSpPr/>
            <p:nvPr/>
          </p:nvSpPr>
          <p:spPr>
            <a:xfrm>
              <a:off x="5376673" y="243151"/>
              <a:ext cx="1382572" cy="185089"/>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b="1" dirty="0">
                  <a:solidFill>
                    <a:srgbClr val="002060"/>
                  </a:solidFill>
                </a:rPr>
                <a:t>結果</a:t>
              </a:r>
              <a:endParaRPr kumimoji="1" lang="ja-JP" altLang="en-US" sz="1400" b="1" dirty="0">
                <a:solidFill>
                  <a:srgbClr val="002060"/>
                </a:solidFill>
              </a:endParaRPr>
            </a:p>
          </p:txBody>
        </p:sp>
        <p:sp>
          <p:nvSpPr>
            <p:cNvPr id="34" name="正方形/長方形 33"/>
            <p:cNvSpPr/>
            <p:nvPr/>
          </p:nvSpPr>
          <p:spPr>
            <a:xfrm>
              <a:off x="6759245" y="236127"/>
              <a:ext cx="1002183" cy="185089"/>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35" name="正方形/長方形 34"/>
            <p:cNvSpPr/>
            <p:nvPr/>
          </p:nvSpPr>
          <p:spPr>
            <a:xfrm>
              <a:off x="7761428" y="236127"/>
              <a:ext cx="1382572" cy="185089"/>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smtClean="0">
                  <a:solidFill>
                    <a:schemeClr val="accent5">
                      <a:lumMod val="60000"/>
                      <a:lumOff val="40000"/>
                    </a:schemeClr>
                  </a:solidFill>
                </a:rPr>
                <a:t>まとめ</a:t>
              </a:r>
              <a:endParaRPr kumimoji="1" lang="ja-JP" altLang="en-US" sz="1400" b="1" dirty="0">
                <a:solidFill>
                  <a:schemeClr val="accent5">
                    <a:lumMod val="60000"/>
                    <a:lumOff val="40000"/>
                  </a:schemeClr>
                </a:solidFill>
              </a:endParaRPr>
            </a:p>
          </p:txBody>
        </p:sp>
      </p:grpSp>
      <p:sp>
        <p:nvSpPr>
          <p:cNvPr id="13" name="テキスト ボックス 12"/>
          <p:cNvSpPr txBox="1"/>
          <p:nvPr/>
        </p:nvSpPr>
        <p:spPr>
          <a:xfrm>
            <a:off x="322034" y="3476913"/>
            <a:ext cx="3654767" cy="646331"/>
          </a:xfrm>
          <a:prstGeom prst="rect">
            <a:avLst/>
          </a:prstGeom>
          <a:noFill/>
        </p:spPr>
        <p:txBody>
          <a:bodyPr wrap="square" rtlCol="0">
            <a:spAutoFit/>
          </a:bodyPr>
          <a:lstStyle/>
          <a:p>
            <a:r>
              <a:rPr kumimoji="1" lang="en-US" altLang="ja-JP" b="1" dirty="0" smtClean="0"/>
              <a:t>500hPa</a:t>
            </a:r>
            <a:r>
              <a:rPr kumimoji="1" lang="ja-JP" altLang="en-US" b="1" dirty="0" smtClean="0"/>
              <a:t>の</a:t>
            </a:r>
            <a:endParaRPr kumimoji="1" lang="en-US" altLang="ja-JP" b="1" dirty="0" smtClean="0"/>
          </a:p>
          <a:p>
            <a:r>
              <a:rPr kumimoji="1" lang="ja-JP" altLang="en-US" b="1" dirty="0" smtClean="0"/>
              <a:t>対流による非断熱加熱（</a:t>
            </a:r>
            <a:r>
              <a:rPr lang="en-US" altLang="ja-JP" b="1" dirty="0" smtClean="0"/>
              <a:t>K</a:t>
            </a:r>
            <a:r>
              <a:rPr kumimoji="1" lang="en-US" altLang="ja-JP" b="1" dirty="0" smtClean="0"/>
              <a:t>/day</a:t>
            </a:r>
            <a:r>
              <a:rPr kumimoji="1" lang="ja-JP" altLang="en-US" b="1" dirty="0" smtClean="0"/>
              <a:t>）</a:t>
            </a:r>
            <a:endParaRPr kumimoji="1" lang="ja-JP" altLang="en-US" b="1" dirty="0"/>
          </a:p>
        </p:txBody>
      </p:sp>
      <p:pic>
        <p:nvPicPr>
          <p:cNvPr id="3" name="図 2"/>
          <p:cNvPicPr>
            <a:picLocks noChangeAspect="1"/>
          </p:cNvPicPr>
          <p:nvPr/>
        </p:nvPicPr>
        <p:blipFill rotWithShape="1">
          <a:blip r:embed="rId3">
            <a:extLst>
              <a:ext uri="{28A0092B-C50C-407E-A947-70E740481C1C}">
                <a14:useLocalDpi xmlns:a14="http://schemas.microsoft.com/office/drawing/2010/main" val="0"/>
              </a:ext>
            </a:extLst>
          </a:blip>
          <a:srcRect t="30929" r="4869" b="29181"/>
          <a:stretch/>
        </p:blipFill>
        <p:spPr>
          <a:xfrm>
            <a:off x="180794" y="818001"/>
            <a:ext cx="5039834" cy="2735705"/>
          </a:xfrm>
          <a:prstGeom prst="rect">
            <a:avLst/>
          </a:prstGeom>
        </p:spPr>
      </p:pic>
      <p:pic>
        <p:nvPicPr>
          <p:cNvPr id="4" name="図 3"/>
          <p:cNvPicPr>
            <a:picLocks noChangeAspect="1"/>
          </p:cNvPicPr>
          <p:nvPr/>
        </p:nvPicPr>
        <p:blipFill rotWithShape="1">
          <a:blip r:embed="rId4">
            <a:extLst>
              <a:ext uri="{28A0092B-C50C-407E-A947-70E740481C1C}">
                <a14:useLocalDpi xmlns:a14="http://schemas.microsoft.com/office/drawing/2010/main" val="0"/>
              </a:ext>
            </a:extLst>
          </a:blip>
          <a:srcRect t="8196" r="3030" b="6121"/>
          <a:stretch/>
        </p:blipFill>
        <p:spPr>
          <a:xfrm>
            <a:off x="397578" y="4046450"/>
            <a:ext cx="3002777" cy="2537647"/>
          </a:xfrm>
          <a:prstGeom prst="rect">
            <a:avLst/>
          </a:prstGeom>
        </p:spPr>
      </p:pic>
      <p:sp>
        <p:nvSpPr>
          <p:cNvPr id="36" name="テキスト ボックス 35"/>
          <p:cNvSpPr txBox="1"/>
          <p:nvPr/>
        </p:nvSpPr>
        <p:spPr>
          <a:xfrm>
            <a:off x="3074752" y="59968"/>
            <a:ext cx="6069248" cy="369332"/>
          </a:xfrm>
          <a:prstGeom prst="rect">
            <a:avLst/>
          </a:prstGeom>
          <a:noFill/>
        </p:spPr>
        <p:txBody>
          <a:bodyPr wrap="square" rtlCol="0">
            <a:spAutoFit/>
          </a:bodyPr>
          <a:lstStyle/>
          <a:p>
            <a:r>
              <a:rPr kumimoji="1" lang="ja-JP" altLang="en-US" b="1" dirty="0" smtClean="0"/>
              <a:t>インドモンスーンの影響を除いた</a:t>
            </a:r>
            <a:r>
              <a:rPr kumimoji="1" lang="en-US" altLang="ja-JP" b="1" dirty="0" smtClean="0"/>
              <a:t>SMJ</a:t>
            </a:r>
            <a:r>
              <a:rPr kumimoji="1" lang="ja-JP" altLang="en-US" b="1" dirty="0" smtClean="0"/>
              <a:t>インデックスで回帰</a:t>
            </a:r>
            <a:endParaRPr kumimoji="1" lang="ja-JP" altLang="en-US" b="1" dirty="0"/>
          </a:p>
        </p:txBody>
      </p:sp>
    </p:spTree>
    <p:extLst>
      <p:ext uri="{BB962C8B-B14F-4D97-AF65-F5344CB8AC3E}">
        <p14:creationId xmlns:p14="http://schemas.microsoft.com/office/powerpoint/2010/main" val="118624544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グループ化 10"/>
          <p:cNvGrpSpPr/>
          <p:nvPr/>
        </p:nvGrpSpPr>
        <p:grpSpPr>
          <a:xfrm>
            <a:off x="871928" y="890534"/>
            <a:ext cx="7425128" cy="3081859"/>
            <a:chOff x="762000" y="1514007"/>
            <a:chExt cx="7400144" cy="4294682"/>
          </a:xfrm>
        </p:grpSpPr>
        <p:pic>
          <p:nvPicPr>
            <p:cNvPr id="6" name="図 5"/>
            <p:cNvPicPr>
              <a:picLocks noChangeAspect="1"/>
            </p:cNvPicPr>
            <p:nvPr/>
          </p:nvPicPr>
          <p:blipFill rotWithShape="1">
            <a:blip r:embed="rId2">
              <a:extLst>
                <a:ext uri="{28A0092B-C50C-407E-A947-70E740481C1C}">
                  <a14:useLocalDpi xmlns:a14="http://schemas.microsoft.com/office/drawing/2010/main" val="0"/>
                </a:ext>
              </a:extLst>
            </a:blip>
            <a:srcRect t="17468" r="2885" b="9573"/>
            <a:stretch/>
          </p:blipFill>
          <p:spPr>
            <a:xfrm>
              <a:off x="762000" y="1514007"/>
              <a:ext cx="7400144" cy="4294682"/>
            </a:xfrm>
            <a:prstGeom prst="rect">
              <a:avLst/>
            </a:prstGeom>
          </p:spPr>
        </p:pic>
        <p:pic>
          <p:nvPicPr>
            <p:cNvPr id="7" name="図 6"/>
            <p:cNvPicPr>
              <a:picLocks noChangeAspect="1"/>
            </p:cNvPicPr>
            <p:nvPr/>
          </p:nvPicPr>
          <p:blipFill rotWithShape="1">
            <a:blip r:embed="rId2">
              <a:extLst>
                <a:ext uri="{28A0092B-C50C-407E-A947-70E740481C1C}">
                  <a14:useLocalDpi xmlns:a14="http://schemas.microsoft.com/office/drawing/2010/main" val="0"/>
                </a:ext>
              </a:extLst>
            </a:blip>
            <a:srcRect l="43016" t="64579" r="54033" b="31601"/>
            <a:stretch/>
          </p:blipFill>
          <p:spPr>
            <a:xfrm>
              <a:off x="3702175" y="4224656"/>
              <a:ext cx="224853" cy="224853"/>
            </a:xfrm>
            <a:prstGeom prst="rect">
              <a:avLst/>
            </a:prstGeom>
          </p:spPr>
        </p:pic>
        <p:pic>
          <p:nvPicPr>
            <p:cNvPr id="29" name="図 28"/>
            <p:cNvPicPr>
              <a:picLocks noChangeAspect="1"/>
            </p:cNvPicPr>
            <p:nvPr/>
          </p:nvPicPr>
          <p:blipFill rotWithShape="1">
            <a:blip r:embed="rId2">
              <a:extLst>
                <a:ext uri="{28A0092B-C50C-407E-A947-70E740481C1C}">
                  <a14:useLocalDpi xmlns:a14="http://schemas.microsoft.com/office/drawing/2010/main" val="0"/>
                </a:ext>
              </a:extLst>
            </a:blip>
            <a:srcRect l="57418" t="58795" r="39729" b="37512"/>
            <a:stretch/>
          </p:blipFill>
          <p:spPr>
            <a:xfrm rot="17799238">
              <a:off x="4726434" y="4302431"/>
              <a:ext cx="217358" cy="217357"/>
            </a:xfrm>
            <a:prstGeom prst="rect">
              <a:avLst/>
            </a:prstGeom>
          </p:spPr>
        </p:pic>
      </p:grpSp>
      <p:pic>
        <p:nvPicPr>
          <p:cNvPr id="4" name="図 3"/>
          <p:cNvPicPr>
            <a:picLocks noChangeAspect="1"/>
          </p:cNvPicPr>
          <p:nvPr/>
        </p:nvPicPr>
        <p:blipFill rotWithShape="1">
          <a:blip r:embed="rId3">
            <a:extLst>
              <a:ext uri="{28A0092B-C50C-407E-A947-70E740481C1C}">
                <a14:useLocalDpi xmlns:a14="http://schemas.microsoft.com/office/drawing/2010/main" val="0"/>
              </a:ext>
            </a:extLst>
          </a:blip>
          <a:srcRect t="8306" r="2040"/>
          <a:stretch/>
        </p:blipFill>
        <p:spPr>
          <a:xfrm>
            <a:off x="234804" y="4222842"/>
            <a:ext cx="2740743" cy="2576239"/>
          </a:xfrm>
          <a:prstGeom prst="rect">
            <a:avLst/>
          </a:prstGeom>
        </p:spPr>
      </p:pic>
      <p:sp>
        <p:nvSpPr>
          <p:cNvPr id="3" name="楕円 2"/>
          <p:cNvSpPr/>
          <p:nvPr/>
        </p:nvSpPr>
        <p:spPr>
          <a:xfrm>
            <a:off x="2853657" y="3136169"/>
            <a:ext cx="2387967" cy="685007"/>
          </a:xfrm>
          <a:prstGeom prst="ellipse">
            <a:avLst/>
          </a:prstGeom>
          <a:solidFill>
            <a:srgbClr val="FF0000">
              <a:alpha val="21000"/>
            </a:srgbClr>
          </a:solidFill>
          <a:ln w="38100">
            <a:solidFill>
              <a:srgbClr val="002060"/>
            </a:solidFill>
          </a:ln>
        </p:spPr>
        <p:style>
          <a:lnRef idx="0">
            <a:scrgbClr r="0" g="0" b="0"/>
          </a:lnRef>
          <a:fillRef idx="0">
            <a:scrgbClr r="0" g="0" b="0"/>
          </a:fillRef>
          <a:effectRef idx="0">
            <a:scrgbClr r="0" g="0" b="0"/>
          </a:effectRef>
          <a:fontRef idx="minor">
            <a:schemeClr val="lt1"/>
          </a:fontRef>
        </p:style>
        <p:txBody>
          <a:bodyPr rtlCol="0" anchor="ctr"/>
          <a:lstStyle/>
          <a:p>
            <a:pPr algn="ctr"/>
            <a:r>
              <a:rPr lang="ja-JP" altLang="en-US" b="1" dirty="0">
                <a:solidFill>
                  <a:srgbClr val="002060"/>
                </a:solidFill>
              </a:rPr>
              <a:t>高気圧</a:t>
            </a:r>
            <a:endParaRPr kumimoji="1" lang="ja-JP" altLang="en-US" b="1" dirty="0">
              <a:solidFill>
                <a:srgbClr val="002060"/>
              </a:solidFill>
            </a:endParaRPr>
          </a:p>
        </p:txBody>
      </p:sp>
      <p:sp>
        <p:nvSpPr>
          <p:cNvPr id="9" name="楕円 8"/>
          <p:cNvSpPr/>
          <p:nvPr/>
        </p:nvSpPr>
        <p:spPr>
          <a:xfrm>
            <a:off x="5190078" y="1722668"/>
            <a:ext cx="1355960" cy="906764"/>
          </a:xfrm>
          <a:prstGeom prst="ellipse">
            <a:avLst/>
          </a:prstGeom>
          <a:solidFill>
            <a:srgbClr val="FF0000">
              <a:alpha val="24000"/>
            </a:srgbClr>
          </a:solidFill>
          <a:ln w="38100">
            <a:solidFill>
              <a:srgbClr val="002060"/>
            </a:solidFill>
          </a:ln>
        </p:spPr>
        <p:style>
          <a:lnRef idx="0">
            <a:scrgbClr r="0" g="0" b="0"/>
          </a:lnRef>
          <a:fillRef idx="0">
            <a:scrgbClr r="0" g="0" b="0"/>
          </a:fillRef>
          <a:effectRef idx="0">
            <a:scrgbClr r="0" g="0" b="0"/>
          </a:effectRef>
          <a:fontRef idx="minor">
            <a:schemeClr val="lt1"/>
          </a:fontRef>
        </p:style>
        <p:txBody>
          <a:bodyPr rtlCol="0" anchor="ctr"/>
          <a:lstStyle/>
          <a:p>
            <a:pPr algn="ctr"/>
            <a:r>
              <a:rPr lang="ja-JP" altLang="en-US" b="1" dirty="0">
                <a:solidFill>
                  <a:srgbClr val="002060"/>
                </a:solidFill>
              </a:rPr>
              <a:t>高気圧</a:t>
            </a:r>
            <a:endParaRPr kumimoji="1" lang="ja-JP" altLang="en-US" b="1" dirty="0">
              <a:solidFill>
                <a:srgbClr val="002060"/>
              </a:solidFill>
            </a:endParaRPr>
          </a:p>
        </p:txBody>
      </p:sp>
      <p:sp>
        <p:nvSpPr>
          <p:cNvPr id="13" name="テキスト ボックス 12"/>
          <p:cNvSpPr txBox="1"/>
          <p:nvPr/>
        </p:nvSpPr>
        <p:spPr>
          <a:xfrm>
            <a:off x="-10970" y="0"/>
            <a:ext cx="2856582" cy="369332"/>
          </a:xfrm>
          <a:prstGeom prst="rect">
            <a:avLst/>
          </a:prstGeom>
          <a:solidFill>
            <a:schemeClr val="accent3">
              <a:alpha val="50000"/>
            </a:schemeClr>
          </a:solidFill>
          <a:ln>
            <a:solidFill>
              <a:schemeClr val="tx1"/>
            </a:solid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ja-JP" altLang="en-US" b="1" dirty="0">
                <a:solidFill>
                  <a:schemeClr val="accent5">
                    <a:lumMod val="50000"/>
                  </a:schemeClr>
                </a:solidFill>
                <a:latin typeface="HGP創英角ﾎﾟｯﾌﾟ体" panose="040B0A00000000000000" pitchFamily="50" charset="-128"/>
                <a:ea typeface="HGP創英角ﾎﾟｯﾌﾟ体" panose="040B0A00000000000000" pitchFamily="50" charset="-128"/>
              </a:rPr>
              <a:t>亜熱帯</a:t>
            </a:r>
            <a:r>
              <a:rPr lang="ja-JP" altLang="en-US" b="1" dirty="0" smtClean="0">
                <a:solidFill>
                  <a:schemeClr val="accent5">
                    <a:lumMod val="50000"/>
                  </a:schemeClr>
                </a:solidFill>
                <a:latin typeface="HGP創英角ﾎﾟｯﾌﾟ体" panose="040B0A00000000000000" pitchFamily="50" charset="-128"/>
                <a:ea typeface="HGP創英角ﾎﾟｯﾌﾟ体" panose="040B0A00000000000000" pitchFamily="50" charset="-128"/>
              </a:rPr>
              <a:t>ジェットへの影響</a:t>
            </a:r>
            <a:endParaRPr kumimoji="1" lang="ja-JP" altLang="en-US" b="1" dirty="0">
              <a:solidFill>
                <a:schemeClr val="accent5">
                  <a:lumMod val="50000"/>
                </a:schemeClr>
              </a:solidFill>
              <a:latin typeface="HGP創英角ﾎﾟｯﾌﾟ体" panose="040B0A00000000000000" pitchFamily="50" charset="-128"/>
              <a:ea typeface="HGP創英角ﾎﾟｯﾌﾟ体" panose="040B0A00000000000000" pitchFamily="50" charset="-128"/>
            </a:endParaRPr>
          </a:p>
        </p:txBody>
      </p:sp>
      <p:grpSp>
        <p:nvGrpSpPr>
          <p:cNvPr id="32" name="グループ化 31"/>
          <p:cNvGrpSpPr/>
          <p:nvPr/>
        </p:nvGrpSpPr>
        <p:grpSpPr>
          <a:xfrm>
            <a:off x="8503" y="297773"/>
            <a:ext cx="9126994" cy="193174"/>
            <a:chOff x="-1" y="224146"/>
            <a:chExt cx="9126994" cy="193174"/>
          </a:xfrm>
        </p:grpSpPr>
        <p:sp>
          <p:nvSpPr>
            <p:cNvPr id="14" name="正方形/長方形 13"/>
            <p:cNvSpPr/>
            <p:nvPr/>
          </p:nvSpPr>
          <p:spPr>
            <a:xfrm>
              <a:off x="-1" y="230414"/>
              <a:ext cx="778151" cy="179475"/>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5" name="正方形/長方形 14"/>
            <p:cNvSpPr/>
            <p:nvPr/>
          </p:nvSpPr>
          <p:spPr>
            <a:xfrm>
              <a:off x="766265" y="239390"/>
              <a:ext cx="1492301" cy="170499"/>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b="1" dirty="0" smtClean="0">
                  <a:solidFill>
                    <a:schemeClr val="accent5">
                      <a:lumMod val="60000"/>
                      <a:lumOff val="40000"/>
                    </a:schemeClr>
                  </a:solidFill>
                </a:rPr>
                <a:t>導入</a:t>
              </a:r>
              <a:r>
                <a:rPr lang="en-US" altLang="ja-JP" sz="1400" b="1" dirty="0" smtClean="0">
                  <a:solidFill>
                    <a:schemeClr val="accent5">
                      <a:lumMod val="60000"/>
                      <a:lumOff val="40000"/>
                    </a:schemeClr>
                  </a:solidFill>
                </a:rPr>
                <a:t>/</a:t>
              </a:r>
              <a:r>
                <a:rPr lang="ja-JP" altLang="en-US" sz="1400" b="1" dirty="0" smtClean="0">
                  <a:solidFill>
                    <a:schemeClr val="accent5">
                      <a:lumMod val="60000"/>
                      <a:lumOff val="40000"/>
                    </a:schemeClr>
                  </a:solidFill>
                </a:rPr>
                <a:t>背景</a:t>
              </a:r>
              <a:endParaRPr kumimoji="1" lang="en-US" altLang="ja-JP" sz="1400" b="1" dirty="0" smtClean="0">
                <a:solidFill>
                  <a:schemeClr val="accent5">
                    <a:lumMod val="60000"/>
                    <a:lumOff val="40000"/>
                  </a:schemeClr>
                </a:solidFill>
              </a:endParaRPr>
            </a:p>
          </p:txBody>
        </p:sp>
        <p:sp>
          <p:nvSpPr>
            <p:cNvPr id="16" name="正方形/長方形 15"/>
            <p:cNvSpPr/>
            <p:nvPr/>
          </p:nvSpPr>
          <p:spPr>
            <a:xfrm>
              <a:off x="2257710" y="232231"/>
              <a:ext cx="910743" cy="185089"/>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7" name="正方形/長方形 16"/>
            <p:cNvSpPr/>
            <p:nvPr/>
          </p:nvSpPr>
          <p:spPr>
            <a:xfrm>
              <a:off x="3148918" y="230415"/>
              <a:ext cx="1331368" cy="185089"/>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b="1" dirty="0" smtClean="0">
                  <a:solidFill>
                    <a:schemeClr val="accent5">
                      <a:lumMod val="40000"/>
                      <a:lumOff val="60000"/>
                    </a:schemeClr>
                  </a:solidFill>
                </a:rPr>
                <a:t>解析</a:t>
              </a:r>
              <a:r>
                <a:rPr lang="ja-JP" altLang="en-US" sz="1400" b="1" dirty="0">
                  <a:solidFill>
                    <a:schemeClr val="accent5">
                      <a:lumMod val="40000"/>
                      <a:lumOff val="60000"/>
                    </a:schemeClr>
                  </a:solidFill>
                </a:rPr>
                <a:t>方法</a:t>
              </a:r>
              <a:endParaRPr lang="en-US" altLang="ja-JP" sz="1400" b="1" dirty="0" smtClean="0">
                <a:solidFill>
                  <a:schemeClr val="accent5">
                    <a:lumMod val="40000"/>
                    <a:lumOff val="60000"/>
                  </a:schemeClr>
                </a:solidFill>
              </a:endParaRPr>
            </a:p>
          </p:txBody>
        </p:sp>
        <p:sp>
          <p:nvSpPr>
            <p:cNvPr id="18" name="正方形/長方形 17"/>
            <p:cNvSpPr/>
            <p:nvPr/>
          </p:nvSpPr>
          <p:spPr>
            <a:xfrm>
              <a:off x="4489155" y="230414"/>
              <a:ext cx="881483" cy="185089"/>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9" name="正方形/長方形 18"/>
            <p:cNvSpPr/>
            <p:nvPr/>
          </p:nvSpPr>
          <p:spPr>
            <a:xfrm>
              <a:off x="5359666" y="231032"/>
              <a:ext cx="1382572" cy="185089"/>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b="1" dirty="0">
                  <a:solidFill>
                    <a:srgbClr val="002060"/>
                  </a:solidFill>
                </a:rPr>
                <a:t>結果</a:t>
              </a:r>
              <a:endParaRPr kumimoji="1" lang="ja-JP" altLang="en-US" sz="1400" b="1" dirty="0">
                <a:solidFill>
                  <a:srgbClr val="002060"/>
                </a:solidFill>
              </a:endParaRPr>
            </a:p>
          </p:txBody>
        </p:sp>
        <p:sp>
          <p:nvSpPr>
            <p:cNvPr id="20" name="正方形/長方形 19"/>
            <p:cNvSpPr/>
            <p:nvPr/>
          </p:nvSpPr>
          <p:spPr>
            <a:xfrm>
              <a:off x="6742238" y="224146"/>
              <a:ext cx="1002183" cy="185089"/>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1" name="正方形/長方形 20"/>
            <p:cNvSpPr/>
            <p:nvPr/>
          </p:nvSpPr>
          <p:spPr>
            <a:xfrm>
              <a:off x="7744421" y="224146"/>
              <a:ext cx="1382572" cy="185089"/>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smtClean="0">
                  <a:solidFill>
                    <a:schemeClr val="accent5">
                      <a:lumMod val="60000"/>
                      <a:lumOff val="40000"/>
                    </a:schemeClr>
                  </a:solidFill>
                </a:rPr>
                <a:t>まとめ</a:t>
              </a:r>
              <a:endParaRPr kumimoji="1" lang="ja-JP" altLang="en-US" sz="1400" b="1" dirty="0">
                <a:solidFill>
                  <a:schemeClr val="accent5">
                    <a:lumMod val="60000"/>
                    <a:lumOff val="40000"/>
                  </a:schemeClr>
                </a:solidFill>
              </a:endParaRPr>
            </a:p>
          </p:txBody>
        </p:sp>
      </p:grpSp>
      <p:sp>
        <p:nvSpPr>
          <p:cNvPr id="22" name="テキスト ボックス 21"/>
          <p:cNvSpPr txBox="1"/>
          <p:nvPr/>
        </p:nvSpPr>
        <p:spPr>
          <a:xfrm>
            <a:off x="198379" y="596546"/>
            <a:ext cx="4636734" cy="369332"/>
          </a:xfrm>
          <a:prstGeom prst="rect">
            <a:avLst/>
          </a:prstGeom>
          <a:noFill/>
        </p:spPr>
        <p:txBody>
          <a:bodyPr wrap="square" rtlCol="0">
            <a:spAutoFit/>
          </a:bodyPr>
          <a:lstStyle/>
          <a:p>
            <a:r>
              <a:rPr lang="ja-JP" altLang="en-US" b="1" dirty="0"/>
              <a:t>６</a:t>
            </a:r>
            <a:r>
              <a:rPr lang="ja-JP" altLang="en-US" b="1" dirty="0" smtClean="0"/>
              <a:t>月</a:t>
            </a:r>
            <a:r>
              <a:rPr lang="ja-JP" altLang="en-US" b="1" dirty="0"/>
              <a:t>　</a:t>
            </a:r>
            <a:r>
              <a:rPr lang="en-US" altLang="ja-JP" b="1" dirty="0" smtClean="0"/>
              <a:t>300hPa</a:t>
            </a:r>
            <a:r>
              <a:rPr lang="ja-JP" altLang="en-US" b="1" dirty="0" smtClean="0"/>
              <a:t>波の活動度</a:t>
            </a:r>
            <a:r>
              <a:rPr lang="ja-JP" altLang="en-US" b="1" dirty="0"/>
              <a:t>フラックス</a:t>
            </a:r>
            <a:r>
              <a:rPr lang="en-US" altLang="ja-JP" b="1" dirty="0"/>
              <a:t>(WAF</a:t>
            </a:r>
            <a:r>
              <a:rPr lang="en-US" altLang="ja-JP" b="1" dirty="0" smtClean="0"/>
              <a:t>)</a:t>
            </a:r>
            <a:r>
              <a:rPr lang="ja-JP" altLang="en-US" b="1" dirty="0" smtClean="0"/>
              <a:t>　</a:t>
            </a:r>
            <a:endParaRPr lang="ja-JP" altLang="en-US" b="1" dirty="0"/>
          </a:p>
        </p:txBody>
      </p:sp>
      <p:sp>
        <p:nvSpPr>
          <p:cNvPr id="23" name="テキスト ボックス 22"/>
          <p:cNvSpPr txBox="1"/>
          <p:nvPr/>
        </p:nvSpPr>
        <p:spPr>
          <a:xfrm>
            <a:off x="4929896" y="461829"/>
            <a:ext cx="4098079" cy="461665"/>
          </a:xfrm>
          <a:prstGeom prst="rect">
            <a:avLst/>
          </a:prstGeom>
          <a:noFill/>
        </p:spPr>
        <p:txBody>
          <a:bodyPr wrap="square" rtlCol="0">
            <a:spAutoFit/>
          </a:bodyPr>
          <a:lstStyle/>
          <a:p>
            <a:r>
              <a:rPr lang="ja-JP" altLang="en-US" sz="1200" dirty="0" smtClean="0"/>
              <a:t>線：ジオポ回帰</a:t>
            </a:r>
            <a:r>
              <a:rPr lang="ja-JP" altLang="en-US" sz="1200" dirty="0"/>
              <a:t>係数</a:t>
            </a:r>
            <a:r>
              <a:rPr lang="en-US" altLang="ja-JP" sz="1200" dirty="0" smtClean="0"/>
              <a:t>(m)</a:t>
            </a:r>
            <a:r>
              <a:rPr lang="ja-JP" altLang="en-US" sz="1200" dirty="0" smtClean="0"/>
              <a:t>　</a:t>
            </a:r>
            <a:r>
              <a:rPr lang="ja-JP" altLang="en-US" sz="1200" dirty="0"/>
              <a:t>色</a:t>
            </a:r>
            <a:r>
              <a:rPr lang="ja-JP" altLang="en-US" sz="1200" dirty="0" smtClean="0"/>
              <a:t>：有意水準９０％以上の値　</a:t>
            </a:r>
            <a:endParaRPr lang="en-US" altLang="ja-JP" sz="1200" dirty="0" smtClean="0"/>
          </a:p>
          <a:p>
            <a:r>
              <a:rPr lang="ja-JP" altLang="en-US" sz="1200" dirty="0" smtClean="0"/>
              <a:t>矢印：</a:t>
            </a:r>
            <a:r>
              <a:rPr lang="ja-JP" altLang="en-US" sz="1200" dirty="0"/>
              <a:t>波活動度フラックス</a:t>
            </a:r>
            <a:r>
              <a:rPr lang="ja-JP" altLang="en-US" sz="1200" dirty="0" smtClean="0"/>
              <a:t>（</a:t>
            </a:r>
            <a:r>
              <a:rPr lang="en-US" altLang="ja-JP" sz="1200" dirty="0" smtClean="0"/>
              <a:t>m²/s²</a:t>
            </a:r>
            <a:r>
              <a:rPr lang="ja-JP" altLang="en-US" sz="1200" dirty="0" smtClean="0"/>
              <a:t>）</a:t>
            </a:r>
            <a:endParaRPr kumimoji="1" lang="ja-JP" altLang="en-US" sz="1200" dirty="0"/>
          </a:p>
        </p:txBody>
      </p:sp>
      <p:sp>
        <p:nvSpPr>
          <p:cNvPr id="24" name="テキスト ボックス 23"/>
          <p:cNvSpPr txBox="1"/>
          <p:nvPr/>
        </p:nvSpPr>
        <p:spPr>
          <a:xfrm>
            <a:off x="0" y="3853739"/>
            <a:ext cx="4116289" cy="369332"/>
          </a:xfrm>
          <a:prstGeom prst="rect">
            <a:avLst/>
          </a:prstGeom>
          <a:noFill/>
        </p:spPr>
        <p:txBody>
          <a:bodyPr wrap="square" rtlCol="0">
            <a:spAutoFit/>
          </a:bodyPr>
          <a:lstStyle/>
          <a:p>
            <a:r>
              <a:rPr kumimoji="1" lang="en-US" altLang="ja-JP" b="1" dirty="0" smtClean="0"/>
              <a:t>850hPa</a:t>
            </a:r>
            <a:r>
              <a:rPr kumimoji="1" lang="ja-JP" altLang="en-US" b="1" dirty="0" smtClean="0"/>
              <a:t>面のジオポテンシャル高度と風</a:t>
            </a:r>
            <a:endParaRPr kumimoji="1" lang="ja-JP" altLang="en-US" b="1" dirty="0"/>
          </a:p>
        </p:txBody>
      </p:sp>
      <p:sp>
        <p:nvSpPr>
          <p:cNvPr id="26" name="テキスト ボックス 25"/>
          <p:cNvSpPr txBox="1"/>
          <p:nvPr/>
        </p:nvSpPr>
        <p:spPr>
          <a:xfrm>
            <a:off x="743667" y="6058083"/>
            <a:ext cx="2058444" cy="369332"/>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r>
              <a:rPr kumimoji="1" lang="ja-JP" altLang="en-US" b="1" dirty="0" smtClean="0"/>
              <a:t>日本に北寄りの風</a:t>
            </a:r>
            <a:endParaRPr kumimoji="1" lang="ja-JP" altLang="en-US" b="1" dirty="0"/>
          </a:p>
        </p:txBody>
      </p:sp>
      <p:sp>
        <p:nvSpPr>
          <p:cNvPr id="27" name="テキスト ボックス 26"/>
          <p:cNvSpPr txBox="1"/>
          <p:nvPr/>
        </p:nvSpPr>
        <p:spPr>
          <a:xfrm>
            <a:off x="3071784" y="4222843"/>
            <a:ext cx="5892622" cy="1200329"/>
          </a:xfrm>
          <a:prstGeom prst="rect">
            <a:avLst/>
          </a:prstGeom>
          <a:ln w="57150"/>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kumimoji="1" lang="ja-JP" altLang="en-US" b="1" dirty="0" smtClean="0"/>
              <a:t>インド洋北部</a:t>
            </a:r>
            <a:r>
              <a:rPr lang="ja-JP" altLang="en-US" b="1" dirty="0" smtClean="0"/>
              <a:t>対</a:t>
            </a:r>
            <a:r>
              <a:rPr lang="ja-JP" altLang="en-US" b="1" dirty="0"/>
              <a:t>の</a:t>
            </a:r>
            <a:r>
              <a:rPr lang="ja-JP" altLang="en-US" b="1" dirty="0" smtClean="0"/>
              <a:t>対流によ</a:t>
            </a:r>
            <a:r>
              <a:rPr lang="ja-JP" altLang="en-US" b="1" dirty="0"/>
              <a:t>る</a:t>
            </a:r>
            <a:r>
              <a:rPr kumimoji="1" lang="ja-JP" altLang="en-US" b="1" dirty="0" smtClean="0"/>
              <a:t>高気圧偏差が</a:t>
            </a:r>
            <a:endParaRPr kumimoji="1" lang="en-US" altLang="ja-JP" b="1" dirty="0" smtClean="0"/>
          </a:p>
          <a:p>
            <a:pPr algn="ctr"/>
            <a:r>
              <a:rPr kumimoji="1" lang="ja-JP" altLang="en-US" b="1" dirty="0" smtClean="0"/>
              <a:t>日本付近まで伝播し，亜熱帯ジェットを変える</a:t>
            </a:r>
            <a:endParaRPr kumimoji="1" lang="en-US" altLang="ja-JP" b="1" dirty="0" smtClean="0"/>
          </a:p>
          <a:p>
            <a:pPr algn="ctr"/>
            <a:r>
              <a:rPr lang="ja-JP" altLang="en-US" b="1" dirty="0" smtClean="0"/>
              <a:t>↓</a:t>
            </a:r>
            <a:endParaRPr lang="en-US" altLang="ja-JP" b="1" dirty="0" smtClean="0"/>
          </a:p>
          <a:p>
            <a:pPr algn="ctr"/>
            <a:r>
              <a:rPr kumimoji="1" lang="ja-JP" altLang="en-US" b="1" dirty="0" smtClean="0"/>
              <a:t>日本付近に高気圧偏差</a:t>
            </a:r>
            <a:endParaRPr kumimoji="1" lang="ja-JP" altLang="en-US" b="1" dirty="0"/>
          </a:p>
        </p:txBody>
      </p:sp>
      <p:sp>
        <p:nvSpPr>
          <p:cNvPr id="28" name="テキスト ボックス 27"/>
          <p:cNvSpPr txBox="1"/>
          <p:nvPr/>
        </p:nvSpPr>
        <p:spPr>
          <a:xfrm>
            <a:off x="3814602" y="5577840"/>
            <a:ext cx="4313595" cy="1200329"/>
          </a:xfrm>
          <a:prstGeom prst="rect">
            <a:avLst/>
          </a:prstGeom>
          <a:solidFill>
            <a:schemeClr val="bg1"/>
          </a:solidFill>
          <a:ln w="38100">
            <a:solidFill>
              <a:srgbClr val="002060"/>
            </a:solidFill>
          </a:ln>
        </p:spPr>
        <p:style>
          <a:lnRef idx="3">
            <a:schemeClr val="lt1"/>
          </a:lnRef>
          <a:fillRef idx="1">
            <a:schemeClr val="accent5"/>
          </a:fillRef>
          <a:effectRef idx="1">
            <a:schemeClr val="accent5"/>
          </a:effectRef>
          <a:fontRef idx="minor">
            <a:schemeClr val="lt1"/>
          </a:fontRef>
        </p:style>
        <p:txBody>
          <a:bodyPr wrap="square" rtlCol="0">
            <a:spAutoFit/>
          </a:bodyPr>
          <a:lstStyle/>
          <a:p>
            <a:pPr algn="ctr"/>
            <a:r>
              <a:rPr kumimoji="1" lang="ja-JP" altLang="en-US" sz="2400" b="1" dirty="0" smtClean="0">
                <a:solidFill>
                  <a:schemeClr val="tx1"/>
                </a:solidFill>
              </a:rPr>
              <a:t>ソマリジェットが強いとき</a:t>
            </a:r>
            <a:endParaRPr kumimoji="1" lang="en-US" altLang="ja-JP" sz="2400" b="1" dirty="0" smtClean="0">
              <a:solidFill>
                <a:schemeClr val="tx1"/>
              </a:solidFill>
            </a:endParaRPr>
          </a:p>
          <a:p>
            <a:pPr algn="ctr"/>
            <a:r>
              <a:rPr lang="ja-JP" altLang="en-US" sz="2400" b="1" dirty="0">
                <a:solidFill>
                  <a:schemeClr val="tx1"/>
                </a:solidFill>
              </a:rPr>
              <a:t>日本</a:t>
            </a:r>
            <a:r>
              <a:rPr lang="ja-JP" altLang="en-US" sz="2400" b="1" dirty="0" smtClean="0">
                <a:solidFill>
                  <a:schemeClr val="tx1"/>
                </a:solidFill>
              </a:rPr>
              <a:t>の北で</a:t>
            </a:r>
            <a:r>
              <a:rPr kumimoji="1" lang="ja-JP" altLang="en-US" sz="2400" b="1" u="sng" dirty="0" smtClean="0">
                <a:solidFill>
                  <a:srgbClr val="FF0000"/>
                </a:solidFill>
              </a:rPr>
              <a:t>高気圧偏差</a:t>
            </a:r>
            <a:r>
              <a:rPr kumimoji="1" lang="ja-JP" altLang="en-US" sz="2400" b="1" dirty="0" smtClean="0">
                <a:solidFill>
                  <a:schemeClr val="tx1"/>
                </a:solidFill>
              </a:rPr>
              <a:t>！</a:t>
            </a:r>
            <a:endParaRPr kumimoji="1" lang="en-US" altLang="ja-JP" sz="2400" b="1" dirty="0" smtClean="0">
              <a:solidFill>
                <a:schemeClr val="tx1"/>
              </a:solidFill>
            </a:endParaRPr>
          </a:p>
          <a:p>
            <a:pPr algn="ctr"/>
            <a:r>
              <a:rPr lang="ja-JP" altLang="en-US" sz="2400" b="1" dirty="0" smtClean="0">
                <a:solidFill>
                  <a:schemeClr val="tx1"/>
                </a:solidFill>
              </a:rPr>
              <a:t>日本、冷夏に？</a:t>
            </a:r>
            <a:endParaRPr kumimoji="1" lang="ja-JP" altLang="en-US" sz="2400" b="1" dirty="0">
              <a:solidFill>
                <a:schemeClr val="tx1"/>
              </a:solidFill>
            </a:endParaRPr>
          </a:p>
        </p:txBody>
      </p:sp>
      <p:sp>
        <p:nvSpPr>
          <p:cNvPr id="31" name="右矢印 30"/>
          <p:cNvSpPr/>
          <p:nvPr/>
        </p:nvSpPr>
        <p:spPr>
          <a:xfrm rot="20096866" flipV="1">
            <a:off x="4430415" y="2667464"/>
            <a:ext cx="1157067" cy="462515"/>
          </a:xfrm>
          <a:prstGeom prst="rightArrow">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テキスト ボックス 32"/>
          <p:cNvSpPr txBox="1"/>
          <p:nvPr/>
        </p:nvSpPr>
        <p:spPr>
          <a:xfrm>
            <a:off x="3471760" y="20985"/>
            <a:ext cx="5672240" cy="369332"/>
          </a:xfrm>
          <a:prstGeom prst="rect">
            <a:avLst/>
          </a:prstGeom>
          <a:noFill/>
        </p:spPr>
        <p:txBody>
          <a:bodyPr wrap="square" rtlCol="0">
            <a:spAutoFit/>
          </a:bodyPr>
          <a:lstStyle/>
          <a:p>
            <a:r>
              <a:rPr kumimoji="1" lang="ja-JP" altLang="en-US" b="1" dirty="0" smtClean="0"/>
              <a:t>インドモンスーンの影響を除いたインデックスで回帰</a:t>
            </a:r>
            <a:endParaRPr kumimoji="1" lang="ja-JP" altLang="en-US" b="1" dirty="0"/>
          </a:p>
        </p:txBody>
      </p:sp>
    </p:spTree>
    <p:extLst>
      <p:ext uri="{BB962C8B-B14F-4D97-AF65-F5344CB8AC3E}">
        <p14:creationId xmlns:p14="http://schemas.microsoft.com/office/powerpoint/2010/main" val="536309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2000"/>
                                        <p:tgtEl>
                                          <p:spTgt spid="31"/>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3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図 23"/>
          <p:cNvPicPr>
            <a:picLocks noChangeAspect="1"/>
          </p:cNvPicPr>
          <p:nvPr/>
        </p:nvPicPr>
        <p:blipFill rotWithShape="1">
          <a:blip r:embed="rId2">
            <a:extLst>
              <a:ext uri="{28A0092B-C50C-407E-A947-70E740481C1C}">
                <a14:useLocalDpi xmlns:a14="http://schemas.microsoft.com/office/drawing/2010/main" val="0"/>
              </a:ext>
            </a:extLst>
          </a:blip>
          <a:srcRect t="8196" r="3030" b="6121"/>
          <a:stretch/>
        </p:blipFill>
        <p:spPr>
          <a:xfrm>
            <a:off x="726902" y="3436835"/>
            <a:ext cx="2645868" cy="2856881"/>
          </a:xfrm>
          <a:prstGeom prst="rect">
            <a:avLst/>
          </a:prstGeom>
        </p:spPr>
      </p:pic>
      <p:sp>
        <p:nvSpPr>
          <p:cNvPr id="3" name="テキスト ボックス 2"/>
          <p:cNvSpPr txBox="1"/>
          <p:nvPr/>
        </p:nvSpPr>
        <p:spPr>
          <a:xfrm>
            <a:off x="-10970" y="0"/>
            <a:ext cx="2856582" cy="369332"/>
          </a:xfrm>
          <a:prstGeom prst="rect">
            <a:avLst/>
          </a:prstGeom>
          <a:solidFill>
            <a:schemeClr val="accent3">
              <a:alpha val="50000"/>
            </a:schemeClr>
          </a:solidFill>
          <a:ln>
            <a:solidFill>
              <a:schemeClr val="tx1"/>
            </a:solid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n-US" altLang="ja-JP" b="1" dirty="0" smtClean="0">
                <a:solidFill>
                  <a:schemeClr val="accent5">
                    <a:lumMod val="50000"/>
                  </a:schemeClr>
                </a:solidFill>
                <a:latin typeface="HGP創英角ﾎﾟｯﾌﾟ体" panose="040B0A00000000000000" pitchFamily="50" charset="-128"/>
                <a:ea typeface="HGP創英角ﾎﾟｯﾌﾟ体" panose="040B0A00000000000000" pitchFamily="50" charset="-128"/>
              </a:rPr>
              <a:t>LBM</a:t>
            </a:r>
            <a:r>
              <a:rPr lang="ja-JP" altLang="en-US" b="1" dirty="0">
                <a:solidFill>
                  <a:schemeClr val="accent5">
                    <a:lumMod val="50000"/>
                  </a:schemeClr>
                </a:solidFill>
                <a:latin typeface="HGP創英角ﾎﾟｯﾌﾟ体" panose="040B0A00000000000000" pitchFamily="50" charset="-128"/>
                <a:ea typeface="HGP創英角ﾎﾟｯﾌﾟ体" panose="040B0A00000000000000" pitchFamily="50" charset="-128"/>
              </a:rPr>
              <a:t>実験</a:t>
            </a:r>
            <a:endParaRPr kumimoji="1" lang="ja-JP" altLang="en-US" b="1" dirty="0">
              <a:solidFill>
                <a:schemeClr val="accent5">
                  <a:lumMod val="50000"/>
                </a:schemeClr>
              </a:solidFill>
              <a:latin typeface="HGP創英角ﾎﾟｯﾌﾟ体" panose="040B0A00000000000000" pitchFamily="50" charset="-128"/>
              <a:ea typeface="HGP創英角ﾎﾟｯﾌﾟ体" panose="040B0A00000000000000" pitchFamily="50" charset="-128"/>
            </a:endParaRPr>
          </a:p>
        </p:txBody>
      </p:sp>
      <p:grpSp>
        <p:nvGrpSpPr>
          <p:cNvPr id="20" name="グループ化 19"/>
          <p:cNvGrpSpPr/>
          <p:nvPr/>
        </p:nvGrpSpPr>
        <p:grpSpPr>
          <a:xfrm>
            <a:off x="17006" y="355273"/>
            <a:ext cx="9126994" cy="192113"/>
            <a:chOff x="-1" y="224146"/>
            <a:chExt cx="9126994" cy="192113"/>
          </a:xfrm>
        </p:grpSpPr>
        <p:sp>
          <p:nvSpPr>
            <p:cNvPr id="4" name="正方形/長方形 3"/>
            <p:cNvSpPr/>
            <p:nvPr/>
          </p:nvSpPr>
          <p:spPr>
            <a:xfrm>
              <a:off x="-1" y="228736"/>
              <a:ext cx="778151" cy="179475"/>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5" name="正方形/長方形 4"/>
            <p:cNvSpPr/>
            <p:nvPr/>
          </p:nvSpPr>
          <p:spPr>
            <a:xfrm>
              <a:off x="766265" y="237712"/>
              <a:ext cx="1492301" cy="170499"/>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b="1" dirty="0" smtClean="0">
                  <a:solidFill>
                    <a:schemeClr val="accent5">
                      <a:lumMod val="60000"/>
                      <a:lumOff val="40000"/>
                    </a:schemeClr>
                  </a:solidFill>
                </a:rPr>
                <a:t>導入</a:t>
              </a:r>
              <a:r>
                <a:rPr lang="en-US" altLang="ja-JP" sz="1400" b="1" dirty="0" smtClean="0">
                  <a:solidFill>
                    <a:schemeClr val="accent5">
                      <a:lumMod val="60000"/>
                      <a:lumOff val="40000"/>
                    </a:schemeClr>
                  </a:solidFill>
                </a:rPr>
                <a:t>/</a:t>
              </a:r>
              <a:r>
                <a:rPr lang="ja-JP" altLang="en-US" sz="1400" b="1" dirty="0" smtClean="0">
                  <a:solidFill>
                    <a:schemeClr val="accent5">
                      <a:lumMod val="60000"/>
                      <a:lumOff val="40000"/>
                    </a:schemeClr>
                  </a:solidFill>
                </a:rPr>
                <a:t>背景</a:t>
              </a:r>
              <a:endParaRPr kumimoji="1" lang="en-US" altLang="ja-JP" sz="1400" b="1" dirty="0" smtClean="0">
                <a:solidFill>
                  <a:schemeClr val="accent5">
                    <a:lumMod val="60000"/>
                    <a:lumOff val="40000"/>
                  </a:schemeClr>
                </a:solidFill>
              </a:endParaRPr>
            </a:p>
          </p:txBody>
        </p:sp>
        <p:sp>
          <p:nvSpPr>
            <p:cNvPr id="6" name="正方形/長方形 5"/>
            <p:cNvSpPr/>
            <p:nvPr/>
          </p:nvSpPr>
          <p:spPr>
            <a:xfrm>
              <a:off x="2257710" y="230553"/>
              <a:ext cx="910743" cy="185089"/>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7" name="正方形/長方形 6"/>
            <p:cNvSpPr/>
            <p:nvPr/>
          </p:nvSpPr>
          <p:spPr>
            <a:xfrm>
              <a:off x="3148918" y="230553"/>
              <a:ext cx="1331368" cy="185089"/>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b="1" dirty="0" smtClean="0">
                  <a:solidFill>
                    <a:schemeClr val="accent5">
                      <a:lumMod val="40000"/>
                      <a:lumOff val="60000"/>
                    </a:schemeClr>
                  </a:solidFill>
                </a:rPr>
                <a:t>解析</a:t>
              </a:r>
              <a:r>
                <a:rPr lang="ja-JP" altLang="en-US" sz="1400" b="1" dirty="0">
                  <a:solidFill>
                    <a:schemeClr val="accent5">
                      <a:lumMod val="40000"/>
                      <a:lumOff val="60000"/>
                    </a:schemeClr>
                  </a:solidFill>
                </a:rPr>
                <a:t>方法</a:t>
              </a:r>
              <a:endParaRPr lang="en-US" altLang="ja-JP" sz="1400" b="1" dirty="0" smtClean="0">
                <a:solidFill>
                  <a:schemeClr val="accent5">
                    <a:lumMod val="40000"/>
                    <a:lumOff val="60000"/>
                  </a:schemeClr>
                </a:solidFill>
              </a:endParaRPr>
            </a:p>
          </p:txBody>
        </p:sp>
        <p:sp>
          <p:nvSpPr>
            <p:cNvPr id="8" name="正方形/長方形 7"/>
            <p:cNvSpPr/>
            <p:nvPr/>
          </p:nvSpPr>
          <p:spPr>
            <a:xfrm>
              <a:off x="4489155" y="230552"/>
              <a:ext cx="881483" cy="185089"/>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9" name="正方形/長方形 8"/>
            <p:cNvSpPr/>
            <p:nvPr/>
          </p:nvSpPr>
          <p:spPr>
            <a:xfrm>
              <a:off x="5359666" y="231170"/>
              <a:ext cx="1382572" cy="185089"/>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b="1" dirty="0">
                  <a:solidFill>
                    <a:srgbClr val="002060"/>
                  </a:solidFill>
                </a:rPr>
                <a:t>結果</a:t>
              </a:r>
              <a:endParaRPr kumimoji="1" lang="ja-JP" altLang="en-US" sz="1400" b="1" dirty="0">
                <a:solidFill>
                  <a:srgbClr val="002060"/>
                </a:solidFill>
              </a:endParaRPr>
            </a:p>
          </p:txBody>
        </p:sp>
        <p:sp>
          <p:nvSpPr>
            <p:cNvPr id="10" name="正方形/長方形 9"/>
            <p:cNvSpPr/>
            <p:nvPr/>
          </p:nvSpPr>
          <p:spPr>
            <a:xfrm>
              <a:off x="6742238" y="224146"/>
              <a:ext cx="1002183" cy="185089"/>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1" name="正方形/長方形 10"/>
            <p:cNvSpPr/>
            <p:nvPr/>
          </p:nvSpPr>
          <p:spPr>
            <a:xfrm>
              <a:off x="7744421" y="224146"/>
              <a:ext cx="1382572" cy="185089"/>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smtClean="0">
                  <a:solidFill>
                    <a:schemeClr val="accent5">
                      <a:lumMod val="60000"/>
                      <a:lumOff val="40000"/>
                    </a:schemeClr>
                  </a:solidFill>
                </a:rPr>
                <a:t>まとめ</a:t>
              </a:r>
              <a:endParaRPr kumimoji="1" lang="ja-JP" altLang="en-US" sz="1400" b="1" dirty="0">
                <a:solidFill>
                  <a:schemeClr val="accent5">
                    <a:lumMod val="60000"/>
                    <a:lumOff val="40000"/>
                  </a:schemeClr>
                </a:solidFill>
              </a:endParaRPr>
            </a:p>
          </p:txBody>
        </p:sp>
      </p:grpSp>
      <p:sp>
        <p:nvSpPr>
          <p:cNvPr id="13" name="正方形/長方形 12"/>
          <p:cNvSpPr/>
          <p:nvPr/>
        </p:nvSpPr>
        <p:spPr>
          <a:xfrm>
            <a:off x="64344" y="548385"/>
            <a:ext cx="9015311" cy="2426615"/>
          </a:xfrm>
          <a:prstGeom prst="rect">
            <a:avLst/>
          </a:prstGeom>
          <a:noFill/>
          <a:ln w="571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kumimoji="1" lang="ja-JP" altLang="en-US"/>
          </a:p>
        </p:txBody>
      </p:sp>
      <p:sp>
        <p:nvSpPr>
          <p:cNvPr id="14" name="テキスト ボックス 13"/>
          <p:cNvSpPr txBox="1"/>
          <p:nvPr/>
        </p:nvSpPr>
        <p:spPr>
          <a:xfrm>
            <a:off x="153657" y="588086"/>
            <a:ext cx="6393726" cy="646331"/>
          </a:xfrm>
          <a:prstGeom prst="rect">
            <a:avLst/>
          </a:prstGeom>
          <a:solidFill>
            <a:schemeClr val="accent1">
              <a:lumMod val="40000"/>
              <a:lumOff val="60000"/>
              <a:alpha val="30000"/>
            </a:schemeClr>
          </a:solidFill>
        </p:spPr>
        <p:style>
          <a:lnRef idx="2">
            <a:schemeClr val="dk1"/>
          </a:lnRef>
          <a:fillRef idx="1003">
            <a:schemeClr val="lt2"/>
          </a:fillRef>
          <a:effectRef idx="0">
            <a:schemeClr val="dk1"/>
          </a:effectRef>
          <a:fontRef idx="minor">
            <a:schemeClr val="dk1"/>
          </a:fontRef>
        </p:style>
        <p:txBody>
          <a:bodyPr wrap="square" rtlCol="0">
            <a:spAutoFit/>
          </a:bodyPr>
          <a:lstStyle/>
          <a:p>
            <a:r>
              <a:rPr kumimoji="1" lang="ja-JP" altLang="en-US" dirty="0" smtClean="0"/>
              <a:t>ここまでの問題点</a:t>
            </a:r>
            <a:r>
              <a:rPr kumimoji="1" lang="en-US" altLang="ja-JP" dirty="0" smtClean="0"/>
              <a:t>‼</a:t>
            </a:r>
          </a:p>
          <a:p>
            <a:r>
              <a:rPr lang="ja-JP" altLang="en-US" dirty="0" smtClean="0"/>
              <a:t>・同月解析なのでソマリジェットが原因か結果かわからない</a:t>
            </a:r>
            <a:endParaRPr lang="en-US" altLang="ja-JP" dirty="0" smtClean="0"/>
          </a:p>
        </p:txBody>
      </p:sp>
      <p:sp>
        <p:nvSpPr>
          <p:cNvPr id="15" name="右矢印 14"/>
          <p:cNvSpPr/>
          <p:nvPr/>
        </p:nvSpPr>
        <p:spPr>
          <a:xfrm>
            <a:off x="314552" y="1293552"/>
            <a:ext cx="601980" cy="48768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テキスト ボックス 15"/>
          <p:cNvSpPr txBox="1"/>
          <p:nvPr/>
        </p:nvSpPr>
        <p:spPr>
          <a:xfrm>
            <a:off x="991054" y="1290631"/>
            <a:ext cx="7995182" cy="523220"/>
          </a:xfrm>
          <a:prstGeom prst="rect">
            <a:avLst/>
          </a:prstGeom>
          <a:noFill/>
        </p:spPr>
        <p:txBody>
          <a:bodyPr wrap="square" rtlCol="0">
            <a:spAutoFit/>
          </a:bodyPr>
          <a:lstStyle/>
          <a:p>
            <a:r>
              <a:rPr kumimoji="1" lang="ja-JP" altLang="en-US" sz="2800" b="1" u="sng" dirty="0" smtClean="0">
                <a:solidFill>
                  <a:srgbClr val="FFC000"/>
                </a:solidFill>
              </a:rPr>
              <a:t>線形傾圧モデルの</a:t>
            </a:r>
            <a:r>
              <a:rPr kumimoji="1" lang="en-US" altLang="ja-JP" sz="2800" b="1" u="sng" dirty="0" smtClean="0">
                <a:solidFill>
                  <a:srgbClr val="FFC000"/>
                </a:solidFill>
              </a:rPr>
              <a:t>LBM</a:t>
            </a:r>
            <a:r>
              <a:rPr kumimoji="1" lang="ja-JP" altLang="en-US" sz="2800" b="1" u="sng" dirty="0" smtClean="0">
                <a:solidFill>
                  <a:srgbClr val="FFC000"/>
                </a:solidFill>
              </a:rPr>
              <a:t>を使ったモデル実験を行う</a:t>
            </a:r>
            <a:endParaRPr kumimoji="1" lang="ja-JP" altLang="en-US" sz="2800" b="1" u="sng" dirty="0">
              <a:solidFill>
                <a:srgbClr val="FFC000"/>
              </a:solidFill>
            </a:endParaRPr>
          </a:p>
        </p:txBody>
      </p:sp>
      <p:sp>
        <p:nvSpPr>
          <p:cNvPr id="17" name="テキスト ボックス 16"/>
          <p:cNvSpPr txBox="1"/>
          <p:nvPr/>
        </p:nvSpPr>
        <p:spPr>
          <a:xfrm>
            <a:off x="157185" y="1972158"/>
            <a:ext cx="8663940" cy="369332"/>
          </a:xfrm>
          <a:prstGeom prst="rect">
            <a:avLst/>
          </a:prstGeom>
          <a:noFill/>
        </p:spPr>
        <p:txBody>
          <a:bodyPr wrap="square" rtlCol="0">
            <a:spAutoFit/>
          </a:bodyPr>
          <a:lstStyle/>
          <a:p>
            <a:r>
              <a:rPr lang="ja-JP" altLang="en-US" dirty="0" smtClean="0"/>
              <a:t>ソマリジェットによる降水による熱源を再現しその</a:t>
            </a:r>
            <a:r>
              <a:rPr lang="ja-JP" altLang="en-US" dirty="0"/>
              <a:t>影響</a:t>
            </a:r>
            <a:r>
              <a:rPr lang="ja-JP" altLang="en-US" dirty="0" smtClean="0"/>
              <a:t>を見る実験</a:t>
            </a:r>
            <a:endParaRPr lang="en-US" altLang="ja-JP" dirty="0" smtClean="0"/>
          </a:p>
        </p:txBody>
      </p:sp>
      <p:sp>
        <p:nvSpPr>
          <p:cNvPr id="18" name="テキスト ボックス 17"/>
          <p:cNvSpPr txBox="1"/>
          <p:nvPr/>
        </p:nvSpPr>
        <p:spPr>
          <a:xfrm>
            <a:off x="314551" y="2472377"/>
            <a:ext cx="8514896" cy="338554"/>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kumimoji="1" lang="ja-JP" altLang="en-US" sz="1600" dirty="0" smtClean="0"/>
              <a:t>モデル実験の使用データ：</a:t>
            </a:r>
            <a:r>
              <a:rPr kumimoji="1" lang="en-US" altLang="ja-JP" sz="1600" dirty="0" smtClean="0"/>
              <a:t>JRA-55</a:t>
            </a:r>
            <a:r>
              <a:rPr kumimoji="1" lang="ja-JP" altLang="en-US" sz="1600" dirty="0" smtClean="0"/>
              <a:t>再解析データ、水平解像度：</a:t>
            </a:r>
            <a:r>
              <a:rPr kumimoji="1" lang="en-US" altLang="ja-JP" sz="1600" dirty="0" smtClean="0"/>
              <a:t>1.8°×1.8°</a:t>
            </a:r>
            <a:r>
              <a:rPr kumimoji="1" lang="ja-JP" altLang="en-US" sz="1600" dirty="0" err="1" smtClean="0"/>
              <a:t>，</a:t>
            </a:r>
            <a:r>
              <a:rPr kumimoji="1" lang="ja-JP" altLang="en-US" sz="1600" dirty="0" smtClean="0"/>
              <a:t>鉛直層：</a:t>
            </a:r>
            <a:r>
              <a:rPr kumimoji="1" lang="en-US" altLang="ja-JP" sz="1600" dirty="0" smtClean="0"/>
              <a:t>20</a:t>
            </a:r>
            <a:r>
              <a:rPr kumimoji="1" lang="ja-JP" altLang="en-US" sz="1600" dirty="0" smtClean="0"/>
              <a:t>層</a:t>
            </a:r>
            <a:endParaRPr kumimoji="1" lang="ja-JP" altLang="en-US" sz="1600" dirty="0"/>
          </a:p>
        </p:txBody>
      </p:sp>
      <p:sp>
        <p:nvSpPr>
          <p:cNvPr id="12" name="楕円 11"/>
          <p:cNvSpPr/>
          <p:nvPr/>
        </p:nvSpPr>
        <p:spPr>
          <a:xfrm>
            <a:off x="1521501" y="4407107"/>
            <a:ext cx="1438917" cy="1369567"/>
          </a:xfrm>
          <a:prstGeom prst="ellipse">
            <a:avLst/>
          </a:prstGeom>
          <a:noFill/>
          <a:ln w="3810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kumimoji="1" lang="ja-JP" altLang="en-US"/>
          </a:p>
        </p:txBody>
      </p:sp>
      <p:sp>
        <p:nvSpPr>
          <p:cNvPr id="28" name="テキスト ボックス 27"/>
          <p:cNvSpPr txBox="1"/>
          <p:nvPr/>
        </p:nvSpPr>
        <p:spPr>
          <a:xfrm>
            <a:off x="30212" y="3010024"/>
            <a:ext cx="4421494" cy="369332"/>
          </a:xfrm>
          <a:prstGeom prst="rect">
            <a:avLst/>
          </a:prstGeom>
          <a:noFill/>
        </p:spPr>
        <p:txBody>
          <a:bodyPr wrap="square" rtlCol="0">
            <a:spAutoFit/>
          </a:bodyPr>
          <a:lstStyle/>
          <a:p>
            <a:r>
              <a:rPr kumimoji="1" lang="en-US" altLang="ja-JP" b="1" dirty="0" smtClean="0"/>
              <a:t>500hPa</a:t>
            </a:r>
            <a:r>
              <a:rPr kumimoji="1" lang="ja-JP" altLang="en-US" b="1" dirty="0" smtClean="0"/>
              <a:t>の対流</a:t>
            </a:r>
            <a:r>
              <a:rPr kumimoji="1" lang="ja-JP" altLang="en-US" b="1" dirty="0" smtClean="0"/>
              <a:t>による非断熱加熱（</a:t>
            </a:r>
            <a:r>
              <a:rPr lang="en-US" altLang="ja-JP" b="1" dirty="0"/>
              <a:t>K</a:t>
            </a:r>
            <a:r>
              <a:rPr kumimoji="1" lang="en-US" altLang="ja-JP" b="1" dirty="0" smtClean="0"/>
              <a:t>/day</a:t>
            </a:r>
            <a:r>
              <a:rPr kumimoji="1" lang="ja-JP" altLang="en-US" b="1" dirty="0" smtClean="0"/>
              <a:t>）</a:t>
            </a:r>
            <a:endParaRPr kumimoji="1" lang="ja-JP" altLang="en-US" b="1" dirty="0"/>
          </a:p>
        </p:txBody>
      </p:sp>
      <p:sp>
        <p:nvSpPr>
          <p:cNvPr id="29" name="テキスト ボックス 28"/>
          <p:cNvSpPr txBox="1"/>
          <p:nvPr/>
        </p:nvSpPr>
        <p:spPr>
          <a:xfrm>
            <a:off x="4002855" y="3346551"/>
            <a:ext cx="4729568" cy="369332"/>
          </a:xfrm>
          <a:prstGeom prst="rect">
            <a:avLst/>
          </a:prstGeom>
          <a:noFill/>
        </p:spPr>
        <p:txBody>
          <a:bodyPr wrap="square" rtlCol="0">
            <a:spAutoFit/>
          </a:bodyPr>
          <a:lstStyle/>
          <a:p>
            <a:r>
              <a:rPr kumimoji="1" lang="en-US" altLang="ja-JP" dirty="0" smtClean="0"/>
              <a:t>LBM</a:t>
            </a:r>
            <a:r>
              <a:rPr kumimoji="1" lang="ja-JP" altLang="en-US" dirty="0" smtClean="0"/>
              <a:t>実験　</a:t>
            </a:r>
            <a:r>
              <a:rPr kumimoji="1" lang="en-US" altLang="ja-JP" dirty="0" smtClean="0"/>
              <a:t>300hPa</a:t>
            </a:r>
            <a:r>
              <a:rPr kumimoji="1" lang="ja-JP" altLang="en-US" dirty="0" smtClean="0"/>
              <a:t>面のジオポテンシャル高度</a:t>
            </a:r>
            <a:endParaRPr kumimoji="1" lang="ja-JP" altLang="en-US" dirty="0"/>
          </a:p>
        </p:txBody>
      </p:sp>
      <p:sp>
        <p:nvSpPr>
          <p:cNvPr id="33" name="テキスト ボックス 32"/>
          <p:cNvSpPr txBox="1"/>
          <p:nvPr/>
        </p:nvSpPr>
        <p:spPr>
          <a:xfrm>
            <a:off x="47772" y="6371235"/>
            <a:ext cx="8992497" cy="400110"/>
          </a:xfrm>
          <a:prstGeom prst="rect">
            <a:avLst/>
          </a:prstGeom>
          <a:gradFill>
            <a:gsLst>
              <a:gs pos="0">
                <a:schemeClr val="accent2">
                  <a:lumMod val="110000"/>
                  <a:satMod val="105000"/>
                  <a:tint val="67000"/>
                  <a:alpha val="41000"/>
                </a:schemeClr>
              </a:gs>
              <a:gs pos="50000">
                <a:schemeClr val="accent2">
                  <a:lumMod val="105000"/>
                  <a:satMod val="103000"/>
                  <a:tint val="73000"/>
                </a:schemeClr>
              </a:gs>
              <a:gs pos="100000">
                <a:schemeClr val="accent2">
                  <a:lumMod val="105000"/>
                  <a:satMod val="109000"/>
                  <a:tint val="81000"/>
                </a:schemeClr>
              </a:gs>
            </a:gsLst>
          </a:gradFill>
        </p:spPr>
        <p:style>
          <a:lnRef idx="1">
            <a:schemeClr val="accent2"/>
          </a:lnRef>
          <a:fillRef idx="2">
            <a:schemeClr val="accent2"/>
          </a:fillRef>
          <a:effectRef idx="1">
            <a:schemeClr val="accent2"/>
          </a:effectRef>
          <a:fontRef idx="minor">
            <a:schemeClr val="dk1"/>
          </a:fontRef>
        </p:style>
        <p:txBody>
          <a:bodyPr wrap="square" rtlCol="0">
            <a:spAutoFit/>
          </a:bodyPr>
          <a:lstStyle/>
          <a:p>
            <a:r>
              <a:rPr kumimoji="1" lang="ja-JP" altLang="en-US" sz="2000" b="1" i="1" dirty="0" smtClean="0"/>
              <a:t>ソマリジェットによる降水が熱源となり高気圧を作り亜熱帯ジェットに影響</a:t>
            </a:r>
            <a:endParaRPr kumimoji="1" lang="ja-JP" altLang="en-US" sz="2000" b="1" i="1" dirty="0"/>
          </a:p>
        </p:txBody>
      </p:sp>
      <p:pic>
        <p:nvPicPr>
          <p:cNvPr id="21" name="図 20"/>
          <p:cNvPicPr>
            <a:picLocks noChangeAspect="1"/>
          </p:cNvPicPr>
          <p:nvPr/>
        </p:nvPicPr>
        <p:blipFill rotWithShape="1">
          <a:blip r:embed="rId3">
            <a:extLst>
              <a:ext uri="{28A0092B-C50C-407E-A947-70E740481C1C}">
                <a14:useLocalDpi xmlns:a14="http://schemas.microsoft.com/office/drawing/2010/main" val="0"/>
              </a:ext>
            </a:extLst>
          </a:blip>
          <a:srcRect t="20906" b="8301"/>
          <a:stretch/>
        </p:blipFill>
        <p:spPr>
          <a:xfrm>
            <a:off x="4113889" y="3678492"/>
            <a:ext cx="4618534" cy="2525739"/>
          </a:xfrm>
          <a:prstGeom prst="rect">
            <a:avLst/>
          </a:prstGeom>
          <a:scene3d>
            <a:camera prst="orthographicFront">
              <a:rot lat="0" lon="0" rev="0"/>
            </a:camera>
            <a:lightRig rig="threePt" dir="t"/>
          </a:scene3d>
        </p:spPr>
      </p:pic>
    </p:spTree>
    <p:extLst>
      <p:ext uri="{BB962C8B-B14F-4D97-AF65-F5344CB8AC3E}">
        <p14:creationId xmlns:p14="http://schemas.microsoft.com/office/powerpoint/2010/main" val="218312076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 name="図 55"/>
          <p:cNvPicPr>
            <a:picLocks noChangeAspect="1"/>
          </p:cNvPicPr>
          <p:nvPr/>
        </p:nvPicPr>
        <p:blipFill rotWithShape="1">
          <a:blip r:embed="rId3"/>
          <a:srcRect l="3996" b="10517"/>
          <a:stretch/>
        </p:blipFill>
        <p:spPr>
          <a:xfrm>
            <a:off x="2358051" y="1542779"/>
            <a:ext cx="6197966" cy="2645507"/>
          </a:xfrm>
          <a:prstGeom prst="rect">
            <a:avLst/>
          </a:prstGeom>
          <a:scene3d>
            <a:camera prst="perspectiveRelaxedModerately"/>
            <a:lightRig rig="threePt" dir="t"/>
          </a:scene3d>
        </p:spPr>
      </p:pic>
      <p:pic>
        <p:nvPicPr>
          <p:cNvPr id="25" name="図 24"/>
          <p:cNvPicPr>
            <a:picLocks noChangeAspect="1"/>
          </p:cNvPicPr>
          <p:nvPr/>
        </p:nvPicPr>
        <p:blipFill rotWithShape="1">
          <a:blip r:embed="rId4" cstate="print">
            <a:extLst>
              <a:ext uri="{28A0092B-C50C-407E-A947-70E740481C1C}">
                <a14:useLocalDpi xmlns:a14="http://schemas.microsoft.com/office/drawing/2010/main" val="0"/>
              </a:ext>
            </a:extLst>
          </a:blip>
          <a:srcRect l="4204" t="6923" b="2794"/>
          <a:stretch/>
        </p:blipFill>
        <p:spPr>
          <a:xfrm>
            <a:off x="2599617" y="4027842"/>
            <a:ext cx="5944434" cy="3143775"/>
          </a:xfrm>
          <a:prstGeom prst="rect">
            <a:avLst/>
          </a:prstGeom>
          <a:scene3d>
            <a:camera prst="perspectiveRelaxed"/>
            <a:lightRig rig="threePt" dir="t"/>
          </a:scene3d>
        </p:spPr>
      </p:pic>
      <p:cxnSp>
        <p:nvCxnSpPr>
          <p:cNvPr id="34" name="直線コネクタ 33"/>
          <p:cNvCxnSpPr/>
          <p:nvPr/>
        </p:nvCxnSpPr>
        <p:spPr>
          <a:xfrm flipH="1">
            <a:off x="3113630" y="4780483"/>
            <a:ext cx="130" cy="96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直線コネクタ 34"/>
          <p:cNvCxnSpPr/>
          <p:nvPr/>
        </p:nvCxnSpPr>
        <p:spPr>
          <a:xfrm>
            <a:off x="7966224" y="4835122"/>
            <a:ext cx="11373" cy="95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6" name="上矢印 35"/>
          <p:cNvSpPr/>
          <p:nvPr/>
        </p:nvSpPr>
        <p:spPr>
          <a:xfrm rot="1823224">
            <a:off x="3645770" y="5242086"/>
            <a:ext cx="1463728" cy="514019"/>
          </a:xfrm>
          <a:prstGeom prst="upArrow">
            <a:avLst/>
          </a:prstGeom>
          <a:ln w="38100"/>
          <a:scene3d>
            <a:camera prst="perspectiveRelaxedModerately" fov="6900000"/>
            <a:lightRig rig="threePt" dir="t"/>
          </a:scene3d>
          <a:sp3d>
            <a:bevelT w="165100" prst="coolSlant"/>
          </a:sp3d>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dirty="0" smtClean="0"/>
              <a:t>SMJ</a:t>
            </a:r>
            <a:endParaRPr kumimoji="1" lang="ja-JP" altLang="en-US" dirty="0"/>
          </a:p>
        </p:txBody>
      </p:sp>
      <p:sp>
        <p:nvSpPr>
          <p:cNvPr id="96" name="テキスト ボックス 95"/>
          <p:cNvSpPr txBox="1"/>
          <p:nvPr/>
        </p:nvSpPr>
        <p:spPr>
          <a:xfrm>
            <a:off x="596420" y="2565731"/>
            <a:ext cx="1496012" cy="584775"/>
          </a:xfrm>
          <a:prstGeom prst="rect">
            <a:avLst/>
          </a:prstGeom>
          <a:ln w="28575"/>
        </p:spPr>
        <p:style>
          <a:lnRef idx="2">
            <a:schemeClr val="dk1"/>
          </a:lnRef>
          <a:fillRef idx="1">
            <a:schemeClr val="lt1"/>
          </a:fillRef>
          <a:effectRef idx="0">
            <a:schemeClr val="dk1"/>
          </a:effectRef>
          <a:fontRef idx="minor">
            <a:schemeClr val="dk1"/>
          </a:fontRef>
        </p:style>
        <p:txBody>
          <a:bodyPr wrap="square" rtlCol="0">
            <a:spAutoFit/>
          </a:bodyPr>
          <a:lstStyle/>
          <a:p>
            <a:r>
              <a:rPr kumimoji="1" lang="en-US" altLang="ja-JP" sz="3200" b="1" dirty="0" smtClean="0"/>
              <a:t>300hPa</a:t>
            </a:r>
            <a:endParaRPr kumimoji="1" lang="ja-JP" altLang="en-US" sz="3200" b="1" dirty="0"/>
          </a:p>
        </p:txBody>
      </p:sp>
      <p:sp>
        <p:nvSpPr>
          <p:cNvPr id="97" name="テキスト ボックス 96"/>
          <p:cNvSpPr txBox="1"/>
          <p:nvPr/>
        </p:nvSpPr>
        <p:spPr>
          <a:xfrm>
            <a:off x="590537" y="5799364"/>
            <a:ext cx="1501895" cy="584775"/>
          </a:xfrm>
          <a:prstGeom prst="rect">
            <a:avLst/>
          </a:prstGeom>
          <a:ln w="28575"/>
        </p:spPr>
        <p:style>
          <a:lnRef idx="2">
            <a:schemeClr val="dk1"/>
          </a:lnRef>
          <a:fillRef idx="1">
            <a:schemeClr val="lt1"/>
          </a:fillRef>
          <a:effectRef idx="0">
            <a:schemeClr val="dk1"/>
          </a:effectRef>
          <a:fontRef idx="minor">
            <a:schemeClr val="dk1"/>
          </a:fontRef>
        </p:style>
        <p:txBody>
          <a:bodyPr wrap="square" rtlCol="0">
            <a:spAutoFit/>
          </a:bodyPr>
          <a:lstStyle/>
          <a:p>
            <a:r>
              <a:rPr lang="en-US" altLang="ja-JP" sz="3200" b="1" dirty="0"/>
              <a:t>850</a:t>
            </a:r>
            <a:r>
              <a:rPr kumimoji="1" lang="en-US" altLang="ja-JP" sz="3200" b="1" dirty="0" smtClean="0"/>
              <a:t>hPa</a:t>
            </a:r>
            <a:endParaRPr kumimoji="1" lang="ja-JP" altLang="en-US" sz="3200" b="1" dirty="0"/>
          </a:p>
        </p:txBody>
      </p:sp>
      <p:sp>
        <p:nvSpPr>
          <p:cNvPr id="99" name="フローチャート: 磁気ディスク 98"/>
          <p:cNvSpPr/>
          <p:nvPr/>
        </p:nvSpPr>
        <p:spPr>
          <a:xfrm>
            <a:off x="4235331" y="2960701"/>
            <a:ext cx="1015902" cy="528238"/>
          </a:xfrm>
          <a:prstGeom prst="flowChartMagneticDisk">
            <a:avLst/>
          </a:prstGeom>
          <a:solidFill>
            <a:schemeClr val="accent2">
              <a:alpha val="70000"/>
            </a:schemeClr>
          </a:solidFill>
          <a:ln w="12700">
            <a:solidFill>
              <a:schemeClr val="tx1"/>
            </a:solidFill>
          </a:ln>
        </p:spPr>
        <p:style>
          <a:lnRef idx="0">
            <a:scrgbClr r="0" g="0" b="0"/>
          </a:lnRef>
          <a:fillRef idx="0">
            <a:scrgbClr r="0" g="0" b="0"/>
          </a:fillRef>
          <a:effectRef idx="0">
            <a:scrgbClr r="0" g="0" b="0"/>
          </a:effectRef>
          <a:fontRef idx="minor">
            <a:schemeClr val="lt1"/>
          </a:fontRef>
        </p:style>
        <p:txBody>
          <a:bodyPr rtlCol="0" anchor="ctr"/>
          <a:lstStyle/>
          <a:p>
            <a:pPr algn="ctr"/>
            <a:r>
              <a:rPr kumimoji="1" lang="ja-JP" altLang="en-US" sz="4000" b="1" dirty="0" smtClean="0">
                <a:solidFill>
                  <a:schemeClr val="tx1"/>
                </a:solidFill>
              </a:rPr>
              <a:t>高</a:t>
            </a:r>
            <a:endParaRPr kumimoji="1" lang="ja-JP" altLang="en-US" sz="4000" b="1" dirty="0">
              <a:solidFill>
                <a:schemeClr val="tx1"/>
              </a:solidFill>
            </a:endParaRPr>
          </a:p>
        </p:txBody>
      </p:sp>
      <p:sp>
        <p:nvSpPr>
          <p:cNvPr id="28" name="テキスト ボックス 27"/>
          <p:cNvSpPr txBox="1"/>
          <p:nvPr/>
        </p:nvSpPr>
        <p:spPr>
          <a:xfrm>
            <a:off x="797969" y="722309"/>
            <a:ext cx="7922362" cy="1200329"/>
          </a:xfrm>
          <a:prstGeom prst="rect">
            <a:avLst/>
          </a:prstGeom>
          <a:solidFill>
            <a:schemeClr val="accent1">
              <a:lumMod val="20000"/>
              <a:lumOff val="80000"/>
              <a:alpha val="50000"/>
            </a:schemeClr>
          </a:solidFill>
          <a:ln w="38100">
            <a:solidFill>
              <a:srgbClr val="002060"/>
            </a:solidFill>
          </a:ln>
        </p:spPr>
        <p:style>
          <a:lnRef idx="1">
            <a:schemeClr val="accent5"/>
          </a:lnRef>
          <a:fillRef idx="2">
            <a:schemeClr val="accent5"/>
          </a:fillRef>
          <a:effectRef idx="1">
            <a:schemeClr val="accent5"/>
          </a:effectRef>
          <a:fontRef idx="minor">
            <a:schemeClr val="dk1"/>
          </a:fontRef>
        </p:style>
        <p:txBody>
          <a:bodyPr wrap="square" rtlCol="0">
            <a:spAutoFit/>
          </a:bodyPr>
          <a:lstStyle/>
          <a:p>
            <a:r>
              <a:rPr kumimoji="1" lang="ja-JP" altLang="en-US" sz="2400" b="1" dirty="0" smtClean="0">
                <a:solidFill>
                  <a:srgbClr val="002060"/>
                </a:solidFill>
              </a:rPr>
              <a:t>南極振動</a:t>
            </a:r>
            <a:r>
              <a:rPr lang="ja-JP" altLang="en-US" sz="2400" b="1" dirty="0" smtClean="0">
                <a:solidFill>
                  <a:srgbClr val="002060"/>
                </a:solidFill>
              </a:rPr>
              <a:t>由来で</a:t>
            </a:r>
            <a:r>
              <a:rPr kumimoji="1" lang="ja-JP" altLang="en-US" sz="2400" b="1" dirty="0" smtClean="0">
                <a:solidFill>
                  <a:srgbClr val="002060"/>
                </a:solidFill>
              </a:rPr>
              <a:t>ソマリジェットが強められる</a:t>
            </a:r>
            <a:endParaRPr kumimoji="1" lang="en-US" altLang="ja-JP" sz="2400" b="1" dirty="0" smtClean="0">
              <a:solidFill>
                <a:srgbClr val="002060"/>
              </a:solidFill>
            </a:endParaRPr>
          </a:p>
          <a:p>
            <a:r>
              <a:rPr lang="ja-JP" altLang="en-US" sz="2400" b="1" dirty="0" smtClean="0">
                <a:solidFill>
                  <a:srgbClr val="002060"/>
                </a:solidFill>
              </a:rPr>
              <a:t>インド</a:t>
            </a:r>
            <a:r>
              <a:rPr lang="ja-JP" altLang="en-US" sz="2400" b="1" dirty="0">
                <a:solidFill>
                  <a:srgbClr val="002060"/>
                </a:solidFill>
              </a:rPr>
              <a:t>周辺</a:t>
            </a:r>
            <a:r>
              <a:rPr lang="ja-JP" altLang="en-US" sz="2400" b="1" dirty="0" smtClean="0">
                <a:solidFill>
                  <a:srgbClr val="002060"/>
                </a:solidFill>
              </a:rPr>
              <a:t>で</a:t>
            </a:r>
            <a:r>
              <a:rPr lang="ja-JP" altLang="en-US" sz="2400" b="1" i="1" u="sng" dirty="0" smtClean="0">
                <a:solidFill>
                  <a:srgbClr val="FF0000"/>
                </a:solidFill>
              </a:rPr>
              <a:t>対流活動が活発化</a:t>
            </a:r>
            <a:r>
              <a:rPr lang="ja-JP" altLang="en-US" sz="2400" b="1" dirty="0" smtClean="0">
                <a:solidFill>
                  <a:srgbClr val="002060"/>
                </a:solidFill>
              </a:rPr>
              <a:t>し、上層で高気圧化</a:t>
            </a:r>
            <a:endParaRPr lang="en-US" altLang="ja-JP" sz="2400" b="1" dirty="0" smtClean="0">
              <a:solidFill>
                <a:srgbClr val="002060"/>
              </a:solidFill>
            </a:endParaRPr>
          </a:p>
          <a:p>
            <a:r>
              <a:rPr lang="ja-JP" altLang="en-US" sz="2400" b="1" dirty="0">
                <a:solidFill>
                  <a:srgbClr val="002060"/>
                </a:solidFill>
              </a:rPr>
              <a:t>→</a:t>
            </a:r>
            <a:r>
              <a:rPr lang="ja-JP" altLang="en-US" sz="2400" b="1" dirty="0" smtClean="0">
                <a:solidFill>
                  <a:srgbClr val="002060"/>
                </a:solidFill>
              </a:rPr>
              <a:t>日本付近まで伝播し、</a:t>
            </a:r>
            <a:r>
              <a:rPr lang="ja-JP" altLang="en-US" sz="2400" b="1" i="1" u="sng" dirty="0" smtClean="0">
                <a:solidFill>
                  <a:srgbClr val="FF0000"/>
                </a:solidFill>
              </a:rPr>
              <a:t>日本に北風をもたらし冷夏に</a:t>
            </a:r>
            <a:r>
              <a:rPr lang="ja-JP" altLang="en-US" sz="2400" b="1" dirty="0" smtClean="0">
                <a:solidFill>
                  <a:srgbClr val="002060"/>
                </a:solidFill>
              </a:rPr>
              <a:t>！</a:t>
            </a:r>
            <a:endParaRPr lang="en-US" altLang="ja-JP" sz="2400" b="1" dirty="0" smtClean="0">
              <a:solidFill>
                <a:srgbClr val="002060"/>
              </a:solidFill>
            </a:endParaRPr>
          </a:p>
        </p:txBody>
      </p:sp>
      <p:sp>
        <p:nvSpPr>
          <p:cNvPr id="45" name="右矢印 44"/>
          <p:cNvSpPr/>
          <p:nvPr/>
        </p:nvSpPr>
        <p:spPr>
          <a:xfrm rot="20696736">
            <a:off x="5321581" y="2745955"/>
            <a:ext cx="986611" cy="523782"/>
          </a:xfrm>
          <a:prstGeom prst="rightArrow">
            <a:avLst/>
          </a:prstGeom>
          <a:ln w="28575">
            <a:solidFill>
              <a:schemeClr val="tx1"/>
            </a:solidFill>
          </a:ln>
        </p:spPr>
        <p:style>
          <a:lnRef idx="3">
            <a:schemeClr val="lt1"/>
          </a:lnRef>
          <a:fillRef idx="1">
            <a:schemeClr val="accent4"/>
          </a:fillRef>
          <a:effectRef idx="1">
            <a:schemeClr val="accent4"/>
          </a:effectRef>
          <a:fontRef idx="minor">
            <a:schemeClr val="lt1"/>
          </a:fontRef>
        </p:style>
        <p:txBody>
          <a:bodyPr rtlCol="0" anchor="ctr"/>
          <a:lstStyle/>
          <a:p>
            <a:pPr algn="ctr"/>
            <a:endParaRPr kumimoji="1" lang="ja-JP" altLang="en-US"/>
          </a:p>
        </p:txBody>
      </p:sp>
      <p:grpSp>
        <p:nvGrpSpPr>
          <p:cNvPr id="13" name="グループ化 12"/>
          <p:cNvGrpSpPr/>
          <p:nvPr/>
        </p:nvGrpSpPr>
        <p:grpSpPr>
          <a:xfrm>
            <a:off x="5705153" y="4111157"/>
            <a:ext cx="2307435" cy="800594"/>
            <a:chOff x="5705153" y="4111157"/>
            <a:chExt cx="2307435" cy="800594"/>
          </a:xfrm>
        </p:grpSpPr>
        <p:sp>
          <p:nvSpPr>
            <p:cNvPr id="79" name="フローチャート: 磁気ディスク 78"/>
            <p:cNvSpPr/>
            <p:nvPr/>
          </p:nvSpPr>
          <p:spPr>
            <a:xfrm>
              <a:off x="6436252" y="4111157"/>
              <a:ext cx="806106" cy="638980"/>
            </a:xfrm>
            <a:prstGeom prst="flowChartMagneticDisk">
              <a:avLst/>
            </a:prstGeom>
            <a:solidFill>
              <a:schemeClr val="accent2">
                <a:alpha val="72000"/>
              </a:schemeClr>
            </a:solidFill>
            <a:ln w="19050">
              <a:solidFill>
                <a:schemeClr val="tx1"/>
              </a:solidFill>
            </a:ln>
            <a:scene3d>
              <a:camera prst="orthographicFront"/>
              <a:lightRig rig="threePt" dir="t"/>
            </a:scene3d>
            <a:sp3d prstMaterial="softEdge">
              <a:bevelT w="101600" prst="riblet"/>
            </a:sp3d>
          </p:spPr>
          <p:style>
            <a:lnRef idx="0">
              <a:scrgbClr r="0" g="0" b="0"/>
            </a:lnRef>
            <a:fillRef idx="0">
              <a:scrgbClr r="0" g="0" b="0"/>
            </a:fillRef>
            <a:effectRef idx="0">
              <a:scrgbClr r="0" g="0" b="0"/>
            </a:effectRef>
            <a:fontRef idx="minor">
              <a:schemeClr val="lt1"/>
            </a:fontRef>
          </p:style>
          <p:txBody>
            <a:bodyPr rtlCol="0" anchor="ctr"/>
            <a:lstStyle/>
            <a:p>
              <a:pPr algn="ctr"/>
              <a:r>
                <a:rPr kumimoji="1" lang="ja-JP" altLang="en-US" sz="4000" b="1" dirty="0" smtClean="0">
                  <a:solidFill>
                    <a:schemeClr val="tx1"/>
                  </a:solidFill>
                </a:rPr>
                <a:t>高</a:t>
              </a:r>
              <a:endParaRPr kumimoji="1" lang="ja-JP" altLang="en-US" sz="4000" b="1" dirty="0">
                <a:solidFill>
                  <a:schemeClr val="tx1"/>
                </a:solidFill>
              </a:endParaRPr>
            </a:p>
          </p:txBody>
        </p:sp>
        <p:sp>
          <p:nvSpPr>
            <p:cNvPr id="12" name="左カーブ矢印 11"/>
            <p:cNvSpPr/>
            <p:nvPr/>
          </p:nvSpPr>
          <p:spPr>
            <a:xfrm>
              <a:off x="7289381" y="4169438"/>
              <a:ext cx="723207" cy="742313"/>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37" name="左カーブ矢印 36"/>
            <p:cNvSpPr/>
            <p:nvPr/>
          </p:nvSpPr>
          <p:spPr>
            <a:xfrm rot="10496461">
              <a:off x="5705153" y="4134433"/>
              <a:ext cx="723207" cy="742313"/>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grpSp>
      <p:sp>
        <p:nvSpPr>
          <p:cNvPr id="42" name="上矢印 41"/>
          <p:cNvSpPr/>
          <p:nvPr/>
        </p:nvSpPr>
        <p:spPr>
          <a:xfrm>
            <a:off x="4060546" y="4036706"/>
            <a:ext cx="1250823" cy="745918"/>
          </a:xfrm>
          <a:prstGeom prst="upArrow">
            <a:avLst/>
          </a:prstGeom>
          <a:solidFill>
            <a:schemeClr val="accent5">
              <a:alpha val="50000"/>
            </a:schemeClr>
          </a:solidFill>
          <a:ln w="19050">
            <a:solidFill>
              <a:schemeClr val="tx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kumimoji="1" lang="ja-JP" altLang="en-US"/>
          </a:p>
        </p:txBody>
      </p:sp>
      <p:grpSp>
        <p:nvGrpSpPr>
          <p:cNvPr id="14" name="グループ化 13"/>
          <p:cNvGrpSpPr/>
          <p:nvPr/>
        </p:nvGrpSpPr>
        <p:grpSpPr>
          <a:xfrm>
            <a:off x="4134602" y="4516930"/>
            <a:ext cx="1437681" cy="1114245"/>
            <a:chOff x="88728" y="1114444"/>
            <a:chExt cx="1670775" cy="1536108"/>
          </a:xfrm>
        </p:grpSpPr>
        <p:pic>
          <p:nvPicPr>
            <p:cNvPr id="15" name="図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8728" y="1114444"/>
              <a:ext cx="1670775" cy="911966"/>
            </a:xfrm>
            <a:prstGeom prst="rect">
              <a:avLst/>
            </a:prstGeom>
          </p:spPr>
        </p:pic>
        <p:cxnSp>
          <p:nvCxnSpPr>
            <p:cNvPr id="16" name="直線コネクタ 15"/>
            <p:cNvCxnSpPr/>
            <p:nvPr/>
          </p:nvCxnSpPr>
          <p:spPr>
            <a:xfrm flipH="1">
              <a:off x="1294961" y="2167523"/>
              <a:ext cx="91440" cy="19014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直線コネクタ 16"/>
            <p:cNvCxnSpPr/>
            <p:nvPr/>
          </p:nvCxnSpPr>
          <p:spPr>
            <a:xfrm flipH="1">
              <a:off x="972566" y="2460405"/>
              <a:ext cx="91440" cy="19014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直線コネクタ 17"/>
            <p:cNvCxnSpPr/>
            <p:nvPr/>
          </p:nvCxnSpPr>
          <p:spPr>
            <a:xfrm flipH="1">
              <a:off x="573581" y="2262596"/>
              <a:ext cx="91440" cy="19014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直線コネクタ 18"/>
            <p:cNvCxnSpPr/>
            <p:nvPr/>
          </p:nvCxnSpPr>
          <p:spPr>
            <a:xfrm flipH="1">
              <a:off x="409947" y="2030044"/>
              <a:ext cx="91440" cy="19014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直線コネクタ 19"/>
            <p:cNvCxnSpPr/>
            <p:nvPr/>
          </p:nvCxnSpPr>
          <p:spPr>
            <a:xfrm flipH="1">
              <a:off x="1103847" y="2016093"/>
              <a:ext cx="91440" cy="19014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直線コネクタ 20"/>
            <p:cNvCxnSpPr/>
            <p:nvPr/>
          </p:nvCxnSpPr>
          <p:spPr>
            <a:xfrm flipH="1">
              <a:off x="814535" y="2195923"/>
              <a:ext cx="91440" cy="19014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3" name="グループ化 42"/>
          <p:cNvGrpSpPr/>
          <p:nvPr/>
        </p:nvGrpSpPr>
        <p:grpSpPr>
          <a:xfrm>
            <a:off x="-10970" y="0"/>
            <a:ext cx="9137963" cy="416259"/>
            <a:chOff x="-10969" y="0"/>
            <a:chExt cx="9137963" cy="563758"/>
          </a:xfrm>
        </p:grpSpPr>
        <p:sp>
          <p:nvSpPr>
            <p:cNvPr id="44" name="テキスト ボックス 43"/>
            <p:cNvSpPr txBox="1"/>
            <p:nvPr/>
          </p:nvSpPr>
          <p:spPr>
            <a:xfrm>
              <a:off x="-10969" y="0"/>
              <a:ext cx="2856582" cy="375152"/>
            </a:xfrm>
            <a:prstGeom prst="rect">
              <a:avLst/>
            </a:prstGeom>
            <a:solidFill>
              <a:schemeClr val="accent3">
                <a:alpha val="50000"/>
              </a:schemeClr>
            </a:solidFill>
            <a:ln>
              <a:solidFill>
                <a:schemeClr val="tx1"/>
              </a:solid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ja-JP" altLang="en-US" sz="1200" b="1" dirty="0" smtClean="0">
                  <a:solidFill>
                    <a:schemeClr val="accent5">
                      <a:lumMod val="50000"/>
                    </a:schemeClr>
                  </a:solidFill>
                  <a:latin typeface="HGP創英角ﾎﾟｯﾌﾟ体" panose="040B0A00000000000000" pitchFamily="50" charset="-128"/>
                  <a:ea typeface="HGP創英角ﾎﾟｯﾌﾟ体" panose="040B0A00000000000000" pitchFamily="50" charset="-128"/>
                </a:rPr>
                <a:t>まと</a:t>
              </a:r>
              <a:r>
                <a:rPr lang="ja-JP" altLang="en-US" sz="1200" b="1" dirty="0">
                  <a:solidFill>
                    <a:schemeClr val="accent5">
                      <a:lumMod val="50000"/>
                    </a:schemeClr>
                  </a:solidFill>
                  <a:latin typeface="HGP創英角ﾎﾟｯﾌﾟ体" panose="040B0A00000000000000" pitchFamily="50" charset="-128"/>
                  <a:ea typeface="HGP創英角ﾎﾟｯﾌﾟ体" panose="040B0A00000000000000" pitchFamily="50" charset="-128"/>
                </a:rPr>
                <a:t>め</a:t>
              </a:r>
              <a:endParaRPr kumimoji="1" lang="ja-JP" altLang="en-US" sz="1200" b="1" dirty="0">
                <a:solidFill>
                  <a:schemeClr val="accent5">
                    <a:lumMod val="50000"/>
                  </a:schemeClr>
                </a:solidFill>
                <a:latin typeface="HGP創英角ﾎﾟｯﾌﾟ体" panose="040B0A00000000000000" pitchFamily="50" charset="-128"/>
                <a:ea typeface="HGP創英角ﾎﾟｯﾌﾟ体" panose="040B0A00000000000000" pitchFamily="50" charset="-128"/>
              </a:endParaRPr>
            </a:p>
          </p:txBody>
        </p:sp>
        <p:sp>
          <p:nvSpPr>
            <p:cNvPr id="46" name="正方形/長方形 45"/>
            <p:cNvSpPr/>
            <p:nvPr/>
          </p:nvSpPr>
          <p:spPr>
            <a:xfrm>
              <a:off x="0" y="309787"/>
              <a:ext cx="778151" cy="243071"/>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47" name="正方形/長方形 46"/>
            <p:cNvSpPr/>
            <p:nvPr/>
          </p:nvSpPr>
          <p:spPr>
            <a:xfrm>
              <a:off x="766266" y="321944"/>
              <a:ext cx="1492301" cy="230914"/>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b="1" dirty="0" smtClean="0">
                  <a:solidFill>
                    <a:schemeClr val="accent5">
                      <a:lumMod val="60000"/>
                      <a:lumOff val="40000"/>
                    </a:schemeClr>
                  </a:solidFill>
                </a:rPr>
                <a:t>導入</a:t>
              </a:r>
              <a:r>
                <a:rPr lang="en-US" altLang="ja-JP" sz="1400" b="1" dirty="0" smtClean="0">
                  <a:solidFill>
                    <a:schemeClr val="accent5">
                      <a:lumMod val="60000"/>
                      <a:lumOff val="40000"/>
                    </a:schemeClr>
                  </a:solidFill>
                </a:rPr>
                <a:t>/</a:t>
              </a:r>
              <a:r>
                <a:rPr lang="ja-JP" altLang="en-US" sz="1400" b="1" dirty="0" smtClean="0">
                  <a:solidFill>
                    <a:schemeClr val="accent5">
                      <a:lumMod val="60000"/>
                      <a:lumOff val="40000"/>
                    </a:schemeClr>
                  </a:solidFill>
                </a:rPr>
                <a:t>背景</a:t>
              </a:r>
              <a:endParaRPr kumimoji="1" lang="en-US" altLang="ja-JP" sz="1400" b="1" dirty="0" smtClean="0">
                <a:solidFill>
                  <a:schemeClr val="accent5">
                    <a:lumMod val="60000"/>
                    <a:lumOff val="40000"/>
                  </a:schemeClr>
                </a:solidFill>
              </a:endParaRPr>
            </a:p>
          </p:txBody>
        </p:sp>
        <p:sp>
          <p:nvSpPr>
            <p:cNvPr id="48" name="正方形/長方形 47"/>
            <p:cNvSpPr/>
            <p:nvPr/>
          </p:nvSpPr>
          <p:spPr>
            <a:xfrm>
              <a:off x="2257711" y="312248"/>
              <a:ext cx="910743" cy="25067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49" name="正方形/長方形 48"/>
            <p:cNvSpPr/>
            <p:nvPr/>
          </p:nvSpPr>
          <p:spPr>
            <a:xfrm>
              <a:off x="3148919" y="312248"/>
              <a:ext cx="1331368" cy="250674"/>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b="1" dirty="0" smtClean="0">
                  <a:solidFill>
                    <a:schemeClr val="accent5">
                      <a:lumMod val="60000"/>
                      <a:lumOff val="40000"/>
                    </a:schemeClr>
                  </a:solidFill>
                </a:rPr>
                <a:t>解析</a:t>
              </a:r>
              <a:r>
                <a:rPr lang="ja-JP" altLang="en-US" sz="1400" b="1" dirty="0">
                  <a:solidFill>
                    <a:schemeClr val="accent5">
                      <a:lumMod val="60000"/>
                      <a:lumOff val="40000"/>
                    </a:schemeClr>
                  </a:solidFill>
                </a:rPr>
                <a:t>方法</a:t>
              </a:r>
              <a:endParaRPr lang="en-US" altLang="ja-JP" sz="1400" b="1" dirty="0" smtClean="0">
                <a:solidFill>
                  <a:schemeClr val="accent5">
                    <a:lumMod val="60000"/>
                    <a:lumOff val="40000"/>
                  </a:schemeClr>
                </a:solidFill>
              </a:endParaRPr>
            </a:p>
          </p:txBody>
        </p:sp>
        <p:sp>
          <p:nvSpPr>
            <p:cNvPr id="50" name="正方形/長方形 49"/>
            <p:cNvSpPr/>
            <p:nvPr/>
          </p:nvSpPr>
          <p:spPr>
            <a:xfrm>
              <a:off x="4489156" y="312247"/>
              <a:ext cx="881483" cy="25067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51" name="正方形/長方形 50"/>
            <p:cNvSpPr/>
            <p:nvPr/>
          </p:nvSpPr>
          <p:spPr>
            <a:xfrm>
              <a:off x="5359667" y="313084"/>
              <a:ext cx="1382572" cy="250674"/>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b="1" dirty="0">
                  <a:solidFill>
                    <a:schemeClr val="accent5">
                      <a:lumMod val="60000"/>
                      <a:lumOff val="40000"/>
                    </a:schemeClr>
                  </a:solidFill>
                </a:rPr>
                <a:t>結果</a:t>
              </a:r>
              <a:endParaRPr kumimoji="1" lang="ja-JP" altLang="en-US" sz="1400" b="1" dirty="0">
                <a:solidFill>
                  <a:schemeClr val="accent5">
                    <a:lumMod val="60000"/>
                    <a:lumOff val="40000"/>
                  </a:schemeClr>
                </a:solidFill>
              </a:endParaRPr>
            </a:p>
          </p:txBody>
        </p:sp>
        <p:sp>
          <p:nvSpPr>
            <p:cNvPr id="52" name="正方形/長方形 51"/>
            <p:cNvSpPr/>
            <p:nvPr/>
          </p:nvSpPr>
          <p:spPr>
            <a:xfrm>
              <a:off x="6742239" y="303571"/>
              <a:ext cx="1002183" cy="25067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53" name="正方形/長方形 52"/>
            <p:cNvSpPr/>
            <p:nvPr/>
          </p:nvSpPr>
          <p:spPr>
            <a:xfrm>
              <a:off x="7744422" y="303571"/>
              <a:ext cx="1382572" cy="250674"/>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smtClean="0">
                  <a:solidFill>
                    <a:srgbClr val="002060"/>
                  </a:solidFill>
                </a:rPr>
                <a:t>まとめ</a:t>
              </a:r>
              <a:endParaRPr kumimoji="1" lang="ja-JP" altLang="en-US" sz="1400" b="1" dirty="0">
                <a:solidFill>
                  <a:srgbClr val="002060"/>
                </a:solidFill>
              </a:endParaRPr>
            </a:p>
          </p:txBody>
        </p:sp>
      </p:grpSp>
      <p:sp>
        <p:nvSpPr>
          <p:cNvPr id="54" name="楕円 53"/>
          <p:cNvSpPr/>
          <p:nvPr/>
        </p:nvSpPr>
        <p:spPr>
          <a:xfrm>
            <a:off x="4787845" y="6028065"/>
            <a:ext cx="1727639" cy="817002"/>
          </a:xfrm>
          <a:prstGeom prst="ellipse">
            <a:avLst/>
          </a:prstGeom>
          <a:solidFill>
            <a:schemeClr val="accent1">
              <a:alpha val="60000"/>
            </a:schemeClr>
          </a:solidFill>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smtClean="0"/>
              <a:t>南極振動</a:t>
            </a:r>
            <a:endParaRPr kumimoji="1" lang="ja-JP" altLang="en-US" sz="2000" b="1" dirty="0"/>
          </a:p>
        </p:txBody>
      </p:sp>
      <p:sp>
        <p:nvSpPr>
          <p:cNvPr id="55" name="楕円 54"/>
          <p:cNvSpPr/>
          <p:nvPr/>
        </p:nvSpPr>
        <p:spPr>
          <a:xfrm>
            <a:off x="3883810" y="5823803"/>
            <a:ext cx="1133075" cy="473497"/>
          </a:xfrm>
          <a:prstGeom prst="ellipse">
            <a:avLst/>
          </a:prstGeom>
          <a:solidFill>
            <a:srgbClr val="FF0000">
              <a:alpha val="50000"/>
            </a:srgbClr>
          </a:solidFill>
          <a:ln w="38100">
            <a:solidFill>
              <a:srgbClr val="FFC000"/>
            </a:solidFill>
          </a:ln>
        </p:spPr>
        <p:style>
          <a:lnRef idx="0">
            <a:scrgbClr r="0" g="0" b="0"/>
          </a:lnRef>
          <a:fillRef idx="0">
            <a:scrgbClr r="0" g="0" b="0"/>
          </a:fillRef>
          <a:effectRef idx="0">
            <a:scrgbClr r="0" g="0" b="0"/>
          </a:effectRef>
          <a:fontRef idx="minor">
            <a:schemeClr val="lt1"/>
          </a:fontRef>
        </p:style>
        <p:txBody>
          <a:bodyPr rtlCol="0" anchor="ctr"/>
          <a:lstStyle/>
          <a:p>
            <a:pPr algn="ctr"/>
            <a:r>
              <a:rPr kumimoji="1" lang="en-US" altLang="ja-JP" b="1" dirty="0" smtClean="0"/>
              <a:t>MH</a:t>
            </a:r>
            <a:endParaRPr kumimoji="1" lang="ja-JP" altLang="en-US" b="1" dirty="0"/>
          </a:p>
        </p:txBody>
      </p:sp>
      <p:sp>
        <p:nvSpPr>
          <p:cNvPr id="2" name="テキスト ボックス 1"/>
          <p:cNvSpPr txBox="1"/>
          <p:nvPr/>
        </p:nvSpPr>
        <p:spPr>
          <a:xfrm>
            <a:off x="59575" y="3484787"/>
            <a:ext cx="3136387" cy="1815882"/>
          </a:xfrm>
          <a:prstGeom prst="rect">
            <a:avLst/>
          </a:prstGeom>
          <a:ln w="28575">
            <a:solidFill>
              <a:srgbClr val="FFC000"/>
            </a:solidFill>
          </a:ln>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pPr algn="ctr"/>
            <a:r>
              <a:rPr kumimoji="1" lang="ja-JP" altLang="en-US" sz="2800" b="1" dirty="0" smtClean="0">
                <a:solidFill>
                  <a:srgbClr val="FFC000"/>
                </a:solidFill>
              </a:rPr>
              <a:t>ソマリジェットは南半球の影響を</a:t>
            </a:r>
            <a:endParaRPr kumimoji="1" lang="en-US" altLang="ja-JP" sz="2800" b="1" dirty="0" smtClean="0">
              <a:solidFill>
                <a:srgbClr val="FFC000"/>
              </a:solidFill>
            </a:endParaRPr>
          </a:p>
          <a:p>
            <a:pPr algn="ctr"/>
            <a:r>
              <a:rPr kumimoji="1" lang="ja-JP" altLang="en-US" sz="2800" b="1" dirty="0" smtClean="0">
                <a:solidFill>
                  <a:srgbClr val="FFC000"/>
                </a:solidFill>
              </a:rPr>
              <a:t>北半球に伝える</a:t>
            </a:r>
            <a:endParaRPr kumimoji="1" lang="en-US" altLang="ja-JP" sz="2800" b="1" dirty="0" smtClean="0">
              <a:solidFill>
                <a:srgbClr val="FFC000"/>
              </a:solidFill>
            </a:endParaRPr>
          </a:p>
          <a:p>
            <a:pPr algn="ctr"/>
            <a:r>
              <a:rPr kumimoji="1" lang="ja-JP" altLang="en-US" sz="2800" b="1" dirty="0" smtClean="0">
                <a:solidFill>
                  <a:srgbClr val="FFC000"/>
                </a:solidFill>
              </a:rPr>
              <a:t>重要な現象</a:t>
            </a:r>
            <a:r>
              <a:rPr kumimoji="1" lang="en-US" altLang="ja-JP" sz="2800" b="1" dirty="0" smtClean="0">
                <a:solidFill>
                  <a:srgbClr val="FFC000"/>
                </a:solidFill>
              </a:rPr>
              <a:t>!!</a:t>
            </a:r>
            <a:endParaRPr kumimoji="1" lang="ja-JP" altLang="en-US" sz="2800" b="1" dirty="0">
              <a:solidFill>
                <a:srgbClr val="FFC000"/>
              </a:solidFill>
            </a:endParaRPr>
          </a:p>
        </p:txBody>
      </p:sp>
    </p:spTree>
    <p:extLst>
      <p:ext uri="{BB962C8B-B14F-4D97-AF65-F5344CB8AC3E}">
        <p14:creationId xmlns:p14="http://schemas.microsoft.com/office/powerpoint/2010/main" val="282997606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2711001" y="154546"/>
            <a:ext cx="4005329" cy="769441"/>
          </a:xfrm>
          <a:prstGeom prst="rect">
            <a:avLst/>
          </a:prstGeom>
          <a:noFill/>
        </p:spPr>
        <p:txBody>
          <a:bodyPr wrap="square" rtlCol="0">
            <a:spAutoFit/>
          </a:bodyPr>
          <a:lstStyle/>
          <a:p>
            <a:r>
              <a:rPr kumimoji="1" lang="ja-JP" altLang="en-US" sz="4400" dirty="0" smtClean="0"/>
              <a:t>参考引用文献</a:t>
            </a:r>
            <a:endParaRPr kumimoji="1" lang="ja-JP" altLang="en-US" sz="4400" dirty="0"/>
          </a:p>
        </p:txBody>
      </p:sp>
      <p:sp>
        <p:nvSpPr>
          <p:cNvPr id="3" name="テキスト ボックス 2"/>
          <p:cNvSpPr txBox="1"/>
          <p:nvPr/>
        </p:nvSpPr>
        <p:spPr>
          <a:xfrm>
            <a:off x="618184" y="1102578"/>
            <a:ext cx="8190964" cy="5755422"/>
          </a:xfrm>
          <a:prstGeom prst="rect">
            <a:avLst/>
          </a:prstGeom>
          <a:noFill/>
        </p:spPr>
        <p:txBody>
          <a:bodyPr wrap="square" rtlCol="0">
            <a:spAutoFit/>
          </a:bodyPr>
          <a:lstStyle/>
          <a:p>
            <a:pPr lvl="0">
              <a:lnSpc>
                <a:spcPts val="1500"/>
              </a:lnSpc>
            </a:pPr>
            <a:r>
              <a:rPr lang="ja-JP" altLang="en-US" sz="1600" dirty="0" smtClean="0"/>
              <a:t>・</a:t>
            </a:r>
            <a:r>
              <a:rPr lang="en-US" altLang="ja-JP" sz="1600" dirty="0" smtClean="0"/>
              <a:t>Wang </a:t>
            </a:r>
            <a:r>
              <a:rPr lang="en-US" altLang="ja-JP" sz="1600" dirty="0" err="1"/>
              <a:t>Huijun</a:t>
            </a:r>
            <a:r>
              <a:rPr lang="en-US" altLang="ja-JP" sz="1600" dirty="0"/>
              <a:t> , </a:t>
            </a:r>
            <a:r>
              <a:rPr lang="en-US" altLang="ja-JP" sz="1600" dirty="0" err="1"/>
              <a:t>Xue</a:t>
            </a:r>
            <a:r>
              <a:rPr lang="en-US" altLang="ja-JP" sz="1600" dirty="0"/>
              <a:t> Feng (2003) The </a:t>
            </a:r>
            <a:r>
              <a:rPr lang="en-US" altLang="ja-JP" sz="1600" dirty="0" err="1"/>
              <a:t>interannual</a:t>
            </a:r>
            <a:r>
              <a:rPr lang="en-US" altLang="ja-JP" sz="1600" dirty="0"/>
              <a:t> variability of Somali Jet and its influences on the inter-hemispheric water vapor transport and the east Asia summer rainfall. </a:t>
            </a:r>
            <a:r>
              <a:rPr lang="en-US" altLang="ja-JP" sz="1600" i="1" dirty="0"/>
              <a:t>Chinese journal of geophysics.,</a:t>
            </a:r>
            <a:r>
              <a:rPr lang="en-US" altLang="ja-JP" sz="1600" b="1" dirty="0"/>
              <a:t>46 </a:t>
            </a:r>
            <a:r>
              <a:rPr lang="en-US" altLang="ja-JP" sz="1600" dirty="0"/>
              <a:t>, 11-20.</a:t>
            </a:r>
            <a:r>
              <a:rPr lang="ja-JP" altLang="ja-JP" sz="1600" dirty="0"/>
              <a:t>　</a:t>
            </a:r>
            <a:endParaRPr lang="en-US" altLang="ja-JP" sz="1600" dirty="0" smtClean="0"/>
          </a:p>
          <a:p>
            <a:pPr lvl="0">
              <a:lnSpc>
                <a:spcPts val="1500"/>
              </a:lnSpc>
            </a:pPr>
            <a:endParaRPr lang="ja-JP" altLang="ja-JP" sz="1600" dirty="0"/>
          </a:p>
          <a:p>
            <a:pPr lvl="0">
              <a:lnSpc>
                <a:spcPts val="1500"/>
              </a:lnSpc>
            </a:pPr>
            <a:r>
              <a:rPr lang="ja-JP" altLang="en-US" sz="1600" dirty="0" smtClean="0"/>
              <a:t>・</a:t>
            </a:r>
            <a:r>
              <a:rPr lang="en-US" altLang="ja-JP" sz="1600" dirty="0" smtClean="0"/>
              <a:t>Shi</a:t>
            </a:r>
            <a:r>
              <a:rPr lang="en-US" altLang="ja-JP" sz="1600" dirty="0"/>
              <a:t>, W., Xiao, Z. and </a:t>
            </a:r>
            <a:r>
              <a:rPr lang="en-US" altLang="ja-JP" sz="1600" dirty="0" err="1"/>
              <a:t>Xue</a:t>
            </a:r>
            <a:r>
              <a:rPr lang="en-US" altLang="ja-JP" sz="1600" dirty="0"/>
              <a:t>, J. (2015) </a:t>
            </a:r>
            <a:r>
              <a:rPr lang="en-US" altLang="ja-JP" sz="1600" dirty="0" err="1"/>
              <a:t>Teleconnected</a:t>
            </a:r>
            <a:r>
              <a:rPr lang="en-US" altLang="ja-JP" sz="1600" dirty="0"/>
              <a:t> influence of the boreal winter Antarctic Oscillation on the Somali Jet: Bridging role of sea surface temperature in southern high and middle latitudes, </a:t>
            </a:r>
            <a:r>
              <a:rPr lang="en-US" altLang="ja-JP" sz="1600" i="1" dirty="0"/>
              <a:t>Adv. Atmos.</a:t>
            </a:r>
            <a:r>
              <a:rPr lang="en-US" altLang="ja-JP" sz="1600" dirty="0"/>
              <a:t> Sci., </a:t>
            </a:r>
            <a:r>
              <a:rPr lang="en-US" altLang="ja-JP" sz="1600" b="1" dirty="0"/>
              <a:t>33</a:t>
            </a:r>
            <a:r>
              <a:rPr lang="en-US" altLang="ja-JP" sz="1600" dirty="0"/>
              <a:t>(1), 47–57</a:t>
            </a:r>
            <a:r>
              <a:rPr lang="en-US" altLang="ja-JP" sz="1600" dirty="0" smtClean="0"/>
              <a:t>,</a:t>
            </a:r>
          </a:p>
          <a:p>
            <a:pPr lvl="0">
              <a:lnSpc>
                <a:spcPts val="1500"/>
              </a:lnSpc>
            </a:pPr>
            <a:r>
              <a:rPr lang="ja-JP" altLang="ja-JP" sz="1600" dirty="0"/>
              <a:t>　　</a:t>
            </a:r>
          </a:p>
          <a:p>
            <a:pPr lvl="0">
              <a:lnSpc>
                <a:spcPts val="1500"/>
              </a:lnSpc>
            </a:pPr>
            <a:r>
              <a:rPr lang="ja-JP" altLang="en-US" sz="1600" dirty="0" smtClean="0"/>
              <a:t>・</a:t>
            </a:r>
            <a:r>
              <a:rPr lang="en-US" altLang="ja-JP" sz="1600" dirty="0" err="1" smtClean="0"/>
              <a:t>Gao,H</a:t>
            </a:r>
            <a:r>
              <a:rPr lang="en-US" altLang="ja-JP" sz="1600" dirty="0"/>
              <a:t>., Y.Y .Liu, </a:t>
            </a:r>
            <a:r>
              <a:rPr lang="en-US" altLang="ja-JP" sz="1600" dirty="0" err="1"/>
              <a:t>Y.G.Wang</a:t>
            </a:r>
            <a:r>
              <a:rPr lang="en-US" altLang="ja-JP" sz="1600" dirty="0"/>
              <a:t>, and W.J. Li, (2013) Precursory influence of the Antarctic Oscillation on the onset of Asian summer monsoon. </a:t>
            </a:r>
            <a:r>
              <a:rPr lang="en-US" altLang="ja-JP" sz="1600" i="1" dirty="0"/>
              <a:t>Chinese Science Bulletin</a:t>
            </a:r>
            <a:r>
              <a:rPr lang="en-US" altLang="ja-JP" sz="1600" dirty="0"/>
              <a:t>, </a:t>
            </a:r>
            <a:r>
              <a:rPr lang="en-US" altLang="ja-JP" sz="1600" b="1" dirty="0"/>
              <a:t>58, </a:t>
            </a:r>
            <a:r>
              <a:rPr lang="en-US" altLang="ja-JP" sz="1600" dirty="0"/>
              <a:t>678-683</a:t>
            </a:r>
            <a:r>
              <a:rPr lang="en-US" altLang="ja-JP" sz="1600" dirty="0" smtClean="0"/>
              <a:t>,</a:t>
            </a:r>
          </a:p>
          <a:p>
            <a:pPr lvl="0">
              <a:lnSpc>
                <a:spcPts val="1500"/>
              </a:lnSpc>
            </a:pPr>
            <a:endParaRPr lang="ja-JP" altLang="ja-JP" sz="1600" dirty="0"/>
          </a:p>
          <a:p>
            <a:pPr lvl="0">
              <a:lnSpc>
                <a:spcPts val="1500"/>
              </a:lnSpc>
            </a:pPr>
            <a:r>
              <a:rPr lang="ja-JP" altLang="en-US" sz="1600" dirty="0" smtClean="0"/>
              <a:t>・</a:t>
            </a:r>
            <a:r>
              <a:rPr lang="en-US" altLang="ja-JP" sz="1600" dirty="0" err="1" smtClean="0"/>
              <a:t>Daoyi</a:t>
            </a:r>
            <a:r>
              <a:rPr lang="en-US" altLang="ja-JP" sz="1600" dirty="0" smtClean="0"/>
              <a:t> </a:t>
            </a:r>
            <a:r>
              <a:rPr lang="en-US" altLang="ja-JP" sz="1600" dirty="0"/>
              <a:t>Gong and </a:t>
            </a:r>
            <a:r>
              <a:rPr lang="en-US" altLang="ja-JP" sz="1600" dirty="0" err="1"/>
              <a:t>Shaowu</a:t>
            </a:r>
            <a:r>
              <a:rPr lang="en-US" altLang="ja-JP" sz="1600" dirty="0"/>
              <a:t> Wang (1999) Definition of Antarctic oscillation index.  </a:t>
            </a:r>
            <a:r>
              <a:rPr lang="en-US" altLang="ja-JP" sz="1600" i="1" dirty="0"/>
              <a:t>Geophysical research letters</a:t>
            </a:r>
            <a:r>
              <a:rPr lang="en-US" altLang="ja-JP" sz="1600" dirty="0"/>
              <a:t>, </a:t>
            </a:r>
            <a:r>
              <a:rPr lang="en-US" altLang="ja-JP" sz="1600" b="1" dirty="0"/>
              <a:t>vol.26</a:t>
            </a:r>
            <a:r>
              <a:rPr lang="en-US" altLang="ja-JP" sz="1600" dirty="0"/>
              <a:t>, No.4,pages 459-462. </a:t>
            </a:r>
            <a:endParaRPr lang="en-US" altLang="ja-JP" sz="1600" dirty="0" smtClean="0"/>
          </a:p>
          <a:p>
            <a:pPr lvl="0">
              <a:lnSpc>
                <a:spcPts val="1500"/>
              </a:lnSpc>
            </a:pPr>
            <a:endParaRPr lang="ja-JP" altLang="ja-JP" sz="1600" dirty="0"/>
          </a:p>
          <a:p>
            <a:pPr lvl="0">
              <a:lnSpc>
                <a:spcPts val="1500"/>
              </a:lnSpc>
            </a:pPr>
            <a:r>
              <a:rPr lang="ja-JP" altLang="en-US" sz="1600" dirty="0" smtClean="0"/>
              <a:t>・</a:t>
            </a:r>
            <a:r>
              <a:rPr lang="en-US" altLang="ja-JP" sz="1600" dirty="0" smtClean="0"/>
              <a:t>Kobayashi</a:t>
            </a:r>
            <a:r>
              <a:rPr lang="en-US" altLang="ja-JP" sz="1600" dirty="0"/>
              <a:t>, S., Y. Ota, Y, Harada, A. </a:t>
            </a:r>
            <a:r>
              <a:rPr lang="en-US" altLang="ja-JP" sz="1600" dirty="0" err="1"/>
              <a:t>Ebita</a:t>
            </a:r>
            <a:r>
              <a:rPr lang="en-US" altLang="ja-JP" sz="1600" dirty="0"/>
              <a:t>, M. Moriya, H. Onoda, H. </a:t>
            </a:r>
            <a:r>
              <a:rPr lang="en-US" altLang="ja-JP" sz="1600" dirty="0" err="1"/>
              <a:t>Kamahori</a:t>
            </a:r>
            <a:r>
              <a:rPr lang="en-US" altLang="ja-JP" sz="1600" dirty="0"/>
              <a:t>, C. Kobayashi, H. Endo, K. </a:t>
            </a:r>
            <a:r>
              <a:rPr lang="en-US" altLang="ja-JP" sz="1600" dirty="0" err="1"/>
              <a:t>Miyaoka</a:t>
            </a:r>
            <a:r>
              <a:rPr lang="en-US" altLang="ja-JP" sz="1600" dirty="0"/>
              <a:t>, and K. Takahashi (2015) The JRA-55 Reanalysis: General Specifications and Basic Characteristics.</a:t>
            </a:r>
            <a:r>
              <a:rPr lang="en-US" altLang="ja-JP" sz="1600" i="1" dirty="0"/>
              <a:t> J. Meteor. Soc. Japan</a:t>
            </a:r>
            <a:r>
              <a:rPr lang="en-US" altLang="ja-JP" sz="1600" b="1" i="1" dirty="0"/>
              <a:t>.,</a:t>
            </a:r>
            <a:r>
              <a:rPr lang="en-US" altLang="ja-JP" sz="1600" b="1" dirty="0"/>
              <a:t>93</a:t>
            </a:r>
            <a:r>
              <a:rPr lang="en-US" altLang="ja-JP" sz="1600" dirty="0"/>
              <a:t>, 5-48</a:t>
            </a:r>
            <a:r>
              <a:rPr lang="en-US" altLang="ja-JP" sz="1600" dirty="0" smtClean="0"/>
              <a:t>.</a:t>
            </a:r>
          </a:p>
          <a:p>
            <a:pPr lvl="0">
              <a:lnSpc>
                <a:spcPts val="1500"/>
              </a:lnSpc>
            </a:pPr>
            <a:endParaRPr lang="en-US" altLang="ja-JP" sz="1600" dirty="0" smtClean="0"/>
          </a:p>
          <a:p>
            <a:pPr lvl="0">
              <a:lnSpc>
                <a:spcPts val="1500"/>
              </a:lnSpc>
            </a:pPr>
            <a:r>
              <a:rPr lang="ja-JP" altLang="en-US" sz="1600" dirty="0" smtClean="0"/>
              <a:t>・</a:t>
            </a:r>
            <a:r>
              <a:rPr lang="en-US" altLang="ja-JP" sz="1600" dirty="0" smtClean="0"/>
              <a:t>Takaya </a:t>
            </a:r>
            <a:r>
              <a:rPr lang="en-US" altLang="ja-JP" sz="1600" dirty="0"/>
              <a:t>K and Nakamura H (2001) A formulation of a phase-independent wave-activity flux for stationary and migratory </a:t>
            </a:r>
            <a:r>
              <a:rPr lang="en-US" altLang="ja-JP" sz="1600" dirty="0" err="1"/>
              <a:t>quasigeostrophic</a:t>
            </a:r>
            <a:r>
              <a:rPr lang="en-US" altLang="ja-JP" sz="1600" dirty="0"/>
              <a:t> eddies on a zonally varying basic flow.</a:t>
            </a:r>
            <a:r>
              <a:rPr lang="en-US" altLang="ja-JP" sz="1600" b="1" i="1" dirty="0"/>
              <a:t> </a:t>
            </a:r>
            <a:r>
              <a:rPr lang="en-US" altLang="ja-JP" sz="1600" i="1" dirty="0"/>
              <a:t>J. Atmos. Sci</a:t>
            </a:r>
            <a:r>
              <a:rPr lang="en-US" altLang="ja-JP" sz="1600" b="1" i="1" dirty="0"/>
              <a:t>.,</a:t>
            </a:r>
            <a:r>
              <a:rPr lang="en-US" altLang="ja-JP" sz="1600" b="1" dirty="0"/>
              <a:t>58</a:t>
            </a:r>
            <a:r>
              <a:rPr lang="en-US" altLang="ja-JP" sz="1600" dirty="0"/>
              <a:t>, 608-627</a:t>
            </a:r>
            <a:r>
              <a:rPr lang="en-US" altLang="ja-JP" sz="1600" dirty="0" smtClean="0"/>
              <a:t>.</a:t>
            </a:r>
          </a:p>
          <a:p>
            <a:pPr lvl="0">
              <a:lnSpc>
                <a:spcPts val="1500"/>
              </a:lnSpc>
            </a:pPr>
            <a:endParaRPr lang="ja-JP" altLang="ja-JP" sz="1600" dirty="0"/>
          </a:p>
          <a:p>
            <a:pPr lvl="0">
              <a:lnSpc>
                <a:spcPts val="1500"/>
              </a:lnSpc>
            </a:pPr>
            <a:r>
              <a:rPr lang="ja-JP" altLang="en-US" sz="1600" dirty="0" smtClean="0"/>
              <a:t>・</a:t>
            </a:r>
            <a:r>
              <a:rPr lang="en-US" altLang="ja-JP" sz="1600" dirty="0" smtClean="0"/>
              <a:t>Watanabe </a:t>
            </a:r>
            <a:r>
              <a:rPr lang="en-US" altLang="ja-JP" sz="1600" dirty="0"/>
              <a:t>M, Kimoto M (2000) Atmosphere-ocean thermal coupling in the Northern Atlantic: a positive feedback. </a:t>
            </a:r>
            <a:r>
              <a:rPr lang="en-US" altLang="ja-JP" sz="1600" i="1" dirty="0"/>
              <a:t>Quart J R </a:t>
            </a:r>
            <a:r>
              <a:rPr lang="en-US" altLang="ja-JP" sz="1600" i="1" dirty="0" err="1"/>
              <a:t>Meteorol</a:t>
            </a:r>
            <a:r>
              <a:rPr lang="en-US" altLang="ja-JP" sz="1600" i="1" dirty="0"/>
              <a:t> </a:t>
            </a:r>
            <a:r>
              <a:rPr lang="en-US" altLang="ja-JP" sz="1600" i="1" dirty="0" err="1"/>
              <a:t>Soc</a:t>
            </a:r>
            <a:r>
              <a:rPr lang="en-US" altLang="ja-JP" sz="1600" dirty="0"/>
              <a:t> </a:t>
            </a:r>
            <a:r>
              <a:rPr lang="en-US" altLang="ja-JP" sz="1600" b="1" dirty="0"/>
              <a:t>126</a:t>
            </a:r>
            <a:r>
              <a:rPr lang="en-US" altLang="ja-JP" sz="1600" dirty="0"/>
              <a:t>:3343–3369</a:t>
            </a:r>
            <a:r>
              <a:rPr lang="en-US" altLang="ja-JP" sz="1600" dirty="0" smtClean="0"/>
              <a:t>.</a:t>
            </a:r>
          </a:p>
          <a:p>
            <a:pPr lvl="0">
              <a:lnSpc>
                <a:spcPts val="1500"/>
              </a:lnSpc>
            </a:pPr>
            <a:endParaRPr lang="ja-JP" altLang="ja-JP" sz="1600" dirty="0"/>
          </a:p>
          <a:p>
            <a:pPr lvl="0">
              <a:lnSpc>
                <a:spcPts val="1500"/>
              </a:lnSpc>
            </a:pPr>
            <a:r>
              <a:rPr lang="ja-JP" altLang="en-US" sz="1600" dirty="0" smtClean="0"/>
              <a:t>・</a:t>
            </a:r>
            <a:r>
              <a:rPr lang="en-US" altLang="ja-JP" sz="1600" dirty="0" smtClean="0"/>
              <a:t>Feng </a:t>
            </a:r>
            <a:r>
              <a:rPr lang="en-US" altLang="ja-JP" sz="1600" dirty="0" err="1"/>
              <a:t>Xue</a:t>
            </a:r>
            <a:r>
              <a:rPr lang="en-US" altLang="ja-JP" sz="1600" dirty="0"/>
              <a:t>, </a:t>
            </a:r>
            <a:r>
              <a:rPr lang="en-US" altLang="ja-JP" sz="1600" dirty="0" err="1"/>
              <a:t>Huijun</a:t>
            </a:r>
            <a:r>
              <a:rPr lang="en-US" altLang="ja-JP" sz="1600" dirty="0"/>
              <a:t> Wang and </a:t>
            </a:r>
            <a:r>
              <a:rPr lang="en-US" altLang="ja-JP" sz="1600" dirty="0" err="1"/>
              <a:t>Jinhai</a:t>
            </a:r>
            <a:r>
              <a:rPr lang="en-US" altLang="ja-JP" sz="1600" dirty="0"/>
              <a:t> HE (2004) </a:t>
            </a:r>
            <a:r>
              <a:rPr lang="en-US" altLang="ja-JP" sz="1600" dirty="0" err="1"/>
              <a:t>Interannual</a:t>
            </a:r>
            <a:r>
              <a:rPr lang="en-US" altLang="ja-JP" sz="1600" dirty="0"/>
              <a:t> variability of Mascarene High and Australian High and their influences on East Asian summer monsoon.</a:t>
            </a:r>
            <a:r>
              <a:rPr lang="en-US" altLang="ja-JP" sz="1600" i="1" dirty="0"/>
              <a:t> Journal of the </a:t>
            </a:r>
            <a:r>
              <a:rPr lang="en-US" altLang="ja-JP" sz="1600" i="1" dirty="0" err="1"/>
              <a:t>Meteorogical</a:t>
            </a:r>
            <a:r>
              <a:rPr lang="en-US" altLang="ja-JP" sz="1600" i="1" dirty="0"/>
              <a:t> Society of Japan</a:t>
            </a:r>
            <a:r>
              <a:rPr lang="en-US" altLang="ja-JP" sz="1600" dirty="0"/>
              <a:t>, </a:t>
            </a:r>
            <a:r>
              <a:rPr lang="en-US" altLang="ja-JP" sz="1600" b="1" dirty="0"/>
              <a:t>Vol.82, No.4</a:t>
            </a:r>
            <a:r>
              <a:rPr lang="en-US" altLang="ja-JP" sz="1600" dirty="0"/>
              <a:t>, pp. 1173-1186</a:t>
            </a:r>
            <a:r>
              <a:rPr lang="ja-JP" altLang="ja-JP" sz="1600" dirty="0" err="1"/>
              <a:t>．</a:t>
            </a:r>
            <a:r>
              <a:rPr lang="en-US" altLang="ja-JP" sz="1600" dirty="0"/>
              <a:t>  </a:t>
            </a:r>
            <a:endParaRPr lang="ja-JP" altLang="ja-JP" sz="1600" dirty="0"/>
          </a:p>
          <a:p>
            <a:endParaRPr kumimoji="1" lang="ja-JP" altLang="en-US" dirty="0"/>
          </a:p>
        </p:txBody>
      </p:sp>
    </p:spTree>
    <p:extLst>
      <p:ext uri="{BB962C8B-B14F-4D97-AF65-F5344CB8AC3E}">
        <p14:creationId xmlns:p14="http://schemas.microsoft.com/office/powerpoint/2010/main" val="177540357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6" name="グループ化 5"/>
          <p:cNvGrpSpPr/>
          <p:nvPr/>
        </p:nvGrpSpPr>
        <p:grpSpPr>
          <a:xfrm>
            <a:off x="-10970" y="0"/>
            <a:ext cx="9154970" cy="646772"/>
            <a:chOff x="-10969" y="0"/>
            <a:chExt cx="9154970" cy="646772"/>
          </a:xfrm>
        </p:grpSpPr>
        <p:sp>
          <p:nvSpPr>
            <p:cNvPr id="7" name="テキスト ボックス 6"/>
            <p:cNvSpPr txBox="1"/>
            <p:nvPr/>
          </p:nvSpPr>
          <p:spPr>
            <a:xfrm>
              <a:off x="-10969" y="0"/>
              <a:ext cx="3934900" cy="369332"/>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pPr algn="ctr"/>
              <a:r>
                <a:rPr lang="ja-JP" altLang="en-US" b="1" dirty="0">
                  <a:solidFill>
                    <a:schemeClr val="tx1"/>
                  </a:solidFill>
                  <a:latin typeface="HGP創英角ﾎﾟｯﾌﾟ体" panose="040B0A00000000000000" pitchFamily="50" charset="-128"/>
                  <a:ea typeface="HGP創英角ﾎﾟｯﾌﾟ体" panose="040B0A00000000000000" pitchFamily="50" charset="-128"/>
                </a:rPr>
                <a:t>今年</a:t>
              </a:r>
              <a:r>
                <a:rPr lang="ja-JP" altLang="en-US" b="1" dirty="0" smtClean="0">
                  <a:solidFill>
                    <a:schemeClr val="tx1"/>
                  </a:solidFill>
                  <a:latin typeface="HGP創英角ﾎﾟｯﾌﾟ体" panose="040B0A00000000000000" pitchFamily="50" charset="-128"/>
                  <a:ea typeface="HGP創英角ﾎﾟｯﾌﾟ体" panose="040B0A00000000000000" pitchFamily="50" charset="-128"/>
                </a:rPr>
                <a:t>のソマリジェット</a:t>
              </a:r>
              <a:r>
                <a:rPr lang="en-US" altLang="ja-JP" b="1" dirty="0" smtClean="0">
                  <a:solidFill>
                    <a:schemeClr val="tx1"/>
                  </a:solidFill>
                  <a:latin typeface="HGP創英角ﾎﾟｯﾌﾟ体" panose="040B0A00000000000000" pitchFamily="50" charset="-128"/>
                  <a:ea typeface="HGP創英角ﾎﾟｯﾌﾟ体" panose="040B0A00000000000000" pitchFamily="50" charset="-128"/>
                </a:rPr>
                <a:t>/</a:t>
              </a:r>
              <a:r>
                <a:rPr lang="ja-JP" altLang="en-US" b="1" dirty="0" smtClean="0">
                  <a:solidFill>
                    <a:schemeClr val="tx1"/>
                  </a:solidFill>
                  <a:latin typeface="HGP創英角ﾎﾟｯﾌﾟ体" panose="040B0A00000000000000" pitchFamily="50" charset="-128"/>
                  <a:ea typeface="HGP創英角ﾎﾟｯﾌﾟ体" panose="040B0A00000000000000" pitchFamily="50" charset="-128"/>
                </a:rPr>
                <a:t>今後の課題</a:t>
              </a:r>
              <a:endParaRPr kumimoji="1" lang="ja-JP" altLang="en-US" b="1" dirty="0">
                <a:solidFill>
                  <a:schemeClr val="tx1"/>
                </a:solidFill>
                <a:latin typeface="HGP創英角ﾎﾟｯﾌﾟ体" panose="040B0A00000000000000" pitchFamily="50" charset="-128"/>
                <a:ea typeface="HGP創英角ﾎﾟｯﾌﾟ体" panose="040B0A00000000000000" pitchFamily="50" charset="-128"/>
              </a:endParaRPr>
            </a:p>
          </p:txBody>
        </p:sp>
        <p:sp>
          <p:nvSpPr>
            <p:cNvPr id="8" name="正方形/長方形 7"/>
            <p:cNvSpPr/>
            <p:nvPr/>
          </p:nvSpPr>
          <p:spPr>
            <a:xfrm>
              <a:off x="1" y="369332"/>
              <a:ext cx="760780" cy="27744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9" name="正方形/長方形 8"/>
            <p:cNvSpPr/>
            <p:nvPr/>
          </p:nvSpPr>
          <p:spPr>
            <a:xfrm>
              <a:off x="760781" y="369332"/>
              <a:ext cx="1492301" cy="2774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b="1" dirty="0" smtClean="0">
                  <a:solidFill>
                    <a:schemeClr val="accent5">
                      <a:lumMod val="40000"/>
                      <a:lumOff val="60000"/>
                    </a:schemeClr>
                  </a:solidFill>
                </a:rPr>
                <a:t>導入</a:t>
              </a:r>
              <a:r>
                <a:rPr lang="en-US" altLang="ja-JP" b="1" dirty="0" smtClean="0">
                  <a:solidFill>
                    <a:schemeClr val="accent5">
                      <a:lumMod val="40000"/>
                      <a:lumOff val="60000"/>
                    </a:schemeClr>
                  </a:solidFill>
                </a:rPr>
                <a:t>/</a:t>
              </a:r>
              <a:r>
                <a:rPr lang="ja-JP" altLang="en-US" b="1" dirty="0" smtClean="0">
                  <a:solidFill>
                    <a:schemeClr val="accent5">
                      <a:lumMod val="40000"/>
                      <a:lumOff val="60000"/>
                    </a:schemeClr>
                  </a:solidFill>
                </a:rPr>
                <a:t>背景</a:t>
              </a:r>
              <a:endParaRPr kumimoji="1" lang="en-US" altLang="ja-JP" b="1" dirty="0" smtClean="0">
                <a:solidFill>
                  <a:schemeClr val="accent5">
                    <a:lumMod val="40000"/>
                    <a:lumOff val="60000"/>
                  </a:schemeClr>
                </a:solidFill>
              </a:endParaRPr>
            </a:p>
          </p:txBody>
        </p:sp>
        <p:sp>
          <p:nvSpPr>
            <p:cNvPr id="10" name="正方形/長方形 9"/>
            <p:cNvSpPr/>
            <p:nvPr/>
          </p:nvSpPr>
          <p:spPr>
            <a:xfrm>
              <a:off x="2264053" y="369332"/>
              <a:ext cx="910743" cy="27744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1" name="正方形/長方形 10"/>
            <p:cNvSpPr/>
            <p:nvPr/>
          </p:nvSpPr>
          <p:spPr>
            <a:xfrm>
              <a:off x="3185767" y="369332"/>
              <a:ext cx="1331368" cy="2774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b="1" dirty="0" smtClean="0">
                  <a:solidFill>
                    <a:schemeClr val="accent5">
                      <a:lumMod val="40000"/>
                      <a:lumOff val="60000"/>
                    </a:schemeClr>
                  </a:solidFill>
                </a:rPr>
                <a:t>解析</a:t>
              </a:r>
              <a:r>
                <a:rPr lang="ja-JP" altLang="en-US" b="1" dirty="0">
                  <a:solidFill>
                    <a:schemeClr val="accent5">
                      <a:lumMod val="40000"/>
                      <a:lumOff val="60000"/>
                    </a:schemeClr>
                  </a:solidFill>
                </a:rPr>
                <a:t>方法</a:t>
              </a:r>
              <a:endParaRPr lang="en-US" altLang="ja-JP" b="1" dirty="0" smtClean="0">
                <a:solidFill>
                  <a:schemeClr val="accent5">
                    <a:lumMod val="40000"/>
                    <a:lumOff val="60000"/>
                  </a:schemeClr>
                </a:solidFill>
              </a:endParaRPr>
            </a:p>
          </p:txBody>
        </p:sp>
        <p:sp>
          <p:nvSpPr>
            <p:cNvPr id="12" name="正方形/長方形 11"/>
            <p:cNvSpPr/>
            <p:nvPr/>
          </p:nvSpPr>
          <p:spPr>
            <a:xfrm>
              <a:off x="4517135" y="369332"/>
              <a:ext cx="881483" cy="27744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3" name="正方形/長方形 12"/>
            <p:cNvSpPr/>
            <p:nvPr/>
          </p:nvSpPr>
          <p:spPr>
            <a:xfrm>
              <a:off x="5398618" y="369332"/>
              <a:ext cx="1277246" cy="2774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b="1" dirty="0">
                  <a:solidFill>
                    <a:schemeClr val="accent5">
                      <a:lumMod val="40000"/>
                      <a:lumOff val="60000"/>
                    </a:schemeClr>
                  </a:solidFill>
                </a:rPr>
                <a:t>結果</a:t>
              </a:r>
              <a:endParaRPr kumimoji="1" lang="ja-JP" altLang="en-US" b="1" dirty="0">
                <a:solidFill>
                  <a:schemeClr val="accent5">
                    <a:lumMod val="40000"/>
                    <a:lumOff val="60000"/>
                  </a:schemeClr>
                </a:solidFill>
              </a:endParaRPr>
            </a:p>
          </p:txBody>
        </p:sp>
        <p:sp>
          <p:nvSpPr>
            <p:cNvPr id="14" name="正方形/長方形 13"/>
            <p:cNvSpPr/>
            <p:nvPr/>
          </p:nvSpPr>
          <p:spPr>
            <a:xfrm>
              <a:off x="6675864" y="369332"/>
              <a:ext cx="1107509" cy="27744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5" name="正方形/長方形 14"/>
            <p:cNvSpPr/>
            <p:nvPr/>
          </p:nvSpPr>
          <p:spPr>
            <a:xfrm>
              <a:off x="7560528" y="369332"/>
              <a:ext cx="1583473" cy="2774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smtClean="0">
                  <a:solidFill>
                    <a:schemeClr val="tx1"/>
                  </a:solidFill>
                </a:rPr>
                <a:t>まとめ・考察</a:t>
              </a:r>
              <a:endParaRPr kumimoji="1" lang="ja-JP" altLang="en-US" b="1" dirty="0">
                <a:solidFill>
                  <a:schemeClr val="tx1"/>
                </a:solidFill>
              </a:endParaRPr>
            </a:p>
          </p:txBody>
        </p:sp>
      </p:grpSp>
      <p:sp>
        <p:nvSpPr>
          <p:cNvPr id="16" name="角丸四角形 15"/>
          <p:cNvSpPr/>
          <p:nvPr/>
        </p:nvSpPr>
        <p:spPr>
          <a:xfrm>
            <a:off x="67455" y="738664"/>
            <a:ext cx="9009089" cy="5927381"/>
          </a:xfrm>
          <a:prstGeom prst="roundRect">
            <a:avLst/>
          </a:prstGeom>
          <a:ln w="38100"/>
        </p:spPr>
        <p:style>
          <a:lnRef idx="2">
            <a:schemeClr val="accent5"/>
          </a:lnRef>
          <a:fillRef idx="1">
            <a:schemeClr val="lt1"/>
          </a:fillRef>
          <a:effectRef idx="0">
            <a:schemeClr val="accent5"/>
          </a:effectRef>
          <a:fontRef idx="minor">
            <a:schemeClr val="dk1"/>
          </a:fontRef>
        </p:style>
        <p:txBody>
          <a:bodyPr rtlCol="0" anchor="ctr"/>
          <a:lstStyle/>
          <a:p>
            <a:pPr algn="ctr"/>
            <a:endParaRPr kumimoji="1" lang="ja-JP" altLang="en-US" dirty="0"/>
          </a:p>
        </p:txBody>
      </p:sp>
      <p:sp>
        <p:nvSpPr>
          <p:cNvPr id="17" name="テキスト ボックス 16"/>
          <p:cNvSpPr txBox="1"/>
          <p:nvPr/>
        </p:nvSpPr>
        <p:spPr>
          <a:xfrm>
            <a:off x="447235" y="1016104"/>
            <a:ext cx="4951382" cy="3426579"/>
          </a:xfrm>
          <a:prstGeom prst="rect">
            <a:avLst/>
          </a:prstGeom>
          <a:noFill/>
        </p:spPr>
        <p:txBody>
          <a:bodyPr wrap="square" rtlCol="0">
            <a:spAutoFit/>
          </a:bodyPr>
          <a:lstStyle/>
          <a:p>
            <a:pPr>
              <a:lnSpc>
                <a:spcPts val="2000"/>
              </a:lnSpc>
            </a:pPr>
            <a:r>
              <a:rPr kumimoji="1" lang="ja-JP" altLang="en-US" sz="2400" b="1" dirty="0" smtClean="0">
                <a:solidFill>
                  <a:srgbClr val="002060"/>
                </a:solidFill>
              </a:rPr>
              <a:t>今年の</a:t>
            </a:r>
            <a:r>
              <a:rPr lang="ja-JP" altLang="en-US" sz="2400" b="1" dirty="0">
                <a:solidFill>
                  <a:srgbClr val="002060"/>
                </a:solidFill>
              </a:rPr>
              <a:t>８</a:t>
            </a:r>
            <a:r>
              <a:rPr kumimoji="1" lang="ja-JP" altLang="en-US" sz="2400" b="1" dirty="0" smtClean="0">
                <a:solidFill>
                  <a:srgbClr val="002060"/>
                </a:solidFill>
              </a:rPr>
              <a:t>月の</a:t>
            </a:r>
            <a:r>
              <a:rPr kumimoji="1" lang="ja-JP" altLang="en-US" sz="2400" b="1" dirty="0" smtClean="0">
                <a:solidFill>
                  <a:srgbClr val="002060"/>
                </a:solidFill>
              </a:rPr>
              <a:t>ソマリジェット</a:t>
            </a:r>
            <a:endParaRPr kumimoji="1" lang="en-US" altLang="ja-JP" sz="2400" b="1" dirty="0" smtClean="0">
              <a:solidFill>
                <a:srgbClr val="002060"/>
              </a:solidFill>
            </a:endParaRPr>
          </a:p>
          <a:p>
            <a:pPr>
              <a:lnSpc>
                <a:spcPts val="2000"/>
              </a:lnSpc>
            </a:pPr>
            <a:endParaRPr kumimoji="1" lang="en-US" altLang="ja-JP" sz="2400" b="1" dirty="0" smtClean="0">
              <a:solidFill>
                <a:srgbClr val="002060"/>
              </a:solidFill>
            </a:endParaRPr>
          </a:p>
          <a:p>
            <a:pPr>
              <a:lnSpc>
                <a:spcPts val="2000"/>
              </a:lnSpc>
            </a:pPr>
            <a:r>
              <a:rPr kumimoji="1" lang="en-US" altLang="ja-JP" sz="2000" b="1" dirty="0" smtClean="0"/>
              <a:t>AAO</a:t>
            </a:r>
            <a:r>
              <a:rPr kumimoji="1" lang="ja-JP" altLang="en-US" sz="2000" b="1" dirty="0" smtClean="0"/>
              <a:t>は正のパターンであった</a:t>
            </a:r>
            <a:r>
              <a:rPr kumimoji="1" lang="en-US" altLang="ja-JP" sz="2000" b="1" dirty="0" smtClean="0"/>
              <a:t>(σ</a:t>
            </a:r>
            <a:r>
              <a:rPr lang="ja-JP" altLang="en-US" sz="2000" b="1" dirty="0" smtClean="0"/>
              <a:t>＝</a:t>
            </a:r>
            <a:r>
              <a:rPr lang="en-US" altLang="ja-JP" sz="2000" b="1" dirty="0" smtClean="0"/>
              <a:t>0.78</a:t>
            </a:r>
            <a:r>
              <a:rPr lang="ja-JP" altLang="en-US" sz="2000" b="1" dirty="0" smtClean="0"/>
              <a:t>）</a:t>
            </a:r>
            <a:endParaRPr kumimoji="1" lang="en-US" altLang="ja-JP" sz="2000" b="1" dirty="0" smtClean="0"/>
          </a:p>
          <a:p>
            <a:pPr>
              <a:lnSpc>
                <a:spcPts val="2000"/>
              </a:lnSpc>
            </a:pPr>
            <a:endParaRPr lang="en-US" altLang="ja-JP" b="1" dirty="0"/>
          </a:p>
          <a:p>
            <a:pPr>
              <a:lnSpc>
                <a:spcPts val="2000"/>
              </a:lnSpc>
            </a:pPr>
            <a:r>
              <a:rPr kumimoji="1" lang="ja-JP" altLang="en-US" sz="2000" b="1" u="sng" dirty="0" smtClean="0"/>
              <a:t>ソマリジェットは平年よりも強く、</a:t>
            </a:r>
            <a:endParaRPr kumimoji="1" lang="en-US" altLang="ja-JP" sz="2000" b="1" u="sng" dirty="0" smtClean="0"/>
          </a:p>
          <a:p>
            <a:pPr>
              <a:lnSpc>
                <a:spcPts val="2000"/>
              </a:lnSpc>
            </a:pPr>
            <a:r>
              <a:rPr kumimoji="1" lang="ja-JP" altLang="en-US" sz="2000" b="1" u="sng" dirty="0" smtClean="0"/>
              <a:t>インドのムンバイでは平年比の</a:t>
            </a:r>
            <a:r>
              <a:rPr kumimoji="1" lang="en-US" altLang="ja-JP" sz="2000" b="1" u="sng" dirty="0" smtClean="0"/>
              <a:t>129</a:t>
            </a:r>
            <a:r>
              <a:rPr kumimoji="1" lang="ja-JP" altLang="en-US" sz="2000" b="1" u="sng" dirty="0" smtClean="0"/>
              <a:t>％の</a:t>
            </a:r>
            <a:endParaRPr kumimoji="1" lang="en-US" altLang="ja-JP" sz="2000" b="1" u="sng" dirty="0" smtClean="0"/>
          </a:p>
          <a:p>
            <a:pPr>
              <a:lnSpc>
                <a:spcPts val="2000"/>
              </a:lnSpc>
            </a:pPr>
            <a:r>
              <a:rPr kumimoji="1" lang="ja-JP" altLang="en-US" sz="2000" b="1" u="sng" dirty="0" smtClean="0"/>
              <a:t>降水量を確認</a:t>
            </a:r>
            <a:endParaRPr kumimoji="1" lang="en-US" altLang="ja-JP" sz="2000" b="1" u="sng" dirty="0" smtClean="0"/>
          </a:p>
          <a:p>
            <a:pPr>
              <a:lnSpc>
                <a:spcPts val="2000"/>
              </a:lnSpc>
            </a:pPr>
            <a:endParaRPr lang="en-US" altLang="ja-JP" sz="2000" b="1" dirty="0"/>
          </a:p>
          <a:p>
            <a:pPr>
              <a:lnSpc>
                <a:spcPts val="2000"/>
              </a:lnSpc>
            </a:pPr>
            <a:r>
              <a:rPr kumimoji="1" lang="ja-JP" altLang="en-US" sz="2000" b="1" dirty="0" smtClean="0"/>
              <a:t>今年はオホーツク海高気圧が</a:t>
            </a:r>
            <a:endParaRPr kumimoji="1" lang="en-US" altLang="ja-JP" sz="2000" b="1" dirty="0" smtClean="0"/>
          </a:p>
          <a:p>
            <a:pPr>
              <a:lnSpc>
                <a:spcPts val="2000"/>
              </a:lnSpc>
            </a:pPr>
            <a:r>
              <a:rPr kumimoji="1" lang="en-US" altLang="ja-JP" sz="2000" b="1" dirty="0" smtClean="0"/>
              <a:t>8</a:t>
            </a:r>
            <a:r>
              <a:rPr kumimoji="1" lang="ja-JP" altLang="en-US" sz="2000" b="1" dirty="0" smtClean="0"/>
              <a:t>月上旬から中旬ごろまで存在</a:t>
            </a:r>
            <a:endParaRPr kumimoji="1" lang="en-US" altLang="ja-JP" sz="2000" b="1" dirty="0" smtClean="0"/>
          </a:p>
          <a:p>
            <a:pPr>
              <a:lnSpc>
                <a:spcPts val="2000"/>
              </a:lnSpc>
            </a:pPr>
            <a:endParaRPr lang="en-US" altLang="ja-JP" sz="2000" b="1" dirty="0"/>
          </a:p>
          <a:p>
            <a:pPr>
              <a:lnSpc>
                <a:spcPts val="2000"/>
              </a:lnSpc>
            </a:pPr>
            <a:r>
              <a:rPr kumimoji="1" lang="ja-JP" altLang="en-US" sz="2000" b="1" dirty="0" smtClean="0"/>
              <a:t>東北地方で例年より</a:t>
            </a:r>
            <a:r>
              <a:rPr kumimoji="1" lang="en-US" altLang="ja-JP" sz="2000" b="1" dirty="0" smtClean="0"/>
              <a:t>-1.0</a:t>
            </a:r>
            <a:r>
              <a:rPr kumimoji="1" lang="ja-JP" altLang="en-US" sz="2000" b="1" dirty="0" smtClean="0"/>
              <a:t>度、低温となった</a:t>
            </a:r>
            <a:endParaRPr kumimoji="1" lang="en-US" altLang="ja-JP" sz="2000" b="1" dirty="0" smtClean="0"/>
          </a:p>
          <a:p>
            <a:pPr>
              <a:lnSpc>
                <a:spcPts val="2000"/>
              </a:lnSpc>
            </a:pPr>
            <a:r>
              <a:rPr lang="ja-JP" altLang="en-US" sz="2000" b="1" dirty="0" smtClean="0"/>
              <a:t>本研究を示唆する結果に！</a:t>
            </a:r>
            <a:endParaRPr lang="en-US" altLang="ja-JP" sz="2000" b="1" dirty="0"/>
          </a:p>
        </p:txBody>
      </p:sp>
      <p:pic>
        <p:nvPicPr>
          <p:cNvPr id="18" name="図 17"/>
          <p:cNvPicPr>
            <a:picLocks noChangeAspect="1"/>
          </p:cNvPicPr>
          <p:nvPr/>
        </p:nvPicPr>
        <p:blipFill rotWithShape="1">
          <a:blip r:embed="rId2">
            <a:extLst>
              <a:ext uri="{28A0092B-C50C-407E-A947-70E740481C1C}">
                <a14:useLocalDpi xmlns:a14="http://schemas.microsoft.com/office/drawing/2010/main" val="0"/>
              </a:ext>
            </a:extLst>
          </a:blip>
          <a:srcRect l="1631" r="3228" b="21792"/>
          <a:stretch/>
        </p:blipFill>
        <p:spPr>
          <a:xfrm>
            <a:off x="969643" y="4442683"/>
            <a:ext cx="2730669" cy="2145524"/>
          </a:xfrm>
          <a:prstGeom prst="rect">
            <a:avLst/>
          </a:prstGeom>
        </p:spPr>
      </p:pic>
      <p:pic>
        <p:nvPicPr>
          <p:cNvPr id="2" name="図 1"/>
          <p:cNvPicPr>
            <a:picLocks noChangeAspect="1"/>
          </p:cNvPicPr>
          <p:nvPr/>
        </p:nvPicPr>
        <p:blipFill rotWithShape="1">
          <a:blip r:embed="rId3" cstate="print">
            <a:extLst>
              <a:ext uri="{28A0092B-C50C-407E-A947-70E740481C1C}">
                <a14:useLocalDpi xmlns:a14="http://schemas.microsoft.com/office/drawing/2010/main" val="0"/>
              </a:ext>
            </a:extLst>
          </a:blip>
          <a:srcRect t="4119"/>
          <a:stretch/>
        </p:blipFill>
        <p:spPr>
          <a:xfrm>
            <a:off x="5464444" y="2597324"/>
            <a:ext cx="3274940" cy="3894925"/>
          </a:xfrm>
          <a:prstGeom prst="rect">
            <a:avLst/>
          </a:prstGeom>
        </p:spPr>
      </p:pic>
      <p:pic>
        <p:nvPicPr>
          <p:cNvPr id="3" name="図 2"/>
          <p:cNvPicPr>
            <a:picLocks noChangeAspect="1"/>
          </p:cNvPicPr>
          <p:nvPr/>
        </p:nvPicPr>
        <p:blipFill rotWithShape="1">
          <a:blip r:embed="rId4" cstate="print">
            <a:extLst>
              <a:ext uri="{28A0092B-C50C-407E-A947-70E740481C1C}">
                <a14:useLocalDpi xmlns:a14="http://schemas.microsoft.com/office/drawing/2010/main" val="0"/>
              </a:ext>
            </a:extLst>
          </a:blip>
          <a:srcRect t="4497"/>
          <a:stretch/>
        </p:blipFill>
        <p:spPr>
          <a:xfrm>
            <a:off x="5710940" y="1016104"/>
            <a:ext cx="2972369" cy="1509509"/>
          </a:xfrm>
          <a:prstGeom prst="rect">
            <a:avLst/>
          </a:prstGeom>
        </p:spPr>
      </p:pic>
      <p:sp>
        <p:nvSpPr>
          <p:cNvPr id="4" name="楕円 3"/>
          <p:cNvSpPr/>
          <p:nvPr/>
        </p:nvSpPr>
        <p:spPr>
          <a:xfrm>
            <a:off x="8585587" y="1277369"/>
            <a:ext cx="195444" cy="223364"/>
          </a:xfrm>
          <a:prstGeom prst="ellipse">
            <a:avLst/>
          </a:prstGeom>
          <a:noFill/>
          <a:ln w="2857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kumimoji="1" lang="ja-JP" altLang="en-US"/>
          </a:p>
        </p:txBody>
      </p:sp>
      <p:sp>
        <p:nvSpPr>
          <p:cNvPr id="19" name="テキスト ボックス 18"/>
          <p:cNvSpPr txBox="1"/>
          <p:nvPr/>
        </p:nvSpPr>
        <p:spPr>
          <a:xfrm>
            <a:off x="2607113" y="6296713"/>
            <a:ext cx="4494801" cy="369332"/>
          </a:xfrm>
          <a:prstGeom prst="rect">
            <a:avLst/>
          </a:prstGeom>
          <a:noFill/>
        </p:spPr>
        <p:txBody>
          <a:bodyPr wrap="square" rtlCol="0">
            <a:spAutoFit/>
          </a:bodyPr>
          <a:lstStyle/>
          <a:p>
            <a:r>
              <a:rPr kumimoji="1" lang="ja-JP" altLang="en-US" dirty="0" smtClean="0"/>
              <a:t>＊今年の</a:t>
            </a:r>
            <a:r>
              <a:rPr kumimoji="1" lang="en-US" altLang="ja-JP" dirty="0" smtClean="0"/>
              <a:t>8</a:t>
            </a:r>
            <a:r>
              <a:rPr kumimoji="1" lang="ja-JP" altLang="en-US" dirty="0" smtClean="0"/>
              <a:t>月の上図と気温は気象庁</a:t>
            </a:r>
            <a:r>
              <a:rPr kumimoji="1" lang="en-US" altLang="ja-JP" dirty="0" smtClean="0"/>
              <a:t>HP</a:t>
            </a:r>
            <a:r>
              <a:rPr kumimoji="1" lang="ja-JP" altLang="en-US" dirty="0" smtClean="0"/>
              <a:t>より</a:t>
            </a:r>
            <a:endParaRPr kumimoji="1" lang="ja-JP" altLang="en-US" dirty="0"/>
          </a:p>
        </p:txBody>
      </p:sp>
    </p:spTree>
    <p:extLst>
      <p:ext uri="{BB962C8B-B14F-4D97-AF65-F5344CB8AC3E}">
        <p14:creationId xmlns:p14="http://schemas.microsoft.com/office/powerpoint/2010/main" val="273575326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テキスト ボックス 1"/>
          <p:cNvSpPr txBox="1"/>
          <p:nvPr/>
        </p:nvSpPr>
        <p:spPr>
          <a:xfrm>
            <a:off x="0" y="0"/>
            <a:ext cx="3204058" cy="523220"/>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r>
              <a:rPr kumimoji="1" lang="ja-JP" altLang="en-US" sz="2800" b="1" dirty="0" smtClean="0">
                <a:latin typeface="HGP創英角ﾎﾟｯﾌﾟ体" panose="040B0A00000000000000" pitchFamily="50" charset="-128"/>
                <a:ea typeface="HGP創英角ﾎﾟｯﾌﾟ体" panose="040B0A00000000000000" pitchFamily="50" charset="-128"/>
              </a:rPr>
              <a:t>波活動度フラックス</a:t>
            </a:r>
            <a:endParaRPr kumimoji="1" lang="ja-JP" altLang="en-US" sz="2800" b="1" dirty="0">
              <a:latin typeface="HGP創英角ﾎﾟｯﾌﾟ体" panose="040B0A00000000000000" pitchFamily="50" charset="-128"/>
              <a:ea typeface="HGP創英角ﾎﾟｯﾌﾟ体" panose="040B0A00000000000000" pitchFamily="50" charset="-128"/>
            </a:endParaRPr>
          </a:p>
        </p:txBody>
      </p:sp>
      <p:sp>
        <p:nvSpPr>
          <p:cNvPr id="3" name="テキスト ボックス 2"/>
          <p:cNvSpPr txBox="1"/>
          <p:nvPr/>
        </p:nvSpPr>
        <p:spPr>
          <a:xfrm>
            <a:off x="534009" y="972922"/>
            <a:ext cx="7388353" cy="830997"/>
          </a:xfrm>
          <a:prstGeom prst="rect">
            <a:avLst/>
          </a:prstGeom>
          <a:noFill/>
        </p:spPr>
        <p:txBody>
          <a:bodyPr wrap="square" rtlCol="0">
            <a:spAutoFit/>
          </a:bodyPr>
          <a:lstStyle/>
          <a:p>
            <a:r>
              <a:rPr kumimoji="1" lang="ja-JP" altLang="en-US" sz="2400" b="1" dirty="0" smtClean="0"/>
              <a:t>＊波活動度フラックス＊</a:t>
            </a:r>
            <a:endParaRPr kumimoji="1" lang="en-US" altLang="ja-JP" sz="2400" b="1" dirty="0" smtClean="0"/>
          </a:p>
          <a:p>
            <a:r>
              <a:rPr lang="ja-JP" altLang="en-US" sz="2400" b="1" dirty="0"/>
              <a:t>波</a:t>
            </a:r>
            <a:r>
              <a:rPr lang="ja-JP" altLang="en-US" sz="2400" b="1" dirty="0" smtClean="0"/>
              <a:t>のエネルギーがどのように伝播するかの指標</a:t>
            </a:r>
            <a:endParaRPr kumimoji="1" lang="ja-JP" altLang="en-US" sz="2400" b="1" dirty="0"/>
          </a:p>
        </p:txBody>
      </p:sp>
      <p:sp>
        <p:nvSpPr>
          <p:cNvPr id="4" name="正方形/長方形 3"/>
          <p:cNvSpPr/>
          <p:nvPr/>
        </p:nvSpPr>
        <p:spPr>
          <a:xfrm>
            <a:off x="140998" y="1937408"/>
            <a:ext cx="3627916" cy="410882"/>
          </a:xfrm>
          <a:prstGeom prst="rect">
            <a:avLst/>
          </a:prstGeom>
        </p:spPr>
        <p:txBody>
          <a:bodyPr wrap="none">
            <a:spAutoFit/>
          </a:bodyPr>
          <a:lstStyle/>
          <a:p>
            <a:pPr algn="just">
              <a:lnSpc>
                <a:spcPct val="115000"/>
              </a:lnSpc>
              <a:spcAft>
                <a:spcPts val="0"/>
              </a:spcAft>
            </a:pPr>
            <a:r>
              <a:rPr lang="en-US" altLang="ja-JP" b="1" i="1" kern="100" dirty="0">
                <a:latin typeface="Times New Roman" panose="02020603050405020304" pitchFamily="18" charset="0"/>
                <a:ea typeface="ＭＳ 明朝" panose="02020609040205080304" pitchFamily="17" charset="-128"/>
                <a:cs typeface="Times New Roman" panose="02020603050405020304" pitchFamily="18" charset="0"/>
              </a:rPr>
              <a:t>W</a:t>
            </a:r>
            <a:r>
              <a:rPr lang="ja-JP" altLang="ja-JP" kern="100" dirty="0">
                <a:latin typeface="Times New Roman" panose="02020603050405020304" pitchFamily="18" charset="0"/>
                <a:ea typeface="ＭＳ 明朝" panose="02020609040205080304" pitchFamily="17" charset="-128"/>
                <a:cs typeface="Times New Roman" panose="02020603050405020304" pitchFamily="18" charset="0"/>
              </a:rPr>
              <a:t>＝波の活動度フラックス</a:t>
            </a:r>
            <a:r>
              <a:rPr lang="en-US" altLang="ja-JP" kern="100" dirty="0">
                <a:latin typeface="Times New Roman" panose="02020603050405020304" pitchFamily="18" charset="0"/>
                <a:ea typeface="ＭＳ 明朝" panose="02020609040205080304" pitchFamily="17" charset="-128"/>
                <a:cs typeface="Times New Roman" panose="02020603050405020304" pitchFamily="18" charset="0"/>
              </a:rPr>
              <a:t> [m</a:t>
            </a:r>
            <a:r>
              <a:rPr lang="en-US" altLang="ja-JP" kern="100" baseline="30000" dirty="0">
                <a:latin typeface="Times New Roman" panose="02020603050405020304" pitchFamily="18" charset="0"/>
                <a:ea typeface="ＭＳ 明朝" panose="02020609040205080304" pitchFamily="17" charset="-128"/>
                <a:cs typeface="Times New Roman" panose="02020603050405020304" pitchFamily="18" charset="0"/>
              </a:rPr>
              <a:t>2</a:t>
            </a:r>
            <a:r>
              <a:rPr lang="en-US" altLang="ja-JP" kern="100" dirty="0">
                <a:latin typeface="Times New Roman" panose="02020603050405020304" pitchFamily="18" charset="0"/>
                <a:ea typeface="ＭＳ 明朝" panose="02020609040205080304" pitchFamily="17" charset="-128"/>
                <a:cs typeface="Times New Roman" panose="02020603050405020304" pitchFamily="18" charset="0"/>
              </a:rPr>
              <a:t>/s</a:t>
            </a:r>
            <a:r>
              <a:rPr lang="en-US" altLang="ja-JP" kern="100" baseline="30000" dirty="0">
                <a:latin typeface="Times New Roman" panose="02020603050405020304" pitchFamily="18" charset="0"/>
                <a:ea typeface="ＭＳ 明朝" panose="02020609040205080304" pitchFamily="17" charset="-128"/>
                <a:cs typeface="Times New Roman" panose="02020603050405020304" pitchFamily="18" charset="0"/>
              </a:rPr>
              <a:t>2</a:t>
            </a:r>
            <a:r>
              <a:rPr lang="en-US" altLang="ja-JP" kern="100" dirty="0">
                <a:latin typeface="Times New Roman" panose="02020603050405020304" pitchFamily="18" charset="0"/>
                <a:ea typeface="ＭＳ 明朝" panose="02020609040205080304" pitchFamily="17" charset="-128"/>
                <a:cs typeface="Times New Roman" panose="02020603050405020304" pitchFamily="18" charset="0"/>
              </a:rPr>
              <a:t>]</a:t>
            </a:r>
            <a:endParaRPr lang="ja-JP" altLang="ja-JP" sz="1400" kern="100" dirty="0">
              <a:effectLst/>
              <a:latin typeface="Times New Roman" panose="02020603050405020304" pitchFamily="18" charset="0"/>
              <a:ea typeface="ＭＳ 明朝" panose="02020609040205080304" pitchFamily="17" charset="-128"/>
              <a:cs typeface="Times New Roman" panose="02020603050405020304" pitchFamily="18" charset="0"/>
            </a:endParaRPr>
          </a:p>
        </p:txBody>
      </p:sp>
      <mc:AlternateContent xmlns:mc="http://schemas.openxmlformats.org/markup-compatibility/2006" xmlns:a14="http://schemas.microsoft.com/office/drawing/2010/main">
        <mc:Choice Requires="a14">
          <p:sp>
            <p:nvSpPr>
              <p:cNvPr id="5" name="正方形/長方形 4"/>
              <p:cNvSpPr/>
              <p:nvPr/>
            </p:nvSpPr>
            <p:spPr>
              <a:xfrm>
                <a:off x="1266821" y="2340470"/>
                <a:ext cx="6771290" cy="2808013"/>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ctr">
                  <a:lnSpc>
                    <a:spcPct val="115000"/>
                  </a:lnSpc>
                  <a:spcAft>
                    <a:spcPts val="0"/>
                  </a:spcAft>
                </a:pPr>
                <a14:m>
                  <m:oMathPara xmlns:m="http://schemas.openxmlformats.org/officeDocument/2006/math">
                    <m:oMathParaPr>
                      <m:jc m:val="centerGroup"/>
                    </m:oMathParaPr>
                    <m:oMath xmlns:m="http://schemas.openxmlformats.org/officeDocument/2006/math">
                      <m:r>
                        <a:rPr lang="en-US" altLang="ja-JP" b="1" i="1" kern="100">
                          <a:latin typeface="Cambria Math" panose="02040503050406030204" pitchFamily="18" charset="0"/>
                          <a:ea typeface="ＭＳ 明朝" panose="02020609040205080304" pitchFamily="17" charset="-128"/>
                          <a:cs typeface="Times New Roman" panose="02020603050405020304" pitchFamily="18" charset="0"/>
                        </a:rPr>
                        <m:t>𝑾</m:t>
                      </m:r>
                      <m:r>
                        <a:rPr lang="en-US" altLang="ja-JP" kern="100">
                          <a:effectLst/>
                          <a:latin typeface="Cambria Math" panose="02040503050406030204" pitchFamily="18" charset="0"/>
                          <a:ea typeface="ＭＳ 明朝" panose="02020609040205080304" pitchFamily="17" charset="-128"/>
                          <a:cs typeface="Times New Roman" panose="02020603050405020304" pitchFamily="18" charset="0"/>
                        </a:rPr>
                        <m:t>=</m:t>
                      </m:r>
                      <m:d>
                        <m:dPr>
                          <m:ctrlPr>
                            <a:rPr lang="ja-JP" altLang="ja-JP" i="1" kern="100">
                              <a:effectLst/>
                              <a:latin typeface="Cambria Math" panose="02040503050406030204" pitchFamily="18" charset="0"/>
                              <a:ea typeface="Cambria Math" panose="02040503050406030204" pitchFamily="18" charset="0"/>
                              <a:cs typeface="Times New Roman" panose="02020603050405020304" pitchFamily="18" charset="0"/>
                            </a:rPr>
                          </m:ctrlPr>
                        </m:dPr>
                        <m:e>
                          <m:r>
                            <a:rPr lang="en-US" altLang="ja-JP" i="1" kern="100">
                              <a:effectLst/>
                              <a:latin typeface="Cambria Math" panose="02040503050406030204" pitchFamily="18" charset="0"/>
                              <a:ea typeface="ＭＳ 明朝" panose="02020609040205080304" pitchFamily="17" charset="-128"/>
                              <a:cs typeface="Times New Roman" panose="02020603050405020304" pitchFamily="18" charset="0"/>
                            </a:rPr>
                            <m:t> </m:t>
                          </m:r>
                          <m:f>
                            <m:fPr>
                              <m:type m:val="noBar"/>
                              <m:ctrlPr>
                                <a:rPr lang="ja-JP" altLang="ja-JP" i="1" kern="100">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ja-JP" b="1" i="1" kern="100">
                                  <a:effectLst/>
                                  <a:latin typeface="Cambria Math" panose="02040503050406030204" pitchFamily="18" charset="0"/>
                                  <a:ea typeface="ＭＳ 明朝" panose="02020609040205080304" pitchFamily="17" charset="-128"/>
                                  <a:cs typeface="Times New Roman" panose="02020603050405020304" pitchFamily="18" charset="0"/>
                                </a:rPr>
                                <m:t>𝑼</m:t>
                              </m:r>
                              <m:d>
                                <m:dPr>
                                  <m:ctrlPr>
                                    <a:rPr lang="ja-JP" altLang="ja-JP" i="1" kern="100">
                                      <a:effectLst/>
                                      <a:latin typeface="Cambria Math" panose="02040503050406030204" pitchFamily="18" charset="0"/>
                                      <a:ea typeface="Cambria Math" panose="02040503050406030204" pitchFamily="18" charset="0"/>
                                      <a:cs typeface="Times New Roman" panose="02020603050405020304" pitchFamily="18" charset="0"/>
                                    </a:rPr>
                                  </m:ctrlPr>
                                </m:dPr>
                                <m:e>
                                  <m:sSup>
                                    <m:sSupPr>
                                      <m:ctrlPr>
                                        <a:rPr lang="ja-JP" altLang="ja-JP" i="1" kern="100">
                                          <a:effectLst/>
                                          <a:latin typeface="Cambria Math" panose="02040503050406030204" pitchFamily="18" charset="0"/>
                                          <a:ea typeface="Cambria Math" panose="02040503050406030204" pitchFamily="18" charset="0"/>
                                          <a:cs typeface="Times New Roman" panose="02020603050405020304" pitchFamily="18" charset="0"/>
                                        </a:rPr>
                                      </m:ctrlPr>
                                    </m:sSupPr>
                                    <m:e>
                                      <m:sSub>
                                        <m:sSubPr>
                                          <m:ctrlPr>
                                            <a:rPr lang="ja-JP" altLang="ja-JP" i="1" kern="100">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ja-JP" i="1" kern="100">
                                              <a:effectLst/>
                                              <a:latin typeface="Cambria Math" panose="02040503050406030204" pitchFamily="18" charset="0"/>
                                              <a:ea typeface="ＭＳ 明朝" panose="02020609040205080304" pitchFamily="17" charset="-128"/>
                                              <a:cs typeface="Times New Roman" panose="02020603050405020304" pitchFamily="18" charset="0"/>
                                            </a:rPr>
                                            <m:t>𝜑</m:t>
                                          </m:r>
                                        </m:e>
                                        <m:sub>
                                          <m:r>
                                            <a:rPr lang="en-US" altLang="ja-JP" i="1" kern="100">
                                              <a:effectLst/>
                                              <a:latin typeface="Cambria Math" panose="02040503050406030204" pitchFamily="18" charset="0"/>
                                              <a:ea typeface="ＭＳ 明朝" panose="02020609040205080304" pitchFamily="17" charset="-128"/>
                                              <a:cs typeface="Times New Roman" panose="02020603050405020304" pitchFamily="18" charset="0"/>
                                            </a:rPr>
                                            <m:t>𝑥</m:t>
                                          </m:r>
                                        </m:sub>
                                      </m:sSub>
                                    </m:e>
                                    <m:sup>
                                      <m:sSup>
                                        <m:sSupPr>
                                          <m:ctrlPr>
                                            <a:rPr lang="ja-JP" altLang="ja-JP" i="1" kern="100">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ja-JP" i="1" kern="100">
                                              <a:effectLst/>
                                              <a:latin typeface="Cambria Math" panose="02040503050406030204" pitchFamily="18" charset="0"/>
                                              <a:ea typeface="ＭＳ 明朝" panose="02020609040205080304" pitchFamily="17" charset="-128"/>
                                              <a:cs typeface="Times New Roman" panose="02020603050405020304" pitchFamily="18" charset="0"/>
                                            </a:rPr>
                                            <m:t>′</m:t>
                                          </m:r>
                                        </m:e>
                                        <m:sup>
                                          <m:r>
                                            <a:rPr lang="en-US" altLang="ja-JP" i="1" kern="100">
                                              <a:effectLst/>
                                              <a:latin typeface="Cambria Math" panose="02040503050406030204" pitchFamily="18" charset="0"/>
                                              <a:ea typeface="ＭＳ 明朝" panose="02020609040205080304" pitchFamily="17" charset="-128"/>
                                              <a:cs typeface="Times New Roman" panose="02020603050405020304" pitchFamily="18" charset="0"/>
                                            </a:rPr>
                                            <m:t>2</m:t>
                                          </m:r>
                                        </m:sup>
                                      </m:sSup>
                                    </m:sup>
                                  </m:sSup>
                                  <m:r>
                                    <a:rPr lang="en-US" altLang="ja-JP" i="1" kern="100">
                                      <a:effectLst/>
                                      <a:latin typeface="Cambria Math" panose="02040503050406030204" pitchFamily="18" charset="0"/>
                                      <a:ea typeface="ＭＳ 明朝" panose="02020609040205080304" pitchFamily="17" charset="-128"/>
                                      <a:cs typeface="Times New Roman" panose="02020603050405020304" pitchFamily="18" charset="0"/>
                                    </a:rPr>
                                    <m:t>−</m:t>
                                  </m:r>
                                  <m:sSup>
                                    <m:sSupPr>
                                      <m:ctrlPr>
                                        <a:rPr lang="ja-JP" altLang="ja-JP" i="1" kern="100">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ja-JP" i="1" kern="100">
                                          <a:effectLst/>
                                          <a:latin typeface="Cambria Math" panose="02040503050406030204" pitchFamily="18" charset="0"/>
                                          <a:ea typeface="ＭＳ 明朝" panose="02020609040205080304" pitchFamily="17" charset="-128"/>
                                          <a:cs typeface="Times New Roman" panose="02020603050405020304" pitchFamily="18" charset="0"/>
                                        </a:rPr>
                                        <m:t>𝜑</m:t>
                                      </m:r>
                                    </m:e>
                                    <m:sup>
                                      <m:r>
                                        <a:rPr lang="en-US" altLang="ja-JP" i="1" kern="100">
                                          <a:effectLst/>
                                          <a:latin typeface="Cambria Math" panose="02040503050406030204" pitchFamily="18" charset="0"/>
                                          <a:ea typeface="ＭＳ 明朝" panose="02020609040205080304" pitchFamily="17" charset="-128"/>
                                          <a:cs typeface="Times New Roman" panose="02020603050405020304" pitchFamily="18" charset="0"/>
                                        </a:rPr>
                                        <m:t>′</m:t>
                                      </m:r>
                                    </m:sup>
                                  </m:sSup>
                                  <m:sSup>
                                    <m:sSupPr>
                                      <m:ctrlPr>
                                        <a:rPr lang="ja-JP" altLang="ja-JP" i="1" kern="100">
                                          <a:effectLst/>
                                          <a:latin typeface="Cambria Math" panose="02040503050406030204" pitchFamily="18" charset="0"/>
                                          <a:ea typeface="Cambria Math" panose="02040503050406030204" pitchFamily="18" charset="0"/>
                                          <a:cs typeface="Times New Roman" panose="02020603050405020304" pitchFamily="18" charset="0"/>
                                        </a:rPr>
                                      </m:ctrlPr>
                                    </m:sSupPr>
                                    <m:e>
                                      <m:sSub>
                                        <m:sSubPr>
                                          <m:ctrlPr>
                                            <a:rPr lang="ja-JP" altLang="ja-JP" i="1" kern="100">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ja-JP" i="1" kern="100">
                                              <a:effectLst/>
                                              <a:latin typeface="Cambria Math" panose="02040503050406030204" pitchFamily="18" charset="0"/>
                                              <a:ea typeface="ＭＳ 明朝" panose="02020609040205080304" pitchFamily="17" charset="-128"/>
                                              <a:cs typeface="Times New Roman" panose="02020603050405020304" pitchFamily="18" charset="0"/>
                                            </a:rPr>
                                            <m:t>𝜑</m:t>
                                          </m:r>
                                        </m:e>
                                        <m:sub>
                                          <m:r>
                                            <a:rPr lang="en-US" altLang="ja-JP" i="1" kern="100">
                                              <a:effectLst/>
                                              <a:latin typeface="Cambria Math" panose="02040503050406030204" pitchFamily="18" charset="0"/>
                                              <a:ea typeface="ＭＳ 明朝" panose="02020609040205080304" pitchFamily="17" charset="-128"/>
                                              <a:cs typeface="Times New Roman" panose="02020603050405020304" pitchFamily="18" charset="0"/>
                                            </a:rPr>
                                            <m:t>𝑥𝑥</m:t>
                                          </m:r>
                                        </m:sub>
                                      </m:sSub>
                                    </m:e>
                                    <m:sup>
                                      <m:r>
                                        <a:rPr lang="en-US" altLang="ja-JP" i="1" kern="100">
                                          <a:effectLst/>
                                          <a:latin typeface="Cambria Math" panose="02040503050406030204" pitchFamily="18" charset="0"/>
                                          <a:ea typeface="ＭＳ 明朝" panose="02020609040205080304" pitchFamily="17" charset="-128"/>
                                          <a:cs typeface="Times New Roman" panose="02020603050405020304" pitchFamily="18" charset="0"/>
                                        </a:rPr>
                                        <m:t>′</m:t>
                                      </m:r>
                                    </m:sup>
                                  </m:sSup>
                                </m:e>
                              </m:d>
                              <m:r>
                                <a:rPr lang="en-US" altLang="ja-JP" i="1" kern="100">
                                  <a:effectLst/>
                                  <a:latin typeface="Cambria Math" panose="02040503050406030204" pitchFamily="18" charset="0"/>
                                  <a:ea typeface="ＭＳ 明朝" panose="02020609040205080304" pitchFamily="17" charset="-128"/>
                                  <a:cs typeface="Times New Roman" panose="02020603050405020304" pitchFamily="18" charset="0"/>
                                </a:rPr>
                                <m:t>+</m:t>
                              </m:r>
                              <m:r>
                                <a:rPr lang="en-US" altLang="ja-JP" b="1" i="1" kern="100">
                                  <a:effectLst/>
                                  <a:latin typeface="Cambria Math" panose="02040503050406030204" pitchFamily="18" charset="0"/>
                                  <a:ea typeface="ＭＳ 明朝" panose="02020609040205080304" pitchFamily="17" charset="-128"/>
                                  <a:cs typeface="Times New Roman" panose="02020603050405020304" pitchFamily="18" charset="0"/>
                                </a:rPr>
                                <m:t>𝑽</m:t>
                              </m:r>
                              <m:r>
                                <a:rPr lang="en-US" altLang="ja-JP" i="1" kern="100">
                                  <a:effectLst/>
                                  <a:latin typeface="Cambria Math" panose="02040503050406030204" pitchFamily="18" charset="0"/>
                                  <a:ea typeface="ＭＳ 明朝" panose="02020609040205080304" pitchFamily="17" charset="-128"/>
                                  <a:cs typeface="Times New Roman" panose="02020603050405020304" pitchFamily="18" charset="0"/>
                                </a:rPr>
                                <m:t>(</m:t>
                              </m:r>
                              <m:sSup>
                                <m:sSupPr>
                                  <m:ctrlPr>
                                    <a:rPr lang="ja-JP" altLang="ja-JP" i="1" kern="100">
                                      <a:effectLst/>
                                      <a:latin typeface="Cambria Math" panose="02040503050406030204" pitchFamily="18" charset="0"/>
                                      <a:ea typeface="Cambria Math" panose="02040503050406030204" pitchFamily="18" charset="0"/>
                                      <a:cs typeface="Times New Roman" panose="02020603050405020304" pitchFamily="18" charset="0"/>
                                    </a:rPr>
                                  </m:ctrlPr>
                                </m:sSupPr>
                                <m:e>
                                  <m:sSub>
                                    <m:sSubPr>
                                      <m:ctrlPr>
                                        <a:rPr lang="ja-JP" altLang="ja-JP" i="1" kern="100">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ja-JP" i="1" kern="100">
                                          <a:effectLst/>
                                          <a:latin typeface="Cambria Math" panose="02040503050406030204" pitchFamily="18" charset="0"/>
                                          <a:ea typeface="ＭＳ 明朝" panose="02020609040205080304" pitchFamily="17" charset="-128"/>
                                          <a:cs typeface="Times New Roman" panose="02020603050405020304" pitchFamily="18" charset="0"/>
                                        </a:rPr>
                                        <m:t>𝜑</m:t>
                                      </m:r>
                                    </m:e>
                                    <m:sub>
                                      <m:r>
                                        <a:rPr lang="en-US" altLang="ja-JP" i="1" kern="100">
                                          <a:effectLst/>
                                          <a:latin typeface="Cambria Math" panose="02040503050406030204" pitchFamily="18" charset="0"/>
                                          <a:ea typeface="ＭＳ 明朝" panose="02020609040205080304" pitchFamily="17" charset="-128"/>
                                          <a:cs typeface="Times New Roman" panose="02020603050405020304" pitchFamily="18" charset="0"/>
                                        </a:rPr>
                                        <m:t>𝑥</m:t>
                                      </m:r>
                                    </m:sub>
                                  </m:sSub>
                                </m:e>
                                <m:sup>
                                  <m:r>
                                    <a:rPr lang="en-US" altLang="ja-JP" i="1" kern="100">
                                      <a:effectLst/>
                                      <a:latin typeface="Cambria Math" panose="02040503050406030204" pitchFamily="18" charset="0"/>
                                      <a:ea typeface="ＭＳ 明朝" panose="02020609040205080304" pitchFamily="17" charset="-128"/>
                                      <a:cs typeface="Times New Roman" panose="02020603050405020304" pitchFamily="18" charset="0"/>
                                    </a:rPr>
                                    <m:t>′</m:t>
                                  </m:r>
                                </m:sup>
                              </m:sSup>
                              <m:sSup>
                                <m:sSupPr>
                                  <m:ctrlPr>
                                    <a:rPr lang="ja-JP" altLang="ja-JP" i="1" kern="100">
                                      <a:effectLst/>
                                      <a:latin typeface="Cambria Math" panose="02040503050406030204" pitchFamily="18" charset="0"/>
                                      <a:ea typeface="Cambria Math" panose="02040503050406030204" pitchFamily="18" charset="0"/>
                                      <a:cs typeface="Times New Roman" panose="02020603050405020304" pitchFamily="18" charset="0"/>
                                    </a:rPr>
                                  </m:ctrlPr>
                                </m:sSupPr>
                                <m:e>
                                  <m:sSub>
                                    <m:sSubPr>
                                      <m:ctrlPr>
                                        <a:rPr lang="ja-JP" altLang="ja-JP" i="1" kern="100">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ja-JP" i="1" kern="100">
                                          <a:effectLst/>
                                          <a:latin typeface="Cambria Math" panose="02040503050406030204" pitchFamily="18" charset="0"/>
                                          <a:ea typeface="ＭＳ 明朝" panose="02020609040205080304" pitchFamily="17" charset="-128"/>
                                          <a:cs typeface="Times New Roman" panose="02020603050405020304" pitchFamily="18" charset="0"/>
                                        </a:rPr>
                                        <m:t>𝜑</m:t>
                                      </m:r>
                                    </m:e>
                                    <m:sub>
                                      <m:r>
                                        <a:rPr lang="en-US" altLang="ja-JP" i="1" kern="100">
                                          <a:effectLst/>
                                          <a:latin typeface="Cambria Math" panose="02040503050406030204" pitchFamily="18" charset="0"/>
                                          <a:ea typeface="ＭＳ 明朝" panose="02020609040205080304" pitchFamily="17" charset="-128"/>
                                          <a:cs typeface="Times New Roman" panose="02020603050405020304" pitchFamily="18" charset="0"/>
                                        </a:rPr>
                                        <m:t>𝑦</m:t>
                                      </m:r>
                                    </m:sub>
                                  </m:sSub>
                                </m:e>
                                <m:sup>
                                  <m:r>
                                    <a:rPr lang="en-US" altLang="ja-JP" i="1" kern="100">
                                      <a:effectLst/>
                                      <a:latin typeface="Cambria Math" panose="02040503050406030204" pitchFamily="18" charset="0"/>
                                      <a:ea typeface="ＭＳ 明朝" panose="02020609040205080304" pitchFamily="17" charset="-128"/>
                                      <a:cs typeface="Times New Roman" panose="02020603050405020304" pitchFamily="18" charset="0"/>
                                    </a:rPr>
                                    <m:t>′</m:t>
                                  </m:r>
                                </m:sup>
                              </m:sSup>
                              <m:r>
                                <a:rPr lang="en-US" altLang="ja-JP" i="1" kern="100">
                                  <a:effectLst/>
                                  <a:latin typeface="Cambria Math" panose="02040503050406030204" pitchFamily="18" charset="0"/>
                                  <a:ea typeface="ＭＳ 明朝" panose="02020609040205080304" pitchFamily="17" charset="-128"/>
                                  <a:cs typeface="Times New Roman" panose="02020603050405020304" pitchFamily="18" charset="0"/>
                                </a:rPr>
                                <m:t>−</m:t>
                              </m:r>
                              <m:sSup>
                                <m:sSupPr>
                                  <m:ctrlPr>
                                    <a:rPr lang="ja-JP" altLang="ja-JP" i="1" kern="100">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ja-JP" i="1" kern="100">
                                      <a:effectLst/>
                                      <a:latin typeface="Cambria Math" panose="02040503050406030204" pitchFamily="18" charset="0"/>
                                      <a:ea typeface="ＭＳ 明朝" panose="02020609040205080304" pitchFamily="17" charset="-128"/>
                                      <a:cs typeface="Times New Roman" panose="02020603050405020304" pitchFamily="18" charset="0"/>
                                    </a:rPr>
                                    <m:t>𝜑</m:t>
                                  </m:r>
                                </m:e>
                                <m:sup>
                                  <m:r>
                                    <a:rPr lang="en-US" altLang="ja-JP" i="1" kern="100">
                                      <a:effectLst/>
                                      <a:latin typeface="Cambria Math" panose="02040503050406030204" pitchFamily="18" charset="0"/>
                                      <a:ea typeface="ＭＳ 明朝" panose="02020609040205080304" pitchFamily="17" charset="-128"/>
                                      <a:cs typeface="Times New Roman" panose="02020603050405020304" pitchFamily="18" charset="0"/>
                                    </a:rPr>
                                    <m:t>′</m:t>
                                  </m:r>
                                </m:sup>
                              </m:sSup>
                              <m:sSup>
                                <m:sSupPr>
                                  <m:ctrlPr>
                                    <a:rPr lang="ja-JP" altLang="ja-JP" i="1" kern="100">
                                      <a:effectLst/>
                                      <a:latin typeface="Cambria Math" panose="02040503050406030204" pitchFamily="18" charset="0"/>
                                      <a:ea typeface="Cambria Math" panose="02040503050406030204" pitchFamily="18" charset="0"/>
                                      <a:cs typeface="Times New Roman" panose="02020603050405020304" pitchFamily="18" charset="0"/>
                                    </a:rPr>
                                  </m:ctrlPr>
                                </m:sSupPr>
                                <m:e>
                                  <m:sSub>
                                    <m:sSubPr>
                                      <m:ctrlPr>
                                        <a:rPr lang="ja-JP" altLang="ja-JP" i="1" kern="100">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ja-JP" i="1" kern="100">
                                          <a:effectLst/>
                                          <a:latin typeface="Cambria Math" panose="02040503050406030204" pitchFamily="18" charset="0"/>
                                          <a:ea typeface="ＭＳ 明朝" panose="02020609040205080304" pitchFamily="17" charset="-128"/>
                                          <a:cs typeface="Times New Roman" panose="02020603050405020304" pitchFamily="18" charset="0"/>
                                        </a:rPr>
                                        <m:t>𝜑</m:t>
                                      </m:r>
                                    </m:e>
                                    <m:sub>
                                      <m:r>
                                        <a:rPr lang="en-US" altLang="ja-JP" i="1" kern="100">
                                          <a:effectLst/>
                                          <a:latin typeface="Cambria Math" panose="02040503050406030204" pitchFamily="18" charset="0"/>
                                          <a:ea typeface="ＭＳ 明朝" panose="02020609040205080304" pitchFamily="17" charset="-128"/>
                                          <a:cs typeface="Times New Roman" panose="02020603050405020304" pitchFamily="18" charset="0"/>
                                        </a:rPr>
                                        <m:t>𝑥𝑦</m:t>
                                      </m:r>
                                    </m:sub>
                                  </m:sSub>
                                </m:e>
                                <m:sup>
                                  <m:r>
                                    <a:rPr lang="en-US" altLang="ja-JP" i="1" kern="100">
                                      <a:effectLst/>
                                      <a:latin typeface="Cambria Math" panose="02040503050406030204" pitchFamily="18" charset="0"/>
                                      <a:ea typeface="ＭＳ 明朝" panose="02020609040205080304" pitchFamily="17" charset="-128"/>
                                      <a:cs typeface="Times New Roman" panose="02020603050405020304" pitchFamily="18" charset="0"/>
                                    </a:rPr>
                                    <m:t>′</m:t>
                                  </m:r>
                                </m:sup>
                              </m:sSup>
                              <m:r>
                                <a:rPr lang="en-US" altLang="ja-JP" i="1" kern="100">
                                  <a:effectLst/>
                                  <a:latin typeface="Cambria Math" panose="02040503050406030204" pitchFamily="18" charset="0"/>
                                  <a:ea typeface="ＭＳ 明朝" panose="02020609040205080304" pitchFamily="17" charset="-128"/>
                                  <a:cs typeface="Times New Roman" panose="02020603050405020304" pitchFamily="18" charset="0"/>
                                </a:rPr>
                                <m:t>)</m:t>
                              </m:r>
                            </m:num>
                            <m:den>
                              <m:m>
                                <m:mPr>
                                  <m:mcs>
                                    <m:mc>
                                      <m:mcPr>
                                        <m:count m:val="1"/>
                                        <m:mcJc m:val="center"/>
                                      </m:mcPr>
                                    </m:mc>
                                  </m:mcs>
                                  <m:ctrlPr>
                                    <a:rPr lang="ja-JP" altLang="ja-JP" i="1" kern="100">
                                      <a:effectLst/>
                                      <a:latin typeface="Cambria Math" panose="02040503050406030204" pitchFamily="18" charset="0"/>
                                      <a:ea typeface="Cambria Math" panose="02040503050406030204" pitchFamily="18" charset="0"/>
                                      <a:cs typeface="Times New Roman" panose="02020603050405020304" pitchFamily="18" charset="0"/>
                                    </a:rPr>
                                  </m:ctrlPr>
                                </m:mPr>
                                <m:mr>
                                  <m:e>
                                    <m:sSup>
                                      <m:sSupPr>
                                        <m:ctrlPr>
                                          <a:rPr lang="ja-JP" altLang="ja-JP" i="1" kern="100">
                                            <a:effectLst/>
                                            <a:latin typeface="Cambria Math" panose="02040503050406030204" pitchFamily="18" charset="0"/>
                                            <a:ea typeface="Cambria Math" panose="02040503050406030204" pitchFamily="18" charset="0"/>
                                            <a:cs typeface="Times New Roman" panose="02020603050405020304" pitchFamily="18" charset="0"/>
                                          </a:rPr>
                                        </m:ctrlPr>
                                      </m:sSupPr>
                                      <m:e>
                                        <m:sSub>
                                          <m:sSubPr>
                                            <m:ctrlPr>
                                              <a:rPr lang="ja-JP" altLang="ja-JP" i="1" kern="100">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ja-JP" b="1" i="1" kern="100">
                                                <a:effectLst/>
                                                <a:latin typeface="Cambria Math" panose="02040503050406030204" pitchFamily="18" charset="0"/>
                                                <a:ea typeface="ＭＳ 明朝" panose="02020609040205080304" pitchFamily="17" charset="-128"/>
                                                <a:cs typeface="Times New Roman" panose="02020603050405020304" pitchFamily="18" charset="0"/>
                                              </a:rPr>
                                              <m:t>𝑼</m:t>
                                            </m:r>
                                            <m:r>
                                              <a:rPr lang="en-US" altLang="ja-JP" i="1" kern="100">
                                                <a:effectLst/>
                                                <a:latin typeface="Cambria Math" panose="02040503050406030204" pitchFamily="18" charset="0"/>
                                                <a:ea typeface="ＭＳ 明朝" panose="02020609040205080304" pitchFamily="17" charset="-128"/>
                                                <a:cs typeface="Times New Roman" panose="02020603050405020304" pitchFamily="18" charset="0"/>
                                              </a:rPr>
                                              <m:t>(</m:t>
                                            </m:r>
                                            <m:r>
                                              <a:rPr lang="en-US" altLang="ja-JP" i="1" kern="100">
                                                <a:effectLst/>
                                                <a:latin typeface="Cambria Math" panose="02040503050406030204" pitchFamily="18" charset="0"/>
                                                <a:ea typeface="ＭＳ 明朝" panose="02020609040205080304" pitchFamily="17" charset="-128"/>
                                                <a:cs typeface="Times New Roman" panose="02020603050405020304" pitchFamily="18" charset="0"/>
                                              </a:rPr>
                                              <m:t>𝜑</m:t>
                                            </m:r>
                                          </m:e>
                                          <m:sub>
                                            <m:r>
                                              <a:rPr lang="en-US" altLang="ja-JP" i="1" kern="100">
                                                <a:effectLst/>
                                                <a:latin typeface="Cambria Math" panose="02040503050406030204" pitchFamily="18" charset="0"/>
                                                <a:ea typeface="ＭＳ 明朝" panose="02020609040205080304" pitchFamily="17" charset="-128"/>
                                                <a:cs typeface="Times New Roman" panose="02020603050405020304" pitchFamily="18" charset="0"/>
                                              </a:rPr>
                                              <m:t>𝑥</m:t>
                                            </m:r>
                                          </m:sub>
                                        </m:sSub>
                                      </m:e>
                                      <m:sup>
                                        <m:r>
                                          <a:rPr lang="en-US" altLang="ja-JP" i="1" kern="100">
                                            <a:effectLst/>
                                            <a:latin typeface="Cambria Math" panose="02040503050406030204" pitchFamily="18" charset="0"/>
                                            <a:ea typeface="ＭＳ 明朝" panose="02020609040205080304" pitchFamily="17" charset="-128"/>
                                            <a:cs typeface="Times New Roman" panose="02020603050405020304" pitchFamily="18" charset="0"/>
                                          </a:rPr>
                                          <m:t>′</m:t>
                                        </m:r>
                                      </m:sup>
                                    </m:sSup>
                                    <m:sSup>
                                      <m:sSupPr>
                                        <m:ctrlPr>
                                          <a:rPr lang="ja-JP" altLang="ja-JP" i="1" kern="100">
                                            <a:effectLst/>
                                            <a:latin typeface="Cambria Math" panose="02040503050406030204" pitchFamily="18" charset="0"/>
                                            <a:ea typeface="Cambria Math" panose="02040503050406030204" pitchFamily="18" charset="0"/>
                                            <a:cs typeface="Times New Roman" panose="02020603050405020304" pitchFamily="18" charset="0"/>
                                          </a:rPr>
                                        </m:ctrlPr>
                                      </m:sSupPr>
                                      <m:e>
                                        <m:sSub>
                                          <m:sSubPr>
                                            <m:ctrlPr>
                                              <a:rPr lang="ja-JP" altLang="ja-JP" i="1" kern="100">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ja-JP" i="1" kern="100">
                                                <a:effectLst/>
                                                <a:latin typeface="Cambria Math" panose="02040503050406030204" pitchFamily="18" charset="0"/>
                                                <a:ea typeface="ＭＳ 明朝" panose="02020609040205080304" pitchFamily="17" charset="-128"/>
                                                <a:cs typeface="Times New Roman" panose="02020603050405020304" pitchFamily="18" charset="0"/>
                                              </a:rPr>
                                              <m:t>𝜑</m:t>
                                            </m:r>
                                          </m:e>
                                          <m:sub>
                                            <m:r>
                                              <a:rPr lang="en-US" altLang="ja-JP" i="1" kern="100">
                                                <a:effectLst/>
                                                <a:latin typeface="Cambria Math" panose="02040503050406030204" pitchFamily="18" charset="0"/>
                                                <a:ea typeface="ＭＳ 明朝" panose="02020609040205080304" pitchFamily="17" charset="-128"/>
                                                <a:cs typeface="Times New Roman" panose="02020603050405020304" pitchFamily="18" charset="0"/>
                                              </a:rPr>
                                              <m:t>𝑦</m:t>
                                            </m:r>
                                          </m:sub>
                                        </m:sSub>
                                      </m:e>
                                      <m:sup>
                                        <m:r>
                                          <a:rPr lang="en-US" altLang="ja-JP" i="1" kern="100">
                                            <a:effectLst/>
                                            <a:latin typeface="Cambria Math" panose="02040503050406030204" pitchFamily="18" charset="0"/>
                                            <a:ea typeface="ＭＳ 明朝" panose="02020609040205080304" pitchFamily="17" charset="-128"/>
                                            <a:cs typeface="Times New Roman" panose="02020603050405020304" pitchFamily="18" charset="0"/>
                                          </a:rPr>
                                          <m:t>′</m:t>
                                        </m:r>
                                      </m:sup>
                                    </m:sSup>
                                    <m:r>
                                      <a:rPr lang="en-US" altLang="ja-JP" i="1" kern="100">
                                        <a:effectLst/>
                                        <a:latin typeface="Cambria Math" panose="02040503050406030204" pitchFamily="18" charset="0"/>
                                        <a:ea typeface="ＭＳ 明朝" panose="02020609040205080304" pitchFamily="17" charset="-128"/>
                                        <a:cs typeface="Times New Roman" panose="02020603050405020304" pitchFamily="18" charset="0"/>
                                      </a:rPr>
                                      <m:t>−</m:t>
                                    </m:r>
                                    <m:sSup>
                                      <m:sSupPr>
                                        <m:ctrlPr>
                                          <a:rPr lang="ja-JP" altLang="ja-JP" i="1" kern="100">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ja-JP" i="1" kern="100">
                                            <a:effectLst/>
                                            <a:latin typeface="Cambria Math" panose="02040503050406030204" pitchFamily="18" charset="0"/>
                                            <a:ea typeface="ＭＳ 明朝" panose="02020609040205080304" pitchFamily="17" charset="-128"/>
                                            <a:cs typeface="Times New Roman" panose="02020603050405020304" pitchFamily="18" charset="0"/>
                                          </a:rPr>
                                          <m:t>𝜑</m:t>
                                        </m:r>
                                      </m:e>
                                      <m:sup>
                                        <m:r>
                                          <a:rPr lang="en-US" altLang="ja-JP" i="1" kern="100">
                                            <a:effectLst/>
                                            <a:latin typeface="Cambria Math" panose="02040503050406030204" pitchFamily="18" charset="0"/>
                                            <a:ea typeface="ＭＳ 明朝" panose="02020609040205080304" pitchFamily="17" charset="-128"/>
                                            <a:cs typeface="Times New Roman" panose="02020603050405020304" pitchFamily="18" charset="0"/>
                                          </a:rPr>
                                          <m:t>′</m:t>
                                        </m:r>
                                      </m:sup>
                                    </m:sSup>
                                    <m:sSup>
                                      <m:sSupPr>
                                        <m:ctrlPr>
                                          <a:rPr lang="ja-JP" altLang="ja-JP" i="1" kern="100">
                                            <a:effectLst/>
                                            <a:latin typeface="Cambria Math" panose="02040503050406030204" pitchFamily="18" charset="0"/>
                                            <a:ea typeface="Cambria Math" panose="02040503050406030204" pitchFamily="18" charset="0"/>
                                            <a:cs typeface="Times New Roman" panose="02020603050405020304" pitchFamily="18" charset="0"/>
                                          </a:rPr>
                                        </m:ctrlPr>
                                      </m:sSupPr>
                                      <m:e>
                                        <m:sSub>
                                          <m:sSubPr>
                                            <m:ctrlPr>
                                              <a:rPr lang="ja-JP" altLang="ja-JP" i="1" kern="100">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ja-JP" i="1" kern="100">
                                                <a:effectLst/>
                                                <a:latin typeface="Cambria Math" panose="02040503050406030204" pitchFamily="18" charset="0"/>
                                                <a:ea typeface="ＭＳ 明朝" panose="02020609040205080304" pitchFamily="17" charset="-128"/>
                                                <a:cs typeface="Times New Roman" panose="02020603050405020304" pitchFamily="18" charset="0"/>
                                              </a:rPr>
                                              <m:t>𝜑</m:t>
                                            </m:r>
                                          </m:e>
                                          <m:sub>
                                            <m:r>
                                              <a:rPr lang="en-US" altLang="ja-JP" i="1" kern="100">
                                                <a:effectLst/>
                                                <a:latin typeface="Cambria Math" panose="02040503050406030204" pitchFamily="18" charset="0"/>
                                                <a:ea typeface="ＭＳ 明朝" panose="02020609040205080304" pitchFamily="17" charset="-128"/>
                                                <a:cs typeface="Times New Roman" panose="02020603050405020304" pitchFamily="18" charset="0"/>
                                              </a:rPr>
                                              <m:t>𝑥𝑦</m:t>
                                            </m:r>
                                          </m:sub>
                                        </m:sSub>
                                      </m:e>
                                      <m:sup>
                                        <m:r>
                                          <a:rPr lang="en-US" altLang="ja-JP" i="1" kern="100">
                                            <a:effectLst/>
                                            <a:latin typeface="Cambria Math" panose="02040503050406030204" pitchFamily="18" charset="0"/>
                                            <a:ea typeface="ＭＳ 明朝" panose="02020609040205080304" pitchFamily="17" charset="-128"/>
                                            <a:cs typeface="Times New Roman" panose="02020603050405020304" pitchFamily="18" charset="0"/>
                                          </a:rPr>
                                          <m:t>′</m:t>
                                        </m:r>
                                      </m:sup>
                                    </m:sSup>
                                    <m:r>
                                      <a:rPr lang="en-US" altLang="ja-JP" i="1" kern="100">
                                        <a:effectLst/>
                                        <a:latin typeface="Cambria Math" panose="02040503050406030204" pitchFamily="18" charset="0"/>
                                        <a:ea typeface="ＭＳ 明朝" panose="02020609040205080304" pitchFamily="17" charset="-128"/>
                                        <a:cs typeface="Times New Roman" panose="02020603050405020304" pitchFamily="18" charset="0"/>
                                      </a:rPr>
                                      <m:t>)+</m:t>
                                    </m:r>
                                    <m:r>
                                      <a:rPr lang="en-US" altLang="ja-JP" b="1" i="1" kern="100">
                                        <a:effectLst/>
                                        <a:latin typeface="Cambria Math" panose="02040503050406030204" pitchFamily="18" charset="0"/>
                                        <a:ea typeface="ＭＳ 明朝" panose="02020609040205080304" pitchFamily="17" charset="-128"/>
                                        <a:cs typeface="Times New Roman" panose="02020603050405020304" pitchFamily="18" charset="0"/>
                                      </a:rPr>
                                      <m:t>𝑽</m:t>
                                    </m:r>
                                    <m:r>
                                      <a:rPr lang="en-US" altLang="ja-JP" i="1" kern="100">
                                        <a:effectLst/>
                                        <a:latin typeface="Cambria Math" panose="02040503050406030204" pitchFamily="18" charset="0"/>
                                        <a:ea typeface="ＭＳ 明朝" panose="02020609040205080304" pitchFamily="17" charset="-128"/>
                                        <a:cs typeface="Times New Roman" panose="02020603050405020304" pitchFamily="18" charset="0"/>
                                      </a:rPr>
                                      <m:t>(</m:t>
                                    </m:r>
                                    <m:sSup>
                                      <m:sSupPr>
                                        <m:ctrlPr>
                                          <a:rPr lang="ja-JP" altLang="ja-JP" i="1" kern="100">
                                            <a:effectLst/>
                                            <a:latin typeface="Cambria Math" panose="02040503050406030204" pitchFamily="18" charset="0"/>
                                            <a:ea typeface="Cambria Math" panose="02040503050406030204" pitchFamily="18" charset="0"/>
                                            <a:cs typeface="Times New Roman" panose="02020603050405020304" pitchFamily="18" charset="0"/>
                                          </a:rPr>
                                        </m:ctrlPr>
                                      </m:sSupPr>
                                      <m:e>
                                        <m:sSub>
                                          <m:sSubPr>
                                            <m:ctrlPr>
                                              <a:rPr lang="ja-JP" altLang="ja-JP" i="1" kern="100">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ja-JP" i="1" kern="100">
                                                <a:effectLst/>
                                                <a:latin typeface="Cambria Math" panose="02040503050406030204" pitchFamily="18" charset="0"/>
                                                <a:ea typeface="ＭＳ 明朝" panose="02020609040205080304" pitchFamily="17" charset="-128"/>
                                                <a:cs typeface="Times New Roman" panose="02020603050405020304" pitchFamily="18" charset="0"/>
                                              </a:rPr>
                                              <m:t>𝜑</m:t>
                                            </m:r>
                                          </m:e>
                                          <m:sub>
                                            <m:r>
                                              <a:rPr lang="en-US" altLang="ja-JP" i="1" kern="100">
                                                <a:effectLst/>
                                                <a:latin typeface="Cambria Math" panose="02040503050406030204" pitchFamily="18" charset="0"/>
                                                <a:ea typeface="ＭＳ 明朝" panose="02020609040205080304" pitchFamily="17" charset="-128"/>
                                                <a:cs typeface="Times New Roman" panose="02020603050405020304" pitchFamily="18" charset="0"/>
                                              </a:rPr>
                                              <m:t>𝑦</m:t>
                                            </m:r>
                                          </m:sub>
                                        </m:sSub>
                                      </m:e>
                                      <m:sup>
                                        <m:sSup>
                                          <m:sSupPr>
                                            <m:ctrlPr>
                                              <a:rPr lang="ja-JP" altLang="ja-JP" i="1" kern="100">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ja-JP" i="1" kern="100">
                                                <a:effectLst/>
                                                <a:latin typeface="Cambria Math" panose="02040503050406030204" pitchFamily="18" charset="0"/>
                                                <a:ea typeface="ＭＳ 明朝" panose="02020609040205080304" pitchFamily="17" charset="-128"/>
                                                <a:cs typeface="Times New Roman" panose="02020603050405020304" pitchFamily="18" charset="0"/>
                                              </a:rPr>
                                              <m:t>′</m:t>
                                            </m:r>
                                          </m:e>
                                          <m:sup>
                                            <m:r>
                                              <a:rPr lang="en-US" altLang="ja-JP" i="1" kern="100">
                                                <a:effectLst/>
                                                <a:latin typeface="Cambria Math" panose="02040503050406030204" pitchFamily="18" charset="0"/>
                                                <a:ea typeface="ＭＳ 明朝" panose="02020609040205080304" pitchFamily="17" charset="-128"/>
                                                <a:cs typeface="Times New Roman" panose="02020603050405020304" pitchFamily="18" charset="0"/>
                                              </a:rPr>
                                              <m:t>2</m:t>
                                            </m:r>
                                          </m:sup>
                                        </m:sSup>
                                      </m:sup>
                                    </m:sSup>
                                    <m:r>
                                      <a:rPr lang="en-US" altLang="ja-JP" i="1" kern="100">
                                        <a:effectLst/>
                                        <a:latin typeface="Cambria Math" panose="02040503050406030204" pitchFamily="18" charset="0"/>
                                        <a:ea typeface="ＭＳ 明朝" panose="02020609040205080304" pitchFamily="17" charset="-128"/>
                                        <a:cs typeface="Times New Roman" panose="02020603050405020304" pitchFamily="18" charset="0"/>
                                      </a:rPr>
                                      <m:t>−</m:t>
                                    </m:r>
                                    <m:sSup>
                                      <m:sSupPr>
                                        <m:ctrlPr>
                                          <a:rPr lang="ja-JP" altLang="ja-JP" i="1" kern="100">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ja-JP" i="1" kern="100">
                                            <a:effectLst/>
                                            <a:latin typeface="Cambria Math" panose="02040503050406030204" pitchFamily="18" charset="0"/>
                                            <a:ea typeface="ＭＳ 明朝" panose="02020609040205080304" pitchFamily="17" charset="-128"/>
                                            <a:cs typeface="Times New Roman" panose="02020603050405020304" pitchFamily="18" charset="0"/>
                                          </a:rPr>
                                          <m:t>𝜑</m:t>
                                        </m:r>
                                      </m:e>
                                      <m:sup>
                                        <m:r>
                                          <a:rPr lang="en-US" altLang="ja-JP" i="1" kern="100">
                                            <a:effectLst/>
                                            <a:latin typeface="Cambria Math" panose="02040503050406030204" pitchFamily="18" charset="0"/>
                                            <a:ea typeface="ＭＳ 明朝" panose="02020609040205080304" pitchFamily="17" charset="-128"/>
                                            <a:cs typeface="Times New Roman" panose="02020603050405020304" pitchFamily="18" charset="0"/>
                                          </a:rPr>
                                          <m:t>′</m:t>
                                        </m:r>
                                      </m:sup>
                                    </m:sSup>
                                    <m:sSup>
                                      <m:sSupPr>
                                        <m:ctrlPr>
                                          <a:rPr lang="ja-JP" altLang="ja-JP" i="1" kern="100">
                                            <a:effectLst/>
                                            <a:latin typeface="Cambria Math" panose="02040503050406030204" pitchFamily="18" charset="0"/>
                                            <a:ea typeface="Cambria Math" panose="02040503050406030204" pitchFamily="18" charset="0"/>
                                            <a:cs typeface="Times New Roman" panose="02020603050405020304" pitchFamily="18" charset="0"/>
                                          </a:rPr>
                                        </m:ctrlPr>
                                      </m:sSupPr>
                                      <m:e>
                                        <m:sSub>
                                          <m:sSubPr>
                                            <m:ctrlPr>
                                              <a:rPr lang="ja-JP" altLang="ja-JP" i="1" kern="100">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ja-JP" i="1" kern="100">
                                                <a:effectLst/>
                                                <a:latin typeface="Cambria Math" panose="02040503050406030204" pitchFamily="18" charset="0"/>
                                                <a:ea typeface="ＭＳ 明朝" panose="02020609040205080304" pitchFamily="17" charset="-128"/>
                                                <a:cs typeface="Times New Roman" panose="02020603050405020304" pitchFamily="18" charset="0"/>
                                              </a:rPr>
                                              <m:t>𝜑</m:t>
                                            </m:r>
                                          </m:e>
                                          <m:sub>
                                            <m:r>
                                              <a:rPr lang="en-US" altLang="ja-JP" i="1" kern="100">
                                                <a:effectLst/>
                                                <a:latin typeface="Cambria Math" panose="02040503050406030204" pitchFamily="18" charset="0"/>
                                                <a:ea typeface="ＭＳ 明朝" panose="02020609040205080304" pitchFamily="17" charset="-128"/>
                                                <a:cs typeface="Times New Roman" panose="02020603050405020304" pitchFamily="18" charset="0"/>
                                              </a:rPr>
                                              <m:t>𝑦𝑦</m:t>
                                            </m:r>
                                          </m:sub>
                                        </m:sSub>
                                      </m:e>
                                      <m:sup>
                                        <m:r>
                                          <a:rPr lang="en-US" altLang="ja-JP" i="1" kern="100">
                                            <a:effectLst/>
                                            <a:latin typeface="Cambria Math" panose="02040503050406030204" pitchFamily="18" charset="0"/>
                                            <a:ea typeface="ＭＳ 明朝" panose="02020609040205080304" pitchFamily="17" charset="-128"/>
                                            <a:cs typeface="Times New Roman" panose="02020603050405020304" pitchFamily="18" charset="0"/>
                                          </a:rPr>
                                          <m:t>′</m:t>
                                        </m:r>
                                      </m:sup>
                                    </m:sSup>
                                    <m:r>
                                      <a:rPr lang="en-US" altLang="ja-JP" i="1" kern="100">
                                        <a:effectLst/>
                                        <a:latin typeface="Cambria Math" panose="02040503050406030204" pitchFamily="18" charset="0"/>
                                        <a:ea typeface="ＭＳ 明朝" panose="02020609040205080304" pitchFamily="17" charset="-128"/>
                                        <a:cs typeface="Times New Roman" panose="02020603050405020304" pitchFamily="18" charset="0"/>
                                      </a:rPr>
                                      <m:t>)</m:t>
                                    </m:r>
                                  </m:e>
                                </m:mr>
                                <m:mr>
                                  <m:e>
                                    <m:f>
                                      <m:fPr>
                                        <m:ctrlPr>
                                          <a:rPr lang="ja-JP" altLang="ja-JP" i="1" kern="100">
                                            <a:effectLst/>
                                            <a:latin typeface="Cambria Math" panose="02040503050406030204" pitchFamily="18" charset="0"/>
                                            <a:ea typeface="Cambria Math" panose="02040503050406030204" pitchFamily="18" charset="0"/>
                                            <a:cs typeface="Times New Roman" panose="02020603050405020304" pitchFamily="18" charset="0"/>
                                          </a:rPr>
                                        </m:ctrlPr>
                                      </m:fPr>
                                      <m:num>
                                        <m:sSup>
                                          <m:sSupPr>
                                            <m:ctrlPr>
                                              <a:rPr lang="ja-JP" altLang="ja-JP" i="1" kern="100">
                                                <a:effectLst/>
                                                <a:latin typeface="Cambria Math" panose="02040503050406030204" pitchFamily="18" charset="0"/>
                                                <a:ea typeface="Cambria Math" panose="02040503050406030204" pitchFamily="18" charset="0"/>
                                                <a:cs typeface="Times New Roman" panose="02020603050405020304" pitchFamily="18" charset="0"/>
                                              </a:rPr>
                                            </m:ctrlPr>
                                          </m:sSupPr>
                                          <m:e>
                                            <m:sSub>
                                              <m:sSubPr>
                                                <m:ctrlPr>
                                                  <a:rPr lang="ja-JP" altLang="ja-JP" i="1" kern="100">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ja-JP" i="1" kern="100">
                                                    <a:effectLst/>
                                                    <a:latin typeface="Cambria Math" panose="02040503050406030204" pitchFamily="18" charset="0"/>
                                                    <a:ea typeface="ＭＳ 明朝" panose="02020609040205080304" pitchFamily="17" charset="-128"/>
                                                    <a:cs typeface="Times New Roman" panose="02020603050405020304" pitchFamily="18" charset="0"/>
                                                  </a:rPr>
                                                  <m:t>𝑓</m:t>
                                                </m:r>
                                              </m:e>
                                              <m:sub>
                                                <m:r>
                                                  <a:rPr lang="en-US" altLang="ja-JP" i="1" kern="100">
                                                    <a:effectLst/>
                                                    <a:latin typeface="Cambria Math" panose="02040503050406030204" pitchFamily="18" charset="0"/>
                                                    <a:ea typeface="ＭＳ 明朝" panose="02020609040205080304" pitchFamily="17" charset="-128"/>
                                                    <a:cs typeface="Times New Roman" panose="02020603050405020304" pitchFamily="18" charset="0"/>
                                                  </a:rPr>
                                                  <m:t>0</m:t>
                                                </m:r>
                                              </m:sub>
                                            </m:sSub>
                                          </m:e>
                                          <m:sup>
                                            <m:r>
                                              <a:rPr lang="en-US" altLang="ja-JP" i="1" kern="100">
                                                <a:effectLst/>
                                                <a:latin typeface="Cambria Math" panose="02040503050406030204" pitchFamily="18" charset="0"/>
                                                <a:ea typeface="ＭＳ 明朝" panose="02020609040205080304" pitchFamily="17" charset="-128"/>
                                                <a:cs typeface="Times New Roman" panose="02020603050405020304" pitchFamily="18" charset="0"/>
                                              </a:rPr>
                                              <m:t>2</m:t>
                                            </m:r>
                                          </m:sup>
                                        </m:sSup>
                                      </m:num>
                                      <m:den>
                                        <m:sSup>
                                          <m:sSupPr>
                                            <m:ctrlPr>
                                              <a:rPr lang="ja-JP" altLang="ja-JP" i="1" kern="100">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ja-JP" i="1" kern="100">
                                                <a:effectLst/>
                                                <a:latin typeface="Cambria Math" panose="02040503050406030204" pitchFamily="18" charset="0"/>
                                                <a:ea typeface="ＭＳ 明朝" panose="02020609040205080304" pitchFamily="17" charset="-128"/>
                                                <a:cs typeface="Times New Roman" panose="02020603050405020304" pitchFamily="18" charset="0"/>
                                              </a:rPr>
                                              <m:t>𝑁</m:t>
                                            </m:r>
                                          </m:e>
                                          <m:sup>
                                            <m:r>
                                              <a:rPr lang="en-US" altLang="ja-JP" i="1" kern="100">
                                                <a:effectLst/>
                                                <a:latin typeface="Cambria Math" panose="02040503050406030204" pitchFamily="18" charset="0"/>
                                                <a:ea typeface="ＭＳ 明朝" panose="02020609040205080304" pitchFamily="17" charset="-128"/>
                                                <a:cs typeface="Times New Roman" panose="02020603050405020304" pitchFamily="18" charset="0"/>
                                              </a:rPr>
                                              <m:t>2</m:t>
                                            </m:r>
                                          </m:sup>
                                        </m:sSup>
                                      </m:den>
                                    </m:f>
                                    <m:d>
                                      <m:dPr>
                                        <m:begChr m:val="{"/>
                                        <m:endChr m:val=""/>
                                        <m:ctrlPr>
                                          <a:rPr lang="ja-JP" altLang="ja-JP" i="1" kern="100">
                                            <a:effectLst/>
                                            <a:latin typeface="Cambria Math" panose="02040503050406030204" pitchFamily="18" charset="0"/>
                                            <a:ea typeface="Cambria Math" panose="02040503050406030204" pitchFamily="18" charset="0"/>
                                            <a:cs typeface="Times New Roman" panose="02020603050405020304" pitchFamily="18" charset="0"/>
                                          </a:rPr>
                                        </m:ctrlPr>
                                      </m:dPr>
                                      <m:e>
                                        <m:r>
                                          <a:rPr lang="en-US" altLang="ja-JP" b="1" i="1" kern="100">
                                            <a:effectLst/>
                                            <a:latin typeface="Cambria Math" panose="02040503050406030204" pitchFamily="18" charset="0"/>
                                            <a:ea typeface="ＭＳ 明朝" panose="02020609040205080304" pitchFamily="17" charset="-128"/>
                                            <a:cs typeface="Times New Roman" panose="02020603050405020304" pitchFamily="18" charset="0"/>
                                          </a:rPr>
                                          <m:t>𝑼</m:t>
                                        </m:r>
                                        <m:d>
                                          <m:dPr>
                                            <m:ctrlPr>
                                              <a:rPr lang="ja-JP" altLang="ja-JP" i="1" kern="100">
                                                <a:effectLst/>
                                                <a:latin typeface="Cambria Math" panose="02040503050406030204" pitchFamily="18" charset="0"/>
                                                <a:ea typeface="Cambria Math" panose="02040503050406030204" pitchFamily="18" charset="0"/>
                                                <a:cs typeface="Times New Roman" panose="02020603050405020304" pitchFamily="18" charset="0"/>
                                              </a:rPr>
                                            </m:ctrlPr>
                                          </m:dPr>
                                          <m:e>
                                            <m:sSup>
                                              <m:sSupPr>
                                                <m:ctrlPr>
                                                  <a:rPr lang="ja-JP" altLang="ja-JP" i="1" kern="100">
                                                    <a:effectLst/>
                                                    <a:latin typeface="Cambria Math" panose="02040503050406030204" pitchFamily="18" charset="0"/>
                                                    <a:ea typeface="Cambria Math" panose="02040503050406030204" pitchFamily="18" charset="0"/>
                                                    <a:cs typeface="Times New Roman" panose="02020603050405020304" pitchFamily="18" charset="0"/>
                                                  </a:rPr>
                                                </m:ctrlPr>
                                              </m:sSupPr>
                                              <m:e>
                                                <m:sSub>
                                                  <m:sSubPr>
                                                    <m:ctrlPr>
                                                      <a:rPr lang="ja-JP" altLang="ja-JP" i="1" kern="100">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ja-JP" i="1" kern="100">
                                                        <a:effectLst/>
                                                        <a:latin typeface="Cambria Math" panose="02040503050406030204" pitchFamily="18" charset="0"/>
                                                        <a:ea typeface="ＭＳ 明朝" panose="02020609040205080304" pitchFamily="17" charset="-128"/>
                                                        <a:cs typeface="Times New Roman" panose="02020603050405020304" pitchFamily="18" charset="0"/>
                                                      </a:rPr>
                                                      <m:t>𝜑</m:t>
                                                    </m:r>
                                                  </m:e>
                                                  <m:sub>
                                                    <m:r>
                                                      <a:rPr lang="en-US" altLang="ja-JP" i="1" kern="100">
                                                        <a:effectLst/>
                                                        <a:latin typeface="Cambria Math" panose="02040503050406030204" pitchFamily="18" charset="0"/>
                                                        <a:ea typeface="ＭＳ 明朝" panose="02020609040205080304" pitchFamily="17" charset="-128"/>
                                                        <a:cs typeface="Times New Roman" panose="02020603050405020304" pitchFamily="18" charset="0"/>
                                                      </a:rPr>
                                                      <m:t>𝑥</m:t>
                                                    </m:r>
                                                  </m:sub>
                                                </m:sSub>
                                              </m:e>
                                              <m:sup>
                                                <m:r>
                                                  <a:rPr lang="en-US" altLang="ja-JP" i="1" kern="100">
                                                    <a:effectLst/>
                                                    <a:latin typeface="Cambria Math" panose="02040503050406030204" pitchFamily="18" charset="0"/>
                                                    <a:ea typeface="ＭＳ 明朝" panose="02020609040205080304" pitchFamily="17" charset="-128"/>
                                                    <a:cs typeface="Times New Roman" panose="02020603050405020304" pitchFamily="18" charset="0"/>
                                                  </a:rPr>
                                                  <m:t>′</m:t>
                                                </m:r>
                                              </m:sup>
                                            </m:sSup>
                                            <m:sSup>
                                              <m:sSupPr>
                                                <m:ctrlPr>
                                                  <a:rPr lang="ja-JP" altLang="ja-JP" i="1" kern="100">
                                                    <a:effectLst/>
                                                    <a:latin typeface="Cambria Math" panose="02040503050406030204" pitchFamily="18" charset="0"/>
                                                    <a:ea typeface="Cambria Math" panose="02040503050406030204" pitchFamily="18" charset="0"/>
                                                    <a:cs typeface="Times New Roman" panose="02020603050405020304" pitchFamily="18" charset="0"/>
                                                  </a:rPr>
                                                </m:ctrlPr>
                                              </m:sSupPr>
                                              <m:e>
                                                <m:sSub>
                                                  <m:sSubPr>
                                                    <m:ctrlPr>
                                                      <a:rPr lang="ja-JP" altLang="ja-JP" i="1" kern="100">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ja-JP" i="1" kern="100">
                                                        <a:effectLst/>
                                                        <a:latin typeface="Cambria Math" panose="02040503050406030204" pitchFamily="18" charset="0"/>
                                                        <a:ea typeface="ＭＳ 明朝" panose="02020609040205080304" pitchFamily="17" charset="-128"/>
                                                        <a:cs typeface="Times New Roman" panose="02020603050405020304" pitchFamily="18" charset="0"/>
                                                      </a:rPr>
                                                      <m:t>𝜑</m:t>
                                                    </m:r>
                                                  </m:e>
                                                  <m:sub>
                                                    <m:r>
                                                      <a:rPr lang="en-US" altLang="ja-JP" i="1" kern="100">
                                                        <a:effectLst/>
                                                        <a:latin typeface="Cambria Math" panose="02040503050406030204" pitchFamily="18" charset="0"/>
                                                        <a:ea typeface="ＭＳ 明朝" panose="02020609040205080304" pitchFamily="17" charset="-128"/>
                                                        <a:cs typeface="Times New Roman" panose="02020603050405020304" pitchFamily="18" charset="0"/>
                                                      </a:rPr>
                                                      <m:t>𝑧</m:t>
                                                    </m:r>
                                                  </m:sub>
                                                </m:sSub>
                                              </m:e>
                                              <m:sup>
                                                <m:r>
                                                  <a:rPr lang="en-US" altLang="ja-JP" i="1" kern="100">
                                                    <a:effectLst/>
                                                    <a:latin typeface="Cambria Math" panose="02040503050406030204" pitchFamily="18" charset="0"/>
                                                    <a:ea typeface="ＭＳ 明朝" panose="02020609040205080304" pitchFamily="17" charset="-128"/>
                                                    <a:cs typeface="Times New Roman" panose="02020603050405020304" pitchFamily="18" charset="0"/>
                                                  </a:rPr>
                                                  <m:t>′</m:t>
                                                </m:r>
                                              </m:sup>
                                            </m:sSup>
                                            <m:r>
                                              <a:rPr lang="en-US" altLang="ja-JP" i="1" kern="100">
                                                <a:effectLst/>
                                                <a:latin typeface="Cambria Math" panose="02040503050406030204" pitchFamily="18" charset="0"/>
                                                <a:ea typeface="ＭＳ 明朝" panose="02020609040205080304" pitchFamily="17" charset="-128"/>
                                                <a:cs typeface="Times New Roman" panose="02020603050405020304" pitchFamily="18" charset="0"/>
                                              </a:rPr>
                                              <m:t>−</m:t>
                                            </m:r>
                                            <m:sSup>
                                              <m:sSupPr>
                                                <m:ctrlPr>
                                                  <a:rPr lang="ja-JP" altLang="ja-JP" i="1" kern="100">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ja-JP" i="1" kern="100">
                                                    <a:effectLst/>
                                                    <a:latin typeface="Cambria Math" panose="02040503050406030204" pitchFamily="18" charset="0"/>
                                                    <a:ea typeface="ＭＳ 明朝" panose="02020609040205080304" pitchFamily="17" charset="-128"/>
                                                    <a:cs typeface="Times New Roman" panose="02020603050405020304" pitchFamily="18" charset="0"/>
                                                  </a:rPr>
                                                  <m:t>𝜑</m:t>
                                                </m:r>
                                              </m:e>
                                              <m:sup>
                                                <m:r>
                                                  <a:rPr lang="en-US" altLang="ja-JP" i="1" kern="100">
                                                    <a:effectLst/>
                                                    <a:latin typeface="Cambria Math" panose="02040503050406030204" pitchFamily="18" charset="0"/>
                                                    <a:ea typeface="ＭＳ 明朝" panose="02020609040205080304" pitchFamily="17" charset="-128"/>
                                                    <a:cs typeface="Times New Roman" panose="02020603050405020304" pitchFamily="18" charset="0"/>
                                                  </a:rPr>
                                                  <m:t>′</m:t>
                                                </m:r>
                                              </m:sup>
                                            </m:sSup>
                                            <m:sSup>
                                              <m:sSupPr>
                                                <m:ctrlPr>
                                                  <a:rPr lang="ja-JP" altLang="ja-JP" i="1" kern="100">
                                                    <a:effectLst/>
                                                    <a:latin typeface="Cambria Math" panose="02040503050406030204" pitchFamily="18" charset="0"/>
                                                    <a:ea typeface="Cambria Math" panose="02040503050406030204" pitchFamily="18" charset="0"/>
                                                    <a:cs typeface="Times New Roman" panose="02020603050405020304" pitchFamily="18" charset="0"/>
                                                  </a:rPr>
                                                </m:ctrlPr>
                                              </m:sSupPr>
                                              <m:e>
                                                <m:sSub>
                                                  <m:sSubPr>
                                                    <m:ctrlPr>
                                                      <a:rPr lang="ja-JP" altLang="ja-JP" i="1" kern="100">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ja-JP" i="1" kern="100">
                                                        <a:effectLst/>
                                                        <a:latin typeface="Cambria Math" panose="02040503050406030204" pitchFamily="18" charset="0"/>
                                                        <a:ea typeface="ＭＳ 明朝" panose="02020609040205080304" pitchFamily="17" charset="-128"/>
                                                        <a:cs typeface="Times New Roman" panose="02020603050405020304" pitchFamily="18" charset="0"/>
                                                      </a:rPr>
                                                      <m:t>𝜑</m:t>
                                                    </m:r>
                                                  </m:e>
                                                  <m:sub>
                                                    <m:r>
                                                      <a:rPr lang="en-US" altLang="ja-JP" i="1" kern="100">
                                                        <a:effectLst/>
                                                        <a:latin typeface="Cambria Math" panose="02040503050406030204" pitchFamily="18" charset="0"/>
                                                        <a:ea typeface="ＭＳ 明朝" panose="02020609040205080304" pitchFamily="17" charset="-128"/>
                                                        <a:cs typeface="Times New Roman" panose="02020603050405020304" pitchFamily="18" charset="0"/>
                                                      </a:rPr>
                                                      <m:t>𝑥𝑧</m:t>
                                                    </m:r>
                                                  </m:sub>
                                                </m:sSub>
                                              </m:e>
                                              <m:sup>
                                                <m:r>
                                                  <a:rPr lang="en-US" altLang="ja-JP" i="1" kern="100">
                                                    <a:effectLst/>
                                                    <a:latin typeface="Cambria Math" panose="02040503050406030204" pitchFamily="18" charset="0"/>
                                                    <a:ea typeface="ＭＳ 明朝" panose="02020609040205080304" pitchFamily="17" charset="-128"/>
                                                    <a:cs typeface="Times New Roman" panose="02020603050405020304" pitchFamily="18" charset="0"/>
                                                  </a:rPr>
                                                  <m:t>′</m:t>
                                                </m:r>
                                              </m:sup>
                                            </m:sSup>
                                          </m:e>
                                        </m:d>
                                        <m:r>
                                          <a:rPr lang="en-US" altLang="ja-JP" i="1" kern="100">
                                            <a:effectLst/>
                                            <a:latin typeface="Cambria Math" panose="02040503050406030204" pitchFamily="18" charset="0"/>
                                            <a:ea typeface="ＭＳ 明朝" panose="02020609040205080304" pitchFamily="17" charset="-128"/>
                                            <a:cs typeface="Times New Roman" panose="02020603050405020304" pitchFamily="18" charset="0"/>
                                          </a:rPr>
                                          <m:t>+</m:t>
                                        </m:r>
                                      </m:e>
                                    </m:d>
                                    <m:d>
                                      <m:dPr>
                                        <m:begChr m:val=""/>
                                        <m:endChr m:val="}"/>
                                        <m:ctrlPr>
                                          <a:rPr lang="ja-JP" altLang="ja-JP" i="1" kern="100">
                                            <a:effectLst/>
                                            <a:latin typeface="Cambria Math" panose="02040503050406030204" pitchFamily="18" charset="0"/>
                                            <a:ea typeface="Cambria Math" panose="02040503050406030204" pitchFamily="18" charset="0"/>
                                            <a:cs typeface="Times New Roman" panose="02020603050405020304" pitchFamily="18" charset="0"/>
                                          </a:rPr>
                                        </m:ctrlPr>
                                      </m:dPr>
                                      <m:e>
                                        <m:r>
                                          <a:rPr lang="en-US" altLang="ja-JP" b="1" i="1" kern="100">
                                            <a:effectLst/>
                                            <a:latin typeface="Cambria Math" panose="02040503050406030204" pitchFamily="18" charset="0"/>
                                            <a:ea typeface="ＭＳ 明朝" panose="02020609040205080304" pitchFamily="17" charset="-128"/>
                                            <a:cs typeface="Times New Roman" panose="02020603050405020304" pitchFamily="18" charset="0"/>
                                          </a:rPr>
                                          <m:t>𝑽</m:t>
                                        </m:r>
                                        <m:r>
                                          <a:rPr lang="en-US" altLang="ja-JP" i="1" kern="100">
                                            <a:effectLst/>
                                            <a:latin typeface="Cambria Math" panose="02040503050406030204" pitchFamily="18" charset="0"/>
                                            <a:ea typeface="ＭＳ 明朝" panose="02020609040205080304" pitchFamily="17" charset="-128"/>
                                            <a:cs typeface="Times New Roman" panose="02020603050405020304" pitchFamily="18" charset="0"/>
                                          </a:rPr>
                                          <m:t>(</m:t>
                                        </m:r>
                                        <m:sSup>
                                          <m:sSupPr>
                                            <m:ctrlPr>
                                              <a:rPr lang="ja-JP" altLang="ja-JP" i="1" kern="100">
                                                <a:effectLst/>
                                                <a:latin typeface="Cambria Math" panose="02040503050406030204" pitchFamily="18" charset="0"/>
                                                <a:ea typeface="Cambria Math" panose="02040503050406030204" pitchFamily="18" charset="0"/>
                                                <a:cs typeface="Times New Roman" panose="02020603050405020304" pitchFamily="18" charset="0"/>
                                              </a:rPr>
                                            </m:ctrlPr>
                                          </m:sSupPr>
                                          <m:e>
                                            <m:sSub>
                                              <m:sSubPr>
                                                <m:ctrlPr>
                                                  <a:rPr lang="ja-JP" altLang="ja-JP" i="1" kern="100">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ja-JP" i="1" kern="100">
                                                    <a:effectLst/>
                                                    <a:latin typeface="Cambria Math" panose="02040503050406030204" pitchFamily="18" charset="0"/>
                                                    <a:ea typeface="ＭＳ 明朝" panose="02020609040205080304" pitchFamily="17" charset="-128"/>
                                                    <a:cs typeface="Times New Roman" panose="02020603050405020304" pitchFamily="18" charset="0"/>
                                                  </a:rPr>
                                                  <m:t>𝜑</m:t>
                                                </m:r>
                                              </m:e>
                                              <m:sub>
                                                <m:r>
                                                  <a:rPr lang="en-US" altLang="ja-JP" i="1" kern="100">
                                                    <a:effectLst/>
                                                    <a:latin typeface="Cambria Math" panose="02040503050406030204" pitchFamily="18" charset="0"/>
                                                    <a:ea typeface="ＭＳ 明朝" panose="02020609040205080304" pitchFamily="17" charset="-128"/>
                                                    <a:cs typeface="Times New Roman" panose="02020603050405020304" pitchFamily="18" charset="0"/>
                                                  </a:rPr>
                                                  <m:t>𝑦</m:t>
                                                </m:r>
                                              </m:sub>
                                            </m:sSub>
                                          </m:e>
                                          <m:sup>
                                            <m:r>
                                              <a:rPr lang="en-US" altLang="ja-JP" i="1" kern="100">
                                                <a:effectLst/>
                                                <a:latin typeface="Cambria Math" panose="02040503050406030204" pitchFamily="18" charset="0"/>
                                                <a:ea typeface="ＭＳ 明朝" panose="02020609040205080304" pitchFamily="17" charset="-128"/>
                                                <a:cs typeface="Times New Roman" panose="02020603050405020304" pitchFamily="18" charset="0"/>
                                              </a:rPr>
                                              <m:t>′</m:t>
                                            </m:r>
                                          </m:sup>
                                        </m:sSup>
                                        <m:sSup>
                                          <m:sSupPr>
                                            <m:ctrlPr>
                                              <a:rPr lang="ja-JP" altLang="ja-JP" i="1" kern="100">
                                                <a:effectLst/>
                                                <a:latin typeface="Cambria Math" panose="02040503050406030204" pitchFamily="18" charset="0"/>
                                                <a:ea typeface="Cambria Math" panose="02040503050406030204" pitchFamily="18" charset="0"/>
                                                <a:cs typeface="Times New Roman" panose="02020603050405020304" pitchFamily="18" charset="0"/>
                                              </a:rPr>
                                            </m:ctrlPr>
                                          </m:sSupPr>
                                          <m:e>
                                            <m:sSub>
                                              <m:sSubPr>
                                                <m:ctrlPr>
                                                  <a:rPr lang="ja-JP" altLang="ja-JP" i="1" kern="100">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ja-JP" i="1" kern="100">
                                                    <a:effectLst/>
                                                    <a:latin typeface="Cambria Math" panose="02040503050406030204" pitchFamily="18" charset="0"/>
                                                    <a:ea typeface="ＭＳ 明朝" panose="02020609040205080304" pitchFamily="17" charset="-128"/>
                                                    <a:cs typeface="Times New Roman" panose="02020603050405020304" pitchFamily="18" charset="0"/>
                                                  </a:rPr>
                                                  <m:t>𝜑</m:t>
                                                </m:r>
                                              </m:e>
                                              <m:sub>
                                                <m:r>
                                                  <a:rPr lang="en-US" altLang="ja-JP" i="1" kern="100">
                                                    <a:effectLst/>
                                                    <a:latin typeface="Cambria Math" panose="02040503050406030204" pitchFamily="18" charset="0"/>
                                                    <a:ea typeface="ＭＳ 明朝" panose="02020609040205080304" pitchFamily="17" charset="-128"/>
                                                    <a:cs typeface="Times New Roman" panose="02020603050405020304" pitchFamily="18" charset="0"/>
                                                  </a:rPr>
                                                  <m:t>𝑧</m:t>
                                                </m:r>
                                              </m:sub>
                                            </m:sSub>
                                          </m:e>
                                          <m:sup>
                                            <m:r>
                                              <a:rPr lang="en-US" altLang="ja-JP" i="1" kern="100">
                                                <a:effectLst/>
                                                <a:latin typeface="Cambria Math" panose="02040503050406030204" pitchFamily="18" charset="0"/>
                                                <a:ea typeface="ＭＳ 明朝" panose="02020609040205080304" pitchFamily="17" charset="-128"/>
                                                <a:cs typeface="Times New Roman" panose="02020603050405020304" pitchFamily="18" charset="0"/>
                                              </a:rPr>
                                              <m:t>′</m:t>
                                            </m:r>
                                          </m:sup>
                                        </m:sSup>
                                        <m:r>
                                          <a:rPr lang="en-US" altLang="ja-JP" i="1" kern="100">
                                            <a:effectLst/>
                                            <a:latin typeface="Cambria Math" panose="02040503050406030204" pitchFamily="18" charset="0"/>
                                            <a:ea typeface="ＭＳ 明朝" panose="02020609040205080304" pitchFamily="17" charset="-128"/>
                                            <a:cs typeface="Times New Roman" panose="02020603050405020304" pitchFamily="18" charset="0"/>
                                          </a:rPr>
                                          <m:t>−</m:t>
                                        </m:r>
                                        <m:sSup>
                                          <m:sSupPr>
                                            <m:ctrlPr>
                                              <a:rPr lang="ja-JP" altLang="ja-JP" i="1" kern="100">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ja-JP" i="1" kern="100">
                                                <a:effectLst/>
                                                <a:latin typeface="Cambria Math" panose="02040503050406030204" pitchFamily="18" charset="0"/>
                                                <a:ea typeface="ＭＳ 明朝" panose="02020609040205080304" pitchFamily="17" charset="-128"/>
                                                <a:cs typeface="Times New Roman" panose="02020603050405020304" pitchFamily="18" charset="0"/>
                                              </a:rPr>
                                              <m:t>𝜑</m:t>
                                            </m:r>
                                          </m:e>
                                          <m:sup>
                                            <m:r>
                                              <a:rPr lang="en-US" altLang="ja-JP" i="1" kern="100">
                                                <a:effectLst/>
                                                <a:latin typeface="Cambria Math" panose="02040503050406030204" pitchFamily="18" charset="0"/>
                                                <a:ea typeface="ＭＳ 明朝" panose="02020609040205080304" pitchFamily="17" charset="-128"/>
                                                <a:cs typeface="Times New Roman" panose="02020603050405020304" pitchFamily="18" charset="0"/>
                                              </a:rPr>
                                              <m:t>′</m:t>
                                            </m:r>
                                          </m:sup>
                                        </m:sSup>
                                        <m:sSup>
                                          <m:sSupPr>
                                            <m:ctrlPr>
                                              <a:rPr lang="ja-JP" altLang="ja-JP" i="1" kern="100">
                                                <a:effectLst/>
                                                <a:latin typeface="Cambria Math" panose="02040503050406030204" pitchFamily="18" charset="0"/>
                                                <a:ea typeface="Cambria Math" panose="02040503050406030204" pitchFamily="18" charset="0"/>
                                                <a:cs typeface="Times New Roman" panose="02020603050405020304" pitchFamily="18" charset="0"/>
                                              </a:rPr>
                                            </m:ctrlPr>
                                          </m:sSupPr>
                                          <m:e>
                                            <m:sSub>
                                              <m:sSubPr>
                                                <m:ctrlPr>
                                                  <a:rPr lang="ja-JP" altLang="ja-JP" i="1" kern="100">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ja-JP" i="1" kern="100">
                                                    <a:effectLst/>
                                                    <a:latin typeface="Cambria Math" panose="02040503050406030204" pitchFamily="18" charset="0"/>
                                                    <a:ea typeface="ＭＳ 明朝" panose="02020609040205080304" pitchFamily="17" charset="-128"/>
                                                    <a:cs typeface="Times New Roman" panose="02020603050405020304" pitchFamily="18" charset="0"/>
                                                  </a:rPr>
                                                  <m:t>𝜑</m:t>
                                                </m:r>
                                              </m:e>
                                              <m:sub>
                                                <m:r>
                                                  <a:rPr lang="en-US" altLang="ja-JP" i="1" kern="100">
                                                    <a:effectLst/>
                                                    <a:latin typeface="Cambria Math" panose="02040503050406030204" pitchFamily="18" charset="0"/>
                                                    <a:ea typeface="ＭＳ 明朝" panose="02020609040205080304" pitchFamily="17" charset="-128"/>
                                                    <a:cs typeface="Times New Roman" panose="02020603050405020304" pitchFamily="18" charset="0"/>
                                                  </a:rPr>
                                                  <m:t>𝑦𝑧</m:t>
                                                </m:r>
                                              </m:sub>
                                            </m:sSub>
                                          </m:e>
                                          <m:sup>
                                            <m:r>
                                              <a:rPr lang="en-US" altLang="ja-JP" i="1" kern="100">
                                                <a:effectLst/>
                                                <a:latin typeface="Cambria Math" panose="02040503050406030204" pitchFamily="18" charset="0"/>
                                                <a:ea typeface="ＭＳ 明朝" panose="02020609040205080304" pitchFamily="17" charset="-128"/>
                                                <a:cs typeface="Times New Roman" panose="02020603050405020304" pitchFamily="18" charset="0"/>
                                              </a:rPr>
                                              <m:t>′</m:t>
                                            </m:r>
                                          </m:sup>
                                        </m:sSup>
                                        <m:r>
                                          <a:rPr lang="en-US" altLang="ja-JP" i="1" kern="100">
                                            <a:effectLst/>
                                            <a:latin typeface="Cambria Math" panose="02040503050406030204" pitchFamily="18" charset="0"/>
                                            <a:ea typeface="ＭＳ 明朝" panose="02020609040205080304" pitchFamily="17" charset="-128"/>
                                            <a:cs typeface="Times New Roman" panose="02020603050405020304" pitchFamily="18" charset="0"/>
                                          </a:rPr>
                                          <m:t>)</m:t>
                                        </m:r>
                                      </m:e>
                                    </m:d>
                                  </m:e>
                                </m:mr>
                              </m:m>
                            </m:den>
                          </m:f>
                          <m:r>
                            <a:rPr lang="en-US" altLang="ja-JP" i="1" kern="100">
                              <a:effectLst/>
                              <a:latin typeface="Cambria Math" panose="02040503050406030204" pitchFamily="18" charset="0"/>
                              <a:ea typeface="ＭＳ 明朝" panose="02020609040205080304" pitchFamily="17" charset="-128"/>
                              <a:cs typeface="Times New Roman" panose="02020603050405020304" pitchFamily="18" charset="0"/>
                            </a:rPr>
                            <m:t> </m:t>
                          </m:r>
                        </m:e>
                      </m:d>
                    </m:oMath>
                  </m:oMathPara>
                </a14:m>
                <a:endParaRPr lang="ja-JP" altLang="ja-JP" sz="1100" kern="100" dirty="0">
                  <a:effectLst/>
                  <a:latin typeface="Times New Roman" panose="02020603050405020304" pitchFamily="18" charset="0"/>
                  <a:ea typeface="ＭＳ 明朝" panose="02020609040205080304" pitchFamily="17" charset="-128"/>
                  <a:cs typeface="Times New Roman" panose="02020603050405020304" pitchFamily="18" charset="0"/>
                </a:endParaRPr>
              </a:p>
              <a:p>
                <a:pPr algn="just">
                  <a:lnSpc>
                    <a:spcPct val="115000"/>
                  </a:lnSpc>
                  <a:spcAft>
                    <a:spcPts val="0"/>
                  </a:spcAft>
                </a:pPr>
                <a:r>
                  <a:rPr lang="en-US" altLang="ja-JP" sz="1400" b="1" kern="100" dirty="0">
                    <a:effectLst/>
                    <a:latin typeface="Times New Roman" panose="02020603050405020304" pitchFamily="18" charset="0"/>
                    <a:ea typeface="ＭＳ 明朝" panose="02020609040205080304" pitchFamily="17" charset="-128"/>
                    <a:cs typeface="Times New Roman" panose="02020603050405020304" pitchFamily="18" charset="0"/>
                  </a:rPr>
                  <a:t> </a:t>
                </a:r>
                <a:endParaRPr lang="ja-JP" altLang="ja-JP" sz="1100" kern="100" dirty="0">
                  <a:effectLst/>
                  <a:latin typeface="Times New Roman" panose="02020603050405020304" pitchFamily="18" charset="0"/>
                  <a:ea typeface="ＭＳ 明朝" panose="02020609040205080304" pitchFamily="17" charset="-128"/>
                  <a:cs typeface="Times New Roman" panose="02020603050405020304" pitchFamily="18" charset="0"/>
                </a:endParaRPr>
              </a:p>
              <a:p>
                <a:pPr algn="ctr">
                  <a:lnSpc>
                    <a:spcPct val="115000"/>
                  </a:lnSpc>
                  <a:spcAft>
                    <a:spcPts val="0"/>
                  </a:spcAft>
                </a:pPr>
                <a14:m>
                  <m:oMath xmlns:m="http://schemas.openxmlformats.org/officeDocument/2006/math">
                    <m:sSub>
                      <m:sSubPr>
                        <m:ctrlPr>
                          <a:rPr lang="ja-JP" altLang="ja-JP" i="1" kern="100">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ja-JP" i="1" kern="100">
                            <a:effectLst/>
                            <a:latin typeface="Cambria Math" panose="02040503050406030204" pitchFamily="18" charset="0"/>
                            <a:ea typeface="ＭＳ 明朝" panose="02020609040205080304" pitchFamily="17" charset="-128"/>
                            <a:cs typeface="Times New Roman" panose="02020603050405020304" pitchFamily="18" charset="0"/>
                          </a:rPr>
                          <m:t>𝑓</m:t>
                        </m:r>
                      </m:e>
                      <m:sub>
                        <m:r>
                          <a:rPr lang="en-US" altLang="ja-JP" i="1" kern="100">
                            <a:effectLst/>
                            <a:latin typeface="Cambria Math" panose="02040503050406030204" pitchFamily="18" charset="0"/>
                            <a:ea typeface="ＭＳ 明朝" panose="02020609040205080304" pitchFamily="17" charset="-128"/>
                            <a:cs typeface="Times New Roman" panose="02020603050405020304" pitchFamily="18" charset="0"/>
                          </a:rPr>
                          <m:t>0</m:t>
                        </m:r>
                      </m:sub>
                    </m:sSub>
                  </m:oMath>
                </a14:m>
                <a:r>
                  <a:rPr lang="ja-JP" altLang="ja-JP" kern="100" dirty="0">
                    <a:effectLst/>
                    <a:latin typeface="Times New Roman" panose="02020603050405020304" pitchFamily="18" charset="0"/>
                    <a:ea typeface="ＭＳ 明朝" panose="02020609040205080304" pitchFamily="17" charset="-128"/>
                    <a:cs typeface="Times New Roman" panose="02020603050405020304" pitchFamily="18" charset="0"/>
                  </a:rPr>
                  <a:t>：コリオリパラメーター</a:t>
                </a:r>
                <a:r>
                  <a:rPr lang="en-US" altLang="ja-JP" kern="100" dirty="0">
                    <a:effectLst/>
                    <a:latin typeface="Times New Roman" panose="02020603050405020304" pitchFamily="18" charset="0"/>
                    <a:ea typeface="ＭＳ 明朝" panose="02020609040205080304" pitchFamily="17" charset="-128"/>
                    <a:cs typeface="Times New Roman" panose="02020603050405020304" pitchFamily="18" charset="0"/>
                  </a:rPr>
                  <a:t> [s</a:t>
                </a:r>
                <a:r>
                  <a:rPr lang="en-US" altLang="ja-JP" kern="100" baseline="30000" dirty="0">
                    <a:effectLst/>
                    <a:latin typeface="Times New Roman" panose="02020603050405020304" pitchFamily="18" charset="0"/>
                    <a:ea typeface="ＭＳ 明朝" panose="02020609040205080304" pitchFamily="17" charset="-128"/>
                    <a:cs typeface="Times New Roman" panose="02020603050405020304" pitchFamily="18" charset="0"/>
                  </a:rPr>
                  <a:t>-1</a:t>
                </a:r>
                <a:r>
                  <a:rPr lang="en-US" altLang="ja-JP" kern="100" dirty="0">
                    <a:effectLst/>
                    <a:latin typeface="Times New Roman" panose="02020603050405020304" pitchFamily="18" charset="0"/>
                    <a:ea typeface="ＭＳ 明朝" panose="02020609040205080304" pitchFamily="17" charset="-128"/>
                    <a:cs typeface="Times New Roman" panose="02020603050405020304" pitchFamily="18" charset="0"/>
                  </a:rPr>
                  <a:t>] </a:t>
                </a:r>
                <a:r>
                  <a:rPr lang="ja-JP" altLang="ja-JP" kern="100" dirty="0" err="1">
                    <a:effectLst/>
                    <a:latin typeface="Times New Roman" panose="02020603050405020304" pitchFamily="18" charset="0"/>
                    <a:ea typeface="ＭＳ 明朝" panose="02020609040205080304" pitchFamily="17" charset="-128"/>
                    <a:cs typeface="Times New Roman" panose="02020603050405020304" pitchFamily="18" charset="0"/>
                  </a:rPr>
                  <a:t>，</a:t>
                </a:r>
                <a14:m>
                  <m:oMath xmlns:m="http://schemas.openxmlformats.org/officeDocument/2006/math">
                    <m:sSup>
                      <m:sSupPr>
                        <m:ctrlPr>
                          <a:rPr lang="ja-JP" altLang="ja-JP" i="1" kern="100">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ja-JP" i="1" kern="100">
                            <a:effectLst/>
                            <a:latin typeface="Cambria Math" panose="02040503050406030204" pitchFamily="18" charset="0"/>
                            <a:ea typeface="ＭＳ 明朝" panose="02020609040205080304" pitchFamily="17" charset="-128"/>
                            <a:cs typeface="Times New Roman" panose="02020603050405020304" pitchFamily="18" charset="0"/>
                          </a:rPr>
                          <m:t>𝜑</m:t>
                        </m:r>
                      </m:e>
                      <m:sup>
                        <m:r>
                          <a:rPr lang="en-US" altLang="ja-JP" i="1" kern="100">
                            <a:effectLst/>
                            <a:latin typeface="Cambria Math" panose="02040503050406030204" pitchFamily="18" charset="0"/>
                            <a:ea typeface="ＭＳ 明朝" panose="02020609040205080304" pitchFamily="17" charset="-128"/>
                            <a:cs typeface="Times New Roman" panose="02020603050405020304" pitchFamily="18" charset="0"/>
                          </a:rPr>
                          <m:t>′</m:t>
                        </m:r>
                      </m:sup>
                    </m:sSup>
                    <m:r>
                      <a:rPr lang="ja-JP" altLang="ja-JP" i="1" kern="100">
                        <a:effectLst/>
                        <a:latin typeface="Cambria Math" panose="02040503050406030204" pitchFamily="18" charset="0"/>
                        <a:ea typeface="ＭＳ 明朝" panose="02020609040205080304" pitchFamily="17" charset="-128"/>
                        <a:cs typeface="Times New Roman" panose="02020603050405020304" pitchFamily="18" charset="0"/>
                      </a:rPr>
                      <m:t>：</m:t>
                    </m:r>
                  </m:oMath>
                </a14:m>
                <a:r>
                  <a:rPr lang="ja-JP" altLang="ja-JP" kern="100" dirty="0">
                    <a:effectLst/>
                    <a:latin typeface="Times New Roman" panose="02020603050405020304" pitchFamily="18" charset="0"/>
                    <a:ea typeface="ＭＳ 明朝" panose="02020609040205080304" pitchFamily="17" charset="-128"/>
                    <a:cs typeface="Times New Roman" panose="02020603050405020304" pitchFamily="18" charset="0"/>
                  </a:rPr>
                  <a:t>擾乱の流線関数</a:t>
                </a:r>
                <a:r>
                  <a:rPr lang="en-US" altLang="ja-JP" kern="100" dirty="0">
                    <a:effectLst/>
                    <a:latin typeface="Times New Roman" panose="02020603050405020304" pitchFamily="18" charset="0"/>
                    <a:ea typeface="ＭＳ 明朝" panose="02020609040205080304" pitchFamily="17" charset="-128"/>
                    <a:cs typeface="Times New Roman" panose="02020603050405020304" pitchFamily="18" charset="0"/>
                  </a:rPr>
                  <a:t> [m</a:t>
                </a:r>
                <a:r>
                  <a:rPr lang="en-US" altLang="ja-JP" kern="100" baseline="30000" dirty="0">
                    <a:effectLst/>
                    <a:latin typeface="Times New Roman" panose="02020603050405020304" pitchFamily="18" charset="0"/>
                    <a:ea typeface="ＭＳ 明朝" panose="02020609040205080304" pitchFamily="17" charset="-128"/>
                    <a:cs typeface="Times New Roman" panose="02020603050405020304" pitchFamily="18" charset="0"/>
                  </a:rPr>
                  <a:t>2</a:t>
                </a:r>
                <a:r>
                  <a:rPr lang="en-US" altLang="ja-JP" kern="100" dirty="0">
                    <a:effectLst/>
                    <a:latin typeface="Times New Roman" panose="02020603050405020304" pitchFamily="18" charset="0"/>
                    <a:ea typeface="ＭＳ 明朝" panose="02020609040205080304" pitchFamily="17" charset="-128"/>
                    <a:cs typeface="Times New Roman" panose="02020603050405020304" pitchFamily="18" charset="0"/>
                  </a:rPr>
                  <a:t>/s] </a:t>
                </a:r>
                <a:r>
                  <a:rPr lang="ja-JP" altLang="ja-JP" kern="100" dirty="0" err="1">
                    <a:effectLst/>
                    <a:latin typeface="Times New Roman" panose="02020603050405020304" pitchFamily="18" charset="0"/>
                    <a:ea typeface="ＭＳ 明朝" panose="02020609040205080304" pitchFamily="17" charset="-128"/>
                    <a:cs typeface="Times New Roman" panose="02020603050405020304" pitchFamily="18" charset="0"/>
                  </a:rPr>
                  <a:t>，</a:t>
                </a:r>
                <a:r>
                  <a:rPr lang="en-US" altLang="ja-JP" i="1" kern="100" dirty="0">
                    <a:effectLst/>
                    <a:latin typeface="Times New Roman" panose="02020603050405020304" pitchFamily="18" charset="0"/>
                    <a:ea typeface="ＭＳ 明朝" panose="02020609040205080304" pitchFamily="17" charset="-128"/>
                    <a:cs typeface="Times New Roman" panose="02020603050405020304" pitchFamily="18" charset="0"/>
                  </a:rPr>
                  <a:t>N</a:t>
                </a:r>
                <a:r>
                  <a:rPr lang="ja-JP" altLang="ja-JP" kern="100" dirty="0">
                    <a:effectLst/>
                    <a:latin typeface="Times New Roman" panose="02020603050405020304" pitchFamily="18" charset="0"/>
                    <a:ea typeface="ＭＳ 明朝" panose="02020609040205080304" pitchFamily="17" charset="-128"/>
                    <a:cs typeface="Times New Roman" panose="02020603050405020304" pitchFamily="18" charset="0"/>
                  </a:rPr>
                  <a:t>：ブラント・バイサラ振動数</a:t>
                </a:r>
              </a:p>
              <a:p>
                <a:pPr algn="ctr">
                  <a:lnSpc>
                    <a:spcPct val="115000"/>
                  </a:lnSpc>
                  <a:spcAft>
                    <a:spcPts val="0"/>
                  </a:spcAft>
                </a:pPr>
                <a:r>
                  <a:rPr lang="en-US" altLang="ja-JP" b="1" i="1" kern="100" dirty="0">
                    <a:effectLst/>
                    <a:latin typeface="Times New Roman" panose="02020603050405020304" pitchFamily="18" charset="0"/>
                    <a:ea typeface="ＭＳ 明朝" panose="02020609040205080304" pitchFamily="17" charset="-128"/>
                    <a:cs typeface="Times New Roman" panose="02020603050405020304" pitchFamily="18" charset="0"/>
                  </a:rPr>
                  <a:t>U</a:t>
                </a:r>
                <a:r>
                  <a:rPr lang="ja-JP" altLang="ja-JP" kern="100" dirty="0">
                    <a:effectLst/>
                    <a:latin typeface="Times New Roman" panose="02020603050405020304" pitchFamily="18" charset="0"/>
                    <a:ea typeface="ＭＳ 明朝" panose="02020609040205080304" pitchFamily="17" charset="-128"/>
                    <a:cs typeface="Times New Roman" panose="02020603050405020304" pitchFamily="18" charset="0"/>
                  </a:rPr>
                  <a:t>：東西風 </a:t>
                </a:r>
                <a:r>
                  <a:rPr lang="en-US" altLang="ja-JP" kern="100" dirty="0">
                    <a:effectLst/>
                    <a:latin typeface="Times New Roman" panose="02020603050405020304" pitchFamily="18" charset="0"/>
                    <a:ea typeface="ＭＳ 明朝" panose="02020609040205080304" pitchFamily="17" charset="-128"/>
                    <a:cs typeface="Times New Roman" panose="02020603050405020304" pitchFamily="18" charset="0"/>
                  </a:rPr>
                  <a:t>[m/s] </a:t>
                </a:r>
                <a:r>
                  <a:rPr lang="ja-JP" altLang="ja-JP" kern="100" dirty="0" err="1">
                    <a:effectLst/>
                    <a:latin typeface="Times New Roman" panose="02020603050405020304" pitchFamily="18" charset="0"/>
                    <a:ea typeface="ＭＳ 明朝" panose="02020609040205080304" pitchFamily="17" charset="-128"/>
                    <a:cs typeface="Times New Roman" panose="02020603050405020304" pitchFamily="18" charset="0"/>
                  </a:rPr>
                  <a:t>，</a:t>
                </a:r>
                <a:r>
                  <a:rPr lang="en-US" altLang="ja-JP" b="1" i="1" kern="100" dirty="0">
                    <a:effectLst/>
                    <a:latin typeface="Times New Roman" panose="02020603050405020304" pitchFamily="18" charset="0"/>
                    <a:ea typeface="ＭＳ 明朝" panose="02020609040205080304" pitchFamily="17" charset="-128"/>
                    <a:cs typeface="Times New Roman" panose="02020603050405020304" pitchFamily="18" charset="0"/>
                  </a:rPr>
                  <a:t>V</a:t>
                </a:r>
                <a:r>
                  <a:rPr lang="ja-JP" altLang="ja-JP" kern="100" dirty="0">
                    <a:effectLst/>
                    <a:latin typeface="Times New Roman" panose="02020603050405020304" pitchFamily="18" charset="0"/>
                    <a:ea typeface="ＭＳ 明朝" panose="02020609040205080304" pitchFamily="17" charset="-128"/>
                    <a:cs typeface="Times New Roman" panose="02020603050405020304" pitchFamily="18" charset="0"/>
                  </a:rPr>
                  <a:t>：南北風 </a:t>
                </a:r>
                <a:r>
                  <a:rPr lang="en-US" altLang="ja-JP" kern="100" dirty="0">
                    <a:effectLst/>
                    <a:latin typeface="Times New Roman" panose="02020603050405020304" pitchFamily="18" charset="0"/>
                    <a:ea typeface="ＭＳ 明朝" panose="02020609040205080304" pitchFamily="17" charset="-128"/>
                    <a:cs typeface="Times New Roman" panose="02020603050405020304" pitchFamily="18" charset="0"/>
                  </a:rPr>
                  <a:t>[m/s]</a:t>
                </a:r>
                <a:endParaRPr lang="ja-JP" altLang="ja-JP" kern="100" dirty="0">
                  <a:effectLst/>
                  <a:latin typeface="Times New Roman" panose="02020603050405020304" pitchFamily="18" charset="0"/>
                  <a:ea typeface="ＭＳ 明朝" panose="02020609040205080304" pitchFamily="17" charset="-128"/>
                  <a:cs typeface="Times New Roman" panose="02020603050405020304" pitchFamily="18" charset="0"/>
                </a:endParaRPr>
              </a:p>
            </p:txBody>
          </p:sp>
        </mc:Choice>
        <mc:Fallback xmlns="">
          <p:sp>
            <p:nvSpPr>
              <p:cNvPr id="5" name="正方形/長方形 4"/>
              <p:cNvSpPr>
                <a:spLocks noRot="1" noChangeAspect="1" noMove="1" noResize="1" noEditPoints="1" noAdjustHandles="1" noChangeArrowheads="1" noChangeShapeType="1" noTextEdit="1"/>
              </p:cNvSpPr>
              <p:nvPr/>
            </p:nvSpPr>
            <p:spPr>
              <a:xfrm>
                <a:off x="1266821" y="2340470"/>
                <a:ext cx="6771290" cy="2808013"/>
              </a:xfrm>
              <a:prstGeom prst="rect">
                <a:avLst/>
              </a:prstGeom>
              <a:blipFill>
                <a:blip r:embed="rId2"/>
                <a:stretch>
                  <a:fillRect b="-1296"/>
                </a:stretch>
              </a:blipFill>
            </p:spPr>
            <p:txBody>
              <a:bodyPr/>
              <a:lstStyle/>
              <a:p>
                <a:r>
                  <a:rPr lang="ja-JP" altLang="en-US">
                    <a:noFill/>
                  </a:rPr>
                  <a:t> </a:t>
                </a:r>
              </a:p>
            </p:txBody>
          </p:sp>
        </mc:Fallback>
      </mc:AlternateContent>
      <p:sp>
        <p:nvSpPr>
          <p:cNvPr id="6" name="テキスト ボックス 5"/>
          <p:cNvSpPr txBox="1"/>
          <p:nvPr/>
        </p:nvSpPr>
        <p:spPr>
          <a:xfrm>
            <a:off x="5780314" y="5315702"/>
            <a:ext cx="3363686" cy="369332"/>
          </a:xfrm>
          <a:prstGeom prst="rect">
            <a:avLst/>
          </a:prstGeom>
          <a:noFill/>
        </p:spPr>
        <p:txBody>
          <a:bodyPr wrap="square" rtlCol="0">
            <a:spAutoFit/>
          </a:bodyPr>
          <a:lstStyle/>
          <a:p>
            <a:r>
              <a:rPr kumimoji="1" lang="en-US" altLang="ja-JP" dirty="0" smtClean="0"/>
              <a:t>(Takaya and  Nakamura 2001)</a:t>
            </a:r>
            <a:endParaRPr kumimoji="1" lang="ja-JP" altLang="en-US" dirty="0"/>
          </a:p>
        </p:txBody>
      </p:sp>
    </p:spTree>
    <p:extLst>
      <p:ext uri="{BB962C8B-B14F-4D97-AF65-F5344CB8AC3E}">
        <p14:creationId xmlns:p14="http://schemas.microsoft.com/office/powerpoint/2010/main" val="30665849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テキスト ボックス 1"/>
          <p:cNvSpPr txBox="1"/>
          <p:nvPr/>
        </p:nvSpPr>
        <p:spPr>
          <a:xfrm>
            <a:off x="0" y="0"/>
            <a:ext cx="2289656" cy="523220"/>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r>
              <a:rPr kumimoji="1" lang="ja-JP" altLang="en-US" sz="2800" b="1" dirty="0" smtClean="0">
                <a:latin typeface="HGP創英角ﾎﾟｯﾌﾟ体" panose="040B0A00000000000000" pitchFamily="50" charset="-128"/>
                <a:ea typeface="HGP創英角ﾎﾟｯﾌﾟ体" panose="040B0A00000000000000" pitchFamily="50" charset="-128"/>
              </a:rPr>
              <a:t>相関回帰とは</a:t>
            </a:r>
            <a:endParaRPr kumimoji="1" lang="ja-JP" altLang="en-US" sz="2800" b="1" dirty="0">
              <a:latin typeface="HGP創英角ﾎﾟｯﾌﾟ体" panose="040B0A00000000000000" pitchFamily="50" charset="-128"/>
              <a:ea typeface="HGP創英角ﾎﾟｯﾌﾟ体" panose="040B0A00000000000000" pitchFamily="50" charset="-128"/>
            </a:endParaRPr>
          </a:p>
        </p:txBody>
      </p:sp>
      <p:sp>
        <p:nvSpPr>
          <p:cNvPr id="3" name="テキスト ボックス 2"/>
          <p:cNvSpPr txBox="1"/>
          <p:nvPr/>
        </p:nvSpPr>
        <p:spPr>
          <a:xfrm>
            <a:off x="263347" y="665684"/>
            <a:ext cx="8617305" cy="4524315"/>
          </a:xfrm>
          <a:prstGeom prst="rect">
            <a:avLst/>
          </a:prstGeom>
          <a:ln w="28575"/>
        </p:spPr>
        <p:style>
          <a:lnRef idx="2">
            <a:schemeClr val="dk1"/>
          </a:lnRef>
          <a:fillRef idx="1">
            <a:schemeClr val="lt1"/>
          </a:fillRef>
          <a:effectRef idx="0">
            <a:schemeClr val="dk1"/>
          </a:effectRef>
          <a:fontRef idx="minor">
            <a:schemeClr val="dk1"/>
          </a:fontRef>
        </p:style>
        <p:txBody>
          <a:bodyPr wrap="square" rtlCol="0">
            <a:spAutoFit/>
          </a:bodyPr>
          <a:lstStyle/>
          <a:p>
            <a:pPr marL="342900" indent="-342900">
              <a:buAutoNum type="arabicParenBoth"/>
            </a:pPr>
            <a:r>
              <a:rPr lang="ja-JP" altLang="en-US" dirty="0" smtClean="0"/>
              <a:t>相関分析</a:t>
            </a:r>
            <a:endParaRPr lang="en-US" altLang="ja-JP" dirty="0" smtClean="0"/>
          </a:p>
          <a:p>
            <a:r>
              <a:rPr lang="ja-JP" altLang="en-US" dirty="0"/>
              <a:t>相関係数によって</a:t>
            </a:r>
            <a:r>
              <a:rPr lang="en-US" altLang="ja-JP" dirty="0"/>
              <a:t>2</a:t>
            </a:r>
            <a:r>
              <a:rPr lang="ja-JP" altLang="en-US" dirty="0" err="1"/>
              <a:t>つの</a:t>
            </a:r>
            <a:r>
              <a:rPr lang="ja-JP" altLang="en-US" dirty="0"/>
              <a:t>項目の間の相関性を要約する手法。</a:t>
            </a:r>
            <a:endParaRPr lang="en-US" altLang="ja-JP" dirty="0"/>
          </a:p>
          <a:p>
            <a:endParaRPr lang="en-US" altLang="ja-JP" dirty="0" smtClean="0"/>
          </a:p>
          <a:p>
            <a:r>
              <a:rPr lang="en-US" altLang="ja-JP" dirty="0" smtClean="0"/>
              <a:t>(2)</a:t>
            </a:r>
            <a:r>
              <a:rPr lang="ja-JP" altLang="en-US" dirty="0" smtClean="0"/>
              <a:t>相関係数</a:t>
            </a:r>
            <a:endParaRPr lang="en-US" altLang="ja-JP" dirty="0" smtClean="0"/>
          </a:p>
          <a:p>
            <a:r>
              <a:rPr lang="en-US" altLang="ja-JP" dirty="0" smtClean="0"/>
              <a:t>2</a:t>
            </a:r>
            <a:r>
              <a:rPr lang="ja-JP" altLang="en-US" dirty="0" err="1"/>
              <a:t>つの</a:t>
            </a:r>
            <a:r>
              <a:rPr lang="ja-JP" altLang="en-US" dirty="0"/>
              <a:t>データの直線的な大小関係が一致している程度を表す</a:t>
            </a:r>
            <a:r>
              <a:rPr lang="ja-JP" altLang="en-US" dirty="0" smtClean="0"/>
              <a:t>指標</a:t>
            </a:r>
            <a:endParaRPr lang="en-US" altLang="ja-JP" dirty="0" smtClean="0"/>
          </a:p>
          <a:p>
            <a:endParaRPr lang="en-US" altLang="ja-JP" dirty="0"/>
          </a:p>
          <a:p>
            <a:r>
              <a:rPr lang="en-US" altLang="ja-JP" dirty="0" smtClean="0"/>
              <a:t>(3)</a:t>
            </a:r>
            <a:r>
              <a:rPr lang="ja-JP" altLang="en-US" dirty="0"/>
              <a:t> 回帰分析</a:t>
            </a:r>
          </a:p>
          <a:p>
            <a:r>
              <a:rPr lang="en-US" altLang="ja-JP" dirty="0"/>
              <a:t>2</a:t>
            </a:r>
            <a:r>
              <a:rPr lang="ja-JP" altLang="en-US" dirty="0" err="1"/>
              <a:t>つの</a:t>
            </a:r>
            <a:r>
              <a:rPr lang="ja-JP" altLang="en-US" dirty="0"/>
              <a:t>項目について因果関係を直線</a:t>
            </a:r>
            <a:r>
              <a:rPr lang="ja-JP" altLang="en-US" dirty="0" smtClean="0"/>
              <a:t>で近似</a:t>
            </a:r>
            <a:r>
              <a:rPr lang="ja-JP" altLang="en-US" dirty="0"/>
              <a:t>する手法。単回帰分析ともいう</a:t>
            </a:r>
            <a:r>
              <a:rPr lang="ja-JP" altLang="en-US" dirty="0" smtClean="0"/>
              <a:t>。</a:t>
            </a:r>
            <a:r>
              <a:rPr lang="en-US" altLang="ja-JP" dirty="0" smtClean="0"/>
              <a:t>X</a:t>
            </a:r>
            <a:r>
              <a:rPr lang="ja-JP" altLang="en-US" dirty="0" smtClean="0"/>
              <a:t>が決まれば</a:t>
            </a:r>
            <a:r>
              <a:rPr lang="en-US" altLang="ja-JP" dirty="0" smtClean="0"/>
              <a:t>Y</a:t>
            </a:r>
            <a:r>
              <a:rPr lang="ja-JP" altLang="en-US" dirty="0" smtClean="0"/>
              <a:t>が決まる関係。</a:t>
            </a:r>
            <a:endParaRPr lang="ja-JP" altLang="en-US" dirty="0"/>
          </a:p>
          <a:p>
            <a:endParaRPr lang="en-US" altLang="ja-JP" dirty="0" smtClean="0"/>
          </a:p>
          <a:p>
            <a:r>
              <a:rPr lang="en-US" altLang="ja-JP" dirty="0" smtClean="0"/>
              <a:t>(4)</a:t>
            </a:r>
            <a:r>
              <a:rPr lang="ja-JP" altLang="en-US" dirty="0" smtClean="0"/>
              <a:t>回帰直線</a:t>
            </a:r>
            <a:endParaRPr lang="en-US" altLang="ja-JP" dirty="0" smtClean="0"/>
          </a:p>
          <a:p>
            <a:r>
              <a:rPr lang="en-US" altLang="ja-JP" dirty="0" smtClean="0"/>
              <a:t>2</a:t>
            </a:r>
            <a:r>
              <a:rPr lang="ja-JP" altLang="en-US" dirty="0" err="1"/>
              <a:t>つの</a:t>
            </a:r>
            <a:r>
              <a:rPr lang="ja-JP" altLang="en-US" dirty="0"/>
              <a:t>項目の因果関係を直線</a:t>
            </a:r>
            <a:r>
              <a:rPr lang="en-US" altLang="ja-JP" dirty="0"/>
              <a:t>y=</a:t>
            </a:r>
            <a:r>
              <a:rPr lang="en-US" altLang="ja-JP" dirty="0" err="1"/>
              <a:t>a+bx</a:t>
            </a:r>
            <a:r>
              <a:rPr lang="ja-JP" altLang="en-US" dirty="0" err="1"/>
              <a:t>で近</a:t>
            </a:r>
            <a:r>
              <a:rPr lang="ja-JP" altLang="en-US" dirty="0"/>
              <a:t>似した</a:t>
            </a:r>
            <a:r>
              <a:rPr lang="ja-JP" altLang="en-US" dirty="0" smtClean="0"/>
              <a:t>もの</a:t>
            </a:r>
            <a:endParaRPr lang="en-US" altLang="ja-JP" dirty="0" smtClean="0"/>
          </a:p>
          <a:p>
            <a:endParaRPr lang="ja-JP" altLang="en-US" dirty="0"/>
          </a:p>
          <a:p>
            <a:r>
              <a:rPr lang="en-US" altLang="ja-JP" dirty="0" smtClean="0"/>
              <a:t>(5)</a:t>
            </a:r>
            <a:r>
              <a:rPr lang="ja-JP" altLang="en-US" dirty="0" smtClean="0"/>
              <a:t>回帰係数　</a:t>
            </a:r>
            <a:endParaRPr lang="en-US" altLang="ja-JP" dirty="0" smtClean="0"/>
          </a:p>
          <a:p>
            <a:r>
              <a:rPr lang="ja-JP" altLang="en-US" dirty="0" smtClean="0"/>
              <a:t>回帰</a:t>
            </a:r>
            <a:r>
              <a:rPr lang="ja-JP" altLang="en-US" dirty="0"/>
              <a:t>直線の</a:t>
            </a:r>
            <a:r>
              <a:rPr lang="ja-JP" altLang="en-US" dirty="0" smtClean="0"/>
              <a:t>傾き。説明</a:t>
            </a:r>
            <a:r>
              <a:rPr lang="ja-JP" altLang="en-US" dirty="0"/>
              <a:t>変数が</a:t>
            </a:r>
            <a:r>
              <a:rPr lang="en-US" altLang="ja-JP" dirty="0"/>
              <a:t>1</a:t>
            </a:r>
            <a:r>
              <a:rPr lang="ja-JP" altLang="en-US" dirty="0"/>
              <a:t>増加した時、目的変数が平均的にいくつ変化するかを表す値</a:t>
            </a:r>
            <a:r>
              <a:rPr lang="ja-JP" altLang="en-US" dirty="0" smtClean="0"/>
              <a:t>。</a:t>
            </a:r>
            <a:endParaRPr lang="ja-JP" altLang="en-US" dirty="0"/>
          </a:p>
        </p:txBody>
      </p:sp>
      <p:pic>
        <p:nvPicPr>
          <p:cNvPr id="4" name="図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4995" y="5376444"/>
            <a:ext cx="3583191" cy="1481556"/>
          </a:xfrm>
          <a:prstGeom prst="rect">
            <a:avLst/>
          </a:prstGeom>
        </p:spPr>
      </p:pic>
      <p:sp>
        <p:nvSpPr>
          <p:cNvPr id="5" name="テキスト ボックス 4"/>
          <p:cNvSpPr txBox="1"/>
          <p:nvPr/>
        </p:nvSpPr>
        <p:spPr>
          <a:xfrm>
            <a:off x="3942891" y="5717112"/>
            <a:ext cx="1258215" cy="40011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kumimoji="1" lang="ja-JP" altLang="en-US" sz="2000" b="1" dirty="0" smtClean="0"/>
              <a:t>回帰直線</a:t>
            </a:r>
            <a:endParaRPr kumimoji="1" lang="ja-JP" altLang="en-US" sz="2000" b="1" dirty="0"/>
          </a:p>
        </p:txBody>
      </p:sp>
    </p:spTree>
    <p:extLst>
      <p:ext uri="{BB962C8B-B14F-4D97-AF65-F5344CB8AC3E}">
        <p14:creationId xmlns:p14="http://schemas.microsoft.com/office/powerpoint/2010/main" val="20062976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テキスト ボックス 1"/>
          <p:cNvSpPr txBox="1"/>
          <p:nvPr/>
        </p:nvSpPr>
        <p:spPr>
          <a:xfrm>
            <a:off x="0" y="0"/>
            <a:ext cx="2318918" cy="923330"/>
          </a:xfrm>
          <a:prstGeom prst="rect">
            <a:avLst/>
          </a:prstGeom>
        </p:spPr>
        <p:style>
          <a:lnRef idx="3">
            <a:schemeClr val="lt1"/>
          </a:lnRef>
          <a:fillRef idx="1">
            <a:schemeClr val="dk1"/>
          </a:fillRef>
          <a:effectRef idx="1">
            <a:schemeClr val="dk1"/>
          </a:effectRef>
          <a:fontRef idx="minor">
            <a:schemeClr val="lt1"/>
          </a:fontRef>
        </p:style>
        <p:txBody>
          <a:bodyPr wrap="square" rtlCol="0">
            <a:spAutoFit/>
          </a:bodyPr>
          <a:lstStyle/>
          <a:p>
            <a:r>
              <a:rPr kumimoji="1" lang="el-GR" altLang="ja-JP" sz="5400" b="1" dirty="0" smtClean="0">
                <a:latin typeface="HGP創英角ﾎﾟｯﾌﾟ体" panose="040B0A00000000000000" pitchFamily="50" charset="-128"/>
                <a:ea typeface="HGP創英角ﾎﾟｯﾌﾟ体" panose="040B0A00000000000000" pitchFamily="50" charset="-128"/>
              </a:rPr>
              <a:t>Β</a:t>
            </a:r>
            <a:r>
              <a:rPr kumimoji="1" lang="ja-JP" altLang="en-US" sz="5400" b="1" dirty="0" smtClean="0">
                <a:latin typeface="HGP創英角ﾎﾟｯﾌﾟ体" panose="040B0A00000000000000" pitchFamily="50" charset="-128"/>
                <a:ea typeface="HGP創英角ﾎﾟｯﾌﾟ体" panose="040B0A00000000000000" pitchFamily="50" charset="-128"/>
              </a:rPr>
              <a:t>効果</a:t>
            </a:r>
            <a:endParaRPr kumimoji="1" lang="ja-JP" altLang="en-US" sz="5400" b="1" dirty="0">
              <a:latin typeface="HGP創英角ﾎﾟｯﾌﾟ体" panose="040B0A00000000000000" pitchFamily="50" charset="-128"/>
              <a:ea typeface="HGP創英角ﾎﾟｯﾌﾟ体" panose="040B0A00000000000000" pitchFamily="50" charset="-128"/>
            </a:endParaRPr>
          </a:p>
        </p:txBody>
      </p:sp>
      <p:sp>
        <p:nvSpPr>
          <p:cNvPr id="3" name="テキスト ボックス 2"/>
          <p:cNvSpPr txBox="1"/>
          <p:nvPr/>
        </p:nvSpPr>
        <p:spPr>
          <a:xfrm>
            <a:off x="1645918" y="1143873"/>
            <a:ext cx="6122823" cy="1200329"/>
          </a:xfrm>
          <a:prstGeom prst="rect">
            <a:avLst/>
          </a:prstGeom>
          <a:noFill/>
        </p:spPr>
        <p:txBody>
          <a:bodyPr wrap="square" rtlCol="0">
            <a:spAutoFit/>
          </a:bodyPr>
          <a:lstStyle/>
          <a:p>
            <a:pPr algn="ctr"/>
            <a:r>
              <a:rPr lang="en-US" altLang="ja-JP" sz="7200" b="1" dirty="0"/>
              <a:t>ζ</a:t>
            </a:r>
            <a:r>
              <a:rPr kumimoji="1" lang="ja-JP" altLang="en-US" sz="7200" b="1" dirty="0" smtClean="0"/>
              <a:t>＋</a:t>
            </a:r>
            <a:r>
              <a:rPr kumimoji="1" lang="en-US" altLang="ja-JP" sz="7200" b="1" dirty="0" smtClean="0"/>
              <a:t>f</a:t>
            </a:r>
            <a:r>
              <a:rPr kumimoji="1" lang="ja-JP" altLang="en-US" sz="7200" b="1" dirty="0" smtClean="0"/>
              <a:t>＝一定</a:t>
            </a:r>
            <a:endParaRPr kumimoji="1" lang="ja-JP" altLang="en-US" sz="7200" b="1" dirty="0"/>
          </a:p>
        </p:txBody>
      </p:sp>
      <p:sp>
        <p:nvSpPr>
          <p:cNvPr id="4" name="下矢印 3"/>
          <p:cNvSpPr/>
          <p:nvPr/>
        </p:nvSpPr>
        <p:spPr>
          <a:xfrm rot="10800000">
            <a:off x="2637128" y="2237750"/>
            <a:ext cx="226771" cy="34381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下矢印 4"/>
          <p:cNvSpPr/>
          <p:nvPr/>
        </p:nvSpPr>
        <p:spPr>
          <a:xfrm rot="10800000">
            <a:off x="3825848" y="2240669"/>
            <a:ext cx="226771" cy="34381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p:cNvSpPr txBox="1"/>
          <p:nvPr/>
        </p:nvSpPr>
        <p:spPr>
          <a:xfrm>
            <a:off x="2029965" y="2535755"/>
            <a:ext cx="1441094" cy="461665"/>
          </a:xfrm>
          <a:prstGeom prst="rect">
            <a:avLst/>
          </a:prstGeom>
          <a:noFill/>
        </p:spPr>
        <p:txBody>
          <a:bodyPr wrap="square" rtlCol="0">
            <a:spAutoFit/>
          </a:bodyPr>
          <a:lstStyle/>
          <a:p>
            <a:pPr algn="ctr"/>
            <a:r>
              <a:rPr kumimoji="1" lang="ja-JP" altLang="en-US" sz="2400" b="1" dirty="0" smtClean="0"/>
              <a:t>渦度</a:t>
            </a:r>
            <a:endParaRPr kumimoji="1" lang="ja-JP" altLang="en-US" sz="2400" b="1" dirty="0"/>
          </a:p>
        </p:txBody>
      </p:sp>
      <p:sp>
        <p:nvSpPr>
          <p:cNvPr id="7" name="テキスト ボックス 6"/>
          <p:cNvSpPr txBox="1"/>
          <p:nvPr/>
        </p:nvSpPr>
        <p:spPr>
          <a:xfrm>
            <a:off x="3061406" y="2549357"/>
            <a:ext cx="2040944" cy="461665"/>
          </a:xfrm>
          <a:prstGeom prst="rect">
            <a:avLst/>
          </a:prstGeom>
          <a:noFill/>
        </p:spPr>
        <p:txBody>
          <a:bodyPr wrap="square" rtlCol="0">
            <a:spAutoFit/>
          </a:bodyPr>
          <a:lstStyle/>
          <a:p>
            <a:pPr algn="ctr"/>
            <a:r>
              <a:rPr kumimoji="1" lang="ja-JP" altLang="en-US" sz="2400" b="1" dirty="0" smtClean="0"/>
              <a:t>＋　惑星渦度</a:t>
            </a:r>
            <a:endParaRPr kumimoji="1" lang="ja-JP" altLang="en-US" sz="2400" b="1" dirty="0"/>
          </a:p>
        </p:txBody>
      </p:sp>
      <p:sp>
        <p:nvSpPr>
          <p:cNvPr id="8" name="テキスト ボックス 7"/>
          <p:cNvSpPr txBox="1"/>
          <p:nvPr/>
        </p:nvSpPr>
        <p:spPr>
          <a:xfrm>
            <a:off x="965605" y="880642"/>
            <a:ext cx="3174797" cy="584775"/>
          </a:xfrm>
          <a:prstGeom prst="rect">
            <a:avLst/>
          </a:prstGeom>
          <a:noFill/>
        </p:spPr>
        <p:txBody>
          <a:bodyPr wrap="square" rtlCol="0">
            <a:spAutoFit/>
          </a:bodyPr>
          <a:lstStyle/>
          <a:p>
            <a:r>
              <a:rPr kumimoji="1" lang="ja-JP" altLang="en-US" sz="3200" b="1" dirty="0" smtClean="0"/>
              <a:t>渦度保存則</a:t>
            </a:r>
            <a:endParaRPr kumimoji="1" lang="ja-JP" altLang="en-US" sz="3200" b="1" dirty="0"/>
          </a:p>
        </p:txBody>
      </p:sp>
      <p:sp>
        <p:nvSpPr>
          <p:cNvPr id="9" name="テキスト ボックス 8"/>
          <p:cNvSpPr txBox="1"/>
          <p:nvPr/>
        </p:nvSpPr>
        <p:spPr>
          <a:xfrm>
            <a:off x="614474" y="2960737"/>
            <a:ext cx="8185709" cy="830997"/>
          </a:xfrm>
          <a:prstGeom prst="rect">
            <a:avLst/>
          </a:prstGeom>
          <a:noFill/>
        </p:spPr>
        <p:txBody>
          <a:bodyPr wrap="square" rtlCol="0">
            <a:spAutoFit/>
          </a:bodyPr>
          <a:lstStyle/>
          <a:p>
            <a:r>
              <a:rPr kumimoji="1" lang="ja-JP" altLang="en-US" sz="2400" b="1" dirty="0" smtClean="0"/>
              <a:t>北へ向かうと、コリオリ力が増えるため惑星渦度が増加！</a:t>
            </a:r>
            <a:endParaRPr kumimoji="1" lang="en-US" altLang="ja-JP" sz="2400" b="1" dirty="0" smtClean="0"/>
          </a:p>
          <a:p>
            <a:r>
              <a:rPr lang="ja-JP" altLang="en-US" sz="2400" b="1" dirty="0" smtClean="0"/>
              <a:t>絶対渦</a:t>
            </a:r>
            <a:r>
              <a:rPr lang="ja-JP" altLang="en-US" sz="2400" b="1" dirty="0"/>
              <a:t>度</a:t>
            </a:r>
            <a:r>
              <a:rPr lang="ja-JP" altLang="en-US" sz="2400" b="1" dirty="0" smtClean="0"/>
              <a:t>は保存されるので、渦度は減少→高気圧回転に！</a:t>
            </a:r>
            <a:endParaRPr kumimoji="1" lang="ja-JP" altLang="en-US" sz="2400" b="1" dirty="0"/>
          </a:p>
        </p:txBody>
      </p:sp>
      <p:sp>
        <p:nvSpPr>
          <p:cNvPr id="11" name="テキスト ボックス 10"/>
          <p:cNvSpPr txBox="1"/>
          <p:nvPr/>
        </p:nvSpPr>
        <p:spPr>
          <a:xfrm>
            <a:off x="5014567" y="2513252"/>
            <a:ext cx="3785616" cy="461665"/>
          </a:xfrm>
          <a:prstGeom prst="rect">
            <a:avLst/>
          </a:prstGeom>
          <a:noFill/>
        </p:spPr>
        <p:txBody>
          <a:bodyPr wrap="square" rtlCol="0">
            <a:spAutoFit/>
          </a:bodyPr>
          <a:lstStyle/>
          <a:p>
            <a:pPr algn="ctr"/>
            <a:r>
              <a:rPr lang="ja-JP" altLang="en-US" sz="2400" b="1" dirty="0"/>
              <a:t>＝</a:t>
            </a:r>
            <a:r>
              <a:rPr kumimoji="1" lang="ja-JP" altLang="en-US" sz="2400" b="1" dirty="0" smtClean="0"/>
              <a:t>　　</a:t>
            </a:r>
            <a:r>
              <a:rPr kumimoji="1" lang="ja-JP" altLang="en-US" sz="2400" b="1" smtClean="0"/>
              <a:t>絶対渦度（保存）</a:t>
            </a:r>
            <a:endParaRPr kumimoji="1" lang="ja-JP" altLang="en-US" sz="2400" b="1" dirty="0"/>
          </a:p>
        </p:txBody>
      </p:sp>
      <p:sp>
        <p:nvSpPr>
          <p:cNvPr id="12" name="正方形/長方形 11"/>
          <p:cNvSpPr/>
          <p:nvPr/>
        </p:nvSpPr>
        <p:spPr>
          <a:xfrm>
            <a:off x="2571288" y="3829023"/>
            <a:ext cx="1711756" cy="2128189"/>
          </a:xfrm>
          <a:prstGeom prst="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kumimoji="1" lang="ja-JP" altLang="en-US" sz="6600" b="1" dirty="0" smtClean="0"/>
              <a:t>陸</a:t>
            </a:r>
            <a:endParaRPr kumimoji="1" lang="ja-JP" altLang="en-US" sz="6600" b="1" dirty="0"/>
          </a:p>
        </p:txBody>
      </p:sp>
      <p:sp>
        <p:nvSpPr>
          <p:cNvPr id="13" name="楕円 12"/>
          <p:cNvSpPr/>
          <p:nvPr/>
        </p:nvSpPr>
        <p:spPr>
          <a:xfrm>
            <a:off x="5509550" y="6057455"/>
            <a:ext cx="702259" cy="68762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上矢印 13"/>
          <p:cNvSpPr/>
          <p:nvPr/>
        </p:nvSpPr>
        <p:spPr>
          <a:xfrm>
            <a:off x="4931710" y="5759256"/>
            <a:ext cx="402334" cy="424281"/>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下カーブ矢印 14"/>
          <p:cNvSpPr/>
          <p:nvPr/>
        </p:nvSpPr>
        <p:spPr>
          <a:xfrm rot="12455302">
            <a:off x="4094117" y="4786219"/>
            <a:ext cx="1719076" cy="819517"/>
          </a:xfrm>
          <a:prstGeom prst="curvedDownArrow">
            <a:avLst/>
          </a:prstGeom>
          <a:solidFill>
            <a:srgbClr val="FFFF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solidFill>
                <a:schemeClr val="tx1"/>
              </a:solidFill>
            </a:endParaRPr>
          </a:p>
        </p:txBody>
      </p:sp>
      <p:sp>
        <p:nvSpPr>
          <p:cNvPr id="16" name="楕円 15"/>
          <p:cNvSpPr/>
          <p:nvPr/>
        </p:nvSpPr>
        <p:spPr>
          <a:xfrm>
            <a:off x="4902445" y="4519257"/>
            <a:ext cx="702259" cy="68762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下カーブ矢印 16"/>
          <p:cNvSpPr/>
          <p:nvPr/>
        </p:nvSpPr>
        <p:spPr>
          <a:xfrm rot="1936376">
            <a:off x="4745165" y="4061575"/>
            <a:ext cx="1719076" cy="819517"/>
          </a:xfrm>
          <a:prstGeom prst="curvedDownArrow">
            <a:avLst/>
          </a:prstGeom>
          <a:solidFill>
            <a:srgbClr val="FFFF00"/>
          </a:solidFill>
          <a:ln>
            <a:solidFill>
              <a:schemeClr val="accent2"/>
            </a:solidFill>
          </a:ln>
        </p:spPr>
        <p:style>
          <a:lnRef idx="3">
            <a:schemeClr val="lt1"/>
          </a:lnRef>
          <a:fillRef idx="1">
            <a:schemeClr val="accent2"/>
          </a:fillRef>
          <a:effectRef idx="1">
            <a:schemeClr val="accent2"/>
          </a:effectRef>
          <a:fontRef idx="minor">
            <a:schemeClr val="lt1"/>
          </a:fontRef>
        </p:style>
        <p:txBody>
          <a:bodyPr rtlCol="0" anchor="ctr"/>
          <a:lstStyle/>
          <a:p>
            <a:pPr algn="ctr"/>
            <a:endParaRPr kumimoji="1" lang="ja-JP" altLang="en-US">
              <a:solidFill>
                <a:schemeClr val="tx1"/>
              </a:solidFill>
            </a:endParaRPr>
          </a:p>
        </p:txBody>
      </p:sp>
      <p:sp>
        <p:nvSpPr>
          <p:cNvPr id="19" name="上矢印 18"/>
          <p:cNvSpPr/>
          <p:nvPr/>
        </p:nvSpPr>
        <p:spPr>
          <a:xfrm>
            <a:off x="4083139" y="4040111"/>
            <a:ext cx="819306" cy="1645920"/>
          </a:xfrm>
          <a:prstGeom prst="upArrow">
            <a:avLst/>
          </a:prstGeom>
          <a:solidFill>
            <a:srgbClr val="FF0000"/>
          </a:solidFill>
        </p:spPr>
        <p:style>
          <a:lnRef idx="3">
            <a:schemeClr val="lt1"/>
          </a:lnRef>
          <a:fillRef idx="1">
            <a:schemeClr val="accent2"/>
          </a:fillRef>
          <a:effectRef idx="1">
            <a:schemeClr val="accent2"/>
          </a:effectRef>
          <a:fontRef idx="minor">
            <a:schemeClr val="lt1"/>
          </a:fontRef>
        </p:style>
        <p:txBody>
          <a:bodyPr rtlCol="0" anchor="ctr"/>
          <a:lstStyle/>
          <a:p>
            <a:pPr algn="ctr"/>
            <a:r>
              <a:rPr kumimoji="1" lang="ja-JP" altLang="en-US" b="1" dirty="0" smtClean="0"/>
              <a:t>強化</a:t>
            </a:r>
            <a:endParaRPr kumimoji="1" lang="ja-JP" altLang="en-US" b="1" dirty="0"/>
          </a:p>
        </p:txBody>
      </p:sp>
    </p:spTree>
    <p:extLst>
      <p:ext uri="{BB962C8B-B14F-4D97-AF65-F5344CB8AC3E}">
        <p14:creationId xmlns:p14="http://schemas.microsoft.com/office/powerpoint/2010/main" val="3815004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図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09789"/>
            <a:ext cx="5186043" cy="5248211"/>
          </a:xfrm>
          <a:prstGeom prst="rect">
            <a:avLst/>
          </a:prstGeom>
        </p:spPr>
      </p:pic>
      <p:grpSp>
        <p:nvGrpSpPr>
          <p:cNvPr id="2" name="グループ化 1"/>
          <p:cNvGrpSpPr/>
          <p:nvPr/>
        </p:nvGrpSpPr>
        <p:grpSpPr>
          <a:xfrm>
            <a:off x="-10970" y="0"/>
            <a:ext cx="9137963" cy="408211"/>
            <a:chOff x="-10969" y="0"/>
            <a:chExt cx="9137963" cy="552858"/>
          </a:xfrm>
        </p:grpSpPr>
        <p:sp>
          <p:nvSpPr>
            <p:cNvPr id="3" name="テキスト ボックス 2"/>
            <p:cNvSpPr txBox="1"/>
            <p:nvPr/>
          </p:nvSpPr>
          <p:spPr>
            <a:xfrm>
              <a:off x="-10969" y="0"/>
              <a:ext cx="2856582" cy="302184"/>
            </a:xfrm>
            <a:prstGeom prst="rect">
              <a:avLst/>
            </a:prstGeom>
            <a:solidFill>
              <a:schemeClr val="accent3">
                <a:alpha val="50000"/>
              </a:schemeClr>
            </a:solidFill>
            <a:ln>
              <a:solidFill>
                <a:schemeClr val="tx1"/>
              </a:solid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ja-JP" altLang="en-US" sz="1200" b="1" dirty="0" smtClean="0">
                  <a:solidFill>
                    <a:schemeClr val="accent5">
                      <a:lumMod val="50000"/>
                    </a:schemeClr>
                  </a:solidFill>
                  <a:latin typeface="HGP創英角ﾎﾟｯﾌﾟ体" panose="040B0A00000000000000" pitchFamily="50" charset="-128"/>
                  <a:ea typeface="HGP創英角ﾎﾟｯﾌﾟ体" panose="040B0A00000000000000" pitchFamily="50" charset="-128"/>
                </a:rPr>
                <a:t>ソマリジェットとは？</a:t>
              </a:r>
              <a:endParaRPr kumimoji="1" lang="ja-JP" altLang="en-US" sz="1200" b="1" dirty="0">
                <a:solidFill>
                  <a:schemeClr val="accent5">
                    <a:lumMod val="50000"/>
                  </a:schemeClr>
                </a:solidFill>
                <a:latin typeface="HGP創英角ﾎﾟｯﾌﾟ体" panose="040B0A00000000000000" pitchFamily="50" charset="-128"/>
                <a:ea typeface="HGP創英角ﾎﾟｯﾌﾟ体" panose="040B0A00000000000000" pitchFamily="50" charset="-128"/>
              </a:endParaRPr>
            </a:p>
          </p:txBody>
        </p:sp>
        <p:sp>
          <p:nvSpPr>
            <p:cNvPr id="4" name="正方形/長方形 3"/>
            <p:cNvSpPr/>
            <p:nvPr/>
          </p:nvSpPr>
          <p:spPr>
            <a:xfrm>
              <a:off x="0" y="309787"/>
              <a:ext cx="778151" cy="243071"/>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5" name="正方形/長方形 4"/>
            <p:cNvSpPr/>
            <p:nvPr/>
          </p:nvSpPr>
          <p:spPr>
            <a:xfrm>
              <a:off x="766266" y="321944"/>
              <a:ext cx="1492301" cy="230914"/>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b="1" dirty="0" smtClean="0">
                  <a:solidFill>
                    <a:schemeClr val="accent5">
                      <a:lumMod val="50000"/>
                    </a:schemeClr>
                  </a:solidFill>
                </a:rPr>
                <a:t>導入</a:t>
              </a:r>
              <a:r>
                <a:rPr lang="en-US" altLang="ja-JP" sz="1400" b="1" dirty="0" smtClean="0">
                  <a:solidFill>
                    <a:schemeClr val="accent5">
                      <a:lumMod val="50000"/>
                    </a:schemeClr>
                  </a:solidFill>
                </a:rPr>
                <a:t>/</a:t>
              </a:r>
              <a:r>
                <a:rPr lang="ja-JP" altLang="en-US" sz="1400" b="1" dirty="0" smtClean="0">
                  <a:solidFill>
                    <a:schemeClr val="accent5">
                      <a:lumMod val="50000"/>
                    </a:schemeClr>
                  </a:solidFill>
                </a:rPr>
                <a:t>背景</a:t>
              </a:r>
              <a:endParaRPr kumimoji="1" lang="en-US" altLang="ja-JP" sz="1400" b="1" dirty="0" smtClean="0">
                <a:solidFill>
                  <a:schemeClr val="accent5">
                    <a:lumMod val="50000"/>
                  </a:schemeClr>
                </a:solidFill>
              </a:endParaRPr>
            </a:p>
          </p:txBody>
        </p:sp>
        <p:sp>
          <p:nvSpPr>
            <p:cNvPr id="6" name="正方形/長方形 5"/>
            <p:cNvSpPr/>
            <p:nvPr/>
          </p:nvSpPr>
          <p:spPr>
            <a:xfrm>
              <a:off x="2257711" y="291608"/>
              <a:ext cx="910743" cy="25067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7" name="正方形/長方形 6"/>
            <p:cNvSpPr/>
            <p:nvPr/>
          </p:nvSpPr>
          <p:spPr>
            <a:xfrm>
              <a:off x="3148919" y="291608"/>
              <a:ext cx="1331368" cy="250674"/>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b="1" dirty="0" smtClean="0">
                  <a:solidFill>
                    <a:schemeClr val="accent5">
                      <a:lumMod val="60000"/>
                      <a:lumOff val="40000"/>
                    </a:schemeClr>
                  </a:solidFill>
                </a:rPr>
                <a:t>解析</a:t>
              </a:r>
              <a:r>
                <a:rPr lang="ja-JP" altLang="en-US" sz="1400" b="1" dirty="0">
                  <a:solidFill>
                    <a:schemeClr val="accent5">
                      <a:lumMod val="60000"/>
                      <a:lumOff val="40000"/>
                    </a:schemeClr>
                  </a:solidFill>
                </a:rPr>
                <a:t>方法</a:t>
              </a:r>
              <a:endParaRPr lang="en-US" altLang="ja-JP" sz="1400" b="1" dirty="0" smtClean="0">
                <a:solidFill>
                  <a:schemeClr val="accent5">
                    <a:lumMod val="60000"/>
                    <a:lumOff val="40000"/>
                  </a:schemeClr>
                </a:solidFill>
              </a:endParaRPr>
            </a:p>
          </p:txBody>
        </p:sp>
        <p:sp>
          <p:nvSpPr>
            <p:cNvPr id="8" name="正方形/長方形 7"/>
            <p:cNvSpPr/>
            <p:nvPr/>
          </p:nvSpPr>
          <p:spPr>
            <a:xfrm>
              <a:off x="4489156" y="291606"/>
              <a:ext cx="881483" cy="25067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9" name="正方形/長方形 8"/>
            <p:cNvSpPr/>
            <p:nvPr/>
          </p:nvSpPr>
          <p:spPr>
            <a:xfrm>
              <a:off x="5359667" y="282123"/>
              <a:ext cx="1382572" cy="250674"/>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b="1" dirty="0">
                  <a:solidFill>
                    <a:schemeClr val="accent5">
                      <a:lumMod val="60000"/>
                      <a:lumOff val="40000"/>
                    </a:schemeClr>
                  </a:solidFill>
                </a:rPr>
                <a:t>結果</a:t>
              </a:r>
              <a:endParaRPr kumimoji="1" lang="ja-JP" altLang="en-US" sz="1400" b="1" dirty="0">
                <a:solidFill>
                  <a:schemeClr val="accent5">
                    <a:lumMod val="60000"/>
                    <a:lumOff val="40000"/>
                  </a:schemeClr>
                </a:solidFill>
              </a:endParaRPr>
            </a:p>
          </p:txBody>
        </p:sp>
        <p:sp>
          <p:nvSpPr>
            <p:cNvPr id="10" name="正方形/長方形 9"/>
            <p:cNvSpPr/>
            <p:nvPr/>
          </p:nvSpPr>
          <p:spPr>
            <a:xfrm>
              <a:off x="6742239" y="272610"/>
              <a:ext cx="1002183" cy="25067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1" name="正方形/長方形 10"/>
            <p:cNvSpPr/>
            <p:nvPr/>
          </p:nvSpPr>
          <p:spPr>
            <a:xfrm>
              <a:off x="7744422" y="272610"/>
              <a:ext cx="1382572" cy="250674"/>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smtClean="0">
                  <a:solidFill>
                    <a:schemeClr val="accent5">
                      <a:lumMod val="60000"/>
                      <a:lumOff val="40000"/>
                    </a:schemeClr>
                  </a:solidFill>
                </a:rPr>
                <a:t>まとめ</a:t>
              </a:r>
              <a:endParaRPr kumimoji="1" lang="ja-JP" altLang="en-US" sz="1400" b="1" dirty="0">
                <a:solidFill>
                  <a:schemeClr val="accent5">
                    <a:lumMod val="60000"/>
                    <a:lumOff val="40000"/>
                  </a:schemeClr>
                </a:solidFill>
              </a:endParaRPr>
            </a:p>
          </p:txBody>
        </p:sp>
      </p:grpSp>
      <p:sp>
        <p:nvSpPr>
          <p:cNvPr id="13" name="テキスト ボックス 12"/>
          <p:cNvSpPr txBox="1"/>
          <p:nvPr/>
        </p:nvSpPr>
        <p:spPr>
          <a:xfrm>
            <a:off x="778152" y="1686084"/>
            <a:ext cx="4247072" cy="369332"/>
          </a:xfrm>
          <a:prstGeom prst="rect">
            <a:avLst/>
          </a:prstGeom>
          <a:noFill/>
        </p:spPr>
        <p:txBody>
          <a:bodyPr wrap="square" rtlCol="0">
            <a:spAutoFit/>
          </a:bodyPr>
          <a:lstStyle/>
          <a:p>
            <a:r>
              <a:rPr kumimoji="1" lang="en-US" altLang="ja-JP" dirty="0" smtClean="0"/>
              <a:t>6.7.8</a:t>
            </a:r>
            <a:r>
              <a:rPr kumimoji="1" lang="ja-JP" altLang="en-US" dirty="0" smtClean="0"/>
              <a:t>月</a:t>
            </a:r>
            <a:r>
              <a:rPr lang="ja-JP" altLang="en-US" dirty="0" smtClean="0"/>
              <a:t>の気候値</a:t>
            </a:r>
            <a:r>
              <a:rPr kumimoji="1" lang="ja-JP" altLang="en-US" dirty="0" smtClean="0"/>
              <a:t>　</a:t>
            </a:r>
            <a:r>
              <a:rPr kumimoji="1" lang="en-US" altLang="ja-JP" dirty="0" smtClean="0"/>
              <a:t>850hPa</a:t>
            </a:r>
            <a:r>
              <a:rPr kumimoji="1" lang="ja-JP" altLang="en-US" dirty="0" smtClean="0"/>
              <a:t>面　</a:t>
            </a:r>
            <a:r>
              <a:rPr lang="ja-JP" altLang="en-US" dirty="0"/>
              <a:t>風</a:t>
            </a:r>
            <a:r>
              <a:rPr kumimoji="1" lang="en-US" altLang="ja-JP" dirty="0" smtClean="0"/>
              <a:t>(m/s</a:t>
            </a:r>
            <a:r>
              <a:rPr kumimoji="1" lang="en-US" altLang="ja-JP" dirty="0" smtClean="0"/>
              <a:t>)</a:t>
            </a:r>
            <a:r>
              <a:rPr kumimoji="1" lang="ja-JP" altLang="en-US" dirty="0" smtClean="0"/>
              <a:t>　</a:t>
            </a:r>
            <a:endParaRPr kumimoji="1" lang="en-US" altLang="ja-JP" dirty="0" smtClean="0"/>
          </a:p>
        </p:txBody>
      </p:sp>
      <p:sp>
        <p:nvSpPr>
          <p:cNvPr id="14" name="テキスト ボックス 13"/>
          <p:cNvSpPr txBox="1"/>
          <p:nvPr/>
        </p:nvSpPr>
        <p:spPr>
          <a:xfrm>
            <a:off x="89611" y="697252"/>
            <a:ext cx="8964778" cy="738664"/>
          </a:xfrm>
          <a:prstGeom prst="rect">
            <a:avLst/>
          </a:prstGeom>
          <a:ln w="38100">
            <a:solidFill>
              <a:schemeClr val="accent6">
                <a:lumMod val="20000"/>
                <a:lumOff val="80000"/>
              </a:schemeClr>
            </a:solidFill>
          </a:ln>
        </p:spPr>
        <p:style>
          <a:lnRef idx="2">
            <a:schemeClr val="accent6"/>
          </a:lnRef>
          <a:fillRef idx="1">
            <a:schemeClr val="lt1"/>
          </a:fillRef>
          <a:effectRef idx="0">
            <a:schemeClr val="accent6"/>
          </a:effectRef>
          <a:fontRef idx="minor">
            <a:schemeClr val="dk1"/>
          </a:fontRef>
        </p:style>
        <p:txBody>
          <a:bodyPr wrap="square" rtlCol="0">
            <a:spAutoFit/>
          </a:bodyPr>
          <a:lstStyle/>
          <a:p>
            <a:r>
              <a:rPr kumimoji="1" lang="ja-JP" altLang="en-US" sz="2400" b="1" dirty="0" smtClean="0">
                <a:solidFill>
                  <a:schemeClr val="tx1"/>
                </a:solidFill>
              </a:rPr>
              <a:t>ソマリジェット</a:t>
            </a:r>
            <a:r>
              <a:rPr kumimoji="1" lang="ja-JP" altLang="en-US" dirty="0" smtClean="0">
                <a:solidFill>
                  <a:schemeClr val="tx1"/>
                </a:solidFill>
              </a:rPr>
              <a:t>：ソマリア沖の地上～</a:t>
            </a:r>
            <a:r>
              <a:rPr kumimoji="1" lang="en-US" altLang="ja-JP" dirty="0" smtClean="0">
                <a:solidFill>
                  <a:schemeClr val="tx1"/>
                </a:solidFill>
              </a:rPr>
              <a:t>700hPa</a:t>
            </a:r>
            <a:r>
              <a:rPr kumimoji="1" lang="ja-JP" altLang="en-US" dirty="0" smtClean="0">
                <a:solidFill>
                  <a:schemeClr val="tx1"/>
                </a:solidFill>
              </a:rPr>
              <a:t>面付近に吹く下層ジェットのこと</a:t>
            </a:r>
            <a:endParaRPr kumimoji="1" lang="en-US" altLang="ja-JP" dirty="0" smtClean="0">
              <a:solidFill>
                <a:schemeClr val="tx1"/>
              </a:solidFill>
            </a:endParaRPr>
          </a:p>
          <a:p>
            <a:r>
              <a:rPr kumimoji="1" lang="ja-JP" altLang="en-US" dirty="0" smtClean="0">
                <a:solidFill>
                  <a:schemeClr val="tx1"/>
                </a:solidFill>
              </a:rPr>
              <a:t>　　　　　　　　　  ：北半球の夏</a:t>
            </a:r>
            <a:r>
              <a:rPr kumimoji="1" lang="en-US" altLang="ja-JP" dirty="0" smtClean="0">
                <a:solidFill>
                  <a:schemeClr val="tx1"/>
                </a:solidFill>
              </a:rPr>
              <a:t>(6.7.8</a:t>
            </a:r>
            <a:r>
              <a:rPr kumimoji="1" lang="ja-JP" altLang="en-US" dirty="0" smtClean="0">
                <a:solidFill>
                  <a:schemeClr val="tx1"/>
                </a:solidFill>
              </a:rPr>
              <a:t>月</a:t>
            </a:r>
            <a:r>
              <a:rPr kumimoji="1" lang="en-US" altLang="ja-JP" dirty="0" smtClean="0">
                <a:solidFill>
                  <a:schemeClr val="tx1"/>
                </a:solidFill>
              </a:rPr>
              <a:t>)</a:t>
            </a:r>
            <a:r>
              <a:rPr kumimoji="1" lang="ja-JP" altLang="en-US" dirty="0" smtClean="0">
                <a:solidFill>
                  <a:schemeClr val="tx1"/>
                </a:solidFill>
              </a:rPr>
              <a:t>に南風が発達。</a:t>
            </a:r>
            <a:r>
              <a:rPr lang="ja-JP" altLang="en-US" dirty="0" smtClean="0">
                <a:solidFill>
                  <a:schemeClr val="tx1"/>
                </a:solidFill>
              </a:rPr>
              <a:t>冬には北風に変化する。</a:t>
            </a:r>
            <a:endParaRPr kumimoji="1" lang="ja-JP" altLang="en-US" dirty="0">
              <a:solidFill>
                <a:schemeClr val="tx1"/>
              </a:solidFill>
            </a:endParaRPr>
          </a:p>
        </p:txBody>
      </p:sp>
      <p:sp>
        <p:nvSpPr>
          <p:cNvPr id="16" name="テキスト ボックス 15"/>
          <p:cNvSpPr txBox="1"/>
          <p:nvPr/>
        </p:nvSpPr>
        <p:spPr>
          <a:xfrm>
            <a:off x="5311231" y="5072768"/>
            <a:ext cx="3751725" cy="954107"/>
          </a:xfrm>
          <a:prstGeom prst="rect">
            <a:avLst/>
          </a:prstGeom>
          <a:ln w="28575">
            <a:solidFill>
              <a:schemeClr val="tx2">
                <a:lumMod val="60000"/>
                <a:lumOff val="40000"/>
              </a:schemeClr>
            </a:solidFill>
          </a:ln>
        </p:spPr>
        <p:style>
          <a:lnRef idx="2">
            <a:schemeClr val="dk1"/>
          </a:lnRef>
          <a:fillRef idx="1">
            <a:schemeClr val="lt1"/>
          </a:fillRef>
          <a:effectRef idx="0">
            <a:schemeClr val="dk1"/>
          </a:effectRef>
          <a:fontRef idx="minor">
            <a:schemeClr val="dk1"/>
          </a:fontRef>
        </p:style>
        <p:txBody>
          <a:bodyPr wrap="square" rtlCol="0">
            <a:spAutoFit/>
          </a:bodyPr>
          <a:lstStyle/>
          <a:p>
            <a:r>
              <a:rPr kumimoji="1" lang="ja-JP" altLang="en-US" sz="2800" b="1" u="sng" dirty="0" smtClean="0">
                <a:solidFill>
                  <a:schemeClr val="tx1"/>
                </a:solidFill>
              </a:rPr>
              <a:t>赤道</a:t>
            </a:r>
            <a:r>
              <a:rPr kumimoji="1" lang="ja-JP" altLang="en-US" sz="2000" b="1" dirty="0" smtClean="0">
                <a:solidFill>
                  <a:schemeClr val="tx1"/>
                </a:solidFill>
              </a:rPr>
              <a:t>をまたいで両半球に影響を与える</a:t>
            </a:r>
            <a:r>
              <a:rPr kumimoji="1" lang="ja-JP" altLang="en-US" sz="2800" b="1" u="sng" dirty="0" smtClean="0">
                <a:solidFill>
                  <a:schemeClr val="tx1"/>
                </a:solidFill>
              </a:rPr>
              <a:t>唯一</a:t>
            </a:r>
            <a:r>
              <a:rPr kumimoji="1" lang="ja-JP" altLang="en-US" sz="2000" b="1" dirty="0" smtClean="0">
                <a:solidFill>
                  <a:schemeClr val="tx1"/>
                </a:solidFill>
              </a:rPr>
              <a:t>の顕著な風！！</a:t>
            </a:r>
            <a:endParaRPr kumimoji="1" lang="en-US" altLang="ja-JP" sz="2000" b="1" dirty="0" smtClean="0">
              <a:solidFill>
                <a:schemeClr val="tx1"/>
              </a:solidFill>
            </a:endParaRPr>
          </a:p>
        </p:txBody>
      </p:sp>
      <p:pic>
        <p:nvPicPr>
          <p:cNvPr id="19" name="図 18"/>
          <p:cNvPicPr>
            <a:picLocks noChangeAspect="1"/>
          </p:cNvPicPr>
          <p:nvPr/>
        </p:nvPicPr>
        <p:blipFill rotWithShape="1">
          <a:blip r:embed="rId3">
            <a:extLst>
              <a:ext uri="{28A0092B-C50C-407E-A947-70E740481C1C}">
                <a14:useLocalDpi xmlns:a14="http://schemas.microsoft.com/office/drawing/2010/main" val="0"/>
              </a:ext>
            </a:extLst>
          </a:blip>
          <a:srcRect l="11736" t="29016" r="9372" b="40427"/>
          <a:stretch/>
        </p:blipFill>
        <p:spPr>
          <a:xfrm>
            <a:off x="842227" y="3866074"/>
            <a:ext cx="746150" cy="675250"/>
          </a:xfrm>
          <a:prstGeom prst="rect">
            <a:avLst/>
          </a:prstGeom>
          <a:ln>
            <a:noFill/>
          </a:ln>
          <a:effectLst>
            <a:softEdge rad="112500"/>
          </a:effectLst>
        </p:spPr>
      </p:pic>
      <p:pic>
        <p:nvPicPr>
          <p:cNvPr id="20" name="図 19"/>
          <p:cNvPicPr>
            <a:picLocks noChangeAspect="1"/>
          </p:cNvPicPr>
          <p:nvPr/>
        </p:nvPicPr>
        <p:blipFill rotWithShape="1">
          <a:blip r:embed="rId3">
            <a:extLst>
              <a:ext uri="{28A0092B-C50C-407E-A947-70E740481C1C}">
                <a14:useLocalDpi xmlns:a14="http://schemas.microsoft.com/office/drawing/2010/main" val="0"/>
              </a:ext>
            </a:extLst>
          </a:blip>
          <a:srcRect l="11736" t="29016" r="9372" b="40427"/>
          <a:stretch/>
        </p:blipFill>
        <p:spPr>
          <a:xfrm>
            <a:off x="836741" y="4237674"/>
            <a:ext cx="757122" cy="675250"/>
          </a:xfrm>
          <a:prstGeom prst="rect">
            <a:avLst/>
          </a:prstGeom>
          <a:ln>
            <a:noFill/>
          </a:ln>
          <a:effectLst>
            <a:softEdge rad="112500"/>
          </a:effectLst>
        </p:spPr>
      </p:pic>
      <p:sp>
        <p:nvSpPr>
          <p:cNvPr id="21" name="楕円 20"/>
          <p:cNvSpPr/>
          <p:nvPr/>
        </p:nvSpPr>
        <p:spPr>
          <a:xfrm>
            <a:off x="2257710" y="2764152"/>
            <a:ext cx="977705" cy="807609"/>
          </a:xfrm>
          <a:prstGeom prst="ellipse">
            <a:avLst/>
          </a:prstGeom>
          <a:solidFill>
            <a:schemeClr val="accent1">
              <a:alpha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4000" b="1" dirty="0" smtClean="0"/>
              <a:t>低</a:t>
            </a:r>
            <a:endParaRPr kumimoji="1" lang="ja-JP" altLang="en-US" sz="4000" b="1" dirty="0"/>
          </a:p>
        </p:txBody>
      </p:sp>
      <p:sp>
        <p:nvSpPr>
          <p:cNvPr id="22" name="楕円 21"/>
          <p:cNvSpPr/>
          <p:nvPr/>
        </p:nvSpPr>
        <p:spPr>
          <a:xfrm>
            <a:off x="1820019" y="4393784"/>
            <a:ext cx="1139181" cy="682283"/>
          </a:xfrm>
          <a:prstGeom prst="ellipse">
            <a:avLst/>
          </a:prstGeom>
          <a:solidFill>
            <a:srgbClr val="FF0000">
              <a:alpha val="80000"/>
            </a:srgbClr>
          </a:solidFill>
          <a:ln w="28575"/>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kumimoji="1" lang="ja-JP" altLang="en-US" sz="4000" b="1" dirty="0" smtClean="0"/>
              <a:t>高</a:t>
            </a:r>
            <a:endParaRPr kumimoji="1" lang="ja-JP" altLang="en-US" sz="4000" b="1" dirty="0"/>
          </a:p>
        </p:txBody>
      </p:sp>
      <p:pic>
        <p:nvPicPr>
          <p:cNvPr id="23" name="図 22"/>
          <p:cNvPicPr>
            <a:picLocks noChangeAspect="1"/>
          </p:cNvPicPr>
          <p:nvPr/>
        </p:nvPicPr>
        <p:blipFill rotWithShape="1">
          <a:blip r:embed="rId3">
            <a:extLst>
              <a:ext uri="{28A0092B-C50C-407E-A947-70E740481C1C}">
                <a14:useLocalDpi xmlns:a14="http://schemas.microsoft.com/office/drawing/2010/main" val="0"/>
              </a:ext>
            </a:extLst>
          </a:blip>
          <a:srcRect l="11736" t="29016" r="9372" b="40427"/>
          <a:stretch/>
        </p:blipFill>
        <p:spPr>
          <a:xfrm>
            <a:off x="836741" y="4674800"/>
            <a:ext cx="757122" cy="675250"/>
          </a:xfrm>
          <a:prstGeom prst="rect">
            <a:avLst/>
          </a:prstGeom>
          <a:ln>
            <a:noFill/>
          </a:ln>
          <a:effectLst>
            <a:softEdge rad="112500"/>
          </a:effectLst>
        </p:spPr>
      </p:pic>
      <p:sp>
        <p:nvSpPr>
          <p:cNvPr id="24" name="右矢印 23"/>
          <p:cNvSpPr/>
          <p:nvPr/>
        </p:nvSpPr>
        <p:spPr>
          <a:xfrm>
            <a:off x="2687327" y="3733744"/>
            <a:ext cx="1084219" cy="693866"/>
          </a:xfrm>
          <a:prstGeom prst="rightArrow">
            <a:avLst/>
          </a:prstGeom>
          <a:solidFill>
            <a:schemeClr val="accent4">
              <a:lumMod val="40000"/>
              <a:lumOff val="60000"/>
              <a:alpha val="80000"/>
            </a:schemeClr>
          </a:solidFill>
          <a:ln w="28575">
            <a:solidFill>
              <a:schemeClr val="tx1"/>
            </a:solid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100" b="1" dirty="0"/>
              <a:t>モンスーン</a:t>
            </a:r>
            <a:endParaRPr kumimoji="1" lang="ja-JP" altLang="en-US" sz="1100" b="1" dirty="0"/>
          </a:p>
        </p:txBody>
      </p:sp>
      <p:sp>
        <p:nvSpPr>
          <p:cNvPr id="18" name="テキスト ボックス 17"/>
          <p:cNvSpPr txBox="1"/>
          <p:nvPr/>
        </p:nvSpPr>
        <p:spPr>
          <a:xfrm>
            <a:off x="5412199" y="2213282"/>
            <a:ext cx="3273690" cy="2585323"/>
          </a:xfrm>
          <a:prstGeom prst="rect">
            <a:avLst/>
          </a:prstGeom>
          <a:ln w="38100">
            <a:solidFill>
              <a:schemeClr val="tx2">
                <a:lumMod val="60000"/>
                <a:lumOff val="40000"/>
              </a:schemeClr>
            </a:solidFill>
          </a:ln>
        </p:spPr>
        <p:style>
          <a:lnRef idx="2">
            <a:schemeClr val="dk1"/>
          </a:lnRef>
          <a:fillRef idx="1">
            <a:schemeClr val="lt1"/>
          </a:fillRef>
          <a:effectRef idx="0">
            <a:schemeClr val="dk1"/>
          </a:effectRef>
          <a:fontRef idx="minor">
            <a:schemeClr val="dk1"/>
          </a:fontRef>
        </p:style>
        <p:txBody>
          <a:bodyPr wrap="square" rtlCol="0">
            <a:spAutoFit/>
          </a:bodyPr>
          <a:lstStyle/>
          <a:p>
            <a:r>
              <a:rPr kumimoji="1" lang="ja-JP" altLang="en-US" sz="2000" b="1" dirty="0" smtClean="0"/>
              <a:t>発生・強化の</a:t>
            </a:r>
            <a:r>
              <a:rPr kumimoji="1" lang="ja-JP" altLang="en-US" sz="2000" b="1" dirty="0" smtClean="0"/>
              <a:t>原因　</a:t>
            </a:r>
            <a:endParaRPr kumimoji="1" lang="en-US" altLang="ja-JP" sz="2000" b="1" dirty="0" smtClean="0"/>
          </a:p>
          <a:p>
            <a:r>
              <a:rPr lang="en-US" altLang="ja-JP" sz="2000" dirty="0" err="1" smtClean="0"/>
              <a:t>Krishnamurti</a:t>
            </a:r>
            <a:r>
              <a:rPr lang="ja-JP" altLang="en-US" sz="2000" dirty="0" smtClean="0"/>
              <a:t> </a:t>
            </a:r>
            <a:r>
              <a:rPr lang="en-US" altLang="ja-JP" sz="2000" i="1" dirty="0"/>
              <a:t>et</a:t>
            </a:r>
            <a:r>
              <a:rPr lang="ja-JP" altLang="en-US" sz="2000" i="1" dirty="0"/>
              <a:t> </a:t>
            </a:r>
            <a:r>
              <a:rPr lang="en-US" altLang="ja-JP" sz="2000" i="1" dirty="0"/>
              <a:t>al</a:t>
            </a:r>
            <a:r>
              <a:rPr lang="en-US" altLang="ja-JP" sz="2000" dirty="0"/>
              <a:t>.</a:t>
            </a:r>
            <a:r>
              <a:rPr lang="ja-JP" altLang="en-US" sz="2000" dirty="0"/>
              <a:t> </a:t>
            </a:r>
            <a:r>
              <a:rPr lang="en-US" altLang="ja-JP" sz="2000" dirty="0"/>
              <a:t>(1976)</a:t>
            </a:r>
          </a:p>
          <a:p>
            <a:endParaRPr kumimoji="1" lang="en-US" altLang="ja-JP" sz="2000" b="1" dirty="0" smtClean="0"/>
          </a:p>
          <a:p>
            <a:r>
              <a:rPr lang="ja-JP" altLang="en-US" sz="2000" b="1" dirty="0" smtClean="0"/>
              <a:t>・</a:t>
            </a:r>
            <a:r>
              <a:rPr lang="ja-JP" altLang="en-US" sz="2000" b="1" dirty="0"/>
              <a:t>インド</a:t>
            </a:r>
            <a:r>
              <a:rPr lang="ja-JP" altLang="en-US" sz="2000" b="1" dirty="0" smtClean="0"/>
              <a:t>モンスーン</a:t>
            </a:r>
            <a:endParaRPr lang="en-US" altLang="ja-JP" sz="2000" b="1" dirty="0" smtClean="0"/>
          </a:p>
          <a:p>
            <a:r>
              <a:rPr lang="ja-JP" altLang="en-US" b="1" dirty="0">
                <a:solidFill>
                  <a:schemeClr val="tx1"/>
                </a:solidFill>
              </a:rPr>
              <a:t>（</a:t>
            </a:r>
            <a:r>
              <a:rPr lang="ja-JP" altLang="en-US" sz="2000" b="1" dirty="0" smtClean="0">
                <a:solidFill>
                  <a:schemeClr val="tx1"/>
                </a:solidFill>
              </a:rPr>
              <a:t>海陸</a:t>
            </a:r>
            <a:r>
              <a:rPr lang="ja-JP" altLang="en-US" sz="2000" b="1" dirty="0">
                <a:solidFill>
                  <a:schemeClr val="tx1"/>
                </a:solidFill>
              </a:rPr>
              <a:t>の熱</a:t>
            </a:r>
            <a:r>
              <a:rPr lang="ja-JP" altLang="en-US" sz="2000" b="1" dirty="0" smtClean="0">
                <a:solidFill>
                  <a:schemeClr val="tx1"/>
                </a:solidFill>
              </a:rPr>
              <a:t>コントラスト）</a:t>
            </a:r>
            <a:endParaRPr lang="en-US" altLang="ja-JP" sz="2000" b="1" dirty="0">
              <a:solidFill>
                <a:schemeClr val="tx1"/>
              </a:solidFill>
            </a:endParaRPr>
          </a:p>
          <a:p>
            <a:r>
              <a:rPr kumimoji="1" lang="ja-JP" altLang="en-US" sz="2000" b="1" dirty="0" smtClean="0"/>
              <a:t>・</a:t>
            </a:r>
            <a:r>
              <a:rPr kumimoji="1" lang="ja-JP" altLang="en-US" sz="2000" b="1" dirty="0" smtClean="0"/>
              <a:t>アフリカ東岸の高地</a:t>
            </a:r>
            <a:endParaRPr kumimoji="1" lang="en-US" altLang="ja-JP" sz="2000" b="1" dirty="0" smtClean="0"/>
          </a:p>
          <a:p>
            <a:r>
              <a:rPr lang="ja-JP" altLang="en-US" sz="2000" b="1" dirty="0" smtClean="0"/>
              <a:t>・</a:t>
            </a:r>
            <a:r>
              <a:rPr lang="en-US" altLang="ja-JP" sz="2000" b="1" dirty="0" smtClean="0"/>
              <a:t>β</a:t>
            </a:r>
            <a:r>
              <a:rPr lang="ja-JP" altLang="en-US" sz="2000" b="1" dirty="0" smtClean="0"/>
              <a:t>効果</a:t>
            </a:r>
            <a:endParaRPr lang="en-US" altLang="ja-JP" sz="2000" b="1" dirty="0" smtClean="0"/>
          </a:p>
          <a:p>
            <a:endParaRPr lang="en-US" altLang="ja-JP" b="1" dirty="0">
              <a:solidFill>
                <a:schemeClr val="tx1"/>
              </a:solidFill>
            </a:endParaRPr>
          </a:p>
        </p:txBody>
      </p:sp>
      <p:sp>
        <p:nvSpPr>
          <p:cNvPr id="17" name="正方形/長方形 16"/>
          <p:cNvSpPr/>
          <p:nvPr/>
        </p:nvSpPr>
        <p:spPr>
          <a:xfrm>
            <a:off x="1268321" y="4080677"/>
            <a:ext cx="803398" cy="1320952"/>
          </a:xfrm>
          <a:prstGeom prst="rect">
            <a:avLst/>
          </a:prstGeom>
          <a:noFill/>
          <a:ln w="76200" cap="flat" cmpd="sng" algn="ctr">
            <a:solidFill>
              <a:srgbClr val="FFFF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kumimoji="1" lang="ja-JP" altLang="en-US"/>
          </a:p>
        </p:txBody>
      </p:sp>
    </p:spTree>
    <p:extLst>
      <p:ext uri="{BB962C8B-B14F-4D97-AF65-F5344CB8AC3E}">
        <p14:creationId xmlns:p14="http://schemas.microsoft.com/office/powerpoint/2010/main" val="2973056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500"/>
                                        <p:tgtEl>
                                          <p:spTgt spid="22"/>
                                        </p:tgtEl>
                                      </p:cBhvr>
                                    </p:animEffect>
                                  </p:childTnLst>
                                </p:cTn>
                              </p:par>
                              <p:par>
                                <p:cTn id="14" presetID="10" presetClass="entr" presetSubtype="0" fill="hold"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500"/>
                                        <p:tgtEl>
                                          <p:spTgt spid="19"/>
                                        </p:tgtEl>
                                      </p:cBhvr>
                                    </p:animEffect>
                                  </p:childTnLst>
                                </p:cTn>
                              </p:par>
                              <p:par>
                                <p:cTn id="17" presetID="10" presetClass="entr" presetSubtype="0"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500"/>
                                        <p:tgtEl>
                                          <p:spTgt spid="20"/>
                                        </p:tgtEl>
                                      </p:cBhvr>
                                    </p:animEffect>
                                  </p:childTnLst>
                                </p:cTn>
                              </p:par>
                              <p:par>
                                <p:cTn id="20" presetID="10" presetClass="entr" presetSubtype="0" fill="hold"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4" grpId="0" animBg="1"/>
    </p:bldLst>
  </p:timing>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2" name="Group 40"/>
          <p:cNvGrpSpPr>
            <a:grpSpLocks/>
          </p:cNvGrpSpPr>
          <p:nvPr/>
        </p:nvGrpSpPr>
        <p:grpSpPr bwMode="auto">
          <a:xfrm>
            <a:off x="2392502" y="2000824"/>
            <a:ext cx="6310312" cy="1301748"/>
            <a:chOff x="1247" y="1616"/>
            <a:chExt cx="4406" cy="1032"/>
          </a:xfrm>
        </p:grpSpPr>
        <p:grpSp>
          <p:nvGrpSpPr>
            <p:cNvPr id="3" name="Group 41"/>
            <p:cNvGrpSpPr>
              <a:grpSpLocks/>
            </p:cNvGrpSpPr>
            <p:nvPr/>
          </p:nvGrpSpPr>
          <p:grpSpPr bwMode="auto">
            <a:xfrm>
              <a:off x="4483" y="1735"/>
              <a:ext cx="1170" cy="307"/>
              <a:chOff x="1948" y="2529"/>
              <a:chExt cx="1170" cy="307"/>
            </a:xfrm>
          </p:grpSpPr>
          <p:sp>
            <p:nvSpPr>
              <p:cNvPr id="15" name="Freeform 42"/>
              <p:cNvSpPr>
                <a:spLocks/>
              </p:cNvSpPr>
              <p:nvPr/>
            </p:nvSpPr>
            <p:spPr bwMode="auto">
              <a:xfrm>
                <a:off x="1948" y="2529"/>
                <a:ext cx="680" cy="287"/>
              </a:xfrm>
              <a:custGeom>
                <a:avLst/>
                <a:gdLst>
                  <a:gd name="T0" fmla="*/ 0 w 680"/>
                  <a:gd name="T1" fmla="*/ 287 h 287"/>
                  <a:gd name="T2" fmla="*/ 227 w 680"/>
                  <a:gd name="T3" fmla="*/ 106 h 287"/>
                  <a:gd name="T4" fmla="*/ 453 w 680"/>
                  <a:gd name="T5" fmla="*/ 15 h 287"/>
                  <a:gd name="T6" fmla="*/ 680 w 680"/>
                  <a:gd name="T7" fmla="*/ 15 h 287"/>
                </a:gdLst>
                <a:ahLst/>
                <a:cxnLst>
                  <a:cxn ang="0">
                    <a:pos x="T0" y="T1"/>
                  </a:cxn>
                  <a:cxn ang="0">
                    <a:pos x="T2" y="T3"/>
                  </a:cxn>
                  <a:cxn ang="0">
                    <a:pos x="T4" y="T5"/>
                  </a:cxn>
                  <a:cxn ang="0">
                    <a:pos x="T6" y="T7"/>
                  </a:cxn>
                </a:cxnLst>
                <a:rect l="0" t="0" r="r" b="b"/>
                <a:pathLst>
                  <a:path w="680" h="287">
                    <a:moveTo>
                      <a:pt x="0" y="287"/>
                    </a:moveTo>
                    <a:cubicBezTo>
                      <a:pt x="76" y="219"/>
                      <a:pt x="152" y="151"/>
                      <a:pt x="227" y="106"/>
                    </a:cubicBezTo>
                    <a:cubicBezTo>
                      <a:pt x="302" y="61"/>
                      <a:pt x="378" y="30"/>
                      <a:pt x="453" y="15"/>
                    </a:cubicBezTo>
                    <a:cubicBezTo>
                      <a:pt x="528" y="0"/>
                      <a:pt x="604" y="7"/>
                      <a:pt x="680" y="15"/>
                    </a:cubicBezTo>
                  </a:path>
                </a:pathLst>
              </a:custGeom>
              <a:noFill/>
              <a:ln w="311150">
                <a:solidFill>
                  <a:srgbClr val="FF66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ja-JP"/>
                </a:defPPr>
                <a:lvl1pPr algn="l" rtl="0" fontAlgn="base">
                  <a:spcBef>
                    <a:spcPct val="0"/>
                  </a:spcBef>
                  <a:spcAft>
                    <a:spcPct val="0"/>
                  </a:spcAft>
                  <a:defRPr kumimoji="1" sz="800" kern="1200">
                    <a:solidFill>
                      <a:schemeClr val="tx1"/>
                    </a:solidFill>
                    <a:latin typeface="Arial" panose="020B0604020202020204" pitchFamily="34" charset="0"/>
                    <a:ea typeface="ＭＳ Ｐゴシック" panose="020B0600070205080204" pitchFamily="50" charset="-128"/>
                    <a:cs typeface="+mn-cs"/>
                  </a:defRPr>
                </a:lvl1pPr>
                <a:lvl2pPr marL="457200" algn="l" rtl="0" fontAlgn="base">
                  <a:spcBef>
                    <a:spcPct val="0"/>
                  </a:spcBef>
                  <a:spcAft>
                    <a:spcPct val="0"/>
                  </a:spcAft>
                  <a:defRPr kumimoji="1" sz="800" kern="1200">
                    <a:solidFill>
                      <a:schemeClr val="tx1"/>
                    </a:solidFill>
                    <a:latin typeface="Arial" panose="020B0604020202020204" pitchFamily="34" charset="0"/>
                    <a:ea typeface="ＭＳ Ｐゴシック" panose="020B0600070205080204" pitchFamily="50" charset="-128"/>
                    <a:cs typeface="+mn-cs"/>
                  </a:defRPr>
                </a:lvl2pPr>
                <a:lvl3pPr marL="914400" algn="l" rtl="0" fontAlgn="base">
                  <a:spcBef>
                    <a:spcPct val="0"/>
                  </a:spcBef>
                  <a:spcAft>
                    <a:spcPct val="0"/>
                  </a:spcAft>
                  <a:defRPr kumimoji="1" sz="800" kern="1200">
                    <a:solidFill>
                      <a:schemeClr val="tx1"/>
                    </a:solidFill>
                    <a:latin typeface="Arial" panose="020B0604020202020204" pitchFamily="34" charset="0"/>
                    <a:ea typeface="ＭＳ Ｐゴシック" panose="020B0600070205080204" pitchFamily="50" charset="-128"/>
                    <a:cs typeface="+mn-cs"/>
                  </a:defRPr>
                </a:lvl3pPr>
                <a:lvl4pPr marL="1371600" algn="l" rtl="0" fontAlgn="base">
                  <a:spcBef>
                    <a:spcPct val="0"/>
                  </a:spcBef>
                  <a:spcAft>
                    <a:spcPct val="0"/>
                  </a:spcAft>
                  <a:defRPr kumimoji="1" sz="800" kern="1200">
                    <a:solidFill>
                      <a:schemeClr val="tx1"/>
                    </a:solidFill>
                    <a:latin typeface="Arial" panose="020B0604020202020204" pitchFamily="34" charset="0"/>
                    <a:ea typeface="ＭＳ Ｐゴシック" panose="020B0600070205080204" pitchFamily="50" charset="-128"/>
                    <a:cs typeface="+mn-cs"/>
                  </a:defRPr>
                </a:lvl4pPr>
                <a:lvl5pPr marL="1828800" algn="l" rtl="0" fontAlgn="base">
                  <a:spcBef>
                    <a:spcPct val="0"/>
                  </a:spcBef>
                  <a:spcAft>
                    <a:spcPct val="0"/>
                  </a:spcAft>
                  <a:defRPr kumimoji="1" sz="800" kern="1200">
                    <a:solidFill>
                      <a:schemeClr val="tx1"/>
                    </a:solidFill>
                    <a:latin typeface="Arial" panose="020B0604020202020204" pitchFamily="34" charset="0"/>
                    <a:ea typeface="ＭＳ Ｐゴシック" panose="020B0600070205080204" pitchFamily="50" charset="-128"/>
                    <a:cs typeface="+mn-cs"/>
                  </a:defRPr>
                </a:lvl5pPr>
                <a:lvl6pPr marL="2286000" algn="l" defTabSz="914400" rtl="0" eaLnBrk="1" latinLnBrk="0" hangingPunct="1">
                  <a:defRPr kumimoji="1" sz="800" kern="1200">
                    <a:solidFill>
                      <a:schemeClr val="tx1"/>
                    </a:solidFill>
                    <a:latin typeface="Arial" panose="020B0604020202020204" pitchFamily="34" charset="0"/>
                    <a:ea typeface="ＭＳ Ｐゴシック" panose="020B0600070205080204" pitchFamily="50" charset="-128"/>
                    <a:cs typeface="+mn-cs"/>
                  </a:defRPr>
                </a:lvl6pPr>
                <a:lvl7pPr marL="2743200" algn="l" defTabSz="914400" rtl="0" eaLnBrk="1" latinLnBrk="0" hangingPunct="1">
                  <a:defRPr kumimoji="1" sz="800" kern="1200">
                    <a:solidFill>
                      <a:schemeClr val="tx1"/>
                    </a:solidFill>
                    <a:latin typeface="Arial" panose="020B0604020202020204" pitchFamily="34" charset="0"/>
                    <a:ea typeface="ＭＳ Ｐゴシック" panose="020B0600070205080204" pitchFamily="50" charset="-128"/>
                    <a:cs typeface="+mn-cs"/>
                  </a:defRPr>
                </a:lvl7pPr>
                <a:lvl8pPr marL="3200400" algn="l" defTabSz="914400" rtl="0" eaLnBrk="1" latinLnBrk="0" hangingPunct="1">
                  <a:defRPr kumimoji="1" sz="800" kern="1200">
                    <a:solidFill>
                      <a:schemeClr val="tx1"/>
                    </a:solidFill>
                    <a:latin typeface="Arial" panose="020B0604020202020204" pitchFamily="34" charset="0"/>
                    <a:ea typeface="ＭＳ Ｐゴシック" panose="020B0600070205080204" pitchFamily="50" charset="-128"/>
                    <a:cs typeface="+mn-cs"/>
                  </a:defRPr>
                </a:lvl8pPr>
                <a:lvl9pPr marL="3657600" algn="l" defTabSz="914400" rtl="0" eaLnBrk="1" latinLnBrk="0" hangingPunct="1">
                  <a:defRPr kumimoji="1" sz="800" kern="1200">
                    <a:solidFill>
                      <a:schemeClr val="tx1"/>
                    </a:solidFill>
                    <a:latin typeface="Arial" panose="020B0604020202020204" pitchFamily="34" charset="0"/>
                    <a:ea typeface="ＭＳ Ｐゴシック" panose="020B0600070205080204" pitchFamily="50" charset="-128"/>
                    <a:cs typeface="+mn-cs"/>
                  </a:defRPr>
                </a:lvl9pPr>
              </a:lstStyle>
              <a:p>
                <a:endParaRPr lang="ja-JP" altLang="en-US"/>
              </a:p>
            </p:txBody>
          </p:sp>
          <p:sp>
            <p:nvSpPr>
              <p:cNvPr id="16" name="Freeform 43"/>
              <p:cNvSpPr>
                <a:spLocks/>
              </p:cNvSpPr>
              <p:nvPr/>
            </p:nvSpPr>
            <p:spPr bwMode="auto">
              <a:xfrm rot="252947" flipH="1">
                <a:off x="2438" y="2549"/>
                <a:ext cx="680" cy="287"/>
              </a:xfrm>
              <a:custGeom>
                <a:avLst/>
                <a:gdLst>
                  <a:gd name="T0" fmla="*/ 0 w 680"/>
                  <a:gd name="T1" fmla="*/ 287 h 287"/>
                  <a:gd name="T2" fmla="*/ 227 w 680"/>
                  <a:gd name="T3" fmla="*/ 106 h 287"/>
                  <a:gd name="T4" fmla="*/ 453 w 680"/>
                  <a:gd name="T5" fmla="*/ 15 h 287"/>
                  <a:gd name="T6" fmla="*/ 680 w 680"/>
                  <a:gd name="T7" fmla="*/ 15 h 287"/>
                </a:gdLst>
                <a:ahLst/>
                <a:cxnLst>
                  <a:cxn ang="0">
                    <a:pos x="T0" y="T1"/>
                  </a:cxn>
                  <a:cxn ang="0">
                    <a:pos x="T2" y="T3"/>
                  </a:cxn>
                  <a:cxn ang="0">
                    <a:pos x="T4" y="T5"/>
                  </a:cxn>
                  <a:cxn ang="0">
                    <a:pos x="T6" y="T7"/>
                  </a:cxn>
                </a:cxnLst>
                <a:rect l="0" t="0" r="r" b="b"/>
                <a:pathLst>
                  <a:path w="680" h="287">
                    <a:moveTo>
                      <a:pt x="0" y="287"/>
                    </a:moveTo>
                    <a:cubicBezTo>
                      <a:pt x="76" y="219"/>
                      <a:pt x="152" y="151"/>
                      <a:pt x="227" y="106"/>
                    </a:cubicBezTo>
                    <a:cubicBezTo>
                      <a:pt x="302" y="61"/>
                      <a:pt x="378" y="30"/>
                      <a:pt x="453" y="15"/>
                    </a:cubicBezTo>
                    <a:cubicBezTo>
                      <a:pt x="528" y="0"/>
                      <a:pt x="604" y="7"/>
                      <a:pt x="680" y="15"/>
                    </a:cubicBezTo>
                  </a:path>
                </a:pathLst>
              </a:custGeom>
              <a:noFill/>
              <a:ln w="311150">
                <a:solidFill>
                  <a:srgbClr val="FF6600"/>
                </a:solidFill>
                <a:round/>
                <a:headEnd type="triangl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ja-JP"/>
                </a:defPPr>
                <a:lvl1pPr algn="l" rtl="0" fontAlgn="base">
                  <a:spcBef>
                    <a:spcPct val="0"/>
                  </a:spcBef>
                  <a:spcAft>
                    <a:spcPct val="0"/>
                  </a:spcAft>
                  <a:defRPr kumimoji="1" sz="800" kern="1200">
                    <a:solidFill>
                      <a:schemeClr val="tx1"/>
                    </a:solidFill>
                    <a:latin typeface="Arial" panose="020B0604020202020204" pitchFamily="34" charset="0"/>
                    <a:ea typeface="ＭＳ Ｐゴシック" panose="020B0600070205080204" pitchFamily="50" charset="-128"/>
                    <a:cs typeface="+mn-cs"/>
                  </a:defRPr>
                </a:lvl1pPr>
                <a:lvl2pPr marL="457200" algn="l" rtl="0" fontAlgn="base">
                  <a:spcBef>
                    <a:spcPct val="0"/>
                  </a:spcBef>
                  <a:spcAft>
                    <a:spcPct val="0"/>
                  </a:spcAft>
                  <a:defRPr kumimoji="1" sz="800" kern="1200">
                    <a:solidFill>
                      <a:schemeClr val="tx1"/>
                    </a:solidFill>
                    <a:latin typeface="Arial" panose="020B0604020202020204" pitchFamily="34" charset="0"/>
                    <a:ea typeface="ＭＳ Ｐゴシック" panose="020B0600070205080204" pitchFamily="50" charset="-128"/>
                    <a:cs typeface="+mn-cs"/>
                  </a:defRPr>
                </a:lvl2pPr>
                <a:lvl3pPr marL="914400" algn="l" rtl="0" fontAlgn="base">
                  <a:spcBef>
                    <a:spcPct val="0"/>
                  </a:spcBef>
                  <a:spcAft>
                    <a:spcPct val="0"/>
                  </a:spcAft>
                  <a:defRPr kumimoji="1" sz="800" kern="1200">
                    <a:solidFill>
                      <a:schemeClr val="tx1"/>
                    </a:solidFill>
                    <a:latin typeface="Arial" panose="020B0604020202020204" pitchFamily="34" charset="0"/>
                    <a:ea typeface="ＭＳ Ｐゴシック" panose="020B0600070205080204" pitchFamily="50" charset="-128"/>
                    <a:cs typeface="+mn-cs"/>
                  </a:defRPr>
                </a:lvl3pPr>
                <a:lvl4pPr marL="1371600" algn="l" rtl="0" fontAlgn="base">
                  <a:spcBef>
                    <a:spcPct val="0"/>
                  </a:spcBef>
                  <a:spcAft>
                    <a:spcPct val="0"/>
                  </a:spcAft>
                  <a:defRPr kumimoji="1" sz="800" kern="1200">
                    <a:solidFill>
                      <a:schemeClr val="tx1"/>
                    </a:solidFill>
                    <a:latin typeface="Arial" panose="020B0604020202020204" pitchFamily="34" charset="0"/>
                    <a:ea typeface="ＭＳ Ｐゴシック" panose="020B0600070205080204" pitchFamily="50" charset="-128"/>
                    <a:cs typeface="+mn-cs"/>
                  </a:defRPr>
                </a:lvl4pPr>
                <a:lvl5pPr marL="1828800" algn="l" rtl="0" fontAlgn="base">
                  <a:spcBef>
                    <a:spcPct val="0"/>
                  </a:spcBef>
                  <a:spcAft>
                    <a:spcPct val="0"/>
                  </a:spcAft>
                  <a:defRPr kumimoji="1" sz="800" kern="1200">
                    <a:solidFill>
                      <a:schemeClr val="tx1"/>
                    </a:solidFill>
                    <a:latin typeface="Arial" panose="020B0604020202020204" pitchFamily="34" charset="0"/>
                    <a:ea typeface="ＭＳ Ｐゴシック" panose="020B0600070205080204" pitchFamily="50" charset="-128"/>
                    <a:cs typeface="+mn-cs"/>
                  </a:defRPr>
                </a:lvl5pPr>
                <a:lvl6pPr marL="2286000" algn="l" defTabSz="914400" rtl="0" eaLnBrk="1" latinLnBrk="0" hangingPunct="1">
                  <a:defRPr kumimoji="1" sz="800" kern="1200">
                    <a:solidFill>
                      <a:schemeClr val="tx1"/>
                    </a:solidFill>
                    <a:latin typeface="Arial" panose="020B0604020202020204" pitchFamily="34" charset="0"/>
                    <a:ea typeface="ＭＳ Ｐゴシック" panose="020B0600070205080204" pitchFamily="50" charset="-128"/>
                    <a:cs typeface="+mn-cs"/>
                  </a:defRPr>
                </a:lvl6pPr>
                <a:lvl7pPr marL="2743200" algn="l" defTabSz="914400" rtl="0" eaLnBrk="1" latinLnBrk="0" hangingPunct="1">
                  <a:defRPr kumimoji="1" sz="800" kern="1200">
                    <a:solidFill>
                      <a:schemeClr val="tx1"/>
                    </a:solidFill>
                    <a:latin typeface="Arial" panose="020B0604020202020204" pitchFamily="34" charset="0"/>
                    <a:ea typeface="ＭＳ Ｐゴシック" panose="020B0600070205080204" pitchFamily="50" charset="-128"/>
                    <a:cs typeface="+mn-cs"/>
                  </a:defRPr>
                </a:lvl7pPr>
                <a:lvl8pPr marL="3200400" algn="l" defTabSz="914400" rtl="0" eaLnBrk="1" latinLnBrk="0" hangingPunct="1">
                  <a:defRPr kumimoji="1" sz="800" kern="1200">
                    <a:solidFill>
                      <a:schemeClr val="tx1"/>
                    </a:solidFill>
                    <a:latin typeface="Arial" panose="020B0604020202020204" pitchFamily="34" charset="0"/>
                    <a:ea typeface="ＭＳ Ｐゴシック" panose="020B0600070205080204" pitchFamily="50" charset="-128"/>
                    <a:cs typeface="+mn-cs"/>
                  </a:defRPr>
                </a:lvl8pPr>
                <a:lvl9pPr marL="3657600" algn="l" defTabSz="914400" rtl="0" eaLnBrk="1" latinLnBrk="0" hangingPunct="1">
                  <a:defRPr kumimoji="1" sz="800" kern="1200">
                    <a:solidFill>
                      <a:schemeClr val="tx1"/>
                    </a:solidFill>
                    <a:latin typeface="Arial" panose="020B0604020202020204" pitchFamily="34" charset="0"/>
                    <a:ea typeface="ＭＳ Ｐゴシック" panose="020B0600070205080204" pitchFamily="50" charset="-128"/>
                    <a:cs typeface="+mn-cs"/>
                  </a:defRPr>
                </a:lvl9pPr>
              </a:lstStyle>
              <a:p>
                <a:endParaRPr lang="ja-JP" altLang="en-US"/>
              </a:p>
            </p:txBody>
          </p:sp>
        </p:grpSp>
        <p:grpSp>
          <p:nvGrpSpPr>
            <p:cNvPr id="4" name="Group 44"/>
            <p:cNvGrpSpPr>
              <a:grpSpLocks/>
            </p:cNvGrpSpPr>
            <p:nvPr/>
          </p:nvGrpSpPr>
          <p:grpSpPr bwMode="auto">
            <a:xfrm>
              <a:off x="1247" y="1616"/>
              <a:ext cx="3350" cy="1032"/>
              <a:chOff x="1474" y="3022"/>
              <a:chExt cx="3350" cy="1032"/>
            </a:xfrm>
          </p:grpSpPr>
          <p:sp>
            <p:nvSpPr>
              <p:cNvPr id="5" name="Freeform 45"/>
              <p:cNvSpPr>
                <a:spLocks/>
              </p:cNvSpPr>
              <p:nvPr/>
            </p:nvSpPr>
            <p:spPr bwMode="auto">
              <a:xfrm rot="21271358" flipH="1">
                <a:off x="4168" y="3373"/>
                <a:ext cx="656" cy="437"/>
              </a:xfrm>
              <a:custGeom>
                <a:avLst/>
                <a:gdLst>
                  <a:gd name="T0" fmla="*/ 0 w 545"/>
                  <a:gd name="T1" fmla="*/ 0 h 363"/>
                  <a:gd name="T2" fmla="*/ 409 w 545"/>
                  <a:gd name="T3" fmla="*/ 272 h 363"/>
                  <a:gd name="T4" fmla="*/ 545 w 545"/>
                  <a:gd name="T5" fmla="*/ 363 h 363"/>
                </a:gdLst>
                <a:ahLst/>
                <a:cxnLst>
                  <a:cxn ang="0">
                    <a:pos x="T0" y="T1"/>
                  </a:cxn>
                  <a:cxn ang="0">
                    <a:pos x="T2" y="T3"/>
                  </a:cxn>
                  <a:cxn ang="0">
                    <a:pos x="T4" y="T5"/>
                  </a:cxn>
                </a:cxnLst>
                <a:rect l="0" t="0" r="r" b="b"/>
                <a:pathLst>
                  <a:path w="545" h="363">
                    <a:moveTo>
                      <a:pt x="0" y="0"/>
                    </a:moveTo>
                    <a:cubicBezTo>
                      <a:pt x="159" y="106"/>
                      <a:pt x="318" y="212"/>
                      <a:pt x="409" y="272"/>
                    </a:cubicBezTo>
                    <a:cubicBezTo>
                      <a:pt x="500" y="332"/>
                      <a:pt x="522" y="348"/>
                      <a:pt x="545" y="363"/>
                    </a:cubicBezTo>
                  </a:path>
                </a:pathLst>
              </a:custGeom>
              <a:noFill/>
              <a:ln w="314325">
                <a:solidFill>
                  <a:srgbClr val="FF6600"/>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ja-JP"/>
                </a:defPPr>
                <a:lvl1pPr algn="l" rtl="0" fontAlgn="base">
                  <a:spcBef>
                    <a:spcPct val="0"/>
                  </a:spcBef>
                  <a:spcAft>
                    <a:spcPct val="0"/>
                  </a:spcAft>
                  <a:defRPr kumimoji="1" sz="800" kern="1200">
                    <a:solidFill>
                      <a:schemeClr val="tx1"/>
                    </a:solidFill>
                    <a:latin typeface="Arial" panose="020B0604020202020204" pitchFamily="34" charset="0"/>
                    <a:ea typeface="ＭＳ Ｐゴシック" panose="020B0600070205080204" pitchFamily="50" charset="-128"/>
                    <a:cs typeface="+mn-cs"/>
                  </a:defRPr>
                </a:lvl1pPr>
                <a:lvl2pPr marL="457200" algn="l" rtl="0" fontAlgn="base">
                  <a:spcBef>
                    <a:spcPct val="0"/>
                  </a:spcBef>
                  <a:spcAft>
                    <a:spcPct val="0"/>
                  </a:spcAft>
                  <a:defRPr kumimoji="1" sz="800" kern="1200">
                    <a:solidFill>
                      <a:schemeClr val="tx1"/>
                    </a:solidFill>
                    <a:latin typeface="Arial" panose="020B0604020202020204" pitchFamily="34" charset="0"/>
                    <a:ea typeface="ＭＳ Ｐゴシック" panose="020B0600070205080204" pitchFamily="50" charset="-128"/>
                    <a:cs typeface="+mn-cs"/>
                  </a:defRPr>
                </a:lvl2pPr>
                <a:lvl3pPr marL="914400" algn="l" rtl="0" fontAlgn="base">
                  <a:spcBef>
                    <a:spcPct val="0"/>
                  </a:spcBef>
                  <a:spcAft>
                    <a:spcPct val="0"/>
                  </a:spcAft>
                  <a:defRPr kumimoji="1" sz="800" kern="1200">
                    <a:solidFill>
                      <a:schemeClr val="tx1"/>
                    </a:solidFill>
                    <a:latin typeface="Arial" panose="020B0604020202020204" pitchFamily="34" charset="0"/>
                    <a:ea typeface="ＭＳ Ｐゴシック" panose="020B0600070205080204" pitchFamily="50" charset="-128"/>
                    <a:cs typeface="+mn-cs"/>
                  </a:defRPr>
                </a:lvl3pPr>
                <a:lvl4pPr marL="1371600" algn="l" rtl="0" fontAlgn="base">
                  <a:spcBef>
                    <a:spcPct val="0"/>
                  </a:spcBef>
                  <a:spcAft>
                    <a:spcPct val="0"/>
                  </a:spcAft>
                  <a:defRPr kumimoji="1" sz="800" kern="1200">
                    <a:solidFill>
                      <a:schemeClr val="tx1"/>
                    </a:solidFill>
                    <a:latin typeface="Arial" panose="020B0604020202020204" pitchFamily="34" charset="0"/>
                    <a:ea typeface="ＭＳ Ｐゴシック" panose="020B0600070205080204" pitchFamily="50" charset="-128"/>
                    <a:cs typeface="+mn-cs"/>
                  </a:defRPr>
                </a:lvl4pPr>
                <a:lvl5pPr marL="1828800" algn="l" rtl="0" fontAlgn="base">
                  <a:spcBef>
                    <a:spcPct val="0"/>
                  </a:spcBef>
                  <a:spcAft>
                    <a:spcPct val="0"/>
                  </a:spcAft>
                  <a:defRPr kumimoji="1" sz="800" kern="1200">
                    <a:solidFill>
                      <a:schemeClr val="tx1"/>
                    </a:solidFill>
                    <a:latin typeface="Arial" panose="020B0604020202020204" pitchFamily="34" charset="0"/>
                    <a:ea typeface="ＭＳ Ｐゴシック" panose="020B0600070205080204" pitchFamily="50" charset="-128"/>
                    <a:cs typeface="+mn-cs"/>
                  </a:defRPr>
                </a:lvl5pPr>
                <a:lvl6pPr marL="2286000" algn="l" defTabSz="914400" rtl="0" eaLnBrk="1" latinLnBrk="0" hangingPunct="1">
                  <a:defRPr kumimoji="1" sz="800" kern="1200">
                    <a:solidFill>
                      <a:schemeClr val="tx1"/>
                    </a:solidFill>
                    <a:latin typeface="Arial" panose="020B0604020202020204" pitchFamily="34" charset="0"/>
                    <a:ea typeface="ＭＳ Ｐゴシック" panose="020B0600070205080204" pitchFamily="50" charset="-128"/>
                    <a:cs typeface="+mn-cs"/>
                  </a:defRPr>
                </a:lvl6pPr>
                <a:lvl7pPr marL="2743200" algn="l" defTabSz="914400" rtl="0" eaLnBrk="1" latinLnBrk="0" hangingPunct="1">
                  <a:defRPr kumimoji="1" sz="800" kern="1200">
                    <a:solidFill>
                      <a:schemeClr val="tx1"/>
                    </a:solidFill>
                    <a:latin typeface="Arial" panose="020B0604020202020204" pitchFamily="34" charset="0"/>
                    <a:ea typeface="ＭＳ Ｐゴシック" panose="020B0600070205080204" pitchFamily="50" charset="-128"/>
                    <a:cs typeface="+mn-cs"/>
                  </a:defRPr>
                </a:lvl7pPr>
                <a:lvl8pPr marL="3200400" algn="l" defTabSz="914400" rtl="0" eaLnBrk="1" latinLnBrk="0" hangingPunct="1">
                  <a:defRPr kumimoji="1" sz="800" kern="1200">
                    <a:solidFill>
                      <a:schemeClr val="tx1"/>
                    </a:solidFill>
                    <a:latin typeface="Arial" panose="020B0604020202020204" pitchFamily="34" charset="0"/>
                    <a:ea typeface="ＭＳ Ｐゴシック" panose="020B0600070205080204" pitchFamily="50" charset="-128"/>
                    <a:cs typeface="+mn-cs"/>
                  </a:defRPr>
                </a:lvl8pPr>
                <a:lvl9pPr marL="3657600" algn="l" defTabSz="914400" rtl="0" eaLnBrk="1" latinLnBrk="0" hangingPunct="1">
                  <a:defRPr kumimoji="1" sz="800" kern="1200">
                    <a:solidFill>
                      <a:schemeClr val="tx1"/>
                    </a:solidFill>
                    <a:latin typeface="Arial" panose="020B0604020202020204" pitchFamily="34" charset="0"/>
                    <a:ea typeface="ＭＳ Ｐゴシック" panose="020B0600070205080204" pitchFamily="50" charset="-128"/>
                    <a:cs typeface="+mn-cs"/>
                  </a:defRPr>
                </a:lvl9pPr>
              </a:lstStyle>
              <a:p>
                <a:endParaRPr lang="ja-JP" altLang="en-US"/>
              </a:p>
            </p:txBody>
          </p:sp>
          <p:grpSp>
            <p:nvGrpSpPr>
              <p:cNvPr id="6" name="Group 46"/>
              <p:cNvGrpSpPr>
                <a:grpSpLocks/>
              </p:cNvGrpSpPr>
              <p:nvPr/>
            </p:nvGrpSpPr>
            <p:grpSpPr bwMode="auto">
              <a:xfrm>
                <a:off x="1474" y="3022"/>
                <a:ext cx="2904" cy="1032"/>
                <a:chOff x="1655" y="3022"/>
                <a:chExt cx="2904" cy="1032"/>
              </a:xfrm>
            </p:grpSpPr>
            <p:sp>
              <p:nvSpPr>
                <p:cNvPr id="7" name="Freeform 47"/>
                <p:cNvSpPr>
                  <a:spLocks/>
                </p:cNvSpPr>
                <p:nvPr/>
              </p:nvSpPr>
              <p:spPr bwMode="auto">
                <a:xfrm rot="-252947" flipH="1" flipV="1">
                  <a:off x="3742" y="3721"/>
                  <a:ext cx="817" cy="287"/>
                </a:xfrm>
                <a:custGeom>
                  <a:avLst/>
                  <a:gdLst>
                    <a:gd name="T0" fmla="*/ 0 w 680"/>
                    <a:gd name="T1" fmla="*/ 287 h 287"/>
                    <a:gd name="T2" fmla="*/ 227 w 680"/>
                    <a:gd name="T3" fmla="*/ 106 h 287"/>
                    <a:gd name="T4" fmla="*/ 453 w 680"/>
                    <a:gd name="T5" fmla="*/ 15 h 287"/>
                    <a:gd name="T6" fmla="*/ 680 w 680"/>
                    <a:gd name="T7" fmla="*/ 15 h 287"/>
                  </a:gdLst>
                  <a:ahLst/>
                  <a:cxnLst>
                    <a:cxn ang="0">
                      <a:pos x="T0" y="T1"/>
                    </a:cxn>
                    <a:cxn ang="0">
                      <a:pos x="T2" y="T3"/>
                    </a:cxn>
                    <a:cxn ang="0">
                      <a:pos x="T4" y="T5"/>
                    </a:cxn>
                    <a:cxn ang="0">
                      <a:pos x="T6" y="T7"/>
                    </a:cxn>
                  </a:cxnLst>
                  <a:rect l="0" t="0" r="r" b="b"/>
                  <a:pathLst>
                    <a:path w="680" h="287">
                      <a:moveTo>
                        <a:pt x="0" y="287"/>
                      </a:moveTo>
                      <a:cubicBezTo>
                        <a:pt x="76" y="219"/>
                        <a:pt x="152" y="151"/>
                        <a:pt x="227" y="106"/>
                      </a:cubicBezTo>
                      <a:cubicBezTo>
                        <a:pt x="302" y="61"/>
                        <a:pt x="378" y="30"/>
                        <a:pt x="453" y="15"/>
                      </a:cubicBezTo>
                      <a:cubicBezTo>
                        <a:pt x="528" y="0"/>
                        <a:pt x="604" y="7"/>
                        <a:pt x="680" y="15"/>
                      </a:cubicBezTo>
                    </a:path>
                  </a:pathLst>
                </a:custGeom>
                <a:noFill/>
                <a:ln w="314325">
                  <a:solidFill>
                    <a:srgbClr val="FF6600"/>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ja-JP"/>
                  </a:defPPr>
                  <a:lvl1pPr algn="l" rtl="0" fontAlgn="base">
                    <a:spcBef>
                      <a:spcPct val="0"/>
                    </a:spcBef>
                    <a:spcAft>
                      <a:spcPct val="0"/>
                    </a:spcAft>
                    <a:defRPr kumimoji="1" sz="800" kern="1200">
                      <a:solidFill>
                        <a:schemeClr val="tx1"/>
                      </a:solidFill>
                      <a:latin typeface="Arial" panose="020B0604020202020204" pitchFamily="34" charset="0"/>
                      <a:ea typeface="ＭＳ Ｐゴシック" panose="020B0600070205080204" pitchFamily="50" charset="-128"/>
                      <a:cs typeface="+mn-cs"/>
                    </a:defRPr>
                  </a:lvl1pPr>
                  <a:lvl2pPr marL="457200" algn="l" rtl="0" fontAlgn="base">
                    <a:spcBef>
                      <a:spcPct val="0"/>
                    </a:spcBef>
                    <a:spcAft>
                      <a:spcPct val="0"/>
                    </a:spcAft>
                    <a:defRPr kumimoji="1" sz="800" kern="1200">
                      <a:solidFill>
                        <a:schemeClr val="tx1"/>
                      </a:solidFill>
                      <a:latin typeface="Arial" panose="020B0604020202020204" pitchFamily="34" charset="0"/>
                      <a:ea typeface="ＭＳ Ｐゴシック" panose="020B0600070205080204" pitchFamily="50" charset="-128"/>
                      <a:cs typeface="+mn-cs"/>
                    </a:defRPr>
                  </a:lvl2pPr>
                  <a:lvl3pPr marL="914400" algn="l" rtl="0" fontAlgn="base">
                    <a:spcBef>
                      <a:spcPct val="0"/>
                    </a:spcBef>
                    <a:spcAft>
                      <a:spcPct val="0"/>
                    </a:spcAft>
                    <a:defRPr kumimoji="1" sz="800" kern="1200">
                      <a:solidFill>
                        <a:schemeClr val="tx1"/>
                      </a:solidFill>
                      <a:latin typeface="Arial" panose="020B0604020202020204" pitchFamily="34" charset="0"/>
                      <a:ea typeface="ＭＳ Ｐゴシック" panose="020B0600070205080204" pitchFamily="50" charset="-128"/>
                      <a:cs typeface="+mn-cs"/>
                    </a:defRPr>
                  </a:lvl3pPr>
                  <a:lvl4pPr marL="1371600" algn="l" rtl="0" fontAlgn="base">
                    <a:spcBef>
                      <a:spcPct val="0"/>
                    </a:spcBef>
                    <a:spcAft>
                      <a:spcPct val="0"/>
                    </a:spcAft>
                    <a:defRPr kumimoji="1" sz="800" kern="1200">
                      <a:solidFill>
                        <a:schemeClr val="tx1"/>
                      </a:solidFill>
                      <a:latin typeface="Arial" panose="020B0604020202020204" pitchFamily="34" charset="0"/>
                      <a:ea typeface="ＭＳ Ｐゴシック" panose="020B0600070205080204" pitchFamily="50" charset="-128"/>
                      <a:cs typeface="+mn-cs"/>
                    </a:defRPr>
                  </a:lvl4pPr>
                  <a:lvl5pPr marL="1828800" algn="l" rtl="0" fontAlgn="base">
                    <a:spcBef>
                      <a:spcPct val="0"/>
                    </a:spcBef>
                    <a:spcAft>
                      <a:spcPct val="0"/>
                    </a:spcAft>
                    <a:defRPr kumimoji="1" sz="800" kern="1200">
                      <a:solidFill>
                        <a:schemeClr val="tx1"/>
                      </a:solidFill>
                      <a:latin typeface="Arial" panose="020B0604020202020204" pitchFamily="34" charset="0"/>
                      <a:ea typeface="ＭＳ Ｐゴシック" panose="020B0600070205080204" pitchFamily="50" charset="-128"/>
                      <a:cs typeface="+mn-cs"/>
                    </a:defRPr>
                  </a:lvl5pPr>
                  <a:lvl6pPr marL="2286000" algn="l" defTabSz="914400" rtl="0" eaLnBrk="1" latinLnBrk="0" hangingPunct="1">
                    <a:defRPr kumimoji="1" sz="800" kern="1200">
                      <a:solidFill>
                        <a:schemeClr val="tx1"/>
                      </a:solidFill>
                      <a:latin typeface="Arial" panose="020B0604020202020204" pitchFamily="34" charset="0"/>
                      <a:ea typeface="ＭＳ Ｐゴシック" panose="020B0600070205080204" pitchFamily="50" charset="-128"/>
                      <a:cs typeface="+mn-cs"/>
                    </a:defRPr>
                  </a:lvl6pPr>
                  <a:lvl7pPr marL="2743200" algn="l" defTabSz="914400" rtl="0" eaLnBrk="1" latinLnBrk="0" hangingPunct="1">
                    <a:defRPr kumimoji="1" sz="800" kern="1200">
                      <a:solidFill>
                        <a:schemeClr val="tx1"/>
                      </a:solidFill>
                      <a:latin typeface="Arial" panose="020B0604020202020204" pitchFamily="34" charset="0"/>
                      <a:ea typeface="ＭＳ Ｐゴシック" panose="020B0600070205080204" pitchFamily="50" charset="-128"/>
                      <a:cs typeface="+mn-cs"/>
                    </a:defRPr>
                  </a:lvl7pPr>
                  <a:lvl8pPr marL="3200400" algn="l" defTabSz="914400" rtl="0" eaLnBrk="1" latinLnBrk="0" hangingPunct="1">
                    <a:defRPr kumimoji="1" sz="800" kern="1200">
                      <a:solidFill>
                        <a:schemeClr val="tx1"/>
                      </a:solidFill>
                      <a:latin typeface="Arial" panose="020B0604020202020204" pitchFamily="34" charset="0"/>
                      <a:ea typeface="ＭＳ Ｐゴシック" panose="020B0600070205080204" pitchFamily="50" charset="-128"/>
                      <a:cs typeface="+mn-cs"/>
                    </a:defRPr>
                  </a:lvl8pPr>
                  <a:lvl9pPr marL="3657600" algn="l" defTabSz="914400" rtl="0" eaLnBrk="1" latinLnBrk="0" hangingPunct="1">
                    <a:defRPr kumimoji="1" sz="800" kern="1200">
                      <a:solidFill>
                        <a:schemeClr val="tx1"/>
                      </a:solidFill>
                      <a:latin typeface="Arial" panose="020B0604020202020204" pitchFamily="34" charset="0"/>
                      <a:ea typeface="ＭＳ Ｐゴシック" panose="020B0600070205080204" pitchFamily="50" charset="-128"/>
                      <a:cs typeface="+mn-cs"/>
                    </a:defRPr>
                  </a:lvl9pPr>
                </a:lstStyle>
                <a:p>
                  <a:endParaRPr lang="ja-JP" altLang="en-US"/>
                </a:p>
              </p:txBody>
            </p:sp>
            <p:grpSp>
              <p:nvGrpSpPr>
                <p:cNvPr id="8" name="Group 48"/>
                <p:cNvGrpSpPr>
                  <a:grpSpLocks/>
                </p:cNvGrpSpPr>
                <p:nvPr/>
              </p:nvGrpSpPr>
              <p:grpSpPr bwMode="auto">
                <a:xfrm>
                  <a:off x="1655" y="3022"/>
                  <a:ext cx="2294" cy="1032"/>
                  <a:chOff x="1519" y="3067"/>
                  <a:chExt cx="2294" cy="1032"/>
                </a:xfrm>
              </p:grpSpPr>
              <p:sp>
                <p:nvSpPr>
                  <p:cNvPr id="9" name="Freeform 49"/>
                  <p:cNvSpPr>
                    <a:spLocks/>
                  </p:cNvSpPr>
                  <p:nvPr/>
                </p:nvSpPr>
                <p:spPr bwMode="auto">
                  <a:xfrm rot="21262159" flipV="1">
                    <a:off x="3157" y="3812"/>
                    <a:ext cx="656" cy="287"/>
                  </a:xfrm>
                  <a:custGeom>
                    <a:avLst/>
                    <a:gdLst>
                      <a:gd name="T0" fmla="*/ 0 w 680"/>
                      <a:gd name="T1" fmla="*/ 287 h 287"/>
                      <a:gd name="T2" fmla="*/ 227 w 680"/>
                      <a:gd name="T3" fmla="*/ 106 h 287"/>
                      <a:gd name="T4" fmla="*/ 453 w 680"/>
                      <a:gd name="T5" fmla="*/ 15 h 287"/>
                      <a:gd name="T6" fmla="*/ 680 w 680"/>
                      <a:gd name="T7" fmla="*/ 15 h 287"/>
                    </a:gdLst>
                    <a:ahLst/>
                    <a:cxnLst>
                      <a:cxn ang="0">
                        <a:pos x="T0" y="T1"/>
                      </a:cxn>
                      <a:cxn ang="0">
                        <a:pos x="T2" y="T3"/>
                      </a:cxn>
                      <a:cxn ang="0">
                        <a:pos x="T4" y="T5"/>
                      </a:cxn>
                      <a:cxn ang="0">
                        <a:pos x="T6" y="T7"/>
                      </a:cxn>
                    </a:cxnLst>
                    <a:rect l="0" t="0" r="r" b="b"/>
                    <a:pathLst>
                      <a:path w="680" h="287">
                        <a:moveTo>
                          <a:pt x="0" y="287"/>
                        </a:moveTo>
                        <a:cubicBezTo>
                          <a:pt x="76" y="219"/>
                          <a:pt x="152" y="151"/>
                          <a:pt x="227" y="106"/>
                        </a:cubicBezTo>
                        <a:cubicBezTo>
                          <a:pt x="302" y="61"/>
                          <a:pt x="378" y="30"/>
                          <a:pt x="453" y="15"/>
                        </a:cubicBezTo>
                        <a:cubicBezTo>
                          <a:pt x="528" y="0"/>
                          <a:pt x="604" y="7"/>
                          <a:pt x="680" y="15"/>
                        </a:cubicBezTo>
                      </a:path>
                    </a:pathLst>
                  </a:custGeom>
                  <a:noFill/>
                  <a:ln w="311150">
                    <a:solidFill>
                      <a:srgbClr val="FF6600"/>
                    </a:solidFill>
                    <a:round/>
                    <a:headEnd/>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ja-JP"/>
                    </a:defPPr>
                    <a:lvl1pPr algn="l" rtl="0" fontAlgn="base">
                      <a:spcBef>
                        <a:spcPct val="0"/>
                      </a:spcBef>
                      <a:spcAft>
                        <a:spcPct val="0"/>
                      </a:spcAft>
                      <a:defRPr kumimoji="1" sz="800" kern="1200">
                        <a:solidFill>
                          <a:schemeClr val="tx1"/>
                        </a:solidFill>
                        <a:latin typeface="Arial" panose="020B0604020202020204" pitchFamily="34" charset="0"/>
                        <a:ea typeface="ＭＳ Ｐゴシック" panose="020B0600070205080204" pitchFamily="50" charset="-128"/>
                        <a:cs typeface="+mn-cs"/>
                      </a:defRPr>
                    </a:lvl1pPr>
                    <a:lvl2pPr marL="457200" algn="l" rtl="0" fontAlgn="base">
                      <a:spcBef>
                        <a:spcPct val="0"/>
                      </a:spcBef>
                      <a:spcAft>
                        <a:spcPct val="0"/>
                      </a:spcAft>
                      <a:defRPr kumimoji="1" sz="800" kern="1200">
                        <a:solidFill>
                          <a:schemeClr val="tx1"/>
                        </a:solidFill>
                        <a:latin typeface="Arial" panose="020B0604020202020204" pitchFamily="34" charset="0"/>
                        <a:ea typeface="ＭＳ Ｐゴシック" panose="020B0600070205080204" pitchFamily="50" charset="-128"/>
                        <a:cs typeface="+mn-cs"/>
                      </a:defRPr>
                    </a:lvl2pPr>
                    <a:lvl3pPr marL="914400" algn="l" rtl="0" fontAlgn="base">
                      <a:spcBef>
                        <a:spcPct val="0"/>
                      </a:spcBef>
                      <a:spcAft>
                        <a:spcPct val="0"/>
                      </a:spcAft>
                      <a:defRPr kumimoji="1" sz="800" kern="1200">
                        <a:solidFill>
                          <a:schemeClr val="tx1"/>
                        </a:solidFill>
                        <a:latin typeface="Arial" panose="020B0604020202020204" pitchFamily="34" charset="0"/>
                        <a:ea typeface="ＭＳ Ｐゴシック" panose="020B0600070205080204" pitchFamily="50" charset="-128"/>
                        <a:cs typeface="+mn-cs"/>
                      </a:defRPr>
                    </a:lvl3pPr>
                    <a:lvl4pPr marL="1371600" algn="l" rtl="0" fontAlgn="base">
                      <a:spcBef>
                        <a:spcPct val="0"/>
                      </a:spcBef>
                      <a:spcAft>
                        <a:spcPct val="0"/>
                      </a:spcAft>
                      <a:defRPr kumimoji="1" sz="800" kern="1200">
                        <a:solidFill>
                          <a:schemeClr val="tx1"/>
                        </a:solidFill>
                        <a:latin typeface="Arial" panose="020B0604020202020204" pitchFamily="34" charset="0"/>
                        <a:ea typeface="ＭＳ Ｐゴシック" panose="020B0600070205080204" pitchFamily="50" charset="-128"/>
                        <a:cs typeface="+mn-cs"/>
                      </a:defRPr>
                    </a:lvl4pPr>
                    <a:lvl5pPr marL="1828800" algn="l" rtl="0" fontAlgn="base">
                      <a:spcBef>
                        <a:spcPct val="0"/>
                      </a:spcBef>
                      <a:spcAft>
                        <a:spcPct val="0"/>
                      </a:spcAft>
                      <a:defRPr kumimoji="1" sz="800" kern="1200">
                        <a:solidFill>
                          <a:schemeClr val="tx1"/>
                        </a:solidFill>
                        <a:latin typeface="Arial" panose="020B0604020202020204" pitchFamily="34" charset="0"/>
                        <a:ea typeface="ＭＳ Ｐゴシック" panose="020B0600070205080204" pitchFamily="50" charset="-128"/>
                        <a:cs typeface="+mn-cs"/>
                      </a:defRPr>
                    </a:lvl5pPr>
                    <a:lvl6pPr marL="2286000" algn="l" defTabSz="914400" rtl="0" eaLnBrk="1" latinLnBrk="0" hangingPunct="1">
                      <a:defRPr kumimoji="1" sz="800" kern="1200">
                        <a:solidFill>
                          <a:schemeClr val="tx1"/>
                        </a:solidFill>
                        <a:latin typeface="Arial" panose="020B0604020202020204" pitchFamily="34" charset="0"/>
                        <a:ea typeface="ＭＳ Ｐゴシック" panose="020B0600070205080204" pitchFamily="50" charset="-128"/>
                        <a:cs typeface="+mn-cs"/>
                      </a:defRPr>
                    </a:lvl6pPr>
                    <a:lvl7pPr marL="2743200" algn="l" defTabSz="914400" rtl="0" eaLnBrk="1" latinLnBrk="0" hangingPunct="1">
                      <a:defRPr kumimoji="1" sz="800" kern="1200">
                        <a:solidFill>
                          <a:schemeClr val="tx1"/>
                        </a:solidFill>
                        <a:latin typeface="Arial" panose="020B0604020202020204" pitchFamily="34" charset="0"/>
                        <a:ea typeface="ＭＳ Ｐゴシック" panose="020B0600070205080204" pitchFamily="50" charset="-128"/>
                        <a:cs typeface="+mn-cs"/>
                      </a:defRPr>
                    </a:lvl7pPr>
                    <a:lvl8pPr marL="3200400" algn="l" defTabSz="914400" rtl="0" eaLnBrk="1" latinLnBrk="0" hangingPunct="1">
                      <a:defRPr kumimoji="1" sz="800" kern="1200">
                        <a:solidFill>
                          <a:schemeClr val="tx1"/>
                        </a:solidFill>
                        <a:latin typeface="Arial" panose="020B0604020202020204" pitchFamily="34" charset="0"/>
                        <a:ea typeface="ＭＳ Ｐゴシック" panose="020B0600070205080204" pitchFamily="50" charset="-128"/>
                        <a:cs typeface="+mn-cs"/>
                      </a:defRPr>
                    </a:lvl8pPr>
                    <a:lvl9pPr marL="3657600" algn="l" defTabSz="914400" rtl="0" eaLnBrk="1" latinLnBrk="0" hangingPunct="1">
                      <a:defRPr kumimoji="1" sz="800" kern="1200">
                        <a:solidFill>
                          <a:schemeClr val="tx1"/>
                        </a:solidFill>
                        <a:latin typeface="Arial" panose="020B0604020202020204" pitchFamily="34" charset="0"/>
                        <a:ea typeface="ＭＳ Ｐゴシック" panose="020B0600070205080204" pitchFamily="50" charset="-128"/>
                        <a:cs typeface="+mn-cs"/>
                      </a:defRPr>
                    </a:lvl9pPr>
                  </a:lstStyle>
                  <a:p>
                    <a:endParaRPr lang="ja-JP" altLang="en-US"/>
                  </a:p>
                </p:txBody>
              </p:sp>
              <p:grpSp>
                <p:nvGrpSpPr>
                  <p:cNvPr id="10" name="Group 50"/>
                  <p:cNvGrpSpPr>
                    <a:grpSpLocks/>
                  </p:cNvGrpSpPr>
                  <p:nvPr/>
                </p:nvGrpSpPr>
                <p:grpSpPr bwMode="auto">
                  <a:xfrm>
                    <a:off x="1519" y="3067"/>
                    <a:ext cx="1734" cy="784"/>
                    <a:chOff x="1066" y="3158"/>
                    <a:chExt cx="1734" cy="784"/>
                  </a:xfrm>
                </p:grpSpPr>
                <p:grpSp>
                  <p:nvGrpSpPr>
                    <p:cNvPr id="11" name="Group 51"/>
                    <p:cNvGrpSpPr>
                      <a:grpSpLocks/>
                    </p:cNvGrpSpPr>
                    <p:nvPr/>
                  </p:nvGrpSpPr>
                  <p:grpSpPr bwMode="auto">
                    <a:xfrm>
                      <a:off x="1066" y="3158"/>
                      <a:ext cx="1170" cy="307"/>
                      <a:chOff x="1948" y="2529"/>
                      <a:chExt cx="1170" cy="307"/>
                    </a:xfrm>
                  </p:grpSpPr>
                  <p:sp>
                    <p:nvSpPr>
                      <p:cNvPr id="13" name="Freeform 52"/>
                      <p:cNvSpPr>
                        <a:spLocks/>
                      </p:cNvSpPr>
                      <p:nvPr/>
                    </p:nvSpPr>
                    <p:spPr bwMode="auto">
                      <a:xfrm>
                        <a:off x="1948" y="2529"/>
                        <a:ext cx="680" cy="287"/>
                      </a:xfrm>
                      <a:custGeom>
                        <a:avLst/>
                        <a:gdLst>
                          <a:gd name="T0" fmla="*/ 0 w 680"/>
                          <a:gd name="T1" fmla="*/ 287 h 287"/>
                          <a:gd name="T2" fmla="*/ 227 w 680"/>
                          <a:gd name="T3" fmla="*/ 106 h 287"/>
                          <a:gd name="T4" fmla="*/ 453 w 680"/>
                          <a:gd name="T5" fmla="*/ 15 h 287"/>
                          <a:gd name="T6" fmla="*/ 680 w 680"/>
                          <a:gd name="T7" fmla="*/ 15 h 287"/>
                        </a:gdLst>
                        <a:ahLst/>
                        <a:cxnLst>
                          <a:cxn ang="0">
                            <a:pos x="T0" y="T1"/>
                          </a:cxn>
                          <a:cxn ang="0">
                            <a:pos x="T2" y="T3"/>
                          </a:cxn>
                          <a:cxn ang="0">
                            <a:pos x="T4" y="T5"/>
                          </a:cxn>
                          <a:cxn ang="0">
                            <a:pos x="T6" y="T7"/>
                          </a:cxn>
                        </a:cxnLst>
                        <a:rect l="0" t="0" r="r" b="b"/>
                        <a:pathLst>
                          <a:path w="680" h="287">
                            <a:moveTo>
                              <a:pt x="0" y="287"/>
                            </a:moveTo>
                            <a:cubicBezTo>
                              <a:pt x="76" y="219"/>
                              <a:pt x="152" y="151"/>
                              <a:pt x="227" y="106"/>
                            </a:cubicBezTo>
                            <a:cubicBezTo>
                              <a:pt x="302" y="61"/>
                              <a:pt x="378" y="30"/>
                              <a:pt x="453" y="15"/>
                            </a:cubicBezTo>
                            <a:cubicBezTo>
                              <a:pt x="528" y="0"/>
                              <a:pt x="604" y="7"/>
                              <a:pt x="680" y="15"/>
                            </a:cubicBezTo>
                          </a:path>
                        </a:pathLst>
                      </a:custGeom>
                      <a:noFill/>
                      <a:ln w="314325">
                        <a:solidFill>
                          <a:srgbClr val="FF66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ja-JP"/>
                        </a:defPPr>
                        <a:lvl1pPr algn="l" rtl="0" fontAlgn="base">
                          <a:spcBef>
                            <a:spcPct val="0"/>
                          </a:spcBef>
                          <a:spcAft>
                            <a:spcPct val="0"/>
                          </a:spcAft>
                          <a:defRPr kumimoji="1" sz="800" kern="1200">
                            <a:solidFill>
                              <a:schemeClr val="tx1"/>
                            </a:solidFill>
                            <a:latin typeface="Arial" panose="020B0604020202020204" pitchFamily="34" charset="0"/>
                            <a:ea typeface="ＭＳ Ｐゴシック" panose="020B0600070205080204" pitchFamily="50" charset="-128"/>
                            <a:cs typeface="+mn-cs"/>
                          </a:defRPr>
                        </a:lvl1pPr>
                        <a:lvl2pPr marL="457200" algn="l" rtl="0" fontAlgn="base">
                          <a:spcBef>
                            <a:spcPct val="0"/>
                          </a:spcBef>
                          <a:spcAft>
                            <a:spcPct val="0"/>
                          </a:spcAft>
                          <a:defRPr kumimoji="1" sz="800" kern="1200">
                            <a:solidFill>
                              <a:schemeClr val="tx1"/>
                            </a:solidFill>
                            <a:latin typeface="Arial" panose="020B0604020202020204" pitchFamily="34" charset="0"/>
                            <a:ea typeface="ＭＳ Ｐゴシック" panose="020B0600070205080204" pitchFamily="50" charset="-128"/>
                            <a:cs typeface="+mn-cs"/>
                          </a:defRPr>
                        </a:lvl2pPr>
                        <a:lvl3pPr marL="914400" algn="l" rtl="0" fontAlgn="base">
                          <a:spcBef>
                            <a:spcPct val="0"/>
                          </a:spcBef>
                          <a:spcAft>
                            <a:spcPct val="0"/>
                          </a:spcAft>
                          <a:defRPr kumimoji="1" sz="800" kern="1200">
                            <a:solidFill>
                              <a:schemeClr val="tx1"/>
                            </a:solidFill>
                            <a:latin typeface="Arial" panose="020B0604020202020204" pitchFamily="34" charset="0"/>
                            <a:ea typeface="ＭＳ Ｐゴシック" panose="020B0600070205080204" pitchFamily="50" charset="-128"/>
                            <a:cs typeface="+mn-cs"/>
                          </a:defRPr>
                        </a:lvl3pPr>
                        <a:lvl4pPr marL="1371600" algn="l" rtl="0" fontAlgn="base">
                          <a:spcBef>
                            <a:spcPct val="0"/>
                          </a:spcBef>
                          <a:spcAft>
                            <a:spcPct val="0"/>
                          </a:spcAft>
                          <a:defRPr kumimoji="1" sz="800" kern="1200">
                            <a:solidFill>
                              <a:schemeClr val="tx1"/>
                            </a:solidFill>
                            <a:latin typeface="Arial" panose="020B0604020202020204" pitchFamily="34" charset="0"/>
                            <a:ea typeface="ＭＳ Ｐゴシック" panose="020B0600070205080204" pitchFamily="50" charset="-128"/>
                            <a:cs typeface="+mn-cs"/>
                          </a:defRPr>
                        </a:lvl4pPr>
                        <a:lvl5pPr marL="1828800" algn="l" rtl="0" fontAlgn="base">
                          <a:spcBef>
                            <a:spcPct val="0"/>
                          </a:spcBef>
                          <a:spcAft>
                            <a:spcPct val="0"/>
                          </a:spcAft>
                          <a:defRPr kumimoji="1" sz="800" kern="1200">
                            <a:solidFill>
                              <a:schemeClr val="tx1"/>
                            </a:solidFill>
                            <a:latin typeface="Arial" panose="020B0604020202020204" pitchFamily="34" charset="0"/>
                            <a:ea typeface="ＭＳ Ｐゴシック" panose="020B0600070205080204" pitchFamily="50" charset="-128"/>
                            <a:cs typeface="+mn-cs"/>
                          </a:defRPr>
                        </a:lvl5pPr>
                        <a:lvl6pPr marL="2286000" algn="l" defTabSz="914400" rtl="0" eaLnBrk="1" latinLnBrk="0" hangingPunct="1">
                          <a:defRPr kumimoji="1" sz="800" kern="1200">
                            <a:solidFill>
                              <a:schemeClr val="tx1"/>
                            </a:solidFill>
                            <a:latin typeface="Arial" panose="020B0604020202020204" pitchFamily="34" charset="0"/>
                            <a:ea typeface="ＭＳ Ｐゴシック" panose="020B0600070205080204" pitchFamily="50" charset="-128"/>
                            <a:cs typeface="+mn-cs"/>
                          </a:defRPr>
                        </a:lvl6pPr>
                        <a:lvl7pPr marL="2743200" algn="l" defTabSz="914400" rtl="0" eaLnBrk="1" latinLnBrk="0" hangingPunct="1">
                          <a:defRPr kumimoji="1" sz="800" kern="1200">
                            <a:solidFill>
                              <a:schemeClr val="tx1"/>
                            </a:solidFill>
                            <a:latin typeface="Arial" panose="020B0604020202020204" pitchFamily="34" charset="0"/>
                            <a:ea typeface="ＭＳ Ｐゴシック" panose="020B0600070205080204" pitchFamily="50" charset="-128"/>
                            <a:cs typeface="+mn-cs"/>
                          </a:defRPr>
                        </a:lvl7pPr>
                        <a:lvl8pPr marL="3200400" algn="l" defTabSz="914400" rtl="0" eaLnBrk="1" latinLnBrk="0" hangingPunct="1">
                          <a:defRPr kumimoji="1" sz="800" kern="1200">
                            <a:solidFill>
                              <a:schemeClr val="tx1"/>
                            </a:solidFill>
                            <a:latin typeface="Arial" panose="020B0604020202020204" pitchFamily="34" charset="0"/>
                            <a:ea typeface="ＭＳ Ｐゴシック" panose="020B0600070205080204" pitchFamily="50" charset="-128"/>
                            <a:cs typeface="+mn-cs"/>
                          </a:defRPr>
                        </a:lvl8pPr>
                        <a:lvl9pPr marL="3657600" algn="l" defTabSz="914400" rtl="0" eaLnBrk="1" latinLnBrk="0" hangingPunct="1">
                          <a:defRPr kumimoji="1" sz="800" kern="1200">
                            <a:solidFill>
                              <a:schemeClr val="tx1"/>
                            </a:solidFill>
                            <a:latin typeface="Arial" panose="020B0604020202020204" pitchFamily="34" charset="0"/>
                            <a:ea typeface="ＭＳ Ｐゴシック" panose="020B0600070205080204" pitchFamily="50" charset="-128"/>
                            <a:cs typeface="+mn-cs"/>
                          </a:defRPr>
                        </a:lvl9pPr>
                      </a:lstStyle>
                      <a:p>
                        <a:endParaRPr lang="ja-JP" altLang="en-US"/>
                      </a:p>
                    </p:txBody>
                  </p:sp>
                  <p:sp>
                    <p:nvSpPr>
                      <p:cNvPr id="14" name="Freeform 53"/>
                      <p:cNvSpPr>
                        <a:spLocks/>
                      </p:cNvSpPr>
                      <p:nvPr/>
                    </p:nvSpPr>
                    <p:spPr bwMode="auto">
                      <a:xfrm rot="252947" flipH="1">
                        <a:off x="2438" y="2549"/>
                        <a:ext cx="680" cy="287"/>
                      </a:xfrm>
                      <a:custGeom>
                        <a:avLst/>
                        <a:gdLst>
                          <a:gd name="T0" fmla="*/ 0 w 680"/>
                          <a:gd name="T1" fmla="*/ 287 h 287"/>
                          <a:gd name="T2" fmla="*/ 227 w 680"/>
                          <a:gd name="T3" fmla="*/ 106 h 287"/>
                          <a:gd name="T4" fmla="*/ 453 w 680"/>
                          <a:gd name="T5" fmla="*/ 15 h 287"/>
                          <a:gd name="T6" fmla="*/ 680 w 680"/>
                          <a:gd name="T7" fmla="*/ 15 h 287"/>
                        </a:gdLst>
                        <a:ahLst/>
                        <a:cxnLst>
                          <a:cxn ang="0">
                            <a:pos x="T0" y="T1"/>
                          </a:cxn>
                          <a:cxn ang="0">
                            <a:pos x="T2" y="T3"/>
                          </a:cxn>
                          <a:cxn ang="0">
                            <a:pos x="T4" y="T5"/>
                          </a:cxn>
                          <a:cxn ang="0">
                            <a:pos x="T6" y="T7"/>
                          </a:cxn>
                        </a:cxnLst>
                        <a:rect l="0" t="0" r="r" b="b"/>
                        <a:pathLst>
                          <a:path w="680" h="287">
                            <a:moveTo>
                              <a:pt x="0" y="287"/>
                            </a:moveTo>
                            <a:cubicBezTo>
                              <a:pt x="76" y="219"/>
                              <a:pt x="152" y="151"/>
                              <a:pt x="227" y="106"/>
                            </a:cubicBezTo>
                            <a:cubicBezTo>
                              <a:pt x="302" y="61"/>
                              <a:pt x="378" y="30"/>
                              <a:pt x="453" y="15"/>
                            </a:cubicBezTo>
                            <a:cubicBezTo>
                              <a:pt x="528" y="0"/>
                              <a:pt x="604" y="7"/>
                              <a:pt x="680" y="15"/>
                            </a:cubicBezTo>
                          </a:path>
                        </a:pathLst>
                      </a:custGeom>
                      <a:noFill/>
                      <a:ln w="323850">
                        <a:solidFill>
                          <a:srgbClr val="FF6600"/>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ja-JP"/>
                        </a:defPPr>
                        <a:lvl1pPr algn="l" rtl="0" fontAlgn="base">
                          <a:spcBef>
                            <a:spcPct val="0"/>
                          </a:spcBef>
                          <a:spcAft>
                            <a:spcPct val="0"/>
                          </a:spcAft>
                          <a:defRPr kumimoji="1" sz="800" kern="1200">
                            <a:solidFill>
                              <a:schemeClr val="tx1"/>
                            </a:solidFill>
                            <a:latin typeface="Arial" panose="020B0604020202020204" pitchFamily="34" charset="0"/>
                            <a:ea typeface="ＭＳ Ｐゴシック" panose="020B0600070205080204" pitchFamily="50" charset="-128"/>
                            <a:cs typeface="+mn-cs"/>
                          </a:defRPr>
                        </a:lvl1pPr>
                        <a:lvl2pPr marL="457200" algn="l" rtl="0" fontAlgn="base">
                          <a:spcBef>
                            <a:spcPct val="0"/>
                          </a:spcBef>
                          <a:spcAft>
                            <a:spcPct val="0"/>
                          </a:spcAft>
                          <a:defRPr kumimoji="1" sz="800" kern="1200">
                            <a:solidFill>
                              <a:schemeClr val="tx1"/>
                            </a:solidFill>
                            <a:latin typeface="Arial" panose="020B0604020202020204" pitchFamily="34" charset="0"/>
                            <a:ea typeface="ＭＳ Ｐゴシック" panose="020B0600070205080204" pitchFamily="50" charset="-128"/>
                            <a:cs typeface="+mn-cs"/>
                          </a:defRPr>
                        </a:lvl2pPr>
                        <a:lvl3pPr marL="914400" algn="l" rtl="0" fontAlgn="base">
                          <a:spcBef>
                            <a:spcPct val="0"/>
                          </a:spcBef>
                          <a:spcAft>
                            <a:spcPct val="0"/>
                          </a:spcAft>
                          <a:defRPr kumimoji="1" sz="800" kern="1200">
                            <a:solidFill>
                              <a:schemeClr val="tx1"/>
                            </a:solidFill>
                            <a:latin typeface="Arial" panose="020B0604020202020204" pitchFamily="34" charset="0"/>
                            <a:ea typeface="ＭＳ Ｐゴシック" panose="020B0600070205080204" pitchFamily="50" charset="-128"/>
                            <a:cs typeface="+mn-cs"/>
                          </a:defRPr>
                        </a:lvl3pPr>
                        <a:lvl4pPr marL="1371600" algn="l" rtl="0" fontAlgn="base">
                          <a:spcBef>
                            <a:spcPct val="0"/>
                          </a:spcBef>
                          <a:spcAft>
                            <a:spcPct val="0"/>
                          </a:spcAft>
                          <a:defRPr kumimoji="1" sz="800" kern="1200">
                            <a:solidFill>
                              <a:schemeClr val="tx1"/>
                            </a:solidFill>
                            <a:latin typeface="Arial" panose="020B0604020202020204" pitchFamily="34" charset="0"/>
                            <a:ea typeface="ＭＳ Ｐゴシック" panose="020B0600070205080204" pitchFamily="50" charset="-128"/>
                            <a:cs typeface="+mn-cs"/>
                          </a:defRPr>
                        </a:lvl4pPr>
                        <a:lvl5pPr marL="1828800" algn="l" rtl="0" fontAlgn="base">
                          <a:spcBef>
                            <a:spcPct val="0"/>
                          </a:spcBef>
                          <a:spcAft>
                            <a:spcPct val="0"/>
                          </a:spcAft>
                          <a:defRPr kumimoji="1" sz="800" kern="1200">
                            <a:solidFill>
                              <a:schemeClr val="tx1"/>
                            </a:solidFill>
                            <a:latin typeface="Arial" panose="020B0604020202020204" pitchFamily="34" charset="0"/>
                            <a:ea typeface="ＭＳ Ｐゴシック" panose="020B0600070205080204" pitchFamily="50" charset="-128"/>
                            <a:cs typeface="+mn-cs"/>
                          </a:defRPr>
                        </a:lvl5pPr>
                        <a:lvl6pPr marL="2286000" algn="l" defTabSz="914400" rtl="0" eaLnBrk="1" latinLnBrk="0" hangingPunct="1">
                          <a:defRPr kumimoji="1" sz="800" kern="1200">
                            <a:solidFill>
                              <a:schemeClr val="tx1"/>
                            </a:solidFill>
                            <a:latin typeface="Arial" panose="020B0604020202020204" pitchFamily="34" charset="0"/>
                            <a:ea typeface="ＭＳ Ｐゴシック" panose="020B0600070205080204" pitchFamily="50" charset="-128"/>
                            <a:cs typeface="+mn-cs"/>
                          </a:defRPr>
                        </a:lvl6pPr>
                        <a:lvl7pPr marL="2743200" algn="l" defTabSz="914400" rtl="0" eaLnBrk="1" latinLnBrk="0" hangingPunct="1">
                          <a:defRPr kumimoji="1" sz="800" kern="1200">
                            <a:solidFill>
                              <a:schemeClr val="tx1"/>
                            </a:solidFill>
                            <a:latin typeface="Arial" panose="020B0604020202020204" pitchFamily="34" charset="0"/>
                            <a:ea typeface="ＭＳ Ｐゴシック" panose="020B0600070205080204" pitchFamily="50" charset="-128"/>
                            <a:cs typeface="+mn-cs"/>
                          </a:defRPr>
                        </a:lvl7pPr>
                        <a:lvl8pPr marL="3200400" algn="l" defTabSz="914400" rtl="0" eaLnBrk="1" latinLnBrk="0" hangingPunct="1">
                          <a:defRPr kumimoji="1" sz="800" kern="1200">
                            <a:solidFill>
                              <a:schemeClr val="tx1"/>
                            </a:solidFill>
                            <a:latin typeface="Arial" panose="020B0604020202020204" pitchFamily="34" charset="0"/>
                            <a:ea typeface="ＭＳ Ｐゴシック" panose="020B0600070205080204" pitchFamily="50" charset="-128"/>
                            <a:cs typeface="+mn-cs"/>
                          </a:defRPr>
                        </a:lvl8pPr>
                        <a:lvl9pPr marL="3657600" algn="l" defTabSz="914400" rtl="0" eaLnBrk="1" latinLnBrk="0" hangingPunct="1">
                          <a:defRPr kumimoji="1" sz="800" kern="1200">
                            <a:solidFill>
                              <a:schemeClr val="tx1"/>
                            </a:solidFill>
                            <a:latin typeface="Arial" panose="020B0604020202020204" pitchFamily="34" charset="0"/>
                            <a:ea typeface="ＭＳ Ｐゴシック" panose="020B0600070205080204" pitchFamily="50" charset="-128"/>
                            <a:cs typeface="+mn-cs"/>
                          </a:defRPr>
                        </a:lvl9pPr>
                      </a:lstStyle>
                      <a:p>
                        <a:endParaRPr lang="ja-JP" altLang="en-US"/>
                      </a:p>
                    </p:txBody>
                  </p:sp>
                </p:grpSp>
                <p:sp>
                  <p:nvSpPr>
                    <p:cNvPr id="12" name="Freeform 54"/>
                    <p:cNvSpPr>
                      <a:spLocks/>
                    </p:cNvSpPr>
                    <p:nvPr/>
                  </p:nvSpPr>
                  <p:spPr bwMode="auto">
                    <a:xfrm rot="595980">
                      <a:off x="2144" y="3505"/>
                      <a:ext cx="656" cy="437"/>
                    </a:xfrm>
                    <a:custGeom>
                      <a:avLst/>
                      <a:gdLst>
                        <a:gd name="T0" fmla="*/ 0 w 545"/>
                        <a:gd name="T1" fmla="*/ 0 h 363"/>
                        <a:gd name="T2" fmla="*/ 409 w 545"/>
                        <a:gd name="T3" fmla="*/ 272 h 363"/>
                        <a:gd name="T4" fmla="*/ 545 w 545"/>
                        <a:gd name="T5" fmla="*/ 363 h 363"/>
                      </a:gdLst>
                      <a:ahLst/>
                      <a:cxnLst>
                        <a:cxn ang="0">
                          <a:pos x="T0" y="T1"/>
                        </a:cxn>
                        <a:cxn ang="0">
                          <a:pos x="T2" y="T3"/>
                        </a:cxn>
                        <a:cxn ang="0">
                          <a:pos x="T4" y="T5"/>
                        </a:cxn>
                      </a:cxnLst>
                      <a:rect l="0" t="0" r="r" b="b"/>
                      <a:pathLst>
                        <a:path w="545" h="363">
                          <a:moveTo>
                            <a:pt x="0" y="0"/>
                          </a:moveTo>
                          <a:cubicBezTo>
                            <a:pt x="159" y="106"/>
                            <a:pt x="318" y="212"/>
                            <a:pt x="409" y="272"/>
                          </a:cubicBezTo>
                          <a:cubicBezTo>
                            <a:pt x="500" y="332"/>
                            <a:pt x="522" y="348"/>
                            <a:pt x="545" y="363"/>
                          </a:cubicBezTo>
                        </a:path>
                      </a:pathLst>
                    </a:custGeom>
                    <a:noFill/>
                    <a:ln w="314325">
                      <a:solidFill>
                        <a:srgbClr val="FF6600"/>
                      </a:solidFill>
                      <a:round/>
                      <a:headEnd/>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ja-JP"/>
                      </a:defPPr>
                      <a:lvl1pPr algn="l" rtl="0" fontAlgn="base">
                        <a:spcBef>
                          <a:spcPct val="0"/>
                        </a:spcBef>
                        <a:spcAft>
                          <a:spcPct val="0"/>
                        </a:spcAft>
                        <a:defRPr kumimoji="1" sz="800" kern="1200">
                          <a:solidFill>
                            <a:schemeClr val="tx1"/>
                          </a:solidFill>
                          <a:latin typeface="Arial" panose="020B0604020202020204" pitchFamily="34" charset="0"/>
                          <a:ea typeface="ＭＳ Ｐゴシック" panose="020B0600070205080204" pitchFamily="50" charset="-128"/>
                          <a:cs typeface="+mn-cs"/>
                        </a:defRPr>
                      </a:lvl1pPr>
                      <a:lvl2pPr marL="457200" algn="l" rtl="0" fontAlgn="base">
                        <a:spcBef>
                          <a:spcPct val="0"/>
                        </a:spcBef>
                        <a:spcAft>
                          <a:spcPct val="0"/>
                        </a:spcAft>
                        <a:defRPr kumimoji="1" sz="800" kern="1200">
                          <a:solidFill>
                            <a:schemeClr val="tx1"/>
                          </a:solidFill>
                          <a:latin typeface="Arial" panose="020B0604020202020204" pitchFamily="34" charset="0"/>
                          <a:ea typeface="ＭＳ Ｐゴシック" panose="020B0600070205080204" pitchFamily="50" charset="-128"/>
                          <a:cs typeface="+mn-cs"/>
                        </a:defRPr>
                      </a:lvl2pPr>
                      <a:lvl3pPr marL="914400" algn="l" rtl="0" fontAlgn="base">
                        <a:spcBef>
                          <a:spcPct val="0"/>
                        </a:spcBef>
                        <a:spcAft>
                          <a:spcPct val="0"/>
                        </a:spcAft>
                        <a:defRPr kumimoji="1" sz="800" kern="1200">
                          <a:solidFill>
                            <a:schemeClr val="tx1"/>
                          </a:solidFill>
                          <a:latin typeface="Arial" panose="020B0604020202020204" pitchFamily="34" charset="0"/>
                          <a:ea typeface="ＭＳ Ｐゴシック" panose="020B0600070205080204" pitchFamily="50" charset="-128"/>
                          <a:cs typeface="+mn-cs"/>
                        </a:defRPr>
                      </a:lvl3pPr>
                      <a:lvl4pPr marL="1371600" algn="l" rtl="0" fontAlgn="base">
                        <a:spcBef>
                          <a:spcPct val="0"/>
                        </a:spcBef>
                        <a:spcAft>
                          <a:spcPct val="0"/>
                        </a:spcAft>
                        <a:defRPr kumimoji="1" sz="800" kern="1200">
                          <a:solidFill>
                            <a:schemeClr val="tx1"/>
                          </a:solidFill>
                          <a:latin typeface="Arial" panose="020B0604020202020204" pitchFamily="34" charset="0"/>
                          <a:ea typeface="ＭＳ Ｐゴシック" panose="020B0600070205080204" pitchFamily="50" charset="-128"/>
                          <a:cs typeface="+mn-cs"/>
                        </a:defRPr>
                      </a:lvl4pPr>
                      <a:lvl5pPr marL="1828800" algn="l" rtl="0" fontAlgn="base">
                        <a:spcBef>
                          <a:spcPct val="0"/>
                        </a:spcBef>
                        <a:spcAft>
                          <a:spcPct val="0"/>
                        </a:spcAft>
                        <a:defRPr kumimoji="1" sz="800" kern="1200">
                          <a:solidFill>
                            <a:schemeClr val="tx1"/>
                          </a:solidFill>
                          <a:latin typeface="Arial" panose="020B0604020202020204" pitchFamily="34" charset="0"/>
                          <a:ea typeface="ＭＳ Ｐゴシック" panose="020B0600070205080204" pitchFamily="50" charset="-128"/>
                          <a:cs typeface="+mn-cs"/>
                        </a:defRPr>
                      </a:lvl5pPr>
                      <a:lvl6pPr marL="2286000" algn="l" defTabSz="914400" rtl="0" eaLnBrk="1" latinLnBrk="0" hangingPunct="1">
                        <a:defRPr kumimoji="1" sz="800" kern="1200">
                          <a:solidFill>
                            <a:schemeClr val="tx1"/>
                          </a:solidFill>
                          <a:latin typeface="Arial" panose="020B0604020202020204" pitchFamily="34" charset="0"/>
                          <a:ea typeface="ＭＳ Ｐゴシック" panose="020B0600070205080204" pitchFamily="50" charset="-128"/>
                          <a:cs typeface="+mn-cs"/>
                        </a:defRPr>
                      </a:lvl6pPr>
                      <a:lvl7pPr marL="2743200" algn="l" defTabSz="914400" rtl="0" eaLnBrk="1" latinLnBrk="0" hangingPunct="1">
                        <a:defRPr kumimoji="1" sz="800" kern="1200">
                          <a:solidFill>
                            <a:schemeClr val="tx1"/>
                          </a:solidFill>
                          <a:latin typeface="Arial" panose="020B0604020202020204" pitchFamily="34" charset="0"/>
                          <a:ea typeface="ＭＳ Ｐゴシック" panose="020B0600070205080204" pitchFamily="50" charset="-128"/>
                          <a:cs typeface="+mn-cs"/>
                        </a:defRPr>
                      </a:lvl7pPr>
                      <a:lvl8pPr marL="3200400" algn="l" defTabSz="914400" rtl="0" eaLnBrk="1" latinLnBrk="0" hangingPunct="1">
                        <a:defRPr kumimoji="1" sz="800" kern="1200">
                          <a:solidFill>
                            <a:schemeClr val="tx1"/>
                          </a:solidFill>
                          <a:latin typeface="Arial" panose="020B0604020202020204" pitchFamily="34" charset="0"/>
                          <a:ea typeface="ＭＳ Ｐゴシック" panose="020B0600070205080204" pitchFamily="50" charset="-128"/>
                          <a:cs typeface="+mn-cs"/>
                        </a:defRPr>
                      </a:lvl8pPr>
                      <a:lvl9pPr marL="3657600" algn="l" defTabSz="914400" rtl="0" eaLnBrk="1" latinLnBrk="0" hangingPunct="1">
                        <a:defRPr kumimoji="1" sz="800" kern="1200">
                          <a:solidFill>
                            <a:schemeClr val="tx1"/>
                          </a:solidFill>
                          <a:latin typeface="Arial" panose="020B0604020202020204" pitchFamily="34" charset="0"/>
                          <a:ea typeface="ＭＳ Ｐゴシック" panose="020B0600070205080204" pitchFamily="50" charset="-128"/>
                          <a:cs typeface="+mn-cs"/>
                        </a:defRPr>
                      </a:lvl9pPr>
                    </a:lstStyle>
                    <a:p>
                      <a:endParaRPr lang="ja-JP" altLang="en-US"/>
                    </a:p>
                  </p:txBody>
                </p:sp>
              </p:grpSp>
            </p:grpSp>
          </p:grpSp>
        </p:grpSp>
      </p:grpSp>
      <p:sp>
        <p:nvSpPr>
          <p:cNvPr id="17" name="Oval 66"/>
          <p:cNvSpPr>
            <a:spLocks noChangeArrowheads="1"/>
          </p:cNvSpPr>
          <p:nvPr/>
        </p:nvSpPr>
        <p:spPr bwMode="auto">
          <a:xfrm>
            <a:off x="2888968" y="1844656"/>
            <a:ext cx="649287" cy="503237"/>
          </a:xfrm>
          <a:prstGeom prst="ellipse">
            <a:avLst/>
          </a:prstGeom>
          <a:solidFill>
            <a:srgbClr val="FFFF99">
              <a:alpha val="19000"/>
            </a:srgbClr>
          </a:solidFill>
          <a:ln w="28575" cap="rnd">
            <a:solidFill>
              <a:srgbClr val="FF0000"/>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ja-JP"/>
            </a:defPPr>
            <a:lvl1pPr algn="l" rtl="0" fontAlgn="base">
              <a:spcBef>
                <a:spcPct val="0"/>
              </a:spcBef>
              <a:spcAft>
                <a:spcPct val="0"/>
              </a:spcAft>
              <a:defRPr kumimoji="1" sz="800" kern="1200">
                <a:solidFill>
                  <a:schemeClr val="tx1"/>
                </a:solidFill>
                <a:latin typeface="Arial" panose="020B0604020202020204" pitchFamily="34" charset="0"/>
                <a:ea typeface="ＭＳ Ｐゴシック" panose="020B0600070205080204" pitchFamily="50" charset="-128"/>
                <a:cs typeface="+mn-cs"/>
              </a:defRPr>
            </a:lvl1pPr>
            <a:lvl2pPr marL="457200" algn="l" rtl="0" fontAlgn="base">
              <a:spcBef>
                <a:spcPct val="0"/>
              </a:spcBef>
              <a:spcAft>
                <a:spcPct val="0"/>
              </a:spcAft>
              <a:defRPr kumimoji="1" sz="800" kern="1200">
                <a:solidFill>
                  <a:schemeClr val="tx1"/>
                </a:solidFill>
                <a:latin typeface="Arial" panose="020B0604020202020204" pitchFamily="34" charset="0"/>
                <a:ea typeface="ＭＳ Ｐゴシック" panose="020B0600070205080204" pitchFamily="50" charset="-128"/>
                <a:cs typeface="+mn-cs"/>
              </a:defRPr>
            </a:lvl2pPr>
            <a:lvl3pPr marL="914400" algn="l" rtl="0" fontAlgn="base">
              <a:spcBef>
                <a:spcPct val="0"/>
              </a:spcBef>
              <a:spcAft>
                <a:spcPct val="0"/>
              </a:spcAft>
              <a:defRPr kumimoji="1" sz="800" kern="1200">
                <a:solidFill>
                  <a:schemeClr val="tx1"/>
                </a:solidFill>
                <a:latin typeface="Arial" panose="020B0604020202020204" pitchFamily="34" charset="0"/>
                <a:ea typeface="ＭＳ Ｐゴシック" panose="020B0600070205080204" pitchFamily="50" charset="-128"/>
                <a:cs typeface="+mn-cs"/>
              </a:defRPr>
            </a:lvl3pPr>
            <a:lvl4pPr marL="1371600" algn="l" rtl="0" fontAlgn="base">
              <a:spcBef>
                <a:spcPct val="0"/>
              </a:spcBef>
              <a:spcAft>
                <a:spcPct val="0"/>
              </a:spcAft>
              <a:defRPr kumimoji="1" sz="800" kern="1200">
                <a:solidFill>
                  <a:schemeClr val="tx1"/>
                </a:solidFill>
                <a:latin typeface="Arial" panose="020B0604020202020204" pitchFamily="34" charset="0"/>
                <a:ea typeface="ＭＳ Ｐゴシック" panose="020B0600070205080204" pitchFamily="50" charset="-128"/>
                <a:cs typeface="+mn-cs"/>
              </a:defRPr>
            </a:lvl4pPr>
            <a:lvl5pPr marL="1828800" algn="l" rtl="0" fontAlgn="base">
              <a:spcBef>
                <a:spcPct val="0"/>
              </a:spcBef>
              <a:spcAft>
                <a:spcPct val="0"/>
              </a:spcAft>
              <a:defRPr kumimoji="1" sz="800" kern="1200">
                <a:solidFill>
                  <a:schemeClr val="tx1"/>
                </a:solidFill>
                <a:latin typeface="Arial" panose="020B0604020202020204" pitchFamily="34" charset="0"/>
                <a:ea typeface="ＭＳ Ｐゴシック" panose="020B0600070205080204" pitchFamily="50" charset="-128"/>
                <a:cs typeface="+mn-cs"/>
              </a:defRPr>
            </a:lvl5pPr>
            <a:lvl6pPr marL="2286000" algn="l" defTabSz="914400" rtl="0" eaLnBrk="1" latinLnBrk="0" hangingPunct="1">
              <a:defRPr kumimoji="1" sz="800" kern="1200">
                <a:solidFill>
                  <a:schemeClr val="tx1"/>
                </a:solidFill>
                <a:latin typeface="Arial" panose="020B0604020202020204" pitchFamily="34" charset="0"/>
                <a:ea typeface="ＭＳ Ｐゴシック" panose="020B0600070205080204" pitchFamily="50" charset="-128"/>
                <a:cs typeface="+mn-cs"/>
              </a:defRPr>
            </a:lvl6pPr>
            <a:lvl7pPr marL="2743200" algn="l" defTabSz="914400" rtl="0" eaLnBrk="1" latinLnBrk="0" hangingPunct="1">
              <a:defRPr kumimoji="1" sz="800" kern="1200">
                <a:solidFill>
                  <a:schemeClr val="tx1"/>
                </a:solidFill>
                <a:latin typeface="Arial" panose="020B0604020202020204" pitchFamily="34" charset="0"/>
                <a:ea typeface="ＭＳ Ｐゴシック" panose="020B0600070205080204" pitchFamily="50" charset="-128"/>
                <a:cs typeface="+mn-cs"/>
              </a:defRPr>
            </a:lvl7pPr>
            <a:lvl8pPr marL="3200400" algn="l" defTabSz="914400" rtl="0" eaLnBrk="1" latinLnBrk="0" hangingPunct="1">
              <a:defRPr kumimoji="1" sz="800" kern="1200">
                <a:solidFill>
                  <a:schemeClr val="tx1"/>
                </a:solidFill>
                <a:latin typeface="Arial" panose="020B0604020202020204" pitchFamily="34" charset="0"/>
                <a:ea typeface="ＭＳ Ｐゴシック" panose="020B0600070205080204" pitchFamily="50" charset="-128"/>
                <a:cs typeface="+mn-cs"/>
              </a:defRPr>
            </a:lvl8pPr>
            <a:lvl9pPr marL="3657600" algn="l" defTabSz="914400" rtl="0" eaLnBrk="1" latinLnBrk="0" hangingPunct="1">
              <a:defRPr kumimoji="1" sz="800" kern="1200">
                <a:solidFill>
                  <a:schemeClr val="tx1"/>
                </a:solidFill>
                <a:latin typeface="Arial" panose="020B0604020202020204" pitchFamily="34" charset="0"/>
                <a:ea typeface="ＭＳ Ｐゴシック" panose="020B0600070205080204" pitchFamily="50" charset="-128"/>
                <a:cs typeface="+mn-cs"/>
              </a:defRPr>
            </a:lvl9pPr>
          </a:lstStyle>
          <a:p>
            <a:endParaRPr lang="ja-JP" altLang="en-US"/>
          </a:p>
        </p:txBody>
      </p:sp>
      <p:sp>
        <p:nvSpPr>
          <p:cNvPr id="18" name="Freeform 55"/>
          <p:cNvSpPr>
            <a:spLocks/>
          </p:cNvSpPr>
          <p:nvPr/>
        </p:nvSpPr>
        <p:spPr bwMode="auto">
          <a:xfrm rot="20161229">
            <a:off x="779966" y="2446429"/>
            <a:ext cx="2194867" cy="296862"/>
          </a:xfrm>
          <a:custGeom>
            <a:avLst/>
            <a:gdLst>
              <a:gd name="T0" fmla="*/ 0 w 1225"/>
              <a:gd name="T1" fmla="*/ 182 h 190"/>
              <a:gd name="T2" fmla="*/ 499 w 1225"/>
              <a:gd name="T3" fmla="*/ 182 h 190"/>
              <a:gd name="T4" fmla="*/ 908 w 1225"/>
              <a:gd name="T5" fmla="*/ 136 h 190"/>
              <a:gd name="T6" fmla="*/ 1225 w 1225"/>
              <a:gd name="T7" fmla="*/ 0 h 190"/>
            </a:gdLst>
            <a:ahLst/>
            <a:cxnLst>
              <a:cxn ang="0">
                <a:pos x="T0" y="T1"/>
              </a:cxn>
              <a:cxn ang="0">
                <a:pos x="T2" y="T3"/>
              </a:cxn>
              <a:cxn ang="0">
                <a:pos x="T4" y="T5"/>
              </a:cxn>
              <a:cxn ang="0">
                <a:pos x="T6" y="T7"/>
              </a:cxn>
            </a:cxnLst>
            <a:rect l="0" t="0" r="r" b="b"/>
            <a:pathLst>
              <a:path w="1225" h="190">
                <a:moveTo>
                  <a:pt x="0" y="182"/>
                </a:moveTo>
                <a:cubicBezTo>
                  <a:pt x="174" y="186"/>
                  <a:pt x="348" y="190"/>
                  <a:pt x="499" y="182"/>
                </a:cubicBezTo>
                <a:cubicBezTo>
                  <a:pt x="650" y="174"/>
                  <a:pt x="787" y="166"/>
                  <a:pt x="908" y="136"/>
                </a:cubicBezTo>
                <a:cubicBezTo>
                  <a:pt x="1029" y="106"/>
                  <a:pt x="1127" y="53"/>
                  <a:pt x="1225" y="0"/>
                </a:cubicBezTo>
              </a:path>
            </a:pathLst>
          </a:custGeom>
          <a:noFill/>
          <a:ln w="317500">
            <a:solidFill>
              <a:srgbClr val="FF6600"/>
            </a:solidFill>
            <a:round/>
            <a:headEnd/>
            <a:tailEnd type="triangl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ja-JP"/>
            </a:defPPr>
            <a:lvl1pPr algn="l" rtl="0" fontAlgn="base">
              <a:spcBef>
                <a:spcPct val="0"/>
              </a:spcBef>
              <a:spcAft>
                <a:spcPct val="0"/>
              </a:spcAft>
              <a:defRPr kumimoji="1" sz="800" kern="1200">
                <a:solidFill>
                  <a:schemeClr val="tx1"/>
                </a:solidFill>
                <a:latin typeface="Arial" panose="020B0604020202020204" pitchFamily="34" charset="0"/>
                <a:ea typeface="ＭＳ Ｐゴシック" panose="020B0600070205080204" pitchFamily="50" charset="-128"/>
                <a:cs typeface="+mn-cs"/>
              </a:defRPr>
            </a:lvl1pPr>
            <a:lvl2pPr marL="457200" algn="l" rtl="0" fontAlgn="base">
              <a:spcBef>
                <a:spcPct val="0"/>
              </a:spcBef>
              <a:spcAft>
                <a:spcPct val="0"/>
              </a:spcAft>
              <a:defRPr kumimoji="1" sz="800" kern="1200">
                <a:solidFill>
                  <a:schemeClr val="tx1"/>
                </a:solidFill>
                <a:latin typeface="Arial" panose="020B0604020202020204" pitchFamily="34" charset="0"/>
                <a:ea typeface="ＭＳ Ｐゴシック" panose="020B0600070205080204" pitchFamily="50" charset="-128"/>
                <a:cs typeface="+mn-cs"/>
              </a:defRPr>
            </a:lvl2pPr>
            <a:lvl3pPr marL="914400" algn="l" rtl="0" fontAlgn="base">
              <a:spcBef>
                <a:spcPct val="0"/>
              </a:spcBef>
              <a:spcAft>
                <a:spcPct val="0"/>
              </a:spcAft>
              <a:defRPr kumimoji="1" sz="800" kern="1200">
                <a:solidFill>
                  <a:schemeClr val="tx1"/>
                </a:solidFill>
                <a:latin typeface="Arial" panose="020B0604020202020204" pitchFamily="34" charset="0"/>
                <a:ea typeface="ＭＳ Ｐゴシック" panose="020B0600070205080204" pitchFamily="50" charset="-128"/>
                <a:cs typeface="+mn-cs"/>
              </a:defRPr>
            </a:lvl3pPr>
            <a:lvl4pPr marL="1371600" algn="l" rtl="0" fontAlgn="base">
              <a:spcBef>
                <a:spcPct val="0"/>
              </a:spcBef>
              <a:spcAft>
                <a:spcPct val="0"/>
              </a:spcAft>
              <a:defRPr kumimoji="1" sz="800" kern="1200">
                <a:solidFill>
                  <a:schemeClr val="tx1"/>
                </a:solidFill>
                <a:latin typeface="Arial" panose="020B0604020202020204" pitchFamily="34" charset="0"/>
                <a:ea typeface="ＭＳ Ｐゴシック" panose="020B0600070205080204" pitchFamily="50" charset="-128"/>
                <a:cs typeface="+mn-cs"/>
              </a:defRPr>
            </a:lvl4pPr>
            <a:lvl5pPr marL="1828800" algn="l" rtl="0" fontAlgn="base">
              <a:spcBef>
                <a:spcPct val="0"/>
              </a:spcBef>
              <a:spcAft>
                <a:spcPct val="0"/>
              </a:spcAft>
              <a:defRPr kumimoji="1" sz="800" kern="1200">
                <a:solidFill>
                  <a:schemeClr val="tx1"/>
                </a:solidFill>
                <a:latin typeface="Arial" panose="020B0604020202020204" pitchFamily="34" charset="0"/>
                <a:ea typeface="ＭＳ Ｐゴシック" panose="020B0600070205080204" pitchFamily="50" charset="-128"/>
                <a:cs typeface="+mn-cs"/>
              </a:defRPr>
            </a:lvl5pPr>
            <a:lvl6pPr marL="2286000" algn="l" defTabSz="914400" rtl="0" eaLnBrk="1" latinLnBrk="0" hangingPunct="1">
              <a:defRPr kumimoji="1" sz="800" kern="1200">
                <a:solidFill>
                  <a:schemeClr val="tx1"/>
                </a:solidFill>
                <a:latin typeface="Arial" panose="020B0604020202020204" pitchFamily="34" charset="0"/>
                <a:ea typeface="ＭＳ Ｐゴシック" panose="020B0600070205080204" pitchFamily="50" charset="-128"/>
                <a:cs typeface="+mn-cs"/>
              </a:defRPr>
            </a:lvl6pPr>
            <a:lvl7pPr marL="2743200" algn="l" defTabSz="914400" rtl="0" eaLnBrk="1" latinLnBrk="0" hangingPunct="1">
              <a:defRPr kumimoji="1" sz="800" kern="1200">
                <a:solidFill>
                  <a:schemeClr val="tx1"/>
                </a:solidFill>
                <a:latin typeface="Arial" panose="020B0604020202020204" pitchFamily="34" charset="0"/>
                <a:ea typeface="ＭＳ Ｐゴシック" panose="020B0600070205080204" pitchFamily="50" charset="-128"/>
                <a:cs typeface="+mn-cs"/>
              </a:defRPr>
            </a:lvl7pPr>
            <a:lvl8pPr marL="3200400" algn="l" defTabSz="914400" rtl="0" eaLnBrk="1" latinLnBrk="0" hangingPunct="1">
              <a:defRPr kumimoji="1" sz="800" kern="1200">
                <a:solidFill>
                  <a:schemeClr val="tx1"/>
                </a:solidFill>
                <a:latin typeface="Arial" panose="020B0604020202020204" pitchFamily="34" charset="0"/>
                <a:ea typeface="ＭＳ Ｐゴシック" panose="020B0600070205080204" pitchFamily="50" charset="-128"/>
                <a:cs typeface="+mn-cs"/>
              </a:defRPr>
            </a:lvl8pPr>
            <a:lvl9pPr marL="3657600" algn="l" defTabSz="914400" rtl="0" eaLnBrk="1" latinLnBrk="0" hangingPunct="1">
              <a:defRPr kumimoji="1" sz="800" kern="1200">
                <a:solidFill>
                  <a:schemeClr val="tx1"/>
                </a:solidFill>
                <a:latin typeface="Arial" panose="020B0604020202020204" pitchFamily="34" charset="0"/>
                <a:ea typeface="ＭＳ Ｐゴシック" panose="020B0600070205080204" pitchFamily="50" charset="-128"/>
                <a:cs typeface="+mn-cs"/>
              </a:defRPr>
            </a:lvl9pPr>
          </a:lstStyle>
          <a:p>
            <a:endParaRPr lang="ja-JP" altLang="en-US"/>
          </a:p>
        </p:txBody>
      </p:sp>
      <p:grpSp>
        <p:nvGrpSpPr>
          <p:cNvPr id="19" name="Group 87"/>
          <p:cNvGrpSpPr>
            <a:grpSpLocks/>
          </p:cNvGrpSpPr>
          <p:nvPr/>
        </p:nvGrpSpPr>
        <p:grpSpPr bwMode="auto">
          <a:xfrm>
            <a:off x="1060152" y="1905344"/>
            <a:ext cx="850901" cy="647700"/>
            <a:chOff x="802" y="2387"/>
            <a:chExt cx="536" cy="408"/>
          </a:xfrm>
        </p:grpSpPr>
        <p:sp>
          <p:nvSpPr>
            <p:cNvPr id="20" name="Oval 88"/>
            <p:cNvSpPr>
              <a:spLocks noChangeArrowheads="1"/>
            </p:cNvSpPr>
            <p:nvPr/>
          </p:nvSpPr>
          <p:spPr bwMode="auto">
            <a:xfrm>
              <a:off x="839" y="2387"/>
              <a:ext cx="454" cy="408"/>
            </a:xfrm>
            <a:prstGeom prst="ellipse">
              <a:avLst/>
            </a:prstGeom>
            <a:noFill/>
            <a:ln w="2857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ja-JP"/>
              </a:defPPr>
              <a:lvl1pPr algn="l" rtl="0" fontAlgn="base">
                <a:spcBef>
                  <a:spcPct val="0"/>
                </a:spcBef>
                <a:spcAft>
                  <a:spcPct val="0"/>
                </a:spcAft>
                <a:defRPr kumimoji="1" sz="800" kern="1200">
                  <a:solidFill>
                    <a:schemeClr val="tx1"/>
                  </a:solidFill>
                  <a:latin typeface="Arial" panose="020B0604020202020204" pitchFamily="34" charset="0"/>
                  <a:ea typeface="ＭＳ Ｐゴシック" panose="020B0600070205080204" pitchFamily="50" charset="-128"/>
                  <a:cs typeface="+mn-cs"/>
                </a:defRPr>
              </a:lvl1pPr>
              <a:lvl2pPr marL="457200" algn="l" rtl="0" fontAlgn="base">
                <a:spcBef>
                  <a:spcPct val="0"/>
                </a:spcBef>
                <a:spcAft>
                  <a:spcPct val="0"/>
                </a:spcAft>
                <a:defRPr kumimoji="1" sz="800" kern="1200">
                  <a:solidFill>
                    <a:schemeClr val="tx1"/>
                  </a:solidFill>
                  <a:latin typeface="Arial" panose="020B0604020202020204" pitchFamily="34" charset="0"/>
                  <a:ea typeface="ＭＳ Ｐゴシック" panose="020B0600070205080204" pitchFamily="50" charset="-128"/>
                  <a:cs typeface="+mn-cs"/>
                </a:defRPr>
              </a:lvl2pPr>
              <a:lvl3pPr marL="914400" algn="l" rtl="0" fontAlgn="base">
                <a:spcBef>
                  <a:spcPct val="0"/>
                </a:spcBef>
                <a:spcAft>
                  <a:spcPct val="0"/>
                </a:spcAft>
                <a:defRPr kumimoji="1" sz="800" kern="1200">
                  <a:solidFill>
                    <a:schemeClr val="tx1"/>
                  </a:solidFill>
                  <a:latin typeface="Arial" panose="020B0604020202020204" pitchFamily="34" charset="0"/>
                  <a:ea typeface="ＭＳ Ｐゴシック" panose="020B0600070205080204" pitchFamily="50" charset="-128"/>
                  <a:cs typeface="+mn-cs"/>
                </a:defRPr>
              </a:lvl3pPr>
              <a:lvl4pPr marL="1371600" algn="l" rtl="0" fontAlgn="base">
                <a:spcBef>
                  <a:spcPct val="0"/>
                </a:spcBef>
                <a:spcAft>
                  <a:spcPct val="0"/>
                </a:spcAft>
                <a:defRPr kumimoji="1" sz="800" kern="1200">
                  <a:solidFill>
                    <a:schemeClr val="tx1"/>
                  </a:solidFill>
                  <a:latin typeface="Arial" panose="020B0604020202020204" pitchFamily="34" charset="0"/>
                  <a:ea typeface="ＭＳ Ｐゴシック" panose="020B0600070205080204" pitchFamily="50" charset="-128"/>
                  <a:cs typeface="+mn-cs"/>
                </a:defRPr>
              </a:lvl4pPr>
              <a:lvl5pPr marL="1828800" algn="l" rtl="0" fontAlgn="base">
                <a:spcBef>
                  <a:spcPct val="0"/>
                </a:spcBef>
                <a:spcAft>
                  <a:spcPct val="0"/>
                </a:spcAft>
                <a:defRPr kumimoji="1" sz="800" kern="1200">
                  <a:solidFill>
                    <a:schemeClr val="tx1"/>
                  </a:solidFill>
                  <a:latin typeface="Arial" panose="020B0604020202020204" pitchFamily="34" charset="0"/>
                  <a:ea typeface="ＭＳ Ｐゴシック" panose="020B0600070205080204" pitchFamily="50" charset="-128"/>
                  <a:cs typeface="+mn-cs"/>
                </a:defRPr>
              </a:lvl5pPr>
              <a:lvl6pPr marL="2286000" algn="l" defTabSz="914400" rtl="0" eaLnBrk="1" latinLnBrk="0" hangingPunct="1">
                <a:defRPr kumimoji="1" sz="800" kern="1200">
                  <a:solidFill>
                    <a:schemeClr val="tx1"/>
                  </a:solidFill>
                  <a:latin typeface="Arial" panose="020B0604020202020204" pitchFamily="34" charset="0"/>
                  <a:ea typeface="ＭＳ Ｐゴシック" panose="020B0600070205080204" pitchFamily="50" charset="-128"/>
                  <a:cs typeface="+mn-cs"/>
                </a:defRPr>
              </a:lvl6pPr>
              <a:lvl7pPr marL="2743200" algn="l" defTabSz="914400" rtl="0" eaLnBrk="1" latinLnBrk="0" hangingPunct="1">
                <a:defRPr kumimoji="1" sz="800" kern="1200">
                  <a:solidFill>
                    <a:schemeClr val="tx1"/>
                  </a:solidFill>
                  <a:latin typeface="Arial" panose="020B0604020202020204" pitchFamily="34" charset="0"/>
                  <a:ea typeface="ＭＳ Ｐゴシック" panose="020B0600070205080204" pitchFamily="50" charset="-128"/>
                  <a:cs typeface="+mn-cs"/>
                </a:defRPr>
              </a:lvl7pPr>
              <a:lvl8pPr marL="3200400" algn="l" defTabSz="914400" rtl="0" eaLnBrk="1" latinLnBrk="0" hangingPunct="1">
                <a:defRPr kumimoji="1" sz="800" kern="1200">
                  <a:solidFill>
                    <a:schemeClr val="tx1"/>
                  </a:solidFill>
                  <a:latin typeface="Arial" panose="020B0604020202020204" pitchFamily="34" charset="0"/>
                  <a:ea typeface="ＭＳ Ｐゴシック" panose="020B0600070205080204" pitchFamily="50" charset="-128"/>
                  <a:cs typeface="+mn-cs"/>
                </a:defRPr>
              </a:lvl8pPr>
              <a:lvl9pPr marL="3657600" algn="l" defTabSz="914400" rtl="0" eaLnBrk="1" latinLnBrk="0" hangingPunct="1">
                <a:defRPr kumimoji="1" sz="800" kern="1200">
                  <a:solidFill>
                    <a:schemeClr val="tx1"/>
                  </a:solidFill>
                  <a:latin typeface="Arial" panose="020B0604020202020204" pitchFamily="34" charset="0"/>
                  <a:ea typeface="ＭＳ Ｐゴシック" panose="020B0600070205080204" pitchFamily="50" charset="-128"/>
                  <a:cs typeface="+mn-cs"/>
                </a:defRPr>
              </a:lvl9pPr>
            </a:lstStyle>
            <a:p>
              <a:endParaRPr lang="ja-JP" altLang="en-US"/>
            </a:p>
          </p:txBody>
        </p:sp>
        <p:grpSp>
          <p:nvGrpSpPr>
            <p:cNvPr id="21" name="Group 89"/>
            <p:cNvGrpSpPr>
              <a:grpSpLocks/>
            </p:cNvGrpSpPr>
            <p:nvPr/>
          </p:nvGrpSpPr>
          <p:grpSpPr bwMode="auto">
            <a:xfrm rot="-12178617">
              <a:off x="802" y="2405"/>
              <a:ext cx="136" cy="136"/>
              <a:chOff x="476" y="3566"/>
              <a:chExt cx="136" cy="136"/>
            </a:xfrm>
          </p:grpSpPr>
          <p:sp>
            <p:nvSpPr>
              <p:cNvPr id="25" name="Line 90"/>
              <p:cNvSpPr>
                <a:spLocks noChangeShapeType="1"/>
              </p:cNvSpPr>
              <p:nvPr/>
            </p:nvSpPr>
            <p:spPr bwMode="auto">
              <a:xfrm>
                <a:off x="476" y="3566"/>
                <a:ext cx="136"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ja-JP"/>
                </a:defPPr>
                <a:lvl1pPr algn="l" rtl="0" fontAlgn="base">
                  <a:spcBef>
                    <a:spcPct val="0"/>
                  </a:spcBef>
                  <a:spcAft>
                    <a:spcPct val="0"/>
                  </a:spcAft>
                  <a:defRPr kumimoji="1" sz="800" kern="1200">
                    <a:solidFill>
                      <a:schemeClr val="tx1"/>
                    </a:solidFill>
                    <a:latin typeface="Arial" panose="020B0604020202020204" pitchFamily="34" charset="0"/>
                    <a:ea typeface="ＭＳ Ｐゴシック" panose="020B0600070205080204" pitchFamily="50" charset="-128"/>
                    <a:cs typeface="+mn-cs"/>
                  </a:defRPr>
                </a:lvl1pPr>
                <a:lvl2pPr marL="457200" algn="l" rtl="0" fontAlgn="base">
                  <a:spcBef>
                    <a:spcPct val="0"/>
                  </a:spcBef>
                  <a:spcAft>
                    <a:spcPct val="0"/>
                  </a:spcAft>
                  <a:defRPr kumimoji="1" sz="800" kern="1200">
                    <a:solidFill>
                      <a:schemeClr val="tx1"/>
                    </a:solidFill>
                    <a:latin typeface="Arial" panose="020B0604020202020204" pitchFamily="34" charset="0"/>
                    <a:ea typeface="ＭＳ Ｐゴシック" panose="020B0600070205080204" pitchFamily="50" charset="-128"/>
                    <a:cs typeface="+mn-cs"/>
                  </a:defRPr>
                </a:lvl2pPr>
                <a:lvl3pPr marL="914400" algn="l" rtl="0" fontAlgn="base">
                  <a:spcBef>
                    <a:spcPct val="0"/>
                  </a:spcBef>
                  <a:spcAft>
                    <a:spcPct val="0"/>
                  </a:spcAft>
                  <a:defRPr kumimoji="1" sz="800" kern="1200">
                    <a:solidFill>
                      <a:schemeClr val="tx1"/>
                    </a:solidFill>
                    <a:latin typeface="Arial" panose="020B0604020202020204" pitchFamily="34" charset="0"/>
                    <a:ea typeface="ＭＳ Ｐゴシック" panose="020B0600070205080204" pitchFamily="50" charset="-128"/>
                    <a:cs typeface="+mn-cs"/>
                  </a:defRPr>
                </a:lvl3pPr>
                <a:lvl4pPr marL="1371600" algn="l" rtl="0" fontAlgn="base">
                  <a:spcBef>
                    <a:spcPct val="0"/>
                  </a:spcBef>
                  <a:spcAft>
                    <a:spcPct val="0"/>
                  </a:spcAft>
                  <a:defRPr kumimoji="1" sz="800" kern="1200">
                    <a:solidFill>
                      <a:schemeClr val="tx1"/>
                    </a:solidFill>
                    <a:latin typeface="Arial" panose="020B0604020202020204" pitchFamily="34" charset="0"/>
                    <a:ea typeface="ＭＳ Ｐゴシック" panose="020B0600070205080204" pitchFamily="50" charset="-128"/>
                    <a:cs typeface="+mn-cs"/>
                  </a:defRPr>
                </a:lvl4pPr>
                <a:lvl5pPr marL="1828800" algn="l" rtl="0" fontAlgn="base">
                  <a:spcBef>
                    <a:spcPct val="0"/>
                  </a:spcBef>
                  <a:spcAft>
                    <a:spcPct val="0"/>
                  </a:spcAft>
                  <a:defRPr kumimoji="1" sz="800" kern="1200">
                    <a:solidFill>
                      <a:schemeClr val="tx1"/>
                    </a:solidFill>
                    <a:latin typeface="Arial" panose="020B0604020202020204" pitchFamily="34" charset="0"/>
                    <a:ea typeface="ＭＳ Ｐゴシック" panose="020B0600070205080204" pitchFamily="50" charset="-128"/>
                    <a:cs typeface="+mn-cs"/>
                  </a:defRPr>
                </a:lvl5pPr>
                <a:lvl6pPr marL="2286000" algn="l" defTabSz="914400" rtl="0" eaLnBrk="1" latinLnBrk="0" hangingPunct="1">
                  <a:defRPr kumimoji="1" sz="800" kern="1200">
                    <a:solidFill>
                      <a:schemeClr val="tx1"/>
                    </a:solidFill>
                    <a:latin typeface="Arial" panose="020B0604020202020204" pitchFamily="34" charset="0"/>
                    <a:ea typeface="ＭＳ Ｐゴシック" panose="020B0600070205080204" pitchFamily="50" charset="-128"/>
                    <a:cs typeface="+mn-cs"/>
                  </a:defRPr>
                </a:lvl6pPr>
                <a:lvl7pPr marL="2743200" algn="l" defTabSz="914400" rtl="0" eaLnBrk="1" latinLnBrk="0" hangingPunct="1">
                  <a:defRPr kumimoji="1" sz="800" kern="1200">
                    <a:solidFill>
                      <a:schemeClr val="tx1"/>
                    </a:solidFill>
                    <a:latin typeface="Arial" panose="020B0604020202020204" pitchFamily="34" charset="0"/>
                    <a:ea typeface="ＭＳ Ｐゴシック" panose="020B0600070205080204" pitchFamily="50" charset="-128"/>
                    <a:cs typeface="+mn-cs"/>
                  </a:defRPr>
                </a:lvl7pPr>
                <a:lvl8pPr marL="3200400" algn="l" defTabSz="914400" rtl="0" eaLnBrk="1" latinLnBrk="0" hangingPunct="1">
                  <a:defRPr kumimoji="1" sz="800" kern="1200">
                    <a:solidFill>
                      <a:schemeClr val="tx1"/>
                    </a:solidFill>
                    <a:latin typeface="Arial" panose="020B0604020202020204" pitchFamily="34" charset="0"/>
                    <a:ea typeface="ＭＳ Ｐゴシック" panose="020B0600070205080204" pitchFamily="50" charset="-128"/>
                    <a:cs typeface="+mn-cs"/>
                  </a:defRPr>
                </a:lvl8pPr>
                <a:lvl9pPr marL="3657600" algn="l" defTabSz="914400" rtl="0" eaLnBrk="1" latinLnBrk="0" hangingPunct="1">
                  <a:defRPr kumimoji="1" sz="800" kern="1200">
                    <a:solidFill>
                      <a:schemeClr val="tx1"/>
                    </a:solidFill>
                    <a:latin typeface="Arial" panose="020B0604020202020204" pitchFamily="34" charset="0"/>
                    <a:ea typeface="ＭＳ Ｐゴシック" panose="020B0600070205080204" pitchFamily="50" charset="-128"/>
                    <a:cs typeface="+mn-cs"/>
                  </a:defRPr>
                </a:lvl9pPr>
              </a:lstStyle>
              <a:p>
                <a:endParaRPr lang="ja-JP" altLang="en-US"/>
              </a:p>
            </p:txBody>
          </p:sp>
          <p:sp>
            <p:nvSpPr>
              <p:cNvPr id="26" name="Line 91"/>
              <p:cNvSpPr>
                <a:spLocks noChangeShapeType="1"/>
              </p:cNvSpPr>
              <p:nvPr/>
            </p:nvSpPr>
            <p:spPr bwMode="auto">
              <a:xfrm>
                <a:off x="612" y="3566"/>
                <a:ext cx="0" cy="136"/>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ja-JP"/>
                </a:defPPr>
                <a:lvl1pPr algn="l" rtl="0" fontAlgn="base">
                  <a:spcBef>
                    <a:spcPct val="0"/>
                  </a:spcBef>
                  <a:spcAft>
                    <a:spcPct val="0"/>
                  </a:spcAft>
                  <a:defRPr kumimoji="1" sz="800" kern="1200">
                    <a:solidFill>
                      <a:schemeClr val="tx1"/>
                    </a:solidFill>
                    <a:latin typeface="Arial" panose="020B0604020202020204" pitchFamily="34" charset="0"/>
                    <a:ea typeface="ＭＳ Ｐゴシック" panose="020B0600070205080204" pitchFamily="50" charset="-128"/>
                    <a:cs typeface="+mn-cs"/>
                  </a:defRPr>
                </a:lvl1pPr>
                <a:lvl2pPr marL="457200" algn="l" rtl="0" fontAlgn="base">
                  <a:spcBef>
                    <a:spcPct val="0"/>
                  </a:spcBef>
                  <a:spcAft>
                    <a:spcPct val="0"/>
                  </a:spcAft>
                  <a:defRPr kumimoji="1" sz="800" kern="1200">
                    <a:solidFill>
                      <a:schemeClr val="tx1"/>
                    </a:solidFill>
                    <a:latin typeface="Arial" panose="020B0604020202020204" pitchFamily="34" charset="0"/>
                    <a:ea typeface="ＭＳ Ｐゴシック" panose="020B0600070205080204" pitchFamily="50" charset="-128"/>
                    <a:cs typeface="+mn-cs"/>
                  </a:defRPr>
                </a:lvl2pPr>
                <a:lvl3pPr marL="914400" algn="l" rtl="0" fontAlgn="base">
                  <a:spcBef>
                    <a:spcPct val="0"/>
                  </a:spcBef>
                  <a:spcAft>
                    <a:spcPct val="0"/>
                  </a:spcAft>
                  <a:defRPr kumimoji="1" sz="800" kern="1200">
                    <a:solidFill>
                      <a:schemeClr val="tx1"/>
                    </a:solidFill>
                    <a:latin typeface="Arial" panose="020B0604020202020204" pitchFamily="34" charset="0"/>
                    <a:ea typeface="ＭＳ Ｐゴシック" panose="020B0600070205080204" pitchFamily="50" charset="-128"/>
                    <a:cs typeface="+mn-cs"/>
                  </a:defRPr>
                </a:lvl3pPr>
                <a:lvl4pPr marL="1371600" algn="l" rtl="0" fontAlgn="base">
                  <a:spcBef>
                    <a:spcPct val="0"/>
                  </a:spcBef>
                  <a:spcAft>
                    <a:spcPct val="0"/>
                  </a:spcAft>
                  <a:defRPr kumimoji="1" sz="800" kern="1200">
                    <a:solidFill>
                      <a:schemeClr val="tx1"/>
                    </a:solidFill>
                    <a:latin typeface="Arial" panose="020B0604020202020204" pitchFamily="34" charset="0"/>
                    <a:ea typeface="ＭＳ Ｐゴシック" panose="020B0600070205080204" pitchFamily="50" charset="-128"/>
                    <a:cs typeface="+mn-cs"/>
                  </a:defRPr>
                </a:lvl4pPr>
                <a:lvl5pPr marL="1828800" algn="l" rtl="0" fontAlgn="base">
                  <a:spcBef>
                    <a:spcPct val="0"/>
                  </a:spcBef>
                  <a:spcAft>
                    <a:spcPct val="0"/>
                  </a:spcAft>
                  <a:defRPr kumimoji="1" sz="800" kern="1200">
                    <a:solidFill>
                      <a:schemeClr val="tx1"/>
                    </a:solidFill>
                    <a:latin typeface="Arial" panose="020B0604020202020204" pitchFamily="34" charset="0"/>
                    <a:ea typeface="ＭＳ Ｐゴシック" panose="020B0600070205080204" pitchFamily="50" charset="-128"/>
                    <a:cs typeface="+mn-cs"/>
                  </a:defRPr>
                </a:lvl5pPr>
                <a:lvl6pPr marL="2286000" algn="l" defTabSz="914400" rtl="0" eaLnBrk="1" latinLnBrk="0" hangingPunct="1">
                  <a:defRPr kumimoji="1" sz="800" kern="1200">
                    <a:solidFill>
                      <a:schemeClr val="tx1"/>
                    </a:solidFill>
                    <a:latin typeface="Arial" panose="020B0604020202020204" pitchFamily="34" charset="0"/>
                    <a:ea typeface="ＭＳ Ｐゴシック" panose="020B0600070205080204" pitchFamily="50" charset="-128"/>
                    <a:cs typeface="+mn-cs"/>
                  </a:defRPr>
                </a:lvl6pPr>
                <a:lvl7pPr marL="2743200" algn="l" defTabSz="914400" rtl="0" eaLnBrk="1" latinLnBrk="0" hangingPunct="1">
                  <a:defRPr kumimoji="1" sz="800" kern="1200">
                    <a:solidFill>
                      <a:schemeClr val="tx1"/>
                    </a:solidFill>
                    <a:latin typeface="Arial" panose="020B0604020202020204" pitchFamily="34" charset="0"/>
                    <a:ea typeface="ＭＳ Ｐゴシック" panose="020B0600070205080204" pitchFamily="50" charset="-128"/>
                    <a:cs typeface="+mn-cs"/>
                  </a:defRPr>
                </a:lvl7pPr>
                <a:lvl8pPr marL="3200400" algn="l" defTabSz="914400" rtl="0" eaLnBrk="1" latinLnBrk="0" hangingPunct="1">
                  <a:defRPr kumimoji="1" sz="800" kern="1200">
                    <a:solidFill>
                      <a:schemeClr val="tx1"/>
                    </a:solidFill>
                    <a:latin typeface="Arial" panose="020B0604020202020204" pitchFamily="34" charset="0"/>
                    <a:ea typeface="ＭＳ Ｐゴシック" panose="020B0600070205080204" pitchFamily="50" charset="-128"/>
                    <a:cs typeface="+mn-cs"/>
                  </a:defRPr>
                </a:lvl8pPr>
                <a:lvl9pPr marL="3657600" algn="l" defTabSz="914400" rtl="0" eaLnBrk="1" latinLnBrk="0" hangingPunct="1">
                  <a:defRPr kumimoji="1" sz="800" kern="1200">
                    <a:solidFill>
                      <a:schemeClr val="tx1"/>
                    </a:solidFill>
                    <a:latin typeface="Arial" panose="020B0604020202020204" pitchFamily="34" charset="0"/>
                    <a:ea typeface="ＭＳ Ｐゴシック" panose="020B0600070205080204" pitchFamily="50" charset="-128"/>
                    <a:cs typeface="+mn-cs"/>
                  </a:defRPr>
                </a:lvl9pPr>
              </a:lstStyle>
              <a:p>
                <a:endParaRPr lang="ja-JP" altLang="en-US"/>
              </a:p>
            </p:txBody>
          </p:sp>
        </p:grpSp>
        <p:grpSp>
          <p:nvGrpSpPr>
            <p:cNvPr id="22" name="Group 92"/>
            <p:cNvGrpSpPr>
              <a:grpSpLocks/>
            </p:cNvGrpSpPr>
            <p:nvPr/>
          </p:nvGrpSpPr>
          <p:grpSpPr bwMode="auto">
            <a:xfrm rot="-1458273">
              <a:off x="1202" y="2613"/>
              <a:ext cx="136" cy="136"/>
              <a:chOff x="476" y="3566"/>
              <a:chExt cx="136" cy="136"/>
            </a:xfrm>
          </p:grpSpPr>
          <p:sp>
            <p:nvSpPr>
              <p:cNvPr id="23" name="Line 93"/>
              <p:cNvSpPr>
                <a:spLocks noChangeShapeType="1"/>
              </p:cNvSpPr>
              <p:nvPr/>
            </p:nvSpPr>
            <p:spPr bwMode="auto">
              <a:xfrm>
                <a:off x="476" y="3566"/>
                <a:ext cx="136"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ja-JP"/>
                </a:defPPr>
                <a:lvl1pPr algn="l" rtl="0" fontAlgn="base">
                  <a:spcBef>
                    <a:spcPct val="0"/>
                  </a:spcBef>
                  <a:spcAft>
                    <a:spcPct val="0"/>
                  </a:spcAft>
                  <a:defRPr kumimoji="1" sz="800" kern="1200">
                    <a:solidFill>
                      <a:schemeClr val="tx1"/>
                    </a:solidFill>
                    <a:latin typeface="Arial" panose="020B0604020202020204" pitchFamily="34" charset="0"/>
                    <a:ea typeface="ＭＳ Ｐゴシック" panose="020B0600070205080204" pitchFamily="50" charset="-128"/>
                    <a:cs typeface="+mn-cs"/>
                  </a:defRPr>
                </a:lvl1pPr>
                <a:lvl2pPr marL="457200" algn="l" rtl="0" fontAlgn="base">
                  <a:spcBef>
                    <a:spcPct val="0"/>
                  </a:spcBef>
                  <a:spcAft>
                    <a:spcPct val="0"/>
                  </a:spcAft>
                  <a:defRPr kumimoji="1" sz="800" kern="1200">
                    <a:solidFill>
                      <a:schemeClr val="tx1"/>
                    </a:solidFill>
                    <a:latin typeface="Arial" panose="020B0604020202020204" pitchFamily="34" charset="0"/>
                    <a:ea typeface="ＭＳ Ｐゴシック" panose="020B0600070205080204" pitchFamily="50" charset="-128"/>
                    <a:cs typeface="+mn-cs"/>
                  </a:defRPr>
                </a:lvl2pPr>
                <a:lvl3pPr marL="914400" algn="l" rtl="0" fontAlgn="base">
                  <a:spcBef>
                    <a:spcPct val="0"/>
                  </a:spcBef>
                  <a:spcAft>
                    <a:spcPct val="0"/>
                  </a:spcAft>
                  <a:defRPr kumimoji="1" sz="800" kern="1200">
                    <a:solidFill>
                      <a:schemeClr val="tx1"/>
                    </a:solidFill>
                    <a:latin typeface="Arial" panose="020B0604020202020204" pitchFamily="34" charset="0"/>
                    <a:ea typeface="ＭＳ Ｐゴシック" panose="020B0600070205080204" pitchFamily="50" charset="-128"/>
                    <a:cs typeface="+mn-cs"/>
                  </a:defRPr>
                </a:lvl3pPr>
                <a:lvl4pPr marL="1371600" algn="l" rtl="0" fontAlgn="base">
                  <a:spcBef>
                    <a:spcPct val="0"/>
                  </a:spcBef>
                  <a:spcAft>
                    <a:spcPct val="0"/>
                  </a:spcAft>
                  <a:defRPr kumimoji="1" sz="800" kern="1200">
                    <a:solidFill>
                      <a:schemeClr val="tx1"/>
                    </a:solidFill>
                    <a:latin typeface="Arial" panose="020B0604020202020204" pitchFamily="34" charset="0"/>
                    <a:ea typeface="ＭＳ Ｐゴシック" panose="020B0600070205080204" pitchFamily="50" charset="-128"/>
                    <a:cs typeface="+mn-cs"/>
                  </a:defRPr>
                </a:lvl4pPr>
                <a:lvl5pPr marL="1828800" algn="l" rtl="0" fontAlgn="base">
                  <a:spcBef>
                    <a:spcPct val="0"/>
                  </a:spcBef>
                  <a:spcAft>
                    <a:spcPct val="0"/>
                  </a:spcAft>
                  <a:defRPr kumimoji="1" sz="800" kern="1200">
                    <a:solidFill>
                      <a:schemeClr val="tx1"/>
                    </a:solidFill>
                    <a:latin typeface="Arial" panose="020B0604020202020204" pitchFamily="34" charset="0"/>
                    <a:ea typeface="ＭＳ Ｐゴシック" panose="020B0600070205080204" pitchFamily="50" charset="-128"/>
                    <a:cs typeface="+mn-cs"/>
                  </a:defRPr>
                </a:lvl5pPr>
                <a:lvl6pPr marL="2286000" algn="l" defTabSz="914400" rtl="0" eaLnBrk="1" latinLnBrk="0" hangingPunct="1">
                  <a:defRPr kumimoji="1" sz="800" kern="1200">
                    <a:solidFill>
                      <a:schemeClr val="tx1"/>
                    </a:solidFill>
                    <a:latin typeface="Arial" panose="020B0604020202020204" pitchFamily="34" charset="0"/>
                    <a:ea typeface="ＭＳ Ｐゴシック" panose="020B0600070205080204" pitchFamily="50" charset="-128"/>
                    <a:cs typeface="+mn-cs"/>
                  </a:defRPr>
                </a:lvl6pPr>
                <a:lvl7pPr marL="2743200" algn="l" defTabSz="914400" rtl="0" eaLnBrk="1" latinLnBrk="0" hangingPunct="1">
                  <a:defRPr kumimoji="1" sz="800" kern="1200">
                    <a:solidFill>
                      <a:schemeClr val="tx1"/>
                    </a:solidFill>
                    <a:latin typeface="Arial" panose="020B0604020202020204" pitchFamily="34" charset="0"/>
                    <a:ea typeface="ＭＳ Ｐゴシック" panose="020B0600070205080204" pitchFamily="50" charset="-128"/>
                    <a:cs typeface="+mn-cs"/>
                  </a:defRPr>
                </a:lvl7pPr>
                <a:lvl8pPr marL="3200400" algn="l" defTabSz="914400" rtl="0" eaLnBrk="1" latinLnBrk="0" hangingPunct="1">
                  <a:defRPr kumimoji="1" sz="800" kern="1200">
                    <a:solidFill>
                      <a:schemeClr val="tx1"/>
                    </a:solidFill>
                    <a:latin typeface="Arial" panose="020B0604020202020204" pitchFamily="34" charset="0"/>
                    <a:ea typeface="ＭＳ Ｐゴシック" panose="020B0600070205080204" pitchFamily="50" charset="-128"/>
                    <a:cs typeface="+mn-cs"/>
                  </a:defRPr>
                </a:lvl8pPr>
                <a:lvl9pPr marL="3657600" algn="l" defTabSz="914400" rtl="0" eaLnBrk="1" latinLnBrk="0" hangingPunct="1">
                  <a:defRPr kumimoji="1" sz="800" kern="1200">
                    <a:solidFill>
                      <a:schemeClr val="tx1"/>
                    </a:solidFill>
                    <a:latin typeface="Arial" panose="020B0604020202020204" pitchFamily="34" charset="0"/>
                    <a:ea typeface="ＭＳ Ｐゴシック" panose="020B0600070205080204" pitchFamily="50" charset="-128"/>
                    <a:cs typeface="+mn-cs"/>
                  </a:defRPr>
                </a:lvl9pPr>
              </a:lstStyle>
              <a:p>
                <a:endParaRPr lang="ja-JP" altLang="en-US"/>
              </a:p>
            </p:txBody>
          </p:sp>
          <p:sp>
            <p:nvSpPr>
              <p:cNvPr id="24" name="Line 94"/>
              <p:cNvSpPr>
                <a:spLocks noChangeShapeType="1"/>
              </p:cNvSpPr>
              <p:nvPr/>
            </p:nvSpPr>
            <p:spPr bwMode="auto">
              <a:xfrm>
                <a:off x="612" y="3566"/>
                <a:ext cx="0" cy="136"/>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ja-JP"/>
                </a:defPPr>
                <a:lvl1pPr algn="l" rtl="0" fontAlgn="base">
                  <a:spcBef>
                    <a:spcPct val="0"/>
                  </a:spcBef>
                  <a:spcAft>
                    <a:spcPct val="0"/>
                  </a:spcAft>
                  <a:defRPr kumimoji="1" sz="800" kern="1200">
                    <a:solidFill>
                      <a:schemeClr val="tx1"/>
                    </a:solidFill>
                    <a:latin typeface="Arial" panose="020B0604020202020204" pitchFamily="34" charset="0"/>
                    <a:ea typeface="ＭＳ Ｐゴシック" panose="020B0600070205080204" pitchFamily="50" charset="-128"/>
                    <a:cs typeface="+mn-cs"/>
                  </a:defRPr>
                </a:lvl1pPr>
                <a:lvl2pPr marL="457200" algn="l" rtl="0" fontAlgn="base">
                  <a:spcBef>
                    <a:spcPct val="0"/>
                  </a:spcBef>
                  <a:spcAft>
                    <a:spcPct val="0"/>
                  </a:spcAft>
                  <a:defRPr kumimoji="1" sz="800" kern="1200">
                    <a:solidFill>
                      <a:schemeClr val="tx1"/>
                    </a:solidFill>
                    <a:latin typeface="Arial" panose="020B0604020202020204" pitchFamily="34" charset="0"/>
                    <a:ea typeface="ＭＳ Ｐゴシック" panose="020B0600070205080204" pitchFamily="50" charset="-128"/>
                    <a:cs typeface="+mn-cs"/>
                  </a:defRPr>
                </a:lvl2pPr>
                <a:lvl3pPr marL="914400" algn="l" rtl="0" fontAlgn="base">
                  <a:spcBef>
                    <a:spcPct val="0"/>
                  </a:spcBef>
                  <a:spcAft>
                    <a:spcPct val="0"/>
                  </a:spcAft>
                  <a:defRPr kumimoji="1" sz="800" kern="1200">
                    <a:solidFill>
                      <a:schemeClr val="tx1"/>
                    </a:solidFill>
                    <a:latin typeface="Arial" panose="020B0604020202020204" pitchFamily="34" charset="0"/>
                    <a:ea typeface="ＭＳ Ｐゴシック" panose="020B0600070205080204" pitchFamily="50" charset="-128"/>
                    <a:cs typeface="+mn-cs"/>
                  </a:defRPr>
                </a:lvl3pPr>
                <a:lvl4pPr marL="1371600" algn="l" rtl="0" fontAlgn="base">
                  <a:spcBef>
                    <a:spcPct val="0"/>
                  </a:spcBef>
                  <a:spcAft>
                    <a:spcPct val="0"/>
                  </a:spcAft>
                  <a:defRPr kumimoji="1" sz="800" kern="1200">
                    <a:solidFill>
                      <a:schemeClr val="tx1"/>
                    </a:solidFill>
                    <a:latin typeface="Arial" panose="020B0604020202020204" pitchFamily="34" charset="0"/>
                    <a:ea typeface="ＭＳ Ｐゴシック" panose="020B0600070205080204" pitchFamily="50" charset="-128"/>
                    <a:cs typeface="+mn-cs"/>
                  </a:defRPr>
                </a:lvl4pPr>
                <a:lvl5pPr marL="1828800" algn="l" rtl="0" fontAlgn="base">
                  <a:spcBef>
                    <a:spcPct val="0"/>
                  </a:spcBef>
                  <a:spcAft>
                    <a:spcPct val="0"/>
                  </a:spcAft>
                  <a:defRPr kumimoji="1" sz="800" kern="1200">
                    <a:solidFill>
                      <a:schemeClr val="tx1"/>
                    </a:solidFill>
                    <a:latin typeface="Arial" panose="020B0604020202020204" pitchFamily="34" charset="0"/>
                    <a:ea typeface="ＭＳ Ｐゴシック" panose="020B0600070205080204" pitchFamily="50" charset="-128"/>
                    <a:cs typeface="+mn-cs"/>
                  </a:defRPr>
                </a:lvl5pPr>
                <a:lvl6pPr marL="2286000" algn="l" defTabSz="914400" rtl="0" eaLnBrk="1" latinLnBrk="0" hangingPunct="1">
                  <a:defRPr kumimoji="1" sz="800" kern="1200">
                    <a:solidFill>
                      <a:schemeClr val="tx1"/>
                    </a:solidFill>
                    <a:latin typeface="Arial" panose="020B0604020202020204" pitchFamily="34" charset="0"/>
                    <a:ea typeface="ＭＳ Ｐゴシック" panose="020B0600070205080204" pitchFamily="50" charset="-128"/>
                    <a:cs typeface="+mn-cs"/>
                  </a:defRPr>
                </a:lvl6pPr>
                <a:lvl7pPr marL="2743200" algn="l" defTabSz="914400" rtl="0" eaLnBrk="1" latinLnBrk="0" hangingPunct="1">
                  <a:defRPr kumimoji="1" sz="800" kern="1200">
                    <a:solidFill>
                      <a:schemeClr val="tx1"/>
                    </a:solidFill>
                    <a:latin typeface="Arial" panose="020B0604020202020204" pitchFamily="34" charset="0"/>
                    <a:ea typeface="ＭＳ Ｐゴシック" panose="020B0600070205080204" pitchFamily="50" charset="-128"/>
                    <a:cs typeface="+mn-cs"/>
                  </a:defRPr>
                </a:lvl7pPr>
                <a:lvl8pPr marL="3200400" algn="l" defTabSz="914400" rtl="0" eaLnBrk="1" latinLnBrk="0" hangingPunct="1">
                  <a:defRPr kumimoji="1" sz="800" kern="1200">
                    <a:solidFill>
                      <a:schemeClr val="tx1"/>
                    </a:solidFill>
                    <a:latin typeface="Arial" panose="020B0604020202020204" pitchFamily="34" charset="0"/>
                    <a:ea typeface="ＭＳ Ｐゴシック" panose="020B0600070205080204" pitchFamily="50" charset="-128"/>
                    <a:cs typeface="+mn-cs"/>
                  </a:defRPr>
                </a:lvl8pPr>
                <a:lvl9pPr marL="3657600" algn="l" defTabSz="914400" rtl="0" eaLnBrk="1" latinLnBrk="0" hangingPunct="1">
                  <a:defRPr kumimoji="1" sz="800" kern="1200">
                    <a:solidFill>
                      <a:schemeClr val="tx1"/>
                    </a:solidFill>
                    <a:latin typeface="Arial" panose="020B0604020202020204" pitchFamily="34" charset="0"/>
                    <a:ea typeface="ＭＳ Ｐゴシック" panose="020B0600070205080204" pitchFamily="50" charset="-128"/>
                    <a:cs typeface="+mn-cs"/>
                  </a:defRPr>
                </a:lvl9pPr>
              </a:lstStyle>
              <a:p>
                <a:endParaRPr lang="ja-JP" altLang="en-US"/>
              </a:p>
            </p:txBody>
          </p:sp>
        </p:grpSp>
      </p:grpSp>
      <p:grpSp>
        <p:nvGrpSpPr>
          <p:cNvPr id="27" name="Group 79"/>
          <p:cNvGrpSpPr>
            <a:grpSpLocks/>
          </p:cNvGrpSpPr>
          <p:nvPr/>
        </p:nvGrpSpPr>
        <p:grpSpPr bwMode="auto">
          <a:xfrm>
            <a:off x="2756626" y="2382011"/>
            <a:ext cx="936626" cy="514350"/>
            <a:chOff x="1610" y="2750"/>
            <a:chExt cx="590" cy="408"/>
          </a:xfrm>
        </p:grpSpPr>
        <p:sp>
          <p:nvSpPr>
            <p:cNvPr id="28" name="Oval 80"/>
            <p:cNvSpPr>
              <a:spLocks noChangeArrowheads="1"/>
            </p:cNvSpPr>
            <p:nvPr/>
          </p:nvSpPr>
          <p:spPr bwMode="auto">
            <a:xfrm>
              <a:off x="1701" y="2750"/>
              <a:ext cx="454" cy="408"/>
            </a:xfrm>
            <a:prstGeom prst="ellipse">
              <a:avLst/>
            </a:prstGeom>
            <a:noFill/>
            <a:ln w="2857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ja-JP"/>
              </a:defPPr>
              <a:lvl1pPr algn="l" rtl="0" fontAlgn="base">
                <a:spcBef>
                  <a:spcPct val="0"/>
                </a:spcBef>
                <a:spcAft>
                  <a:spcPct val="0"/>
                </a:spcAft>
                <a:defRPr kumimoji="1" sz="800" kern="1200">
                  <a:solidFill>
                    <a:schemeClr val="tx1"/>
                  </a:solidFill>
                  <a:latin typeface="Arial" panose="020B0604020202020204" pitchFamily="34" charset="0"/>
                  <a:ea typeface="ＭＳ Ｐゴシック" panose="020B0600070205080204" pitchFamily="50" charset="-128"/>
                  <a:cs typeface="+mn-cs"/>
                </a:defRPr>
              </a:lvl1pPr>
              <a:lvl2pPr marL="457200" algn="l" rtl="0" fontAlgn="base">
                <a:spcBef>
                  <a:spcPct val="0"/>
                </a:spcBef>
                <a:spcAft>
                  <a:spcPct val="0"/>
                </a:spcAft>
                <a:defRPr kumimoji="1" sz="800" kern="1200">
                  <a:solidFill>
                    <a:schemeClr val="tx1"/>
                  </a:solidFill>
                  <a:latin typeface="Arial" panose="020B0604020202020204" pitchFamily="34" charset="0"/>
                  <a:ea typeface="ＭＳ Ｐゴシック" panose="020B0600070205080204" pitchFamily="50" charset="-128"/>
                  <a:cs typeface="+mn-cs"/>
                </a:defRPr>
              </a:lvl2pPr>
              <a:lvl3pPr marL="914400" algn="l" rtl="0" fontAlgn="base">
                <a:spcBef>
                  <a:spcPct val="0"/>
                </a:spcBef>
                <a:spcAft>
                  <a:spcPct val="0"/>
                </a:spcAft>
                <a:defRPr kumimoji="1" sz="800" kern="1200">
                  <a:solidFill>
                    <a:schemeClr val="tx1"/>
                  </a:solidFill>
                  <a:latin typeface="Arial" panose="020B0604020202020204" pitchFamily="34" charset="0"/>
                  <a:ea typeface="ＭＳ Ｐゴシック" panose="020B0600070205080204" pitchFamily="50" charset="-128"/>
                  <a:cs typeface="+mn-cs"/>
                </a:defRPr>
              </a:lvl3pPr>
              <a:lvl4pPr marL="1371600" algn="l" rtl="0" fontAlgn="base">
                <a:spcBef>
                  <a:spcPct val="0"/>
                </a:spcBef>
                <a:spcAft>
                  <a:spcPct val="0"/>
                </a:spcAft>
                <a:defRPr kumimoji="1" sz="800" kern="1200">
                  <a:solidFill>
                    <a:schemeClr val="tx1"/>
                  </a:solidFill>
                  <a:latin typeface="Arial" panose="020B0604020202020204" pitchFamily="34" charset="0"/>
                  <a:ea typeface="ＭＳ Ｐゴシック" panose="020B0600070205080204" pitchFamily="50" charset="-128"/>
                  <a:cs typeface="+mn-cs"/>
                </a:defRPr>
              </a:lvl4pPr>
              <a:lvl5pPr marL="1828800" algn="l" rtl="0" fontAlgn="base">
                <a:spcBef>
                  <a:spcPct val="0"/>
                </a:spcBef>
                <a:spcAft>
                  <a:spcPct val="0"/>
                </a:spcAft>
                <a:defRPr kumimoji="1" sz="800" kern="1200">
                  <a:solidFill>
                    <a:schemeClr val="tx1"/>
                  </a:solidFill>
                  <a:latin typeface="Arial" panose="020B0604020202020204" pitchFamily="34" charset="0"/>
                  <a:ea typeface="ＭＳ Ｐゴシック" panose="020B0600070205080204" pitchFamily="50" charset="-128"/>
                  <a:cs typeface="+mn-cs"/>
                </a:defRPr>
              </a:lvl5pPr>
              <a:lvl6pPr marL="2286000" algn="l" defTabSz="914400" rtl="0" eaLnBrk="1" latinLnBrk="0" hangingPunct="1">
                <a:defRPr kumimoji="1" sz="800" kern="1200">
                  <a:solidFill>
                    <a:schemeClr val="tx1"/>
                  </a:solidFill>
                  <a:latin typeface="Arial" panose="020B0604020202020204" pitchFamily="34" charset="0"/>
                  <a:ea typeface="ＭＳ Ｐゴシック" panose="020B0600070205080204" pitchFamily="50" charset="-128"/>
                  <a:cs typeface="+mn-cs"/>
                </a:defRPr>
              </a:lvl6pPr>
              <a:lvl7pPr marL="2743200" algn="l" defTabSz="914400" rtl="0" eaLnBrk="1" latinLnBrk="0" hangingPunct="1">
                <a:defRPr kumimoji="1" sz="800" kern="1200">
                  <a:solidFill>
                    <a:schemeClr val="tx1"/>
                  </a:solidFill>
                  <a:latin typeface="Arial" panose="020B0604020202020204" pitchFamily="34" charset="0"/>
                  <a:ea typeface="ＭＳ Ｐゴシック" panose="020B0600070205080204" pitchFamily="50" charset="-128"/>
                  <a:cs typeface="+mn-cs"/>
                </a:defRPr>
              </a:lvl7pPr>
              <a:lvl8pPr marL="3200400" algn="l" defTabSz="914400" rtl="0" eaLnBrk="1" latinLnBrk="0" hangingPunct="1">
                <a:defRPr kumimoji="1" sz="800" kern="1200">
                  <a:solidFill>
                    <a:schemeClr val="tx1"/>
                  </a:solidFill>
                  <a:latin typeface="Arial" panose="020B0604020202020204" pitchFamily="34" charset="0"/>
                  <a:ea typeface="ＭＳ Ｐゴシック" panose="020B0600070205080204" pitchFamily="50" charset="-128"/>
                  <a:cs typeface="+mn-cs"/>
                </a:defRPr>
              </a:lvl8pPr>
              <a:lvl9pPr marL="3657600" algn="l" defTabSz="914400" rtl="0" eaLnBrk="1" latinLnBrk="0" hangingPunct="1">
                <a:defRPr kumimoji="1" sz="800" kern="1200">
                  <a:solidFill>
                    <a:schemeClr val="tx1"/>
                  </a:solidFill>
                  <a:latin typeface="Arial" panose="020B0604020202020204" pitchFamily="34" charset="0"/>
                  <a:ea typeface="ＭＳ Ｐゴシック" panose="020B0600070205080204" pitchFamily="50" charset="-128"/>
                  <a:cs typeface="+mn-cs"/>
                </a:defRPr>
              </a:lvl9pPr>
            </a:lstStyle>
            <a:p>
              <a:endParaRPr lang="ja-JP" altLang="en-US"/>
            </a:p>
          </p:txBody>
        </p:sp>
        <p:grpSp>
          <p:nvGrpSpPr>
            <p:cNvPr id="29" name="Group 81"/>
            <p:cNvGrpSpPr>
              <a:grpSpLocks/>
            </p:cNvGrpSpPr>
            <p:nvPr/>
          </p:nvGrpSpPr>
          <p:grpSpPr bwMode="auto">
            <a:xfrm rot="-419516">
              <a:off x="1610" y="2840"/>
              <a:ext cx="136" cy="136"/>
              <a:chOff x="476" y="3566"/>
              <a:chExt cx="136" cy="136"/>
            </a:xfrm>
          </p:grpSpPr>
          <p:sp>
            <p:nvSpPr>
              <p:cNvPr id="33" name="Line 82"/>
              <p:cNvSpPr>
                <a:spLocks noChangeShapeType="1"/>
              </p:cNvSpPr>
              <p:nvPr/>
            </p:nvSpPr>
            <p:spPr bwMode="auto">
              <a:xfrm>
                <a:off x="476" y="3566"/>
                <a:ext cx="136"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ja-JP"/>
                </a:defPPr>
                <a:lvl1pPr algn="l" rtl="0" fontAlgn="base">
                  <a:spcBef>
                    <a:spcPct val="0"/>
                  </a:spcBef>
                  <a:spcAft>
                    <a:spcPct val="0"/>
                  </a:spcAft>
                  <a:defRPr kumimoji="1" sz="800" kern="1200">
                    <a:solidFill>
                      <a:schemeClr val="tx1"/>
                    </a:solidFill>
                    <a:latin typeface="Arial" panose="020B0604020202020204" pitchFamily="34" charset="0"/>
                    <a:ea typeface="ＭＳ Ｐゴシック" panose="020B0600070205080204" pitchFamily="50" charset="-128"/>
                    <a:cs typeface="+mn-cs"/>
                  </a:defRPr>
                </a:lvl1pPr>
                <a:lvl2pPr marL="457200" algn="l" rtl="0" fontAlgn="base">
                  <a:spcBef>
                    <a:spcPct val="0"/>
                  </a:spcBef>
                  <a:spcAft>
                    <a:spcPct val="0"/>
                  </a:spcAft>
                  <a:defRPr kumimoji="1" sz="800" kern="1200">
                    <a:solidFill>
                      <a:schemeClr val="tx1"/>
                    </a:solidFill>
                    <a:latin typeface="Arial" panose="020B0604020202020204" pitchFamily="34" charset="0"/>
                    <a:ea typeface="ＭＳ Ｐゴシック" panose="020B0600070205080204" pitchFamily="50" charset="-128"/>
                    <a:cs typeface="+mn-cs"/>
                  </a:defRPr>
                </a:lvl2pPr>
                <a:lvl3pPr marL="914400" algn="l" rtl="0" fontAlgn="base">
                  <a:spcBef>
                    <a:spcPct val="0"/>
                  </a:spcBef>
                  <a:spcAft>
                    <a:spcPct val="0"/>
                  </a:spcAft>
                  <a:defRPr kumimoji="1" sz="800" kern="1200">
                    <a:solidFill>
                      <a:schemeClr val="tx1"/>
                    </a:solidFill>
                    <a:latin typeface="Arial" panose="020B0604020202020204" pitchFamily="34" charset="0"/>
                    <a:ea typeface="ＭＳ Ｐゴシック" panose="020B0600070205080204" pitchFamily="50" charset="-128"/>
                    <a:cs typeface="+mn-cs"/>
                  </a:defRPr>
                </a:lvl3pPr>
                <a:lvl4pPr marL="1371600" algn="l" rtl="0" fontAlgn="base">
                  <a:spcBef>
                    <a:spcPct val="0"/>
                  </a:spcBef>
                  <a:spcAft>
                    <a:spcPct val="0"/>
                  </a:spcAft>
                  <a:defRPr kumimoji="1" sz="800" kern="1200">
                    <a:solidFill>
                      <a:schemeClr val="tx1"/>
                    </a:solidFill>
                    <a:latin typeface="Arial" panose="020B0604020202020204" pitchFamily="34" charset="0"/>
                    <a:ea typeface="ＭＳ Ｐゴシック" panose="020B0600070205080204" pitchFamily="50" charset="-128"/>
                    <a:cs typeface="+mn-cs"/>
                  </a:defRPr>
                </a:lvl4pPr>
                <a:lvl5pPr marL="1828800" algn="l" rtl="0" fontAlgn="base">
                  <a:spcBef>
                    <a:spcPct val="0"/>
                  </a:spcBef>
                  <a:spcAft>
                    <a:spcPct val="0"/>
                  </a:spcAft>
                  <a:defRPr kumimoji="1" sz="800" kern="1200">
                    <a:solidFill>
                      <a:schemeClr val="tx1"/>
                    </a:solidFill>
                    <a:latin typeface="Arial" panose="020B0604020202020204" pitchFamily="34" charset="0"/>
                    <a:ea typeface="ＭＳ Ｐゴシック" panose="020B0600070205080204" pitchFamily="50" charset="-128"/>
                    <a:cs typeface="+mn-cs"/>
                  </a:defRPr>
                </a:lvl5pPr>
                <a:lvl6pPr marL="2286000" algn="l" defTabSz="914400" rtl="0" eaLnBrk="1" latinLnBrk="0" hangingPunct="1">
                  <a:defRPr kumimoji="1" sz="800" kern="1200">
                    <a:solidFill>
                      <a:schemeClr val="tx1"/>
                    </a:solidFill>
                    <a:latin typeface="Arial" panose="020B0604020202020204" pitchFamily="34" charset="0"/>
                    <a:ea typeface="ＭＳ Ｐゴシック" panose="020B0600070205080204" pitchFamily="50" charset="-128"/>
                    <a:cs typeface="+mn-cs"/>
                  </a:defRPr>
                </a:lvl6pPr>
                <a:lvl7pPr marL="2743200" algn="l" defTabSz="914400" rtl="0" eaLnBrk="1" latinLnBrk="0" hangingPunct="1">
                  <a:defRPr kumimoji="1" sz="800" kern="1200">
                    <a:solidFill>
                      <a:schemeClr val="tx1"/>
                    </a:solidFill>
                    <a:latin typeface="Arial" panose="020B0604020202020204" pitchFamily="34" charset="0"/>
                    <a:ea typeface="ＭＳ Ｐゴシック" panose="020B0600070205080204" pitchFamily="50" charset="-128"/>
                    <a:cs typeface="+mn-cs"/>
                  </a:defRPr>
                </a:lvl7pPr>
                <a:lvl8pPr marL="3200400" algn="l" defTabSz="914400" rtl="0" eaLnBrk="1" latinLnBrk="0" hangingPunct="1">
                  <a:defRPr kumimoji="1" sz="800" kern="1200">
                    <a:solidFill>
                      <a:schemeClr val="tx1"/>
                    </a:solidFill>
                    <a:latin typeface="Arial" panose="020B0604020202020204" pitchFamily="34" charset="0"/>
                    <a:ea typeface="ＭＳ Ｐゴシック" panose="020B0600070205080204" pitchFamily="50" charset="-128"/>
                    <a:cs typeface="+mn-cs"/>
                  </a:defRPr>
                </a:lvl8pPr>
                <a:lvl9pPr marL="3657600" algn="l" defTabSz="914400" rtl="0" eaLnBrk="1" latinLnBrk="0" hangingPunct="1">
                  <a:defRPr kumimoji="1" sz="800" kern="1200">
                    <a:solidFill>
                      <a:schemeClr val="tx1"/>
                    </a:solidFill>
                    <a:latin typeface="Arial" panose="020B0604020202020204" pitchFamily="34" charset="0"/>
                    <a:ea typeface="ＭＳ Ｐゴシック" panose="020B0600070205080204" pitchFamily="50" charset="-128"/>
                    <a:cs typeface="+mn-cs"/>
                  </a:defRPr>
                </a:lvl9pPr>
              </a:lstStyle>
              <a:p>
                <a:endParaRPr lang="ja-JP" altLang="en-US"/>
              </a:p>
            </p:txBody>
          </p:sp>
          <p:sp>
            <p:nvSpPr>
              <p:cNvPr id="34" name="Line 83"/>
              <p:cNvSpPr>
                <a:spLocks noChangeShapeType="1"/>
              </p:cNvSpPr>
              <p:nvPr/>
            </p:nvSpPr>
            <p:spPr bwMode="auto">
              <a:xfrm>
                <a:off x="612" y="3566"/>
                <a:ext cx="0" cy="136"/>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ja-JP"/>
                </a:defPPr>
                <a:lvl1pPr algn="l" rtl="0" fontAlgn="base">
                  <a:spcBef>
                    <a:spcPct val="0"/>
                  </a:spcBef>
                  <a:spcAft>
                    <a:spcPct val="0"/>
                  </a:spcAft>
                  <a:defRPr kumimoji="1" sz="800" kern="1200">
                    <a:solidFill>
                      <a:schemeClr val="tx1"/>
                    </a:solidFill>
                    <a:latin typeface="Arial" panose="020B0604020202020204" pitchFamily="34" charset="0"/>
                    <a:ea typeface="ＭＳ Ｐゴシック" panose="020B0600070205080204" pitchFamily="50" charset="-128"/>
                    <a:cs typeface="+mn-cs"/>
                  </a:defRPr>
                </a:lvl1pPr>
                <a:lvl2pPr marL="457200" algn="l" rtl="0" fontAlgn="base">
                  <a:spcBef>
                    <a:spcPct val="0"/>
                  </a:spcBef>
                  <a:spcAft>
                    <a:spcPct val="0"/>
                  </a:spcAft>
                  <a:defRPr kumimoji="1" sz="800" kern="1200">
                    <a:solidFill>
                      <a:schemeClr val="tx1"/>
                    </a:solidFill>
                    <a:latin typeface="Arial" panose="020B0604020202020204" pitchFamily="34" charset="0"/>
                    <a:ea typeface="ＭＳ Ｐゴシック" panose="020B0600070205080204" pitchFamily="50" charset="-128"/>
                    <a:cs typeface="+mn-cs"/>
                  </a:defRPr>
                </a:lvl2pPr>
                <a:lvl3pPr marL="914400" algn="l" rtl="0" fontAlgn="base">
                  <a:spcBef>
                    <a:spcPct val="0"/>
                  </a:spcBef>
                  <a:spcAft>
                    <a:spcPct val="0"/>
                  </a:spcAft>
                  <a:defRPr kumimoji="1" sz="800" kern="1200">
                    <a:solidFill>
                      <a:schemeClr val="tx1"/>
                    </a:solidFill>
                    <a:latin typeface="Arial" panose="020B0604020202020204" pitchFamily="34" charset="0"/>
                    <a:ea typeface="ＭＳ Ｐゴシック" panose="020B0600070205080204" pitchFamily="50" charset="-128"/>
                    <a:cs typeface="+mn-cs"/>
                  </a:defRPr>
                </a:lvl3pPr>
                <a:lvl4pPr marL="1371600" algn="l" rtl="0" fontAlgn="base">
                  <a:spcBef>
                    <a:spcPct val="0"/>
                  </a:spcBef>
                  <a:spcAft>
                    <a:spcPct val="0"/>
                  </a:spcAft>
                  <a:defRPr kumimoji="1" sz="800" kern="1200">
                    <a:solidFill>
                      <a:schemeClr val="tx1"/>
                    </a:solidFill>
                    <a:latin typeface="Arial" panose="020B0604020202020204" pitchFamily="34" charset="0"/>
                    <a:ea typeface="ＭＳ Ｐゴシック" panose="020B0600070205080204" pitchFamily="50" charset="-128"/>
                    <a:cs typeface="+mn-cs"/>
                  </a:defRPr>
                </a:lvl4pPr>
                <a:lvl5pPr marL="1828800" algn="l" rtl="0" fontAlgn="base">
                  <a:spcBef>
                    <a:spcPct val="0"/>
                  </a:spcBef>
                  <a:spcAft>
                    <a:spcPct val="0"/>
                  </a:spcAft>
                  <a:defRPr kumimoji="1" sz="800" kern="1200">
                    <a:solidFill>
                      <a:schemeClr val="tx1"/>
                    </a:solidFill>
                    <a:latin typeface="Arial" panose="020B0604020202020204" pitchFamily="34" charset="0"/>
                    <a:ea typeface="ＭＳ Ｐゴシック" panose="020B0600070205080204" pitchFamily="50" charset="-128"/>
                    <a:cs typeface="+mn-cs"/>
                  </a:defRPr>
                </a:lvl5pPr>
                <a:lvl6pPr marL="2286000" algn="l" defTabSz="914400" rtl="0" eaLnBrk="1" latinLnBrk="0" hangingPunct="1">
                  <a:defRPr kumimoji="1" sz="800" kern="1200">
                    <a:solidFill>
                      <a:schemeClr val="tx1"/>
                    </a:solidFill>
                    <a:latin typeface="Arial" panose="020B0604020202020204" pitchFamily="34" charset="0"/>
                    <a:ea typeface="ＭＳ Ｐゴシック" panose="020B0600070205080204" pitchFamily="50" charset="-128"/>
                    <a:cs typeface="+mn-cs"/>
                  </a:defRPr>
                </a:lvl6pPr>
                <a:lvl7pPr marL="2743200" algn="l" defTabSz="914400" rtl="0" eaLnBrk="1" latinLnBrk="0" hangingPunct="1">
                  <a:defRPr kumimoji="1" sz="800" kern="1200">
                    <a:solidFill>
                      <a:schemeClr val="tx1"/>
                    </a:solidFill>
                    <a:latin typeface="Arial" panose="020B0604020202020204" pitchFamily="34" charset="0"/>
                    <a:ea typeface="ＭＳ Ｐゴシック" panose="020B0600070205080204" pitchFamily="50" charset="-128"/>
                    <a:cs typeface="+mn-cs"/>
                  </a:defRPr>
                </a:lvl7pPr>
                <a:lvl8pPr marL="3200400" algn="l" defTabSz="914400" rtl="0" eaLnBrk="1" latinLnBrk="0" hangingPunct="1">
                  <a:defRPr kumimoji="1" sz="800" kern="1200">
                    <a:solidFill>
                      <a:schemeClr val="tx1"/>
                    </a:solidFill>
                    <a:latin typeface="Arial" panose="020B0604020202020204" pitchFamily="34" charset="0"/>
                    <a:ea typeface="ＭＳ Ｐゴシック" panose="020B0600070205080204" pitchFamily="50" charset="-128"/>
                    <a:cs typeface="+mn-cs"/>
                  </a:defRPr>
                </a:lvl8pPr>
                <a:lvl9pPr marL="3657600" algn="l" defTabSz="914400" rtl="0" eaLnBrk="1" latinLnBrk="0" hangingPunct="1">
                  <a:defRPr kumimoji="1" sz="800" kern="1200">
                    <a:solidFill>
                      <a:schemeClr val="tx1"/>
                    </a:solidFill>
                    <a:latin typeface="Arial" panose="020B0604020202020204" pitchFamily="34" charset="0"/>
                    <a:ea typeface="ＭＳ Ｐゴシック" panose="020B0600070205080204" pitchFamily="50" charset="-128"/>
                    <a:cs typeface="+mn-cs"/>
                  </a:defRPr>
                </a:lvl9pPr>
              </a:lstStyle>
              <a:p>
                <a:endParaRPr lang="ja-JP" altLang="en-US"/>
              </a:p>
            </p:txBody>
          </p:sp>
        </p:grpSp>
        <p:grpSp>
          <p:nvGrpSpPr>
            <p:cNvPr id="30" name="Group 84"/>
            <p:cNvGrpSpPr>
              <a:grpSpLocks/>
            </p:cNvGrpSpPr>
            <p:nvPr/>
          </p:nvGrpSpPr>
          <p:grpSpPr bwMode="auto">
            <a:xfrm rot="-10572458">
              <a:off x="2064" y="2976"/>
              <a:ext cx="136" cy="136"/>
              <a:chOff x="476" y="3566"/>
              <a:chExt cx="136" cy="136"/>
            </a:xfrm>
          </p:grpSpPr>
          <p:sp>
            <p:nvSpPr>
              <p:cNvPr id="31" name="Line 85"/>
              <p:cNvSpPr>
                <a:spLocks noChangeShapeType="1"/>
              </p:cNvSpPr>
              <p:nvPr/>
            </p:nvSpPr>
            <p:spPr bwMode="auto">
              <a:xfrm>
                <a:off x="476" y="3566"/>
                <a:ext cx="136"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ja-JP"/>
                </a:defPPr>
                <a:lvl1pPr algn="l" rtl="0" fontAlgn="base">
                  <a:spcBef>
                    <a:spcPct val="0"/>
                  </a:spcBef>
                  <a:spcAft>
                    <a:spcPct val="0"/>
                  </a:spcAft>
                  <a:defRPr kumimoji="1" sz="800" kern="1200">
                    <a:solidFill>
                      <a:schemeClr val="tx1"/>
                    </a:solidFill>
                    <a:latin typeface="Arial" panose="020B0604020202020204" pitchFamily="34" charset="0"/>
                    <a:ea typeface="ＭＳ Ｐゴシック" panose="020B0600070205080204" pitchFamily="50" charset="-128"/>
                    <a:cs typeface="+mn-cs"/>
                  </a:defRPr>
                </a:lvl1pPr>
                <a:lvl2pPr marL="457200" algn="l" rtl="0" fontAlgn="base">
                  <a:spcBef>
                    <a:spcPct val="0"/>
                  </a:spcBef>
                  <a:spcAft>
                    <a:spcPct val="0"/>
                  </a:spcAft>
                  <a:defRPr kumimoji="1" sz="800" kern="1200">
                    <a:solidFill>
                      <a:schemeClr val="tx1"/>
                    </a:solidFill>
                    <a:latin typeface="Arial" panose="020B0604020202020204" pitchFamily="34" charset="0"/>
                    <a:ea typeface="ＭＳ Ｐゴシック" panose="020B0600070205080204" pitchFamily="50" charset="-128"/>
                    <a:cs typeface="+mn-cs"/>
                  </a:defRPr>
                </a:lvl2pPr>
                <a:lvl3pPr marL="914400" algn="l" rtl="0" fontAlgn="base">
                  <a:spcBef>
                    <a:spcPct val="0"/>
                  </a:spcBef>
                  <a:spcAft>
                    <a:spcPct val="0"/>
                  </a:spcAft>
                  <a:defRPr kumimoji="1" sz="800" kern="1200">
                    <a:solidFill>
                      <a:schemeClr val="tx1"/>
                    </a:solidFill>
                    <a:latin typeface="Arial" panose="020B0604020202020204" pitchFamily="34" charset="0"/>
                    <a:ea typeface="ＭＳ Ｐゴシック" panose="020B0600070205080204" pitchFamily="50" charset="-128"/>
                    <a:cs typeface="+mn-cs"/>
                  </a:defRPr>
                </a:lvl3pPr>
                <a:lvl4pPr marL="1371600" algn="l" rtl="0" fontAlgn="base">
                  <a:spcBef>
                    <a:spcPct val="0"/>
                  </a:spcBef>
                  <a:spcAft>
                    <a:spcPct val="0"/>
                  </a:spcAft>
                  <a:defRPr kumimoji="1" sz="800" kern="1200">
                    <a:solidFill>
                      <a:schemeClr val="tx1"/>
                    </a:solidFill>
                    <a:latin typeface="Arial" panose="020B0604020202020204" pitchFamily="34" charset="0"/>
                    <a:ea typeface="ＭＳ Ｐゴシック" panose="020B0600070205080204" pitchFamily="50" charset="-128"/>
                    <a:cs typeface="+mn-cs"/>
                  </a:defRPr>
                </a:lvl4pPr>
                <a:lvl5pPr marL="1828800" algn="l" rtl="0" fontAlgn="base">
                  <a:spcBef>
                    <a:spcPct val="0"/>
                  </a:spcBef>
                  <a:spcAft>
                    <a:spcPct val="0"/>
                  </a:spcAft>
                  <a:defRPr kumimoji="1" sz="800" kern="1200">
                    <a:solidFill>
                      <a:schemeClr val="tx1"/>
                    </a:solidFill>
                    <a:latin typeface="Arial" panose="020B0604020202020204" pitchFamily="34" charset="0"/>
                    <a:ea typeface="ＭＳ Ｐゴシック" panose="020B0600070205080204" pitchFamily="50" charset="-128"/>
                    <a:cs typeface="+mn-cs"/>
                  </a:defRPr>
                </a:lvl5pPr>
                <a:lvl6pPr marL="2286000" algn="l" defTabSz="914400" rtl="0" eaLnBrk="1" latinLnBrk="0" hangingPunct="1">
                  <a:defRPr kumimoji="1" sz="800" kern="1200">
                    <a:solidFill>
                      <a:schemeClr val="tx1"/>
                    </a:solidFill>
                    <a:latin typeface="Arial" panose="020B0604020202020204" pitchFamily="34" charset="0"/>
                    <a:ea typeface="ＭＳ Ｐゴシック" panose="020B0600070205080204" pitchFamily="50" charset="-128"/>
                    <a:cs typeface="+mn-cs"/>
                  </a:defRPr>
                </a:lvl6pPr>
                <a:lvl7pPr marL="2743200" algn="l" defTabSz="914400" rtl="0" eaLnBrk="1" latinLnBrk="0" hangingPunct="1">
                  <a:defRPr kumimoji="1" sz="800" kern="1200">
                    <a:solidFill>
                      <a:schemeClr val="tx1"/>
                    </a:solidFill>
                    <a:latin typeface="Arial" panose="020B0604020202020204" pitchFamily="34" charset="0"/>
                    <a:ea typeface="ＭＳ Ｐゴシック" panose="020B0600070205080204" pitchFamily="50" charset="-128"/>
                    <a:cs typeface="+mn-cs"/>
                  </a:defRPr>
                </a:lvl7pPr>
                <a:lvl8pPr marL="3200400" algn="l" defTabSz="914400" rtl="0" eaLnBrk="1" latinLnBrk="0" hangingPunct="1">
                  <a:defRPr kumimoji="1" sz="800" kern="1200">
                    <a:solidFill>
                      <a:schemeClr val="tx1"/>
                    </a:solidFill>
                    <a:latin typeface="Arial" panose="020B0604020202020204" pitchFamily="34" charset="0"/>
                    <a:ea typeface="ＭＳ Ｐゴシック" panose="020B0600070205080204" pitchFamily="50" charset="-128"/>
                    <a:cs typeface="+mn-cs"/>
                  </a:defRPr>
                </a:lvl8pPr>
                <a:lvl9pPr marL="3657600" algn="l" defTabSz="914400" rtl="0" eaLnBrk="1" latinLnBrk="0" hangingPunct="1">
                  <a:defRPr kumimoji="1" sz="800" kern="1200">
                    <a:solidFill>
                      <a:schemeClr val="tx1"/>
                    </a:solidFill>
                    <a:latin typeface="Arial" panose="020B0604020202020204" pitchFamily="34" charset="0"/>
                    <a:ea typeface="ＭＳ Ｐゴシック" panose="020B0600070205080204" pitchFamily="50" charset="-128"/>
                    <a:cs typeface="+mn-cs"/>
                  </a:defRPr>
                </a:lvl9pPr>
              </a:lstStyle>
              <a:p>
                <a:endParaRPr lang="ja-JP" altLang="en-US"/>
              </a:p>
            </p:txBody>
          </p:sp>
          <p:sp>
            <p:nvSpPr>
              <p:cNvPr id="32" name="Line 86"/>
              <p:cNvSpPr>
                <a:spLocks noChangeShapeType="1"/>
              </p:cNvSpPr>
              <p:nvPr/>
            </p:nvSpPr>
            <p:spPr bwMode="auto">
              <a:xfrm>
                <a:off x="612" y="3566"/>
                <a:ext cx="0" cy="136"/>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ja-JP"/>
                </a:defPPr>
                <a:lvl1pPr algn="l" rtl="0" fontAlgn="base">
                  <a:spcBef>
                    <a:spcPct val="0"/>
                  </a:spcBef>
                  <a:spcAft>
                    <a:spcPct val="0"/>
                  </a:spcAft>
                  <a:defRPr kumimoji="1" sz="800" kern="1200">
                    <a:solidFill>
                      <a:schemeClr val="tx1"/>
                    </a:solidFill>
                    <a:latin typeface="Arial" panose="020B0604020202020204" pitchFamily="34" charset="0"/>
                    <a:ea typeface="ＭＳ Ｐゴシック" panose="020B0600070205080204" pitchFamily="50" charset="-128"/>
                    <a:cs typeface="+mn-cs"/>
                  </a:defRPr>
                </a:lvl1pPr>
                <a:lvl2pPr marL="457200" algn="l" rtl="0" fontAlgn="base">
                  <a:spcBef>
                    <a:spcPct val="0"/>
                  </a:spcBef>
                  <a:spcAft>
                    <a:spcPct val="0"/>
                  </a:spcAft>
                  <a:defRPr kumimoji="1" sz="800" kern="1200">
                    <a:solidFill>
                      <a:schemeClr val="tx1"/>
                    </a:solidFill>
                    <a:latin typeface="Arial" panose="020B0604020202020204" pitchFamily="34" charset="0"/>
                    <a:ea typeface="ＭＳ Ｐゴシック" panose="020B0600070205080204" pitchFamily="50" charset="-128"/>
                    <a:cs typeface="+mn-cs"/>
                  </a:defRPr>
                </a:lvl2pPr>
                <a:lvl3pPr marL="914400" algn="l" rtl="0" fontAlgn="base">
                  <a:spcBef>
                    <a:spcPct val="0"/>
                  </a:spcBef>
                  <a:spcAft>
                    <a:spcPct val="0"/>
                  </a:spcAft>
                  <a:defRPr kumimoji="1" sz="800" kern="1200">
                    <a:solidFill>
                      <a:schemeClr val="tx1"/>
                    </a:solidFill>
                    <a:latin typeface="Arial" panose="020B0604020202020204" pitchFamily="34" charset="0"/>
                    <a:ea typeface="ＭＳ Ｐゴシック" panose="020B0600070205080204" pitchFamily="50" charset="-128"/>
                    <a:cs typeface="+mn-cs"/>
                  </a:defRPr>
                </a:lvl3pPr>
                <a:lvl4pPr marL="1371600" algn="l" rtl="0" fontAlgn="base">
                  <a:spcBef>
                    <a:spcPct val="0"/>
                  </a:spcBef>
                  <a:spcAft>
                    <a:spcPct val="0"/>
                  </a:spcAft>
                  <a:defRPr kumimoji="1" sz="800" kern="1200">
                    <a:solidFill>
                      <a:schemeClr val="tx1"/>
                    </a:solidFill>
                    <a:latin typeface="Arial" panose="020B0604020202020204" pitchFamily="34" charset="0"/>
                    <a:ea typeface="ＭＳ Ｐゴシック" panose="020B0600070205080204" pitchFamily="50" charset="-128"/>
                    <a:cs typeface="+mn-cs"/>
                  </a:defRPr>
                </a:lvl4pPr>
                <a:lvl5pPr marL="1828800" algn="l" rtl="0" fontAlgn="base">
                  <a:spcBef>
                    <a:spcPct val="0"/>
                  </a:spcBef>
                  <a:spcAft>
                    <a:spcPct val="0"/>
                  </a:spcAft>
                  <a:defRPr kumimoji="1" sz="800" kern="1200">
                    <a:solidFill>
                      <a:schemeClr val="tx1"/>
                    </a:solidFill>
                    <a:latin typeface="Arial" panose="020B0604020202020204" pitchFamily="34" charset="0"/>
                    <a:ea typeface="ＭＳ Ｐゴシック" panose="020B0600070205080204" pitchFamily="50" charset="-128"/>
                    <a:cs typeface="+mn-cs"/>
                  </a:defRPr>
                </a:lvl5pPr>
                <a:lvl6pPr marL="2286000" algn="l" defTabSz="914400" rtl="0" eaLnBrk="1" latinLnBrk="0" hangingPunct="1">
                  <a:defRPr kumimoji="1" sz="800" kern="1200">
                    <a:solidFill>
                      <a:schemeClr val="tx1"/>
                    </a:solidFill>
                    <a:latin typeface="Arial" panose="020B0604020202020204" pitchFamily="34" charset="0"/>
                    <a:ea typeface="ＭＳ Ｐゴシック" panose="020B0600070205080204" pitchFamily="50" charset="-128"/>
                    <a:cs typeface="+mn-cs"/>
                  </a:defRPr>
                </a:lvl6pPr>
                <a:lvl7pPr marL="2743200" algn="l" defTabSz="914400" rtl="0" eaLnBrk="1" latinLnBrk="0" hangingPunct="1">
                  <a:defRPr kumimoji="1" sz="800" kern="1200">
                    <a:solidFill>
                      <a:schemeClr val="tx1"/>
                    </a:solidFill>
                    <a:latin typeface="Arial" panose="020B0604020202020204" pitchFamily="34" charset="0"/>
                    <a:ea typeface="ＭＳ Ｐゴシック" panose="020B0600070205080204" pitchFamily="50" charset="-128"/>
                    <a:cs typeface="+mn-cs"/>
                  </a:defRPr>
                </a:lvl7pPr>
                <a:lvl8pPr marL="3200400" algn="l" defTabSz="914400" rtl="0" eaLnBrk="1" latinLnBrk="0" hangingPunct="1">
                  <a:defRPr kumimoji="1" sz="800" kern="1200">
                    <a:solidFill>
                      <a:schemeClr val="tx1"/>
                    </a:solidFill>
                    <a:latin typeface="Arial" panose="020B0604020202020204" pitchFamily="34" charset="0"/>
                    <a:ea typeface="ＭＳ Ｐゴシック" panose="020B0600070205080204" pitchFamily="50" charset="-128"/>
                    <a:cs typeface="+mn-cs"/>
                  </a:defRPr>
                </a:lvl8pPr>
                <a:lvl9pPr marL="3657600" algn="l" defTabSz="914400" rtl="0" eaLnBrk="1" latinLnBrk="0" hangingPunct="1">
                  <a:defRPr kumimoji="1" sz="800" kern="1200">
                    <a:solidFill>
                      <a:schemeClr val="tx1"/>
                    </a:solidFill>
                    <a:latin typeface="Arial" panose="020B0604020202020204" pitchFamily="34" charset="0"/>
                    <a:ea typeface="ＭＳ Ｐゴシック" panose="020B0600070205080204" pitchFamily="50" charset="-128"/>
                    <a:cs typeface="+mn-cs"/>
                  </a:defRPr>
                </a:lvl9pPr>
              </a:lstStyle>
              <a:p>
                <a:endParaRPr lang="ja-JP" altLang="en-US"/>
              </a:p>
            </p:txBody>
          </p:sp>
        </p:grpSp>
      </p:grpSp>
      <p:grpSp>
        <p:nvGrpSpPr>
          <p:cNvPr id="35" name="Group 71"/>
          <p:cNvGrpSpPr>
            <a:grpSpLocks/>
          </p:cNvGrpSpPr>
          <p:nvPr/>
        </p:nvGrpSpPr>
        <p:grpSpPr bwMode="auto">
          <a:xfrm>
            <a:off x="5166693" y="2464915"/>
            <a:ext cx="736601" cy="514350"/>
            <a:chOff x="3143" y="2840"/>
            <a:chExt cx="464" cy="408"/>
          </a:xfrm>
        </p:grpSpPr>
        <p:grpSp>
          <p:nvGrpSpPr>
            <p:cNvPr id="36" name="Group 72"/>
            <p:cNvGrpSpPr>
              <a:grpSpLocks/>
            </p:cNvGrpSpPr>
            <p:nvPr/>
          </p:nvGrpSpPr>
          <p:grpSpPr bwMode="auto">
            <a:xfrm rot="-11906097">
              <a:off x="3143" y="2840"/>
              <a:ext cx="136" cy="136"/>
              <a:chOff x="476" y="3566"/>
              <a:chExt cx="136" cy="136"/>
            </a:xfrm>
          </p:grpSpPr>
          <p:sp>
            <p:nvSpPr>
              <p:cNvPr id="41" name="Line 73"/>
              <p:cNvSpPr>
                <a:spLocks noChangeShapeType="1"/>
              </p:cNvSpPr>
              <p:nvPr/>
            </p:nvSpPr>
            <p:spPr bwMode="auto">
              <a:xfrm>
                <a:off x="476" y="3566"/>
                <a:ext cx="136"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ja-JP"/>
                </a:defPPr>
                <a:lvl1pPr algn="l" rtl="0" fontAlgn="base">
                  <a:spcBef>
                    <a:spcPct val="0"/>
                  </a:spcBef>
                  <a:spcAft>
                    <a:spcPct val="0"/>
                  </a:spcAft>
                  <a:defRPr kumimoji="1" sz="800" kern="1200">
                    <a:solidFill>
                      <a:schemeClr val="tx1"/>
                    </a:solidFill>
                    <a:latin typeface="Arial" panose="020B0604020202020204" pitchFamily="34" charset="0"/>
                    <a:ea typeface="ＭＳ Ｐゴシック" panose="020B0600070205080204" pitchFamily="50" charset="-128"/>
                    <a:cs typeface="+mn-cs"/>
                  </a:defRPr>
                </a:lvl1pPr>
                <a:lvl2pPr marL="457200" algn="l" rtl="0" fontAlgn="base">
                  <a:spcBef>
                    <a:spcPct val="0"/>
                  </a:spcBef>
                  <a:spcAft>
                    <a:spcPct val="0"/>
                  </a:spcAft>
                  <a:defRPr kumimoji="1" sz="800" kern="1200">
                    <a:solidFill>
                      <a:schemeClr val="tx1"/>
                    </a:solidFill>
                    <a:latin typeface="Arial" panose="020B0604020202020204" pitchFamily="34" charset="0"/>
                    <a:ea typeface="ＭＳ Ｐゴシック" panose="020B0600070205080204" pitchFamily="50" charset="-128"/>
                    <a:cs typeface="+mn-cs"/>
                  </a:defRPr>
                </a:lvl2pPr>
                <a:lvl3pPr marL="914400" algn="l" rtl="0" fontAlgn="base">
                  <a:spcBef>
                    <a:spcPct val="0"/>
                  </a:spcBef>
                  <a:spcAft>
                    <a:spcPct val="0"/>
                  </a:spcAft>
                  <a:defRPr kumimoji="1" sz="800" kern="1200">
                    <a:solidFill>
                      <a:schemeClr val="tx1"/>
                    </a:solidFill>
                    <a:latin typeface="Arial" panose="020B0604020202020204" pitchFamily="34" charset="0"/>
                    <a:ea typeface="ＭＳ Ｐゴシック" panose="020B0600070205080204" pitchFamily="50" charset="-128"/>
                    <a:cs typeface="+mn-cs"/>
                  </a:defRPr>
                </a:lvl3pPr>
                <a:lvl4pPr marL="1371600" algn="l" rtl="0" fontAlgn="base">
                  <a:spcBef>
                    <a:spcPct val="0"/>
                  </a:spcBef>
                  <a:spcAft>
                    <a:spcPct val="0"/>
                  </a:spcAft>
                  <a:defRPr kumimoji="1" sz="800" kern="1200">
                    <a:solidFill>
                      <a:schemeClr val="tx1"/>
                    </a:solidFill>
                    <a:latin typeface="Arial" panose="020B0604020202020204" pitchFamily="34" charset="0"/>
                    <a:ea typeface="ＭＳ Ｐゴシック" panose="020B0600070205080204" pitchFamily="50" charset="-128"/>
                    <a:cs typeface="+mn-cs"/>
                  </a:defRPr>
                </a:lvl4pPr>
                <a:lvl5pPr marL="1828800" algn="l" rtl="0" fontAlgn="base">
                  <a:spcBef>
                    <a:spcPct val="0"/>
                  </a:spcBef>
                  <a:spcAft>
                    <a:spcPct val="0"/>
                  </a:spcAft>
                  <a:defRPr kumimoji="1" sz="800" kern="1200">
                    <a:solidFill>
                      <a:schemeClr val="tx1"/>
                    </a:solidFill>
                    <a:latin typeface="Arial" panose="020B0604020202020204" pitchFamily="34" charset="0"/>
                    <a:ea typeface="ＭＳ Ｐゴシック" panose="020B0600070205080204" pitchFamily="50" charset="-128"/>
                    <a:cs typeface="+mn-cs"/>
                  </a:defRPr>
                </a:lvl5pPr>
                <a:lvl6pPr marL="2286000" algn="l" defTabSz="914400" rtl="0" eaLnBrk="1" latinLnBrk="0" hangingPunct="1">
                  <a:defRPr kumimoji="1" sz="800" kern="1200">
                    <a:solidFill>
                      <a:schemeClr val="tx1"/>
                    </a:solidFill>
                    <a:latin typeface="Arial" panose="020B0604020202020204" pitchFamily="34" charset="0"/>
                    <a:ea typeface="ＭＳ Ｐゴシック" panose="020B0600070205080204" pitchFamily="50" charset="-128"/>
                    <a:cs typeface="+mn-cs"/>
                  </a:defRPr>
                </a:lvl6pPr>
                <a:lvl7pPr marL="2743200" algn="l" defTabSz="914400" rtl="0" eaLnBrk="1" latinLnBrk="0" hangingPunct="1">
                  <a:defRPr kumimoji="1" sz="800" kern="1200">
                    <a:solidFill>
                      <a:schemeClr val="tx1"/>
                    </a:solidFill>
                    <a:latin typeface="Arial" panose="020B0604020202020204" pitchFamily="34" charset="0"/>
                    <a:ea typeface="ＭＳ Ｐゴシック" panose="020B0600070205080204" pitchFamily="50" charset="-128"/>
                    <a:cs typeface="+mn-cs"/>
                  </a:defRPr>
                </a:lvl7pPr>
                <a:lvl8pPr marL="3200400" algn="l" defTabSz="914400" rtl="0" eaLnBrk="1" latinLnBrk="0" hangingPunct="1">
                  <a:defRPr kumimoji="1" sz="800" kern="1200">
                    <a:solidFill>
                      <a:schemeClr val="tx1"/>
                    </a:solidFill>
                    <a:latin typeface="Arial" panose="020B0604020202020204" pitchFamily="34" charset="0"/>
                    <a:ea typeface="ＭＳ Ｐゴシック" panose="020B0600070205080204" pitchFamily="50" charset="-128"/>
                    <a:cs typeface="+mn-cs"/>
                  </a:defRPr>
                </a:lvl8pPr>
                <a:lvl9pPr marL="3657600" algn="l" defTabSz="914400" rtl="0" eaLnBrk="1" latinLnBrk="0" hangingPunct="1">
                  <a:defRPr kumimoji="1" sz="800" kern="1200">
                    <a:solidFill>
                      <a:schemeClr val="tx1"/>
                    </a:solidFill>
                    <a:latin typeface="Arial" panose="020B0604020202020204" pitchFamily="34" charset="0"/>
                    <a:ea typeface="ＭＳ Ｐゴシック" panose="020B0600070205080204" pitchFamily="50" charset="-128"/>
                    <a:cs typeface="+mn-cs"/>
                  </a:defRPr>
                </a:lvl9pPr>
              </a:lstStyle>
              <a:p>
                <a:endParaRPr lang="ja-JP" altLang="en-US"/>
              </a:p>
            </p:txBody>
          </p:sp>
          <p:sp>
            <p:nvSpPr>
              <p:cNvPr id="42" name="Line 74"/>
              <p:cNvSpPr>
                <a:spLocks noChangeShapeType="1"/>
              </p:cNvSpPr>
              <p:nvPr/>
            </p:nvSpPr>
            <p:spPr bwMode="auto">
              <a:xfrm>
                <a:off x="612" y="3566"/>
                <a:ext cx="0" cy="136"/>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ja-JP"/>
                </a:defPPr>
                <a:lvl1pPr algn="l" rtl="0" fontAlgn="base">
                  <a:spcBef>
                    <a:spcPct val="0"/>
                  </a:spcBef>
                  <a:spcAft>
                    <a:spcPct val="0"/>
                  </a:spcAft>
                  <a:defRPr kumimoji="1" sz="800" kern="1200">
                    <a:solidFill>
                      <a:schemeClr val="tx1"/>
                    </a:solidFill>
                    <a:latin typeface="Arial" panose="020B0604020202020204" pitchFamily="34" charset="0"/>
                    <a:ea typeface="ＭＳ Ｐゴシック" panose="020B0600070205080204" pitchFamily="50" charset="-128"/>
                    <a:cs typeface="+mn-cs"/>
                  </a:defRPr>
                </a:lvl1pPr>
                <a:lvl2pPr marL="457200" algn="l" rtl="0" fontAlgn="base">
                  <a:spcBef>
                    <a:spcPct val="0"/>
                  </a:spcBef>
                  <a:spcAft>
                    <a:spcPct val="0"/>
                  </a:spcAft>
                  <a:defRPr kumimoji="1" sz="800" kern="1200">
                    <a:solidFill>
                      <a:schemeClr val="tx1"/>
                    </a:solidFill>
                    <a:latin typeface="Arial" panose="020B0604020202020204" pitchFamily="34" charset="0"/>
                    <a:ea typeface="ＭＳ Ｐゴシック" panose="020B0600070205080204" pitchFamily="50" charset="-128"/>
                    <a:cs typeface="+mn-cs"/>
                  </a:defRPr>
                </a:lvl2pPr>
                <a:lvl3pPr marL="914400" algn="l" rtl="0" fontAlgn="base">
                  <a:spcBef>
                    <a:spcPct val="0"/>
                  </a:spcBef>
                  <a:spcAft>
                    <a:spcPct val="0"/>
                  </a:spcAft>
                  <a:defRPr kumimoji="1" sz="800" kern="1200">
                    <a:solidFill>
                      <a:schemeClr val="tx1"/>
                    </a:solidFill>
                    <a:latin typeface="Arial" panose="020B0604020202020204" pitchFamily="34" charset="0"/>
                    <a:ea typeface="ＭＳ Ｐゴシック" panose="020B0600070205080204" pitchFamily="50" charset="-128"/>
                    <a:cs typeface="+mn-cs"/>
                  </a:defRPr>
                </a:lvl3pPr>
                <a:lvl4pPr marL="1371600" algn="l" rtl="0" fontAlgn="base">
                  <a:spcBef>
                    <a:spcPct val="0"/>
                  </a:spcBef>
                  <a:spcAft>
                    <a:spcPct val="0"/>
                  </a:spcAft>
                  <a:defRPr kumimoji="1" sz="800" kern="1200">
                    <a:solidFill>
                      <a:schemeClr val="tx1"/>
                    </a:solidFill>
                    <a:latin typeface="Arial" panose="020B0604020202020204" pitchFamily="34" charset="0"/>
                    <a:ea typeface="ＭＳ Ｐゴシック" panose="020B0600070205080204" pitchFamily="50" charset="-128"/>
                    <a:cs typeface="+mn-cs"/>
                  </a:defRPr>
                </a:lvl4pPr>
                <a:lvl5pPr marL="1828800" algn="l" rtl="0" fontAlgn="base">
                  <a:spcBef>
                    <a:spcPct val="0"/>
                  </a:spcBef>
                  <a:spcAft>
                    <a:spcPct val="0"/>
                  </a:spcAft>
                  <a:defRPr kumimoji="1" sz="800" kern="1200">
                    <a:solidFill>
                      <a:schemeClr val="tx1"/>
                    </a:solidFill>
                    <a:latin typeface="Arial" panose="020B0604020202020204" pitchFamily="34" charset="0"/>
                    <a:ea typeface="ＭＳ Ｐゴシック" panose="020B0600070205080204" pitchFamily="50" charset="-128"/>
                    <a:cs typeface="+mn-cs"/>
                  </a:defRPr>
                </a:lvl5pPr>
                <a:lvl6pPr marL="2286000" algn="l" defTabSz="914400" rtl="0" eaLnBrk="1" latinLnBrk="0" hangingPunct="1">
                  <a:defRPr kumimoji="1" sz="800" kern="1200">
                    <a:solidFill>
                      <a:schemeClr val="tx1"/>
                    </a:solidFill>
                    <a:latin typeface="Arial" panose="020B0604020202020204" pitchFamily="34" charset="0"/>
                    <a:ea typeface="ＭＳ Ｐゴシック" panose="020B0600070205080204" pitchFamily="50" charset="-128"/>
                    <a:cs typeface="+mn-cs"/>
                  </a:defRPr>
                </a:lvl6pPr>
                <a:lvl7pPr marL="2743200" algn="l" defTabSz="914400" rtl="0" eaLnBrk="1" latinLnBrk="0" hangingPunct="1">
                  <a:defRPr kumimoji="1" sz="800" kern="1200">
                    <a:solidFill>
                      <a:schemeClr val="tx1"/>
                    </a:solidFill>
                    <a:latin typeface="Arial" panose="020B0604020202020204" pitchFamily="34" charset="0"/>
                    <a:ea typeface="ＭＳ Ｐゴシック" panose="020B0600070205080204" pitchFamily="50" charset="-128"/>
                    <a:cs typeface="+mn-cs"/>
                  </a:defRPr>
                </a:lvl7pPr>
                <a:lvl8pPr marL="3200400" algn="l" defTabSz="914400" rtl="0" eaLnBrk="1" latinLnBrk="0" hangingPunct="1">
                  <a:defRPr kumimoji="1" sz="800" kern="1200">
                    <a:solidFill>
                      <a:schemeClr val="tx1"/>
                    </a:solidFill>
                    <a:latin typeface="Arial" panose="020B0604020202020204" pitchFamily="34" charset="0"/>
                    <a:ea typeface="ＭＳ Ｐゴシック" panose="020B0600070205080204" pitchFamily="50" charset="-128"/>
                    <a:cs typeface="+mn-cs"/>
                  </a:defRPr>
                </a:lvl8pPr>
                <a:lvl9pPr marL="3657600" algn="l" defTabSz="914400" rtl="0" eaLnBrk="1" latinLnBrk="0" hangingPunct="1">
                  <a:defRPr kumimoji="1" sz="800" kern="1200">
                    <a:solidFill>
                      <a:schemeClr val="tx1"/>
                    </a:solidFill>
                    <a:latin typeface="Arial" panose="020B0604020202020204" pitchFamily="34" charset="0"/>
                    <a:ea typeface="ＭＳ Ｐゴシック" panose="020B0600070205080204" pitchFamily="50" charset="-128"/>
                    <a:cs typeface="+mn-cs"/>
                  </a:defRPr>
                </a:lvl9pPr>
              </a:lstStyle>
              <a:p>
                <a:endParaRPr lang="ja-JP" altLang="en-US"/>
              </a:p>
            </p:txBody>
          </p:sp>
        </p:grpSp>
        <p:grpSp>
          <p:nvGrpSpPr>
            <p:cNvPr id="37" name="Group 75"/>
            <p:cNvGrpSpPr>
              <a:grpSpLocks/>
            </p:cNvGrpSpPr>
            <p:nvPr/>
          </p:nvGrpSpPr>
          <p:grpSpPr bwMode="auto">
            <a:xfrm>
              <a:off x="3470" y="3067"/>
              <a:ext cx="136" cy="136"/>
              <a:chOff x="476" y="3566"/>
              <a:chExt cx="136" cy="136"/>
            </a:xfrm>
          </p:grpSpPr>
          <p:sp>
            <p:nvSpPr>
              <p:cNvPr id="39" name="Line 76"/>
              <p:cNvSpPr>
                <a:spLocks noChangeShapeType="1"/>
              </p:cNvSpPr>
              <p:nvPr/>
            </p:nvSpPr>
            <p:spPr bwMode="auto">
              <a:xfrm>
                <a:off x="476" y="3566"/>
                <a:ext cx="136"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ja-JP"/>
                </a:defPPr>
                <a:lvl1pPr algn="l" rtl="0" fontAlgn="base">
                  <a:spcBef>
                    <a:spcPct val="0"/>
                  </a:spcBef>
                  <a:spcAft>
                    <a:spcPct val="0"/>
                  </a:spcAft>
                  <a:defRPr kumimoji="1" sz="800" kern="1200">
                    <a:solidFill>
                      <a:schemeClr val="tx1"/>
                    </a:solidFill>
                    <a:latin typeface="Arial" panose="020B0604020202020204" pitchFamily="34" charset="0"/>
                    <a:ea typeface="ＭＳ Ｐゴシック" panose="020B0600070205080204" pitchFamily="50" charset="-128"/>
                    <a:cs typeface="+mn-cs"/>
                  </a:defRPr>
                </a:lvl1pPr>
                <a:lvl2pPr marL="457200" algn="l" rtl="0" fontAlgn="base">
                  <a:spcBef>
                    <a:spcPct val="0"/>
                  </a:spcBef>
                  <a:spcAft>
                    <a:spcPct val="0"/>
                  </a:spcAft>
                  <a:defRPr kumimoji="1" sz="800" kern="1200">
                    <a:solidFill>
                      <a:schemeClr val="tx1"/>
                    </a:solidFill>
                    <a:latin typeface="Arial" panose="020B0604020202020204" pitchFamily="34" charset="0"/>
                    <a:ea typeface="ＭＳ Ｐゴシック" panose="020B0600070205080204" pitchFamily="50" charset="-128"/>
                    <a:cs typeface="+mn-cs"/>
                  </a:defRPr>
                </a:lvl2pPr>
                <a:lvl3pPr marL="914400" algn="l" rtl="0" fontAlgn="base">
                  <a:spcBef>
                    <a:spcPct val="0"/>
                  </a:spcBef>
                  <a:spcAft>
                    <a:spcPct val="0"/>
                  </a:spcAft>
                  <a:defRPr kumimoji="1" sz="800" kern="1200">
                    <a:solidFill>
                      <a:schemeClr val="tx1"/>
                    </a:solidFill>
                    <a:latin typeface="Arial" panose="020B0604020202020204" pitchFamily="34" charset="0"/>
                    <a:ea typeface="ＭＳ Ｐゴシック" panose="020B0600070205080204" pitchFamily="50" charset="-128"/>
                    <a:cs typeface="+mn-cs"/>
                  </a:defRPr>
                </a:lvl3pPr>
                <a:lvl4pPr marL="1371600" algn="l" rtl="0" fontAlgn="base">
                  <a:spcBef>
                    <a:spcPct val="0"/>
                  </a:spcBef>
                  <a:spcAft>
                    <a:spcPct val="0"/>
                  </a:spcAft>
                  <a:defRPr kumimoji="1" sz="800" kern="1200">
                    <a:solidFill>
                      <a:schemeClr val="tx1"/>
                    </a:solidFill>
                    <a:latin typeface="Arial" panose="020B0604020202020204" pitchFamily="34" charset="0"/>
                    <a:ea typeface="ＭＳ Ｐゴシック" panose="020B0600070205080204" pitchFamily="50" charset="-128"/>
                    <a:cs typeface="+mn-cs"/>
                  </a:defRPr>
                </a:lvl4pPr>
                <a:lvl5pPr marL="1828800" algn="l" rtl="0" fontAlgn="base">
                  <a:spcBef>
                    <a:spcPct val="0"/>
                  </a:spcBef>
                  <a:spcAft>
                    <a:spcPct val="0"/>
                  </a:spcAft>
                  <a:defRPr kumimoji="1" sz="800" kern="1200">
                    <a:solidFill>
                      <a:schemeClr val="tx1"/>
                    </a:solidFill>
                    <a:latin typeface="Arial" panose="020B0604020202020204" pitchFamily="34" charset="0"/>
                    <a:ea typeface="ＭＳ Ｐゴシック" panose="020B0600070205080204" pitchFamily="50" charset="-128"/>
                    <a:cs typeface="+mn-cs"/>
                  </a:defRPr>
                </a:lvl5pPr>
                <a:lvl6pPr marL="2286000" algn="l" defTabSz="914400" rtl="0" eaLnBrk="1" latinLnBrk="0" hangingPunct="1">
                  <a:defRPr kumimoji="1" sz="800" kern="1200">
                    <a:solidFill>
                      <a:schemeClr val="tx1"/>
                    </a:solidFill>
                    <a:latin typeface="Arial" panose="020B0604020202020204" pitchFamily="34" charset="0"/>
                    <a:ea typeface="ＭＳ Ｐゴシック" panose="020B0600070205080204" pitchFamily="50" charset="-128"/>
                    <a:cs typeface="+mn-cs"/>
                  </a:defRPr>
                </a:lvl6pPr>
                <a:lvl7pPr marL="2743200" algn="l" defTabSz="914400" rtl="0" eaLnBrk="1" latinLnBrk="0" hangingPunct="1">
                  <a:defRPr kumimoji="1" sz="800" kern="1200">
                    <a:solidFill>
                      <a:schemeClr val="tx1"/>
                    </a:solidFill>
                    <a:latin typeface="Arial" panose="020B0604020202020204" pitchFamily="34" charset="0"/>
                    <a:ea typeface="ＭＳ Ｐゴシック" panose="020B0600070205080204" pitchFamily="50" charset="-128"/>
                    <a:cs typeface="+mn-cs"/>
                  </a:defRPr>
                </a:lvl7pPr>
                <a:lvl8pPr marL="3200400" algn="l" defTabSz="914400" rtl="0" eaLnBrk="1" latinLnBrk="0" hangingPunct="1">
                  <a:defRPr kumimoji="1" sz="800" kern="1200">
                    <a:solidFill>
                      <a:schemeClr val="tx1"/>
                    </a:solidFill>
                    <a:latin typeface="Arial" panose="020B0604020202020204" pitchFamily="34" charset="0"/>
                    <a:ea typeface="ＭＳ Ｐゴシック" panose="020B0600070205080204" pitchFamily="50" charset="-128"/>
                    <a:cs typeface="+mn-cs"/>
                  </a:defRPr>
                </a:lvl8pPr>
                <a:lvl9pPr marL="3657600" algn="l" defTabSz="914400" rtl="0" eaLnBrk="1" latinLnBrk="0" hangingPunct="1">
                  <a:defRPr kumimoji="1" sz="800" kern="1200">
                    <a:solidFill>
                      <a:schemeClr val="tx1"/>
                    </a:solidFill>
                    <a:latin typeface="Arial" panose="020B0604020202020204" pitchFamily="34" charset="0"/>
                    <a:ea typeface="ＭＳ Ｐゴシック" panose="020B0600070205080204" pitchFamily="50" charset="-128"/>
                    <a:cs typeface="+mn-cs"/>
                  </a:defRPr>
                </a:lvl9pPr>
              </a:lstStyle>
              <a:p>
                <a:endParaRPr lang="ja-JP" altLang="en-US"/>
              </a:p>
            </p:txBody>
          </p:sp>
          <p:sp>
            <p:nvSpPr>
              <p:cNvPr id="40" name="Line 77"/>
              <p:cNvSpPr>
                <a:spLocks noChangeShapeType="1"/>
              </p:cNvSpPr>
              <p:nvPr/>
            </p:nvSpPr>
            <p:spPr bwMode="auto">
              <a:xfrm>
                <a:off x="612" y="3566"/>
                <a:ext cx="0" cy="136"/>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ja-JP"/>
                </a:defPPr>
                <a:lvl1pPr algn="l" rtl="0" fontAlgn="base">
                  <a:spcBef>
                    <a:spcPct val="0"/>
                  </a:spcBef>
                  <a:spcAft>
                    <a:spcPct val="0"/>
                  </a:spcAft>
                  <a:defRPr kumimoji="1" sz="800" kern="1200">
                    <a:solidFill>
                      <a:schemeClr val="tx1"/>
                    </a:solidFill>
                    <a:latin typeface="Arial" panose="020B0604020202020204" pitchFamily="34" charset="0"/>
                    <a:ea typeface="ＭＳ Ｐゴシック" panose="020B0600070205080204" pitchFamily="50" charset="-128"/>
                    <a:cs typeface="+mn-cs"/>
                  </a:defRPr>
                </a:lvl1pPr>
                <a:lvl2pPr marL="457200" algn="l" rtl="0" fontAlgn="base">
                  <a:spcBef>
                    <a:spcPct val="0"/>
                  </a:spcBef>
                  <a:spcAft>
                    <a:spcPct val="0"/>
                  </a:spcAft>
                  <a:defRPr kumimoji="1" sz="800" kern="1200">
                    <a:solidFill>
                      <a:schemeClr val="tx1"/>
                    </a:solidFill>
                    <a:latin typeface="Arial" panose="020B0604020202020204" pitchFamily="34" charset="0"/>
                    <a:ea typeface="ＭＳ Ｐゴシック" panose="020B0600070205080204" pitchFamily="50" charset="-128"/>
                    <a:cs typeface="+mn-cs"/>
                  </a:defRPr>
                </a:lvl2pPr>
                <a:lvl3pPr marL="914400" algn="l" rtl="0" fontAlgn="base">
                  <a:spcBef>
                    <a:spcPct val="0"/>
                  </a:spcBef>
                  <a:spcAft>
                    <a:spcPct val="0"/>
                  </a:spcAft>
                  <a:defRPr kumimoji="1" sz="800" kern="1200">
                    <a:solidFill>
                      <a:schemeClr val="tx1"/>
                    </a:solidFill>
                    <a:latin typeface="Arial" panose="020B0604020202020204" pitchFamily="34" charset="0"/>
                    <a:ea typeface="ＭＳ Ｐゴシック" panose="020B0600070205080204" pitchFamily="50" charset="-128"/>
                    <a:cs typeface="+mn-cs"/>
                  </a:defRPr>
                </a:lvl3pPr>
                <a:lvl4pPr marL="1371600" algn="l" rtl="0" fontAlgn="base">
                  <a:spcBef>
                    <a:spcPct val="0"/>
                  </a:spcBef>
                  <a:spcAft>
                    <a:spcPct val="0"/>
                  </a:spcAft>
                  <a:defRPr kumimoji="1" sz="800" kern="1200">
                    <a:solidFill>
                      <a:schemeClr val="tx1"/>
                    </a:solidFill>
                    <a:latin typeface="Arial" panose="020B0604020202020204" pitchFamily="34" charset="0"/>
                    <a:ea typeface="ＭＳ Ｐゴシック" panose="020B0600070205080204" pitchFamily="50" charset="-128"/>
                    <a:cs typeface="+mn-cs"/>
                  </a:defRPr>
                </a:lvl4pPr>
                <a:lvl5pPr marL="1828800" algn="l" rtl="0" fontAlgn="base">
                  <a:spcBef>
                    <a:spcPct val="0"/>
                  </a:spcBef>
                  <a:spcAft>
                    <a:spcPct val="0"/>
                  </a:spcAft>
                  <a:defRPr kumimoji="1" sz="800" kern="1200">
                    <a:solidFill>
                      <a:schemeClr val="tx1"/>
                    </a:solidFill>
                    <a:latin typeface="Arial" panose="020B0604020202020204" pitchFamily="34" charset="0"/>
                    <a:ea typeface="ＭＳ Ｐゴシック" panose="020B0600070205080204" pitchFamily="50" charset="-128"/>
                    <a:cs typeface="+mn-cs"/>
                  </a:defRPr>
                </a:lvl5pPr>
                <a:lvl6pPr marL="2286000" algn="l" defTabSz="914400" rtl="0" eaLnBrk="1" latinLnBrk="0" hangingPunct="1">
                  <a:defRPr kumimoji="1" sz="800" kern="1200">
                    <a:solidFill>
                      <a:schemeClr val="tx1"/>
                    </a:solidFill>
                    <a:latin typeface="Arial" panose="020B0604020202020204" pitchFamily="34" charset="0"/>
                    <a:ea typeface="ＭＳ Ｐゴシック" panose="020B0600070205080204" pitchFamily="50" charset="-128"/>
                    <a:cs typeface="+mn-cs"/>
                  </a:defRPr>
                </a:lvl6pPr>
                <a:lvl7pPr marL="2743200" algn="l" defTabSz="914400" rtl="0" eaLnBrk="1" latinLnBrk="0" hangingPunct="1">
                  <a:defRPr kumimoji="1" sz="800" kern="1200">
                    <a:solidFill>
                      <a:schemeClr val="tx1"/>
                    </a:solidFill>
                    <a:latin typeface="Arial" panose="020B0604020202020204" pitchFamily="34" charset="0"/>
                    <a:ea typeface="ＭＳ Ｐゴシック" panose="020B0600070205080204" pitchFamily="50" charset="-128"/>
                    <a:cs typeface="+mn-cs"/>
                  </a:defRPr>
                </a:lvl7pPr>
                <a:lvl8pPr marL="3200400" algn="l" defTabSz="914400" rtl="0" eaLnBrk="1" latinLnBrk="0" hangingPunct="1">
                  <a:defRPr kumimoji="1" sz="800" kern="1200">
                    <a:solidFill>
                      <a:schemeClr val="tx1"/>
                    </a:solidFill>
                    <a:latin typeface="Arial" panose="020B0604020202020204" pitchFamily="34" charset="0"/>
                    <a:ea typeface="ＭＳ Ｐゴシック" panose="020B0600070205080204" pitchFamily="50" charset="-128"/>
                    <a:cs typeface="+mn-cs"/>
                  </a:defRPr>
                </a:lvl8pPr>
                <a:lvl9pPr marL="3657600" algn="l" defTabSz="914400" rtl="0" eaLnBrk="1" latinLnBrk="0" hangingPunct="1">
                  <a:defRPr kumimoji="1" sz="800" kern="1200">
                    <a:solidFill>
                      <a:schemeClr val="tx1"/>
                    </a:solidFill>
                    <a:latin typeface="Arial" panose="020B0604020202020204" pitchFamily="34" charset="0"/>
                    <a:ea typeface="ＭＳ Ｐゴシック" panose="020B0600070205080204" pitchFamily="50" charset="-128"/>
                    <a:cs typeface="+mn-cs"/>
                  </a:defRPr>
                </a:lvl9pPr>
              </a:lstStyle>
              <a:p>
                <a:endParaRPr lang="ja-JP" altLang="en-US"/>
              </a:p>
            </p:txBody>
          </p:sp>
        </p:grpSp>
        <p:sp>
          <p:nvSpPr>
            <p:cNvPr id="38" name="Oval 78"/>
            <p:cNvSpPr>
              <a:spLocks noChangeArrowheads="1"/>
            </p:cNvSpPr>
            <p:nvPr/>
          </p:nvSpPr>
          <p:spPr bwMode="auto">
            <a:xfrm>
              <a:off x="3153" y="2840"/>
              <a:ext cx="454" cy="408"/>
            </a:xfrm>
            <a:prstGeom prst="ellipse">
              <a:avLst/>
            </a:prstGeom>
            <a:noFill/>
            <a:ln w="2857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ja-JP"/>
              </a:defPPr>
              <a:lvl1pPr algn="l" rtl="0" fontAlgn="base">
                <a:spcBef>
                  <a:spcPct val="0"/>
                </a:spcBef>
                <a:spcAft>
                  <a:spcPct val="0"/>
                </a:spcAft>
                <a:defRPr kumimoji="1" sz="800" kern="1200">
                  <a:solidFill>
                    <a:schemeClr val="tx1"/>
                  </a:solidFill>
                  <a:latin typeface="Arial" panose="020B0604020202020204" pitchFamily="34" charset="0"/>
                  <a:ea typeface="ＭＳ Ｐゴシック" panose="020B0600070205080204" pitchFamily="50" charset="-128"/>
                  <a:cs typeface="+mn-cs"/>
                </a:defRPr>
              </a:lvl1pPr>
              <a:lvl2pPr marL="457200" algn="l" rtl="0" fontAlgn="base">
                <a:spcBef>
                  <a:spcPct val="0"/>
                </a:spcBef>
                <a:spcAft>
                  <a:spcPct val="0"/>
                </a:spcAft>
                <a:defRPr kumimoji="1" sz="800" kern="1200">
                  <a:solidFill>
                    <a:schemeClr val="tx1"/>
                  </a:solidFill>
                  <a:latin typeface="Arial" panose="020B0604020202020204" pitchFamily="34" charset="0"/>
                  <a:ea typeface="ＭＳ Ｐゴシック" panose="020B0600070205080204" pitchFamily="50" charset="-128"/>
                  <a:cs typeface="+mn-cs"/>
                </a:defRPr>
              </a:lvl2pPr>
              <a:lvl3pPr marL="914400" algn="l" rtl="0" fontAlgn="base">
                <a:spcBef>
                  <a:spcPct val="0"/>
                </a:spcBef>
                <a:spcAft>
                  <a:spcPct val="0"/>
                </a:spcAft>
                <a:defRPr kumimoji="1" sz="800" kern="1200">
                  <a:solidFill>
                    <a:schemeClr val="tx1"/>
                  </a:solidFill>
                  <a:latin typeface="Arial" panose="020B0604020202020204" pitchFamily="34" charset="0"/>
                  <a:ea typeface="ＭＳ Ｐゴシック" panose="020B0600070205080204" pitchFamily="50" charset="-128"/>
                  <a:cs typeface="+mn-cs"/>
                </a:defRPr>
              </a:lvl3pPr>
              <a:lvl4pPr marL="1371600" algn="l" rtl="0" fontAlgn="base">
                <a:spcBef>
                  <a:spcPct val="0"/>
                </a:spcBef>
                <a:spcAft>
                  <a:spcPct val="0"/>
                </a:spcAft>
                <a:defRPr kumimoji="1" sz="800" kern="1200">
                  <a:solidFill>
                    <a:schemeClr val="tx1"/>
                  </a:solidFill>
                  <a:latin typeface="Arial" panose="020B0604020202020204" pitchFamily="34" charset="0"/>
                  <a:ea typeface="ＭＳ Ｐゴシック" panose="020B0600070205080204" pitchFamily="50" charset="-128"/>
                  <a:cs typeface="+mn-cs"/>
                </a:defRPr>
              </a:lvl4pPr>
              <a:lvl5pPr marL="1828800" algn="l" rtl="0" fontAlgn="base">
                <a:spcBef>
                  <a:spcPct val="0"/>
                </a:spcBef>
                <a:spcAft>
                  <a:spcPct val="0"/>
                </a:spcAft>
                <a:defRPr kumimoji="1" sz="800" kern="1200">
                  <a:solidFill>
                    <a:schemeClr val="tx1"/>
                  </a:solidFill>
                  <a:latin typeface="Arial" panose="020B0604020202020204" pitchFamily="34" charset="0"/>
                  <a:ea typeface="ＭＳ Ｐゴシック" panose="020B0600070205080204" pitchFamily="50" charset="-128"/>
                  <a:cs typeface="+mn-cs"/>
                </a:defRPr>
              </a:lvl5pPr>
              <a:lvl6pPr marL="2286000" algn="l" defTabSz="914400" rtl="0" eaLnBrk="1" latinLnBrk="0" hangingPunct="1">
                <a:defRPr kumimoji="1" sz="800" kern="1200">
                  <a:solidFill>
                    <a:schemeClr val="tx1"/>
                  </a:solidFill>
                  <a:latin typeface="Arial" panose="020B0604020202020204" pitchFamily="34" charset="0"/>
                  <a:ea typeface="ＭＳ Ｐゴシック" panose="020B0600070205080204" pitchFamily="50" charset="-128"/>
                  <a:cs typeface="+mn-cs"/>
                </a:defRPr>
              </a:lvl6pPr>
              <a:lvl7pPr marL="2743200" algn="l" defTabSz="914400" rtl="0" eaLnBrk="1" latinLnBrk="0" hangingPunct="1">
                <a:defRPr kumimoji="1" sz="800" kern="1200">
                  <a:solidFill>
                    <a:schemeClr val="tx1"/>
                  </a:solidFill>
                  <a:latin typeface="Arial" panose="020B0604020202020204" pitchFamily="34" charset="0"/>
                  <a:ea typeface="ＭＳ Ｐゴシック" panose="020B0600070205080204" pitchFamily="50" charset="-128"/>
                  <a:cs typeface="+mn-cs"/>
                </a:defRPr>
              </a:lvl7pPr>
              <a:lvl8pPr marL="3200400" algn="l" defTabSz="914400" rtl="0" eaLnBrk="1" latinLnBrk="0" hangingPunct="1">
                <a:defRPr kumimoji="1" sz="800" kern="1200">
                  <a:solidFill>
                    <a:schemeClr val="tx1"/>
                  </a:solidFill>
                  <a:latin typeface="Arial" panose="020B0604020202020204" pitchFamily="34" charset="0"/>
                  <a:ea typeface="ＭＳ Ｐゴシック" panose="020B0600070205080204" pitchFamily="50" charset="-128"/>
                  <a:cs typeface="+mn-cs"/>
                </a:defRPr>
              </a:lvl8pPr>
              <a:lvl9pPr marL="3657600" algn="l" defTabSz="914400" rtl="0" eaLnBrk="1" latinLnBrk="0" hangingPunct="1">
                <a:defRPr kumimoji="1" sz="800" kern="1200">
                  <a:solidFill>
                    <a:schemeClr val="tx1"/>
                  </a:solidFill>
                  <a:latin typeface="Arial" panose="020B0604020202020204" pitchFamily="34" charset="0"/>
                  <a:ea typeface="ＭＳ Ｐゴシック" panose="020B0600070205080204" pitchFamily="50" charset="-128"/>
                  <a:cs typeface="+mn-cs"/>
                </a:defRPr>
              </a:lvl9pPr>
            </a:lstStyle>
            <a:p>
              <a:endParaRPr lang="ja-JP" altLang="en-US"/>
            </a:p>
          </p:txBody>
        </p:sp>
      </p:grpSp>
      <p:sp>
        <p:nvSpPr>
          <p:cNvPr id="43" name="Oval 131"/>
          <p:cNvSpPr>
            <a:spLocks noChangeArrowheads="1"/>
          </p:cNvSpPr>
          <p:nvPr/>
        </p:nvSpPr>
        <p:spPr bwMode="auto">
          <a:xfrm>
            <a:off x="5199341" y="3075131"/>
            <a:ext cx="647700" cy="401637"/>
          </a:xfrm>
          <a:prstGeom prst="ellipse">
            <a:avLst/>
          </a:prstGeom>
          <a:solidFill>
            <a:srgbClr val="FFFF99">
              <a:alpha val="19000"/>
            </a:srgbClr>
          </a:solidFill>
          <a:ln w="28575" cap="rnd">
            <a:solidFill>
              <a:srgbClr val="FF0000"/>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ja-JP"/>
            </a:defPPr>
            <a:lvl1pPr algn="l" rtl="0" fontAlgn="base">
              <a:spcBef>
                <a:spcPct val="0"/>
              </a:spcBef>
              <a:spcAft>
                <a:spcPct val="0"/>
              </a:spcAft>
              <a:defRPr kumimoji="1" sz="800" kern="1200">
                <a:solidFill>
                  <a:schemeClr val="tx1"/>
                </a:solidFill>
                <a:latin typeface="Arial" panose="020B0604020202020204" pitchFamily="34" charset="0"/>
                <a:ea typeface="ＭＳ Ｐゴシック" panose="020B0600070205080204" pitchFamily="50" charset="-128"/>
                <a:cs typeface="+mn-cs"/>
              </a:defRPr>
            </a:lvl1pPr>
            <a:lvl2pPr marL="457200" algn="l" rtl="0" fontAlgn="base">
              <a:spcBef>
                <a:spcPct val="0"/>
              </a:spcBef>
              <a:spcAft>
                <a:spcPct val="0"/>
              </a:spcAft>
              <a:defRPr kumimoji="1" sz="800" kern="1200">
                <a:solidFill>
                  <a:schemeClr val="tx1"/>
                </a:solidFill>
                <a:latin typeface="Arial" panose="020B0604020202020204" pitchFamily="34" charset="0"/>
                <a:ea typeface="ＭＳ Ｐゴシック" panose="020B0600070205080204" pitchFamily="50" charset="-128"/>
                <a:cs typeface="+mn-cs"/>
              </a:defRPr>
            </a:lvl2pPr>
            <a:lvl3pPr marL="914400" algn="l" rtl="0" fontAlgn="base">
              <a:spcBef>
                <a:spcPct val="0"/>
              </a:spcBef>
              <a:spcAft>
                <a:spcPct val="0"/>
              </a:spcAft>
              <a:defRPr kumimoji="1" sz="800" kern="1200">
                <a:solidFill>
                  <a:schemeClr val="tx1"/>
                </a:solidFill>
                <a:latin typeface="Arial" panose="020B0604020202020204" pitchFamily="34" charset="0"/>
                <a:ea typeface="ＭＳ Ｐゴシック" panose="020B0600070205080204" pitchFamily="50" charset="-128"/>
                <a:cs typeface="+mn-cs"/>
              </a:defRPr>
            </a:lvl3pPr>
            <a:lvl4pPr marL="1371600" algn="l" rtl="0" fontAlgn="base">
              <a:spcBef>
                <a:spcPct val="0"/>
              </a:spcBef>
              <a:spcAft>
                <a:spcPct val="0"/>
              </a:spcAft>
              <a:defRPr kumimoji="1" sz="800" kern="1200">
                <a:solidFill>
                  <a:schemeClr val="tx1"/>
                </a:solidFill>
                <a:latin typeface="Arial" panose="020B0604020202020204" pitchFamily="34" charset="0"/>
                <a:ea typeface="ＭＳ Ｐゴシック" panose="020B0600070205080204" pitchFamily="50" charset="-128"/>
                <a:cs typeface="+mn-cs"/>
              </a:defRPr>
            </a:lvl4pPr>
            <a:lvl5pPr marL="1828800" algn="l" rtl="0" fontAlgn="base">
              <a:spcBef>
                <a:spcPct val="0"/>
              </a:spcBef>
              <a:spcAft>
                <a:spcPct val="0"/>
              </a:spcAft>
              <a:defRPr kumimoji="1" sz="800" kern="1200">
                <a:solidFill>
                  <a:schemeClr val="tx1"/>
                </a:solidFill>
                <a:latin typeface="Arial" panose="020B0604020202020204" pitchFamily="34" charset="0"/>
                <a:ea typeface="ＭＳ Ｐゴシック" panose="020B0600070205080204" pitchFamily="50" charset="-128"/>
                <a:cs typeface="+mn-cs"/>
              </a:defRPr>
            </a:lvl5pPr>
            <a:lvl6pPr marL="2286000" algn="l" defTabSz="914400" rtl="0" eaLnBrk="1" latinLnBrk="0" hangingPunct="1">
              <a:defRPr kumimoji="1" sz="800" kern="1200">
                <a:solidFill>
                  <a:schemeClr val="tx1"/>
                </a:solidFill>
                <a:latin typeface="Arial" panose="020B0604020202020204" pitchFamily="34" charset="0"/>
                <a:ea typeface="ＭＳ Ｐゴシック" panose="020B0600070205080204" pitchFamily="50" charset="-128"/>
                <a:cs typeface="+mn-cs"/>
              </a:defRPr>
            </a:lvl6pPr>
            <a:lvl7pPr marL="2743200" algn="l" defTabSz="914400" rtl="0" eaLnBrk="1" latinLnBrk="0" hangingPunct="1">
              <a:defRPr kumimoji="1" sz="800" kern="1200">
                <a:solidFill>
                  <a:schemeClr val="tx1"/>
                </a:solidFill>
                <a:latin typeface="Arial" panose="020B0604020202020204" pitchFamily="34" charset="0"/>
                <a:ea typeface="ＭＳ Ｐゴシック" panose="020B0600070205080204" pitchFamily="50" charset="-128"/>
                <a:cs typeface="+mn-cs"/>
              </a:defRPr>
            </a:lvl7pPr>
            <a:lvl8pPr marL="3200400" algn="l" defTabSz="914400" rtl="0" eaLnBrk="1" latinLnBrk="0" hangingPunct="1">
              <a:defRPr kumimoji="1" sz="800" kern="1200">
                <a:solidFill>
                  <a:schemeClr val="tx1"/>
                </a:solidFill>
                <a:latin typeface="Arial" panose="020B0604020202020204" pitchFamily="34" charset="0"/>
                <a:ea typeface="ＭＳ Ｐゴシック" panose="020B0600070205080204" pitchFamily="50" charset="-128"/>
                <a:cs typeface="+mn-cs"/>
              </a:defRPr>
            </a:lvl8pPr>
            <a:lvl9pPr marL="3657600" algn="l" defTabSz="914400" rtl="0" eaLnBrk="1" latinLnBrk="0" hangingPunct="1">
              <a:defRPr kumimoji="1" sz="800" kern="1200">
                <a:solidFill>
                  <a:schemeClr val="tx1"/>
                </a:solidFill>
                <a:latin typeface="Arial" panose="020B0604020202020204" pitchFamily="34" charset="0"/>
                <a:ea typeface="ＭＳ Ｐゴシック" panose="020B0600070205080204" pitchFamily="50" charset="-128"/>
                <a:cs typeface="+mn-cs"/>
              </a:defRPr>
            </a:lvl9pPr>
          </a:lstStyle>
          <a:p>
            <a:endParaRPr lang="ja-JP" altLang="en-US"/>
          </a:p>
        </p:txBody>
      </p:sp>
      <p:sp>
        <p:nvSpPr>
          <p:cNvPr id="44" name="Oval 65"/>
          <p:cNvSpPr>
            <a:spLocks noChangeArrowheads="1"/>
          </p:cNvSpPr>
          <p:nvPr/>
        </p:nvSpPr>
        <p:spPr bwMode="auto">
          <a:xfrm>
            <a:off x="1336439" y="2636740"/>
            <a:ext cx="647700" cy="401637"/>
          </a:xfrm>
          <a:prstGeom prst="ellipse">
            <a:avLst/>
          </a:prstGeom>
          <a:solidFill>
            <a:srgbClr val="FFFF99">
              <a:alpha val="19000"/>
            </a:srgbClr>
          </a:solidFill>
          <a:ln w="28575" cap="rnd">
            <a:solidFill>
              <a:srgbClr val="FF0000"/>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ja-JP"/>
            </a:defPPr>
            <a:lvl1pPr algn="l" rtl="0" fontAlgn="base">
              <a:spcBef>
                <a:spcPct val="0"/>
              </a:spcBef>
              <a:spcAft>
                <a:spcPct val="0"/>
              </a:spcAft>
              <a:defRPr kumimoji="1" sz="800" kern="1200">
                <a:solidFill>
                  <a:schemeClr val="tx1"/>
                </a:solidFill>
                <a:latin typeface="Arial" panose="020B0604020202020204" pitchFamily="34" charset="0"/>
                <a:ea typeface="ＭＳ Ｐゴシック" panose="020B0600070205080204" pitchFamily="50" charset="-128"/>
                <a:cs typeface="+mn-cs"/>
              </a:defRPr>
            </a:lvl1pPr>
            <a:lvl2pPr marL="457200" algn="l" rtl="0" fontAlgn="base">
              <a:spcBef>
                <a:spcPct val="0"/>
              </a:spcBef>
              <a:spcAft>
                <a:spcPct val="0"/>
              </a:spcAft>
              <a:defRPr kumimoji="1" sz="800" kern="1200">
                <a:solidFill>
                  <a:schemeClr val="tx1"/>
                </a:solidFill>
                <a:latin typeface="Arial" panose="020B0604020202020204" pitchFamily="34" charset="0"/>
                <a:ea typeface="ＭＳ Ｐゴシック" panose="020B0600070205080204" pitchFamily="50" charset="-128"/>
                <a:cs typeface="+mn-cs"/>
              </a:defRPr>
            </a:lvl2pPr>
            <a:lvl3pPr marL="914400" algn="l" rtl="0" fontAlgn="base">
              <a:spcBef>
                <a:spcPct val="0"/>
              </a:spcBef>
              <a:spcAft>
                <a:spcPct val="0"/>
              </a:spcAft>
              <a:defRPr kumimoji="1" sz="800" kern="1200">
                <a:solidFill>
                  <a:schemeClr val="tx1"/>
                </a:solidFill>
                <a:latin typeface="Arial" panose="020B0604020202020204" pitchFamily="34" charset="0"/>
                <a:ea typeface="ＭＳ Ｐゴシック" panose="020B0600070205080204" pitchFamily="50" charset="-128"/>
                <a:cs typeface="+mn-cs"/>
              </a:defRPr>
            </a:lvl3pPr>
            <a:lvl4pPr marL="1371600" algn="l" rtl="0" fontAlgn="base">
              <a:spcBef>
                <a:spcPct val="0"/>
              </a:spcBef>
              <a:spcAft>
                <a:spcPct val="0"/>
              </a:spcAft>
              <a:defRPr kumimoji="1" sz="800" kern="1200">
                <a:solidFill>
                  <a:schemeClr val="tx1"/>
                </a:solidFill>
                <a:latin typeface="Arial" panose="020B0604020202020204" pitchFamily="34" charset="0"/>
                <a:ea typeface="ＭＳ Ｐゴシック" panose="020B0600070205080204" pitchFamily="50" charset="-128"/>
                <a:cs typeface="+mn-cs"/>
              </a:defRPr>
            </a:lvl4pPr>
            <a:lvl5pPr marL="1828800" algn="l" rtl="0" fontAlgn="base">
              <a:spcBef>
                <a:spcPct val="0"/>
              </a:spcBef>
              <a:spcAft>
                <a:spcPct val="0"/>
              </a:spcAft>
              <a:defRPr kumimoji="1" sz="800" kern="1200">
                <a:solidFill>
                  <a:schemeClr val="tx1"/>
                </a:solidFill>
                <a:latin typeface="Arial" panose="020B0604020202020204" pitchFamily="34" charset="0"/>
                <a:ea typeface="ＭＳ Ｐゴシック" panose="020B0600070205080204" pitchFamily="50" charset="-128"/>
                <a:cs typeface="+mn-cs"/>
              </a:defRPr>
            </a:lvl5pPr>
            <a:lvl6pPr marL="2286000" algn="l" defTabSz="914400" rtl="0" eaLnBrk="1" latinLnBrk="0" hangingPunct="1">
              <a:defRPr kumimoji="1" sz="800" kern="1200">
                <a:solidFill>
                  <a:schemeClr val="tx1"/>
                </a:solidFill>
                <a:latin typeface="Arial" panose="020B0604020202020204" pitchFamily="34" charset="0"/>
                <a:ea typeface="ＭＳ Ｐゴシック" panose="020B0600070205080204" pitchFamily="50" charset="-128"/>
                <a:cs typeface="+mn-cs"/>
              </a:defRPr>
            </a:lvl6pPr>
            <a:lvl7pPr marL="2743200" algn="l" defTabSz="914400" rtl="0" eaLnBrk="1" latinLnBrk="0" hangingPunct="1">
              <a:defRPr kumimoji="1" sz="800" kern="1200">
                <a:solidFill>
                  <a:schemeClr val="tx1"/>
                </a:solidFill>
                <a:latin typeface="Arial" panose="020B0604020202020204" pitchFamily="34" charset="0"/>
                <a:ea typeface="ＭＳ Ｐゴシック" panose="020B0600070205080204" pitchFamily="50" charset="-128"/>
                <a:cs typeface="+mn-cs"/>
              </a:defRPr>
            </a:lvl7pPr>
            <a:lvl8pPr marL="3200400" algn="l" defTabSz="914400" rtl="0" eaLnBrk="1" latinLnBrk="0" hangingPunct="1">
              <a:defRPr kumimoji="1" sz="800" kern="1200">
                <a:solidFill>
                  <a:schemeClr val="tx1"/>
                </a:solidFill>
                <a:latin typeface="Arial" panose="020B0604020202020204" pitchFamily="34" charset="0"/>
                <a:ea typeface="ＭＳ Ｐゴシック" panose="020B0600070205080204" pitchFamily="50" charset="-128"/>
                <a:cs typeface="+mn-cs"/>
              </a:defRPr>
            </a:lvl8pPr>
            <a:lvl9pPr marL="3657600" algn="l" defTabSz="914400" rtl="0" eaLnBrk="1" latinLnBrk="0" hangingPunct="1">
              <a:defRPr kumimoji="1" sz="800" kern="1200">
                <a:solidFill>
                  <a:schemeClr val="tx1"/>
                </a:solidFill>
                <a:latin typeface="Arial" panose="020B0604020202020204" pitchFamily="34" charset="0"/>
                <a:ea typeface="ＭＳ Ｐゴシック" panose="020B0600070205080204" pitchFamily="50" charset="-128"/>
                <a:cs typeface="+mn-cs"/>
              </a:defRPr>
            </a:lvl9pPr>
          </a:lstStyle>
          <a:p>
            <a:endParaRPr lang="ja-JP" altLang="en-US"/>
          </a:p>
        </p:txBody>
      </p:sp>
      <p:sp>
        <p:nvSpPr>
          <p:cNvPr id="45" name="テキスト ボックス 44"/>
          <p:cNvSpPr txBox="1"/>
          <p:nvPr/>
        </p:nvSpPr>
        <p:spPr>
          <a:xfrm>
            <a:off x="7469" y="0"/>
            <a:ext cx="7709454" cy="646331"/>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r>
              <a:rPr kumimoji="1" lang="ja-JP" altLang="en-US" sz="3600" b="1" dirty="0" smtClean="0">
                <a:latin typeface="HGP創英角ﾎﾟｯﾌﾟ体" panose="040B0A00000000000000" pitchFamily="50" charset="-128"/>
                <a:ea typeface="HGP創英角ﾎﾟｯﾌﾟ体" panose="040B0A00000000000000" pitchFamily="50" charset="-128"/>
              </a:rPr>
              <a:t>波の伝わり（ロスビー波）の直感的理解</a:t>
            </a:r>
            <a:endParaRPr kumimoji="1" lang="ja-JP" altLang="en-US" sz="3600" b="1" dirty="0">
              <a:latin typeface="HGP創英角ﾎﾟｯﾌﾟ体" panose="040B0A00000000000000" pitchFamily="50" charset="-128"/>
              <a:ea typeface="HGP創英角ﾎﾟｯﾌﾟ体" panose="040B0A00000000000000" pitchFamily="50" charset="-128"/>
            </a:endParaRPr>
          </a:p>
        </p:txBody>
      </p:sp>
      <p:sp>
        <p:nvSpPr>
          <p:cNvPr id="49" name="テキスト ボックス 48"/>
          <p:cNvSpPr txBox="1"/>
          <p:nvPr/>
        </p:nvSpPr>
        <p:spPr>
          <a:xfrm>
            <a:off x="1224332" y="3674299"/>
            <a:ext cx="6620589" cy="954107"/>
          </a:xfrm>
          <a:prstGeom prst="rect">
            <a:avLst/>
          </a:prstGeom>
          <a:ln w="38100"/>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kumimoji="1" lang="ja-JP" altLang="en-US" sz="2800" b="1" dirty="0" smtClean="0"/>
              <a:t>南に行くとｆ→増加</a:t>
            </a:r>
            <a:endParaRPr kumimoji="1" lang="en-US" altLang="ja-JP" sz="2800" b="1" dirty="0" smtClean="0"/>
          </a:p>
          <a:p>
            <a:pPr algn="ctr"/>
            <a:r>
              <a:rPr kumimoji="1" lang="ja-JP" altLang="en-US" sz="2800" b="1" dirty="0" smtClean="0"/>
              <a:t>つまり南に行くと</a:t>
            </a:r>
            <a:r>
              <a:rPr kumimoji="1" lang="en-US" altLang="ja-JP" sz="2800" b="1" dirty="0" smtClean="0"/>
              <a:t>ζ</a:t>
            </a:r>
            <a:r>
              <a:rPr lang="ja-JP" altLang="en-US" sz="2800" b="1" dirty="0" smtClean="0"/>
              <a:t>→減少</a:t>
            </a:r>
            <a:endParaRPr kumimoji="1" lang="ja-JP" altLang="en-US" sz="2800" b="1" dirty="0"/>
          </a:p>
        </p:txBody>
      </p:sp>
      <p:sp>
        <p:nvSpPr>
          <p:cNvPr id="50" name="テキスト ボックス 49"/>
          <p:cNvSpPr txBox="1"/>
          <p:nvPr/>
        </p:nvSpPr>
        <p:spPr>
          <a:xfrm>
            <a:off x="179788" y="3004230"/>
            <a:ext cx="2352839"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altLang="ja-JP" dirty="0"/>
              <a:t>ζ</a:t>
            </a:r>
            <a:r>
              <a:rPr kumimoji="1" lang="ja-JP" altLang="en-US" dirty="0" smtClean="0"/>
              <a:t>減少→低気圧回転に</a:t>
            </a:r>
            <a:endParaRPr kumimoji="1" lang="ja-JP" altLang="en-US" dirty="0"/>
          </a:p>
        </p:txBody>
      </p:sp>
      <p:sp>
        <p:nvSpPr>
          <p:cNvPr id="51" name="テキスト ボックス 50"/>
          <p:cNvSpPr txBox="1"/>
          <p:nvPr/>
        </p:nvSpPr>
        <p:spPr>
          <a:xfrm>
            <a:off x="5793756" y="3362576"/>
            <a:ext cx="2352839"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altLang="ja-JP" dirty="0"/>
              <a:t>ζ</a:t>
            </a:r>
            <a:r>
              <a:rPr kumimoji="1" lang="ja-JP" altLang="en-US" dirty="0" smtClean="0"/>
              <a:t>減少→低気圧回転に</a:t>
            </a:r>
            <a:endParaRPr kumimoji="1" lang="ja-JP" altLang="en-US" dirty="0"/>
          </a:p>
        </p:txBody>
      </p:sp>
      <p:sp>
        <p:nvSpPr>
          <p:cNvPr id="52" name="テキスト ボックス 51"/>
          <p:cNvSpPr txBox="1"/>
          <p:nvPr/>
        </p:nvSpPr>
        <p:spPr>
          <a:xfrm>
            <a:off x="2321881" y="1652751"/>
            <a:ext cx="2352839"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altLang="ja-JP" dirty="0"/>
              <a:t>ζ</a:t>
            </a:r>
            <a:r>
              <a:rPr lang="ja-JP" altLang="en-US" dirty="0" smtClean="0"/>
              <a:t>増加</a:t>
            </a:r>
            <a:r>
              <a:rPr kumimoji="1" lang="ja-JP" altLang="en-US" dirty="0" smtClean="0"/>
              <a:t>→高気圧回転に</a:t>
            </a:r>
            <a:endParaRPr kumimoji="1" lang="ja-JP" altLang="en-US" dirty="0"/>
          </a:p>
        </p:txBody>
      </p:sp>
      <p:sp>
        <p:nvSpPr>
          <p:cNvPr id="53" name="テキスト ボックス 52"/>
          <p:cNvSpPr txBox="1"/>
          <p:nvPr/>
        </p:nvSpPr>
        <p:spPr>
          <a:xfrm>
            <a:off x="2150853" y="813556"/>
            <a:ext cx="6122823" cy="923330"/>
          </a:xfrm>
          <a:prstGeom prst="rect">
            <a:avLst/>
          </a:prstGeom>
          <a:noFill/>
        </p:spPr>
        <p:txBody>
          <a:bodyPr wrap="square" rtlCol="0">
            <a:spAutoFit/>
          </a:bodyPr>
          <a:lstStyle/>
          <a:p>
            <a:pPr algn="ctr"/>
            <a:r>
              <a:rPr lang="en-US" altLang="ja-JP" sz="5400" b="1" dirty="0"/>
              <a:t>ζ</a:t>
            </a:r>
            <a:r>
              <a:rPr kumimoji="1" lang="ja-JP" altLang="en-US" sz="5400" b="1" dirty="0" smtClean="0"/>
              <a:t>＋</a:t>
            </a:r>
            <a:r>
              <a:rPr kumimoji="1" lang="en-US" altLang="ja-JP" sz="5400" b="1" dirty="0" smtClean="0"/>
              <a:t>f</a:t>
            </a:r>
            <a:r>
              <a:rPr kumimoji="1" lang="ja-JP" altLang="en-US" sz="5400" b="1" dirty="0" smtClean="0"/>
              <a:t>＝一定</a:t>
            </a:r>
            <a:endParaRPr kumimoji="1" lang="ja-JP" altLang="en-US" sz="5400" b="1" dirty="0"/>
          </a:p>
        </p:txBody>
      </p:sp>
      <p:sp>
        <p:nvSpPr>
          <p:cNvPr id="54" name="テキスト ボックス 53"/>
          <p:cNvSpPr txBox="1"/>
          <p:nvPr/>
        </p:nvSpPr>
        <p:spPr>
          <a:xfrm>
            <a:off x="949090" y="998776"/>
            <a:ext cx="3174797" cy="584775"/>
          </a:xfrm>
          <a:prstGeom prst="rect">
            <a:avLst/>
          </a:prstGeom>
          <a:noFill/>
        </p:spPr>
        <p:txBody>
          <a:bodyPr wrap="square" rtlCol="0">
            <a:spAutoFit/>
          </a:bodyPr>
          <a:lstStyle/>
          <a:p>
            <a:r>
              <a:rPr kumimoji="1" lang="ja-JP" altLang="en-US" sz="3200" b="1" dirty="0" smtClean="0"/>
              <a:t>渦度保存則</a:t>
            </a:r>
            <a:endParaRPr kumimoji="1" lang="ja-JP" altLang="en-US" sz="3200" b="1" dirty="0"/>
          </a:p>
        </p:txBody>
      </p:sp>
      <p:sp>
        <p:nvSpPr>
          <p:cNvPr id="47" name="テキスト ボックス 46"/>
          <p:cNvSpPr txBox="1"/>
          <p:nvPr/>
        </p:nvSpPr>
        <p:spPr>
          <a:xfrm>
            <a:off x="814360" y="4797749"/>
            <a:ext cx="7884109" cy="156966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ja-JP" altLang="ja-JP" sz="2400" b="1" dirty="0">
                <a:hlinkClick r:id="rId2" tooltip="大陸"/>
              </a:rPr>
              <a:t>大陸</a:t>
            </a:r>
            <a:r>
              <a:rPr lang="ja-JP" altLang="ja-JP" sz="2400" b="1" dirty="0"/>
              <a:t>・</a:t>
            </a:r>
            <a:r>
              <a:rPr lang="ja-JP" altLang="ja-JP" sz="2400" b="1" dirty="0">
                <a:hlinkClick r:id="rId3" tooltip="海洋"/>
              </a:rPr>
              <a:t>海洋</a:t>
            </a:r>
            <a:r>
              <a:rPr lang="ja-JP" altLang="ja-JP" sz="2400" b="1" dirty="0"/>
              <a:t>の温度差や</a:t>
            </a:r>
            <a:r>
              <a:rPr lang="ja-JP" altLang="ja-JP" sz="2400" b="1" dirty="0">
                <a:hlinkClick r:id="rId4" tooltip="地形"/>
              </a:rPr>
              <a:t>地形</a:t>
            </a:r>
            <a:r>
              <a:rPr lang="ja-JP" altLang="ja-JP" sz="2400" b="1" dirty="0"/>
              <a:t>の高低差などによって大気が揺すぶられて生じる</a:t>
            </a:r>
            <a:r>
              <a:rPr lang="ja-JP" altLang="ja-JP" sz="2400" b="1" dirty="0">
                <a:hlinkClick r:id="rId5" tooltip="自由振動"/>
              </a:rPr>
              <a:t>自由振動</a:t>
            </a:r>
            <a:r>
              <a:rPr lang="ja-JP" altLang="ja-JP" sz="2400" b="1" dirty="0"/>
              <a:t>の</a:t>
            </a:r>
            <a:r>
              <a:rPr lang="ja-JP" altLang="ja-JP" sz="2400" b="1" dirty="0">
                <a:hlinkClick r:id="rId6" tooltip="波動"/>
              </a:rPr>
              <a:t>波</a:t>
            </a:r>
            <a:r>
              <a:rPr lang="ja-JP" altLang="ja-JP" sz="2400" b="1" dirty="0"/>
              <a:t>の一つで、</a:t>
            </a:r>
            <a:r>
              <a:rPr lang="ja-JP" altLang="ja-JP" sz="2400" b="1" dirty="0">
                <a:hlinkClick r:id="rId7" tooltip="地球の大気"/>
              </a:rPr>
              <a:t>地球大気</a:t>
            </a:r>
            <a:r>
              <a:rPr lang="ja-JP" altLang="ja-JP" sz="2400" b="1" dirty="0"/>
              <a:t>、</a:t>
            </a:r>
            <a:r>
              <a:rPr lang="ja-JP" altLang="ja-JP" sz="2400" b="1" dirty="0">
                <a:hlinkClick r:id="rId8" tooltip="惑星大気 (存在しないページ)"/>
              </a:rPr>
              <a:t>惑星大気</a:t>
            </a:r>
            <a:r>
              <a:rPr lang="ja-JP" altLang="ja-JP" sz="2400" b="1" dirty="0"/>
              <a:t>で見られる</a:t>
            </a:r>
            <a:r>
              <a:rPr lang="ja-JP" altLang="ja-JP" sz="2400" b="1" dirty="0">
                <a:hlinkClick r:id="rId9" tooltip="大気波"/>
              </a:rPr>
              <a:t>大気波</a:t>
            </a:r>
            <a:r>
              <a:rPr lang="ja-JP" altLang="ja-JP" sz="2400" b="1" dirty="0"/>
              <a:t>である</a:t>
            </a:r>
            <a:r>
              <a:rPr lang="ja-JP" altLang="ja-JP" sz="2400" b="1" dirty="0" smtClean="0"/>
              <a:t>。</a:t>
            </a:r>
            <a:endParaRPr lang="en-US" altLang="ja-JP" sz="2400" b="1" dirty="0" smtClean="0"/>
          </a:p>
          <a:p>
            <a:r>
              <a:rPr lang="ja-JP" altLang="ja-JP" sz="2400" b="1" dirty="0" smtClean="0"/>
              <a:t>また</a:t>
            </a:r>
            <a:r>
              <a:rPr lang="ja-JP" altLang="ja-JP" sz="2400" b="1" dirty="0"/>
              <a:t>、ロスビー波は</a:t>
            </a:r>
            <a:r>
              <a:rPr lang="ja-JP" altLang="ja-JP" sz="2400" b="1" dirty="0">
                <a:hlinkClick r:id="rId10" tooltip="ベータ効果 (存在しないページ)"/>
              </a:rPr>
              <a:t>ベータ効果</a:t>
            </a:r>
            <a:r>
              <a:rPr lang="ja-JP" altLang="ja-JP" sz="2400" b="1" dirty="0"/>
              <a:t>を</a:t>
            </a:r>
            <a:r>
              <a:rPr lang="ja-JP" altLang="ja-JP" sz="2400" b="1" dirty="0">
                <a:hlinkClick r:id="rId11" tooltip="復元力 (存在しないページ)"/>
              </a:rPr>
              <a:t>復元力</a:t>
            </a:r>
            <a:r>
              <a:rPr lang="ja-JP" altLang="ja-JP" sz="2400" b="1" dirty="0"/>
              <a:t>とする波である。</a:t>
            </a:r>
            <a:endParaRPr kumimoji="1" lang="ja-JP" altLang="en-US" sz="2400" b="1" dirty="0"/>
          </a:p>
        </p:txBody>
      </p:sp>
    </p:spTree>
    <p:extLst>
      <p:ext uri="{BB962C8B-B14F-4D97-AF65-F5344CB8AC3E}">
        <p14:creationId xmlns:p14="http://schemas.microsoft.com/office/powerpoint/2010/main" val="7091489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cxnSp>
        <p:nvCxnSpPr>
          <p:cNvPr id="12" name="直線矢印コネクタ 11"/>
          <p:cNvCxnSpPr/>
          <p:nvPr/>
        </p:nvCxnSpPr>
        <p:spPr>
          <a:xfrm flipH="1" flipV="1">
            <a:off x="1261241" y="3786728"/>
            <a:ext cx="10511" cy="32585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直線矢印コネクタ 15"/>
          <p:cNvCxnSpPr/>
          <p:nvPr/>
        </p:nvCxnSpPr>
        <p:spPr>
          <a:xfrm flipH="1" flipV="1">
            <a:off x="1371601" y="3786728"/>
            <a:ext cx="10511" cy="32585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直線矢印コネクタ 16"/>
          <p:cNvCxnSpPr/>
          <p:nvPr/>
        </p:nvCxnSpPr>
        <p:spPr>
          <a:xfrm flipH="1" flipV="1">
            <a:off x="1534512" y="3776028"/>
            <a:ext cx="10511" cy="32585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直線矢印コネクタ 17"/>
          <p:cNvCxnSpPr/>
          <p:nvPr/>
        </p:nvCxnSpPr>
        <p:spPr>
          <a:xfrm flipH="1" flipV="1">
            <a:off x="1686910" y="3776028"/>
            <a:ext cx="10511" cy="32585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直線矢印コネクタ 18"/>
          <p:cNvCxnSpPr/>
          <p:nvPr/>
        </p:nvCxnSpPr>
        <p:spPr>
          <a:xfrm flipH="1" flipV="1">
            <a:off x="1818285" y="3772438"/>
            <a:ext cx="10511" cy="32585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直線矢印コネクタ 19"/>
          <p:cNvCxnSpPr/>
          <p:nvPr/>
        </p:nvCxnSpPr>
        <p:spPr>
          <a:xfrm flipH="1" flipV="1">
            <a:off x="1970683" y="3753968"/>
            <a:ext cx="10511" cy="32585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直線矢印コネクタ 21"/>
          <p:cNvCxnSpPr/>
          <p:nvPr/>
        </p:nvCxnSpPr>
        <p:spPr>
          <a:xfrm flipH="1" flipV="1">
            <a:off x="2128334" y="3764168"/>
            <a:ext cx="10511" cy="32585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2" name="グループ化 1"/>
          <p:cNvGrpSpPr/>
          <p:nvPr/>
        </p:nvGrpSpPr>
        <p:grpSpPr>
          <a:xfrm>
            <a:off x="902898" y="2353504"/>
            <a:ext cx="1433348" cy="1580676"/>
            <a:chOff x="902898" y="2353504"/>
            <a:chExt cx="1433348" cy="1580676"/>
          </a:xfrm>
        </p:grpSpPr>
        <p:sp>
          <p:nvSpPr>
            <p:cNvPr id="23" name="雲 22"/>
            <p:cNvSpPr/>
            <p:nvPr/>
          </p:nvSpPr>
          <p:spPr>
            <a:xfrm>
              <a:off x="902898" y="2353504"/>
              <a:ext cx="1433348" cy="1297560"/>
            </a:xfrm>
            <a:prstGeom prst="cloud">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2800" b="1" dirty="0" smtClean="0">
                  <a:solidFill>
                    <a:srgbClr val="FF0000"/>
                  </a:solidFill>
                </a:rPr>
                <a:t>暖</a:t>
              </a:r>
              <a:endParaRPr kumimoji="1" lang="ja-JP" altLang="en-US" sz="2800" b="1" dirty="0">
                <a:solidFill>
                  <a:srgbClr val="FF0000"/>
                </a:solidFill>
              </a:endParaRPr>
            </a:p>
          </p:txBody>
        </p:sp>
        <p:cxnSp>
          <p:nvCxnSpPr>
            <p:cNvPr id="25" name="直線コネクタ 24"/>
            <p:cNvCxnSpPr/>
            <p:nvPr/>
          </p:nvCxnSpPr>
          <p:spPr>
            <a:xfrm>
              <a:off x="1261241" y="3356914"/>
              <a:ext cx="0" cy="219959"/>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26" name="直線コネクタ 25"/>
            <p:cNvCxnSpPr/>
            <p:nvPr/>
          </p:nvCxnSpPr>
          <p:spPr>
            <a:xfrm>
              <a:off x="1403128" y="3473348"/>
              <a:ext cx="10511" cy="336659"/>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27" name="直線コネクタ 26"/>
            <p:cNvCxnSpPr/>
            <p:nvPr/>
          </p:nvCxnSpPr>
          <p:spPr>
            <a:xfrm>
              <a:off x="1524000" y="3277772"/>
              <a:ext cx="10512" cy="447294"/>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28" name="直線コネクタ 27"/>
            <p:cNvCxnSpPr/>
            <p:nvPr/>
          </p:nvCxnSpPr>
          <p:spPr>
            <a:xfrm>
              <a:off x="1692145" y="3449165"/>
              <a:ext cx="15769" cy="485015"/>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29" name="直線コネクタ 28"/>
            <p:cNvCxnSpPr/>
            <p:nvPr/>
          </p:nvCxnSpPr>
          <p:spPr>
            <a:xfrm>
              <a:off x="1981194" y="3363368"/>
              <a:ext cx="0" cy="219959"/>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30" name="直線コネクタ 29"/>
            <p:cNvCxnSpPr/>
            <p:nvPr/>
          </p:nvCxnSpPr>
          <p:spPr>
            <a:xfrm>
              <a:off x="1807775" y="3531697"/>
              <a:ext cx="0" cy="219959"/>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32" name="直線コネクタ 31"/>
            <p:cNvCxnSpPr/>
            <p:nvPr/>
          </p:nvCxnSpPr>
          <p:spPr>
            <a:xfrm>
              <a:off x="2123076" y="3445619"/>
              <a:ext cx="0" cy="219959"/>
            </a:xfrm>
            <a:prstGeom prst="line">
              <a:avLst/>
            </a:prstGeom>
            <a:ln w="57150"/>
          </p:spPr>
          <p:style>
            <a:lnRef idx="1">
              <a:schemeClr val="accent1"/>
            </a:lnRef>
            <a:fillRef idx="0">
              <a:schemeClr val="accent1"/>
            </a:fillRef>
            <a:effectRef idx="0">
              <a:schemeClr val="accent1"/>
            </a:effectRef>
            <a:fontRef idx="minor">
              <a:schemeClr val="tx1"/>
            </a:fontRef>
          </p:style>
        </p:cxnSp>
      </p:grpSp>
      <p:sp>
        <p:nvSpPr>
          <p:cNvPr id="35" name="フリーフォーム 34"/>
          <p:cNvSpPr/>
          <p:nvPr/>
        </p:nvSpPr>
        <p:spPr>
          <a:xfrm>
            <a:off x="153708" y="3088475"/>
            <a:ext cx="3350176" cy="84279"/>
          </a:xfrm>
          <a:custGeom>
            <a:avLst/>
            <a:gdLst>
              <a:gd name="connsiteX0" fmla="*/ 0 w 3079531"/>
              <a:gd name="connsiteY0" fmla="*/ 31531 h 31531"/>
              <a:gd name="connsiteX1" fmla="*/ 3079531 w 3079531"/>
              <a:gd name="connsiteY1" fmla="*/ 0 h 31531"/>
              <a:gd name="connsiteX2" fmla="*/ 3079531 w 3079531"/>
              <a:gd name="connsiteY2" fmla="*/ 0 h 31531"/>
            </a:gdLst>
            <a:ahLst/>
            <a:cxnLst>
              <a:cxn ang="0">
                <a:pos x="connsiteX0" y="connsiteY0"/>
              </a:cxn>
              <a:cxn ang="0">
                <a:pos x="connsiteX1" y="connsiteY1"/>
              </a:cxn>
              <a:cxn ang="0">
                <a:pos x="connsiteX2" y="connsiteY2"/>
              </a:cxn>
            </a:cxnLst>
            <a:rect l="l" t="t" r="r" b="b"/>
            <a:pathLst>
              <a:path w="3079531" h="31531">
                <a:moveTo>
                  <a:pt x="0" y="31531"/>
                </a:moveTo>
                <a:lnTo>
                  <a:pt x="3079531" y="0"/>
                </a:lnTo>
                <a:lnTo>
                  <a:pt x="3079531" y="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4" name="楕円 53"/>
          <p:cNvSpPr/>
          <p:nvPr/>
        </p:nvSpPr>
        <p:spPr>
          <a:xfrm>
            <a:off x="469350" y="1525148"/>
            <a:ext cx="2375338" cy="65164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4000" dirty="0" smtClean="0"/>
              <a:t>高</a:t>
            </a:r>
            <a:endParaRPr kumimoji="1" lang="ja-JP" altLang="en-US" sz="4000" dirty="0"/>
          </a:p>
        </p:txBody>
      </p:sp>
      <p:sp>
        <p:nvSpPr>
          <p:cNvPr id="71" name="フリーフォーム 70"/>
          <p:cNvSpPr/>
          <p:nvPr/>
        </p:nvSpPr>
        <p:spPr>
          <a:xfrm>
            <a:off x="272610" y="2501599"/>
            <a:ext cx="2869324" cy="378901"/>
          </a:xfrm>
          <a:custGeom>
            <a:avLst/>
            <a:gdLst>
              <a:gd name="connsiteX0" fmla="*/ 0 w 2869324"/>
              <a:gd name="connsiteY0" fmla="*/ 1040679 h 1103741"/>
              <a:gd name="connsiteX1" fmla="*/ 1334814 w 2869324"/>
              <a:gd name="connsiteY1" fmla="*/ 155 h 1103741"/>
              <a:gd name="connsiteX2" fmla="*/ 2869324 w 2869324"/>
              <a:gd name="connsiteY2" fmla="*/ 1103741 h 1103741"/>
            </a:gdLst>
            <a:ahLst/>
            <a:cxnLst>
              <a:cxn ang="0">
                <a:pos x="connsiteX0" y="connsiteY0"/>
              </a:cxn>
              <a:cxn ang="0">
                <a:pos x="connsiteX1" y="connsiteY1"/>
              </a:cxn>
              <a:cxn ang="0">
                <a:pos x="connsiteX2" y="connsiteY2"/>
              </a:cxn>
            </a:cxnLst>
            <a:rect l="l" t="t" r="r" b="b"/>
            <a:pathLst>
              <a:path w="2869324" h="1103741">
                <a:moveTo>
                  <a:pt x="0" y="1040679"/>
                </a:moveTo>
                <a:cubicBezTo>
                  <a:pt x="428296" y="515162"/>
                  <a:pt x="856593" y="-10355"/>
                  <a:pt x="1334814" y="155"/>
                </a:cubicBezTo>
                <a:cubicBezTo>
                  <a:pt x="1813035" y="10665"/>
                  <a:pt x="2341179" y="557203"/>
                  <a:pt x="2869324" y="1103741"/>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2" name="フリーフォーム 71"/>
          <p:cNvSpPr/>
          <p:nvPr/>
        </p:nvSpPr>
        <p:spPr>
          <a:xfrm>
            <a:off x="315310" y="2240567"/>
            <a:ext cx="2869324" cy="378901"/>
          </a:xfrm>
          <a:custGeom>
            <a:avLst/>
            <a:gdLst>
              <a:gd name="connsiteX0" fmla="*/ 0 w 2869324"/>
              <a:gd name="connsiteY0" fmla="*/ 1040679 h 1103741"/>
              <a:gd name="connsiteX1" fmla="*/ 1334814 w 2869324"/>
              <a:gd name="connsiteY1" fmla="*/ 155 h 1103741"/>
              <a:gd name="connsiteX2" fmla="*/ 2869324 w 2869324"/>
              <a:gd name="connsiteY2" fmla="*/ 1103741 h 1103741"/>
            </a:gdLst>
            <a:ahLst/>
            <a:cxnLst>
              <a:cxn ang="0">
                <a:pos x="connsiteX0" y="connsiteY0"/>
              </a:cxn>
              <a:cxn ang="0">
                <a:pos x="connsiteX1" y="connsiteY1"/>
              </a:cxn>
              <a:cxn ang="0">
                <a:pos x="connsiteX2" y="connsiteY2"/>
              </a:cxn>
            </a:cxnLst>
            <a:rect l="l" t="t" r="r" b="b"/>
            <a:pathLst>
              <a:path w="2869324" h="1103741">
                <a:moveTo>
                  <a:pt x="0" y="1040679"/>
                </a:moveTo>
                <a:cubicBezTo>
                  <a:pt x="428296" y="515162"/>
                  <a:pt x="856593" y="-10355"/>
                  <a:pt x="1334814" y="155"/>
                </a:cubicBezTo>
                <a:cubicBezTo>
                  <a:pt x="1813035" y="10665"/>
                  <a:pt x="2341179" y="557203"/>
                  <a:pt x="2869324" y="1103741"/>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3" name="フリーフォーム 72"/>
          <p:cNvSpPr/>
          <p:nvPr/>
        </p:nvSpPr>
        <p:spPr>
          <a:xfrm rot="10800000">
            <a:off x="272610" y="3286676"/>
            <a:ext cx="2869324" cy="378901"/>
          </a:xfrm>
          <a:custGeom>
            <a:avLst/>
            <a:gdLst>
              <a:gd name="connsiteX0" fmla="*/ 0 w 2869324"/>
              <a:gd name="connsiteY0" fmla="*/ 1040679 h 1103741"/>
              <a:gd name="connsiteX1" fmla="*/ 1334814 w 2869324"/>
              <a:gd name="connsiteY1" fmla="*/ 155 h 1103741"/>
              <a:gd name="connsiteX2" fmla="*/ 2869324 w 2869324"/>
              <a:gd name="connsiteY2" fmla="*/ 1103741 h 1103741"/>
            </a:gdLst>
            <a:ahLst/>
            <a:cxnLst>
              <a:cxn ang="0">
                <a:pos x="connsiteX0" y="connsiteY0"/>
              </a:cxn>
              <a:cxn ang="0">
                <a:pos x="connsiteX1" y="connsiteY1"/>
              </a:cxn>
              <a:cxn ang="0">
                <a:pos x="connsiteX2" y="connsiteY2"/>
              </a:cxn>
            </a:cxnLst>
            <a:rect l="l" t="t" r="r" b="b"/>
            <a:pathLst>
              <a:path w="2869324" h="1103741">
                <a:moveTo>
                  <a:pt x="0" y="1040679"/>
                </a:moveTo>
                <a:cubicBezTo>
                  <a:pt x="428296" y="515162"/>
                  <a:pt x="856593" y="-10355"/>
                  <a:pt x="1334814" y="155"/>
                </a:cubicBezTo>
                <a:cubicBezTo>
                  <a:pt x="1813035" y="10665"/>
                  <a:pt x="2341179" y="557203"/>
                  <a:pt x="2869324" y="1103741"/>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4" name="フリーフォーム 73"/>
          <p:cNvSpPr/>
          <p:nvPr/>
        </p:nvSpPr>
        <p:spPr>
          <a:xfrm rot="10800000">
            <a:off x="252248" y="3533629"/>
            <a:ext cx="2869324" cy="378901"/>
          </a:xfrm>
          <a:custGeom>
            <a:avLst/>
            <a:gdLst>
              <a:gd name="connsiteX0" fmla="*/ 0 w 2869324"/>
              <a:gd name="connsiteY0" fmla="*/ 1040679 h 1103741"/>
              <a:gd name="connsiteX1" fmla="*/ 1334814 w 2869324"/>
              <a:gd name="connsiteY1" fmla="*/ 155 h 1103741"/>
              <a:gd name="connsiteX2" fmla="*/ 2869324 w 2869324"/>
              <a:gd name="connsiteY2" fmla="*/ 1103741 h 1103741"/>
            </a:gdLst>
            <a:ahLst/>
            <a:cxnLst>
              <a:cxn ang="0">
                <a:pos x="connsiteX0" y="connsiteY0"/>
              </a:cxn>
              <a:cxn ang="0">
                <a:pos x="connsiteX1" y="connsiteY1"/>
              </a:cxn>
              <a:cxn ang="0">
                <a:pos x="connsiteX2" y="connsiteY2"/>
              </a:cxn>
            </a:cxnLst>
            <a:rect l="l" t="t" r="r" b="b"/>
            <a:pathLst>
              <a:path w="2869324" h="1103741">
                <a:moveTo>
                  <a:pt x="0" y="1040679"/>
                </a:moveTo>
                <a:cubicBezTo>
                  <a:pt x="428296" y="515162"/>
                  <a:pt x="856593" y="-10355"/>
                  <a:pt x="1334814" y="155"/>
                </a:cubicBezTo>
                <a:cubicBezTo>
                  <a:pt x="1813035" y="10665"/>
                  <a:pt x="2341179" y="557203"/>
                  <a:pt x="2869324" y="1103741"/>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86" name="直線矢印コネクタ 85"/>
          <p:cNvCxnSpPr/>
          <p:nvPr/>
        </p:nvCxnSpPr>
        <p:spPr>
          <a:xfrm flipH="1">
            <a:off x="3208606" y="2874016"/>
            <a:ext cx="872360" cy="1"/>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89" name="テキスト ボックス 88"/>
          <p:cNvSpPr txBox="1"/>
          <p:nvPr/>
        </p:nvSpPr>
        <p:spPr>
          <a:xfrm>
            <a:off x="4411721" y="2421789"/>
            <a:ext cx="4635635" cy="923330"/>
          </a:xfrm>
          <a:prstGeom prst="rect">
            <a:avLst/>
          </a:prstGeom>
          <a:noFill/>
          <a:ln>
            <a:solidFill>
              <a:schemeClr val="tx1"/>
            </a:solidFill>
          </a:ln>
        </p:spPr>
        <p:txBody>
          <a:bodyPr wrap="square" rtlCol="0">
            <a:spAutoFit/>
          </a:bodyPr>
          <a:lstStyle/>
          <a:p>
            <a:r>
              <a:rPr kumimoji="1" lang="ja-JP" altLang="en-US" dirty="0" smtClean="0"/>
              <a:t>降雨増加</a:t>
            </a:r>
            <a:endParaRPr kumimoji="1" lang="en-US" altLang="ja-JP" dirty="0" smtClean="0"/>
          </a:p>
          <a:p>
            <a:r>
              <a:rPr lang="ja-JP" altLang="en-US" dirty="0" smtClean="0"/>
              <a:t>凝結熱で加熱→中層の気柱を押し広げる</a:t>
            </a:r>
            <a:endParaRPr lang="en-US" altLang="ja-JP" dirty="0" smtClean="0"/>
          </a:p>
          <a:p>
            <a:r>
              <a:rPr kumimoji="1" lang="ja-JP" altLang="en-US" dirty="0" smtClean="0"/>
              <a:t>下層低気圧、上層高気圧！</a:t>
            </a:r>
            <a:endParaRPr kumimoji="1" lang="ja-JP" altLang="en-US" dirty="0"/>
          </a:p>
        </p:txBody>
      </p:sp>
      <p:cxnSp>
        <p:nvCxnSpPr>
          <p:cNvPr id="90" name="直線矢印コネクタ 89"/>
          <p:cNvCxnSpPr/>
          <p:nvPr/>
        </p:nvCxnSpPr>
        <p:spPr>
          <a:xfrm flipH="1">
            <a:off x="2705754" y="4001849"/>
            <a:ext cx="872360" cy="1"/>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91" name="テキスト ボックス 90"/>
          <p:cNvSpPr txBox="1"/>
          <p:nvPr/>
        </p:nvSpPr>
        <p:spPr>
          <a:xfrm>
            <a:off x="4108563" y="3793917"/>
            <a:ext cx="2324760" cy="369332"/>
          </a:xfrm>
          <a:prstGeom prst="rect">
            <a:avLst/>
          </a:prstGeom>
          <a:noFill/>
          <a:ln>
            <a:solidFill>
              <a:schemeClr val="tx1"/>
            </a:solidFill>
          </a:ln>
        </p:spPr>
        <p:txBody>
          <a:bodyPr wrap="square" rtlCol="0">
            <a:spAutoFit/>
          </a:bodyPr>
          <a:lstStyle/>
          <a:p>
            <a:r>
              <a:rPr lang="ja-JP" altLang="en-US" dirty="0" smtClean="0"/>
              <a:t>上昇流が発生</a:t>
            </a:r>
            <a:endParaRPr kumimoji="1" lang="ja-JP" altLang="en-US" dirty="0"/>
          </a:p>
        </p:txBody>
      </p:sp>
      <p:sp>
        <p:nvSpPr>
          <p:cNvPr id="96" name="角丸四角形 95"/>
          <p:cNvSpPr/>
          <p:nvPr/>
        </p:nvSpPr>
        <p:spPr>
          <a:xfrm>
            <a:off x="477727" y="791196"/>
            <a:ext cx="2283689" cy="369010"/>
          </a:xfrm>
          <a:prstGeom prst="roundRect">
            <a:avLst/>
          </a:prstGeom>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dirty="0" smtClean="0"/>
              <a:t>高気圧発生過程</a:t>
            </a:r>
            <a:endParaRPr kumimoji="1" lang="ja-JP" altLang="en-US" dirty="0"/>
          </a:p>
        </p:txBody>
      </p:sp>
      <p:sp>
        <p:nvSpPr>
          <p:cNvPr id="4" name="上矢印 3"/>
          <p:cNvSpPr/>
          <p:nvPr/>
        </p:nvSpPr>
        <p:spPr>
          <a:xfrm>
            <a:off x="1382112" y="4321187"/>
            <a:ext cx="681983" cy="137160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t>上昇流</a:t>
            </a:r>
            <a:endParaRPr kumimoji="1" lang="ja-JP" altLang="en-US" dirty="0"/>
          </a:p>
        </p:txBody>
      </p:sp>
    </p:spTree>
    <p:extLst>
      <p:ext uri="{BB962C8B-B14F-4D97-AF65-F5344CB8AC3E}">
        <p14:creationId xmlns:p14="http://schemas.microsoft.com/office/powerpoint/2010/main" val="16710627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図 1"/>
          <p:cNvPicPr>
            <a:picLocks noChangeAspect="1"/>
          </p:cNvPicPr>
          <p:nvPr/>
        </p:nvPicPr>
        <p:blipFill rotWithShape="1">
          <a:blip r:embed="rId2" cstate="print">
            <a:extLst>
              <a:ext uri="{28A0092B-C50C-407E-A947-70E740481C1C}">
                <a14:useLocalDpi xmlns:a14="http://schemas.microsoft.com/office/drawing/2010/main" val="0"/>
              </a:ext>
            </a:extLst>
          </a:blip>
          <a:srcRect t="12496" b="12952"/>
          <a:stretch/>
        </p:blipFill>
        <p:spPr>
          <a:xfrm>
            <a:off x="1814839" y="928360"/>
            <a:ext cx="5963063" cy="2500640"/>
          </a:xfrm>
          <a:prstGeom prst="rect">
            <a:avLst/>
          </a:prstGeom>
        </p:spPr>
      </p:pic>
      <p:pic>
        <p:nvPicPr>
          <p:cNvPr id="3" name="図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7225" y="3617464"/>
            <a:ext cx="5018290" cy="2885517"/>
          </a:xfrm>
          <a:prstGeom prst="rect">
            <a:avLst/>
          </a:prstGeom>
        </p:spPr>
      </p:pic>
    </p:spTree>
    <p:extLst>
      <p:ext uri="{BB962C8B-B14F-4D97-AF65-F5344CB8AC3E}">
        <p14:creationId xmlns:p14="http://schemas.microsoft.com/office/powerpoint/2010/main" val="159431054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テキスト ボックス 1"/>
          <p:cNvSpPr txBox="1"/>
          <p:nvPr/>
        </p:nvSpPr>
        <p:spPr>
          <a:xfrm>
            <a:off x="2310713" y="2265920"/>
            <a:ext cx="5406081" cy="2389116"/>
          </a:xfrm>
          <a:prstGeom prst="rect">
            <a:avLst/>
          </a:prstGeom>
          <a:noFill/>
        </p:spPr>
        <p:txBody>
          <a:bodyPr wrap="square" rtlCol="0">
            <a:spAutoFit/>
          </a:bodyPr>
          <a:lstStyle/>
          <a:p>
            <a:r>
              <a:rPr lang="en-US" altLang="ja-JP" sz="14925" b="1" dirty="0"/>
              <a:t>LBM</a:t>
            </a:r>
            <a:endParaRPr lang="ja-JP" altLang="en-US" sz="14925" b="1" dirty="0"/>
          </a:p>
        </p:txBody>
      </p:sp>
    </p:spTree>
    <p:extLst>
      <p:ext uri="{BB962C8B-B14F-4D97-AF65-F5344CB8AC3E}">
        <p14:creationId xmlns:p14="http://schemas.microsoft.com/office/powerpoint/2010/main" val="26442826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テキスト ボックス 7"/>
          <p:cNvSpPr txBox="1"/>
          <p:nvPr/>
        </p:nvSpPr>
        <p:spPr>
          <a:xfrm>
            <a:off x="199513" y="283361"/>
            <a:ext cx="3101546" cy="646331"/>
          </a:xfrm>
          <a:prstGeom prst="rect">
            <a:avLst/>
          </a:prstGeom>
          <a:noFill/>
        </p:spPr>
        <p:txBody>
          <a:bodyPr wrap="square" rtlCol="0">
            <a:spAutoFit/>
          </a:bodyPr>
          <a:lstStyle/>
          <a:p>
            <a:r>
              <a:rPr lang="en-US" altLang="ja-JP" sz="3600" b="1" dirty="0" smtClean="0"/>
              <a:t>LBM</a:t>
            </a:r>
            <a:r>
              <a:rPr lang="ja-JP" altLang="en-US" sz="3600" b="1" dirty="0" smtClean="0"/>
              <a:t>熱源設定</a:t>
            </a:r>
            <a:endParaRPr lang="ja-JP" altLang="en-US" sz="3600" b="1" dirty="0"/>
          </a:p>
        </p:txBody>
      </p:sp>
      <p:grpSp>
        <p:nvGrpSpPr>
          <p:cNvPr id="12" name="グループ化 11"/>
          <p:cNvGrpSpPr/>
          <p:nvPr/>
        </p:nvGrpSpPr>
        <p:grpSpPr>
          <a:xfrm>
            <a:off x="1482811" y="919643"/>
            <a:ext cx="7154372" cy="5441546"/>
            <a:chOff x="1026145" y="1024345"/>
            <a:chExt cx="7154372" cy="5441546"/>
          </a:xfrm>
        </p:grpSpPr>
        <p:grpSp>
          <p:nvGrpSpPr>
            <p:cNvPr id="13" name="グループ化 12"/>
            <p:cNvGrpSpPr/>
            <p:nvPr/>
          </p:nvGrpSpPr>
          <p:grpSpPr>
            <a:xfrm>
              <a:off x="5801118" y="1024345"/>
              <a:ext cx="2379399" cy="5391665"/>
              <a:chOff x="4796628" y="937792"/>
              <a:chExt cx="2379399" cy="5391665"/>
            </a:xfrm>
          </p:grpSpPr>
          <p:pic>
            <p:nvPicPr>
              <p:cNvPr id="29" name="図 28"/>
              <p:cNvPicPr>
                <a:picLocks noChangeAspect="1"/>
              </p:cNvPicPr>
              <p:nvPr/>
            </p:nvPicPr>
            <p:blipFill rotWithShape="1">
              <a:blip r:embed="rId2" cstate="print">
                <a:extLst>
                  <a:ext uri="{28A0092B-C50C-407E-A947-70E740481C1C}">
                    <a14:useLocalDpi xmlns:a14="http://schemas.microsoft.com/office/drawing/2010/main" val="0"/>
                  </a:ext>
                </a:extLst>
              </a:blip>
              <a:srcRect r="89286" b="5912"/>
              <a:stretch/>
            </p:blipFill>
            <p:spPr>
              <a:xfrm>
                <a:off x="4796628" y="937792"/>
                <a:ext cx="418892" cy="5072877"/>
              </a:xfrm>
              <a:prstGeom prst="rect">
                <a:avLst/>
              </a:prstGeom>
            </p:spPr>
          </p:pic>
          <p:pic>
            <p:nvPicPr>
              <p:cNvPr id="30" name="図 29"/>
              <p:cNvPicPr>
                <a:picLocks noChangeAspect="1"/>
              </p:cNvPicPr>
              <p:nvPr/>
            </p:nvPicPr>
            <p:blipFill rotWithShape="1">
              <a:blip r:embed="rId2" cstate="print">
                <a:extLst>
                  <a:ext uri="{28A0092B-C50C-407E-A947-70E740481C1C}">
                    <a14:useLocalDpi xmlns:a14="http://schemas.microsoft.com/office/drawing/2010/main" val="0"/>
                  </a:ext>
                </a:extLst>
              </a:blip>
              <a:srcRect l="98193" b="5524"/>
              <a:stretch/>
            </p:blipFill>
            <p:spPr>
              <a:xfrm>
                <a:off x="7105365" y="937792"/>
                <a:ext cx="70662" cy="5093817"/>
              </a:xfrm>
              <a:prstGeom prst="rect">
                <a:avLst/>
              </a:prstGeom>
            </p:spPr>
          </p:pic>
          <p:pic>
            <p:nvPicPr>
              <p:cNvPr id="31" name="図 30"/>
              <p:cNvPicPr>
                <a:picLocks noChangeAspect="1"/>
              </p:cNvPicPr>
              <p:nvPr/>
            </p:nvPicPr>
            <p:blipFill rotWithShape="1">
              <a:blip r:embed="rId3" cstate="print">
                <a:extLst>
                  <a:ext uri="{28A0092B-C50C-407E-A947-70E740481C1C}">
                    <a14:useLocalDpi xmlns:a14="http://schemas.microsoft.com/office/drawing/2010/main" val="0"/>
                  </a:ext>
                </a:extLst>
              </a:blip>
              <a:srcRect l="43873" t="3579" r="6495"/>
              <a:stretch/>
            </p:blipFill>
            <p:spPr>
              <a:xfrm>
                <a:off x="5200213" y="1130785"/>
                <a:ext cx="1940483" cy="5198672"/>
              </a:xfrm>
              <a:prstGeom prst="rect">
                <a:avLst/>
              </a:prstGeom>
            </p:spPr>
          </p:pic>
          <p:pic>
            <p:nvPicPr>
              <p:cNvPr id="32" name="図 31"/>
              <p:cNvPicPr>
                <a:picLocks noChangeAspect="1"/>
              </p:cNvPicPr>
              <p:nvPr/>
            </p:nvPicPr>
            <p:blipFill rotWithShape="1">
              <a:blip r:embed="rId4" cstate="print">
                <a:extLst>
                  <a:ext uri="{28A0092B-C50C-407E-A947-70E740481C1C}">
                    <a14:useLocalDpi xmlns:a14="http://schemas.microsoft.com/office/drawing/2010/main" val="0"/>
                  </a:ext>
                </a:extLst>
              </a:blip>
              <a:srcRect t="5703" r="52218" b="6928"/>
              <a:stretch/>
            </p:blipFill>
            <p:spPr>
              <a:xfrm>
                <a:off x="5925087" y="4387546"/>
                <a:ext cx="1144947" cy="1496660"/>
              </a:xfrm>
              <a:prstGeom prst="rect">
                <a:avLst/>
              </a:prstGeom>
            </p:spPr>
          </p:pic>
        </p:grpSp>
        <p:grpSp>
          <p:nvGrpSpPr>
            <p:cNvPr id="14" name="グループ化 13"/>
            <p:cNvGrpSpPr/>
            <p:nvPr/>
          </p:nvGrpSpPr>
          <p:grpSpPr>
            <a:xfrm>
              <a:off x="1026145" y="1024345"/>
              <a:ext cx="2314851" cy="5391665"/>
              <a:chOff x="3515902" y="882090"/>
              <a:chExt cx="2430036" cy="5391498"/>
            </a:xfrm>
          </p:grpSpPr>
          <p:pic>
            <p:nvPicPr>
              <p:cNvPr id="24" name="図 23"/>
              <p:cNvPicPr>
                <a:picLocks noChangeAspect="1"/>
              </p:cNvPicPr>
              <p:nvPr/>
            </p:nvPicPr>
            <p:blipFill rotWithShape="1">
              <a:blip r:embed="rId2" cstate="print">
                <a:extLst>
                  <a:ext uri="{28A0092B-C50C-407E-A947-70E740481C1C}">
                    <a14:useLocalDpi xmlns:a14="http://schemas.microsoft.com/office/drawing/2010/main" val="0"/>
                  </a:ext>
                </a:extLst>
              </a:blip>
              <a:srcRect l="98193" b="5524"/>
              <a:stretch/>
            </p:blipFill>
            <p:spPr>
              <a:xfrm>
                <a:off x="5875276" y="882090"/>
                <a:ext cx="70662" cy="5093817"/>
              </a:xfrm>
              <a:prstGeom prst="rect">
                <a:avLst/>
              </a:prstGeom>
            </p:spPr>
          </p:pic>
          <p:pic>
            <p:nvPicPr>
              <p:cNvPr id="25" name="図 24"/>
              <p:cNvPicPr>
                <a:picLocks noChangeAspect="1"/>
              </p:cNvPicPr>
              <p:nvPr/>
            </p:nvPicPr>
            <p:blipFill rotWithShape="1">
              <a:blip r:embed="rId2" cstate="print">
                <a:extLst>
                  <a:ext uri="{28A0092B-C50C-407E-A947-70E740481C1C}">
                    <a14:useLocalDpi xmlns:a14="http://schemas.microsoft.com/office/drawing/2010/main" val="0"/>
                  </a:ext>
                </a:extLst>
              </a:blip>
              <a:srcRect r="89286" b="5912"/>
              <a:stretch/>
            </p:blipFill>
            <p:spPr>
              <a:xfrm>
                <a:off x="3515902" y="882090"/>
                <a:ext cx="418892" cy="5072877"/>
              </a:xfrm>
              <a:prstGeom prst="rect">
                <a:avLst/>
              </a:prstGeom>
            </p:spPr>
          </p:pic>
          <p:grpSp>
            <p:nvGrpSpPr>
              <p:cNvPr id="26" name="グループ化 25"/>
              <p:cNvGrpSpPr/>
              <p:nvPr/>
            </p:nvGrpSpPr>
            <p:grpSpPr>
              <a:xfrm>
                <a:off x="3934794" y="1069100"/>
                <a:ext cx="1940482" cy="5204488"/>
                <a:chOff x="9725083" y="1249856"/>
                <a:chExt cx="1940482" cy="5204488"/>
              </a:xfrm>
            </p:grpSpPr>
            <p:pic>
              <p:nvPicPr>
                <p:cNvPr id="27" name="図 26"/>
                <p:cNvPicPr>
                  <a:picLocks noChangeAspect="1"/>
                </p:cNvPicPr>
                <p:nvPr/>
              </p:nvPicPr>
              <p:blipFill rotWithShape="1">
                <a:blip r:embed="rId5" cstate="print">
                  <a:extLst>
                    <a:ext uri="{28A0092B-C50C-407E-A947-70E740481C1C}">
                      <a14:useLocalDpi xmlns:a14="http://schemas.microsoft.com/office/drawing/2010/main" val="0"/>
                    </a:ext>
                  </a:extLst>
                </a:blip>
                <a:srcRect l="43762" t="3471" r="6606"/>
                <a:stretch/>
              </p:blipFill>
              <p:spPr>
                <a:xfrm>
                  <a:off x="9725083" y="1249856"/>
                  <a:ext cx="1940482" cy="5204488"/>
                </a:xfrm>
                <a:prstGeom prst="rect">
                  <a:avLst/>
                </a:prstGeom>
              </p:spPr>
            </p:pic>
            <p:pic>
              <p:nvPicPr>
                <p:cNvPr id="28" name="図 27"/>
                <p:cNvPicPr>
                  <a:picLocks noChangeAspect="1"/>
                </p:cNvPicPr>
                <p:nvPr/>
              </p:nvPicPr>
              <p:blipFill rotWithShape="1">
                <a:blip r:embed="rId6" cstate="print">
                  <a:extLst>
                    <a:ext uri="{28A0092B-C50C-407E-A947-70E740481C1C}">
                      <a14:useLocalDpi xmlns:a14="http://schemas.microsoft.com/office/drawing/2010/main" val="0"/>
                    </a:ext>
                  </a:extLst>
                </a:blip>
                <a:srcRect t="6193" r="48599" b="8235"/>
                <a:stretch/>
              </p:blipFill>
              <p:spPr>
                <a:xfrm>
                  <a:off x="10380457" y="1380434"/>
                  <a:ext cx="1221216" cy="1453446"/>
                </a:xfrm>
                <a:prstGeom prst="rect">
                  <a:avLst/>
                </a:prstGeom>
              </p:spPr>
            </p:pic>
          </p:grpSp>
        </p:grpSp>
        <p:grpSp>
          <p:nvGrpSpPr>
            <p:cNvPr id="15" name="グループ化 14"/>
            <p:cNvGrpSpPr/>
            <p:nvPr/>
          </p:nvGrpSpPr>
          <p:grpSpPr>
            <a:xfrm>
              <a:off x="3397077" y="1024345"/>
              <a:ext cx="2404041" cy="5391665"/>
              <a:chOff x="5639120" y="669055"/>
              <a:chExt cx="2522934" cy="5381029"/>
            </a:xfrm>
          </p:grpSpPr>
          <p:pic>
            <p:nvPicPr>
              <p:cNvPr id="20" name="図 19"/>
              <p:cNvPicPr>
                <a:picLocks noChangeAspect="1"/>
              </p:cNvPicPr>
              <p:nvPr/>
            </p:nvPicPr>
            <p:blipFill rotWithShape="1">
              <a:blip r:embed="rId2" cstate="print">
                <a:extLst>
                  <a:ext uri="{28A0092B-C50C-407E-A947-70E740481C1C}">
                    <a14:useLocalDpi xmlns:a14="http://schemas.microsoft.com/office/drawing/2010/main" val="0"/>
                  </a:ext>
                </a:extLst>
              </a:blip>
              <a:srcRect l="98193" b="5524"/>
              <a:stretch/>
            </p:blipFill>
            <p:spPr>
              <a:xfrm>
                <a:off x="8091392" y="669055"/>
                <a:ext cx="70662" cy="5093817"/>
              </a:xfrm>
              <a:prstGeom prst="rect">
                <a:avLst/>
              </a:prstGeom>
            </p:spPr>
          </p:pic>
          <p:pic>
            <p:nvPicPr>
              <p:cNvPr id="21" name="図 20"/>
              <p:cNvPicPr>
                <a:picLocks noChangeAspect="1"/>
              </p:cNvPicPr>
              <p:nvPr/>
            </p:nvPicPr>
            <p:blipFill rotWithShape="1">
              <a:blip r:embed="rId2" cstate="print">
                <a:extLst>
                  <a:ext uri="{28A0092B-C50C-407E-A947-70E740481C1C}">
                    <a14:useLocalDpi xmlns:a14="http://schemas.microsoft.com/office/drawing/2010/main" val="0"/>
                  </a:ext>
                </a:extLst>
              </a:blip>
              <a:srcRect r="89286" b="5912"/>
              <a:stretch/>
            </p:blipFill>
            <p:spPr>
              <a:xfrm>
                <a:off x="5639120" y="669055"/>
                <a:ext cx="418892" cy="5072877"/>
              </a:xfrm>
              <a:prstGeom prst="rect">
                <a:avLst/>
              </a:prstGeom>
            </p:spPr>
          </p:pic>
          <p:pic>
            <p:nvPicPr>
              <p:cNvPr id="22" name="図 21"/>
              <p:cNvPicPr>
                <a:picLocks noChangeAspect="1"/>
              </p:cNvPicPr>
              <p:nvPr/>
            </p:nvPicPr>
            <p:blipFill rotWithShape="1">
              <a:blip r:embed="rId7" cstate="print">
                <a:extLst>
                  <a:ext uri="{28A0092B-C50C-407E-A947-70E740481C1C}">
                    <a14:useLocalDpi xmlns:a14="http://schemas.microsoft.com/office/drawing/2010/main" val="0"/>
                  </a:ext>
                </a:extLst>
              </a:blip>
              <a:srcRect l="43500" t="3301" r="5562"/>
              <a:stretch/>
            </p:blipFill>
            <p:spPr>
              <a:xfrm>
                <a:off x="6058012" y="845596"/>
                <a:ext cx="2033380" cy="5204488"/>
              </a:xfrm>
              <a:prstGeom prst="rect">
                <a:avLst/>
              </a:prstGeom>
            </p:spPr>
          </p:pic>
          <p:pic>
            <p:nvPicPr>
              <p:cNvPr id="23" name="図 22"/>
              <p:cNvPicPr>
                <a:picLocks noChangeAspect="1"/>
              </p:cNvPicPr>
              <p:nvPr/>
            </p:nvPicPr>
            <p:blipFill rotWithShape="1">
              <a:blip r:embed="rId8" cstate="print">
                <a:extLst>
                  <a:ext uri="{28A0092B-C50C-407E-A947-70E740481C1C}">
                    <a14:useLocalDpi xmlns:a14="http://schemas.microsoft.com/office/drawing/2010/main" val="0"/>
                  </a:ext>
                </a:extLst>
              </a:blip>
              <a:srcRect l="11488" t="26136" r="58187" b="24162"/>
              <a:stretch/>
            </p:blipFill>
            <p:spPr>
              <a:xfrm>
                <a:off x="7081862" y="976174"/>
                <a:ext cx="999317" cy="1170921"/>
              </a:xfrm>
              <a:prstGeom prst="rect">
                <a:avLst/>
              </a:prstGeom>
            </p:spPr>
          </p:pic>
        </p:grpSp>
        <p:sp>
          <p:nvSpPr>
            <p:cNvPr id="16" name="正方形/長方形 15"/>
            <p:cNvSpPr/>
            <p:nvPr/>
          </p:nvSpPr>
          <p:spPr>
            <a:xfrm>
              <a:off x="1410107" y="1251116"/>
              <a:ext cx="419340" cy="33855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2800" dirty="0" smtClean="0"/>
                <a:t>a</a:t>
              </a:r>
            </a:p>
          </p:txBody>
        </p:sp>
        <p:sp>
          <p:nvSpPr>
            <p:cNvPr id="17" name="正方形/長方形 16"/>
            <p:cNvSpPr/>
            <p:nvPr/>
          </p:nvSpPr>
          <p:spPr>
            <a:xfrm>
              <a:off x="3771191" y="1251116"/>
              <a:ext cx="419340" cy="33855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2800" dirty="0"/>
                <a:t>b</a:t>
              </a:r>
              <a:endParaRPr lang="en-US" altLang="ja-JP" sz="2800" dirty="0" smtClean="0"/>
            </a:p>
          </p:txBody>
        </p:sp>
        <p:sp>
          <p:nvSpPr>
            <p:cNvPr id="18" name="正方形/長方形 17"/>
            <p:cNvSpPr/>
            <p:nvPr/>
          </p:nvSpPr>
          <p:spPr>
            <a:xfrm>
              <a:off x="6179850" y="1251116"/>
              <a:ext cx="419340" cy="33855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2800" dirty="0"/>
                <a:t>c</a:t>
              </a:r>
              <a:endParaRPr lang="en-US" altLang="ja-JP" sz="2800" dirty="0" smtClean="0"/>
            </a:p>
          </p:txBody>
        </p:sp>
        <p:pic>
          <p:nvPicPr>
            <p:cNvPr id="19" name="図 18"/>
            <p:cNvPicPr>
              <a:picLocks noChangeAspect="1"/>
            </p:cNvPicPr>
            <p:nvPr/>
          </p:nvPicPr>
          <p:blipFill rotWithShape="1">
            <a:blip r:embed="rId3" cstate="print">
              <a:extLst>
                <a:ext uri="{28A0092B-C50C-407E-A947-70E740481C1C}">
                  <a14:useLocalDpi xmlns:a14="http://schemas.microsoft.com/office/drawing/2010/main" val="0"/>
                </a:ext>
              </a:extLst>
            </a:blip>
            <a:srcRect l="47693" t="97039" r="36850" b="-430"/>
            <a:stretch/>
          </p:blipFill>
          <p:spPr>
            <a:xfrm>
              <a:off x="3967700" y="6283012"/>
              <a:ext cx="604300" cy="182879"/>
            </a:xfrm>
            <a:prstGeom prst="rect">
              <a:avLst/>
            </a:prstGeom>
          </p:spPr>
        </p:pic>
      </p:grpSp>
    </p:spTree>
    <p:extLst>
      <p:ext uri="{BB962C8B-B14F-4D97-AF65-F5344CB8AC3E}">
        <p14:creationId xmlns:p14="http://schemas.microsoft.com/office/powerpoint/2010/main" val="19282960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図 1"/>
          <p:cNvPicPr>
            <a:picLocks noChangeAspect="1"/>
          </p:cNvPicPr>
          <p:nvPr/>
        </p:nvPicPr>
        <p:blipFill rotWithShape="1">
          <a:blip r:embed="rId2" cstate="print">
            <a:extLst>
              <a:ext uri="{28A0092B-C50C-407E-A947-70E740481C1C}">
                <a14:useLocalDpi xmlns:a14="http://schemas.microsoft.com/office/drawing/2010/main" val="0"/>
              </a:ext>
            </a:extLst>
          </a:blip>
          <a:srcRect b="4134"/>
          <a:stretch/>
        </p:blipFill>
        <p:spPr>
          <a:xfrm>
            <a:off x="2264004" y="1770479"/>
            <a:ext cx="4381639" cy="3471616"/>
          </a:xfrm>
          <a:prstGeom prst="rect">
            <a:avLst/>
          </a:prstGeom>
        </p:spPr>
      </p:pic>
      <p:sp>
        <p:nvSpPr>
          <p:cNvPr id="3" name="テキスト ボックス 2"/>
          <p:cNvSpPr txBox="1"/>
          <p:nvPr/>
        </p:nvSpPr>
        <p:spPr>
          <a:xfrm>
            <a:off x="677074" y="711976"/>
            <a:ext cx="8201680" cy="523220"/>
          </a:xfrm>
          <a:prstGeom prst="rect">
            <a:avLst/>
          </a:prstGeom>
          <a:noFill/>
        </p:spPr>
        <p:txBody>
          <a:bodyPr wrap="square" rtlCol="0">
            <a:spAutoFit/>
          </a:bodyPr>
          <a:lstStyle/>
          <a:p>
            <a:r>
              <a:rPr kumimoji="1" lang="ja-JP" altLang="en-US" sz="2800" b="1" dirty="0" smtClean="0"/>
              <a:t>マスカリン高気圧に渦度強制をあたえた</a:t>
            </a:r>
            <a:r>
              <a:rPr kumimoji="1" lang="en-US" altLang="ja-JP" sz="2800" b="1" dirty="0" smtClean="0"/>
              <a:t>LBM</a:t>
            </a:r>
            <a:r>
              <a:rPr kumimoji="1" lang="ja-JP" altLang="en-US" sz="2800" b="1" dirty="0" smtClean="0"/>
              <a:t>実験</a:t>
            </a:r>
            <a:endParaRPr kumimoji="1" lang="ja-JP" altLang="en-US" sz="2800" b="1" dirty="0"/>
          </a:p>
        </p:txBody>
      </p:sp>
      <p:sp>
        <p:nvSpPr>
          <p:cNvPr id="4" name="テキスト ボックス 3"/>
          <p:cNvSpPr txBox="1"/>
          <p:nvPr/>
        </p:nvSpPr>
        <p:spPr>
          <a:xfrm>
            <a:off x="139603" y="5486399"/>
            <a:ext cx="8739151" cy="830997"/>
          </a:xfrm>
          <a:prstGeom prst="rect">
            <a:avLst/>
          </a:prstGeom>
          <a:noFill/>
        </p:spPr>
        <p:txBody>
          <a:bodyPr wrap="square" rtlCol="0">
            <a:spAutoFit/>
          </a:bodyPr>
          <a:lstStyle/>
          <a:p>
            <a:pPr algn="ctr"/>
            <a:r>
              <a:rPr kumimoji="1" lang="ja-JP" altLang="en-US" sz="2400" dirty="0" smtClean="0"/>
              <a:t>マスカリン高気圧からソマリジェットを強める南風がみられる</a:t>
            </a:r>
            <a:endParaRPr kumimoji="1" lang="en-US" altLang="ja-JP" sz="2400" dirty="0" smtClean="0"/>
          </a:p>
          <a:p>
            <a:pPr algn="ctr"/>
            <a:r>
              <a:rPr lang="ja-JP" altLang="en-US" sz="2400" b="1" i="1" u="sng" dirty="0"/>
              <a:t>マスカリン</a:t>
            </a:r>
            <a:r>
              <a:rPr lang="ja-JP" altLang="en-US" sz="2400" b="1" i="1" u="sng" dirty="0" smtClean="0"/>
              <a:t>高気圧がソマリジェットを強める！</a:t>
            </a:r>
            <a:endParaRPr kumimoji="1" lang="ja-JP" altLang="en-US" sz="2400" b="1" i="1" u="sng" dirty="0"/>
          </a:p>
        </p:txBody>
      </p:sp>
      <p:sp>
        <p:nvSpPr>
          <p:cNvPr id="5" name="円形吹き出し 4"/>
          <p:cNvSpPr/>
          <p:nvPr/>
        </p:nvSpPr>
        <p:spPr>
          <a:xfrm>
            <a:off x="216385" y="1305289"/>
            <a:ext cx="2047619" cy="1619395"/>
          </a:xfrm>
          <a:prstGeom prst="wedgeEllipseCallout">
            <a:avLst>
              <a:gd name="adj1" fmla="val 27842"/>
              <a:gd name="adj2" fmla="val 9086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t>マスカリン高気圧に</a:t>
            </a:r>
            <a:r>
              <a:rPr kumimoji="1" lang="en-US" altLang="ja-JP" dirty="0" smtClean="0"/>
              <a:t>0.26/day</a:t>
            </a:r>
            <a:r>
              <a:rPr kumimoji="1" lang="ja-JP" altLang="en-US" dirty="0" smtClean="0"/>
              <a:t>の渦度強制をあたえた</a:t>
            </a:r>
            <a:endParaRPr kumimoji="1" lang="ja-JP" altLang="en-US" dirty="0"/>
          </a:p>
        </p:txBody>
      </p:sp>
    </p:spTree>
    <p:extLst>
      <p:ext uri="{BB962C8B-B14F-4D97-AF65-F5344CB8AC3E}">
        <p14:creationId xmlns:p14="http://schemas.microsoft.com/office/powerpoint/2010/main" val="405225438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図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35364" y="1394833"/>
            <a:ext cx="1901314" cy="1962863"/>
          </a:xfrm>
          <a:prstGeom prst="rect">
            <a:avLst/>
          </a:prstGeom>
        </p:spPr>
      </p:pic>
      <p:pic>
        <p:nvPicPr>
          <p:cNvPr id="3" name="図 2"/>
          <p:cNvPicPr>
            <a:picLocks noChangeAspect="1"/>
          </p:cNvPicPr>
          <p:nvPr/>
        </p:nvPicPr>
        <p:blipFill rotWithShape="1">
          <a:blip r:embed="rId3" cstate="print">
            <a:extLst>
              <a:ext uri="{28A0092B-C50C-407E-A947-70E740481C1C}">
                <a14:useLocalDpi xmlns:a14="http://schemas.microsoft.com/office/drawing/2010/main" val="0"/>
              </a:ext>
            </a:extLst>
          </a:blip>
          <a:srcRect l="11488" t="26136" r="58187" b="24162"/>
          <a:stretch/>
        </p:blipFill>
        <p:spPr>
          <a:xfrm>
            <a:off x="320468" y="1341313"/>
            <a:ext cx="1660019" cy="1945079"/>
          </a:xfrm>
          <a:prstGeom prst="rect">
            <a:avLst/>
          </a:prstGeom>
        </p:spPr>
      </p:pic>
      <p:pic>
        <p:nvPicPr>
          <p:cNvPr id="9" name="図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15389" y="3741457"/>
            <a:ext cx="2794641" cy="2547752"/>
          </a:xfrm>
          <a:prstGeom prst="rect">
            <a:avLst/>
          </a:prstGeom>
        </p:spPr>
      </p:pic>
      <p:sp>
        <p:nvSpPr>
          <p:cNvPr id="12" name="テキスト ボックス 11"/>
          <p:cNvSpPr txBox="1"/>
          <p:nvPr/>
        </p:nvSpPr>
        <p:spPr>
          <a:xfrm>
            <a:off x="-67962" y="783110"/>
            <a:ext cx="4639962" cy="646331"/>
          </a:xfrm>
          <a:prstGeom prst="rect">
            <a:avLst/>
          </a:prstGeom>
          <a:noFill/>
        </p:spPr>
        <p:txBody>
          <a:bodyPr wrap="square" rtlCol="0">
            <a:spAutoFit/>
          </a:bodyPr>
          <a:lstStyle/>
          <a:p>
            <a:r>
              <a:rPr lang="en-US" altLang="ja-JP" sz="3600" b="1" dirty="0"/>
              <a:t>LBM</a:t>
            </a:r>
            <a:r>
              <a:rPr lang="ja-JP" altLang="en-US" sz="3600" b="1" dirty="0"/>
              <a:t>結果　西ガーツ</a:t>
            </a:r>
          </a:p>
        </p:txBody>
      </p:sp>
      <p:pic>
        <p:nvPicPr>
          <p:cNvPr id="13" name="図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87762" y="3957841"/>
            <a:ext cx="3043984" cy="1946084"/>
          </a:xfrm>
          <a:prstGeom prst="rect">
            <a:avLst/>
          </a:prstGeom>
        </p:spPr>
      </p:pic>
      <p:pic>
        <p:nvPicPr>
          <p:cNvPr id="14" name="図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96075" y="1223072"/>
            <a:ext cx="3227358" cy="2063320"/>
          </a:xfrm>
          <a:prstGeom prst="rect">
            <a:avLst/>
          </a:prstGeom>
        </p:spPr>
      </p:pic>
    </p:spTree>
    <p:extLst>
      <p:ext uri="{BB962C8B-B14F-4D97-AF65-F5344CB8AC3E}">
        <p14:creationId xmlns:p14="http://schemas.microsoft.com/office/powerpoint/2010/main" val="1567579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図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3729649"/>
            <a:ext cx="2860589" cy="1828836"/>
          </a:xfrm>
          <a:prstGeom prst="rect">
            <a:avLst/>
          </a:prstGeom>
        </p:spPr>
      </p:pic>
      <p:pic>
        <p:nvPicPr>
          <p:cNvPr id="4" name="図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516" y="1484692"/>
            <a:ext cx="2860589" cy="1828836"/>
          </a:xfrm>
          <a:prstGeom prst="rect">
            <a:avLst/>
          </a:prstGeom>
        </p:spPr>
      </p:pic>
      <p:pic>
        <p:nvPicPr>
          <p:cNvPr id="6" name="図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33584" y="1484692"/>
            <a:ext cx="2861255" cy="1829263"/>
          </a:xfrm>
          <a:prstGeom prst="rect">
            <a:avLst/>
          </a:prstGeom>
        </p:spPr>
      </p:pic>
      <p:pic>
        <p:nvPicPr>
          <p:cNvPr id="8" name="図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74681" y="3729649"/>
            <a:ext cx="2861255" cy="1829262"/>
          </a:xfrm>
          <a:prstGeom prst="rect">
            <a:avLst/>
          </a:prstGeom>
        </p:spPr>
      </p:pic>
      <p:pic>
        <p:nvPicPr>
          <p:cNvPr id="10" name="図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60090" y="1484692"/>
            <a:ext cx="2866520" cy="1832628"/>
          </a:xfrm>
          <a:prstGeom prst="rect">
            <a:avLst/>
          </a:prstGeom>
        </p:spPr>
      </p:pic>
      <p:pic>
        <p:nvPicPr>
          <p:cNvPr id="11" name="図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110663" y="3729649"/>
            <a:ext cx="2860589" cy="1828836"/>
          </a:xfrm>
          <a:prstGeom prst="rect">
            <a:avLst/>
          </a:prstGeom>
        </p:spPr>
      </p:pic>
      <p:sp>
        <p:nvSpPr>
          <p:cNvPr id="12" name="テキスト ボックス 11"/>
          <p:cNvSpPr txBox="1"/>
          <p:nvPr/>
        </p:nvSpPr>
        <p:spPr>
          <a:xfrm>
            <a:off x="-67962" y="783110"/>
            <a:ext cx="3101546" cy="646331"/>
          </a:xfrm>
          <a:prstGeom prst="rect">
            <a:avLst/>
          </a:prstGeom>
          <a:noFill/>
        </p:spPr>
        <p:txBody>
          <a:bodyPr wrap="square" rtlCol="0">
            <a:spAutoFit/>
          </a:bodyPr>
          <a:lstStyle/>
          <a:p>
            <a:r>
              <a:rPr lang="en-US" altLang="ja-JP" sz="3600" b="1" dirty="0"/>
              <a:t>LBM</a:t>
            </a:r>
            <a:r>
              <a:rPr lang="ja-JP" altLang="en-US" sz="3600" b="1" dirty="0"/>
              <a:t>結果</a:t>
            </a:r>
          </a:p>
        </p:txBody>
      </p:sp>
    </p:spTree>
    <p:extLst>
      <p:ext uri="{BB962C8B-B14F-4D97-AF65-F5344CB8AC3E}">
        <p14:creationId xmlns:p14="http://schemas.microsoft.com/office/powerpoint/2010/main" val="32937287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テキスト ボックス 1"/>
          <p:cNvSpPr txBox="1"/>
          <p:nvPr/>
        </p:nvSpPr>
        <p:spPr>
          <a:xfrm>
            <a:off x="-67962" y="783110"/>
            <a:ext cx="3101546" cy="646331"/>
          </a:xfrm>
          <a:prstGeom prst="rect">
            <a:avLst/>
          </a:prstGeom>
          <a:noFill/>
        </p:spPr>
        <p:txBody>
          <a:bodyPr wrap="square" rtlCol="0">
            <a:spAutoFit/>
          </a:bodyPr>
          <a:lstStyle/>
          <a:p>
            <a:r>
              <a:rPr lang="en-US" altLang="ja-JP" sz="3600" b="1" dirty="0"/>
              <a:t>LBM</a:t>
            </a:r>
            <a:r>
              <a:rPr lang="ja-JP" altLang="en-US" sz="3600" b="1" dirty="0"/>
              <a:t>結果</a:t>
            </a:r>
          </a:p>
        </p:txBody>
      </p:sp>
      <p:pic>
        <p:nvPicPr>
          <p:cNvPr id="5" name="図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08457" y="1406357"/>
            <a:ext cx="3035543" cy="1940688"/>
          </a:xfrm>
          <a:prstGeom prst="rect">
            <a:avLst/>
          </a:prstGeom>
        </p:spPr>
      </p:pic>
      <p:pic>
        <p:nvPicPr>
          <p:cNvPr id="8" name="図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08457" y="3882092"/>
            <a:ext cx="3035543" cy="1940688"/>
          </a:xfrm>
          <a:prstGeom prst="rect">
            <a:avLst/>
          </a:prstGeom>
        </p:spPr>
      </p:pic>
      <p:pic>
        <p:nvPicPr>
          <p:cNvPr id="9" name="図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53769" y="1416874"/>
            <a:ext cx="2990245" cy="1911728"/>
          </a:xfrm>
          <a:prstGeom prst="rect">
            <a:avLst/>
          </a:prstGeom>
        </p:spPr>
      </p:pic>
      <p:pic>
        <p:nvPicPr>
          <p:cNvPr id="10" name="図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62456" y="3874504"/>
            <a:ext cx="2781557" cy="1778309"/>
          </a:xfrm>
          <a:prstGeom prst="rect">
            <a:avLst/>
          </a:prstGeom>
        </p:spPr>
      </p:pic>
      <p:pic>
        <p:nvPicPr>
          <p:cNvPr id="11" name="図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1822" y="3874503"/>
            <a:ext cx="2800069" cy="1790144"/>
          </a:xfrm>
          <a:prstGeom prst="rect">
            <a:avLst/>
          </a:prstGeom>
        </p:spPr>
      </p:pic>
      <p:pic>
        <p:nvPicPr>
          <p:cNvPr id="12" name="図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2242" y="1484329"/>
            <a:ext cx="2779226" cy="1776818"/>
          </a:xfrm>
          <a:prstGeom prst="rect">
            <a:avLst/>
          </a:prstGeom>
        </p:spPr>
      </p:pic>
    </p:spTree>
    <p:extLst>
      <p:ext uri="{BB962C8B-B14F-4D97-AF65-F5344CB8AC3E}">
        <p14:creationId xmlns:p14="http://schemas.microsoft.com/office/powerpoint/2010/main" val="10849434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テキスト ボックス 5"/>
          <p:cNvSpPr txBox="1"/>
          <p:nvPr/>
        </p:nvSpPr>
        <p:spPr>
          <a:xfrm>
            <a:off x="-67962" y="783110"/>
            <a:ext cx="3101546" cy="646331"/>
          </a:xfrm>
          <a:prstGeom prst="rect">
            <a:avLst/>
          </a:prstGeom>
          <a:noFill/>
        </p:spPr>
        <p:txBody>
          <a:bodyPr wrap="square" rtlCol="0">
            <a:spAutoFit/>
          </a:bodyPr>
          <a:lstStyle/>
          <a:p>
            <a:r>
              <a:rPr lang="en-US" altLang="ja-JP" sz="3600" b="1" dirty="0"/>
              <a:t>LBM</a:t>
            </a:r>
            <a:r>
              <a:rPr lang="ja-JP" altLang="en-US" sz="3600" b="1" dirty="0"/>
              <a:t>結果</a:t>
            </a:r>
          </a:p>
        </p:txBody>
      </p:sp>
      <p:pic>
        <p:nvPicPr>
          <p:cNvPr id="7" name="図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05809" y="3521971"/>
            <a:ext cx="3759224" cy="2403353"/>
          </a:xfrm>
          <a:prstGeom prst="rect">
            <a:avLst/>
          </a:prstGeom>
        </p:spPr>
      </p:pic>
      <p:pic>
        <p:nvPicPr>
          <p:cNvPr id="8" name="図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15958" y="1094733"/>
            <a:ext cx="3488253" cy="2230115"/>
          </a:xfrm>
          <a:prstGeom prst="rect">
            <a:avLst/>
          </a:prstGeom>
        </p:spPr>
      </p:pic>
      <p:pic>
        <p:nvPicPr>
          <p:cNvPr id="10" name="図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3324" y="1791420"/>
            <a:ext cx="4381639" cy="3621310"/>
          </a:xfrm>
          <a:prstGeom prst="rect">
            <a:avLst/>
          </a:prstGeom>
        </p:spPr>
      </p:pic>
    </p:spTree>
    <p:extLst>
      <p:ext uri="{BB962C8B-B14F-4D97-AF65-F5344CB8AC3E}">
        <p14:creationId xmlns:p14="http://schemas.microsoft.com/office/powerpoint/2010/main" val="6311073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p:cNvSpPr/>
          <p:nvPr/>
        </p:nvSpPr>
        <p:spPr>
          <a:xfrm>
            <a:off x="17007" y="3291155"/>
            <a:ext cx="9109986" cy="3505189"/>
          </a:xfrm>
          <a:prstGeom prst="rect">
            <a:avLst/>
          </a:prstGeom>
          <a:noFill/>
          <a:ln w="2857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kumimoji="1" lang="ja-JP" altLang="en-US"/>
          </a:p>
        </p:txBody>
      </p:sp>
      <p:pic>
        <p:nvPicPr>
          <p:cNvPr id="2" name="図 1"/>
          <p:cNvPicPr>
            <a:picLocks noChangeAspect="1"/>
          </p:cNvPicPr>
          <p:nvPr/>
        </p:nvPicPr>
        <p:blipFill rotWithShape="1">
          <a:blip r:embed="rId2">
            <a:extLst>
              <a:ext uri="{28A0092B-C50C-407E-A947-70E740481C1C}">
                <a14:useLocalDpi xmlns:a14="http://schemas.microsoft.com/office/drawing/2010/main" val="0"/>
              </a:ext>
            </a:extLst>
          </a:blip>
          <a:srcRect l="5011" t="15738" r="5293" b="15300"/>
          <a:stretch/>
        </p:blipFill>
        <p:spPr>
          <a:xfrm>
            <a:off x="1031125" y="3692420"/>
            <a:ext cx="2733949" cy="2721013"/>
          </a:xfrm>
          <a:prstGeom prst="rect">
            <a:avLst/>
          </a:prstGeom>
        </p:spPr>
      </p:pic>
      <p:sp>
        <p:nvSpPr>
          <p:cNvPr id="18" name="テキスト ボックス 17"/>
          <p:cNvSpPr txBox="1"/>
          <p:nvPr/>
        </p:nvSpPr>
        <p:spPr>
          <a:xfrm>
            <a:off x="-10970" y="0"/>
            <a:ext cx="3476246" cy="369332"/>
          </a:xfrm>
          <a:prstGeom prst="rect">
            <a:avLst/>
          </a:prstGeom>
          <a:solidFill>
            <a:schemeClr val="accent3">
              <a:alpha val="50000"/>
            </a:schemeClr>
          </a:solidFill>
          <a:ln>
            <a:solidFill>
              <a:schemeClr val="tx1"/>
            </a:solid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ja-JP" altLang="en-US" b="1" dirty="0" smtClean="0">
                <a:solidFill>
                  <a:schemeClr val="accent5">
                    <a:lumMod val="50000"/>
                  </a:schemeClr>
                </a:solidFill>
                <a:latin typeface="HGP創英角ﾎﾟｯﾌﾟ体" panose="040B0A00000000000000" pitchFamily="50" charset="-128"/>
                <a:ea typeface="HGP創英角ﾎﾟｯﾌﾟ体" panose="040B0A00000000000000" pitchFamily="50" charset="-128"/>
              </a:rPr>
              <a:t>ソマリジェットと大気場との関係</a:t>
            </a:r>
            <a:endParaRPr kumimoji="1" lang="ja-JP" altLang="en-US" b="1" dirty="0">
              <a:solidFill>
                <a:schemeClr val="accent5">
                  <a:lumMod val="50000"/>
                </a:schemeClr>
              </a:solidFill>
              <a:latin typeface="HGP創英角ﾎﾟｯﾌﾟ体" panose="040B0A00000000000000" pitchFamily="50" charset="-128"/>
              <a:ea typeface="HGP創英角ﾎﾟｯﾌﾟ体" panose="040B0A00000000000000" pitchFamily="50" charset="-128"/>
            </a:endParaRPr>
          </a:p>
        </p:txBody>
      </p:sp>
      <p:grpSp>
        <p:nvGrpSpPr>
          <p:cNvPr id="8" name="グループ化 7"/>
          <p:cNvGrpSpPr/>
          <p:nvPr/>
        </p:nvGrpSpPr>
        <p:grpSpPr>
          <a:xfrm>
            <a:off x="0" y="326802"/>
            <a:ext cx="9105297" cy="206925"/>
            <a:chOff x="21696" y="201286"/>
            <a:chExt cx="9105297" cy="206925"/>
          </a:xfrm>
        </p:grpSpPr>
        <p:sp>
          <p:nvSpPr>
            <p:cNvPr id="19" name="正方形/長方形 18"/>
            <p:cNvSpPr/>
            <p:nvPr/>
          </p:nvSpPr>
          <p:spPr>
            <a:xfrm>
              <a:off x="21696" y="228736"/>
              <a:ext cx="778151" cy="179475"/>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0" name="正方形/長方形 19"/>
            <p:cNvSpPr/>
            <p:nvPr/>
          </p:nvSpPr>
          <p:spPr>
            <a:xfrm>
              <a:off x="787962" y="237712"/>
              <a:ext cx="1492301" cy="170499"/>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b="1" dirty="0" smtClean="0">
                  <a:solidFill>
                    <a:schemeClr val="accent5">
                      <a:lumMod val="50000"/>
                    </a:schemeClr>
                  </a:solidFill>
                </a:rPr>
                <a:t>導入</a:t>
              </a:r>
              <a:r>
                <a:rPr lang="en-US" altLang="ja-JP" sz="1400" b="1" dirty="0" smtClean="0">
                  <a:solidFill>
                    <a:schemeClr val="accent5">
                      <a:lumMod val="50000"/>
                    </a:schemeClr>
                  </a:solidFill>
                </a:rPr>
                <a:t>/</a:t>
              </a:r>
              <a:r>
                <a:rPr lang="ja-JP" altLang="en-US" sz="1400" b="1" dirty="0" smtClean="0">
                  <a:solidFill>
                    <a:schemeClr val="accent5">
                      <a:lumMod val="50000"/>
                    </a:schemeClr>
                  </a:solidFill>
                </a:rPr>
                <a:t>背景</a:t>
              </a:r>
              <a:endParaRPr kumimoji="1" lang="en-US" altLang="ja-JP" sz="1400" b="1" dirty="0" smtClean="0">
                <a:solidFill>
                  <a:schemeClr val="accent5">
                    <a:lumMod val="50000"/>
                  </a:schemeClr>
                </a:solidFill>
              </a:endParaRPr>
            </a:p>
          </p:txBody>
        </p:sp>
        <p:sp>
          <p:nvSpPr>
            <p:cNvPr id="21" name="正方形/長方形 20"/>
            <p:cNvSpPr/>
            <p:nvPr/>
          </p:nvSpPr>
          <p:spPr>
            <a:xfrm>
              <a:off x="2279407" y="215313"/>
              <a:ext cx="910743" cy="185089"/>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2" name="正方形/長方形 21"/>
            <p:cNvSpPr/>
            <p:nvPr/>
          </p:nvSpPr>
          <p:spPr>
            <a:xfrm>
              <a:off x="3148918" y="215313"/>
              <a:ext cx="1331368" cy="185089"/>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b="1" dirty="0" smtClean="0">
                  <a:solidFill>
                    <a:schemeClr val="accent5">
                      <a:lumMod val="60000"/>
                      <a:lumOff val="40000"/>
                    </a:schemeClr>
                  </a:solidFill>
                </a:rPr>
                <a:t>解析</a:t>
              </a:r>
              <a:r>
                <a:rPr lang="ja-JP" altLang="en-US" sz="1400" b="1" dirty="0">
                  <a:solidFill>
                    <a:schemeClr val="accent5">
                      <a:lumMod val="60000"/>
                      <a:lumOff val="40000"/>
                    </a:schemeClr>
                  </a:solidFill>
                </a:rPr>
                <a:t>方法</a:t>
              </a:r>
              <a:endParaRPr lang="en-US" altLang="ja-JP" sz="1400" b="1" dirty="0" smtClean="0">
                <a:solidFill>
                  <a:schemeClr val="accent5">
                    <a:lumMod val="60000"/>
                    <a:lumOff val="40000"/>
                  </a:schemeClr>
                </a:solidFill>
              </a:endParaRPr>
            </a:p>
          </p:txBody>
        </p:sp>
        <p:sp>
          <p:nvSpPr>
            <p:cNvPr id="23" name="正方形/長方形 22"/>
            <p:cNvSpPr/>
            <p:nvPr/>
          </p:nvSpPr>
          <p:spPr>
            <a:xfrm>
              <a:off x="4489155" y="215312"/>
              <a:ext cx="881483" cy="185089"/>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4" name="正方形/長方形 23"/>
            <p:cNvSpPr/>
            <p:nvPr/>
          </p:nvSpPr>
          <p:spPr>
            <a:xfrm>
              <a:off x="5359666" y="208310"/>
              <a:ext cx="1382572" cy="185089"/>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b="1" dirty="0">
                  <a:solidFill>
                    <a:schemeClr val="accent5">
                      <a:lumMod val="60000"/>
                      <a:lumOff val="40000"/>
                    </a:schemeClr>
                  </a:solidFill>
                </a:rPr>
                <a:t>結果</a:t>
              </a:r>
              <a:endParaRPr kumimoji="1" lang="ja-JP" altLang="en-US" sz="1400" b="1" dirty="0">
                <a:solidFill>
                  <a:schemeClr val="accent5">
                    <a:lumMod val="60000"/>
                    <a:lumOff val="40000"/>
                  </a:schemeClr>
                </a:solidFill>
              </a:endParaRPr>
            </a:p>
          </p:txBody>
        </p:sp>
        <p:sp>
          <p:nvSpPr>
            <p:cNvPr id="25" name="正方形/長方形 24"/>
            <p:cNvSpPr/>
            <p:nvPr/>
          </p:nvSpPr>
          <p:spPr>
            <a:xfrm>
              <a:off x="6742238" y="201286"/>
              <a:ext cx="1002183" cy="185089"/>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6" name="正方形/長方形 25"/>
            <p:cNvSpPr/>
            <p:nvPr/>
          </p:nvSpPr>
          <p:spPr>
            <a:xfrm>
              <a:off x="7744421" y="201286"/>
              <a:ext cx="1382572" cy="185089"/>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smtClean="0">
                  <a:solidFill>
                    <a:schemeClr val="accent5">
                      <a:lumMod val="60000"/>
                      <a:lumOff val="40000"/>
                    </a:schemeClr>
                  </a:solidFill>
                </a:rPr>
                <a:t>まとめ</a:t>
              </a:r>
              <a:endParaRPr kumimoji="1" lang="ja-JP" altLang="en-US" sz="1400" b="1" dirty="0">
                <a:solidFill>
                  <a:schemeClr val="accent5">
                    <a:lumMod val="60000"/>
                    <a:lumOff val="40000"/>
                  </a:schemeClr>
                </a:solidFill>
              </a:endParaRPr>
            </a:p>
          </p:txBody>
        </p:sp>
      </p:grpSp>
      <p:sp>
        <p:nvSpPr>
          <p:cNvPr id="44" name="テキスト ボックス 43"/>
          <p:cNvSpPr txBox="1"/>
          <p:nvPr/>
        </p:nvSpPr>
        <p:spPr>
          <a:xfrm>
            <a:off x="721215" y="1101520"/>
            <a:ext cx="3678050" cy="1200329"/>
          </a:xfrm>
          <a:prstGeom prst="rect">
            <a:avLst/>
          </a:prstGeom>
          <a:ln/>
        </p:spPr>
        <p:style>
          <a:lnRef idx="1">
            <a:schemeClr val="accent4"/>
          </a:lnRef>
          <a:fillRef idx="2">
            <a:schemeClr val="accent4"/>
          </a:fillRef>
          <a:effectRef idx="1">
            <a:schemeClr val="accent4"/>
          </a:effectRef>
          <a:fontRef idx="minor">
            <a:schemeClr val="dk1"/>
          </a:fontRef>
        </p:style>
        <p:txBody>
          <a:bodyPr wrap="square" rtlCol="0">
            <a:spAutoFit/>
          </a:bodyPr>
          <a:lstStyle/>
          <a:p>
            <a:r>
              <a:rPr kumimoji="1" lang="ja-JP" altLang="en-US" dirty="0" smtClean="0"/>
              <a:t>ソマリジェット</a:t>
            </a:r>
            <a:r>
              <a:rPr kumimoji="1" lang="ja-JP" altLang="en-US" dirty="0" smtClean="0"/>
              <a:t>の影響</a:t>
            </a:r>
            <a:endParaRPr kumimoji="1" lang="en-US" altLang="ja-JP" dirty="0" smtClean="0"/>
          </a:p>
          <a:p>
            <a:r>
              <a:rPr lang="ja-JP" altLang="en-US" dirty="0" smtClean="0"/>
              <a:t>・インドやアジアモンスーン地域</a:t>
            </a:r>
            <a:endParaRPr lang="en-US" altLang="ja-JP" dirty="0" smtClean="0"/>
          </a:p>
          <a:p>
            <a:r>
              <a:rPr lang="ja-JP" altLang="en-US" dirty="0" smtClean="0"/>
              <a:t>　の降水に影響を及ぼす</a:t>
            </a:r>
            <a:endParaRPr lang="en-US" altLang="ja-JP" dirty="0" smtClean="0"/>
          </a:p>
          <a:p>
            <a:r>
              <a:rPr lang="ja-JP" altLang="en-US" dirty="0" smtClean="0"/>
              <a:t>　（</a:t>
            </a:r>
            <a:r>
              <a:rPr lang="en-US" altLang="ja-JP" dirty="0" smtClean="0"/>
              <a:t>Wang</a:t>
            </a:r>
            <a:r>
              <a:rPr lang="ja-JP" altLang="en-US" dirty="0" smtClean="0"/>
              <a:t> </a:t>
            </a:r>
            <a:r>
              <a:rPr lang="en-US" altLang="ja-JP" dirty="0" smtClean="0"/>
              <a:t>et al.,2003</a:t>
            </a:r>
            <a:r>
              <a:rPr lang="ja-JP" altLang="en-US" dirty="0" smtClean="0"/>
              <a:t>）</a:t>
            </a:r>
            <a:endParaRPr lang="en-US" altLang="ja-JP" dirty="0" smtClean="0"/>
          </a:p>
        </p:txBody>
      </p:sp>
      <p:sp>
        <p:nvSpPr>
          <p:cNvPr id="47" name="正方形/長方形 46"/>
          <p:cNvSpPr/>
          <p:nvPr/>
        </p:nvSpPr>
        <p:spPr>
          <a:xfrm>
            <a:off x="17007" y="585069"/>
            <a:ext cx="9109986" cy="2590900"/>
          </a:xfrm>
          <a:prstGeom prst="rect">
            <a:avLst/>
          </a:prstGeom>
          <a:noFill/>
          <a:ln w="38100" cap="flat" cmpd="sng" algn="ctr">
            <a:solidFill>
              <a:schemeClr val="accent1">
                <a:lumMod val="40000"/>
                <a:lumOff val="60000"/>
              </a:schemeClr>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kumimoji="1" lang="ja-JP" altLang="en-US"/>
          </a:p>
        </p:txBody>
      </p:sp>
      <p:sp>
        <p:nvSpPr>
          <p:cNvPr id="52" name="テキスト ボックス 51"/>
          <p:cNvSpPr txBox="1"/>
          <p:nvPr/>
        </p:nvSpPr>
        <p:spPr>
          <a:xfrm>
            <a:off x="243343" y="6428245"/>
            <a:ext cx="4630618" cy="369332"/>
          </a:xfrm>
          <a:prstGeom prst="rect">
            <a:avLst/>
          </a:prstGeom>
          <a:noFill/>
          <a:ln w="9525">
            <a:solidFill>
              <a:schemeClr val="tx1"/>
            </a:solidFill>
          </a:ln>
        </p:spPr>
        <p:txBody>
          <a:bodyPr wrap="square" rtlCol="0">
            <a:spAutoFit/>
          </a:bodyPr>
          <a:lstStyle/>
          <a:p>
            <a:r>
              <a:rPr kumimoji="1" lang="en-US" altLang="ja-JP" dirty="0" smtClean="0"/>
              <a:t>6</a:t>
            </a:r>
            <a:r>
              <a:rPr kumimoji="1" lang="ja-JP" altLang="en-US" dirty="0" smtClean="0"/>
              <a:t>月の</a:t>
            </a:r>
            <a:r>
              <a:rPr kumimoji="1" lang="ja-JP" altLang="en-US" dirty="0" smtClean="0"/>
              <a:t>南極</a:t>
            </a:r>
            <a:r>
              <a:rPr kumimoji="1" lang="ja-JP" altLang="en-US" dirty="0" smtClean="0"/>
              <a:t>振動正のパターン（</a:t>
            </a:r>
            <a:r>
              <a:rPr kumimoji="1" lang="en-US" altLang="ja-JP" dirty="0" smtClean="0"/>
              <a:t>1000hPa</a:t>
            </a:r>
            <a:r>
              <a:rPr lang="ja-JP" altLang="en-US" dirty="0" smtClean="0"/>
              <a:t>面）</a:t>
            </a:r>
            <a:endParaRPr kumimoji="1" lang="en-US" altLang="ja-JP" dirty="0" smtClean="0"/>
          </a:p>
        </p:txBody>
      </p:sp>
      <p:sp>
        <p:nvSpPr>
          <p:cNvPr id="53" name="テキスト ボックス 52"/>
          <p:cNvSpPr txBox="1"/>
          <p:nvPr/>
        </p:nvSpPr>
        <p:spPr>
          <a:xfrm>
            <a:off x="4110303" y="3995700"/>
            <a:ext cx="5155988" cy="646331"/>
          </a:xfrm>
          <a:prstGeom prst="rect">
            <a:avLst/>
          </a:prstGeom>
          <a:noFill/>
        </p:spPr>
        <p:txBody>
          <a:bodyPr wrap="square" rtlCol="0">
            <a:spAutoFit/>
          </a:bodyPr>
          <a:lstStyle/>
          <a:p>
            <a:r>
              <a:rPr lang="ja-JP" altLang="en-US" dirty="0"/>
              <a:t>前</a:t>
            </a:r>
            <a:r>
              <a:rPr kumimoji="1" lang="ja-JP" altLang="en-US" dirty="0" smtClean="0"/>
              <a:t>冬の南極振動正のパターンは</a:t>
            </a:r>
            <a:endParaRPr kumimoji="1" lang="en-US" altLang="ja-JP" dirty="0" smtClean="0"/>
          </a:p>
          <a:p>
            <a:r>
              <a:rPr kumimoji="1" lang="ja-JP" altLang="en-US" dirty="0" smtClean="0"/>
              <a:t>ソマリジェットを強める（</a:t>
            </a:r>
            <a:r>
              <a:rPr kumimoji="1" lang="en-US" altLang="ja-JP" dirty="0" smtClean="0"/>
              <a:t>Shi</a:t>
            </a:r>
            <a:r>
              <a:rPr kumimoji="1" lang="ja-JP" altLang="en-US" dirty="0" smtClean="0"/>
              <a:t> </a:t>
            </a:r>
            <a:r>
              <a:rPr kumimoji="1" lang="en-US" altLang="ja-JP" dirty="0" smtClean="0"/>
              <a:t>et</a:t>
            </a:r>
            <a:r>
              <a:rPr kumimoji="1" lang="ja-JP" altLang="en-US" dirty="0" smtClean="0"/>
              <a:t> </a:t>
            </a:r>
            <a:r>
              <a:rPr kumimoji="1" lang="en-US" altLang="ja-JP" dirty="0" smtClean="0"/>
              <a:t>al.,</a:t>
            </a:r>
            <a:r>
              <a:rPr lang="ja-JP" altLang="en-US" dirty="0"/>
              <a:t> </a:t>
            </a:r>
            <a:r>
              <a:rPr lang="en-US" altLang="ja-JP" dirty="0" smtClean="0"/>
              <a:t>2015</a:t>
            </a:r>
            <a:r>
              <a:rPr lang="ja-JP" altLang="en-US" dirty="0" smtClean="0"/>
              <a:t>）</a:t>
            </a:r>
            <a:endParaRPr kumimoji="1" lang="ja-JP" altLang="en-US" dirty="0"/>
          </a:p>
        </p:txBody>
      </p:sp>
      <p:sp>
        <p:nvSpPr>
          <p:cNvPr id="54" name="テキスト ボックス 53"/>
          <p:cNvSpPr txBox="1"/>
          <p:nvPr/>
        </p:nvSpPr>
        <p:spPr>
          <a:xfrm>
            <a:off x="17006" y="599881"/>
            <a:ext cx="3284606" cy="369332"/>
          </a:xfrm>
          <a:prstGeom prst="rect">
            <a:avLst/>
          </a:prstGeom>
          <a:noFill/>
          <a:ln w="12700">
            <a:solidFill>
              <a:schemeClr val="tx1"/>
            </a:solidFill>
          </a:ln>
        </p:spPr>
        <p:txBody>
          <a:bodyPr wrap="square" rtlCol="0">
            <a:spAutoFit/>
          </a:bodyPr>
          <a:lstStyle/>
          <a:p>
            <a:r>
              <a:rPr kumimoji="1" lang="ja-JP" altLang="en-US" dirty="0" smtClean="0"/>
              <a:t>北半球との関係（低緯度域）</a:t>
            </a:r>
            <a:endParaRPr kumimoji="1" lang="ja-JP" altLang="en-US" dirty="0"/>
          </a:p>
        </p:txBody>
      </p:sp>
      <p:sp>
        <p:nvSpPr>
          <p:cNvPr id="55" name="テキスト ボックス 54"/>
          <p:cNvSpPr txBox="1"/>
          <p:nvPr/>
        </p:nvSpPr>
        <p:spPr>
          <a:xfrm>
            <a:off x="17007" y="3291155"/>
            <a:ext cx="1800884" cy="369332"/>
          </a:xfrm>
          <a:prstGeom prst="rect">
            <a:avLst/>
          </a:prstGeom>
          <a:noFill/>
          <a:ln w="12700">
            <a:solidFill>
              <a:schemeClr val="tx1"/>
            </a:solidFill>
          </a:ln>
        </p:spPr>
        <p:txBody>
          <a:bodyPr wrap="square" rtlCol="0">
            <a:spAutoFit/>
          </a:bodyPr>
          <a:lstStyle/>
          <a:p>
            <a:r>
              <a:rPr kumimoji="1" lang="ja-JP" altLang="en-US" dirty="0" smtClean="0"/>
              <a:t>南半球との関係</a:t>
            </a:r>
            <a:endParaRPr kumimoji="1" lang="ja-JP" altLang="en-US" dirty="0"/>
          </a:p>
        </p:txBody>
      </p:sp>
      <p:sp>
        <p:nvSpPr>
          <p:cNvPr id="59" name="テキスト ボックス 58"/>
          <p:cNvSpPr txBox="1"/>
          <p:nvPr/>
        </p:nvSpPr>
        <p:spPr>
          <a:xfrm>
            <a:off x="3978275" y="4979986"/>
            <a:ext cx="4935516" cy="707886"/>
          </a:xfrm>
          <a:prstGeom prst="rect">
            <a:avLst/>
          </a:prstGeom>
          <a:solidFill>
            <a:schemeClr val="accent1">
              <a:lumMod val="20000"/>
              <a:lumOff val="80000"/>
              <a:alpha val="42000"/>
            </a:schemeClr>
          </a:solidFill>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pPr algn="ctr"/>
            <a:r>
              <a:rPr kumimoji="1" lang="ja-JP" altLang="en-US" sz="2000" b="1" dirty="0" smtClean="0">
                <a:solidFill>
                  <a:srgbClr val="002060"/>
                </a:solidFill>
              </a:rPr>
              <a:t>ソマリジェットは南半球の中高緯度の</a:t>
            </a:r>
            <a:endParaRPr kumimoji="1" lang="en-US" altLang="ja-JP" sz="2000" b="1" dirty="0" smtClean="0">
              <a:solidFill>
                <a:srgbClr val="002060"/>
              </a:solidFill>
            </a:endParaRPr>
          </a:p>
          <a:p>
            <a:pPr algn="ctr"/>
            <a:r>
              <a:rPr kumimoji="1" lang="ja-JP" altLang="en-US" sz="2000" b="1" dirty="0" smtClean="0">
                <a:solidFill>
                  <a:srgbClr val="002060"/>
                </a:solidFill>
              </a:rPr>
              <a:t>大気場との関係が深い</a:t>
            </a:r>
            <a:endParaRPr kumimoji="1" lang="ja-JP" altLang="en-US" sz="2000" b="1" dirty="0">
              <a:solidFill>
                <a:srgbClr val="002060"/>
              </a:solidFill>
            </a:endParaRPr>
          </a:p>
        </p:txBody>
      </p:sp>
      <p:sp>
        <p:nvSpPr>
          <p:cNvPr id="45" name="テキスト ボックス 44"/>
          <p:cNvSpPr txBox="1"/>
          <p:nvPr/>
        </p:nvSpPr>
        <p:spPr>
          <a:xfrm>
            <a:off x="4884483" y="6519345"/>
            <a:ext cx="3970838" cy="276999"/>
          </a:xfrm>
          <a:prstGeom prst="rect">
            <a:avLst/>
          </a:prstGeom>
          <a:noFill/>
        </p:spPr>
        <p:txBody>
          <a:bodyPr wrap="square" rtlCol="0">
            <a:spAutoFit/>
          </a:bodyPr>
          <a:lstStyle/>
          <a:p>
            <a:r>
              <a:rPr lang="ja-JP" altLang="en-US" sz="1200" dirty="0" smtClean="0"/>
              <a:t>線：ジオポ回帰</a:t>
            </a:r>
            <a:r>
              <a:rPr lang="ja-JP" altLang="en-US" sz="1200" dirty="0"/>
              <a:t>係数</a:t>
            </a:r>
            <a:r>
              <a:rPr lang="en-US" altLang="ja-JP" sz="1200" dirty="0" smtClean="0"/>
              <a:t>(m)</a:t>
            </a:r>
            <a:r>
              <a:rPr lang="ja-JP" altLang="en-US" sz="1200" dirty="0" smtClean="0"/>
              <a:t>　</a:t>
            </a:r>
            <a:r>
              <a:rPr lang="ja-JP" altLang="en-US" sz="1200" dirty="0"/>
              <a:t>色</a:t>
            </a:r>
            <a:r>
              <a:rPr lang="ja-JP" altLang="en-US" sz="1200" dirty="0" smtClean="0"/>
              <a:t>：有意水準９０％以上の値　</a:t>
            </a:r>
            <a:endParaRPr kumimoji="1" lang="ja-JP" altLang="en-US" sz="1200" dirty="0"/>
          </a:p>
        </p:txBody>
      </p:sp>
      <p:grpSp>
        <p:nvGrpSpPr>
          <p:cNvPr id="4" name="グループ化 3"/>
          <p:cNvGrpSpPr/>
          <p:nvPr/>
        </p:nvGrpSpPr>
        <p:grpSpPr>
          <a:xfrm>
            <a:off x="5649845" y="1142864"/>
            <a:ext cx="2914164" cy="1557412"/>
            <a:chOff x="4589495" y="1242266"/>
            <a:chExt cx="2914164" cy="1557412"/>
          </a:xfrm>
        </p:grpSpPr>
        <p:pic>
          <p:nvPicPr>
            <p:cNvPr id="48" name="図 47"/>
            <p:cNvPicPr>
              <a:picLocks noChangeAspect="1"/>
            </p:cNvPicPr>
            <p:nvPr/>
          </p:nvPicPr>
          <p:blipFill rotWithShape="1">
            <a:blip r:embed="rId3" cstate="print">
              <a:extLst>
                <a:ext uri="{28A0092B-C50C-407E-A947-70E740481C1C}">
                  <a14:useLocalDpi xmlns:a14="http://schemas.microsoft.com/office/drawing/2010/main" val="0"/>
                </a:ext>
              </a:extLst>
            </a:blip>
            <a:srcRect b="42523"/>
            <a:stretch/>
          </p:blipFill>
          <p:spPr>
            <a:xfrm>
              <a:off x="4589495" y="1297346"/>
              <a:ext cx="2914164" cy="1502332"/>
            </a:xfrm>
            <a:prstGeom prst="rect">
              <a:avLst/>
            </a:prstGeom>
          </p:spPr>
        </p:pic>
        <p:grpSp>
          <p:nvGrpSpPr>
            <p:cNvPr id="46" name="グループ化 45"/>
            <p:cNvGrpSpPr/>
            <p:nvPr/>
          </p:nvGrpSpPr>
          <p:grpSpPr>
            <a:xfrm>
              <a:off x="5809552" y="1242266"/>
              <a:ext cx="1694107" cy="1103872"/>
              <a:chOff x="1967786" y="494427"/>
              <a:chExt cx="1694107" cy="1206922"/>
            </a:xfrm>
          </p:grpSpPr>
          <p:grpSp>
            <p:nvGrpSpPr>
              <p:cNvPr id="27" name="グループ化 26"/>
              <p:cNvGrpSpPr/>
              <p:nvPr/>
            </p:nvGrpSpPr>
            <p:grpSpPr>
              <a:xfrm>
                <a:off x="1967786" y="1047023"/>
                <a:ext cx="745295" cy="654326"/>
                <a:chOff x="88728" y="1114444"/>
                <a:chExt cx="1670775" cy="1536108"/>
              </a:xfrm>
            </p:grpSpPr>
            <p:pic>
              <p:nvPicPr>
                <p:cNvPr id="28" name="図 2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728" y="1114444"/>
                  <a:ext cx="1670775" cy="911966"/>
                </a:xfrm>
                <a:prstGeom prst="rect">
                  <a:avLst/>
                </a:prstGeom>
              </p:spPr>
            </p:pic>
            <p:cxnSp>
              <p:nvCxnSpPr>
                <p:cNvPr id="29" name="直線コネクタ 28"/>
                <p:cNvCxnSpPr/>
                <p:nvPr/>
              </p:nvCxnSpPr>
              <p:spPr>
                <a:xfrm flipH="1">
                  <a:off x="1294961" y="2167523"/>
                  <a:ext cx="91440" cy="19014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直線コネクタ 29"/>
                <p:cNvCxnSpPr/>
                <p:nvPr/>
              </p:nvCxnSpPr>
              <p:spPr>
                <a:xfrm flipH="1">
                  <a:off x="972566" y="2460405"/>
                  <a:ext cx="91440" cy="19014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直線コネクタ 30"/>
                <p:cNvCxnSpPr/>
                <p:nvPr/>
              </p:nvCxnSpPr>
              <p:spPr>
                <a:xfrm flipH="1">
                  <a:off x="573581" y="2262596"/>
                  <a:ext cx="91440" cy="19014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直線コネクタ 31"/>
                <p:cNvCxnSpPr/>
                <p:nvPr/>
              </p:nvCxnSpPr>
              <p:spPr>
                <a:xfrm flipH="1">
                  <a:off x="409947" y="2030044"/>
                  <a:ext cx="91440" cy="19014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直線コネクタ 32"/>
                <p:cNvCxnSpPr/>
                <p:nvPr/>
              </p:nvCxnSpPr>
              <p:spPr>
                <a:xfrm flipH="1">
                  <a:off x="1103847" y="2016093"/>
                  <a:ext cx="91440" cy="19014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直線コネクタ 33"/>
                <p:cNvCxnSpPr/>
                <p:nvPr/>
              </p:nvCxnSpPr>
              <p:spPr>
                <a:xfrm flipH="1">
                  <a:off x="814535" y="2195923"/>
                  <a:ext cx="91440" cy="19014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5" name="グループ化 34"/>
              <p:cNvGrpSpPr/>
              <p:nvPr/>
            </p:nvGrpSpPr>
            <p:grpSpPr>
              <a:xfrm>
                <a:off x="2916598" y="494427"/>
                <a:ext cx="745295" cy="654326"/>
                <a:chOff x="88728" y="1114444"/>
                <a:chExt cx="1670775" cy="1536108"/>
              </a:xfrm>
            </p:grpSpPr>
            <p:cxnSp>
              <p:nvCxnSpPr>
                <p:cNvPr id="37" name="直線コネクタ 36"/>
                <p:cNvCxnSpPr/>
                <p:nvPr/>
              </p:nvCxnSpPr>
              <p:spPr>
                <a:xfrm flipH="1">
                  <a:off x="1294961" y="2167523"/>
                  <a:ext cx="91440" cy="19014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直線コネクタ 37"/>
                <p:cNvCxnSpPr/>
                <p:nvPr/>
              </p:nvCxnSpPr>
              <p:spPr>
                <a:xfrm flipH="1">
                  <a:off x="972566" y="2460405"/>
                  <a:ext cx="91440" cy="19014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直線コネクタ 38"/>
                <p:cNvCxnSpPr/>
                <p:nvPr/>
              </p:nvCxnSpPr>
              <p:spPr>
                <a:xfrm flipH="1">
                  <a:off x="573581" y="2262596"/>
                  <a:ext cx="91440" cy="19014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直線コネクタ 39"/>
                <p:cNvCxnSpPr/>
                <p:nvPr/>
              </p:nvCxnSpPr>
              <p:spPr>
                <a:xfrm flipH="1">
                  <a:off x="409947" y="2030044"/>
                  <a:ext cx="91440" cy="19014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直線コネクタ 40"/>
                <p:cNvCxnSpPr/>
                <p:nvPr/>
              </p:nvCxnSpPr>
              <p:spPr>
                <a:xfrm flipH="1">
                  <a:off x="1103847" y="2016093"/>
                  <a:ext cx="91440" cy="19014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直線コネクタ 41"/>
                <p:cNvCxnSpPr/>
                <p:nvPr/>
              </p:nvCxnSpPr>
              <p:spPr>
                <a:xfrm flipH="1">
                  <a:off x="814535" y="2195923"/>
                  <a:ext cx="91440" cy="19014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36" name="図 3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728" y="1114444"/>
                  <a:ext cx="1670775" cy="911966"/>
                </a:xfrm>
                <a:prstGeom prst="rect">
                  <a:avLst/>
                </a:prstGeom>
              </p:spPr>
            </p:pic>
          </p:grpSp>
        </p:grpSp>
      </p:grpSp>
      <p:sp>
        <p:nvSpPr>
          <p:cNvPr id="3" name="テキスト ボックス 2"/>
          <p:cNvSpPr txBox="1"/>
          <p:nvPr/>
        </p:nvSpPr>
        <p:spPr>
          <a:xfrm>
            <a:off x="178708" y="2520004"/>
            <a:ext cx="5768382" cy="400110"/>
          </a:xfrm>
          <a:prstGeom prst="rect">
            <a:avLst/>
          </a:prstGeom>
          <a:noFill/>
        </p:spPr>
        <p:txBody>
          <a:bodyPr wrap="square" rtlCol="0">
            <a:spAutoFit/>
          </a:bodyPr>
          <a:lstStyle/>
          <a:p>
            <a:r>
              <a:rPr kumimoji="1" lang="ja-JP" altLang="en-US" sz="2000" b="1" dirty="0" smtClean="0"/>
              <a:t>アジアモンスーン地域に様々な影響を及ぼす！</a:t>
            </a:r>
            <a:endParaRPr kumimoji="1" lang="ja-JP" altLang="en-US" sz="2000" b="1" dirty="0"/>
          </a:p>
        </p:txBody>
      </p:sp>
    </p:spTree>
    <p:extLst>
      <p:ext uri="{BB962C8B-B14F-4D97-AF65-F5344CB8AC3E}">
        <p14:creationId xmlns:p14="http://schemas.microsoft.com/office/powerpoint/2010/main" val="277552784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図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0985" y="947736"/>
            <a:ext cx="2597243" cy="2364892"/>
          </a:xfrm>
          <a:prstGeom prst="rect">
            <a:avLst/>
          </a:prstGeom>
        </p:spPr>
      </p:pic>
      <p:pic>
        <p:nvPicPr>
          <p:cNvPr id="5" name="図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57266" y="3429000"/>
            <a:ext cx="1613663" cy="2547752"/>
          </a:xfrm>
          <a:prstGeom prst="rect">
            <a:avLst/>
          </a:prstGeom>
        </p:spPr>
      </p:pic>
      <p:pic>
        <p:nvPicPr>
          <p:cNvPr id="9" name="図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89845" y="1074619"/>
            <a:ext cx="3302135" cy="2111126"/>
          </a:xfrm>
          <a:prstGeom prst="rect">
            <a:avLst/>
          </a:prstGeom>
        </p:spPr>
      </p:pic>
      <p:pic>
        <p:nvPicPr>
          <p:cNvPr id="10" name="図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97777" y="3525685"/>
            <a:ext cx="3682624" cy="2354381"/>
          </a:xfrm>
          <a:prstGeom prst="rect">
            <a:avLst/>
          </a:prstGeom>
        </p:spPr>
      </p:pic>
      <p:grpSp>
        <p:nvGrpSpPr>
          <p:cNvPr id="13" name="グループ化 12"/>
          <p:cNvGrpSpPr/>
          <p:nvPr/>
        </p:nvGrpSpPr>
        <p:grpSpPr>
          <a:xfrm>
            <a:off x="85459" y="3675888"/>
            <a:ext cx="2511438" cy="2324862"/>
            <a:chOff x="113944" y="3460998"/>
            <a:chExt cx="3433578" cy="3397002"/>
          </a:xfrm>
        </p:grpSpPr>
        <p:pic>
          <p:nvPicPr>
            <p:cNvPr id="4" name="図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3944" y="3460998"/>
              <a:ext cx="3433578" cy="3397002"/>
            </a:xfrm>
            <a:prstGeom prst="rect">
              <a:avLst/>
            </a:prstGeom>
          </p:spPr>
        </p:pic>
        <p:sp>
          <p:nvSpPr>
            <p:cNvPr id="12" name="正方形/長方形 11"/>
            <p:cNvSpPr/>
            <p:nvPr/>
          </p:nvSpPr>
          <p:spPr>
            <a:xfrm>
              <a:off x="772472" y="4707162"/>
              <a:ext cx="599842" cy="904674"/>
            </a:xfrm>
            <a:prstGeom prst="rect">
              <a:avLst/>
            </a:prstGeom>
            <a:noFill/>
            <a:ln w="3810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ja-JP" altLang="en-US" sz="1350"/>
            </a:p>
          </p:txBody>
        </p:sp>
      </p:grpSp>
    </p:spTree>
    <p:extLst>
      <p:ext uri="{BB962C8B-B14F-4D97-AF65-F5344CB8AC3E}">
        <p14:creationId xmlns:p14="http://schemas.microsoft.com/office/powerpoint/2010/main" val="8879930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図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7665" y="1339513"/>
            <a:ext cx="2822900" cy="2333054"/>
          </a:xfrm>
          <a:prstGeom prst="rect">
            <a:avLst/>
          </a:prstGeom>
        </p:spPr>
      </p:pic>
      <p:pic>
        <p:nvPicPr>
          <p:cNvPr id="3" name="図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63412" y="1164487"/>
            <a:ext cx="2821794" cy="2334736"/>
          </a:xfrm>
          <a:prstGeom prst="rect">
            <a:avLst/>
          </a:prstGeom>
        </p:spPr>
      </p:pic>
      <p:pic>
        <p:nvPicPr>
          <p:cNvPr id="4" name="図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7665" y="3672567"/>
            <a:ext cx="2817008" cy="2328183"/>
          </a:xfrm>
          <a:prstGeom prst="rect">
            <a:avLst/>
          </a:prstGeom>
        </p:spPr>
      </p:pic>
      <p:pic>
        <p:nvPicPr>
          <p:cNvPr id="5" name="図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52504" y="3452998"/>
            <a:ext cx="2263145" cy="2547752"/>
          </a:xfrm>
          <a:prstGeom prst="rect">
            <a:avLst/>
          </a:prstGeom>
        </p:spPr>
      </p:pic>
      <p:sp>
        <p:nvSpPr>
          <p:cNvPr id="6" name="テキスト ボックス 5"/>
          <p:cNvSpPr txBox="1"/>
          <p:nvPr/>
        </p:nvSpPr>
        <p:spPr>
          <a:xfrm>
            <a:off x="-67962" y="783110"/>
            <a:ext cx="3101546" cy="646331"/>
          </a:xfrm>
          <a:prstGeom prst="rect">
            <a:avLst/>
          </a:prstGeom>
          <a:noFill/>
        </p:spPr>
        <p:txBody>
          <a:bodyPr wrap="square" rtlCol="0">
            <a:spAutoFit/>
          </a:bodyPr>
          <a:lstStyle/>
          <a:p>
            <a:r>
              <a:rPr lang="en-US" altLang="ja-JP" sz="3600" b="1" dirty="0"/>
              <a:t>LBM</a:t>
            </a:r>
            <a:r>
              <a:rPr lang="ja-JP" altLang="en-US" sz="3600" b="1" dirty="0"/>
              <a:t>結果</a:t>
            </a:r>
          </a:p>
        </p:txBody>
      </p:sp>
    </p:spTree>
    <p:extLst>
      <p:ext uri="{BB962C8B-B14F-4D97-AF65-F5344CB8AC3E}">
        <p14:creationId xmlns:p14="http://schemas.microsoft.com/office/powerpoint/2010/main" val="35160439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図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77342" y="3653948"/>
            <a:ext cx="3017928" cy="1929426"/>
          </a:xfrm>
          <a:prstGeom prst="rect">
            <a:avLst/>
          </a:prstGeom>
        </p:spPr>
      </p:pic>
      <p:pic>
        <p:nvPicPr>
          <p:cNvPr id="3" name="図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3050" y="3653948"/>
            <a:ext cx="3017927" cy="1929426"/>
          </a:xfrm>
          <a:prstGeom prst="rect">
            <a:avLst/>
          </a:prstGeom>
        </p:spPr>
      </p:pic>
      <p:pic>
        <p:nvPicPr>
          <p:cNvPr id="4" name="図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75806" y="1033670"/>
            <a:ext cx="3019463" cy="1930408"/>
          </a:xfrm>
          <a:prstGeom prst="rect">
            <a:avLst/>
          </a:prstGeom>
        </p:spPr>
      </p:pic>
      <p:pic>
        <p:nvPicPr>
          <p:cNvPr id="5" name="図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03050" y="1034651"/>
            <a:ext cx="3017927" cy="1929426"/>
          </a:xfrm>
          <a:prstGeom prst="rect">
            <a:avLst/>
          </a:prstGeom>
        </p:spPr>
      </p:pic>
      <p:sp>
        <p:nvSpPr>
          <p:cNvPr id="6" name="右矢印 5"/>
          <p:cNvSpPr/>
          <p:nvPr/>
        </p:nvSpPr>
        <p:spPr>
          <a:xfrm>
            <a:off x="4374292" y="1895218"/>
            <a:ext cx="988541" cy="42013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7" name="右矢印 6"/>
          <p:cNvSpPr/>
          <p:nvPr/>
        </p:nvSpPr>
        <p:spPr>
          <a:xfrm>
            <a:off x="4374292" y="4338767"/>
            <a:ext cx="988541" cy="42013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8" name="右矢印 7"/>
          <p:cNvSpPr/>
          <p:nvPr/>
        </p:nvSpPr>
        <p:spPr>
          <a:xfrm rot="9111257">
            <a:off x="4187611" y="3078077"/>
            <a:ext cx="1295375" cy="42013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Tree>
    <p:extLst>
      <p:ext uri="{BB962C8B-B14F-4D97-AF65-F5344CB8AC3E}">
        <p14:creationId xmlns:p14="http://schemas.microsoft.com/office/powerpoint/2010/main" val="25719371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図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63670" y="1206886"/>
            <a:ext cx="3523202" cy="3485672"/>
          </a:xfrm>
          <a:prstGeom prst="rect">
            <a:avLst/>
          </a:prstGeom>
        </p:spPr>
      </p:pic>
      <p:grpSp>
        <p:nvGrpSpPr>
          <p:cNvPr id="6" name="グループ化 5"/>
          <p:cNvGrpSpPr/>
          <p:nvPr/>
        </p:nvGrpSpPr>
        <p:grpSpPr>
          <a:xfrm>
            <a:off x="699176" y="1550042"/>
            <a:ext cx="3454504" cy="3314974"/>
            <a:chOff x="1263927" y="1407476"/>
            <a:chExt cx="4606005" cy="4419965"/>
          </a:xfrm>
        </p:grpSpPr>
        <p:pic>
          <p:nvPicPr>
            <p:cNvPr id="3" name="図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63927" y="1407476"/>
              <a:ext cx="4606005" cy="4419965"/>
            </a:xfrm>
            <a:prstGeom prst="rect">
              <a:avLst/>
            </a:prstGeom>
          </p:spPr>
        </p:pic>
        <p:sp>
          <p:nvSpPr>
            <p:cNvPr id="4" name="正方形/長方形 3"/>
            <p:cNvSpPr/>
            <p:nvPr/>
          </p:nvSpPr>
          <p:spPr>
            <a:xfrm>
              <a:off x="3657600" y="2214284"/>
              <a:ext cx="179294" cy="161364"/>
            </a:xfrm>
            <a:prstGeom prst="rect">
              <a:avLst/>
            </a:prstGeom>
            <a:noFill/>
            <a:ln w="38100" cap="flat" cmpd="sng" algn="ctr">
              <a:solidFill>
                <a:srgbClr val="FFFF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ja-JP" altLang="en-US" sz="1350"/>
            </a:p>
          </p:txBody>
        </p:sp>
        <p:sp>
          <p:nvSpPr>
            <p:cNvPr id="5" name="正方形/長方形 4"/>
            <p:cNvSpPr/>
            <p:nvPr/>
          </p:nvSpPr>
          <p:spPr>
            <a:xfrm>
              <a:off x="3540035" y="3182456"/>
              <a:ext cx="179294" cy="161364"/>
            </a:xfrm>
            <a:prstGeom prst="rect">
              <a:avLst/>
            </a:prstGeom>
            <a:noFill/>
            <a:ln w="38100" cap="flat" cmpd="sng" algn="ctr">
              <a:solidFill>
                <a:srgbClr val="FFFF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ja-JP" altLang="en-US" sz="1350"/>
            </a:p>
          </p:txBody>
        </p:sp>
      </p:grpSp>
      <p:sp>
        <p:nvSpPr>
          <p:cNvPr id="8" name="テキスト ボックス 7"/>
          <p:cNvSpPr txBox="1"/>
          <p:nvPr/>
        </p:nvSpPr>
        <p:spPr>
          <a:xfrm>
            <a:off x="4383741" y="5033104"/>
            <a:ext cx="4437530" cy="646331"/>
          </a:xfrm>
          <a:prstGeom prst="rect">
            <a:avLst/>
          </a:prstGeom>
          <a:noFill/>
        </p:spPr>
        <p:txBody>
          <a:bodyPr wrap="square" rtlCol="0">
            <a:spAutoFit/>
          </a:bodyPr>
          <a:lstStyle/>
          <a:p>
            <a:r>
              <a:rPr lang="en-US" altLang="ja-JP" sz="3600" b="1" dirty="0"/>
              <a:t>SMJ</a:t>
            </a:r>
            <a:r>
              <a:rPr lang="ja-JP" altLang="en-US" sz="3600" b="1" dirty="0"/>
              <a:t>との相関：</a:t>
            </a:r>
            <a:r>
              <a:rPr lang="en-US" altLang="ja-JP" sz="3600" b="1" dirty="0"/>
              <a:t>0.40</a:t>
            </a:r>
            <a:endParaRPr lang="ja-JP" altLang="en-US" sz="3600" b="1" dirty="0"/>
          </a:p>
        </p:txBody>
      </p:sp>
    </p:spTree>
    <p:extLst>
      <p:ext uri="{BB962C8B-B14F-4D97-AF65-F5344CB8AC3E}">
        <p14:creationId xmlns:p14="http://schemas.microsoft.com/office/powerpoint/2010/main" val="42130640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図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1584" y="1142122"/>
            <a:ext cx="3898711" cy="2225615"/>
          </a:xfrm>
          <a:prstGeom prst="rect">
            <a:avLst/>
          </a:prstGeom>
        </p:spPr>
      </p:pic>
      <p:pic>
        <p:nvPicPr>
          <p:cNvPr id="4" name="図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42647" y="1142122"/>
            <a:ext cx="3898711" cy="2225615"/>
          </a:xfrm>
          <a:prstGeom prst="rect">
            <a:avLst/>
          </a:prstGeom>
        </p:spPr>
      </p:pic>
      <p:pic>
        <p:nvPicPr>
          <p:cNvPr id="5" name="図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5596" y="3608588"/>
            <a:ext cx="2026275" cy="2138354"/>
          </a:xfrm>
          <a:prstGeom prst="rect">
            <a:avLst/>
          </a:prstGeom>
        </p:spPr>
      </p:pic>
      <p:pic>
        <p:nvPicPr>
          <p:cNvPr id="6" name="図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45851" y="3610521"/>
            <a:ext cx="2024444" cy="2136421"/>
          </a:xfrm>
          <a:prstGeom prst="rect">
            <a:avLst/>
          </a:prstGeom>
        </p:spPr>
      </p:pic>
      <p:pic>
        <p:nvPicPr>
          <p:cNvPr id="7" name="図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17426" y="3608587"/>
            <a:ext cx="2026274" cy="2138354"/>
          </a:xfrm>
          <a:prstGeom prst="rect">
            <a:avLst/>
          </a:prstGeom>
        </p:spPr>
      </p:pic>
      <p:pic>
        <p:nvPicPr>
          <p:cNvPr id="8" name="図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047203" y="3608587"/>
            <a:ext cx="2026275" cy="2138354"/>
          </a:xfrm>
          <a:prstGeom prst="rect">
            <a:avLst/>
          </a:prstGeom>
        </p:spPr>
      </p:pic>
    </p:spTree>
    <p:extLst>
      <p:ext uri="{BB962C8B-B14F-4D97-AF65-F5344CB8AC3E}">
        <p14:creationId xmlns:p14="http://schemas.microsoft.com/office/powerpoint/2010/main" val="33696107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図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9551" y="1393844"/>
            <a:ext cx="4222449" cy="4177469"/>
          </a:xfrm>
          <a:prstGeom prst="rect">
            <a:avLst/>
          </a:prstGeom>
        </p:spPr>
      </p:pic>
      <p:graphicFrame>
        <p:nvGraphicFramePr>
          <p:cNvPr id="3" name="オブジェクト 2"/>
          <p:cNvGraphicFramePr>
            <a:graphicFrameLocks noChangeAspect="1"/>
          </p:cNvGraphicFramePr>
          <p:nvPr>
            <p:extLst/>
          </p:nvPr>
        </p:nvGraphicFramePr>
        <p:xfrm>
          <a:off x="5230279" y="997086"/>
          <a:ext cx="3251597" cy="747713"/>
        </p:xfrm>
        <a:graphic>
          <a:graphicData uri="http://schemas.openxmlformats.org/presentationml/2006/ole">
            <mc:AlternateContent xmlns:mc="http://schemas.openxmlformats.org/markup-compatibility/2006">
              <mc:Choice xmlns:v="urn:schemas-microsoft-com:vml" Requires="v">
                <p:oleObj spid="_x0000_s1039" name="ワークシート" r:id="rId4" imgW="2114572" imgH="485775" progId="Excel.Sheet.12">
                  <p:embed/>
                </p:oleObj>
              </mc:Choice>
              <mc:Fallback>
                <p:oleObj name="ワークシート" r:id="rId4" imgW="2114572" imgH="485775" progId="Excel.Sheet.12">
                  <p:embed/>
                  <p:pic>
                    <p:nvPicPr>
                      <p:cNvPr id="3" name="オブジェクト 2"/>
                      <p:cNvPicPr/>
                      <p:nvPr/>
                    </p:nvPicPr>
                    <p:blipFill>
                      <a:blip r:embed="rId5"/>
                      <a:stretch>
                        <a:fillRect/>
                      </a:stretch>
                    </p:blipFill>
                    <p:spPr>
                      <a:xfrm>
                        <a:off x="5230279" y="997086"/>
                        <a:ext cx="3251597" cy="747713"/>
                      </a:xfrm>
                      <a:prstGeom prst="rect">
                        <a:avLst/>
                      </a:prstGeom>
                    </p:spPr>
                  </p:pic>
                </p:oleObj>
              </mc:Fallback>
            </mc:AlternateContent>
          </a:graphicData>
        </a:graphic>
      </p:graphicFrame>
      <p:sp>
        <p:nvSpPr>
          <p:cNvPr id="4" name="テキスト ボックス 3"/>
          <p:cNvSpPr txBox="1"/>
          <p:nvPr/>
        </p:nvSpPr>
        <p:spPr>
          <a:xfrm>
            <a:off x="5124707" y="1798544"/>
            <a:ext cx="3536577" cy="124649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altLang="ja-JP" sz="1500" dirty="0"/>
              <a:t>SMJ-Monsoon</a:t>
            </a:r>
            <a:r>
              <a:rPr lang="ja-JP" altLang="en-US" sz="1500" dirty="0"/>
              <a:t>　</a:t>
            </a:r>
            <a:r>
              <a:rPr lang="en-US" altLang="ja-JP" sz="1500" dirty="0"/>
              <a:t>vs</a:t>
            </a:r>
            <a:r>
              <a:rPr lang="ja-JP" altLang="en-US" sz="1500" dirty="0"/>
              <a:t>　マスカリン高気圧</a:t>
            </a:r>
            <a:endParaRPr lang="en-US" altLang="ja-JP" sz="1500" dirty="0"/>
          </a:p>
          <a:p>
            <a:pPr algn="ctr"/>
            <a:r>
              <a:rPr lang="en-US" altLang="ja-JP" sz="1500" dirty="0" smtClean="0"/>
              <a:t>0.35</a:t>
            </a:r>
            <a:endParaRPr lang="en-US" altLang="ja-JP" sz="1500" dirty="0"/>
          </a:p>
          <a:p>
            <a:pPr algn="ctr"/>
            <a:endParaRPr lang="en-US" altLang="ja-JP" sz="1500" dirty="0"/>
          </a:p>
          <a:p>
            <a:pPr algn="ctr"/>
            <a:r>
              <a:rPr lang="en-US" altLang="ja-JP" sz="1500" dirty="0"/>
              <a:t>SMJ-Monsoon</a:t>
            </a:r>
            <a:r>
              <a:rPr lang="ja-JP" altLang="en-US" sz="1500" dirty="0"/>
              <a:t>　</a:t>
            </a:r>
            <a:r>
              <a:rPr lang="en-US" altLang="ja-JP" sz="1500" dirty="0"/>
              <a:t>vs</a:t>
            </a:r>
            <a:r>
              <a:rPr lang="ja-JP" altLang="en-US" sz="1500" dirty="0"/>
              <a:t>　</a:t>
            </a:r>
            <a:r>
              <a:rPr lang="en-US" altLang="ja-JP" sz="1500" dirty="0"/>
              <a:t>AAO</a:t>
            </a:r>
            <a:r>
              <a:rPr lang="ja-JP" altLang="en-US" sz="1500" dirty="0"/>
              <a:t>　</a:t>
            </a:r>
            <a:endParaRPr lang="en-US" altLang="ja-JP" sz="1500" dirty="0"/>
          </a:p>
          <a:p>
            <a:pPr algn="ctr"/>
            <a:r>
              <a:rPr lang="en-US" altLang="ja-JP" sz="1500" dirty="0"/>
              <a:t>0.21</a:t>
            </a:r>
            <a:endParaRPr lang="ja-JP" altLang="en-US" sz="1500" dirty="0"/>
          </a:p>
        </p:txBody>
      </p:sp>
      <p:grpSp>
        <p:nvGrpSpPr>
          <p:cNvPr id="5" name="グループ化 4"/>
          <p:cNvGrpSpPr/>
          <p:nvPr/>
        </p:nvGrpSpPr>
        <p:grpSpPr>
          <a:xfrm>
            <a:off x="5304115" y="3129445"/>
            <a:ext cx="3177761" cy="2756648"/>
            <a:chOff x="113944" y="3460998"/>
            <a:chExt cx="3433578" cy="3397002"/>
          </a:xfrm>
        </p:grpSpPr>
        <p:pic>
          <p:nvPicPr>
            <p:cNvPr id="6" name="図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3944" y="3460998"/>
              <a:ext cx="3433578" cy="3397002"/>
            </a:xfrm>
            <a:prstGeom prst="rect">
              <a:avLst/>
            </a:prstGeom>
          </p:spPr>
        </p:pic>
        <p:sp>
          <p:nvSpPr>
            <p:cNvPr id="7" name="正方形/長方形 6"/>
            <p:cNvSpPr/>
            <p:nvPr/>
          </p:nvSpPr>
          <p:spPr>
            <a:xfrm>
              <a:off x="772472" y="4707162"/>
              <a:ext cx="599842" cy="904674"/>
            </a:xfrm>
            <a:prstGeom prst="rect">
              <a:avLst/>
            </a:prstGeom>
            <a:noFill/>
            <a:ln w="3810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ja-JP" altLang="en-US" sz="1350"/>
            </a:p>
          </p:txBody>
        </p:sp>
      </p:grpSp>
    </p:spTree>
    <p:extLst>
      <p:ext uri="{BB962C8B-B14F-4D97-AF65-F5344CB8AC3E}">
        <p14:creationId xmlns:p14="http://schemas.microsoft.com/office/powerpoint/2010/main" val="20113364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図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4080" y="1885950"/>
            <a:ext cx="2786990" cy="4114800"/>
          </a:xfrm>
          <a:prstGeom prst="rect">
            <a:avLst/>
          </a:prstGeom>
        </p:spPr>
      </p:pic>
      <p:sp>
        <p:nvSpPr>
          <p:cNvPr id="3" name="テキスト ボックス 2"/>
          <p:cNvSpPr txBox="1"/>
          <p:nvPr/>
        </p:nvSpPr>
        <p:spPr>
          <a:xfrm>
            <a:off x="255495" y="971551"/>
            <a:ext cx="6757147" cy="369332"/>
          </a:xfrm>
          <a:prstGeom prst="rect">
            <a:avLst/>
          </a:prstGeom>
          <a:noFill/>
        </p:spPr>
        <p:txBody>
          <a:bodyPr wrap="square" rtlCol="0">
            <a:spAutoFit/>
          </a:bodyPr>
          <a:lstStyle/>
          <a:p>
            <a:r>
              <a:rPr lang="en-US" altLang="ja-JP" b="1" dirty="0"/>
              <a:t>SMJ</a:t>
            </a:r>
            <a:r>
              <a:rPr lang="ja-JP" altLang="en-US" b="1" dirty="0"/>
              <a:t>インデックスからインドモンスーンインデックスを除いた</a:t>
            </a:r>
          </a:p>
        </p:txBody>
      </p:sp>
      <p:pic>
        <p:nvPicPr>
          <p:cNvPr id="4" name="図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10735" y="1276155"/>
            <a:ext cx="3865094" cy="2206424"/>
          </a:xfrm>
          <a:prstGeom prst="rect">
            <a:avLst/>
          </a:prstGeom>
        </p:spPr>
      </p:pic>
      <p:pic>
        <p:nvPicPr>
          <p:cNvPr id="5" name="図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10736" y="3650647"/>
            <a:ext cx="3865094" cy="2206424"/>
          </a:xfrm>
          <a:prstGeom prst="rect">
            <a:avLst/>
          </a:prstGeom>
        </p:spPr>
      </p:pic>
      <p:pic>
        <p:nvPicPr>
          <p:cNvPr id="6" name="図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75403" y="3596167"/>
            <a:ext cx="2087416" cy="2202877"/>
          </a:xfrm>
          <a:prstGeom prst="rect">
            <a:avLst/>
          </a:prstGeom>
        </p:spPr>
      </p:pic>
      <p:pic>
        <p:nvPicPr>
          <p:cNvPr id="7" name="図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62180" y="1401334"/>
            <a:ext cx="2000638" cy="2111299"/>
          </a:xfrm>
          <a:prstGeom prst="rect">
            <a:avLst/>
          </a:prstGeom>
        </p:spPr>
      </p:pic>
      <p:sp>
        <p:nvSpPr>
          <p:cNvPr id="8" name="テキスト ボックス 7"/>
          <p:cNvSpPr txBox="1"/>
          <p:nvPr/>
        </p:nvSpPr>
        <p:spPr>
          <a:xfrm>
            <a:off x="255494" y="1317800"/>
            <a:ext cx="2595282" cy="738664"/>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altLang="ja-JP" sz="1050" dirty="0"/>
              <a:t>SMJ-Indo</a:t>
            </a:r>
            <a:r>
              <a:rPr lang="ja-JP" altLang="en-US" sz="1050" dirty="0"/>
              <a:t>　</a:t>
            </a:r>
            <a:r>
              <a:rPr lang="en-US" altLang="ja-JP" sz="1050" dirty="0"/>
              <a:t>vs</a:t>
            </a:r>
            <a:r>
              <a:rPr lang="ja-JP" altLang="en-US" sz="1050" dirty="0"/>
              <a:t>　マスカリン高気圧</a:t>
            </a:r>
            <a:endParaRPr lang="en-US" altLang="ja-JP" sz="1050" dirty="0"/>
          </a:p>
          <a:p>
            <a:pPr algn="ctr"/>
            <a:r>
              <a:rPr lang="en-US" altLang="ja-JP" sz="1050" dirty="0"/>
              <a:t>0.29</a:t>
            </a:r>
          </a:p>
          <a:p>
            <a:pPr algn="ctr"/>
            <a:r>
              <a:rPr lang="en-US" altLang="ja-JP" sz="1050" dirty="0"/>
              <a:t>SMJ-Indo</a:t>
            </a:r>
            <a:r>
              <a:rPr lang="ja-JP" altLang="en-US" sz="1050" dirty="0"/>
              <a:t>　</a:t>
            </a:r>
            <a:r>
              <a:rPr lang="en-US" altLang="ja-JP" sz="1050" dirty="0"/>
              <a:t>vs</a:t>
            </a:r>
            <a:r>
              <a:rPr lang="ja-JP" altLang="en-US" sz="1050" dirty="0"/>
              <a:t>　</a:t>
            </a:r>
            <a:r>
              <a:rPr lang="en-US" altLang="ja-JP" sz="1050" dirty="0"/>
              <a:t>AAO</a:t>
            </a:r>
            <a:r>
              <a:rPr lang="ja-JP" altLang="en-US" sz="1050" dirty="0"/>
              <a:t>　</a:t>
            </a:r>
            <a:endParaRPr lang="en-US" altLang="ja-JP" sz="1050" dirty="0"/>
          </a:p>
          <a:p>
            <a:pPr algn="ctr"/>
            <a:r>
              <a:rPr lang="en-US" altLang="ja-JP" sz="1050" dirty="0"/>
              <a:t>0.19</a:t>
            </a:r>
            <a:endParaRPr lang="ja-JP" altLang="en-US" sz="1050" dirty="0"/>
          </a:p>
        </p:txBody>
      </p:sp>
    </p:spTree>
    <p:extLst>
      <p:ext uri="{BB962C8B-B14F-4D97-AF65-F5344CB8AC3E}">
        <p14:creationId xmlns:p14="http://schemas.microsoft.com/office/powerpoint/2010/main" val="9199586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テキスト ボックス 3"/>
          <p:cNvSpPr txBox="1"/>
          <p:nvPr/>
        </p:nvSpPr>
        <p:spPr>
          <a:xfrm>
            <a:off x="2353236" y="1294994"/>
            <a:ext cx="1862417" cy="300082"/>
          </a:xfrm>
          <a:prstGeom prst="rect">
            <a:avLst/>
          </a:prstGeom>
          <a:noFill/>
        </p:spPr>
        <p:txBody>
          <a:bodyPr wrap="square" rtlCol="0">
            <a:spAutoFit/>
          </a:bodyPr>
          <a:lstStyle/>
          <a:p>
            <a:r>
              <a:rPr lang="en-US" altLang="ja-JP" sz="1350" dirty="0"/>
              <a:t>70E-75E</a:t>
            </a:r>
            <a:r>
              <a:rPr lang="ja-JP" altLang="en-US" sz="1350" dirty="0" err="1"/>
              <a:t>、</a:t>
            </a:r>
            <a:r>
              <a:rPr lang="en-US" altLang="ja-JP" sz="1350" dirty="0"/>
              <a:t>20s-23s</a:t>
            </a:r>
            <a:endParaRPr lang="ja-JP" altLang="en-US" sz="1350" dirty="0"/>
          </a:p>
        </p:txBody>
      </p:sp>
      <p:pic>
        <p:nvPicPr>
          <p:cNvPr id="7" name="図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35070" y="1583392"/>
            <a:ext cx="3975164" cy="4174541"/>
          </a:xfrm>
          <a:prstGeom prst="rect">
            <a:avLst/>
          </a:prstGeom>
        </p:spPr>
      </p:pic>
      <p:grpSp>
        <p:nvGrpSpPr>
          <p:cNvPr id="10" name="グループ化 9"/>
          <p:cNvGrpSpPr/>
          <p:nvPr/>
        </p:nvGrpSpPr>
        <p:grpSpPr>
          <a:xfrm>
            <a:off x="522877" y="1583392"/>
            <a:ext cx="3960359" cy="4158993"/>
            <a:chOff x="697169" y="968189"/>
            <a:chExt cx="5280479" cy="5545324"/>
          </a:xfrm>
        </p:grpSpPr>
        <p:pic>
          <p:nvPicPr>
            <p:cNvPr id="3" name="図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7169" y="968189"/>
              <a:ext cx="5280479" cy="5545324"/>
            </a:xfrm>
            <a:prstGeom prst="rect">
              <a:avLst/>
            </a:prstGeom>
          </p:spPr>
        </p:pic>
        <p:sp>
          <p:nvSpPr>
            <p:cNvPr id="5" name="正方形/長方形 4"/>
            <p:cNvSpPr/>
            <p:nvPr/>
          </p:nvSpPr>
          <p:spPr>
            <a:xfrm>
              <a:off x="2465294" y="2291136"/>
              <a:ext cx="905435" cy="1174377"/>
            </a:xfrm>
            <a:prstGeom prst="rect">
              <a:avLst/>
            </a:prstGeom>
            <a:noFill/>
            <a:ln w="57150" cap="flat" cmpd="sng" algn="ctr">
              <a:solidFill>
                <a:srgbClr val="00B05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ja-JP" altLang="en-US" sz="1350"/>
            </a:p>
          </p:txBody>
        </p:sp>
        <p:sp>
          <p:nvSpPr>
            <p:cNvPr id="6" name="正方形/長方形 5"/>
            <p:cNvSpPr/>
            <p:nvPr/>
          </p:nvSpPr>
          <p:spPr>
            <a:xfrm>
              <a:off x="3810000" y="3644480"/>
              <a:ext cx="322729" cy="192742"/>
            </a:xfrm>
            <a:prstGeom prst="rect">
              <a:avLst/>
            </a:prstGeom>
            <a:noFill/>
            <a:ln w="5715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ja-JP" altLang="en-US" sz="1350"/>
            </a:p>
          </p:txBody>
        </p:sp>
      </p:grpSp>
      <p:sp>
        <p:nvSpPr>
          <p:cNvPr id="8" name="正方形/長方形 7"/>
          <p:cNvSpPr/>
          <p:nvPr/>
        </p:nvSpPr>
        <p:spPr>
          <a:xfrm>
            <a:off x="6306670" y="2532390"/>
            <a:ext cx="679076" cy="880783"/>
          </a:xfrm>
          <a:prstGeom prst="rect">
            <a:avLst/>
          </a:prstGeom>
          <a:noFill/>
          <a:ln w="57150" cap="flat" cmpd="sng" algn="ctr">
            <a:solidFill>
              <a:srgbClr val="00B05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ja-JP" altLang="en-US" sz="1350"/>
          </a:p>
        </p:txBody>
      </p:sp>
      <p:sp>
        <p:nvSpPr>
          <p:cNvPr id="11" name="正方形/長方形 10"/>
          <p:cNvSpPr/>
          <p:nvPr/>
        </p:nvSpPr>
        <p:spPr>
          <a:xfrm>
            <a:off x="6461312" y="3735166"/>
            <a:ext cx="1069042" cy="510743"/>
          </a:xfrm>
          <a:prstGeom prst="rect">
            <a:avLst/>
          </a:prstGeom>
          <a:noFill/>
          <a:ln w="5715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r>
              <a:rPr lang="en-US" altLang="ja-JP" sz="2700" b="1" dirty="0"/>
              <a:t>MH</a:t>
            </a:r>
            <a:endParaRPr lang="ja-JP" altLang="en-US" sz="2700" b="1" dirty="0"/>
          </a:p>
        </p:txBody>
      </p:sp>
      <p:sp>
        <p:nvSpPr>
          <p:cNvPr id="12" name="楕円 11"/>
          <p:cNvSpPr/>
          <p:nvPr/>
        </p:nvSpPr>
        <p:spPr>
          <a:xfrm>
            <a:off x="1986801" y="3735166"/>
            <a:ext cx="1297643" cy="475691"/>
          </a:xfrm>
          <a:prstGeom prst="ellipse">
            <a:avLst/>
          </a:prstGeom>
          <a:solidFill>
            <a:srgbClr val="FF0000">
              <a:alpha val="50000"/>
            </a:srgbClr>
          </a:solidFill>
          <a:ln w="38100">
            <a:solidFill>
              <a:srgbClr val="FFC000"/>
            </a:solidFill>
          </a:ln>
        </p:spPr>
        <p:style>
          <a:lnRef idx="0">
            <a:scrgbClr r="0" g="0" b="0"/>
          </a:lnRef>
          <a:fillRef idx="0">
            <a:scrgbClr r="0" g="0" b="0"/>
          </a:fillRef>
          <a:effectRef idx="0">
            <a:scrgbClr r="0" g="0" b="0"/>
          </a:effectRef>
          <a:fontRef idx="minor">
            <a:schemeClr val="lt1"/>
          </a:fontRef>
        </p:style>
        <p:txBody>
          <a:bodyPr rtlCol="0" anchor="ctr"/>
          <a:lstStyle/>
          <a:p>
            <a:pPr algn="ctr"/>
            <a:r>
              <a:rPr lang="en-US" altLang="ja-JP" sz="3300" b="1" dirty="0"/>
              <a:t>MH</a:t>
            </a:r>
            <a:endParaRPr lang="ja-JP" altLang="en-US" sz="3300" b="1" dirty="0"/>
          </a:p>
        </p:txBody>
      </p:sp>
    </p:spTree>
    <p:extLst>
      <p:ext uri="{BB962C8B-B14F-4D97-AF65-F5344CB8AC3E}">
        <p14:creationId xmlns:p14="http://schemas.microsoft.com/office/powerpoint/2010/main" val="25475480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図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3242" y="1455107"/>
            <a:ext cx="4368758" cy="3947786"/>
          </a:xfrm>
          <a:prstGeom prst="rect">
            <a:avLst/>
          </a:prstGeom>
        </p:spPr>
      </p:pic>
      <p:grpSp>
        <p:nvGrpSpPr>
          <p:cNvPr id="5" name="グループ化 4"/>
          <p:cNvGrpSpPr/>
          <p:nvPr/>
        </p:nvGrpSpPr>
        <p:grpSpPr>
          <a:xfrm>
            <a:off x="4902123" y="1388488"/>
            <a:ext cx="3938269" cy="4135794"/>
            <a:chOff x="6536164" y="708317"/>
            <a:chExt cx="5251025" cy="5514392"/>
          </a:xfrm>
        </p:grpSpPr>
        <p:pic>
          <p:nvPicPr>
            <p:cNvPr id="3" name="図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36164" y="708317"/>
              <a:ext cx="5251025" cy="5514392"/>
            </a:xfrm>
            <a:prstGeom prst="rect">
              <a:avLst/>
            </a:prstGeom>
          </p:spPr>
        </p:pic>
        <p:sp>
          <p:nvSpPr>
            <p:cNvPr id="4" name="正方形/長方形 3"/>
            <p:cNvSpPr/>
            <p:nvPr/>
          </p:nvSpPr>
          <p:spPr>
            <a:xfrm>
              <a:off x="8310282" y="1972234"/>
              <a:ext cx="941294" cy="1174377"/>
            </a:xfrm>
            <a:prstGeom prst="rect">
              <a:avLst/>
            </a:prstGeom>
            <a:noFill/>
            <a:ln w="57150" cap="flat" cmpd="sng" algn="ctr">
              <a:solidFill>
                <a:srgbClr val="00B05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ja-JP" altLang="en-US" sz="1350"/>
            </a:p>
          </p:txBody>
        </p:sp>
      </p:grpSp>
      <p:sp>
        <p:nvSpPr>
          <p:cNvPr id="7" name="テキスト ボックス 6"/>
          <p:cNvSpPr txBox="1"/>
          <p:nvPr/>
        </p:nvSpPr>
        <p:spPr>
          <a:xfrm>
            <a:off x="4719919" y="1092573"/>
            <a:ext cx="1862417" cy="300082"/>
          </a:xfrm>
          <a:prstGeom prst="rect">
            <a:avLst/>
          </a:prstGeom>
          <a:noFill/>
        </p:spPr>
        <p:txBody>
          <a:bodyPr wrap="square" rtlCol="0">
            <a:spAutoFit/>
          </a:bodyPr>
          <a:lstStyle/>
          <a:p>
            <a:r>
              <a:rPr lang="en-US" altLang="ja-JP" sz="1350" dirty="0"/>
              <a:t>55E-60E</a:t>
            </a:r>
            <a:r>
              <a:rPr lang="ja-JP" altLang="en-US" sz="1350" dirty="0" err="1"/>
              <a:t>、</a:t>
            </a:r>
            <a:r>
              <a:rPr lang="en-US" altLang="ja-JP" sz="1350" dirty="0"/>
              <a:t>20s-23s</a:t>
            </a:r>
            <a:endParaRPr lang="ja-JP" altLang="en-US" sz="1350" dirty="0"/>
          </a:p>
        </p:txBody>
      </p:sp>
      <p:sp>
        <p:nvSpPr>
          <p:cNvPr id="8" name="楕円 7"/>
          <p:cNvSpPr/>
          <p:nvPr/>
        </p:nvSpPr>
        <p:spPr>
          <a:xfrm>
            <a:off x="6394076" y="3547501"/>
            <a:ext cx="1297643" cy="475691"/>
          </a:xfrm>
          <a:prstGeom prst="ellipse">
            <a:avLst/>
          </a:prstGeom>
          <a:solidFill>
            <a:srgbClr val="FF0000">
              <a:alpha val="50000"/>
            </a:srgbClr>
          </a:solidFill>
          <a:ln w="38100">
            <a:solidFill>
              <a:srgbClr val="FFC000"/>
            </a:solidFill>
          </a:ln>
        </p:spPr>
        <p:style>
          <a:lnRef idx="0">
            <a:scrgbClr r="0" g="0" b="0"/>
          </a:lnRef>
          <a:fillRef idx="0">
            <a:scrgbClr r="0" g="0" b="0"/>
          </a:fillRef>
          <a:effectRef idx="0">
            <a:scrgbClr r="0" g="0" b="0"/>
          </a:effectRef>
          <a:fontRef idx="minor">
            <a:schemeClr val="lt1"/>
          </a:fontRef>
        </p:style>
        <p:txBody>
          <a:bodyPr rtlCol="0" anchor="ctr"/>
          <a:lstStyle/>
          <a:p>
            <a:pPr algn="ctr"/>
            <a:r>
              <a:rPr lang="en-US" altLang="ja-JP" sz="3300" b="1" dirty="0"/>
              <a:t>MH</a:t>
            </a:r>
            <a:endParaRPr lang="ja-JP" altLang="en-US" sz="3300" b="1" dirty="0"/>
          </a:p>
        </p:txBody>
      </p:sp>
      <p:sp>
        <p:nvSpPr>
          <p:cNvPr id="6" name="正方形/長方形 5"/>
          <p:cNvSpPr/>
          <p:nvPr/>
        </p:nvSpPr>
        <p:spPr>
          <a:xfrm>
            <a:off x="6696636" y="3428999"/>
            <a:ext cx="242047" cy="144557"/>
          </a:xfrm>
          <a:prstGeom prst="rect">
            <a:avLst/>
          </a:prstGeom>
          <a:noFill/>
          <a:ln w="5715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ja-JP" altLang="en-US" sz="1350"/>
          </a:p>
        </p:txBody>
      </p:sp>
    </p:spTree>
    <p:extLst>
      <p:ext uri="{BB962C8B-B14F-4D97-AF65-F5344CB8AC3E}">
        <p14:creationId xmlns:p14="http://schemas.microsoft.com/office/powerpoint/2010/main" val="28120178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テキスト ボックス 6"/>
          <p:cNvSpPr txBox="1"/>
          <p:nvPr/>
        </p:nvSpPr>
        <p:spPr>
          <a:xfrm>
            <a:off x="1143000" y="857251"/>
            <a:ext cx="3429000" cy="646331"/>
          </a:xfrm>
          <a:prstGeom prst="rect">
            <a:avLst/>
          </a:prstGeom>
        </p:spPr>
        <p:style>
          <a:lnRef idx="3">
            <a:schemeClr val="lt1"/>
          </a:lnRef>
          <a:fillRef idx="1">
            <a:schemeClr val="dk1"/>
          </a:fillRef>
          <a:effectRef idx="1">
            <a:schemeClr val="dk1"/>
          </a:effectRef>
          <a:fontRef idx="minor">
            <a:schemeClr val="lt1"/>
          </a:fontRef>
        </p:style>
        <p:txBody>
          <a:bodyPr wrap="square" rtlCol="0">
            <a:spAutoFit/>
          </a:bodyPr>
          <a:lstStyle/>
          <a:p>
            <a:r>
              <a:rPr lang="en-US" altLang="ja-JP" b="1" dirty="0">
                <a:latin typeface="HGP創英角ﾎﾟｯﾌﾟ体" panose="040B0A00000000000000" pitchFamily="50" charset="-128"/>
                <a:ea typeface="HGP創英角ﾎﾟｯﾌﾟ体" panose="040B0A00000000000000" pitchFamily="50" charset="-128"/>
              </a:rPr>
              <a:t>2</a:t>
            </a:r>
            <a:r>
              <a:rPr lang="ja-JP" altLang="en-US" b="1" dirty="0">
                <a:latin typeface="HGP創英角ﾎﾟｯﾌﾟ体" panose="040B0A00000000000000" pitchFamily="50" charset="-128"/>
                <a:ea typeface="HGP創英角ﾎﾟｯﾌﾟ体" panose="040B0A00000000000000" pitchFamily="50" charset="-128"/>
              </a:rPr>
              <a:t>エリアとソマリジェットとの</a:t>
            </a:r>
            <a:endParaRPr lang="en-US" altLang="ja-JP" b="1" dirty="0">
              <a:latin typeface="HGP創英角ﾎﾟｯﾌﾟ体" panose="040B0A00000000000000" pitchFamily="50" charset="-128"/>
              <a:ea typeface="HGP創英角ﾎﾟｯﾌﾟ体" panose="040B0A00000000000000" pitchFamily="50" charset="-128"/>
            </a:endParaRPr>
          </a:p>
          <a:p>
            <a:r>
              <a:rPr lang="ja-JP" altLang="en-US" b="1" dirty="0">
                <a:latin typeface="HGP創英角ﾎﾟｯﾌﾟ体" panose="040B0A00000000000000" pitchFamily="50" charset="-128"/>
                <a:ea typeface="HGP創英角ﾎﾟｯﾌﾟ体" panose="040B0A00000000000000" pitchFamily="50" charset="-128"/>
              </a:rPr>
              <a:t>関係をさらに明らかにするために</a:t>
            </a:r>
          </a:p>
        </p:txBody>
      </p:sp>
      <p:sp>
        <p:nvSpPr>
          <p:cNvPr id="8" name="テキスト ボックス 7"/>
          <p:cNvSpPr txBox="1"/>
          <p:nvPr/>
        </p:nvSpPr>
        <p:spPr>
          <a:xfrm>
            <a:off x="1335024" y="1546273"/>
            <a:ext cx="4005072" cy="30008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altLang="ja-JP" sz="1350" dirty="0"/>
              <a:t>SMJ</a:t>
            </a:r>
            <a:r>
              <a:rPr lang="ja-JP" altLang="en-US" sz="1350" dirty="0"/>
              <a:t>と</a:t>
            </a:r>
            <a:r>
              <a:rPr lang="en-US" altLang="ja-JP" sz="1350" dirty="0"/>
              <a:t>2</a:t>
            </a:r>
            <a:r>
              <a:rPr lang="ja-JP" altLang="en-US" sz="1350" dirty="0"/>
              <a:t>エリアの</a:t>
            </a:r>
            <a:r>
              <a:rPr lang="en-US" altLang="ja-JP" sz="1350" dirty="0"/>
              <a:t>INDEX</a:t>
            </a:r>
            <a:r>
              <a:rPr lang="ja-JP" altLang="en-US" sz="1350" dirty="0"/>
              <a:t>の値を散布図にした図</a:t>
            </a:r>
          </a:p>
        </p:txBody>
      </p:sp>
      <p:pic>
        <p:nvPicPr>
          <p:cNvPr id="5" name="図 4"/>
          <p:cNvPicPr>
            <a:picLocks noChangeAspect="1"/>
          </p:cNvPicPr>
          <p:nvPr/>
        </p:nvPicPr>
        <p:blipFill rotWithShape="1">
          <a:blip r:embed="rId2"/>
          <a:srcRect l="4373" t="12386" r="1835" b="5080"/>
          <a:stretch/>
        </p:blipFill>
        <p:spPr>
          <a:xfrm>
            <a:off x="1207909" y="1873914"/>
            <a:ext cx="5327295" cy="3143707"/>
          </a:xfrm>
          <a:prstGeom prst="rect">
            <a:avLst/>
          </a:prstGeom>
        </p:spPr>
      </p:pic>
      <p:grpSp>
        <p:nvGrpSpPr>
          <p:cNvPr id="16" name="グループ化 15"/>
          <p:cNvGrpSpPr/>
          <p:nvPr/>
        </p:nvGrpSpPr>
        <p:grpSpPr>
          <a:xfrm>
            <a:off x="160045" y="2237304"/>
            <a:ext cx="8830584" cy="3597711"/>
            <a:chOff x="-1310607" y="1840070"/>
            <a:chExt cx="11774112" cy="4796948"/>
          </a:xfrm>
        </p:grpSpPr>
        <p:sp>
          <p:nvSpPr>
            <p:cNvPr id="9" name="楕円 8"/>
            <p:cNvSpPr/>
            <p:nvPr/>
          </p:nvSpPr>
          <p:spPr>
            <a:xfrm rot="19581512">
              <a:off x="4237505" y="2112211"/>
              <a:ext cx="1880506" cy="893032"/>
            </a:xfrm>
            <a:prstGeom prst="ellipse">
              <a:avLst/>
            </a:prstGeom>
            <a:noFill/>
            <a:ln w="3810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ja-JP" altLang="en-US" sz="1350"/>
            </a:p>
          </p:txBody>
        </p:sp>
        <p:sp>
          <p:nvSpPr>
            <p:cNvPr id="10" name="楕円 9"/>
            <p:cNvSpPr/>
            <p:nvPr/>
          </p:nvSpPr>
          <p:spPr>
            <a:xfrm rot="20093402">
              <a:off x="794543" y="3733842"/>
              <a:ext cx="2770772" cy="959973"/>
            </a:xfrm>
            <a:prstGeom prst="ellipse">
              <a:avLst/>
            </a:prstGeom>
            <a:noFill/>
            <a:ln w="38100" cap="flat" cmpd="sng" algn="ctr">
              <a:solidFill>
                <a:srgbClr val="00206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ja-JP" altLang="en-US" sz="1350"/>
            </a:p>
          </p:txBody>
        </p:sp>
        <p:sp>
          <p:nvSpPr>
            <p:cNvPr id="11" name="楕円 10"/>
            <p:cNvSpPr/>
            <p:nvPr/>
          </p:nvSpPr>
          <p:spPr>
            <a:xfrm>
              <a:off x="3768738" y="3412936"/>
              <a:ext cx="1279146" cy="1601783"/>
            </a:xfrm>
            <a:prstGeom prst="ellipse">
              <a:avLst/>
            </a:prstGeom>
            <a:noFill/>
            <a:ln w="38100" cap="flat" cmpd="sng" algn="ctr">
              <a:solidFill>
                <a:srgbClr val="00B05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p>
              <a:pPr algn="ctr"/>
              <a:endParaRPr lang="ja-JP" altLang="en-US" sz="1350"/>
            </a:p>
          </p:txBody>
        </p:sp>
        <p:sp>
          <p:nvSpPr>
            <p:cNvPr id="12" name="楕円 11"/>
            <p:cNvSpPr/>
            <p:nvPr/>
          </p:nvSpPr>
          <p:spPr>
            <a:xfrm>
              <a:off x="1953265" y="1840070"/>
              <a:ext cx="1948263" cy="1588929"/>
            </a:xfrm>
            <a:prstGeom prst="ellipse">
              <a:avLst/>
            </a:prstGeom>
            <a:noFill/>
            <a:ln w="38100" cap="flat" cmpd="sng" algn="ctr">
              <a:solidFill>
                <a:srgbClr val="FFC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rtlCol="0" anchor="ctr"/>
            <a:lstStyle/>
            <a:p>
              <a:pPr algn="ctr"/>
              <a:endParaRPr lang="ja-JP" altLang="en-US" sz="1350"/>
            </a:p>
          </p:txBody>
        </p:sp>
        <p:sp>
          <p:nvSpPr>
            <p:cNvPr id="14" name="テキスト ボックス 13"/>
            <p:cNvSpPr txBox="1"/>
            <p:nvPr/>
          </p:nvSpPr>
          <p:spPr>
            <a:xfrm>
              <a:off x="6505982" y="4137556"/>
              <a:ext cx="3957523" cy="1231107"/>
            </a:xfrm>
            <a:prstGeom prst="rect">
              <a:avLst/>
            </a:prstGeom>
            <a:noFill/>
          </p:spPr>
          <p:txBody>
            <a:bodyPr wrap="square" rtlCol="0">
              <a:spAutoFit/>
            </a:bodyPr>
            <a:lstStyle/>
            <a:p>
              <a:r>
                <a:rPr lang="ja-JP" altLang="en-US" sz="1350" b="1" dirty="0">
                  <a:solidFill>
                    <a:srgbClr val="FF0000"/>
                  </a:solidFill>
                </a:rPr>
                <a:t>赤</a:t>
              </a:r>
              <a:r>
                <a:rPr lang="ja-JP" altLang="en-US" sz="1350" b="1" dirty="0"/>
                <a:t>・・・</a:t>
              </a:r>
              <a:r>
                <a:rPr lang="en-US" altLang="ja-JP" sz="1350" b="1" dirty="0"/>
                <a:t>2</a:t>
              </a:r>
              <a:r>
                <a:rPr lang="ja-JP" altLang="en-US" sz="1350" b="1" dirty="0"/>
                <a:t>エリア、</a:t>
              </a:r>
              <a:r>
                <a:rPr lang="en-US" altLang="ja-JP" sz="1350" b="1" dirty="0"/>
                <a:t>SMJ</a:t>
              </a:r>
              <a:r>
                <a:rPr lang="ja-JP" altLang="en-US" sz="1350" b="1" dirty="0"/>
                <a:t>ともに強い年</a:t>
              </a:r>
              <a:endParaRPr lang="en-US" altLang="ja-JP" sz="1350" b="1" dirty="0"/>
            </a:p>
            <a:p>
              <a:r>
                <a:rPr lang="ja-JP" altLang="en-US" sz="1350" b="1" dirty="0">
                  <a:solidFill>
                    <a:srgbClr val="002060"/>
                  </a:solidFill>
                </a:rPr>
                <a:t>青</a:t>
              </a:r>
              <a:r>
                <a:rPr lang="ja-JP" altLang="en-US" sz="1350" b="1" dirty="0"/>
                <a:t>・・・</a:t>
              </a:r>
              <a:r>
                <a:rPr lang="en-US" altLang="ja-JP" sz="1350" b="1" dirty="0"/>
                <a:t>2</a:t>
              </a:r>
              <a:r>
                <a:rPr lang="ja-JP" altLang="en-US" sz="1350" b="1" dirty="0"/>
                <a:t>エリア、</a:t>
              </a:r>
              <a:r>
                <a:rPr lang="en-US" altLang="ja-JP" sz="1350" b="1" dirty="0"/>
                <a:t>SMJ</a:t>
              </a:r>
              <a:r>
                <a:rPr lang="ja-JP" altLang="en-US" sz="1350" b="1" dirty="0"/>
                <a:t>ともに弱い年</a:t>
              </a:r>
              <a:endParaRPr lang="en-US" altLang="ja-JP" sz="1350" b="1" dirty="0"/>
            </a:p>
            <a:p>
              <a:r>
                <a:rPr lang="ja-JP" altLang="en-US" sz="1350" b="1" dirty="0">
                  <a:solidFill>
                    <a:srgbClr val="00B050"/>
                  </a:solidFill>
                </a:rPr>
                <a:t>緑</a:t>
              </a:r>
              <a:r>
                <a:rPr lang="ja-JP" altLang="en-US" sz="1350" b="1" dirty="0"/>
                <a:t>・・・</a:t>
              </a:r>
              <a:r>
                <a:rPr lang="en-US" altLang="ja-JP" sz="1350" b="1" dirty="0"/>
                <a:t>SMJ</a:t>
              </a:r>
              <a:r>
                <a:rPr lang="ja-JP" altLang="en-US" sz="1350" b="1" dirty="0"/>
                <a:t>のみ強い年</a:t>
              </a:r>
              <a:endParaRPr lang="en-US" altLang="ja-JP" sz="1350" b="1" dirty="0"/>
            </a:p>
            <a:p>
              <a:r>
                <a:rPr lang="ja-JP" altLang="en-US" sz="1350" b="1" dirty="0">
                  <a:solidFill>
                    <a:srgbClr val="FFC000"/>
                  </a:solidFill>
                </a:rPr>
                <a:t>黄</a:t>
              </a:r>
              <a:r>
                <a:rPr lang="ja-JP" altLang="en-US" sz="1350" b="1" dirty="0"/>
                <a:t>・・・</a:t>
              </a:r>
              <a:r>
                <a:rPr lang="en-US" altLang="ja-JP" sz="1350" b="1" dirty="0"/>
                <a:t>2</a:t>
              </a:r>
              <a:r>
                <a:rPr lang="ja-JP" altLang="en-US" sz="1350" b="1" dirty="0"/>
                <a:t>エリアのみ強い年</a:t>
              </a:r>
            </a:p>
          </p:txBody>
        </p:sp>
        <p:sp>
          <p:nvSpPr>
            <p:cNvPr id="15" name="テキスト ボックス 14"/>
            <p:cNvSpPr txBox="1"/>
            <p:nvPr/>
          </p:nvSpPr>
          <p:spPr>
            <a:xfrm>
              <a:off x="-1310607" y="5682910"/>
              <a:ext cx="6181344" cy="954108"/>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ja-JP" altLang="en-US" sz="1350" dirty="0">
                  <a:solidFill>
                    <a:srgbClr val="FF0000"/>
                  </a:solidFill>
                </a:rPr>
                <a:t>赤</a:t>
              </a:r>
              <a:r>
                <a:rPr lang="ja-JP" altLang="en-US" sz="1350" dirty="0"/>
                <a:t>　−　</a:t>
              </a:r>
              <a:r>
                <a:rPr lang="ja-JP" altLang="en-US" sz="1350" dirty="0">
                  <a:solidFill>
                    <a:srgbClr val="0070C0"/>
                  </a:solidFill>
                </a:rPr>
                <a:t>青</a:t>
              </a:r>
              <a:r>
                <a:rPr lang="ja-JP" altLang="en-US" sz="1350" dirty="0"/>
                <a:t>　のコンポジット</a:t>
              </a:r>
              <a:endParaRPr lang="en-US" altLang="ja-JP" sz="1350" dirty="0"/>
            </a:p>
            <a:p>
              <a:r>
                <a:rPr lang="ja-JP" altLang="en-US" sz="1350" dirty="0">
                  <a:solidFill>
                    <a:srgbClr val="00B050"/>
                  </a:solidFill>
                </a:rPr>
                <a:t>緑</a:t>
              </a:r>
              <a:r>
                <a:rPr lang="ja-JP" altLang="en-US" sz="1350" dirty="0"/>
                <a:t>　−　気候値　のコンポジット（</a:t>
              </a:r>
              <a:r>
                <a:rPr lang="en-US" altLang="ja-JP" sz="1350" dirty="0"/>
                <a:t>SMJ</a:t>
              </a:r>
              <a:r>
                <a:rPr lang="ja-JP" altLang="en-US" sz="1350" dirty="0"/>
                <a:t>のみの場をみる）</a:t>
              </a:r>
              <a:endParaRPr lang="en-US" altLang="ja-JP" sz="1350" dirty="0"/>
            </a:p>
            <a:p>
              <a:r>
                <a:rPr lang="ja-JP" altLang="en-US" sz="1350" dirty="0">
                  <a:solidFill>
                    <a:srgbClr val="FFC000"/>
                  </a:solidFill>
                </a:rPr>
                <a:t>黄</a:t>
              </a:r>
              <a:r>
                <a:rPr lang="ja-JP" altLang="en-US" sz="1350" dirty="0"/>
                <a:t>　−　気候値　のコンポジット（</a:t>
              </a:r>
              <a:r>
                <a:rPr lang="en-US" altLang="ja-JP" sz="1350" dirty="0"/>
                <a:t>2</a:t>
              </a:r>
              <a:r>
                <a:rPr lang="ja-JP" altLang="en-US" sz="1350" dirty="0"/>
                <a:t>エリアの場をみる）</a:t>
              </a:r>
            </a:p>
          </p:txBody>
        </p:sp>
      </p:grpSp>
    </p:spTree>
    <p:extLst>
      <p:ext uri="{BB962C8B-B14F-4D97-AF65-F5344CB8AC3E}">
        <p14:creationId xmlns:p14="http://schemas.microsoft.com/office/powerpoint/2010/main" val="30778924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8531" y="449835"/>
            <a:ext cx="4581842" cy="5096525"/>
          </a:xfrm>
          <a:prstGeom prst="rect">
            <a:avLst/>
          </a:prstGeom>
        </p:spPr>
      </p:pic>
      <p:grpSp>
        <p:nvGrpSpPr>
          <p:cNvPr id="4" name="グループ化 3"/>
          <p:cNvGrpSpPr/>
          <p:nvPr/>
        </p:nvGrpSpPr>
        <p:grpSpPr>
          <a:xfrm>
            <a:off x="-10970" y="0"/>
            <a:ext cx="9137963" cy="408211"/>
            <a:chOff x="-10969" y="0"/>
            <a:chExt cx="9137963" cy="552858"/>
          </a:xfrm>
        </p:grpSpPr>
        <p:sp>
          <p:nvSpPr>
            <p:cNvPr id="5" name="テキスト ボックス 4"/>
            <p:cNvSpPr txBox="1"/>
            <p:nvPr/>
          </p:nvSpPr>
          <p:spPr>
            <a:xfrm>
              <a:off x="-10969" y="0"/>
              <a:ext cx="2856582" cy="375152"/>
            </a:xfrm>
            <a:prstGeom prst="rect">
              <a:avLst/>
            </a:prstGeom>
            <a:solidFill>
              <a:schemeClr val="accent3">
                <a:alpha val="50000"/>
              </a:schemeClr>
            </a:solidFill>
            <a:ln>
              <a:solidFill>
                <a:schemeClr val="tx1"/>
              </a:solid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ja-JP" altLang="en-US" sz="1200" b="1" dirty="0" smtClean="0">
                  <a:solidFill>
                    <a:schemeClr val="accent5">
                      <a:lumMod val="50000"/>
                    </a:schemeClr>
                  </a:solidFill>
                  <a:latin typeface="HGP創英角ﾎﾟｯﾌﾟ体" panose="040B0A00000000000000" pitchFamily="50" charset="-128"/>
                  <a:ea typeface="HGP創英角ﾎﾟｯﾌﾟ体" panose="040B0A00000000000000" pitchFamily="50" charset="-128"/>
                </a:rPr>
                <a:t>ソマリジェットと大気場との関係</a:t>
              </a:r>
              <a:endParaRPr kumimoji="1" lang="ja-JP" altLang="en-US" sz="1200" b="1" dirty="0">
                <a:solidFill>
                  <a:schemeClr val="accent5">
                    <a:lumMod val="50000"/>
                  </a:schemeClr>
                </a:solidFill>
                <a:latin typeface="HGP創英角ﾎﾟｯﾌﾟ体" panose="040B0A00000000000000" pitchFamily="50" charset="-128"/>
                <a:ea typeface="HGP創英角ﾎﾟｯﾌﾟ体" panose="040B0A00000000000000" pitchFamily="50" charset="-128"/>
              </a:endParaRPr>
            </a:p>
          </p:txBody>
        </p:sp>
        <p:sp>
          <p:nvSpPr>
            <p:cNvPr id="6" name="正方形/長方形 5"/>
            <p:cNvSpPr/>
            <p:nvPr/>
          </p:nvSpPr>
          <p:spPr>
            <a:xfrm>
              <a:off x="0" y="309787"/>
              <a:ext cx="778151" cy="243071"/>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7" name="正方形/長方形 6"/>
            <p:cNvSpPr/>
            <p:nvPr/>
          </p:nvSpPr>
          <p:spPr>
            <a:xfrm>
              <a:off x="766266" y="321944"/>
              <a:ext cx="1492301" cy="230914"/>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b="1" dirty="0" smtClean="0">
                  <a:solidFill>
                    <a:schemeClr val="accent5">
                      <a:lumMod val="50000"/>
                    </a:schemeClr>
                  </a:solidFill>
                </a:rPr>
                <a:t>導入</a:t>
              </a:r>
              <a:r>
                <a:rPr lang="en-US" altLang="ja-JP" sz="1400" b="1" dirty="0" smtClean="0">
                  <a:solidFill>
                    <a:schemeClr val="accent5">
                      <a:lumMod val="50000"/>
                    </a:schemeClr>
                  </a:solidFill>
                </a:rPr>
                <a:t>/</a:t>
              </a:r>
              <a:r>
                <a:rPr lang="ja-JP" altLang="en-US" sz="1400" b="1" dirty="0" smtClean="0">
                  <a:solidFill>
                    <a:schemeClr val="accent5">
                      <a:lumMod val="50000"/>
                    </a:schemeClr>
                  </a:solidFill>
                </a:rPr>
                <a:t>背景</a:t>
              </a:r>
              <a:endParaRPr kumimoji="1" lang="en-US" altLang="ja-JP" sz="1400" b="1" dirty="0" smtClean="0">
                <a:solidFill>
                  <a:schemeClr val="accent5">
                    <a:lumMod val="50000"/>
                  </a:schemeClr>
                </a:solidFill>
              </a:endParaRPr>
            </a:p>
          </p:txBody>
        </p:sp>
        <p:sp>
          <p:nvSpPr>
            <p:cNvPr id="8" name="正方形/長方形 7"/>
            <p:cNvSpPr/>
            <p:nvPr/>
          </p:nvSpPr>
          <p:spPr>
            <a:xfrm>
              <a:off x="2257711" y="291608"/>
              <a:ext cx="910743" cy="25067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9" name="正方形/長方形 8"/>
            <p:cNvSpPr/>
            <p:nvPr/>
          </p:nvSpPr>
          <p:spPr>
            <a:xfrm>
              <a:off x="3148919" y="291608"/>
              <a:ext cx="1331368" cy="250674"/>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b="1" dirty="0" smtClean="0">
                  <a:solidFill>
                    <a:schemeClr val="accent5">
                      <a:lumMod val="60000"/>
                      <a:lumOff val="40000"/>
                    </a:schemeClr>
                  </a:solidFill>
                </a:rPr>
                <a:t>解析</a:t>
              </a:r>
              <a:r>
                <a:rPr lang="ja-JP" altLang="en-US" sz="1400" b="1" dirty="0">
                  <a:solidFill>
                    <a:schemeClr val="accent5">
                      <a:lumMod val="60000"/>
                      <a:lumOff val="40000"/>
                    </a:schemeClr>
                  </a:solidFill>
                </a:rPr>
                <a:t>方法</a:t>
              </a:r>
              <a:endParaRPr lang="en-US" altLang="ja-JP" sz="1400" b="1" dirty="0" smtClean="0">
                <a:solidFill>
                  <a:schemeClr val="accent5">
                    <a:lumMod val="60000"/>
                    <a:lumOff val="40000"/>
                  </a:schemeClr>
                </a:solidFill>
              </a:endParaRPr>
            </a:p>
          </p:txBody>
        </p:sp>
        <p:sp>
          <p:nvSpPr>
            <p:cNvPr id="10" name="正方形/長方形 9"/>
            <p:cNvSpPr/>
            <p:nvPr/>
          </p:nvSpPr>
          <p:spPr>
            <a:xfrm>
              <a:off x="4489156" y="291606"/>
              <a:ext cx="881483" cy="25067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1" name="正方形/長方形 10"/>
            <p:cNvSpPr/>
            <p:nvPr/>
          </p:nvSpPr>
          <p:spPr>
            <a:xfrm>
              <a:off x="5359667" y="282123"/>
              <a:ext cx="1382572" cy="250674"/>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b="1" dirty="0">
                  <a:solidFill>
                    <a:schemeClr val="accent5">
                      <a:lumMod val="60000"/>
                      <a:lumOff val="40000"/>
                    </a:schemeClr>
                  </a:solidFill>
                </a:rPr>
                <a:t>結果</a:t>
              </a:r>
              <a:endParaRPr kumimoji="1" lang="ja-JP" altLang="en-US" sz="1400" b="1" dirty="0">
                <a:solidFill>
                  <a:schemeClr val="accent5">
                    <a:lumMod val="60000"/>
                    <a:lumOff val="40000"/>
                  </a:schemeClr>
                </a:solidFill>
              </a:endParaRPr>
            </a:p>
          </p:txBody>
        </p:sp>
        <p:sp>
          <p:nvSpPr>
            <p:cNvPr id="12" name="正方形/長方形 11"/>
            <p:cNvSpPr/>
            <p:nvPr/>
          </p:nvSpPr>
          <p:spPr>
            <a:xfrm>
              <a:off x="6742239" y="272610"/>
              <a:ext cx="1002183" cy="25067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3" name="正方形/長方形 12"/>
            <p:cNvSpPr/>
            <p:nvPr/>
          </p:nvSpPr>
          <p:spPr>
            <a:xfrm>
              <a:off x="7744422" y="272610"/>
              <a:ext cx="1382572" cy="250674"/>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smtClean="0">
                  <a:solidFill>
                    <a:schemeClr val="accent5">
                      <a:lumMod val="60000"/>
                      <a:lumOff val="40000"/>
                    </a:schemeClr>
                  </a:solidFill>
                </a:rPr>
                <a:t>まとめ</a:t>
              </a:r>
              <a:endParaRPr kumimoji="1" lang="ja-JP" altLang="en-US" sz="1400" b="1" dirty="0">
                <a:solidFill>
                  <a:schemeClr val="accent5">
                    <a:lumMod val="60000"/>
                    <a:lumOff val="40000"/>
                  </a:schemeClr>
                </a:solidFill>
              </a:endParaRPr>
            </a:p>
          </p:txBody>
        </p:sp>
      </p:grpSp>
      <p:sp>
        <p:nvSpPr>
          <p:cNvPr id="17" name="テキスト ボックス 16"/>
          <p:cNvSpPr txBox="1"/>
          <p:nvPr/>
        </p:nvSpPr>
        <p:spPr>
          <a:xfrm>
            <a:off x="848087" y="5370807"/>
            <a:ext cx="7447823" cy="1446550"/>
          </a:xfrm>
          <a:prstGeom prst="rect">
            <a:avLst/>
          </a:prstGeom>
          <a:solidFill>
            <a:schemeClr val="bg1">
              <a:lumMod val="95000"/>
              <a:alpha val="56000"/>
            </a:schemeClr>
          </a:solidFill>
          <a:ln w="38100">
            <a:solidFill>
              <a:srgbClr val="0070C0"/>
            </a:solidFill>
          </a:ln>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pPr algn="ctr"/>
            <a:r>
              <a:rPr kumimoji="1" lang="ja-JP" altLang="en-US" sz="2000" b="1" dirty="0" smtClean="0">
                <a:solidFill>
                  <a:srgbClr val="002060"/>
                </a:solidFill>
              </a:rPr>
              <a:t>赤道をまたいで吹くことから</a:t>
            </a:r>
            <a:endParaRPr kumimoji="1" lang="en-US" altLang="ja-JP" sz="2000" b="1" dirty="0" smtClean="0">
              <a:solidFill>
                <a:srgbClr val="002060"/>
              </a:solidFill>
            </a:endParaRPr>
          </a:p>
          <a:p>
            <a:pPr algn="ctr"/>
            <a:r>
              <a:rPr kumimoji="1" lang="ja-JP" altLang="en-US" sz="2000" b="1" dirty="0" smtClean="0">
                <a:solidFill>
                  <a:srgbClr val="002060"/>
                </a:solidFill>
              </a:rPr>
              <a:t>南半球と北半球をつなぎそうだが，</a:t>
            </a:r>
            <a:endParaRPr kumimoji="1" lang="en-US" altLang="ja-JP" sz="2000" b="1" dirty="0" smtClean="0">
              <a:solidFill>
                <a:srgbClr val="002060"/>
              </a:solidFill>
            </a:endParaRPr>
          </a:p>
          <a:p>
            <a:pPr algn="ctr"/>
            <a:r>
              <a:rPr kumimoji="1" lang="ja-JP" altLang="en-US" sz="2800" b="1" i="1" u="sng" dirty="0" smtClean="0">
                <a:solidFill>
                  <a:srgbClr val="FF0000"/>
                </a:solidFill>
              </a:rPr>
              <a:t>ソマリジェット</a:t>
            </a:r>
            <a:r>
              <a:rPr kumimoji="1" lang="ja-JP" altLang="en-US" sz="2000" b="1" dirty="0" smtClean="0">
                <a:solidFill>
                  <a:srgbClr val="002060"/>
                </a:solidFill>
              </a:rPr>
              <a:t>が及ぼす</a:t>
            </a:r>
            <a:r>
              <a:rPr kumimoji="1" lang="ja-JP" altLang="en-US" sz="2800" b="1" i="1" u="sng" dirty="0" smtClean="0">
                <a:solidFill>
                  <a:srgbClr val="FF0000"/>
                </a:solidFill>
              </a:rPr>
              <a:t>両半球</a:t>
            </a:r>
            <a:r>
              <a:rPr kumimoji="1" lang="ja-JP" altLang="en-US" sz="2000" b="1" dirty="0" smtClean="0">
                <a:solidFill>
                  <a:srgbClr val="002060"/>
                </a:solidFill>
              </a:rPr>
              <a:t>の</a:t>
            </a:r>
            <a:endParaRPr kumimoji="1" lang="en-US" altLang="ja-JP" sz="2000" b="1" dirty="0" smtClean="0">
              <a:solidFill>
                <a:srgbClr val="002060"/>
              </a:solidFill>
            </a:endParaRPr>
          </a:p>
          <a:p>
            <a:pPr algn="ctr"/>
            <a:r>
              <a:rPr kumimoji="1" lang="ja-JP" altLang="en-US" sz="2000" b="1" dirty="0" smtClean="0">
                <a:solidFill>
                  <a:srgbClr val="002060"/>
                </a:solidFill>
              </a:rPr>
              <a:t>の関係を考察した研究はない</a:t>
            </a:r>
            <a:endParaRPr kumimoji="1" lang="ja-JP" altLang="en-US" sz="2000" b="1" dirty="0">
              <a:solidFill>
                <a:srgbClr val="002060"/>
              </a:solidFill>
            </a:endParaRPr>
          </a:p>
        </p:txBody>
      </p:sp>
      <p:sp>
        <p:nvSpPr>
          <p:cNvPr id="19" name="正方形/長方形 18"/>
          <p:cNvSpPr/>
          <p:nvPr/>
        </p:nvSpPr>
        <p:spPr>
          <a:xfrm>
            <a:off x="1381578" y="2934145"/>
            <a:ext cx="807005" cy="1234080"/>
          </a:xfrm>
          <a:prstGeom prst="rect">
            <a:avLst/>
          </a:prstGeom>
          <a:noFill/>
          <a:ln w="7620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kumimoji="1" lang="ja-JP" altLang="en-US"/>
          </a:p>
        </p:txBody>
      </p:sp>
      <p:sp>
        <p:nvSpPr>
          <p:cNvPr id="18" name="テキスト ボックス 17"/>
          <p:cNvSpPr txBox="1"/>
          <p:nvPr/>
        </p:nvSpPr>
        <p:spPr>
          <a:xfrm>
            <a:off x="-1" y="512042"/>
            <a:ext cx="3970838" cy="276999"/>
          </a:xfrm>
          <a:prstGeom prst="rect">
            <a:avLst/>
          </a:prstGeom>
          <a:noFill/>
        </p:spPr>
        <p:txBody>
          <a:bodyPr wrap="square" rtlCol="0">
            <a:spAutoFit/>
          </a:bodyPr>
          <a:lstStyle/>
          <a:p>
            <a:r>
              <a:rPr lang="ja-JP" altLang="en-US" sz="1200" dirty="0" smtClean="0"/>
              <a:t>　</a:t>
            </a:r>
            <a:r>
              <a:rPr lang="en-US" altLang="ja-JP" sz="1200" dirty="0" smtClean="0"/>
              <a:t>6</a:t>
            </a:r>
            <a:r>
              <a:rPr lang="ja-JP" altLang="en-US" sz="1200" dirty="0" smtClean="0"/>
              <a:t>月</a:t>
            </a:r>
            <a:r>
              <a:rPr lang="en-US" altLang="ja-JP" sz="1200" dirty="0" smtClean="0"/>
              <a:t>850hPa</a:t>
            </a:r>
            <a:r>
              <a:rPr lang="ja-JP" altLang="en-US" sz="1200" dirty="0" smtClean="0"/>
              <a:t>面の風　ベクトル：風（</a:t>
            </a:r>
            <a:r>
              <a:rPr lang="en-US" altLang="ja-JP" sz="1200" dirty="0" smtClean="0"/>
              <a:t>m/s</a:t>
            </a:r>
            <a:r>
              <a:rPr lang="ja-JP" altLang="en-US" sz="1200" dirty="0" smtClean="0"/>
              <a:t>）</a:t>
            </a:r>
            <a:endParaRPr kumimoji="1" lang="ja-JP" altLang="en-US" sz="1200" dirty="0"/>
          </a:p>
        </p:txBody>
      </p:sp>
      <p:sp>
        <p:nvSpPr>
          <p:cNvPr id="14" name="テキスト ボックス 13"/>
          <p:cNvSpPr txBox="1"/>
          <p:nvPr/>
        </p:nvSpPr>
        <p:spPr>
          <a:xfrm>
            <a:off x="4929896" y="1926197"/>
            <a:ext cx="3958079" cy="1569660"/>
          </a:xfrm>
          <a:prstGeom prst="rect">
            <a:avLst/>
          </a:prstGeom>
          <a:ln w="19050"/>
        </p:spPr>
        <p:style>
          <a:lnRef idx="2">
            <a:schemeClr val="accent2"/>
          </a:lnRef>
          <a:fillRef idx="1">
            <a:schemeClr val="lt1"/>
          </a:fillRef>
          <a:effectRef idx="0">
            <a:schemeClr val="accent2"/>
          </a:effectRef>
          <a:fontRef idx="minor">
            <a:schemeClr val="dk1"/>
          </a:fontRef>
        </p:style>
        <p:txBody>
          <a:bodyPr wrap="square" rtlCol="0">
            <a:spAutoFit/>
          </a:bodyPr>
          <a:lstStyle/>
          <a:p>
            <a:r>
              <a:rPr lang="ja-JP" altLang="en-US" sz="2400" b="1" dirty="0" smtClean="0"/>
              <a:t>一方</a:t>
            </a:r>
            <a:r>
              <a:rPr kumimoji="1" lang="ja-JP" altLang="en-US" sz="2400" b="1" dirty="0" smtClean="0"/>
              <a:t>，</a:t>
            </a:r>
            <a:endParaRPr kumimoji="1" lang="en-US" altLang="ja-JP" sz="2400" b="1" dirty="0" smtClean="0"/>
          </a:p>
          <a:p>
            <a:r>
              <a:rPr kumimoji="1" lang="ja-JP" altLang="en-US" sz="2400" b="1" dirty="0" smtClean="0"/>
              <a:t>ソマリジェットに着目した</a:t>
            </a:r>
            <a:endParaRPr kumimoji="1" lang="en-US" altLang="ja-JP" sz="2400" b="1" dirty="0" smtClean="0"/>
          </a:p>
          <a:p>
            <a:r>
              <a:rPr kumimoji="1" lang="ja-JP" altLang="en-US" sz="2400" b="1" dirty="0" smtClean="0"/>
              <a:t>北半球中高緯度</a:t>
            </a:r>
            <a:r>
              <a:rPr kumimoji="1" lang="ja-JP" altLang="en-US" sz="2400" b="1" dirty="0" smtClean="0"/>
              <a:t>の大気場</a:t>
            </a:r>
            <a:r>
              <a:rPr kumimoji="1" lang="ja-JP" altLang="en-US" sz="2400" b="1" dirty="0" smtClean="0"/>
              <a:t>との関係</a:t>
            </a:r>
            <a:r>
              <a:rPr kumimoji="1" lang="ja-JP" altLang="en-US" sz="2400" b="1" dirty="0" smtClean="0"/>
              <a:t>を見た</a:t>
            </a:r>
            <a:r>
              <a:rPr kumimoji="1" lang="ja-JP" altLang="en-US" sz="2400" b="1" dirty="0" smtClean="0"/>
              <a:t>研究はない</a:t>
            </a:r>
            <a:endParaRPr kumimoji="1" lang="ja-JP" altLang="en-US" sz="2400" b="1" dirty="0"/>
          </a:p>
        </p:txBody>
      </p:sp>
      <p:sp>
        <p:nvSpPr>
          <p:cNvPr id="20" name="円/楕円 19"/>
          <p:cNvSpPr/>
          <p:nvPr/>
        </p:nvSpPr>
        <p:spPr>
          <a:xfrm>
            <a:off x="257247" y="645923"/>
            <a:ext cx="3931099" cy="1236931"/>
          </a:xfrm>
          <a:prstGeom prst="ellipse">
            <a:avLst/>
          </a:prstGeom>
          <a:solidFill>
            <a:schemeClr val="accent1">
              <a:alpha val="70000"/>
            </a:schemeClr>
          </a:solidFill>
          <a:ln w="38100"/>
          <a:scene3d>
            <a:camera prst="perspectiveRelaxedModerately"/>
            <a:lightRig rig="flat" dir="t"/>
          </a:scene3d>
          <a:sp3d prstMaterial="dkEdge">
            <a:bevelT prst="angle"/>
            <a:bevelB w="11430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smtClean="0">
                <a:solidFill>
                  <a:schemeClr val="bg1"/>
                </a:solidFill>
              </a:rPr>
              <a:t>北半球中高緯度の大気場</a:t>
            </a:r>
            <a:endParaRPr kumimoji="1" lang="ja-JP" altLang="en-US" sz="2400" b="1" dirty="0">
              <a:solidFill>
                <a:schemeClr val="bg1"/>
              </a:solidFill>
            </a:endParaRPr>
          </a:p>
        </p:txBody>
      </p:sp>
      <p:sp>
        <p:nvSpPr>
          <p:cNvPr id="21" name="上カーブ矢印 20"/>
          <p:cNvSpPr/>
          <p:nvPr/>
        </p:nvSpPr>
        <p:spPr>
          <a:xfrm rot="18827569">
            <a:off x="1867046" y="2190357"/>
            <a:ext cx="1870746" cy="1157715"/>
          </a:xfrm>
          <a:prstGeom prst="curvedUpArrow">
            <a:avLst/>
          </a:prstGeom>
          <a:ln w="19050">
            <a:solidFill>
              <a:srgbClr val="00206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kumimoji="1" lang="ja-JP" altLang="en-US">
              <a:solidFill>
                <a:schemeClr val="tx1"/>
              </a:solidFill>
            </a:endParaRPr>
          </a:p>
        </p:txBody>
      </p:sp>
      <p:sp>
        <p:nvSpPr>
          <p:cNvPr id="22" name="正方形/長方形 21"/>
          <p:cNvSpPr/>
          <p:nvPr/>
        </p:nvSpPr>
        <p:spPr>
          <a:xfrm>
            <a:off x="3115262" y="1885107"/>
            <a:ext cx="1107997" cy="1200329"/>
          </a:xfrm>
          <a:prstGeom prst="rect">
            <a:avLst/>
          </a:prstGeom>
          <a:noFill/>
        </p:spPr>
        <p:txBody>
          <a:bodyPr wrap="none" lIns="91440" tIns="45720" rIns="91440" bIns="45720">
            <a:spAutoFit/>
            <a:scene3d>
              <a:camera prst="isometricOffAxis2Left"/>
              <a:lightRig rig="threePt" dir="t"/>
            </a:scene3d>
          </a:bodyPr>
          <a:lstStyle/>
          <a:p>
            <a:pPr algn="ctr"/>
            <a:r>
              <a:rPr lang="ja-JP" altLang="en-US" sz="7200" b="1" dirty="0">
                <a:ln w="13462">
                  <a:solidFill>
                    <a:schemeClr val="bg1"/>
                  </a:solidFill>
                  <a:prstDash val="solid"/>
                </a:ln>
                <a:solidFill>
                  <a:srgbClr val="FFC000"/>
                </a:solidFill>
                <a:effectLst>
                  <a:outerShdw dist="38100" dir="2700000" algn="bl" rotWithShape="0">
                    <a:schemeClr val="accent5"/>
                  </a:outerShdw>
                </a:effectLst>
              </a:rPr>
              <a:t>？</a:t>
            </a:r>
          </a:p>
        </p:txBody>
      </p:sp>
    </p:spTree>
    <p:extLst>
      <p:ext uri="{BB962C8B-B14F-4D97-AF65-F5344CB8AC3E}">
        <p14:creationId xmlns:p14="http://schemas.microsoft.com/office/powerpoint/2010/main" val="398000197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図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15698" y="1354413"/>
            <a:ext cx="3302133" cy="1887097"/>
          </a:xfrm>
          <a:prstGeom prst="rect">
            <a:avLst/>
          </a:prstGeom>
        </p:spPr>
      </p:pic>
      <p:pic>
        <p:nvPicPr>
          <p:cNvPr id="3" name="図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0474" y="1354413"/>
            <a:ext cx="3302134" cy="1887097"/>
          </a:xfrm>
          <a:prstGeom prst="rect">
            <a:avLst/>
          </a:prstGeom>
        </p:spPr>
      </p:pic>
      <p:pic>
        <p:nvPicPr>
          <p:cNvPr id="4" name="図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221" y="3574549"/>
            <a:ext cx="2032320" cy="2149569"/>
          </a:xfrm>
          <a:prstGeom prst="rect">
            <a:avLst/>
          </a:prstGeom>
        </p:spPr>
      </p:pic>
      <p:pic>
        <p:nvPicPr>
          <p:cNvPr id="5" name="図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96431" y="3574549"/>
            <a:ext cx="2032320" cy="2149569"/>
          </a:xfrm>
          <a:prstGeom prst="rect">
            <a:avLst/>
          </a:prstGeom>
        </p:spPr>
      </p:pic>
      <p:pic>
        <p:nvPicPr>
          <p:cNvPr id="6" name="図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07144" y="3568013"/>
            <a:ext cx="2038499" cy="2156105"/>
          </a:xfrm>
          <a:prstGeom prst="rect">
            <a:avLst/>
          </a:prstGeom>
        </p:spPr>
      </p:pic>
      <p:pic>
        <p:nvPicPr>
          <p:cNvPr id="7" name="図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025183" y="3574549"/>
            <a:ext cx="2032320" cy="2149569"/>
          </a:xfrm>
          <a:prstGeom prst="rect">
            <a:avLst/>
          </a:prstGeom>
        </p:spPr>
      </p:pic>
      <p:sp>
        <p:nvSpPr>
          <p:cNvPr id="8" name="テキスト ボックス 7"/>
          <p:cNvSpPr txBox="1"/>
          <p:nvPr/>
        </p:nvSpPr>
        <p:spPr>
          <a:xfrm>
            <a:off x="49428" y="857251"/>
            <a:ext cx="7247237" cy="507831"/>
          </a:xfrm>
          <a:prstGeom prst="rect">
            <a:avLst/>
          </a:prstGeom>
          <a:noFill/>
        </p:spPr>
        <p:txBody>
          <a:bodyPr wrap="square" rtlCol="0">
            <a:spAutoFit/>
          </a:bodyPr>
          <a:lstStyle/>
          <a:p>
            <a:r>
              <a:rPr lang="en-US" altLang="ja-JP" sz="2700" b="1" dirty="0"/>
              <a:t>2</a:t>
            </a:r>
            <a:r>
              <a:rPr lang="ja-JP" altLang="en-US" sz="2700" b="1" dirty="0"/>
              <a:t>エリア　強いとき　</a:t>
            </a:r>
            <a:r>
              <a:rPr lang="ja-JP" altLang="en-US" sz="2700" b="1" dirty="0" err="1"/>
              <a:t>ー</a:t>
            </a:r>
            <a:r>
              <a:rPr lang="ja-JP" altLang="en-US" sz="2700" b="1" dirty="0"/>
              <a:t>　弱いとき</a:t>
            </a:r>
          </a:p>
        </p:txBody>
      </p:sp>
    </p:spTree>
    <p:extLst>
      <p:ext uri="{BB962C8B-B14F-4D97-AF65-F5344CB8AC3E}">
        <p14:creationId xmlns:p14="http://schemas.microsoft.com/office/powerpoint/2010/main" val="24107241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テキスト ボックス 1"/>
          <p:cNvSpPr txBox="1"/>
          <p:nvPr/>
        </p:nvSpPr>
        <p:spPr>
          <a:xfrm>
            <a:off x="62150" y="919034"/>
            <a:ext cx="4124054" cy="461665"/>
          </a:xfrm>
          <a:prstGeom prst="rect">
            <a:avLst/>
          </a:prstGeom>
          <a:noFill/>
        </p:spPr>
        <p:txBody>
          <a:bodyPr wrap="square" rtlCol="0">
            <a:spAutoFit/>
          </a:bodyPr>
          <a:lstStyle/>
          <a:p>
            <a:r>
              <a:rPr lang="ja-JP" altLang="en-US" sz="2400" b="1" dirty="0"/>
              <a:t>第２象限　－　第４象限</a:t>
            </a:r>
          </a:p>
        </p:txBody>
      </p:sp>
      <p:pic>
        <p:nvPicPr>
          <p:cNvPr id="3" name="図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2094" y="1430693"/>
            <a:ext cx="3223753" cy="1842304"/>
          </a:xfrm>
          <a:prstGeom prst="rect">
            <a:avLst/>
          </a:prstGeom>
        </p:spPr>
      </p:pic>
      <p:pic>
        <p:nvPicPr>
          <p:cNvPr id="4" name="図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82513" y="1430693"/>
            <a:ext cx="3302134" cy="1887097"/>
          </a:xfrm>
          <a:prstGeom prst="rect">
            <a:avLst/>
          </a:prstGeom>
        </p:spPr>
      </p:pic>
      <p:pic>
        <p:nvPicPr>
          <p:cNvPr id="5" name="図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35589" y="3685380"/>
            <a:ext cx="2055595" cy="2174187"/>
          </a:xfrm>
          <a:prstGeom prst="rect">
            <a:avLst/>
          </a:prstGeom>
        </p:spPr>
      </p:pic>
      <p:pic>
        <p:nvPicPr>
          <p:cNvPr id="6" name="図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33287" y="3663867"/>
            <a:ext cx="2075935" cy="2195700"/>
          </a:xfrm>
          <a:prstGeom prst="rect">
            <a:avLst/>
          </a:prstGeom>
        </p:spPr>
      </p:pic>
      <p:pic>
        <p:nvPicPr>
          <p:cNvPr id="7" name="図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26388" y="3663868"/>
            <a:ext cx="2108098" cy="2229719"/>
          </a:xfrm>
          <a:prstGeom prst="rect">
            <a:avLst/>
          </a:prstGeom>
        </p:spPr>
      </p:pic>
      <p:pic>
        <p:nvPicPr>
          <p:cNvPr id="8" name="図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2151" y="3709609"/>
            <a:ext cx="2032687" cy="2149958"/>
          </a:xfrm>
          <a:prstGeom prst="rect">
            <a:avLst/>
          </a:prstGeom>
        </p:spPr>
      </p:pic>
    </p:spTree>
    <p:extLst>
      <p:ext uri="{BB962C8B-B14F-4D97-AF65-F5344CB8AC3E}">
        <p14:creationId xmlns:p14="http://schemas.microsoft.com/office/powerpoint/2010/main" val="3497777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図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1384357"/>
            <a:ext cx="3124658" cy="2021671"/>
          </a:xfrm>
          <a:prstGeom prst="rect">
            <a:avLst/>
          </a:prstGeom>
        </p:spPr>
      </p:pic>
      <p:pic>
        <p:nvPicPr>
          <p:cNvPr id="4" name="図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089" y="3553539"/>
            <a:ext cx="2114771" cy="2231745"/>
          </a:xfrm>
          <a:prstGeom prst="rect">
            <a:avLst/>
          </a:prstGeom>
        </p:spPr>
      </p:pic>
      <p:pic>
        <p:nvPicPr>
          <p:cNvPr id="5" name="図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39840" y="3553540"/>
            <a:ext cx="2114771" cy="2231745"/>
          </a:xfrm>
          <a:prstGeom prst="rect">
            <a:avLst/>
          </a:prstGeom>
        </p:spPr>
      </p:pic>
      <p:pic>
        <p:nvPicPr>
          <p:cNvPr id="6" name="図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25962" y="3553540"/>
            <a:ext cx="2096236" cy="2212184"/>
          </a:xfrm>
          <a:prstGeom prst="rect">
            <a:avLst/>
          </a:prstGeom>
        </p:spPr>
      </p:pic>
      <p:pic>
        <p:nvPicPr>
          <p:cNvPr id="7" name="図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83211" y="3553539"/>
            <a:ext cx="2086970" cy="2202406"/>
          </a:xfrm>
          <a:prstGeom prst="rect">
            <a:avLst/>
          </a:prstGeom>
        </p:spPr>
      </p:pic>
      <p:pic>
        <p:nvPicPr>
          <p:cNvPr id="8" name="図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124658" y="1365849"/>
            <a:ext cx="3153263" cy="2040179"/>
          </a:xfrm>
          <a:prstGeom prst="rect">
            <a:avLst/>
          </a:prstGeom>
        </p:spPr>
      </p:pic>
      <p:sp>
        <p:nvSpPr>
          <p:cNvPr id="9" name="テキスト ボックス 8"/>
          <p:cNvSpPr txBox="1"/>
          <p:nvPr/>
        </p:nvSpPr>
        <p:spPr>
          <a:xfrm>
            <a:off x="97089" y="890597"/>
            <a:ext cx="3398108" cy="369332"/>
          </a:xfrm>
          <a:prstGeom prst="rect">
            <a:avLst/>
          </a:prstGeom>
          <a:noFill/>
        </p:spPr>
        <p:txBody>
          <a:bodyPr wrap="square" rtlCol="0">
            <a:spAutoFit/>
          </a:bodyPr>
          <a:lstStyle/>
          <a:p>
            <a:r>
              <a:rPr lang="en-US" altLang="ja-JP" b="1" dirty="0"/>
              <a:t>SMJ-EU</a:t>
            </a:r>
            <a:r>
              <a:rPr lang="ja-JP" altLang="en-US" b="1" dirty="0" err="1"/>
              <a:t>の偏</a:t>
            </a:r>
            <a:r>
              <a:rPr lang="ja-JP" altLang="en-US" b="1" dirty="0"/>
              <a:t>相関</a:t>
            </a:r>
          </a:p>
        </p:txBody>
      </p:sp>
      <p:pic>
        <p:nvPicPr>
          <p:cNvPr id="10" name="図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349189" y="1342877"/>
            <a:ext cx="2794811" cy="1967190"/>
          </a:xfrm>
          <a:prstGeom prst="rect">
            <a:avLst/>
          </a:prstGeom>
        </p:spPr>
      </p:pic>
    </p:spTree>
    <p:extLst>
      <p:ext uri="{BB962C8B-B14F-4D97-AF65-F5344CB8AC3E}">
        <p14:creationId xmlns:p14="http://schemas.microsoft.com/office/powerpoint/2010/main" val="24748950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図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45080" y="1452417"/>
            <a:ext cx="2744794" cy="4060321"/>
          </a:xfrm>
          <a:prstGeom prst="rect">
            <a:avLst/>
          </a:prstGeom>
        </p:spPr>
      </p:pic>
      <p:pic>
        <p:nvPicPr>
          <p:cNvPr id="4" name="図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2478" y="1644699"/>
            <a:ext cx="3969522" cy="3675760"/>
          </a:xfrm>
          <a:prstGeom prst="rect">
            <a:avLst/>
          </a:prstGeom>
        </p:spPr>
      </p:pic>
    </p:spTree>
    <p:extLst>
      <p:ext uri="{BB962C8B-B14F-4D97-AF65-F5344CB8AC3E}">
        <p14:creationId xmlns:p14="http://schemas.microsoft.com/office/powerpoint/2010/main" val="35356386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図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78505" y="307128"/>
            <a:ext cx="3119334" cy="2921348"/>
          </a:xfrm>
          <a:prstGeom prst="rect">
            <a:avLst/>
          </a:prstGeom>
        </p:spPr>
      </p:pic>
      <p:pic>
        <p:nvPicPr>
          <p:cNvPr id="3" name="図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09766" y="269026"/>
            <a:ext cx="3183394" cy="3279474"/>
          </a:xfrm>
          <a:prstGeom prst="rect">
            <a:avLst/>
          </a:prstGeom>
        </p:spPr>
      </p:pic>
      <p:sp>
        <p:nvSpPr>
          <p:cNvPr id="4" name="テキスト ボックス 3"/>
          <p:cNvSpPr txBox="1"/>
          <p:nvPr/>
        </p:nvSpPr>
        <p:spPr>
          <a:xfrm>
            <a:off x="4423933" y="7046"/>
            <a:ext cx="1482811" cy="600164"/>
          </a:xfrm>
          <a:prstGeom prst="rect">
            <a:avLst/>
          </a:prstGeom>
          <a:noFill/>
        </p:spPr>
        <p:txBody>
          <a:bodyPr wrap="square" rtlCol="0">
            <a:spAutoFit/>
          </a:bodyPr>
          <a:lstStyle/>
          <a:p>
            <a:r>
              <a:rPr lang="ja-JP" altLang="en-US" sz="3300" b="1" dirty="0"/>
              <a:t>気候値</a:t>
            </a:r>
          </a:p>
        </p:txBody>
      </p:sp>
      <p:pic>
        <p:nvPicPr>
          <p:cNvPr id="5" name="図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9014" y="3836191"/>
            <a:ext cx="3941073" cy="2774014"/>
          </a:xfrm>
          <a:prstGeom prst="rect">
            <a:avLst/>
          </a:prstGeom>
        </p:spPr>
      </p:pic>
      <p:grpSp>
        <p:nvGrpSpPr>
          <p:cNvPr id="8" name="グループ化 7"/>
          <p:cNvGrpSpPr/>
          <p:nvPr/>
        </p:nvGrpSpPr>
        <p:grpSpPr>
          <a:xfrm>
            <a:off x="5290956" y="3661236"/>
            <a:ext cx="3469984" cy="2948969"/>
            <a:chOff x="7581845" y="3738647"/>
            <a:chExt cx="4099408" cy="2994711"/>
          </a:xfrm>
        </p:grpSpPr>
        <p:pic>
          <p:nvPicPr>
            <p:cNvPr id="6" name="図 5"/>
            <p:cNvPicPr>
              <a:picLocks noChangeAspect="1"/>
            </p:cNvPicPr>
            <p:nvPr/>
          </p:nvPicPr>
          <p:blipFill rotWithShape="1">
            <a:blip r:embed="rId5">
              <a:extLst>
                <a:ext uri="{28A0092B-C50C-407E-A947-70E740481C1C}">
                  <a14:useLocalDpi xmlns:a14="http://schemas.microsoft.com/office/drawing/2010/main" val="0"/>
                </a:ext>
              </a:extLst>
            </a:blip>
            <a:srcRect t="7998" r="2711"/>
            <a:stretch/>
          </p:blipFill>
          <p:spPr>
            <a:xfrm>
              <a:off x="7581845" y="3738647"/>
              <a:ext cx="4099408" cy="2994711"/>
            </a:xfrm>
            <a:prstGeom prst="rect">
              <a:avLst/>
            </a:prstGeom>
          </p:spPr>
        </p:pic>
        <p:sp>
          <p:nvSpPr>
            <p:cNvPr id="7" name="正方形/長方形 6"/>
            <p:cNvSpPr/>
            <p:nvPr/>
          </p:nvSpPr>
          <p:spPr>
            <a:xfrm>
              <a:off x="8516471" y="5118846"/>
              <a:ext cx="627529" cy="806825"/>
            </a:xfrm>
            <a:prstGeom prst="rect">
              <a:avLst/>
            </a:prstGeom>
            <a:noFill/>
            <a:ln w="3810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ja-JP" altLang="en-US" sz="1350"/>
            </a:p>
          </p:txBody>
        </p:sp>
      </p:grpSp>
    </p:spTree>
    <p:extLst>
      <p:ext uri="{BB962C8B-B14F-4D97-AF65-F5344CB8AC3E}">
        <p14:creationId xmlns:p14="http://schemas.microsoft.com/office/powerpoint/2010/main" val="38714533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図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411" y="0"/>
            <a:ext cx="1940876" cy="2502243"/>
          </a:xfrm>
          <a:prstGeom prst="rect">
            <a:avLst/>
          </a:prstGeom>
        </p:spPr>
      </p:pic>
      <p:pic>
        <p:nvPicPr>
          <p:cNvPr id="3" name="図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4819" y="4216744"/>
            <a:ext cx="1994790" cy="2571750"/>
          </a:xfrm>
          <a:prstGeom prst="rect">
            <a:avLst/>
          </a:prstGeom>
        </p:spPr>
      </p:pic>
      <p:pic>
        <p:nvPicPr>
          <p:cNvPr id="4" name="図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801" y="2147759"/>
            <a:ext cx="1933688" cy="2492976"/>
          </a:xfrm>
          <a:prstGeom prst="rect">
            <a:avLst/>
          </a:prstGeom>
        </p:spPr>
      </p:pic>
      <p:pic>
        <p:nvPicPr>
          <p:cNvPr id="5" name="図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20728" y="1"/>
            <a:ext cx="2204690" cy="3317672"/>
          </a:xfrm>
          <a:prstGeom prst="rect">
            <a:avLst/>
          </a:prstGeom>
        </p:spPr>
      </p:pic>
      <p:pic>
        <p:nvPicPr>
          <p:cNvPr id="6" name="図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62536" y="3594778"/>
            <a:ext cx="2097762" cy="3156763"/>
          </a:xfrm>
          <a:prstGeom prst="rect">
            <a:avLst/>
          </a:prstGeom>
        </p:spPr>
      </p:pic>
      <p:pic>
        <p:nvPicPr>
          <p:cNvPr id="7" name="図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115551" y="1385156"/>
            <a:ext cx="3657394" cy="4794242"/>
          </a:xfrm>
          <a:prstGeom prst="rect">
            <a:avLst/>
          </a:prstGeom>
        </p:spPr>
      </p:pic>
      <p:sp>
        <p:nvSpPr>
          <p:cNvPr id="8" name="テキスト ボックス 7"/>
          <p:cNvSpPr txBox="1"/>
          <p:nvPr/>
        </p:nvSpPr>
        <p:spPr>
          <a:xfrm>
            <a:off x="5250053" y="742663"/>
            <a:ext cx="4050706" cy="646331"/>
          </a:xfrm>
          <a:prstGeom prst="rect">
            <a:avLst/>
          </a:prstGeom>
          <a:noFill/>
        </p:spPr>
        <p:txBody>
          <a:bodyPr wrap="square" rtlCol="0">
            <a:spAutoFit/>
          </a:bodyPr>
          <a:lstStyle/>
          <a:p>
            <a:r>
              <a:rPr kumimoji="1" lang="ja-JP" altLang="en-US" sz="3600" b="1" dirty="0" smtClean="0"/>
              <a:t>相対渦度　</a:t>
            </a:r>
            <a:r>
              <a:rPr kumimoji="1" lang="en-US" altLang="ja-JP" sz="3600" b="1" dirty="0" smtClean="0"/>
              <a:t>×10</a:t>
            </a:r>
            <a:r>
              <a:rPr kumimoji="1" lang="ja-JP" altLang="en-US" sz="3600" b="1" dirty="0" smtClean="0"/>
              <a:t>⁶</a:t>
            </a:r>
            <a:endParaRPr kumimoji="1" lang="ja-JP" altLang="en-US" sz="3600" b="1" dirty="0"/>
          </a:p>
        </p:txBody>
      </p:sp>
    </p:spTree>
    <p:extLst>
      <p:ext uri="{BB962C8B-B14F-4D97-AF65-F5344CB8AC3E}">
        <p14:creationId xmlns:p14="http://schemas.microsoft.com/office/powerpoint/2010/main" val="5918585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 name="テキスト ボックス 11"/>
          <p:cNvSpPr txBox="1"/>
          <p:nvPr/>
        </p:nvSpPr>
        <p:spPr>
          <a:xfrm>
            <a:off x="0" y="0"/>
            <a:ext cx="3722024" cy="507831"/>
          </a:xfrm>
          <a:prstGeom prst="rect">
            <a:avLst/>
          </a:prstGeom>
          <a:noFill/>
        </p:spPr>
        <p:txBody>
          <a:bodyPr wrap="square" rtlCol="0">
            <a:spAutoFit/>
          </a:bodyPr>
          <a:lstStyle/>
          <a:p>
            <a:r>
              <a:rPr lang="ja-JP" altLang="en-US" sz="2700" b="1" dirty="0"/>
              <a:t>対流による加熱率</a:t>
            </a:r>
          </a:p>
        </p:txBody>
      </p:sp>
      <p:pic>
        <p:nvPicPr>
          <p:cNvPr id="13" name="図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18511" y="2303451"/>
            <a:ext cx="2969648" cy="4207880"/>
          </a:xfrm>
          <a:prstGeom prst="rect">
            <a:avLst/>
          </a:prstGeom>
        </p:spPr>
      </p:pic>
      <p:pic>
        <p:nvPicPr>
          <p:cNvPr id="14" name="図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8031" y="2303451"/>
            <a:ext cx="2985240" cy="4229973"/>
          </a:xfrm>
          <a:prstGeom prst="rect">
            <a:avLst/>
          </a:prstGeom>
        </p:spPr>
      </p:pic>
      <p:pic>
        <p:nvPicPr>
          <p:cNvPr id="7" name="図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33271" y="2303451"/>
            <a:ext cx="2985240" cy="4229973"/>
          </a:xfrm>
          <a:prstGeom prst="rect">
            <a:avLst/>
          </a:prstGeom>
        </p:spPr>
      </p:pic>
      <p:pic>
        <p:nvPicPr>
          <p:cNvPr id="8" name="図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03965" y="177894"/>
            <a:ext cx="2380242" cy="1985953"/>
          </a:xfrm>
          <a:prstGeom prst="rect">
            <a:avLst/>
          </a:prstGeom>
        </p:spPr>
      </p:pic>
      <p:sp>
        <p:nvSpPr>
          <p:cNvPr id="2" name="楕円 1"/>
          <p:cNvSpPr/>
          <p:nvPr/>
        </p:nvSpPr>
        <p:spPr>
          <a:xfrm>
            <a:off x="4572000" y="1178485"/>
            <a:ext cx="314107" cy="300146"/>
          </a:xfrm>
          <a:prstGeom prst="ellipse">
            <a:avLst/>
          </a:prstGeom>
          <a:noFill/>
          <a:ln w="3810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kumimoji="1" lang="ja-JP" altLang="en-US"/>
          </a:p>
        </p:txBody>
      </p:sp>
      <p:sp>
        <p:nvSpPr>
          <p:cNvPr id="10" name="楕円 9"/>
          <p:cNvSpPr/>
          <p:nvPr/>
        </p:nvSpPr>
        <p:spPr>
          <a:xfrm>
            <a:off x="5024547" y="1293657"/>
            <a:ext cx="314107" cy="300146"/>
          </a:xfrm>
          <a:prstGeom prst="ellipse">
            <a:avLst/>
          </a:prstGeom>
          <a:noFill/>
          <a:ln w="3810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kumimoji="1" lang="ja-JP" altLang="en-US"/>
          </a:p>
        </p:txBody>
      </p:sp>
      <p:sp>
        <p:nvSpPr>
          <p:cNvPr id="11" name="楕円 10"/>
          <p:cNvSpPr/>
          <p:nvPr/>
        </p:nvSpPr>
        <p:spPr>
          <a:xfrm>
            <a:off x="5246748" y="830639"/>
            <a:ext cx="314107" cy="300147"/>
          </a:xfrm>
          <a:prstGeom prst="ellipse">
            <a:avLst/>
          </a:prstGeom>
          <a:noFill/>
          <a:ln w="3810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kumimoji="1" lang="ja-JP" altLang="en-US"/>
          </a:p>
        </p:txBody>
      </p:sp>
    </p:spTree>
    <p:extLst>
      <p:ext uri="{BB962C8B-B14F-4D97-AF65-F5344CB8AC3E}">
        <p14:creationId xmlns:p14="http://schemas.microsoft.com/office/powerpoint/2010/main" val="38506580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図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0923" y="272226"/>
            <a:ext cx="3187597" cy="2985277"/>
          </a:xfrm>
          <a:prstGeom prst="rect">
            <a:avLst/>
          </a:prstGeom>
        </p:spPr>
      </p:pic>
      <p:pic>
        <p:nvPicPr>
          <p:cNvPr id="3" name="図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68483" y="48010"/>
            <a:ext cx="3678665" cy="2114986"/>
          </a:xfrm>
          <a:prstGeom prst="rect">
            <a:avLst/>
          </a:prstGeom>
        </p:spPr>
      </p:pic>
      <p:pic>
        <p:nvPicPr>
          <p:cNvPr id="4" name="図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68483" y="2285476"/>
            <a:ext cx="3684315" cy="2118235"/>
          </a:xfrm>
          <a:prstGeom prst="rect">
            <a:avLst/>
          </a:prstGeom>
        </p:spPr>
      </p:pic>
      <p:pic>
        <p:nvPicPr>
          <p:cNvPr id="9" name="図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94393" y="4516156"/>
            <a:ext cx="2052755" cy="2166299"/>
          </a:xfrm>
          <a:prstGeom prst="rect">
            <a:avLst/>
          </a:prstGeom>
        </p:spPr>
      </p:pic>
      <p:pic>
        <p:nvPicPr>
          <p:cNvPr id="10" name="図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28979" y="3429000"/>
            <a:ext cx="2782826" cy="3374431"/>
          </a:xfrm>
          <a:prstGeom prst="rect">
            <a:avLst/>
          </a:prstGeom>
        </p:spPr>
      </p:pic>
      <p:pic>
        <p:nvPicPr>
          <p:cNvPr id="5" name="図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13892" y="4516156"/>
            <a:ext cx="1887055" cy="2340705"/>
          </a:xfrm>
          <a:prstGeom prst="rect">
            <a:avLst/>
          </a:prstGeom>
        </p:spPr>
      </p:pic>
    </p:spTree>
    <p:extLst>
      <p:ext uri="{BB962C8B-B14F-4D97-AF65-F5344CB8AC3E}">
        <p14:creationId xmlns:p14="http://schemas.microsoft.com/office/powerpoint/2010/main" val="35813537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グループ化 1"/>
          <p:cNvGrpSpPr/>
          <p:nvPr/>
        </p:nvGrpSpPr>
        <p:grpSpPr>
          <a:xfrm>
            <a:off x="-10970" y="0"/>
            <a:ext cx="9137963" cy="408211"/>
            <a:chOff x="-10969" y="0"/>
            <a:chExt cx="9137963" cy="552858"/>
          </a:xfrm>
        </p:grpSpPr>
        <p:sp>
          <p:nvSpPr>
            <p:cNvPr id="3" name="テキスト ボックス 2"/>
            <p:cNvSpPr txBox="1"/>
            <p:nvPr/>
          </p:nvSpPr>
          <p:spPr>
            <a:xfrm>
              <a:off x="-10969" y="0"/>
              <a:ext cx="2856582" cy="375152"/>
            </a:xfrm>
            <a:prstGeom prst="rect">
              <a:avLst/>
            </a:prstGeom>
            <a:solidFill>
              <a:schemeClr val="accent3">
                <a:alpha val="50000"/>
              </a:schemeClr>
            </a:solidFill>
            <a:ln>
              <a:solidFill>
                <a:schemeClr val="tx1"/>
              </a:solid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ja-JP" altLang="en-US" sz="1200" b="1" dirty="0" smtClean="0">
                  <a:solidFill>
                    <a:schemeClr val="accent5">
                      <a:lumMod val="50000"/>
                    </a:schemeClr>
                  </a:solidFill>
                  <a:latin typeface="HGP創英角ﾎﾟｯﾌﾟ体" panose="040B0A00000000000000" pitchFamily="50" charset="-128"/>
                  <a:ea typeface="HGP創英角ﾎﾟｯﾌﾟ体" panose="040B0A00000000000000" pitchFamily="50" charset="-128"/>
                </a:rPr>
                <a:t>本研究の目的</a:t>
              </a:r>
              <a:endParaRPr kumimoji="1" lang="ja-JP" altLang="en-US" sz="1200" b="1" dirty="0">
                <a:solidFill>
                  <a:schemeClr val="accent5">
                    <a:lumMod val="50000"/>
                  </a:schemeClr>
                </a:solidFill>
                <a:latin typeface="HGP創英角ﾎﾟｯﾌﾟ体" panose="040B0A00000000000000" pitchFamily="50" charset="-128"/>
                <a:ea typeface="HGP創英角ﾎﾟｯﾌﾟ体" panose="040B0A00000000000000" pitchFamily="50" charset="-128"/>
              </a:endParaRPr>
            </a:p>
          </p:txBody>
        </p:sp>
        <p:sp>
          <p:nvSpPr>
            <p:cNvPr id="4" name="正方形/長方形 3"/>
            <p:cNvSpPr/>
            <p:nvPr/>
          </p:nvSpPr>
          <p:spPr>
            <a:xfrm>
              <a:off x="0" y="309787"/>
              <a:ext cx="778151" cy="243071"/>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5" name="正方形/長方形 4"/>
            <p:cNvSpPr/>
            <p:nvPr/>
          </p:nvSpPr>
          <p:spPr>
            <a:xfrm>
              <a:off x="766266" y="321944"/>
              <a:ext cx="1492301" cy="230914"/>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b="1" dirty="0" smtClean="0">
                  <a:solidFill>
                    <a:schemeClr val="accent5">
                      <a:lumMod val="50000"/>
                    </a:schemeClr>
                  </a:solidFill>
                </a:rPr>
                <a:t>導入</a:t>
              </a:r>
              <a:r>
                <a:rPr lang="en-US" altLang="ja-JP" sz="1400" b="1" dirty="0" smtClean="0">
                  <a:solidFill>
                    <a:schemeClr val="accent5">
                      <a:lumMod val="50000"/>
                    </a:schemeClr>
                  </a:solidFill>
                </a:rPr>
                <a:t>/</a:t>
              </a:r>
              <a:r>
                <a:rPr lang="ja-JP" altLang="en-US" sz="1400" b="1" dirty="0" smtClean="0">
                  <a:solidFill>
                    <a:schemeClr val="accent5">
                      <a:lumMod val="50000"/>
                    </a:schemeClr>
                  </a:solidFill>
                </a:rPr>
                <a:t>背景</a:t>
              </a:r>
              <a:endParaRPr kumimoji="1" lang="en-US" altLang="ja-JP" sz="1400" b="1" dirty="0" smtClean="0">
                <a:solidFill>
                  <a:schemeClr val="accent5">
                    <a:lumMod val="50000"/>
                  </a:schemeClr>
                </a:solidFill>
              </a:endParaRPr>
            </a:p>
          </p:txBody>
        </p:sp>
        <p:sp>
          <p:nvSpPr>
            <p:cNvPr id="6" name="正方形/長方形 5"/>
            <p:cNvSpPr/>
            <p:nvPr/>
          </p:nvSpPr>
          <p:spPr>
            <a:xfrm>
              <a:off x="2257711" y="291608"/>
              <a:ext cx="910743" cy="25067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7" name="正方形/長方形 6"/>
            <p:cNvSpPr/>
            <p:nvPr/>
          </p:nvSpPr>
          <p:spPr>
            <a:xfrm>
              <a:off x="3148919" y="291608"/>
              <a:ext cx="1331368" cy="250674"/>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b="1" dirty="0" smtClean="0">
                  <a:solidFill>
                    <a:schemeClr val="accent5">
                      <a:lumMod val="60000"/>
                      <a:lumOff val="40000"/>
                    </a:schemeClr>
                  </a:solidFill>
                </a:rPr>
                <a:t>解析</a:t>
              </a:r>
              <a:r>
                <a:rPr lang="ja-JP" altLang="en-US" sz="1400" b="1" dirty="0">
                  <a:solidFill>
                    <a:schemeClr val="accent5">
                      <a:lumMod val="60000"/>
                      <a:lumOff val="40000"/>
                    </a:schemeClr>
                  </a:solidFill>
                </a:rPr>
                <a:t>方法</a:t>
              </a:r>
              <a:endParaRPr lang="en-US" altLang="ja-JP" sz="1400" b="1" dirty="0" smtClean="0">
                <a:solidFill>
                  <a:schemeClr val="accent5">
                    <a:lumMod val="60000"/>
                    <a:lumOff val="40000"/>
                  </a:schemeClr>
                </a:solidFill>
              </a:endParaRPr>
            </a:p>
          </p:txBody>
        </p:sp>
        <p:sp>
          <p:nvSpPr>
            <p:cNvPr id="8" name="正方形/長方形 7"/>
            <p:cNvSpPr/>
            <p:nvPr/>
          </p:nvSpPr>
          <p:spPr>
            <a:xfrm>
              <a:off x="4489156" y="291606"/>
              <a:ext cx="881483" cy="25067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9" name="正方形/長方形 8"/>
            <p:cNvSpPr/>
            <p:nvPr/>
          </p:nvSpPr>
          <p:spPr>
            <a:xfrm>
              <a:off x="5359667" y="282123"/>
              <a:ext cx="1382572" cy="250674"/>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b="1" dirty="0">
                  <a:solidFill>
                    <a:schemeClr val="accent5">
                      <a:lumMod val="60000"/>
                      <a:lumOff val="40000"/>
                    </a:schemeClr>
                  </a:solidFill>
                </a:rPr>
                <a:t>結果</a:t>
              </a:r>
              <a:endParaRPr kumimoji="1" lang="ja-JP" altLang="en-US" sz="1400" b="1" dirty="0">
                <a:solidFill>
                  <a:schemeClr val="accent5">
                    <a:lumMod val="60000"/>
                    <a:lumOff val="40000"/>
                  </a:schemeClr>
                </a:solidFill>
              </a:endParaRPr>
            </a:p>
          </p:txBody>
        </p:sp>
        <p:sp>
          <p:nvSpPr>
            <p:cNvPr id="10" name="正方形/長方形 9"/>
            <p:cNvSpPr/>
            <p:nvPr/>
          </p:nvSpPr>
          <p:spPr>
            <a:xfrm>
              <a:off x="6742239" y="272610"/>
              <a:ext cx="1002183" cy="25067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1" name="正方形/長方形 10"/>
            <p:cNvSpPr/>
            <p:nvPr/>
          </p:nvSpPr>
          <p:spPr>
            <a:xfrm>
              <a:off x="7744422" y="272610"/>
              <a:ext cx="1382572" cy="250674"/>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smtClean="0">
                  <a:solidFill>
                    <a:schemeClr val="accent5">
                      <a:lumMod val="60000"/>
                      <a:lumOff val="40000"/>
                    </a:schemeClr>
                  </a:solidFill>
                </a:rPr>
                <a:t>まとめ</a:t>
              </a:r>
              <a:endParaRPr kumimoji="1" lang="ja-JP" altLang="en-US" sz="1400" b="1" dirty="0">
                <a:solidFill>
                  <a:schemeClr val="accent5">
                    <a:lumMod val="60000"/>
                    <a:lumOff val="40000"/>
                  </a:schemeClr>
                </a:solidFill>
              </a:endParaRPr>
            </a:p>
          </p:txBody>
        </p:sp>
      </p:grpSp>
      <p:grpSp>
        <p:nvGrpSpPr>
          <p:cNvPr id="18" name="グループ化 17"/>
          <p:cNvGrpSpPr/>
          <p:nvPr/>
        </p:nvGrpSpPr>
        <p:grpSpPr>
          <a:xfrm>
            <a:off x="2081356" y="741606"/>
            <a:ext cx="5422700" cy="3864608"/>
            <a:chOff x="1922499" y="1640681"/>
            <a:chExt cx="5422700" cy="3864608"/>
          </a:xfrm>
        </p:grpSpPr>
        <p:pic>
          <p:nvPicPr>
            <p:cNvPr id="12" name="図 11"/>
            <p:cNvPicPr>
              <a:picLocks noChangeAspect="1"/>
            </p:cNvPicPr>
            <p:nvPr/>
          </p:nvPicPr>
          <p:blipFill rotWithShape="1">
            <a:blip r:embed="rId2" cstate="print">
              <a:extLst>
                <a:ext uri="{28A0092B-C50C-407E-A947-70E740481C1C}">
                  <a14:useLocalDpi xmlns:a14="http://schemas.microsoft.com/office/drawing/2010/main" val="0"/>
                </a:ext>
              </a:extLst>
            </a:blip>
            <a:srcRect t="16280" b="18327"/>
            <a:stretch/>
          </p:blipFill>
          <p:spPr>
            <a:xfrm>
              <a:off x="1922499" y="1640681"/>
              <a:ext cx="5422700" cy="357663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3" name="上矢印 12"/>
            <p:cNvSpPr/>
            <p:nvPr/>
          </p:nvSpPr>
          <p:spPr>
            <a:xfrm>
              <a:off x="2322101" y="3210870"/>
              <a:ext cx="1230797" cy="977222"/>
            </a:xfrm>
            <a:prstGeom prst="upArrow">
              <a:avLst/>
            </a:prstGeom>
            <a:solidFill>
              <a:srgbClr val="FFC000"/>
            </a:solidFill>
            <a:ln w="28575">
              <a:solidFill>
                <a:schemeClr val="bg2">
                  <a:lumMod val="50000"/>
                </a:schemeClr>
              </a:solidFill>
            </a:ln>
            <a:scene3d>
              <a:camera prst="orthographicFront"/>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下カーブ矢印 13"/>
            <p:cNvSpPr/>
            <p:nvPr/>
          </p:nvSpPr>
          <p:spPr>
            <a:xfrm rot="19328603">
              <a:off x="2273431" y="1693581"/>
              <a:ext cx="1871975" cy="1001062"/>
            </a:xfrm>
            <a:prstGeom prst="curvedDownArrow">
              <a:avLst/>
            </a:prstGeom>
            <a:solidFill>
              <a:srgbClr val="FF0000"/>
            </a:solidFill>
            <a:scene3d>
              <a:camera prst="orthographicFront"/>
              <a:lightRig rig="threePt" dir="t"/>
            </a:scene3d>
            <a:sp3d prstMaterial="meta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5" name="下カーブ矢印 14"/>
            <p:cNvSpPr/>
            <p:nvPr/>
          </p:nvSpPr>
          <p:spPr>
            <a:xfrm rot="20706261">
              <a:off x="2946072" y="1930429"/>
              <a:ext cx="3100533" cy="873018"/>
            </a:xfrm>
            <a:prstGeom prst="curved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7" name="楕円 16"/>
            <p:cNvSpPr/>
            <p:nvPr/>
          </p:nvSpPr>
          <p:spPr>
            <a:xfrm>
              <a:off x="3540819" y="4688287"/>
              <a:ext cx="1727639" cy="817002"/>
            </a:xfrm>
            <a:prstGeom prst="ellipse">
              <a:avLst/>
            </a:prstGeom>
            <a:solidFill>
              <a:schemeClr val="accent1">
                <a:alpha val="60000"/>
              </a:schemeClr>
            </a:solidFill>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smtClean="0"/>
                <a:t>南極振動</a:t>
              </a:r>
              <a:endParaRPr kumimoji="1" lang="ja-JP" altLang="en-US" sz="2000" b="1" dirty="0"/>
            </a:p>
          </p:txBody>
        </p:sp>
      </p:grpSp>
      <p:sp>
        <p:nvSpPr>
          <p:cNvPr id="19" name="テキスト ボックス 18"/>
          <p:cNvSpPr txBox="1"/>
          <p:nvPr/>
        </p:nvSpPr>
        <p:spPr>
          <a:xfrm>
            <a:off x="0" y="4659447"/>
            <a:ext cx="9126993" cy="830997"/>
          </a:xfrm>
          <a:prstGeom prst="rect">
            <a:avLst/>
          </a:prstGeom>
          <a:solidFill>
            <a:schemeClr val="accent4">
              <a:lumMod val="40000"/>
              <a:lumOff val="60000"/>
            </a:schemeClr>
          </a:solidFill>
          <a:ln w="28575">
            <a:solidFill>
              <a:schemeClr val="tx1"/>
            </a:solidFill>
          </a:ln>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kumimoji="1" lang="ja-JP" altLang="en-US" sz="2400" b="1" dirty="0" smtClean="0">
                <a:latin typeface="HGP創英角ﾎﾟｯﾌﾟ体" panose="040B0A00000000000000" pitchFamily="50" charset="-128"/>
                <a:ea typeface="HGP創英角ﾎﾟｯﾌﾟ体" panose="040B0A00000000000000" pitchFamily="50" charset="-128"/>
              </a:rPr>
              <a:t>ソマリジェットが</a:t>
            </a:r>
            <a:r>
              <a:rPr lang="ja-JP" altLang="en-US" sz="2400" b="1" dirty="0">
                <a:latin typeface="HGP創英角ﾎﾟｯﾌﾟ体" panose="040B0A00000000000000" pitchFamily="50" charset="-128"/>
                <a:ea typeface="HGP創英角ﾎﾟｯﾌﾟ体" panose="040B0A00000000000000" pitchFamily="50" charset="-128"/>
              </a:rPr>
              <a:t>及ぼす</a:t>
            </a:r>
            <a:r>
              <a:rPr kumimoji="1" lang="ja-JP" altLang="en-US" sz="2400" b="1" dirty="0" smtClean="0">
                <a:latin typeface="HGP創英角ﾎﾟｯﾌﾟ体" panose="040B0A00000000000000" pitchFamily="50" charset="-128"/>
                <a:ea typeface="HGP創英角ﾎﾟｯﾌﾟ体" panose="040B0A00000000000000" pitchFamily="50" charset="-128"/>
              </a:rPr>
              <a:t>南半球から北半球への遠隔</a:t>
            </a:r>
            <a:r>
              <a:rPr lang="ja-JP" altLang="en-US" sz="2400" b="1" dirty="0" smtClean="0">
                <a:latin typeface="HGP創英角ﾎﾟｯﾌﾟ体" panose="040B0A00000000000000" pitchFamily="50" charset="-128"/>
                <a:ea typeface="HGP創英角ﾎﾟｯﾌﾟ体" panose="040B0A00000000000000" pitchFamily="50" charset="-128"/>
              </a:rPr>
              <a:t>影響を</a:t>
            </a:r>
            <a:r>
              <a:rPr lang="ja-JP" altLang="en-US" sz="2400" b="1" dirty="0">
                <a:latin typeface="HGP創英角ﾎﾟｯﾌﾟ体" panose="040B0A00000000000000" pitchFamily="50" charset="-128"/>
                <a:ea typeface="HGP創英角ﾎﾟｯﾌﾟ体" panose="040B0A00000000000000" pitchFamily="50" charset="-128"/>
              </a:rPr>
              <a:t>考察</a:t>
            </a:r>
            <a:r>
              <a:rPr lang="ja-JP" altLang="en-US" sz="2400" b="1" dirty="0" smtClean="0">
                <a:latin typeface="HGP創英角ﾎﾟｯﾌﾟ体" panose="040B0A00000000000000" pitchFamily="50" charset="-128"/>
                <a:ea typeface="HGP創英角ﾎﾟｯﾌﾟ体" panose="040B0A00000000000000" pitchFamily="50" charset="-128"/>
              </a:rPr>
              <a:t>する！</a:t>
            </a:r>
            <a:endParaRPr lang="en-US" altLang="ja-JP" sz="2400" b="1" dirty="0" smtClean="0">
              <a:latin typeface="HGP創英角ﾎﾟｯﾌﾟ体" panose="040B0A00000000000000" pitchFamily="50" charset="-128"/>
              <a:ea typeface="HGP創英角ﾎﾟｯﾌﾟ体" panose="040B0A00000000000000" pitchFamily="50" charset="-128"/>
            </a:endParaRPr>
          </a:p>
          <a:p>
            <a:pPr algn="ctr"/>
            <a:r>
              <a:rPr kumimoji="1" lang="ja-JP" altLang="en-US" sz="2400" b="1" dirty="0" smtClean="0">
                <a:latin typeface="HGP創英角ﾎﾟｯﾌﾟ体" panose="040B0A00000000000000" pitchFamily="50" charset="-128"/>
                <a:ea typeface="HGP創英角ﾎﾟｯﾌﾟ体" panose="040B0A00000000000000" pitchFamily="50" charset="-128"/>
              </a:rPr>
              <a:t>ソマリジェットが両半球をつなぐ重要な現象であることを検討</a:t>
            </a:r>
            <a:endParaRPr kumimoji="1" lang="ja-JP" altLang="en-US" sz="2400" b="1" dirty="0">
              <a:latin typeface="HGP創英角ﾎﾟｯﾌﾟ体" panose="040B0A00000000000000" pitchFamily="50" charset="-128"/>
              <a:ea typeface="HGP創英角ﾎﾟｯﾌﾟ体" panose="040B0A00000000000000" pitchFamily="50" charset="-128"/>
            </a:endParaRPr>
          </a:p>
        </p:txBody>
      </p:sp>
      <p:sp>
        <p:nvSpPr>
          <p:cNvPr id="21" name="正方形/長方形 20"/>
          <p:cNvSpPr/>
          <p:nvPr/>
        </p:nvSpPr>
        <p:spPr>
          <a:xfrm rot="20516867">
            <a:off x="3553" y="672786"/>
            <a:ext cx="2954655" cy="923330"/>
          </a:xfrm>
          <a:prstGeom prst="rect">
            <a:avLst/>
          </a:prstGeom>
          <a:noFill/>
        </p:spPr>
        <p:txBody>
          <a:bodyPr wrap="none" lIns="91440" tIns="45720" rIns="91440" bIns="45720">
            <a:spAutoFit/>
          </a:bodyPr>
          <a:lstStyle/>
          <a:p>
            <a:pPr algn="ctr"/>
            <a:r>
              <a:rPr lang="ja-JP" altLang="en-US" sz="5400" b="1" cap="none" spc="0"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研究目的</a:t>
            </a:r>
            <a:endParaRPr lang="ja-JP" altLang="en-US"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
        <p:nvSpPr>
          <p:cNvPr id="22" name="テキスト ボックス 21"/>
          <p:cNvSpPr txBox="1"/>
          <p:nvPr/>
        </p:nvSpPr>
        <p:spPr>
          <a:xfrm>
            <a:off x="1116208" y="5596910"/>
            <a:ext cx="7352996" cy="1200329"/>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ja-JP" altLang="en-US" sz="2400" b="1" dirty="0">
                <a:solidFill>
                  <a:srgbClr val="002060"/>
                </a:solidFill>
              </a:rPr>
              <a:t>知られているテレコネクションで</a:t>
            </a:r>
            <a:r>
              <a:rPr lang="ja-JP" altLang="en-US" sz="2400" b="1" dirty="0" smtClean="0">
                <a:solidFill>
                  <a:srgbClr val="002060"/>
                </a:solidFill>
              </a:rPr>
              <a:t>は説明</a:t>
            </a:r>
            <a:r>
              <a:rPr lang="ja-JP" altLang="en-US" sz="2400" b="1" dirty="0">
                <a:solidFill>
                  <a:srgbClr val="002060"/>
                </a:solidFill>
              </a:rPr>
              <a:t>のつかない</a:t>
            </a:r>
            <a:endParaRPr lang="en-US" altLang="ja-JP" sz="2400" b="1" dirty="0">
              <a:solidFill>
                <a:srgbClr val="002060"/>
              </a:solidFill>
            </a:endParaRPr>
          </a:p>
          <a:p>
            <a:pPr algn="ctr"/>
            <a:r>
              <a:rPr lang="ja-JP" altLang="en-US" sz="2400" b="1" dirty="0" smtClean="0">
                <a:solidFill>
                  <a:srgbClr val="002060"/>
                </a:solidFill>
              </a:rPr>
              <a:t>北半球中高</a:t>
            </a:r>
            <a:r>
              <a:rPr lang="ja-JP" altLang="en-US" sz="2400" b="1" dirty="0">
                <a:solidFill>
                  <a:srgbClr val="002060"/>
                </a:solidFill>
              </a:rPr>
              <a:t>緯度の異常気象の原因の一つが</a:t>
            </a:r>
            <a:endParaRPr lang="en-US" altLang="ja-JP" sz="2400" b="1" dirty="0">
              <a:solidFill>
                <a:srgbClr val="002060"/>
              </a:solidFill>
            </a:endParaRPr>
          </a:p>
          <a:p>
            <a:pPr algn="ctr"/>
            <a:r>
              <a:rPr lang="ja-JP" altLang="en-US" sz="2400" b="1" dirty="0">
                <a:solidFill>
                  <a:srgbClr val="002060"/>
                </a:solidFill>
              </a:rPr>
              <a:t>見つかる可能性がある！！</a:t>
            </a:r>
          </a:p>
        </p:txBody>
      </p:sp>
      <p:sp>
        <p:nvSpPr>
          <p:cNvPr id="20" name="上カーブ矢印 19"/>
          <p:cNvSpPr/>
          <p:nvPr/>
        </p:nvSpPr>
        <p:spPr>
          <a:xfrm rot="13531154">
            <a:off x="3456548" y="2751927"/>
            <a:ext cx="1220792" cy="763948"/>
          </a:xfrm>
          <a:prstGeom prst="curvedUpArrow">
            <a:avLst/>
          </a:prstGeom>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23" name="正方形/長方形 22"/>
          <p:cNvSpPr/>
          <p:nvPr/>
        </p:nvSpPr>
        <p:spPr>
          <a:xfrm>
            <a:off x="3797321" y="300854"/>
            <a:ext cx="1107997" cy="1200329"/>
          </a:xfrm>
          <a:prstGeom prst="rect">
            <a:avLst/>
          </a:prstGeom>
          <a:noFill/>
        </p:spPr>
        <p:txBody>
          <a:bodyPr wrap="none" lIns="91440" tIns="45720" rIns="91440" bIns="45720">
            <a:spAutoFit/>
            <a:scene3d>
              <a:camera prst="isometricOffAxis2Left"/>
              <a:lightRig rig="threePt" dir="t"/>
            </a:scene3d>
          </a:bodyPr>
          <a:lstStyle/>
          <a:p>
            <a:pPr algn="ctr"/>
            <a:r>
              <a:rPr lang="ja-JP" altLang="en-US" sz="7200" b="1" dirty="0">
                <a:ln w="13462">
                  <a:solidFill>
                    <a:schemeClr val="bg1"/>
                  </a:solidFill>
                  <a:prstDash val="solid"/>
                </a:ln>
                <a:solidFill>
                  <a:srgbClr val="FFC000"/>
                </a:solidFill>
                <a:effectLst>
                  <a:outerShdw dist="38100" dir="2700000" algn="bl" rotWithShape="0">
                    <a:schemeClr val="accent5"/>
                  </a:outerShdw>
                </a:effectLst>
              </a:rPr>
              <a:t>？</a:t>
            </a:r>
          </a:p>
        </p:txBody>
      </p:sp>
      <p:sp>
        <p:nvSpPr>
          <p:cNvPr id="24" name="正方形/長方形 23"/>
          <p:cNvSpPr/>
          <p:nvPr/>
        </p:nvSpPr>
        <p:spPr>
          <a:xfrm>
            <a:off x="4243306" y="2614547"/>
            <a:ext cx="1107997" cy="1200329"/>
          </a:xfrm>
          <a:prstGeom prst="rect">
            <a:avLst/>
          </a:prstGeom>
          <a:noFill/>
        </p:spPr>
        <p:txBody>
          <a:bodyPr wrap="none" lIns="91440" tIns="45720" rIns="91440" bIns="45720">
            <a:spAutoFit/>
            <a:scene3d>
              <a:camera prst="isometricOffAxis2Left"/>
              <a:lightRig rig="threePt" dir="t"/>
            </a:scene3d>
          </a:bodyPr>
          <a:lstStyle/>
          <a:p>
            <a:pPr algn="ctr"/>
            <a:r>
              <a:rPr lang="ja-JP" altLang="en-US" sz="7200" b="1" dirty="0">
                <a:ln w="13462">
                  <a:solidFill>
                    <a:schemeClr val="bg1"/>
                  </a:solidFill>
                  <a:prstDash val="solid"/>
                </a:ln>
                <a:solidFill>
                  <a:srgbClr val="FFC000"/>
                </a:solidFill>
                <a:effectLst>
                  <a:outerShdw dist="38100" dir="2700000" algn="bl" rotWithShape="0">
                    <a:schemeClr val="accent5"/>
                  </a:outerShdw>
                </a:effectLst>
              </a:rPr>
              <a:t>？</a:t>
            </a:r>
          </a:p>
        </p:txBody>
      </p:sp>
    </p:spTree>
    <p:extLst>
      <p:ext uri="{BB962C8B-B14F-4D97-AF65-F5344CB8AC3E}">
        <p14:creationId xmlns:p14="http://schemas.microsoft.com/office/powerpoint/2010/main" val="279071193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 name="図 57"/>
          <p:cNvPicPr>
            <a:picLocks noChangeAspect="1"/>
          </p:cNvPicPr>
          <p:nvPr/>
        </p:nvPicPr>
        <p:blipFill rotWithShape="1">
          <a:blip r:embed="rId3" cstate="print">
            <a:extLst>
              <a:ext uri="{28A0092B-C50C-407E-A947-70E740481C1C}">
                <a14:useLocalDpi xmlns:a14="http://schemas.microsoft.com/office/drawing/2010/main" val="0"/>
              </a:ext>
            </a:extLst>
          </a:blip>
          <a:srcRect l="4204" t="6923" b="2794"/>
          <a:stretch/>
        </p:blipFill>
        <p:spPr>
          <a:xfrm>
            <a:off x="2600066" y="3990323"/>
            <a:ext cx="5944434" cy="3143775"/>
          </a:xfrm>
          <a:prstGeom prst="rect">
            <a:avLst/>
          </a:prstGeom>
          <a:scene3d>
            <a:camera prst="perspectiveRelaxed"/>
            <a:lightRig rig="threePt" dir="t"/>
          </a:scene3d>
        </p:spPr>
      </p:pic>
      <p:pic>
        <p:nvPicPr>
          <p:cNvPr id="56" name="図 55"/>
          <p:cNvPicPr>
            <a:picLocks noChangeAspect="1"/>
          </p:cNvPicPr>
          <p:nvPr/>
        </p:nvPicPr>
        <p:blipFill rotWithShape="1">
          <a:blip r:embed="rId4"/>
          <a:srcRect l="3859" b="10894"/>
          <a:stretch/>
        </p:blipFill>
        <p:spPr>
          <a:xfrm>
            <a:off x="2392801" y="1730819"/>
            <a:ext cx="6259262" cy="2634373"/>
          </a:xfrm>
          <a:prstGeom prst="rect">
            <a:avLst/>
          </a:prstGeom>
          <a:scene3d>
            <a:camera prst="perspectiveRelaxedModerately"/>
            <a:lightRig rig="threePt" dir="t"/>
          </a:scene3d>
        </p:spPr>
      </p:pic>
      <p:cxnSp>
        <p:nvCxnSpPr>
          <p:cNvPr id="26" name="直線コネクタ 25"/>
          <p:cNvCxnSpPr/>
          <p:nvPr/>
        </p:nvCxnSpPr>
        <p:spPr>
          <a:xfrm>
            <a:off x="2180819" y="4193307"/>
            <a:ext cx="6471244" cy="6898"/>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直線コネクタ 33"/>
          <p:cNvCxnSpPr/>
          <p:nvPr/>
        </p:nvCxnSpPr>
        <p:spPr>
          <a:xfrm flipH="1">
            <a:off x="3113630" y="4780483"/>
            <a:ext cx="130" cy="96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直線コネクタ 34"/>
          <p:cNvCxnSpPr/>
          <p:nvPr/>
        </p:nvCxnSpPr>
        <p:spPr>
          <a:xfrm>
            <a:off x="7966224" y="4835122"/>
            <a:ext cx="11373" cy="95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6" name="上矢印 35"/>
          <p:cNvSpPr/>
          <p:nvPr/>
        </p:nvSpPr>
        <p:spPr>
          <a:xfrm rot="1823224">
            <a:off x="3468803" y="5234514"/>
            <a:ext cx="1463728" cy="514019"/>
          </a:xfrm>
          <a:prstGeom prst="upArrow">
            <a:avLst/>
          </a:prstGeom>
          <a:ln w="38100"/>
          <a:scene3d>
            <a:camera prst="perspectiveRelaxedModerately" fov="6900000"/>
            <a:lightRig rig="threePt" dir="t"/>
          </a:scene3d>
          <a:sp3d>
            <a:bevelT w="165100" prst="coolSlant"/>
          </a:sp3d>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dirty="0" smtClean="0"/>
              <a:t>SMJ</a:t>
            </a:r>
            <a:endParaRPr kumimoji="1" lang="ja-JP" altLang="en-US" dirty="0"/>
          </a:p>
        </p:txBody>
      </p:sp>
      <p:sp>
        <p:nvSpPr>
          <p:cNvPr id="96" name="テキスト ボックス 95"/>
          <p:cNvSpPr txBox="1"/>
          <p:nvPr/>
        </p:nvSpPr>
        <p:spPr>
          <a:xfrm>
            <a:off x="596420" y="2565731"/>
            <a:ext cx="1496012" cy="584775"/>
          </a:xfrm>
          <a:prstGeom prst="rect">
            <a:avLst/>
          </a:prstGeom>
          <a:ln w="28575"/>
        </p:spPr>
        <p:style>
          <a:lnRef idx="2">
            <a:schemeClr val="dk1"/>
          </a:lnRef>
          <a:fillRef idx="1">
            <a:schemeClr val="lt1"/>
          </a:fillRef>
          <a:effectRef idx="0">
            <a:schemeClr val="dk1"/>
          </a:effectRef>
          <a:fontRef idx="minor">
            <a:schemeClr val="dk1"/>
          </a:fontRef>
        </p:style>
        <p:txBody>
          <a:bodyPr wrap="square" rtlCol="0">
            <a:spAutoFit/>
          </a:bodyPr>
          <a:lstStyle/>
          <a:p>
            <a:r>
              <a:rPr kumimoji="1" lang="en-US" altLang="ja-JP" sz="3200" b="1" dirty="0" smtClean="0"/>
              <a:t>300hPa</a:t>
            </a:r>
            <a:endParaRPr kumimoji="1" lang="ja-JP" altLang="en-US" sz="3200" b="1" dirty="0"/>
          </a:p>
        </p:txBody>
      </p:sp>
      <p:sp>
        <p:nvSpPr>
          <p:cNvPr id="97" name="テキスト ボックス 96"/>
          <p:cNvSpPr txBox="1"/>
          <p:nvPr/>
        </p:nvSpPr>
        <p:spPr>
          <a:xfrm>
            <a:off x="590537" y="5799364"/>
            <a:ext cx="1501895" cy="584775"/>
          </a:xfrm>
          <a:prstGeom prst="rect">
            <a:avLst/>
          </a:prstGeom>
          <a:ln w="28575"/>
        </p:spPr>
        <p:style>
          <a:lnRef idx="2">
            <a:schemeClr val="dk1"/>
          </a:lnRef>
          <a:fillRef idx="1">
            <a:schemeClr val="lt1"/>
          </a:fillRef>
          <a:effectRef idx="0">
            <a:schemeClr val="dk1"/>
          </a:effectRef>
          <a:fontRef idx="minor">
            <a:schemeClr val="dk1"/>
          </a:fontRef>
        </p:style>
        <p:txBody>
          <a:bodyPr wrap="square" rtlCol="0">
            <a:spAutoFit/>
          </a:bodyPr>
          <a:lstStyle/>
          <a:p>
            <a:r>
              <a:rPr lang="en-US" altLang="ja-JP" sz="3200" b="1" dirty="0"/>
              <a:t>850</a:t>
            </a:r>
            <a:r>
              <a:rPr kumimoji="1" lang="en-US" altLang="ja-JP" sz="3200" b="1" dirty="0" smtClean="0"/>
              <a:t>hPa</a:t>
            </a:r>
            <a:endParaRPr kumimoji="1" lang="ja-JP" altLang="en-US" sz="3200" b="1" dirty="0"/>
          </a:p>
        </p:txBody>
      </p:sp>
      <p:sp>
        <p:nvSpPr>
          <p:cNvPr id="99" name="フローチャート: 磁気ディスク 98"/>
          <p:cNvSpPr/>
          <p:nvPr/>
        </p:nvSpPr>
        <p:spPr>
          <a:xfrm>
            <a:off x="4350280" y="3161482"/>
            <a:ext cx="1015902" cy="528238"/>
          </a:xfrm>
          <a:prstGeom prst="flowChartMagneticDisk">
            <a:avLst/>
          </a:prstGeom>
          <a:solidFill>
            <a:schemeClr val="accent2">
              <a:alpha val="70000"/>
            </a:schemeClr>
          </a:solidFill>
          <a:ln w="12700">
            <a:solidFill>
              <a:schemeClr val="tx1"/>
            </a:solidFill>
          </a:ln>
        </p:spPr>
        <p:style>
          <a:lnRef idx="0">
            <a:scrgbClr r="0" g="0" b="0"/>
          </a:lnRef>
          <a:fillRef idx="0">
            <a:scrgbClr r="0" g="0" b="0"/>
          </a:fillRef>
          <a:effectRef idx="0">
            <a:scrgbClr r="0" g="0" b="0"/>
          </a:effectRef>
          <a:fontRef idx="minor">
            <a:schemeClr val="lt1"/>
          </a:fontRef>
        </p:style>
        <p:txBody>
          <a:bodyPr rtlCol="0" anchor="ctr"/>
          <a:lstStyle/>
          <a:p>
            <a:pPr algn="ctr"/>
            <a:r>
              <a:rPr kumimoji="1" lang="ja-JP" altLang="en-US" sz="4000" b="1" dirty="0" smtClean="0">
                <a:solidFill>
                  <a:schemeClr val="tx1"/>
                </a:solidFill>
              </a:rPr>
              <a:t>高</a:t>
            </a:r>
            <a:endParaRPr kumimoji="1" lang="ja-JP" altLang="en-US" sz="4000" b="1" dirty="0">
              <a:solidFill>
                <a:schemeClr val="tx1"/>
              </a:solidFill>
            </a:endParaRPr>
          </a:p>
        </p:txBody>
      </p:sp>
      <p:sp>
        <p:nvSpPr>
          <p:cNvPr id="28" name="テキスト ボックス 27"/>
          <p:cNvSpPr txBox="1"/>
          <p:nvPr/>
        </p:nvSpPr>
        <p:spPr>
          <a:xfrm>
            <a:off x="797969" y="722309"/>
            <a:ext cx="7922362" cy="1200329"/>
          </a:xfrm>
          <a:prstGeom prst="rect">
            <a:avLst/>
          </a:prstGeom>
          <a:solidFill>
            <a:schemeClr val="accent1">
              <a:lumMod val="20000"/>
              <a:lumOff val="80000"/>
              <a:alpha val="50000"/>
            </a:schemeClr>
          </a:solidFill>
          <a:ln w="38100">
            <a:solidFill>
              <a:srgbClr val="002060"/>
            </a:solidFill>
          </a:ln>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ja-JP" altLang="en-US" sz="2400" b="1" dirty="0">
                <a:solidFill>
                  <a:srgbClr val="002060"/>
                </a:solidFill>
              </a:rPr>
              <a:t>南極振動</a:t>
            </a:r>
            <a:r>
              <a:rPr lang="ja-JP" altLang="en-US" sz="2400" b="1" dirty="0" smtClean="0">
                <a:solidFill>
                  <a:srgbClr val="002060"/>
                </a:solidFill>
              </a:rPr>
              <a:t>由来で</a:t>
            </a:r>
            <a:r>
              <a:rPr lang="ja-JP" altLang="en-US" sz="2400" b="1" dirty="0">
                <a:solidFill>
                  <a:srgbClr val="002060"/>
                </a:solidFill>
              </a:rPr>
              <a:t>ソマリジェットが強められる</a:t>
            </a:r>
            <a:endParaRPr lang="en-US" altLang="ja-JP" sz="2400" b="1" dirty="0">
              <a:solidFill>
                <a:srgbClr val="002060"/>
              </a:solidFill>
            </a:endParaRPr>
          </a:p>
          <a:p>
            <a:r>
              <a:rPr lang="ja-JP" altLang="en-US" sz="2400" b="1" dirty="0" smtClean="0">
                <a:solidFill>
                  <a:srgbClr val="002060"/>
                </a:solidFill>
              </a:rPr>
              <a:t>インド</a:t>
            </a:r>
            <a:r>
              <a:rPr lang="ja-JP" altLang="en-US" sz="2400" b="1" dirty="0">
                <a:solidFill>
                  <a:srgbClr val="002060"/>
                </a:solidFill>
              </a:rPr>
              <a:t>周辺</a:t>
            </a:r>
            <a:r>
              <a:rPr lang="ja-JP" altLang="en-US" sz="2400" b="1" dirty="0" smtClean="0">
                <a:solidFill>
                  <a:srgbClr val="002060"/>
                </a:solidFill>
              </a:rPr>
              <a:t>で</a:t>
            </a:r>
            <a:r>
              <a:rPr lang="ja-JP" altLang="en-US" sz="2400" b="1" i="1" u="sng" dirty="0" smtClean="0">
                <a:solidFill>
                  <a:srgbClr val="FF0000"/>
                </a:solidFill>
              </a:rPr>
              <a:t>対流活動が活発化</a:t>
            </a:r>
            <a:r>
              <a:rPr lang="ja-JP" altLang="en-US" sz="2400" b="1" dirty="0" smtClean="0">
                <a:solidFill>
                  <a:srgbClr val="002060"/>
                </a:solidFill>
              </a:rPr>
              <a:t>し、上層で高気圧化</a:t>
            </a:r>
            <a:endParaRPr lang="en-US" altLang="ja-JP" sz="2400" b="1" dirty="0" smtClean="0">
              <a:solidFill>
                <a:srgbClr val="002060"/>
              </a:solidFill>
            </a:endParaRPr>
          </a:p>
          <a:p>
            <a:r>
              <a:rPr lang="ja-JP" altLang="en-US" sz="2400" b="1" dirty="0">
                <a:solidFill>
                  <a:srgbClr val="002060"/>
                </a:solidFill>
              </a:rPr>
              <a:t>→</a:t>
            </a:r>
            <a:r>
              <a:rPr lang="ja-JP" altLang="en-US" sz="2400" b="1" dirty="0" smtClean="0">
                <a:solidFill>
                  <a:srgbClr val="002060"/>
                </a:solidFill>
              </a:rPr>
              <a:t>日本付近まで伝播し、</a:t>
            </a:r>
            <a:r>
              <a:rPr lang="ja-JP" altLang="en-US" sz="2400" b="1" i="1" u="sng" dirty="0" smtClean="0">
                <a:solidFill>
                  <a:srgbClr val="FF0000"/>
                </a:solidFill>
              </a:rPr>
              <a:t>日本に北風をもたらし冷夏に</a:t>
            </a:r>
            <a:r>
              <a:rPr lang="ja-JP" altLang="en-US" sz="2400" b="1" dirty="0" smtClean="0">
                <a:solidFill>
                  <a:srgbClr val="002060"/>
                </a:solidFill>
              </a:rPr>
              <a:t>！</a:t>
            </a:r>
            <a:endParaRPr lang="en-US" altLang="ja-JP" sz="2400" b="1" dirty="0" smtClean="0">
              <a:solidFill>
                <a:srgbClr val="002060"/>
              </a:solidFill>
            </a:endParaRPr>
          </a:p>
        </p:txBody>
      </p:sp>
      <p:sp>
        <p:nvSpPr>
          <p:cNvPr id="45" name="右矢印 44"/>
          <p:cNvSpPr/>
          <p:nvPr/>
        </p:nvSpPr>
        <p:spPr>
          <a:xfrm rot="20696736">
            <a:off x="5398549" y="2928019"/>
            <a:ext cx="986611" cy="523782"/>
          </a:xfrm>
          <a:prstGeom prst="rightArrow">
            <a:avLst/>
          </a:prstGeom>
          <a:ln w="28575">
            <a:solidFill>
              <a:schemeClr val="tx1"/>
            </a:solidFill>
          </a:ln>
        </p:spPr>
        <p:style>
          <a:lnRef idx="3">
            <a:schemeClr val="lt1"/>
          </a:lnRef>
          <a:fillRef idx="1">
            <a:schemeClr val="accent4"/>
          </a:fillRef>
          <a:effectRef idx="1">
            <a:schemeClr val="accent4"/>
          </a:effectRef>
          <a:fontRef idx="minor">
            <a:schemeClr val="lt1"/>
          </a:fontRef>
        </p:style>
        <p:txBody>
          <a:bodyPr rtlCol="0" anchor="ctr"/>
          <a:lstStyle/>
          <a:p>
            <a:pPr algn="ctr"/>
            <a:endParaRPr kumimoji="1" lang="ja-JP" altLang="en-US"/>
          </a:p>
        </p:txBody>
      </p:sp>
      <p:grpSp>
        <p:nvGrpSpPr>
          <p:cNvPr id="13" name="グループ化 12"/>
          <p:cNvGrpSpPr/>
          <p:nvPr/>
        </p:nvGrpSpPr>
        <p:grpSpPr>
          <a:xfrm>
            <a:off x="5705153" y="4111157"/>
            <a:ext cx="2307435" cy="800594"/>
            <a:chOff x="5705153" y="4111157"/>
            <a:chExt cx="2307435" cy="800594"/>
          </a:xfrm>
        </p:grpSpPr>
        <p:sp>
          <p:nvSpPr>
            <p:cNvPr id="79" name="フローチャート: 磁気ディスク 78"/>
            <p:cNvSpPr/>
            <p:nvPr/>
          </p:nvSpPr>
          <p:spPr>
            <a:xfrm>
              <a:off x="6436252" y="4111157"/>
              <a:ext cx="806106" cy="638980"/>
            </a:xfrm>
            <a:prstGeom prst="flowChartMagneticDisk">
              <a:avLst/>
            </a:prstGeom>
            <a:solidFill>
              <a:schemeClr val="accent2">
                <a:alpha val="72000"/>
              </a:schemeClr>
            </a:solidFill>
            <a:ln w="19050">
              <a:solidFill>
                <a:schemeClr val="tx1"/>
              </a:solidFill>
            </a:ln>
            <a:scene3d>
              <a:camera prst="orthographicFront"/>
              <a:lightRig rig="threePt" dir="t"/>
            </a:scene3d>
            <a:sp3d prstMaterial="softEdge">
              <a:bevelT w="101600" prst="riblet"/>
            </a:sp3d>
          </p:spPr>
          <p:style>
            <a:lnRef idx="0">
              <a:scrgbClr r="0" g="0" b="0"/>
            </a:lnRef>
            <a:fillRef idx="0">
              <a:scrgbClr r="0" g="0" b="0"/>
            </a:fillRef>
            <a:effectRef idx="0">
              <a:scrgbClr r="0" g="0" b="0"/>
            </a:effectRef>
            <a:fontRef idx="minor">
              <a:schemeClr val="lt1"/>
            </a:fontRef>
          </p:style>
          <p:txBody>
            <a:bodyPr rtlCol="0" anchor="ctr"/>
            <a:lstStyle/>
            <a:p>
              <a:pPr algn="ctr"/>
              <a:r>
                <a:rPr kumimoji="1" lang="ja-JP" altLang="en-US" sz="4000" b="1" dirty="0" smtClean="0">
                  <a:solidFill>
                    <a:schemeClr val="tx1"/>
                  </a:solidFill>
                </a:rPr>
                <a:t>高</a:t>
              </a:r>
              <a:endParaRPr kumimoji="1" lang="ja-JP" altLang="en-US" sz="4000" b="1" dirty="0">
                <a:solidFill>
                  <a:schemeClr val="tx1"/>
                </a:solidFill>
              </a:endParaRPr>
            </a:p>
          </p:txBody>
        </p:sp>
        <p:sp>
          <p:nvSpPr>
            <p:cNvPr id="12" name="左カーブ矢印 11"/>
            <p:cNvSpPr/>
            <p:nvPr/>
          </p:nvSpPr>
          <p:spPr>
            <a:xfrm>
              <a:off x="7289381" y="4169438"/>
              <a:ext cx="723207" cy="742313"/>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37" name="左カーブ矢印 36"/>
            <p:cNvSpPr/>
            <p:nvPr/>
          </p:nvSpPr>
          <p:spPr>
            <a:xfrm rot="10496461">
              <a:off x="5705153" y="4134433"/>
              <a:ext cx="723207" cy="742313"/>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grpSp>
      <p:sp>
        <p:nvSpPr>
          <p:cNvPr id="42" name="上矢印 41"/>
          <p:cNvSpPr/>
          <p:nvPr/>
        </p:nvSpPr>
        <p:spPr>
          <a:xfrm>
            <a:off x="4060546" y="4036706"/>
            <a:ext cx="1250823" cy="745918"/>
          </a:xfrm>
          <a:prstGeom prst="upArrow">
            <a:avLst/>
          </a:prstGeom>
          <a:solidFill>
            <a:schemeClr val="accent5">
              <a:alpha val="50000"/>
            </a:schemeClr>
          </a:solidFill>
          <a:ln w="19050">
            <a:solidFill>
              <a:schemeClr val="tx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kumimoji="1" lang="ja-JP" altLang="en-US"/>
          </a:p>
        </p:txBody>
      </p:sp>
      <p:grpSp>
        <p:nvGrpSpPr>
          <p:cNvPr id="14" name="グループ化 13"/>
          <p:cNvGrpSpPr/>
          <p:nvPr/>
        </p:nvGrpSpPr>
        <p:grpSpPr>
          <a:xfrm>
            <a:off x="4134602" y="4516930"/>
            <a:ext cx="1437681" cy="1114245"/>
            <a:chOff x="88728" y="1114444"/>
            <a:chExt cx="1670775" cy="1536108"/>
          </a:xfrm>
        </p:grpSpPr>
        <p:pic>
          <p:nvPicPr>
            <p:cNvPr id="15" name="図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8728" y="1114444"/>
              <a:ext cx="1670775" cy="911966"/>
            </a:xfrm>
            <a:prstGeom prst="rect">
              <a:avLst/>
            </a:prstGeom>
          </p:spPr>
        </p:pic>
        <p:cxnSp>
          <p:nvCxnSpPr>
            <p:cNvPr id="16" name="直線コネクタ 15"/>
            <p:cNvCxnSpPr/>
            <p:nvPr/>
          </p:nvCxnSpPr>
          <p:spPr>
            <a:xfrm flipH="1">
              <a:off x="1294961" y="2167523"/>
              <a:ext cx="91440" cy="19014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直線コネクタ 16"/>
            <p:cNvCxnSpPr/>
            <p:nvPr/>
          </p:nvCxnSpPr>
          <p:spPr>
            <a:xfrm flipH="1">
              <a:off x="972566" y="2460405"/>
              <a:ext cx="91440" cy="19014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直線コネクタ 17"/>
            <p:cNvCxnSpPr/>
            <p:nvPr/>
          </p:nvCxnSpPr>
          <p:spPr>
            <a:xfrm flipH="1">
              <a:off x="573581" y="2262596"/>
              <a:ext cx="91440" cy="19014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直線コネクタ 18"/>
            <p:cNvCxnSpPr/>
            <p:nvPr/>
          </p:nvCxnSpPr>
          <p:spPr>
            <a:xfrm flipH="1">
              <a:off x="409947" y="2030044"/>
              <a:ext cx="91440" cy="19014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直線コネクタ 19"/>
            <p:cNvCxnSpPr/>
            <p:nvPr/>
          </p:nvCxnSpPr>
          <p:spPr>
            <a:xfrm flipH="1">
              <a:off x="1103847" y="2016093"/>
              <a:ext cx="91440" cy="19014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直線コネクタ 20"/>
            <p:cNvCxnSpPr/>
            <p:nvPr/>
          </p:nvCxnSpPr>
          <p:spPr>
            <a:xfrm flipH="1">
              <a:off x="814535" y="2195923"/>
              <a:ext cx="91440" cy="19014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3" name="グループ化 42"/>
          <p:cNvGrpSpPr/>
          <p:nvPr/>
        </p:nvGrpSpPr>
        <p:grpSpPr>
          <a:xfrm>
            <a:off x="-10970" y="0"/>
            <a:ext cx="9137963" cy="416259"/>
            <a:chOff x="-10969" y="0"/>
            <a:chExt cx="9137963" cy="563758"/>
          </a:xfrm>
        </p:grpSpPr>
        <p:sp>
          <p:nvSpPr>
            <p:cNvPr id="44" name="テキスト ボックス 43"/>
            <p:cNvSpPr txBox="1"/>
            <p:nvPr/>
          </p:nvSpPr>
          <p:spPr>
            <a:xfrm>
              <a:off x="-10969" y="0"/>
              <a:ext cx="2856582" cy="375152"/>
            </a:xfrm>
            <a:prstGeom prst="rect">
              <a:avLst/>
            </a:prstGeom>
            <a:solidFill>
              <a:schemeClr val="accent3">
                <a:alpha val="50000"/>
              </a:schemeClr>
            </a:solidFill>
            <a:ln>
              <a:solidFill>
                <a:schemeClr val="tx1"/>
              </a:solid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ja-JP" altLang="en-US" sz="1200" b="1" dirty="0" smtClean="0">
                  <a:solidFill>
                    <a:schemeClr val="accent5">
                      <a:lumMod val="50000"/>
                    </a:schemeClr>
                  </a:solidFill>
                  <a:latin typeface="HGP創英角ﾎﾟｯﾌﾟ体" panose="040B0A00000000000000" pitchFamily="50" charset="-128"/>
                  <a:ea typeface="HGP創英角ﾎﾟｯﾌﾟ体" panose="040B0A00000000000000" pitchFamily="50" charset="-128"/>
                </a:rPr>
                <a:t>先に結論</a:t>
              </a:r>
              <a:endParaRPr kumimoji="1" lang="ja-JP" altLang="en-US" sz="1200" b="1" dirty="0">
                <a:solidFill>
                  <a:schemeClr val="accent5">
                    <a:lumMod val="50000"/>
                  </a:schemeClr>
                </a:solidFill>
                <a:latin typeface="HGP創英角ﾎﾟｯﾌﾟ体" panose="040B0A00000000000000" pitchFamily="50" charset="-128"/>
                <a:ea typeface="HGP創英角ﾎﾟｯﾌﾟ体" panose="040B0A00000000000000" pitchFamily="50" charset="-128"/>
              </a:endParaRPr>
            </a:p>
          </p:txBody>
        </p:sp>
        <p:sp>
          <p:nvSpPr>
            <p:cNvPr id="46" name="正方形/長方形 45"/>
            <p:cNvSpPr/>
            <p:nvPr/>
          </p:nvSpPr>
          <p:spPr>
            <a:xfrm>
              <a:off x="0" y="309787"/>
              <a:ext cx="778151" cy="243071"/>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47" name="正方形/長方形 46"/>
            <p:cNvSpPr/>
            <p:nvPr/>
          </p:nvSpPr>
          <p:spPr>
            <a:xfrm>
              <a:off x="766266" y="321944"/>
              <a:ext cx="1492301" cy="230914"/>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b="1" dirty="0" smtClean="0">
                  <a:solidFill>
                    <a:schemeClr val="accent5">
                      <a:lumMod val="50000"/>
                    </a:schemeClr>
                  </a:solidFill>
                </a:rPr>
                <a:t>導入</a:t>
              </a:r>
              <a:r>
                <a:rPr lang="en-US" altLang="ja-JP" sz="1400" b="1" dirty="0" smtClean="0">
                  <a:solidFill>
                    <a:schemeClr val="accent5">
                      <a:lumMod val="50000"/>
                    </a:schemeClr>
                  </a:solidFill>
                </a:rPr>
                <a:t>/</a:t>
              </a:r>
              <a:r>
                <a:rPr lang="ja-JP" altLang="en-US" sz="1400" b="1" dirty="0" smtClean="0">
                  <a:solidFill>
                    <a:schemeClr val="accent5">
                      <a:lumMod val="50000"/>
                    </a:schemeClr>
                  </a:solidFill>
                </a:rPr>
                <a:t>背景</a:t>
              </a:r>
              <a:endParaRPr kumimoji="1" lang="en-US" altLang="ja-JP" sz="1400" b="1" dirty="0" smtClean="0">
                <a:solidFill>
                  <a:schemeClr val="accent5">
                    <a:lumMod val="50000"/>
                  </a:schemeClr>
                </a:solidFill>
              </a:endParaRPr>
            </a:p>
          </p:txBody>
        </p:sp>
        <p:sp>
          <p:nvSpPr>
            <p:cNvPr id="48" name="正方形/長方形 47"/>
            <p:cNvSpPr/>
            <p:nvPr/>
          </p:nvSpPr>
          <p:spPr>
            <a:xfrm>
              <a:off x="2257711" y="312248"/>
              <a:ext cx="910743" cy="25067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49" name="正方形/長方形 48"/>
            <p:cNvSpPr/>
            <p:nvPr/>
          </p:nvSpPr>
          <p:spPr>
            <a:xfrm>
              <a:off x="3148919" y="312248"/>
              <a:ext cx="1331368" cy="250674"/>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b="1" dirty="0" smtClean="0">
                  <a:solidFill>
                    <a:schemeClr val="accent5">
                      <a:lumMod val="60000"/>
                      <a:lumOff val="40000"/>
                    </a:schemeClr>
                  </a:solidFill>
                </a:rPr>
                <a:t>解析</a:t>
              </a:r>
              <a:r>
                <a:rPr lang="ja-JP" altLang="en-US" sz="1400" b="1" dirty="0">
                  <a:solidFill>
                    <a:schemeClr val="accent5">
                      <a:lumMod val="60000"/>
                      <a:lumOff val="40000"/>
                    </a:schemeClr>
                  </a:solidFill>
                </a:rPr>
                <a:t>方法</a:t>
              </a:r>
              <a:endParaRPr lang="en-US" altLang="ja-JP" sz="1400" b="1" dirty="0" smtClean="0">
                <a:solidFill>
                  <a:schemeClr val="accent5">
                    <a:lumMod val="60000"/>
                    <a:lumOff val="40000"/>
                  </a:schemeClr>
                </a:solidFill>
              </a:endParaRPr>
            </a:p>
          </p:txBody>
        </p:sp>
        <p:sp>
          <p:nvSpPr>
            <p:cNvPr id="50" name="正方形/長方形 49"/>
            <p:cNvSpPr/>
            <p:nvPr/>
          </p:nvSpPr>
          <p:spPr>
            <a:xfrm>
              <a:off x="4489156" y="312247"/>
              <a:ext cx="881483" cy="25067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51" name="正方形/長方形 50"/>
            <p:cNvSpPr/>
            <p:nvPr/>
          </p:nvSpPr>
          <p:spPr>
            <a:xfrm>
              <a:off x="5359667" y="313084"/>
              <a:ext cx="1382572" cy="250674"/>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b="1" dirty="0">
                  <a:solidFill>
                    <a:schemeClr val="accent5">
                      <a:lumMod val="60000"/>
                      <a:lumOff val="40000"/>
                    </a:schemeClr>
                  </a:solidFill>
                </a:rPr>
                <a:t>結果</a:t>
              </a:r>
              <a:endParaRPr kumimoji="1" lang="ja-JP" altLang="en-US" sz="1400" b="1" dirty="0">
                <a:solidFill>
                  <a:schemeClr val="accent5">
                    <a:lumMod val="60000"/>
                    <a:lumOff val="40000"/>
                  </a:schemeClr>
                </a:solidFill>
              </a:endParaRPr>
            </a:p>
          </p:txBody>
        </p:sp>
        <p:sp>
          <p:nvSpPr>
            <p:cNvPr id="52" name="正方形/長方形 51"/>
            <p:cNvSpPr/>
            <p:nvPr/>
          </p:nvSpPr>
          <p:spPr>
            <a:xfrm>
              <a:off x="6742239" y="303571"/>
              <a:ext cx="1002183" cy="25067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53" name="正方形/長方形 52"/>
            <p:cNvSpPr/>
            <p:nvPr/>
          </p:nvSpPr>
          <p:spPr>
            <a:xfrm>
              <a:off x="7744422" y="303571"/>
              <a:ext cx="1382572" cy="250674"/>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smtClean="0">
                  <a:solidFill>
                    <a:schemeClr val="accent5">
                      <a:lumMod val="60000"/>
                      <a:lumOff val="40000"/>
                    </a:schemeClr>
                  </a:solidFill>
                </a:rPr>
                <a:t>まとめ</a:t>
              </a:r>
              <a:endParaRPr kumimoji="1" lang="ja-JP" altLang="en-US" sz="1400" b="1" dirty="0">
                <a:solidFill>
                  <a:schemeClr val="accent5">
                    <a:lumMod val="60000"/>
                    <a:lumOff val="40000"/>
                  </a:schemeClr>
                </a:solidFill>
              </a:endParaRPr>
            </a:p>
          </p:txBody>
        </p:sp>
      </p:grpSp>
      <p:sp>
        <p:nvSpPr>
          <p:cNvPr id="54" name="楕円 53"/>
          <p:cNvSpPr/>
          <p:nvPr/>
        </p:nvSpPr>
        <p:spPr>
          <a:xfrm>
            <a:off x="4708613" y="6008294"/>
            <a:ext cx="1727639" cy="817002"/>
          </a:xfrm>
          <a:prstGeom prst="ellipse">
            <a:avLst/>
          </a:prstGeom>
          <a:solidFill>
            <a:schemeClr val="accent1">
              <a:alpha val="60000"/>
            </a:schemeClr>
          </a:solidFill>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smtClean="0"/>
              <a:t>南極振動</a:t>
            </a:r>
            <a:endParaRPr kumimoji="1" lang="ja-JP" altLang="en-US" sz="2000" b="1" dirty="0"/>
          </a:p>
        </p:txBody>
      </p:sp>
    </p:spTree>
    <p:extLst>
      <p:ext uri="{BB962C8B-B14F-4D97-AF65-F5344CB8AC3E}">
        <p14:creationId xmlns:p14="http://schemas.microsoft.com/office/powerpoint/2010/main" val="3620902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par>
                          <p:cTn id="13" fill="hold">
                            <p:stCondLst>
                              <p:cond delay="500"/>
                            </p:stCondLst>
                            <p:childTnLst>
                              <p:par>
                                <p:cTn id="14" presetID="42" presetClass="entr" presetSubtype="0" fill="hold" grpId="0" nodeType="afterEffect">
                                  <p:stCondLst>
                                    <p:cond delay="0"/>
                                  </p:stCondLst>
                                  <p:childTnLst>
                                    <p:set>
                                      <p:cBhvr>
                                        <p:cTn id="15" dur="1" fill="hold">
                                          <p:stCondLst>
                                            <p:cond delay="0"/>
                                          </p:stCondLst>
                                        </p:cTn>
                                        <p:tgtEl>
                                          <p:spTgt spid="42"/>
                                        </p:tgtEl>
                                        <p:attrNameLst>
                                          <p:attrName>style.visibility</p:attrName>
                                        </p:attrNameLst>
                                      </p:cBhvr>
                                      <p:to>
                                        <p:strVal val="visible"/>
                                      </p:to>
                                    </p:set>
                                    <p:animEffect transition="in" filter="fade">
                                      <p:cBhvr>
                                        <p:cTn id="16" dur="3000"/>
                                        <p:tgtEl>
                                          <p:spTgt spid="42"/>
                                        </p:tgtEl>
                                      </p:cBhvr>
                                    </p:animEffect>
                                    <p:anim calcmode="lin" valueType="num">
                                      <p:cBhvr>
                                        <p:cTn id="17" dur="3000" fill="hold"/>
                                        <p:tgtEl>
                                          <p:spTgt spid="42"/>
                                        </p:tgtEl>
                                        <p:attrNameLst>
                                          <p:attrName>ppt_x</p:attrName>
                                        </p:attrNameLst>
                                      </p:cBhvr>
                                      <p:tavLst>
                                        <p:tav tm="0">
                                          <p:val>
                                            <p:strVal val="#ppt_x"/>
                                          </p:val>
                                        </p:tav>
                                        <p:tav tm="100000">
                                          <p:val>
                                            <p:strVal val="#ppt_x"/>
                                          </p:val>
                                        </p:tav>
                                      </p:tavLst>
                                    </p:anim>
                                    <p:anim calcmode="lin" valueType="num">
                                      <p:cBhvr>
                                        <p:cTn id="18" dur="3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99"/>
                                        </p:tgtEl>
                                        <p:attrNameLst>
                                          <p:attrName>style.visibility</p:attrName>
                                        </p:attrNameLst>
                                      </p:cBhvr>
                                      <p:to>
                                        <p:strVal val="visible"/>
                                      </p:to>
                                    </p:set>
                                    <p:animEffect transition="in" filter="fade">
                                      <p:cBhvr>
                                        <p:cTn id="23" dur="500"/>
                                        <p:tgtEl>
                                          <p:spTgt spid="99"/>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45"/>
                                        </p:tgtEl>
                                        <p:attrNameLst>
                                          <p:attrName>style.visibility</p:attrName>
                                        </p:attrNameLst>
                                      </p:cBhvr>
                                      <p:to>
                                        <p:strVal val="visible"/>
                                      </p:to>
                                    </p:set>
                                    <p:animEffect transition="in" filter="fade">
                                      <p:cBhvr>
                                        <p:cTn id="28" dur="500"/>
                                        <p:tgtEl>
                                          <p:spTgt spid="45"/>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99" grpId="0" animBg="1"/>
      <p:bldP spid="45" grpId="0" animBg="1"/>
      <p:bldP spid="4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rotWithShape="1">
          <a:blip r:embed="rId2">
            <a:extLst>
              <a:ext uri="{28A0092B-C50C-407E-A947-70E740481C1C}">
                <a14:useLocalDpi xmlns:a14="http://schemas.microsoft.com/office/drawing/2010/main" val="0"/>
              </a:ext>
            </a:extLst>
          </a:blip>
          <a:srcRect l="8831" t="17159" r="8548" b="33333"/>
          <a:stretch/>
        </p:blipFill>
        <p:spPr>
          <a:xfrm>
            <a:off x="6129836" y="535259"/>
            <a:ext cx="2811798" cy="2181069"/>
          </a:xfrm>
          <a:prstGeom prst="rect">
            <a:avLst/>
          </a:prstGeom>
        </p:spPr>
      </p:pic>
      <p:sp>
        <p:nvSpPr>
          <p:cNvPr id="12" name="テキスト ボックス 11"/>
          <p:cNvSpPr txBox="1"/>
          <p:nvPr/>
        </p:nvSpPr>
        <p:spPr>
          <a:xfrm>
            <a:off x="69493" y="572212"/>
            <a:ext cx="1987906" cy="52322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kumimoji="1" lang="ja-JP" altLang="en-US" sz="2800" b="1" dirty="0" smtClean="0"/>
              <a:t>使用データ</a:t>
            </a:r>
            <a:endParaRPr kumimoji="1" lang="ja-JP" altLang="en-US" sz="2800" b="1" dirty="0"/>
          </a:p>
        </p:txBody>
      </p:sp>
      <p:sp>
        <p:nvSpPr>
          <p:cNvPr id="13" name="テキスト ボックス 12"/>
          <p:cNvSpPr txBox="1"/>
          <p:nvPr/>
        </p:nvSpPr>
        <p:spPr>
          <a:xfrm>
            <a:off x="760780" y="1145079"/>
            <a:ext cx="8284464" cy="2000548"/>
          </a:xfrm>
          <a:prstGeom prst="rect">
            <a:avLst/>
          </a:prstGeom>
          <a:noFill/>
        </p:spPr>
        <p:txBody>
          <a:bodyPr wrap="square" rtlCol="0">
            <a:spAutoFit/>
          </a:bodyPr>
          <a:lstStyle/>
          <a:p>
            <a:r>
              <a:rPr kumimoji="1" lang="ja-JP" altLang="en-US" sz="2400" b="1" u="sng" dirty="0" smtClean="0"/>
              <a:t>・</a:t>
            </a:r>
            <a:r>
              <a:rPr kumimoji="1" lang="en-US" altLang="ja-JP" sz="2400" b="1" u="sng" dirty="0" smtClean="0"/>
              <a:t>JRA-55</a:t>
            </a:r>
            <a:r>
              <a:rPr kumimoji="1" lang="ja-JP" altLang="en-US" sz="2400" b="1" u="sng" dirty="0" smtClean="0"/>
              <a:t> </a:t>
            </a:r>
            <a:r>
              <a:rPr lang="ja-JP" altLang="en-US" sz="2400" b="1" u="sng" dirty="0" smtClean="0"/>
              <a:t>再解析データ</a:t>
            </a:r>
            <a:endParaRPr lang="en-US" altLang="ja-JP" sz="2400" b="1" u="sng" dirty="0"/>
          </a:p>
          <a:p>
            <a:r>
              <a:rPr lang="ja-JP" altLang="en-US" sz="2000" dirty="0" smtClean="0"/>
              <a:t>水平格子間隔：</a:t>
            </a:r>
            <a:r>
              <a:rPr lang="en-US" altLang="ja-JP" sz="2000" dirty="0" smtClean="0"/>
              <a:t>1.25</a:t>
            </a:r>
            <a:r>
              <a:rPr lang="ja-JP" altLang="en-US" sz="2000" dirty="0"/>
              <a:t>度</a:t>
            </a:r>
            <a:r>
              <a:rPr lang="en-US" altLang="ja-JP" sz="2000" dirty="0" smtClean="0"/>
              <a:t>×1.25</a:t>
            </a:r>
            <a:r>
              <a:rPr lang="ja-JP" altLang="en-US" sz="2000" dirty="0" smtClean="0"/>
              <a:t>度</a:t>
            </a:r>
            <a:endParaRPr lang="en-US" altLang="ja-JP" sz="2000" dirty="0" smtClean="0"/>
          </a:p>
          <a:p>
            <a:r>
              <a:rPr lang="en-US" altLang="ja-JP" sz="2000" dirty="0" smtClean="0"/>
              <a:t>6</a:t>
            </a:r>
            <a:r>
              <a:rPr lang="ja-JP" altLang="en-US" sz="2000" dirty="0" smtClean="0"/>
              <a:t>月の</a:t>
            </a:r>
            <a:endParaRPr lang="en-US" altLang="ja-JP" sz="2000" dirty="0" smtClean="0"/>
          </a:p>
          <a:p>
            <a:r>
              <a:rPr lang="ja-JP" altLang="en-US" sz="2000" dirty="0" smtClean="0"/>
              <a:t>降水量</a:t>
            </a:r>
            <a:r>
              <a:rPr lang="en-US" altLang="ja-JP" sz="2000" dirty="0" smtClean="0"/>
              <a:t>(mm/day)</a:t>
            </a:r>
            <a:r>
              <a:rPr lang="ja-JP" altLang="en-US" sz="2000" dirty="0" err="1" smtClean="0"/>
              <a:t>、</a:t>
            </a:r>
            <a:r>
              <a:rPr lang="ja-JP" altLang="en-US" sz="2000" dirty="0"/>
              <a:t>ジオポテンシャル高度</a:t>
            </a:r>
            <a:r>
              <a:rPr lang="en-US" altLang="ja-JP" sz="2000" dirty="0" smtClean="0"/>
              <a:t>(</a:t>
            </a:r>
            <a:r>
              <a:rPr lang="en-US" altLang="ja-JP" sz="2000" dirty="0" smtClean="0"/>
              <a:t>m)</a:t>
            </a:r>
            <a:r>
              <a:rPr lang="ja-JP" altLang="en-US" sz="2000" dirty="0" err="1" smtClean="0"/>
              <a:t>、</a:t>
            </a:r>
            <a:endParaRPr lang="en-US" altLang="ja-JP" sz="2000" dirty="0" smtClean="0"/>
          </a:p>
          <a:p>
            <a:r>
              <a:rPr lang="ja-JP" altLang="en-US" sz="2000" dirty="0" smtClean="0"/>
              <a:t>風</a:t>
            </a:r>
            <a:r>
              <a:rPr lang="en-US" altLang="ja-JP" sz="2000" dirty="0" smtClean="0"/>
              <a:t>(m/s)</a:t>
            </a:r>
            <a:r>
              <a:rPr lang="ja-JP" altLang="en-US" sz="2000" dirty="0" err="1" smtClean="0"/>
              <a:t>、</a:t>
            </a:r>
            <a:r>
              <a:rPr lang="ja-JP" altLang="en-US" sz="2000" dirty="0" smtClean="0"/>
              <a:t>気温</a:t>
            </a:r>
            <a:r>
              <a:rPr lang="en-US" altLang="ja-JP" sz="2000" dirty="0" smtClean="0"/>
              <a:t>(K</a:t>
            </a:r>
            <a:r>
              <a:rPr lang="en-US" altLang="ja-JP" sz="2000" dirty="0" smtClean="0"/>
              <a:t>)</a:t>
            </a:r>
            <a:r>
              <a:rPr lang="ja-JP" altLang="en-US" sz="2000" dirty="0" err="1" smtClean="0"/>
              <a:t>、</a:t>
            </a:r>
            <a:r>
              <a:rPr lang="ja-JP" altLang="en-US" sz="2000" dirty="0" smtClean="0"/>
              <a:t>速度</a:t>
            </a:r>
            <a:r>
              <a:rPr lang="ja-JP" altLang="en-US" sz="2000" dirty="0" smtClean="0"/>
              <a:t>ポテンシャル</a:t>
            </a:r>
            <a:r>
              <a:rPr lang="en-US" altLang="ja-JP" sz="2000" dirty="0" smtClean="0"/>
              <a:t>(m²/s)</a:t>
            </a:r>
          </a:p>
          <a:p>
            <a:r>
              <a:rPr lang="ja-JP" altLang="en-US" sz="2000" dirty="0" smtClean="0"/>
              <a:t>期間・・・</a:t>
            </a:r>
            <a:r>
              <a:rPr lang="en-US" altLang="ja-JP" sz="2000" dirty="0" smtClean="0"/>
              <a:t>1958</a:t>
            </a:r>
            <a:r>
              <a:rPr lang="ja-JP" altLang="en-US" sz="2000" dirty="0" smtClean="0"/>
              <a:t>年から</a:t>
            </a:r>
            <a:r>
              <a:rPr lang="en-US" altLang="ja-JP" sz="2000" dirty="0" smtClean="0"/>
              <a:t>2016</a:t>
            </a:r>
            <a:r>
              <a:rPr lang="ja-JP" altLang="en-US" sz="2000" dirty="0" smtClean="0"/>
              <a:t>年までの</a:t>
            </a:r>
            <a:r>
              <a:rPr lang="en-US" altLang="ja-JP" sz="2000" dirty="0" smtClean="0"/>
              <a:t>59</a:t>
            </a:r>
            <a:r>
              <a:rPr lang="ja-JP" altLang="en-US" sz="2000" dirty="0" smtClean="0"/>
              <a:t>年分のデータを使用</a:t>
            </a:r>
            <a:endParaRPr lang="en-US" altLang="ja-JP" sz="2000" dirty="0" smtClean="0"/>
          </a:p>
        </p:txBody>
      </p:sp>
      <p:sp>
        <p:nvSpPr>
          <p:cNvPr id="14" name="テキスト ボックス 13"/>
          <p:cNvSpPr txBox="1"/>
          <p:nvPr/>
        </p:nvSpPr>
        <p:spPr>
          <a:xfrm>
            <a:off x="103326" y="3169957"/>
            <a:ext cx="2046426" cy="52322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kumimoji="1" lang="ja-JP" altLang="en-US" sz="2800" b="1" dirty="0" smtClean="0"/>
              <a:t>解析方法</a:t>
            </a:r>
            <a:endParaRPr kumimoji="1" lang="ja-JP" altLang="en-US" sz="2800" b="1" dirty="0"/>
          </a:p>
        </p:txBody>
      </p:sp>
      <p:sp>
        <p:nvSpPr>
          <p:cNvPr id="16" name="テキスト ボックス 15"/>
          <p:cNvSpPr txBox="1"/>
          <p:nvPr/>
        </p:nvSpPr>
        <p:spPr>
          <a:xfrm>
            <a:off x="69493" y="3838413"/>
            <a:ext cx="5456369" cy="2369880"/>
          </a:xfrm>
          <a:prstGeom prst="rect">
            <a:avLst/>
          </a:prstGeom>
          <a:noFill/>
        </p:spPr>
        <p:txBody>
          <a:bodyPr wrap="square" rtlCol="0">
            <a:spAutoFit/>
          </a:bodyPr>
          <a:lstStyle/>
          <a:p>
            <a:r>
              <a:rPr kumimoji="1" lang="ja-JP" altLang="en-US" sz="2000" dirty="0" smtClean="0"/>
              <a:t>南緯</a:t>
            </a:r>
            <a:r>
              <a:rPr kumimoji="1" lang="en-US" altLang="ja-JP" sz="2000" dirty="0" smtClean="0"/>
              <a:t>15</a:t>
            </a:r>
            <a:r>
              <a:rPr kumimoji="1" lang="ja-JP" altLang="en-US" sz="2000" dirty="0" smtClean="0"/>
              <a:t>度</a:t>
            </a:r>
            <a:r>
              <a:rPr lang="en-US" altLang="ja-JP" sz="2000" dirty="0" smtClean="0"/>
              <a:t>-</a:t>
            </a:r>
            <a:r>
              <a:rPr kumimoji="1" lang="ja-JP" altLang="en-US" sz="2000" dirty="0" smtClean="0"/>
              <a:t>北緯</a:t>
            </a:r>
            <a:r>
              <a:rPr kumimoji="1" lang="en-US" altLang="ja-JP" sz="2000" dirty="0" smtClean="0"/>
              <a:t>10</a:t>
            </a:r>
            <a:r>
              <a:rPr kumimoji="1" lang="ja-JP" altLang="en-US" sz="2000" dirty="0" smtClean="0"/>
              <a:t>度、東経</a:t>
            </a:r>
            <a:r>
              <a:rPr kumimoji="1" lang="en-US" altLang="ja-JP" sz="2000" dirty="0" smtClean="0"/>
              <a:t>37.5</a:t>
            </a:r>
            <a:r>
              <a:rPr kumimoji="1" lang="ja-JP" altLang="en-US" sz="2000" dirty="0" smtClean="0"/>
              <a:t>度</a:t>
            </a:r>
            <a:r>
              <a:rPr kumimoji="1" lang="en-US" altLang="ja-JP" sz="2000" dirty="0" smtClean="0"/>
              <a:t>-</a:t>
            </a:r>
            <a:r>
              <a:rPr kumimoji="1" lang="ja-JP" altLang="en-US" sz="2000" dirty="0" smtClean="0"/>
              <a:t>東経</a:t>
            </a:r>
            <a:r>
              <a:rPr kumimoji="1" lang="en-US" altLang="ja-JP" sz="2000" dirty="0" smtClean="0"/>
              <a:t>62.5</a:t>
            </a:r>
            <a:r>
              <a:rPr kumimoji="1" lang="ja-JP" altLang="en-US" sz="2000" dirty="0" smtClean="0"/>
              <a:t>度の</a:t>
            </a:r>
            <a:endParaRPr kumimoji="1" lang="en-US" altLang="ja-JP" sz="2000" dirty="0" smtClean="0"/>
          </a:p>
          <a:p>
            <a:r>
              <a:rPr kumimoji="1" lang="ja-JP" altLang="en-US" sz="2000" dirty="0" smtClean="0"/>
              <a:t>風を領域平均し、標準化した、</a:t>
            </a:r>
            <a:endParaRPr kumimoji="1" lang="en-US" altLang="ja-JP" sz="2000" dirty="0" smtClean="0"/>
          </a:p>
          <a:p>
            <a:r>
              <a:rPr kumimoji="1" lang="ja-JP" altLang="en-US" sz="2000" dirty="0" smtClean="0"/>
              <a:t>ソマリジェット</a:t>
            </a:r>
            <a:r>
              <a:rPr kumimoji="1" lang="en-US" altLang="ja-JP" sz="2000" dirty="0" smtClean="0"/>
              <a:t>INDEX</a:t>
            </a:r>
            <a:r>
              <a:rPr kumimoji="1" lang="ja-JP" altLang="en-US" sz="2000" dirty="0" smtClean="0"/>
              <a:t>とそれぞれ</a:t>
            </a:r>
            <a:r>
              <a:rPr kumimoji="1" lang="ja-JP" altLang="en-US" sz="2000" dirty="0" smtClean="0"/>
              <a:t>の</a:t>
            </a:r>
            <a:r>
              <a:rPr lang="ja-JP" altLang="en-US" sz="2000" dirty="0" smtClean="0"/>
              <a:t>大気</a:t>
            </a:r>
            <a:r>
              <a:rPr lang="ja-JP" altLang="en-US" sz="2000" dirty="0"/>
              <a:t>場</a:t>
            </a:r>
            <a:r>
              <a:rPr kumimoji="1" lang="ja-JP" altLang="en-US" sz="2000" dirty="0" smtClean="0"/>
              <a:t>と</a:t>
            </a:r>
            <a:r>
              <a:rPr kumimoji="1" lang="ja-JP" altLang="en-US" sz="2000" dirty="0" smtClean="0"/>
              <a:t>の</a:t>
            </a:r>
            <a:endParaRPr kumimoji="1" lang="en-US" altLang="ja-JP" sz="2000" dirty="0" smtClean="0"/>
          </a:p>
          <a:p>
            <a:r>
              <a:rPr kumimoji="1" lang="ja-JP" altLang="en-US" sz="2000" dirty="0" smtClean="0"/>
              <a:t>回帰を</a:t>
            </a:r>
            <a:r>
              <a:rPr lang="ja-JP" altLang="en-US" sz="2000" dirty="0" smtClean="0"/>
              <a:t>行う。 </a:t>
            </a:r>
            <a:endParaRPr lang="en-US" altLang="ja-JP" sz="2000" dirty="0" smtClean="0"/>
          </a:p>
          <a:p>
            <a:endParaRPr lang="en-US" altLang="ja-JP" sz="2000" dirty="0" smtClean="0"/>
          </a:p>
          <a:p>
            <a:r>
              <a:rPr lang="ja-JP" altLang="en-US" sz="2800" b="1" dirty="0" smtClean="0">
                <a:solidFill>
                  <a:srgbClr val="0070C0"/>
                </a:solidFill>
              </a:rPr>
              <a:t>回帰</a:t>
            </a:r>
            <a:r>
              <a:rPr lang="ja-JP" altLang="en-US" sz="2000" dirty="0" smtClean="0"/>
              <a:t>：ソマリジェットと大気場との関係性を評価する！</a:t>
            </a:r>
            <a:endParaRPr kumimoji="1" lang="ja-JP" altLang="en-US" sz="2000" dirty="0"/>
          </a:p>
        </p:txBody>
      </p:sp>
      <p:sp>
        <p:nvSpPr>
          <p:cNvPr id="15" name="正方形/長方形 14"/>
          <p:cNvSpPr/>
          <p:nvPr/>
        </p:nvSpPr>
        <p:spPr>
          <a:xfrm>
            <a:off x="6280879" y="1240679"/>
            <a:ext cx="661543" cy="904674"/>
          </a:xfrm>
          <a:prstGeom prst="rect">
            <a:avLst/>
          </a:prstGeom>
          <a:noFill/>
          <a:ln w="3810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kumimoji="1" lang="ja-JP" altLang="en-US"/>
          </a:p>
        </p:txBody>
      </p:sp>
      <p:pic>
        <p:nvPicPr>
          <p:cNvPr id="19" name="図 18"/>
          <p:cNvPicPr>
            <a:picLocks noChangeAspect="1"/>
          </p:cNvPicPr>
          <p:nvPr/>
        </p:nvPicPr>
        <p:blipFill rotWithShape="1">
          <a:blip r:embed="rId3" cstate="print">
            <a:extLst>
              <a:ext uri="{28A0092B-C50C-407E-A947-70E740481C1C}">
                <a14:useLocalDpi xmlns:a14="http://schemas.microsoft.com/office/drawing/2010/main" val="0"/>
              </a:ext>
            </a:extLst>
          </a:blip>
          <a:srcRect t="3809"/>
          <a:stretch/>
        </p:blipFill>
        <p:spPr>
          <a:xfrm>
            <a:off x="5525862" y="3716121"/>
            <a:ext cx="3519382" cy="2541819"/>
          </a:xfrm>
          <a:prstGeom prst="rect">
            <a:avLst/>
          </a:prstGeom>
        </p:spPr>
      </p:pic>
      <p:grpSp>
        <p:nvGrpSpPr>
          <p:cNvPr id="20" name="グループ化 19"/>
          <p:cNvGrpSpPr/>
          <p:nvPr/>
        </p:nvGrpSpPr>
        <p:grpSpPr>
          <a:xfrm>
            <a:off x="-10970" y="0"/>
            <a:ext cx="9137963" cy="425789"/>
            <a:chOff x="-10969" y="0"/>
            <a:chExt cx="9137963" cy="576665"/>
          </a:xfrm>
        </p:grpSpPr>
        <p:sp>
          <p:nvSpPr>
            <p:cNvPr id="21" name="テキスト ボックス 20"/>
            <p:cNvSpPr txBox="1"/>
            <p:nvPr/>
          </p:nvSpPr>
          <p:spPr>
            <a:xfrm>
              <a:off x="-10969" y="0"/>
              <a:ext cx="2856582" cy="375152"/>
            </a:xfrm>
            <a:prstGeom prst="rect">
              <a:avLst/>
            </a:prstGeom>
            <a:solidFill>
              <a:schemeClr val="accent3">
                <a:alpha val="50000"/>
              </a:schemeClr>
            </a:solidFill>
            <a:ln>
              <a:solidFill>
                <a:schemeClr val="tx1"/>
              </a:solid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ja-JP" altLang="en-US" sz="1200" b="1" dirty="0" smtClean="0">
                  <a:solidFill>
                    <a:schemeClr val="accent5">
                      <a:lumMod val="50000"/>
                    </a:schemeClr>
                  </a:solidFill>
                  <a:latin typeface="HGP創英角ﾎﾟｯﾌﾟ体" panose="040B0A00000000000000" pitchFamily="50" charset="-128"/>
                  <a:ea typeface="HGP創英角ﾎﾟｯﾌﾟ体" panose="040B0A00000000000000" pitchFamily="50" charset="-128"/>
                </a:rPr>
                <a:t>解析</a:t>
              </a:r>
              <a:r>
                <a:rPr lang="ja-JP" altLang="en-US" sz="1200" b="1" dirty="0">
                  <a:solidFill>
                    <a:schemeClr val="accent5">
                      <a:lumMod val="50000"/>
                    </a:schemeClr>
                  </a:solidFill>
                  <a:latin typeface="HGP創英角ﾎﾟｯﾌﾟ体" panose="040B0A00000000000000" pitchFamily="50" charset="-128"/>
                  <a:ea typeface="HGP創英角ﾎﾟｯﾌﾟ体" panose="040B0A00000000000000" pitchFamily="50" charset="-128"/>
                </a:rPr>
                <a:t>手法</a:t>
              </a:r>
              <a:endParaRPr kumimoji="1" lang="ja-JP" altLang="en-US" sz="1200" b="1" dirty="0">
                <a:solidFill>
                  <a:schemeClr val="accent5">
                    <a:lumMod val="50000"/>
                  </a:schemeClr>
                </a:solidFill>
                <a:latin typeface="HGP創英角ﾎﾟｯﾌﾟ体" panose="040B0A00000000000000" pitchFamily="50" charset="-128"/>
                <a:ea typeface="HGP創英角ﾎﾟｯﾌﾟ体" panose="040B0A00000000000000" pitchFamily="50" charset="-128"/>
              </a:endParaRPr>
            </a:p>
          </p:txBody>
        </p:sp>
        <p:sp>
          <p:nvSpPr>
            <p:cNvPr id="22" name="正方形/長方形 21"/>
            <p:cNvSpPr/>
            <p:nvPr/>
          </p:nvSpPr>
          <p:spPr>
            <a:xfrm>
              <a:off x="0" y="309787"/>
              <a:ext cx="778151" cy="266878"/>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3" name="正方形/長方形 22"/>
            <p:cNvSpPr/>
            <p:nvPr/>
          </p:nvSpPr>
          <p:spPr>
            <a:xfrm>
              <a:off x="766266" y="321944"/>
              <a:ext cx="1492301" cy="240977"/>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b="1" dirty="0" smtClean="0">
                  <a:solidFill>
                    <a:schemeClr val="accent5">
                      <a:lumMod val="60000"/>
                      <a:lumOff val="40000"/>
                    </a:schemeClr>
                  </a:solidFill>
                </a:rPr>
                <a:t>導入</a:t>
              </a:r>
              <a:r>
                <a:rPr lang="en-US" altLang="ja-JP" sz="1400" b="1" dirty="0" smtClean="0">
                  <a:solidFill>
                    <a:schemeClr val="accent5">
                      <a:lumMod val="60000"/>
                      <a:lumOff val="40000"/>
                    </a:schemeClr>
                  </a:solidFill>
                </a:rPr>
                <a:t>/</a:t>
              </a:r>
              <a:r>
                <a:rPr lang="ja-JP" altLang="en-US" sz="1400" b="1" dirty="0" smtClean="0">
                  <a:solidFill>
                    <a:schemeClr val="accent5">
                      <a:lumMod val="60000"/>
                      <a:lumOff val="40000"/>
                    </a:schemeClr>
                  </a:solidFill>
                </a:rPr>
                <a:t>背景</a:t>
              </a:r>
              <a:endParaRPr kumimoji="1" lang="en-US" altLang="ja-JP" sz="1400" b="1" dirty="0" smtClean="0">
                <a:solidFill>
                  <a:schemeClr val="accent5">
                    <a:lumMod val="60000"/>
                    <a:lumOff val="40000"/>
                  </a:schemeClr>
                </a:solidFill>
              </a:endParaRPr>
            </a:p>
          </p:txBody>
        </p:sp>
        <p:sp>
          <p:nvSpPr>
            <p:cNvPr id="24" name="正方形/長方形 23"/>
            <p:cNvSpPr/>
            <p:nvPr/>
          </p:nvSpPr>
          <p:spPr>
            <a:xfrm>
              <a:off x="2257711" y="312248"/>
              <a:ext cx="910743" cy="25067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5" name="正方形/長方形 24"/>
            <p:cNvSpPr/>
            <p:nvPr/>
          </p:nvSpPr>
          <p:spPr>
            <a:xfrm>
              <a:off x="3148919" y="312248"/>
              <a:ext cx="1331368" cy="250674"/>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b="1" dirty="0" smtClean="0">
                  <a:solidFill>
                    <a:srgbClr val="002060"/>
                  </a:solidFill>
                </a:rPr>
                <a:t>解析</a:t>
              </a:r>
              <a:r>
                <a:rPr lang="ja-JP" altLang="en-US" sz="1400" b="1" dirty="0">
                  <a:solidFill>
                    <a:srgbClr val="002060"/>
                  </a:solidFill>
                </a:rPr>
                <a:t>方法</a:t>
              </a:r>
              <a:endParaRPr lang="en-US" altLang="ja-JP" sz="1400" b="1" dirty="0" smtClean="0">
                <a:solidFill>
                  <a:srgbClr val="002060"/>
                </a:solidFill>
              </a:endParaRPr>
            </a:p>
          </p:txBody>
        </p:sp>
        <p:sp>
          <p:nvSpPr>
            <p:cNvPr id="26" name="正方形/長方形 25"/>
            <p:cNvSpPr/>
            <p:nvPr/>
          </p:nvSpPr>
          <p:spPr>
            <a:xfrm>
              <a:off x="4489156" y="312247"/>
              <a:ext cx="881483" cy="25067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7" name="正方形/長方形 26"/>
            <p:cNvSpPr/>
            <p:nvPr/>
          </p:nvSpPr>
          <p:spPr>
            <a:xfrm>
              <a:off x="5359667" y="313084"/>
              <a:ext cx="1382572" cy="250674"/>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b="1" dirty="0">
                  <a:solidFill>
                    <a:schemeClr val="accent5">
                      <a:lumMod val="60000"/>
                      <a:lumOff val="40000"/>
                    </a:schemeClr>
                  </a:solidFill>
                </a:rPr>
                <a:t>結果</a:t>
              </a:r>
              <a:endParaRPr kumimoji="1" lang="ja-JP" altLang="en-US" sz="1400" b="1" dirty="0">
                <a:solidFill>
                  <a:schemeClr val="accent5">
                    <a:lumMod val="60000"/>
                    <a:lumOff val="40000"/>
                  </a:schemeClr>
                </a:solidFill>
              </a:endParaRPr>
            </a:p>
          </p:txBody>
        </p:sp>
        <p:sp>
          <p:nvSpPr>
            <p:cNvPr id="28" name="正方形/長方形 27"/>
            <p:cNvSpPr/>
            <p:nvPr/>
          </p:nvSpPr>
          <p:spPr>
            <a:xfrm>
              <a:off x="6742239" y="303571"/>
              <a:ext cx="1002183" cy="25067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9" name="正方形/長方形 28"/>
            <p:cNvSpPr/>
            <p:nvPr/>
          </p:nvSpPr>
          <p:spPr>
            <a:xfrm>
              <a:off x="7744422" y="303571"/>
              <a:ext cx="1382572" cy="250674"/>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smtClean="0">
                  <a:solidFill>
                    <a:schemeClr val="accent5">
                      <a:lumMod val="60000"/>
                      <a:lumOff val="40000"/>
                    </a:schemeClr>
                  </a:solidFill>
                </a:rPr>
                <a:t>まとめ</a:t>
              </a:r>
              <a:endParaRPr kumimoji="1" lang="ja-JP" altLang="en-US" sz="1400" b="1" dirty="0">
                <a:solidFill>
                  <a:schemeClr val="accent5">
                    <a:lumMod val="60000"/>
                    <a:lumOff val="40000"/>
                  </a:schemeClr>
                </a:solidFill>
              </a:endParaRPr>
            </a:p>
          </p:txBody>
        </p:sp>
      </p:grpSp>
    </p:spTree>
    <p:extLst>
      <p:ext uri="{BB962C8B-B14F-4D97-AF65-F5344CB8AC3E}">
        <p14:creationId xmlns:p14="http://schemas.microsoft.com/office/powerpoint/2010/main" val="165867766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p:cNvSpPr txBox="1"/>
          <p:nvPr/>
        </p:nvSpPr>
        <p:spPr>
          <a:xfrm>
            <a:off x="-19077" y="-22776"/>
            <a:ext cx="3495080" cy="369332"/>
          </a:xfrm>
          <a:prstGeom prst="rect">
            <a:avLst/>
          </a:prstGeom>
          <a:solidFill>
            <a:schemeClr val="accent3">
              <a:alpha val="50000"/>
            </a:schemeClr>
          </a:solidFill>
          <a:ln>
            <a:solidFill>
              <a:schemeClr val="tx1"/>
            </a:solid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kumimoji="1" lang="ja-JP" altLang="en-US" b="1" dirty="0" smtClean="0">
                <a:solidFill>
                  <a:schemeClr val="accent5">
                    <a:lumMod val="50000"/>
                  </a:schemeClr>
                </a:solidFill>
                <a:latin typeface="HGP創英角ﾎﾟｯﾌﾟ体" panose="040B0A00000000000000" pitchFamily="50" charset="-128"/>
                <a:ea typeface="HGP創英角ﾎﾟｯﾌﾟ体" panose="040B0A00000000000000" pitchFamily="50" charset="-128"/>
              </a:rPr>
              <a:t>南極振動とソマリジェットの関係</a:t>
            </a:r>
            <a:endParaRPr kumimoji="1" lang="ja-JP" altLang="en-US" b="1" dirty="0">
              <a:solidFill>
                <a:schemeClr val="accent5">
                  <a:lumMod val="50000"/>
                </a:schemeClr>
              </a:solidFill>
              <a:latin typeface="HGP創英角ﾎﾟｯﾌﾟ体" panose="040B0A00000000000000" pitchFamily="50" charset="-128"/>
              <a:ea typeface="HGP創英角ﾎﾟｯﾌﾟ体" panose="040B0A00000000000000" pitchFamily="50" charset="-128"/>
            </a:endParaRPr>
          </a:p>
        </p:txBody>
      </p:sp>
      <p:grpSp>
        <p:nvGrpSpPr>
          <p:cNvPr id="38" name="グループ化 37"/>
          <p:cNvGrpSpPr/>
          <p:nvPr/>
        </p:nvGrpSpPr>
        <p:grpSpPr>
          <a:xfrm>
            <a:off x="-10970" y="314891"/>
            <a:ext cx="9126994" cy="192113"/>
            <a:chOff x="-1" y="224146"/>
            <a:chExt cx="9126994" cy="192113"/>
          </a:xfrm>
        </p:grpSpPr>
        <p:sp>
          <p:nvSpPr>
            <p:cNvPr id="4" name="正方形/長方形 3"/>
            <p:cNvSpPr/>
            <p:nvPr/>
          </p:nvSpPr>
          <p:spPr>
            <a:xfrm>
              <a:off x="-1" y="228736"/>
              <a:ext cx="778151" cy="179475"/>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5" name="正方形/長方形 4"/>
            <p:cNvSpPr/>
            <p:nvPr/>
          </p:nvSpPr>
          <p:spPr>
            <a:xfrm>
              <a:off x="766265" y="237712"/>
              <a:ext cx="1492301" cy="170499"/>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b="1" dirty="0" smtClean="0">
                  <a:solidFill>
                    <a:schemeClr val="accent5">
                      <a:lumMod val="60000"/>
                      <a:lumOff val="40000"/>
                    </a:schemeClr>
                  </a:solidFill>
                </a:rPr>
                <a:t>導入</a:t>
              </a:r>
              <a:r>
                <a:rPr lang="en-US" altLang="ja-JP" sz="1400" b="1" dirty="0" smtClean="0">
                  <a:solidFill>
                    <a:schemeClr val="accent5">
                      <a:lumMod val="60000"/>
                      <a:lumOff val="40000"/>
                    </a:schemeClr>
                  </a:solidFill>
                </a:rPr>
                <a:t>/</a:t>
              </a:r>
              <a:r>
                <a:rPr lang="ja-JP" altLang="en-US" sz="1400" b="1" dirty="0" smtClean="0">
                  <a:solidFill>
                    <a:schemeClr val="accent5">
                      <a:lumMod val="60000"/>
                      <a:lumOff val="40000"/>
                    </a:schemeClr>
                  </a:solidFill>
                </a:rPr>
                <a:t>背景</a:t>
              </a:r>
              <a:endParaRPr kumimoji="1" lang="en-US" altLang="ja-JP" sz="1400" b="1" dirty="0" smtClean="0">
                <a:solidFill>
                  <a:schemeClr val="accent5">
                    <a:lumMod val="60000"/>
                    <a:lumOff val="40000"/>
                  </a:schemeClr>
                </a:solidFill>
              </a:endParaRPr>
            </a:p>
          </p:txBody>
        </p:sp>
        <p:sp>
          <p:nvSpPr>
            <p:cNvPr id="6" name="正方形/長方形 5"/>
            <p:cNvSpPr/>
            <p:nvPr/>
          </p:nvSpPr>
          <p:spPr>
            <a:xfrm>
              <a:off x="2257710" y="230553"/>
              <a:ext cx="910743" cy="185089"/>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7" name="正方形/長方形 6"/>
            <p:cNvSpPr/>
            <p:nvPr/>
          </p:nvSpPr>
          <p:spPr>
            <a:xfrm>
              <a:off x="3148918" y="230553"/>
              <a:ext cx="1331368" cy="185089"/>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b="1" dirty="0" smtClean="0">
                  <a:solidFill>
                    <a:schemeClr val="accent5">
                      <a:lumMod val="40000"/>
                      <a:lumOff val="60000"/>
                    </a:schemeClr>
                  </a:solidFill>
                </a:rPr>
                <a:t>解析</a:t>
              </a:r>
              <a:r>
                <a:rPr lang="ja-JP" altLang="en-US" sz="1400" b="1" dirty="0">
                  <a:solidFill>
                    <a:schemeClr val="accent5">
                      <a:lumMod val="40000"/>
                      <a:lumOff val="60000"/>
                    </a:schemeClr>
                  </a:solidFill>
                </a:rPr>
                <a:t>方法</a:t>
              </a:r>
              <a:endParaRPr lang="en-US" altLang="ja-JP" sz="1400" b="1" dirty="0" smtClean="0">
                <a:solidFill>
                  <a:schemeClr val="accent5">
                    <a:lumMod val="40000"/>
                    <a:lumOff val="60000"/>
                  </a:schemeClr>
                </a:solidFill>
              </a:endParaRPr>
            </a:p>
          </p:txBody>
        </p:sp>
        <p:sp>
          <p:nvSpPr>
            <p:cNvPr id="8" name="正方形/長方形 7"/>
            <p:cNvSpPr/>
            <p:nvPr/>
          </p:nvSpPr>
          <p:spPr>
            <a:xfrm>
              <a:off x="4489155" y="230552"/>
              <a:ext cx="881483" cy="185089"/>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9" name="正方形/長方形 8"/>
            <p:cNvSpPr/>
            <p:nvPr/>
          </p:nvSpPr>
          <p:spPr>
            <a:xfrm>
              <a:off x="5359666" y="231170"/>
              <a:ext cx="1382572" cy="185089"/>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b="1" dirty="0">
                  <a:solidFill>
                    <a:srgbClr val="002060"/>
                  </a:solidFill>
                </a:rPr>
                <a:t>結果</a:t>
              </a:r>
              <a:endParaRPr kumimoji="1" lang="ja-JP" altLang="en-US" sz="1400" b="1" dirty="0">
                <a:solidFill>
                  <a:srgbClr val="002060"/>
                </a:solidFill>
              </a:endParaRPr>
            </a:p>
          </p:txBody>
        </p:sp>
        <p:sp>
          <p:nvSpPr>
            <p:cNvPr id="10" name="正方形/長方形 9"/>
            <p:cNvSpPr/>
            <p:nvPr/>
          </p:nvSpPr>
          <p:spPr>
            <a:xfrm>
              <a:off x="6742238" y="224146"/>
              <a:ext cx="1002183" cy="185089"/>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1" name="正方形/長方形 10"/>
            <p:cNvSpPr/>
            <p:nvPr/>
          </p:nvSpPr>
          <p:spPr>
            <a:xfrm>
              <a:off x="7744421" y="224146"/>
              <a:ext cx="1382572" cy="185089"/>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smtClean="0">
                  <a:solidFill>
                    <a:schemeClr val="accent5">
                      <a:lumMod val="60000"/>
                      <a:lumOff val="40000"/>
                    </a:schemeClr>
                  </a:solidFill>
                </a:rPr>
                <a:t>まとめ</a:t>
              </a:r>
              <a:endParaRPr kumimoji="1" lang="ja-JP" altLang="en-US" sz="1400" b="1" dirty="0">
                <a:solidFill>
                  <a:schemeClr val="accent5">
                    <a:lumMod val="60000"/>
                    <a:lumOff val="40000"/>
                  </a:schemeClr>
                </a:solidFill>
              </a:endParaRPr>
            </a:p>
          </p:txBody>
        </p:sp>
      </p:grpSp>
      <p:sp>
        <p:nvSpPr>
          <p:cNvPr id="13" name="テキスト ボックス 12"/>
          <p:cNvSpPr txBox="1"/>
          <p:nvPr/>
        </p:nvSpPr>
        <p:spPr>
          <a:xfrm>
            <a:off x="4185432" y="1397322"/>
            <a:ext cx="4683799" cy="707886"/>
          </a:xfrm>
          <a:prstGeom prst="rect">
            <a:avLst/>
          </a:prstGeom>
          <a:noFill/>
          <a:ln w="28575">
            <a:solidFill>
              <a:schemeClr val="bg2">
                <a:lumMod val="75000"/>
              </a:schemeClr>
            </a:solidFill>
          </a:ln>
        </p:spPr>
        <p:txBody>
          <a:bodyPr wrap="square" rtlCol="0">
            <a:spAutoFit/>
          </a:bodyPr>
          <a:lstStyle/>
          <a:p>
            <a:pPr algn="ctr"/>
            <a:r>
              <a:rPr kumimoji="1" lang="ja-JP" altLang="en-US" sz="2000" b="1" dirty="0" smtClean="0"/>
              <a:t>マスカリン高気圧偏差と</a:t>
            </a:r>
            <a:endParaRPr kumimoji="1" lang="en-US" altLang="ja-JP" sz="2000" b="1" dirty="0" smtClean="0"/>
          </a:p>
          <a:p>
            <a:pPr algn="ctr"/>
            <a:r>
              <a:rPr kumimoji="1" lang="ja-JP" altLang="en-US" sz="2000" b="1" dirty="0" smtClean="0"/>
              <a:t>南極振動正のパターンがみられた</a:t>
            </a:r>
            <a:endParaRPr kumimoji="1" lang="ja-JP" altLang="en-US" sz="2000" b="1" dirty="0"/>
          </a:p>
        </p:txBody>
      </p:sp>
      <p:sp>
        <p:nvSpPr>
          <p:cNvPr id="14" name="テキスト ボックス 13"/>
          <p:cNvSpPr txBox="1"/>
          <p:nvPr/>
        </p:nvSpPr>
        <p:spPr>
          <a:xfrm>
            <a:off x="3978411" y="2375922"/>
            <a:ext cx="5228410" cy="646331"/>
          </a:xfrm>
          <a:prstGeom prst="rect">
            <a:avLst/>
          </a:prstGeom>
          <a:noFill/>
        </p:spPr>
        <p:txBody>
          <a:bodyPr wrap="square" rtlCol="0">
            <a:spAutoFit/>
          </a:bodyPr>
          <a:lstStyle/>
          <a:p>
            <a:r>
              <a:rPr kumimoji="1" lang="ja-JP" altLang="en-US" dirty="0" smtClean="0"/>
              <a:t>マスカリン高気圧，南極振動はソマリジェットと</a:t>
            </a:r>
            <a:endParaRPr lang="en-US" altLang="ja-JP" dirty="0"/>
          </a:p>
          <a:p>
            <a:r>
              <a:rPr lang="en-US" altLang="ja-JP" dirty="0" smtClean="0"/>
              <a:t>0.34</a:t>
            </a:r>
            <a:r>
              <a:rPr lang="ja-JP" altLang="en-US" dirty="0" smtClean="0"/>
              <a:t>と</a:t>
            </a:r>
            <a:r>
              <a:rPr lang="en-US" altLang="ja-JP" dirty="0" smtClean="0"/>
              <a:t>0.28</a:t>
            </a:r>
            <a:r>
              <a:rPr kumimoji="1" lang="ja-JP" altLang="en-US" dirty="0" smtClean="0"/>
              <a:t>の有意水準</a:t>
            </a:r>
            <a:r>
              <a:rPr lang="en-US" altLang="ja-JP" dirty="0" smtClean="0"/>
              <a:t>95</a:t>
            </a:r>
            <a:r>
              <a:rPr lang="ja-JP" altLang="en-US" dirty="0" smtClean="0"/>
              <a:t>％以上</a:t>
            </a:r>
            <a:r>
              <a:rPr lang="ja-JP" altLang="en-US" dirty="0" smtClean="0"/>
              <a:t>の正の</a:t>
            </a:r>
            <a:r>
              <a:rPr kumimoji="1" lang="ja-JP" altLang="en-US" dirty="0" smtClean="0"/>
              <a:t>相関</a:t>
            </a:r>
            <a:endParaRPr kumimoji="1" lang="ja-JP" altLang="en-US" dirty="0"/>
          </a:p>
        </p:txBody>
      </p:sp>
      <p:sp>
        <p:nvSpPr>
          <p:cNvPr id="19" name="四角形吹き出し 18"/>
          <p:cNvSpPr/>
          <p:nvPr/>
        </p:nvSpPr>
        <p:spPr>
          <a:xfrm>
            <a:off x="4366084" y="3228174"/>
            <a:ext cx="4322493" cy="827446"/>
          </a:xfrm>
          <a:prstGeom prst="wedgeRectCallout">
            <a:avLst>
              <a:gd name="adj1" fmla="val -20945"/>
              <a:gd name="adj2" fmla="val 46992"/>
            </a:avLst>
          </a:prstGeom>
          <a:ln w="38100"/>
        </p:spPr>
        <p:style>
          <a:lnRef idx="2">
            <a:schemeClr val="accent1"/>
          </a:lnRef>
          <a:fillRef idx="1">
            <a:schemeClr val="lt1"/>
          </a:fillRef>
          <a:effectRef idx="0">
            <a:schemeClr val="accent1"/>
          </a:effectRef>
          <a:fontRef idx="minor">
            <a:schemeClr val="dk1"/>
          </a:fontRef>
        </p:style>
        <p:txBody>
          <a:bodyPr rtlCol="0" anchor="ctr"/>
          <a:lstStyle/>
          <a:p>
            <a:pPr algn="ctr"/>
            <a:r>
              <a:rPr lang="ja-JP" altLang="en-US" b="1" dirty="0"/>
              <a:t>南極</a:t>
            </a:r>
            <a:r>
              <a:rPr lang="ja-JP" altLang="en-US" b="1" dirty="0" smtClean="0"/>
              <a:t>振動に</a:t>
            </a:r>
            <a:r>
              <a:rPr lang="ja-JP" altLang="en-US" b="1" dirty="0" smtClean="0"/>
              <a:t>よって</a:t>
            </a:r>
            <a:r>
              <a:rPr kumimoji="1" lang="ja-JP" altLang="en-US" b="1" dirty="0" smtClean="0"/>
              <a:t>マスカリン高気圧は</a:t>
            </a:r>
            <a:endParaRPr kumimoji="1" lang="en-US" altLang="ja-JP" b="1" dirty="0" smtClean="0"/>
          </a:p>
          <a:p>
            <a:pPr algn="ctr"/>
            <a:r>
              <a:rPr kumimoji="1" lang="ja-JP" altLang="en-US" b="1" dirty="0" smtClean="0"/>
              <a:t>強化される（</a:t>
            </a:r>
            <a:r>
              <a:rPr lang="en-US" altLang="ja-JP" dirty="0" smtClean="0"/>
              <a:t> </a:t>
            </a:r>
            <a:r>
              <a:rPr lang="en-US" altLang="ja-JP" dirty="0"/>
              <a:t>Gao</a:t>
            </a:r>
            <a:r>
              <a:rPr lang="ja-JP" altLang="en-US" dirty="0"/>
              <a:t> </a:t>
            </a:r>
            <a:r>
              <a:rPr lang="en-US" altLang="ja-JP" dirty="0"/>
              <a:t>et</a:t>
            </a:r>
            <a:r>
              <a:rPr lang="ja-JP" altLang="en-US" dirty="0"/>
              <a:t> </a:t>
            </a:r>
            <a:r>
              <a:rPr lang="en-US" altLang="ja-JP" dirty="0"/>
              <a:t>al.,</a:t>
            </a:r>
            <a:r>
              <a:rPr lang="ja-JP" altLang="en-US" dirty="0"/>
              <a:t> </a:t>
            </a:r>
            <a:r>
              <a:rPr lang="en-US" altLang="ja-JP" dirty="0" smtClean="0"/>
              <a:t>2013</a:t>
            </a:r>
            <a:r>
              <a:rPr lang="ja-JP" altLang="en-US" dirty="0" smtClean="0"/>
              <a:t>）</a:t>
            </a:r>
            <a:endParaRPr lang="en-US" altLang="ja-JP" dirty="0" smtClean="0"/>
          </a:p>
        </p:txBody>
      </p:sp>
      <p:sp>
        <p:nvSpPr>
          <p:cNvPr id="26" name="テキスト ボックス 25"/>
          <p:cNvSpPr txBox="1"/>
          <p:nvPr/>
        </p:nvSpPr>
        <p:spPr>
          <a:xfrm>
            <a:off x="-10970" y="6573680"/>
            <a:ext cx="5521876" cy="276999"/>
          </a:xfrm>
          <a:prstGeom prst="rect">
            <a:avLst/>
          </a:prstGeom>
          <a:noFill/>
        </p:spPr>
        <p:txBody>
          <a:bodyPr wrap="square" rtlCol="0">
            <a:spAutoFit/>
          </a:bodyPr>
          <a:lstStyle/>
          <a:p>
            <a:r>
              <a:rPr lang="ja-JP" altLang="en-US" sz="1200" dirty="0" smtClean="0"/>
              <a:t>線：ジオポ回帰</a:t>
            </a:r>
            <a:r>
              <a:rPr lang="ja-JP" altLang="en-US" sz="1200" dirty="0"/>
              <a:t>係数</a:t>
            </a:r>
            <a:r>
              <a:rPr lang="en-US" altLang="ja-JP" sz="1200" dirty="0" smtClean="0"/>
              <a:t>(m)</a:t>
            </a:r>
            <a:r>
              <a:rPr lang="ja-JP" altLang="en-US" sz="1200" dirty="0" smtClean="0"/>
              <a:t>　</a:t>
            </a:r>
            <a:r>
              <a:rPr lang="ja-JP" altLang="en-US" sz="1200" dirty="0"/>
              <a:t>色</a:t>
            </a:r>
            <a:r>
              <a:rPr lang="ja-JP" altLang="en-US" sz="1200" dirty="0" smtClean="0"/>
              <a:t>：有意水準９０％以上　</a:t>
            </a:r>
            <a:endParaRPr kumimoji="1" lang="ja-JP" altLang="en-US" sz="1200" dirty="0"/>
          </a:p>
        </p:txBody>
      </p:sp>
      <p:sp>
        <p:nvSpPr>
          <p:cNvPr id="20" name="テキスト ボックス 19"/>
          <p:cNvSpPr txBox="1"/>
          <p:nvPr/>
        </p:nvSpPr>
        <p:spPr>
          <a:xfrm>
            <a:off x="191691" y="1256489"/>
            <a:ext cx="3705738"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kumimoji="1" lang="en-US" altLang="ja-JP" dirty="0" smtClean="0"/>
              <a:t>850hPa</a:t>
            </a:r>
            <a:r>
              <a:rPr kumimoji="1" lang="ja-JP" altLang="en-US" dirty="0" smtClean="0"/>
              <a:t>面のジオポテンシャル高度</a:t>
            </a:r>
            <a:endParaRPr kumimoji="1" lang="ja-JP" altLang="en-US" dirty="0"/>
          </a:p>
        </p:txBody>
      </p:sp>
      <p:pic>
        <p:nvPicPr>
          <p:cNvPr id="17" name="図 16"/>
          <p:cNvPicPr>
            <a:picLocks noChangeAspect="1"/>
          </p:cNvPicPr>
          <p:nvPr/>
        </p:nvPicPr>
        <p:blipFill rotWithShape="1">
          <a:blip r:embed="rId2">
            <a:extLst>
              <a:ext uri="{28A0092B-C50C-407E-A947-70E740481C1C}">
                <a14:useLocalDpi xmlns:a14="http://schemas.microsoft.com/office/drawing/2010/main" val="0"/>
              </a:ext>
            </a:extLst>
          </a:blip>
          <a:srcRect l="5294" t="15519" r="5294" b="15519"/>
          <a:stretch/>
        </p:blipFill>
        <p:spPr>
          <a:xfrm>
            <a:off x="68236" y="1751265"/>
            <a:ext cx="3910175" cy="3903988"/>
          </a:xfrm>
          <a:prstGeom prst="rect">
            <a:avLst/>
          </a:prstGeom>
        </p:spPr>
      </p:pic>
      <p:sp>
        <p:nvSpPr>
          <p:cNvPr id="40" name="楕円 39"/>
          <p:cNvSpPr/>
          <p:nvPr/>
        </p:nvSpPr>
        <p:spPr>
          <a:xfrm rot="2873077">
            <a:off x="2581172" y="2644426"/>
            <a:ext cx="985653" cy="589439"/>
          </a:xfrm>
          <a:prstGeom prst="ellipse">
            <a:avLst/>
          </a:prstGeom>
          <a:solidFill>
            <a:srgbClr val="FF0000">
              <a:alpha val="50000"/>
            </a:srgbClr>
          </a:solidFill>
          <a:ln w="38100">
            <a:solidFill>
              <a:srgbClr val="FFC000"/>
            </a:solidFill>
          </a:ln>
        </p:spPr>
        <p:style>
          <a:lnRef idx="0">
            <a:scrgbClr r="0" g="0" b="0"/>
          </a:lnRef>
          <a:fillRef idx="0">
            <a:scrgbClr r="0" g="0" b="0"/>
          </a:fillRef>
          <a:effectRef idx="0">
            <a:scrgbClr r="0" g="0" b="0"/>
          </a:effectRef>
          <a:fontRef idx="minor">
            <a:schemeClr val="lt1"/>
          </a:fontRef>
        </p:style>
        <p:txBody>
          <a:bodyPr rtlCol="0" anchor="ctr"/>
          <a:lstStyle/>
          <a:p>
            <a:pPr algn="ctr"/>
            <a:r>
              <a:rPr kumimoji="1" lang="en-US" altLang="ja-JP" b="1" dirty="0" smtClean="0"/>
              <a:t>MH</a:t>
            </a:r>
            <a:endParaRPr kumimoji="1" lang="ja-JP" altLang="en-US" b="1" dirty="0"/>
          </a:p>
        </p:txBody>
      </p:sp>
      <p:sp>
        <p:nvSpPr>
          <p:cNvPr id="41" name="テキスト ボックス 40"/>
          <p:cNvSpPr txBox="1"/>
          <p:nvPr/>
        </p:nvSpPr>
        <p:spPr>
          <a:xfrm>
            <a:off x="4406252" y="4616983"/>
            <a:ext cx="4489554" cy="923330"/>
          </a:xfrm>
          <a:prstGeom prst="rect">
            <a:avLst/>
          </a:prstGeom>
          <a:noFill/>
        </p:spPr>
        <p:txBody>
          <a:bodyPr wrap="square" rtlCol="0">
            <a:spAutoFit/>
          </a:bodyPr>
          <a:lstStyle/>
          <a:p>
            <a:r>
              <a:rPr kumimoji="1" lang="ja-JP" altLang="en-US" b="1" dirty="0" smtClean="0"/>
              <a:t>南極振動によって強まった</a:t>
            </a:r>
            <a:endParaRPr kumimoji="1" lang="en-US" altLang="ja-JP" b="1" dirty="0" smtClean="0"/>
          </a:p>
          <a:p>
            <a:r>
              <a:rPr kumimoji="1" lang="ja-JP" altLang="en-US" b="1" dirty="0" smtClean="0"/>
              <a:t>マスカリン高気圧がソマリジェット</a:t>
            </a:r>
            <a:endParaRPr kumimoji="1" lang="en-US" altLang="ja-JP" b="1" dirty="0" smtClean="0"/>
          </a:p>
          <a:p>
            <a:r>
              <a:rPr kumimoji="1" lang="ja-JP" altLang="en-US" b="1" dirty="0" smtClean="0"/>
              <a:t>を強めるか？を見ていく</a:t>
            </a:r>
            <a:endParaRPr kumimoji="1" lang="ja-JP" altLang="en-US" b="1" dirty="0"/>
          </a:p>
        </p:txBody>
      </p:sp>
    </p:spTree>
    <p:extLst>
      <p:ext uri="{BB962C8B-B14F-4D97-AF65-F5344CB8AC3E}">
        <p14:creationId xmlns:p14="http://schemas.microsoft.com/office/powerpoint/2010/main" val="2799747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0" y="-21388"/>
            <a:ext cx="2856582" cy="369332"/>
          </a:xfrm>
          <a:prstGeom prst="rect">
            <a:avLst/>
          </a:prstGeom>
          <a:solidFill>
            <a:schemeClr val="accent3">
              <a:alpha val="50000"/>
            </a:schemeClr>
          </a:solidFill>
          <a:ln>
            <a:solidFill>
              <a:schemeClr val="tx1"/>
            </a:solid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ja-JP" altLang="en-US" b="1" dirty="0">
                <a:solidFill>
                  <a:schemeClr val="accent5">
                    <a:lumMod val="50000"/>
                  </a:schemeClr>
                </a:solidFill>
                <a:latin typeface="HGP創英角ﾎﾟｯﾌﾟ体" panose="040B0A00000000000000" pitchFamily="50" charset="-128"/>
                <a:ea typeface="HGP創英角ﾎﾟｯﾌﾟ体" panose="040B0A00000000000000" pitchFamily="50" charset="-128"/>
              </a:rPr>
              <a:t>マスカリン</a:t>
            </a:r>
            <a:r>
              <a:rPr lang="ja-JP" altLang="en-US" b="1" dirty="0" smtClean="0">
                <a:solidFill>
                  <a:schemeClr val="accent5">
                    <a:lumMod val="50000"/>
                  </a:schemeClr>
                </a:solidFill>
                <a:latin typeface="HGP創英角ﾎﾟｯﾌﾟ体" panose="040B0A00000000000000" pitchFamily="50" charset="-128"/>
                <a:ea typeface="HGP創英角ﾎﾟｯﾌﾟ体" panose="040B0A00000000000000" pitchFamily="50" charset="-128"/>
              </a:rPr>
              <a:t>高気圧の影響</a:t>
            </a:r>
            <a:endParaRPr kumimoji="1" lang="ja-JP" altLang="en-US" b="1" dirty="0">
              <a:solidFill>
                <a:schemeClr val="accent5">
                  <a:lumMod val="50000"/>
                </a:schemeClr>
              </a:solidFill>
              <a:latin typeface="HGP創英角ﾎﾟｯﾌﾟ体" panose="040B0A00000000000000" pitchFamily="50" charset="-128"/>
              <a:ea typeface="HGP創英角ﾎﾟｯﾌﾟ体" panose="040B0A00000000000000" pitchFamily="50" charset="-128"/>
            </a:endParaRPr>
          </a:p>
        </p:txBody>
      </p:sp>
      <p:grpSp>
        <p:nvGrpSpPr>
          <p:cNvPr id="3" name="グループ化 2"/>
          <p:cNvGrpSpPr/>
          <p:nvPr/>
        </p:nvGrpSpPr>
        <p:grpSpPr>
          <a:xfrm>
            <a:off x="-4436" y="344751"/>
            <a:ext cx="9126994" cy="192113"/>
            <a:chOff x="-1" y="224146"/>
            <a:chExt cx="9126994" cy="192113"/>
          </a:xfrm>
        </p:grpSpPr>
        <p:sp>
          <p:nvSpPr>
            <p:cNvPr id="4" name="正方形/長方形 3"/>
            <p:cNvSpPr/>
            <p:nvPr/>
          </p:nvSpPr>
          <p:spPr>
            <a:xfrm>
              <a:off x="-1" y="228736"/>
              <a:ext cx="778151" cy="179475"/>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5" name="正方形/長方形 4"/>
            <p:cNvSpPr/>
            <p:nvPr/>
          </p:nvSpPr>
          <p:spPr>
            <a:xfrm>
              <a:off x="766265" y="237712"/>
              <a:ext cx="1492301" cy="170499"/>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b="1" dirty="0" smtClean="0">
                  <a:solidFill>
                    <a:schemeClr val="accent5">
                      <a:lumMod val="60000"/>
                      <a:lumOff val="40000"/>
                    </a:schemeClr>
                  </a:solidFill>
                </a:rPr>
                <a:t>導入</a:t>
              </a:r>
              <a:r>
                <a:rPr lang="en-US" altLang="ja-JP" sz="1400" b="1" dirty="0" smtClean="0">
                  <a:solidFill>
                    <a:schemeClr val="accent5">
                      <a:lumMod val="60000"/>
                      <a:lumOff val="40000"/>
                    </a:schemeClr>
                  </a:solidFill>
                </a:rPr>
                <a:t>/</a:t>
              </a:r>
              <a:r>
                <a:rPr lang="ja-JP" altLang="en-US" sz="1400" b="1" dirty="0" smtClean="0">
                  <a:solidFill>
                    <a:schemeClr val="accent5">
                      <a:lumMod val="60000"/>
                      <a:lumOff val="40000"/>
                    </a:schemeClr>
                  </a:solidFill>
                </a:rPr>
                <a:t>背景</a:t>
              </a:r>
              <a:endParaRPr kumimoji="1" lang="en-US" altLang="ja-JP" sz="1400" b="1" dirty="0" smtClean="0">
                <a:solidFill>
                  <a:schemeClr val="accent5">
                    <a:lumMod val="60000"/>
                    <a:lumOff val="40000"/>
                  </a:schemeClr>
                </a:solidFill>
              </a:endParaRPr>
            </a:p>
          </p:txBody>
        </p:sp>
        <p:sp>
          <p:nvSpPr>
            <p:cNvPr id="6" name="正方形/長方形 5"/>
            <p:cNvSpPr/>
            <p:nvPr/>
          </p:nvSpPr>
          <p:spPr>
            <a:xfrm>
              <a:off x="2257710" y="230553"/>
              <a:ext cx="910743" cy="185089"/>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7" name="正方形/長方形 6"/>
            <p:cNvSpPr/>
            <p:nvPr/>
          </p:nvSpPr>
          <p:spPr>
            <a:xfrm>
              <a:off x="3148918" y="230553"/>
              <a:ext cx="1331368" cy="185089"/>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b="1" dirty="0" smtClean="0">
                  <a:solidFill>
                    <a:schemeClr val="accent5">
                      <a:lumMod val="40000"/>
                      <a:lumOff val="60000"/>
                    </a:schemeClr>
                  </a:solidFill>
                </a:rPr>
                <a:t>解析</a:t>
              </a:r>
              <a:r>
                <a:rPr lang="ja-JP" altLang="en-US" sz="1400" b="1" dirty="0">
                  <a:solidFill>
                    <a:schemeClr val="accent5">
                      <a:lumMod val="40000"/>
                      <a:lumOff val="60000"/>
                    </a:schemeClr>
                  </a:solidFill>
                </a:rPr>
                <a:t>方法</a:t>
              </a:r>
              <a:endParaRPr lang="en-US" altLang="ja-JP" sz="1400" b="1" dirty="0" smtClean="0">
                <a:solidFill>
                  <a:schemeClr val="accent5">
                    <a:lumMod val="40000"/>
                    <a:lumOff val="60000"/>
                  </a:schemeClr>
                </a:solidFill>
              </a:endParaRPr>
            </a:p>
          </p:txBody>
        </p:sp>
        <p:sp>
          <p:nvSpPr>
            <p:cNvPr id="8" name="正方形/長方形 7"/>
            <p:cNvSpPr/>
            <p:nvPr/>
          </p:nvSpPr>
          <p:spPr>
            <a:xfrm>
              <a:off x="4489155" y="230552"/>
              <a:ext cx="881483" cy="185089"/>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9" name="正方形/長方形 8"/>
            <p:cNvSpPr/>
            <p:nvPr/>
          </p:nvSpPr>
          <p:spPr>
            <a:xfrm>
              <a:off x="5359666" y="231170"/>
              <a:ext cx="1382572" cy="185089"/>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b="1" dirty="0">
                  <a:solidFill>
                    <a:srgbClr val="002060"/>
                  </a:solidFill>
                </a:rPr>
                <a:t>結果</a:t>
              </a:r>
              <a:endParaRPr kumimoji="1" lang="ja-JP" altLang="en-US" sz="1400" b="1" dirty="0">
                <a:solidFill>
                  <a:srgbClr val="002060"/>
                </a:solidFill>
              </a:endParaRPr>
            </a:p>
          </p:txBody>
        </p:sp>
        <p:sp>
          <p:nvSpPr>
            <p:cNvPr id="10" name="正方形/長方形 9"/>
            <p:cNvSpPr/>
            <p:nvPr/>
          </p:nvSpPr>
          <p:spPr>
            <a:xfrm>
              <a:off x="6742238" y="224146"/>
              <a:ext cx="1002183" cy="185089"/>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1" name="正方形/長方形 10"/>
            <p:cNvSpPr/>
            <p:nvPr/>
          </p:nvSpPr>
          <p:spPr>
            <a:xfrm>
              <a:off x="7744421" y="224146"/>
              <a:ext cx="1382572" cy="185089"/>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smtClean="0">
                  <a:solidFill>
                    <a:schemeClr val="accent5">
                      <a:lumMod val="60000"/>
                      <a:lumOff val="40000"/>
                    </a:schemeClr>
                  </a:solidFill>
                </a:rPr>
                <a:t>まとめ</a:t>
              </a:r>
              <a:endParaRPr kumimoji="1" lang="ja-JP" altLang="en-US" sz="1400" b="1" dirty="0">
                <a:solidFill>
                  <a:schemeClr val="accent5">
                    <a:lumMod val="60000"/>
                    <a:lumOff val="40000"/>
                  </a:schemeClr>
                </a:solidFill>
              </a:endParaRPr>
            </a:p>
          </p:txBody>
        </p:sp>
      </p:grpSp>
      <p:pic>
        <p:nvPicPr>
          <p:cNvPr id="13" name="図 12"/>
          <p:cNvPicPr>
            <a:picLocks noChangeAspect="1"/>
          </p:cNvPicPr>
          <p:nvPr/>
        </p:nvPicPr>
        <p:blipFill rotWithShape="1">
          <a:blip r:embed="rId2">
            <a:extLst>
              <a:ext uri="{28A0092B-C50C-407E-A947-70E740481C1C}">
                <a14:useLocalDpi xmlns:a14="http://schemas.microsoft.com/office/drawing/2010/main" val="0"/>
              </a:ext>
            </a:extLst>
          </a:blip>
          <a:srcRect t="14973" r="2323" b="9180"/>
          <a:stretch/>
        </p:blipFill>
        <p:spPr>
          <a:xfrm>
            <a:off x="1576" y="1530679"/>
            <a:ext cx="3532221" cy="3830522"/>
          </a:xfrm>
          <a:prstGeom prst="rect">
            <a:avLst/>
          </a:prstGeom>
        </p:spPr>
      </p:pic>
      <p:sp>
        <p:nvSpPr>
          <p:cNvPr id="16" name="楕円 15"/>
          <p:cNvSpPr/>
          <p:nvPr/>
        </p:nvSpPr>
        <p:spPr>
          <a:xfrm>
            <a:off x="534662" y="4109219"/>
            <a:ext cx="829577" cy="589439"/>
          </a:xfrm>
          <a:prstGeom prst="ellipse">
            <a:avLst/>
          </a:prstGeom>
          <a:solidFill>
            <a:srgbClr val="FF0000">
              <a:alpha val="50000"/>
            </a:srgbClr>
          </a:solidFill>
          <a:ln w="38100">
            <a:solidFill>
              <a:srgbClr val="FFC000"/>
            </a:solidFill>
          </a:ln>
        </p:spPr>
        <p:style>
          <a:lnRef idx="0">
            <a:scrgbClr r="0" g="0" b="0"/>
          </a:lnRef>
          <a:fillRef idx="0">
            <a:scrgbClr r="0" g="0" b="0"/>
          </a:fillRef>
          <a:effectRef idx="0">
            <a:scrgbClr r="0" g="0" b="0"/>
          </a:effectRef>
          <a:fontRef idx="minor">
            <a:schemeClr val="lt1"/>
          </a:fontRef>
        </p:style>
        <p:txBody>
          <a:bodyPr rtlCol="0" anchor="ctr"/>
          <a:lstStyle/>
          <a:p>
            <a:pPr algn="ctr"/>
            <a:r>
              <a:rPr kumimoji="1" lang="en-US" altLang="ja-JP" b="1" dirty="0" smtClean="0"/>
              <a:t>MH</a:t>
            </a:r>
            <a:endParaRPr kumimoji="1" lang="ja-JP" altLang="en-US" b="1" dirty="0"/>
          </a:p>
        </p:txBody>
      </p:sp>
      <p:sp>
        <p:nvSpPr>
          <p:cNvPr id="17" name="円形吹き出し 16"/>
          <p:cNvSpPr/>
          <p:nvPr/>
        </p:nvSpPr>
        <p:spPr>
          <a:xfrm>
            <a:off x="2911370" y="1243064"/>
            <a:ext cx="3146700" cy="1012579"/>
          </a:xfrm>
          <a:prstGeom prst="wedgeEllipseCallout">
            <a:avLst>
              <a:gd name="adj1" fmla="val -74499"/>
              <a:gd name="adj2" fmla="val 5850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smtClean="0"/>
              <a:t>インドモンスーンによって引っ張られるように強化</a:t>
            </a:r>
            <a:endParaRPr kumimoji="1" lang="ja-JP" altLang="en-US" b="1" dirty="0"/>
          </a:p>
        </p:txBody>
      </p:sp>
      <p:sp>
        <p:nvSpPr>
          <p:cNvPr id="18" name="円形吹き出し 17"/>
          <p:cNvSpPr/>
          <p:nvPr/>
        </p:nvSpPr>
        <p:spPr>
          <a:xfrm>
            <a:off x="357281" y="5424016"/>
            <a:ext cx="3322204" cy="1063393"/>
          </a:xfrm>
          <a:prstGeom prst="wedgeEllipseCallout">
            <a:avLst>
              <a:gd name="adj1" fmla="val -1254"/>
              <a:gd name="adj2" fmla="val -154932"/>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kumimoji="1" lang="ja-JP" altLang="en-US" b="1" dirty="0" smtClean="0"/>
              <a:t>マスカリン高気圧によって押し出されるように強化</a:t>
            </a:r>
            <a:endParaRPr kumimoji="1" lang="ja-JP" altLang="en-US" b="1" dirty="0"/>
          </a:p>
        </p:txBody>
      </p:sp>
      <p:sp>
        <p:nvSpPr>
          <p:cNvPr id="19" name="テキスト ボックス 18"/>
          <p:cNvSpPr txBox="1"/>
          <p:nvPr/>
        </p:nvSpPr>
        <p:spPr>
          <a:xfrm>
            <a:off x="49319" y="596733"/>
            <a:ext cx="3469400" cy="64633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kumimoji="1" lang="ja-JP" altLang="en-US" dirty="0" smtClean="0"/>
              <a:t>ソマリジェットインデックスで</a:t>
            </a:r>
            <a:r>
              <a:rPr kumimoji="1" lang="en-US" altLang="ja-JP" dirty="0" smtClean="0"/>
              <a:t>850hPa</a:t>
            </a:r>
            <a:r>
              <a:rPr kumimoji="1" lang="ja-JP" altLang="en-US" dirty="0" smtClean="0"/>
              <a:t>面の風に回帰した図</a:t>
            </a:r>
            <a:endParaRPr kumimoji="1" lang="ja-JP" altLang="en-US" dirty="0"/>
          </a:p>
        </p:txBody>
      </p:sp>
      <p:sp>
        <p:nvSpPr>
          <p:cNvPr id="20" name="テキスト ボックス 19"/>
          <p:cNvSpPr txBox="1"/>
          <p:nvPr/>
        </p:nvSpPr>
        <p:spPr>
          <a:xfrm>
            <a:off x="5669634" y="658289"/>
            <a:ext cx="3452924" cy="584775"/>
          </a:xfrm>
          <a:prstGeom prst="rect">
            <a:avLst/>
          </a:prstGeom>
        </p:spPr>
        <p:style>
          <a:lnRef idx="3">
            <a:schemeClr val="lt1"/>
          </a:lnRef>
          <a:fillRef idx="1">
            <a:schemeClr val="accent6"/>
          </a:fillRef>
          <a:effectRef idx="1">
            <a:schemeClr val="accent6"/>
          </a:effectRef>
          <a:fontRef idx="minor">
            <a:schemeClr val="lt1"/>
          </a:fontRef>
        </p:style>
        <p:txBody>
          <a:bodyPr wrap="square" rtlCol="0">
            <a:spAutoFit/>
          </a:bodyPr>
          <a:lstStyle/>
          <a:p>
            <a:pPr algn="ctr"/>
            <a:r>
              <a:rPr kumimoji="1" lang="ja-JP" altLang="en-US" sz="1600" b="1" dirty="0" smtClean="0"/>
              <a:t>インドモンスーンとソマリジェット</a:t>
            </a:r>
            <a:endParaRPr kumimoji="1" lang="en-US" altLang="ja-JP" sz="1600" b="1" dirty="0" smtClean="0"/>
          </a:p>
          <a:p>
            <a:pPr algn="ctr"/>
            <a:r>
              <a:rPr lang="ja-JP" altLang="en-US" sz="1600" b="1" dirty="0" smtClean="0"/>
              <a:t>相関係数　０．７</a:t>
            </a:r>
            <a:endParaRPr kumimoji="1" lang="ja-JP" altLang="en-US" sz="1600" b="1" dirty="0"/>
          </a:p>
        </p:txBody>
      </p:sp>
      <p:sp>
        <p:nvSpPr>
          <p:cNvPr id="22" name="テキスト ボックス 21"/>
          <p:cNvSpPr txBox="1"/>
          <p:nvPr/>
        </p:nvSpPr>
        <p:spPr>
          <a:xfrm>
            <a:off x="6100721" y="1311114"/>
            <a:ext cx="2728738" cy="923330"/>
          </a:xfrm>
          <a:prstGeom prst="rect">
            <a:avLst/>
          </a:prstGeom>
          <a:noFill/>
        </p:spPr>
        <p:txBody>
          <a:bodyPr wrap="square" rtlCol="0">
            <a:spAutoFit/>
          </a:bodyPr>
          <a:lstStyle/>
          <a:p>
            <a:r>
              <a:rPr kumimoji="1" lang="ja-JP" altLang="en-US" dirty="0" smtClean="0"/>
              <a:t>一般的にソマリジェットの北半球への影響は</a:t>
            </a:r>
            <a:endParaRPr kumimoji="1" lang="en-US" altLang="ja-JP" dirty="0" smtClean="0"/>
          </a:p>
          <a:p>
            <a:r>
              <a:rPr kumimoji="1" lang="ja-JP" altLang="en-US" dirty="0" smtClean="0"/>
              <a:t>インドモンスーンの影響</a:t>
            </a:r>
            <a:endParaRPr kumimoji="1" lang="ja-JP" altLang="en-US" dirty="0"/>
          </a:p>
        </p:txBody>
      </p:sp>
      <p:sp>
        <p:nvSpPr>
          <p:cNvPr id="23" name="下矢印 22"/>
          <p:cNvSpPr/>
          <p:nvPr/>
        </p:nvSpPr>
        <p:spPr>
          <a:xfrm>
            <a:off x="7396096" y="2285715"/>
            <a:ext cx="498457" cy="63896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テキスト ボックス 23"/>
          <p:cNvSpPr txBox="1"/>
          <p:nvPr/>
        </p:nvSpPr>
        <p:spPr>
          <a:xfrm>
            <a:off x="6459128" y="3008087"/>
            <a:ext cx="2561716" cy="92333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kumimoji="1" lang="ja-JP" altLang="en-US" b="1" u="sng" dirty="0" smtClean="0"/>
              <a:t>ソマリジェットは</a:t>
            </a:r>
            <a:endParaRPr kumimoji="1" lang="en-US" altLang="ja-JP" b="1" u="sng" dirty="0" smtClean="0"/>
          </a:p>
          <a:p>
            <a:pPr algn="ctr"/>
            <a:r>
              <a:rPr kumimoji="1" lang="ja-JP" altLang="en-US" b="1" u="sng" dirty="0" smtClean="0"/>
              <a:t>インドモンスーンに</a:t>
            </a:r>
            <a:endParaRPr kumimoji="1" lang="en-US" altLang="ja-JP" b="1" u="sng" dirty="0" smtClean="0"/>
          </a:p>
          <a:p>
            <a:pPr algn="ctr"/>
            <a:r>
              <a:rPr kumimoji="1" lang="ja-JP" altLang="en-US" b="1" u="sng" dirty="0" smtClean="0"/>
              <a:t>深く依存している</a:t>
            </a:r>
            <a:endParaRPr kumimoji="1" lang="ja-JP" altLang="en-US" b="1" u="sng" dirty="0"/>
          </a:p>
        </p:txBody>
      </p:sp>
      <p:sp>
        <p:nvSpPr>
          <p:cNvPr id="25" name="テキスト ボックス 24"/>
          <p:cNvSpPr txBox="1"/>
          <p:nvPr/>
        </p:nvSpPr>
        <p:spPr>
          <a:xfrm>
            <a:off x="3764101" y="4974068"/>
            <a:ext cx="5379899" cy="64633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kumimoji="1" lang="ja-JP" altLang="en-US" dirty="0" smtClean="0"/>
              <a:t>南半球の大気現象のみでソマリジェットを介して北半球に影響を</a:t>
            </a:r>
            <a:r>
              <a:rPr lang="ja-JP" altLang="en-US" dirty="0"/>
              <a:t>及</a:t>
            </a:r>
            <a:r>
              <a:rPr lang="ja-JP" altLang="en-US" dirty="0" smtClean="0"/>
              <a:t>ぼすかを見る</a:t>
            </a:r>
            <a:endParaRPr kumimoji="1" lang="ja-JP" altLang="en-US" dirty="0"/>
          </a:p>
        </p:txBody>
      </p:sp>
      <p:sp>
        <p:nvSpPr>
          <p:cNvPr id="26" name="下矢印 25"/>
          <p:cNvSpPr/>
          <p:nvPr/>
        </p:nvSpPr>
        <p:spPr>
          <a:xfrm>
            <a:off x="6100721" y="5783866"/>
            <a:ext cx="637082" cy="34369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テキスト ボックス 26"/>
          <p:cNvSpPr txBox="1"/>
          <p:nvPr/>
        </p:nvSpPr>
        <p:spPr>
          <a:xfrm>
            <a:off x="3427256" y="6150114"/>
            <a:ext cx="5559478" cy="400110"/>
          </a:xfrm>
          <a:prstGeom prst="rect">
            <a:avLst/>
          </a:prstGeom>
          <a:noFill/>
        </p:spPr>
        <p:txBody>
          <a:bodyPr wrap="square" rtlCol="0">
            <a:spAutoFit/>
          </a:bodyPr>
          <a:lstStyle/>
          <a:p>
            <a:r>
              <a:rPr kumimoji="1" lang="ja-JP" altLang="en-US" sz="2000" b="1" i="1" u="sng" dirty="0" smtClean="0">
                <a:solidFill>
                  <a:srgbClr val="FF0000"/>
                </a:solidFill>
              </a:rPr>
              <a:t>南半球中高緯度の大気場の重要性を考察する！</a:t>
            </a:r>
            <a:endParaRPr kumimoji="1" lang="ja-JP" altLang="en-US" sz="2000" b="1" i="1" u="sng" dirty="0">
              <a:solidFill>
                <a:srgbClr val="FF0000"/>
              </a:solidFill>
            </a:endParaRPr>
          </a:p>
        </p:txBody>
      </p:sp>
      <p:sp>
        <p:nvSpPr>
          <p:cNvPr id="28" name="テキスト ボックス 27"/>
          <p:cNvSpPr txBox="1"/>
          <p:nvPr/>
        </p:nvSpPr>
        <p:spPr>
          <a:xfrm>
            <a:off x="3474712" y="2453064"/>
            <a:ext cx="2921947" cy="2308324"/>
          </a:xfrm>
          <a:prstGeom prst="rect">
            <a:avLst/>
          </a:prstGeom>
          <a:ln w="38100">
            <a:solidFill>
              <a:schemeClr val="tx2">
                <a:lumMod val="60000"/>
                <a:lumOff val="40000"/>
              </a:schemeClr>
            </a:solidFill>
          </a:ln>
        </p:spPr>
        <p:style>
          <a:lnRef idx="2">
            <a:schemeClr val="dk1"/>
          </a:lnRef>
          <a:fillRef idx="1">
            <a:schemeClr val="lt1"/>
          </a:fillRef>
          <a:effectRef idx="0">
            <a:schemeClr val="dk1"/>
          </a:effectRef>
          <a:fontRef idx="minor">
            <a:schemeClr val="dk1"/>
          </a:fontRef>
        </p:style>
        <p:txBody>
          <a:bodyPr wrap="square" rtlCol="0">
            <a:spAutoFit/>
          </a:bodyPr>
          <a:lstStyle/>
          <a:p>
            <a:r>
              <a:rPr kumimoji="1" lang="ja-JP" altLang="en-US" b="1" dirty="0" smtClean="0"/>
              <a:t>発生・強化の</a:t>
            </a:r>
            <a:r>
              <a:rPr kumimoji="1" lang="ja-JP" altLang="en-US" b="1" dirty="0" smtClean="0"/>
              <a:t>原因　</a:t>
            </a:r>
            <a:endParaRPr kumimoji="1" lang="en-US" altLang="ja-JP" b="1" dirty="0" smtClean="0"/>
          </a:p>
          <a:p>
            <a:r>
              <a:rPr lang="en-US" altLang="ja-JP" dirty="0" err="1" smtClean="0"/>
              <a:t>Krishnamurti</a:t>
            </a:r>
            <a:r>
              <a:rPr lang="ja-JP" altLang="en-US" dirty="0" smtClean="0"/>
              <a:t> </a:t>
            </a:r>
            <a:r>
              <a:rPr lang="en-US" altLang="ja-JP" i="1" dirty="0"/>
              <a:t>et</a:t>
            </a:r>
            <a:r>
              <a:rPr lang="ja-JP" altLang="en-US" i="1" dirty="0"/>
              <a:t> </a:t>
            </a:r>
            <a:r>
              <a:rPr lang="en-US" altLang="ja-JP" i="1" dirty="0"/>
              <a:t>al</a:t>
            </a:r>
            <a:r>
              <a:rPr lang="en-US" altLang="ja-JP" dirty="0"/>
              <a:t>.</a:t>
            </a:r>
            <a:r>
              <a:rPr lang="ja-JP" altLang="en-US" dirty="0"/>
              <a:t> </a:t>
            </a:r>
            <a:r>
              <a:rPr lang="en-US" altLang="ja-JP" dirty="0"/>
              <a:t>(1976)</a:t>
            </a:r>
          </a:p>
          <a:p>
            <a:endParaRPr kumimoji="1" lang="en-US" altLang="ja-JP" b="1" dirty="0" smtClean="0"/>
          </a:p>
          <a:p>
            <a:r>
              <a:rPr lang="ja-JP" altLang="en-US" b="1" dirty="0" smtClean="0"/>
              <a:t>・</a:t>
            </a:r>
            <a:r>
              <a:rPr lang="ja-JP" altLang="en-US" b="1" dirty="0"/>
              <a:t>インド</a:t>
            </a:r>
            <a:r>
              <a:rPr lang="ja-JP" altLang="en-US" b="1" dirty="0" smtClean="0"/>
              <a:t>モンスーン</a:t>
            </a:r>
            <a:endParaRPr lang="en-US" altLang="ja-JP" b="1" dirty="0" smtClean="0"/>
          </a:p>
          <a:p>
            <a:r>
              <a:rPr lang="ja-JP" altLang="en-US" sz="1600" b="1" dirty="0">
                <a:solidFill>
                  <a:schemeClr val="tx1"/>
                </a:solidFill>
              </a:rPr>
              <a:t>（</a:t>
            </a:r>
            <a:r>
              <a:rPr lang="ja-JP" altLang="en-US" b="1" dirty="0" smtClean="0">
                <a:solidFill>
                  <a:schemeClr val="tx1"/>
                </a:solidFill>
              </a:rPr>
              <a:t>海陸</a:t>
            </a:r>
            <a:r>
              <a:rPr lang="ja-JP" altLang="en-US" b="1" dirty="0">
                <a:solidFill>
                  <a:schemeClr val="tx1"/>
                </a:solidFill>
              </a:rPr>
              <a:t>の熱</a:t>
            </a:r>
            <a:r>
              <a:rPr lang="ja-JP" altLang="en-US" b="1" dirty="0" smtClean="0">
                <a:solidFill>
                  <a:schemeClr val="tx1"/>
                </a:solidFill>
              </a:rPr>
              <a:t>コントラスト）</a:t>
            </a:r>
            <a:endParaRPr lang="en-US" altLang="ja-JP" b="1" dirty="0">
              <a:solidFill>
                <a:schemeClr val="tx1"/>
              </a:solidFill>
            </a:endParaRPr>
          </a:p>
          <a:p>
            <a:r>
              <a:rPr kumimoji="1" lang="ja-JP" altLang="en-US" b="1" dirty="0" smtClean="0"/>
              <a:t>・</a:t>
            </a:r>
            <a:r>
              <a:rPr kumimoji="1" lang="ja-JP" altLang="en-US" b="1" dirty="0" smtClean="0"/>
              <a:t>アフリカ東岸の高地</a:t>
            </a:r>
            <a:endParaRPr kumimoji="1" lang="en-US" altLang="ja-JP" b="1" dirty="0" smtClean="0"/>
          </a:p>
          <a:p>
            <a:r>
              <a:rPr lang="ja-JP" altLang="en-US" b="1" dirty="0" smtClean="0"/>
              <a:t>・</a:t>
            </a:r>
            <a:r>
              <a:rPr lang="en-US" altLang="ja-JP" b="1" dirty="0" smtClean="0"/>
              <a:t>β</a:t>
            </a:r>
            <a:r>
              <a:rPr lang="ja-JP" altLang="en-US" b="1" dirty="0" smtClean="0"/>
              <a:t>効果</a:t>
            </a:r>
            <a:endParaRPr lang="en-US" altLang="ja-JP" b="1" dirty="0" smtClean="0"/>
          </a:p>
          <a:p>
            <a:endParaRPr lang="en-US" altLang="ja-JP" b="1" dirty="0">
              <a:solidFill>
                <a:schemeClr val="tx1"/>
              </a:solidFill>
            </a:endParaRPr>
          </a:p>
        </p:txBody>
      </p:sp>
      <p:cxnSp>
        <p:nvCxnSpPr>
          <p:cNvPr id="30" name="直線コネクタ 29"/>
          <p:cNvCxnSpPr/>
          <p:nvPr/>
        </p:nvCxnSpPr>
        <p:spPr>
          <a:xfrm>
            <a:off x="3764101" y="3445134"/>
            <a:ext cx="2071307"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直線コネクタ 30"/>
          <p:cNvCxnSpPr/>
          <p:nvPr/>
        </p:nvCxnSpPr>
        <p:spPr>
          <a:xfrm flipV="1">
            <a:off x="3764101" y="3734382"/>
            <a:ext cx="2336620" cy="275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33" name="正方形/長方形 32"/>
          <p:cNvSpPr/>
          <p:nvPr/>
        </p:nvSpPr>
        <p:spPr>
          <a:xfrm>
            <a:off x="6580682" y="4038373"/>
            <a:ext cx="2346432" cy="75508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t>インドモンスーンの影響の研究</a:t>
            </a:r>
            <a:r>
              <a:rPr lang="ja-JP" altLang="en-US" dirty="0"/>
              <a:t>は</a:t>
            </a:r>
            <a:r>
              <a:rPr kumimoji="1" lang="ja-JP" altLang="en-US" dirty="0" smtClean="0"/>
              <a:t>多い</a:t>
            </a:r>
            <a:endParaRPr kumimoji="1" lang="ja-JP" altLang="en-US" dirty="0"/>
          </a:p>
        </p:txBody>
      </p:sp>
      <p:sp>
        <p:nvSpPr>
          <p:cNvPr id="34" name="テキスト ボックス 33"/>
          <p:cNvSpPr txBox="1"/>
          <p:nvPr/>
        </p:nvSpPr>
        <p:spPr>
          <a:xfrm>
            <a:off x="22617" y="6539465"/>
            <a:ext cx="3480201" cy="307777"/>
          </a:xfrm>
          <a:prstGeom prst="rect">
            <a:avLst/>
          </a:prstGeom>
          <a:noFill/>
        </p:spPr>
        <p:txBody>
          <a:bodyPr wrap="square" rtlCol="0">
            <a:spAutoFit/>
          </a:bodyPr>
          <a:lstStyle/>
          <a:p>
            <a:r>
              <a:rPr lang="ja-JP" altLang="en-US" sz="1400" dirty="0"/>
              <a:t>矢印：風回帰係数（</a:t>
            </a:r>
            <a:r>
              <a:rPr lang="en-US" altLang="ja-JP" sz="1400" dirty="0"/>
              <a:t>m/s</a:t>
            </a:r>
            <a:r>
              <a:rPr lang="ja-JP" altLang="en-US" sz="1400" dirty="0"/>
              <a:t>）</a:t>
            </a:r>
            <a:endParaRPr lang="ja-JP" altLang="en-US" sz="1400" dirty="0"/>
          </a:p>
        </p:txBody>
      </p:sp>
      <p:sp>
        <p:nvSpPr>
          <p:cNvPr id="35" name="正方形/長方形 34"/>
          <p:cNvSpPr/>
          <p:nvPr/>
        </p:nvSpPr>
        <p:spPr>
          <a:xfrm>
            <a:off x="487184" y="2455638"/>
            <a:ext cx="709021" cy="1194982"/>
          </a:xfrm>
          <a:prstGeom prst="rect">
            <a:avLst/>
          </a:prstGeom>
          <a:noFill/>
          <a:ln w="3810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kumimoji="1" lang="ja-JP" altLang="en-US"/>
          </a:p>
        </p:txBody>
      </p:sp>
      <p:sp>
        <p:nvSpPr>
          <p:cNvPr id="15" name="上矢印 14"/>
          <p:cNvSpPr/>
          <p:nvPr/>
        </p:nvSpPr>
        <p:spPr>
          <a:xfrm rot="18320677">
            <a:off x="1009776" y="3334846"/>
            <a:ext cx="850053" cy="1106567"/>
          </a:xfrm>
          <a:prstGeom prst="upArrow">
            <a:avLst/>
          </a:prstGeom>
          <a:solidFill>
            <a:srgbClr val="FF0000">
              <a:alpha val="14000"/>
            </a:srgbClr>
          </a:solidFill>
          <a:ln w="28575">
            <a:solidFill>
              <a:schemeClr val="tx1">
                <a:lumMod val="65000"/>
                <a:lumOff val="35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kumimoji="1" lang="ja-JP" altLang="en-US"/>
          </a:p>
        </p:txBody>
      </p:sp>
      <p:sp>
        <p:nvSpPr>
          <p:cNvPr id="14" name="上矢印 13"/>
          <p:cNvSpPr/>
          <p:nvPr/>
        </p:nvSpPr>
        <p:spPr>
          <a:xfrm rot="4171891">
            <a:off x="538447" y="1778214"/>
            <a:ext cx="1964332" cy="1106567"/>
          </a:xfrm>
          <a:prstGeom prst="upArrow">
            <a:avLst/>
          </a:prstGeom>
          <a:solidFill>
            <a:srgbClr val="00B0F0">
              <a:alpha val="14000"/>
            </a:srgbClr>
          </a:solidFill>
          <a:ln w="28575">
            <a:solidFill>
              <a:schemeClr val="tx1">
                <a:lumMod val="65000"/>
                <a:lumOff val="35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4007688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par>
                                <p:cTn id="8" presetID="10" presetClass="entr" presetSubtype="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0" nodeType="clickEffect">
                                  <p:stCondLst>
                                    <p:cond delay="0"/>
                                  </p:stCondLst>
                                  <p:childTnLst>
                                    <p:animEffect transition="out" filter="fade">
                                      <p:cBhvr>
                                        <p:cTn id="14" dur="500"/>
                                        <p:tgtEl>
                                          <p:spTgt spid="14"/>
                                        </p:tgtEl>
                                      </p:cBhvr>
                                    </p:animEffect>
                                    <p:set>
                                      <p:cBhvr>
                                        <p:cTn id="15" dur="1" fill="hold">
                                          <p:stCondLst>
                                            <p:cond delay="499"/>
                                          </p:stCondLst>
                                        </p:cTn>
                                        <p:tgtEl>
                                          <p:spTgt spid="14"/>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6" presetClass="emph" presetSubtype="0" fill="hold" grpId="0" nodeType="clickEffect">
                                  <p:stCondLst>
                                    <p:cond delay="0"/>
                                  </p:stCondLst>
                                  <p:childTnLst>
                                    <p:animScale>
                                      <p:cBhvr>
                                        <p:cTn id="19" dur="2000" fill="hold"/>
                                        <p:tgtEl>
                                          <p:spTgt spid="15"/>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4" grpId="0" animBg="1"/>
    </p:bldLst>
  </p:timing>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3747</TotalTime>
  <Words>1775</Words>
  <Application>Microsoft Office PowerPoint</Application>
  <PresentationFormat>画面に合わせる (4:3)</PresentationFormat>
  <Paragraphs>385</Paragraphs>
  <Slides>47</Slides>
  <Notes>2</Notes>
  <HiddenSlides>32</HiddenSlides>
  <MMClips>0</MMClips>
  <ScaleCrop>false</ScaleCrop>
  <HeadingPairs>
    <vt:vector size="8" baseType="variant">
      <vt:variant>
        <vt:lpstr>使用されているフォント</vt:lpstr>
      </vt:variant>
      <vt:variant>
        <vt:i4>10</vt:i4>
      </vt:variant>
      <vt:variant>
        <vt:lpstr>テーマ</vt:lpstr>
      </vt:variant>
      <vt:variant>
        <vt:i4>1</vt:i4>
      </vt:variant>
      <vt:variant>
        <vt:lpstr>埋め込まれた OLE サーバー</vt:lpstr>
      </vt:variant>
      <vt:variant>
        <vt:i4>1</vt:i4>
      </vt:variant>
      <vt:variant>
        <vt:lpstr>スライド タイトル</vt:lpstr>
      </vt:variant>
      <vt:variant>
        <vt:i4>47</vt:i4>
      </vt:variant>
    </vt:vector>
  </HeadingPairs>
  <TitlesOfParts>
    <vt:vector size="59" baseType="lpstr">
      <vt:lpstr>HGP創英角ﾎﾟｯﾌﾟ体</vt:lpstr>
      <vt:lpstr>ＭＳ Ｐゴシック</vt:lpstr>
      <vt:lpstr>ＭＳ 明朝</vt:lpstr>
      <vt:lpstr>游ゴシック</vt:lpstr>
      <vt:lpstr>游ゴシック Light</vt:lpstr>
      <vt:lpstr>Arial</vt:lpstr>
      <vt:lpstr>Calibri</vt:lpstr>
      <vt:lpstr>Calibri Light</vt:lpstr>
      <vt:lpstr>Cambria Math</vt:lpstr>
      <vt:lpstr>Times New Roman</vt:lpstr>
      <vt:lpstr>Office テーマ</vt:lpstr>
      <vt:lpstr>ワークシート</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杉原直樹</dc:creator>
  <cp:lastModifiedBy>杉原直樹</cp:lastModifiedBy>
  <cp:revision>75</cp:revision>
  <cp:lastPrinted>2018-02-15T11:29:56Z</cp:lastPrinted>
  <dcterms:created xsi:type="dcterms:W3CDTF">2018-02-13T11:56:22Z</dcterms:created>
  <dcterms:modified xsi:type="dcterms:W3CDTF">2018-02-16T02:35:07Z</dcterms:modified>
</cp:coreProperties>
</file>